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embeddings/oleObject4.bin" ContentType="application/vnd.openxmlformats-officedocument.oleObject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embeddings/oleObject5.bin" ContentType="application/vnd.openxmlformats-officedocument.oleObject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embeddings/oleObject6.bin" ContentType="application/vnd.openxmlformats-officedocument.oleObject"/>
  <Override PartName="/ppt/notesSlides/notesSlide35.xml" ContentType="application/vnd.openxmlformats-officedocument.presentationml.notesSlide+xml"/>
  <Override PartName="/ppt/embeddings/oleObject7.bin" ContentType="application/vnd.openxmlformats-officedocument.oleObject"/>
  <Override PartName="/ppt/notesSlides/notesSlide36.xml" ContentType="application/vnd.openxmlformats-officedocument.presentationml.notesSlide+xml"/>
  <Override PartName="/ppt/embeddings/oleObject8.bin" ContentType="application/vnd.openxmlformats-officedocument.oleObject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2"/>
  </p:notesMasterIdLst>
  <p:handoutMasterIdLst>
    <p:handoutMasterId r:id="rId63"/>
  </p:handoutMasterIdLst>
  <p:sldIdLst>
    <p:sldId id="828" r:id="rId2"/>
    <p:sldId id="1216" r:id="rId3"/>
    <p:sldId id="1115" r:id="rId4"/>
    <p:sldId id="1116" r:id="rId5"/>
    <p:sldId id="1117" r:id="rId6"/>
    <p:sldId id="1118" r:id="rId7"/>
    <p:sldId id="1119" r:id="rId8"/>
    <p:sldId id="1120" r:id="rId9"/>
    <p:sldId id="1121" r:id="rId10"/>
    <p:sldId id="1122" r:id="rId11"/>
    <p:sldId id="1123" r:id="rId12"/>
    <p:sldId id="1124" r:id="rId13"/>
    <p:sldId id="1125" r:id="rId14"/>
    <p:sldId id="1126" r:id="rId15"/>
    <p:sldId id="1127" r:id="rId16"/>
    <p:sldId id="1128" r:id="rId17"/>
    <p:sldId id="1129" r:id="rId18"/>
    <p:sldId id="1130" r:id="rId19"/>
    <p:sldId id="1131" r:id="rId20"/>
    <p:sldId id="1132" r:id="rId21"/>
    <p:sldId id="1259" r:id="rId22"/>
    <p:sldId id="1133" r:id="rId23"/>
    <p:sldId id="1260" r:id="rId24"/>
    <p:sldId id="1261" r:id="rId25"/>
    <p:sldId id="1262" r:id="rId26"/>
    <p:sldId id="1263" r:id="rId27"/>
    <p:sldId id="1264" r:id="rId28"/>
    <p:sldId id="1265" r:id="rId29"/>
    <p:sldId id="1235" r:id="rId30"/>
    <p:sldId id="1236" r:id="rId31"/>
    <p:sldId id="1237" r:id="rId32"/>
    <p:sldId id="1238" r:id="rId33"/>
    <p:sldId id="1239" r:id="rId34"/>
    <p:sldId id="1240" r:id="rId35"/>
    <p:sldId id="1268" r:id="rId36"/>
    <p:sldId id="1270" r:id="rId37"/>
    <p:sldId id="1295" r:id="rId38"/>
    <p:sldId id="1296" r:id="rId39"/>
    <p:sldId id="1271" r:id="rId40"/>
    <p:sldId id="1272" r:id="rId41"/>
    <p:sldId id="1273" r:id="rId42"/>
    <p:sldId id="1275" r:id="rId43"/>
    <p:sldId id="1297" r:id="rId44"/>
    <p:sldId id="1277" r:id="rId45"/>
    <p:sldId id="1278" r:id="rId46"/>
    <p:sldId id="1298" r:id="rId47"/>
    <p:sldId id="1274" r:id="rId48"/>
    <p:sldId id="1299" r:id="rId49"/>
    <p:sldId id="1276" r:id="rId50"/>
    <p:sldId id="1279" r:id="rId51"/>
    <p:sldId id="1280" r:id="rId52"/>
    <p:sldId id="1281" r:id="rId53"/>
    <p:sldId id="1282" r:id="rId54"/>
    <p:sldId id="1283" r:id="rId55"/>
    <p:sldId id="1288" r:id="rId56"/>
    <p:sldId id="1290" r:id="rId57"/>
    <p:sldId id="1292" r:id="rId58"/>
    <p:sldId id="1293" r:id="rId59"/>
    <p:sldId id="1300" r:id="rId60"/>
    <p:sldId id="1291" r:id="rId6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0000"/>
    <a:srgbClr val="FFFFFF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7" autoAdjust="0"/>
    <p:restoredTop sz="99834" autoAdjust="0"/>
  </p:normalViewPr>
  <p:slideViewPr>
    <p:cSldViewPr>
      <p:cViewPr varScale="1">
        <p:scale>
          <a:sx n="113" d="100"/>
          <a:sy n="113" d="100"/>
        </p:scale>
        <p:origin x="-14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7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handoutMaster" Target="handoutMasters/handoutMaster1.xml"/><Relationship Id="rId64" Type="http://schemas.openxmlformats.org/officeDocument/2006/relationships/printerSettings" Target="printerSettings/printerSettings1.bin"/><Relationship Id="rId65" Type="http://schemas.openxmlformats.org/officeDocument/2006/relationships/presProps" Target="presProps.xml"/><Relationship Id="rId66" Type="http://schemas.openxmlformats.org/officeDocument/2006/relationships/viewProps" Target="viewProps.xml"/><Relationship Id="rId67" Type="http://schemas.openxmlformats.org/officeDocument/2006/relationships/theme" Target="theme/theme1.xml"/><Relationship Id="rId68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Relationship Id="rId2" Type="http://schemas.openxmlformats.org/officeDocument/2006/relationships/image" Target="../media/image5.emf"/><Relationship Id="rId3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B3742-6078-CF4C-8947-D225DDBE188D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E37D13-8CBE-0F4D-8882-231776106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6184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567F959-2BA2-074F-833A-775F1AE161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491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31FBDC-5962-5A42-AEB7-91C171F962D6}" type="slidenum">
              <a:rPr lang="en-US"/>
              <a:pPr/>
              <a:t>1</a:t>
            </a:fld>
            <a:endParaRPr lang="en-US"/>
          </a:p>
        </p:txBody>
      </p:sp>
      <p:sp>
        <p:nvSpPr>
          <p:cNvPr id="1232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3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5312E4-AF24-5F42-8E2D-9237147886A2}" type="slidenum">
              <a:rPr lang="en-US"/>
              <a:pPr/>
              <a:t>10</a:t>
            </a:fld>
            <a:endParaRPr lang="en-US"/>
          </a:p>
        </p:txBody>
      </p:sp>
      <p:sp>
        <p:nvSpPr>
          <p:cNvPr id="1260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60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208763-78DA-974A-9B8D-2A86D9007685}" type="slidenum">
              <a:rPr lang="en-US"/>
              <a:pPr/>
              <a:t>11</a:t>
            </a:fld>
            <a:endParaRPr lang="en-US"/>
          </a:p>
        </p:txBody>
      </p:sp>
      <p:sp>
        <p:nvSpPr>
          <p:cNvPr id="1261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61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157CDB-C261-804E-A8FA-0C827B4EC079}" type="slidenum">
              <a:rPr lang="en-US"/>
              <a:pPr/>
              <a:t>12</a:t>
            </a:fld>
            <a:endParaRPr lang="en-US"/>
          </a:p>
        </p:txBody>
      </p:sp>
      <p:sp>
        <p:nvSpPr>
          <p:cNvPr id="1262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62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D13D51-6BAA-E947-B774-B7F8E60BB612}" type="slidenum">
              <a:rPr lang="en-US"/>
              <a:pPr/>
              <a:t>13</a:t>
            </a:fld>
            <a:endParaRPr lang="en-US"/>
          </a:p>
        </p:txBody>
      </p:sp>
      <p:sp>
        <p:nvSpPr>
          <p:cNvPr id="1263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63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3F0E89-E052-D340-A024-C6832496E7EA}" type="slidenum">
              <a:rPr lang="en-US"/>
              <a:pPr/>
              <a:t>14</a:t>
            </a:fld>
            <a:endParaRPr lang="en-US"/>
          </a:p>
        </p:txBody>
      </p:sp>
      <p:sp>
        <p:nvSpPr>
          <p:cNvPr id="1264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64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A614C0-A3E8-1A4E-A007-08103AFE79AD}" type="slidenum">
              <a:rPr lang="en-US"/>
              <a:pPr/>
              <a:t>15</a:t>
            </a:fld>
            <a:endParaRPr lang="en-US"/>
          </a:p>
        </p:txBody>
      </p:sp>
      <p:sp>
        <p:nvSpPr>
          <p:cNvPr id="1265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6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CA1A46-FBBA-AF40-8D6A-274BCBB44529}" type="slidenum">
              <a:rPr lang="en-US"/>
              <a:pPr/>
              <a:t>16</a:t>
            </a:fld>
            <a:endParaRPr lang="en-US"/>
          </a:p>
        </p:txBody>
      </p:sp>
      <p:sp>
        <p:nvSpPr>
          <p:cNvPr id="1266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66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D1DC79-A9D9-864F-B19E-14DE167CAD7A}" type="slidenum">
              <a:rPr lang="en-US"/>
              <a:pPr/>
              <a:t>17</a:t>
            </a:fld>
            <a:endParaRPr lang="en-US"/>
          </a:p>
        </p:txBody>
      </p:sp>
      <p:sp>
        <p:nvSpPr>
          <p:cNvPr id="1267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67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BB9734-5452-D649-B975-409C9B46F858}" type="slidenum">
              <a:rPr lang="en-US"/>
              <a:pPr/>
              <a:t>18</a:t>
            </a:fld>
            <a:endParaRPr lang="en-US"/>
          </a:p>
        </p:txBody>
      </p:sp>
      <p:sp>
        <p:nvSpPr>
          <p:cNvPr id="1268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68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9BB0F2-EA3E-194C-AC6F-9219F799112E}" type="slidenum">
              <a:rPr lang="en-US"/>
              <a:pPr/>
              <a:t>19</a:t>
            </a:fld>
            <a:endParaRPr lang="en-US"/>
          </a:p>
        </p:txBody>
      </p:sp>
      <p:sp>
        <p:nvSpPr>
          <p:cNvPr id="1269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69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19AC4F-A375-DB4A-A730-42E67416B8F8}" type="slidenum">
              <a:rPr lang="en-US"/>
              <a:pPr/>
              <a:t>2</a:t>
            </a:fld>
            <a:endParaRPr lang="en-US"/>
          </a:p>
        </p:txBody>
      </p:sp>
      <p:sp>
        <p:nvSpPr>
          <p:cNvPr id="1252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52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8E71ED-4DF8-3544-A0F0-F36DCD00E9B4}" type="slidenum">
              <a:rPr lang="en-US"/>
              <a:pPr/>
              <a:t>20</a:t>
            </a:fld>
            <a:endParaRPr lang="en-US"/>
          </a:p>
        </p:txBody>
      </p:sp>
      <p:sp>
        <p:nvSpPr>
          <p:cNvPr id="1270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7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BE6C3B-C61F-4E40-95E8-BC8BE93AA8AC}" type="slidenum">
              <a:rPr lang="en-US"/>
              <a:pPr/>
              <a:t>22</a:t>
            </a:fld>
            <a:endParaRPr lang="en-US"/>
          </a:p>
        </p:txBody>
      </p:sp>
      <p:sp>
        <p:nvSpPr>
          <p:cNvPr id="1271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71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6E7192-D362-6647-9BFD-0224A3952863}" type="slidenum">
              <a:rPr lang="en-US"/>
              <a:pPr/>
              <a:t>35</a:t>
            </a:fld>
            <a:endParaRPr lang="en-US"/>
          </a:p>
        </p:txBody>
      </p:sp>
      <p:sp>
        <p:nvSpPr>
          <p:cNvPr id="1274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74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26307A-8F16-774E-9D82-F0D8AB1450D4}" type="slidenum">
              <a:rPr lang="en-US"/>
              <a:pPr/>
              <a:t>36</a:t>
            </a:fld>
            <a:endParaRPr lang="en-US"/>
          </a:p>
        </p:txBody>
      </p:sp>
      <p:sp>
        <p:nvSpPr>
          <p:cNvPr id="128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8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6DC546-05F1-0D40-A9BE-7F7A9433BF51}" type="slidenum">
              <a:rPr lang="en-US"/>
              <a:pPr/>
              <a:t>39</a:t>
            </a:fld>
            <a:endParaRPr lang="en-US"/>
          </a:p>
        </p:txBody>
      </p:sp>
      <p:sp>
        <p:nvSpPr>
          <p:cNvPr id="1282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8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899927-9E34-5F4B-BCE8-160EDCDA5479}" type="slidenum">
              <a:rPr lang="en-US"/>
              <a:pPr/>
              <a:t>40</a:t>
            </a:fld>
            <a:endParaRPr lang="en-US"/>
          </a:p>
        </p:txBody>
      </p:sp>
      <p:sp>
        <p:nvSpPr>
          <p:cNvPr id="1283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8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F04912-BF59-354D-828F-4BCBC8209D71}" type="slidenum">
              <a:rPr lang="en-US"/>
              <a:pPr/>
              <a:t>41</a:t>
            </a:fld>
            <a:endParaRPr lang="en-US"/>
          </a:p>
        </p:txBody>
      </p:sp>
      <p:sp>
        <p:nvSpPr>
          <p:cNvPr id="128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8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F44058-A0D1-844C-BB71-B4175636FABC}" type="slidenum">
              <a:rPr lang="en-US"/>
              <a:pPr/>
              <a:t>42</a:t>
            </a:fld>
            <a:endParaRPr lang="en-US"/>
          </a:p>
        </p:txBody>
      </p:sp>
      <p:sp>
        <p:nvSpPr>
          <p:cNvPr id="128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8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7B5E85-DEE9-2940-9983-DB4A982951D2}" type="slidenum">
              <a:rPr lang="en-US"/>
              <a:pPr/>
              <a:t>45</a:t>
            </a:fld>
            <a:endParaRPr lang="en-US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1A7F6A-862D-B84C-9A13-190325A388CC}" type="slidenum">
              <a:rPr lang="en-US"/>
              <a:pPr/>
              <a:t>47</a:t>
            </a:fld>
            <a:endParaRPr lang="en-US"/>
          </a:p>
        </p:txBody>
      </p:sp>
      <p:sp>
        <p:nvSpPr>
          <p:cNvPr id="128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8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368985-05FD-3A4E-A6B2-A36DC4371E48}" type="slidenum">
              <a:rPr lang="en-US"/>
              <a:pPr/>
              <a:t>3</a:t>
            </a:fld>
            <a:endParaRPr lang="en-US"/>
          </a:p>
        </p:txBody>
      </p:sp>
      <p:sp>
        <p:nvSpPr>
          <p:cNvPr id="1253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5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818F40-4D19-954B-A5BF-18B008BD58B0}" type="slidenum">
              <a:rPr lang="en-US"/>
              <a:pPr/>
              <a:t>49</a:t>
            </a:fld>
            <a:endParaRPr lang="en-US"/>
          </a:p>
        </p:txBody>
      </p:sp>
      <p:sp>
        <p:nvSpPr>
          <p:cNvPr id="128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8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33CA05-D285-584E-B282-856CDE02A404}" type="slidenum">
              <a:rPr lang="en-US"/>
              <a:pPr/>
              <a:t>50</a:t>
            </a:fld>
            <a:endParaRPr lang="en-US"/>
          </a:p>
        </p:txBody>
      </p:sp>
      <p:sp>
        <p:nvSpPr>
          <p:cNvPr id="128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8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F4F58C-4A50-4A4C-B0B7-3074A4E78351}" type="slidenum">
              <a:rPr lang="en-US"/>
              <a:pPr/>
              <a:t>51</a:t>
            </a:fld>
            <a:endParaRPr lang="en-US"/>
          </a:p>
        </p:txBody>
      </p:sp>
      <p:sp>
        <p:nvSpPr>
          <p:cNvPr id="129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9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44BF92-33B2-F244-9D92-2A6DF9C17B7B}" type="slidenum">
              <a:rPr lang="en-US"/>
              <a:pPr/>
              <a:t>52</a:t>
            </a:fld>
            <a:endParaRPr lang="en-US"/>
          </a:p>
        </p:txBody>
      </p:sp>
      <p:sp>
        <p:nvSpPr>
          <p:cNvPr id="129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9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B73843-CC68-7040-B737-E1B583684555}" type="slidenum">
              <a:rPr lang="en-US"/>
              <a:pPr/>
              <a:t>53</a:t>
            </a:fld>
            <a:endParaRPr lang="en-US"/>
          </a:p>
        </p:txBody>
      </p:sp>
      <p:sp>
        <p:nvSpPr>
          <p:cNvPr id="129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9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334E1D-550C-CE4C-8409-7BBEE35464B3}" type="slidenum">
              <a:rPr lang="en-US"/>
              <a:pPr/>
              <a:t>54</a:t>
            </a:fld>
            <a:endParaRPr lang="en-US"/>
          </a:p>
        </p:txBody>
      </p:sp>
      <p:sp>
        <p:nvSpPr>
          <p:cNvPr id="129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9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7DD75B-4560-D948-B8BF-1A8D88F63F95}" type="slidenum">
              <a:rPr lang="en-US"/>
              <a:pPr/>
              <a:t>55</a:t>
            </a:fld>
            <a:endParaRPr lang="en-US"/>
          </a:p>
        </p:txBody>
      </p:sp>
      <p:sp>
        <p:nvSpPr>
          <p:cNvPr id="129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9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91CE60-4C3F-0A4D-B337-B8823A83A9FD}" type="slidenum">
              <a:rPr lang="en-US"/>
              <a:pPr/>
              <a:t>56</a:t>
            </a:fld>
            <a:endParaRPr lang="en-US"/>
          </a:p>
        </p:txBody>
      </p:sp>
      <p:sp>
        <p:nvSpPr>
          <p:cNvPr id="130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0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A5FBCE-FCB1-4845-AED5-858589280105}" type="slidenum">
              <a:rPr lang="en-US"/>
              <a:pPr/>
              <a:t>57</a:t>
            </a:fld>
            <a:endParaRPr lang="en-US"/>
          </a:p>
        </p:txBody>
      </p:sp>
      <p:sp>
        <p:nvSpPr>
          <p:cNvPr id="127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7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EBE82E-7AE6-A642-9432-8471CCC5DCC3}" type="slidenum">
              <a:rPr lang="en-US"/>
              <a:pPr/>
              <a:t>58</a:t>
            </a:fld>
            <a:endParaRPr lang="en-US"/>
          </a:p>
        </p:txBody>
      </p:sp>
      <p:sp>
        <p:nvSpPr>
          <p:cNvPr id="131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1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AB571F-5D6E-894D-8022-9C17A1255C61}" type="slidenum">
              <a:rPr lang="en-US"/>
              <a:pPr/>
              <a:t>4</a:t>
            </a:fld>
            <a:endParaRPr lang="en-US"/>
          </a:p>
        </p:txBody>
      </p:sp>
      <p:sp>
        <p:nvSpPr>
          <p:cNvPr id="1254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5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18F227-354F-324E-BC20-44FF1FEA840A}" type="slidenum">
              <a:rPr lang="en-US"/>
              <a:pPr/>
              <a:t>60</a:t>
            </a:fld>
            <a:endParaRPr lang="en-US"/>
          </a:p>
        </p:txBody>
      </p:sp>
      <p:sp>
        <p:nvSpPr>
          <p:cNvPr id="130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0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6639B1-D15D-0541-AE08-A404547DD024}" type="slidenum">
              <a:rPr lang="en-US"/>
              <a:pPr/>
              <a:t>5</a:t>
            </a:fld>
            <a:endParaRPr lang="en-US"/>
          </a:p>
        </p:txBody>
      </p:sp>
      <p:sp>
        <p:nvSpPr>
          <p:cNvPr id="1255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5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5252AD-E777-8B46-B606-3D4EC843A92D}" type="slidenum">
              <a:rPr lang="en-US"/>
              <a:pPr/>
              <a:t>6</a:t>
            </a:fld>
            <a:endParaRPr lang="en-US"/>
          </a:p>
        </p:txBody>
      </p:sp>
      <p:sp>
        <p:nvSpPr>
          <p:cNvPr id="1256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5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3F132A-7C73-B143-936C-84973FB23E8B}" type="slidenum">
              <a:rPr lang="en-US"/>
              <a:pPr/>
              <a:t>7</a:t>
            </a:fld>
            <a:endParaRPr lang="en-US"/>
          </a:p>
        </p:txBody>
      </p:sp>
      <p:sp>
        <p:nvSpPr>
          <p:cNvPr id="1257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57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F37D7B-DD8A-1341-8300-D6738E302E41}" type="slidenum">
              <a:rPr lang="en-US"/>
              <a:pPr/>
              <a:t>8</a:t>
            </a:fld>
            <a:endParaRPr lang="en-US"/>
          </a:p>
        </p:txBody>
      </p:sp>
      <p:sp>
        <p:nvSpPr>
          <p:cNvPr id="1258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58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F0DBC8-C409-B04A-A805-12DBA7C76BAE}" type="slidenum">
              <a:rPr lang="en-US"/>
              <a:pPr/>
              <a:t>9</a:t>
            </a:fld>
            <a:endParaRPr lang="en-US"/>
          </a:p>
        </p:txBody>
      </p:sp>
      <p:sp>
        <p:nvSpPr>
          <p:cNvPr id="1259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5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907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20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93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41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457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73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938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126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403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25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962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jpe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6" name="Rectangle 22"/>
          <p:cNvSpPr>
            <a:spLocks noChangeArrowheads="1"/>
          </p:cNvSpPr>
          <p:nvPr userDrawn="1"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IS 257 – Fall 2014</a:t>
            </a:r>
            <a:endParaRPr lang="en-US"/>
          </a:p>
        </p:txBody>
      </p:sp>
      <p:pic>
        <p:nvPicPr>
          <p:cNvPr id="1031" name="Picture 7" descr="logo_small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164"/>
          <a:stretch>
            <a:fillRect/>
          </a:stretch>
        </p:blipFill>
        <p:spPr bwMode="auto">
          <a:xfrm>
            <a:off x="3619500" y="6553200"/>
            <a:ext cx="1905000" cy="246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southhall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6781800" y="647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Ins="0" anchor="ctr"/>
          <a:lstStyle/>
          <a:p>
            <a:pPr algn="l"/>
            <a:endParaRPr lang="en-US" sz="1000" b="1" dirty="0">
              <a:solidFill>
                <a:srgbClr val="FFFFFF"/>
              </a:solidFill>
              <a:latin typeface="Futura Md BT" charset="0"/>
            </a:endParaRPr>
          </a:p>
          <a:p>
            <a:pPr algn="r"/>
            <a:r>
              <a:rPr lang="en-US" sz="1000" b="1" dirty="0" smtClean="0">
                <a:solidFill>
                  <a:srgbClr val="FFFFFF"/>
                </a:solidFill>
                <a:latin typeface="Futura Md BT" charset="0"/>
              </a:rPr>
              <a:t>2014.11.14 </a:t>
            </a:r>
            <a:r>
              <a:rPr lang="en-US" sz="1000" b="1" dirty="0">
                <a:solidFill>
                  <a:srgbClr val="FFFFFF"/>
                </a:solidFill>
                <a:latin typeface="Futura Md BT" charset="0"/>
              </a:rPr>
              <a:t>- SLIDE </a:t>
            </a:r>
            <a:fld id="{D77F5418-3CBB-4F40-8DD4-1D11F7DAA7D5}" type="slidenum">
              <a:rPr lang="en-US" sz="1000" b="1">
                <a:solidFill>
                  <a:srgbClr val="FFFFFF"/>
                </a:solidFill>
                <a:latin typeface="Futura Md BT" charset="0"/>
              </a:rPr>
              <a:pPr algn="r"/>
              <a:t>‹#›</a:t>
            </a:fld>
            <a:r>
              <a:rPr lang="en-US" sz="1000" b="1" dirty="0">
                <a:solidFill>
                  <a:srgbClr val="FFFFFF"/>
                </a:solidFill>
                <a:latin typeface="Futura Md BT" charset="0"/>
              </a:rPr>
              <a:t>	</a:t>
            </a:r>
          </a:p>
        </p:txBody>
      </p:sp>
      <p:pic>
        <p:nvPicPr>
          <p:cNvPr id="1047" name="Picture 23" descr="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477000"/>
            <a:ext cx="1905000" cy="381000"/>
          </a:xfrm>
          <a:prstGeom prst="rect">
            <a:avLst/>
          </a:prstGeom>
          <a:solidFill>
            <a:schemeClr val="accent1"/>
          </a:solidFill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4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7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8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4.emf"/><Relationship Id="rId6" Type="http://schemas.openxmlformats.org/officeDocument/2006/relationships/image" Target="../media/image7.png"/><Relationship Id="rId7" Type="http://schemas.openxmlformats.org/officeDocument/2006/relationships/oleObject" Target="../embeddings/oleObject2.bin"/><Relationship Id="rId8" Type="http://schemas.openxmlformats.org/officeDocument/2006/relationships/image" Target="../media/image5.emf"/><Relationship Id="rId9" Type="http://schemas.openxmlformats.org/officeDocument/2006/relationships/oleObject" Target="../embeddings/oleObject3.bin"/><Relationship Id="rId10" Type="http://schemas.openxmlformats.org/officeDocument/2006/relationships/image" Target="../media/image6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20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21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21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4" Type="http://schemas.openxmlformats.org/officeDocument/2006/relationships/oleObject" Target="../embeddings/oleObject8.bin"/><Relationship Id="rId5" Type="http://schemas.openxmlformats.org/officeDocument/2006/relationships/image" Target="../media/image22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Relationship Id="rId3" Type="http://schemas.openxmlformats.org/officeDocument/2006/relationships/hyperlink" Target="http://gigaom.com/2013/03/27/why-apple-ebay-and-walmart-have-some-of-the-biggest-data-warehouses-youve-ever-seen" TargetMode="Externa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23.png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igaom.com/2013/03/27/why-apple-ebay-and-walmart-have-some-of-the-biggest-data-warehouses-youve-ever-see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image" Target="../media/image7.png"/><Relationship Id="rId5" Type="http://schemas.openxmlformats.org/officeDocument/2006/relationships/oleObject" Target="../embeddings/oleObject4.bin"/><Relationship Id="rId6" Type="http://schemas.openxmlformats.org/officeDocument/2006/relationships/image" Target="../media/image8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7577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286000"/>
            <a:ext cx="8686800" cy="11430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Data Warehousing</a:t>
            </a:r>
          </a:p>
        </p:txBody>
      </p:sp>
      <p:sp>
        <p:nvSpPr>
          <p:cNvPr id="7577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/>
              <a:t>University of California, Berkeley</a:t>
            </a:r>
          </a:p>
          <a:p>
            <a:r>
              <a:rPr lang="en-US" sz="2800"/>
              <a:t>School of Information</a:t>
            </a:r>
          </a:p>
          <a:p>
            <a:r>
              <a:rPr lang="en-US" sz="2800" i="1"/>
              <a:t>IS 257: Database Management</a:t>
            </a:r>
            <a:endParaRPr lang="en-US" i="1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1161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Advantages of Warehousing Approach</a:t>
            </a:r>
          </a:p>
        </p:txBody>
      </p:sp>
      <p:sp>
        <p:nvSpPr>
          <p:cNvPr id="111616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High query performance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But not necessarily most current information</a:t>
            </a:r>
          </a:p>
          <a:p>
            <a:pPr>
              <a:lnSpc>
                <a:spcPct val="90000"/>
              </a:lnSpc>
            </a:pPr>
            <a:r>
              <a:rPr lang="en-US" sz="2800"/>
              <a:t>Doesn</a:t>
            </a:r>
            <a:r>
              <a:rPr lang="ja-JP" altLang="en-US" sz="2800">
                <a:latin typeface="Arial"/>
              </a:rPr>
              <a:t>’</a:t>
            </a:r>
            <a:r>
              <a:rPr lang="en-US" sz="2800"/>
              <a:t>t interfere with local processing at sources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Complex queries at warehouse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OLTP at information sources</a:t>
            </a:r>
          </a:p>
          <a:p>
            <a:pPr>
              <a:lnSpc>
                <a:spcPct val="90000"/>
              </a:lnSpc>
            </a:pPr>
            <a:r>
              <a:rPr lang="en-US" sz="2800"/>
              <a:t>Information copied at warehouse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Can modify, annotate, summarize,  restructure, etc.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Can store historical information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Security, no auditing</a:t>
            </a:r>
          </a:p>
          <a:p>
            <a:pPr>
              <a:lnSpc>
                <a:spcPct val="90000"/>
              </a:lnSpc>
            </a:pPr>
            <a:r>
              <a:rPr lang="en-US" sz="2800" b="1"/>
              <a:t>Has</a:t>
            </a:r>
            <a:r>
              <a:rPr lang="en-US" sz="2800"/>
              <a:t> caught on in industry</a:t>
            </a:r>
          </a:p>
        </p:txBody>
      </p:sp>
      <p:sp>
        <p:nvSpPr>
          <p:cNvPr id="1116164" name="Text Box 4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1171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 Either-Or Decision</a:t>
            </a:r>
          </a:p>
        </p:txBody>
      </p:sp>
      <p:sp>
        <p:nvSpPr>
          <p:cNvPr id="111719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Query-driven approach still better for</a:t>
            </a:r>
          </a:p>
          <a:p>
            <a:pPr lvl="1"/>
            <a:r>
              <a:rPr lang="en-US"/>
              <a:t>Rapidly changing information</a:t>
            </a:r>
          </a:p>
          <a:p>
            <a:pPr lvl="1"/>
            <a:r>
              <a:rPr lang="en-US"/>
              <a:t>Rapidly changing information sources</a:t>
            </a:r>
          </a:p>
          <a:p>
            <a:pPr lvl="1"/>
            <a:r>
              <a:rPr lang="en-US"/>
              <a:t>Truly vast amounts of data from large numbers of sources</a:t>
            </a:r>
          </a:p>
          <a:p>
            <a:pPr lvl="1"/>
            <a:r>
              <a:rPr lang="en-US"/>
              <a:t>Clients with unpredictable needs</a:t>
            </a:r>
          </a:p>
        </p:txBody>
      </p:sp>
      <p:sp>
        <p:nvSpPr>
          <p:cNvPr id="1117188" name="Text Box 4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118239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Warehouse Evolution</a:t>
            </a:r>
          </a:p>
        </p:txBody>
      </p:sp>
      <p:sp>
        <p:nvSpPr>
          <p:cNvPr id="1118211" name="AutoShape 3"/>
          <p:cNvSpPr>
            <a:spLocks noChangeArrowheads="1"/>
          </p:cNvSpPr>
          <p:nvPr/>
        </p:nvSpPr>
        <p:spPr bwMode="auto">
          <a:xfrm>
            <a:off x="0" y="2286000"/>
            <a:ext cx="9144000" cy="3200400"/>
          </a:xfrm>
          <a:custGeom>
            <a:avLst/>
            <a:gdLst>
              <a:gd name="G0" fmla="+- 20213 0 0"/>
              <a:gd name="G1" fmla="+- 2625 0 0"/>
              <a:gd name="G2" fmla="+- 21600 0 2625"/>
              <a:gd name="G3" fmla="+- 10800 0 2625"/>
              <a:gd name="G4" fmla="+- 21600 0 20213"/>
              <a:gd name="G5" fmla="*/ G4 G3 10800"/>
              <a:gd name="G6" fmla="+- 21600 0 G5"/>
              <a:gd name="T0" fmla="*/ 20213 w 21600"/>
              <a:gd name="T1" fmla="*/ 0 h 21600"/>
              <a:gd name="T2" fmla="*/ 0 w 21600"/>
              <a:gd name="T3" fmla="*/ 10800 h 21600"/>
              <a:gd name="T4" fmla="*/ 20213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213" y="0"/>
                </a:moveTo>
                <a:lnTo>
                  <a:pt x="20213" y="2625"/>
                </a:lnTo>
                <a:lnTo>
                  <a:pt x="3375" y="2625"/>
                </a:lnTo>
                <a:lnTo>
                  <a:pt x="3375" y="18975"/>
                </a:lnTo>
                <a:lnTo>
                  <a:pt x="20213" y="18975"/>
                </a:lnTo>
                <a:lnTo>
                  <a:pt x="20213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2625"/>
                </a:moveTo>
                <a:lnTo>
                  <a:pt x="1350" y="18975"/>
                </a:lnTo>
                <a:lnTo>
                  <a:pt x="2700" y="18975"/>
                </a:lnTo>
                <a:lnTo>
                  <a:pt x="2700" y="2625"/>
                </a:lnTo>
                <a:close/>
              </a:path>
              <a:path w="21600" h="21600">
                <a:moveTo>
                  <a:pt x="0" y="2625"/>
                </a:moveTo>
                <a:lnTo>
                  <a:pt x="0" y="18975"/>
                </a:lnTo>
                <a:lnTo>
                  <a:pt x="675" y="18975"/>
                </a:lnTo>
                <a:lnTo>
                  <a:pt x="675" y="2625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8212" name="Text Box 4"/>
          <p:cNvSpPr txBox="1">
            <a:spLocks noChangeArrowheads="1"/>
          </p:cNvSpPr>
          <p:nvPr/>
        </p:nvSpPr>
        <p:spPr bwMode="auto">
          <a:xfrm rot="5400000">
            <a:off x="8454232" y="3713956"/>
            <a:ext cx="862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/>
              <a:t>TIME</a:t>
            </a:r>
            <a:endParaRPr lang="en-US" sz="2800"/>
          </a:p>
        </p:txBody>
      </p:sp>
      <p:sp>
        <p:nvSpPr>
          <p:cNvPr id="1118213" name="Text Box 5"/>
          <p:cNvSpPr txBox="1">
            <a:spLocks noChangeArrowheads="1"/>
          </p:cNvSpPr>
          <p:nvPr/>
        </p:nvSpPr>
        <p:spPr bwMode="auto">
          <a:xfrm>
            <a:off x="7620000" y="26670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b="1"/>
              <a:t>2000</a:t>
            </a:r>
            <a:endParaRPr lang="en-US"/>
          </a:p>
        </p:txBody>
      </p:sp>
      <p:sp>
        <p:nvSpPr>
          <p:cNvPr id="1118214" name="Text Box 6"/>
          <p:cNvSpPr txBox="1">
            <a:spLocks noChangeArrowheads="1"/>
          </p:cNvSpPr>
          <p:nvPr/>
        </p:nvSpPr>
        <p:spPr bwMode="auto">
          <a:xfrm>
            <a:off x="6324600" y="26670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b="1"/>
              <a:t>1995</a:t>
            </a:r>
            <a:endParaRPr lang="en-US"/>
          </a:p>
        </p:txBody>
      </p:sp>
      <p:sp>
        <p:nvSpPr>
          <p:cNvPr id="1118215" name="Text Box 7"/>
          <p:cNvSpPr txBox="1">
            <a:spLocks noChangeArrowheads="1"/>
          </p:cNvSpPr>
          <p:nvPr/>
        </p:nvSpPr>
        <p:spPr bwMode="auto">
          <a:xfrm>
            <a:off x="5029200" y="26670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b="1"/>
              <a:t>1990</a:t>
            </a:r>
            <a:endParaRPr lang="en-US"/>
          </a:p>
        </p:txBody>
      </p:sp>
      <p:sp>
        <p:nvSpPr>
          <p:cNvPr id="1118216" name="Text Box 8"/>
          <p:cNvSpPr txBox="1">
            <a:spLocks noChangeArrowheads="1"/>
          </p:cNvSpPr>
          <p:nvPr/>
        </p:nvSpPr>
        <p:spPr bwMode="auto">
          <a:xfrm>
            <a:off x="3733800" y="26670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b="1"/>
              <a:t>1985</a:t>
            </a:r>
            <a:endParaRPr lang="en-US"/>
          </a:p>
        </p:txBody>
      </p:sp>
      <p:sp>
        <p:nvSpPr>
          <p:cNvPr id="1118217" name="Text Box 9"/>
          <p:cNvSpPr txBox="1">
            <a:spLocks noChangeArrowheads="1"/>
          </p:cNvSpPr>
          <p:nvPr/>
        </p:nvSpPr>
        <p:spPr bwMode="auto">
          <a:xfrm>
            <a:off x="2438400" y="26670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b="1"/>
              <a:t>1980</a:t>
            </a:r>
            <a:endParaRPr lang="en-US"/>
          </a:p>
        </p:txBody>
      </p:sp>
      <p:sp>
        <p:nvSpPr>
          <p:cNvPr id="1118218" name="Text Box 10"/>
          <p:cNvSpPr txBox="1">
            <a:spLocks noChangeArrowheads="1"/>
          </p:cNvSpPr>
          <p:nvPr/>
        </p:nvSpPr>
        <p:spPr bwMode="auto">
          <a:xfrm>
            <a:off x="228600" y="26670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b="1"/>
              <a:t>1960</a:t>
            </a:r>
          </a:p>
        </p:txBody>
      </p:sp>
      <p:sp>
        <p:nvSpPr>
          <p:cNvPr id="1118219" name="Text Box 11"/>
          <p:cNvSpPr txBox="1">
            <a:spLocks noChangeArrowheads="1"/>
          </p:cNvSpPr>
          <p:nvPr/>
        </p:nvSpPr>
        <p:spPr bwMode="auto">
          <a:xfrm>
            <a:off x="1219200" y="26670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b="1"/>
              <a:t>1975</a:t>
            </a:r>
            <a:endParaRPr lang="en-US"/>
          </a:p>
        </p:txBody>
      </p:sp>
      <p:sp>
        <p:nvSpPr>
          <p:cNvPr id="1118220" name="Text Box 12"/>
          <p:cNvSpPr txBox="1">
            <a:spLocks noChangeArrowheads="1"/>
          </p:cNvSpPr>
          <p:nvPr/>
        </p:nvSpPr>
        <p:spPr bwMode="auto">
          <a:xfrm>
            <a:off x="6781800" y="3276600"/>
            <a:ext cx="18430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b="1" i="1"/>
              <a:t>Information-</a:t>
            </a:r>
          </a:p>
          <a:p>
            <a:pPr algn="l" eaLnBrk="0" hangingPunct="0"/>
            <a:r>
              <a:rPr lang="en-US" b="1" i="1"/>
              <a:t>Based </a:t>
            </a:r>
          </a:p>
          <a:p>
            <a:pPr algn="l" eaLnBrk="0" hangingPunct="0"/>
            <a:r>
              <a:rPr lang="en-US" b="1" i="1"/>
              <a:t>Management</a:t>
            </a:r>
            <a:endParaRPr lang="en-US"/>
          </a:p>
        </p:txBody>
      </p:sp>
      <p:sp>
        <p:nvSpPr>
          <p:cNvPr id="1118221" name="Text Box 13"/>
          <p:cNvSpPr txBox="1">
            <a:spLocks noChangeArrowheads="1"/>
          </p:cNvSpPr>
          <p:nvPr/>
        </p:nvSpPr>
        <p:spPr bwMode="auto">
          <a:xfrm>
            <a:off x="5257800" y="3475038"/>
            <a:ext cx="15557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b="1" i="1"/>
              <a:t>Data</a:t>
            </a:r>
          </a:p>
          <a:p>
            <a:pPr algn="l" eaLnBrk="0" hangingPunct="0"/>
            <a:r>
              <a:rPr lang="en-US" b="1" i="1"/>
              <a:t>Revolution</a:t>
            </a:r>
            <a:endParaRPr lang="en-US"/>
          </a:p>
        </p:txBody>
      </p:sp>
      <p:sp>
        <p:nvSpPr>
          <p:cNvPr id="1118222" name="Text Box 14"/>
          <p:cNvSpPr txBox="1">
            <a:spLocks noChangeArrowheads="1"/>
          </p:cNvSpPr>
          <p:nvPr/>
        </p:nvSpPr>
        <p:spPr bwMode="auto">
          <a:xfrm>
            <a:off x="3962400" y="3505200"/>
            <a:ext cx="12176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ja-JP" altLang="en-US" b="1" i="1">
                <a:latin typeface="Arial"/>
              </a:rPr>
              <a:t>“</a:t>
            </a:r>
            <a:r>
              <a:rPr lang="en-US" b="1" i="1"/>
              <a:t>Middle</a:t>
            </a:r>
          </a:p>
          <a:p>
            <a:pPr algn="l" eaLnBrk="0" hangingPunct="0"/>
            <a:r>
              <a:rPr lang="en-US" b="1" i="1"/>
              <a:t>Ages</a:t>
            </a:r>
            <a:r>
              <a:rPr lang="ja-JP" altLang="en-US" b="1" i="1">
                <a:latin typeface="Arial"/>
              </a:rPr>
              <a:t>”</a:t>
            </a:r>
            <a:endParaRPr lang="en-US"/>
          </a:p>
        </p:txBody>
      </p:sp>
      <p:sp>
        <p:nvSpPr>
          <p:cNvPr id="1118223" name="Text Box 15"/>
          <p:cNvSpPr txBox="1">
            <a:spLocks noChangeArrowheads="1"/>
          </p:cNvSpPr>
          <p:nvPr/>
        </p:nvSpPr>
        <p:spPr bwMode="auto">
          <a:xfrm>
            <a:off x="1371600" y="3505200"/>
            <a:ext cx="17256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ja-JP" altLang="en-US" b="1" i="1">
                <a:latin typeface="Arial"/>
              </a:rPr>
              <a:t>“</a:t>
            </a:r>
            <a:r>
              <a:rPr lang="en-US" b="1" i="1"/>
              <a:t>Prehistoric</a:t>
            </a:r>
          </a:p>
          <a:p>
            <a:pPr algn="l" eaLnBrk="0" hangingPunct="0"/>
            <a:r>
              <a:rPr lang="en-US" b="1" i="1"/>
              <a:t>Times</a:t>
            </a:r>
            <a:r>
              <a:rPr lang="ja-JP" altLang="en-US" b="1" i="1">
                <a:latin typeface="Arial"/>
              </a:rPr>
              <a:t>”</a:t>
            </a:r>
            <a:endParaRPr lang="en-US"/>
          </a:p>
        </p:txBody>
      </p:sp>
      <p:sp>
        <p:nvSpPr>
          <p:cNvPr id="1118224" name="AutoShape 16"/>
          <p:cNvSpPr>
            <a:spLocks noChangeArrowheads="1"/>
          </p:cNvSpPr>
          <p:nvPr/>
        </p:nvSpPr>
        <p:spPr bwMode="auto">
          <a:xfrm flipH="1">
            <a:off x="533400" y="1447800"/>
            <a:ext cx="1905000" cy="838200"/>
          </a:xfrm>
          <a:prstGeom prst="wedgeRoundRectCallout">
            <a:avLst>
              <a:gd name="adj1" fmla="val -49417"/>
              <a:gd name="adj2" fmla="val 196588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/>
              <a:t>Relational</a:t>
            </a:r>
          </a:p>
          <a:p>
            <a:pPr eaLnBrk="0" hangingPunct="0"/>
            <a:r>
              <a:rPr lang="en-US"/>
              <a:t>Databases</a:t>
            </a:r>
          </a:p>
        </p:txBody>
      </p:sp>
      <p:sp>
        <p:nvSpPr>
          <p:cNvPr id="1118225" name="AutoShape 17"/>
          <p:cNvSpPr>
            <a:spLocks noChangeArrowheads="1"/>
          </p:cNvSpPr>
          <p:nvPr/>
        </p:nvSpPr>
        <p:spPr bwMode="auto">
          <a:xfrm flipH="1" flipV="1">
            <a:off x="76200" y="5410200"/>
            <a:ext cx="1752600" cy="838200"/>
          </a:xfrm>
          <a:prstGeom prst="wedgeRoundRectCallout">
            <a:avLst>
              <a:gd name="adj1" fmla="val -45833"/>
              <a:gd name="adj2" fmla="val 147917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eaLnBrk="0" hangingPunct="0"/>
            <a:endParaRPr lang="en-US"/>
          </a:p>
        </p:txBody>
      </p:sp>
      <p:sp>
        <p:nvSpPr>
          <p:cNvPr id="1118226" name="Text Box 18"/>
          <p:cNvSpPr txBox="1">
            <a:spLocks noChangeArrowheads="1"/>
          </p:cNvSpPr>
          <p:nvPr/>
        </p:nvSpPr>
        <p:spPr bwMode="auto">
          <a:xfrm>
            <a:off x="53975" y="5410200"/>
            <a:ext cx="17748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/>
              <a:t>PC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and</a:t>
            </a:r>
          </a:p>
          <a:p>
            <a:pPr algn="l" eaLnBrk="0" hangingPunct="0"/>
            <a:r>
              <a:rPr lang="en-US"/>
              <a:t>Spreadsheets</a:t>
            </a:r>
          </a:p>
        </p:txBody>
      </p:sp>
      <p:sp>
        <p:nvSpPr>
          <p:cNvPr id="1118227" name="AutoShape 19"/>
          <p:cNvSpPr>
            <a:spLocks noChangeArrowheads="1"/>
          </p:cNvSpPr>
          <p:nvPr/>
        </p:nvSpPr>
        <p:spPr bwMode="auto">
          <a:xfrm flipH="1" flipV="1">
            <a:off x="1981200" y="5486400"/>
            <a:ext cx="1524000" cy="838200"/>
          </a:xfrm>
          <a:prstGeom prst="wedgeRoundRectCallout">
            <a:avLst>
              <a:gd name="adj1" fmla="val -26667"/>
              <a:gd name="adj2" fmla="val 167231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eaLnBrk="0" hangingPunct="0"/>
            <a:endParaRPr lang="en-US"/>
          </a:p>
        </p:txBody>
      </p:sp>
      <p:sp>
        <p:nvSpPr>
          <p:cNvPr id="1118228" name="Text Box 20"/>
          <p:cNvSpPr txBox="1">
            <a:spLocks noChangeArrowheads="1"/>
          </p:cNvSpPr>
          <p:nvPr/>
        </p:nvSpPr>
        <p:spPr bwMode="auto">
          <a:xfrm>
            <a:off x="2057400" y="5486400"/>
            <a:ext cx="1385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/>
              <a:t>End-user</a:t>
            </a:r>
          </a:p>
          <a:p>
            <a:pPr algn="l" eaLnBrk="0" hangingPunct="0"/>
            <a:r>
              <a:rPr lang="en-US"/>
              <a:t>Interfaces</a:t>
            </a:r>
          </a:p>
        </p:txBody>
      </p:sp>
      <p:sp>
        <p:nvSpPr>
          <p:cNvPr id="1118229" name="AutoShape 21"/>
          <p:cNvSpPr>
            <a:spLocks noChangeArrowheads="1"/>
          </p:cNvSpPr>
          <p:nvPr/>
        </p:nvSpPr>
        <p:spPr bwMode="auto">
          <a:xfrm flipH="1" flipV="1">
            <a:off x="3657600" y="5486400"/>
            <a:ext cx="1524000" cy="838200"/>
          </a:xfrm>
          <a:prstGeom prst="wedgeRoundRectCallout">
            <a:avLst>
              <a:gd name="adj1" fmla="val -40625"/>
              <a:gd name="adj2" fmla="val 163065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eaLnBrk="0" hangingPunct="0"/>
            <a:endParaRPr lang="en-US"/>
          </a:p>
        </p:txBody>
      </p:sp>
      <p:sp>
        <p:nvSpPr>
          <p:cNvPr id="1118230" name="Text Box 22"/>
          <p:cNvSpPr txBox="1">
            <a:spLocks noChangeArrowheads="1"/>
          </p:cNvSpPr>
          <p:nvPr/>
        </p:nvSpPr>
        <p:spPr bwMode="auto">
          <a:xfrm>
            <a:off x="3886200" y="5486400"/>
            <a:ext cx="12001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/>
              <a:t>1st DW </a:t>
            </a:r>
          </a:p>
          <a:p>
            <a:pPr algn="l" eaLnBrk="0" hangingPunct="0"/>
            <a:r>
              <a:rPr lang="en-US"/>
              <a:t>Article</a:t>
            </a:r>
          </a:p>
        </p:txBody>
      </p:sp>
      <p:sp>
        <p:nvSpPr>
          <p:cNvPr id="1118231" name="AutoShape 23"/>
          <p:cNvSpPr>
            <a:spLocks noChangeArrowheads="1"/>
          </p:cNvSpPr>
          <p:nvPr/>
        </p:nvSpPr>
        <p:spPr bwMode="auto">
          <a:xfrm flipH="1" flipV="1">
            <a:off x="5334000" y="5486400"/>
            <a:ext cx="1143000" cy="838200"/>
          </a:xfrm>
          <a:prstGeom prst="wedgeRoundRectCallout">
            <a:avLst>
              <a:gd name="adj1" fmla="val -60417"/>
              <a:gd name="adj2" fmla="val 157384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eaLnBrk="0" hangingPunct="0"/>
            <a:endParaRPr lang="en-US"/>
          </a:p>
        </p:txBody>
      </p:sp>
      <p:sp>
        <p:nvSpPr>
          <p:cNvPr id="1118232" name="Text Box 24"/>
          <p:cNvSpPr txBox="1">
            <a:spLocks noChangeArrowheads="1"/>
          </p:cNvSpPr>
          <p:nvPr/>
        </p:nvSpPr>
        <p:spPr bwMode="auto">
          <a:xfrm>
            <a:off x="5486400" y="5486400"/>
            <a:ext cx="9890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/>
              <a:t>DW</a:t>
            </a:r>
          </a:p>
          <a:p>
            <a:pPr algn="l" eaLnBrk="0" hangingPunct="0"/>
            <a:r>
              <a:rPr lang="en-US"/>
              <a:t>Confs.</a:t>
            </a:r>
          </a:p>
        </p:txBody>
      </p:sp>
      <p:sp>
        <p:nvSpPr>
          <p:cNvPr id="1118233" name="AutoShape 25"/>
          <p:cNvSpPr>
            <a:spLocks noChangeArrowheads="1"/>
          </p:cNvSpPr>
          <p:nvPr/>
        </p:nvSpPr>
        <p:spPr bwMode="auto">
          <a:xfrm flipH="1" flipV="1">
            <a:off x="6629400" y="5486400"/>
            <a:ext cx="1828800" cy="838200"/>
          </a:xfrm>
          <a:prstGeom prst="wedgeRoundRectCallout">
            <a:avLst>
              <a:gd name="adj1" fmla="val 11194"/>
              <a:gd name="adj2" fmla="val 13976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eaLnBrk="0" hangingPunct="0"/>
            <a:endParaRPr lang="en-US"/>
          </a:p>
        </p:txBody>
      </p:sp>
      <p:sp>
        <p:nvSpPr>
          <p:cNvPr id="1118234" name="Text Box 26"/>
          <p:cNvSpPr txBox="1">
            <a:spLocks noChangeArrowheads="1"/>
          </p:cNvSpPr>
          <p:nvPr/>
        </p:nvSpPr>
        <p:spPr bwMode="auto">
          <a:xfrm>
            <a:off x="6713538" y="5486400"/>
            <a:ext cx="17081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/>
              <a:t>Vendor DW</a:t>
            </a:r>
          </a:p>
          <a:p>
            <a:pPr algn="l" eaLnBrk="0" hangingPunct="0"/>
            <a:r>
              <a:rPr lang="en-US"/>
              <a:t>Frameworks</a:t>
            </a:r>
          </a:p>
        </p:txBody>
      </p:sp>
      <p:sp>
        <p:nvSpPr>
          <p:cNvPr id="1118235" name="AutoShape 27"/>
          <p:cNvSpPr>
            <a:spLocks noChangeArrowheads="1"/>
          </p:cNvSpPr>
          <p:nvPr/>
        </p:nvSpPr>
        <p:spPr bwMode="auto">
          <a:xfrm flipH="1">
            <a:off x="2743200" y="1447800"/>
            <a:ext cx="1600200" cy="838200"/>
          </a:xfrm>
          <a:prstGeom prst="wedgeRoundRectCallout">
            <a:avLst>
              <a:gd name="adj1" fmla="val -60319"/>
              <a:gd name="adj2" fmla="val 195454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/>
              <a:t>Company</a:t>
            </a:r>
          </a:p>
          <a:p>
            <a:pPr eaLnBrk="0" hangingPunct="0"/>
            <a:r>
              <a:rPr lang="en-US"/>
              <a:t>DWs</a:t>
            </a:r>
          </a:p>
        </p:txBody>
      </p:sp>
      <p:sp>
        <p:nvSpPr>
          <p:cNvPr id="1118236" name="AutoShape 28"/>
          <p:cNvSpPr>
            <a:spLocks noChangeArrowheads="1"/>
          </p:cNvSpPr>
          <p:nvPr/>
        </p:nvSpPr>
        <p:spPr bwMode="auto">
          <a:xfrm flipH="1">
            <a:off x="4419600" y="990600"/>
            <a:ext cx="1905000" cy="1219200"/>
          </a:xfrm>
          <a:prstGeom prst="wedgeRoundRectCallout">
            <a:avLst>
              <a:gd name="adj1" fmla="val -33333"/>
              <a:gd name="adj2" fmla="val 158852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ja-JP" altLang="en-US">
                <a:latin typeface="Arial"/>
              </a:rPr>
              <a:t>“</a:t>
            </a:r>
            <a:r>
              <a:rPr lang="en-US"/>
              <a:t>Building the</a:t>
            </a:r>
          </a:p>
          <a:p>
            <a:pPr eaLnBrk="0" hangingPunct="0"/>
            <a:r>
              <a:rPr lang="en-US"/>
              <a:t>DW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</a:t>
            </a:r>
          </a:p>
          <a:p>
            <a:pPr eaLnBrk="0" hangingPunct="0"/>
            <a:r>
              <a:rPr lang="en-US"/>
              <a:t>Inmon (1992)</a:t>
            </a:r>
          </a:p>
        </p:txBody>
      </p:sp>
      <p:sp>
        <p:nvSpPr>
          <p:cNvPr id="1118237" name="AutoShape 29"/>
          <p:cNvSpPr>
            <a:spLocks noChangeArrowheads="1"/>
          </p:cNvSpPr>
          <p:nvPr/>
        </p:nvSpPr>
        <p:spPr bwMode="auto">
          <a:xfrm flipH="1">
            <a:off x="6705600" y="1371600"/>
            <a:ext cx="2209800" cy="838200"/>
          </a:xfrm>
          <a:prstGeom prst="wedgeRoundRectCallout">
            <a:avLst>
              <a:gd name="adj1" fmla="val 31968"/>
              <a:gd name="adj2" fmla="val 19601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/>
              <a:t>Data Replication</a:t>
            </a:r>
          </a:p>
          <a:p>
            <a:pPr eaLnBrk="0" hangingPunct="0"/>
            <a:r>
              <a:rPr lang="en-US"/>
              <a:t>Tools</a:t>
            </a:r>
          </a:p>
        </p:txBody>
      </p:sp>
      <p:sp>
        <p:nvSpPr>
          <p:cNvPr id="1118238" name="Text Box 30"/>
          <p:cNvSpPr txBox="1">
            <a:spLocks noChangeArrowheads="1"/>
          </p:cNvSpPr>
          <p:nvPr/>
        </p:nvSpPr>
        <p:spPr bwMode="auto">
          <a:xfrm>
            <a:off x="6788150" y="62484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1192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Data Warehouse?</a:t>
            </a:r>
          </a:p>
        </p:txBody>
      </p:sp>
      <p:sp>
        <p:nvSpPr>
          <p:cNvPr id="11192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447800"/>
            <a:ext cx="7924800" cy="4648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ja-JP" altLang="en-US" sz="3600">
                <a:latin typeface="Arial"/>
              </a:rPr>
              <a:t>“</a:t>
            </a:r>
            <a:r>
              <a:rPr lang="en-US" sz="3600">
                <a:solidFill>
                  <a:srgbClr val="FF3300"/>
                </a:solidFill>
              </a:rPr>
              <a:t>A Data Warehouse is a </a:t>
            </a:r>
          </a:p>
          <a:p>
            <a:pPr lvl="1">
              <a:lnSpc>
                <a:spcPct val="90000"/>
              </a:lnSpc>
            </a:pPr>
            <a:r>
              <a:rPr lang="en-US" sz="3200" b="1" i="1">
                <a:solidFill>
                  <a:srgbClr val="FF3300"/>
                </a:solidFill>
              </a:rPr>
              <a:t>subject-oriented,</a:t>
            </a:r>
          </a:p>
          <a:p>
            <a:pPr lvl="1">
              <a:lnSpc>
                <a:spcPct val="90000"/>
              </a:lnSpc>
            </a:pPr>
            <a:r>
              <a:rPr lang="en-US" sz="3200" b="1" i="1">
                <a:solidFill>
                  <a:srgbClr val="FF3300"/>
                </a:solidFill>
              </a:rPr>
              <a:t>integrated,</a:t>
            </a:r>
          </a:p>
          <a:p>
            <a:pPr lvl="1">
              <a:lnSpc>
                <a:spcPct val="90000"/>
              </a:lnSpc>
            </a:pPr>
            <a:r>
              <a:rPr lang="en-US" sz="3200" b="1" i="1">
                <a:solidFill>
                  <a:srgbClr val="FF3300"/>
                </a:solidFill>
              </a:rPr>
              <a:t>time-variant,</a:t>
            </a:r>
          </a:p>
          <a:p>
            <a:pPr lvl="1">
              <a:lnSpc>
                <a:spcPct val="90000"/>
              </a:lnSpc>
            </a:pPr>
            <a:r>
              <a:rPr lang="en-US" sz="3200" b="1" i="1">
                <a:solidFill>
                  <a:srgbClr val="FF3300"/>
                </a:solidFill>
              </a:rPr>
              <a:t>non-volatile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600">
                <a:solidFill>
                  <a:srgbClr val="FF3300"/>
                </a:solidFill>
              </a:rPr>
              <a:t>collection of data used in support of management decision making processes</a:t>
            </a:r>
            <a:r>
              <a:rPr lang="en-US" sz="3600"/>
              <a:t>.</a:t>
            </a:r>
            <a:r>
              <a:rPr lang="ja-JP" altLang="en-US" sz="3600">
                <a:latin typeface="Arial"/>
              </a:rPr>
              <a:t>”</a:t>
            </a:r>
            <a:r>
              <a:rPr lang="en-US" sz="360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-- Inmon &amp; Hackathorn, 1994: viz. Hoffer, Chap 11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1202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DW Definition…</a:t>
            </a:r>
          </a:p>
        </p:txBody>
      </p:sp>
      <p:sp>
        <p:nvSpPr>
          <p:cNvPr id="11202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Subject-Oriented:</a:t>
            </a:r>
          </a:p>
          <a:p>
            <a:pPr lvl="1"/>
            <a:r>
              <a:rPr lang="en-US"/>
              <a:t>The data warehouse is organized around the key subjects (or high-level entities) of the enterprise. Major subjects include</a:t>
            </a:r>
          </a:p>
          <a:p>
            <a:pPr lvl="2"/>
            <a:r>
              <a:rPr lang="en-US"/>
              <a:t>Customers</a:t>
            </a:r>
          </a:p>
          <a:p>
            <a:pPr lvl="2"/>
            <a:r>
              <a:rPr lang="en-US"/>
              <a:t>Patients</a:t>
            </a:r>
          </a:p>
          <a:p>
            <a:pPr lvl="2"/>
            <a:r>
              <a:rPr lang="en-US"/>
              <a:t>Students</a:t>
            </a:r>
          </a:p>
          <a:p>
            <a:pPr lvl="2"/>
            <a:r>
              <a:rPr lang="en-US"/>
              <a:t>Products</a:t>
            </a:r>
          </a:p>
          <a:p>
            <a:pPr lvl="2"/>
            <a:r>
              <a:rPr lang="en-US"/>
              <a:t>Etc.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1212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DW Definition…</a:t>
            </a:r>
          </a:p>
        </p:txBody>
      </p:sp>
      <p:sp>
        <p:nvSpPr>
          <p:cNvPr id="11212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Integrated</a:t>
            </a:r>
          </a:p>
          <a:p>
            <a:pPr lvl="1"/>
            <a:r>
              <a:rPr lang="en-US"/>
              <a:t>The data housed in the data warehouse are defined using consistent</a:t>
            </a:r>
          </a:p>
          <a:p>
            <a:pPr lvl="2"/>
            <a:r>
              <a:rPr lang="en-US"/>
              <a:t>Naming conventions</a:t>
            </a:r>
          </a:p>
          <a:p>
            <a:pPr lvl="2"/>
            <a:r>
              <a:rPr lang="en-US"/>
              <a:t>Formats</a:t>
            </a:r>
          </a:p>
          <a:p>
            <a:pPr lvl="2"/>
            <a:r>
              <a:rPr lang="en-US"/>
              <a:t>Encoding Structures</a:t>
            </a:r>
          </a:p>
          <a:p>
            <a:pPr lvl="2"/>
            <a:r>
              <a:rPr lang="en-US"/>
              <a:t>Related Characteristics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1223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DW Definition…</a:t>
            </a:r>
          </a:p>
        </p:txBody>
      </p:sp>
      <p:sp>
        <p:nvSpPr>
          <p:cNvPr id="11223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Time-variant</a:t>
            </a:r>
          </a:p>
          <a:p>
            <a:pPr lvl="1"/>
            <a:r>
              <a:rPr lang="en-US"/>
              <a:t>The data in the warehouse contain a time dimension so that they may be used as a historical record of the business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1233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DW Definition…</a:t>
            </a:r>
          </a:p>
        </p:txBody>
      </p:sp>
      <p:sp>
        <p:nvSpPr>
          <p:cNvPr id="112333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Non-volatile</a:t>
            </a:r>
          </a:p>
          <a:p>
            <a:pPr lvl="1"/>
            <a:r>
              <a:rPr lang="en-US"/>
              <a:t>Data in the data warehouse are loaded and refreshed from operational systems, but cannot be updated by end-users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12435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What is a Data Warehouse?</a:t>
            </a:r>
            <a:br>
              <a:rPr lang="en-US" sz="3200"/>
            </a:br>
            <a:r>
              <a:rPr lang="en-US" sz="3200"/>
              <a:t>A Practitioners Viewpoint</a:t>
            </a:r>
          </a:p>
        </p:txBody>
      </p:sp>
      <p:sp>
        <p:nvSpPr>
          <p:cNvPr id="112435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>
                <a:latin typeface="Arial"/>
              </a:rPr>
              <a:t>“</a:t>
            </a:r>
            <a:r>
              <a:rPr lang="en-US"/>
              <a:t>A data warehouse is simply a single, complete, and consistent store of data obtained from a variety of sources and made available to end users in a way they can understand and use it in a business context.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</a:t>
            </a:r>
          </a:p>
          <a:p>
            <a:r>
              <a:rPr lang="en-US"/>
              <a:t>-- Barry Devlin, IBM Consultant</a:t>
            </a:r>
          </a:p>
        </p:txBody>
      </p:sp>
      <p:sp>
        <p:nvSpPr>
          <p:cNvPr id="1124356" name="Text Box 4"/>
          <p:cNvSpPr txBox="1">
            <a:spLocks noChangeArrowheads="1"/>
          </p:cNvSpPr>
          <p:nvPr/>
        </p:nvSpPr>
        <p:spPr bwMode="auto">
          <a:xfrm>
            <a:off x="6788150" y="6491288"/>
            <a:ext cx="2355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1253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Data Warehouse is...</a:t>
            </a:r>
          </a:p>
        </p:txBody>
      </p:sp>
      <p:sp>
        <p:nvSpPr>
          <p:cNvPr id="112538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Stored collection of diverse data</a:t>
            </a:r>
          </a:p>
          <a:p>
            <a:pPr lvl="1">
              <a:lnSpc>
                <a:spcPct val="90000"/>
              </a:lnSpc>
            </a:pPr>
            <a:r>
              <a:rPr lang="en-US"/>
              <a:t>A solution to data integration problem</a:t>
            </a:r>
          </a:p>
          <a:p>
            <a:pPr lvl="1">
              <a:lnSpc>
                <a:spcPct val="90000"/>
              </a:lnSpc>
            </a:pPr>
            <a:r>
              <a:rPr lang="en-US"/>
              <a:t>Single repository of information</a:t>
            </a:r>
          </a:p>
          <a:p>
            <a:pPr>
              <a:lnSpc>
                <a:spcPct val="90000"/>
              </a:lnSpc>
            </a:pPr>
            <a:r>
              <a:rPr lang="en-US"/>
              <a:t>Subject-oriented</a:t>
            </a:r>
          </a:p>
          <a:p>
            <a:pPr lvl="1">
              <a:lnSpc>
                <a:spcPct val="90000"/>
              </a:lnSpc>
            </a:pPr>
            <a:r>
              <a:rPr lang="en-US"/>
              <a:t>Organized by subject, not by application</a:t>
            </a:r>
          </a:p>
          <a:p>
            <a:pPr lvl="1">
              <a:lnSpc>
                <a:spcPct val="90000"/>
              </a:lnSpc>
            </a:pPr>
            <a:r>
              <a:rPr lang="en-US"/>
              <a:t>Used for analysis, data mining, etc.</a:t>
            </a:r>
          </a:p>
          <a:p>
            <a:pPr>
              <a:lnSpc>
                <a:spcPct val="90000"/>
              </a:lnSpc>
            </a:pPr>
            <a:r>
              <a:rPr lang="en-US"/>
              <a:t>Optimized differently from transaction-oriented db</a:t>
            </a:r>
          </a:p>
          <a:p>
            <a:pPr>
              <a:lnSpc>
                <a:spcPct val="90000"/>
              </a:lnSpc>
            </a:pPr>
            <a:r>
              <a:rPr lang="en-US"/>
              <a:t>User interface aimed at executive decision makers and analysts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231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Outline</a:t>
            </a:r>
          </a:p>
        </p:txBody>
      </p:sp>
      <p:sp>
        <p:nvSpPr>
          <p:cNvPr id="12318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Data </a:t>
            </a:r>
            <a:r>
              <a:rPr lang="en-US" dirty="0"/>
              <a:t>Warehouses</a:t>
            </a:r>
          </a:p>
          <a:p>
            <a:pPr>
              <a:lnSpc>
                <a:spcPct val="90000"/>
              </a:lnSpc>
            </a:pPr>
            <a:r>
              <a:rPr lang="en-US" dirty="0"/>
              <a:t>Introduction to Data Warehouses</a:t>
            </a:r>
          </a:p>
          <a:p>
            <a:pPr>
              <a:lnSpc>
                <a:spcPct val="90000"/>
              </a:lnSpc>
            </a:pPr>
            <a:r>
              <a:rPr lang="en-US" dirty="0"/>
              <a:t>Data Warehousing</a:t>
            </a:r>
          </a:p>
          <a:p>
            <a:pPr lvl="1"/>
            <a:r>
              <a:rPr lang="en-US" dirty="0"/>
              <a:t>(Based on lecture notes from </a:t>
            </a:r>
            <a:r>
              <a:rPr lang="en-US" i="1" dirty="0"/>
              <a:t>Modern Database Management</a:t>
            </a:r>
            <a:r>
              <a:rPr lang="en-US" dirty="0"/>
              <a:t> Text (Hoffer, Ramesh, </a:t>
            </a:r>
            <a:r>
              <a:rPr lang="en-US" dirty="0" err="1"/>
              <a:t>Topi</a:t>
            </a:r>
            <a:r>
              <a:rPr lang="en-US" dirty="0"/>
              <a:t>); Joachim Hammer, University of Florida, and Joe </a:t>
            </a:r>
            <a:r>
              <a:rPr lang="en-US" dirty="0" err="1"/>
              <a:t>Hellerstein</a:t>
            </a:r>
            <a:r>
              <a:rPr lang="en-US" dirty="0"/>
              <a:t> and Mike </a:t>
            </a:r>
            <a:r>
              <a:rPr lang="en-US" dirty="0" err="1"/>
              <a:t>Stonebraker</a:t>
            </a:r>
            <a:r>
              <a:rPr lang="en-US" dirty="0"/>
              <a:t> of UCB)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12640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… Cont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d</a:t>
            </a:r>
          </a:p>
        </p:txBody>
      </p:sp>
      <p:sp>
        <p:nvSpPr>
          <p:cNvPr id="112640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Large volume of data (Gb, Tb)</a:t>
            </a:r>
          </a:p>
          <a:p>
            <a:r>
              <a:rPr lang="en-US" sz="2800"/>
              <a:t>Non-volatile</a:t>
            </a:r>
          </a:p>
          <a:p>
            <a:pPr lvl="1"/>
            <a:r>
              <a:rPr lang="en-US" sz="2400"/>
              <a:t>Historical</a:t>
            </a:r>
          </a:p>
          <a:p>
            <a:pPr lvl="1"/>
            <a:r>
              <a:rPr lang="en-US" sz="2400"/>
              <a:t>Time attributes are important</a:t>
            </a:r>
          </a:p>
          <a:p>
            <a:r>
              <a:rPr lang="en-US" sz="2800"/>
              <a:t>Updates infrequent</a:t>
            </a:r>
          </a:p>
          <a:p>
            <a:r>
              <a:rPr lang="en-US" sz="2800"/>
              <a:t>May be append-only</a:t>
            </a:r>
          </a:p>
          <a:p>
            <a:r>
              <a:rPr lang="en-US" sz="2800"/>
              <a:t>Examples</a:t>
            </a:r>
          </a:p>
          <a:p>
            <a:pPr lvl="1"/>
            <a:r>
              <a:rPr lang="en-US" sz="2400"/>
              <a:t>All transactions ever at WalMart</a:t>
            </a:r>
          </a:p>
          <a:p>
            <a:pPr lvl="1"/>
            <a:r>
              <a:rPr lang="en-US" sz="2400"/>
              <a:t>Complete client histories at insurance firm</a:t>
            </a:r>
          </a:p>
          <a:p>
            <a:pPr lvl="1"/>
            <a:r>
              <a:rPr lang="en-US" sz="2400"/>
              <a:t>Stockbroker financial information and portfolios</a:t>
            </a:r>
          </a:p>
        </p:txBody>
      </p:sp>
      <p:sp>
        <p:nvSpPr>
          <p:cNvPr id="1126404" name="Text Box 4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Rectangle 11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Need for Data Warehousing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772400" cy="1828800"/>
          </a:xfrm>
          <a:noFill/>
          <a:ln/>
        </p:spPr>
        <p:txBody>
          <a:bodyPr/>
          <a:lstStyle/>
          <a:p>
            <a:r>
              <a:rPr lang="en-US" sz="2400"/>
              <a:t>Integrated, company-wide view of high-quality information (from disparate databases)</a:t>
            </a:r>
          </a:p>
          <a:p>
            <a:r>
              <a:rPr lang="en-US" sz="2400"/>
              <a:t>Separation of </a:t>
            </a:r>
            <a:r>
              <a:rPr lang="en-US" sz="2400" i="1"/>
              <a:t>operational</a:t>
            </a:r>
            <a:r>
              <a:rPr lang="en-US" sz="2400"/>
              <a:t> and </a:t>
            </a:r>
            <a:r>
              <a:rPr lang="en-US" sz="2400" i="1"/>
              <a:t>informational</a:t>
            </a:r>
            <a:r>
              <a:rPr lang="en-US" sz="2400"/>
              <a:t> systems and data (for improved performance)</a:t>
            </a:r>
          </a:p>
        </p:txBody>
      </p:sp>
      <p:pic>
        <p:nvPicPr>
          <p:cNvPr id="6157" name="Picture 13" descr="CAP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667000"/>
            <a:ext cx="8001000" cy="3624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454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6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12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Warehouse is a Specialized DB</a:t>
            </a:r>
          </a:p>
        </p:txBody>
      </p:sp>
      <p:sp>
        <p:nvSpPr>
          <p:cNvPr id="11274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u="sng" dirty="0" smtClean="0"/>
              <a:t>Standard (Operational) </a:t>
            </a:r>
            <a:r>
              <a:rPr lang="en-US" u="sng" dirty="0"/>
              <a:t>DB</a:t>
            </a:r>
            <a:endParaRPr lang="en-US" dirty="0"/>
          </a:p>
          <a:p>
            <a:r>
              <a:rPr lang="en-US" sz="2400" dirty="0"/>
              <a:t>Mostly updates</a:t>
            </a:r>
          </a:p>
          <a:p>
            <a:r>
              <a:rPr lang="en-US" sz="2400" dirty="0"/>
              <a:t>Many small transactions</a:t>
            </a:r>
          </a:p>
          <a:p>
            <a:r>
              <a:rPr lang="en-US" sz="2400" dirty="0"/>
              <a:t>Mb - Gb of data</a:t>
            </a:r>
          </a:p>
          <a:p>
            <a:r>
              <a:rPr lang="en-US" sz="2400" dirty="0"/>
              <a:t>Current snapshot</a:t>
            </a:r>
          </a:p>
          <a:p>
            <a:r>
              <a:rPr lang="en-US" sz="2400" dirty="0"/>
              <a:t>Index/hash on </a:t>
            </a:r>
            <a:r>
              <a:rPr lang="en-US" sz="2400" dirty="0" err="1"/>
              <a:t>p.k</a:t>
            </a:r>
            <a:r>
              <a:rPr lang="en-US" sz="2400" dirty="0"/>
              <a:t>.</a:t>
            </a:r>
          </a:p>
          <a:p>
            <a:r>
              <a:rPr lang="en-US" sz="2400" dirty="0"/>
              <a:t>Raw data</a:t>
            </a:r>
          </a:p>
          <a:p>
            <a:r>
              <a:rPr lang="en-US" sz="2400" dirty="0"/>
              <a:t>Thousands of users (e.g., clerical users)</a:t>
            </a:r>
            <a:endParaRPr lang="en-US" dirty="0"/>
          </a:p>
        </p:txBody>
      </p:sp>
      <p:sp>
        <p:nvSpPr>
          <p:cNvPr id="112743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u="sng" dirty="0" smtClean="0"/>
              <a:t>Warehouse (Informational)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sz="2400" dirty="0"/>
              <a:t>Mostly reads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Queries are long and complex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Gb - Tb of data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History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Lots of scans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Summarized, reconciled data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Hundreds of users (e.g., decision-makers, analysts)</a:t>
            </a:r>
          </a:p>
        </p:txBody>
      </p:sp>
      <p:sp>
        <p:nvSpPr>
          <p:cNvPr id="1127429" name="Text Box 5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7" name="Picture 7" descr="CAP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14400"/>
            <a:ext cx="7582989" cy="5529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Warehouse vs. Data Mart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72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Warehouse Architectures</a:t>
            </a: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Generic Two-Level Architecture</a:t>
            </a:r>
          </a:p>
          <a:p>
            <a:r>
              <a:rPr lang="en-US" smtClean="0"/>
              <a:t>Independent Data Mart</a:t>
            </a:r>
          </a:p>
          <a:p>
            <a:r>
              <a:rPr lang="en-US" smtClean="0"/>
              <a:t>Dependent Data Mart and Operational Data Store</a:t>
            </a:r>
          </a:p>
          <a:p>
            <a:r>
              <a:rPr lang="en-US" smtClean="0"/>
              <a:t>Logical Data Mart and @ctive Warehouse</a:t>
            </a:r>
          </a:p>
          <a:p>
            <a:r>
              <a:rPr lang="en-US" smtClean="0"/>
              <a:t>Three-Layer architecture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0" y="5181600"/>
            <a:ext cx="9102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Times New Roman" charset="0"/>
              </a:rPr>
              <a:t>All involve some form of </a:t>
            </a:r>
            <a:r>
              <a:rPr lang="en-US" sz="2400" b="1" i="1">
                <a:solidFill>
                  <a:schemeClr val="tx2"/>
                </a:solidFill>
                <a:latin typeface="Times New Roman" charset="0"/>
              </a:rPr>
              <a:t>extraction</a:t>
            </a:r>
            <a:r>
              <a:rPr lang="en-US" sz="2400">
                <a:latin typeface="Times New Roman" charset="0"/>
              </a:rPr>
              <a:t>, </a:t>
            </a:r>
            <a:r>
              <a:rPr lang="en-US" sz="2400" b="1" i="1">
                <a:solidFill>
                  <a:schemeClr val="tx2"/>
                </a:solidFill>
                <a:latin typeface="Times New Roman" charset="0"/>
              </a:rPr>
              <a:t>transformation</a:t>
            </a:r>
            <a:r>
              <a:rPr lang="en-US" sz="2400">
                <a:latin typeface="Times New Roman" charset="0"/>
              </a:rPr>
              <a:t> and </a:t>
            </a:r>
            <a:r>
              <a:rPr lang="en-US" sz="2400" b="1" i="1">
                <a:solidFill>
                  <a:schemeClr val="tx2"/>
                </a:solidFill>
                <a:latin typeface="Times New Roman" charset="0"/>
              </a:rPr>
              <a:t>loading</a:t>
            </a:r>
            <a:r>
              <a:rPr lang="en-US" sz="2400">
                <a:latin typeface="Times New Roman" charset="0"/>
              </a:rPr>
              <a:t> (</a:t>
            </a:r>
            <a:r>
              <a: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ETL</a:t>
            </a:r>
            <a:r>
              <a:rPr lang="en-US" sz="2400">
                <a:latin typeface="Times New Roman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83231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12" name="Picture 12" descr="CAP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073150"/>
            <a:ext cx="8077200" cy="441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2568575" y="4648200"/>
            <a:ext cx="403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990000"/>
                </a:solidFill>
                <a:latin typeface="Georgia" charset="0"/>
              </a:rPr>
              <a:t>E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3570288" y="3733800"/>
            <a:ext cx="392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990000"/>
                </a:solidFill>
                <a:latin typeface="Georgia" charset="0"/>
              </a:rPr>
              <a:t>T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4572000" y="2743200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990000"/>
                </a:solidFill>
                <a:latin typeface="Georgia" charset="0"/>
              </a:rPr>
              <a:t>L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5105400" y="3013075"/>
            <a:ext cx="13112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rgbClr val="990000"/>
                </a:solidFill>
                <a:latin typeface="Times New Roman" charset="0"/>
              </a:rPr>
              <a:t>One, company-wide warehouse</a:t>
            </a: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609600" y="5562600"/>
            <a:ext cx="8277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990000"/>
                </a:solidFill>
                <a:latin typeface="Times New Roman" charset="0"/>
              </a:rPr>
              <a:t>Periodic extraction </a:t>
            </a:r>
            <a:r>
              <a:rPr lang="en-US" sz="2400">
                <a:solidFill>
                  <a:srgbClr val="990000"/>
                </a:solidFill>
                <a:latin typeface="Times New Roman" charset="0"/>
                <a:sym typeface="Wingdings" charset="0"/>
              </a:rPr>
              <a:t> data is not completely current in warehouse</a:t>
            </a:r>
            <a:endParaRPr lang="en-US" sz="2400">
              <a:solidFill>
                <a:srgbClr val="990000"/>
              </a:solidFill>
              <a:latin typeface="Times New Roman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Generic two-level data warehousing architecture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005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4" grpId="0" autoUpdateAnimBg="0"/>
      <p:bldP spid="25615" grpId="0" autoUpdateAnimBg="0"/>
      <p:bldP spid="25616" grpId="0" autoUpdateAnimBg="0"/>
      <p:bldP spid="25617" grpId="0" autoUpdateAnimBg="0"/>
      <p:bldP spid="25618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001" name="Picture 17" descr="CAP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83820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2003" name="Group 19"/>
          <p:cNvGrpSpPr>
            <a:grpSpLocks/>
          </p:cNvGrpSpPr>
          <p:nvPr/>
        </p:nvGrpSpPr>
        <p:grpSpPr bwMode="auto">
          <a:xfrm>
            <a:off x="5105400" y="762000"/>
            <a:ext cx="4038600" cy="4419600"/>
            <a:chOff x="3216" y="288"/>
            <a:chExt cx="2544" cy="2832"/>
          </a:xfrm>
        </p:grpSpPr>
        <p:sp>
          <p:nvSpPr>
            <p:cNvPr id="42004" name="Text Box 20"/>
            <p:cNvSpPr txBox="1">
              <a:spLocks noChangeArrowheads="1"/>
            </p:cNvSpPr>
            <p:nvPr/>
          </p:nvSpPr>
          <p:spPr bwMode="auto">
            <a:xfrm>
              <a:off x="3216" y="288"/>
              <a:ext cx="2544" cy="4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 dirty="0">
                  <a:solidFill>
                    <a:srgbClr val="99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 New Roman" charset="0"/>
                </a:rPr>
                <a:t>Data marts:</a:t>
              </a:r>
            </a:p>
            <a:p>
              <a:r>
                <a:rPr lang="en-US" sz="2000" dirty="0">
                  <a:solidFill>
                    <a:srgbClr val="990000"/>
                  </a:solidFill>
                  <a:latin typeface="Times New Roman" charset="0"/>
                </a:rPr>
                <a:t>Mini-warehouses, limited in scope</a:t>
              </a:r>
            </a:p>
          </p:txBody>
        </p:sp>
        <p:sp>
          <p:nvSpPr>
            <p:cNvPr id="42005" name="Rectangle 21"/>
            <p:cNvSpPr>
              <a:spLocks noChangeArrowheads="1"/>
            </p:cNvSpPr>
            <p:nvPr/>
          </p:nvSpPr>
          <p:spPr bwMode="auto">
            <a:xfrm>
              <a:off x="3216" y="1248"/>
              <a:ext cx="720" cy="1872"/>
            </a:xfrm>
            <a:prstGeom prst="rect">
              <a:avLst/>
            </a:prstGeom>
            <a:noFill/>
            <a:ln w="25400">
              <a:solidFill>
                <a:srgbClr val="99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2006" name="Group 22"/>
          <p:cNvGrpSpPr>
            <a:grpSpLocks/>
          </p:cNvGrpSpPr>
          <p:nvPr/>
        </p:nvGrpSpPr>
        <p:grpSpPr bwMode="auto">
          <a:xfrm>
            <a:off x="1676400" y="1905000"/>
            <a:ext cx="3749675" cy="4511675"/>
            <a:chOff x="910" y="1104"/>
            <a:chExt cx="2362" cy="2842"/>
          </a:xfrm>
        </p:grpSpPr>
        <p:sp>
          <p:nvSpPr>
            <p:cNvPr id="42007" name="Text Box 23"/>
            <p:cNvSpPr txBox="1">
              <a:spLocks noChangeArrowheads="1"/>
            </p:cNvSpPr>
            <p:nvPr/>
          </p:nvSpPr>
          <p:spPr bwMode="auto">
            <a:xfrm>
              <a:off x="1438" y="3216"/>
              <a:ext cx="2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990000"/>
                  </a:solidFill>
                  <a:latin typeface="Georgia" charset="0"/>
                </a:rPr>
                <a:t>E</a:t>
              </a:r>
            </a:p>
          </p:txBody>
        </p:sp>
        <p:sp>
          <p:nvSpPr>
            <p:cNvPr id="42008" name="Text Box 24"/>
            <p:cNvSpPr txBox="1">
              <a:spLocks noChangeArrowheads="1"/>
            </p:cNvSpPr>
            <p:nvPr/>
          </p:nvSpPr>
          <p:spPr bwMode="auto">
            <a:xfrm>
              <a:off x="2110" y="2880"/>
              <a:ext cx="2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990000"/>
                  </a:solidFill>
                  <a:latin typeface="Georgia" charset="0"/>
                </a:rPr>
                <a:t>T</a:t>
              </a:r>
            </a:p>
          </p:txBody>
        </p:sp>
        <p:sp>
          <p:nvSpPr>
            <p:cNvPr id="42009" name="Text Box 25"/>
            <p:cNvSpPr txBox="1">
              <a:spLocks noChangeArrowheads="1"/>
            </p:cNvSpPr>
            <p:nvPr/>
          </p:nvSpPr>
          <p:spPr bwMode="auto">
            <a:xfrm>
              <a:off x="2734" y="1104"/>
              <a:ext cx="2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990000"/>
                  </a:solidFill>
                  <a:latin typeface="Georgia" charset="0"/>
                </a:rPr>
                <a:t>L</a:t>
              </a:r>
            </a:p>
          </p:txBody>
        </p:sp>
        <p:sp>
          <p:nvSpPr>
            <p:cNvPr id="42010" name="Text Box 26"/>
            <p:cNvSpPr txBox="1">
              <a:spLocks noChangeArrowheads="1"/>
            </p:cNvSpPr>
            <p:nvPr/>
          </p:nvSpPr>
          <p:spPr bwMode="auto">
            <a:xfrm>
              <a:off x="910" y="3504"/>
              <a:ext cx="236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>
                  <a:solidFill>
                    <a:srgbClr val="990000"/>
                  </a:solidFill>
                  <a:latin typeface="Times New Roman" charset="0"/>
                </a:rPr>
                <a:t>Separate ETL for each </a:t>
              </a:r>
              <a:r>
                <a:rPr lang="en-US" sz="2000" b="1" i="1" dirty="0">
                  <a:solidFill>
                    <a:srgbClr val="990000"/>
                  </a:solidFill>
                  <a:latin typeface="Times New Roman" charset="0"/>
                </a:rPr>
                <a:t>independent </a:t>
              </a:r>
              <a:r>
                <a:rPr lang="en-US" sz="2000" dirty="0">
                  <a:solidFill>
                    <a:srgbClr val="990000"/>
                  </a:solidFill>
                  <a:latin typeface="Times New Roman" charset="0"/>
                </a:rPr>
                <a:t>data mart</a:t>
              </a:r>
            </a:p>
          </p:txBody>
        </p:sp>
      </p:grpSp>
      <p:grpSp>
        <p:nvGrpSpPr>
          <p:cNvPr id="42011" name="Group 27"/>
          <p:cNvGrpSpPr>
            <a:grpSpLocks/>
          </p:cNvGrpSpPr>
          <p:nvPr/>
        </p:nvGrpSpPr>
        <p:grpSpPr bwMode="auto">
          <a:xfrm>
            <a:off x="5562600" y="4953000"/>
            <a:ext cx="2911475" cy="1463675"/>
            <a:chOff x="3504" y="2986"/>
            <a:chExt cx="1834" cy="922"/>
          </a:xfrm>
        </p:grpSpPr>
        <p:sp>
          <p:nvSpPr>
            <p:cNvPr id="42012" name="Text Box 28"/>
            <p:cNvSpPr txBox="1">
              <a:spLocks noChangeArrowheads="1"/>
            </p:cNvSpPr>
            <p:nvPr/>
          </p:nvSpPr>
          <p:spPr bwMode="auto">
            <a:xfrm>
              <a:off x="3504" y="3466"/>
              <a:ext cx="183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>
                  <a:solidFill>
                    <a:srgbClr val="990000"/>
                  </a:solidFill>
                  <a:latin typeface="Times New Roman" charset="0"/>
                </a:rPr>
                <a:t>Data access complexity due to </a:t>
              </a:r>
              <a:r>
                <a:rPr lang="en-US" sz="2000" b="1" i="1" dirty="0">
                  <a:solidFill>
                    <a:srgbClr val="990000"/>
                  </a:solidFill>
                  <a:latin typeface="Times New Roman" charset="0"/>
                </a:rPr>
                <a:t>multiple </a:t>
              </a:r>
              <a:r>
                <a:rPr lang="en-US" sz="2000" dirty="0">
                  <a:solidFill>
                    <a:srgbClr val="990000"/>
                  </a:solidFill>
                  <a:latin typeface="Times New Roman" charset="0"/>
                </a:rPr>
                <a:t>data marts</a:t>
              </a:r>
            </a:p>
          </p:txBody>
        </p:sp>
        <p:sp>
          <p:nvSpPr>
            <p:cNvPr id="42013" name="Line 29"/>
            <p:cNvSpPr>
              <a:spLocks noChangeShapeType="1"/>
            </p:cNvSpPr>
            <p:nvPr/>
          </p:nvSpPr>
          <p:spPr bwMode="auto">
            <a:xfrm flipH="1" flipV="1">
              <a:off x="4224" y="2986"/>
              <a:ext cx="0" cy="480"/>
            </a:xfrm>
            <a:prstGeom prst="line">
              <a:avLst/>
            </a:prstGeom>
            <a:noFill/>
            <a:ln w="22225">
              <a:solidFill>
                <a:schemeClr val="tx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Independent data mart data warehousing architecture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708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2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2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31" name="Picture 23" descr="CAP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4" y="1143000"/>
            <a:ext cx="8382000" cy="445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3033" name="Group 25"/>
          <p:cNvGrpSpPr>
            <a:grpSpLocks/>
          </p:cNvGrpSpPr>
          <p:nvPr/>
        </p:nvGrpSpPr>
        <p:grpSpPr bwMode="auto">
          <a:xfrm>
            <a:off x="1676722" y="3124200"/>
            <a:ext cx="3749675" cy="3444819"/>
            <a:chOff x="975" y="1296"/>
            <a:chExt cx="2362" cy="2773"/>
          </a:xfrm>
        </p:grpSpPr>
        <p:sp>
          <p:nvSpPr>
            <p:cNvPr id="43034" name="Text Box 26"/>
            <p:cNvSpPr txBox="1">
              <a:spLocks noChangeArrowheads="1"/>
            </p:cNvSpPr>
            <p:nvPr/>
          </p:nvSpPr>
          <p:spPr bwMode="auto">
            <a:xfrm>
              <a:off x="1488" y="2880"/>
              <a:ext cx="254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990000"/>
                  </a:solidFill>
                  <a:latin typeface="Georgia" charset="0"/>
                </a:rPr>
                <a:t>E</a:t>
              </a:r>
            </a:p>
          </p:txBody>
        </p:sp>
        <p:sp>
          <p:nvSpPr>
            <p:cNvPr id="43035" name="Text Box 27"/>
            <p:cNvSpPr txBox="1">
              <a:spLocks noChangeArrowheads="1"/>
            </p:cNvSpPr>
            <p:nvPr/>
          </p:nvSpPr>
          <p:spPr bwMode="auto">
            <a:xfrm>
              <a:off x="2112" y="2543"/>
              <a:ext cx="247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990000"/>
                  </a:solidFill>
                  <a:latin typeface="Georgia" charset="0"/>
                </a:rPr>
                <a:t>T</a:t>
              </a:r>
            </a:p>
          </p:txBody>
        </p:sp>
        <p:sp>
          <p:nvSpPr>
            <p:cNvPr id="43036" name="Text Box 28"/>
            <p:cNvSpPr txBox="1">
              <a:spLocks noChangeArrowheads="1"/>
            </p:cNvSpPr>
            <p:nvPr/>
          </p:nvSpPr>
          <p:spPr bwMode="auto">
            <a:xfrm>
              <a:off x="2736" y="1296"/>
              <a:ext cx="248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990000"/>
                  </a:solidFill>
                  <a:latin typeface="Georgia" charset="0"/>
                </a:rPr>
                <a:t>L</a:t>
              </a:r>
            </a:p>
          </p:txBody>
        </p:sp>
        <p:sp>
          <p:nvSpPr>
            <p:cNvPr id="43037" name="Text Box 29"/>
            <p:cNvSpPr txBox="1">
              <a:spLocks noChangeArrowheads="1"/>
            </p:cNvSpPr>
            <p:nvPr/>
          </p:nvSpPr>
          <p:spPr bwMode="auto">
            <a:xfrm>
              <a:off x="975" y="3259"/>
              <a:ext cx="2362" cy="8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>
                  <a:solidFill>
                    <a:srgbClr val="990000"/>
                  </a:solidFill>
                  <a:latin typeface="Times New Roman" charset="0"/>
                </a:rPr>
                <a:t>Single ETL for </a:t>
              </a:r>
            </a:p>
            <a:p>
              <a:r>
                <a:rPr lang="en-US" sz="2000" b="1" i="1" dirty="0">
                  <a:solidFill>
                    <a:srgbClr val="990000"/>
                  </a:solidFill>
                  <a:latin typeface="Times New Roman" charset="0"/>
                </a:rPr>
                <a:t>enterprise data warehouse</a:t>
              </a:r>
            </a:p>
            <a:p>
              <a:r>
                <a:rPr lang="en-US" sz="2000" b="1" i="1" dirty="0">
                  <a:solidFill>
                    <a:srgbClr val="99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 New Roman" charset="0"/>
                </a:rPr>
                <a:t>(EDW)</a:t>
              </a:r>
            </a:p>
          </p:txBody>
        </p:sp>
      </p:grpSp>
      <p:grpSp>
        <p:nvGrpSpPr>
          <p:cNvPr id="43038" name="Group 30"/>
          <p:cNvGrpSpPr>
            <a:grpSpLocks/>
          </p:cNvGrpSpPr>
          <p:nvPr/>
        </p:nvGrpSpPr>
        <p:grpSpPr bwMode="auto">
          <a:xfrm>
            <a:off x="6012184" y="4467225"/>
            <a:ext cx="2911475" cy="1171575"/>
            <a:chOff x="3888" y="2592"/>
            <a:chExt cx="1834" cy="738"/>
          </a:xfrm>
        </p:grpSpPr>
        <p:sp>
          <p:nvSpPr>
            <p:cNvPr id="43039" name="Text Box 31"/>
            <p:cNvSpPr txBox="1">
              <a:spLocks noChangeArrowheads="1"/>
            </p:cNvSpPr>
            <p:nvPr/>
          </p:nvSpPr>
          <p:spPr bwMode="auto">
            <a:xfrm>
              <a:off x="3888" y="3080"/>
              <a:ext cx="183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rgbClr val="990000"/>
                  </a:solidFill>
                  <a:latin typeface="Times New Roman" charset="0"/>
                </a:rPr>
                <a:t>Simpler data access</a:t>
              </a:r>
            </a:p>
          </p:txBody>
        </p:sp>
        <p:sp>
          <p:nvSpPr>
            <p:cNvPr id="43040" name="Line 32"/>
            <p:cNvSpPr>
              <a:spLocks noChangeShapeType="1"/>
            </p:cNvSpPr>
            <p:nvPr/>
          </p:nvSpPr>
          <p:spPr bwMode="auto">
            <a:xfrm flipH="1" flipV="1">
              <a:off x="4080" y="2592"/>
              <a:ext cx="576" cy="488"/>
            </a:xfrm>
            <a:prstGeom prst="line">
              <a:avLst/>
            </a:prstGeom>
            <a:noFill/>
            <a:ln w="22225">
              <a:solidFill>
                <a:srgbClr val="99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3041" name="Group 33"/>
          <p:cNvGrpSpPr>
            <a:grpSpLocks/>
          </p:cNvGrpSpPr>
          <p:nvPr/>
        </p:nvGrpSpPr>
        <p:grpSpPr bwMode="auto">
          <a:xfrm>
            <a:off x="4343400" y="762000"/>
            <a:ext cx="4587875" cy="1143000"/>
            <a:chOff x="2688" y="144"/>
            <a:chExt cx="2890" cy="720"/>
          </a:xfrm>
        </p:grpSpPr>
        <p:sp>
          <p:nvSpPr>
            <p:cNvPr id="43042" name="Text Box 34"/>
            <p:cNvSpPr txBox="1">
              <a:spLocks noChangeArrowheads="1"/>
            </p:cNvSpPr>
            <p:nvPr/>
          </p:nvSpPr>
          <p:spPr bwMode="auto">
            <a:xfrm>
              <a:off x="3744" y="144"/>
              <a:ext cx="183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 dirty="0">
                  <a:solidFill>
                    <a:srgbClr val="99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 New Roman" charset="0"/>
                </a:rPr>
                <a:t>ODS </a:t>
              </a:r>
              <a:r>
                <a:rPr lang="en-US" sz="2000" dirty="0">
                  <a:solidFill>
                    <a:srgbClr val="990000"/>
                  </a:solidFill>
                  <a:latin typeface="Times New Roman" charset="0"/>
                </a:rPr>
                <a:t>provides option for obtaining </a:t>
              </a:r>
              <a:r>
                <a:rPr lang="en-US" sz="2000" b="1" i="1" dirty="0">
                  <a:solidFill>
                    <a:srgbClr val="990000"/>
                  </a:solidFill>
                  <a:latin typeface="Times New Roman" charset="0"/>
                </a:rPr>
                <a:t>current</a:t>
              </a:r>
              <a:r>
                <a:rPr lang="en-US" sz="2000" dirty="0">
                  <a:solidFill>
                    <a:srgbClr val="990000"/>
                  </a:solidFill>
                  <a:latin typeface="Times New Roman" charset="0"/>
                </a:rPr>
                <a:t> data</a:t>
              </a:r>
            </a:p>
          </p:txBody>
        </p:sp>
        <p:sp>
          <p:nvSpPr>
            <p:cNvPr id="43043" name="Line 35"/>
            <p:cNvSpPr>
              <a:spLocks noChangeShapeType="1"/>
            </p:cNvSpPr>
            <p:nvPr/>
          </p:nvSpPr>
          <p:spPr bwMode="auto">
            <a:xfrm flipH="1">
              <a:off x="2688" y="480"/>
              <a:ext cx="1056" cy="384"/>
            </a:xfrm>
            <a:prstGeom prst="line">
              <a:avLst/>
            </a:prstGeom>
            <a:noFill/>
            <a:ln w="25400">
              <a:solidFill>
                <a:srgbClr val="99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3044" name="Group 36"/>
          <p:cNvGrpSpPr>
            <a:grpSpLocks/>
          </p:cNvGrpSpPr>
          <p:nvPr/>
        </p:nvGrpSpPr>
        <p:grpSpPr bwMode="auto">
          <a:xfrm>
            <a:off x="4888235" y="3124200"/>
            <a:ext cx="2976563" cy="3292475"/>
            <a:chOff x="3072" y="1728"/>
            <a:chExt cx="1875" cy="2074"/>
          </a:xfrm>
        </p:grpSpPr>
        <p:sp>
          <p:nvSpPr>
            <p:cNvPr id="43045" name="Rectangle 37"/>
            <p:cNvSpPr>
              <a:spLocks noChangeArrowheads="1"/>
            </p:cNvSpPr>
            <p:nvPr/>
          </p:nvSpPr>
          <p:spPr bwMode="auto">
            <a:xfrm>
              <a:off x="3072" y="1728"/>
              <a:ext cx="768" cy="1248"/>
            </a:xfrm>
            <a:prstGeom prst="rect">
              <a:avLst/>
            </a:prstGeom>
            <a:noFill/>
            <a:ln w="19050">
              <a:solidFill>
                <a:srgbClr val="99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6" name="Text Box 38"/>
            <p:cNvSpPr txBox="1">
              <a:spLocks noChangeArrowheads="1"/>
            </p:cNvSpPr>
            <p:nvPr/>
          </p:nvSpPr>
          <p:spPr bwMode="auto">
            <a:xfrm>
              <a:off x="3209" y="3360"/>
              <a:ext cx="173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 i="1" dirty="0">
                  <a:solidFill>
                    <a:srgbClr val="990000"/>
                  </a:solidFill>
                  <a:latin typeface="Times New Roman" charset="0"/>
                </a:rPr>
                <a:t>Dependent</a:t>
              </a:r>
              <a:r>
                <a:rPr lang="en-US" sz="2000" dirty="0">
                  <a:solidFill>
                    <a:srgbClr val="990000"/>
                  </a:solidFill>
                  <a:latin typeface="Times New Roman" charset="0"/>
                </a:rPr>
                <a:t> data marts loaded from EDW</a:t>
              </a: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Dependent data mart with operational data store: a three-level architecture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86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3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3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3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50" name="Picture 18" descr="CAP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75" y="1143000"/>
            <a:ext cx="8229600" cy="461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4051" name="Group 19"/>
          <p:cNvGrpSpPr>
            <a:grpSpLocks/>
          </p:cNvGrpSpPr>
          <p:nvPr/>
        </p:nvGrpSpPr>
        <p:grpSpPr bwMode="auto">
          <a:xfrm>
            <a:off x="1709375" y="3162300"/>
            <a:ext cx="3429000" cy="3265488"/>
            <a:chOff x="960" y="1296"/>
            <a:chExt cx="2362" cy="2629"/>
          </a:xfrm>
        </p:grpSpPr>
        <p:sp>
          <p:nvSpPr>
            <p:cNvPr id="44052" name="Text Box 20"/>
            <p:cNvSpPr txBox="1">
              <a:spLocks noChangeArrowheads="1"/>
            </p:cNvSpPr>
            <p:nvPr/>
          </p:nvSpPr>
          <p:spPr bwMode="auto">
            <a:xfrm>
              <a:off x="1488" y="2881"/>
              <a:ext cx="278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990000"/>
                  </a:solidFill>
                  <a:latin typeface="Georgia" charset="0"/>
                </a:rPr>
                <a:t>E</a:t>
              </a:r>
            </a:p>
          </p:txBody>
        </p:sp>
        <p:sp>
          <p:nvSpPr>
            <p:cNvPr id="44053" name="Text Box 21"/>
            <p:cNvSpPr txBox="1">
              <a:spLocks noChangeArrowheads="1"/>
            </p:cNvSpPr>
            <p:nvPr/>
          </p:nvSpPr>
          <p:spPr bwMode="auto">
            <a:xfrm>
              <a:off x="2111" y="2543"/>
              <a:ext cx="27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990000"/>
                  </a:solidFill>
                  <a:latin typeface="Georgia" charset="0"/>
                </a:rPr>
                <a:t>T</a:t>
              </a:r>
            </a:p>
          </p:txBody>
        </p:sp>
        <p:sp>
          <p:nvSpPr>
            <p:cNvPr id="44054" name="Text Box 22"/>
            <p:cNvSpPr txBox="1">
              <a:spLocks noChangeArrowheads="1"/>
            </p:cNvSpPr>
            <p:nvPr/>
          </p:nvSpPr>
          <p:spPr bwMode="auto">
            <a:xfrm>
              <a:off x="2736" y="1296"/>
              <a:ext cx="27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990000"/>
                  </a:solidFill>
                  <a:latin typeface="Georgia" charset="0"/>
                </a:rPr>
                <a:t>L</a:t>
              </a:r>
            </a:p>
          </p:txBody>
        </p:sp>
        <p:sp>
          <p:nvSpPr>
            <p:cNvPr id="44055" name="Text Box 23"/>
            <p:cNvSpPr txBox="1">
              <a:spLocks noChangeArrowheads="1"/>
            </p:cNvSpPr>
            <p:nvPr/>
          </p:nvSpPr>
          <p:spPr bwMode="auto">
            <a:xfrm>
              <a:off x="960" y="3360"/>
              <a:ext cx="2362" cy="5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rgbClr val="990000"/>
                  </a:solidFill>
                  <a:latin typeface="Times New Roman" charset="0"/>
                </a:rPr>
                <a:t>Near real-time ETL for </a:t>
              </a:r>
            </a:p>
            <a:p>
              <a:r>
                <a:rPr lang="en-US" sz="2000" b="1" i="1">
                  <a:solidFill>
                    <a:srgbClr val="99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 New Roman" charset="0"/>
                </a:rPr>
                <a:t>Data Warehouse</a:t>
              </a:r>
            </a:p>
          </p:txBody>
        </p:sp>
      </p:grpSp>
      <p:grpSp>
        <p:nvGrpSpPr>
          <p:cNvPr id="44056" name="Group 24"/>
          <p:cNvGrpSpPr>
            <a:grpSpLocks/>
          </p:cNvGrpSpPr>
          <p:nvPr/>
        </p:nvGrpSpPr>
        <p:grpSpPr bwMode="auto">
          <a:xfrm>
            <a:off x="4953000" y="990600"/>
            <a:ext cx="4495800" cy="1120775"/>
            <a:chOff x="2688" y="144"/>
            <a:chExt cx="2890" cy="720"/>
          </a:xfrm>
        </p:grpSpPr>
        <p:sp>
          <p:nvSpPr>
            <p:cNvPr id="44057" name="Text Box 25"/>
            <p:cNvSpPr txBox="1">
              <a:spLocks noChangeArrowheads="1"/>
            </p:cNvSpPr>
            <p:nvPr/>
          </p:nvSpPr>
          <p:spPr bwMode="auto">
            <a:xfrm>
              <a:off x="3744" y="144"/>
              <a:ext cx="1834" cy="4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 dirty="0">
                  <a:solidFill>
                    <a:srgbClr val="99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 New Roman" charset="0"/>
                </a:rPr>
                <a:t>ODS </a:t>
              </a:r>
              <a:r>
                <a:rPr lang="en-US" dirty="0">
                  <a:solidFill>
                    <a:srgbClr val="990000"/>
                  </a:solidFill>
                  <a:latin typeface="Times New Roman" charset="0"/>
                </a:rPr>
                <a:t>and </a:t>
              </a:r>
              <a:r>
                <a:rPr lang="en-US" b="1" dirty="0">
                  <a:solidFill>
                    <a:srgbClr val="99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 New Roman" charset="0"/>
                </a:rPr>
                <a:t>data warehouse</a:t>
              </a:r>
              <a:r>
                <a:rPr lang="en-US" dirty="0">
                  <a:solidFill>
                    <a:srgbClr val="990000"/>
                  </a:solidFill>
                  <a:latin typeface="Times New Roman" charset="0"/>
                </a:rPr>
                <a:t> are one and the same</a:t>
              </a:r>
            </a:p>
          </p:txBody>
        </p:sp>
        <p:sp>
          <p:nvSpPr>
            <p:cNvPr id="44058" name="Line 26"/>
            <p:cNvSpPr>
              <a:spLocks noChangeShapeType="1"/>
            </p:cNvSpPr>
            <p:nvPr/>
          </p:nvSpPr>
          <p:spPr bwMode="auto">
            <a:xfrm flipH="1">
              <a:off x="2688" y="480"/>
              <a:ext cx="1056" cy="384"/>
            </a:xfrm>
            <a:prstGeom prst="line">
              <a:avLst/>
            </a:prstGeom>
            <a:noFill/>
            <a:ln w="25400">
              <a:solidFill>
                <a:srgbClr val="99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4059" name="Group 27"/>
          <p:cNvGrpSpPr>
            <a:grpSpLocks/>
          </p:cNvGrpSpPr>
          <p:nvPr/>
        </p:nvGrpSpPr>
        <p:grpSpPr bwMode="auto">
          <a:xfrm>
            <a:off x="4604975" y="3238500"/>
            <a:ext cx="4114800" cy="3236913"/>
            <a:chOff x="2976" y="1872"/>
            <a:chExt cx="2592" cy="2039"/>
          </a:xfrm>
        </p:grpSpPr>
        <p:sp>
          <p:nvSpPr>
            <p:cNvPr id="44060" name="Rectangle 28"/>
            <p:cNvSpPr>
              <a:spLocks noChangeArrowheads="1"/>
            </p:cNvSpPr>
            <p:nvPr/>
          </p:nvSpPr>
          <p:spPr bwMode="auto">
            <a:xfrm>
              <a:off x="3024" y="1872"/>
              <a:ext cx="744" cy="1056"/>
            </a:xfrm>
            <a:prstGeom prst="rect">
              <a:avLst/>
            </a:prstGeom>
            <a:noFill/>
            <a:ln w="19050">
              <a:solidFill>
                <a:srgbClr val="99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1" name="Text Box 29"/>
            <p:cNvSpPr txBox="1">
              <a:spLocks noChangeArrowheads="1"/>
            </p:cNvSpPr>
            <p:nvPr/>
          </p:nvSpPr>
          <p:spPr bwMode="auto">
            <a:xfrm>
              <a:off x="2976" y="3504"/>
              <a:ext cx="2592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200" dirty="0">
                  <a:solidFill>
                    <a:srgbClr val="990000"/>
                  </a:solidFill>
                  <a:latin typeface="Times New Roman" charset="0"/>
                </a:rPr>
                <a:t>Data marts are NOT separate databases, but logical </a:t>
              </a:r>
              <a:r>
                <a:rPr lang="en-US" sz="1200" b="1" i="1" dirty="0">
                  <a:solidFill>
                    <a:srgbClr val="990000"/>
                  </a:solidFill>
                  <a:latin typeface="Times New Roman" charset="0"/>
                </a:rPr>
                <a:t>views</a:t>
              </a:r>
              <a:r>
                <a:rPr lang="en-US" sz="1200" dirty="0">
                  <a:solidFill>
                    <a:srgbClr val="990000"/>
                  </a:solidFill>
                  <a:latin typeface="Times New Roman" charset="0"/>
                </a:rPr>
                <a:t> of the data warehouse</a:t>
              </a:r>
            </a:p>
            <a:p>
              <a:r>
                <a:rPr lang="en-US" sz="1200" dirty="0">
                  <a:solidFill>
                    <a:srgbClr val="990000"/>
                  </a:solidFill>
                  <a:latin typeface="Times New Roman" charset="0"/>
                  <a:sym typeface="Wingdings" charset="0"/>
                </a:rPr>
                <a:t> Easier to create new data marts</a:t>
              </a:r>
              <a:endParaRPr lang="en-US" sz="1200" dirty="0">
                <a:solidFill>
                  <a:srgbClr val="990000"/>
                </a:solidFill>
                <a:latin typeface="Times New Roman" charset="0"/>
              </a:endParaRP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Logical data mart and real time warehouse </a:t>
            </a:r>
            <a:r>
              <a:rPr lang="en-US" sz="3200" dirty="0" smtClean="0"/>
              <a:t>architecture</a:t>
            </a:r>
            <a:endParaRPr lang="en-US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648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4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4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4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5" name="Picture 7" descr="CAP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7391400" cy="512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Three-layer data architecture for a data </a:t>
            </a:r>
            <a:r>
              <a:rPr lang="en-US" sz="3200" dirty="0" smtClean="0"/>
              <a:t>warehouse</a:t>
            </a:r>
            <a:endParaRPr lang="en-US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4444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1089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11089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Data Warehouses and Merging Information Resources</a:t>
            </a:r>
          </a:p>
          <a:p>
            <a:r>
              <a:rPr lang="en-US"/>
              <a:t>What is a Data Warehouse?</a:t>
            </a:r>
          </a:p>
          <a:p>
            <a:r>
              <a:rPr lang="en-US"/>
              <a:t>History of Data Warehousing</a:t>
            </a:r>
          </a:p>
          <a:p>
            <a:r>
              <a:rPr lang="en-US"/>
              <a:t>Types of Data and Their Uses</a:t>
            </a:r>
          </a:p>
          <a:p>
            <a:r>
              <a:rPr lang="en-US"/>
              <a:t>Data Warehouse Architectures</a:t>
            </a:r>
          </a:p>
          <a:p>
            <a:r>
              <a:rPr lang="en-US"/>
              <a:t>Data Warehousing Problems and Issues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3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Data Characteristics</a:t>
            </a:r>
            <a:br>
              <a:rPr lang="en-US" sz="3200" dirty="0" smtClean="0"/>
            </a:br>
            <a:r>
              <a:rPr lang="en-US" sz="3200" dirty="0" smtClean="0"/>
              <a:t>Status vs. Event Data</a:t>
            </a:r>
            <a:endParaRPr lang="en-US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grpSp>
        <p:nvGrpSpPr>
          <p:cNvPr id="11284" name="Group 20"/>
          <p:cNvGrpSpPr>
            <a:grpSpLocks/>
          </p:cNvGrpSpPr>
          <p:nvPr/>
        </p:nvGrpSpPr>
        <p:grpSpPr bwMode="auto">
          <a:xfrm>
            <a:off x="4876800" y="1905000"/>
            <a:ext cx="1143000" cy="3773488"/>
            <a:chOff x="3264" y="1034"/>
            <a:chExt cx="645" cy="2694"/>
          </a:xfrm>
        </p:grpSpPr>
        <p:sp>
          <p:nvSpPr>
            <p:cNvPr id="11285" name="Text Box 21"/>
            <p:cNvSpPr txBox="1">
              <a:spLocks noChangeArrowheads="1"/>
            </p:cNvSpPr>
            <p:nvPr/>
          </p:nvSpPr>
          <p:spPr bwMode="auto">
            <a:xfrm>
              <a:off x="3302" y="1034"/>
              <a:ext cx="585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>
                  <a:solidFill>
                    <a:srgbClr val="990000"/>
                  </a:solidFill>
                  <a:latin typeface="Tahoma" charset="0"/>
                </a:rPr>
                <a:t>Status</a:t>
              </a:r>
            </a:p>
          </p:txBody>
        </p:sp>
        <p:sp>
          <p:nvSpPr>
            <p:cNvPr id="11286" name="Text Box 22"/>
            <p:cNvSpPr txBox="1">
              <a:spLocks noChangeArrowheads="1"/>
            </p:cNvSpPr>
            <p:nvPr/>
          </p:nvSpPr>
          <p:spPr bwMode="auto">
            <a:xfrm>
              <a:off x="3264" y="3402"/>
              <a:ext cx="645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>
                  <a:solidFill>
                    <a:srgbClr val="990000"/>
                  </a:solidFill>
                  <a:latin typeface="Tahoma" charset="0"/>
                </a:rPr>
                <a:t>Status</a:t>
              </a:r>
            </a:p>
          </p:txBody>
        </p:sp>
      </p:grp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5638800" y="3717925"/>
            <a:ext cx="3200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solidFill>
                  <a:srgbClr val="990000"/>
                </a:solidFill>
                <a:latin typeface="Tahoma" charset="0"/>
              </a:rPr>
              <a:t>Event = </a:t>
            </a:r>
            <a:r>
              <a:rPr lang="en-US">
                <a:solidFill>
                  <a:srgbClr val="990000"/>
                </a:solidFill>
                <a:latin typeface="Tahoma" charset="0"/>
              </a:rPr>
              <a:t>a database action (create/update/delete) that results from a transaction</a:t>
            </a:r>
          </a:p>
        </p:txBody>
      </p:sp>
      <p:pic>
        <p:nvPicPr>
          <p:cNvPr id="11288" name="Picture 24" descr="CAP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4154488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0182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7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23" name="Text Box 19"/>
          <p:cNvSpPr txBox="1">
            <a:spLocks noChangeArrowheads="1"/>
          </p:cNvSpPr>
          <p:nvPr/>
        </p:nvSpPr>
        <p:spPr bwMode="auto">
          <a:xfrm>
            <a:off x="6705600" y="1508125"/>
            <a:ext cx="16764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rgbClr val="990000"/>
                </a:solidFill>
                <a:latin typeface="Tahoma" charset="0"/>
              </a:rPr>
              <a:t>With transient data, changes to existing records are written over previous records, thus destroying the previous data content</a:t>
            </a:r>
          </a:p>
        </p:txBody>
      </p:sp>
      <p:pic>
        <p:nvPicPr>
          <p:cNvPr id="47124" name="Picture 20" descr="Nona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6324600" cy="491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Data Characteristics</a:t>
            </a:r>
            <a:br>
              <a:rPr lang="en-US" sz="3200" dirty="0"/>
            </a:br>
            <a:r>
              <a:rPr lang="en-US" sz="3200" dirty="0"/>
              <a:t>Transient vs. Periodic </a:t>
            </a:r>
            <a:r>
              <a:rPr lang="en-US" sz="3200" dirty="0" smtClean="0"/>
              <a:t>Data</a:t>
            </a:r>
            <a:endParaRPr lang="en-US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584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2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7315200" y="1965325"/>
            <a:ext cx="1295400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sz="2000">
                <a:solidFill>
                  <a:srgbClr val="990000"/>
                </a:solidFill>
                <a:latin typeface="Tahoma" charset="0"/>
              </a:rPr>
              <a:t>Periodic data are never physically altered or deleted once they have been added to the store</a:t>
            </a:r>
          </a:p>
        </p:txBody>
      </p:sp>
      <p:pic>
        <p:nvPicPr>
          <p:cNvPr id="48145" name="Picture 17" descr="Nona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71600"/>
            <a:ext cx="6477000" cy="486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Data Characteristics</a:t>
            </a:r>
            <a:br>
              <a:rPr lang="en-US" sz="3200" dirty="0"/>
            </a:br>
            <a:r>
              <a:rPr lang="en-US" sz="3200" dirty="0"/>
              <a:t>Transient vs. Periodic </a:t>
            </a:r>
            <a:r>
              <a:rPr lang="en-US" sz="3200" dirty="0" smtClean="0"/>
              <a:t>Data</a:t>
            </a:r>
            <a:endParaRPr lang="en-US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658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Data Warehouse Changes</a:t>
            </a: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New descriptive attributes</a:t>
            </a:r>
          </a:p>
          <a:p>
            <a:r>
              <a:rPr lang="en-US" smtClean="0"/>
              <a:t>New business activity attributes</a:t>
            </a:r>
          </a:p>
          <a:p>
            <a:r>
              <a:rPr lang="en-US" smtClean="0"/>
              <a:t>New classes of descriptive attributes</a:t>
            </a:r>
          </a:p>
          <a:p>
            <a:r>
              <a:rPr lang="en-US" smtClean="0"/>
              <a:t>Descriptive attributes become more refined</a:t>
            </a:r>
          </a:p>
          <a:p>
            <a:r>
              <a:rPr lang="en-US" smtClean="0"/>
              <a:t>Descriptive data are related to one another</a:t>
            </a:r>
          </a:p>
          <a:p>
            <a:r>
              <a:rPr lang="en-US" smtClean="0"/>
              <a:t>New source of data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863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Reconciled Data Layer</a:t>
            </a: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Typical operational data is:</a:t>
            </a:r>
          </a:p>
          <a:p>
            <a:pPr lvl="1"/>
            <a:r>
              <a:rPr lang="en-US" sz="2000" dirty="0" smtClean="0"/>
              <a:t>Transient–not historical</a:t>
            </a:r>
          </a:p>
          <a:p>
            <a:pPr lvl="1"/>
            <a:r>
              <a:rPr lang="en-US" sz="2000" dirty="0" smtClean="0"/>
              <a:t>Not normalized (perhaps due to </a:t>
            </a:r>
            <a:r>
              <a:rPr lang="en-US" sz="2000" dirty="0" err="1" smtClean="0"/>
              <a:t>denormalization</a:t>
            </a:r>
            <a:r>
              <a:rPr lang="en-US" sz="2000" dirty="0" smtClean="0"/>
              <a:t> for performance)</a:t>
            </a:r>
          </a:p>
          <a:p>
            <a:pPr lvl="1"/>
            <a:r>
              <a:rPr lang="en-US" sz="2000" dirty="0" smtClean="0"/>
              <a:t>Restricted in scope–not comprehensive</a:t>
            </a:r>
          </a:p>
          <a:p>
            <a:pPr lvl="1"/>
            <a:r>
              <a:rPr lang="en-US" sz="2000" dirty="0" smtClean="0"/>
              <a:t>Sometimes poor quality–inconsistencies and errors</a:t>
            </a:r>
          </a:p>
          <a:p>
            <a:r>
              <a:rPr lang="en-US" sz="2400" dirty="0" smtClean="0"/>
              <a:t>After ETL, data should be:</a:t>
            </a:r>
          </a:p>
          <a:p>
            <a:pPr lvl="1"/>
            <a:r>
              <a:rPr lang="en-US" sz="2000" dirty="0" smtClean="0"/>
              <a:t>Detailed–not summarized yet</a:t>
            </a:r>
          </a:p>
          <a:p>
            <a:pPr lvl="1"/>
            <a:r>
              <a:rPr lang="en-US" sz="2000" dirty="0" smtClean="0"/>
              <a:t>Historical–periodic</a:t>
            </a:r>
          </a:p>
          <a:p>
            <a:pPr lvl="1"/>
            <a:r>
              <a:rPr lang="en-US" sz="2000" dirty="0" smtClean="0"/>
              <a:t>Normalized–3rd normal form or higher</a:t>
            </a:r>
          </a:p>
          <a:p>
            <a:pPr lvl="1"/>
            <a:r>
              <a:rPr lang="en-US" sz="2000" dirty="0" smtClean="0"/>
              <a:t>Comprehensive–enterprise-wide perspective</a:t>
            </a:r>
          </a:p>
          <a:p>
            <a:pPr lvl="1"/>
            <a:r>
              <a:rPr lang="en-US" sz="2000" dirty="0" smtClean="0"/>
              <a:t>Timely–data should be current enough to assist decision-making</a:t>
            </a:r>
          </a:p>
          <a:p>
            <a:pPr lvl="1"/>
            <a:r>
              <a:rPr lang="en-US" sz="2000" dirty="0" smtClean="0"/>
              <a:t>Quality controlled–accurate with full integrity</a:t>
            </a:r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72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12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122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122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122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122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122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122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7" dur="500"/>
                                        <p:tgtEl>
                                          <p:spTgt spid="122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2" dur="500"/>
                                        <p:tgtEl>
                                          <p:spTgt spid="122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build="p" bldLvl="2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1305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Data</a:t>
            </a:r>
          </a:p>
        </p:txBody>
      </p:sp>
      <p:sp>
        <p:nvSpPr>
          <p:cNvPr id="113050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Business Data - </a:t>
            </a:r>
            <a:r>
              <a:rPr lang="en-US" sz="2800" i="1"/>
              <a:t>represents meaning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Real-time data (ultimate source of all business data)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Reconciled data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Derived data</a:t>
            </a:r>
          </a:p>
          <a:p>
            <a:pPr>
              <a:lnSpc>
                <a:spcPct val="90000"/>
              </a:lnSpc>
            </a:pPr>
            <a:r>
              <a:rPr lang="en-US" sz="2800"/>
              <a:t>Metadata - </a:t>
            </a:r>
            <a:r>
              <a:rPr lang="en-US" sz="2800" i="1"/>
              <a:t>describes meaning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Build-time metadata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Control metadata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Usage metadata</a:t>
            </a:r>
          </a:p>
          <a:p>
            <a:pPr>
              <a:lnSpc>
                <a:spcPct val="90000"/>
              </a:lnSpc>
            </a:pPr>
            <a:r>
              <a:rPr lang="en-US" sz="2800"/>
              <a:t>Data as a product* - </a:t>
            </a:r>
            <a:r>
              <a:rPr lang="en-US" sz="2800" i="1"/>
              <a:t>intrinsic meaning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Produced and stored for its own intrinsic value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e.g., the contents of a text-book</a:t>
            </a:r>
          </a:p>
        </p:txBody>
      </p:sp>
      <p:sp>
        <p:nvSpPr>
          <p:cNvPr id="1130500" name="Text Box 4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  <p:extLst>
      <p:ext uri="{BB962C8B-B14F-4D97-AF65-F5344CB8AC3E}">
        <p14:creationId xmlns:p14="http://schemas.microsoft.com/office/powerpoint/2010/main" val="682204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1366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Data Warehousing: Two Distinct Issues</a:t>
            </a:r>
          </a:p>
        </p:txBody>
      </p:sp>
      <p:sp>
        <p:nvSpPr>
          <p:cNvPr id="113664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(1) How to get information into warehouse</a:t>
            </a:r>
          </a:p>
          <a:p>
            <a:pPr lvl="1"/>
            <a:r>
              <a:rPr lang="ja-JP" altLang="en-US">
                <a:latin typeface="Arial"/>
              </a:rPr>
              <a:t>“</a:t>
            </a:r>
            <a:r>
              <a:rPr lang="en-US"/>
              <a:t>Data warehousing</a:t>
            </a:r>
            <a:r>
              <a:rPr lang="ja-JP" altLang="en-US">
                <a:latin typeface="Arial"/>
              </a:rPr>
              <a:t>”</a:t>
            </a:r>
            <a:endParaRPr lang="en-US"/>
          </a:p>
          <a:p>
            <a:r>
              <a:rPr lang="en-US"/>
              <a:t>(2) What to do with data once it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in warehouse</a:t>
            </a:r>
          </a:p>
          <a:p>
            <a:pPr lvl="1"/>
            <a:r>
              <a:rPr lang="ja-JP" altLang="en-US">
                <a:latin typeface="Arial"/>
              </a:rPr>
              <a:t>“</a:t>
            </a:r>
            <a:r>
              <a:rPr lang="en-US"/>
              <a:t>Warehouse DBMS</a:t>
            </a:r>
            <a:r>
              <a:rPr lang="ja-JP" altLang="en-US">
                <a:latin typeface="Arial"/>
              </a:rPr>
              <a:t>”</a:t>
            </a:r>
            <a:endParaRPr lang="en-US"/>
          </a:p>
          <a:p>
            <a:r>
              <a:rPr lang="en-US"/>
              <a:t>Both rich research areas</a:t>
            </a:r>
          </a:p>
          <a:p>
            <a:r>
              <a:rPr lang="en-US"/>
              <a:t>Industry has focused on (2)</a:t>
            </a:r>
          </a:p>
        </p:txBody>
      </p:sp>
      <p:sp>
        <p:nvSpPr>
          <p:cNvPr id="1136644" name="Text Box 4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  <p:extLst>
      <p:ext uri="{BB962C8B-B14F-4D97-AF65-F5344CB8AC3E}">
        <p14:creationId xmlns:p14="http://schemas.microsoft.com/office/powerpoint/2010/main" val="943013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ETL Process</a:t>
            </a:r>
            <a:endParaRPr lang="en-US" dirty="0"/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Capture/Extract</a:t>
            </a:r>
          </a:p>
          <a:p>
            <a:r>
              <a:rPr lang="en-US" smtClean="0"/>
              <a:t>Scrub or data cleansing</a:t>
            </a:r>
          </a:p>
          <a:p>
            <a:r>
              <a:rPr lang="en-US" smtClean="0"/>
              <a:t>Transform</a:t>
            </a:r>
          </a:p>
          <a:p>
            <a:r>
              <a:rPr lang="en-US" smtClean="0"/>
              <a:t>Load and Index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371600" y="5105400"/>
            <a:ext cx="6410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990000"/>
                </a:solidFill>
                <a:latin typeface="Times New Roman" charset="0"/>
              </a:rPr>
              <a:t>ETL = Extract, transform, and load</a:t>
            </a:r>
          </a:p>
        </p:txBody>
      </p:sp>
    </p:spTree>
    <p:extLst>
      <p:ext uri="{BB962C8B-B14F-4D97-AF65-F5344CB8AC3E}">
        <p14:creationId xmlns:p14="http://schemas.microsoft.com/office/powerpoint/2010/main" val="3188229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build="p" bldLvl="3" autoUpdateAnimBg="0"/>
      <p:bldP spid="13321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52" name="Picture 8" descr="Nona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85800"/>
            <a:ext cx="7180263" cy="424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1828800" y="2209800"/>
            <a:ext cx="1295400" cy="381000"/>
          </a:xfrm>
          <a:prstGeom prst="rect">
            <a:avLst/>
          </a:prstGeom>
          <a:noFill/>
          <a:ln w="25400">
            <a:solidFill>
              <a:srgbClr val="99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457200" y="4953000"/>
            <a:ext cx="3962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99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Static extract</a:t>
            </a:r>
            <a:r>
              <a:rPr lang="en-US" sz="2400">
                <a:solidFill>
                  <a:srgbClr val="990000"/>
                </a:solidFill>
                <a:latin typeface="Tahoma" charset="0"/>
              </a:rPr>
              <a:t> = capturing a snapshot of the source data at a point in time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4876800" y="4876800"/>
            <a:ext cx="3962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99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Incremental extract</a:t>
            </a:r>
            <a:r>
              <a:rPr lang="en-US" sz="2400">
                <a:solidFill>
                  <a:srgbClr val="990000"/>
                </a:solidFill>
                <a:latin typeface="Tahoma" charset="0"/>
              </a:rPr>
              <a:t> = capturing changes that have occurred since the last static extract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1905000" y="152400"/>
            <a:ext cx="6172200" cy="6413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990000"/>
                </a:solidFill>
                <a:latin typeface="Tahoma" charset="0"/>
              </a:rPr>
              <a:t>Capture/Extract…obtaining a snapshot of a chosen subset of the source data for loading into the data warehouse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05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4" grpId="0" autoUpdateAnimBg="0"/>
      <p:bldP spid="31755" grpId="0" autoUpdateAnimBg="0"/>
      <p:bldP spid="31756" grpId="0" animBg="1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1376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Extraction</a:t>
            </a:r>
          </a:p>
        </p:txBody>
      </p:sp>
      <p:sp>
        <p:nvSpPr>
          <p:cNvPr id="113767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Source types</a:t>
            </a:r>
          </a:p>
          <a:p>
            <a:pPr lvl="1"/>
            <a:r>
              <a:rPr lang="en-US"/>
              <a:t>Relational, flat file, WWW, etc.</a:t>
            </a:r>
          </a:p>
          <a:p>
            <a:r>
              <a:rPr lang="en-US"/>
              <a:t>How to get data out?</a:t>
            </a:r>
          </a:p>
          <a:p>
            <a:pPr lvl="1"/>
            <a:r>
              <a:rPr lang="en-US"/>
              <a:t>Replication tool</a:t>
            </a:r>
          </a:p>
          <a:p>
            <a:pPr lvl="1"/>
            <a:r>
              <a:rPr lang="en-US"/>
              <a:t>Dump file</a:t>
            </a:r>
          </a:p>
          <a:p>
            <a:pPr lvl="1"/>
            <a:r>
              <a:rPr lang="en-US"/>
              <a:t>Create report</a:t>
            </a:r>
          </a:p>
          <a:p>
            <a:pPr lvl="1"/>
            <a:r>
              <a:rPr lang="en-US"/>
              <a:t>ODBC or third-party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wrappers</a:t>
            </a:r>
            <a:r>
              <a:rPr lang="ja-JP" altLang="en-US">
                <a:latin typeface="Arial"/>
              </a:rPr>
              <a:t>”</a:t>
            </a:r>
            <a:endParaRPr lang="en-US"/>
          </a:p>
          <a:p>
            <a:pPr lvl="1"/>
            <a:endParaRPr lang="en-US"/>
          </a:p>
        </p:txBody>
      </p:sp>
      <p:sp>
        <p:nvSpPr>
          <p:cNvPr id="1137668" name="Text Box 4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  <p:extLst>
      <p:ext uri="{BB962C8B-B14F-4D97-AF65-F5344CB8AC3E}">
        <p14:creationId xmlns:p14="http://schemas.microsoft.com/office/powerpoint/2010/main" val="525431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110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Problem: Heterogeneous Information Sources</a:t>
            </a:r>
          </a:p>
        </p:txBody>
      </p:sp>
      <p:sp>
        <p:nvSpPr>
          <p:cNvPr id="1110019" name="Rectangle 3"/>
          <p:cNvSpPr>
            <a:spLocks noChangeArrowheads="1"/>
          </p:cNvSpPr>
          <p:nvPr/>
        </p:nvSpPr>
        <p:spPr bwMode="auto">
          <a:xfrm>
            <a:off x="0" y="1839913"/>
            <a:ext cx="388778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</a:pPr>
            <a:r>
              <a:rPr lang="ja-JP" altLang="en-US" sz="2000" i="1">
                <a:latin typeface="Arial"/>
              </a:rPr>
              <a:t>“</a:t>
            </a:r>
            <a:r>
              <a:rPr lang="en-US" sz="2000" i="1">
                <a:latin typeface="Arial" charset="0"/>
              </a:rPr>
              <a:t>Heterogeneities are everywhere</a:t>
            </a:r>
            <a:r>
              <a:rPr lang="ja-JP" altLang="en-US" sz="2000" i="1">
                <a:latin typeface="Arial"/>
              </a:rPr>
              <a:t>”</a:t>
            </a:r>
            <a:endParaRPr lang="en-US" sz="2000" i="1">
              <a:latin typeface="Arial" charset="0"/>
            </a:endParaRPr>
          </a:p>
        </p:txBody>
      </p:sp>
      <p:sp>
        <p:nvSpPr>
          <p:cNvPr id="1110020" name="Rectangle 4"/>
          <p:cNvSpPr>
            <a:spLocks noChangeArrowheads="1"/>
          </p:cNvSpPr>
          <p:nvPr/>
        </p:nvSpPr>
        <p:spPr bwMode="auto">
          <a:xfrm>
            <a:off x="685800" y="4876800"/>
            <a:ext cx="77724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Monotype Sorts" charset="0"/>
              <a:buChar char="p"/>
            </a:pPr>
            <a:r>
              <a:rPr lang="en-US">
                <a:latin typeface="Tahoma" charset="0"/>
              </a:rPr>
              <a:t>Different interfaces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Monotype Sorts" charset="0"/>
              <a:buChar char="p"/>
            </a:pPr>
            <a:r>
              <a:rPr lang="en-US">
                <a:latin typeface="Tahoma" charset="0"/>
              </a:rPr>
              <a:t>Different data representations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Monotype Sorts" charset="0"/>
              <a:buChar char="p"/>
            </a:pPr>
            <a:r>
              <a:rPr lang="en-US">
                <a:latin typeface="Tahoma" charset="0"/>
              </a:rPr>
              <a:t>Duplicate and inconsistent information</a:t>
            </a:r>
            <a:endParaRPr lang="en-US" sz="2800"/>
          </a:p>
        </p:txBody>
      </p:sp>
      <p:grpSp>
        <p:nvGrpSpPr>
          <p:cNvPr id="1110021" name="Group 5"/>
          <p:cNvGrpSpPr>
            <a:grpSpLocks/>
          </p:cNvGrpSpPr>
          <p:nvPr/>
        </p:nvGrpSpPr>
        <p:grpSpPr bwMode="auto">
          <a:xfrm>
            <a:off x="3471863" y="2409825"/>
            <a:ext cx="730250" cy="511175"/>
            <a:chOff x="2187" y="1367"/>
            <a:chExt cx="460" cy="322"/>
          </a:xfrm>
        </p:grpSpPr>
        <p:grpSp>
          <p:nvGrpSpPr>
            <p:cNvPr id="1110022" name="Group 6"/>
            <p:cNvGrpSpPr>
              <a:grpSpLocks/>
            </p:cNvGrpSpPr>
            <p:nvPr/>
          </p:nvGrpSpPr>
          <p:grpSpPr bwMode="auto">
            <a:xfrm>
              <a:off x="2187" y="1367"/>
              <a:ext cx="356" cy="292"/>
              <a:chOff x="2187" y="1367"/>
              <a:chExt cx="356" cy="292"/>
            </a:xfrm>
          </p:grpSpPr>
          <p:grpSp>
            <p:nvGrpSpPr>
              <p:cNvPr id="1110023" name="Group 7"/>
              <p:cNvGrpSpPr>
                <a:grpSpLocks/>
              </p:cNvGrpSpPr>
              <p:nvPr/>
            </p:nvGrpSpPr>
            <p:grpSpPr bwMode="auto">
              <a:xfrm>
                <a:off x="2187" y="1367"/>
                <a:ext cx="356" cy="292"/>
                <a:chOff x="2187" y="1367"/>
                <a:chExt cx="356" cy="292"/>
              </a:xfrm>
            </p:grpSpPr>
            <p:grpSp>
              <p:nvGrpSpPr>
                <p:cNvPr id="1110024" name="Group 8"/>
                <p:cNvGrpSpPr>
                  <a:grpSpLocks/>
                </p:cNvGrpSpPr>
                <p:nvPr/>
              </p:nvGrpSpPr>
              <p:grpSpPr bwMode="auto">
                <a:xfrm>
                  <a:off x="2187" y="1532"/>
                  <a:ext cx="356" cy="127"/>
                  <a:chOff x="2187" y="1532"/>
                  <a:chExt cx="356" cy="127"/>
                </a:xfrm>
              </p:grpSpPr>
              <p:sp>
                <p:nvSpPr>
                  <p:cNvPr id="1110025" name="Freeform 9"/>
                  <p:cNvSpPr>
                    <a:spLocks/>
                  </p:cNvSpPr>
                  <p:nvPr/>
                </p:nvSpPr>
                <p:spPr bwMode="auto">
                  <a:xfrm>
                    <a:off x="2338" y="1532"/>
                    <a:ext cx="204" cy="127"/>
                  </a:xfrm>
                  <a:custGeom>
                    <a:avLst/>
                    <a:gdLst>
                      <a:gd name="T0" fmla="*/ 0 w 204"/>
                      <a:gd name="T1" fmla="*/ 37 h 127"/>
                      <a:gd name="T2" fmla="*/ 0 w 204"/>
                      <a:gd name="T3" fmla="*/ 126 h 127"/>
                      <a:gd name="T4" fmla="*/ 203 w 204"/>
                      <a:gd name="T5" fmla="*/ 61 h 127"/>
                      <a:gd name="T6" fmla="*/ 203 w 204"/>
                      <a:gd name="T7" fmla="*/ 0 h 127"/>
                      <a:gd name="T8" fmla="*/ 0 w 204"/>
                      <a:gd name="T9" fmla="*/ 37 h 1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4" h="127">
                        <a:moveTo>
                          <a:pt x="0" y="37"/>
                        </a:moveTo>
                        <a:lnTo>
                          <a:pt x="0" y="126"/>
                        </a:lnTo>
                        <a:lnTo>
                          <a:pt x="203" y="61"/>
                        </a:lnTo>
                        <a:lnTo>
                          <a:pt x="203" y="0"/>
                        </a:lnTo>
                        <a:lnTo>
                          <a:pt x="0" y="37"/>
                        </a:lnTo>
                      </a:path>
                    </a:pathLst>
                  </a:custGeom>
                  <a:solidFill>
                    <a:srgbClr val="A0A0A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0026" name="Freeform 10"/>
                  <p:cNvSpPr>
                    <a:spLocks/>
                  </p:cNvSpPr>
                  <p:nvPr/>
                </p:nvSpPr>
                <p:spPr bwMode="auto">
                  <a:xfrm>
                    <a:off x="2187" y="1561"/>
                    <a:ext cx="152" cy="98"/>
                  </a:xfrm>
                  <a:custGeom>
                    <a:avLst/>
                    <a:gdLst>
                      <a:gd name="T0" fmla="*/ 151 w 152"/>
                      <a:gd name="T1" fmla="*/ 8 h 98"/>
                      <a:gd name="T2" fmla="*/ 151 w 152"/>
                      <a:gd name="T3" fmla="*/ 97 h 98"/>
                      <a:gd name="T4" fmla="*/ 0 w 152"/>
                      <a:gd name="T5" fmla="*/ 75 h 98"/>
                      <a:gd name="T6" fmla="*/ 0 w 152"/>
                      <a:gd name="T7" fmla="*/ 0 h 98"/>
                      <a:gd name="T8" fmla="*/ 151 w 152"/>
                      <a:gd name="T9" fmla="*/ 8 h 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52" h="98">
                        <a:moveTo>
                          <a:pt x="151" y="8"/>
                        </a:moveTo>
                        <a:lnTo>
                          <a:pt x="151" y="97"/>
                        </a:lnTo>
                        <a:lnTo>
                          <a:pt x="0" y="75"/>
                        </a:lnTo>
                        <a:lnTo>
                          <a:pt x="0" y="0"/>
                        </a:lnTo>
                        <a:lnTo>
                          <a:pt x="151" y="8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0027" name="Freeform 11"/>
                  <p:cNvSpPr>
                    <a:spLocks/>
                  </p:cNvSpPr>
                  <p:nvPr/>
                </p:nvSpPr>
                <p:spPr bwMode="auto">
                  <a:xfrm>
                    <a:off x="2188" y="1533"/>
                    <a:ext cx="355" cy="39"/>
                  </a:xfrm>
                  <a:custGeom>
                    <a:avLst/>
                    <a:gdLst>
                      <a:gd name="T0" fmla="*/ 0 w 355"/>
                      <a:gd name="T1" fmla="*/ 29 h 39"/>
                      <a:gd name="T2" fmla="*/ 152 w 355"/>
                      <a:gd name="T3" fmla="*/ 38 h 39"/>
                      <a:gd name="T4" fmla="*/ 354 w 355"/>
                      <a:gd name="T5" fmla="*/ 0 h 39"/>
                      <a:gd name="T6" fmla="*/ 205 w 355"/>
                      <a:gd name="T7" fmla="*/ 0 h 39"/>
                      <a:gd name="T8" fmla="*/ 0 w 355"/>
                      <a:gd name="T9" fmla="*/ 29 h 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55" h="39">
                        <a:moveTo>
                          <a:pt x="0" y="29"/>
                        </a:moveTo>
                        <a:lnTo>
                          <a:pt x="152" y="38"/>
                        </a:lnTo>
                        <a:lnTo>
                          <a:pt x="354" y="0"/>
                        </a:lnTo>
                        <a:lnTo>
                          <a:pt x="205" y="0"/>
                        </a:lnTo>
                        <a:lnTo>
                          <a:pt x="0" y="29"/>
                        </a:lnTo>
                      </a:path>
                    </a:pathLst>
                  </a:custGeom>
                  <a:solidFill>
                    <a:srgbClr val="C0C0C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10028" name="Freeform 12"/>
                <p:cNvSpPr>
                  <a:spLocks/>
                </p:cNvSpPr>
                <p:nvPr/>
              </p:nvSpPr>
              <p:spPr bwMode="auto">
                <a:xfrm>
                  <a:off x="2302" y="1521"/>
                  <a:ext cx="129" cy="37"/>
                </a:xfrm>
                <a:custGeom>
                  <a:avLst/>
                  <a:gdLst>
                    <a:gd name="T0" fmla="*/ 0 w 129"/>
                    <a:gd name="T1" fmla="*/ 20 h 37"/>
                    <a:gd name="T2" fmla="*/ 0 w 129"/>
                    <a:gd name="T3" fmla="*/ 31 h 37"/>
                    <a:gd name="T4" fmla="*/ 59 w 129"/>
                    <a:gd name="T5" fmla="*/ 36 h 37"/>
                    <a:gd name="T6" fmla="*/ 128 w 129"/>
                    <a:gd name="T7" fmla="*/ 23 h 37"/>
                    <a:gd name="T8" fmla="*/ 128 w 129"/>
                    <a:gd name="T9" fmla="*/ 0 h 37"/>
                    <a:gd name="T10" fmla="*/ 0 w 129"/>
                    <a:gd name="T11" fmla="*/ 2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9" h="37">
                      <a:moveTo>
                        <a:pt x="0" y="20"/>
                      </a:moveTo>
                      <a:lnTo>
                        <a:pt x="0" y="31"/>
                      </a:lnTo>
                      <a:lnTo>
                        <a:pt x="59" y="36"/>
                      </a:lnTo>
                      <a:lnTo>
                        <a:pt x="128" y="23"/>
                      </a:lnTo>
                      <a:lnTo>
                        <a:pt x="128" y="0"/>
                      </a:lnTo>
                      <a:lnTo>
                        <a:pt x="0" y="20"/>
                      </a:lnTo>
                    </a:path>
                  </a:pathLst>
                </a:custGeom>
                <a:solidFill>
                  <a:srgbClr val="60606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10029" name="Group 13"/>
                <p:cNvGrpSpPr>
                  <a:grpSpLocks/>
                </p:cNvGrpSpPr>
                <p:nvPr/>
              </p:nvGrpSpPr>
              <p:grpSpPr bwMode="auto">
                <a:xfrm>
                  <a:off x="2215" y="1367"/>
                  <a:ext cx="286" cy="183"/>
                  <a:chOff x="2215" y="1367"/>
                  <a:chExt cx="286" cy="183"/>
                </a:xfrm>
              </p:grpSpPr>
              <p:sp>
                <p:nvSpPr>
                  <p:cNvPr id="1110030" name="Freeform 14"/>
                  <p:cNvSpPr>
                    <a:spLocks/>
                  </p:cNvSpPr>
                  <p:nvPr/>
                </p:nvSpPr>
                <p:spPr bwMode="auto">
                  <a:xfrm>
                    <a:off x="2337" y="1367"/>
                    <a:ext cx="164" cy="178"/>
                  </a:xfrm>
                  <a:custGeom>
                    <a:avLst/>
                    <a:gdLst>
                      <a:gd name="T0" fmla="*/ 23 w 164"/>
                      <a:gd name="T1" fmla="*/ 177 h 178"/>
                      <a:gd name="T2" fmla="*/ 0 w 164"/>
                      <a:gd name="T3" fmla="*/ 5 h 178"/>
                      <a:gd name="T4" fmla="*/ 140 w 164"/>
                      <a:gd name="T5" fmla="*/ 0 h 178"/>
                      <a:gd name="T6" fmla="*/ 163 w 164"/>
                      <a:gd name="T7" fmla="*/ 153 h 178"/>
                      <a:gd name="T8" fmla="*/ 23 w 164"/>
                      <a:gd name="T9" fmla="*/ 177 h 1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8">
                        <a:moveTo>
                          <a:pt x="23" y="177"/>
                        </a:moveTo>
                        <a:lnTo>
                          <a:pt x="0" y="5"/>
                        </a:lnTo>
                        <a:lnTo>
                          <a:pt x="140" y="0"/>
                        </a:lnTo>
                        <a:lnTo>
                          <a:pt x="163" y="153"/>
                        </a:lnTo>
                        <a:lnTo>
                          <a:pt x="23" y="177"/>
                        </a:lnTo>
                      </a:path>
                    </a:pathLst>
                  </a:custGeom>
                  <a:solidFill>
                    <a:srgbClr val="A0A0A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0031" name="Freeform 15"/>
                  <p:cNvSpPr>
                    <a:spLocks/>
                  </p:cNvSpPr>
                  <p:nvPr/>
                </p:nvSpPr>
                <p:spPr bwMode="auto">
                  <a:xfrm>
                    <a:off x="2215" y="1374"/>
                    <a:ext cx="147" cy="176"/>
                  </a:xfrm>
                  <a:custGeom>
                    <a:avLst/>
                    <a:gdLst>
                      <a:gd name="T0" fmla="*/ 122 w 147"/>
                      <a:gd name="T1" fmla="*/ 0 h 176"/>
                      <a:gd name="T2" fmla="*/ 0 w 147"/>
                      <a:gd name="T3" fmla="*/ 39 h 176"/>
                      <a:gd name="T4" fmla="*/ 16 w 147"/>
                      <a:gd name="T5" fmla="*/ 175 h 176"/>
                      <a:gd name="T6" fmla="*/ 146 w 147"/>
                      <a:gd name="T7" fmla="*/ 170 h 176"/>
                      <a:gd name="T8" fmla="*/ 122 w 147"/>
                      <a:gd name="T9" fmla="*/ 0 h 17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47" h="176">
                        <a:moveTo>
                          <a:pt x="122" y="0"/>
                        </a:moveTo>
                        <a:lnTo>
                          <a:pt x="0" y="39"/>
                        </a:lnTo>
                        <a:lnTo>
                          <a:pt x="16" y="175"/>
                        </a:lnTo>
                        <a:lnTo>
                          <a:pt x="146" y="170"/>
                        </a:lnTo>
                        <a:lnTo>
                          <a:pt x="122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0032" name="Freeform 16"/>
                  <p:cNvSpPr>
                    <a:spLocks/>
                  </p:cNvSpPr>
                  <p:nvPr/>
                </p:nvSpPr>
                <p:spPr bwMode="auto">
                  <a:xfrm>
                    <a:off x="2364" y="1385"/>
                    <a:ext cx="119" cy="134"/>
                  </a:xfrm>
                  <a:custGeom>
                    <a:avLst/>
                    <a:gdLst>
                      <a:gd name="T0" fmla="*/ 0 w 119"/>
                      <a:gd name="T1" fmla="*/ 7 h 134"/>
                      <a:gd name="T2" fmla="*/ 16 w 119"/>
                      <a:gd name="T3" fmla="*/ 133 h 134"/>
                      <a:gd name="T4" fmla="*/ 118 w 119"/>
                      <a:gd name="T5" fmla="*/ 119 h 134"/>
                      <a:gd name="T6" fmla="*/ 99 w 119"/>
                      <a:gd name="T7" fmla="*/ 0 h 134"/>
                      <a:gd name="T8" fmla="*/ 0 w 119"/>
                      <a:gd name="T9" fmla="*/ 7 h 1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19" h="134">
                        <a:moveTo>
                          <a:pt x="0" y="7"/>
                        </a:moveTo>
                        <a:lnTo>
                          <a:pt x="16" y="133"/>
                        </a:lnTo>
                        <a:lnTo>
                          <a:pt x="118" y="119"/>
                        </a:lnTo>
                        <a:lnTo>
                          <a:pt x="99" y="0"/>
                        </a:lnTo>
                        <a:lnTo>
                          <a:pt x="0" y="7"/>
                        </a:lnTo>
                      </a:path>
                    </a:pathLst>
                  </a:custGeom>
                  <a:solidFill>
                    <a:srgbClr val="00C0C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110033" name="Group 17"/>
              <p:cNvGrpSpPr>
                <a:grpSpLocks/>
              </p:cNvGrpSpPr>
              <p:nvPr/>
            </p:nvGrpSpPr>
            <p:grpSpPr bwMode="auto">
              <a:xfrm>
                <a:off x="2412" y="1546"/>
                <a:ext cx="117" cy="83"/>
                <a:chOff x="2412" y="1546"/>
                <a:chExt cx="117" cy="83"/>
              </a:xfrm>
            </p:grpSpPr>
            <p:sp>
              <p:nvSpPr>
                <p:cNvPr id="1110034" name="Freeform 18"/>
                <p:cNvSpPr>
                  <a:spLocks/>
                </p:cNvSpPr>
                <p:nvPr/>
              </p:nvSpPr>
              <p:spPr bwMode="auto">
                <a:xfrm>
                  <a:off x="2412" y="1546"/>
                  <a:ext cx="117" cy="83"/>
                </a:xfrm>
                <a:custGeom>
                  <a:avLst/>
                  <a:gdLst>
                    <a:gd name="T0" fmla="*/ 116 w 117"/>
                    <a:gd name="T1" fmla="*/ 0 h 83"/>
                    <a:gd name="T2" fmla="*/ 0 w 117"/>
                    <a:gd name="T3" fmla="*/ 25 h 83"/>
                    <a:gd name="T4" fmla="*/ 0 w 117"/>
                    <a:gd name="T5" fmla="*/ 82 h 83"/>
                    <a:gd name="T6" fmla="*/ 116 w 117"/>
                    <a:gd name="T7" fmla="*/ 47 h 83"/>
                    <a:gd name="T8" fmla="*/ 116 w 117"/>
                    <a:gd name="T9" fmla="*/ 0 h 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7" h="83">
                      <a:moveTo>
                        <a:pt x="116" y="0"/>
                      </a:moveTo>
                      <a:lnTo>
                        <a:pt x="0" y="25"/>
                      </a:lnTo>
                      <a:lnTo>
                        <a:pt x="0" y="82"/>
                      </a:lnTo>
                      <a:lnTo>
                        <a:pt x="116" y="47"/>
                      </a:lnTo>
                      <a:lnTo>
                        <a:pt x="116" y="0"/>
                      </a:lnTo>
                    </a:path>
                  </a:pathLst>
                </a:custGeom>
                <a:solidFill>
                  <a:srgbClr val="40404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035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488" y="1563"/>
                  <a:ext cx="28" cy="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36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2433" y="1577"/>
                  <a:ext cx="38" cy="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37" name="Line 21"/>
                <p:cNvSpPr>
                  <a:spLocks noChangeShapeType="1"/>
                </p:cNvSpPr>
                <p:nvPr/>
              </p:nvSpPr>
              <p:spPr bwMode="auto">
                <a:xfrm>
                  <a:off x="2478" y="1557"/>
                  <a:ext cx="0" cy="5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38" name="Line 22"/>
                <p:cNvSpPr>
                  <a:spLocks noChangeShapeType="1"/>
                </p:cNvSpPr>
                <p:nvPr/>
              </p:nvSpPr>
              <p:spPr bwMode="auto">
                <a:xfrm>
                  <a:off x="2422" y="1567"/>
                  <a:ext cx="0" cy="5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39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2422" y="1567"/>
                  <a:ext cx="104" cy="2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40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2422" y="1556"/>
                  <a:ext cx="105" cy="2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0041" name="Group 25"/>
            <p:cNvGrpSpPr>
              <a:grpSpLocks/>
            </p:cNvGrpSpPr>
            <p:nvPr/>
          </p:nvGrpSpPr>
          <p:grpSpPr bwMode="auto">
            <a:xfrm>
              <a:off x="2370" y="1547"/>
              <a:ext cx="277" cy="142"/>
              <a:chOff x="2370" y="1547"/>
              <a:chExt cx="277" cy="142"/>
            </a:xfrm>
          </p:grpSpPr>
          <p:grpSp>
            <p:nvGrpSpPr>
              <p:cNvPr id="1110042" name="Group 26"/>
              <p:cNvGrpSpPr>
                <a:grpSpLocks/>
              </p:cNvGrpSpPr>
              <p:nvPr/>
            </p:nvGrpSpPr>
            <p:grpSpPr bwMode="auto">
              <a:xfrm>
                <a:off x="2387" y="1624"/>
                <a:ext cx="46" cy="35"/>
                <a:chOff x="2387" y="1624"/>
                <a:chExt cx="46" cy="35"/>
              </a:xfrm>
            </p:grpSpPr>
            <p:sp>
              <p:nvSpPr>
                <p:cNvPr id="1110043" name="Freeform 27"/>
                <p:cNvSpPr>
                  <a:spLocks/>
                </p:cNvSpPr>
                <p:nvPr/>
              </p:nvSpPr>
              <p:spPr bwMode="auto">
                <a:xfrm>
                  <a:off x="2387" y="1624"/>
                  <a:ext cx="24" cy="34"/>
                </a:xfrm>
                <a:custGeom>
                  <a:avLst/>
                  <a:gdLst>
                    <a:gd name="T0" fmla="*/ 7 w 24"/>
                    <a:gd name="T1" fmla="*/ 0 h 34"/>
                    <a:gd name="T2" fmla="*/ 0 w 24"/>
                    <a:gd name="T3" fmla="*/ 30 h 34"/>
                    <a:gd name="T4" fmla="*/ 17 w 24"/>
                    <a:gd name="T5" fmla="*/ 33 h 34"/>
                    <a:gd name="T6" fmla="*/ 23 w 24"/>
                    <a:gd name="T7" fmla="*/ 1 h 34"/>
                    <a:gd name="T8" fmla="*/ 7 w 24"/>
                    <a:gd name="T9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34">
                      <a:moveTo>
                        <a:pt x="7" y="0"/>
                      </a:moveTo>
                      <a:lnTo>
                        <a:pt x="0" y="30"/>
                      </a:lnTo>
                      <a:lnTo>
                        <a:pt x="17" y="33"/>
                      </a:lnTo>
                      <a:lnTo>
                        <a:pt x="23" y="1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60606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044" name="Freeform 28"/>
                <p:cNvSpPr>
                  <a:spLocks/>
                </p:cNvSpPr>
                <p:nvPr/>
              </p:nvSpPr>
              <p:spPr bwMode="auto">
                <a:xfrm>
                  <a:off x="2397" y="1629"/>
                  <a:ext cx="36" cy="30"/>
                </a:xfrm>
                <a:custGeom>
                  <a:avLst/>
                  <a:gdLst>
                    <a:gd name="T0" fmla="*/ 2 w 36"/>
                    <a:gd name="T1" fmla="*/ 1 h 30"/>
                    <a:gd name="T2" fmla="*/ 0 w 36"/>
                    <a:gd name="T3" fmla="*/ 29 h 30"/>
                    <a:gd name="T4" fmla="*/ 35 w 36"/>
                    <a:gd name="T5" fmla="*/ 13 h 30"/>
                    <a:gd name="T6" fmla="*/ 21 w 36"/>
                    <a:gd name="T7" fmla="*/ 9 h 30"/>
                    <a:gd name="T8" fmla="*/ 8 w 36"/>
                    <a:gd name="T9" fmla="*/ 16 h 30"/>
                    <a:gd name="T10" fmla="*/ 12 w 36"/>
                    <a:gd name="T11" fmla="*/ 0 h 30"/>
                    <a:gd name="T12" fmla="*/ 2 w 36"/>
                    <a:gd name="T13" fmla="*/ 1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0">
                      <a:moveTo>
                        <a:pt x="2" y="1"/>
                      </a:moveTo>
                      <a:lnTo>
                        <a:pt x="0" y="29"/>
                      </a:lnTo>
                      <a:lnTo>
                        <a:pt x="35" y="13"/>
                      </a:lnTo>
                      <a:lnTo>
                        <a:pt x="21" y="9"/>
                      </a:lnTo>
                      <a:lnTo>
                        <a:pt x="8" y="16"/>
                      </a:lnTo>
                      <a:lnTo>
                        <a:pt x="12" y="0"/>
                      </a:lnTo>
                      <a:lnTo>
                        <a:pt x="2" y="1"/>
                      </a:lnTo>
                    </a:path>
                  </a:pathLst>
                </a:custGeom>
                <a:solidFill>
                  <a:srgbClr val="40404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10045" name="Group 29"/>
              <p:cNvGrpSpPr>
                <a:grpSpLocks/>
              </p:cNvGrpSpPr>
              <p:nvPr/>
            </p:nvGrpSpPr>
            <p:grpSpPr bwMode="auto">
              <a:xfrm>
                <a:off x="2370" y="1547"/>
                <a:ext cx="277" cy="142"/>
                <a:chOff x="2370" y="1547"/>
                <a:chExt cx="277" cy="142"/>
              </a:xfrm>
            </p:grpSpPr>
            <p:sp>
              <p:nvSpPr>
                <p:cNvPr id="1110046" name="Freeform 30"/>
                <p:cNvSpPr>
                  <a:spLocks/>
                </p:cNvSpPr>
                <p:nvPr/>
              </p:nvSpPr>
              <p:spPr bwMode="auto">
                <a:xfrm>
                  <a:off x="2376" y="1547"/>
                  <a:ext cx="271" cy="126"/>
                </a:xfrm>
                <a:custGeom>
                  <a:avLst/>
                  <a:gdLst>
                    <a:gd name="T0" fmla="*/ 0 w 271"/>
                    <a:gd name="T1" fmla="*/ 53 h 126"/>
                    <a:gd name="T2" fmla="*/ 128 w 271"/>
                    <a:gd name="T3" fmla="*/ 125 h 126"/>
                    <a:gd name="T4" fmla="*/ 270 w 271"/>
                    <a:gd name="T5" fmla="*/ 54 h 126"/>
                    <a:gd name="T6" fmla="*/ 162 w 271"/>
                    <a:gd name="T7" fmla="*/ 0 h 126"/>
                    <a:gd name="T8" fmla="*/ 0 w 271"/>
                    <a:gd name="T9" fmla="*/ 53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1" h="126">
                      <a:moveTo>
                        <a:pt x="0" y="53"/>
                      </a:moveTo>
                      <a:lnTo>
                        <a:pt x="128" y="125"/>
                      </a:lnTo>
                      <a:lnTo>
                        <a:pt x="270" y="54"/>
                      </a:lnTo>
                      <a:lnTo>
                        <a:pt x="162" y="0"/>
                      </a:lnTo>
                      <a:lnTo>
                        <a:pt x="0" y="53"/>
                      </a:lnTo>
                    </a:path>
                  </a:pathLst>
                </a:custGeom>
                <a:solidFill>
                  <a:srgbClr val="80808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047" name="Freeform 31"/>
                <p:cNvSpPr>
                  <a:spLocks/>
                </p:cNvSpPr>
                <p:nvPr/>
              </p:nvSpPr>
              <p:spPr bwMode="auto">
                <a:xfrm>
                  <a:off x="2370" y="1599"/>
                  <a:ext cx="137" cy="90"/>
                </a:xfrm>
                <a:custGeom>
                  <a:avLst/>
                  <a:gdLst>
                    <a:gd name="T0" fmla="*/ 5 w 137"/>
                    <a:gd name="T1" fmla="*/ 0 h 90"/>
                    <a:gd name="T2" fmla="*/ 136 w 137"/>
                    <a:gd name="T3" fmla="*/ 73 h 90"/>
                    <a:gd name="T4" fmla="*/ 131 w 137"/>
                    <a:gd name="T5" fmla="*/ 89 h 90"/>
                    <a:gd name="T6" fmla="*/ 0 w 137"/>
                    <a:gd name="T7" fmla="*/ 14 h 90"/>
                    <a:gd name="T8" fmla="*/ 5 w 137"/>
                    <a:gd name="T9" fmla="*/ 0 h 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7" h="90">
                      <a:moveTo>
                        <a:pt x="5" y="0"/>
                      </a:moveTo>
                      <a:lnTo>
                        <a:pt x="136" y="73"/>
                      </a:lnTo>
                      <a:lnTo>
                        <a:pt x="131" y="89"/>
                      </a:lnTo>
                      <a:lnTo>
                        <a:pt x="0" y="14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60606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048" name="Freeform 32"/>
                <p:cNvSpPr>
                  <a:spLocks/>
                </p:cNvSpPr>
                <p:nvPr/>
              </p:nvSpPr>
              <p:spPr bwMode="auto">
                <a:xfrm>
                  <a:off x="2500" y="1601"/>
                  <a:ext cx="147" cy="88"/>
                </a:xfrm>
                <a:custGeom>
                  <a:avLst/>
                  <a:gdLst>
                    <a:gd name="T0" fmla="*/ 0 w 147"/>
                    <a:gd name="T1" fmla="*/ 87 h 88"/>
                    <a:gd name="T2" fmla="*/ 4 w 147"/>
                    <a:gd name="T3" fmla="*/ 70 h 88"/>
                    <a:gd name="T4" fmla="*/ 146 w 147"/>
                    <a:gd name="T5" fmla="*/ 0 h 88"/>
                    <a:gd name="T6" fmla="*/ 140 w 147"/>
                    <a:gd name="T7" fmla="*/ 12 h 88"/>
                    <a:gd name="T8" fmla="*/ 0 w 147"/>
                    <a:gd name="T9" fmla="*/ 87 h 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7" h="88">
                      <a:moveTo>
                        <a:pt x="0" y="87"/>
                      </a:moveTo>
                      <a:lnTo>
                        <a:pt x="4" y="70"/>
                      </a:lnTo>
                      <a:lnTo>
                        <a:pt x="146" y="0"/>
                      </a:lnTo>
                      <a:lnTo>
                        <a:pt x="140" y="12"/>
                      </a:lnTo>
                      <a:lnTo>
                        <a:pt x="0" y="87"/>
                      </a:lnTo>
                    </a:path>
                  </a:pathLst>
                </a:custGeom>
                <a:solidFill>
                  <a:srgbClr val="40404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049" name="Freeform 33"/>
                <p:cNvSpPr>
                  <a:spLocks/>
                </p:cNvSpPr>
                <p:nvPr/>
              </p:nvSpPr>
              <p:spPr bwMode="auto">
                <a:xfrm>
                  <a:off x="2426" y="1606"/>
                  <a:ext cx="110" cy="57"/>
                </a:xfrm>
                <a:custGeom>
                  <a:avLst/>
                  <a:gdLst>
                    <a:gd name="T0" fmla="*/ 0 w 110"/>
                    <a:gd name="T1" fmla="*/ 14 h 57"/>
                    <a:gd name="T2" fmla="*/ 37 w 110"/>
                    <a:gd name="T3" fmla="*/ 0 h 57"/>
                    <a:gd name="T4" fmla="*/ 109 w 110"/>
                    <a:gd name="T5" fmla="*/ 37 h 57"/>
                    <a:gd name="T6" fmla="*/ 72 w 110"/>
                    <a:gd name="T7" fmla="*/ 56 h 57"/>
                    <a:gd name="T8" fmla="*/ 0 w 110"/>
                    <a:gd name="T9" fmla="*/ 14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0" h="57">
                      <a:moveTo>
                        <a:pt x="0" y="14"/>
                      </a:moveTo>
                      <a:lnTo>
                        <a:pt x="37" y="0"/>
                      </a:lnTo>
                      <a:lnTo>
                        <a:pt x="109" y="37"/>
                      </a:lnTo>
                      <a:lnTo>
                        <a:pt x="72" y="56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050" name="Freeform 34"/>
                <p:cNvSpPr>
                  <a:spLocks/>
                </p:cNvSpPr>
                <p:nvPr/>
              </p:nvSpPr>
              <p:spPr bwMode="auto">
                <a:xfrm>
                  <a:off x="2471" y="1568"/>
                  <a:ext cx="162" cy="75"/>
                </a:xfrm>
                <a:custGeom>
                  <a:avLst/>
                  <a:gdLst>
                    <a:gd name="T0" fmla="*/ 0 w 162"/>
                    <a:gd name="T1" fmla="*/ 36 h 75"/>
                    <a:gd name="T2" fmla="*/ 70 w 162"/>
                    <a:gd name="T3" fmla="*/ 74 h 75"/>
                    <a:gd name="T4" fmla="*/ 161 w 162"/>
                    <a:gd name="T5" fmla="*/ 32 h 75"/>
                    <a:gd name="T6" fmla="*/ 95 w 162"/>
                    <a:gd name="T7" fmla="*/ 0 h 75"/>
                    <a:gd name="T8" fmla="*/ 0 w 162"/>
                    <a:gd name="T9" fmla="*/ 36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2" h="75">
                      <a:moveTo>
                        <a:pt x="0" y="36"/>
                      </a:moveTo>
                      <a:lnTo>
                        <a:pt x="70" y="74"/>
                      </a:lnTo>
                      <a:lnTo>
                        <a:pt x="161" y="32"/>
                      </a:lnTo>
                      <a:lnTo>
                        <a:pt x="95" y="0"/>
                      </a:lnTo>
                      <a:lnTo>
                        <a:pt x="0" y="36"/>
                      </a:lnTo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051" name="Freeform 35"/>
                <p:cNvSpPr>
                  <a:spLocks/>
                </p:cNvSpPr>
                <p:nvPr/>
              </p:nvSpPr>
              <p:spPr bwMode="auto">
                <a:xfrm>
                  <a:off x="2387" y="1551"/>
                  <a:ext cx="177" cy="68"/>
                </a:xfrm>
                <a:custGeom>
                  <a:avLst/>
                  <a:gdLst>
                    <a:gd name="T0" fmla="*/ 36 w 177"/>
                    <a:gd name="T1" fmla="*/ 67 h 68"/>
                    <a:gd name="T2" fmla="*/ 0 w 177"/>
                    <a:gd name="T3" fmla="*/ 48 h 68"/>
                    <a:gd name="T4" fmla="*/ 148 w 177"/>
                    <a:gd name="T5" fmla="*/ 0 h 68"/>
                    <a:gd name="T6" fmla="*/ 176 w 177"/>
                    <a:gd name="T7" fmla="*/ 13 h 68"/>
                    <a:gd name="T8" fmla="*/ 36 w 177"/>
                    <a:gd name="T9" fmla="*/ 67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7" h="68">
                      <a:moveTo>
                        <a:pt x="36" y="67"/>
                      </a:moveTo>
                      <a:lnTo>
                        <a:pt x="0" y="48"/>
                      </a:lnTo>
                      <a:lnTo>
                        <a:pt x="148" y="0"/>
                      </a:lnTo>
                      <a:lnTo>
                        <a:pt x="176" y="13"/>
                      </a:lnTo>
                      <a:lnTo>
                        <a:pt x="36" y="67"/>
                      </a:lnTo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052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2390" y="1552"/>
                  <a:ext cx="151" cy="53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53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2405" y="1557"/>
                  <a:ext cx="146" cy="54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54" name="Line 38"/>
                <p:cNvSpPr>
                  <a:spLocks noChangeShapeType="1"/>
                </p:cNvSpPr>
                <p:nvPr/>
              </p:nvSpPr>
              <p:spPr bwMode="auto">
                <a:xfrm flipV="1">
                  <a:off x="2414" y="1561"/>
                  <a:ext cx="142" cy="55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55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2435" y="1570"/>
                  <a:ext cx="141" cy="57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56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2447" y="1577"/>
                  <a:ext cx="139" cy="57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57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2457" y="1582"/>
                  <a:ext cx="140" cy="6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58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2472" y="1588"/>
                  <a:ext cx="136" cy="6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59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2485" y="1595"/>
                  <a:ext cx="133" cy="6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60" name="Line 44"/>
                <p:cNvSpPr>
                  <a:spLocks noChangeShapeType="1"/>
                </p:cNvSpPr>
                <p:nvPr/>
              </p:nvSpPr>
              <p:spPr bwMode="auto">
                <a:xfrm>
                  <a:off x="2439" y="1616"/>
                  <a:ext cx="73" cy="41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61" name="Line 45"/>
                <p:cNvSpPr>
                  <a:spLocks noChangeShapeType="1"/>
                </p:cNvSpPr>
                <p:nvPr/>
              </p:nvSpPr>
              <p:spPr bwMode="auto">
                <a:xfrm>
                  <a:off x="2455" y="1610"/>
                  <a:ext cx="72" cy="39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62" name="Line 46"/>
                <p:cNvSpPr>
                  <a:spLocks noChangeShapeType="1"/>
                </p:cNvSpPr>
                <p:nvPr/>
              </p:nvSpPr>
              <p:spPr bwMode="auto">
                <a:xfrm>
                  <a:off x="2486" y="1599"/>
                  <a:ext cx="69" cy="38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63" name="Line 47"/>
                <p:cNvSpPr>
                  <a:spLocks noChangeShapeType="1"/>
                </p:cNvSpPr>
                <p:nvPr/>
              </p:nvSpPr>
              <p:spPr bwMode="auto">
                <a:xfrm>
                  <a:off x="2503" y="1591"/>
                  <a:ext cx="68" cy="37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64" name="Line 48"/>
                <p:cNvSpPr>
                  <a:spLocks noChangeShapeType="1"/>
                </p:cNvSpPr>
                <p:nvPr/>
              </p:nvSpPr>
              <p:spPr bwMode="auto">
                <a:xfrm>
                  <a:off x="2518" y="1586"/>
                  <a:ext cx="67" cy="38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65" name="Line 49"/>
                <p:cNvSpPr>
                  <a:spLocks noChangeShapeType="1"/>
                </p:cNvSpPr>
                <p:nvPr/>
              </p:nvSpPr>
              <p:spPr bwMode="auto">
                <a:xfrm>
                  <a:off x="2534" y="1580"/>
                  <a:ext cx="64" cy="35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66" name="Line 50"/>
                <p:cNvSpPr>
                  <a:spLocks noChangeShapeType="1"/>
                </p:cNvSpPr>
                <p:nvPr/>
              </p:nvSpPr>
              <p:spPr bwMode="auto">
                <a:xfrm>
                  <a:off x="2549" y="1574"/>
                  <a:ext cx="66" cy="34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67" name="Line 51"/>
                <p:cNvSpPr>
                  <a:spLocks noChangeShapeType="1"/>
                </p:cNvSpPr>
                <p:nvPr/>
              </p:nvSpPr>
              <p:spPr bwMode="auto">
                <a:xfrm>
                  <a:off x="2408" y="1592"/>
                  <a:ext cx="35" cy="19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68" name="Line 52"/>
                <p:cNvSpPr>
                  <a:spLocks noChangeShapeType="1"/>
                </p:cNvSpPr>
                <p:nvPr/>
              </p:nvSpPr>
              <p:spPr bwMode="auto">
                <a:xfrm>
                  <a:off x="2433" y="1586"/>
                  <a:ext cx="32" cy="18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69" name="Line 53"/>
                <p:cNvSpPr>
                  <a:spLocks noChangeShapeType="1"/>
                </p:cNvSpPr>
                <p:nvPr/>
              </p:nvSpPr>
              <p:spPr bwMode="auto">
                <a:xfrm>
                  <a:off x="2451" y="1579"/>
                  <a:ext cx="34" cy="18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70" name="Line 54"/>
                <p:cNvSpPr>
                  <a:spLocks noChangeShapeType="1"/>
                </p:cNvSpPr>
                <p:nvPr/>
              </p:nvSpPr>
              <p:spPr bwMode="auto">
                <a:xfrm>
                  <a:off x="2471" y="1570"/>
                  <a:ext cx="34" cy="17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71" name="Line 55"/>
                <p:cNvSpPr>
                  <a:spLocks noChangeShapeType="1"/>
                </p:cNvSpPr>
                <p:nvPr/>
              </p:nvSpPr>
              <p:spPr bwMode="auto">
                <a:xfrm>
                  <a:off x="2494" y="1563"/>
                  <a:ext cx="30" cy="17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72" name="Line 56"/>
                <p:cNvSpPr>
                  <a:spLocks noChangeShapeType="1"/>
                </p:cNvSpPr>
                <p:nvPr/>
              </p:nvSpPr>
              <p:spPr bwMode="auto">
                <a:xfrm>
                  <a:off x="2516" y="1558"/>
                  <a:ext cx="29" cy="16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110073" name="Line 57"/>
          <p:cNvSpPr>
            <a:spLocks noChangeShapeType="1"/>
          </p:cNvSpPr>
          <p:nvPr/>
        </p:nvSpPr>
        <p:spPr bwMode="auto">
          <a:xfrm flipV="1">
            <a:off x="5867400" y="1981200"/>
            <a:ext cx="1676400" cy="2397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0074" name="Rectangle 58"/>
          <p:cNvSpPr>
            <a:spLocks noChangeArrowheads="1"/>
          </p:cNvSpPr>
          <p:nvPr/>
        </p:nvSpPr>
        <p:spPr bwMode="auto">
          <a:xfrm>
            <a:off x="7486650" y="2209800"/>
            <a:ext cx="12271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ahoma" charset="0"/>
              </a:rPr>
              <a:t>Personal</a:t>
            </a:r>
          </a:p>
          <a:p>
            <a:pPr eaLnBrk="0" hangingPunct="0"/>
            <a:r>
              <a:rPr lang="en-US" sz="1800">
                <a:latin typeface="Tahoma" charset="0"/>
              </a:rPr>
              <a:t>Databases</a:t>
            </a:r>
            <a:endParaRPr lang="en-US" sz="1800">
              <a:latin typeface="Arial Rounded MT Bold" charset="0"/>
            </a:endParaRPr>
          </a:p>
        </p:txBody>
      </p:sp>
      <p:sp>
        <p:nvSpPr>
          <p:cNvPr id="1110075" name="Line 59"/>
          <p:cNvSpPr>
            <a:spLocks noChangeShapeType="1"/>
          </p:cNvSpPr>
          <p:nvPr/>
        </p:nvSpPr>
        <p:spPr bwMode="auto">
          <a:xfrm flipH="1" flipV="1">
            <a:off x="5715000" y="2982913"/>
            <a:ext cx="2286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0076" name="Rectangle 60"/>
          <p:cNvSpPr>
            <a:spLocks noChangeArrowheads="1"/>
          </p:cNvSpPr>
          <p:nvPr/>
        </p:nvSpPr>
        <p:spPr bwMode="auto">
          <a:xfrm>
            <a:off x="5113338" y="4789488"/>
            <a:ext cx="17414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ahoma" charset="0"/>
              </a:rPr>
              <a:t>Digital Libraries</a:t>
            </a:r>
            <a:endParaRPr lang="en-US" sz="1800">
              <a:latin typeface="Arial Rounded MT Bold" charset="0"/>
            </a:endParaRPr>
          </a:p>
        </p:txBody>
      </p:sp>
      <p:sp>
        <p:nvSpPr>
          <p:cNvPr id="1110077" name="Line 61"/>
          <p:cNvSpPr>
            <a:spLocks noChangeShapeType="1"/>
          </p:cNvSpPr>
          <p:nvPr/>
        </p:nvSpPr>
        <p:spPr bwMode="auto">
          <a:xfrm>
            <a:off x="5867400" y="2678113"/>
            <a:ext cx="1219200" cy="7508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0078" name="Rectangle 62"/>
          <p:cNvSpPr>
            <a:spLocks noChangeArrowheads="1"/>
          </p:cNvSpPr>
          <p:nvPr/>
        </p:nvSpPr>
        <p:spPr bwMode="auto">
          <a:xfrm>
            <a:off x="1924050" y="4103688"/>
            <a:ext cx="21891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ahoma" charset="0"/>
              </a:rPr>
              <a:t>Scientific Databases</a:t>
            </a:r>
            <a:endParaRPr lang="en-US" sz="1800">
              <a:latin typeface="Arial Rounded MT Bold" charset="0"/>
            </a:endParaRPr>
          </a:p>
        </p:txBody>
      </p:sp>
      <p:grpSp>
        <p:nvGrpSpPr>
          <p:cNvPr id="1110079" name="Group 63"/>
          <p:cNvGrpSpPr>
            <a:grpSpLocks/>
          </p:cNvGrpSpPr>
          <p:nvPr/>
        </p:nvGrpSpPr>
        <p:grpSpPr bwMode="auto">
          <a:xfrm>
            <a:off x="5338763" y="4114800"/>
            <a:ext cx="874712" cy="706438"/>
            <a:chOff x="3363" y="2441"/>
            <a:chExt cx="551" cy="445"/>
          </a:xfrm>
        </p:grpSpPr>
        <p:grpSp>
          <p:nvGrpSpPr>
            <p:cNvPr id="1110080" name="Group 64"/>
            <p:cNvGrpSpPr>
              <a:grpSpLocks/>
            </p:cNvGrpSpPr>
            <p:nvPr/>
          </p:nvGrpSpPr>
          <p:grpSpPr bwMode="auto">
            <a:xfrm>
              <a:off x="3363" y="2605"/>
              <a:ext cx="471" cy="281"/>
              <a:chOff x="3363" y="2605"/>
              <a:chExt cx="471" cy="281"/>
            </a:xfrm>
          </p:grpSpPr>
          <p:sp>
            <p:nvSpPr>
              <p:cNvPr id="1110081" name="Arc 65"/>
              <p:cNvSpPr>
                <a:spLocks/>
              </p:cNvSpPr>
              <p:nvPr/>
            </p:nvSpPr>
            <p:spPr bwMode="auto">
              <a:xfrm rot="240000">
                <a:off x="3363" y="2717"/>
                <a:ext cx="15" cy="68"/>
              </a:xfrm>
              <a:custGeom>
                <a:avLst/>
                <a:gdLst>
                  <a:gd name="G0" fmla="+- 21600 0 0"/>
                  <a:gd name="G1" fmla="+- 21403 0 0"/>
                  <a:gd name="G2" fmla="+- 21600 0 0"/>
                  <a:gd name="T0" fmla="*/ 18517 w 21600"/>
                  <a:gd name="T1" fmla="*/ 42782 h 42782"/>
                  <a:gd name="T2" fmla="*/ 18690 w 21600"/>
                  <a:gd name="T3" fmla="*/ 0 h 42782"/>
                  <a:gd name="T4" fmla="*/ 21600 w 21600"/>
                  <a:gd name="T5" fmla="*/ 21403 h 427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782" fill="none" extrusionOk="0">
                    <a:moveTo>
                      <a:pt x="18517" y="42781"/>
                    </a:moveTo>
                    <a:cubicBezTo>
                      <a:pt x="7888" y="41249"/>
                      <a:pt x="0" y="32141"/>
                      <a:pt x="0" y="21403"/>
                    </a:cubicBezTo>
                    <a:cubicBezTo>
                      <a:pt x="0" y="10598"/>
                      <a:pt x="7983" y="1455"/>
                      <a:pt x="18689" y="-1"/>
                    </a:cubicBezTo>
                  </a:path>
                  <a:path w="21600" h="42782" stroke="0" extrusionOk="0">
                    <a:moveTo>
                      <a:pt x="18517" y="42781"/>
                    </a:moveTo>
                    <a:cubicBezTo>
                      <a:pt x="7888" y="41249"/>
                      <a:pt x="0" y="32141"/>
                      <a:pt x="0" y="21403"/>
                    </a:cubicBezTo>
                    <a:cubicBezTo>
                      <a:pt x="0" y="10598"/>
                      <a:pt x="7983" y="1455"/>
                      <a:pt x="18689" y="-1"/>
                    </a:cubicBezTo>
                    <a:lnTo>
                      <a:pt x="21600" y="21403"/>
                    </a:lnTo>
                    <a:close/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082" name="Freeform 66"/>
              <p:cNvSpPr>
                <a:spLocks/>
              </p:cNvSpPr>
              <p:nvPr/>
            </p:nvSpPr>
            <p:spPr bwMode="auto">
              <a:xfrm>
                <a:off x="3376" y="2605"/>
                <a:ext cx="458" cy="279"/>
              </a:xfrm>
              <a:custGeom>
                <a:avLst/>
                <a:gdLst>
                  <a:gd name="T0" fmla="*/ 0 w 458"/>
                  <a:gd name="T1" fmla="*/ 177 h 279"/>
                  <a:gd name="T2" fmla="*/ 204 w 458"/>
                  <a:gd name="T3" fmla="*/ 278 h 279"/>
                  <a:gd name="T4" fmla="*/ 456 w 458"/>
                  <a:gd name="T5" fmla="*/ 115 h 279"/>
                  <a:gd name="T6" fmla="*/ 454 w 458"/>
                  <a:gd name="T7" fmla="*/ 110 h 279"/>
                  <a:gd name="T8" fmla="*/ 445 w 458"/>
                  <a:gd name="T9" fmla="*/ 107 h 279"/>
                  <a:gd name="T10" fmla="*/ 448 w 458"/>
                  <a:gd name="T11" fmla="*/ 68 h 279"/>
                  <a:gd name="T12" fmla="*/ 455 w 458"/>
                  <a:gd name="T13" fmla="*/ 64 h 279"/>
                  <a:gd name="T14" fmla="*/ 457 w 458"/>
                  <a:gd name="T15" fmla="*/ 59 h 279"/>
                  <a:gd name="T16" fmla="*/ 254 w 458"/>
                  <a:gd name="T17" fmla="*/ 0 h 279"/>
                  <a:gd name="T18" fmla="*/ 3 w 458"/>
                  <a:gd name="T19" fmla="*/ 112 h 279"/>
                  <a:gd name="T20" fmla="*/ 0 w 458"/>
                  <a:gd name="T21" fmla="*/ 177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8" h="279">
                    <a:moveTo>
                      <a:pt x="0" y="177"/>
                    </a:moveTo>
                    <a:lnTo>
                      <a:pt x="204" y="278"/>
                    </a:lnTo>
                    <a:lnTo>
                      <a:pt x="456" y="115"/>
                    </a:lnTo>
                    <a:lnTo>
                      <a:pt x="454" y="110"/>
                    </a:lnTo>
                    <a:lnTo>
                      <a:pt x="445" y="107"/>
                    </a:lnTo>
                    <a:lnTo>
                      <a:pt x="448" y="68"/>
                    </a:lnTo>
                    <a:lnTo>
                      <a:pt x="455" y="64"/>
                    </a:lnTo>
                    <a:lnTo>
                      <a:pt x="457" y="59"/>
                    </a:lnTo>
                    <a:lnTo>
                      <a:pt x="254" y="0"/>
                    </a:lnTo>
                    <a:lnTo>
                      <a:pt x="3" y="112"/>
                    </a:lnTo>
                    <a:lnTo>
                      <a:pt x="0" y="177"/>
                    </a:lnTo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083" name="Freeform 67"/>
              <p:cNvSpPr>
                <a:spLocks/>
              </p:cNvSpPr>
              <p:nvPr/>
            </p:nvSpPr>
            <p:spPr bwMode="auto">
              <a:xfrm>
                <a:off x="3374" y="2659"/>
                <a:ext cx="459" cy="220"/>
              </a:xfrm>
              <a:custGeom>
                <a:avLst/>
                <a:gdLst>
                  <a:gd name="T0" fmla="*/ 0 w 459"/>
                  <a:gd name="T1" fmla="*/ 122 h 220"/>
                  <a:gd name="T2" fmla="*/ 253 w 459"/>
                  <a:gd name="T3" fmla="*/ 0 h 220"/>
                  <a:gd name="T4" fmla="*/ 458 w 459"/>
                  <a:gd name="T5" fmla="*/ 56 h 220"/>
                  <a:gd name="T6" fmla="*/ 206 w 459"/>
                  <a:gd name="T7" fmla="*/ 219 h 220"/>
                  <a:gd name="T8" fmla="*/ 0 w 459"/>
                  <a:gd name="T9" fmla="*/ 122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9" h="220">
                    <a:moveTo>
                      <a:pt x="0" y="122"/>
                    </a:moveTo>
                    <a:lnTo>
                      <a:pt x="253" y="0"/>
                    </a:lnTo>
                    <a:lnTo>
                      <a:pt x="458" y="56"/>
                    </a:lnTo>
                    <a:lnTo>
                      <a:pt x="206" y="219"/>
                    </a:lnTo>
                    <a:lnTo>
                      <a:pt x="0" y="122"/>
                    </a:lnTo>
                  </a:path>
                </a:pathLst>
              </a:cu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084" name="Freeform 68"/>
              <p:cNvSpPr>
                <a:spLocks/>
              </p:cNvSpPr>
              <p:nvPr/>
            </p:nvSpPr>
            <p:spPr bwMode="auto">
              <a:xfrm>
                <a:off x="3579" y="2673"/>
                <a:ext cx="246" cy="201"/>
              </a:xfrm>
              <a:custGeom>
                <a:avLst/>
                <a:gdLst>
                  <a:gd name="T0" fmla="*/ 3 w 246"/>
                  <a:gd name="T1" fmla="*/ 150 h 201"/>
                  <a:gd name="T2" fmla="*/ 0 w 246"/>
                  <a:gd name="T3" fmla="*/ 200 h 201"/>
                  <a:gd name="T4" fmla="*/ 244 w 246"/>
                  <a:gd name="T5" fmla="*/ 45 h 201"/>
                  <a:gd name="T6" fmla="*/ 245 w 246"/>
                  <a:gd name="T7" fmla="*/ 0 h 201"/>
                  <a:gd name="T8" fmla="*/ 3 w 246"/>
                  <a:gd name="T9" fmla="*/ 150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6" h="201">
                    <a:moveTo>
                      <a:pt x="3" y="150"/>
                    </a:moveTo>
                    <a:lnTo>
                      <a:pt x="0" y="200"/>
                    </a:lnTo>
                    <a:lnTo>
                      <a:pt x="244" y="45"/>
                    </a:lnTo>
                    <a:lnTo>
                      <a:pt x="245" y="0"/>
                    </a:lnTo>
                    <a:lnTo>
                      <a:pt x="3" y="150"/>
                    </a:lnTo>
                  </a:path>
                </a:pathLst>
              </a:cu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085" name="Freeform 69"/>
              <p:cNvSpPr>
                <a:spLocks/>
              </p:cNvSpPr>
              <p:nvPr/>
            </p:nvSpPr>
            <p:spPr bwMode="auto">
              <a:xfrm>
                <a:off x="3381" y="2724"/>
                <a:ext cx="203" cy="149"/>
              </a:xfrm>
              <a:custGeom>
                <a:avLst/>
                <a:gdLst>
                  <a:gd name="T0" fmla="*/ 2 w 203"/>
                  <a:gd name="T1" fmla="*/ 0 h 149"/>
                  <a:gd name="T2" fmla="*/ 0 w 203"/>
                  <a:gd name="T3" fmla="*/ 53 h 149"/>
                  <a:gd name="T4" fmla="*/ 197 w 203"/>
                  <a:gd name="T5" fmla="*/ 148 h 149"/>
                  <a:gd name="T6" fmla="*/ 202 w 203"/>
                  <a:gd name="T7" fmla="*/ 98 h 149"/>
                  <a:gd name="T8" fmla="*/ 2 w 203"/>
                  <a:gd name="T9" fmla="*/ 0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3" h="149">
                    <a:moveTo>
                      <a:pt x="2" y="0"/>
                    </a:moveTo>
                    <a:lnTo>
                      <a:pt x="0" y="53"/>
                    </a:lnTo>
                    <a:lnTo>
                      <a:pt x="197" y="148"/>
                    </a:lnTo>
                    <a:lnTo>
                      <a:pt x="202" y="98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8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086" name="Freeform 70"/>
              <p:cNvSpPr>
                <a:spLocks/>
              </p:cNvSpPr>
              <p:nvPr/>
            </p:nvSpPr>
            <p:spPr bwMode="auto">
              <a:xfrm>
                <a:off x="3378" y="2719"/>
                <a:ext cx="207" cy="115"/>
              </a:xfrm>
              <a:custGeom>
                <a:avLst/>
                <a:gdLst>
                  <a:gd name="T0" fmla="*/ 2 w 207"/>
                  <a:gd name="T1" fmla="*/ 0 h 115"/>
                  <a:gd name="T2" fmla="*/ 0 w 207"/>
                  <a:gd name="T3" fmla="*/ 7 h 115"/>
                  <a:gd name="T4" fmla="*/ 198 w 207"/>
                  <a:gd name="T5" fmla="*/ 114 h 115"/>
                  <a:gd name="T6" fmla="*/ 206 w 207"/>
                  <a:gd name="T7" fmla="*/ 99 h 115"/>
                  <a:gd name="T8" fmla="*/ 2 w 207"/>
                  <a:gd name="T9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7" h="115">
                    <a:moveTo>
                      <a:pt x="2" y="0"/>
                    </a:moveTo>
                    <a:lnTo>
                      <a:pt x="0" y="7"/>
                    </a:lnTo>
                    <a:lnTo>
                      <a:pt x="198" y="114"/>
                    </a:lnTo>
                    <a:lnTo>
                      <a:pt x="206" y="99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087" name="Freeform 71"/>
              <p:cNvSpPr>
                <a:spLocks/>
              </p:cNvSpPr>
              <p:nvPr/>
            </p:nvSpPr>
            <p:spPr bwMode="auto">
              <a:xfrm>
                <a:off x="3579" y="2716"/>
                <a:ext cx="252" cy="170"/>
              </a:xfrm>
              <a:custGeom>
                <a:avLst/>
                <a:gdLst>
                  <a:gd name="T0" fmla="*/ 0 w 252"/>
                  <a:gd name="T1" fmla="*/ 162 h 170"/>
                  <a:gd name="T2" fmla="*/ 2 w 252"/>
                  <a:gd name="T3" fmla="*/ 169 h 170"/>
                  <a:gd name="T4" fmla="*/ 251 w 252"/>
                  <a:gd name="T5" fmla="*/ 6 h 170"/>
                  <a:gd name="T6" fmla="*/ 251 w 252"/>
                  <a:gd name="T7" fmla="*/ 0 h 170"/>
                  <a:gd name="T8" fmla="*/ 0 w 252"/>
                  <a:gd name="T9" fmla="*/ 162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2" h="170">
                    <a:moveTo>
                      <a:pt x="0" y="162"/>
                    </a:moveTo>
                    <a:lnTo>
                      <a:pt x="2" y="169"/>
                    </a:lnTo>
                    <a:lnTo>
                      <a:pt x="251" y="6"/>
                    </a:lnTo>
                    <a:lnTo>
                      <a:pt x="251" y="0"/>
                    </a:lnTo>
                    <a:lnTo>
                      <a:pt x="0" y="162"/>
                    </a:lnTo>
                  </a:path>
                </a:pathLst>
              </a:cu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088" name="Freeform 72"/>
              <p:cNvSpPr>
                <a:spLocks/>
              </p:cNvSpPr>
              <p:nvPr/>
            </p:nvSpPr>
            <p:spPr bwMode="auto">
              <a:xfrm>
                <a:off x="3380" y="2608"/>
                <a:ext cx="451" cy="212"/>
              </a:xfrm>
              <a:custGeom>
                <a:avLst/>
                <a:gdLst>
                  <a:gd name="T0" fmla="*/ 0 w 451"/>
                  <a:gd name="T1" fmla="*/ 111 h 212"/>
                  <a:gd name="T2" fmla="*/ 246 w 451"/>
                  <a:gd name="T3" fmla="*/ 0 h 212"/>
                  <a:gd name="T4" fmla="*/ 450 w 451"/>
                  <a:gd name="T5" fmla="*/ 58 h 212"/>
                  <a:gd name="T6" fmla="*/ 202 w 451"/>
                  <a:gd name="T7" fmla="*/ 211 h 212"/>
                  <a:gd name="T8" fmla="*/ 0 w 451"/>
                  <a:gd name="T9" fmla="*/ 111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1" h="212">
                    <a:moveTo>
                      <a:pt x="0" y="111"/>
                    </a:moveTo>
                    <a:lnTo>
                      <a:pt x="246" y="0"/>
                    </a:lnTo>
                    <a:lnTo>
                      <a:pt x="450" y="58"/>
                    </a:lnTo>
                    <a:lnTo>
                      <a:pt x="202" y="211"/>
                    </a:lnTo>
                    <a:lnTo>
                      <a:pt x="0" y="111"/>
                    </a:lnTo>
                  </a:path>
                </a:pathLst>
              </a:cu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0089" name="Group 73"/>
              <p:cNvGrpSpPr>
                <a:grpSpLocks/>
              </p:cNvGrpSpPr>
              <p:nvPr/>
            </p:nvGrpSpPr>
            <p:grpSpPr bwMode="auto">
              <a:xfrm>
                <a:off x="3579" y="2618"/>
                <a:ext cx="231" cy="74"/>
                <a:chOff x="3579" y="2618"/>
                <a:chExt cx="231" cy="74"/>
              </a:xfrm>
            </p:grpSpPr>
            <p:sp>
              <p:nvSpPr>
                <p:cNvPr id="1110090" name="Freeform 74"/>
                <p:cNvSpPr>
                  <a:spLocks/>
                </p:cNvSpPr>
                <p:nvPr/>
              </p:nvSpPr>
              <p:spPr bwMode="auto">
                <a:xfrm>
                  <a:off x="3596" y="2618"/>
                  <a:ext cx="214" cy="67"/>
                </a:xfrm>
                <a:custGeom>
                  <a:avLst/>
                  <a:gdLst>
                    <a:gd name="T0" fmla="*/ 5 w 214"/>
                    <a:gd name="T1" fmla="*/ 0 h 67"/>
                    <a:gd name="T2" fmla="*/ 0 w 214"/>
                    <a:gd name="T3" fmla="*/ 4 h 67"/>
                    <a:gd name="T4" fmla="*/ 206 w 214"/>
                    <a:gd name="T5" fmla="*/ 66 h 67"/>
                    <a:gd name="T6" fmla="*/ 213 w 214"/>
                    <a:gd name="T7" fmla="*/ 64 h 67"/>
                    <a:gd name="T8" fmla="*/ 5 w 214"/>
                    <a:gd name="T9" fmla="*/ 0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4" h="67">
                      <a:moveTo>
                        <a:pt x="5" y="0"/>
                      </a:moveTo>
                      <a:lnTo>
                        <a:pt x="0" y="4"/>
                      </a:lnTo>
                      <a:lnTo>
                        <a:pt x="206" y="66"/>
                      </a:lnTo>
                      <a:lnTo>
                        <a:pt x="213" y="64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091" name="Freeform 75"/>
                <p:cNvSpPr>
                  <a:spLocks/>
                </p:cNvSpPr>
                <p:nvPr/>
              </p:nvSpPr>
              <p:spPr bwMode="auto">
                <a:xfrm>
                  <a:off x="3579" y="2626"/>
                  <a:ext cx="216" cy="66"/>
                </a:xfrm>
                <a:custGeom>
                  <a:avLst/>
                  <a:gdLst>
                    <a:gd name="T0" fmla="*/ 9 w 216"/>
                    <a:gd name="T1" fmla="*/ 0 h 66"/>
                    <a:gd name="T2" fmla="*/ 0 w 216"/>
                    <a:gd name="T3" fmla="*/ 5 h 66"/>
                    <a:gd name="T4" fmla="*/ 208 w 216"/>
                    <a:gd name="T5" fmla="*/ 65 h 66"/>
                    <a:gd name="T6" fmla="*/ 215 w 216"/>
                    <a:gd name="T7" fmla="*/ 64 h 66"/>
                    <a:gd name="T8" fmla="*/ 9 w 216"/>
                    <a:gd name="T9" fmla="*/ 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6" h="66">
                      <a:moveTo>
                        <a:pt x="9" y="0"/>
                      </a:moveTo>
                      <a:lnTo>
                        <a:pt x="0" y="5"/>
                      </a:lnTo>
                      <a:lnTo>
                        <a:pt x="208" y="65"/>
                      </a:lnTo>
                      <a:lnTo>
                        <a:pt x="215" y="64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10092" name="Freeform 76"/>
              <p:cNvSpPr>
                <a:spLocks/>
              </p:cNvSpPr>
              <p:nvPr/>
            </p:nvSpPr>
            <p:spPr bwMode="auto">
              <a:xfrm>
                <a:off x="3584" y="2666"/>
                <a:ext cx="249" cy="157"/>
              </a:xfrm>
              <a:custGeom>
                <a:avLst/>
                <a:gdLst>
                  <a:gd name="T0" fmla="*/ 0 w 249"/>
                  <a:gd name="T1" fmla="*/ 152 h 157"/>
                  <a:gd name="T2" fmla="*/ 1 w 249"/>
                  <a:gd name="T3" fmla="*/ 156 h 157"/>
                  <a:gd name="T4" fmla="*/ 247 w 249"/>
                  <a:gd name="T5" fmla="*/ 3 h 157"/>
                  <a:gd name="T6" fmla="*/ 248 w 249"/>
                  <a:gd name="T7" fmla="*/ 0 h 157"/>
                  <a:gd name="T8" fmla="*/ 0 w 249"/>
                  <a:gd name="T9" fmla="*/ 152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9" h="157">
                    <a:moveTo>
                      <a:pt x="0" y="152"/>
                    </a:moveTo>
                    <a:lnTo>
                      <a:pt x="1" y="156"/>
                    </a:lnTo>
                    <a:lnTo>
                      <a:pt x="247" y="3"/>
                    </a:lnTo>
                    <a:lnTo>
                      <a:pt x="248" y="0"/>
                    </a:lnTo>
                    <a:lnTo>
                      <a:pt x="0" y="152"/>
                    </a:lnTo>
                  </a:path>
                </a:pathLst>
              </a:cu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0093" name="Group 77"/>
              <p:cNvGrpSpPr>
                <a:grpSpLocks/>
              </p:cNvGrpSpPr>
              <p:nvPr/>
            </p:nvGrpSpPr>
            <p:grpSpPr bwMode="auto">
              <a:xfrm>
                <a:off x="3580" y="2680"/>
                <a:ext cx="243" cy="182"/>
                <a:chOff x="3580" y="2680"/>
                <a:chExt cx="243" cy="182"/>
              </a:xfrm>
            </p:grpSpPr>
            <p:sp>
              <p:nvSpPr>
                <p:cNvPr id="1110094" name="Line 78"/>
                <p:cNvSpPr>
                  <a:spLocks noChangeShapeType="1"/>
                </p:cNvSpPr>
                <p:nvPr/>
              </p:nvSpPr>
              <p:spPr bwMode="auto">
                <a:xfrm flipH="1">
                  <a:off x="3584" y="2680"/>
                  <a:ext cx="237" cy="14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95" name="Line 79"/>
                <p:cNvSpPr>
                  <a:spLocks noChangeShapeType="1"/>
                </p:cNvSpPr>
                <p:nvPr/>
              </p:nvSpPr>
              <p:spPr bwMode="auto">
                <a:xfrm flipH="1">
                  <a:off x="3583" y="2688"/>
                  <a:ext cx="240" cy="14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96" name="Line 80"/>
                <p:cNvSpPr>
                  <a:spLocks noChangeShapeType="1"/>
                </p:cNvSpPr>
                <p:nvPr/>
              </p:nvSpPr>
              <p:spPr bwMode="auto">
                <a:xfrm flipH="1">
                  <a:off x="3581" y="2696"/>
                  <a:ext cx="238" cy="15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97" name="Line 81"/>
                <p:cNvSpPr>
                  <a:spLocks noChangeShapeType="1"/>
                </p:cNvSpPr>
                <p:nvPr/>
              </p:nvSpPr>
              <p:spPr bwMode="auto">
                <a:xfrm flipH="1">
                  <a:off x="3583" y="2701"/>
                  <a:ext cx="237" cy="15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98" name="Line 82"/>
                <p:cNvSpPr>
                  <a:spLocks noChangeShapeType="1"/>
                </p:cNvSpPr>
                <p:nvPr/>
              </p:nvSpPr>
              <p:spPr bwMode="auto">
                <a:xfrm flipH="1">
                  <a:off x="3580" y="2710"/>
                  <a:ext cx="242" cy="15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10099" name="Group 83"/>
              <p:cNvGrpSpPr>
                <a:grpSpLocks/>
              </p:cNvGrpSpPr>
              <p:nvPr/>
            </p:nvGrpSpPr>
            <p:grpSpPr bwMode="auto">
              <a:xfrm>
                <a:off x="3382" y="2730"/>
                <a:ext cx="202" cy="132"/>
                <a:chOff x="3382" y="2730"/>
                <a:chExt cx="202" cy="132"/>
              </a:xfrm>
            </p:grpSpPr>
            <p:sp>
              <p:nvSpPr>
                <p:cNvPr id="1110100" name="Line 84"/>
                <p:cNvSpPr>
                  <a:spLocks noChangeShapeType="1"/>
                </p:cNvSpPr>
                <p:nvPr/>
              </p:nvSpPr>
              <p:spPr bwMode="auto">
                <a:xfrm>
                  <a:off x="3386" y="2730"/>
                  <a:ext cx="198" cy="9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01" name="Line 85"/>
                <p:cNvSpPr>
                  <a:spLocks noChangeShapeType="1"/>
                </p:cNvSpPr>
                <p:nvPr/>
              </p:nvSpPr>
              <p:spPr bwMode="auto">
                <a:xfrm>
                  <a:off x="3384" y="2736"/>
                  <a:ext cx="198" cy="9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02" name="Line 86"/>
                <p:cNvSpPr>
                  <a:spLocks noChangeShapeType="1"/>
                </p:cNvSpPr>
                <p:nvPr/>
              </p:nvSpPr>
              <p:spPr bwMode="auto">
                <a:xfrm>
                  <a:off x="3382" y="2743"/>
                  <a:ext cx="198" cy="10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03" name="Line 87"/>
                <p:cNvSpPr>
                  <a:spLocks noChangeShapeType="1"/>
                </p:cNvSpPr>
                <p:nvPr/>
              </p:nvSpPr>
              <p:spPr bwMode="auto">
                <a:xfrm>
                  <a:off x="3382" y="2753"/>
                  <a:ext cx="201" cy="10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04" name="Line 88"/>
                <p:cNvSpPr>
                  <a:spLocks noChangeShapeType="1"/>
                </p:cNvSpPr>
                <p:nvPr/>
              </p:nvSpPr>
              <p:spPr bwMode="auto">
                <a:xfrm>
                  <a:off x="3382" y="2763"/>
                  <a:ext cx="198" cy="9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0105" name="Group 89"/>
            <p:cNvGrpSpPr>
              <a:grpSpLocks/>
            </p:cNvGrpSpPr>
            <p:nvPr/>
          </p:nvGrpSpPr>
          <p:grpSpPr bwMode="auto">
            <a:xfrm>
              <a:off x="3385" y="2563"/>
              <a:ext cx="469" cy="281"/>
              <a:chOff x="3385" y="2563"/>
              <a:chExt cx="469" cy="281"/>
            </a:xfrm>
          </p:grpSpPr>
          <p:sp>
            <p:nvSpPr>
              <p:cNvPr id="1110106" name="Arc 90"/>
              <p:cNvSpPr>
                <a:spLocks/>
              </p:cNvSpPr>
              <p:nvPr/>
            </p:nvSpPr>
            <p:spPr bwMode="auto">
              <a:xfrm rot="240000">
                <a:off x="3385" y="2674"/>
                <a:ext cx="14" cy="69"/>
              </a:xfrm>
              <a:custGeom>
                <a:avLst/>
                <a:gdLst>
                  <a:gd name="G0" fmla="+- 21600 0 0"/>
                  <a:gd name="G1" fmla="+- 21367 0 0"/>
                  <a:gd name="G2" fmla="+- 21600 0 0"/>
                  <a:gd name="T0" fmla="*/ 18344 w 21600"/>
                  <a:gd name="T1" fmla="*/ 42720 h 42720"/>
                  <a:gd name="T2" fmla="*/ 18435 w 21600"/>
                  <a:gd name="T3" fmla="*/ 0 h 42720"/>
                  <a:gd name="T4" fmla="*/ 21600 w 21600"/>
                  <a:gd name="T5" fmla="*/ 21367 h 42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720" fill="none" extrusionOk="0">
                    <a:moveTo>
                      <a:pt x="18343" y="42720"/>
                    </a:moveTo>
                    <a:cubicBezTo>
                      <a:pt x="7793" y="41111"/>
                      <a:pt x="0" y="32039"/>
                      <a:pt x="0" y="21367"/>
                    </a:cubicBezTo>
                    <a:cubicBezTo>
                      <a:pt x="0" y="10660"/>
                      <a:pt x="7843" y="1568"/>
                      <a:pt x="18435" y="0"/>
                    </a:cubicBezTo>
                  </a:path>
                  <a:path w="21600" h="42720" stroke="0" extrusionOk="0">
                    <a:moveTo>
                      <a:pt x="18343" y="42720"/>
                    </a:moveTo>
                    <a:cubicBezTo>
                      <a:pt x="7793" y="41111"/>
                      <a:pt x="0" y="32039"/>
                      <a:pt x="0" y="21367"/>
                    </a:cubicBezTo>
                    <a:cubicBezTo>
                      <a:pt x="0" y="10660"/>
                      <a:pt x="7843" y="1568"/>
                      <a:pt x="18435" y="0"/>
                    </a:cubicBezTo>
                    <a:lnTo>
                      <a:pt x="21600" y="21367"/>
                    </a:lnTo>
                    <a:close/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107" name="Freeform 91"/>
              <p:cNvSpPr>
                <a:spLocks/>
              </p:cNvSpPr>
              <p:nvPr/>
            </p:nvSpPr>
            <p:spPr bwMode="auto">
              <a:xfrm>
                <a:off x="3395" y="2563"/>
                <a:ext cx="459" cy="281"/>
              </a:xfrm>
              <a:custGeom>
                <a:avLst/>
                <a:gdLst>
                  <a:gd name="T0" fmla="*/ 0 w 459"/>
                  <a:gd name="T1" fmla="*/ 176 h 281"/>
                  <a:gd name="T2" fmla="*/ 205 w 459"/>
                  <a:gd name="T3" fmla="*/ 280 h 281"/>
                  <a:gd name="T4" fmla="*/ 458 w 459"/>
                  <a:gd name="T5" fmla="*/ 115 h 281"/>
                  <a:gd name="T6" fmla="*/ 457 w 459"/>
                  <a:gd name="T7" fmla="*/ 110 h 281"/>
                  <a:gd name="T8" fmla="*/ 447 w 459"/>
                  <a:gd name="T9" fmla="*/ 107 h 281"/>
                  <a:gd name="T10" fmla="*/ 451 w 459"/>
                  <a:gd name="T11" fmla="*/ 68 h 281"/>
                  <a:gd name="T12" fmla="*/ 458 w 459"/>
                  <a:gd name="T13" fmla="*/ 62 h 281"/>
                  <a:gd name="T14" fmla="*/ 458 w 459"/>
                  <a:gd name="T15" fmla="*/ 58 h 281"/>
                  <a:gd name="T16" fmla="*/ 255 w 459"/>
                  <a:gd name="T17" fmla="*/ 0 h 281"/>
                  <a:gd name="T18" fmla="*/ 6 w 459"/>
                  <a:gd name="T19" fmla="*/ 112 h 281"/>
                  <a:gd name="T20" fmla="*/ 0 w 459"/>
                  <a:gd name="T21" fmla="*/ 176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9" h="281">
                    <a:moveTo>
                      <a:pt x="0" y="176"/>
                    </a:moveTo>
                    <a:lnTo>
                      <a:pt x="205" y="280"/>
                    </a:lnTo>
                    <a:lnTo>
                      <a:pt x="458" y="115"/>
                    </a:lnTo>
                    <a:lnTo>
                      <a:pt x="457" y="110"/>
                    </a:lnTo>
                    <a:lnTo>
                      <a:pt x="447" y="107"/>
                    </a:lnTo>
                    <a:lnTo>
                      <a:pt x="451" y="68"/>
                    </a:lnTo>
                    <a:lnTo>
                      <a:pt x="458" y="62"/>
                    </a:lnTo>
                    <a:lnTo>
                      <a:pt x="458" y="58"/>
                    </a:lnTo>
                    <a:lnTo>
                      <a:pt x="255" y="0"/>
                    </a:lnTo>
                    <a:lnTo>
                      <a:pt x="6" y="112"/>
                    </a:lnTo>
                    <a:lnTo>
                      <a:pt x="0" y="176"/>
                    </a:lnTo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08" name="Freeform 92"/>
              <p:cNvSpPr>
                <a:spLocks/>
              </p:cNvSpPr>
              <p:nvPr/>
            </p:nvSpPr>
            <p:spPr bwMode="auto">
              <a:xfrm>
                <a:off x="3395" y="2616"/>
                <a:ext cx="458" cy="220"/>
              </a:xfrm>
              <a:custGeom>
                <a:avLst/>
                <a:gdLst>
                  <a:gd name="T0" fmla="*/ 0 w 458"/>
                  <a:gd name="T1" fmla="*/ 119 h 220"/>
                  <a:gd name="T2" fmla="*/ 253 w 458"/>
                  <a:gd name="T3" fmla="*/ 0 h 220"/>
                  <a:gd name="T4" fmla="*/ 457 w 458"/>
                  <a:gd name="T5" fmla="*/ 56 h 220"/>
                  <a:gd name="T6" fmla="*/ 204 w 458"/>
                  <a:gd name="T7" fmla="*/ 219 h 220"/>
                  <a:gd name="T8" fmla="*/ 0 w 458"/>
                  <a:gd name="T9" fmla="*/ 119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8" h="220">
                    <a:moveTo>
                      <a:pt x="0" y="119"/>
                    </a:moveTo>
                    <a:lnTo>
                      <a:pt x="253" y="0"/>
                    </a:lnTo>
                    <a:lnTo>
                      <a:pt x="457" y="56"/>
                    </a:lnTo>
                    <a:lnTo>
                      <a:pt x="204" y="219"/>
                    </a:lnTo>
                    <a:lnTo>
                      <a:pt x="0" y="119"/>
                    </a:lnTo>
                  </a:path>
                </a:pathLst>
              </a:cu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09" name="Freeform 93"/>
              <p:cNvSpPr>
                <a:spLocks/>
              </p:cNvSpPr>
              <p:nvPr/>
            </p:nvSpPr>
            <p:spPr bwMode="auto">
              <a:xfrm>
                <a:off x="3600" y="2631"/>
                <a:ext cx="247" cy="201"/>
              </a:xfrm>
              <a:custGeom>
                <a:avLst/>
                <a:gdLst>
                  <a:gd name="T0" fmla="*/ 3 w 247"/>
                  <a:gd name="T1" fmla="*/ 148 h 201"/>
                  <a:gd name="T2" fmla="*/ 0 w 247"/>
                  <a:gd name="T3" fmla="*/ 200 h 201"/>
                  <a:gd name="T4" fmla="*/ 243 w 247"/>
                  <a:gd name="T5" fmla="*/ 44 h 201"/>
                  <a:gd name="T6" fmla="*/ 246 w 247"/>
                  <a:gd name="T7" fmla="*/ 0 h 201"/>
                  <a:gd name="T8" fmla="*/ 3 w 247"/>
                  <a:gd name="T9" fmla="*/ 148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7" h="201">
                    <a:moveTo>
                      <a:pt x="3" y="148"/>
                    </a:moveTo>
                    <a:lnTo>
                      <a:pt x="0" y="200"/>
                    </a:lnTo>
                    <a:lnTo>
                      <a:pt x="243" y="44"/>
                    </a:lnTo>
                    <a:lnTo>
                      <a:pt x="246" y="0"/>
                    </a:lnTo>
                    <a:lnTo>
                      <a:pt x="3" y="148"/>
                    </a:lnTo>
                  </a:path>
                </a:pathLst>
              </a:cu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10" name="Freeform 94"/>
              <p:cNvSpPr>
                <a:spLocks/>
              </p:cNvSpPr>
              <p:nvPr/>
            </p:nvSpPr>
            <p:spPr bwMode="auto">
              <a:xfrm>
                <a:off x="3400" y="2682"/>
                <a:ext cx="205" cy="147"/>
              </a:xfrm>
              <a:custGeom>
                <a:avLst/>
                <a:gdLst>
                  <a:gd name="T0" fmla="*/ 5 w 205"/>
                  <a:gd name="T1" fmla="*/ 0 h 147"/>
                  <a:gd name="T2" fmla="*/ 0 w 205"/>
                  <a:gd name="T3" fmla="*/ 52 h 147"/>
                  <a:gd name="T4" fmla="*/ 199 w 205"/>
                  <a:gd name="T5" fmla="*/ 146 h 147"/>
                  <a:gd name="T6" fmla="*/ 204 w 205"/>
                  <a:gd name="T7" fmla="*/ 97 h 147"/>
                  <a:gd name="T8" fmla="*/ 5 w 205"/>
                  <a:gd name="T9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5" h="147">
                    <a:moveTo>
                      <a:pt x="5" y="0"/>
                    </a:moveTo>
                    <a:lnTo>
                      <a:pt x="0" y="52"/>
                    </a:lnTo>
                    <a:lnTo>
                      <a:pt x="199" y="146"/>
                    </a:lnTo>
                    <a:lnTo>
                      <a:pt x="204" y="97"/>
                    </a:lnTo>
                    <a:lnTo>
                      <a:pt x="5" y="0"/>
                    </a:lnTo>
                  </a:path>
                </a:pathLst>
              </a:custGeom>
              <a:solidFill>
                <a:srgbClr val="8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11" name="Freeform 95"/>
              <p:cNvSpPr>
                <a:spLocks/>
              </p:cNvSpPr>
              <p:nvPr/>
            </p:nvSpPr>
            <p:spPr bwMode="auto">
              <a:xfrm>
                <a:off x="3398" y="2676"/>
                <a:ext cx="207" cy="114"/>
              </a:xfrm>
              <a:custGeom>
                <a:avLst/>
                <a:gdLst>
                  <a:gd name="T0" fmla="*/ 4 w 207"/>
                  <a:gd name="T1" fmla="*/ 0 h 114"/>
                  <a:gd name="T2" fmla="*/ 0 w 207"/>
                  <a:gd name="T3" fmla="*/ 8 h 114"/>
                  <a:gd name="T4" fmla="*/ 200 w 207"/>
                  <a:gd name="T5" fmla="*/ 113 h 114"/>
                  <a:gd name="T6" fmla="*/ 206 w 207"/>
                  <a:gd name="T7" fmla="*/ 99 h 114"/>
                  <a:gd name="T8" fmla="*/ 4 w 207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7" h="114">
                    <a:moveTo>
                      <a:pt x="4" y="0"/>
                    </a:moveTo>
                    <a:lnTo>
                      <a:pt x="0" y="8"/>
                    </a:lnTo>
                    <a:lnTo>
                      <a:pt x="200" y="113"/>
                    </a:lnTo>
                    <a:lnTo>
                      <a:pt x="206" y="99"/>
                    </a:lnTo>
                    <a:lnTo>
                      <a:pt x="4" y="0"/>
                    </a:lnTo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12" name="Freeform 96"/>
              <p:cNvSpPr>
                <a:spLocks/>
              </p:cNvSpPr>
              <p:nvPr/>
            </p:nvSpPr>
            <p:spPr bwMode="auto">
              <a:xfrm>
                <a:off x="3600" y="2673"/>
                <a:ext cx="254" cy="171"/>
              </a:xfrm>
              <a:custGeom>
                <a:avLst/>
                <a:gdLst>
                  <a:gd name="T0" fmla="*/ 0 w 254"/>
                  <a:gd name="T1" fmla="*/ 163 h 171"/>
                  <a:gd name="T2" fmla="*/ 0 w 254"/>
                  <a:gd name="T3" fmla="*/ 170 h 171"/>
                  <a:gd name="T4" fmla="*/ 252 w 254"/>
                  <a:gd name="T5" fmla="*/ 6 h 171"/>
                  <a:gd name="T6" fmla="*/ 253 w 254"/>
                  <a:gd name="T7" fmla="*/ 0 h 171"/>
                  <a:gd name="T8" fmla="*/ 0 w 254"/>
                  <a:gd name="T9" fmla="*/ 163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4" h="171">
                    <a:moveTo>
                      <a:pt x="0" y="163"/>
                    </a:moveTo>
                    <a:lnTo>
                      <a:pt x="0" y="170"/>
                    </a:lnTo>
                    <a:lnTo>
                      <a:pt x="252" y="6"/>
                    </a:lnTo>
                    <a:lnTo>
                      <a:pt x="253" y="0"/>
                    </a:lnTo>
                    <a:lnTo>
                      <a:pt x="0" y="163"/>
                    </a:lnTo>
                  </a:path>
                </a:pathLst>
              </a:cu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13" name="Freeform 97"/>
              <p:cNvSpPr>
                <a:spLocks/>
              </p:cNvSpPr>
              <p:nvPr/>
            </p:nvSpPr>
            <p:spPr bwMode="auto">
              <a:xfrm>
                <a:off x="3399" y="2565"/>
                <a:ext cx="454" cy="213"/>
              </a:xfrm>
              <a:custGeom>
                <a:avLst/>
                <a:gdLst>
                  <a:gd name="T0" fmla="*/ 0 w 454"/>
                  <a:gd name="T1" fmla="*/ 111 h 213"/>
                  <a:gd name="T2" fmla="*/ 248 w 454"/>
                  <a:gd name="T3" fmla="*/ 0 h 213"/>
                  <a:gd name="T4" fmla="*/ 453 w 454"/>
                  <a:gd name="T5" fmla="*/ 58 h 213"/>
                  <a:gd name="T6" fmla="*/ 206 w 454"/>
                  <a:gd name="T7" fmla="*/ 212 h 213"/>
                  <a:gd name="T8" fmla="*/ 0 w 454"/>
                  <a:gd name="T9" fmla="*/ 111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4" h="213">
                    <a:moveTo>
                      <a:pt x="0" y="111"/>
                    </a:moveTo>
                    <a:lnTo>
                      <a:pt x="248" y="0"/>
                    </a:lnTo>
                    <a:lnTo>
                      <a:pt x="453" y="58"/>
                    </a:lnTo>
                    <a:lnTo>
                      <a:pt x="206" y="212"/>
                    </a:lnTo>
                    <a:lnTo>
                      <a:pt x="0" y="111"/>
                    </a:lnTo>
                  </a:path>
                </a:pathLst>
              </a:cu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0114" name="Group 98"/>
              <p:cNvGrpSpPr>
                <a:grpSpLocks/>
              </p:cNvGrpSpPr>
              <p:nvPr/>
            </p:nvGrpSpPr>
            <p:grpSpPr bwMode="auto">
              <a:xfrm>
                <a:off x="3600" y="2575"/>
                <a:ext cx="230" cy="75"/>
                <a:chOff x="3600" y="2575"/>
                <a:chExt cx="230" cy="75"/>
              </a:xfrm>
            </p:grpSpPr>
            <p:sp>
              <p:nvSpPr>
                <p:cNvPr id="1110115" name="Freeform 99"/>
                <p:cNvSpPr>
                  <a:spLocks/>
                </p:cNvSpPr>
                <p:nvPr/>
              </p:nvSpPr>
              <p:spPr bwMode="auto">
                <a:xfrm>
                  <a:off x="3617" y="2575"/>
                  <a:ext cx="213" cy="65"/>
                </a:xfrm>
                <a:custGeom>
                  <a:avLst/>
                  <a:gdLst>
                    <a:gd name="T0" fmla="*/ 6 w 213"/>
                    <a:gd name="T1" fmla="*/ 0 h 65"/>
                    <a:gd name="T2" fmla="*/ 0 w 213"/>
                    <a:gd name="T3" fmla="*/ 3 h 65"/>
                    <a:gd name="T4" fmla="*/ 208 w 213"/>
                    <a:gd name="T5" fmla="*/ 64 h 65"/>
                    <a:gd name="T6" fmla="*/ 212 w 213"/>
                    <a:gd name="T7" fmla="*/ 62 h 65"/>
                    <a:gd name="T8" fmla="*/ 6 w 213"/>
                    <a:gd name="T9" fmla="*/ 0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3" h="65">
                      <a:moveTo>
                        <a:pt x="6" y="0"/>
                      </a:moveTo>
                      <a:lnTo>
                        <a:pt x="0" y="3"/>
                      </a:lnTo>
                      <a:lnTo>
                        <a:pt x="208" y="64"/>
                      </a:lnTo>
                      <a:lnTo>
                        <a:pt x="212" y="62"/>
                      </a:lnTo>
                      <a:lnTo>
                        <a:pt x="6" y="0"/>
                      </a:lnTo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116" name="Freeform 100"/>
                <p:cNvSpPr>
                  <a:spLocks/>
                </p:cNvSpPr>
                <p:nvPr/>
              </p:nvSpPr>
              <p:spPr bwMode="auto">
                <a:xfrm>
                  <a:off x="3600" y="2584"/>
                  <a:ext cx="216" cy="66"/>
                </a:xfrm>
                <a:custGeom>
                  <a:avLst/>
                  <a:gdLst>
                    <a:gd name="T0" fmla="*/ 8 w 216"/>
                    <a:gd name="T1" fmla="*/ 0 h 66"/>
                    <a:gd name="T2" fmla="*/ 0 w 216"/>
                    <a:gd name="T3" fmla="*/ 3 h 66"/>
                    <a:gd name="T4" fmla="*/ 209 w 216"/>
                    <a:gd name="T5" fmla="*/ 65 h 66"/>
                    <a:gd name="T6" fmla="*/ 215 w 216"/>
                    <a:gd name="T7" fmla="*/ 62 h 66"/>
                    <a:gd name="T8" fmla="*/ 8 w 216"/>
                    <a:gd name="T9" fmla="*/ 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6" h="66">
                      <a:moveTo>
                        <a:pt x="8" y="0"/>
                      </a:moveTo>
                      <a:lnTo>
                        <a:pt x="0" y="3"/>
                      </a:lnTo>
                      <a:lnTo>
                        <a:pt x="209" y="65"/>
                      </a:lnTo>
                      <a:lnTo>
                        <a:pt x="215" y="62"/>
                      </a:lnTo>
                      <a:lnTo>
                        <a:pt x="8" y="0"/>
                      </a:lnTo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10117" name="Freeform 101"/>
              <p:cNvSpPr>
                <a:spLocks/>
              </p:cNvSpPr>
              <p:nvPr/>
            </p:nvSpPr>
            <p:spPr bwMode="auto">
              <a:xfrm>
                <a:off x="3604" y="2623"/>
                <a:ext cx="250" cy="157"/>
              </a:xfrm>
              <a:custGeom>
                <a:avLst/>
                <a:gdLst>
                  <a:gd name="T0" fmla="*/ 0 w 250"/>
                  <a:gd name="T1" fmla="*/ 152 h 157"/>
                  <a:gd name="T2" fmla="*/ 2 w 250"/>
                  <a:gd name="T3" fmla="*/ 156 h 157"/>
                  <a:gd name="T4" fmla="*/ 249 w 250"/>
                  <a:gd name="T5" fmla="*/ 4 h 157"/>
                  <a:gd name="T6" fmla="*/ 249 w 250"/>
                  <a:gd name="T7" fmla="*/ 0 h 157"/>
                  <a:gd name="T8" fmla="*/ 0 w 250"/>
                  <a:gd name="T9" fmla="*/ 152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0" h="157">
                    <a:moveTo>
                      <a:pt x="0" y="152"/>
                    </a:moveTo>
                    <a:lnTo>
                      <a:pt x="2" y="156"/>
                    </a:lnTo>
                    <a:lnTo>
                      <a:pt x="249" y="4"/>
                    </a:lnTo>
                    <a:lnTo>
                      <a:pt x="249" y="0"/>
                    </a:lnTo>
                    <a:lnTo>
                      <a:pt x="0" y="152"/>
                    </a:lnTo>
                  </a:path>
                </a:pathLst>
              </a:cu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0118" name="Group 102"/>
              <p:cNvGrpSpPr>
                <a:grpSpLocks/>
              </p:cNvGrpSpPr>
              <p:nvPr/>
            </p:nvGrpSpPr>
            <p:grpSpPr bwMode="auto">
              <a:xfrm>
                <a:off x="3601" y="2638"/>
                <a:ext cx="243" cy="181"/>
                <a:chOff x="3601" y="2638"/>
                <a:chExt cx="243" cy="181"/>
              </a:xfrm>
            </p:grpSpPr>
            <p:sp>
              <p:nvSpPr>
                <p:cNvPr id="1110119" name="Line 103"/>
                <p:cNvSpPr>
                  <a:spLocks noChangeShapeType="1"/>
                </p:cNvSpPr>
                <p:nvPr/>
              </p:nvSpPr>
              <p:spPr bwMode="auto">
                <a:xfrm flipH="1">
                  <a:off x="3605" y="2638"/>
                  <a:ext cx="238" cy="14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20" name="Line 104"/>
                <p:cNvSpPr>
                  <a:spLocks noChangeShapeType="1"/>
                </p:cNvSpPr>
                <p:nvPr/>
              </p:nvSpPr>
              <p:spPr bwMode="auto">
                <a:xfrm flipH="1">
                  <a:off x="3603" y="2645"/>
                  <a:ext cx="241" cy="14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21" name="Line 105"/>
                <p:cNvSpPr>
                  <a:spLocks noChangeShapeType="1"/>
                </p:cNvSpPr>
                <p:nvPr/>
              </p:nvSpPr>
              <p:spPr bwMode="auto">
                <a:xfrm flipH="1">
                  <a:off x="3602" y="2654"/>
                  <a:ext cx="238" cy="14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22" name="Line 106"/>
                <p:cNvSpPr>
                  <a:spLocks noChangeShapeType="1"/>
                </p:cNvSpPr>
                <p:nvPr/>
              </p:nvSpPr>
              <p:spPr bwMode="auto">
                <a:xfrm flipH="1">
                  <a:off x="3604" y="2657"/>
                  <a:ext cx="239" cy="15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23" name="Line 107"/>
                <p:cNvSpPr>
                  <a:spLocks noChangeShapeType="1"/>
                </p:cNvSpPr>
                <p:nvPr/>
              </p:nvSpPr>
              <p:spPr bwMode="auto">
                <a:xfrm flipH="1">
                  <a:off x="3601" y="2666"/>
                  <a:ext cx="241" cy="15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10124" name="Group 108"/>
              <p:cNvGrpSpPr>
                <a:grpSpLocks/>
              </p:cNvGrpSpPr>
              <p:nvPr/>
            </p:nvGrpSpPr>
            <p:grpSpPr bwMode="auto">
              <a:xfrm>
                <a:off x="3403" y="2685"/>
                <a:ext cx="203" cy="132"/>
                <a:chOff x="3403" y="2685"/>
                <a:chExt cx="203" cy="132"/>
              </a:xfrm>
            </p:grpSpPr>
            <p:sp>
              <p:nvSpPr>
                <p:cNvPr id="1110125" name="Line 109"/>
                <p:cNvSpPr>
                  <a:spLocks noChangeShapeType="1"/>
                </p:cNvSpPr>
                <p:nvPr/>
              </p:nvSpPr>
              <p:spPr bwMode="auto">
                <a:xfrm>
                  <a:off x="3406" y="2685"/>
                  <a:ext cx="200" cy="9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26" name="Line 110"/>
                <p:cNvSpPr>
                  <a:spLocks noChangeShapeType="1"/>
                </p:cNvSpPr>
                <p:nvPr/>
              </p:nvSpPr>
              <p:spPr bwMode="auto">
                <a:xfrm>
                  <a:off x="3406" y="2693"/>
                  <a:ext cx="197" cy="9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27" name="Line 111"/>
                <p:cNvSpPr>
                  <a:spLocks noChangeShapeType="1"/>
                </p:cNvSpPr>
                <p:nvPr/>
              </p:nvSpPr>
              <p:spPr bwMode="auto">
                <a:xfrm>
                  <a:off x="3403" y="2701"/>
                  <a:ext cx="200" cy="10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28" name="Line 112"/>
                <p:cNvSpPr>
                  <a:spLocks noChangeShapeType="1"/>
                </p:cNvSpPr>
                <p:nvPr/>
              </p:nvSpPr>
              <p:spPr bwMode="auto">
                <a:xfrm>
                  <a:off x="3404" y="2711"/>
                  <a:ext cx="200" cy="9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29" name="Line 113"/>
                <p:cNvSpPr>
                  <a:spLocks noChangeShapeType="1"/>
                </p:cNvSpPr>
                <p:nvPr/>
              </p:nvSpPr>
              <p:spPr bwMode="auto">
                <a:xfrm>
                  <a:off x="3403" y="2720"/>
                  <a:ext cx="198" cy="9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0130" name="Group 114"/>
            <p:cNvGrpSpPr>
              <a:grpSpLocks/>
            </p:cNvGrpSpPr>
            <p:nvPr/>
          </p:nvGrpSpPr>
          <p:grpSpPr bwMode="auto">
            <a:xfrm>
              <a:off x="3411" y="2505"/>
              <a:ext cx="472" cy="280"/>
              <a:chOff x="3411" y="2505"/>
              <a:chExt cx="472" cy="280"/>
            </a:xfrm>
          </p:grpSpPr>
          <p:sp>
            <p:nvSpPr>
              <p:cNvPr id="1110131" name="Arc 115"/>
              <p:cNvSpPr>
                <a:spLocks/>
              </p:cNvSpPr>
              <p:nvPr/>
            </p:nvSpPr>
            <p:spPr bwMode="auto">
              <a:xfrm rot="240000">
                <a:off x="3411" y="2618"/>
                <a:ext cx="14" cy="67"/>
              </a:xfrm>
              <a:custGeom>
                <a:avLst/>
                <a:gdLst>
                  <a:gd name="G0" fmla="+- 21600 0 0"/>
                  <a:gd name="G1" fmla="+- 21383 0 0"/>
                  <a:gd name="G2" fmla="+- 21600 0 0"/>
                  <a:gd name="T0" fmla="*/ 18455 w 21600"/>
                  <a:gd name="T1" fmla="*/ 42753 h 42753"/>
                  <a:gd name="T2" fmla="*/ 18545 w 21600"/>
                  <a:gd name="T3" fmla="*/ 0 h 42753"/>
                  <a:gd name="T4" fmla="*/ 21600 w 21600"/>
                  <a:gd name="T5" fmla="*/ 21383 h 427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753" fill="none" extrusionOk="0">
                    <a:moveTo>
                      <a:pt x="18455" y="42752"/>
                    </a:moveTo>
                    <a:cubicBezTo>
                      <a:pt x="7854" y="41192"/>
                      <a:pt x="0" y="32097"/>
                      <a:pt x="0" y="21383"/>
                    </a:cubicBezTo>
                    <a:cubicBezTo>
                      <a:pt x="0" y="10633"/>
                      <a:pt x="7903" y="1520"/>
                      <a:pt x="18545" y="0"/>
                    </a:cubicBezTo>
                  </a:path>
                  <a:path w="21600" h="42753" stroke="0" extrusionOk="0">
                    <a:moveTo>
                      <a:pt x="18455" y="42752"/>
                    </a:moveTo>
                    <a:cubicBezTo>
                      <a:pt x="7854" y="41192"/>
                      <a:pt x="0" y="32097"/>
                      <a:pt x="0" y="21383"/>
                    </a:cubicBezTo>
                    <a:cubicBezTo>
                      <a:pt x="0" y="10633"/>
                      <a:pt x="7903" y="1520"/>
                      <a:pt x="18545" y="0"/>
                    </a:cubicBezTo>
                    <a:lnTo>
                      <a:pt x="21600" y="21383"/>
                    </a:lnTo>
                    <a:close/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132" name="Freeform 116"/>
              <p:cNvSpPr>
                <a:spLocks/>
              </p:cNvSpPr>
              <p:nvPr/>
            </p:nvSpPr>
            <p:spPr bwMode="auto">
              <a:xfrm>
                <a:off x="3424" y="2505"/>
                <a:ext cx="458" cy="279"/>
              </a:xfrm>
              <a:custGeom>
                <a:avLst/>
                <a:gdLst>
                  <a:gd name="T0" fmla="*/ 0 w 458"/>
                  <a:gd name="T1" fmla="*/ 176 h 279"/>
                  <a:gd name="T2" fmla="*/ 205 w 458"/>
                  <a:gd name="T3" fmla="*/ 278 h 279"/>
                  <a:gd name="T4" fmla="*/ 456 w 458"/>
                  <a:gd name="T5" fmla="*/ 117 h 279"/>
                  <a:gd name="T6" fmla="*/ 456 w 458"/>
                  <a:gd name="T7" fmla="*/ 110 h 279"/>
                  <a:gd name="T8" fmla="*/ 446 w 458"/>
                  <a:gd name="T9" fmla="*/ 107 h 279"/>
                  <a:gd name="T10" fmla="*/ 448 w 458"/>
                  <a:gd name="T11" fmla="*/ 68 h 279"/>
                  <a:gd name="T12" fmla="*/ 457 w 458"/>
                  <a:gd name="T13" fmla="*/ 62 h 279"/>
                  <a:gd name="T14" fmla="*/ 455 w 458"/>
                  <a:gd name="T15" fmla="*/ 59 h 279"/>
                  <a:gd name="T16" fmla="*/ 254 w 458"/>
                  <a:gd name="T17" fmla="*/ 0 h 279"/>
                  <a:gd name="T18" fmla="*/ 3 w 458"/>
                  <a:gd name="T19" fmla="*/ 114 h 279"/>
                  <a:gd name="T20" fmla="*/ 0 w 458"/>
                  <a:gd name="T21" fmla="*/ 176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8" h="279">
                    <a:moveTo>
                      <a:pt x="0" y="176"/>
                    </a:moveTo>
                    <a:lnTo>
                      <a:pt x="205" y="278"/>
                    </a:lnTo>
                    <a:lnTo>
                      <a:pt x="456" y="117"/>
                    </a:lnTo>
                    <a:lnTo>
                      <a:pt x="456" y="110"/>
                    </a:lnTo>
                    <a:lnTo>
                      <a:pt x="446" y="107"/>
                    </a:lnTo>
                    <a:lnTo>
                      <a:pt x="448" y="68"/>
                    </a:lnTo>
                    <a:lnTo>
                      <a:pt x="457" y="62"/>
                    </a:lnTo>
                    <a:lnTo>
                      <a:pt x="455" y="59"/>
                    </a:lnTo>
                    <a:lnTo>
                      <a:pt x="254" y="0"/>
                    </a:lnTo>
                    <a:lnTo>
                      <a:pt x="3" y="114"/>
                    </a:lnTo>
                    <a:lnTo>
                      <a:pt x="0" y="176"/>
                    </a:lnTo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33" name="Freeform 117"/>
              <p:cNvSpPr>
                <a:spLocks/>
              </p:cNvSpPr>
              <p:nvPr/>
            </p:nvSpPr>
            <p:spPr bwMode="auto">
              <a:xfrm>
                <a:off x="3424" y="2556"/>
                <a:ext cx="459" cy="221"/>
              </a:xfrm>
              <a:custGeom>
                <a:avLst/>
                <a:gdLst>
                  <a:gd name="T0" fmla="*/ 0 w 459"/>
                  <a:gd name="T1" fmla="*/ 124 h 221"/>
                  <a:gd name="T2" fmla="*/ 253 w 459"/>
                  <a:gd name="T3" fmla="*/ 0 h 221"/>
                  <a:gd name="T4" fmla="*/ 458 w 459"/>
                  <a:gd name="T5" fmla="*/ 57 h 221"/>
                  <a:gd name="T6" fmla="*/ 204 w 459"/>
                  <a:gd name="T7" fmla="*/ 220 h 221"/>
                  <a:gd name="T8" fmla="*/ 0 w 459"/>
                  <a:gd name="T9" fmla="*/ 124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9" h="221">
                    <a:moveTo>
                      <a:pt x="0" y="124"/>
                    </a:moveTo>
                    <a:lnTo>
                      <a:pt x="253" y="0"/>
                    </a:lnTo>
                    <a:lnTo>
                      <a:pt x="458" y="57"/>
                    </a:lnTo>
                    <a:lnTo>
                      <a:pt x="204" y="220"/>
                    </a:lnTo>
                    <a:lnTo>
                      <a:pt x="0" y="124"/>
                    </a:lnTo>
                  </a:path>
                </a:pathLst>
              </a:cu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34" name="Freeform 118"/>
              <p:cNvSpPr>
                <a:spLocks/>
              </p:cNvSpPr>
              <p:nvPr/>
            </p:nvSpPr>
            <p:spPr bwMode="auto">
              <a:xfrm>
                <a:off x="3626" y="2574"/>
                <a:ext cx="249" cy="200"/>
              </a:xfrm>
              <a:custGeom>
                <a:avLst/>
                <a:gdLst>
                  <a:gd name="T0" fmla="*/ 5 w 249"/>
                  <a:gd name="T1" fmla="*/ 149 h 200"/>
                  <a:gd name="T2" fmla="*/ 0 w 249"/>
                  <a:gd name="T3" fmla="*/ 199 h 200"/>
                  <a:gd name="T4" fmla="*/ 244 w 249"/>
                  <a:gd name="T5" fmla="*/ 43 h 200"/>
                  <a:gd name="T6" fmla="*/ 248 w 249"/>
                  <a:gd name="T7" fmla="*/ 0 h 200"/>
                  <a:gd name="T8" fmla="*/ 5 w 249"/>
                  <a:gd name="T9" fmla="*/ 149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9" h="200">
                    <a:moveTo>
                      <a:pt x="5" y="149"/>
                    </a:moveTo>
                    <a:lnTo>
                      <a:pt x="0" y="199"/>
                    </a:lnTo>
                    <a:lnTo>
                      <a:pt x="244" y="43"/>
                    </a:lnTo>
                    <a:lnTo>
                      <a:pt x="248" y="0"/>
                    </a:lnTo>
                    <a:lnTo>
                      <a:pt x="5" y="149"/>
                    </a:lnTo>
                  </a:path>
                </a:pathLst>
              </a:cu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35" name="Freeform 119"/>
              <p:cNvSpPr>
                <a:spLocks/>
              </p:cNvSpPr>
              <p:nvPr/>
            </p:nvSpPr>
            <p:spPr bwMode="auto">
              <a:xfrm>
                <a:off x="3428" y="2623"/>
                <a:ext cx="205" cy="149"/>
              </a:xfrm>
              <a:custGeom>
                <a:avLst/>
                <a:gdLst>
                  <a:gd name="T0" fmla="*/ 5 w 205"/>
                  <a:gd name="T1" fmla="*/ 0 h 149"/>
                  <a:gd name="T2" fmla="*/ 0 w 205"/>
                  <a:gd name="T3" fmla="*/ 53 h 149"/>
                  <a:gd name="T4" fmla="*/ 200 w 205"/>
                  <a:gd name="T5" fmla="*/ 148 h 149"/>
                  <a:gd name="T6" fmla="*/ 204 w 205"/>
                  <a:gd name="T7" fmla="*/ 98 h 149"/>
                  <a:gd name="T8" fmla="*/ 5 w 205"/>
                  <a:gd name="T9" fmla="*/ 0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5" h="149">
                    <a:moveTo>
                      <a:pt x="5" y="0"/>
                    </a:moveTo>
                    <a:lnTo>
                      <a:pt x="0" y="53"/>
                    </a:lnTo>
                    <a:lnTo>
                      <a:pt x="200" y="148"/>
                    </a:lnTo>
                    <a:lnTo>
                      <a:pt x="204" y="98"/>
                    </a:lnTo>
                    <a:lnTo>
                      <a:pt x="5" y="0"/>
                    </a:lnTo>
                  </a:path>
                </a:pathLst>
              </a:custGeom>
              <a:solidFill>
                <a:srgbClr val="8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36" name="Freeform 120"/>
              <p:cNvSpPr>
                <a:spLocks/>
              </p:cNvSpPr>
              <p:nvPr/>
            </p:nvSpPr>
            <p:spPr bwMode="auto">
              <a:xfrm>
                <a:off x="3428" y="2618"/>
                <a:ext cx="206" cy="115"/>
              </a:xfrm>
              <a:custGeom>
                <a:avLst/>
                <a:gdLst>
                  <a:gd name="T0" fmla="*/ 0 w 206"/>
                  <a:gd name="T1" fmla="*/ 0 h 115"/>
                  <a:gd name="T2" fmla="*/ 0 w 206"/>
                  <a:gd name="T3" fmla="*/ 9 h 115"/>
                  <a:gd name="T4" fmla="*/ 199 w 206"/>
                  <a:gd name="T5" fmla="*/ 114 h 115"/>
                  <a:gd name="T6" fmla="*/ 205 w 206"/>
                  <a:gd name="T7" fmla="*/ 100 h 115"/>
                  <a:gd name="T8" fmla="*/ 0 w 206"/>
                  <a:gd name="T9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6" h="115">
                    <a:moveTo>
                      <a:pt x="0" y="0"/>
                    </a:moveTo>
                    <a:lnTo>
                      <a:pt x="0" y="9"/>
                    </a:lnTo>
                    <a:lnTo>
                      <a:pt x="199" y="114"/>
                    </a:lnTo>
                    <a:lnTo>
                      <a:pt x="205" y="10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37" name="Freeform 121"/>
              <p:cNvSpPr>
                <a:spLocks/>
              </p:cNvSpPr>
              <p:nvPr/>
            </p:nvSpPr>
            <p:spPr bwMode="auto">
              <a:xfrm>
                <a:off x="3629" y="2613"/>
                <a:ext cx="253" cy="172"/>
              </a:xfrm>
              <a:custGeom>
                <a:avLst/>
                <a:gdLst>
                  <a:gd name="T0" fmla="*/ 0 w 253"/>
                  <a:gd name="T1" fmla="*/ 164 h 172"/>
                  <a:gd name="T2" fmla="*/ 1 w 253"/>
                  <a:gd name="T3" fmla="*/ 171 h 172"/>
                  <a:gd name="T4" fmla="*/ 252 w 253"/>
                  <a:gd name="T5" fmla="*/ 6 h 172"/>
                  <a:gd name="T6" fmla="*/ 252 w 253"/>
                  <a:gd name="T7" fmla="*/ 0 h 172"/>
                  <a:gd name="T8" fmla="*/ 0 w 253"/>
                  <a:gd name="T9" fmla="*/ 164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3" h="172">
                    <a:moveTo>
                      <a:pt x="0" y="164"/>
                    </a:moveTo>
                    <a:lnTo>
                      <a:pt x="1" y="171"/>
                    </a:lnTo>
                    <a:lnTo>
                      <a:pt x="252" y="6"/>
                    </a:lnTo>
                    <a:lnTo>
                      <a:pt x="252" y="0"/>
                    </a:lnTo>
                    <a:lnTo>
                      <a:pt x="0" y="164"/>
                    </a:lnTo>
                  </a:path>
                </a:pathLst>
              </a:cu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38" name="Freeform 122"/>
              <p:cNvSpPr>
                <a:spLocks/>
              </p:cNvSpPr>
              <p:nvPr/>
            </p:nvSpPr>
            <p:spPr bwMode="auto">
              <a:xfrm>
                <a:off x="3427" y="2505"/>
                <a:ext cx="455" cy="214"/>
              </a:xfrm>
              <a:custGeom>
                <a:avLst/>
                <a:gdLst>
                  <a:gd name="T0" fmla="*/ 0 w 455"/>
                  <a:gd name="T1" fmla="*/ 114 h 214"/>
                  <a:gd name="T2" fmla="*/ 248 w 455"/>
                  <a:gd name="T3" fmla="*/ 0 h 214"/>
                  <a:gd name="T4" fmla="*/ 454 w 455"/>
                  <a:gd name="T5" fmla="*/ 58 h 214"/>
                  <a:gd name="T6" fmla="*/ 206 w 455"/>
                  <a:gd name="T7" fmla="*/ 213 h 214"/>
                  <a:gd name="T8" fmla="*/ 0 w 455"/>
                  <a:gd name="T9" fmla="*/ 114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5" h="214">
                    <a:moveTo>
                      <a:pt x="0" y="114"/>
                    </a:moveTo>
                    <a:lnTo>
                      <a:pt x="248" y="0"/>
                    </a:lnTo>
                    <a:lnTo>
                      <a:pt x="454" y="58"/>
                    </a:lnTo>
                    <a:lnTo>
                      <a:pt x="206" y="213"/>
                    </a:lnTo>
                    <a:lnTo>
                      <a:pt x="0" y="114"/>
                    </a:lnTo>
                  </a:path>
                </a:pathLst>
              </a:cu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0139" name="Group 123"/>
              <p:cNvGrpSpPr>
                <a:grpSpLocks/>
              </p:cNvGrpSpPr>
              <p:nvPr/>
            </p:nvGrpSpPr>
            <p:grpSpPr bwMode="auto">
              <a:xfrm>
                <a:off x="3628" y="2516"/>
                <a:ext cx="231" cy="77"/>
                <a:chOff x="3628" y="2516"/>
                <a:chExt cx="231" cy="77"/>
              </a:xfrm>
            </p:grpSpPr>
            <p:sp>
              <p:nvSpPr>
                <p:cNvPr id="1110140" name="Freeform 124"/>
                <p:cNvSpPr>
                  <a:spLocks/>
                </p:cNvSpPr>
                <p:nvPr/>
              </p:nvSpPr>
              <p:spPr bwMode="auto">
                <a:xfrm>
                  <a:off x="3646" y="2516"/>
                  <a:ext cx="213" cy="66"/>
                </a:xfrm>
                <a:custGeom>
                  <a:avLst/>
                  <a:gdLst>
                    <a:gd name="T0" fmla="*/ 4 w 213"/>
                    <a:gd name="T1" fmla="*/ 0 h 66"/>
                    <a:gd name="T2" fmla="*/ 0 w 213"/>
                    <a:gd name="T3" fmla="*/ 4 h 66"/>
                    <a:gd name="T4" fmla="*/ 205 w 213"/>
                    <a:gd name="T5" fmla="*/ 65 h 66"/>
                    <a:gd name="T6" fmla="*/ 212 w 213"/>
                    <a:gd name="T7" fmla="*/ 64 h 66"/>
                    <a:gd name="T8" fmla="*/ 4 w 213"/>
                    <a:gd name="T9" fmla="*/ 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3" h="66">
                      <a:moveTo>
                        <a:pt x="4" y="0"/>
                      </a:moveTo>
                      <a:lnTo>
                        <a:pt x="0" y="4"/>
                      </a:lnTo>
                      <a:lnTo>
                        <a:pt x="205" y="65"/>
                      </a:lnTo>
                      <a:lnTo>
                        <a:pt x="212" y="64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141" name="Freeform 125"/>
                <p:cNvSpPr>
                  <a:spLocks/>
                </p:cNvSpPr>
                <p:nvPr/>
              </p:nvSpPr>
              <p:spPr bwMode="auto">
                <a:xfrm>
                  <a:off x="3628" y="2525"/>
                  <a:ext cx="217" cy="68"/>
                </a:xfrm>
                <a:custGeom>
                  <a:avLst/>
                  <a:gdLst>
                    <a:gd name="T0" fmla="*/ 8 w 217"/>
                    <a:gd name="T1" fmla="*/ 0 h 68"/>
                    <a:gd name="T2" fmla="*/ 0 w 217"/>
                    <a:gd name="T3" fmla="*/ 5 h 68"/>
                    <a:gd name="T4" fmla="*/ 209 w 217"/>
                    <a:gd name="T5" fmla="*/ 67 h 68"/>
                    <a:gd name="T6" fmla="*/ 216 w 217"/>
                    <a:gd name="T7" fmla="*/ 63 h 68"/>
                    <a:gd name="T8" fmla="*/ 8 w 217"/>
                    <a:gd name="T9" fmla="*/ 0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7" h="68">
                      <a:moveTo>
                        <a:pt x="8" y="0"/>
                      </a:moveTo>
                      <a:lnTo>
                        <a:pt x="0" y="5"/>
                      </a:lnTo>
                      <a:lnTo>
                        <a:pt x="209" y="67"/>
                      </a:lnTo>
                      <a:lnTo>
                        <a:pt x="216" y="63"/>
                      </a:lnTo>
                      <a:lnTo>
                        <a:pt x="8" y="0"/>
                      </a:lnTo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10142" name="Freeform 126"/>
              <p:cNvSpPr>
                <a:spLocks/>
              </p:cNvSpPr>
              <p:nvPr/>
            </p:nvSpPr>
            <p:spPr bwMode="auto">
              <a:xfrm>
                <a:off x="3632" y="2566"/>
                <a:ext cx="250" cy="157"/>
              </a:xfrm>
              <a:custGeom>
                <a:avLst/>
                <a:gdLst>
                  <a:gd name="T0" fmla="*/ 0 w 250"/>
                  <a:gd name="T1" fmla="*/ 152 h 157"/>
                  <a:gd name="T2" fmla="*/ 1 w 250"/>
                  <a:gd name="T3" fmla="*/ 156 h 157"/>
                  <a:gd name="T4" fmla="*/ 248 w 250"/>
                  <a:gd name="T5" fmla="*/ 2 h 157"/>
                  <a:gd name="T6" fmla="*/ 249 w 250"/>
                  <a:gd name="T7" fmla="*/ 0 h 157"/>
                  <a:gd name="T8" fmla="*/ 0 w 250"/>
                  <a:gd name="T9" fmla="*/ 152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0" h="157">
                    <a:moveTo>
                      <a:pt x="0" y="152"/>
                    </a:moveTo>
                    <a:lnTo>
                      <a:pt x="1" y="156"/>
                    </a:lnTo>
                    <a:lnTo>
                      <a:pt x="248" y="2"/>
                    </a:lnTo>
                    <a:lnTo>
                      <a:pt x="249" y="0"/>
                    </a:lnTo>
                    <a:lnTo>
                      <a:pt x="0" y="152"/>
                    </a:lnTo>
                  </a:path>
                </a:pathLst>
              </a:cu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0143" name="Group 127"/>
              <p:cNvGrpSpPr>
                <a:grpSpLocks/>
              </p:cNvGrpSpPr>
              <p:nvPr/>
            </p:nvGrpSpPr>
            <p:grpSpPr bwMode="auto">
              <a:xfrm>
                <a:off x="3628" y="2578"/>
                <a:ext cx="245" cy="184"/>
                <a:chOff x="3628" y="2578"/>
                <a:chExt cx="245" cy="184"/>
              </a:xfrm>
            </p:grpSpPr>
            <p:sp>
              <p:nvSpPr>
                <p:cNvPr id="1110144" name="Line 128"/>
                <p:cNvSpPr>
                  <a:spLocks noChangeShapeType="1"/>
                </p:cNvSpPr>
                <p:nvPr/>
              </p:nvSpPr>
              <p:spPr bwMode="auto">
                <a:xfrm flipH="1">
                  <a:off x="3633" y="2578"/>
                  <a:ext cx="239" cy="14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45" name="Line 129"/>
                <p:cNvSpPr>
                  <a:spLocks noChangeShapeType="1"/>
                </p:cNvSpPr>
                <p:nvPr/>
              </p:nvSpPr>
              <p:spPr bwMode="auto">
                <a:xfrm flipH="1">
                  <a:off x="3632" y="2587"/>
                  <a:ext cx="241" cy="14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46" name="Line 130"/>
                <p:cNvSpPr>
                  <a:spLocks noChangeShapeType="1"/>
                </p:cNvSpPr>
                <p:nvPr/>
              </p:nvSpPr>
              <p:spPr bwMode="auto">
                <a:xfrm flipH="1">
                  <a:off x="3630" y="2595"/>
                  <a:ext cx="238" cy="14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47" name="Line 131"/>
                <p:cNvSpPr>
                  <a:spLocks noChangeShapeType="1"/>
                </p:cNvSpPr>
                <p:nvPr/>
              </p:nvSpPr>
              <p:spPr bwMode="auto">
                <a:xfrm flipH="1">
                  <a:off x="3631" y="2599"/>
                  <a:ext cx="240" cy="15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48" name="Line 132"/>
                <p:cNvSpPr>
                  <a:spLocks noChangeShapeType="1"/>
                </p:cNvSpPr>
                <p:nvPr/>
              </p:nvSpPr>
              <p:spPr bwMode="auto">
                <a:xfrm flipH="1">
                  <a:off x="3628" y="2608"/>
                  <a:ext cx="243" cy="15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10149" name="Group 133"/>
              <p:cNvGrpSpPr>
                <a:grpSpLocks/>
              </p:cNvGrpSpPr>
              <p:nvPr/>
            </p:nvGrpSpPr>
            <p:grpSpPr bwMode="auto">
              <a:xfrm>
                <a:off x="3430" y="2627"/>
                <a:ext cx="203" cy="133"/>
                <a:chOff x="3430" y="2627"/>
                <a:chExt cx="203" cy="133"/>
              </a:xfrm>
            </p:grpSpPr>
            <p:sp>
              <p:nvSpPr>
                <p:cNvPr id="1110150" name="Line 134"/>
                <p:cNvSpPr>
                  <a:spLocks noChangeShapeType="1"/>
                </p:cNvSpPr>
                <p:nvPr/>
              </p:nvSpPr>
              <p:spPr bwMode="auto">
                <a:xfrm>
                  <a:off x="3434" y="2627"/>
                  <a:ext cx="199" cy="10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51" name="Line 135"/>
                <p:cNvSpPr>
                  <a:spLocks noChangeShapeType="1"/>
                </p:cNvSpPr>
                <p:nvPr/>
              </p:nvSpPr>
              <p:spPr bwMode="auto">
                <a:xfrm>
                  <a:off x="3434" y="2636"/>
                  <a:ext cx="198" cy="9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52" name="Line 136"/>
                <p:cNvSpPr>
                  <a:spLocks noChangeShapeType="1"/>
                </p:cNvSpPr>
                <p:nvPr/>
              </p:nvSpPr>
              <p:spPr bwMode="auto">
                <a:xfrm>
                  <a:off x="3431" y="2644"/>
                  <a:ext cx="199" cy="9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53" name="Line 137"/>
                <p:cNvSpPr>
                  <a:spLocks noChangeShapeType="1"/>
                </p:cNvSpPr>
                <p:nvPr/>
              </p:nvSpPr>
              <p:spPr bwMode="auto">
                <a:xfrm>
                  <a:off x="3430" y="2653"/>
                  <a:ext cx="200" cy="9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54" name="Line 138"/>
                <p:cNvSpPr>
                  <a:spLocks noChangeShapeType="1"/>
                </p:cNvSpPr>
                <p:nvPr/>
              </p:nvSpPr>
              <p:spPr bwMode="auto">
                <a:xfrm>
                  <a:off x="3432" y="2662"/>
                  <a:ext cx="198" cy="9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0155" name="Group 139"/>
            <p:cNvGrpSpPr>
              <a:grpSpLocks/>
            </p:cNvGrpSpPr>
            <p:nvPr/>
          </p:nvGrpSpPr>
          <p:grpSpPr bwMode="auto">
            <a:xfrm>
              <a:off x="3443" y="2441"/>
              <a:ext cx="471" cy="279"/>
              <a:chOff x="3443" y="2441"/>
              <a:chExt cx="471" cy="279"/>
            </a:xfrm>
          </p:grpSpPr>
          <p:sp>
            <p:nvSpPr>
              <p:cNvPr id="1110156" name="Arc 140"/>
              <p:cNvSpPr>
                <a:spLocks/>
              </p:cNvSpPr>
              <p:nvPr/>
            </p:nvSpPr>
            <p:spPr bwMode="auto">
              <a:xfrm rot="240000">
                <a:off x="3443" y="2555"/>
                <a:ext cx="13" cy="65"/>
              </a:xfrm>
              <a:custGeom>
                <a:avLst/>
                <a:gdLst>
                  <a:gd name="G0" fmla="+- 21600 0 0"/>
                  <a:gd name="G1" fmla="+- 21538 0 0"/>
                  <a:gd name="G2" fmla="+- 21600 0 0"/>
                  <a:gd name="T0" fmla="*/ 19864 w 21600"/>
                  <a:gd name="T1" fmla="*/ 43068 h 43068"/>
                  <a:gd name="T2" fmla="*/ 19968 w 21600"/>
                  <a:gd name="T3" fmla="*/ 0 h 43068"/>
                  <a:gd name="T4" fmla="*/ 21600 w 21600"/>
                  <a:gd name="T5" fmla="*/ 21538 h 430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068" fill="none" extrusionOk="0">
                    <a:moveTo>
                      <a:pt x="19863" y="43068"/>
                    </a:moveTo>
                    <a:cubicBezTo>
                      <a:pt x="8644" y="42163"/>
                      <a:pt x="0" y="32794"/>
                      <a:pt x="0" y="21538"/>
                    </a:cubicBezTo>
                    <a:cubicBezTo>
                      <a:pt x="0" y="10241"/>
                      <a:pt x="8703" y="853"/>
                      <a:pt x="19967" y="-1"/>
                    </a:cubicBezTo>
                  </a:path>
                  <a:path w="21600" h="43068" stroke="0" extrusionOk="0">
                    <a:moveTo>
                      <a:pt x="19863" y="43068"/>
                    </a:moveTo>
                    <a:cubicBezTo>
                      <a:pt x="8644" y="42163"/>
                      <a:pt x="0" y="32794"/>
                      <a:pt x="0" y="21538"/>
                    </a:cubicBezTo>
                    <a:cubicBezTo>
                      <a:pt x="0" y="10241"/>
                      <a:pt x="8703" y="853"/>
                      <a:pt x="19967" y="-1"/>
                    </a:cubicBezTo>
                    <a:lnTo>
                      <a:pt x="21600" y="21538"/>
                    </a:lnTo>
                    <a:close/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157" name="Freeform 141"/>
              <p:cNvSpPr>
                <a:spLocks/>
              </p:cNvSpPr>
              <p:nvPr/>
            </p:nvSpPr>
            <p:spPr bwMode="auto">
              <a:xfrm>
                <a:off x="3456" y="2441"/>
                <a:ext cx="457" cy="278"/>
              </a:xfrm>
              <a:custGeom>
                <a:avLst/>
                <a:gdLst>
                  <a:gd name="T0" fmla="*/ 0 w 457"/>
                  <a:gd name="T1" fmla="*/ 175 h 278"/>
                  <a:gd name="T2" fmla="*/ 207 w 457"/>
                  <a:gd name="T3" fmla="*/ 277 h 278"/>
                  <a:gd name="T4" fmla="*/ 455 w 457"/>
                  <a:gd name="T5" fmla="*/ 115 h 278"/>
                  <a:gd name="T6" fmla="*/ 456 w 457"/>
                  <a:gd name="T7" fmla="*/ 108 h 278"/>
                  <a:gd name="T8" fmla="*/ 446 w 457"/>
                  <a:gd name="T9" fmla="*/ 106 h 278"/>
                  <a:gd name="T10" fmla="*/ 448 w 457"/>
                  <a:gd name="T11" fmla="*/ 67 h 278"/>
                  <a:gd name="T12" fmla="*/ 455 w 457"/>
                  <a:gd name="T13" fmla="*/ 62 h 278"/>
                  <a:gd name="T14" fmla="*/ 456 w 457"/>
                  <a:gd name="T15" fmla="*/ 58 h 278"/>
                  <a:gd name="T16" fmla="*/ 254 w 457"/>
                  <a:gd name="T17" fmla="*/ 0 h 278"/>
                  <a:gd name="T18" fmla="*/ 4 w 457"/>
                  <a:gd name="T19" fmla="*/ 110 h 278"/>
                  <a:gd name="T20" fmla="*/ 0 w 457"/>
                  <a:gd name="T21" fmla="*/ 175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7" h="278">
                    <a:moveTo>
                      <a:pt x="0" y="175"/>
                    </a:moveTo>
                    <a:lnTo>
                      <a:pt x="207" y="277"/>
                    </a:lnTo>
                    <a:lnTo>
                      <a:pt x="455" y="115"/>
                    </a:lnTo>
                    <a:lnTo>
                      <a:pt x="456" y="108"/>
                    </a:lnTo>
                    <a:lnTo>
                      <a:pt x="446" y="106"/>
                    </a:lnTo>
                    <a:lnTo>
                      <a:pt x="448" y="67"/>
                    </a:lnTo>
                    <a:lnTo>
                      <a:pt x="455" y="62"/>
                    </a:lnTo>
                    <a:lnTo>
                      <a:pt x="456" y="58"/>
                    </a:lnTo>
                    <a:lnTo>
                      <a:pt x="254" y="0"/>
                    </a:lnTo>
                    <a:lnTo>
                      <a:pt x="4" y="110"/>
                    </a:lnTo>
                    <a:lnTo>
                      <a:pt x="0" y="175"/>
                    </a:lnTo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58" name="Freeform 142"/>
              <p:cNvSpPr>
                <a:spLocks/>
              </p:cNvSpPr>
              <p:nvPr/>
            </p:nvSpPr>
            <p:spPr bwMode="auto">
              <a:xfrm>
                <a:off x="3456" y="2493"/>
                <a:ext cx="457" cy="221"/>
              </a:xfrm>
              <a:custGeom>
                <a:avLst/>
                <a:gdLst>
                  <a:gd name="T0" fmla="*/ 0 w 457"/>
                  <a:gd name="T1" fmla="*/ 121 h 221"/>
                  <a:gd name="T2" fmla="*/ 251 w 457"/>
                  <a:gd name="T3" fmla="*/ 0 h 221"/>
                  <a:gd name="T4" fmla="*/ 456 w 457"/>
                  <a:gd name="T5" fmla="*/ 57 h 221"/>
                  <a:gd name="T6" fmla="*/ 204 w 457"/>
                  <a:gd name="T7" fmla="*/ 220 h 221"/>
                  <a:gd name="T8" fmla="*/ 0 w 457"/>
                  <a:gd name="T9" fmla="*/ 121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7" h="221">
                    <a:moveTo>
                      <a:pt x="0" y="121"/>
                    </a:moveTo>
                    <a:lnTo>
                      <a:pt x="251" y="0"/>
                    </a:lnTo>
                    <a:lnTo>
                      <a:pt x="456" y="57"/>
                    </a:lnTo>
                    <a:lnTo>
                      <a:pt x="204" y="220"/>
                    </a:lnTo>
                    <a:lnTo>
                      <a:pt x="0" y="121"/>
                    </a:lnTo>
                  </a:path>
                </a:pathLst>
              </a:cu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59" name="Freeform 143"/>
              <p:cNvSpPr>
                <a:spLocks/>
              </p:cNvSpPr>
              <p:nvPr/>
            </p:nvSpPr>
            <p:spPr bwMode="auto">
              <a:xfrm>
                <a:off x="3659" y="2508"/>
                <a:ext cx="246" cy="200"/>
              </a:xfrm>
              <a:custGeom>
                <a:avLst/>
                <a:gdLst>
                  <a:gd name="T0" fmla="*/ 4 w 246"/>
                  <a:gd name="T1" fmla="*/ 150 h 200"/>
                  <a:gd name="T2" fmla="*/ 0 w 246"/>
                  <a:gd name="T3" fmla="*/ 199 h 200"/>
                  <a:gd name="T4" fmla="*/ 243 w 246"/>
                  <a:gd name="T5" fmla="*/ 46 h 200"/>
                  <a:gd name="T6" fmla="*/ 245 w 246"/>
                  <a:gd name="T7" fmla="*/ 0 h 200"/>
                  <a:gd name="T8" fmla="*/ 4 w 246"/>
                  <a:gd name="T9" fmla="*/ 15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6" h="200">
                    <a:moveTo>
                      <a:pt x="4" y="150"/>
                    </a:moveTo>
                    <a:lnTo>
                      <a:pt x="0" y="199"/>
                    </a:lnTo>
                    <a:lnTo>
                      <a:pt x="243" y="46"/>
                    </a:lnTo>
                    <a:lnTo>
                      <a:pt x="245" y="0"/>
                    </a:lnTo>
                    <a:lnTo>
                      <a:pt x="4" y="150"/>
                    </a:lnTo>
                  </a:path>
                </a:pathLst>
              </a:cu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60" name="Freeform 144"/>
              <p:cNvSpPr>
                <a:spLocks/>
              </p:cNvSpPr>
              <p:nvPr/>
            </p:nvSpPr>
            <p:spPr bwMode="auto">
              <a:xfrm>
                <a:off x="3461" y="2560"/>
                <a:ext cx="203" cy="147"/>
              </a:xfrm>
              <a:custGeom>
                <a:avLst/>
                <a:gdLst>
                  <a:gd name="T0" fmla="*/ 3 w 203"/>
                  <a:gd name="T1" fmla="*/ 0 h 147"/>
                  <a:gd name="T2" fmla="*/ 0 w 203"/>
                  <a:gd name="T3" fmla="*/ 50 h 147"/>
                  <a:gd name="T4" fmla="*/ 197 w 203"/>
                  <a:gd name="T5" fmla="*/ 146 h 147"/>
                  <a:gd name="T6" fmla="*/ 202 w 203"/>
                  <a:gd name="T7" fmla="*/ 96 h 147"/>
                  <a:gd name="T8" fmla="*/ 3 w 203"/>
                  <a:gd name="T9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3" h="147">
                    <a:moveTo>
                      <a:pt x="3" y="0"/>
                    </a:moveTo>
                    <a:lnTo>
                      <a:pt x="0" y="50"/>
                    </a:lnTo>
                    <a:lnTo>
                      <a:pt x="197" y="146"/>
                    </a:lnTo>
                    <a:lnTo>
                      <a:pt x="202" y="96"/>
                    </a:lnTo>
                    <a:lnTo>
                      <a:pt x="3" y="0"/>
                    </a:lnTo>
                  </a:path>
                </a:pathLst>
              </a:custGeom>
              <a:solidFill>
                <a:srgbClr val="8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61" name="Freeform 145"/>
              <p:cNvSpPr>
                <a:spLocks/>
              </p:cNvSpPr>
              <p:nvPr/>
            </p:nvSpPr>
            <p:spPr bwMode="auto">
              <a:xfrm>
                <a:off x="3460" y="2553"/>
                <a:ext cx="205" cy="116"/>
              </a:xfrm>
              <a:custGeom>
                <a:avLst/>
                <a:gdLst>
                  <a:gd name="T0" fmla="*/ 1 w 205"/>
                  <a:gd name="T1" fmla="*/ 0 h 116"/>
                  <a:gd name="T2" fmla="*/ 0 w 205"/>
                  <a:gd name="T3" fmla="*/ 8 h 116"/>
                  <a:gd name="T4" fmla="*/ 198 w 205"/>
                  <a:gd name="T5" fmla="*/ 115 h 116"/>
                  <a:gd name="T6" fmla="*/ 204 w 205"/>
                  <a:gd name="T7" fmla="*/ 98 h 116"/>
                  <a:gd name="T8" fmla="*/ 1 w 205"/>
                  <a:gd name="T9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5" h="116">
                    <a:moveTo>
                      <a:pt x="1" y="0"/>
                    </a:moveTo>
                    <a:lnTo>
                      <a:pt x="0" y="8"/>
                    </a:lnTo>
                    <a:lnTo>
                      <a:pt x="198" y="115"/>
                    </a:lnTo>
                    <a:lnTo>
                      <a:pt x="204" y="98"/>
                    </a:lnTo>
                    <a:lnTo>
                      <a:pt x="1" y="0"/>
                    </a:lnTo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62" name="Freeform 146"/>
              <p:cNvSpPr>
                <a:spLocks/>
              </p:cNvSpPr>
              <p:nvPr/>
            </p:nvSpPr>
            <p:spPr bwMode="auto">
              <a:xfrm>
                <a:off x="3660" y="2550"/>
                <a:ext cx="252" cy="170"/>
              </a:xfrm>
              <a:custGeom>
                <a:avLst/>
                <a:gdLst>
                  <a:gd name="T0" fmla="*/ 0 w 252"/>
                  <a:gd name="T1" fmla="*/ 162 h 170"/>
                  <a:gd name="T2" fmla="*/ 1 w 252"/>
                  <a:gd name="T3" fmla="*/ 169 h 170"/>
                  <a:gd name="T4" fmla="*/ 251 w 252"/>
                  <a:gd name="T5" fmla="*/ 6 h 170"/>
                  <a:gd name="T6" fmla="*/ 251 w 252"/>
                  <a:gd name="T7" fmla="*/ 0 h 170"/>
                  <a:gd name="T8" fmla="*/ 0 w 252"/>
                  <a:gd name="T9" fmla="*/ 162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2" h="170">
                    <a:moveTo>
                      <a:pt x="0" y="162"/>
                    </a:moveTo>
                    <a:lnTo>
                      <a:pt x="1" y="169"/>
                    </a:lnTo>
                    <a:lnTo>
                      <a:pt x="251" y="6"/>
                    </a:lnTo>
                    <a:lnTo>
                      <a:pt x="251" y="0"/>
                    </a:lnTo>
                    <a:lnTo>
                      <a:pt x="0" y="162"/>
                    </a:lnTo>
                  </a:path>
                </a:pathLst>
              </a:cu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63" name="Freeform 147"/>
              <p:cNvSpPr>
                <a:spLocks/>
              </p:cNvSpPr>
              <p:nvPr/>
            </p:nvSpPr>
            <p:spPr bwMode="auto">
              <a:xfrm>
                <a:off x="3460" y="2442"/>
                <a:ext cx="453" cy="212"/>
              </a:xfrm>
              <a:custGeom>
                <a:avLst/>
                <a:gdLst>
                  <a:gd name="T0" fmla="*/ 0 w 453"/>
                  <a:gd name="T1" fmla="*/ 112 h 212"/>
                  <a:gd name="T2" fmla="*/ 247 w 453"/>
                  <a:gd name="T3" fmla="*/ 0 h 212"/>
                  <a:gd name="T4" fmla="*/ 452 w 453"/>
                  <a:gd name="T5" fmla="*/ 58 h 212"/>
                  <a:gd name="T6" fmla="*/ 204 w 453"/>
                  <a:gd name="T7" fmla="*/ 211 h 212"/>
                  <a:gd name="T8" fmla="*/ 0 w 453"/>
                  <a:gd name="T9" fmla="*/ 112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3" h="212">
                    <a:moveTo>
                      <a:pt x="0" y="112"/>
                    </a:moveTo>
                    <a:lnTo>
                      <a:pt x="247" y="0"/>
                    </a:lnTo>
                    <a:lnTo>
                      <a:pt x="452" y="58"/>
                    </a:lnTo>
                    <a:lnTo>
                      <a:pt x="204" y="211"/>
                    </a:lnTo>
                    <a:lnTo>
                      <a:pt x="0" y="112"/>
                    </a:lnTo>
                  </a:path>
                </a:pathLst>
              </a:cu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0164" name="Group 148"/>
              <p:cNvGrpSpPr>
                <a:grpSpLocks/>
              </p:cNvGrpSpPr>
              <p:nvPr/>
            </p:nvGrpSpPr>
            <p:grpSpPr bwMode="auto">
              <a:xfrm>
                <a:off x="3660" y="2453"/>
                <a:ext cx="230" cy="75"/>
                <a:chOff x="3660" y="2453"/>
                <a:chExt cx="230" cy="75"/>
              </a:xfrm>
            </p:grpSpPr>
            <p:sp>
              <p:nvSpPr>
                <p:cNvPr id="1110165" name="Freeform 149"/>
                <p:cNvSpPr>
                  <a:spLocks/>
                </p:cNvSpPr>
                <p:nvPr/>
              </p:nvSpPr>
              <p:spPr bwMode="auto">
                <a:xfrm>
                  <a:off x="3675" y="2453"/>
                  <a:ext cx="215" cy="66"/>
                </a:xfrm>
                <a:custGeom>
                  <a:avLst/>
                  <a:gdLst>
                    <a:gd name="T0" fmla="*/ 7 w 215"/>
                    <a:gd name="T1" fmla="*/ 0 h 66"/>
                    <a:gd name="T2" fmla="*/ 0 w 215"/>
                    <a:gd name="T3" fmla="*/ 4 h 66"/>
                    <a:gd name="T4" fmla="*/ 208 w 215"/>
                    <a:gd name="T5" fmla="*/ 65 h 66"/>
                    <a:gd name="T6" fmla="*/ 214 w 215"/>
                    <a:gd name="T7" fmla="*/ 64 h 66"/>
                    <a:gd name="T8" fmla="*/ 7 w 215"/>
                    <a:gd name="T9" fmla="*/ 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5" h="66">
                      <a:moveTo>
                        <a:pt x="7" y="0"/>
                      </a:moveTo>
                      <a:lnTo>
                        <a:pt x="0" y="4"/>
                      </a:lnTo>
                      <a:lnTo>
                        <a:pt x="208" y="65"/>
                      </a:lnTo>
                      <a:lnTo>
                        <a:pt x="214" y="64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166" name="Freeform 150"/>
                <p:cNvSpPr>
                  <a:spLocks/>
                </p:cNvSpPr>
                <p:nvPr/>
              </p:nvSpPr>
              <p:spPr bwMode="auto">
                <a:xfrm>
                  <a:off x="3660" y="2461"/>
                  <a:ext cx="215" cy="67"/>
                </a:xfrm>
                <a:custGeom>
                  <a:avLst/>
                  <a:gdLst>
                    <a:gd name="T0" fmla="*/ 7 w 215"/>
                    <a:gd name="T1" fmla="*/ 0 h 67"/>
                    <a:gd name="T2" fmla="*/ 0 w 215"/>
                    <a:gd name="T3" fmla="*/ 4 h 67"/>
                    <a:gd name="T4" fmla="*/ 208 w 215"/>
                    <a:gd name="T5" fmla="*/ 66 h 67"/>
                    <a:gd name="T6" fmla="*/ 214 w 215"/>
                    <a:gd name="T7" fmla="*/ 64 h 67"/>
                    <a:gd name="T8" fmla="*/ 7 w 215"/>
                    <a:gd name="T9" fmla="*/ 0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5" h="67">
                      <a:moveTo>
                        <a:pt x="7" y="0"/>
                      </a:moveTo>
                      <a:lnTo>
                        <a:pt x="0" y="4"/>
                      </a:lnTo>
                      <a:lnTo>
                        <a:pt x="208" y="66"/>
                      </a:lnTo>
                      <a:lnTo>
                        <a:pt x="214" y="64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10167" name="Freeform 151"/>
              <p:cNvSpPr>
                <a:spLocks/>
              </p:cNvSpPr>
              <p:nvPr/>
            </p:nvSpPr>
            <p:spPr bwMode="auto">
              <a:xfrm>
                <a:off x="3664" y="2499"/>
                <a:ext cx="250" cy="158"/>
              </a:xfrm>
              <a:custGeom>
                <a:avLst/>
                <a:gdLst>
                  <a:gd name="T0" fmla="*/ 0 w 250"/>
                  <a:gd name="T1" fmla="*/ 152 h 158"/>
                  <a:gd name="T2" fmla="*/ 1 w 250"/>
                  <a:gd name="T3" fmla="*/ 157 h 158"/>
                  <a:gd name="T4" fmla="*/ 248 w 250"/>
                  <a:gd name="T5" fmla="*/ 4 h 158"/>
                  <a:gd name="T6" fmla="*/ 249 w 250"/>
                  <a:gd name="T7" fmla="*/ 0 h 158"/>
                  <a:gd name="T8" fmla="*/ 0 w 250"/>
                  <a:gd name="T9" fmla="*/ 152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0" h="158">
                    <a:moveTo>
                      <a:pt x="0" y="152"/>
                    </a:moveTo>
                    <a:lnTo>
                      <a:pt x="1" y="157"/>
                    </a:lnTo>
                    <a:lnTo>
                      <a:pt x="248" y="4"/>
                    </a:lnTo>
                    <a:lnTo>
                      <a:pt x="249" y="0"/>
                    </a:lnTo>
                    <a:lnTo>
                      <a:pt x="0" y="152"/>
                    </a:lnTo>
                  </a:path>
                </a:pathLst>
              </a:cu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0168" name="Group 152"/>
              <p:cNvGrpSpPr>
                <a:grpSpLocks/>
              </p:cNvGrpSpPr>
              <p:nvPr/>
            </p:nvGrpSpPr>
            <p:grpSpPr bwMode="auto">
              <a:xfrm>
                <a:off x="3661" y="2516"/>
                <a:ext cx="243" cy="181"/>
                <a:chOff x="3661" y="2516"/>
                <a:chExt cx="243" cy="181"/>
              </a:xfrm>
            </p:grpSpPr>
            <p:sp>
              <p:nvSpPr>
                <p:cNvPr id="1110169" name="Line 153"/>
                <p:cNvSpPr>
                  <a:spLocks noChangeShapeType="1"/>
                </p:cNvSpPr>
                <p:nvPr/>
              </p:nvSpPr>
              <p:spPr bwMode="auto">
                <a:xfrm flipH="1">
                  <a:off x="3664" y="2516"/>
                  <a:ext cx="238" cy="14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70" name="Line 154"/>
                <p:cNvSpPr>
                  <a:spLocks noChangeShapeType="1"/>
                </p:cNvSpPr>
                <p:nvPr/>
              </p:nvSpPr>
              <p:spPr bwMode="auto">
                <a:xfrm flipH="1">
                  <a:off x="3663" y="2523"/>
                  <a:ext cx="241" cy="14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71" name="Line 155"/>
                <p:cNvSpPr>
                  <a:spLocks noChangeShapeType="1"/>
                </p:cNvSpPr>
                <p:nvPr/>
              </p:nvSpPr>
              <p:spPr bwMode="auto">
                <a:xfrm flipH="1">
                  <a:off x="3662" y="2531"/>
                  <a:ext cx="237" cy="14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72" name="Line 156"/>
                <p:cNvSpPr>
                  <a:spLocks noChangeShapeType="1"/>
                </p:cNvSpPr>
                <p:nvPr/>
              </p:nvSpPr>
              <p:spPr bwMode="auto">
                <a:xfrm flipH="1">
                  <a:off x="3663" y="2535"/>
                  <a:ext cx="238" cy="15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73" name="Line 157"/>
                <p:cNvSpPr>
                  <a:spLocks noChangeShapeType="1"/>
                </p:cNvSpPr>
                <p:nvPr/>
              </p:nvSpPr>
              <p:spPr bwMode="auto">
                <a:xfrm flipH="1">
                  <a:off x="3661" y="2546"/>
                  <a:ext cx="240" cy="15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10174" name="Group 158"/>
              <p:cNvGrpSpPr>
                <a:grpSpLocks/>
              </p:cNvGrpSpPr>
              <p:nvPr/>
            </p:nvGrpSpPr>
            <p:grpSpPr bwMode="auto">
              <a:xfrm>
                <a:off x="3462" y="2563"/>
                <a:ext cx="204" cy="133"/>
                <a:chOff x="3462" y="2563"/>
                <a:chExt cx="204" cy="133"/>
              </a:xfrm>
            </p:grpSpPr>
            <p:sp>
              <p:nvSpPr>
                <p:cNvPr id="1110175" name="Line 159"/>
                <p:cNvSpPr>
                  <a:spLocks noChangeShapeType="1"/>
                </p:cNvSpPr>
                <p:nvPr/>
              </p:nvSpPr>
              <p:spPr bwMode="auto">
                <a:xfrm>
                  <a:off x="3466" y="2563"/>
                  <a:ext cx="200" cy="9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76" name="Line 160"/>
                <p:cNvSpPr>
                  <a:spLocks noChangeShapeType="1"/>
                </p:cNvSpPr>
                <p:nvPr/>
              </p:nvSpPr>
              <p:spPr bwMode="auto">
                <a:xfrm>
                  <a:off x="3466" y="2571"/>
                  <a:ext cx="198" cy="9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77" name="Line 161"/>
                <p:cNvSpPr>
                  <a:spLocks noChangeShapeType="1"/>
                </p:cNvSpPr>
                <p:nvPr/>
              </p:nvSpPr>
              <p:spPr bwMode="auto">
                <a:xfrm>
                  <a:off x="3463" y="2579"/>
                  <a:ext cx="198" cy="10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78" name="Line 162"/>
                <p:cNvSpPr>
                  <a:spLocks noChangeShapeType="1"/>
                </p:cNvSpPr>
                <p:nvPr/>
              </p:nvSpPr>
              <p:spPr bwMode="auto">
                <a:xfrm>
                  <a:off x="3462" y="2587"/>
                  <a:ext cx="201" cy="9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79" name="Line 163"/>
                <p:cNvSpPr>
                  <a:spLocks noChangeShapeType="1"/>
                </p:cNvSpPr>
                <p:nvPr/>
              </p:nvSpPr>
              <p:spPr bwMode="auto">
                <a:xfrm>
                  <a:off x="3462" y="2598"/>
                  <a:ext cx="198" cy="9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110180" name="Group 164"/>
          <p:cNvGrpSpPr>
            <a:grpSpLocks/>
          </p:cNvGrpSpPr>
          <p:nvPr/>
        </p:nvGrpSpPr>
        <p:grpSpPr bwMode="auto">
          <a:xfrm>
            <a:off x="4200525" y="3651250"/>
            <a:ext cx="623888" cy="795338"/>
            <a:chOff x="2646" y="2149"/>
            <a:chExt cx="393" cy="501"/>
          </a:xfrm>
        </p:grpSpPr>
        <p:grpSp>
          <p:nvGrpSpPr>
            <p:cNvPr id="1110181" name="Group 165"/>
            <p:cNvGrpSpPr>
              <a:grpSpLocks/>
            </p:cNvGrpSpPr>
            <p:nvPr/>
          </p:nvGrpSpPr>
          <p:grpSpPr bwMode="auto">
            <a:xfrm>
              <a:off x="2646" y="2149"/>
              <a:ext cx="193" cy="501"/>
              <a:chOff x="2646" y="2149"/>
              <a:chExt cx="193" cy="501"/>
            </a:xfrm>
          </p:grpSpPr>
          <p:sp>
            <p:nvSpPr>
              <p:cNvPr id="1110182" name="Freeform 166"/>
              <p:cNvSpPr>
                <a:spLocks/>
              </p:cNvSpPr>
              <p:nvPr/>
            </p:nvSpPr>
            <p:spPr bwMode="auto">
              <a:xfrm>
                <a:off x="2646" y="2149"/>
                <a:ext cx="193" cy="476"/>
              </a:xfrm>
              <a:custGeom>
                <a:avLst/>
                <a:gdLst>
                  <a:gd name="T0" fmla="*/ 192 w 193"/>
                  <a:gd name="T1" fmla="*/ 0 h 476"/>
                  <a:gd name="T2" fmla="*/ 180 w 193"/>
                  <a:gd name="T3" fmla="*/ 475 h 476"/>
                  <a:gd name="T4" fmla="*/ 32 w 193"/>
                  <a:gd name="T5" fmla="*/ 456 h 476"/>
                  <a:gd name="T6" fmla="*/ 0 w 193"/>
                  <a:gd name="T7" fmla="*/ 40 h 476"/>
                  <a:gd name="T8" fmla="*/ 192 w 193"/>
                  <a:gd name="T9" fmla="*/ 0 h 4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476">
                    <a:moveTo>
                      <a:pt x="192" y="0"/>
                    </a:moveTo>
                    <a:lnTo>
                      <a:pt x="180" y="475"/>
                    </a:lnTo>
                    <a:lnTo>
                      <a:pt x="32" y="456"/>
                    </a:lnTo>
                    <a:lnTo>
                      <a:pt x="0" y="40"/>
                    </a:lnTo>
                    <a:lnTo>
                      <a:pt x="192" y="0"/>
                    </a:lnTo>
                  </a:path>
                </a:pathLst>
              </a:custGeom>
              <a:solidFill>
                <a:srgbClr val="BFBFD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83" name="Freeform 167"/>
              <p:cNvSpPr>
                <a:spLocks/>
              </p:cNvSpPr>
              <p:nvPr/>
            </p:nvSpPr>
            <p:spPr bwMode="auto">
              <a:xfrm>
                <a:off x="2679" y="2606"/>
                <a:ext cx="148" cy="44"/>
              </a:xfrm>
              <a:custGeom>
                <a:avLst/>
                <a:gdLst>
                  <a:gd name="T0" fmla="*/ 146 w 148"/>
                  <a:gd name="T1" fmla="*/ 17 h 44"/>
                  <a:gd name="T2" fmla="*/ 147 w 148"/>
                  <a:gd name="T3" fmla="*/ 43 h 44"/>
                  <a:gd name="T4" fmla="*/ 2 w 148"/>
                  <a:gd name="T5" fmla="*/ 18 h 44"/>
                  <a:gd name="T6" fmla="*/ 0 w 148"/>
                  <a:gd name="T7" fmla="*/ 0 h 44"/>
                  <a:gd name="T8" fmla="*/ 146 w 148"/>
                  <a:gd name="T9" fmla="*/ 17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8" h="44">
                    <a:moveTo>
                      <a:pt x="146" y="17"/>
                    </a:moveTo>
                    <a:lnTo>
                      <a:pt x="147" y="43"/>
                    </a:lnTo>
                    <a:lnTo>
                      <a:pt x="2" y="18"/>
                    </a:lnTo>
                    <a:lnTo>
                      <a:pt x="0" y="0"/>
                    </a:lnTo>
                    <a:lnTo>
                      <a:pt x="146" y="17"/>
                    </a:lnTo>
                  </a:path>
                </a:pathLst>
              </a:custGeom>
              <a:solidFill>
                <a:srgbClr val="9F9FB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0184" name="Group 168"/>
              <p:cNvGrpSpPr>
                <a:grpSpLocks/>
              </p:cNvGrpSpPr>
              <p:nvPr/>
            </p:nvGrpSpPr>
            <p:grpSpPr bwMode="auto">
              <a:xfrm>
                <a:off x="2662" y="2175"/>
                <a:ext cx="159" cy="139"/>
                <a:chOff x="2662" y="2175"/>
                <a:chExt cx="159" cy="139"/>
              </a:xfrm>
            </p:grpSpPr>
            <p:sp>
              <p:nvSpPr>
                <p:cNvPr id="1110185" name="Freeform 169"/>
                <p:cNvSpPr>
                  <a:spLocks/>
                </p:cNvSpPr>
                <p:nvPr/>
              </p:nvSpPr>
              <p:spPr bwMode="auto">
                <a:xfrm>
                  <a:off x="2662" y="2175"/>
                  <a:ext cx="159" cy="139"/>
                </a:xfrm>
                <a:custGeom>
                  <a:avLst/>
                  <a:gdLst>
                    <a:gd name="T0" fmla="*/ 158 w 159"/>
                    <a:gd name="T1" fmla="*/ 0 h 139"/>
                    <a:gd name="T2" fmla="*/ 156 w 159"/>
                    <a:gd name="T3" fmla="*/ 130 h 139"/>
                    <a:gd name="T4" fmla="*/ 8 w 159"/>
                    <a:gd name="T5" fmla="*/ 138 h 139"/>
                    <a:gd name="T6" fmla="*/ 0 w 159"/>
                    <a:gd name="T7" fmla="*/ 32 h 139"/>
                    <a:gd name="T8" fmla="*/ 158 w 159"/>
                    <a:gd name="T9" fmla="*/ 0 h 1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9" h="139">
                      <a:moveTo>
                        <a:pt x="158" y="0"/>
                      </a:moveTo>
                      <a:lnTo>
                        <a:pt x="156" y="130"/>
                      </a:lnTo>
                      <a:lnTo>
                        <a:pt x="8" y="138"/>
                      </a:lnTo>
                      <a:lnTo>
                        <a:pt x="0" y="32"/>
                      </a:lnTo>
                      <a:lnTo>
                        <a:pt x="158" y="0"/>
                      </a:lnTo>
                    </a:path>
                  </a:pathLst>
                </a:custGeom>
                <a:solidFill>
                  <a:srgbClr val="9F9FB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186" name="Freeform 170"/>
                <p:cNvSpPr>
                  <a:spLocks/>
                </p:cNvSpPr>
                <p:nvPr/>
              </p:nvSpPr>
              <p:spPr bwMode="auto">
                <a:xfrm>
                  <a:off x="2677" y="2292"/>
                  <a:ext cx="48" cy="17"/>
                </a:xfrm>
                <a:custGeom>
                  <a:avLst/>
                  <a:gdLst>
                    <a:gd name="T0" fmla="*/ 47 w 48"/>
                    <a:gd name="T1" fmla="*/ 0 h 17"/>
                    <a:gd name="T2" fmla="*/ 0 w 48"/>
                    <a:gd name="T3" fmla="*/ 6 h 17"/>
                    <a:gd name="T4" fmla="*/ 0 w 48"/>
                    <a:gd name="T5" fmla="*/ 16 h 17"/>
                    <a:gd name="T6" fmla="*/ 47 w 48"/>
                    <a:gd name="T7" fmla="*/ 11 h 17"/>
                    <a:gd name="T8" fmla="*/ 47 w 48"/>
                    <a:gd name="T9" fmla="*/ 0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8" h="17">
                      <a:moveTo>
                        <a:pt x="47" y="0"/>
                      </a:moveTo>
                      <a:lnTo>
                        <a:pt x="0" y="6"/>
                      </a:lnTo>
                      <a:lnTo>
                        <a:pt x="0" y="16"/>
                      </a:lnTo>
                      <a:lnTo>
                        <a:pt x="47" y="11"/>
                      </a:lnTo>
                      <a:lnTo>
                        <a:pt x="47" y="0"/>
                      </a:lnTo>
                    </a:path>
                  </a:pathLst>
                </a:custGeom>
                <a:solidFill>
                  <a:srgbClr val="0000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10187" name="Freeform 171"/>
              <p:cNvSpPr>
                <a:spLocks/>
              </p:cNvSpPr>
              <p:nvPr/>
            </p:nvSpPr>
            <p:spPr bwMode="auto">
              <a:xfrm>
                <a:off x="2672" y="2333"/>
                <a:ext cx="144" cy="261"/>
              </a:xfrm>
              <a:custGeom>
                <a:avLst/>
                <a:gdLst>
                  <a:gd name="T0" fmla="*/ 143 w 144"/>
                  <a:gd name="T1" fmla="*/ 0 h 261"/>
                  <a:gd name="T2" fmla="*/ 140 w 144"/>
                  <a:gd name="T3" fmla="*/ 260 h 261"/>
                  <a:gd name="T4" fmla="*/ 17 w 144"/>
                  <a:gd name="T5" fmla="*/ 247 h 261"/>
                  <a:gd name="T6" fmla="*/ 0 w 144"/>
                  <a:gd name="T7" fmla="*/ 4 h 261"/>
                  <a:gd name="T8" fmla="*/ 143 w 144"/>
                  <a:gd name="T9" fmla="*/ 0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" h="261">
                    <a:moveTo>
                      <a:pt x="143" y="0"/>
                    </a:moveTo>
                    <a:lnTo>
                      <a:pt x="140" y="260"/>
                    </a:lnTo>
                    <a:lnTo>
                      <a:pt x="17" y="247"/>
                    </a:lnTo>
                    <a:lnTo>
                      <a:pt x="0" y="4"/>
                    </a:lnTo>
                    <a:lnTo>
                      <a:pt x="143" y="0"/>
                    </a:lnTo>
                  </a:path>
                </a:pathLst>
              </a:custGeom>
              <a:solidFill>
                <a:srgbClr val="BFBFD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88" name="Freeform 172"/>
              <p:cNvSpPr>
                <a:spLocks/>
              </p:cNvSpPr>
              <p:nvPr/>
            </p:nvSpPr>
            <p:spPr bwMode="auto">
              <a:xfrm>
                <a:off x="2694" y="2549"/>
                <a:ext cx="110" cy="35"/>
              </a:xfrm>
              <a:custGeom>
                <a:avLst/>
                <a:gdLst>
                  <a:gd name="T0" fmla="*/ 109 w 110"/>
                  <a:gd name="T1" fmla="*/ 7 h 35"/>
                  <a:gd name="T2" fmla="*/ 0 w 110"/>
                  <a:gd name="T3" fmla="*/ 0 h 35"/>
                  <a:gd name="T4" fmla="*/ 1 w 110"/>
                  <a:gd name="T5" fmla="*/ 25 h 35"/>
                  <a:gd name="T6" fmla="*/ 109 w 110"/>
                  <a:gd name="T7" fmla="*/ 34 h 35"/>
                  <a:gd name="T8" fmla="*/ 109 w 110"/>
                  <a:gd name="T9" fmla="*/ 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0" h="35">
                    <a:moveTo>
                      <a:pt x="109" y="7"/>
                    </a:moveTo>
                    <a:lnTo>
                      <a:pt x="0" y="0"/>
                    </a:lnTo>
                    <a:lnTo>
                      <a:pt x="1" y="25"/>
                    </a:lnTo>
                    <a:lnTo>
                      <a:pt x="109" y="34"/>
                    </a:lnTo>
                    <a:lnTo>
                      <a:pt x="109" y="7"/>
                    </a:lnTo>
                  </a:path>
                </a:pathLst>
              </a:custGeom>
              <a:solidFill>
                <a:srgbClr val="9F9FB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0189" name="Group 173"/>
              <p:cNvGrpSpPr>
                <a:grpSpLocks/>
              </p:cNvGrpSpPr>
              <p:nvPr/>
            </p:nvGrpSpPr>
            <p:grpSpPr bwMode="auto">
              <a:xfrm>
                <a:off x="2782" y="2420"/>
                <a:ext cx="21" cy="122"/>
                <a:chOff x="2782" y="2420"/>
                <a:chExt cx="21" cy="122"/>
              </a:xfrm>
            </p:grpSpPr>
            <p:grpSp>
              <p:nvGrpSpPr>
                <p:cNvPr id="1110190" name="Group 174"/>
                <p:cNvGrpSpPr>
                  <a:grpSpLocks/>
                </p:cNvGrpSpPr>
                <p:nvPr/>
              </p:nvGrpSpPr>
              <p:grpSpPr bwMode="auto">
                <a:xfrm>
                  <a:off x="2785" y="2420"/>
                  <a:ext cx="18" cy="122"/>
                  <a:chOff x="2785" y="2420"/>
                  <a:chExt cx="18" cy="122"/>
                </a:xfrm>
              </p:grpSpPr>
              <p:sp>
                <p:nvSpPr>
                  <p:cNvPr id="1110191" name="Freeform 175"/>
                  <p:cNvSpPr>
                    <a:spLocks/>
                  </p:cNvSpPr>
                  <p:nvPr/>
                </p:nvSpPr>
                <p:spPr bwMode="auto">
                  <a:xfrm>
                    <a:off x="2786" y="2420"/>
                    <a:ext cx="17" cy="22"/>
                  </a:xfrm>
                  <a:custGeom>
                    <a:avLst/>
                    <a:gdLst>
                      <a:gd name="T0" fmla="*/ 16 w 17"/>
                      <a:gd name="T1" fmla="*/ 0 h 22"/>
                      <a:gd name="T2" fmla="*/ 16 w 17"/>
                      <a:gd name="T3" fmla="*/ 21 h 22"/>
                      <a:gd name="T4" fmla="*/ 0 w 17"/>
                      <a:gd name="T5" fmla="*/ 20 h 22"/>
                      <a:gd name="T6" fmla="*/ 0 w 17"/>
                      <a:gd name="T7" fmla="*/ 0 h 22"/>
                      <a:gd name="T8" fmla="*/ 16 w 17"/>
                      <a:gd name="T9" fmla="*/ 0 h 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2">
                        <a:moveTo>
                          <a:pt x="16" y="0"/>
                        </a:moveTo>
                        <a:lnTo>
                          <a:pt x="16" y="21"/>
                        </a:lnTo>
                        <a:lnTo>
                          <a:pt x="0" y="20"/>
                        </a:lnTo>
                        <a:lnTo>
                          <a:pt x="0" y="0"/>
                        </a:lnTo>
                        <a:lnTo>
                          <a:pt x="16" y="0"/>
                        </a:lnTo>
                      </a:path>
                    </a:pathLst>
                  </a:custGeom>
                  <a:solidFill>
                    <a:srgbClr val="80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0192" name="Freeform 176"/>
                  <p:cNvSpPr>
                    <a:spLocks/>
                  </p:cNvSpPr>
                  <p:nvPr/>
                </p:nvSpPr>
                <p:spPr bwMode="auto">
                  <a:xfrm>
                    <a:off x="2785" y="2446"/>
                    <a:ext cx="17" cy="21"/>
                  </a:xfrm>
                  <a:custGeom>
                    <a:avLst/>
                    <a:gdLst>
                      <a:gd name="T0" fmla="*/ 16 w 17"/>
                      <a:gd name="T1" fmla="*/ 0 h 21"/>
                      <a:gd name="T2" fmla="*/ 16 w 17"/>
                      <a:gd name="T3" fmla="*/ 20 h 21"/>
                      <a:gd name="T4" fmla="*/ 0 w 17"/>
                      <a:gd name="T5" fmla="*/ 19 h 21"/>
                      <a:gd name="T6" fmla="*/ 0 w 17"/>
                      <a:gd name="T7" fmla="*/ 0 h 21"/>
                      <a:gd name="T8" fmla="*/ 16 w 17"/>
                      <a:gd name="T9" fmla="*/ 0 h 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1">
                        <a:moveTo>
                          <a:pt x="16" y="0"/>
                        </a:moveTo>
                        <a:lnTo>
                          <a:pt x="16" y="20"/>
                        </a:lnTo>
                        <a:lnTo>
                          <a:pt x="0" y="19"/>
                        </a:lnTo>
                        <a:lnTo>
                          <a:pt x="0" y="0"/>
                        </a:lnTo>
                        <a:lnTo>
                          <a:pt x="16" y="0"/>
                        </a:lnTo>
                      </a:path>
                    </a:pathLst>
                  </a:custGeom>
                  <a:solidFill>
                    <a:srgbClr val="80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0193" name="Freeform 177"/>
                  <p:cNvSpPr>
                    <a:spLocks/>
                  </p:cNvSpPr>
                  <p:nvPr/>
                </p:nvSpPr>
                <p:spPr bwMode="auto">
                  <a:xfrm>
                    <a:off x="2785" y="2470"/>
                    <a:ext cx="17" cy="23"/>
                  </a:xfrm>
                  <a:custGeom>
                    <a:avLst/>
                    <a:gdLst>
                      <a:gd name="T0" fmla="*/ 16 w 17"/>
                      <a:gd name="T1" fmla="*/ 1 h 23"/>
                      <a:gd name="T2" fmla="*/ 16 w 17"/>
                      <a:gd name="T3" fmla="*/ 22 h 23"/>
                      <a:gd name="T4" fmla="*/ 0 w 17"/>
                      <a:gd name="T5" fmla="*/ 20 h 23"/>
                      <a:gd name="T6" fmla="*/ 2 w 17"/>
                      <a:gd name="T7" fmla="*/ 0 h 23"/>
                      <a:gd name="T8" fmla="*/ 16 w 17"/>
                      <a:gd name="T9" fmla="*/ 1 h 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3">
                        <a:moveTo>
                          <a:pt x="16" y="1"/>
                        </a:moveTo>
                        <a:lnTo>
                          <a:pt x="16" y="22"/>
                        </a:lnTo>
                        <a:lnTo>
                          <a:pt x="0" y="20"/>
                        </a:lnTo>
                        <a:lnTo>
                          <a:pt x="2" y="0"/>
                        </a:lnTo>
                        <a:lnTo>
                          <a:pt x="16" y="1"/>
                        </a:lnTo>
                      </a:path>
                    </a:pathLst>
                  </a:custGeom>
                  <a:solidFill>
                    <a:srgbClr val="80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0194" name="Freeform 178"/>
                  <p:cNvSpPr>
                    <a:spLocks/>
                  </p:cNvSpPr>
                  <p:nvPr/>
                </p:nvSpPr>
                <p:spPr bwMode="auto">
                  <a:xfrm>
                    <a:off x="2785" y="2496"/>
                    <a:ext cx="17" cy="21"/>
                  </a:xfrm>
                  <a:custGeom>
                    <a:avLst/>
                    <a:gdLst>
                      <a:gd name="T0" fmla="*/ 16 w 17"/>
                      <a:gd name="T1" fmla="*/ 0 h 21"/>
                      <a:gd name="T2" fmla="*/ 16 w 17"/>
                      <a:gd name="T3" fmla="*/ 20 h 21"/>
                      <a:gd name="T4" fmla="*/ 0 w 17"/>
                      <a:gd name="T5" fmla="*/ 19 h 21"/>
                      <a:gd name="T6" fmla="*/ 0 w 17"/>
                      <a:gd name="T7" fmla="*/ 0 h 21"/>
                      <a:gd name="T8" fmla="*/ 16 w 17"/>
                      <a:gd name="T9" fmla="*/ 0 h 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1">
                        <a:moveTo>
                          <a:pt x="16" y="0"/>
                        </a:moveTo>
                        <a:lnTo>
                          <a:pt x="16" y="20"/>
                        </a:lnTo>
                        <a:lnTo>
                          <a:pt x="0" y="19"/>
                        </a:lnTo>
                        <a:lnTo>
                          <a:pt x="0" y="0"/>
                        </a:lnTo>
                        <a:lnTo>
                          <a:pt x="16" y="0"/>
                        </a:lnTo>
                      </a:path>
                    </a:pathLst>
                  </a:custGeom>
                  <a:solidFill>
                    <a:srgbClr val="80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0195" name="Freeform 179"/>
                  <p:cNvSpPr>
                    <a:spLocks/>
                  </p:cNvSpPr>
                  <p:nvPr/>
                </p:nvSpPr>
                <p:spPr bwMode="auto">
                  <a:xfrm>
                    <a:off x="2785" y="2520"/>
                    <a:ext cx="17" cy="22"/>
                  </a:xfrm>
                  <a:custGeom>
                    <a:avLst/>
                    <a:gdLst>
                      <a:gd name="T0" fmla="*/ 16 w 17"/>
                      <a:gd name="T1" fmla="*/ 1 h 22"/>
                      <a:gd name="T2" fmla="*/ 16 w 17"/>
                      <a:gd name="T3" fmla="*/ 21 h 22"/>
                      <a:gd name="T4" fmla="*/ 0 w 17"/>
                      <a:gd name="T5" fmla="*/ 20 h 22"/>
                      <a:gd name="T6" fmla="*/ 2 w 17"/>
                      <a:gd name="T7" fmla="*/ 0 h 22"/>
                      <a:gd name="T8" fmla="*/ 16 w 17"/>
                      <a:gd name="T9" fmla="*/ 1 h 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2">
                        <a:moveTo>
                          <a:pt x="16" y="1"/>
                        </a:moveTo>
                        <a:lnTo>
                          <a:pt x="16" y="21"/>
                        </a:lnTo>
                        <a:lnTo>
                          <a:pt x="0" y="20"/>
                        </a:lnTo>
                        <a:lnTo>
                          <a:pt x="2" y="0"/>
                        </a:lnTo>
                        <a:lnTo>
                          <a:pt x="16" y="1"/>
                        </a:lnTo>
                      </a:path>
                    </a:pathLst>
                  </a:custGeom>
                  <a:solidFill>
                    <a:srgbClr val="80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10196" name="Group 180"/>
                <p:cNvGrpSpPr>
                  <a:grpSpLocks/>
                </p:cNvGrpSpPr>
                <p:nvPr/>
              </p:nvGrpSpPr>
              <p:grpSpPr bwMode="auto">
                <a:xfrm>
                  <a:off x="2782" y="2420"/>
                  <a:ext cx="19" cy="122"/>
                  <a:chOff x="2782" y="2420"/>
                  <a:chExt cx="19" cy="122"/>
                </a:xfrm>
              </p:grpSpPr>
              <p:sp>
                <p:nvSpPr>
                  <p:cNvPr id="1110197" name="Freeform 181"/>
                  <p:cNvSpPr>
                    <a:spLocks/>
                  </p:cNvSpPr>
                  <p:nvPr/>
                </p:nvSpPr>
                <p:spPr bwMode="auto">
                  <a:xfrm>
                    <a:off x="2784" y="2420"/>
                    <a:ext cx="17" cy="22"/>
                  </a:xfrm>
                  <a:custGeom>
                    <a:avLst/>
                    <a:gdLst>
                      <a:gd name="T0" fmla="*/ 16 w 17"/>
                      <a:gd name="T1" fmla="*/ 0 h 22"/>
                      <a:gd name="T2" fmla="*/ 16 w 17"/>
                      <a:gd name="T3" fmla="*/ 21 h 22"/>
                      <a:gd name="T4" fmla="*/ 1 w 17"/>
                      <a:gd name="T5" fmla="*/ 20 h 22"/>
                      <a:gd name="T6" fmla="*/ 0 w 17"/>
                      <a:gd name="T7" fmla="*/ 0 h 22"/>
                      <a:gd name="T8" fmla="*/ 16 w 17"/>
                      <a:gd name="T9" fmla="*/ 0 h 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2">
                        <a:moveTo>
                          <a:pt x="16" y="0"/>
                        </a:moveTo>
                        <a:lnTo>
                          <a:pt x="16" y="21"/>
                        </a:lnTo>
                        <a:lnTo>
                          <a:pt x="1" y="20"/>
                        </a:lnTo>
                        <a:lnTo>
                          <a:pt x="0" y="0"/>
                        </a:lnTo>
                        <a:lnTo>
                          <a:pt x="16" y="0"/>
                        </a:lnTo>
                      </a:path>
                    </a:pathLst>
                  </a:custGeom>
                  <a:solidFill>
                    <a:srgbClr val="FF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0198" name="Freeform 182"/>
                  <p:cNvSpPr>
                    <a:spLocks/>
                  </p:cNvSpPr>
                  <p:nvPr/>
                </p:nvSpPr>
                <p:spPr bwMode="auto">
                  <a:xfrm>
                    <a:off x="2782" y="2446"/>
                    <a:ext cx="17" cy="21"/>
                  </a:xfrm>
                  <a:custGeom>
                    <a:avLst/>
                    <a:gdLst>
                      <a:gd name="T0" fmla="*/ 16 w 17"/>
                      <a:gd name="T1" fmla="*/ 0 h 21"/>
                      <a:gd name="T2" fmla="*/ 16 w 17"/>
                      <a:gd name="T3" fmla="*/ 20 h 21"/>
                      <a:gd name="T4" fmla="*/ 2 w 17"/>
                      <a:gd name="T5" fmla="*/ 19 h 21"/>
                      <a:gd name="T6" fmla="*/ 0 w 17"/>
                      <a:gd name="T7" fmla="*/ 0 h 21"/>
                      <a:gd name="T8" fmla="*/ 16 w 17"/>
                      <a:gd name="T9" fmla="*/ 0 h 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1">
                        <a:moveTo>
                          <a:pt x="16" y="0"/>
                        </a:moveTo>
                        <a:lnTo>
                          <a:pt x="16" y="20"/>
                        </a:lnTo>
                        <a:lnTo>
                          <a:pt x="2" y="19"/>
                        </a:lnTo>
                        <a:lnTo>
                          <a:pt x="0" y="0"/>
                        </a:lnTo>
                        <a:lnTo>
                          <a:pt x="16" y="0"/>
                        </a:lnTo>
                      </a:path>
                    </a:pathLst>
                  </a:custGeom>
                  <a:solidFill>
                    <a:srgbClr val="FF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0199" name="Freeform 183"/>
                  <p:cNvSpPr>
                    <a:spLocks/>
                  </p:cNvSpPr>
                  <p:nvPr/>
                </p:nvSpPr>
                <p:spPr bwMode="auto">
                  <a:xfrm>
                    <a:off x="2782" y="2470"/>
                    <a:ext cx="17" cy="23"/>
                  </a:xfrm>
                  <a:custGeom>
                    <a:avLst/>
                    <a:gdLst>
                      <a:gd name="T0" fmla="*/ 16 w 17"/>
                      <a:gd name="T1" fmla="*/ 1 h 23"/>
                      <a:gd name="T2" fmla="*/ 16 w 17"/>
                      <a:gd name="T3" fmla="*/ 22 h 23"/>
                      <a:gd name="T4" fmla="*/ 0 w 17"/>
                      <a:gd name="T5" fmla="*/ 20 h 23"/>
                      <a:gd name="T6" fmla="*/ 0 w 17"/>
                      <a:gd name="T7" fmla="*/ 0 h 23"/>
                      <a:gd name="T8" fmla="*/ 16 w 17"/>
                      <a:gd name="T9" fmla="*/ 1 h 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3">
                        <a:moveTo>
                          <a:pt x="16" y="1"/>
                        </a:moveTo>
                        <a:lnTo>
                          <a:pt x="16" y="22"/>
                        </a:lnTo>
                        <a:lnTo>
                          <a:pt x="0" y="20"/>
                        </a:lnTo>
                        <a:lnTo>
                          <a:pt x="0" y="0"/>
                        </a:lnTo>
                        <a:lnTo>
                          <a:pt x="16" y="1"/>
                        </a:lnTo>
                      </a:path>
                    </a:pathLst>
                  </a:custGeom>
                  <a:solidFill>
                    <a:srgbClr val="FF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0200" name="Freeform 184"/>
                  <p:cNvSpPr>
                    <a:spLocks/>
                  </p:cNvSpPr>
                  <p:nvPr/>
                </p:nvSpPr>
                <p:spPr bwMode="auto">
                  <a:xfrm>
                    <a:off x="2782" y="2496"/>
                    <a:ext cx="17" cy="21"/>
                  </a:xfrm>
                  <a:custGeom>
                    <a:avLst/>
                    <a:gdLst>
                      <a:gd name="T0" fmla="*/ 16 w 17"/>
                      <a:gd name="T1" fmla="*/ 0 h 21"/>
                      <a:gd name="T2" fmla="*/ 16 w 17"/>
                      <a:gd name="T3" fmla="*/ 20 h 21"/>
                      <a:gd name="T4" fmla="*/ 2 w 17"/>
                      <a:gd name="T5" fmla="*/ 19 h 21"/>
                      <a:gd name="T6" fmla="*/ 0 w 17"/>
                      <a:gd name="T7" fmla="*/ 0 h 21"/>
                      <a:gd name="T8" fmla="*/ 16 w 17"/>
                      <a:gd name="T9" fmla="*/ 0 h 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1">
                        <a:moveTo>
                          <a:pt x="16" y="0"/>
                        </a:moveTo>
                        <a:lnTo>
                          <a:pt x="16" y="20"/>
                        </a:lnTo>
                        <a:lnTo>
                          <a:pt x="2" y="19"/>
                        </a:lnTo>
                        <a:lnTo>
                          <a:pt x="0" y="0"/>
                        </a:lnTo>
                        <a:lnTo>
                          <a:pt x="16" y="0"/>
                        </a:lnTo>
                      </a:path>
                    </a:pathLst>
                  </a:custGeom>
                  <a:solidFill>
                    <a:srgbClr val="FF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0201" name="Freeform 185"/>
                  <p:cNvSpPr>
                    <a:spLocks/>
                  </p:cNvSpPr>
                  <p:nvPr/>
                </p:nvSpPr>
                <p:spPr bwMode="auto">
                  <a:xfrm>
                    <a:off x="2782" y="2520"/>
                    <a:ext cx="17" cy="22"/>
                  </a:xfrm>
                  <a:custGeom>
                    <a:avLst/>
                    <a:gdLst>
                      <a:gd name="T0" fmla="*/ 16 w 17"/>
                      <a:gd name="T1" fmla="*/ 1 h 22"/>
                      <a:gd name="T2" fmla="*/ 16 w 17"/>
                      <a:gd name="T3" fmla="*/ 21 h 22"/>
                      <a:gd name="T4" fmla="*/ 0 w 17"/>
                      <a:gd name="T5" fmla="*/ 20 h 22"/>
                      <a:gd name="T6" fmla="*/ 0 w 17"/>
                      <a:gd name="T7" fmla="*/ 0 h 22"/>
                      <a:gd name="T8" fmla="*/ 16 w 17"/>
                      <a:gd name="T9" fmla="*/ 1 h 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2">
                        <a:moveTo>
                          <a:pt x="16" y="1"/>
                        </a:moveTo>
                        <a:lnTo>
                          <a:pt x="16" y="21"/>
                        </a:lnTo>
                        <a:lnTo>
                          <a:pt x="0" y="20"/>
                        </a:lnTo>
                        <a:lnTo>
                          <a:pt x="0" y="0"/>
                        </a:lnTo>
                        <a:lnTo>
                          <a:pt x="16" y="1"/>
                        </a:lnTo>
                      </a:path>
                    </a:pathLst>
                  </a:custGeom>
                  <a:solidFill>
                    <a:srgbClr val="FF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110202" name="Group 186"/>
            <p:cNvGrpSpPr>
              <a:grpSpLocks/>
            </p:cNvGrpSpPr>
            <p:nvPr/>
          </p:nvGrpSpPr>
          <p:grpSpPr bwMode="auto">
            <a:xfrm>
              <a:off x="2826" y="2149"/>
              <a:ext cx="213" cy="501"/>
              <a:chOff x="2826" y="2149"/>
              <a:chExt cx="213" cy="501"/>
            </a:xfrm>
          </p:grpSpPr>
          <p:grpSp>
            <p:nvGrpSpPr>
              <p:cNvPr id="1110203" name="Group 187"/>
              <p:cNvGrpSpPr>
                <a:grpSpLocks/>
              </p:cNvGrpSpPr>
              <p:nvPr/>
            </p:nvGrpSpPr>
            <p:grpSpPr bwMode="auto">
              <a:xfrm>
                <a:off x="2826" y="2149"/>
                <a:ext cx="213" cy="501"/>
                <a:chOff x="2826" y="2149"/>
                <a:chExt cx="213" cy="501"/>
              </a:xfrm>
            </p:grpSpPr>
            <p:sp>
              <p:nvSpPr>
                <p:cNvPr id="1110204" name="Freeform 188"/>
                <p:cNvSpPr>
                  <a:spLocks/>
                </p:cNvSpPr>
                <p:nvPr/>
              </p:nvSpPr>
              <p:spPr bwMode="auto">
                <a:xfrm>
                  <a:off x="2826" y="2149"/>
                  <a:ext cx="213" cy="476"/>
                </a:xfrm>
                <a:custGeom>
                  <a:avLst/>
                  <a:gdLst>
                    <a:gd name="T0" fmla="*/ 212 w 213"/>
                    <a:gd name="T1" fmla="*/ 6 h 476"/>
                    <a:gd name="T2" fmla="*/ 151 w 213"/>
                    <a:gd name="T3" fmla="*/ 469 h 476"/>
                    <a:gd name="T4" fmla="*/ 0 w 213"/>
                    <a:gd name="T5" fmla="*/ 475 h 476"/>
                    <a:gd name="T6" fmla="*/ 11 w 213"/>
                    <a:gd name="T7" fmla="*/ 0 h 476"/>
                    <a:gd name="T8" fmla="*/ 212 w 213"/>
                    <a:gd name="T9" fmla="*/ 6 h 4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3" h="476">
                      <a:moveTo>
                        <a:pt x="212" y="6"/>
                      </a:moveTo>
                      <a:lnTo>
                        <a:pt x="151" y="469"/>
                      </a:lnTo>
                      <a:lnTo>
                        <a:pt x="0" y="475"/>
                      </a:lnTo>
                      <a:lnTo>
                        <a:pt x="11" y="0"/>
                      </a:lnTo>
                      <a:lnTo>
                        <a:pt x="212" y="6"/>
                      </a:lnTo>
                    </a:path>
                  </a:pathLst>
                </a:custGeom>
                <a:solidFill>
                  <a:srgbClr val="7F7F9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205" name="Freeform 189"/>
                <p:cNvSpPr>
                  <a:spLocks/>
                </p:cNvSpPr>
                <p:nvPr/>
              </p:nvSpPr>
              <p:spPr bwMode="auto">
                <a:xfrm>
                  <a:off x="2826" y="2617"/>
                  <a:ext cx="152" cy="33"/>
                </a:xfrm>
                <a:custGeom>
                  <a:avLst/>
                  <a:gdLst>
                    <a:gd name="T0" fmla="*/ 151 w 152"/>
                    <a:gd name="T1" fmla="*/ 0 h 33"/>
                    <a:gd name="T2" fmla="*/ 0 w 152"/>
                    <a:gd name="T3" fmla="*/ 6 h 33"/>
                    <a:gd name="T4" fmla="*/ 0 w 152"/>
                    <a:gd name="T5" fmla="*/ 32 h 33"/>
                    <a:gd name="T6" fmla="*/ 148 w 152"/>
                    <a:gd name="T7" fmla="*/ 25 h 33"/>
                    <a:gd name="T8" fmla="*/ 151 w 152"/>
                    <a:gd name="T9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2" h="33">
                      <a:moveTo>
                        <a:pt x="151" y="0"/>
                      </a:moveTo>
                      <a:lnTo>
                        <a:pt x="0" y="6"/>
                      </a:lnTo>
                      <a:lnTo>
                        <a:pt x="0" y="32"/>
                      </a:lnTo>
                      <a:lnTo>
                        <a:pt x="148" y="25"/>
                      </a:lnTo>
                      <a:lnTo>
                        <a:pt x="151" y="0"/>
                      </a:lnTo>
                    </a:path>
                  </a:pathLst>
                </a:custGeom>
                <a:solidFill>
                  <a:srgbClr val="5F5F7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10206" name="Group 190"/>
              <p:cNvGrpSpPr>
                <a:grpSpLocks/>
              </p:cNvGrpSpPr>
              <p:nvPr/>
            </p:nvGrpSpPr>
            <p:grpSpPr bwMode="auto">
              <a:xfrm>
                <a:off x="2847" y="2158"/>
                <a:ext cx="187" cy="22"/>
                <a:chOff x="2847" y="2158"/>
                <a:chExt cx="187" cy="22"/>
              </a:xfrm>
            </p:grpSpPr>
            <p:sp>
              <p:nvSpPr>
                <p:cNvPr id="1110207" name="Oval 191"/>
                <p:cNvSpPr>
                  <a:spLocks noChangeArrowheads="1"/>
                </p:cNvSpPr>
                <p:nvPr/>
              </p:nvSpPr>
              <p:spPr bwMode="auto">
                <a:xfrm>
                  <a:off x="3018" y="2164"/>
                  <a:ext cx="16" cy="16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208" name="Oval 192"/>
                <p:cNvSpPr>
                  <a:spLocks noChangeArrowheads="1"/>
                </p:cNvSpPr>
                <p:nvPr/>
              </p:nvSpPr>
              <p:spPr bwMode="auto">
                <a:xfrm>
                  <a:off x="2847" y="2158"/>
                  <a:ext cx="16" cy="16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10209" name="Group 193"/>
              <p:cNvGrpSpPr>
                <a:grpSpLocks/>
              </p:cNvGrpSpPr>
              <p:nvPr/>
            </p:nvGrpSpPr>
            <p:grpSpPr bwMode="auto">
              <a:xfrm>
                <a:off x="2833" y="2605"/>
                <a:ext cx="143" cy="21"/>
                <a:chOff x="2833" y="2605"/>
                <a:chExt cx="143" cy="21"/>
              </a:xfrm>
            </p:grpSpPr>
            <p:sp>
              <p:nvSpPr>
                <p:cNvPr id="1110210" name="Oval 194"/>
                <p:cNvSpPr>
                  <a:spLocks noChangeArrowheads="1"/>
                </p:cNvSpPr>
                <p:nvPr/>
              </p:nvSpPr>
              <p:spPr bwMode="auto">
                <a:xfrm>
                  <a:off x="2960" y="2605"/>
                  <a:ext cx="16" cy="16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211" name="Oval 195"/>
                <p:cNvSpPr>
                  <a:spLocks noChangeArrowheads="1"/>
                </p:cNvSpPr>
                <p:nvPr/>
              </p:nvSpPr>
              <p:spPr bwMode="auto">
                <a:xfrm>
                  <a:off x="2833" y="2610"/>
                  <a:ext cx="16" cy="16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110212" name="Group 196"/>
          <p:cNvGrpSpPr>
            <a:grpSpLocks/>
          </p:cNvGrpSpPr>
          <p:nvPr/>
        </p:nvGrpSpPr>
        <p:grpSpPr bwMode="auto">
          <a:xfrm>
            <a:off x="6084888" y="4383088"/>
            <a:ext cx="644525" cy="428625"/>
            <a:chOff x="3833" y="2610"/>
            <a:chExt cx="406" cy="270"/>
          </a:xfrm>
        </p:grpSpPr>
        <p:grpSp>
          <p:nvGrpSpPr>
            <p:cNvPr id="1110213" name="Group 197"/>
            <p:cNvGrpSpPr>
              <a:grpSpLocks/>
            </p:cNvGrpSpPr>
            <p:nvPr/>
          </p:nvGrpSpPr>
          <p:grpSpPr bwMode="auto">
            <a:xfrm>
              <a:off x="3923" y="2610"/>
              <a:ext cx="86" cy="270"/>
              <a:chOff x="3923" y="2610"/>
              <a:chExt cx="86" cy="270"/>
            </a:xfrm>
          </p:grpSpPr>
          <p:grpSp>
            <p:nvGrpSpPr>
              <p:cNvPr id="1110214" name="Group 198"/>
              <p:cNvGrpSpPr>
                <a:grpSpLocks/>
              </p:cNvGrpSpPr>
              <p:nvPr/>
            </p:nvGrpSpPr>
            <p:grpSpPr bwMode="auto">
              <a:xfrm>
                <a:off x="3923" y="2610"/>
                <a:ext cx="86" cy="270"/>
                <a:chOff x="3923" y="2610"/>
                <a:chExt cx="86" cy="270"/>
              </a:xfrm>
            </p:grpSpPr>
            <p:sp>
              <p:nvSpPr>
                <p:cNvPr id="1110215" name="Freeform 199"/>
                <p:cNvSpPr>
                  <a:spLocks/>
                </p:cNvSpPr>
                <p:nvPr/>
              </p:nvSpPr>
              <p:spPr bwMode="auto">
                <a:xfrm>
                  <a:off x="3981" y="2617"/>
                  <a:ext cx="28" cy="263"/>
                </a:xfrm>
                <a:custGeom>
                  <a:avLst/>
                  <a:gdLst>
                    <a:gd name="T0" fmla="*/ 0 w 28"/>
                    <a:gd name="T1" fmla="*/ 0 h 263"/>
                    <a:gd name="T2" fmla="*/ 27 w 28"/>
                    <a:gd name="T3" fmla="*/ 41 h 263"/>
                    <a:gd name="T4" fmla="*/ 27 w 28"/>
                    <a:gd name="T5" fmla="*/ 262 h 263"/>
                    <a:gd name="T6" fmla="*/ 0 w 28"/>
                    <a:gd name="T7" fmla="*/ 262 h 263"/>
                    <a:gd name="T8" fmla="*/ 0 w 28"/>
                    <a:gd name="T9" fmla="*/ 0 h 2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" h="263">
                      <a:moveTo>
                        <a:pt x="0" y="0"/>
                      </a:moveTo>
                      <a:lnTo>
                        <a:pt x="27" y="41"/>
                      </a:lnTo>
                      <a:lnTo>
                        <a:pt x="27" y="262"/>
                      </a:lnTo>
                      <a:lnTo>
                        <a:pt x="0" y="26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8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216" name="Freeform 200"/>
                <p:cNvSpPr>
                  <a:spLocks/>
                </p:cNvSpPr>
                <p:nvPr/>
              </p:nvSpPr>
              <p:spPr bwMode="auto">
                <a:xfrm>
                  <a:off x="3923" y="2610"/>
                  <a:ext cx="58" cy="269"/>
                </a:xfrm>
                <a:custGeom>
                  <a:avLst/>
                  <a:gdLst>
                    <a:gd name="T0" fmla="*/ 0 w 58"/>
                    <a:gd name="T1" fmla="*/ 268 h 269"/>
                    <a:gd name="T2" fmla="*/ 0 w 58"/>
                    <a:gd name="T3" fmla="*/ 5 h 269"/>
                    <a:gd name="T4" fmla="*/ 3 w 58"/>
                    <a:gd name="T5" fmla="*/ 3 h 269"/>
                    <a:gd name="T6" fmla="*/ 8 w 58"/>
                    <a:gd name="T7" fmla="*/ 2 h 269"/>
                    <a:gd name="T8" fmla="*/ 14 w 58"/>
                    <a:gd name="T9" fmla="*/ 0 h 269"/>
                    <a:gd name="T10" fmla="*/ 19 w 58"/>
                    <a:gd name="T11" fmla="*/ 0 h 269"/>
                    <a:gd name="T12" fmla="*/ 24 w 58"/>
                    <a:gd name="T13" fmla="*/ 0 h 269"/>
                    <a:gd name="T14" fmla="*/ 28 w 58"/>
                    <a:gd name="T15" fmla="*/ 0 h 269"/>
                    <a:gd name="T16" fmla="*/ 31 w 58"/>
                    <a:gd name="T17" fmla="*/ 0 h 269"/>
                    <a:gd name="T18" fmla="*/ 34 w 58"/>
                    <a:gd name="T19" fmla="*/ 0 h 269"/>
                    <a:gd name="T20" fmla="*/ 37 w 58"/>
                    <a:gd name="T21" fmla="*/ 0 h 269"/>
                    <a:gd name="T22" fmla="*/ 40 w 58"/>
                    <a:gd name="T23" fmla="*/ 0 h 269"/>
                    <a:gd name="T24" fmla="*/ 42 w 58"/>
                    <a:gd name="T25" fmla="*/ 1 h 269"/>
                    <a:gd name="T26" fmla="*/ 46 w 58"/>
                    <a:gd name="T27" fmla="*/ 2 h 269"/>
                    <a:gd name="T28" fmla="*/ 52 w 58"/>
                    <a:gd name="T29" fmla="*/ 3 h 269"/>
                    <a:gd name="T30" fmla="*/ 54 w 58"/>
                    <a:gd name="T31" fmla="*/ 4 h 269"/>
                    <a:gd name="T32" fmla="*/ 57 w 58"/>
                    <a:gd name="T33" fmla="*/ 5 h 269"/>
                    <a:gd name="T34" fmla="*/ 57 w 58"/>
                    <a:gd name="T35" fmla="*/ 268 h 269"/>
                    <a:gd name="T36" fmla="*/ 0 w 58"/>
                    <a:gd name="T37" fmla="*/ 268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8" h="269">
                      <a:moveTo>
                        <a:pt x="0" y="268"/>
                      </a:moveTo>
                      <a:lnTo>
                        <a:pt x="0" y="5"/>
                      </a:lnTo>
                      <a:lnTo>
                        <a:pt x="3" y="3"/>
                      </a:lnTo>
                      <a:lnTo>
                        <a:pt x="8" y="2"/>
                      </a:lnTo>
                      <a:lnTo>
                        <a:pt x="14" y="0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8" y="0"/>
                      </a:lnTo>
                      <a:lnTo>
                        <a:pt x="31" y="0"/>
                      </a:lnTo>
                      <a:lnTo>
                        <a:pt x="34" y="0"/>
                      </a:lnTo>
                      <a:lnTo>
                        <a:pt x="37" y="0"/>
                      </a:lnTo>
                      <a:lnTo>
                        <a:pt x="40" y="0"/>
                      </a:lnTo>
                      <a:lnTo>
                        <a:pt x="42" y="1"/>
                      </a:lnTo>
                      <a:lnTo>
                        <a:pt x="46" y="2"/>
                      </a:lnTo>
                      <a:lnTo>
                        <a:pt x="52" y="3"/>
                      </a:lnTo>
                      <a:lnTo>
                        <a:pt x="54" y="4"/>
                      </a:lnTo>
                      <a:lnTo>
                        <a:pt x="57" y="5"/>
                      </a:lnTo>
                      <a:lnTo>
                        <a:pt x="57" y="268"/>
                      </a:lnTo>
                      <a:lnTo>
                        <a:pt x="0" y="268"/>
                      </a:lnTo>
                    </a:path>
                  </a:pathLst>
                </a:custGeom>
                <a:solidFill>
                  <a:srgbClr val="FF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10217" name="Group 201"/>
              <p:cNvGrpSpPr>
                <a:grpSpLocks/>
              </p:cNvGrpSpPr>
              <p:nvPr/>
            </p:nvGrpSpPr>
            <p:grpSpPr bwMode="auto">
              <a:xfrm>
                <a:off x="3923" y="2682"/>
                <a:ext cx="58" cy="156"/>
                <a:chOff x="3923" y="2682"/>
                <a:chExt cx="58" cy="156"/>
              </a:xfrm>
            </p:grpSpPr>
            <p:sp>
              <p:nvSpPr>
                <p:cNvPr id="1110218" name="Freeform 202"/>
                <p:cNvSpPr>
                  <a:spLocks/>
                </p:cNvSpPr>
                <p:nvPr/>
              </p:nvSpPr>
              <p:spPr bwMode="auto">
                <a:xfrm>
                  <a:off x="3923" y="2806"/>
                  <a:ext cx="57" cy="17"/>
                </a:xfrm>
                <a:custGeom>
                  <a:avLst/>
                  <a:gdLst>
                    <a:gd name="T0" fmla="*/ 0 w 57"/>
                    <a:gd name="T1" fmla="*/ 8 h 17"/>
                    <a:gd name="T2" fmla="*/ 2 w 57"/>
                    <a:gd name="T3" fmla="*/ 6 h 17"/>
                    <a:gd name="T4" fmla="*/ 4 w 57"/>
                    <a:gd name="T5" fmla="*/ 5 h 17"/>
                    <a:gd name="T6" fmla="*/ 7 w 57"/>
                    <a:gd name="T7" fmla="*/ 4 h 17"/>
                    <a:gd name="T8" fmla="*/ 11 w 57"/>
                    <a:gd name="T9" fmla="*/ 2 h 17"/>
                    <a:gd name="T10" fmla="*/ 14 w 57"/>
                    <a:gd name="T11" fmla="*/ 1 h 17"/>
                    <a:gd name="T12" fmla="*/ 19 w 57"/>
                    <a:gd name="T13" fmla="*/ 0 h 17"/>
                    <a:gd name="T14" fmla="*/ 24 w 57"/>
                    <a:gd name="T15" fmla="*/ 0 h 17"/>
                    <a:gd name="T16" fmla="*/ 27 w 57"/>
                    <a:gd name="T17" fmla="*/ 0 h 17"/>
                    <a:gd name="T18" fmla="*/ 32 w 57"/>
                    <a:gd name="T19" fmla="*/ 0 h 17"/>
                    <a:gd name="T20" fmla="*/ 36 w 57"/>
                    <a:gd name="T21" fmla="*/ 0 h 17"/>
                    <a:gd name="T22" fmla="*/ 40 w 57"/>
                    <a:gd name="T23" fmla="*/ 1 h 17"/>
                    <a:gd name="T24" fmla="*/ 44 w 57"/>
                    <a:gd name="T25" fmla="*/ 1 h 17"/>
                    <a:gd name="T26" fmla="*/ 47 w 57"/>
                    <a:gd name="T27" fmla="*/ 4 h 17"/>
                    <a:gd name="T28" fmla="*/ 51 w 57"/>
                    <a:gd name="T29" fmla="*/ 5 h 17"/>
                    <a:gd name="T30" fmla="*/ 54 w 57"/>
                    <a:gd name="T31" fmla="*/ 6 h 17"/>
                    <a:gd name="T32" fmla="*/ 56 w 57"/>
                    <a:gd name="T33" fmla="*/ 8 h 17"/>
                    <a:gd name="T34" fmla="*/ 56 w 57"/>
                    <a:gd name="T35" fmla="*/ 16 h 17"/>
                    <a:gd name="T36" fmla="*/ 55 w 57"/>
                    <a:gd name="T37" fmla="*/ 14 h 17"/>
                    <a:gd name="T38" fmla="*/ 52 w 57"/>
                    <a:gd name="T39" fmla="*/ 13 h 17"/>
                    <a:gd name="T40" fmla="*/ 49 w 57"/>
                    <a:gd name="T41" fmla="*/ 12 h 17"/>
                    <a:gd name="T42" fmla="*/ 45 w 57"/>
                    <a:gd name="T43" fmla="*/ 10 h 17"/>
                    <a:gd name="T44" fmla="*/ 41 w 57"/>
                    <a:gd name="T45" fmla="*/ 9 h 17"/>
                    <a:gd name="T46" fmla="*/ 37 w 57"/>
                    <a:gd name="T47" fmla="*/ 8 h 17"/>
                    <a:gd name="T48" fmla="*/ 33 w 57"/>
                    <a:gd name="T49" fmla="*/ 8 h 17"/>
                    <a:gd name="T50" fmla="*/ 29 w 57"/>
                    <a:gd name="T51" fmla="*/ 8 h 17"/>
                    <a:gd name="T52" fmla="*/ 26 w 57"/>
                    <a:gd name="T53" fmla="*/ 8 h 17"/>
                    <a:gd name="T54" fmla="*/ 22 w 57"/>
                    <a:gd name="T55" fmla="*/ 8 h 17"/>
                    <a:gd name="T56" fmla="*/ 19 w 57"/>
                    <a:gd name="T57" fmla="*/ 8 h 17"/>
                    <a:gd name="T58" fmla="*/ 15 w 57"/>
                    <a:gd name="T59" fmla="*/ 9 h 17"/>
                    <a:gd name="T60" fmla="*/ 11 w 57"/>
                    <a:gd name="T61" fmla="*/ 10 h 17"/>
                    <a:gd name="T62" fmla="*/ 7 w 57"/>
                    <a:gd name="T63" fmla="*/ 12 h 17"/>
                    <a:gd name="T64" fmla="*/ 4 w 57"/>
                    <a:gd name="T65" fmla="*/ 13 h 17"/>
                    <a:gd name="T66" fmla="*/ 0 w 57"/>
                    <a:gd name="T67" fmla="*/ 16 h 17"/>
                    <a:gd name="T68" fmla="*/ 0 w 57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7" h="17">
                      <a:moveTo>
                        <a:pt x="0" y="8"/>
                      </a:moveTo>
                      <a:lnTo>
                        <a:pt x="2" y="6"/>
                      </a:lnTo>
                      <a:lnTo>
                        <a:pt x="4" y="5"/>
                      </a:lnTo>
                      <a:lnTo>
                        <a:pt x="7" y="4"/>
                      </a:lnTo>
                      <a:lnTo>
                        <a:pt x="11" y="2"/>
                      </a:lnTo>
                      <a:lnTo>
                        <a:pt x="14" y="1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7" y="0"/>
                      </a:lnTo>
                      <a:lnTo>
                        <a:pt x="32" y="0"/>
                      </a:lnTo>
                      <a:lnTo>
                        <a:pt x="36" y="0"/>
                      </a:lnTo>
                      <a:lnTo>
                        <a:pt x="40" y="1"/>
                      </a:lnTo>
                      <a:lnTo>
                        <a:pt x="44" y="1"/>
                      </a:lnTo>
                      <a:lnTo>
                        <a:pt x="47" y="4"/>
                      </a:lnTo>
                      <a:lnTo>
                        <a:pt x="51" y="5"/>
                      </a:lnTo>
                      <a:lnTo>
                        <a:pt x="54" y="6"/>
                      </a:lnTo>
                      <a:lnTo>
                        <a:pt x="56" y="8"/>
                      </a:lnTo>
                      <a:lnTo>
                        <a:pt x="56" y="16"/>
                      </a:lnTo>
                      <a:lnTo>
                        <a:pt x="55" y="14"/>
                      </a:lnTo>
                      <a:lnTo>
                        <a:pt x="52" y="13"/>
                      </a:lnTo>
                      <a:lnTo>
                        <a:pt x="49" y="12"/>
                      </a:lnTo>
                      <a:lnTo>
                        <a:pt x="45" y="10"/>
                      </a:lnTo>
                      <a:lnTo>
                        <a:pt x="41" y="9"/>
                      </a:lnTo>
                      <a:lnTo>
                        <a:pt x="37" y="8"/>
                      </a:lnTo>
                      <a:lnTo>
                        <a:pt x="33" y="8"/>
                      </a:lnTo>
                      <a:lnTo>
                        <a:pt x="29" y="8"/>
                      </a:lnTo>
                      <a:lnTo>
                        <a:pt x="26" y="8"/>
                      </a:lnTo>
                      <a:lnTo>
                        <a:pt x="22" y="8"/>
                      </a:lnTo>
                      <a:lnTo>
                        <a:pt x="19" y="8"/>
                      </a:lnTo>
                      <a:lnTo>
                        <a:pt x="15" y="9"/>
                      </a:lnTo>
                      <a:lnTo>
                        <a:pt x="11" y="10"/>
                      </a:lnTo>
                      <a:lnTo>
                        <a:pt x="7" y="12"/>
                      </a:lnTo>
                      <a:lnTo>
                        <a:pt x="4" y="13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219" name="Freeform 203"/>
                <p:cNvSpPr>
                  <a:spLocks/>
                </p:cNvSpPr>
                <p:nvPr/>
              </p:nvSpPr>
              <p:spPr bwMode="auto">
                <a:xfrm>
                  <a:off x="3923" y="2821"/>
                  <a:ext cx="58" cy="17"/>
                </a:xfrm>
                <a:custGeom>
                  <a:avLst/>
                  <a:gdLst>
                    <a:gd name="T0" fmla="*/ 0 w 58"/>
                    <a:gd name="T1" fmla="*/ 8 h 17"/>
                    <a:gd name="T2" fmla="*/ 2 w 58"/>
                    <a:gd name="T3" fmla="*/ 6 h 17"/>
                    <a:gd name="T4" fmla="*/ 4 w 58"/>
                    <a:gd name="T5" fmla="*/ 5 h 17"/>
                    <a:gd name="T6" fmla="*/ 7 w 58"/>
                    <a:gd name="T7" fmla="*/ 4 h 17"/>
                    <a:gd name="T8" fmla="*/ 11 w 58"/>
                    <a:gd name="T9" fmla="*/ 2 h 17"/>
                    <a:gd name="T10" fmla="*/ 15 w 58"/>
                    <a:gd name="T11" fmla="*/ 1 h 17"/>
                    <a:gd name="T12" fmla="*/ 19 w 58"/>
                    <a:gd name="T13" fmla="*/ 0 h 17"/>
                    <a:gd name="T14" fmla="*/ 24 w 58"/>
                    <a:gd name="T15" fmla="*/ 0 h 17"/>
                    <a:gd name="T16" fmla="*/ 27 w 58"/>
                    <a:gd name="T17" fmla="*/ 0 h 17"/>
                    <a:gd name="T18" fmla="*/ 32 w 58"/>
                    <a:gd name="T19" fmla="*/ 0 h 17"/>
                    <a:gd name="T20" fmla="*/ 37 w 58"/>
                    <a:gd name="T21" fmla="*/ 1 h 17"/>
                    <a:gd name="T22" fmla="*/ 40 w 58"/>
                    <a:gd name="T23" fmla="*/ 1 h 17"/>
                    <a:gd name="T24" fmla="*/ 44 w 58"/>
                    <a:gd name="T25" fmla="*/ 2 h 17"/>
                    <a:gd name="T26" fmla="*/ 48 w 58"/>
                    <a:gd name="T27" fmla="*/ 4 h 17"/>
                    <a:gd name="T28" fmla="*/ 52 w 58"/>
                    <a:gd name="T29" fmla="*/ 5 h 17"/>
                    <a:gd name="T30" fmla="*/ 55 w 58"/>
                    <a:gd name="T31" fmla="*/ 6 h 17"/>
                    <a:gd name="T32" fmla="*/ 57 w 58"/>
                    <a:gd name="T33" fmla="*/ 8 h 17"/>
                    <a:gd name="T34" fmla="*/ 57 w 58"/>
                    <a:gd name="T35" fmla="*/ 16 h 17"/>
                    <a:gd name="T36" fmla="*/ 55 w 58"/>
                    <a:gd name="T37" fmla="*/ 16 h 17"/>
                    <a:gd name="T38" fmla="*/ 52 w 58"/>
                    <a:gd name="T39" fmla="*/ 14 h 17"/>
                    <a:gd name="T40" fmla="*/ 49 w 58"/>
                    <a:gd name="T41" fmla="*/ 13 h 17"/>
                    <a:gd name="T42" fmla="*/ 46 w 58"/>
                    <a:gd name="T43" fmla="*/ 12 h 17"/>
                    <a:gd name="T44" fmla="*/ 41 w 58"/>
                    <a:gd name="T45" fmla="*/ 10 h 17"/>
                    <a:gd name="T46" fmla="*/ 37 w 58"/>
                    <a:gd name="T47" fmla="*/ 9 h 17"/>
                    <a:gd name="T48" fmla="*/ 33 w 58"/>
                    <a:gd name="T49" fmla="*/ 8 h 17"/>
                    <a:gd name="T50" fmla="*/ 29 w 58"/>
                    <a:gd name="T51" fmla="*/ 8 h 17"/>
                    <a:gd name="T52" fmla="*/ 26 w 58"/>
                    <a:gd name="T53" fmla="*/ 8 h 17"/>
                    <a:gd name="T54" fmla="*/ 23 w 58"/>
                    <a:gd name="T55" fmla="*/ 8 h 17"/>
                    <a:gd name="T56" fmla="*/ 19 w 58"/>
                    <a:gd name="T57" fmla="*/ 9 h 17"/>
                    <a:gd name="T58" fmla="*/ 15 w 58"/>
                    <a:gd name="T59" fmla="*/ 9 h 17"/>
                    <a:gd name="T60" fmla="*/ 11 w 58"/>
                    <a:gd name="T61" fmla="*/ 10 h 17"/>
                    <a:gd name="T62" fmla="*/ 8 w 58"/>
                    <a:gd name="T63" fmla="*/ 12 h 17"/>
                    <a:gd name="T64" fmla="*/ 4 w 58"/>
                    <a:gd name="T65" fmla="*/ 14 h 17"/>
                    <a:gd name="T66" fmla="*/ 0 w 58"/>
                    <a:gd name="T67" fmla="*/ 16 h 17"/>
                    <a:gd name="T68" fmla="*/ 0 w 58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8" h="17">
                      <a:moveTo>
                        <a:pt x="0" y="8"/>
                      </a:moveTo>
                      <a:lnTo>
                        <a:pt x="2" y="6"/>
                      </a:lnTo>
                      <a:lnTo>
                        <a:pt x="4" y="5"/>
                      </a:lnTo>
                      <a:lnTo>
                        <a:pt x="7" y="4"/>
                      </a:lnTo>
                      <a:lnTo>
                        <a:pt x="11" y="2"/>
                      </a:lnTo>
                      <a:lnTo>
                        <a:pt x="15" y="1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7" y="0"/>
                      </a:lnTo>
                      <a:lnTo>
                        <a:pt x="32" y="0"/>
                      </a:lnTo>
                      <a:lnTo>
                        <a:pt x="37" y="1"/>
                      </a:lnTo>
                      <a:lnTo>
                        <a:pt x="40" y="1"/>
                      </a:lnTo>
                      <a:lnTo>
                        <a:pt x="44" y="2"/>
                      </a:lnTo>
                      <a:lnTo>
                        <a:pt x="48" y="4"/>
                      </a:lnTo>
                      <a:lnTo>
                        <a:pt x="52" y="5"/>
                      </a:lnTo>
                      <a:lnTo>
                        <a:pt x="55" y="6"/>
                      </a:lnTo>
                      <a:lnTo>
                        <a:pt x="57" y="8"/>
                      </a:lnTo>
                      <a:lnTo>
                        <a:pt x="57" y="16"/>
                      </a:lnTo>
                      <a:lnTo>
                        <a:pt x="55" y="16"/>
                      </a:lnTo>
                      <a:lnTo>
                        <a:pt x="52" y="14"/>
                      </a:lnTo>
                      <a:lnTo>
                        <a:pt x="49" y="13"/>
                      </a:lnTo>
                      <a:lnTo>
                        <a:pt x="46" y="12"/>
                      </a:lnTo>
                      <a:lnTo>
                        <a:pt x="41" y="10"/>
                      </a:lnTo>
                      <a:lnTo>
                        <a:pt x="37" y="9"/>
                      </a:lnTo>
                      <a:lnTo>
                        <a:pt x="33" y="8"/>
                      </a:lnTo>
                      <a:lnTo>
                        <a:pt x="29" y="8"/>
                      </a:lnTo>
                      <a:lnTo>
                        <a:pt x="26" y="8"/>
                      </a:lnTo>
                      <a:lnTo>
                        <a:pt x="23" y="8"/>
                      </a:lnTo>
                      <a:lnTo>
                        <a:pt x="19" y="9"/>
                      </a:lnTo>
                      <a:lnTo>
                        <a:pt x="15" y="9"/>
                      </a:lnTo>
                      <a:lnTo>
                        <a:pt x="11" y="10"/>
                      </a:lnTo>
                      <a:lnTo>
                        <a:pt x="8" y="12"/>
                      </a:lnTo>
                      <a:lnTo>
                        <a:pt x="4" y="14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220" name="Freeform 204"/>
                <p:cNvSpPr>
                  <a:spLocks/>
                </p:cNvSpPr>
                <p:nvPr/>
              </p:nvSpPr>
              <p:spPr bwMode="auto">
                <a:xfrm>
                  <a:off x="3923" y="2682"/>
                  <a:ext cx="58" cy="17"/>
                </a:xfrm>
                <a:custGeom>
                  <a:avLst/>
                  <a:gdLst>
                    <a:gd name="T0" fmla="*/ 0 w 58"/>
                    <a:gd name="T1" fmla="*/ 8 h 17"/>
                    <a:gd name="T2" fmla="*/ 2 w 58"/>
                    <a:gd name="T3" fmla="*/ 6 h 17"/>
                    <a:gd name="T4" fmla="*/ 4 w 58"/>
                    <a:gd name="T5" fmla="*/ 5 h 17"/>
                    <a:gd name="T6" fmla="*/ 7 w 58"/>
                    <a:gd name="T7" fmla="*/ 4 h 17"/>
                    <a:gd name="T8" fmla="*/ 11 w 58"/>
                    <a:gd name="T9" fmla="*/ 2 h 17"/>
                    <a:gd name="T10" fmla="*/ 15 w 58"/>
                    <a:gd name="T11" fmla="*/ 1 h 17"/>
                    <a:gd name="T12" fmla="*/ 19 w 58"/>
                    <a:gd name="T13" fmla="*/ 0 h 17"/>
                    <a:gd name="T14" fmla="*/ 24 w 58"/>
                    <a:gd name="T15" fmla="*/ 0 h 17"/>
                    <a:gd name="T16" fmla="*/ 27 w 58"/>
                    <a:gd name="T17" fmla="*/ 0 h 17"/>
                    <a:gd name="T18" fmla="*/ 32 w 58"/>
                    <a:gd name="T19" fmla="*/ 0 h 17"/>
                    <a:gd name="T20" fmla="*/ 37 w 58"/>
                    <a:gd name="T21" fmla="*/ 0 h 17"/>
                    <a:gd name="T22" fmla="*/ 40 w 58"/>
                    <a:gd name="T23" fmla="*/ 1 h 17"/>
                    <a:gd name="T24" fmla="*/ 44 w 58"/>
                    <a:gd name="T25" fmla="*/ 2 h 17"/>
                    <a:gd name="T26" fmla="*/ 48 w 58"/>
                    <a:gd name="T27" fmla="*/ 4 h 17"/>
                    <a:gd name="T28" fmla="*/ 52 w 58"/>
                    <a:gd name="T29" fmla="*/ 5 h 17"/>
                    <a:gd name="T30" fmla="*/ 55 w 58"/>
                    <a:gd name="T31" fmla="*/ 6 h 17"/>
                    <a:gd name="T32" fmla="*/ 57 w 58"/>
                    <a:gd name="T33" fmla="*/ 8 h 17"/>
                    <a:gd name="T34" fmla="*/ 57 w 58"/>
                    <a:gd name="T35" fmla="*/ 16 h 17"/>
                    <a:gd name="T36" fmla="*/ 55 w 58"/>
                    <a:gd name="T37" fmla="*/ 14 h 17"/>
                    <a:gd name="T38" fmla="*/ 52 w 58"/>
                    <a:gd name="T39" fmla="*/ 13 h 17"/>
                    <a:gd name="T40" fmla="*/ 49 w 58"/>
                    <a:gd name="T41" fmla="*/ 12 h 17"/>
                    <a:gd name="T42" fmla="*/ 46 w 58"/>
                    <a:gd name="T43" fmla="*/ 12 h 17"/>
                    <a:gd name="T44" fmla="*/ 41 w 58"/>
                    <a:gd name="T45" fmla="*/ 10 h 17"/>
                    <a:gd name="T46" fmla="*/ 37 w 58"/>
                    <a:gd name="T47" fmla="*/ 9 h 17"/>
                    <a:gd name="T48" fmla="*/ 33 w 58"/>
                    <a:gd name="T49" fmla="*/ 8 h 17"/>
                    <a:gd name="T50" fmla="*/ 29 w 58"/>
                    <a:gd name="T51" fmla="*/ 8 h 17"/>
                    <a:gd name="T52" fmla="*/ 26 w 58"/>
                    <a:gd name="T53" fmla="*/ 8 h 17"/>
                    <a:gd name="T54" fmla="*/ 23 w 58"/>
                    <a:gd name="T55" fmla="*/ 8 h 17"/>
                    <a:gd name="T56" fmla="*/ 19 w 58"/>
                    <a:gd name="T57" fmla="*/ 8 h 17"/>
                    <a:gd name="T58" fmla="*/ 15 w 58"/>
                    <a:gd name="T59" fmla="*/ 9 h 17"/>
                    <a:gd name="T60" fmla="*/ 11 w 58"/>
                    <a:gd name="T61" fmla="*/ 10 h 17"/>
                    <a:gd name="T62" fmla="*/ 8 w 58"/>
                    <a:gd name="T63" fmla="*/ 12 h 17"/>
                    <a:gd name="T64" fmla="*/ 4 w 58"/>
                    <a:gd name="T65" fmla="*/ 13 h 17"/>
                    <a:gd name="T66" fmla="*/ 0 w 58"/>
                    <a:gd name="T67" fmla="*/ 16 h 17"/>
                    <a:gd name="T68" fmla="*/ 0 w 58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8" h="17">
                      <a:moveTo>
                        <a:pt x="0" y="8"/>
                      </a:moveTo>
                      <a:lnTo>
                        <a:pt x="2" y="6"/>
                      </a:lnTo>
                      <a:lnTo>
                        <a:pt x="4" y="5"/>
                      </a:lnTo>
                      <a:lnTo>
                        <a:pt x="7" y="4"/>
                      </a:lnTo>
                      <a:lnTo>
                        <a:pt x="11" y="2"/>
                      </a:lnTo>
                      <a:lnTo>
                        <a:pt x="15" y="1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7" y="0"/>
                      </a:lnTo>
                      <a:lnTo>
                        <a:pt x="32" y="0"/>
                      </a:lnTo>
                      <a:lnTo>
                        <a:pt x="37" y="0"/>
                      </a:lnTo>
                      <a:lnTo>
                        <a:pt x="40" y="1"/>
                      </a:lnTo>
                      <a:lnTo>
                        <a:pt x="44" y="2"/>
                      </a:lnTo>
                      <a:lnTo>
                        <a:pt x="48" y="4"/>
                      </a:lnTo>
                      <a:lnTo>
                        <a:pt x="52" y="5"/>
                      </a:lnTo>
                      <a:lnTo>
                        <a:pt x="55" y="6"/>
                      </a:lnTo>
                      <a:lnTo>
                        <a:pt x="57" y="8"/>
                      </a:lnTo>
                      <a:lnTo>
                        <a:pt x="57" y="16"/>
                      </a:lnTo>
                      <a:lnTo>
                        <a:pt x="55" y="14"/>
                      </a:lnTo>
                      <a:lnTo>
                        <a:pt x="52" y="13"/>
                      </a:lnTo>
                      <a:lnTo>
                        <a:pt x="49" y="12"/>
                      </a:lnTo>
                      <a:lnTo>
                        <a:pt x="46" y="12"/>
                      </a:lnTo>
                      <a:lnTo>
                        <a:pt x="41" y="10"/>
                      </a:lnTo>
                      <a:lnTo>
                        <a:pt x="37" y="9"/>
                      </a:lnTo>
                      <a:lnTo>
                        <a:pt x="33" y="8"/>
                      </a:lnTo>
                      <a:lnTo>
                        <a:pt x="29" y="8"/>
                      </a:lnTo>
                      <a:lnTo>
                        <a:pt x="26" y="8"/>
                      </a:lnTo>
                      <a:lnTo>
                        <a:pt x="23" y="8"/>
                      </a:lnTo>
                      <a:lnTo>
                        <a:pt x="19" y="8"/>
                      </a:lnTo>
                      <a:lnTo>
                        <a:pt x="15" y="9"/>
                      </a:lnTo>
                      <a:lnTo>
                        <a:pt x="11" y="10"/>
                      </a:lnTo>
                      <a:lnTo>
                        <a:pt x="8" y="12"/>
                      </a:lnTo>
                      <a:lnTo>
                        <a:pt x="4" y="13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0221" name="Group 205"/>
            <p:cNvGrpSpPr>
              <a:grpSpLocks/>
            </p:cNvGrpSpPr>
            <p:nvPr/>
          </p:nvGrpSpPr>
          <p:grpSpPr bwMode="auto">
            <a:xfrm>
              <a:off x="3979" y="2610"/>
              <a:ext cx="84" cy="270"/>
              <a:chOff x="3979" y="2610"/>
              <a:chExt cx="84" cy="270"/>
            </a:xfrm>
          </p:grpSpPr>
          <p:grpSp>
            <p:nvGrpSpPr>
              <p:cNvPr id="1110222" name="Group 206"/>
              <p:cNvGrpSpPr>
                <a:grpSpLocks/>
              </p:cNvGrpSpPr>
              <p:nvPr/>
            </p:nvGrpSpPr>
            <p:grpSpPr bwMode="auto">
              <a:xfrm>
                <a:off x="3979" y="2610"/>
                <a:ext cx="84" cy="270"/>
                <a:chOff x="3979" y="2610"/>
                <a:chExt cx="84" cy="270"/>
              </a:xfrm>
            </p:grpSpPr>
            <p:sp>
              <p:nvSpPr>
                <p:cNvPr id="1110223" name="Freeform 207"/>
                <p:cNvSpPr>
                  <a:spLocks/>
                </p:cNvSpPr>
                <p:nvPr/>
              </p:nvSpPr>
              <p:spPr bwMode="auto">
                <a:xfrm>
                  <a:off x="4034" y="2617"/>
                  <a:ext cx="29" cy="263"/>
                </a:xfrm>
                <a:custGeom>
                  <a:avLst/>
                  <a:gdLst>
                    <a:gd name="T0" fmla="*/ 0 w 29"/>
                    <a:gd name="T1" fmla="*/ 0 h 263"/>
                    <a:gd name="T2" fmla="*/ 28 w 29"/>
                    <a:gd name="T3" fmla="*/ 41 h 263"/>
                    <a:gd name="T4" fmla="*/ 28 w 29"/>
                    <a:gd name="T5" fmla="*/ 262 h 263"/>
                    <a:gd name="T6" fmla="*/ 0 w 29"/>
                    <a:gd name="T7" fmla="*/ 262 h 263"/>
                    <a:gd name="T8" fmla="*/ 0 w 29"/>
                    <a:gd name="T9" fmla="*/ 0 h 2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263">
                      <a:moveTo>
                        <a:pt x="0" y="0"/>
                      </a:moveTo>
                      <a:lnTo>
                        <a:pt x="28" y="41"/>
                      </a:lnTo>
                      <a:lnTo>
                        <a:pt x="28" y="262"/>
                      </a:lnTo>
                      <a:lnTo>
                        <a:pt x="0" y="26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8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224" name="Freeform 208"/>
                <p:cNvSpPr>
                  <a:spLocks/>
                </p:cNvSpPr>
                <p:nvPr/>
              </p:nvSpPr>
              <p:spPr bwMode="auto">
                <a:xfrm>
                  <a:off x="3979" y="2610"/>
                  <a:ext cx="56" cy="269"/>
                </a:xfrm>
                <a:custGeom>
                  <a:avLst/>
                  <a:gdLst>
                    <a:gd name="T0" fmla="*/ 0 w 56"/>
                    <a:gd name="T1" fmla="*/ 268 h 269"/>
                    <a:gd name="T2" fmla="*/ 0 w 56"/>
                    <a:gd name="T3" fmla="*/ 5 h 269"/>
                    <a:gd name="T4" fmla="*/ 2 w 56"/>
                    <a:gd name="T5" fmla="*/ 3 h 269"/>
                    <a:gd name="T6" fmla="*/ 6 w 56"/>
                    <a:gd name="T7" fmla="*/ 2 h 269"/>
                    <a:gd name="T8" fmla="*/ 13 w 56"/>
                    <a:gd name="T9" fmla="*/ 0 h 269"/>
                    <a:gd name="T10" fmla="*/ 18 w 56"/>
                    <a:gd name="T11" fmla="*/ 0 h 269"/>
                    <a:gd name="T12" fmla="*/ 23 w 56"/>
                    <a:gd name="T13" fmla="*/ 0 h 269"/>
                    <a:gd name="T14" fmla="*/ 26 w 56"/>
                    <a:gd name="T15" fmla="*/ 0 h 269"/>
                    <a:gd name="T16" fmla="*/ 29 w 56"/>
                    <a:gd name="T17" fmla="*/ 0 h 269"/>
                    <a:gd name="T18" fmla="*/ 33 w 56"/>
                    <a:gd name="T19" fmla="*/ 0 h 269"/>
                    <a:gd name="T20" fmla="*/ 36 w 56"/>
                    <a:gd name="T21" fmla="*/ 0 h 269"/>
                    <a:gd name="T22" fmla="*/ 38 w 56"/>
                    <a:gd name="T23" fmla="*/ 0 h 269"/>
                    <a:gd name="T24" fmla="*/ 41 w 56"/>
                    <a:gd name="T25" fmla="*/ 1 h 269"/>
                    <a:gd name="T26" fmla="*/ 45 w 56"/>
                    <a:gd name="T27" fmla="*/ 2 h 269"/>
                    <a:gd name="T28" fmla="*/ 50 w 56"/>
                    <a:gd name="T29" fmla="*/ 3 h 269"/>
                    <a:gd name="T30" fmla="*/ 53 w 56"/>
                    <a:gd name="T31" fmla="*/ 4 h 269"/>
                    <a:gd name="T32" fmla="*/ 55 w 56"/>
                    <a:gd name="T33" fmla="*/ 5 h 269"/>
                    <a:gd name="T34" fmla="*/ 55 w 56"/>
                    <a:gd name="T35" fmla="*/ 268 h 269"/>
                    <a:gd name="T36" fmla="*/ 0 w 56"/>
                    <a:gd name="T37" fmla="*/ 268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6" h="269">
                      <a:moveTo>
                        <a:pt x="0" y="268"/>
                      </a:moveTo>
                      <a:lnTo>
                        <a:pt x="0" y="5"/>
                      </a:lnTo>
                      <a:lnTo>
                        <a:pt x="2" y="3"/>
                      </a:lnTo>
                      <a:lnTo>
                        <a:pt x="6" y="2"/>
                      </a:lnTo>
                      <a:lnTo>
                        <a:pt x="13" y="0"/>
                      </a:lnTo>
                      <a:lnTo>
                        <a:pt x="18" y="0"/>
                      </a:lnTo>
                      <a:lnTo>
                        <a:pt x="23" y="0"/>
                      </a:lnTo>
                      <a:lnTo>
                        <a:pt x="26" y="0"/>
                      </a:lnTo>
                      <a:lnTo>
                        <a:pt x="29" y="0"/>
                      </a:lnTo>
                      <a:lnTo>
                        <a:pt x="33" y="0"/>
                      </a:lnTo>
                      <a:lnTo>
                        <a:pt x="36" y="0"/>
                      </a:lnTo>
                      <a:lnTo>
                        <a:pt x="38" y="0"/>
                      </a:lnTo>
                      <a:lnTo>
                        <a:pt x="41" y="1"/>
                      </a:lnTo>
                      <a:lnTo>
                        <a:pt x="45" y="2"/>
                      </a:lnTo>
                      <a:lnTo>
                        <a:pt x="50" y="3"/>
                      </a:lnTo>
                      <a:lnTo>
                        <a:pt x="53" y="4"/>
                      </a:lnTo>
                      <a:lnTo>
                        <a:pt x="55" y="5"/>
                      </a:lnTo>
                      <a:lnTo>
                        <a:pt x="55" y="268"/>
                      </a:lnTo>
                      <a:lnTo>
                        <a:pt x="0" y="268"/>
                      </a:lnTo>
                    </a:path>
                  </a:pathLst>
                </a:custGeom>
                <a:solidFill>
                  <a:srgbClr val="FF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10225" name="Group 209"/>
              <p:cNvGrpSpPr>
                <a:grpSpLocks/>
              </p:cNvGrpSpPr>
              <p:nvPr/>
            </p:nvGrpSpPr>
            <p:grpSpPr bwMode="auto">
              <a:xfrm>
                <a:off x="3979" y="2682"/>
                <a:ext cx="56" cy="156"/>
                <a:chOff x="3979" y="2682"/>
                <a:chExt cx="56" cy="156"/>
              </a:xfrm>
            </p:grpSpPr>
            <p:sp>
              <p:nvSpPr>
                <p:cNvPr id="1110226" name="Freeform 210"/>
                <p:cNvSpPr>
                  <a:spLocks/>
                </p:cNvSpPr>
                <p:nvPr/>
              </p:nvSpPr>
              <p:spPr bwMode="auto">
                <a:xfrm>
                  <a:off x="3979" y="2806"/>
                  <a:ext cx="56" cy="17"/>
                </a:xfrm>
                <a:custGeom>
                  <a:avLst/>
                  <a:gdLst>
                    <a:gd name="T0" fmla="*/ 0 w 56"/>
                    <a:gd name="T1" fmla="*/ 8 h 17"/>
                    <a:gd name="T2" fmla="*/ 0 w 56"/>
                    <a:gd name="T3" fmla="*/ 6 h 17"/>
                    <a:gd name="T4" fmla="*/ 3 w 56"/>
                    <a:gd name="T5" fmla="*/ 5 h 17"/>
                    <a:gd name="T6" fmla="*/ 5 w 56"/>
                    <a:gd name="T7" fmla="*/ 4 h 17"/>
                    <a:gd name="T8" fmla="*/ 10 w 56"/>
                    <a:gd name="T9" fmla="*/ 2 h 17"/>
                    <a:gd name="T10" fmla="*/ 13 w 56"/>
                    <a:gd name="T11" fmla="*/ 1 h 17"/>
                    <a:gd name="T12" fmla="*/ 17 w 56"/>
                    <a:gd name="T13" fmla="*/ 0 h 17"/>
                    <a:gd name="T14" fmla="*/ 22 w 56"/>
                    <a:gd name="T15" fmla="*/ 0 h 17"/>
                    <a:gd name="T16" fmla="*/ 26 w 56"/>
                    <a:gd name="T17" fmla="*/ 0 h 17"/>
                    <a:gd name="T18" fmla="*/ 31 w 56"/>
                    <a:gd name="T19" fmla="*/ 0 h 17"/>
                    <a:gd name="T20" fmla="*/ 35 w 56"/>
                    <a:gd name="T21" fmla="*/ 0 h 17"/>
                    <a:gd name="T22" fmla="*/ 39 w 56"/>
                    <a:gd name="T23" fmla="*/ 1 h 17"/>
                    <a:gd name="T24" fmla="*/ 42 w 56"/>
                    <a:gd name="T25" fmla="*/ 1 h 17"/>
                    <a:gd name="T26" fmla="*/ 46 w 56"/>
                    <a:gd name="T27" fmla="*/ 4 h 17"/>
                    <a:gd name="T28" fmla="*/ 50 w 56"/>
                    <a:gd name="T29" fmla="*/ 5 h 17"/>
                    <a:gd name="T30" fmla="*/ 53 w 56"/>
                    <a:gd name="T31" fmla="*/ 6 h 17"/>
                    <a:gd name="T32" fmla="*/ 55 w 56"/>
                    <a:gd name="T33" fmla="*/ 8 h 17"/>
                    <a:gd name="T34" fmla="*/ 55 w 56"/>
                    <a:gd name="T35" fmla="*/ 16 h 17"/>
                    <a:gd name="T36" fmla="*/ 53 w 56"/>
                    <a:gd name="T37" fmla="*/ 14 h 17"/>
                    <a:gd name="T38" fmla="*/ 51 w 56"/>
                    <a:gd name="T39" fmla="*/ 13 h 17"/>
                    <a:gd name="T40" fmla="*/ 47 w 56"/>
                    <a:gd name="T41" fmla="*/ 12 h 17"/>
                    <a:gd name="T42" fmla="*/ 44 w 56"/>
                    <a:gd name="T43" fmla="*/ 10 h 17"/>
                    <a:gd name="T44" fmla="*/ 40 w 56"/>
                    <a:gd name="T45" fmla="*/ 9 h 17"/>
                    <a:gd name="T46" fmla="*/ 35 w 56"/>
                    <a:gd name="T47" fmla="*/ 8 h 17"/>
                    <a:gd name="T48" fmla="*/ 31 w 56"/>
                    <a:gd name="T49" fmla="*/ 8 h 17"/>
                    <a:gd name="T50" fmla="*/ 28 w 56"/>
                    <a:gd name="T51" fmla="*/ 8 h 17"/>
                    <a:gd name="T52" fmla="*/ 24 w 56"/>
                    <a:gd name="T53" fmla="*/ 8 h 17"/>
                    <a:gd name="T54" fmla="*/ 21 w 56"/>
                    <a:gd name="T55" fmla="*/ 8 h 17"/>
                    <a:gd name="T56" fmla="*/ 17 w 56"/>
                    <a:gd name="T57" fmla="*/ 8 h 17"/>
                    <a:gd name="T58" fmla="*/ 14 w 56"/>
                    <a:gd name="T59" fmla="*/ 9 h 17"/>
                    <a:gd name="T60" fmla="*/ 10 w 56"/>
                    <a:gd name="T61" fmla="*/ 10 h 17"/>
                    <a:gd name="T62" fmla="*/ 6 w 56"/>
                    <a:gd name="T63" fmla="*/ 12 h 17"/>
                    <a:gd name="T64" fmla="*/ 3 w 56"/>
                    <a:gd name="T65" fmla="*/ 13 h 17"/>
                    <a:gd name="T66" fmla="*/ 0 w 56"/>
                    <a:gd name="T67" fmla="*/ 16 h 17"/>
                    <a:gd name="T68" fmla="*/ 0 w 56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6" h="17">
                      <a:moveTo>
                        <a:pt x="0" y="8"/>
                      </a:moveTo>
                      <a:lnTo>
                        <a:pt x="0" y="6"/>
                      </a:lnTo>
                      <a:lnTo>
                        <a:pt x="3" y="5"/>
                      </a:lnTo>
                      <a:lnTo>
                        <a:pt x="5" y="4"/>
                      </a:lnTo>
                      <a:lnTo>
                        <a:pt x="10" y="2"/>
                      </a:lnTo>
                      <a:lnTo>
                        <a:pt x="13" y="1"/>
                      </a:lnTo>
                      <a:lnTo>
                        <a:pt x="17" y="0"/>
                      </a:lnTo>
                      <a:lnTo>
                        <a:pt x="22" y="0"/>
                      </a:lnTo>
                      <a:lnTo>
                        <a:pt x="26" y="0"/>
                      </a:lnTo>
                      <a:lnTo>
                        <a:pt x="31" y="0"/>
                      </a:lnTo>
                      <a:lnTo>
                        <a:pt x="35" y="0"/>
                      </a:lnTo>
                      <a:lnTo>
                        <a:pt x="39" y="1"/>
                      </a:lnTo>
                      <a:lnTo>
                        <a:pt x="42" y="1"/>
                      </a:lnTo>
                      <a:lnTo>
                        <a:pt x="46" y="4"/>
                      </a:lnTo>
                      <a:lnTo>
                        <a:pt x="50" y="5"/>
                      </a:lnTo>
                      <a:lnTo>
                        <a:pt x="53" y="6"/>
                      </a:lnTo>
                      <a:lnTo>
                        <a:pt x="55" y="8"/>
                      </a:lnTo>
                      <a:lnTo>
                        <a:pt x="55" y="16"/>
                      </a:lnTo>
                      <a:lnTo>
                        <a:pt x="53" y="14"/>
                      </a:lnTo>
                      <a:lnTo>
                        <a:pt x="51" y="13"/>
                      </a:lnTo>
                      <a:lnTo>
                        <a:pt x="47" y="12"/>
                      </a:lnTo>
                      <a:lnTo>
                        <a:pt x="44" y="10"/>
                      </a:lnTo>
                      <a:lnTo>
                        <a:pt x="40" y="9"/>
                      </a:lnTo>
                      <a:lnTo>
                        <a:pt x="35" y="8"/>
                      </a:lnTo>
                      <a:lnTo>
                        <a:pt x="31" y="8"/>
                      </a:lnTo>
                      <a:lnTo>
                        <a:pt x="28" y="8"/>
                      </a:lnTo>
                      <a:lnTo>
                        <a:pt x="24" y="8"/>
                      </a:lnTo>
                      <a:lnTo>
                        <a:pt x="21" y="8"/>
                      </a:lnTo>
                      <a:lnTo>
                        <a:pt x="17" y="8"/>
                      </a:lnTo>
                      <a:lnTo>
                        <a:pt x="14" y="9"/>
                      </a:lnTo>
                      <a:lnTo>
                        <a:pt x="10" y="10"/>
                      </a:lnTo>
                      <a:lnTo>
                        <a:pt x="6" y="12"/>
                      </a:lnTo>
                      <a:lnTo>
                        <a:pt x="3" y="13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227" name="Freeform 211"/>
                <p:cNvSpPr>
                  <a:spLocks/>
                </p:cNvSpPr>
                <p:nvPr/>
              </p:nvSpPr>
              <p:spPr bwMode="auto">
                <a:xfrm>
                  <a:off x="3979" y="2821"/>
                  <a:ext cx="56" cy="17"/>
                </a:xfrm>
                <a:custGeom>
                  <a:avLst/>
                  <a:gdLst>
                    <a:gd name="T0" fmla="*/ 0 w 56"/>
                    <a:gd name="T1" fmla="*/ 8 h 17"/>
                    <a:gd name="T2" fmla="*/ 1 w 56"/>
                    <a:gd name="T3" fmla="*/ 6 h 17"/>
                    <a:gd name="T4" fmla="*/ 3 w 56"/>
                    <a:gd name="T5" fmla="*/ 5 h 17"/>
                    <a:gd name="T6" fmla="*/ 6 w 56"/>
                    <a:gd name="T7" fmla="*/ 4 h 17"/>
                    <a:gd name="T8" fmla="*/ 10 w 56"/>
                    <a:gd name="T9" fmla="*/ 2 h 17"/>
                    <a:gd name="T10" fmla="*/ 13 w 56"/>
                    <a:gd name="T11" fmla="*/ 1 h 17"/>
                    <a:gd name="T12" fmla="*/ 18 w 56"/>
                    <a:gd name="T13" fmla="*/ 0 h 17"/>
                    <a:gd name="T14" fmla="*/ 23 w 56"/>
                    <a:gd name="T15" fmla="*/ 0 h 17"/>
                    <a:gd name="T16" fmla="*/ 26 w 56"/>
                    <a:gd name="T17" fmla="*/ 0 h 17"/>
                    <a:gd name="T18" fmla="*/ 31 w 56"/>
                    <a:gd name="T19" fmla="*/ 0 h 17"/>
                    <a:gd name="T20" fmla="*/ 35 w 56"/>
                    <a:gd name="T21" fmla="*/ 1 h 17"/>
                    <a:gd name="T22" fmla="*/ 39 w 56"/>
                    <a:gd name="T23" fmla="*/ 1 h 17"/>
                    <a:gd name="T24" fmla="*/ 43 w 56"/>
                    <a:gd name="T25" fmla="*/ 2 h 17"/>
                    <a:gd name="T26" fmla="*/ 46 w 56"/>
                    <a:gd name="T27" fmla="*/ 4 h 17"/>
                    <a:gd name="T28" fmla="*/ 50 w 56"/>
                    <a:gd name="T29" fmla="*/ 5 h 17"/>
                    <a:gd name="T30" fmla="*/ 53 w 56"/>
                    <a:gd name="T31" fmla="*/ 6 h 17"/>
                    <a:gd name="T32" fmla="*/ 55 w 56"/>
                    <a:gd name="T33" fmla="*/ 8 h 17"/>
                    <a:gd name="T34" fmla="*/ 55 w 56"/>
                    <a:gd name="T35" fmla="*/ 16 h 17"/>
                    <a:gd name="T36" fmla="*/ 54 w 56"/>
                    <a:gd name="T37" fmla="*/ 16 h 17"/>
                    <a:gd name="T38" fmla="*/ 51 w 56"/>
                    <a:gd name="T39" fmla="*/ 14 h 17"/>
                    <a:gd name="T40" fmla="*/ 48 w 56"/>
                    <a:gd name="T41" fmla="*/ 13 h 17"/>
                    <a:gd name="T42" fmla="*/ 44 w 56"/>
                    <a:gd name="T43" fmla="*/ 12 h 17"/>
                    <a:gd name="T44" fmla="*/ 40 w 56"/>
                    <a:gd name="T45" fmla="*/ 10 h 17"/>
                    <a:gd name="T46" fmla="*/ 36 w 56"/>
                    <a:gd name="T47" fmla="*/ 9 h 17"/>
                    <a:gd name="T48" fmla="*/ 31 w 56"/>
                    <a:gd name="T49" fmla="*/ 8 h 17"/>
                    <a:gd name="T50" fmla="*/ 28 w 56"/>
                    <a:gd name="T51" fmla="*/ 8 h 17"/>
                    <a:gd name="T52" fmla="*/ 25 w 56"/>
                    <a:gd name="T53" fmla="*/ 8 h 17"/>
                    <a:gd name="T54" fmla="*/ 21 w 56"/>
                    <a:gd name="T55" fmla="*/ 8 h 17"/>
                    <a:gd name="T56" fmla="*/ 18 w 56"/>
                    <a:gd name="T57" fmla="*/ 9 h 17"/>
                    <a:gd name="T58" fmla="*/ 14 w 56"/>
                    <a:gd name="T59" fmla="*/ 9 h 17"/>
                    <a:gd name="T60" fmla="*/ 10 w 56"/>
                    <a:gd name="T61" fmla="*/ 10 h 17"/>
                    <a:gd name="T62" fmla="*/ 6 w 56"/>
                    <a:gd name="T63" fmla="*/ 12 h 17"/>
                    <a:gd name="T64" fmla="*/ 3 w 56"/>
                    <a:gd name="T65" fmla="*/ 14 h 17"/>
                    <a:gd name="T66" fmla="*/ 0 w 56"/>
                    <a:gd name="T67" fmla="*/ 16 h 17"/>
                    <a:gd name="T68" fmla="*/ 0 w 56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6" h="17">
                      <a:moveTo>
                        <a:pt x="0" y="8"/>
                      </a:moveTo>
                      <a:lnTo>
                        <a:pt x="1" y="6"/>
                      </a:lnTo>
                      <a:lnTo>
                        <a:pt x="3" y="5"/>
                      </a:lnTo>
                      <a:lnTo>
                        <a:pt x="6" y="4"/>
                      </a:lnTo>
                      <a:lnTo>
                        <a:pt x="10" y="2"/>
                      </a:lnTo>
                      <a:lnTo>
                        <a:pt x="13" y="1"/>
                      </a:lnTo>
                      <a:lnTo>
                        <a:pt x="18" y="0"/>
                      </a:lnTo>
                      <a:lnTo>
                        <a:pt x="23" y="0"/>
                      </a:lnTo>
                      <a:lnTo>
                        <a:pt x="26" y="0"/>
                      </a:lnTo>
                      <a:lnTo>
                        <a:pt x="31" y="0"/>
                      </a:lnTo>
                      <a:lnTo>
                        <a:pt x="35" y="1"/>
                      </a:lnTo>
                      <a:lnTo>
                        <a:pt x="39" y="1"/>
                      </a:lnTo>
                      <a:lnTo>
                        <a:pt x="43" y="2"/>
                      </a:lnTo>
                      <a:lnTo>
                        <a:pt x="46" y="4"/>
                      </a:lnTo>
                      <a:lnTo>
                        <a:pt x="50" y="5"/>
                      </a:lnTo>
                      <a:lnTo>
                        <a:pt x="53" y="6"/>
                      </a:lnTo>
                      <a:lnTo>
                        <a:pt x="55" y="8"/>
                      </a:lnTo>
                      <a:lnTo>
                        <a:pt x="55" y="16"/>
                      </a:lnTo>
                      <a:lnTo>
                        <a:pt x="54" y="16"/>
                      </a:lnTo>
                      <a:lnTo>
                        <a:pt x="51" y="14"/>
                      </a:lnTo>
                      <a:lnTo>
                        <a:pt x="48" y="13"/>
                      </a:lnTo>
                      <a:lnTo>
                        <a:pt x="44" y="12"/>
                      </a:lnTo>
                      <a:lnTo>
                        <a:pt x="40" y="10"/>
                      </a:lnTo>
                      <a:lnTo>
                        <a:pt x="36" y="9"/>
                      </a:lnTo>
                      <a:lnTo>
                        <a:pt x="31" y="8"/>
                      </a:lnTo>
                      <a:lnTo>
                        <a:pt x="28" y="8"/>
                      </a:lnTo>
                      <a:lnTo>
                        <a:pt x="25" y="8"/>
                      </a:lnTo>
                      <a:lnTo>
                        <a:pt x="21" y="8"/>
                      </a:lnTo>
                      <a:lnTo>
                        <a:pt x="18" y="9"/>
                      </a:lnTo>
                      <a:lnTo>
                        <a:pt x="14" y="9"/>
                      </a:lnTo>
                      <a:lnTo>
                        <a:pt x="10" y="10"/>
                      </a:lnTo>
                      <a:lnTo>
                        <a:pt x="6" y="12"/>
                      </a:lnTo>
                      <a:lnTo>
                        <a:pt x="3" y="14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228" name="Freeform 212"/>
                <p:cNvSpPr>
                  <a:spLocks/>
                </p:cNvSpPr>
                <p:nvPr/>
              </p:nvSpPr>
              <p:spPr bwMode="auto">
                <a:xfrm>
                  <a:off x="3979" y="2682"/>
                  <a:ext cx="56" cy="17"/>
                </a:xfrm>
                <a:custGeom>
                  <a:avLst/>
                  <a:gdLst>
                    <a:gd name="T0" fmla="*/ 0 w 56"/>
                    <a:gd name="T1" fmla="*/ 8 h 17"/>
                    <a:gd name="T2" fmla="*/ 1 w 56"/>
                    <a:gd name="T3" fmla="*/ 6 h 17"/>
                    <a:gd name="T4" fmla="*/ 3 w 56"/>
                    <a:gd name="T5" fmla="*/ 5 h 17"/>
                    <a:gd name="T6" fmla="*/ 6 w 56"/>
                    <a:gd name="T7" fmla="*/ 4 h 17"/>
                    <a:gd name="T8" fmla="*/ 10 w 56"/>
                    <a:gd name="T9" fmla="*/ 2 h 17"/>
                    <a:gd name="T10" fmla="*/ 13 w 56"/>
                    <a:gd name="T11" fmla="*/ 1 h 17"/>
                    <a:gd name="T12" fmla="*/ 18 w 56"/>
                    <a:gd name="T13" fmla="*/ 0 h 17"/>
                    <a:gd name="T14" fmla="*/ 23 w 56"/>
                    <a:gd name="T15" fmla="*/ 0 h 17"/>
                    <a:gd name="T16" fmla="*/ 26 w 56"/>
                    <a:gd name="T17" fmla="*/ 0 h 17"/>
                    <a:gd name="T18" fmla="*/ 31 w 56"/>
                    <a:gd name="T19" fmla="*/ 0 h 17"/>
                    <a:gd name="T20" fmla="*/ 35 w 56"/>
                    <a:gd name="T21" fmla="*/ 0 h 17"/>
                    <a:gd name="T22" fmla="*/ 39 w 56"/>
                    <a:gd name="T23" fmla="*/ 1 h 17"/>
                    <a:gd name="T24" fmla="*/ 43 w 56"/>
                    <a:gd name="T25" fmla="*/ 2 h 17"/>
                    <a:gd name="T26" fmla="*/ 46 w 56"/>
                    <a:gd name="T27" fmla="*/ 4 h 17"/>
                    <a:gd name="T28" fmla="*/ 50 w 56"/>
                    <a:gd name="T29" fmla="*/ 5 h 17"/>
                    <a:gd name="T30" fmla="*/ 53 w 56"/>
                    <a:gd name="T31" fmla="*/ 6 h 17"/>
                    <a:gd name="T32" fmla="*/ 55 w 56"/>
                    <a:gd name="T33" fmla="*/ 8 h 17"/>
                    <a:gd name="T34" fmla="*/ 55 w 56"/>
                    <a:gd name="T35" fmla="*/ 16 h 17"/>
                    <a:gd name="T36" fmla="*/ 54 w 56"/>
                    <a:gd name="T37" fmla="*/ 14 h 17"/>
                    <a:gd name="T38" fmla="*/ 51 w 56"/>
                    <a:gd name="T39" fmla="*/ 13 h 17"/>
                    <a:gd name="T40" fmla="*/ 48 w 56"/>
                    <a:gd name="T41" fmla="*/ 12 h 17"/>
                    <a:gd name="T42" fmla="*/ 44 w 56"/>
                    <a:gd name="T43" fmla="*/ 12 h 17"/>
                    <a:gd name="T44" fmla="*/ 40 w 56"/>
                    <a:gd name="T45" fmla="*/ 10 h 17"/>
                    <a:gd name="T46" fmla="*/ 36 w 56"/>
                    <a:gd name="T47" fmla="*/ 9 h 17"/>
                    <a:gd name="T48" fmla="*/ 31 w 56"/>
                    <a:gd name="T49" fmla="*/ 8 h 17"/>
                    <a:gd name="T50" fmla="*/ 28 w 56"/>
                    <a:gd name="T51" fmla="*/ 8 h 17"/>
                    <a:gd name="T52" fmla="*/ 25 w 56"/>
                    <a:gd name="T53" fmla="*/ 8 h 17"/>
                    <a:gd name="T54" fmla="*/ 21 w 56"/>
                    <a:gd name="T55" fmla="*/ 8 h 17"/>
                    <a:gd name="T56" fmla="*/ 18 w 56"/>
                    <a:gd name="T57" fmla="*/ 8 h 17"/>
                    <a:gd name="T58" fmla="*/ 14 w 56"/>
                    <a:gd name="T59" fmla="*/ 9 h 17"/>
                    <a:gd name="T60" fmla="*/ 10 w 56"/>
                    <a:gd name="T61" fmla="*/ 10 h 17"/>
                    <a:gd name="T62" fmla="*/ 6 w 56"/>
                    <a:gd name="T63" fmla="*/ 12 h 17"/>
                    <a:gd name="T64" fmla="*/ 3 w 56"/>
                    <a:gd name="T65" fmla="*/ 13 h 17"/>
                    <a:gd name="T66" fmla="*/ 0 w 56"/>
                    <a:gd name="T67" fmla="*/ 16 h 17"/>
                    <a:gd name="T68" fmla="*/ 0 w 56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6" h="17">
                      <a:moveTo>
                        <a:pt x="0" y="8"/>
                      </a:moveTo>
                      <a:lnTo>
                        <a:pt x="1" y="6"/>
                      </a:lnTo>
                      <a:lnTo>
                        <a:pt x="3" y="5"/>
                      </a:lnTo>
                      <a:lnTo>
                        <a:pt x="6" y="4"/>
                      </a:lnTo>
                      <a:lnTo>
                        <a:pt x="10" y="2"/>
                      </a:lnTo>
                      <a:lnTo>
                        <a:pt x="13" y="1"/>
                      </a:lnTo>
                      <a:lnTo>
                        <a:pt x="18" y="0"/>
                      </a:lnTo>
                      <a:lnTo>
                        <a:pt x="23" y="0"/>
                      </a:lnTo>
                      <a:lnTo>
                        <a:pt x="26" y="0"/>
                      </a:lnTo>
                      <a:lnTo>
                        <a:pt x="31" y="0"/>
                      </a:lnTo>
                      <a:lnTo>
                        <a:pt x="35" y="0"/>
                      </a:lnTo>
                      <a:lnTo>
                        <a:pt x="39" y="1"/>
                      </a:lnTo>
                      <a:lnTo>
                        <a:pt x="43" y="2"/>
                      </a:lnTo>
                      <a:lnTo>
                        <a:pt x="46" y="4"/>
                      </a:lnTo>
                      <a:lnTo>
                        <a:pt x="50" y="5"/>
                      </a:lnTo>
                      <a:lnTo>
                        <a:pt x="53" y="6"/>
                      </a:lnTo>
                      <a:lnTo>
                        <a:pt x="55" y="8"/>
                      </a:lnTo>
                      <a:lnTo>
                        <a:pt x="55" y="16"/>
                      </a:lnTo>
                      <a:lnTo>
                        <a:pt x="54" y="14"/>
                      </a:lnTo>
                      <a:lnTo>
                        <a:pt x="51" y="13"/>
                      </a:lnTo>
                      <a:lnTo>
                        <a:pt x="48" y="12"/>
                      </a:lnTo>
                      <a:lnTo>
                        <a:pt x="44" y="12"/>
                      </a:lnTo>
                      <a:lnTo>
                        <a:pt x="40" y="10"/>
                      </a:lnTo>
                      <a:lnTo>
                        <a:pt x="36" y="9"/>
                      </a:lnTo>
                      <a:lnTo>
                        <a:pt x="31" y="8"/>
                      </a:lnTo>
                      <a:lnTo>
                        <a:pt x="28" y="8"/>
                      </a:lnTo>
                      <a:lnTo>
                        <a:pt x="25" y="8"/>
                      </a:lnTo>
                      <a:lnTo>
                        <a:pt x="21" y="8"/>
                      </a:lnTo>
                      <a:lnTo>
                        <a:pt x="18" y="8"/>
                      </a:lnTo>
                      <a:lnTo>
                        <a:pt x="14" y="9"/>
                      </a:lnTo>
                      <a:lnTo>
                        <a:pt x="10" y="10"/>
                      </a:lnTo>
                      <a:lnTo>
                        <a:pt x="6" y="12"/>
                      </a:lnTo>
                      <a:lnTo>
                        <a:pt x="3" y="13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0229" name="Group 213"/>
            <p:cNvGrpSpPr>
              <a:grpSpLocks/>
            </p:cNvGrpSpPr>
            <p:nvPr/>
          </p:nvGrpSpPr>
          <p:grpSpPr bwMode="auto">
            <a:xfrm>
              <a:off x="4034" y="2610"/>
              <a:ext cx="85" cy="270"/>
              <a:chOff x="4034" y="2610"/>
              <a:chExt cx="85" cy="270"/>
            </a:xfrm>
          </p:grpSpPr>
          <p:grpSp>
            <p:nvGrpSpPr>
              <p:cNvPr id="1110230" name="Group 214"/>
              <p:cNvGrpSpPr>
                <a:grpSpLocks/>
              </p:cNvGrpSpPr>
              <p:nvPr/>
            </p:nvGrpSpPr>
            <p:grpSpPr bwMode="auto">
              <a:xfrm>
                <a:off x="4034" y="2610"/>
                <a:ext cx="85" cy="270"/>
                <a:chOff x="4034" y="2610"/>
                <a:chExt cx="85" cy="270"/>
              </a:xfrm>
            </p:grpSpPr>
            <p:sp>
              <p:nvSpPr>
                <p:cNvPr id="1110231" name="Freeform 215"/>
                <p:cNvSpPr>
                  <a:spLocks/>
                </p:cNvSpPr>
                <p:nvPr/>
              </p:nvSpPr>
              <p:spPr bwMode="auto">
                <a:xfrm>
                  <a:off x="4091" y="2617"/>
                  <a:ext cx="28" cy="263"/>
                </a:xfrm>
                <a:custGeom>
                  <a:avLst/>
                  <a:gdLst>
                    <a:gd name="T0" fmla="*/ 0 w 28"/>
                    <a:gd name="T1" fmla="*/ 0 h 263"/>
                    <a:gd name="T2" fmla="*/ 27 w 28"/>
                    <a:gd name="T3" fmla="*/ 41 h 263"/>
                    <a:gd name="T4" fmla="*/ 27 w 28"/>
                    <a:gd name="T5" fmla="*/ 262 h 263"/>
                    <a:gd name="T6" fmla="*/ 0 w 28"/>
                    <a:gd name="T7" fmla="*/ 262 h 263"/>
                    <a:gd name="T8" fmla="*/ 0 w 28"/>
                    <a:gd name="T9" fmla="*/ 0 h 2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" h="263">
                      <a:moveTo>
                        <a:pt x="0" y="0"/>
                      </a:moveTo>
                      <a:lnTo>
                        <a:pt x="27" y="41"/>
                      </a:lnTo>
                      <a:lnTo>
                        <a:pt x="27" y="262"/>
                      </a:lnTo>
                      <a:lnTo>
                        <a:pt x="0" y="26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8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232" name="Freeform 216"/>
                <p:cNvSpPr>
                  <a:spLocks/>
                </p:cNvSpPr>
                <p:nvPr/>
              </p:nvSpPr>
              <p:spPr bwMode="auto">
                <a:xfrm>
                  <a:off x="4034" y="2610"/>
                  <a:ext cx="57" cy="269"/>
                </a:xfrm>
                <a:custGeom>
                  <a:avLst/>
                  <a:gdLst>
                    <a:gd name="T0" fmla="*/ 0 w 57"/>
                    <a:gd name="T1" fmla="*/ 268 h 269"/>
                    <a:gd name="T2" fmla="*/ 0 w 57"/>
                    <a:gd name="T3" fmla="*/ 5 h 269"/>
                    <a:gd name="T4" fmla="*/ 2 w 57"/>
                    <a:gd name="T5" fmla="*/ 3 h 269"/>
                    <a:gd name="T6" fmla="*/ 7 w 57"/>
                    <a:gd name="T7" fmla="*/ 2 h 269"/>
                    <a:gd name="T8" fmla="*/ 13 w 57"/>
                    <a:gd name="T9" fmla="*/ 0 h 269"/>
                    <a:gd name="T10" fmla="*/ 18 w 57"/>
                    <a:gd name="T11" fmla="*/ 0 h 269"/>
                    <a:gd name="T12" fmla="*/ 23 w 57"/>
                    <a:gd name="T13" fmla="*/ 0 h 269"/>
                    <a:gd name="T14" fmla="*/ 27 w 57"/>
                    <a:gd name="T15" fmla="*/ 0 h 269"/>
                    <a:gd name="T16" fmla="*/ 30 w 57"/>
                    <a:gd name="T17" fmla="*/ 0 h 269"/>
                    <a:gd name="T18" fmla="*/ 33 w 57"/>
                    <a:gd name="T19" fmla="*/ 0 h 269"/>
                    <a:gd name="T20" fmla="*/ 36 w 57"/>
                    <a:gd name="T21" fmla="*/ 0 h 269"/>
                    <a:gd name="T22" fmla="*/ 39 w 57"/>
                    <a:gd name="T23" fmla="*/ 0 h 269"/>
                    <a:gd name="T24" fmla="*/ 41 w 57"/>
                    <a:gd name="T25" fmla="*/ 1 h 269"/>
                    <a:gd name="T26" fmla="*/ 45 w 57"/>
                    <a:gd name="T27" fmla="*/ 2 h 269"/>
                    <a:gd name="T28" fmla="*/ 51 w 57"/>
                    <a:gd name="T29" fmla="*/ 3 h 269"/>
                    <a:gd name="T30" fmla="*/ 53 w 57"/>
                    <a:gd name="T31" fmla="*/ 4 h 269"/>
                    <a:gd name="T32" fmla="*/ 56 w 57"/>
                    <a:gd name="T33" fmla="*/ 5 h 269"/>
                    <a:gd name="T34" fmla="*/ 56 w 57"/>
                    <a:gd name="T35" fmla="*/ 268 h 269"/>
                    <a:gd name="T36" fmla="*/ 0 w 57"/>
                    <a:gd name="T37" fmla="*/ 268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" h="269">
                      <a:moveTo>
                        <a:pt x="0" y="268"/>
                      </a:moveTo>
                      <a:lnTo>
                        <a:pt x="0" y="5"/>
                      </a:lnTo>
                      <a:lnTo>
                        <a:pt x="2" y="3"/>
                      </a:lnTo>
                      <a:lnTo>
                        <a:pt x="7" y="2"/>
                      </a:lnTo>
                      <a:lnTo>
                        <a:pt x="13" y="0"/>
                      </a:lnTo>
                      <a:lnTo>
                        <a:pt x="18" y="0"/>
                      </a:lnTo>
                      <a:lnTo>
                        <a:pt x="23" y="0"/>
                      </a:lnTo>
                      <a:lnTo>
                        <a:pt x="27" y="0"/>
                      </a:lnTo>
                      <a:lnTo>
                        <a:pt x="30" y="0"/>
                      </a:lnTo>
                      <a:lnTo>
                        <a:pt x="33" y="0"/>
                      </a:lnTo>
                      <a:lnTo>
                        <a:pt x="36" y="0"/>
                      </a:lnTo>
                      <a:lnTo>
                        <a:pt x="39" y="0"/>
                      </a:lnTo>
                      <a:lnTo>
                        <a:pt x="41" y="1"/>
                      </a:lnTo>
                      <a:lnTo>
                        <a:pt x="45" y="2"/>
                      </a:lnTo>
                      <a:lnTo>
                        <a:pt x="51" y="3"/>
                      </a:lnTo>
                      <a:lnTo>
                        <a:pt x="53" y="4"/>
                      </a:lnTo>
                      <a:lnTo>
                        <a:pt x="56" y="5"/>
                      </a:lnTo>
                      <a:lnTo>
                        <a:pt x="56" y="268"/>
                      </a:lnTo>
                      <a:lnTo>
                        <a:pt x="0" y="268"/>
                      </a:lnTo>
                    </a:path>
                  </a:pathLst>
                </a:custGeom>
                <a:solidFill>
                  <a:srgbClr val="FF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10233" name="Group 217"/>
              <p:cNvGrpSpPr>
                <a:grpSpLocks/>
              </p:cNvGrpSpPr>
              <p:nvPr/>
            </p:nvGrpSpPr>
            <p:grpSpPr bwMode="auto">
              <a:xfrm>
                <a:off x="4034" y="2682"/>
                <a:ext cx="57" cy="156"/>
                <a:chOff x="4034" y="2682"/>
                <a:chExt cx="57" cy="156"/>
              </a:xfrm>
            </p:grpSpPr>
            <p:sp>
              <p:nvSpPr>
                <p:cNvPr id="1110234" name="Freeform 218"/>
                <p:cNvSpPr>
                  <a:spLocks/>
                </p:cNvSpPr>
                <p:nvPr/>
              </p:nvSpPr>
              <p:spPr bwMode="auto">
                <a:xfrm>
                  <a:off x="4034" y="2806"/>
                  <a:ext cx="57" cy="17"/>
                </a:xfrm>
                <a:custGeom>
                  <a:avLst/>
                  <a:gdLst>
                    <a:gd name="T0" fmla="*/ 0 w 57"/>
                    <a:gd name="T1" fmla="*/ 8 h 17"/>
                    <a:gd name="T2" fmla="*/ 2 w 57"/>
                    <a:gd name="T3" fmla="*/ 6 h 17"/>
                    <a:gd name="T4" fmla="*/ 4 w 57"/>
                    <a:gd name="T5" fmla="*/ 5 h 17"/>
                    <a:gd name="T6" fmla="*/ 7 w 57"/>
                    <a:gd name="T7" fmla="*/ 4 h 17"/>
                    <a:gd name="T8" fmla="*/ 11 w 57"/>
                    <a:gd name="T9" fmla="*/ 2 h 17"/>
                    <a:gd name="T10" fmla="*/ 14 w 57"/>
                    <a:gd name="T11" fmla="*/ 1 h 17"/>
                    <a:gd name="T12" fmla="*/ 19 w 57"/>
                    <a:gd name="T13" fmla="*/ 0 h 17"/>
                    <a:gd name="T14" fmla="*/ 24 w 57"/>
                    <a:gd name="T15" fmla="*/ 0 h 17"/>
                    <a:gd name="T16" fmla="*/ 27 w 57"/>
                    <a:gd name="T17" fmla="*/ 0 h 17"/>
                    <a:gd name="T18" fmla="*/ 32 w 57"/>
                    <a:gd name="T19" fmla="*/ 0 h 17"/>
                    <a:gd name="T20" fmla="*/ 36 w 57"/>
                    <a:gd name="T21" fmla="*/ 0 h 17"/>
                    <a:gd name="T22" fmla="*/ 40 w 57"/>
                    <a:gd name="T23" fmla="*/ 1 h 17"/>
                    <a:gd name="T24" fmla="*/ 44 w 57"/>
                    <a:gd name="T25" fmla="*/ 1 h 17"/>
                    <a:gd name="T26" fmla="*/ 47 w 57"/>
                    <a:gd name="T27" fmla="*/ 4 h 17"/>
                    <a:gd name="T28" fmla="*/ 51 w 57"/>
                    <a:gd name="T29" fmla="*/ 5 h 17"/>
                    <a:gd name="T30" fmla="*/ 54 w 57"/>
                    <a:gd name="T31" fmla="*/ 6 h 17"/>
                    <a:gd name="T32" fmla="*/ 56 w 57"/>
                    <a:gd name="T33" fmla="*/ 8 h 17"/>
                    <a:gd name="T34" fmla="*/ 56 w 57"/>
                    <a:gd name="T35" fmla="*/ 16 h 17"/>
                    <a:gd name="T36" fmla="*/ 55 w 57"/>
                    <a:gd name="T37" fmla="*/ 14 h 17"/>
                    <a:gd name="T38" fmla="*/ 52 w 57"/>
                    <a:gd name="T39" fmla="*/ 13 h 17"/>
                    <a:gd name="T40" fmla="*/ 49 w 57"/>
                    <a:gd name="T41" fmla="*/ 12 h 17"/>
                    <a:gd name="T42" fmla="*/ 45 w 57"/>
                    <a:gd name="T43" fmla="*/ 10 h 17"/>
                    <a:gd name="T44" fmla="*/ 41 w 57"/>
                    <a:gd name="T45" fmla="*/ 9 h 17"/>
                    <a:gd name="T46" fmla="*/ 37 w 57"/>
                    <a:gd name="T47" fmla="*/ 8 h 17"/>
                    <a:gd name="T48" fmla="*/ 33 w 57"/>
                    <a:gd name="T49" fmla="*/ 8 h 17"/>
                    <a:gd name="T50" fmla="*/ 29 w 57"/>
                    <a:gd name="T51" fmla="*/ 8 h 17"/>
                    <a:gd name="T52" fmla="*/ 26 w 57"/>
                    <a:gd name="T53" fmla="*/ 8 h 17"/>
                    <a:gd name="T54" fmla="*/ 22 w 57"/>
                    <a:gd name="T55" fmla="*/ 8 h 17"/>
                    <a:gd name="T56" fmla="*/ 19 w 57"/>
                    <a:gd name="T57" fmla="*/ 8 h 17"/>
                    <a:gd name="T58" fmla="*/ 15 w 57"/>
                    <a:gd name="T59" fmla="*/ 9 h 17"/>
                    <a:gd name="T60" fmla="*/ 11 w 57"/>
                    <a:gd name="T61" fmla="*/ 10 h 17"/>
                    <a:gd name="T62" fmla="*/ 7 w 57"/>
                    <a:gd name="T63" fmla="*/ 12 h 17"/>
                    <a:gd name="T64" fmla="*/ 4 w 57"/>
                    <a:gd name="T65" fmla="*/ 13 h 17"/>
                    <a:gd name="T66" fmla="*/ 0 w 57"/>
                    <a:gd name="T67" fmla="*/ 16 h 17"/>
                    <a:gd name="T68" fmla="*/ 0 w 57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7" h="17">
                      <a:moveTo>
                        <a:pt x="0" y="8"/>
                      </a:moveTo>
                      <a:lnTo>
                        <a:pt x="2" y="6"/>
                      </a:lnTo>
                      <a:lnTo>
                        <a:pt x="4" y="5"/>
                      </a:lnTo>
                      <a:lnTo>
                        <a:pt x="7" y="4"/>
                      </a:lnTo>
                      <a:lnTo>
                        <a:pt x="11" y="2"/>
                      </a:lnTo>
                      <a:lnTo>
                        <a:pt x="14" y="1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7" y="0"/>
                      </a:lnTo>
                      <a:lnTo>
                        <a:pt x="32" y="0"/>
                      </a:lnTo>
                      <a:lnTo>
                        <a:pt x="36" y="0"/>
                      </a:lnTo>
                      <a:lnTo>
                        <a:pt x="40" y="1"/>
                      </a:lnTo>
                      <a:lnTo>
                        <a:pt x="44" y="1"/>
                      </a:lnTo>
                      <a:lnTo>
                        <a:pt x="47" y="4"/>
                      </a:lnTo>
                      <a:lnTo>
                        <a:pt x="51" y="5"/>
                      </a:lnTo>
                      <a:lnTo>
                        <a:pt x="54" y="6"/>
                      </a:lnTo>
                      <a:lnTo>
                        <a:pt x="56" y="8"/>
                      </a:lnTo>
                      <a:lnTo>
                        <a:pt x="56" y="16"/>
                      </a:lnTo>
                      <a:lnTo>
                        <a:pt x="55" y="14"/>
                      </a:lnTo>
                      <a:lnTo>
                        <a:pt x="52" y="13"/>
                      </a:lnTo>
                      <a:lnTo>
                        <a:pt x="49" y="12"/>
                      </a:lnTo>
                      <a:lnTo>
                        <a:pt x="45" y="10"/>
                      </a:lnTo>
                      <a:lnTo>
                        <a:pt x="41" y="9"/>
                      </a:lnTo>
                      <a:lnTo>
                        <a:pt x="37" y="8"/>
                      </a:lnTo>
                      <a:lnTo>
                        <a:pt x="33" y="8"/>
                      </a:lnTo>
                      <a:lnTo>
                        <a:pt x="29" y="8"/>
                      </a:lnTo>
                      <a:lnTo>
                        <a:pt x="26" y="8"/>
                      </a:lnTo>
                      <a:lnTo>
                        <a:pt x="22" y="8"/>
                      </a:lnTo>
                      <a:lnTo>
                        <a:pt x="19" y="8"/>
                      </a:lnTo>
                      <a:lnTo>
                        <a:pt x="15" y="9"/>
                      </a:lnTo>
                      <a:lnTo>
                        <a:pt x="11" y="10"/>
                      </a:lnTo>
                      <a:lnTo>
                        <a:pt x="7" y="12"/>
                      </a:lnTo>
                      <a:lnTo>
                        <a:pt x="4" y="13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235" name="Freeform 219"/>
                <p:cNvSpPr>
                  <a:spLocks/>
                </p:cNvSpPr>
                <p:nvPr/>
              </p:nvSpPr>
              <p:spPr bwMode="auto">
                <a:xfrm>
                  <a:off x="4034" y="2821"/>
                  <a:ext cx="57" cy="17"/>
                </a:xfrm>
                <a:custGeom>
                  <a:avLst/>
                  <a:gdLst>
                    <a:gd name="T0" fmla="*/ 0 w 57"/>
                    <a:gd name="T1" fmla="*/ 8 h 17"/>
                    <a:gd name="T2" fmla="*/ 1 w 57"/>
                    <a:gd name="T3" fmla="*/ 6 h 17"/>
                    <a:gd name="T4" fmla="*/ 3 w 57"/>
                    <a:gd name="T5" fmla="*/ 5 h 17"/>
                    <a:gd name="T6" fmla="*/ 6 w 57"/>
                    <a:gd name="T7" fmla="*/ 4 h 17"/>
                    <a:gd name="T8" fmla="*/ 10 w 57"/>
                    <a:gd name="T9" fmla="*/ 2 h 17"/>
                    <a:gd name="T10" fmla="*/ 14 w 57"/>
                    <a:gd name="T11" fmla="*/ 1 h 17"/>
                    <a:gd name="T12" fmla="*/ 18 w 57"/>
                    <a:gd name="T13" fmla="*/ 0 h 17"/>
                    <a:gd name="T14" fmla="*/ 23 w 57"/>
                    <a:gd name="T15" fmla="*/ 0 h 17"/>
                    <a:gd name="T16" fmla="*/ 26 w 57"/>
                    <a:gd name="T17" fmla="*/ 0 h 17"/>
                    <a:gd name="T18" fmla="*/ 31 w 57"/>
                    <a:gd name="T19" fmla="*/ 0 h 17"/>
                    <a:gd name="T20" fmla="*/ 36 w 57"/>
                    <a:gd name="T21" fmla="*/ 1 h 17"/>
                    <a:gd name="T22" fmla="*/ 39 w 57"/>
                    <a:gd name="T23" fmla="*/ 1 h 17"/>
                    <a:gd name="T24" fmla="*/ 43 w 57"/>
                    <a:gd name="T25" fmla="*/ 2 h 17"/>
                    <a:gd name="T26" fmla="*/ 47 w 57"/>
                    <a:gd name="T27" fmla="*/ 4 h 17"/>
                    <a:gd name="T28" fmla="*/ 51 w 57"/>
                    <a:gd name="T29" fmla="*/ 5 h 17"/>
                    <a:gd name="T30" fmla="*/ 54 w 57"/>
                    <a:gd name="T31" fmla="*/ 6 h 17"/>
                    <a:gd name="T32" fmla="*/ 56 w 57"/>
                    <a:gd name="T33" fmla="*/ 8 h 17"/>
                    <a:gd name="T34" fmla="*/ 56 w 57"/>
                    <a:gd name="T35" fmla="*/ 16 h 17"/>
                    <a:gd name="T36" fmla="*/ 54 w 57"/>
                    <a:gd name="T37" fmla="*/ 16 h 17"/>
                    <a:gd name="T38" fmla="*/ 51 w 57"/>
                    <a:gd name="T39" fmla="*/ 14 h 17"/>
                    <a:gd name="T40" fmla="*/ 48 w 57"/>
                    <a:gd name="T41" fmla="*/ 13 h 17"/>
                    <a:gd name="T42" fmla="*/ 45 w 57"/>
                    <a:gd name="T43" fmla="*/ 12 h 17"/>
                    <a:gd name="T44" fmla="*/ 40 w 57"/>
                    <a:gd name="T45" fmla="*/ 10 h 17"/>
                    <a:gd name="T46" fmla="*/ 36 w 57"/>
                    <a:gd name="T47" fmla="*/ 9 h 17"/>
                    <a:gd name="T48" fmla="*/ 32 w 57"/>
                    <a:gd name="T49" fmla="*/ 8 h 17"/>
                    <a:gd name="T50" fmla="*/ 28 w 57"/>
                    <a:gd name="T51" fmla="*/ 8 h 17"/>
                    <a:gd name="T52" fmla="*/ 25 w 57"/>
                    <a:gd name="T53" fmla="*/ 8 h 17"/>
                    <a:gd name="T54" fmla="*/ 22 w 57"/>
                    <a:gd name="T55" fmla="*/ 8 h 17"/>
                    <a:gd name="T56" fmla="*/ 18 w 57"/>
                    <a:gd name="T57" fmla="*/ 9 h 17"/>
                    <a:gd name="T58" fmla="*/ 14 w 57"/>
                    <a:gd name="T59" fmla="*/ 9 h 17"/>
                    <a:gd name="T60" fmla="*/ 10 w 57"/>
                    <a:gd name="T61" fmla="*/ 10 h 17"/>
                    <a:gd name="T62" fmla="*/ 7 w 57"/>
                    <a:gd name="T63" fmla="*/ 12 h 17"/>
                    <a:gd name="T64" fmla="*/ 3 w 57"/>
                    <a:gd name="T65" fmla="*/ 14 h 17"/>
                    <a:gd name="T66" fmla="*/ 0 w 57"/>
                    <a:gd name="T67" fmla="*/ 16 h 17"/>
                    <a:gd name="T68" fmla="*/ 0 w 57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7" h="17">
                      <a:moveTo>
                        <a:pt x="0" y="8"/>
                      </a:moveTo>
                      <a:lnTo>
                        <a:pt x="1" y="6"/>
                      </a:lnTo>
                      <a:lnTo>
                        <a:pt x="3" y="5"/>
                      </a:lnTo>
                      <a:lnTo>
                        <a:pt x="6" y="4"/>
                      </a:lnTo>
                      <a:lnTo>
                        <a:pt x="10" y="2"/>
                      </a:lnTo>
                      <a:lnTo>
                        <a:pt x="14" y="1"/>
                      </a:lnTo>
                      <a:lnTo>
                        <a:pt x="18" y="0"/>
                      </a:lnTo>
                      <a:lnTo>
                        <a:pt x="23" y="0"/>
                      </a:lnTo>
                      <a:lnTo>
                        <a:pt x="26" y="0"/>
                      </a:lnTo>
                      <a:lnTo>
                        <a:pt x="31" y="0"/>
                      </a:lnTo>
                      <a:lnTo>
                        <a:pt x="36" y="1"/>
                      </a:lnTo>
                      <a:lnTo>
                        <a:pt x="39" y="1"/>
                      </a:lnTo>
                      <a:lnTo>
                        <a:pt x="43" y="2"/>
                      </a:lnTo>
                      <a:lnTo>
                        <a:pt x="47" y="4"/>
                      </a:lnTo>
                      <a:lnTo>
                        <a:pt x="51" y="5"/>
                      </a:lnTo>
                      <a:lnTo>
                        <a:pt x="54" y="6"/>
                      </a:lnTo>
                      <a:lnTo>
                        <a:pt x="56" y="8"/>
                      </a:lnTo>
                      <a:lnTo>
                        <a:pt x="56" y="16"/>
                      </a:lnTo>
                      <a:lnTo>
                        <a:pt x="54" y="16"/>
                      </a:lnTo>
                      <a:lnTo>
                        <a:pt x="51" y="14"/>
                      </a:lnTo>
                      <a:lnTo>
                        <a:pt x="48" y="13"/>
                      </a:lnTo>
                      <a:lnTo>
                        <a:pt x="45" y="12"/>
                      </a:lnTo>
                      <a:lnTo>
                        <a:pt x="40" y="10"/>
                      </a:lnTo>
                      <a:lnTo>
                        <a:pt x="36" y="9"/>
                      </a:lnTo>
                      <a:lnTo>
                        <a:pt x="32" y="8"/>
                      </a:lnTo>
                      <a:lnTo>
                        <a:pt x="28" y="8"/>
                      </a:lnTo>
                      <a:lnTo>
                        <a:pt x="25" y="8"/>
                      </a:lnTo>
                      <a:lnTo>
                        <a:pt x="22" y="8"/>
                      </a:lnTo>
                      <a:lnTo>
                        <a:pt x="18" y="9"/>
                      </a:lnTo>
                      <a:lnTo>
                        <a:pt x="14" y="9"/>
                      </a:lnTo>
                      <a:lnTo>
                        <a:pt x="10" y="10"/>
                      </a:lnTo>
                      <a:lnTo>
                        <a:pt x="7" y="12"/>
                      </a:lnTo>
                      <a:lnTo>
                        <a:pt x="3" y="14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236" name="Freeform 220"/>
                <p:cNvSpPr>
                  <a:spLocks/>
                </p:cNvSpPr>
                <p:nvPr/>
              </p:nvSpPr>
              <p:spPr bwMode="auto">
                <a:xfrm>
                  <a:off x="4034" y="2682"/>
                  <a:ext cx="57" cy="17"/>
                </a:xfrm>
                <a:custGeom>
                  <a:avLst/>
                  <a:gdLst>
                    <a:gd name="T0" fmla="*/ 0 w 57"/>
                    <a:gd name="T1" fmla="*/ 8 h 17"/>
                    <a:gd name="T2" fmla="*/ 1 w 57"/>
                    <a:gd name="T3" fmla="*/ 6 h 17"/>
                    <a:gd name="T4" fmla="*/ 3 w 57"/>
                    <a:gd name="T5" fmla="*/ 5 h 17"/>
                    <a:gd name="T6" fmla="*/ 6 w 57"/>
                    <a:gd name="T7" fmla="*/ 4 h 17"/>
                    <a:gd name="T8" fmla="*/ 10 w 57"/>
                    <a:gd name="T9" fmla="*/ 2 h 17"/>
                    <a:gd name="T10" fmla="*/ 14 w 57"/>
                    <a:gd name="T11" fmla="*/ 1 h 17"/>
                    <a:gd name="T12" fmla="*/ 18 w 57"/>
                    <a:gd name="T13" fmla="*/ 0 h 17"/>
                    <a:gd name="T14" fmla="*/ 23 w 57"/>
                    <a:gd name="T15" fmla="*/ 0 h 17"/>
                    <a:gd name="T16" fmla="*/ 26 w 57"/>
                    <a:gd name="T17" fmla="*/ 0 h 17"/>
                    <a:gd name="T18" fmla="*/ 31 w 57"/>
                    <a:gd name="T19" fmla="*/ 0 h 17"/>
                    <a:gd name="T20" fmla="*/ 36 w 57"/>
                    <a:gd name="T21" fmla="*/ 0 h 17"/>
                    <a:gd name="T22" fmla="*/ 39 w 57"/>
                    <a:gd name="T23" fmla="*/ 1 h 17"/>
                    <a:gd name="T24" fmla="*/ 43 w 57"/>
                    <a:gd name="T25" fmla="*/ 2 h 17"/>
                    <a:gd name="T26" fmla="*/ 47 w 57"/>
                    <a:gd name="T27" fmla="*/ 4 h 17"/>
                    <a:gd name="T28" fmla="*/ 51 w 57"/>
                    <a:gd name="T29" fmla="*/ 5 h 17"/>
                    <a:gd name="T30" fmla="*/ 54 w 57"/>
                    <a:gd name="T31" fmla="*/ 6 h 17"/>
                    <a:gd name="T32" fmla="*/ 56 w 57"/>
                    <a:gd name="T33" fmla="*/ 8 h 17"/>
                    <a:gd name="T34" fmla="*/ 56 w 57"/>
                    <a:gd name="T35" fmla="*/ 16 h 17"/>
                    <a:gd name="T36" fmla="*/ 54 w 57"/>
                    <a:gd name="T37" fmla="*/ 14 h 17"/>
                    <a:gd name="T38" fmla="*/ 51 w 57"/>
                    <a:gd name="T39" fmla="*/ 13 h 17"/>
                    <a:gd name="T40" fmla="*/ 48 w 57"/>
                    <a:gd name="T41" fmla="*/ 12 h 17"/>
                    <a:gd name="T42" fmla="*/ 45 w 57"/>
                    <a:gd name="T43" fmla="*/ 12 h 17"/>
                    <a:gd name="T44" fmla="*/ 40 w 57"/>
                    <a:gd name="T45" fmla="*/ 10 h 17"/>
                    <a:gd name="T46" fmla="*/ 36 w 57"/>
                    <a:gd name="T47" fmla="*/ 9 h 17"/>
                    <a:gd name="T48" fmla="*/ 32 w 57"/>
                    <a:gd name="T49" fmla="*/ 8 h 17"/>
                    <a:gd name="T50" fmla="*/ 28 w 57"/>
                    <a:gd name="T51" fmla="*/ 8 h 17"/>
                    <a:gd name="T52" fmla="*/ 25 w 57"/>
                    <a:gd name="T53" fmla="*/ 8 h 17"/>
                    <a:gd name="T54" fmla="*/ 22 w 57"/>
                    <a:gd name="T55" fmla="*/ 8 h 17"/>
                    <a:gd name="T56" fmla="*/ 18 w 57"/>
                    <a:gd name="T57" fmla="*/ 8 h 17"/>
                    <a:gd name="T58" fmla="*/ 14 w 57"/>
                    <a:gd name="T59" fmla="*/ 9 h 17"/>
                    <a:gd name="T60" fmla="*/ 10 w 57"/>
                    <a:gd name="T61" fmla="*/ 10 h 17"/>
                    <a:gd name="T62" fmla="*/ 7 w 57"/>
                    <a:gd name="T63" fmla="*/ 12 h 17"/>
                    <a:gd name="T64" fmla="*/ 3 w 57"/>
                    <a:gd name="T65" fmla="*/ 13 h 17"/>
                    <a:gd name="T66" fmla="*/ 0 w 57"/>
                    <a:gd name="T67" fmla="*/ 16 h 17"/>
                    <a:gd name="T68" fmla="*/ 0 w 57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7" h="17">
                      <a:moveTo>
                        <a:pt x="0" y="8"/>
                      </a:moveTo>
                      <a:lnTo>
                        <a:pt x="1" y="6"/>
                      </a:lnTo>
                      <a:lnTo>
                        <a:pt x="3" y="5"/>
                      </a:lnTo>
                      <a:lnTo>
                        <a:pt x="6" y="4"/>
                      </a:lnTo>
                      <a:lnTo>
                        <a:pt x="10" y="2"/>
                      </a:lnTo>
                      <a:lnTo>
                        <a:pt x="14" y="1"/>
                      </a:lnTo>
                      <a:lnTo>
                        <a:pt x="18" y="0"/>
                      </a:lnTo>
                      <a:lnTo>
                        <a:pt x="23" y="0"/>
                      </a:lnTo>
                      <a:lnTo>
                        <a:pt x="26" y="0"/>
                      </a:lnTo>
                      <a:lnTo>
                        <a:pt x="31" y="0"/>
                      </a:lnTo>
                      <a:lnTo>
                        <a:pt x="36" y="0"/>
                      </a:lnTo>
                      <a:lnTo>
                        <a:pt x="39" y="1"/>
                      </a:lnTo>
                      <a:lnTo>
                        <a:pt x="43" y="2"/>
                      </a:lnTo>
                      <a:lnTo>
                        <a:pt x="47" y="4"/>
                      </a:lnTo>
                      <a:lnTo>
                        <a:pt x="51" y="5"/>
                      </a:lnTo>
                      <a:lnTo>
                        <a:pt x="54" y="6"/>
                      </a:lnTo>
                      <a:lnTo>
                        <a:pt x="56" y="8"/>
                      </a:lnTo>
                      <a:lnTo>
                        <a:pt x="56" y="16"/>
                      </a:lnTo>
                      <a:lnTo>
                        <a:pt x="54" y="14"/>
                      </a:lnTo>
                      <a:lnTo>
                        <a:pt x="51" y="13"/>
                      </a:lnTo>
                      <a:lnTo>
                        <a:pt x="48" y="12"/>
                      </a:lnTo>
                      <a:lnTo>
                        <a:pt x="45" y="12"/>
                      </a:lnTo>
                      <a:lnTo>
                        <a:pt x="40" y="10"/>
                      </a:lnTo>
                      <a:lnTo>
                        <a:pt x="36" y="9"/>
                      </a:lnTo>
                      <a:lnTo>
                        <a:pt x="32" y="8"/>
                      </a:lnTo>
                      <a:lnTo>
                        <a:pt x="28" y="8"/>
                      </a:lnTo>
                      <a:lnTo>
                        <a:pt x="25" y="8"/>
                      </a:lnTo>
                      <a:lnTo>
                        <a:pt x="22" y="8"/>
                      </a:lnTo>
                      <a:lnTo>
                        <a:pt x="18" y="8"/>
                      </a:lnTo>
                      <a:lnTo>
                        <a:pt x="14" y="9"/>
                      </a:lnTo>
                      <a:lnTo>
                        <a:pt x="10" y="10"/>
                      </a:lnTo>
                      <a:lnTo>
                        <a:pt x="7" y="12"/>
                      </a:lnTo>
                      <a:lnTo>
                        <a:pt x="3" y="13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0237" name="Group 221"/>
            <p:cNvGrpSpPr>
              <a:grpSpLocks/>
            </p:cNvGrpSpPr>
            <p:nvPr/>
          </p:nvGrpSpPr>
          <p:grpSpPr bwMode="auto">
            <a:xfrm>
              <a:off x="4090" y="2610"/>
              <a:ext cx="84" cy="270"/>
              <a:chOff x="4090" y="2610"/>
              <a:chExt cx="84" cy="270"/>
            </a:xfrm>
          </p:grpSpPr>
          <p:grpSp>
            <p:nvGrpSpPr>
              <p:cNvPr id="1110238" name="Group 222"/>
              <p:cNvGrpSpPr>
                <a:grpSpLocks/>
              </p:cNvGrpSpPr>
              <p:nvPr/>
            </p:nvGrpSpPr>
            <p:grpSpPr bwMode="auto">
              <a:xfrm>
                <a:off x="4090" y="2610"/>
                <a:ext cx="84" cy="270"/>
                <a:chOff x="4090" y="2610"/>
                <a:chExt cx="84" cy="270"/>
              </a:xfrm>
            </p:grpSpPr>
            <p:sp>
              <p:nvSpPr>
                <p:cNvPr id="1110239" name="Freeform 223"/>
                <p:cNvSpPr>
                  <a:spLocks/>
                </p:cNvSpPr>
                <p:nvPr/>
              </p:nvSpPr>
              <p:spPr bwMode="auto">
                <a:xfrm>
                  <a:off x="4090" y="2610"/>
                  <a:ext cx="58" cy="269"/>
                </a:xfrm>
                <a:custGeom>
                  <a:avLst/>
                  <a:gdLst>
                    <a:gd name="T0" fmla="*/ 0 w 58"/>
                    <a:gd name="T1" fmla="*/ 268 h 269"/>
                    <a:gd name="T2" fmla="*/ 0 w 58"/>
                    <a:gd name="T3" fmla="*/ 5 h 269"/>
                    <a:gd name="T4" fmla="*/ 3 w 58"/>
                    <a:gd name="T5" fmla="*/ 3 h 269"/>
                    <a:gd name="T6" fmla="*/ 8 w 58"/>
                    <a:gd name="T7" fmla="*/ 2 h 269"/>
                    <a:gd name="T8" fmla="*/ 14 w 58"/>
                    <a:gd name="T9" fmla="*/ 0 h 269"/>
                    <a:gd name="T10" fmla="*/ 19 w 58"/>
                    <a:gd name="T11" fmla="*/ 0 h 269"/>
                    <a:gd name="T12" fmla="*/ 24 w 58"/>
                    <a:gd name="T13" fmla="*/ 0 h 269"/>
                    <a:gd name="T14" fmla="*/ 28 w 58"/>
                    <a:gd name="T15" fmla="*/ 0 h 269"/>
                    <a:gd name="T16" fmla="*/ 31 w 58"/>
                    <a:gd name="T17" fmla="*/ 0 h 269"/>
                    <a:gd name="T18" fmla="*/ 34 w 58"/>
                    <a:gd name="T19" fmla="*/ 0 h 269"/>
                    <a:gd name="T20" fmla="*/ 37 w 58"/>
                    <a:gd name="T21" fmla="*/ 0 h 269"/>
                    <a:gd name="T22" fmla="*/ 40 w 58"/>
                    <a:gd name="T23" fmla="*/ 0 h 269"/>
                    <a:gd name="T24" fmla="*/ 42 w 58"/>
                    <a:gd name="T25" fmla="*/ 1 h 269"/>
                    <a:gd name="T26" fmla="*/ 46 w 58"/>
                    <a:gd name="T27" fmla="*/ 2 h 269"/>
                    <a:gd name="T28" fmla="*/ 51 w 58"/>
                    <a:gd name="T29" fmla="*/ 3 h 269"/>
                    <a:gd name="T30" fmla="*/ 54 w 58"/>
                    <a:gd name="T31" fmla="*/ 4 h 269"/>
                    <a:gd name="T32" fmla="*/ 57 w 58"/>
                    <a:gd name="T33" fmla="*/ 5 h 269"/>
                    <a:gd name="T34" fmla="*/ 57 w 58"/>
                    <a:gd name="T35" fmla="*/ 268 h 269"/>
                    <a:gd name="T36" fmla="*/ 0 w 58"/>
                    <a:gd name="T37" fmla="*/ 268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8" h="269">
                      <a:moveTo>
                        <a:pt x="0" y="268"/>
                      </a:moveTo>
                      <a:lnTo>
                        <a:pt x="0" y="5"/>
                      </a:lnTo>
                      <a:lnTo>
                        <a:pt x="3" y="3"/>
                      </a:lnTo>
                      <a:lnTo>
                        <a:pt x="8" y="2"/>
                      </a:lnTo>
                      <a:lnTo>
                        <a:pt x="14" y="0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8" y="0"/>
                      </a:lnTo>
                      <a:lnTo>
                        <a:pt x="31" y="0"/>
                      </a:lnTo>
                      <a:lnTo>
                        <a:pt x="34" y="0"/>
                      </a:lnTo>
                      <a:lnTo>
                        <a:pt x="37" y="0"/>
                      </a:lnTo>
                      <a:lnTo>
                        <a:pt x="40" y="0"/>
                      </a:lnTo>
                      <a:lnTo>
                        <a:pt x="42" y="1"/>
                      </a:lnTo>
                      <a:lnTo>
                        <a:pt x="46" y="2"/>
                      </a:lnTo>
                      <a:lnTo>
                        <a:pt x="51" y="3"/>
                      </a:lnTo>
                      <a:lnTo>
                        <a:pt x="54" y="4"/>
                      </a:lnTo>
                      <a:lnTo>
                        <a:pt x="57" y="5"/>
                      </a:lnTo>
                      <a:lnTo>
                        <a:pt x="57" y="268"/>
                      </a:lnTo>
                      <a:lnTo>
                        <a:pt x="0" y="268"/>
                      </a:lnTo>
                    </a:path>
                  </a:pathLst>
                </a:custGeom>
                <a:solidFill>
                  <a:srgbClr val="FF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240" name="Freeform 224"/>
                <p:cNvSpPr>
                  <a:spLocks/>
                </p:cNvSpPr>
                <p:nvPr/>
              </p:nvSpPr>
              <p:spPr bwMode="auto">
                <a:xfrm>
                  <a:off x="4147" y="2617"/>
                  <a:ext cx="27" cy="263"/>
                </a:xfrm>
                <a:custGeom>
                  <a:avLst/>
                  <a:gdLst>
                    <a:gd name="T0" fmla="*/ 0 w 27"/>
                    <a:gd name="T1" fmla="*/ 0 h 263"/>
                    <a:gd name="T2" fmla="*/ 26 w 27"/>
                    <a:gd name="T3" fmla="*/ 41 h 263"/>
                    <a:gd name="T4" fmla="*/ 26 w 27"/>
                    <a:gd name="T5" fmla="*/ 262 h 263"/>
                    <a:gd name="T6" fmla="*/ 0 w 27"/>
                    <a:gd name="T7" fmla="*/ 262 h 263"/>
                    <a:gd name="T8" fmla="*/ 0 w 27"/>
                    <a:gd name="T9" fmla="*/ 0 h 2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263">
                      <a:moveTo>
                        <a:pt x="0" y="0"/>
                      </a:moveTo>
                      <a:lnTo>
                        <a:pt x="26" y="41"/>
                      </a:lnTo>
                      <a:lnTo>
                        <a:pt x="26" y="262"/>
                      </a:lnTo>
                      <a:lnTo>
                        <a:pt x="0" y="26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8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10241" name="Group 225"/>
              <p:cNvGrpSpPr>
                <a:grpSpLocks/>
              </p:cNvGrpSpPr>
              <p:nvPr/>
            </p:nvGrpSpPr>
            <p:grpSpPr bwMode="auto">
              <a:xfrm>
                <a:off x="4090" y="2682"/>
                <a:ext cx="58" cy="156"/>
                <a:chOff x="4090" y="2682"/>
                <a:chExt cx="58" cy="156"/>
              </a:xfrm>
            </p:grpSpPr>
            <p:sp>
              <p:nvSpPr>
                <p:cNvPr id="1110242" name="Freeform 226"/>
                <p:cNvSpPr>
                  <a:spLocks/>
                </p:cNvSpPr>
                <p:nvPr/>
              </p:nvSpPr>
              <p:spPr bwMode="auto">
                <a:xfrm>
                  <a:off x="4090" y="2806"/>
                  <a:ext cx="57" cy="17"/>
                </a:xfrm>
                <a:custGeom>
                  <a:avLst/>
                  <a:gdLst>
                    <a:gd name="T0" fmla="*/ 0 w 57"/>
                    <a:gd name="T1" fmla="*/ 8 h 17"/>
                    <a:gd name="T2" fmla="*/ 2 w 57"/>
                    <a:gd name="T3" fmla="*/ 6 h 17"/>
                    <a:gd name="T4" fmla="*/ 4 w 57"/>
                    <a:gd name="T5" fmla="*/ 5 h 17"/>
                    <a:gd name="T6" fmla="*/ 7 w 57"/>
                    <a:gd name="T7" fmla="*/ 4 h 17"/>
                    <a:gd name="T8" fmla="*/ 11 w 57"/>
                    <a:gd name="T9" fmla="*/ 2 h 17"/>
                    <a:gd name="T10" fmla="*/ 14 w 57"/>
                    <a:gd name="T11" fmla="*/ 1 h 17"/>
                    <a:gd name="T12" fmla="*/ 19 w 57"/>
                    <a:gd name="T13" fmla="*/ 0 h 17"/>
                    <a:gd name="T14" fmla="*/ 24 w 57"/>
                    <a:gd name="T15" fmla="*/ 0 h 17"/>
                    <a:gd name="T16" fmla="*/ 27 w 57"/>
                    <a:gd name="T17" fmla="*/ 0 h 17"/>
                    <a:gd name="T18" fmla="*/ 32 w 57"/>
                    <a:gd name="T19" fmla="*/ 0 h 17"/>
                    <a:gd name="T20" fmla="*/ 36 w 57"/>
                    <a:gd name="T21" fmla="*/ 0 h 17"/>
                    <a:gd name="T22" fmla="*/ 40 w 57"/>
                    <a:gd name="T23" fmla="*/ 1 h 17"/>
                    <a:gd name="T24" fmla="*/ 44 w 57"/>
                    <a:gd name="T25" fmla="*/ 1 h 17"/>
                    <a:gd name="T26" fmla="*/ 47 w 57"/>
                    <a:gd name="T27" fmla="*/ 4 h 17"/>
                    <a:gd name="T28" fmla="*/ 51 w 57"/>
                    <a:gd name="T29" fmla="*/ 5 h 17"/>
                    <a:gd name="T30" fmla="*/ 54 w 57"/>
                    <a:gd name="T31" fmla="*/ 6 h 17"/>
                    <a:gd name="T32" fmla="*/ 56 w 57"/>
                    <a:gd name="T33" fmla="*/ 8 h 17"/>
                    <a:gd name="T34" fmla="*/ 56 w 57"/>
                    <a:gd name="T35" fmla="*/ 16 h 17"/>
                    <a:gd name="T36" fmla="*/ 55 w 57"/>
                    <a:gd name="T37" fmla="*/ 14 h 17"/>
                    <a:gd name="T38" fmla="*/ 52 w 57"/>
                    <a:gd name="T39" fmla="*/ 13 h 17"/>
                    <a:gd name="T40" fmla="*/ 49 w 57"/>
                    <a:gd name="T41" fmla="*/ 12 h 17"/>
                    <a:gd name="T42" fmla="*/ 45 w 57"/>
                    <a:gd name="T43" fmla="*/ 10 h 17"/>
                    <a:gd name="T44" fmla="*/ 41 w 57"/>
                    <a:gd name="T45" fmla="*/ 9 h 17"/>
                    <a:gd name="T46" fmla="*/ 37 w 57"/>
                    <a:gd name="T47" fmla="*/ 8 h 17"/>
                    <a:gd name="T48" fmla="*/ 33 w 57"/>
                    <a:gd name="T49" fmla="*/ 8 h 17"/>
                    <a:gd name="T50" fmla="*/ 29 w 57"/>
                    <a:gd name="T51" fmla="*/ 8 h 17"/>
                    <a:gd name="T52" fmla="*/ 26 w 57"/>
                    <a:gd name="T53" fmla="*/ 8 h 17"/>
                    <a:gd name="T54" fmla="*/ 22 w 57"/>
                    <a:gd name="T55" fmla="*/ 8 h 17"/>
                    <a:gd name="T56" fmla="*/ 19 w 57"/>
                    <a:gd name="T57" fmla="*/ 8 h 17"/>
                    <a:gd name="T58" fmla="*/ 15 w 57"/>
                    <a:gd name="T59" fmla="*/ 9 h 17"/>
                    <a:gd name="T60" fmla="*/ 11 w 57"/>
                    <a:gd name="T61" fmla="*/ 10 h 17"/>
                    <a:gd name="T62" fmla="*/ 7 w 57"/>
                    <a:gd name="T63" fmla="*/ 12 h 17"/>
                    <a:gd name="T64" fmla="*/ 4 w 57"/>
                    <a:gd name="T65" fmla="*/ 13 h 17"/>
                    <a:gd name="T66" fmla="*/ 0 w 57"/>
                    <a:gd name="T67" fmla="*/ 16 h 17"/>
                    <a:gd name="T68" fmla="*/ 0 w 57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7" h="17">
                      <a:moveTo>
                        <a:pt x="0" y="8"/>
                      </a:moveTo>
                      <a:lnTo>
                        <a:pt x="2" y="6"/>
                      </a:lnTo>
                      <a:lnTo>
                        <a:pt x="4" y="5"/>
                      </a:lnTo>
                      <a:lnTo>
                        <a:pt x="7" y="4"/>
                      </a:lnTo>
                      <a:lnTo>
                        <a:pt x="11" y="2"/>
                      </a:lnTo>
                      <a:lnTo>
                        <a:pt x="14" y="1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7" y="0"/>
                      </a:lnTo>
                      <a:lnTo>
                        <a:pt x="32" y="0"/>
                      </a:lnTo>
                      <a:lnTo>
                        <a:pt x="36" y="0"/>
                      </a:lnTo>
                      <a:lnTo>
                        <a:pt x="40" y="1"/>
                      </a:lnTo>
                      <a:lnTo>
                        <a:pt x="44" y="1"/>
                      </a:lnTo>
                      <a:lnTo>
                        <a:pt x="47" y="4"/>
                      </a:lnTo>
                      <a:lnTo>
                        <a:pt x="51" y="5"/>
                      </a:lnTo>
                      <a:lnTo>
                        <a:pt x="54" y="6"/>
                      </a:lnTo>
                      <a:lnTo>
                        <a:pt x="56" y="8"/>
                      </a:lnTo>
                      <a:lnTo>
                        <a:pt x="56" y="16"/>
                      </a:lnTo>
                      <a:lnTo>
                        <a:pt x="55" y="14"/>
                      </a:lnTo>
                      <a:lnTo>
                        <a:pt x="52" y="13"/>
                      </a:lnTo>
                      <a:lnTo>
                        <a:pt x="49" y="12"/>
                      </a:lnTo>
                      <a:lnTo>
                        <a:pt x="45" y="10"/>
                      </a:lnTo>
                      <a:lnTo>
                        <a:pt x="41" y="9"/>
                      </a:lnTo>
                      <a:lnTo>
                        <a:pt x="37" y="8"/>
                      </a:lnTo>
                      <a:lnTo>
                        <a:pt x="33" y="8"/>
                      </a:lnTo>
                      <a:lnTo>
                        <a:pt x="29" y="8"/>
                      </a:lnTo>
                      <a:lnTo>
                        <a:pt x="26" y="8"/>
                      </a:lnTo>
                      <a:lnTo>
                        <a:pt x="22" y="8"/>
                      </a:lnTo>
                      <a:lnTo>
                        <a:pt x="19" y="8"/>
                      </a:lnTo>
                      <a:lnTo>
                        <a:pt x="15" y="9"/>
                      </a:lnTo>
                      <a:lnTo>
                        <a:pt x="11" y="10"/>
                      </a:lnTo>
                      <a:lnTo>
                        <a:pt x="7" y="12"/>
                      </a:lnTo>
                      <a:lnTo>
                        <a:pt x="4" y="13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243" name="Freeform 227"/>
                <p:cNvSpPr>
                  <a:spLocks/>
                </p:cNvSpPr>
                <p:nvPr/>
              </p:nvSpPr>
              <p:spPr bwMode="auto">
                <a:xfrm>
                  <a:off x="4090" y="2821"/>
                  <a:ext cx="58" cy="17"/>
                </a:xfrm>
                <a:custGeom>
                  <a:avLst/>
                  <a:gdLst>
                    <a:gd name="T0" fmla="*/ 0 w 58"/>
                    <a:gd name="T1" fmla="*/ 8 h 17"/>
                    <a:gd name="T2" fmla="*/ 2 w 58"/>
                    <a:gd name="T3" fmla="*/ 6 h 17"/>
                    <a:gd name="T4" fmla="*/ 4 w 58"/>
                    <a:gd name="T5" fmla="*/ 5 h 17"/>
                    <a:gd name="T6" fmla="*/ 7 w 58"/>
                    <a:gd name="T7" fmla="*/ 4 h 17"/>
                    <a:gd name="T8" fmla="*/ 11 w 58"/>
                    <a:gd name="T9" fmla="*/ 2 h 17"/>
                    <a:gd name="T10" fmla="*/ 15 w 58"/>
                    <a:gd name="T11" fmla="*/ 1 h 17"/>
                    <a:gd name="T12" fmla="*/ 19 w 58"/>
                    <a:gd name="T13" fmla="*/ 0 h 17"/>
                    <a:gd name="T14" fmla="*/ 24 w 58"/>
                    <a:gd name="T15" fmla="*/ 0 h 17"/>
                    <a:gd name="T16" fmla="*/ 27 w 58"/>
                    <a:gd name="T17" fmla="*/ 0 h 17"/>
                    <a:gd name="T18" fmla="*/ 32 w 58"/>
                    <a:gd name="T19" fmla="*/ 0 h 17"/>
                    <a:gd name="T20" fmla="*/ 37 w 58"/>
                    <a:gd name="T21" fmla="*/ 1 h 17"/>
                    <a:gd name="T22" fmla="*/ 40 w 58"/>
                    <a:gd name="T23" fmla="*/ 1 h 17"/>
                    <a:gd name="T24" fmla="*/ 44 w 58"/>
                    <a:gd name="T25" fmla="*/ 2 h 17"/>
                    <a:gd name="T26" fmla="*/ 48 w 58"/>
                    <a:gd name="T27" fmla="*/ 4 h 17"/>
                    <a:gd name="T28" fmla="*/ 52 w 58"/>
                    <a:gd name="T29" fmla="*/ 5 h 17"/>
                    <a:gd name="T30" fmla="*/ 55 w 58"/>
                    <a:gd name="T31" fmla="*/ 6 h 17"/>
                    <a:gd name="T32" fmla="*/ 57 w 58"/>
                    <a:gd name="T33" fmla="*/ 8 h 17"/>
                    <a:gd name="T34" fmla="*/ 57 w 58"/>
                    <a:gd name="T35" fmla="*/ 16 h 17"/>
                    <a:gd name="T36" fmla="*/ 55 w 58"/>
                    <a:gd name="T37" fmla="*/ 16 h 17"/>
                    <a:gd name="T38" fmla="*/ 52 w 58"/>
                    <a:gd name="T39" fmla="*/ 14 h 17"/>
                    <a:gd name="T40" fmla="*/ 49 w 58"/>
                    <a:gd name="T41" fmla="*/ 13 h 17"/>
                    <a:gd name="T42" fmla="*/ 45 w 58"/>
                    <a:gd name="T43" fmla="*/ 12 h 17"/>
                    <a:gd name="T44" fmla="*/ 41 w 58"/>
                    <a:gd name="T45" fmla="*/ 10 h 17"/>
                    <a:gd name="T46" fmla="*/ 37 w 58"/>
                    <a:gd name="T47" fmla="*/ 9 h 17"/>
                    <a:gd name="T48" fmla="*/ 33 w 58"/>
                    <a:gd name="T49" fmla="*/ 8 h 17"/>
                    <a:gd name="T50" fmla="*/ 29 w 58"/>
                    <a:gd name="T51" fmla="*/ 8 h 17"/>
                    <a:gd name="T52" fmla="*/ 26 w 58"/>
                    <a:gd name="T53" fmla="*/ 8 h 17"/>
                    <a:gd name="T54" fmla="*/ 23 w 58"/>
                    <a:gd name="T55" fmla="*/ 8 h 17"/>
                    <a:gd name="T56" fmla="*/ 19 w 58"/>
                    <a:gd name="T57" fmla="*/ 9 h 17"/>
                    <a:gd name="T58" fmla="*/ 15 w 58"/>
                    <a:gd name="T59" fmla="*/ 9 h 17"/>
                    <a:gd name="T60" fmla="*/ 11 w 58"/>
                    <a:gd name="T61" fmla="*/ 10 h 17"/>
                    <a:gd name="T62" fmla="*/ 8 w 58"/>
                    <a:gd name="T63" fmla="*/ 12 h 17"/>
                    <a:gd name="T64" fmla="*/ 4 w 58"/>
                    <a:gd name="T65" fmla="*/ 14 h 17"/>
                    <a:gd name="T66" fmla="*/ 0 w 58"/>
                    <a:gd name="T67" fmla="*/ 16 h 17"/>
                    <a:gd name="T68" fmla="*/ 0 w 58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8" h="17">
                      <a:moveTo>
                        <a:pt x="0" y="8"/>
                      </a:moveTo>
                      <a:lnTo>
                        <a:pt x="2" y="6"/>
                      </a:lnTo>
                      <a:lnTo>
                        <a:pt x="4" y="5"/>
                      </a:lnTo>
                      <a:lnTo>
                        <a:pt x="7" y="4"/>
                      </a:lnTo>
                      <a:lnTo>
                        <a:pt x="11" y="2"/>
                      </a:lnTo>
                      <a:lnTo>
                        <a:pt x="15" y="1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7" y="0"/>
                      </a:lnTo>
                      <a:lnTo>
                        <a:pt x="32" y="0"/>
                      </a:lnTo>
                      <a:lnTo>
                        <a:pt x="37" y="1"/>
                      </a:lnTo>
                      <a:lnTo>
                        <a:pt x="40" y="1"/>
                      </a:lnTo>
                      <a:lnTo>
                        <a:pt x="44" y="2"/>
                      </a:lnTo>
                      <a:lnTo>
                        <a:pt x="48" y="4"/>
                      </a:lnTo>
                      <a:lnTo>
                        <a:pt x="52" y="5"/>
                      </a:lnTo>
                      <a:lnTo>
                        <a:pt x="55" y="6"/>
                      </a:lnTo>
                      <a:lnTo>
                        <a:pt x="57" y="8"/>
                      </a:lnTo>
                      <a:lnTo>
                        <a:pt x="57" y="16"/>
                      </a:lnTo>
                      <a:lnTo>
                        <a:pt x="55" y="16"/>
                      </a:lnTo>
                      <a:lnTo>
                        <a:pt x="52" y="14"/>
                      </a:lnTo>
                      <a:lnTo>
                        <a:pt x="49" y="13"/>
                      </a:lnTo>
                      <a:lnTo>
                        <a:pt x="45" y="12"/>
                      </a:lnTo>
                      <a:lnTo>
                        <a:pt x="41" y="10"/>
                      </a:lnTo>
                      <a:lnTo>
                        <a:pt x="37" y="9"/>
                      </a:lnTo>
                      <a:lnTo>
                        <a:pt x="33" y="8"/>
                      </a:lnTo>
                      <a:lnTo>
                        <a:pt x="29" y="8"/>
                      </a:lnTo>
                      <a:lnTo>
                        <a:pt x="26" y="8"/>
                      </a:lnTo>
                      <a:lnTo>
                        <a:pt x="23" y="8"/>
                      </a:lnTo>
                      <a:lnTo>
                        <a:pt x="19" y="9"/>
                      </a:lnTo>
                      <a:lnTo>
                        <a:pt x="15" y="9"/>
                      </a:lnTo>
                      <a:lnTo>
                        <a:pt x="11" y="10"/>
                      </a:lnTo>
                      <a:lnTo>
                        <a:pt x="8" y="12"/>
                      </a:lnTo>
                      <a:lnTo>
                        <a:pt x="4" y="14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244" name="Freeform 228"/>
                <p:cNvSpPr>
                  <a:spLocks/>
                </p:cNvSpPr>
                <p:nvPr/>
              </p:nvSpPr>
              <p:spPr bwMode="auto">
                <a:xfrm>
                  <a:off x="4090" y="2682"/>
                  <a:ext cx="58" cy="17"/>
                </a:xfrm>
                <a:custGeom>
                  <a:avLst/>
                  <a:gdLst>
                    <a:gd name="T0" fmla="*/ 0 w 58"/>
                    <a:gd name="T1" fmla="*/ 8 h 17"/>
                    <a:gd name="T2" fmla="*/ 2 w 58"/>
                    <a:gd name="T3" fmla="*/ 6 h 17"/>
                    <a:gd name="T4" fmla="*/ 4 w 58"/>
                    <a:gd name="T5" fmla="*/ 5 h 17"/>
                    <a:gd name="T6" fmla="*/ 7 w 58"/>
                    <a:gd name="T7" fmla="*/ 4 h 17"/>
                    <a:gd name="T8" fmla="*/ 11 w 58"/>
                    <a:gd name="T9" fmla="*/ 2 h 17"/>
                    <a:gd name="T10" fmla="*/ 15 w 58"/>
                    <a:gd name="T11" fmla="*/ 1 h 17"/>
                    <a:gd name="T12" fmla="*/ 19 w 58"/>
                    <a:gd name="T13" fmla="*/ 0 h 17"/>
                    <a:gd name="T14" fmla="*/ 24 w 58"/>
                    <a:gd name="T15" fmla="*/ 0 h 17"/>
                    <a:gd name="T16" fmla="*/ 27 w 58"/>
                    <a:gd name="T17" fmla="*/ 0 h 17"/>
                    <a:gd name="T18" fmla="*/ 32 w 58"/>
                    <a:gd name="T19" fmla="*/ 0 h 17"/>
                    <a:gd name="T20" fmla="*/ 37 w 58"/>
                    <a:gd name="T21" fmla="*/ 0 h 17"/>
                    <a:gd name="T22" fmla="*/ 40 w 58"/>
                    <a:gd name="T23" fmla="*/ 1 h 17"/>
                    <a:gd name="T24" fmla="*/ 44 w 58"/>
                    <a:gd name="T25" fmla="*/ 2 h 17"/>
                    <a:gd name="T26" fmla="*/ 48 w 58"/>
                    <a:gd name="T27" fmla="*/ 4 h 17"/>
                    <a:gd name="T28" fmla="*/ 52 w 58"/>
                    <a:gd name="T29" fmla="*/ 5 h 17"/>
                    <a:gd name="T30" fmla="*/ 55 w 58"/>
                    <a:gd name="T31" fmla="*/ 6 h 17"/>
                    <a:gd name="T32" fmla="*/ 57 w 58"/>
                    <a:gd name="T33" fmla="*/ 8 h 17"/>
                    <a:gd name="T34" fmla="*/ 57 w 58"/>
                    <a:gd name="T35" fmla="*/ 16 h 17"/>
                    <a:gd name="T36" fmla="*/ 55 w 58"/>
                    <a:gd name="T37" fmla="*/ 14 h 17"/>
                    <a:gd name="T38" fmla="*/ 52 w 58"/>
                    <a:gd name="T39" fmla="*/ 13 h 17"/>
                    <a:gd name="T40" fmla="*/ 49 w 58"/>
                    <a:gd name="T41" fmla="*/ 12 h 17"/>
                    <a:gd name="T42" fmla="*/ 45 w 58"/>
                    <a:gd name="T43" fmla="*/ 12 h 17"/>
                    <a:gd name="T44" fmla="*/ 41 w 58"/>
                    <a:gd name="T45" fmla="*/ 10 h 17"/>
                    <a:gd name="T46" fmla="*/ 37 w 58"/>
                    <a:gd name="T47" fmla="*/ 9 h 17"/>
                    <a:gd name="T48" fmla="*/ 33 w 58"/>
                    <a:gd name="T49" fmla="*/ 8 h 17"/>
                    <a:gd name="T50" fmla="*/ 29 w 58"/>
                    <a:gd name="T51" fmla="*/ 8 h 17"/>
                    <a:gd name="T52" fmla="*/ 26 w 58"/>
                    <a:gd name="T53" fmla="*/ 8 h 17"/>
                    <a:gd name="T54" fmla="*/ 23 w 58"/>
                    <a:gd name="T55" fmla="*/ 8 h 17"/>
                    <a:gd name="T56" fmla="*/ 19 w 58"/>
                    <a:gd name="T57" fmla="*/ 8 h 17"/>
                    <a:gd name="T58" fmla="*/ 15 w 58"/>
                    <a:gd name="T59" fmla="*/ 9 h 17"/>
                    <a:gd name="T60" fmla="*/ 11 w 58"/>
                    <a:gd name="T61" fmla="*/ 10 h 17"/>
                    <a:gd name="T62" fmla="*/ 8 w 58"/>
                    <a:gd name="T63" fmla="*/ 12 h 17"/>
                    <a:gd name="T64" fmla="*/ 4 w 58"/>
                    <a:gd name="T65" fmla="*/ 13 h 17"/>
                    <a:gd name="T66" fmla="*/ 0 w 58"/>
                    <a:gd name="T67" fmla="*/ 16 h 17"/>
                    <a:gd name="T68" fmla="*/ 0 w 58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8" h="17">
                      <a:moveTo>
                        <a:pt x="0" y="8"/>
                      </a:moveTo>
                      <a:lnTo>
                        <a:pt x="2" y="6"/>
                      </a:lnTo>
                      <a:lnTo>
                        <a:pt x="4" y="5"/>
                      </a:lnTo>
                      <a:lnTo>
                        <a:pt x="7" y="4"/>
                      </a:lnTo>
                      <a:lnTo>
                        <a:pt x="11" y="2"/>
                      </a:lnTo>
                      <a:lnTo>
                        <a:pt x="15" y="1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7" y="0"/>
                      </a:lnTo>
                      <a:lnTo>
                        <a:pt x="32" y="0"/>
                      </a:lnTo>
                      <a:lnTo>
                        <a:pt x="37" y="0"/>
                      </a:lnTo>
                      <a:lnTo>
                        <a:pt x="40" y="1"/>
                      </a:lnTo>
                      <a:lnTo>
                        <a:pt x="44" y="2"/>
                      </a:lnTo>
                      <a:lnTo>
                        <a:pt x="48" y="4"/>
                      </a:lnTo>
                      <a:lnTo>
                        <a:pt x="52" y="5"/>
                      </a:lnTo>
                      <a:lnTo>
                        <a:pt x="55" y="6"/>
                      </a:lnTo>
                      <a:lnTo>
                        <a:pt x="57" y="8"/>
                      </a:lnTo>
                      <a:lnTo>
                        <a:pt x="57" y="16"/>
                      </a:lnTo>
                      <a:lnTo>
                        <a:pt x="55" y="14"/>
                      </a:lnTo>
                      <a:lnTo>
                        <a:pt x="52" y="13"/>
                      </a:lnTo>
                      <a:lnTo>
                        <a:pt x="49" y="12"/>
                      </a:lnTo>
                      <a:lnTo>
                        <a:pt x="45" y="12"/>
                      </a:lnTo>
                      <a:lnTo>
                        <a:pt x="41" y="10"/>
                      </a:lnTo>
                      <a:lnTo>
                        <a:pt x="37" y="9"/>
                      </a:lnTo>
                      <a:lnTo>
                        <a:pt x="33" y="8"/>
                      </a:lnTo>
                      <a:lnTo>
                        <a:pt x="29" y="8"/>
                      </a:lnTo>
                      <a:lnTo>
                        <a:pt x="26" y="8"/>
                      </a:lnTo>
                      <a:lnTo>
                        <a:pt x="23" y="8"/>
                      </a:lnTo>
                      <a:lnTo>
                        <a:pt x="19" y="8"/>
                      </a:lnTo>
                      <a:lnTo>
                        <a:pt x="15" y="9"/>
                      </a:lnTo>
                      <a:lnTo>
                        <a:pt x="11" y="10"/>
                      </a:lnTo>
                      <a:lnTo>
                        <a:pt x="8" y="12"/>
                      </a:lnTo>
                      <a:lnTo>
                        <a:pt x="4" y="13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10245" name="Freeform 229"/>
            <p:cNvSpPr>
              <a:spLocks/>
            </p:cNvSpPr>
            <p:nvPr/>
          </p:nvSpPr>
          <p:spPr bwMode="auto">
            <a:xfrm>
              <a:off x="3833" y="2750"/>
              <a:ext cx="90" cy="129"/>
            </a:xfrm>
            <a:custGeom>
              <a:avLst/>
              <a:gdLst>
                <a:gd name="T0" fmla="*/ 89 w 90"/>
                <a:gd name="T1" fmla="*/ 0 h 129"/>
                <a:gd name="T2" fmla="*/ 71 w 90"/>
                <a:gd name="T3" fmla="*/ 0 h 129"/>
                <a:gd name="T4" fmla="*/ 71 w 90"/>
                <a:gd name="T5" fmla="*/ 110 h 129"/>
                <a:gd name="T6" fmla="*/ 0 w 90"/>
                <a:gd name="T7" fmla="*/ 110 h 129"/>
                <a:gd name="T8" fmla="*/ 0 w 90"/>
                <a:gd name="T9" fmla="*/ 128 h 129"/>
                <a:gd name="T10" fmla="*/ 89 w 90"/>
                <a:gd name="T11" fmla="*/ 128 h 129"/>
                <a:gd name="T12" fmla="*/ 89 w 90"/>
                <a:gd name="T13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9">
                  <a:moveTo>
                    <a:pt x="89" y="0"/>
                  </a:moveTo>
                  <a:lnTo>
                    <a:pt x="71" y="0"/>
                  </a:lnTo>
                  <a:lnTo>
                    <a:pt x="71" y="110"/>
                  </a:lnTo>
                  <a:lnTo>
                    <a:pt x="0" y="110"/>
                  </a:lnTo>
                  <a:lnTo>
                    <a:pt x="0" y="128"/>
                  </a:lnTo>
                  <a:lnTo>
                    <a:pt x="89" y="128"/>
                  </a:lnTo>
                  <a:lnTo>
                    <a:pt x="89" y="0"/>
                  </a:lnTo>
                </a:path>
              </a:pathLst>
            </a:custGeom>
            <a:solidFill>
              <a:srgbClr val="C0C0C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10246" name="Group 230"/>
            <p:cNvGrpSpPr>
              <a:grpSpLocks/>
            </p:cNvGrpSpPr>
            <p:nvPr/>
          </p:nvGrpSpPr>
          <p:grpSpPr bwMode="auto">
            <a:xfrm>
              <a:off x="4149" y="2750"/>
              <a:ext cx="90" cy="130"/>
              <a:chOff x="4149" y="2750"/>
              <a:chExt cx="90" cy="130"/>
            </a:xfrm>
          </p:grpSpPr>
          <p:sp>
            <p:nvSpPr>
              <p:cNvPr id="1110247" name="Freeform 231"/>
              <p:cNvSpPr>
                <a:spLocks/>
              </p:cNvSpPr>
              <p:nvPr/>
            </p:nvSpPr>
            <p:spPr bwMode="auto">
              <a:xfrm>
                <a:off x="4167" y="2750"/>
                <a:ext cx="72" cy="130"/>
              </a:xfrm>
              <a:custGeom>
                <a:avLst/>
                <a:gdLst>
                  <a:gd name="T0" fmla="*/ 0 w 72"/>
                  <a:gd name="T1" fmla="*/ 0 h 130"/>
                  <a:gd name="T2" fmla="*/ 23 w 72"/>
                  <a:gd name="T3" fmla="*/ 39 h 130"/>
                  <a:gd name="T4" fmla="*/ 23 w 72"/>
                  <a:gd name="T5" fmla="*/ 114 h 130"/>
                  <a:gd name="T6" fmla="*/ 71 w 72"/>
                  <a:gd name="T7" fmla="*/ 114 h 130"/>
                  <a:gd name="T8" fmla="*/ 71 w 72"/>
                  <a:gd name="T9" fmla="*/ 129 h 130"/>
                  <a:gd name="T10" fmla="*/ 0 w 72"/>
                  <a:gd name="T11" fmla="*/ 129 h 130"/>
                  <a:gd name="T12" fmla="*/ 0 w 72"/>
                  <a:gd name="T13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2" h="130">
                    <a:moveTo>
                      <a:pt x="0" y="0"/>
                    </a:moveTo>
                    <a:lnTo>
                      <a:pt x="23" y="39"/>
                    </a:lnTo>
                    <a:lnTo>
                      <a:pt x="23" y="114"/>
                    </a:lnTo>
                    <a:lnTo>
                      <a:pt x="71" y="114"/>
                    </a:lnTo>
                    <a:lnTo>
                      <a:pt x="71" y="129"/>
                    </a:lnTo>
                    <a:lnTo>
                      <a:pt x="0" y="12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80808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248" name="Freeform 232"/>
              <p:cNvSpPr>
                <a:spLocks/>
              </p:cNvSpPr>
              <p:nvPr/>
            </p:nvSpPr>
            <p:spPr bwMode="auto">
              <a:xfrm>
                <a:off x="4149" y="2750"/>
                <a:ext cx="90" cy="130"/>
              </a:xfrm>
              <a:custGeom>
                <a:avLst/>
                <a:gdLst>
                  <a:gd name="T0" fmla="*/ 0 w 90"/>
                  <a:gd name="T1" fmla="*/ 0 h 130"/>
                  <a:gd name="T2" fmla="*/ 17 w 90"/>
                  <a:gd name="T3" fmla="*/ 0 h 130"/>
                  <a:gd name="T4" fmla="*/ 17 w 90"/>
                  <a:gd name="T5" fmla="*/ 111 h 130"/>
                  <a:gd name="T6" fmla="*/ 89 w 90"/>
                  <a:gd name="T7" fmla="*/ 111 h 130"/>
                  <a:gd name="T8" fmla="*/ 89 w 90"/>
                  <a:gd name="T9" fmla="*/ 129 h 130"/>
                  <a:gd name="T10" fmla="*/ 0 w 90"/>
                  <a:gd name="T11" fmla="*/ 129 h 130"/>
                  <a:gd name="T12" fmla="*/ 0 w 90"/>
                  <a:gd name="T13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0" h="130">
                    <a:moveTo>
                      <a:pt x="0" y="0"/>
                    </a:moveTo>
                    <a:lnTo>
                      <a:pt x="17" y="0"/>
                    </a:lnTo>
                    <a:lnTo>
                      <a:pt x="17" y="111"/>
                    </a:lnTo>
                    <a:lnTo>
                      <a:pt x="89" y="111"/>
                    </a:lnTo>
                    <a:lnTo>
                      <a:pt x="89" y="129"/>
                    </a:lnTo>
                    <a:lnTo>
                      <a:pt x="0" y="12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10249" name="Rectangle 233"/>
          <p:cNvSpPr>
            <a:spLocks noChangeArrowheads="1"/>
          </p:cNvSpPr>
          <p:nvPr/>
        </p:nvSpPr>
        <p:spPr bwMode="auto">
          <a:xfrm>
            <a:off x="8153400" y="3886200"/>
            <a:ext cx="84455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3662" tIns="47625" rIns="93662" bIns="47625">
            <a:spAutoFit/>
          </a:bodyPr>
          <a:lstStyle/>
          <a:p>
            <a:pPr defTabSz="936625" eaLnBrk="0" hangingPunct="0"/>
            <a:r>
              <a:rPr lang="en-US" sz="2000">
                <a:latin typeface="Tahoma" charset="0"/>
              </a:rPr>
              <a:t>World</a:t>
            </a:r>
          </a:p>
          <a:p>
            <a:pPr defTabSz="936625" eaLnBrk="0" hangingPunct="0"/>
            <a:r>
              <a:rPr lang="en-US" sz="2000">
                <a:latin typeface="Tahoma" charset="0"/>
              </a:rPr>
              <a:t>Wide</a:t>
            </a:r>
          </a:p>
          <a:p>
            <a:pPr defTabSz="936625" eaLnBrk="0" hangingPunct="0"/>
            <a:r>
              <a:rPr lang="en-US" sz="2000">
                <a:latin typeface="Tahoma" charset="0"/>
              </a:rPr>
              <a:t>Web</a:t>
            </a:r>
            <a:endParaRPr lang="en-US" sz="2000" b="1" i="1">
              <a:latin typeface="Tahoma" charset="0"/>
            </a:endParaRPr>
          </a:p>
        </p:txBody>
      </p:sp>
      <p:graphicFrame>
        <p:nvGraphicFramePr>
          <p:cNvPr id="1110250" name="Object 234"/>
          <p:cNvGraphicFramePr>
            <a:graphicFrameLocks/>
          </p:cNvGraphicFramePr>
          <p:nvPr/>
        </p:nvGraphicFramePr>
        <p:xfrm>
          <a:off x="4191000" y="2057400"/>
          <a:ext cx="1530350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368" name="ClipArt" r:id="rId4" imgW="3662339" imgH="3566398" progId="MS_ClipArt_Gallery.2">
                  <p:embed/>
                </p:oleObj>
              </mc:Choice>
              <mc:Fallback>
                <p:oleObj name="ClipArt" r:id="rId4" imgW="3662339" imgH="3566398" progId="MS_ClipArt_Gallery.2">
                  <p:embed/>
                  <p:pic>
                    <p:nvPicPr>
                      <p:cNvPr id="0" name="Object 23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057400"/>
                        <a:ext cx="1530350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10251" name="Picture 235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950" y="1612900"/>
            <a:ext cx="6286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aphicFrame>
        <p:nvGraphicFramePr>
          <p:cNvPr id="1110252" name="Object 236"/>
          <p:cNvGraphicFramePr>
            <a:graphicFrameLocks/>
          </p:cNvGraphicFramePr>
          <p:nvPr/>
        </p:nvGraphicFramePr>
        <p:xfrm>
          <a:off x="3132138" y="2454275"/>
          <a:ext cx="269875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369" name="ClipArt" r:id="rId7" imgW="1354111" imgH="3660599" progId="MS_ClipArt_Gallery.2">
                  <p:embed/>
                </p:oleObj>
              </mc:Choice>
              <mc:Fallback>
                <p:oleObj name="ClipArt" r:id="rId7" imgW="1354111" imgH="3660599" progId="MS_ClipArt_Gallery.2">
                  <p:embed/>
                  <p:pic>
                    <p:nvPicPr>
                      <p:cNvPr id="0" name="Object 236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2454275"/>
                        <a:ext cx="269875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0253" name="Line 237"/>
          <p:cNvSpPr>
            <a:spLocks noChangeShapeType="1"/>
          </p:cNvSpPr>
          <p:nvPr/>
        </p:nvSpPr>
        <p:spPr bwMode="auto">
          <a:xfrm flipV="1">
            <a:off x="4724400" y="2982913"/>
            <a:ext cx="685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0254" name="AutoShape 238"/>
          <p:cNvSpPr>
            <a:spLocks noChangeArrowheads="1"/>
          </p:cNvSpPr>
          <p:nvPr/>
        </p:nvSpPr>
        <p:spPr bwMode="auto">
          <a:xfrm flipH="1">
            <a:off x="0" y="1905000"/>
            <a:ext cx="3568700" cy="556948"/>
          </a:xfrm>
          <a:prstGeom prst="wedgeRoundRectCallout">
            <a:avLst>
              <a:gd name="adj1" fmla="val -37671"/>
              <a:gd name="adj2" fmla="val 66667"/>
              <a:gd name="adj3" fmla="val 166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10255" name="Object 239"/>
          <p:cNvGraphicFramePr>
            <a:graphicFrameLocks noChangeAspect="1"/>
          </p:cNvGraphicFramePr>
          <p:nvPr/>
        </p:nvGraphicFramePr>
        <p:xfrm>
          <a:off x="7086600" y="3357563"/>
          <a:ext cx="1143000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370" name="Clip" r:id="rId9" imgW="874166" imgH="823874" progId="MS_ClipArt_Gallery.2">
                  <p:embed/>
                </p:oleObj>
              </mc:Choice>
              <mc:Fallback>
                <p:oleObj name="Clip" r:id="rId9" imgW="874166" imgH="823874" progId="MS_ClipArt_Gallery.2">
                  <p:embed/>
                  <p:pic>
                    <p:nvPicPr>
                      <p:cNvPr id="0" name="Object 2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3357563"/>
                        <a:ext cx="1143000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0256" name="Text Box 240"/>
          <p:cNvSpPr txBox="1">
            <a:spLocks noChangeArrowheads="1"/>
          </p:cNvSpPr>
          <p:nvPr/>
        </p:nvSpPr>
        <p:spPr bwMode="auto">
          <a:xfrm>
            <a:off x="6788150" y="60198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138719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Wrapper</a:t>
            </a:r>
          </a:p>
        </p:txBody>
      </p:sp>
      <p:sp>
        <p:nvSpPr>
          <p:cNvPr id="1138691" name="Rectangle 3"/>
          <p:cNvSpPr>
            <a:spLocks noChangeArrowheads="1"/>
          </p:cNvSpPr>
          <p:nvPr/>
        </p:nvSpPr>
        <p:spPr bwMode="auto">
          <a:xfrm>
            <a:off x="381000" y="1143000"/>
            <a:ext cx="8763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p"/>
              <a:tabLst>
                <a:tab pos="566738" algn="l"/>
              </a:tabLst>
            </a:pPr>
            <a:r>
              <a:rPr lang="en-US" sz="2800">
                <a:latin typeface="Arial" charset="0"/>
              </a:rPr>
              <a:t>Converts data and queries from one data model to another</a:t>
            </a:r>
            <a:endParaRPr lang="en-US" sz="2800"/>
          </a:p>
        </p:txBody>
      </p:sp>
      <p:sp>
        <p:nvSpPr>
          <p:cNvPr id="1138692" name="Rectangle 4"/>
          <p:cNvSpPr>
            <a:spLocks noChangeArrowheads="1"/>
          </p:cNvSpPr>
          <p:nvPr/>
        </p:nvSpPr>
        <p:spPr bwMode="auto">
          <a:xfrm>
            <a:off x="381000" y="4191000"/>
            <a:ext cx="8305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p"/>
              <a:tabLst>
                <a:tab pos="566738" algn="l"/>
              </a:tabLst>
            </a:pPr>
            <a:r>
              <a:rPr lang="en-US" sz="2800">
                <a:latin typeface="Arial" charset="0"/>
              </a:rPr>
              <a:t>Extends query capabilities for sources with limited capabilities</a:t>
            </a:r>
            <a:endParaRPr lang="en-US" sz="2800"/>
          </a:p>
        </p:txBody>
      </p:sp>
      <p:grpSp>
        <p:nvGrpSpPr>
          <p:cNvPr id="1138693" name="Group 5"/>
          <p:cNvGrpSpPr>
            <a:grpSpLocks/>
          </p:cNvGrpSpPr>
          <p:nvPr/>
        </p:nvGrpSpPr>
        <p:grpSpPr bwMode="auto">
          <a:xfrm>
            <a:off x="5492750" y="2103438"/>
            <a:ext cx="1435100" cy="1206500"/>
            <a:chOff x="3412" y="1325"/>
            <a:chExt cx="904" cy="760"/>
          </a:xfrm>
        </p:grpSpPr>
        <p:sp>
          <p:nvSpPr>
            <p:cNvPr id="1138694" name="Rectangle 6"/>
            <p:cNvSpPr>
              <a:spLocks noChangeArrowheads="1"/>
            </p:cNvSpPr>
            <p:nvPr/>
          </p:nvSpPr>
          <p:spPr bwMode="auto">
            <a:xfrm>
              <a:off x="3412" y="1325"/>
              <a:ext cx="904" cy="760"/>
            </a:xfrm>
            <a:prstGeom prst="rect">
              <a:avLst/>
            </a:prstGeom>
            <a:solidFill>
              <a:srgbClr val="9933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8695" name="Rectangle 7"/>
            <p:cNvSpPr>
              <a:spLocks noChangeArrowheads="1"/>
            </p:cNvSpPr>
            <p:nvPr/>
          </p:nvSpPr>
          <p:spPr bwMode="auto">
            <a:xfrm>
              <a:off x="3525" y="1331"/>
              <a:ext cx="678" cy="748"/>
            </a:xfrm>
            <a:prstGeom prst="rect">
              <a:avLst/>
            </a:prstGeom>
            <a:solidFill>
              <a:srgbClr val="9933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solidFill>
                    <a:schemeClr val="bg1"/>
                  </a:solidFill>
                  <a:latin typeface="Arial Rounded MT Bold" charset="0"/>
                </a:rPr>
                <a:t>Data</a:t>
              </a:r>
            </a:p>
            <a:p>
              <a:pPr eaLnBrk="0" hangingPunct="0"/>
              <a:r>
                <a:rPr lang="en-US" b="1">
                  <a:solidFill>
                    <a:schemeClr val="bg1"/>
                  </a:solidFill>
                  <a:latin typeface="Arial Rounded MT Bold" charset="0"/>
                </a:rPr>
                <a:t>Model</a:t>
              </a:r>
            </a:p>
            <a:p>
              <a:pPr eaLnBrk="0" hangingPunct="0"/>
              <a:r>
                <a:rPr lang="en-US" b="1">
                  <a:solidFill>
                    <a:schemeClr val="bg1"/>
                  </a:solidFill>
                  <a:latin typeface="Arial Rounded MT Bold" charset="0"/>
                </a:rPr>
                <a:t>B</a:t>
              </a:r>
            </a:p>
          </p:txBody>
        </p:sp>
      </p:grpSp>
      <p:sp>
        <p:nvSpPr>
          <p:cNvPr id="1138696" name="Oval 8"/>
          <p:cNvSpPr>
            <a:spLocks noChangeArrowheads="1"/>
          </p:cNvSpPr>
          <p:nvPr/>
        </p:nvSpPr>
        <p:spPr bwMode="auto">
          <a:xfrm>
            <a:off x="2216150" y="2103438"/>
            <a:ext cx="1358900" cy="1206500"/>
          </a:xfrm>
          <a:prstGeom prst="ellipse">
            <a:avLst/>
          </a:prstGeom>
          <a:solidFill>
            <a:srgbClr val="FF0033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8697" name="Rectangle 9"/>
          <p:cNvSpPr>
            <a:spLocks noChangeArrowheads="1"/>
          </p:cNvSpPr>
          <p:nvPr/>
        </p:nvSpPr>
        <p:spPr bwMode="auto">
          <a:xfrm>
            <a:off x="2432050" y="2203450"/>
            <a:ext cx="9271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b="1">
                <a:solidFill>
                  <a:schemeClr val="bg1"/>
                </a:solidFill>
                <a:latin typeface="Arial Rounded MT Bold" charset="0"/>
              </a:rPr>
              <a:t>Data</a:t>
            </a:r>
          </a:p>
          <a:p>
            <a:pPr eaLnBrk="0" hangingPunct="0"/>
            <a:r>
              <a:rPr lang="en-US" sz="2000" b="1">
                <a:solidFill>
                  <a:schemeClr val="bg1"/>
                </a:solidFill>
                <a:latin typeface="Arial Rounded MT Bold" charset="0"/>
              </a:rPr>
              <a:t>Model</a:t>
            </a:r>
          </a:p>
          <a:p>
            <a:pPr eaLnBrk="0" hangingPunct="0"/>
            <a:r>
              <a:rPr lang="en-US" sz="2000" b="1">
                <a:solidFill>
                  <a:schemeClr val="bg1"/>
                </a:solidFill>
                <a:latin typeface="Arial Rounded MT Bold" charset="0"/>
              </a:rPr>
              <a:t>A</a:t>
            </a:r>
          </a:p>
        </p:txBody>
      </p:sp>
      <p:sp>
        <p:nvSpPr>
          <p:cNvPr id="1138698" name="Rectangle 10"/>
          <p:cNvSpPr>
            <a:spLocks noChangeArrowheads="1"/>
          </p:cNvSpPr>
          <p:nvPr/>
        </p:nvSpPr>
        <p:spPr bwMode="auto">
          <a:xfrm>
            <a:off x="3944938" y="2087563"/>
            <a:ext cx="1035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2000">
                <a:latin typeface="Tahoma" charset="0"/>
              </a:rPr>
              <a:t>Queries</a:t>
            </a:r>
            <a:endParaRPr lang="en-US" sz="2000">
              <a:latin typeface="Arial Rounded MT Bold" charset="0"/>
            </a:endParaRPr>
          </a:p>
        </p:txBody>
      </p:sp>
      <p:sp>
        <p:nvSpPr>
          <p:cNvPr id="1138699" name="Rectangle 11"/>
          <p:cNvSpPr>
            <a:spLocks noChangeArrowheads="1"/>
          </p:cNvSpPr>
          <p:nvPr/>
        </p:nvSpPr>
        <p:spPr bwMode="auto">
          <a:xfrm>
            <a:off x="4173538" y="2927350"/>
            <a:ext cx="708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2000">
                <a:latin typeface="Tahoma" charset="0"/>
              </a:rPr>
              <a:t>Data</a:t>
            </a:r>
            <a:endParaRPr lang="en-US" sz="2000">
              <a:latin typeface="Arial Rounded MT Bold" charset="0"/>
            </a:endParaRPr>
          </a:p>
        </p:txBody>
      </p:sp>
      <p:grpSp>
        <p:nvGrpSpPr>
          <p:cNvPr id="1138700" name="Group 12"/>
          <p:cNvGrpSpPr>
            <a:grpSpLocks/>
          </p:cNvGrpSpPr>
          <p:nvPr/>
        </p:nvGrpSpPr>
        <p:grpSpPr bwMode="auto">
          <a:xfrm>
            <a:off x="3733800" y="2401888"/>
            <a:ext cx="1524000" cy="609600"/>
            <a:chOff x="2304" y="1513"/>
            <a:chExt cx="960" cy="384"/>
          </a:xfrm>
        </p:grpSpPr>
        <p:sp>
          <p:nvSpPr>
            <p:cNvPr id="1138701" name="AutoShape 13"/>
            <p:cNvSpPr>
              <a:spLocks noChangeArrowheads="1"/>
            </p:cNvSpPr>
            <p:nvPr/>
          </p:nvSpPr>
          <p:spPr bwMode="auto">
            <a:xfrm>
              <a:off x="2784" y="1513"/>
              <a:ext cx="480" cy="384"/>
            </a:xfrm>
            <a:prstGeom prst="rightArrow">
              <a:avLst>
                <a:gd name="adj1" fmla="val 50000"/>
                <a:gd name="adj2" fmla="val 62506"/>
              </a:avLst>
            </a:prstGeom>
            <a:solidFill>
              <a:srgbClr val="B2B2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8702" name="AutoShape 14"/>
            <p:cNvSpPr>
              <a:spLocks noChangeArrowheads="1"/>
            </p:cNvSpPr>
            <p:nvPr/>
          </p:nvSpPr>
          <p:spPr bwMode="auto">
            <a:xfrm>
              <a:off x="2304" y="1513"/>
              <a:ext cx="480" cy="384"/>
            </a:xfrm>
            <a:prstGeom prst="leftArrow">
              <a:avLst>
                <a:gd name="adj1" fmla="val 50000"/>
                <a:gd name="adj2" fmla="val 62494"/>
              </a:avLst>
            </a:prstGeom>
            <a:solidFill>
              <a:srgbClr val="B2B2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8703" name="AutoShape 15"/>
          <p:cNvSpPr>
            <a:spLocks noChangeArrowheads="1"/>
          </p:cNvSpPr>
          <p:nvPr/>
        </p:nvSpPr>
        <p:spPr bwMode="auto">
          <a:xfrm>
            <a:off x="2895600" y="5137150"/>
            <a:ext cx="914400" cy="914400"/>
          </a:xfrm>
          <a:prstGeom prst="rightArrow">
            <a:avLst>
              <a:gd name="adj1" fmla="val 75009"/>
              <a:gd name="adj2" fmla="val 50005"/>
            </a:avLst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8704" name="Rectangle 16"/>
          <p:cNvSpPr>
            <a:spLocks noChangeArrowheads="1"/>
          </p:cNvSpPr>
          <p:nvPr/>
        </p:nvSpPr>
        <p:spPr bwMode="auto">
          <a:xfrm>
            <a:off x="1276350" y="5335588"/>
            <a:ext cx="13763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2800">
                <a:latin typeface="Tahoma" charset="0"/>
              </a:rPr>
              <a:t>Queries</a:t>
            </a:r>
            <a:endParaRPr lang="en-US" sz="2800" b="1">
              <a:latin typeface="Arial Rounded MT Bold" charset="0"/>
            </a:endParaRPr>
          </a:p>
        </p:txBody>
      </p:sp>
      <p:sp>
        <p:nvSpPr>
          <p:cNvPr id="1138705" name="AutoShape 17"/>
          <p:cNvSpPr>
            <a:spLocks noChangeArrowheads="1"/>
          </p:cNvSpPr>
          <p:nvPr/>
        </p:nvSpPr>
        <p:spPr bwMode="auto">
          <a:xfrm>
            <a:off x="5638800" y="5480050"/>
            <a:ext cx="533400" cy="228600"/>
          </a:xfrm>
          <a:prstGeom prst="rightArrow">
            <a:avLst>
              <a:gd name="adj1" fmla="val 50000"/>
              <a:gd name="adj2" fmla="val 70248"/>
            </a:avLst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38706" name="Group 18"/>
          <p:cNvGrpSpPr>
            <a:grpSpLocks/>
          </p:cNvGrpSpPr>
          <p:nvPr/>
        </p:nvGrpSpPr>
        <p:grpSpPr bwMode="auto">
          <a:xfrm>
            <a:off x="6261100" y="5065713"/>
            <a:ext cx="1428750" cy="1058862"/>
            <a:chOff x="3896" y="3291"/>
            <a:chExt cx="900" cy="667"/>
          </a:xfrm>
        </p:grpSpPr>
        <p:grpSp>
          <p:nvGrpSpPr>
            <p:cNvPr id="1138707" name="Group 19"/>
            <p:cNvGrpSpPr>
              <a:grpSpLocks/>
            </p:cNvGrpSpPr>
            <p:nvPr/>
          </p:nvGrpSpPr>
          <p:grpSpPr bwMode="auto">
            <a:xfrm>
              <a:off x="3896" y="3291"/>
              <a:ext cx="900" cy="667"/>
              <a:chOff x="3896" y="3291"/>
              <a:chExt cx="900" cy="667"/>
            </a:xfrm>
          </p:grpSpPr>
          <p:sp>
            <p:nvSpPr>
              <p:cNvPr id="1138708" name="Rectangle 20"/>
              <p:cNvSpPr>
                <a:spLocks noChangeArrowheads="1"/>
              </p:cNvSpPr>
              <p:nvPr/>
            </p:nvSpPr>
            <p:spPr bwMode="auto">
              <a:xfrm>
                <a:off x="3896" y="3388"/>
                <a:ext cx="895" cy="480"/>
              </a:xfrm>
              <a:prstGeom prst="rect">
                <a:avLst/>
              </a:prstGeom>
              <a:gradFill rotWithShape="0">
                <a:gsLst>
                  <a:gs pos="0">
                    <a:srgbClr val="33CC33"/>
                  </a:gs>
                  <a:gs pos="50000">
                    <a:srgbClr val="33CC33">
                      <a:gamma/>
                      <a:tint val="89804"/>
                      <a:invGamma/>
                    </a:srgbClr>
                  </a:gs>
                  <a:gs pos="100000">
                    <a:srgbClr val="33CC33"/>
                  </a:gs>
                </a:gsLst>
                <a:lin ang="0" scaled="1"/>
              </a:gra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38709" name="Group 21"/>
              <p:cNvGrpSpPr>
                <a:grpSpLocks/>
              </p:cNvGrpSpPr>
              <p:nvPr/>
            </p:nvGrpSpPr>
            <p:grpSpPr bwMode="auto">
              <a:xfrm>
                <a:off x="3901" y="3291"/>
                <a:ext cx="895" cy="667"/>
                <a:chOff x="3901" y="3291"/>
                <a:chExt cx="895" cy="667"/>
              </a:xfrm>
            </p:grpSpPr>
            <p:sp>
              <p:nvSpPr>
                <p:cNvPr id="1138710" name="Line 22"/>
                <p:cNvSpPr>
                  <a:spLocks noChangeShapeType="1"/>
                </p:cNvSpPr>
                <p:nvPr/>
              </p:nvSpPr>
              <p:spPr bwMode="auto">
                <a:xfrm>
                  <a:off x="3903" y="3379"/>
                  <a:ext cx="0" cy="50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8711" name="Line 23"/>
                <p:cNvSpPr>
                  <a:spLocks noChangeShapeType="1"/>
                </p:cNvSpPr>
                <p:nvPr/>
              </p:nvSpPr>
              <p:spPr bwMode="auto">
                <a:xfrm>
                  <a:off x="4793" y="3383"/>
                  <a:ext cx="0" cy="50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8712" name="Oval 24"/>
                <p:cNvSpPr>
                  <a:spLocks noChangeArrowheads="1"/>
                </p:cNvSpPr>
                <p:nvPr/>
              </p:nvSpPr>
              <p:spPr bwMode="auto">
                <a:xfrm>
                  <a:off x="3901" y="3291"/>
                  <a:ext cx="895" cy="161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33CC33"/>
                    </a:gs>
                    <a:gs pos="50000">
                      <a:srgbClr val="33CC33">
                        <a:gamma/>
                        <a:tint val="89804"/>
                        <a:invGamma/>
                      </a:srgbClr>
                    </a:gs>
                    <a:gs pos="100000">
                      <a:srgbClr val="33CC33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8713" name="Oval 25"/>
                <p:cNvSpPr>
                  <a:spLocks noChangeArrowheads="1"/>
                </p:cNvSpPr>
                <p:nvPr/>
              </p:nvSpPr>
              <p:spPr bwMode="auto">
                <a:xfrm>
                  <a:off x="3901" y="3798"/>
                  <a:ext cx="895" cy="16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33CC33"/>
                    </a:gs>
                    <a:gs pos="50000">
                      <a:srgbClr val="33CC33">
                        <a:gamma/>
                        <a:tint val="89804"/>
                        <a:invGamma/>
                      </a:srgbClr>
                    </a:gs>
                    <a:gs pos="100000">
                      <a:srgbClr val="33CC33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138714" name="Rectangle 26"/>
            <p:cNvSpPr>
              <a:spLocks noChangeArrowheads="1"/>
            </p:cNvSpPr>
            <p:nvPr/>
          </p:nvSpPr>
          <p:spPr bwMode="auto">
            <a:xfrm>
              <a:off x="3952" y="3480"/>
              <a:ext cx="7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b="1">
                  <a:latin typeface="Arial Rounded MT Bold" charset="0"/>
                </a:rPr>
                <a:t>Source</a:t>
              </a:r>
            </a:p>
          </p:txBody>
        </p:sp>
      </p:grpSp>
      <p:grpSp>
        <p:nvGrpSpPr>
          <p:cNvPr id="1138715" name="Group 27"/>
          <p:cNvGrpSpPr>
            <a:grpSpLocks/>
          </p:cNvGrpSpPr>
          <p:nvPr/>
        </p:nvGrpSpPr>
        <p:grpSpPr bwMode="auto">
          <a:xfrm>
            <a:off x="3959225" y="4876800"/>
            <a:ext cx="1587500" cy="1435100"/>
            <a:chOff x="2446" y="3172"/>
            <a:chExt cx="1000" cy="904"/>
          </a:xfrm>
        </p:grpSpPr>
        <p:sp>
          <p:nvSpPr>
            <p:cNvPr id="1138716" name="AutoShape 28"/>
            <p:cNvSpPr>
              <a:spLocks noChangeArrowheads="1"/>
            </p:cNvSpPr>
            <p:nvPr/>
          </p:nvSpPr>
          <p:spPr bwMode="auto">
            <a:xfrm rot="5400000" flipV="1">
              <a:off x="2494" y="3124"/>
              <a:ext cx="904" cy="1000"/>
            </a:xfrm>
            <a:custGeom>
              <a:avLst/>
              <a:gdLst>
                <a:gd name="G0" fmla="+- 5399 0 0"/>
                <a:gd name="G1" fmla="+- 21600 0 5399"/>
                <a:gd name="G2" fmla="*/ 5399 1 2"/>
                <a:gd name="G3" fmla="+- 21600 0 G2"/>
                <a:gd name="G4" fmla="+/ 5399 21600 2"/>
                <a:gd name="G5" fmla="+/ G1 0 2"/>
                <a:gd name="G6" fmla="*/ 21600 21600 5399"/>
                <a:gd name="G7" fmla="*/ G6 1 2"/>
                <a:gd name="G8" fmla="+- 21600 0 G7"/>
                <a:gd name="G9" fmla="*/ 21600 1 2"/>
                <a:gd name="G10" fmla="+- 5399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8717" name="Rectangle 29"/>
            <p:cNvSpPr>
              <a:spLocks noChangeArrowheads="1"/>
            </p:cNvSpPr>
            <p:nvPr/>
          </p:nvSpPr>
          <p:spPr bwMode="auto">
            <a:xfrm>
              <a:off x="2480" y="3480"/>
              <a:ext cx="932" cy="288"/>
            </a:xfrm>
            <a:prstGeom prst="rect">
              <a:avLst/>
            </a:prstGeom>
            <a:solidFill>
              <a:srgbClr val="00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>
                  <a:latin typeface="Arial Rounded MT Bold" charset="0"/>
                </a:rPr>
                <a:t>Wrapper</a:t>
              </a:r>
            </a:p>
          </p:txBody>
        </p:sp>
      </p:grpSp>
      <p:sp>
        <p:nvSpPr>
          <p:cNvPr id="1138718" name="Text Box 30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  <p:extLst>
      <p:ext uri="{BB962C8B-B14F-4D97-AF65-F5344CB8AC3E}">
        <p14:creationId xmlns:p14="http://schemas.microsoft.com/office/powerpoint/2010/main" val="2532219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139729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Wrapper Generation</a:t>
            </a:r>
          </a:p>
        </p:txBody>
      </p:sp>
      <p:sp>
        <p:nvSpPr>
          <p:cNvPr id="1139730" name="Rectangle 1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Solution 1: Hard code for each source</a:t>
            </a:r>
          </a:p>
          <a:p>
            <a:r>
              <a:rPr lang="en-US"/>
              <a:t>Solution 2: Automatic wrapper generation</a:t>
            </a:r>
          </a:p>
        </p:txBody>
      </p:sp>
      <p:sp>
        <p:nvSpPr>
          <p:cNvPr id="1139716" name="Rectangle 4"/>
          <p:cNvSpPr>
            <a:spLocks noChangeArrowheads="1"/>
          </p:cNvSpPr>
          <p:nvPr/>
        </p:nvSpPr>
        <p:spPr bwMode="auto">
          <a:xfrm>
            <a:off x="1406525" y="3641725"/>
            <a:ext cx="1165225" cy="376238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1">
                <a:latin typeface="Arial Rounded MT Bold" charset="0"/>
              </a:rPr>
              <a:t>Wrapper</a:t>
            </a:r>
          </a:p>
        </p:txBody>
      </p:sp>
      <p:sp>
        <p:nvSpPr>
          <p:cNvPr id="1139717" name="AutoShape 5"/>
          <p:cNvSpPr>
            <a:spLocks noChangeArrowheads="1"/>
          </p:cNvSpPr>
          <p:nvPr/>
        </p:nvSpPr>
        <p:spPr bwMode="auto">
          <a:xfrm>
            <a:off x="3082925" y="3506788"/>
            <a:ext cx="1473200" cy="622300"/>
          </a:xfrm>
          <a:prstGeom prst="roundRect">
            <a:avLst>
              <a:gd name="adj" fmla="val 12495"/>
            </a:avLst>
          </a:prstGeom>
          <a:solidFill>
            <a:srgbClr val="EAEAEA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9718" name="Rectangle 6"/>
          <p:cNvSpPr>
            <a:spLocks noChangeArrowheads="1"/>
          </p:cNvSpPr>
          <p:nvPr/>
        </p:nvSpPr>
        <p:spPr bwMode="auto">
          <a:xfrm>
            <a:off x="3217863" y="3527425"/>
            <a:ext cx="12033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 b="1">
                <a:latin typeface="Arial Rounded MT Bold" charset="0"/>
              </a:rPr>
              <a:t>Wrapper</a:t>
            </a:r>
          </a:p>
          <a:p>
            <a:pPr eaLnBrk="0" hangingPunct="0"/>
            <a:r>
              <a:rPr lang="en-US" sz="1600" b="1">
                <a:latin typeface="Arial Rounded MT Bold" charset="0"/>
              </a:rPr>
              <a:t>Generator</a:t>
            </a:r>
          </a:p>
        </p:txBody>
      </p:sp>
      <p:sp>
        <p:nvSpPr>
          <p:cNvPr id="1139719" name="Line 7"/>
          <p:cNvSpPr>
            <a:spLocks noChangeShapeType="1"/>
          </p:cNvSpPr>
          <p:nvPr/>
        </p:nvSpPr>
        <p:spPr bwMode="auto">
          <a:xfrm flipH="1">
            <a:off x="2543175" y="3843338"/>
            <a:ext cx="533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9720" name="Rectangle 8"/>
          <p:cNvSpPr>
            <a:spLocks noChangeArrowheads="1"/>
          </p:cNvSpPr>
          <p:nvPr/>
        </p:nvSpPr>
        <p:spPr bwMode="auto">
          <a:xfrm>
            <a:off x="5257800" y="3581400"/>
            <a:ext cx="1243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2000" u="sng">
                <a:latin typeface="Arial" charset="0"/>
              </a:rPr>
              <a:t>Definition</a:t>
            </a:r>
          </a:p>
        </p:txBody>
      </p:sp>
      <p:sp>
        <p:nvSpPr>
          <p:cNvPr id="1139721" name="Line 9"/>
          <p:cNvSpPr>
            <a:spLocks noChangeShapeType="1"/>
          </p:cNvSpPr>
          <p:nvPr/>
        </p:nvSpPr>
        <p:spPr bwMode="auto">
          <a:xfrm>
            <a:off x="1946275" y="4008438"/>
            <a:ext cx="0" cy="6619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9722" name="AutoShape 10"/>
          <p:cNvSpPr>
            <a:spLocks noChangeArrowheads="1"/>
          </p:cNvSpPr>
          <p:nvPr/>
        </p:nvSpPr>
        <p:spPr bwMode="auto">
          <a:xfrm>
            <a:off x="1336675" y="4694238"/>
            <a:ext cx="1143000" cy="11430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39723" name="Object 11"/>
          <p:cNvGraphicFramePr>
            <a:graphicFrameLocks noChangeAspect="1"/>
          </p:cNvGraphicFramePr>
          <p:nvPr/>
        </p:nvGraphicFramePr>
        <p:xfrm>
          <a:off x="6629400" y="3200400"/>
          <a:ext cx="87312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Clip" r:id="rId4" imgW="3795713" imgH="4962525" progId="MS_ClipArt_Gallery.2">
                  <p:embed/>
                </p:oleObj>
              </mc:Choice>
              <mc:Fallback>
                <p:oleObj name="Clip" r:id="rId4" imgW="3795713" imgH="4962525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200400"/>
                        <a:ext cx="873125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9724" name="Line 12"/>
          <p:cNvSpPr>
            <a:spLocks noChangeShapeType="1"/>
          </p:cNvSpPr>
          <p:nvPr/>
        </p:nvSpPr>
        <p:spPr bwMode="auto">
          <a:xfrm flipH="1">
            <a:off x="4648200" y="3810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9725" name="Line 13"/>
          <p:cNvSpPr>
            <a:spLocks noChangeShapeType="1"/>
          </p:cNvSpPr>
          <p:nvPr/>
        </p:nvSpPr>
        <p:spPr bwMode="auto">
          <a:xfrm>
            <a:off x="1600200" y="30480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9726" name="Line 14"/>
          <p:cNvSpPr>
            <a:spLocks noChangeShapeType="1"/>
          </p:cNvSpPr>
          <p:nvPr/>
        </p:nvSpPr>
        <p:spPr bwMode="auto">
          <a:xfrm>
            <a:off x="1981200" y="3048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9727" name="Line 15"/>
          <p:cNvSpPr>
            <a:spLocks noChangeShapeType="1"/>
          </p:cNvSpPr>
          <p:nvPr/>
        </p:nvSpPr>
        <p:spPr bwMode="auto">
          <a:xfrm flipH="1">
            <a:off x="2209800" y="30480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9728" name="Text Box 16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  <p:extLst>
      <p:ext uri="{BB962C8B-B14F-4D97-AF65-F5344CB8AC3E}">
        <p14:creationId xmlns:p14="http://schemas.microsoft.com/office/powerpoint/2010/main" val="2398416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1417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Monitors</a:t>
            </a:r>
          </a:p>
        </p:txBody>
      </p:sp>
      <p:sp>
        <p:nvSpPr>
          <p:cNvPr id="114176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Goal: Detect changes of interest and propagate to integrator</a:t>
            </a:r>
          </a:p>
          <a:p>
            <a:r>
              <a:rPr lang="en-US"/>
              <a:t>How?</a:t>
            </a:r>
          </a:p>
          <a:p>
            <a:pPr lvl="1"/>
            <a:r>
              <a:rPr lang="en-US"/>
              <a:t>Triggers</a:t>
            </a:r>
          </a:p>
          <a:p>
            <a:pPr lvl="1"/>
            <a:r>
              <a:rPr lang="en-US"/>
              <a:t>Replication server</a:t>
            </a:r>
          </a:p>
          <a:p>
            <a:pPr lvl="1"/>
            <a:r>
              <a:rPr lang="en-US"/>
              <a:t>Log sniffer</a:t>
            </a:r>
          </a:p>
          <a:p>
            <a:pPr lvl="1"/>
            <a:r>
              <a:rPr lang="en-US"/>
              <a:t>Compare query results</a:t>
            </a:r>
          </a:p>
          <a:p>
            <a:pPr lvl="1"/>
            <a:r>
              <a:rPr lang="en-US"/>
              <a:t>Compare snapshots/dumps</a:t>
            </a:r>
          </a:p>
        </p:txBody>
      </p:sp>
      <p:sp>
        <p:nvSpPr>
          <p:cNvPr id="1141764" name="Text Box 4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  <p:extLst>
      <p:ext uri="{BB962C8B-B14F-4D97-AF65-F5344CB8AC3E}">
        <p14:creationId xmlns:p14="http://schemas.microsoft.com/office/powerpoint/2010/main" val="2571682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60" name="Picture 8" descr="Nona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85800"/>
            <a:ext cx="7180263" cy="424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2971800" y="1219200"/>
            <a:ext cx="1219200" cy="304800"/>
          </a:xfrm>
          <a:prstGeom prst="rect">
            <a:avLst/>
          </a:prstGeom>
          <a:noFill/>
          <a:ln w="25400">
            <a:solidFill>
              <a:srgbClr val="99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1828800" y="228600"/>
            <a:ext cx="5943600" cy="6413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990000"/>
                </a:solidFill>
                <a:latin typeface="Tahoma" charset="0"/>
              </a:rPr>
              <a:t>Scrub/Cleanse…uses pattern recognition and AI techniques to upgrade data quality</a:t>
            </a:r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457200" y="4648200"/>
            <a:ext cx="405447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99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Fixing errors:</a:t>
            </a:r>
            <a:r>
              <a:rPr lang="en-US" sz="2000">
                <a:solidFill>
                  <a:srgbClr val="990000"/>
                </a:solidFill>
                <a:latin typeface="Tahoma" charset="0"/>
              </a:rPr>
              <a:t> misspellings, erroneous dates, incorrect field usage, mismatched addresses, missing data, duplicate data, inconsistencies</a:t>
            </a:r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4724400" y="4724400"/>
            <a:ext cx="405447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99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Also:</a:t>
            </a:r>
            <a:r>
              <a:rPr lang="en-US" sz="2000">
                <a:solidFill>
                  <a:srgbClr val="990000"/>
                </a:solidFill>
                <a:latin typeface="Tahoma" charset="0"/>
              </a:rPr>
              <a:t> decoding, reformatting, time stamping, conversion, key generation, merging, error detection/logging, locating missing data</a:t>
            </a: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0" y="838200"/>
            <a:ext cx="1905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Figure 11-10: Steps in data reconciliation</a:t>
            </a:r>
          </a:p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(cont.)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40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2" grpId="0" animBg="1" autoUpdateAnimBg="0"/>
      <p:bldP spid="49163" grpId="0" autoUpdateAnimBg="0"/>
      <p:bldP spid="49164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New approaches for Data Cleansing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generally been found that 70-90 percent of the time and effort in large data management and analysis tasks is taken up with data cleansing</a:t>
            </a:r>
          </a:p>
          <a:p>
            <a:r>
              <a:rPr lang="en-US" dirty="0" smtClean="0"/>
              <a:t>New tool “Data Wrangler” from Stanford and Berkeley CS folks </a:t>
            </a:r>
          </a:p>
          <a:p>
            <a:r>
              <a:rPr lang="en-US" dirty="0"/>
              <a:t>http://</a:t>
            </a:r>
            <a:r>
              <a:rPr lang="en-US" dirty="0" err="1"/>
              <a:t>vis.stanford.edu</a:t>
            </a:r>
            <a:r>
              <a:rPr lang="en-US" dirty="0"/>
              <a:t>/wrangler/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684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1438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Cleansing</a:t>
            </a:r>
          </a:p>
        </p:txBody>
      </p:sp>
      <p:sp>
        <p:nvSpPr>
          <p:cNvPr id="114381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Find (&amp; remove) duplicate tuples</a:t>
            </a:r>
          </a:p>
          <a:p>
            <a:pPr lvl="1"/>
            <a:r>
              <a:rPr lang="en-US"/>
              <a:t>e.g., Jane Doe vs. Jane Q. Doe</a:t>
            </a:r>
          </a:p>
          <a:p>
            <a:r>
              <a:rPr lang="en-US"/>
              <a:t>Detect inconsistent, wrong data</a:t>
            </a:r>
          </a:p>
          <a:p>
            <a:pPr lvl="1"/>
            <a:r>
              <a:rPr lang="en-US"/>
              <a:t>Attribute values that don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t match</a:t>
            </a:r>
          </a:p>
          <a:p>
            <a:r>
              <a:rPr lang="en-US"/>
              <a:t>Patch missing, unreadable data</a:t>
            </a:r>
          </a:p>
          <a:p>
            <a:r>
              <a:rPr lang="en-US"/>
              <a:t>Notify sources of errors found </a:t>
            </a:r>
          </a:p>
        </p:txBody>
      </p:sp>
      <p:sp>
        <p:nvSpPr>
          <p:cNvPr id="1143812" name="Text Box 4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  <p:extLst>
      <p:ext uri="{BB962C8B-B14F-4D97-AF65-F5344CB8AC3E}">
        <p14:creationId xmlns:p14="http://schemas.microsoft.com/office/powerpoint/2010/main" val="1677953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4" name="Picture 8" descr="Nona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338" y="703263"/>
            <a:ext cx="7180262" cy="4249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5334000" y="1219200"/>
            <a:ext cx="990600" cy="304800"/>
          </a:xfrm>
          <a:prstGeom prst="rect">
            <a:avLst/>
          </a:prstGeom>
          <a:noFill/>
          <a:ln w="25400">
            <a:solidFill>
              <a:srgbClr val="99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1636713" y="152400"/>
            <a:ext cx="5754687" cy="6413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990000"/>
                </a:solidFill>
                <a:latin typeface="Tahoma" charset="0"/>
              </a:rPr>
              <a:t>Transform = convert data from format of operational system to format of data warehouse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317500" y="4724400"/>
            <a:ext cx="419417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99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Record-level:</a:t>
            </a:r>
          </a:p>
          <a:p>
            <a:r>
              <a:rPr lang="en-US" sz="2000" i="1">
                <a:solidFill>
                  <a:srgbClr val="990000"/>
                </a:solidFill>
                <a:latin typeface="Tahoma" charset="0"/>
              </a:rPr>
              <a:t>Selection</a:t>
            </a:r>
            <a:r>
              <a:rPr lang="en-US" sz="2000">
                <a:solidFill>
                  <a:srgbClr val="990000"/>
                </a:solidFill>
                <a:latin typeface="Tahoma" charset="0"/>
              </a:rPr>
              <a:t>–data partitioning</a:t>
            </a:r>
          </a:p>
          <a:p>
            <a:r>
              <a:rPr lang="en-US" sz="2000" i="1">
                <a:solidFill>
                  <a:srgbClr val="990000"/>
                </a:solidFill>
                <a:latin typeface="Tahoma" charset="0"/>
              </a:rPr>
              <a:t>Joining</a:t>
            </a:r>
            <a:r>
              <a:rPr lang="en-US" sz="2000">
                <a:solidFill>
                  <a:srgbClr val="990000"/>
                </a:solidFill>
                <a:latin typeface="Tahoma" charset="0"/>
              </a:rPr>
              <a:t>–data combining</a:t>
            </a:r>
          </a:p>
          <a:p>
            <a:r>
              <a:rPr lang="en-US" sz="2000" i="1">
                <a:solidFill>
                  <a:srgbClr val="990000"/>
                </a:solidFill>
                <a:latin typeface="Tahoma" charset="0"/>
              </a:rPr>
              <a:t>Aggregation</a:t>
            </a:r>
            <a:r>
              <a:rPr lang="en-US" sz="2000">
                <a:solidFill>
                  <a:srgbClr val="990000"/>
                </a:solidFill>
                <a:latin typeface="Tahoma" charset="0"/>
              </a:rPr>
              <a:t>–data summarization</a:t>
            </a:r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4419600" y="4800600"/>
            <a:ext cx="4724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99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Field-level:</a:t>
            </a:r>
            <a:r>
              <a:rPr lang="en-US" sz="2000">
                <a:solidFill>
                  <a:srgbClr val="990000"/>
                </a:solidFill>
                <a:latin typeface="Tahoma" charset="0"/>
              </a:rPr>
              <a:t> </a:t>
            </a:r>
          </a:p>
          <a:p>
            <a:r>
              <a:rPr lang="en-US" sz="2000" i="1">
                <a:solidFill>
                  <a:srgbClr val="990000"/>
                </a:solidFill>
                <a:latin typeface="Tahoma" charset="0"/>
              </a:rPr>
              <a:t>single-field</a:t>
            </a:r>
            <a:r>
              <a:rPr lang="en-US" sz="2000">
                <a:solidFill>
                  <a:srgbClr val="990000"/>
                </a:solidFill>
                <a:latin typeface="Tahoma" charset="0"/>
              </a:rPr>
              <a:t>–from one field to one field</a:t>
            </a:r>
          </a:p>
          <a:p>
            <a:r>
              <a:rPr lang="en-US" sz="2000" i="1">
                <a:solidFill>
                  <a:srgbClr val="990000"/>
                </a:solidFill>
                <a:latin typeface="Tahoma" charset="0"/>
              </a:rPr>
              <a:t>multi-field</a:t>
            </a:r>
            <a:r>
              <a:rPr lang="en-US" sz="2000">
                <a:solidFill>
                  <a:srgbClr val="990000"/>
                </a:solidFill>
                <a:latin typeface="Tahoma" charset="0"/>
              </a:rPr>
              <a:t>–from many fields to one, or one field to many</a:t>
            </a: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0" y="838200"/>
            <a:ext cx="1905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Figure 11-10: Steps in data reconciliation</a:t>
            </a:r>
          </a:p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(cont.)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488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0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0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0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0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0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0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0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6" grpId="0" animBg="1" autoUpdateAnimBg="0"/>
      <p:bldP spid="50187" grpId="0" build="p" autoUpdateAnimBg="0"/>
      <p:bldP spid="50188" grpId="0" build="p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1407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Transformations</a:t>
            </a:r>
          </a:p>
        </p:txBody>
      </p:sp>
      <p:sp>
        <p:nvSpPr>
          <p:cNvPr id="114074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Convert data to uniform format</a:t>
            </a:r>
          </a:p>
          <a:p>
            <a:pPr lvl="1"/>
            <a:r>
              <a:rPr lang="en-US"/>
              <a:t>Byte ordering, string termination</a:t>
            </a:r>
          </a:p>
          <a:p>
            <a:pPr lvl="1"/>
            <a:r>
              <a:rPr lang="en-US"/>
              <a:t>Internal layout</a:t>
            </a:r>
          </a:p>
          <a:p>
            <a:r>
              <a:rPr lang="en-US"/>
              <a:t>Remove, add &amp; reorder attributes</a:t>
            </a:r>
          </a:p>
          <a:p>
            <a:pPr lvl="1"/>
            <a:r>
              <a:rPr lang="en-US"/>
              <a:t>Add key</a:t>
            </a:r>
          </a:p>
          <a:p>
            <a:pPr lvl="1"/>
            <a:r>
              <a:rPr lang="en-US"/>
              <a:t>Add data to get history</a:t>
            </a:r>
          </a:p>
          <a:p>
            <a:r>
              <a:rPr lang="en-US"/>
              <a:t>Sort tuples</a:t>
            </a:r>
          </a:p>
        </p:txBody>
      </p:sp>
      <p:sp>
        <p:nvSpPr>
          <p:cNvPr id="1140740" name="Text Box 4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  <p:extLst>
      <p:ext uri="{BB962C8B-B14F-4D97-AF65-F5344CB8AC3E}">
        <p14:creationId xmlns:p14="http://schemas.microsoft.com/office/powerpoint/2010/main" val="2219436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9" name="Picture 9" descr="Nona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762000"/>
            <a:ext cx="7180263" cy="424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6705600" y="2133600"/>
            <a:ext cx="685800" cy="685800"/>
          </a:xfrm>
          <a:prstGeom prst="rect">
            <a:avLst/>
          </a:prstGeom>
          <a:noFill/>
          <a:ln w="25400">
            <a:solidFill>
              <a:srgbClr val="99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2590800" y="228600"/>
            <a:ext cx="4114800" cy="6413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990000"/>
                </a:solidFill>
                <a:latin typeface="Tahoma" charset="0"/>
              </a:rPr>
              <a:t>Load/Index= place transformed data into the warehouse and create indexes</a:t>
            </a: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457200" y="5181600"/>
            <a:ext cx="40544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99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Refresh mode:</a:t>
            </a:r>
            <a:r>
              <a:rPr lang="en-US" sz="2000">
                <a:solidFill>
                  <a:srgbClr val="990000"/>
                </a:solidFill>
                <a:latin typeface="Tahoma" charset="0"/>
              </a:rPr>
              <a:t> bulk rewriting of target data at periodic intervals</a:t>
            </a:r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4724400" y="5181600"/>
            <a:ext cx="40544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99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Update mode:</a:t>
            </a:r>
            <a:r>
              <a:rPr lang="en-US" sz="2000">
                <a:solidFill>
                  <a:srgbClr val="990000"/>
                </a:solidFill>
                <a:latin typeface="Tahoma" charset="0"/>
              </a:rPr>
              <a:t> only changes in source data are written to data warehouse</a:t>
            </a: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0" y="838200"/>
            <a:ext cx="1905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Figure 11-10: Steps in data reconciliation</a:t>
            </a:r>
          </a:p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(cont.)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98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1" grpId="0" animBg="1" autoUpdateAnimBg="0"/>
      <p:bldP spid="51212" grpId="0" autoUpdateAnimBg="0"/>
      <p:bldP spid="51213" grpId="0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1427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Integration</a:t>
            </a:r>
          </a:p>
        </p:txBody>
      </p:sp>
      <p:sp>
        <p:nvSpPr>
          <p:cNvPr id="114279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Receive data (changes) from multiple wrappers/monitors and integrate into warehouse</a:t>
            </a:r>
          </a:p>
          <a:p>
            <a:r>
              <a:rPr lang="en-US" sz="2800" dirty="0"/>
              <a:t>Rule-based</a:t>
            </a:r>
          </a:p>
          <a:p>
            <a:r>
              <a:rPr lang="en-US" sz="2800" dirty="0"/>
              <a:t>Actions</a:t>
            </a:r>
          </a:p>
          <a:p>
            <a:pPr lvl="1"/>
            <a:r>
              <a:rPr lang="en-US" sz="2400" dirty="0"/>
              <a:t>Resolve inconsistencies</a:t>
            </a:r>
          </a:p>
          <a:p>
            <a:pPr lvl="1"/>
            <a:r>
              <a:rPr lang="en-US" sz="2400" dirty="0"/>
              <a:t>Eliminate duplicates</a:t>
            </a:r>
          </a:p>
          <a:p>
            <a:pPr lvl="1"/>
            <a:r>
              <a:rPr lang="en-US" sz="2400" dirty="0"/>
              <a:t>Integrate into warehouse (may not be empty)</a:t>
            </a:r>
          </a:p>
          <a:p>
            <a:pPr lvl="1"/>
            <a:r>
              <a:rPr lang="en-US" sz="2400" dirty="0"/>
              <a:t>Summarize data</a:t>
            </a:r>
          </a:p>
          <a:p>
            <a:pPr lvl="1"/>
            <a:r>
              <a:rPr lang="en-US" sz="2400" dirty="0"/>
              <a:t>Fetch more data from sources (</a:t>
            </a:r>
            <a:r>
              <a:rPr lang="en-US" sz="2400" dirty="0" err="1"/>
              <a:t>wh</a:t>
            </a:r>
            <a:r>
              <a:rPr lang="en-US" sz="2400" dirty="0"/>
              <a:t> updates)</a:t>
            </a:r>
          </a:p>
          <a:p>
            <a:pPr lvl="1"/>
            <a:r>
              <a:rPr lang="en-US" sz="2400" dirty="0"/>
              <a:t>etc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sz="2400" dirty="0"/>
          </a:p>
        </p:txBody>
      </p:sp>
      <p:sp>
        <p:nvSpPr>
          <p:cNvPr id="1142788" name="Text Box 4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  <p:extLst>
      <p:ext uri="{BB962C8B-B14F-4D97-AF65-F5344CB8AC3E}">
        <p14:creationId xmlns:p14="http://schemas.microsoft.com/office/powerpoint/2010/main" val="2402655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111087" name="Rectangle 4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Problem: Data Management in Large Enterprises</a:t>
            </a:r>
          </a:p>
        </p:txBody>
      </p:sp>
      <p:sp>
        <p:nvSpPr>
          <p:cNvPr id="1111088" name="Rectangle 4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Vertical fragmentation of informational systems (vertical stove pipes)</a:t>
            </a:r>
          </a:p>
          <a:p>
            <a:r>
              <a:rPr lang="en-US"/>
              <a:t>Result of application (user)-driven development of operational systems</a:t>
            </a:r>
          </a:p>
        </p:txBody>
      </p:sp>
      <p:sp>
        <p:nvSpPr>
          <p:cNvPr id="1111044" name="Text Box 4"/>
          <p:cNvSpPr txBox="1">
            <a:spLocks noChangeArrowheads="1"/>
          </p:cNvSpPr>
          <p:nvPr/>
        </p:nvSpPr>
        <p:spPr bwMode="auto">
          <a:xfrm>
            <a:off x="1584325" y="5943600"/>
            <a:ext cx="210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Sales Administration</a:t>
            </a:r>
            <a:endParaRPr lang="en-US"/>
          </a:p>
        </p:txBody>
      </p:sp>
      <p:sp>
        <p:nvSpPr>
          <p:cNvPr id="1111045" name="Text Box 5"/>
          <p:cNvSpPr txBox="1">
            <a:spLocks noChangeArrowheads="1"/>
          </p:cNvSpPr>
          <p:nvPr/>
        </p:nvSpPr>
        <p:spPr bwMode="auto">
          <a:xfrm>
            <a:off x="3886200" y="5943600"/>
            <a:ext cx="908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Finance</a:t>
            </a:r>
            <a:endParaRPr lang="en-US"/>
          </a:p>
        </p:txBody>
      </p:sp>
      <p:sp>
        <p:nvSpPr>
          <p:cNvPr id="1111046" name="Text Box 6"/>
          <p:cNvSpPr txBox="1">
            <a:spLocks noChangeArrowheads="1"/>
          </p:cNvSpPr>
          <p:nvPr/>
        </p:nvSpPr>
        <p:spPr bwMode="auto">
          <a:xfrm>
            <a:off x="5257800" y="5943600"/>
            <a:ext cx="1543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Manufacturing</a:t>
            </a:r>
            <a:endParaRPr lang="en-US"/>
          </a:p>
        </p:txBody>
      </p:sp>
      <p:sp>
        <p:nvSpPr>
          <p:cNvPr id="1111047" name="Text Box 7"/>
          <p:cNvSpPr txBox="1">
            <a:spLocks noChangeArrowheads="1"/>
          </p:cNvSpPr>
          <p:nvPr/>
        </p:nvSpPr>
        <p:spPr bwMode="auto">
          <a:xfrm>
            <a:off x="7239000" y="5943600"/>
            <a:ext cx="35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...</a:t>
            </a:r>
            <a:endParaRPr lang="en-US"/>
          </a:p>
        </p:txBody>
      </p:sp>
      <p:sp>
        <p:nvSpPr>
          <p:cNvPr id="1111048" name="AutoShape 8"/>
          <p:cNvSpPr>
            <a:spLocks noChangeArrowheads="1"/>
          </p:cNvSpPr>
          <p:nvPr/>
        </p:nvSpPr>
        <p:spPr bwMode="auto">
          <a:xfrm>
            <a:off x="2057400" y="5181600"/>
            <a:ext cx="457200" cy="457200"/>
          </a:xfrm>
          <a:prstGeom prst="ca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49" name="AutoShape 9"/>
          <p:cNvSpPr>
            <a:spLocks noChangeArrowheads="1"/>
          </p:cNvSpPr>
          <p:nvPr/>
        </p:nvSpPr>
        <p:spPr bwMode="auto">
          <a:xfrm>
            <a:off x="2209800" y="5334000"/>
            <a:ext cx="457200" cy="457200"/>
          </a:xfrm>
          <a:prstGeom prst="ca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50" name="AutoShape 10"/>
          <p:cNvSpPr>
            <a:spLocks noChangeArrowheads="1"/>
          </p:cNvSpPr>
          <p:nvPr/>
        </p:nvSpPr>
        <p:spPr bwMode="auto">
          <a:xfrm>
            <a:off x="2362200" y="5486400"/>
            <a:ext cx="457200" cy="457200"/>
          </a:xfrm>
          <a:prstGeom prst="ca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51" name="AutoShape 11"/>
          <p:cNvSpPr>
            <a:spLocks noChangeArrowheads="1"/>
          </p:cNvSpPr>
          <p:nvPr/>
        </p:nvSpPr>
        <p:spPr bwMode="auto">
          <a:xfrm>
            <a:off x="3886200" y="5181600"/>
            <a:ext cx="457200" cy="457200"/>
          </a:xfrm>
          <a:prstGeom prst="ca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52" name="AutoShape 12"/>
          <p:cNvSpPr>
            <a:spLocks noChangeArrowheads="1"/>
          </p:cNvSpPr>
          <p:nvPr/>
        </p:nvSpPr>
        <p:spPr bwMode="auto">
          <a:xfrm>
            <a:off x="4038600" y="5334000"/>
            <a:ext cx="457200" cy="457200"/>
          </a:xfrm>
          <a:prstGeom prst="ca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53" name="AutoShape 13"/>
          <p:cNvSpPr>
            <a:spLocks noChangeArrowheads="1"/>
          </p:cNvSpPr>
          <p:nvPr/>
        </p:nvSpPr>
        <p:spPr bwMode="auto">
          <a:xfrm>
            <a:off x="4191000" y="5486400"/>
            <a:ext cx="457200" cy="457200"/>
          </a:xfrm>
          <a:prstGeom prst="ca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54" name="AutoShape 14"/>
          <p:cNvSpPr>
            <a:spLocks noChangeArrowheads="1"/>
          </p:cNvSpPr>
          <p:nvPr/>
        </p:nvSpPr>
        <p:spPr bwMode="auto">
          <a:xfrm>
            <a:off x="5638800" y="5181600"/>
            <a:ext cx="457200" cy="457200"/>
          </a:xfrm>
          <a:prstGeom prst="ca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55" name="AutoShape 15"/>
          <p:cNvSpPr>
            <a:spLocks noChangeArrowheads="1"/>
          </p:cNvSpPr>
          <p:nvPr/>
        </p:nvSpPr>
        <p:spPr bwMode="auto">
          <a:xfrm>
            <a:off x="5791200" y="5334000"/>
            <a:ext cx="457200" cy="457200"/>
          </a:xfrm>
          <a:prstGeom prst="ca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56" name="AutoShape 16"/>
          <p:cNvSpPr>
            <a:spLocks noChangeArrowheads="1"/>
          </p:cNvSpPr>
          <p:nvPr/>
        </p:nvSpPr>
        <p:spPr bwMode="auto">
          <a:xfrm>
            <a:off x="5943600" y="5486400"/>
            <a:ext cx="457200" cy="457200"/>
          </a:xfrm>
          <a:prstGeom prst="ca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57" name="Oval 17"/>
          <p:cNvSpPr>
            <a:spLocks noChangeArrowheads="1"/>
          </p:cNvSpPr>
          <p:nvPr/>
        </p:nvSpPr>
        <p:spPr bwMode="auto">
          <a:xfrm>
            <a:off x="1752600" y="4419600"/>
            <a:ext cx="6858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58" name="Oval 18"/>
          <p:cNvSpPr>
            <a:spLocks noChangeArrowheads="1"/>
          </p:cNvSpPr>
          <p:nvPr/>
        </p:nvSpPr>
        <p:spPr bwMode="auto">
          <a:xfrm>
            <a:off x="1905000" y="4572000"/>
            <a:ext cx="6858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59" name="Oval 19"/>
          <p:cNvSpPr>
            <a:spLocks noChangeArrowheads="1"/>
          </p:cNvSpPr>
          <p:nvPr/>
        </p:nvSpPr>
        <p:spPr bwMode="auto">
          <a:xfrm>
            <a:off x="2057400" y="4724400"/>
            <a:ext cx="6858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60" name="AutoShape 20"/>
          <p:cNvSpPr>
            <a:spLocks noChangeArrowheads="1"/>
          </p:cNvSpPr>
          <p:nvPr/>
        </p:nvSpPr>
        <p:spPr bwMode="auto">
          <a:xfrm>
            <a:off x="1600200" y="3733800"/>
            <a:ext cx="457200" cy="228600"/>
          </a:xfrm>
          <a:prstGeom prst="flowChartProces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61" name="AutoShape 21"/>
          <p:cNvSpPr>
            <a:spLocks noChangeArrowheads="1"/>
          </p:cNvSpPr>
          <p:nvPr/>
        </p:nvSpPr>
        <p:spPr bwMode="auto">
          <a:xfrm>
            <a:off x="1752600" y="3886200"/>
            <a:ext cx="457200" cy="228600"/>
          </a:xfrm>
          <a:prstGeom prst="flowChartProces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62" name="AutoShape 22"/>
          <p:cNvSpPr>
            <a:spLocks noChangeArrowheads="1"/>
          </p:cNvSpPr>
          <p:nvPr/>
        </p:nvSpPr>
        <p:spPr bwMode="auto">
          <a:xfrm>
            <a:off x="1905000" y="4038600"/>
            <a:ext cx="457200" cy="228600"/>
          </a:xfrm>
          <a:prstGeom prst="flowChartProces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63" name="Line 23"/>
          <p:cNvSpPr>
            <a:spLocks noChangeShapeType="1"/>
          </p:cNvSpPr>
          <p:nvPr/>
        </p:nvSpPr>
        <p:spPr bwMode="auto">
          <a:xfrm>
            <a:off x="3505200" y="39624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64" name="Line 24"/>
          <p:cNvSpPr>
            <a:spLocks noChangeShapeType="1"/>
          </p:cNvSpPr>
          <p:nvPr/>
        </p:nvSpPr>
        <p:spPr bwMode="auto">
          <a:xfrm>
            <a:off x="5181600" y="4038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65" name="Text Box 25"/>
          <p:cNvSpPr txBox="1">
            <a:spLocks noChangeArrowheads="1"/>
          </p:cNvSpPr>
          <p:nvPr/>
        </p:nvSpPr>
        <p:spPr bwMode="auto">
          <a:xfrm>
            <a:off x="1295400" y="3276600"/>
            <a:ext cx="1536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Sales Planning</a:t>
            </a:r>
            <a:endParaRPr lang="en-US"/>
          </a:p>
        </p:txBody>
      </p:sp>
      <p:sp>
        <p:nvSpPr>
          <p:cNvPr id="1111066" name="Text Box 26"/>
          <p:cNvSpPr txBox="1">
            <a:spLocks noChangeArrowheads="1"/>
          </p:cNvSpPr>
          <p:nvPr/>
        </p:nvSpPr>
        <p:spPr bwMode="auto">
          <a:xfrm>
            <a:off x="2057400" y="3505200"/>
            <a:ext cx="1435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Stock Mngmt</a:t>
            </a:r>
            <a:endParaRPr lang="en-US"/>
          </a:p>
        </p:txBody>
      </p:sp>
      <p:sp>
        <p:nvSpPr>
          <p:cNvPr id="1111067" name="Text Box 27"/>
          <p:cNvSpPr txBox="1">
            <a:spLocks noChangeArrowheads="1"/>
          </p:cNvSpPr>
          <p:nvPr/>
        </p:nvSpPr>
        <p:spPr bwMode="auto">
          <a:xfrm>
            <a:off x="2743200" y="3886200"/>
            <a:ext cx="35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...</a:t>
            </a:r>
            <a:endParaRPr lang="en-US"/>
          </a:p>
        </p:txBody>
      </p:sp>
      <p:sp>
        <p:nvSpPr>
          <p:cNvPr id="1111068" name="Oval 28"/>
          <p:cNvSpPr>
            <a:spLocks noChangeArrowheads="1"/>
          </p:cNvSpPr>
          <p:nvPr/>
        </p:nvSpPr>
        <p:spPr bwMode="auto">
          <a:xfrm>
            <a:off x="3810000" y="4419600"/>
            <a:ext cx="6858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69" name="Oval 29"/>
          <p:cNvSpPr>
            <a:spLocks noChangeArrowheads="1"/>
          </p:cNvSpPr>
          <p:nvPr/>
        </p:nvSpPr>
        <p:spPr bwMode="auto">
          <a:xfrm>
            <a:off x="3962400" y="4572000"/>
            <a:ext cx="6858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70" name="Oval 30"/>
          <p:cNvSpPr>
            <a:spLocks noChangeArrowheads="1"/>
          </p:cNvSpPr>
          <p:nvPr/>
        </p:nvSpPr>
        <p:spPr bwMode="auto">
          <a:xfrm>
            <a:off x="4114800" y="4724400"/>
            <a:ext cx="6858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71" name="AutoShape 31"/>
          <p:cNvSpPr>
            <a:spLocks noChangeArrowheads="1"/>
          </p:cNvSpPr>
          <p:nvPr/>
        </p:nvSpPr>
        <p:spPr bwMode="auto">
          <a:xfrm>
            <a:off x="3657600" y="3733800"/>
            <a:ext cx="457200" cy="228600"/>
          </a:xfrm>
          <a:prstGeom prst="flowChartProces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72" name="AutoShape 32"/>
          <p:cNvSpPr>
            <a:spLocks noChangeArrowheads="1"/>
          </p:cNvSpPr>
          <p:nvPr/>
        </p:nvSpPr>
        <p:spPr bwMode="auto">
          <a:xfrm>
            <a:off x="3810000" y="3886200"/>
            <a:ext cx="457200" cy="228600"/>
          </a:xfrm>
          <a:prstGeom prst="flowChartProces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73" name="AutoShape 33"/>
          <p:cNvSpPr>
            <a:spLocks noChangeArrowheads="1"/>
          </p:cNvSpPr>
          <p:nvPr/>
        </p:nvSpPr>
        <p:spPr bwMode="auto">
          <a:xfrm>
            <a:off x="3962400" y="4038600"/>
            <a:ext cx="457200" cy="228600"/>
          </a:xfrm>
          <a:prstGeom prst="flowChartProces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74" name="Text Box 34"/>
          <p:cNvSpPr txBox="1">
            <a:spLocks noChangeArrowheads="1"/>
          </p:cNvSpPr>
          <p:nvPr/>
        </p:nvSpPr>
        <p:spPr bwMode="auto">
          <a:xfrm>
            <a:off x="3352800" y="3276600"/>
            <a:ext cx="1047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Suppliers</a:t>
            </a:r>
            <a:endParaRPr lang="en-US"/>
          </a:p>
        </p:txBody>
      </p:sp>
      <p:sp>
        <p:nvSpPr>
          <p:cNvPr id="1111075" name="Text Box 35"/>
          <p:cNvSpPr txBox="1">
            <a:spLocks noChangeArrowheads="1"/>
          </p:cNvSpPr>
          <p:nvPr/>
        </p:nvSpPr>
        <p:spPr bwMode="auto">
          <a:xfrm>
            <a:off x="4800600" y="3886200"/>
            <a:ext cx="35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...</a:t>
            </a:r>
            <a:endParaRPr lang="en-US"/>
          </a:p>
        </p:txBody>
      </p:sp>
      <p:sp>
        <p:nvSpPr>
          <p:cNvPr id="1111076" name="Text Box 36"/>
          <p:cNvSpPr txBox="1">
            <a:spLocks noChangeArrowheads="1"/>
          </p:cNvSpPr>
          <p:nvPr/>
        </p:nvSpPr>
        <p:spPr bwMode="auto">
          <a:xfrm>
            <a:off x="4267200" y="3581400"/>
            <a:ext cx="1358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Debt Mngmt</a:t>
            </a:r>
            <a:endParaRPr lang="en-US"/>
          </a:p>
        </p:txBody>
      </p:sp>
      <p:sp>
        <p:nvSpPr>
          <p:cNvPr id="1111077" name="Oval 37"/>
          <p:cNvSpPr>
            <a:spLocks noChangeArrowheads="1"/>
          </p:cNvSpPr>
          <p:nvPr/>
        </p:nvSpPr>
        <p:spPr bwMode="auto">
          <a:xfrm>
            <a:off x="5867400" y="4495800"/>
            <a:ext cx="6858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78" name="Oval 38"/>
          <p:cNvSpPr>
            <a:spLocks noChangeArrowheads="1"/>
          </p:cNvSpPr>
          <p:nvPr/>
        </p:nvSpPr>
        <p:spPr bwMode="auto">
          <a:xfrm>
            <a:off x="6019800" y="4648200"/>
            <a:ext cx="6858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79" name="Oval 39"/>
          <p:cNvSpPr>
            <a:spLocks noChangeArrowheads="1"/>
          </p:cNvSpPr>
          <p:nvPr/>
        </p:nvSpPr>
        <p:spPr bwMode="auto">
          <a:xfrm>
            <a:off x="6172200" y="4800600"/>
            <a:ext cx="6858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80" name="AutoShape 40"/>
          <p:cNvSpPr>
            <a:spLocks noChangeArrowheads="1"/>
          </p:cNvSpPr>
          <p:nvPr/>
        </p:nvSpPr>
        <p:spPr bwMode="auto">
          <a:xfrm>
            <a:off x="5715000" y="3810000"/>
            <a:ext cx="457200" cy="228600"/>
          </a:xfrm>
          <a:prstGeom prst="flowChartProces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81" name="AutoShape 41"/>
          <p:cNvSpPr>
            <a:spLocks noChangeArrowheads="1"/>
          </p:cNvSpPr>
          <p:nvPr/>
        </p:nvSpPr>
        <p:spPr bwMode="auto">
          <a:xfrm>
            <a:off x="5867400" y="3962400"/>
            <a:ext cx="457200" cy="228600"/>
          </a:xfrm>
          <a:prstGeom prst="flowChartProces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82" name="AutoShape 42"/>
          <p:cNvSpPr>
            <a:spLocks noChangeArrowheads="1"/>
          </p:cNvSpPr>
          <p:nvPr/>
        </p:nvSpPr>
        <p:spPr bwMode="auto">
          <a:xfrm>
            <a:off x="6019800" y="4114800"/>
            <a:ext cx="457200" cy="228600"/>
          </a:xfrm>
          <a:prstGeom prst="flowChartProces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83" name="Text Box 43"/>
          <p:cNvSpPr txBox="1">
            <a:spLocks noChangeArrowheads="1"/>
          </p:cNvSpPr>
          <p:nvPr/>
        </p:nvSpPr>
        <p:spPr bwMode="auto">
          <a:xfrm>
            <a:off x="5410200" y="3352800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Num. Control</a:t>
            </a:r>
            <a:endParaRPr lang="en-US"/>
          </a:p>
        </p:txBody>
      </p:sp>
      <p:sp>
        <p:nvSpPr>
          <p:cNvPr id="1111084" name="Text Box 44"/>
          <p:cNvSpPr txBox="1">
            <a:spLocks noChangeArrowheads="1"/>
          </p:cNvSpPr>
          <p:nvPr/>
        </p:nvSpPr>
        <p:spPr bwMode="auto">
          <a:xfrm>
            <a:off x="6858000" y="3962400"/>
            <a:ext cx="35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...</a:t>
            </a:r>
            <a:endParaRPr lang="en-US"/>
          </a:p>
        </p:txBody>
      </p:sp>
      <p:sp>
        <p:nvSpPr>
          <p:cNvPr id="1111085" name="Text Box 45"/>
          <p:cNvSpPr txBox="1">
            <a:spLocks noChangeArrowheads="1"/>
          </p:cNvSpPr>
          <p:nvPr/>
        </p:nvSpPr>
        <p:spPr bwMode="auto">
          <a:xfrm>
            <a:off x="6172200" y="3657600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Inventory</a:t>
            </a:r>
            <a:endParaRPr lang="en-US"/>
          </a:p>
        </p:txBody>
      </p:sp>
      <p:sp>
        <p:nvSpPr>
          <p:cNvPr id="1111086" name="Text Box 46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14483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Warehouse Maintenance</a:t>
            </a:r>
          </a:p>
        </p:txBody>
      </p:sp>
      <p:sp>
        <p:nvSpPr>
          <p:cNvPr id="114483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Warehouse data </a:t>
            </a:r>
            <a:r>
              <a:rPr lang="en-US">
                <a:sym typeface="Symbol" charset="0"/>
              </a:rPr>
              <a:t> materialized view</a:t>
            </a:r>
          </a:p>
          <a:p>
            <a:pPr lvl="1"/>
            <a:r>
              <a:rPr lang="en-US"/>
              <a:t>Initial loading</a:t>
            </a:r>
          </a:p>
          <a:p>
            <a:pPr lvl="1"/>
            <a:r>
              <a:rPr lang="en-US"/>
              <a:t>View maintenance</a:t>
            </a:r>
          </a:p>
          <a:p>
            <a:r>
              <a:rPr lang="en-US"/>
              <a:t>View maintenance</a:t>
            </a:r>
          </a:p>
          <a:p>
            <a:pPr lvl="1"/>
            <a:endParaRPr lang="en-US"/>
          </a:p>
          <a:p>
            <a:pPr lvl="1"/>
            <a:endParaRPr lang="en-US"/>
          </a:p>
        </p:txBody>
      </p:sp>
      <p:sp>
        <p:nvSpPr>
          <p:cNvPr id="1144836" name="Text Box 4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  <p:extLst>
      <p:ext uri="{BB962C8B-B14F-4D97-AF65-F5344CB8AC3E}">
        <p14:creationId xmlns:p14="http://schemas.microsoft.com/office/powerpoint/2010/main" val="1630969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14586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Differs from Conventional View Maintenance...</a:t>
            </a:r>
          </a:p>
        </p:txBody>
      </p:sp>
      <p:sp>
        <p:nvSpPr>
          <p:cNvPr id="114586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Warehouses may be highly aggregated and summarized </a:t>
            </a:r>
          </a:p>
          <a:p>
            <a:r>
              <a:rPr lang="en-US"/>
              <a:t>Warehouse views may be over history of base data</a:t>
            </a:r>
          </a:p>
          <a:p>
            <a:r>
              <a:rPr lang="en-US"/>
              <a:t>Process large batch updates</a:t>
            </a:r>
          </a:p>
          <a:p>
            <a:r>
              <a:rPr lang="en-US"/>
              <a:t>Schema may evolve</a:t>
            </a:r>
          </a:p>
        </p:txBody>
      </p:sp>
      <p:sp>
        <p:nvSpPr>
          <p:cNvPr id="1145860" name="Text Box 4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  <p:extLst>
      <p:ext uri="{BB962C8B-B14F-4D97-AF65-F5344CB8AC3E}">
        <p14:creationId xmlns:p14="http://schemas.microsoft.com/office/powerpoint/2010/main" val="443210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14688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Differs from Conventional View Maintenance...</a:t>
            </a:r>
          </a:p>
        </p:txBody>
      </p:sp>
      <p:sp>
        <p:nvSpPr>
          <p:cNvPr id="114688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Base data doesn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t participate in view maintenance</a:t>
            </a:r>
          </a:p>
          <a:p>
            <a:pPr lvl="1"/>
            <a:r>
              <a:rPr lang="en-US"/>
              <a:t>Simply reports changes</a:t>
            </a:r>
          </a:p>
          <a:p>
            <a:pPr lvl="1"/>
            <a:r>
              <a:rPr lang="en-US"/>
              <a:t>Loosely coupled</a:t>
            </a:r>
          </a:p>
          <a:p>
            <a:pPr lvl="1"/>
            <a:r>
              <a:rPr lang="en-US"/>
              <a:t>Absence of locking, global transactions</a:t>
            </a:r>
          </a:p>
          <a:p>
            <a:pPr lvl="1"/>
            <a:r>
              <a:rPr lang="en-US"/>
              <a:t>May not be queriable</a:t>
            </a:r>
          </a:p>
        </p:txBody>
      </p:sp>
      <p:sp>
        <p:nvSpPr>
          <p:cNvPr id="1146884" name="Text Box 4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  <p:extLst>
      <p:ext uri="{BB962C8B-B14F-4D97-AF65-F5344CB8AC3E}">
        <p14:creationId xmlns:p14="http://schemas.microsoft.com/office/powerpoint/2010/main" val="1755588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147921" name="Rectangle 17"/>
          <p:cNvSpPr>
            <a:spLocks noChangeArrowheads="1"/>
          </p:cNvSpPr>
          <p:nvPr/>
        </p:nvSpPr>
        <p:spPr bwMode="auto">
          <a:xfrm>
            <a:off x="685800" y="1143000"/>
            <a:ext cx="77724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US" sz="3200">
              <a:latin typeface="Arial" charset="0"/>
            </a:endParaRPr>
          </a:p>
        </p:txBody>
      </p:sp>
      <p:grpSp>
        <p:nvGrpSpPr>
          <p:cNvPr id="1147945" name="Group 41"/>
          <p:cNvGrpSpPr>
            <a:grpSpLocks/>
          </p:cNvGrpSpPr>
          <p:nvPr/>
        </p:nvGrpSpPr>
        <p:grpSpPr bwMode="auto">
          <a:xfrm>
            <a:off x="1676400" y="3276600"/>
            <a:ext cx="6646863" cy="3109913"/>
            <a:chOff x="816" y="1824"/>
            <a:chExt cx="4187" cy="1959"/>
          </a:xfrm>
        </p:grpSpPr>
        <p:grpSp>
          <p:nvGrpSpPr>
            <p:cNvPr id="1147906" name="Group 2"/>
            <p:cNvGrpSpPr>
              <a:grpSpLocks/>
            </p:cNvGrpSpPr>
            <p:nvPr/>
          </p:nvGrpSpPr>
          <p:grpSpPr bwMode="auto">
            <a:xfrm>
              <a:off x="3168" y="3024"/>
              <a:ext cx="379" cy="432"/>
              <a:chOff x="4371" y="3470"/>
              <a:chExt cx="379" cy="382"/>
            </a:xfrm>
          </p:grpSpPr>
          <p:sp>
            <p:nvSpPr>
              <p:cNvPr id="1147907" name="Rectangle 3"/>
              <p:cNvSpPr>
                <a:spLocks noChangeArrowheads="1"/>
              </p:cNvSpPr>
              <p:nvPr/>
            </p:nvSpPr>
            <p:spPr bwMode="auto">
              <a:xfrm>
                <a:off x="4371" y="3526"/>
                <a:ext cx="376" cy="27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47908" name="Group 4"/>
              <p:cNvGrpSpPr>
                <a:grpSpLocks/>
              </p:cNvGrpSpPr>
              <p:nvPr/>
            </p:nvGrpSpPr>
            <p:grpSpPr bwMode="auto">
              <a:xfrm>
                <a:off x="4372" y="3470"/>
                <a:ext cx="378" cy="382"/>
                <a:chOff x="4372" y="3470"/>
                <a:chExt cx="378" cy="382"/>
              </a:xfrm>
            </p:grpSpPr>
            <p:sp>
              <p:nvSpPr>
                <p:cNvPr id="1147909" name="Line 5"/>
                <p:cNvSpPr>
                  <a:spLocks noChangeShapeType="1"/>
                </p:cNvSpPr>
                <p:nvPr/>
              </p:nvSpPr>
              <p:spPr bwMode="auto">
                <a:xfrm>
                  <a:off x="4372" y="3519"/>
                  <a:ext cx="0" cy="2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910" name="Line 6"/>
                <p:cNvSpPr>
                  <a:spLocks noChangeShapeType="1"/>
                </p:cNvSpPr>
                <p:nvPr/>
              </p:nvSpPr>
              <p:spPr bwMode="auto">
                <a:xfrm>
                  <a:off x="4750" y="3521"/>
                  <a:ext cx="0" cy="2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911" name="Oval 7"/>
                <p:cNvSpPr>
                  <a:spLocks noChangeArrowheads="1"/>
                </p:cNvSpPr>
                <p:nvPr/>
              </p:nvSpPr>
              <p:spPr bwMode="auto">
                <a:xfrm>
                  <a:off x="4373" y="3470"/>
                  <a:ext cx="376" cy="9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912" name="Oval 8"/>
                <p:cNvSpPr>
                  <a:spLocks noChangeArrowheads="1"/>
                </p:cNvSpPr>
                <p:nvPr/>
              </p:nvSpPr>
              <p:spPr bwMode="auto">
                <a:xfrm>
                  <a:off x="4373" y="3763"/>
                  <a:ext cx="376" cy="89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47913" name="Group 9"/>
            <p:cNvGrpSpPr>
              <a:grpSpLocks/>
            </p:cNvGrpSpPr>
            <p:nvPr/>
          </p:nvGrpSpPr>
          <p:grpSpPr bwMode="auto">
            <a:xfrm>
              <a:off x="1392" y="3024"/>
              <a:ext cx="379" cy="432"/>
              <a:chOff x="2019" y="3470"/>
              <a:chExt cx="379" cy="382"/>
            </a:xfrm>
          </p:grpSpPr>
          <p:sp>
            <p:nvSpPr>
              <p:cNvPr id="1147914" name="Rectangle 10"/>
              <p:cNvSpPr>
                <a:spLocks noChangeArrowheads="1"/>
              </p:cNvSpPr>
              <p:nvPr/>
            </p:nvSpPr>
            <p:spPr bwMode="auto">
              <a:xfrm>
                <a:off x="2019" y="3526"/>
                <a:ext cx="376" cy="27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47915" name="Group 11"/>
              <p:cNvGrpSpPr>
                <a:grpSpLocks/>
              </p:cNvGrpSpPr>
              <p:nvPr/>
            </p:nvGrpSpPr>
            <p:grpSpPr bwMode="auto">
              <a:xfrm>
                <a:off x="2020" y="3470"/>
                <a:ext cx="378" cy="382"/>
                <a:chOff x="2020" y="3470"/>
                <a:chExt cx="378" cy="382"/>
              </a:xfrm>
            </p:grpSpPr>
            <p:sp>
              <p:nvSpPr>
                <p:cNvPr id="1147916" name="Line 12"/>
                <p:cNvSpPr>
                  <a:spLocks noChangeShapeType="1"/>
                </p:cNvSpPr>
                <p:nvPr/>
              </p:nvSpPr>
              <p:spPr bwMode="auto">
                <a:xfrm>
                  <a:off x="2020" y="3519"/>
                  <a:ext cx="0" cy="2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917" name="Line 13"/>
                <p:cNvSpPr>
                  <a:spLocks noChangeShapeType="1"/>
                </p:cNvSpPr>
                <p:nvPr/>
              </p:nvSpPr>
              <p:spPr bwMode="auto">
                <a:xfrm>
                  <a:off x="2398" y="3521"/>
                  <a:ext cx="0" cy="2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918" name="Oval 14"/>
                <p:cNvSpPr>
                  <a:spLocks noChangeArrowheads="1"/>
                </p:cNvSpPr>
                <p:nvPr/>
              </p:nvSpPr>
              <p:spPr bwMode="auto">
                <a:xfrm>
                  <a:off x="2021" y="3470"/>
                  <a:ext cx="376" cy="9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919" name="Oval 15"/>
                <p:cNvSpPr>
                  <a:spLocks noChangeArrowheads="1"/>
                </p:cNvSpPr>
                <p:nvPr/>
              </p:nvSpPr>
              <p:spPr bwMode="auto">
                <a:xfrm>
                  <a:off x="2021" y="3763"/>
                  <a:ext cx="376" cy="89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147922" name="Rectangle 18"/>
            <p:cNvSpPr>
              <a:spLocks noChangeArrowheads="1"/>
            </p:cNvSpPr>
            <p:nvPr/>
          </p:nvSpPr>
          <p:spPr bwMode="auto">
            <a:xfrm>
              <a:off x="1357" y="3120"/>
              <a:ext cx="4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600">
                  <a:latin typeface="Arial Rounded MT Bold" charset="0"/>
                </a:rPr>
                <a:t>Sales</a:t>
              </a:r>
            </a:p>
          </p:txBody>
        </p:sp>
        <p:grpSp>
          <p:nvGrpSpPr>
            <p:cNvPr id="1147923" name="Group 19"/>
            <p:cNvGrpSpPr>
              <a:grpSpLocks/>
            </p:cNvGrpSpPr>
            <p:nvPr/>
          </p:nvGrpSpPr>
          <p:grpSpPr bwMode="auto">
            <a:xfrm>
              <a:off x="2208" y="1824"/>
              <a:ext cx="672" cy="478"/>
              <a:chOff x="4371" y="3470"/>
              <a:chExt cx="379" cy="382"/>
            </a:xfrm>
          </p:grpSpPr>
          <p:sp>
            <p:nvSpPr>
              <p:cNvPr id="1147924" name="Rectangle 20"/>
              <p:cNvSpPr>
                <a:spLocks noChangeArrowheads="1"/>
              </p:cNvSpPr>
              <p:nvPr/>
            </p:nvSpPr>
            <p:spPr bwMode="auto">
              <a:xfrm>
                <a:off x="4371" y="3526"/>
                <a:ext cx="376" cy="274"/>
              </a:xfrm>
              <a:prstGeom prst="rect">
                <a:avLst/>
              </a:prstGeom>
              <a:solidFill>
                <a:srgbClr val="FF00FF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47925" name="Group 21"/>
              <p:cNvGrpSpPr>
                <a:grpSpLocks/>
              </p:cNvGrpSpPr>
              <p:nvPr/>
            </p:nvGrpSpPr>
            <p:grpSpPr bwMode="auto">
              <a:xfrm>
                <a:off x="4372" y="3470"/>
                <a:ext cx="378" cy="382"/>
                <a:chOff x="4372" y="3470"/>
                <a:chExt cx="378" cy="382"/>
              </a:xfrm>
            </p:grpSpPr>
            <p:sp>
              <p:nvSpPr>
                <p:cNvPr id="1147926" name="Line 22"/>
                <p:cNvSpPr>
                  <a:spLocks noChangeShapeType="1"/>
                </p:cNvSpPr>
                <p:nvPr/>
              </p:nvSpPr>
              <p:spPr bwMode="auto">
                <a:xfrm>
                  <a:off x="4372" y="3519"/>
                  <a:ext cx="0" cy="2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927" name="Line 23"/>
                <p:cNvSpPr>
                  <a:spLocks noChangeShapeType="1"/>
                </p:cNvSpPr>
                <p:nvPr/>
              </p:nvSpPr>
              <p:spPr bwMode="auto">
                <a:xfrm>
                  <a:off x="4750" y="3521"/>
                  <a:ext cx="0" cy="2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928" name="Oval 24"/>
                <p:cNvSpPr>
                  <a:spLocks noChangeArrowheads="1"/>
                </p:cNvSpPr>
                <p:nvPr/>
              </p:nvSpPr>
              <p:spPr bwMode="auto">
                <a:xfrm>
                  <a:off x="4373" y="3470"/>
                  <a:ext cx="376" cy="90"/>
                </a:xfrm>
                <a:prstGeom prst="ellipse">
                  <a:avLst/>
                </a:prstGeom>
                <a:solidFill>
                  <a:srgbClr val="FF00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929" name="Oval 25"/>
                <p:cNvSpPr>
                  <a:spLocks noChangeArrowheads="1"/>
                </p:cNvSpPr>
                <p:nvPr/>
              </p:nvSpPr>
              <p:spPr bwMode="auto">
                <a:xfrm>
                  <a:off x="4373" y="3763"/>
                  <a:ext cx="376" cy="89"/>
                </a:xfrm>
                <a:prstGeom prst="ellipse">
                  <a:avLst/>
                </a:prstGeom>
                <a:solidFill>
                  <a:srgbClr val="FF00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147930" name="Rectangle 26"/>
            <p:cNvSpPr>
              <a:spLocks noChangeArrowheads="1"/>
            </p:cNvSpPr>
            <p:nvPr/>
          </p:nvSpPr>
          <p:spPr bwMode="auto">
            <a:xfrm>
              <a:off x="3090" y="3120"/>
              <a:ext cx="52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600">
                  <a:latin typeface="Arial Rounded MT Bold" charset="0"/>
                </a:rPr>
                <a:t>Comp.</a:t>
              </a:r>
            </a:p>
          </p:txBody>
        </p:sp>
        <p:sp>
          <p:nvSpPr>
            <p:cNvPr id="1147931" name="Rectangle 27"/>
            <p:cNvSpPr>
              <a:spLocks noChangeArrowheads="1"/>
            </p:cNvSpPr>
            <p:nvPr/>
          </p:nvSpPr>
          <p:spPr bwMode="auto">
            <a:xfrm>
              <a:off x="2147" y="2496"/>
              <a:ext cx="752" cy="21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600">
                  <a:latin typeface="Arial Rounded MT Bold" charset="0"/>
                </a:rPr>
                <a:t>Integrator</a:t>
              </a:r>
            </a:p>
          </p:txBody>
        </p:sp>
        <p:sp>
          <p:nvSpPr>
            <p:cNvPr id="1147932" name="Line 28"/>
            <p:cNvSpPr>
              <a:spLocks noChangeShapeType="1"/>
            </p:cNvSpPr>
            <p:nvPr/>
          </p:nvSpPr>
          <p:spPr bwMode="auto">
            <a:xfrm flipV="1">
              <a:off x="2544" y="2304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33" name="Line 29"/>
            <p:cNvSpPr>
              <a:spLocks noChangeShapeType="1"/>
            </p:cNvSpPr>
            <p:nvPr/>
          </p:nvSpPr>
          <p:spPr bwMode="auto">
            <a:xfrm flipV="1">
              <a:off x="1488" y="2736"/>
              <a:ext cx="76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34" name="Line 30"/>
            <p:cNvSpPr>
              <a:spLocks noChangeShapeType="1"/>
            </p:cNvSpPr>
            <p:nvPr/>
          </p:nvSpPr>
          <p:spPr bwMode="auto">
            <a:xfrm flipH="1" flipV="1">
              <a:off x="2736" y="2736"/>
              <a:ext cx="768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35" name="Line 31"/>
            <p:cNvSpPr>
              <a:spLocks noChangeShapeType="1"/>
            </p:cNvSpPr>
            <p:nvPr/>
          </p:nvSpPr>
          <p:spPr bwMode="auto">
            <a:xfrm flipH="1">
              <a:off x="1632" y="2736"/>
              <a:ext cx="816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36" name="Line 32"/>
            <p:cNvSpPr>
              <a:spLocks noChangeShapeType="1"/>
            </p:cNvSpPr>
            <p:nvPr/>
          </p:nvSpPr>
          <p:spPr bwMode="auto">
            <a:xfrm>
              <a:off x="2592" y="2736"/>
              <a:ext cx="67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37" name="Text Box 33"/>
            <p:cNvSpPr txBox="1">
              <a:spLocks noChangeArrowheads="1"/>
            </p:cNvSpPr>
            <p:nvPr/>
          </p:nvSpPr>
          <p:spPr bwMode="auto">
            <a:xfrm>
              <a:off x="2209" y="1920"/>
              <a:ext cx="692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75000"/>
                </a:lnSpc>
              </a:pPr>
              <a:r>
                <a:rPr lang="en-US" sz="1600"/>
                <a:t>Data</a:t>
              </a:r>
            </a:p>
            <a:p>
              <a:pPr eaLnBrk="0" hangingPunct="0">
                <a:lnSpc>
                  <a:spcPct val="75000"/>
                </a:lnSpc>
              </a:pPr>
              <a:r>
                <a:rPr lang="en-US" sz="1600"/>
                <a:t>Warehouse</a:t>
              </a:r>
              <a:endParaRPr lang="en-US"/>
            </a:p>
          </p:txBody>
        </p:sp>
        <p:sp>
          <p:nvSpPr>
            <p:cNvPr id="1147938" name="Text Box 34"/>
            <p:cNvSpPr txBox="1">
              <a:spLocks noChangeArrowheads="1"/>
            </p:cNvSpPr>
            <p:nvPr/>
          </p:nvSpPr>
          <p:spPr bwMode="auto">
            <a:xfrm>
              <a:off x="816" y="3552"/>
              <a:ext cx="1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 b="1">
                  <a:latin typeface="Courier New" charset="0"/>
                </a:rPr>
                <a:t>Sale(item,clerk)</a:t>
              </a:r>
              <a:endParaRPr lang="en-US" b="1"/>
            </a:p>
          </p:txBody>
        </p:sp>
        <p:sp>
          <p:nvSpPr>
            <p:cNvPr id="1147939" name="Text Box 35"/>
            <p:cNvSpPr txBox="1">
              <a:spLocks noChangeArrowheads="1"/>
            </p:cNvSpPr>
            <p:nvPr/>
          </p:nvSpPr>
          <p:spPr bwMode="auto">
            <a:xfrm>
              <a:off x="2784" y="3552"/>
              <a:ext cx="132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 b="1">
                  <a:latin typeface="Courier New" charset="0"/>
                </a:rPr>
                <a:t>Emp(clerk,age)</a:t>
              </a:r>
              <a:endParaRPr lang="en-US" b="1"/>
            </a:p>
          </p:txBody>
        </p:sp>
        <p:sp>
          <p:nvSpPr>
            <p:cNvPr id="1147940" name="Text Box 36"/>
            <p:cNvSpPr txBox="1">
              <a:spLocks noChangeArrowheads="1"/>
            </p:cNvSpPr>
            <p:nvPr/>
          </p:nvSpPr>
          <p:spPr bwMode="auto">
            <a:xfrm>
              <a:off x="3072" y="1920"/>
              <a:ext cx="193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 b="1">
                  <a:latin typeface="Courier New" charset="0"/>
                </a:rPr>
                <a:t>Sold (item,clerk,age)</a:t>
              </a:r>
              <a:endParaRPr lang="en-US" b="1"/>
            </a:p>
          </p:txBody>
        </p:sp>
        <p:sp>
          <p:nvSpPr>
            <p:cNvPr id="1147941" name="Text Box 37"/>
            <p:cNvSpPr txBox="1">
              <a:spLocks noChangeArrowheads="1"/>
            </p:cNvSpPr>
            <p:nvPr/>
          </p:nvSpPr>
          <p:spPr bwMode="auto">
            <a:xfrm>
              <a:off x="3072" y="2304"/>
              <a:ext cx="175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 b="1">
                  <a:latin typeface="Courier New" charset="0"/>
                </a:rPr>
                <a:t>Sold = Sale     Emp</a:t>
              </a:r>
              <a:endParaRPr lang="en-US" b="1"/>
            </a:p>
          </p:txBody>
        </p:sp>
        <p:graphicFrame>
          <p:nvGraphicFramePr>
            <p:cNvPr id="1147942" name="Object 38"/>
            <p:cNvGraphicFramePr>
              <a:graphicFrameLocks noChangeAspect="1"/>
            </p:cNvGraphicFramePr>
            <p:nvPr/>
          </p:nvGraphicFramePr>
          <p:xfrm>
            <a:off x="2844" y="2044"/>
            <a:ext cx="71" cy="1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96061" name="Equation" r:id="rId4" imgW="114548" imgH="216016" progId="Equation.3">
                    <p:embed/>
                  </p:oleObj>
                </mc:Choice>
                <mc:Fallback>
                  <p:oleObj name="Equation" r:id="rId4" imgW="114548" imgH="21601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44" y="2044"/>
                          <a:ext cx="71" cy="1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47943" name="Freeform 39"/>
            <p:cNvSpPr>
              <a:spLocks/>
            </p:cNvSpPr>
            <p:nvPr/>
          </p:nvSpPr>
          <p:spPr bwMode="auto">
            <a:xfrm>
              <a:off x="4176" y="2352"/>
              <a:ext cx="210" cy="127"/>
            </a:xfrm>
            <a:custGeom>
              <a:avLst/>
              <a:gdLst>
                <a:gd name="T0" fmla="*/ 0 w 210"/>
                <a:gd name="T1" fmla="*/ 0 h 127"/>
                <a:gd name="T2" fmla="*/ 0 w 210"/>
                <a:gd name="T3" fmla="*/ 126 h 127"/>
                <a:gd name="T4" fmla="*/ 209 w 210"/>
                <a:gd name="T5" fmla="*/ 0 h 127"/>
                <a:gd name="T6" fmla="*/ 209 w 210"/>
                <a:gd name="T7" fmla="*/ 126 h 127"/>
                <a:gd name="T8" fmla="*/ 0 w 210"/>
                <a:gd name="T9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127">
                  <a:moveTo>
                    <a:pt x="0" y="0"/>
                  </a:moveTo>
                  <a:lnTo>
                    <a:pt x="0" y="126"/>
                  </a:lnTo>
                  <a:lnTo>
                    <a:pt x="209" y="0"/>
                  </a:lnTo>
                  <a:lnTo>
                    <a:pt x="209" y="126"/>
                  </a:lnTo>
                  <a:lnTo>
                    <a:pt x="0" y="0"/>
                  </a:lnTo>
                </a:path>
              </a:pathLst>
            </a:custGeom>
            <a:noFill/>
            <a:ln w="9525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47944" name="Text Box 40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  <p:sp>
        <p:nvSpPr>
          <p:cNvPr id="1147951" name="Rectangle 4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Warehouse Maintenance Anomalies</a:t>
            </a:r>
          </a:p>
        </p:txBody>
      </p:sp>
      <p:sp>
        <p:nvSpPr>
          <p:cNvPr id="1147952" name="Rectangle 4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Materialized view maintenance in loosely coupled, non-transactional environment</a:t>
            </a:r>
          </a:p>
          <a:p>
            <a:r>
              <a:rPr lang="en-US"/>
              <a:t>Simple example</a:t>
            </a:r>
          </a:p>
        </p:txBody>
      </p:sp>
    </p:spTree>
    <p:extLst>
      <p:ext uri="{BB962C8B-B14F-4D97-AF65-F5344CB8AC3E}">
        <p14:creationId xmlns:p14="http://schemas.microsoft.com/office/powerpoint/2010/main" val="4261023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grpSp>
        <p:nvGrpSpPr>
          <p:cNvPr id="1148972" name="Group 44"/>
          <p:cNvGrpSpPr>
            <a:grpSpLocks/>
          </p:cNvGrpSpPr>
          <p:nvPr/>
        </p:nvGrpSpPr>
        <p:grpSpPr bwMode="auto">
          <a:xfrm>
            <a:off x="1219200" y="1219200"/>
            <a:ext cx="7256463" cy="4724400"/>
            <a:chOff x="768" y="864"/>
            <a:chExt cx="4571" cy="2976"/>
          </a:xfrm>
        </p:grpSpPr>
        <p:sp>
          <p:nvSpPr>
            <p:cNvPr id="1148945" name="Rectangle 17"/>
            <p:cNvSpPr>
              <a:spLocks noChangeArrowheads="1"/>
            </p:cNvSpPr>
            <p:nvPr/>
          </p:nvSpPr>
          <p:spPr bwMode="auto">
            <a:xfrm>
              <a:off x="768" y="2832"/>
              <a:ext cx="4176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</a:pPr>
              <a:r>
                <a:rPr lang="en-US" sz="2000">
                  <a:latin typeface="Arial" charset="0"/>
                </a:rPr>
                <a:t>1. Insert into </a:t>
              </a:r>
              <a:r>
                <a:rPr lang="en-US" sz="2000" b="1">
                  <a:latin typeface="Courier New" charset="0"/>
                </a:rPr>
                <a:t>Emp(Mary,25</a:t>
              </a:r>
              <a:r>
                <a:rPr lang="en-US" sz="2000">
                  <a:latin typeface="Courier New" charset="0"/>
                </a:rPr>
                <a:t>)</a:t>
              </a:r>
              <a:r>
                <a:rPr lang="en-US" sz="2000">
                  <a:latin typeface="Arial" charset="0"/>
                </a:rPr>
                <a:t>, notify integrator</a:t>
              </a:r>
            </a:p>
            <a:p>
              <a:pPr marL="342900" indent="-342900" algn="l">
                <a:spcBef>
                  <a:spcPct val="20000"/>
                </a:spcBef>
              </a:pPr>
              <a:r>
                <a:rPr lang="en-US" sz="2000">
                  <a:latin typeface="Arial" charset="0"/>
                </a:rPr>
                <a:t>2. Insert into </a:t>
              </a:r>
              <a:r>
                <a:rPr lang="en-US" sz="2000" b="1">
                  <a:latin typeface="Courier New" charset="0"/>
                </a:rPr>
                <a:t>Sale (Computer,Mary)</a:t>
              </a:r>
              <a:r>
                <a:rPr lang="en-US" sz="2000" b="1">
                  <a:latin typeface="Arial" charset="0"/>
                </a:rPr>
                <a:t>,</a:t>
              </a:r>
              <a:r>
                <a:rPr lang="en-US" sz="2000">
                  <a:latin typeface="Arial" charset="0"/>
                </a:rPr>
                <a:t> notify integrator</a:t>
              </a:r>
            </a:p>
            <a:p>
              <a:pPr marL="342900" indent="-342900" algn="l">
                <a:spcBef>
                  <a:spcPct val="20000"/>
                </a:spcBef>
              </a:pPr>
              <a:r>
                <a:rPr lang="en-US" sz="2000">
                  <a:latin typeface="Arial" charset="0"/>
                </a:rPr>
                <a:t>3. (1) </a:t>
              </a:r>
              <a:r>
                <a:rPr lang="en-US" sz="2000">
                  <a:latin typeface="Arial" charset="0"/>
                  <a:sym typeface="Symbol" charset="0"/>
                </a:rPr>
                <a:t> integrator adds </a:t>
              </a:r>
              <a:r>
                <a:rPr lang="en-US" sz="2000" b="1">
                  <a:latin typeface="Courier New" charset="0"/>
                  <a:sym typeface="Symbol" charset="0"/>
                </a:rPr>
                <a:t>Sale    (Mary,25)</a:t>
              </a:r>
              <a:endParaRPr lang="en-US" sz="2000" b="1">
                <a:latin typeface="Arial" charset="0"/>
                <a:sym typeface="Symbol" charset="0"/>
              </a:endParaRPr>
            </a:p>
            <a:p>
              <a:pPr marL="342900" indent="-342900" algn="l">
                <a:spcBef>
                  <a:spcPct val="20000"/>
                </a:spcBef>
              </a:pPr>
              <a:r>
                <a:rPr lang="en-US" sz="2000">
                  <a:latin typeface="Arial" charset="0"/>
                  <a:sym typeface="Symbol" charset="0"/>
                </a:rPr>
                <a:t>4. (2)  integrator adds </a:t>
              </a:r>
              <a:r>
                <a:rPr lang="en-US" sz="2000" b="1">
                  <a:latin typeface="Courier New" charset="0"/>
                  <a:sym typeface="Symbol" charset="0"/>
                </a:rPr>
                <a:t>(Computer,Mary)   Emp</a:t>
              </a:r>
              <a:endParaRPr lang="en-US" sz="2000" b="1">
                <a:latin typeface="Arial" charset="0"/>
                <a:sym typeface="Symbol" charset="0"/>
              </a:endParaRPr>
            </a:p>
            <a:p>
              <a:pPr marL="342900" indent="-342900" algn="l">
                <a:spcBef>
                  <a:spcPct val="20000"/>
                </a:spcBef>
              </a:pPr>
              <a:r>
                <a:rPr lang="en-US" sz="2000">
                  <a:latin typeface="Arial" charset="0"/>
                  <a:sym typeface="Symbol" charset="0"/>
                </a:rPr>
                <a:t>5. View incorrect (duplicate tuple)</a:t>
              </a:r>
              <a:endParaRPr lang="en-US" sz="2000">
                <a:latin typeface="Arial" charset="0"/>
              </a:endParaRPr>
            </a:p>
          </p:txBody>
        </p:sp>
        <p:grpSp>
          <p:nvGrpSpPr>
            <p:cNvPr id="1148971" name="Group 43"/>
            <p:cNvGrpSpPr>
              <a:grpSpLocks/>
            </p:cNvGrpSpPr>
            <p:nvPr/>
          </p:nvGrpSpPr>
          <p:grpSpPr bwMode="auto">
            <a:xfrm>
              <a:off x="1152" y="864"/>
              <a:ext cx="4187" cy="2863"/>
              <a:chOff x="720" y="912"/>
              <a:chExt cx="4187" cy="2863"/>
            </a:xfrm>
          </p:grpSpPr>
          <p:grpSp>
            <p:nvGrpSpPr>
              <p:cNvPr id="1148930" name="Group 2"/>
              <p:cNvGrpSpPr>
                <a:grpSpLocks/>
              </p:cNvGrpSpPr>
              <p:nvPr/>
            </p:nvGrpSpPr>
            <p:grpSpPr bwMode="auto">
              <a:xfrm>
                <a:off x="3072" y="2112"/>
                <a:ext cx="379" cy="432"/>
                <a:chOff x="4371" y="3470"/>
                <a:chExt cx="379" cy="382"/>
              </a:xfrm>
            </p:grpSpPr>
            <p:sp>
              <p:nvSpPr>
                <p:cNvPr id="1148931" name="Rectangle 3"/>
                <p:cNvSpPr>
                  <a:spLocks noChangeArrowheads="1"/>
                </p:cNvSpPr>
                <p:nvPr/>
              </p:nvSpPr>
              <p:spPr bwMode="auto">
                <a:xfrm>
                  <a:off x="4371" y="3526"/>
                  <a:ext cx="376" cy="274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148932" name="Group 4"/>
                <p:cNvGrpSpPr>
                  <a:grpSpLocks/>
                </p:cNvGrpSpPr>
                <p:nvPr/>
              </p:nvGrpSpPr>
              <p:grpSpPr bwMode="auto">
                <a:xfrm>
                  <a:off x="4372" y="3470"/>
                  <a:ext cx="378" cy="382"/>
                  <a:chOff x="4372" y="3470"/>
                  <a:chExt cx="378" cy="382"/>
                </a:xfrm>
              </p:grpSpPr>
              <p:sp>
                <p:nvSpPr>
                  <p:cNvPr id="1148933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4372" y="3519"/>
                    <a:ext cx="0" cy="2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8934" name="Line 6"/>
                  <p:cNvSpPr>
                    <a:spLocks noChangeShapeType="1"/>
                  </p:cNvSpPr>
                  <p:nvPr/>
                </p:nvSpPr>
                <p:spPr bwMode="auto">
                  <a:xfrm>
                    <a:off x="4750" y="3521"/>
                    <a:ext cx="0" cy="2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8935" name="Oval 7"/>
                  <p:cNvSpPr>
                    <a:spLocks noChangeArrowheads="1"/>
                  </p:cNvSpPr>
                  <p:nvPr/>
                </p:nvSpPr>
                <p:spPr bwMode="auto">
                  <a:xfrm>
                    <a:off x="4373" y="3470"/>
                    <a:ext cx="376" cy="90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8936" name="Oval 8"/>
                  <p:cNvSpPr>
                    <a:spLocks noChangeArrowheads="1"/>
                  </p:cNvSpPr>
                  <p:nvPr/>
                </p:nvSpPr>
                <p:spPr bwMode="auto">
                  <a:xfrm>
                    <a:off x="4373" y="3763"/>
                    <a:ext cx="376" cy="89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148937" name="Group 9"/>
              <p:cNvGrpSpPr>
                <a:grpSpLocks/>
              </p:cNvGrpSpPr>
              <p:nvPr/>
            </p:nvGrpSpPr>
            <p:grpSpPr bwMode="auto">
              <a:xfrm>
                <a:off x="1296" y="2112"/>
                <a:ext cx="379" cy="432"/>
                <a:chOff x="2019" y="3470"/>
                <a:chExt cx="379" cy="382"/>
              </a:xfrm>
            </p:grpSpPr>
            <p:sp>
              <p:nvSpPr>
                <p:cNvPr id="1148938" name="Rectangle 10"/>
                <p:cNvSpPr>
                  <a:spLocks noChangeArrowheads="1"/>
                </p:cNvSpPr>
                <p:nvPr/>
              </p:nvSpPr>
              <p:spPr bwMode="auto">
                <a:xfrm>
                  <a:off x="2019" y="3526"/>
                  <a:ext cx="376" cy="274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148939" name="Group 11"/>
                <p:cNvGrpSpPr>
                  <a:grpSpLocks/>
                </p:cNvGrpSpPr>
                <p:nvPr/>
              </p:nvGrpSpPr>
              <p:grpSpPr bwMode="auto">
                <a:xfrm>
                  <a:off x="2020" y="3470"/>
                  <a:ext cx="378" cy="382"/>
                  <a:chOff x="2020" y="3470"/>
                  <a:chExt cx="378" cy="382"/>
                </a:xfrm>
              </p:grpSpPr>
              <p:sp>
                <p:nvSpPr>
                  <p:cNvPr id="1148940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2020" y="3519"/>
                    <a:ext cx="0" cy="2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8941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2398" y="3521"/>
                    <a:ext cx="0" cy="2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8942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2021" y="3470"/>
                    <a:ext cx="376" cy="90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8943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2021" y="3763"/>
                    <a:ext cx="376" cy="89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148946" name="Freeform 18"/>
              <p:cNvSpPr>
                <a:spLocks/>
              </p:cNvSpPr>
              <p:nvPr/>
            </p:nvSpPr>
            <p:spPr bwMode="auto">
              <a:xfrm>
                <a:off x="2544" y="3408"/>
                <a:ext cx="210" cy="127"/>
              </a:xfrm>
              <a:custGeom>
                <a:avLst/>
                <a:gdLst>
                  <a:gd name="T0" fmla="*/ 0 w 210"/>
                  <a:gd name="T1" fmla="*/ 0 h 127"/>
                  <a:gd name="T2" fmla="*/ 0 w 210"/>
                  <a:gd name="T3" fmla="*/ 126 h 127"/>
                  <a:gd name="T4" fmla="*/ 209 w 210"/>
                  <a:gd name="T5" fmla="*/ 0 h 127"/>
                  <a:gd name="T6" fmla="*/ 209 w 210"/>
                  <a:gd name="T7" fmla="*/ 126 h 127"/>
                  <a:gd name="T8" fmla="*/ 0 w 210"/>
                  <a:gd name="T9" fmla="*/ 0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0" h="127">
                    <a:moveTo>
                      <a:pt x="0" y="0"/>
                    </a:moveTo>
                    <a:lnTo>
                      <a:pt x="0" y="126"/>
                    </a:lnTo>
                    <a:lnTo>
                      <a:pt x="209" y="0"/>
                    </a:lnTo>
                    <a:lnTo>
                      <a:pt x="209" y="126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8947" name="Freeform 19"/>
              <p:cNvSpPr>
                <a:spLocks/>
              </p:cNvSpPr>
              <p:nvPr/>
            </p:nvSpPr>
            <p:spPr bwMode="auto">
              <a:xfrm>
                <a:off x="3552" y="3648"/>
                <a:ext cx="210" cy="127"/>
              </a:xfrm>
              <a:custGeom>
                <a:avLst/>
                <a:gdLst>
                  <a:gd name="T0" fmla="*/ 0 w 210"/>
                  <a:gd name="T1" fmla="*/ 0 h 127"/>
                  <a:gd name="T2" fmla="*/ 0 w 210"/>
                  <a:gd name="T3" fmla="*/ 126 h 127"/>
                  <a:gd name="T4" fmla="*/ 209 w 210"/>
                  <a:gd name="T5" fmla="*/ 0 h 127"/>
                  <a:gd name="T6" fmla="*/ 209 w 210"/>
                  <a:gd name="T7" fmla="*/ 126 h 127"/>
                  <a:gd name="T8" fmla="*/ 0 w 210"/>
                  <a:gd name="T9" fmla="*/ 0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0" h="127">
                    <a:moveTo>
                      <a:pt x="0" y="0"/>
                    </a:moveTo>
                    <a:lnTo>
                      <a:pt x="0" y="126"/>
                    </a:lnTo>
                    <a:lnTo>
                      <a:pt x="209" y="0"/>
                    </a:lnTo>
                    <a:lnTo>
                      <a:pt x="209" y="126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8948" name="Rectangle 20"/>
              <p:cNvSpPr>
                <a:spLocks noChangeArrowheads="1"/>
              </p:cNvSpPr>
              <p:nvPr/>
            </p:nvSpPr>
            <p:spPr bwMode="auto">
              <a:xfrm>
                <a:off x="1261" y="2208"/>
                <a:ext cx="45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600">
                    <a:latin typeface="Arial Rounded MT Bold" charset="0"/>
                  </a:rPr>
                  <a:t>Sales</a:t>
                </a:r>
              </a:p>
            </p:txBody>
          </p:sp>
          <p:grpSp>
            <p:nvGrpSpPr>
              <p:cNvPr id="1148949" name="Group 21"/>
              <p:cNvGrpSpPr>
                <a:grpSpLocks/>
              </p:cNvGrpSpPr>
              <p:nvPr/>
            </p:nvGrpSpPr>
            <p:grpSpPr bwMode="auto">
              <a:xfrm>
                <a:off x="2112" y="912"/>
                <a:ext cx="672" cy="478"/>
                <a:chOff x="4371" y="3470"/>
                <a:chExt cx="379" cy="382"/>
              </a:xfrm>
            </p:grpSpPr>
            <p:sp>
              <p:nvSpPr>
                <p:cNvPr id="1148950" name="Rectangle 22"/>
                <p:cNvSpPr>
                  <a:spLocks noChangeArrowheads="1"/>
                </p:cNvSpPr>
                <p:nvPr/>
              </p:nvSpPr>
              <p:spPr bwMode="auto">
                <a:xfrm>
                  <a:off x="4371" y="3526"/>
                  <a:ext cx="376" cy="274"/>
                </a:xfrm>
                <a:prstGeom prst="rect">
                  <a:avLst/>
                </a:prstGeom>
                <a:solidFill>
                  <a:srgbClr val="FF00FF"/>
                </a:solidFill>
                <a:ln w="12700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148951" name="Group 23"/>
                <p:cNvGrpSpPr>
                  <a:grpSpLocks/>
                </p:cNvGrpSpPr>
                <p:nvPr/>
              </p:nvGrpSpPr>
              <p:grpSpPr bwMode="auto">
                <a:xfrm>
                  <a:off x="4372" y="3470"/>
                  <a:ext cx="378" cy="382"/>
                  <a:chOff x="4372" y="3470"/>
                  <a:chExt cx="378" cy="382"/>
                </a:xfrm>
              </p:grpSpPr>
              <p:sp>
                <p:nvSpPr>
                  <p:cNvPr id="1148952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4372" y="3519"/>
                    <a:ext cx="0" cy="2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8953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4750" y="3521"/>
                    <a:ext cx="0" cy="2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8954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4373" y="3470"/>
                    <a:ext cx="376" cy="90"/>
                  </a:xfrm>
                  <a:prstGeom prst="ellipse">
                    <a:avLst/>
                  </a:prstGeom>
                  <a:solidFill>
                    <a:srgbClr val="FF00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8955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4373" y="3763"/>
                    <a:ext cx="376" cy="89"/>
                  </a:xfrm>
                  <a:prstGeom prst="ellipse">
                    <a:avLst/>
                  </a:prstGeom>
                  <a:solidFill>
                    <a:srgbClr val="FF00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148956" name="Rectangle 28"/>
              <p:cNvSpPr>
                <a:spLocks noChangeArrowheads="1"/>
              </p:cNvSpPr>
              <p:nvPr/>
            </p:nvSpPr>
            <p:spPr bwMode="auto">
              <a:xfrm>
                <a:off x="2994" y="2208"/>
                <a:ext cx="521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600">
                    <a:latin typeface="Arial Rounded MT Bold" charset="0"/>
                  </a:rPr>
                  <a:t>Comp.</a:t>
                </a:r>
              </a:p>
            </p:txBody>
          </p:sp>
          <p:sp>
            <p:nvSpPr>
              <p:cNvPr id="1148957" name="Rectangle 29"/>
              <p:cNvSpPr>
                <a:spLocks noChangeArrowheads="1"/>
              </p:cNvSpPr>
              <p:nvPr/>
            </p:nvSpPr>
            <p:spPr bwMode="auto">
              <a:xfrm>
                <a:off x="2051" y="1584"/>
                <a:ext cx="752" cy="21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600">
                    <a:latin typeface="Arial Rounded MT Bold" charset="0"/>
                  </a:rPr>
                  <a:t>Integrator</a:t>
                </a:r>
              </a:p>
            </p:txBody>
          </p:sp>
          <p:sp>
            <p:nvSpPr>
              <p:cNvPr id="1148958" name="Line 30"/>
              <p:cNvSpPr>
                <a:spLocks noChangeShapeType="1"/>
              </p:cNvSpPr>
              <p:nvPr/>
            </p:nvSpPr>
            <p:spPr bwMode="auto">
              <a:xfrm flipV="1">
                <a:off x="2448" y="139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959" name="Line 31"/>
              <p:cNvSpPr>
                <a:spLocks noChangeShapeType="1"/>
              </p:cNvSpPr>
              <p:nvPr/>
            </p:nvSpPr>
            <p:spPr bwMode="auto">
              <a:xfrm flipV="1">
                <a:off x="1392" y="1824"/>
                <a:ext cx="768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960" name="Line 32"/>
              <p:cNvSpPr>
                <a:spLocks noChangeShapeType="1"/>
              </p:cNvSpPr>
              <p:nvPr/>
            </p:nvSpPr>
            <p:spPr bwMode="auto">
              <a:xfrm flipH="1" flipV="1">
                <a:off x="2640" y="1824"/>
                <a:ext cx="768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961" name="Line 33"/>
              <p:cNvSpPr>
                <a:spLocks noChangeShapeType="1"/>
              </p:cNvSpPr>
              <p:nvPr/>
            </p:nvSpPr>
            <p:spPr bwMode="auto">
              <a:xfrm flipH="1">
                <a:off x="1536" y="1824"/>
                <a:ext cx="816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 type="none" w="sm" len="sm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962" name="Line 34"/>
              <p:cNvSpPr>
                <a:spLocks noChangeShapeType="1"/>
              </p:cNvSpPr>
              <p:nvPr/>
            </p:nvSpPr>
            <p:spPr bwMode="auto">
              <a:xfrm>
                <a:off x="2496" y="1824"/>
                <a:ext cx="672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 type="none" w="sm" len="sm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963" name="Text Box 35"/>
              <p:cNvSpPr txBox="1">
                <a:spLocks noChangeArrowheads="1"/>
              </p:cNvSpPr>
              <p:nvPr/>
            </p:nvSpPr>
            <p:spPr bwMode="auto">
              <a:xfrm>
                <a:off x="2113" y="1008"/>
                <a:ext cx="692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75000"/>
                  </a:lnSpc>
                </a:pPr>
                <a:r>
                  <a:rPr lang="en-US" sz="1600"/>
                  <a:t>Data</a:t>
                </a:r>
              </a:p>
              <a:p>
                <a:pPr eaLnBrk="0" hangingPunct="0">
                  <a:lnSpc>
                    <a:spcPct val="75000"/>
                  </a:lnSpc>
                </a:pPr>
                <a:r>
                  <a:rPr lang="en-US" sz="1600"/>
                  <a:t>Warehouse</a:t>
                </a:r>
                <a:endParaRPr lang="en-US"/>
              </a:p>
            </p:txBody>
          </p:sp>
          <p:sp>
            <p:nvSpPr>
              <p:cNvPr id="1148964" name="Text Box 36"/>
              <p:cNvSpPr txBox="1">
                <a:spLocks noChangeArrowheads="1"/>
              </p:cNvSpPr>
              <p:nvPr/>
            </p:nvSpPr>
            <p:spPr bwMode="auto">
              <a:xfrm>
                <a:off x="720" y="2640"/>
                <a:ext cx="149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 eaLnBrk="0" hangingPunct="0"/>
                <a:r>
                  <a:rPr lang="en-US" sz="1800" b="1">
                    <a:latin typeface="Courier New" charset="0"/>
                  </a:rPr>
                  <a:t>Sale(item,clerk)</a:t>
                </a:r>
                <a:endParaRPr lang="en-US" b="1"/>
              </a:p>
            </p:txBody>
          </p:sp>
          <p:sp>
            <p:nvSpPr>
              <p:cNvPr id="1148965" name="Text Box 37"/>
              <p:cNvSpPr txBox="1">
                <a:spLocks noChangeArrowheads="1"/>
              </p:cNvSpPr>
              <p:nvPr/>
            </p:nvSpPr>
            <p:spPr bwMode="auto">
              <a:xfrm>
                <a:off x="2688" y="2640"/>
                <a:ext cx="132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 eaLnBrk="0" hangingPunct="0"/>
                <a:r>
                  <a:rPr lang="en-US" sz="1800" b="1">
                    <a:latin typeface="Courier New" charset="0"/>
                  </a:rPr>
                  <a:t>Emp(clerk,age)</a:t>
                </a:r>
                <a:endParaRPr lang="en-US" b="1"/>
              </a:p>
            </p:txBody>
          </p:sp>
          <p:sp>
            <p:nvSpPr>
              <p:cNvPr id="1148966" name="Text Box 38"/>
              <p:cNvSpPr txBox="1">
                <a:spLocks noChangeArrowheads="1"/>
              </p:cNvSpPr>
              <p:nvPr/>
            </p:nvSpPr>
            <p:spPr bwMode="auto">
              <a:xfrm>
                <a:off x="2976" y="1008"/>
                <a:ext cx="193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 eaLnBrk="0" hangingPunct="0"/>
                <a:r>
                  <a:rPr lang="en-US" sz="1800" b="1">
                    <a:latin typeface="Courier New" charset="0"/>
                  </a:rPr>
                  <a:t>Sold (item,clerk,age)</a:t>
                </a:r>
                <a:endParaRPr lang="en-US" b="1"/>
              </a:p>
            </p:txBody>
          </p:sp>
          <p:graphicFrame>
            <p:nvGraphicFramePr>
              <p:cNvPr id="1148967" name="Object 39"/>
              <p:cNvGraphicFramePr>
                <a:graphicFrameLocks noChangeAspect="1"/>
              </p:cNvGraphicFramePr>
              <p:nvPr/>
            </p:nvGraphicFramePr>
            <p:xfrm>
              <a:off x="2748" y="1132"/>
              <a:ext cx="71" cy="13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97085" name="Equation" r:id="rId4" imgW="114548" imgH="216016" progId="Equation.3">
                      <p:embed/>
                    </p:oleObj>
                  </mc:Choice>
                  <mc:Fallback>
                    <p:oleObj name="Equation" r:id="rId4" imgW="114548" imgH="216016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48" y="1132"/>
                            <a:ext cx="71" cy="13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1148968" name="Text Box 40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  <p:sp>
        <p:nvSpPr>
          <p:cNvPr id="1148970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Warehouse Maintenance Anomalies</a:t>
            </a:r>
          </a:p>
        </p:txBody>
      </p:sp>
    </p:spTree>
    <p:extLst>
      <p:ext uri="{BB962C8B-B14F-4D97-AF65-F5344CB8AC3E}">
        <p14:creationId xmlns:p14="http://schemas.microsoft.com/office/powerpoint/2010/main" val="525502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154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Warehouse Specification (ideally)</a:t>
            </a:r>
          </a:p>
        </p:txBody>
      </p:sp>
      <p:sp>
        <p:nvSpPr>
          <p:cNvPr id="1154051" name="AutoShape 3"/>
          <p:cNvSpPr>
            <a:spLocks noChangeArrowheads="1"/>
          </p:cNvSpPr>
          <p:nvPr/>
        </p:nvSpPr>
        <p:spPr bwMode="auto">
          <a:xfrm>
            <a:off x="1981200" y="5410200"/>
            <a:ext cx="914400" cy="8382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4052" name="AutoShape 4"/>
          <p:cNvSpPr>
            <a:spLocks noChangeArrowheads="1"/>
          </p:cNvSpPr>
          <p:nvPr/>
        </p:nvSpPr>
        <p:spPr bwMode="auto">
          <a:xfrm>
            <a:off x="3733800" y="5410200"/>
            <a:ext cx="914400" cy="8382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4053" name="AutoShape 5"/>
          <p:cNvSpPr>
            <a:spLocks noChangeArrowheads="1"/>
          </p:cNvSpPr>
          <p:nvPr/>
        </p:nvSpPr>
        <p:spPr bwMode="auto">
          <a:xfrm>
            <a:off x="7315200" y="5334000"/>
            <a:ext cx="914400" cy="8382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4054" name="Rectangle 6"/>
          <p:cNvSpPr>
            <a:spLocks noChangeArrowheads="1"/>
          </p:cNvSpPr>
          <p:nvPr/>
        </p:nvSpPr>
        <p:spPr bwMode="auto">
          <a:xfrm>
            <a:off x="1752600" y="4419600"/>
            <a:ext cx="1219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2000">
                <a:latin typeface="Arial" charset="0"/>
              </a:rPr>
              <a:t>Extractor/</a:t>
            </a:r>
          </a:p>
          <a:p>
            <a:pPr eaLnBrk="0" hangingPunct="0"/>
            <a:r>
              <a:rPr lang="en-US" sz="2000">
                <a:latin typeface="Arial" charset="0"/>
              </a:rPr>
              <a:t>Monitor</a:t>
            </a:r>
            <a:endParaRPr lang="en-US"/>
          </a:p>
        </p:txBody>
      </p:sp>
      <p:sp>
        <p:nvSpPr>
          <p:cNvPr id="1154055" name="Rectangle 7"/>
          <p:cNvSpPr>
            <a:spLocks noChangeArrowheads="1"/>
          </p:cNvSpPr>
          <p:nvPr/>
        </p:nvSpPr>
        <p:spPr bwMode="auto">
          <a:xfrm>
            <a:off x="3505200" y="4419600"/>
            <a:ext cx="1219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2000">
                <a:latin typeface="Arial" charset="0"/>
              </a:rPr>
              <a:t>Extractor/</a:t>
            </a:r>
          </a:p>
          <a:p>
            <a:pPr eaLnBrk="0" hangingPunct="0"/>
            <a:r>
              <a:rPr lang="en-US" sz="2000">
                <a:latin typeface="Arial" charset="0"/>
              </a:rPr>
              <a:t>Monitor</a:t>
            </a:r>
            <a:endParaRPr lang="en-US"/>
          </a:p>
        </p:txBody>
      </p:sp>
      <p:sp>
        <p:nvSpPr>
          <p:cNvPr id="1154056" name="Rectangle 8"/>
          <p:cNvSpPr>
            <a:spLocks noChangeArrowheads="1"/>
          </p:cNvSpPr>
          <p:nvPr/>
        </p:nvSpPr>
        <p:spPr bwMode="auto">
          <a:xfrm>
            <a:off x="7162800" y="4419600"/>
            <a:ext cx="1219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2000">
                <a:latin typeface="Arial" charset="0"/>
              </a:rPr>
              <a:t>Extractor/</a:t>
            </a:r>
          </a:p>
          <a:p>
            <a:pPr eaLnBrk="0" hangingPunct="0"/>
            <a:r>
              <a:rPr lang="en-US" sz="2000">
                <a:latin typeface="Arial" charset="0"/>
              </a:rPr>
              <a:t>Monitor</a:t>
            </a:r>
            <a:endParaRPr lang="en-US"/>
          </a:p>
        </p:txBody>
      </p:sp>
      <p:sp>
        <p:nvSpPr>
          <p:cNvPr id="1154057" name="Rectangle 9"/>
          <p:cNvSpPr>
            <a:spLocks noChangeArrowheads="1"/>
          </p:cNvSpPr>
          <p:nvPr/>
        </p:nvSpPr>
        <p:spPr bwMode="auto">
          <a:xfrm>
            <a:off x="4572000" y="3352800"/>
            <a:ext cx="1676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2000">
                <a:latin typeface="Arial" charset="0"/>
              </a:rPr>
              <a:t>Integrator</a:t>
            </a:r>
            <a:endParaRPr lang="en-US"/>
          </a:p>
        </p:txBody>
      </p:sp>
      <p:sp>
        <p:nvSpPr>
          <p:cNvPr id="1154058" name="AutoShape 10"/>
          <p:cNvSpPr>
            <a:spLocks noChangeArrowheads="1"/>
          </p:cNvSpPr>
          <p:nvPr/>
        </p:nvSpPr>
        <p:spPr bwMode="auto">
          <a:xfrm>
            <a:off x="4343400" y="2057400"/>
            <a:ext cx="2133600" cy="990600"/>
          </a:xfrm>
          <a:prstGeom prst="can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>
                <a:latin typeface="Arial" charset="0"/>
              </a:rPr>
              <a:t>Warehouse</a:t>
            </a:r>
          </a:p>
        </p:txBody>
      </p:sp>
      <p:sp>
        <p:nvSpPr>
          <p:cNvPr id="1154059" name="Line 11"/>
          <p:cNvSpPr>
            <a:spLocks noChangeShapeType="1"/>
          </p:cNvSpPr>
          <p:nvPr/>
        </p:nvSpPr>
        <p:spPr bwMode="auto">
          <a:xfrm flipV="1">
            <a:off x="24384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4060" name="Line 12"/>
          <p:cNvSpPr>
            <a:spLocks noChangeShapeType="1"/>
          </p:cNvSpPr>
          <p:nvPr/>
        </p:nvSpPr>
        <p:spPr bwMode="auto">
          <a:xfrm flipV="1">
            <a:off x="41910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4061" name="Line 13"/>
          <p:cNvSpPr>
            <a:spLocks noChangeShapeType="1"/>
          </p:cNvSpPr>
          <p:nvPr/>
        </p:nvSpPr>
        <p:spPr bwMode="auto">
          <a:xfrm flipV="1">
            <a:off x="77724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4062" name="Line 14"/>
          <p:cNvSpPr>
            <a:spLocks noChangeShapeType="1"/>
          </p:cNvSpPr>
          <p:nvPr/>
        </p:nvSpPr>
        <p:spPr bwMode="auto">
          <a:xfrm flipV="1">
            <a:off x="2362200" y="3810000"/>
            <a:ext cx="2438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4063" name="Line 15"/>
          <p:cNvSpPr>
            <a:spLocks noChangeShapeType="1"/>
          </p:cNvSpPr>
          <p:nvPr/>
        </p:nvSpPr>
        <p:spPr bwMode="auto">
          <a:xfrm flipV="1">
            <a:off x="4038600" y="38100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4064" name="Line 16"/>
          <p:cNvSpPr>
            <a:spLocks noChangeShapeType="1"/>
          </p:cNvSpPr>
          <p:nvPr/>
        </p:nvSpPr>
        <p:spPr bwMode="auto">
          <a:xfrm flipH="1" flipV="1">
            <a:off x="5943600" y="3810000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4065" name="Line 17"/>
          <p:cNvSpPr>
            <a:spLocks noChangeShapeType="1"/>
          </p:cNvSpPr>
          <p:nvPr/>
        </p:nvSpPr>
        <p:spPr bwMode="auto">
          <a:xfrm flipV="1">
            <a:off x="5410200" y="3048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4066" name="Text Box 18"/>
          <p:cNvSpPr txBox="1">
            <a:spLocks noChangeArrowheads="1"/>
          </p:cNvSpPr>
          <p:nvPr/>
        </p:nvSpPr>
        <p:spPr bwMode="auto">
          <a:xfrm>
            <a:off x="5715000" y="5562600"/>
            <a:ext cx="488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3200" b="1"/>
              <a:t>...</a:t>
            </a:r>
          </a:p>
        </p:txBody>
      </p:sp>
      <p:sp>
        <p:nvSpPr>
          <p:cNvPr id="1154067" name="AutoShape 19"/>
          <p:cNvSpPr>
            <a:spLocks noChangeArrowheads="1"/>
          </p:cNvSpPr>
          <p:nvPr/>
        </p:nvSpPr>
        <p:spPr bwMode="auto">
          <a:xfrm>
            <a:off x="7010400" y="3276600"/>
            <a:ext cx="457200" cy="533400"/>
          </a:xfrm>
          <a:prstGeom prst="can">
            <a:avLst>
              <a:gd name="adj" fmla="val 29167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2800"/>
          </a:p>
        </p:txBody>
      </p:sp>
      <p:sp>
        <p:nvSpPr>
          <p:cNvPr id="1154068" name="Line 20"/>
          <p:cNvSpPr>
            <a:spLocks noChangeShapeType="1"/>
          </p:cNvSpPr>
          <p:nvPr/>
        </p:nvSpPr>
        <p:spPr bwMode="auto">
          <a:xfrm>
            <a:off x="6248400" y="3581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4069" name="Text Box 21"/>
          <p:cNvSpPr txBox="1">
            <a:spLocks noChangeArrowheads="1"/>
          </p:cNvSpPr>
          <p:nvPr/>
        </p:nvSpPr>
        <p:spPr bwMode="auto">
          <a:xfrm>
            <a:off x="7467600" y="3352800"/>
            <a:ext cx="1243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>
                <a:latin typeface="Arial" charset="0"/>
              </a:rPr>
              <a:t>Metadata</a:t>
            </a:r>
            <a:endParaRPr lang="en-US"/>
          </a:p>
        </p:txBody>
      </p:sp>
      <p:sp>
        <p:nvSpPr>
          <p:cNvPr id="1154070" name="AutoShape 22"/>
          <p:cNvSpPr>
            <a:spLocks noChangeArrowheads="1"/>
          </p:cNvSpPr>
          <p:nvPr/>
        </p:nvSpPr>
        <p:spPr bwMode="auto">
          <a:xfrm>
            <a:off x="533400" y="1981200"/>
            <a:ext cx="2057400" cy="13716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>
                <a:latin typeface="Arial" charset="0"/>
              </a:rPr>
              <a:t>Warehouse </a:t>
            </a:r>
          </a:p>
          <a:p>
            <a:pPr eaLnBrk="0" hangingPunct="0"/>
            <a:r>
              <a:rPr lang="en-US">
                <a:latin typeface="Arial" charset="0"/>
              </a:rPr>
              <a:t>Configuration</a:t>
            </a:r>
          </a:p>
          <a:p>
            <a:pPr eaLnBrk="0" hangingPunct="0"/>
            <a:r>
              <a:rPr lang="en-US">
                <a:latin typeface="Arial" charset="0"/>
              </a:rPr>
              <a:t>Module</a:t>
            </a:r>
            <a:endParaRPr lang="en-US"/>
          </a:p>
        </p:txBody>
      </p:sp>
      <p:sp>
        <p:nvSpPr>
          <p:cNvPr id="1154071" name="Line 23"/>
          <p:cNvSpPr>
            <a:spLocks noChangeShapeType="1"/>
          </p:cNvSpPr>
          <p:nvPr/>
        </p:nvSpPr>
        <p:spPr bwMode="auto">
          <a:xfrm>
            <a:off x="1600200" y="1219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4072" name="Text Box 24"/>
          <p:cNvSpPr txBox="1">
            <a:spLocks noChangeArrowheads="1"/>
          </p:cNvSpPr>
          <p:nvPr/>
        </p:nvSpPr>
        <p:spPr bwMode="auto">
          <a:xfrm>
            <a:off x="1676400" y="990600"/>
            <a:ext cx="2352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>
                <a:latin typeface="Arial" charset="0"/>
              </a:rPr>
              <a:t>View Definitions</a:t>
            </a:r>
          </a:p>
        </p:txBody>
      </p:sp>
      <p:sp>
        <p:nvSpPr>
          <p:cNvPr id="1154073" name="Text Box 25"/>
          <p:cNvSpPr txBox="1">
            <a:spLocks noChangeArrowheads="1"/>
          </p:cNvSpPr>
          <p:nvPr/>
        </p:nvSpPr>
        <p:spPr bwMode="auto">
          <a:xfrm>
            <a:off x="2895600" y="2362200"/>
            <a:ext cx="1263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Arial" charset="0"/>
              </a:rPr>
              <a:t>Integration</a:t>
            </a:r>
          </a:p>
          <a:p>
            <a:pPr eaLnBrk="0" hangingPunct="0"/>
            <a:r>
              <a:rPr lang="en-US" sz="1800">
                <a:latin typeface="Arial" charset="0"/>
              </a:rPr>
              <a:t>rules</a:t>
            </a:r>
            <a:endParaRPr lang="en-US">
              <a:latin typeface="Arial" charset="0"/>
            </a:endParaRPr>
          </a:p>
        </p:txBody>
      </p:sp>
      <p:sp>
        <p:nvSpPr>
          <p:cNvPr id="1154074" name="Text Box 26"/>
          <p:cNvSpPr txBox="1">
            <a:spLocks noChangeArrowheads="1"/>
          </p:cNvSpPr>
          <p:nvPr/>
        </p:nvSpPr>
        <p:spPr bwMode="auto">
          <a:xfrm>
            <a:off x="228600" y="3352800"/>
            <a:ext cx="16065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>
                <a:latin typeface="Arial" charset="0"/>
              </a:rPr>
              <a:t>Change</a:t>
            </a:r>
          </a:p>
          <a:p>
            <a:pPr algn="r" eaLnBrk="0" hangingPunct="0"/>
            <a:r>
              <a:rPr lang="en-US" sz="1800">
                <a:latin typeface="Arial" charset="0"/>
              </a:rPr>
              <a:t>Detection</a:t>
            </a:r>
          </a:p>
          <a:p>
            <a:pPr algn="r" eaLnBrk="0" hangingPunct="0"/>
            <a:r>
              <a:rPr lang="en-US" sz="1800">
                <a:latin typeface="Arial" charset="0"/>
              </a:rPr>
              <a:t>Requirements</a:t>
            </a:r>
            <a:endParaRPr lang="en-US">
              <a:latin typeface="Arial" charset="0"/>
            </a:endParaRPr>
          </a:p>
        </p:txBody>
      </p:sp>
      <p:sp>
        <p:nvSpPr>
          <p:cNvPr id="1154075" name="Line 27"/>
          <p:cNvSpPr>
            <a:spLocks noChangeShapeType="1"/>
          </p:cNvSpPr>
          <p:nvPr/>
        </p:nvSpPr>
        <p:spPr bwMode="auto">
          <a:xfrm>
            <a:off x="1676400" y="3352800"/>
            <a:ext cx="533400" cy="10668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4076" name="Line 28"/>
          <p:cNvSpPr>
            <a:spLocks noChangeShapeType="1"/>
          </p:cNvSpPr>
          <p:nvPr/>
        </p:nvSpPr>
        <p:spPr bwMode="auto">
          <a:xfrm>
            <a:off x="1981200" y="3352800"/>
            <a:ext cx="1752600" cy="10668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4077" name="Line 29"/>
          <p:cNvSpPr>
            <a:spLocks noChangeShapeType="1"/>
          </p:cNvSpPr>
          <p:nvPr/>
        </p:nvSpPr>
        <p:spPr bwMode="auto">
          <a:xfrm>
            <a:off x="2286000" y="3352800"/>
            <a:ext cx="5105400" cy="10668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4078" name="Line 30"/>
          <p:cNvSpPr>
            <a:spLocks noChangeShapeType="1"/>
          </p:cNvSpPr>
          <p:nvPr/>
        </p:nvSpPr>
        <p:spPr bwMode="auto">
          <a:xfrm>
            <a:off x="2590800" y="2667000"/>
            <a:ext cx="1981200" cy="838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54079" name="Object 31"/>
          <p:cNvGraphicFramePr>
            <a:graphicFrameLocks noChangeAspect="1"/>
          </p:cNvGraphicFramePr>
          <p:nvPr/>
        </p:nvGraphicFramePr>
        <p:xfrm>
          <a:off x="990600" y="914400"/>
          <a:ext cx="4921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109" name="Clip" r:id="rId4" imgW="2262188" imgH="4552950" progId="MS_ClipArt_Gallery.2">
                  <p:embed/>
                </p:oleObj>
              </mc:Choice>
              <mc:Fallback>
                <p:oleObj name="Clip" r:id="rId4" imgW="2262188" imgH="455295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914400"/>
                        <a:ext cx="4921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4080" name="Text Box 32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  <p:extLst>
      <p:ext uri="{BB962C8B-B14F-4D97-AF65-F5344CB8AC3E}">
        <p14:creationId xmlns:p14="http://schemas.microsoft.com/office/powerpoint/2010/main" val="2684973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1561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Research Issues</a:t>
            </a:r>
          </a:p>
        </p:txBody>
      </p:sp>
      <p:sp>
        <p:nvSpPr>
          <p:cNvPr id="115610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Historical views of non-historical data</a:t>
            </a:r>
          </a:p>
          <a:p>
            <a:r>
              <a:rPr lang="en-US" dirty="0"/>
              <a:t>Expiring outdated information</a:t>
            </a:r>
          </a:p>
          <a:p>
            <a:r>
              <a:rPr lang="en-US" dirty="0"/>
              <a:t>Crash recovery</a:t>
            </a:r>
          </a:p>
          <a:p>
            <a:r>
              <a:rPr lang="en-US" dirty="0"/>
              <a:t>Addition and removal of information sources</a:t>
            </a:r>
          </a:p>
          <a:p>
            <a:pPr lvl="1"/>
            <a:r>
              <a:rPr lang="en-US" dirty="0"/>
              <a:t>Schema evolution</a:t>
            </a:r>
          </a:p>
        </p:txBody>
      </p:sp>
      <p:sp>
        <p:nvSpPr>
          <p:cNvPr id="1156100" name="Text Box 4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  <p:extLst>
      <p:ext uri="{BB962C8B-B14F-4D97-AF65-F5344CB8AC3E}">
        <p14:creationId xmlns:p14="http://schemas.microsoft.com/office/powerpoint/2010/main" val="823085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12947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Warehousing and Industry</a:t>
            </a:r>
          </a:p>
        </p:txBody>
      </p:sp>
      <p:sp>
        <p:nvSpPr>
          <p:cNvPr id="11294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Data Warehousing </a:t>
            </a:r>
            <a:r>
              <a:rPr lang="en-US" sz="2800" dirty="0"/>
              <a:t>is big business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$2 billion in 1995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$3.5 billion in early 1997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Predicted: $8 billion in 1998 [</a:t>
            </a:r>
            <a:r>
              <a:rPr lang="en-US" sz="2400" dirty="0" err="1"/>
              <a:t>Metagroup</a:t>
            </a:r>
            <a:r>
              <a:rPr lang="en-US" sz="2400" dirty="0"/>
              <a:t>]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Wal-Mart </a:t>
            </a:r>
            <a:r>
              <a:rPr lang="en-US" sz="2800" dirty="0" smtClean="0"/>
              <a:t>said to </a:t>
            </a:r>
            <a:r>
              <a:rPr lang="en-US" sz="2800" dirty="0"/>
              <a:t>have the largest </a:t>
            </a:r>
            <a:r>
              <a:rPr lang="en-US" sz="2800" dirty="0" smtClean="0"/>
              <a:t>warehouse</a:t>
            </a: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1000</a:t>
            </a:r>
            <a:r>
              <a:rPr lang="en-US" sz="2400" dirty="0"/>
              <a:t>-CPU, 583 Terabyte, Teradata system (InformationWeek, Jan 9, 2006)</a:t>
            </a:r>
          </a:p>
          <a:p>
            <a:pPr lvl="1">
              <a:lnSpc>
                <a:spcPct val="80000"/>
              </a:lnSpc>
            </a:pPr>
            <a:r>
              <a:rPr lang="ja-JP" altLang="en-US" sz="2400" dirty="0">
                <a:latin typeface="Arial"/>
              </a:rPr>
              <a:t>“</a:t>
            </a:r>
            <a:r>
              <a:rPr lang="en-US" sz="2400" dirty="0"/>
              <a:t>Half a Petabyte</a:t>
            </a:r>
            <a:r>
              <a:rPr lang="ja-JP" altLang="en-US" sz="2400" dirty="0">
                <a:latin typeface="Arial"/>
              </a:rPr>
              <a:t>”</a:t>
            </a:r>
            <a:r>
              <a:rPr lang="en-US" sz="2400" dirty="0"/>
              <a:t> in warehouse (Ziff Davis Internet, October 13, 2004)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1 billion rows of data or more are updated </a:t>
            </a:r>
            <a:r>
              <a:rPr lang="en-US" sz="2400" i="1" dirty="0"/>
              <a:t>every day </a:t>
            </a:r>
            <a:r>
              <a:rPr lang="en-US" sz="2400" dirty="0"/>
              <a:t>(InformationWeek, Jan 9, 2006</a:t>
            </a:r>
            <a:r>
              <a:rPr lang="en-US" sz="2400" dirty="0" smtClean="0"/>
              <a:t>)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Reported to be 2.5 Petabytes in 2008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hlinkClick r:id="rId3"/>
              </a:rPr>
              <a:t>http://gigaom.com/2013/03/27/why-apple-ebay-and-walmart-have-some-of-the-biggest-data-warehouses-youve-ever-seen</a:t>
            </a:r>
            <a:endParaRPr lang="en-US" sz="2000" dirty="0"/>
          </a:p>
          <a:p>
            <a:pPr marL="914400" lvl="2" indent="0">
              <a:lnSpc>
                <a:spcPct val="80000"/>
              </a:lnSpc>
              <a:buNone/>
            </a:pPr>
            <a:endParaRPr lang="en-US" sz="2000" dirty="0"/>
          </a:p>
          <a:p>
            <a:pPr marL="914400" lvl="2" indent="0">
              <a:lnSpc>
                <a:spcPct val="80000"/>
              </a:lnSpc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26643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31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Large Data Warehouses</a:t>
            </a:r>
          </a:p>
        </p:txBody>
      </p:sp>
      <p:pic>
        <p:nvPicPr>
          <p:cNvPr id="13148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066800"/>
            <a:ext cx="6553200" cy="5090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314821" name="Text Box 5"/>
          <p:cNvSpPr txBox="1">
            <a:spLocks noChangeArrowheads="1"/>
          </p:cNvSpPr>
          <p:nvPr/>
        </p:nvSpPr>
        <p:spPr bwMode="auto">
          <a:xfrm>
            <a:off x="5916486" y="6096000"/>
            <a:ext cx="31339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/>
              <a:t>(InformationWeek, Jan 9, 2006)</a:t>
            </a:r>
          </a:p>
        </p:txBody>
      </p:sp>
    </p:spTree>
    <p:extLst>
      <p:ext uri="{BB962C8B-B14F-4D97-AF65-F5344CB8AC3E}">
        <p14:creationId xmlns:p14="http://schemas.microsoft.com/office/powerpoint/2010/main" val="411785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Those are small change today…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Some databases are larger, however…</a:t>
            </a:r>
          </a:p>
          <a:p>
            <a:pPr lvl="1"/>
            <a:r>
              <a:rPr lang="en-US" sz="2400" dirty="0" smtClean="0"/>
              <a:t>eBay</a:t>
            </a:r>
            <a:r>
              <a:rPr lang="en-US" sz="2400" dirty="0"/>
              <a:t>: </a:t>
            </a:r>
            <a:r>
              <a:rPr lang="en-US" sz="2400" dirty="0" smtClean="0"/>
              <a:t>has two Teradata systems. Its </a:t>
            </a:r>
            <a:r>
              <a:rPr lang="en-US" sz="2400" dirty="0"/>
              <a:t>primary data warehouse is 9.2 </a:t>
            </a:r>
            <a:r>
              <a:rPr lang="en-US" sz="2400" dirty="0" err="1"/>
              <a:t>petabyes</a:t>
            </a:r>
            <a:r>
              <a:rPr lang="en-US" sz="2400" dirty="0"/>
              <a:t>; its “singularity system” that stores web clicks and other “big” data is more than 40 petabytes. It </a:t>
            </a:r>
            <a:r>
              <a:rPr lang="en-US" sz="2400" dirty="0" smtClean="0"/>
              <a:t>includes </a:t>
            </a:r>
            <a:r>
              <a:rPr lang="en-US" sz="2400" dirty="0"/>
              <a:t>a single table that’s 1 trillion rows</a:t>
            </a:r>
            <a:r>
              <a:rPr lang="en-US" sz="2400" dirty="0" smtClean="0"/>
              <a:t>. (2013)</a:t>
            </a:r>
          </a:p>
          <a:p>
            <a:pPr lvl="2"/>
            <a:r>
              <a:rPr lang="en-US" sz="1800" dirty="0" smtClean="0">
                <a:hlinkClick r:id="rId2"/>
              </a:rPr>
              <a:t>http://gigaom.com/2013/03/27/why-apple-ebay-and-walmart-have-some-of-the-biggest-data-warehouses-youve-ever-seen</a:t>
            </a:r>
            <a:endParaRPr lang="en-US" sz="1800" dirty="0" smtClean="0"/>
          </a:p>
          <a:p>
            <a:pPr lvl="1"/>
            <a:r>
              <a:rPr lang="en-US" sz="2400" dirty="0" smtClean="0"/>
              <a:t>Apple: “Multiple Petabytes” in 2013</a:t>
            </a:r>
          </a:p>
          <a:p>
            <a:pPr lvl="1"/>
            <a:r>
              <a:rPr lang="en-US" sz="2400" dirty="0" smtClean="0"/>
              <a:t>Yahoo! for web user behavioral analysis, storing two petabytes and claimed to be the largest data warehouse using a heavily modified version of </a:t>
            </a:r>
            <a:r>
              <a:rPr lang="en-US" sz="2400" dirty="0" err="1" smtClean="0"/>
              <a:t>PostgreSQL</a:t>
            </a:r>
            <a:r>
              <a:rPr lang="en-US" sz="2400" dirty="0" smtClean="0"/>
              <a:t> (Wikipedia 2012)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499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112307" name="Rectangle 24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Goal: Unified Access to Data</a:t>
            </a:r>
          </a:p>
        </p:txBody>
      </p:sp>
      <p:sp>
        <p:nvSpPr>
          <p:cNvPr id="1112067" name="Line 3"/>
          <p:cNvSpPr>
            <a:spLocks noChangeShapeType="1"/>
          </p:cNvSpPr>
          <p:nvPr/>
        </p:nvSpPr>
        <p:spPr bwMode="auto">
          <a:xfrm>
            <a:off x="5861050" y="2894013"/>
            <a:ext cx="1676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2068" name="Line 4"/>
          <p:cNvSpPr>
            <a:spLocks noChangeShapeType="1"/>
          </p:cNvSpPr>
          <p:nvPr/>
        </p:nvSpPr>
        <p:spPr bwMode="auto">
          <a:xfrm flipV="1">
            <a:off x="2203450" y="2894013"/>
            <a:ext cx="1524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2069" name="Line 5"/>
          <p:cNvSpPr>
            <a:spLocks noChangeShapeType="1"/>
          </p:cNvSpPr>
          <p:nvPr/>
        </p:nvSpPr>
        <p:spPr bwMode="auto">
          <a:xfrm>
            <a:off x="4870450" y="2894013"/>
            <a:ext cx="609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2070" name="Line 6"/>
          <p:cNvSpPr>
            <a:spLocks noChangeShapeType="1"/>
          </p:cNvSpPr>
          <p:nvPr/>
        </p:nvSpPr>
        <p:spPr bwMode="auto">
          <a:xfrm flipH="1">
            <a:off x="3803650" y="2894013"/>
            <a:ext cx="5334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12071" name="Group 7"/>
          <p:cNvGrpSpPr>
            <a:grpSpLocks/>
          </p:cNvGrpSpPr>
          <p:nvPr/>
        </p:nvGrpSpPr>
        <p:grpSpPr bwMode="auto">
          <a:xfrm>
            <a:off x="2971800" y="2362200"/>
            <a:ext cx="3263900" cy="520700"/>
            <a:chOff x="1876" y="1393"/>
            <a:chExt cx="2056" cy="328"/>
          </a:xfrm>
        </p:grpSpPr>
        <p:sp>
          <p:nvSpPr>
            <p:cNvPr id="1112072" name="Rectangle 8"/>
            <p:cNvSpPr>
              <a:spLocks noChangeArrowheads="1"/>
            </p:cNvSpPr>
            <p:nvPr/>
          </p:nvSpPr>
          <p:spPr bwMode="auto">
            <a:xfrm>
              <a:off x="1876" y="1393"/>
              <a:ext cx="2056" cy="328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2073" name="Rectangle 9"/>
            <p:cNvSpPr>
              <a:spLocks noChangeArrowheads="1"/>
            </p:cNvSpPr>
            <p:nvPr/>
          </p:nvSpPr>
          <p:spPr bwMode="auto">
            <a:xfrm>
              <a:off x="1945" y="1432"/>
              <a:ext cx="1918" cy="25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/>
              <a:r>
                <a:rPr lang="en-US" sz="2000">
                  <a:latin typeface="Arial Rounded MT Bold" charset="0"/>
                </a:rPr>
                <a:t>Integration System</a:t>
              </a:r>
            </a:p>
          </p:txBody>
        </p:sp>
      </p:grpSp>
      <p:sp>
        <p:nvSpPr>
          <p:cNvPr id="1112074" name="Line 10"/>
          <p:cNvSpPr>
            <a:spLocks noChangeShapeType="1"/>
          </p:cNvSpPr>
          <p:nvPr/>
        </p:nvSpPr>
        <p:spPr bwMode="auto">
          <a:xfrm>
            <a:off x="4641850" y="1751013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2075" name="Rectangle 11"/>
          <p:cNvSpPr>
            <a:spLocks noChangeArrowheads="1"/>
          </p:cNvSpPr>
          <p:nvPr/>
        </p:nvSpPr>
        <p:spPr bwMode="auto">
          <a:xfrm>
            <a:off x="685800" y="4800600"/>
            <a:ext cx="82296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 eaLnBrk="0" hangingPunct="0">
              <a:spcBef>
                <a:spcPct val="20000"/>
              </a:spcBef>
              <a:buFontTx/>
              <a:buChar char="•"/>
            </a:pPr>
            <a:r>
              <a:rPr lang="en-US" sz="2800"/>
              <a:t>Collects and combines information</a:t>
            </a:r>
          </a:p>
          <a:p>
            <a:pPr marL="342900" indent="-342900" algn="l" eaLnBrk="0" hangingPunct="0">
              <a:spcBef>
                <a:spcPct val="20000"/>
              </a:spcBef>
              <a:buFontTx/>
              <a:buChar char="•"/>
            </a:pPr>
            <a:r>
              <a:rPr lang="en-US" sz="2800"/>
              <a:t>Provides integrated view, uniform user interface</a:t>
            </a:r>
          </a:p>
          <a:p>
            <a:pPr marL="342900" indent="-342900" algn="l" eaLnBrk="0" hangingPunct="0">
              <a:spcBef>
                <a:spcPct val="20000"/>
              </a:spcBef>
              <a:buFontTx/>
              <a:buChar char="•"/>
            </a:pPr>
            <a:r>
              <a:rPr lang="en-US" sz="2800"/>
              <a:t>Supports sharing</a:t>
            </a:r>
          </a:p>
        </p:txBody>
      </p:sp>
      <p:grpSp>
        <p:nvGrpSpPr>
          <p:cNvPr id="1112076" name="Group 12"/>
          <p:cNvGrpSpPr>
            <a:grpSpLocks/>
          </p:cNvGrpSpPr>
          <p:nvPr/>
        </p:nvGrpSpPr>
        <p:grpSpPr bwMode="auto">
          <a:xfrm>
            <a:off x="339725" y="3349625"/>
            <a:ext cx="2014538" cy="1303338"/>
            <a:chOff x="218" y="2015"/>
            <a:chExt cx="1269" cy="821"/>
          </a:xfrm>
        </p:grpSpPr>
        <p:sp>
          <p:nvSpPr>
            <p:cNvPr id="1112077" name="Freeform 13"/>
            <p:cNvSpPr>
              <a:spLocks/>
            </p:cNvSpPr>
            <p:nvPr/>
          </p:nvSpPr>
          <p:spPr bwMode="auto">
            <a:xfrm>
              <a:off x="218" y="2015"/>
              <a:ext cx="1269" cy="821"/>
            </a:xfrm>
            <a:custGeom>
              <a:avLst/>
              <a:gdLst>
                <a:gd name="T0" fmla="*/ 152 w 1269"/>
                <a:gd name="T1" fmla="*/ 217 h 821"/>
                <a:gd name="T2" fmla="*/ 69 w 1269"/>
                <a:gd name="T3" fmla="*/ 267 h 821"/>
                <a:gd name="T4" fmla="*/ 27 w 1269"/>
                <a:gd name="T5" fmla="*/ 352 h 821"/>
                <a:gd name="T6" fmla="*/ 110 w 1269"/>
                <a:gd name="T7" fmla="*/ 385 h 821"/>
                <a:gd name="T8" fmla="*/ 138 w 1269"/>
                <a:gd name="T9" fmla="*/ 402 h 821"/>
                <a:gd name="T10" fmla="*/ 55 w 1269"/>
                <a:gd name="T11" fmla="*/ 484 h 821"/>
                <a:gd name="T12" fmla="*/ 0 w 1269"/>
                <a:gd name="T13" fmla="*/ 585 h 821"/>
                <a:gd name="T14" fmla="*/ 41 w 1269"/>
                <a:gd name="T15" fmla="*/ 669 h 821"/>
                <a:gd name="T16" fmla="*/ 124 w 1269"/>
                <a:gd name="T17" fmla="*/ 669 h 821"/>
                <a:gd name="T18" fmla="*/ 164 w 1269"/>
                <a:gd name="T19" fmla="*/ 701 h 821"/>
                <a:gd name="T20" fmla="*/ 206 w 1269"/>
                <a:gd name="T21" fmla="*/ 768 h 821"/>
                <a:gd name="T22" fmla="*/ 289 w 1269"/>
                <a:gd name="T23" fmla="*/ 802 h 821"/>
                <a:gd name="T24" fmla="*/ 372 w 1269"/>
                <a:gd name="T25" fmla="*/ 802 h 821"/>
                <a:gd name="T26" fmla="*/ 455 w 1269"/>
                <a:gd name="T27" fmla="*/ 768 h 821"/>
                <a:gd name="T28" fmla="*/ 523 w 1269"/>
                <a:gd name="T29" fmla="*/ 736 h 821"/>
                <a:gd name="T30" fmla="*/ 606 w 1269"/>
                <a:gd name="T31" fmla="*/ 768 h 821"/>
                <a:gd name="T32" fmla="*/ 689 w 1269"/>
                <a:gd name="T33" fmla="*/ 785 h 821"/>
                <a:gd name="T34" fmla="*/ 772 w 1269"/>
                <a:gd name="T35" fmla="*/ 768 h 821"/>
                <a:gd name="T36" fmla="*/ 840 w 1269"/>
                <a:gd name="T37" fmla="*/ 701 h 821"/>
                <a:gd name="T38" fmla="*/ 909 w 1269"/>
                <a:gd name="T39" fmla="*/ 684 h 821"/>
                <a:gd name="T40" fmla="*/ 992 w 1269"/>
                <a:gd name="T41" fmla="*/ 701 h 821"/>
                <a:gd name="T42" fmla="*/ 1075 w 1269"/>
                <a:gd name="T43" fmla="*/ 701 h 821"/>
                <a:gd name="T44" fmla="*/ 1143 w 1269"/>
                <a:gd name="T45" fmla="*/ 619 h 821"/>
                <a:gd name="T46" fmla="*/ 1171 w 1269"/>
                <a:gd name="T47" fmla="*/ 518 h 821"/>
                <a:gd name="T48" fmla="*/ 1254 w 1269"/>
                <a:gd name="T49" fmla="*/ 484 h 821"/>
                <a:gd name="T50" fmla="*/ 1240 w 1269"/>
                <a:gd name="T51" fmla="*/ 385 h 821"/>
                <a:gd name="T52" fmla="*/ 1157 w 1269"/>
                <a:gd name="T53" fmla="*/ 301 h 821"/>
                <a:gd name="T54" fmla="*/ 1075 w 1269"/>
                <a:gd name="T55" fmla="*/ 234 h 821"/>
                <a:gd name="T56" fmla="*/ 1103 w 1269"/>
                <a:gd name="T57" fmla="*/ 183 h 821"/>
                <a:gd name="T58" fmla="*/ 1115 w 1269"/>
                <a:gd name="T59" fmla="*/ 83 h 821"/>
                <a:gd name="T60" fmla="*/ 1033 w 1269"/>
                <a:gd name="T61" fmla="*/ 51 h 821"/>
                <a:gd name="T62" fmla="*/ 951 w 1269"/>
                <a:gd name="T63" fmla="*/ 51 h 821"/>
                <a:gd name="T64" fmla="*/ 909 w 1269"/>
                <a:gd name="T65" fmla="*/ 17 h 821"/>
                <a:gd name="T66" fmla="*/ 812 w 1269"/>
                <a:gd name="T67" fmla="*/ 0 h 821"/>
                <a:gd name="T68" fmla="*/ 730 w 1269"/>
                <a:gd name="T69" fmla="*/ 0 h 821"/>
                <a:gd name="T70" fmla="*/ 647 w 1269"/>
                <a:gd name="T71" fmla="*/ 34 h 821"/>
                <a:gd name="T72" fmla="*/ 564 w 1269"/>
                <a:gd name="T73" fmla="*/ 51 h 821"/>
                <a:gd name="T74" fmla="*/ 523 w 1269"/>
                <a:gd name="T75" fmla="*/ 51 h 821"/>
                <a:gd name="T76" fmla="*/ 441 w 1269"/>
                <a:gd name="T77" fmla="*/ 17 h 821"/>
                <a:gd name="T78" fmla="*/ 358 w 1269"/>
                <a:gd name="T79" fmla="*/ 17 h 821"/>
                <a:gd name="T80" fmla="*/ 275 w 1269"/>
                <a:gd name="T81" fmla="*/ 34 h 821"/>
                <a:gd name="T82" fmla="*/ 192 w 1269"/>
                <a:gd name="T83" fmla="*/ 100 h 821"/>
                <a:gd name="T84" fmla="*/ 164 w 1269"/>
                <a:gd name="T85" fmla="*/ 20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69" h="821">
                  <a:moveTo>
                    <a:pt x="178" y="251"/>
                  </a:moveTo>
                  <a:lnTo>
                    <a:pt x="178" y="217"/>
                  </a:lnTo>
                  <a:lnTo>
                    <a:pt x="152" y="217"/>
                  </a:lnTo>
                  <a:lnTo>
                    <a:pt x="124" y="234"/>
                  </a:lnTo>
                  <a:lnTo>
                    <a:pt x="96" y="251"/>
                  </a:lnTo>
                  <a:lnTo>
                    <a:pt x="69" y="267"/>
                  </a:lnTo>
                  <a:lnTo>
                    <a:pt x="41" y="284"/>
                  </a:lnTo>
                  <a:lnTo>
                    <a:pt x="27" y="318"/>
                  </a:lnTo>
                  <a:lnTo>
                    <a:pt x="27" y="352"/>
                  </a:lnTo>
                  <a:lnTo>
                    <a:pt x="55" y="368"/>
                  </a:lnTo>
                  <a:lnTo>
                    <a:pt x="82" y="385"/>
                  </a:lnTo>
                  <a:lnTo>
                    <a:pt x="110" y="385"/>
                  </a:lnTo>
                  <a:lnTo>
                    <a:pt x="138" y="385"/>
                  </a:lnTo>
                  <a:lnTo>
                    <a:pt x="164" y="402"/>
                  </a:lnTo>
                  <a:lnTo>
                    <a:pt x="138" y="402"/>
                  </a:lnTo>
                  <a:lnTo>
                    <a:pt x="110" y="434"/>
                  </a:lnTo>
                  <a:lnTo>
                    <a:pt x="82" y="451"/>
                  </a:lnTo>
                  <a:lnTo>
                    <a:pt x="55" y="484"/>
                  </a:lnTo>
                  <a:lnTo>
                    <a:pt x="27" y="518"/>
                  </a:lnTo>
                  <a:lnTo>
                    <a:pt x="13" y="552"/>
                  </a:lnTo>
                  <a:lnTo>
                    <a:pt x="0" y="585"/>
                  </a:lnTo>
                  <a:lnTo>
                    <a:pt x="0" y="619"/>
                  </a:lnTo>
                  <a:lnTo>
                    <a:pt x="13" y="669"/>
                  </a:lnTo>
                  <a:lnTo>
                    <a:pt x="41" y="669"/>
                  </a:lnTo>
                  <a:lnTo>
                    <a:pt x="69" y="669"/>
                  </a:lnTo>
                  <a:lnTo>
                    <a:pt x="96" y="669"/>
                  </a:lnTo>
                  <a:lnTo>
                    <a:pt x="124" y="669"/>
                  </a:lnTo>
                  <a:lnTo>
                    <a:pt x="152" y="669"/>
                  </a:lnTo>
                  <a:lnTo>
                    <a:pt x="178" y="669"/>
                  </a:lnTo>
                  <a:lnTo>
                    <a:pt x="164" y="701"/>
                  </a:lnTo>
                  <a:lnTo>
                    <a:pt x="164" y="736"/>
                  </a:lnTo>
                  <a:lnTo>
                    <a:pt x="178" y="768"/>
                  </a:lnTo>
                  <a:lnTo>
                    <a:pt x="206" y="768"/>
                  </a:lnTo>
                  <a:lnTo>
                    <a:pt x="234" y="785"/>
                  </a:lnTo>
                  <a:lnTo>
                    <a:pt x="261" y="802"/>
                  </a:lnTo>
                  <a:lnTo>
                    <a:pt x="289" y="802"/>
                  </a:lnTo>
                  <a:lnTo>
                    <a:pt x="317" y="820"/>
                  </a:lnTo>
                  <a:lnTo>
                    <a:pt x="344" y="820"/>
                  </a:lnTo>
                  <a:lnTo>
                    <a:pt x="372" y="802"/>
                  </a:lnTo>
                  <a:lnTo>
                    <a:pt x="399" y="802"/>
                  </a:lnTo>
                  <a:lnTo>
                    <a:pt x="427" y="785"/>
                  </a:lnTo>
                  <a:lnTo>
                    <a:pt x="455" y="768"/>
                  </a:lnTo>
                  <a:lnTo>
                    <a:pt x="469" y="736"/>
                  </a:lnTo>
                  <a:lnTo>
                    <a:pt x="495" y="719"/>
                  </a:lnTo>
                  <a:lnTo>
                    <a:pt x="523" y="736"/>
                  </a:lnTo>
                  <a:lnTo>
                    <a:pt x="551" y="753"/>
                  </a:lnTo>
                  <a:lnTo>
                    <a:pt x="578" y="753"/>
                  </a:lnTo>
                  <a:lnTo>
                    <a:pt x="606" y="768"/>
                  </a:lnTo>
                  <a:lnTo>
                    <a:pt x="634" y="768"/>
                  </a:lnTo>
                  <a:lnTo>
                    <a:pt x="661" y="785"/>
                  </a:lnTo>
                  <a:lnTo>
                    <a:pt x="689" y="785"/>
                  </a:lnTo>
                  <a:lnTo>
                    <a:pt x="716" y="785"/>
                  </a:lnTo>
                  <a:lnTo>
                    <a:pt x="744" y="785"/>
                  </a:lnTo>
                  <a:lnTo>
                    <a:pt x="772" y="768"/>
                  </a:lnTo>
                  <a:lnTo>
                    <a:pt x="798" y="753"/>
                  </a:lnTo>
                  <a:lnTo>
                    <a:pt x="812" y="719"/>
                  </a:lnTo>
                  <a:lnTo>
                    <a:pt x="840" y="701"/>
                  </a:lnTo>
                  <a:lnTo>
                    <a:pt x="854" y="669"/>
                  </a:lnTo>
                  <a:lnTo>
                    <a:pt x="881" y="669"/>
                  </a:lnTo>
                  <a:lnTo>
                    <a:pt x="909" y="684"/>
                  </a:lnTo>
                  <a:lnTo>
                    <a:pt x="937" y="684"/>
                  </a:lnTo>
                  <a:lnTo>
                    <a:pt x="964" y="701"/>
                  </a:lnTo>
                  <a:lnTo>
                    <a:pt x="992" y="701"/>
                  </a:lnTo>
                  <a:lnTo>
                    <a:pt x="1020" y="719"/>
                  </a:lnTo>
                  <a:lnTo>
                    <a:pt x="1047" y="701"/>
                  </a:lnTo>
                  <a:lnTo>
                    <a:pt x="1075" y="701"/>
                  </a:lnTo>
                  <a:lnTo>
                    <a:pt x="1103" y="684"/>
                  </a:lnTo>
                  <a:lnTo>
                    <a:pt x="1129" y="653"/>
                  </a:lnTo>
                  <a:lnTo>
                    <a:pt x="1143" y="619"/>
                  </a:lnTo>
                  <a:lnTo>
                    <a:pt x="1157" y="585"/>
                  </a:lnTo>
                  <a:lnTo>
                    <a:pt x="1171" y="552"/>
                  </a:lnTo>
                  <a:lnTo>
                    <a:pt x="1171" y="518"/>
                  </a:lnTo>
                  <a:lnTo>
                    <a:pt x="1198" y="518"/>
                  </a:lnTo>
                  <a:lnTo>
                    <a:pt x="1226" y="501"/>
                  </a:lnTo>
                  <a:lnTo>
                    <a:pt x="1254" y="484"/>
                  </a:lnTo>
                  <a:lnTo>
                    <a:pt x="1268" y="451"/>
                  </a:lnTo>
                  <a:lnTo>
                    <a:pt x="1254" y="417"/>
                  </a:lnTo>
                  <a:lnTo>
                    <a:pt x="1240" y="385"/>
                  </a:lnTo>
                  <a:lnTo>
                    <a:pt x="1212" y="352"/>
                  </a:lnTo>
                  <a:lnTo>
                    <a:pt x="1185" y="318"/>
                  </a:lnTo>
                  <a:lnTo>
                    <a:pt x="1157" y="301"/>
                  </a:lnTo>
                  <a:lnTo>
                    <a:pt x="1129" y="267"/>
                  </a:lnTo>
                  <a:lnTo>
                    <a:pt x="1103" y="251"/>
                  </a:lnTo>
                  <a:lnTo>
                    <a:pt x="1075" y="234"/>
                  </a:lnTo>
                  <a:lnTo>
                    <a:pt x="1047" y="234"/>
                  </a:lnTo>
                  <a:lnTo>
                    <a:pt x="1075" y="217"/>
                  </a:lnTo>
                  <a:lnTo>
                    <a:pt x="1103" y="183"/>
                  </a:lnTo>
                  <a:lnTo>
                    <a:pt x="1115" y="150"/>
                  </a:lnTo>
                  <a:lnTo>
                    <a:pt x="1129" y="118"/>
                  </a:lnTo>
                  <a:lnTo>
                    <a:pt x="1115" y="83"/>
                  </a:lnTo>
                  <a:lnTo>
                    <a:pt x="1089" y="66"/>
                  </a:lnTo>
                  <a:lnTo>
                    <a:pt x="1061" y="66"/>
                  </a:lnTo>
                  <a:lnTo>
                    <a:pt x="1033" y="51"/>
                  </a:lnTo>
                  <a:lnTo>
                    <a:pt x="1006" y="51"/>
                  </a:lnTo>
                  <a:lnTo>
                    <a:pt x="978" y="51"/>
                  </a:lnTo>
                  <a:lnTo>
                    <a:pt x="951" y="51"/>
                  </a:lnTo>
                  <a:lnTo>
                    <a:pt x="923" y="51"/>
                  </a:lnTo>
                  <a:lnTo>
                    <a:pt x="895" y="51"/>
                  </a:lnTo>
                  <a:lnTo>
                    <a:pt x="909" y="17"/>
                  </a:lnTo>
                  <a:lnTo>
                    <a:pt x="881" y="0"/>
                  </a:lnTo>
                  <a:lnTo>
                    <a:pt x="854" y="0"/>
                  </a:lnTo>
                  <a:lnTo>
                    <a:pt x="812" y="0"/>
                  </a:lnTo>
                  <a:lnTo>
                    <a:pt x="786" y="0"/>
                  </a:lnTo>
                  <a:lnTo>
                    <a:pt x="758" y="0"/>
                  </a:lnTo>
                  <a:lnTo>
                    <a:pt x="730" y="0"/>
                  </a:lnTo>
                  <a:lnTo>
                    <a:pt x="703" y="0"/>
                  </a:lnTo>
                  <a:lnTo>
                    <a:pt x="675" y="17"/>
                  </a:lnTo>
                  <a:lnTo>
                    <a:pt x="647" y="34"/>
                  </a:lnTo>
                  <a:lnTo>
                    <a:pt x="620" y="34"/>
                  </a:lnTo>
                  <a:lnTo>
                    <a:pt x="592" y="51"/>
                  </a:lnTo>
                  <a:lnTo>
                    <a:pt x="564" y="51"/>
                  </a:lnTo>
                  <a:lnTo>
                    <a:pt x="537" y="66"/>
                  </a:lnTo>
                  <a:lnTo>
                    <a:pt x="509" y="83"/>
                  </a:lnTo>
                  <a:lnTo>
                    <a:pt x="523" y="51"/>
                  </a:lnTo>
                  <a:lnTo>
                    <a:pt x="495" y="34"/>
                  </a:lnTo>
                  <a:lnTo>
                    <a:pt x="469" y="17"/>
                  </a:lnTo>
                  <a:lnTo>
                    <a:pt x="441" y="17"/>
                  </a:lnTo>
                  <a:lnTo>
                    <a:pt x="413" y="17"/>
                  </a:lnTo>
                  <a:lnTo>
                    <a:pt x="386" y="17"/>
                  </a:lnTo>
                  <a:lnTo>
                    <a:pt x="358" y="17"/>
                  </a:lnTo>
                  <a:lnTo>
                    <a:pt x="330" y="34"/>
                  </a:lnTo>
                  <a:lnTo>
                    <a:pt x="303" y="34"/>
                  </a:lnTo>
                  <a:lnTo>
                    <a:pt x="275" y="34"/>
                  </a:lnTo>
                  <a:lnTo>
                    <a:pt x="247" y="51"/>
                  </a:lnTo>
                  <a:lnTo>
                    <a:pt x="220" y="83"/>
                  </a:lnTo>
                  <a:lnTo>
                    <a:pt x="192" y="100"/>
                  </a:lnTo>
                  <a:lnTo>
                    <a:pt x="178" y="135"/>
                  </a:lnTo>
                  <a:lnTo>
                    <a:pt x="164" y="166"/>
                  </a:lnTo>
                  <a:lnTo>
                    <a:pt x="164" y="200"/>
                  </a:lnTo>
                  <a:lnTo>
                    <a:pt x="178" y="251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89804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2078" name="Rectangle 14"/>
            <p:cNvSpPr>
              <a:spLocks noChangeArrowheads="1"/>
            </p:cNvSpPr>
            <p:nvPr/>
          </p:nvSpPr>
          <p:spPr bwMode="auto">
            <a:xfrm>
              <a:off x="513" y="2068"/>
              <a:ext cx="578" cy="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3662" tIns="47625" rIns="93662" bIns="47625">
              <a:spAutoFit/>
            </a:bodyPr>
            <a:lstStyle/>
            <a:p>
              <a:pPr defTabSz="936625" eaLnBrk="0" hangingPunct="0"/>
              <a:r>
                <a:rPr lang="en-US" sz="2000" b="1" i="1">
                  <a:latin typeface="Arial Rounded MT Bold" charset="0"/>
                </a:rPr>
                <a:t>World</a:t>
              </a:r>
            </a:p>
            <a:p>
              <a:pPr defTabSz="936625" eaLnBrk="0" hangingPunct="0"/>
              <a:r>
                <a:rPr lang="en-US" sz="2000" b="1" i="1">
                  <a:latin typeface="Arial Rounded MT Bold" charset="0"/>
                </a:rPr>
                <a:t>Wide</a:t>
              </a:r>
            </a:p>
            <a:p>
              <a:pPr defTabSz="936625" eaLnBrk="0" hangingPunct="0"/>
              <a:r>
                <a:rPr lang="en-US" sz="2000" b="1" i="1">
                  <a:latin typeface="Arial Rounded MT Bold" charset="0"/>
                </a:rPr>
                <a:t>Web</a:t>
              </a:r>
            </a:p>
          </p:txBody>
        </p:sp>
      </p:grpSp>
      <p:sp>
        <p:nvSpPr>
          <p:cNvPr id="1112079" name="Rectangle 15"/>
          <p:cNvSpPr>
            <a:spLocks noChangeArrowheads="1"/>
          </p:cNvSpPr>
          <p:nvPr/>
        </p:nvSpPr>
        <p:spPr bwMode="auto">
          <a:xfrm>
            <a:off x="2484438" y="4319588"/>
            <a:ext cx="1957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Arial Rounded MT Bold" charset="0"/>
              </a:rPr>
              <a:t>Digital Libraries</a:t>
            </a:r>
          </a:p>
        </p:txBody>
      </p:sp>
      <p:grpSp>
        <p:nvGrpSpPr>
          <p:cNvPr id="1112080" name="Group 16"/>
          <p:cNvGrpSpPr>
            <a:grpSpLocks/>
          </p:cNvGrpSpPr>
          <p:nvPr/>
        </p:nvGrpSpPr>
        <p:grpSpPr bwMode="auto">
          <a:xfrm>
            <a:off x="2817813" y="3644900"/>
            <a:ext cx="874712" cy="706438"/>
            <a:chOff x="1779" y="2201"/>
            <a:chExt cx="551" cy="445"/>
          </a:xfrm>
        </p:grpSpPr>
        <p:grpSp>
          <p:nvGrpSpPr>
            <p:cNvPr id="1112081" name="Group 17"/>
            <p:cNvGrpSpPr>
              <a:grpSpLocks/>
            </p:cNvGrpSpPr>
            <p:nvPr/>
          </p:nvGrpSpPr>
          <p:grpSpPr bwMode="auto">
            <a:xfrm>
              <a:off x="1779" y="2365"/>
              <a:ext cx="471" cy="281"/>
              <a:chOff x="1779" y="2365"/>
              <a:chExt cx="471" cy="281"/>
            </a:xfrm>
          </p:grpSpPr>
          <p:sp>
            <p:nvSpPr>
              <p:cNvPr id="1112082" name="Arc 18"/>
              <p:cNvSpPr>
                <a:spLocks/>
              </p:cNvSpPr>
              <p:nvPr/>
            </p:nvSpPr>
            <p:spPr bwMode="auto">
              <a:xfrm rot="240000">
                <a:off x="1779" y="2477"/>
                <a:ext cx="15" cy="68"/>
              </a:xfrm>
              <a:custGeom>
                <a:avLst/>
                <a:gdLst>
                  <a:gd name="G0" fmla="+- 21600 0 0"/>
                  <a:gd name="G1" fmla="+- 21403 0 0"/>
                  <a:gd name="G2" fmla="+- 21600 0 0"/>
                  <a:gd name="T0" fmla="*/ 18517 w 21600"/>
                  <a:gd name="T1" fmla="*/ 42782 h 42782"/>
                  <a:gd name="T2" fmla="*/ 18690 w 21600"/>
                  <a:gd name="T3" fmla="*/ 0 h 42782"/>
                  <a:gd name="T4" fmla="*/ 21600 w 21600"/>
                  <a:gd name="T5" fmla="*/ 21403 h 427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782" fill="none" extrusionOk="0">
                    <a:moveTo>
                      <a:pt x="18517" y="42781"/>
                    </a:moveTo>
                    <a:cubicBezTo>
                      <a:pt x="7888" y="41249"/>
                      <a:pt x="0" y="32141"/>
                      <a:pt x="0" y="21403"/>
                    </a:cubicBezTo>
                    <a:cubicBezTo>
                      <a:pt x="0" y="10598"/>
                      <a:pt x="7983" y="1455"/>
                      <a:pt x="18689" y="-1"/>
                    </a:cubicBezTo>
                  </a:path>
                  <a:path w="21600" h="42782" stroke="0" extrusionOk="0">
                    <a:moveTo>
                      <a:pt x="18517" y="42781"/>
                    </a:moveTo>
                    <a:cubicBezTo>
                      <a:pt x="7888" y="41249"/>
                      <a:pt x="0" y="32141"/>
                      <a:pt x="0" y="21403"/>
                    </a:cubicBezTo>
                    <a:cubicBezTo>
                      <a:pt x="0" y="10598"/>
                      <a:pt x="7983" y="1455"/>
                      <a:pt x="18689" y="-1"/>
                    </a:cubicBezTo>
                    <a:lnTo>
                      <a:pt x="21600" y="21403"/>
                    </a:lnTo>
                    <a:close/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2083" name="Freeform 19"/>
              <p:cNvSpPr>
                <a:spLocks/>
              </p:cNvSpPr>
              <p:nvPr/>
            </p:nvSpPr>
            <p:spPr bwMode="auto">
              <a:xfrm>
                <a:off x="1792" y="2365"/>
                <a:ext cx="458" cy="279"/>
              </a:xfrm>
              <a:custGeom>
                <a:avLst/>
                <a:gdLst>
                  <a:gd name="T0" fmla="*/ 0 w 458"/>
                  <a:gd name="T1" fmla="*/ 177 h 279"/>
                  <a:gd name="T2" fmla="*/ 204 w 458"/>
                  <a:gd name="T3" fmla="*/ 278 h 279"/>
                  <a:gd name="T4" fmla="*/ 456 w 458"/>
                  <a:gd name="T5" fmla="*/ 115 h 279"/>
                  <a:gd name="T6" fmla="*/ 454 w 458"/>
                  <a:gd name="T7" fmla="*/ 110 h 279"/>
                  <a:gd name="T8" fmla="*/ 445 w 458"/>
                  <a:gd name="T9" fmla="*/ 107 h 279"/>
                  <a:gd name="T10" fmla="*/ 448 w 458"/>
                  <a:gd name="T11" fmla="*/ 68 h 279"/>
                  <a:gd name="T12" fmla="*/ 455 w 458"/>
                  <a:gd name="T13" fmla="*/ 64 h 279"/>
                  <a:gd name="T14" fmla="*/ 457 w 458"/>
                  <a:gd name="T15" fmla="*/ 59 h 279"/>
                  <a:gd name="T16" fmla="*/ 254 w 458"/>
                  <a:gd name="T17" fmla="*/ 0 h 279"/>
                  <a:gd name="T18" fmla="*/ 3 w 458"/>
                  <a:gd name="T19" fmla="*/ 112 h 279"/>
                  <a:gd name="T20" fmla="*/ 0 w 458"/>
                  <a:gd name="T21" fmla="*/ 177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8" h="279">
                    <a:moveTo>
                      <a:pt x="0" y="177"/>
                    </a:moveTo>
                    <a:lnTo>
                      <a:pt x="204" y="278"/>
                    </a:lnTo>
                    <a:lnTo>
                      <a:pt x="456" y="115"/>
                    </a:lnTo>
                    <a:lnTo>
                      <a:pt x="454" y="110"/>
                    </a:lnTo>
                    <a:lnTo>
                      <a:pt x="445" y="107"/>
                    </a:lnTo>
                    <a:lnTo>
                      <a:pt x="448" y="68"/>
                    </a:lnTo>
                    <a:lnTo>
                      <a:pt x="455" y="64"/>
                    </a:lnTo>
                    <a:lnTo>
                      <a:pt x="457" y="59"/>
                    </a:lnTo>
                    <a:lnTo>
                      <a:pt x="254" y="0"/>
                    </a:lnTo>
                    <a:lnTo>
                      <a:pt x="3" y="112"/>
                    </a:lnTo>
                    <a:lnTo>
                      <a:pt x="0" y="177"/>
                    </a:lnTo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084" name="Freeform 20"/>
              <p:cNvSpPr>
                <a:spLocks/>
              </p:cNvSpPr>
              <p:nvPr/>
            </p:nvSpPr>
            <p:spPr bwMode="auto">
              <a:xfrm>
                <a:off x="1790" y="2419"/>
                <a:ext cx="459" cy="220"/>
              </a:xfrm>
              <a:custGeom>
                <a:avLst/>
                <a:gdLst>
                  <a:gd name="T0" fmla="*/ 0 w 459"/>
                  <a:gd name="T1" fmla="*/ 122 h 220"/>
                  <a:gd name="T2" fmla="*/ 253 w 459"/>
                  <a:gd name="T3" fmla="*/ 0 h 220"/>
                  <a:gd name="T4" fmla="*/ 458 w 459"/>
                  <a:gd name="T5" fmla="*/ 56 h 220"/>
                  <a:gd name="T6" fmla="*/ 206 w 459"/>
                  <a:gd name="T7" fmla="*/ 219 h 220"/>
                  <a:gd name="T8" fmla="*/ 0 w 459"/>
                  <a:gd name="T9" fmla="*/ 122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9" h="220">
                    <a:moveTo>
                      <a:pt x="0" y="122"/>
                    </a:moveTo>
                    <a:lnTo>
                      <a:pt x="253" y="0"/>
                    </a:lnTo>
                    <a:lnTo>
                      <a:pt x="458" y="56"/>
                    </a:lnTo>
                    <a:lnTo>
                      <a:pt x="206" y="219"/>
                    </a:lnTo>
                    <a:lnTo>
                      <a:pt x="0" y="122"/>
                    </a:lnTo>
                  </a:path>
                </a:pathLst>
              </a:cu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085" name="Freeform 21"/>
              <p:cNvSpPr>
                <a:spLocks/>
              </p:cNvSpPr>
              <p:nvPr/>
            </p:nvSpPr>
            <p:spPr bwMode="auto">
              <a:xfrm>
                <a:off x="1995" y="2433"/>
                <a:ext cx="246" cy="201"/>
              </a:xfrm>
              <a:custGeom>
                <a:avLst/>
                <a:gdLst>
                  <a:gd name="T0" fmla="*/ 3 w 246"/>
                  <a:gd name="T1" fmla="*/ 150 h 201"/>
                  <a:gd name="T2" fmla="*/ 0 w 246"/>
                  <a:gd name="T3" fmla="*/ 200 h 201"/>
                  <a:gd name="T4" fmla="*/ 244 w 246"/>
                  <a:gd name="T5" fmla="*/ 45 h 201"/>
                  <a:gd name="T6" fmla="*/ 245 w 246"/>
                  <a:gd name="T7" fmla="*/ 0 h 201"/>
                  <a:gd name="T8" fmla="*/ 3 w 246"/>
                  <a:gd name="T9" fmla="*/ 150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6" h="201">
                    <a:moveTo>
                      <a:pt x="3" y="150"/>
                    </a:moveTo>
                    <a:lnTo>
                      <a:pt x="0" y="200"/>
                    </a:lnTo>
                    <a:lnTo>
                      <a:pt x="244" y="45"/>
                    </a:lnTo>
                    <a:lnTo>
                      <a:pt x="245" y="0"/>
                    </a:lnTo>
                    <a:lnTo>
                      <a:pt x="3" y="150"/>
                    </a:lnTo>
                  </a:path>
                </a:pathLst>
              </a:cu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086" name="Freeform 22"/>
              <p:cNvSpPr>
                <a:spLocks/>
              </p:cNvSpPr>
              <p:nvPr/>
            </p:nvSpPr>
            <p:spPr bwMode="auto">
              <a:xfrm>
                <a:off x="1797" y="2484"/>
                <a:ext cx="203" cy="149"/>
              </a:xfrm>
              <a:custGeom>
                <a:avLst/>
                <a:gdLst>
                  <a:gd name="T0" fmla="*/ 2 w 203"/>
                  <a:gd name="T1" fmla="*/ 0 h 149"/>
                  <a:gd name="T2" fmla="*/ 0 w 203"/>
                  <a:gd name="T3" fmla="*/ 53 h 149"/>
                  <a:gd name="T4" fmla="*/ 197 w 203"/>
                  <a:gd name="T5" fmla="*/ 148 h 149"/>
                  <a:gd name="T6" fmla="*/ 202 w 203"/>
                  <a:gd name="T7" fmla="*/ 98 h 149"/>
                  <a:gd name="T8" fmla="*/ 2 w 203"/>
                  <a:gd name="T9" fmla="*/ 0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3" h="149">
                    <a:moveTo>
                      <a:pt x="2" y="0"/>
                    </a:moveTo>
                    <a:lnTo>
                      <a:pt x="0" y="53"/>
                    </a:lnTo>
                    <a:lnTo>
                      <a:pt x="197" y="148"/>
                    </a:lnTo>
                    <a:lnTo>
                      <a:pt x="202" y="98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8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087" name="Freeform 23"/>
              <p:cNvSpPr>
                <a:spLocks/>
              </p:cNvSpPr>
              <p:nvPr/>
            </p:nvSpPr>
            <p:spPr bwMode="auto">
              <a:xfrm>
                <a:off x="1794" y="2479"/>
                <a:ext cx="207" cy="115"/>
              </a:xfrm>
              <a:custGeom>
                <a:avLst/>
                <a:gdLst>
                  <a:gd name="T0" fmla="*/ 2 w 207"/>
                  <a:gd name="T1" fmla="*/ 0 h 115"/>
                  <a:gd name="T2" fmla="*/ 0 w 207"/>
                  <a:gd name="T3" fmla="*/ 7 h 115"/>
                  <a:gd name="T4" fmla="*/ 198 w 207"/>
                  <a:gd name="T5" fmla="*/ 114 h 115"/>
                  <a:gd name="T6" fmla="*/ 206 w 207"/>
                  <a:gd name="T7" fmla="*/ 99 h 115"/>
                  <a:gd name="T8" fmla="*/ 2 w 207"/>
                  <a:gd name="T9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7" h="115">
                    <a:moveTo>
                      <a:pt x="2" y="0"/>
                    </a:moveTo>
                    <a:lnTo>
                      <a:pt x="0" y="7"/>
                    </a:lnTo>
                    <a:lnTo>
                      <a:pt x="198" y="114"/>
                    </a:lnTo>
                    <a:lnTo>
                      <a:pt x="206" y="99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088" name="Freeform 24"/>
              <p:cNvSpPr>
                <a:spLocks/>
              </p:cNvSpPr>
              <p:nvPr/>
            </p:nvSpPr>
            <p:spPr bwMode="auto">
              <a:xfrm>
                <a:off x="1995" y="2476"/>
                <a:ext cx="252" cy="170"/>
              </a:xfrm>
              <a:custGeom>
                <a:avLst/>
                <a:gdLst>
                  <a:gd name="T0" fmla="*/ 0 w 252"/>
                  <a:gd name="T1" fmla="*/ 162 h 170"/>
                  <a:gd name="T2" fmla="*/ 2 w 252"/>
                  <a:gd name="T3" fmla="*/ 169 h 170"/>
                  <a:gd name="T4" fmla="*/ 251 w 252"/>
                  <a:gd name="T5" fmla="*/ 6 h 170"/>
                  <a:gd name="T6" fmla="*/ 251 w 252"/>
                  <a:gd name="T7" fmla="*/ 0 h 170"/>
                  <a:gd name="T8" fmla="*/ 0 w 252"/>
                  <a:gd name="T9" fmla="*/ 162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2" h="170">
                    <a:moveTo>
                      <a:pt x="0" y="162"/>
                    </a:moveTo>
                    <a:lnTo>
                      <a:pt x="2" y="169"/>
                    </a:lnTo>
                    <a:lnTo>
                      <a:pt x="251" y="6"/>
                    </a:lnTo>
                    <a:lnTo>
                      <a:pt x="251" y="0"/>
                    </a:lnTo>
                    <a:lnTo>
                      <a:pt x="0" y="162"/>
                    </a:lnTo>
                  </a:path>
                </a:pathLst>
              </a:cu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089" name="Freeform 25"/>
              <p:cNvSpPr>
                <a:spLocks/>
              </p:cNvSpPr>
              <p:nvPr/>
            </p:nvSpPr>
            <p:spPr bwMode="auto">
              <a:xfrm>
                <a:off x="1796" y="2368"/>
                <a:ext cx="451" cy="212"/>
              </a:xfrm>
              <a:custGeom>
                <a:avLst/>
                <a:gdLst>
                  <a:gd name="T0" fmla="*/ 0 w 451"/>
                  <a:gd name="T1" fmla="*/ 111 h 212"/>
                  <a:gd name="T2" fmla="*/ 246 w 451"/>
                  <a:gd name="T3" fmla="*/ 0 h 212"/>
                  <a:gd name="T4" fmla="*/ 450 w 451"/>
                  <a:gd name="T5" fmla="*/ 58 h 212"/>
                  <a:gd name="T6" fmla="*/ 202 w 451"/>
                  <a:gd name="T7" fmla="*/ 211 h 212"/>
                  <a:gd name="T8" fmla="*/ 0 w 451"/>
                  <a:gd name="T9" fmla="*/ 111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1" h="212">
                    <a:moveTo>
                      <a:pt x="0" y="111"/>
                    </a:moveTo>
                    <a:lnTo>
                      <a:pt x="246" y="0"/>
                    </a:lnTo>
                    <a:lnTo>
                      <a:pt x="450" y="58"/>
                    </a:lnTo>
                    <a:lnTo>
                      <a:pt x="202" y="211"/>
                    </a:lnTo>
                    <a:lnTo>
                      <a:pt x="0" y="111"/>
                    </a:lnTo>
                  </a:path>
                </a:pathLst>
              </a:cu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2090" name="Group 26"/>
              <p:cNvGrpSpPr>
                <a:grpSpLocks/>
              </p:cNvGrpSpPr>
              <p:nvPr/>
            </p:nvGrpSpPr>
            <p:grpSpPr bwMode="auto">
              <a:xfrm>
                <a:off x="1995" y="2378"/>
                <a:ext cx="231" cy="74"/>
                <a:chOff x="1995" y="2378"/>
                <a:chExt cx="231" cy="74"/>
              </a:xfrm>
            </p:grpSpPr>
            <p:sp>
              <p:nvSpPr>
                <p:cNvPr id="1112091" name="Freeform 27"/>
                <p:cNvSpPr>
                  <a:spLocks/>
                </p:cNvSpPr>
                <p:nvPr/>
              </p:nvSpPr>
              <p:spPr bwMode="auto">
                <a:xfrm>
                  <a:off x="2012" y="2378"/>
                  <a:ext cx="214" cy="67"/>
                </a:xfrm>
                <a:custGeom>
                  <a:avLst/>
                  <a:gdLst>
                    <a:gd name="T0" fmla="*/ 5 w 214"/>
                    <a:gd name="T1" fmla="*/ 0 h 67"/>
                    <a:gd name="T2" fmla="*/ 0 w 214"/>
                    <a:gd name="T3" fmla="*/ 4 h 67"/>
                    <a:gd name="T4" fmla="*/ 206 w 214"/>
                    <a:gd name="T5" fmla="*/ 66 h 67"/>
                    <a:gd name="T6" fmla="*/ 213 w 214"/>
                    <a:gd name="T7" fmla="*/ 64 h 67"/>
                    <a:gd name="T8" fmla="*/ 5 w 214"/>
                    <a:gd name="T9" fmla="*/ 0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4" h="67">
                      <a:moveTo>
                        <a:pt x="5" y="0"/>
                      </a:moveTo>
                      <a:lnTo>
                        <a:pt x="0" y="4"/>
                      </a:lnTo>
                      <a:lnTo>
                        <a:pt x="206" y="66"/>
                      </a:lnTo>
                      <a:lnTo>
                        <a:pt x="213" y="64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092" name="Freeform 28"/>
                <p:cNvSpPr>
                  <a:spLocks/>
                </p:cNvSpPr>
                <p:nvPr/>
              </p:nvSpPr>
              <p:spPr bwMode="auto">
                <a:xfrm>
                  <a:off x="1995" y="2386"/>
                  <a:ext cx="216" cy="66"/>
                </a:xfrm>
                <a:custGeom>
                  <a:avLst/>
                  <a:gdLst>
                    <a:gd name="T0" fmla="*/ 9 w 216"/>
                    <a:gd name="T1" fmla="*/ 0 h 66"/>
                    <a:gd name="T2" fmla="*/ 0 w 216"/>
                    <a:gd name="T3" fmla="*/ 5 h 66"/>
                    <a:gd name="T4" fmla="*/ 208 w 216"/>
                    <a:gd name="T5" fmla="*/ 65 h 66"/>
                    <a:gd name="T6" fmla="*/ 215 w 216"/>
                    <a:gd name="T7" fmla="*/ 64 h 66"/>
                    <a:gd name="T8" fmla="*/ 9 w 216"/>
                    <a:gd name="T9" fmla="*/ 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6" h="66">
                      <a:moveTo>
                        <a:pt x="9" y="0"/>
                      </a:moveTo>
                      <a:lnTo>
                        <a:pt x="0" y="5"/>
                      </a:lnTo>
                      <a:lnTo>
                        <a:pt x="208" y="65"/>
                      </a:lnTo>
                      <a:lnTo>
                        <a:pt x="215" y="64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12093" name="Freeform 29"/>
              <p:cNvSpPr>
                <a:spLocks/>
              </p:cNvSpPr>
              <p:nvPr/>
            </p:nvSpPr>
            <p:spPr bwMode="auto">
              <a:xfrm>
                <a:off x="2000" y="2426"/>
                <a:ext cx="249" cy="157"/>
              </a:xfrm>
              <a:custGeom>
                <a:avLst/>
                <a:gdLst>
                  <a:gd name="T0" fmla="*/ 0 w 249"/>
                  <a:gd name="T1" fmla="*/ 152 h 157"/>
                  <a:gd name="T2" fmla="*/ 1 w 249"/>
                  <a:gd name="T3" fmla="*/ 156 h 157"/>
                  <a:gd name="T4" fmla="*/ 247 w 249"/>
                  <a:gd name="T5" fmla="*/ 3 h 157"/>
                  <a:gd name="T6" fmla="*/ 248 w 249"/>
                  <a:gd name="T7" fmla="*/ 0 h 157"/>
                  <a:gd name="T8" fmla="*/ 0 w 249"/>
                  <a:gd name="T9" fmla="*/ 152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9" h="157">
                    <a:moveTo>
                      <a:pt x="0" y="152"/>
                    </a:moveTo>
                    <a:lnTo>
                      <a:pt x="1" y="156"/>
                    </a:lnTo>
                    <a:lnTo>
                      <a:pt x="247" y="3"/>
                    </a:lnTo>
                    <a:lnTo>
                      <a:pt x="248" y="0"/>
                    </a:lnTo>
                    <a:lnTo>
                      <a:pt x="0" y="152"/>
                    </a:lnTo>
                  </a:path>
                </a:pathLst>
              </a:cu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2094" name="Group 30"/>
              <p:cNvGrpSpPr>
                <a:grpSpLocks/>
              </p:cNvGrpSpPr>
              <p:nvPr/>
            </p:nvGrpSpPr>
            <p:grpSpPr bwMode="auto">
              <a:xfrm>
                <a:off x="1996" y="2440"/>
                <a:ext cx="243" cy="182"/>
                <a:chOff x="1996" y="2440"/>
                <a:chExt cx="243" cy="182"/>
              </a:xfrm>
            </p:grpSpPr>
            <p:sp>
              <p:nvSpPr>
                <p:cNvPr id="1112095" name="Line 31"/>
                <p:cNvSpPr>
                  <a:spLocks noChangeShapeType="1"/>
                </p:cNvSpPr>
                <p:nvPr/>
              </p:nvSpPr>
              <p:spPr bwMode="auto">
                <a:xfrm flipH="1">
                  <a:off x="2000" y="2440"/>
                  <a:ext cx="237" cy="14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096" name="Line 32"/>
                <p:cNvSpPr>
                  <a:spLocks noChangeShapeType="1"/>
                </p:cNvSpPr>
                <p:nvPr/>
              </p:nvSpPr>
              <p:spPr bwMode="auto">
                <a:xfrm flipH="1">
                  <a:off x="1999" y="2448"/>
                  <a:ext cx="240" cy="14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097" name="Line 33"/>
                <p:cNvSpPr>
                  <a:spLocks noChangeShapeType="1"/>
                </p:cNvSpPr>
                <p:nvPr/>
              </p:nvSpPr>
              <p:spPr bwMode="auto">
                <a:xfrm flipH="1">
                  <a:off x="1997" y="2456"/>
                  <a:ext cx="238" cy="15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098" name="Line 34"/>
                <p:cNvSpPr>
                  <a:spLocks noChangeShapeType="1"/>
                </p:cNvSpPr>
                <p:nvPr/>
              </p:nvSpPr>
              <p:spPr bwMode="auto">
                <a:xfrm flipH="1">
                  <a:off x="1999" y="2461"/>
                  <a:ext cx="237" cy="15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099" name="Line 35"/>
                <p:cNvSpPr>
                  <a:spLocks noChangeShapeType="1"/>
                </p:cNvSpPr>
                <p:nvPr/>
              </p:nvSpPr>
              <p:spPr bwMode="auto">
                <a:xfrm flipH="1">
                  <a:off x="1996" y="2470"/>
                  <a:ext cx="242" cy="15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12100" name="Group 36"/>
              <p:cNvGrpSpPr>
                <a:grpSpLocks/>
              </p:cNvGrpSpPr>
              <p:nvPr/>
            </p:nvGrpSpPr>
            <p:grpSpPr bwMode="auto">
              <a:xfrm>
                <a:off x="1798" y="2490"/>
                <a:ext cx="202" cy="132"/>
                <a:chOff x="1798" y="2490"/>
                <a:chExt cx="202" cy="132"/>
              </a:xfrm>
            </p:grpSpPr>
            <p:sp>
              <p:nvSpPr>
                <p:cNvPr id="1112101" name="Line 37"/>
                <p:cNvSpPr>
                  <a:spLocks noChangeShapeType="1"/>
                </p:cNvSpPr>
                <p:nvPr/>
              </p:nvSpPr>
              <p:spPr bwMode="auto">
                <a:xfrm>
                  <a:off x="1802" y="2490"/>
                  <a:ext cx="198" cy="9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02" name="Line 38"/>
                <p:cNvSpPr>
                  <a:spLocks noChangeShapeType="1"/>
                </p:cNvSpPr>
                <p:nvPr/>
              </p:nvSpPr>
              <p:spPr bwMode="auto">
                <a:xfrm>
                  <a:off x="1800" y="2496"/>
                  <a:ext cx="198" cy="9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03" name="Line 39"/>
                <p:cNvSpPr>
                  <a:spLocks noChangeShapeType="1"/>
                </p:cNvSpPr>
                <p:nvPr/>
              </p:nvSpPr>
              <p:spPr bwMode="auto">
                <a:xfrm>
                  <a:off x="1798" y="2503"/>
                  <a:ext cx="198" cy="10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04" name="Line 40"/>
                <p:cNvSpPr>
                  <a:spLocks noChangeShapeType="1"/>
                </p:cNvSpPr>
                <p:nvPr/>
              </p:nvSpPr>
              <p:spPr bwMode="auto">
                <a:xfrm>
                  <a:off x="1798" y="2513"/>
                  <a:ext cx="201" cy="10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05" name="Line 41"/>
                <p:cNvSpPr>
                  <a:spLocks noChangeShapeType="1"/>
                </p:cNvSpPr>
                <p:nvPr/>
              </p:nvSpPr>
              <p:spPr bwMode="auto">
                <a:xfrm>
                  <a:off x="1798" y="2523"/>
                  <a:ext cx="198" cy="9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2106" name="Group 42"/>
            <p:cNvGrpSpPr>
              <a:grpSpLocks/>
            </p:cNvGrpSpPr>
            <p:nvPr/>
          </p:nvGrpSpPr>
          <p:grpSpPr bwMode="auto">
            <a:xfrm>
              <a:off x="1801" y="2323"/>
              <a:ext cx="469" cy="281"/>
              <a:chOff x="1801" y="2323"/>
              <a:chExt cx="469" cy="281"/>
            </a:xfrm>
          </p:grpSpPr>
          <p:sp>
            <p:nvSpPr>
              <p:cNvPr id="1112107" name="Arc 43"/>
              <p:cNvSpPr>
                <a:spLocks/>
              </p:cNvSpPr>
              <p:nvPr/>
            </p:nvSpPr>
            <p:spPr bwMode="auto">
              <a:xfrm rot="240000">
                <a:off x="1801" y="2434"/>
                <a:ext cx="14" cy="69"/>
              </a:xfrm>
              <a:custGeom>
                <a:avLst/>
                <a:gdLst>
                  <a:gd name="G0" fmla="+- 21600 0 0"/>
                  <a:gd name="G1" fmla="+- 21367 0 0"/>
                  <a:gd name="G2" fmla="+- 21600 0 0"/>
                  <a:gd name="T0" fmla="*/ 18344 w 21600"/>
                  <a:gd name="T1" fmla="*/ 42720 h 42720"/>
                  <a:gd name="T2" fmla="*/ 18435 w 21600"/>
                  <a:gd name="T3" fmla="*/ 0 h 42720"/>
                  <a:gd name="T4" fmla="*/ 21600 w 21600"/>
                  <a:gd name="T5" fmla="*/ 21367 h 42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720" fill="none" extrusionOk="0">
                    <a:moveTo>
                      <a:pt x="18343" y="42720"/>
                    </a:moveTo>
                    <a:cubicBezTo>
                      <a:pt x="7793" y="41111"/>
                      <a:pt x="0" y="32039"/>
                      <a:pt x="0" y="21367"/>
                    </a:cubicBezTo>
                    <a:cubicBezTo>
                      <a:pt x="0" y="10660"/>
                      <a:pt x="7843" y="1568"/>
                      <a:pt x="18435" y="0"/>
                    </a:cubicBezTo>
                  </a:path>
                  <a:path w="21600" h="42720" stroke="0" extrusionOk="0">
                    <a:moveTo>
                      <a:pt x="18343" y="42720"/>
                    </a:moveTo>
                    <a:cubicBezTo>
                      <a:pt x="7793" y="41111"/>
                      <a:pt x="0" y="32039"/>
                      <a:pt x="0" y="21367"/>
                    </a:cubicBezTo>
                    <a:cubicBezTo>
                      <a:pt x="0" y="10660"/>
                      <a:pt x="7843" y="1568"/>
                      <a:pt x="18435" y="0"/>
                    </a:cubicBezTo>
                    <a:lnTo>
                      <a:pt x="21600" y="21367"/>
                    </a:lnTo>
                    <a:close/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2108" name="Freeform 44"/>
              <p:cNvSpPr>
                <a:spLocks/>
              </p:cNvSpPr>
              <p:nvPr/>
            </p:nvSpPr>
            <p:spPr bwMode="auto">
              <a:xfrm>
                <a:off x="1811" y="2323"/>
                <a:ext cx="459" cy="281"/>
              </a:xfrm>
              <a:custGeom>
                <a:avLst/>
                <a:gdLst>
                  <a:gd name="T0" fmla="*/ 0 w 459"/>
                  <a:gd name="T1" fmla="*/ 176 h 281"/>
                  <a:gd name="T2" fmla="*/ 205 w 459"/>
                  <a:gd name="T3" fmla="*/ 280 h 281"/>
                  <a:gd name="T4" fmla="*/ 458 w 459"/>
                  <a:gd name="T5" fmla="*/ 115 h 281"/>
                  <a:gd name="T6" fmla="*/ 457 w 459"/>
                  <a:gd name="T7" fmla="*/ 110 h 281"/>
                  <a:gd name="T8" fmla="*/ 447 w 459"/>
                  <a:gd name="T9" fmla="*/ 107 h 281"/>
                  <a:gd name="T10" fmla="*/ 451 w 459"/>
                  <a:gd name="T11" fmla="*/ 68 h 281"/>
                  <a:gd name="T12" fmla="*/ 458 w 459"/>
                  <a:gd name="T13" fmla="*/ 62 h 281"/>
                  <a:gd name="T14" fmla="*/ 458 w 459"/>
                  <a:gd name="T15" fmla="*/ 58 h 281"/>
                  <a:gd name="T16" fmla="*/ 255 w 459"/>
                  <a:gd name="T17" fmla="*/ 0 h 281"/>
                  <a:gd name="T18" fmla="*/ 6 w 459"/>
                  <a:gd name="T19" fmla="*/ 112 h 281"/>
                  <a:gd name="T20" fmla="*/ 0 w 459"/>
                  <a:gd name="T21" fmla="*/ 176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9" h="281">
                    <a:moveTo>
                      <a:pt x="0" y="176"/>
                    </a:moveTo>
                    <a:lnTo>
                      <a:pt x="205" y="280"/>
                    </a:lnTo>
                    <a:lnTo>
                      <a:pt x="458" y="115"/>
                    </a:lnTo>
                    <a:lnTo>
                      <a:pt x="457" y="110"/>
                    </a:lnTo>
                    <a:lnTo>
                      <a:pt x="447" y="107"/>
                    </a:lnTo>
                    <a:lnTo>
                      <a:pt x="451" y="68"/>
                    </a:lnTo>
                    <a:lnTo>
                      <a:pt x="458" y="62"/>
                    </a:lnTo>
                    <a:lnTo>
                      <a:pt x="458" y="58"/>
                    </a:lnTo>
                    <a:lnTo>
                      <a:pt x="255" y="0"/>
                    </a:lnTo>
                    <a:lnTo>
                      <a:pt x="6" y="112"/>
                    </a:lnTo>
                    <a:lnTo>
                      <a:pt x="0" y="176"/>
                    </a:lnTo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109" name="Freeform 45"/>
              <p:cNvSpPr>
                <a:spLocks/>
              </p:cNvSpPr>
              <p:nvPr/>
            </p:nvSpPr>
            <p:spPr bwMode="auto">
              <a:xfrm>
                <a:off x="1811" y="2376"/>
                <a:ext cx="458" cy="220"/>
              </a:xfrm>
              <a:custGeom>
                <a:avLst/>
                <a:gdLst>
                  <a:gd name="T0" fmla="*/ 0 w 458"/>
                  <a:gd name="T1" fmla="*/ 119 h 220"/>
                  <a:gd name="T2" fmla="*/ 253 w 458"/>
                  <a:gd name="T3" fmla="*/ 0 h 220"/>
                  <a:gd name="T4" fmla="*/ 457 w 458"/>
                  <a:gd name="T5" fmla="*/ 56 h 220"/>
                  <a:gd name="T6" fmla="*/ 204 w 458"/>
                  <a:gd name="T7" fmla="*/ 219 h 220"/>
                  <a:gd name="T8" fmla="*/ 0 w 458"/>
                  <a:gd name="T9" fmla="*/ 119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8" h="220">
                    <a:moveTo>
                      <a:pt x="0" y="119"/>
                    </a:moveTo>
                    <a:lnTo>
                      <a:pt x="253" y="0"/>
                    </a:lnTo>
                    <a:lnTo>
                      <a:pt x="457" y="56"/>
                    </a:lnTo>
                    <a:lnTo>
                      <a:pt x="204" y="219"/>
                    </a:lnTo>
                    <a:lnTo>
                      <a:pt x="0" y="119"/>
                    </a:lnTo>
                  </a:path>
                </a:pathLst>
              </a:cu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110" name="Freeform 46"/>
              <p:cNvSpPr>
                <a:spLocks/>
              </p:cNvSpPr>
              <p:nvPr/>
            </p:nvSpPr>
            <p:spPr bwMode="auto">
              <a:xfrm>
                <a:off x="2016" y="2391"/>
                <a:ext cx="247" cy="201"/>
              </a:xfrm>
              <a:custGeom>
                <a:avLst/>
                <a:gdLst>
                  <a:gd name="T0" fmla="*/ 3 w 247"/>
                  <a:gd name="T1" fmla="*/ 148 h 201"/>
                  <a:gd name="T2" fmla="*/ 0 w 247"/>
                  <a:gd name="T3" fmla="*/ 200 h 201"/>
                  <a:gd name="T4" fmla="*/ 243 w 247"/>
                  <a:gd name="T5" fmla="*/ 44 h 201"/>
                  <a:gd name="T6" fmla="*/ 246 w 247"/>
                  <a:gd name="T7" fmla="*/ 0 h 201"/>
                  <a:gd name="T8" fmla="*/ 3 w 247"/>
                  <a:gd name="T9" fmla="*/ 148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7" h="201">
                    <a:moveTo>
                      <a:pt x="3" y="148"/>
                    </a:moveTo>
                    <a:lnTo>
                      <a:pt x="0" y="200"/>
                    </a:lnTo>
                    <a:lnTo>
                      <a:pt x="243" y="44"/>
                    </a:lnTo>
                    <a:lnTo>
                      <a:pt x="246" y="0"/>
                    </a:lnTo>
                    <a:lnTo>
                      <a:pt x="3" y="148"/>
                    </a:lnTo>
                  </a:path>
                </a:pathLst>
              </a:cu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111" name="Freeform 47"/>
              <p:cNvSpPr>
                <a:spLocks/>
              </p:cNvSpPr>
              <p:nvPr/>
            </p:nvSpPr>
            <p:spPr bwMode="auto">
              <a:xfrm>
                <a:off x="1816" y="2442"/>
                <a:ext cx="205" cy="147"/>
              </a:xfrm>
              <a:custGeom>
                <a:avLst/>
                <a:gdLst>
                  <a:gd name="T0" fmla="*/ 5 w 205"/>
                  <a:gd name="T1" fmla="*/ 0 h 147"/>
                  <a:gd name="T2" fmla="*/ 0 w 205"/>
                  <a:gd name="T3" fmla="*/ 52 h 147"/>
                  <a:gd name="T4" fmla="*/ 199 w 205"/>
                  <a:gd name="T5" fmla="*/ 146 h 147"/>
                  <a:gd name="T6" fmla="*/ 204 w 205"/>
                  <a:gd name="T7" fmla="*/ 97 h 147"/>
                  <a:gd name="T8" fmla="*/ 5 w 205"/>
                  <a:gd name="T9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5" h="147">
                    <a:moveTo>
                      <a:pt x="5" y="0"/>
                    </a:moveTo>
                    <a:lnTo>
                      <a:pt x="0" y="52"/>
                    </a:lnTo>
                    <a:lnTo>
                      <a:pt x="199" y="146"/>
                    </a:lnTo>
                    <a:lnTo>
                      <a:pt x="204" y="97"/>
                    </a:lnTo>
                    <a:lnTo>
                      <a:pt x="5" y="0"/>
                    </a:lnTo>
                  </a:path>
                </a:pathLst>
              </a:custGeom>
              <a:solidFill>
                <a:srgbClr val="8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112" name="Freeform 48"/>
              <p:cNvSpPr>
                <a:spLocks/>
              </p:cNvSpPr>
              <p:nvPr/>
            </p:nvSpPr>
            <p:spPr bwMode="auto">
              <a:xfrm>
                <a:off x="1814" y="2436"/>
                <a:ext cx="207" cy="114"/>
              </a:xfrm>
              <a:custGeom>
                <a:avLst/>
                <a:gdLst>
                  <a:gd name="T0" fmla="*/ 4 w 207"/>
                  <a:gd name="T1" fmla="*/ 0 h 114"/>
                  <a:gd name="T2" fmla="*/ 0 w 207"/>
                  <a:gd name="T3" fmla="*/ 8 h 114"/>
                  <a:gd name="T4" fmla="*/ 200 w 207"/>
                  <a:gd name="T5" fmla="*/ 113 h 114"/>
                  <a:gd name="T6" fmla="*/ 206 w 207"/>
                  <a:gd name="T7" fmla="*/ 99 h 114"/>
                  <a:gd name="T8" fmla="*/ 4 w 207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7" h="114">
                    <a:moveTo>
                      <a:pt x="4" y="0"/>
                    </a:moveTo>
                    <a:lnTo>
                      <a:pt x="0" y="8"/>
                    </a:lnTo>
                    <a:lnTo>
                      <a:pt x="200" y="113"/>
                    </a:lnTo>
                    <a:lnTo>
                      <a:pt x="206" y="99"/>
                    </a:lnTo>
                    <a:lnTo>
                      <a:pt x="4" y="0"/>
                    </a:lnTo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113" name="Freeform 49"/>
              <p:cNvSpPr>
                <a:spLocks/>
              </p:cNvSpPr>
              <p:nvPr/>
            </p:nvSpPr>
            <p:spPr bwMode="auto">
              <a:xfrm>
                <a:off x="2016" y="2433"/>
                <a:ext cx="254" cy="171"/>
              </a:xfrm>
              <a:custGeom>
                <a:avLst/>
                <a:gdLst>
                  <a:gd name="T0" fmla="*/ 0 w 254"/>
                  <a:gd name="T1" fmla="*/ 163 h 171"/>
                  <a:gd name="T2" fmla="*/ 0 w 254"/>
                  <a:gd name="T3" fmla="*/ 170 h 171"/>
                  <a:gd name="T4" fmla="*/ 252 w 254"/>
                  <a:gd name="T5" fmla="*/ 6 h 171"/>
                  <a:gd name="T6" fmla="*/ 253 w 254"/>
                  <a:gd name="T7" fmla="*/ 0 h 171"/>
                  <a:gd name="T8" fmla="*/ 0 w 254"/>
                  <a:gd name="T9" fmla="*/ 163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4" h="171">
                    <a:moveTo>
                      <a:pt x="0" y="163"/>
                    </a:moveTo>
                    <a:lnTo>
                      <a:pt x="0" y="170"/>
                    </a:lnTo>
                    <a:lnTo>
                      <a:pt x="252" y="6"/>
                    </a:lnTo>
                    <a:lnTo>
                      <a:pt x="253" y="0"/>
                    </a:lnTo>
                    <a:lnTo>
                      <a:pt x="0" y="163"/>
                    </a:lnTo>
                  </a:path>
                </a:pathLst>
              </a:cu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114" name="Freeform 50"/>
              <p:cNvSpPr>
                <a:spLocks/>
              </p:cNvSpPr>
              <p:nvPr/>
            </p:nvSpPr>
            <p:spPr bwMode="auto">
              <a:xfrm>
                <a:off x="1815" y="2325"/>
                <a:ext cx="454" cy="213"/>
              </a:xfrm>
              <a:custGeom>
                <a:avLst/>
                <a:gdLst>
                  <a:gd name="T0" fmla="*/ 0 w 454"/>
                  <a:gd name="T1" fmla="*/ 111 h 213"/>
                  <a:gd name="T2" fmla="*/ 248 w 454"/>
                  <a:gd name="T3" fmla="*/ 0 h 213"/>
                  <a:gd name="T4" fmla="*/ 453 w 454"/>
                  <a:gd name="T5" fmla="*/ 58 h 213"/>
                  <a:gd name="T6" fmla="*/ 206 w 454"/>
                  <a:gd name="T7" fmla="*/ 212 h 213"/>
                  <a:gd name="T8" fmla="*/ 0 w 454"/>
                  <a:gd name="T9" fmla="*/ 111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4" h="213">
                    <a:moveTo>
                      <a:pt x="0" y="111"/>
                    </a:moveTo>
                    <a:lnTo>
                      <a:pt x="248" y="0"/>
                    </a:lnTo>
                    <a:lnTo>
                      <a:pt x="453" y="58"/>
                    </a:lnTo>
                    <a:lnTo>
                      <a:pt x="206" y="212"/>
                    </a:lnTo>
                    <a:lnTo>
                      <a:pt x="0" y="111"/>
                    </a:lnTo>
                  </a:path>
                </a:pathLst>
              </a:cu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2115" name="Group 51"/>
              <p:cNvGrpSpPr>
                <a:grpSpLocks/>
              </p:cNvGrpSpPr>
              <p:nvPr/>
            </p:nvGrpSpPr>
            <p:grpSpPr bwMode="auto">
              <a:xfrm>
                <a:off x="2016" y="2335"/>
                <a:ext cx="230" cy="75"/>
                <a:chOff x="2016" y="2335"/>
                <a:chExt cx="230" cy="75"/>
              </a:xfrm>
            </p:grpSpPr>
            <p:sp>
              <p:nvSpPr>
                <p:cNvPr id="1112116" name="Freeform 52"/>
                <p:cNvSpPr>
                  <a:spLocks/>
                </p:cNvSpPr>
                <p:nvPr/>
              </p:nvSpPr>
              <p:spPr bwMode="auto">
                <a:xfrm>
                  <a:off x="2033" y="2335"/>
                  <a:ext cx="213" cy="65"/>
                </a:xfrm>
                <a:custGeom>
                  <a:avLst/>
                  <a:gdLst>
                    <a:gd name="T0" fmla="*/ 6 w 213"/>
                    <a:gd name="T1" fmla="*/ 0 h 65"/>
                    <a:gd name="T2" fmla="*/ 0 w 213"/>
                    <a:gd name="T3" fmla="*/ 3 h 65"/>
                    <a:gd name="T4" fmla="*/ 208 w 213"/>
                    <a:gd name="T5" fmla="*/ 64 h 65"/>
                    <a:gd name="T6" fmla="*/ 212 w 213"/>
                    <a:gd name="T7" fmla="*/ 62 h 65"/>
                    <a:gd name="T8" fmla="*/ 6 w 213"/>
                    <a:gd name="T9" fmla="*/ 0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3" h="65">
                      <a:moveTo>
                        <a:pt x="6" y="0"/>
                      </a:moveTo>
                      <a:lnTo>
                        <a:pt x="0" y="3"/>
                      </a:lnTo>
                      <a:lnTo>
                        <a:pt x="208" y="64"/>
                      </a:lnTo>
                      <a:lnTo>
                        <a:pt x="212" y="62"/>
                      </a:lnTo>
                      <a:lnTo>
                        <a:pt x="6" y="0"/>
                      </a:lnTo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117" name="Freeform 53"/>
                <p:cNvSpPr>
                  <a:spLocks/>
                </p:cNvSpPr>
                <p:nvPr/>
              </p:nvSpPr>
              <p:spPr bwMode="auto">
                <a:xfrm>
                  <a:off x="2016" y="2344"/>
                  <a:ext cx="216" cy="66"/>
                </a:xfrm>
                <a:custGeom>
                  <a:avLst/>
                  <a:gdLst>
                    <a:gd name="T0" fmla="*/ 8 w 216"/>
                    <a:gd name="T1" fmla="*/ 0 h 66"/>
                    <a:gd name="T2" fmla="*/ 0 w 216"/>
                    <a:gd name="T3" fmla="*/ 3 h 66"/>
                    <a:gd name="T4" fmla="*/ 209 w 216"/>
                    <a:gd name="T5" fmla="*/ 65 h 66"/>
                    <a:gd name="T6" fmla="*/ 215 w 216"/>
                    <a:gd name="T7" fmla="*/ 62 h 66"/>
                    <a:gd name="T8" fmla="*/ 8 w 216"/>
                    <a:gd name="T9" fmla="*/ 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6" h="66">
                      <a:moveTo>
                        <a:pt x="8" y="0"/>
                      </a:moveTo>
                      <a:lnTo>
                        <a:pt x="0" y="3"/>
                      </a:lnTo>
                      <a:lnTo>
                        <a:pt x="209" y="65"/>
                      </a:lnTo>
                      <a:lnTo>
                        <a:pt x="215" y="62"/>
                      </a:lnTo>
                      <a:lnTo>
                        <a:pt x="8" y="0"/>
                      </a:lnTo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12118" name="Freeform 54"/>
              <p:cNvSpPr>
                <a:spLocks/>
              </p:cNvSpPr>
              <p:nvPr/>
            </p:nvSpPr>
            <p:spPr bwMode="auto">
              <a:xfrm>
                <a:off x="2020" y="2383"/>
                <a:ext cx="250" cy="157"/>
              </a:xfrm>
              <a:custGeom>
                <a:avLst/>
                <a:gdLst>
                  <a:gd name="T0" fmla="*/ 0 w 250"/>
                  <a:gd name="T1" fmla="*/ 152 h 157"/>
                  <a:gd name="T2" fmla="*/ 2 w 250"/>
                  <a:gd name="T3" fmla="*/ 156 h 157"/>
                  <a:gd name="T4" fmla="*/ 249 w 250"/>
                  <a:gd name="T5" fmla="*/ 4 h 157"/>
                  <a:gd name="T6" fmla="*/ 249 w 250"/>
                  <a:gd name="T7" fmla="*/ 0 h 157"/>
                  <a:gd name="T8" fmla="*/ 0 w 250"/>
                  <a:gd name="T9" fmla="*/ 152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0" h="157">
                    <a:moveTo>
                      <a:pt x="0" y="152"/>
                    </a:moveTo>
                    <a:lnTo>
                      <a:pt x="2" y="156"/>
                    </a:lnTo>
                    <a:lnTo>
                      <a:pt x="249" y="4"/>
                    </a:lnTo>
                    <a:lnTo>
                      <a:pt x="249" y="0"/>
                    </a:lnTo>
                    <a:lnTo>
                      <a:pt x="0" y="152"/>
                    </a:lnTo>
                  </a:path>
                </a:pathLst>
              </a:cu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2119" name="Group 55"/>
              <p:cNvGrpSpPr>
                <a:grpSpLocks/>
              </p:cNvGrpSpPr>
              <p:nvPr/>
            </p:nvGrpSpPr>
            <p:grpSpPr bwMode="auto">
              <a:xfrm>
                <a:off x="2017" y="2398"/>
                <a:ext cx="243" cy="181"/>
                <a:chOff x="2017" y="2398"/>
                <a:chExt cx="243" cy="181"/>
              </a:xfrm>
            </p:grpSpPr>
            <p:sp>
              <p:nvSpPr>
                <p:cNvPr id="1112120" name="Line 56"/>
                <p:cNvSpPr>
                  <a:spLocks noChangeShapeType="1"/>
                </p:cNvSpPr>
                <p:nvPr/>
              </p:nvSpPr>
              <p:spPr bwMode="auto">
                <a:xfrm flipH="1">
                  <a:off x="2021" y="2398"/>
                  <a:ext cx="238" cy="14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21" name="Line 57"/>
                <p:cNvSpPr>
                  <a:spLocks noChangeShapeType="1"/>
                </p:cNvSpPr>
                <p:nvPr/>
              </p:nvSpPr>
              <p:spPr bwMode="auto">
                <a:xfrm flipH="1">
                  <a:off x="2019" y="2405"/>
                  <a:ext cx="241" cy="14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22" name="Line 58"/>
                <p:cNvSpPr>
                  <a:spLocks noChangeShapeType="1"/>
                </p:cNvSpPr>
                <p:nvPr/>
              </p:nvSpPr>
              <p:spPr bwMode="auto">
                <a:xfrm flipH="1">
                  <a:off x="2018" y="2414"/>
                  <a:ext cx="238" cy="14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23" name="Line 59"/>
                <p:cNvSpPr>
                  <a:spLocks noChangeShapeType="1"/>
                </p:cNvSpPr>
                <p:nvPr/>
              </p:nvSpPr>
              <p:spPr bwMode="auto">
                <a:xfrm flipH="1">
                  <a:off x="2020" y="2417"/>
                  <a:ext cx="239" cy="15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24" name="Line 60"/>
                <p:cNvSpPr>
                  <a:spLocks noChangeShapeType="1"/>
                </p:cNvSpPr>
                <p:nvPr/>
              </p:nvSpPr>
              <p:spPr bwMode="auto">
                <a:xfrm flipH="1">
                  <a:off x="2017" y="2426"/>
                  <a:ext cx="241" cy="15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12125" name="Group 61"/>
              <p:cNvGrpSpPr>
                <a:grpSpLocks/>
              </p:cNvGrpSpPr>
              <p:nvPr/>
            </p:nvGrpSpPr>
            <p:grpSpPr bwMode="auto">
              <a:xfrm>
                <a:off x="1819" y="2445"/>
                <a:ext cx="203" cy="132"/>
                <a:chOff x="1819" y="2445"/>
                <a:chExt cx="203" cy="132"/>
              </a:xfrm>
            </p:grpSpPr>
            <p:sp>
              <p:nvSpPr>
                <p:cNvPr id="1112126" name="Line 62"/>
                <p:cNvSpPr>
                  <a:spLocks noChangeShapeType="1"/>
                </p:cNvSpPr>
                <p:nvPr/>
              </p:nvSpPr>
              <p:spPr bwMode="auto">
                <a:xfrm>
                  <a:off x="1822" y="2445"/>
                  <a:ext cx="200" cy="9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27" name="Line 63"/>
                <p:cNvSpPr>
                  <a:spLocks noChangeShapeType="1"/>
                </p:cNvSpPr>
                <p:nvPr/>
              </p:nvSpPr>
              <p:spPr bwMode="auto">
                <a:xfrm>
                  <a:off x="1822" y="2453"/>
                  <a:ext cx="197" cy="9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28" name="Line 64"/>
                <p:cNvSpPr>
                  <a:spLocks noChangeShapeType="1"/>
                </p:cNvSpPr>
                <p:nvPr/>
              </p:nvSpPr>
              <p:spPr bwMode="auto">
                <a:xfrm>
                  <a:off x="1819" y="2461"/>
                  <a:ext cx="200" cy="10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29" name="Line 65"/>
                <p:cNvSpPr>
                  <a:spLocks noChangeShapeType="1"/>
                </p:cNvSpPr>
                <p:nvPr/>
              </p:nvSpPr>
              <p:spPr bwMode="auto">
                <a:xfrm>
                  <a:off x="1820" y="2471"/>
                  <a:ext cx="200" cy="9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30" name="Line 66"/>
                <p:cNvSpPr>
                  <a:spLocks noChangeShapeType="1"/>
                </p:cNvSpPr>
                <p:nvPr/>
              </p:nvSpPr>
              <p:spPr bwMode="auto">
                <a:xfrm>
                  <a:off x="1819" y="2480"/>
                  <a:ext cx="198" cy="9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2131" name="Group 67"/>
            <p:cNvGrpSpPr>
              <a:grpSpLocks/>
            </p:cNvGrpSpPr>
            <p:nvPr/>
          </p:nvGrpSpPr>
          <p:grpSpPr bwMode="auto">
            <a:xfrm>
              <a:off x="1827" y="2265"/>
              <a:ext cx="472" cy="280"/>
              <a:chOff x="1827" y="2265"/>
              <a:chExt cx="472" cy="280"/>
            </a:xfrm>
          </p:grpSpPr>
          <p:sp>
            <p:nvSpPr>
              <p:cNvPr id="1112132" name="Arc 68"/>
              <p:cNvSpPr>
                <a:spLocks/>
              </p:cNvSpPr>
              <p:nvPr/>
            </p:nvSpPr>
            <p:spPr bwMode="auto">
              <a:xfrm rot="240000">
                <a:off x="1827" y="2378"/>
                <a:ext cx="14" cy="67"/>
              </a:xfrm>
              <a:custGeom>
                <a:avLst/>
                <a:gdLst>
                  <a:gd name="G0" fmla="+- 21600 0 0"/>
                  <a:gd name="G1" fmla="+- 21383 0 0"/>
                  <a:gd name="G2" fmla="+- 21600 0 0"/>
                  <a:gd name="T0" fmla="*/ 18455 w 21600"/>
                  <a:gd name="T1" fmla="*/ 42753 h 42753"/>
                  <a:gd name="T2" fmla="*/ 18545 w 21600"/>
                  <a:gd name="T3" fmla="*/ 0 h 42753"/>
                  <a:gd name="T4" fmla="*/ 21600 w 21600"/>
                  <a:gd name="T5" fmla="*/ 21383 h 427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753" fill="none" extrusionOk="0">
                    <a:moveTo>
                      <a:pt x="18455" y="42752"/>
                    </a:moveTo>
                    <a:cubicBezTo>
                      <a:pt x="7854" y="41192"/>
                      <a:pt x="0" y="32097"/>
                      <a:pt x="0" y="21383"/>
                    </a:cubicBezTo>
                    <a:cubicBezTo>
                      <a:pt x="0" y="10633"/>
                      <a:pt x="7903" y="1520"/>
                      <a:pt x="18545" y="0"/>
                    </a:cubicBezTo>
                  </a:path>
                  <a:path w="21600" h="42753" stroke="0" extrusionOk="0">
                    <a:moveTo>
                      <a:pt x="18455" y="42752"/>
                    </a:moveTo>
                    <a:cubicBezTo>
                      <a:pt x="7854" y="41192"/>
                      <a:pt x="0" y="32097"/>
                      <a:pt x="0" y="21383"/>
                    </a:cubicBezTo>
                    <a:cubicBezTo>
                      <a:pt x="0" y="10633"/>
                      <a:pt x="7903" y="1520"/>
                      <a:pt x="18545" y="0"/>
                    </a:cubicBezTo>
                    <a:lnTo>
                      <a:pt x="21600" y="21383"/>
                    </a:lnTo>
                    <a:close/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2133" name="Freeform 69"/>
              <p:cNvSpPr>
                <a:spLocks/>
              </p:cNvSpPr>
              <p:nvPr/>
            </p:nvSpPr>
            <p:spPr bwMode="auto">
              <a:xfrm>
                <a:off x="1840" y="2265"/>
                <a:ext cx="458" cy="279"/>
              </a:xfrm>
              <a:custGeom>
                <a:avLst/>
                <a:gdLst>
                  <a:gd name="T0" fmla="*/ 0 w 458"/>
                  <a:gd name="T1" fmla="*/ 176 h 279"/>
                  <a:gd name="T2" fmla="*/ 205 w 458"/>
                  <a:gd name="T3" fmla="*/ 278 h 279"/>
                  <a:gd name="T4" fmla="*/ 456 w 458"/>
                  <a:gd name="T5" fmla="*/ 117 h 279"/>
                  <a:gd name="T6" fmla="*/ 456 w 458"/>
                  <a:gd name="T7" fmla="*/ 110 h 279"/>
                  <a:gd name="T8" fmla="*/ 446 w 458"/>
                  <a:gd name="T9" fmla="*/ 107 h 279"/>
                  <a:gd name="T10" fmla="*/ 448 w 458"/>
                  <a:gd name="T11" fmla="*/ 68 h 279"/>
                  <a:gd name="T12" fmla="*/ 457 w 458"/>
                  <a:gd name="T13" fmla="*/ 62 h 279"/>
                  <a:gd name="T14" fmla="*/ 455 w 458"/>
                  <a:gd name="T15" fmla="*/ 59 h 279"/>
                  <a:gd name="T16" fmla="*/ 254 w 458"/>
                  <a:gd name="T17" fmla="*/ 0 h 279"/>
                  <a:gd name="T18" fmla="*/ 3 w 458"/>
                  <a:gd name="T19" fmla="*/ 114 h 279"/>
                  <a:gd name="T20" fmla="*/ 0 w 458"/>
                  <a:gd name="T21" fmla="*/ 176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8" h="279">
                    <a:moveTo>
                      <a:pt x="0" y="176"/>
                    </a:moveTo>
                    <a:lnTo>
                      <a:pt x="205" y="278"/>
                    </a:lnTo>
                    <a:lnTo>
                      <a:pt x="456" y="117"/>
                    </a:lnTo>
                    <a:lnTo>
                      <a:pt x="456" y="110"/>
                    </a:lnTo>
                    <a:lnTo>
                      <a:pt x="446" y="107"/>
                    </a:lnTo>
                    <a:lnTo>
                      <a:pt x="448" y="68"/>
                    </a:lnTo>
                    <a:lnTo>
                      <a:pt x="457" y="62"/>
                    </a:lnTo>
                    <a:lnTo>
                      <a:pt x="455" y="59"/>
                    </a:lnTo>
                    <a:lnTo>
                      <a:pt x="254" y="0"/>
                    </a:lnTo>
                    <a:lnTo>
                      <a:pt x="3" y="114"/>
                    </a:lnTo>
                    <a:lnTo>
                      <a:pt x="0" y="176"/>
                    </a:lnTo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134" name="Freeform 70"/>
              <p:cNvSpPr>
                <a:spLocks/>
              </p:cNvSpPr>
              <p:nvPr/>
            </p:nvSpPr>
            <p:spPr bwMode="auto">
              <a:xfrm>
                <a:off x="1840" y="2316"/>
                <a:ext cx="459" cy="221"/>
              </a:xfrm>
              <a:custGeom>
                <a:avLst/>
                <a:gdLst>
                  <a:gd name="T0" fmla="*/ 0 w 459"/>
                  <a:gd name="T1" fmla="*/ 124 h 221"/>
                  <a:gd name="T2" fmla="*/ 253 w 459"/>
                  <a:gd name="T3" fmla="*/ 0 h 221"/>
                  <a:gd name="T4" fmla="*/ 458 w 459"/>
                  <a:gd name="T5" fmla="*/ 57 h 221"/>
                  <a:gd name="T6" fmla="*/ 204 w 459"/>
                  <a:gd name="T7" fmla="*/ 220 h 221"/>
                  <a:gd name="T8" fmla="*/ 0 w 459"/>
                  <a:gd name="T9" fmla="*/ 124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9" h="221">
                    <a:moveTo>
                      <a:pt x="0" y="124"/>
                    </a:moveTo>
                    <a:lnTo>
                      <a:pt x="253" y="0"/>
                    </a:lnTo>
                    <a:lnTo>
                      <a:pt x="458" y="57"/>
                    </a:lnTo>
                    <a:lnTo>
                      <a:pt x="204" y="220"/>
                    </a:lnTo>
                    <a:lnTo>
                      <a:pt x="0" y="124"/>
                    </a:lnTo>
                  </a:path>
                </a:pathLst>
              </a:cu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135" name="Freeform 71"/>
              <p:cNvSpPr>
                <a:spLocks/>
              </p:cNvSpPr>
              <p:nvPr/>
            </p:nvSpPr>
            <p:spPr bwMode="auto">
              <a:xfrm>
                <a:off x="2042" y="2334"/>
                <a:ext cx="249" cy="200"/>
              </a:xfrm>
              <a:custGeom>
                <a:avLst/>
                <a:gdLst>
                  <a:gd name="T0" fmla="*/ 5 w 249"/>
                  <a:gd name="T1" fmla="*/ 149 h 200"/>
                  <a:gd name="T2" fmla="*/ 0 w 249"/>
                  <a:gd name="T3" fmla="*/ 199 h 200"/>
                  <a:gd name="T4" fmla="*/ 244 w 249"/>
                  <a:gd name="T5" fmla="*/ 43 h 200"/>
                  <a:gd name="T6" fmla="*/ 248 w 249"/>
                  <a:gd name="T7" fmla="*/ 0 h 200"/>
                  <a:gd name="T8" fmla="*/ 5 w 249"/>
                  <a:gd name="T9" fmla="*/ 149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9" h="200">
                    <a:moveTo>
                      <a:pt x="5" y="149"/>
                    </a:moveTo>
                    <a:lnTo>
                      <a:pt x="0" y="199"/>
                    </a:lnTo>
                    <a:lnTo>
                      <a:pt x="244" y="43"/>
                    </a:lnTo>
                    <a:lnTo>
                      <a:pt x="248" y="0"/>
                    </a:lnTo>
                    <a:lnTo>
                      <a:pt x="5" y="149"/>
                    </a:lnTo>
                  </a:path>
                </a:pathLst>
              </a:cu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136" name="Freeform 72"/>
              <p:cNvSpPr>
                <a:spLocks/>
              </p:cNvSpPr>
              <p:nvPr/>
            </p:nvSpPr>
            <p:spPr bwMode="auto">
              <a:xfrm>
                <a:off x="1844" y="2383"/>
                <a:ext cx="205" cy="149"/>
              </a:xfrm>
              <a:custGeom>
                <a:avLst/>
                <a:gdLst>
                  <a:gd name="T0" fmla="*/ 5 w 205"/>
                  <a:gd name="T1" fmla="*/ 0 h 149"/>
                  <a:gd name="T2" fmla="*/ 0 w 205"/>
                  <a:gd name="T3" fmla="*/ 53 h 149"/>
                  <a:gd name="T4" fmla="*/ 200 w 205"/>
                  <a:gd name="T5" fmla="*/ 148 h 149"/>
                  <a:gd name="T6" fmla="*/ 204 w 205"/>
                  <a:gd name="T7" fmla="*/ 98 h 149"/>
                  <a:gd name="T8" fmla="*/ 5 w 205"/>
                  <a:gd name="T9" fmla="*/ 0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5" h="149">
                    <a:moveTo>
                      <a:pt x="5" y="0"/>
                    </a:moveTo>
                    <a:lnTo>
                      <a:pt x="0" y="53"/>
                    </a:lnTo>
                    <a:lnTo>
                      <a:pt x="200" y="148"/>
                    </a:lnTo>
                    <a:lnTo>
                      <a:pt x="204" y="98"/>
                    </a:lnTo>
                    <a:lnTo>
                      <a:pt x="5" y="0"/>
                    </a:lnTo>
                  </a:path>
                </a:pathLst>
              </a:custGeom>
              <a:solidFill>
                <a:srgbClr val="8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137" name="Freeform 73"/>
              <p:cNvSpPr>
                <a:spLocks/>
              </p:cNvSpPr>
              <p:nvPr/>
            </p:nvSpPr>
            <p:spPr bwMode="auto">
              <a:xfrm>
                <a:off x="1844" y="2378"/>
                <a:ext cx="206" cy="115"/>
              </a:xfrm>
              <a:custGeom>
                <a:avLst/>
                <a:gdLst>
                  <a:gd name="T0" fmla="*/ 0 w 206"/>
                  <a:gd name="T1" fmla="*/ 0 h 115"/>
                  <a:gd name="T2" fmla="*/ 0 w 206"/>
                  <a:gd name="T3" fmla="*/ 9 h 115"/>
                  <a:gd name="T4" fmla="*/ 199 w 206"/>
                  <a:gd name="T5" fmla="*/ 114 h 115"/>
                  <a:gd name="T6" fmla="*/ 205 w 206"/>
                  <a:gd name="T7" fmla="*/ 100 h 115"/>
                  <a:gd name="T8" fmla="*/ 0 w 206"/>
                  <a:gd name="T9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6" h="115">
                    <a:moveTo>
                      <a:pt x="0" y="0"/>
                    </a:moveTo>
                    <a:lnTo>
                      <a:pt x="0" y="9"/>
                    </a:lnTo>
                    <a:lnTo>
                      <a:pt x="199" y="114"/>
                    </a:lnTo>
                    <a:lnTo>
                      <a:pt x="205" y="10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138" name="Freeform 74"/>
              <p:cNvSpPr>
                <a:spLocks/>
              </p:cNvSpPr>
              <p:nvPr/>
            </p:nvSpPr>
            <p:spPr bwMode="auto">
              <a:xfrm>
                <a:off x="2045" y="2373"/>
                <a:ext cx="253" cy="172"/>
              </a:xfrm>
              <a:custGeom>
                <a:avLst/>
                <a:gdLst>
                  <a:gd name="T0" fmla="*/ 0 w 253"/>
                  <a:gd name="T1" fmla="*/ 164 h 172"/>
                  <a:gd name="T2" fmla="*/ 1 w 253"/>
                  <a:gd name="T3" fmla="*/ 171 h 172"/>
                  <a:gd name="T4" fmla="*/ 252 w 253"/>
                  <a:gd name="T5" fmla="*/ 6 h 172"/>
                  <a:gd name="T6" fmla="*/ 252 w 253"/>
                  <a:gd name="T7" fmla="*/ 0 h 172"/>
                  <a:gd name="T8" fmla="*/ 0 w 253"/>
                  <a:gd name="T9" fmla="*/ 164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3" h="172">
                    <a:moveTo>
                      <a:pt x="0" y="164"/>
                    </a:moveTo>
                    <a:lnTo>
                      <a:pt x="1" y="171"/>
                    </a:lnTo>
                    <a:lnTo>
                      <a:pt x="252" y="6"/>
                    </a:lnTo>
                    <a:lnTo>
                      <a:pt x="252" y="0"/>
                    </a:lnTo>
                    <a:lnTo>
                      <a:pt x="0" y="164"/>
                    </a:lnTo>
                  </a:path>
                </a:pathLst>
              </a:cu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139" name="Freeform 75"/>
              <p:cNvSpPr>
                <a:spLocks/>
              </p:cNvSpPr>
              <p:nvPr/>
            </p:nvSpPr>
            <p:spPr bwMode="auto">
              <a:xfrm>
                <a:off x="1843" y="2265"/>
                <a:ext cx="455" cy="214"/>
              </a:xfrm>
              <a:custGeom>
                <a:avLst/>
                <a:gdLst>
                  <a:gd name="T0" fmla="*/ 0 w 455"/>
                  <a:gd name="T1" fmla="*/ 114 h 214"/>
                  <a:gd name="T2" fmla="*/ 248 w 455"/>
                  <a:gd name="T3" fmla="*/ 0 h 214"/>
                  <a:gd name="T4" fmla="*/ 454 w 455"/>
                  <a:gd name="T5" fmla="*/ 58 h 214"/>
                  <a:gd name="T6" fmla="*/ 206 w 455"/>
                  <a:gd name="T7" fmla="*/ 213 h 214"/>
                  <a:gd name="T8" fmla="*/ 0 w 455"/>
                  <a:gd name="T9" fmla="*/ 114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5" h="214">
                    <a:moveTo>
                      <a:pt x="0" y="114"/>
                    </a:moveTo>
                    <a:lnTo>
                      <a:pt x="248" y="0"/>
                    </a:lnTo>
                    <a:lnTo>
                      <a:pt x="454" y="58"/>
                    </a:lnTo>
                    <a:lnTo>
                      <a:pt x="206" y="213"/>
                    </a:lnTo>
                    <a:lnTo>
                      <a:pt x="0" y="114"/>
                    </a:lnTo>
                  </a:path>
                </a:pathLst>
              </a:cu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2140" name="Group 76"/>
              <p:cNvGrpSpPr>
                <a:grpSpLocks/>
              </p:cNvGrpSpPr>
              <p:nvPr/>
            </p:nvGrpSpPr>
            <p:grpSpPr bwMode="auto">
              <a:xfrm>
                <a:off x="2044" y="2276"/>
                <a:ext cx="231" cy="77"/>
                <a:chOff x="2044" y="2276"/>
                <a:chExt cx="231" cy="77"/>
              </a:xfrm>
            </p:grpSpPr>
            <p:sp>
              <p:nvSpPr>
                <p:cNvPr id="1112141" name="Freeform 77"/>
                <p:cNvSpPr>
                  <a:spLocks/>
                </p:cNvSpPr>
                <p:nvPr/>
              </p:nvSpPr>
              <p:spPr bwMode="auto">
                <a:xfrm>
                  <a:off x="2062" y="2276"/>
                  <a:ext cx="213" cy="66"/>
                </a:xfrm>
                <a:custGeom>
                  <a:avLst/>
                  <a:gdLst>
                    <a:gd name="T0" fmla="*/ 4 w 213"/>
                    <a:gd name="T1" fmla="*/ 0 h 66"/>
                    <a:gd name="T2" fmla="*/ 0 w 213"/>
                    <a:gd name="T3" fmla="*/ 4 h 66"/>
                    <a:gd name="T4" fmla="*/ 205 w 213"/>
                    <a:gd name="T5" fmla="*/ 65 h 66"/>
                    <a:gd name="T6" fmla="*/ 212 w 213"/>
                    <a:gd name="T7" fmla="*/ 64 h 66"/>
                    <a:gd name="T8" fmla="*/ 4 w 213"/>
                    <a:gd name="T9" fmla="*/ 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3" h="66">
                      <a:moveTo>
                        <a:pt x="4" y="0"/>
                      </a:moveTo>
                      <a:lnTo>
                        <a:pt x="0" y="4"/>
                      </a:lnTo>
                      <a:lnTo>
                        <a:pt x="205" y="65"/>
                      </a:lnTo>
                      <a:lnTo>
                        <a:pt x="212" y="64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142" name="Freeform 78"/>
                <p:cNvSpPr>
                  <a:spLocks/>
                </p:cNvSpPr>
                <p:nvPr/>
              </p:nvSpPr>
              <p:spPr bwMode="auto">
                <a:xfrm>
                  <a:off x="2044" y="2285"/>
                  <a:ext cx="217" cy="68"/>
                </a:xfrm>
                <a:custGeom>
                  <a:avLst/>
                  <a:gdLst>
                    <a:gd name="T0" fmla="*/ 8 w 217"/>
                    <a:gd name="T1" fmla="*/ 0 h 68"/>
                    <a:gd name="T2" fmla="*/ 0 w 217"/>
                    <a:gd name="T3" fmla="*/ 5 h 68"/>
                    <a:gd name="T4" fmla="*/ 209 w 217"/>
                    <a:gd name="T5" fmla="*/ 67 h 68"/>
                    <a:gd name="T6" fmla="*/ 216 w 217"/>
                    <a:gd name="T7" fmla="*/ 63 h 68"/>
                    <a:gd name="T8" fmla="*/ 8 w 217"/>
                    <a:gd name="T9" fmla="*/ 0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7" h="68">
                      <a:moveTo>
                        <a:pt x="8" y="0"/>
                      </a:moveTo>
                      <a:lnTo>
                        <a:pt x="0" y="5"/>
                      </a:lnTo>
                      <a:lnTo>
                        <a:pt x="209" y="67"/>
                      </a:lnTo>
                      <a:lnTo>
                        <a:pt x="216" y="63"/>
                      </a:lnTo>
                      <a:lnTo>
                        <a:pt x="8" y="0"/>
                      </a:lnTo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12143" name="Freeform 79"/>
              <p:cNvSpPr>
                <a:spLocks/>
              </p:cNvSpPr>
              <p:nvPr/>
            </p:nvSpPr>
            <p:spPr bwMode="auto">
              <a:xfrm>
                <a:off x="2048" y="2326"/>
                <a:ext cx="250" cy="157"/>
              </a:xfrm>
              <a:custGeom>
                <a:avLst/>
                <a:gdLst>
                  <a:gd name="T0" fmla="*/ 0 w 250"/>
                  <a:gd name="T1" fmla="*/ 152 h 157"/>
                  <a:gd name="T2" fmla="*/ 1 w 250"/>
                  <a:gd name="T3" fmla="*/ 156 h 157"/>
                  <a:gd name="T4" fmla="*/ 248 w 250"/>
                  <a:gd name="T5" fmla="*/ 2 h 157"/>
                  <a:gd name="T6" fmla="*/ 249 w 250"/>
                  <a:gd name="T7" fmla="*/ 0 h 157"/>
                  <a:gd name="T8" fmla="*/ 0 w 250"/>
                  <a:gd name="T9" fmla="*/ 152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0" h="157">
                    <a:moveTo>
                      <a:pt x="0" y="152"/>
                    </a:moveTo>
                    <a:lnTo>
                      <a:pt x="1" y="156"/>
                    </a:lnTo>
                    <a:lnTo>
                      <a:pt x="248" y="2"/>
                    </a:lnTo>
                    <a:lnTo>
                      <a:pt x="249" y="0"/>
                    </a:lnTo>
                    <a:lnTo>
                      <a:pt x="0" y="152"/>
                    </a:lnTo>
                  </a:path>
                </a:pathLst>
              </a:cu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2144" name="Group 80"/>
              <p:cNvGrpSpPr>
                <a:grpSpLocks/>
              </p:cNvGrpSpPr>
              <p:nvPr/>
            </p:nvGrpSpPr>
            <p:grpSpPr bwMode="auto">
              <a:xfrm>
                <a:off x="2044" y="2338"/>
                <a:ext cx="245" cy="184"/>
                <a:chOff x="2044" y="2338"/>
                <a:chExt cx="245" cy="184"/>
              </a:xfrm>
            </p:grpSpPr>
            <p:sp>
              <p:nvSpPr>
                <p:cNvPr id="1112145" name="Line 81"/>
                <p:cNvSpPr>
                  <a:spLocks noChangeShapeType="1"/>
                </p:cNvSpPr>
                <p:nvPr/>
              </p:nvSpPr>
              <p:spPr bwMode="auto">
                <a:xfrm flipH="1">
                  <a:off x="2049" y="2338"/>
                  <a:ext cx="239" cy="14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46" name="Line 82"/>
                <p:cNvSpPr>
                  <a:spLocks noChangeShapeType="1"/>
                </p:cNvSpPr>
                <p:nvPr/>
              </p:nvSpPr>
              <p:spPr bwMode="auto">
                <a:xfrm flipH="1">
                  <a:off x="2048" y="2347"/>
                  <a:ext cx="241" cy="14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47" name="Line 83"/>
                <p:cNvSpPr>
                  <a:spLocks noChangeShapeType="1"/>
                </p:cNvSpPr>
                <p:nvPr/>
              </p:nvSpPr>
              <p:spPr bwMode="auto">
                <a:xfrm flipH="1">
                  <a:off x="2046" y="2355"/>
                  <a:ext cx="238" cy="14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48" name="Line 84"/>
                <p:cNvSpPr>
                  <a:spLocks noChangeShapeType="1"/>
                </p:cNvSpPr>
                <p:nvPr/>
              </p:nvSpPr>
              <p:spPr bwMode="auto">
                <a:xfrm flipH="1">
                  <a:off x="2047" y="2359"/>
                  <a:ext cx="240" cy="15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49" name="Line 85"/>
                <p:cNvSpPr>
                  <a:spLocks noChangeShapeType="1"/>
                </p:cNvSpPr>
                <p:nvPr/>
              </p:nvSpPr>
              <p:spPr bwMode="auto">
                <a:xfrm flipH="1">
                  <a:off x="2044" y="2368"/>
                  <a:ext cx="243" cy="15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12150" name="Group 86"/>
              <p:cNvGrpSpPr>
                <a:grpSpLocks/>
              </p:cNvGrpSpPr>
              <p:nvPr/>
            </p:nvGrpSpPr>
            <p:grpSpPr bwMode="auto">
              <a:xfrm>
                <a:off x="1846" y="2387"/>
                <a:ext cx="203" cy="133"/>
                <a:chOff x="1846" y="2387"/>
                <a:chExt cx="203" cy="133"/>
              </a:xfrm>
            </p:grpSpPr>
            <p:sp>
              <p:nvSpPr>
                <p:cNvPr id="1112151" name="Line 87"/>
                <p:cNvSpPr>
                  <a:spLocks noChangeShapeType="1"/>
                </p:cNvSpPr>
                <p:nvPr/>
              </p:nvSpPr>
              <p:spPr bwMode="auto">
                <a:xfrm>
                  <a:off x="1850" y="2387"/>
                  <a:ext cx="199" cy="10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52" name="Line 88"/>
                <p:cNvSpPr>
                  <a:spLocks noChangeShapeType="1"/>
                </p:cNvSpPr>
                <p:nvPr/>
              </p:nvSpPr>
              <p:spPr bwMode="auto">
                <a:xfrm>
                  <a:off x="1850" y="2396"/>
                  <a:ext cx="198" cy="9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53" name="Line 89"/>
                <p:cNvSpPr>
                  <a:spLocks noChangeShapeType="1"/>
                </p:cNvSpPr>
                <p:nvPr/>
              </p:nvSpPr>
              <p:spPr bwMode="auto">
                <a:xfrm>
                  <a:off x="1847" y="2404"/>
                  <a:ext cx="199" cy="9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54" name="Line 90"/>
                <p:cNvSpPr>
                  <a:spLocks noChangeShapeType="1"/>
                </p:cNvSpPr>
                <p:nvPr/>
              </p:nvSpPr>
              <p:spPr bwMode="auto">
                <a:xfrm>
                  <a:off x="1846" y="2413"/>
                  <a:ext cx="200" cy="9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55" name="Line 91"/>
                <p:cNvSpPr>
                  <a:spLocks noChangeShapeType="1"/>
                </p:cNvSpPr>
                <p:nvPr/>
              </p:nvSpPr>
              <p:spPr bwMode="auto">
                <a:xfrm>
                  <a:off x="1848" y="2422"/>
                  <a:ext cx="198" cy="9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2156" name="Group 92"/>
            <p:cNvGrpSpPr>
              <a:grpSpLocks/>
            </p:cNvGrpSpPr>
            <p:nvPr/>
          </p:nvGrpSpPr>
          <p:grpSpPr bwMode="auto">
            <a:xfrm>
              <a:off x="1859" y="2201"/>
              <a:ext cx="471" cy="279"/>
              <a:chOff x="1859" y="2201"/>
              <a:chExt cx="471" cy="279"/>
            </a:xfrm>
          </p:grpSpPr>
          <p:sp>
            <p:nvSpPr>
              <p:cNvPr id="1112157" name="Arc 93"/>
              <p:cNvSpPr>
                <a:spLocks/>
              </p:cNvSpPr>
              <p:nvPr/>
            </p:nvSpPr>
            <p:spPr bwMode="auto">
              <a:xfrm rot="240000">
                <a:off x="1859" y="2315"/>
                <a:ext cx="13" cy="65"/>
              </a:xfrm>
              <a:custGeom>
                <a:avLst/>
                <a:gdLst>
                  <a:gd name="G0" fmla="+- 21600 0 0"/>
                  <a:gd name="G1" fmla="+- 21538 0 0"/>
                  <a:gd name="G2" fmla="+- 21600 0 0"/>
                  <a:gd name="T0" fmla="*/ 19864 w 21600"/>
                  <a:gd name="T1" fmla="*/ 43068 h 43068"/>
                  <a:gd name="T2" fmla="*/ 19968 w 21600"/>
                  <a:gd name="T3" fmla="*/ 0 h 43068"/>
                  <a:gd name="T4" fmla="*/ 21600 w 21600"/>
                  <a:gd name="T5" fmla="*/ 21538 h 430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068" fill="none" extrusionOk="0">
                    <a:moveTo>
                      <a:pt x="19863" y="43068"/>
                    </a:moveTo>
                    <a:cubicBezTo>
                      <a:pt x="8644" y="42163"/>
                      <a:pt x="0" y="32794"/>
                      <a:pt x="0" y="21538"/>
                    </a:cubicBezTo>
                    <a:cubicBezTo>
                      <a:pt x="0" y="10241"/>
                      <a:pt x="8703" y="853"/>
                      <a:pt x="19967" y="-1"/>
                    </a:cubicBezTo>
                  </a:path>
                  <a:path w="21600" h="43068" stroke="0" extrusionOk="0">
                    <a:moveTo>
                      <a:pt x="19863" y="43068"/>
                    </a:moveTo>
                    <a:cubicBezTo>
                      <a:pt x="8644" y="42163"/>
                      <a:pt x="0" y="32794"/>
                      <a:pt x="0" y="21538"/>
                    </a:cubicBezTo>
                    <a:cubicBezTo>
                      <a:pt x="0" y="10241"/>
                      <a:pt x="8703" y="853"/>
                      <a:pt x="19967" y="-1"/>
                    </a:cubicBezTo>
                    <a:lnTo>
                      <a:pt x="21600" y="21538"/>
                    </a:lnTo>
                    <a:close/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2158" name="Freeform 94"/>
              <p:cNvSpPr>
                <a:spLocks/>
              </p:cNvSpPr>
              <p:nvPr/>
            </p:nvSpPr>
            <p:spPr bwMode="auto">
              <a:xfrm>
                <a:off x="1872" y="2201"/>
                <a:ext cx="457" cy="278"/>
              </a:xfrm>
              <a:custGeom>
                <a:avLst/>
                <a:gdLst>
                  <a:gd name="T0" fmla="*/ 0 w 457"/>
                  <a:gd name="T1" fmla="*/ 175 h 278"/>
                  <a:gd name="T2" fmla="*/ 207 w 457"/>
                  <a:gd name="T3" fmla="*/ 277 h 278"/>
                  <a:gd name="T4" fmla="*/ 455 w 457"/>
                  <a:gd name="T5" fmla="*/ 115 h 278"/>
                  <a:gd name="T6" fmla="*/ 456 w 457"/>
                  <a:gd name="T7" fmla="*/ 108 h 278"/>
                  <a:gd name="T8" fmla="*/ 446 w 457"/>
                  <a:gd name="T9" fmla="*/ 106 h 278"/>
                  <a:gd name="T10" fmla="*/ 448 w 457"/>
                  <a:gd name="T11" fmla="*/ 67 h 278"/>
                  <a:gd name="T12" fmla="*/ 455 w 457"/>
                  <a:gd name="T13" fmla="*/ 62 h 278"/>
                  <a:gd name="T14" fmla="*/ 456 w 457"/>
                  <a:gd name="T15" fmla="*/ 58 h 278"/>
                  <a:gd name="T16" fmla="*/ 254 w 457"/>
                  <a:gd name="T17" fmla="*/ 0 h 278"/>
                  <a:gd name="T18" fmla="*/ 4 w 457"/>
                  <a:gd name="T19" fmla="*/ 110 h 278"/>
                  <a:gd name="T20" fmla="*/ 0 w 457"/>
                  <a:gd name="T21" fmla="*/ 175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7" h="278">
                    <a:moveTo>
                      <a:pt x="0" y="175"/>
                    </a:moveTo>
                    <a:lnTo>
                      <a:pt x="207" y="277"/>
                    </a:lnTo>
                    <a:lnTo>
                      <a:pt x="455" y="115"/>
                    </a:lnTo>
                    <a:lnTo>
                      <a:pt x="456" y="108"/>
                    </a:lnTo>
                    <a:lnTo>
                      <a:pt x="446" y="106"/>
                    </a:lnTo>
                    <a:lnTo>
                      <a:pt x="448" y="67"/>
                    </a:lnTo>
                    <a:lnTo>
                      <a:pt x="455" y="62"/>
                    </a:lnTo>
                    <a:lnTo>
                      <a:pt x="456" y="58"/>
                    </a:lnTo>
                    <a:lnTo>
                      <a:pt x="254" y="0"/>
                    </a:lnTo>
                    <a:lnTo>
                      <a:pt x="4" y="110"/>
                    </a:lnTo>
                    <a:lnTo>
                      <a:pt x="0" y="175"/>
                    </a:lnTo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159" name="Freeform 95"/>
              <p:cNvSpPr>
                <a:spLocks/>
              </p:cNvSpPr>
              <p:nvPr/>
            </p:nvSpPr>
            <p:spPr bwMode="auto">
              <a:xfrm>
                <a:off x="1872" y="2253"/>
                <a:ext cx="457" cy="221"/>
              </a:xfrm>
              <a:custGeom>
                <a:avLst/>
                <a:gdLst>
                  <a:gd name="T0" fmla="*/ 0 w 457"/>
                  <a:gd name="T1" fmla="*/ 121 h 221"/>
                  <a:gd name="T2" fmla="*/ 251 w 457"/>
                  <a:gd name="T3" fmla="*/ 0 h 221"/>
                  <a:gd name="T4" fmla="*/ 456 w 457"/>
                  <a:gd name="T5" fmla="*/ 57 h 221"/>
                  <a:gd name="T6" fmla="*/ 204 w 457"/>
                  <a:gd name="T7" fmla="*/ 220 h 221"/>
                  <a:gd name="T8" fmla="*/ 0 w 457"/>
                  <a:gd name="T9" fmla="*/ 121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7" h="221">
                    <a:moveTo>
                      <a:pt x="0" y="121"/>
                    </a:moveTo>
                    <a:lnTo>
                      <a:pt x="251" y="0"/>
                    </a:lnTo>
                    <a:lnTo>
                      <a:pt x="456" y="57"/>
                    </a:lnTo>
                    <a:lnTo>
                      <a:pt x="204" y="220"/>
                    </a:lnTo>
                    <a:lnTo>
                      <a:pt x="0" y="121"/>
                    </a:lnTo>
                  </a:path>
                </a:pathLst>
              </a:cu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160" name="Freeform 96"/>
              <p:cNvSpPr>
                <a:spLocks/>
              </p:cNvSpPr>
              <p:nvPr/>
            </p:nvSpPr>
            <p:spPr bwMode="auto">
              <a:xfrm>
                <a:off x="2075" y="2268"/>
                <a:ext cx="246" cy="200"/>
              </a:xfrm>
              <a:custGeom>
                <a:avLst/>
                <a:gdLst>
                  <a:gd name="T0" fmla="*/ 4 w 246"/>
                  <a:gd name="T1" fmla="*/ 150 h 200"/>
                  <a:gd name="T2" fmla="*/ 0 w 246"/>
                  <a:gd name="T3" fmla="*/ 199 h 200"/>
                  <a:gd name="T4" fmla="*/ 243 w 246"/>
                  <a:gd name="T5" fmla="*/ 46 h 200"/>
                  <a:gd name="T6" fmla="*/ 245 w 246"/>
                  <a:gd name="T7" fmla="*/ 0 h 200"/>
                  <a:gd name="T8" fmla="*/ 4 w 246"/>
                  <a:gd name="T9" fmla="*/ 15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6" h="200">
                    <a:moveTo>
                      <a:pt x="4" y="150"/>
                    </a:moveTo>
                    <a:lnTo>
                      <a:pt x="0" y="199"/>
                    </a:lnTo>
                    <a:lnTo>
                      <a:pt x="243" y="46"/>
                    </a:lnTo>
                    <a:lnTo>
                      <a:pt x="245" y="0"/>
                    </a:lnTo>
                    <a:lnTo>
                      <a:pt x="4" y="150"/>
                    </a:lnTo>
                  </a:path>
                </a:pathLst>
              </a:cu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161" name="Freeform 97"/>
              <p:cNvSpPr>
                <a:spLocks/>
              </p:cNvSpPr>
              <p:nvPr/>
            </p:nvSpPr>
            <p:spPr bwMode="auto">
              <a:xfrm>
                <a:off x="1877" y="2320"/>
                <a:ext cx="203" cy="147"/>
              </a:xfrm>
              <a:custGeom>
                <a:avLst/>
                <a:gdLst>
                  <a:gd name="T0" fmla="*/ 3 w 203"/>
                  <a:gd name="T1" fmla="*/ 0 h 147"/>
                  <a:gd name="T2" fmla="*/ 0 w 203"/>
                  <a:gd name="T3" fmla="*/ 50 h 147"/>
                  <a:gd name="T4" fmla="*/ 197 w 203"/>
                  <a:gd name="T5" fmla="*/ 146 h 147"/>
                  <a:gd name="T6" fmla="*/ 202 w 203"/>
                  <a:gd name="T7" fmla="*/ 96 h 147"/>
                  <a:gd name="T8" fmla="*/ 3 w 203"/>
                  <a:gd name="T9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3" h="147">
                    <a:moveTo>
                      <a:pt x="3" y="0"/>
                    </a:moveTo>
                    <a:lnTo>
                      <a:pt x="0" y="50"/>
                    </a:lnTo>
                    <a:lnTo>
                      <a:pt x="197" y="146"/>
                    </a:lnTo>
                    <a:lnTo>
                      <a:pt x="202" y="96"/>
                    </a:lnTo>
                    <a:lnTo>
                      <a:pt x="3" y="0"/>
                    </a:lnTo>
                  </a:path>
                </a:pathLst>
              </a:custGeom>
              <a:solidFill>
                <a:srgbClr val="8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162" name="Freeform 98"/>
              <p:cNvSpPr>
                <a:spLocks/>
              </p:cNvSpPr>
              <p:nvPr/>
            </p:nvSpPr>
            <p:spPr bwMode="auto">
              <a:xfrm>
                <a:off x="1876" y="2313"/>
                <a:ext cx="205" cy="116"/>
              </a:xfrm>
              <a:custGeom>
                <a:avLst/>
                <a:gdLst>
                  <a:gd name="T0" fmla="*/ 1 w 205"/>
                  <a:gd name="T1" fmla="*/ 0 h 116"/>
                  <a:gd name="T2" fmla="*/ 0 w 205"/>
                  <a:gd name="T3" fmla="*/ 8 h 116"/>
                  <a:gd name="T4" fmla="*/ 198 w 205"/>
                  <a:gd name="T5" fmla="*/ 115 h 116"/>
                  <a:gd name="T6" fmla="*/ 204 w 205"/>
                  <a:gd name="T7" fmla="*/ 98 h 116"/>
                  <a:gd name="T8" fmla="*/ 1 w 205"/>
                  <a:gd name="T9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5" h="116">
                    <a:moveTo>
                      <a:pt x="1" y="0"/>
                    </a:moveTo>
                    <a:lnTo>
                      <a:pt x="0" y="8"/>
                    </a:lnTo>
                    <a:lnTo>
                      <a:pt x="198" y="115"/>
                    </a:lnTo>
                    <a:lnTo>
                      <a:pt x="204" y="98"/>
                    </a:lnTo>
                    <a:lnTo>
                      <a:pt x="1" y="0"/>
                    </a:lnTo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163" name="Freeform 99"/>
              <p:cNvSpPr>
                <a:spLocks/>
              </p:cNvSpPr>
              <p:nvPr/>
            </p:nvSpPr>
            <p:spPr bwMode="auto">
              <a:xfrm>
                <a:off x="2076" y="2310"/>
                <a:ext cx="252" cy="170"/>
              </a:xfrm>
              <a:custGeom>
                <a:avLst/>
                <a:gdLst>
                  <a:gd name="T0" fmla="*/ 0 w 252"/>
                  <a:gd name="T1" fmla="*/ 162 h 170"/>
                  <a:gd name="T2" fmla="*/ 1 w 252"/>
                  <a:gd name="T3" fmla="*/ 169 h 170"/>
                  <a:gd name="T4" fmla="*/ 251 w 252"/>
                  <a:gd name="T5" fmla="*/ 6 h 170"/>
                  <a:gd name="T6" fmla="*/ 251 w 252"/>
                  <a:gd name="T7" fmla="*/ 0 h 170"/>
                  <a:gd name="T8" fmla="*/ 0 w 252"/>
                  <a:gd name="T9" fmla="*/ 162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2" h="170">
                    <a:moveTo>
                      <a:pt x="0" y="162"/>
                    </a:moveTo>
                    <a:lnTo>
                      <a:pt x="1" y="169"/>
                    </a:lnTo>
                    <a:lnTo>
                      <a:pt x="251" y="6"/>
                    </a:lnTo>
                    <a:lnTo>
                      <a:pt x="251" y="0"/>
                    </a:lnTo>
                    <a:lnTo>
                      <a:pt x="0" y="162"/>
                    </a:lnTo>
                  </a:path>
                </a:pathLst>
              </a:cu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164" name="Freeform 100"/>
              <p:cNvSpPr>
                <a:spLocks/>
              </p:cNvSpPr>
              <p:nvPr/>
            </p:nvSpPr>
            <p:spPr bwMode="auto">
              <a:xfrm>
                <a:off x="1876" y="2202"/>
                <a:ext cx="453" cy="212"/>
              </a:xfrm>
              <a:custGeom>
                <a:avLst/>
                <a:gdLst>
                  <a:gd name="T0" fmla="*/ 0 w 453"/>
                  <a:gd name="T1" fmla="*/ 112 h 212"/>
                  <a:gd name="T2" fmla="*/ 247 w 453"/>
                  <a:gd name="T3" fmla="*/ 0 h 212"/>
                  <a:gd name="T4" fmla="*/ 452 w 453"/>
                  <a:gd name="T5" fmla="*/ 58 h 212"/>
                  <a:gd name="T6" fmla="*/ 204 w 453"/>
                  <a:gd name="T7" fmla="*/ 211 h 212"/>
                  <a:gd name="T8" fmla="*/ 0 w 453"/>
                  <a:gd name="T9" fmla="*/ 112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3" h="212">
                    <a:moveTo>
                      <a:pt x="0" y="112"/>
                    </a:moveTo>
                    <a:lnTo>
                      <a:pt x="247" y="0"/>
                    </a:lnTo>
                    <a:lnTo>
                      <a:pt x="452" y="58"/>
                    </a:lnTo>
                    <a:lnTo>
                      <a:pt x="204" y="211"/>
                    </a:lnTo>
                    <a:lnTo>
                      <a:pt x="0" y="112"/>
                    </a:lnTo>
                  </a:path>
                </a:pathLst>
              </a:cu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2165" name="Group 101"/>
              <p:cNvGrpSpPr>
                <a:grpSpLocks/>
              </p:cNvGrpSpPr>
              <p:nvPr/>
            </p:nvGrpSpPr>
            <p:grpSpPr bwMode="auto">
              <a:xfrm>
                <a:off x="2076" y="2213"/>
                <a:ext cx="230" cy="75"/>
                <a:chOff x="2076" y="2213"/>
                <a:chExt cx="230" cy="75"/>
              </a:xfrm>
            </p:grpSpPr>
            <p:sp>
              <p:nvSpPr>
                <p:cNvPr id="1112166" name="Freeform 102"/>
                <p:cNvSpPr>
                  <a:spLocks/>
                </p:cNvSpPr>
                <p:nvPr/>
              </p:nvSpPr>
              <p:spPr bwMode="auto">
                <a:xfrm>
                  <a:off x="2091" y="2213"/>
                  <a:ext cx="215" cy="66"/>
                </a:xfrm>
                <a:custGeom>
                  <a:avLst/>
                  <a:gdLst>
                    <a:gd name="T0" fmla="*/ 7 w 215"/>
                    <a:gd name="T1" fmla="*/ 0 h 66"/>
                    <a:gd name="T2" fmla="*/ 0 w 215"/>
                    <a:gd name="T3" fmla="*/ 4 h 66"/>
                    <a:gd name="T4" fmla="*/ 208 w 215"/>
                    <a:gd name="T5" fmla="*/ 65 h 66"/>
                    <a:gd name="T6" fmla="*/ 214 w 215"/>
                    <a:gd name="T7" fmla="*/ 64 h 66"/>
                    <a:gd name="T8" fmla="*/ 7 w 215"/>
                    <a:gd name="T9" fmla="*/ 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5" h="66">
                      <a:moveTo>
                        <a:pt x="7" y="0"/>
                      </a:moveTo>
                      <a:lnTo>
                        <a:pt x="0" y="4"/>
                      </a:lnTo>
                      <a:lnTo>
                        <a:pt x="208" y="65"/>
                      </a:lnTo>
                      <a:lnTo>
                        <a:pt x="214" y="64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167" name="Freeform 103"/>
                <p:cNvSpPr>
                  <a:spLocks/>
                </p:cNvSpPr>
                <p:nvPr/>
              </p:nvSpPr>
              <p:spPr bwMode="auto">
                <a:xfrm>
                  <a:off x="2076" y="2221"/>
                  <a:ext cx="215" cy="67"/>
                </a:xfrm>
                <a:custGeom>
                  <a:avLst/>
                  <a:gdLst>
                    <a:gd name="T0" fmla="*/ 7 w 215"/>
                    <a:gd name="T1" fmla="*/ 0 h 67"/>
                    <a:gd name="T2" fmla="*/ 0 w 215"/>
                    <a:gd name="T3" fmla="*/ 4 h 67"/>
                    <a:gd name="T4" fmla="*/ 208 w 215"/>
                    <a:gd name="T5" fmla="*/ 66 h 67"/>
                    <a:gd name="T6" fmla="*/ 214 w 215"/>
                    <a:gd name="T7" fmla="*/ 64 h 67"/>
                    <a:gd name="T8" fmla="*/ 7 w 215"/>
                    <a:gd name="T9" fmla="*/ 0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5" h="67">
                      <a:moveTo>
                        <a:pt x="7" y="0"/>
                      </a:moveTo>
                      <a:lnTo>
                        <a:pt x="0" y="4"/>
                      </a:lnTo>
                      <a:lnTo>
                        <a:pt x="208" y="66"/>
                      </a:lnTo>
                      <a:lnTo>
                        <a:pt x="214" y="64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12168" name="Freeform 104"/>
              <p:cNvSpPr>
                <a:spLocks/>
              </p:cNvSpPr>
              <p:nvPr/>
            </p:nvSpPr>
            <p:spPr bwMode="auto">
              <a:xfrm>
                <a:off x="2080" y="2259"/>
                <a:ext cx="250" cy="158"/>
              </a:xfrm>
              <a:custGeom>
                <a:avLst/>
                <a:gdLst>
                  <a:gd name="T0" fmla="*/ 0 w 250"/>
                  <a:gd name="T1" fmla="*/ 152 h 158"/>
                  <a:gd name="T2" fmla="*/ 1 w 250"/>
                  <a:gd name="T3" fmla="*/ 157 h 158"/>
                  <a:gd name="T4" fmla="*/ 248 w 250"/>
                  <a:gd name="T5" fmla="*/ 4 h 158"/>
                  <a:gd name="T6" fmla="*/ 249 w 250"/>
                  <a:gd name="T7" fmla="*/ 0 h 158"/>
                  <a:gd name="T8" fmla="*/ 0 w 250"/>
                  <a:gd name="T9" fmla="*/ 152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0" h="158">
                    <a:moveTo>
                      <a:pt x="0" y="152"/>
                    </a:moveTo>
                    <a:lnTo>
                      <a:pt x="1" y="157"/>
                    </a:lnTo>
                    <a:lnTo>
                      <a:pt x="248" y="4"/>
                    </a:lnTo>
                    <a:lnTo>
                      <a:pt x="249" y="0"/>
                    </a:lnTo>
                    <a:lnTo>
                      <a:pt x="0" y="152"/>
                    </a:lnTo>
                  </a:path>
                </a:pathLst>
              </a:cu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2169" name="Group 105"/>
              <p:cNvGrpSpPr>
                <a:grpSpLocks/>
              </p:cNvGrpSpPr>
              <p:nvPr/>
            </p:nvGrpSpPr>
            <p:grpSpPr bwMode="auto">
              <a:xfrm>
                <a:off x="2077" y="2276"/>
                <a:ext cx="243" cy="181"/>
                <a:chOff x="2077" y="2276"/>
                <a:chExt cx="243" cy="181"/>
              </a:xfrm>
            </p:grpSpPr>
            <p:sp>
              <p:nvSpPr>
                <p:cNvPr id="1112170" name="Line 106"/>
                <p:cNvSpPr>
                  <a:spLocks noChangeShapeType="1"/>
                </p:cNvSpPr>
                <p:nvPr/>
              </p:nvSpPr>
              <p:spPr bwMode="auto">
                <a:xfrm flipH="1">
                  <a:off x="2080" y="2276"/>
                  <a:ext cx="238" cy="14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71" name="Line 107"/>
                <p:cNvSpPr>
                  <a:spLocks noChangeShapeType="1"/>
                </p:cNvSpPr>
                <p:nvPr/>
              </p:nvSpPr>
              <p:spPr bwMode="auto">
                <a:xfrm flipH="1">
                  <a:off x="2079" y="2283"/>
                  <a:ext cx="241" cy="14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72" name="Line 108"/>
                <p:cNvSpPr>
                  <a:spLocks noChangeShapeType="1"/>
                </p:cNvSpPr>
                <p:nvPr/>
              </p:nvSpPr>
              <p:spPr bwMode="auto">
                <a:xfrm flipH="1">
                  <a:off x="2078" y="2291"/>
                  <a:ext cx="237" cy="14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73" name="Line 109"/>
                <p:cNvSpPr>
                  <a:spLocks noChangeShapeType="1"/>
                </p:cNvSpPr>
                <p:nvPr/>
              </p:nvSpPr>
              <p:spPr bwMode="auto">
                <a:xfrm flipH="1">
                  <a:off x="2079" y="2295"/>
                  <a:ext cx="238" cy="15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74" name="Line 110"/>
                <p:cNvSpPr>
                  <a:spLocks noChangeShapeType="1"/>
                </p:cNvSpPr>
                <p:nvPr/>
              </p:nvSpPr>
              <p:spPr bwMode="auto">
                <a:xfrm flipH="1">
                  <a:off x="2077" y="2306"/>
                  <a:ext cx="240" cy="15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12175" name="Group 111"/>
              <p:cNvGrpSpPr>
                <a:grpSpLocks/>
              </p:cNvGrpSpPr>
              <p:nvPr/>
            </p:nvGrpSpPr>
            <p:grpSpPr bwMode="auto">
              <a:xfrm>
                <a:off x="1878" y="2323"/>
                <a:ext cx="204" cy="133"/>
                <a:chOff x="1878" y="2323"/>
                <a:chExt cx="204" cy="133"/>
              </a:xfrm>
            </p:grpSpPr>
            <p:sp>
              <p:nvSpPr>
                <p:cNvPr id="1112176" name="Line 112"/>
                <p:cNvSpPr>
                  <a:spLocks noChangeShapeType="1"/>
                </p:cNvSpPr>
                <p:nvPr/>
              </p:nvSpPr>
              <p:spPr bwMode="auto">
                <a:xfrm>
                  <a:off x="1882" y="2323"/>
                  <a:ext cx="200" cy="9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77" name="Line 113"/>
                <p:cNvSpPr>
                  <a:spLocks noChangeShapeType="1"/>
                </p:cNvSpPr>
                <p:nvPr/>
              </p:nvSpPr>
              <p:spPr bwMode="auto">
                <a:xfrm>
                  <a:off x="1882" y="2331"/>
                  <a:ext cx="198" cy="9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78" name="Line 114"/>
                <p:cNvSpPr>
                  <a:spLocks noChangeShapeType="1"/>
                </p:cNvSpPr>
                <p:nvPr/>
              </p:nvSpPr>
              <p:spPr bwMode="auto">
                <a:xfrm>
                  <a:off x="1879" y="2339"/>
                  <a:ext cx="198" cy="10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79" name="Line 115"/>
                <p:cNvSpPr>
                  <a:spLocks noChangeShapeType="1"/>
                </p:cNvSpPr>
                <p:nvPr/>
              </p:nvSpPr>
              <p:spPr bwMode="auto">
                <a:xfrm>
                  <a:off x="1878" y="2347"/>
                  <a:ext cx="201" cy="9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80" name="Line 116"/>
                <p:cNvSpPr>
                  <a:spLocks noChangeShapeType="1"/>
                </p:cNvSpPr>
                <p:nvPr/>
              </p:nvSpPr>
              <p:spPr bwMode="auto">
                <a:xfrm>
                  <a:off x="1878" y="2358"/>
                  <a:ext cx="198" cy="9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112181" name="Group 117"/>
          <p:cNvGrpSpPr>
            <a:grpSpLocks/>
          </p:cNvGrpSpPr>
          <p:nvPr/>
        </p:nvGrpSpPr>
        <p:grpSpPr bwMode="auto">
          <a:xfrm>
            <a:off x="3563938" y="3913188"/>
            <a:ext cx="644525" cy="428625"/>
            <a:chOff x="2249" y="2370"/>
            <a:chExt cx="406" cy="270"/>
          </a:xfrm>
        </p:grpSpPr>
        <p:grpSp>
          <p:nvGrpSpPr>
            <p:cNvPr id="1112182" name="Group 118"/>
            <p:cNvGrpSpPr>
              <a:grpSpLocks/>
            </p:cNvGrpSpPr>
            <p:nvPr/>
          </p:nvGrpSpPr>
          <p:grpSpPr bwMode="auto">
            <a:xfrm>
              <a:off x="2339" y="2370"/>
              <a:ext cx="86" cy="270"/>
              <a:chOff x="2339" y="2370"/>
              <a:chExt cx="86" cy="270"/>
            </a:xfrm>
          </p:grpSpPr>
          <p:grpSp>
            <p:nvGrpSpPr>
              <p:cNvPr id="1112183" name="Group 119"/>
              <p:cNvGrpSpPr>
                <a:grpSpLocks/>
              </p:cNvGrpSpPr>
              <p:nvPr/>
            </p:nvGrpSpPr>
            <p:grpSpPr bwMode="auto">
              <a:xfrm>
                <a:off x="2339" y="2370"/>
                <a:ext cx="86" cy="270"/>
                <a:chOff x="2339" y="2370"/>
                <a:chExt cx="86" cy="270"/>
              </a:xfrm>
            </p:grpSpPr>
            <p:sp>
              <p:nvSpPr>
                <p:cNvPr id="1112184" name="Freeform 120"/>
                <p:cNvSpPr>
                  <a:spLocks/>
                </p:cNvSpPr>
                <p:nvPr/>
              </p:nvSpPr>
              <p:spPr bwMode="auto">
                <a:xfrm>
                  <a:off x="2397" y="2377"/>
                  <a:ext cx="28" cy="263"/>
                </a:xfrm>
                <a:custGeom>
                  <a:avLst/>
                  <a:gdLst>
                    <a:gd name="T0" fmla="*/ 0 w 28"/>
                    <a:gd name="T1" fmla="*/ 0 h 263"/>
                    <a:gd name="T2" fmla="*/ 27 w 28"/>
                    <a:gd name="T3" fmla="*/ 41 h 263"/>
                    <a:gd name="T4" fmla="*/ 27 w 28"/>
                    <a:gd name="T5" fmla="*/ 262 h 263"/>
                    <a:gd name="T6" fmla="*/ 0 w 28"/>
                    <a:gd name="T7" fmla="*/ 262 h 263"/>
                    <a:gd name="T8" fmla="*/ 0 w 28"/>
                    <a:gd name="T9" fmla="*/ 0 h 2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" h="263">
                      <a:moveTo>
                        <a:pt x="0" y="0"/>
                      </a:moveTo>
                      <a:lnTo>
                        <a:pt x="27" y="41"/>
                      </a:lnTo>
                      <a:lnTo>
                        <a:pt x="27" y="262"/>
                      </a:lnTo>
                      <a:lnTo>
                        <a:pt x="0" y="26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8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185" name="Freeform 121"/>
                <p:cNvSpPr>
                  <a:spLocks/>
                </p:cNvSpPr>
                <p:nvPr/>
              </p:nvSpPr>
              <p:spPr bwMode="auto">
                <a:xfrm>
                  <a:off x="2339" y="2370"/>
                  <a:ext cx="58" cy="269"/>
                </a:xfrm>
                <a:custGeom>
                  <a:avLst/>
                  <a:gdLst>
                    <a:gd name="T0" fmla="*/ 0 w 58"/>
                    <a:gd name="T1" fmla="*/ 268 h 269"/>
                    <a:gd name="T2" fmla="*/ 0 w 58"/>
                    <a:gd name="T3" fmla="*/ 5 h 269"/>
                    <a:gd name="T4" fmla="*/ 3 w 58"/>
                    <a:gd name="T5" fmla="*/ 3 h 269"/>
                    <a:gd name="T6" fmla="*/ 8 w 58"/>
                    <a:gd name="T7" fmla="*/ 2 h 269"/>
                    <a:gd name="T8" fmla="*/ 14 w 58"/>
                    <a:gd name="T9" fmla="*/ 0 h 269"/>
                    <a:gd name="T10" fmla="*/ 19 w 58"/>
                    <a:gd name="T11" fmla="*/ 0 h 269"/>
                    <a:gd name="T12" fmla="*/ 24 w 58"/>
                    <a:gd name="T13" fmla="*/ 0 h 269"/>
                    <a:gd name="T14" fmla="*/ 28 w 58"/>
                    <a:gd name="T15" fmla="*/ 0 h 269"/>
                    <a:gd name="T16" fmla="*/ 31 w 58"/>
                    <a:gd name="T17" fmla="*/ 0 h 269"/>
                    <a:gd name="T18" fmla="*/ 34 w 58"/>
                    <a:gd name="T19" fmla="*/ 0 h 269"/>
                    <a:gd name="T20" fmla="*/ 37 w 58"/>
                    <a:gd name="T21" fmla="*/ 0 h 269"/>
                    <a:gd name="T22" fmla="*/ 40 w 58"/>
                    <a:gd name="T23" fmla="*/ 0 h 269"/>
                    <a:gd name="T24" fmla="*/ 42 w 58"/>
                    <a:gd name="T25" fmla="*/ 1 h 269"/>
                    <a:gd name="T26" fmla="*/ 46 w 58"/>
                    <a:gd name="T27" fmla="*/ 2 h 269"/>
                    <a:gd name="T28" fmla="*/ 52 w 58"/>
                    <a:gd name="T29" fmla="*/ 3 h 269"/>
                    <a:gd name="T30" fmla="*/ 54 w 58"/>
                    <a:gd name="T31" fmla="*/ 4 h 269"/>
                    <a:gd name="T32" fmla="*/ 57 w 58"/>
                    <a:gd name="T33" fmla="*/ 5 h 269"/>
                    <a:gd name="T34" fmla="*/ 57 w 58"/>
                    <a:gd name="T35" fmla="*/ 268 h 269"/>
                    <a:gd name="T36" fmla="*/ 0 w 58"/>
                    <a:gd name="T37" fmla="*/ 268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8" h="269">
                      <a:moveTo>
                        <a:pt x="0" y="268"/>
                      </a:moveTo>
                      <a:lnTo>
                        <a:pt x="0" y="5"/>
                      </a:lnTo>
                      <a:lnTo>
                        <a:pt x="3" y="3"/>
                      </a:lnTo>
                      <a:lnTo>
                        <a:pt x="8" y="2"/>
                      </a:lnTo>
                      <a:lnTo>
                        <a:pt x="14" y="0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8" y="0"/>
                      </a:lnTo>
                      <a:lnTo>
                        <a:pt x="31" y="0"/>
                      </a:lnTo>
                      <a:lnTo>
                        <a:pt x="34" y="0"/>
                      </a:lnTo>
                      <a:lnTo>
                        <a:pt x="37" y="0"/>
                      </a:lnTo>
                      <a:lnTo>
                        <a:pt x="40" y="0"/>
                      </a:lnTo>
                      <a:lnTo>
                        <a:pt x="42" y="1"/>
                      </a:lnTo>
                      <a:lnTo>
                        <a:pt x="46" y="2"/>
                      </a:lnTo>
                      <a:lnTo>
                        <a:pt x="52" y="3"/>
                      </a:lnTo>
                      <a:lnTo>
                        <a:pt x="54" y="4"/>
                      </a:lnTo>
                      <a:lnTo>
                        <a:pt x="57" y="5"/>
                      </a:lnTo>
                      <a:lnTo>
                        <a:pt x="57" y="268"/>
                      </a:lnTo>
                      <a:lnTo>
                        <a:pt x="0" y="268"/>
                      </a:lnTo>
                    </a:path>
                  </a:pathLst>
                </a:custGeom>
                <a:solidFill>
                  <a:srgbClr val="FF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12186" name="Group 122"/>
              <p:cNvGrpSpPr>
                <a:grpSpLocks/>
              </p:cNvGrpSpPr>
              <p:nvPr/>
            </p:nvGrpSpPr>
            <p:grpSpPr bwMode="auto">
              <a:xfrm>
                <a:off x="2339" y="2442"/>
                <a:ext cx="58" cy="156"/>
                <a:chOff x="2339" y="2442"/>
                <a:chExt cx="58" cy="156"/>
              </a:xfrm>
            </p:grpSpPr>
            <p:sp>
              <p:nvSpPr>
                <p:cNvPr id="1112187" name="Freeform 123"/>
                <p:cNvSpPr>
                  <a:spLocks/>
                </p:cNvSpPr>
                <p:nvPr/>
              </p:nvSpPr>
              <p:spPr bwMode="auto">
                <a:xfrm>
                  <a:off x="2339" y="2566"/>
                  <a:ext cx="57" cy="17"/>
                </a:xfrm>
                <a:custGeom>
                  <a:avLst/>
                  <a:gdLst>
                    <a:gd name="T0" fmla="*/ 0 w 57"/>
                    <a:gd name="T1" fmla="*/ 8 h 17"/>
                    <a:gd name="T2" fmla="*/ 2 w 57"/>
                    <a:gd name="T3" fmla="*/ 6 h 17"/>
                    <a:gd name="T4" fmla="*/ 4 w 57"/>
                    <a:gd name="T5" fmla="*/ 5 h 17"/>
                    <a:gd name="T6" fmla="*/ 7 w 57"/>
                    <a:gd name="T7" fmla="*/ 4 h 17"/>
                    <a:gd name="T8" fmla="*/ 11 w 57"/>
                    <a:gd name="T9" fmla="*/ 2 h 17"/>
                    <a:gd name="T10" fmla="*/ 14 w 57"/>
                    <a:gd name="T11" fmla="*/ 1 h 17"/>
                    <a:gd name="T12" fmla="*/ 19 w 57"/>
                    <a:gd name="T13" fmla="*/ 0 h 17"/>
                    <a:gd name="T14" fmla="*/ 24 w 57"/>
                    <a:gd name="T15" fmla="*/ 0 h 17"/>
                    <a:gd name="T16" fmla="*/ 27 w 57"/>
                    <a:gd name="T17" fmla="*/ 0 h 17"/>
                    <a:gd name="T18" fmla="*/ 32 w 57"/>
                    <a:gd name="T19" fmla="*/ 0 h 17"/>
                    <a:gd name="T20" fmla="*/ 36 w 57"/>
                    <a:gd name="T21" fmla="*/ 0 h 17"/>
                    <a:gd name="T22" fmla="*/ 40 w 57"/>
                    <a:gd name="T23" fmla="*/ 1 h 17"/>
                    <a:gd name="T24" fmla="*/ 44 w 57"/>
                    <a:gd name="T25" fmla="*/ 1 h 17"/>
                    <a:gd name="T26" fmla="*/ 47 w 57"/>
                    <a:gd name="T27" fmla="*/ 4 h 17"/>
                    <a:gd name="T28" fmla="*/ 51 w 57"/>
                    <a:gd name="T29" fmla="*/ 5 h 17"/>
                    <a:gd name="T30" fmla="*/ 54 w 57"/>
                    <a:gd name="T31" fmla="*/ 6 h 17"/>
                    <a:gd name="T32" fmla="*/ 56 w 57"/>
                    <a:gd name="T33" fmla="*/ 8 h 17"/>
                    <a:gd name="T34" fmla="*/ 56 w 57"/>
                    <a:gd name="T35" fmla="*/ 16 h 17"/>
                    <a:gd name="T36" fmla="*/ 55 w 57"/>
                    <a:gd name="T37" fmla="*/ 14 h 17"/>
                    <a:gd name="T38" fmla="*/ 52 w 57"/>
                    <a:gd name="T39" fmla="*/ 13 h 17"/>
                    <a:gd name="T40" fmla="*/ 49 w 57"/>
                    <a:gd name="T41" fmla="*/ 12 h 17"/>
                    <a:gd name="T42" fmla="*/ 45 w 57"/>
                    <a:gd name="T43" fmla="*/ 10 h 17"/>
                    <a:gd name="T44" fmla="*/ 41 w 57"/>
                    <a:gd name="T45" fmla="*/ 9 h 17"/>
                    <a:gd name="T46" fmla="*/ 37 w 57"/>
                    <a:gd name="T47" fmla="*/ 8 h 17"/>
                    <a:gd name="T48" fmla="*/ 33 w 57"/>
                    <a:gd name="T49" fmla="*/ 8 h 17"/>
                    <a:gd name="T50" fmla="*/ 29 w 57"/>
                    <a:gd name="T51" fmla="*/ 8 h 17"/>
                    <a:gd name="T52" fmla="*/ 26 w 57"/>
                    <a:gd name="T53" fmla="*/ 8 h 17"/>
                    <a:gd name="T54" fmla="*/ 22 w 57"/>
                    <a:gd name="T55" fmla="*/ 8 h 17"/>
                    <a:gd name="T56" fmla="*/ 19 w 57"/>
                    <a:gd name="T57" fmla="*/ 8 h 17"/>
                    <a:gd name="T58" fmla="*/ 15 w 57"/>
                    <a:gd name="T59" fmla="*/ 9 h 17"/>
                    <a:gd name="T60" fmla="*/ 11 w 57"/>
                    <a:gd name="T61" fmla="*/ 10 h 17"/>
                    <a:gd name="T62" fmla="*/ 7 w 57"/>
                    <a:gd name="T63" fmla="*/ 12 h 17"/>
                    <a:gd name="T64" fmla="*/ 4 w 57"/>
                    <a:gd name="T65" fmla="*/ 13 h 17"/>
                    <a:gd name="T66" fmla="*/ 0 w 57"/>
                    <a:gd name="T67" fmla="*/ 16 h 17"/>
                    <a:gd name="T68" fmla="*/ 0 w 57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7" h="17">
                      <a:moveTo>
                        <a:pt x="0" y="8"/>
                      </a:moveTo>
                      <a:lnTo>
                        <a:pt x="2" y="6"/>
                      </a:lnTo>
                      <a:lnTo>
                        <a:pt x="4" y="5"/>
                      </a:lnTo>
                      <a:lnTo>
                        <a:pt x="7" y="4"/>
                      </a:lnTo>
                      <a:lnTo>
                        <a:pt x="11" y="2"/>
                      </a:lnTo>
                      <a:lnTo>
                        <a:pt x="14" y="1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7" y="0"/>
                      </a:lnTo>
                      <a:lnTo>
                        <a:pt x="32" y="0"/>
                      </a:lnTo>
                      <a:lnTo>
                        <a:pt x="36" y="0"/>
                      </a:lnTo>
                      <a:lnTo>
                        <a:pt x="40" y="1"/>
                      </a:lnTo>
                      <a:lnTo>
                        <a:pt x="44" y="1"/>
                      </a:lnTo>
                      <a:lnTo>
                        <a:pt x="47" y="4"/>
                      </a:lnTo>
                      <a:lnTo>
                        <a:pt x="51" y="5"/>
                      </a:lnTo>
                      <a:lnTo>
                        <a:pt x="54" y="6"/>
                      </a:lnTo>
                      <a:lnTo>
                        <a:pt x="56" y="8"/>
                      </a:lnTo>
                      <a:lnTo>
                        <a:pt x="56" y="16"/>
                      </a:lnTo>
                      <a:lnTo>
                        <a:pt x="55" y="14"/>
                      </a:lnTo>
                      <a:lnTo>
                        <a:pt x="52" y="13"/>
                      </a:lnTo>
                      <a:lnTo>
                        <a:pt x="49" y="12"/>
                      </a:lnTo>
                      <a:lnTo>
                        <a:pt x="45" y="10"/>
                      </a:lnTo>
                      <a:lnTo>
                        <a:pt x="41" y="9"/>
                      </a:lnTo>
                      <a:lnTo>
                        <a:pt x="37" y="8"/>
                      </a:lnTo>
                      <a:lnTo>
                        <a:pt x="33" y="8"/>
                      </a:lnTo>
                      <a:lnTo>
                        <a:pt x="29" y="8"/>
                      </a:lnTo>
                      <a:lnTo>
                        <a:pt x="26" y="8"/>
                      </a:lnTo>
                      <a:lnTo>
                        <a:pt x="22" y="8"/>
                      </a:lnTo>
                      <a:lnTo>
                        <a:pt x="19" y="8"/>
                      </a:lnTo>
                      <a:lnTo>
                        <a:pt x="15" y="9"/>
                      </a:lnTo>
                      <a:lnTo>
                        <a:pt x="11" y="10"/>
                      </a:lnTo>
                      <a:lnTo>
                        <a:pt x="7" y="12"/>
                      </a:lnTo>
                      <a:lnTo>
                        <a:pt x="4" y="13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188" name="Freeform 124"/>
                <p:cNvSpPr>
                  <a:spLocks/>
                </p:cNvSpPr>
                <p:nvPr/>
              </p:nvSpPr>
              <p:spPr bwMode="auto">
                <a:xfrm>
                  <a:off x="2339" y="2581"/>
                  <a:ext cx="58" cy="17"/>
                </a:xfrm>
                <a:custGeom>
                  <a:avLst/>
                  <a:gdLst>
                    <a:gd name="T0" fmla="*/ 0 w 58"/>
                    <a:gd name="T1" fmla="*/ 8 h 17"/>
                    <a:gd name="T2" fmla="*/ 2 w 58"/>
                    <a:gd name="T3" fmla="*/ 6 h 17"/>
                    <a:gd name="T4" fmla="*/ 4 w 58"/>
                    <a:gd name="T5" fmla="*/ 5 h 17"/>
                    <a:gd name="T6" fmla="*/ 7 w 58"/>
                    <a:gd name="T7" fmla="*/ 4 h 17"/>
                    <a:gd name="T8" fmla="*/ 11 w 58"/>
                    <a:gd name="T9" fmla="*/ 2 h 17"/>
                    <a:gd name="T10" fmla="*/ 15 w 58"/>
                    <a:gd name="T11" fmla="*/ 1 h 17"/>
                    <a:gd name="T12" fmla="*/ 19 w 58"/>
                    <a:gd name="T13" fmla="*/ 0 h 17"/>
                    <a:gd name="T14" fmla="*/ 24 w 58"/>
                    <a:gd name="T15" fmla="*/ 0 h 17"/>
                    <a:gd name="T16" fmla="*/ 27 w 58"/>
                    <a:gd name="T17" fmla="*/ 0 h 17"/>
                    <a:gd name="T18" fmla="*/ 32 w 58"/>
                    <a:gd name="T19" fmla="*/ 0 h 17"/>
                    <a:gd name="T20" fmla="*/ 37 w 58"/>
                    <a:gd name="T21" fmla="*/ 1 h 17"/>
                    <a:gd name="T22" fmla="*/ 40 w 58"/>
                    <a:gd name="T23" fmla="*/ 1 h 17"/>
                    <a:gd name="T24" fmla="*/ 44 w 58"/>
                    <a:gd name="T25" fmla="*/ 2 h 17"/>
                    <a:gd name="T26" fmla="*/ 48 w 58"/>
                    <a:gd name="T27" fmla="*/ 4 h 17"/>
                    <a:gd name="T28" fmla="*/ 52 w 58"/>
                    <a:gd name="T29" fmla="*/ 5 h 17"/>
                    <a:gd name="T30" fmla="*/ 55 w 58"/>
                    <a:gd name="T31" fmla="*/ 6 h 17"/>
                    <a:gd name="T32" fmla="*/ 57 w 58"/>
                    <a:gd name="T33" fmla="*/ 8 h 17"/>
                    <a:gd name="T34" fmla="*/ 57 w 58"/>
                    <a:gd name="T35" fmla="*/ 16 h 17"/>
                    <a:gd name="T36" fmla="*/ 55 w 58"/>
                    <a:gd name="T37" fmla="*/ 16 h 17"/>
                    <a:gd name="T38" fmla="*/ 52 w 58"/>
                    <a:gd name="T39" fmla="*/ 14 h 17"/>
                    <a:gd name="T40" fmla="*/ 49 w 58"/>
                    <a:gd name="T41" fmla="*/ 13 h 17"/>
                    <a:gd name="T42" fmla="*/ 46 w 58"/>
                    <a:gd name="T43" fmla="*/ 12 h 17"/>
                    <a:gd name="T44" fmla="*/ 41 w 58"/>
                    <a:gd name="T45" fmla="*/ 10 h 17"/>
                    <a:gd name="T46" fmla="*/ 37 w 58"/>
                    <a:gd name="T47" fmla="*/ 9 h 17"/>
                    <a:gd name="T48" fmla="*/ 33 w 58"/>
                    <a:gd name="T49" fmla="*/ 8 h 17"/>
                    <a:gd name="T50" fmla="*/ 29 w 58"/>
                    <a:gd name="T51" fmla="*/ 8 h 17"/>
                    <a:gd name="T52" fmla="*/ 26 w 58"/>
                    <a:gd name="T53" fmla="*/ 8 h 17"/>
                    <a:gd name="T54" fmla="*/ 23 w 58"/>
                    <a:gd name="T55" fmla="*/ 8 h 17"/>
                    <a:gd name="T56" fmla="*/ 19 w 58"/>
                    <a:gd name="T57" fmla="*/ 9 h 17"/>
                    <a:gd name="T58" fmla="*/ 15 w 58"/>
                    <a:gd name="T59" fmla="*/ 9 h 17"/>
                    <a:gd name="T60" fmla="*/ 11 w 58"/>
                    <a:gd name="T61" fmla="*/ 10 h 17"/>
                    <a:gd name="T62" fmla="*/ 8 w 58"/>
                    <a:gd name="T63" fmla="*/ 12 h 17"/>
                    <a:gd name="T64" fmla="*/ 4 w 58"/>
                    <a:gd name="T65" fmla="*/ 14 h 17"/>
                    <a:gd name="T66" fmla="*/ 0 w 58"/>
                    <a:gd name="T67" fmla="*/ 16 h 17"/>
                    <a:gd name="T68" fmla="*/ 0 w 58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8" h="17">
                      <a:moveTo>
                        <a:pt x="0" y="8"/>
                      </a:moveTo>
                      <a:lnTo>
                        <a:pt x="2" y="6"/>
                      </a:lnTo>
                      <a:lnTo>
                        <a:pt x="4" y="5"/>
                      </a:lnTo>
                      <a:lnTo>
                        <a:pt x="7" y="4"/>
                      </a:lnTo>
                      <a:lnTo>
                        <a:pt x="11" y="2"/>
                      </a:lnTo>
                      <a:lnTo>
                        <a:pt x="15" y="1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7" y="0"/>
                      </a:lnTo>
                      <a:lnTo>
                        <a:pt x="32" y="0"/>
                      </a:lnTo>
                      <a:lnTo>
                        <a:pt x="37" y="1"/>
                      </a:lnTo>
                      <a:lnTo>
                        <a:pt x="40" y="1"/>
                      </a:lnTo>
                      <a:lnTo>
                        <a:pt x="44" y="2"/>
                      </a:lnTo>
                      <a:lnTo>
                        <a:pt x="48" y="4"/>
                      </a:lnTo>
                      <a:lnTo>
                        <a:pt x="52" y="5"/>
                      </a:lnTo>
                      <a:lnTo>
                        <a:pt x="55" y="6"/>
                      </a:lnTo>
                      <a:lnTo>
                        <a:pt x="57" y="8"/>
                      </a:lnTo>
                      <a:lnTo>
                        <a:pt x="57" y="16"/>
                      </a:lnTo>
                      <a:lnTo>
                        <a:pt x="55" y="16"/>
                      </a:lnTo>
                      <a:lnTo>
                        <a:pt x="52" y="14"/>
                      </a:lnTo>
                      <a:lnTo>
                        <a:pt x="49" y="13"/>
                      </a:lnTo>
                      <a:lnTo>
                        <a:pt x="46" y="12"/>
                      </a:lnTo>
                      <a:lnTo>
                        <a:pt x="41" y="10"/>
                      </a:lnTo>
                      <a:lnTo>
                        <a:pt x="37" y="9"/>
                      </a:lnTo>
                      <a:lnTo>
                        <a:pt x="33" y="8"/>
                      </a:lnTo>
                      <a:lnTo>
                        <a:pt x="29" y="8"/>
                      </a:lnTo>
                      <a:lnTo>
                        <a:pt x="26" y="8"/>
                      </a:lnTo>
                      <a:lnTo>
                        <a:pt x="23" y="8"/>
                      </a:lnTo>
                      <a:lnTo>
                        <a:pt x="19" y="9"/>
                      </a:lnTo>
                      <a:lnTo>
                        <a:pt x="15" y="9"/>
                      </a:lnTo>
                      <a:lnTo>
                        <a:pt x="11" y="10"/>
                      </a:lnTo>
                      <a:lnTo>
                        <a:pt x="8" y="12"/>
                      </a:lnTo>
                      <a:lnTo>
                        <a:pt x="4" y="14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189" name="Freeform 125"/>
                <p:cNvSpPr>
                  <a:spLocks/>
                </p:cNvSpPr>
                <p:nvPr/>
              </p:nvSpPr>
              <p:spPr bwMode="auto">
                <a:xfrm>
                  <a:off x="2339" y="2442"/>
                  <a:ext cx="58" cy="17"/>
                </a:xfrm>
                <a:custGeom>
                  <a:avLst/>
                  <a:gdLst>
                    <a:gd name="T0" fmla="*/ 0 w 58"/>
                    <a:gd name="T1" fmla="*/ 8 h 17"/>
                    <a:gd name="T2" fmla="*/ 2 w 58"/>
                    <a:gd name="T3" fmla="*/ 6 h 17"/>
                    <a:gd name="T4" fmla="*/ 4 w 58"/>
                    <a:gd name="T5" fmla="*/ 5 h 17"/>
                    <a:gd name="T6" fmla="*/ 7 w 58"/>
                    <a:gd name="T7" fmla="*/ 4 h 17"/>
                    <a:gd name="T8" fmla="*/ 11 w 58"/>
                    <a:gd name="T9" fmla="*/ 2 h 17"/>
                    <a:gd name="T10" fmla="*/ 15 w 58"/>
                    <a:gd name="T11" fmla="*/ 1 h 17"/>
                    <a:gd name="T12" fmla="*/ 19 w 58"/>
                    <a:gd name="T13" fmla="*/ 0 h 17"/>
                    <a:gd name="T14" fmla="*/ 24 w 58"/>
                    <a:gd name="T15" fmla="*/ 0 h 17"/>
                    <a:gd name="T16" fmla="*/ 27 w 58"/>
                    <a:gd name="T17" fmla="*/ 0 h 17"/>
                    <a:gd name="T18" fmla="*/ 32 w 58"/>
                    <a:gd name="T19" fmla="*/ 0 h 17"/>
                    <a:gd name="T20" fmla="*/ 37 w 58"/>
                    <a:gd name="T21" fmla="*/ 0 h 17"/>
                    <a:gd name="T22" fmla="*/ 40 w 58"/>
                    <a:gd name="T23" fmla="*/ 1 h 17"/>
                    <a:gd name="T24" fmla="*/ 44 w 58"/>
                    <a:gd name="T25" fmla="*/ 2 h 17"/>
                    <a:gd name="T26" fmla="*/ 48 w 58"/>
                    <a:gd name="T27" fmla="*/ 4 h 17"/>
                    <a:gd name="T28" fmla="*/ 52 w 58"/>
                    <a:gd name="T29" fmla="*/ 5 h 17"/>
                    <a:gd name="T30" fmla="*/ 55 w 58"/>
                    <a:gd name="T31" fmla="*/ 6 h 17"/>
                    <a:gd name="T32" fmla="*/ 57 w 58"/>
                    <a:gd name="T33" fmla="*/ 8 h 17"/>
                    <a:gd name="T34" fmla="*/ 57 w 58"/>
                    <a:gd name="T35" fmla="*/ 16 h 17"/>
                    <a:gd name="T36" fmla="*/ 55 w 58"/>
                    <a:gd name="T37" fmla="*/ 14 h 17"/>
                    <a:gd name="T38" fmla="*/ 52 w 58"/>
                    <a:gd name="T39" fmla="*/ 13 h 17"/>
                    <a:gd name="T40" fmla="*/ 49 w 58"/>
                    <a:gd name="T41" fmla="*/ 12 h 17"/>
                    <a:gd name="T42" fmla="*/ 46 w 58"/>
                    <a:gd name="T43" fmla="*/ 12 h 17"/>
                    <a:gd name="T44" fmla="*/ 41 w 58"/>
                    <a:gd name="T45" fmla="*/ 10 h 17"/>
                    <a:gd name="T46" fmla="*/ 37 w 58"/>
                    <a:gd name="T47" fmla="*/ 9 h 17"/>
                    <a:gd name="T48" fmla="*/ 33 w 58"/>
                    <a:gd name="T49" fmla="*/ 8 h 17"/>
                    <a:gd name="T50" fmla="*/ 29 w 58"/>
                    <a:gd name="T51" fmla="*/ 8 h 17"/>
                    <a:gd name="T52" fmla="*/ 26 w 58"/>
                    <a:gd name="T53" fmla="*/ 8 h 17"/>
                    <a:gd name="T54" fmla="*/ 23 w 58"/>
                    <a:gd name="T55" fmla="*/ 8 h 17"/>
                    <a:gd name="T56" fmla="*/ 19 w 58"/>
                    <a:gd name="T57" fmla="*/ 8 h 17"/>
                    <a:gd name="T58" fmla="*/ 15 w 58"/>
                    <a:gd name="T59" fmla="*/ 9 h 17"/>
                    <a:gd name="T60" fmla="*/ 11 w 58"/>
                    <a:gd name="T61" fmla="*/ 10 h 17"/>
                    <a:gd name="T62" fmla="*/ 8 w 58"/>
                    <a:gd name="T63" fmla="*/ 12 h 17"/>
                    <a:gd name="T64" fmla="*/ 4 w 58"/>
                    <a:gd name="T65" fmla="*/ 13 h 17"/>
                    <a:gd name="T66" fmla="*/ 0 w 58"/>
                    <a:gd name="T67" fmla="*/ 16 h 17"/>
                    <a:gd name="T68" fmla="*/ 0 w 58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8" h="17">
                      <a:moveTo>
                        <a:pt x="0" y="8"/>
                      </a:moveTo>
                      <a:lnTo>
                        <a:pt x="2" y="6"/>
                      </a:lnTo>
                      <a:lnTo>
                        <a:pt x="4" y="5"/>
                      </a:lnTo>
                      <a:lnTo>
                        <a:pt x="7" y="4"/>
                      </a:lnTo>
                      <a:lnTo>
                        <a:pt x="11" y="2"/>
                      </a:lnTo>
                      <a:lnTo>
                        <a:pt x="15" y="1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7" y="0"/>
                      </a:lnTo>
                      <a:lnTo>
                        <a:pt x="32" y="0"/>
                      </a:lnTo>
                      <a:lnTo>
                        <a:pt x="37" y="0"/>
                      </a:lnTo>
                      <a:lnTo>
                        <a:pt x="40" y="1"/>
                      </a:lnTo>
                      <a:lnTo>
                        <a:pt x="44" y="2"/>
                      </a:lnTo>
                      <a:lnTo>
                        <a:pt x="48" y="4"/>
                      </a:lnTo>
                      <a:lnTo>
                        <a:pt x="52" y="5"/>
                      </a:lnTo>
                      <a:lnTo>
                        <a:pt x="55" y="6"/>
                      </a:lnTo>
                      <a:lnTo>
                        <a:pt x="57" y="8"/>
                      </a:lnTo>
                      <a:lnTo>
                        <a:pt x="57" y="16"/>
                      </a:lnTo>
                      <a:lnTo>
                        <a:pt x="55" y="14"/>
                      </a:lnTo>
                      <a:lnTo>
                        <a:pt x="52" y="13"/>
                      </a:lnTo>
                      <a:lnTo>
                        <a:pt x="49" y="12"/>
                      </a:lnTo>
                      <a:lnTo>
                        <a:pt x="46" y="12"/>
                      </a:lnTo>
                      <a:lnTo>
                        <a:pt x="41" y="10"/>
                      </a:lnTo>
                      <a:lnTo>
                        <a:pt x="37" y="9"/>
                      </a:lnTo>
                      <a:lnTo>
                        <a:pt x="33" y="8"/>
                      </a:lnTo>
                      <a:lnTo>
                        <a:pt x="29" y="8"/>
                      </a:lnTo>
                      <a:lnTo>
                        <a:pt x="26" y="8"/>
                      </a:lnTo>
                      <a:lnTo>
                        <a:pt x="23" y="8"/>
                      </a:lnTo>
                      <a:lnTo>
                        <a:pt x="19" y="8"/>
                      </a:lnTo>
                      <a:lnTo>
                        <a:pt x="15" y="9"/>
                      </a:lnTo>
                      <a:lnTo>
                        <a:pt x="11" y="10"/>
                      </a:lnTo>
                      <a:lnTo>
                        <a:pt x="8" y="12"/>
                      </a:lnTo>
                      <a:lnTo>
                        <a:pt x="4" y="13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2190" name="Group 126"/>
            <p:cNvGrpSpPr>
              <a:grpSpLocks/>
            </p:cNvGrpSpPr>
            <p:nvPr/>
          </p:nvGrpSpPr>
          <p:grpSpPr bwMode="auto">
            <a:xfrm>
              <a:off x="2395" y="2370"/>
              <a:ext cx="84" cy="270"/>
              <a:chOff x="2395" y="2370"/>
              <a:chExt cx="84" cy="270"/>
            </a:xfrm>
          </p:grpSpPr>
          <p:grpSp>
            <p:nvGrpSpPr>
              <p:cNvPr id="1112191" name="Group 127"/>
              <p:cNvGrpSpPr>
                <a:grpSpLocks/>
              </p:cNvGrpSpPr>
              <p:nvPr/>
            </p:nvGrpSpPr>
            <p:grpSpPr bwMode="auto">
              <a:xfrm>
                <a:off x="2395" y="2370"/>
                <a:ext cx="84" cy="270"/>
                <a:chOff x="2395" y="2370"/>
                <a:chExt cx="84" cy="270"/>
              </a:xfrm>
            </p:grpSpPr>
            <p:sp>
              <p:nvSpPr>
                <p:cNvPr id="1112192" name="Freeform 128"/>
                <p:cNvSpPr>
                  <a:spLocks/>
                </p:cNvSpPr>
                <p:nvPr/>
              </p:nvSpPr>
              <p:spPr bwMode="auto">
                <a:xfrm>
                  <a:off x="2450" y="2377"/>
                  <a:ext cx="29" cy="263"/>
                </a:xfrm>
                <a:custGeom>
                  <a:avLst/>
                  <a:gdLst>
                    <a:gd name="T0" fmla="*/ 0 w 29"/>
                    <a:gd name="T1" fmla="*/ 0 h 263"/>
                    <a:gd name="T2" fmla="*/ 28 w 29"/>
                    <a:gd name="T3" fmla="*/ 41 h 263"/>
                    <a:gd name="T4" fmla="*/ 28 w 29"/>
                    <a:gd name="T5" fmla="*/ 262 h 263"/>
                    <a:gd name="T6" fmla="*/ 0 w 29"/>
                    <a:gd name="T7" fmla="*/ 262 h 263"/>
                    <a:gd name="T8" fmla="*/ 0 w 29"/>
                    <a:gd name="T9" fmla="*/ 0 h 2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263">
                      <a:moveTo>
                        <a:pt x="0" y="0"/>
                      </a:moveTo>
                      <a:lnTo>
                        <a:pt x="28" y="41"/>
                      </a:lnTo>
                      <a:lnTo>
                        <a:pt x="28" y="262"/>
                      </a:lnTo>
                      <a:lnTo>
                        <a:pt x="0" y="26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8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193" name="Freeform 129"/>
                <p:cNvSpPr>
                  <a:spLocks/>
                </p:cNvSpPr>
                <p:nvPr/>
              </p:nvSpPr>
              <p:spPr bwMode="auto">
                <a:xfrm>
                  <a:off x="2395" y="2370"/>
                  <a:ext cx="56" cy="269"/>
                </a:xfrm>
                <a:custGeom>
                  <a:avLst/>
                  <a:gdLst>
                    <a:gd name="T0" fmla="*/ 0 w 56"/>
                    <a:gd name="T1" fmla="*/ 268 h 269"/>
                    <a:gd name="T2" fmla="*/ 0 w 56"/>
                    <a:gd name="T3" fmla="*/ 5 h 269"/>
                    <a:gd name="T4" fmla="*/ 2 w 56"/>
                    <a:gd name="T5" fmla="*/ 3 h 269"/>
                    <a:gd name="T6" fmla="*/ 6 w 56"/>
                    <a:gd name="T7" fmla="*/ 2 h 269"/>
                    <a:gd name="T8" fmla="*/ 13 w 56"/>
                    <a:gd name="T9" fmla="*/ 0 h 269"/>
                    <a:gd name="T10" fmla="*/ 18 w 56"/>
                    <a:gd name="T11" fmla="*/ 0 h 269"/>
                    <a:gd name="T12" fmla="*/ 23 w 56"/>
                    <a:gd name="T13" fmla="*/ 0 h 269"/>
                    <a:gd name="T14" fmla="*/ 26 w 56"/>
                    <a:gd name="T15" fmla="*/ 0 h 269"/>
                    <a:gd name="T16" fmla="*/ 29 w 56"/>
                    <a:gd name="T17" fmla="*/ 0 h 269"/>
                    <a:gd name="T18" fmla="*/ 33 w 56"/>
                    <a:gd name="T19" fmla="*/ 0 h 269"/>
                    <a:gd name="T20" fmla="*/ 36 w 56"/>
                    <a:gd name="T21" fmla="*/ 0 h 269"/>
                    <a:gd name="T22" fmla="*/ 38 w 56"/>
                    <a:gd name="T23" fmla="*/ 0 h 269"/>
                    <a:gd name="T24" fmla="*/ 41 w 56"/>
                    <a:gd name="T25" fmla="*/ 1 h 269"/>
                    <a:gd name="T26" fmla="*/ 45 w 56"/>
                    <a:gd name="T27" fmla="*/ 2 h 269"/>
                    <a:gd name="T28" fmla="*/ 50 w 56"/>
                    <a:gd name="T29" fmla="*/ 3 h 269"/>
                    <a:gd name="T30" fmla="*/ 53 w 56"/>
                    <a:gd name="T31" fmla="*/ 4 h 269"/>
                    <a:gd name="T32" fmla="*/ 55 w 56"/>
                    <a:gd name="T33" fmla="*/ 5 h 269"/>
                    <a:gd name="T34" fmla="*/ 55 w 56"/>
                    <a:gd name="T35" fmla="*/ 268 h 269"/>
                    <a:gd name="T36" fmla="*/ 0 w 56"/>
                    <a:gd name="T37" fmla="*/ 268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6" h="269">
                      <a:moveTo>
                        <a:pt x="0" y="268"/>
                      </a:moveTo>
                      <a:lnTo>
                        <a:pt x="0" y="5"/>
                      </a:lnTo>
                      <a:lnTo>
                        <a:pt x="2" y="3"/>
                      </a:lnTo>
                      <a:lnTo>
                        <a:pt x="6" y="2"/>
                      </a:lnTo>
                      <a:lnTo>
                        <a:pt x="13" y="0"/>
                      </a:lnTo>
                      <a:lnTo>
                        <a:pt x="18" y="0"/>
                      </a:lnTo>
                      <a:lnTo>
                        <a:pt x="23" y="0"/>
                      </a:lnTo>
                      <a:lnTo>
                        <a:pt x="26" y="0"/>
                      </a:lnTo>
                      <a:lnTo>
                        <a:pt x="29" y="0"/>
                      </a:lnTo>
                      <a:lnTo>
                        <a:pt x="33" y="0"/>
                      </a:lnTo>
                      <a:lnTo>
                        <a:pt x="36" y="0"/>
                      </a:lnTo>
                      <a:lnTo>
                        <a:pt x="38" y="0"/>
                      </a:lnTo>
                      <a:lnTo>
                        <a:pt x="41" y="1"/>
                      </a:lnTo>
                      <a:lnTo>
                        <a:pt x="45" y="2"/>
                      </a:lnTo>
                      <a:lnTo>
                        <a:pt x="50" y="3"/>
                      </a:lnTo>
                      <a:lnTo>
                        <a:pt x="53" y="4"/>
                      </a:lnTo>
                      <a:lnTo>
                        <a:pt x="55" y="5"/>
                      </a:lnTo>
                      <a:lnTo>
                        <a:pt x="55" y="268"/>
                      </a:lnTo>
                      <a:lnTo>
                        <a:pt x="0" y="268"/>
                      </a:lnTo>
                    </a:path>
                  </a:pathLst>
                </a:custGeom>
                <a:solidFill>
                  <a:srgbClr val="FF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12194" name="Group 130"/>
              <p:cNvGrpSpPr>
                <a:grpSpLocks/>
              </p:cNvGrpSpPr>
              <p:nvPr/>
            </p:nvGrpSpPr>
            <p:grpSpPr bwMode="auto">
              <a:xfrm>
                <a:off x="2395" y="2442"/>
                <a:ext cx="56" cy="156"/>
                <a:chOff x="2395" y="2442"/>
                <a:chExt cx="56" cy="156"/>
              </a:xfrm>
            </p:grpSpPr>
            <p:sp>
              <p:nvSpPr>
                <p:cNvPr id="1112195" name="Freeform 131"/>
                <p:cNvSpPr>
                  <a:spLocks/>
                </p:cNvSpPr>
                <p:nvPr/>
              </p:nvSpPr>
              <p:spPr bwMode="auto">
                <a:xfrm>
                  <a:off x="2395" y="2566"/>
                  <a:ext cx="56" cy="17"/>
                </a:xfrm>
                <a:custGeom>
                  <a:avLst/>
                  <a:gdLst>
                    <a:gd name="T0" fmla="*/ 0 w 56"/>
                    <a:gd name="T1" fmla="*/ 8 h 17"/>
                    <a:gd name="T2" fmla="*/ 0 w 56"/>
                    <a:gd name="T3" fmla="*/ 6 h 17"/>
                    <a:gd name="T4" fmla="*/ 3 w 56"/>
                    <a:gd name="T5" fmla="*/ 5 h 17"/>
                    <a:gd name="T6" fmla="*/ 5 w 56"/>
                    <a:gd name="T7" fmla="*/ 4 h 17"/>
                    <a:gd name="T8" fmla="*/ 10 w 56"/>
                    <a:gd name="T9" fmla="*/ 2 h 17"/>
                    <a:gd name="T10" fmla="*/ 13 w 56"/>
                    <a:gd name="T11" fmla="*/ 1 h 17"/>
                    <a:gd name="T12" fmla="*/ 17 w 56"/>
                    <a:gd name="T13" fmla="*/ 0 h 17"/>
                    <a:gd name="T14" fmla="*/ 22 w 56"/>
                    <a:gd name="T15" fmla="*/ 0 h 17"/>
                    <a:gd name="T16" fmla="*/ 26 w 56"/>
                    <a:gd name="T17" fmla="*/ 0 h 17"/>
                    <a:gd name="T18" fmla="*/ 31 w 56"/>
                    <a:gd name="T19" fmla="*/ 0 h 17"/>
                    <a:gd name="T20" fmla="*/ 35 w 56"/>
                    <a:gd name="T21" fmla="*/ 0 h 17"/>
                    <a:gd name="T22" fmla="*/ 39 w 56"/>
                    <a:gd name="T23" fmla="*/ 1 h 17"/>
                    <a:gd name="T24" fmla="*/ 42 w 56"/>
                    <a:gd name="T25" fmla="*/ 1 h 17"/>
                    <a:gd name="T26" fmla="*/ 46 w 56"/>
                    <a:gd name="T27" fmla="*/ 4 h 17"/>
                    <a:gd name="T28" fmla="*/ 50 w 56"/>
                    <a:gd name="T29" fmla="*/ 5 h 17"/>
                    <a:gd name="T30" fmla="*/ 53 w 56"/>
                    <a:gd name="T31" fmla="*/ 6 h 17"/>
                    <a:gd name="T32" fmla="*/ 55 w 56"/>
                    <a:gd name="T33" fmla="*/ 8 h 17"/>
                    <a:gd name="T34" fmla="*/ 55 w 56"/>
                    <a:gd name="T35" fmla="*/ 16 h 17"/>
                    <a:gd name="T36" fmla="*/ 53 w 56"/>
                    <a:gd name="T37" fmla="*/ 14 h 17"/>
                    <a:gd name="T38" fmla="*/ 51 w 56"/>
                    <a:gd name="T39" fmla="*/ 13 h 17"/>
                    <a:gd name="T40" fmla="*/ 47 w 56"/>
                    <a:gd name="T41" fmla="*/ 12 h 17"/>
                    <a:gd name="T42" fmla="*/ 44 w 56"/>
                    <a:gd name="T43" fmla="*/ 10 h 17"/>
                    <a:gd name="T44" fmla="*/ 40 w 56"/>
                    <a:gd name="T45" fmla="*/ 9 h 17"/>
                    <a:gd name="T46" fmla="*/ 35 w 56"/>
                    <a:gd name="T47" fmla="*/ 8 h 17"/>
                    <a:gd name="T48" fmla="*/ 31 w 56"/>
                    <a:gd name="T49" fmla="*/ 8 h 17"/>
                    <a:gd name="T50" fmla="*/ 28 w 56"/>
                    <a:gd name="T51" fmla="*/ 8 h 17"/>
                    <a:gd name="T52" fmla="*/ 24 w 56"/>
                    <a:gd name="T53" fmla="*/ 8 h 17"/>
                    <a:gd name="T54" fmla="*/ 21 w 56"/>
                    <a:gd name="T55" fmla="*/ 8 h 17"/>
                    <a:gd name="T56" fmla="*/ 17 w 56"/>
                    <a:gd name="T57" fmla="*/ 8 h 17"/>
                    <a:gd name="T58" fmla="*/ 14 w 56"/>
                    <a:gd name="T59" fmla="*/ 9 h 17"/>
                    <a:gd name="T60" fmla="*/ 10 w 56"/>
                    <a:gd name="T61" fmla="*/ 10 h 17"/>
                    <a:gd name="T62" fmla="*/ 6 w 56"/>
                    <a:gd name="T63" fmla="*/ 12 h 17"/>
                    <a:gd name="T64" fmla="*/ 3 w 56"/>
                    <a:gd name="T65" fmla="*/ 13 h 17"/>
                    <a:gd name="T66" fmla="*/ 0 w 56"/>
                    <a:gd name="T67" fmla="*/ 16 h 17"/>
                    <a:gd name="T68" fmla="*/ 0 w 56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6" h="17">
                      <a:moveTo>
                        <a:pt x="0" y="8"/>
                      </a:moveTo>
                      <a:lnTo>
                        <a:pt x="0" y="6"/>
                      </a:lnTo>
                      <a:lnTo>
                        <a:pt x="3" y="5"/>
                      </a:lnTo>
                      <a:lnTo>
                        <a:pt x="5" y="4"/>
                      </a:lnTo>
                      <a:lnTo>
                        <a:pt x="10" y="2"/>
                      </a:lnTo>
                      <a:lnTo>
                        <a:pt x="13" y="1"/>
                      </a:lnTo>
                      <a:lnTo>
                        <a:pt x="17" y="0"/>
                      </a:lnTo>
                      <a:lnTo>
                        <a:pt x="22" y="0"/>
                      </a:lnTo>
                      <a:lnTo>
                        <a:pt x="26" y="0"/>
                      </a:lnTo>
                      <a:lnTo>
                        <a:pt x="31" y="0"/>
                      </a:lnTo>
                      <a:lnTo>
                        <a:pt x="35" y="0"/>
                      </a:lnTo>
                      <a:lnTo>
                        <a:pt x="39" y="1"/>
                      </a:lnTo>
                      <a:lnTo>
                        <a:pt x="42" y="1"/>
                      </a:lnTo>
                      <a:lnTo>
                        <a:pt x="46" y="4"/>
                      </a:lnTo>
                      <a:lnTo>
                        <a:pt x="50" y="5"/>
                      </a:lnTo>
                      <a:lnTo>
                        <a:pt x="53" y="6"/>
                      </a:lnTo>
                      <a:lnTo>
                        <a:pt x="55" y="8"/>
                      </a:lnTo>
                      <a:lnTo>
                        <a:pt x="55" y="16"/>
                      </a:lnTo>
                      <a:lnTo>
                        <a:pt x="53" y="14"/>
                      </a:lnTo>
                      <a:lnTo>
                        <a:pt x="51" y="13"/>
                      </a:lnTo>
                      <a:lnTo>
                        <a:pt x="47" y="12"/>
                      </a:lnTo>
                      <a:lnTo>
                        <a:pt x="44" y="10"/>
                      </a:lnTo>
                      <a:lnTo>
                        <a:pt x="40" y="9"/>
                      </a:lnTo>
                      <a:lnTo>
                        <a:pt x="35" y="8"/>
                      </a:lnTo>
                      <a:lnTo>
                        <a:pt x="31" y="8"/>
                      </a:lnTo>
                      <a:lnTo>
                        <a:pt x="28" y="8"/>
                      </a:lnTo>
                      <a:lnTo>
                        <a:pt x="24" y="8"/>
                      </a:lnTo>
                      <a:lnTo>
                        <a:pt x="21" y="8"/>
                      </a:lnTo>
                      <a:lnTo>
                        <a:pt x="17" y="8"/>
                      </a:lnTo>
                      <a:lnTo>
                        <a:pt x="14" y="9"/>
                      </a:lnTo>
                      <a:lnTo>
                        <a:pt x="10" y="10"/>
                      </a:lnTo>
                      <a:lnTo>
                        <a:pt x="6" y="12"/>
                      </a:lnTo>
                      <a:lnTo>
                        <a:pt x="3" y="13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196" name="Freeform 132"/>
                <p:cNvSpPr>
                  <a:spLocks/>
                </p:cNvSpPr>
                <p:nvPr/>
              </p:nvSpPr>
              <p:spPr bwMode="auto">
                <a:xfrm>
                  <a:off x="2395" y="2581"/>
                  <a:ext cx="56" cy="17"/>
                </a:xfrm>
                <a:custGeom>
                  <a:avLst/>
                  <a:gdLst>
                    <a:gd name="T0" fmla="*/ 0 w 56"/>
                    <a:gd name="T1" fmla="*/ 8 h 17"/>
                    <a:gd name="T2" fmla="*/ 1 w 56"/>
                    <a:gd name="T3" fmla="*/ 6 h 17"/>
                    <a:gd name="T4" fmla="*/ 3 w 56"/>
                    <a:gd name="T5" fmla="*/ 5 h 17"/>
                    <a:gd name="T6" fmla="*/ 6 w 56"/>
                    <a:gd name="T7" fmla="*/ 4 h 17"/>
                    <a:gd name="T8" fmla="*/ 10 w 56"/>
                    <a:gd name="T9" fmla="*/ 2 h 17"/>
                    <a:gd name="T10" fmla="*/ 13 w 56"/>
                    <a:gd name="T11" fmla="*/ 1 h 17"/>
                    <a:gd name="T12" fmla="*/ 18 w 56"/>
                    <a:gd name="T13" fmla="*/ 0 h 17"/>
                    <a:gd name="T14" fmla="*/ 23 w 56"/>
                    <a:gd name="T15" fmla="*/ 0 h 17"/>
                    <a:gd name="T16" fmla="*/ 26 w 56"/>
                    <a:gd name="T17" fmla="*/ 0 h 17"/>
                    <a:gd name="T18" fmla="*/ 31 w 56"/>
                    <a:gd name="T19" fmla="*/ 0 h 17"/>
                    <a:gd name="T20" fmla="*/ 35 w 56"/>
                    <a:gd name="T21" fmla="*/ 1 h 17"/>
                    <a:gd name="T22" fmla="*/ 39 w 56"/>
                    <a:gd name="T23" fmla="*/ 1 h 17"/>
                    <a:gd name="T24" fmla="*/ 43 w 56"/>
                    <a:gd name="T25" fmla="*/ 2 h 17"/>
                    <a:gd name="T26" fmla="*/ 46 w 56"/>
                    <a:gd name="T27" fmla="*/ 4 h 17"/>
                    <a:gd name="T28" fmla="*/ 50 w 56"/>
                    <a:gd name="T29" fmla="*/ 5 h 17"/>
                    <a:gd name="T30" fmla="*/ 53 w 56"/>
                    <a:gd name="T31" fmla="*/ 6 h 17"/>
                    <a:gd name="T32" fmla="*/ 55 w 56"/>
                    <a:gd name="T33" fmla="*/ 8 h 17"/>
                    <a:gd name="T34" fmla="*/ 55 w 56"/>
                    <a:gd name="T35" fmla="*/ 16 h 17"/>
                    <a:gd name="T36" fmla="*/ 54 w 56"/>
                    <a:gd name="T37" fmla="*/ 16 h 17"/>
                    <a:gd name="T38" fmla="*/ 51 w 56"/>
                    <a:gd name="T39" fmla="*/ 14 h 17"/>
                    <a:gd name="T40" fmla="*/ 48 w 56"/>
                    <a:gd name="T41" fmla="*/ 13 h 17"/>
                    <a:gd name="T42" fmla="*/ 44 w 56"/>
                    <a:gd name="T43" fmla="*/ 12 h 17"/>
                    <a:gd name="T44" fmla="*/ 40 w 56"/>
                    <a:gd name="T45" fmla="*/ 10 h 17"/>
                    <a:gd name="T46" fmla="*/ 36 w 56"/>
                    <a:gd name="T47" fmla="*/ 9 h 17"/>
                    <a:gd name="T48" fmla="*/ 31 w 56"/>
                    <a:gd name="T49" fmla="*/ 8 h 17"/>
                    <a:gd name="T50" fmla="*/ 28 w 56"/>
                    <a:gd name="T51" fmla="*/ 8 h 17"/>
                    <a:gd name="T52" fmla="*/ 25 w 56"/>
                    <a:gd name="T53" fmla="*/ 8 h 17"/>
                    <a:gd name="T54" fmla="*/ 21 w 56"/>
                    <a:gd name="T55" fmla="*/ 8 h 17"/>
                    <a:gd name="T56" fmla="*/ 18 w 56"/>
                    <a:gd name="T57" fmla="*/ 9 h 17"/>
                    <a:gd name="T58" fmla="*/ 14 w 56"/>
                    <a:gd name="T59" fmla="*/ 9 h 17"/>
                    <a:gd name="T60" fmla="*/ 10 w 56"/>
                    <a:gd name="T61" fmla="*/ 10 h 17"/>
                    <a:gd name="T62" fmla="*/ 6 w 56"/>
                    <a:gd name="T63" fmla="*/ 12 h 17"/>
                    <a:gd name="T64" fmla="*/ 3 w 56"/>
                    <a:gd name="T65" fmla="*/ 14 h 17"/>
                    <a:gd name="T66" fmla="*/ 0 w 56"/>
                    <a:gd name="T67" fmla="*/ 16 h 17"/>
                    <a:gd name="T68" fmla="*/ 0 w 56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6" h="17">
                      <a:moveTo>
                        <a:pt x="0" y="8"/>
                      </a:moveTo>
                      <a:lnTo>
                        <a:pt x="1" y="6"/>
                      </a:lnTo>
                      <a:lnTo>
                        <a:pt x="3" y="5"/>
                      </a:lnTo>
                      <a:lnTo>
                        <a:pt x="6" y="4"/>
                      </a:lnTo>
                      <a:lnTo>
                        <a:pt x="10" y="2"/>
                      </a:lnTo>
                      <a:lnTo>
                        <a:pt x="13" y="1"/>
                      </a:lnTo>
                      <a:lnTo>
                        <a:pt x="18" y="0"/>
                      </a:lnTo>
                      <a:lnTo>
                        <a:pt x="23" y="0"/>
                      </a:lnTo>
                      <a:lnTo>
                        <a:pt x="26" y="0"/>
                      </a:lnTo>
                      <a:lnTo>
                        <a:pt x="31" y="0"/>
                      </a:lnTo>
                      <a:lnTo>
                        <a:pt x="35" y="1"/>
                      </a:lnTo>
                      <a:lnTo>
                        <a:pt x="39" y="1"/>
                      </a:lnTo>
                      <a:lnTo>
                        <a:pt x="43" y="2"/>
                      </a:lnTo>
                      <a:lnTo>
                        <a:pt x="46" y="4"/>
                      </a:lnTo>
                      <a:lnTo>
                        <a:pt x="50" y="5"/>
                      </a:lnTo>
                      <a:lnTo>
                        <a:pt x="53" y="6"/>
                      </a:lnTo>
                      <a:lnTo>
                        <a:pt x="55" y="8"/>
                      </a:lnTo>
                      <a:lnTo>
                        <a:pt x="55" y="16"/>
                      </a:lnTo>
                      <a:lnTo>
                        <a:pt x="54" y="16"/>
                      </a:lnTo>
                      <a:lnTo>
                        <a:pt x="51" y="14"/>
                      </a:lnTo>
                      <a:lnTo>
                        <a:pt x="48" y="13"/>
                      </a:lnTo>
                      <a:lnTo>
                        <a:pt x="44" y="12"/>
                      </a:lnTo>
                      <a:lnTo>
                        <a:pt x="40" y="10"/>
                      </a:lnTo>
                      <a:lnTo>
                        <a:pt x="36" y="9"/>
                      </a:lnTo>
                      <a:lnTo>
                        <a:pt x="31" y="8"/>
                      </a:lnTo>
                      <a:lnTo>
                        <a:pt x="28" y="8"/>
                      </a:lnTo>
                      <a:lnTo>
                        <a:pt x="25" y="8"/>
                      </a:lnTo>
                      <a:lnTo>
                        <a:pt x="21" y="8"/>
                      </a:lnTo>
                      <a:lnTo>
                        <a:pt x="18" y="9"/>
                      </a:lnTo>
                      <a:lnTo>
                        <a:pt x="14" y="9"/>
                      </a:lnTo>
                      <a:lnTo>
                        <a:pt x="10" y="10"/>
                      </a:lnTo>
                      <a:lnTo>
                        <a:pt x="6" y="12"/>
                      </a:lnTo>
                      <a:lnTo>
                        <a:pt x="3" y="14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197" name="Freeform 133"/>
                <p:cNvSpPr>
                  <a:spLocks/>
                </p:cNvSpPr>
                <p:nvPr/>
              </p:nvSpPr>
              <p:spPr bwMode="auto">
                <a:xfrm>
                  <a:off x="2395" y="2442"/>
                  <a:ext cx="56" cy="17"/>
                </a:xfrm>
                <a:custGeom>
                  <a:avLst/>
                  <a:gdLst>
                    <a:gd name="T0" fmla="*/ 0 w 56"/>
                    <a:gd name="T1" fmla="*/ 8 h 17"/>
                    <a:gd name="T2" fmla="*/ 1 w 56"/>
                    <a:gd name="T3" fmla="*/ 6 h 17"/>
                    <a:gd name="T4" fmla="*/ 3 w 56"/>
                    <a:gd name="T5" fmla="*/ 5 h 17"/>
                    <a:gd name="T6" fmla="*/ 6 w 56"/>
                    <a:gd name="T7" fmla="*/ 4 h 17"/>
                    <a:gd name="T8" fmla="*/ 10 w 56"/>
                    <a:gd name="T9" fmla="*/ 2 h 17"/>
                    <a:gd name="T10" fmla="*/ 13 w 56"/>
                    <a:gd name="T11" fmla="*/ 1 h 17"/>
                    <a:gd name="T12" fmla="*/ 18 w 56"/>
                    <a:gd name="T13" fmla="*/ 0 h 17"/>
                    <a:gd name="T14" fmla="*/ 23 w 56"/>
                    <a:gd name="T15" fmla="*/ 0 h 17"/>
                    <a:gd name="T16" fmla="*/ 26 w 56"/>
                    <a:gd name="T17" fmla="*/ 0 h 17"/>
                    <a:gd name="T18" fmla="*/ 31 w 56"/>
                    <a:gd name="T19" fmla="*/ 0 h 17"/>
                    <a:gd name="T20" fmla="*/ 35 w 56"/>
                    <a:gd name="T21" fmla="*/ 0 h 17"/>
                    <a:gd name="T22" fmla="*/ 39 w 56"/>
                    <a:gd name="T23" fmla="*/ 1 h 17"/>
                    <a:gd name="T24" fmla="*/ 43 w 56"/>
                    <a:gd name="T25" fmla="*/ 2 h 17"/>
                    <a:gd name="T26" fmla="*/ 46 w 56"/>
                    <a:gd name="T27" fmla="*/ 4 h 17"/>
                    <a:gd name="T28" fmla="*/ 50 w 56"/>
                    <a:gd name="T29" fmla="*/ 5 h 17"/>
                    <a:gd name="T30" fmla="*/ 53 w 56"/>
                    <a:gd name="T31" fmla="*/ 6 h 17"/>
                    <a:gd name="T32" fmla="*/ 55 w 56"/>
                    <a:gd name="T33" fmla="*/ 8 h 17"/>
                    <a:gd name="T34" fmla="*/ 55 w 56"/>
                    <a:gd name="T35" fmla="*/ 16 h 17"/>
                    <a:gd name="T36" fmla="*/ 54 w 56"/>
                    <a:gd name="T37" fmla="*/ 14 h 17"/>
                    <a:gd name="T38" fmla="*/ 51 w 56"/>
                    <a:gd name="T39" fmla="*/ 13 h 17"/>
                    <a:gd name="T40" fmla="*/ 48 w 56"/>
                    <a:gd name="T41" fmla="*/ 12 h 17"/>
                    <a:gd name="T42" fmla="*/ 44 w 56"/>
                    <a:gd name="T43" fmla="*/ 12 h 17"/>
                    <a:gd name="T44" fmla="*/ 40 w 56"/>
                    <a:gd name="T45" fmla="*/ 10 h 17"/>
                    <a:gd name="T46" fmla="*/ 36 w 56"/>
                    <a:gd name="T47" fmla="*/ 9 h 17"/>
                    <a:gd name="T48" fmla="*/ 31 w 56"/>
                    <a:gd name="T49" fmla="*/ 8 h 17"/>
                    <a:gd name="T50" fmla="*/ 28 w 56"/>
                    <a:gd name="T51" fmla="*/ 8 h 17"/>
                    <a:gd name="T52" fmla="*/ 25 w 56"/>
                    <a:gd name="T53" fmla="*/ 8 h 17"/>
                    <a:gd name="T54" fmla="*/ 21 w 56"/>
                    <a:gd name="T55" fmla="*/ 8 h 17"/>
                    <a:gd name="T56" fmla="*/ 18 w 56"/>
                    <a:gd name="T57" fmla="*/ 8 h 17"/>
                    <a:gd name="T58" fmla="*/ 14 w 56"/>
                    <a:gd name="T59" fmla="*/ 9 h 17"/>
                    <a:gd name="T60" fmla="*/ 10 w 56"/>
                    <a:gd name="T61" fmla="*/ 10 h 17"/>
                    <a:gd name="T62" fmla="*/ 6 w 56"/>
                    <a:gd name="T63" fmla="*/ 12 h 17"/>
                    <a:gd name="T64" fmla="*/ 3 w 56"/>
                    <a:gd name="T65" fmla="*/ 13 h 17"/>
                    <a:gd name="T66" fmla="*/ 0 w 56"/>
                    <a:gd name="T67" fmla="*/ 16 h 17"/>
                    <a:gd name="T68" fmla="*/ 0 w 56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6" h="17">
                      <a:moveTo>
                        <a:pt x="0" y="8"/>
                      </a:moveTo>
                      <a:lnTo>
                        <a:pt x="1" y="6"/>
                      </a:lnTo>
                      <a:lnTo>
                        <a:pt x="3" y="5"/>
                      </a:lnTo>
                      <a:lnTo>
                        <a:pt x="6" y="4"/>
                      </a:lnTo>
                      <a:lnTo>
                        <a:pt x="10" y="2"/>
                      </a:lnTo>
                      <a:lnTo>
                        <a:pt x="13" y="1"/>
                      </a:lnTo>
                      <a:lnTo>
                        <a:pt x="18" y="0"/>
                      </a:lnTo>
                      <a:lnTo>
                        <a:pt x="23" y="0"/>
                      </a:lnTo>
                      <a:lnTo>
                        <a:pt x="26" y="0"/>
                      </a:lnTo>
                      <a:lnTo>
                        <a:pt x="31" y="0"/>
                      </a:lnTo>
                      <a:lnTo>
                        <a:pt x="35" y="0"/>
                      </a:lnTo>
                      <a:lnTo>
                        <a:pt x="39" y="1"/>
                      </a:lnTo>
                      <a:lnTo>
                        <a:pt x="43" y="2"/>
                      </a:lnTo>
                      <a:lnTo>
                        <a:pt x="46" y="4"/>
                      </a:lnTo>
                      <a:lnTo>
                        <a:pt x="50" y="5"/>
                      </a:lnTo>
                      <a:lnTo>
                        <a:pt x="53" y="6"/>
                      </a:lnTo>
                      <a:lnTo>
                        <a:pt x="55" y="8"/>
                      </a:lnTo>
                      <a:lnTo>
                        <a:pt x="55" y="16"/>
                      </a:lnTo>
                      <a:lnTo>
                        <a:pt x="54" y="14"/>
                      </a:lnTo>
                      <a:lnTo>
                        <a:pt x="51" y="13"/>
                      </a:lnTo>
                      <a:lnTo>
                        <a:pt x="48" y="12"/>
                      </a:lnTo>
                      <a:lnTo>
                        <a:pt x="44" y="12"/>
                      </a:lnTo>
                      <a:lnTo>
                        <a:pt x="40" y="10"/>
                      </a:lnTo>
                      <a:lnTo>
                        <a:pt x="36" y="9"/>
                      </a:lnTo>
                      <a:lnTo>
                        <a:pt x="31" y="8"/>
                      </a:lnTo>
                      <a:lnTo>
                        <a:pt x="28" y="8"/>
                      </a:lnTo>
                      <a:lnTo>
                        <a:pt x="25" y="8"/>
                      </a:lnTo>
                      <a:lnTo>
                        <a:pt x="21" y="8"/>
                      </a:lnTo>
                      <a:lnTo>
                        <a:pt x="18" y="8"/>
                      </a:lnTo>
                      <a:lnTo>
                        <a:pt x="14" y="9"/>
                      </a:lnTo>
                      <a:lnTo>
                        <a:pt x="10" y="10"/>
                      </a:lnTo>
                      <a:lnTo>
                        <a:pt x="6" y="12"/>
                      </a:lnTo>
                      <a:lnTo>
                        <a:pt x="3" y="13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2198" name="Group 134"/>
            <p:cNvGrpSpPr>
              <a:grpSpLocks/>
            </p:cNvGrpSpPr>
            <p:nvPr/>
          </p:nvGrpSpPr>
          <p:grpSpPr bwMode="auto">
            <a:xfrm>
              <a:off x="2450" y="2370"/>
              <a:ext cx="85" cy="270"/>
              <a:chOff x="2450" y="2370"/>
              <a:chExt cx="85" cy="270"/>
            </a:xfrm>
          </p:grpSpPr>
          <p:grpSp>
            <p:nvGrpSpPr>
              <p:cNvPr id="1112199" name="Group 135"/>
              <p:cNvGrpSpPr>
                <a:grpSpLocks/>
              </p:cNvGrpSpPr>
              <p:nvPr/>
            </p:nvGrpSpPr>
            <p:grpSpPr bwMode="auto">
              <a:xfrm>
                <a:off x="2450" y="2370"/>
                <a:ext cx="85" cy="270"/>
                <a:chOff x="2450" y="2370"/>
                <a:chExt cx="85" cy="270"/>
              </a:xfrm>
            </p:grpSpPr>
            <p:sp>
              <p:nvSpPr>
                <p:cNvPr id="1112200" name="Freeform 136"/>
                <p:cNvSpPr>
                  <a:spLocks/>
                </p:cNvSpPr>
                <p:nvPr/>
              </p:nvSpPr>
              <p:spPr bwMode="auto">
                <a:xfrm>
                  <a:off x="2507" y="2377"/>
                  <a:ext cx="28" cy="263"/>
                </a:xfrm>
                <a:custGeom>
                  <a:avLst/>
                  <a:gdLst>
                    <a:gd name="T0" fmla="*/ 0 w 28"/>
                    <a:gd name="T1" fmla="*/ 0 h 263"/>
                    <a:gd name="T2" fmla="*/ 27 w 28"/>
                    <a:gd name="T3" fmla="*/ 41 h 263"/>
                    <a:gd name="T4" fmla="*/ 27 w 28"/>
                    <a:gd name="T5" fmla="*/ 262 h 263"/>
                    <a:gd name="T6" fmla="*/ 0 w 28"/>
                    <a:gd name="T7" fmla="*/ 262 h 263"/>
                    <a:gd name="T8" fmla="*/ 0 w 28"/>
                    <a:gd name="T9" fmla="*/ 0 h 2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" h="263">
                      <a:moveTo>
                        <a:pt x="0" y="0"/>
                      </a:moveTo>
                      <a:lnTo>
                        <a:pt x="27" y="41"/>
                      </a:lnTo>
                      <a:lnTo>
                        <a:pt x="27" y="262"/>
                      </a:lnTo>
                      <a:lnTo>
                        <a:pt x="0" y="26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8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201" name="Freeform 137"/>
                <p:cNvSpPr>
                  <a:spLocks/>
                </p:cNvSpPr>
                <p:nvPr/>
              </p:nvSpPr>
              <p:spPr bwMode="auto">
                <a:xfrm>
                  <a:off x="2450" y="2370"/>
                  <a:ext cx="57" cy="269"/>
                </a:xfrm>
                <a:custGeom>
                  <a:avLst/>
                  <a:gdLst>
                    <a:gd name="T0" fmla="*/ 0 w 57"/>
                    <a:gd name="T1" fmla="*/ 268 h 269"/>
                    <a:gd name="T2" fmla="*/ 0 w 57"/>
                    <a:gd name="T3" fmla="*/ 5 h 269"/>
                    <a:gd name="T4" fmla="*/ 2 w 57"/>
                    <a:gd name="T5" fmla="*/ 3 h 269"/>
                    <a:gd name="T6" fmla="*/ 7 w 57"/>
                    <a:gd name="T7" fmla="*/ 2 h 269"/>
                    <a:gd name="T8" fmla="*/ 13 w 57"/>
                    <a:gd name="T9" fmla="*/ 0 h 269"/>
                    <a:gd name="T10" fmla="*/ 18 w 57"/>
                    <a:gd name="T11" fmla="*/ 0 h 269"/>
                    <a:gd name="T12" fmla="*/ 23 w 57"/>
                    <a:gd name="T13" fmla="*/ 0 h 269"/>
                    <a:gd name="T14" fmla="*/ 27 w 57"/>
                    <a:gd name="T15" fmla="*/ 0 h 269"/>
                    <a:gd name="T16" fmla="*/ 30 w 57"/>
                    <a:gd name="T17" fmla="*/ 0 h 269"/>
                    <a:gd name="T18" fmla="*/ 33 w 57"/>
                    <a:gd name="T19" fmla="*/ 0 h 269"/>
                    <a:gd name="T20" fmla="*/ 36 w 57"/>
                    <a:gd name="T21" fmla="*/ 0 h 269"/>
                    <a:gd name="T22" fmla="*/ 39 w 57"/>
                    <a:gd name="T23" fmla="*/ 0 h 269"/>
                    <a:gd name="T24" fmla="*/ 41 w 57"/>
                    <a:gd name="T25" fmla="*/ 1 h 269"/>
                    <a:gd name="T26" fmla="*/ 45 w 57"/>
                    <a:gd name="T27" fmla="*/ 2 h 269"/>
                    <a:gd name="T28" fmla="*/ 51 w 57"/>
                    <a:gd name="T29" fmla="*/ 3 h 269"/>
                    <a:gd name="T30" fmla="*/ 53 w 57"/>
                    <a:gd name="T31" fmla="*/ 4 h 269"/>
                    <a:gd name="T32" fmla="*/ 56 w 57"/>
                    <a:gd name="T33" fmla="*/ 5 h 269"/>
                    <a:gd name="T34" fmla="*/ 56 w 57"/>
                    <a:gd name="T35" fmla="*/ 268 h 269"/>
                    <a:gd name="T36" fmla="*/ 0 w 57"/>
                    <a:gd name="T37" fmla="*/ 268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" h="269">
                      <a:moveTo>
                        <a:pt x="0" y="268"/>
                      </a:moveTo>
                      <a:lnTo>
                        <a:pt x="0" y="5"/>
                      </a:lnTo>
                      <a:lnTo>
                        <a:pt x="2" y="3"/>
                      </a:lnTo>
                      <a:lnTo>
                        <a:pt x="7" y="2"/>
                      </a:lnTo>
                      <a:lnTo>
                        <a:pt x="13" y="0"/>
                      </a:lnTo>
                      <a:lnTo>
                        <a:pt x="18" y="0"/>
                      </a:lnTo>
                      <a:lnTo>
                        <a:pt x="23" y="0"/>
                      </a:lnTo>
                      <a:lnTo>
                        <a:pt x="27" y="0"/>
                      </a:lnTo>
                      <a:lnTo>
                        <a:pt x="30" y="0"/>
                      </a:lnTo>
                      <a:lnTo>
                        <a:pt x="33" y="0"/>
                      </a:lnTo>
                      <a:lnTo>
                        <a:pt x="36" y="0"/>
                      </a:lnTo>
                      <a:lnTo>
                        <a:pt x="39" y="0"/>
                      </a:lnTo>
                      <a:lnTo>
                        <a:pt x="41" y="1"/>
                      </a:lnTo>
                      <a:lnTo>
                        <a:pt x="45" y="2"/>
                      </a:lnTo>
                      <a:lnTo>
                        <a:pt x="51" y="3"/>
                      </a:lnTo>
                      <a:lnTo>
                        <a:pt x="53" y="4"/>
                      </a:lnTo>
                      <a:lnTo>
                        <a:pt x="56" y="5"/>
                      </a:lnTo>
                      <a:lnTo>
                        <a:pt x="56" y="268"/>
                      </a:lnTo>
                      <a:lnTo>
                        <a:pt x="0" y="268"/>
                      </a:lnTo>
                    </a:path>
                  </a:pathLst>
                </a:custGeom>
                <a:solidFill>
                  <a:srgbClr val="FF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12202" name="Group 138"/>
              <p:cNvGrpSpPr>
                <a:grpSpLocks/>
              </p:cNvGrpSpPr>
              <p:nvPr/>
            </p:nvGrpSpPr>
            <p:grpSpPr bwMode="auto">
              <a:xfrm>
                <a:off x="2450" y="2442"/>
                <a:ext cx="57" cy="156"/>
                <a:chOff x="2450" y="2442"/>
                <a:chExt cx="57" cy="156"/>
              </a:xfrm>
            </p:grpSpPr>
            <p:sp>
              <p:nvSpPr>
                <p:cNvPr id="1112203" name="Freeform 139"/>
                <p:cNvSpPr>
                  <a:spLocks/>
                </p:cNvSpPr>
                <p:nvPr/>
              </p:nvSpPr>
              <p:spPr bwMode="auto">
                <a:xfrm>
                  <a:off x="2450" y="2566"/>
                  <a:ext cx="57" cy="17"/>
                </a:xfrm>
                <a:custGeom>
                  <a:avLst/>
                  <a:gdLst>
                    <a:gd name="T0" fmla="*/ 0 w 57"/>
                    <a:gd name="T1" fmla="*/ 8 h 17"/>
                    <a:gd name="T2" fmla="*/ 2 w 57"/>
                    <a:gd name="T3" fmla="*/ 6 h 17"/>
                    <a:gd name="T4" fmla="*/ 4 w 57"/>
                    <a:gd name="T5" fmla="*/ 5 h 17"/>
                    <a:gd name="T6" fmla="*/ 7 w 57"/>
                    <a:gd name="T7" fmla="*/ 4 h 17"/>
                    <a:gd name="T8" fmla="*/ 11 w 57"/>
                    <a:gd name="T9" fmla="*/ 2 h 17"/>
                    <a:gd name="T10" fmla="*/ 14 w 57"/>
                    <a:gd name="T11" fmla="*/ 1 h 17"/>
                    <a:gd name="T12" fmla="*/ 19 w 57"/>
                    <a:gd name="T13" fmla="*/ 0 h 17"/>
                    <a:gd name="T14" fmla="*/ 24 w 57"/>
                    <a:gd name="T15" fmla="*/ 0 h 17"/>
                    <a:gd name="T16" fmla="*/ 27 w 57"/>
                    <a:gd name="T17" fmla="*/ 0 h 17"/>
                    <a:gd name="T18" fmla="*/ 32 w 57"/>
                    <a:gd name="T19" fmla="*/ 0 h 17"/>
                    <a:gd name="T20" fmla="*/ 36 w 57"/>
                    <a:gd name="T21" fmla="*/ 0 h 17"/>
                    <a:gd name="T22" fmla="*/ 40 w 57"/>
                    <a:gd name="T23" fmla="*/ 1 h 17"/>
                    <a:gd name="T24" fmla="*/ 44 w 57"/>
                    <a:gd name="T25" fmla="*/ 1 h 17"/>
                    <a:gd name="T26" fmla="*/ 47 w 57"/>
                    <a:gd name="T27" fmla="*/ 4 h 17"/>
                    <a:gd name="T28" fmla="*/ 51 w 57"/>
                    <a:gd name="T29" fmla="*/ 5 h 17"/>
                    <a:gd name="T30" fmla="*/ 54 w 57"/>
                    <a:gd name="T31" fmla="*/ 6 h 17"/>
                    <a:gd name="T32" fmla="*/ 56 w 57"/>
                    <a:gd name="T33" fmla="*/ 8 h 17"/>
                    <a:gd name="T34" fmla="*/ 56 w 57"/>
                    <a:gd name="T35" fmla="*/ 16 h 17"/>
                    <a:gd name="T36" fmla="*/ 55 w 57"/>
                    <a:gd name="T37" fmla="*/ 14 h 17"/>
                    <a:gd name="T38" fmla="*/ 52 w 57"/>
                    <a:gd name="T39" fmla="*/ 13 h 17"/>
                    <a:gd name="T40" fmla="*/ 49 w 57"/>
                    <a:gd name="T41" fmla="*/ 12 h 17"/>
                    <a:gd name="T42" fmla="*/ 45 w 57"/>
                    <a:gd name="T43" fmla="*/ 10 h 17"/>
                    <a:gd name="T44" fmla="*/ 41 w 57"/>
                    <a:gd name="T45" fmla="*/ 9 h 17"/>
                    <a:gd name="T46" fmla="*/ 37 w 57"/>
                    <a:gd name="T47" fmla="*/ 8 h 17"/>
                    <a:gd name="T48" fmla="*/ 33 w 57"/>
                    <a:gd name="T49" fmla="*/ 8 h 17"/>
                    <a:gd name="T50" fmla="*/ 29 w 57"/>
                    <a:gd name="T51" fmla="*/ 8 h 17"/>
                    <a:gd name="T52" fmla="*/ 26 w 57"/>
                    <a:gd name="T53" fmla="*/ 8 h 17"/>
                    <a:gd name="T54" fmla="*/ 22 w 57"/>
                    <a:gd name="T55" fmla="*/ 8 h 17"/>
                    <a:gd name="T56" fmla="*/ 19 w 57"/>
                    <a:gd name="T57" fmla="*/ 8 h 17"/>
                    <a:gd name="T58" fmla="*/ 15 w 57"/>
                    <a:gd name="T59" fmla="*/ 9 h 17"/>
                    <a:gd name="T60" fmla="*/ 11 w 57"/>
                    <a:gd name="T61" fmla="*/ 10 h 17"/>
                    <a:gd name="T62" fmla="*/ 7 w 57"/>
                    <a:gd name="T63" fmla="*/ 12 h 17"/>
                    <a:gd name="T64" fmla="*/ 4 w 57"/>
                    <a:gd name="T65" fmla="*/ 13 h 17"/>
                    <a:gd name="T66" fmla="*/ 0 w 57"/>
                    <a:gd name="T67" fmla="*/ 16 h 17"/>
                    <a:gd name="T68" fmla="*/ 0 w 57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7" h="17">
                      <a:moveTo>
                        <a:pt x="0" y="8"/>
                      </a:moveTo>
                      <a:lnTo>
                        <a:pt x="2" y="6"/>
                      </a:lnTo>
                      <a:lnTo>
                        <a:pt x="4" y="5"/>
                      </a:lnTo>
                      <a:lnTo>
                        <a:pt x="7" y="4"/>
                      </a:lnTo>
                      <a:lnTo>
                        <a:pt x="11" y="2"/>
                      </a:lnTo>
                      <a:lnTo>
                        <a:pt x="14" y="1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7" y="0"/>
                      </a:lnTo>
                      <a:lnTo>
                        <a:pt x="32" y="0"/>
                      </a:lnTo>
                      <a:lnTo>
                        <a:pt x="36" y="0"/>
                      </a:lnTo>
                      <a:lnTo>
                        <a:pt x="40" y="1"/>
                      </a:lnTo>
                      <a:lnTo>
                        <a:pt x="44" y="1"/>
                      </a:lnTo>
                      <a:lnTo>
                        <a:pt x="47" y="4"/>
                      </a:lnTo>
                      <a:lnTo>
                        <a:pt x="51" y="5"/>
                      </a:lnTo>
                      <a:lnTo>
                        <a:pt x="54" y="6"/>
                      </a:lnTo>
                      <a:lnTo>
                        <a:pt x="56" y="8"/>
                      </a:lnTo>
                      <a:lnTo>
                        <a:pt x="56" y="16"/>
                      </a:lnTo>
                      <a:lnTo>
                        <a:pt x="55" y="14"/>
                      </a:lnTo>
                      <a:lnTo>
                        <a:pt x="52" y="13"/>
                      </a:lnTo>
                      <a:lnTo>
                        <a:pt x="49" y="12"/>
                      </a:lnTo>
                      <a:lnTo>
                        <a:pt x="45" y="10"/>
                      </a:lnTo>
                      <a:lnTo>
                        <a:pt x="41" y="9"/>
                      </a:lnTo>
                      <a:lnTo>
                        <a:pt x="37" y="8"/>
                      </a:lnTo>
                      <a:lnTo>
                        <a:pt x="33" y="8"/>
                      </a:lnTo>
                      <a:lnTo>
                        <a:pt x="29" y="8"/>
                      </a:lnTo>
                      <a:lnTo>
                        <a:pt x="26" y="8"/>
                      </a:lnTo>
                      <a:lnTo>
                        <a:pt x="22" y="8"/>
                      </a:lnTo>
                      <a:lnTo>
                        <a:pt x="19" y="8"/>
                      </a:lnTo>
                      <a:lnTo>
                        <a:pt x="15" y="9"/>
                      </a:lnTo>
                      <a:lnTo>
                        <a:pt x="11" y="10"/>
                      </a:lnTo>
                      <a:lnTo>
                        <a:pt x="7" y="12"/>
                      </a:lnTo>
                      <a:lnTo>
                        <a:pt x="4" y="13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204" name="Freeform 140"/>
                <p:cNvSpPr>
                  <a:spLocks/>
                </p:cNvSpPr>
                <p:nvPr/>
              </p:nvSpPr>
              <p:spPr bwMode="auto">
                <a:xfrm>
                  <a:off x="2450" y="2581"/>
                  <a:ext cx="57" cy="17"/>
                </a:xfrm>
                <a:custGeom>
                  <a:avLst/>
                  <a:gdLst>
                    <a:gd name="T0" fmla="*/ 0 w 57"/>
                    <a:gd name="T1" fmla="*/ 8 h 17"/>
                    <a:gd name="T2" fmla="*/ 1 w 57"/>
                    <a:gd name="T3" fmla="*/ 6 h 17"/>
                    <a:gd name="T4" fmla="*/ 3 w 57"/>
                    <a:gd name="T5" fmla="*/ 5 h 17"/>
                    <a:gd name="T6" fmla="*/ 6 w 57"/>
                    <a:gd name="T7" fmla="*/ 4 h 17"/>
                    <a:gd name="T8" fmla="*/ 10 w 57"/>
                    <a:gd name="T9" fmla="*/ 2 h 17"/>
                    <a:gd name="T10" fmla="*/ 14 w 57"/>
                    <a:gd name="T11" fmla="*/ 1 h 17"/>
                    <a:gd name="T12" fmla="*/ 18 w 57"/>
                    <a:gd name="T13" fmla="*/ 0 h 17"/>
                    <a:gd name="T14" fmla="*/ 23 w 57"/>
                    <a:gd name="T15" fmla="*/ 0 h 17"/>
                    <a:gd name="T16" fmla="*/ 26 w 57"/>
                    <a:gd name="T17" fmla="*/ 0 h 17"/>
                    <a:gd name="T18" fmla="*/ 31 w 57"/>
                    <a:gd name="T19" fmla="*/ 0 h 17"/>
                    <a:gd name="T20" fmla="*/ 36 w 57"/>
                    <a:gd name="T21" fmla="*/ 1 h 17"/>
                    <a:gd name="T22" fmla="*/ 39 w 57"/>
                    <a:gd name="T23" fmla="*/ 1 h 17"/>
                    <a:gd name="T24" fmla="*/ 43 w 57"/>
                    <a:gd name="T25" fmla="*/ 2 h 17"/>
                    <a:gd name="T26" fmla="*/ 47 w 57"/>
                    <a:gd name="T27" fmla="*/ 4 h 17"/>
                    <a:gd name="T28" fmla="*/ 51 w 57"/>
                    <a:gd name="T29" fmla="*/ 5 h 17"/>
                    <a:gd name="T30" fmla="*/ 54 w 57"/>
                    <a:gd name="T31" fmla="*/ 6 h 17"/>
                    <a:gd name="T32" fmla="*/ 56 w 57"/>
                    <a:gd name="T33" fmla="*/ 8 h 17"/>
                    <a:gd name="T34" fmla="*/ 56 w 57"/>
                    <a:gd name="T35" fmla="*/ 16 h 17"/>
                    <a:gd name="T36" fmla="*/ 54 w 57"/>
                    <a:gd name="T37" fmla="*/ 16 h 17"/>
                    <a:gd name="T38" fmla="*/ 51 w 57"/>
                    <a:gd name="T39" fmla="*/ 14 h 17"/>
                    <a:gd name="T40" fmla="*/ 48 w 57"/>
                    <a:gd name="T41" fmla="*/ 13 h 17"/>
                    <a:gd name="T42" fmla="*/ 45 w 57"/>
                    <a:gd name="T43" fmla="*/ 12 h 17"/>
                    <a:gd name="T44" fmla="*/ 40 w 57"/>
                    <a:gd name="T45" fmla="*/ 10 h 17"/>
                    <a:gd name="T46" fmla="*/ 36 w 57"/>
                    <a:gd name="T47" fmla="*/ 9 h 17"/>
                    <a:gd name="T48" fmla="*/ 32 w 57"/>
                    <a:gd name="T49" fmla="*/ 8 h 17"/>
                    <a:gd name="T50" fmla="*/ 28 w 57"/>
                    <a:gd name="T51" fmla="*/ 8 h 17"/>
                    <a:gd name="T52" fmla="*/ 25 w 57"/>
                    <a:gd name="T53" fmla="*/ 8 h 17"/>
                    <a:gd name="T54" fmla="*/ 22 w 57"/>
                    <a:gd name="T55" fmla="*/ 8 h 17"/>
                    <a:gd name="T56" fmla="*/ 18 w 57"/>
                    <a:gd name="T57" fmla="*/ 9 h 17"/>
                    <a:gd name="T58" fmla="*/ 14 w 57"/>
                    <a:gd name="T59" fmla="*/ 9 h 17"/>
                    <a:gd name="T60" fmla="*/ 10 w 57"/>
                    <a:gd name="T61" fmla="*/ 10 h 17"/>
                    <a:gd name="T62" fmla="*/ 7 w 57"/>
                    <a:gd name="T63" fmla="*/ 12 h 17"/>
                    <a:gd name="T64" fmla="*/ 3 w 57"/>
                    <a:gd name="T65" fmla="*/ 14 h 17"/>
                    <a:gd name="T66" fmla="*/ 0 w 57"/>
                    <a:gd name="T67" fmla="*/ 16 h 17"/>
                    <a:gd name="T68" fmla="*/ 0 w 57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7" h="17">
                      <a:moveTo>
                        <a:pt x="0" y="8"/>
                      </a:moveTo>
                      <a:lnTo>
                        <a:pt x="1" y="6"/>
                      </a:lnTo>
                      <a:lnTo>
                        <a:pt x="3" y="5"/>
                      </a:lnTo>
                      <a:lnTo>
                        <a:pt x="6" y="4"/>
                      </a:lnTo>
                      <a:lnTo>
                        <a:pt x="10" y="2"/>
                      </a:lnTo>
                      <a:lnTo>
                        <a:pt x="14" y="1"/>
                      </a:lnTo>
                      <a:lnTo>
                        <a:pt x="18" y="0"/>
                      </a:lnTo>
                      <a:lnTo>
                        <a:pt x="23" y="0"/>
                      </a:lnTo>
                      <a:lnTo>
                        <a:pt x="26" y="0"/>
                      </a:lnTo>
                      <a:lnTo>
                        <a:pt x="31" y="0"/>
                      </a:lnTo>
                      <a:lnTo>
                        <a:pt x="36" y="1"/>
                      </a:lnTo>
                      <a:lnTo>
                        <a:pt x="39" y="1"/>
                      </a:lnTo>
                      <a:lnTo>
                        <a:pt x="43" y="2"/>
                      </a:lnTo>
                      <a:lnTo>
                        <a:pt x="47" y="4"/>
                      </a:lnTo>
                      <a:lnTo>
                        <a:pt x="51" y="5"/>
                      </a:lnTo>
                      <a:lnTo>
                        <a:pt x="54" y="6"/>
                      </a:lnTo>
                      <a:lnTo>
                        <a:pt x="56" y="8"/>
                      </a:lnTo>
                      <a:lnTo>
                        <a:pt x="56" y="16"/>
                      </a:lnTo>
                      <a:lnTo>
                        <a:pt x="54" y="16"/>
                      </a:lnTo>
                      <a:lnTo>
                        <a:pt x="51" y="14"/>
                      </a:lnTo>
                      <a:lnTo>
                        <a:pt x="48" y="13"/>
                      </a:lnTo>
                      <a:lnTo>
                        <a:pt x="45" y="12"/>
                      </a:lnTo>
                      <a:lnTo>
                        <a:pt x="40" y="10"/>
                      </a:lnTo>
                      <a:lnTo>
                        <a:pt x="36" y="9"/>
                      </a:lnTo>
                      <a:lnTo>
                        <a:pt x="32" y="8"/>
                      </a:lnTo>
                      <a:lnTo>
                        <a:pt x="28" y="8"/>
                      </a:lnTo>
                      <a:lnTo>
                        <a:pt x="25" y="8"/>
                      </a:lnTo>
                      <a:lnTo>
                        <a:pt x="22" y="8"/>
                      </a:lnTo>
                      <a:lnTo>
                        <a:pt x="18" y="9"/>
                      </a:lnTo>
                      <a:lnTo>
                        <a:pt x="14" y="9"/>
                      </a:lnTo>
                      <a:lnTo>
                        <a:pt x="10" y="10"/>
                      </a:lnTo>
                      <a:lnTo>
                        <a:pt x="7" y="12"/>
                      </a:lnTo>
                      <a:lnTo>
                        <a:pt x="3" y="14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205" name="Freeform 141"/>
                <p:cNvSpPr>
                  <a:spLocks/>
                </p:cNvSpPr>
                <p:nvPr/>
              </p:nvSpPr>
              <p:spPr bwMode="auto">
                <a:xfrm>
                  <a:off x="2450" y="2442"/>
                  <a:ext cx="57" cy="17"/>
                </a:xfrm>
                <a:custGeom>
                  <a:avLst/>
                  <a:gdLst>
                    <a:gd name="T0" fmla="*/ 0 w 57"/>
                    <a:gd name="T1" fmla="*/ 8 h 17"/>
                    <a:gd name="T2" fmla="*/ 1 w 57"/>
                    <a:gd name="T3" fmla="*/ 6 h 17"/>
                    <a:gd name="T4" fmla="*/ 3 w 57"/>
                    <a:gd name="T5" fmla="*/ 5 h 17"/>
                    <a:gd name="T6" fmla="*/ 6 w 57"/>
                    <a:gd name="T7" fmla="*/ 4 h 17"/>
                    <a:gd name="T8" fmla="*/ 10 w 57"/>
                    <a:gd name="T9" fmla="*/ 2 h 17"/>
                    <a:gd name="T10" fmla="*/ 14 w 57"/>
                    <a:gd name="T11" fmla="*/ 1 h 17"/>
                    <a:gd name="T12" fmla="*/ 18 w 57"/>
                    <a:gd name="T13" fmla="*/ 0 h 17"/>
                    <a:gd name="T14" fmla="*/ 23 w 57"/>
                    <a:gd name="T15" fmla="*/ 0 h 17"/>
                    <a:gd name="T16" fmla="*/ 26 w 57"/>
                    <a:gd name="T17" fmla="*/ 0 h 17"/>
                    <a:gd name="T18" fmla="*/ 31 w 57"/>
                    <a:gd name="T19" fmla="*/ 0 h 17"/>
                    <a:gd name="T20" fmla="*/ 36 w 57"/>
                    <a:gd name="T21" fmla="*/ 0 h 17"/>
                    <a:gd name="T22" fmla="*/ 39 w 57"/>
                    <a:gd name="T23" fmla="*/ 1 h 17"/>
                    <a:gd name="T24" fmla="*/ 43 w 57"/>
                    <a:gd name="T25" fmla="*/ 2 h 17"/>
                    <a:gd name="T26" fmla="*/ 47 w 57"/>
                    <a:gd name="T27" fmla="*/ 4 h 17"/>
                    <a:gd name="T28" fmla="*/ 51 w 57"/>
                    <a:gd name="T29" fmla="*/ 5 h 17"/>
                    <a:gd name="T30" fmla="*/ 54 w 57"/>
                    <a:gd name="T31" fmla="*/ 6 h 17"/>
                    <a:gd name="T32" fmla="*/ 56 w 57"/>
                    <a:gd name="T33" fmla="*/ 8 h 17"/>
                    <a:gd name="T34" fmla="*/ 56 w 57"/>
                    <a:gd name="T35" fmla="*/ 16 h 17"/>
                    <a:gd name="T36" fmla="*/ 54 w 57"/>
                    <a:gd name="T37" fmla="*/ 14 h 17"/>
                    <a:gd name="T38" fmla="*/ 51 w 57"/>
                    <a:gd name="T39" fmla="*/ 13 h 17"/>
                    <a:gd name="T40" fmla="*/ 48 w 57"/>
                    <a:gd name="T41" fmla="*/ 12 h 17"/>
                    <a:gd name="T42" fmla="*/ 45 w 57"/>
                    <a:gd name="T43" fmla="*/ 12 h 17"/>
                    <a:gd name="T44" fmla="*/ 40 w 57"/>
                    <a:gd name="T45" fmla="*/ 10 h 17"/>
                    <a:gd name="T46" fmla="*/ 36 w 57"/>
                    <a:gd name="T47" fmla="*/ 9 h 17"/>
                    <a:gd name="T48" fmla="*/ 32 w 57"/>
                    <a:gd name="T49" fmla="*/ 8 h 17"/>
                    <a:gd name="T50" fmla="*/ 28 w 57"/>
                    <a:gd name="T51" fmla="*/ 8 h 17"/>
                    <a:gd name="T52" fmla="*/ 25 w 57"/>
                    <a:gd name="T53" fmla="*/ 8 h 17"/>
                    <a:gd name="T54" fmla="*/ 22 w 57"/>
                    <a:gd name="T55" fmla="*/ 8 h 17"/>
                    <a:gd name="T56" fmla="*/ 18 w 57"/>
                    <a:gd name="T57" fmla="*/ 8 h 17"/>
                    <a:gd name="T58" fmla="*/ 14 w 57"/>
                    <a:gd name="T59" fmla="*/ 9 h 17"/>
                    <a:gd name="T60" fmla="*/ 10 w 57"/>
                    <a:gd name="T61" fmla="*/ 10 h 17"/>
                    <a:gd name="T62" fmla="*/ 7 w 57"/>
                    <a:gd name="T63" fmla="*/ 12 h 17"/>
                    <a:gd name="T64" fmla="*/ 3 w 57"/>
                    <a:gd name="T65" fmla="*/ 13 h 17"/>
                    <a:gd name="T66" fmla="*/ 0 w 57"/>
                    <a:gd name="T67" fmla="*/ 16 h 17"/>
                    <a:gd name="T68" fmla="*/ 0 w 57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7" h="17">
                      <a:moveTo>
                        <a:pt x="0" y="8"/>
                      </a:moveTo>
                      <a:lnTo>
                        <a:pt x="1" y="6"/>
                      </a:lnTo>
                      <a:lnTo>
                        <a:pt x="3" y="5"/>
                      </a:lnTo>
                      <a:lnTo>
                        <a:pt x="6" y="4"/>
                      </a:lnTo>
                      <a:lnTo>
                        <a:pt x="10" y="2"/>
                      </a:lnTo>
                      <a:lnTo>
                        <a:pt x="14" y="1"/>
                      </a:lnTo>
                      <a:lnTo>
                        <a:pt x="18" y="0"/>
                      </a:lnTo>
                      <a:lnTo>
                        <a:pt x="23" y="0"/>
                      </a:lnTo>
                      <a:lnTo>
                        <a:pt x="26" y="0"/>
                      </a:lnTo>
                      <a:lnTo>
                        <a:pt x="31" y="0"/>
                      </a:lnTo>
                      <a:lnTo>
                        <a:pt x="36" y="0"/>
                      </a:lnTo>
                      <a:lnTo>
                        <a:pt x="39" y="1"/>
                      </a:lnTo>
                      <a:lnTo>
                        <a:pt x="43" y="2"/>
                      </a:lnTo>
                      <a:lnTo>
                        <a:pt x="47" y="4"/>
                      </a:lnTo>
                      <a:lnTo>
                        <a:pt x="51" y="5"/>
                      </a:lnTo>
                      <a:lnTo>
                        <a:pt x="54" y="6"/>
                      </a:lnTo>
                      <a:lnTo>
                        <a:pt x="56" y="8"/>
                      </a:lnTo>
                      <a:lnTo>
                        <a:pt x="56" y="16"/>
                      </a:lnTo>
                      <a:lnTo>
                        <a:pt x="54" y="14"/>
                      </a:lnTo>
                      <a:lnTo>
                        <a:pt x="51" y="13"/>
                      </a:lnTo>
                      <a:lnTo>
                        <a:pt x="48" y="12"/>
                      </a:lnTo>
                      <a:lnTo>
                        <a:pt x="45" y="12"/>
                      </a:lnTo>
                      <a:lnTo>
                        <a:pt x="40" y="10"/>
                      </a:lnTo>
                      <a:lnTo>
                        <a:pt x="36" y="9"/>
                      </a:lnTo>
                      <a:lnTo>
                        <a:pt x="32" y="8"/>
                      </a:lnTo>
                      <a:lnTo>
                        <a:pt x="28" y="8"/>
                      </a:lnTo>
                      <a:lnTo>
                        <a:pt x="25" y="8"/>
                      </a:lnTo>
                      <a:lnTo>
                        <a:pt x="22" y="8"/>
                      </a:lnTo>
                      <a:lnTo>
                        <a:pt x="18" y="8"/>
                      </a:lnTo>
                      <a:lnTo>
                        <a:pt x="14" y="9"/>
                      </a:lnTo>
                      <a:lnTo>
                        <a:pt x="10" y="10"/>
                      </a:lnTo>
                      <a:lnTo>
                        <a:pt x="7" y="12"/>
                      </a:lnTo>
                      <a:lnTo>
                        <a:pt x="3" y="13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2206" name="Group 142"/>
            <p:cNvGrpSpPr>
              <a:grpSpLocks/>
            </p:cNvGrpSpPr>
            <p:nvPr/>
          </p:nvGrpSpPr>
          <p:grpSpPr bwMode="auto">
            <a:xfrm>
              <a:off x="2506" y="2370"/>
              <a:ext cx="84" cy="270"/>
              <a:chOff x="2506" y="2370"/>
              <a:chExt cx="84" cy="270"/>
            </a:xfrm>
          </p:grpSpPr>
          <p:grpSp>
            <p:nvGrpSpPr>
              <p:cNvPr id="1112207" name="Group 143"/>
              <p:cNvGrpSpPr>
                <a:grpSpLocks/>
              </p:cNvGrpSpPr>
              <p:nvPr/>
            </p:nvGrpSpPr>
            <p:grpSpPr bwMode="auto">
              <a:xfrm>
                <a:off x="2506" y="2370"/>
                <a:ext cx="84" cy="270"/>
                <a:chOff x="2506" y="2370"/>
                <a:chExt cx="84" cy="270"/>
              </a:xfrm>
            </p:grpSpPr>
            <p:sp>
              <p:nvSpPr>
                <p:cNvPr id="1112208" name="Freeform 144"/>
                <p:cNvSpPr>
                  <a:spLocks/>
                </p:cNvSpPr>
                <p:nvPr/>
              </p:nvSpPr>
              <p:spPr bwMode="auto">
                <a:xfrm>
                  <a:off x="2506" y="2370"/>
                  <a:ext cx="58" cy="269"/>
                </a:xfrm>
                <a:custGeom>
                  <a:avLst/>
                  <a:gdLst>
                    <a:gd name="T0" fmla="*/ 0 w 58"/>
                    <a:gd name="T1" fmla="*/ 268 h 269"/>
                    <a:gd name="T2" fmla="*/ 0 w 58"/>
                    <a:gd name="T3" fmla="*/ 5 h 269"/>
                    <a:gd name="T4" fmla="*/ 3 w 58"/>
                    <a:gd name="T5" fmla="*/ 3 h 269"/>
                    <a:gd name="T6" fmla="*/ 8 w 58"/>
                    <a:gd name="T7" fmla="*/ 2 h 269"/>
                    <a:gd name="T8" fmla="*/ 14 w 58"/>
                    <a:gd name="T9" fmla="*/ 0 h 269"/>
                    <a:gd name="T10" fmla="*/ 19 w 58"/>
                    <a:gd name="T11" fmla="*/ 0 h 269"/>
                    <a:gd name="T12" fmla="*/ 24 w 58"/>
                    <a:gd name="T13" fmla="*/ 0 h 269"/>
                    <a:gd name="T14" fmla="*/ 28 w 58"/>
                    <a:gd name="T15" fmla="*/ 0 h 269"/>
                    <a:gd name="T16" fmla="*/ 31 w 58"/>
                    <a:gd name="T17" fmla="*/ 0 h 269"/>
                    <a:gd name="T18" fmla="*/ 34 w 58"/>
                    <a:gd name="T19" fmla="*/ 0 h 269"/>
                    <a:gd name="T20" fmla="*/ 37 w 58"/>
                    <a:gd name="T21" fmla="*/ 0 h 269"/>
                    <a:gd name="T22" fmla="*/ 40 w 58"/>
                    <a:gd name="T23" fmla="*/ 0 h 269"/>
                    <a:gd name="T24" fmla="*/ 42 w 58"/>
                    <a:gd name="T25" fmla="*/ 1 h 269"/>
                    <a:gd name="T26" fmla="*/ 46 w 58"/>
                    <a:gd name="T27" fmla="*/ 2 h 269"/>
                    <a:gd name="T28" fmla="*/ 51 w 58"/>
                    <a:gd name="T29" fmla="*/ 3 h 269"/>
                    <a:gd name="T30" fmla="*/ 54 w 58"/>
                    <a:gd name="T31" fmla="*/ 4 h 269"/>
                    <a:gd name="T32" fmla="*/ 57 w 58"/>
                    <a:gd name="T33" fmla="*/ 5 h 269"/>
                    <a:gd name="T34" fmla="*/ 57 w 58"/>
                    <a:gd name="T35" fmla="*/ 268 h 269"/>
                    <a:gd name="T36" fmla="*/ 0 w 58"/>
                    <a:gd name="T37" fmla="*/ 268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8" h="269">
                      <a:moveTo>
                        <a:pt x="0" y="268"/>
                      </a:moveTo>
                      <a:lnTo>
                        <a:pt x="0" y="5"/>
                      </a:lnTo>
                      <a:lnTo>
                        <a:pt x="3" y="3"/>
                      </a:lnTo>
                      <a:lnTo>
                        <a:pt x="8" y="2"/>
                      </a:lnTo>
                      <a:lnTo>
                        <a:pt x="14" y="0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8" y="0"/>
                      </a:lnTo>
                      <a:lnTo>
                        <a:pt x="31" y="0"/>
                      </a:lnTo>
                      <a:lnTo>
                        <a:pt x="34" y="0"/>
                      </a:lnTo>
                      <a:lnTo>
                        <a:pt x="37" y="0"/>
                      </a:lnTo>
                      <a:lnTo>
                        <a:pt x="40" y="0"/>
                      </a:lnTo>
                      <a:lnTo>
                        <a:pt x="42" y="1"/>
                      </a:lnTo>
                      <a:lnTo>
                        <a:pt x="46" y="2"/>
                      </a:lnTo>
                      <a:lnTo>
                        <a:pt x="51" y="3"/>
                      </a:lnTo>
                      <a:lnTo>
                        <a:pt x="54" y="4"/>
                      </a:lnTo>
                      <a:lnTo>
                        <a:pt x="57" y="5"/>
                      </a:lnTo>
                      <a:lnTo>
                        <a:pt x="57" y="268"/>
                      </a:lnTo>
                      <a:lnTo>
                        <a:pt x="0" y="268"/>
                      </a:lnTo>
                    </a:path>
                  </a:pathLst>
                </a:custGeom>
                <a:solidFill>
                  <a:srgbClr val="FF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209" name="Freeform 145"/>
                <p:cNvSpPr>
                  <a:spLocks/>
                </p:cNvSpPr>
                <p:nvPr/>
              </p:nvSpPr>
              <p:spPr bwMode="auto">
                <a:xfrm>
                  <a:off x="2563" y="2377"/>
                  <a:ext cx="27" cy="263"/>
                </a:xfrm>
                <a:custGeom>
                  <a:avLst/>
                  <a:gdLst>
                    <a:gd name="T0" fmla="*/ 0 w 27"/>
                    <a:gd name="T1" fmla="*/ 0 h 263"/>
                    <a:gd name="T2" fmla="*/ 26 w 27"/>
                    <a:gd name="T3" fmla="*/ 41 h 263"/>
                    <a:gd name="T4" fmla="*/ 26 w 27"/>
                    <a:gd name="T5" fmla="*/ 262 h 263"/>
                    <a:gd name="T6" fmla="*/ 0 w 27"/>
                    <a:gd name="T7" fmla="*/ 262 h 263"/>
                    <a:gd name="T8" fmla="*/ 0 w 27"/>
                    <a:gd name="T9" fmla="*/ 0 h 2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263">
                      <a:moveTo>
                        <a:pt x="0" y="0"/>
                      </a:moveTo>
                      <a:lnTo>
                        <a:pt x="26" y="41"/>
                      </a:lnTo>
                      <a:lnTo>
                        <a:pt x="26" y="262"/>
                      </a:lnTo>
                      <a:lnTo>
                        <a:pt x="0" y="26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8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12210" name="Group 146"/>
              <p:cNvGrpSpPr>
                <a:grpSpLocks/>
              </p:cNvGrpSpPr>
              <p:nvPr/>
            </p:nvGrpSpPr>
            <p:grpSpPr bwMode="auto">
              <a:xfrm>
                <a:off x="2506" y="2442"/>
                <a:ext cx="58" cy="156"/>
                <a:chOff x="2506" y="2442"/>
                <a:chExt cx="58" cy="156"/>
              </a:xfrm>
            </p:grpSpPr>
            <p:sp>
              <p:nvSpPr>
                <p:cNvPr id="1112211" name="Freeform 147"/>
                <p:cNvSpPr>
                  <a:spLocks/>
                </p:cNvSpPr>
                <p:nvPr/>
              </p:nvSpPr>
              <p:spPr bwMode="auto">
                <a:xfrm>
                  <a:off x="2506" y="2566"/>
                  <a:ext cx="57" cy="17"/>
                </a:xfrm>
                <a:custGeom>
                  <a:avLst/>
                  <a:gdLst>
                    <a:gd name="T0" fmla="*/ 0 w 57"/>
                    <a:gd name="T1" fmla="*/ 8 h 17"/>
                    <a:gd name="T2" fmla="*/ 2 w 57"/>
                    <a:gd name="T3" fmla="*/ 6 h 17"/>
                    <a:gd name="T4" fmla="*/ 4 w 57"/>
                    <a:gd name="T5" fmla="*/ 5 h 17"/>
                    <a:gd name="T6" fmla="*/ 7 w 57"/>
                    <a:gd name="T7" fmla="*/ 4 h 17"/>
                    <a:gd name="T8" fmla="*/ 11 w 57"/>
                    <a:gd name="T9" fmla="*/ 2 h 17"/>
                    <a:gd name="T10" fmla="*/ 14 w 57"/>
                    <a:gd name="T11" fmla="*/ 1 h 17"/>
                    <a:gd name="T12" fmla="*/ 19 w 57"/>
                    <a:gd name="T13" fmla="*/ 0 h 17"/>
                    <a:gd name="T14" fmla="*/ 24 w 57"/>
                    <a:gd name="T15" fmla="*/ 0 h 17"/>
                    <a:gd name="T16" fmla="*/ 27 w 57"/>
                    <a:gd name="T17" fmla="*/ 0 h 17"/>
                    <a:gd name="T18" fmla="*/ 32 w 57"/>
                    <a:gd name="T19" fmla="*/ 0 h 17"/>
                    <a:gd name="T20" fmla="*/ 36 w 57"/>
                    <a:gd name="T21" fmla="*/ 0 h 17"/>
                    <a:gd name="T22" fmla="*/ 40 w 57"/>
                    <a:gd name="T23" fmla="*/ 1 h 17"/>
                    <a:gd name="T24" fmla="*/ 44 w 57"/>
                    <a:gd name="T25" fmla="*/ 1 h 17"/>
                    <a:gd name="T26" fmla="*/ 47 w 57"/>
                    <a:gd name="T27" fmla="*/ 4 h 17"/>
                    <a:gd name="T28" fmla="*/ 51 w 57"/>
                    <a:gd name="T29" fmla="*/ 5 h 17"/>
                    <a:gd name="T30" fmla="*/ 54 w 57"/>
                    <a:gd name="T31" fmla="*/ 6 h 17"/>
                    <a:gd name="T32" fmla="*/ 56 w 57"/>
                    <a:gd name="T33" fmla="*/ 8 h 17"/>
                    <a:gd name="T34" fmla="*/ 56 w 57"/>
                    <a:gd name="T35" fmla="*/ 16 h 17"/>
                    <a:gd name="T36" fmla="*/ 55 w 57"/>
                    <a:gd name="T37" fmla="*/ 14 h 17"/>
                    <a:gd name="T38" fmla="*/ 52 w 57"/>
                    <a:gd name="T39" fmla="*/ 13 h 17"/>
                    <a:gd name="T40" fmla="*/ 49 w 57"/>
                    <a:gd name="T41" fmla="*/ 12 h 17"/>
                    <a:gd name="T42" fmla="*/ 45 w 57"/>
                    <a:gd name="T43" fmla="*/ 10 h 17"/>
                    <a:gd name="T44" fmla="*/ 41 w 57"/>
                    <a:gd name="T45" fmla="*/ 9 h 17"/>
                    <a:gd name="T46" fmla="*/ 37 w 57"/>
                    <a:gd name="T47" fmla="*/ 8 h 17"/>
                    <a:gd name="T48" fmla="*/ 33 w 57"/>
                    <a:gd name="T49" fmla="*/ 8 h 17"/>
                    <a:gd name="T50" fmla="*/ 29 w 57"/>
                    <a:gd name="T51" fmla="*/ 8 h 17"/>
                    <a:gd name="T52" fmla="*/ 26 w 57"/>
                    <a:gd name="T53" fmla="*/ 8 h 17"/>
                    <a:gd name="T54" fmla="*/ 22 w 57"/>
                    <a:gd name="T55" fmla="*/ 8 h 17"/>
                    <a:gd name="T56" fmla="*/ 19 w 57"/>
                    <a:gd name="T57" fmla="*/ 8 h 17"/>
                    <a:gd name="T58" fmla="*/ 15 w 57"/>
                    <a:gd name="T59" fmla="*/ 9 h 17"/>
                    <a:gd name="T60" fmla="*/ 11 w 57"/>
                    <a:gd name="T61" fmla="*/ 10 h 17"/>
                    <a:gd name="T62" fmla="*/ 7 w 57"/>
                    <a:gd name="T63" fmla="*/ 12 h 17"/>
                    <a:gd name="T64" fmla="*/ 4 w 57"/>
                    <a:gd name="T65" fmla="*/ 13 h 17"/>
                    <a:gd name="T66" fmla="*/ 0 w 57"/>
                    <a:gd name="T67" fmla="*/ 16 h 17"/>
                    <a:gd name="T68" fmla="*/ 0 w 57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7" h="17">
                      <a:moveTo>
                        <a:pt x="0" y="8"/>
                      </a:moveTo>
                      <a:lnTo>
                        <a:pt x="2" y="6"/>
                      </a:lnTo>
                      <a:lnTo>
                        <a:pt x="4" y="5"/>
                      </a:lnTo>
                      <a:lnTo>
                        <a:pt x="7" y="4"/>
                      </a:lnTo>
                      <a:lnTo>
                        <a:pt x="11" y="2"/>
                      </a:lnTo>
                      <a:lnTo>
                        <a:pt x="14" y="1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7" y="0"/>
                      </a:lnTo>
                      <a:lnTo>
                        <a:pt x="32" y="0"/>
                      </a:lnTo>
                      <a:lnTo>
                        <a:pt x="36" y="0"/>
                      </a:lnTo>
                      <a:lnTo>
                        <a:pt x="40" y="1"/>
                      </a:lnTo>
                      <a:lnTo>
                        <a:pt x="44" y="1"/>
                      </a:lnTo>
                      <a:lnTo>
                        <a:pt x="47" y="4"/>
                      </a:lnTo>
                      <a:lnTo>
                        <a:pt x="51" y="5"/>
                      </a:lnTo>
                      <a:lnTo>
                        <a:pt x="54" y="6"/>
                      </a:lnTo>
                      <a:lnTo>
                        <a:pt x="56" y="8"/>
                      </a:lnTo>
                      <a:lnTo>
                        <a:pt x="56" y="16"/>
                      </a:lnTo>
                      <a:lnTo>
                        <a:pt x="55" y="14"/>
                      </a:lnTo>
                      <a:lnTo>
                        <a:pt x="52" y="13"/>
                      </a:lnTo>
                      <a:lnTo>
                        <a:pt x="49" y="12"/>
                      </a:lnTo>
                      <a:lnTo>
                        <a:pt x="45" y="10"/>
                      </a:lnTo>
                      <a:lnTo>
                        <a:pt x="41" y="9"/>
                      </a:lnTo>
                      <a:lnTo>
                        <a:pt x="37" y="8"/>
                      </a:lnTo>
                      <a:lnTo>
                        <a:pt x="33" y="8"/>
                      </a:lnTo>
                      <a:lnTo>
                        <a:pt x="29" y="8"/>
                      </a:lnTo>
                      <a:lnTo>
                        <a:pt x="26" y="8"/>
                      </a:lnTo>
                      <a:lnTo>
                        <a:pt x="22" y="8"/>
                      </a:lnTo>
                      <a:lnTo>
                        <a:pt x="19" y="8"/>
                      </a:lnTo>
                      <a:lnTo>
                        <a:pt x="15" y="9"/>
                      </a:lnTo>
                      <a:lnTo>
                        <a:pt x="11" y="10"/>
                      </a:lnTo>
                      <a:lnTo>
                        <a:pt x="7" y="12"/>
                      </a:lnTo>
                      <a:lnTo>
                        <a:pt x="4" y="13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212" name="Freeform 148"/>
                <p:cNvSpPr>
                  <a:spLocks/>
                </p:cNvSpPr>
                <p:nvPr/>
              </p:nvSpPr>
              <p:spPr bwMode="auto">
                <a:xfrm>
                  <a:off x="2506" y="2581"/>
                  <a:ext cx="58" cy="17"/>
                </a:xfrm>
                <a:custGeom>
                  <a:avLst/>
                  <a:gdLst>
                    <a:gd name="T0" fmla="*/ 0 w 58"/>
                    <a:gd name="T1" fmla="*/ 8 h 17"/>
                    <a:gd name="T2" fmla="*/ 2 w 58"/>
                    <a:gd name="T3" fmla="*/ 6 h 17"/>
                    <a:gd name="T4" fmla="*/ 4 w 58"/>
                    <a:gd name="T5" fmla="*/ 5 h 17"/>
                    <a:gd name="T6" fmla="*/ 7 w 58"/>
                    <a:gd name="T7" fmla="*/ 4 h 17"/>
                    <a:gd name="T8" fmla="*/ 11 w 58"/>
                    <a:gd name="T9" fmla="*/ 2 h 17"/>
                    <a:gd name="T10" fmla="*/ 15 w 58"/>
                    <a:gd name="T11" fmla="*/ 1 h 17"/>
                    <a:gd name="T12" fmla="*/ 19 w 58"/>
                    <a:gd name="T13" fmla="*/ 0 h 17"/>
                    <a:gd name="T14" fmla="*/ 24 w 58"/>
                    <a:gd name="T15" fmla="*/ 0 h 17"/>
                    <a:gd name="T16" fmla="*/ 27 w 58"/>
                    <a:gd name="T17" fmla="*/ 0 h 17"/>
                    <a:gd name="T18" fmla="*/ 32 w 58"/>
                    <a:gd name="T19" fmla="*/ 0 h 17"/>
                    <a:gd name="T20" fmla="*/ 37 w 58"/>
                    <a:gd name="T21" fmla="*/ 1 h 17"/>
                    <a:gd name="T22" fmla="*/ 40 w 58"/>
                    <a:gd name="T23" fmla="*/ 1 h 17"/>
                    <a:gd name="T24" fmla="*/ 44 w 58"/>
                    <a:gd name="T25" fmla="*/ 2 h 17"/>
                    <a:gd name="T26" fmla="*/ 48 w 58"/>
                    <a:gd name="T27" fmla="*/ 4 h 17"/>
                    <a:gd name="T28" fmla="*/ 52 w 58"/>
                    <a:gd name="T29" fmla="*/ 5 h 17"/>
                    <a:gd name="T30" fmla="*/ 55 w 58"/>
                    <a:gd name="T31" fmla="*/ 6 h 17"/>
                    <a:gd name="T32" fmla="*/ 57 w 58"/>
                    <a:gd name="T33" fmla="*/ 8 h 17"/>
                    <a:gd name="T34" fmla="*/ 57 w 58"/>
                    <a:gd name="T35" fmla="*/ 16 h 17"/>
                    <a:gd name="T36" fmla="*/ 55 w 58"/>
                    <a:gd name="T37" fmla="*/ 16 h 17"/>
                    <a:gd name="T38" fmla="*/ 52 w 58"/>
                    <a:gd name="T39" fmla="*/ 14 h 17"/>
                    <a:gd name="T40" fmla="*/ 49 w 58"/>
                    <a:gd name="T41" fmla="*/ 13 h 17"/>
                    <a:gd name="T42" fmla="*/ 45 w 58"/>
                    <a:gd name="T43" fmla="*/ 12 h 17"/>
                    <a:gd name="T44" fmla="*/ 41 w 58"/>
                    <a:gd name="T45" fmla="*/ 10 h 17"/>
                    <a:gd name="T46" fmla="*/ 37 w 58"/>
                    <a:gd name="T47" fmla="*/ 9 h 17"/>
                    <a:gd name="T48" fmla="*/ 33 w 58"/>
                    <a:gd name="T49" fmla="*/ 8 h 17"/>
                    <a:gd name="T50" fmla="*/ 29 w 58"/>
                    <a:gd name="T51" fmla="*/ 8 h 17"/>
                    <a:gd name="T52" fmla="*/ 26 w 58"/>
                    <a:gd name="T53" fmla="*/ 8 h 17"/>
                    <a:gd name="T54" fmla="*/ 23 w 58"/>
                    <a:gd name="T55" fmla="*/ 8 h 17"/>
                    <a:gd name="T56" fmla="*/ 19 w 58"/>
                    <a:gd name="T57" fmla="*/ 9 h 17"/>
                    <a:gd name="T58" fmla="*/ 15 w 58"/>
                    <a:gd name="T59" fmla="*/ 9 h 17"/>
                    <a:gd name="T60" fmla="*/ 11 w 58"/>
                    <a:gd name="T61" fmla="*/ 10 h 17"/>
                    <a:gd name="T62" fmla="*/ 8 w 58"/>
                    <a:gd name="T63" fmla="*/ 12 h 17"/>
                    <a:gd name="T64" fmla="*/ 4 w 58"/>
                    <a:gd name="T65" fmla="*/ 14 h 17"/>
                    <a:gd name="T66" fmla="*/ 0 w 58"/>
                    <a:gd name="T67" fmla="*/ 16 h 17"/>
                    <a:gd name="T68" fmla="*/ 0 w 58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8" h="17">
                      <a:moveTo>
                        <a:pt x="0" y="8"/>
                      </a:moveTo>
                      <a:lnTo>
                        <a:pt x="2" y="6"/>
                      </a:lnTo>
                      <a:lnTo>
                        <a:pt x="4" y="5"/>
                      </a:lnTo>
                      <a:lnTo>
                        <a:pt x="7" y="4"/>
                      </a:lnTo>
                      <a:lnTo>
                        <a:pt x="11" y="2"/>
                      </a:lnTo>
                      <a:lnTo>
                        <a:pt x="15" y="1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7" y="0"/>
                      </a:lnTo>
                      <a:lnTo>
                        <a:pt x="32" y="0"/>
                      </a:lnTo>
                      <a:lnTo>
                        <a:pt x="37" y="1"/>
                      </a:lnTo>
                      <a:lnTo>
                        <a:pt x="40" y="1"/>
                      </a:lnTo>
                      <a:lnTo>
                        <a:pt x="44" y="2"/>
                      </a:lnTo>
                      <a:lnTo>
                        <a:pt x="48" y="4"/>
                      </a:lnTo>
                      <a:lnTo>
                        <a:pt x="52" y="5"/>
                      </a:lnTo>
                      <a:lnTo>
                        <a:pt x="55" y="6"/>
                      </a:lnTo>
                      <a:lnTo>
                        <a:pt x="57" y="8"/>
                      </a:lnTo>
                      <a:lnTo>
                        <a:pt x="57" y="16"/>
                      </a:lnTo>
                      <a:lnTo>
                        <a:pt x="55" y="16"/>
                      </a:lnTo>
                      <a:lnTo>
                        <a:pt x="52" y="14"/>
                      </a:lnTo>
                      <a:lnTo>
                        <a:pt x="49" y="13"/>
                      </a:lnTo>
                      <a:lnTo>
                        <a:pt x="45" y="12"/>
                      </a:lnTo>
                      <a:lnTo>
                        <a:pt x="41" y="10"/>
                      </a:lnTo>
                      <a:lnTo>
                        <a:pt x="37" y="9"/>
                      </a:lnTo>
                      <a:lnTo>
                        <a:pt x="33" y="8"/>
                      </a:lnTo>
                      <a:lnTo>
                        <a:pt x="29" y="8"/>
                      </a:lnTo>
                      <a:lnTo>
                        <a:pt x="26" y="8"/>
                      </a:lnTo>
                      <a:lnTo>
                        <a:pt x="23" y="8"/>
                      </a:lnTo>
                      <a:lnTo>
                        <a:pt x="19" y="9"/>
                      </a:lnTo>
                      <a:lnTo>
                        <a:pt x="15" y="9"/>
                      </a:lnTo>
                      <a:lnTo>
                        <a:pt x="11" y="10"/>
                      </a:lnTo>
                      <a:lnTo>
                        <a:pt x="8" y="12"/>
                      </a:lnTo>
                      <a:lnTo>
                        <a:pt x="4" y="14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213" name="Freeform 149"/>
                <p:cNvSpPr>
                  <a:spLocks/>
                </p:cNvSpPr>
                <p:nvPr/>
              </p:nvSpPr>
              <p:spPr bwMode="auto">
                <a:xfrm>
                  <a:off x="2506" y="2442"/>
                  <a:ext cx="58" cy="17"/>
                </a:xfrm>
                <a:custGeom>
                  <a:avLst/>
                  <a:gdLst>
                    <a:gd name="T0" fmla="*/ 0 w 58"/>
                    <a:gd name="T1" fmla="*/ 8 h 17"/>
                    <a:gd name="T2" fmla="*/ 2 w 58"/>
                    <a:gd name="T3" fmla="*/ 6 h 17"/>
                    <a:gd name="T4" fmla="*/ 4 w 58"/>
                    <a:gd name="T5" fmla="*/ 5 h 17"/>
                    <a:gd name="T6" fmla="*/ 7 w 58"/>
                    <a:gd name="T7" fmla="*/ 4 h 17"/>
                    <a:gd name="T8" fmla="*/ 11 w 58"/>
                    <a:gd name="T9" fmla="*/ 2 h 17"/>
                    <a:gd name="T10" fmla="*/ 15 w 58"/>
                    <a:gd name="T11" fmla="*/ 1 h 17"/>
                    <a:gd name="T12" fmla="*/ 19 w 58"/>
                    <a:gd name="T13" fmla="*/ 0 h 17"/>
                    <a:gd name="T14" fmla="*/ 24 w 58"/>
                    <a:gd name="T15" fmla="*/ 0 h 17"/>
                    <a:gd name="T16" fmla="*/ 27 w 58"/>
                    <a:gd name="T17" fmla="*/ 0 h 17"/>
                    <a:gd name="T18" fmla="*/ 32 w 58"/>
                    <a:gd name="T19" fmla="*/ 0 h 17"/>
                    <a:gd name="T20" fmla="*/ 37 w 58"/>
                    <a:gd name="T21" fmla="*/ 0 h 17"/>
                    <a:gd name="T22" fmla="*/ 40 w 58"/>
                    <a:gd name="T23" fmla="*/ 1 h 17"/>
                    <a:gd name="T24" fmla="*/ 44 w 58"/>
                    <a:gd name="T25" fmla="*/ 2 h 17"/>
                    <a:gd name="T26" fmla="*/ 48 w 58"/>
                    <a:gd name="T27" fmla="*/ 4 h 17"/>
                    <a:gd name="T28" fmla="*/ 52 w 58"/>
                    <a:gd name="T29" fmla="*/ 5 h 17"/>
                    <a:gd name="T30" fmla="*/ 55 w 58"/>
                    <a:gd name="T31" fmla="*/ 6 h 17"/>
                    <a:gd name="T32" fmla="*/ 57 w 58"/>
                    <a:gd name="T33" fmla="*/ 8 h 17"/>
                    <a:gd name="T34" fmla="*/ 57 w 58"/>
                    <a:gd name="T35" fmla="*/ 16 h 17"/>
                    <a:gd name="T36" fmla="*/ 55 w 58"/>
                    <a:gd name="T37" fmla="*/ 14 h 17"/>
                    <a:gd name="T38" fmla="*/ 52 w 58"/>
                    <a:gd name="T39" fmla="*/ 13 h 17"/>
                    <a:gd name="T40" fmla="*/ 49 w 58"/>
                    <a:gd name="T41" fmla="*/ 12 h 17"/>
                    <a:gd name="T42" fmla="*/ 45 w 58"/>
                    <a:gd name="T43" fmla="*/ 12 h 17"/>
                    <a:gd name="T44" fmla="*/ 41 w 58"/>
                    <a:gd name="T45" fmla="*/ 10 h 17"/>
                    <a:gd name="T46" fmla="*/ 37 w 58"/>
                    <a:gd name="T47" fmla="*/ 9 h 17"/>
                    <a:gd name="T48" fmla="*/ 33 w 58"/>
                    <a:gd name="T49" fmla="*/ 8 h 17"/>
                    <a:gd name="T50" fmla="*/ 29 w 58"/>
                    <a:gd name="T51" fmla="*/ 8 h 17"/>
                    <a:gd name="T52" fmla="*/ 26 w 58"/>
                    <a:gd name="T53" fmla="*/ 8 h 17"/>
                    <a:gd name="T54" fmla="*/ 23 w 58"/>
                    <a:gd name="T55" fmla="*/ 8 h 17"/>
                    <a:gd name="T56" fmla="*/ 19 w 58"/>
                    <a:gd name="T57" fmla="*/ 8 h 17"/>
                    <a:gd name="T58" fmla="*/ 15 w 58"/>
                    <a:gd name="T59" fmla="*/ 9 h 17"/>
                    <a:gd name="T60" fmla="*/ 11 w 58"/>
                    <a:gd name="T61" fmla="*/ 10 h 17"/>
                    <a:gd name="T62" fmla="*/ 8 w 58"/>
                    <a:gd name="T63" fmla="*/ 12 h 17"/>
                    <a:gd name="T64" fmla="*/ 4 w 58"/>
                    <a:gd name="T65" fmla="*/ 13 h 17"/>
                    <a:gd name="T66" fmla="*/ 0 w 58"/>
                    <a:gd name="T67" fmla="*/ 16 h 17"/>
                    <a:gd name="T68" fmla="*/ 0 w 58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8" h="17">
                      <a:moveTo>
                        <a:pt x="0" y="8"/>
                      </a:moveTo>
                      <a:lnTo>
                        <a:pt x="2" y="6"/>
                      </a:lnTo>
                      <a:lnTo>
                        <a:pt x="4" y="5"/>
                      </a:lnTo>
                      <a:lnTo>
                        <a:pt x="7" y="4"/>
                      </a:lnTo>
                      <a:lnTo>
                        <a:pt x="11" y="2"/>
                      </a:lnTo>
                      <a:lnTo>
                        <a:pt x="15" y="1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7" y="0"/>
                      </a:lnTo>
                      <a:lnTo>
                        <a:pt x="32" y="0"/>
                      </a:lnTo>
                      <a:lnTo>
                        <a:pt x="37" y="0"/>
                      </a:lnTo>
                      <a:lnTo>
                        <a:pt x="40" y="1"/>
                      </a:lnTo>
                      <a:lnTo>
                        <a:pt x="44" y="2"/>
                      </a:lnTo>
                      <a:lnTo>
                        <a:pt x="48" y="4"/>
                      </a:lnTo>
                      <a:lnTo>
                        <a:pt x="52" y="5"/>
                      </a:lnTo>
                      <a:lnTo>
                        <a:pt x="55" y="6"/>
                      </a:lnTo>
                      <a:lnTo>
                        <a:pt x="57" y="8"/>
                      </a:lnTo>
                      <a:lnTo>
                        <a:pt x="57" y="16"/>
                      </a:lnTo>
                      <a:lnTo>
                        <a:pt x="55" y="14"/>
                      </a:lnTo>
                      <a:lnTo>
                        <a:pt x="52" y="13"/>
                      </a:lnTo>
                      <a:lnTo>
                        <a:pt x="49" y="12"/>
                      </a:lnTo>
                      <a:lnTo>
                        <a:pt x="45" y="12"/>
                      </a:lnTo>
                      <a:lnTo>
                        <a:pt x="41" y="10"/>
                      </a:lnTo>
                      <a:lnTo>
                        <a:pt x="37" y="9"/>
                      </a:lnTo>
                      <a:lnTo>
                        <a:pt x="33" y="8"/>
                      </a:lnTo>
                      <a:lnTo>
                        <a:pt x="29" y="8"/>
                      </a:lnTo>
                      <a:lnTo>
                        <a:pt x="26" y="8"/>
                      </a:lnTo>
                      <a:lnTo>
                        <a:pt x="23" y="8"/>
                      </a:lnTo>
                      <a:lnTo>
                        <a:pt x="19" y="8"/>
                      </a:lnTo>
                      <a:lnTo>
                        <a:pt x="15" y="9"/>
                      </a:lnTo>
                      <a:lnTo>
                        <a:pt x="11" y="10"/>
                      </a:lnTo>
                      <a:lnTo>
                        <a:pt x="8" y="12"/>
                      </a:lnTo>
                      <a:lnTo>
                        <a:pt x="4" y="13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12214" name="Freeform 150"/>
            <p:cNvSpPr>
              <a:spLocks/>
            </p:cNvSpPr>
            <p:nvPr/>
          </p:nvSpPr>
          <p:spPr bwMode="auto">
            <a:xfrm>
              <a:off x="2249" y="2510"/>
              <a:ext cx="90" cy="129"/>
            </a:xfrm>
            <a:custGeom>
              <a:avLst/>
              <a:gdLst>
                <a:gd name="T0" fmla="*/ 89 w 90"/>
                <a:gd name="T1" fmla="*/ 0 h 129"/>
                <a:gd name="T2" fmla="*/ 71 w 90"/>
                <a:gd name="T3" fmla="*/ 0 h 129"/>
                <a:gd name="T4" fmla="*/ 71 w 90"/>
                <a:gd name="T5" fmla="*/ 110 h 129"/>
                <a:gd name="T6" fmla="*/ 0 w 90"/>
                <a:gd name="T7" fmla="*/ 110 h 129"/>
                <a:gd name="T8" fmla="*/ 0 w 90"/>
                <a:gd name="T9" fmla="*/ 128 h 129"/>
                <a:gd name="T10" fmla="*/ 89 w 90"/>
                <a:gd name="T11" fmla="*/ 128 h 129"/>
                <a:gd name="T12" fmla="*/ 89 w 90"/>
                <a:gd name="T13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9">
                  <a:moveTo>
                    <a:pt x="89" y="0"/>
                  </a:moveTo>
                  <a:lnTo>
                    <a:pt x="71" y="0"/>
                  </a:lnTo>
                  <a:lnTo>
                    <a:pt x="71" y="110"/>
                  </a:lnTo>
                  <a:lnTo>
                    <a:pt x="0" y="110"/>
                  </a:lnTo>
                  <a:lnTo>
                    <a:pt x="0" y="128"/>
                  </a:lnTo>
                  <a:lnTo>
                    <a:pt x="89" y="128"/>
                  </a:lnTo>
                  <a:lnTo>
                    <a:pt x="89" y="0"/>
                  </a:lnTo>
                </a:path>
              </a:pathLst>
            </a:custGeom>
            <a:solidFill>
              <a:srgbClr val="C0C0C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12215" name="Group 151"/>
            <p:cNvGrpSpPr>
              <a:grpSpLocks/>
            </p:cNvGrpSpPr>
            <p:nvPr/>
          </p:nvGrpSpPr>
          <p:grpSpPr bwMode="auto">
            <a:xfrm>
              <a:off x="2565" y="2510"/>
              <a:ext cx="90" cy="130"/>
              <a:chOff x="2565" y="2510"/>
              <a:chExt cx="90" cy="130"/>
            </a:xfrm>
          </p:grpSpPr>
          <p:sp>
            <p:nvSpPr>
              <p:cNvPr id="1112216" name="Freeform 152"/>
              <p:cNvSpPr>
                <a:spLocks/>
              </p:cNvSpPr>
              <p:nvPr/>
            </p:nvSpPr>
            <p:spPr bwMode="auto">
              <a:xfrm>
                <a:off x="2583" y="2510"/>
                <a:ext cx="72" cy="130"/>
              </a:xfrm>
              <a:custGeom>
                <a:avLst/>
                <a:gdLst>
                  <a:gd name="T0" fmla="*/ 0 w 72"/>
                  <a:gd name="T1" fmla="*/ 0 h 130"/>
                  <a:gd name="T2" fmla="*/ 23 w 72"/>
                  <a:gd name="T3" fmla="*/ 39 h 130"/>
                  <a:gd name="T4" fmla="*/ 23 w 72"/>
                  <a:gd name="T5" fmla="*/ 114 h 130"/>
                  <a:gd name="T6" fmla="*/ 71 w 72"/>
                  <a:gd name="T7" fmla="*/ 114 h 130"/>
                  <a:gd name="T8" fmla="*/ 71 w 72"/>
                  <a:gd name="T9" fmla="*/ 129 h 130"/>
                  <a:gd name="T10" fmla="*/ 0 w 72"/>
                  <a:gd name="T11" fmla="*/ 129 h 130"/>
                  <a:gd name="T12" fmla="*/ 0 w 72"/>
                  <a:gd name="T13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2" h="130">
                    <a:moveTo>
                      <a:pt x="0" y="0"/>
                    </a:moveTo>
                    <a:lnTo>
                      <a:pt x="23" y="39"/>
                    </a:lnTo>
                    <a:lnTo>
                      <a:pt x="23" y="114"/>
                    </a:lnTo>
                    <a:lnTo>
                      <a:pt x="71" y="114"/>
                    </a:lnTo>
                    <a:lnTo>
                      <a:pt x="71" y="129"/>
                    </a:lnTo>
                    <a:lnTo>
                      <a:pt x="0" y="12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80808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217" name="Freeform 153"/>
              <p:cNvSpPr>
                <a:spLocks/>
              </p:cNvSpPr>
              <p:nvPr/>
            </p:nvSpPr>
            <p:spPr bwMode="auto">
              <a:xfrm>
                <a:off x="2565" y="2510"/>
                <a:ext cx="90" cy="130"/>
              </a:xfrm>
              <a:custGeom>
                <a:avLst/>
                <a:gdLst>
                  <a:gd name="T0" fmla="*/ 0 w 90"/>
                  <a:gd name="T1" fmla="*/ 0 h 130"/>
                  <a:gd name="T2" fmla="*/ 17 w 90"/>
                  <a:gd name="T3" fmla="*/ 0 h 130"/>
                  <a:gd name="T4" fmla="*/ 17 w 90"/>
                  <a:gd name="T5" fmla="*/ 111 h 130"/>
                  <a:gd name="T6" fmla="*/ 89 w 90"/>
                  <a:gd name="T7" fmla="*/ 111 h 130"/>
                  <a:gd name="T8" fmla="*/ 89 w 90"/>
                  <a:gd name="T9" fmla="*/ 129 h 130"/>
                  <a:gd name="T10" fmla="*/ 0 w 90"/>
                  <a:gd name="T11" fmla="*/ 129 h 130"/>
                  <a:gd name="T12" fmla="*/ 0 w 90"/>
                  <a:gd name="T13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0" h="130">
                    <a:moveTo>
                      <a:pt x="0" y="0"/>
                    </a:moveTo>
                    <a:lnTo>
                      <a:pt x="17" y="0"/>
                    </a:lnTo>
                    <a:lnTo>
                      <a:pt x="17" y="111"/>
                    </a:lnTo>
                    <a:lnTo>
                      <a:pt x="89" y="111"/>
                    </a:lnTo>
                    <a:lnTo>
                      <a:pt x="89" y="129"/>
                    </a:lnTo>
                    <a:lnTo>
                      <a:pt x="0" y="12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12218" name="Rectangle 154"/>
          <p:cNvSpPr>
            <a:spLocks noChangeArrowheads="1"/>
          </p:cNvSpPr>
          <p:nvPr/>
        </p:nvSpPr>
        <p:spPr bwMode="auto">
          <a:xfrm>
            <a:off x="4673600" y="4319588"/>
            <a:ext cx="2466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Arial Rounded MT Bold" charset="0"/>
              </a:rPr>
              <a:t>Scientific Databases</a:t>
            </a:r>
          </a:p>
        </p:txBody>
      </p:sp>
      <p:grpSp>
        <p:nvGrpSpPr>
          <p:cNvPr id="1112219" name="Group 155"/>
          <p:cNvGrpSpPr>
            <a:grpSpLocks/>
          </p:cNvGrpSpPr>
          <p:nvPr/>
        </p:nvGrpSpPr>
        <p:grpSpPr bwMode="auto">
          <a:xfrm>
            <a:off x="5413375" y="3486150"/>
            <a:ext cx="623888" cy="795338"/>
            <a:chOff x="3414" y="2101"/>
            <a:chExt cx="393" cy="501"/>
          </a:xfrm>
        </p:grpSpPr>
        <p:grpSp>
          <p:nvGrpSpPr>
            <p:cNvPr id="1112220" name="Group 156"/>
            <p:cNvGrpSpPr>
              <a:grpSpLocks/>
            </p:cNvGrpSpPr>
            <p:nvPr/>
          </p:nvGrpSpPr>
          <p:grpSpPr bwMode="auto">
            <a:xfrm>
              <a:off x="3414" y="2101"/>
              <a:ext cx="193" cy="501"/>
              <a:chOff x="3414" y="2101"/>
              <a:chExt cx="193" cy="501"/>
            </a:xfrm>
          </p:grpSpPr>
          <p:sp>
            <p:nvSpPr>
              <p:cNvPr id="1112221" name="Freeform 157"/>
              <p:cNvSpPr>
                <a:spLocks/>
              </p:cNvSpPr>
              <p:nvPr/>
            </p:nvSpPr>
            <p:spPr bwMode="auto">
              <a:xfrm>
                <a:off x="3414" y="2101"/>
                <a:ext cx="193" cy="476"/>
              </a:xfrm>
              <a:custGeom>
                <a:avLst/>
                <a:gdLst>
                  <a:gd name="T0" fmla="*/ 192 w 193"/>
                  <a:gd name="T1" fmla="*/ 0 h 476"/>
                  <a:gd name="T2" fmla="*/ 180 w 193"/>
                  <a:gd name="T3" fmla="*/ 475 h 476"/>
                  <a:gd name="T4" fmla="*/ 32 w 193"/>
                  <a:gd name="T5" fmla="*/ 456 h 476"/>
                  <a:gd name="T6" fmla="*/ 0 w 193"/>
                  <a:gd name="T7" fmla="*/ 40 h 476"/>
                  <a:gd name="T8" fmla="*/ 192 w 193"/>
                  <a:gd name="T9" fmla="*/ 0 h 4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476">
                    <a:moveTo>
                      <a:pt x="192" y="0"/>
                    </a:moveTo>
                    <a:lnTo>
                      <a:pt x="180" y="475"/>
                    </a:lnTo>
                    <a:lnTo>
                      <a:pt x="32" y="456"/>
                    </a:lnTo>
                    <a:lnTo>
                      <a:pt x="0" y="40"/>
                    </a:lnTo>
                    <a:lnTo>
                      <a:pt x="192" y="0"/>
                    </a:lnTo>
                  </a:path>
                </a:pathLst>
              </a:custGeom>
              <a:solidFill>
                <a:srgbClr val="BFBFD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222" name="Freeform 158"/>
              <p:cNvSpPr>
                <a:spLocks/>
              </p:cNvSpPr>
              <p:nvPr/>
            </p:nvSpPr>
            <p:spPr bwMode="auto">
              <a:xfrm>
                <a:off x="3447" y="2558"/>
                <a:ext cx="148" cy="44"/>
              </a:xfrm>
              <a:custGeom>
                <a:avLst/>
                <a:gdLst>
                  <a:gd name="T0" fmla="*/ 146 w 148"/>
                  <a:gd name="T1" fmla="*/ 17 h 44"/>
                  <a:gd name="T2" fmla="*/ 147 w 148"/>
                  <a:gd name="T3" fmla="*/ 43 h 44"/>
                  <a:gd name="T4" fmla="*/ 2 w 148"/>
                  <a:gd name="T5" fmla="*/ 18 h 44"/>
                  <a:gd name="T6" fmla="*/ 0 w 148"/>
                  <a:gd name="T7" fmla="*/ 0 h 44"/>
                  <a:gd name="T8" fmla="*/ 146 w 148"/>
                  <a:gd name="T9" fmla="*/ 17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8" h="44">
                    <a:moveTo>
                      <a:pt x="146" y="17"/>
                    </a:moveTo>
                    <a:lnTo>
                      <a:pt x="147" y="43"/>
                    </a:lnTo>
                    <a:lnTo>
                      <a:pt x="2" y="18"/>
                    </a:lnTo>
                    <a:lnTo>
                      <a:pt x="0" y="0"/>
                    </a:lnTo>
                    <a:lnTo>
                      <a:pt x="146" y="17"/>
                    </a:lnTo>
                  </a:path>
                </a:pathLst>
              </a:custGeom>
              <a:solidFill>
                <a:srgbClr val="9F9FB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2223" name="Group 159"/>
              <p:cNvGrpSpPr>
                <a:grpSpLocks/>
              </p:cNvGrpSpPr>
              <p:nvPr/>
            </p:nvGrpSpPr>
            <p:grpSpPr bwMode="auto">
              <a:xfrm>
                <a:off x="3430" y="2127"/>
                <a:ext cx="159" cy="139"/>
                <a:chOff x="3430" y="2127"/>
                <a:chExt cx="159" cy="139"/>
              </a:xfrm>
            </p:grpSpPr>
            <p:sp>
              <p:nvSpPr>
                <p:cNvPr id="1112224" name="Freeform 160"/>
                <p:cNvSpPr>
                  <a:spLocks/>
                </p:cNvSpPr>
                <p:nvPr/>
              </p:nvSpPr>
              <p:spPr bwMode="auto">
                <a:xfrm>
                  <a:off x="3430" y="2127"/>
                  <a:ext cx="159" cy="139"/>
                </a:xfrm>
                <a:custGeom>
                  <a:avLst/>
                  <a:gdLst>
                    <a:gd name="T0" fmla="*/ 158 w 159"/>
                    <a:gd name="T1" fmla="*/ 0 h 139"/>
                    <a:gd name="T2" fmla="*/ 156 w 159"/>
                    <a:gd name="T3" fmla="*/ 130 h 139"/>
                    <a:gd name="T4" fmla="*/ 8 w 159"/>
                    <a:gd name="T5" fmla="*/ 138 h 139"/>
                    <a:gd name="T6" fmla="*/ 0 w 159"/>
                    <a:gd name="T7" fmla="*/ 32 h 139"/>
                    <a:gd name="T8" fmla="*/ 158 w 159"/>
                    <a:gd name="T9" fmla="*/ 0 h 1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9" h="139">
                      <a:moveTo>
                        <a:pt x="158" y="0"/>
                      </a:moveTo>
                      <a:lnTo>
                        <a:pt x="156" y="130"/>
                      </a:lnTo>
                      <a:lnTo>
                        <a:pt x="8" y="138"/>
                      </a:lnTo>
                      <a:lnTo>
                        <a:pt x="0" y="32"/>
                      </a:lnTo>
                      <a:lnTo>
                        <a:pt x="158" y="0"/>
                      </a:lnTo>
                    </a:path>
                  </a:pathLst>
                </a:custGeom>
                <a:solidFill>
                  <a:srgbClr val="9F9FB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225" name="Freeform 161"/>
                <p:cNvSpPr>
                  <a:spLocks/>
                </p:cNvSpPr>
                <p:nvPr/>
              </p:nvSpPr>
              <p:spPr bwMode="auto">
                <a:xfrm>
                  <a:off x="3445" y="2244"/>
                  <a:ext cx="48" cy="17"/>
                </a:xfrm>
                <a:custGeom>
                  <a:avLst/>
                  <a:gdLst>
                    <a:gd name="T0" fmla="*/ 47 w 48"/>
                    <a:gd name="T1" fmla="*/ 0 h 17"/>
                    <a:gd name="T2" fmla="*/ 0 w 48"/>
                    <a:gd name="T3" fmla="*/ 6 h 17"/>
                    <a:gd name="T4" fmla="*/ 0 w 48"/>
                    <a:gd name="T5" fmla="*/ 16 h 17"/>
                    <a:gd name="T6" fmla="*/ 47 w 48"/>
                    <a:gd name="T7" fmla="*/ 11 h 17"/>
                    <a:gd name="T8" fmla="*/ 47 w 48"/>
                    <a:gd name="T9" fmla="*/ 0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8" h="17">
                      <a:moveTo>
                        <a:pt x="47" y="0"/>
                      </a:moveTo>
                      <a:lnTo>
                        <a:pt x="0" y="6"/>
                      </a:lnTo>
                      <a:lnTo>
                        <a:pt x="0" y="16"/>
                      </a:lnTo>
                      <a:lnTo>
                        <a:pt x="47" y="11"/>
                      </a:lnTo>
                      <a:lnTo>
                        <a:pt x="47" y="0"/>
                      </a:lnTo>
                    </a:path>
                  </a:pathLst>
                </a:custGeom>
                <a:solidFill>
                  <a:srgbClr val="0000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12226" name="Freeform 162"/>
              <p:cNvSpPr>
                <a:spLocks/>
              </p:cNvSpPr>
              <p:nvPr/>
            </p:nvSpPr>
            <p:spPr bwMode="auto">
              <a:xfrm>
                <a:off x="3440" y="2285"/>
                <a:ext cx="144" cy="261"/>
              </a:xfrm>
              <a:custGeom>
                <a:avLst/>
                <a:gdLst>
                  <a:gd name="T0" fmla="*/ 143 w 144"/>
                  <a:gd name="T1" fmla="*/ 0 h 261"/>
                  <a:gd name="T2" fmla="*/ 140 w 144"/>
                  <a:gd name="T3" fmla="*/ 260 h 261"/>
                  <a:gd name="T4" fmla="*/ 17 w 144"/>
                  <a:gd name="T5" fmla="*/ 247 h 261"/>
                  <a:gd name="T6" fmla="*/ 0 w 144"/>
                  <a:gd name="T7" fmla="*/ 4 h 261"/>
                  <a:gd name="T8" fmla="*/ 143 w 144"/>
                  <a:gd name="T9" fmla="*/ 0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" h="261">
                    <a:moveTo>
                      <a:pt x="143" y="0"/>
                    </a:moveTo>
                    <a:lnTo>
                      <a:pt x="140" y="260"/>
                    </a:lnTo>
                    <a:lnTo>
                      <a:pt x="17" y="247"/>
                    </a:lnTo>
                    <a:lnTo>
                      <a:pt x="0" y="4"/>
                    </a:lnTo>
                    <a:lnTo>
                      <a:pt x="143" y="0"/>
                    </a:lnTo>
                  </a:path>
                </a:pathLst>
              </a:custGeom>
              <a:solidFill>
                <a:srgbClr val="BFBFD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227" name="Freeform 163"/>
              <p:cNvSpPr>
                <a:spLocks/>
              </p:cNvSpPr>
              <p:nvPr/>
            </p:nvSpPr>
            <p:spPr bwMode="auto">
              <a:xfrm>
                <a:off x="3462" y="2501"/>
                <a:ext cx="110" cy="35"/>
              </a:xfrm>
              <a:custGeom>
                <a:avLst/>
                <a:gdLst>
                  <a:gd name="T0" fmla="*/ 109 w 110"/>
                  <a:gd name="T1" fmla="*/ 7 h 35"/>
                  <a:gd name="T2" fmla="*/ 0 w 110"/>
                  <a:gd name="T3" fmla="*/ 0 h 35"/>
                  <a:gd name="T4" fmla="*/ 1 w 110"/>
                  <a:gd name="T5" fmla="*/ 25 h 35"/>
                  <a:gd name="T6" fmla="*/ 109 w 110"/>
                  <a:gd name="T7" fmla="*/ 34 h 35"/>
                  <a:gd name="T8" fmla="*/ 109 w 110"/>
                  <a:gd name="T9" fmla="*/ 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0" h="35">
                    <a:moveTo>
                      <a:pt x="109" y="7"/>
                    </a:moveTo>
                    <a:lnTo>
                      <a:pt x="0" y="0"/>
                    </a:lnTo>
                    <a:lnTo>
                      <a:pt x="1" y="25"/>
                    </a:lnTo>
                    <a:lnTo>
                      <a:pt x="109" y="34"/>
                    </a:lnTo>
                    <a:lnTo>
                      <a:pt x="109" y="7"/>
                    </a:lnTo>
                  </a:path>
                </a:pathLst>
              </a:custGeom>
              <a:solidFill>
                <a:srgbClr val="9F9FB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2228" name="Group 164"/>
              <p:cNvGrpSpPr>
                <a:grpSpLocks/>
              </p:cNvGrpSpPr>
              <p:nvPr/>
            </p:nvGrpSpPr>
            <p:grpSpPr bwMode="auto">
              <a:xfrm>
                <a:off x="3550" y="2372"/>
                <a:ext cx="21" cy="122"/>
                <a:chOff x="3550" y="2372"/>
                <a:chExt cx="21" cy="122"/>
              </a:xfrm>
            </p:grpSpPr>
            <p:grpSp>
              <p:nvGrpSpPr>
                <p:cNvPr id="1112229" name="Group 165"/>
                <p:cNvGrpSpPr>
                  <a:grpSpLocks/>
                </p:cNvGrpSpPr>
                <p:nvPr/>
              </p:nvGrpSpPr>
              <p:grpSpPr bwMode="auto">
                <a:xfrm>
                  <a:off x="3553" y="2372"/>
                  <a:ext cx="18" cy="122"/>
                  <a:chOff x="3553" y="2372"/>
                  <a:chExt cx="18" cy="122"/>
                </a:xfrm>
              </p:grpSpPr>
              <p:sp>
                <p:nvSpPr>
                  <p:cNvPr id="1112230" name="Freeform 166"/>
                  <p:cNvSpPr>
                    <a:spLocks/>
                  </p:cNvSpPr>
                  <p:nvPr/>
                </p:nvSpPr>
                <p:spPr bwMode="auto">
                  <a:xfrm>
                    <a:off x="3554" y="2372"/>
                    <a:ext cx="17" cy="22"/>
                  </a:xfrm>
                  <a:custGeom>
                    <a:avLst/>
                    <a:gdLst>
                      <a:gd name="T0" fmla="*/ 16 w 17"/>
                      <a:gd name="T1" fmla="*/ 0 h 22"/>
                      <a:gd name="T2" fmla="*/ 16 w 17"/>
                      <a:gd name="T3" fmla="*/ 21 h 22"/>
                      <a:gd name="T4" fmla="*/ 0 w 17"/>
                      <a:gd name="T5" fmla="*/ 20 h 22"/>
                      <a:gd name="T6" fmla="*/ 0 w 17"/>
                      <a:gd name="T7" fmla="*/ 0 h 22"/>
                      <a:gd name="T8" fmla="*/ 16 w 17"/>
                      <a:gd name="T9" fmla="*/ 0 h 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2">
                        <a:moveTo>
                          <a:pt x="16" y="0"/>
                        </a:moveTo>
                        <a:lnTo>
                          <a:pt x="16" y="21"/>
                        </a:lnTo>
                        <a:lnTo>
                          <a:pt x="0" y="20"/>
                        </a:lnTo>
                        <a:lnTo>
                          <a:pt x="0" y="0"/>
                        </a:lnTo>
                        <a:lnTo>
                          <a:pt x="16" y="0"/>
                        </a:lnTo>
                      </a:path>
                    </a:pathLst>
                  </a:custGeom>
                  <a:solidFill>
                    <a:srgbClr val="80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2231" name="Freeform 167"/>
                  <p:cNvSpPr>
                    <a:spLocks/>
                  </p:cNvSpPr>
                  <p:nvPr/>
                </p:nvSpPr>
                <p:spPr bwMode="auto">
                  <a:xfrm>
                    <a:off x="3553" y="2398"/>
                    <a:ext cx="17" cy="21"/>
                  </a:xfrm>
                  <a:custGeom>
                    <a:avLst/>
                    <a:gdLst>
                      <a:gd name="T0" fmla="*/ 16 w 17"/>
                      <a:gd name="T1" fmla="*/ 0 h 21"/>
                      <a:gd name="T2" fmla="*/ 16 w 17"/>
                      <a:gd name="T3" fmla="*/ 20 h 21"/>
                      <a:gd name="T4" fmla="*/ 0 w 17"/>
                      <a:gd name="T5" fmla="*/ 19 h 21"/>
                      <a:gd name="T6" fmla="*/ 0 w 17"/>
                      <a:gd name="T7" fmla="*/ 0 h 21"/>
                      <a:gd name="T8" fmla="*/ 16 w 17"/>
                      <a:gd name="T9" fmla="*/ 0 h 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1">
                        <a:moveTo>
                          <a:pt x="16" y="0"/>
                        </a:moveTo>
                        <a:lnTo>
                          <a:pt x="16" y="20"/>
                        </a:lnTo>
                        <a:lnTo>
                          <a:pt x="0" y="19"/>
                        </a:lnTo>
                        <a:lnTo>
                          <a:pt x="0" y="0"/>
                        </a:lnTo>
                        <a:lnTo>
                          <a:pt x="16" y="0"/>
                        </a:lnTo>
                      </a:path>
                    </a:pathLst>
                  </a:custGeom>
                  <a:solidFill>
                    <a:srgbClr val="80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2232" name="Freeform 168"/>
                  <p:cNvSpPr>
                    <a:spLocks/>
                  </p:cNvSpPr>
                  <p:nvPr/>
                </p:nvSpPr>
                <p:spPr bwMode="auto">
                  <a:xfrm>
                    <a:off x="3553" y="2422"/>
                    <a:ext cx="17" cy="23"/>
                  </a:xfrm>
                  <a:custGeom>
                    <a:avLst/>
                    <a:gdLst>
                      <a:gd name="T0" fmla="*/ 16 w 17"/>
                      <a:gd name="T1" fmla="*/ 1 h 23"/>
                      <a:gd name="T2" fmla="*/ 16 w 17"/>
                      <a:gd name="T3" fmla="*/ 22 h 23"/>
                      <a:gd name="T4" fmla="*/ 0 w 17"/>
                      <a:gd name="T5" fmla="*/ 20 h 23"/>
                      <a:gd name="T6" fmla="*/ 2 w 17"/>
                      <a:gd name="T7" fmla="*/ 0 h 23"/>
                      <a:gd name="T8" fmla="*/ 16 w 17"/>
                      <a:gd name="T9" fmla="*/ 1 h 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3">
                        <a:moveTo>
                          <a:pt x="16" y="1"/>
                        </a:moveTo>
                        <a:lnTo>
                          <a:pt x="16" y="22"/>
                        </a:lnTo>
                        <a:lnTo>
                          <a:pt x="0" y="20"/>
                        </a:lnTo>
                        <a:lnTo>
                          <a:pt x="2" y="0"/>
                        </a:lnTo>
                        <a:lnTo>
                          <a:pt x="16" y="1"/>
                        </a:lnTo>
                      </a:path>
                    </a:pathLst>
                  </a:custGeom>
                  <a:solidFill>
                    <a:srgbClr val="80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2233" name="Freeform 169"/>
                  <p:cNvSpPr>
                    <a:spLocks/>
                  </p:cNvSpPr>
                  <p:nvPr/>
                </p:nvSpPr>
                <p:spPr bwMode="auto">
                  <a:xfrm>
                    <a:off x="3553" y="2448"/>
                    <a:ext cx="17" cy="21"/>
                  </a:xfrm>
                  <a:custGeom>
                    <a:avLst/>
                    <a:gdLst>
                      <a:gd name="T0" fmla="*/ 16 w 17"/>
                      <a:gd name="T1" fmla="*/ 0 h 21"/>
                      <a:gd name="T2" fmla="*/ 16 w 17"/>
                      <a:gd name="T3" fmla="*/ 20 h 21"/>
                      <a:gd name="T4" fmla="*/ 0 w 17"/>
                      <a:gd name="T5" fmla="*/ 19 h 21"/>
                      <a:gd name="T6" fmla="*/ 0 w 17"/>
                      <a:gd name="T7" fmla="*/ 0 h 21"/>
                      <a:gd name="T8" fmla="*/ 16 w 17"/>
                      <a:gd name="T9" fmla="*/ 0 h 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1">
                        <a:moveTo>
                          <a:pt x="16" y="0"/>
                        </a:moveTo>
                        <a:lnTo>
                          <a:pt x="16" y="20"/>
                        </a:lnTo>
                        <a:lnTo>
                          <a:pt x="0" y="19"/>
                        </a:lnTo>
                        <a:lnTo>
                          <a:pt x="0" y="0"/>
                        </a:lnTo>
                        <a:lnTo>
                          <a:pt x="16" y="0"/>
                        </a:lnTo>
                      </a:path>
                    </a:pathLst>
                  </a:custGeom>
                  <a:solidFill>
                    <a:srgbClr val="80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2234" name="Freeform 170"/>
                  <p:cNvSpPr>
                    <a:spLocks/>
                  </p:cNvSpPr>
                  <p:nvPr/>
                </p:nvSpPr>
                <p:spPr bwMode="auto">
                  <a:xfrm>
                    <a:off x="3553" y="2472"/>
                    <a:ext cx="17" cy="22"/>
                  </a:xfrm>
                  <a:custGeom>
                    <a:avLst/>
                    <a:gdLst>
                      <a:gd name="T0" fmla="*/ 16 w 17"/>
                      <a:gd name="T1" fmla="*/ 1 h 22"/>
                      <a:gd name="T2" fmla="*/ 16 w 17"/>
                      <a:gd name="T3" fmla="*/ 21 h 22"/>
                      <a:gd name="T4" fmla="*/ 0 w 17"/>
                      <a:gd name="T5" fmla="*/ 20 h 22"/>
                      <a:gd name="T6" fmla="*/ 2 w 17"/>
                      <a:gd name="T7" fmla="*/ 0 h 22"/>
                      <a:gd name="T8" fmla="*/ 16 w 17"/>
                      <a:gd name="T9" fmla="*/ 1 h 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2">
                        <a:moveTo>
                          <a:pt x="16" y="1"/>
                        </a:moveTo>
                        <a:lnTo>
                          <a:pt x="16" y="21"/>
                        </a:lnTo>
                        <a:lnTo>
                          <a:pt x="0" y="20"/>
                        </a:lnTo>
                        <a:lnTo>
                          <a:pt x="2" y="0"/>
                        </a:lnTo>
                        <a:lnTo>
                          <a:pt x="16" y="1"/>
                        </a:lnTo>
                      </a:path>
                    </a:pathLst>
                  </a:custGeom>
                  <a:solidFill>
                    <a:srgbClr val="80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12235" name="Group 171"/>
                <p:cNvGrpSpPr>
                  <a:grpSpLocks/>
                </p:cNvGrpSpPr>
                <p:nvPr/>
              </p:nvGrpSpPr>
              <p:grpSpPr bwMode="auto">
                <a:xfrm>
                  <a:off x="3550" y="2372"/>
                  <a:ext cx="19" cy="122"/>
                  <a:chOff x="3550" y="2372"/>
                  <a:chExt cx="19" cy="122"/>
                </a:xfrm>
              </p:grpSpPr>
              <p:sp>
                <p:nvSpPr>
                  <p:cNvPr id="1112236" name="Freeform 172"/>
                  <p:cNvSpPr>
                    <a:spLocks/>
                  </p:cNvSpPr>
                  <p:nvPr/>
                </p:nvSpPr>
                <p:spPr bwMode="auto">
                  <a:xfrm>
                    <a:off x="3552" y="2372"/>
                    <a:ext cx="17" cy="22"/>
                  </a:xfrm>
                  <a:custGeom>
                    <a:avLst/>
                    <a:gdLst>
                      <a:gd name="T0" fmla="*/ 16 w 17"/>
                      <a:gd name="T1" fmla="*/ 0 h 22"/>
                      <a:gd name="T2" fmla="*/ 16 w 17"/>
                      <a:gd name="T3" fmla="*/ 21 h 22"/>
                      <a:gd name="T4" fmla="*/ 1 w 17"/>
                      <a:gd name="T5" fmla="*/ 20 h 22"/>
                      <a:gd name="T6" fmla="*/ 0 w 17"/>
                      <a:gd name="T7" fmla="*/ 0 h 22"/>
                      <a:gd name="T8" fmla="*/ 16 w 17"/>
                      <a:gd name="T9" fmla="*/ 0 h 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2">
                        <a:moveTo>
                          <a:pt x="16" y="0"/>
                        </a:moveTo>
                        <a:lnTo>
                          <a:pt x="16" y="21"/>
                        </a:lnTo>
                        <a:lnTo>
                          <a:pt x="1" y="20"/>
                        </a:lnTo>
                        <a:lnTo>
                          <a:pt x="0" y="0"/>
                        </a:lnTo>
                        <a:lnTo>
                          <a:pt x="16" y="0"/>
                        </a:lnTo>
                      </a:path>
                    </a:pathLst>
                  </a:custGeom>
                  <a:solidFill>
                    <a:srgbClr val="FF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2237" name="Freeform 173"/>
                  <p:cNvSpPr>
                    <a:spLocks/>
                  </p:cNvSpPr>
                  <p:nvPr/>
                </p:nvSpPr>
                <p:spPr bwMode="auto">
                  <a:xfrm>
                    <a:off x="3550" y="2398"/>
                    <a:ext cx="17" cy="21"/>
                  </a:xfrm>
                  <a:custGeom>
                    <a:avLst/>
                    <a:gdLst>
                      <a:gd name="T0" fmla="*/ 16 w 17"/>
                      <a:gd name="T1" fmla="*/ 0 h 21"/>
                      <a:gd name="T2" fmla="*/ 16 w 17"/>
                      <a:gd name="T3" fmla="*/ 20 h 21"/>
                      <a:gd name="T4" fmla="*/ 2 w 17"/>
                      <a:gd name="T5" fmla="*/ 19 h 21"/>
                      <a:gd name="T6" fmla="*/ 0 w 17"/>
                      <a:gd name="T7" fmla="*/ 0 h 21"/>
                      <a:gd name="T8" fmla="*/ 16 w 17"/>
                      <a:gd name="T9" fmla="*/ 0 h 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1">
                        <a:moveTo>
                          <a:pt x="16" y="0"/>
                        </a:moveTo>
                        <a:lnTo>
                          <a:pt x="16" y="20"/>
                        </a:lnTo>
                        <a:lnTo>
                          <a:pt x="2" y="19"/>
                        </a:lnTo>
                        <a:lnTo>
                          <a:pt x="0" y="0"/>
                        </a:lnTo>
                        <a:lnTo>
                          <a:pt x="16" y="0"/>
                        </a:lnTo>
                      </a:path>
                    </a:pathLst>
                  </a:custGeom>
                  <a:solidFill>
                    <a:srgbClr val="FF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2238" name="Freeform 174"/>
                  <p:cNvSpPr>
                    <a:spLocks/>
                  </p:cNvSpPr>
                  <p:nvPr/>
                </p:nvSpPr>
                <p:spPr bwMode="auto">
                  <a:xfrm>
                    <a:off x="3550" y="2422"/>
                    <a:ext cx="17" cy="23"/>
                  </a:xfrm>
                  <a:custGeom>
                    <a:avLst/>
                    <a:gdLst>
                      <a:gd name="T0" fmla="*/ 16 w 17"/>
                      <a:gd name="T1" fmla="*/ 1 h 23"/>
                      <a:gd name="T2" fmla="*/ 16 w 17"/>
                      <a:gd name="T3" fmla="*/ 22 h 23"/>
                      <a:gd name="T4" fmla="*/ 0 w 17"/>
                      <a:gd name="T5" fmla="*/ 20 h 23"/>
                      <a:gd name="T6" fmla="*/ 0 w 17"/>
                      <a:gd name="T7" fmla="*/ 0 h 23"/>
                      <a:gd name="T8" fmla="*/ 16 w 17"/>
                      <a:gd name="T9" fmla="*/ 1 h 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3">
                        <a:moveTo>
                          <a:pt x="16" y="1"/>
                        </a:moveTo>
                        <a:lnTo>
                          <a:pt x="16" y="22"/>
                        </a:lnTo>
                        <a:lnTo>
                          <a:pt x="0" y="20"/>
                        </a:lnTo>
                        <a:lnTo>
                          <a:pt x="0" y="0"/>
                        </a:lnTo>
                        <a:lnTo>
                          <a:pt x="16" y="1"/>
                        </a:lnTo>
                      </a:path>
                    </a:pathLst>
                  </a:custGeom>
                  <a:solidFill>
                    <a:srgbClr val="FF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2239" name="Freeform 175"/>
                  <p:cNvSpPr>
                    <a:spLocks/>
                  </p:cNvSpPr>
                  <p:nvPr/>
                </p:nvSpPr>
                <p:spPr bwMode="auto">
                  <a:xfrm>
                    <a:off x="3550" y="2448"/>
                    <a:ext cx="17" cy="21"/>
                  </a:xfrm>
                  <a:custGeom>
                    <a:avLst/>
                    <a:gdLst>
                      <a:gd name="T0" fmla="*/ 16 w 17"/>
                      <a:gd name="T1" fmla="*/ 0 h 21"/>
                      <a:gd name="T2" fmla="*/ 16 w 17"/>
                      <a:gd name="T3" fmla="*/ 20 h 21"/>
                      <a:gd name="T4" fmla="*/ 2 w 17"/>
                      <a:gd name="T5" fmla="*/ 19 h 21"/>
                      <a:gd name="T6" fmla="*/ 0 w 17"/>
                      <a:gd name="T7" fmla="*/ 0 h 21"/>
                      <a:gd name="T8" fmla="*/ 16 w 17"/>
                      <a:gd name="T9" fmla="*/ 0 h 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1">
                        <a:moveTo>
                          <a:pt x="16" y="0"/>
                        </a:moveTo>
                        <a:lnTo>
                          <a:pt x="16" y="20"/>
                        </a:lnTo>
                        <a:lnTo>
                          <a:pt x="2" y="19"/>
                        </a:lnTo>
                        <a:lnTo>
                          <a:pt x="0" y="0"/>
                        </a:lnTo>
                        <a:lnTo>
                          <a:pt x="16" y="0"/>
                        </a:lnTo>
                      </a:path>
                    </a:pathLst>
                  </a:custGeom>
                  <a:solidFill>
                    <a:srgbClr val="FF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2240" name="Freeform 176"/>
                  <p:cNvSpPr>
                    <a:spLocks/>
                  </p:cNvSpPr>
                  <p:nvPr/>
                </p:nvSpPr>
                <p:spPr bwMode="auto">
                  <a:xfrm>
                    <a:off x="3550" y="2472"/>
                    <a:ext cx="17" cy="22"/>
                  </a:xfrm>
                  <a:custGeom>
                    <a:avLst/>
                    <a:gdLst>
                      <a:gd name="T0" fmla="*/ 16 w 17"/>
                      <a:gd name="T1" fmla="*/ 1 h 22"/>
                      <a:gd name="T2" fmla="*/ 16 w 17"/>
                      <a:gd name="T3" fmla="*/ 21 h 22"/>
                      <a:gd name="T4" fmla="*/ 0 w 17"/>
                      <a:gd name="T5" fmla="*/ 20 h 22"/>
                      <a:gd name="T6" fmla="*/ 0 w 17"/>
                      <a:gd name="T7" fmla="*/ 0 h 22"/>
                      <a:gd name="T8" fmla="*/ 16 w 17"/>
                      <a:gd name="T9" fmla="*/ 1 h 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2">
                        <a:moveTo>
                          <a:pt x="16" y="1"/>
                        </a:moveTo>
                        <a:lnTo>
                          <a:pt x="16" y="21"/>
                        </a:lnTo>
                        <a:lnTo>
                          <a:pt x="0" y="20"/>
                        </a:lnTo>
                        <a:lnTo>
                          <a:pt x="0" y="0"/>
                        </a:lnTo>
                        <a:lnTo>
                          <a:pt x="16" y="1"/>
                        </a:lnTo>
                      </a:path>
                    </a:pathLst>
                  </a:custGeom>
                  <a:solidFill>
                    <a:srgbClr val="FF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112241" name="Group 177"/>
            <p:cNvGrpSpPr>
              <a:grpSpLocks/>
            </p:cNvGrpSpPr>
            <p:nvPr/>
          </p:nvGrpSpPr>
          <p:grpSpPr bwMode="auto">
            <a:xfrm>
              <a:off x="3594" y="2101"/>
              <a:ext cx="213" cy="501"/>
              <a:chOff x="3594" y="2101"/>
              <a:chExt cx="213" cy="501"/>
            </a:xfrm>
          </p:grpSpPr>
          <p:grpSp>
            <p:nvGrpSpPr>
              <p:cNvPr id="1112242" name="Group 178"/>
              <p:cNvGrpSpPr>
                <a:grpSpLocks/>
              </p:cNvGrpSpPr>
              <p:nvPr/>
            </p:nvGrpSpPr>
            <p:grpSpPr bwMode="auto">
              <a:xfrm>
                <a:off x="3594" y="2101"/>
                <a:ext cx="213" cy="501"/>
                <a:chOff x="3594" y="2101"/>
                <a:chExt cx="213" cy="501"/>
              </a:xfrm>
            </p:grpSpPr>
            <p:sp>
              <p:nvSpPr>
                <p:cNvPr id="1112243" name="Freeform 179"/>
                <p:cNvSpPr>
                  <a:spLocks/>
                </p:cNvSpPr>
                <p:nvPr/>
              </p:nvSpPr>
              <p:spPr bwMode="auto">
                <a:xfrm>
                  <a:off x="3594" y="2101"/>
                  <a:ext cx="213" cy="476"/>
                </a:xfrm>
                <a:custGeom>
                  <a:avLst/>
                  <a:gdLst>
                    <a:gd name="T0" fmla="*/ 212 w 213"/>
                    <a:gd name="T1" fmla="*/ 6 h 476"/>
                    <a:gd name="T2" fmla="*/ 151 w 213"/>
                    <a:gd name="T3" fmla="*/ 469 h 476"/>
                    <a:gd name="T4" fmla="*/ 0 w 213"/>
                    <a:gd name="T5" fmla="*/ 475 h 476"/>
                    <a:gd name="T6" fmla="*/ 11 w 213"/>
                    <a:gd name="T7" fmla="*/ 0 h 476"/>
                    <a:gd name="T8" fmla="*/ 212 w 213"/>
                    <a:gd name="T9" fmla="*/ 6 h 4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3" h="476">
                      <a:moveTo>
                        <a:pt x="212" y="6"/>
                      </a:moveTo>
                      <a:lnTo>
                        <a:pt x="151" y="469"/>
                      </a:lnTo>
                      <a:lnTo>
                        <a:pt x="0" y="475"/>
                      </a:lnTo>
                      <a:lnTo>
                        <a:pt x="11" y="0"/>
                      </a:lnTo>
                      <a:lnTo>
                        <a:pt x="212" y="6"/>
                      </a:lnTo>
                    </a:path>
                  </a:pathLst>
                </a:custGeom>
                <a:solidFill>
                  <a:srgbClr val="7F7F9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244" name="Freeform 180"/>
                <p:cNvSpPr>
                  <a:spLocks/>
                </p:cNvSpPr>
                <p:nvPr/>
              </p:nvSpPr>
              <p:spPr bwMode="auto">
                <a:xfrm>
                  <a:off x="3594" y="2569"/>
                  <a:ext cx="152" cy="33"/>
                </a:xfrm>
                <a:custGeom>
                  <a:avLst/>
                  <a:gdLst>
                    <a:gd name="T0" fmla="*/ 151 w 152"/>
                    <a:gd name="T1" fmla="*/ 0 h 33"/>
                    <a:gd name="T2" fmla="*/ 0 w 152"/>
                    <a:gd name="T3" fmla="*/ 6 h 33"/>
                    <a:gd name="T4" fmla="*/ 0 w 152"/>
                    <a:gd name="T5" fmla="*/ 32 h 33"/>
                    <a:gd name="T6" fmla="*/ 148 w 152"/>
                    <a:gd name="T7" fmla="*/ 25 h 33"/>
                    <a:gd name="T8" fmla="*/ 151 w 152"/>
                    <a:gd name="T9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2" h="33">
                      <a:moveTo>
                        <a:pt x="151" y="0"/>
                      </a:moveTo>
                      <a:lnTo>
                        <a:pt x="0" y="6"/>
                      </a:lnTo>
                      <a:lnTo>
                        <a:pt x="0" y="32"/>
                      </a:lnTo>
                      <a:lnTo>
                        <a:pt x="148" y="25"/>
                      </a:lnTo>
                      <a:lnTo>
                        <a:pt x="151" y="0"/>
                      </a:lnTo>
                    </a:path>
                  </a:pathLst>
                </a:custGeom>
                <a:solidFill>
                  <a:srgbClr val="5F5F7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12245" name="Group 181"/>
              <p:cNvGrpSpPr>
                <a:grpSpLocks/>
              </p:cNvGrpSpPr>
              <p:nvPr/>
            </p:nvGrpSpPr>
            <p:grpSpPr bwMode="auto">
              <a:xfrm>
                <a:off x="3615" y="2110"/>
                <a:ext cx="187" cy="22"/>
                <a:chOff x="3615" y="2110"/>
                <a:chExt cx="187" cy="22"/>
              </a:xfrm>
            </p:grpSpPr>
            <p:sp>
              <p:nvSpPr>
                <p:cNvPr id="1112246" name="Oval 182"/>
                <p:cNvSpPr>
                  <a:spLocks noChangeArrowheads="1"/>
                </p:cNvSpPr>
                <p:nvPr/>
              </p:nvSpPr>
              <p:spPr bwMode="auto">
                <a:xfrm>
                  <a:off x="3786" y="2116"/>
                  <a:ext cx="16" cy="16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47" name="Oval 183"/>
                <p:cNvSpPr>
                  <a:spLocks noChangeArrowheads="1"/>
                </p:cNvSpPr>
                <p:nvPr/>
              </p:nvSpPr>
              <p:spPr bwMode="auto">
                <a:xfrm>
                  <a:off x="3615" y="2110"/>
                  <a:ext cx="16" cy="16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12248" name="Group 184"/>
              <p:cNvGrpSpPr>
                <a:grpSpLocks/>
              </p:cNvGrpSpPr>
              <p:nvPr/>
            </p:nvGrpSpPr>
            <p:grpSpPr bwMode="auto">
              <a:xfrm>
                <a:off x="3601" y="2557"/>
                <a:ext cx="143" cy="21"/>
                <a:chOff x="3601" y="2557"/>
                <a:chExt cx="143" cy="21"/>
              </a:xfrm>
            </p:grpSpPr>
            <p:sp>
              <p:nvSpPr>
                <p:cNvPr id="1112249" name="Oval 185"/>
                <p:cNvSpPr>
                  <a:spLocks noChangeArrowheads="1"/>
                </p:cNvSpPr>
                <p:nvPr/>
              </p:nvSpPr>
              <p:spPr bwMode="auto">
                <a:xfrm>
                  <a:off x="3728" y="2557"/>
                  <a:ext cx="16" cy="16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50" name="Oval 186"/>
                <p:cNvSpPr>
                  <a:spLocks noChangeArrowheads="1"/>
                </p:cNvSpPr>
                <p:nvPr/>
              </p:nvSpPr>
              <p:spPr bwMode="auto">
                <a:xfrm>
                  <a:off x="3601" y="2562"/>
                  <a:ext cx="16" cy="16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112251" name="Rectangle 187"/>
          <p:cNvSpPr>
            <a:spLocks noChangeArrowheads="1"/>
          </p:cNvSpPr>
          <p:nvPr/>
        </p:nvSpPr>
        <p:spPr bwMode="auto">
          <a:xfrm>
            <a:off x="7453313" y="3937000"/>
            <a:ext cx="13684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Arial Rounded MT Bold" charset="0"/>
              </a:rPr>
              <a:t>Personal</a:t>
            </a:r>
          </a:p>
          <a:p>
            <a:pPr eaLnBrk="0" hangingPunct="0"/>
            <a:r>
              <a:rPr lang="en-US" sz="1800">
                <a:latin typeface="Arial Rounded MT Bold" charset="0"/>
              </a:rPr>
              <a:t>Databases</a:t>
            </a:r>
          </a:p>
        </p:txBody>
      </p:sp>
      <p:pic>
        <p:nvPicPr>
          <p:cNvPr id="1112252" name="Picture 188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8263" y="3225800"/>
            <a:ext cx="6286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1112253" name="Group 189"/>
          <p:cNvGrpSpPr>
            <a:grpSpLocks/>
          </p:cNvGrpSpPr>
          <p:nvPr/>
        </p:nvGrpSpPr>
        <p:grpSpPr bwMode="auto">
          <a:xfrm>
            <a:off x="4379913" y="1254125"/>
            <a:ext cx="730250" cy="511175"/>
            <a:chOff x="2763" y="695"/>
            <a:chExt cx="460" cy="322"/>
          </a:xfrm>
        </p:grpSpPr>
        <p:grpSp>
          <p:nvGrpSpPr>
            <p:cNvPr id="1112254" name="Group 190"/>
            <p:cNvGrpSpPr>
              <a:grpSpLocks/>
            </p:cNvGrpSpPr>
            <p:nvPr/>
          </p:nvGrpSpPr>
          <p:grpSpPr bwMode="auto">
            <a:xfrm>
              <a:off x="2763" y="695"/>
              <a:ext cx="356" cy="292"/>
              <a:chOff x="2763" y="695"/>
              <a:chExt cx="356" cy="292"/>
            </a:xfrm>
          </p:grpSpPr>
          <p:grpSp>
            <p:nvGrpSpPr>
              <p:cNvPr id="1112255" name="Group 191"/>
              <p:cNvGrpSpPr>
                <a:grpSpLocks/>
              </p:cNvGrpSpPr>
              <p:nvPr/>
            </p:nvGrpSpPr>
            <p:grpSpPr bwMode="auto">
              <a:xfrm>
                <a:off x="2763" y="695"/>
                <a:ext cx="356" cy="292"/>
                <a:chOff x="2763" y="695"/>
                <a:chExt cx="356" cy="292"/>
              </a:xfrm>
            </p:grpSpPr>
            <p:grpSp>
              <p:nvGrpSpPr>
                <p:cNvPr id="1112256" name="Group 192"/>
                <p:cNvGrpSpPr>
                  <a:grpSpLocks/>
                </p:cNvGrpSpPr>
                <p:nvPr/>
              </p:nvGrpSpPr>
              <p:grpSpPr bwMode="auto">
                <a:xfrm>
                  <a:off x="2763" y="860"/>
                  <a:ext cx="356" cy="127"/>
                  <a:chOff x="2763" y="860"/>
                  <a:chExt cx="356" cy="127"/>
                </a:xfrm>
              </p:grpSpPr>
              <p:sp>
                <p:nvSpPr>
                  <p:cNvPr id="1112257" name="Freeform 193"/>
                  <p:cNvSpPr>
                    <a:spLocks/>
                  </p:cNvSpPr>
                  <p:nvPr/>
                </p:nvSpPr>
                <p:spPr bwMode="auto">
                  <a:xfrm>
                    <a:off x="2914" y="860"/>
                    <a:ext cx="204" cy="127"/>
                  </a:xfrm>
                  <a:custGeom>
                    <a:avLst/>
                    <a:gdLst>
                      <a:gd name="T0" fmla="*/ 0 w 204"/>
                      <a:gd name="T1" fmla="*/ 37 h 127"/>
                      <a:gd name="T2" fmla="*/ 0 w 204"/>
                      <a:gd name="T3" fmla="*/ 126 h 127"/>
                      <a:gd name="T4" fmla="*/ 203 w 204"/>
                      <a:gd name="T5" fmla="*/ 61 h 127"/>
                      <a:gd name="T6" fmla="*/ 203 w 204"/>
                      <a:gd name="T7" fmla="*/ 0 h 127"/>
                      <a:gd name="T8" fmla="*/ 0 w 204"/>
                      <a:gd name="T9" fmla="*/ 37 h 1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4" h="127">
                        <a:moveTo>
                          <a:pt x="0" y="37"/>
                        </a:moveTo>
                        <a:lnTo>
                          <a:pt x="0" y="126"/>
                        </a:lnTo>
                        <a:lnTo>
                          <a:pt x="203" y="61"/>
                        </a:lnTo>
                        <a:lnTo>
                          <a:pt x="203" y="0"/>
                        </a:lnTo>
                        <a:lnTo>
                          <a:pt x="0" y="37"/>
                        </a:lnTo>
                      </a:path>
                    </a:pathLst>
                  </a:custGeom>
                  <a:solidFill>
                    <a:srgbClr val="A0A0A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2258" name="Freeform 194"/>
                  <p:cNvSpPr>
                    <a:spLocks/>
                  </p:cNvSpPr>
                  <p:nvPr/>
                </p:nvSpPr>
                <p:spPr bwMode="auto">
                  <a:xfrm>
                    <a:off x="2763" y="889"/>
                    <a:ext cx="152" cy="98"/>
                  </a:xfrm>
                  <a:custGeom>
                    <a:avLst/>
                    <a:gdLst>
                      <a:gd name="T0" fmla="*/ 151 w 152"/>
                      <a:gd name="T1" fmla="*/ 8 h 98"/>
                      <a:gd name="T2" fmla="*/ 151 w 152"/>
                      <a:gd name="T3" fmla="*/ 97 h 98"/>
                      <a:gd name="T4" fmla="*/ 0 w 152"/>
                      <a:gd name="T5" fmla="*/ 75 h 98"/>
                      <a:gd name="T6" fmla="*/ 0 w 152"/>
                      <a:gd name="T7" fmla="*/ 0 h 98"/>
                      <a:gd name="T8" fmla="*/ 151 w 152"/>
                      <a:gd name="T9" fmla="*/ 8 h 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52" h="98">
                        <a:moveTo>
                          <a:pt x="151" y="8"/>
                        </a:moveTo>
                        <a:lnTo>
                          <a:pt x="151" y="97"/>
                        </a:lnTo>
                        <a:lnTo>
                          <a:pt x="0" y="75"/>
                        </a:lnTo>
                        <a:lnTo>
                          <a:pt x="0" y="0"/>
                        </a:lnTo>
                        <a:lnTo>
                          <a:pt x="151" y="8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2259" name="Freeform 195"/>
                  <p:cNvSpPr>
                    <a:spLocks/>
                  </p:cNvSpPr>
                  <p:nvPr/>
                </p:nvSpPr>
                <p:spPr bwMode="auto">
                  <a:xfrm>
                    <a:off x="2764" y="861"/>
                    <a:ext cx="355" cy="39"/>
                  </a:xfrm>
                  <a:custGeom>
                    <a:avLst/>
                    <a:gdLst>
                      <a:gd name="T0" fmla="*/ 0 w 355"/>
                      <a:gd name="T1" fmla="*/ 29 h 39"/>
                      <a:gd name="T2" fmla="*/ 152 w 355"/>
                      <a:gd name="T3" fmla="*/ 38 h 39"/>
                      <a:gd name="T4" fmla="*/ 354 w 355"/>
                      <a:gd name="T5" fmla="*/ 0 h 39"/>
                      <a:gd name="T6" fmla="*/ 205 w 355"/>
                      <a:gd name="T7" fmla="*/ 0 h 39"/>
                      <a:gd name="T8" fmla="*/ 0 w 355"/>
                      <a:gd name="T9" fmla="*/ 29 h 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55" h="39">
                        <a:moveTo>
                          <a:pt x="0" y="29"/>
                        </a:moveTo>
                        <a:lnTo>
                          <a:pt x="152" y="38"/>
                        </a:lnTo>
                        <a:lnTo>
                          <a:pt x="354" y="0"/>
                        </a:lnTo>
                        <a:lnTo>
                          <a:pt x="205" y="0"/>
                        </a:lnTo>
                        <a:lnTo>
                          <a:pt x="0" y="29"/>
                        </a:lnTo>
                      </a:path>
                    </a:pathLst>
                  </a:custGeom>
                  <a:solidFill>
                    <a:srgbClr val="C0C0C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12260" name="Freeform 196"/>
                <p:cNvSpPr>
                  <a:spLocks/>
                </p:cNvSpPr>
                <p:nvPr/>
              </p:nvSpPr>
              <p:spPr bwMode="auto">
                <a:xfrm>
                  <a:off x="2878" y="849"/>
                  <a:ext cx="129" cy="37"/>
                </a:xfrm>
                <a:custGeom>
                  <a:avLst/>
                  <a:gdLst>
                    <a:gd name="T0" fmla="*/ 0 w 129"/>
                    <a:gd name="T1" fmla="*/ 20 h 37"/>
                    <a:gd name="T2" fmla="*/ 0 w 129"/>
                    <a:gd name="T3" fmla="*/ 31 h 37"/>
                    <a:gd name="T4" fmla="*/ 59 w 129"/>
                    <a:gd name="T5" fmla="*/ 36 h 37"/>
                    <a:gd name="T6" fmla="*/ 128 w 129"/>
                    <a:gd name="T7" fmla="*/ 23 h 37"/>
                    <a:gd name="T8" fmla="*/ 128 w 129"/>
                    <a:gd name="T9" fmla="*/ 0 h 37"/>
                    <a:gd name="T10" fmla="*/ 0 w 129"/>
                    <a:gd name="T11" fmla="*/ 2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9" h="37">
                      <a:moveTo>
                        <a:pt x="0" y="20"/>
                      </a:moveTo>
                      <a:lnTo>
                        <a:pt x="0" y="31"/>
                      </a:lnTo>
                      <a:lnTo>
                        <a:pt x="59" y="36"/>
                      </a:lnTo>
                      <a:lnTo>
                        <a:pt x="128" y="23"/>
                      </a:lnTo>
                      <a:lnTo>
                        <a:pt x="128" y="0"/>
                      </a:lnTo>
                      <a:lnTo>
                        <a:pt x="0" y="20"/>
                      </a:lnTo>
                    </a:path>
                  </a:pathLst>
                </a:custGeom>
                <a:solidFill>
                  <a:srgbClr val="60606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12261" name="Group 197"/>
                <p:cNvGrpSpPr>
                  <a:grpSpLocks/>
                </p:cNvGrpSpPr>
                <p:nvPr/>
              </p:nvGrpSpPr>
              <p:grpSpPr bwMode="auto">
                <a:xfrm>
                  <a:off x="2791" y="695"/>
                  <a:ext cx="286" cy="183"/>
                  <a:chOff x="2791" y="695"/>
                  <a:chExt cx="286" cy="183"/>
                </a:xfrm>
              </p:grpSpPr>
              <p:sp>
                <p:nvSpPr>
                  <p:cNvPr id="1112262" name="Freeform 198"/>
                  <p:cNvSpPr>
                    <a:spLocks/>
                  </p:cNvSpPr>
                  <p:nvPr/>
                </p:nvSpPr>
                <p:spPr bwMode="auto">
                  <a:xfrm>
                    <a:off x="2913" y="695"/>
                    <a:ext cx="164" cy="178"/>
                  </a:xfrm>
                  <a:custGeom>
                    <a:avLst/>
                    <a:gdLst>
                      <a:gd name="T0" fmla="*/ 23 w 164"/>
                      <a:gd name="T1" fmla="*/ 177 h 178"/>
                      <a:gd name="T2" fmla="*/ 0 w 164"/>
                      <a:gd name="T3" fmla="*/ 5 h 178"/>
                      <a:gd name="T4" fmla="*/ 140 w 164"/>
                      <a:gd name="T5" fmla="*/ 0 h 178"/>
                      <a:gd name="T6" fmla="*/ 163 w 164"/>
                      <a:gd name="T7" fmla="*/ 153 h 178"/>
                      <a:gd name="T8" fmla="*/ 23 w 164"/>
                      <a:gd name="T9" fmla="*/ 177 h 1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8">
                        <a:moveTo>
                          <a:pt x="23" y="177"/>
                        </a:moveTo>
                        <a:lnTo>
                          <a:pt x="0" y="5"/>
                        </a:lnTo>
                        <a:lnTo>
                          <a:pt x="140" y="0"/>
                        </a:lnTo>
                        <a:lnTo>
                          <a:pt x="163" y="153"/>
                        </a:lnTo>
                        <a:lnTo>
                          <a:pt x="23" y="177"/>
                        </a:lnTo>
                      </a:path>
                    </a:pathLst>
                  </a:custGeom>
                  <a:solidFill>
                    <a:srgbClr val="A0A0A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2263" name="Freeform 199"/>
                  <p:cNvSpPr>
                    <a:spLocks/>
                  </p:cNvSpPr>
                  <p:nvPr/>
                </p:nvSpPr>
                <p:spPr bwMode="auto">
                  <a:xfrm>
                    <a:off x="2791" y="702"/>
                    <a:ext cx="147" cy="176"/>
                  </a:xfrm>
                  <a:custGeom>
                    <a:avLst/>
                    <a:gdLst>
                      <a:gd name="T0" fmla="*/ 122 w 147"/>
                      <a:gd name="T1" fmla="*/ 0 h 176"/>
                      <a:gd name="T2" fmla="*/ 0 w 147"/>
                      <a:gd name="T3" fmla="*/ 39 h 176"/>
                      <a:gd name="T4" fmla="*/ 16 w 147"/>
                      <a:gd name="T5" fmla="*/ 175 h 176"/>
                      <a:gd name="T6" fmla="*/ 146 w 147"/>
                      <a:gd name="T7" fmla="*/ 170 h 176"/>
                      <a:gd name="T8" fmla="*/ 122 w 147"/>
                      <a:gd name="T9" fmla="*/ 0 h 17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47" h="176">
                        <a:moveTo>
                          <a:pt x="122" y="0"/>
                        </a:moveTo>
                        <a:lnTo>
                          <a:pt x="0" y="39"/>
                        </a:lnTo>
                        <a:lnTo>
                          <a:pt x="16" y="175"/>
                        </a:lnTo>
                        <a:lnTo>
                          <a:pt x="146" y="170"/>
                        </a:lnTo>
                        <a:lnTo>
                          <a:pt x="122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2264" name="Freeform 200"/>
                  <p:cNvSpPr>
                    <a:spLocks/>
                  </p:cNvSpPr>
                  <p:nvPr/>
                </p:nvSpPr>
                <p:spPr bwMode="auto">
                  <a:xfrm>
                    <a:off x="2940" y="713"/>
                    <a:ext cx="119" cy="134"/>
                  </a:xfrm>
                  <a:custGeom>
                    <a:avLst/>
                    <a:gdLst>
                      <a:gd name="T0" fmla="*/ 0 w 119"/>
                      <a:gd name="T1" fmla="*/ 7 h 134"/>
                      <a:gd name="T2" fmla="*/ 16 w 119"/>
                      <a:gd name="T3" fmla="*/ 133 h 134"/>
                      <a:gd name="T4" fmla="*/ 118 w 119"/>
                      <a:gd name="T5" fmla="*/ 119 h 134"/>
                      <a:gd name="T6" fmla="*/ 99 w 119"/>
                      <a:gd name="T7" fmla="*/ 0 h 134"/>
                      <a:gd name="T8" fmla="*/ 0 w 119"/>
                      <a:gd name="T9" fmla="*/ 7 h 1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19" h="134">
                        <a:moveTo>
                          <a:pt x="0" y="7"/>
                        </a:moveTo>
                        <a:lnTo>
                          <a:pt x="16" y="133"/>
                        </a:lnTo>
                        <a:lnTo>
                          <a:pt x="118" y="119"/>
                        </a:lnTo>
                        <a:lnTo>
                          <a:pt x="99" y="0"/>
                        </a:lnTo>
                        <a:lnTo>
                          <a:pt x="0" y="7"/>
                        </a:lnTo>
                      </a:path>
                    </a:pathLst>
                  </a:custGeom>
                  <a:solidFill>
                    <a:srgbClr val="00C0C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112265" name="Group 201"/>
              <p:cNvGrpSpPr>
                <a:grpSpLocks/>
              </p:cNvGrpSpPr>
              <p:nvPr/>
            </p:nvGrpSpPr>
            <p:grpSpPr bwMode="auto">
              <a:xfrm>
                <a:off x="2988" y="874"/>
                <a:ext cx="117" cy="83"/>
                <a:chOff x="2988" y="874"/>
                <a:chExt cx="117" cy="83"/>
              </a:xfrm>
            </p:grpSpPr>
            <p:sp>
              <p:nvSpPr>
                <p:cNvPr id="1112266" name="Freeform 202"/>
                <p:cNvSpPr>
                  <a:spLocks/>
                </p:cNvSpPr>
                <p:nvPr/>
              </p:nvSpPr>
              <p:spPr bwMode="auto">
                <a:xfrm>
                  <a:off x="2988" y="874"/>
                  <a:ext cx="117" cy="83"/>
                </a:xfrm>
                <a:custGeom>
                  <a:avLst/>
                  <a:gdLst>
                    <a:gd name="T0" fmla="*/ 116 w 117"/>
                    <a:gd name="T1" fmla="*/ 0 h 83"/>
                    <a:gd name="T2" fmla="*/ 0 w 117"/>
                    <a:gd name="T3" fmla="*/ 25 h 83"/>
                    <a:gd name="T4" fmla="*/ 0 w 117"/>
                    <a:gd name="T5" fmla="*/ 82 h 83"/>
                    <a:gd name="T6" fmla="*/ 116 w 117"/>
                    <a:gd name="T7" fmla="*/ 47 h 83"/>
                    <a:gd name="T8" fmla="*/ 116 w 117"/>
                    <a:gd name="T9" fmla="*/ 0 h 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7" h="83">
                      <a:moveTo>
                        <a:pt x="116" y="0"/>
                      </a:moveTo>
                      <a:lnTo>
                        <a:pt x="0" y="25"/>
                      </a:lnTo>
                      <a:lnTo>
                        <a:pt x="0" y="82"/>
                      </a:lnTo>
                      <a:lnTo>
                        <a:pt x="116" y="47"/>
                      </a:lnTo>
                      <a:lnTo>
                        <a:pt x="116" y="0"/>
                      </a:lnTo>
                    </a:path>
                  </a:pathLst>
                </a:custGeom>
                <a:solidFill>
                  <a:srgbClr val="40404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267" name="Line 203"/>
                <p:cNvSpPr>
                  <a:spLocks noChangeShapeType="1"/>
                </p:cNvSpPr>
                <p:nvPr/>
              </p:nvSpPr>
              <p:spPr bwMode="auto">
                <a:xfrm flipV="1">
                  <a:off x="3064" y="891"/>
                  <a:ext cx="28" cy="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68" name="Line 204"/>
                <p:cNvSpPr>
                  <a:spLocks noChangeShapeType="1"/>
                </p:cNvSpPr>
                <p:nvPr/>
              </p:nvSpPr>
              <p:spPr bwMode="auto">
                <a:xfrm flipH="1">
                  <a:off x="3009" y="905"/>
                  <a:ext cx="38" cy="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69" name="Line 205"/>
                <p:cNvSpPr>
                  <a:spLocks noChangeShapeType="1"/>
                </p:cNvSpPr>
                <p:nvPr/>
              </p:nvSpPr>
              <p:spPr bwMode="auto">
                <a:xfrm>
                  <a:off x="3054" y="885"/>
                  <a:ext cx="0" cy="5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70" name="Line 206"/>
                <p:cNvSpPr>
                  <a:spLocks noChangeShapeType="1"/>
                </p:cNvSpPr>
                <p:nvPr/>
              </p:nvSpPr>
              <p:spPr bwMode="auto">
                <a:xfrm>
                  <a:off x="2998" y="895"/>
                  <a:ext cx="0" cy="5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71" name="Line 207"/>
                <p:cNvSpPr>
                  <a:spLocks noChangeShapeType="1"/>
                </p:cNvSpPr>
                <p:nvPr/>
              </p:nvSpPr>
              <p:spPr bwMode="auto">
                <a:xfrm flipH="1">
                  <a:off x="2998" y="895"/>
                  <a:ext cx="104" cy="2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72" name="Line 208"/>
                <p:cNvSpPr>
                  <a:spLocks noChangeShapeType="1"/>
                </p:cNvSpPr>
                <p:nvPr/>
              </p:nvSpPr>
              <p:spPr bwMode="auto">
                <a:xfrm flipV="1">
                  <a:off x="2998" y="884"/>
                  <a:ext cx="105" cy="2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2273" name="Group 209"/>
            <p:cNvGrpSpPr>
              <a:grpSpLocks/>
            </p:cNvGrpSpPr>
            <p:nvPr/>
          </p:nvGrpSpPr>
          <p:grpSpPr bwMode="auto">
            <a:xfrm>
              <a:off x="2946" y="875"/>
              <a:ext cx="277" cy="142"/>
              <a:chOff x="2946" y="875"/>
              <a:chExt cx="277" cy="142"/>
            </a:xfrm>
          </p:grpSpPr>
          <p:grpSp>
            <p:nvGrpSpPr>
              <p:cNvPr id="1112274" name="Group 210"/>
              <p:cNvGrpSpPr>
                <a:grpSpLocks/>
              </p:cNvGrpSpPr>
              <p:nvPr/>
            </p:nvGrpSpPr>
            <p:grpSpPr bwMode="auto">
              <a:xfrm>
                <a:off x="2963" y="952"/>
                <a:ext cx="46" cy="35"/>
                <a:chOff x="2963" y="952"/>
                <a:chExt cx="46" cy="35"/>
              </a:xfrm>
            </p:grpSpPr>
            <p:sp>
              <p:nvSpPr>
                <p:cNvPr id="1112275" name="Freeform 211"/>
                <p:cNvSpPr>
                  <a:spLocks/>
                </p:cNvSpPr>
                <p:nvPr/>
              </p:nvSpPr>
              <p:spPr bwMode="auto">
                <a:xfrm>
                  <a:off x="2963" y="952"/>
                  <a:ext cx="24" cy="34"/>
                </a:xfrm>
                <a:custGeom>
                  <a:avLst/>
                  <a:gdLst>
                    <a:gd name="T0" fmla="*/ 7 w 24"/>
                    <a:gd name="T1" fmla="*/ 0 h 34"/>
                    <a:gd name="T2" fmla="*/ 0 w 24"/>
                    <a:gd name="T3" fmla="*/ 30 h 34"/>
                    <a:gd name="T4" fmla="*/ 17 w 24"/>
                    <a:gd name="T5" fmla="*/ 33 h 34"/>
                    <a:gd name="T6" fmla="*/ 23 w 24"/>
                    <a:gd name="T7" fmla="*/ 1 h 34"/>
                    <a:gd name="T8" fmla="*/ 7 w 24"/>
                    <a:gd name="T9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34">
                      <a:moveTo>
                        <a:pt x="7" y="0"/>
                      </a:moveTo>
                      <a:lnTo>
                        <a:pt x="0" y="30"/>
                      </a:lnTo>
                      <a:lnTo>
                        <a:pt x="17" y="33"/>
                      </a:lnTo>
                      <a:lnTo>
                        <a:pt x="23" y="1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60606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276" name="Freeform 212"/>
                <p:cNvSpPr>
                  <a:spLocks/>
                </p:cNvSpPr>
                <p:nvPr/>
              </p:nvSpPr>
              <p:spPr bwMode="auto">
                <a:xfrm>
                  <a:off x="2973" y="957"/>
                  <a:ext cx="36" cy="30"/>
                </a:xfrm>
                <a:custGeom>
                  <a:avLst/>
                  <a:gdLst>
                    <a:gd name="T0" fmla="*/ 2 w 36"/>
                    <a:gd name="T1" fmla="*/ 1 h 30"/>
                    <a:gd name="T2" fmla="*/ 0 w 36"/>
                    <a:gd name="T3" fmla="*/ 29 h 30"/>
                    <a:gd name="T4" fmla="*/ 35 w 36"/>
                    <a:gd name="T5" fmla="*/ 13 h 30"/>
                    <a:gd name="T6" fmla="*/ 21 w 36"/>
                    <a:gd name="T7" fmla="*/ 9 h 30"/>
                    <a:gd name="T8" fmla="*/ 8 w 36"/>
                    <a:gd name="T9" fmla="*/ 16 h 30"/>
                    <a:gd name="T10" fmla="*/ 12 w 36"/>
                    <a:gd name="T11" fmla="*/ 0 h 30"/>
                    <a:gd name="T12" fmla="*/ 2 w 36"/>
                    <a:gd name="T13" fmla="*/ 1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0">
                      <a:moveTo>
                        <a:pt x="2" y="1"/>
                      </a:moveTo>
                      <a:lnTo>
                        <a:pt x="0" y="29"/>
                      </a:lnTo>
                      <a:lnTo>
                        <a:pt x="35" y="13"/>
                      </a:lnTo>
                      <a:lnTo>
                        <a:pt x="21" y="9"/>
                      </a:lnTo>
                      <a:lnTo>
                        <a:pt x="8" y="16"/>
                      </a:lnTo>
                      <a:lnTo>
                        <a:pt x="12" y="0"/>
                      </a:lnTo>
                      <a:lnTo>
                        <a:pt x="2" y="1"/>
                      </a:lnTo>
                    </a:path>
                  </a:pathLst>
                </a:custGeom>
                <a:solidFill>
                  <a:srgbClr val="40404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12277" name="Group 213"/>
              <p:cNvGrpSpPr>
                <a:grpSpLocks/>
              </p:cNvGrpSpPr>
              <p:nvPr/>
            </p:nvGrpSpPr>
            <p:grpSpPr bwMode="auto">
              <a:xfrm>
                <a:off x="2946" y="875"/>
                <a:ext cx="277" cy="142"/>
                <a:chOff x="2946" y="875"/>
                <a:chExt cx="277" cy="142"/>
              </a:xfrm>
            </p:grpSpPr>
            <p:sp>
              <p:nvSpPr>
                <p:cNvPr id="1112278" name="Freeform 214"/>
                <p:cNvSpPr>
                  <a:spLocks/>
                </p:cNvSpPr>
                <p:nvPr/>
              </p:nvSpPr>
              <p:spPr bwMode="auto">
                <a:xfrm>
                  <a:off x="2952" y="875"/>
                  <a:ext cx="271" cy="126"/>
                </a:xfrm>
                <a:custGeom>
                  <a:avLst/>
                  <a:gdLst>
                    <a:gd name="T0" fmla="*/ 0 w 271"/>
                    <a:gd name="T1" fmla="*/ 53 h 126"/>
                    <a:gd name="T2" fmla="*/ 128 w 271"/>
                    <a:gd name="T3" fmla="*/ 125 h 126"/>
                    <a:gd name="T4" fmla="*/ 270 w 271"/>
                    <a:gd name="T5" fmla="*/ 54 h 126"/>
                    <a:gd name="T6" fmla="*/ 162 w 271"/>
                    <a:gd name="T7" fmla="*/ 0 h 126"/>
                    <a:gd name="T8" fmla="*/ 0 w 271"/>
                    <a:gd name="T9" fmla="*/ 53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1" h="126">
                      <a:moveTo>
                        <a:pt x="0" y="53"/>
                      </a:moveTo>
                      <a:lnTo>
                        <a:pt x="128" y="125"/>
                      </a:lnTo>
                      <a:lnTo>
                        <a:pt x="270" y="54"/>
                      </a:lnTo>
                      <a:lnTo>
                        <a:pt x="162" y="0"/>
                      </a:lnTo>
                      <a:lnTo>
                        <a:pt x="0" y="53"/>
                      </a:lnTo>
                    </a:path>
                  </a:pathLst>
                </a:custGeom>
                <a:solidFill>
                  <a:srgbClr val="80808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279" name="Freeform 215"/>
                <p:cNvSpPr>
                  <a:spLocks/>
                </p:cNvSpPr>
                <p:nvPr/>
              </p:nvSpPr>
              <p:spPr bwMode="auto">
                <a:xfrm>
                  <a:off x="2946" y="927"/>
                  <a:ext cx="137" cy="90"/>
                </a:xfrm>
                <a:custGeom>
                  <a:avLst/>
                  <a:gdLst>
                    <a:gd name="T0" fmla="*/ 5 w 137"/>
                    <a:gd name="T1" fmla="*/ 0 h 90"/>
                    <a:gd name="T2" fmla="*/ 136 w 137"/>
                    <a:gd name="T3" fmla="*/ 73 h 90"/>
                    <a:gd name="T4" fmla="*/ 131 w 137"/>
                    <a:gd name="T5" fmla="*/ 89 h 90"/>
                    <a:gd name="T6" fmla="*/ 0 w 137"/>
                    <a:gd name="T7" fmla="*/ 14 h 90"/>
                    <a:gd name="T8" fmla="*/ 5 w 137"/>
                    <a:gd name="T9" fmla="*/ 0 h 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7" h="90">
                      <a:moveTo>
                        <a:pt x="5" y="0"/>
                      </a:moveTo>
                      <a:lnTo>
                        <a:pt x="136" y="73"/>
                      </a:lnTo>
                      <a:lnTo>
                        <a:pt x="131" y="89"/>
                      </a:lnTo>
                      <a:lnTo>
                        <a:pt x="0" y="14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60606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280" name="Freeform 216"/>
                <p:cNvSpPr>
                  <a:spLocks/>
                </p:cNvSpPr>
                <p:nvPr/>
              </p:nvSpPr>
              <p:spPr bwMode="auto">
                <a:xfrm>
                  <a:off x="3076" y="929"/>
                  <a:ext cx="147" cy="88"/>
                </a:xfrm>
                <a:custGeom>
                  <a:avLst/>
                  <a:gdLst>
                    <a:gd name="T0" fmla="*/ 0 w 147"/>
                    <a:gd name="T1" fmla="*/ 87 h 88"/>
                    <a:gd name="T2" fmla="*/ 4 w 147"/>
                    <a:gd name="T3" fmla="*/ 70 h 88"/>
                    <a:gd name="T4" fmla="*/ 146 w 147"/>
                    <a:gd name="T5" fmla="*/ 0 h 88"/>
                    <a:gd name="T6" fmla="*/ 140 w 147"/>
                    <a:gd name="T7" fmla="*/ 12 h 88"/>
                    <a:gd name="T8" fmla="*/ 0 w 147"/>
                    <a:gd name="T9" fmla="*/ 87 h 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7" h="88">
                      <a:moveTo>
                        <a:pt x="0" y="87"/>
                      </a:moveTo>
                      <a:lnTo>
                        <a:pt x="4" y="70"/>
                      </a:lnTo>
                      <a:lnTo>
                        <a:pt x="146" y="0"/>
                      </a:lnTo>
                      <a:lnTo>
                        <a:pt x="140" y="12"/>
                      </a:lnTo>
                      <a:lnTo>
                        <a:pt x="0" y="87"/>
                      </a:lnTo>
                    </a:path>
                  </a:pathLst>
                </a:custGeom>
                <a:solidFill>
                  <a:srgbClr val="40404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281" name="Freeform 217"/>
                <p:cNvSpPr>
                  <a:spLocks/>
                </p:cNvSpPr>
                <p:nvPr/>
              </p:nvSpPr>
              <p:spPr bwMode="auto">
                <a:xfrm>
                  <a:off x="3002" y="934"/>
                  <a:ext cx="110" cy="57"/>
                </a:xfrm>
                <a:custGeom>
                  <a:avLst/>
                  <a:gdLst>
                    <a:gd name="T0" fmla="*/ 0 w 110"/>
                    <a:gd name="T1" fmla="*/ 14 h 57"/>
                    <a:gd name="T2" fmla="*/ 37 w 110"/>
                    <a:gd name="T3" fmla="*/ 0 h 57"/>
                    <a:gd name="T4" fmla="*/ 109 w 110"/>
                    <a:gd name="T5" fmla="*/ 37 h 57"/>
                    <a:gd name="T6" fmla="*/ 72 w 110"/>
                    <a:gd name="T7" fmla="*/ 56 h 57"/>
                    <a:gd name="T8" fmla="*/ 0 w 110"/>
                    <a:gd name="T9" fmla="*/ 14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0" h="57">
                      <a:moveTo>
                        <a:pt x="0" y="14"/>
                      </a:moveTo>
                      <a:lnTo>
                        <a:pt x="37" y="0"/>
                      </a:lnTo>
                      <a:lnTo>
                        <a:pt x="109" y="37"/>
                      </a:lnTo>
                      <a:lnTo>
                        <a:pt x="72" y="56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282" name="Freeform 218"/>
                <p:cNvSpPr>
                  <a:spLocks/>
                </p:cNvSpPr>
                <p:nvPr/>
              </p:nvSpPr>
              <p:spPr bwMode="auto">
                <a:xfrm>
                  <a:off x="3047" y="896"/>
                  <a:ext cx="162" cy="75"/>
                </a:xfrm>
                <a:custGeom>
                  <a:avLst/>
                  <a:gdLst>
                    <a:gd name="T0" fmla="*/ 0 w 162"/>
                    <a:gd name="T1" fmla="*/ 36 h 75"/>
                    <a:gd name="T2" fmla="*/ 70 w 162"/>
                    <a:gd name="T3" fmla="*/ 74 h 75"/>
                    <a:gd name="T4" fmla="*/ 161 w 162"/>
                    <a:gd name="T5" fmla="*/ 32 h 75"/>
                    <a:gd name="T6" fmla="*/ 95 w 162"/>
                    <a:gd name="T7" fmla="*/ 0 h 75"/>
                    <a:gd name="T8" fmla="*/ 0 w 162"/>
                    <a:gd name="T9" fmla="*/ 36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2" h="75">
                      <a:moveTo>
                        <a:pt x="0" y="36"/>
                      </a:moveTo>
                      <a:lnTo>
                        <a:pt x="70" y="74"/>
                      </a:lnTo>
                      <a:lnTo>
                        <a:pt x="161" y="32"/>
                      </a:lnTo>
                      <a:lnTo>
                        <a:pt x="95" y="0"/>
                      </a:lnTo>
                      <a:lnTo>
                        <a:pt x="0" y="36"/>
                      </a:lnTo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283" name="Freeform 219"/>
                <p:cNvSpPr>
                  <a:spLocks/>
                </p:cNvSpPr>
                <p:nvPr/>
              </p:nvSpPr>
              <p:spPr bwMode="auto">
                <a:xfrm>
                  <a:off x="2963" y="879"/>
                  <a:ext cx="177" cy="68"/>
                </a:xfrm>
                <a:custGeom>
                  <a:avLst/>
                  <a:gdLst>
                    <a:gd name="T0" fmla="*/ 36 w 177"/>
                    <a:gd name="T1" fmla="*/ 67 h 68"/>
                    <a:gd name="T2" fmla="*/ 0 w 177"/>
                    <a:gd name="T3" fmla="*/ 48 h 68"/>
                    <a:gd name="T4" fmla="*/ 148 w 177"/>
                    <a:gd name="T5" fmla="*/ 0 h 68"/>
                    <a:gd name="T6" fmla="*/ 176 w 177"/>
                    <a:gd name="T7" fmla="*/ 13 h 68"/>
                    <a:gd name="T8" fmla="*/ 36 w 177"/>
                    <a:gd name="T9" fmla="*/ 67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7" h="68">
                      <a:moveTo>
                        <a:pt x="36" y="67"/>
                      </a:moveTo>
                      <a:lnTo>
                        <a:pt x="0" y="48"/>
                      </a:lnTo>
                      <a:lnTo>
                        <a:pt x="148" y="0"/>
                      </a:lnTo>
                      <a:lnTo>
                        <a:pt x="176" y="13"/>
                      </a:lnTo>
                      <a:lnTo>
                        <a:pt x="36" y="67"/>
                      </a:lnTo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284" name="Line 220"/>
                <p:cNvSpPr>
                  <a:spLocks noChangeShapeType="1"/>
                </p:cNvSpPr>
                <p:nvPr/>
              </p:nvSpPr>
              <p:spPr bwMode="auto">
                <a:xfrm flipV="1">
                  <a:off x="2966" y="880"/>
                  <a:ext cx="151" cy="53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85" name="Line 221"/>
                <p:cNvSpPr>
                  <a:spLocks noChangeShapeType="1"/>
                </p:cNvSpPr>
                <p:nvPr/>
              </p:nvSpPr>
              <p:spPr bwMode="auto">
                <a:xfrm flipV="1">
                  <a:off x="2981" y="885"/>
                  <a:ext cx="146" cy="54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86" name="Line 222"/>
                <p:cNvSpPr>
                  <a:spLocks noChangeShapeType="1"/>
                </p:cNvSpPr>
                <p:nvPr/>
              </p:nvSpPr>
              <p:spPr bwMode="auto">
                <a:xfrm flipV="1">
                  <a:off x="2990" y="889"/>
                  <a:ext cx="142" cy="55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87" name="Line 223"/>
                <p:cNvSpPr>
                  <a:spLocks noChangeShapeType="1"/>
                </p:cNvSpPr>
                <p:nvPr/>
              </p:nvSpPr>
              <p:spPr bwMode="auto">
                <a:xfrm flipV="1">
                  <a:off x="3011" y="898"/>
                  <a:ext cx="141" cy="57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88" name="Line 224"/>
                <p:cNvSpPr>
                  <a:spLocks noChangeShapeType="1"/>
                </p:cNvSpPr>
                <p:nvPr/>
              </p:nvSpPr>
              <p:spPr bwMode="auto">
                <a:xfrm flipV="1">
                  <a:off x="3023" y="905"/>
                  <a:ext cx="139" cy="57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89" name="Line 225"/>
                <p:cNvSpPr>
                  <a:spLocks noChangeShapeType="1"/>
                </p:cNvSpPr>
                <p:nvPr/>
              </p:nvSpPr>
              <p:spPr bwMode="auto">
                <a:xfrm flipV="1">
                  <a:off x="3033" y="910"/>
                  <a:ext cx="140" cy="6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90" name="Line 226"/>
                <p:cNvSpPr>
                  <a:spLocks noChangeShapeType="1"/>
                </p:cNvSpPr>
                <p:nvPr/>
              </p:nvSpPr>
              <p:spPr bwMode="auto">
                <a:xfrm flipV="1">
                  <a:off x="3048" y="916"/>
                  <a:ext cx="136" cy="6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91" name="Line 227"/>
                <p:cNvSpPr>
                  <a:spLocks noChangeShapeType="1"/>
                </p:cNvSpPr>
                <p:nvPr/>
              </p:nvSpPr>
              <p:spPr bwMode="auto">
                <a:xfrm flipV="1">
                  <a:off x="3061" y="923"/>
                  <a:ext cx="133" cy="6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92" name="Line 228"/>
                <p:cNvSpPr>
                  <a:spLocks noChangeShapeType="1"/>
                </p:cNvSpPr>
                <p:nvPr/>
              </p:nvSpPr>
              <p:spPr bwMode="auto">
                <a:xfrm>
                  <a:off x="3015" y="944"/>
                  <a:ext cx="73" cy="41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93" name="Line 229"/>
                <p:cNvSpPr>
                  <a:spLocks noChangeShapeType="1"/>
                </p:cNvSpPr>
                <p:nvPr/>
              </p:nvSpPr>
              <p:spPr bwMode="auto">
                <a:xfrm>
                  <a:off x="3031" y="938"/>
                  <a:ext cx="72" cy="39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94" name="Line 230"/>
                <p:cNvSpPr>
                  <a:spLocks noChangeShapeType="1"/>
                </p:cNvSpPr>
                <p:nvPr/>
              </p:nvSpPr>
              <p:spPr bwMode="auto">
                <a:xfrm>
                  <a:off x="3062" y="927"/>
                  <a:ext cx="69" cy="38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95" name="Line 231"/>
                <p:cNvSpPr>
                  <a:spLocks noChangeShapeType="1"/>
                </p:cNvSpPr>
                <p:nvPr/>
              </p:nvSpPr>
              <p:spPr bwMode="auto">
                <a:xfrm>
                  <a:off x="3079" y="919"/>
                  <a:ext cx="68" cy="37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96" name="Line 232"/>
                <p:cNvSpPr>
                  <a:spLocks noChangeShapeType="1"/>
                </p:cNvSpPr>
                <p:nvPr/>
              </p:nvSpPr>
              <p:spPr bwMode="auto">
                <a:xfrm>
                  <a:off x="3094" y="914"/>
                  <a:ext cx="67" cy="38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97" name="Line 233"/>
                <p:cNvSpPr>
                  <a:spLocks noChangeShapeType="1"/>
                </p:cNvSpPr>
                <p:nvPr/>
              </p:nvSpPr>
              <p:spPr bwMode="auto">
                <a:xfrm>
                  <a:off x="3110" y="908"/>
                  <a:ext cx="64" cy="35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98" name="Line 234"/>
                <p:cNvSpPr>
                  <a:spLocks noChangeShapeType="1"/>
                </p:cNvSpPr>
                <p:nvPr/>
              </p:nvSpPr>
              <p:spPr bwMode="auto">
                <a:xfrm>
                  <a:off x="3125" y="902"/>
                  <a:ext cx="66" cy="34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99" name="Line 235"/>
                <p:cNvSpPr>
                  <a:spLocks noChangeShapeType="1"/>
                </p:cNvSpPr>
                <p:nvPr/>
              </p:nvSpPr>
              <p:spPr bwMode="auto">
                <a:xfrm>
                  <a:off x="2984" y="920"/>
                  <a:ext cx="35" cy="19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300" name="Line 236"/>
                <p:cNvSpPr>
                  <a:spLocks noChangeShapeType="1"/>
                </p:cNvSpPr>
                <p:nvPr/>
              </p:nvSpPr>
              <p:spPr bwMode="auto">
                <a:xfrm>
                  <a:off x="3009" y="914"/>
                  <a:ext cx="32" cy="18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301" name="Line 237"/>
                <p:cNvSpPr>
                  <a:spLocks noChangeShapeType="1"/>
                </p:cNvSpPr>
                <p:nvPr/>
              </p:nvSpPr>
              <p:spPr bwMode="auto">
                <a:xfrm>
                  <a:off x="3027" y="907"/>
                  <a:ext cx="34" cy="18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302" name="Line 238"/>
                <p:cNvSpPr>
                  <a:spLocks noChangeShapeType="1"/>
                </p:cNvSpPr>
                <p:nvPr/>
              </p:nvSpPr>
              <p:spPr bwMode="auto">
                <a:xfrm>
                  <a:off x="3047" y="898"/>
                  <a:ext cx="34" cy="17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303" name="Line 239"/>
                <p:cNvSpPr>
                  <a:spLocks noChangeShapeType="1"/>
                </p:cNvSpPr>
                <p:nvPr/>
              </p:nvSpPr>
              <p:spPr bwMode="auto">
                <a:xfrm>
                  <a:off x="3070" y="891"/>
                  <a:ext cx="30" cy="17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304" name="Line 240"/>
                <p:cNvSpPr>
                  <a:spLocks noChangeShapeType="1"/>
                </p:cNvSpPr>
                <p:nvPr/>
              </p:nvSpPr>
              <p:spPr bwMode="auto">
                <a:xfrm>
                  <a:off x="3092" y="886"/>
                  <a:ext cx="29" cy="16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aphicFrame>
        <p:nvGraphicFramePr>
          <p:cNvPr id="1112305" name="Object 241"/>
          <p:cNvGraphicFramePr>
            <a:graphicFrameLocks/>
          </p:cNvGraphicFramePr>
          <p:nvPr/>
        </p:nvGraphicFramePr>
        <p:xfrm>
          <a:off x="5078413" y="1146175"/>
          <a:ext cx="477837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351" name="ClipArt" r:id="rId5" imgW="2389467" imgH="3662906" progId="MS_ClipArt_Gallery.2">
                  <p:embed/>
                </p:oleObj>
              </mc:Choice>
              <mc:Fallback>
                <p:oleObj name="ClipArt" r:id="rId5" imgW="2389467" imgH="3662906" progId="MS_ClipArt_Gallery.2">
                  <p:embed/>
                  <p:pic>
                    <p:nvPicPr>
                      <p:cNvPr id="0" name="Object 24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8413" y="1146175"/>
                        <a:ext cx="477837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2306" name="Text Box 242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157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Information on DW</a:t>
            </a:r>
          </a:p>
        </p:txBody>
      </p:sp>
      <p:sp>
        <p:nvSpPr>
          <p:cNvPr id="11571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Agosta, Lou, The Essential Guide to Data Warehousing. Prentise Hall PTR, 1999.</a:t>
            </a:r>
          </a:p>
          <a:p>
            <a:pPr>
              <a:lnSpc>
                <a:spcPct val="80000"/>
              </a:lnSpc>
            </a:pPr>
            <a:r>
              <a:rPr lang="en-US" sz="2800"/>
              <a:t>Devlin, Barry, Data Warehouse, from Architecture to Implementation. Addison-Wesley, 1997.</a:t>
            </a:r>
          </a:p>
          <a:p>
            <a:pPr>
              <a:lnSpc>
                <a:spcPct val="80000"/>
              </a:lnSpc>
            </a:pPr>
            <a:r>
              <a:rPr lang="en-US" sz="2800"/>
              <a:t>Inmon, W.H., Building the Data Warehouse. John Wiley, 1992.</a:t>
            </a:r>
          </a:p>
          <a:p>
            <a:pPr>
              <a:lnSpc>
                <a:spcPct val="80000"/>
              </a:lnSpc>
            </a:pPr>
            <a:r>
              <a:rPr lang="en-US" sz="2800"/>
              <a:t>Widom, J., </a:t>
            </a:r>
            <a:r>
              <a:rPr lang="ja-JP" altLang="en-US" sz="2800">
                <a:latin typeface="Arial"/>
              </a:rPr>
              <a:t>“</a:t>
            </a:r>
            <a:r>
              <a:rPr lang="en-US" sz="2800"/>
              <a:t>Research Problems in Data Warehousing.</a:t>
            </a:r>
            <a:r>
              <a:rPr lang="ja-JP" altLang="en-US" sz="2800">
                <a:latin typeface="Arial"/>
              </a:rPr>
              <a:t>”</a:t>
            </a:r>
            <a:r>
              <a:rPr lang="en-US" sz="2800"/>
              <a:t> Proc. of the 4th Intl. CIKM Conf., 1995.</a:t>
            </a:r>
          </a:p>
          <a:p>
            <a:pPr>
              <a:lnSpc>
                <a:spcPct val="80000"/>
              </a:lnSpc>
            </a:pPr>
            <a:r>
              <a:rPr lang="en-US" sz="2800"/>
              <a:t>Chaudhuri, S., Dayal, U., </a:t>
            </a:r>
            <a:r>
              <a:rPr lang="ja-JP" altLang="en-US" sz="2800">
                <a:latin typeface="Arial"/>
              </a:rPr>
              <a:t>“</a:t>
            </a:r>
            <a:r>
              <a:rPr lang="en-US" sz="2800"/>
              <a:t>An Overview of Data Warehousing and OLAP Technology.</a:t>
            </a:r>
            <a:r>
              <a:rPr lang="ja-JP" altLang="en-US" sz="2800">
                <a:latin typeface="Arial"/>
              </a:rPr>
              <a:t>”</a:t>
            </a:r>
            <a:r>
              <a:rPr lang="en-US" sz="2800"/>
              <a:t> ACM SIGMOD Record, March 1997.</a:t>
            </a:r>
          </a:p>
        </p:txBody>
      </p:sp>
    </p:spTree>
    <p:extLst>
      <p:ext uri="{BB962C8B-B14F-4D97-AF65-F5344CB8AC3E}">
        <p14:creationId xmlns:p14="http://schemas.microsoft.com/office/powerpoint/2010/main" val="137431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113148" name="Rectangle 6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The Traditional Research Approach</a:t>
            </a:r>
          </a:p>
        </p:txBody>
      </p:sp>
      <p:sp>
        <p:nvSpPr>
          <p:cNvPr id="1113091" name="Rectangle 3"/>
          <p:cNvSpPr>
            <a:spLocks noChangeArrowheads="1"/>
          </p:cNvSpPr>
          <p:nvPr/>
        </p:nvSpPr>
        <p:spPr bwMode="auto">
          <a:xfrm>
            <a:off x="1023938" y="5843588"/>
            <a:ext cx="895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latin typeface="Arial Rounded MT Bold" charset="0"/>
              </a:rPr>
              <a:t>Source</a:t>
            </a:r>
          </a:p>
        </p:txBody>
      </p:sp>
      <p:grpSp>
        <p:nvGrpSpPr>
          <p:cNvPr id="1113092" name="Group 4"/>
          <p:cNvGrpSpPr>
            <a:grpSpLocks/>
          </p:cNvGrpSpPr>
          <p:nvPr/>
        </p:nvGrpSpPr>
        <p:grpSpPr bwMode="auto">
          <a:xfrm>
            <a:off x="1171575" y="5181600"/>
            <a:ext cx="601663" cy="606425"/>
            <a:chOff x="723" y="3038"/>
            <a:chExt cx="379" cy="382"/>
          </a:xfrm>
        </p:grpSpPr>
        <p:sp>
          <p:nvSpPr>
            <p:cNvPr id="1113093" name="Rectangle 5"/>
            <p:cNvSpPr>
              <a:spLocks noChangeArrowheads="1"/>
            </p:cNvSpPr>
            <p:nvPr/>
          </p:nvSpPr>
          <p:spPr bwMode="auto">
            <a:xfrm>
              <a:off x="723" y="3094"/>
              <a:ext cx="376" cy="274"/>
            </a:xfrm>
            <a:prstGeom prst="rect">
              <a:avLst/>
            </a:prstGeom>
            <a:gradFill rotWithShape="0">
              <a:gsLst>
                <a:gs pos="0">
                  <a:srgbClr val="33CC33"/>
                </a:gs>
                <a:gs pos="50000">
                  <a:srgbClr val="33CC33">
                    <a:gamma/>
                    <a:tint val="80000"/>
                    <a:invGamma/>
                  </a:srgbClr>
                </a:gs>
                <a:gs pos="100000">
                  <a:srgbClr val="33CC33"/>
                </a:gs>
              </a:gsLst>
              <a:lin ang="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13094" name="Group 6"/>
            <p:cNvGrpSpPr>
              <a:grpSpLocks/>
            </p:cNvGrpSpPr>
            <p:nvPr/>
          </p:nvGrpSpPr>
          <p:grpSpPr bwMode="auto">
            <a:xfrm>
              <a:off x="724" y="3038"/>
              <a:ext cx="378" cy="382"/>
              <a:chOff x="724" y="3038"/>
              <a:chExt cx="378" cy="382"/>
            </a:xfrm>
          </p:grpSpPr>
          <p:sp>
            <p:nvSpPr>
              <p:cNvPr id="1113095" name="Line 7"/>
              <p:cNvSpPr>
                <a:spLocks noChangeShapeType="1"/>
              </p:cNvSpPr>
              <p:nvPr/>
            </p:nvSpPr>
            <p:spPr bwMode="auto">
              <a:xfrm>
                <a:off x="724" y="3087"/>
                <a:ext cx="0" cy="2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096" name="Line 8"/>
              <p:cNvSpPr>
                <a:spLocks noChangeShapeType="1"/>
              </p:cNvSpPr>
              <p:nvPr/>
            </p:nvSpPr>
            <p:spPr bwMode="auto">
              <a:xfrm>
                <a:off x="1102" y="3089"/>
                <a:ext cx="0" cy="2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097" name="Oval 9"/>
              <p:cNvSpPr>
                <a:spLocks noChangeArrowheads="1"/>
              </p:cNvSpPr>
              <p:nvPr/>
            </p:nvSpPr>
            <p:spPr bwMode="auto">
              <a:xfrm>
                <a:off x="725" y="3038"/>
                <a:ext cx="376" cy="90"/>
              </a:xfrm>
              <a:prstGeom prst="ellipse">
                <a:avLst/>
              </a:prstGeom>
              <a:gradFill rotWithShape="0">
                <a:gsLst>
                  <a:gs pos="0">
                    <a:srgbClr val="33CC33"/>
                  </a:gs>
                  <a:gs pos="50000">
                    <a:srgbClr val="33CC33">
                      <a:gamma/>
                      <a:tint val="80000"/>
                      <a:invGamma/>
                    </a:srgbClr>
                  </a:gs>
                  <a:gs pos="100000">
                    <a:srgbClr val="33CC33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098" name="Oval 10"/>
              <p:cNvSpPr>
                <a:spLocks noChangeArrowheads="1"/>
              </p:cNvSpPr>
              <p:nvPr/>
            </p:nvSpPr>
            <p:spPr bwMode="auto">
              <a:xfrm>
                <a:off x="725" y="3331"/>
                <a:ext cx="376" cy="89"/>
              </a:xfrm>
              <a:prstGeom prst="ellipse">
                <a:avLst/>
              </a:prstGeom>
              <a:gradFill rotWithShape="0">
                <a:gsLst>
                  <a:gs pos="0">
                    <a:srgbClr val="33CC33"/>
                  </a:gs>
                  <a:gs pos="50000">
                    <a:srgbClr val="33CC33">
                      <a:gamma/>
                      <a:tint val="80000"/>
                      <a:invGamma/>
                    </a:srgbClr>
                  </a:gs>
                  <a:gs pos="100000">
                    <a:srgbClr val="33CC33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13099" name="Rectangle 11"/>
          <p:cNvSpPr>
            <a:spLocks noChangeArrowheads="1"/>
          </p:cNvSpPr>
          <p:nvPr/>
        </p:nvSpPr>
        <p:spPr bwMode="auto">
          <a:xfrm>
            <a:off x="6967538" y="5843588"/>
            <a:ext cx="895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latin typeface="Arial Rounded MT Bold" charset="0"/>
              </a:rPr>
              <a:t>Source</a:t>
            </a:r>
          </a:p>
        </p:txBody>
      </p:sp>
      <p:grpSp>
        <p:nvGrpSpPr>
          <p:cNvPr id="1113100" name="Group 12"/>
          <p:cNvGrpSpPr>
            <a:grpSpLocks/>
          </p:cNvGrpSpPr>
          <p:nvPr/>
        </p:nvGrpSpPr>
        <p:grpSpPr bwMode="auto">
          <a:xfrm>
            <a:off x="7115175" y="5181600"/>
            <a:ext cx="601663" cy="606425"/>
            <a:chOff x="4467" y="3038"/>
            <a:chExt cx="379" cy="382"/>
          </a:xfrm>
        </p:grpSpPr>
        <p:sp>
          <p:nvSpPr>
            <p:cNvPr id="1113101" name="Rectangle 13"/>
            <p:cNvSpPr>
              <a:spLocks noChangeArrowheads="1"/>
            </p:cNvSpPr>
            <p:nvPr/>
          </p:nvSpPr>
          <p:spPr bwMode="auto">
            <a:xfrm>
              <a:off x="4467" y="3094"/>
              <a:ext cx="376" cy="274"/>
            </a:xfrm>
            <a:prstGeom prst="rect">
              <a:avLst/>
            </a:prstGeom>
            <a:gradFill rotWithShape="0">
              <a:gsLst>
                <a:gs pos="0">
                  <a:srgbClr val="33CC33"/>
                </a:gs>
                <a:gs pos="50000">
                  <a:srgbClr val="33CC33">
                    <a:gamma/>
                    <a:tint val="80000"/>
                    <a:invGamma/>
                  </a:srgbClr>
                </a:gs>
                <a:gs pos="100000">
                  <a:srgbClr val="33CC33"/>
                </a:gs>
              </a:gsLst>
              <a:lin ang="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13102" name="Group 14"/>
            <p:cNvGrpSpPr>
              <a:grpSpLocks/>
            </p:cNvGrpSpPr>
            <p:nvPr/>
          </p:nvGrpSpPr>
          <p:grpSpPr bwMode="auto">
            <a:xfrm>
              <a:off x="4468" y="3038"/>
              <a:ext cx="378" cy="382"/>
              <a:chOff x="4468" y="3038"/>
              <a:chExt cx="378" cy="382"/>
            </a:xfrm>
          </p:grpSpPr>
          <p:sp>
            <p:nvSpPr>
              <p:cNvPr id="1113103" name="Line 15"/>
              <p:cNvSpPr>
                <a:spLocks noChangeShapeType="1"/>
              </p:cNvSpPr>
              <p:nvPr/>
            </p:nvSpPr>
            <p:spPr bwMode="auto">
              <a:xfrm>
                <a:off x="4468" y="3087"/>
                <a:ext cx="0" cy="2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104" name="Line 16"/>
              <p:cNvSpPr>
                <a:spLocks noChangeShapeType="1"/>
              </p:cNvSpPr>
              <p:nvPr/>
            </p:nvSpPr>
            <p:spPr bwMode="auto">
              <a:xfrm>
                <a:off x="4846" y="3089"/>
                <a:ext cx="0" cy="2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105" name="Oval 17"/>
              <p:cNvSpPr>
                <a:spLocks noChangeArrowheads="1"/>
              </p:cNvSpPr>
              <p:nvPr/>
            </p:nvSpPr>
            <p:spPr bwMode="auto">
              <a:xfrm>
                <a:off x="4469" y="3038"/>
                <a:ext cx="376" cy="90"/>
              </a:xfrm>
              <a:prstGeom prst="ellipse">
                <a:avLst/>
              </a:prstGeom>
              <a:gradFill rotWithShape="0">
                <a:gsLst>
                  <a:gs pos="0">
                    <a:srgbClr val="33CC33"/>
                  </a:gs>
                  <a:gs pos="50000">
                    <a:srgbClr val="33CC33">
                      <a:gamma/>
                      <a:tint val="80000"/>
                      <a:invGamma/>
                    </a:srgbClr>
                  </a:gs>
                  <a:gs pos="100000">
                    <a:srgbClr val="33CC33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106" name="Oval 18"/>
              <p:cNvSpPr>
                <a:spLocks noChangeArrowheads="1"/>
              </p:cNvSpPr>
              <p:nvPr/>
            </p:nvSpPr>
            <p:spPr bwMode="auto">
              <a:xfrm>
                <a:off x="4469" y="3331"/>
                <a:ext cx="376" cy="89"/>
              </a:xfrm>
              <a:prstGeom prst="ellipse">
                <a:avLst/>
              </a:prstGeom>
              <a:gradFill rotWithShape="0">
                <a:gsLst>
                  <a:gs pos="0">
                    <a:srgbClr val="33CC33"/>
                  </a:gs>
                  <a:gs pos="50000">
                    <a:srgbClr val="33CC33">
                      <a:gamma/>
                      <a:tint val="80000"/>
                      <a:invGamma/>
                    </a:srgbClr>
                  </a:gs>
                  <a:gs pos="100000">
                    <a:srgbClr val="33CC33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13107" name="Rectangle 19"/>
          <p:cNvSpPr>
            <a:spLocks noChangeArrowheads="1"/>
          </p:cNvSpPr>
          <p:nvPr/>
        </p:nvSpPr>
        <p:spPr bwMode="auto">
          <a:xfrm>
            <a:off x="3233738" y="5843588"/>
            <a:ext cx="895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latin typeface="Arial Rounded MT Bold" charset="0"/>
              </a:rPr>
              <a:t>Source</a:t>
            </a:r>
          </a:p>
        </p:txBody>
      </p:sp>
      <p:sp>
        <p:nvSpPr>
          <p:cNvPr id="1113108" name="Rectangle 20"/>
          <p:cNvSpPr>
            <a:spLocks noChangeArrowheads="1"/>
          </p:cNvSpPr>
          <p:nvPr/>
        </p:nvSpPr>
        <p:spPr bwMode="auto">
          <a:xfrm>
            <a:off x="3381375" y="5270500"/>
            <a:ext cx="596900" cy="434975"/>
          </a:xfrm>
          <a:prstGeom prst="rect">
            <a:avLst/>
          </a:prstGeom>
          <a:gradFill rotWithShape="0">
            <a:gsLst>
              <a:gs pos="0">
                <a:srgbClr val="33CC33"/>
              </a:gs>
              <a:gs pos="50000">
                <a:srgbClr val="33CC33">
                  <a:gamma/>
                  <a:tint val="80000"/>
                  <a:invGamma/>
                </a:srgbClr>
              </a:gs>
              <a:gs pos="100000">
                <a:srgbClr val="33CC33"/>
              </a:gs>
            </a:gsLst>
            <a:lin ang="0" scaled="1"/>
          </a:gradFill>
          <a:ln w="127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13109" name="Group 21"/>
          <p:cNvGrpSpPr>
            <a:grpSpLocks/>
          </p:cNvGrpSpPr>
          <p:nvPr/>
        </p:nvGrpSpPr>
        <p:grpSpPr bwMode="auto">
          <a:xfrm>
            <a:off x="3382963" y="5181600"/>
            <a:ext cx="600075" cy="606425"/>
            <a:chOff x="2116" y="3038"/>
            <a:chExt cx="378" cy="382"/>
          </a:xfrm>
        </p:grpSpPr>
        <p:sp>
          <p:nvSpPr>
            <p:cNvPr id="1113110" name="Line 22"/>
            <p:cNvSpPr>
              <a:spLocks noChangeShapeType="1"/>
            </p:cNvSpPr>
            <p:nvPr/>
          </p:nvSpPr>
          <p:spPr bwMode="auto">
            <a:xfrm>
              <a:off x="2116" y="3087"/>
              <a:ext cx="0" cy="2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3111" name="Line 23"/>
            <p:cNvSpPr>
              <a:spLocks noChangeShapeType="1"/>
            </p:cNvSpPr>
            <p:nvPr/>
          </p:nvSpPr>
          <p:spPr bwMode="auto">
            <a:xfrm>
              <a:off x="2494" y="3089"/>
              <a:ext cx="0" cy="2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3112" name="Oval 24"/>
            <p:cNvSpPr>
              <a:spLocks noChangeArrowheads="1"/>
            </p:cNvSpPr>
            <p:nvPr/>
          </p:nvSpPr>
          <p:spPr bwMode="auto">
            <a:xfrm>
              <a:off x="2117" y="3038"/>
              <a:ext cx="376" cy="90"/>
            </a:xfrm>
            <a:prstGeom prst="ellipse">
              <a:avLst/>
            </a:prstGeom>
            <a:gradFill rotWithShape="0">
              <a:gsLst>
                <a:gs pos="0">
                  <a:srgbClr val="33CC33"/>
                </a:gs>
                <a:gs pos="50000">
                  <a:srgbClr val="33CC33">
                    <a:gamma/>
                    <a:tint val="80000"/>
                    <a:invGamma/>
                  </a:srgbClr>
                </a:gs>
                <a:gs pos="100000">
                  <a:srgbClr val="33CC33"/>
                </a:gs>
              </a:gsLst>
              <a:lin ang="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3113" name="Oval 25"/>
            <p:cNvSpPr>
              <a:spLocks noChangeArrowheads="1"/>
            </p:cNvSpPr>
            <p:nvPr/>
          </p:nvSpPr>
          <p:spPr bwMode="auto">
            <a:xfrm>
              <a:off x="2117" y="3331"/>
              <a:ext cx="376" cy="89"/>
            </a:xfrm>
            <a:prstGeom prst="ellipse">
              <a:avLst/>
            </a:prstGeom>
            <a:gradFill rotWithShape="0">
              <a:gsLst>
                <a:gs pos="0">
                  <a:srgbClr val="33CC33"/>
                </a:gs>
                <a:gs pos="50000">
                  <a:srgbClr val="33CC33">
                    <a:gamma/>
                    <a:tint val="80000"/>
                    <a:invGamma/>
                  </a:srgbClr>
                </a:gs>
                <a:gs pos="100000">
                  <a:srgbClr val="33CC33"/>
                </a:gs>
              </a:gsLst>
              <a:lin ang="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13114" name="Rectangle 26"/>
          <p:cNvSpPr>
            <a:spLocks noChangeArrowheads="1"/>
          </p:cNvSpPr>
          <p:nvPr/>
        </p:nvSpPr>
        <p:spPr bwMode="auto">
          <a:xfrm>
            <a:off x="5111750" y="5387975"/>
            <a:ext cx="692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3200" b="1"/>
              <a:t>. . .</a:t>
            </a:r>
          </a:p>
        </p:txBody>
      </p:sp>
      <p:sp>
        <p:nvSpPr>
          <p:cNvPr id="1113115" name="Rectangle 27"/>
          <p:cNvSpPr>
            <a:spLocks noChangeArrowheads="1"/>
          </p:cNvSpPr>
          <p:nvPr/>
        </p:nvSpPr>
        <p:spPr bwMode="auto">
          <a:xfrm>
            <a:off x="868363" y="4462463"/>
            <a:ext cx="1206500" cy="3683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3116" name="Rectangle 28"/>
          <p:cNvSpPr>
            <a:spLocks noChangeArrowheads="1"/>
          </p:cNvSpPr>
          <p:nvPr/>
        </p:nvSpPr>
        <p:spPr bwMode="auto">
          <a:xfrm>
            <a:off x="6811963" y="4479925"/>
            <a:ext cx="1206500" cy="3683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3117" name="Rectangle 29"/>
          <p:cNvSpPr>
            <a:spLocks noChangeArrowheads="1"/>
          </p:cNvSpPr>
          <p:nvPr/>
        </p:nvSpPr>
        <p:spPr bwMode="auto">
          <a:xfrm>
            <a:off x="3078163" y="4479925"/>
            <a:ext cx="1206500" cy="3683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3118" name="Line 30"/>
          <p:cNvSpPr>
            <a:spLocks noChangeShapeType="1"/>
          </p:cNvSpPr>
          <p:nvPr/>
        </p:nvSpPr>
        <p:spPr bwMode="auto">
          <a:xfrm>
            <a:off x="1471613" y="485457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3119" name="Line 31"/>
          <p:cNvSpPr>
            <a:spLocks noChangeShapeType="1"/>
          </p:cNvSpPr>
          <p:nvPr/>
        </p:nvSpPr>
        <p:spPr bwMode="auto">
          <a:xfrm>
            <a:off x="3681413" y="485457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3120" name="Line 32"/>
          <p:cNvSpPr>
            <a:spLocks noChangeShapeType="1"/>
          </p:cNvSpPr>
          <p:nvPr/>
        </p:nvSpPr>
        <p:spPr bwMode="auto">
          <a:xfrm>
            <a:off x="7415213" y="485457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3121" name="Rectangle 33"/>
          <p:cNvSpPr>
            <a:spLocks noChangeArrowheads="1"/>
          </p:cNvSpPr>
          <p:nvPr/>
        </p:nvSpPr>
        <p:spPr bwMode="auto">
          <a:xfrm>
            <a:off x="3230563" y="3184525"/>
            <a:ext cx="2120900" cy="5207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3122" name="Rectangle 34"/>
          <p:cNvSpPr>
            <a:spLocks noChangeArrowheads="1"/>
          </p:cNvSpPr>
          <p:nvPr/>
        </p:nvSpPr>
        <p:spPr bwMode="auto">
          <a:xfrm>
            <a:off x="3268663" y="3276600"/>
            <a:ext cx="2051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latin typeface="Arial Rounded MT Bold" charset="0"/>
              </a:rPr>
              <a:t>Integration System</a:t>
            </a:r>
          </a:p>
        </p:txBody>
      </p:sp>
      <p:sp>
        <p:nvSpPr>
          <p:cNvPr id="1113123" name="Line 35"/>
          <p:cNvSpPr>
            <a:spLocks noChangeShapeType="1"/>
          </p:cNvSpPr>
          <p:nvPr/>
        </p:nvSpPr>
        <p:spPr bwMode="auto">
          <a:xfrm flipV="1">
            <a:off x="1166813" y="3711575"/>
            <a:ext cx="24384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3124" name="Line 36"/>
          <p:cNvSpPr>
            <a:spLocks noChangeShapeType="1"/>
          </p:cNvSpPr>
          <p:nvPr/>
        </p:nvSpPr>
        <p:spPr bwMode="auto">
          <a:xfrm flipV="1">
            <a:off x="3529013" y="3711575"/>
            <a:ext cx="4572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3125" name="Line 37"/>
          <p:cNvSpPr>
            <a:spLocks noChangeShapeType="1"/>
          </p:cNvSpPr>
          <p:nvPr/>
        </p:nvSpPr>
        <p:spPr bwMode="auto">
          <a:xfrm flipH="1" flipV="1">
            <a:off x="4824413" y="3711575"/>
            <a:ext cx="24384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3126" name="Line 38"/>
          <p:cNvSpPr>
            <a:spLocks noChangeShapeType="1"/>
          </p:cNvSpPr>
          <p:nvPr/>
        </p:nvSpPr>
        <p:spPr bwMode="auto">
          <a:xfrm flipH="1">
            <a:off x="1471613" y="3711575"/>
            <a:ext cx="23622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3127" name="Line 39"/>
          <p:cNvSpPr>
            <a:spLocks noChangeShapeType="1"/>
          </p:cNvSpPr>
          <p:nvPr/>
        </p:nvSpPr>
        <p:spPr bwMode="auto">
          <a:xfrm flipH="1">
            <a:off x="3605213" y="3711575"/>
            <a:ext cx="4572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3128" name="Line 40"/>
          <p:cNvSpPr>
            <a:spLocks noChangeShapeType="1"/>
          </p:cNvSpPr>
          <p:nvPr/>
        </p:nvSpPr>
        <p:spPr bwMode="auto">
          <a:xfrm>
            <a:off x="5129213" y="3711575"/>
            <a:ext cx="23622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3129" name="Rectangle 41"/>
          <p:cNvSpPr>
            <a:spLocks noChangeArrowheads="1"/>
          </p:cNvSpPr>
          <p:nvPr/>
        </p:nvSpPr>
        <p:spPr bwMode="auto">
          <a:xfrm>
            <a:off x="4349750" y="3925888"/>
            <a:ext cx="565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b="1"/>
              <a:t>. . .</a:t>
            </a:r>
          </a:p>
        </p:txBody>
      </p:sp>
      <p:grpSp>
        <p:nvGrpSpPr>
          <p:cNvPr id="1113130" name="Group 42"/>
          <p:cNvGrpSpPr>
            <a:grpSpLocks/>
          </p:cNvGrpSpPr>
          <p:nvPr/>
        </p:nvGrpSpPr>
        <p:grpSpPr bwMode="auto">
          <a:xfrm>
            <a:off x="6386513" y="3184525"/>
            <a:ext cx="1041400" cy="469900"/>
            <a:chOff x="4008" y="1780"/>
            <a:chExt cx="656" cy="296"/>
          </a:xfrm>
        </p:grpSpPr>
        <p:sp>
          <p:nvSpPr>
            <p:cNvPr id="1113131" name="Rectangle 43"/>
            <p:cNvSpPr>
              <a:spLocks noChangeArrowheads="1"/>
            </p:cNvSpPr>
            <p:nvPr/>
          </p:nvSpPr>
          <p:spPr bwMode="auto">
            <a:xfrm>
              <a:off x="4008" y="1824"/>
              <a:ext cx="652" cy="212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50000">
                  <a:srgbClr val="FF9900">
                    <a:gamma/>
                    <a:tint val="50196"/>
                    <a:invGamma/>
                  </a:srgbClr>
                </a:gs>
                <a:gs pos="100000">
                  <a:srgbClr val="FF9900"/>
                </a:gs>
              </a:gsLst>
              <a:lin ang="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13132" name="Group 44"/>
            <p:cNvGrpSpPr>
              <a:grpSpLocks/>
            </p:cNvGrpSpPr>
            <p:nvPr/>
          </p:nvGrpSpPr>
          <p:grpSpPr bwMode="auto">
            <a:xfrm>
              <a:off x="4012" y="1780"/>
              <a:ext cx="652" cy="296"/>
              <a:chOff x="4012" y="1780"/>
              <a:chExt cx="652" cy="296"/>
            </a:xfrm>
          </p:grpSpPr>
          <p:sp>
            <p:nvSpPr>
              <p:cNvPr id="1113133" name="Line 45"/>
              <p:cNvSpPr>
                <a:spLocks noChangeShapeType="1"/>
              </p:cNvSpPr>
              <p:nvPr/>
            </p:nvSpPr>
            <p:spPr bwMode="auto">
              <a:xfrm>
                <a:off x="4013" y="1818"/>
                <a:ext cx="0" cy="22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134" name="Line 46"/>
              <p:cNvSpPr>
                <a:spLocks noChangeShapeType="1"/>
              </p:cNvSpPr>
              <p:nvPr/>
            </p:nvSpPr>
            <p:spPr bwMode="auto">
              <a:xfrm>
                <a:off x="4663" y="1819"/>
                <a:ext cx="0" cy="2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135" name="Oval 47"/>
              <p:cNvSpPr>
                <a:spLocks noChangeArrowheads="1"/>
              </p:cNvSpPr>
              <p:nvPr/>
            </p:nvSpPr>
            <p:spPr bwMode="auto">
              <a:xfrm>
                <a:off x="4012" y="1780"/>
                <a:ext cx="652" cy="68"/>
              </a:xfrm>
              <a:prstGeom prst="ellipse">
                <a:avLst/>
              </a:prstGeom>
              <a:gradFill rotWithShape="0">
                <a:gsLst>
                  <a:gs pos="0">
                    <a:srgbClr val="FF9900"/>
                  </a:gs>
                  <a:gs pos="50000">
                    <a:srgbClr val="FF9900">
                      <a:gamma/>
                      <a:tint val="50196"/>
                      <a:invGamma/>
                    </a:srgbClr>
                  </a:gs>
                  <a:gs pos="100000">
                    <a:srgbClr val="FF9900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136" name="Oval 48"/>
              <p:cNvSpPr>
                <a:spLocks noChangeArrowheads="1"/>
              </p:cNvSpPr>
              <p:nvPr/>
            </p:nvSpPr>
            <p:spPr bwMode="auto">
              <a:xfrm>
                <a:off x="4012" y="2008"/>
                <a:ext cx="652" cy="68"/>
              </a:xfrm>
              <a:prstGeom prst="ellipse">
                <a:avLst/>
              </a:prstGeom>
              <a:gradFill rotWithShape="0">
                <a:gsLst>
                  <a:gs pos="0">
                    <a:srgbClr val="FF9900"/>
                  </a:gs>
                  <a:gs pos="50000">
                    <a:srgbClr val="FF9900">
                      <a:gamma/>
                      <a:tint val="50196"/>
                      <a:invGamma/>
                    </a:srgbClr>
                  </a:gs>
                  <a:gs pos="100000">
                    <a:srgbClr val="FF9900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13137" name="Rectangle 49"/>
          <p:cNvSpPr>
            <a:spLocks noChangeArrowheads="1"/>
          </p:cNvSpPr>
          <p:nvPr/>
        </p:nvSpPr>
        <p:spPr bwMode="auto">
          <a:xfrm>
            <a:off x="6411913" y="3267075"/>
            <a:ext cx="9921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>
                <a:latin typeface="Arial Rounded MT Bold" charset="0"/>
              </a:rPr>
              <a:t>Metadata</a:t>
            </a:r>
          </a:p>
        </p:txBody>
      </p:sp>
      <p:sp>
        <p:nvSpPr>
          <p:cNvPr id="1113138" name="Line 50"/>
          <p:cNvSpPr>
            <a:spLocks noChangeShapeType="1"/>
          </p:cNvSpPr>
          <p:nvPr/>
        </p:nvSpPr>
        <p:spPr bwMode="auto">
          <a:xfrm>
            <a:off x="5357813" y="3406775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3139" name="Line 51"/>
          <p:cNvSpPr>
            <a:spLocks noChangeShapeType="1"/>
          </p:cNvSpPr>
          <p:nvPr/>
        </p:nvSpPr>
        <p:spPr bwMode="auto">
          <a:xfrm>
            <a:off x="3986213" y="2263775"/>
            <a:ext cx="2286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3140" name="Line 52"/>
          <p:cNvSpPr>
            <a:spLocks noChangeShapeType="1"/>
          </p:cNvSpPr>
          <p:nvPr/>
        </p:nvSpPr>
        <p:spPr bwMode="auto">
          <a:xfrm>
            <a:off x="4291013" y="2263775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3141" name="Line 53"/>
          <p:cNvSpPr>
            <a:spLocks noChangeShapeType="1"/>
          </p:cNvSpPr>
          <p:nvPr/>
        </p:nvSpPr>
        <p:spPr bwMode="auto">
          <a:xfrm flipH="1">
            <a:off x="4367213" y="2263775"/>
            <a:ext cx="2286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3142" name="Rectangle 54"/>
          <p:cNvSpPr>
            <a:spLocks noChangeArrowheads="1"/>
          </p:cNvSpPr>
          <p:nvPr/>
        </p:nvSpPr>
        <p:spPr bwMode="auto">
          <a:xfrm>
            <a:off x="3886200" y="1782763"/>
            <a:ext cx="955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Arial Rounded MT Bold" charset="0"/>
              </a:rPr>
              <a:t>Clients</a:t>
            </a:r>
          </a:p>
        </p:txBody>
      </p:sp>
      <p:sp>
        <p:nvSpPr>
          <p:cNvPr id="1113143" name="Rectangle 55"/>
          <p:cNvSpPr>
            <a:spLocks noChangeArrowheads="1"/>
          </p:cNvSpPr>
          <p:nvPr/>
        </p:nvSpPr>
        <p:spPr bwMode="auto">
          <a:xfrm>
            <a:off x="893763" y="4464050"/>
            <a:ext cx="1155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1">
                <a:latin typeface="Arial Rounded MT Bold" charset="0"/>
              </a:rPr>
              <a:t>Wrapper</a:t>
            </a:r>
          </a:p>
        </p:txBody>
      </p:sp>
      <p:sp>
        <p:nvSpPr>
          <p:cNvPr id="1113144" name="Rectangle 56"/>
          <p:cNvSpPr>
            <a:spLocks noChangeArrowheads="1"/>
          </p:cNvSpPr>
          <p:nvPr/>
        </p:nvSpPr>
        <p:spPr bwMode="auto">
          <a:xfrm>
            <a:off x="6837363" y="4464050"/>
            <a:ext cx="1155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1">
                <a:latin typeface="Arial Rounded MT Bold" charset="0"/>
              </a:rPr>
              <a:t>Wrapper</a:t>
            </a:r>
          </a:p>
        </p:txBody>
      </p:sp>
      <p:sp>
        <p:nvSpPr>
          <p:cNvPr id="1113145" name="Rectangle 57"/>
          <p:cNvSpPr>
            <a:spLocks noChangeArrowheads="1"/>
          </p:cNvSpPr>
          <p:nvPr/>
        </p:nvSpPr>
        <p:spPr bwMode="auto">
          <a:xfrm>
            <a:off x="3103563" y="4464050"/>
            <a:ext cx="1155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1">
                <a:latin typeface="Arial Rounded MT Bold" charset="0"/>
              </a:rPr>
              <a:t>Wrapper</a:t>
            </a:r>
          </a:p>
        </p:txBody>
      </p:sp>
      <p:sp>
        <p:nvSpPr>
          <p:cNvPr id="1113146" name="Rectangle 58"/>
          <p:cNvSpPr>
            <a:spLocks noChangeArrowheads="1"/>
          </p:cNvSpPr>
          <p:nvPr/>
        </p:nvSpPr>
        <p:spPr bwMode="auto">
          <a:xfrm>
            <a:off x="457200" y="1143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charset="0"/>
              </a:rPr>
              <a:t>Query-driven (lazy, on-demand)</a:t>
            </a:r>
            <a:endParaRPr lang="en-US" sz="3200">
              <a:latin typeface="Arial" charset="0"/>
            </a:endParaRPr>
          </a:p>
        </p:txBody>
      </p:sp>
      <p:sp>
        <p:nvSpPr>
          <p:cNvPr id="1113147" name="Text Box 59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11411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Disadvantages of Query-Driven Approach</a:t>
            </a:r>
          </a:p>
        </p:txBody>
      </p:sp>
      <p:sp>
        <p:nvSpPr>
          <p:cNvPr id="111411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Delay in query processing</a:t>
            </a:r>
          </a:p>
          <a:p>
            <a:pPr lvl="1"/>
            <a:r>
              <a:rPr lang="en-US"/>
              <a:t>Slow or unavailable information sources</a:t>
            </a:r>
          </a:p>
          <a:p>
            <a:pPr lvl="1"/>
            <a:r>
              <a:rPr lang="en-US"/>
              <a:t>Complex filtering and integration</a:t>
            </a:r>
          </a:p>
          <a:p>
            <a:r>
              <a:rPr lang="en-US"/>
              <a:t>Inefficient and potentially expensive for frequent queries</a:t>
            </a:r>
          </a:p>
          <a:p>
            <a:r>
              <a:rPr lang="en-US"/>
              <a:t>Competes with local processing at sources</a:t>
            </a:r>
          </a:p>
          <a:p>
            <a:r>
              <a:rPr lang="en-US"/>
              <a:t>Hasn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t caught on in industry</a:t>
            </a:r>
          </a:p>
        </p:txBody>
      </p:sp>
      <p:sp>
        <p:nvSpPr>
          <p:cNvPr id="1114116" name="Text Box 4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115205" name="Rectangle 6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Warehousing Approach</a:t>
            </a:r>
          </a:p>
        </p:txBody>
      </p:sp>
      <p:grpSp>
        <p:nvGrpSpPr>
          <p:cNvPr id="1115139" name="Group 3"/>
          <p:cNvGrpSpPr>
            <a:grpSpLocks/>
          </p:cNvGrpSpPr>
          <p:nvPr/>
        </p:nvGrpSpPr>
        <p:grpSpPr bwMode="auto">
          <a:xfrm>
            <a:off x="1143000" y="1143000"/>
            <a:ext cx="7096125" cy="5205413"/>
            <a:chOff x="487" y="864"/>
            <a:chExt cx="4470" cy="3279"/>
          </a:xfrm>
        </p:grpSpPr>
        <p:sp>
          <p:nvSpPr>
            <p:cNvPr id="1115140" name="Rectangle 4"/>
            <p:cNvSpPr>
              <a:spLocks noChangeArrowheads="1"/>
            </p:cNvSpPr>
            <p:nvPr/>
          </p:nvSpPr>
          <p:spPr bwMode="auto">
            <a:xfrm>
              <a:off x="2204" y="1388"/>
              <a:ext cx="1056" cy="528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9804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9804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41" name="Oval 5"/>
            <p:cNvSpPr>
              <a:spLocks noChangeArrowheads="1"/>
            </p:cNvSpPr>
            <p:nvPr/>
          </p:nvSpPr>
          <p:spPr bwMode="auto">
            <a:xfrm>
              <a:off x="2208" y="1344"/>
              <a:ext cx="1048" cy="88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89804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9804"/>
                    <a:invGamma/>
                  </a:schemeClr>
                </a:gs>
              </a:gsLst>
              <a:lin ang="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42" name="Oval 6"/>
            <p:cNvSpPr>
              <a:spLocks noChangeArrowheads="1"/>
            </p:cNvSpPr>
            <p:nvPr/>
          </p:nvSpPr>
          <p:spPr bwMode="auto">
            <a:xfrm>
              <a:off x="2208" y="1872"/>
              <a:ext cx="1048" cy="88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89804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9804"/>
                    <a:invGamma/>
                  </a:schemeClr>
                </a:gs>
              </a:gsLst>
              <a:lin ang="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43" name="Rectangle 7"/>
            <p:cNvSpPr>
              <a:spLocks noChangeArrowheads="1"/>
            </p:cNvSpPr>
            <p:nvPr/>
          </p:nvSpPr>
          <p:spPr bwMode="auto">
            <a:xfrm>
              <a:off x="2275" y="1469"/>
              <a:ext cx="91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>
                  <a:effectLst>
                    <a:outerShdw blurRad="38100" dist="38100" dir="2700000" algn="tl">
                      <a:srgbClr val="DDDDDD"/>
                    </a:outerShdw>
                  </a:effectLst>
                  <a:latin typeface="Arial Rounded MT Bold" charset="0"/>
                </a:rPr>
                <a:t>Data</a:t>
              </a:r>
            </a:p>
            <a:p>
              <a:pPr eaLnBrk="0" hangingPunct="0"/>
              <a:r>
                <a:rPr lang="en-US" sz="1800">
                  <a:effectLst>
                    <a:outerShdw blurRad="38100" dist="38100" dir="2700000" algn="tl">
                      <a:srgbClr val="DDDDDD"/>
                    </a:outerShdw>
                  </a:effectLst>
                  <a:latin typeface="Arial Rounded MT Bold" charset="0"/>
                </a:rPr>
                <a:t>Warehouse</a:t>
              </a:r>
            </a:p>
          </p:txBody>
        </p:sp>
        <p:sp>
          <p:nvSpPr>
            <p:cNvPr id="1115144" name="Line 8"/>
            <p:cNvSpPr>
              <a:spLocks noChangeShapeType="1"/>
            </p:cNvSpPr>
            <p:nvPr/>
          </p:nvSpPr>
          <p:spPr bwMode="auto">
            <a:xfrm>
              <a:off x="2204" y="1388"/>
              <a:ext cx="0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45" name="Line 9"/>
            <p:cNvSpPr>
              <a:spLocks noChangeShapeType="1"/>
            </p:cNvSpPr>
            <p:nvPr/>
          </p:nvSpPr>
          <p:spPr bwMode="auto">
            <a:xfrm>
              <a:off x="3260" y="1388"/>
              <a:ext cx="0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46" name="Rectangle 10"/>
            <p:cNvSpPr>
              <a:spLocks noChangeArrowheads="1"/>
            </p:cNvSpPr>
            <p:nvPr/>
          </p:nvSpPr>
          <p:spPr bwMode="auto">
            <a:xfrm>
              <a:off x="2409" y="864"/>
              <a:ext cx="60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>
                  <a:latin typeface="Arial Rounded MT Bold" charset="0"/>
                </a:rPr>
                <a:t>Clients</a:t>
              </a:r>
            </a:p>
          </p:txBody>
        </p:sp>
        <p:sp>
          <p:nvSpPr>
            <p:cNvPr id="1115147" name="Line 11"/>
            <p:cNvSpPr>
              <a:spLocks noChangeShapeType="1"/>
            </p:cNvSpPr>
            <p:nvPr/>
          </p:nvSpPr>
          <p:spPr bwMode="auto">
            <a:xfrm>
              <a:off x="2540" y="1100"/>
              <a:ext cx="96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48" name="Line 12"/>
            <p:cNvSpPr>
              <a:spLocks noChangeShapeType="1"/>
            </p:cNvSpPr>
            <p:nvPr/>
          </p:nvSpPr>
          <p:spPr bwMode="auto">
            <a:xfrm>
              <a:off x="2732" y="1100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49" name="Line 13"/>
            <p:cNvSpPr>
              <a:spLocks noChangeShapeType="1"/>
            </p:cNvSpPr>
            <p:nvPr/>
          </p:nvSpPr>
          <p:spPr bwMode="auto">
            <a:xfrm flipH="1">
              <a:off x="2828" y="1100"/>
              <a:ext cx="96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50" name="Rectangle 14"/>
            <p:cNvSpPr>
              <a:spLocks noChangeArrowheads="1"/>
            </p:cNvSpPr>
            <p:nvPr/>
          </p:nvSpPr>
          <p:spPr bwMode="auto">
            <a:xfrm>
              <a:off x="579" y="3931"/>
              <a:ext cx="56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600">
                  <a:latin typeface="Arial Rounded MT Bold" charset="0"/>
                </a:rPr>
                <a:t>Source</a:t>
              </a:r>
            </a:p>
          </p:txBody>
        </p:sp>
        <p:grpSp>
          <p:nvGrpSpPr>
            <p:cNvPr id="1115151" name="Group 15"/>
            <p:cNvGrpSpPr>
              <a:grpSpLocks/>
            </p:cNvGrpSpPr>
            <p:nvPr/>
          </p:nvGrpSpPr>
          <p:grpSpPr bwMode="auto">
            <a:xfrm>
              <a:off x="671" y="3514"/>
              <a:ext cx="379" cy="382"/>
              <a:chOff x="627" y="3470"/>
              <a:chExt cx="379" cy="382"/>
            </a:xfrm>
          </p:grpSpPr>
          <p:sp>
            <p:nvSpPr>
              <p:cNvPr id="1115152" name="Rectangle 16"/>
              <p:cNvSpPr>
                <a:spLocks noChangeArrowheads="1"/>
              </p:cNvSpPr>
              <p:nvPr/>
            </p:nvSpPr>
            <p:spPr bwMode="auto">
              <a:xfrm>
                <a:off x="627" y="3526"/>
                <a:ext cx="376" cy="274"/>
              </a:xfrm>
              <a:prstGeom prst="rect">
                <a:avLst/>
              </a:prstGeom>
              <a:gradFill rotWithShape="0">
                <a:gsLst>
                  <a:gs pos="0">
                    <a:srgbClr val="33CC33"/>
                  </a:gs>
                  <a:gs pos="50000">
                    <a:srgbClr val="33CC33">
                      <a:gamma/>
                      <a:tint val="80000"/>
                      <a:invGamma/>
                    </a:srgbClr>
                  </a:gs>
                  <a:gs pos="100000">
                    <a:srgbClr val="33CC33"/>
                  </a:gs>
                </a:gsLst>
                <a:lin ang="0" scaled="1"/>
              </a:gra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15153" name="Group 17"/>
              <p:cNvGrpSpPr>
                <a:grpSpLocks/>
              </p:cNvGrpSpPr>
              <p:nvPr/>
            </p:nvGrpSpPr>
            <p:grpSpPr bwMode="auto">
              <a:xfrm>
                <a:off x="628" y="3470"/>
                <a:ext cx="378" cy="382"/>
                <a:chOff x="628" y="3470"/>
                <a:chExt cx="378" cy="382"/>
              </a:xfrm>
            </p:grpSpPr>
            <p:sp>
              <p:nvSpPr>
                <p:cNvPr id="1115154" name="Line 18"/>
                <p:cNvSpPr>
                  <a:spLocks noChangeShapeType="1"/>
                </p:cNvSpPr>
                <p:nvPr/>
              </p:nvSpPr>
              <p:spPr bwMode="auto">
                <a:xfrm>
                  <a:off x="628" y="3519"/>
                  <a:ext cx="0" cy="2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5155" name="Line 19"/>
                <p:cNvSpPr>
                  <a:spLocks noChangeShapeType="1"/>
                </p:cNvSpPr>
                <p:nvPr/>
              </p:nvSpPr>
              <p:spPr bwMode="auto">
                <a:xfrm>
                  <a:off x="1006" y="3521"/>
                  <a:ext cx="0" cy="2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5156" name="Oval 20"/>
                <p:cNvSpPr>
                  <a:spLocks noChangeArrowheads="1"/>
                </p:cNvSpPr>
                <p:nvPr/>
              </p:nvSpPr>
              <p:spPr bwMode="auto">
                <a:xfrm>
                  <a:off x="629" y="3470"/>
                  <a:ext cx="376" cy="9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33CC33"/>
                    </a:gs>
                    <a:gs pos="50000">
                      <a:srgbClr val="33CC33">
                        <a:gamma/>
                        <a:tint val="80000"/>
                        <a:invGamma/>
                      </a:srgbClr>
                    </a:gs>
                    <a:gs pos="100000">
                      <a:srgbClr val="33CC33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5157" name="Oval 21"/>
                <p:cNvSpPr>
                  <a:spLocks noChangeArrowheads="1"/>
                </p:cNvSpPr>
                <p:nvPr/>
              </p:nvSpPr>
              <p:spPr bwMode="auto">
                <a:xfrm>
                  <a:off x="629" y="3763"/>
                  <a:ext cx="376" cy="8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33CC33"/>
                    </a:gs>
                    <a:gs pos="50000">
                      <a:srgbClr val="33CC33">
                        <a:gamma/>
                        <a:tint val="80000"/>
                        <a:invGamma/>
                      </a:srgbClr>
                    </a:gs>
                    <a:gs pos="100000">
                      <a:srgbClr val="33CC33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115158" name="Rectangle 22"/>
            <p:cNvSpPr>
              <a:spLocks noChangeArrowheads="1"/>
            </p:cNvSpPr>
            <p:nvPr/>
          </p:nvSpPr>
          <p:spPr bwMode="auto">
            <a:xfrm>
              <a:off x="4323" y="3931"/>
              <a:ext cx="56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600">
                  <a:latin typeface="Arial Rounded MT Bold" charset="0"/>
                </a:rPr>
                <a:t>Source</a:t>
              </a:r>
            </a:p>
          </p:txBody>
        </p:sp>
        <p:grpSp>
          <p:nvGrpSpPr>
            <p:cNvPr id="1115159" name="Group 23"/>
            <p:cNvGrpSpPr>
              <a:grpSpLocks/>
            </p:cNvGrpSpPr>
            <p:nvPr/>
          </p:nvGrpSpPr>
          <p:grpSpPr bwMode="auto">
            <a:xfrm>
              <a:off x="4415" y="3514"/>
              <a:ext cx="379" cy="382"/>
              <a:chOff x="4371" y="3470"/>
              <a:chExt cx="379" cy="382"/>
            </a:xfrm>
          </p:grpSpPr>
          <p:sp>
            <p:nvSpPr>
              <p:cNvPr id="1115160" name="Rectangle 24"/>
              <p:cNvSpPr>
                <a:spLocks noChangeArrowheads="1"/>
              </p:cNvSpPr>
              <p:nvPr/>
            </p:nvSpPr>
            <p:spPr bwMode="auto">
              <a:xfrm>
                <a:off x="4371" y="3526"/>
                <a:ext cx="376" cy="274"/>
              </a:xfrm>
              <a:prstGeom prst="rect">
                <a:avLst/>
              </a:prstGeom>
              <a:gradFill rotWithShape="0">
                <a:gsLst>
                  <a:gs pos="0">
                    <a:srgbClr val="33CC33"/>
                  </a:gs>
                  <a:gs pos="50000">
                    <a:srgbClr val="33CC33">
                      <a:gamma/>
                      <a:tint val="80000"/>
                      <a:invGamma/>
                    </a:srgbClr>
                  </a:gs>
                  <a:gs pos="100000">
                    <a:srgbClr val="33CC33"/>
                  </a:gs>
                </a:gsLst>
                <a:lin ang="0" scaled="1"/>
              </a:gra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15161" name="Group 25"/>
              <p:cNvGrpSpPr>
                <a:grpSpLocks/>
              </p:cNvGrpSpPr>
              <p:nvPr/>
            </p:nvGrpSpPr>
            <p:grpSpPr bwMode="auto">
              <a:xfrm>
                <a:off x="4372" y="3470"/>
                <a:ext cx="378" cy="382"/>
                <a:chOff x="4372" y="3470"/>
                <a:chExt cx="378" cy="382"/>
              </a:xfrm>
            </p:grpSpPr>
            <p:sp>
              <p:nvSpPr>
                <p:cNvPr id="1115162" name="Line 26"/>
                <p:cNvSpPr>
                  <a:spLocks noChangeShapeType="1"/>
                </p:cNvSpPr>
                <p:nvPr/>
              </p:nvSpPr>
              <p:spPr bwMode="auto">
                <a:xfrm>
                  <a:off x="4372" y="3519"/>
                  <a:ext cx="0" cy="2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5163" name="Line 27"/>
                <p:cNvSpPr>
                  <a:spLocks noChangeShapeType="1"/>
                </p:cNvSpPr>
                <p:nvPr/>
              </p:nvSpPr>
              <p:spPr bwMode="auto">
                <a:xfrm>
                  <a:off x="4750" y="3521"/>
                  <a:ext cx="0" cy="2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5164" name="Oval 28"/>
                <p:cNvSpPr>
                  <a:spLocks noChangeArrowheads="1"/>
                </p:cNvSpPr>
                <p:nvPr/>
              </p:nvSpPr>
              <p:spPr bwMode="auto">
                <a:xfrm>
                  <a:off x="4373" y="3470"/>
                  <a:ext cx="376" cy="9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33CC33"/>
                    </a:gs>
                    <a:gs pos="50000">
                      <a:srgbClr val="33CC33">
                        <a:gamma/>
                        <a:tint val="80000"/>
                        <a:invGamma/>
                      </a:srgbClr>
                    </a:gs>
                    <a:gs pos="100000">
                      <a:srgbClr val="33CC33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5165" name="Oval 29"/>
                <p:cNvSpPr>
                  <a:spLocks noChangeArrowheads="1"/>
                </p:cNvSpPr>
                <p:nvPr/>
              </p:nvSpPr>
              <p:spPr bwMode="auto">
                <a:xfrm>
                  <a:off x="4373" y="3763"/>
                  <a:ext cx="376" cy="8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33CC33"/>
                    </a:gs>
                    <a:gs pos="50000">
                      <a:srgbClr val="33CC33">
                        <a:gamma/>
                        <a:tint val="80000"/>
                        <a:invGamma/>
                      </a:srgbClr>
                    </a:gs>
                    <a:gs pos="100000">
                      <a:srgbClr val="33CC33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115166" name="Rectangle 30"/>
            <p:cNvSpPr>
              <a:spLocks noChangeArrowheads="1"/>
            </p:cNvSpPr>
            <p:nvPr/>
          </p:nvSpPr>
          <p:spPr bwMode="auto">
            <a:xfrm>
              <a:off x="1971" y="3931"/>
              <a:ext cx="56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600">
                  <a:latin typeface="Arial Rounded MT Bold" charset="0"/>
                </a:rPr>
                <a:t>Source</a:t>
              </a:r>
            </a:p>
          </p:txBody>
        </p:sp>
        <p:grpSp>
          <p:nvGrpSpPr>
            <p:cNvPr id="1115167" name="Group 31"/>
            <p:cNvGrpSpPr>
              <a:grpSpLocks/>
            </p:cNvGrpSpPr>
            <p:nvPr/>
          </p:nvGrpSpPr>
          <p:grpSpPr bwMode="auto">
            <a:xfrm>
              <a:off x="2063" y="3514"/>
              <a:ext cx="379" cy="382"/>
              <a:chOff x="2019" y="3470"/>
              <a:chExt cx="379" cy="382"/>
            </a:xfrm>
          </p:grpSpPr>
          <p:sp>
            <p:nvSpPr>
              <p:cNvPr id="1115168" name="Rectangle 32"/>
              <p:cNvSpPr>
                <a:spLocks noChangeArrowheads="1"/>
              </p:cNvSpPr>
              <p:nvPr/>
            </p:nvSpPr>
            <p:spPr bwMode="auto">
              <a:xfrm>
                <a:off x="2019" y="3526"/>
                <a:ext cx="376" cy="274"/>
              </a:xfrm>
              <a:prstGeom prst="rect">
                <a:avLst/>
              </a:prstGeom>
              <a:gradFill rotWithShape="0">
                <a:gsLst>
                  <a:gs pos="0">
                    <a:srgbClr val="33CC33"/>
                  </a:gs>
                  <a:gs pos="50000">
                    <a:srgbClr val="33CC33">
                      <a:gamma/>
                      <a:tint val="80000"/>
                      <a:invGamma/>
                    </a:srgbClr>
                  </a:gs>
                  <a:gs pos="100000">
                    <a:srgbClr val="33CC33"/>
                  </a:gs>
                </a:gsLst>
                <a:lin ang="0" scaled="1"/>
              </a:gra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15169" name="Group 33"/>
              <p:cNvGrpSpPr>
                <a:grpSpLocks/>
              </p:cNvGrpSpPr>
              <p:nvPr/>
            </p:nvGrpSpPr>
            <p:grpSpPr bwMode="auto">
              <a:xfrm>
                <a:off x="2020" y="3470"/>
                <a:ext cx="378" cy="382"/>
                <a:chOff x="2020" y="3470"/>
                <a:chExt cx="378" cy="382"/>
              </a:xfrm>
            </p:grpSpPr>
            <p:sp>
              <p:nvSpPr>
                <p:cNvPr id="1115170" name="Line 34"/>
                <p:cNvSpPr>
                  <a:spLocks noChangeShapeType="1"/>
                </p:cNvSpPr>
                <p:nvPr/>
              </p:nvSpPr>
              <p:spPr bwMode="auto">
                <a:xfrm>
                  <a:off x="2020" y="3519"/>
                  <a:ext cx="0" cy="2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5171" name="Line 35"/>
                <p:cNvSpPr>
                  <a:spLocks noChangeShapeType="1"/>
                </p:cNvSpPr>
                <p:nvPr/>
              </p:nvSpPr>
              <p:spPr bwMode="auto">
                <a:xfrm>
                  <a:off x="2398" y="3521"/>
                  <a:ext cx="0" cy="2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5172" name="Oval 36"/>
                <p:cNvSpPr>
                  <a:spLocks noChangeArrowheads="1"/>
                </p:cNvSpPr>
                <p:nvPr/>
              </p:nvSpPr>
              <p:spPr bwMode="auto">
                <a:xfrm>
                  <a:off x="2021" y="3470"/>
                  <a:ext cx="376" cy="9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33CC33"/>
                    </a:gs>
                    <a:gs pos="50000">
                      <a:srgbClr val="33CC33">
                        <a:gamma/>
                        <a:tint val="80000"/>
                        <a:invGamma/>
                      </a:srgbClr>
                    </a:gs>
                    <a:gs pos="100000">
                      <a:srgbClr val="33CC33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5173" name="Oval 37"/>
                <p:cNvSpPr>
                  <a:spLocks noChangeArrowheads="1"/>
                </p:cNvSpPr>
                <p:nvPr/>
              </p:nvSpPr>
              <p:spPr bwMode="auto">
                <a:xfrm>
                  <a:off x="2021" y="3763"/>
                  <a:ext cx="376" cy="8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33CC33"/>
                    </a:gs>
                    <a:gs pos="50000">
                      <a:srgbClr val="33CC33">
                        <a:gamma/>
                        <a:tint val="80000"/>
                        <a:invGamma/>
                      </a:srgbClr>
                    </a:gs>
                    <a:gs pos="100000">
                      <a:srgbClr val="33CC33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115174" name="Rectangle 38"/>
            <p:cNvSpPr>
              <a:spLocks noChangeArrowheads="1"/>
            </p:cNvSpPr>
            <p:nvPr/>
          </p:nvSpPr>
          <p:spPr bwMode="auto">
            <a:xfrm>
              <a:off x="3153" y="3644"/>
              <a:ext cx="4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1"/>
                <a:t>. . .</a:t>
              </a:r>
            </a:p>
          </p:txBody>
        </p:sp>
        <p:sp>
          <p:nvSpPr>
            <p:cNvPr id="1115175" name="Rectangle 39"/>
            <p:cNvSpPr>
              <a:spLocks noChangeArrowheads="1"/>
            </p:cNvSpPr>
            <p:nvPr/>
          </p:nvSpPr>
          <p:spPr bwMode="auto">
            <a:xfrm>
              <a:off x="487" y="3071"/>
              <a:ext cx="760" cy="28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76" name="Rectangle 40"/>
            <p:cNvSpPr>
              <a:spLocks noChangeArrowheads="1"/>
            </p:cNvSpPr>
            <p:nvPr/>
          </p:nvSpPr>
          <p:spPr bwMode="auto">
            <a:xfrm>
              <a:off x="539" y="3048"/>
              <a:ext cx="659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>
                  <a:latin typeface="Arial Rounded MT Bold" charset="0"/>
                </a:rPr>
                <a:t>Extractor/</a:t>
              </a:r>
            </a:p>
            <a:p>
              <a:pPr eaLnBrk="0" hangingPunct="0"/>
              <a:r>
                <a:rPr lang="en-US" sz="1400">
                  <a:latin typeface="Arial Rounded MT Bold" charset="0"/>
                </a:rPr>
                <a:t>Monitor</a:t>
              </a:r>
            </a:p>
          </p:txBody>
        </p:sp>
        <p:sp>
          <p:nvSpPr>
            <p:cNvPr id="1115177" name="Line 41"/>
            <p:cNvSpPr>
              <a:spLocks noChangeShapeType="1"/>
            </p:cNvSpPr>
            <p:nvPr/>
          </p:nvSpPr>
          <p:spPr bwMode="auto">
            <a:xfrm>
              <a:off x="860" y="335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78" name="Line 42"/>
            <p:cNvSpPr>
              <a:spLocks noChangeShapeType="1"/>
            </p:cNvSpPr>
            <p:nvPr/>
          </p:nvSpPr>
          <p:spPr bwMode="auto">
            <a:xfrm>
              <a:off x="2250" y="3357"/>
              <a:ext cx="2" cy="1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79" name="Line 43"/>
            <p:cNvSpPr>
              <a:spLocks noChangeShapeType="1"/>
            </p:cNvSpPr>
            <p:nvPr/>
          </p:nvSpPr>
          <p:spPr bwMode="auto">
            <a:xfrm>
              <a:off x="4603" y="3357"/>
              <a:ext cx="1" cy="1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80" name="Rectangle 44"/>
            <p:cNvSpPr>
              <a:spLocks noChangeArrowheads="1"/>
            </p:cNvSpPr>
            <p:nvPr/>
          </p:nvSpPr>
          <p:spPr bwMode="auto">
            <a:xfrm>
              <a:off x="2064" y="2256"/>
              <a:ext cx="1336" cy="328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81" name="Rectangle 45"/>
            <p:cNvSpPr>
              <a:spLocks noChangeArrowheads="1"/>
            </p:cNvSpPr>
            <p:nvPr/>
          </p:nvSpPr>
          <p:spPr bwMode="auto">
            <a:xfrm>
              <a:off x="2089" y="2314"/>
              <a:ext cx="1292" cy="21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600">
                  <a:latin typeface="Arial Rounded MT Bold" charset="0"/>
                </a:rPr>
                <a:t>Integration System</a:t>
              </a:r>
            </a:p>
          </p:txBody>
        </p:sp>
        <p:sp>
          <p:nvSpPr>
            <p:cNvPr id="1115182" name="Line 46"/>
            <p:cNvSpPr>
              <a:spLocks noChangeShapeType="1"/>
            </p:cNvSpPr>
            <p:nvPr/>
          </p:nvSpPr>
          <p:spPr bwMode="auto">
            <a:xfrm flipV="1">
              <a:off x="2732" y="1968"/>
              <a:ext cx="4" cy="2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83" name="Line 47"/>
            <p:cNvSpPr>
              <a:spLocks noChangeShapeType="1"/>
            </p:cNvSpPr>
            <p:nvPr/>
          </p:nvSpPr>
          <p:spPr bwMode="auto">
            <a:xfrm flipV="1">
              <a:off x="814" y="2588"/>
              <a:ext cx="1486" cy="4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84" name="Line 48"/>
            <p:cNvSpPr>
              <a:spLocks noChangeShapeType="1"/>
            </p:cNvSpPr>
            <p:nvPr/>
          </p:nvSpPr>
          <p:spPr bwMode="auto">
            <a:xfrm flipV="1">
              <a:off x="2252" y="2588"/>
              <a:ext cx="288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85" name="Line 49"/>
            <p:cNvSpPr>
              <a:spLocks noChangeShapeType="1"/>
            </p:cNvSpPr>
            <p:nvPr/>
          </p:nvSpPr>
          <p:spPr bwMode="auto">
            <a:xfrm flipH="1" flipV="1">
              <a:off x="3068" y="2588"/>
              <a:ext cx="1536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86" name="Line 50"/>
            <p:cNvSpPr>
              <a:spLocks noChangeShapeType="1"/>
            </p:cNvSpPr>
            <p:nvPr/>
          </p:nvSpPr>
          <p:spPr bwMode="auto">
            <a:xfrm flipH="1">
              <a:off x="955" y="2588"/>
              <a:ext cx="1489" cy="4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87" name="Line 51"/>
            <p:cNvSpPr>
              <a:spLocks noChangeShapeType="1"/>
            </p:cNvSpPr>
            <p:nvPr/>
          </p:nvSpPr>
          <p:spPr bwMode="auto">
            <a:xfrm flipH="1">
              <a:off x="2300" y="2588"/>
              <a:ext cx="288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88" name="Line 52"/>
            <p:cNvSpPr>
              <a:spLocks noChangeShapeType="1"/>
            </p:cNvSpPr>
            <p:nvPr/>
          </p:nvSpPr>
          <p:spPr bwMode="auto">
            <a:xfrm>
              <a:off x="3260" y="2588"/>
              <a:ext cx="1488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89" name="Rectangle 53"/>
            <p:cNvSpPr>
              <a:spLocks noChangeArrowheads="1"/>
            </p:cNvSpPr>
            <p:nvPr/>
          </p:nvSpPr>
          <p:spPr bwMode="auto">
            <a:xfrm>
              <a:off x="2769" y="2722"/>
              <a:ext cx="3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b="1"/>
                <a:t>. . .</a:t>
              </a:r>
            </a:p>
          </p:txBody>
        </p:sp>
        <p:grpSp>
          <p:nvGrpSpPr>
            <p:cNvPr id="1115190" name="Group 54"/>
            <p:cNvGrpSpPr>
              <a:grpSpLocks/>
            </p:cNvGrpSpPr>
            <p:nvPr/>
          </p:nvGrpSpPr>
          <p:grpSpPr bwMode="auto">
            <a:xfrm>
              <a:off x="4052" y="2256"/>
              <a:ext cx="656" cy="296"/>
              <a:chOff x="4008" y="2212"/>
              <a:chExt cx="656" cy="296"/>
            </a:xfrm>
          </p:grpSpPr>
          <p:sp>
            <p:nvSpPr>
              <p:cNvPr id="1115191" name="Rectangle 55"/>
              <p:cNvSpPr>
                <a:spLocks noChangeArrowheads="1"/>
              </p:cNvSpPr>
              <p:nvPr/>
            </p:nvSpPr>
            <p:spPr bwMode="auto">
              <a:xfrm>
                <a:off x="4008" y="2256"/>
                <a:ext cx="652" cy="212"/>
              </a:xfrm>
              <a:prstGeom prst="rect">
                <a:avLst/>
              </a:prstGeom>
              <a:gradFill rotWithShape="0">
                <a:gsLst>
                  <a:gs pos="0">
                    <a:srgbClr val="FF9900"/>
                  </a:gs>
                  <a:gs pos="50000">
                    <a:srgbClr val="FF9900">
                      <a:gamma/>
                      <a:tint val="30196"/>
                      <a:invGamma/>
                    </a:srgbClr>
                  </a:gs>
                  <a:gs pos="100000">
                    <a:srgbClr val="FF9900"/>
                  </a:gs>
                </a:gsLst>
                <a:lin ang="0" scaled="1"/>
              </a:gra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15192" name="Group 56"/>
              <p:cNvGrpSpPr>
                <a:grpSpLocks/>
              </p:cNvGrpSpPr>
              <p:nvPr/>
            </p:nvGrpSpPr>
            <p:grpSpPr bwMode="auto">
              <a:xfrm>
                <a:off x="4012" y="2212"/>
                <a:ext cx="652" cy="296"/>
                <a:chOff x="4012" y="2212"/>
                <a:chExt cx="652" cy="296"/>
              </a:xfrm>
            </p:grpSpPr>
            <p:sp>
              <p:nvSpPr>
                <p:cNvPr id="1115193" name="Line 57"/>
                <p:cNvSpPr>
                  <a:spLocks noChangeShapeType="1"/>
                </p:cNvSpPr>
                <p:nvPr/>
              </p:nvSpPr>
              <p:spPr bwMode="auto">
                <a:xfrm>
                  <a:off x="4013" y="2250"/>
                  <a:ext cx="0" cy="22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5194" name="Line 58"/>
                <p:cNvSpPr>
                  <a:spLocks noChangeShapeType="1"/>
                </p:cNvSpPr>
                <p:nvPr/>
              </p:nvSpPr>
              <p:spPr bwMode="auto">
                <a:xfrm>
                  <a:off x="4663" y="2251"/>
                  <a:ext cx="0" cy="2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5195" name="Oval 59"/>
                <p:cNvSpPr>
                  <a:spLocks noChangeArrowheads="1"/>
                </p:cNvSpPr>
                <p:nvPr/>
              </p:nvSpPr>
              <p:spPr bwMode="auto">
                <a:xfrm>
                  <a:off x="4012" y="2212"/>
                  <a:ext cx="652" cy="6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9900"/>
                    </a:gs>
                    <a:gs pos="50000">
                      <a:srgbClr val="FF9900">
                        <a:gamma/>
                        <a:tint val="30196"/>
                        <a:invGamma/>
                      </a:srgbClr>
                    </a:gs>
                    <a:gs pos="100000">
                      <a:srgbClr val="FF9900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5196" name="Oval 60"/>
                <p:cNvSpPr>
                  <a:spLocks noChangeArrowheads="1"/>
                </p:cNvSpPr>
                <p:nvPr/>
              </p:nvSpPr>
              <p:spPr bwMode="auto">
                <a:xfrm>
                  <a:off x="4012" y="2440"/>
                  <a:ext cx="652" cy="6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9900"/>
                    </a:gs>
                    <a:gs pos="50000">
                      <a:srgbClr val="FF9900">
                        <a:gamma/>
                        <a:tint val="30196"/>
                        <a:invGamma/>
                      </a:srgbClr>
                    </a:gs>
                    <a:gs pos="100000">
                      <a:srgbClr val="FF9900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115197" name="Rectangle 61"/>
            <p:cNvSpPr>
              <a:spLocks noChangeArrowheads="1"/>
            </p:cNvSpPr>
            <p:nvPr/>
          </p:nvSpPr>
          <p:spPr bwMode="auto">
            <a:xfrm>
              <a:off x="4068" y="2308"/>
              <a:ext cx="62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>
                  <a:latin typeface="Arial Rounded MT Bold" charset="0"/>
                </a:rPr>
                <a:t>Metadata</a:t>
              </a:r>
            </a:p>
          </p:txBody>
        </p:sp>
        <p:sp>
          <p:nvSpPr>
            <p:cNvPr id="1115198" name="Line 62"/>
            <p:cNvSpPr>
              <a:spLocks noChangeShapeType="1"/>
            </p:cNvSpPr>
            <p:nvPr/>
          </p:nvSpPr>
          <p:spPr bwMode="auto">
            <a:xfrm>
              <a:off x="3404" y="2396"/>
              <a:ext cx="6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99" name="Rectangle 63"/>
            <p:cNvSpPr>
              <a:spLocks noChangeArrowheads="1"/>
            </p:cNvSpPr>
            <p:nvPr/>
          </p:nvSpPr>
          <p:spPr bwMode="auto">
            <a:xfrm>
              <a:off x="1851" y="3071"/>
              <a:ext cx="760" cy="28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200" name="Rectangle 64"/>
            <p:cNvSpPr>
              <a:spLocks noChangeArrowheads="1"/>
            </p:cNvSpPr>
            <p:nvPr/>
          </p:nvSpPr>
          <p:spPr bwMode="auto">
            <a:xfrm>
              <a:off x="1903" y="3048"/>
              <a:ext cx="659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>
                  <a:latin typeface="Arial Rounded MT Bold" charset="0"/>
                </a:rPr>
                <a:t>Extractor/</a:t>
              </a:r>
            </a:p>
            <a:p>
              <a:pPr eaLnBrk="0" hangingPunct="0"/>
              <a:r>
                <a:rPr lang="en-US" sz="1400">
                  <a:latin typeface="Arial Rounded MT Bold" charset="0"/>
                </a:rPr>
                <a:t>Monitor</a:t>
              </a:r>
            </a:p>
          </p:txBody>
        </p:sp>
        <p:sp>
          <p:nvSpPr>
            <p:cNvPr id="1115201" name="Rectangle 65"/>
            <p:cNvSpPr>
              <a:spLocks noChangeArrowheads="1"/>
            </p:cNvSpPr>
            <p:nvPr/>
          </p:nvSpPr>
          <p:spPr bwMode="auto">
            <a:xfrm>
              <a:off x="4197" y="3071"/>
              <a:ext cx="760" cy="28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202" name="Rectangle 66"/>
            <p:cNvSpPr>
              <a:spLocks noChangeArrowheads="1"/>
            </p:cNvSpPr>
            <p:nvPr/>
          </p:nvSpPr>
          <p:spPr bwMode="auto">
            <a:xfrm>
              <a:off x="4249" y="3048"/>
              <a:ext cx="659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>
                  <a:latin typeface="Arial Rounded MT Bold" charset="0"/>
                </a:rPr>
                <a:t>Extractor/</a:t>
              </a:r>
            </a:p>
            <a:p>
              <a:pPr eaLnBrk="0" hangingPunct="0"/>
              <a:r>
                <a:rPr lang="en-US" sz="1400">
                  <a:latin typeface="Arial Rounded MT Bold" charset="0"/>
                </a:rPr>
                <a:t>Monitor</a:t>
              </a:r>
            </a:p>
          </p:txBody>
        </p:sp>
      </p:grpSp>
      <p:sp>
        <p:nvSpPr>
          <p:cNvPr id="1115203" name="Rectangle 67"/>
          <p:cNvSpPr>
            <a:spLocks noChangeArrowheads="1"/>
          </p:cNvSpPr>
          <p:nvPr/>
        </p:nvSpPr>
        <p:spPr bwMode="auto">
          <a:xfrm>
            <a:off x="228600" y="914400"/>
            <a:ext cx="32004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3200">
                <a:latin typeface="Arial" charset="0"/>
              </a:rPr>
              <a:t>Information integrated in advance</a:t>
            </a:r>
            <a:endParaRPr lang="en-US" sz="2800">
              <a:latin typeface="Arial" charset="0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3200">
                <a:latin typeface="Arial" charset="0"/>
              </a:rPr>
              <a:t>Stored in WH for direct querying and analysis</a:t>
            </a:r>
          </a:p>
        </p:txBody>
      </p:sp>
      <p:sp>
        <p:nvSpPr>
          <p:cNvPr id="1115204" name="Text Box 68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99CC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Futura Md BT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2309</TotalTime>
  <Words>3091</Words>
  <Application>Microsoft Macintosh PowerPoint</Application>
  <PresentationFormat>On-screen Show (4:3)</PresentationFormat>
  <Paragraphs>626</Paragraphs>
  <Slides>60</Slides>
  <Notes>40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60</vt:i4>
      </vt:variant>
    </vt:vector>
  </HeadingPairs>
  <TitlesOfParts>
    <vt:vector size="64" baseType="lpstr">
      <vt:lpstr>Default Design</vt:lpstr>
      <vt:lpstr>ClipArt</vt:lpstr>
      <vt:lpstr>Clip</vt:lpstr>
      <vt:lpstr>Equation</vt:lpstr>
      <vt:lpstr>Data Warehousing</vt:lpstr>
      <vt:lpstr>Lecture Outline</vt:lpstr>
      <vt:lpstr>Overview</vt:lpstr>
      <vt:lpstr>Problem: Heterogeneous Information Sources</vt:lpstr>
      <vt:lpstr>Problem: Data Management in Large Enterprises</vt:lpstr>
      <vt:lpstr>Goal: Unified Access to Data</vt:lpstr>
      <vt:lpstr>The Traditional Research Approach</vt:lpstr>
      <vt:lpstr>Disadvantages of Query-Driven Approach</vt:lpstr>
      <vt:lpstr>The Warehousing Approach</vt:lpstr>
      <vt:lpstr>Advantages of Warehousing Approach</vt:lpstr>
      <vt:lpstr>Not Either-Or Decision</vt:lpstr>
      <vt:lpstr>Data Warehouse Evolution</vt:lpstr>
      <vt:lpstr>What is a Data Warehouse?</vt:lpstr>
      <vt:lpstr>DW Definition…</vt:lpstr>
      <vt:lpstr>DW Definition…</vt:lpstr>
      <vt:lpstr>DW Definition…</vt:lpstr>
      <vt:lpstr>DW Definition…</vt:lpstr>
      <vt:lpstr>What is a Data Warehouse? A Practitioners Viewpoint</vt:lpstr>
      <vt:lpstr>A Data Warehouse is...</vt:lpstr>
      <vt:lpstr>… Cont’d</vt:lpstr>
      <vt:lpstr>Need for Data Warehousing</vt:lpstr>
      <vt:lpstr>Warehouse is a Specialized DB</vt:lpstr>
      <vt:lpstr>Warehouse vs. Data Mart</vt:lpstr>
      <vt:lpstr>Data Warehouse Architectures</vt:lpstr>
      <vt:lpstr>Generic two-level data warehousing architecture</vt:lpstr>
      <vt:lpstr>Independent data mart data warehousing architecture</vt:lpstr>
      <vt:lpstr>Dependent data mart with operational data store: a three-level architecture</vt:lpstr>
      <vt:lpstr>Logical data mart and real time warehouse architecture</vt:lpstr>
      <vt:lpstr>Three-layer data architecture for a data warehouse</vt:lpstr>
      <vt:lpstr>Data Characteristics Status vs. Event Data</vt:lpstr>
      <vt:lpstr>Data Characteristics Transient vs. Periodic Data</vt:lpstr>
      <vt:lpstr>Data Characteristics Transient vs. Periodic Data</vt:lpstr>
      <vt:lpstr>Other Data Warehouse Changes</vt:lpstr>
      <vt:lpstr>The Reconciled Data Layer</vt:lpstr>
      <vt:lpstr>Types of Data</vt:lpstr>
      <vt:lpstr>Data Warehousing: Two Distinct Issues</vt:lpstr>
      <vt:lpstr>The ETL Process</vt:lpstr>
      <vt:lpstr>PowerPoint Presentation</vt:lpstr>
      <vt:lpstr>Data Extraction</vt:lpstr>
      <vt:lpstr>Wrapper</vt:lpstr>
      <vt:lpstr>Wrapper Generation</vt:lpstr>
      <vt:lpstr>Monitors</vt:lpstr>
      <vt:lpstr>PowerPoint Presentation</vt:lpstr>
      <vt:lpstr>New approaches for Data Cleansing</vt:lpstr>
      <vt:lpstr>Data Cleansing</vt:lpstr>
      <vt:lpstr>PowerPoint Presentation</vt:lpstr>
      <vt:lpstr>Data Transformations</vt:lpstr>
      <vt:lpstr>PowerPoint Presentation</vt:lpstr>
      <vt:lpstr>Data Integration</vt:lpstr>
      <vt:lpstr>Warehouse Maintenance</vt:lpstr>
      <vt:lpstr>Differs from Conventional View Maintenance...</vt:lpstr>
      <vt:lpstr>Differs from Conventional View Maintenance...</vt:lpstr>
      <vt:lpstr>Warehouse Maintenance Anomalies</vt:lpstr>
      <vt:lpstr>Warehouse Maintenance Anomalies</vt:lpstr>
      <vt:lpstr>Warehouse Specification (ideally)</vt:lpstr>
      <vt:lpstr>Additional Research Issues</vt:lpstr>
      <vt:lpstr>Warehousing and Industry</vt:lpstr>
      <vt:lpstr>Other Large Data Warehouses</vt:lpstr>
      <vt:lpstr>Those are small change today…</vt:lpstr>
      <vt:lpstr>More Information on DW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Ray Larson</cp:lastModifiedBy>
  <cp:revision>185</cp:revision>
  <dcterms:created xsi:type="dcterms:W3CDTF">2002-08-26T07:08:49Z</dcterms:created>
  <dcterms:modified xsi:type="dcterms:W3CDTF">2014-11-13T19:53:26Z</dcterms:modified>
</cp:coreProperties>
</file>