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3"/>
  </p:notesMasterIdLst>
  <p:handoutMasterIdLst>
    <p:handoutMasterId r:id="rId74"/>
  </p:handoutMasterIdLst>
  <p:sldIdLst>
    <p:sldId id="600" r:id="rId2"/>
    <p:sldId id="668" r:id="rId3"/>
    <p:sldId id="840" r:id="rId4"/>
    <p:sldId id="747" r:id="rId5"/>
    <p:sldId id="721" r:id="rId6"/>
    <p:sldId id="741" r:id="rId7"/>
    <p:sldId id="746" r:id="rId8"/>
    <p:sldId id="750" r:id="rId9"/>
    <p:sldId id="755" r:id="rId10"/>
    <p:sldId id="757" r:id="rId11"/>
    <p:sldId id="758" r:id="rId12"/>
    <p:sldId id="765" r:id="rId13"/>
    <p:sldId id="766" r:id="rId14"/>
    <p:sldId id="844" r:id="rId15"/>
    <p:sldId id="845" r:id="rId16"/>
    <p:sldId id="767" r:id="rId17"/>
    <p:sldId id="768" r:id="rId18"/>
    <p:sldId id="846" r:id="rId19"/>
    <p:sldId id="769" r:id="rId20"/>
    <p:sldId id="848" r:id="rId21"/>
    <p:sldId id="770" r:id="rId22"/>
    <p:sldId id="771" r:id="rId23"/>
    <p:sldId id="772" r:id="rId24"/>
    <p:sldId id="773" r:id="rId25"/>
    <p:sldId id="774" r:id="rId26"/>
    <p:sldId id="847" r:id="rId27"/>
    <p:sldId id="849" r:id="rId28"/>
    <p:sldId id="775" r:id="rId29"/>
    <p:sldId id="839" r:id="rId30"/>
    <p:sldId id="798" r:id="rId31"/>
    <p:sldId id="799" r:id="rId32"/>
    <p:sldId id="800" r:id="rId33"/>
    <p:sldId id="801" r:id="rId34"/>
    <p:sldId id="802" r:id="rId35"/>
    <p:sldId id="803" r:id="rId36"/>
    <p:sldId id="804" r:id="rId37"/>
    <p:sldId id="805" r:id="rId38"/>
    <p:sldId id="806" r:id="rId39"/>
    <p:sldId id="807" r:id="rId40"/>
    <p:sldId id="808" r:id="rId41"/>
    <p:sldId id="809" r:id="rId42"/>
    <p:sldId id="810" r:id="rId43"/>
    <p:sldId id="811" r:id="rId44"/>
    <p:sldId id="812" r:id="rId45"/>
    <p:sldId id="813" r:id="rId46"/>
    <p:sldId id="814" r:id="rId47"/>
    <p:sldId id="815" r:id="rId48"/>
    <p:sldId id="816" r:id="rId49"/>
    <p:sldId id="817" r:id="rId50"/>
    <p:sldId id="818" r:id="rId51"/>
    <p:sldId id="819" r:id="rId52"/>
    <p:sldId id="820" r:id="rId53"/>
    <p:sldId id="821" r:id="rId54"/>
    <p:sldId id="822" r:id="rId55"/>
    <p:sldId id="823" r:id="rId56"/>
    <p:sldId id="824" r:id="rId57"/>
    <p:sldId id="825" r:id="rId58"/>
    <p:sldId id="826" r:id="rId59"/>
    <p:sldId id="827" r:id="rId60"/>
    <p:sldId id="828" r:id="rId61"/>
    <p:sldId id="829" r:id="rId62"/>
    <p:sldId id="841" r:id="rId63"/>
    <p:sldId id="831" r:id="rId64"/>
    <p:sldId id="842" r:id="rId65"/>
    <p:sldId id="836" r:id="rId66"/>
    <p:sldId id="837" r:id="rId67"/>
    <p:sldId id="838" r:id="rId68"/>
    <p:sldId id="832" r:id="rId69"/>
    <p:sldId id="833" r:id="rId70"/>
    <p:sldId id="834" r:id="rId71"/>
    <p:sldId id="843" r:id="rId7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96" d="100"/>
          <a:sy n="96" d="100"/>
        </p:scale>
        <p:origin x="-104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notesMaster" Target="notesMasters/notesMaster1.xml"/><Relationship Id="rId74" Type="http://schemas.openxmlformats.org/officeDocument/2006/relationships/handoutMaster" Target="handoutMasters/handoutMaster1.xml"/><Relationship Id="rId75" Type="http://schemas.openxmlformats.org/officeDocument/2006/relationships/printerSettings" Target="printerSettings/printerSettings1.bin"/><Relationship Id="rId76" Type="http://schemas.openxmlformats.org/officeDocument/2006/relationships/presProps" Target="presProps.xml"/><Relationship Id="rId77" Type="http://schemas.openxmlformats.org/officeDocument/2006/relationships/viewProps" Target="viewProps.xml"/><Relationship Id="rId78" Type="http://schemas.openxmlformats.org/officeDocument/2006/relationships/theme" Target="theme/theme1.xml"/><Relationship Id="rId79"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E44B8A-A17A-7645-88D6-31ED940AE9C3}" type="datetimeFigureOut">
              <a:rPr lang="en-US" smtClean="0"/>
              <a:t>10/7/14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B5BE2F-EBED-9647-94B8-C2F93FAA9E85}" type="slidenum">
              <a:rPr lang="en-US" smtClean="0"/>
              <a:t>‹#›</a:t>
            </a:fld>
            <a:endParaRPr lang="en-US"/>
          </a:p>
        </p:txBody>
      </p:sp>
    </p:spTree>
    <p:extLst>
      <p:ext uri="{BB962C8B-B14F-4D97-AF65-F5344CB8AC3E}">
        <p14:creationId xmlns:p14="http://schemas.microsoft.com/office/powerpoint/2010/main" val="1290013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B69B8110-EC9B-DF4D-92AB-32E718AAB137}" type="slidenum">
              <a:rPr lang="en-US"/>
              <a:pPr/>
              <a:t>‹#›</a:t>
            </a:fld>
            <a:endParaRPr lang="en-US"/>
          </a:p>
        </p:txBody>
      </p:sp>
    </p:spTree>
    <p:extLst>
      <p:ext uri="{BB962C8B-B14F-4D97-AF65-F5344CB8AC3E}">
        <p14:creationId xmlns:p14="http://schemas.microsoft.com/office/powerpoint/2010/main" val="362651921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7DC1B6-2F21-2D48-A8F7-456CBB7F92D5}" type="slidenum">
              <a:rPr lang="en-US"/>
              <a:pPr/>
              <a:t>1</a:t>
            </a:fld>
            <a:endParaRPr lang="en-US"/>
          </a:p>
        </p:txBody>
      </p:sp>
      <p:sp>
        <p:nvSpPr>
          <p:cNvPr id="707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53378F-399F-0949-B6AA-C5E5DDDA2C78}" type="slidenum">
              <a:rPr lang="en-US"/>
              <a:pPr/>
              <a:t>10</a:t>
            </a:fld>
            <a:endParaRPr lang="en-US"/>
          </a:p>
        </p:txBody>
      </p:sp>
      <p:sp>
        <p:nvSpPr>
          <p:cNvPr id="7495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4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25C31A-EE04-0041-B6C2-D9137BCDEE5F}" type="slidenum">
              <a:rPr lang="en-US"/>
              <a:pPr/>
              <a:t>11</a:t>
            </a:fld>
            <a:endParaRPr lang="en-US"/>
          </a:p>
        </p:txBody>
      </p:sp>
      <p:sp>
        <p:nvSpPr>
          <p:cNvPr id="7505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EE891-B953-F349-B9C4-B885CEE8B5F8}" type="slidenum">
              <a:rPr lang="en-US"/>
              <a:pPr/>
              <a:t>12</a:t>
            </a:fld>
            <a:endParaRPr lang="en-US"/>
          </a:p>
        </p:txBody>
      </p:sp>
      <p:sp>
        <p:nvSpPr>
          <p:cNvPr id="757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B8C77F-6A21-0945-8F17-D0FA8C4AF9E0}" type="slidenum">
              <a:rPr lang="en-US"/>
              <a:pPr/>
              <a:t>13</a:t>
            </a:fld>
            <a:endParaRPr lang="en-US"/>
          </a:p>
        </p:txBody>
      </p:sp>
      <p:sp>
        <p:nvSpPr>
          <p:cNvPr id="7598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0F588E-E73A-3F4C-ACDD-0F34D3F674D6}" type="slidenum">
              <a:rPr lang="en-US"/>
              <a:pPr/>
              <a:t>16</a:t>
            </a:fld>
            <a:endParaRPr lang="en-US"/>
          </a:p>
        </p:txBody>
      </p:sp>
      <p:sp>
        <p:nvSpPr>
          <p:cNvPr id="7608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BCEAEE-1D8B-5647-8F8A-D416E661095A}" type="slidenum">
              <a:rPr lang="en-US"/>
              <a:pPr/>
              <a:t>17</a:t>
            </a:fld>
            <a:endParaRPr lang="en-US"/>
          </a:p>
        </p:txBody>
      </p:sp>
      <p:sp>
        <p:nvSpPr>
          <p:cNvPr id="761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B2A222-A4BF-6C4A-9603-E5073EC2DD57}" type="slidenum">
              <a:rPr lang="en-US"/>
              <a:pPr/>
              <a:t>19</a:t>
            </a:fld>
            <a:endParaRPr lang="en-US"/>
          </a:p>
        </p:txBody>
      </p:sp>
      <p:sp>
        <p:nvSpPr>
          <p:cNvPr id="7628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4D22C-66F2-8640-B596-6C4CA7225848}" type="slidenum">
              <a:rPr lang="en-US"/>
              <a:pPr/>
              <a:t>21</a:t>
            </a:fld>
            <a:endParaRPr lang="en-US"/>
          </a:p>
        </p:txBody>
      </p:sp>
      <p:sp>
        <p:nvSpPr>
          <p:cNvPr id="7639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0EBA1A-6DC1-2E42-9097-837ABBB3F705}" type="slidenum">
              <a:rPr lang="en-US"/>
              <a:pPr/>
              <a:t>22</a:t>
            </a:fld>
            <a:endParaRPr lang="en-US"/>
          </a:p>
        </p:txBody>
      </p:sp>
      <p:sp>
        <p:nvSpPr>
          <p:cNvPr id="7649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B9A53F-110F-5D49-A3AF-D027E898026C}" type="slidenum">
              <a:rPr lang="en-US"/>
              <a:pPr/>
              <a:t>23</a:t>
            </a:fld>
            <a:endParaRPr lang="en-US"/>
          </a:p>
        </p:txBody>
      </p:sp>
      <p:sp>
        <p:nvSpPr>
          <p:cNvPr id="765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150A0-EEB6-7D4E-A839-E5778C126270}" type="slidenum">
              <a:rPr lang="en-US"/>
              <a:pPr/>
              <a:t>2</a:t>
            </a:fld>
            <a:endParaRPr lang="en-US"/>
          </a:p>
        </p:txBody>
      </p:sp>
      <p:sp>
        <p:nvSpPr>
          <p:cNvPr id="708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99BFF2-D1E4-544F-8CD9-AF92A7EEF23E}" type="slidenum">
              <a:rPr lang="en-US"/>
              <a:pPr/>
              <a:t>24</a:t>
            </a:fld>
            <a:endParaRPr lang="en-US"/>
          </a:p>
        </p:txBody>
      </p:sp>
      <p:sp>
        <p:nvSpPr>
          <p:cNvPr id="7669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40DBB9-074F-DA4B-8758-CB9ADCC719D3}" type="slidenum">
              <a:rPr lang="en-US"/>
              <a:pPr/>
              <a:t>25</a:t>
            </a:fld>
            <a:endParaRPr lang="en-US"/>
          </a:p>
        </p:txBody>
      </p:sp>
      <p:sp>
        <p:nvSpPr>
          <p:cNvPr id="768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5593AF-11EB-8F47-BBB7-C4952EA56DC4}" type="slidenum">
              <a:rPr lang="en-US"/>
              <a:pPr/>
              <a:t>28</a:t>
            </a:fld>
            <a:endParaRPr lang="en-US"/>
          </a:p>
        </p:txBody>
      </p:sp>
      <p:sp>
        <p:nvSpPr>
          <p:cNvPr id="7690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6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150A0-EEB6-7D4E-A839-E5778C126270}" type="slidenum">
              <a:rPr lang="en-US"/>
              <a:pPr/>
              <a:t>29</a:t>
            </a:fld>
            <a:endParaRPr lang="en-US"/>
          </a:p>
        </p:txBody>
      </p:sp>
      <p:sp>
        <p:nvSpPr>
          <p:cNvPr id="708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CB415B-2DD9-DF46-B211-8BC0C02E66A7}" type="slidenum">
              <a:rPr lang="en-US"/>
              <a:pPr/>
              <a:t>30</a:t>
            </a:fld>
            <a:endParaRPr lang="en-US"/>
          </a:p>
        </p:txBody>
      </p:sp>
      <p:sp>
        <p:nvSpPr>
          <p:cNvPr id="802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7E995D-BC90-F84A-A876-4F6BF5BD1C01}" type="slidenum">
              <a:rPr lang="en-US"/>
              <a:pPr/>
              <a:t>31</a:t>
            </a:fld>
            <a:endParaRPr lang="en-US"/>
          </a:p>
        </p:txBody>
      </p:sp>
      <p:sp>
        <p:nvSpPr>
          <p:cNvPr id="804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A1D367-D5C0-9543-BBA5-DD5F20AA5F2D}" type="slidenum">
              <a:rPr lang="en-US"/>
              <a:pPr/>
              <a:t>32</a:t>
            </a:fld>
            <a:endParaRPr lang="en-US"/>
          </a:p>
        </p:txBody>
      </p:sp>
      <p:sp>
        <p:nvSpPr>
          <p:cNvPr id="806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0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47B316-B167-A047-A8D1-13D0542463E4}" type="slidenum">
              <a:rPr lang="en-US"/>
              <a:pPr/>
              <a:t>33</a:t>
            </a:fld>
            <a:endParaRPr lang="en-US"/>
          </a:p>
        </p:txBody>
      </p:sp>
      <p:sp>
        <p:nvSpPr>
          <p:cNvPr id="808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0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DBFDAF-54A8-4A48-847D-1D2A62BBA18D}" type="slidenum">
              <a:rPr lang="en-US"/>
              <a:pPr/>
              <a:t>34</a:t>
            </a:fld>
            <a:endParaRPr lang="en-US"/>
          </a:p>
        </p:txBody>
      </p:sp>
      <p:sp>
        <p:nvSpPr>
          <p:cNvPr id="811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27B30F-5689-DA47-96CB-86AFFDA864F6}" type="slidenum">
              <a:rPr lang="en-US"/>
              <a:pPr/>
              <a:t>35</a:t>
            </a:fld>
            <a:endParaRPr lang="en-US"/>
          </a:p>
        </p:txBody>
      </p:sp>
      <p:sp>
        <p:nvSpPr>
          <p:cNvPr id="813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150A0-EEB6-7D4E-A839-E5778C126270}" type="slidenum">
              <a:rPr lang="en-US"/>
              <a:pPr/>
              <a:t>3</a:t>
            </a:fld>
            <a:endParaRPr lang="en-US"/>
          </a:p>
        </p:txBody>
      </p:sp>
      <p:sp>
        <p:nvSpPr>
          <p:cNvPr id="708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0769F2-CAB7-5A41-B9CA-0A946F80B3AA}" type="slidenum">
              <a:rPr lang="en-US"/>
              <a:pPr/>
              <a:t>36</a:t>
            </a:fld>
            <a:endParaRPr lang="en-US"/>
          </a:p>
        </p:txBody>
      </p:sp>
      <p:sp>
        <p:nvSpPr>
          <p:cNvPr id="815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BEAD20-1E88-8B47-9CCE-FFB5A59BC97F}" type="slidenum">
              <a:rPr lang="en-US"/>
              <a:pPr/>
              <a:t>37</a:t>
            </a:fld>
            <a:endParaRPr lang="en-US"/>
          </a:p>
        </p:txBody>
      </p:sp>
      <p:sp>
        <p:nvSpPr>
          <p:cNvPr id="817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4513B0-9BD8-3E4E-8FF6-DE932E415A04}" type="slidenum">
              <a:rPr lang="en-US"/>
              <a:pPr/>
              <a:t>38</a:t>
            </a:fld>
            <a:endParaRPr lang="en-US"/>
          </a:p>
        </p:txBody>
      </p:sp>
      <p:sp>
        <p:nvSpPr>
          <p:cNvPr id="819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D2A93-E407-C044-875E-28655C45FC8E}" type="slidenum">
              <a:rPr lang="en-US"/>
              <a:pPr/>
              <a:t>39</a:t>
            </a:fld>
            <a:endParaRPr lang="en-US"/>
          </a:p>
        </p:txBody>
      </p:sp>
      <p:sp>
        <p:nvSpPr>
          <p:cNvPr id="8212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7E1B52-B05E-1844-B8FD-AF5C98991F46}" type="slidenum">
              <a:rPr lang="en-US"/>
              <a:pPr/>
              <a:t>40</a:t>
            </a:fld>
            <a:endParaRPr lang="en-US"/>
          </a:p>
        </p:txBody>
      </p:sp>
      <p:sp>
        <p:nvSpPr>
          <p:cNvPr id="823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355F45-883A-7346-850F-77AA70B9EF59}" type="slidenum">
              <a:rPr lang="en-US"/>
              <a:pPr/>
              <a:t>41</a:t>
            </a:fld>
            <a:endParaRPr lang="en-US"/>
          </a:p>
        </p:txBody>
      </p:sp>
      <p:sp>
        <p:nvSpPr>
          <p:cNvPr id="825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2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6EB21E-EB43-6D4F-B44B-0A2300BDA2D3}" type="slidenum">
              <a:rPr lang="en-US"/>
              <a:pPr/>
              <a:t>42</a:t>
            </a:fld>
            <a:endParaRPr lang="en-US"/>
          </a:p>
        </p:txBody>
      </p:sp>
      <p:sp>
        <p:nvSpPr>
          <p:cNvPr id="827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B2FD0-6115-074D-A4F1-74CB558DC42E}" type="slidenum">
              <a:rPr lang="en-US"/>
              <a:pPr/>
              <a:t>43</a:t>
            </a:fld>
            <a:endParaRPr lang="en-US"/>
          </a:p>
        </p:txBody>
      </p:sp>
      <p:sp>
        <p:nvSpPr>
          <p:cNvPr id="8294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256AFE-3E4A-4F4C-804F-8ADCD34FC1F6}" type="slidenum">
              <a:rPr lang="en-US"/>
              <a:pPr/>
              <a:t>44</a:t>
            </a:fld>
            <a:endParaRPr lang="en-US"/>
          </a:p>
        </p:txBody>
      </p:sp>
      <p:sp>
        <p:nvSpPr>
          <p:cNvPr id="831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AF4DE1-D0B8-F442-9DA5-26369B1B67B7}" type="slidenum">
              <a:rPr lang="en-US"/>
              <a:pPr/>
              <a:t>45</a:t>
            </a:fld>
            <a:endParaRPr lang="en-US"/>
          </a:p>
        </p:txBody>
      </p:sp>
      <p:sp>
        <p:nvSpPr>
          <p:cNvPr id="8335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EEA799-E29E-8B49-8BEB-263C736F81DC}" type="slidenum">
              <a:rPr lang="en-US"/>
              <a:pPr/>
              <a:t>4</a:t>
            </a:fld>
            <a:endParaRPr lang="en-US"/>
          </a:p>
        </p:txBody>
      </p:sp>
      <p:sp>
        <p:nvSpPr>
          <p:cNvPr id="710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066367-9E1E-E747-837A-7F62E86434A8}" type="slidenum">
              <a:rPr lang="en-US"/>
              <a:pPr/>
              <a:t>46</a:t>
            </a:fld>
            <a:endParaRPr lang="en-US"/>
          </a:p>
        </p:txBody>
      </p:sp>
      <p:sp>
        <p:nvSpPr>
          <p:cNvPr id="835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86ADBF-3487-9544-89A7-53743BBF036C}" type="slidenum">
              <a:rPr lang="en-US"/>
              <a:pPr/>
              <a:t>47</a:t>
            </a:fld>
            <a:endParaRPr lang="en-US"/>
          </a:p>
        </p:txBody>
      </p:sp>
      <p:sp>
        <p:nvSpPr>
          <p:cNvPr id="837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C8F6B6-DE10-F24D-8874-E3CB38D33E2D}" type="slidenum">
              <a:rPr lang="en-US"/>
              <a:pPr/>
              <a:t>48</a:t>
            </a:fld>
            <a:endParaRPr lang="en-US"/>
          </a:p>
        </p:txBody>
      </p:sp>
      <p:sp>
        <p:nvSpPr>
          <p:cNvPr id="839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3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9B7F4F-1CDB-F74F-A489-8DBA1B11AFFF}" type="slidenum">
              <a:rPr lang="en-US"/>
              <a:pPr/>
              <a:t>49</a:t>
            </a:fld>
            <a:endParaRPr lang="en-US"/>
          </a:p>
        </p:txBody>
      </p:sp>
      <p:sp>
        <p:nvSpPr>
          <p:cNvPr id="8417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4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F09DB6-0A8B-5944-A297-2C78871F49FB}" type="slidenum">
              <a:rPr lang="en-US"/>
              <a:pPr/>
              <a:t>50</a:t>
            </a:fld>
            <a:endParaRPr lang="en-US"/>
          </a:p>
        </p:txBody>
      </p:sp>
      <p:sp>
        <p:nvSpPr>
          <p:cNvPr id="8437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4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99454B-6EE4-2B4E-938A-A1C00F44E96C}" type="slidenum">
              <a:rPr lang="en-US"/>
              <a:pPr/>
              <a:t>51</a:t>
            </a:fld>
            <a:endParaRPr lang="en-US"/>
          </a:p>
        </p:txBody>
      </p:sp>
      <p:sp>
        <p:nvSpPr>
          <p:cNvPr id="8458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4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24EB46-9076-1948-9D58-DA921D2AED17}" type="slidenum">
              <a:rPr lang="en-US"/>
              <a:pPr/>
              <a:t>52</a:t>
            </a:fld>
            <a:endParaRPr lang="en-US"/>
          </a:p>
        </p:txBody>
      </p:sp>
      <p:sp>
        <p:nvSpPr>
          <p:cNvPr id="84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4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0A38B9-3DB6-6E4A-B425-4E1BE3316323}" type="slidenum">
              <a:rPr lang="en-US"/>
              <a:pPr/>
              <a:t>53</a:t>
            </a:fld>
            <a:endParaRPr lang="en-US"/>
          </a:p>
        </p:txBody>
      </p:sp>
      <p:sp>
        <p:nvSpPr>
          <p:cNvPr id="8499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4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F66782-C814-5142-A304-BB73F6F129FE}" type="slidenum">
              <a:rPr lang="en-US"/>
              <a:pPr/>
              <a:t>54</a:t>
            </a:fld>
            <a:endParaRPr lang="en-US"/>
          </a:p>
        </p:txBody>
      </p:sp>
      <p:sp>
        <p:nvSpPr>
          <p:cNvPr id="8519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D9A6F-D11D-7B40-A552-0668F6998B8F}" type="slidenum">
              <a:rPr lang="en-US"/>
              <a:pPr/>
              <a:t>55</a:t>
            </a:fld>
            <a:endParaRPr lang="en-US"/>
          </a:p>
        </p:txBody>
      </p:sp>
      <p:sp>
        <p:nvSpPr>
          <p:cNvPr id="854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49EE30-1D21-074E-92A1-9147EFE665A3}" type="slidenum">
              <a:rPr lang="en-US"/>
              <a:pPr/>
              <a:t>5</a:t>
            </a:fld>
            <a:endParaRPr lang="en-US"/>
          </a:p>
        </p:txBody>
      </p:sp>
      <p:sp>
        <p:nvSpPr>
          <p:cNvPr id="712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35C74B-D8C4-154C-9E95-174E5184173B}" type="slidenum">
              <a:rPr lang="en-US"/>
              <a:pPr/>
              <a:t>56</a:t>
            </a:fld>
            <a:endParaRPr lang="en-US"/>
          </a:p>
        </p:txBody>
      </p:sp>
      <p:sp>
        <p:nvSpPr>
          <p:cNvPr id="85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AF2089-1265-AE48-A24C-EA5E29808047}" type="slidenum">
              <a:rPr lang="en-US"/>
              <a:pPr/>
              <a:t>57</a:t>
            </a:fld>
            <a:endParaRPr lang="en-US"/>
          </a:p>
        </p:txBody>
      </p:sp>
      <p:sp>
        <p:nvSpPr>
          <p:cNvPr id="8581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5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B9241-ED0F-A04E-9132-923B238B2818}" type="slidenum">
              <a:rPr lang="en-US"/>
              <a:pPr/>
              <a:t>58</a:t>
            </a:fld>
            <a:endParaRPr lang="en-US"/>
          </a:p>
        </p:txBody>
      </p:sp>
      <p:sp>
        <p:nvSpPr>
          <p:cNvPr id="860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B63A2-B5DC-A147-9632-6C6488139BA2}" type="slidenum">
              <a:rPr lang="en-US"/>
              <a:pPr/>
              <a:t>59</a:t>
            </a:fld>
            <a:endParaRPr lang="en-US"/>
          </a:p>
        </p:txBody>
      </p:sp>
      <p:sp>
        <p:nvSpPr>
          <p:cNvPr id="862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994B60-C443-2D4C-A72A-6D008AD6C471}" type="slidenum">
              <a:rPr lang="en-US"/>
              <a:pPr/>
              <a:t>60</a:t>
            </a:fld>
            <a:endParaRPr lang="en-US"/>
          </a:p>
        </p:txBody>
      </p:sp>
      <p:sp>
        <p:nvSpPr>
          <p:cNvPr id="8642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1356F3-5913-BB49-A2C7-F83E512DB739}" type="slidenum">
              <a:rPr lang="en-US"/>
              <a:pPr/>
              <a:t>61</a:t>
            </a:fld>
            <a:endParaRPr lang="en-US"/>
          </a:p>
        </p:txBody>
      </p:sp>
      <p:sp>
        <p:nvSpPr>
          <p:cNvPr id="8663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150A0-EEB6-7D4E-A839-E5778C126270}" type="slidenum">
              <a:rPr lang="en-US"/>
              <a:pPr/>
              <a:t>62</a:t>
            </a:fld>
            <a:endParaRPr lang="en-US"/>
          </a:p>
        </p:txBody>
      </p:sp>
      <p:sp>
        <p:nvSpPr>
          <p:cNvPr id="708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1E2685-439A-5F4D-955F-64CD46063A99}" type="slidenum">
              <a:rPr lang="en-US"/>
              <a:pPr/>
              <a:t>63</a:t>
            </a:fld>
            <a:endParaRPr lang="en-US"/>
          </a:p>
        </p:txBody>
      </p:sp>
      <p:sp>
        <p:nvSpPr>
          <p:cNvPr id="8724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7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150A0-EEB6-7D4E-A839-E5778C126270}" type="slidenum">
              <a:rPr lang="en-US"/>
              <a:pPr/>
              <a:t>64</a:t>
            </a:fld>
            <a:endParaRPr lang="en-US"/>
          </a:p>
        </p:txBody>
      </p:sp>
      <p:sp>
        <p:nvSpPr>
          <p:cNvPr id="708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63296-8DE1-3C4C-A290-391FFBDF75D6}" type="slidenum">
              <a:rPr lang="en-US"/>
              <a:pPr/>
              <a:t>65</a:t>
            </a:fld>
            <a:endParaRPr lang="en-US"/>
          </a:p>
        </p:txBody>
      </p:sp>
      <p:sp>
        <p:nvSpPr>
          <p:cNvPr id="1436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AAB5F-2F50-CF4B-976F-EB090040AF39}" type="slidenum">
              <a:rPr lang="en-US"/>
              <a:pPr/>
              <a:t>6</a:t>
            </a:fld>
            <a:endParaRPr lang="en-US"/>
          </a:p>
        </p:txBody>
      </p:sp>
      <p:sp>
        <p:nvSpPr>
          <p:cNvPr id="7331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3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110811-D046-A744-A10A-14086B28CB51}" type="slidenum">
              <a:rPr lang="en-US"/>
              <a:pPr/>
              <a:t>66</a:t>
            </a:fld>
            <a:endParaRPr lang="en-US"/>
          </a:p>
        </p:txBody>
      </p:sp>
      <p:sp>
        <p:nvSpPr>
          <p:cNvPr id="1437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C2E836-3E39-EA41-B37B-637C63D5FA48}" type="slidenum">
              <a:rPr lang="en-US"/>
              <a:pPr/>
              <a:t>67</a:t>
            </a:fld>
            <a:endParaRPr lang="en-US"/>
          </a:p>
        </p:txBody>
      </p:sp>
      <p:sp>
        <p:nvSpPr>
          <p:cNvPr id="1438722"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872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6ABB9-A281-A94D-BC67-6AF5F313EDF4}" type="slidenum">
              <a:rPr lang="en-US"/>
              <a:pPr/>
              <a:t>68</a:t>
            </a:fld>
            <a:endParaRPr lang="en-US"/>
          </a:p>
        </p:txBody>
      </p:sp>
      <p:sp>
        <p:nvSpPr>
          <p:cNvPr id="1556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6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B9F70B-6D0F-934B-980E-5234B7240FD2}" type="slidenum">
              <a:rPr lang="en-US"/>
              <a:pPr/>
              <a:t>69</a:t>
            </a:fld>
            <a:endParaRPr lang="en-US"/>
          </a:p>
        </p:txBody>
      </p:sp>
      <p:sp>
        <p:nvSpPr>
          <p:cNvPr id="1557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C40E83-0E3A-7940-9869-A999887815DE}" type="slidenum">
              <a:rPr lang="en-US"/>
              <a:pPr/>
              <a:t>70</a:t>
            </a:fld>
            <a:endParaRPr lang="en-US"/>
          </a:p>
        </p:txBody>
      </p:sp>
      <p:sp>
        <p:nvSpPr>
          <p:cNvPr id="1559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5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A3F369-7C7A-5B4D-AFCD-7460318E878F}" type="slidenum">
              <a:rPr lang="en-US"/>
              <a:pPr/>
              <a:t>7</a:t>
            </a:fld>
            <a:endParaRPr lang="en-US"/>
          </a:p>
        </p:txBody>
      </p:sp>
      <p:sp>
        <p:nvSpPr>
          <p:cNvPr id="7383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3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D6A243-4EE8-FB4F-BC84-0B5ED533D6A4}" type="slidenum">
              <a:rPr lang="en-US"/>
              <a:pPr/>
              <a:t>8</a:t>
            </a:fld>
            <a:endParaRPr lang="en-US"/>
          </a:p>
        </p:txBody>
      </p:sp>
      <p:sp>
        <p:nvSpPr>
          <p:cNvPr id="7413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BCB808-05DD-3D4A-9CD1-715B8BAB85A1}" type="slidenum">
              <a:rPr lang="en-US"/>
              <a:pPr/>
              <a:t>9</a:t>
            </a:fld>
            <a:endParaRPr lang="en-US"/>
          </a:p>
        </p:txBody>
      </p:sp>
      <p:sp>
        <p:nvSpPr>
          <p:cNvPr id="7464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464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 257 – Fall 2014</a:t>
            </a:r>
            <a:endParaRPr lang="en-US"/>
          </a:p>
        </p:txBody>
      </p:sp>
    </p:spTree>
    <p:extLst>
      <p:ext uri="{BB962C8B-B14F-4D97-AF65-F5344CB8AC3E}">
        <p14:creationId xmlns:p14="http://schemas.microsoft.com/office/powerpoint/2010/main" val="214583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 257 – Fall 2014</a:t>
            </a:r>
            <a:endParaRPr lang="en-US"/>
          </a:p>
        </p:txBody>
      </p:sp>
    </p:spTree>
    <p:extLst>
      <p:ext uri="{BB962C8B-B14F-4D97-AF65-F5344CB8AC3E}">
        <p14:creationId xmlns:p14="http://schemas.microsoft.com/office/powerpoint/2010/main" val="376393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 257 – Fall 2014</a:t>
            </a:r>
            <a:endParaRPr lang="en-US"/>
          </a:p>
        </p:txBody>
      </p:sp>
    </p:spTree>
    <p:extLst>
      <p:ext uri="{BB962C8B-B14F-4D97-AF65-F5344CB8AC3E}">
        <p14:creationId xmlns:p14="http://schemas.microsoft.com/office/powerpoint/2010/main" val="178135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 257 – Fall 2014</a:t>
            </a:r>
            <a:endParaRPr lang="en-US"/>
          </a:p>
        </p:txBody>
      </p:sp>
    </p:spTree>
    <p:extLst>
      <p:ext uri="{BB962C8B-B14F-4D97-AF65-F5344CB8AC3E}">
        <p14:creationId xmlns:p14="http://schemas.microsoft.com/office/powerpoint/2010/main" val="792464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 257 – Fall 2014</a:t>
            </a:r>
            <a:endParaRPr lang="en-US"/>
          </a:p>
        </p:txBody>
      </p:sp>
    </p:spTree>
    <p:extLst>
      <p:ext uri="{BB962C8B-B14F-4D97-AF65-F5344CB8AC3E}">
        <p14:creationId xmlns:p14="http://schemas.microsoft.com/office/powerpoint/2010/main" val="301720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 257 – Fall 2014</a:t>
            </a:r>
            <a:endParaRPr lang="en-US"/>
          </a:p>
        </p:txBody>
      </p:sp>
    </p:spTree>
    <p:extLst>
      <p:ext uri="{BB962C8B-B14F-4D97-AF65-F5344CB8AC3E}">
        <p14:creationId xmlns:p14="http://schemas.microsoft.com/office/powerpoint/2010/main" val="597186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 257 – Fall 2014</a:t>
            </a:r>
            <a:endParaRPr lang="en-US"/>
          </a:p>
        </p:txBody>
      </p:sp>
    </p:spTree>
    <p:extLst>
      <p:ext uri="{BB962C8B-B14F-4D97-AF65-F5344CB8AC3E}">
        <p14:creationId xmlns:p14="http://schemas.microsoft.com/office/powerpoint/2010/main" val="244195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 257 – Fall 2014</a:t>
            </a:r>
            <a:endParaRPr lang="en-US"/>
          </a:p>
        </p:txBody>
      </p:sp>
    </p:spTree>
    <p:extLst>
      <p:ext uri="{BB962C8B-B14F-4D97-AF65-F5344CB8AC3E}">
        <p14:creationId xmlns:p14="http://schemas.microsoft.com/office/powerpoint/2010/main" val="49364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 257 – Fall 2014</a:t>
            </a:r>
            <a:endParaRPr lang="en-US"/>
          </a:p>
        </p:txBody>
      </p:sp>
    </p:spTree>
    <p:extLst>
      <p:ext uri="{BB962C8B-B14F-4D97-AF65-F5344CB8AC3E}">
        <p14:creationId xmlns:p14="http://schemas.microsoft.com/office/powerpoint/2010/main" val="2124413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 257 – Fall 2014</a:t>
            </a:r>
            <a:endParaRPr lang="en-US"/>
          </a:p>
        </p:txBody>
      </p:sp>
    </p:spTree>
    <p:extLst>
      <p:ext uri="{BB962C8B-B14F-4D97-AF65-F5344CB8AC3E}">
        <p14:creationId xmlns:p14="http://schemas.microsoft.com/office/powerpoint/2010/main" val="341295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 257 – Fall 2014</a:t>
            </a:r>
            <a:endParaRPr lang="en-US"/>
          </a:p>
        </p:txBody>
      </p:sp>
    </p:spTree>
    <p:extLst>
      <p:ext uri="{BB962C8B-B14F-4D97-AF65-F5344CB8AC3E}">
        <p14:creationId xmlns:p14="http://schemas.microsoft.com/office/powerpoint/2010/main" val="10507377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 257 – Fall 2014</a:t>
            </a:r>
            <a:endParaRPr lang="en-US"/>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2014-</a:t>
            </a:r>
            <a:r>
              <a:rPr lang="en-US" sz="1000" b="1" dirty="0" smtClean="0">
                <a:solidFill>
                  <a:srgbClr val="FFFFFF"/>
                </a:solidFill>
                <a:latin typeface="Futura Md BT" charset="0"/>
              </a:rPr>
              <a:t>10</a:t>
            </a:r>
            <a:r>
              <a:rPr lang="en-US" sz="1000" b="1" dirty="0" smtClean="0">
                <a:solidFill>
                  <a:srgbClr val="FFFFFF"/>
                </a:solidFill>
                <a:latin typeface="Futura Md BT" charset="0"/>
              </a:rPr>
              <a:t>-07 </a:t>
            </a:r>
            <a:r>
              <a:rPr lang="en-US" sz="1000" b="1" dirty="0">
                <a:solidFill>
                  <a:srgbClr val="FFFFFF"/>
                </a:solidFill>
                <a:latin typeface="Futura Md BT" charset="0"/>
              </a:rPr>
              <a:t>SLIDE </a:t>
            </a:r>
            <a:fld id="{C0A64D52-2110-914A-9689-64DDF0DAB8A4}"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458754" name="Rectangle 2"/>
          <p:cNvSpPr>
            <a:spLocks noGrp="1" noChangeArrowheads="1"/>
          </p:cNvSpPr>
          <p:nvPr>
            <p:ph type="ctrTitle"/>
          </p:nvPr>
        </p:nvSpPr>
        <p:spPr>
          <a:xfrm>
            <a:off x="685800" y="2286000"/>
            <a:ext cx="7772400" cy="1143000"/>
          </a:xfrm>
        </p:spPr>
        <p:txBody>
          <a:bodyPr/>
          <a:lstStyle/>
          <a:p>
            <a:pPr algn="ctr"/>
            <a:r>
              <a:rPr lang="en-US">
                <a:solidFill>
                  <a:schemeClr val="tx1"/>
                </a:solidFill>
              </a:rPr>
              <a:t>Referential Integrity </a:t>
            </a:r>
            <a:br>
              <a:rPr lang="en-US">
                <a:solidFill>
                  <a:schemeClr val="tx1"/>
                </a:solidFill>
              </a:rPr>
            </a:br>
            <a:r>
              <a:rPr lang="en-US">
                <a:solidFill>
                  <a:schemeClr val="tx1"/>
                </a:solidFill>
              </a:rPr>
              <a:t>and</a:t>
            </a:r>
            <a:br>
              <a:rPr lang="en-US">
                <a:solidFill>
                  <a:schemeClr val="tx1"/>
                </a:solidFill>
              </a:rPr>
            </a:br>
            <a:r>
              <a:rPr lang="en-US">
                <a:solidFill>
                  <a:schemeClr val="tx1"/>
                </a:solidFill>
              </a:rPr>
              <a:t>Database Design Recap: From Conceptual Design to Physical Relational Implementation</a:t>
            </a:r>
          </a:p>
        </p:txBody>
      </p:sp>
      <p:sp>
        <p:nvSpPr>
          <p:cNvPr id="458755" name="Rectangle 3"/>
          <p:cNvSpPr>
            <a:spLocks noGrp="1" noChangeArrowheads="1"/>
          </p:cNvSpPr>
          <p:nvPr>
            <p:ph type="subTitle" idx="1"/>
          </p:nvPr>
        </p:nvSpPr>
        <p:spPr>
          <a:xfrm>
            <a:off x="1371600" y="4419600"/>
            <a:ext cx="6400800" cy="1752600"/>
          </a:xfrm>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Date Placeholder 2"/>
          <p:cNvSpPr>
            <a:spLocks noGrp="1"/>
          </p:cNvSpPr>
          <p:nvPr>
            <p:ph type="dt" sz="half" idx="10"/>
          </p:nvPr>
        </p:nvSpPr>
        <p:spPr/>
        <p:txBody>
          <a:bodyPr/>
          <a:lstStyle/>
          <a:p>
            <a:r>
              <a:rPr lang="en-US" smtClean="0"/>
              <a:t>I 257 – Fall 2014</a:t>
            </a:r>
            <a:endParaRPr lang="en-US"/>
          </a:p>
        </p:txBody>
      </p:sp>
      <p:sp>
        <p:nvSpPr>
          <p:cNvPr id="679988" name="Rectangle 52"/>
          <p:cNvSpPr>
            <a:spLocks noGrp="1" noChangeArrowheads="1"/>
          </p:cNvSpPr>
          <p:nvPr>
            <p:ph type="title"/>
          </p:nvPr>
        </p:nvSpPr>
        <p:spPr/>
        <p:txBody>
          <a:bodyPr/>
          <a:lstStyle/>
          <a:p>
            <a:r>
              <a:rPr lang="en-US"/>
              <a:t>Disk Timing (and Problems)</a:t>
            </a:r>
          </a:p>
        </p:txBody>
      </p:sp>
      <p:grpSp>
        <p:nvGrpSpPr>
          <p:cNvPr id="679989" name="Group 53"/>
          <p:cNvGrpSpPr>
            <a:grpSpLocks/>
          </p:cNvGrpSpPr>
          <p:nvPr/>
        </p:nvGrpSpPr>
        <p:grpSpPr bwMode="auto">
          <a:xfrm>
            <a:off x="228600" y="1217613"/>
            <a:ext cx="8686800" cy="5137150"/>
            <a:chOff x="288" y="911"/>
            <a:chExt cx="5472" cy="3236"/>
          </a:xfrm>
        </p:grpSpPr>
        <p:grpSp>
          <p:nvGrpSpPr>
            <p:cNvPr id="679939" name="Group 3"/>
            <p:cNvGrpSpPr>
              <a:grpSpLocks/>
            </p:cNvGrpSpPr>
            <p:nvPr/>
          </p:nvGrpSpPr>
          <p:grpSpPr bwMode="auto">
            <a:xfrm>
              <a:off x="3120" y="1680"/>
              <a:ext cx="2352" cy="672"/>
              <a:chOff x="2976" y="2208"/>
              <a:chExt cx="2352" cy="672"/>
            </a:xfrm>
          </p:grpSpPr>
          <p:sp>
            <p:nvSpPr>
              <p:cNvPr id="679940" name="Line 4"/>
              <p:cNvSpPr>
                <a:spLocks noChangeShapeType="1"/>
              </p:cNvSpPr>
              <p:nvPr/>
            </p:nvSpPr>
            <p:spPr bwMode="auto">
              <a:xfrm>
                <a:off x="4320" y="2256"/>
                <a:ext cx="0" cy="576"/>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1" name="Rectangle 5"/>
              <p:cNvSpPr>
                <a:spLocks noChangeArrowheads="1"/>
              </p:cNvSpPr>
              <p:nvPr/>
            </p:nvSpPr>
            <p:spPr bwMode="auto">
              <a:xfrm>
                <a:off x="2976" y="2208"/>
                <a:ext cx="144" cy="6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42" name="Line 6"/>
              <p:cNvSpPr>
                <a:spLocks noChangeShapeType="1"/>
              </p:cNvSpPr>
              <p:nvPr/>
            </p:nvSpPr>
            <p:spPr bwMode="auto">
              <a:xfrm>
                <a:off x="3120" y="2208"/>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3" name="Line 7"/>
              <p:cNvSpPr>
                <a:spLocks noChangeShapeType="1"/>
              </p:cNvSpPr>
              <p:nvPr/>
            </p:nvSpPr>
            <p:spPr bwMode="auto">
              <a:xfrm>
                <a:off x="3120" y="230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4" name="Line 8"/>
              <p:cNvSpPr>
                <a:spLocks noChangeShapeType="1"/>
              </p:cNvSpPr>
              <p:nvPr/>
            </p:nvSpPr>
            <p:spPr bwMode="auto">
              <a:xfrm>
                <a:off x="3120" y="2400"/>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5" name="Line 9"/>
              <p:cNvSpPr>
                <a:spLocks noChangeShapeType="1"/>
              </p:cNvSpPr>
              <p:nvPr/>
            </p:nvSpPr>
            <p:spPr bwMode="auto">
              <a:xfrm>
                <a:off x="3120" y="2496"/>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6" name="Line 10"/>
              <p:cNvSpPr>
                <a:spLocks noChangeShapeType="1"/>
              </p:cNvSpPr>
              <p:nvPr/>
            </p:nvSpPr>
            <p:spPr bwMode="auto">
              <a:xfrm>
                <a:off x="3120" y="2592"/>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7" name="Line 11"/>
              <p:cNvSpPr>
                <a:spLocks noChangeShapeType="1"/>
              </p:cNvSpPr>
              <p:nvPr/>
            </p:nvSpPr>
            <p:spPr bwMode="auto">
              <a:xfrm>
                <a:off x="3120" y="2688"/>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8" name="Line 12"/>
              <p:cNvSpPr>
                <a:spLocks noChangeShapeType="1"/>
              </p:cNvSpPr>
              <p:nvPr/>
            </p:nvSpPr>
            <p:spPr bwMode="auto">
              <a:xfrm>
                <a:off x="3120" y="278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9" name="Line 13"/>
              <p:cNvSpPr>
                <a:spLocks noChangeShapeType="1"/>
              </p:cNvSpPr>
              <p:nvPr/>
            </p:nvSpPr>
            <p:spPr bwMode="auto">
              <a:xfrm>
                <a:off x="3120" y="2880"/>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50" name="Rectangle 14"/>
              <p:cNvSpPr>
                <a:spLocks noChangeArrowheads="1"/>
              </p:cNvSpPr>
              <p:nvPr/>
            </p:nvSpPr>
            <p:spPr bwMode="auto">
              <a:xfrm>
                <a:off x="3792" y="2208"/>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1" name="Rectangle 15"/>
              <p:cNvSpPr>
                <a:spLocks noChangeArrowheads="1"/>
              </p:cNvSpPr>
              <p:nvPr/>
            </p:nvSpPr>
            <p:spPr bwMode="auto">
              <a:xfrm>
                <a:off x="3792" y="2256"/>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2" name="Rectangle 16"/>
              <p:cNvSpPr>
                <a:spLocks noChangeArrowheads="1"/>
              </p:cNvSpPr>
              <p:nvPr/>
            </p:nvSpPr>
            <p:spPr bwMode="auto">
              <a:xfrm>
                <a:off x="3792" y="2304"/>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3" name="Rectangle 17"/>
              <p:cNvSpPr>
                <a:spLocks noChangeArrowheads="1"/>
              </p:cNvSpPr>
              <p:nvPr/>
            </p:nvSpPr>
            <p:spPr bwMode="auto">
              <a:xfrm>
                <a:off x="3792" y="2352"/>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4" name="Rectangle 18"/>
              <p:cNvSpPr>
                <a:spLocks noChangeArrowheads="1"/>
              </p:cNvSpPr>
              <p:nvPr/>
            </p:nvSpPr>
            <p:spPr bwMode="auto">
              <a:xfrm>
                <a:off x="3792" y="2400"/>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5" name="Rectangle 19"/>
              <p:cNvSpPr>
                <a:spLocks noChangeArrowheads="1"/>
              </p:cNvSpPr>
              <p:nvPr/>
            </p:nvSpPr>
            <p:spPr bwMode="auto">
              <a:xfrm>
                <a:off x="3792" y="2448"/>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6" name="Rectangle 20"/>
              <p:cNvSpPr>
                <a:spLocks noChangeArrowheads="1"/>
              </p:cNvSpPr>
              <p:nvPr/>
            </p:nvSpPr>
            <p:spPr bwMode="auto">
              <a:xfrm>
                <a:off x="3792" y="2496"/>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7" name="Rectangle 21"/>
              <p:cNvSpPr>
                <a:spLocks noChangeArrowheads="1"/>
              </p:cNvSpPr>
              <p:nvPr/>
            </p:nvSpPr>
            <p:spPr bwMode="auto">
              <a:xfrm>
                <a:off x="3792" y="2544"/>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8" name="Rectangle 22"/>
              <p:cNvSpPr>
                <a:spLocks noChangeArrowheads="1"/>
              </p:cNvSpPr>
              <p:nvPr/>
            </p:nvSpPr>
            <p:spPr bwMode="auto">
              <a:xfrm>
                <a:off x="3792" y="2592"/>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9" name="Rectangle 23"/>
              <p:cNvSpPr>
                <a:spLocks noChangeArrowheads="1"/>
              </p:cNvSpPr>
              <p:nvPr/>
            </p:nvSpPr>
            <p:spPr bwMode="auto">
              <a:xfrm>
                <a:off x="3792" y="2640"/>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0" name="Rectangle 24"/>
              <p:cNvSpPr>
                <a:spLocks noChangeArrowheads="1"/>
              </p:cNvSpPr>
              <p:nvPr/>
            </p:nvSpPr>
            <p:spPr bwMode="auto">
              <a:xfrm>
                <a:off x="3792" y="2736"/>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1" name="Rectangle 25"/>
              <p:cNvSpPr>
                <a:spLocks noChangeArrowheads="1"/>
              </p:cNvSpPr>
              <p:nvPr/>
            </p:nvSpPr>
            <p:spPr bwMode="auto">
              <a:xfrm>
                <a:off x="3792" y="2784"/>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2" name="Rectangle 26"/>
              <p:cNvSpPr>
                <a:spLocks noChangeArrowheads="1"/>
              </p:cNvSpPr>
              <p:nvPr/>
            </p:nvSpPr>
            <p:spPr bwMode="auto">
              <a:xfrm>
                <a:off x="3792" y="2832"/>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3" name="Rectangle 27"/>
              <p:cNvSpPr>
                <a:spLocks noChangeArrowheads="1"/>
              </p:cNvSpPr>
              <p:nvPr/>
            </p:nvSpPr>
            <p:spPr bwMode="auto">
              <a:xfrm>
                <a:off x="3792" y="2688"/>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4" name="Line 28"/>
              <p:cNvSpPr>
                <a:spLocks noChangeShapeType="1"/>
              </p:cNvSpPr>
              <p:nvPr/>
            </p:nvSpPr>
            <p:spPr bwMode="auto">
              <a:xfrm>
                <a:off x="3360" y="2256"/>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5" name="Line 29"/>
              <p:cNvSpPr>
                <a:spLocks noChangeShapeType="1"/>
              </p:cNvSpPr>
              <p:nvPr/>
            </p:nvSpPr>
            <p:spPr bwMode="auto">
              <a:xfrm>
                <a:off x="3360" y="2352"/>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6" name="Line 30"/>
              <p:cNvSpPr>
                <a:spLocks noChangeShapeType="1"/>
              </p:cNvSpPr>
              <p:nvPr/>
            </p:nvSpPr>
            <p:spPr bwMode="auto">
              <a:xfrm>
                <a:off x="3360" y="2448"/>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7" name="Line 31"/>
              <p:cNvSpPr>
                <a:spLocks noChangeShapeType="1"/>
              </p:cNvSpPr>
              <p:nvPr/>
            </p:nvSpPr>
            <p:spPr bwMode="auto">
              <a:xfrm>
                <a:off x="3360" y="2544"/>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8" name="Line 32"/>
              <p:cNvSpPr>
                <a:spLocks noChangeShapeType="1"/>
              </p:cNvSpPr>
              <p:nvPr/>
            </p:nvSpPr>
            <p:spPr bwMode="auto">
              <a:xfrm>
                <a:off x="3360" y="2640"/>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9" name="Line 33"/>
              <p:cNvSpPr>
                <a:spLocks noChangeShapeType="1"/>
              </p:cNvSpPr>
              <p:nvPr/>
            </p:nvSpPr>
            <p:spPr bwMode="auto">
              <a:xfrm>
                <a:off x="3360" y="2736"/>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70" name="Line 34"/>
              <p:cNvSpPr>
                <a:spLocks noChangeShapeType="1"/>
              </p:cNvSpPr>
              <p:nvPr/>
            </p:nvSpPr>
            <p:spPr bwMode="auto">
              <a:xfrm>
                <a:off x="3360" y="2832"/>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679971" name="Line 35"/>
            <p:cNvSpPr>
              <a:spLocks noChangeShapeType="1"/>
            </p:cNvSpPr>
            <p:nvPr/>
          </p:nvSpPr>
          <p:spPr bwMode="auto">
            <a:xfrm>
              <a:off x="1680" y="4128"/>
              <a:ext cx="408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679972" name="Group 36"/>
            <p:cNvGrpSpPr>
              <a:grpSpLocks/>
            </p:cNvGrpSpPr>
            <p:nvPr/>
          </p:nvGrpSpPr>
          <p:grpSpPr bwMode="auto">
            <a:xfrm>
              <a:off x="288" y="911"/>
              <a:ext cx="2352" cy="2401"/>
              <a:chOff x="240" y="1055"/>
              <a:chExt cx="2352" cy="2401"/>
            </a:xfrm>
          </p:grpSpPr>
          <p:sp>
            <p:nvSpPr>
              <p:cNvPr id="679973" name="Oval 37"/>
              <p:cNvSpPr>
                <a:spLocks noChangeArrowheads="1"/>
              </p:cNvSpPr>
              <p:nvPr/>
            </p:nvSpPr>
            <p:spPr bwMode="auto">
              <a:xfrm>
                <a:off x="528" y="1392"/>
                <a:ext cx="2064" cy="206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4" name="Oval 38"/>
              <p:cNvSpPr>
                <a:spLocks noChangeArrowheads="1"/>
              </p:cNvSpPr>
              <p:nvPr/>
            </p:nvSpPr>
            <p:spPr bwMode="auto">
              <a:xfrm>
                <a:off x="672" y="1536"/>
                <a:ext cx="1776" cy="177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5" name="Oval 39"/>
              <p:cNvSpPr>
                <a:spLocks noChangeArrowheads="1"/>
              </p:cNvSpPr>
              <p:nvPr/>
            </p:nvSpPr>
            <p:spPr bwMode="auto">
              <a:xfrm>
                <a:off x="768" y="1632"/>
                <a:ext cx="1584" cy="15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6" name="Rectangle 40"/>
              <p:cNvSpPr>
                <a:spLocks noChangeArrowheads="1"/>
              </p:cNvSpPr>
              <p:nvPr/>
            </p:nvSpPr>
            <p:spPr bwMode="auto">
              <a:xfrm>
                <a:off x="480" y="2880"/>
                <a:ext cx="1056"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7" name="Oval 41"/>
              <p:cNvSpPr>
                <a:spLocks noChangeArrowheads="1"/>
              </p:cNvSpPr>
              <p:nvPr/>
            </p:nvSpPr>
            <p:spPr bwMode="auto">
              <a:xfrm>
                <a:off x="1440" y="2256"/>
                <a:ext cx="288" cy="28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8" name="Oval 42"/>
              <p:cNvSpPr>
                <a:spLocks noChangeArrowheads="1"/>
              </p:cNvSpPr>
              <p:nvPr/>
            </p:nvSpPr>
            <p:spPr bwMode="auto">
              <a:xfrm>
                <a:off x="288" y="2832"/>
                <a:ext cx="24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9" name="AutoShape 43"/>
              <p:cNvSpPr>
                <a:spLocks noChangeArrowheads="1"/>
              </p:cNvSpPr>
              <p:nvPr/>
            </p:nvSpPr>
            <p:spPr bwMode="auto">
              <a:xfrm flipH="1" flipV="1">
                <a:off x="432" y="1056"/>
                <a:ext cx="2160" cy="480"/>
              </a:xfrm>
              <a:prstGeom prst="curvedUpArrow">
                <a:avLst>
                  <a:gd name="adj1" fmla="val 90000"/>
                  <a:gd name="adj2" fmla="val 180000"/>
                  <a:gd name="adj3" fmla="val 33333"/>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80" name="Text Box 44"/>
              <p:cNvSpPr txBox="1">
                <a:spLocks noChangeArrowheads="1"/>
              </p:cNvSpPr>
              <p:nvPr/>
            </p:nvSpPr>
            <p:spPr bwMode="auto">
              <a:xfrm>
                <a:off x="960" y="1055"/>
                <a:ext cx="15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Rotational Delay</a:t>
                </a:r>
              </a:p>
            </p:txBody>
          </p:sp>
          <p:sp>
            <p:nvSpPr>
              <p:cNvPr id="679981" name="Oval 45"/>
              <p:cNvSpPr>
                <a:spLocks noChangeArrowheads="1"/>
              </p:cNvSpPr>
              <p:nvPr/>
            </p:nvSpPr>
            <p:spPr bwMode="auto">
              <a:xfrm>
                <a:off x="816" y="2016"/>
                <a:ext cx="96"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82" name="AutoShape 46"/>
              <p:cNvSpPr>
                <a:spLocks noChangeArrowheads="1"/>
              </p:cNvSpPr>
              <p:nvPr/>
            </p:nvSpPr>
            <p:spPr bwMode="auto">
              <a:xfrm>
                <a:off x="240" y="2640"/>
                <a:ext cx="384" cy="336"/>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1 h 21600"/>
                  <a:gd name="T6" fmla="*/ 2699 w 21600"/>
                  <a:gd name="T7" fmla="*/ 10799 h 21600"/>
                  <a:gd name="T8" fmla="*/ 10800 w 21600"/>
                  <a:gd name="T9" fmla="*/ 5399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1" y="10799"/>
                    </a:lnTo>
                    <a:cubicBezTo>
                      <a:pt x="0" y="4835"/>
                      <a:pt x="4835" y="0"/>
                      <a:pt x="10800" y="0"/>
                    </a:cubicBezTo>
                    <a:cubicBezTo>
                      <a:pt x="16764" y="-1"/>
                      <a:pt x="21599" y="4835"/>
                      <a:pt x="21600" y="10799"/>
                    </a:cubicBezTo>
                    <a:lnTo>
                      <a:pt x="21600" y="10800"/>
                    </a:lnTo>
                    <a:lnTo>
                      <a:pt x="24300" y="10800"/>
                    </a:lnTo>
                    <a:lnTo>
                      <a:pt x="18900" y="16200"/>
                    </a:lnTo>
                    <a:lnTo>
                      <a:pt x="13500" y="10800"/>
                    </a:lnTo>
                    <a:lnTo>
                      <a:pt x="16200" y="10800"/>
                    </a:lnTo>
                    <a:close/>
                  </a:path>
                </a:pathLst>
              </a:cu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79984" name="AutoShape 48"/>
            <p:cNvSpPr>
              <a:spLocks noChangeArrowheads="1"/>
            </p:cNvSpPr>
            <p:nvPr/>
          </p:nvSpPr>
          <p:spPr bwMode="auto">
            <a:xfrm>
              <a:off x="2640" y="3984"/>
              <a:ext cx="1536" cy="144"/>
            </a:xfrm>
            <a:prstGeom prst="cloudCallout">
              <a:avLst>
                <a:gd name="adj1" fmla="val 15625"/>
                <a:gd name="adj2" fmla="val -29861"/>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0" hangingPunct="0"/>
              <a:endParaRPr lang="en-US">
                <a:latin typeface="Arial" charset="0"/>
              </a:endParaRPr>
            </a:p>
          </p:txBody>
        </p:sp>
        <p:sp>
          <p:nvSpPr>
            <p:cNvPr id="679985" name="AutoShape 49"/>
            <p:cNvSpPr>
              <a:spLocks noChangeArrowheads="1"/>
            </p:cNvSpPr>
            <p:nvPr/>
          </p:nvSpPr>
          <p:spPr bwMode="auto">
            <a:xfrm rot="5400000">
              <a:off x="1728" y="3168"/>
              <a:ext cx="624" cy="1200"/>
            </a:xfrm>
            <a:prstGeom prst="flowChartDelay">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vert="eaVert" wrap="none" anchor="ctr"/>
            <a:lstStyle/>
            <a:p>
              <a:pPr eaLnBrk="0" hangingPunct="0"/>
              <a:r>
                <a:rPr lang="en-US">
                  <a:solidFill>
                    <a:schemeClr val="bg1"/>
                  </a:solidFill>
                  <a:latin typeface="Arial" charset="0"/>
                </a:rPr>
                <a:t>Read Head</a:t>
              </a:r>
            </a:p>
          </p:txBody>
        </p:sp>
        <p:sp>
          <p:nvSpPr>
            <p:cNvPr id="679986" name="Text Box 50"/>
            <p:cNvSpPr txBox="1">
              <a:spLocks noChangeArrowheads="1"/>
            </p:cNvSpPr>
            <p:nvPr/>
          </p:nvSpPr>
          <p:spPr bwMode="auto">
            <a:xfrm>
              <a:off x="3072" y="3935"/>
              <a:ext cx="68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600">
                  <a:solidFill>
                    <a:schemeClr val="bg1"/>
                  </a:solidFill>
                  <a:latin typeface="Arial" charset="0"/>
                </a:rPr>
                <a:t>fingerprint</a:t>
              </a:r>
            </a:p>
          </p:txBody>
        </p:sp>
        <p:sp>
          <p:nvSpPr>
            <p:cNvPr id="679987" name="Oval 51"/>
            <p:cNvSpPr>
              <a:spLocks noChangeArrowheads="1"/>
            </p:cNvSpPr>
            <p:nvPr/>
          </p:nvSpPr>
          <p:spPr bwMode="auto">
            <a:xfrm>
              <a:off x="4128" y="2448"/>
              <a:ext cx="1632" cy="163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Hair</a:t>
              </a:r>
            </a:p>
          </p:txBody>
        </p:sp>
      </p:grpSp>
      <p:sp>
        <p:nvSpPr>
          <p:cNvPr id="679983" name="Text Box 47"/>
          <p:cNvSpPr txBox="1">
            <a:spLocks noChangeArrowheads="1"/>
          </p:cNvSpPr>
          <p:nvPr/>
        </p:nvSpPr>
        <p:spPr bwMode="auto">
          <a:xfrm>
            <a:off x="0" y="3475038"/>
            <a:ext cx="20764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000">
                <a:latin typeface="Arial" charset="0"/>
              </a:rPr>
              <a:t>Seek Positioning</a:t>
            </a:r>
          </a:p>
          <a:p>
            <a:pPr algn="l" eaLnBrk="0" hangingPunct="0"/>
            <a:r>
              <a:rPr lang="en-US" sz="2000">
                <a:latin typeface="Arial" charset="0"/>
              </a:rPr>
              <a:t>Delay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80964" name="Rectangle 4"/>
          <p:cNvSpPr>
            <a:spLocks noGrp="1" noChangeArrowheads="1"/>
          </p:cNvSpPr>
          <p:nvPr>
            <p:ph type="title"/>
          </p:nvPr>
        </p:nvSpPr>
        <p:spPr/>
        <p:txBody>
          <a:bodyPr/>
          <a:lstStyle/>
          <a:p>
            <a:r>
              <a:rPr lang="en-US"/>
              <a:t>RAID</a:t>
            </a:r>
          </a:p>
        </p:txBody>
      </p:sp>
      <p:sp>
        <p:nvSpPr>
          <p:cNvPr id="680965" name="Rectangle 5"/>
          <p:cNvSpPr>
            <a:spLocks noGrp="1" noChangeArrowheads="1"/>
          </p:cNvSpPr>
          <p:nvPr>
            <p:ph type="body" idx="1"/>
          </p:nvPr>
        </p:nvSpPr>
        <p:spPr/>
        <p:txBody>
          <a:bodyPr/>
          <a:lstStyle/>
          <a:p>
            <a:r>
              <a:rPr lang="en-US"/>
              <a:t>Provides parallel disks (and software) so that multiple pages can be retrieved simultaneously</a:t>
            </a:r>
          </a:p>
          <a:p>
            <a:r>
              <a:rPr lang="en-US"/>
              <a:t>RAID stands for </a:t>
            </a:r>
            <a:r>
              <a:rPr lang="ja-JP" altLang="en-US">
                <a:latin typeface="Arial"/>
              </a:rPr>
              <a:t>“</a:t>
            </a:r>
            <a:r>
              <a:rPr lang="en-US"/>
              <a:t>Redundant Arrays of Inexpensive Disks</a:t>
            </a:r>
            <a:r>
              <a:rPr lang="ja-JP" altLang="en-US">
                <a:latin typeface="Arial"/>
              </a:rPr>
              <a:t>”</a:t>
            </a:r>
            <a:r>
              <a:rPr lang="en-US"/>
              <a:t> </a:t>
            </a:r>
          </a:p>
          <a:p>
            <a:pPr lvl="1"/>
            <a:r>
              <a:rPr lang="en-US"/>
              <a:t>invented by Randy Katz and Dave Patterson here at Berkeley</a:t>
            </a:r>
          </a:p>
          <a:p>
            <a:r>
              <a:rPr lang="en-US"/>
              <a:t>Some manufacturers have renamed the </a:t>
            </a:r>
            <a:r>
              <a:rPr lang="ja-JP" altLang="en-US">
                <a:latin typeface="Arial"/>
              </a:rPr>
              <a:t>“</a:t>
            </a:r>
            <a:r>
              <a:rPr lang="en-US"/>
              <a:t>inexpensive</a:t>
            </a:r>
            <a:r>
              <a:rPr lang="ja-JP" altLang="en-US">
                <a:latin typeface="Arial"/>
              </a:rPr>
              <a:t>”</a:t>
            </a:r>
            <a:r>
              <a:rPr lang="en-US"/>
              <a:t> part (for obvious reasons)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Date Placeholder 2"/>
          <p:cNvSpPr>
            <a:spLocks noGrp="1"/>
          </p:cNvSpPr>
          <p:nvPr>
            <p:ph type="dt" sz="half" idx="10"/>
          </p:nvPr>
        </p:nvSpPr>
        <p:spPr/>
        <p:txBody>
          <a:bodyPr/>
          <a:lstStyle/>
          <a:p>
            <a:r>
              <a:rPr lang="en-US" smtClean="0"/>
              <a:t>I 257 – Fall 2014</a:t>
            </a:r>
            <a:endParaRPr lang="en-US"/>
          </a:p>
        </p:txBody>
      </p:sp>
      <p:sp>
        <p:nvSpPr>
          <p:cNvPr id="688130" name="Rectangle 2"/>
          <p:cNvSpPr>
            <a:spLocks noGrp="1" noChangeArrowheads="1"/>
          </p:cNvSpPr>
          <p:nvPr>
            <p:ph type="title"/>
          </p:nvPr>
        </p:nvSpPr>
        <p:spPr/>
        <p:txBody>
          <a:bodyPr/>
          <a:lstStyle/>
          <a:p>
            <a:r>
              <a:rPr lang="en-US"/>
              <a:t>RAID-5</a:t>
            </a:r>
          </a:p>
        </p:txBody>
      </p:sp>
      <p:grpSp>
        <p:nvGrpSpPr>
          <p:cNvPr id="688170" name="Group 42"/>
          <p:cNvGrpSpPr>
            <a:grpSpLocks/>
          </p:cNvGrpSpPr>
          <p:nvPr/>
        </p:nvGrpSpPr>
        <p:grpSpPr bwMode="auto">
          <a:xfrm>
            <a:off x="2438400" y="1600200"/>
            <a:ext cx="3810000" cy="4114800"/>
            <a:chOff x="1584" y="1200"/>
            <a:chExt cx="2400" cy="2592"/>
          </a:xfrm>
        </p:grpSpPr>
        <p:sp>
          <p:nvSpPr>
            <p:cNvPr id="688131" name="Rectangle 3"/>
            <p:cNvSpPr>
              <a:spLocks noChangeArrowheads="1"/>
            </p:cNvSpPr>
            <p:nvPr/>
          </p:nvSpPr>
          <p:spPr bwMode="auto">
            <a:xfrm>
              <a:off x="1584" y="1248"/>
              <a:ext cx="2400" cy="254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8132" name="Rectangle 4"/>
            <p:cNvSpPr>
              <a:spLocks noChangeArrowheads="1"/>
            </p:cNvSpPr>
            <p:nvPr/>
          </p:nvSpPr>
          <p:spPr bwMode="auto">
            <a:xfrm>
              <a:off x="177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8133" name="Rectangle 5"/>
            <p:cNvSpPr>
              <a:spLocks noChangeArrowheads="1"/>
            </p:cNvSpPr>
            <p:nvPr/>
          </p:nvSpPr>
          <p:spPr bwMode="auto">
            <a:xfrm>
              <a:off x="225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4" name="Rectangle 6"/>
            <p:cNvSpPr>
              <a:spLocks noChangeArrowheads="1"/>
            </p:cNvSpPr>
            <p:nvPr/>
          </p:nvSpPr>
          <p:spPr bwMode="auto">
            <a:xfrm>
              <a:off x="273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5" name="Rectangle 7"/>
            <p:cNvSpPr>
              <a:spLocks noChangeArrowheads="1"/>
            </p:cNvSpPr>
            <p:nvPr/>
          </p:nvSpPr>
          <p:spPr bwMode="auto">
            <a:xfrm>
              <a:off x="321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6" name="Line 8"/>
            <p:cNvSpPr>
              <a:spLocks noChangeShapeType="1"/>
            </p:cNvSpPr>
            <p:nvPr/>
          </p:nvSpPr>
          <p:spPr bwMode="auto">
            <a:xfrm>
              <a:off x="1920"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7" name="Line 9"/>
            <p:cNvSpPr>
              <a:spLocks noChangeShapeType="1"/>
            </p:cNvSpPr>
            <p:nvPr/>
          </p:nvSpPr>
          <p:spPr bwMode="auto">
            <a:xfrm>
              <a:off x="2448"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8" name="Line 10"/>
            <p:cNvSpPr>
              <a:spLocks noChangeShapeType="1"/>
            </p:cNvSpPr>
            <p:nvPr/>
          </p:nvSpPr>
          <p:spPr bwMode="auto">
            <a:xfrm>
              <a:off x="2928"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9" name="Line 11"/>
            <p:cNvSpPr>
              <a:spLocks noChangeShapeType="1"/>
            </p:cNvSpPr>
            <p:nvPr/>
          </p:nvSpPr>
          <p:spPr bwMode="auto">
            <a:xfrm>
              <a:off x="3408"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40" name="Text Box 12"/>
            <p:cNvSpPr txBox="1">
              <a:spLocks noChangeArrowheads="1"/>
            </p:cNvSpPr>
            <p:nvPr/>
          </p:nvSpPr>
          <p:spPr bwMode="auto">
            <a:xfrm>
              <a:off x="3553" y="1248"/>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Writes</a:t>
              </a:r>
            </a:p>
          </p:txBody>
        </p:sp>
        <p:sp>
          <p:nvSpPr>
            <p:cNvPr id="688141" name="Text Box 13"/>
            <p:cNvSpPr txBox="1">
              <a:spLocks noChangeArrowheads="1"/>
            </p:cNvSpPr>
            <p:nvPr/>
          </p:nvSpPr>
          <p:spPr bwMode="auto">
            <a:xfrm>
              <a:off x="225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2</a:t>
              </a:r>
            </a:p>
          </p:txBody>
        </p:sp>
        <p:sp>
          <p:nvSpPr>
            <p:cNvPr id="688142" name="Text Box 14"/>
            <p:cNvSpPr txBox="1">
              <a:spLocks noChangeArrowheads="1"/>
            </p:cNvSpPr>
            <p:nvPr/>
          </p:nvSpPr>
          <p:spPr bwMode="auto">
            <a:xfrm>
              <a:off x="273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3</a:t>
              </a:r>
            </a:p>
          </p:txBody>
        </p:sp>
        <p:sp>
          <p:nvSpPr>
            <p:cNvPr id="688143" name="Text Box 15"/>
            <p:cNvSpPr txBox="1">
              <a:spLocks noChangeArrowheads="1"/>
            </p:cNvSpPr>
            <p:nvPr/>
          </p:nvSpPr>
          <p:spPr bwMode="auto">
            <a:xfrm>
              <a:off x="321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4</a:t>
              </a:r>
            </a:p>
          </p:txBody>
        </p:sp>
        <p:sp>
          <p:nvSpPr>
            <p:cNvPr id="688144" name="Text Box 16"/>
            <p:cNvSpPr txBox="1">
              <a:spLocks noChangeArrowheads="1"/>
            </p:cNvSpPr>
            <p:nvPr/>
          </p:nvSpPr>
          <p:spPr bwMode="auto">
            <a:xfrm>
              <a:off x="177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1</a:t>
              </a:r>
            </a:p>
          </p:txBody>
        </p:sp>
        <p:sp>
          <p:nvSpPr>
            <p:cNvPr id="688145" name="Text Box 17"/>
            <p:cNvSpPr txBox="1">
              <a:spLocks noChangeArrowheads="1"/>
            </p:cNvSpPr>
            <p:nvPr/>
          </p:nvSpPr>
          <p:spPr bwMode="auto">
            <a:xfrm>
              <a:off x="1872" y="1776"/>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1        2        3        4</a:t>
              </a:r>
            </a:p>
          </p:txBody>
        </p:sp>
        <p:sp>
          <p:nvSpPr>
            <p:cNvPr id="688146" name="Text Box 18"/>
            <p:cNvSpPr txBox="1">
              <a:spLocks noChangeArrowheads="1"/>
            </p:cNvSpPr>
            <p:nvPr/>
          </p:nvSpPr>
          <p:spPr bwMode="auto">
            <a:xfrm>
              <a:off x="1872" y="206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5        6        7        8</a:t>
              </a:r>
            </a:p>
          </p:txBody>
        </p:sp>
        <p:sp>
          <p:nvSpPr>
            <p:cNvPr id="688147" name="Text Box 19"/>
            <p:cNvSpPr txBox="1">
              <a:spLocks noChangeArrowheads="1"/>
            </p:cNvSpPr>
            <p:nvPr/>
          </p:nvSpPr>
          <p:spPr bwMode="auto">
            <a:xfrm>
              <a:off x="1872" y="2352"/>
              <a:ext cx="17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9       10      11      12</a:t>
              </a:r>
            </a:p>
          </p:txBody>
        </p:sp>
        <p:sp>
          <p:nvSpPr>
            <p:cNvPr id="688148" name="Text Box 20"/>
            <p:cNvSpPr txBox="1">
              <a:spLocks noChangeArrowheads="1"/>
            </p:cNvSpPr>
            <p:nvPr/>
          </p:nvSpPr>
          <p:spPr bwMode="auto">
            <a:xfrm>
              <a:off x="1776" y="3024"/>
              <a:ext cx="18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ecc     ecc     ecc     ecc</a:t>
              </a:r>
            </a:p>
          </p:txBody>
        </p:sp>
        <p:sp>
          <p:nvSpPr>
            <p:cNvPr id="688149" name="Text Box 21"/>
            <p:cNvSpPr txBox="1">
              <a:spLocks noChangeArrowheads="1"/>
            </p:cNvSpPr>
            <p:nvPr/>
          </p:nvSpPr>
          <p:spPr bwMode="auto">
            <a:xfrm>
              <a:off x="1872" y="2832"/>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8150" name="Text Box 22"/>
            <p:cNvSpPr txBox="1">
              <a:spLocks noChangeArrowheads="1"/>
            </p:cNvSpPr>
            <p:nvPr/>
          </p:nvSpPr>
          <p:spPr bwMode="auto">
            <a:xfrm>
              <a:off x="1872" y="2592"/>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8151" name="Line 23"/>
            <p:cNvSpPr>
              <a:spLocks noChangeShapeType="1"/>
            </p:cNvSpPr>
            <p:nvPr/>
          </p:nvSpPr>
          <p:spPr bwMode="auto">
            <a:xfrm>
              <a:off x="196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2" name="Line 24"/>
            <p:cNvSpPr>
              <a:spLocks noChangeShapeType="1"/>
            </p:cNvSpPr>
            <p:nvPr/>
          </p:nvSpPr>
          <p:spPr bwMode="auto">
            <a:xfrm>
              <a:off x="244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3" name="Line 25"/>
            <p:cNvSpPr>
              <a:spLocks noChangeShapeType="1"/>
            </p:cNvSpPr>
            <p:nvPr/>
          </p:nvSpPr>
          <p:spPr bwMode="auto">
            <a:xfrm>
              <a:off x="292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4" name="Line 26"/>
            <p:cNvSpPr>
              <a:spLocks noChangeShapeType="1"/>
            </p:cNvSpPr>
            <p:nvPr/>
          </p:nvSpPr>
          <p:spPr bwMode="auto">
            <a:xfrm>
              <a:off x="340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5" name="Text Box 27"/>
            <p:cNvSpPr txBox="1">
              <a:spLocks noChangeArrowheads="1"/>
            </p:cNvSpPr>
            <p:nvPr/>
          </p:nvSpPr>
          <p:spPr bwMode="auto">
            <a:xfrm>
              <a:off x="3553" y="3456"/>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Reads</a:t>
              </a:r>
            </a:p>
          </p:txBody>
        </p:sp>
        <p:sp>
          <p:nvSpPr>
            <p:cNvPr id="688156" name="Text Box 28"/>
            <p:cNvSpPr txBox="1">
              <a:spLocks noChangeArrowheads="1"/>
            </p:cNvSpPr>
            <p:nvPr/>
          </p:nvSpPr>
          <p:spPr bwMode="auto">
            <a:xfrm>
              <a:off x="3601" y="2448"/>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8157" name="Text Box 29"/>
            <p:cNvSpPr txBox="1">
              <a:spLocks noChangeArrowheads="1"/>
            </p:cNvSpPr>
            <p:nvPr/>
          </p:nvSpPr>
          <p:spPr bwMode="auto">
            <a:xfrm>
              <a:off x="3601" y="2112"/>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8158" name="Text Box 30"/>
            <p:cNvSpPr txBox="1">
              <a:spLocks noChangeArrowheads="1"/>
            </p:cNvSpPr>
            <p:nvPr/>
          </p:nvSpPr>
          <p:spPr bwMode="auto">
            <a:xfrm>
              <a:off x="3601" y="1824"/>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8159" name="Line 31"/>
            <p:cNvSpPr>
              <a:spLocks noChangeShapeType="1"/>
            </p:cNvSpPr>
            <p:nvPr/>
          </p:nvSpPr>
          <p:spPr bwMode="auto">
            <a:xfrm>
              <a:off x="1680" y="2592"/>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0" name="Line 32"/>
            <p:cNvSpPr>
              <a:spLocks noChangeShapeType="1"/>
            </p:cNvSpPr>
            <p:nvPr/>
          </p:nvSpPr>
          <p:spPr bwMode="auto">
            <a:xfrm>
              <a:off x="1680" y="2304"/>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1" name="Line 33"/>
            <p:cNvSpPr>
              <a:spLocks noChangeShapeType="1"/>
            </p:cNvSpPr>
            <p:nvPr/>
          </p:nvSpPr>
          <p:spPr bwMode="auto">
            <a:xfrm>
              <a:off x="1680" y="2016"/>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2" name="Line 34"/>
            <p:cNvSpPr>
              <a:spLocks noChangeShapeType="1"/>
            </p:cNvSpPr>
            <p:nvPr/>
          </p:nvSpPr>
          <p:spPr bwMode="auto">
            <a:xfrm>
              <a:off x="2112" y="2544"/>
              <a:ext cx="1200" cy="57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3" name="Line 35"/>
            <p:cNvSpPr>
              <a:spLocks noChangeShapeType="1"/>
            </p:cNvSpPr>
            <p:nvPr/>
          </p:nvSpPr>
          <p:spPr bwMode="auto">
            <a:xfrm flipH="1">
              <a:off x="2064" y="2544"/>
              <a:ext cx="1248" cy="57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4" name="Line 36"/>
            <p:cNvSpPr>
              <a:spLocks noChangeShapeType="1"/>
            </p:cNvSpPr>
            <p:nvPr/>
          </p:nvSpPr>
          <p:spPr bwMode="auto">
            <a:xfrm>
              <a:off x="2592" y="2544"/>
              <a:ext cx="336" cy="57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5" name="Line 37"/>
            <p:cNvSpPr>
              <a:spLocks noChangeShapeType="1"/>
            </p:cNvSpPr>
            <p:nvPr/>
          </p:nvSpPr>
          <p:spPr bwMode="auto">
            <a:xfrm flipH="1">
              <a:off x="2448" y="2544"/>
              <a:ext cx="384" cy="52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6" name="Line 38"/>
            <p:cNvSpPr>
              <a:spLocks noChangeShapeType="1"/>
            </p:cNvSpPr>
            <p:nvPr/>
          </p:nvSpPr>
          <p:spPr bwMode="auto">
            <a:xfrm>
              <a:off x="1920" y="1296"/>
              <a:ext cx="14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7" name="Line 39"/>
            <p:cNvSpPr>
              <a:spLocks noChangeShapeType="1"/>
            </p:cNvSpPr>
            <p:nvPr/>
          </p:nvSpPr>
          <p:spPr bwMode="auto">
            <a:xfrm flipH="1">
              <a:off x="1920" y="1440"/>
              <a:ext cx="14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8" name="Line 40"/>
            <p:cNvSpPr>
              <a:spLocks noChangeShapeType="1"/>
            </p:cNvSpPr>
            <p:nvPr/>
          </p:nvSpPr>
          <p:spPr bwMode="auto">
            <a:xfrm>
              <a:off x="2448" y="1344"/>
              <a:ext cx="4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9" name="Line 41"/>
            <p:cNvSpPr>
              <a:spLocks noChangeShapeType="1"/>
            </p:cNvSpPr>
            <p:nvPr/>
          </p:nvSpPr>
          <p:spPr bwMode="auto">
            <a:xfrm flipH="1">
              <a:off x="2448" y="1392"/>
              <a:ext cx="4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88171" name="Text Box 43"/>
          <p:cNvSpPr txBox="1">
            <a:spLocks noChangeArrowheads="1"/>
          </p:cNvSpPr>
          <p:nvPr/>
        </p:nvSpPr>
        <p:spPr bwMode="auto">
          <a:xfrm>
            <a:off x="1390650" y="6019800"/>
            <a:ext cx="6473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latin typeface="Arial" charset="0"/>
              </a:rPr>
              <a:t>Raid 5 divides blocks across multiple disks with error correcting codes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89156" name="Rectangle 4"/>
          <p:cNvSpPr>
            <a:spLocks noGrp="1" noChangeArrowheads="1"/>
          </p:cNvSpPr>
          <p:nvPr>
            <p:ph type="title"/>
          </p:nvPr>
        </p:nvSpPr>
        <p:spPr/>
        <p:txBody>
          <a:bodyPr/>
          <a:lstStyle/>
          <a:p>
            <a:r>
              <a:rPr lang="en-US"/>
              <a:t>Integrity Constraints</a:t>
            </a:r>
          </a:p>
        </p:txBody>
      </p:sp>
      <p:sp>
        <p:nvSpPr>
          <p:cNvPr id="689157" name="Rectangle 5"/>
          <p:cNvSpPr>
            <a:spLocks noGrp="1" noChangeArrowheads="1"/>
          </p:cNvSpPr>
          <p:nvPr>
            <p:ph type="body" idx="1"/>
          </p:nvPr>
        </p:nvSpPr>
        <p:spPr/>
        <p:txBody>
          <a:bodyPr/>
          <a:lstStyle/>
          <a:p>
            <a:r>
              <a:rPr lang="en-US"/>
              <a:t>The constraints we wish to impose in order to protect the database from becoming inconsistent.</a:t>
            </a:r>
          </a:p>
          <a:p>
            <a:r>
              <a:rPr lang="en-US"/>
              <a:t>Five types</a:t>
            </a:r>
          </a:p>
          <a:p>
            <a:pPr lvl="1"/>
            <a:r>
              <a:rPr lang="en-US"/>
              <a:t>Required data</a:t>
            </a:r>
          </a:p>
          <a:p>
            <a:pPr lvl="1"/>
            <a:r>
              <a:rPr lang="en-US"/>
              <a:t>attribute domain constraints</a:t>
            </a:r>
          </a:p>
          <a:p>
            <a:pPr lvl="1"/>
            <a:r>
              <a:rPr lang="en-US"/>
              <a:t>entity integrity</a:t>
            </a:r>
          </a:p>
          <a:p>
            <a:pPr lvl="1"/>
            <a:r>
              <a:rPr lang="en-US"/>
              <a:t>referential integrity</a:t>
            </a:r>
          </a:p>
          <a:p>
            <a:pPr lvl="1"/>
            <a:r>
              <a:rPr lang="en-US"/>
              <a:t>enterprise constraints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Integrity constraints</a:t>
            </a:r>
            <a:endParaRPr lang="en-US" dirty="0"/>
          </a:p>
        </p:txBody>
      </p:sp>
      <p:sp>
        <p:nvSpPr>
          <p:cNvPr id="3" name="Content Placeholder 2"/>
          <p:cNvSpPr>
            <a:spLocks noGrp="1"/>
          </p:cNvSpPr>
          <p:nvPr>
            <p:ph idx="1"/>
          </p:nvPr>
        </p:nvSpPr>
        <p:spPr/>
        <p:txBody>
          <a:bodyPr/>
          <a:lstStyle/>
          <a:p>
            <a:r>
              <a:rPr lang="en-US" dirty="0" smtClean="0"/>
              <a:t>Usually set during table creation in RDBMS</a:t>
            </a:r>
          </a:p>
          <a:p>
            <a:r>
              <a:rPr lang="en-US" dirty="0" smtClean="0"/>
              <a:t>May also be set or modified by ALTER TABLE</a:t>
            </a:r>
          </a:p>
          <a:p>
            <a:pPr marL="0" indent="0">
              <a:buNone/>
            </a:pPr>
            <a:r>
              <a:rPr lang="en-US" b="1" dirty="0"/>
              <a:t>CREATE [TEMPORARY] TABLE [IF NOT EXISTS] </a:t>
            </a:r>
            <a:r>
              <a:rPr lang="en-US" b="1" i="1" dirty="0" err="1"/>
              <a:t>tbl_name</a:t>
            </a:r>
            <a:r>
              <a:rPr lang="en-US" b="1" dirty="0"/>
              <a:t> (</a:t>
            </a:r>
            <a:r>
              <a:rPr lang="en-US" b="1" i="1" dirty="0" err="1"/>
              <a:t>create_definition</a:t>
            </a:r>
            <a:r>
              <a:rPr lang="en-US" b="1" dirty="0"/>
              <a:t>,...) [</a:t>
            </a:r>
            <a:r>
              <a:rPr lang="en-US" b="1" i="1" dirty="0" err="1"/>
              <a:t>table_options</a:t>
            </a:r>
            <a:r>
              <a:rPr lang="en-US" b="1" dirty="0" smtClean="0"/>
              <a:t>]</a:t>
            </a:r>
          </a:p>
          <a:p>
            <a:pPr marL="0" indent="0">
              <a:buNone/>
            </a:pPr>
            <a:endParaRPr lang="en-US" b="1" dirty="0"/>
          </a:p>
        </p:txBody>
      </p:sp>
      <p:sp>
        <p:nvSpPr>
          <p:cNvPr id="4" name="Date Placeholder 3"/>
          <p:cNvSpPr>
            <a:spLocks noGrp="1"/>
          </p:cNvSpPr>
          <p:nvPr>
            <p:ph type="dt" sz="half" idx="10"/>
          </p:nvPr>
        </p:nvSpPr>
        <p:spPr/>
        <p:txBody>
          <a:bodyPr/>
          <a:lstStyle/>
          <a:p>
            <a:r>
              <a:rPr lang="en-US" smtClean="0"/>
              <a:t>I 257 – Fall 2014</a:t>
            </a:r>
            <a:endParaRPr lang="en-US"/>
          </a:p>
        </p:txBody>
      </p:sp>
    </p:spTree>
    <p:extLst>
      <p:ext uri="{BB962C8B-B14F-4D97-AF65-F5344CB8AC3E}">
        <p14:creationId xmlns:p14="http://schemas.microsoft.com/office/powerpoint/2010/main" val="3327815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 MySQL …</a:t>
            </a:r>
            <a:endParaRPr lang="en-US" dirty="0"/>
          </a:p>
        </p:txBody>
      </p:sp>
      <p:sp>
        <p:nvSpPr>
          <p:cNvPr id="7" name="Content Placeholder 6"/>
          <p:cNvSpPr>
            <a:spLocks noGrp="1"/>
          </p:cNvSpPr>
          <p:nvPr>
            <p:ph idx="1"/>
          </p:nvPr>
        </p:nvSpPr>
        <p:spPr/>
        <p:txBody>
          <a:bodyPr/>
          <a:lstStyle/>
          <a:p>
            <a:r>
              <a:rPr lang="en-US" b="1" dirty="0"/>
              <a:t>CREATE [TEMPORARY] TABLE [IF NOT EXISTS] </a:t>
            </a:r>
            <a:r>
              <a:rPr lang="en-US" b="1" i="1" dirty="0" err="1"/>
              <a:t>tbl_name</a:t>
            </a:r>
            <a:r>
              <a:rPr lang="en-US" b="1" dirty="0"/>
              <a:t> (</a:t>
            </a:r>
            <a:r>
              <a:rPr lang="en-US" b="1" i="1" dirty="0" err="1"/>
              <a:t>create_definition</a:t>
            </a:r>
            <a:r>
              <a:rPr lang="en-US" b="1" dirty="0"/>
              <a:t>,...) [</a:t>
            </a:r>
            <a:r>
              <a:rPr lang="en-US" b="1" i="1" dirty="0" err="1"/>
              <a:t>table_options</a:t>
            </a:r>
            <a:r>
              <a:rPr lang="en-US" b="1" dirty="0"/>
              <a:t>]</a:t>
            </a:r>
          </a:p>
          <a:p>
            <a:endParaRPr lang="en-US" dirty="0"/>
          </a:p>
        </p:txBody>
      </p:sp>
      <p:sp>
        <p:nvSpPr>
          <p:cNvPr id="4" name="Date Placeholder 3"/>
          <p:cNvSpPr>
            <a:spLocks noGrp="1"/>
          </p:cNvSpPr>
          <p:nvPr>
            <p:ph type="dt" sz="half" idx="10"/>
          </p:nvPr>
        </p:nvSpPr>
        <p:spPr/>
        <p:txBody>
          <a:bodyPr/>
          <a:lstStyle/>
          <a:p>
            <a:r>
              <a:rPr lang="en-US" smtClean="0"/>
              <a:t>I 257 – Fall 2014</a:t>
            </a:r>
            <a:endParaRPr lang="en-US"/>
          </a:p>
        </p:txBody>
      </p:sp>
      <p:sp>
        <p:nvSpPr>
          <p:cNvPr id="5" name="TextBox 4"/>
          <p:cNvSpPr txBox="1"/>
          <p:nvPr/>
        </p:nvSpPr>
        <p:spPr>
          <a:xfrm>
            <a:off x="914400" y="2743200"/>
            <a:ext cx="7557678" cy="3539430"/>
          </a:xfrm>
          <a:prstGeom prst="rect">
            <a:avLst/>
          </a:prstGeom>
          <a:noFill/>
        </p:spPr>
        <p:txBody>
          <a:bodyPr wrap="none" rtlCol="0">
            <a:spAutoFit/>
          </a:bodyPr>
          <a:lstStyle/>
          <a:p>
            <a:pPr algn="l"/>
            <a:r>
              <a:rPr lang="en-US" sz="1600" b="1" dirty="0" err="1">
                <a:latin typeface="+mn-lt"/>
              </a:rPr>
              <a:t>create_definition</a:t>
            </a:r>
            <a:r>
              <a:rPr lang="en-US" sz="1600" b="1" dirty="0">
                <a:latin typeface="+mn-lt"/>
              </a:rPr>
              <a:t>:</a:t>
            </a:r>
          </a:p>
          <a:p>
            <a:pPr algn="l"/>
            <a:r>
              <a:rPr lang="en-US" sz="1600" b="1" dirty="0">
                <a:latin typeface="+mn-lt"/>
              </a:rPr>
              <a:t>    </a:t>
            </a:r>
            <a:r>
              <a:rPr lang="en-US" sz="1600" b="1" dirty="0" err="1">
                <a:latin typeface="+mn-lt"/>
              </a:rPr>
              <a:t>col_name</a:t>
            </a:r>
            <a:r>
              <a:rPr lang="en-US" sz="1600" b="1" dirty="0">
                <a:latin typeface="+mn-lt"/>
              </a:rPr>
              <a:t> </a:t>
            </a:r>
            <a:r>
              <a:rPr lang="en-US" sz="1600" b="1" dirty="0" err="1">
                <a:latin typeface="+mn-lt"/>
              </a:rPr>
              <a:t>column_definition</a:t>
            </a:r>
            <a:endParaRPr lang="en-US" sz="1600" b="1" dirty="0">
              <a:latin typeface="+mn-lt"/>
            </a:endParaRPr>
          </a:p>
          <a:p>
            <a:pPr algn="l"/>
            <a:r>
              <a:rPr lang="en-US" sz="1600" b="1" dirty="0">
                <a:latin typeface="+mn-lt"/>
              </a:rPr>
              <a:t>  | [CONSTRAINT [symbol]] PRIMARY KEY [</a:t>
            </a:r>
            <a:r>
              <a:rPr lang="en-US" sz="1600" b="1" dirty="0" err="1">
                <a:latin typeface="+mn-lt"/>
              </a:rPr>
              <a:t>index_type</a:t>
            </a:r>
            <a:r>
              <a:rPr lang="en-US" sz="1600" b="1" dirty="0">
                <a:latin typeface="+mn-lt"/>
              </a:rPr>
              <a:t>] (</a:t>
            </a:r>
            <a:r>
              <a:rPr lang="en-US" sz="1600" b="1" dirty="0" err="1">
                <a:latin typeface="+mn-lt"/>
              </a:rPr>
              <a:t>index_col_name</a:t>
            </a:r>
            <a:r>
              <a:rPr lang="en-US" sz="1600" b="1" dirty="0">
                <a:latin typeface="+mn-lt"/>
              </a:rPr>
              <a:t>,...)</a:t>
            </a:r>
          </a:p>
          <a:p>
            <a:pPr algn="l"/>
            <a:r>
              <a:rPr lang="en-US" sz="1600" b="1" dirty="0">
                <a:latin typeface="+mn-lt"/>
              </a:rPr>
              <a:t>      [</a:t>
            </a:r>
            <a:r>
              <a:rPr lang="en-US" sz="1600" b="1" dirty="0" err="1">
                <a:latin typeface="+mn-lt"/>
              </a:rPr>
              <a:t>index_option</a:t>
            </a:r>
            <a:r>
              <a:rPr lang="en-US" sz="1600" b="1" dirty="0">
                <a:latin typeface="+mn-lt"/>
              </a:rPr>
              <a:t>] ..</a:t>
            </a:r>
            <a:r>
              <a:rPr lang="en-US" sz="1600" b="1" dirty="0" smtClean="0">
                <a:latin typeface="+mn-lt"/>
              </a:rPr>
              <a:t>. </a:t>
            </a:r>
            <a:r>
              <a:rPr lang="en-US" sz="1600" i="1" dirty="0" smtClean="0">
                <a:latin typeface="+mn-lt"/>
              </a:rPr>
              <a:t>(e.g. USING BTREE | HASH)</a:t>
            </a:r>
            <a:endParaRPr lang="en-US" sz="1600" b="1" dirty="0">
              <a:latin typeface="+mn-lt"/>
            </a:endParaRPr>
          </a:p>
          <a:p>
            <a:pPr algn="l"/>
            <a:r>
              <a:rPr lang="en-US" sz="1600" b="1" dirty="0">
                <a:latin typeface="+mn-lt"/>
              </a:rPr>
              <a:t>  | {INDEX|KEY} [</a:t>
            </a:r>
            <a:r>
              <a:rPr lang="en-US" sz="1600" b="1" dirty="0" err="1">
                <a:latin typeface="+mn-lt"/>
              </a:rPr>
              <a:t>index_name</a:t>
            </a:r>
            <a:r>
              <a:rPr lang="en-US" sz="1600" b="1" dirty="0">
                <a:latin typeface="+mn-lt"/>
              </a:rPr>
              <a:t>] [</a:t>
            </a:r>
            <a:r>
              <a:rPr lang="en-US" sz="1600" b="1" dirty="0" err="1">
                <a:latin typeface="+mn-lt"/>
              </a:rPr>
              <a:t>index_type</a:t>
            </a:r>
            <a:r>
              <a:rPr lang="en-US" sz="1600" b="1" dirty="0">
                <a:latin typeface="+mn-lt"/>
              </a:rPr>
              <a:t>] (</a:t>
            </a:r>
            <a:r>
              <a:rPr lang="en-US" sz="1600" b="1" dirty="0" err="1">
                <a:latin typeface="+mn-lt"/>
              </a:rPr>
              <a:t>index_col_name</a:t>
            </a:r>
            <a:r>
              <a:rPr lang="en-US" sz="1600" b="1" dirty="0">
                <a:latin typeface="+mn-lt"/>
              </a:rPr>
              <a:t>,...)</a:t>
            </a:r>
          </a:p>
          <a:p>
            <a:pPr algn="l"/>
            <a:r>
              <a:rPr lang="en-US" sz="1600" b="1" dirty="0">
                <a:latin typeface="+mn-lt"/>
              </a:rPr>
              <a:t>      [</a:t>
            </a:r>
            <a:r>
              <a:rPr lang="en-US" sz="1600" b="1" dirty="0" err="1">
                <a:latin typeface="+mn-lt"/>
              </a:rPr>
              <a:t>index_option</a:t>
            </a:r>
            <a:r>
              <a:rPr lang="en-US" sz="1600" b="1" dirty="0">
                <a:latin typeface="+mn-lt"/>
              </a:rPr>
              <a:t>] ...</a:t>
            </a:r>
          </a:p>
          <a:p>
            <a:pPr algn="l"/>
            <a:r>
              <a:rPr lang="en-US" sz="1600" b="1" dirty="0">
                <a:latin typeface="+mn-lt"/>
              </a:rPr>
              <a:t>  | [CONSTRAINT [symbol]] UNIQUE [INDEX|KEY]</a:t>
            </a:r>
          </a:p>
          <a:p>
            <a:pPr algn="l"/>
            <a:r>
              <a:rPr lang="en-US" sz="1600" b="1" dirty="0">
                <a:latin typeface="+mn-lt"/>
              </a:rPr>
              <a:t>      [</a:t>
            </a:r>
            <a:r>
              <a:rPr lang="en-US" sz="1600" b="1" dirty="0" err="1">
                <a:latin typeface="+mn-lt"/>
              </a:rPr>
              <a:t>index_name</a:t>
            </a:r>
            <a:r>
              <a:rPr lang="en-US" sz="1600" b="1" dirty="0">
                <a:latin typeface="+mn-lt"/>
              </a:rPr>
              <a:t>] [</a:t>
            </a:r>
            <a:r>
              <a:rPr lang="en-US" sz="1600" b="1" dirty="0" err="1">
                <a:latin typeface="+mn-lt"/>
              </a:rPr>
              <a:t>index_type</a:t>
            </a:r>
            <a:r>
              <a:rPr lang="en-US" sz="1600" b="1" dirty="0">
                <a:latin typeface="+mn-lt"/>
              </a:rPr>
              <a:t>] (</a:t>
            </a:r>
            <a:r>
              <a:rPr lang="en-US" sz="1600" b="1" dirty="0" err="1">
                <a:latin typeface="+mn-lt"/>
              </a:rPr>
              <a:t>index_col_name</a:t>
            </a:r>
            <a:r>
              <a:rPr lang="en-US" sz="1600" b="1" dirty="0">
                <a:latin typeface="+mn-lt"/>
              </a:rPr>
              <a:t>,...)</a:t>
            </a:r>
          </a:p>
          <a:p>
            <a:pPr algn="l"/>
            <a:r>
              <a:rPr lang="en-US" sz="1600" b="1" dirty="0">
                <a:latin typeface="+mn-lt"/>
              </a:rPr>
              <a:t>      [</a:t>
            </a:r>
            <a:r>
              <a:rPr lang="en-US" sz="1600" b="1" dirty="0" err="1">
                <a:latin typeface="+mn-lt"/>
              </a:rPr>
              <a:t>index_option</a:t>
            </a:r>
            <a:r>
              <a:rPr lang="en-US" sz="1600" b="1" dirty="0">
                <a:latin typeface="+mn-lt"/>
              </a:rPr>
              <a:t>] ...</a:t>
            </a:r>
          </a:p>
          <a:p>
            <a:pPr algn="l"/>
            <a:r>
              <a:rPr lang="en-US" sz="1600" b="1" dirty="0">
                <a:latin typeface="+mn-lt"/>
              </a:rPr>
              <a:t>  | {FULLTEXT|SPATIAL} [INDEX|KEY] [</a:t>
            </a:r>
            <a:r>
              <a:rPr lang="en-US" sz="1600" b="1" dirty="0" err="1">
                <a:latin typeface="+mn-lt"/>
              </a:rPr>
              <a:t>index_name</a:t>
            </a:r>
            <a:r>
              <a:rPr lang="en-US" sz="1600" b="1" dirty="0">
                <a:latin typeface="+mn-lt"/>
              </a:rPr>
              <a:t>] (</a:t>
            </a:r>
            <a:r>
              <a:rPr lang="en-US" sz="1600" b="1" dirty="0" err="1">
                <a:latin typeface="+mn-lt"/>
              </a:rPr>
              <a:t>index_col_name</a:t>
            </a:r>
            <a:r>
              <a:rPr lang="en-US" sz="1600" b="1" dirty="0">
                <a:latin typeface="+mn-lt"/>
              </a:rPr>
              <a:t>,...)</a:t>
            </a:r>
          </a:p>
          <a:p>
            <a:pPr algn="l"/>
            <a:r>
              <a:rPr lang="en-US" sz="1600" b="1" dirty="0">
                <a:latin typeface="+mn-lt"/>
              </a:rPr>
              <a:t>      [</a:t>
            </a:r>
            <a:r>
              <a:rPr lang="en-US" sz="1600" b="1" dirty="0" err="1">
                <a:latin typeface="+mn-lt"/>
              </a:rPr>
              <a:t>index_option</a:t>
            </a:r>
            <a:r>
              <a:rPr lang="en-US" sz="1600" b="1" dirty="0">
                <a:latin typeface="+mn-lt"/>
              </a:rPr>
              <a:t>] ...</a:t>
            </a:r>
          </a:p>
          <a:p>
            <a:pPr algn="l"/>
            <a:r>
              <a:rPr lang="en-US" sz="1600" b="1" dirty="0">
                <a:latin typeface="+mn-lt"/>
              </a:rPr>
              <a:t>  | [CONSTRAINT [symbol]] FOREIGN KEY</a:t>
            </a:r>
          </a:p>
          <a:p>
            <a:pPr algn="l"/>
            <a:r>
              <a:rPr lang="en-US" sz="1600" b="1" dirty="0">
                <a:latin typeface="+mn-lt"/>
              </a:rPr>
              <a:t>      [</a:t>
            </a:r>
            <a:r>
              <a:rPr lang="en-US" sz="1600" b="1" dirty="0" err="1">
                <a:latin typeface="+mn-lt"/>
              </a:rPr>
              <a:t>index_name</a:t>
            </a:r>
            <a:r>
              <a:rPr lang="en-US" sz="1600" b="1" dirty="0">
                <a:latin typeface="+mn-lt"/>
              </a:rPr>
              <a:t>] (</a:t>
            </a:r>
            <a:r>
              <a:rPr lang="en-US" sz="1600" b="1" dirty="0" err="1">
                <a:latin typeface="+mn-lt"/>
              </a:rPr>
              <a:t>index_col_name</a:t>
            </a:r>
            <a:r>
              <a:rPr lang="en-US" sz="1600" b="1" dirty="0">
                <a:latin typeface="+mn-lt"/>
              </a:rPr>
              <a:t>,...) </a:t>
            </a:r>
            <a:r>
              <a:rPr lang="en-US" sz="1600" b="1" dirty="0" err="1">
                <a:latin typeface="+mn-lt"/>
              </a:rPr>
              <a:t>reference_definition</a:t>
            </a:r>
            <a:endParaRPr lang="en-US" sz="1600" b="1" dirty="0">
              <a:latin typeface="+mn-lt"/>
            </a:endParaRPr>
          </a:p>
          <a:p>
            <a:pPr algn="l"/>
            <a:r>
              <a:rPr lang="en-US" sz="1600" b="1" dirty="0">
                <a:latin typeface="+mn-lt"/>
              </a:rPr>
              <a:t>  | CHECK (</a:t>
            </a:r>
            <a:r>
              <a:rPr lang="en-US" sz="1600" b="1" dirty="0" err="1">
                <a:latin typeface="+mn-lt"/>
              </a:rPr>
              <a:t>expr</a:t>
            </a:r>
            <a:r>
              <a:rPr lang="en-US" sz="1600" b="1" dirty="0">
                <a:latin typeface="+mn-lt"/>
              </a:rPr>
              <a:t>)</a:t>
            </a:r>
          </a:p>
        </p:txBody>
      </p:sp>
    </p:spTree>
    <p:extLst>
      <p:ext uri="{BB962C8B-B14F-4D97-AF65-F5344CB8AC3E}">
        <p14:creationId xmlns:p14="http://schemas.microsoft.com/office/powerpoint/2010/main" val="154634434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90180" name="Rectangle 4"/>
          <p:cNvSpPr>
            <a:spLocks noGrp="1" noChangeArrowheads="1"/>
          </p:cNvSpPr>
          <p:nvPr>
            <p:ph type="title"/>
          </p:nvPr>
        </p:nvSpPr>
        <p:spPr/>
        <p:txBody>
          <a:bodyPr/>
          <a:lstStyle/>
          <a:p>
            <a:r>
              <a:rPr lang="en-US"/>
              <a:t>Required Data</a:t>
            </a:r>
          </a:p>
        </p:txBody>
      </p:sp>
      <p:sp>
        <p:nvSpPr>
          <p:cNvPr id="690181" name="Rectangle 5"/>
          <p:cNvSpPr>
            <a:spLocks noGrp="1" noChangeArrowheads="1"/>
          </p:cNvSpPr>
          <p:nvPr>
            <p:ph type="body" idx="1"/>
          </p:nvPr>
        </p:nvSpPr>
        <p:spPr/>
        <p:txBody>
          <a:bodyPr/>
          <a:lstStyle/>
          <a:p>
            <a:r>
              <a:rPr lang="en-US" dirty="0"/>
              <a:t>Some attributes must always contain a value -- they cannot have a null</a:t>
            </a:r>
          </a:p>
          <a:p>
            <a:r>
              <a:rPr lang="en-US" dirty="0"/>
              <a:t>For example:</a:t>
            </a:r>
          </a:p>
          <a:p>
            <a:pPr lvl="1"/>
            <a:r>
              <a:rPr lang="en-US" dirty="0"/>
              <a:t> Every  employee must have a job title.</a:t>
            </a:r>
          </a:p>
          <a:p>
            <a:pPr lvl="1"/>
            <a:r>
              <a:rPr lang="en-US" dirty="0"/>
              <a:t>Every </a:t>
            </a:r>
            <a:r>
              <a:rPr lang="en-US" dirty="0" err="1"/>
              <a:t>diveshop</a:t>
            </a:r>
            <a:r>
              <a:rPr lang="en-US" dirty="0"/>
              <a:t> </a:t>
            </a:r>
            <a:r>
              <a:rPr lang="en-US" dirty="0" err="1"/>
              <a:t>diveitem</a:t>
            </a:r>
            <a:r>
              <a:rPr lang="en-US" dirty="0"/>
              <a:t> must have an  order number and an item number</a:t>
            </a:r>
            <a:r>
              <a:rPr lang="en-US" dirty="0" smtClean="0"/>
              <a:t>.</a:t>
            </a:r>
          </a:p>
          <a:p>
            <a:endParaRPr lang="en-US" dirty="0"/>
          </a:p>
          <a:p>
            <a:r>
              <a:rPr lang="en-US" dirty="0" smtClean="0"/>
              <a:t>Use the “NOT NULL” option in CREATE TABLE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91204" name="Rectangle 4"/>
          <p:cNvSpPr>
            <a:spLocks noGrp="1" noChangeArrowheads="1"/>
          </p:cNvSpPr>
          <p:nvPr>
            <p:ph type="title"/>
          </p:nvPr>
        </p:nvSpPr>
        <p:spPr/>
        <p:txBody>
          <a:bodyPr/>
          <a:lstStyle/>
          <a:p>
            <a:r>
              <a:rPr lang="en-US"/>
              <a:t>Attribute Domain Constraints</a:t>
            </a:r>
          </a:p>
        </p:txBody>
      </p:sp>
      <p:sp>
        <p:nvSpPr>
          <p:cNvPr id="691205" name="Rectangle 5"/>
          <p:cNvSpPr>
            <a:spLocks noGrp="1" noChangeArrowheads="1"/>
          </p:cNvSpPr>
          <p:nvPr>
            <p:ph type="body" idx="1"/>
          </p:nvPr>
        </p:nvSpPr>
        <p:spPr/>
        <p:txBody>
          <a:bodyPr/>
          <a:lstStyle/>
          <a:p>
            <a:r>
              <a:rPr lang="en-US" dirty="0"/>
              <a:t>Every attribute has a domain, that is a set of values that are legal for it to use.</a:t>
            </a:r>
          </a:p>
          <a:p>
            <a:r>
              <a:rPr lang="en-US" dirty="0"/>
              <a:t>For example:</a:t>
            </a:r>
          </a:p>
          <a:p>
            <a:pPr lvl="1"/>
            <a:r>
              <a:rPr lang="en-US" dirty="0"/>
              <a:t>The domain of sex in the employee relation is </a:t>
            </a:r>
            <a:r>
              <a:rPr lang="ja-JP" altLang="en-US" dirty="0">
                <a:latin typeface="Arial"/>
              </a:rPr>
              <a:t>“</a:t>
            </a:r>
            <a:r>
              <a:rPr lang="en-US" dirty="0"/>
              <a:t>M</a:t>
            </a:r>
            <a:r>
              <a:rPr lang="ja-JP" altLang="en-US" dirty="0">
                <a:latin typeface="Arial"/>
              </a:rPr>
              <a:t>”</a:t>
            </a:r>
            <a:r>
              <a:rPr lang="en-US" dirty="0"/>
              <a:t> or </a:t>
            </a:r>
            <a:r>
              <a:rPr lang="ja-JP" altLang="en-US" dirty="0">
                <a:latin typeface="Arial"/>
              </a:rPr>
              <a:t>“</a:t>
            </a:r>
            <a:r>
              <a:rPr lang="en-US" dirty="0"/>
              <a:t>F</a:t>
            </a:r>
            <a:r>
              <a:rPr lang="ja-JP" altLang="en-US" dirty="0">
                <a:latin typeface="Arial"/>
              </a:rPr>
              <a:t>”</a:t>
            </a:r>
            <a:endParaRPr lang="en-US" dirty="0"/>
          </a:p>
          <a:p>
            <a:r>
              <a:rPr lang="en-US" dirty="0"/>
              <a:t>Domain ranges can be used to validate input to the database</a:t>
            </a:r>
            <a:r>
              <a:rPr lang="en-US" dirty="0" smtClean="0"/>
              <a:t>.</a:t>
            </a:r>
          </a:p>
          <a:p>
            <a:r>
              <a:rPr lang="en-US" dirty="0" smtClean="0"/>
              <a:t>Use the “CHECK” option in CREATE TABLE – but not in MySQL, it ignores CHECK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 – in SQLite</a:t>
            </a:r>
            <a:endParaRPr lang="en-US" dirty="0"/>
          </a:p>
        </p:txBody>
      </p:sp>
      <p:sp>
        <p:nvSpPr>
          <p:cNvPr id="3" name="Content Placeholder 2"/>
          <p:cNvSpPr>
            <a:spLocks noGrp="1"/>
          </p:cNvSpPr>
          <p:nvPr>
            <p:ph idx="1"/>
          </p:nvPr>
        </p:nvSpPr>
        <p:spPr/>
        <p:txBody>
          <a:bodyPr/>
          <a:lstStyle/>
          <a:p>
            <a:r>
              <a:rPr lang="en-US" dirty="0" err="1"/>
              <a:t>sqlite</a:t>
            </a:r>
            <a:r>
              <a:rPr lang="en-US" dirty="0"/>
              <a:t>&gt; </a:t>
            </a:r>
            <a:r>
              <a:rPr lang="en-US" dirty="0" smtClean="0"/>
              <a:t>CREATE </a:t>
            </a:r>
            <a:r>
              <a:rPr lang="en-US" dirty="0"/>
              <a:t>TABLE </a:t>
            </a:r>
            <a:r>
              <a:rPr lang="en-US" dirty="0" err="1"/>
              <a:t>tst</a:t>
            </a:r>
            <a:r>
              <a:rPr lang="en-US" dirty="0"/>
              <a:t> (</a:t>
            </a:r>
            <a:r>
              <a:rPr lang="en-US" dirty="0" err="1"/>
              <a:t>num</a:t>
            </a:r>
            <a:r>
              <a:rPr lang="en-US" dirty="0"/>
              <a:t> integer CHECK (</a:t>
            </a:r>
            <a:r>
              <a:rPr lang="en-US" dirty="0" err="1"/>
              <a:t>num</a:t>
            </a:r>
            <a:r>
              <a:rPr lang="en-US" dirty="0"/>
              <a:t> &lt; 100));</a:t>
            </a:r>
          </a:p>
          <a:p>
            <a:r>
              <a:rPr lang="en-US" dirty="0" err="1" smtClean="0"/>
              <a:t>sqlite</a:t>
            </a:r>
            <a:r>
              <a:rPr lang="en-US" dirty="0"/>
              <a:t>&gt; insert into </a:t>
            </a:r>
            <a:r>
              <a:rPr lang="en-US" dirty="0" err="1"/>
              <a:t>tst</a:t>
            </a:r>
            <a:r>
              <a:rPr lang="en-US" dirty="0"/>
              <a:t> (</a:t>
            </a:r>
            <a:r>
              <a:rPr lang="en-US" dirty="0" err="1"/>
              <a:t>num</a:t>
            </a:r>
            <a:r>
              <a:rPr lang="en-US" dirty="0"/>
              <a:t>) values (1);</a:t>
            </a:r>
          </a:p>
          <a:p>
            <a:r>
              <a:rPr lang="en-US" dirty="0" err="1"/>
              <a:t>sqlite</a:t>
            </a:r>
            <a:r>
              <a:rPr lang="en-US" dirty="0"/>
              <a:t>&gt; select * from </a:t>
            </a:r>
            <a:r>
              <a:rPr lang="en-US" dirty="0" err="1"/>
              <a:t>tst</a:t>
            </a:r>
            <a:r>
              <a:rPr lang="en-US" dirty="0"/>
              <a:t>;</a:t>
            </a:r>
          </a:p>
          <a:p>
            <a:r>
              <a:rPr lang="en-US" dirty="0"/>
              <a:t>1</a:t>
            </a:r>
          </a:p>
          <a:p>
            <a:r>
              <a:rPr lang="en-US" dirty="0" err="1"/>
              <a:t>sqlite</a:t>
            </a:r>
            <a:r>
              <a:rPr lang="en-US" dirty="0"/>
              <a:t>&gt; insert into </a:t>
            </a:r>
            <a:r>
              <a:rPr lang="en-US" dirty="0" err="1"/>
              <a:t>tst</a:t>
            </a:r>
            <a:r>
              <a:rPr lang="en-US" dirty="0"/>
              <a:t> (</a:t>
            </a:r>
            <a:r>
              <a:rPr lang="en-US" dirty="0" err="1"/>
              <a:t>num</a:t>
            </a:r>
            <a:r>
              <a:rPr lang="en-US" dirty="0"/>
              <a:t>) values (80);</a:t>
            </a:r>
          </a:p>
          <a:p>
            <a:r>
              <a:rPr lang="en-US" dirty="0" err="1"/>
              <a:t>sqlite</a:t>
            </a:r>
            <a:r>
              <a:rPr lang="en-US" dirty="0"/>
              <a:t>&gt; insert into </a:t>
            </a:r>
            <a:r>
              <a:rPr lang="en-US" dirty="0" err="1"/>
              <a:t>tst</a:t>
            </a:r>
            <a:r>
              <a:rPr lang="en-US" dirty="0"/>
              <a:t> (</a:t>
            </a:r>
            <a:r>
              <a:rPr lang="en-US" dirty="0" err="1"/>
              <a:t>num</a:t>
            </a:r>
            <a:r>
              <a:rPr lang="en-US" dirty="0"/>
              <a:t>) values (99);</a:t>
            </a:r>
          </a:p>
          <a:p>
            <a:r>
              <a:rPr lang="en-US" dirty="0" err="1"/>
              <a:t>sqlite</a:t>
            </a:r>
            <a:r>
              <a:rPr lang="en-US" dirty="0"/>
              <a:t>&gt; insert into </a:t>
            </a:r>
            <a:r>
              <a:rPr lang="en-US" dirty="0" err="1"/>
              <a:t>tst</a:t>
            </a:r>
            <a:r>
              <a:rPr lang="en-US" dirty="0"/>
              <a:t> (</a:t>
            </a:r>
            <a:r>
              <a:rPr lang="en-US" dirty="0" err="1"/>
              <a:t>num</a:t>
            </a:r>
            <a:r>
              <a:rPr lang="en-US" dirty="0"/>
              <a:t>) values (100);</a:t>
            </a:r>
          </a:p>
          <a:p>
            <a:r>
              <a:rPr lang="en-US" dirty="0"/>
              <a:t>Error: constraint </a:t>
            </a:r>
            <a:r>
              <a:rPr lang="en-US" dirty="0" smtClean="0"/>
              <a:t>failed</a:t>
            </a:r>
          </a:p>
        </p:txBody>
      </p:sp>
      <p:sp>
        <p:nvSpPr>
          <p:cNvPr id="4" name="Date Placeholder 3"/>
          <p:cNvSpPr>
            <a:spLocks noGrp="1"/>
          </p:cNvSpPr>
          <p:nvPr>
            <p:ph type="dt" sz="half" idx="10"/>
          </p:nvPr>
        </p:nvSpPr>
        <p:spPr/>
        <p:txBody>
          <a:bodyPr/>
          <a:lstStyle/>
          <a:p>
            <a:r>
              <a:rPr lang="en-US" smtClean="0"/>
              <a:t>I 257 – Fall 2014</a:t>
            </a:r>
            <a:endParaRPr lang="en-US" dirty="0"/>
          </a:p>
        </p:txBody>
      </p:sp>
    </p:spTree>
    <p:extLst>
      <p:ext uri="{BB962C8B-B14F-4D97-AF65-F5344CB8AC3E}">
        <p14:creationId xmlns:p14="http://schemas.microsoft.com/office/powerpoint/2010/main" val="2589367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92228" name="Rectangle 4"/>
          <p:cNvSpPr>
            <a:spLocks noGrp="1" noChangeArrowheads="1"/>
          </p:cNvSpPr>
          <p:nvPr>
            <p:ph type="title"/>
          </p:nvPr>
        </p:nvSpPr>
        <p:spPr/>
        <p:txBody>
          <a:bodyPr/>
          <a:lstStyle/>
          <a:p>
            <a:r>
              <a:rPr lang="en-US"/>
              <a:t>Entity Integrity</a:t>
            </a:r>
          </a:p>
        </p:txBody>
      </p:sp>
      <p:sp>
        <p:nvSpPr>
          <p:cNvPr id="692229" name="Rectangle 5"/>
          <p:cNvSpPr>
            <a:spLocks noGrp="1" noChangeArrowheads="1"/>
          </p:cNvSpPr>
          <p:nvPr>
            <p:ph type="body" idx="1"/>
          </p:nvPr>
        </p:nvSpPr>
        <p:spPr/>
        <p:txBody>
          <a:bodyPr/>
          <a:lstStyle/>
          <a:p>
            <a:r>
              <a:rPr lang="en-US" dirty="0"/>
              <a:t>The primary key of any entity cannot be NULL. </a:t>
            </a:r>
            <a:endParaRPr lang="en-US" dirty="0" smtClean="0"/>
          </a:p>
          <a:p>
            <a:endParaRPr lang="en-US" dirty="0"/>
          </a:p>
          <a:p>
            <a:r>
              <a:rPr lang="en-US" dirty="0" smtClean="0"/>
              <a:t>In MySQL declaring a primary key automatically sets NOT NULL also</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dirty="0" smtClean="0"/>
              <a:t>Review</a:t>
            </a:r>
            <a:endParaRPr lang="en-US" sz="3200" dirty="0"/>
          </a:p>
          <a:p>
            <a:pPr lvl="1"/>
            <a:r>
              <a:rPr lang="en-US" dirty="0"/>
              <a:t>Integrity constraints</a:t>
            </a:r>
          </a:p>
          <a:p>
            <a:r>
              <a:rPr lang="en-US" sz="3600" dirty="0"/>
              <a:t>Database Design Process </a:t>
            </a:r>
            <a:r>
              <a:rPr lang="en-US" sz="3600" dirty="0" smtClean="0"/>
              <a:t>Recap</a:t>
            </a:r>
          </a:p>
          <a:p>
            <a:r>
              <a:rPr lang="en-US" sz="3600" dirty="0" smtClean="0"/>
              <a:t>Building Databases in MySQL with </a:t>
            </a:r>
            <a:r>
              <a:rPr lang="en-US" sz="3600" dirty="0" err="1" smtClean="0"/>
              <a:t>phpMyAdmin</a:t>
            </a:r>
            <a:endParaRPr lang="en-US" sz="3600" dirty="0" smtClean="0"/>
          </a:p>
          <a:p>
            <a:r>
              <a:rPr lang="en-US" sz="3600" dirty="0" smtClean="0"/>
              <a:t>XML and databases – first look</a:t>
            </a:r>
          </a:p>
          <a:p>
            <a:r>
              <a:rPr lang="en-US" sz="3600" dirty="0" smtClean="0"/>
              <a:t>Next Week</a:t>
            </a:r>
            <a:endParaRPr lang="en-US" sz="3600" dirty="0"/>
          </a:p>
          <a:p>
            <a:pPr>
              <a:buFontTx/>
              <a:buNone/>
            </a:pP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Column Definitions in MySQL</a:t>
            </a:r>
            <a:endParaRPr lang="en-US" dirty="0"/>
          </a:p>
        </p:txBody>
      </p:sp>
      <p:sp>
        <p:nvSpPr>
          <p:cNvPr id="3" name="Content Placeholder 2"/>
          <p:cNvSpPr>
            <a:spLocks noGrp="1"/>
          </p:cNvSpPr>
          <p:nvPr>
            <p:ph idx="1"/>
          </p:nvPr>
        </p:nvSpPr>
        <p:spPr/>
        <p:txBody>
          <a:bodyPr/>
          <a:lstStyle/>
          <a:p>
            <a:r>
              <a:rPr lang="en-US" i="1" dirty="0" err="1"/>
              <a:t>column_definition</a:t>
            </a:r>
            <a:r>
              <a:rPr lang="en-US" dirty="0"/>
              <a:t>: </a:t>
            </a:r>
            <a:endParaRPr lang="en-US" dirty="0" smtClean="0"/>
          </a:p>
          <a:p>
            <a:pPr marL="457200" lvl="1" indent="0">
              <a:buNone/>
            </a:pPr>
            <a:r>
              <a:rPr lang="en-US" i="1" dirty="0" err="1" smtClean="0"/>
              <a:t>data_type</a:t>
            </a:r>
            <a:r>
              <a:rPr lang="en-US" dirty="0" smtClean="0"/>
              <a:t> </a:t>
            </a:r>
            <a:r>
              <a:rPr lang="en-US" dirty="0"/>
              <a:t>[NOT NULL | NULL] </a:t>
            </a:r>
            <a:endParaRPr lang="en-US" dirty="0" smtClean="0"/>
          </a:p>
          <a:p>
            <a:pPr marL="457200" lvl="1" indent="0">
              <a:buNone/>
            </a:pPr>
            <a:r>
              <a:rPr lang="en-US" dirty="0" smtClean="0"/>
              <a:t>[</a:t>
            </a:r>
            <a:r>
              <a:rPr lang="en-US" dirty="0"/>
              <a:t>DEFAULT </a:t>
            </a:r>
            <a:r>
              <a:rPr lang="en-US" i="1" dirty="0" err="1"/>
              <a:t>default_value</a:t>
            </a:r>
            <a:r>
              <a:rPr lang="en-US" dirty="0"/>
              <a:t>] [AUTO_INCREMENT] </a:t>
            </a:r>
            <a:endParaRPr lang="en-US" dirty="0" smtClean="0"/>
          </a:p>
          <a:p>
            <a:pPr marL="457200" lvl="1" indent="0">
              <a:buNone/>
            </a:pPr>
            <a:r>
              <a:rPr lang="en-US" dirty="0" smtClean="0"/>
              <a:t>[</a:t>
            </a:r>
            <a:r>
              <a:rPr lang="en-US" dirty="0"/>
              <a:t>UNIQUE [KEY] | [PRIMARY] KEY] </a:t>
            </a:r>
            <a:endParaRPr lang="en-US" dirty="0" smtClean="0"/>
          </a:p>
          <a:p>
            <a:pPr marL="457200" lvl="1" indent="0">
              <a:buNone/>
            </a:pPr>
            <a:r>
              <a:rPr lang="en-US" dirty="0" smtClean="0"/>
              <a:t>[</a:t>
            </a:r>
            <a:r>
              <a:rPr lang="en-US" dirty="0"/>
              <a:t>COMMENT '</a:t>
            </a:r>
            <a:r>
              <a:rPr lang="en-US" i="1" dirty="0"/>
              <a:t>string</a:t>
            </a:r>
            <a:r>
              <a:rPr lang="en-US" dirty="0"/>
              <a:t>'] </a:t>
            </a:r>
          </a:p>
          <a:p>
            <a:pPr marL="457200" lvl="1" indent="0">
              <a:buNone/>
            </a:pPr>
            <a:r>
              <a:rPr lang="en-US" dirty="0" smtClean="0"/>
              <a:t>[</a:t>
            </a:r>
            <a:r>
              <a:rPr lang="en-US" dirty="0"/>
              <a:t>COLUMN_FORMAT {FIXED|DYNAMIC|DEFAULT}] </a:t>
            </a:r>
            <a:endParaRPr lang="en-US" dirty="0" smtClean="0"/>
          </a:p>
          <a:p>
            <a:pPr marL="457200" lvl="1" indent="0">
              <a:buNone/>
            </a:pPr>
            <a:r>
              <a:rPr lang="en-US" dirty="0" smtClean="0"/>
              <a:t>[</a:t>
            </a:r>
            <a:r>
              <a:rPr lang="en-US" dirty="0"/>
              <a:t>STORAGE {DISK|MEMORY|DEFAULT}] [</a:t>
            </a:r>
            <a:r>
              <a:rPr lang="en-US" i="1" dirty="0" err="1"/>
              <a:t>reference_definition</a:t>
            </a:r>
            <a:r>
              <a:rPr lang="en-US" dirty="0"/>
              <a:t>]</a:t>
            </a:r>
          </a:p>
        </p:txBody>
      </p:sp>
      <p:sp>
        <p:nvSpPr>
          <p:cNvPr id="4" name="Date Placeholder 3"/>
          <p:cNvSpPr>
            <a:spLocks noGrp="1"/>
          </p:cNvSpPr>
          <p:nvPr>
            <p:ph type="dt" sz="half" idx="10"/>
          </p:nvPr>
        </p:nvSpPr>
        <p:spPr/>
        <p:txBody>
          <a:bodyPr/>
          <a:lstStyle/>
          <a:p>
            <a:r>
              <a:rPr lang="en-US" smtClean="0"/>
              <a:t>I 257 – Fall 2014</a:t>
            </a:r>
            <a:endParaRPr lang="en-US"/>
          </a:p>
        </p:txBody>
      </p:sp>
    </p:spTree>
    <p:extLst>
      <p:ext uri="{BB962C8B-B14F-4D97-AF65-F5344CB8AC3E}">
        <p14:creationId xmlns:p14="http://schemas.microsoft.com/office/powerpoint/2010/main" val="3905377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93252" name="Rectangle 4"/>
          <p:cNvSpPr>
            <a:spLocks noGrp="1" noChangeArrowheads="1"/>
          </p:cNvSpPr>
          <p:nvPr>
            <p:ph type="title"/>
          </p:nvPr>
        </p:nvSpPr>
        <p:spPr/>
        <p:txBody>
          <a:bodyPr/>
          <a:lstStyle/>
          <a:p>
            <a:r>
              <a:rPr lang="en-US"/>
              <a:t>Referential Integrity</a:t>
            </a:r>
          </a:p>
        </p:txBody>
      </p:sp>
      <p:sp>
        <p:nvSpPr>
          <p:cNvPr id="693253" name="Rectangle 5"/>
          <p:cNvSpPr>
            <a:spLocks noGrp="1" noChangeArrowheads="1"/>
          </p:cNvSpPr>
          <p:nvPr>
            <p:ph type="body" idx="1"/>
          </p:nvPr>
        </p:nvSpPr>
        <p:spPr/>
        <p:txBody>
          <a:bodyPr/>
          <a:lstStyle/>
          <a:p>
            <a:r>
              <a:rPr lang="en-US" sz="2800"/>
              <a:t>A </a:t>
            </a:r>
            <a:r>
              <a:rPr lang="ja-JP" altLang="en-US" sz="2800">
                <a:latin typeface="Arial"/>
              </a:rPr>
              <a:t>“</a:t>
            </a:r>
            <a:r>
              <a:rPr lang="en-US" sz="2800"/>
              <a:t>foreign key</a:t>
            </a:r>
            <a:r>
              <a:rPr lang="ja-JP" altLang="en-US" sz="2800">
                <a:latin typeface="Arial"/>
              </a:rPr>
              <a:t>”</a:t>
            </a:r>
            <a:r>
              <a:rPr lang="en-US" sz="2800"/>
              <a:t> links each occurrence in a relation representing a </a:t>
            </a:r>
            <a:r>
              <a:rPr lang="en-US" sz="2800" i="1"/>
              <a:t>child</a:t>
            </a:r>
            <a:r>
              <a:rPr lang="en-US" sz="2800"/>
              <a:t> entity to the occurrence of the </a:t>
            </a:r>
            <a:r>
              <a:rPr lang="en-US" sz="2800" i="1"/>
              <a:t>parent</a:t>
            </a:r>
            <a:r>
              <a:rPr lang="en-US" sz="2800"/>
              <a:t> entity containing the matching candidate key</a:t>
            </a:r>
          </a:p>
          <a:p>
            <a:r>
              <a:rPr lang="en-US" sz="2800"/>
              <a:t>Referential Integrity means that if the foreign key contains a value, that value must refer to an existing occurrence in the parent entity</a:t>
            </a:r>
          </a:p>
          <a:p>
            <a:r>
              <a:rPr lang="en-US" sz="2800"/>
              <a:t>For example:</a:t>
            </a:r>
          </a:p>
          <a:p>
            <a:pPr lvl="1"/>
            <a:r>
              <a:rPr lang="en-US" sz="2400"/>
              <a:t>Since the Order ID in the diveitem relation refers to a particular diveords item, that item must exist for referential integrity to be satisfied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94276" name="Rectangle 4"/>
          <p:cNvSpPr>
            <a:spLocks noGrp="1" noChangeArrowheads="1"/>
          </p:cNvSpPr>
          <p:nvPr>
            <p:ph type="title"/>
          </p:nvPr>
        </p:nvSpPr>
        <p:spPr/>
        <p:txBody>
          <a:bodyPr/>
          <a:lstStyle/>
          <a:p>
            <a:r>
              <a:rPr lang="en-US"/>
              <a:t>Referential Integrity</a:t>
            </a:r>
          </a:p>
        </p:txBody>
      </p:sp>
      <p:sp>
        <p:nvSpPr>
          <p:cNvPr id="694277" name="Rectangle 5"/>
          <p:cNvSpPr>
            <a:spLocks noGrp="1" noChangeArrowheads="1"/>
          </p:cNvSpPr>
          <p:nvPr>
            <p:ph type="body" idx="1"/>
          </p:nvPr>
        </p:nvSpPr>
        <p:spPr/>
        <p:txBody>
          <a:bodyPr/>
          <a:lstStyle/>
          <a:p>
            <a:r>
              <a:rPr lang="en-US"/>
              <a:t>Referential integrity options are declared when tables are defined (in most systems)</a:t>
            </a:r>
          </a:p>
          <a:p>
            <a:r>
              <a:rPr lang="en-US"/>
              <a:t>There are many issues having to do with how particular referential integrity constraints are to be implemented to deal with insertions and deletions of data from the parent and child tables.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95300" name="Rectangle 4"/>
          <p:cNvSpPr>
            <a:spLocks noGrp="1" noChangeArrowheads="1"/>
          </p:cNvSpPr>
          <p:nvPr>
            <p:ph type="title"/>
          </p:nvPr>
        </p:nvSpPr>
        <p:spPr/>
        <p:txBody>
          <a:bodyPr/>
          <a:lstStyle/>
          <a:p>
            <a:r>
              <a:rPr lang="en-US"/>
              <a:t>Insertion rules</a:t>
            </a:r>
          </a:p>
        </p:txBody>
      </p:sp>
      <p:sp>
        <p:nvSpPr>
          <p:cNvPr id="695301" name="Rectangle 5"/>
          <p:cNvSpPr>
            <a:spLocks noGrp="1" noChangeArrowheads="1"/>
          </p:cNvSpPr>
          <p:nvPr>
            <p:ph type="body" idx="1"/>
          </p:nvPr>
        </p:nvSpPr>
        <p:spPr/>
        <p:txBody>
          <a:bodyPr/>
          <a:lstStyle/>
          <a:p>
            <a:pPr>
              <a:lnSpc>
                <a:spcPct val="90000"/>
              </a:lnSpc>
            </a:pPr>
            <a:r>
              <a:rPr lang="en-US"/>
              <a:t>A row should not be inserted in the referencing (child) table unless there already exists a matching entry in the referenced table.</a:t>
            </a:r>
          </a:p>
          <a:p>
            <a:pPr>
              <a:lnSpc>
                <a:spcPct val="90000"/>
              </a:lnSpc>
            </a:pPr>
            <a:r>
              <a:rPr lang="en-US"/>
              <a:t>Inserting into the parent table should </a:t>
            </a:r>
            <a:r>
              <a:rPr lang="en-US" i="1"/>
              <a:t>not</a:t>
            </a:r>
            <a:r>
              <a:rPr lang="en-US"/>
              <a:t> cause referential integrity problems</a:t>
            </a:r>
          </a:p>
          <a:p>
            <a:pPr lvl="1">
              <a:lnSpc>
                <a:spcPct val="90000"/>
              </a:lnSpc>
            </a:pPr>
            <a:r>
              <a:rPr lang="en-US"/>
              <a:t>Unless it is itself a child…</a:t>
            </a:r>
          </a:p>
          <a:p>
            <a:pPr>
              <a:lnSpc>
                <a:spcPct val="90000"/>
              </a:lnSpc>
            </a:pPr>
            <a:r>
              <a:rPr lang="en-US"/>
              <a:t>Sometimes a special NULL value may be used to create child entries without a parent or with a </a:t>
            </a:r>
            <a:r>
              <a:rPr lang="ja-JP" altLang="en-US">
                <a:latin typeface="Arial"/>
              </a:rPr>
              <a:t>“</a:t>
            </a:r>
            <a:r>
              <a:rPr lang="en-US"/>
              <a:t>dummy</a:t>
            </a:r>
            <a:r>
              <a:rPr lang="ja-JP" altLang="en-US">
                <a:latin typeface="Arial"/>
              </a:rPr>
              <a:t>”</a:t>
            </a:r>
            <a:r>
              <a:rPr lang="en-US"/>
              <a:t> parent.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96324" name="Rectangle 4"/>
          <p:cNvSpPr>
            <a:spLocks noGrp="1" noChangeArrowheads="1"/>
          </p:cNvSpPr>
          <p:nvPr>
            <p:ph type="title"/>
          </p:nvPr>
        </p:nvSpPr>
        <p:spPr/>
        <p:txBody>
          <a:bodyPr/>
          <a:lstStyle/>
          <a:p>
            <a:r>
              <a:rPr lang="en-US"/>
              <a:t>Deletion rules</a:t>
            </a:r>
          </a:p>
        </p:txBody>
      </p:sp>
      <p:sp>
        <p:nvSpPr>
          <p:cNvPr id="696325" name="Rectangle 5"/>
          <p:cNvSpPr>
            <a:spLocks noGrp="1" noChangeArrowheads="1"/>
          </p:cNvSpPr>
          <p:nvPr>
            <p:ph type="body" idx="1"/>
          </p:nvPr>
        </p:nvSpPr>
        <p:spPr/>
        <p:txBody>
          <a:bodyPr/>
          <a:lstStyle/>
          <a:p>
            <a:pPr>
              <a:lnSpc>
                <a:spcPct val="90000"/>
              </a:lnSpc>
            </a:pPr>
            <a:r>
              <a:rPr lang="en-US"/>
              <a:t>A row should not be deleted from the referenced table (parent) if there are matching rows in the referencing table (child).</a:t>
            </a:r>
          </a:p>
          <a:p>
            <a:pPr>
              <a:lnSpc>
                <a:spcPct val="90000"/>
              </a:lnSpc>
            </a:pPr>
            <a:r>
              <a:rPr lang="en-US"/>
              <a:t>Three ways to handle this</a:t>
            </a:r>
          </a:p>
          <a:p>
            <a:pPr lvl="1">
              <a:lnSpc>
                <a:spcPct val="90000"/>
              </a:lnSpc>
            </a:pPr>
            <a:r>
              <a:rPr lang="en-US" b="1"/>
              <a:t>Restrict</a:t>
            </a:r>
            <a:r>
              <a:rPr lang="en-US"/>
              <a:t> -- disallow the delete</a:t>
            </a:r>
          </a:p>
          <a:p>
            <a:pPr lvl="1">
              <a:lnSpc>
                <a:spcPct val="90000"/>
              </a:lnSpc>
            </a:pPr>
            <a:r>
              <a:rPr lang="en-US" b="1"/>
              <a:t>Nullify</a:t>
            </a:r>
            <a:r>
              <a:rPr lang="en-US"/>
              <a:t> -- reset the foreign keys in the child to some NULL or dummy value</a:t>
            </a:r>
          </a:p>
          <a:p>
            <a:pPr lvl="1">
              <a:lnSpc>
                <a:spcPct val="90000"/>
              </a:lnSpc>
            </a:pPr>
            <a:r>
              <a:rPr lang="en-US" b="1"/>
              <a:t>Cascade</a:t>
            </a:r>
            <a:r>
              <a:rPr lang="en-US"/>
              <a:t> -- Delete all rows in the child where there is a foreign key matching the key in the parent row being deleted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97348" name="Rectangle 4"/>
          <p:cNvSpPr>
            <a:spLocks noGrp="1" noChangeArrowheads="1"/>
          </p:cNvSpPr>
          <p:nvPr>
            <p:ph type="title"/>
          </p:nvPr>
        </p:nvSpPr>
        <p:spPr/>
        <p:txBody>
          <a:bodyPr/>
          <a:lstStyle/>
          <a:p>
            <a:r>
              <a:rPr lang="en-US"/>
              <a:t>Referential Integrity</a:t>
            </a:r>
          </a:p>
        </p:txBody>
      </p:sp>
      <p:sp>
        <p:nvSpPr>
          <p:cNvPr id="697349" name="Rectangle 5"/>
          <p:cNvSpPr>
            <a:spLocks noGrp="1" noChangeArrowheads="1"/>
          </p:cNvSpPr>
          <p:nvPr>
            <p:ph type="body" idx="1"/>
          </p:nvPr>
        </p:nvSpPr>
        <p:spPr/>
        <p:txBody>
          <a:bodyPr/>
          <a:lstStyle/>
          <a:p>
            <a:r>
              <a:rPr lang="en-US" dirty="0"/>
              <a:t>This can be implemented using external programs that access the database</a:t>
            </a:r>
          </a:p>
          <a:p>
            <a:r>
              <a:rPr lang="en-US" dirty="0"/>
              <a:t>newer databases implement executable rules or built-in integrity </a:t>
            </a:r>
            <a:r>
              <a:rPr lang="en-US" dirty="0" smtClean="0"/>
              <a:t>constraints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 – in MySQL</a:t>
            </a:r>
            <a:endParaRPr lang="en-US" dirty="0"/>
          </a:p>
        </p:txBody>
      </p:sp>
      <p:sp>
        <p:nvSpPr>
          <p:cNvPr id="3" name="Content Placeholder 2"/>
          <p:cNvSpPr>
            <a:spLocks noGrp="1"/>
          </p:cNvSpPr>
          <p:nvPr>
            <p:ph idx="1"/>
          </p:nvPr>
        </p:nvSpPr>
        <p:spPr/>
        <p:txBody>
          <a:bodyPr/>
          <a:lstStyle/>
          <a:p>
            <a:r>
              <a:rPr lang="en-US" sz="2800" i="1" dirty="0" err="1"/>
              <a:t>reference_definition</a:t>
            </a:r>
            <a:r>
              <a:rPr lang="en-US" sz="2800" dirty="0"/>
              <a:t>: </a:t>
            </a:r>
            <a:endParaRPr lang="en-US" sz="2800" dirty="0" smtClean="0"/>
          </a:p>
          <a:p>
            <a:pPr marL="0" indent="0">
              <a:buNone/>
            </a:pPr>
            <a:r>
              <a:rPr lang="en-US" sz="2800" dirty="0" smtClean="0"/>
              <a:t>    REFERENCES </a:t>
            </a:r>
            <a:r>
              <a:rPr lang="en-US" sz="2800" i="1" dirty="0" err="1"/>
              <a:t>tbl_name</a:t>
            </a:r>
            <a:r>
              <a:rPr lang="en-US" sz="2800" dirty="0"/>
              <a:t> (</a:t>
            </a:r>
            <a:r>
              <a:rPr lang="en-US" sz="2800" i="1" dirty="0" err="1"/>
              <a:t>index_col_name</a:t>
            </a:r>
            <a:r>
              <a:rPr lang="en-US" sz="2800" dirty="0"/>
              <a:t>,...) </a:t>
            </a:r>
            <a:r>
              <a:rPr lang="en-US" sz="2800" dirty="0" smtClean="0"/>
              <a:t>  [</a:t>
            </a:r>
            <a:r>
              <a:rPr lang="en-US" sz="2800" dirty="0"/>
              <a:t>MATCH FULL | MATCH PARTIAL | MATCH SIMPLE] </a:t>
            </a:r>
            <a:endParaRPr lang="en-US" sz="2800" dirty="0" smtClean="0"/>
          </a:p>
          <a:p>
            <a:pPr marL="0" indent="0">
              <a:buNone/>
            </a:pPr>
            <a:r>
              <a:rPr lang="en-US" sz="2800" dirty="0" smtClean="0"/>
              <a:t>	[</a:t>
            </a:r>
            <a:r>
              <a:rPr lang="en-US" sz="2800" dirty="0"/>
              <a:t>ON DELETE </a:t>
            </a:r>
            <a:r>
              <a:rPr lang="en-US" sz="2800" i="1" dirty="0" err="1"/>
              <a:t>reference_option</a:t>
            </a:r>
            <a:r>
              <a:rPr lang="en-US" sz="2800" dirty="0"/>
              <a:t>] </a:t>
            </a:r>
            <a:endParaRPr lang="en-US" sz="2800" dirty="0" smtClean="0"/>
          </a:p>
          <a:p>
            <a:pPr marL="0" indent="0">
              <a:buNone/>
            </a:pPr>
            <a:r>
              <a:rPr lang="en-US" sz="2800" dirty="0" smtClean="0"/>
              <a:t>	[</a:t>
            </a:r>
            <a:r>
              <a:rPr lang="en-US" sz="2800" dirty="0"/>
              <a:t>ON UPDATE </a:t>
            </a:r>
            <a:r>
              <a:rPr lang="en-US" sz="2800" i="1" dirty="0" err="1"/>
              <a:t>reference_option</a:t>
            </a:r>
            <a:r>
              <a:rPr lang="en-US" sz="2800" dirty="0"/>
              <a:t>] </a:t>
            </a:r>
            <a:endParaRPr lang="en-US" sz="2800" dirty="0" smtClean="0"/>
          </a:p>
          <a:p>
            <a:r>
              <a:rPr lang="en-US" sz="2800" i="1" dirty="0" err="1" smtClean="0"/>
              <a:t>reference_option</a:t>
            </a:r>
            <a:r>
              <a:rPr lang="en-US" sz="2800" dirty="0"/>
              <a:t>: </a:t>
            </a:r>
            <a:endParaRPr lang="en-US" sz="2800" dirty="0" smtClean="0"/>
          </a:p>
          <a:p>
            <a:pPr marL="0" indent="0">
              <a:buNone/>
            </a:pPr>
            <a:r>
              <a:rPr lang="en-US" sz="2800" dirty="0"/>
              <a:t> </a:t>
            </a:r>
            <a:r>
              <a:rPr lang="en-US" sz="2800" dirty="0" smtClean="0"/>
              <a:t>   RESTRICT </a:t>
            </a:r>
            <a:r>
              <a:rPr lang="en-US" sz="2800" dirty="0"/>
              <a:t>| CASCADE | SET NULL | NO ACTION </a:t>
            </a:r>
          </a:p>
        </p:txBody>
      </p:sp>
      <p:sp>
        <p:nvSpPr>
          <p:cNvPr id="4" name="Date Placeholder 3"/>
          <p:cNvSpPr>
            <a:spLocks noGrp="1"/>
          </p:cNvSpPr>
          <p:nvPr>
            <p:ph type="dt" sz="half" idx="10"/>
          </p:nvPr>
        </p:nvSpPr>
        <p:spPr/>
        <p:txBody>
          <a:bodyPr/>
          <a:lstStyle/>
          <a:p>
            <a:r>
              <a:rPr lang="en-US" smtClean="0"/>
              <a:t>I 257 – Fall 2014</a:t>
            </a:r>
            <a:endParaRPr lang="en-US"/>
          </a:p>
        </p:txBody>
      </p:sp>
    </p:spTree>
    <p:extLst>
      <p:ext uri="{BB962C8B-B14F-4D97-AF65-F5344CB8AC3E}">
        <p14:creationId xmlns:p14="http://schemas.microsoft.com/office/powerpoint/2010/main" val="1058809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 In DIVESHOP could have…</a:t>
            </a:r>
            <a:endParaRPr lang="en-US" dirty="0"/>
          </a:p>
        </p:txBody>
      </p:sp>
      <p:sp>
        <p:nvSpPr>
          <p:cNvPr id="4" name="Date Placeholder 3"/>
          <p:cNvSpPr>
            <a:spLocks noGrp="1"/>
          </p:cNvSpPr>
          <p:nvPr>
            <p:ph type="dt" sz="half" idx="10"/>
          </p:nvPr>
        </p:nvSpPr>
        <p:spPr/>
        <p:txBody>
          <a:bodyPr/>
          <a:lstStyle/>
          <a:p>
            <a:r>
              <a:rPr lang="en-US" smtClean="0"/>
              <a:t>I 257 – Fall 2014</a:t>
            </a:r>
            <a:endParaRPr lang="en-US"/>
          </a:p>
        </p:txBody>
      </p:sp>
      <p:sp>
        <p:nvSpPr>
          <p:cNvPr id="5" name="TextBox 4"/>
          <p:cNvSpPr txBox="1"/>
          <p:nvPr/>
        </p:nvSpPr>
        <p:spPr>
          <a:xfrm>
            <a:off x="1295400" y="1295400"/>
            <a:ext cx="7063197" cy="4524315"/>
          </a:xfrm>
          <a:prstGeom prst="rect">
            <a:avLst/>
          </a:prstGeom>
          <a:noFill/>
        </p:spPr>
        <p:txBody>
          <a:bodyPr wrap="none" rtlCol="0">
            <a:spAutoFit/>
          </a:bodyPr>
          <a:lstStyle/>
          <a:p>
            <a:pPr algn="l"/>
            <a:r>
              <a:rPr lang="en-US" dirty="0">
                <a:latin typeface="+mn-lt"/>
              </a:rPr>
              <a:t>CREATE TABLE `DIVEITEM` </a:t>
            </a:r>
            <a:endParaRPr lang="en-US" dirty="0" smtClean="0">
              <a:latin typeface="+mn-lt"/>
            </a:endParaRPr>
          </a:p>
          <a:p>
            <a:pPr algn="l"/>
            <a:r>
              <a:rPr lang="en-US" dirty="0" smtClean="0">
                <a:latin typeface="+mn-lt"/>
              </a:rPr>
              <a:t>  </a:t>
            </a:r>
            <a:r>
              <a:rPr lang="en-US" dirty="0" smtClean="0">
                <a:solidFill>
                  <a:srgbClr val="FF0000"/>
                </a:solidFill>
                <a:latin typeface="+mn-lt"/>
              </a:rPr>
              <a:t>(  </a:t>
            </a:r>
            <a:r>
              <a:rPr lang="en-US" dirty="0">
                <a:solidFill>
                  <a:srgbClr val="FF0000"/>
                </a:solidFill>
                <a:latin typeface="+mn-lt"/>
              </a:rPr>
              <a:t>`</a:t>
            </a:r>
            <a:r>
              <a:rPr lang="en-US" dirty="0" err="1">
                <a:solidFill>
                  <a:srgbClr val="FF0000"/>
                </a:solidFill>
                <a:latin typeface="+mn-lt"/>
              </a:rPr>
              <a:t>Order_No</a:t>
            </a:r>
            <a:r>
              <a:rPr lang="en-US" dirty="0">
                <a:solidFill>
                  <a:srgbClr val="FF0000"/>
                </a:solidFill>
                <a:latin typeface="+mn-lt"/>
              </a:rPr>
              <a:t>` </a:t>
            </a:r>
            <a:r>
              <a:rPr lang="en-US" dirty="0" err="1">
                <a:solidFill>
                  <a:srgbClr val="FF0000"/>
                </a:solidFill>
                <a:latin typeface="+mn-lt"/>
              </a:rPr>
              <a:t>int</a:t>
            </a:r>
            <a:r>
              <a:rPr lang="en-US" dirty="0">
                <a:solidFill>
                  <a:srgbClr val="FF0000"/>
                </a:solidFill>
                <a:latin typeface="+mn-lt"/>
              </a:rPr>
              <a:t>(11</a:t>
            </a:r>
            <a:r>
              <a:rPr lang="en-US" dirty="0" smtClean="0">
                <a:solidFill>
                  <a:srgbClr val="FF0000"/>
                </a:solidFill>
                <a:latin typeface="+mn-lt"/>
              </a:rPr>
              <a:t>) NOT NULL,</a:t>
            </a:r>
          </a:p>
          <a:p>
            <a:pPr algn="l"/>
            <a:r>
              <a:rPr lang="en-US" dirty="0" smtClean="0">
                <a:latin typeface="+mn-lt"/>
              </a:rPr>
              <a:t>  `</a:t>
            </a:r>
            <a:r>
              <a:rPr lang="en-US" dirty="0" err="1">
                <a:latin typeface="+mn-lt"/>
              </a:rPr>
              <a:t>Item_No</a:t>
            </a:r>
            <a:r>
              <a:rPr lang="en-US" dirty="0">
                <a:latin typeface="+mn-lt"/>
              </a:rPr>
              <a:t>` </a:t>
            </a:r>
            <a:r>
              <a:rPr lang="en-US" dirty="0" err="1">
                <a:latin typeface="+mn-lt"/>
              </a:rPr>
              <a:t>int</a:t>
            </a:r>
            <a:r>
              <a:rPr lang="en-US" dirty="0">
                <a:latin typeface="+mn-lt"/>
              </a:rPr>
              <a:t>(11) default NULL,  </a:t>
            </a:r>
            <a:endParaRPr lang="en-US" dirty="0" smtClean="0">
              <a:latin typeface="+mn-lt"/>
            </a:endParaRPr>
          </a:p>
          <a:p>
            <a:pPr algn="l"/>
            <a:r>
              <a:rPr lang="en-US" dirty="0" smtClean="0">
                <a:latin typeface="+mn-lt"/>
              </a:rPr>
              <a:t>  `</a:t>
            </a:r>
            <a:r>
              <a:rPr lang="en-US" dirty="0" err="1">
                <a:latin typeface="+mn-lt"/>
              </a:rPr>
              <a:t>Rental_Sale</a:t>
            </a:r>
            <a:r>
              <a:rPr lang="en-US" dirty="0">
                <a:latin typeface="+mn-lt"/>
              </a:rPr>
              <a:t>` </a:t>
            </a:r>
            <a:r>
              <a:rPr lang="en-US" dirty="0" err="1">
                <a:latin typeface="+mn-lt"/>
              </a:rPr>
              <a:t>varchar</a:t>
            </a:r>
            <a:r>
              <a:rPr lang="en-US" dirty="0">
                <a:latin typeface="+mn-lt"/>
              </a:rPr>
              <a:t>(255) default NULL,  </a:t>
            </a:r>
            <a:endParaRPr lang="en-US" dirty="0" smtClean="0">
              <a:latin typeface="+mn-lt"/>
            </a:endParaRPr>
          </a:p>
          <a:p>
            <a:pPr algn="l"/>
            <a:r>
              <a:rPr lang="en-US" dirty="0" smtClean="0">
                <a:latin typeface="+mn-lt"/>
              </a:rPr>
              <a:t>  `</a:t>
            </a:r>
            <a:r>
              <a:rPr lang="en-US" dirty="0" err="1">
                <a:latin typeface="+mn-lt"/>
              </a:rPr>
              <a:t>Qty</a:t>
            </a:r>
            <a:r>
              <a:rPr lang="en-US" dirty="0">
                <a:latin typeface="+mn-lt"/>
              </a:rPr>
              <a:t>` </a:t>
            </a:r>
            <a:r>
              <a:rPr lang="en-US" dirty="0" err="1">
                <a:latin typeface="+mn-lt"/>
              </a:rPr>
              <a:t>smallint</a:t>
            </a:r>
            <a:r>
              <a:rPr lang="en-US" dirty="0">
                <a:latin typeface="+mn-lt"/>
              </a:rPr>
              <a:t>(6) default NULL,  </a:t>
            </a:r>
            <a:endParaRPr lang="en-US" dirty="0" smtClean="0">
              <a:latin typeface="+mn-lt"/>
            </a:endParaRPr>
          </a:p>
          <a:p>
            <a:pPr algn="l"/>
            <a:r>
              <a:rPr lang="en-US" dirty="0" smtClean="0">
                <a:latin typeface="+mn-lt"/>
              </a:rPr>
              <a:t>  `</a:t>
            </a:r>
            <a:r>
              <a:rPr lang="en-US" dirty="0" err="1">
                <a:latin typeface="+mn-lt"/>
              </a:rPr>
              <a:t>Line_Note</a:t>
            </a:r>
            <a:r>
              <a:rPr lang="en-US" dirty="0">
                <a:latin typeface="+mn-lt"/>
              </a:rPr>
              <a:t>` </a:t>
            </a:r>
            <a:r>
              <a:rPr lang="en-US" dirty="0" err="1">
                <a:latin typeface="+mn-lt"/>
              </a:rPr>
              <a:t>varchar</a:t>
            </a:r>
            <a:r>
              <a:rPr lang="en-US" dirty="0">
                <a:latin typeface="+mn-lt"/>
              </a:rPr>
              <a:t>(255) default NULL,  </a:t>
            </a:r>
            <a:endParaRPr lang="en-US" dirty="0" smtClean="0">
              <a:latin typeface="+mn-lt"/>
            </a:endParaRPr>
          </a:p>
          <a:p>
            <a:pPr algn="l"/>
            <a:r>
              <a:rPr lang="en-US" dirty="0" smtClean="0">
                <a:latin typeface="+mn-lt"/>
              </a:rPr>
              <a:t>   KEY </a:t>
            </a:r>
            <a:r>
              <a:rPr lang="en-US" dirty="0">
                <a:latin typeface="+mn-lt"/>
              </a:rPr>
              <a:t>`DIVEORDSDIVEITEM` (`</a:t>
            </a:r>
            <a:r>
              <a:rPr lang="en-US" dirty="0" err="1">
                <a:latin typeface="+mn-lt"/>
              </a:rPr>
              <a:t>Order_No</a:t>
            </a:r>
            <a:r>
              <a:rPr lang="en-US" dirty="0">
                <a:latin typeface="+mn-lt"/>
              </a:rPr>
              <a:t>`),  </a:t>
            </a:r>
            <a:endParaRPr lang="en-US" dirty="0" smtClean="0">
              <a:latin typeface="+mn-lt"/>
            </a:endParaRPr>
          </a:p>
          <a:p>
            <a:pPr algn="l"/>
            <a:r>
              <a:rPr lang="en-US" dirty="0" smtClean="0">
                <a:latin typeface="+mn-lt"/>
              </a:rPr>
              <a:t>   KEY </a:t>
            </a:r>
            <a:r>
              <a:rPr lang="en-US" dirty="0">
                <a:latin typeface="+mn-lt"/>
              </a:rPr>
              <a:t>`DIVESTOKDIVEITEM` (`</a:t>
            </a:r>
            <a:r>
              <a:rPr lang="en-US" dirty="0" err="1">
                <a:latin typeface="+mn-lt"/>
              </a:rPr>
              <a:t>Item_No</a:t>
            </a:r>
            <a:r>
              <a:rPr lang="en-US" dirty="0">
                <a:latin typeface="+mn-lt"/>
              </a:rPr>
              <a:t>`),  </a:t>
            </a:r>
            <a:endParaRPr lang="en-US" dirty="0" smtClean="0">
              <a:latin typeface="+mn-lt"/>
            </a:endParaRPr>
          </a:p>
          <a:p>
            <a:pPr algn="l"/>
            <a:r>
              <a:rPr lang="en-US" dirty="0" smtClean="0">
                <a:latin typeface="+mn-lt"/>
              </a:rPr>
              <a:t>   KEY </a:t>
            </a:r>
            <a:r>
              <a:rPr lang="en-US" dirty="0">
                <a:latin typeface="+mn-lt"/>
              </a:rPr>
              <a:t>`</a:t>
            </a:r>
            <a:r>
              <a:rPr lang="en-US" dirty="0" err="1">
                <a:latin typeface="+mn-lt"/>
              </a:rPr>
              <a:t>Item_No</a:t>
            </a:r>
            <a:r>
              <a:rPr lang="en-US" dirty="0">
                <a:latin typeface="+mn-lt"/>
              </a:rPr>
              <a:t>` (`</a:t>
            </a:r>
            <a:r>
              <a:rPr lang="en-US" dirty="0" err="1">
                <a:latin typeface="+mn-lt"/>
              </a:rPr>
              <a:t>Item_No</a:t>
            </a:r>
            <a:r>
              <a:rPr lang="en-US" dirty="0">
                <a:latin typeface="+mn-lt"/>
              </a:rPr>
              <a:t>`),  </a:t>
            </a:r>
            <a:endParaRPr lang="en-US" dirty="0" smtClean="0">
              <a:latin typeface="+mn-lt"/>
            </a:endParaRPr>
          </a:p>
          <a:p>
            <a:pPr algn="l"/>
            <a:r>
              <a:rPr lang="en-US" smtClean="0">
                <a:solidFill>
                  <a:srgbClr val="FF0000"/>
                </a:solidFill>
                <a:latin typeface="+mn-lt"/>
              </a:rPr>
              <a:t>   FOREIGN </a:t>
            </a:r>
            <a:r>
              <a:rPr lang="en-US" dirty="0" smtClean="0">
                <a:solidFill>
                  <a:srgbClr val="FF0000"/>
                </a:solidFill>
                <a:latin typeface="+mn-lt"/>
              </a:rPr>
              <a:t>KEY (`</a:t>
            </a:r>
            <a:r>
              <a:rPr lang="en-US" dirty="0" err="1" smtClean="0">
                <a:solidFill>
                  <a:srgbClr val="FF0000"/>
                </a:solidFill>
                <a:latin typeface="+mn-lt"/>
              </a:rPr>
              <a:t>Order_No</a:t>
            </a:r>
            <a:r>
              <a:rPr lang="en-US" dirty="0" smtClean="0">
                <a:solidFill>
                  <a:srgbClr val="FF0000"/>
                </a:solidFill>
                <a:latin typeface="+mn-lt"/>
              </a:rPr>
              <a:t>`)  </a:t>
            </a:r>
          </a:p>
          <a:p>
            <a:pPr algn="l"/>
            <a:r>
              <a:rPr lang="en-US" dirty="0">
                <a:solidFill>
                  <a:srgbClr val="FF0000"/>
                </a:solidFill>
                <a:latin typeface="+mn-lt"/>
              </a:rPr>
              <a:t> </a:t>
            </a:r>
            <a:r>
              <a:rPr lang="en-US" dirty="0" smtClean="0">
                <a:solidFill>
                  <a:srgbClr val="FF0000"/>
                </a:solidFill>
                <a:latin typeface="+mn-lt"/>
              </a:rPr>
              <a:t>    REFERENCES </a:t>
            </a:r>
            <a:r>
              <a:rPr lang="en-US" dirty="0">
                <a:solidFill>
                  <a:srgbClr val="FF0000"/>
                </a:solidFill>
                <a:latin typeface="+mn-lt"/>
              </a:rPr>
              <a:t>DIVEORDS (</a:t>
            </a:r>
            <a:r>
              <a:rPr lang="en-US" dirty="0" err="1">
                <a:solidFill>
                  <a:srgbClr val="FF0000"/>
                </a:solidFill>
                <a:latin typeface="+mn-lt"/>
              </a:rPr>
              <a:t>Order_No</a:t>
            </a:r>
            <a:r>
              <a:rPr lang="en-US" dirty="0">
                <a:solidFill>
                  <a:srgbClr val="FF0000"/>
                </a:solidFill>
                <a:latin typeface="+mn-lt"/>
              </a:rPr>
              <a:t>)</a:t>
            </a:r>
          </a:p>
          <a:p>
            <a:pPr algn="l"/>
            <a:r>
              <a:rPr lang="en-US" dirty="0">
                <a:solidFill>
                  <a:srgbClr val="FF0000"/>
                </a:solidFill>
                <a:latin typeface="+mn-lt"/>
              </a:rPr>
              <a:t>            ON DELETE </a:t>
            </a:r>
            <a:r>
              <a:rPr lang="en-US" dirty="0" smtClean="0">
                <a:solidFill>
                  <a:srgbClr val="FF0000"/>
                </a:solidFill>
                <a:latin typeface="+mn-lt"/>
              </a:rPr>
              <a:t>CASCADE )) Type=</a:t>
            </a:r>
            <a:r>
              <a:rPr lang="en-US" dirty="0" err="1" smtClean="0">
                <a:solidFill>
                  <a:srgbClr val="FF0000"/>
                </a:solidFill>
                <a:latin typeface="+mn-lt"/>
              </a:rPr>
              <a:t>InnoDB</a:t>
            </a:r>
            <a:r>
              <a:rPr lang="en-US" dirty="0" smtClean="0">
                <a:latin typeface="+mn-lt"/>
              </a:rPr>
              <a:t>;</a:t>
            </a:r>
            <a:endParaRPr lang="en-US" dirty="0">
              <a:latin typeface="+mn-lt"/>
            </a:endParaRPr>
          </a:p>
        </p:txBody>
      </p:sp>
    </p:spTree>
    <p:extLst>
      <p:ext uri="{BB962C8B-B14F-4D97-AF65-F5344CB8AC3E}">
        <p14:creationId xmlns:p14="http://schemas.microsoft.com/office/powerpoint/2010/main" val="3909429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98372" name="Rectangle 4"/>
          <p:cNvSpPr>
            <a:spLocks noGrp="1" noChangeArrowheads="1"/>
          </p:cNvSpPr>
          <p:nvPr>
            <p:ph type="title"/>
          </p:nvPr>
        </p:nvSpPr>
        <p:spPr/>
        <p:txBody>
          <a:bodyPr/>
          <a:lstStyle/>
          <a:p>
            <a:r>
              <a:rPr lang="en-US"/>
              <a:t>Enterprise Constraints</a:t>
            </a:r>
          </a:p>
        </p:txBody>
      </p:sp>
      <p:sp>
        <p:nvSpPr>
          <p:cNvPr id="698373" name="Rectangle 5"/>
          <p:cNvSpPr>
            <a:spLocks noGrp="1" noChangeArrowheads="1"/>
          </p:cNvSpPr>
          <p:nvPr>
            <p:ph type="body" idx="1"/>
          </p:nvPr>
        </p:nvSpPr>
        <p:spPr/>
        <p:txBody>
          <a:bodyPr/>
          <a:lstStyle/>
          <a:p>
            <a:r>
              <a:rPr lang="en-US" dirty="0"/>
              <a:t>These are business rule that may affect the database and the data in it</a:t>
            </a:r>
          </a:p>
          <a:p>
            <a:pPr lvl="1"/>
            <a:r>
              <a:rPr lang="en-US" dirty="0"/>
              <a:t>for example, if a manager is only permitted to manage 10 employees then it would violate an enterprise constraint to manage </a:t>
            </a:r>
            <a:r>
              <a:rPr lang="en-US" dirty="0" smtClean="0"/>
              <a:t>more</a:t>
            </a:r>
          </a:p>
          <a:p>
            <a:pPr lvl="1"/>
            <a:endParaRPr lang="en-US" dirty="0"/>
          </a:p>
          <a:p>
            <a:r>
              <a:rPr lang="en-US" dirty="0" smtClean="0"/>
              <a:t>Usually implemented by triggers or rules </a:t>
            </a:r>
            <a:endParaRPr lang="en-US" dirty="0"/>
          </a:p>
          <a:p>
            <a:pPr lvl="1"/>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dirty="0" smtClean="0">
                <a:solidFill>
                  <a:schemeClr val="bg1">
                    <a:lumMod val="75000"/>
                  </a:schemeClr>
                </a:solidFill>
              </a:rPr>
              <a:t>Review</a:t>
            </a:r>
            <a:endParaRPr lang="en-US" sz="3200" dirty="0">
              <a:solidFill>
                <a:schemeClr val="bg1">
                  <a:lumMod val="75000"/>
                </a:schemeClr>
              </a:solidFill>
            </a:endParaRPr>
          </a:p>
          <a:p>
            <a:pPr lvl="1"/>
            <a:r>
              <a:rPr lang="en-US" dirty="0">
                <a:solidFill>
                  <a:schemeClr val="bg1">
                    <a:lumMod val="75000"/>
                  </a:schemeClr>
                </a:solidFill>
              </a:rPr>
              <a:t>Integrity constraints</a:t>
            </a:r>
          </a:p>
          <a:p>
            <a:r>
              <a:rPr lang="en-US" sz="3600" dirty="0"/>
              <a:t>Database Design Process </a:t>
            </a:r>
            <a:r>
              <a:rPr lang="en-US" sz="3600" dirty="0" smtClean="0"/>
              <a:t>Recap</a:t>
            </a:r>
          </a:p>
          <a:p>
            <a:r>
              <a:rPr lang="en-US" sz="3600" dirty="0" smtClean="0">
                <a:solidFill>
                  <a:srgbClr val="BFBFBF"/>
                </a:solidFill>
              </a:rPr>
              <a:t>Building Databases in MySQL with </a:t>
            </a:r>
            <a:r>
              <a:rPr lang="en-US" sz="3600" dirty="0" err="1" smtClean="0">
                <a:solidFill>
                  <a:srgbClr val="BFBFBF"/>
                </a:solidFill>
              </a:rPr>
              <a:t>phpMyAdmin</a:t>
            </a:r>
            <a:endParaRPr lang="en-US" sz="3600" dirty="0" smtClean="0">
              <a:solidFill>
                <a:srgbClr val="BFBFBF"/>
              </a:solidFill>
            </a:endParaRPr>
          </a:p>
          <a:p>
            <a:r>
              <a:rPr lang="en-US" sz="3600" dirty="0" smtClean="0">
                <a:solidFill>
                  <a:srgbClr val="BFBFBF"/>
                </a:solidFill>
              </a:rPr>
              <a:t>XML and databases – first look</a:t>
            </a:r>
          </a:p>
          <a:p>
            <a:r>
              <a:rPr lang="en-US" sz="3600" dirty="0" smtClean="0">
                <a:solidFill>
                  <a:srgbClr val="BFBFBF"/>
                </a:solidFill>
              </a:rPr>
              <a:t>Next Week</a:t>
            </a:r>
            <a:endParaRPr lang="en-US" sz="3600" dirty="0">
              <a:solidFill>
                <a:srgbClr val="BFBFBF"/>
              </a:solidFill>
            </a:endParaRPr>
          </a:p>
          <a:p>
            <a:pPr>
              <a:buFontTx/>
              <a:buNone/>
            </a:pPr>
            <a:endParaRPr lang="en-US" sz="4000" dirty="0"/>
          </a:p>
        </p:txBody>
      </p:sp>
    </p:spTree>
    <p:extLst>
      <p:ext uri="{BB962C8B-B14F-4D97-AF65-F5344CB8AC3E}">
        <p14:creationId xmlns:p14="http://schemas.microsoft.com/office/powerpoint/2010/main" val="97213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dirty="0" smtClean="0"/>
              <a:t>Review</a:t>
            </a:r>
            <a:endParaRPr lang="en-US" sz="3200" dirty="0"/>
          </a:p>
          <a:p>
            <a:pPr lvl="1"/>
            <a:r>
              <a:rPr lang="en-US" dirty="0"/>
              <a:t>Integrity constraints</a:t>
            </a:r>
          </a:p>
          <a:p>
            <a:r>
              <a:rPr lang="en-US" sz="3600" dirty="0">
                <a:solidFill>
                  <a:srgbClr val="BFBFBF"/>
                </a:solidFill>
              </a:rPr>
              <a:t>Database Design Process </a:t>
            </a:r>
            <a:r>
              <a:rPr lang="en-US" sz="3600" dirty="0" smtClean="0">
                <a:solidFill>
                  <a:srgbClr val="BFBFBF"/>
                </a:solidFill>
              </a:rPr>
              <a:t>Recap</a:t>
            </a:r>
          </a:p>
          <a:p>
            <a:r>
              <a:rPr lang="en-US" sz="3600" dirty="0" smtClean="0">
                <a:solidFill>
                  <a:srgbClr val="BFBFBF"/>
                </a:solidFill>
              </a:rPr>
              <a:t>Building Databases in MySQL with </a:t>
            </a:r>
            <a:r>
              <a:rPr lang="en-US" sz="3600" dirty="0" err="1" smtClean="0">
                <a:solidFill>
                  <a:srgbClr val="BFBFBF"/>
                </a:solidFill>
              </a:rPr>
              <a:t>phpMyAdmin</a:t>
            </a:r>
            <a:endParaRPr lang="en-US" sz="3600" dirty="0" smtClean="0">
              <a:solidFill>
                <a:srgbClr val="BFBFBF"/>
              </a:solidFill>
            </a:endParaRPr>
          </a:p>
          <a:p>
            <a:r>
              <a:rPr lang="en-US" sz="3600" dirty="0" smtClean="0">
                <a:solidFill>
                  <a:srgbClr val="BFBFBF"/>
                </a:solidFill>
              </a:rPr>
              <a:t>XML and databases – first look</a:t>
            </a:r>
          </a:p>
          <a:p>
            <a:r>
              <a:rPr lang="en-US" sz="3600" dirty="0" smtClean="0">
                <a:solidFill>
                  <a:srgbClr val="BFBFBF"/>
                </a:solidFill>
              </a:rPr>
              <a:t>Next Week</a:t>
            </a:r>
            <a:endParaRPr lang="en-US" sz="3600" dirty="0">
              <a:solidFill>
                <a:srgbClr val="BFBFBF"/>
              </a:solidFill>
            </a:endParaRPr>
          </a:p>
          <a:p>
            <a:pPr>
              <a:buFontTx/>
              <a:buNone/>
            </a:pPr>
            <a:endParaRPr lang="en-US" sz="4000" dirty="0"/>
          </a:p>
        </p:txBody>
      </p:sp>
    </p:spTree>
    <p:extLst>
      <p:ext uri="{BB962C8B-B14F-4D97-AF65-F5344CB8AC3E}">
        <p14:creationId xmlns:p14="http://schemas.microsoft.com/office/powerpoint/2010/main" val="74197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3"/>
          <p:cNvSpPr>
            <a:spLocks noGrp="1"/>
          </p:cNvSpPr>
          <p:nvPr>
            <p:ph type="dt" sz="half" idx="10"/>
          </p:nvPr>
        </p:nvSpPr>
        <p:spPr/>
        <p:txBody>
          <a:bodyPr/>
          <a:lstStyle/>
          <a:p>
            <a:r>
              <a:rPr lang="en-US" smtClean="0"/>
              <a:t>I 257 – Fall 2014</a:t>
            </a:r>
            <a:endParaRPr lang="en-US"/>
          </a:p>
        </p:txBody>
      </p:sp>
      <p:sp>
        <p:nvSpPr>
          <p:cNvPr id="801794" name="Rectangle 2"/>
          <p:cNvSpPr>
            <a:spLocks noGrp="1" noChangeArrowheads="1"/>
          </p:cNvSpPr>
          <p:nvPr>
            <p:ph type="title"/>
          </p:nvPr>
        </p:nvSpPr>
        <p:spPr/>
        <p:txBody>
          <a:bodyPr/>
          <a:lstStyle/>
          <a:p>
            <a:r>
              <a:rPr lang="en-US"/>
              <a:t>Database Design Process</a:t>
            </a:r>
          </a:p>
        </p:txBody>
      </p:sp>
      <p:sp>
        <p:nvSpPr>
          <p:cNvPr id="801795" name="Rectangle 3"/>
          <p:cNvSpPr>
            <a:spLocks noChangeArrowheads="1"/>
          </p:cNvSpPr>
          <p:nvPr/>
        </p:nvSpPr>
        <p:spPr bwMode="auto">
          <a:xfrm>
            <a:off x="23622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Conceptual</a:t>
            </a:r>
          </a:p>
          <a:p>
            <a:pPr eaLnBrk="0" hangingPunct="0"/>
            <a:r>
              <a:rPr lang="en-US" sz="2000">
                <a:solidFill>
                  <a:schemeClr val="bg1"/>
                </a:solidFill>
                <a:latin typeface="Arial" charset="0"/>
              </a:rPr>
              <a:t>Model</a:t>
            </a:r>
          </a:p>
        </p:txBody>
      </p:sp>
      <p:sp>
        <p:nvSpPr>
          <p:cNvPr id="801796" name="Rectangle 4"/>
          <p:cNvSpPr>
            <a:spLocks noChangeArrowheads="1"/>
          </p:cNvSpPr>
          <p:nvPr/>
        </p:nvSpPr>
        <p:spPr bwMode="auto">
          <a:xfrm>
            <a:off x="44958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Logical</a:t>
            </a:r>
          </a:p>
          <a:p>
            <a:pPr eaLnBrk="0" hangingPunct="0"/>
            <a:r>
              <a:rPr lang="en-US" sz="2000">
                <a:solidFill>
                  <a:schemeClr val="bg1"/>
                </a:solidFill>
                <a:latin typeface="Arial" charset="0"/>
              </a:rPr>
              <a:t>Model</a:t>
            </a:r>
          </a:p>
        </p:txBody>
      </p:sp>
      <p:sp>
        <p:nvSpPr>
          <p:cNvPr id="801797" name="AutoShape 5"/>
          <p:cNvSpPr>
            <a:spLocks noChangeArrowheads="1"/>
          </p:cNvSpPr>
          <p:nvPr/>
        </p:nvSpPr>
        <p:spPr bwMode="auto">
          <a:xfrm>
            <a:off x="7696200" y="28194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798" name="AutoShape 6"/>
          <p:cNvSpPr>
            <a:spLocks noChangeArrowheads="1"/>
          </p:cNvSpPr>
          <p:nvPr/>
        </p:nvSpPr>
        <p:spPr bwMode="auto">
          <a:xfrm>
            <a:off x="7239000" y="32766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solidFill>
                <a:schemeClr val="bg1"/>
              </a:solidFill>
              <a:latin typeface="Arial" charset="0"/>
            </a:endParaRPr>
          </a:p>
        </p:txBody>
      </p:sp>
      <p:sp>
        <p:nvSpPr>
          <p:cNvPr id="801799" name="Rectangle 7"/>
          <p:cNvSpPr>
            <a:spLocks noChangeArrowheads="1"/>
          </p:cNvSpPr>
          <p:nvPr/>
        </p:nvSpPr>
        <p:spPr bwMode="auto">
          <a:xfrm>
            <a:off x="25908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801800" name="Rectangle 8"/>
          <p:cNvSpPr>
            <a:spLocks noChangeArrowheads="1"/>
          </p:cNvSpPr>
          <p:nvPr/>
        </p:nvSpPr>
        <p:spPr bwMode="auto">
          <a:xfrm>
            <a:off x="304800" y="2438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801801" name="Rectangle 9"/>
          <p:cNvSpPr>
            <a:spLocks noChangeArrowheads="1"/>
          </p:cNvSpPr>
          <p:nvPr/>
        </p:nvSpPr>
        <p:spPr bwMode="auto">
          <a:xfrm>
            <a:off x="304800" y="3200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801802" name="Rectangle 10"/>
          <p:cNvSpPr>
            <a:spLocks noChangeArrowheads="1"/>
          </p:cNvSpPr>
          <p:nvPr/>
        </p:nvSpPr>
        <p:spPr bwMode="auto">
          <a:xfrm>
            <a:off x="304800" y="4114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801803" name="Rectangle 11"/>
          <p:cNvSpPr>
            <a:spLocks noChangeArrowheads="1"/>
          </p:cNvSpPr>
          <p:nvPr/>
        </p:nvSpPr>
        <p:spPr bwMode="auto">
          <a:xfrm>
            <a:off x="304800" y="4876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801804" name="Text Box 12"/>
          <p:cNvSpPr txBox="1">
            <a:spLocks noChangeArrowheads="1"/>
          </p:cNvSpPr>
          <p:nvPr/>
        </p:nvSpPr>
        <p:spPr bwMode="auto">
          <a:xfrm>
            <a:off x="2819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801805" name="Text Box 13"/>
          <p:cNvSpPr txBox="1">
            <a:spLocks noChangeArrowheads="1"/>
          </p:cNvSpPr>
          <p:nvPr/>
        </p:nvSpPr>
        <p:spPr bwMode="auto">
          <a:xfrm>
            <a:off x="533400" y="2206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801806" name="Text Box 14"/>
          <p:cNvSpPr txBox="1">
            <a:spLocks noChangeArrowheads="1"/>
          </p:cNvSpPr>
          <p:nvPr/>
        </p:nvSpPr>
        <p:spPr bwMode="auto">
          <a:xfrm>
            <a:off x="4343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801807" name="Text Box 15"/>
          <p:cNvSpPr txBox="1">
            <a:spLocks noChangeArrowheads="1"/>
          </p:cNvSpPr>
          <p:nvPr/>
        </p:nvSpPr>
        <p:spPr bwMode="auto">
          <a:xfrm>
            <a:off x="59436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801808" name="Text Box 16"/>
          <p:cNvSpPr txBox="1">
            <a:spLocks noChangeArrowheads="1"/>
          </p:cNvSpPr>
          <p:nvPr/>
        </p:nvSpPr>
        <p:spPr bwMode="auto">
          <a:xfrm>
            <a:off x="75438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801809" name="Text Box 17"/>
          <p:cNvSpPr txBox="1">
            <a:spLocks noChangeArrowheads="1"/>
          </p:cNvSpPr>
          <p:nvPr/>
        </p:nvSpPr>
        <p:spPr bwMode="auto">
          <a:xfrm>
            <a:off x="457200" y="2968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801810" name="Text Box 18"/>
          <p:cNvSpPr txBox="1">
            <a:spLocks noChangeArrowheads="1"/>
          </p:cNvSpPr>
          <p:nvPr/>
        </p:nvSpPr>
        <p:spPr bwMode="auto">
          <a:xfrm>
            <a:off x="457200" y="3883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801811" name="Text Box 19"/>
          <p:cNvSpPr txBox="1">
            <a:spLocks noChangeArrowheads="1"/>
          </p:cNvSpPr>
          <p:nvPr/>
        </p:nvSpPr>
        <p:spPr bwMode="auto">
          <a:xfrm>
            <a:off x="457200" y="4645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801812" name="Rectangle 20"/>
          <p:cNvSpPr>
            <a:spLocks noChangeArrowheads="1"/>
          </p:cNvSpPr>
          <p:nvPr/>
        </p:nvSpPr>
        <p:spPr bwMode="auto">
          <a:xfrm>
            <a:off x="73914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801813" name="Rectangle 21"/>
          <p:cNvSpPr>
            <a:spLocks noChangeArrowheads="1"/>
          </p:cNvSpPr>
          <p:nvPr/>
        </p:nvSpPr>
        <p:spPr bwMode="auto">
          <a:xfrm>
            <a:off x="57912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801814" name="Rectangle 22"/>
          <p:cNvSpPr>
            <a:spLocks noChangeArrowheads="1"/>
          </p:cNvSpPr>
          <p:nvPr/>
        </p:nvSpPr>
        <p:spPr bwMode="auto">
          <a:xfrm>
            <a:off x="41910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801815" name="Line 23"/>
          <p:cNvSpPr>
            <a:spLocks noChangeShapeType="1"/>
          </p:cNvSpPr>
          <p:nvPr/>
        </p:nvSpPr>
        <p:spPr bwMode="auto">
          <a:xfrm>
            <a:off x="1676400" y="26670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16" name="Line 24"/>
          <p:cNvSpPr>
            <a:spLocks noChangeShapeType="1"/>
          </p:cNvSpPr>
          <p:nvPr/>
        </p:nvSpPr>
        <p:spPr bwMode="auto">
          <a:xfrm>
            <a:off x="1676400" y="3429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17" name="Line 25"/>
          <p:cNvSpPr>
            <a:spLocks noChangeShapeType="1"/>
          </p:cNvSpPr>
          <p:nvPr/>
        </p:nvSpPr>
        <p:spPr bwMode="auto">
          <a:xfrm flipV="1">
            <a:off x="1676400" y="3886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18" name="Line 26"/>
          <p:cNvSpPr>
            <a:spLocks noChangeShapeType="1"/>
          </p:cNvSpPr>
          <p:nvPr/>
        </p:nvSpPr>
        <p:spPr bwMode="auto">
          <a:xfrm flipV="1">
            <a:off x="1676400" y="38862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19" name="Line 27"/>
          <p:cNvSpPr>
            <a:spLocks noChangeShapeType="1"/>
          </p:cNvSpPr>
          <p:nvPr/>
        </p:nvSpPr>
        <p:spPr bwMode="auto">
          <a:xfrm>
            <a:off x="3810000" y="3886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0" name="Line 28"/>
          <p:cNvSpPr>
            <a:spLocks noChangeShapeType="1"/>
          </p:cNvSpPr>
          <p:nvPr/>
        </p:nvSpPr>
        <p:spPr bwMode="auto">
          <a:xfrm>
            <a:off x="5943600" y="3886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1" name="Line 29"/>
          <p:cNvSpPr>
            <a:spLocks noChangeShapeType="1"/>
          </p:cNvSpPr>
          <p:nvPr/>
        </p:nvSpPr>
        <p:spPr bwMode="auto">
          <a:xfrm>
            <a:off x="6477000" y="26670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2" name="Line 30"/>
          <p:cNvSpPr>
            <a:spLocks noChangeShapeType="1"/>
          </p:cNvSpPr>
          <p:nvPr/>
        </p:nvSpPr>
        <p:spPr bwMode="auto">
          <a:xfrm>
            <a:off x="4191000" y="27432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3" name="Text Box 31"/>
          <p:cNvSpPr txBox="1">
            <a:spLocks noChangeArrowheads="1"/>
          </p:cNvSpPr>
          <p:nvPr/>
        </p:nvSpPr>
        <p:spPr bwMode="auto">
          <a:xfrm>
            <a:off x="7315200" y="32004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sz="2000">
                <a:solidFill>
                  <a:schemeClr val="bg1"/>
                </a:solidFill>
                <a:latin typeface="Arial" charset="0"/>
              </a:rPr>
              <a:t>Internal Model</a:t>
            </a:r>
          </a:p>
        </p:txBody>
      </p:sp>
      <p:sp>
        <p:nvSpPr>
          <p:cNvPr id="801824" name="Line 32"/>
          <p:cNvSpPr>
            <a:spLocks noChangeShapeType="1"/>
          </p:cNvSpPr>
          <p:nvPr/>
        </p:nvSpPr>
        <p:spPr bwMode="auto">
          <a:xfrm flipH="1" flipV="1">
            <a:off x="3276600" y="22098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5" name="Line 33"/>
          <p:cNvSpPr>
            <a:spLocks noChangeShapeType="1"/>
          </p:cNvSpPr>
          <p:nvPr/>
        </p:nvSpPr>
        <p:spPr bwMode="auto">
          <a:xfrm flipH="1" flipV="1">
            <a:off x="4876800" y="2209800"/>
            <a:ext cx="304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6" name="Line 34"/>
          <p:cNvSpPr>
            <a:spLocks noChangeShapeType="1"/>
          </p:cNvSpPr>
          <p:nvPr/>
        </p:nvSpPr>
        <p:spPr bwMode="auto">
          <a:xfrm flipV="1">
            <a:off x="5181600" y="22098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7" name="Line 35"/>
          <p:cNvSpPr>
            <a:spLocks noChangeShapeType="1"/>
          </p:cNvSpPr>
          <p:nvPr/>
        </p:nvSpPr>
        <p:spPr bwMode="auto">
          <a:xfrm flipV="1">
            <a:off x="5181600" y="2209800"/>
            <a:ext cx="2971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03842" name="Rectangle 2"/>
          <p:cNvSpPr>
            <a:spLocks noGrp="1" noChangeArrowheads="1"/>
          </p:cNvSpPr>
          <p:nvPr>
            <p:ph type="title"/>
          </p:nvPr>
        </p:nvSpPr>
        <p:spPr/>
        <p:txBody>
          <a:bodyPr/>
          <a:lstStyle/>
          <a:p>
            <a:r>
              <a:rPr lang="en-US"/>
              <a:t>Today: New Design</a:t>
            </a:r>
          </a:p>
        </p:txBody>
      </p:sp>
      <p:sp>
        <p:nvSpPr>
          <p:cNvPr id="803843" name="Rectangle 3"/>
          <p:cNvSpPr>
            <a:spLocks noGrp="1" noChangeArrowheads="1"/>
          </p:cNvSpPr>
          <p:nvPr>
            <p:ph type="body" idx="1"/>
          </p:nvPr>
        </p:nvSpPr>
        <p:spPr/>
        <p:txBody>
          <a:bodyPr/>
          <a:lstStyle/>
          <a:p>
            <a:r>
              <a:rPr lang="en-US"/>
              <a:t>Today we will build the COOKIE database from (rough) needs assessment through the conceptual model, logical model and finally physical implementation in Access.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05890" name="Rectangle 2"/>
          <p:cNvSpPr>
            <a:spLocks noGrp="1" noChangeArrowheads="1"/>
          </p:cNvSpPr>
          <p:nvPr>
            <p:ph type="title"/>
          </p:nvPr>
        </p:nvSpPr>
        <p:spPr/>
        <p:txBody>
          <a:bodyPr/>
          <a:lstStyle/>
          <a:p>
            <a:r>
              <a:rPr lang="en-US"/>
              <a:t>Cookie Requirements</a:t>
            </a:r>
          </a:p>
        </p:txBody>
      </p:sp>
      <p:sp>
        <p:nvSpPr>
          <p:cNvPr id="805891" name="Rectangle 3"/>
          <p:cNvSpPr>
            <a:spLocks noGrp="1" noChangeArrowheads="1"/>
          </p:cNvSpPr>
          <p:nvPr>
            <p:ph type="body" idx="1"/>
          </p:nvPr>
        </p:nvSpPr>
        <p:spPr/>
        <p:txBody>
          <a:bodyPr/>
          <a:lstStyle/>
          <a:p>
            <a:r>
              <a:rPr lang="en-US" sz="2800"/>
              <a:t>Cookie is a bibliographic database that contains information about a hypothetical union catalog of several libraries.</a:t>
            </a:r>
          </a:p>
          <a:p>
            <a:r>
              <a:rPr lang="en-US" sz="2800"/>
              <a:t>Need to record which books are held by which libraries</a:t>
            </a:r>
          </a:p>
          <a:p>
            <a:r>
              <a:rPr lang="en-US" sz="2800"/>
              <a:t>Need to search on bibliographic information</a:t>
            </a:r>
          </a:p>
          <a:p>
            <a:pPr lvl="1"/>
            <a:r>
              <a:rPr lang="en-US" sz="2400"/>
              <a:t>Author, title, subject, call number for a given library, etc.</a:t>
            </a:r>
          </a:p>
          <a:p>
            <a:r>
              <a:rPr lang="en-US" sz="2800"/>
              <a:t>Need to know who publishes the books for ordering, etc.</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07938" name="Rectangle 2"/>
          <p:cNvSpPr>
            <a:spLocks noGrp="1" noChangeArrowheads="1"/>
          </p:cNvSpPr>
          <p:nvPr>
            <p:ph type="title"/>
          </p:nvPr>
        </p:nvSpPr>
        <p:spPr/>
        <p:txBody>
          <a:bodyPr/>
          <a:lstStyle/>
          <a:p>
            <a:r>
              <a:rPr lang="en-US"/>
              <a:t>Cookie Database</a:t>
            </a:r>
          </a:p>
        </p:txBody>
      </p:sp>
      <p:sp>
        <p:nvSpPr>
          <p:cNvPr id="807939" name="Rectangle 3"/>
          <p:cNvSpPr>
            <a:spLocks noGrp="1" noChangeArrowheads="1"/>
          </p:cNvSpPr>
          <p:nvPr>
            <p:ph type="body" idx="1"/>
          </p:nvPr>
        </p:nvSpPr>
        <p:spPr/>
        <p:txBody>
          <a:bodyPr/>
          <a:lstStyle/>
          <a:p>
            <a:pPr>
              <a:lnSpc>
                <a:spcPct val="90000"/>
              </a:lnSpc>
            </a:pPr>
            <a:r>
              <a:rPr lang="en-US" sz="2800" dirty="0"/>
              <a:t>There are currently 6 main types of entities in the database </a:t>
            </a:r>
          </a:p>
          <a:p>
            <a:pPr lvl="1">
              <a:lnSpc>
                <a:spcPct val="90000"/>
              </a:lnSpc>
            </a:pPr>
            <a:r>
              <a:rPr lang="en-US" sz="2400" dirty="0"/>
              <a:t>Authors (Authors) </a:t>
            </a:r>
          </a:p>
          <a:p>
            <a:pPr lvl="2">
              <a:lnSpc>
                <a:spcPct val="90000"/>
              </a:lnSpc>
            </a:pPr>
            <a:r>
              <a:rPr lang="en-US" sz="2000" dirty="0"/>
              <a:t>Note: we created authors from the former design when talking about normalization </a:t>
            </a:r>
            <a:r>
              <a:rPr lang="en-US" sz="2000" dirty="0" smtClean="0"/>
              <a:t>(a few </a:t>
            </a:r>
            <a:r>
              <a:rPr lang="en-US" sz="2000" dirty="0"/>
              <a:t>weeks ago)</a:t>
            </a:r>
          </a:p>
          <a:p>
            <a:pPr lvl="1">
              <a:lnSpc>
                <a:spcPct val="90000"/>
              </a:lnSpc>
            </a:pPr>
            <a:r>
              <a:rPr lang="en-US" sz="2400" dirty="0"/>
              <a:t>Books (</a:t>
            </a:r>
            <a:r>
              <a:rPr lang="en-US" sz="2400" dirty="0" err="1"/>
              <a:t>bibfile</a:t>
            </a:r>
            <a:r>
              <a:rPr lang="en-US" sz="2400" dirty="0"/>
              <a:t>)</a:t>
            </a:r>
          </a:p>
          <a:p>
            <a:pPr lvl="1">
              <a:lnSpc>
                <a:spcPct val="90000"/>
              </a:lnSpc>
            </a:pPr>
            <a:r>
              <a:rPr lang="en-US" sz="2400" dirty="0"/>
              <a:t>Local Call numbers (</a:t>
            </a:r>
            <a:r>
              <a:rPr lang="en-US" sz="2400" dirty="0" err="1"/>
              <a:t>callfile</a:t>
            </a:r>
            <a:r>
              <a:rPr lang="en-US" sz="2400" dirty="0"/>
              <a:t>)</a:t>
            </a:r>
          </a:p>
          <a:p>
            <a:pPr lvl="1">
              <a:lnSpc>
                <a:spcPct val="90000"/>
              </a:lnSpc>
            </a:pPr>
            <a:r>
              <a:rPr lang="en-US" sz="2400" dirty="0"/>
              <a:t>Libraries (</a:t>
            </a:r>
            <a:r>
              <a:rPr lang="en-US" sz="2400" dirty="0" err="1"/>
              <a:t>libfile</a:t>
            </a:r>
            <a:r>
              <a:rPr lang="en-US" sz="2400" dirty="0"/>
              <a:t>)</a:t>
            </a:r>
          </a:p>
          <a:p>
            <a:pPr lvl="1">
              <a:lnSpc>
                <a:spcPct val="90000"/>
              </a:lnSpc>
            </a:pPr>
            <a:r>
              <a:rPr lang="en-US" sz="2400" dirty="0"/>
              <a:t>Publishers (</a:t>
            </a:r>
            <a:r>
              <a:rPr lang="en-US" sz="2400" dirty="0" err="1"/>
              <a:t>pubfile</a:t>
            </a:r>
            <a:r>
              <a:rPr lang="en-US" sz="2400" dirty="0"/>
              <a:t>)</a:t>
            </a:r>
          </a:p>
          <a:p>
            <a:pPr lvl="1">
              <a:lnSpc>
                <a:spcPct val="90000"/>
              </a:lnSpc>
            </a:pPr>
            <a:r>
              <a:rPr lang="en-US" sz="2400" dirty="0"/>
              <a:t>Subject headings (</a:t>
            </a:r>
            <a:r>
              <a:rPr lang="en-US" sz="2400" dirty="0" err="1"/>
              <a:t>subfile</a:t>
            </a:r>
            <a:r>
              <a:rPr lang="en-US" sz="2400" dirty="0"/>
              <a:t>)</a:t>
            </a:r>
          </a:p>
          <a:p>
            <a:pPr lvl="1">
              <a:lnSpc>
                <a:spcPct val="90000"/>
              </a:lnSpc>
            </a:pPr>
            <a:r>
              <a:rPr lang="en-US" sz="2400" dirty="0"/>
              <a:t>Additional entities</a:t>
            </a:r>
          </a:p>
          <a:p>
            <a:pPr lvl="2">
              <a:lnSpc>
                <a:spcPct val="90000"/>
              </a:lnSpc>
            </a:pPr>
            <a:r>
              <a:rPr lang="en-US" sz="2000" dirty="0"/>
              <a:t>Links between subject and books (</a:t>
            </a:r>
            <a:r>
              <a:rPr lang="en-US" sz="2000" dirty="0" err="1"/>
              <a:t>indxfile</a:t>
            </a:r>
            <a:r>
              <a:rPr lang="en-US" sz="2000" dirty="0"/>
              <a:t>)</a:t>
            </a:r>
          </a:p>
          <a:p>
            <a:pPr lvl="2">
              <a:lnSpc>
                <a:spcPct val="90000"/>
              </a:lnSpc>
            </a:pPr>
            <a:r>
              <a:rPr lang="en-US" sz="2000" dirty="0"/>
              <a:t>Links between authors and books (AU_BIB)</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09986" name="Rectangle 2"/>
          <p:cNvSpPr>
            <a:spLocks noGrp="1" noChangeArrowheads="1"/>
          </p:cNvSpPr>
          <p:nvPr>
            <p:ph type="title"/>
          </p:nvPr>
        </p:nvSpPr>
        <p:spPr/>
        <p:txBody>
          <a:bodyPr/>
          <a:lstStyle/>
          <a:p>
            <a:r>
              <a:rPr lang="en-US"/>
              <a:t>AUTHORS</a:t>
            </a:r>
          </a:p>
        </p:txBody>
      </p:sp>
      <p:sp>
        <p:nvSpPr>
          <p:cNvPr id="809987" name="Rectangle 3"/>
          <p:cNvSpPr>
            <a:spLocks noGrp="1" noChangeArrowheads="1"/>
          </p:cNvSpPr>
          <p:nvPr>
            <p:ph type="body" idx="1"/>
          </p:nvPr>
        </p:nvSpPr>
        <p:spPr/>
        <p:txBody>
          <a:bodyPr/>
          <a:lstStyle/>
          <a:p>
            <a:r>
              <a:rPr lang="en-US"/>
              <a:t>Author -- The author</a:t>
            </a:r>
            <a:r>
              <a:rPr lang="ja-JP" altLang="en-US">
                <a:latin typeface="Arial"/>
              </a:rPr>
              <a:t>’</a:t>
            </a:r>
            <a:r>
              <a:rPr lang="en-US"/>
              <a:t>s name (We do not distinguish between Personal and Corporate authors)</a:t>
            </a:r>
          </a:p>
          <a:p>
            <a:r>
              <a:rPr lang="en-US"/>
              <a:t>Au_id – a unique id for the author</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2"/>
          <p:cNvSpPr>
            <a:spLocks noGrp="1"/>
          </p:cNvSpPr>
          <p:nvPr>
            <p:ph type="dt" sz="half" idx="10"/>
          </p:nvPr>
        </p:nvSpPr>
        <p:spPr/>
        <p:txBody>
          <a:bodyPr/>
          <a:lstStyle/>
          <a:p>
            <a:r>
              <a:rPr lang="en-US" smtClean="0"/>
              <a:t>I 257 – Fall 2014</a:t>
            </a:r>
            <a:endParaRPr lang="en-US"/>
          </a:p>
        </p:txBody>
      </p:sp>
      <p:sp>
        <p:nvSpPr>
          <p:cNvPr id="812034" name="Rectangle 2"/>
          <p:cNvSpPr>
            <a:spLocks noGrp="1" noChangeArrowheads="1"/>
          </p:cNvSpPr>
          <p:nvPr>
            <p:ph type="title"/>
          </p:nvPr>
        </p:nvSpPr>
        <p:spPr/>
        <p:txBody>
          <a:bodyPr/>
          <a:lstStyle/>
          <a:p>
            <a:r>
              <a:rPr lang="en-US"/>
              <a:t>AUTHORS</a:t>
            </a:r>
          </a:p>
        </p:txBody>
      </p:sp>
      <p:sp>
        <p:nvSpPr>
          <p:cNvPr id="812035" name="Rectangle 3"/>
          <p:cNvSpPr>
            <a:spLocks noChangeArrowheads="1"/>
          </p:cNvSpPr>
          <p:nvPr/>
        </p:nvSpPr>
        <p:spPr bwMode="auto">
          <a:xfrm>
            <a:off x="3733800" y="41148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Authors</a:t>
            </a:r>
          </a:p>
        </p:txBody>
      </p:sp>
      <p:sp>
        <p:nvSpPr>
          <p:cNvPr id="812036" name="Oval 4"/>
          <p:cNvSpPr>
            <a:spLocks noChangeArrowheads="1"/>
          </p:cNvSpPr>
          <p:nvPr/>
        </p:nvSpPr>
        <p:spPr bwMode="auto">
          <a:xfrm>
            <a:off x="5486400" y="25146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Author</a:t>
            </a:r>
            <a:endParaRPr lang="en-US" u="sng"/>
          </a:p>
        </p:txBody>
      </p:sp>
      <p:sp>
        <p:nvSpPr>
          <p:cNvPr id="812037" name="Oval 5"/>
          <p:cNvSpPr>
            <a:spLocks noChangeArrowheads="1"/>
          </p:cNvSpPr>
          <p:nvPr/>
        </p:nvSpPr>
        <p:spPr bwMode="auto">
          <a:xfrm>
            <a:off x="2667000" y="2438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AU ID</a:t>
            </a:r>
          </a:p>
        </p:txBody>
      </p:sp>
      <p:cxnSp>
        <p:nvCxnSpPr>
          <p:cNvPr id="812038" name="AutoShape 6"/>
          <p:cNvCxnSpPr>
            <a:cxnSpLocks noChangeShapeType="1"/>
            <a:stCxn id="812036" idx="4"/>
            <a:endCxn id="812035" idx="0"/>
          </p:cNvCxnSpPr>
          <p:nvPr/>
        </p:nvCxnSpPr>
        <p:spPr bwMode="auto">
          <a:xfrm flipH="1">
            <a:off x="4533900" y="3124200"/>
            <a:ext cx="14859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2039" name="AutoShape 7"/>
          <p:cNvCxnSpPr>
            <a:cxnSpLocks noChangeShapeType="1"/>
            <a:stCxn id="812037" idx="4"/>
            <a:endCxn id="812035" idx="0"/>
          </p:cNvCxnSpPr>
          <p:nvPr/>
        </p:nvCxnSpPr>
        <p:spPr bwMode="auto">
          <a:xfrm>
            <a:off x="3200400" y="3048000"/>
            <a:ext cx="1333500"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14082" name="Rectangle 2"/>
          <p:cNvSpPr>
            <a:spLocks noGrp="1" noChangeArrowheads="1"/>
          </p:cNvSpPr>
          <p:nvPr>
            <p:ph type="title"/>
          </p:nvPr>
        </p:nvSpPr>
        <p:spPr/>
        <p:txBody>
          <a:bodyPr/>
          <a:lstStyle/>
          <a:p>
            <a:r>
              <a:rPr lang="en-US"/>
              <a:t>BIBFILE</a:t>
            </a:r>
          </a:p>
        </p:txBody>
      </p:sp>
      <p:sp>
        <p:nvSpPr>
          <p:cNvPr id="814083" name="Rectangle 3"/>
          <p:cNvSpPr>
            <a:spLocks noGrp="1" noChangeArrowheads="1"/>
          </p:cNvSpPr>
          <p:nvPr>
            <p:ph type="body" idx="1"/>
          </p:nvPr>
        </p:nvSpPr>
        <p:spPr/>
        <p:txBody>
          <a:bodyPr/>
          <a:lstStyle/>
          <a:p>
            <a:r>
              <a:rPr lang="en-US" sz="2800"/>
              <a:t>Books (BIBFILE) contains information about particular books. It includes one record for each book. The attributes are:</a:t>
            </a:r>
          </a:p>
          <a:p>
            <a:pPr lvl="1"/>
            <a:r>
              <a:rPr lang="en-US" sz="2400"/>
              <a:t>accno -- an </a:t>
            </a:r>
            <a:r>
              <a:rPr lang="ja-JP" altLang="en-US" sz="2400">
                <a:latin typeface="Arial"/>
              </a:rPr>
              <a:t>“</a:t>
            </a:r>
            <a:r>
              <a:rPr lang="en-US" sz="2400"/>
              <a:t>accession</a:t>
            </a:r>
            <a:r>
              <a:rPr lang="ja-JP" altLang="en-US" sz="2400">
                <a:latin typeface="Arial"/>
              </a:rPr>
              <a:t>”</a:t>
            </a:r>
            <a:r>
              <a:rPr lang="en-US" sz="2400"/>
              <a:t> or serial number</a:t>
            </a:r>
          </a:p>
          <a:p>
            <a:pPr lvl="1"/>
            <a:r>
              <a:rPr lang="en-US" sz="2400"/>
              <a:t>title -- The title of the book</a:t>
            </a:r>
          </a:p>
          <a:p>
            <a:pPr lvl="1"/>
            <a:r>
              <a:rPr lang="en-US" sz="2400"/>
              <a:t>loc -- Location of publication (where published)</a:t>
            </a:r>
          </a:p>
          <a:p>
            <a:pPr lvl="1"/>
            <a:r>
              <a:rPr lang="en-US" sz="2400"/>
              <a:t>date -- Date of publication</a:t>
            </a:r>
          </a:p>
          <a:p>
            <a:pPr lvl="1"/>
            <a:r>
              <a:rPr lang="en-US" sz="2400"/>
              <a:t>price -- Price of the book</a:t>
            </a:r>
          </a:p>
          <a:p>
            <a:pPr lvl="1"/>
            <a:r>
              <a:rPr lang="en-US" sz="2400"/>
              <a:t>pagination -- Number of pages</a:t>
            </a:r>
          </a:p>
          <a:p>
            <a:pPr lvl="1"/>
            <a:r>
              <a:rPr lang="en-US" sz="2400"/>
              <a:t>ill -- What type of illustrations (maps, etc) if any</a:t>
            </a:r>
          </a:p>
          <a:p>
            <a:pPr lvl="1"/>
            <a:r>
              <a:rPr lang="en-US" sz="2400"/>
              <a:t>height -- Height of the book in centimeters</a:t>
            </a:r>
          </a:p>
          <a:p>
            <a:pPr lvl="1"/>
            <a:endParaRPr lang="en-US" sz="240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2"/>
          <p:cNvSpPr>
            <a:spLocks noGrp="1"/>
          </p:cNvSpPr>
          <p:nvPr>
            <p:ph type="dt" sz="half" idx="10"/>
          </p:nvPr>
        </p:nvSpPr>
        <p:spPr/>
        <p:txBody>
          <a:bodyPr/>
          <a:lstStyle/>
          <a:p>
            <a:r>
              <a:rPr lang="en-US" smtClean="0"/>
              <a:t>I 257 – Fall 2014</a:t>
            </a:r>
            <a:endParaRPr lang="en-US"/>
          </a:p>
        </p:txBody>
      </p:sp>
      <p:sp>
        <p:nvSpPr>
          <p:cNvPr id="816130" name="Rectangle 2"/>
          <p:cNvSpPr>
            <a:spLocks noGrp="1" noChangeArrowheads="1"/>
          </p:cNvSpPr>
          <p:nvPr>
            <p:ph type="title"/>
          </p:nvPr>
        </p:nvSpPr>
        <p:spPr/>
        <p:txBody>
          <a:bodyPr/>
          <a:lstStyle/>
          <a:p>
            <a:r>
              <a:rPr lang="en-US"/>
              <a:t>Books/BIBFILE</a:t>
            </a:r>
          </a:p>
        </p:txBody>
      </p:sp>
      <p:grpSp>
        <p:nvGrpSpPr>
          <p:cNvPr id="816131" name="Group 3"/>
          <p:cNvGrpSpPr>
            <a:grpSpLocks/>
          </p:cNvGrpSpPr>
          <p:nvPr/>
        </p:nvGrpSpPr>
        <p:grpSpPr bwMode="auto">
          <a:xfrm>
            <a:off x="1828800" y="1600200"/>
            <a:ext cx="5638800" cy="4191000"/>
            <a:chOff x="1152" y="1488"/>
            <a:chExt cx="3552" cy="2640"/>
          </a:xfrm>
        </p:grpSpPr>
        <p:sp>
          <p:nvSpPr>
            <p:cNvPr id="816132" name="Rectangle 4"/>
            <p:cNvSpPr>
              <a:spLocks noChangeArrowheads="1"/>
            </p:cNvSpPr>
            <p:nvPr/>
          </p:nvSpPr>
          <p:spPr bwMode="auto">
            <a:xfrm>
              <a:off x="2352" y="259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Books</a:t>
              </a:r>
            </a:p>
          </p:txBody>
        </p:sp>
        <p:sp>
          <p:nvSpPr>
            <p:cNvPr id="816133" name="Oval 5"/>
            <p:cNvSpPr>
              <a:spLocks noChangeArrowheads="1"/>
            </p:cNvSpPr>
            <p:nvPr/>
          </p:nvSpPr>
          <p:spPr bwMode="auto">
            <a:xfrm>
              <a:off x="1536"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accno</a:t>
              </a:r>
            </a:p>
          </p:txBody>
        </p:sp>
        <p:sp>
          <p:nvSpPr>
            <p:cNvPr id="816134" name="Oval 6"/>
            <p:cNvSpPr>
              <a:spLocks noChangeArrowheads="1"/>
            </p:cNvSpPr>
            <p:nvPr/>
          </p:nvSpPr>
          <p:spPr bwMode="auto">
            <a:xfrm>
              <a:off x="3264" y="148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Title</a:t>
              </a:r>
              <a:endParaRPr lang="en-US" u="sng"/>
            </a:p>
          </p:txBody>
        </p:sp>
        <p:sp>
          <p:nvSpPr>
            <p:cNvPr id="816135" name="Oval 7"/>
            <p:cNvSpPr>
              <a:spLocks noChangeArrowheads="1"/>
            </p:cNvSpPr>
            <p:nvPr/>
          </p:nvSpPr>
          <p:spPr bwMode="auto">
            <a:xfrm>
              <a:off x="3936"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Loc</a:t>
              </a:r>
              <a:endParaRPr lang="en-US" u="sng"/>
            </a:p>
          </p:txBody>
        </p:sp>
        <p:sp>
          <p:nvSpPr>
            <p:cNvPr id="816136" name="Oval 8"/>
            <p:cNvSpPr>
              <a:spLocks noChangeArrowheads="1"/>
            </p:cNvSpPr>
            <p:nvPr/>
          </p:nvSpPr>
          <p:spPr bwMode="auto">
            <a:xfrm>
              <a:off x="4032" y="288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Date</a:t>
              </a:r>
            </a:p>
          </p:txBody>
        </p:sp>
        <p:sp>
          <p:nvSpPr>
            <p:cNvPr id="816137" name="Oval 9"/>
            <p:cNvSpPr>
              <a:spLocks noChangeArrowheads="1"/>
            </p:cNvSpPr>
            <p:nvPr/>
          </p:nvSpPr>
          <p:spPr bwMode="auto">
            <a:xfrm>
              <a:off x="1152" y="23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Price</a:t>
              </a:r>
            </a:p>
          </p:txBody>
        </p:sp>
        <p:sp>
          <p:nvSpPr>
            <p:cNvPr id="816138" name="Oval 10"/>
            <p:cNvSpPr>
              <a:spLocks noChangeArrowheads="1"/>
            </p:cNvSpPr>
            <p:nvPr/>
          </p:nvSpPr>
          <p:spPr bwMode="auto">
            <a:xfrm>
              <a:off x="1248" y="34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Pagination</a:t>
              </a:r>
              <a:endParaRPr lang="en-US"/>
            </a:p>
          </p:txBody>
        </p:sp>
        <p:sp>
          <p:nvSpPr>
            <p:cNvPr id="816139" name="Oval 11"/>
            <p:cNvSpPr>
              <a:spLocks noChangeArrowheads="1"/>
            </p:cNvSpPr>
            <p:nvPr/>
          </p:nvSpPr>
          <p:spPr bwMode="auto">
            <a:xfrm>
              <a:off x="2544" y="374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Height</a:t>
              </a:r>
            </a:p>
          </p:txBody>
        </p:sp>
        <p:sp>
          <p:nvSpPr>
            <p:cNvPr id="816140" name="Oval 12"/>
            <p:cNvSpPr>
              <a:spLocks noChangeArrowheads="1"/>
            </p:cNvSpPr>
            <p:nvPr/>
          </p:nvSpPr>
          <p:spPr bwMode="auto">
            <a:xfrm>
              <a:off x="3744" y="355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Ill</a:t>
              </a:r>
            </a:p>
          </p:txBody>
        </p:sp>
        <p:cxnSp>
          <p:nvCxnSpPr>
            <p:cNvPr id="816141" name="AutoShape 13"/>
            <p:cNvCxnSpPr>
              <a:cxnSpLocks noChangeShapeType="1"/>
              <a:stCxn id="816134" idx="4"/>
              <a:endCxn id="816132" idx="0"/>
            </p:cNvCxnSpPr>
            <p:nvPr/>
          </p:nvCxnSpPr>
          <p:spPr bwMode="auto">
            <a:xfrm flipH="1">
              <a:off x="2856" y="1872"/>
              <a:ext cx="744" cy="72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2" name="AutoShape 14"/>
            <p:cNvCxnSpPr>
              <a:cxnSpLocks noChangeShapeType="1"/>
              <a:stCxn id="816133" idx="4"/>
              <a:endCxn id="816132" idx="0"/>
            </p:cNvCxnSpPr>
            <p:nvPr/>
          </p:nvCxnSpPr>
          <p:spPr bwMode="auto">
            <a:xfrm>
              <a:off x="1872" y="1920"/>
              <a:ext cx="984" cy="67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3" name="AutoShape 15"/>
            <p:cNvCxnSpPr>
              <a:cxnSpLocks noChangeShapeType="1"/>
              <a:stCxn id="816137" idx="6"/>
              <a:endCxn id="816132" idx="1"/>
            </p:cNvCxnSpPr>
            <p:nvPr/>
          </p:nvCxnSpPr>
          <p:spPr bwMode="auto">
            <a:xfrm>
              <a:off x="1824" y="2496"/>
              <a:ext cx="528" cy="33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4" name="AutoShape 16"/>
            <p:cNvCxnSpPr>
              <a:cxnSpLocks noChangeShapeType="1"/>
              <a:stCxn id="816138" idx="6"/>
              <a:endCxn id="816132" idx="1"/>
            </p:cNvCxnSpPr>
            <p:nvPr/>
          </p:nvCxnSpPr>
          <p:spPr bwMode="auto">
            <a:xfrm flipV="1">
              <a:off x="1920" y="2832"/>
              <a:ext cx="432" cy="76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5" name="AutoShape 17"/>
            <p:cNvCxnSpPr>
              <a:cxnSpLocks noChangeShapeType="1"/>
              <a:stCxn id="816139" idx="0"/>
              <a:endCxn id="816132" idx="2"/>
            </p:cNvCxnSpPr>
            <p:nvPr/>
          </p:nvCxnSpPr>
          <p:spPr bwMode="auto">
            <a:xfrm flipH="1" flipV="1">
              <a:off x="2856" y="3072"/>
              <a:ext cx="24" cy="67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6" name="AutoShape 18"/>
            <p:cNvCxnSpPr>
              <a:cxnSpLocks noChangeShapeType="1"/>
              <a:stCxn id="816140" idx="2"/>
              <a:endCxn id="816132" idx="3"/>
            </p:cNvCxnSpPr>
            <p:nvPr/>
          </p:nvCxnSpPr>
          <p:spPr bwMode="auto">
            <a:xfrm flipH="1" flipV="1">
              <a:off x="3360" y="2832"/>
              <a:ext cx="384" cy="9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7" name="AutoShape 19"/>
            <p:cNvCxnSpPr>
              <a:cxnSpLocks noChangeShapeType="1"/>
              <a:stCxn id="816136" idx="2"/>
              <a:endCxn id="816132" idx="3"/>
            </p:cNvCxnSpPr>
            <p:nvPr/>
          </p:nvCxnSpPr>
          <p:spPr bwMode="auto">
            <a:xfrm flipH="1" flipV="1">
              <a:off x="3360" y="2832"/>
              <a:ext cx="672" cy="24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8" name="AutoShape 20"/>
            <p:cNvCxnSpPr>
              <a:cxnSpLocks noChangeShapeType="1"/>
              <a:stCxn id="816135" idx="2"/>
              <a:endCxn id="816132" idx="3"/>
            </p:cNvCxnSpPr>
            <p:nvPr/>
          </p:nvCxnSpPr>
          <p:spPr bwMode="auto">
            <a:xfrm flipH="1">
              <a:off x="3360" y="2256"/>
              <a:ext cx="576" cy="57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18178" name="Rectangle 2"/>
          <p:cNvSpPr>
            <a:spLocks noGrp="1" noChangeArrowheads="1"/>
          </p:cNvSpPr>
          <p:nvPr>
            <p:ph type="title"/>
          </p:nvPr>
        </p:nvSpPr>
        <p:spPr/>
        <p:txBody>
          <a:bodyPr/>
          <a:lstStyle/>
          <a:p>
            <a:r>
              <a:rPr lang="en-US"/>
              <a:t>CALLFILE</a:t>
            </a:r>
          </a:p>
        </p:txBody>
      </p:sp>
      <p:sp>
        <p:nvSpPr>
          <p:cNvPr id="818179" name="Rectangle 3"/>
          <p:cNvSpPr>
            <a:spLocks noGrp="1" noChangeArrowheads="1"/>
          </p:cNvSpPr>
          <p:nvPr>
            <p:ph type="body" idx="1"/>
          </p:nvPr>
        </p:nvSpPr>
        <p:spPr/>
        <p:txBody>
          <a:bodyPr/>
          <a:lstStyle/>
          <a:p>
            <a:r>
              <a:rPr lang="en-US"/>
              <a:t>CALLFILE contains call numbers and holdings information linking particular books with particular libraries. Its attributes are:</a:t>
            </a:r>
          </a:p>
          <a:p>
            <a:pPr lvl="1"/>
            <a:r>
              <a:rPr lang="en-US"/>
              <a:t>accno -- the book accession number</a:t>
            </a:r>
          </a:p>
          <a:p>
            <a:pPr lvl="1"/>
            <a:r>
              <a:rPr lang="en-US"/>
              <a:t>libid -- the id of the holding library</a:t>
            </a:r>
          </a:p>
          <a:p>
            <a:pPr lvl="1"/>
            <a:r>
              <a:rPr lang="en-US"/>
              <a:t>callno -- the call number of the book in the particular library</a:t>
            </a:r>
          </a:p>
          <a:p>
            <a:pPr lvl="1"/>
            <a:r>
              <a:rPr lang="en-US"/>
              <a:t>copies -- the number of copies held by the particular library</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2"/>
          <p:cNvSpPr>
            <a:spLocks noGrp="1"/>
          </p:cNvSpPr>
          <p:nvPr>
            <p:ph type="dt" sz="half" idx="10"/>
          </p:nvPr>
        </p:nvSpPr>
        <p:spPr/>
        <p:txBody>
          <a:bodyPr/>
          <a:lstStyle/>
          <a:p>
            <a:r>
              <a:rPr lang="en-US" smtClean="0"/>
              <a:t>I 257 – Fall 2014</a:t>
            </a:r>
            <a:endParaRPr lang="en-US"/>
          </a:p>
        </p:txBody>
      </p:sp>
      <p:sp>
        <p:nvSpPr>
          <p:cNvPr id="820226" name="Rectangle 2"/>
          <p:cNvSpPr>
            <a:spLocks noGrp="1" noChangeArrowheads="1"/>
          </p:cNvSpPr>
          <p:nvPr>
            <p:ph type="title"/>
          </p:nvPr>
        </p:nvSpPr>
        <p:spPr/>
        <p:txBody>
          <a:bodyPr/>
          <a:lstStyle/>
          <a:p>
            <a:r>
              <a:rPr lang="en-US"/>
              <a:t>LocalInfo/CALLFILE</a:t>
            </a:r>
          </a:p>
        </p:txBody>
      </p:sp>
      <p:sp>
        <p:nvSpPr>
          <p:cNvPr id="820227" name="Rectangle 3"/>
          <p:cNvSpPr>
            <a:spLocks noChangeArrowheads="1"/>
          </p:cNvSpPr>
          <p:nvPr/>
        </p:nvSpPr>
        <p:spPr bwMode="auto">
          <a:xfrm>
            <a:off x="3733800" y="37338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CALLFILE</a:t>
            </a:r>
          </a:p>
        </p:txBody>
      </p:sp>
      <p:sp>
        <p:nvSpPr>
          <p:cNvPr id="820228" name="Oval 4"/>
          <p:cNvSpPr>
            <a:spLocks noChangeArrowheads="1"/>
          </p:cNvSpPr>
          <p:nvPr/>
        </p:nvSpPr>
        <p:spPr bwMode="auto">
          <a:xfrm>
            <a:off x="6172200" y="2819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Copies</a:t>
            </a:r>
            <a:endParaRPr lang="en-US" u="sng"/>
          </a:p>
        </p:txBody>
      </p:sp>
      <p:sp>
        <p:nvSpPr>
          <p:cNvPr id="820229" name="Oval 5"/>
          <p:cNvSpPr>
            <a:spLocks noChangeArrowheads="1"/>
          </p:cNvSpPr>
          <p:nvPr/>
        </p:nvSpPr>
        <p:spPr bwMode="auto">
          <a:xfrm>
            <a:off x="1981200" y="27432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accno</a:t>
            </a:r>
          </a:p>
        </p:txBody>
      </p:sp>
      <p:sp>
        <p:nvSpPr>
          <p:cNvPr id="820230" name="Oval 6"/>
          <p:cNvSpPr>
            <a:spLocks noChangeArrowheads="1"/>
          </p:cNvSpPr>
          <p:nvPr/>
        </p:nvSpPr>
        <p:spPr bwMode="auto">
          <a:xfrm>
            <a:off x="3276600" y="21336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libid</a:t>
            </a:r>
          </a:p>
        </p:txBody>
      </p:sp>
      <p:sp>
        <p:nvSpPr>
          <p:cNvPr id="820231" name="Oval 7"/>
          <p:cNvSpPr>
            <a:spLocks noChangeArrowheads="1"/>
          </p:cNvSpPr>
          <p:nvPr/>
        </p:nvSpPr>
        <p:spPr bwMode="auto">
          <a:xfrm>
            <a:off x="4800600" y="21336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Callno</a:t>
            </a:r>
            <a:endParaRPr lang="en-US" u="sng"/>
          </a:p>
        </p:txBody>
      </p:sp>
      <p:cxnSp>
        <p:nvCxnSpPr>
          <p:cNvPr id="820232" name="AutoShape 8"/>
          <p:cNvCxnSpPr>
            <a:cxnSpLocks noChangeShapeType="1"/>
            <a:stCxn id="820229" idx="6"/>
            <a:endCxn id="820227" idx="1"/>
          </p:cNvCxnSpPr>
          <p:nvPr/>
        </p:nvCxnSpPr>
        <p:spPr bwMode="auto">
          <a:xfrm>
            <a:off x="3048000" y="3048000"/>
            <a:ext cx="685800"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0233" name="AutoShape 9"/>
          <p:cNvCxnSpPr>
            <a:cxnSpLocks noChangeShapeType="1"/>
            <a:stCxn id="820230" idx="4"/>
            <a:endCxn id="820227" idx="0"/>
          </p:cNvCxnSpPr>
          <p:nvPr/>
        </p:nvCxnSpPr>
        <p:spPr bwMode="auto">
          <a:xfrm>
            <a:off x="3810000" y="2743200"/>
            <a:ext cx="7239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0234" name="AutoShape 10"/>
          <p:cNvCxnSpPr>
            <a:cxnSpLocks noChangeShapeType="1"/>
            <a:stCxn id="820231" idx="4"/>
            <a:endCxn id="820227" idx="0"/>
          </p:cNvCxnSpPr>
          <p:nvPr/>
        </p:nvCxnSpPr>
        <p:spPr bwMode="auto">
          <a:xfrm flipH="1">
            <a:off x="4533900" y="2743200"/>
            <a:ext cx="8001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0235" name="AutoShape 11"/>
          <p:cNvCxnSpPr>
            <a:cxnSpLocks noChangeShapeType="1"/>
            <a:stCxn id="820228" idx="2"/>
            <a:endCxn id="820227" idx="3"/>
          </p:cNvCxnSpPr>
          <p:nvPr/>
        </p:nvCxnSpPr>
        <p:spPr bwMode="auto">
          <a:xfrm flipH="1">
            <a:off x="5334000" y="3124200"/>
            <a:ext cx="8382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half" idx="10"/>
          </p:nvPr>
        </p:nvSpPr>
        <p:spPr/>
        <p:txBody>
          <a:bodyPr/>
          <a:lstStyle/>
          <a:p>
            <a:r>
              <a:rPr lang="en-US" smtClean="0"/>
              <a:t>I 257 – Fall 2014</a:t>
            </a:r>
            <a:endParaRPr lang="en-US"/>
          </a:p>
        </p:txBody>
      </p:sp>
      <p:sp>
        <p:nvSpPr>
          <p:cNvPr id="668674" name="Rectangle 2"/>
          <p:cNvSpPr>
            <a:spLocks noGrp="1" noChangeArrowheads="1"/>
          </p:cNvSpPr>
          <p:nvPr>
            <p:ph type="title"/>
          </p:nvPr>
        </p:nvSpPr>
        <p:spPr/>
        <p:txBody>
          <a:bodyPr/>
          <a:lstStyle/>
          <a:p>
            <a:r>
              <a:rPr lang="en-US"/>
              <a:t>Database Design Process</a:t>
            </a:r>
          </a:p>
        </p:txBody>
      </p:sp>
      <p:sp>
        <p:nvSpPr>
          <p:cNvPr id="668675" name="Rectangle 3"/>
          <p:cNvSpPr>
            <a:spLocks noChangeArrowheads="1"/>
          </p:cNvSpPr>
          <p:nvPr/>
        </p:nvSpPr>
        <p:spPr bwMode="auto">
          <a:xfrm>
            <a:off x="23622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Conceptual</a:t>
            </a:r>
          </a:p>
          <a:p>
            <a:pPr eaLnBrk="0" hangingPunct="0"/>
            <a:r>
              <a:rPr lang="en-US" sz="2000">
                <a:solidFill>
                  <a:schemeClr val="bg1"/>
                </a:solidFill>
                <a:latin typeface="Arial" charset="0"/>
              </a:rPr>
              <a:t>Model</a:t>
            </a:r>
          </a:p>
        </p:txBody>
      </p:sp>
      <p:sp>
        <p:nvSpPr>
          <p:cNvPr id="668676" name="Rectangle 4"/>
          <p:cNvSpPr>
            <a:spLocks noChangeArrowheads="1"/>
          </p:cNvSpPr>
          <p:nvPr/>
        </p:nvSpPr>
        <p:spPr bwMode="auto">
          <a:xfrm>
            <a:off x="44958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Logical</a:t>
            </a:r>
          </a:p>
          <a:p>
            <a:pPr eaLnBrk="0" hangingPunct="0"/>
            <a:r>
              <a:rPr lang="en-US" sz="2000">
                <a:solidFill>
                  <a:schemeClr val="bg1"/>
                </a:solidFill>
                <a:latin typeface="Arial" charset="0"/>
              </a:rPr>
              <a:t>Model</a:t>
            </a:r>
          </a:p>
        </p:txBody>
      </p:sp>
      <p:sp>
        <p:nvSpPr>
          <p:cNvPr id="668677" name="AutoShape 5"/>
          <p:cNvSpPr>
            <a:spLocks noChangeArrowheads="1"/>
          </p:cNvSpPr>
          <p:nvPr/>
        </p:nvSpPr>
        <p:spPr bwMode="auto">
          <a:xfrm>
            <a:off x="7696200" y="2819400"/>
            <a:ext cx="762000" cy="1295400"/>
          </a:xfrm>
          <a:prstGeom prst="flowChartMagneticDisk">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78" name="AutoShape 6"/>
          <p:cNvSpPr>
            <a:spLocks noChangeArrowheads="1"/>
          </p:cNvSpPr>
          <p:nvPr/>
        </p:nvSpPr>
        <p:spPr bwMode="auto">
          <a:xfrm>
            <a:off x="7239000" y="3276600"/>
            <a:ext cx="762000" cy="1295400"/>
          </a:xfrm>
          <a:prstGeom prst="flowChartMagneticDisk">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solidFill>
                <a:schemeClr val="bg1"/>
              </a:solidFill>
              <a:latin typeface="Arial" charset="0"/>
            </a:endParaRPr>
          </a:p>
        </p:txBody>
      </p:sp>
      <p:sp>
        <p:nvSpPr>
          <p:cNvPr id="668679" name="Rectangle 7"/>
          <p:cNvSpPr>
            <a:spLocks noChangeArrowheads="1"/>
          </p:cNvSpPr>
          <p:nvPr/>
        </p:nvSpPr>
        <p:spPr bwMode="auto">
          <a:xfrm>
            <a:off x="25908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80" name="Rectangle 8"/>
          <p:cNvSpPr>
            <a:spLocks noChangeArrowheads="1"/>
          </p:cNvSpPr>
          <p:nvPr/>
        </p:nvSpPr>
        <p:spPr bwMode="auto">
          <a:xfrm>
            <a:off x="304800" y="2438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1" name="Rectangle 9"/>
          <p:cNvSpPr>
            <a:spLocks noChangeArrowheads="1"/>
          </p:cNvSpPr>
          <p:nvPr/>
        </p:nvSpPr>
        <p:spPr bwMode="auto">
          <a:xfrm>
            <a:off x="304800" y="3200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2" name="Rectangle 10"/>
          <p:cNvSpPr>
            <a:spLocks noChangeArrowheads="1"/>
          </p:cNvSpPr>
          <p:nvPr/>
        </p:nvSpPr>
        <p:spPr bwMode="auto">
          <a:xfrm>
            <a:off x="304800" y="4114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3" name="Rectangle 11"/>
          <p:cNvSpPr>
            <a:spLocks noChangeArrowheads="1"/>
          </p:cNvSpPr>
          <p:nvPr/>
        </p:nvSpPr>
        <p:spPr bwMode="auto">
          <a:xfrm>
            <a:off x="304800" y="4876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4" name="Text Box 12"/>
          <p:cNvSpPr txBox="1">
            <a:spLocks noChangeArrowheads="1"/>
          </p:cNvSpPr>
          <p:nvPr/>
        </p:nvSpPr>
        <p:spPr bwMode="auto">
          <a:xfrm>
            <a:off x="2819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668685" name="Text Box 13"/>
          <p:cNvSpPr txBox="1">
            <a:spLocks noChangeArrowheads="1"/>
          </p:cNvSpPr>
          <p:nvPr/>
        </p:nvSpPr>
        <p:spPr bwMode="auto">
          <a:xfrm>
            <a:off x="533400" y="2206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668686" name="Text Box 14"/>
          <p:cNvSpPr txBox="1">
            <a:spLocks noChangeArrowheads="1"/>
          </p:cNvSpPr>
          <p:nvPr/>
        </p:nvSpPr>
        <p:spPr bwMode="auto">
          <a:xfrm>
            <a:off x="4343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668687" name="Text Box 15"/>
          <p:cNvSpPr txBox="1">
            <a:spLocks noChangeArrowheads="1"/>
          </p:cNvSpPr>
          <p:nvPr/>
        </p:nvSpPr>
        <p:spPr bwMode="auto">
          <a:xfrm>
            <a:off x="59436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668688" name="Text Box 16"/>
          <p:cNvSpPr txBox="1">
            <a:spLocks noChangeArrowheads="1"/>
          </p:cNvSpPr>
          <p:nvPr/>
        </p:nvSpPr>
        <p:spPr bwMode="auto">
          <a:xfrm>
            <a:off x="75438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668689" name="Text Box 17"/>
          <p:cNvSpPr txBox="1">
            <a:spLocks noChangeArrowheads="1"/>
          </p:cNvSpPr>
          <p:nvPr/>
        </p:nvSpPr>
        <p:spPr bwMode="auto">
          <a:xfrm>
            <a:off x="457200" y="2968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668690" name="Text Box 18"/>
          <p:cNvSpPr txBox="1">
            <a:spLocks noChangeArrowheads="1"/>
          </p:cNvSpPr>
          <p:nvPr/>
        </p:nvSpPr>
        <p:spPr bwMode="auto">
          <a:xfrm>
            <a:off x="457200" y="3883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668691" name="Text Box 19"/>
          <p:cNvSpPr txBox="1">
            <a:spLocks noChangeArrowheads="1"/>
          </p:cNvSpPr>
          <p:nvPr/>
        </p:nvSpPr>
        <p:spPr bwMode="auto">
          <a:xfrm>
            <a:off x="457200" y="4645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668692" name="Rectangle 20"/>
          <p:cNvSpPr>
            <a:spLocks noChangeArrowheads="1"/>
          </p:cNvSpPr>
          <p:nvPr/>
        </p:nvSpPr>
        <p:spPr bwMode="auto">
          <a:xfrm>
            <a:off x="73914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3" name="Rectangle 21"/>
          <p:cNvSpPr>
            <a:spLocks noChangeArrowheads="1"/>
          </p:cNvSpPr>
          <p:nvPr/>
        </p:nvSpPr>
        <p:spPr bwMode="auto">
          <a:xfrm>
            <a:off x="57912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4" name="Rectangle 22"/>
          <p:cNvSpPr>
            <a:spLocks noChangeArrowheads="1"/>
          </p:cNvSpPr>
          <p:nvPr/>
        </p:nvSpPr>
        <p:spPr bwMode="auto">
          <a:xfrm>
            <a:off x="41910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5" name="Line 23"/>
          <p:cNvSpPr>
            <a:spLocks noChangeShapeType="1"/>
          </p:cNvSpPr>
          <p:nvPr/>
        </p:nvSpPr>
        <p:spPr bwMode="auto">
          <a:xfrm>
            <a:off x="1676400" y="26670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6" name="Line 24"/>
          <p:cNvSpPr>
            <a:spLocks noChangeShapeType="1"/>
          </p:cNvSpPr>
          <p:nvPr/>
        </p:nvSpPr>
        <p:spPr bwMode="auto">
          <a:xfrm>
            <a:off x="1676400" y="3429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7" name="Line 25"/>
          <p:cNvSpPr>
            <a:spLocks noChangeShapeType="1"/>
          </p:cNvSpPr>
          <p:nvPr/>
        </p:nvSpPr>
        <p:spPr bwMode="auto">
          <a:xfrm flipV="1">
            <a:off x="1676400" y="3886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8" name="Line 26"/>
          <p:cNvSpPr>
            <a:spLocks noChangeShapeType="1"/>
          </p:cNvSpPr>
          <p:nvPr/>
        </p:nvSpPr>
        <p:spPr bwMode="auto">
          <a:xfrm flipV="1">
            <a:off x="1676400" y="38862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9" name="Line 27"/>
          <p:cNvSpPr>
            <a:spLocks noChangeShapeType="1"/>
          </p:cNvSpPr>
          <p:nvPr/>
        </p:nvSpPr>
        <p:spPr bwMode="auto">
          <a:xfrm>
            <a:off x="3810000" y="3886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0" name="Line 28"/>
          <p:cNvSpPr>
            <a:spLocks noChangeShapeType="1"/>
          </p:cNvSpPr>
          <p:nvPr/>
        </p:nvSpPr>
        <p:spPr bwMode="auto">
          <a:xfrm>
            <a:off x="5943600" y="3886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1" name="Line 29"/>
          <p:cNvSpPr>
            <a:spLocks noChangeShapeType="1"/>
          </p:cNvSpPr>
          <p:nvPr/>
        </p:nvSpPr>
        <p:spPr bwMode="auto">
          <a:xfrm>
            <a:off x="6477000" y="26670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2" name="Line 30"/>
          <p:cNvSpPr>
            <a:spLocks noChangeShapeType="1"/>
          </p:cNvSpPr>
          <p:nvPr/>
        </p:nvSpPr>
        <p:spPr bwMode="auto">
          <a:xfrm>
            <a:off x="4191000" y="27432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3" name="Text Box 31"/>
          <p:cNvSpPr txBox="1">
            <a:spLocks noChangeArrowheads="1"/>
          </p:cNvSpPr>
          <p:nvPr/>
        </p:nvSpPr>
        <p:spPr bwMode="auto">
          <a:xfrm>
            <a:off x="7315200" y="32004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sz="2000">
                <a:solidFill>
                  <a:schemeClr val="bg1"/>
                </a:solidFill>
                <a:latin typeface="Arial" charset="0"/>
              </a:rPr>
              <a:t>Internal Model</a:t>
            </a:r>
          </a:p>
        </p:txBody>
      </p:sp>
      <p:sp>
        <p:nvSpPr>
          <p:cNvPr id="668704" name="Line 32"/>
          <p:cNvSpPr>
            <a:spLocks noChangeShapeType="1"/>
          </p:cNvSpPr>
          <p:nvPr/>
        </p:nvSpPr>
        <p:spPr bwMode="auto">
          <a:xfrm flipH="1" flipV="1">
            <a:off x="3276600" y="22098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5" name="Line 33"/>
          <p:cNvSpPr>
            <a:spLocks noChangeShapeType="1"/>
          </p:cNvSpPr>
          <p:nvPr/>
        </p:nvSpPr>
        <p:spPr bwMode="auto">
          <a:xfrm flipH="1" flipV="1">
            <a:off x="4876800" y="2209800"/>
            <a:ext cx="304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6" name="Line 34"/>
          <p:cNvSpPr>
            <a:spLocks noChangeShapeType="1"/>
          </p:cNvSpPr>
          <p:nvPr/>
        </p:nvSpPr>
        <p:spPr bwMode="auto">
          <a:xfrm flipV="1">
            <a:off x="5181600" y="22098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7" name="Line 35"/>
          <p:cNvSpPr>
            <a:spLocks noChangeShapeType="1"/>
          </p:cNvSpPr>
          <p:nvPr/>
        </p:nvSpPr>
        <p:spPr bwMode="auto">
          <a:xfrm flipV="1">
            <a:off x="5181600" y="2209800"/>
            <a:ext cx="2971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8" name="Text Box 36"/>
          <p:cNvSpPr txBox="1">
            <a:spLocks noChangeArrowheads="1"/>
          </p:cNvSpPr>
          <p:nvPr/>
        </p:nvSpPr>
        <p:spPr bwMode="auto">
          <a:xfrm>
            <a:off x="7239000" y="4876800"/>
            <a:ext cx="12176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rgbClr val="FF0000"/>
                </a:solidFill>
              </a:rPr>
              <a:t>Physical</a:t>
            </a:r>
            <a:br>
              <a:rPr lang="en-US">
                <a:solidFill>
                  <a:srgbClr val="FF0000"/>
                </a:solidFill>
              </a:rPr>
            </a:br>
            <a:r>
              <a:rPr lang="en-US">
                <a:solidFill>
                  <a:srgbClr val="FF0000"/>
                </a:solidFill>
              </a:rPr>
              <a:t>Design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22274" name="Rectangle 2"/>
          <p:cNvSpPr>
            <a:spLocks noGrp="1" noChangeArrowheads="1"/>
          </p:cNvSpPr>
          <p:nvPr>
            <p:ph type="title"/>
          </p:nvPr>
        </p:nvSpPr>
        <p:spPr/>
        <p:txBody>
          <a:bodyPr/>
          <a:lstStyle/>
          <a:p>
            <a:r>
              <a:rPr lang="en-US"/>
              <a:t>LIBFILE</a:t>
            </a:r>
          </a:p>
        </p:txBody>
      </p:sp>
      <p:sp>
        <p:nvSpPr>
          <p:cNvPr id="822275" name="Rectangle 3"/>
          <p:cNvSpPr>
            <a:spLocks noGrp="1" noChangeArrowheads="1"/>
          </p:cNvSpPr>
          <p:nvPr>
            <p:ph type="body" idx="1"/>
          </p:nvPr>
        </p:nvSpPr>
        <p:spPr/>
        <p:txBody>
          <a:bodyPr/>
          <a:lstStyle/>
          <a:p>
            <a:pPr>
              <a:lnSpc>
                <a:spcPct val="90000"/>
              </a:lnSpc>
            </a:pPr>
            <a:r>
              <a:rPr lang="en-US" sz="2800"/>
              <a:t>LIBFILE contain information about the libraries participating in this union catalog. Its attributes include:</a:t>
            </a:r>
          </a:p>
          <a:p>
            <a:pPr lvl="1">
              <a:lnSpc>
                <a:spcPct val="90000"/>
              </a:lnSpc>
            </a:pPr>
            <a:r>
              <a:rPr lang="en-US" sz="2400"/>
              <a:t>libid -- Library id number</a:t>
            </a:r>
          </a:p>
          <a:p>
            <a:pPr lvl="1">
              <a:lnSpc>
                <a:spcPct val="90000"/>
              </a:lnSpc>
            </a:pPr>
            <a:r>
              <a:rPr lang="en-US" sz="2400"/>
              <a:t>library -- Name of the library</a:t>
            </a:r>
          </a:p>
          <a:p>
            <a:pPr lvl="1">
              <a:lnSpc>
                <a:spcPct val="90000"/>
              </a:lnSpc>
            </a:pPr>
            <a:r>
              <a:rPr lang="en-US" sz="2400"/>
              <a:t>laddress -- Street address for the library</a:t>
            </a:r>
          </a:p>
          <a:p>
            <a:pPr lvl="1">
              <a:lnSpc>
                <a:spcPct val="90000"/>
              </a:lnSpc>
            </a:pPr>
            <a:r>
              <a:rPr lang="en-US" sz="2400"/>
              <a:t>lcity -- City name</a:t>
            </a:r>
          </a:p>
          <a:p>
            <a:pPr lvl="1">
              <a:lnSpc>
                <a:spcPct val="90000"/>
              </a:lnSpc>
            </a:pPr>
            <a:r>
              <a:rPr lang="en-US" sz="2400"/>
              <a:t>lstate -- State code (postal abbreviation)</a:t>
            </a:r>
          </a:p>
          <a:p>
            <a:pPr lvl="1">
              <a:lnSpc>
                <a:spcPct val="90000"/>
              </a:lnSpc>
            </a:pPr>
            <a:r>
              <a:rPr lang="en-US" sz="2400"/>
              <a:t>lzip -- zip code</a:t>
            </a:r>
          </a:p>
          <a:p>
            <a:pPr lvl="1">
              <a:lnSpc>
                <a:spcPct val="90000"/>
              </a:lnSpc>
            </a:pPr>
            <a:r>
              <a:rPr lang="en-US" sz="2400"/>
              <a:t>lphone -- Phone number</a:t>
            </a:r>
          </a:p>
          <a:p>
            <a:pPr lvl="1">
              <a:lnSpc>
                <a:spcPct val="90000"/>
              </a:lnSpc>
            </a:pPr>
            <a:r>
              <a:rPr lang="en-US" sz="2400"/>
              <a:t>mop - suncl -- Library opening and closing times for each day of the week.</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Date Placeholder 2"/>
          <p:cNvSpPr>
            <a:spLocks noGrp="1"/>
          </p:cNvSpPr>
          <p:nvPr>
            <p:ph type="dt" sz="half" idx="10"/>
          </p:nvPr>
        </p:nvSpPr>
        <p:spPr/>
        <p:txBody>
          <a:bodyPr/>
          <a:lstStyle/>
          <a:p>
            <a:r>
              <a:rPr lang="en-US" smtClean="0"/>
              <a:t>I 257 – Fall 2014</a:t>
            </a:r>
            <a:endParaRPr lang="en-US"/>
          </a:p>
        </p:txBody>
      </p:sp>
      <p:sp>
        <p:nvSpPr>
          <p:cNvPr id="824322" name="Rectangle 2"/>
          <p:cNvSpPr>
            <a:spLocks noGrp="1" noChangeArrowheads="1"/>
          </p:cNvSpPr>
          <p:nvPr>
            <p:ph type="title"/>
          </p:nvPr>
        </p:nvSpPr>
        <p:spPr/>
        <p:txBody>
          <a:bodyPr/>
          <a:lstStyle/>
          <a:p>
            <a:r>
              <a:rPr lang="en-US"/>
              <a:t>Libraries/LIBFILE</a:t>
            </a:r>
          </a:p>
        </p:txBody>
      </p:sp>
      <p:grpSp>
        <p:nvGrpSpPr>
          <p:cNvPr id="824323" name="Group 3"/>
          <p:cNvGrpSpPr>
            <a:grpSpLocks/>
          </p:cNvGrpSpPr>
          <p:nvPr/>
        </p:nvGrpSpPr>
        <p:grpSpPr bwMode="auto">
          <a:xfrm>
            <a:off x="1219200" y="1066800"/>
            <a:ext cx="7010400" cy="5181600"/>
            <a:chOff x="864" y="912"/>
            <a:chExt cx="4416" cy="3264"/>
          </a:xfrm>
        </p:grpSpPr>
        <p:sp>
          <p:nvSpPr>
            <p:cNvPr id="824324" name="Rectangle 4"/>
            <p:cNvSpPr>
              <a:spLocks noChangeArrowheads="1"/>
            </p:cNvSpPr>
            <p:nvPr/>
          </p:nvSpPr>
          <p:spPr bwMode="auto">
            <a:xfrm>
              <a:off x="2400" y="206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LIBFILE</a:t>
              </a:r>
            </a:p>
          </p:txBody>
        </p:sp>
        <p:sp>
          <p:nvSpPr>
            <p:cNvPr id="824325" name="Oval 5"/>
            <p:cNvSpPr>
              <a:spLocks noChangeArrowheads="1"/>
            </p:cNvSpPr>
            <p:nvPr/>
          </p:nvSpPr>
          <p:spPr bwMode="auto">
            <a:xfrm>
              <a:off x="864" y="163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endParaRPr lang="en-US" u="sng"/>
            </a:p>
          </p:txBody>
        </p:sp>
        <p:sp>
          <p:nvSpPr>
            <p:cNvPr id="824326" name="Oval 6"/>
            <p:cNvSpPr>
              <a:spLocks noChangeArrowheads="1"/>
            </p:cNvSpPr>
            <p:nvPr/>
          </p:nvSpPr>
          <p:spPr bwMode="auto">
            <a:xfrm>
              <a:off x="4608" y="172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SatCl</a:t>
              </a:r>
              <a:endParaRPr lang="en-US" u="sng"/>
            </a:p>
          </p:txBody>
        </p:sp>
        <p:sp>
          <p:nvSpPr>
            <p:cNvPr id="824327" name="Oval 7"/>
            <p:cNvSpPr>
              <a:spLocks noChangeArrowheads="1"/>
            </p:cNvSpPr>
            <p:nvPr/>
          </p:nvSpPr>
          <p:spPr bwMode="auto">
            <a:xfrm>
              <a:off x="4608" y="21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SatOp</a:t>
              </a:r>
              <a:endParaRPr lang="en-US" u="sng"/>
            </a:p>
          </p:txBody>
        </p:sp>
        <p:sp>
          <p:nvSpPr>
            <p:cNvPr id="824328" name="Oval 8"/>
            <p:cNvSpPr>
              <a:spLocks noChangeArrowheads="1"/>
            </p:cNvSpPr>
            <p:nvPr/>
          </p:nvSpPr>
          <p:spPr bwMode="auto">
            <a:xfrm>
              <a:off x="4608"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FCl</a:t>
              </a:r>
              <a:endParaRPr lang="en-US" u="sng"/>
            </a:p>
          </p:txBody>
        </p:sp>
        <p:sp>
          <p:nvSpPr>
            <p:cNvPr id="824329" name="Oval 9"/>
            <p:cNvSpPr>
              <a:spLocks noChangeArrowheads="1"/>
            </p:cNvSpPr>
            <p:nvPr/>
          </p:nvSpPr>
          <p:spPr bwMode="auto">
            <a:xfrm>
              <a:off x="4608" y="302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FOp</a:t>
              </a:r>
              <a:endParaRPr lang="en-US" u="sng"/>
            </a:p>
          </p:txBody>
        </p:sp>
        <p:sp>
          <p:nvSpPr>
            <p:cNvPr id="824330" name="Oval 10"/>
            <p:cNvSpPr>
              <a:spLocks noChangeArrowheads="1"/>
            </p:cNvSpPr>
            <p:nvPr/>
          </p:nvSpPr>
          <p:spPr bwMode="auto">
            <a:xfrm>
              <a:off x="4128" y="33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ThCl</a:t>
              </a:r>
              <a:endParaRPr lang="en-US" u="sng"/>
            </a:p>
          </p:txBody>
        </p:sp>
        <p:sp>
          <p:nvSpPr>
            <p:cNvPr id="824331" name="Oval 11"/>
            <p:cNvSpPr>
              <a:spLocks noChangeArrowheads="1"/>
            </p:cNvSpPr>
            <p:nvPr/>
          </p:nvSpPr>
          <p:spPr bwMode="auto">
            <a:xfrm>
              <a:off x="4080"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ThOp</a:t>
              </a:r>
              <a:endParaRPr lang="en-US" u="sng"/>
            </a:p>
          </p:txBody>
        </p:sp>
        <p:sp>
          <p:nvSpPr>
            <p:cNvPr id="824332" name="Oval 12"/>
            <p:cNvSpPr>
              <a:spLocks noChangeArrowheads="1"/>
            </p:cNvSpPr>
            <p:nvPr/>
          </p:nvSpPr>
          <p:spPr bwMode="auto">
            <a:xfrm>
              <a:off x="3408"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WCl</a:t>
              </a:r>
              <a:endParaRPr lang="en-US" u="sng"/>
            </a:p>
          </p:txBody>
        </p:sp>
        <p:sp>
          <p:nvSpPr>
            <p:cNvPr id="824333" name="Oval 13"/>
            <p:cNvSpPr>
              <a:spLocks noChangeArrowheads="1"/>
            </p:cNvSpPr>
            <p:nvPr/>
          </p:nvSpPr>
          <p:spPr bwMode="auto">
            <a:xfrm>
              <a:off x="2736"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WOp</a:t>
              </a:r>
              <a:endParaRPr lang="en-US" u="sng"/>
            </a:p>
          </p:txBody>
        </p:sp>
        <p:sp>
          <p:nvSpPr>
            <p:cNvPr id="824334" name="Oval 14"/>
            <p:cNvSpPr>
              <a:spLocks noChangeArrowheads="1"/>
            </p:cNvSpPr>
            <p:nvPr/>
          </p:nvSpPr>
          <p:spPr bwMode="auto">
            <a:xfrm>
              <a:off x="2064"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TuCl</a:t>
              </a:r>
              <a:endParaRPr lang="en-US" u="sng"/>
            </a:p>
          </p:txBody>
        </p:sp>
        <p:sp>
          <p:nvSpPr>
            <p:cNvPr id="824335" name="Oval 15"/>
            <p:cNvSpPr>
              <a:spLocks noChangeArrowheads="1"/>
            </p:cNvSpPr>
            <p:nvPr/>
          </p:nvSpPr>
          <p:spPr bwMode="auto">
            <a:xfrm>
              <a:off x="1344"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TuOp</a:t>
              </a:r>
              <a:endParaRPr lang="en-US" u="sng"/>
            </a:p>
          </p:txBody>
        </p:sp>
        <p:sp>
          <p:nvSpPr>
            <p:cNvPr id="824336" name="Oval 16"/>
            <p:cNvSpPr>
              <a:spLocks noChangeArrowheads="1"/>
            </p:cNvSpPr>
            <p:nvPr/>
          </p:nvSpPr>
          <p:spPr bwMode="auto">
            <a:xfrm>
              <a:off x="864" y="34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Mcl</a:t>
              </a:r>
              <a:endParaRPr lang="en-US" u="sng"/>
            </a:p>
          </p:txBody>
        </p:sp>
        <p:sp>
          <p:nvSpPr>
            <p:cNvPr id="824337" name="Oval 17"/>
            <p:cNvSpPr>
              <a:spLocks noChangeArrowheads="1"/>
            </p:cNvSpPr>
            <p:nvPr/>
          </p:nvSpPr>
          <p:spPr bwMode="auto">
            <a:xfrm>
              <a:off x="864" y="297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MOp</a:t>
              </a:r>
              <a:endParaRPr lang="en-US" u="sng"/>
            </a:p>
          </p:txBody>
        </p:sp>
        <p:sp>
          <p:nvSpPr>
            <p:cNvPr id="824338" name="Oval 18"/>
            <p:cNvSpPr>
              <a:spLocks noChangeArrowheads="1"/>
            </p:cNvSpPr>
            <p:nvPr/>
          </p:nvSpPr>
          <p:spPr bwMode="auto">
            <a:xfrm>
              <a:off x="864" y="254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Suncl</a:t>
              </a:r>
              <a:endParaRPr lang="en-US" u="sng"/>
            </a:p>
          </p:txBody>
        </p:sp>
        <p:sp>
          <p:nvSpPr>
            <p:cNvPr id="824339" name="Oval 19"/>
            <p:cNvSpPr>
              <a:spLocks noChangeArrowheads="1"/>
            </p:cNvSpPr>
            <p:nvPr/>
          </p:nvSpPr>
          <p:spPr bwMode="auto">
            <a:xfrm>
              <a:off x="864" y="21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SunOp</a:t>
              </a:r>
              <a:endParaRPr lang="en-US" u="sng"/>
            </a:p>
          </p:txBody>
        </p:sp>
        <p:sp>
          <p:nvSpPr>
            <p:cNvPr id="824340" name="Oval 20"/>
            <p:cNvSpPr>
              <a:spLocks noChangeArrowheads="1"/>
            </p:cNvSpPr>
            <p:nvPr/>
          </p:nvSpPr>
          <p:spPr bwMode="auto">
            <a:xfrm>
              <a:off x="4560" y="124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lphone</a:t>
              </a:r>
              <a:endParaRPr lang="en-US" u="sng"/>
            </a:p>
          </p:txBody>
        </p:sp>
        <p:sp>
          <p:nvSpPr>
            <p:cNvPr id="824341" name="Oval 21"/>
            <p:cNvSpPr>
              <a:spLocks noChangeArrowheads="1"/>
            </p:cNvSpPr>
            <p:nvPr/>
          </p:nvSpPr>
          <p:spPr bwMode="auto">
            <a:xfrm>
              <a:off x="4032" y="9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lzip</a:t>
              </a:r>
              <a:endParaRPr lang="en-US" u="sng"/>
            </a:p>
          </p:txBody>
        </p:sp>
        <p:sp>
          <p:nvSpPr>
            <p:cNvPr id="824342" name="Oval 22"/>
            <p:cNvSpPr>
              <a:spLocks noChangeArrowheads="1"/>
            </p:cNvSpPr>
            <p:nvPr/>
          </p:nvSpPr>
          <p:spPr bwMode="auto">
            <a:xfrm>
              <a:off x="2544" y="9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lstate</a:t>
              </a:r>
              <a:endParaRPr lang="en-US" u="sng"/>
            </a:p>
          </p:txBody>
        </p:sp>
        <p:sp>
          <p:nvSpPr>
            <p:cNvPr id="824343" name="Oval 23"/>
            <p:cNvSpPr>
              <a:spLocks noChangeArrowheads="1"/>
            </p:cNvSpPr>
            <p:nvPr/>
          </p:nvSpPr>
          <p:spPr bwMode="auto">
            <a:xfrm>
              <a:off x="3312" y="9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lcity</a:t>
              </a:r>
              <a:endParaRPr lang="en-US" u="sng"/>
            </a:p>
          </p:txBody>
        </p:sp>
        <p:sp>
          <p:nvSpPr>
            <p:cNvPr id="824344" name="Oval 24"/>
            <p:cNvSpPr>
              <a:spLocks noChangeArrowheads="1"/>
            </p:cNvSpPr>
            <p:nvPr/>
          </p:nvSpPr>
          <p:spPr bwMode="auto">
            <a:xfrm>
              <a:off x="1680" y="9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laddress</a:t>
              </a:r>
              <a:endParaRPr lang="en-US" u="sng"/>
            </a:p>
          </p:txBody>
        </p:sp>
        <p:sp>
          <p:nvSpPr>
            <p:cNvPr id="824345" name="Oval 25"/>
            <p:cNvSpPr>
              <a:spLocks noChangeArrowheads="1"/>
            </p:cNvSpPr>
            <p:nvPr/>
          </p:nvSpPr>
          <p:spPr bwMode="auto">
            <a:xfrm>
              <a:off x="1008" y="115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Library</a:t>
              </a:r>
              <a:endParaRPr lang="en-US" u="sng"/>
            </a:p>
          </p:txBody>
        </p:sp>
        <p:cxnSp>
          <p:nvCxnSpPr>
            <p:cNvPr id="824346" name="AutoShape 26"/>
            <p:cNvCxnSpPr>
              <a:cxnSpLocks noChangeShapeType="1"/>
              <a:stCxn id="824325" idx="6"/>
              <a:endCxn id="824324" idx="1"/>
            </p:cNvCxnSpPr>
            <p:nvPr/>
          </p:nvCxnSpPr>
          <p:spPr bwMode="auto">
            <a:xfrm>
              <a:off x="1536" y="1824"/>
              <a:ext cx="864" cy="48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47" name="AutoShape 27"/>
            <p:cNvCxnSpPr>
              <a:cxnSpLocks noChangeShapeType="1"/>
              <a:stCxn id="824339" idx="6"/>
              <a:endCxn id="824324" idx="1"/>
            </p:cNvCxnSpPr>
            <p:nvPr/>
          </p:nvCxnSpPr>
          <p:spPr bwMode="auto">
            <a:xfrm>
              <a:off x="1536" y="2304"/>
              <a:ext cx="864"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48" name="AutoShape 28"/>
            <p:cNvCxnSpPr>
              <a:cxnSpLocks noChangeShapeType="1"/>
              <a:stCxn id="824338" idx="6"/>
              <a:endCxn id="824324" idx="1"/>
            </p:cNvCxnSpPr>
            <p:nvPr/>
          </p:nvCxnSpPr>
          <p:spPr bwMode="auto">
            <a:xfrm flipV="1">
              <a:off x="1536" y="2304"/>
              <a:ext cx="864" cy="43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49" name="AutoShape 29"/>
            <p:cNvCxnSpPr>
              <a:cxnSpLocks noChangeShapeType="1"/>
              <a:stCxn id="824345" idx="6"/>
              <a:endCxn id="824324" idx="0"/>
            </p:cNvCxnSpPr>
            <p:nvPr/>
          </p:nvCxnSpPr>
          <p:spPr bwMode="auto">
            <a:xfrm>
              <a:off x="1680" y="1344"/>
              <a:ext cx="1224" cy="72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0" name="AutoShape 30"/>
            <p:cNvCxnSpPr>
              <a:cxnSpLocks noChangeShapeType="1"/>
              <a:stCxn id="824344" idx="4"/>
              <a:endCxn id="824324" idx="0"/>
            </p:cNvCxnSpPr>
            <p:nvPr/>
          </p:nvCxnSpPr>
          <p:spPr bwMode="auto">
            <a:xfrm>
              <a:off x="2016" y="1344"/>
              <a:ext cx="888" cy="72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1" name="AutoShape 31"/>
            <p:cNvCxnSpPr>
              <a:cxnSpLocks noChangeShapeType="1"/>
              <a:stCxn id="824342" idx="4"/>
              <a:endCxn id="824324" idx="0"/>
            </p:cNvCxnSpPr>
            <p:nvPr/>
          </p:nvCxnSpPr>
          <p:spPr bwMode="auto">
            <a:xfrm>
              <a:off x="2880" y="1296"/>
              <a:ext cx="24" cy="76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2" name="AutoShape 32"/>
            <p:cNvCxnSpPr>
              <a:cxnSpLocks noChangeShapeType="1"/>
              <a:stCxn id="824343" idx="4"/>
              <a:endCxn id="824324" idx="0"/>
            </p:cNvCxnSpPr>
            <p:nvPr/>
          </p:nvCxnSpPr>
          <p:spPr bwMode="auto">
            <a:xfrm flipH="1">
              <a:off x="2904" y="1296"/>
              <a:ext cx="744" cy="76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3" name="AutoShape 33"/>
            <p:cNvCxnSpPr>
              <a:cxnSpLocks noChangeShapeType="1"/>
              <a:stCxn id="824341" idx="4"/>
              <a:endCxn id="824324" idx="0"/>
            </p:cNvCxnSpPr>
            <p:nvPr/>
          </p:nvCxnSpPr>
          <p:spPr bwMode="auto">
            <a:xfrm flipH="1">
              <a:off x="2904" y="1344"/>
              <a:ext cx="1464" cy="72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4" name="AutoShape 34"/>
            <p:cNvCxnSpPr>
              <a:cxnSpLocks noChangeShapeType="1"/>
              <a:stCxn id="824340" idx="2"/>
              <a:endCxn id="824324" idx="0"/>
            </p:cNvCxnSpPr>
            <p:nvPr/>
          </p:nvCxnSpPr>
          <p:spPr bwMode="auto">
            <a:xfrm flipH="1">
              <a:off x="2904" y="1440"/>
              <a:ext cx="1656" cy="62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5" name="AutoShape 35"/>
            <p:cNvCxnSpPr>
              <a:cxnSpLocks noChangeShapeType="1"/>
              <a:stCxn id="824337" idx="6"/>
              <a:endCxn id="824324" idx="2"/>
            </p:cNvCxnSpPr>
            <p:nvPr/>
          </p:nvCxnSpPr>
          <p:spPr bwMode="auto">
            <a:xfrm flipV="1">
              <a:off x="1536" y="2544"/>
              <a:ext cx="1368" cy="62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6" name="AutoShape 36"/>
            <p:cNvCxnSpPr>
              <a:cxnSpLocks noChangeShapeType="1"/>
              <a:stCxn id="824336" idx="6"/>
              <a:endCxn id="824324" idx="2"/>
            </p:cNvCxnSpPr>
            <p:nvPr/>
          </p:nvCxnSpPr>
          <p:spPr bwMode="auto">
            <a:xfrm flipV="1">
              <a:off x="1536" y="2544"/>
              <a:ext cx="1368" cy="105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7" name="AutoShape 37"/>
            <p:cNvCxnSpPr>
              <a:cxnSpLocks noChangeShapeType="1"/>
              <a:stCxn id="824335" idx="0"/>
              <a:endCxn id="824324" idx="2"/>
            </p:cNvCxnSpPr>
            <p:nvPr/>
          </p:nvCxnSpPr>
          <p:spPr bwMode="auto">
            <a:xfrm flipV="1">
              <a:off x="1680" y="2544"/>
              <a:ext cx="1224" cy="124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8" name="AutoShape 38"/>
            <p:cNvCxnSpPr>
              <a:cxnSpLocks noChangeShapeType="1"/>
              <a:stCxn id="824334" idx="0"/>
              <a:endCxn id="824324" idx="2"/>
            </p:cNvCxnSpPr>
            <p:nvPr/>
          </p:nvCxnSpPr>
          <p:spPr bwMode="auto">
            <a:xfrm flipV="1">
              <a:off x="2400" y="2544"/>
              <a:ext cx="504" cy="124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9" name="AutoShape 39"/>
            <p:cNvCxnSpPr>
              <a:cxnSpLocks noChangeShapeType="1"/>
              <a:stCxn id="824333" idx="0"/>
              <a:endCxn id="824324" idx="2"/>
            </p:cNvCxnSpPr>
            <p:nvPr/>
          </p:nvCxnSpPr>
          <p:spPr bwMode="auto">
            <a:xfrm flipH="1" flipV="1">
              <a:off x="2904" y="2544"/>
              <a:ext cx="168" cy="124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0" name="AutoShape 40"/>
            <p:cNvCxnSpPr>
              <a:cxnSpLocks noChangeShapeType="1"/>
              <a:stCxn id="824332" idx="0"/>
              <a:endCxn id="824324" idx="2"/>
            </p:cNvCxnSpPr>
            <p:nvPr/>
          </p:nvCxnSpPr>
          <p:spPr bwMode="auto">
            <a:xfrm flipH="1" flipV="1">
              <a:off x="2904" y="2544"/>
              <a:ext cx="840" cy="124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1" name="AutoShape 41"/>
            <p:cNvCxnSpPr>
              <a:cxnSpLocks noChangeShapeType="1"/>
              <a:stCxn id="824331" idx="1"/>
              <a:endCxn id="824324" idx="2"/>
            </p:cNvCxnSpPr>
            <p:nvPr/>
          </p:nvCxnSpPr>
          <p:spPr bwMode="auto">
            <a:xfrm flipH="1" flipV="1">
              <a:off x="2904" y="2544"/>
              <a:ext cx="1274" cy="130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2" name="AutoShape 42"/>
            <p:cNvCxnSpPr>
              <a:cxnSpLocks noChangeShapeType="1"/>
              <a:stCxn id="824330" idx="2"/>
              <a:endCxn id="824324" idx="2"/>
            </p:cNvCxnSpPr>
            <p:nvPr/>
          </p:nvCxnSpPr>
          <p:spPr bwMode="auto">
            <a:xfrm flipH="1" flipV="1">
              <a:off x="2904" y="2544"/>
              <a:ext cx="1224" cy="10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3" name="AutoShape 43"/>
            <p:cNvCxnSpPr>
              <a:cxnSpLocks noChangeShapeType="1"/>
              <a:stCxn id="824329" idx="2"/>
              <a:endCxn id="824324" idx="3"/>
            </p:cNvCxnSpPr>
            <p:nvPr/>
          </p:nvCxnSpPr>
          <p:spPr bwMode="auto">
            <a:xfrm flipH="1" flipV="1">
              <a:off x="3408" y="2304"/>
              <a:ext cx="1200" cy="9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4" name="AutoShape 44"/>
            <p:cNvCxnSpPr>
              <a:cxnSpLocks noChangeShapeType="1"/>
              <a:stCxn id="824328" idx="2"/>
              <a:endCxn id="824324" idx="3"/>
            </p:cNvCxnSpPr>
            <p:nvPr/>
          </p:nvCxnSpPr>
          <p:spPr bwMode="auto">
            <a:xfrm flipH="1" flipV="1">
              <a:off x="3408" y="2304"/>
              <a:ext cx="1200" cy="48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5" name="AutoShape 45"/>
            <p:cNvCxnSpPr>
              <a:cxnSpLocks noChangeShapeType="1"/>
              <a:stCxn id="824327" idx="2"/>
              <a:endCxn id="824324" idx="3"/>
            </p:cNvCxnSpPr>
            <p:nvPr/>
          </p:nvCxnSpPr>
          <p:spPr bwMode="auto">
            <a:xfrm flipH="1" flipV="1">
              <a:off x="3408" y="2304"/>
              <a:ext cx="1200" cy="4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6" name="AutoShape 46"/>
            <p:cNvCxnSpPr>
              <a:cxnSpLocks noChangeShapeType="1"/>
              <a:stCxn id="824326" idx="2"/>
              <a:endCxn id="824324" idx="3"/>
            </p:cNvCxnSpPr>
            <p:nvPr/>
          </p:nvCxnSpPr>
          <p:spPr bwMode="auto">
            <a:xfrm flipH="1">
              <a:off x="3408" y="1920"/>
              <a:ext cx="1200" cy="38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26370" name="Rectangle 2"/>
          <p:cNvSpPr>
            <a:spLocks noGrp="1" noChangeArrowheads="1"/>
          </p:cNvSpPr>
          <p:nvPr>
            <p:ph type="title"/>
          </p:nvPr>
        </p:nvSpPr>
        <p:spPr/>
        <p:txBody>
          <a:bodyPr/>
          <a:lstStyle/>
          <a:p>
            <a:r>
              <a:rPr lang="en-US"/>
              <a:t>PUBFILE</a:t>
            </a:r>
          </a:p>
        </p:txBody>
      </p:sp>
      <p:sp>
        <p:nvSpPr>
          <p:cNvPr id="826371" name="Rectangle 3"/>
          <p:cNvSpPr>
            <a:spLocks noGrp="1" noChangeArrowheads="1"/>
          </p:cNvSpPr>
          <p:nvPr>
            <p:ph type="body" idx="1"/>
          </p:nvPr>
        </p:nvSpPr>
        <p:spPr/>
        <p:txBody>
          <a:bodyPr/>
          <a:lstStyle/>
          <a:p>
            <a:pPr>
              <a:lnSpc>
                <a:spcPct val="90000"/>
              </a:lnSpc>
            </a:pPr>
            <a:r>
              <a:rPr lang="en-US"/>
              <a:t>PUBFILE contain information about the publishers of books. Its attributes include</a:t>
            </a:r>
          </a:p>
          <a:p>
            <a:pPr lvl="1">
              <a:lnSpc>
                <a:spcPct val="90000"/>
              </a:lnSpc>
            </a:pPr>
            <a:r>
              <a:rPr lang="en-US"/>
              <a:t>pubid -- The publisher</a:t>
            </a:r>
            <a:r>
              <a:rPr lang="ja-JP" altLang="en-US">
                <a:latin typeface="Arial"/>
              </a:rPr>
              <a:t>’</a:t>
            </a:r>
            <a:r>
              <a:rPr lang="en-US"/>
              <a:t>s id number</a:t>
            </a:r>
          </a:p>
          <a:p>
            <a:pPr lvl="1">
              <a:lnSpc>
                <a:spcPct val="90000"/>
              </a:lnSpc>
            </a:pPr>
            <a:r>
              <a:rPr lang="en-US"/>
              <a:t>publisher -- Publisher name</a:t>
            </a:r>
          </a:p>
          <a:p>
            <a:pPr lvl="1">
              <a:lnSpc>
                <a:spcPct val="90000"/>
              </a:lnSpc>
            </a:pPr>
            <a:r>
              <a:rPr lang="en-US"/>
              <a:t>paddress -- Publisher street address</a:t>
            </a:r>
          </a:p>
          <a:p>
            <a:pPr lvl="1">
              <a:lnSpc>
                <a:spcPct val="90000"/>
              </a:lnSpc>
            </a:pPr>
            <a:r>
              <a:rPr lang="en-US"/>
              <a:t>pcity -- Publisher city</a:t>
            </a:r>
          </a:p>
          <a:p>
            <a:pPr lvl="1">
              <a:lnSpc>
                <a:spcPct val="90000"/>
              </a:lnSpc>
            </a:pPr>
            <a:r>
              <a:rPr lang="en-US"/>
              <a:t>pstate -- Publisher state</a:t>
            </a:r>
          </a:p>
          <a:p>
            <a:pPr lvl="1">
              <a:lnSpc>
                <a:spcPct val="90000"/>
              </a:lnSpc>
            </a:pPr>
            <a:r>
              <a:rPr lang="en-US"/>
              <a:t>pzip -- Publisher zip code</a:t>
            </a:r>
          </a:p>
          <a:p>
            <a:pPr lvl="1">
              <a:lnSpc>
                <a:spcPct val="90000"/>
              </a:lnSpc>
            </a:pPr>
            <a:r>
              <a:rPr lang="en-US"/>
              <a:t>pphone -- Publisher phone number</a:t>
            </a:r>
          </a:p>
          <a:p>
            <a:pPr lvl="1">
              <a:lnSpc>
                <a:spcPct val="90000"/>
              </a:lnSpc>
            </a:pPr>
            <a:r>
              <a:rPr lang="en-US"/>
              <a:t>ship -- standard shipping time in days</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2"/>
          <p:cNvSpPr>
            <a:spLocks noGrp="1"/>
          </p:cNvSpPr>
          <p:nvPr>
            <p:ph type="dt" sz="half" idx="10"/>
          </p:nvPr>
        </p:nvSpPr>
        <p:spPr/>
        <p:txBody>
          <a:bodyPr/>
          <a:lstStyle/>
          <a:p>
            <a:r>
              <a:rPr lang="en-US" smtClean="0"/>
              <a:t>I 257 – Fall 2014</a:t>
            </a:r>
            <a:endParaRPr lang="en-US"/>
          </a:p>
        </p:txBody>
      </p:sp>
      <p:sp>
        <p:nvSpPr>
          <p:cNvPr id="828418" name="Rectangle 2"/>
          <p:cNvSpPr>
            <a:spLocks noGrp="1" noChangeArrowheads="1"/>
          </p:cNvSpPr>
          <p:nvPr>
            <p:ph type="title"/>
          </p:nvPr>
        </p:nvSpPr>
        <p:spPr/>
        <p:txBody>
          <a:bodyPr/>
          <a:lstStyle/>
          <a:p>
            <a:r>
              <a:rPr lang="en-US"/>
              <a:t>Publisher/PUBFILE</a:t>
            </a:r>
          </a:p>
        </p:txBody>
      </p:sp>
      <p:grpSp>
        <p:nvGrpSpPr>
          <p:cNvPr id="828419" name="Group 3"/>
          <p:cNvGrpSpPr>
            <a:grpSpLocks/>
          </p:cNvGrpSpPr>
          <p:nvPr/>
        </p:nvGrpSpPr>
        <p:grpSpPr bwMode="auto">
          <a:xfrm>
            <a:off x="1295400" y="1295400"/>
            <a:ext cx="5943600" cy="4572000"/>
            <a:chOff x="864" y="1104"/>
            <a:chExt cx="3744" cy="2880"/>
          </a:xfrm>
        </p:grpSpPr>
        <p:sp>
          <p:nvSpPr>
            <p:cNvPr id="828420" name="Rectangle 4"/>
            <p:cNvSpPr>
              <a:spLocks noChangeArrowheads="1"/>
            </p:cNvSpPr>
            <p:nvPr/>
          </p:nvSpPr>
          <p:spPr bwMode="auto">
            <a:xfrm>
              <a:off x="2304" y="24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PUBFILE</a:t>
              </a:r>
            </a:p>
          </p:txBody>
        </p:sp>
        <p:sp>
          <p:nvSpPr>
            <p:cNvPr id="828421" name="Oval 5"/>
            <p:cNvSpPr>
              <a:spLocks noChangeArrowheads="1"/>
            </p:cNvSpPr>
            <p:nvPr/>
          </p:nvSpPr>
          <p:spPr bwMode="auto">
            <a:xfrm>
              <a:off x="864" y="244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endParaRPr lang="en-US" u="sng"/>
            </a:p>
          </p:txBody>
        </p:sp>
        <p:sp>
          <p:nvSpPr>
            <p:cNvPr id="828422" name="Oval 6"/>
            <p:cNvSpPr>
              <a:spLocks noChangeArrowheads="1"/>
            </p:cNvSpPr>
            <p:nvPr/>
          </p:nvSpPr>
          <p:spPr bwMode="auto">
            <a:xfrm>
              <a:off x="1536" y="34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Ship</a:t>
              </a:r>
              <a:endParaRPr lang="en-US" u="sng"/>
            </a:p>
          </p:txBody>
        </p:sp>
        <p:sp>
          <p:nvSpPr>
            <p:cNvPr id="828423" name="Oval 7"/>
            <p:cNvSpPr>
              <a:spLocks noChangeArrowheads="1"/>
            </p:cNvSpPr>
            <p:nvPr/>
          </p:nvSpPr>
          <p:spPr bwMode="auto">
            <a:xfrm>
              <a:off x="1392" y="144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Publisher</a:t>
              </a:r>
              <a:endParaRPr lang="en-US" u="sng"/>
            </a:p>
          </p:txBody>
        </p:sp>
        <p:sp>
          <p:nvSpPr>
            <p:cNvPr id="828424" name="Oval 8"/>
            <p:cNvSpPr>
              <a:spLocks noChangeArrowheads="1"/>
            </p:cNvSpPr>
            <p:nvPr/>
          </p:nvSpPr>
          <p:spPr bwMode="auto">
            <a:xfrm>
              <a:off x="2496" y="360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pphone</a:t>
              </a:r>
              <a:endParaRPr lang="en-US" u="sng"/>
            </a:p>
          </p:txBody>
        </p:sp>
        <p:sp>
          <p:nvSpPr>
            <p:cNvPr id="828425" name="Oval 9"/>
            <p:cNvSpPr>
              <a:spLocks noChangeArrowheads="1"/>
            </p:cNvSpPr>
            <p:nvPr/>
          </p:nvSpPr>
          <p:spPr bwMode="auto">
            <a:xfrm>
              <a:off x="3648" y="33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pzip</a:t>
              </a:r>
              <a:endParaRPr lang="en-US" u="sng"/>
            </a:p>
          </p:txBody>
        </p:sp>
        <p:sp>
          <p:nvSpPr>
            <p:cNvPr id="828426" name="Oval 10"/>
            <p:cNvSpPr>
              <a:spLocks noChangeArrowheads="1"/>
            </p:cNvSpPr>
            <p:nvPr/>
          </p:nvSpPr>
          <p:spPr bwMode="auto">
            <a:xfrm>
              <a:off x="3936" y="244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pstate</a:t>
              </a:r>
              <a:endParaRPr lang="en-US" u="sng"/>
            </a:p>
          </p:txBody>
        </p:sp>
        <p:sp>
          <p:nvSpPr>
            <p:cNvPr id="828427" name="Oval 11"/>
            <p:cNvSpPr>
              <a:spLocks noChangeArrowheads="1"/>
            </p:cNvSpPr>
            <p:nvPr/>
          </p:nvSpPr>
          <p:spPr bwMode="auto">
            <a:xfrm>
              <a:off x="3696" y="158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pcity</a:t>
              </a:r>
              <a:endParaRPr lang="en-US" u="sng"/>
            </a:p>
          </p:txBody>
        </p:sp>
        <p:sp>
          <p:nvSpPr>
            <p:cNvPr id="828428" name="Oval 12"/>
            <p:cNvSpPr>
              <a:spLocks noChangeArrowheads="1"/>
            </p:cNvSpPr>
            <p:nvPr/>
          </p:nvSpPr>
          <p:spPr bwMode="auto">
            <a:xfrm>
              <a:off x="2496"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paddress</a:t>
              </a:r>
              <a:endParaRPr lang="en-US" u="sng"/>
            </a:p>
          </p:txBody>
        </p:sp>
        <p:cxnSp>
          <p:nvCxnSpPr>
            <p:cNvPr id="828429" name="AutoShape 13"/>
            <p:cNvCxnSpPr>
              <a:cxnSpLocks noChangeShapeType="1"/>
              <a:stCxn id="828423" idx="4"/>
              <a:endCxn id="828420" idx="0"/>
            </p:cNvCxnSpPr>
            <p:nvPr/>
          </p:nvCxnSpPr>
          <p:spPr bwMode="auto">
            <a:xfrm>
              <a:off x="1728" y="1824"/>
              <a:ext cx="1080" cy="57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0" name="AutoShape 14"/>
            <p:cNvCxnSpPr>
              <a:cxnSpLocks noChangeShapeType="1"/>
              <a:stCxn id="828428" idx="4"/>
              <a:endCxn id="828420" idx="0"/>
            </p:cNvCxnSpPr>
            <p:nvPr/>
          </p:nvCxnSpPr>
          <p:spPr bwMode="auto">
            <a:xfrm flipH="1">
              <a:off x="2808" y="1488"/>
              <a:ext cx="24" cy="9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1" name="AutoShape 15"/>
            <p:cNvCxnSpPr>
              <a:cxnSpLocks noChangeShapeType="1"/>
              <a:stCxn id="828427" idx="2"/>
              <a:endCxn id="828420" idx="0"/>
            </p:cNvCxnSpPr>
            <p:nvPr/>
          </p:nvCxnSpPr>
          <p:spPr bwMode="auto">
            <a:xfrm flipH="1">
              <a:off x="2808" y="1776"/>
              <a:ext cx="888" cy="62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2" name="AutoShape 16"/>
            <p:cNvCxnSpPr>
              <a:cxnSpLocks noChangeShapeType="1"/>
              <a:stCxn id="828426" idx="2"/>
              <a:endCxn id="828420" idx="3"/>
            </p:cNvCxnSpPr>
            <p:nvPr/>
          </p:nvCxnSpPr>
          <p:spPr bwMode="auto">
            <a:xfrm flipH="1">
              <a:off x="3312" y="2640"/>
              <a:ext cx="624"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3" name="AutoShape 17"/>
            <p:cNvCxnSpPr>
              <a:cxnSpLocks noChangeShapeType="1"/>
              <a:stCxn id="828425" idx="0"/>
              <a:endCxn id="828420" idx="2"/>
            </p:cNvCxnSpPr>
            <p:nvPr/>
          </p:nvCxnSpPr>
          <p:spPr bwMode="auto">
            <a:xfrm flipH="1" flipV="1">
              <a:off x="2808" y="2880"/>
              <a:ext cx="1176" cy="43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4" name="AutoShape 18"/>
            <p:cNvCxnSpPr>
              <a:cxnSpLocks noChangeShapeType="1"/>
              <a:stCxn id="828424" idx="0"/>
              <a:endCxn id="828420" idx="2"/>
            </p:cNvCxnSpPr>
            <p:nvPr/>
          </p:nvCxnSpPr>
          <p:spPr bwMode="auto">
            <a:xfrm flipH="1" flipV="1">
              <a:off x="2808" y="2880"/>
              <a:ext cx="24" cy="72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5" name="AutoShape 19"/>
            <p:cNvCxnSpPr>
              <a:cxnSpLocks noChangeShapeType="1"/>
              <a:stCxn id="828422" idx="0"/>
              <a:endCxn id="828420" idx="2"/>
            </p:cNvCxnSpPr>
            <p:nvPr/>
          </p:nvCxnSpPr>
          <p:spPr bwMode="auto">
            <a:xfrm flipV="1">
              <a:off x="1872" y="2880"/>
              <a:ext cx="936" cy="52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6" name="AutoShape 20"/>
            <p:cNvCxnSpPr>
              <a:cxnSpLocks noChangeShapeType="1"/>
              <a:stCxn id="828421" idx="6"/>
              <a:endCxn id="828420" idx="1"/>
            </p:cNvCxnSpPr>
            <p:nvPr/>
          </p:nvCxnSpPr>
          <p:spPr bwMode="auto">
            <a:xfrm>
              <a:off x="1536" y="2640"/>
              <a:ext cx="76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30466" name="Rectangle 2"/>
          <p:cNvSpPr>
            <a:spLocks noGrp="1" noChangeArrowheads="1"/>
          </p:cNvSpPr>
          <p:nvPr>
            <p:ph type="title"/>
          </p:nvPr>
        </p:nvSpPr>
        <p:spPr/>
        <p:txBody>
          <a:bodyPr/>
          <a:lstStyle/>
          <a:p>
            <a:r>
              <a:rPr lang="en-US"/>
              <a:t>SUBFILE</a:t>
            </a:r>
          </a:p>
        </p:txBody>
      </p:sp>
      <p:sp>
        <p:nvSpPr>
          <p:cNvPr id="830467" name="Rectangle 3"/>
          <p:cNvSpPr>
            <a:spLocks noGrp="1" noChangeArrowheads="1"/>
          </p:cNvSpPr>
          <p:nvPr>
            <p:ph type="body" idx="1"/>
          </p:nvPr>
        </p:nvSpPr>
        <p:spPr/>
        <p:txBody>
          <a:bodyPr/>
          <a:lstStyle/>
          <a:p>
            <a:r>
              <a:rPr lang="en-US"/>
              <a:t>SUBFILE contains each unique subject heading that can be assigned to books. Its attributes are</a:t>
            </a:r>
          </a:p>
          <a:p>
            <a:pPr lvl="1"/>
            <a:r>
              <a:rPr lang="en-US"/>
              <a:t>subcode -- Subject identification number</a:t>
            </a:r>
          </a:p>
          <a:p>
            <a:pPr lvl="1"/>
            <a:r>
              <a:rPr lang="en-US"/>
              <a:t>subject -- the subject heading/description</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I 257 – Fall 2014</a:t>
            </a:r>
            <a:endParaRPr lang="en-US"/>
          </a:p>
        </p:txBody>
      </p:sp>
      <p:sp>
        <p:nvSpPr>
          <p:cNvPr id="832514" name="Rectangle 2"/>
          <p:cNvSpPr>
            <a:spLocks noGrp="1" noChangeArrowheads="1"/>
          </p:cNvSpPr>
          <p:nvPr>
            <p:ph type="title"/>
          </p:nvPr>
        </p:nvSpPr>
        <p:spPr/>
        <p:txBody>
          <a:bodyPr/>
          <a:lstStyle/>
          <a:p>
            <a:r>
              <a:rPr lang="en-US"/>
              <a:t>Subjects/SUBFILE</a:t>
            </a:r>
          </a:p>
        </p:txBody>
      </p:sp>
      <p:sp>
        <p:nvSpPr>
          <p:cNvPr id="832515" name="Rectangle 3"/>
          <p:cNvSpPr>
            <a:spLocks noGrp="1" noChangeArrowheads="1"/>
          </p:cNvSpPr>
          <p:nvPr>
            <p:ph type="body" idx="1"/>
          </p:nvPr>
        </p:nvSpPr>
        <p:spPr/>
        <p:txBody>
          <a:bodyPr/>
          <a:lstStyle/>
          <a:p>
            <a:endParaRPr lang="en-US"/>
          </a:p>
        </p:txBody>
      </p:sp>
      <p:sp>
        <p:nvSpPr>
          <p:cNvPr id="832516" name="Rectangle 4"/>
          <p:cNvSpPr>
            <a:spLocks noChangeArrowheads="1"/>
          </p:cNvSpPr>
          <p:nvPr/>
        </p:nvSpPr>
        <p:spPr bwMode="auto">
          <a:xfrm>
            <a:off x="3733800" y="37338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SUBFILE</a:t>
            </a:r>
          </a:p>
        </p:txBody>
      </p:sp>
      <p:sp>
        <p:nvSpPr>
          <p:cNvPr id="832517" name="Oval 5"/>
          <p:cNvSpPr>
            <a:spLocks noChangeArrowheads="1"/>
          </p:cNvSpPr>
          <p:nvPr/>
        </p:nvSpPr>
        <p:spPr bwMode="auto">
          <a:xfrm>
            <a:off x="6172200" y="2819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Subject</a:t>
            </a:r>
            <a:endParaRPr lang="en-US" u="sng"/>
          </a:p>
        </p:txBody>
      </p:sp>
      <p:sp>
        <p:nvSpPr>
          <p:cNvPr id="832518" name="Oval 6"/>
          <p:cNvSpPr>
            <a:spLocks noChangeArrowheads="1"/>
          </p:cNvSpPr>
          <p:nvPr/>
        </p:nvSpPr>
        <p:spPr bwMode="auto">
          <a:xfrm>
            <a:off x="1981200" y="27432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subid</a:t>
            </a:r>
          </a:p>
        </p:txBody>
      </p:sp>
      <p:cxnSp>
        <p:nvCxnSpPr>
          <p:cNvPr id="832519" name="AutoShape 7"/>
          <p:cNvCxnSpPr>
            <a:cxnSpLocks noChangeShapeType="1"/>
            <a:stCxn id="832518" idx="6"/>
            <a:endCxn id="832516" idx="1"/>
          </p:cNvCxnSpPr>
          <p:nvPr/>
        </p:nvCxnSpPr>
        <p:spPr bwMode="auto">
          <a:xfrm>
            <a:off x="3048000" y="3048000"/>
            <a:ext cx="685800"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32520" name="AutoShape 8"/>
          <p:cNvCxnSpPr>
            <a:cxnSpLocks noChangeShapeType="1"/>
            <a:stCxn id="832517" idx="2"/>
            <a:endCxn id="832516" idx="3"/>
          </p:cNvCxnSpPr>
          <p:nvPr/>
        </p:nvCxnSpPr>
        <p:spPr bwMode="auto">
          <a:xfrm flipH="1">
            <a:off x="5334000" y="3124200"/>
            <a:ext cx="8382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34562" name="Rectangle 2"/>
          <p:cNvSpPr>
            <a:spLocks noGrp="1" noChangeArrowheads="1"/>
          </p:cNvSpPr>
          <p:nvPr>
            <p:ph type="title"/>
          </p:nvPr>
        </p:nvSpPr>
        <p:spPr/>
        <p:txBody>
          <a:bodyPr/>
          <a:lstStyle/>
          <a:p>
            <a:r>
              <a:rPr lang="en-US"/>
              <a:t>INDXFILE</a:t>
            </a:r>
          </a:p>
        </p:txBody>
      </p:sp>
      <p:sp>
        <p:nvSpPr>
          <p:cNvPr id="834563" name="Rectangle 3"/>
          <p:cNvSpPr>
            <a:spLocks noGrp="1" noChangeArrowheads="1"/>
          </p:cNvSpPr>
          <p:nvPr>
            <p:ph type="body" idx="1"/>
          </p:nvPr>
        </p:nvSpPr>
        <p:spPr/>
        <p:txBody>
          <a:bodyPr/>
          <a:lstStyle/>
          <a:p>
            <a:r>
              <a:rPr lang="en-US"/>
              <a:t>INDXFILE provides a way to allow many-to-many mapping of subject headings to books. Its attributes consist entirely of links to other tables</a:t>
            </a:r>
          </a:p>
          <a:p>
            <a:pPr lvl="1"/>
            <a:r>
              <a:rPr lang="en-US"/>
              <a:t>subcode -- link to subject id</a:t>
            </a:r>
          </a:p>
          <a:p>
            <a:pPr lvl="1"/>
            <a:r>
              <a:rPr lang="en-US"/>
              <a:t>accno -- link to book accession number</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2"/>
          <p:cNvSpPr>
            <a:spLocks noGrp="1"/>
          </p:cNvSpPr>
          <p:nvPr>
            <p:ph type="dt" sz="half" idx="10"/>
          </p:nvPr>
        </p:nvSpPr>
        <p:spPr/>
        <p:txBody>
          <a:bodyPr/>
          <a:lstStyle/>
          <a:p>
            <a:r>
              <a:rPr lang="en-US" smtClean="0"/>
              <a:t>I 257 – Fall 2014</a:t>
            </a:r>
            <a:endParaRPr lang="en-US"/>
          </a:p>
        </p:txBody>
      </p:sp>
      <p:sp>
        <p:nvSpPr>
          <p:cNvPr id="836610" name="Rectangle 2"/>
          <p:cNvSpPr>
            <a:spLocks noGrp="1" noChangeArrowheads="1"/>
          </p:cNvSpPr>
          <p:nvPr>
            <p:ph type="title"/>
          </p:nvPr>
        </p:nvSpPr>
        <p:spPr/>
        <p:txBody>
          <a:bodyPr/>
          <a:lstStyle/>
          <a:p>
            <a:r>
              <a:rPr lang="en-US"/>
              <a:t>Linking Subjects and Books</a:t>
            </a:r>
          </a:p>
        </p:txBody>
      </p:sp>
      <p:sp>
        <p:nvSpPr>
          <p:cNvPr id="836611" name="Rectangle 3"/>
          <p:cNvSpPr>
            <a:spLocks noChangeArrowheads="1"/>
          </p:cNvSpPr>
          <p:nvPr/>
        </p:nvSpPr>
        <p:spPr bwMode="auto">
          <a:xfrm>
            <a:off x="3733800" y="37338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INDXFILE</a:t>
            </a:r>
          </a:p>
        </p:txBody>
      </p:sp>
      <p:sp>
        <p:nvSpPr>
          <p:cNvPr id="836612" name="Oval 4"/>
          <p:cNvSpPr>
            <a:spLocks noChangeArrowheads="1"/>
          </p:cNvSpPr>
          <p:nvPr/>
        </p:nvSpPr>
        <p:spPr bwMode="auto">
          <a:xfrm>
            <a:off x="6172200" y="2819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endParaRPr lang="en-US" u="sng"/>
          </a:p>
        </p:txBody>
      </p:sp>
      <p:sp>
        <p:nvSpPr>
          <p:cNvPr id="836613" name="Oval 5"/>
          <p:cNvSpPr>
            <a:spLocks noChangeArrowheads="1"/>
          </p:cNvSpPr>
          <p:nvPr/>
        </p:nvSpPr>
        <p:spPr bwMode="auto">
          <a:xfrm>
            <a:off x="1981200" y="27432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subid</a:t>
            </a:r>
          </a:p>
        </p:txBody>
      </p:sp>
      <p:cxnSp>
        <p:nvCxnSpPr>
          <p:cNvPr id="836614" name="AutoShape 6"/>
          <p:cNvCxnSpPr>
            <a:cxnSpLocks noChangeShapeType="1"/>
            <a:stCxn id="836613" idx="6"/>
            <a:endCxn id="836611" idx="1"/>
          </p:cNvCxnSpPr>
          <p:nvPr/>
        </p:nvCxnSpPr>
        <p:spPr bwMode="auto">
          <a:xfrm>
            <a:off x="3048000" y="3048000"/>
            <a:ext cx="685800"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36615" name="AutoShape 7"/>
          <p:cNvCxnSpPr>
            <a:cxnSpLocks noChangeShapeType="1"/>
            <a:stCxn id="836612" idx="2"/>
            <a:endCxn id="836611" idx="3"/>
          </p:cNvCxnSpPr>
          <p:nvPr/>
        </p:nvCxnSpPr>
        <p:spPr bwMode="auto">
          <a:xfrm flipH="1">
            <a:off x="5334000" y="3124200"/>
            <a:ext cx="8382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38658" name="Rectangle 2"/>
          <p:cNvSpPr>
            <a:spLocks noGrp="1" noChangeArrowheads="1"/>
          </p:cNvSpPr>
          <p:nvPr>
            <p:ph type="title"/>
          </p:nvPr>
        </p:nvSpPr>
        <p:spPr/>
        <p:txBody>
          <a:bodyPr/>
          <a:lstStyle/>
          <a:p>
            <a:r>
              <a:rPr lang="en-US"/>
              <a:t>AU_BIB</a:t>
            </a:r>
          </a:p>
        </p:txBody>
      </p:sp>
      <p:sp>
        <p:nvSpPr>
          <p:cNvPr id="838659" name="Rectangle 3"/>
          <p:cNvSpPr>
            <a:spLocks noGrp="1" noChangeArrowheads="1"/>
          </p:cNvSpPr>
          <p:nvPr>
            <p:ph type="body" idx="1"/>
          </p:nvPr>
        </p:nvSpPr>
        <p:spPr/>
        <p:txBody>
          <a:bodyPr/>
          <a:lstStyle/>
          <a:p>
            <a:r>
              <a:rPr lang="en-US"/>
              <a:t>AU_BIB provides a way to allow many to many mapping between books and authors. It also consists only of links to other tables</a:t>
            </a:r>
          </a:p>
          <a:p>
            <a:pPr lvl="1"/>
            <a:r>
              <a:rPr lang="en-US"/>
              <a:t>AU_ID – link to the AUTHORS table</a:t>
            </a:r>
          </a:p>
          <a:p>
            <a:pPr lvl="1"/>
            <a:r>
              <a:rPr lang="en-US"/>
              <a:t>ACCNO – link to the BIBFILE table</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I 257 – Fall 2014</a:t>
            </a:r>
            <a:endParaRPr lang="en-US"/>
          </a:p>
        </p:txBody>
      </p:sp>
      <p:sp>
        <p:nvSpPr>
          <p:cNvPr id="840706" name="Rectangle 2"/>
          <p:cNvSpPr>
            <a:spLocks noGrp="1" noChangeArrowheads="1"/>
          </p:cNvSpPr>
          <p:nvPr>
            <p:ph type="title"/>
          </p:nvPr>
        </p:nvSpPr>
        <p:spPr/>
        <p:txBody>
          <a:bodyPr/>
          <a:lstStyle/>
          <a:p>
            <a:r>
              <a:rPr lang="en-US"/>
              <a:t>Linking Authors and Books</a:t>
            </a:r>
          </a:p>
        </p:txBody>
      </p:sp>
      <p:sp>
        <p:nvSpPr>
          <p:cNvPr id="840707" name="Rectangle 3"/>
          <p:cNvSpPr>
            <a:spLocks noChangeArrowheads="1"/>
          </p:cNvSpPr>
          <p:nvPr/>
        </p:nvSpPr>
        <p:spPr bwMode="auto">
          <a:xfrm>
            <a:off x="3733800" y="37338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AU_BIB</a:t>
            </a:r>
          </a:p>
        </p:txBody>
      </p:sp>
      <p:sp>
        <p:nvSpPr>
          <p:cNvPr id="840708" name="Oval 4"/>
          <p:cNvSpPr>
            <a:spLocks noChangeArrowheads="1"/>
          </p:cNvSpPr>
          <p:nvPr/>
        </p:nvSpPr>
        <p:spPr bwMode="auto">
          <a:xfrm>
            <a:off x="6172200" y="2819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endParaRPr lang="en-US" u="sng"/>
          </a:p>
        </p:txBody>
      </p:sp>
      <p:sp>
        <p:nvSpPr>
          <p:cNvPr id="840709" name="Oval 5"/>
          <p:cNvSpPr>
            <a:spLocks noChangeArrowheads="1"/>
          </p:cNvSpPr>
          <p:nvPr/>
        </p:nvSpPr>
        <p:spPr bwMode="auto">
          <a:xfrm>
            <a:off x="1981200" y="27432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AU ID</a:t>
            </a:r>
          </a:p>
        </p:txBody>
      </p:sp>
      <p:cxnSp>
        <p:nvCxnSpPr>
          <p:cNvPr id="840710" name="AutoShape 6"/>
          <p:cNvCxnSpPr>
            <a:cxnSpLocks noChangeShapeType="1"/>
            <a:stCxn id="840709" idx="6"/>
            <a:endCxn id="840707" idx="1"/>
          </p:cNvCxnSpPr>
          <p:nvPr/>
        </p:nvCxnSpPr>
        <p:spPr bwMode="auto">
          <a:xfrm>
            <a:off x="3048000" y="3048000"/>
            <a:ext cx="685800"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40711" name="AutoShape 7"/>
          <p:cNvCxnSpPr>
            <a:cxnSpLocks noChangeShapeType="1"/>
            <a:stCxn id="840708" idx="2"/>
            <a:endCxn id="840707" idx="3"/>
          </p:cNvCxnSpPr>
          <p:nvPr/>
        </p:nvCxnSpPr>
        <p:spPr bwMode="auto">
          <a:xfrm flipH="1">
            <a:off x="5334000" y="3124200"/>
            <a:ext cx="8382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42050" name="Rectangle 2"/>
          <p:cNvSpPr>
            <a:spLocks noGrp="1" noChangeArrowheads="1"/>
          </p:cNvSpPr>
          <p:nvPr>
            <p:ph type="title"/>
          </p:nvPr>
        </p:nvSpPr>
        <p:spPr/>
        <p:txBody>
          <a:bodyPr/>
          <a:lstStyle/>
          <a:p>
            <a:r>
              <a:rPr lang="en-US"/>
              <a:t>Physical Database Design</a:t>
            </a:r>
          </a:p>
        </p:txBody>
      </p:sp>
      <p:sp>
        <p:nvSpPr>
          <p:cNvPr id="642051" name="Rectangle 3"/>
          <p:cNvSpPr>
            <a:spLocks noGrp="1" noChangeArrowheads="1"/>
          </p:cNvSpPr>
          <p:nvPr>
            <p:ph type="body" idx="1"/>
          </p:nvPr>
        </p:nvSpPr>
        <p:spPr/>
        <p:txBody>
          <a:bodyPr/>
          <a:lstStyle/>
          <a:p>
            <a:r>
              <a:rPr lang="en-US"/>
              <a:t>The primary goal of physical database design is data processing efficiency</a:t>
            </a:r>
          </a:p>
          <a:p>
            <a:r>
              <a:rPr lang="en-US"/>
              <a:t>We will concentrate on choices often available to optimize performance of database services</a:t>
            </a:r>
          </a:p>
          <a:p>
            <a:r>
              <a:rPr lang="en-US"/>
              <a:t>Physical Database Design requires information gathered during earlier stages of the design process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42754" name="Rectangle 2"/>
          <p:cNvSpPr>
            <a:spLocks noGrp="1" noChangeArrowheads="1"/>
          </p:cNvSpPr>
          <p:nvPr>
            <p:ph type="title"/>
          </p:nvPr>
        </p:nvSpPr>
        <p:spPr/>
        <p:txBody>
          <a:bodyPr/>
          <a:lstStyle/>
          <a:p>
            <a:r>
              <a:rPr lang="en-US" sz="3200"/>
              <a:t>Some examples of Cookie Searches </a:t>
            </a:r>
          </a:p>
        </p:txBody>
      </p:sp>
      <p:sp>
        <p:nvSpPr>
          <p:cNvPr id="842755" name="Rectangle 3"/>
          <p:cNvSpPr>
            <a:spLocks noGrp="1" noChangeArrowheads="1"/>
          </p:cNvSpPr>
          <p:nvPr>
            <p:ph type="body" idx="1"/>
          </p:nvPr>
        </p:nvSpPr>
        <p:spPr/>
        <p:txBody>
          <a:bodyPr/>
          <a:lstStyle/>
          <a:p>
            <a:r>
              <a:rPr lang="en-US" sz="2000"/>
              <a:t>Who wrote Microcosmographia Academica?</a:t>
            </a:r>
          </a:p>
          <a:p>
            <a:r>
              <a:rPr lang="en-US" sz="2000"/>
              <a:t>How many pages long is Alfred Whitehead</a:t>
            </a:r>
            <a:r>
              <a:rPr lang="ja-JP" altLang="en-US" sz="2000">
                <a:latin typeface="Arial"/>
              </a:rPr>
              <a:t>’</a:t>
            </a:r>
            <a:r>
              <a:rPr lang="en-US" sz="2000"/>
              <a:t>s The Aims of Education and Other Essays?</a:t>
            </a:r>
          </a:p>
          <a:p>
            <a:r>
              <a:rPr lang="en-US" sz="2000"/>
              <a:t>Which branches in Berkeley</a:t>
            </a:r>
            <a:r>
              <a:rPr lang="ja-JP" altLang="en-US" sz="2000">
                <a:latin typeface="Arial"/>
              </a:rPr>
              <a:t>’</a:t>
            </a:r>
            <a:r>
              <a:rPr lang="en-US" sz="2000"/>
              <a:t>s public library system are open on Sunday?</a:t>
            </a:r>
          </a:p>
          <a:p>
            <a:r>
              <a:rPr lang="en-US" sz="2000"/>
              <a:t>What is the call number of Moffitt Library</a:t>
            </a:r>
            <a:r>
              <a:rPr lang="ja-JP" altLang="en-US" sz="2000">
                <a:latin typeface="Arial"/>
              </a:rPr>
              <a:t>’</a:t>
            </a:r>
            <a:r>
              <a:rPr lang="en-US" sz="2000"/>
              <a:t>s copy of Abraham Flexner</a:t>
            </a:r>
            <a:r>
              <a:rPr lang="ja-JP" altLang="en-US" sz="2000">
                <a:latin typeface="Arial"/>
              </a:rPr>
              <a:t>’</a:t>
            </a:r>
            <a:r>
              <a:rPr lang="en-US" sz="2000"/>
              <a:t>s book Universities: American, English, German?</a:t>
            </a:r>
          </a:p>
          <a:p>
            <a:r>
              <a:rPr lang="en-US" sz="2000"/>
              <a:t>What books on the subject of higher education are among the holdings of Berkeley (both UC and City) libraries?</a:t>
            </a:r>
          </a:p>
          <a:p>
            <a:r>
              <a:rPr lang="en-US" sz="2000"/>
              <a:t>Print a list of the Mechanics Library holdings, in descending order by height.</a:t>
            </a:r>
          </a:p>
          <a:p>
            <a:r>
              <a:rPr lang="en-US" sz="2000"/>
              <a:t>What would it cost to replace every copy of each book that contains illustrations (including graphs, maps, portraits, etc.)?</a:t>
            </a:r>
          </a:p>
          <a:p>
            <a:r>
              <a:rPr lang="en-US" sz="2000"/>
              <a:t>Which library closes earliest on Friday night?</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Date Placeholder 2"/>
          <p:cNvSpPr>
            <a:spLocks noGrp="1"/>
          </p:cNvSpPr>
          <p:nvPr>
            <p:ph type="dt" sz="half" idx="10"/>
          </p:nvPr>
        </p:nvSpPr>
        <p:spPr/>
        <p:txBody>
          <a:bodyPr/>
          <a:lstStyle/>
          <a:p>
            <a:r>
              <a:rPr lang="en-US" smtClean="0"/>
              <a:t>I 257 – Fall 2014</a:t>
            </a:r>
            <a:endParaRPr lang="en-US"/>
          </a:p>
        </p:txBody>
      </p:sp>
      <p:sp>
        <p:nvSpPr>
          <p:cNvPr id="844802" name="Rectangle 2"/>
          <p:cNvSpPr>
            <a:spLocks noGrp="1" noChangeArrowheads="1"/>
          </p:cNvSpPr>
          <p:nvPr>
            <p:ph type="title"/>
          </p:nvPr>
        </p:nvSpPr>
        <p:spPr/>
        <p:txBody>
          <a:bodyPr/>
          <a:lstStyle/>
          <a:p>
            <a:r>
              <a:rPr lang="en-US"/>
              <a:t>Cookie ER Diagram</a:t>
            </a:r>
          </a:p>
        </p:txBody>
      </p:sp>
      <p:grpSp>
        <p:nvGrpSpPr>
          <p:cNvPr id="844803" name="Group 3"/>
          <p:cNvGrpSpPr>
            <a:grpSpLocks/>
          </p:cNvGrpSpPr>
          <p:nvPr/>
        </p:nvGrpSpPr>
        <p:grpSpPr bwMode="auto">
          <a:xfrm>
            <a:off x="304800" y="1066800"/>
            <a:ext cx="8843963" cy="5105400"/>
            <a:chOff x="192" y="1008"/>
            <a:chExt cx="5571" cy="3216"/>
          </a:xfrm>
        </p:grpSpPr>
        <p:sp>
          <p:nvSpPr>
            <p:cNvPr id="844804" name="Line 4"/>
            <p:cNvSpPr>
              <a:spLocks noChangeShapeType="1"/>
            </p:cNvSpPr>
            <p:nvPr/>
          </p:nvSpPr>
          <p:spPr bwMode="auto">
            <a:xfrm>
              <a:off x="864" y="1872"/>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05" name="Line 5"/>
            <p:cNvSpPr>
              <a:spLocks noChangeShapeType="1"/>
            </p:cNvSpPr>
            <p:nvPr/>
          </p:nvSpPr>
          <p:spPr bwMode="auto">
            <a:xfrm flipV="1">
              <a:off x="576" y="384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06" name="Line 6"/>
            <p:cNvSpPr>
              <a:spLocks noChangeShapeType="1"/>
            </p:cNvSpPr>
            <p:nvPr/>
          </p:nvSpPr>
          <p:spPr bwMode="auto">
            <a:xfrm>
              <a:off x="576" y="331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07" name="Line 7"/>
            <p:cNvSpPr>
              <a:spLocks noChangeShapeType="1"/>
            </p:cNvSpPr>
            <p:nvPr/>
          </p:nvSpPr>
          <p:spPr bwMode="auto">
            <a:xfrm flipV="1">
              <a:off x="576" y="25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08" name="Oval 8"/>
            <p:cNvSpPr>
              <a:spLocks noChangeArrowheads="1"/>
            </p:cNvSpPr>
            <p:nvPr/>
          </p:nvSpPr>
          <p:spPr bwMode="auto">
            <a:xfrm>
              <a:off x="336" y="3950"/>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AU_ID</a:t>
              </a:r>
              <a:endParaRPr lang="en-US" sz="2000" u="sng"/>
            </a:p>
          </p:txBody>
        </p:sp>
        <p:sp>
          <p:nvSpPr>
            <p:cNvPr id="844809" name="AutoShape 9"/>
            <p:cNvSpPr>
              <a:spLocks noChangeArrowheads="1"/>
            </p:cNvSpPr>
            <p:nvPr/>
          </p:nvSpPr>
          <p:spPr bwMode="auto">
            <a:xfrm>
              <a:off x="2253" y="1662"/>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10" name="Rectangle 10"/>
            <p:cNvSpPr>
              <a:spLocks noChangeArrowheads="1"/>
            </p:cNvSpPr>
            <p:nvPr/>
          </p:nvSpPr>
          <p:spPr bwMode="auto">
            <a:xfrm>
              <a:off x="1382" y="1698"/>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44811" name="Oval 11"/>
            <p:cNvSpPr>
              <a:spLocks noChangeArrowheads="1"/>
            </p:cNvSpPr>
            <p:nvPr/>
          </p:nvSpPr>
          <p:spPr bwMode="auto">
            <a:xfrm>
              <a:off x="1636" y="1008"/>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44812" name="Line 12"/>
            <p:cNvSpPr>
              <a:spLocks noChangeShapeType="1"/>
            </p:cNvSpPr>
            <p:nvPr/>
          </p:nvSpPr>
          <p:spPr bwMode="auto">
            <a:xfrm>
              <a:off x="1636" y="2061"/>
              <a:ext cx="0" cy="10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13" name="Rectangle 13"/>
            <p:cNvSpPr>
              <a:spLocks noChangeArrowheads="1"/>
            </p:cNvSpPr>
            <p:nvPr/>
          </p:nvSpPr>
          <p:spPr bwMode="auto">
            <a:xfrm>
              <a:off x="4613" y="1698"/>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44814" name="Rectangle 14"/>
            <p:cNvSpPr>
              <a:spLocks noChangeArrowheads="1"/>
            </p:cNvSpPr>
            <p:nvPr/>
          </p:nvSpPr>
          <p:spPr bwMode="auto">
            <a:xfrm>
              <a:off x="2108" y="3187"/>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44815" name="Oval 15"/>
            <p:cNvSpPr>
              <a:spLocks noChangeArrowheads="1"/>
            </p:cNvSpPr>
            <p:nvPr/>
          </p:nvSpPr>
          <p:spPr bwMode="auto">
            <a:xfrm>
              <a:off x="1200" y="1299"/>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44816" name="Rectangle 16"/>
            <p:cNvSpPr>
              <a:spLocks noChangeArrowheads="1"/>
            </p:cNvSpPr>
            <p:nvPr/>
          </p:nvSpPr>
          <p:spPr bwMode="auto">
            <a:xfrm>
              <a:off x="3887" y="3187"/>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44817" name="AutoShape 17"/>
            <p:cNvSpPr>
              <a:spLocks noChangeArrowheads="1"/>
            </p:cNvSpPr>
            <p:nvPr/>
          </p:nvSpPr>
          <p:spPr bwMode="auto">
            <a:xfrm>
              <a:off x="1345" y="3151"/>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18" name="Text Box 18"/>
            <p:cNvSpPr txBox="1">
              <a:spLocks noChangeArrowheads="1"/>
            </p:cNvSpPr>
            <p:nvPr/>
          </p:nvSpPr>
          <p:spPr bwMode="auto">
            <a:xfrm>
              <a:off x="4235" y="2855"/>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44819" name="Oval 19"/>
            <p:cNvSpPr>
              <a:spLocks noChangeArrowheads="1"/>
            </p:cNvSpPr>
            <p:nvPr/>
          </p:nvSpPr>
          <p:spPr bwMode="auto">
            <a:xfrm>
              <a:off x="4396" y="2388"/>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44820" name="Rectangle 20"/>
            <p:cNvSpPr>
              <a:spLocks noChangeArrowheads="1"/>
            </p:cNvSpPr>
            <p:nvPr/>
          </p:nvSpPr>
          <p:spPr bwMode="auto">
            <a:xfrm>
              <a:off x="2979" y="1698"/>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44821" name="Line 21"/>
            <p:cNvSpPr>
              <a:spLocks noChangeShapeType="1"/>
            </p:cNvSpPr>
            <p:nvPr/>
          </p:nvSpPr>
          <p:spPr bwMode="auto">
            <a:xfrm>
              <a:off x="1454" y="1589"/>
              <a:ext cx="0" cy="1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2" name="AutoShape 22"/>
            <p:cNvSpPr>
              <a:spLocks noChangeArrowheads="1"/>
            </p:cNvSpPr>
            <p:nvPr/>
          </p:nvSpPr>
          <p:spPr bwMode="auto">
            <a:xfrm>
              <a:off x="3887" y="1662"/>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23" name="Line 23"/>
            <p:cNvSpPr>
              <a:spLocks noChangeShapeType="1"/>
            </p:cNvSpPr>
            <p:nvPr/>
          </p:nvSpPr>
          <p:spPr bwMode="auto">
            <a:xfrm>
              <a:off x="2144" y="1880"/>
              <a:ext cx="1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4" name="Line 24"/>
            <p:cNvSpPr>
              <a:spLocks noChangeShapeType="1"/>
            </p:cNvSpPr>
            <p:nvPr/>
          </p:nvSpPr>
          <p:spPr bwMode="auto">
            <a:xfrm>
              <a:off x="2834"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5" name="Line 25"/>
            <p:cNvSpPr>
              <a:spLocks noChangeShapeType="1"/>
            </p:cNvSpPr>
            <p:nvPr/>
          </p:nvSpPr>
          <p:spPr bwMode="auto">
            <a:xfrm>
              <a:off x="3742"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6" name="Line 26"/>
            <p:cNvSpPr>
              <a:spLocks noChangeShapeType="1"/>
            </p:cNvSpPr>
            <p:nvPr/>
          </p:nvSpPr>
          <p:spPr bwMode="auto">
            <a:xfrm>
              <a:off x="4468"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7" name="Line 27"/>
            <p:cNvSpPr>
              <a:spLocks noChangeShapeType="1"/>
            </p:cNvSpPr>
            <p:nvPr/>
          </p:nvSpPr>
          <p:spPr bwMode="auto">
            <a:xfrm flipV="1">
              <a:off x="4686" y="2061"/>
              <a:ext cx="0" cy="3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8" name="Line 28"/>
            <p:cNvSpPr>
              <a:spLocks noChangeShapeType="1"/>
            </p:cNvSpPr>
            <p:nvPr/>
          </p:nvSpPr>
          <p:spPr bwMode="auto">
            <a:xfrm>
              <a:off x="1890" y="1299"/>
              <a:ext cx="0" cy="3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9" name="Line 29"/>
            <p:cNvSpPr>
              <a:spLocks noChangeShapeType="1"/>
            </p:cNvSpPr>
            <p:nvPr/>
          </p:nvSpPr>
          <p:spPr bwMode="auto">
            <a:xfrm>
              <a:off x="1999" y="2061"/>
              <a:ext cx="0" cy="5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44830" name="Group 30"/>
            <p:cNvGrpSpPr>
              <a:grpSpLocks/>
            </p:cNvGrpSpPr>
            <p:nvPr/>
          </p:nvGrpSpPr>
          <p:grpSpPr bwMode="auto">
            <a:xfrm>
              <a:off x="1708" y="2570"/>
              <a:ext cx="2361" cy="435"/>
              <a:chOff x="672" y="1872"/>
              <a:chExt cx="3120" cy="576"/>
            </a:xfrm>
          </p:grpSpPr>
          <p:sp>
            <p:nvSpPr>
              <p:cNvPr id="844831" name="AutoShape 31"/>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32" name="Oval 32"/>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44833" name="Rectangle 33"/>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44834" name="Line 34"/>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35" name="Line 35"/>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44836" name="AutoShape 36"/>
            <p:cNvSpPr>
              <a:spLocks noChangeArrowheads="1"/>
            </p:cNvSpPr>
            <p:nvPr/>
          </p:nvSpPr>
          <p:spPr bwMode="auto">
            <a:xfrm>
              <a:off x="3125" y="3151"/>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37" name="Line 37"/>
            <p:cNvSpPr>
              <a:spLocks noChangeShapeType="1"/>
            </p:cNvSpPr>
            <p:nvPr/>
          </p:nvSpPr>
          <p:spPr bwMode="auto">
            <a:xfrm>
              <a:off x="1926" y="336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38" name="Line 38"/>
            <p:cNvSpPr>
              <a:spLocks noChangeShapeType="1"/>
            </p:cNvSpPr>
            <p:nvPr/>
          </p:nvSpPr>
          <p:spPr bwMode="auto">
            <a:xfrm>
              <a:off x="2870" y="3369"/>
              <a:ext cx="25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39" name="Line 39"/>
            <p:cNvSpPr>
              <a:spLocks noChangeShapeType="1"/>
            </p:cNvSpPr>
            <p:nvPr/>
          </p:nvSpPr>
          <p:spPr bwMode="auto">
            <a:xfrm>
              <a:off x="3706" y="3369"/>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40" name="Oval 40"/>
            <p:cNvSpPr>
              <a:spLocks noChangeArrowheads="1"/>
            </p:cNvSpPr>
            <p:nvPr/>
          </p:nvSpPr>
          <p:spPr bwMode="auto">
            <a:xfrm>
              <a:off x="2544" y="3695"/>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44841" name="Oval 41"/>
            <p:cNvSpPr>
              <a:spLocks noChangeArrowheads="1"/>
            </p:cNvSpPr>
            <p:nvPr/>
          </p:nvSpPr>
          <p:spPr bwMode="auto">
            <a:xfrm>
              <a:off x="1926" y="3695"/>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44842" name="Oval 42"/>
            <p:cNvSpPr>
              <a:spLocks noChangeArrowheads="1"/>
            </p:cNvSpPr>
            <p:nvPr/>
          </p:nvSpPr>
          <p:spPr bwMode="auto">
            <a:xfrm>
              <a:off x="3778" y="3695"/>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44843" name="Line 43"/>
            <p:cNvSpPr>
              <a:spLocks noChangeShapeType="1"/>
            </p:cNvSpPr>
            <p:nvPr/>
          </p:nvSpPr>
          <p:spPr bwMode="auto">
            <a:xfrm>
              <a:off x="4032"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44" name="Oval 44"/>
            <p:cNvSpPr>
              <a:spLocks noChangeArrowheads="1"/>
            </p:cNvSpPr>
            <p:nvPr/>
          </p:nvSpPr>
          <p:spPr bwMode="auto">
            <a:xfrm>
              <a:off x="3524" y="2134"/>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44845" name="Oval 45"/>
            <p:cNvSpPr>
              <a:spLocks noChangeArrowheads="1"/>
            </p:cNvSpPr>
            <p:nvPr/>
          </p:nvSpPr>
          <p:spPr bwMode="auto">
            <a:xfrm>
              <a:off x="2689" y="2098"/>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44846" name="Line 46"/>
            <p:cNvSpPr>
              <a:spLocks noChangeShapeType="1"/>
            </p:cNvSpPr>
            <p:nvPr/>
          </p:nvSpPr>
          <p:spPr bwMode="auto">
            <a:xfrm flipV="1">
              <a:off x="2180"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47" name="Line 47"/>
            <p:cNvSpPr>
              <a:spLocks noChangeShapeType="1"/>
            </p:cNvSpPr>
            <p:nvPr/>
          </p:nvSpPr>
          <p:spPr bwMode="auto">
            <a:xfrm flipV="1">
              <a:off x="2798"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48" name="Line 48"/>
            <p:cNvSpPr>
              <a:spLocks noChangeShapeType="1"/>
            </p:cNvSpPr>
            <p:nvPr/>
          </p:nvSpPr>
          <p:spPr bwMode="auto">
            <a:xfrm flipV="1">
              <a:off x="2979" y="2061"/>
              <a:ext cx="37"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49" name="Line 49"/>
            <p:cNvSpPr>
              <a:spLocks noChangeShapeType="1"/>
            </p:cNvSpPr>
            <p:nvPr/>
          </p:nvSpPr>
          <p:spPr bwMode="auto">
            <a:xfrm flipH="1" flipV="1">
              <a:off x="3706" y="2061"/>
              <a:ext cx="36"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50" name="Rectangle 50"/>
            <p:cNvSpPr>
              <a:spLocks noChangeArrowheads="1"/>
            </p:cNvSpPr>
            <p:nvPr/>
          </p:nvSpPr>
          <p:spPr bwMode="auto">
            <a:xfrm>
              <a:off x="192" y="3456"/>
              <a:ext cx="768"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AUTHORS</a:t>
              </a:r>
            </a:p>
          </p:txBody>
        </p:sp>
        <p:sp>
          <p:nvSpPr>
            <p:cNvPr id="844851" name="Rectangle 51"/>
            <p:cNvSpPr>
              <a:spLocks noChangeArrowheads="1"/>
            </p:cNvSpPr>
            <p:nvPr/>
          </p:nvSpPr>
          <p:spPr bwMode="auto">
            <a:xfrm>
              <a:off x="192" y="2256"/>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AU_BIB</a:t>
              </a:r>
            </a:p>
          </p:txBody>
        </p:sp>
        <p:sp>
          <p:nvSpPr>
            <p:cNvPr id="844852" name="AutoShape 52"/>
            <p:cNvSpPr>
              <a:spLocks noChangeArrowheads="1"/>
            </p:cNvSpPr>
            <p:nvPr/>
          </p:nvSpPr>
          <p:spPr bwMode="auto">
            <a:xfrm>
              <a:off x="288" y="1632"/>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53" name="Line 53"/>
            <p:cNvSpPr>
              <a:spLocks noChangeShapeType="1"/>
            </p:cNvSpPr>
            <p:nvPr/>
          </p:nvSpPr>
          <p:spPr bwMode="auto">
            <a:xfrm>
              <a:off x="576" y="211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54" name="AutoShape 54"/>
            <p:cNvSpPr>
              <a:spLocks noChangeArrowheads="1"/>
            </p:cNvSpPr>
            <p:nvPr/>
          </p:nvSpPr>
          <p:spPr bwMode="auto">
            <a:xfrm>
              <a:off x="288" y="2832"/>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55" name="Oval 55"/>
            <p:cNvSpPr>
              <a:spLocks noChangeArrowheads="1"/>
            </p:cNvSpPr>
            <p:nvPr/>
          </p:nvSpPr>
          <p:spPr bwMode="auto">
            <a:xfrm>
              <a:off x="1056" y="2112"/>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44856" name="Oval 56"/>
            <p:cNvSpPr>
              <a:spLocks noChangeArrowheads="1"/>
            </p:cNvSpPr>
            <p:nvPr/>
          </p:nvSpPr>
          <p:spPr bwMode="auto">
            <a:xfrm>
              <a:off x="1056" y="2400"/>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 ID</a:t>
              </a:r>
              <a:endParaRPr lang="en-US" sz="2000"/>
            </a:p>
          </p:txBody>
        </p:sp>
        <p:sp>
          <p:nvSpPr>
            <p:cNvPr id="844857" name="Oval 57"/>
            <p:cNvSpPr>
              <a:spLocks noChangeArrowheads="1"/>
            </p:cNvSpPr>
            <p:nvPr/>
          </p:nvSpPr>
          <p:spPr bwMode="auto">
            <a:xfrm>
              <a:off x="912" y="3936"/>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Author</a:t>
              </a:r>
              <a:endParaRPr lang="en-US" sz="2000"/>
            </a:p>
          </p:txBody>
        </p:sp>
        <p:sp>
          <p:nvSpPr>
            <p:cNvPr id="844858" name="Line 58"/>
            <p:cNvSpPr>
              <a:spLocks noChangeShapeType="1"/>
            </p:cNvSpPr>
            <p:nvPr/>
          </p:nvSpPr>
          <p:spPr bwMode="auto">
            <a:xfrm>
              <a:off x="960" y="3840"/>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59" name="Line 59"/>
            <p:cNvSpPr>
              <a:spLocks noChangeShapeType="1"/>
            </p:cNvSpPr>
            <p:nvPr/>
          </p:nvSpPr>
          <p:spPr bwMode="auto">
            <a:xfrm>
              <a:off x="960" y="2448"/>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60" name="Line 60"/>
            <p:cNvSpPr>
              <a:spLocks noChangeShapeType="1"/>
            </p:cNvSpPr>
            <p:nvPr/>
          </p:nvSpPr>
          <p:spPr bwMode="auto">
            <a:xfrm>
              <a:off x="960" y="225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61" name="Text Box 61"/>
            <p:cNvSpPr txBox="1">
              <a:spLocks noChangeArrowheads="1"/>
            </p:cNvSpPr>
            <p:nvPr/>
          </p:nvSpPr>
          <p:spPr bwMode="auto">
            <a:xfrm>
              <a:off x="4718" y="3216"/>
              <a:ext cx="1045"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000"/>
                <a:t>Note: diagram</a:t>
              </a:r>
            </a:p>
            <a:p>
              <a:pPr algn="l" eaLnBrk="0" hangingPunct="0"/>
              <a:r>
                <a:rPr lang="en-US" sz="2000"/>
                <a:t>contains only</a:t>
              </a:r>
            </a:p>
            <a:p>
              <a:pPr algn="l" eaLnBrk="0" hangingPunct="0"/>
              <a:r>
                <a:rPr lang="en-US" sz="2000"/>
                <a:t>attributes used</a:t>
              </a:r>
            </a:p>
            <a:p>
              <a:pPr algn="l" eaLnBrk="0" hangingPunct="0"/>
              <a:r>
                <a:rPr lang="en-US" sz="2000"/>
                <a:t>for linking</a:t>
              </a:r>
              <a:endParaRPr lang="en-US"/>
            </a:p>
          </p:txBody>
        </p:sp>
      </p:gr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46850" name="Rectangle 2"/>
          <p:cNvSpPr>
            <a:spLocks noGrp="1" noChangeArrowheads="1"/>
          </p:cNvSpPr>
          <p:nvPr>
            <p:ph type="title"/>
          </p:nvPr>
        </p:nvSpPr>
        <p:spPr/>
        <p:txBody>
          <a:bodyPr/>
          <a:lstStyle/>
          <a:p>
            <a:r>
              <a:rPr lang="en-US"/>
              <a:t>What Problems?</a:t>
            </a:r>
          </a:p>
        </p:txBody>
      </p:sp>
      <p:sp>
        <p:nvSpPr>
          <p:cNvPr id="846851" name="Rectangle 3"/>
          <p:cNvSpPr>
            <a:spLocks noGrp="1" noChangeArrowheads="1"/>
          </p:cNvSpPr>
          <p:nvPr>
            <p:ph type="body" idx="1"/>
          </p:nvPr>
        </p:nvSpPr>
        <p:spPr/>
        <p:txBody>
          <a:bodyPr/>
          <a:lstStyle/>
          <a:p>
            <a:r>
              <a:rPr lang="en-US"/>
              <a:t>What sorts of problems and missing features arise given the previous ER diagram?</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I 257 – Fall 2014</a:t>
            </a:r>
            <a:endParaRPr lang="en-US"/>
          </a:p>
        </p:txBody>
      </p:sp>
      <p:sp>
        <p:nvSpPr>
          <p:cNvPr id="848898" name="Rectangle 2"/>
          <p:cNvSpPr>
            <a:spLocks noGrp="1" noChangeArrowheads="1"/>
          </p:cNvSpPr>
          <p:nvPr>
            <p:ph type="title"/>
          </p:nvPr>
        </p:nvSpPr>
        <p:spPr/>
        <p:txBody>
          <a:bodyPr/>
          <a:lstStyle/>
          <a:p>
            <a:r>
              <a:rPr lang="en-US"/>
              <a:t>Problems Identified</a:t>
            </a:r>
          </a:p>
        </p:txBody>
      </p:sp>
      <p:sp>
        <p:nvSpPr>
          <p:cNvPr id="848899" name="Rectangle 3"/>
          <p:cNvSpPr>
            <a:spLocks noGrp="1" noChangeArrowheads="1"/>
          </p:cNvSpPr>
          <p:nvPr>
            <p:ph type="body" sz="half" idx="1"/>
          </p:nvPr>
        </p:nvSpPr>
        <p:spPr/>
        <p:txBody>
          <a:bodyPr/>
          <a:lstStyle/>
          <a:p>
            <a:r>
              <a:rPr lang="en-US" sz="2400"/>
              <a:t>Subtitles, parallel titles?</a:t>
            </a:r>
          </a:p>
          <a:p>
            <a:r>
              <a:rPr lang="en-US" sz="2400"/>
              <a:t>Edition information</a:t>
            </a:r>
          </a:p>
          <a:p>
            <a:r>
              <a:rPr lang="en-US" sz="2400"/>
              <a:t>Series information</a:t>
            </a:r>
          </a:p>
          <a:p>
            <a:r>
              <a:rPr lang="en-US" sz="2400"/>
              <a:t>lending status</a:t>
            </a:r>
          </a:p>
          <a:p>
            <a:r>
              <a:rPr lang="en-US" sz="2400"/>
              <a:t>material type designation</a:t>
            </a:r>
          </a:p>
          <a:p>
            <a:r>
              <a:rPr lang="en-US" sz="2400"/>
              <a:t>Genre, class information</a:t>
            </a:r>
          </a:p>
          <a:p>
            <a:r>
              <a:rPr lang="en-US" sz="2400"/>
              <a:t>Better codes (ISBN?)</a:t>
            </a:r>
          </a:p>
          <a:p>
            <a:r>
              <a:rPr lang="en-US" sz="2400"/>
              <a:t>Missing information (ISBN)</a:t>
            </a:r>
          </a:p>
          <a:p>
            <a:endParaRPr lang="en-US" sz="2400"/>
          </a:p>
        </p:txBody>
      </p:sp>
      <p:sp>
        <p:nvSpPr>
          <p:cNvPr id="848900" name="Rectangle 4"/>
          <p:cNvSpPr>
            <a:spLocks noGrp="1" noChangeArrowheads="1"/>
          </p:cNvSpPr>
          <p:nvPr>
            <p:ph type="body" sz="half" idx="2"/>
          </p:nvPr>
        </p:nvSpPr>
        <p:spPr/>
        <p:txBody>
          <a:bodyPr/>
          <a:lstStyle/>
          <a:p>
            <a:r>
              <a:rPr lang="en-US" sz="2400"/>
              <a:t>Authority control for authors</a:t>
            </a:r>
          </a:p>
          <a:p>
            <a:r>
              <a:rPr lang="en-US" sz="2400"/>
              <a:t>Missing/incomplete data</a:t>
            </a:r>
          </a:p>
          <a:p>
            <a:r>
              <a:rPr lang="en-US" sz="2400"/>
              <a:t>Data entry problems</a:t>
            </a:r>
          </a:p>
          <a:p>
            <a:r>
              <a:rPr lang="en-US" sz="2400"/>
              <a:t>Ordering information</a:t>
            </a:r>
          </a:p>
          <a:p>
            <a:r>
              <a:rPr lang="en-US" sz="2400"/>
              <a:t>Illustrations</a:t>
            </a:r>
          </a:p>
          <a:p>
            <a:r>
              <a:rPr lang="en-US" sz="2400"/>
              <a:t>Subfield separation (such as last_name, first_name)</a:t>
            </a:r>
          </a:p>
          <a:p>
            <a:r>
              <a:rPr lang="en-US" sz="2400"/>
              <a:t>Separate personal and corporate authors</a:t>
            </a: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I 257 – Fall 2014</a:t>
            </a:r>
            <a:endParaRPr lang="en-US"/>
          </a:p>
        </p:txBody>
      </p:sp>
      <p:sp>
        <p:nvSpPr>
          <p:cNvPr id="850946" name="Rectangle 2"/>
          <p:cNvSpPr>
            <a:spLocks noGrp="1" noChangeArrowheads="1"/>
          </p:cNvSpPr>
          <p:nvPr>
            <p:ph type="title"/>
          </p:nvPr>
        </p:nvSpPr>
        <p:spPr/>
        <p:txBody>
          <a:bodyPr/>
          <a:lstStyle/>
          <a:p>
            <a:r>
              <a:rPr lang="en-US"/>
              <a:t>Problems (Cont.)</a:t>
            </a:r>
          </a:p>
        </p:txBody>
      </p:sp>
      <p:sp>
        <p:nvSpPr>
          <p:cNvPr id="850947" name="Rectangle 3"/>
          <p:cNvSpPr>
            <a:spLocks noGrp="1" noChangeArrowheads="1"/>
          </p:cNvSpPr>
          <p:nvPr>
            <p:ph type="body" sz="half" idx="1"/>
          </p:nvPr>
        </p:nvSpPr>
        <p:spPr/>
        <p:txBody>
          <a:bodyPr/>
          <a:lstStyle/>
          <a:p>
            <a:r>
              <a:rPr lang="en-US"/>
              <a:t>Location field inconsistent</a:t>
            </a:r>
          </a:p>
          <a:p>
            <a:r>
              <a:rPr lang="en-US"/>
              <a:t>No notes field</a:t>
            </a:r>
          </a:p>
          <a:p>
            <a:r>
              <a:rPr lang="en-US"/>
              <a:t>No language field</a:t>
            </a:r>
          </a:p>
          <a:p>
            <a:r>
              <a:rPr lang="en-US"/>
              <a:t>Zipcode doesn</a:t>
            </a:r>
            <a:r>
              <a:rPr lang="ja-JP" altLang="en-US">
                <a:latin typeface="Arial"/>
              </a:rPr>
              <a:t>’</a:t>
            </a:r>
            <a:r>
              <a:rPr lang="en-US"/>
              <a:t>t support plus-4</a:t>
            </a:r>
          </a:p>
          <a:p>
            <a:r>
              <a:rPr lang="en-US"/>
              <a:t>No publisher shipping addresses</a:t>
            </a:r>
          </a:p>
        </p:txBody>
      </p:sp>
      <p:sp>
        <p:nvSpPr>
          <p:cNvPr id="850948" name="Rectangle 4"/>
          <p:cNvSpPr>
            <a:spLocks noGrp="1" noChangeArrowheads="1"/>
          </p:cNvSpPr>
          <p:nvPr>
            <p:ph type="body" sz="half" idx="2"/>
          </p:nvPr>
        </p:nvSpPr>
        <p:spPr/>
        <p:txBody>
          <a:bodyPr/>
          <a:lstStyle/>
          <a:p>
            <a:r>
              <a:rPr lang="en-US"/>
              <a:t>No (indexable) keyword search capability</a:t>
            </a:r>
          </a:p>
          <a:p>
            <a:r>
              <a:rPr lang="en-US"/>
              <a:t>No support for multivolume works</a:t>
            </a:r>
          </a:p>
          <a:p>
            <a:r>
              <a:rPr lang="en-US"/>
              <a:t>No support for URLs </a:t>
            </a:r>
          </a:p>
          <a:p>
            <a:pPr lvl="1"/>
            <a:r>
              <a:rPr lang="en-US"/>
              <a:t>to online version</a:t>
            </a:r>
          </a:p>
          <a:p>
            <a:pPr lvl="1"/>
            <a:r>
              <a:rPr lang="en-US"/>
              <a:t>to libraries</a:t>
            </a:r>
          </a:p>
          <a:p>
            <a:pPr lvl="1"/>
            <a:r>
              <a:rPr lang="en-US"/>
              <a:t>to publishers</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Date Placeholder 2"/>
          <p:cNvSpPr>
            <a:spLocks noGrp="1"/>
          </p:cNvSpPr>
          <p:nvPr>
            <p:ph type="dt" sz="half" idx="10"/>
          </p:nvPr>
        </p:nvSpPr>
        <p:spPr/>
        <p:txBody>
          <a:bodyPr/>
          <a:lstStyle/>
          <a:p>
            <a:r>
              <a:rPr lang="en-US" smtClean="0"/>
              <a:t>I 257 – Fall 2014</a:t>
            </a:r>
            <a:endParaRPr lang="en-US"/>
          </a:p>
        </p:txBody>
      </p:sp>
      <p:sp>
        <p:nvSpPr>
          <p:cNvPr id="852994" name="Rectangle 2"/>
          <p:cNvSpPr>
            <a:spLocks noGrp="1" noChangeArrowheads="1"/>
          </p:cNvSpPr>
          <p:nvPr>
            <p:ph type="title"/>
          </p:nvPr>
        </p:nvSpPr>
        <p:spPr/>
        <p:txBody>
          <a:bodyPr/>
          <a:lstStyle/>
          <a:p>
            <a:r>
              <a:rPr lang="en-US"/>
              <a:t>Original Cookie ER Diagram</a:t>
            </a:r>
          </a:p>
        </p:txBody>
      </p:sp>
      <p:grpSp>
        <p:nvGrpSpPr>
          <p:cNvPr id="852995" name="Group 3"/>
          <p:cNvGrpSpPr>
            <a:grpSpLocks/>
          </p:cNvGrpSpPr>
          <p:nvPr/>
        </p:nvGrpSpPr>
        <p:grpSpPr bwMode="auto">
          <a:xfrm>
            <a:off x="304800" y="990600"/>
            <a:ext cx="8843963" cy="5105400"/>
            <a:chOff x="192" y="1008"/>
            <a:chExt cx="5571" cy="3216"/>
          </a:xfrm>
        </p:grpSpPr>
        <p:sp>
          <p:nvSpPr>
            <p:cNvPr id="852996" name="Line 4"/>
            <p:cNvSpPr>
              <a:spLocks noChangeShapeType="1"/>
            </p:cNvSpPr>
            <p:nvPr/>
          </p:nvSpPr>
          <p:spPr bwMode="auto">
            <a:xfrm>
              <a:off x="864" y="1872"/>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2997" name="Line 5"/>
            <p:cNvSpPr>
              <a:spLocks noChangeShapeType="1"/>
            </p:cNvSpPr>
            <p:nvPr/>
          </p:nvSpPr>
          <p:spPr bwMode="auto">
            <a:xfrm flipV="1">
              <a:off x="576" y="384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2998" name="Line 6"/>
            <p:cNvSpPr>
              <a:spLocks noChangeShapeType="1"/>
            </p:cNvSpPr>
            <p:nvPr/>
          </p:nvSpPr>
          <p:spPr bwMode="auto">
            <a:xfrm>
              <a:off x="576" y="331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2999" name="Line 7"/>
            <p:cNvSpPr>
              <a:spLocks noChangeShapeType="1"/>
            </p:cNvSpPr>
            <p:nvPr/>
          </p:nvSpPr>
          <p:spPr bwMode="auto">
            <a:xfrm flipV="1">
              <a:off x="576" y="25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00" name="Oval 8"/>
            <p:cNvSpPr>
              <a:spLocks noChangeArrowheads="1"/>
            </p:cNvSpPr>
            <p:nvPr/>
          </p:nvSpPr>
          <p:spPr bwMode="auto">
            <a:xfrm>
              <a:off x="336" y="3950"/>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AU_ID</a:t>
              </a:r>
              <a:endParaRPr lang="en-US" sz="2000" u="sng"/>
            </a:p>
          </p:txBody>
        </p:sp>
        <p:sp>
          <p:nvSpPr>
            <p:cNvPr id="853001" name="AutoShape 9"/>
            <p:cNvSpPr>
              <a:spLocks noChangeArrowheads="1"/>
            </p:cNvSpPr>
            <p:nvPr/>
          </p:nvSpPr>
          <p:spPr bwMode="auto">
            <a:xfrm>
              <a:off x="2253" y="1662"/>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02" name="Rectangle 10"/>
            <p:cNvSpPr>
              <a:spLocks noChangeArrowheads="1"/>
            </p:cNvSpPr>
            <p:nvPr/>
          </p:nvSpPr>
          <p:spPr bwMode="auto">
            <a:xfrm>
              <a:off x="1382" y="1698"/>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53003" name="Oval 11"/>
            <p:cNvSpPr>
              <a:spLocks noChangeArrowheads="1"/>
            </p:cNvSpPr>
            <p:nvPr/>
          </p:nvSpPr>
          <p:spPr bwMode="auto">
            <a:xfrm>
              <a:off x="1636" y="1008"/>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53004" name="Line 12"/>
            <p:cNvSpPr>
              <a:spLocks noChangeShapeType="1"/>
            </p:cNvSpPr>
            <p:nvPr/>
          </p:nvSpPr>
          <p:spPr bwMode="auto">
            <a:xfrm>
              <a:off x="1636" y="2061"/>
              <a:ext cx="0" cy="10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05" name="Rectangle 13"/>
            <p:cNvSpPr>
              <a:spLocks noChangeArrowheads="1"/>
            </p:cNvSpPr>
            <p:nvPr/>
          </p:nvSpPr>
          <p:spPr bwMode="auto">
            <a:xfrm>
              <a:off x="4613" y="1698"/>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53006" name="Rectangle 14"/>
            <p:cNvSpPr>
              <a:spLocks noChangeArrowheads="1"/>
            </p:cNvSpPr>
            <p:nvPr/>
          </p:nvSpPr>
          <p:spPr bwMode="auto">
            <a:xfrm>
              <a:off x="2108" y="3187"/>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53007" name="Oval 15"/>
            <p:cNvSpPr>
              <a:spLocks noChangeArrowheads="1"/>
            </p:cNvSpPr>
            <p:nvPr/>
          </p:nvSpPr>
          <p:spPr bwMode="auto">
            <a:xfrm>
              <a:off x="1200" y="1299"/>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53008" name="Rectangle 16"/>
            <p:cNvSpPr>
              <a:spLocks noChangeArrowheads="1"/>
            </p:cNvSpPr>
            <p:nvPr/>
          </p:nvSpPr>
          <p:spPr bwMode="auto">
            <a:xfrm>
              <a:off x="3887" y="3187"/>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53009" name="AutoShape 17"/>
            <p:cNvSpPr>
              <a:spLocks noChangeArrowheads="1"/>
            </p:cNvSpPr>
            <p:nvPr/>
          </p:nvSpPr>
          <p:spPr bwMode="auto">
            <a:xfrm>
              <a:off x="1345" y="3151"/>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10" name="Text Box 18"/>
            <p:cNvSpPr txBox="1">
              <a:spLocks noChangeArrowheads="1"/>
            </p:cNvSpPr>
            <p:nvPr/>
          </p:nvSpPr>
          <p:spPr bwMode="auto">
            <a:xfrm>
              <a:off x="4235" y="2855"/>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53011" name="Oval 19"/>
            <p:cNvSpPr>
              <a:spLocks noChangeArrowheads="1"/>
            </p:cNvSpPr>
            <p:nvPr/>
          </p:nvSpPr>
          <p:spPr bwMode="auto">
            <a:xfrm>
              <a:off x="4396" y="2388"/>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3012" name="Rectangle 20"/>
            <p:cNvSpPr>
              <a:spLocks noChangeArrowheads="1"/>
            </p:cNvSpPr>
            <p:nvPr/>
          </p:nvSpPr>
          <p:spPr bwMode="auto">
            <a:xfrm>
              <a:off x="2979" y="1698"/>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53013" name="Line 21"/>
            <p:cNvSpPr>
              <a:spLocks noChangeShapeType="1"/>
            </p:cNvSpPr>
            <p:nvPr/>
          </p:nvSpPr>
          <p:spPr bwMode="auto">
            <a:xfrm>
              <a:off x="1454" y="1589"/>
              <a:ext cx="0" cy="1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14" name="AutoShape 22"/>
            <p:cNvSpPr>
              <a:spLocks noChangeArrowheads="1"/>
            </p:cNvSpPr>
            <p:nvPr/>
          </p:nvSpPr>
          <p:spPr bwMode="auto">
            <a:xfrm>
              <a:off x="3887" y="1662"/>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15" name="Line 23"/>
            <p:cNvSpPr>
              <a:spLocks noChangeShapeType="1"/>
            </p:cNvSpPr>
            <p:nvPr/>
          </p:nvSpPr>
          <p:spPr bwMode="auto">
            <a:xfrm>
              <a:off x="2144" y="1880"/>
              <a:ext cx="1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16" name="Line 24"/>
            <p:cNvSpPr>
              <a:spLocks noChangeShapeType="1"/>
            </p:cNvSpPr>
            <p:nvPr/>
          </p:nvSpPr>
          <p:spPr bwMode="auto">
            <a:xfrm>
              <a:off x="2834"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17" name="Line 25"/>
            <p:cNvSpPr>
              <a:spLocks noChangeShapeType="1"/>
            </p:cNvSpPr>
            <p:nvPr/>
          </p:nvSpPr>
          <p:spPr bwMode="auto">
            <a:xfrm>
              <a:off x="3742"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18" name="Line 26"/>
            <p:cNvSpPr>
              <a:spLocks noChangeShapeType="1"/>
            </p:cNvSpPr>
            <p:nvPr/>
          </p:nvSpPr>
          <p:spPr bwMode="auto">
            <a:xfrm>
              <a:off x="4468"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19" name="Line 27"/>
            <p:cNvSpPr>
              <a:spLocks noChangeShapeType="1"/>
            </p:cNvSpPr>
            <p:nvPr/>
          </p:nvSpPr>
          <p:spPr bwMode="auto">
            <a:xfrm flipV="1">
              <a:off x="4686" y="2061"/>
              <a:ext cx="0" cy="3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20" name="Line 28"/>
            <p:cNvSpPr>
              <a:spLocks noChangeShapeType="1"/>
            </p:cNvSpPr>
            <p:nvPr/>
          </p:nvSpPr>
          <p:spPr bwMode="auto">
            <a:xfrm>
              <a:off x="1890" y="1299"/>
              <a:ext cx="0" cy="3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21" name="Line 29"/>
            <p:cNvSpPr>
              <a:spLocks noChangeShapeType="1"/>
            </p:cNvSpPr>
            <p:nvPr/>
          </p:nvSpPr>
          <p:spPr bwMode="auto">
            <a:xfrm>
              <a:off x="1999" y="2061"/>
              <a:ext cx="0" cy="5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53022" name="Group 30"/>
            <p:cNvGrpSpPr>
              <a:grpSpLocks/>
            </p:cNvGrpSpPr>
            <p:nvPr/>
          </p:nvGrpSpPr>
          <p:grpSpPr bwMode="auto">
            <a:xfrm>
              <a:off x="1708" y="2570"/>
              <a:ext cx="2361" cy="435"/>
              <a:chOff x="672" y="1872"/>
              <a:chExt cx="3120" cy="576"/>
            </a:xfrm>
          </p:grpSpPr>
          <p:sp>
            <p:nvSpPr>
              <p:cNvPr id="853023" name="AutoShape 31"/>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24" name="Oval 32"/>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53025" name="Rectangle 33"/>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53026" name="Line 34"/>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27" name="Line 35"/>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53028" name="AutoShape 36"/>
            <p:cNvSpPr>
              <a:spLocks noChangeArrowheads="1"/>
            </p:cNvSpPr>
            <p:nvPr/>
          </p:nvSpPr>
          <p:spPr bwMode="auto">
            <a:xfrm>
              <a:off x="3125" y="3151"/>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29" name="Line 37"/>
            <p:cNvSpPr>
              <a:spLocks noChangeShapeType="1"/>
            </p:cNvSpPr>
            <p:nvPr/>
          </p:nvSpPr>
          <p:spPr bwMode="auto">
            <a:xfrm>
              <a:off x="1926" y="336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30" name="Line 38"/>
            <p:cNvSpPr>
              <a:spLocks noChangeShapeType="1"/>
            </p:cNvSpPr>
            <p:nvPr/>
          </p:nvSpPr>
          <p:spPr bwMode="auto">
            <a:xfrm>
              <a:off x="2870" y="3369"/>
              <a:ext cx="25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31" name="Line 39"/>
            <p:cNvSpPr>
              <a:spLocks noChangeShapeType="1"/>
            </p:cNvSpPr>
            <p:nvPr/>
          </p:nvSpPr>
          <p:spPr bwMode="auto">
            <a:xfrm>
              <a:off x="3706" y="3369"/>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32" name="Oval 40"/>
            <p:cNvSpPr>
              <a:spLocks noChangeArrowheads="1"/>
            </p:cNvSpPr>
            <p:nvPr/>
          </p:nvSpPr>
          <p:spPr bwMode="auto">
            <a:xfrm>
              <a:off x="2544" y="3695"/>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3033" name="Oval 41"/>
            <p:cNvSpPr>
              <a:spLocks noChangeArrowheads="1"/>
            </p:cNvSpPr>
            <p:nvPr/>
          </p:nvSpPr>
          <p:spPr bwMode="auto">
            <a:xfrm>
              <a:off x="1926" y="3695"/>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3034" name="Oval 42"/>
            <p:cNvSpPr>
              <a:spLocks noChangeArrowheads="1"/>
            </p:cNvSpPr>
            <p:nvPr/>
          </p:nvSpPr>
          <p:spPr bwMode="auto">
            <a:xfrm>
              <a:off x="3778" y="3695"/>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3035" name="Line 43"/>
            <p:cNvSpPr>
              <a:spLocks noChangeShapeType="1"/>
            </p:cNvSpPr>
            <p:nvPr/>
          </p:nvSpPr>
          <p:spPr bwMode="auto">
            <a:xfrm>
              <a:off x="4032"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36" name="Oval 44"/>
            <p:cNvSpPr>
              <a:spLocks noChangeArrowheads="1"/>
            </p:cNvSpPr>
            <p:nvPr/>
          </p:nvSpPr>
          <p:spPr bwMode="auto">
            <a:xfrm>
              <a:off x="3524" y="2134"/>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3037" name="Oval 45"/>
            <p:cNvSpPr>
              <a:spLocks noChangeArrowheads="1"/>
            </p:cNvSpPr>
            <p:nvPr/>
          </p:nvSpPr>
          <p:spPr bwMode="auto">
            <a:xfrm>
              <a:off x="2689" y="2098"/>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3038" name="Line 46"/>
            <p:cNvSpPr>
              <a:spLocks noChangeShapeType="1"/>
            </p:cNvSpPr>
            <p:nvPr/>
          </p:nvSpPr>
          <p:spPr bwMode="auto">
            <a:xfrm flipV="1">
              <a:off x="2180"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39" name="Line 47"/>
            <p:cNvSpPr>
              <a:spLocks noChangeShapeType="1"/>
            </p:cNvSpPr>
            <p:nvPr/>
          </p:nvSpPr>
          <p:spPr bwMode="auto">
            <a:xfrm flipV="1">
              <a:off x="2798"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40" name="Line 48"/>
            <p:cNvSpPr>
              <a:spLocks noChangeShapeType="1"/>
            </p:cNvSpPr>
            <p:nvPr/>
          </p:nvSpPr>
          <p:spPr bwMode="auto">
            <a:xfrm flipV="1">
              <a:off x="2979" y="2061"/>
              <a:ext cx="37"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41" name="Line 49"/>
            <p:cNvSpPr>
              <a:spLocks noChangeShapeType="1"/>
            </p:cNvSpPr>
            <p:nvPr/>
          </p:nvSpPr>
          <p:spPr bwMode="auto">
            <a:xfrm flipH="1" flipV="1">
              <a:off x="3706" y="2061"/>
              <a:ext cx="36"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42" name="Rectangle 50"/>
            <p:cNvSpPr>
              <a:spLocks noChangeArrowheads="1"/>
            </p:cNvSpPr>
            <p:nvPr/>
          </p:nvSpPr>
          <p:spPr bwMode="auto">
            <a:xfrm>
              <a:off x="192" y="3456"/>
              <a:ext cx="768"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AUTHORS</a:t>
              </a:r>
            </a:p>
          </p:txBody>
        </p:sp>
        <p:sp>
          <p:nvSpPr>
            <p:cNvPr id="853043" name="Rectangle 51"/>
            <p:cNvSpPr>
              <a:spLocks noChangeArrowheads="1"/>
            </p:cNvSpPr>
            <p:nvPr/>
          </p:nvSpPr>
          <p:spPr bwMode="auto">
            <a:xfrm>
              <a:off x="192" y="2256"/>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AU_BIB</a:t>
              </a:r>
            </a:p>
          </p:txBody>
        </p:sp>
        <p:sp>
          <p:nvSpPr>
            <p:cNvPr id="853044" name="AutoShape 52"/>
            <p:cNvSpPr>
              <a:spLocks noChangeArrowheads="1"/>
            </p:cNvSpPr>
            <p:nvPr/>
          </p:nvSpPr>
          <p:spPr bwMode="auto">
            <a:xfrm>
              <a:off x="288" y="1632"/>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45" name="Line 53"/>
            <p:cNvSpPr>
              <a:spLocks noChangeShapeType="1"/>
            </p:cNvSpPr>
            <p:nvPr/>
          </p:nvSpPr>
          <p:spPr bwMode="auto">
            <a:xfrm>
              <a:off x="576" y="211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46" name="AutoShape 54"/>
            <p:cNvSpPr>
              <a:spLocks noChangeArrowheads="1"/>
            </p:cNvSpPr>
            <p:nvPr/>
          </p:nvSpPr>
          <p:spPr bwMode="auto">
            <a:xfrm>
              <a:off x="288" y="2832"/>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47" name="Oval 55"/>
            <p:cNvSpPr>
              <a:spLocks noChangeArrowheads="1"/>
            </p:cNvSpPr>
            <p:nvPr/>
          </p:nvSpPr>
          <p:spPr bwMode="auto">
            <a:xfrm>
              <a:off x="1056" y="2112"/>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53048" name="Oval 56"/>
            <p:cNvSpPr>
              <a:spLocks noChangeArrowheads="1"/>
            </p:cNvSpPr>
            <p:nvPr/>
          </p:nvSpPr>
          <p:spPr bwMode="auto">
            <a:xfrm>
              <a:off x="1056" y="2400"/>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 ID</a:t>
              </a:r>
              <a:endParaRPr lang="en-US" sz="2000"/>
            </a:p>
          </p:txBody>
        </p:sp>
        <p:sp>
          <p:nvSpPr>
            <p:cNvPr id="853049" name="Oval 57"/>
            <p:cNvSpPr>
              <a:spLocks noChangeArrowheads="1"/>
            </p:cNvSpPr>
            <p:nvPr/>
          </p:nvSpPr>
          <p:spPr bwMode="auto">
            <a:xfrm>
              <a:off x="912" y="3936"/>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Author</a:t>
              </a:r>
              <a:endParaRPr lang="en-US" sz="2000"/>
            </a:p>
          </p:txBody>
        </p:sp>
        <p:sp>
          <p:nvSpPr>
            <p:cNvPr id="853050" name="Line 58"/>
            <p:cNvSpPr>
              <a:spLocks noChangeShapeType="1"/>
            </p:cNvSpPr>
            <p:nvPr/>
          </p:nvSpPr>
          <p:spPr bwMode="auto">
            <a:xfrm>
              <a:off x="960" y="3840"/>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51" name="Line 59"/>
            <p:cNvSpPr>
              <a:spLocks noChangeShapeType="1"/>
            </p:cNvSpPr>
            <p:nvPr/>
          </p:nvSpPr>
          <p:spPr bwMode="auto">
            <a:xfrm>
              <a:off x="960" y="2448"/>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52" name="Line 60"/>
            <p:cNvSpPr>
              <a:spLocks noChangeShapeType="1"/>
            </p:cNvSpPr>
            <p:nvPr/>
          </p:nvSpPr>
          <p:spPr bwMode="auto">
            <a:xfrm>
              <a:off x="960" y="225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53" name="Text Box 61"/>
            <p:cNvSpPr txBox="1">
              <a:spLocks noChangeArrowheads="1"/>
            </p:cNvSpPr>
            <p:nvPr/>
          </p:nvSpPr>
          <p:spPr bwMode="auto">
            <a:xfrm>
              <a:off x="4718" y="3216"/>
              <a:ext cx="1045"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000"/>
                <a:t>Note: diagram</a:t>
              </a:r>
            </a:p>
            <a:p>
              <a:pPr algn="l" eaLnBrk="0" hangingPunct="0"/>
              <a:r>
                <a:rPr lang="en-US" sz="2000"/>
                <a:t>contains only</a:t>
              </a:r>
            </a:p>
            <a:p>
              <a:pPr algn="l" eaLnBrk="0" hangingPunct="0"/>
              <a:r>
                <a:rPr lang="en-US" sz="2000"/>
                <a:t>attributes used</a:t>
              </a:r>
            </a:p>
            <a:p>
              <a:pPr algn="l" eaLnBrk="0" hangingPunct="0"/>
              <a:r>
                <a:rPr lang="en-US" sz="2000"/>
                <a:t>for linking</a:t>
              </a:r>
              <a:endParaRPr lang="en-US"/>
            </a:p>
          </p:txBody>
        </p:sp>
      </p:gr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Date Placeholder 2"/>
          <p:cNvSpPr>
            <a:spLocks noGrp="1"/>
          </p:cNvSpPr>
          <p:nvPr>
            <p:ph type="dt" sz="half" idx="10"/>
          </p:nvPr>
        </p:nvSpPr>
        <p:spPr/>
        <p:txBody>
          <a:bodyPr/>
          <a:lstStyle/>
          <a:p>
            <a:r>
              <a:rPr lang="en-US" smtClean="0"/>
              <a:t>I 257 – Fall 2014</a:t>
            </a:r>
            <a:endParaRPr lang="en-US"/>
          </a:p>
        </p:txBody>
      </p:sp>
      <p:sp>
        <p:nvSpPr>
          <p:cNvPr id="855042" name="Line 2"/>
          <p:cNvSpPr>
            <a:spLocks noChangeShapeType="1"/>
          </p:cNvSpPr>
          <p:nvPr/>
        </p:nvSpPr>
        <p:spPr bwMode="auto">
          <a:xfrm>
            <a:off x="1447800" y="25146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43" name="AutoShape 3"/>
          <p:cNvSpPr>
            <a:spLocks noChangeArrowheads="1"/>
          </p:cNvSpPr>
          <p:nvPr/>
        </p:nvSpPr>
        <p:spPr bwMode="auto">
          <a:xfrm>
            <a:off x="3652838" y="2181225"/>
            <a:ext cx="922337" cy="692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44" name="Rectangle 4"/>
          <p:cNvSpPr>
            <a:spLocks noChangeArrowheads="1"/>
          </p:cNvSpPr>
          <p:nvPr/>
        </p:nvSpPr>
        <p:spPr bwMode="auto">
          <a:xfrm>
            <a:off x="2270125" y="2238375"/>
            <a:ext cx="1209675"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55045" name="Oval 5"/>
          <p:cNvSpPr>
            <a:spLocks noChangeArrowheads="1"/>
          </p:cNvSpPr>
          <p:nvPr/>
        </p:nvSpPr>
        <p:spPr bwMode="auto">
          <a:xfrm>
            <a:off x="2673350" y="1143000"/>
            <a:ext cx="806450" cy="4619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55046" name="Rectangle 6"/>
          <p:cNvSpPr>
            <a:spLocks noChangeArrowheads="1"/>
          </p:cNvSpPr>
          <p:nvPr/>
        </p:nvSpPr>
        <p:spPr bwMode="auto">
          <a:xfrm>
            <a:off x="7399338" y="2238375"/>
            <a:ext cx="1211262"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55047" name="Rectangle 7"/>
          <p:cNvSpPr>
            <a:spLocks noChangeArrowheads="1"/>
          </p:cNvSpPr>
          <p:nvPr/>
        </p:nvSpPr>
        <p:spPr bwMode="auto">
          <a:xfrm>
            <a:off x="3422650" y="4602163"/>
            <a:ext cx="1209675"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55048" name="Oval 8"/>
          <p:cNvSpPr>
            <a:spLocks noChangeArrowheads="1"/>
          </p:cNvSpPr>
          <p:nvPr/>
        </p:nvSpPr>
        <p:spPr bwMode="auto">
          <a:xfrm>
            <a:off x="1981200" y="1604963"/>
            <a:ext cx="806450" cy="4603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55049" name="Rectangle 9"/>
          <p:cNvSpPr>
            <a:spLocks noChangeArrowheads="1"/>
          </p:cNvSpPr>
          <p:nvPr/>
        </p:nvSpPr>
        <p:spPr bwMode="auto">
          <a:xfrm>
            <a:off x="6246813" y="4602163"/>
            <a:ext cx="1211262"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55050" name="AutoShape 10"/>
          <p:cNvSpPr>
            <a:spLocks noChangeArrowheads="1"/>
          </p:cNvSpPr>
          <p:nvPr/>
        </p:nvSpPr>
        <p:spPr bwMode="auto">
          <a:xfrm>
            <a:off x="2211388" y="4545013"/>
            <a:ext cx="922337" cy="692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51" name="Text Box 11"/>
          <p:cNvSpPr txBox="1">
            <a:spLocks noChangeArrowheads="1"/>
          </p:cNvSpPr>
          <p:nvPr/>
        </p:nvSpPr>
        <p:spPr bwMode="auto">
          <a:xfrm>
            <a:off x="6799263" y="407511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55052" name="Oval 12"/>
          <p:cNvSpPr>
            <a:spLocks noChangeArrowheads="1"/>
          </p:cNvSpPr>
          <p:nvPr/>
        </p:nvSpPr>
        <p:spPr bwMode="auto">
          <a:xfrm>
            <a:off x="7054850" y="3333750"/>
            <a:ext cx="806450" cy="4619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5053" name="Rectangle 13"/>
          <p:cNvSpPr>
            <a:spLocks noChangeArrowheads="1"/>
          </p:cNvSpPr>
          <p:nvPr/>
        </p:nvSpPr>
        <p:spPr bwMode="auto">
          <a:xfrm>
            <a:off x="4805363" y="2238375"/>
            <a:ext cx="1211262"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55054" name="Line 14"/>
          <p:cNvSpPr>
            <a:spLocks noChangeShapeType="1"/>
          </p:cNvSpPr>
          <p:nvPr/>
        </p:nvSpPr>
        <p:spPr bwMode="auto">
          <a:xfrm>
            <a:off x="2384425" y="2065338"/>
            <a:ext cx="0" cy="173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55" name="AutoShape 15"/>
          <p:cNvSpPr>
            <a:spLocks noChangeArrowheads="1"/>
          </p:cNvSpPr>
          <p:nvPr/>
        </p:nvSpPr>
        <p:spPr bwMode="auto">
          <a:xfrm>
            <a:off x="6246813" y="2181225"/>
            <a:ext cx="922337" cy="692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56" name="Line 16"/>
          <p:cNvSpPr>
            <a:spLocks noChangeShapeType="1"/>
          </p:cNvSpPr>
          <p:nvPr/>
        </p:nvSpPr>
        <p:spPr bwMode="auto">
          <a:xfrm>
            <a:off x="3479800" y="2527300"/>
            <a:ext cx="173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57" name="Line 17"/>
          <p:cNvSpPr>
            <a:spLocks noChangeShapeType="1"/>
          </p:cNvSpPr>
          <p:nvPr/>
        </p:nvSpPr>
        <p:spPr bwMode="auto">
          <a:xfrm>
            <a:off x="4575175" y="2527300"/>
            <a:ext cx="230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58" name="Line 18"/>
          <p:cNvSpPr>
            <a:spLocks noChangeShapeType="1"/>
          </p:cNvSpPr>
          <p:nvPr/>
        </p:nvSpPr>
        <p:spPr bwMode="auto">
          <a:xfrm>
            <a:off x="6016625" y="2527300"/>
            <a:ext cx="230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59" name="Line 19"/>
          <p:cNvSpPr>
            <a:spLocks noChangeShapeType="1"/>
          </p:cNvSpPr>
          <p:nvPr/>
        </p:nvSpPr>
        <p:spPr bwMode="auto">
          <a:xfrm>
            <a:off x="7169150" y="2527300"/>
            <a:ext cx="230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60" name="Line 20"/>
          <p:cNvSpPr>
            <a:spLocks noChangeShapeType="1"/>
          </p:cNvSpPr>
          <p:nvPr/>
        </p:nvSpPr>
        <p:spPr bwMode="auto">
          <a:xfrm flipV="1">
            <a:off x="7515225" y="2814638"/>
            <a:ext cx="0" cy="519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61" name="Line 21"/>
          <p:cNvSpPr>
            <a:spLocks noChangeShapeType="1"/>
          </p:cNvSpPr>
          <p:nvPr/>
        </p:nvSpPr>
        <p:spPr bwMode="auto">
          <a:xfrm>
            <a:off x="3076575" y="1604963"/>
            <a:ext cx="0" cy="6334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62" name="Line 22"/>
          <p:cNvSpPr>
            <a:spLocks noChangeShapeType="1"/>
          </p:cNvSpPr>
          <p:nvPr/>
        </p:nvSpPr>
        <p:spPr bwMode="auto">
          <a:xfrm>
            <a:off x="3249613" y="2814638"/>
            <a:ext cx="0" cy="808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55063" name="Group 23"/>
          <p:cNvGrpSpPr>
            <a:grpSpLocks/>
          </p:cNvGrpSpPr>
          <p:nvPr/>
        </p:nvGrpSpPr>
        <p:grpSpPr bwMode="auto">
          <a:xfrm>
            <a:off x="2787650" y="3622675"/>
            <a:ext cx="3748088" cy="690563"/>
            <a:chOff x="672" y="1872"/>
            <a:chExt cx="3120" cy="576"/>
          </a:xfrm>
        </p:grpSpPr>
        <p:sp>
          <p:nvSpPr>
            <p:cNvPr id="855064" name="AutoShape 24"/>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65" name="Oval 25"/>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55066" name="Rectangle 26"/>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55067" name="Line 27"/>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68" name="Line 28"/>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55069" name="AutoShape 29"/>
          <p:cNvSpPr>
            <a:spLocks noChangeArrowheads="1"/>
          </p:cNvSpPr>
          <p:nvPr/>
        </p:nvSpPr>
        <p:spPr bwMode="auto">
          <a:xfrm>
            <a:off x="5037138" y="4545013"/>
            <a:ext cx="922337" cy="692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70" name="Line 30"/>
          <p:cNvSpPr>
            <a:spLocks noChangeShapeType="1"/>
          </p:cNvSpPr>
          <p:nvPr/>
        </p:nvSpPr>
        <p:spPr bwMode="auto">
          <a:xfrm>
            <a:off x="3133725" y="489108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71" name="Line 31"/>
          <p:cNvSpPr>
            <a:spLocks noChangeShapeType="1"/>
          </p:cNvSpPr>
          <p:nvPr/>
        </p:nvSpPr>
        <p:spPr bwMode="auto">
          <a:xfrm>
            <a:off x="4632325" y="4891088"/>
            <a:ext cx="4048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72" name="Line 32"/>
          <p:cNvSpPr>
            <a:spLocks noChangeShapeType="1"/>
          </p:cNvSpPr>
          <p:nvPr/>
        </p:nvSpPr>
        <p:spPr bwMode="auto">
          <a:xfrm>
            <a:off x="5959475" y="489108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73" name="Oval 33"/>
          <p:cNvSpPr>
            <a:spLocks noChangeArrowheads="1"/>
          </p:cNvSpPr>
          <p:nvPr/>
        </p:nvSpPr>
        <p:spPr bwMode="auto">
          <a:xfrm>
            <a:off x="4114800" y="5408613"/>
            <a:ext cx="806450" cy="4619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5074" name="Oval 34"/>
          <p:cNvSpPr>
            <a:spLocks noChangeArrowheads="1"/>
          </p:cNvSpPr>
          <p:nvPr/>
        </p:nvSpPr>
        <p:spPr bwMode="auto">
          <a:xfrm>
            <a:off x="3133725" y="5408613"/>
            <a:ext cx="808038" cy="4619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5075" name="Oval 35"/>
          <p:cNvSpPr>
            <a:spLocks noChangeArrowheads="1"/>
          </p:cNvSpPr>
          <p:nvPr/>
        </p:nvSpPr>
        <p:spPr bwMode="auto">
          <a:xfrm>
            <a:off x="6073775" y="5408613"/>
            <a:ext cx="808038" cy="4619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5076" name="Line 36"/>
          <p:cNvSpPr>
            <a:spLocks noChangeShapeType="1"/>
          </p:cNvSpPr>
          <p:nvPr/>
        </p:nvSpPr>
        <p:spPr bwMode="auto">
          <a:xfrm>
            <a:off x="6477000" y="5178425"/>
            <a:ext cx="0" cy="230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77" name="Oval 37"/>
          <p:cNvSpPr>
            <a:spLocks noChangeArrowheads="1"/>
          </p:cNvSpPr>
          <p:nvPr/>
        </p:nvSpPr>
        <p:spPr bwMode="auto">
          <a:xfrm>
            <a:off x="5670550" y="2930525"/>
            <a:ext cx="806450" cy="4603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5078" name="Oval 38"/>
          <p:cNvSpPr>
            <a:spLocks noChangeArrowheads="1"/>
          </p:cNvSpPr>
          <p:nvPr/>
        </p:nvSpPr>
        <p:spPr bwMode="auto">
          <a:xfrm>
            <a:off x="4344988" y="2873375"/>
            <a:ext cx="806450" cy="4603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5079" name="Line 39"/>
          <p:cNvSpPr>
            <a:spLocks noChangeShapeType="1"/>
          </p:cNvSpPr>
          <p:nvPr/>
        </p:nvSpPr>
        <p:spPr bwMode="auto">
          <a:xfrm flipV="1">
            <a:off x="3536950" y="5178425"/>
            <a:ext cx="0" cy="230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0" name="Line 40"/>
          <p:cNvSpPr>
            <a:spLocks noChangeShapeType="1"/>
          </p:cNvSpPr>
          <p:nvPr/>
        </p:nvSpPr>
        <p:spPr bwMode="auto">
          <a:xfrm flipV="1">
            <a:off x="4518025" y="5178425"/>
            <a:ext cx="0" cy="230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1" name="Line 41"/>
          <p:cNvSpPr>
            <a:spLocks noChangeShapeType="1"/>
          </p:cNvSpPr>
          <p:nvPr/>
        </p:nvSpPr>
        <p:spPr bwMode="auto">
          <a:xfrm flipV="1">
            <a:off x="4805363" y="2814638"/>
            <a:ext cx="58737" cy="587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2" name="Line 42"/>
          <p:cNvSpPr>
            <a:spLocks noChangeShapeType="1"/>
          </p:cNvSpPr>
          <p:nvPr/>
        </p:nvSpPr>
        <p:spPr bwMode="auto">
          <a:xfrm flipH="1" flipV="1">
            <a:off x="5959475" y="2814638"/>
            <a:ext cx="57150" cy="115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3" name="AutoShape 43"/>
          <p:cNvSpPr>
            <a:spLocks noChangeArrowheads="1"/>
          </p:cNvSpPr>
          <p:nvPr/>
        </p:nvSpPr>
        <p:spPr bwMode="auto">
          <a:xfrm>
            <a:off x="533400" y="2133600"/>
            <a:ext cx="914400" cy="762000"/>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84" name="Rectangle 44"/>
          <p:cNvSpPr>
            <a:spLocks noGrp="1" noChangeArrowheads="1"/>
          </p:cNvSpPr>
          <p:nvPr>
            <p:ph type="title"/>
          </p:nvPr>
        </p:nvSpPr>
        <p:spPr/>
        <p:txBody>
          <a:bodyPr/>
          <a:lstStyle/>
          <a:p>
            <a:r>
              <a:rPr lang="en-US" sz="3200"/>
              <a:t>Cookie2: Separate Name Authorities</a:t>
            </a:r>
          </a:p>
        </p:txBody>
      </p:sp>
      <p:grpSp>
        <p:nvGrpSpPr>
          <p:cNvPr id="855085" name="Group 45"/>
          <p:cNvGrpSpPr>
            <a:grpSpLocks/>
          </p:cNvGrpSpPr>
          <p:nvPr/>
        </p:nvGrpSpPr>
        <p:grpSpPr bwMode="auto">
          <a:xfrm>
            <a:off x="0" y="2814638"/>
            <a:ext cx="2673350" cy="3640137"/>
            <a:chOff x="0" y="1773"/>
            <a:chExt cx="1684" cy="2293"/>
          </a:xfrm>
        </p:grpSpPr>
        <p:sp>
          <p:nvSpPr>
            <p:cNvPr id="855086" name="Line 46"/>
            <p:cNvSpPr>
              <a:spLocks noChangeShapeType="1"/>
            </p:cNvSpPr>
            <p:nvPr/>
          </p:nvSpPr>
          <p:spPr bwMode="auto">
            <a:xfrm>
              <a:off x="624" y="302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7" name="Line 47"/>
            <p:cNvSpPr>
              <a:spLocks noChangeShapeType="1"/>
            </p:cNvSpPr>
            <p:nvPr/>
          </p:nvSpPr>
          <p:spPr bwMode="auto">
            <a:xfrm flipV="1">
              <a:off x="624" y="2304"/>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8" name="Oval 48"/>
            <p:cNvSpPr>
              <a:spLocks noChangeArrowheads="1"/>
            </p:cNvSpPr>
            <p:nvPr/>
          </p:nvSpPr>
          <p:spPr bwMode="auto">
            <a:xfrm>
              <a:off x="576" y="3792"/>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nameid</a:t>
              </a:r>
              <a:endParaRPr lang="en-US" sz="2000" u="sng"/>
            </a:p>
          </p:txBody>
        </p:sp>
        <p:sp>
          <p:nvSpPr>
            <p:cNvPr id="855089" name="Line 49"/>
            <p:cNvSpPr>
              <a:spLocks noChangeShapeType="1"/>
            </p:cNvSpPr>
            <p:nvPr/>
          </p:nvSpPr>
          <p:spPr bwMode="auto">
            <a:xfrm>
              <a:off x="1684" y="1773"/>
              <a:ext cx="0" cy="10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90" name="Rectangle 50"/>
            <p:cNvSpPr>
              <a:spLocks noChangeArrowheads="1"/>
            </p:cNvSpPr>
            <p:nvPr/>
          </p:nvSpPr>
          <p:spPr bwMode="auto">
            <a:xfrm>
              <a:off x="240" y="3168"/>
              <a:ext cx="768" cy="38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AUTHFILE</a:t>
              </a:r>
            </a:p>
          </p:txBody>
        </p:sp>
        <p:sp>
          <p:nvSpPr>
            <p:cNvPr id="855091" name="Rectangle 51"/>
            <p:cNvSpPr>
              <a:spLocks noChangeArrowheads="1"/>
            </p:cNvSpPr>
            <p:nvPr/>
          </p:nvSpPr>
          <p:spPr bwMode="auto">
            <a:xfrm>
              <a:off x="240" y="1968"/>
              <a:ext cx="762" cy="36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AUTHBIB</a:t>
              </a:r>
            </a:p>
          </p:txBody>
        </p:sp>
        <p:sp>
          <p:nvSpPr>
            <p:cNvPr id="855092" name="Line 52"/>
            <p:cNvSpPr>
              <a:spLocks noChangeShapeType="1"/>
            </p:cNvSpPr>
            <p:nvPr/>
          </p:nvSpPr>
          <p:spPr bwMode="auto">
            <a:xfrm>
              <a:off x="624" y="182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93" name="AutoShape 53"/>
            <p:cNvSpPr>
              <a:spLocks noChangeArrowheads="1"/>
            </p:cNvSpPr>
            <p:nvPr/>
          </p:nvSpPr>
          <p:spPr bwMode="auto">
            <a:xfrm>
              <a:off x="336" y="2544"/>
              <a:ext cx="576" cy="480"/>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94" name="Oval 54"/>
            <p:cNvSpPr>
              <a:spLocks noChangeArrowheads="1"/>
            </p:cNvSpPr>
            <p:nvPr/>
          </p:nvSpPr>
          <p:spPr bwMode="auto">
            <a:xfrm>
              <a:off x="1104" y="2448"/>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authtype</a:t>
              </a:r>
              <a:endParaRPr lang="en-US" sz="2000"/>
            </a:p>
          </p:txBody>
        </p:sp>
        <p:sp>
          <p:nvSpPr>
            <p:cNvPr id="855095" name="Oval 55"/>
            <p:cNvSpPr>
              <a:spLocks noChangeArrowheads="1"/>
            </p:cNvSpPr>
            <p:nvPr/>
          </p:nvSpPr>
          <p:spPr bwMode="auto">
            <a:xfrm>
              <a:off x="1104" y="1824"/>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55096" name="Oval 56"/>
            <p:cNvSpPr>
              <a:spLocks noChangeArrowheads="1"/>
            </p:cNvSpPr>
            <p:nvPr/>
          </p:nvSpPr>
          <p:spPr bwMode="auto">
            <a:xfrm>
              <a:off x="1104" y="2112"/>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authid</a:t>
              </a:r>
              <a:endParaRPr lang="en-US" sz="2000"/>
            </a:p>
          </p:txBody>
        </p:sp>
        <p:sp>
          <p:nvSpPr>
            <p:cNvPr id="855097" name="Oval 57"/>
            <p:cNvSpPr>
              <a:spLocks noChangeArrowheads="1"/>
            </p:cNvSpPr>
            <p:nvPr/>
          </p:nvSpPr>
          <p:spPr bwMode="auto">
            <a:xfrm>
              <a:off x="1200" y="3648"/>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name</a:t>
              </a:r>
              <a:endParaRPr lang="en-US" sz="2000"/>
            </a:p>
          </p:txBody>
        </p:sp>
        <p:sp>
          <p:nvSpPr>
            <p:cNvPr id="855098" name="Line 58"/>
            <p:cNvSpPr>
              <a:spLocks noChangeShapeType="1"/>
            </p:cNvSpPr>
            <p:nvPr/>
          </p:nvSpPr>
          <p:spPr bwMode="auto">
            <a:xfrm>
              <a:off x="1008" y="2352"/>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99" name="Line 59"/>
            <p:cNvSpPr>
              <a:spLocks noChangeShapeType="1"/>
            </p:cNvSpPr>
            <p:nvPr/>
          </p:nvSpPr>
          <p:spPr bwMode="auto">
            <a:xfrm>
              <a:off x="1008" y="2160"/>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100" name="Line 60"/>
            <p:cNvSpPr>
              <a:spLocks noChangeShapeType="1"/>
            </p:cNvSpPr>
            <p:nvPr/>
          </p:nvSpPr>
          <p:spPr bwMode="auto">
            <a:xfrm>
              <a:off x="1008"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101" name="Oval 61"/>
            <p:cNvSpPr>
              <a:spLocks noChangeArrowheads="1"/>
            </p:cNvSpPr>
            <p:nvPr/>
          </p:nvSpPr>
          <p:spPr bwMode="auto">
            <a:xfrm>
              <a:off x="0" y="3648"/>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authid</a:t>
              </a:r>
              <a:endParaRPr lang="en-US" sz="2000"/>
            </a:p>
          </p:txBody>
        </p:sp>
        <p:cxnSp>
          <p:nvCxnSpPr>
            <p:cNvPr id="855102" name="AutoShape 62"/>
            <p:cNvCxnSpPr>
              <a:cxnSpLocks noChangeShapeType="1"/>
              <a:stCxn id="855090" idx="2"/>
              <a:endCxn id="855097" idx="1"/>
            </p:cNvCxnSpPr>
            <p:nvPr/>
          </p:nvCxnSpPr>
          <p:spPr bwMode="auto">
            <a:xfrm>
              <a:off x="624" y="3552"/>
              <a:ext cx="646" cy="13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5103" name="AutoShape 63"/>
            <p:cNvCxnSpPr>
              <a:cxnSpLocks noChangeShapeType="1"/>
              <a:stCxn id="855101" idx="0"/>
              <a:endCxn id="855090" idx="2"/>
            </p:cNvCxnSpPr>
            <p:nvPr/>
          </p:nvCxnSpPr>
          <p:spPr bwMode="auto">
            <a:xfrm flipV="1">
              <a:off x="240" y="3552"/>
              <a:ext cx="384" cy="9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5104" name="AutoShape 64"/>
            <p:cNvCxnSpPr>
              <a:cxnSpLocks noChangeShapeType="1"/>
              <a:stCxn id="855088" idx="0"/>
              <a:endCxn id="855090" idx="2"/>
            </p:cNvCxnSpPr>
            <p:nvPr/>
          </p:nvCxnSpPr>
          <p:spPr bwMode="auto">
            <a:xfrm flipH="1" flipV="1">
              <a:off x="624" y="3552"/>
              <a:ext cx="192" cy="24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Date Placeholder 3"/>
          <p:cNvSpPr>
            <a:spLocks noGrp="1"/>
          </p:cNvSpPr>
          <p:nvPr>
            <p:ph type="dt" sz="half" idx="10"/>
          </p:nvPr>
        </p:nvSpPr>
        <p:spPr/>
        <p:txBody>
          <a:bodyPr/>
          <a:lstStyle/>
          <a:p>
            <a:r>
              <a:rPr lang="en-US" smtClean="0"/>
              <a:t>I 257 – Fall 2014</a:t>
            </a:r>
            <a:endParaRPr lang="en-US"/>
          </a:p>
        </p:txBody>
      </p:sp>
      <p:sp>
        <p:nvSpPr>
          <p:cNvPr id="857090" name="Rectangle 2"/>
          <p:cNvSpPr>
            <a:spLocks noGrp="1" noChangeArrowheads="1"/>
          </p:cNvSpPr>
          <p:nvPr>
            <p:ph type="title"/>
          </p:nvPr>
        </p:nvSpPr>
        <p:spPr/>
        <p:txBody>
          <a:bodyPr/>
          <a:lstStyle/>
          <a:p>
            <a:r>
              <a:rPr lang="en-US"/>
              <a:t>Cookie 3: Keywords</a:t>
            </a:r>
          </a:p>
        </p:txBody>
      </p:sp>
      <p:grpSp>
        <p:nvGrpSpPr>
          <p:cNvPr id="857091" name="Group 3"/>
          <p:cNvGrpSpPr>
            <a:grpSpLocks/>
          </p:cNvGrpSpPr>
          <p:nvPr/>
        </p:nvGrpSpPr>
        <p:grpSpPr bwMode="auto">
          <a:xfrm>
            <a:off x="0" y="838200"/>
            <a:ext cx="8534400" cy="5562600"/>
            <a:chOff x="0" y="528"/>
            <a:chExt cx="5376" cy="3504"/>
          </a:xfrm>
        </p:grpSpPr>
        <p:sp>
          <p:nvSpPr>
            <p:cNvPr id="857092" name="Line 4"/>
            <p:cNvSpPr>
              <a:spLocks noChangeShapeType="1"/>
            </p:cNvSpPr>
            <p:nvPr/>
          </p:nvSpPr>
          <p:spPr bwMode="auto">
            <a:xfrm>
              <a:off x="864" y="172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093" name="AutoShape 5"/>
            <p:cNvSpPr>
              <a:spLocks noChangeArrowheads="1"/>
            </p:cNvSpPr>
            <p:nvPr/>
          </p:nvSpPr>
          <p:spPr bwMode="auto">
            <a:xfrm>
              <a:off x="2256" y="1536"/>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094" name="Rectangle 6"/>
            <p:cNvSpPr>
              <a:spLocks noChangeArrowheads="1"/>
            </p:cNvSpPr>
            <p:nvPr/>
          </p:nvSpPr>
          <p:spPr bwMode="auto">
            <a:xfrm>
              <a:off x="1382" y="1554"/>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57095" name="Oval 7"/>
            <p:cNvSpPr>
              <a:spLocks noChangeArrowheads="1"/>
            </p:cNvSpPr>
            <p:nvPr/>
          </p:nvSpPr>
          <p:spPr bwMode="auto">
            <a:xfrm>
              <a:off x="1636" y="864"/>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57096" name="Line 8"/>
            <p:cNvSpPr>
              <a:spLocks noChangeShapeType="1"/>
            </p:cNvSpPr>
            <p:nvPr/>
          </p:nvSpPr>
          <p:spPr bwMode="auto">
            <a:xfrm>
              <a:off x="1636" y="1917"/>
              <a:ext cx="0" cy="10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097" name="Rectangle 9"/>
            <p:cNvSpPr>
              <a:spLocks noChangeArrowheads="1"/>
            </p:cNvSpPr>
            <p:nvPr/>
          </p:nvSpPr>
          <p:spPr bwMode="auto">
            <a:xfrm>
              <a:off x="4613" y="1554"/>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57098" name="Rectangle 10"/>
            <p:cNvSpPr>
              <a:spLocks noChangeArrowheads="1"/>
            </p:cNvSpPr>
            <p:nvPr/>
          </p:nvSpPr>
          <p:spPr bwMode="auto">
            <a:xfrm>
              <a:off x="2108" y="3043"/>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57099" name="Oval 11"/>
            <p:cNvSpPr>
              <a:spLocks noChangeArrowheads="1"/>
            </p:cNvSpPr>
            <p:nvPr/>
          </p:nvSpPr>
          <p:spPr bwMode="auto">
            <a:xfrm>
              <a:off x="1200" y="1155"/>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57100" name="Rectangle 12"/>
            <p:cNvSpPr>
              <a:spLocks noChangeArrowheads="1"/>
            </p:cNvSpPr>
            <p:nvPr/>
          </p:nvSpPr>
          <p:spPr bwMode="auto">
            <a:xfrm>
              <a:off x="3887" y="3043"/>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57101" name="AutoShape 13"/>
            <p:cNvSpPr>
              <a:spLocks noChangeArrowheads="1"/>
            </p:cNvSpPr>
            <p:nvPr/>
          </p:nvSpPr>
          <p:spPr bwMode="auto">
            <a:xfrm>
              <a:off x="1345" y="3007"/>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02" name="Text Box 14"/>
            <p:cNvSpPr txBox="1">
              <a:spLocks noChangeArrowheads="1"/>
            </p:cNvSpPr>
            <p:nvPr/>
          </p:nvSpPr>
          <p:spPr bwMode="auto">
            <a:xfrm>
              <a:off x="4235" y="2711"/>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57103" name="Oval 15"/>
            <p:cNvSpPr>
              <a:spLocks noChangeArrowheads="1"/>
            </p:cNvSpPr>
            <p:nvPr/>
          </p:nvSpPr>
          <p:spPr bwMode="auto">
            <a:xfrm>
              <a:off x="4396" y="2244"/>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7104" name="Rectangle 16"/>
            <p:cNvSpPr>
              <a:spLocks noChangeArrowheads="1"/>
            </p:cNvSpPr>
            <p:nvPr/>
          </p:nvSpPr>
          <p:spPr bwMode="auto">
            <a:xfrm>
              <a:off x="2979" y="1554"/>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57105" name="Line 17"/>
            <p:cNvSpPr>
              <a:spLocks noChangeShapeType="1"/>
            </p:cNvSpPr>
            <p:nvPr/>
          </p:nvSpPr>
          <p:spPr bwMode="auto">
            <a:xfrm>
              <a:off x="1454" y="1445"/>
              <a:ext cx="0" cy="1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06" name="AutoShape 18"/>
            <p:cNvSpPr>
              <a:spLocks noChangeArrowheads="1"/>
            </p:cNvSpPr>
            <p:nvPr/>
          </p:nvSpPr>
          <p:spPr bwMode="auto">
            <a:xfrm>
              <a:off x="3887" y="1518"/>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07" name="Line 19"/>
            <p:cNvSpPr>
              <a:spLocks noChangeShapeType="1"/>
            </p:cNvSpPr>
            <p:nvPr/>
          </p:nvSpPr>
          <p:spPr bwMode="auto">
            <a:xfrm>
              <a:off x="2144" y="1736"/>
              <a:ext cx="1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08" name="Line 20"/>
            <p:cNvSpPr>
              <a:spLocks noChangeShapeType="1"/>
            </p:cNvSpPr>
            <p:nvPr/>
          </p:nvSpPr>
          <p:spPr bwMode="auto">
            <a:xfrm>
              <a:off x="2834"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09" name="Line 21"/>
            <p:cNvSpPr>
              <a:spLocks noChangeShapeType="1"/>
            </p:cNvSpPr>
            <p:nvPr/>
          </p:nvSpPr>
          <p:spPr bwMode="auto">
            <a:xfrm>
              <a:off x="3742"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10" name="Line 22"/>
            <p:cNvSpPr>
              <a:spLocks noChangeShapeType="1"/>
            </p:cNvSpPr>
            <p:nvPr/>
          </p:nvSpPr>
          <p:spPr bwMode="auto">
            <a:xfrm>
              <a:off x="4468"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11" name="Line 23"/>
            <p:cNvSpPr>
              <a:spLocks noChangeShapeType="1"/>
            </p:cNvSpPr>
            <p:nvPr/>
          </p:nvSpPr>
          <p:spPr bwMode="auto">
            <a:xfrm flipV="1">
              <a:off x="4686" y="1917"/>
              <a:ext cx="0" cy="3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12" name="Line 24"/>
            <p:cNvSpPr>
              <a:spLocks noChangeShapeType="1"/>
            </p:cNvSpPr>
            <p:nvPr/>
          </p:nvSpPr>
          <p:spPr bwMode="auto">
            <a:xfrm>
              <a:off x="1890" y="1155"/>
              <a:ext cx="0" cy="3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13" name="Line 25"/>
            <p:cNvSpPr>
              <a:spLocks noChangeShapeType="1"/>
            </p:cNvSpPr>
            <p:nvPr/>
          </p:nvSpPr>
          <p:spPr bwMode="auto">
            <a:xfrm>
              <a:off x="1999" y="1917"/>
              <a:ext cx="0" cy="5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57114" name="Group 26"/>
            <p:cNvGrpSpPr>
              <a:grpSpLocks/>
            </p:cNvGrpSpPr>
            <p:nvPr/>
          </p:nvGrpSpPr>
          <p:grpSpPr bwMode="auto">
            <a:xfrm>
              <a:off x="1708" y="2426"/>
              <a:ext cx="2361" cy="435"/>
              <a:chOff x="672" y="1872"/>
              <a:chExt cx="3120" cy="576"/>
            </a:xfrm>
          </p:grpSpPr>
          <p:sp>
            <p:nvSpPr>
              <p:cNvPr id="857115" name="AutoShape 27"/>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16" name="Oval 28"/>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57117" name="Rectangle 29"/>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57118" name="Line 30"/>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19" name="Line 31"/>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57120" name="AutoShape 32"/>
            <p:cNvSpPr>
              <a:spLocks noChangeArrowheads="1"/>
            </p:cNvSpPr>
            <p:nvPr/>
          </p:nvSpPr>
          <p:spPr bwMode="auto">
            <a:xfrm>
              <a:off x="3125" y="3007"/>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21" name="Line 33"/>
            <p:cNvSpPr>
              <a:spLocks noChangeShapeType="1"/>
            </p:cNvSpPr>
            <p:nvPr/>
          </p:nvSpPr>
          <p:spPr bwMode="auto">
            <a:xfrm>
              <a:off x="1926" y="3225"/>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22" name="Line 34"/>
            <p:cNvSpPr>
              <a:spLocks noChangeShapeType="1"/>
            </p:cNvSpPr>
            <p:nvPr/>
          </p:nvSpPr>
          <p:spPr bwMode="auto">
            <a:xfrm>
              <a:off x="2870" y="3225"/>
              <a:ext cx="25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23" name="Line 35"/>
            <p:cNvSpPr>
              <a:spLocks noChangeShapeType="1"/>
            </p:cNvSpPr>
            <p:nvPr/>
          </p:nvSpPr>
          <p:spPr bwMode="auto">
            <a:xfrm>
              <a:off x="3706" y="3225"/>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24" name="Oval 36"/>
            <p:cNvSpPr>
              <a:spLocks noChangeArrowheads="1"/>
            </p:cNvSpPr>
            <p:nvPr/>
          </p:nvSpPr>
          <p:spPr bwMode="auto">
            <a:xfrm>
              <a:off x="2544" y="3551"/>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7125" name="Oval 37"/>
            <p:cNvSpPr>
              <a:spLocks noChangeArrowheads="1"/>
            </p:cNvSpPr>
            <p:nvPr/>
          </p:nvSpPr>
          <p:spPr bwMode="auto">
            <a:xfrm>
              <a:off x="1926" y="3551"/>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7126" name="Oval 38"/>
            <p:cNvSpPr>
              <a:spLocks noChangeArrowheads="1"/>
            </p:cNvSpPr>
            <p:nvPr/>
          </p:nvSpPr>
          <p:spPr bwMode="auto">
            <a:xfrm>
              <a:off x="3778" y="3551"/>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7127" name="Line 39"/>
            <p:cNvSpPr>
              <a:spLocks noChangeShapeType="1"/>
            </p:cNvSpPr>
            <p:nvPr/>
          </p:nvSpPr>
          <p:spPr bwMode="auto">
            <a:xfrm>
              <a:off x="4032"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28" name="Oval 40"/>
            <p:cNvSpPr>
              <a:spLocks noChangeArrowheads="1"/>
            </p:cNvSpPr>
            <p:nvPr/>
          </p:nvSpPr>
          <p:spPr bwMode="auto">
            <a:xfrm>
              <a:off x="3524" y="1990"/>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7129" name="Oval 41"/>
            <p:cNvSpPr>
              <a:spLocks noChangeArrowheads="1"/>
            </p:cNvSpPr>
            <p:nvPr/>
          </p:nvSpPr>
          <p:spPr bwMode="auto">
            <a:xfrm>
              <a:off x="2689" y="1954"/>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7130" name="Line 42"/>
            <p:cNvSpPr>
              <a:spLocks noChangeShapeType="1"/>
            </p:cNvSpPr>
            <p:nvPr/>
          </p:nvSpPr>
          <p:spPr bwMode="auto">
            <a:xfrm flipV="1">
              <a:off x="2180"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31" name="Line 43"/>
            <p:cNvSpPr>
              <a:spLocks noChangeShapeType="1"/>
            </p:cNvSpPr>
            <p:nvPr/>
          </p:nvSpPr>
          <p:spPr bwMode="auto">
            <a:xfrm flipV="1">
              <a:off x="2798"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32" name="Line 44"/>
            <p:cNvSpPr>
              <a:spLocks noChangeShapeType="1"/>
            </p:cNvSpPr>
            <p:nvPr/>
          </p:nvSpPr>
          <p:spPr bwMode="auto">
            <a:xfrm flipV="1">
              <a:off x="2979" y="1917"/>
              <a:ext cx="37"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33" name="Line 45"/>
            <p:cNvSpPr>
              <a:spLocks noChangeShapeType="1"/>
            </p:cNvSpPr>
            <p:nvPr/>
          </p:nvSpPr>
          <p:spPr bwMode="auto">
            <a:xfrm flipH="1" flipV="1">
              <a:off x="3706" y="1917"/>
              <a:ext cx="36"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34" name="AutoShape 46"/>
            <p:cNvSpPr>
              <a:spLocks noChangeArrowheads="1"/>
            </p:cNvSpPr>
            <p:nvPr/>
          </p:nvSpPr>
          <p:spPr bwMode="auto">
            <a:xfrm>
              <a:off x="288" y="1488"/>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35" name="AutoShape 47"/>
            <p:cNvSpPr>
              <a:spLocks noChangeArrowheads="1"/>
            </p:cNvSpPr>
            <p:nvPr/>
          </p:nvSpPr>
          <p:spPr bwMode="auto">
            <a:xfrm>
              <a:off x="2256" y="1008"/>
              <a:ext cx="576" cy="384"/>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36" name="AutoShape 48"/>
            <p:cNvSpPr>
              <a:spLocks noChangeArrowheads="1"/>
            </p:cNvSpPr>
            <p:nvPr/>
          </p:nvSpPr>
          <p:spPr bwMode="auto">
            <a:xfrm>
              <a:off x="3888" y="960"/>
              <a:ext cx="576" cy="384"/>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37" name="Rectangle 49"/>
            <p:cNvSpPr>
              <a:spLocks noChangeArrowheads="1"/>
            </p:cNvSpPr>
            <p:nvPr/>
          </p:nvSpPr>
          <p:spPr bwMode="auto">
            <a:xfrm>
              <a:off x="2976" y="1008"/>
              <a:ext cx="762" cy="36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KEYMAP</a:t>
              </a:r>
            </a:p>
          </p:txBody>
        </p:sp>
        <p:sp>
          <p:nvSpPr>
            <p:cNvPr id="857138" name="Rectangle 50"/>
            <p:cNvSpPr>
              <a:spLocks noChangeArrowheads="1"/>
            </p:cNvSpPr>
            <p:nvPr/>
          </p:nvSpPr>
          <p:spPr bwMode="auto">
            <a:xfrm>
              <a:off x="4608" y="960"/>
              <a:ext cx="762" cy="36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TERMS</a:t>
              </a:r>
            </a:p>
          </p:txBody>
        </p:sp>
        <p:sp>
          <p:nvSpPr>
            <p:cNvPr id="857139" name="Oval 51"/>
            <p:cNvSpPr>
              <a:spLocks noChangeArrowheads="1"/>
            </p:cNvSpPr>
            <p:nvPr/>
          </p:nvSpPr>
          <p:spPr bwMode="auto">
            <a:xfrm>
              <a:off x="2832" y="576"/>
              <a:ext cx="509" cy="291"/>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7140" name="Oval 52"/>
            <p:cNvSpPr>
              <a:spLocks noChangeArrowheads="1"/>
            </p:cNvSpPr>
            <p:nvPr/>
          </p:nvSpPr>
          <p:spPr bwMode="auto">
            <a:xfrm>
              <a:off x="3360" y="576"/>
              <a:ext cx="508" cy="291"/>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p>
          </p:txBody>
        </p:sp>
        <p:sp>
          <p:nvSpPr>
            <p:cNvPr id="857141" name="Oval 53"/>
            <p:cNvSpPr>
              <a:spLocks noChangeArrowheads="1"/>
            </p:cNvSpPr>
            <p:nvPr/>
          </p:nvSpPr>
          <p:spPr bwMode="auto">
            <a:xfrm>
              <a:off x="4560" y="528"/>
              <a:ext cx="508" cy="291"/>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endParaRPr lang="en-US" sz="2000"/>
            </a:p>
          </p:txBody>
        </p:sp>
        <p:sp>
          <p:nvSpPr>
            <p:cNvPr id="857142" name="Line 54"/>
            <p:cNvSpPr>
              <a:spLocks noChangeShapeType="1"/>
            </p:cNvSpPr>
            <p:nvPr/>
          </p:nvSpPr>
          <p:spPr bwMode="auto">
            <a:xfrm>
              <a:off x="4848" y="816"/>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3" name="Line 55"/>
            <p:cNvSpPr>
              <a:spLocks noChangeShapeType="1"/>
            </p:cNvSpPr>
            <p:nvPr/>
          </p:nvSpPr>
          <p:spPr bwMode="auto">
            <a:xfrm flipH="1">
              <a:off x="4464" y="115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4" name="Line 56"/>
            <p:cNvSpPr>
              <a:spLocks noChangeShapeType="1"/>
            </p:cNvSpPr>
            <p:nvPr/>
          </p:nvSpPr>
          <p:spPr bwMode="auto">
            <a:xfrm flipH="1">
              <a:off x="3744" y="115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5" name="Line 57"/>
            <p:cNvSpPr>
              <a:spLocks noChangeShapeType="1"/>
            </p:cNvSpPr>
            <p:nvPr/>
          </p:nvSpPr>
          <p:spPr bwMode="auto">
            <a:xfrm>
              <a:off x="2832" y="1200"/>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6" name="Line 58"/>
            <p:cNvSpPr>
              <a:spLocks noChangeShapeType="1"/>
            </p:cNvSpPr>
            <p:nvPr/>
          </p:nvSpPr>
          <p:spPr bwMode="auto">
            <a:xfrm flipV="1">
              <a:off x="2160" y="1200"/>
              <a:ext cx="96"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7" name="Line 59"/>
            <p:cNvSpPr>
              <a:spLocks noChangeShapeType="1"/>
            </p:cNvSpPr>
            <p:nvPr/>
          </p:nvSpPr>
          <p:spPr bwMode="auto">
            <a:xfrm>
              <a:off x="3120" y="8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8" name="Line 60"/>
            <p:cNvSpPr>
              <a:spLocks noChangeShapeType="1"/>
            </p:cNvSpPr>
            <p:nvPr/>
          </p:nvSpPr>
          <p:spPr bwMode="auto">
            <a:xfrm>
              <a:off x="3600" y="8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9" name="Line 61"/>
            <p:cNvSpPr>
              <a:spLocks noChangeShapeType="1"/>
            </p:cNvSpPr>
            <p:nvPr/>
          </p:nvSpPr>
          <p:spPr bwMode="auto">
            <a:xfrm>
              <a:off x="587" y="3072"/>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50" name="Line 62"/>
            <p:cNvSpPr>
              <a:spLocks noChangeShapeType="1"/>
            </p:cNvSpPr>
            <p:nvPr/>
          </p:nvSpPr>
          <p:spPr bwMode="auto">
            <a:xfrm flipV="1">
              <a:off x="587" y="2409"/>
              <a:ext cx="0" cy="22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51" name="Oval 63"/>
            <p:cNvSpPr>
              <a:spLocks noChangeArrowheads="1"/>
            </p:cNvSpPr>
            <p:nvPr/>
          </p:nvSpPr>
          <p:spPr bwMode="auto">
            <a:xfrm>
              <a:off x="542" y="3780"/>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nameid</a:t>
              </a:r>
              <a:endParaRPr lang="en-US" sz="2000" u="sng"/>
            </a:p>
          </p:txBody>
        </p:sp>
        <p:sp>
          <p:nvSpPr>
            <p:cNvPr id="857152" name="Rectangle 64"/>
            <p:cNvSpPr>
              <a:spLocks noChangeArrowheads="1"/>
            </p:cNvSpPr>
            <p:nvPr/>
          </p:nvSpPr>
          <p:spPr bwMode="auto">
            <a:xfrm>
              <a:off x="226" y="3205"/>
              <a:ext cx="722" cy="35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AUTHFILE</a:t>
              </a:r>
            </a:p>
          </p:txBody>
        </p:sp>
        <p:sp>
          <p:nvSpPr>
            <p:cNvPr id="857153" name="Rectangle 65"/>
            <p:cNvSpPr>
              <a:spLocks noChangeArrowheads="1"/>
            </p:cNvSpPr>
            <p:nvPr/>
          </p:nvSpPr>
          <p:spPr bwMode="auto">
            <a:xfrm>
              <a:off x="226" y="2100"/>
              <a:ext cx="716" cy="33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AUTHBIB</a:t>
              </a:r>
            </a:p>
          </p:txBody>
        </p:sp>
        <p:sp>
          <p:nvSpPr>
            <p:cNvPr id="857154" name="Line 66"/>
            <p:cNvSpPr>
              <a:spLocks noChangeShapeType="1"/>
            </p:cNvSpPr>
            <p:nvPr/>
          </p:nvSpPr>
          <p:spPr bwMode="auto">
            <a:xfrm>
              <a:off x="587" y="1967"/>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55" name="AutoShape 67"/>
            <p:cNvSpPr>
              <a:spLocks noChangeArrowheads="1"/>
            </p:cNvSpPr>
            <p:nvPr/>
          </p:nvSpPr>
          <p:spPr bwMode="auto">
            <a:xfrm>
              <a:off x="316" y="2630"/>
              <a:ext cx="542" cy="44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56" name="Oval 68"/>
            <p:cNvSpPr>
              <a:spLocks noChangeArrowheads="1"/>
            </p:cNvSpPr>
            <p:nvPr/>
          </p:nvSpPr>
          <p:spPr bwMode="auto">
            <a:xfrm>
              <a:off x="1038" y="2542"/>
              <a:ext cx="452"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authtype</a:t>
              </a:r>
              <a:endParaRPr lang="en-US" sz="2000"/>
            </a:p>
          </p:txBody>
        </p:sp>
        <p:sp>
          <p:nvSpPr>
            <p:cNvPr id="857157" name="Oval 69"/>
            <p:cNvSpPr>
              <a:spLocks noChangeArrowheads="1"/>
            </p:cNvSpPr>
            <p:nvPr/>
          </p:nvSpPr>
          <p:spPr bwMode="auto">
            <a:xfrm>
              <a:off x="1038" y="1967"/>
              <a:ext cx="452"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57158" name="Oval 70"/>
            <p:cNvSpPr>
              <a:spLocks noChangeArrowheads="1"/>
            </p:cNvSpPr>
            <p:nvPr/>
          </p:nvSpPr>
          <p:spPr bwMode="auto">
            <a:xfrm>
              <a:off x="1038" y="2232"/>
              <a:ext cx="452" cy="25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authid</a:t>
              </a:r>
              <a:endParaRPr lang="en-US" sz="2000"/>
            </a:p>
          </p:txBody>
        </p:sp>
        <p:sp>
          <p:nvSpPr>
            <p:cNvPr id="857159" name="Oval 71"/>
            <p:cNvSpPr>
              <a:spLocks noChangeArrowheads="1"/>
            </p:cNvSpPr>
            <p:nvPr/>
          </p:nvSpPr>
          <p:spPr bwMode="auto">
            <a:xfrm>
              <a:off x="1129" y="3647"/>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name</a:t>
              </a:r>
              <a:endParaRPr lang="en-US" sz="2000"/>
            </a:p>
          </p:txBody>
        </p:sp>
        <p:sp>
          <p:nvSpPr>
            <p:cNvPr id="857160" name="Line 72"/>
            <p:cNvSpPr>
              <a:spLocks noChangeShapeType="1"/>
            </p:cNvSpPr>
            <p:nvPr/>
          </p:nvSpPr>
          <p:spPr bwMode="auto">
            <a:xfrm>
              <a:off x="948" y="2453"/>
              <a:ext cx="136"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61" name="Line 73"/>
            <p:cNvSpPr>
              <a:spLocks noChangeShapeType="1"/>
            </p:cNvSpPr>
            <p:nvPr/>
          </p:nvSpPr>
          <p:spPr bwMode="auto">
            <a:xfrm>
              <a:off x="948" y="2276"/>
              <a:ext cx="90" cy="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62" name="Line 74"/>
            <p:cNvSpPr>
              <a:spLocks noChangeShapeType="1"/>
            </p:cNvSpPr>
            <p:nvPr/>
          </p:nvSpPr>
          <p:spPr bwMode="auto">
            <a:xfrm>
              <a:off x="948" y="2100"/>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63" name="Oval 75"/>
            <p:cNvSpPr>
              <a:spLocks noChangeArrowheads="1"/>
            </p:cNvSpPr>
            <p:nvPr/>
          </p:nvSpPr>
          <p:spPr bwMode="auto">
            <a:xfrm>
              <a:off x="0" y="3647"/>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authid</a:t>
              </a:r>
              <a:endParaRPr lang="en-US" sz="2000"/>
            </a:p>
          </p:txBody>
        </p:sp>
        <p:cxnSp>
          <p:nvCxnSpPr>
            <p:cNvPr id="857164" name="AutoShape 76"/>
            <p:cNvCxnSpPr>
              <a:cxnSpLocks noChangeShapeType="1"/>
              <a:stCxn id="857152" idx="2"/>
              <a:endCxn id="857159" idx="1"/>
            </p:cNvCxnSpPr>
            <p:nvPr/>
          </p:nvCxnSpPr>
          <p:spPr bwMode="auto">
            <a:xfrm>
              <a:off x="587" y="3559"/>
              <a:ext cx="608" cy="1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7165" name="AutoShape 77"/>
            <p:cNvCxnSpPr>
              <a:cxnSpLocks noChangeShapeType="1"/>
              <a:stCxn id="857163" idx="0"/>
              <a:endCxn id="857152" idx="2"/>
            </p:cNvCxnSpPr>
            <p:nvPr/>
          </p:nvCxnSpPr>
          <p:spPr bwMode="auto">
            <a:xfrm flipV="1">
              <a:off x="226" y="3559"/>
              <a:ext cx="361" cy="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7166" name="AutoShape 78"/>
            <p:cNvCxnSpPr>
              <a:cxnSpLocks noChangeShapeType="1"/>
              <a:stCxn id="857151" idx="0"/>
              <a:endCxn id="857152" idx="2"/>
            </p:cNvCxnSpPr>
            <p:nvPr/>
          </p:nvCxnSpPr>
          <p:spPr bwMode="auto">
            <a:xfrm flipH="1" flipV="1">
              <a:off x="587" y="3559"/>
              <a:ext cx="181" cy="221"/>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Date Placeholder 2"/>
          <p:cNvSpPr>
            <a:spLocks noGrp="1"/>
          </p:cNvSpPr>
          <p:nvPr>
            <p:ph type="dt" sz="half" idx="10"/>
          </p:nvPr>
        </p:nvSpPr>
        <p:spPr/>
        <p:txBody>
          <a:bodyPr/>
          <a:lstStyle/>
          <a:p>
            <a:r>
              <a:rPr lang="en-US" smtClean="0"/>
              <a:t>I 257 – Fall 2014</a:t>
            </a:r>
            <a:endParaRPr lang="en-US"/>
          </a:p>
        </p:txBody>
      </p:sp>
      <p:sp>
        <p:nvSpPr>
          <p:cNvPr id="859138" name="Rectangle 2"/>
          <p:cNvSpPr>
            <a:spLocks noGrp="1" noChangeArrowheads="1"/>
          </p:cNvSpPr>
          <p:nvPr>
            <p:ph type="title"/>
          </p:nvPr>
        </p:nvSpPr>
        <p:spPr/>
        <p:txBody>
          <a:bodyPr/>
          <a:lstStyle/>
          <a:p>
            <a:r>
              <a:rPr lang="en-US"/>
              <a:t>              Cookie 4: Series</a:t>
            </a:r>
          </a:p>
        </p:txBody>
      </p:sp>
      <p:grpSp>
        <p:nvGrpSpPr>
          <p:cNvPr id="859139" name="Group 3"/>
          <p:cNvGrpSpPr>
            <a:grpSpLocks/>
          </p:cNvGrpSpPr>
          <p:nvPr/>
        </p:nvGrpSpPr>
        <p:grpSpPr bwMode="auto">
          <a:xfrm>
            <a:off x="228600" y="228600"/>
            <a:ext cx="8534400" cy="6400800"/>
            <a:chOff x="0" y="0"/>
            <a:chExt cx="5376" cy="4032"/>
          </a:xfrm>
        </p:grpSpPr>
        <p:sp>
          <p:nvSpPr>
            <p:cNvPr id="859140" name="Rectangle 4"/>
            <p:cNvSpPr>
              <a:spLocks noChangeArrowheads="1"/>
            </p:cNvSpPr>
            <p:nvPr/>
          </p:nvSpPr>
          <p:spPr bwMode="auto">
            <a:xfrm>
              <a:off x="192" y="288"/>
              <a:ext cx="762" cy="36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SERIES</a:t>
              </a:r>
            </a:p>
          </p:txBody>
        </p:sp>
        <p:sp>
          <p:nvSpPr>
            <p:cNvPr id="859141" name="AutoShape 5"/>
            <p:cNvSpPr>
              <a:spLocks noChangeArrowheads="1"/>
            </p:cNvSpPr>
            <p:nvPr/>
          </p:nvSpPr>
          <p:spPr bwMode="auto">
            <a:xfrm>
              <a:off x="288" y="816"/>
              <a:ext cx="576" cy="480"/>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42" name="Oval 6"/>
            <p:cNvSpPr>
              <a:spLocks noChangeArrowheads="1"/>
            </p:cNvSpPr>
            <p:nvPr/>
          </p:nvSpPr>
          <p:spPr bwMode="auto">
            <a:xfrm>
              <a:off x="1968" y="576"/>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seriesid</a:t>
              </a:r>
              <a:endParaRPr lang="en-US" sz="2000" u="sng"/>
            </a:p>
          </p:txBody>
        </p:sp>
        <p:sp>
          <p:nvSpPr>
            <p:cNvPr id="859143" name="Oval 7"/>
            <p:cNvSpPr>
              <a:spLocks noChangeArrowheads="1"/>
            </p:cNvSpPr>
            <p:nvPr/>
          </p:nvSpPr>
          <p:spPr bwMode="auto">
            <a:xfrm>
              <a:off x="1104" y="336"/>
              <a:ext cx="508" cy="291"/>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seriesid</a:t>
              </a:r>
              <a:endParaRPr lang="en-US" sz="2000" u="sng"/>
            </a:p>
          </p:txBody>
        </p:sp>
        <p:sp>
          <p:nvSpPr>
            <p:cNvPr id="859144" name="Line 8"/>
            <p:cNvSpPr>
              <a:spLocks noChangeShapeType="1"/>
            </p:cNvSpPr>
            <p:nvPr/>
          </p:nvSpPr>
          <p:spPr bwMode="auto">
            <a:xfrm>
              <a:off x="960" y="480"/>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45" name="Oval 9"/>
            <p:cNvSpPr>
              <a:spLocks noChangeArrowheads="1"/>
            </p:cNvSpPr>
            <p:nvPr/>
          </p:nvSpPr>
          <p:spPr bwMode="auto">
            <a:xfrm>
              <a:off x="1104" y="0"/>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ser_title</a:t>
              </a:r>
            </a:p>
          </p:txBody>
        </p:sp>
        <p:sp>
          <p:nvSpPr>
            <p:cNvPr id="859146" name="Line 10"/>
            <p:cNvSpPr>
              <a:spLocks noChangeShapeType="1"/>
            </p:cNvSpPr>
            <p:nvPr/>
          </p:nvSpPr>
          <p:spPr bwMode="auto">
            <a:xfrm flipH="1">
              <a:off x="960" y="192"/>
              <a:ext cx="144"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59147" name="Group 11"/>
            <p:cNvGrpSpPr>
              <a:grpSpLocks/>
            </p:cNvGrpSpPr>
            <p:nvPr/>
          </p:nvGrpSpPr>
          <p:grpSpPr bwMode="auto">
            <a:xfrm>
              <a:off x="0" y="528"/>
              <a:ext cx="5376" cy="3504"/>
              <a:chOff x="0" y="528"/>
              <a:chExt cx="5376" cy="3504"/>
            </a:xfrm>
          </p:grpSpPr>
          <p:sp>
            <p:nvSpPr>
              <p:cNvPr id="859148" name="Line 12"/>
              <p:cNvSpPr>
                <a:spLocks noChangeShapeType="1"/>
              </p:cNvSpPr>
              <p:nvPr/>
            </p:nvSpPr>
            <p:spPr bwMode="auto">
              <a:xfrm>
                <a:off x="864" y="172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49" name="AutoShape 13"/>
              <p:cNvSpPr>
                <a:spLocks noChangeArrowheads="1"/>
              </p:cNvSpPr>
              <p:nvPr/>
            </p:nvSpPr>
            <p:spPr bwMode="auto">
              <a:xfrm>
                <a:off x="2256" y="1536"/>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50" name="Rectangle 14"/>
              <p:cNvSpPr>
                <a:spLocks noChangeArrowheads="1"/>
              </p:cNvSpPr>
              <p:nvPr/>
            </p:nvSpPr>
            <p:spPr bwMode="auto">
              <a:xfrm>
                <a:off x="1382" y="1554"/>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59151" name="Oval 15"/>
              <p:cNvSpPr>
                <a:spLocks noChangeArrowheads="1"/>
              </p:cNvSpPr>
              <p:nvPr/>
            </p:nvSpPr>
            <p:spPr bwMode="auto">
              <a:xfrm>
                <a:off x="1636" y="864"/>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59152" name="Line 16"/>
              <p:cNvSpPr>
                <a:spLocks noChangeShapeType="1"/>
              </p:cNvSpPr>
              <p:nvPr/>
            </p:nvSpPr>
            <p:spPr bwMode="auto">
              <a:xfrm>
                <a:off x="1636" y="1917"/>
                <a:ext cx="0" cy="10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53" name="Rectangle 17"/>
              <p:cNvSpPr>
                <a:spLocks noChangeArrowheads="1"/>
              </p:cNvSpPr>
              <p:nvPr/>
            </p:nvSpPr>
            <p:spPr bwMode="auto">
              <a:xfrm>
                <a:off x="4613" y="1554"/>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59154" name="Rectangle 18"/>
              <p:cNvSpPr>
                <a:spLocks noChangeArrowheads="1"/>
              </p:cNvSpPr>
              <p:nvPr/>
            </p:nvSpPr>
            <p:spPr bwMode="auto">
              <a:xfrm>
                <a:off x="2108" y="3043"/>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59155" name="Oval 19"/>
              <p:cNvSpPr>
                <a:spLocks noChangeArrowheads="1"/>
              </p:cNvSpPr>
              <p:nvPr/>
            </p:nvSpPr>
            <p:spPr bwMode="auto">
              <a:xfrm>
                <a:off x="1200" y="1155"/>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59156" name="Rectangle 20"/>
              <p:cNvSpPr>
                <a:spLocks noChangeArrowheads="1"/>
              </p:cNvSpPr>
              <p:nvPr/>
            </p:nvSpPr>
            <p:spPr bwMode="auto">
              <a:xfrm>
                <a:off x="3887" y="3043"/>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59157" name="AutoShape 21"/>
              <p:cNvSpPr>
                <a:spLocks noChangeArrowheads="1"/>
              </p:cNvSpPr>
              <p:nvPr/>
            </p:nvSpPr>
            <p:spPr bwMode="auto">
              <a:xfrm>
                <a:off x="1345" y="3007"/>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58" name="Text Box 22"/>
              <p:cNvSpPr txBox="1">
                <a:spLocks noChangeArrowheads="1"/>
              </p:cNvSpPr>
              <p:nvPr/>
            </p:nvSpPr>
            <p:spPr bwMode="auto">
              <a:xfrm>
                <a:off x="4235" y="2711"/>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59159" name="Oval 23"/>
              <p:cNvSpPr>
                <a:spLocks noChangeArrowheads="1"/>
              </p:cNvSpPr>
              <p:nvPr/>
            </p:nvSpPr>
            <p:spPr bwMode="auto">
              <a:xfrm>
                <a:off x="4396" y="2244"/>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9160" name="Rectangle 24"/>
              <p:cNvSpPr>
                <a:spLocks noChangeArrowheads="1"/>
              </p:cNvSpPr>
              <p:nvPr/>
            </p:nvSpPr>
            <p:spPr bwMode="auto">
              <a:xfrm>
                <a:off x="2979" y="1554"/>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59161" name="Line 25"/>
              <p:cNvSpPr>
                <a:spLocks noChangeShapeType="1"/>
              </p:cNvSpPr>
              <p:nvPr/>
            </p:nvSpPr>
            <p:spPr bwMode="auto">
              <a:xfrm>
                <a:off x="1454" y="1445"/>
                <a:ext cx="0" cy="1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2" name="AutoShape 26"/>
              <p:cNvSpPr>
                <a:spLocks noChangeArrowheads="1"/>
              </p:cNvSpPr>
              <p:nvPr/>
            </p:nvSpPr>
            <p:spPr bwMode="auto">
              <a:xfrm>
                <a:off x="3887" y="1518"/>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63" name="Line 27"/>
              <p:cNvSpPr>
                <a:spLocks noChangeShapeType="1"/>
              </p:cNvSpPr>
              <p:nvPr/>
            </p:nvSpPr>
            <p:spPr bwMode="auto">
              <a:xfrm>
                <a:off x="2144" y="1736"/>
                <a:ext cx="1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4" name="Line 28"/>
              <p:cNvSpPr>
                <a:spLocks noChangeShapeType="1"/>
              </p:cNvSpPr>
              <p:nvPr/>
            </p:nvSpPr>
            <p:spPr bwMode="auto">
              <a:xfrm>
                <a:off x="2834"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5" name="Line 29"/>
              <p:cNvSpPr>
                <a:spLocks noChangeShapeType="1"/>
              </p:cNvSpPr>
              <p:nvPr/>
            </p:nvSpPr>
            <p:spPr bwMode="auto">
              <a:xfrm>
                <a:off x="3742"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6" name="Line 30"/>
              <p:cNvSpPr>
                <a:spLocks noChangeShapeType="1"/>
              </p:cNvSpPr>
              <p:nvPr/>
            </p:nvSpPr>
            <p:spPr bwMode="auto">
              <a:xfrm>
                <a:off x="4468"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7" name="Line 31"/>
              <p:cNvSpPr>
                <a:spLocks noChangeShapeType="1"/>
              </p:cNvSpPr>
              <p:nvPr/>
            </p:nvSpPr>
            <p:spPr bwMode="auto">
              <a:xfrm flipV="1">
                <a:off x="4686" y="1917"/>
                <a:ext cx="0" cy="3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8" name="Line 32"/>
              <p:cNvSpPr>
                <a:spLocks noChangeShapeType="1"/>
              </p:cNvSpPr>
              <p:nvPr/>
            </p:nvSpPr>
            <p:spPr bwMode="auto">
              <a:xfrm>
                <a:off x="1890" y="1155"/>
                <a:ext cx="0" cy="3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9" name="Line 33"/>
              <p:cNvSpPr>
                <a:spLocks noChangeShapeType="1"/>
              </p:cNvSpPr>
              <p:nvPr/>
            </p:nvSpPr>
            <p:spPr bwMode="auto">
              <a:xfrm>
                <a:off x="1999" y="1917"/>
                <a:ext cx="0" cy="5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59170" name="Group 34"/>
              <p:cNvGrpSpPr>
                <a:grpSpLocks/>
              </p:cNvGrpSpPr>
              <p:nvPr/>
            </p:nvGrpSpPr>
            <p:grpSpPr bwMode="auto">
              <a:xfrm>
                <a:off x="1708" y="2426"/>
                <a:ext cx="2361" cy="435"/>
                <a:chOff x="672" y="1872"/>
                <a:chExt cx="3120" cy="576"/>
              </a:xfrm>
            </p:grpSpPr>
            <p:sp>
              <p:nvSpPr>
                <p:cNvPr id="859171" name="AutoShape 35"/>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72" name="Oval 36"/>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59173" name="Rectangle 37"/>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59174" name="Line 38"/>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75" name="Line 39"/>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59176" name="AutoShape 40"/>
              <p:cNvSpPr>
                <a:spLocks noChangeArrowheads="1"/>
              </p:cNvSpPr>
              <p:nvPr/>
            </p:nvSpPr>
            <p:spPr bwMode="auto">
              <a:xfrm>
                <a:off x="3125" y="3007"/>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77" name="Line 41"/>
              <p:cNvSpPr>
                <a:spLocks noChangeShapeType="1"/>
              </p:cNvSpPr>
              <p:nvPr/>
            </p:nvSpPr>
            <p:spPr bwMode="auto">
              <a:xfrm>
                <a:off x="1926" y="3225"/>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78" name="Line 42"/>
              <p:cNvSpPr>
                <a:spLocks noChangeShapeType="1"/>
              </p:cNvSpPr>
              <p:nvPr/>
            </p:nvSpPr>
            <p:spPr bwMode="auto">
              <a:xfrm>
                <a:off x="2870" y="3225"/>
                <a:ext cx="25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79" name="Line 43"/>
              <p:cNvSpPr>
                <a:spLocks noChangeShapeType="1"/>
              </p:cNvSpPr>
              <p:nvPr/>
            </p:nvSpPr>
            <p:spPr bwMode="auto">
              <a:xfrm>
                <a:off x="3706" y="3225"/>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80" name="Oval 44"/>
              <p:cNvSpPr>
                <a:spLocks noChangeArrowheads="1"/>
              </p:cNvSpPr>
              <p:nvPr/>
            </p:nvSpPr>
            <p:spPr bwMode="auto">
              <a:xfrm>
                <a:off x="2544" y="3551"/>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9181" name="Oval 45"/>
              <p:cNvSpPr>
                <a:spLocks noChangeArrowheads="1"/>
              </p:cNvSpPr>
              <p:nvPr/>
            </p:nvSpPr>
            <p:spPr bwMode="auto">
              <a:xfrm>
                <a:off x="1926" y="3551"/>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9182" name="Oval 46"/>
              <p:cNvSpPr>
                <a:spLocks noChangeArrowheads="1"/>
              </p:cNvSpPr>
              <p:nvPr/>
            </p:nvSpPr>
            <p:spPr bwMode="auto">
              <a:xfrm>
                <a:off x="3778" y="3551"/>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9183" name="Line 47"/>
              <p:cNvSpPr>
                <a:spLocks noChangeShapeType="1"/>
              </p:cNvSpPr>
              <p:nvPr/>
            </p:nvSpPr>
            <p:spPr bwMode="auto">
              <a:xfrm>
                <a:off x="4032"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84" name="Oval 48"/>
              <p:cNvSpPr>
                <a:spLocks noChangeArrowheads="1"/>
              </p:cNvSpPr>
              <p:nvPr/>
            </p:nvSpPr>
            <p:spPr bwMode="auto">
              <a:xfrm>
                <a:off x="3524" y="1990"/>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9185" name="Oval 49"/>
              <p:cNvSpPr>
                <a:spLocks noChangeArrowheads="1"/>
              </p:cNvSpPr>
              <p:nvPr/>
            </p:nvSpPr>
            <p:spPr bwMode="auto">
              <a:xfrm>
                <a:off x="2689" y="1954"/>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9186" name="Line 50"/>
              <p:cNvSpPr>
                <a:spLocks noChangeShapeType="1"/>
              </p:cNvSpPr>
              <p:nvPr/>
            </p:nvSpPr>
            <p:spPr bwMode="auto">
              <a:xfrm flipV="1">
                <a:off x="2180"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87" name="Line 51"/>
              <p:cNvSpPr>
                <a:spLocks noChangeShapeType="1"/>
              </p:cNvSpPr>
              <p:nvPr/>
            </p:nvSpPr>
            <p:spPr bwMode="auto">
              <a:xfrm flipV="1">
                <a:off x="2798"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88" name="Line 52"/>
              <p:cNvSpPr>
                <a:spLocks noChangeShapeType="1"/>
              </p:cNvSpPr>
              <p:nvPr/>
            </p:nvSpPr>
            <p:spPr bwMode="auto">
              <a:xfrm flipV="1">
                <a:off x="2979" y="1917"/>
                <a:ext cx="37"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89" name="Line 53"/>
              <p:cNvSpPr>
                <a:spLocks noChangeShapeType="1"/>
              </p:cNvSpPr>
              <p:nvPr/>
            </p:nvSpPr>
            <p:spPr bwMode="auto">
              <a:xfrm flipH="1" flipV="1">
                <a:off x="3706" y="1917"/>
                <a:ext cx="36"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90" name="AutoShape 54"/>
              <p:cNvSpPr>
                <a:spLocks noChangeArrowheads="1"/>
              </p:cNvSpPr>
              <p:nvPr/>
            </p:nvSpPr>
            <p:spPr bwMode="auto">
              <a:xfrm>
                <a:off x="288" y="1488"/>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91" name="AutoShape 55"/>
              <p:cNvSpPr>
                <a:spLocks noChangeArrowheads="1"/>
              </p:cNvSpPr>
              <p:nvPr/>
            </p:nvSpPr>
            <p:spPr bwMode="auto">
              <a:xfrm>
                <a:off x="2256" y="1008"/>
                <a:ext cx="576" cy="384"/>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92" name="AutoShape 56"/>
              <p:cNvSpPr>
                <a:spLocks noChangeArrowheads="1"/>
              </p:cNvSpPr>
              <p:nvPr/>
            </p:nvSpPr>
            <p:spPr bwMode="auto">
              <a:xfrm>
                <a:off x="3888" y="960"/>
                <a:ext cx="576" cy="384"/>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93" name="Rectangle 57"/>
              <p:cNvSpPr>
                <a:spLocks noChangeArrowheads="1"/>
              </p:cNvSpPr>
              <p:nvPr/>
            </p:nvSpPr>
            <p:spPr bwMode="auto">
              <a:xfrm>
                <a:off x="2976" y="1008"/>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KEYMAP</a:t>
                </a:r>
              </a:p>
            </p:txBody>
          </p:sp>
          <p:sp>
            <p:nvSpPr>
              <p:cNvPr id="859194" name="Rectangle 58"/>
              <p:cNvSpPr>
                <a:spLocks noChangeArrowheads="1"/>
              </p:cNvSpPr>
              <p:nvPr/>
            </p:nvSpPr>
            <p:spPr bwMode="auto">
              <a:xfrm>
                <a:off x="4608" y="960"/>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TERMS</a:t>
                </a:r>
              </a:p>
            </p:txBody>
          </p:sp>
          <p:sp>
            <p:nvSpPr>
              <p:cNvPr id="859195" name="Oval 59"/>
              <p:cNvSpPr>
                <a:spLocks noChangeArrowheads="1"/>
              </p:cNvSpPr>
              <p:nvPr/>
            </p:nvSpPr>
            <p:spPr bwMode="auto">
              <a:xfrm>
                <a:off x="2832" y="576"/>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9196" name="Oval 60"/>
              <p:cNvSpPr>
                <a:spLocks noChangeArrowheads="1"/>
              </p:cNvSpPr>
              <p:nvPr/>
            </p:nvSpPr>
            <p:spPr bwMode="auto">
              <a:xfrm>
                <a:off x="3360" y="576"/>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p>
            </p:txBody>
          </p:sp>
          <p:sp>
            <p:nvSpPr>
              <p:cNvPr id="859197" name="Oval 61"/>
              <p:cNvSpPr>
                <a:spLocks noChangeArrowheads="1"/>
              </p:cNvSpPr>
              <p:nvPr/>
            </p:nvSpPr>
            <p:spPr bwMode="auto">
              <a:xfrm>
                <a:off x="4560" y="528"/>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endParaRPr lang="en-US" sz="2000"/>
              </a:p>
            </p:txBody>
          </p:sp>
          <p:sp>
            <p:nvSpPr>
              <p:cNvPr id="859198" name="Line 62"/>
              <p:cNvSpPr>
                <a:spLocks noChangeShapeType="1"/>
              </p:cNvSpPr>
              <p:nvPr/>
            </p:nvSpPr>
            <p:spPr bwMode="auto">
              <a:xfrm>
                <a:off x="4848" y="816"/>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99" name="Line 63"/>
              <p:cNvSpPr>
                <a:spLocks noChangeShapeType="1"/>
              </p:cNvSpPr>
              <p:nvPr/>
            </p:nvSpPr>
            <p:spPr bwMode="auto">
              <a:xfrm flipH="1">
                <a:off x="4464" y="115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0" name="Line 64"/>
              <p:cNvSpPr>
                <a:spLocks noChangeShapeType="1"/>
              </p:cNvSpPr>
              <p:nvPr/>
            </p:nvSpPr>
            <p:spPr bwMode="auto">
              <a:xfrm flipH="1">
                <a:off x="3744" y="115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1" name="Line 65"/>
              <p:cNvSpPr>
                <a:spLocks noChangeShapeType="1"/>
              </p:cNvSpPr>
              <p:nvPr/>
            </p:nvSpPr>
            <p:spPr bwMode="auto">
              <a:xfrm>
                <a:off x="2832" y="1200"/>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2" name="Line 66"/>
              <p:cNvSpPr>
                <a:spLocks noChangeShapeType="1"/>
              </p:cNvSpPr>
              <p:nvPr/>
            </p:nvSpPr>
            <p:spPr bwMode="auto">
              <a:xfrm flipV="1">
                <a:off x="2160" y="1200"/>
                <a:ext cx="96"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3" name="Line 67"/>
              <p:cNvSpPr>
                <a:spLocks noChangeShapeType="1"/>
              </p:cNvSpPr>
              <p:nvPr/>
            </p:nvSpPr>
            <p:spPr bwMode="auto">
              <a:xfrm>
                <a:off x="3120" y="8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4" name="Line 68"/>
              <p:cNvSpPr>
                <a:spLocks noChangeShapeType="1"/>
              </p:cNvSpPr>
              <p:nvPr/>
            </p:nvSpPr>
            <p:spPr bwMode="auto">
              <a:xfrm>
                <a:off x="3600" y="8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5" name="Line 69"/>
              <p:cNvSpPr>
                <a:spLocks noChangeShapeType="1"/>
              </p:cNvSpPr>
              <p:nvPr/>
            </p:nvSpPr>
            <p:spPr bwMode="auto">
              <a:xfrm>
                <a:off x="587" y="3072"/>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6" name="Line 70"/>
              <p:cNvSpPr>
                <a:spLocks noChangeShapeType="1"/>
              </p:cNvSpPr>
              <p:nvPr/>
            </p:nvSpPr>
            <p:spPr bwMode="auto">
              <a:xfrm flipV="1">
                <a:off x="587" y="2409"/>
                <a:ext cx="0" cy="22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7" name="Oval 71"/>
              <p:cNvSpPr>
                <a:spLocks noChangeArrowheads="1"/>
              </p:cNvSpPr>
              <p:nvPr/>
            </p:nvSpPr>
            <p:spPr bwMode="auto">
              <a:xfrm>
                <a:off x="542" y="3780"/>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nameid</a:t>
                </a:r>
                <a:endParaRPr lang="en-US" sz="2000" u="sng"/>
              </a:p>
            </p:txBody>
          </p:sp>
          <p:sp>
            <p:nvSpPr>
              <p:cNvPr id="859208" name="Rectangle 72"/>
              <p:cNvSpPr>
                <a:spLocks noChangeArrowheads="1"/>
              </p:cNvSpPr>
              <p:nvPr/>
            </p:nvSpPr>
            <p:spPr bwMode="auto">
              <a:xfrm>
                <a:off x="226" y="3205"/>
                <a:ext cx="722" cy="35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AUTHFILE</a:t>
                </a:r>
              </a:p>
            </p:txBody>
          </p:sp>
          <p:sp>
            <p:nvSpPr>
              <p:cNvPr id="859209" name="Rectangle 73"/>
              <p:cNvSpPr>
                <a:spLocks noChangeArrowheads="1"/>
              </p:cNvSpPr>
              <p:nvPr/>
            </p:nvSpPr>
            <p:spPr bwMode="auto">
              <a:xfrm>
                <a:off x="226" y="2100"/>
                <a:ext cx="716" cy="33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AUTHBIB</a:t>
                </a:r>
              </a:p>
            </p:txBody>
          </p:sp>
          <p:sp>
            <p:nvSpPr>
              <p:cNvPr id="859210" name="Line 74"/>
              <p:cNvSpPr>
                <a:spLocks noChangeShapeType="1"/>
              </p:cNvSpPr>
              <p:nvPr/>
            </p:nvSpPr>
            <p:spPr bwMode="auto">
              <a:xfrm>
                <a:off x="587" y="1967"/>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11" name="AutoShape 75"/>
              <p:cNvSpPr>
                <a:spLocks noChangeArrowheads="1"/>
              </p:cNvSpPr>
              <p:nvPr/>
            </p:nvSpPr>
            <p:spPr bwMode="auto">
              <a:xfrm>
                <a:off x="316" y="2630"/>
                <a:ext cx="542" cy="44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212" name="Oval 76"/>
              <p:cNvSpPr>
                <a:spLocks noChangeArrowheads="1"/>
              </p:cNvSpPr>
              <p:nvPr/>
            </p:nvSpPr>
            <p:spPr bwMode="auto">
              <a:xfrm>
                <a:off x="1038" y="2542"/>
                <a:ext cx="452"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authtype</a:t>
                </a:r>
                <a:endParaRPr lang="en-US" sz="2000"/>
              </a:p>
            </p:txBody>
          </p:sp>
          <p:sp>
            <p:nvSpPr>
              <p:cNvPr id="859213" name="Oval 77"/>
              <p:cNvSpPr>
                <a:spLocks noChangeArrowheads="1"/>
              </p:cNvSpPr>
              <p:nvPr/>
            </p:nvSpPr>
            <p:spPr bwMode="auto">
              <a:xfrm>
                <a:off x="1038" y="1967"/>
                <a:ext cx="452"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59214" name="Oval 78"/>
              <p:cNvSpPr>
                <a:spLocks noChangeArrowheads="1"/>
              </p:cNvSpPr>
              <p:nvPr/>
            </p:nvSpPr>
            <p:spPr bwMode="auto">
              <a:xfrm>
                <a:off x="1038" y="2232"/>
                <a:ext cx="452" cy="25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authid</a:t>
                </a:r>
                <a:endParaRPr lang="en-US" sz="2000"/>
              </a:p>
            </p:txBody>
          </p:sp>
          <p:sp>
            <p:nvSpPr>
              <p:cNvPr id="859215" name="Oval 79"/>
              <p:cNvSpPr>
                <a:spLocks noChangeArrowheads="1"/>
              </p:cNvSpPr>
              <p:nvPr/>
            </p:nvSpPr>
            <p:spPr bwMode="auto">
              <a:xfrm>
                <a:off x="1129" y="3647"/>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name</a:t>
                </a:r>
                <a:endParaRPr lang="en-US" sz="2000"/>
              </a:p>
            </p:txBody>
          </p:sp>
          <p:sp>
            <p:nvSpPr>
              <p:cNvPr id="859216" name="Line 80"/>
              <p:cNvSpPr>
                <a:spLocks noChangeShapeType="1"/>
              </p:cNvSpPr>
              <p:nvPr/>
            </p:nvSpPr>
            <p:spPr bwMode="auto">
              <a:xfrm>
                <a:off x="948" y="2453"/>
                <a:ext cx="136"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17" name="Line 81"/>
              <p:cNvSpPr>
                <a:spLocks noChangeShapeType="1"/>
              </p:cNvSpPr>
              <p:nvPr/>
            </p:nvSpPr>
            <p:spPr bwMode="auto">
              <a:xfrm>
                <a:off x="948" y="2276"/>
                <a:ext cx="90" cy="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18" name="Line 82"/>
              <p:cNvSpPr>
                <a:spLocks noChangeShapeType="1"/>
              </p:cNvSpPr>
              <p:nvPr/>
            </p:nvSpPr>
            <p:spPr bwMode="auto">
              <a:xfrm>
                <a:off x="948" y="2100"/>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19" name="Oval 83"/>
              <p:cNvSpPr>
                <a:spLocks noChangeArrowheads="1"/>
              </p:cNvSpPr>
              <p:nvPr/>
            </p:nvSpPr>
            <p:spPr bwMode="auto">
              <a:xfrm>
                <a:off x="0" y="3647"/>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authid</a:t>
                </a:r>
                <a:endParaRPr lang="en-US" sz="2000"/>
              </a:p>
            </p:txBody>
          </p:sp>
          <p:cxnSp>
            <p:nvCxnSpPr>
              <p:cNvPr id="859220" name="AutoShape 84"/>
              <p:cNvCxnSpPr>
                <a:cxnSpLocks noChangeShapeType="1"/>
                <a:stCxn id="859208" idx="2"/>
                <a:endCxn id="859215" idx="1"/>
              </p:cNvCxnSpPr>
              <p:nvPr/>
            </p:nvCxnSpPr>
            <p:spPr bwMode="auto">
              <a:xfrm>
                <a:off x="587" y="3559"/>
                <a:ext cx="608" cy="1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9221" name="AutoShape 85"/>
              <p:cNvCxnSpPr>
                <a:cxnSpLocks noChangeShapeType="1"/>
                <a:stCxn id="859219" idx="0"/>
                <a:endCxn id="859208" idx="2"/>
              </p:cNvCxnSpPr>
              <p:nvPr/>
            </p:nvCxnSpPr>
            <p:spPr bwMode="auto">
              <a:xfrm flipV="1">
                <a:off x="226" y="3559"/>
                <a:ext cx="361" cy="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9222" name="AutoShape 86"/>
              <p:cNvCxnSpPr>
                <a:cxnSpLocks noChangeShapeType="1"/>
                <a:stCxn id="859207" idx="0"/>
                <a:endCxn id="859208" idx="2"/>
              </p:cNvCxnSpPr>
              <p:nvPr/>
            </p:nvCxnSpPr>
            <p:spPr bwMode="auto">
              <a:xfrm flipH="1" flipV="1">
                <a:off x="587" y="3559"/>
                <a:ext cx="181" cy="221"/>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859223" name="AutoShape 87"/>
            <p:cNvCxnSpPr>
              <a:cxnSpLocks noChangeShapeType="1"/>
              <a:stCxn id="859141" idx="2"/>
              <a:endCxn id="859190" idx="0"/>
            </p:cNvCxnSpPr>
            <p:nvPr/>
          </p:nvCxnSpPr>
          <p:spPr bwMode="auto">
            <a:xfrm>
              <a:off x="576" y="1296"/>
              <a:ext cx="0" cy="19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9224" name="AutoShape 88"/>
            <p:cNvCxnSpPr>
              <a:cxnSpLocks noChangeShapeType="1"/>
              <a:stCxn id="859140" idx="2"/>
              <a:endCxn id="859141" idx="0"/>
            </p:cNvCxnSpPr>
            <p:nvPr/>
          </p:nvCxnSpPr>
          <p:spPr bwMode="auto">
            <a:xfrm>
              <a:off x="573" y="651"/>
              <a:ext cx="3" cy="16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9225" name="AutoShape 89"/>
            <p:cNvCxnSpPr>
              <a:cxnSpLocks noChangeShapeType="1"/>
              <a:stCxn id="859142" idx="4"/>
              <a:endCxn id="859168" idx="1"/>
            </p:cNvCxnSpPr>
            <p:nvPr/>
          </p:nvCxnSpPr>
          <p:spPr bwMode="auto">
            <a:xfrm flipH="1">
              <a:off x="1890" y="867"/>
              <a:ext cx="332" cy="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Date Placeholder 2"/>
          <p:cNvSpPr>
            <a:spLocks noGrp="1"/>
          </p:cNvSpPr>
          <p:nvPr>
            <p:ph type="dt" sz="half" idx="10"/>
          </p:nvPr>
        </p:nvSpPr>
        <p:spPr/>
        <p:txBody>
          <a:bodyPr/>
          <a:lstStyle/>
          <a:p>
            <a:r>
              <a:rPr lang="en-US" smtClean="0"/>
              <a:t>I 257 – Fall 2014</a:t>
            </a:r>
            <a:endParaRPr lang="en-US"/>
          </a:p>
        </p:txBody>
      </p:sp>
      <p:sp>
        <p:nvSpPr>
          <p:cNvPr id="861186" name="Rectangle 2"/>
          <p:cNvSpPr>
            <a:spLocks noGrp="1" noChangeArrowheads="1"/>
          </p:cNvSpPr>
          <p:nvPr>
            <p:ph type="title"/>
          </p:nvPr>
        </p:nvSpPr>
        <p:spPr/>
        <p:txBody>
          <a:bodyPr/>
          <a:lstStyle/>
          <a:p>
            <a:r>
              <a:rPr lang="en-US"/>
              <a:t>             Cookie 5: Circulation</a:t>
            </a:r>
          </a:p>
        </p:txBody>
      </p:sp>
      <p:sp>
        <p:nvSpPr>
          <p:cNvPr id="861187" name="Oval 3"/>
          <p:cNvSpPr>
            <a:spLocks noChangeArrowheads="1"/>
          </p:cNvSpPr>
          <p:nvPr/>
        </p:nvSpPr>
        <p:spPr bwMode="auto">
          <a:xfrm>
            <a:off x="4343400" y="3276600"/>
            <a:ext cx="808038" cy="461963"/>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circid</a:t>
            </a:r>
          </a:p>
        </p:txBody>
      </p:sp>
      <p:sp>
        <p:nvSpPr>
          <p:cNvPr id="861188" name="Text Box 4"/>
          <p:cNvSpPr txBox="1">
            <a:spLocks noChangeArrowheads="1"/>
          </p:cNvSpPr>
          <p:nvPr/>
        </p:nvSpPr>
        <p:spPr bwMode="auto">
          <a:xfrm>
            <a:off x="7013575" y="4352925"/>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61189" name="AutoShape 5"/>
          <p:cNvSpPr>
            <a:spLocks noChangeArrowheads="1"/>
          </p:cNvSpPr>
          <p:nvPr/>
        </p:nvSpPr>
        <p:spPr bwMode="auto">
          <a:xfrm>
            <a:off x="7877175" y="3962400"/>
            <a:ext cx="806450" cy="647700"/>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190" name="Rectangle 6"/>
          <p:cNvSpPr>
            <a:spLocks noChangeArrowheads="1"/>
          </p:cNvSpPr>
          <p:nvPr/>
        </p:nvSpPr>
        <p:spPr bwMode="auto">
          <a:xfrm>
            <a:off x="7743825" y="4818063"/>
            <a:ext cx="1060450" cy="53975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CIRC</a:t>
            </a:r>
          </a:p>
        </p:txBody>
      </p:sp>
      <p:sp>
        <p:nvSpPr>
          <p:cNvPr id="861191" name="Line 7"/>
          <p:cNvSpPr>
            <a:spLocks noChangeShapeType="1"/>
          </p:cNvSpPr>
          <p:nvPr/>
        </p:nvSpPr>
        <p:spPr bwMode="auto">
          <a:xfrm>
            <a:off x="8277225" y="4603750"/>
            <a:ext cx="0" cy="2143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192" name="Oval 8"/>
          <p:cNvSpPr>
            <a:spLocks noChangeArrowheads="1"/>
          </p:cNvSpPr>
          <p:nvPr/>
        </p:nvSpPr>
        <p:spPr bwMode="auto">
          <a:xfrm>
            <a:off x="8229600" y="5867400"/>
            <a:ext cx="706438" cy="4318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circid</a:t>
            </a:r>
          </a:p>
        </p:txBody>
      </p:sp>
      <p:sp>
        <p:nvSpPr>
          <p:cNvPr id="861193" name="Oval 9"/>
          <p:cNvSpPr>
            <a:spLocks noChangeArrowheads="1"/>
          </p:cNvSpPr>
          <p:nvPr/>
        </p:nvSpPr>
        <p:spPr bwMode="auto">
          <a:xfrm>
            <a:off x="6248400" y="5867400"/>
            <a:ext cx="706438" cy="4318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copynum</a:t>
            </a:r>
          </a:p>
        </p:txBody>
      </p:sp>
      <p:sp>
        <p:nvSpPr>
          <p:cNvPr id="861194" name="Oval 10"/>
          <p:cNvSpPr>
            <a:spLocks noChangeArrowheads="1"/>
          </p:cNvSpPr>
          <p:nvPr/>
        </p:nvSpPr>
        <p:spPr bwMode="auto">
          <a:xfrm>
            <a:off x="7239000" y="5867400"/>
            <a:ext cx="706438" cy="4318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patronid</a:t>
            </a:r>
          </a:p>
        </p:txBody>
      </p:sp>
      <p:sp>
        <p:nvSpPr>
          <p:cNvPr id="861195" name="Rectangle 11"/>
          <p:cNvSpPr>
            <a:spLocks noChangeArrowheads="1"/>
          </p:cNvSpPr>
          <p:nvPr/>
        </p:nvSpPr>
        <p:spPr bwMode="auto">
          <a:xfrm>
            <a:off x="6477000" y="4603750"/>
            <a:ext cx="1060450" cy="53975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PATRON</a:t>
            </a:r>
          </a:p>
        </p:txBody>
      </p:sp>
      <p:sp>
        <p:nvSpPr>
          <p:cNvPr id="861196" name="AutoShape 12"/>
          <p:cNvSpPr>
            <a:spLocks noChangeArrowheads="1"/>
          </p:cNvSpPr>
          <p:nvPr/>
        </p:nvSpPr>
        <p:spPr bwMode="auto">
          <a:xfrm>
            <a:off x="6677025" y="5245100"/>
            <a:ext cx="533400" cy="428625"/>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197" name="Line 13"/>
          <p:cNvSpPr>
            <a:spLocks noChangeShapeType="1"/>
          </p:cNvSpPr>
          <p:nvPr/>
        </p:nvSpPr>
        <p:spPr bwMode="auto">
          <a:xfrm flipV="1">
            <a:off x="7210425" y="5103813"/>
            <a:ext cx="533400" cy="355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198" name="Line 14"/>
          <p:cNvSpPr>
            <a:spLocks noChangeShapeType="1"/>
          </p:cNvSpPr>
          <p:nvPr/>
        </p:nvSpPr>
        <p:spPr bwMode="auto">
          <a:xfrm flipV="1">
            <a:off x="6943725" y="5173663"/>
            <a:ext cx="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199" name="Oval 15"/>
          <p:cNvSpPr>
            <a:spLocks noChangeArrowheads="1"/>
          </p:cNvSpPr>
          <p:nvPr/>
        </p:nvSpPr>
        <p:spPr bwMode="auto">
          <a:xfrm>
            <a:off x="2878138" y="1066800"/>
            <a:ext cx="684212"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seriesid</a:t>
            </a:r>
            <a:endParaRPr lang="en-US" sz="2000" u="sng"/>
          </a:p>
        </p:txBody>
      </p:sp>
      <p:sp>
        <p:nvSpPr>
          <p:cNvPr id="861200" name="AutoShape 16"/>
          <p:cNvSpPr>
            <a:spLocks noChangeArrowheads="1"/>
          </p:cNvSpPr>
          <p:nvPr/>
        </p:nvSpPr>
        <p:spPr bwMode="auto">
          <a:xfrm>
            <a:off x="3267075" y="2463800"/>
            <a:ext cx="781050" cy="6350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01" name="Rectangle 17"/>
          <p:cNvSpPr>
            <a:spLocks noChangeArrowheads="1"/>
          </p:cNvSpPr>
          <p:nvPr/>
        </p:nvSpPr>
        <p:spPr bwMode="auto">
          <a:xfrm>
            <a:off x="2089150" y="2490788"/>
            <a:ext cx="1027113" cy="527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61202" name="Oval 18"/>
          <p:cNvSpPr>
            <a:spLocks noChangeArrowheads="1"/>
          </p:cNvSpPr>
          <p:nvPr/>
        </p:nvSpPr>
        <p:spPr bwMode="auto">
          <a:xfrm>
            <a:off x="2432050" y="1485900"/>
            <a:ext cx="684213"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61203" name="Rectangle 19"/>
          <p:cNvSpPr>
            <a:spLocks noChangeArrowheads="1"/>
          </p:cNvSpPr>
          <p:nvPr/>
        </p:nvSpPr>
        <p:spPr bwMode="auto">
          <a:xfrm>
            <a:off x="6440488" y="2490788"/>
            <a:ext cx="1027112" cy="527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61204" name="Rectangle 20"/>
          <p:cNvSpPr>
            <a:spLocks noChangeArrowheads="1"/>
          </p:cNvSpPr>
          <p:nvPr/>
        </p:nvSpPr>
        <p:spPr bwMode="auto">
          <a:xfrm>
            <a:off x="3067050" y="4656138"/>
            <a:ext cx="1025525" cy="5286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61205" name="Oval 21"/>
          <p:cNvSpPr>
            <a:spLocks noChangeArrowheads="1"/>
          </p:cNvSpPr>
          <p:nvPr/>
        </p:nvSpPr>
        <p:spPr bwMode="auto">
          <a:xfrm>
            <a:off x="1844675" y="1909763"/>
            <a:ext cx="684213" cy="4222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61206" name="Rectangle 22"/>
          <p:cNvSpPr>
            <a:spLocks noChangeArrowheads="1"/>
          </p:cNvSpPr>
          <p:nvPr/>
        </p:nvSpPr>
        <p:spPr bwMode="auto">
          <a:xfrm>
            <a:off x="5181600" y="4572000"/>
            <a:ext cx="1027113"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61207" name="AutoShape 23"/>
          <p:cNvSpPr>
            <a:spLocks noChangeArrowheads="1"/>
          </p:cNvSpPr>
          <p:nvPr/>
        </p:nvSpPr>
        <p:spPr bwMode="auto">
          <a:xfrm>
            <a:off x="2039938" y="4603750"/>
            <a:ext cx="782637" cy="6350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08" name="Text Box 24"/>
          <p:cNvSpPr txBox="1">
            <a:spLocks noChangeArrowheads="1"/>
          </p:cNvSpPr>
          <p:nvPr/>
        </p:nvSpPr>
        <p:spPr bwMode="auto">
          <a:xfrm>
            <a:off x="5921375" y="4173538"/>
            <a:ext cx="17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61209" name="Oval 25"/>
          <p:cNvSpPr>
            <a:spLocks noChangeArrowheads="1"/>
          </p:cNvSpPr>
          <p:nvPr/>
        </p:nvSpPr>
        <p:spPr bwMode="auto">
          <a:xfrm>
            <a:off x="6148388" y="3494088"/>
            <a:ext cx="684212" cy="423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61210" name="Rectangle 26"/>
          <p:cNvSpPr>
            <a:spLocks noChangeArrowheads="1"/>
          </p:cNvSpPr>
          <p:nvPr/>
        </p:nvSpPr>
        <p:spPr bwMode="auto">
          <a:xfrm>
            <a:off x="4240213" y="2490788"/>
            <a:ext cx="1027112" cy="527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61211" name="Line 27"/>
          <p:cNvSpPr>
            <a:spLocks noChangeShapeType="1"/>
          </p:cNvSpPr>
          <p:nvPr/>
        </p:nvSpPr>
        <p:spPr bwMode="auto">
          <a:xfrm>
            <a:off x="2185988" y="2332038"/>
            <a:ext cx="0" cy="158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2" name="AutoShape 28"/>
          <p:cNvSpPr>
            <a:spLocks noChangeArrowheads="1"/>
          </p:cNvSpPr>
          <p:nvPr/>
        </p:nvSpPr>
        <p:spPr bwMode="auto">
          <a:xfrm>
            <a:off x="5462588" y="2438400"/>
            <a:ext cx="782637" cy="633413"/>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13" name="Line 29"/>
          <p:cNvSpPr>
            <a:spLocks noChangeShapeType="1"/>
          </p:cNvSpPr>
          <p:nvPr/>
        </p:nvSpPr>
        <p:spPr bwMode="auto">
          <a:xfrm>
            <a:off x="3116263" y="2754313"/>
            <a:ext cx="146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4" name="Line 30"/>
          <p:cNvSpPr>
            <a:spLocks noChangeShapeType="1"/>
          </p:cNvSpPr>
          <p:nvPr/>
        </p:nvSpPr>
        <p:spPr bwMode="auto">
          <a:xfrm>
            <a:off x="4044950" y="2754313"/>
            <a:ext cx="195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5" name="Line 31"/>
          <p:cNvSpPr>
            <a:spLocks noChangeShapeType="1"/>
          </p:cNvSpPr>
          <p:nvPr/>
        </p:nvSpPr>
        <p:spPr bwMode="auto">
          <a:xfrm>
            <a:off x="5267325" y="2754313"/>
            <a:ext cx="195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6" name="Line 32"/>
          <p:cNvSpPr>
            <a:spLocks noChangeShapeType="1"/>
          </p:cNvSpPr>
          <p:nvPr/>
        </p:nvSpPr>
        <p:spPr bwMode="auto">
          <a:xfrm>
            <a:off x="6245225" y="2754313"/>
            <a:ext cx="195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7" name="Line 33"/>
          <p:cNvSpPr>
            <a:spLocks noChangeShapeType="1"/>
          </p:cNvSpPr>
          <p:nvPr/>
        </p:nvSpPr>
        <p:spPr bwMode="auto">
          <a:xfrm flipV="1">
            <a:off x="6538913" y="3017838"/>
            <a:ext cx="0" cy="476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8" name="Line 34"/>
          <p:cNvSpPr>
            <a:spLocks noChangeShapeType="1"/>
          </p:cNvSpPr>
          <p:nvPr/>
        </p:nvSpPr>
        <p:spPr bwMode="auto">
          <a:xfrm>
            <a:off x="2773363" y="1909763"/>
            <a:ext cx="0" cy="581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9" name="Line 35"/>
          <p:cNvSpPr>
            <a:spLocks noChangeShapeType="1"/>
          </p:cNvSpPr>
          <p:nvPr/>
        </p:nvSpPr>
        <p:spPr bwMode="auto">
          <a:xfrm>
            <a:off x="2921000" y="3017838"/>
            <a:ext cx="0" cy="741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61220" name="Group 36"/>
          <p:cNvGrpSpPr>
            <a:grpSpLocks/>
          </p:cNvGrpSpPr>
          <p:nvPr/>
        </p:nvGrpSpPr>
        <p:grpSpPr bwMode="auto">
          <a:xfrm>
            <a:off x="2528888" y="3759200"/>
            <a:ext cx="3178175" cy="633413"/>
            <a:chOff x="672" y="1872"/>
            <a:chExt cx="3120" cy="576"/>
          </a:xfrm>
        </p:grpSpPr>
        <p:sp>
          <p:nvSpPr>
            <p:cNvPr id="861221" name="AutoShape 37"/>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22" name="Oval 38"/>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61223" name="Rectangle 39"/>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61224" name="Line 40"/>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25" name="Line 41"/>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61226" name="AutoShape 42"/>
          <p:cNvSpPr>
            <a:spLocks noChangeArrowheads="1"/>
          </p:cNvSpPr>
          <p:nvPr/>
        </p:nvSpPr>
        <p:spPr bwMode="auto">
          <a:xfrm>
            <a:off x="4267200" y="4572000"/>
            <a:ext cx="781050" cy="6350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27" name="Line 43"/>
          <p:cNvSpPr>
            <a:spLocks noChangeShapeType="1"/>
          </p:cNvSpPr>
          <p:nvPr/>
        </p:nvSpPr>
        <p:spPr bwMode="auto">
          <a:xfrm>
            <a:off x="2822575" y="4921250"/>
            <a:ext cx="2444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28" name="Oval 44"/>
          <p:cNvSpPr>
            <a:spLocks noChangeArrowheads="1"/>
          </p:cNvSpPr>
          <p:nvPr/>
        </p:nvSpPr>
        <p:spPr bwMode="auto">
          <a:xfrm>
            <a:off x="3654425" y="5395913"/>
            <a:ext cx="684213" cy="423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61229" name="Oval 45"/>
          <p:cNvSpPr>
            <a:spLocks noChangeArrowheads="1"/>
          </p:cNvSpPr>
          <p:nvPr/>
        </p:nvSpPr>
        <p:spPr bwMode="auto">
          <a:xfrm>
            <a:off x="2822575" y="5395913"/>
            <a:ext cx="684213" cy="423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61230" name="Oval 46"/>
          <p:cNvSpPr>
            <a:spLocks noChangeArrowheads="1"/>
          </p:cNvSpPr>
          <p:nvPr/>
        </p:nvSpPr>
        <p:spPr bwMode="auto">
          <a:xfrm>
            <a:off x="5316538" y="5395913"/>
            <a:ext cx="684212" cy="423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61231" name="Line 47"/>
          <p:cNvSpPr>
            <a:spLocks noChangeShapeType="1"/>
          </p:cNvSpPr>
          <p:nvPr/>
        </p:nvSpPr>
        <p:spPr bwMode="auto">
          <a:xfrm>
            <a:off x="5657850" y="5184775"/>
            <a:ext cx="0" cy="211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32" name="Oval 48"/>
          <p:cNvSpPr>
            <a:spLocks noChangeArrowheads="1"/>
          </p:cNvSpPr>
          <p:nvPr/>
        </p:nvSpPr>
        <p:spPr bwMode="auto">
          <a:xfrm>
            <a:off x="5334000" y="3276600"/>
            <a:ext cx="684213" cy="4222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61233" name="Oval 49"/>
          <p:cNvSpPr>
            <a:spLocks noChangeArrowheads="1"/>
          </p:cNvSpPr>
          <p:nvPr/>
        </p:nvSpPr>
        <p:spPr bwMode="auto">
          <a:xfrm>
            <a:off x="3429000" y="3276600"/>
            <a:ext cx="684213" cy="4222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61234" name="Line 50"/>
          <p:cNvSpPr>
            <a:spLocks noChangeShapeType="1"/>
          </p:cNvSpPr>
          <p:nvPr/>
        </p:nvSpPr>
        <p:spPr bwMode="auto">
          <a:xfrm flipV="1">
            <a:off x="3163888" y="5184775"/>
            <a:ext cx="0" cy="211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35" name="Line 51"/>
          <p:cNvSpPr>
            <a:spLocks noChangeShapeType="1"/>
          </p:cNvSpPr>
          <p:nvPr/>
        </p:nvSpPr>
        <p:spPr bwMode="auto">
          <a:xfrm flipV="1">
            <a:off x="3995738" y="5184775"/>
            <a:ext cx="0" cy="211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36" name="AutoShape 52"/>
          <p:cNvSpPr>
            <a:spLocks noChangeArrowheads="1"/>
          </p:cNvSpPr>
          <p:nvPr/>
        </p:nvSpPr>
        <p:spPr bwMode="auto">
          <a:xfrm>
            <a:off x="3267075" y="1695450"/>
            <a:ext cx="774700" cy="5588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37" name="AutoShape 53"/>
          <p:cNvSpPr>
            <a:spLocks noChangeArrowheads="1"/>
          </p:cNvSpPr>
          <p:nvPr/>
        </p:nvSpPr>
        <p:spPr bwMode="auto">
          <a:xfrm>
            <a:off x="5464175" y="1625600"/>
            <a:ext cx="774700" cy="5588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38" name="Rectangle 54"/>
          <p:cNvSpPr>
            <a:spLocks noChangeArrowheads="1"/>
          </p:cNvSpPr>
          <p:nvPr/>
        </p:nvSpPr>
        <p:spPr bwMode="auto">
          <a:xfrm>
            <a:off x="4235450" y="1695450"/>
            <a:ext cx="1027113"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KEYMAP</a:t>
            </a:r>
          </a:p>
        </p:txBody>
      </p:sp>
      <p:sp>
        <p:nvSpPr>
          <p:cNvPr id="861239" name="Rectangle 55"/>
          <p:cNvSpPr>
            <a:spLocks noChangeArrowheads="1"/>
          </p:cNvSpPr>
          <p:nvPr/>
        </p:nvSpPr>
        <p:spPr bwMode="auto">
          <a:xfrm>
            <a:off x="6434138" y="1625600"/>
            <a:ext cx="1025525"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TERMS</a:t>
            </a:r>
          </a:p>
        </p:txBody>
      </p:sp>
      <p:sp>
        <p:nvSpPr>
          <p:cNvPr id="861240" name="Oval 56"/>
          <p:cNvSpPr>
            <a:spLocks noChangeArrowheads="1"/>
          </p:cNvSpPr>
          <p:nvPr/>
        </p:nvSpPr>
        <p:spPr bwMode="auto">
          <a:xfrm>
            <a:off x="4041775" y="1066800"/>
            <a:ext cx="685800"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61241" name="Oval 57"/>
          <p:cNvSpPr>
            <a:spLocks noChangeArrowheads="1"/>
          </p:cNvSpPr>
          <p:nvPr/>
        </p:nvSpPr>
        <p:spPr bwMode="auto">
          <a:xfrm>
            <a:off x="4752975" y="1066800"/>
            <a:ext cx="684213"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p>
        </p:txBody>
      </p:sp>
      <p:sp>
        <p:nvSpPr>
          <p:cNvPr id="861242" name="Oval 58"/>
          <p:cNvSpPr>
            <a:spLocks noChangeArrowheads="1"/>
          </p:cNvSpPr>
          <p:nvPr/>
        </p:nvSpPr>
        <p:spPr bwMode="auto">
          <a:xfrm>
            <a:off x="6369050" y="996950"/>
            <a:ext cx="684213"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endParaRPr lang="en-US" sz="2000"/>
          </a:p>
        </p:txBody>
      </p:sp>
      <p:sp>
        <p:nvSpPr>
          <p:cNvPr id="861243" name="Line 59"/>
          <p:cNvSpPr>
            <a:spLocks noChangeShapeType="1"/>
          </p:cNvSpPr>
          <p:nvPr/>
        </p:nvSpPr>
        <p:spPr bwMode="auto">
          <a:xfrm>
            <a:off x="6756400" y="1416050"/>
            <a:ext cx="0" cy="209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4" name="Line 60"/>
          <p:cNvSpPr>
            <a:spLocks noChangeShapeType="1"/>
          </p:cNvSpPr>
          <p:nvPr/>
        </p:nvSpPr>
        <p:spPr bwMode="auto">
          <a:xfrm flipH="1">
            <a:off x="6238875" y="1905000"/>
            <a:ext cx="195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5" name="Line 61"/>
          <p:cNvSpPr>
            <a:spLocks noChangeShapeType="1"/>
          </p:cNvSpPr>
          <p:nvPr/>
        </p:nvSpPr>
        <p:spPr bwMode="auto">
          <a:xfrm flipH="1">
            <a:off x="5270500" y="1905000"/>
            <a:ext cx="1936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6" name="Line 62"/>
          <p:cNvSpPr>
            <a:spLocks noChangeShapeType="1"/>
          </p:cNvSpPr>
          <p:nvPr/>
        </p:nvSpPr>
        <p:spPr bwMode="auto">
          <a:xfrm>
            <a:off x="4041775" y="1974850"/>
            <a:ext cx="1936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7" name="Line 63"/>
          <p:cNvSpPr>
            <a:spLocks noChangeShapeType="1"/>
          </p:cNvSpPr>
          <p:nvPr/>
        </p:nvSpPr>
        <p:spPr bwMode="auto">
          <a:xfrm flipV="1">
            <a:off x="3136900" y="1974850"/>
            <a:ext cx="130175" cy="488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8" name="Line 64"/>
          <p:cNvSpPr>
            <a:spLocks noChangeShapeType="1"/>
          </p:cNvSpPr>
          <p:nvPr/>
        </p:nvSpPr>
        <p:spPr bwMode="auto">
          <a:xfrm>
            <a:off x="4429125" y="1485900"/>
            <a:ext cx="0" cy="209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9" name="Line 65"/>
          <p:cNvSpPr>
            <a:spLocks noChangeShapeType="1"/>
          </p:cNvSpPr>
          <p:nvPr/>
        </p:nvSpPr>
        <p:spPr bwMode="auto">
          <a:xfrm>
            <a:off x="5076825" y="1485900"/>
            <a:ext cx="0" cy="209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50" name="Rectangle 66"/>
          <p:cNvSpPr>
            <a:spLocks noChangeArrowheads="1"/>
          </p:cNvSpPr>
          <p:nvPr/>
        </p:nvSpPr>
        <p:spPr bwMode="auto">
          <a:xfrm>
            <a:off x="228600" y="1295400"/>
            <a:ext cx="1025525"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SERIES</a:t>
            </a:r>
          </a:p>
        </p:txBody>
      </p:sp>
      <p:sp>
        <p:nvSpPr>
          <p:cNvPr id="861251" name="AutoShape 67"/>
          <p:cNvSpPr>
            <a:spLocks noChangeArrowheads="1"/>
          </p:cNvSpPr>
          <p:nvPr/>
        </p:nvSpPr>
        <p:spPr bwMode="auto">
          <a:xfrm>
            <a:off x="381000" y="2438400"/>
            <a:ext cx="776288" cy="6985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52" name="Oval 68"/>
          <p:cNvSpPr>
            <a:spLocks noChangeArrowheads="1"/>
          </p:cNvSpPr>
          <p:nvPr/>
        </p:nvSpPr>
        <p:spPr bwMode="auto">
          <a:xfrm>
            <a:off x="1531938" y="1403350"/>
            <a:ext cx="684212"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seriesid</a:t>
            </a:r>
            <a:endParaRPr lang="en-US" sz="2000" u="sng"/>
          </a:p>
        </p:txBody>
      </p:sp>
      <p:sp>
        <p:nvSpPr>
          <p:cNvPr id="861253" name="Oval 69"/>
          <p:cNvSpPr>
            <a:spLocks noChangeArrowheads="1"/>
          </p:cNvSpPr>
          <p:nvPr/>
        </p:nvSpPr>
        <p:spPr bwMode="auto">
          <a:xfrm>
            <a:off x="1531938" y="914400"/>
            <a:ext cx="647700" cy="398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ser_title</a:t>
            </a:r>
          </a:p>
        </p:txBody>
      </p:sp>
      <p:cxnSp>
        <p:nvCxnSpPr>
          <p:cNvPr id="861254" name="AutoShape 70"/>
          <p:cNvCxnSpPr>
            <a:cxnSpLocks noChangeShapeType="1"/>
            <a:stCxn id="861250" idx="2"/>
            <a:endCxn id="861251" idx="0"/>
          </p:cNvCxnSpPr>
          <p:nvPr/>
        </p:nvCxnSpPr>
        <p:spPr bwMode="auto">
          <a:xfrm>
            <a:off x="741363" y="1824038"/>
            <a:ext cx="28575" cy="6143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55" name="AutoShape 71"/>
          <p:cNvCxnSpPr>
            <a:cxnSpLocks noChangeShapeType="1"/>
            <a:stCxn id="861199" idx="4"/>
            <a:endCxn id="861218" idx="1"/>
          </p:cNvCxnSpPr>
          <p:nvPr/>
        </p:nvCxnSpPr>
        <p:spPr bwMode="auto">
          <a:xfrm flipH="1">
            <a:off x="2773363" y="1490663"/>
            <a:ext cx="447675" cy="10001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56" name="AutoShape 72"/>
          <p:cNvCxnSpPr>
            <a:cxnSpLocks noChangeShapeType="1"/>
            <a:stCxn id="861204" idx="3"/>
            <a:endCxn id="861226" idx="1"/>
          </p:cNvCxnSpPr>
          <p:nvPr/>
        </p:nvCxnSpPr>
        <p:spPr bwMode="auto">
          <a:xfrm flipV="1">
            <a:off x="4092575" y="4889500"/>
            <a:ext cx="174625" cy="317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57" name="AutoShape 73"/>
          <p:cNvCxnSpPr>
            <a:cxnSpLocks noChangeShapeType="1"/>
            <a:stCxn id="861226" idx="3"/>
            <a:endCxn id="861206" idx="1"/>
          </p:cNvCxnSpPr>
          <p:nvPr/>
        </p:nvCxnSpPr>
        <p:spPr bwMode="auto">
          <a:xfrm flipV="1">
            <a:off x="5048250" y="4837113"/>
            <a:ext cx="133350" cy="523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58" name="AutoShape 74"/>
          <p:cNvCxnSpPr>
            <a:cxnSpLocks noChangeShapeType="1"/>
            <a:stCxn id="861233" idx="0"/>
            <a:endCxn id="861210" idx="2"/>
          </p:cNvCxnSpPr>
          <p:nvPr/>
        </p:nvCxnSpPr>
        <p:spPr bwMode="auto">
          <a:xfrm flipV="1">
            <a:off x="3771900" y="3017838"/>
            <a:ext cx="982663" cy="2587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59" name="AutoShape 75"/>
          <p:cNvCxnSpPr>
            <a:cxnSpLocks noChangeShapeType="1"/>
            <a:stCxn id="861187" idx="0"/>
            <a:endCxn id="861210" idx="2"/>
          </p:cNvCxnSpPr>
          <p:nvPr/>
        </p:nvCxnSpPr>
        <p:spPr bwMode="auto">
          <a:xfrm flipV="1">
            <a:off x="4748213" y="3017838"/>
            <a:ext cx="6350" cy="2587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60" name="AutoShape 76"/>
          <p:cNvCxnSpPr>
            <a:cxnSpLocks noChangeShapeType="1"/>
            <a:stCxn id="861232" idx="0"/>
            <a:endCxn id="861210" idx="2"/>
          </p:cNvCxnSpPr>
          <p:nvPr/>
        </p:nvCxnSpPr>
        <p:spPr bwMode="auto">
          <a:xfrm flipH="1" flipV="1">
            <a:off x="4754563" y="3017838"/>
            <a:ext cx="922337" cy="2587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61" name="AutoShape 77"/>
          <p:cNvCxnSpPr>
            <a:cxnSpLocks noChangeShapeType="1"/>
            <a:stCxn id="861193" idx="0"/>
            <a:endCxn id="861190" idx="2"/>
          </p:cNvCxnSpPr>
          <p:nvPr/>
        </p:nvCxnSpPr>
        <p:spPr bwMode="auto">
          <a:xfrm flipV="1">
            <a:off x="6602413" y="5357813"/>
            <a:ext cx="1671637" cy="509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62" name="AutoShape 78"/>
          <p:cNvCxnSpPr>
            <a:cxnSpLocks noChangeShapeType="1"/>
            <a:stCxn id="861194" idx="0"/>
            <a:endCxn id="861190" idx="2"/>
          </p:cNvCxnSpPr>
          <p:nvPr/>
        </p:nvCxnSpPr>
        <p:spPr bwMode="auto">
          <a:xfrm flipV="1">
            <a:off x="7593013" y="5357813"/>
            <a:ext cx="681037" cy="509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63" name="AutoShape 79"/>
          <p:cNvCxnSpPr>
            <a:cxnSpLocks noChangeShapeType="1"/>
            <a:stCxn id="861192" idx="0"/>
            <a:endCxn id="861190" idx="2"/>
          </p:cNvCxnSpPr>
          <p:nvPr/>
        </p:nvCxnSpPr>
        <p:spPr bwMode="auto">
          <a:xfrm flipH="1" flipV="1">
            <a:off x="8274050" y="5357813"/>
            <a:ext cx="309563" cy="509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61264" name="Line 80"/>
          <p:cNvSpPr>
            <a:spLocks noChangeShapeType="1"/>
          </p:cNvSpPr>
          <p:nvPr/>
        </p:nvSpPr>
        <p:spPr bwMode="auto">
          <a:xfrm flipH="1">
            <a:off x="6096000" y="4267200"/>
            <a:ext cx="175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61265" name="Line 81"/>
          <p:cNvSpPr>
            <a:spLocks noChangeShapeType="1"/>
          </p:cNvSpPr>
          <p:nvPr/>
        </p:nvSpPr>
        <p:spPr bwMode="auto">
          <a:xfrm flipV="1">
            <a:off x="6096000" y="3124200"/>
            <a:ext cx="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61266" name="Line 82"/>
          <p:cNvSpPr>
            <a:spLocks noChangeShapeType="1"/>
          </p:cNvSpPr>
          <p:nvPr/>
        </p:nvSpPr>
        <p:spPr bwMode="auto">
          <a:xfrm flipH="1" flipV="1">
            <a:off x="5257800" y="2971800"/>
            <a:ext cx="838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61267" name="Line 83"/>
          <p:cNvSpPr>
            <a:spLocks noChangeShapeType="1"/>
          </p:cNvSpPr>
          <p:nvPr/>
        </p:nvSpPr>
        <p:spPr bwMode="auto">
          <a:xfrm>
            <a:off x="790575" y="4957763"/>
            <a:ext cx="0" cy="193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68" name="Line 84"/>
          <p:cNvSpPr>
            <a:spLocks noChangeShapeType="1"/>
          </p:cNvSpPr>
          <p:nvPr/>
        </p:nvSpPr>
        <p:spPr bwMode="auto">
          <a:xfrm flipV="1">
            <a:off x="790575" y="3992563"/>
            <a:ext cx="0" cy="322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69" name="Oval 85"/>
          <p:cNvSpPr>
            <a:spLocks noChangeArrowheads="1"/>
          </p:cNvSpPr>
          <p:nvPr/>
        </p:nvSpPr>
        <p:spPr bwMode="auto">
          <a:xfrm>
            <a:off x="730250" y="5988050"/>
            <a:ext cx="606425" cy="3667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nameid</a:t>
            </a:r>
            <a:endParaRPr lang="en-US" sz="2000" u="sng"/>
          </a:p>
        </p:txBody>
      </p:sp>
      <p:sp>
        <p:nvSpPr>
          <p:cNvPr id="861270" name="Rectangle 86"/>
          <p:cNvSpPr>
            <a:spLocks noChangeArrowheads="1"/>
          </p:cNvSpPr>
          <p:nvPr/>
        </p:nvSpPr>
        <p:spPr bwMode="auto">
          <a:xfrm>
            <a:off x="304800" y="5151438"/>
            <a:ext cx="97155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AUTHFILE</a:t>
            </a:r>
          </a:p>
        </p:txBody>
      </p:sp>
      <p:sp>
        <p:nvSpPr>
          <p:cNvPr id="861271" name="Rectangle 87"/>
          <p:cNvSpPr>
            <a:spLocks noChangeArrowheads="1"/>
          </p:cNvSpPr>
          <p:nvPr/>
        </p:nvSpPr>
        <p:spPr bwMode="auto">
          <a:xfrm>
            <a:off x="304800" y="3505200"/>
            <a:ext cx="963613" cy="485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AUTHBIB</a:t>
            </a:r>
          </a:p>
        </p:txBody>
      </p:sp>
      <p:sp>
        <p:nvSpPr>
          <p:cNvPr id="861272" name="AutoShape 88"/>
          <p:cNvSpPr>
            <a:spLocks noChangeArrowheads="1"/>
          </p:cNvSpPr>
          <p:nvPr/>
        </p:nvSpPr>
        <p:spPr bwMode="auto">
          <a:xfrm>
            <a:off x="425450" y="4314825"/>
            <a:ext cx="730250" cy="642938"/>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73" name="Oval 89"/>
          <p:cNvSpPr>
            <a:spLocks noChangeArrowheads="1"/>
          </p:cNvSpPr>
          <p:nvPr/>
        </p:nvSpPr>
        <p:spPr bwMode="auto">
          <a:xfrm>
            <a:off x="1447800" y="4267200"/>
            <a:ext cx="609600" cy="3667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authtype</a:t>
            </a:r>
            <a:endParaRPr lang="en-US" sz="2000"/>
          </a:p>
        </p:txBody>
      </p:sp>
      <p:sp>
        <p:nvSpPr>
          <p:cNvPr id="861274" name="Oval 90"/>
          <p:cNvSpPr>
            <a:spLocks noChangeArrowheads="1"/>
          </p:cNvSpPr>
          <p:nvPr/>
        </p:nvSpPr>
        <p:spPr bwMode="auto">
          <a:xfrm>
            <a:off x="1447800" y="3124200"/>
            <a:ext cx="609600" cy="3667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61275" name="Oval 91"/>
          <p:cNvSpPr>
            <a:spLocks noChangeArrowheads="1"/>
          </p:cNvSpPr>
          <p:nvPr/>
        </p:nvSpPr>
        <p:spPr bwMode="auto">
          <a:xfrm>
            <a:off x="1447800" y="3581400"/>
            <a:ext cx="609600" cy="3683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authid</a:t>
            </a:r>
            <a:endParaRPr lang="en-US" sz="2000"/>
          </a:p>
        </p:txBody>
      </p:sp>
      <p:sp>
        <p:nvSpPr>
          <p:cNvPr id="861276" name="Oval 92"/>
          <p:cNvSpPr>
            <a:spLocks noChangeArrowheads="1"/>
          </p:cNvSpPr>
          <p:nvPr/>
        </p:nvSpPr>
        <p:spPr bwMode="auto">
          <a:xfrm>
            <a:off x="1520825" y="5794375"/>
            <a:ext cx="606425" cy="3667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name</a:t>
            </a:r>
            <a:endParaRPr lang="en-US" sz="2000"/>
          </a:p>
        </p:txBody>
      </p:sp>
      <p:sp>
        <p:nvSpPr>
          <p:cNvPr id="861277" name="Line 93"/>
          <p:cNvSpPr>
            <a:spLocks noChangeShapeType="1"/>
          </p:cNvSpPr>
          <p:nvPr/>
        </p:nvSpPr>
        <p:spPr bwMode="auto">
          <a:xfrm>
            <a:off x="1276350" y="3798888"/>
            <a:ext cx="120650" cy="130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78" name="Oval 94"/>
          <p:cNvSpPr>
            <a:spLocks noChangeArrowheads="1"/>
          </p:cNvSpPr>
          <p:nvPr/>
        </p:nvSpPr>
        <p:spPr bwMode="auto">
          <a:xfrm>
            <a:off x="0" y="5794375"/>
            <a:ext cx="608013" cy="3667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authid</a:t>
            </a:r>
            <a:endParaRPr lang="en-US" sz="2000"/>
          </a:p>
        </p:txBody>
      </p:sp>
      <p:cxnSp>
        <p:nvCxnSpPr>
          <p:cNvPr id="861279" name="AutoShape 95"/>
          <p:cNvCxnSpPr>
            <a:cxnSpLocks noChangeShapeType="1"/>
            <a:stCxn id="861270" idx="2"/>
            <a:endCxn id="861276" idx="1"/>
          </p:cNvCxnSpPr>
          <p:nvPr/>
        </p:nvCxnSpPr>
        <p:spPr bwMode="auto">
          <a:xfrm>
            <a:off x="790575" y="5665788"/>
            <a:ext cx="819150" cy="182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0" name="AutoShape 96"/>
          <p:cNvCxnSpPr>
            <a:cxnSpLocks noChangeShapeType="1"/>
            <a:stCxn id="861278" idx="0"/>
            <a:endCxn id="861270" idx="2"/>
          </p:cNvCxnSpPr>
          <p:nvPr/>
        </p:nvCxnSpPr>
        <p:spPr bwMode="auto">
          <a:xfrm flipV="1">
            <a:off x="304800" y="5665788"/>
            <a:ext cx="485775" cy="128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1" name="AutoShape 97"/>
          <p:cNvCxnSpPr>
            <a:cxnSpLocks noChangeShapeType="1"/>
            <a:stCxn id="861269" idx="0"/>
            <a:endCxn id="861270" idx="2"/>
          </p:cNvCxnSpPr>
          <p:nvPr/>
        </p:nvCxnSpPr>
        <p:spPr bwMode="auto">
          <a:xfrm flipH="1" flipV="1">
            <a:off x="790575" y="5665788"/>
            <a:ext cx="242888" cy="3222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2" name="AutoShape 98"/>
          <p:cNvCxnSpPr>
            <a:cxnSpLocks noChangeShapeType="1"/>
            <a:stCxn id="861271" idx="0"/>
            <a:endCxn id="861251" idx="2"/>
          </p:cNvCxnSpPr>
          <p:nvPr/>
        </p:nvCxnSpPr>
        <p:spPr bwMode="auto">
          <a:xfrm flipH="1" flipV="1">
            <a:off x="769938" y="3136900"/>
            <a:ext cx="17462" cy="3683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3" name="AutoShape 99"/>
          <p:cNvCxnSpPr>
            <a:cxnSpLocks noChangeShapeType="1"/>
            <a:stCxn id="861201" idx="1"/>
            <a:endCxn id="861251" idx="3"/>
          </p:cNvCxnSpPr>
          <p:nvPr/>
        </p:nvCxnSpPr>
        <p:spPr bwMode="auto">
          <a:xfrm flipH="1">
            <a:off x="1157288" y="2754313"/>
            <a:ext cx="931862" cy="333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4" name="AutoShape 100"/>
          <p:cNvCxnSpPr>
            <a:cxnSpLocks noChangeShapeType="1"/>
            <a:stCxn id="861207" idx="0"/>
            <a:endCxn id="861201" idx="2"/>
          </p:cNvCxnSpPr>
          <p:nvPr/>
        </p:nvCxnSpPr>
        <p:spPr bwMode="auto">
          <a:xfrm flipV="1">
            <a:off x="2432050" y="3017838"/>
            <a:ext cx="171450" cy="15859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5" name="AutoShape 101"/>
          <p:cNvCxnSpPr>
            <a:cxnSpLocks noChangeShapeType="1"/>
            <a:stCxn id="861273" idx="1"/>
            <a:endCxn id="861277" idx="0"/>
          </p:cNvCxnSpPr>
          <p:nvPr/>
        </p:nvCxnSpPr>
        <p:spPr bwMode="auto">
          <a:xfrm flipH="1" flipV="1">
            <a:off x="1276350" y="3798888"/>
            <a:ext cx="260350" cy="522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6" name="AutoShape 102"/>
          <p:cNvCxnSpPr>
            <a:cxnSpLocks noChangeShapeType="1"/>
            <a:stCxn id="861274" idx="2"/>
            <a:endCxn id="861271" idx="3"/>
          </p:cNvCxnSpPr>
          <p:nvPr/>
        </p:nvCxnSpPr>
        <p:spPr bwMode="auto">
          <a:xfrm flipH="1">
            <a:off x="1268413" y="3308350"/>
            <a:ext cx="179387" cy="4397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7" name="AutoShape 103"/>
          <p:cNvCxnSpPr>
            <a:cxnSpLocks noChangeShapeType="1"/>
            <a:stCxn id="861253" idx="2"/>
            <a:endCxn id="861250" idx="3"/>
          </p:cNvCxnSpPr>
          <p:nvPr/>
        </p:nvCxnSpPr>
        <p:spPr bwMode="auto">
          <a:xfrm flipH="1">
            <a:off x="1254125" y="1114425"/>
            <a:ext cx="277813" cy="4460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8" name="AutoShape 104"/>
          <p:cNvCxnSpPr>
            <a:cxnSpLocks noChangeShapeType="1"/>
            <a:stCxn id="861252" idx="2"/>
            <a:endCxn id="861250" idx="3"/>
          </p:cNvCxnSpPr>
          <p:nvPr/>
        </p:nvCxnSpPr>
        <p:spPr bwMode="auto">
          <a:xfrm flipH="1" flipV="1">
            <a:off x="1254125" y="1560513"/>
            <a:ext cx="277813" cy="55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2"/>
          <p:cNvSpPr>
            <a:spLocks noGrp="1"/>
          </p:cNvSpPr>
          <p:nvPr>
            <p:ph type="dt" sz="half" idx="10"/>
          </p:nvPr>
        </p:nvSpPr>
        <p:spPr/>
        <p:txBody>
          <a:bodyPr/>
          <a:lstStyle/>
          <a:p>
            <a:r>
              <a:rPr lang="en-US" smtClean="0"/>
              <a:t>I 257 – Fall 2014</a:t>
            </a:r>
            <a:endParaRPr lang="en-US"/>
          </a:p>
        </p:txBody>
      </p:sp>
      <p:sp>
        <p:nvSpPr>
          <p:cNvPr id="662530" name="Rectangle 2"/>
          <p:cNvSpPr>
            <a:spLocks noGrp="1" noChangeArrowheads="1"/>
          </p:cNvSpPr>
          <p:nvPr>
            <p:ph type="title"/>
          </p:nvPr>
        </p:nvSpPr>
        <p:spPr/>
        <p:txBody>
          <a:bodyPr/>
          <a:lstStyle/>
          <a:p>
            <a:r>
              <a:rPr lang="en-US"/>
              <a:t>Btree</a:t>
            </a:r>
          </a:p>
        </p:txBody>
      </p:sp>
      <p:grpSp>
        <p:nvGrpSpPr>
          <p:cNvPr id="662560" name="Group 32"/>
          <p:cNvGrpSpPr>
            <a:grpSpLocks/>
          </p:cNvGrpSpPr>
          <p:nvPr/>
        </p:nvGrpSpPr>
        <p:grpSpPr bwMode="auto">
          <a:xfrm>
            <a:off x="304800" y="1371600"/>
            <a:ext cx="8382000" cy="4495800"/>
            <a:chOff x="96" y="1248"/>
            <a:chExt cx="5280" cy="2832"/>
          </a:xfrm>
        </p:grpSpPr>
        <p:sp>
          <p:nvSpPr>
            <p:cNvPr id="662531" name="Rectangle 3"/>
            <p:cNvSpPr>
              <a:spLocks noChangeArrowheads="1"/>
            </p:cNvSpPr>
            <p:nvPr/>
          </p:nvSpPr>
          <p:spPr bwMode="auto">
            <a:xfrm>
              <a:off x="2064" y="1248"/>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F    | |    P   | |   Z |</a:t>
              </a:r>
            </a:p>
          </p:txBody>
        </p:sp>
        <p:sp>
          <p:nvSpPr>
            <p:cNvPr id="662532" name="Rectangle 4"/>
            <p:cNvSpPr>
              <a:spLocks noChangeArrowheads="1"/>
            </p:cNvSpPr>
            <p:nvPr/>
          </p:nvSpPr>
          <p:spPr bwMode="auto">
            <a:xfrm>
              <a:off x="3888"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R   | |    S   | |   Z |</a:t>
              </a:r>
            </a:p>
          </p:txBody>
        </p:sp>
        <p:sp>
          <p:nvSpPr>
            <p:cNvPr id="662533" name="Rectangle 5"/>
            <p:cNvSpPr>
              <a:spLocks noChangeArrowheads="1"/>
            </p:cNvSpPr>
            <p:nvPr/>
          </p:nvSpPr>
          <p:spPr bwMode="auto">
            <a:xfrm>
              <a:off x="2064"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H  | |    L   | |   P |</a:t>
              </a:r>
            </a:p>
          </p:txBody>
        </p:sp>
        <p:sp>
          <p:nvSpPr>
            <p:cNvPr id="662534" name="Rectangle 6"/>
            <p:cNvSpPr>
              <a:spLocks noChangeArrowheads="1"/>
            </p:cNvSpPr>
            <p:nvPr/>
          </p:nvSpPr>
          <p:spPr bwMode="auto">
            <a:xfrm>
              <a:off x="144"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B    | |    D   | |   F |</a:t>
              </a:r>
            </a:p>
          </p:txBody>
        </p:sp>
        <p:sp>
          <p:nvSpPr>
            <p:cNvPr id="662535" name="Rectangle 7"/>
            <p:cNvSpPr>
              <a:spLocks noChangeArrowheads="1"/>
            </p:cNvSpPr>
            <p:nvPr/>
          </p:nvSpPr>
          <p:spPr bwMode="auto">
            <a:xfrm>
              <a:off x="672" y="254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Devils</a:t>
              </a:r>
            </a:p>
            <a:p>
              <a:pPr eaLnBrk="0" hangingPunct="0"/>
              <a:endParaRPr lang="en-US">
                <a:solidFill>
                  <a:schemeClr val="bg1"/>
                </a:solidFill>
              </a:endParaRPr>
            </a:p>
            <a:p>
              <a:pPr eaLnBrk="0" hangingPunct="0"/>
              <a:endParaRPr lang="en-US">
                <a:solidFill>
                  <a:schemeClr val="bg1"/>
                </a:solidFill>
              </a:endParaRPr>
            </a:p>
            <a:p>
              <a:pPr eaLnBrk="0" hangingPunct="0"/>
              <a:endParaRPr lang="en-US">
                <a:solidFill>
                  <a:schemeClr val="bg1"/>
                </a:solidFill>
              </a:endParaRPr>
            </a:p>
          </p:txBody>
        </p:sp>
        <p:sp>
          <p:nvSpPr>
            <p:cNvPr id="662536" name="Rectangle 8"/>
            <p:cNvSpPr>
              <a:spLocks noChangeArrowheads="1"/>
            </p:cNvSpPr>
            <p:nvPr/>
          </p:nvSpPr>
          <p:spPr bwMode="auto">
            <a:xfrm>
              <a:off x="96" y="302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Aces</a:t>
              </a:r>
            </a:p>
            <a:p>
              <a:pPr eaLnBrk="0" hangingPunct="0"/>
              <a:r>
                <a:rPr lang="en-US">
                  <a:solidFill>
                    <a:schemeClr val="bg1"/>
                  </a:solidFill>
                </a:rPr>
                <a:t>Boilers</a:t>
              </a:r>
            </a:p>
            <a:p>
              <a:pPr eaLnBrk="0" hangingPunct="0"/>
              <a:r>
                <a:rPr lang="en-US">
                  <a:solidFill>
                    <a:schemeClr val="bg1"/>
                  </a:solidFill>
                </a:rPr>
                <a:t>Cars</a:t>
              </a:r>
            </a:p>
          </p:txBody>
        </p:sp>
        <p:sp>
          <p:nvSpPr>
            <p:cNvPr id="662537" name="Rectangle 9"/>
            <p:cNvSpPr>
              <a:spLocks noChangeArrowheads="1"/>
            </p:cNvSpPr>
            <p:nvPr/>
          </p:nvSpPr>
          <p:spPr bwMode="auto">
            <a:xfrm>
              <a:off x="3168" y="278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Minors</a:t>
              </a:r>
            </a:p>
            <a:p>
              <a:pPr eaLnBrk="0" hangingPunct="0"/>
              <a:r>
                <a:rPr lang="en-US">
                  <a:solidFill>
                    <a:schemeClr val="bg1"/>
                  </a:solidFill>
                </a:rPr>
                <a:t>Panthers</a:t>
              </a:r>
            </a:p>
            <a:p>
              <a:pPr eaLnBrk="0" hangingPunct="0"/>
              <a:endParaRPr lang="en-US">
                <a:solidFill>
                  <a:schemeClr val="bg1"/>
                </a:solidFill>
              </a:endParaRPr>
            </a:p>
            <a:p>
              <a:pPr eaLnBrk="0" hangingPunct="0"/>
              <a:endParaRPr lang="en-US">
                <a:solidFill>
                  <a:schemeClr val="bg1"/>
                </a:solidFill>
              </a:endParaRPr>
            </a:p>
          </p:txBody>
        </p:sp>
        <p:sp>
          <p:nvSpPr>
            <p:cNvPr id="662538" name="Rectangle 10"/>
            <p:cNvSpPr>
              <a:spLocks noChangeArrowheads="1"/>
            </p:cNvSpPr>
            <p:nvPr/>
          </p:nvSpPr>
          <p:spPr bwMode="auto">
            <a:xfrm>
              <a:off x="4416" y="2832"/>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Seminoles</a:t>
              </a:r>
            </a:p>
            <a:p>
              <a:pPr eaLnBrk="0" hangingPunct="0"/>
              <a:endParaRPr lang="en-US">
                <a:solidFill>
                  <a:schemeClr val="bg1"/>
                </a:solidFill>
              </a:endParaRPr>
            </a:p>
            <a:p>
              <a:pPr eaLnBrk="0" hangingPunct="0"/>
              <a:endParaRPr lang="en-US">
                <a:solidFill>
                  <a:schemeClr val="bg1"/>
                </a:solidFill>
              </a:endParaRPr>
            </a:p>
            <a:p>
              <a:pPr eaLnBrk="0" hangingPunct="0"/>
              <a:endParaRPr lang="en-US">
                <a:solidFill>
                  <a:schemeClr val="bg1"/>
                </a:solidFill>
              </a:endParaRPr>
            </a:p>
          </p:txBody>
        </p:sp>
        <p:sp>
          <p:nvSpPr>
            <p:cNvPr id="662539" name="Line 11"/>
            <p:cNvSpPr>
              <a:spLocks noChangeShapeType="1"/>
            </p:cNvSpPr>
            <p:nvPr/>
          </p:nvSpPr>
          <p:spPr bwMode="auto">
            <a:xfrm>
              <a:off x="2496"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0" name="Line 12"/>
            <p:cNvSpPr>
              <a:spLocks noChangeShapeType="1"/>
            </p:cNvSpPr>
            <p:nvPr/>
          </p:nvSpPr>
          <p:spPr bwMode="auto">
            <a:xfrm flipH="1">
              <a:off x="336" y="1680"/>
              <a:ext cx="21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1" name="Line 13"/>
            <p:cNvSpPr>
              <a:spLocks noChangeShapeType="1"/>
            </p:cNvSpPr>
            <p:nvPr/>
          </p:nvSpPr>
          <p:spPr bwMode="auto">
            <a:xfrm>
              <a:off x="336" y="168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2" name="Line 14"/>
            <p:cNvSpPr>
              <a:spLocks noChangeShapeType="1"/>
            </p:cNvSpPr>
            <p:nvPr/>
          </p:nvSpPr>
          <p:spPr bwMode="auto">
            <a:xfrm>
              <a:off x="336" y="1680"/>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3" name="Line 15"/>
            <p:cNvSpPr>
              <a:spLocks noChangeShapeType="1"/>
            </p:cNvSpPr>
            <p:nvPr/>
          </p:nvSpPr>
          <p:spPr bwMode="auto">
            <a:xfrm>
              <a:off x="3072" y="1488"/>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4" name="Line 16"/>
            <p:cNvSpPr>
              <a:spLocks noChangeShapeType="1"/>
            </p:cNvSpPr>
            <p:nvPr/>
          </p:nvSpPr>
          <p:spPr bwMode="auto">
            <a:xfrm flipH="1">
              <a:off x="2256" y="1776"/>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5" name="Line 17"/>
            <p:cNvSpPr>
              <a:spLocks noChangeShapeType="1"/>
            </p:cNvSpPr>
            <p:nvPr/>
          </p:nvSpPr>
          <p:spPr bwMode="auto">
            <a:xfrm>
              <a:off x="2256" y="1776"/>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6" name="Line 18"/>
            <p:cNvSpPr>
              <a:spLocks noChangeShapeType="1"/>
            </p:cNvSpPr>
            <p:nvPr/>
          </p:nvSpPr>
          <p:spPr bwMode="auto">
            <a:xfrm>
              <a:off x="3504"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7" name="Line 19"/>
            <p:cNvSpPr>
              <a:spLocks noChangeShapeType="1"/>
            </p:cNvSpPr>
            <p:nvPr/>
          </p:nvSpPr>
          <p:spPr bwMode="auto">
            <a:xfrm>
              <a:off x="3504" y="1680"/>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8" name="Line 20"/>
            <p:cNvSpPr>
              <a:spLocks noChangeShapeType="1"/>
            </p:cNvSpPr>
            <p:nvPr/>
          </p:nvSpPr>
          <p:spPr bwMode="auto">
            <a:xfrm>
              <a:off x="4080" y="1680"/>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9" name="Rectangle 21"/>
            <p:cNvSpPr>
              <a:spLocks noChangeArrowheads="1"/>
            </p:cNvSpPr>
            <p:nvPr/>
          </p:nvSpPr>
          <p:spPr bwMode="auto">
            <a:xfrm>
              <a:off x="1104" y="3072"/>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Flyers</a:t>
              </a:r>
            </a:p>
            <a:p>
              <a:pPr eaLnBrk="0" hangingPunct="0"/>
              <a:endParaRPr lang="en-US">
                <a:solidFill>
                  <a:schemeClr val="bg1"/>
                </a:solidFill>
              </a:endParaRPr>
            </a:p>
            <a:p>
              <a:pPr eaLnBrk="0" hangingPunct="0"/>
              <a:endParaRPr lang="en-US">
                <a:solidFill>
                  <a:schemeClr val="bg1"/>
                </a:solidFill>
              </a:endParaRPr>
            </a:p>
            <a:p>
              <a:pPr eaLnBrk="0" hangingPunct="0"/>
              <a:endParaRPr lang="en-US">
                <a:solidFill>
                  <a:schemeClr val="bg1"/>
                </a:solidFill>
              </a:endParaRPr>
            </a:p>
          </p:txBody>
        </p:sp>
        <p:sp>
          <p:nvSpPr>
            <p:cNvPr id="662550" name="Rectangle 22"/>
            <p:cNvSpPr>
              <a:spLocks noChangeArrowheads="1"/>
            </p:cNvSpPr>
            <p:nvPr/>
          </p:nvSpPr>
          <p:spPr bwMode="auto">
            <a:xfrm>
              <a:off x="2112" y="278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Hawkeyes</a:t>
              </a:r>
            </a:p>
            <a:p>
              <a:pPr eaLnBrk="0" hangingPunct="0"/>
              <a:r>
                <a:rPr lang="en-US">
                  <a:solidFill>
                    <a:schemeClr val="bg1"/>
                  </a:solidFill>
                </a:rPr>
                <a:t>Hoosiers</a:t>
              </a:r>
            </a:p>
            <a:p>
              <a:pPr eaLnBrk="0" hangingPunct="0"/>
              <a:endParaRPr lang="en-US">
                <a:solidFill>
                  <a:schemeClr val="bg1"/>
                </a:solidFill>
              </a:endParaRPr>
            </a:p>
            <a:p>
              <a:pPr eaLnBrk="0" hangingPunct="0"/>
              <a:endParaRPr lang="en-US">
                <a:solidFill>
                  <a:schemeClr val="bg1"/>
                </a:solidFill>
              </a:endParaRPr>
            </a:p>
          </p:txBody>
        </p:sp>
        <p:sp>
          <p:nvSpPr>
            <p:cNvPr id="662551" name="Line 23"/>
            <p:cNvSpPr>
              <a:spLocks noChangeShapeType="1"/>
            </p:cNvSpPr>
            <p:nvPr/>
          </p:nvSpPr>
          <p:spPr bwMode="auto">
            <a:xfrm>
              <a:off x="576" y="2160"/>
              <a:ext cx="0" cy="8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2" name="Line 24"/>
            <p:cNvSpPr>
              <a:spLocks noChangeShapeType="1"/>
            </p:cNvSpPr>
            <p:nvPr/>
          </p:nvSpPr>
          <p:spPr bwMode="auto">
            <a:xfrm>
              <a:off x="1200" y="2112"/>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3" name="Line 25"/>
            <p:cNvSpPr>
              <a:spLocks noChangeShapeType="1"/>
            </p:cNvSpPr>
            <p:nvPr/>
          </p:nvSpPr>
          <p:spPr bwMode="auto">
            <a:xfrm>
              <a:off x="1584" y="2112"/>
              <a:ext cx="0" cy="96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4" name="Line 26"/>
            <p:cNvSpPr>
              <a:spLocks noChangeShapeType="1"/>
            </p:cNvSpPr>
            <p:nvPr/>
          </p:nvSpPr>
          <p:spPr bwMode="auto">
            <a:xfrm>
              <a:off x="2448" y="2112"/>
              <a:ext cx="0"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5" name="Line 27"/>
            <p:cNvSpPr>
              <a:spLocks noChangeShapeType="1"/>
            </p:cNvSpPr>
            <p:nvPr/>
          </p:nvSpPr>
          <p:spPr bwMode="auto">
            <a:xfrm>
              <a:off x="3024" y="2112"/>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6" name="Line 28"/>
            <p:cNvSpPr>
              <a:spLocks noChangeShapeType="1"/>
            </p:cNvSpPr>
            <p:nvPr/>
          </p:nvSpPr>
          <p:spPr bwMode="auto">
            <a:xfrm>
              <a:off x="3504" y="2064"/>
              <a:ext cx="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7" name="Line 29"/>
            <p:cNvSpPr>
              <a:spLocks noChangeShapeType="1"/>
            </p:cNvSpPr>
            <p:nvPr/>
          </p:nvSpPr>
          <p:spPr bwMode="auto">
            <a:xfrm>
              <a:off x="4320" y="2112"/>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8" name="Line 30"/>
            <p:cNvSpPr>
              <a:spLocks noChangeShapeType="1"/>
            </p:cNvSpPr>
            <p:nvPr/>
          </p:nvSpPr>
          <p:spPr bwMode="auto">
            <a:xfrm>
              <a:off x="4896" y="2112"/>
              <a:ext cx="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9" name="Line 31"/>
            <p:cNvSpPr>
              <a:spLocks noChangeShapeType="1"/>
            </p:cNvSpPr>
            <p:nvPr/>
          </p:nvSpPr>
          <p:spPr bwMode="auto">
            <a:xfrm>
              <a:off x="5328" y="2112"/>
              <a:ext cx="0"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63234" name="Rectangle 2"/>
          <p:cNvSpPr>
            <a:spLocks noGrp="1" noChangeArrowheads="1"/>
          </p:cNvSpPr>
          <p:nvPr>
            <p:ph type="title"/>
          </p:nvPr>
        </p:nvSpPr>
        <p:spPr/>
        <p:txBody>
          <a:bodyPr/>
          <a:lstStyle/>
          <a:p>
            <a:r>
              <a:rPr lang="en-US" sz="3200"/>
              <a:t>Logical Model: Mapping to Relations</a:t>
            </a:r>
          </a:p>
        </p:txBody>
      </p:sp>
      <p:sp>
        <p:nvSpPr>
          <p:cNvPr id="863235" name="Rectangle 3"/>
          <p:cNvSpPr>
            <a:spLocks noGrp="1" noChangeArrowheads="1"/>
          </p:cNvSpPr>
          <p:nvPr>
            <p:ph type="body" idx="1"/>
          </p:nvPr>
        </p:nvSpPr>
        <p:spPr/>
        <p:txBody>
          <a:bodyPr/>
          <a:lstStyle/>
          <a:p>
            <a:pPr>
              <a:lnSpc>
                <a:spcPct val="90000"/>
              </a:lnSpc>
            </a:pPr>
            <a:r>
              <a:rPr lang="en-US"/>
              <a:t>Take each entity</a:t>
            </a:r>
          </a:p>
          <a:p>
            <a:pPr lvl="1">
              <a:lnSpc>
                <a:spcPct val="90000"/>
              </a:lnSpc>
            </a:pPr>
            <a:r>
              <a:rPr lang="en-US"/>
              <a:t>Authors</a:t>
            </a:r>
          </a:p>
          <a:p>
            <a:pPr lvl="1">
              <a:lnSpc>
                <a:spcPct val="90000"/>
              </a:lnSpc>
            </a:pPr>
            <a:r>
              <a:rPr lang="en-US"/>
              <a:t>BIBFILE</a:t>
            </a:r>
          </a:p>
          <a:p>
            <a:pPr lvl="1">
              <a:lnSpc>
                <a:spcPct val="90000"/>
              </a:lnSpc>
            </a:pPr>
            <a:r>
              <a:rPr lang="en-US"/>
              <a:t>LIBFILE</a:t>
            </a:r>
          </a:p>
          <a:p>
            <a:pPr lvl="1">
              <a:lnSpc>
                <a:spcPct val="90000"/>
              </a:lnSpc>
            </a:pPr>
            <a:r>
              <a:rPr lang="en-US"/>
              <a:t>CALLFILE</a:t>
            </a:r>
          </a:p>
          <a:p>
            <a:pPr lvl="1">
              <a:lnSpc>
                <a:spcPct val="90000"/>
              </a:lnSpc>
            </a:pPr>
            <a:r>
              <a:rPr lang="en-US"/>
              <a:t>SUBFILE</a:t>
            </a:r>
          </a:p>
          <a:p>
            <a:pPr lvl="1">
              <a:lnSpc>
                <a:spcPct val="90000"/>
              </a:lnSpc>
            </a:pPr>
            <a:r>
              <a:rPr lang="en-US"/>
              <a:t>PUBFILE</a:t>
            </a:r>
          </a:p>
          <a:p>
            <a:pPr lvl="1">
              <a:lnSpc>
                <a:spcPct val="90000"/>
              </a:lnSpc>
            </a:pPr>
            <a:r>
              <a:rPr lang="en-US"/>
              <a:t>INDXFILE</a:t>
            </a:r>
          </a:p>
          <a:p>
            <a:pPr lvl="1">
              <a:lnSpc>
                <a:spcPct val="90000"/>
              </a:lnSpc>
            </a:pPr>
            <a:r>
              <a:rPr lang="en-US"/>
              <a:t>AU_BIB</a:t>
            </a:r>
          </a:p>
          <a:p>
            <a:pPr>
              <a:lnSpc>
                <a:spcPct val="90000"/>
              </a:lnSpc>
            </a:pPr>
            <a:r>
              <a:rPr lang="en-US"/>
              <a:t>And make it a table...</a:t>
            </a: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65282" name="Rectangle 2"/>
          <p:cNvSpPr>
            <a:spLocks noGrp="1" noChangeArrowheads="1"/>
          </p:cNvSpPr>
          <p:nvPr>
            <p:ph type="title"/>
          </p:nvPr>
        </p:nvSpPr>
        <p:spPr/>
        <p:txBody>
          <a:bodyPr/>
          <a:lstStyle/>
          <a:p>
            <a:r>
              <a:rPr lang="en-US" sz="2800"/>
              <a:t>Implementing the Physical Database...</a:t>
            </a:r>
          </a:p>
        </p:txBody>
      </p:sp>
      <p:sp>
        <p:nvSpPr>
          <p:cNvPr id="865283" name="Rectangle 3"/>
          <p:cNvSpPr>
            <a:spLocks noGrp="1" noChangeArrowheads="1"/>
          </p:cNvSpPr>
          <p:nvPr>
            <p:ph type="body" idx="1"/>
          </p:nvPr>
        </p:nvSpPr>
        <p:spPr/>
        <p:txBody>
          <a:bodyPr/>
          <a:lstStyle/>
          <a:p>
            <a:r>
              <a:rPr lang="en-US"/>
              <a:t>For each of the entities, we will build a table…</a:t>
            </a:r>
          </a:p>
          <a:p>
            <a:r>
              <a:rPr lang="en-US"/>
              <a:t>Loading data</a:t>
            </a:r>
          </a:p>
          <a:p>
            <a:r>
              <a:rPr lang="en-US"/>
              <a:t>Entering data</a:t>
            </a:r>
          </a:p>
          <a:p>
            <a:r>
              <a:rPr lang="en-US"/>
              <a:t>Data entry forms</a:t>
            </a: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dirty="0" smtClean="0">
                <a:solidFill>
                  <a:srgbClr val="BFBFBF"/>
                </a:solidFill>
              </a:rPr>
              <a:t>Review</a:t>
            </a:r>
            <a:endParaRPr lang="en-US" sz="3200" dirty="0">
              <a:solidFill>
                <a:srgbClr val="BFBFBF"/>
              </a:solidFill>
            </a:endParaRPr>
          </a:p>
          <a:p>
            <a:pPr lvl="1"/>
            <a:r>
              <a:rPr lang="en-US" dirty="0">
                <a:solidFill>
                  <a:srgbClr val="BFBFBF"/>
                </a:solidFill>
              </a:rPr>
              <a:t>Integrity constraints</a:t>
            </a:r>
          </a:p>
          <a:p>
            <a:r>
              <a:rPr lang="en-US" sz="3600" dirty="0">
                <a:solidFill>
                  <a:srgbClr val="BFBFBF"/>
                </a:solidFill>
              </a:rPr>
              <a:t>Database Design Process </a:t>
            </a:r>
            <a:r>
              <a:rPr lang="en-US" sz="3600" dirty="0" smtClean="0">
                <a:solidFill>
                  <a:srgbClr val="BFBFBF"/>
                </a:solidFill>
              </a:rPr>
              <a:t>Recap</a:t>
            </a:r>
          </a:p>
          <a:p>
            <a:r>
              <a:rPr lang="en-US" sz="3600" dirty="0" smtClean="0"/>
              <a:t>Building Databases in MySQL with </a:t>
            </a:r>
            <a:r>
              <a:rPr lang="en-US" sz="3600" dirty="0" err="1" smtClean="0"/>
              <a:t>phpMyAdmin</a:t>
            </a:r>
            <a:endParaRPr lang="en-US" sz="3600" dirty="0" smtClean="0"/>
          </a:p>
          <a:p>
            <a:r>
              <a:rPr lang="en-US" sz="3600" dirty="0" smtClean="0">
                <a:solidFill>
                  <a:srgbClr val="BFBFBF"/>
                </a:solidFill>
              </a:rPr>
              <a:t>XML and databases – first look</a:t>
            </a:r>
          </a:p>
          <a:p>
            <a:r>
              <a:rPr lang="en-US" sz="3600" dirty="0" smtClean="0">
                <a:solidFill>
                  <a:srgbClr val="BFBFBF"/>
                </a:solidFill>
              </a:rPr>
              <a:t>Next Week</a:t>
            </a:r>
            <a:endParaRPr lang="en-US" sz="3600" dirty="0">
              <a:solidFill>
                <a:srgbClr val="BFBFBF"/>
              </a:solidFill>
            </a:endParaRPr>
          </a:p>
          <a:p>
            <a:pPr>
              <a:buFontTx/>
              <a:buNone/>
            </a:pPr>
            <a:endParaRPr lang="en-US" sz="4000" dirty="0"/>
          </a:p>
        </p:txBody>
      </p:sp>
    </p:spTree>
    <p:extLst>
      <p:ext uri="{BB962C8B-B14F-4D97-AF65-F5344CB8AC3E}">
        <p14:creationId xmlns:p14="http://schemas.microsoft.com/office/powerpoint/2010/main" val="851275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871426" name="Rectangle 2"/>
          <p:cNvSpPr>
            <a:spLocks noGrp="1" noChangeArrowheads="1"/>
          </p:cNvSpPr>
          <p:nvPr>
            <p:ph type="title"/>
          </p:nvPr>
        </p:nvSpPr>
        <p:spPr/>
        <p:txBody>
          <a:bodyPr/>
          <a:lstStyle/>
          <a:p>
            <a:r>
              <a:rPr lang="en-US" sz="3600"/>
              <a:t>Database Creation in phpMyAdmin</a:t>
            </a:r>
          </a:p>
        </p:txBody>
      </p:sp>
      <p:sp>
        <p:nvSpPr>
          <p:cNvPr id="871427" name="Rectangle 3"/>
          <p:cNvSpPr>
            <a:spLocks noGrp="1" noChangeArrowheads="1"/>
          </p:cNvSpPr>
          <p:nvPr>
            <p:ph type="body" idx="1"/>
          </p:nvPr>
        </p:nvSpPr>
        <p:spPr/>
        <p:txBody>
          <a:bodyPr/>
          <a:lstStyle/>
          <a:p>
            <a:pPr>
              <a:lnSpc>
                <a:spcPct val="90000"/>
              </a:lnSpc>
            </a:pPr>
            <a:r>
              <a:rPr lang="en-US" sz="2800" dirty="0"/>
              <a:t>Select database (not a table)</a:t>
            </a:r>
          </a:p>
          <a:p>
            <a:pPr>
              <a:lnSpc>
                <a:spcPct val="90000"/>
              </a:lnSpc>
            </a:pPr>
            <a:r>
              <a:rPr lang="en-US" sz="2800" dirty="0"/>
              <a:t>Click Operations tab,</a:t>
            </a:r>
          </a:p>
          <a:p>
            <a:pPr lvl="1">
              <a:lnSpc>
                <a:spcPct val="90000"/>
              </a:lnSpc>
            </a:pPr>
            <a:r>
              <a:rPr lang="en-US" sz="2400" dirty="0"/>
              <a:t>Enter table name and number of fields (attributes)</a:t>
            </a:r>
          </a:p>
          <a:p>
            <a:pPr lvl="1">
              <a:lnSpc>
                <a:spcPct val="90000"/>
              </a:lnSpc>
            </a:pPr>
            <a:r>
              <a:rPr lang="en-US" sz="2400" dirty="0"/>
              <a:t>then click Go</a:t>
            </a:r>
          </a:p>
          <a:p>
            <a:pPr>
              <a:lnSpc>
                <a:spcPct val="90000"/>
              </a:lnSpc>
            </a:pPr>
            <a:r>
              <a:rPr lang="en-US" sz="2800" dirty="0"/>
              <a:t>Fill in form for each attribute</a:t>
            </a:r>
          </a:p>
          <a:p>
            <a:pPr>
              <a:lnSpc>
                <a:spcPct val="90000"/>
              </a:lnSpc>
            </a:pPr>
            <a:r>
              <a:rPr lang="en-US" sz="2800" dirty="0"/>
              <a:t>Helps to know what the primary key is, or if one is to be created automatically</a:t>
            </a:r>
          </a:p>
          <a:p>
            <a:pPr lvl="1">
              <a:lnSpc>
                <a:spcPct val="90000"/>
              </a:lnSpc>
            </a:pPr>
            <a:r>
              <a:rPr lang="en-US" sz="2400" dirty="0"/>
              <a:t>Automatic creation is more complex in other RDBMS and </a:t>
            </a:r>
            <a:r>
              <a:rPr lang="en-US" sz="2400" dirty="0" smtClean="0"/>
              <a:t>ORDBMS, but pretty simple in MySQL</a:t>
            </a:r>
            <a:endParaRPr lang="en-US" sz="2400" dirty="0"/>
          </a:p>
          <a:p>
            <a:pPr>
              <a:lnSpc>
                <a:spcPct val="90000"/>
              </a:lnSpc>
            </a:pPr>
            <a:r>
              <a:rPr lang="en-US" sz="2800" dirty="0"/>
              <a:t>Need to make decision about the physical storage of the data (data types, </a:t>
            </a:r>
            <a:r>
              <a:rPr lang="en-US" sz="2800" dirty="0" err="1"/>
              <a:t>etc</a:t>
            </a:r>
            <a:r>
              <a:rPr lang="en-US" sz="2800" dirty="0"/>
              <a: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dirty="0" smtClean="0">
                <a:solidFill>
                  <a:srgbClr val="BFBFBF"/>
                </a:solidFill>
              </a:rPr>
              <a:t>Review</a:t>
            </a:r>
            <a:endParaRPr lang="en-US" sz="3200" dirty="0">
              <a:solidFill>
                <a:srgbClr val="BFBFBF"/>
              </a:solidFill>
            </a:endParaRPr>
          </a:p>
          <a:p>
            <a:pPr lvl="1"/>
            <a:r>
              <a:rPr lang="en-US" dirty="0">
                <a:solidFill>
                  <a:srgbClr val="BFBFBF"/>
                </a:solidFill>
              </a:rPr>
              <a:t>Integrity constraints</a:t>
            </a:r>
          </a:p>
          <a:p>
            <a:r>
              <a:rPr lang="en-US" sz="3600" dirty="0">
                <a:solidFill>
                  <a:srgbClr val="BFBFBF"/>
                </a:solidFill>
              </a:rPr>
              <a:t>Database Design Process </a:t>
            </a:r>
            <a:r>
              <a:rPr lang="en-US" sz="3600" dirty="0" smtClean="0">
                <a:solidFill>
                  <a:srgbClr val="BFBFBF"/>
                </a:solidFill>
              </a:rPr>
              <a:t>Recap</a:t>
            </a:r>
          </a:p>
          <a:p>
            <a:r>
              <a:rPr lang="en-US" sz="3600" dirty="0" smtClean="0">
                <a:solidFill>
                  <a:srgbClr val="BFBFBF"/>
                </a:solidFill>
              </a:rPr>
              <a:t>Building Databases in MySQL with </a:t>
            </a:r>
            <a:r>
              <a:rPr lang="en-US" sz="3600" dirty="0" err="1" smtClean="0">
                <a:solidFill>
                  <a:srgbClr val="BFBFBF"/>
                </a:solidFill>
              </a:rPr>
              <a:t>phpMyAdmin</a:t>
            </a:r>
            <a:endParaRPr lang="en-US" sz="3600" dirty="0" smtClean="0">
              <a:solidFill>
                <a:srgbClr val="BFBFBF"/>
              </a:solidFill>
            </a:endParaRPr>
          </a:p>
          <a:p>
            <a:r>
              <a:rPr lang="en-US" sz="3600" dirty="0" smtClean="0"/>
              <a:t>XML and databases – first look</a:t>
            </a:r>
          </a:p>
          <a:p>
            <a:r>
              <a:rPr lang="en-US" sz="3600" dirty="0" smtClean="0"/>
              <a:t>Next Week</a:t>
            </a:r>
            <a:endParaRPr lang="en-US" sz="3600" dirty="0"/>
          </a:p>
          <a:p>
            <a:pPr>
              <a:buFontTx/>
              <a:buNone/>
            </a:pPr>
            <a:endParaRPr lang="en-US" sz="4000" dirty="0"/>
          </a:p>
        </p:txBody>
      </p:sp>
    </p:spTree>
    <p:extLst>
      <p:ext uri="{BB962C8B-B14F-4D97-AF65-F5344CB8AC3E}">
        <p14:creationId xmlns:p14="http://schemas.microsoft.com/office/powerpoint/2010/main" val="13247376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1415170" name="Rectangle 2"/>
          <p:cNvSpPr>
            <a:spLocks noGrp="1" noChangeArrowheads="1"/>
          </p:cNvSpPr>
          <p:nvPr>
            <p:ph type="title"/>
          </p:nvPr>
        </p:nvSpPr>
        <p:spPr/>
        <p:txBody>
          <a:bodyPr/>
          <a:lstStyle/>
          <a:p>
            <a:r>
              <a:rPr lang="en-US" dirty="0" smtClean="0"/>
              <a:t>Why XML?</a:t>
            </a:r>
            <a:endParaRPr lang="en-US" dirty="0"/>
          </a:p>
        </p:txBody>
      </p:sp>
      <p:sp>
        <p:nvSpPr>
          <p:cNvPr id="1415171" name="Rectangle 3"/>
          <p:cNvSpPr>
            <a:spLocks noGrp="1" noChangeArrowheads="1"/>
          </p:cNvSpPr>
          <p:nvPr>
            <p:ph type="body" idx="1"/>
          </p:nvPr>
        </p:nvSpPr>
        <p:spPr/>
        <p:txBody>
          <a:bodyPr/>
          <a:lstStyle/>
          <a:p>
            <a:r>
              <a:rPr lang="en-US" dirty="0"/>
              <a:t>As part of </a:t>
            </a:r>
            <a:r>
              <a:rPr lang="en-US" dirty="0" smtClean="0"/>
              <a:t>the SQL Standards there is </a:t>
            </a:r>
            <a:r>
              <a:rPr lang="en-US" dirty="0"/>
              <a:t>an extension providing a mapping from XML to DBMS is being created called XML/SQL</a:t>
            </a:r>
          </a:p>
          <a:p>
            <a:r>
              <a:rPr lang="en-US" dirty="0"/>
              <a:t>The (draft) standard is very complex, but the ideas are actually pretty simple</a:t>
            </a:r>
          </a:p>
          <a:p>
            <a:r>
              <a:rPr lang="en-US" dirty="0"/>
              <a:t>Suppose we have a table called EMPLOYEE that has columns EMPNO, FIRSTNAME, LASTNAME, BIRTHDATE, SALARY</a:t>
            </a:r>
          </a:p>
        </p:txBody>
      </p:sp>
    </p:spTree>
    <p:extLst>
      <p:ext uri="{BB962C8B-B14F-4D97-AF65-F5344CB8AC3E}">
        <p14:creationId xmlns:p14="http://schemas.microsoft.com/office/powerpoint/2010/main" val="25564760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1416194" name="Rectangle 2"/>
          <p:cNvSpPr>
            <a:spLocks noGrp="1" noChangeArrowheads="1"/>
          </p:cNvSpPr>
          <p:nvPr>
            <p:ph type="title"/>
          </p:nvPr>
        </p:nvSpPr>
        <p:spPr/>
        <p:txBody>
          <a:bodyPr/>
          <a:lstStyle/>
          <a:p>
            <a:r>
              <a:rPr lang="en-US"/>
              <a:t>Standards: XML/SQL</a:t>
            </a:r>
          </a:p>
        </p:txBody>
      </p:sp>
      <p:sp>
        <p:nvSpPr>
          <p:cNvPr id="1416195" name="Rectangle 3"/>
          <p:cNvSpPr>
            <a:spLocks noGrp="1" noChangeArrowheads="1"/>
          </p:cNvSpPr>
          <p:nvPr>
            <p:ph type="body" idx="1"/>
          </p:nvPr>
        </p:nvSpPr>
        <p:spPr>
          <a:xfrm>
            <a:off x="457200" y="1219200"/>
            <a:ext cx="8382000" cy="4953000"/>
          </a:xfrm>
        </p:spPr>
        <p:txBody>
          <a:bodyPr/>
          <a:lstStyle/>
          <a:p>
            <a:r>
              <a:rPr lang="en-US" dirty="0"/>
              <a:t>That table can be mapped to:                              &lt;EMPLOYEE&gt;                                                &lt;row&gt;&lt;EMPNO&gt;000020&lt;/EMPNO&gt;                                 &lt;FIRSTNAME&gt;John&lt;/FIRSTNAME&gt;             &lt;LASTNAME&gt;Smith&lt;/LASTNAME&gt;             &lt;BIRTHDATE&gt;1955-08-21&lt;/BIRTHDATE&gt; &lt;SALARY&gt;52300.00&lt;/SALARY&gt;                   &lt;/row&gt;</a:t>
            </a:r>
          </a:p>
          <a:p>
            <a:pPr>
              <a:buFontTx/>
              <a:buNone/>
            </a:pPr>
            <a:r>
              <a:rPr lang="en-US" dirty="0"/>
              <a:t>    &lt;row&gt; … etc. </a:t>
            </a:r>
            <a:r>
              <a:rPr lang="en-US" dirty="0" smtClean="0"/>
              <a:t>…</a:t>
            </a:r>
          </a:p>
          <a:p>
            <a:pPr>
              <a:buFontTx/>
              <a:buNone/>
            </a:pPr>
            <a:r>
              <a:rPr lang="en-US" dirty="0"/>
              <a:t> </a:t>
            </a:r>
            <a:r>
              <a:rPr lang="en-US" dirty="0" smtClean="0"/>
              <a:t>   &lt;/EMPLOYEE&gt;</a:t>
            </a:r>
            <a:endParaRPr lang="en-US" dirty="0"/>
          </a:p>
          <a:p>
            <a:pPr>
              <a:buFontTx/>
              <a:buNone/>
            </a:pPr>
            <a:endParaRPr lang="en-US" dirty="0"/>
          </a:p>
        </p:txBody>
      </p:sp>
    </p:spTree>
    <p:extLst>
      <p:ext uri="{BB962C8B-B14F-4D97-AF65-F5344CB8AC3E}">
        <p14:creationId xmlns:p14="http://schemas.microsoft.com/office/powerpoint/2010/main" val="40604365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1417218" name="Rectangle 2"/>
          <p:cNvSpPr>
            <a:spLocks noGrp="1" noChangeArrowheads="1"/>
          </p:cNvSpPr>
          <p:nvPr>
            <p:ph type="title"/>
          </p:nvPr>
        </p:nvSpPr>
        <p:spPr/>
        <p:txBody>
          <a:bodyPr/>
          <a:lstStyle/>
          <a:p>
            <a:r>
              <a:rPr lang="en-US"/>
              <a:t>Standards: XML/SQL</a:t>
            </a:r>
          </a:p>
        </p:txBody>
      </p:sp>
      <p:sp>
        <p:nvSpPr>
          <p:cNvPr id="1417219" name="Rectangle 3"/>
          <p:cNvSpPr>
            <a:spLocks noGrp="1" noChangeArrowheads="1"/>
          </p:cNvSpPr>
          <p:nvPr>
            <p:ph type="body" idx="1"/>
          </p:nvPr>
        </p:nvSpPr>
        <p:spPr/>
        <p:txBody>
          <a:bodyPr/>
          <a:lstStyle/>
          <a:p>
            <a:pPr>
              <a:lnSpc>
                <a:spcPct val="90000"/>
              </a:lnSpc>
            </a:pPr>
            <a:r>
              <a:rPr lang="en-US" dirty="0"/>
              <a:t>In addition the standard says that </a:t>
            </a:r>
            <a:r>
              <a:rPr lang="en-US" dirty="0" err="1"/>
              <a:t>XMLSchemas</a:t>
            </a:r>
            <a:r>
              <a:rPr lang="en-US" dirty="0"/>
              <a:t> must be generated for each table, and also allows relations to be managed by nesting records from tables in the XML.</a:t>
            </a:r>
          </a:p>
          <a:p>
            <a:pPr>
              <a:lnSpc>
                <a:spcPct val="90000"/>
              </a:lnSpc>
            </a:pPr>
            <a:r>
              <a:rPr lang="en-US" dirty="0"/>
              <a:t>Variants of this are incorporated into the latest versions of </a:t>
            </a:r>
            <a:r>
              <a:rPr lang="en-US" dirty="0" smtClean="0"/>
              <a:t>ORACLE and in MySQL</a:t>
            </a:r>
            <a:endParaRPr lang="en-US" dirty="0"/>
          </a:p>
          <a:p>
            <a:pPr>
              <a:lnSpc>
                <a:spcPct val="90000"/>
              </a:lnSpc>
            </a:pPr>
            <a:r>
              <a:rPr lang="en-US" dirty="0"/>
              <a:t>But what if you want to deal with more complex XML schemas (beyond </a:t>
            </a:r>
            <a:r>
              <a:rPr lang="ja-JP" altLang="en-US" dirty="0">
                <a:latin typeface="Arial"/>
              </a:rPr>
              <a:t>“</a:t>
            </a:r>
            <a:r>
              <a:rPr lang="en-US" dirty="0"/>
              <a:t>flat</a:t>
            </a:r>
            <a:r>
              <a:rPr lang="ja-JP" altLang="en-US" dirty="0">
                <a:latin typeface="Arial"/>
              </a:rPr>
              <a:t>”</a:t>
            </a:r>
            <a:r>
              <a:rPr lang="en-US" dirty="0"/>
              <a:t> structures)?</a:t>
            </a:r>
          </a:p>
        </p:txBody>
      </p:sp>
    </p:spTree>
    <p:extLst>
      <p:ext uri="{BB962C8B-B14F-4D97-AF65-F5344CB8AC3E}">
        <p14:creationId xmlns:p14="http://schemas.microsoft.com/office/powerpoint/2010/main" val="30723214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1509380" name="Rectangle 4"/>
          <p:cNvSpPr>
            <a:spLocks noGrp="1" noChangeArrowheads="1"/>
          </p:cNvSpPr>
          <p:nvPr>
            <p:ph type="title"/>
          </p:nvPr>
        </p:nvSpPr>
        <p:spPr/>
        <p:txBody>
          <a:bodyPr/>
          <a:lstStyle/>
          <a:p>
            <a:r>
              <a:rPr lang="en-US"/>
              <a:t>Native XML Database (NXD) </a:t>
            </a:r>
          </a:p>
        </p:txBody>
      </p:sp>
      <p:sp>
        <p:nvSpPr>
          <p:cNvPr id="1509381" name="Rectangle 5"/>
          <p:cNvSpPr>
            <a:spLocks noGrp="1" noChangeArrowheads="1"/>
          </p:cNvSpPr>
          <p:nvPr>
            <p:ph type="body" idx="1"/>
          </p:nvPr>
        </p:nvSpPr>
        <p:spPr/>
        <p:txBody>
          <a:bodyPr/>
          <a:lstStyle/>
          <a:p>
            <a:pPr>
              <a:lnSpc>
                <a:spcPct val="90000"/>
              </a:lnSpc>
            </a:pPr>
            <a:r>
              <a:rPr lang="en-US" sz="2800"/>
              <a:t>Native XML databases have an XML-based internal model</a:t>
            </a:r>
          </a:p>
          <a:p>
            <a:pPr lvl="1">
              <a:lnSpc>
                <a:spcPct val="90000"/>
              </a:lnSpc>
            </a:pPr>
            <a:r>
              <a:rPr lang="en-US" sz="2400"/>
              <a:t>That is, their fundamental unit of storage is XML </a:t>
            </a:r>
          </a:p>
          <a:p>
            <a:pPr>
              <a:lnSpc>
                <a:spcPct val="90000"/>
              </a:lnSpc>
            </a:pPr>
            <a:r>
              <a:rPr lang="en-US" sz="2800"/>
              <a:t>However, different native XML databases differ in What they consider the fundamental unit of storage</a:t>
            </a:r>
          </a:p>
          <a:p>
            <a:pPr lvl="1">
              <a:lnSpc>
                <a:spcPct val="90000"/>
              </a:lnSpc>
            </a:pPr>
            <a:r>
              <a:rPr lang="en-US" sz="2400"/>
              <a:t>Document vs element or segment</a:t>
            </a:r>
          </a:p>
          <a:p>
            <a:pPr>
              <a:lnSpc>
                <a:spcPct val="90000"/>
              </a:lnSpc>
            </a:pPr>
            <a:r>
              <a:rPr lang="en-US" sz="2800"/>
              <a:t>And how that information or its subelements are accessed, indexed and queried</a:t>
            </a:r>
          </a:p>
          <a:p>
            <a:pPr lvl="1">
              <a:lnSpc>
                <a:spcPct val="90000"/>
              </a:lnSpc>
            </a:pPr>
            <a:r>
              <a:rPr lang="en-US" sz="2400"/>
              <a:t>E.g., SQL vs. Xquery or a special query language</a:t>
            </a:r>
          </a:p>
          <a:p>
            <a:pPr>
              <a:lnSpc>
                <a:spcPct val="90000"/>
              </a:lnSpc>
            </a:pPr>
            <a:endParaRPr lang="en-US" sz="2800"/>
          </a:p>
        </p:txBody>
      </p:sp>
    </p:spTree>
    <p:extLst>
      <p:ext uri="{BB962C8B-B14F-4D97-AF65-F5344CB8AC3E}">
        <p14:creationId xmlns:p14="http://schemas.microsoft.com/office/powerpoint/2010/main" val="1228345597"/>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I 257 – Fall 2014</a:t>
            </a:r>
            <a:endParaRPr lang="en-US"/>
          </a:p>
        </p:txBody>
      </p:sp>
      <p:sp>
        <p:nvSpPr>
          <p:cNvPr id="1508354" name="Rectangle 2"/>
          <p:cNvSpPr>
            <a:spLocks noGrp="1" noChangeArrowheads="1"/>
          </p:cNvSpPr>
          <p:nvPr>
            <p:ph type="title" idx="4294967295"/>
          </p:nvPr>
        </p:nvSpPr>
        <p:spPr/>
        <p:txBody>
          <a:bodyPr/>
          <a:lstStyle/>
          <a:p>
            <a:r>
              <a:rPr lang="en-US" sz="3200"/>
              <a:t>Database Systems supporting XQuery</a:t>
            </a:r>
          </a:p>
        </p:txBody>
      </p:sp>
      <p:sp>
        <p:nvSpPr>
          <p:cNvPr id="1508355" name="Rectangle 3"/>
          <p:cNvSpPr>
            <a:spLocks noGrp="1" noChangeArrowheads="1"/>
          </p:cNvSpPr>
          <p:nvPr>
            <p:ph type="body" idx="4294967295"/>
          </p:nvPr>
        </p:nvSpPr>
        <p:spPr>
          <a:xfrm>
            <a:off x="381000" y="1143000"/>
            <a:ext cx="8229600" cy="4999038"/>
          </a:xfrm>
        </p:spPr>
        <p:txBody>
          <a:bodyPr bIns="45720"/>
          <a:lstStyle/>
          <a:p>
            <a:pPr>
              <a:lnSpc>
                <a:spcPct val="90000"/>
              </a:lnSpc>
            </a:pPr>
            <a:r>
              <a:rPr lang="en-US" sz="2800" dirty="0"/>
              <a:t>The following database systems offer XQuery support: </a:t>
            </a:r>
          </a:p>
          <a:p>
            <a:pPr lvl="1">
              <a:lnSpc>
                <a:spcPct val="90000"/>
              </a:lnSpc>
            </a:pPr>
            <a:r>
              <a:rPr lang="en-US" sz="2400" i="1" dirty="0"/>
              <a:t>Native XML Databases:</a:t>
            </a:r>
            <a:r>
              <a:rPr lang="en-US" sz="2400" dirty="0"/>
              <a:t> </a:t>
            </a:r>
          </a:p>
          <a:p>
            <a:pPr lvl="2">
              <a:lnSpc>
                <a:spcPct val="90000"/>
              </a:lnSpc>
            </a:pPr>
            <a:r>
              <a:rPr lang="en-US" sz="2000" dirty="0"/>
              <a:t>Berkeley DB XML</a:t>
            </a:r>
          </a:p>
          <a:p>
            <a:pPr lvl="2">
              <a:lnSpc>
                <a:spcPct val="90000"/>
              </a:lnSpc>
            </a:pPr>
            <a:r>
              <a:rPr lang="en-US" sz="2000" dirty="0" err="1"/>
              <a:t>eXist</a:t>
            </a:r>
            <a:endParaRPr lang="en-US" sz="2000" dirty="0"/>
          </a:p>
          <a:p>
            <a:pPr lvl="2">
              <a:lnSpc>
                <a:spcPct val="90000"/>
              </a:lnSpc>
            </a:pPr>
            <a:r>
              <a:rPr lang="en-US" sz="2000" dirty="0" err="1"/>
              <a:t>MarkLogic</a:t>
            </a:r>
            <a:endParaRPr lang="en-US" sz="2000" dirty="0"/>
          </a:p>
          <a:p>
            <a:pPr lvl="2">
              <a:lnSpc>
                <a:spcPct val="90000"/>
              </a:lnSpc>
            </a:pPr>
            <a:r>
              <a:rPr lang="en-US" sz="2000" dirty="0"/>
              <a:t>Software AG </a:t>
            </a:r>
            <a:r>
              <a:rPr lang="en-US" sz="2000" dirty="0" err="1"/>
              <a:t>Tamino</a:t>
            </a:r>
            <a:endParaRPr lang="en-US" sz="2000" dirty="0"/>
          </a:p>
          <a:p>
            <a:pPr lvl="2">
              <a:lnSpc>
                <a:spcPct val="90000"/>
              </a:lnSpc>
            </a:pPr>
            <a:r>
              <a:rPr lang="en-US" sz="2000" dirty="0"/>
              <a:t>Raining Data </a:t>
            </a:r>
            <a:r>
              <a:rPr lang="en-US" sz="2000" dirty="0" err="1"/>
              <a:t>TigerLogic</a:t>
            </a:r>
            <a:endParaRPr lang="en-US" sz="2000" dirty="0"/>
          </a:p>
          <a:p>
            <a:pPr lvl="2">
              <a:lnSpc>
                <a:spcPct val="90000"/>
              </a:lnSpc>
            </a:pPr>
            <a:r>
              <a:rPr lang="en-US" sz="2000" b="1" dirty="0" err="1"/>
              <a:t>Documentum</a:t>
            </a:r>
            <a:r>
              <a:rPr lang="en-US" sz="2000" b="1" dirty="0"/>
              <a:t> </a:t>
            </a:r>
            <a:r>
              <a:rPr lang="en-US" sz="2000" b="1" dirty="0" err="1"/>
              <a:t>xDb</a:t>
            </a:r>
            <a:r>
              <a:rPr lang="en-US" sz="2000" b="1" dirty="0"/>
              <a:t> (X-Hive/DB) (now EMC)</a:t>
            </a:r>
          </a:p>
          <a:p>
            <a:pPr lvl="1">
              <a:lnSpc>
                <a:spcPct val="90000"/>
              </a:lnSpc>
            </a:pPr>
            <a:r>
              <a:rPr lang="en-US" sz="2400" i="1" dirty="0"/>
              <a:t>Relational Databases (also support SQL):</a:t>
            </a:r>
            <a:r>
              <a:rPr lang="en-US" sz="2400" dirty="0"/>
              <a:t> </a:t>
            </a:r>
          </a:p>
          <a:p>
            <a:pPr lvl="2">
              <a:lnSpc>
                <a:spcPct val="90000"/>
              </a:lnSpc>
            </a:pPr>
            <a:r>
              <a:rPr lang="en-US" sz="2000" dirty="0"/>
              <a:t>IBM DB2</a:t>
            </a:r>
          </a:p>
          <a:p>
            <a:pPr lvl="2">
              <a:lnSpc>
                <a:spcPct val="90000"/>
              </a:lnSpc>
            </a:pPr>
            <a:r>
              <a:rPr lang="en-US" sz="2000" dirty="0"/>
              <a:t>Microsoft SQL Server</a:t>
            </a:r>
          </a:p>
          <a:p>
            <a:pPr lvl="2">
              <a:lnSpc>
                <a:spcPct val="90000"/>
              </a:lnSpc>
            </a:pPr>
            <a:r>
              <a:rPr lang="en-US" sz="2000" dirty="0"/>
              <a:t>Oracle</a:t>
            </a:r>
          </a:p>
        </p:txBody>
      </p:sp>
    </p:spTree>
    <p:extLst>
      <p:ext uri="{BB962C8B-B14F-4D97-AF65-F5344CB8AC3E}">
        <p14:creationId xmlns:p14="http://schemas.microsoft.com/office/powerpoint/2010/main" val="29343038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I 257 – Fall 2014</a:t>
            </a:r>
            <a:endParaRPr lang="en-US"/>
          </a:p>
        </p:txBody>
      </p:sp>
      <p:sp>
        <p:nvSpPr>
          <p:cNvPr id="667650" name="Rectangle 2"/>
          <p:cNvSpPr>
            <a:spLocks noGrp="1" noChangeArrowheads="1"/>
          </p:cNvSpPr>
          <p:nvPr>
            <p:ph type="title"/>
          </p:nvPr>
        </p:nvSpPr>
        <p:spPr/>
        <p:txBody>
          <a:bodyPr/>
          <a:lstStyle/>
          <a:p>
            <a:r>
              <a:rPr lang="en-US"/>
              <a:t>Comparative Access Methods</a:t>
            </a:r>
          </a:p>
        </p:txBody>
      </p:sp>
      <p:sp>
        <p:nvSpPr>
          <p:cNvPr id="667653" name="Text Box 5"/>
          <p:cNvSpPr txBox="1">
            <a:spLocks noChangeArrowheads="1"/>
          </p:cNvSpPr>
          <p:nvPr/>
        </p:nvSpPr>
        <p:spPr bwMode="auto">
          <a:xfrm>
            <a:off x="4800600" y="1219200"/>
            <a:ext cx="2300288" cy="540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Indexed</a:t>
            </a:r>
          </a:p>
          <a:p>
            <a:pPr algn="l" eaLnBrk="0" hangingPunct="0"/>
            <a:r>
              <a:rPr lang="en-US" sz="1400"/>
              <a:t>No wasted </a:t>
            </a:r>
          </a:p>
          <a:p>
            <a:pPr algn="l" eaLnBrk="0" hangingPunct="0"/>
            <a:r>
              <a:rPr lang="en-US" sz="1400"/>
              <a:t>space for data</a:t>
            </a:r>
          </a:p>
          <a:p>
            <a:pPr algn="l" eaLnBrk="0" hangingPunct="0"/>
            <a:r>
              <a:rPr lang="en-US" sz="1400"/>
              <a:t>but extra space for index</a:t>
            </a:r>
          </a:p>
          <a:p>
            <a:pPr algn="l" eaLnBrk="0" hangingPunct="0"/>
            <a:r>
              <a:rPr lang="en-US"/>
              <a:t>Moderately Fast</a:t>
            </a:r>
          </a:p>
          <a:p>
            <a:pPr algn="l" eaLnBrk="0" hangingPunct="0"/>
            <a:endParaRPr lang="en-US"/>
          </a:p>
          <a:p>
            <a:pPr algn="l" eaLnBrk="0" hangingPunct="0"/>
            <a:r>
              <a:rPr lang="en-US"/>
              <a:t>Moderately Fast</a:t>
            </a:r>
          </a:p>
          <a:p>
            <a:pPr algn="l" eaLnBrk="0" hangingPunct="0"/>
            <a:r>
              <a:rPr lang="en-US"/>
              <a:t>Very fast with </a:t>
            </a:r>
          </a:p>
          <a:p>
            <a:pPr algn="l" eaLnBrk="0" hangingPunct="0"/>
            <a:r>
              <a:rPr lang="en-US"/>
              <a:t>multiple indexes</a:t>
            </a:r>
          </a:p>
          <a:p>
            <a:pPr algn="l" eaLnBrk="0" hangingPunct="0"/>
            <a:r>
              <a:rPr lang="en-US"/>
              <a:t>OK if dynamic</a:t>
            </a:r>
          </a:p>
          <a:p>
            <a:pPr algn="l" eaLnBrk="0" hangingPunct="0"/>
            <a:r>
              <a:rPr lang="en-US"/>
              <a:t> </a:t>
            </a:r>
          </a:p>
          <a:p>
            <a:pPr algn="l" eaLnBrk="0" hangingPunct="0">
              <a:lnSpc>
                <a:spcPct val="80000"/>
              </a:lnSpc>
            </a:pPr>
            <a:r>
              <a:rPr lang="en-US"/>
              <a:t>OK if dynamic</a:t>
            </a:r>
          </a:p>
          <a:p>
            <a:pPr algn="l" eaLnBrk="0" hangingPunct="0">
              <a:lnSpc>
                <a:spcPct val="80000"/>
              </a:lnSpc>
            </a:pPr>
            <a:endParaRPr lang="en-US"/>
          </a:p>
          <a:p>
            <a:pPr algn="l" eaLnBrk="0" hangingPunct="0">
              <a:lnSpc>
                <a:spcPct val="80000"/>
              </a:lnSpc>
            </a:pPr>
            <a:r>
              <a:rPr lang="en-US"/>
              <a:t>Easy but requires</a:t>
            </a:r>
          </a:p>
          <a:p>
            <a:pPr algn="l" eaLnBrk="0" hangingPunct="0">
              <a:lnSpc>
                <a:spcPct val="80000"/>
              </a:lnSpc>
            </a:pPr>
            <a:r>
              <a:rPr lang="en-US"/>
              <a:t>Maintenance of</a:t>
            </a:r>
          </a:p>
          <a:p>
            <a:pPr algn="l" eaLnBrk="0" hangingPunct="0">
              <a:lnSpc>
                <a:spcPct val="80000"/>
              </a:lnSpc>
            </a:pPr>
            <a:r>
              <a:rPr lang="en-US"/>
              <a:t>indexes</a:t>
            </a:r>
          </a:p>
          <a:p>
            <a:pPr algn="l" eaLnBrk="0" hangingPunct="0">
              <a:lnSpc>
                <a:spcPct val="80000"/>
              </a:lnSpc>
            </a:pPr>
            <a:endParaRPr lang="en-US"/>
          </a:p>
        </p:txBody>
      </p:sp>
      <p:grpSp>
        <p:nvGrpSpPr>
          <p:cNvPr id="667657" name="Group 9"/>
          <p:cNvGrpSpPr>
            <a:grpSpLocks/>
          </p:cNvGrpSpPr>
          <p:nvPr/>
        </p:nvGrpSpPr>
        <p:grpSpPr bwMode="auto">
          <a:xfrm>
            <a:off x="152400" y="1219200"/>
            <a:ext cx="8991600" cy="5203825"/>
            <a:chOff x="96" y="912"/>
            <a:chExt cx="5664" cy="3278"/>
          </a:xfrm>
        </p:grpSpPr>
        <p:sp>
          <p:nvSpPr>
            <p:cNvPr id="667651" name="Text Box 3"/>
            <p:cNvSpPr txBox="1">
              <a:spLocks noChangeArrowheads="1"/>
            </p:cNvSpPr>
            <p:nvPr/>
          </p:nvSpPr>
          <p:spPr bwMode="auto">
            <a:xfrm>
              <a:off x="96" y="912"/>
              <a:ext cx="1476" cy="3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Factor</a:t>
              </a:r>
            </a:p>
            <a:p>
              <a:pPr algn="l" eaLnBrk="0" hangingPunct="0"/>
              <a:r>
                <a:rPr lang="en-US" i="1"/>
                <a:t>Storage space</a:t>
              </a:r>
            </a:p>
            <a:p>
              <a:pPr algn="l" eaLnBrk="0" hangingPunct="0"/>
              <a:r>
                <a:rPr lang="en-US" i="1"/>
                <a:t>Sequential </a:t>
              </a:r>
            </a:p>
            <a:p>
              <a:pPr algn="l" eaLnBrk="0" hangingPunct="0"/>
              <a:r>
                <a:rPr lang="en-US" i="1"/>
                <a:t>  retrieval on</a:t>
              </a:r>
            </a:p>
            <a:p>
              <a:pPr algn="l" eaLnBrk="0" hangingPunct="0"/>
              <a:r>
                <a:rPr lang="en-US" i="1"/>
                <a:t>  primary key</a:t>
              </a:r>
            </a:p>
            <a:p>
              <a:pPr algn="l" eaLnBrk="0" hangingPunct="0"/>
              <a:r>
                <a:rPr lang="en-US" i="1"/>
                <a:t>Random Retr.</a:t>
              </a:r>
            </a:p>
            <a:p>
              <a:pPr algn="l" eaLnBrk="0" hangingPunct="0"/>
              <a:r>
                <a:rPr lang="en-US" i="1"/>
                <a:t>Multiple Key</a:t>
              </a:r>
            </a:p>
            <a:p>
              <a:pPr algn="l" eaLnBrk="0" hangingPunct="0"/>
              <a:r>
                <a:rPr lang="en-US" i="1"/>
                <a:t>   Retr.</a:t>
              </a:r>
            </a:p>
            <a:p>
              <a:pPr algn="l" eaLnBrk="0" hangingPunct="0"/>
              <a:r>
                <a:rPr lang="en-US" i="1"/>
                <a:t>Deleting records</a:t>
              </a:r>
            </a:p>
            <a:p>
              <a:pPr algn="l" eaLnBrk="0" hangingPunct="0"/>
              <a:endParaRPr lang="en-US" i="1"/>
            </a:p>
            <a:p>
              <a:pPr algn="l" eaLnBrk="0" hangingPunct="0"/>
              <a:r>
                <a:rPr lang="en-US" i="1"/>
                <a:t>Adding records</a:t>
              </a:r>
            </a:p>
            <a:p>
              <a:pPr algn="l" eaLnBrk="0" hangingPunct="0"/>
              <a:endParaRPr lang="en-US" i="1"/>
            </a:p>
            <a:p>
              <a:pPr algn="l" eaLnBrk="0" hangingPunct="0"/>
              <a:r>
                <a:rPr lang="en-US" i="1"/>
                <a:t>Updating records</a:t>
              </a:r>
              <a:endParaRPr lang="en-US" b="1"/>
            </a:p>
          </p:txBody>
        </p:sp>
        <p:sp>
          <p:nvSpPr>
            <p:cNvPr id="667652" name="Text Box 4"/>
            <p:cNvSpPr txBox="1">
              <a:spLocks noChangeArrowheads="1"/>
            </p:cNvSpPr>
            <p:nvPr/>
          </p:nvSpPr>
          <p:spPr bwMode="auto">
            <a:xfrm>
              <a:off x="1536" y="912"/>
              <a:ext cx="1535" cy="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Sequential</a:t>
              </a:r>
              <a:endParaRPr lang="en-US"/>
            </a:p>
            <a:p>
              <a:pPr algn="l" eaLnBrk="0" hangingPunct="0"/>
              <a:r>
                <a:rPr lang="en-US"/>
                <a:t>No wasted space</a:t>
              </a:r>
            </a:p>
            <a:p>
              <a:pPr algn="l" eaLnBrk="0" hangingPunct="0"/>
              <a:endParaRPr lang="en-US"/>
            </a:p>
            <a:p>
              <a:pPr algn="l" eaLnBrk="0" hangingPunct="0"/>
              <a:r>
                <a:rPr lang="en-US"/>
                <a:t>Very fast</a:t>
              </a:r>
            </a:p>
            <a:p>
              <a:pPr algn="l" eaLnBrk="0" hangingPunct="0"/>
              <a:endParaRPr lang="en-US"/>
            </a:p>
            <a:p>
              <a:pPr algn="l" eaLnBrk="0" hangingPunct="0"/>
              <a:r>
                <a:rPr lang="en-US"/>
                <a:t>Impractical</a:t>
              </a:r>
            </a:p>
            <a:p>
              <a:pPr algn="l" eaLnBrk="0" hangingPunct="0"/>
              <a:r>
                <a:rPr lang="en-US"/>
                <a:t>Possible but needs</a:t>
              </a:r>
            </a:p>
            <a:p>
              <a:pPr algn="l" eaLnBrk="0" hangingPunct="0"/>
              <a:r>
                <a:rPr lang="en-US"/>
                <a:t>a full scan</a:t>
              </a:r>
            </a:p>
            <a:p>
              <a:pPr algn="l" eaLnBrk="0" hangingPunct="0"/>
              <a:r>
                <a:rPr lang="en-US"/>
                <a:t>can create wasted </a:t>
              </a:r>
            </a:p>
            <a:p>
              <a:pPr algn="l" eaLnBrk="0" hangingPunct="0"/>
              <a:r>
                <a:rPr lang="en-US"/>
                <a:t>space</a:t>
              </a:r>
            </a:p>
            <a:p>
              <a:pPr algn="l" eaLnBrk="0" hangingPunct="0"/>
              <a:r>
                <a:rPr lang="en-US"/>
                <a:t>requires rewriting</a:t>
              </a:r>
            </a:p>
            <a:p>
              <a:pPr algn="l" eaLnBrk="0" hangingPunct="0"/>
              <a:r>
                <a:rPr lang="en-US"/>
                <a:t> file</a:t>
              </a:r>
            </a:p>
            <a:p>
              <a:pPr algn="l" eaLnBrk="0" hangingPunct="0"/>
              <a:r>
                <a:rPr lang="en-US"/>
                <a:t>usually requires </a:t>
              </a:r>
            </a:p>
            <a:p>
              <a:pPr algn="l" eaLnBrk="0" hangingPunct="0"/>
              <a:r>
                <a:rPr lang="en-US"/>
                <a:t>rewriting file</a:t>
              </a:r>
            </a:p>
          </p:txBody>
        </p:sp>
        <p:sp>
          <p:nvSpPr>
            <p:cNvPr id="667654" name="Text Box 6"/>
            <p:cNvSpPr txBox="1">
              <a:spLocks noChangeArrowheads="1"/>
            </p:cNvSpPr>
            <p:nvPr/>
          </p:nvSpPr>
          <p:spPr bwMode="auto">
            <a:xfrm>
              <a:off x="4571" y="912"/>
              <a:ext cx="1189" cy="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Hashed</a:t>
              </a:r>
            </a:p>
            <a:p>
              <a:pPr algn="l" eaLnBrk="0" hangingPunct="0"/>
              <a:r>
                <a:rPr lang="en-US" sz="1400"/>
                <a:t>more space needed for</a:t>
              </a:r>
            </a:p>
            <a:p>
              <a:pPr algn="l" eaLnBrk="0" hangingPunct="0"/>
              <a:r>
                <a:rPr lang="en-US" sz="1400"/>
                <a:t>addition and deletion of</a:t>
              </a:r>
            </a:p>
            <a:p>
              <a:pPr algn="l" eaLnBrk="0" hangingPunct="0"/>
              <a:r>
                <a:rPr lang="en-US" sz="1400"/>
                <a:t>records after initial load</a:t>
              </a:r>
              <a:endParaRPr lang="en-US"/>
            </a:p>
            <a:p>
              <a:pPr algn="l" eaLnBrk="0" hangingPunct="0"/>
              <a:r>
                <a:rPr lang="en-US"/>
                <a:t>Impractical</a:t>
              </a:r>
            </a:p>
            <a:p>
              <a:pPr algn="l" eaLnBrk="0" hangingPunct="0"/>
              <a:endParaRPr lang="en-US"/>
            </a:p>
            <a:p>
              <a:pPr algn="l" eaLnBrk="0" hangingPunct="0"/>
              <a:r>
                <a:rPr lang="en-US"/>
                <a:t>Very fast</a:t>
              </a:r>
            </a:p>
            <a:p>
              <a:pPr algn="l" eaLnBrk="0" hangingPunct="0"/>
              <a:endParaRPr lang="en-US"/>
            </a:p>
            <a:p>
              <a:pPr algn="l" eaLnBrk="0" hangingPunct="0"/>
              <a:r>
                <a:rPr lang="en-US"/>
                <a:t>Not possible</a:t>
              </a:r>
            </a:p>
            <a:p>
              <a:pPr algn="l" eaLnBrk="0" hangingPunct="0"/>
              <a:r>
                <a:rPr lang="en-US"/>
                <a:t>very easy</a:t>
              </a:r>
            </a:p>
            <a:p>
              <a:pPr algn="l" eaLnBrk="0" hangingPunct="0"/>
              <a:endParaRPr lang="en-US"/>
            </a:p>
            <a:p>
              <a:pPr algn="l" eaLnBrk="0" hangingPunct="0"/>
              <a:r>
                <a:rPr lang="en-US"/>
                <a:t>very easy</a:t>
              </a:r>
            </a:p>
            <a:p>
              <a:pPr algn="l" eaLnBrk="0" hangingPunct="0"/>
              <a:endParaRPr lang="en-US"/>
            </a:p>
            <a:p>
              <a:pPr algn="l" eaLnBrk="0" hangingPunct="0"/>
              <a:r>
                <a:rPr lang="en-US"/>
                <a:t> very easy</a:t>
              </a:r>
            </a:p>
            <a:p>
              <a:pPr algn="l" eaLnBrk="0" hangingPunct="0"/>
              <a:endParaRPr lang="en-US"/>
            </a:p>
          </p:txBody>
        </p:sp>
        <p:sp>
          <p:nvSpPr>
            <p:cNvPr id="667655" name="Line 7"/>
            <p:cNvSpPr>
              <a:spLocks noChangeShapeType="1"/>
            </p:cNvSpPr>
            <p:nvPr/>
          </p:nvSpPr>
          <p:spPr bwMode="auto">
            <a:xfrm>
              <a:off x="3024" y="1008"/>
              <a:ext cx="0" cy="3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7656" name="Line 8"/>
            <p:cNvSpPr>
              <a:spLocks noChangeShapeType="1"/>
            </p:cNvSpPr>
            <p:nvPr/>
          </p:nvSpPr>
          <p:spPr bwMode="auto">
            <a:xfrm>
              <a:off x="4464" y="1008"/>
              <a:ext cx="0" cy="3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1513474" name="Rectangle 2"/>
          <p:cNvSpPr>
            <a:spLocks noGrp="1" noChangeArrowheads="1"/>
          </p:cNvSpPr>
          <p:nvPr>
            <p:ph type="title"/>
          </p:nvPr>
        </p:nvSpPr>
        <p:spPr/>
        <p:txBody>
          <a:bodyPr/>
          <a:lstStyle/>
          <a:p>
            <a:r>
              <a:rPr lang="en-US"/>
              <a:t>Further comments on NXD</a:t>
            </a:r>
          </a:p>
        </p:txBody>
      </p:sp>
      <p:sp>
        <p:nvSpPr>
          <p:cNvPr id="1513475" name="Rectangle 3"/>
          <p:cNvSpPr>
            <a:spLocks noGrp="1" noChangeArrowheads="1"/>
          </p:cNvSpPr>
          <p:nvPr>
            <p:ph type="body" idx="1"/>
          </p:nvPr>
        </p:nvSpPr>
        <p:spPr/>
        <p:txBody>
          <a:bodyPr/>
          <a:lstStyle/>
          <a:p>
            <a:pPr>
              <a:lnSpc>
                <a:spcPct val="90000"/>
              </a:lnSpc>
            </a:pPr>
            <a:r>
              <a:rPr lang="en-US"/>
              <a:t>Native XML databases are most often used for storing </a:t>
            </a:r>
            <a:r>
              <a:rPr lang="ja-JP" altLang="en-US">
                <a:latin typeface="Arial"/>
              </a:rPr>
              <a:t>“</a:t>
            </a:r>
            <a:r>
              <a:rPr lang="en-US"/>
              <a:t>document-centric</a:t>
            </a:r>
            <a:r>
              <a:rPr lang="ja-JP" altLang="en-US">
                <a:latin typeface="Arial"/>
              </a:rPr>
              <a:t>”</a:t>
            </a:r>
            <a:r>
              <a:rPr lang="en-US"/>
              <a:t> XML document</a:t>
            </a:r>
          </a:p>
          <a:p>
            <a:pPr lvl="1">
              <a:lnSpc>
                <a:spcPct val="90000"/>
              </a:lnSpc>
            </a:pPr>
            <a:r>
              <a:rPr lang="en-US"/>
              <a:t>I.e. the unit of retrieval would typically be the entire document and not a particular node or subelement</a:t>
            </a:r>
          </a:p>
          <a:p>
            <a:pPr>
              <a:lnSpc>
                <a:spcPct val="90000"/>
              </a:lnSpc>
            </a:pPr>
            <a:r>
              <a:rPr lang="en-US"/>
              <a:t>This supports query languages like Xquery</a:t>
            </a:r>
          </a:p>
          <a:p>
            <a:pPr lvl="1">
              <a:lnSpc>
                <a:spcPct val="90000"/>
              </a:lnSpc>
            </a:pPr>
            <a:r>
              <a:rPr lang="en-US"/>
              <a:t>Able to ask for </a:t>
            </a:r>
            <a:r>
              <a:rPr lang="ja-JP" altLang="en-US">
                <a:latin typeface="Arial"/>
              </a:rPr>
              <a:t>“</a:t>
            </a:r>
            <a:r>
              <a:rPr lang="en-US"/>
              <a:t>all documents where the third chapter contains a page that has boldfaced word</a:t>
            </a:r>
            <a:r>
              <a:rPr lang="ja-JP" altLang="en-US">
                <a:latin typeface="Arial"/>
              </a:rPr>
              <a:t>”</a:t>
            </a:r>
            <a:r>
              <a:rPr lang="en-US"/>
              <a:t> </a:t>
            </a:r>
          </a:p>
          <a:p>
            <a:pPr lvl="1">
              <a:lnSpc>
                <a:spcPct val="90000"/>
              </a:lnSpc>
            </a:pPr>
            <a:r>
              <a:rPr lang="en-US"/>
              <a:t>Very difficult to do that kind of query in SQL</a:t>
            </a:r>
          </a:p>
        </p:txBody>
      </p:sp>
    </p:spTree>
    <p:extLst>
      <p:ext uri="{BB962C8B-B14F-4D97-AF65-F5344CB8AC3E}">
        <p14:creationId xmlns:p14="http://schemas.microsoft.com/office/powerpoint/2010/main" val="1344426021"/>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idx="1"/>
          </p:nvPr>
        </p:nvSpPr>
        <p:spPr/>
        <p:txBody>
          <a:bodyPr/>
          <a:lstStyle/>
          <a:p>
            <a:r>
              <a:rPr lang="en-US" dirty="0" smtClean="0"/>
              <a:t>Database applications</a:t>
            </a:r>
          </a:p>
          <a:p>
            <a:r>
              <a:rPr lang="en-US" dirty="0" smtClean="0"/>
              <a:t>Intro to </a:t>
            </a:r>
            <a:r>
              <a:rPr lang="en-US" dirty="0" err="1" smtClean="0"/>
              <a:t>Coldfusion</a:t>
            </a:r>
            <a:r>
              <a:rPr lang="en-US" smtClean="0"/>
              <a:t> and PHP </a:t>
            </a:r>
            <a:r>
              <a:rPr lang="en-US" dirty="0" smtClean="0"/>
              <a:t>for database applications</a:t>
            </a:r>
          </a:p>
          <a:p>
            <a:pPr marL="0" indent="0">
              <a:buNone/>
            </a:pPr>
            <a:endParaRPr lang="en-US" dirty="0"/>
          </a:p>
        </p:txBody>
      </p:sp>
      <p:sp>
        <p:nvSpPr>
          <p:cNvPr id="4" name="Date Placeholder 3"/>
          <p:cNvSpPr>
            <a:spLocks noGrp="1"/>
          </p:cNvSpPr>
          <p:nvPr>
            <p:ph type="dt" sz="half" idx="10"/>
          </p:nvPr>
        </p:nvSpPr>
        <p:spPr/>
        <p:txBody>
          <a:bodyPr/>
          <a:lstStyle/>
          <a:p>
            <a:r>
              <a:rPr lang="en-US" smtClean="0"/>
              <a:t>I 257 – Fall 2014</a:t>
            </a:r>
            <a:endParaRPr lang="en-US"/>
          </a:p>
        </p:txBody>
      </p:sp>
    </p:spTree>
    <p:extLst>
      <p:ext uri="{BB962C8B-B14F-4D97-AF65-F5344CB8AC3E}">
        <p14:creationId xmlns:p14="http://schemas.microsoft.com/office/powerpoint/2010/main" val="3561558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72772" name="Rectangle 4"/>
          <p:cNvSpPr>
            <a:spLocks noGrp="1" noChangeArrowheads="1"/>
          </p:cNvSpPr>
          <p:nvPr>
            <p:ph type="title"/>
          </p:nvPr>
        </p:nvSpPr>
        <p:spPr/>
        <p:txBody>
          <a:bodyPr/>
          <a:lstStyle/>
          <a:p>
            <a:r>
              <a:rPr lang="en-US"/>
              <a:t>Indexes</a:t>
            </a:r>
          </a:p>
        </p:txBody>
      </p:sp>
      <p:sp>
        <p:nvSpPr>
          <p:cNvPr id="672773" name="Rectangle 5"/>
          <p:cNvSpPr>
            <a:spLocks noGrp="1" noChangeArrowheads="1"/>
          </p:cNvSpPr>
          <p:nvPr>
            <p:ph type="body" idx="1"/>
          </p:nvPr>
        </p:nvSpPr>
        <p:spPr/>
        <p:txBody>
          <a:bodyPr/>
          <a:lstStyle/>
          <a:p>
            <a:r>
              <a:rPr lang="en-US"/>
              <a:t>Most database applications require:</a:t>
            </a:r>
          </a:p>
          <a:p>
            <a:pPr lvl="1"/>
            <a:r>
              <a:rPr lang="en-US"/>
              <a:t>locating rows in tables that match some condition (e.g. SELECT operations)</a:t>
            </a:r>
          </a:p>
          <a:p>
            <a:pPr lvl="1"/>
            <a:r>
              <a:rPr lang="en-US"/>
              <a:t>Joining one table with another based on common values of attributes in each table</a:t>
            </a:r>
          </a:p>
          <a:p>
            <a:r>
              <a:rPr lang="en-US"/>
              <a:t>Indexes can greatly speed up these processes and avoid having to do sequential scanning of database tables to resolve queries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 257 – Fall 2014</a:t>
            </a:r>
            <a:endParaRPr lang="en-US"/>
          </a:p>
        </p:txBody>
      </p:sp>
      <p:sp>
        <p:nvSpPr>
          <p:cNvPr id="677892" name="Rectangle 4"/>
          <p:cNvSpPr>
            <a:spLocks noGrp="1" noChangeArrowheads="1"/>
          </p:cNvSpPr>
          <p:nvPr>
            <p:ph type="title"/>
          </p:nvPr>
        </p:nvSpPr>
        <p:spPr/>
        <p:txBody>
          <a:bodyPr/>
          <a:lstStyle/>
          <a:p>
            <a:r>
              <a:rPr lang="en-US"/>
              <a:t>When to Use Indexes</a:t>
            </a:r>
          </a:p>
        </p:txBody>
      </p:sp>
      <p:sp>
        <p:nvSpPr>
          <p:cNvPr id="677893" name="Rectangle 5"/>
          <p:cNvSpPr>
            <a:spLocks noGrp="1" noChangeArrowheads="1"/>
          </p:cNvSpPr>
          <p:nvPr>
            <p:ph type="body" idx="1"/>
          </p:nvPr>
        </p:nvSpPr>
        <p:spPr/>
        <p:txBody>
          <a:bodyPr/>
          <a:lstStyle/>
          <a:p>
            <a:pPr>
              <a:lnSpc>
                <a:spcPct val="90000"/>
              </a:lnSpc>
            </a:pPr>
            <a:r>
              <a:rPr lang="en-US" sz="2800"/>
              <a:t>Rules of thumb</a:t>
            </a:r>
          </a:p>
          <a:p>
            <a:pPr lvl="1">
              <a:lnSpc>
                <a:spcPct val="90000"/>
              </a:lnSpc>
            </a:pPr>
            <a:r>
              <a:rPr lang="en-US" sz="2400"/>
              <a:t>Indexes are most useful on larger tables</a:t>
            </a:r>
          </a:p>
          <a:p>
            <a:pPr lvl="1">
              <a:lnSpc>
                <a:spcPct val="90000"/>
              </a:lnSpc>
            </a:pPr>
            <a:r>
              <a:rPr lang="en-US" sz="2400"/>
              <a:t>Specify a unique index for the primary key of each table (automatically done for many DBMS)</a:t>
            </a:r>
          </a:p>
          <a:p>
            <a:pPr lvl="1">
              <a:lnSpc>
                <a:spcPct val="90000"/>
              </a:lnSpc>
            </a:pPr>
            <a:r>
              <a:rPr lang="en-US" sz="2400"/>
              <a:t>Indexes are most useful for attributes used as search criteria or for joining tables</a:t>
            </a:r>
          </a:p>
          <a:p>
            <a:pPr lvl="1">
              <a:lnSpc>
                <a:spcPct val="90000"/>
              </a:lnSpc>
            </a:pPr>
            <a:r>
              <a:rPr lang="en-US" sz="2400"/>
              <a:t>Indexes are useful if </a:t>
            </a:r>
            <a:r>
              <a:rPr lang="en-US" sz="2400" i="1"/>
              <a:t>sorting</a:t>
            </a:r>
            <a:r>
              <a:rPr lang="en-US" sz="2400"/>
              <a:t> is often done on the attribute</a:t>
            </a:r>
          </a:p>
          <a:p>
            <a:pPr lvl="1">
              <a:lnSpc>
                <a:spcPct val="90000"/>
              </a:lnSpc>
            </a:pPr>
            <a:r>
              <a:rPr lang="en-US" sz="2400"/>
              <a:t>Most useful when there are many different values for an attribute</a:t>
            </a:r>
          </a:p>
          <a:p>
            <a:pPr lvl="1">
              <a:lnSpc>
                <a:spcPct val="90000"/>
              </a:lnSpc>
            </a:pPr>
            <a:r>
              <a:rPr lang="en-US" sz="2400"/>
              <a:t>Some DBMS limit the number of indexes and the size of the index key values</a:t>
            </a:r>
          </a:p>
          <a:p>
            <a:pPr lvl="1">
              <a:lnSpc>
                <a:spcPct val="90000"/>
              </a:lnSpc>
            </a:pPr>
            <a:r>
              <a:rPr lang="en-US" sz="2400"/>
              <a:t>Some indexes will not retrieve NULL values</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1884</TotalTime>
  <Words>3831</Words>
  <Application>Microsoft Macintosh PowerPoint</Application>
  <PresentationFormat>On-screen Show (4:3)</PresentationFormat>
  <Paragraphs>887</Paragraphs>
  <Slides>71</Slides>
  <Notes>64</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Default Design</vt:lpstr>
      <vt:lpstr>Referential Integrity  and Database Design Recap: From Conceptual Design to Physical Relational Implementation</vt:lpstr>
      <vt:lpstr>Lecture Outline</vt:lpstr>
      <vt:lpstr>Lecture Outline</vt:lpstr>
      <vt:lpstr>Database Design Process</vt:lpstr>
      <vt:lpstr>Physical Database Design</vt:lpstr>
      <vt:lpstr>Btree</vt:lpstr>
      <vt:lpstr>Comparative Access Methods</vt:lpstr>
      <vt:lpstr>Indexes</vt:lpstr>
      <vt:lpstr>When to Use Indexes</vt:lpstr>
      <vt:lpstr>Disk Timing (and Problems)</vt:lpstr>
      <vt:lpstr>RAID</vt:lpstr>
      <vt:lpstr>RAID-5</vt:lpstr>
      <vt:lpstr>Integrity Constraints</vt:lpstr>
      <vt:lpstr>Integrity constraints</vt:lpstr>
      <vt:lpstr>In MySQL …</vt:lpstr>
      <vt:lpstr>Required Data</vt:lpstr>
      <vt:lpstr>Attribute Domain Constraints</vt:lpstr>
      <vt:lpstr>E.g. – in SQLite</vt:lpstr>
      <vt:lpstr>Entity Integrity</vt:lpstr>
      <vt:lpstr>Column Definitions in MySQL</vt:lpstr>
      <vt:lpstr>Referential Integrity</vt:lpstr>
      <vt:lpstr>Referential Integrity</vt:lpstr>
      <vt:lpstr>Insertion rules</vt:lpstr>
      <vt:lpstr>Deletion rules</vt:lpstr>
      <vt:lpstr>Referential Integrity</vt:lpstr>
      <vt:lpstr>E.g. – in MySQL</vt:lpstr>
      <vt:lpstr>E.g. In DIVESHOP could have…</vt:lpstr>
      <vt:lpstr>Enterprise Constraints</vt:lpstr>
      <vt:lpstr>Lecture Outline</vt:lpstr>
      <vt:lpstr>Database Design Process</vt:lpstr>
      <vt:lpstr>Today: New Design</vt:lpstr>
      <vt:lpstr>Cookie Requirements</vt:lpstr>
      <vt:lpstr>Cookie Database</vt:lpstr>
      <vt:lpstr>AUTHORS</vt:lpstr>
      <vt:lpstr>AUTHORS</vt:lpstr>
      <vt:lpstr>BIBFILE</vt:lpstr>
      <vt:lpstr>Books/BIBFILE</vt:lpstr>
      <vt:lpstr>CALLFILE</vt:lpstr>
      <vt:lpstr>LocalInfo/CALLFILE</vt:lpstr>
      <vt:lpstr>LIBFILE</vt:lpstr>
      <vt:lpstr>Libraries/LIBFILE</vt:lpstr>
      <vt:lpstr>PUBFILE</vt:lpstr>
      <vt:lpstr>Publisher/PUBFILE</vt:lpstr>
      <vt:lpstr>SUBFILE</vt:lpstr>
      <vt:lpstr>Subjects/SUBFILE</vt:lpstr>
      <vt:lpstr>INDXFILE</vt:lpstr>
      <vt:lpstr>Linking Subjects and Books</vt:lpstr>
      <vt:lpstr>AU_BIB</vt:lpstr>
      <vt:lpstr>Linking Authors and Books</vt:lpstr>
      <vt:lpstr>Some examples of Cookie Searches </vt:lpstr>
      <vt:lpstr>Cookie ER Diagram</vt:lpstr>
      <vt:lpstr>What Problems?</vt:lpstr>
      <vt:lpstr>Problems Identified</vt:lpstr>
      <vt:lpstr>Problems (Cont.)</vt:lpstr>
      <vt:lpstr>Original Cookie ER Diagram</vt:lpstr>
      <vt:lpstr>Cookie2: Separate Name Authorities</vt:lpstr>
      <vt:lpstr>Cookie 3: Keywords</vt:lpstr>
      <vt:lpstr>              Cookie 4: Series</vt:lpstr>
      <vt:lpstr>             Cookie 5: Circulation</vt:lpstr>
      <vt:lpstr>Logical Model: Mapping to Relations</vt:lpstr>
      <vt:lpstr>Implementing the Physical Database...</vt:lpstr>
      <vt:lpstr>Lecture Outline</vt:lpstr>
      <vt:lpstr>Database Creation in phpMyAdmin</vt:lpstr>
      <vt:lpstr>Lecture Outline</vt:lpstr>
      <vt:lpstr>Why XML?</vt:lpstr>
      <vt:lpstr>Standards: XML/SQL</vt:lpstr>
      <vt:lpstr>Standards: XML/SQL</vt:lpstr>
      <vt:lpstr>Native XML Database (NXD) </vt:lpstr>
      <vt:lpstr>Database Systems supporting XQuery</vt:lpstr>
      <vt:lpstr>Further comments on NXD</vt:lpstr>
      <vt:lpstr>Next time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152</cp:revision>
  <dcterms:created xsi:type="dcterms:W3CDTF">2002-08-26T07:08:49Z</dcterms:created>
  <dcterms:modified xsi:type="dcterms:W3CDTF">2014-10-07T19:26:03Z</dcterms:modified>
</cp:coreProperties>
</file>