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emf" ContentType="image/x-emf"/>
  <Default Extension="vml" ContentType="application/vnd.openxmlformats-officedocument.vmlDrawing"/>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embeddings/oleObject1.bin" ContentType="application/vnd.openxmlformats-officedocument.oleObject"/>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73"/>
  </p:notesMasterIdLst>
  <p:handoutMasterIdLst>
    <p:handoutMasterId r:id="rId74"/>
  </p:handoutMasterIdLst>
  <p:sldIdLst>
    <p:sldId id="600" r:id="rId2"/>
    <p:sldId id="668" r:id="rId3"/>
    <p:sldId id="766" r:id="rId4"/>
    <p:sldId id="775" r:id="rId5"/>
    <p:sldId id="777" r:id="rId6"/>
    <p:sldId id="778" r:id="rId7"/>
    <p:sldId id="779" r:id="rId8"/>
    <p:sldId id="780" r:id="rId9"/>
    <p:sldId id="788" r:id="rId10"/>
    <p:sldId id="784" r:id="rId11"/>
    <p:sldId id="785" r:id="rId12"/>
    <p:sldId id="786" r:id="rId13"/>
    <p:sldId id="787" r:id="rId14"/>
    <p:sldId id="789" r:id="rId15"/>
    <p:sldId id="756" r:id="rId16"/>
    <p:sldId id="791" r:id="rId17"/>
    <p:sldId id="816" r:id="rId18"/>
    <p:sldId id="795" r:id="rId19"/>
    <p:sldId id="796" r:id="rId20"/>
    <p:sldId id="797" r:id="rId21"/>
    <p:sldId id="798" r:id="rId22"/>
    <p:sldId id="799" r:id="rId23"/>
    <p:sldId id="800" r:id="rId24"/>
    <p:sldId id="801" r:id="rId25"/>
    <p:sldId id="802" r:id="rId26"/>
    <p:sldId id="803" r:id="rId27"/>
    <p:sldId id="804" r:id="rId28"/>
    <p:sldId id="805" r:id="rId29"/>
    <p:sldId id="806" r:id="rId30"/>
    <p:sldId id="807" r:id="rId31"/>
    <p:sldId id="808" r:id="rId32"/>
    <p:sldId id="809" r:id="rId33"/>
    <p:sldId id="810" r:id="rId34"/>
    <p:sldId id="811" r:id="rId35"/>
    <p:sldId id="812" r:id="rId36"/>
    <p:sldId id="747" r:id="rId37"/>
    <p:sldId id="720" r:id="rId38"/>
    <p:sldId id="721" r:id="rId39"/>
    <p:sldId id="722" r:id="rId40"/>
    <p:sldId id="723" r:id="rId41"/>
    <p:sldId id="724" r:id="rId42"/>
    <p:sldId id="725" r:id="rId43"/>
    <p:sldId id="813" r:id="rId44"/>
    <p:sldId id="814" r:id="rId45"/>
    <p:sldId id="815" r:id="rId46"/>
    <p:sldId id="760" r:id="rId47"/>
    <p:sldId id="761" r:id="rId48"/>
    <p:sldId id="762" r:id="rId49"/>
    <p:sldId id="763" r:id="rId50"/>
    <p:sldId id="764" r:id="rId51"/>
    <p:sldId id="765" r:id="rId52"/>
    <p:sldId id="728" r:id="rId53"/>
    <p:sldId id="729" r:id="rId54"/>
    <p:sldId id="730" r:id="rId55"/>
    <p:sldId id="731" r:id="rId56"/>
    <p:sldId id="732" r:id="rId57"/>
    <p:sldId id="733" r:id="rId58"/>
    <p:sldId id="790" r:id="rId59"/>
    <p:sldId id="734" r:id="rId60"/>
    <p:sldId id="735" r:id="rId61"/>
    <p:sldId id="736" r:id="rId62"/>
    <p:sldId id="737" r:id="rId63"/>
    <p:sldId id="738" r:id="rId64"/>
    <p:sldId id="739" r:id="rId65"/>
    <p:sldId id="740" r:id="rId66"/>
    <p:sldId id="741" r:id="rId67"/>
    <p:sldId id="742" r:id="rId68"/>
    <p:sldId id="743" r:id="rId69"/>
    <p:sldId id="744" r:id="rId70"/>
    <p:sldId id="745" r:id="rId71"/>
    <p:sldId id="746" r:id="rId72"/>
  </p:sldIdLst>
  <p:sldSz cx="9144000" cy="6858000" type="screen4x3"/>
  <p:notesSz cx="6858000" cy="9144000"/>
  <p:defaultTextStyle>
    <a:defPPr>
      <a:defRPr lang="en-US"/>
    </a:defPPr>
    <a:lvl1pPr algn="ctr" rtl="0" fontAlgn="base">
      <a:spcBef>
        <a:spcPct val="0"/>
      </a:spcBef>
      <a:spcAft>
        <a:spcPct val="0"/>
      </a:spcAft>
      <a:defRPr sz="2400" kern="1200">
        <a:solidFill>
          <a:schemeClr val="tx1"/>
        </a:solidFill>
        <a:latin typeface="Times New Roman" charset="0"/>
        <a:ea typeface="ＭＳ Ｐゴシック" charset="0"/>
        <a:cs typeface="+mn-cs"/>
      </a:defRPr>
    </a:lvl1pPr>
    <a:lvl2pPr marL="457200" algn="ctr" rtl="0" fontAlgn="base">
      <a:spcBef>
        <a:spcPct val="0"/>
      </a:spcBef>
      <a:spcAft>
        <a:spcPct val="0"/>
      </a:spcAft>
      <a:defRPr sz="2400" kern="1200">
        <a:solidFill>
          <a:schemeClr val="tx1"/>
        </a:solidFill>
        <a:latin typeface="Times New Roman" charset="0"/>
        <a:ea typeface="ＭＳ Ｐゴシック" charset="0"/>
        <a:cs typeface="+mn-cs"/>
      </a:defRPr>
    </a:lvl2pPr>
    <a:lvl3pPr marL="914400" algn="ctr" rtl="0" fontAlgn="base">
      <a:spcBef>
        <a:spcPct val="0"/>
      </a:spcBef>
      <a:spcAft>
        <a:spcPct val="0"/>
      </a:spcAft>
      <a:defRPr sz="2400" kern="1200">
        <a:solidFill>
          <a:schemeClr val="tx1"/>
        </a:solidFill>
        <a:latin typeface="Times New Roman" charset="0"/>
        <a:ea typeface="ＭＳ Ｐゴシック" charset="0"/>
        <a:cs typeface="+mn-cs"/>
      </a:defRPr>
    </a:lvl3pPr>
    <a:lvl4pPr marL="1371600" algn="ctr" rtl="0" fontAlgn="base">
      <a:spcBef>
        <a:spcPct val="0"/>
      </a:spcBef>
      <a:spcAft>
        <a:spcPct val="0"/>
      </a:spcAft>
      <a:defRPr sz="2400" kern="1200">
        <a:solidFill>
          <a:schemeClr val="tx1"/>
        </a:solidFill>
        <a:latin typeface="Times New Roman" charset="0"/>
        <a:ea typeface="ＭＳ Ｐゴシック" charset="0"/>
        <a:cs typeface="+mn-cs"/>
      </a:defRPr>
    </a:lvl4pPr>
    <a:lvl5pPr marL="1828800" algn="ctr" rtl="0" fontAlgn="base">
      <a:spcBef>
        <a:spcPct val="0"/>
      </a:spcBef>
      <a:spcAft>
        <a:spcPct val="0"/>
      </a:spcAft>
      <a:defRPr sz="2400" kern="1200">
        <a:solidFill>
          <a:schemeClr val="tx1"/>
        </a:solidFill>
        <a:latin typeface="Times New Roman" charset="0"/>
        <a:ea typeface="ＭＳ Ｐゴシック" charset="0"/>
        <a:cs typeface="+mn-cs"/>
      </a:defRPr>
    </a:lvl5pPr>
    <a:lvl6pPr marL="2286000" algn="l" defTabSz="457200" rtl="0" eaLnBrk="1" latinLnBrk="0" hangingPunct="1">
      <a:defRPr sz="2400" kern="1200">
        <a:solidFill>
          <a:schemeClr val="tx1"/>
        </a:solidFill>
        <a:latin typeface="Times New Roman" charset="0"/>
        <a:ea typeface="ＭＳ Ｐゴシック" charset="0"/>
        <a:cs typeface="+mn-cs"/>
      </a:defRPr>
    </a:lvl6pPr>
    <a:lvl7pPr marL="2743200" algn="l" defTabSz="457200" rtl="0" eaLnBrk="1" latinLnBrk="0" hangingPunct="1">
      <a:defRPr sz="2400" kern="1200">
        <a:solidFill>
          <a:schemeClr val="tx1"/>
        </a:solidFill>
        <a:latin typeface="Times New Roman" charset="0"/>
        <a:ea typeface="ＭＳ Ｐゴシック" charset="0"/>
        <a:cs typeface="+mn-cs"/>
      </a:defRPr>
    </a:lvl7pPr>
    <a:lvl8pPr marL="3200400" algn="l" defTabSz="457200" rtl="0" eaLnBrk="1" latinLnBrk="0" hangingPunct="1">
      <a:defRPr sz="2400" kern="1200">
        <a:solidFill>
          <a:schemeClr val="tx1"/>
        </a:solidFill>
        <a:latin typeface="Times New Roman" charset="0"/>
        <a:ea typeface="ＭＳ Ｐゴシック" charset="0"/>
        <a:cs typeface="+mn-cs"/>
      </a:defRPr>
    </a:lvl8pPr>
    <a:lvl9pPr marL="3657600" algn="l" defTabSz="457200" rtl="0" eaLnBrk="1" latinLnBrk="0" hangingPunct="1">
      <a:defRPr sz="2400" kern="1200">
        <a:solidFill>
          <a:schemeClr val="tx1"/>
        </a:solidFill>
        <a:latin typeface="Times New Roman" charset="0"/>
        <a:ea typeface="ＭＳ Ｐゴシック" charset="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FFFFFF"/>
    <a:srgbClr val="CCCCCC"/>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4699" autoAdjust="0"/>
    <p:restoredTop sz="90929"/>
  </p:normalViewPr>
  <p:slideViewPr>
    <p:cSldViewPr>
      <p:cViewPr varScale="1">
        <p:scale>
          <a:sx n="107" d="100"/>
          <a:sy n="107" d="100"/>
        </p:scale>
        <p:origin x="-304" y="-10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2816"/>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63" Type="http://schemas.openxmlformats.org/officeDocument/2006/relationships/slide" Target="slides/slide62.xml"/><Relationship Id="rId64" Type="http://schemas.openxmlformats.org/officeDocument/2006/relationships/slide" Target="slides/slide63.xml"/><Relationship Id="rId65" Type="http://schemas.openxmlformats.org/officeDocument/2006/relationships/slide" Target="slides/slide64.xml"/><Relationship Id="rId66" Type="http://schemas.openxmlformats.org/officeDocument/2006/relationships/slide" Target="slides/slide65.xml"/><Relationship Id="rId67" Type="http://schemas.openxmlformats.org/officeDocument/2006/relationships/slide" Target="slides/slide66.xml"/><Relationship Id="rId68" Type="http://schemas.openxmlformats.org/officeDocument/2006/relationships/slide" Target="slides/slide67.xml"/><Relationship Id="rId69" Type="http://schemas.openxmlformats.org/officeDocument/2006/relationships/slide" Target="slides/slide68.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slide" Target="slides/slide52.xml"/><Relationship Id="rId54" Type="http://schemas.openxmlformats.org/officeDocument/2006/relationships/slide" Target="slides/slide53.xml"/><Relationship Id="rId55" Type="http://schemas.openxmlformats.org/officeDocument/2006/relationships/slide" Target="slides/slide54.xml"/><Relationship Id="rId56" Type="http://schemas.openxmlformats.org/officeDocument/2006/relationships/slide" Target="slides/slide55.xml"/><Relationship Id="rId57" Type="http://schemas.openxmlformats.org/officeDocument/2006/relationships/slide" Target="slides/slide56.xml"/><Relationship Id="rId58" Type="http://schemas.openxmlformats.org/officeDocument/2006/relationships/slide" Target="slides/slide57.xml"/><Relationship Id="rId59" Type="http://schemas.openxmlformats.org/officeDocument/2006/relationships/slide" Target="slides/slide5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70" Type="http://schemas.openxmlformats.org/officeDocument/2006/relationships/slide" Target="slides/slide69.xml"/><Relationship Id="rId71" Type="http://schemas.openxmlformats.org/officeDocument/2006/relationships/slide" Target="slides/slide70.xml"/><Relationship Id="rId72" Type="http://schemas.openxmlformats.org/officeDocument/2006/relationships/slide" Target="slides/slide71.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73" Type="http://schemas.openxmlformats.org/officeDocument/2006/relationships/notesMaster" Target="notesMasters/notesMaster1.xml"/><Relationship Id="rId74" Type="http://schemas.openxmlformats.org/officeDocument/2006/relationships/handoutMaster" Target="handoutMasters/handoutMaster1.xml"/><Relationship Id="rId75" Type="http://schemas.openxmlformats.org/officeDocument/2006/relationships/printerSettings" Target="printerSettings/printerSettings1.bin"/><Relationship Id="rId76" Type="http://schemas.openxmlformats.org/officeDocument/2006/relationships/presProps" Target="presProps.xml"/><Relationship Id="rId77" Type="http://schemas.openxmlformats.org/officeDocument/2006/relationships/viewProps" Target="viewProps.xml"/><Relationship Id="rId78" Type="http://schemas.openxmlformats.org/officeDocument/2006/relationships/theme" Target="theme/theme1.xml"/><Relationship Id="rId79" Type="http://schemas.openxmlformats.org/officeDocument/2006/relationships/tableStyles" Target="tableStyles.xml"/><Relationship Id="rId60" Type="http://schemas.openxmlformats.org/officeDocument/2006/relationships/slide" Target="slides/slide59.xml"/><Relationship Id="rId61" Type="http://schemas.openxmlformats.org/officeDocument/2006/relationships/slide" Target="slides/slide60.xml"/><Relationship Id="rId62" Type="http://schemas.openxmlformats.org/officeDocument/2006/relationships/slide" Target="slides/slide61.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21CA788-ABE9-0640-94EF-FA7A0B635A19}" type="datetimeFigureOut">
              <a:rPr lang="en-US" smtClean="0"/>
              <a:t>9/30/14</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8E7337FE-0551-5F48-B6D9-55B32E4869C1}" type="slidenum">
              <a:rPr lang="en-US" smtClean="0"/>
              <a:t>‹#›</a:t>
            </a:fld>
            <a:endParaRPr lang="en-US"/>
          </a:p>
        </p:txBody>
      </p:sp>
    </p:spTree>
    <p:extLst>
      <p:ext uri="{BB962C8B-B14F-4D97-AF65-F5344CB8AC3E}">
        <p14:creationId xmlns:p14="http://schemas.microsoft.com/office/powerpoint/2010/main" val="387799542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algn="l">
              <a:defRPr sz="1200"/>
            </a:lvl1pPr>
          </a:lstStyle>
          <a:p>
            <a:endParaRPr lang="en-US"/>
          </a:p>
        </p:txBody>
      </p:sp>
      <p:sp>
        <p:nvSpPr>
          <p:cNvPr id="5123" name="Rectangle 3"/>
          <p:cNvSpPr>
            <a:spLocks noGrp="1" noChangeArrowheads="1"/>
          </p:cNvSpPr>
          <p:nvPr>
            <p:ph type="dt"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512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sp>
      <p:sp>
        <p:nvSpPr>
          <p:cNvPr id="5125" name="Rectangle 5"/>
          <p:cNvSpPr>
            <a:spLocks noGrp="1" noChangeArrowheads="1"/>
          </p:cNvSpPr>
          <p:nvPr>
            <p:ph type="body" sz="quarter" idx="3"/>
          </p:nvPr>
        </p:nvSpPr>
        <p:spPr bwMode="auto">
          <a:xfrm>
            <a:off x="914400" y="4343400"/>
            <a:ext cx="5029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126" name="Rectangle 6"/>
          <p:cNvSpPr>
            <a:spLocks noGrp="1" noChangeArrowheads="1"/>
          </p:cNvSpPr>
          <p:nvPr>
            <p:ph type="ftr" sz="quarter" idx="4"/>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b" anchorCtr="0" compatLnSpc="1">
            <a:prstTxWarp prst="textNoShape">
              <a:avLst/>
            </a:prstTxWarp>
          </a:bodyPr>
          <a:lstStyle>
            <a:lvl1pPr algn="l">
              <a:defRPr sz="1200"/>
            </a:lvl1pPr>
          </a:lstStyle>
          <a:p>
            <a:endParaRPr lang="en-US"/>
          </a:p>
        </p:txBody>
      </p:sp>
      <p:sp>
        <p:nvSpPr>
          <p:cNvPr id="5127" name="Rectangle 7"/>
          <p:cNvSpPr>
            <a:spLocks noGrp="1" noChangeArrowheads="1"/>
          </p:cNvSpPr>
          <p:nvPr>
            <p:ph type="sldNum" sz="quarter" idx="5"/>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b" anchorCtr="0" compatLnSpc="1">
            <a:prstTxWarp prst="textNoShape">
              <a:avLst/>
            </a:prstTxWarp>
          </a:bodyPr>
          <a:lstStyle>
            <a:lvl1pPr algn="r">
              <a:defRPr sz="1200"/>
            </a:lvl1pPr>
          </a:lstStyle>
          <a:p>
            <a:fld id="{FA21570D-71A8-4046-82C2-8DECC280C039}" type="slidenum">
              <a:rPr lang="en-US"/>
              <a:pPr/>
              <a:t>‹#›</a:t>
            </a:fld>
            <a:endParaRPr lang="en-US"/>
          </a:p>
        </p:txBody>
      </p:sp>
    </p:spTree>
    <p:extLst>
      <p:ext uri="{BB962C8B-B14F-4D97-AF65-F5344CB8AC3E}">
        <p14:creationId xmlns:p14="http://schemas.microsoft.com/office/powerpoint/2010/main" val="1738430118"/>
      </p:ext>
    </p:extLst>
  </p:cSld>
  <p:clrMap bg1="lt1" tx1="dk1" bg2="lt2" tx2="dk2" accent1="accent1" accent2="accent2" accent3="accent3" accent4="accent4" accent5="accent5" accent6="accent6" hlink="hlink" folHlink="folHlink"/>
  <p:hf hdr="0" ftr="0" dt="0"/>
  <p:notesStyle>
    <a:lvl1pPr algn="l" rtl="0" fontAlgn="base">
      <a:spcBef>
        <a:spcPct val="30000"/>
      </a:spcBef>
      <a:spcAft>
        <a:spcPct val="0"/>
      </a:spcAft>
      <a:defRPr sz="1200" kern="1200">
        <a:solidFill>
          <a:schemeClr val="tx1"/>
        </a:solidFill>
        <a:latin typeface="Times New Roman" charset="0"/>
        <a:ea typeface="ＭＳ Ｐゴシック" charset="0"/>
        <a:cs typeface="+mn-cs"/>
      </a:defRPr>
    </a:lvl1pPr>
    <a:lvl2pPr marL="457200" algn="l" rtl="0" fontAlgn="base">
      <a:spcBef>
        <a:spcPct val="30000"/>
      </a:spcBef>
      <a:spcAft>
        <a:spcPct val="0"/>
      </a:spcAft>
      <a:defRPr sz="1200" kern="1200">
        <a:solidFill>
          <a:schemeClr val="tx1"/>
        </a:solidFill>
        <a:latin typeface="Times New Roman" charset="0"/>
        <a:ea typeface="ＭＳ Ｐゴシック" charset="0"/>
        <a:cs typeface="+mn-cs"/>
      </a:defRPr>
    </a:lvl2pPr>
    <a:lvl3pPr marL="914400" algn="l" rtl="0" fontAlgn="base">
      <a:spcBef>
        <a:spcPct val="30000"/>
      </a:spcBef>
      <a:spcAft>
        <a:spcPct val="0"/>
      </a:spcAft>
      <a:defRPr sz="1200" kern="1200">
        <a:solidFill>
          <a:schemeClr val="tx1"/>
        </a:solidFill>
        <a:latin typeface="Times New Roman" charset="0"/>
        <a:ea typeface="ＭＳ Ｐゴシック" charset="0"/>
        <a:cs typeface="+mn-cs"/>
      </a:defRPr>
    </a:lvl3pPr>
    <a:lvl4pPr marL="1371600" algn="l" rtl="0" fontAlgn="base">
      <a:spcBef>
        <a:spcPct val="30000"/>
      </a:spcBef>
      <a:spcAft>
        <a:spcPct val="0"/>
      </a:spcAft>
      <a:defRPr sz="1200" kern="1200">
        <a:solidFill>
          <a:schemeClr val="tx1"/>
        </a:solidFill>
        <a:latin typeface="Times New Roman" charset="0"/>
        <a:ea typeface="ＭＳ Ｐゴシック" charset="0"/>
        <a:cs typeface="+mn-cs"/>
      </a:defRPr>
    </a:lvl4pPr>
    <a:lvl5pPr marL="1828800" algn="l" rtl="0" fontAlgn="base">
      <a:spcBef>
        <a:spcPct val="3000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6.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7.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8.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9.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0.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1.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2.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4.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5.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6.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7.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8.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9.xml"/></Relationships>
</file>

<file path=ppt/notesSlides/_rels/notesSlide3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0.xml"/></Relationships>
</file>

<file path=ppt/notesSlides/_rels/notesSlide3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1.xml"/></Relationships>
</file>

<file path=ppt/notesSlides/_rels/notesSlide3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2.xml"/></Relationships>
</file>

<file path=ppt/notesSlides/_rels/notesSlide3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4.xml"/></Relationships>
</file>

<file path=ppt/notesSlides/_rels/notesSlide4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5.xml"/></Relationships>
</file>

<file path=ppt/notesSlides/_rels/notesSlide4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6.xml"/></Relationships>
</file>

<file path=ppt/notesSlides/_rels/notesSlide4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7.xml"/></Relationships>
</file>

<file path=ppt/notesSlides/_rels/notesSlide4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8.xml"/></Relationships>
</file>

<file path=ppt/notesSlides/_rels/notesSlide4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9.xml"/></Relationships>
</file>

<file path=ppt/notesSlides/_rels/notesSlide4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0.xml"/></Relationships>
</file>

<file path=ppt/notesSlides/_rels/notesSlide4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1.xml"/></Relationships>
</file>

<file path=ppt/notesSlides/_rels/notesSlide4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2.xml"/></Relationships>
</file>

<file path=ppt/notesSlides/_rels/notesSlide4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3.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4.xml"/></Relationships>
</file>

<file path=ppt/notesSlides/_rels/notesSlide5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5.xml"/></Relationships>
</file>

<file path=ppt/notesSlides/_rels/notesSlide5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6.xml"/></Relationships>
</file>

<file path=ppt/notesSlides/_rels/notesSlide5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7.xml"/></Relationships>
</file>

<file path=ppt/notesSlides/_rels/notesSlide5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8.xml"/></Relationships>
</file>

<file path=ppt/notesSlides/_rels/notesSlide5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9.xml"/></Relationships>
</file>

<file path=ppt/notesSlides/_rels/notesSlide5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0.xml"/></Relationships>
</file>

<file path=ppt/notesSlides/_rels/notesSlide5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60CC6FE-93F6-6A48-B31A-0BAEAD1D5525}" type="slidenum">
              <a:rPr lang="en-US"/>
              <a:pPr/>
              <a:t>1</a:t>
            </a:fld>
            <a:endParaRPr lang="en-US"/>
          </a:p>
        </p:txBody>
      </p:sp>
      <p:sp>
        <p:nvSpPr>
          <p:cNvPr id="67174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6717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8577ACE-7001-E045-B7C1-981E37A87F07}" type="slidenum">
              <a:rPr lang="en-US"/>
              <a:pPr/>
              <a:t>10</a:t>
            </a:fld>
            <a:endParaRPr lang="en-US"/>
          </a:p>
        </p:txBody>
      </p:sp>
      <p:sp>
        <p:nvSpPr>
          <p:cNvPr id="805890"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sp>
      <p:sp>
        <p:nvSpPr>
          <p:cNvPr id="805891"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txBody>
          <a:bodyPr/>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008BC58-2A09-8D47-BFDB-8A1D8BEEFA41}" type="slidenum">
              <a:rPr lang="en-US"/>
              <a:pPr/>
              <a:t>11</a:t>
            </a:fld>
            <a:endParaRPr lang="en-US"/>
          </a:p>
        </p:txBody>
      </p:sp>
      <p:sp>
        <p:nvSpPr>
          <p:cNvPr id="807938"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sp>
      <p:sp>
        <p:nvSpPr>
          <p:cNvPr id="807939"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txBody>
          <a:bodyPr/>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1D79865-BCDF-DA45-A50C-7AB258D854BB}" type="slidenum">
              <a:rPr lang="en-US"/>
              <a:pPr/>
              <a:t>12</a:t>
            </a:fld>
            <a:endParaRPr lang="en-US"/>
          </a:p>
        </p:txBody>
      </p:sp>
      <p:sp>
        <p:nvSpPr>
          <p:cNvPr id="809986"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sp>
      <p:sp>
        <p:nvSpPr>
          <p:cNvPr id="809987"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txBody>
          <a:bodyPr/>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DC4218F-0FA5-754A-90CE-9172D78A6786}" type="slidenum">
              <a:rPr lang="en-US"/>
              <a:pPr/>
              <a:t>13</a:t>
            </a:fld>
            <a:endParaRPr lang="en-US"/>
          </a:p>
        </p:txBody>
      </p:sp>
      <p:sp>
        <p:nvSpPr>
          <p:cNvPr id="812034"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sp>
      <p:sp>
        <p:nvSpPr>
          <p:cNvPr id="812035"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txBody>
          <a:bodyPr/>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688C63E-E95A-934F-9A03-73C086E75E0D}" type="slidenum">
              <a:rPr lang="en-US"/>
              <a:pPr/>
              <a:t>14</a:t>
            </a:fld>
            <a:endParaRPr lang="en-US"/>
          </a:p>
        </p:txBody>
      </p:sp>
      <p:sp>
        <p:nvSpPr>
          <p:cNvPr id="816130"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sp>
      <p:sp>
        <p:nvSpPr>
          <p:cNvPr id="816131"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txBody>
          <a:bodyPr/>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A68F145-6431-2F4D-B9A5-74013FF2D4E1}" type="slidenum">
              <a:rPr lang="en-US"/>
              <a:pPr/>
              <a:t>15</a:t>
            </a:fld>
            <a:endParaRPr lang="en-US"/>
          </a:p>
        </p:txBody>
      </p:sp>
      <p:sp>
        <p:nvSpPr>
          <p:cNvPr id="748546"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sp>
      <p:sp>
        <p:nvSpPr>
          <p:cNvPr id="748547"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txBody>
          <a:bodyPr/>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AB0AED5-321F-ED49-B8B7-BDF67CAB8F4E}" type="slidenum">
              <a:rPr lang="en-US"/>
              <a:pPr/>
              <a:t>16</a:t>
            </a:fld>
            <a:endParaRPr lang="en-US"/>
          </a:p>
        </p:txBody>
      </p:sp>
      <p:sp>
        <p:nvSpPr>
          <p:cNvPr id="820226"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sp>
      <p:sp>
        <p:nvSpPr>
          <p:cNvPr id="820227"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txBody>
          <a:bodyPr/>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E187A3B-FF6D-C848-8252-C30C078F9CDA}" type="slidenum">
              <a:rPr lang="en-US"/>
              <a:pPr/>
              <a:t>18</a:t>
            </a:fld>
            <a:endParaRPr lang="en-US"/>
          </a:p>
        </p:txBody>
      </p:sp>
      <p:sp>
        <p:nvSpPr>
          <p:cNvPr id="828418"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sp>
      <p:sp>
        <p:nvSpPr>
          <p:cNvPr id="828419"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txBody>
          <a:bodyPr/>
          <a:lstStyle/>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111F801-4203-1B40-89D4-68CA3964C0FE}" type="slidenum">
              <a:rPr lang="en-US"/>
              <a:pPr/>
              <a:t>19</a:t>
            </a:fld>
            <a:endParaRPr lang="en-US"/>
          </a:p>
        </p:txBody>
      </p:sp>
      <p:sp>
        <p:nvSpPr>
          <p:cNvPr id="83046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83046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Notice that we are not connecting to a file,</a:t>
            </a:r>
            <a:r>
              <a:rPr lang="en-US" baseline="0" dirty="0" smtClean="0"/>
              <a:t> but “:memory:” which creates a volatile database (it goes away when the program ends)</a:t>
            </a:r>
            <a:endParaRPr lang="en-US" dirty="0" smtClean="0"/>
          </a:p>
          <a:p>
            <a:r>
              <a:rPr lang="en-US" dirty="0" smtClean="0"/>
              <a:t>The INTEGER</a:t>
            </a:r>
            <a:r>
              <a:rPr lang="en-US" baseline="0" dirty="0" smtClean="0"/>
              <a:t> PRIMARY KEY defaults to auto-increment (starting with 1)</a:t>
            </a:r>
          </a:p>
          <a:p>
            <a:r>
              <a:rPr lang="en-US" baseline="0" dirty="0" err="1" smtClean="0"/>
              <a:t>Lastrowid</a:t>
            </a:r>
            <a:r>
              <a:rPr lang="en-US" baseline="0" dirty="0" smtClean="0"/>
              <a:t> gives the PK of the last row inserted…</a:t>
            </a:r>
          </a:p>
          <a:p>
            <a:r>
              <a:rPr lang="en-US" baseline="0" dirty="0" smtClean="0"/>
              <a:t>So what does the last line print?</a:t>
            </a:r>
          </a:p>
          <a:p>
            <a:endParaRPr lang="en-US" dirty="0"/>
          </a:p>
        </p:txBody>
      </p:sp>
      <p:sp>
        <p:nvSpPr>
          <p:cNvPr id="4" name="Slide Number Placeholder 3"/>
          <p:cNvSpPr>
            <a:spLocks noGrp="1"/>
          </p:cNvSpPr>
          <p:nvPr>
            <p:ph type="sldNum" sz="quarter" idx="10"/>
          </p:nvPr>
        </p:nvSpPr>
        <p:spPr/>
        <p:txBody>
          <a:bodyPr/>
          <a:lstStyle/>
          <a:p>
            <a:fld id="{D9FB6C44-595A-B147-93BC-B9F0A7482B42}" type="slidenum">
              <a:rPr lang="en-US" smtClean="0"/>
              <a:pPr/>
              <a:t>30</a:t>
            </a:fld>
            <a:endParaRPr lang="en-US"/>
          </a:p>
        </p:txBody>
      </p:sp>
    </p:spTree>
    <p:extLst>
      <p:ext uri="{BB962C8B-B14F-4D97-AF65-F5344CB8AC3E}">
        <p14:creationId xmlns:p14="http://schemas.microsoft.com/office/powerpoint/2010/main" val="40063587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022EC89-7A25-144C-9B6B-4AFFF23AF093}" type="slidenum">
              <a:rPr lang="en-US"/>
              <a:pPr/>
              <a:t>2</a:t>
            </a:fld>
            <a:endParaRPr lang="en-US"/>
          </a:p>
        </p:txBody>
      </p:sp>
      <p:sp>
        <p:nvSpPr>
          <p:cNvPr id="672770"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67277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a:t>
            </a:r>
            <a:r>
              <a:rPr lang="en-US" baseline="0" dirty="0" smtClean="0"/>
              <a:t> can also use </a:t>
            </a:r>
            <a:r>
              <a:rPr lang="en-US" baseline="0" dirty="0" err="1" smtClean="0"/>
              <a:t>cur.execute</a:t>
            </a:r>
            <a:r>
              <a:rPr lang="en-US" baseline="0" dirty="0" smtClean="0"/>
              <a:t> to run ANY SQL command on the connected database</a:t>
            </a:r>
          </a:p>
          <a:p>
            <a:r>
              <a:rPr lang="en-US" baseline="0" dirty="0" smtClean="0"/>
              <a:t>SQL commands like SELECT return results – and the </a:t>
            </a:r>
            <a:r>
              <a:rPr lang="en-US" baseline="0" dirty="0" err="1" smtClean="0"/>
              <a:t>fetchall</a:t>
            </a:r>
            <a:r>
              <a:rPr lang="en-US" baseline="0" dirty="0" smtClean="0"/>
              <a:t>() method of the cursor object can be used to get</a:t>
            </a:r>
          </a:p>
          <a:p>
            <a:r>
              <a:rPr lang="en-US" baseline="0" dirty="0" smtClean="0"/>
              <a:t>Any results as a tuple of tuples</a:t>
            </a:r>
          </a:p>
          <a:p>
            <a:endParaRPr lang="en-US" dirty="0"/>
          </a:p>
        </p:txBody>
      </p:sp>
      <p:sp>
        <p:nvSpPr>
          <p:cNvPr id="4" name="Slide Number Placeholder 3"/>
          <p:cNvSpPr>
            <a:spLocks noGrp="1"/>
          </p:cNvSpPr>
          <p:nvPr>
            <p:ph type="sldNum" sz="quarter" idx="10"/>
          </p:nvPr>
        </p:nvSpPr>
        <p:spPr/>
        <p:txBody>
          <a:bodyPr/>
          <a:lstStyle/>
          <a:p>
            <a:fld id="{D9FB6C44-595A-B147-93BC-B9F0A7482B42}" type="slidenum">
              <a:rPr lang="en-US" smtClean="0"/>
              <a:pPr/>
              <a:t>31</a:t>
            </a:fld>
            <a:endParaRPr lang="en-US"/>
          </a:p>
        </p:txBody>
      </p:sp>
    </p:spTree>
    <p:extLst>
      <p:ext uri="{BB962C8B-B14F-4D97-AF65-F5344CB8AC3E}">
        <p14:creationId xmlns:p14="http://schemas.microsoft.com/office/powerpoint/2010/main" val="172617688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Suppose we add more SQL commands – Use</a:t>
            </a:r>
            <a:r>
              <a:rPr lang="en-US" baseline="0" dirty="0" smtClean="0"/>
              <a:t> update to change the price of Bentleys  (finds the row with Name = Bentley and sets a new price.</a:t>
            </a:r>
          </a:p>
          <a:p>
            <a:r>
              <a:rPr lang="en-US" baseline="0" dirty="0" smtClean="0"/>
              <a:t>When we print again we see the new price.</a:t>
            </a:r>
            <a:endParaRPr lang="en-US" dirty="0"/>
          </a:p>
        </p:txBody>
      </p:sp>
      <p:sp>
        <p:nvSpPr>
          <p:cNvPr id="4" name="Slide Number Placeholder 3"/>
          <p:cNvSpPr>
            <a:spLocks noGrp="1"/>
          </p:cNvSpPr>
          <p:nvPr>
            <p:ph type="sldNum" sz="quarter" idx="10"/>
          </p:nvPr>
        </p:nvSpPr>
        <p:spPr/>
        <p:txBody>
          <a:bodyPr/>
          <a:lstStyle/>
          <a:p>
            <a:fld id="{D9FB6C44-595A-B147-93BC-B9F0A7482B42}" type="slidenum">
              <a:rPr lang="en-US" smtClean="0"/>
              <a:pPr/>
              <a:t>32</a:t>
            </a:fld>
            <a:endParaRPr lang="en-US"/>
          </a:p>
        </p:txBody>
      </p:sp>
    </p:spTree>
    <p:extLst>
      <p:ext uri="{BB962C8B-B14F-4D97-AF65-F5344CB8AC3E}">
        <p14:creationId xmlns:p14="http://schemas.microsoft.com/office/powerpoint/2010/main" val="231938088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E83FADD-5FC2-6D47-ABD4-8FB31797784F}" type="slidenum">
              <a:rPr lang="en-US"/>
              <a:pPr/>
              <a:t>36</a:t>
            </a:fld>
            <a:endParaRPr lang="en-US"/>
          </a:p>
        </p:txBody>
      </p:sp>
      <p:sp>
        <p:nvSpPr>
          <p:cNvPr id="699394"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69939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EA578F2-2F85-914C-A9C8-78D85F05984F}" type="slidenum">
              <a:rPr lang="en-US"/>
              <a:pPr/>
              <a:t>37</a:t>
            </a:fld>
            <a:endParaRPr lang="en-US"/>
          </a:p>
        </p:txBody>
      </p:sp>
      <p:sp>
        <p:nvSpPr>
          <p:cNvPr id="700418"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7004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A037BC6-60F9-3F4A-B868-DE78EE3C150D}" type="slidenum">
              <a:rPr lang="en-US"/>
              <a:pPr/>
              <a:t>38</a:t>
            </a:fld>
            <a:endParaRPr lang="en-US"/>
          </a:p>
        </p:txBody>
      </p:sp>
      <p:sp>
        <p:nvSpPr>
          <p:cNvPr id="701442"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7014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4611B48-F2B5-1A44-BAE3-3FBA4D482D46}" type="slidenum">
              <a:rPr lang="en-US"/>
              <a:pPr/>
              <a:t>39</a:t>
            </a:fld>
            <a:endParaRPr lang="en-US"/>
          </a:p>
        </p:txBody>
      </p:sp>
      <p:sp>
        <p:nvSpPr>
          <p:cNvPr id="70246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70246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1E3DF32-29F1-E94D-BB79-AE27A08BBA6F}" type="slidenum">
              <a:rPr lang="en-US"/>
              <a:pPr/>
              <a:t>40</a:t>
            </a:fld>
            <a:endParaRPr lang="en-US"/>
          </a:p>
        </p:txBody>
      </p:sp>
      <p:sp>
        <p:nvSpPr>
          <p:cNvPr id="703490"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70349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492D33A-4BFA-854C-8284-F0743EBE35A1}" type="slidenum">
              <a:rPr lang="en-US"/>
              <a:pPr/>
              <a:t>41</a:t>
            </a:fld>
            <a:endParaRPr lang="en-US"/>
          </a:p>
        </p:txBody>
      </p:sp>
      <p:sp>
        <p:nvSpPr>
          <p:cNvPr id="704514"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7045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92E883D-3E87-784B-8A3B-ECF3FC38F807}" type="slidenum">
              <a:rPr lang="en-US"/>
              <a:pPr/>
              <a:t>42</a:t>
            </a:fld>
            <a:endParaRPr lang="en-US"/>
          </a:p>
        </p:txBody>
      </p:sp>
      <p:sp>
        <p:nvSpPr>
          <p:cNvPr id="705538"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70553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835BEF7-03CA-2B48-B90C-F4B4B86B64D4}" type="slidenum">
              <a:rPr lang="en-US"/>
              <a:pPr/>
              <a:t>43</a:t>
            </a:fld>
            <a:endParaRPr lang="en-US"/>
          </a:p>
        </p:txBody>
      </p:sp>
      <p:sp>
        <p:nvSpPr>
          <p:cNvPr id="752642"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sp>
      <p:sp>
        <p:nvSpPr>
          <p:cNvPr id="752643"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1C90F73-0898-AD40-88C6-277F5831F0CA}" type="slidenum">
              <a:rPr lang="en-US"/>
              <a:pPr/>
              <a:t>3</a:t>
            </a:fld>
            <a:endParaRPr lang="en-US"/>
          </a:p>
        </p:txBody>
      </p:sp>
      <p:sp>
        <p:nvSpPr>
          <p:cNvPr id="76902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76902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3B3EF8A-F3DB-9845-ABA5-551C9AD7D475}" type="slidenum">
              <a:rPr lang="en-US"/>
              <a:pPr/>
              <a:t>44</a:t>
            </a:fld>
            <a:endParaRPr lang="en-US"/>
          </a:p>
        </p:txBody>
      </p:sp>
      <p:sp>
        <p:nvSpPr>
          <p:cNvPr id="824322"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sp>
      <p:sp>
        <p:nvSpPr>
          <p:cNvPr id="824323"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txBody>
          <a:bodyPr/>
          <a:lstStyle/>
          <a:p>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11FC6E7-79C1-3347-AE3F-2F2BEFD2B61E}" type="slidenum">
              <a:rPr lang="en-US"/>
              <a:pPr/>
              <a:t>45</a:t>
            </a:fld>
            <a:endParaRPr lang="en-US"/>
          </a:p>
        </p:txBody>
      </p:sp>
      <p:sp>
        <p:nvSpPr>
          <p:cNvPr id="826370"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sp>
      <p:sp>
        <p:nvSpPr>
          <p:cNvPr id="826371"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txBody>
          <a:bodyPr/>
          <a:lstStyle/>
          <a:p>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7BFCD91-A189-D242-9499-D47937F9C4E7}" type="slidenum">
              <a:rPr lang="en-US"/>
              <a:pPr/>
              <a:t>46</a:t>
            </a:fld>
            <a:endParaRPr lang="en-US"/>
          </a:p>
        </p:txBody>
      </p:sp>
      <p:sp>
        <p:nvSpPr>
          <p:cNvPr id="756738"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sp>
      <p:sp>
        <p:nvSpPr>
          <p:cNvPr id="756739"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txBody>
          <a:bodyPr/>
          <a:lstStyle/>
          <a:p>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FB1E3D6-05C4-164E-8FEE-D643506CE84F}" type="slidenum">
              <a:rPr lang="en-US"/>
              <a:pPr/>
              <a:t>47</a:t>
            </a:fld>
            <a:endParaRPr lang="en-US"/>
          </a:p>
        </p:txBody>
      </p:sp>
      <p:sp>
        <p:nvSpPr>
          <p:cNvPr id="758786"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sp>
      <p:sp>
        <p:nvSpPr>
          <p:cNvPr id="758787"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txBody>
          <a:bodyPr/>
          <a:lstStyle/>
          <a:p>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C6ECBF4-15B7-9D4A-A668-CE9CF9B81484}" type="slidenum">
              <a:rPr lang="en-US"/>
              <a:pPr/>
              <a:t>48</a:t>
            </a:fld>
            <a:endParaRPr lang="en-US"/>
          </a:p>
        </p:txBody>
      </p:sp>
      <p:sp>
        <p:nvSpPr>
          <p:cNvPr id="760834"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sp>
      <p:sp>
        <p:nvSpPr>
          <p:cNvPr id="760835"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txBody>
          <a:bodyPr/>
          <a:lstStyle/>
          <a:p>
            <a:endParaRPr 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E2C2195-791C-A445-88C3-CBC649CE8321}" type="slidenum">
              <a:rPr lang="en-US"/>
              <a:pPr/>
              <a:t>49</a:t>
            </a:fld>
            <a:endParaRPr lang="en-US"/>
          </a:p>
        </p:txBody>
      </p:sp>
      <p:sp>
        <p:nvSpPr>
          <p:cNvPr id="762882"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sp>
      <p:sp>
        <p:nvSpPr>
          <p:cNvPr id="762883"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txBody>
          <a:bodyPr/>
          <a:lstStyle/>
          <a:p>
            <a:endParaRPr 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2E53F92-9CDB-3949-9FBD-8A1C716D4D64}" type="slidenum">
              <a:rPr lang="en-US"/>
              <a:pPr/>
              <a:t>50</a:t>
            </a:fld>
            <a:endParaRPr lang="en-US"/>
          </a:p>
        </p:txBody>
      </p:sp>
      <p:sp>
        <p:nvSpPr>
          <p:cNvPr id="764930"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sp>
      <p:sp>
        <p:nvSpPr>
          <p:cNvPr id="764931"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txBody>
          <a:bodyPr/>
          <a:lstStyle/>
          <a:p>
            <a:endParaRPr 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534B289-8D55-F147-AD11-3F4A7DB1A5A6}" type="slidenum">
              <a:rPr lang="en-US"/>
              <a:pPr/>
              <a:t>51</a:t>
            </a:fld>
            <a:endParaRPr lang="en-US"/>
          </a:p>
        </p:txBody>
      </p:sp>
      <p:sp>
        <p:nvSpPr>
          <p:cNvPr id="766978"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sp>
      <p:sp>
        <p:nvSpPr>
          <p:cNvPr id="766979"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txBody>
          <a:bodyPr/>
          <a:lstStyle/>
          <a:p>
            <a:endParaRPr 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932632E-B1A0-9C47-A9A2-8013CDE778B1}" type="slidenum">
              <a:rPr lang="en-US"/>
              <a:pPr/>
              <a:t>52</a:t>
            </a:fld>
            <a:endParaRPr lang="en-US"/>
          </a:p>
        </p:txBody>
      </p:sp>
      <p:sp>
        <p:nvSpPr>
          <p:cNvPr id="708610"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7086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5610740-3833-F64F-9FA4-2BCD217130D6}" type="slidenum">
              <a:rPr lang="en-US"/>
              <a:pPr/>
              <a:t>53</a:t>
            </a:fld>
            <a:endParaRPr lang="en-US"/>
          </a:p>
        </p:txBody>
      </p:sp>
      <p:sp>
        <p:nvSpPr>
          <p:cNvPr id="709634"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70963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7E97708-C9EB-B949-8540-0CE00FB0361B}" type="slidenum">
              <a:rPr lang="en-US"/>
              <a:pPr/>
              <a:t>4</a:t>
            </a:fld>
            <a:endParaRPr lang="en-US"/>
          </a:p>
        </p:txBody>
      </p:sp>
      <p:sp>
        <p:nvSpPr>
          <p:cNvPr id="787458"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sp>
      <p:sp>
        <p:nvSpPr>
          <p:cNvPr id="787459"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txBody>
          <a:bodyPr/>
          <a:lstStyle/>
          <a:p>
            <a:endParaRPr lang="en-US"/>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13579D5-D0B4-3648-AB2E-2F19BD26EA95}" type="slidenum">
              <a:rPr lang="en-US"/>
              <a:pPr/>
              <a:t>54</a:t>
            </a:fld>
            <a:endParaRPr lang="en-US"/>
          </a:p>
        </p:txBody>
      </p:sp>
      <p:sp>
        <p:nvSpPr>
          <p:cNvPr id="710658"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71065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771C21E-040E-5D48-96F9-035CEE51F53A}" type="slidenum">
              <a:rPr lang="en-US"/>
              <a:pPr/>
              <a:t>55</a:t>
            </a:fld>
            <a:endParaRPr lang="en-US"/>
          </a:p>
        </p:txBody>
      </p:sp>
      <p:sp>
        <p:nvSpPr>
          <p:cNvPr id="711682"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71168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1AE1709-D224-1D40-9FA4-33793CCBF9B6}" type="slidenum">
              <a:rPr lang="en-US"/>
              <a:pPr/>
              <a:t>56</a:t>
            </a:fld>
            <a:endParaRPr lang="en-US"/>
          </a:p>
        </p:txBody>
      </p:sp>
      <p:sp>
        <p:nvSpPr>
          <p:cNvPr id="71270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71270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4E19B3A-7D10-9243-BB32-8F173AFA82D6}" type="slidenum">
              <a:rPr lang="en-US"/>
              <a:pPr/>
              <a:t>57</a:t>
            </a:fld>
            <a:endParaRPr lang="en-US"/>
          </a:p>
        </p:txBody>
      </p:sp>
      <p:sp>
        <p:nvSpPr>
          <p:cNvPr id="713730"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71373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901427D-2457-4343-9B66-6FD64C82DAE6}" type="slidenum">
              <a:rPr lang="en-US"/>
              <a:pPr/>
              <a:t>58</a:t>
            </a:fld>
            <a:endParaRPr lang="en-US"/>
          </a:p>
        </p:txBody>
      </p:sp>
      <p:sp>
        <p:nvSpPr>
          <p:cNvPr id="818178"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81817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9ECA56C-4B1E-3542-9EC8-2067A262B2EC}" type="slidenum">
              <a:rPr lang="en-US"/>
              <a:pPr/>
              <a:t>59</a:t>
            </a:fld>
            <a:endParaRPr lang="en-US"/>
          </a:p>
        </p:txBody>
      </p:sp>
      <p:sp>
        <p:nvSpPr>
          <p:cNvPr id="714754"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71475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3A92D63-A505-1343-8D3C-69D2E773BAB0}" type="slidenum">
              <a:rPr lang="en-US"/>
              <a:pPr/>
              <a:t>60</a:t>
            </a:fld>
            <a:endParaRPr lang="en-US"/>
          </a:p>
        </p:txBody>
      </p:sp>
      <p:sp>
        <p:nvSpPr>
          <p:cNvPr id="715778"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71577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07088AB-0AF4-064D-B69A-9A47AA1DF3B8}" type="slidenum">
              <a:rPr lang="en-US"/>
              <a:pPr/>
              <a:t>61</a:t>
            </a:fld>
            <a:endParaRPr lang="en-US"/>
          </a:p>
        </p:txBody>
      </p:sp>
      <p:sp>
        <p:nvSpPr>
          <p:cNvPr id="716802"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71680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7931F89-BC58-8748-90C6-B3D78233888C}" type="slidenum">
              <a:rPr lang="en-US"/>
              <a:pPr/>
              <a:t>62</a:t>
            </a:fld>
            <a:endParaRPr lang="en-US"/>
          </a:p>
        </p:txBody>
      </p:sp>
      <p:sp>
        <p:nvSpPr>
          <p:cNvPr id="71782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71782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664D667-0A08-E640-9E43-D52F640079C2}" type="slidenum">
              <a:rPr lang="en-US"/>
              <a:pPr/>
              <a:t>63</a:t>
            </a:fld>
            <a:endParaRPr lang="en-US"/>
          </a:p>
        </p:txBody>
      </p:sp>
      <p:sp>
        <p:nvSpPr>
          <p:cNvPr id="718850"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71885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2803D57-9489-A545-B05B-85BD7A0B2310}" type="slidenum">
              <a:rPr lang="en-US"/>
              <a:pPr/>
              <a:t>5</a:t>
            </a:fld>
            <a:endParaRPr lang="en-US"/>
          </a:p>
        </p:txBody>
      </p:sp>
      <p:sp>
        <p:nvSpPr>
          <p:cNvPr id="791554"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sp>
      <p:sp>
        <p:nvSpPr>
          <p:cNvPr id="791555"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txBody>
          <a:bodyPr/>
          <a:lstStyle/>
          <a:p>
            <a:endParaRPr lang="en-US"/>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D1F0133-66AE-094F-BA18-C02BF5B7AC45}" type="slidenum">
              <a:rPr lang="en-US"/>
              <a:pPr/>
              <a:t>64</a:t>
            </a:fld>
            <a:endParaRPr lang="en-US"/>
          </a:p>
        </p:txBody>
      </p:sp>
      <p:sp>
        <p:nvSpPr>
          <p:cNvPr id="719874"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71987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0C82DA4-041D-5D4E-B676-9884958CDFDC}" type="slidenum">
              <a:rPr lang="en-US"/>
              <a:pPr/>
              <a:t>65</a:t>
            </a:fld>
            <a:endParaRPr lang="en-US"/>
          </a:p>
        </p:txBody>
      </p:sp>
      <p:sp>
        <p:nvSpPr>
          <p:cNvPr id="720898"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72089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E67E75E-E816-AA4A-B6A8-6C645C269EE4}" type="slidenum">
              <a:rPr lang="en-US"/>
              <a:pPr/>
              <a:t>66</a:t>
            </a:fld>
            <a:endParaRPr lang="en-US"/>
          </a:p>
        </p:txBody>
      </p:sp>
      <p:sp>
        <p:nvSpPr>
          <p:cNvPr id="721922"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72192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69C6DD7-3FD2-7747-8EE2-A2E41A73DEDE}" type="slidenum">
              <a:rPr lang="en-US"/>
              <a:pPr/>
              <a:t>67</a:t>
            </a:fld>
            <a:endParaRPr lang="en-US"/>
          </a:p>
        </p:txBody>
      </p:sp>
      <p:sp>
        <p:nvSpPr>
          <p:cNvPr id="72294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7229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5572B66-DA5E-9948-8CA1-80BD193C8470}" type="slidenum">
              <a:rPr lang="en-US"/>
              <a:pPr/>
              <a:t>68</a:t>
            </a:fld>
            <a:endParaRPr lang="en-US"/>
          </a:p>
        </p:txBody>
      </p:sp>
      <p:sp>
        <p:nvSpPr>
          <p:cNvPr id="723970"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72397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18219BC-B47B-2546-92D8-6DE5CF22F205}" type="slidenum">
              <a:rPr lang="en-US"/>
              <a:pPr/>
              <a:t>69</a:t>
            </a:fld>
            <a:endParaRPr lang="en-US"/>
          </a:p>
        </p:txBody>
      </p:sp>
      <p:sp>
        <p:nvSpPr>
          <p:cNvPr id="724994"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72499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1FBD5E8-D518-164E-BC8F-FE2963001EB7}" type="slidenum">
              <a:rPr lang="en-US"/>
              <a:pPr/>
              <a:t>70</a:t>
            </a:fld>
            <a:endParaRPr lang="en-US"/>
          </a:p>
        </p:txBody>
      </p:sp>
      <p:sp>
        <p:nvSpPr>
          <p:cNvPr id="726018"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7260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034CD6F-114D-6B4D-837B-2F378ADCBDED}" type="slidenum">
              <a:rPr lang="en-US"/>
              <a:pPr/>
              <a:t>71</a:t>
            </a:fld>
            <a:endParaRPr lang="en-US"/>
          </a:p>
        </p:txBody>
      </p:sp>
      <p:sp>
        <p:nvSpPr>
          <p:cNvPr id="727042"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7270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58303F6-D38B-3F47-89E4-7E82ECB098A0}" type="slidenum">
              <a:rPr lang="en-US"/>
              <a:pPr/>
              <a:t>6</a:t>
            </a:fld>
            <a:endParaRPr lang="en-US"/>
          </a:p>
        </p:txBody>
      </p:sp>
      <p:sp>
        <p:nvSpPr>
          <p:cNvPr id="793602"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sp>
      <p:sp>
        <p:nvSpPr>
          <p:cNvPr id="793603"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txBody>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90EE351-E573-1C45-9E84-63FFA9753F44}" type="slidenum">
              <a:rPr lang="en-US"/>
              <a:pPr/>
              <a:t>7</a:t>
            </a:fld>
            <a:endParaRPr lang="en-US"/>
          </a:p>
        </p:txBody>
      </p:sp>
      <p:sp>
        <p:nvSpPr>
          <p:cNvPr id="795650"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sp>
      <p:sp>
        <p:nvSpPr>
          <p:cNvPr id="795651"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txBody>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CA99CA3-5D05-964F-BFC6-E094D01B20C1}" type="slidenum">
              <a:rPr lang="en-US"/>
              <a:pPr/>
              <a:t>8</a:t>
            </a:fld>
            <a:endParaRPr lang="en-US"/>
          </a:p>
        </p:txBody>
      </p:sp>
      <p:sp>
        <p:nvSpPr>
          <p:cNvPr id="797698"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sp>
      <p:sp>
        <p:nvSpPr>
          <p:cNvPr id="797699"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txBody>
          <a:bodyP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E772F0F-96CB-D244-89FA-B8E79DE3F081}" type="slidenum">
              <a:rPr lang="en-US"/>
              <a:pPr/>
              <a:t>9</a:t>
            </a:fld>
            <a:endParaRPr lang="en-US"/>
          </a:p>
        </p:txBody>
      </p:sp>
      <p:sp>
        <p:nvSpPr>
          <p:cNvPr id="814082"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sp>
      <p:sp>
        <p:nvSpPr>
          <p:cNvPr id="814083"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smtClean="0"/>
              <a:t>IS 257 – Fall 2014</a:t>
            </a:r>
            <a:endParaRPr lang="en-US"/>
          </a:p>
        </p:txBody>
      </p:sp>
    </p:spTree>
    <p:extLst>
      <p:ext uri="{BB962C8B-B14F-4D97-AF65-F5344CB8AC3E}">
        <p14:creationId xmlns:p14="http://schemas.microsoft.com/office/powerpoint/2010/main" val="35440118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IS 257 – Fall 2014</a:t>
            </a:r>
            <a:endParaRPr lang="en-US"/>
          </a:p>
        </p:txBody>
      </p:sp>
    </p:spTree>
    <p:extLst>
      <p:ext uri="{BB962C8B-B14F-4D97-AF65-F5344CB8AC3E}">
        <p14:creationId xmlns:p14="http://schemas.microsoft.com/office/powerpoint/2010/main" val="2687498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0"/>
            <a:ext cx="2057400" cy="6172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0"/>
            <a:ext cx="6019800" cy="6172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IS 257 – Fall 2014</a:t>
            </a:r>
            <a:endParaRPr lang="en-US"/>
          </a:p>
        </p:txBody>
      </p:sp>
    </p:spTree>
    <p:extLst>
      <p:ext uri="{BB962C8B-B14F-4D97-AF65-F5344CB8AC3E}">
        <p14:creationId xmlns:p14="http://schemas.microsoft.com/office/powerpoint/2010/main" val="22225174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7772400" cy="9144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219200"/>
            <a:ext cx="4038600" cy="4953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19200"/>
            <a:ext cx="4038600" cy="4953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477000"/>
            <a:ext cx="1905000" cy="381000"/>
          </a:xfrm>
        </p:spPr>
        <p:txBody>
          <a:bodyPr/>
          <a:lstStyle>
            <a:lvl1pPr>
              <a:defRPr/>
            </a:lvl1pPr>
          </a:lstStyle>
          <a:p>
            <a:r>
              <a:rPr lang="en-US" smtClean="0"/>
              <a:t>IS 257 – Fall 2014</a:t>
            </a:r>
            <a:endParaRPr lang="en-US"/>
          </a:p>
        </p:txBody>
      </p:sp>
    </p:spTree>
    <p:extLst>
      <p:ext uri="{BB962C8B-B14F-4D97-AF65-F5344CB8AC3E}">
        <p14:creationId xmlns:p14="http://schemas.microsoft.com/office/powerpoint/2010/main" val="17524921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IS 257 – Fall 2014</a:t>
            </a:r>
            <a:endParaRPr lang="en-US"/>
          </a:p>
        </p:txBody>
      </p:sp>
    </p:spTree>
    <p:extLst>
      <p:ext uri="{BB962C8B-B14F-4D97-AF65-F5344CB8AC3E}">
        <p14:creationId xmlns:p14="http://schemas.microsoft.com/office/powerpoint/2010/main" val="38281723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smtClean="0"/>
              <a:t>IS 257 – Fall 2014</a:t>
            </a:r>
            <a:endParaRPr lang="en-US"/>
          </a:p>
        </p:txBody>
      </p:sp>
    </p:spTree>
    <p:extLst>
      <p:ext uri="{BB962C8B-B14F-4D97-AF65-F5344CB8AC3E}">
        <p14:creationId xmlns:p14="http://schemas.microsoft.com/office/powerpoint/2010/main" val="19044514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19200"/>
            <a:ext cx="4038600" cy="4953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19200"/>
            <a:ext cx="4038600" cy="4953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smtClean="0"/>
              <a:t>IS 257 – Fall 2014</a:t>
            </a:r>
            <a:endParaRPr lang="en-US"/>
          </a:p>
        </p:txBody>
      </p:sp>
    </p:spTree>
    <p:extLst>
      <p:ext uri="{BB962C8B-B14F-4D97-AF65-F5344CB8AC3E}">
        <p14:creationId xmlns:p14="http://schemas.microsoft.com/office/powerpoint/2010/main" val="39323146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smtClean="0"/>
              <a:t>IS 257 – Fall 2014</a:t>
            </a:r>
            <a:endParaRPr lang="en-US"/>
          </a:p>
        </p:txBody>
      </p:sp>
    </p:spTree>
    <p:extLst>
      <p:ext uri="{BB962C8B-B14F-4D97-AF65-F5344CB8AC3E}">
        <p14:creationId xmlns:p14="http://schemas.microsoft.com/office/powerpoint/2010/main" val="42001963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smtClean="0"/>
              <a:t>IS 257 – Fall 2014</a:t>
            </a:r>
            <a:endParaRPr lang="en-US"/>
          </a:p>
        </p:txBody>
      </p:sp>
    </p:spTree>
    <p:extLst>
      <p:ext uri="{BB962C8B-B14F-4D97-AF65-F5344CB8AC3E}">
        <p14:creationId xmlns:p14="http://schemas.microsoft.com/office/powerpoint/2010/main" val="4054342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smtClean="0"/>
              <a:t>IS 257 – Fall 2014</a:t>
            </a:r>
            <a:endParaRPr lang="en-US"/>
          </a:p>
        </p:txBody>
      </p:sp>
    </p:spTree>
    <p:extLst>
      <p:ext uri="{BB962C8B-B14F-4D97-AF65-F5344CB8AC3E}">
        <p14:creationId xmlns:p14="http://schemas.microsoft.com/office/powerpoint/2010/main" val="12682276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IS 257 – Fall 2014</a:t>
            </a:r>
            <a:endParaRPr lang="en-US"/>
          </a:p>
        </p:txBody>
      </p:sp>
    </p:spTree>
    <p:extLst>
      <p:ext uri="{BB962C8B-B14F-4D97-AF65-F5344CB8AC3E}">
        <p14:creationId xmlns:p14="http://schemas.microsoft.com/office/powerpoint/2010/main" val="38793197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IS 257 – Fall 2014</a:t>
            </a:r>
            <a:endParaRPr lang="en-US"/>
          </a:p>
        </p:txBody>
      </p:sp>
    </p:spTree>
    <p:extLst>
      <p:ext uri="{BB962C8B-B14F-4D97-AF65-F5344CB8AC3E}">
        <p14:creationId xmlns:p14="http://schemas.microsoft.com/office/powerpoint/2010/main" val="1413342750"/>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4" Type="http://schemas.openxmlformats.org/officeDocument/2006/relationships/image" Target="../media/image1.png"/><Relationship Id="rId15" Type="http://schemas.openxmlformats.org/officeDocument/2006/relationships/image" Target="../media/image2.jpeg"/><Relationship Id="rId16" Type="http://schemas.openxmlformats.org/officeDocument/2006/relationships/image" Target="../media/image3.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44" name="Rectangle 20"/>
          <p:cNvSpPr>
            <a:spLocks noChangeArrowheads="1"/>
          </p:cNvSpPr>
          <p:nvPr userDrawn="1"/>
        </p:nvSpPr>
        <p:spPr bwMode="auto">
          <a:xfrm>
            <a:off x="0" y="0"/>
            <a:ext cx="9144000" cy="914400"/>
          </a:xfrm>
          <a:prstGeom prst="rec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046" name="Rectangle 22"/>
          <p:cNvSpPr>
            <a:spLocks noChangeArrowheads="1"/>
          </p:cNvSpPr>
          <p:nvPr userDrawn="1"/>
        </p:nvSpPr>
        <p:spPr bwMode="auto">
          <a:xfrm>
            <a:off x="0" y="6477000"/>
            <a:ext cx="9144000" cy="381000"/>
          </a:xfrm>
          <a:prstGeom prst="rec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026" name="Rectangle 2"/>
          <p:cNvSpPr>
            <a:spLocks noGrp="1" noChangeArrowheads="1"/>
          </p:cNvSpPr>
          <p:nvPr>
            <p:ph type="title"/>
          </p:nvPr>
        </p:nvSpPr>
        <p:spPr bwMode="auto">
          <a:xfrm>
            <a:off x="457200" y="0"/>
            <a:ext cx="7772400"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457200" y="1219200"/>
            <a:ext cx="8229600" cy="495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457200" y="6477000"/>
            <a:ext cx="19050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0" bIns="45720" numCol="1" anchor="ctr" anchorCtr="0" compatLnSpc="1">
            <a:prstTxWarp prst="textNoShape">
              <a:avLst/>
            </a:prstTxWarp>
          </a:bodyPr>
          <a:lstStyle>
            <a:lvl1pPr algn="l">
              <a:defRPr sz="1000" b="1">
                <a:solidFill>
                  <a:srgbClr val="FFFFFF"/>
                </a:solidFill>
                <a:latin typeface="+mj-lt"/>
              </a:defRPr>
            </a:lvl1pPr>
          </a:lstStyle>
          <a:p>
            <a:r>
              <a:rPr lang="en-US" smtClean="0"/>
              <a:t>IS 257 – Fall 2014</a:t>
            </a:r>
            <a:endParaRPr lang="en-US"/>
          </a:p>
        </p:txBody>
      </p:sp>
      <p:pic>
        <p:nvPicPr>
          <p:cNvPr id="1031" name="Picture 7" descr="logo_small"/>
          <p:cNvPicPr>
            <a:picLocks noChangeAspect="1" noChangeArrowheads="1"/>
          </p:cNvPicPr>
          <p:nvPr userDrawn="1"/>
        </p:nvPicPr>
        <p:blipFill>
          <a:blip r:embed="rId14">
            <a:extLst>
              <a:ext uri="{28A0092B-C50C-407E-A947-70E740481C1C}">
                <a14:useLocalDpi xmlns:a14="http://schemas.microsoft.com/office/drawing/2010/main" val="0"/>
              </a:ext>
            </a:extLst>
          </a:blip>
          <a:srcRect b="34164"/>
          <a:stretch>
            <a:fillRect/>
          </a:stretch>
        </p:blipFill>
        <p:spPr bwMode="auto">
          <a:xfrm>
            <a:off x="3619500" y="6553200"/>
            <a:ext cx="1905000" cy="246063"/>
          </a:xfrm>
          <a:prstGeom prst="rect">
            <a:avLst/>
          </a:prstGeom>
          <a:noFill/>
          <a:extLst>
            <a:ext uri="{909E8E84-426E-40dd-AFC4-6F175D3DCCD1}">
              <a14:hiddenFill xmlns:a14="http://schemas.microsoft.com/office/drawing/2010/main">
                <a:solidFill>
                  <a:srgbClr val="FFFFFF"/>
                </a:solidFill>
              </a14:hiddenFill>
            </a:ext>
          </a:extLst>
        </p:spPr>
      </p:pic>
      <p:pic>
        <p:nvPicPr>
          <p:cNvPr id="1041" name="Picture 17" descr="southhall"/>
          <p:cNvPicPr>
            <a:picLocks noChangeAspect="1" noChangeArrowheads="1"/>
          </p:cNvPicPr>
          <p:nvPr userDrawn="1"/>
        </p:nvPicPr>
        <p:blipFill>
          <a:blip r:embed="rId15">
            <a:extLst>
              <a:ext uri="{28A0092B-C50C-407E-A947-70E740481C1C}">
                <a14:useLocalDpi xmlns:a14="http://schemas.microsoft.com/office/drawing/2010/main" val="0"/>
              </a:ext>
            </a:extLst>
          </a:blip>
          <a:srcRect/>
          <a:stretch>
            <a:fillRect/>
          </a:stretch>
        </p:blipFill>
        <p:spPr bwMode="auto">
          <a:xfrm>
            <a:off x="8229600" y="0"/>
            <a:ext cx="914400" cy="914400"/>
          </a:xfrm>
          <a:prstGeom prst="rect">
            <a:avLst/>
          </a:prstGeom>
          <a:noFill/>
          <a:extLst>
            <a:ext uri="{909E8E84-426E-40dd-AFC4-6F175D3DCCD1}">
              <a14:hiddenFill xmlns:a14="http://schemas.microsoft.com/office/drawing/2010/main">
                <a:solidFill>
                  <a:srgbClr val="FFFFFF"/>
                </a:solidFill>
              </a14:hiddenFill>
            </a:ext>
          </a:extLst>
        </p:spPr>
      </p:pic>
      <p:sp>
        <p:nvSpPr>
          <p:cNvPr id="1043" name="Rectangle 19"/>
          <p:cNvSpPr>
            <a:spLocks noChangeArrowheads="1"/>
          </p:cNvSpPr>
          <p:nvPr/>
        </p:nvSpPr>
        <p:spPr bwMode="auto">
          <a:xfrm>
            <a:off x="6781800" y="6477000"/>
            <a:ext cx="19050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rIns="0" anchor="ctr"/>
          <a:lstStyle/>
          <a:p>
            <a:pPr algn="l"/>
            <a:endParaRPr lang="en-US" sz="1000" b="1" dirty="0">
              <a:solidFill>
                <a:srgbClr val="FFFFFF"/>
              </a:solidFill>
              <a:latin typeface="Futura Md BT" charset="0"/>
            </a:endParaRPr>
          </a:p>
          <a:p>
            <a:pPr algn="r"/>
            <a:r>
              <a:rPr lang="en-US" sz="1000" b="1" dirty="0" smtClean="0">
                <a:solidFill>
                  <a:srgbClr val="FFFFFF"/>
                </a:solidFill>
                <a:latin typeface="Futura Md BT" charset="0"/>
              </a:rPr>
              <a:t>2014-09-30 </a:t>
            </a:r>
            <a:r>
              <a:rPr lang="en-US" sz="1000" b="1" dirty="0">
                <a:solidFill>
                  <a:srgbClr val="FFFFFF"/>
                </a:solidFill>
                <a:latin typeface="Futura Md BT" charset="0"/>
              </a:rPr>
              <a:t>SLIDE </a:t>
            </a:r>
            <a:fld id="{FEF37A7B-B8F4-CF43-A3E2-FFCF7BEC0E4A}" type="slidenum">
              <a:rPr lang="en-US" sz="1000" b="1">
                <a:solidFill>
                  <a:srgbClr val="FFFFFF"/>
                </a:solidFill>
                <a:latin typeface="Futura Md BT" charset="0"/>
              </a:rPr>
              <a:pPr algn="r"/>
              <a:t>‹#›</a:t>
            </a:fld>
            <a:r>
              <a:rPr lang="en-US" sz="1000" b="1" dirty="0">
                <a:solidFill>
                  <a:srgbClr val="FFFFFF"/>
                </a:solidFill>
                <a:latin typeface="Futura Md BT" charset="0"/>
              </a:rPr>
              <a:t>	</a:t>
            </a:r>
          </a:p>
        </p:txBody>
      </p:sp>
      <p:pic>
        <p:nvPicPr>
          <p:cNvPr id="1047" name="Picture 23" descr="logo"/>
          <p:cNvPicPr>
            <a:picLocks noChangeAspect="1" noChangeArrowheads="1"/>
          </p:cNvPicPr>
          <p:nvPr userDrawn="1"/>
        </p:nvPicPr>
        <p:blipFill>
          <a:blip r:embed="rId16">
            <a:extLst>
              <a:ext uri="{28A0092B-C50C-407E-A947-70E740481C1C}">
                <a14:useLocalDpi xmlns:a14="http://schemas.microsoft.com/office/drawing/2010/main" val="0"/>
              </a:ext>
            </a:extLst>
          </a:blip>
          <a:srcRect/>
          <a:stretch>
            <a:fillRect/>
          </a:stretch>
        </p:blipFill>
        <p:spPr bwMode="auto">
          <a:xfrm>
            <a:off x="3657600" y="6477000"/>
            <a:ext cx="1905000" cy="381000"/>
          </a:xfrm>
          <a:prstGeom prst="rect">
            <a:avLst/>
          </a:prstGeom>
          <a:solidFill>
            <a:schemeClr val="accent1"/>
          </a:solidFill>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sldNum="0" hdr="0" ftr="0"/>
  <p:txStyles>
    <p:titleStyle>
      <a:lvl1pPr algn="l" rtl="0" fontAlgn="base">
        <a:spcBef>
          <a:spcPct val="0"/>
        </a:spcBef>
        <a:spcAft>
          <a:spcPct val="0"/>
        </a:spcAft>
        <a:defRPr sz="4000">
          <a:solidFill>
            <a:srgbClr val="FFFFFF"/>
          </a:solidFill>
          <a:latin typeface="+mj-lt"/>
          <a:ea typeface="+mj-ea"/>
          <a:cs typeface="+mj-cs"/>
        </a:defRPr>
      </a:lvl1pPr>
      <a:lvl2pPr algn="l" rtl="0" fontAlgn="base">
        <a:spcBef>
          <a:spcPct val="0"/>
        </a:spcBef>
        <a:spcAft>
          <a:spcPct val="0"/>
        </a:spcAft>
        <a:defRPr sz="4000">
          <a:solidFill>
            <a:srgbClr val="FFFFFF"/>
          </a:solidFill>
          <a:latin typeface="Futura Md BT" charset="0"/>
          <a:ea typeface="ＭＳ Ｐゴシック" charset="0"/>
        </a:defRPr>
      </a:lvl2pPr>
      <a:lvl3pPr algn="l" rtl="0" fontAlgn="base">
        <a:spcBef>
          <a:spcPct val="0"/>
        </a:spcBef>
        <a:spcAft>
          <a:spcPct val="0"/>
        </a:spcAft>
        <a:defRPr sz="4000">
          <a:solidFill>
            <a:srgbClr val="FFFFFF"/>
          </a:solidFill>
          <a:latin typeface="Futura Md BT" charset="0"/>
          <a:ea typeface="ＭＳ Ｐゴシック" charset="0"/>
        </a:defRPr>
      </a:lvl3pPr>
      <a:lvl4pPr algn="l" rtl="0" fontAlgn="base">
        <a:spcBef>
          <a:spcPct val="0"/>
        </a:spcBef>
        <a:spcAft>
          <a:spcPct val="0"/>
        </a:spcAft>
        <a:defRPr sz="4000">
          <a:solidFill>
            <a:srgbClr val="FFFFFF"/>
          </a:solidFill>
          <a:latin typeface="Futura Md BT" charset="0"/>
          <a:ea typeface="ＭＳ Ｐゴシック" charset="0"/>
        </a:defRPr>
      </a:lvl4pPr>
      <a:lvl5pPr algn="l" rtl="0" fontAlgn="base">
        <a:spcBef>
          <a:spcPct val="0"/>
        </a:spcBef>
        <a:spcAft>
          <a:spcPct val="0"/>
        </a:spcAft>
        <a:defRPr sz="4000">
          <a:solidFill>
            <a:srgbClr val="FFFFFF"/>
          </a:solidFill>
          <a:latin typeface="Futura Md BT" charset="0"/>
          <a:ea typeface="ＭＳ Ｐゴシック" charset="0"/>
        </a:defRPr>
      </a:lvl5pPr>
      <a:lvl6pPr marL="457200" algn="l" rtl="0" fontAlgn="base">
        <a:spcBef>
          <a:spcPct val="0"/>
        </a:spcBef>
        <a:spcAft>
          <a:spcPct val="0"/>
        </a:spcAft>
        <a:defRPr sz="4000">
          <a:solidFill>
            <a:srgbClr val="FFFFFF"/>
          </a:solidFill>
          <a:latin typeface="Futura Md BT" charset="0"/>
          <a:ea typeface="ＭＳ Ｐゴシック" charset="0"/>
        </a:defRPr>
      </a:lvl6pPr>
      <a:lvl7pPr marL="914400" algn="l" rtl="0" fontAlgn="base">
        <a:spcBef>
          <a:spcPct val="0"/>
        </a:spcBef>
        <a:spcAft>
          <a:spcPct val="0"/>
        </a:spcAft>
        <a:defRPr sz="4000">
          <a:solidFill>
            <a:srgbClr val="FFFFFF"/>
          </a:solidFill>
          <a:latin typeface="Futura Md BT" charset="0"/>
          <a:ea typeface="ＭＳ Ｐゴシック" charset="0"/>
        </a:defRPr>
      </a:lvl7pPr>
      <a:lvl8pPr marL="1371600" algn="l" rtl="0" fontAlgn="base">
        <a:spcBef>
          <a:spcPct val="0"/>
        </a:spcBef>
        <a:spcAft>
          <a:spcPct val="0"/>
        </a:spcAft>
        <a:defRPr sz="4000">
          <a:solidFill>
            <a:srgbClr val="FFFFFF"/>
          </a:solidFill>
          <a:latin typeface="Futura Md BT" charset="0"/>
          <a:ea typeface="ＭＳ Ｐゴシック" charset="0"/>
        </a:defRPr>
      </a:lvl8pPr>
      <a:lvl9pPr marL="1828800" algn="l" rtl="0" fontAlgn="base">
        <a:spcBef>
          <a:spcPct val="0"/>
        </a:spcBef>
        <a:spcAft>
          <a:spcPct val="0"/>
        </a:spcAft>
        <a:defRPr sz="4000">
          <a:solidFill>
            <a:srgbClr val="FFFFFF"/>
          </a:solidFill>
          <a:latin typeface="Futura Md BT" charset="0"/>
          <a:ea typeface="ＭＳ Ｐゴシック"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ea typeface="+mn-ea"/>
        </a:defRPr>
      </a:lvl2pPr>
      <a:lvl3pPr marL="1143000" indent="-228600" algn="l" rtl="0" fontAlgn="base">
        <a:spcBef>
          <a:spcPct val="20000"/>
        </a:spcBef>
        <a:spcAft>
          <a:spcPct val="0"/>
        </a:spcAft>
        <a:buChar char="•"/>
        <a:defRPr sz="2400">
          <a:solidFill>
            <a:schemeClr val="tx1"/>
          </a:solidFill>
          <a:latin typeface="+mn-lt"/>
          <a:ea typeface="+mn-ea"/>
        </a:defRPr>
      </a:lvl3pPr>
      <a:lvl4pPr marL="1600200" indent="-228600" algn="l" rtl="0" fontAlgn="base">
        <a:spcBef>
          <a:spcPct val="20000"/>
        </a:spcBef>
        <a:spcAft>
          <a:spcPct val="0"/>
        </a:spcAft>
        <a:buChar char="–"/>
        <a:defRPr sz="2000">
          <a:solidFill>
            <a:schemeClr val="tx1"/>
          </a:solidFill>
          <a:latin typeface="+mn-lt"/>
          <a:ea typeface="+mn-ea"/>
        </a:defRPr>
      </a:lvl4pPr>
      <a:lvl5pPr marL="2057400" indent="-228600" algn="l" rtl="0" fontAlgn="base">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8.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9.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0.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3.xml"/></Relationships>
</file>

<file path=ppt/slides/_rels/slide48.xml.rels><?xml version="1.0" encoding="UTF-8" standalone="yes"?>
<Relationships xmlns="http://schemas.openxmlformats.org/package/2006/relationships"><Relationship Id="rId3" Type="http://schemas.openxmlformats.org/officeDocument/2006/relationships/notesSlide" Target="../notesSlides/notesSlide34.xml"/><Relationship Id="rId4" Type="http://schemas.openxmlformats.org/officeDocument/2006/relationships/oleObject" Target="../embeddings/oleObject1.bin"/><Relationship Id="rId5" Type="http://schemas.openxmlformats.org/officeDocument/2006/relationships/image" Target="../media/image4.emf"/><Relationship Id="rId1" Type="http://schemas.openxmlformats.org/officeDocument/2006/relationships/vmlDrawing" Target="../drawings/vmlDrawing1.vml"/><Relationship Id="rId2" Type="http://schemas.openxmlformats.org/officeDocument/2006/relationships/slideLayout" Target="../slideLayouts/slideLayout1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6.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8.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9.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0.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1.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3.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4.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6.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7.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48.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49.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0.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51.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5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3.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54.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6.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IS 257 – Fall 2014</a:t>
            </a:r>
            <a:endParaRPr lang="en-US"/>
          </a:p>
        </p:txBody>
      </p:sp>
      <p:sp>
        <p:nvSpPr>
          <p:cNvPr id="458754" name="Rectangle 2"/>
          <p:cNvSpPr>
            <a:spLocks noGrp="1" noChangeArrowheads="1"/>
          </p:cNvSpPr>
          <p:nvPr>
            <p:ph type="ctrTitle"/>
          </p:nvPr>
        </p:nvSpPr>
        <p:spPr>
          <a:xfrm>
            <a:off x="685800" y="2286000"/>
            <a:ext cx="7772400" cy="1143000"/>
          </a:xfrm>
        </p:spPr>
        <p:txBody>
          <a:bodyPr/>
          <a:lstStyle/>
          <a:p>
            <a:pPr algn="ctr"/>
            <a:r>
              <a:rPr lang="en-US">
                <a:solidFill>
                  <a:schemeClr val="tx1"/>
                </a:solidFill>
              </a:rPr>
              <a:t>Physical Database Design</a:t>
            </a:r>
          </a:p>
        </p:txBody>
      </p:sp>
      <p:sp>
        <p:nvSpPr>
          <p:cNvPr id="458755" name="Rectangle 3"/>
          <p:cNvSpPr>
            <a:spLocks noGrp="1" noChangeArrowheads="1"/>
          </p:cNvSpPr>
          <p:nvPr>
            <p:ph type="subTitle" idx="1"/>
          </p:nvPr>
        </p:nvSpPr>
        <p:spPr/>
        <p:txBody>
          <a:bodyPr/>
          <a:lstStyle/>
          <a:p>
            <a:r>
              <a:rPr lang="en-US" sz="2800"/>
              <a:t>University of California, Berkeley</a:t>
            </a:r>
          </a:p>
          <a:p>
            <a:r>
              <a:rPr lang="en-US" sz="2800"/>
              <a:t>School of Information </a:t>
            </a:r>
          </a:p>
          <a:p>
            <a:r>
              <a:rPr lang="en-US" sz="2800" i="1"/>
              <a:t>I 257: Database Management</a:t>
            </a:r>
            <a:endParaRPr lang="en-US" i="1"/>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3"/>
          <p:cNvSpPr>
            <a:spLocks noGrp="1"/>
          </p:cNvSpPr>
          <p:nvPr>
            <p:ph type="dt" sz="half" idx="10"/>
          </p:nvPr>
        </p:nvSpPr>
        <p:spPr/>
        <p:txBody>
          <a:bodyPr/>
          <a:lstStyle/>
          <a:p>
            <a:r>
              <a:rPr lang="en-US" smtClean="0"/>
              <a:t>IS 257 – Fall 2014</a:t>
            </a:r>
            <a:endParaRPr lang="en-US"/>
          </a:p>
        </p:txBody>
      </p:sp>
      <p:sp>
        <p:nvSpPr>
          <p:cNvPr id="804866" name="Rectangle 2"/>
          <p:cNvSpPr>
            <a:spLocks noGrp="1" noChangeArrowheads="1"/>
          </p:cNvSpPr>
          <p:nvPr>
            <p:ph type="title"/>
          </p:nvPr>
        </p:nvSpPr>
        <p:spPr/>
        <p:txBody>
          <a:bodyPr/>
          <a:lstStyle/>
          <a:p>
            <a:r>
              <a:rPr lang="en-US"/>
              <a:t>Sorting</a:t>
            </a:r>
          </a:p>
        </p:txBody>
      </p:sp>
      <p:sp>
        <p:nvSpPr>
          <p:cNvPr id="804867" name="Rectangle 3"/>
          <p:cNvSpPr>
            <a:spLocks noGrp="1" noChangeArrowheads="1"/>
          </p:cNvSpPr>
          <p:nvPr>
            <p:ph type="body" idx="1"/>
          </p:nvPr>
        </p:nvSpPr>
        <p:spPr/>
        <p:txBody>
          <a:bodyPr/>
          <a:lstStyle/>
          <a:p>
            <a:r>
              <a:rPr lang="en-US"/>
              <a:t>SELECT BIOLIFE.[Common Name], BIOLIFE.[Length (cm)]</a:t>
            </a:r>
          </a:p>
          <a:p>
            <a:pPr>
              <a:buFontTx/>
              <a:buNone/>
            </a:pPr>
            <a:r>
              <a:rPr lang="en-US"/>
              <a:t>   FROM BIOLIFE</a:t>
            </a:r>
          </a:p>
          <a:p>
            <a:pPr>
              <a:buFontTx/>
              <a:buNone/>
            </a:pPr>
            <a:r>
              <a:rPr lang="en-US"/>
              <a:t>   </a:t>
            </a:r>
            <a:r>
              <a:rPr lang="en-US">
                <a:solidFill>
                  <a:srgbClr val="FF3300"/>
                </a:solidFill>
              </a:rPr>
              <a:t>ORDER BY BIOLIFE.[Length (cm)] DESC;</a:t>
            </a:r>
          </a:p>
          <a:p>
            <a:endParaRPr lang="en-US">
              <a:solidFill>
                <a:srgbClr val="FF3300"/>
              </a:solidFill>
            </a:endParaRPr>
          </a:p>
        </p:txBody>
      </p:sp>
      <p:sp>
        <p:nvSpPr>
          <p:cNvPr id="804868" name="Text Box 4"/>
          <p:cNvSpPr txBox="1">
            <a:spLocks noChangeArrowheads="1"/>
          </p:cNvSpPr>
          <p:nvPr/>
        </p:nvSpPr>
        <p:spPr bwMode="auto">
          <a:xfrm>
            <a:off x="1965325" y="5548313"/>
            <a:ext cx="4738688"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r>
              <a:rPr lang="en-US" sz="1600" i="1">
                <a:solidFill>
                  <a:schemeClr val="accent1"/>
                </a:solidFill>
              </a:rPr>
              <a:t>Note: the square brackets are not part of the standard,</a:t>
            </a:r>
          </a:p>
          <a:p>
            <a:pPr algn="l" eaLnBrk="0" hangingPunct="0"/>
            <a:r>
              <a:rPr lang="en-US" sz="1600" i="1">
                <a:solidFill>
                  <a:schemeClr val="accent1"/>
                </a:solidFill>
              </a:rPr>
              <a:t>But are used in Access for names with embedded blanks</a:t>
            </a:r>
          </a:p>
        </p:txBody>
      </p:sp>
    </p:spTree>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IS 257 – Fall 2014</a:t>
            </a:r>
            <a:endParaRPr lang="en-US"/>
          </a:p>
        </p:txBody>
      </p:sp>
      <p:sp>
        <p:nvSpPr>
          <p:cNvPr id="806914" name="Rectangle 2"/>
          <p:cNvSpPr>
            <a:spLocks noGrp="1" noChangeArrowheads="1"/>
          </p:cNvSpPr>
          <p:nvPr>
            <p:ph type="title"/>
          </p:nvPr>
        </p:nvSpPr>
        <p:spPr/>
        <p:txBody>
          <a:bodyPr/>
          <a:lstStyle/>
          <a:p>
            <a:r>
              <a:rPr lang="en-US"/>
              <a:t>Subqueries</a:t>
            </a:r>
          </a:p>
        </p:txBody>
      </p:sp>
      <p:sp>
        <p:nvSpPr>
          <p:cNvPr id="806915" name="Rectangle 3"/>
          <p:cNvSpPr>
            <a:spLocks noGrp="1" noChangeArrowheads="1"/>
          </p:cNvSpPr>
          <p:nvPr>
            <p:ph type="body" idx="1"/>
          </p:nvPr>
        </p:nvSpPr>
        <p:spPr/>
        <p:txBody>
          <a:bodyPr/>
          <a:lstStyle/>
          <a:p>
            <a:r>
              <a:rPr lang="en-US"/>
              <a:t>SELECT SITES.[Site Name], SITES.[Destination no]</a:t>
            </a:r>
          </a:p>
          <a:p>
            <a:pPr>
              <a:buFontTx/>
              <a:buNone/>
            </a:pPr>
            <a:r>
              <a:rPr lang="en-US"/>
              <a:t>   FROM SITES</a:t>
            </a:r>
          </a:p>
          <a:p>
            <a:pPr>
              <a:buFontTx/>
              <a:buNone/>
            </a:pPr>
            <a:r>
              <a:rPr lang="en-US"/>
              <a:t>   WHERE sites.[Destination no] </a:t>
            </a:r>
            <a:r>
              <a:rPr lang="en-US">
                <a:solidFill>
                  <a:srgbClr val="FF3300"/>
                </a:solidFill>
              </a:rPr>
              <a:t>IN (SELECT [Destination no] from DEST where [avg temp (f)] &gt;= 78);</a:t>
            </a:r>
          </a:p>
          <a:p>
            <a:pPr>
              <a:buFontTx/>
              <a:buNone/>
            </a:pPr>
            <a:endParaRPr lang="en-US">
              <a:solidFill>
                <a:srgbClr val="FF3300"/>
              </a:solidFill>
            </a:endParaRPr>
          </a:p>
          <a:p>
            <a:r>
              <a:rPr lang="en-US"/>
              <a:t>Can be used as a form of JOIN.</a:t>
            </a:r>
          </a:p>
        </p:txBody>
      </p:sp>
    </p:spTree>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IS 257 – Fall 2014</a:t>
            </a:r>
            <a:endParaRPr lang="en-US"/>
          </a:p>
        </p:txBody>
      </p:sp>
      <p:sp>
        <p:nvSpPr>
          <p:cNvPr id="808962" name="Rectangle 2"/>
          <p:cNvSpPr>
            <a:spLocks noGrp="1" noChangeArrowheads="1"/>
          </p:cNvSpPr>
          <p:nvPr>
            <p:ph type="title"/>
          </p:nvPr>
        </p:nvSpPr>
        <p:spPr/>
        <p:txBody>
          <a:bodyPr/>
          <a:lstStyle/>
          <a:p>
            <a:pPr>
              <a:lnSpc>
                <a:spcPct val="90000"/>
              </a:lnSpc>
            </a:pPr>
            <a:r>
              <a:rPr lang="en-US"/>
              <a:t>Aggregate Functions</a:t>
            </a:r>
          </a:p>
        </p:txBody>
      </p:sp>
      <p:sp>
        <p:nvSpPr>
          <p:cNvPr id="808963" name="Rectangle 3"/>
          <p:cNvSpPr>
            <a:spLocks noGrp="1" noChangeArrowheads="1"/>
          </p:cNvSpPr>
          <p:nvPr>
            <p:ph type="body" idx="1"/>
          </p:nvPr>
        </p:nvSpPr>
        <p:spPr/>
        <p:txBody>
          <a:bodyPr/>
          <a:lstStyle/>
          <a:p>
            <a:pPr>
              <a:lnSpc>
                <a:spcPct val="90000"/>
              </a:lnSpc>
            </a:pPr>
            <a:r>
              <a:rPr lang="en-US"/>
              <a:t>Count</a:t>
            </a:r>
          </a:p>
          <a:p>
            <a:pPr>
              <a:lnSpc>
                <a:spcPct val="90000"/>
              </a:lnSpc>
            </a:pPr>
            <a:r>
              <a:rPr lang="en-US"/>
              <a:t>Avg</a:t>
            </a:r>
          </a:p>
          <a:p>
            <a:pPr>
              <a:lnSpc>
                <a:spcPct val="90000"/>
              </a:lnSpc>
            </a:pPr>
            <a:r>
              <a:rPr lang="en-US"/>
              <a:t>SUM</a:t>
            </a:r>
          </a:p>
          <a:p>
            <a:pPr>
              <a:lnSpc>
                <a:spcPct val="90000"/>
              </a:lnSpc>
            </a:pPr>
            <a:r>
              <a:rPr lang="en-US"/>
              <a:t>MAX</a:t>
            </a:r>
          </a:p>
          <a:p>
            <a:pPr>
              <a:lnSpc>
                <a:spcPct val="90000"/>
              </a:lnSpc>
            </a:pPr>
            <a:r>
              <a:rPr lang="en-US"/>
              <a:t>MIN</a:t>
            </a:r>
          </a:p>
          <a:p>
            <a:pPr>
              <a:lnSpc>
                <a:spcPct val="90000"/>
              </a:lnSpc>
            </a:pPr>
            <a:r>
              <a:rPr lang="en-US"/>
              <a:t>Others may be available in different systems</a:t>
            </a:r>
          </a:p>
          <a:p>
            <a:pPr>
              <a:lnSpc>
                <a:spcPct val="90000"/>
              </a:lnSpc>
            </a:pPr>
            <a:endParaRPr lang="en-US"/>
          </a:p>
        </p:txBody>
      </p:sp>
    </p:spTree>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IS 257 – Fall 2014</a:t>
            </a:r>
            <a:endParaRPr lang="en-US"/>
          </a:p>
        </p:txBody>
      </p:sp>
      <p:sp>
        <p:nvSpPr>
          <p:cNvPr id="811010" name="Rectangle 2"/>
          <p:cNvSpPr>
            <a:spLocks noGrp="1" noChangeArrowheads="1"/>
          </p:cNvSpPr>
          <p:nvPr>
            <p:ph type="title"/>
          </p:nvPr>
        </p:nvSpPr>
        <p:spPr/>
        <p:txBody>
          <a:bodyPr/>
          <a:lstStyle/>
          <a:p>
            <a:r>
              <a:rPr lang="en-US"/>
              <a:t>Using Aggregate functions</a:t>
            </a:r>
          </a:p>
        </p:txBody>
      </p:sp>
      <p:sp>
        <p:nvSpPr>
          <p:cNvPr id="811011" name="Rectangle 3"/>
          <p:cNvSpPr>
            <a:spLocks noGrp="1" noChangeArrowheads="1"/>
          </p:cNvSpPr>
          <p:nvPr>
            <p:ph type="body" idx="1"/>
          </p:nvPr>
        </p:nvSpPr>
        <p:spPr/>
        <p:txBody>
          <a:bodyPr/>
          <a:lstStyle/>
          <a:p>
            <a:r>
              <a:rPr lang="en-US" sz="2800">
                <a:solidFill>
                  <a:srgbClr val="FF3300"/>
                </a:solidFill>
              </a:rPr>
              <a:t>SELECT</a:t>
            </a:r>
            <a:r>
              <a:rPr lang="en-US" sz="2800"/>
              <a:t> attr1, Sum(attr2) </a:t>
            </a:r>
            <a:r>
              <a:rPr lang="en-US" sz="2800">
                <a:solidFill>
                  <a:srgbClr val="FF3300"/>
                </a:solidFill>
              </a:rPr>
              <a:t>AS</a:t>
            </a:r>
            <a:r>
              <a:rPr lang="en-US" sz="2800"/>
              <a:t> name                </a:t>
            </a:r>
            <a:r>
              <a:rPr lang="en-US" sz="2800">
                <a:solidFill>
                  <a:srgbClr val="FF3300"/>
                </a:solidFill>
              </a:rPr>
              <a:t>FROM</a:t>
            </a:r>
            <a:r>
              <a:rPr lang="en-US" sz="2800"/>
              <a:t> tab1, tab2 ...</a:t>
            </a:r>
          </a:p>
          <a:p>
            <a:pPr>
              <a:buFontTx/>
              <a:buNone/>
            </a:pPr>
            <a:r>
              <a:rPr lang="en-US" sz="2800"/>
              <a:t>   </a:t>
            </a:r>
            <a:r>
              <a:rPr lang="en-US" sz="2800">
                <a:solidFill>
                  <a:srgbClr val="FF3300"/>
                </a:solidFill>
              </a:rPr>
              <a:t>GROUP BY</a:t>
            </a:r>
            <a:r>
              <a:rPr lang="en-US" sz="2800"/>
              <a:t> attr1, attr3  </a:t>
            </a:r>
            <a:r>
              <a:rPr lang="en-US" sz="2800">
                <a:solidFill>
                  <a:srgbClr val="FF3300"/>
                </a:solidFill>
              </a:rPr>
              <a:t>HAVING</a:t>
            </a:r>
            <a:r>
              <a:rPr lang="en-US" sz="2800"/>
              <a:t> condition;</a:t>
            </a:r>
            <a:endParaRPr lang="en-US"/>
          </a:p>
        </p:txBody>
      </p:sp>
    </p:spTree>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IS 257 – Fall 2014</a:t>
            </a:r>
            <a:endParaRPr lang="en-US"/>
          </a:p>
        </p:txBody>
      </p:sp>
      <p:sp>
        <p:nvSpPr>
          <p:cNvPr id="815106" name="Rectangle 2"/>
          <p:cNvSpPr>
            <a:spLocks noGrp="1" noChangeArrowheads="1"/>
          </p:cNvSpPr>
          <p:nvPr>
            <p:ph type="title"/>
          </p:nvPr>
        </p:nvSpPr>
        <p:spPr/>
        <p:txBody>
          <a:bodyPr/>
          <a:lstStyle/>
          <a:p>
            <a:r>
              <a:rPr lang="en-US"/>
              <a:t>GROUP BY</a:t>
            </a:r>
          </a:p>
        </p:txBody>
      </p:sp>
      <p:sp>
        <p:nvSpPr>
          <p:cNvPr id="815107" name="Rectangle 3"/>
          <p:cNvSpPr>
            <a:spLocks noGrp="1" noChangeArrowheads="1"/>
          </p:cNvSpPr>
          <p:nvPr>
            <p:ph type="body" idx="1"/>
          </p:nvPr>
        </p:nvSpPr>
        <p:spPr/>
        <p:txBody>
          <a:bodyPr/>
          <a:lstStyle/>
          <a:p>
            <a:r>
              <a:rPr lang="en-US"/>
              <a:t>SELECT DEST.[Destination Name], Count(*) AS Expr1</a:t>
            </a:r>
          </a:p>
          <a:p>
            <a:pPr>
              <a:buFontTx/>
              <a:buNone/>
            </a:pPr>
            <a:r>
              <a:rPr lang="en-US"/>
              <a:t>   FROM DEST INNER JOIN DIVEORDS ON DEST.[Destination Name] = DIVEORDS.Destination</a:t>
            </a:r>
          </a:p>
          <a:p>
            <a:pPr>
              <a:buFontTx/>
              <a:buNone/>
            </a:pPr>
            <a:r>
              <a:rPr lang="en-US">
                <a:solidFill>
                  <a:srgbClr val="FF0000"/>
                </a:solidFill>
              </a:rPr>
              <a:t>   GROUP BY DEST.[Destination Name]</a:t>
            </a:r>
          </a:p>
          <a:p>
            <a:pPr>
              <a:buFontTx/>
              <a:buNone/>
            </a:pPr>
            <a:r>
              <a:rPr lang="en-US">
                <a:solidFill>
                  <a:srgbClr val="FF0000"/>
                </a:solidFill>
              </a:rPr>
              <a:t>   HAVING ((Count(*))&gt;1);</a:t>
            </a:r>
          </a:p>
          <a:p>
            <a:r>
              <a:rPr lang="en-US"/>
              <a:t>Provides a list of Destinations with the number of orders going to that destination</a:t>
            </a:r>
          </a:p>
        </p:txBody>
      </p:sp>
    </p:spTree>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IS 257 – Fall 2014</a:t>
            </a:r>
            <a:endParaRPr lang="en-US"/>
          </a:p>
        </p:txBody>
      </p:sp>
      <p:sp>
        <p:nvSpPr>
          <p:cNvPr id="747522" name="Rectangle 2"/>
          <p:cNvSpPr>
            <a:spLocks noGrp="1" noChangeArrowheads="1"/>
          </p:cNvSpPr>
          <p:nvPr>
            <p:ph type="title"/>
          </p:nvPr>
        </p:nvSpPr>
        <p:spPr/>
        <p:txBody>
          <a:bodyPr/>
          <a:lstStyle/>
          <a:p>
            <a:r>
              <a:rPr lang="en-US"/>
              <a:t>SQL Commands</a:t>
            </a:r>
          </a:p>
        </p:txBody>
      </p:sp>
      <p:sp>
        <p:nvSpPr>
          <p:cNvPr id="747523" name="Rectangle 3"/>
          <p:cNvSpPr>
            <a:spLocks noGrp="1" noChangeArrowheads="1"/>
          </p:cNvSpPr>
          <p:nvPr>
            <p:ph type="body" idx="1"/>
          </p:nvPr>
        </p:nvSpPr>
        <p:spPr/>
        <p:txBody>
          <a:bodyPr/>
          <a:lstStyle/>
          <a:p>
            <a:r>
              <a:rPr lang="en-US"/>
              <a:t>Data Definition Statements</a:t>
            </a:r>
          </a:p>
          <a:p>
            <a:pPr lvl="1"/>
            <a:r>
              <a:rPr lang="en-US"/>
              <a:t>For creation of relations/tables…</a:t>
            </a:r>
          </a:p>
        </p:txBody>
      </p:sp>
    </p:spTree>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IS 257 – Fall 2014</a:t>
            </a:r>
            <a:endParaRPr lang="en-US"/>
          </a:p>
        </p:txBody>
      </p:sp>
      <p:sp>
        <p:nvSpPr>
          <p:cNvPr id="819202" name="Rectangle 2"/>
          <p:cNvSpPr>
            <a:spLocks noGrp="1" noChangeArrowheads="1"/>
          </p:cNvSpPr>
          <p:nvPr>
            <p:ph type="title"/>
          </p:nvPr>
        </p:nvSpPr>
        <p:spPr/>
        <p:txBody>
          <a:bodyPr/>
          <a:lstStyle/>
          <a:p>
            <a:pPr>
              <a:lnSpc>
                <a:spcPct val="90000"/>
              </a:lnSpc>
            </a:pPr>
            <a:r>
              <a:rPr lang="en-US"/>
              <a:t>Create Table</a:t>
            </a:r>
          </a:p>
        </p:txBody>
      </p:sp>
      <p:sp>
        <p:nvSpPr>
          <p:cNvPr id="819203" name="Rectangle 3"/>
          <p:cNvSpPr>
            <a:spLocks noGrp="1" noChangeArrowheads="1"/>
          </p:cNvSpPr>
          <p:nvPr>
            <p:ph type="body" idx="1"/>
          </p:nvPr>
        </p:nvSpPr>
        <p:spPr/>
        <p:txBody>
          <a:bodyPr/>
          <a:lstStyle/>
          <a:p>
            <a:pPr>
              <a:lnSpc>
                <a:spcPct val="90000"/>
              </a:lnSpc>
            </a:pPr>
            <a:r>
              <a:rPr lang="en-US">
                <a:solidFill>
                  <a:srgbClr val="FF3300"/>
                </a:solidFill>
              </a:rPr>
              <a:t>CREATE TABLE</a:t>
            </a:r>
            <a:r>
              <a:rPr lang="en-US"/>
              <a:t> table-name (attr1 attr-type PRIMARY KEY, attr2 attr-type,…,attrN attr-type);</a:t>
            </a:r>
          </a:p>
          <a:p>
            <a:pPr>
              <a:lnSpc>
                <a:spcPct val="90000"/>
              </a:lnSpc>
            </a:pPr>
            <a:endParaRPr lang="en-US"/>
          </a:p>
          <a:p>
            <a:pPr>
              <a:lnSpc>
                <a:spcPct val="90000"/>
              </a:lnSpc>
            </a:pPr>
            <a:r>
              <a:rPr lang="en-US"/>
              <a:t>Adds a new table with the specified attributes (and types) to the database.</a:t>
            </a:r>
          </a:p>
        </p:txBody>
      </p:sp>
    </p:spTree>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INSERT</a:t>
            </a:r>
            <a:endParaRPr lang="en-US" dirty="0"/>
          </a:p>
        </p:txBody>
      </p:sp>
      <p:sp>
        <p:nvSpPr>
          <p:cNvPr id="3" name="Content Placeholder 2"/>
          <p:cNvSpPr>
            <a:spLocks noGrp="1"/>
          </p:cNvSpPr>
          <p:nvPr>
            <p:ph idx="1"/>
          </p:nvPr>
        </p:nvSpPr>
        <p:spPr/>
        <p:txBody>
          <a:bodyPr/>
          <a:lstStyle/>
          <a:p>
            <a:r>
              <a:rPr lang="en-US" dirty="0" smtClean="0">
                <a:solidFill>
                  <a:srgbClr val="FF3300"/>
                </a:solidFill>
              </a:rPr>
              <a:t>INSERT INTO</a:t>
            </a:r>
            <a:r>
              <a:rPr lang="en-US" dirty="0" smtClean="0"/>
              <a:t> </a:t>
            </a:r>
            <a:r>
              <a:rPr lang="en-US" dirty="0"/>
              <a:t>table-name </a:t>
            </a:r>
            <a:r>
              <a:rPr lang="en-US" dirty="0" smtClean="0"/>
              <a:t>(col1, col2, col3, …, </a:t>
            </a:r>
            <a:r>
              <a:rPr lang="en-US" dirty="0" err="1" smtClean="0"/>
              <a:t>colN</a:t>
            </a:r>
            <a:r>
              <a:rPr lang="en-US" dirty="0" smtClean="0"/>
              <a:t>) VALUES (val1, val2, val3,…, </a:t>
            </a:r>
            <a:r>
              <a:rPr lang="en-US" dirty="0" err="1" smtClean="0"/>
              <a:t>valN</a:t>
            </a:r>
            <a:r>
              <a:rPr lang="en-US" dirty="0" smtClean="0"/>
              <a:t>);</a:t>
            </a:r>
          </a:p>
          <a:p>
            <a:endParaRPr lang="en-US" dirty="0"/>
          </a:p>
          <a:p>
            <a:r>
              <a:rPr lang="en-US" dirty="0">
                <a:solidFill>
                  <a:srgbClr val="FF3300"/>
                </a:solidFill>
              </a:rPr>
              <a:t>INSERT INTO</a:t>
            </a:r>
            <a:r>
              <a:rPr lang="en-US" dirty="0"/>
              <a:t> table-</a:t>
            </a:r>
            <a:r>
              <a:rPr lang="en-US" dirty="0" smtClean="0"/>
              <a:t>name </a:t>
            </a:r>
            <a:r>
              <a:rPr lang="en-US" dirty="0"/>
              <a:t>(col1, col2, col3, …, </a:t>
            </a:r>
            <a:r>
              <a:rPr lang="en-US" dirty="0" err="1"/>
              <a:t>colN</a:t>
            </a:r>
            <a:r>
              <a:rPr lang="en-US" dirty="0" smtClean="0"/>
              <a:t>) SELECT…</a:t>
            </a:r>
          </a:p>
          <a:p>
            <a:pPr marL="0" indent="0">
              <a:buNone/>
            </a:pPr>
            <a:endParaRPr lang="en-US" dirty="0" smtClean="0"/>
          </a:p>
          <a:p>
            <a:r>
              <a:rPr lang="en-US" dirty="0" smtClean="0"/>
              <a:t>Column list is optional, if omitted assumes all columns in table definition and order</a:t>
            </a:r>
            <a:endParaRPr lang="en-US" dirty="0"/>
          </a:p>
        </p:txBody>
      </p:sp>
      <p:sp>
        <p:nvSpPr>
          <p:cNvPr id="4" name="Date Placeholder 3"/>
          <p:cNvSpPr>
            <a:spLocks noGrp="1"/>
          </p:cNvSpPr>
          <p:nvPr>
            <p:ph type="dt" sz="half" idx="10"/>
          </p:nvPr>
        </p:nvSpPr>
        <p:spPr/>
        <p:txBody>
          <a:bodyPr/>
          <a:lstStyle/>
          <a:p>
            <a:r>
              <a:rPr lang="en-US" smtClean="0"/>
              <a:t>IS 257 – Fall 2014</a:t>
            </a:r>
            <a:endParaRPr lang="en-US"/>
          </a:p>
        </p:txBody>
      </p:sp>
    </p:spTree>
    <p:extLst>
      <p:ext uri="{BB962C8B-B14F-4D97-AF65-F5344CB8AC3E}">
        <p14:creationId xmlns:p14="http://schemas.microsoft.com/office/powerpoint/2010/main" val="859702760"/>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IS 257 – Fall 2014</a:t>
            </a:r>
            <a:endParaRPr lang="en-US"/>
          </a:p>
        </p:txBody>
      </p:sp>
      <p:sp>
        <p:nvSpPr>
          <p:cNvPr id="827394" name="Rectangle 2"/>
          <p:cNvSpPr>
            <a:spLocks noGrp="1" noChangeArrowheads="1"/>
          </p:cNvSpPr>
          <p:nvPr>
            <p:ph type="title"/>
          </p:nvPr>
        </p:nvSpPr>
        <p:spPr/>
        <p:txBody>
          <a:bodyPr/>
          <a:lstStyle/>
          <a:p>
            <a:r>
              <a:rPr lang="en-US" sz="2800"/>
              <a:t>Creating a new table from existing tables</a:t>
            </a:r>
          </a:p>
        </p:txBody>
      </p:sp>
      <p:sp>
        <p:nvSpPr>
          <p:cNvPr id="827395" name="Rectangle 3"/>
          <p:cNvSpPr>
            <a:spLocks noGrp="1" noChangeArrowheads="1"/>
          </p:cNvSpPr>
          <p:nvPr>
            <p:ph type="body" idx="1"/>
          </p:nvPr>
        </p:nvSpPr>
        <p:spPr/>
        <p:txBody>
          <a:bodyPr/>
          <a:lstStyle/>
          <a:p>
            <a:r>
              <a:rPr lang="en-US"/>
              <a:t>Access and PostgreSQL Syntax:</a:t>
            </a:r>
          </a:p>
          <a:p>
            <a:pPr lvl="1">
              <a:buFontTx/>
              <a:buNone/>
            </a:pPr>
            <a:endParaRPr lang="en-US">
              <a:solidFill>
                <a:srgbClr val="FF3300"/>
              </a:solidFill>
            </a:endParaRPr>
          </a:p>
          <a:p>
            <a:pPr lvl="1">
              <a:buFontTx/>
              <a:buNone/>
            </a:pPr>
            <a:r>
              <a:rPr lang="en-US">
                <a:solidFill>
                  <a:srgbClr val="FF3300"/>
                </a:solidFill>
              </a:rPr>
              <a:t>SELECT</a:t>
            </a:r>
            <a:r>
              <a:rPr lang="en-US"/>
              <a:t>  [DISTINCT] attr1, attr2,…, attr3 </a:t>
            </a:r>
            <a:r>
              <a:rPr lang="en-US">
                <a:solidFill>
                  <a:srgbClr val="FF3300"/>
                </a:solidFill>
              </a:rPr>
              <a:t>INTO</a:t>
            </a:r>
            <a:r>
              <a:rPr lang="en-US"/>
              <a:t> newtablename </a:t>
            </a:r>
            <a:r>
              <a:rPr lang="en-US">
                <a:solidFill>
                  <a:srgbClr val="FF3300"/>
                </a:solidFill>
              </a:rPr>
              <a:t>FROM</a:t>
            </a:r>
            <a:r>
              <a:rPr lang="en-US"/>
              <a:t> rel1 r1, rel2 r2,… rel3 r3 </a:t>
            </a:r>
            <a:r>
              <a:rPr lang="en-US">
                <a:solidFill>
                  <a:srgbClr val="FF3300"/>
                </a:solidFill>
              </a:rPr>
              <a:t>WHERE</a:t>
            </a:r>
            <a:r>
              <a:rPr lang="en-US"/>
              <a:t> condition1 {AND | OR} condition2  </a:t>
            </a:r>
            <a:r>
              <a:rPr lang="en-US">
                <a:solidFill>
                  <a:srgbClr val="FF3300"/>
                </a:solidFill>
              </a:rPr>
              <a:t>ORDER BY</a:t>
            </a:r>
            <a:r>
              <a:rPr lang="en-US"/>
              <a:t> attr1 [DESC], attr3 [DESC] </a:t>
            </a:r>
          </a:p>
          <a:p>
            <a:endParaRPr lang="en-US"/>
          </a:p>
        </p:txBody>
      </p:sp>
    </p:spTree>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IS 257 – Fall 2014</a:t>
            </a:r>
            <a:endParaRPr lang="en-US"/>
          </a:p>
        </p:txBody>
      </p:sp>
      <p:sp>
        <p:nvSpPr>
          <p:cNvPr id="829442" name="Rectangle 2"/>
          <p:cNvSpPr>
            <a:spLocks noGrp="1" noChangeArrowheads="1"/>
          </p:cNvSpPr>
          <p:nvPr>
            <p:ph type="title"/>
          </p:nvPr>
        </p:nvSpPr>
        <p:spPr/>
        <p:txBody>
          <a:bodyPr/>
          <a:lstStyle/>
          <a:p>
            <a:r>
              <a:rPr lang="en-US"/>
              <a:t>How to do it in MySQL</a:t>
            </a:r>
          </a:p>
        </p:txBody>
      </p:sp>
      <p:sp>
        <p:nvSpPr>
          <p:cNvPr id="829443" name="Text Box 3"/>
          <p:cNvSpPr txBox="1">
            <a:spLocks noChangeArrowheads="1"/>
          </p:cNvSpPr>
          <p:nvPr/>
        </p:nvSpPr>
        <p:spPr bwMode="auto">
          <a:xfrm>
            <a:off x="914400" y="1066800"/>
            <a:ext cx="8097088" cy="56323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a:r>
              <a:rPr lang="en-US" sz="2000" dirty="0" err="1"/>
              <a:t>mysql</a:t>
            </a:r>
            <a:r>
              <a:rPr lang="en-US" sz="2000" dirty="0"/>
              <a:t>&gt; SELECT * FROM foo;</a:t>
            </a:r>
          </a:p>
          <a:p>
            <a:pPr algn="l"/>
            <a:r>
              <a:rPr lang="en-US" sz="2000" dirty="0"/>
              <a:t>+---+</a:t>
            </a:r>
          </a:p>
          <a:p>
            <a:pPr algn="l"/>
            <a:r>
              <a:rPr lang="en-US" sz="2000" dirty="0"/>
              <a:t>| n |</a:t>
            </a:r>
          </a:p>
          <a:p>
            <a:pPr algn="l"/>
            <a:r>
              <a:rPr lang="en-US" sz="2000" dirty="0"/>
              <a:t>+---+</a:t>
            </a:r>
          </a:p>
          <a:p>
            <a:pPr algn="l"/>
            <a:r>
              <a:rPr lang="en-US" sz="2000" dirty="0"/>
              <a:t>| 1 |</a:t>
            </a:r>
          </a:p>
          <a:p>
            <a:pPr algn="l"/>
            <a:r>
              <a:rPr lang="en-US" sz="2000" dirty="0"/>
              <a:t>+---+</a:t>
            </a:r>
          </a:p>
          <a:p>
            <a:pPr algn="l"/>
            <a:endParaRPr lang="en-US" sz="2000" dirty="0"/>
          </a:p>
          <a:p>
            <a:pPr algn="l"/>
            <a:r>
              <a:rPr lang="en-US" sz="2000" dirty="0" err="1"/>
              <a:t>mysql</a:t>
            </a:r>
            <a:r>
              <a:rPr lang="en-US" sz="2000" dirty="0"/>
              <a:t>&gt; </a:t>
            </a:r>
            <a:r>
              <a:rPr lang="en-US" sz="2000" b="1" dirty="0"/>
              <a:t>CREATE TABLE bar (m </a:t>
            </a:r>
            <a:r>
              <a:rPr lang="en-US" sz="2000" b="1" dirty="0" smtClean="0"/>
              <a:t>INT AUTO_INCREMENT PRIMARY </a:t>
            </a:r>
          </a:p>
          <a:p>
            <a:pPr algn="l"/>
            <a:r>
              <a:rPr lang="en-US" sz="2000" b="1" dirty="0"/>
              <a:t> </a:t>
            </a:r>
            <a:r>
              <a:rPr lang="en-US" sz="2000" b="1" dirty="0" smtClean="0"/>
              <a:t>          KEY) AS SELECT DISTINCT n </a:t>
            </a:r>
            <a:r>
              <a:rPr lang="en-US" sz="2000" b="1" dirty="0"/>
              <a:t>FROM foo;</a:t>
            </a:r>
            <a:endParaRPr lang="en-US" sz="2000" dirty="0"/>
          </a:p>
          <a:p>
            <a:pPr algn="l"/>
            <a:r>
              <a:rPr lang="en-US" sz="2000" dirty="0"/>
              <a:t>Query OK, 1 row affected (0.02 sec)</a:t>
            </a:r>
          </a:p>
          <a:p>
            <a:pPr algn="l"/>
            <a:r>
              <a:rPr lang="en-US" sz="2000" dirty="0"/>
              <a:t>Records: 1  Duplicates: 0  Warnings: 0</a:t>
            </a:r>
          </a:p>
          <a:p>
            <a:pPr algn="l"/>
            <a:endParaRPr lang="en-US" sz="2000" dirty="0"/>
          </a:p>
          <a:p>
            <a:pPr algn="l"/>
            <a:r>
              <a:rPr lang="en-US" sz="2000" dirty="0" err="1"/>
              <a:t>mysql</a:t>
            </a:r>
            <a:r>
              <a:rPr lang="en-US" sz="2000" dirty="0"/>
              <a:t>&gt; </a:t>
            </a:r>
            <a:r>
              <a:rPr lang="en-US" sz="2000" b="1" dirty="0"/>
              <a:t>SELECT * FROM bar;</a:t>
            </a:r>
          </a:p>
          <a:p>
            <a:pPr algn="l"/>
            <a:r>
              <a:rPr lang="en-US" sz="2000" dirty="0"/>
              <a:t>+------+---+</a:t>
            </a:r>
          </a:p>
          <a:p>
            <a:pPr algn="l"/>
            <a:r>
              <a:rPr lang="en-US" sz="2000" dirty="0"/>
              <a:t>| m    | n |</a:t>
            </a:r>
          </a:p>
          <a:p>
            <a:pPr algn="l"/>
            <a:r>
              <a:rPr lang="en-US" sz="2000" dirty="0"/>
              <a:t>+------+---+</a:t>
            </a:r>
          </a:p>
          <a:p>
            <a:pPr algn="l"/>
            <a:r>
              <a:rPr lang="en-US" sz="2000" dirty="0"/>
              <a:t>|  </a:t>
            </a:r>
            <a:r>
              <a:rPr lang="en-US" sz="2000" dirty="0" smtClean="0"/>
              <a:t> 1   </a:t>
            </a:r>
            <a:r>
              <a:rPr lang="en-US" sz="2000" dirty="0"/>
              <a:t>| </a:t>
            </a:r>
            <a:r>
              <a:rPr lang="en-US" sz="2000" dirty="0" smtClean="0"/>
              <a:t>1 </a:t>
            </a:r>
            <a:r>
              <a:rPr lang="en-US" sz="2000" dirty="0"/>
              <a:t>|</a:t>
            </a:r>
          </a:p>
          <a:p>
            <a:pPr algn="l"/>
            <a:r>
              <a:rPr lang="en-US" sz="2000" dirty="0"/>
              <a:t>+------+---+</a:t>
            </a:r>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IS 257 – Fall 2014</a:t>
            </a:r>
            <a:endParaRPr lang="en-US"/>
          </a:p>
        </p:txBody>
      </p:sp>
      <p:sp>
        <p:nvSpPr>
          <p:cNvPr id="528388" name="Rectangle 4"/>
          <p:cNvSpPr>
            <a:spLocks noGrp="1" noChangeArrowheads="1"/>
          </p:cNvSpPr>
          <p:nvPr>
            <p:ph type="title"/>
          </p:nvPr>
        </p:nvSpPr>
        <p:spPr/>
        <p:txBody>
          <a:bodyPr/>
          <a:lstStyle/>
          <a:p>
            <a:r>
              <a:rPr lang="en-US"/>
              <a:t>Lecture Outline</a:t>
            </a:r>
          </a:p>
        </p:txBody>
      </p:sp>
      <p:sp>
        <p:nvSpPr>
          <p:cNvPr id="528389" name="Rectangle 5"/>
          <p:cNvSpPr>
            <a:spLocks noGrp="1" noChangeArrowheads="1"/>
          </p:cNvSpPr>
          <p:nvPr>
            <p:ph type="body" idx="1"/>
          </p:nvPr>
        </p:nvSpPr>
        <p:spPr/>
        <p:txBody>
          <a:bodyPr/>
          <a:lstStyle/>
          <a:p>
            <a:r>
              <a:rPr lang="en-US" sz="4000" dirty="0"/>
              <a:t>Review</a:t>
            </a:r>
          </a:p>
          <a:p>
            <a:pPr lvl="1"/>
            <a:r>
              <a:rPr lang="en-US" sz="3600" dirty="0" smtClean="0"/>
              <a:t>Introduction </a:t>
            </a:r>
            <a:r>
              <a:rPr lang="en-US" sz="3600" dirty="0"/>
              <a:t>to </a:t>
            </a:r>
            <a:r>
              <a:rPr lang="en-US" sz="3600" dirty="0" smtClean="0"/>
              <a:t>SQL</a:t>
            </a:r>
          </a:p>
          <a:p>
            <a:pPr lvl="1"/>
            <a:r>
              <a:rPr lang="en-US" sz="3600" dirty="0" smtClean="0"/>
              <a:t>SQLite</a:t>
            </a:r>
            <a:endParaRPr lang="en-US" sz="3600" dirty="0"/>
          </a:p>
          <a:p>
            <a:r>
              <a:rPr lang="en-US" sz="4000" dirty="0"/>
              <a:t>Physical Database Design</a:t>
            </a:r>
          </a:p>
          <a:p>
            <a:r>
              <a:rPr lang="en-US" sz="4000" dirty="0"/>
              <a:t>Access Methods</a:t>
            </a:r>
          </a:p>
          <a:p>
            <a:endParaRPr lang="en-US" sz="4000" dirty="0"/>
          </a:p>
        </p:txBody>
      </p:sp>
    </p:spTree>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SQLite3</a:t>
            </a:r>
            <a:endParaRPr lang="en-US" dirty="0"/>
          </a:p>
        </p:txBody>
      </p:sp>
      <p:sp>
        <p:nvSpPr>
          <p:cNvPr id="3" name="Content Placeholder 2"/>
          <p:cNvSpPr>
            <a:spLocks noGrp="1"/>
          </p:cNvSpPr>
          <p:nvPr>
            <p:ph idx="1"/>
          </p:nvPr>
        </p:nvSpPr>
        <p:spPr>
          <a:xfrm>
            <a:off x="457200" y="1219200"/>
            <a:ext cx="8534400" cy="4953000"/>
          </a:xfrm>
        </p:spPr>
        <p:txBody>
          <a:bodyPr/>
          <a:lstStyle/>
          <a:p>
            <a:r>
              <a:rPr lang="en-US" dirty="0" smtClean="0"/>
              <a:t>Light-weight implementation of a relational DBMS (~340Kb)</a:t>
            </a:r>
          </a:p>
          <a:p>
            <a:pPr lvl="1"/>
            <a:r>
              <a:rPr lang="en-US" dirty="0" smtClean="0"/>
              <a:t>Includes most of the features of full DBMS</a:t>
            </a:r>
          </a:p>
          <a:p>
            <a:pPr lvl="1"/>
            <a:r>
              <a:rPr lang="en-US" dirty="0" smtClean="0"/>
              <a:t>Intended to be imbedded in programs </a:t>
            </a:r>
          </a:p>
          <a:p>
            <a:r>
              <a:rPr lang="en-US" dirty="0" smtClean="0"/>
              <a:t>Available on </a:t>
            </a:r>
            <a:r>
              <a:rPr lang="en-US" dirty="0" err="1" smtClean="0"/>
              <a:t>iSchool</a:t>
            </a:r>
            <a:r>
              <a:rPr lang="en-US" dirty="0" smtClean="0"/>
              <a:t> servers</a:t>
            </a:r>
            <a:r>
              <a:rPr lang="en-US" dirty="0"/>
              <a:t> </a:t>
            </a:r>
            <a:r>
              <a:rPr lang="en-US" dirty="0" smtClean="0"/>
              <a:t>and for other machines as open source </a:t>
            </a:r>
          </a:p>
          <a:p>
            <a:r>
              <a:rPr lang="en-US" dirty="0" smtClean="0"/>
              <a:t>Used as the data manager in iPhone apps and Firefox (among many others)</a:t>
            </a:r>
          </a:p>
          <a:p>
            <a:r>
              <a:rPr lang="en-US" dirty="0" smtClean="0"/>
              <a:t>Databases are stored as files in the OS</a:t>
            </a:r>
          </a:p>
          <a:p>
            <a:endParaRPr lang="en-US" dirty="0"/>
          </a:p>
        </p:txBody>
      </p:sp>
      <p:sp>
        <p:nvSpPr>
          <p:cNvPr id="4" name="Date Placeholder 3"/>
          <p:cNvSpPr>
            <a:spLocks noGrp="1"/>
          </p:cNvSpPr>
          <p:nvPr>
            <p:ph type="dt" sz="half" idx="10"/>
          </p:nvPr>
        </p:nvSpPr>
        <p:spPr/>
        <p:txBody>
          <a:bodyPr/>
          <a:lstStyle/>
          <a:p>
            <a:r>
              <a:rPr lang="en-US" smtClean="0"/>
              <a:t>IS 257 – Fall 2014</a:t>
            </a:r>
            <a:endParaRPr lang="en-US"/>
          </a:p>
        </p:txBody>
      </p:sp>
    </p:spTree>
    <p:extLst>
      <p:ext uri="{BB962C8B-B14F-4D97-AF65-F5344CB8AC3E}">
        <p14:creationId xmlns:p14="http://schemas.microsoft.com/office/powerpoint/2010/main" val="836645166"/>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SQLite3 Data types</a:t>
            </a:r>
            <a:endParaRPr lang="en-US" dirty="0"/>
          </a:p>
        </p:txBody>
      </p:sp>
      <p:sp>
        <p:nvSpPr>
          <p:cNvPr id="3" name="Content Placeholder 2"/>
          <p:cNvSpPr>
            <a:spLocks noGrp="1"/>
          </p:cNvSpPr>
          <p:nvPr>
            <p:ph idx="1"/>
          </p:nvPr>
        </p:nvSpPr>
        <p:spPr/>
        <p:txBody>
          <a:bodyPr/>
          <a:lstStyle/>
          <a:p>
            <a:r>
              <a:rPr lang="en-US" dirty="0"/>
              <a:t>SQLite uses a more general dynamic type system. </a:t>
            </a:r>
            <a:r>
              <a:rPr lang="en-US" dirty="0" smtClean="0"/>
              <a:t>In </a:t>
            </a:r>
            <a:r>
              <a:rPr lang="en-US" dirty="0"/>
              <a:t>SQLite, the </a:t>
            </a:r>
            <a:r>
              <a:rPr lang="en-US" dirty="0" err="1"/>
              <a:t>datatype</a:t>
            </a:r>
            <a:r>
              <a:rPr lang="en-US" dirty="0"/>
              <a:t> of a value is associated with the value itself, not with its </a:t>
            </a:r>
            <a:r>
              <a:rPr lang="en-US" dirty="0" smtClean="0"/>
              <a:t>container</a:t>
            </a:r>
          </a:p>
          <a:p>
            <a:r>
              <a:rPr lang="en-US" dirty="0" smtClean="0"/>
              <a:t>Types are:</a:t>
            </a:r>
          </a:p>
          <a:p>
            <a:pPr lvl="1"/>
            <a:r>
              <a:rPr lang="en-US" sz="1800" b="1" dirty="0" smtClean="0"/>
              <a:t>NULL</a:t>
            </a:r>
            <a:r>
              <a:rPr lang="en-US" sz="1800" dirty="0" smtClean="0"/>
              <a:t>: </a:t>
            </a:r>
            <a:r>
              <a:rPr lang="en-US" sz="1800" dirty="0"/>
              <a:t>The value is a NULL value</a:t>
            </a:r>
            <a:r>
              <a:rPr lang="en-US" sz="1800" dirty="0" smtClean="0"/>
              <a:t>.</a:t>
            </a:r>
            <a:endParaRPr lang="en-US" sz="1800" dirty="0"/>
          </a:p>
          <a:p>
            <a:pPr lvl="1"/>
            <a:r>
              <a:rPr lang="en-US" sz="1800" b="1" dirty="0" smtClean="0"/>
              <a:t>INTEGER</a:t>
            </a:r>
            <a:r>
              <a:rPr lang="en-US" sz="1800" dirty="0" smtClean="0"/>
              <a:t>: </a:t>
            </a:r>
            <a:r>
              <a:rPr lang="en-US" sz="1800" dirty="0"/>
              <a:t>The value is a signed integer, stored in 1, 2, 3, 4, 6, or 8 bytes depending on the magnitude of the </a:t>
            </a:r>
            <a:r>
              <a:rPr lang="en-US" sz="1800" dirty="0" smtClean="0"/>
              <a:t>value</a:t>
            </a:r>
          </a:p>
          <a:p>
            <a:pPr lvl="1"/>
            <a:r>
              <a:rPr lang="en-US" sz="1800" b="1" dirty="0" smtClean="0"/>
              <a:t>REAL</a:t>
            </a:r>
            <a:r>
              <a:rPr lang="en-US" sz="1800" dirty="0" smtClean="0"/>
              <a:t>: </a:t>
            </a:r>
            <a:r>
              <a:rPr lang="en-US" sz="1800" dirty="0"/>
              <a:t>The value is a floating point value, stored as an 8-byte IEEE floating point number</a:t>
            </a:r>
            <a:r>
              <a:rPr lang="en-US" sz="1800" dirty="0" smtClean="0"/>
              <a:t>.</a:t>
            </a:r>
          </a:p>
          <a:p>
            <a:pPr lvl="1"/>
            <a:r>
              <a:rPr lang="en-US" sz="1800" b="1" dirty="0" smtClean="0"/>
              <a:t>TEXT</a:t>
            </a:r>
            <a:r>
              <a:rPr lang="en-US" sz="1800" dirty="0"/>
              <a:t>. The value is a text string, stored using the database encoding (UTF-8, UTF-16BE or UTF-16LE)</a:t>
            </a:r>
            <a:r>
              <a:rPr lang="en-US" sz="1800" dirty="0" smtClean="0"/>
              <a:t>. (default max 1,000,000,000 chars)</a:t>
            </a:r>
          </a:p>
          <a:p>
            <a:pPr lvl="1"/>
            <a:r>
              <a:rPr lang="en-US" sz="1800" b="1" dirty="0" smtClean="0"/>
              <a:t>BLOB</a:t>
            </a:r>
            <a:r>
              <a:rPr lang="en-US" sz="1800" dirty="0"/>
              <a:t>. The value is a blob of data, stored exactly as it was input.</a:t>
            </a:r>
          </a:p>
          <a:p>
            <a:pPr lvl="1"/>
            <a:endParaRPr lang="en-US" dirty="0"/>
          </a:p>
        </p:txBody>
      </p:sp>
      <p:sp>
        <p:nvSpPr>
          <p:cNvPr id="4" name="Date Placeholder 3"/>
          <p:cNvSpPr>
            <a:spLocks noGrp="1"/>
          </p:cNvSpPr>
          <p:nvPr>
            <p:ph type="dt" sz="half" idx="10"/>
          </p:nvPr>
        </p:nvSpPr>
        <p:spPr/>
        <p:txBody>
          <a:bodyPr/>
          <a:lstStyle/>
          <a:p>
            <a:r>
              <a:rPr lang="en-US" smtClean="0"/>
              <a:t>IS 257 – Fall 2014</a:t>
            </a:r>
            <a:endParaRPr lang="en-US"/>
          </a:p>
        </p:txBody>
      </p:sp>
    </p:spTree>
    <p:extLst>
      <p:ext uri="{BB962C8B-B14F-4D97-AF65-F5344CB8AC3E}">
        <p14:creationId xmlns:p14="http://schemas.microsoft.com/office/powerpoint/2010/main" val="707132354"/>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SQLite3 Command line</a:t>
            </a:r>
            <a:endParaRPr lang="en-US" dirty="0"/>
          </a:p>
        </p:txBody>
      </p:sp>
      <p:sp>
        <p:nvSpPr>
          <p:cNvPr id="4" name="TextBox 3"/>
          <p:cNvSpPr txBox="1"/>
          <p:nvPr/>
        </p:nvSpPr>
        <p:spPr>
          <a:xfrm>
            <a:off x="31716" y="914400"/>
            <a:ext cx="7531304" cy="5940088"/>
          </a:xfrm>
          <a:prstGeom prst="rect">
            <a:avLst/>
          </a:prstGeom>
          <a:noFill/>
        </p:spPr>
        <p:txBody>
          <a:bodyPr wrap="none" rtlCol="0">
            <a:spAutoFit/>
          </a:bodyPr>
          <a:lstStyle/>
          <a:p>
            <a:pPr algn="l"/>
            <a:r>
              <a:rPr lang="en-US" sz="2000" dirty="0"/>
              <a:t>[dhcp137:~] ray% </a:t>
            </a:r>
            <a:r>
              <a:rPr lang="en-US" sz="2000" dirty="0">
                <a:solidFill>
                  <a:srgbClr val="FF0000"/>
                </a:solidFill>
              </a:rPr>
              <a:t>sqlite3 </a:t>
            </a:r>
            <a:r>
              <a:rPr lang="en-US" sz="2000" dirty="0" err="1">
                <a:solidFill>
                  <a:srgbClr val="FF0000"/>
                </a:solidFill>
              </a:rPr>
              <a:t>test.db</a:t>
            </a:r>
            <a:endParaRPr lang="en-US" sz="2000" dirty="0">
              <a:solidFill>
                <a:srgbClr val="FF0000"/>
              </a:solidFill>
            </a:endParaRPr>
          </a:p>
          <a:p>
            <a:pPr algn="l"/>
            <a:r>
              <a:rPr lang="en-US" sz="2000" dirty="0"/>
              <a:t>SQLite version 3.6.22</a:t>
            </a:r>
          </a:p>
          <a:p>
            <a:pPr algn="l"/>
            <a:r>
              <a:rPr lang="en-US" sz="2000" dirty="0"/>
              <a:t>Enter ".help" for instructions</a:t>
            </a:r>
          </a:p>
          <a:p>
            <a:pPr algn="l"/>
            <a:r>
              <a:rPr lang="en-US" sz="2000" dirty="0"/>
              <a:t>Enter SQL statements terminated with a ";"</a:t>
            </a:r>
          </a:p>
          <a:p>
            <a:pPr algn="l"/>
            <a:r>
              <a:rPr lang="en-US" sz="2000" dirty="0" err="1"/>
              <a:t>sqlite</a:t>
            </a:r>
            <a:r>
              <a:rPr lang="en-US" sz="2000" dirty="0"/>
              <a:t>&gt; .tables</a:t>
            </a:r>
          </a:p>
          <a:p>
            <a:pPr algn="l"/>
            <a:r>
              <a:rPr lang="en-US" sz="2000" dirty="0" err="1"/>
              <a:t>sqlite</a:t>
            </a:r>
            <a:r>
              <a:rPr lang="en-US" sz="2000" dirty="0"/>
              <a:t>&gt; </a:t>
            </a:r>
            <a:r>
              <a:rPr lang="en-US" sz="2000" dirty="0">
                <a:solidFill>
                  <a:srgbClr val="FF0000"/>
                </a:solidFill>
              </a:rPr>
              <a:t>create table stuff (id </a:t>
            </a:r>
            <a:r>
              <a:rPr lang="en-US" sz="2000" dirty="0" err="1">
                <a:solidFill>
                  <a:srgbClr val="FF0000"/>
                </a:solidFill>
              </a:rPr>
              <a:t>int</a:t>
            </a:r>
            <a:r>
              <a:rPr lang="en-US" sz="2000" dirty="0">
                <a:solidFill>
                  <a:srgbClr val="FF0000"/>
                </a:solidFill>
              </a:rPr>
              <a:t>, name </a:t>
            </a:r>
            <a:r>
              <a:rPr lang="en-US" sz="2000" dirty="0" err="1">
                <a:solidFill>
                  <a:srgbClr val="FF0000"/>
                </a:solidFill>
              </a:rPr>
              <a:t>varchar</a:t>
            </a:r>
            <a:r>
              <a:rPr lang="en-US" sz="2000" dirty="0">
                <a:solidFill>
                  <a:srgbClr val="FF0000"/>
                </a:solidFill>
              </a:rPr>
              <a:t>(30),address </a:t>
            </a:r>
            <a:r>
              <a:rPr lang="en-US" sz="2000" dirty="0" err="1">
                <a:solidFill>
                  <a:srgbClr val="FF0000"/>
                </a:solidFill>
              </a:rPr>
              <a:t>varchar</a:t>
            </a:r>
            <a:r>
              <a:rPr lang="en-US" sz="2000" dirty="0">
                <a:solidFill>
                  <a:srgbClr val="FF0000"/>
                </a:solidFill>
              </a:rPr>
              <a:t>(50));</a:t>
            </a:r>
          </a:p>
          <a:p>
            <a:pPr algn="l"/>
            <a:r>
              <a:rPr lang="en-US" sz="2000" dirty="0" err="1"/>
              <a:t>sqlite</a:t>
            </a:r>
            <a:r>
              <a:rPr lang="en-US" sz="2000" dirty="0"/>
              <a:t>&gt; .tables</a:t>
            </a:r>
          </a:p>
          <a:p>
            <a:pPr algn="l"/>
            <a:r>
              <a:rPr lang="en-US" sz="2000" dirty="0"/>
              <a:t>s</a:t>
            </a:r>
            <a:r>
              <a:rPr lang="en-US" sz="2000" dirty="0" smtClean="0"/>
              <a:t>tuff</a:t>
            </a:r>
            <a:endParaRPr lang="en-US" sz="2000" dirty="0"/>
          </a:p>
          <a:p>
            <a:pPr algn="l"/>
            <a:r>
              <a:rPr lang="en-US" sz="2000" dirty="0" err="1" smtClean="0"/>
              <a:t>sqlite</a:t>
            </a:r>
            <a:r>
              <a:rPr lang="en-US" sz="2000" dirty="0"/>
              <a:t>&gt; </a:t>
            </a:r>
            <a:r>
              <a:rPr lang="en-US" sz="2000" dirty="0">
                <a:solidFill>
                  <a:srgbClr val="FF0000"/>
                </a:solidFill>
              </a:rPr>
              <a:t>insert into stuff values (1,'Jane Smith',"123 east </a:t>
            </a:r>
            <a:r>
              <a:rPr lang="en-US" sz="2000" dirty="0" err="1">
                <a:solidFill>
                  <a:srgbClr val="FF0000"/>
                </a:solidFill>
              </a:rPr>
              <a:t>st.</a:t>
            </a:r>
            <a:r>
              <a:rPr lang="en-US" sz="2000" dirty="0">
                <a:solidFill>
                  <a:srgbClr val="FF0000"/>
                </a:solidFill>
              </a:rPr>
              <a:t>");</a:t>
            </a:r>
          </a:p>
          <a:p>
            <a:pPr algn="l"/>
            <a:r>
              <a:rPr lang="en-US" sz="2000" dirty="0" err="1"/>
              <a:t>sqlite</a:t>
            </a:r>
            <a:r>
              <a:rPr lang="en-US" sz="2000" dirty="0"/>
              <a:t>&gt; </a:t>
            </a:r>
            <a:r>
              <a:rPr lang="en-US" sz="2000" dirty="0">
                <a:solidFill>
                  <a:srgbClr val="FF0000"/>
                </a:solidFill>
              </a:rPr>
              <a:t>select * from stuff;</a:t>
            </a:r>
          </a:p>
          <a:p>
            <a:pPr algn="l"/>
            <a:r>
              <a:rPr lang="en-US" sz="2000" dirty="0"/>
              <a:t>1|Jane Smith|123 east </a:t>
            </a:r>
            <a:r>
              <a:rPr lang="en-US" sz="2000" dirty="0" err="1"/>
              <a:t>st.</a:t>
            </a:r>
            <a:endParaRPr lang="en-US" sz="2000" dirty="0"/>
          </a:p>
          <a:p>
            <a:pPr algn="l"/>
            <a:r>
              <a:rPr lang="en-US" sz="2000" dirty="0" err="1"/>
              <a:t>sqlite</a:t>
            </a:r>
            <a:r>
              <a:rPr lang="en-US" sz="2000" dirty="0"/>
              <a:t>&gt; </a:t>
            </a:r>
            <a:r>
              <a:rPr lang="en-US" sz="2000" dirty="0">
                <a:solidFill>
                  <a:srgbClr val="FF0000"/>
                </a:solidFill>
              </a:rPr>
              <a:t>insert into stuff values (2, 'Bob Jones', '234 west </a:t>
            </a:r>
            <a:r>
              <a:rPr lang="en-US" sz="2000" dirty="0" err="1">
                <a:solidFill>
                  <a:srgbClr val="FF0000"/>
                </a:solidFill>
              </a:rPr>
              <a:t>st.</a:t>
            </a:r>
            <a:r>
              <a:rPr lang="en-US" sz="2000" dirty="0">
                <a:solidFill>
                  <a:srgbClr val="FF0000"/>
                </a:solidFill>
              </a:rPr>
              <a:t>');</a:t>
            </a:r>
          </a:p>
          <a:p>
            <a:pPr algn="l"/>
            <a:r>
              <a:rPr lang="en-US" sz="2000" dirty="0" err="1"/>
              <a:t>sqlite</a:t>
            </a:r>
            <a:r>
              <a:rPr lang="en-US" sz="2000" dirty="0"/>
              <a:t>&gt; </a:t>
            </a:r>
            <a:r>
              <a:rPr lang="en-US" sz="2000" dirty="0">
                <a:solidFill>
                  <a:srgbClr val="FF0000"/>
                </a:solidFill>
              </a:rPr>
              <a:t>insert into stuff values (3, 'John Smith', '567 North </a:t>
            </a:r>
            <a:r>
              <a:rPr lang="en-US" sz="2000" dirty="0" err="1">
                <a:solidFill>
                  <a:srgbClr val="FF0000"/>
                </a:solidFill>
              </a:rPr>
              <a:t>st.</a:t>
            </a:r>
            <a:r>
              <a:rPr lang="en-US" sz="2000" dirty="0">
                <a:solidFill>
                  <a:srgbClr val="FF0000"/>
                </a:solidFill>
              </a:rPr>
              <a:t>');</a:t>
            </a:r>
          </a:p>
          <a:p>
            <a:pPr algn="l"/>
            <a:r>
              <a:rPr lang="en-US" sz="2000" dirty="0" err="1"/>
              <a:t>sqlite</a:t>
            </a:r>
            <a:r>
              <a:rPr lang="en-US" sz="2000" dirty="0">
                <a:solidFill>
                  <a:srgbClr val="FF0000"/>
                </a:solidFill>
              </a:rPr>
              <a:t>&gt; update stuff set address = "546 North </a:t>
            </a:r>
            <a:r>
              <a:rPr lang="en-US" sz="2000" dirty="0" err="1">
                <a:solidFill>
                  <a:srgbClr val="FF0000"/>
                </a:solidFill>
              </a:rPr>
              <a:t>st.</a:t>
            </a:r>
            <a:r>
              <a:rPr lang="en-US" sz="2000" dirty="0">
                <a:solidFill>
                  <a:srgbClr val="FF0000"/>
                </a:solidFill>
              </a:rPr>
              <a:t>" where id = 1;</a:t>
            </a:r>
          </a:p>
          <a:p>
            <a:pPr algn="l"/>
            <a:r>
              <a:rPr lang="en-US" sz="2000" dirty="0" err="1"/>
              <a:t>sqlite</a:t>
            </a:r>
            <a:r>
              <a:rPr lang="en-US" sz="2000" dirty="0"/>
              <a:t>&gt; </a:t>
            </a:r>
            <a:r>
              <a:rPr lang="en-US" sz="2000" dirty="0">
                <a:solidFill>
                  <a:srgbClr val="FF0000"/>
                </a:solidFill>
              </a:rPr>
              <a:t>select * from stuff;</a:t>
            </a:r>
          </a:p>
          <a:p>
            <a:pPr algn="l"/>
            <a:r>
              <a:rPr lang="en-US" sz="2000" dirty="0"/>
              <a:t>1|Jane Smith|546 North </a:t>
            </a:r>
            <a:r>
              <a:rPr lang="en-US" sz="2000" dirty="0" err="1"/>
              <a:t>st.</a:t>
            </a:r>
            <a:endParaRPr lang="en-US" sz="2000" dirty="0"/>
          </a:p>
          <a:p>
            <a:pPr algn="l"/>
            <a:r>
              <a:rPr lang="en-US" sz="2000" dirty="0"/>
              <a:t>2|Bob Jones|234 west </a:t>
            </a:r>
            <a:r>
              <a:rPr lang="en-US" sz="2000" dirty="0" err="1"/>
              <a:t>st.</a:t>
            </a:r>
            <a:endParaRPr lang="en-US" sz="2000" dirty="0"/>
          </a:p>
          <a:p>
            <a:pPr algn="l"/>
            <a:r>
              <a:rPr lang="en-US" sz="2000" dirty="0"/>
              <a:t>3|John Smith|567 North </a:t>
            </a:r>
            <a:r>
              <a:rPr lang="en-US" sz="2000" dirty="0" err="1"/>
              <a:t>st.</a:t>
            </a:r>
            <a:endParaRPr lang="en-US" sz="2000" dirty="0"/>
          </a:p>
          <a:p>
            <a:pPr algn="l"/>
            <a:endParaRPr lang="en-US" sz="2000" dirty="0"/>
          </a:p>
        </p:txBody>
      </p:sp>
      <p:sp>
        <p:nvSpPr>
          <p:cNvPr id="3" name="Date Placeholder 2"/>
          <p:cNvSpPr>
            <a:spLocks noGrp="1"/>
          </p:cNvSpPr>
          <p:nvPr>
            <p:ph type="dt" sz="half" idx="10"/>
          </p:nvPr>
        </p:nvSpPr>
        <p:spPr/>
        <p:txBody>
          <a:bodyPr/>
          <a:lstStyle/>
          <a:p>
            <a:r>
              <a:rPr lang="en-US" smtClean="0"/>
              <a:t>IS 257 – Fall 2014</a:t>
            </a:r>
            <a:endParaRPr lang="en-US"/>
          </a:p>
        </p:txBody>
      </p:sp>
    </p:spTree>
    <p:extLst>
      <p:ext uri="{BB962C8B-B14F-4D97-AF65-F5344CB8AC3E}">
        <p14:creationId xmlns:p14="http://schemas.microsoft.com/office/powerpoint/2010/main" val="2398567363"/>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Wildcard searching</a:t>
            </a:r>
            <a:endParaRPr lang="en-US" dirty="0"/>
          </a:p>
        </p:txBody>
      </p:sp>
      <p:sp>
        <p:nvSpPr>
          <p:cNvPr id="4" name="TextBox 3"/>
          <p:cNvSpPr txBox="1"/>
          <p:nvPr/>
        </p:nvSpPr>
        <p:spPr>
          <a:xfrm>
            <a:off x="381000" y="914400"/>
            <a:ext cx="6058169" cy="5509200"/>
          </a:xfrm>
          <a:prstGeom prst="rect">
            <a:avLst/>
          </a:prstGeom>
          <a:noFill/>
        </p:spPr>
        <p:txBody>
          <a:bodyPr wrap="none" rtlCol="0">
            <a:spAutoFit/>
          </a:bodyPr>
          <a:lstStyle/>
          <a:p>
            <a:pPr algn="l"/>
            <a:r>
              <a:rPr lang="en-US" sz="2000" dirty="0" err="1"/>
              <a:t>sqlite</a:t>
            </a:r>
            <a:r>
              <a:rPr lang="en-US" sz="2000" dirty="0"/>
              <a:t>&gt; </a:t>
            </a:r>
            <a:r>
              <a:rPr lang="en-US" sz="2000" dirty="0">
                <a:solidFill>
                  <a:srgbClr val="FF0000"/>
                </a:solidFill>
              </a:rPr>
              <a:t>select * from stuff where name like '%Smith%';</a:t>
            </a:r>
          </a:p>
          <a:p>
            <a:pPr algn="l"/>
            <a:r>
              <a:rPr lang="en-US" sz="2000" dirty="0"/>
              <a:t>1|Jane Smith|546 North </a:t>
            </a:r>
            <a:r>
              <a:rPr lang="en-US" sz="2000" dirty="0" err="1"/>
              <a:t>st.</a:t>
            </a:r>
            <a:endParaRPr lang="en-US" sz="2000" dirty="0"/>
          </a:p>
          <a:p>
            <a:pPr algn="l"/>
            <a:r>
              <a:rPr lang="en-US" sz="2000" dirty="0"/>
              <a:t>3|John Smith|567 North </a:t>
            </a:r>
            <a:r>
              <a:rPr lang="en-US" sz="2000" dirty="0" err="1"/>
              <a:t>st.</a:t>
            </a:r>
            <a:endParaRPr lang="en-US" sz="2000" dirty="0"/>
          </a:p>
          <a:p>
            <a:pPr algn="l"/>
            <a:r>
              <a:rPr lang="en-US" sz="2000" dirty="0" err="1"/>
              <a:t>sqlite</a:t>
            </a:r>
            <a:r>
              <a:rPr lang="en-US" sz="2000" dirty="0"/>
              <a:t>&gt; </a:t>
            </a:r>
            <a:r>
              <a:rPr lang="en-US" sz="2000" dirty="0">
                <a:solidFill>
                  <a:srgbClr val="FF0000"/>
                </a:solidFill>
              </a:rPr>
              <a:t>select * from stuff where name like '</a:t>
            </a:r>
            <a:r>
              <a:rPr lang="en-US" sz="2000" dirty="0" err="1">
                <a:solidFill>
                  <a:srgbClr val="FF0000"/>
                </a:solidFill>
              </a:rPr>
              <a:t>J%Smith</a:t>
            </a:r>
            <a:r>
              <a:rPr lang="en-US" sz="2000" dirty="0">
                <a:solidFill>
                  <a:srgbClr val="FF0000"/>
                </a:solidFill>
              </a:rPr>
              <a:t>%';</a:t>
            </a:r>
          </a:p>
          <a:p>
            <a:pPr algn="l"/>
            <a:r>
              <a:rPr lang="en-US" sz="2000" dirty="0"/>
              <a:t>1|Jane Smith|546 North </a:t>
            </a:r>
            <a:r>
              <a:rPr lang="en-US" sz="2000" dirty="0" err="1"/>
              <a:t>st.</a:t>
            </a:r>
            <a:endParaRPr lang="en-US" sz="2000" dirty="0"/>
          </a:p>
          <a:p>
            <a:pPr algn="l"/>
            <a:r>
              <a:rPr lang="en-US" sz="2000" dirty="0"/>
              <a:t>3|John Smith|567 North </a:t>
            </a:r>
            <a:r>
              <a:rPr lang="en-US" sz="2000" dirty="0" err="1"/>
              <a:t>st.</a:t>
            </a:r>
            <a:endParaRPr lang="en-US" sz="2000" dirty="0"/>
          </a:p>
          <a:p>
            <a:pPr algn="l"/>
            <a:r>
              <a:rPr lang="en-US" sz="2000" dirty="0" err="1"/>
              <a:t>sqlite</a:t>
            </a:r>
            <a:r>
              <a:rPr lang="en-US" sz="2000" dirty="0"/>
              <a:t>&gt; </a:t>
            </a:r>
            <a:r>
              <a:rPr lang="en-US" sz="2000" dirty="0">
                <a:solidFill>
                  <a:srgbClr val="FF0000"/>
                </a:solidFill>
              </a:rPr>
              <a:t>select * from stuff where name like '</a:t>
            </a:r>
            <a:r>
              <a:rPr lang="en-US" sz="2000" dirty="0" err="1">
                <a:solidFill>
                  <a:srgbClr val="FF0000"/>
                </a:solidFill>
              </a:rPr>
              <a:t>Ja%Smith</a:t>
            </a:r>
            <a:r>
              <a:rPr lang="en-US" sz="2000" dirty="0">
                <a:solidFill>
                  <a:srgbClr val="FF0000"/>
                </a:solidFill>
              </a:rPr>
              <a:t>%';</a:t>
            </a:r>
          </a:p>
          <a:p>
            <a:pPr algn="l"/>
            <a:r>
              <a:rPr lang="en-US" sz="2000" dirty="0"/>
              <a:t>1|Jane Smith|546 North </a:t>
            </a:r>
            <a:r>
              <a:rPr lang="en-US" sz="2000" dirty="0" err="1"/>
              <a:t>st.</a:t>
            </a:r>
            <a:endParaRPr lang="en-US" sz="2000" dirty="0"/>
          </a:p>
          <a:p>
            <a:pPr algn="l"/>
            <a:r>
              <a:rPr lang="en-US" sz="2000" dirty="0" err="1" smtClean="0"/>
              <a:t>sqlite</a:t>
            </a:r>
            <a:r>
              <a:rPr lang="en-US" sz="2000" dirty="0"/>
              <a:t>&gt; </a:t>
            </a:r>
            <a:r>
              <a:rPr lang="en-US" sz="2000" dirty="0">
                <a:solidFill>
                  <a:srgbClr val="FF0000"/>
                </a:solidFill>
              </a:rPr>
              <a:t>select * from stuff where name like 'Jones';</a:t>
            </a:r>
          </a:p>
          <a:p>
            <a:pPr algn="l"/>
            <a:r>
              <a:rPr lang="en-US" sz="2000" dirty="0" err="1"/>
              <a:t>sqlite</a:t>
            </a:r>
            <a:r>
              <a:rPr lang="en-US" sz="2000" dirty="0">
                <a:solidFill>
                  <a:srgbClr val="FF0000"/>
                </a:solidFill>
              </a:rPr>
              <a:t>&gt; select * from stuff where name like '%Jones';</a:t>
            </a:r>
          </a:p>
          <a:p>
            <a:pPr algn="l"/>
            <a:r>
              <a:rPr lang="en-US" sz="2000" dirty="0"/>
              <a:t>2|Bob Jones|234 west </a:t>
            </a:r>
            <a:r>
              <a:rPr lang="en-US" sz="2000" dirty="0" err="1"/>
              <a:t>st.</a:t>
            </a:r>
            <a:endParaRPr lang="en-US" sz="2000" dirty="0"/>
          </a:p>
          <a:p>
            <a:pPr algn="l"/>
            <a:r>
              <a:rPr lang="en-US" sz="2000" dirty="0" err="1" smtClean="0"/>
              <a:t>sqlite</a:t>
            </a:r>
            <a:r>
              <a:rPr lang="en-US" sz="2000" dirty="0"/>
              <a:t>&gt; </a:t>
            </a:r>
            <a:r>
              <a:rPr lang="en-US" sz="2000" dirty="0">
                <a:solidFill>
                  <a:srgbClr val="FF0000"/>
                </a:solidFill>
              </a:rPr>
              <a:t>select name from stuff</a:t>
            </a:r>
          </a:p>
          <a:p>
            <a:pPr algn="l"/>
            <a:r>
              <a:rPr lang="en-US" sz="2000" dirty="0"/>
              <a:t>   ...&gt; ;</a:t>
            </a:r>
          </a:p>
          <a:p>
            <a:pPr algn="l"/>
            <a:r>
              <a:rPr lang="en-US" sz="2000" dirty="0"/>
              <a:t>Jane Smith</a:t>
            </a:r>
          </a:p>
          <a:p>
            <a:pPr algn="l"/>
            <a:r>
              <a:rPr lang="en-US" sz="2000" dirty="0"/>
              <a:t>Bob Jones</a:t>
            </a:r>
          </a:p>
          <a:p>
            <a:pPr algn="l"/>
            <a:r>
              <a:rPr lang="en-US" sz="2000" dirty="0"/>
              <a:t>John Smith</a:t>
            </a:r>
          </a:p>
          <a:p>
            <a:pPr algn="l"/>
            <a:r>
              <a:rPr lang="en-US" sz="2000" dirty="0" err="1"/>
              <a:t>sqlite</a:t>
            </a:r>
            <a:r>
              <a:rPr lang="en-US" sz="2000" dirty="0"/>
              <a:t>&gt; </a:t>
            </a:r>
          </a:p>
        </p:txBody>
      </p:sp>
      <p:sp>
        <p:nvSpPr>
          <p:cNvPr id="3" name="Date Placeholder 2"/>
          <p:cNvSpPr>
            <a:spLocks noGrp="1"/>
          </p:cNvSpPr>
          <p:nvPr>
            <p:ph type="dt" sz="half" idx="10"/>
          </p:nvPr>
        </p:nvSpPr>
        <p:spPr/>
        <p:txBody>
          <a:bodyPr/>
          <a:lstStyle/>
          <a:p>
            <a:r>
              <a:rPr lang="en-US" smtClean="0"/>
              <a:t>IS 257 – Fall 2014</a:t>
            </a:r>
            <a:endParaRPr lang="en-US"/>
          </a:p>
        </p:txBody>
      </p:sp>
    </p:spTree>
    <p:extLst>
      <p:ext uri="{BB962C8B-B14F-4D97-AF65-F5344CB8AC3E}">
        <p14:creationId xmlns:p14="http://schemas.microsoft.com/office/powerpoint/2010/main" val="3327554825"/>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Create backups</a:t>
            </a:r>
            <a:endParaRPr lang="en-US" dirty="0"/>
          </a:p>
        </p:txBody>
      </p:sp>
      <p:sp>
        <p:nvSpPr>
          <p:cNvPr id="4" name="TextBox 3"/>
          <p:cNvSpPr txBox="1"/>
          <p:nvPr/>
        </p:nvSpPr>
        <p:spPr>
          <a:xfrm>
            <a:off x="457200" y="1371600"/>
            <a:ext cx="8874845" cy="3785652"/>
          </a:xfrm>
          <a:prstGeom prst="rect">
            <a:avLst/>
          </a:prstGeom>
          <a:noFill/>
        </p:spPr>
        <p:txBody>
          <a:bodyPr wrap="none" rtlCol="0">
            <a:spAutoFit/>
          </a:bodyPr>
          <a:lstStyle/>
          <a:p>
            <a:pPr algn="l"/>
            <a:r>
              <a:rPr lang="en-US" dirty="0" err="1"/>
              <a:t>sqlite</a:t>
            </a:r>
            <a:r>
              <a:rPr lang="en-US" dirty="0"/>
              <a:t>&gt; </a:t>
            </a:r>
            <a:r>
              <a:rPr lang="en-US" dirty="0">
                <a:solidFill>
                  <a:srgbClr val="FF0000"/>
                </a:solidFill>
              </a:rPr>
              <a:t>.dump</a:t>
            </a:r>
          </a:p>
          <a:p>
            <a:pPr algn="l"/>
            <a:r>
              <a:rPr lang="en-US" dirty="0"/>
              <a:t>PRAGMA </a:t>
            </a:r>
            <a:r>
              <a:rPr lang="en-US" dirty="0" err="1"/>
              <a:t>foreign_keys</a:t>
            </a:r>
            <a:r>
              <a:rPr lang="en-US" dirty="0"/>
              <a:t>=OFF;</a:t>
            </a:r>
          </a:p>
          <a:p>
            <a:pPr algn="l"/>
            <a:r>
              <a:rPr lang="en-US" dirty="0"/>
              <a:t>BEGIN TRANSACTION;</a:t>
            </a:r>
          </a:p>
          <a:p>
            <a:pPr algn="l"/>
            <a:r>
              <a:rPr lang="en-US" dirty="0"/>
              <a:t>CREATE TABLE stuff (id </a:t>
            </a:r>
            <a:r>
              <a:rPr lang="en-US" dirty="0" err="1"/>
              <a:t>int</a:t>
            </a:r>
            <a:r>
              <a:rPr lang="en-US" dirty="0"/>
              <a:t>, name </a:t>
            </a:r>
            <a:r>
              <a:rPr lang="en-US" dirty="0" err="1"/>
              <a:t>varchar</a:t>
            </a:r>
            <a:r>
              <a:rPr lang="en-US" dirty="0"/>
              <a:t>(30),address </a:t>
            </a:r>
            <a:r>
              <a:rPr lang="en-US" dirty="0" err="1"/>
              <a:t>varchar</a:t>
            </a:r>
            <a:r>
              <a:rPr lang="en-US" dirty="0"/>
              <a:t>(50));</a:t>
            </a:r>
          </a:p>
          <a:p>
            <a:pPr algn="l"/>
            <a:r>
              <a:rPr lang="en-US" dirty="0"/>
              <a:t>INSERT INTO "stuff" VALUES(1,'Jane Smith','546 North </a:t>
            </a:r>
            <a:r>
              <a:rPr lang="en-US" dirty="0" err="1"/>
              <a:t>st.</a:t>
            </a:r>
            <a:r>
              <a:rPr lang="en-US" dirty="0"/>
              <a:t>');</a:t>
            </a:r>
          </a:p>
          <a:p>
            <a:pPr algn="l"/>
            <a:r>
              <a:rPr lang="en-US" dirty="0"/>
              <a:t>INSERT INTO "stuff" VALUES(2,'Bob Jones','234 west </a:t>
            </a:r>
            <a:r>
              <a:rPr lang="en-US" dirty="0" err="1"/>
              <a:t>st.</a:t>
            </a:r>
            <a:r>
              <a:rPr lang="en-US" dirty="0"/>
              <a:t>');</a:t>
            </a:r>
          </a:p>
          <a:p>
            <a:pPr algn="l"/>
            <a:r>
              <a:rPr lang="en-US" dirty="0"/>
              <a:t>INSERT INTO "stuff" VALUES(3,'John Smith','567 North </a:t>
            </a:r>
            <a:r>
              <a:rPr lang="en-US" dirty="0" err="1"/>
              <a:t>st.</a:t>
            </a:r>
            <a:r>
              <a:rPr lang="en-US" dirty="0"/>
              <a:t>');</a:t>
            </a:r>
          </a:p>
          <a:p>
            <a:pPr algn="l"/>
            <a:r>
              <a:rPr lang="en-US" dirty="0"/>
              <a:t>COMMIT;</a:t>
            </a:r>
          </a:p>
          <a:p>
            <a:pPr algn="l"/>
            <a:r>
              <a:rPr lang="en-US" dirty="0" err="1"/>
              <a:t>sqlite</a:t>
            </a:r>
            <a:r>
              <a:rPr lang="en-US" dirty="0"/>
              <a:t>&gt; </a:t>
            </a:r>
            <a:r>
              <a:rPr lang="en-US" dirty="0">
                <a:solidFill>
                  <a:srgbClr val="FF0000"/>
                </a:solidFill>
              </a:rPr>
              <a:t>.schema</a:t>
            </a:r>
          </a:p>
          <a:p>
            <a:pPr algn="l"/>
            <a:r>
              <a:rPr lang="en-US" dirty="0"/>
              <a:t>CREATE TABLE stuff (id </a:t>
            </a:r>
            <a:r>
              <a:rPr lang="en-US" dirty="0" err="1"/>
              <a:t>int</a:t>
            </a:r>
            <a:r>
              <a:rPr lang="en-US" dirty="0"/>
              <a:t>, name </a:t>
            </a:r>
            <a:r>
              <a:rPr lang="en-US" dirty="0" err="1"/>
              <a:t>varchar</a:t>
            </a:r>
            <a:r>
              <a:rPr lang="en-US" dirty="0"/>
              <a:t>(30),address </a:t>
            </a:r>
            <a:r>
              <a:rPr lang="en-US" dirty="0" err="1"/>
              <a:t>varchar</a:t>
            </a:r>
            <a:r>
              <a:rPr lang="en-US" dirty="0"/>
              <a:t>(50));</a:t>
            </a:r>
          </a:p>
        </p:txBody>
      </p:sp>
      <p:sp>
        <p:nvSpPr>
          <p:cNvPr id="3" name="Date Placeholder 2"/>
          <p:cNvSpPr>
            <a:spLocks noGrp="1"/>
          </p:cNvSpPr>
          <p:nvPr>
            <p:ph type="dt" sz="half" idx="10"/>
          </p:nvPr>
        </p:nvSpPr>
        <p:spPr/>
        <p:txBody>
          <a:bodyPr/>
          <a:lstStyle/>
          <a:p>
            <a:r>
              <a:rPr lang="en-US" smtClean="0"/>
              <a:t>IS 257 – Fall 2014</a:t>
            </a:r>
            <a:endParaRPr lang="en-US"/>
          </a:p>
        </p:txBody>
      </p:sp>
    </p:spTree>
    <p:extLst>
      <p:ext uri="{BB962C8B-B14F-4D97-AF65-F5344CB8AC3E}">
        <p14:creationId xmlns:p14="http://schemas.microsoft.com/office/powerpoint/2010/main" val="1139478600"/>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Creating Tables from Tables</a:t>
            </a:r>
            <a:endParaRPr lang="en-US" dirty="0"/>
          </a:p>
        </p:txBody>
      </p:sp>
      <p:sp>
        <p:nvSpPr>
          <p:cNvPr id="4" name="TextBox 3"/>
          <p:cNvSpPr txBox="1"/>
          <p:nvPr/>
        </p:nvSpPr>
        <p:spPr>
          <a:xfrm>
            <a:off x="381000" y="1066800"/>
            <a:ext cx="7426482" cy="5324535"/>
          </a:xfrm>
          <a:prstGeom prst="rect">
            <a:avLst/>
          </a:prstGeom>
          <a:noFill/>
        </p:spPr>
        <p:txBody>
          <a:bodyPr wrap="none" rtlCol="0">
            <a:spAutoFit/>
          </a:bodyPr>
          <a:lstStyle/>
          <a:p>
            <a:pPr algn="l"/>
            <a:r>
              <a:rPr lang="en-US" sz="2000" dirty="0" err="1"/>
              <a:t>sqlite</a:t>
            </a:r>
            <a:r>
              <a:rPr lang="en-US" sz="2000" dirty="0"/>
              <a:t>&gt; </a:t>
            </a:r>
            <a:r>
              <a:rPr lang="en-US" sz="2000" dirty="0">
                <a:solidFill>
                  <a:srgbClr val="FF0000"/>
                </a:solidFill>
              </a:rPr>
              <a:t>create table names as select name, id from stuff;</a:t>
            </a:r>
          </a:p>
          <a:p>
            <a:pPr algn="l"/>
            <a:r>
              <a:rPr lang="en-US" sz="2000" dirty="0" err="1"/>
              <a:t>sqlite</a:t>
            </a:r>
            <a:r>
              <a:rPr lang="en-US" sz="2000" dirty="0"/>
              <a:t>&gt; </a:t>
            </a:r>
            <a:r>
              <a:rPr lang="en-US" sz="2000" dirty="0">
                <a:solidFill>
                  <a:srgbClr val="FF0000"/>
                </a:solidFill>
              </a:rPr>
              <a:t>.schema</a:t>
            </a:r>
          </a:p>
          <a:p>
            <a:pPr algn="l"/>
            <a:r>
              <a:rPr lang="en-US" sz="2000" dirty="0"/>
              <a:t>CREATE TABLE names(name </a:t>
            </a:r>
            <a:r>
              <a:rPr lang="en-US" sz="2000" dirty="0" err="1"/>
              <a:t>TEXT,id</a:t>
            </a:r>
            <a:r>
              <a:rPr lang="en-US" sz="2000" dirty="0"/>
              <a:t> INT);</a:t>
            </a:r>
          </a:p>
          <a:p>
            <a:pPr algn="l"/>
            <a:r>
              <a:rPr lang="en-US" sz="2000" dirty="0"/>
              <a:t>CREATE TABLE stuff (id </a:t>
            </a:r>
            <a:r>
              <a:rPr lang="en-US" sz="2000" dirty="0" err="1"/>
              <a:t>int</a:t>
            </a:r>
            <a:r>
              <a:rPr lang="en-US" sz="2000" dirty="0"/>
              <a:t>, name </a:t>
            </a:r>
            <a:r>
              <a:rPr lang="en-US" sz="2000" dirty="0" err="1"/>
              <a:t>varchar</a:t>
            </a:r>
            <a:r>
              <a:rPr lang="en-US" sz="2000" dirty="0"/>
              <a:t>(30),address </a:t>
            </a:r>
            <a:r>
              <a:rPr lang="en-US" sz="2000" dirty="0" err="1"/>
              <a:t>varchar</a:t>
            </a:r>
            <a:r>
              <a:rPr lang="en-US" sz="2000" dirty="0"/>
              <a:t>(50));</a:t>
            </a:r>
          </a:p>
          <a:p>
            <a:pPr algn="l"/>
            <a:r>
              <a:rPr lang="en-US" sz="2000" dirty="0" err="1"/>
              <a:t>sqlite</a:t>
            </a:r>
            <a:r>
              <a:rPr lang="en-US" sz="2000" dirty="0"/>
              <a:t>&gt; </a:t>
            </a:r>
            <a:r>
              <a:rPr lang="en-US" sz="2000" dirty="0">
                <a:solidFill>
                  <a:srgbClr val="FF0000"/>
                </a:solidFill>
              </a:rPr>
              <a:t>select * from names;</a:t>
            </a:r>
          </a:p>
          <a:p>
            <a:pPr algn="l"/>
            <a:r>
              <a:rPr lang="en-US" sz="2000" dirty="0"/>
              <a:t>Jane Smith|1</a:t>
            </a:r>
          </a:p>
          <a:p>
            <a:pPr algn="l"/>
            <a:r>
              <a:rPr lang="en-US" sz="2000" dirty="0"/>
              <a:t>Bob Jones|2</a:t>
            </a:r>
          </a:p>
          <a:p>
            <a:pPr algn="l"/>
            <a:r>
              <a:rPr lang="en-US" sz="2000" dirty="0"/>
              <a:t>John Smith|</a:t>
            </a:r>
            <a:r>
              <a:rPr lang="en-US" sz="2000" dirty="0" smtClean="0"/>
              <a:t>3</a:t>
            </a:r>
          </a:p>
          <a:p>
            <a:pPr algn="l"/>
            <a:r>
              <a:rPr lang="en-US" sz="2000" dirty="0" err="1"/>
              <a:t>sqlite</a:t>
            </a:r>
            <a:r>
              <a:rPr lang="en-US" sz="2000" dirty="0"/>
              <a:t>&gt; </a:t>
            </a:r>
            <a:r>
              <a:rPr lang="en-US" sz="2000" dirty="0" smtClean="0">
                <a:solidFill>
                  <a:srgbClr val="FF0000"/>
                </a:solidFill>
              </a:rPr>
              <a:t>create </a:t>
            </a:r>
            <a:r>
              <a:rPr lang="en-US" sz="2000" dirty="0">
                <a:solidFill>
                  <a:srgbClr val="FF0000"/>
                </a:solidFill>
              </a:rPr>
              <a:t>table names2 as select name as xx, id as key from stuff;</a:t>
            </a:r>
          </a:p>
          <a:p>
            <a:pPr algn="l"/>
            <a:r>
              <a:rPr lang="en-US" sz="2000" dirty="0" err="1"/>
              <a:t>sqlite</a:t>
            </a:r>
            <a:r>
              <a:rPr lang="en-US" sz="2000" dirty="0"/>
              <a:t>&gt; </a:t>
            </a:r>
            <a:r>
              <a:rPr lang="en-US" sz="2000" dirty="0">
                <a:solidFill>
                  <a:srgbClr val="FF0000"/>
                </a:solidFill>
              </a:rPr>
              <a:t>.schema</a:t>
            </a:r>
          </a:p>
          <a:p>
            <a:pPr algn="l"/>
            <a:r>
              <a:rPr lang="en-US" sz="2000" dirty="0"/>
              <a:t>CREATE TABLE names(name </a:t>
            </a:r>
            <a:r>
              <a:rPr lang="en-US" sz="2000" dirty="0" err="1"/>
              <a:t>TEXT,id</a:t>
            </a:r>
            <a:r>
              <a:rPr lang="en-US" sz="2000" dirty="0"/>
              <a:t> INT);</a:t>
            </a:r>
          </a:p>
          <a:p>
            <a:pPr algn="l"/>
            <a:r>
              <a:rPr lang="en-US" sz="2000" dirty="0"/>
              <a:t>CREATE TABLE names2(xx </a:t>
            </a:r>
            <a:r>
              <a:rPr lang="en-US" sz="2000" dirty="0" err="1"/>
              <a:t>TEXT,"key</a:t>
            </a:r>
            <a:r>
              <a:rPr lang="en-US" sz="2000" dirty="0"/>
              <a:t>" INT);</a:t>
            </a:r>
          </a:p>
          <a:p>
            <a:pPr algn="l"/>
            <a:r>
              <a:rPr lang="en-US" sz="2000" dirty="0"/>
              <a:t>CREATE TABLE stuff (id </a:t>
            </a:r>
            <a:r>
              <a:rPr lang="en-US" sz="2000" dirty="0" err="1"/>
              <a:t>int</a:t>
            </a:r>
            <a:r>
              <a:rPr lang="en-US" sz="2000" dirty="0"/>
              <a:t>, name </a:t>
            </a:r>
            <a:r>
              <a:rPr lang="en-US" sz="2000" dirty="0" err="1"/>
              <a:t>varchar</a:t>
            </a:r>
            <a:r>
              <a:rPr lang="en-US" sz="2000" dirty="0"/>
              <a:t>(30),address </a:t>
            </a:r>
            <a:r>
              <a:rPr lang="en-US" sz="2000" dirty="0" err="1"/>
              <a:t>varchar</a:t>
            </a:r>
            <a:r>
              <a:rPr lang="en-US" sz="2000" dirty="0"/>
              <a:t>(50));</a:t>
            </a:r>
          </a:p>
          <a:p>
            <a:pPr algn="l"/>
            <a:r>
              <a:rPr lang="en-US" sz="2000" dirty="0" err="1"/>
              <a:t>sqlite</a:t>
            </a:r>
            <a:r>
              <a:rPr lang="en-US" sz="2000" dirty="0"/>
              <a:t>&gt; </a:t>
            </a:r>
            <a:r>
              <a:rPr lang="en-US" sz="2000" dirty="0">
                <a:solidFill>
                  <a:srgbClr val="FF0000"/>
                </a:solidFill>
              </a:rPr>
              <a:t>drop table names2;</a:t>
            </a:r>
          </a:p>
          <a:p>
            <a:pPr algn="l"/>
            <a:r>
              <a:rPr lang="en-US" sz="2000" dirty="0" err="1"/>
              <a:t>sqlite</a:t>
            </a:r>
            <a:r>
              <a:rPr lang="en-US" sz="2000" dirty="0"/>
              <a:t>&gt; </a:t>
            </a:r>
            <a:r>
              <a:rPr lang="en-US" sz="2000" dirty="0">
                <a:solidFill>
                  <a:srgbClr val="FF0000"/>
                </a:solidFill>
              </a:rPr>
              <a:t>.schema</a:t>
            </a:r>
          </a:p>
          <a:p>
            <a:pPr algn="l"/>
            <a:r>
              <a:rPr lang="en-US" sz="2000" dirty="0"/>
              <a:t>CREATE TABLE names(name </a:t>
            </a:r>
            <a:r>
              <a:rPr lang="en-US" sz="2000" dirty="0" err="1"/>
              <a:t>TEXT,id</a:t>
            </a:r>
            <a:r>
              <a:rPr lang="en-US" sz="2000" dirty="0"/>
              <a:t> INT);</a:t>
            </a:r>
          </a:p>
          <a:p>
            <a:pPr algn="l"/>
            <a:r>
              <a:rPr lang="en-US" sz="2000" dirty="0"/>
              <a:t>CREATE TABLE stuff (id </a:t>
            </a:r>
            <a:r>
              <a:rPr lang="en-US" sz="2000" dirty="0" err="1"/>
              <a:t>int</a:t>
            </a:r>
            <a:r>
              <a:rPr lang="en-US" sz="2000" dirty="0"/>
              <a:t>, name </a:t>
            </a:r>
            <a:r>
              <a:rPr lang="en-US" sz="2000" dirty="0" err="1"/>
              <a:t>varchar</a:t>
            </a:r>
            <a:r>
              <a:rPr lang="en-US" sz="2000" dirty="0"/>
              <a:t>(30),address </a:t>
            </a:r>
            <a:r>
              <a:rPr lang="en-US" sz="2000" dirty="0" err="1"/>
              <a:t>varchar</a:t>
            </a:r>
            <a:r>
              <a:rPr lang="en-US" sz="2000" dirty="0"/>
              <a:t>(50));</a:t>
            </a:r>
          </a:p>
        </p:txBody>
      </p:sp>
      <p:sp>
        <p:nvSpPr>
          <p:cNvPr id="3" name="Date Placeholder 2"/>
          <p:cNvSpPr>
            <a:spLocks noGrp="1"/>
          </p:cNvSpPr>
          <p:nvPr>
            <p:ph type="dt" sz="half" idx="10"/>
          </p:nvPr>
        </p:nvSpPr>
        <p:spPr/>
        <p:txBody>
          <a:bodyPr/>
          <a:lstStyle/>
          <a:p>
            <a:r>
              <a:rPr lang="en-US" smtClean="0"/>
              <a:t>IS 257 – Fall 2014</a:t>
            </a:r>
            <a:endParaRPr lang="en-US"/>
          </a:p>
        </p:txBody>
      </p:sp>
    </p:spTree>
    <p:extLst>
      <p:ext uri="{BB962C8B-B14F-4D97-AF65-F5344CB8AC3E}">
        <p14:creationId xmlns:p14="http://schemas.microsoft.com/office/powerpoint/2010/main" val="3481229629"/>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Using SQLite3 from Python</a:t>
            </a:r>
            <a:endParaRPr lang="en-US" dirty="0"/>
          </a:p>
        </p:txBody>
      </p:sp>
      <p:sp>
        <p:nvSpPr>
          <p:cNvPr id="3" name="Content Placeholder 2"/>
          <p:cNvSpPr>
            <a:spLocks noGrp="1"/>
          </p:cNvSpPr>
          <p:nvPr>
            <p:ph idx="1"/>
          </p:nvPr>
        </p:nvSpPr>
        <p:spPr/>
        <p:txBody>
          <a:bodyPr/>
          <a:lstStyle/>
          <a:p>
            <a:r>
              <a:rPr lang="en-US" dirty="0" smtClean="0"/>
              <a:t>SQLite is available as a loadable python library</a:t>
            </a:r>
          </a:p>
          <a:p>
            <a:pPr lvl="1"/>
            <a:r>
              <a:rPr lang="en-US" dirty="0" smtClean="0"/>
              <a:t>You can use any SQL commands to create, add data, search, update and delete</a:t>
            </a:r>
          </a:p>
        </p:txBody>
      </p:sp>
      <p:sp>
        <p:nvSpPr>
          <p:cNvPr id="4" name="Date Placeholder 3"/>
          <p:cNvSpPr>
            <a:spLocks noGrp="1"/>
          </p:cNvSpPr>
          <p:nvPr>
            <p:ph type="dt" sz="half" idx="10"/>
          </p:nvPr>
        </p:nvSpPr>
        <p:spPr/>
        <p:txBody>
          <a:bodyPr/>
          <a:lstStyle/>
          <a:p>
            <a:r>
              <a:rPr lang="en-US" smtClean="0"/>
              <a:t>IS 257 – Fall 2014</a:t>
            </a:r>
            <a:endParaRPr lang="en-US"/>
          </a:p>
        </p:txBody>
      </p:sp>
    </p:spTree>
    <p:extLst>
      <p:ext uri="{BB962C8B-B14F-4D97-AF65-F5344CB8AC3E}">
        <p14:creationId xmlns:p14="http://schemas.microsoft.com/office/powerpoint/2010/main" val="3040198892"/>
      </p:ext>
    </p:extLst>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SQLite3 from Python</a:t>
            </a:r>
            <a:endParaRPr lang="en-US" dirty="0"/>
          </a:p>
        </p:txBody>
      </p:sp>
      <p:sp>
        <p:nvSpPr>
          <p:cNvPr id="4" name="TextBox 3"/>
          <p:cNvSpPr txBox="1"/>
          <p:nvPr/>
        </p:nvSpPr>
        <p:spPr>
          <a:xfrm>
            <a:off x="411923" y="990600"/>
            <a:ext cx="8732077" cy="3785652"/>
          </a:xfrm>
          <a:prstGeom prst="rect">
            <a:avLst/>
          </a:prstGeom>
          <a:noFill/>
        </p:spPr>
        <p:txBody>
          <a:bodyPr wrap="none" rtlCol="0">
            <a:spAutoFit/>
          </a:bodyPr>
          <a:lstStyle/>
          <a:p>
            <a:pPr algn="l"/>
            <a:r>
              <a:rPr lang="en-US" dirty="0"/>
              <a:t>[dhcp137:~] ray% python</a:t>
            </a:r>
          </a:p>
          <a:p>
            <a:pPr algn="l"/>
            <a:r>
              <a:rPr lang="en-US" dirty="0"/>
              <a:t>Python 2.5.1 (r251:54869, Apr 18 2007, 22:08:04) </a:t>
            </a:r>
          </a:p>
          <a:p>
            <a:pPr algn="l"/>
            <a:r>
              <a:rPr lang="en-US" dirty="0"/>
              <a:t>[GCC 4.0.1 (Apple Computer, Inc. build 5367)] on </a:t>
            </a:r>
            <a:r>
              <a:rPr lang="en-US" dirty="0" err="1"/>
              <a:t>darwin</a:t>
            </a:r>
            <a:endParaRPr lang="en-US" dirty="0"/>
          </a:p>
          <a:p>
            <a:pPr algn="l"/>
            <a:r>
              <a:rPr lang="en-US" dirty="0"/>
              <a:t>Type "help", "copyright", "credits" or "license" for more information.</a:t>
            </a:r>
          </a:p>
          <a:p>
            <a:pPr algn="l"/>
            <a:r>
              <a:rPr lang="en-US" dirty="0"/>
              <a:t>&gt;&gt;&gt; import sqlite3</a:t>
            </a:r>
          </a:p>
          <a:p>
            <a:pPr algn="l"/>
            <a:r>
              <a:rPr lang="en-US" dirty="0"/>
              <a:t>&gt;&gt;&gt; sqlite3.version</a:t>
            </a:r>
          </a:p>
          <a:p>
            <a:pPr algn="l"/>
            <a:r>
              <a:rPr lang="en-US" dirty="0"/>
              <a:t>'</a:t>
            </a:r>
            <a:r>
              <a:rPr lang="en-US" dirty="0" smtClean="0"/>
              <a:t>2.3.2’</a:t>
            </a:r>
            <a:endParaRPr lang="en-US" dirty="0"/>
          </a:p>
          <a:p>
            <a:pPr algn="l"/>
            <a:r>
              <a:rPr lang="en-US" dirty="0" smtClean="0"/>
              <a:t>&gt;</a:t>
            </a:r>
            <a:r>
              <a:rPr lang="en-US" dirty="0"/>
              <a:t>&gt;&gt; sqlite3.sqlite_version</a:t>
            </a:r>
          </a:p>
          <a:p>
            <a:pPr algn="l"/>
            <a:r>
              <a:rPr lang="en-US" dirty="0"/>
              <a:t>'3.3.14'</a:t>
            </a:r>
          </a:p>
          <a:p>
            <a:pPr algn="l"/>
            <a:r>
              <a:rPr lang="en-US" dirty="0"/>
              <a:t>&gt;&gt;&gt; </a:t>
            </a:r>
          </a:p>
        </p:txBody>
      </p:sp>
      <p:sp>
        <p:nvSpPr>
          <p:cNvPr id="3" name="Date Placeholder 2"/>
          <p:cNvSpPr>
            <a:spLocks noGrp="1"/>
          </p:cNvSpPr>
          <p:nvPr>
            <p:ph type="dt" sz="half" idx="10"/>
          </p:nvPr>
        </p:nvSpPr>
        <p:spPr/>
        <p:txBody>
          <a:bodyPr/>
          <a:lstStyle/>
          <a:p>
            <a:r>
              <a:rPr lang="en-US" smtClean="0"/>
              <a:t>IS 257 – Fall 2014</a:t>
            </a:r>
            <a:endParaRPr lang="en-US"/>
          </a:p>
        </p:txBody>
      </p:sp>
    </p:spTree>
    <p:extLst>
      <p:ext uri="{BB962C8B-B14F-4D97-AF65-F5344CB8AC3E}">
        <p14:creationId xmlns:p14="http://schemas.microsoft.com/office/powerpoint/2010/main" val="4044747851"/>
      </p:ext>
    </p:extLst>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SQLite3 from Python</a:t>
            </a:r>
            <a:endParaRPr lang="en-US" dirty="0"/>
          </a:p>
        </p:txBody>
      </p:sp>
      <p:sp>
        <p:nvSpPr>
          <p:cNvPr id="4" name="TextBox 3"/>
          <p:cNvSpPr txBox="1"/>
          <p:nvPr/>
        </p:nvSpPr>
        <p:spPr>
          <a:xfrm>
            <a:off x="411923" y="914400"/>
            <a:ext cx="5882940" cy="5755423"/>
          </a:xfrm>
          <a:prstGeom prst="rect">
            <a:avLst/>
          </a:prstGeom>
          <a:noFill/>
        </p:spPr>
        <p:txBody>
          <a:bodyPr wrap="none" rtlCol="0">
            <a:spAutoFit/>
          </a:bodyPr>
          <a:lstStyle/>
          <a:p>
            <a:pPr algn="l"/>
            <a:r>
              <a:rPr lang="en-US" sz="1600" dirty="0"/>
              <a:t>[dhcp137:~] ray% python</a:t>
            </a:r>
          </a:p>
          <a:p>
            <a:pPr algn="l"/>
            <a:r>
              <a:rPr lang="en-US" sz="1600" dirty="0"/>
              <a:t>Python 2.5.1 (r251:54869, Apr 18 2007, 22:08:04) </a:t>
            </a:r>
          </a:p>
          <a:p>
            <a:pPr algn="l"/>
            <a:r>
              <a:rPr lang="en-US" sz="1600" dirty="0"/>
              <a:t>[GCC 4.0.1 (Apple Computer, Inc. build 5367)] on </a:t>
            </a:r>
            <a:r>
              <a:rPr lang="en-US" sz="1600" dirty="0" err="1"/>
              <a:t>darwin</a:t>
            </a:r>
            <a:endParaRPr lang="en-US" sz="1600" dirty="0"/>
          </a:p>
          <a:p>
            <a:pPr algn="l"/>
            <a:r>
              <a:rPr lang="en-US" sz="1600" dirty="0"/>
              <a:t>Type "help", "copyright", "credits" or "license" for more information.</a:t>
            </a:r>
          </a:p>
          <a:p>
            <a:pPr algn="l"/>
            <a:r>
              <a:rPr lang="en-US" sz="1600" dirty="0"/>
              <a:t>&gt;&gt;&gt; import sqlite3 as lite</a:t>
            </a:r>
          </a:p>
          <a:p>
            <a:pPr algn="l"/>
            <a:r>
              <a:rPr lang="en-US" sz="1600" dirty="0"/>
              <a:t>&gt;&gt;&gt; import sys</a:t>
            </a:r>
          </a:p>
          <a:p>
            <a:pPr algn="l"/>
            <a:r>
              <a:rPr lang="en-US" sz="1600" dirty="0"/>
              <a:t>&gt;&gt;&gt; con = None</a:t>
            </a:r>
          </a:p>
          <a:p>
            <a:pPr algn="l"/>
            <a:r>
              <a:rPr lang="en-US" sz="1600" dirty="0"/>
              <a:t>&gt;&gt;&gt; try:</a:t>
            </a:r>
          </a:p>
          <a:p>
            <a:pPr algn="l"/>
            <a:r>
              <a:rPr lang="en-US" sz="1600" dirty="0"/>
              <a:t>...     con = </a:t>
            </a:r>
            <a:r>
              <a:rPr lang="en-US" sz="1600" dirty="0" err="1"/>
              <a:t>lite.connect</a:t>
            </a:r>
            <a:r>
              <a:rPr lang="en-US" sz="1600" dirty="0"/>
              <a:t>('</a:t>
            </a:r>
            <a:r>
              <a:rPr lang="en-US" sz="1600" dirty="0" err="1"/>
              <a:t>newtest.db</a:t>
            </a:r>
            <a:r>
              <a:rPr lang="en-US" sz="1600" dirty="0"/>
              <a:t>')</a:t>
            </a:r>
          </a:p>
          <a:p>
            <a:pPr algn="l"/>
            <a:r>
              <a:rPr lang="en-US" sz="1600" dirty="0"/>
              <a:t>...     cur = </a:t>
            </a:r>
            <a:r>
              <a:rPr lang="en-US" sz="1600" dirty="0" err="1"/>
              <a:t>con.cursor</a:t>
            </a:r>
            <a:r>
              <a:rPr lang="en-US" sz="1600" dirty="0"/>
              <a:t>()</a:t>
            </a:r>
          </a:p>
          <a:p>
            <a:pPr algn="l"/>
            <a:r>
              <a:rPr lang="en-US" sz="1600" dirty="0"/>
              <a:t>...     </a:t>
            </a:r>
            <a:r>
              <a:rPr lang="en-US" sz="1600" dirty="0" err="1"/>
              <a:t>cur.execute</a:t>
            </a:r>
            <a:r>
              <a:rPr lang="en-US" sz="1600" dirty="0"/>
              <a:t>('SELECT SQLITE_VERSION()')</a:t>
            </a:r>
          </a:p>
          <a:p>
            <a:pPr algn="l"/>
            <a:r>
              <a:rPr lang="en-US" sz="1600" dirty="0"/>
              <a:t>...     data = </a:t>
            </a:r>
            <a:r>
              <a:rPr lang="en-US" sz="1600" dirty="0" err="1"/>
              <a:t>cur.fetchone</a:t>
            </a:r>
            <a:r>
              <a:rPr lang="en-US" sz="1600" dirty="0"/>
              <a:t>()</a:t>
            </a:r>
          </a:p>
          <a:p>
            <a:pPr algn="l"/>
            <a:r>
              <a:rPr lang="en-US" sz="1600" dirty="0"/>
              <a:t>...     print "SQLite version: %s" % data</a:t>
            </a:r>
          </a:p>
          <a:p>
            <a:pPr algn="l"/>
            <a:r>
              <a:rPr lang="en-US" sz="1600" dirty="0"/>
              <a:t>... except </a:t>
            </a:r>
            <a:r>
              <a:rPr lang="en-US" sz="1600" dirty="0" err="1"/>
              <a:t>lite.Error</a:t>
            </a:r>
            <a:r>
              <a:rPr lang="en-US" sz="1600" dirty="0"/>
              <a:t>, e:</a:t>
            </a:r>
          </a:p>
          <a:p>
            <a:pPr algn="l"/>
            <a:r>
              <a:rPr lang="en-US" sz="1600" dirty="0"/>
              <a:t>...     print "Error %s:" % </a:t>
            </a:r>
            <a:r>
              <a:rPr lang="en-US" sz="1600" dirty="0" err="1"/>
              <a:t>e.args</a:t>
            </a:r>
            <a:r>
              <a:rPr lang="en-US" sz="1600" dirty="0"/>
              <a:t>[0]</a:t>
            </a:r>
          </a:p>
          <a:p>
            <a:pPr algn="l"/>
            <a:r>
              <a:rPr lang="en-US" sz="1600" dirty="0"/>
              <a:t>...     </a:t>
            </a:r>
            <a:r>
              <a:rPr lang="en-US" sz="1600" dirty="0" err="1"/>
              <a:t>sys.exit</a:t>
            </a:r>
            <a:r>
              <a:rPr lang="en-US" sz="1600" dirty="0"/>
              <a:t>(1)</a:t>
            </a:r>
          </a:p>
          <a:p>
            <a:pPr algn="l"/>
            <a:r>
              <a:rPr lang="en-US" sz="1600" dirty="0"/>
              <a:t>... finally:</a:t>
            </a:r>
          </a:p>
          <a:p>
            <a:pPr algn="l"/>
            <a:r>
              <a:rPr lang="en-US" sz="1600" dirty="0"/>
              <a:t>...     if con:</a:t>
            </a:r>
          </a:p>
          <a:p>
            <a:pPr algn="l"/>
            <a:r>
              <a:rPr lang="en-US" sz="1600" dirty="0"/>
              <a:t>...             </a:t>
            </a:r>
            <a:r>
              <a:rPr lang="en-US" sz="1600" dirty="0" err="1"/>
              <a:t>con.close</a:t>
            </a:r>
            <a:r>
              <a:rPr lang="en-US" sz="1600" dirty="0"/>
              <a:t>()</a:t>
            </a:r>
          </a:p>
          <a:p>
            <a:pPr algn="l"/>
            <a:r>
              <a:rPr lang="en-US" sz="1600" dirty="0"/>
              <a:t>... </a:t>
            </a:r>
          </a:p>
          <a:p>
            <a:pPr algn="l"/>
            <a:r>
              <a:rPr lang="en-US" sz="1600" dirty="0"/>
              <a:t>&lt;sqlite3.Cursor object at 0x46eb90&gt;</a:t>
            </a:r>
          </a:p>
          <a:p>
            <a:pPr algn="l"/>
            <a:r>
              <a:rPr lang="en-US" sz="1600" dirty="0"/>
              <a:t>SQLite version: 3.3.14</a:t>
            </a:r>
          </a:p>
          <a:p>
            <a:pPr algn="l"/>
            <a:r>
              <a:rPr lang="en-US" sz="1600" dirty="0"/>
              <a:t>&gt;&gt;&gt; </a:t>
            </a:r>
          </a:p>
        </p:txBody>
      </p:sp>
      <p:sp>
        <p:nvSpPr>
          <p:cNvPr id="3" name="Date Placeholder 2"/>
          <p:cNvSpPr>
            <a:spLocks noGrp="1"/>
          </p:cNvSpPr>
          <p:nvPr>
            <p:ph type="dt" sz="half" idx="10"/>
          </p:nvPr>
        </p:nvSpPr>
        <p:spPr/>
        <p:txBody>
          <a:bodyPr/>
          <a:lstStyle/>
          <a:p>
            <a:r>
              <a:rPr lang="en-US" smtClean="0"/>
              <a:t>IS 257 – Fall 2014</a:t>
            </a:r>
            <a:endParaRPr lang="en-US"/>
          </a:p>
        </p:txBody>
      </p:sp>
    </p:spTree>
    <p:extLst>
      <p:ext uri="{BB962C8B-B14F-4D97-AF65-F5344CB8AC3E}">
        <p14:creationId xmlns:p14="http://schemas.microsoft.com/office/powerpoint/2010/main" val="2844979475"/>
      </p:ext>
    </p:extLst>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SQLite3 from Python</a:t>
            </a:r>
            <a:endParaRPr lang="en-US" dirty="0"/>
          </a:p>
        </p:txBody>
      </p:sp>
      <p:sp>
        <p:nvSpPr>
          <p:cNvPr id="4" name="TextBox 3"/>
          <p:cNvSpPr txBox="1"/>
          <p:nvPr/>
        </p:nvSpPr>
        <p:spPr>
          <a:xfrm>
            <a:off x="140514" y="914400"/>
            <a:ext cx="7734935" cy="5632312"/>
          </a:xfrm>
          <a:prstGeom prst="rect">
            <a:avLst/>
          </a:prstGeom>
          <a:noFill/>
        </p:spPr>
        <p:txBody>
          <a:bodyPr wrap="none" rtlCol="0">
            <a:spAutoFit/>
          </a:bodyPr>
          <a:lstStyle/>
          <a:p>
            <a:pPr algn="l"/>
            <a:r>
              <a:rPr lang="en-US" sz="1800" dirty="0"/>
              <a:t>#!/</a:t>
            </a:r>
            <a:r>
              <a:rPr lang="en-US" sz="1800" dirty="0" err="1"/>
              <a:t>usr</a:t>
            </a:r>
            <a:r>
              <a:rPr lang="en-US" sz="1800" dirty="0"/>
              <a:t>/bin/</a:t>
            </a:r>
            <a:r>
              <a:rPr lang="en-US" sz="1800" dirty="0" smtClean="0"/>
              <a:t>python2.7</a:t>
            </a:r>
          </a:p>
          <a:p>
            <a:pPr algn="l"/>
            <a:r>
              <a:rPr lang="en-US" sz="1800" dirty="0" smtClean="0"/>
              <a:t># </a:t>
            </a:r>
            <a:r>
              <a:rPr lang="en-US" sz="1800" dirty="0"/>
              <a:t>-*- coding: utf-8 -*- </a:t>
            </a:r>
            <a:endParaRPr lang="en-US" sz="1800" dirty="0" smtClean="0"/>
          </a:p>
          <a:p>
            <a:pPr algn="l"/>
            <a:r>
              <a:rPr lang="en-US" sz="1800" dirty="0" smtClean="0"/>
              <a:t>import </a:t>
            </a:r>
            <a:r>
              <a:rPr lang="en-US" sz="1800" dirty="0"/>
              <a:t>sqlite3 as lite </a:t>
            </a:r>
            <a:endParaRPr lang="en-US" sz="1800" dirty="0" smtClean="0"/>
          </a:p>
          <a:p>
            <a:pPr algn="l"/>
            <a:r>
              <a:rPr lang="en-US" sz="1800" dirty="0" smtClean="0"/>
              <a:t>import </a:t>
            </a:r>
            <a:r>
              <a:rPr lang="en-US" sz="1800" dirty="0"/>
              <a:t>sys </a:t>
            </a:r>
            <a:endParaRPr lang="en-US" sz="1800" dirty="0" smtClean="0"/>
          </a:p>
          <a:p>
            <a:pPr algn="l"/>
            <a:r>
              <a:rPr lang="en-US" sz="1800" dirty="0" smtClean="0"/>
              <a:t># our data is defined as a tuple of tuples…</a:t>
            </a:r>
          </a:p>
          <a:p>
            <a:pPr algn="l"/>
            <a:r>
              <a:rPr lang="en-US" sz="1800" dirty="0" smtClean="0"/>
              <a:t>cars </a:t>
            </a:r>
            <a:r>
              <a:rPr lang="en-US" sz="1800" dirty="0"/>
              <a:t>= ( </a:t>
            </a:r>
            <a:endParaRPr lang="en-US" sz="1800" dirty="0" smtClean="0"/>
          </a:p>
          <a:p>
            <a:pPr algn="l"/>
            <a:r>
              <a:rPr lang="en-US" sz="1800" dirty="0"/>
              <a:t>	</a:t>
            </a:r>
            <a:r>
              <a:rPr lang="en-US" sz="1800" dirty="0" smtClean="0"/>
              <a:t>(</a:t>
            </a:r>
            <a:r>
              <a:rPr lang="en-US" sz="1800" dirty="0"/>
              <a:t>1, 'Audi', 52642), </a:t>
            </a:r>
            <a:endParaRPr lang="en-US" sz="1800" dirty="0" smtClean="0"/>
          </a:p>
          <a:p>
            <a:pPr algn="l"/>
            <a:r>
              <a:rPr lang="en-US" sz="1800" dirty="0"/>
              <a:t>	</a:t>
            </a:r>
            <a:r>
              <a:rPr lang="en-US" sz="1800" dirty="0" smtClean="0"/>
              <a:t>(</a:t>
            </a:r>
            <a:r>
              <a:rPr lang="en-US" sz="1800" dirty="0"/>
              <a:t>2, 'Mercedes', 57127), </a:t>
            </a:r>
            <a:endParaRPr lang="en-US" sz="1800" dirty="0" smtClean="0"/>
          </a:p>
          <a:p>
            <a:pPr algn="l"/>
            <a:r>
              <a:rPr lang="en-US" sz="1800" dirty="0"/>
              <a:t>	</a:t>
            </a:r>
            <a:r>
              <a:rPr lang="en-US" sz="1800" dirty="0" smtClean="0"/>
              <a:t>(</a:t>
            </a:r>
            <a:r>
              <a:rPr lang="en-US" sz="1800" dirty="0"/>
              <a:t>3, 'Skoda', 9000), </a:t>
            </a:r>
            <a:endParaRPr lang="en-US" sz="1800" dirty="0" smtClean="0"/>
          </a:p>
          <a:p>
            <a:pPr algn="l"/>
            <a:r>
              <a:rPr lang="en-US" sz="1800" dirty="0"/>
              <a:t>	</a:t>
            </a:r>
            <a:r>
              <a:rPr lang="en-US" sz="1800" dirty="0" smtClean="0"/>
              <a:t>(</a:t>
            </a:r>
            <a:r>
              <a:rPr lang="en-US" sz="1800" dirty="0"/>
              <a:t>4, 'Volvo', 29000), </a:t>
            </a:r>
            <a:endParaRPr lang="en-US" sz="1800" dirty="0" smtClean="0"/>
          </a:p>
          <a:p>
            <a:pPr algn="l"/>
            <a:r>
              <a:rPr lang="en-US" sz="1800" dirty="0"/>
              <a:t>	</a:t>
            </a:r>
            <a:r>
              <a:rPr lang="en-US" sz="1800" dirty="0" smtClean="0"/>
              <a:t>(</a:t>
            </a:r>
            <a:r>
              <a:rPr lang="en-US" sz="1800" dirty="0"/>
              <a:t>5, 'Bentley', 350000), </a:t>
            </a:r>
            <a:endParaRPr lang="en-US" sz="1800" dirty="0" smtClean="0"/>
          </a:p>
          <a:p>
            <a:pPr algn="l"/>
            <a:r>
              <a:rPr lang="en-US" sz="1800" dirty="0"/>
              <a:t>	</a:t>
            </a:r>
            <a:r>
              <a:rPr lang="en-US" sz="1800" dirty="0" smtClean="0"/>
              <a:t>(</a:t>
            </a:r>
            <a:r>
              <a:rPr lang="en-US" sz="1800" dirty="0"/>
              <a:t>6, 'Hummer', 41400), </a:t>
            </a:r>
            <a:endParaRPr lang="en-US" sz="1800" dirty="0" smtClean="0"/>
          </a:p>
          <a:p>
            <a:pPr algn="l"/>
            <a:r>
              <a:rPr lang="en-US" sz="1800" dirty="0"/>
              <a:t>	</a:t>
            </a:r>
            <a:r>
              <a:rPr lang="en-US" sz="1800" dirty="0" smtClean="0"/>
              <a:t>(</a:t>
            </a:r>
            <a:r>
              <a:rPr lang="en-US" sz="1800" dirty="0"/>
              <a:t>7, 'Volkswagen', 21600) </a:t>
            </a:r>
            <a:endParaRPr lang="en-US" sz="1800" dirty="0" smtClean="0"/>
          </a:p>
          <a:p>
            <a:pPr algn="l"/>
            <a:r>
              <a:rPr lang="en-US" sz="1800" dirty="0" smtClean="0"/>
              <a:t>) </a:t>
            </a:r>
          </a:p>
          <a:p>
            <a:pPr algn="l"/>
            <a:r>
              <a:rPr lang="en-US" sz="1800" dirty="0" smtClean="0"/>
              <a:t>con </a:t>
            </a:r>
            <a:r>
              <a:rPr lang="en-US" sz="1800" dirty="0"/>
              <a:t>= </a:t>
            </a:r>
            <a:r>
              <a:rPr lang="en-US" sz="1800" dirty="0" err="1"/>
              <a:t>lite.connect</a:t>
            </a:r>
            <a:r>
              <a:rPr lang="en-US" sz="1800" dirty="0" smtClean="0"/>
              <a:t>(’</a:t>
            </a:r>
            <a:r>
              <a:rPr lang="en-US" sz="1800" dirty="0" err="1" smtClean="0"/>
              <a:t>newtest.db</a:t>
            </a:r>
            <a:r>
              <a:rPr lang="en-US" sz="1800" dirty="0"/>
              <a:t>') </a:t>
            </a:r>
            <a:endParaRPr lang="en-US" sz="1800" dirty="0" smtClean="0"/>
          </a:p>
          <a:p>
            <a:pPr algn="l"/>
            <a:r>
              <a:rPr lang="en-US" sz="1800" dirty="0" smtClean="0"/>
              <a:t>with </a:t>
            </a:r>
            <a:r>
              <a:rPr lang="en-US" sz="1800" dirty="0"/>
              <a:t>con: </a:t>
            </a:r>
            <a:endParaRPr lang="en-US" sz="1800" dirty="0" smtClean="0"/>
          </a:p>
          <a:p>
            <a:pPr algn="l"/>
            <a:r>
              <a:rPr lang="en-US" sz="1800" dirty="0"/>
              <a:t>	</a:t>
            </a:r>
            <a:r>
              <a:rPr lang="en-US" sz="1800" dirty="0" smtClean="0"/>
              <a:t>cur </a:t>
            </a:r>
            <a:r>
              <a:rPr lang="en-US" sz="1800" dirty="0"/>
              <a:t>= </a:t>
            </a:r>
            <a:r>
              <a:rPr lang="en-US" sz="1800" dirty="0" err="1"/>
              <a:t>con.cursor</a:t>
            </a:r>
            <a:r>
              <a:rPr lang="en-US" sz="1800" dirty="0"/>
              <a:t>() </a:t>
            </a:r>
          </a:p>
          <a:p>
            <a:pPr algn="l"/>
            <a:r>
              <a:rPr lang="en-US" sz="1800" dirty="0" smtClean="0"/>
              <a:t>	</a:t>
            </a:r>
            <a:r>
              <a:rPr lang="en-US" sz="1800" dirty="0" err="1" smtClean="0"/>
              <a:t>cur.execute</a:t>
            </a:r>
            <a:r>
              <a:rPr lang="en-US" sz="1800" dirty="0"/>
              <a:t>("DROP TABLE IF EXISTS Cars") </a:t>
            </a:r>
            <a:endParaRPr lang="en-US" sz="1800" dirty="0" smtClean="0"/>
          </a:p>
          <a:p>
            <a:pPr algn="l"/>
            <a:r>
              <a:rPr lang="en-US" sz="1800" dirty="0" smtClean="0"/>
              <a:t>	</a:t>
            </a:r>
            <a:r>
              <a:rPr lang="en-US" sz="1800" dirty="0" err="1" smtClean="0"/>
              <a:t>cur.execute</a:t>
            </a:r>
            <a:r>
              <a:rPr lang="en-US" sz="1800" dirty="0"/>
              <a:t>("CREATE TABLE Cars(Id INT, Name TEXT, Price INT)") </a:t>
            </a:r>
            <a:endParaRPr lang="en-US" sz="1800" dirty="0" smtClean="0"/>
          </a:p>
          <a:p>
            <a:pPr algn="l"/>
            <a:r>
              <a:rPr lang="en-US" sz="1800" dirty="0" smtClean="0"/>
              <a:t>	</a:t>
            </a:r>
            <a:r>
              <a:rPr lang="en-US" sz="1800" dirty="0" err="1" smtClean="0"/>
              <a:t>cur.executemany</a:t>
            </a:r>
            <a:r>
              <a:rPr lang="en-US" sz="1800" dirty="0"/>
              <a:t>("INSERT INTO Cars VALUES(?, ?, ?)", cars) </a:t>
            </a:r>
          </a:p>
        </p:txBody>
      </p:sp>
      <p:sp>
        <p:nvSpPr>
          <p:cNvPr id="3" name="Date Placeholder 2"/>
          <p:cNvSpPr>
            <a:spLocks noGrp="1"/>
          </p:cNvSpPr>
          <p:nvPr>
            <p:ph type="dt" sz="half" idx="10"/>
          </p:nvPr>
        </p:nvSpPr>
        <p:spPr/>
        <p:txBody>
          <a:bodyPr/>
          <a:lstStyle/>
          <a:p>
            <a:r>
              <a:rPr lang="en-US" smtClean="0"/>
              <a:t>IS 257 – Fall 2014</a:t>
            </a:r>
            <a:endParaRPr lang="en-US"/>
          </a:p>
        </p:txBody>
      </p:sp>
    </p:spTree>
    <p:extLst>
      <p:ext uri="{BB962C8B-B14F-4D97-AF65-F5344CB8AC3E}">
        <p14:creationId xmlns:p14="http://schemas.microsoft.com/office/powerpoint/2010/main" val="315547187"/>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IS 257 – Fall 2014</a:t>
            </a:r>
            <a:endParaRPr lang="en-US"/>
          </a:p>
        </p:txBody>
      </p:sp>
      <p:sp>
        <p:nvSpPr>
          <p:cNvPr id="768002" name="Rectangle 2"/>
          <p:cNvSpPr>
            <a:spLocks noGrp="1" noChangeArrowheads="1"/>
          </p:cNvSpPr>
          <p:nvPr>
            <p:ph type="title"/>
          </p:nvPr>
        </p:nvSpPr>
        <p:spPr/>
        <p:txBody>
          <a:bodyPr/>
          <a:lstStyle/>
          <a:p>
            <a:r>
              <a:rPr lang="en-US"/>
              <a:t>Lecture Outline</a:t>
            </a:r>
          </a:p>
        </p:txBody>
      </p:sp>
      <p:sp>
        <p:nvSpPr>
          <p:cNvPr id="768003" name="Rectangle 3"/>
          <p:cNvSpPr>
            <a:spLocks noGrp="1" noChangeArrowheads="1"/>
          </p:cNvSpPr>
          <p:nvPr>
            <p:ph type="body" idx="1"/>
          </p:nvPr>
        </p:nvSpPr>
        <p:spPr/>
        <p:txBody>
          <a:bodyPr/>
          <a:lstStyle/>
          <a:p>
            <a:r>
              <a:rPr lang="en-US" sz="4000" dirty="0"/>
              <a:t>Review</a:t>
            </a:r>
          </a:p>
          <a:p>
            <a:pPr lvl="1"/>
            <a:r>
              <a:rPr lang="en-US" sz="3600" dirty="0" smtClean="0"/>
              <a:t>Introduction </a:t>
            </a:r>
            <a:r>
              <a:rPr lang="en-US" sz="3600" dirty="0"/>
              <a:t>to </a:t>
            </a:r>
            <a:r>
              <a:rPr lang="en-US" sz="3600" dirty="0" smtClean="0"/>
              <a:t>SQL</a:t>
            </a:r>
          </a:p>
          <a:p>
            <a:pPr lvl="1"/>
            <a:r>
              <a:rPr lang="en-US" sz="3600" dirty="0" smtClean="0"/>
              <a:t>SQLite</a:t>
            </a:r>
            <a:endParaRPr lang="en-US" sz="3600" dirty="0"/>
          </a:p>
          <a:p>
            <a:r>
              <a:rPr lang="en-US" sz="4000" dirty="0"/>
              <a:t>Physical Database Design</a:t>
            </a:r>
          </a:p>
          <a:p>
            <a:r>
              <a:rPr lang="en-US" sz="4000" dirty="0"/>
              <a:t>Access Methods</a:t>
            </a:r>
          </a:p>
          <a:p>
            <a:endParaRPr lang="en-US" sz="4000" dirty="0"/>
          </a:p>
        </p:txBody>
      </p:sp>
    </p:spTree>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Another Example</a:t>
            </a:r>
            <a:endParaRPr lang="en-US" dirty="0"/>
          </a:p>
        </p:txBody>
      </p:sp>
      <p:sp>
        <p:nvSpPr>
          <p:cNvPr id="4" name="TextBox 3"/>
          <p:cNvSpPr txBox="1"/>
          <p:nvPr/>
        </p:nvSpPr>
        <p:spPr>
          <a:xfrm>
            <a:off x="381000" y="914400"/>
            <a:ext cx="7699769" cy="5078314"/>
          </a:xfrm>
          <a:prstGeom prst="rect">
            <a:avLst/>
          </a:prstGeom>
          <a:noFill/>
        </p:spPr>
        <p:txBody>
          <a:bodyPr wrap="none" rtlCol="0">
            <a:spAutoFit/>
          </a:bodyPr>
          <a:lstStyle/>
          <a:p>
            <a:pPr algn="l"/>
            <a:r>
              <a:rPr lang="en-US" sz="1800" dirty="0"/>
              <a:t>#!/</a:t>
            </a:r>
            <a:r>
              <a:rPr lang="en-US" sz="1800" dirty="0" err="1"/>
              <a:t>usr</a:t>
            </a:r>
            <a:r>
              <a:rPr lang="en-US" sz="1800" dirty="0"/>
              <a:t>/bin/python </a:t>
            </a:r>
            <a:endParaRPr lang="en-US" sz="1800" dirty="0" smtClean="0"/>
          </a:p>
          <a:p>
            <a:pPr algn="l"/>
            <a:r>
              <a:rPr lang="en-US" sz="1800" dirty="0" smtClean="0"/>
              <a:t># </a:t>
            </a:r>
            <a:r>
              <a:rPr lang="en-US" sz="1800" dirty="0"/>
              <a:t>-*- coding: utf-8 -*- </a:t>
            </a:r>
            <a:endParaRPr lang="en-US" sz="1800" dirty="0" smtClean="0"/>
          </a:p>
          <a:p>
            <a:pPr algn="l"/>
            <a:r>
              <a:rPr lang="en-US" sz="1800" dirty="0" smtClean="0"/>
              <a:t>import </a:t>
            </a:r>
            <a:r>
              <a:rPr lang="en-US" sz="1800" dirty="0"/>
              <a:t>sqlite3 as lite </a:t>
            </a:r>
            <a:endParaRPr lang="en-US" sz="1800" dirty="0" smtClean="0"/>
          </a:p>
          <a:p>
            <a:pPr algn="l"/>
            <a:r>
              <a:rPr lang="en-US" sz="1800" dirty="0" smtClean="0"/>
              <a:t>import </a:t>
            </a:r>
            <a:r>
              <a:rPr lang="en-US" sz="1800" dirty="0"/>
              <a:t>sys </a:t>
            </a:r>
            <a:endParaRPr lang="en-US" sz="1800" dirty="0" smtClean="0"/>
          </a:p>
          <a:p>
            <a:pPr algn="l"/>
            <a:endParaRPr lang="en-US" sz="1800" dirty="0"/>
          </a:p>
          <a:p>
            <a:pPr algn="l"/>
            <a:r>
              <a:rPr lang="en-US" sz="1800" dirty="0" smtClean="0"/>
              <a:t>con </a:t>
            </a:r>
            <a:r>
              <a:rPr lang="en-US" sz="1800" dirty="0"/>
              <a:t>= </a:t>
            </a:r>
            <a:r>
              <a:rPr lang="en-US" sz="1800" dirty="0" err="1"/>
              <a:t>lite.connect</a:t>
            </a:r>
            <a:r>
              <a:rPr lang="en-US" sz="1800" dirty="0"/>
              <a:t>('</a:t>
            </a:r>
            <a:r>
              <a:rPr lang="en-US" sz="1800" dirty="0">
                <a:solidFill>
                  <a:srgbClr val="FF0000"/>
                </a:solidFill>
              </a:rPr>
              <a:t>:memory:</a:t>
            </a:r>
            <a:r>
              <a:rPr lang="en-US" sz="1800" dirty="0"/>
              <a:t>') </a:t>
            </a:r>
            <a:endParaRPr lang="en-US" sz="1800" dirty="0" smtClean="0"/>
          </a:p>
          <a:p>
            <a:pPr algn="l"/>
            <a:endParaRPr lang="en-US" sz="1800" dirty="0"/>
          </a:p>
          <a:p>
            <a:pPr algn="l"/>
            <a:r>
              <a:rPr lang="en-US" sz="1800" dirty="0" smtClean="0"/>
              <a:t>with </a:t>
            </a:r>
            <a:r>
              <a:rPr lang="en-US" sz="1800" dirty="0"/>
              <a:t>con: </a:t>
            </a:r>
            <a:endParaRPr lang="en-US" sz="1800" dirty="0" smtClean="0"/>
          </a:p>
          <a:p>
            <a:pPr algn="l"/>
            <a:r>
              <a:rPr lang="en-US" sz="1800" dirty="0"/>
              <a:t>	</a:t>
            </a:r>
            <a:r>
              <a:rPr lang="en-US" sz="1800" dirty="0" smtClean="0"/>
              <a:t>cur </a:t>
            </a:r>
            <a:r>
              <a:rPr lang="en-US" sz="1800" dirty="0"/>
              <a:t>= </a:t>
            </a:r>
            <a:r>
              <a:rPr lang="en-US" sz="1800" dirty="0" err="1"/>
              <a:t>con.cursor</a:t>
            </a:r>
            <a:r>
              <a:rPr lang="en-US" sz="1800" dirty="0"/>
              <a:t>() </a:t>
            </a:r>
            <a:endParaRPr lang="en-US" sz="1800" dirty="0" smtClean="0"/>
          </a:p>
          <a:p>
            <a:pPr algn="l"/>
            <a:r>
              <a:rPr lang="en-US" sz="1800" dirty="0"/>
              <a:t>	</a:t>
            </a:r>
            <a:r>
              <a:rPr lang="en-US" sz="1800" dirty="0" err="1" smtClean="0"/>
              <a:t>cur.execute</a:t>
            </a:r>
            <a:r>
              <a:rPr lang="en-US" sz="1800" dirty="0"/>
              <a:t>("CREATE TABLE Friends(Id </a:t>
            </a:r>
            <a:r>
              <a:rPr lang="en-US" sz="1800" dirty="0">
                <a:solidFill>
                  <a:srgbClr val="FF0000"/>
                </a:solidFill>
              </a:rPr>
              <a:t>INTEGER PRIMARY KEY</a:t>
            </a:r>
            <a:r>
              <a:rPr lang="en-US" sz="1800" dirty="0"/>
              <a:t>, </a:t>
            </a:r>
            <a:endParaRPr lang="en-US" sz="1800" dirty="0" smtClean="0"/>
          </a:p>
          <a:p>
            <a:pPr algn="l"/>
            <a:r>
              <a:rPr lang="en-US" sz="1800" dirty="0"/>
              <a:t>	</a:t>
            </a:r>
            <a:r>
              <a:rPr lang="en-US" sz="1800" dirty="0" smtClean="0"/>
              <a:t>		Name </a:t>
            </a:r>
            <a:r>
              <a:rPr lang="en-US" sz="1800" dirty="0"/>
              <a:t>TEXT);") </a:t>
            </a:r>
            <a:endParaRPr lang="en-US" sz="1800" dirty="0" smtClean="0"/>
          </a:p>
          <a:p>
            <a:pPr algn="l"/>
            <a:r>
              <a:rPr lang="en-US" sz="1800" dirty="0" smtClean="0"/>
              <a:t>	</a:t>
            </a:r>
            <a:r>
              <a:rPr lang="en-US" sz="1800" dirty="0" err="1" smtClean="0"/>
              <a:t>cur.execute</a:t>
            </a:r>
            <a:r>
              <a:rPr lang="en-US" sz="1800" dirty="0"/>
              <a:t>("INSERT INTO Friends(Name) VALUES ('Tom');") </a:t>
            </a:r>
            <a:endParaRPr lang="en-US" sz="1800" dirty="0" smtClean="0"/>
          </a:p>
          <a:p>
            <a:pPr algn="l"/>
            <a:r>
              <a:rPr lang="en-US" sz="1800" dirty="0"/>
              <a:t>	</a:t>
            </a:r>
            <a:r>
              <a:rPr lang="en-US" sz="1800" dirty="0" err="1" smtClean="0"/>
              <a:t>cur.execute</a:t>
            </a:r>
            <a:r>
              <a:rPr lang="en-US" sz="1800" dirty="0"/>
              <a:t>("INSERT INTO Friends(Name) VALUES ('Rebecca');") </a:t>
            </a:r>
            <a:endParaRPr lang="en-US" sz="1800" dirty="0" smtClean="0"/>
          </a:p>
          <a:p>
            <a:pPr algn="l"/>
            <a:r>
              <a:rPr lang="en-US" sz="1800" dirty="0"/>
              <a:t>	</a:t>
            </a:r>
            <a:r>
              <a:rPr lang="en-US" sz="1800" dirty="0" err="1" smtClean="0"/>
              <a:t>cur.execute</a:t>
            </a:r>
            <a:r>
              <a:rPr lang="en-US" sz="1800" dirty="0"/>
              <a:t>("INSERT INTO Friends(Name) VALUES ('Jim');") </a:t>
            </a:r>
            <a:endParaRPr lang="en-US" sz="1800" dirty="0" smtClean="0"/>
          </a:p>
          <a:p>
            <a:pPr algn="l"/>
            <a:r>
              <a:rPr lang="en-US" sz="1800" dirty="0"/>
              <a:t>	</a:t>
            </a:r>
            <a:r>
              <a:rPr lang="en-US" sz="1800" dirty="0" err="1" smtClean="0"/>
              <a:t>cur.execute</a:t>
            </a:r>
            <a:r>
              <a:rPr lang="en-US" sz="1800" dirty="0"/>
              <a:t>("INSERT INTO Friends(Name) VALUES ('Robert');") </a:t>
            </a:r>
            <a:endParaRPr lang="en-US" sz="1800" dirty="0" smtClean="0"/>
          </a:p>
          <a:p>
            <a:pPr algn="l"/>
            <a:endParaRPr lang="en-US" sz="1800" dirty="0"/>
          </a:p>
          <a:p>
            <a:pPr algn="l"/>
            <a:r>
              <a:rPr lang="en-US" sz="1800" dirty="0" smtClean="0"/>
              <a:t>	lid </a:t>
            </a:r>
            <a:r>
              <a:rPr lang="en-US" sz="1800" dirty="0"/>
              <a:t>= </a:t>
            </a:r>
            <a:r>
              <a:rPr lang="en-US" sz="1800" dirty="0" err="1"/>
              <a:t>cur.lastrowid</a:t>
            </a:r>
            <a:r>
              <a:rPr lang="en-US" sz="1800" dirty="0"/>
              <a:t> </a:t>
            </a:r>
            <a:endParaRPr lang="en-US" sz="1800" dirty="0" smtClean="0"/>
          </a:p>
          <a:p>
            <a:pPr algn="l"/>
            <a:r>
              <a:rPr lang="en-US" sz="1800" dirty="0"/>
              <a:t>	</a:t>
            </a:r>
            <a:r>
              <a:rPr lang="en-US" sz="1800" dirty="0" smtClean="0"/>
              <a:t>print </a:t>
            </a:r>
            <a:r>
              <a:rPr lang="en-US" sz="1800" dirty="0"/>
              <a:t>"The last Id of the inserted row is %d" % lid</a:t>
            </a:r>
          </a:p>
        </p:txBody>
      </p:sp>
      <p:sp>
        <p:nvSpPr>
          <p:cNvPr id="3" name="Date Placeholder 2"/>
          <p:cNvSpPr>
            <a:spLocks noGrp="1"/>
          </p:cNvSpPr>
          <p:nvPr>
            <p:ph type="dt" sz="half" idx="10"/>
          </p:nvPr>
        </p:nvSpPr>
        <p:spPr/>
        <p:txBody>
          <a:bodyPr/>
          <a:lstStyle/>
          <a:p>
            <a:r>
              <a:rPr lang="en-US" smtClean="0"/>
              <a:t>IS 257 – Fall 2014</a:t>
            </a:r>
            <a:endParaRPr lang="en-US"/>
          </a:p>
        </p:txBody>
      </p:sp>
    </p:spTree>
    <p:extLst>
      <p:ext uri="{BB962C8B-B14F-4D97-AF65-F5344CB8AC3E}">
        <p14:creationId xmlns:p14="http://schemas.microsoft.com/office/powerpoint/2010/main" val="3686589550"/>
      </p:ext>
    </p:extLst>
  </p:cSld>
  <p:clrMapOvr>
    <a:masterClrMapping/>
  </p:clrMapOvr>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Retrieving Data</a:t>
            </a:r>
            <a:endParaRPr lang="en-US" dirty="0"/>
          </a:p>
        </p:txBody>
      </p:sp>
      <p:sp>
        <p:nvSpPr>
          <p:cNvPr id="4" name="TextBox 3"/>
          <p:cNvSpPr txBox="1"/>
          <p:nvPr/>
        </p:nvSpPr>
        <p:spPr>
          <a:xfrm>
            <a:off x="152400" y="914400"/>
            <a:ext cx="5901074" cy="5632310"/>
          </a:xfrm>
          <a:prstGeom prst="rect">
            <a:avLst/>
          </a:prstGeom>
          <a:noFill/>
        </p:spPr>
        <p:txBody>
          <a:bodyPr wrap="none" rtlCol="0">
            <a:spAutoFit/>
          </a:bodyPr>
          <a:lstStyle/>
          <a:p>
            <a:pPr algn="l"/>
            <a:r>
              <a:rPr lang="en-US" dirty="0"/>
              <a:t>#!/</a:t>
            </a:r>
            <a:r>
              <a:rPr lang="en-US" dirty="0" err="1"/>
              <a:t>usr</a:t>
            </a:r>
            <a:r>
              <a:rPr lang="en-US" dirty="0"/>
              <a:t>/bin/python </a:t>
            </a:r>
            <a:endParaRPr lang="en-US" dirty="0" smtClean="0"/>
          </a:p>
          <a:p>
            <a:pPr algn="l"/>
            <a:r>
              <a:rPr lang="en-US" dirty="0" smtClean="0"/>
              <a:t># </a:t>
            </a:r>
            <a:r>
              <a:rPr lang="en-US" dirty="0"/>
              <a:t>-*- coding: utf-8 -*- </a:t>
            </a:r>
            <a:endParaRPr lang="en-US" dirty="0" smtClean="0"/>
          </a:p>
          <a:p>
            <a:pPr algn="l"/>
            <a:endParaRPr lang="en-US" dirty="0"/>
          </a:p>
          <a:p>
            <a:pPr algn="l"/>
            <a:r>
              <a:rPr lang="en-US" dirty="0" smtClean="0"/>
              <a:t>import </a:t>
            </a:r>
            <a:r>
              <a:rPr lang="en-US" dirty="0"/>
              <a:t>sqlite3 as lite </a:t>
            </a:r>
            <a:endParaRPr lang="en-US" dirty="0" smtClean="0"/>
          </a:p>
          <a:p>
            <a:pPr algn="l"/>
            <a:r>
              <a:rPr lang="en-US" dirty="0" smtClean="0"/>
              <a:t>import </a:t>
            </a:r>
            <a:r>
              <a:rPr lang="en-US" dirty="0"/>
              <a:t>sys </a:t>
            </a:r>
            <a:endParaRPr lang="en-US" dirty="0" smtClean="0"/>
          </a:p>
          <a:p>
            <a:pPr algn="l"/>
            <a:endParaRPr lang="en-US" dirty="0" smtClean="0"/>
          </a:p>
          <a:p>
            <a:pPr algn="l"/>
            <a:r>
              <a:rPr lang="en-US" dirty="0" smtClean="0"/>
              <a:t>#connect to the cars database…</a:t>
            </a:r>
            <a:endParaRPr lang="en-US" dirty="0"/>
          </a:p>
          <a:p>
            <a:pPr algn="l"/>
            <a:r>
              <a:rPr lang="en-US" dirty="0" smtClean="0"/>
              <a:t>con </a:t>
            </a:r>
            <a:r>
              <a:rPr lang="en-US" dirty="0"/>
              <a:t>= </a:t>
            </a:r>
            <a:r>
              <a:rPr lang="en-US" dirty="0" err="1"/>
              <a:t>lite.connect</a:t>
            </a:r>
            <a:r>
              <a:rPr lang="en-US" dirty="0" smtClean="0"/>
              <a:t>(’</a:t>
            </a:r>
            <a:r>
              <a:rPr lang="en-US" dirty="0" err="1" smtClean="0"/>
              <a:t>newtest.db</a:t>
            </a:r>
            <a:r>
              <a:rPr lang="en-US" dirty="0"/>
              <a:t>') </a:t>
            </a:r>
            <a:endParaRPr lang="en-US" dirty="0" smtClean="0"/>
          </a:p>
          <a:p>
            <a:pPr algn="l"/>
            <a:endParaRPr lang="en-US" dirty="0"/>
          </a:p>
          <a:p>
            <a:pPr algn="l"/>
            <a:r>
              <a:rPr lang="en-US" dirty="0" smtClean="0"/>
              <a:t>with </a:t>
            </a:r>
            <a:r>
              <a:rPr lang="en-US" dirty="0"/>
              <a:t>con: </a:t>
            </a:r>
            <a:endParaRPr lang="en-US" dirty="0" smtClean="0"/>
          </a:p>
          <a:p>
            <a:pPr algn="l"/>
            <a:r>
              <a:rPr lang="en-US" dirty="0"/>
              <a:t>	</a:t>
            </a:r>
            <a:r>
              <a:rPr lang="en-US" dirty="0" smtClean="0"/>
              <a:t>cur </a:t>
            </a:r>
            <a:r>
              <a:rPr lang="en-US" dirty="0"/>
              <a:t>= </a:t>
            </a:r>
            <a:r>
              <a:rPr lang="en-US" dirty="0" err="1"/>
              <a:t>con.cursor</a:t>
            </a:r>
            <a:r>
              <a:rPr lang="en-US" dirty="0"/>
              <a:t>() </a:t>
            </a:r>
            <a:endParaRPr lang="en-US" dirty="0" smtClean="0"/>
          </a:p>
          <a:p>
            <a:pPr algn="l"/>
            <a:r>
              <a:rPr lang="en-US" dirty="0"/>
              <a:t>	</a:t>
            </a:r>
            <a:r>
              <a:rPr lang="en-US" dirty="0" err="1" smtClean="0"/>
              <a:t>cur.execute</a:t>
            </a:r>
            <a:r>
              <a:rPr lang="en-US" dirty="0"/>
              <a:t>("SELECT * FROM Cars") </a:t>
            </a:r>
            <a:endParaRPr lang="en-US" dirty="0" smtClean="0"/>
          </a:p>
          <a:p>
            <a:pPr algn="l"/>
            <a:r>
              <a:rPr lang="en-US" dirty="0"/>
              <a:t>	</a:t>
            </a:r>
            <a:r>
              <a:rPr lang="en-US" dirty="0" smtClean="0"/>
              <a:t>rows </a:t>
            </a:r>
            <a:r>
              <a:rPr lang="en-US" dirty="0"/>
              <a:t>= </a:t>
            </a:r>
            <a:r>
              <a:rPr lang="en-US" dirty="0" err="1"/>
              <a:t>cur.fetchall</a:t>
            </a:r>
            <a:r>
              <a:rPr lang="en-US" dirty="0"/>
              <a:t>() </a:t>
            </a:r>
            <a:endParaRPr lang="en-US" dirty="0" smtClean="0"/>
          </a:p>
          <a:p>
            <a:pPr algn="l"/>
            <a:r>
              <a:rPr lang="en-US" dirty="0"/>
              <a:t>	</a:t>
            </a:r>
            <a:r>
              <a:rPr lang="en-US" dirty="0" smtClean="0"/>
              <a:t>for </a:t>
            </a:r>
            <a:r>
              <a:rPr lang="en-US" dirty="0"/>
              <a:t>row in rows: </a:t>
            </a:r>
            <a:endParaRPr lang="en-US" dirty="0" smtClean="0"/>
          </a:p>
          <a:p>
            <a:pPr algn="l"/>
            <a:r>
              <a:rPr lang="en-US" dirty="0"/>
              <a:t>	</a:t>
            </a:r>
            <a:r>
              <a:rPr lang="en-US" dirty="0" smtClean="0"/>
              <a:t>	print </a:t>
            </a:r>
            <a:r>
              <a:rPr lang="en-US" dirty="0"/>
              <a:t>row</a:t>
            </a:r>
          </a:p>
        </p:txBody>
      </p:sp>
      <p:sp>
        <p:nvSpPr>
          <p:cNvPr id="5" name="TextBox 4"/>
          <p:cNvSpPr txBox="1"/>
          <p:nvPr/>
        </p:nvSpPr>
        <p:spPr>
          <a:xfrm>
            <a:off x="4876800" y="1143000"/>
            <a:ext cx="3980577" cy="3785652"/>
          </a:xfrm>
          <a:prstGeom prst="rect">
            <a:avLst/>
          </a:prstGeom>
          <a:noFill/>
          <a:ln>
            <a:solidFill>
              <a:srgbClr val="0099CC"/>
            </a:solidFill>
          </a:ln>
        </p:spPr>
        <p:txBody>
          <a:bodyPr wrap="none" rtlCol="0">
            <a:spAutoFit/>
          </a:bodyPr>
          <a:lstStyle/>
          <a:p>
            <a:pPr algn="l"/>
            <a:r>
              <a:rPr lang="tr-TR" dirty="0" smtClean="0"/>
              <a:t>ray</a:t>
            </a:r>
            <a:r>
              <a:rPr lang="tr-TR" dirty="0"/>
              <a:t>% python2.7 </a:t>
            </a:r>
            <a:r>
              <a:rPr lang="tr-TR" dirty="0" err="1"/>
              <a:t>retrnewtest.py</a:t>
            </a:r>
            <a:endParaRPr lang="tr-TR" dirty="0"/>
          </a:p>
          <a:p>
            <a:pPr algn="l"/>
            <a:r>
              <a:rPr lang="tr-TR" dirty="0"/>
              <a:t>(1, </a:t>
            </a:r>
            <a:r>
              <a:rPr lang="tr-TR" dirty="0" err="1"/>
              <a:t>u'Audi</a:t>
            </a:r>
            <a:r>
              <a:rPr lang="tr-TR" dirty="0"/>
              <a:t>', 52642)</a:t>
            </a:r>
          </a:p>
          <a:p>
            <a:pPr algn="l"/>
            <a:r>
              <a:rPr lang="tr-TR" dirty="0"/>
              <a:t>(2, </a:t>
            </a:r>
            <a:r>
              <a:rPr lang="tr-TR" dirty="0" err="1"/>
              <a:t>u'Mercedes</a:t>
            </a:r>
            <a:r>
              <a:rPr lang="tr-TR" dirty="0"/>
              <a:t>', 57127)</a:t>
            </a:r>
          </a:p>
          <a:p>
            <a:pPr algn="l"/>
            <a:r>
              <a:rPr lang="tr-TR" dirty="0"/>
              <a:t>(3, </a:t>
            </a:r>
            <a:r>
              <a:rPr lang="tr-TR" dirty="0" err="1"/>
              <a:t>u'Skoda</a:t>
            </a:r>
            <a:r>
              <a:rPr lang="tr-TR" dirty="0"/>
              <a:t>', 9000)</a:t>
            </a:r>
          </a:p>
          <a:p>
            <a:pPr algn="l"/>
            <a:r>
              <a:rPr lang="tr-TR" dirty="0"/>
              <a:t>(4, </a:t>
            </a:r>
            <a:r>
              <a:rPr lang="tr-TR" dirty="0" err="1"/>
              <a:t>u'Volvo</a:t>
            </a:r>
            <a:r>
              <a:rPr lang="tr-TR" dirty="0"/>
              <a:t>', 29000)</a:t>
            </a:r>
          </a:p>
          <a:p>
            <a:pPr algn="l"/>
            <a:r>
              <a:rPr lang="tr-TR" dirty="0"/>
              <a:t>(5, </a:t>
            </a:r>
            <a:r>
              <a:rPr lang="tr-TR" dirty="0" err="1"/>
              <a:t>u'Bentley</a:t>
            </a:r>
            <a:r>
              <a:rPr lang="tr-TR" dirty="0"/>
              <a:t>', 350000)</a:t>
            </a:r>
          </a:p>
          <a:p>
            <a:pPr algn="l"/>
            <a:r>
              <a:rPr lang="tr-TR" dirty="0"/>
              <a:t>(6, </a:t>
            </a:r>
            <a:r>
              <a:rPr lang="tr-TR" dirty="0" err="1"/>
              <a:t>u'Hummer</a:t>
            </a:r>
            <a:r>
              <a:rPr lang="tr-TR" dirty="0"/>
              <a:t>', 41400)</a:t>
            </a:r>
          </a:p>
          <a:p>
            <a:pPr algn="l"/>
            <a:r>
              <a:rPr lang="tr-TR" dirty="0"/>
              <a:t>(7, </a:t>
            </a:r>
            <a:r>
              <a:rPr lang="tr-TR" dirty="0" err="1"/>
              <a:t>u'Volkswagen</a:t>
            </a:r>
            <a:r>
              <a:rPr lang="tr-TR" dirty="0"/>
              <a:t>', 21600)</a:t>
            </a:r>
          </a:p>
          <a:p>
            <a:pPr algn="l"/>
            <a:r>
              <a:rPr lang="tr-TR" dirty="0"/>
              <a:t>(8, </a:t>
            </a:r>
            <a:r>
              <a:rPr lang="tr-TR" dirty="0" err="1"/>
              <a:t>u'Citroen</a:t>
            </a:r>
            <a:r>
              <a:rPr lang="tr-TR" dirty="0"/>
              <a:t>', 21000</a:t>
            </a:r>
            <a:r>
              <a:rPr lang="tr-TR" dirty="0" smtClean="0"/>
              <a:t>)</a:t>
            </a:r>
          </a:p>
          <a:p>
            <a:pPr algn="l"/>
            <a:r>
              <a:rPr lang="tr-TR" dirty="0" smtClean="0"/>
              <a:t>ray%</a:t>
            </a:r>
            <a:endParaRPr lang="en-US" dirty="0"/>
          </a:p>
        </p:txBody>
      </p:sp>
      <p:sp>
        <p:nvSpPr>
          <p:cNvPr id="3" name="Date Placeholder 2"/>
          <p:cNvSpPr>
            <a:spLocks noGrp="1"/>
          </p:cNvSpPr>
          <p:nvPr>
            <p:ph type="dt" sz="half" idx="10"/>
          </p:nvPr>
        </p:nvSpPr>
        <p:spPr/>
        <p:txBody>
          <a:bodyPr/>
          <a:lstStyle/>
          <a:p>
            <a:r>
              <a:rPr lang="en-US" smtClean="0"/>
              <a:t>IS 257 – Fall 2014</a:t>
            </a:r>
            <a:endParaRPr lang="en-US"/>
          </a:p>
        </p:txBody>
      </p:sp>
    </p:spTree>
    <p:extLst>
      <p:ext uri="{BB962C8B-B14F-4D97-AF65-F5344CB8AC3E}">
        <p14:creationId xmlns:p14="http://schemas.microsoft.com/office/powerpoint/2010/main" val="489686781"/>
      </p:ext>
    </p:extLst>
  </p:cSld>
  <p:clrMapOvr>
    <a:masterClrMapping/>
  </p:clrMapOvr>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Updating data</a:t>
            </a:r>
            <a:endParaRPr lang="en-US" dirty="0"/>
          </a:p>
        </p:txBody>
      </p:sp>
      <p:sp>
        <p:nvSpPr>
          <p:cNvPr id="4" name="TextBox 3"/>
          <p:cNvSpPr txBox="1"/>
          <p:nvPr/>
        </p:nvSpPr>
        <p:spPr>
          <a:xfrm>
            <a:off x="0" y="1295400"/>
            <a:ext cx="9269785" cy="2308324"/>
          </a:xfrm>
          <a:prstGeom prst="rect">
            <a:avLst/>
          </a:prstGeom>
          <a:noFill/>
        </p:spPr>
        <p:txBody>
          <a:bodyPr wrap="none" rtlCol="0">
            <a:spAutoFit/>
          </a:bodyPr>
          <a:lstStyle/>
          <a:p>
            <a:pPr algn="l"/>
            <a:r>
              <a:rPr lang="en-US" dirty="0" err="1" smtClean="0"/>
              <a:t>cur.execute</a:t>
            </a:r>
            <a:r>
              <a:rPr lang="en-US" dirty="0"/>
              <a:t>("UPDATE Cars set Price = 450000 where Name = 'Bentley'")     </a:t>
            </a:r>
            <a:endParaRPr lang="en-US" dirty="0" smtClean="0"/>
          </a:p>
          <a:p>
            <a:pPr algn="l"/>
            <a:endParaRPr lang="en-US" dirty="0" smtClean="0"/>
          </a:p>
          <a:p>
            <a:pPr algn="l"/>
            <a:r>
              <a:rPr lang="en-US" dirty="0" err="1" smtClean="0"/>
              <a:t>cur.execute</a:t>
            </a:r>
            <a:r>
              <a:rPr lang="en-US" dirty="0"/>
              <a:t>("SELECT * FROM Cars")     </a:t>
            </a:r>
            <a:endParaRPr lang="en-US" dirty="0" smtClean="0"/>
          </a:p>
          <a:p>
            <a:pPr algn="l"/>
            <a:r>
              <a:rPr lang="en-US" dirty="0" smtClean="0"/>
              <a:t>rows </a:t>
            </a:r>
            <a:r>
              <a:rPr lang="en-US" dirty="0"/>
              <a:t>= </a:t>
            </a:r>
            <a:r>
              <a:rPr lang="en-US" dirty="0" err="1"/>
              <a:t>cur.fetchall</a:t>
            </a:r>
            <a:r>
              <a:rPr lang="en-US" dirty="0"/>
              <a:t>()     </a:t>
            </a:r>
            <a:endParaRPr lang="en-US" dirty="0" smtClean="0"/>
          </a:p>
          <a:p>
            <a:pPr algn="l"/>
            <a:r>
              <a:rPr lang="en-US" dirty="0" smtClean="0"/>
              <a:t>for </a:t>
            </a:r>
            <a:r>
              <a:rPr lang="en-US" dirty="0"/>
              <a:t>row in </a:t>
            </a:r>
            <a:r>
              <a:rPr lang="en-US" dirty="0" smtClean="0"/>
              <a:t>rows:</a:t>
            </a:r>
          </a:p>
          <a:p>
            <a:pPr algn="l"/>
            <a:r>
              <a:rPr lang="en-US" dirty="0" smtClean="0"/>
              <a:t>	print </a:t>
            </a:r>
            <a:r>
              <a:rPr lang="en-US" dirty="0"/>
              <a:t>row</a:t>
            </a:r>
          </a:p>
        </p:txBody>
      </p:sp>
      <p:sp>
        <p:nvSpPr>
          <p:cNvPr id="5" name="TextBox 4"/>
          <p:cNvSpPr txBox="1"/>
          <p:nvPr/>
        </p:nvSpPr>
        <p:spPr>
          <a:xfrm>
            <a:off x="5410200" y="2667000"/>
            <a:ext cx="3384460" cy="3416320"/>
          </a:xfrm>
          <a:prstGeom prst="rect">
            <a:avLst/>
          </a:prstGeom>
          <a:noFill/>
          <a:ln>
            <a:solidFill>
              <a:srgbClr val="0099CC"/>
            </a:solidFill>
          </a:ln>
        </p:spPr>
        <p:txBody>
          <a:bodyPr wrap="none" rtlCol="0">
            <a:spAutoFit/>
          </a:bodyPr>
          <a:lstStyle/>
          <a:p>
            <a:pPr algn="l"/>
            <a:r>
              <a:rPr lang="tr-TR" dirty="0" smtClean="0"/>
              <a:t>(</a:t>
            </a:r>
            <a:r>
              <a:rPr lang="tr-TR" dirty="0"/>
              <a:t>1, </a:t>
            </a:r>
            <a:r>
              <a:rPr lang="tr-TR" dirty="0" err="1"/>
              <a:t>u'Audi</a:t>
            </a:r>
            <a:r>
              <a:rPr lang="tr-TR" dirty="0"/>
              <a:t>', 52642)</a:t>
            </a:r>
          </a:p>
          <a:p>
            <a:pPr algn="l"/>
            <a:r>
              <a:rPr lang="tr-TR" dirty="0"/>
              <a:t>(2, </a:t>
            </a:r>
            <a:r>
              <a:rPr lang="tr-TR" dirty="0" err="1"/>
              <a:t>u'Mercedes</a:t>
            </a:r>
            <a:r>
              <a:rPr lang="tr-TR" dirty="0"/>
              <a:t>', 57127)</a:t>
            </a:r>
          </a:p>
          <a:p>
            <a:pPr algn="l"/>
            <a:r>
              <a:rPr lang="tr-TR" dirty="0"/>
              <a:t>(3, </a:t>
            </a:r>
            <a:r>
              <a:rPr lang="tr-TR" dirty="0" err="1"/>
              <a:t>u'Skoda</a:t>
            </a:r>
            <a:r>
              <a:rPr lang="tr-TR" dirty="0"/>
              <a:t>', 9000)</a:t>
            </a:r>
          </a:p>
          <a:p>
            <a:pPr algn="l"/>
            <a:r>
              <a:rPr lang="tr-TR" dirty="0"/>
              <a:t>(4, </a:t>
            </a:r>
            <a:r>
              <a:rPr lang="tr-TR" dirty="0" err="1"/>
              <a:t>u'Volvo</a:t>
            </a:r>
            <a:r>
              <a:rPr lang="tr-TR" dirty="0"/>
              <a:t>', 29000)</a:t>
            </a:r>
          </a:p>
          <a:p>
            <a:pPr algn="l"/>
            <a:r>
              <a:rPr lang="tr-TR" dirty="0"/>
              <a:t>(5, </a:t>
            </a:r>
            <a:r>
              <a:rPr lang="tr-TR" dirty="0" err="1"/>
              <a:t>u'Bentley</a:t>
            </a:r>
            <a:r>
              <a:rPr lang="tr-TR" dirty="0"/>
              <a:t>', </a:t>
            </a:r>
            <a:r>
              <a:rPr lang="tr-TR" dirty="0" smtClean="0"/>
              <a:t>450000</a:t>
            </a:r>
            <a:r>
              <a:rPr lang="tr-TR" dirty="0"/>
              <a:t>)</a:t>
            </a:r>
          </a:p>
          <a:p>
            <a:pPr algn="l"/>
            <a:r>
              <a:rPr lang="tr-TR" dirty="0"/>
              <a:t>(6, </a:t>
            </a:r>
            <a:r>
              <a:rPr lang="tr-TR" dirty="0" err="1"/>
              <a:t>u'Hummer</a:t>
            </a:r>
            <a:r>
              <a:rPr lang="tr-TR" dirty="0"/>
              <a:t>', 41400)</a:t>
            </a:r>
          </a:p>
          <a:p>
            <a:pPr algn="l"/>
            <a:r>
              <a:rPr lang="tr-TR" dirty="0"/>
              <a:t>(7, </a:t>
            </a:r>
            <a:r>
              <a:rPr lang="tr-TR" dirty="0" err="1"/>
              <a:t>u'Volkswagen</a:t>
            </a:r>
            <a:r>
              <a:rPr lang="tr-TR" dirty="0"/>
              <a:t>', 21600)</a:t>
            </a:r>
          </a:p>
          <a:p>
            <a:pPr algn="l"/>
            <a:r>
              <a:rPr lang="tr-TR" dirty="0"/>
              <a:t>(8, </a:t>
            </a:r>
            <a:r>
              <a:rPr lang="tr-TR" dirty="0" err="1"/>
              <a:t>u'Citroen</a:t>
            </a:r>
            <a:r>
              <a:rPr lang="tr-TR" dirty="0"/>
              <a:t>', 21000</a:t>
            </a:r>
            <a:r>
              <a:rPr lang="tr-TR" dirty="0" smtClean="0"/>
              <a:t>)</a:t>
            </a:r>
          </a:p>
          <a:p>
            <a:pPr algn="l"/>
            <a:r>
              <a:rPr lang="tr-TR" dirty="0" smtClean="0"/>
              <a:t>ray%</a:t>
            </a:r>
            <a:endParaRPr lang="en-US" dirty="0"/>
          </a:p>
        </p:txBody>
      </p:sp>
      <p:sp>
        <p:nvSpPr>
          <p:cNvPr id="3" name="Date Placeholder 2"/>
          <p:cNvSpPr>
            <a:spLocks noGrp="1"/>
          </p:cNvSpPr>
          <p:nvPr>
            <p:ph type="dt" sz="half" idx="10"/>
          </p:nvPr>
        </p:nvSpPr>
        <p:spPr/>
        <p:txBody>
          <a:bodyPr/>
          <a:lstStyle/>
          <a:p>
            <a:r>
              <a:rPr lang="en-US" smtClean="0"/>
              <a:t>IS 257 – Fall 2014</a:t>
            </a:r>
            <a:endParaRPr lang="en-US"/>
          </a:p>
        </p:txBody>
      </p:sp>
    </p:spTree>
    <p:extLst>
      <p:ext uri="{BB962C8B-B14F-4D97-AF65-F5344CB8AC3E}">
        <p14:creationId xmlns:p14="http://schemas.microsoft.com/office/powerpoint/2010/main" val="2044450471"/>
      </p:ext>
    </p:extLst>
  </p:cSld>
  <p:clrMapOvr>
    <a:masterClrMapping/>
  </p:clrMapOvr>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 another row…</a:t>
            </a:r>
            <a:endParaRPr lang="en-US" dirty="0"/>
          </a:p>
        </p:txBody>
      </p:sp>
      <p:sp>
        <p:nvSpPr>
          <p:cNvPr id="4" name="TextBox 3"/>
          <p:cNvSpPr txBox="1"/>
          <p:nvPr/>
        </p:nvSpPr>
        <p:spPr>
          <a:xfrm>
            <a:off x="228600" y="1225690"/>
            <a:ext cx="8711790" cy="5632310"/>
          </a:xfrm>
          <a:prstGeom prst="rect">
            <a:avLst/>
          </a:prstGeom>
          <a:noFill/>
        </p:spPr>
        <p:txBody>
          <a:bodyPr wrap="none" rtlCol="0">
            <a:spAutoFit/>
          </a:bodyPr>
          <a:lstStyle/>
          <a:p>
            <a:pPr algn="l"/>
            <a:r>
              <a:rPr lang="en-US" dirty="0"/>
              <a:t>[dhcp137:~] ray% python2.7 </a:t>
            </a:r>
          </a:p>
          <a:p>
            <a:pPr algn="l"/>
            <a:r>
              <a:rPr lang="en-US" dirty="0"/>
              <a:t>Python 2.7.2 (default, Oct 11 2012, 20:14:37) </a:t>
            </a:r>
          </a:p>
          <a:p>
            <a:pPr algn="l"/>
            <a:r>
              <a:rPr lang="en-US" dirty="0"/>
              <a:t>[GCC 4.2.1 Compatible Apple Clang 4.0 </a:t>
            </a:r>
            <a:r>
              <a:rPr lang="en-US" dirty="0" smtClean="0"/>
              <a:t>…</a:t>
            </a:r>
          </a:p>
          <a:p>
            <a:pPr algn="l"/>
            <a:r>
              <a:rPr lang="en-US" dirty="0" smtClean="0"/>
              <a:t>&gt;</a:t>
            </a:r>
            <a:r>
              <a:rPr lang="en-US" dirty="0"/>
              <a:t>&gt;&gt; import sqlite3 as lite</a:t>
            </a:r>
          </a:p>
          <a:p>
            <a:pPr algn="l"/>
            <a:r>
              <a:rPr lang="en-US" dirty="0"/>
              <a:t>&gt;&gt;&gt; import sys</a:t>
            </a:r>
          </a:p>
          <a:p>
            <a:pPr algn="l"/>
            <a:r>
              <a:rPr lang="en-US" dirty="0"/>
              <a:t>&gt;&gt;&gt; </a:t>
            </a:r>
          </a:p>
          <a:p>
            <a:pPr algn="l"/>
            <a:r>
              <a:rPr lang="en-US" dirty="0"/>
              <a:t>&gt;&gt;&gt; con = </a:t>
            </a:r>
            <a:r>
              <a:rPr lang="en-US" dirty="0" err="1"/>
              <a:t>lite.connect</a:t>
            </a:r>
            <a:r>
              <a:rPr lang="en-US" dirty="0" smtClean="0"/>
              <a:t>(’</a:t>
            </a:r>
            <a:r>
              <a:rPr lang="en-US" dirty="0" err="1" smtClean="0"/>
              <a:t>newtest.db</a:t>
            </a:r>
            <a:r>
              <a:rPr lang="en-US" dirty="0"/>
              <a:t>')</a:t>
            </a:r>
          </a:p>
          <a:p>
            <a:pPr algn="l"/>
            <a:r>
              <a:rPr lang="en-US" dirty="0"/>
              <a:t>&gt;&gt;&gt; </a:t>
            </a:r>
          </a:p>
          <a:p>
            <a:pPr algn="l"/>
            <a:r>
              <a:rPr lang="en-US" dirty="0"/>
              <a:t>&gt;&gt;&gt; with con:</a:t>
            </a:r>
          </a:p>
          <a:p>
            <a:pPr algn="l"/>
            <a:r>
              <a:rPr lang="en-US" dirty="0"/>
              <a:t>...     cur = </a:t>
            </a:r>
            <a:r>
              <a:rPr lang="en-US" dirty="0" err="1"/>
              <a:t>con.cursor</a:t>
            </a:r>
            <a:r>
              <a:rPr lang="en-US" dirty="0"/>
              <a:t>(</a:t>
            </a:r>
            <a:r>
              <a:rPr lang="en-US" dirty="0" smtClean="0"/>
              <a:t>)</a:t>
            </a:r>
          </a:p>
          <a:p>
            <a:pPr algn="l"/>
            <a:r>
              <a:rPr lang="en-US" dirty="0"/>
              <a:t>...     </a:t>
            </a:r>
            <a:r>
              <a:rPr lang="en-US" dirty="0" err="1"/>
              <a:t>cur.execute</a:t>
            </a:r>
            <a:r>
              <a:rPr lang="en-US" dirty="0"/>
              <a:t>("INSERT INTO Cars VALUES(8,'Citroen',21000)")</a:t>
            </a:r>
          </a:p>
          <a:p>
            <a:pPr algn="l"/>
            <a:r>
              <a:rPr lang="en-US" dirty="0"/>
              <a:t>... </a:t>
            </a:r>
          </a:p>
          <a:p>
            <a:pPr algn="l"/>
            <a:r>
              <a:rPr lang="en-US" dirty="0"/>
              <a:t>&lt;sqlite3.Cursor object at 0x107fafc00&gt;</a:t>
            </a:r>
          </a:p>
          <a:p>
            <a:pPr algn="l"/>
            <a:r>
              <a:rPr lang="en-US" dirty="0"/>
              <a:t>&gt;&gt;&gt; </a:t>
            </a:r>
          </a:p>
          <a:p>
            <a:pPr algn="l"/>
            <a:endParaRPr lang="en-US" dirty="0"/>
          </a:p>
        </p:txBody>
      </p:sp>
      <p:sp>
        <p:nvSpPr>
          <p:cNvPr id="3" name="Date Placeholder 2"/>
          <p:cNvSpPr>
            <a:spLocks noGrp="1"/>
          </p:cNvSpPr>
          <p:nvPr>
            <p:ph type="dt" sz="half" idx="10"/>
          </p:nvPr>
        </p:nvSpPr>
        <p:spPr/>
        <p:txBody>
          <a:bodyPr/>
          <a:lstStyle/>
          <a:p>
            <a:r>
              <a:rPr lang="en-US" smtClean="0"/>
              <a:t>IS 257 – Fall 2014</a:t>
            </a:r>
            <a:endParaRPr lang="en-US"/>
          </a:p>
        </p:txBody>
      </p:sp>
    </p:spTree>
    <p:extLst>
      <p:ext uri="{BB962C8B-B14F-4D97-AF65-F5344CB8AC3E}">
        <p14:creationId xmlns:p14="http://schemas.microsoft.com/office/powerpoint/2010/main" val="2376568984"/>
      </p:ext>
    </p:extLst>
  </p:cSld>
  <p:clrMapOvr>
    <a:masterClrMapping/>
  </p:clrMapOvr>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From the SQLite3 command line</a:t>
            </a:r>
            <a:endParaRPr lang="en-US" dirty="0"/>
          </a:p>
        </p:txBody>
      </p:sp>
      <p:sp>
        <p:nvSpPr>
          <p:cNvPr id="4" name="TextBox 3"/>
          <p:cNvSpPr txBox="1"/>
          <p:nvPr/>
        </p:nvSpPr>
        <p:spPr>
          <a:xfrm>
            <a:off x="533400" y="1143000"/>
            <a:ext cx="5518608" cy="5262979"/>
          </a:xfrm>
          <a:prstGeom prst="rect">
            <a:avLst/>
          </a:prstGeom>
          <a:noFill/>
        </p:spPr>
        <p:txBody>
          <a:bodyPr wrap="none" rtlCol="0">
            <a:spAutoFit/>
          </a:bodyPr>
          <a:lstStyle/>
          <a:p>
            <a:pPr algn="l"/>
            <a:r>
              <a:rPr lang="en-US" dirty="0"/>
              <a:t>[dhcp137:~] ray% sqlite3 </a:t>
            </a:r>
            <a:r>
              <a:rPr lang="en-US" dirty="0" err="1"/>
              <a:t>newtest.db</a:t>
            </a:r>
            <a:endParaRPr lang="en-US" dirty="0"/>
          </a:p>
          <a:p>
            <a:pPr algn="l"/>
            <a:r>
              <a:rPr lang="en-US" dirty="0"/>
              <a:t>SQLite version 3.6.22</a:t>
            </a:r>
          </a:p>
          <a:p>
            <a:pPr algn="l"/>
            <a:r>
              <a:rPr lang="en-US" dirty="0"/>
              <a:t>Enter ".help" for instructions</a:t>
            </a:r>
          </a:p>
          <a:p>
            <a:pPr algn="l"/>
            <a:r>
              <a:rPr lang="en-US" dirty="0"/>
              <a:t>Enter SQL statements terminated with a ";"</a:t>
            </a:r>
          </a:p>
          <a:p>
            <a:pPr algn="l"/>
            <a:r>
              <a:rPr lang="en-US" dirty="0" err="1"/>
              <a:t>sqlite</a:t>
            </a:r>
            <a:r>
              <a:rPr lang="en-US" dirty="0"/>
              <a:t>&gt; </a:t>
            </a:r>
            <a:r>
              <a:rPr lang="en-US" dirty="0">
                <a:solidFill>
                  <a:srgbClr val="FF0000"/>
                </a:solidFill>
              </a:rPr>
              <a:t>select * from cars;</a:t>
            </a:r>
          </a:p>
          <a:p>
            <a:pPr algn="l"/>
            <a:r>
              <a:rPr lang="en-US" dirty="0"/>
              <a:t>1|Audi|52642</a:t>
            </a:r>
          </a:p>
          <a:p>
            <a:pPr algn="l"/>
            <a:r>
              <a:rPr lang="en-US" dirty="0"/>
              <a:t>2|Mercedes|57127</a:t>
            </a:r>
          </a:p>
          <a:p>
            <a:pPr algn="l"/>
            <a:r>
              <a:rPr lang="en-US" dirty="0"/>
              <a:t>3|Skoda|9000</a:t>
            </a:r>
          </a:p>
          <a:p>
            <a:pPr algn="l"/>
            <a:r>
              <a:rPr lang="en-US" dirty="0"/>
              <a:t>4|Volvo|29000</a:t>
            </a:r>
          </a:p>
          <a:p>
            <a:pPr algn="l"/>
            <a:r>
              <a:rPr lang="en-US" dirty="0"/>
              <a:t>5|Bentley|350000</a:t>
            </a:r>
          </a:p>
          <a:p>
            <a:pPr algn="l"/>
            <a:r>
              <a:rPr lang="en-US" dirty="0"/>
              <a:t>6|Hummer|41400</a:t>
            </a:r>
          </a:p>
          <a:p>
            <a:pPr algn="l"/>
            <a:r>
              <a:rPr lang="en-US" dirty="0"/>
              <a:t>7|Volkswagen|</a:t>
            </a:r>
            <a:r>
              <a:rPr lang="en-US" dirty="0" smtClean="0"/>
              <a:t>21600</a:t>
            </a:r>
          </a:p>
          <a:p>
            <a:pPr algn="l"/>
            <a:r>
              <a:rPr lang="nl-NL" dirty="0"/>
              <a:t>8|Citroen|</a:t>
            </a:r>
            <a:r>
              <a:rPr lang="nl-NL" dirty="0" smtClean="0"/>
              <a:t>21000</a:t>
            </a:r>
          </a:p>
          <a:p>
            <a:pPr algn="l"/>
            <a:r>
              <a:rPr lang="nl-NL" dirty="0" err="1"/>
              <a:t>s</a:t>
            </a:r>
            <a:r>
              <a:rPr lang="nl-NL" dirty="0" err="1" smtClean="0"/>
              <a:t>qlite</a:t>
            </a:r>
            <a:r>
              <a:rPr lang="nl-NL" dirty="0" smtClean="0"/>
              <a:t>&gt;</a:t>
            </a:r>
            <a:endParaRPr lang="en-US" dirty="0"/>
          </a:p>
        </p:txBody>
      </p:sp>
      <p:sp>
        <p:nvSpPr>
          <p:cNvPr id="5" name="TextBox 4"/>
          <p:cNvSpPr txBox="1"/>
          <p:nvPr/>
        </p:nvSpPr>
        <p:spPr>
          <a:xfrm>
            <a:off x="6019800" y="1295400"/>
            <a:ext cx="2571099" cy="5078314"/>
          </a:xfrm>
          <a:prstGeom prst="rect">
            <a:avLst/>
          </a:prstGeom>
          <a:noFill/>
          <a:ln>
            <a:solidFill>
              <a:srgbClr val="0099CC"/>
            </a:solidFill>
          </a:ln>
        </p:spPr>
        <p:txBody>
          <a:bodyPr wrap="none" rtlCol="0">
            <a:spAutoFit/>
          </a:bodyPr>
          <a:lstStyle/>
          <a:p>
            <a:pPr algn="l"/>
            <a:r>
              <a:rPr lang="en-US" sz="1800" i="1" dirty="0" smtClean="0"/>
              <a:t>INSERT more data…</a:t>
            </a:r>
          </a:p>
          <a:p>
            <a:pPr algn="l"/>
            <a:r>
              <a:rPr lang="en-US" sz="1800" dirty="0" err="1" smtClean="0"/>
              <a:t>sqlite</a:t>
            </a:r>
            <a:r>
              <a:rPr lang="en-US" sz="1800" dirty="0"/>
              <a:t>&gt; select * from cars;</a:t>
            </a:r>
          </a:p>
          <a:p>
            <a:pPr algn="l"/>
            <a:r>
              <a:rPr lang="en-US" sz="1800" dirty="0"/>
              <a:t>1|Audi|52642</a:t>
            </a:r>
          </a:p>
          <a:p>
            <a:pPr algn="l"/>
            <a:r>
              <a:rPr lang="en-US" sz="1800" dirty="0"/>
              <a:t>2|Mercedes|57127</a:t>
            </a:r>
          </a:p>
          <a:p>
            <a:pPr algn="l"/>
            <a:r>
              <a:rPr lang="en-US" sz="1800" dirty="0"/>
              <a:t>3|Skoda|9000</a:t>
            </a:r>
          </a:p>
          <a:p>
            <a:pPr algn="l"/>
            <a:r>
              <a:rPr lang="en-US" sz="1800" dirty="0"/>
              <a:t>4|Volvo|29000</a:t>
            </a:r>
          </a:p>
          <a:p>
            <a:pPr algn="l"/>
            <a:r>
              <a:rPr lang="en-US" sz="1800" dirty="0"/>
              <a:t>5|Bentley|450000</a:t>
            </a:r>
          </a:p>
          <a:p>
            <a:pPr algn="l"/>
            <a:r>
              <a:rPr lang="en-US" sz="1800" dirty="0"/>
              <a:t>6|Hummer|41400</a:t>
            </a:r>
          </a:p>
          <a:p>
            <a:pPr algn="l"/>
            <a:r>
              <a:rPr lang="en-US" sz="1800" dirty="0"/>
              <a:t>7|Volkswagen|21600</a:t>
            </a:r>
          </a:p>
          <a:p>
            <a:pPr algn="l"/>
            <a:r>
              <a:rPr lang="en-US" sz="1800" dirty="0"/>
              <a:t>8|Citroen|21000</a:t>
            </a:r>
          </a:p>
          <a:p>
            <a:pPr algn="l"/>
            <a:r>
              <a:rPr lang="en-US" sz="1800" dirty="0"/>
              <a:t>10|Audi|51000</a:t>
            </a:r>
          </a:p>
          <a:p>
            <a:pPr algn="l"/>
            <a:r>
              <a:rPr lang="en-US" sz="1800" dirty="0"/>
              <a:t>11|Mercedes|55000</a:t>
            </a:r>
          </a:p>
          <a:p>
            <a:pPr algn="l"/>
            <a:r>
              <a:rPr lang="en-US" sz="1800" dirty="0"/>
              <a:t>12|Mercedes|56300</a:t>
            </a:r>
          </a:p>
          <a:p>
            <a:pPr algn="l"/>
            <a:r>
              <a:rPr lang="en-US" sz="1800" dirty="0"/>
              <a:t>13|Volvo|31500</a:t>
            </a:r>
          </a:p>
          <a:p>
            <a:pPr algn="l"/>
            <a:r>
              <a:rPr lang="en-US" sz="1800" dirty="0"/>
              <a:t>14|Volvo|31000</a:t>
            </a:r>
          </a:p>
          <a:p>
            <a:pPr algn="l"/>
            <a:r>
              <a:rPr lang="en-US" sz="1800" dirty="0"/>
              <a:t>15|Audi|52000</a:t>
            </a:r>
          </a:p>
          <a:p>
            <a:pPr algn="l"/>
            <a:r>
              <a:rPr lang="en-US" sz="1800" dirty="0"/>
              <a:t>17|Hummer|42400</a:t>
            </a:r>
          </a:p>
          <a:p>
            <a:pPr algn="l"/>
            <a:r>
              <a:rPr lang="en-US" sz="1800" dirty="0"/>
              <a:t>16|Hummer|42400</a:t>
            </a:r>
          </a:p>
        </p:txBody>
      </p:sp>
      <p:sp>
        <p:nvSpPr>
          <p:cNvPr id="3" name="Date Placeholder 2"/>
          <p:cNvSpPr>
            <a:spLocks noGrp="1"/>
          </p:cNvSpPr>
          <p:nvPr>
            <p:ph type="dt" sz="half" idx="10"/>
          </p:nvPr>
        </p:nvSpPr>
        <p:spPr/>
        <p:txBody>
          <a:bodyPr/>
          <a:lstStyle/>
          <a:p>
            <a:r>
              <a:rPr lang="en-US" smtClean="0"/>
              <a:t>IS 257 – Fall 2014</a:t>
            </a:r>
            <a:endParaRPr lang="en-US"/>
          </a:p>
        </p:txBody>
      </p:sp>
    </p:spTree>
    <p:extLst>
      <p:ext uri="{BB962C8B-B14F-4D97-AF65-F5344CB8AC3E}">
        <p14:creationId xmlns:p14="http://schemas.microsoft.com/office/powerpoint/2010/main" val="2234352529"/>
      </p:ext>
    </p:extLst>
  </p:cSld>
  <p:clrMapOvr>
    <a:masterClrMapping/>
  </p:clrMapOvr>
  <p:timing>
    <p:tnLst>
      <p:par>
        <p:cTn xmlns:p14="http://schemas.microsoft.com/office/powerpoint/2010/mai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Use Aggregates to summarize data</a:t>
            </a:r>
            <a:endParaRPr lang="en-US" sz="3600" dirty="0"/>
          </a:p>
        </p:txBody>
      </p:sp>
      <p:sp>
        <p:nvSpPr>
          <p:cNvPr id="4" name="TextBox 3"/>
          <p:cNvSpPr txBox="1"/>
          <p:nvPr/>
        </p:nvSpPr>
        <p:spPr>
          <a:xfrm>
            <a:off x="457200" y="1143000"/>
            <a:ext cx="8494934" cy="4893647"/>
          </a:xfrm>
          <a:prstGeom prst="rect">
            <a:avLst/>
          </a:prstGeom>
          <a:noFill/>
        </p:spPr>
        <p:txBody>
          <a:bodyPr wrap="none" rtlCol="0">
            <a:spAutoFit/>
          </a:bodyPr>
          <a:lstStyle/>
          <a:p>
            <a:pPr algn="l"/>
            <a:r>
              <a:rPr lang="en-US" dirty="0"/>
              <a:t>#!/</a:t>
            </a:r>
            <a:r>
              <a:rPr lang="en-US" dirty="0" err="1"/>
              <a:t>usr</a:t>
            </a:r>
            <a:r>
              <a:rPr lang="en-US" dirty="0"/>
              <a:t>/bin/</a:t>
            </a:r>
            <a:r>
              <a:rPr lang="en-US" dirty="0" smtClean="0"/>
              <a:t>python2.7</a:t>
            </a:r>
          </a:p>
          <a:p>
            <a:pPr algn="l"/>
            <a:r>
              <a:rPr lang="en-US" dirty="0" smtClean="0"/>
              <a:t># </a:t>
            </a:r>
            <a:r>
              <a:rPr lang="en-US" dirty="0"/>
              <a:t>-*- coding: utf-8 -*</a:t>
            </a:r>
            <a:r>
              <a:rPr lang="en-US" dirty="0" smtClean="0"/>
              <a:t>-</a:t>
            </a:r>
          </a:p>
          <a:p>
            <a:pPr algn="l"/>
            <a:r>
              <a:rPr lang="en-US" dirty="0" smtClean="0"/>
              <a:t>import </a:t>
            </a:r>
            <a:r>
              <a:rPr lang="en-US" dirty="0"/>
              <a:t>sqlite3 as </a:t>
            </a:r>
            <a:r>
              <a:rPr lang="en-US" dirty="0" smtClean="0"/>
              <a:t>lite</a:t>
            </a:r>
          </a:p>
          <a:p>
            <a:pPr algn="l"/>
            <a:r>
              <a:rPr lang="en-US" dirty="0" smtClean="0"/>
              <a:t>import sys</a:t>
            </a:r>
          </a:p>
          <a:p>
            <a:pPr algn="l"/>
            <a:endParaRPr lang="en-US" dirty="0"/>
          </a:p>
          <a:p>
            <a:pPr algn="l"/>
            <a:r>
              <a:rPr lang="en-US" dirty="0" smtClean="0"/>
              <a:t>con </a:t>
            </a:r>
            <a:r>
              <a:rPr lang="en-US" dirty="0"/>
              <a:t>= </a:t>
            </a:r>
            <a:r>
              <a:rPr lang="en-US" dirty="0" err="1"/>
              <a:t>lite.connect</a:t>
            </a:r>
            <a:r>
              <a:rPr lang="en-US" dirty="0"/>
              <a:t>('</a:t>
            </a:r>
            <a:r>
              <a:rPr lang="en-US" dirty="0" err="1"/>
              <a:t>newtest.db</a:t>
            </a:r>
            <a:r>
              <a:rPr lang="en-US" dirty="0"/>
              <a:t>'</a:t>
            </a:r>
            <a:r>
              <a:rPr lang="en-US" dirty="0" smtClean="0"/>
              <a:t>)</a:t>
            </a:r>
          </a:p>
          <a:p>
            <a:pPr algn="l"/>
            <a:r>
              <a:rPr lang="en-US" dirty="0" smtClean="0"/>
              <a:t>with </a:t>
            </a:r>
            <a:r>
              <a:rPr lang="en-US" dirty="0"/>
              <a:t>con:         </a:t>
            </a:r>
            <a:endParaRPr lang="en-US" dirty="0" smtClean="0"/>
          </a:p>
          <a:p>
            <a:pPr algn="l"/>
            <a:r>
              <a:rPr lang="en-US" dirty="0"/>
              <a:t>	</a:t>
            </a:r>
            <a:r>
              <a:rPr lang="en-US" dirty="0" smtClean="0"/>
              <a:t>cur </a:t>
            </a:r>
            <a:r>
              <a:rPr lang="en-US" dirty="0"/>
              <a:t>= </a:t>
            </a:r>
            <a:r>
              <a:rPr lang="en-US" dirty="0" err="1"/>
              <a:t>con.cursor</a:t>
            </a:r>
            <a:r>
              <a:rPr lang="en-US" dirty="0"/>
              <a:t>()     </a:t>
            </a:r>
            <a:endParaRPr lang="en-US" dirty="0" smtClean="0"/>
          </a:p>
          <a:p>
            <a:pPr algn="l"/>
            <a:r>
              <a:rPr lang="en-US" dirty="0"/>
              <a:t>	</a:t>
            </a:r>
            <a:r>
              <a:rPr lang="en-US" dirty="0" err="1" smtClean="0"/>
              <a:t>cur.execute</a:t>
            </a:r>
            <a:r>
              <a:rPr lang="en-US" dirty="0"/>
              <a:t>("</a:t>
            </a:r>
            <a:r>
              <a:rPr lang="en-US" dirty="0">
                <a:solidFill>
                  <a:srgbClr val="FF0000"/>
                </a:solidFill>
              </a:rPr>
              <a:t>SELECT Name, AVG(Price) </a:t>
            </a:r>
            <a:endParaRPr lang="en-US" dirty="0" smtClean="0">
              <a:solidFill>
                <a:srgbClr val="FF0000"/>
              </a:solidFill>
            </a:endParaRPr>
          </a:p>
          <a:p>
            <a:pPr algn="l"/>
            <a:r>
              <a:rPr lang="en-US" dirty="0">
                <a:solidFill>
                  <a:srgbClr val="FF0000"/>
                </a:solidFill>
              </a:rPr>
              <a:t> </a:t>
            </a:r>
            <a:r>
              <a:rPr lang="en-US" dirty="0" smtClean="0">
                <a:solidFill>
                  <a:srgbClr val="FF0000"/>
                </a:solidFill>
              </a:rPr>
              <a:t>                                                     FROM </a:t>
            </a:r>
            <a:r>
              <a:rPr lang="en-US" dirty="0">
                <a:solidFill>
                  <a:srgbClr val="FF0000"/>
                </a:solidFill>
              </a:rPr>
              <a:t>Cars GROUP BY Name</a:t>
            </a:r>
            <a:r>
              <a:rPr lang="en-US" dirty="0"/>
              <a:t>")     </a:t>
            </a:r>
            <a:endParaRPr lang="en-US" dirty="0" smtClean="0"/>
          </a:p>
          <a:p>
            <a:pPr algn="l"/>
            <a:r>
              <a:rPr lang="en-US" dirty="0" smtClean="0"/>
              <a:t>	rows </a:t>
            </a:r>
            <a:r>
              <a:rPr lang="en-US" dirty="0"/>
              <a:t>= </a:t>
            </a:r>
            <a:r>
              <a:rPr lang="en-US" dirty="0" err="1"/>
              <a:t>cur.fetchall</a:t>
            </a:r>
            <a:r>
              <a:rPr lang="en-US" dirty="0"/>
              <a:t>()     </a:t>
            </a:r>
            <a:endParaRPr lang="en-US" dirty="0" smtClean="0"/>
          </a:p>
          <a:p>
            <a:pPr algn="l"/>
            <a:r>
              <a:rPr lang="en-US" dirty="0"/>
              <a:t>	</a:t>
            </a:r>
            <a:r>
              <a:rPr lang="en-US" dirty="0" smtClean="0"/>
              <a:t>for </a:t>
            </a:r>
            <a:r>
              <a:rPr lang="en-US" dirty="0"/>
              <a:t>row in rows:     	 </a:t>
            </a:r>
            <a:endParaRPr lang="en-US" dirty="0" smtClean="0"/>
          </a:p>
          <a:p>
            <a:pPr algn="l"/>
            <a:r>
              <a:rPr lang="en-US" dirty="0"/>
              <a:t>	</a:t>
            </a:r>
            <a:r>
              <a:rPr lang="en-US" dirty="0" smtClean="0"/>
              <a:t>	print </a:t>
            </a:r>
            <a:r>
              <a:rPr lang="en-US" dirty="0"/>
              <a:t>row</a:t>
            </a:r>
          </a:p>
        </p:txBody>
      </p:sp>
      <p:sp>
        <p:nvSpPr>
          <p:cNvPr id="6" name="TextBox 5"/>
          <p:cNvSpPr txBox="1"/>
          <p:nvPr/>
        </p:nvSpPr>
        <p:spPr>
          <a:xfrm>
            <a:off x="4953000" y="990600"/>
            <a:ext cx="3945461" cy="2923877"/>
          </a:xfrm>
          <a:prstGeom prst="rect">
            <a:avLst/>
          </a:prstGeom>
          <a:noFill/>
          <a:ln>
            <a:solidFill>
              <a:srgbClr val="0099CC"/>
            </a:solidFill>
          </a:ln>
        </p:spPr>
        <p:txBody>
          <a:bodyPr wrap="none" rtlCol="0">
            <a:spAutoFit/>
          </a:bodyPr>
          <a:lstStyle/>
          <a:p>
            <a:pPr algn="l"/>
            <a:r>
              <a:rPr lang="tr-TR" sz="2000" dirty="0"/>
              <a:t>ray% python2.7 </a:t>
            </a:r>
            <a:r>
              <a:rPr lang="tr-TR" sz="2000" dirty="0" err="1"/>
              <a:t>aggnewtest.py</a:t>
            </a:r>
            <a:endParaRPr lang="tr-TR" sz="2000" dirty="0"/>
          </a:p>
          <a:p>
            <a:pPr algn="l"/>
            <a:r>
              <a:rPr lang="tr-TR" sz="2000" dirty="0"/>
              <a:t>(</a:t>
            </a:r>
            <a:r>
              <a:rPr lang="tr-TR" sz="2000" dirty="0" err="1"/>
              <a:t>u'Audi</a:t>
            </a:r>
            <a:r>
              <a:rPr lang="tr-TR" sz="2000" dirty="0"/>
              <a:t>', 51880.666666666664)</a:t>
            </a:r>
          </a:p>
          <a:p>
            <a:pPr algn="l"/>
            <a:r>
              <a:rPr lang="tr-TR" sz="2000" dirty="0"/>
              <a:t>(</a:t>
            </a:r>
            <a:r>
              <a:rPr lang="tr-TR" sz="2000" dirty="0" err="1"/>
              <a:t>u'Bentley</a:t>
            </a:r>
            <a:r>
              <a:rPr lang="tr-TR" sz="2000" dirty="0"/>
              <a:t>', 450000.0)</a:t>
            </a:r>
          </a:p>
          <a:p>
            <a:pPr algn="l"/>
            <a:r>
              <a:rPr lang="tr-TR" sz="2000" dirty="0"/>
              <a:t>(</a:t>
            </a:r>
            <a:r>
              <a:rPr lang="tr-TR" sz="2000" dirty="0" err="1"/>
              <a:t>u'Citroen</a:t>
            </a:r>
            <a:r>
              <a:rPr lang="tr-TR" sz="2000" dirty="0"/>
              <a:t>', 21000.0)</a:t>
            </a:r>
          </a:p>
          <a:p>
            <a:pPr algn="l"/>
            <a:r>
              <a:rPr lang="tr-TR" sz="2000" dirty="0"/>
              <a:t>(</a:t>
            </a:r>
            <a:r>
              <a:rPr lang="tr-TR" sz="2000" dirty="0" err="1"/>
              <a:t>u'Hummer</a:t>
            </a:r>
            <a:r>
              <a:rPr lang="tr-TR" sz="2000" dirty="0"/>
              <a:t>', 42066.666666666664)</a:t>
            </a:r>
          </a:p>
          <a:p>
            <a:pPr algn="l"/>
            <a:r>
              <a:rPr lang="tr-TR" sz="2000" dirty="0"/>
              <a:t>(</a:t>
            </a:r>
            <a:r>
              <a:rPr lang="tr-TR" sz="2000" dirty="0" err="1"/>
              <a:t>u'Mercedes</a:t>
            </a:r>
            <a:r>
              <a:rPr lang="tr-TR" sz="2000" dirty="0"/>
              <a:t>', 56142.333333333336)</a:t>
            </a:r>
          </a:p>
          <a:p>
            <a:pPr algn="l"/>
            <a:r>
              <a:rPr lang="tr-TR" sz="2000" dirty="0"/>
              <a:t>(</a:t>
            </a:r>
            <a:r>
              <a:rPr lang="tr-TR" sz="2000" dirty="0" err="1"/>
              <a:t>u'Skoda</a:t>
            </a:r>
            <a:r>
              <a:rPr lang="tr-TR" sz="2000" dirty="0"/>
              <a:t>', 9000.0)</a:t>
            </a:r>
          </a:p>
          <a:p>
            <a:pPr algn="l"/>
            <a:r>
              <a:rPr lang="tr-TR" sz="2000" dirty="0"/>
              <a:t>(</a:t>
            </a:r>
            <a:r>
              <a:rPr lang="tr-TR" sz="2000" dirty="0" err="1"/>
              <a:t>u'Volkswagen</a:t>
            </a:r>
            <a:r>
              <a:rPr lang="tr-TR" sz="2000" dirty="0"/>
              <a:t>', 21600.0)</a:t>
            </a:r>
          </a:p>
          <a:p>
            <a:pPr algn="l"/>
            <a:r>
              <a:rPr lang="tr-TR" sz="2000" dirty="0"/>
              <a:t>(</a:t>
            </a:r>
            <a:r>
              <a:rPr lang="tr-TR" sz="2000" dirty="0" err="1"/>
              <a:t>u'Volvo</a:t>
            </a:r>
            <a:r>
              <a:rPr lang="tr-TR" sz="2000" dirty="0"/>
              <a:t>', 30500.0)</a:t>
            </a:r>
            <a:endParaRPr lang="en-US" sz="2000" dirty="0"/>
          </a:p>
        </p:txBody>
      </p:sp>
      <p:sp>
        <p:nvSpPr>
          <p:cNvPr id="3" name="Date Placeholder 2"/>
          <p:cNvSpPr>
            <a:spLocks noGrp="1"/>
          </p:cNvSpPr>
          <p:nvPr>
            <p:ph type="dt" sz="half" idx="10"/>
          </p:nvPr>
        </p:nvSpPr>
        <p:spPr/>
        <p:txBody>
          <a:bodyPr/>
          <a:lstStyle/>
          <a:p>
            <a:r>
              <a:rPr lang="en-US" smtClean="0"/>
              <a:t>IS 257 – Fall 2014</a:t>
            </a:r>
            <a:endParaRPr lang="en-US"/>
          </a:p>
        </p:txBody>
      </p:sp>
    </p:spTree>
    <p:extLst>
      <p:ext uri="{BB962C8B-B14F-4D97-AF65-F5344CB8AC3E}">
        <p14:creationId xmlns:p14="http://schemas.microsoft.com/office/powerpoint/2010/main" val="1940784010"/>
      </p:ext>
    </p:extLst>
  </p:cSld>
  <p:clrMapOvr>
    <a:masterClrMapping/>
  </p:clrMapOvr>
  <p:timing>
    <p:tnLst>
      <p:par>
        <p:cTn xmlns:p14="http://schemas.microsoft.com/office/powerpoint/2010/mai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Date Placeholder 3"/>
          <p:cNvSpPr>
            <a:spLocks noGrp="1"/>
          </p:cNvSpPr>
          <p:nvPr>
            <p:ph type="dt" sz="half" idx="10"/>
          </p:nvPr>
        </p:nvSpPr>
        <p:spPr/>
        <p:txBody>
          <a:bodyPr/>
          <a:lstStyle/>
          <a:p>
            <a:r>
              <a:rPr lang="en-US" smtClean="0"/>
              <a:t>IS 257 – Fall 2014</a:t>
            </a:r>
            <a:endParaRPr lang="en-US"/>
          </a:p>
        </p:txBody>
      </p:sp>
      <p:sp>
        <p:nvSpPr>
          <p:cNvPr id="668674" name="Rectangle 2"/>
          <p:cNvSpPr>
            <a:spLocks noGrp="1" noChangeArrowheads="1"/>
          </p:cNvSpPr>
          <p:nvPr>
            <p:ph type="title"/>
          </p:nvPr>
        </p:nvSpPr>
        <p:spPr/>
        <p:txBody>
          <a:bodyPr/>
          <a:lstStyle/>
          <a:p>
            <a:r>
              <a:rPr lang="en-US"/>
              <a:t>Database Design Process</a:t>
            </a:r>
          </a:p>
        </p:txBody>
      </p:sp>
      <p:sp>
        <p:nvSpPr>
          <p:cNvPr id="668675" name="Rectangle 3"/>
          <p:cNvSpPr>
            <a:spLocks noChangeArrowheads="1"/>
          </p:cNvSpPr>
          <p:nvPr/>
        </p:nvSpPr>
        <p:spPr bwMode="auto">
          <a:xfrm>
            <a:off x="2362200" y="3200400"/>
            <a:ext cx="1447800" cy="13716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2000">
                <a:solidFill>
                  <a:schemeClr val="bg1"/>
                </a:solidFill>
                <a:latin typeface="Arial" charset="0"/>
              </a:rPr>
              <a:t>Conceptual</a:t>
            </a:r>
          </a:p>
          <a:p>
            <a:pPr eaLnBrk="0" hangingPunct="0"/>
            <a:r>
              <a:rPr lang="en-US" sz="2000">
                <a:solidFill>
                  <a:schemeClr val="bg1"/>
                </a:solidFill>
                <a:latin typeface="Arial" charset="0"/>
              </a:rPr>
              <a:t>Model</a:t>
            </a:r>
          </a:p>
        </p:txBody>
      </p:sp>
      <p:sp>
        <p:nvSpPr>
          <p:cNvPr id="668676" name="Rectangle 4"/>
          <p:cNvSpPr>
            <a:spLocks noChangeArrowheads="1"/>
          </p:cNvSpPr>
          <p:nvPr/>
        </p:nvSpPr>
        <p:spPr bwMode="auto">
          <a:xfrm>
            <a:off x="4495800" y="3200400"/>
            <a:ext cx="1447800" cy="13716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2000">
                <a:solidFill>
                  <a:schemeClr val="bg1"/>
                </a:solidFill>
                <a:latin typeface="Arial" charset="0"/>
              </a:rPr>
              <a:t>Logical</a:t>
            </a:r>
          </a:p>
          <a:p>
            <a:pPr eaLnBrk="0" hangingPunct="0"/>
            <a:r>
              <a:rPr lang="en-US" sz="2000">
                <a:solidFill>
                  <a:schemeClr val="bg1"/>
                </a:solidFill>
                <a:latin typeface="Arial" charset="0"/>
              </a:rPr>
              <a:t>Model</a:t>
            </a:r>
          </a:p>
        </p:txBody>
      </p:sp>
      <p:sp>
        <p:nvSpPr>
          <p:cNvPr id="668677" name="AutoShape 5"/>
          <p:cNvSpPr>
            <a:spLocks noChangeArrowheads="1"/>
          </p:cNvSpPr>
          <p:nvPr/>
        </p:nvSpPr>
        <p:spPr bwMode="auto">
          <a:xfrm>
            <a:off x="7696200" y="2819400"/>
            <a:ext cx="762000" cy="1295400"/>
          </a:xfrm>
          <a:prstGeom prst="flowChartMagneticDisk">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68678" name="AutoShape 6"/>
          <p:cNvSpPr>
            <a:spLocks noChangeArrowheads="1"/>
          </p:cNvSpPr>
          <p:nvPr/>
        </p:nvSpPr>
        <p:spPr bwMode="auto">
          <a:xfrm>
            <a:off x="7239000" y="3276600"/>
            <a:ext cx="762000" cy="1295400"/>
          </a:xfrm>
          <a:prstGeom prst="flowChartMagneticDisk">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endParaRPr lang="en-US" sz="2000">
              <a:solidFill>
                <a:schemeClr val="bg1"/>
              </a:solidFill>
              <a:latin typeface="Arial" charset="0"/>
            </a:endParaRPr>
          </a:p>
        </p:txBody>
      </p:sp>
      <p:sp>
        <p:nvSpPr>
          <p:cNvPr id="668679" name="Rectangle 7"/>
          <p:cNvSpPr>
            <a:spLocks noChangeArrowheads="1"/>
          </p:cNvSpPr>
          <p:nvPr/>
        </p:nvSpPr>
        <p:spPr bwMode="auto">
          <a:xfrm>
            <a:off x="2590800" y="1752600"/>
            <a:ext cx="1371600" cy="4572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1400">
                <a:solidFill>
                  <a:schemeClr val="bg1"/>
                </a:solidFill>
                <a:latin typeface="Arial" charset="0"/>
              </a:rPr>
              <a:t>External </a:t>
            </a:r>
          </a:p>
          <a:p>
            <a:pPr eaLnBrk="0" hangingPunct="0"/>
            <a:r>
              <a:rPr lang="en-US" sz="1400">
                <a:solidFill>
                  <a:schemeClr val="bg1"/>
                </a:solidFill>
                <a:latin typeface="Arial" charset="0"/>
              </a:rPr>
              <a:t>Model</a:t>
            </a:r>
            <a:endParaRPr lang="en-US">
              <a:solidFill>
                <a:schemeClr val="bg1"/>
              </a:solidFill>
              <a:latin typeface="Arial" charset="0"/>
            </a:endParaRPr>
          </a:p>
        </p:txBody>
      </p:sp>
      <p:sp>
        <p:nvSpPr>
          <p:cNvPr id="668680" name="Rectangle 8"/>
          <p:cNvSpPr>
            <a:spLocks noChangeArrowheads="1"/>
          </p:cNvSpPr>
          <p:nvPr/>
        </p:nvSpPr>
        <p:spPr bwMode="auto">
          <a:xfrm>
            <a:off x="304800" y="2438400"/>
            <a:ext cx="1371600" cy="4572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1400">
                <a:solidFill>
                  <a:schemeClr val="bg1"/>
                </a:solidFill>
                <a:latin typeface="Arial" charset="0"/>
              </a:rPr>
              <a:t>Conceptual </a:t>
            </a:r>
          </a:p>
          <a:p>
            <a:pPr eaLnBrk="0" hangingPunct="0"/>
            <a:r>
              <a:rPr lang="en-US" sz="1400">
                <a:solidFill>
                  <a:schemeClr val="bg1"/>
                </a:solidFill>
                <a:latin typeface="Arial" charset="0"/>
              </a:rPr>
              <a:t>requirements</a:t>
            </a:r>
            <a:endParaRPr lang="en-US" sz="2000">
              <a:solidFill>
                <a:schemeClr val="bg1"/>
              </a:solidFill>
              <a:latin typeface="Arial" charset="0"/>
            </a:endParaRPr>
          </a:p>
        </p:txBody>
      </p:sp>
      <p:sp>
        <p:nvSpPr>
          <p:cNvPr id="668681" name="Rectangle 9"/>
          <p:cNvSpPr>
            <a:spLocks noChangeArrowheads="1"/>
          </p:cNvSpPr>
          <p:nvPr/>
        </p:nvSpPr>
        <p:spPr bwMode="auto">
          <a:xfrm>
            <a:off x="304800" y="3200400"/>
            <a:ext cx="1371600" cy="4572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1400">
                <a:solidFill>
                  <a:schemeClr val="bg1"/>
                </a:solidFill>
                <a:latin typeface="Arial" charset="0"/>
              </a:rPr>
              <a:t>Conceptual </a:t>
            </a:r>
          </a:p>
          <a:p>
            <a:pPr eaLnBrk="0" hangingPunct="0"/>
            <a:r>
              <a:rPr lang="en-US" sz="1400">
                <a:solidFill>
                  <a:schemeClr val="bg1"/>
                </a:solidFill>
                <a:latin typeface="Arial" charset="0"/>
              </a:rPr>
              <a:t>requirements</a:t>
            </a:r>
            <a:endParaRPr lang="en-US" sz="2000">
              <a:solidFill>
                <a:schemeClr val="bg1"/>
              </a:solidFill>
              <a:latin typeface="Arial" charset="0"/>
            </a:endParaRPr>
          </a:p>
        </p:txBody>
      </p:sp>
      <p:sp>
        <p:nvSpPr>
          <p:cNvPr id="668682" name="Rectangle 10"/>
          <p:cNvSpPr>
            <a:spLocks noChangeArrowheads="1"/>
          </p:cNvSpPr>
          <p:nvPr/>
        </p:nvSpPr>
        <p:spPr bwMode="auto">
          <a:xfrm>
            <a:off x="304800" y="4114800"/>
            <a:ext cx="1371600" cy="4572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1400">
                <a:solidFill>
                  <a:schemeClr val="bg1"/>
                </a:solidFill>
                <a:latin typeface="Arial" charset="0"/>
              </a:rPr>
              <a:t>Conceptual </a:t>
            </a:r>
          </a:p>
          <a:p>
            <a:pPr eaLnBrk="0" hangingPunct="0"/>
            <a:r>
              <a:rPr lang="en-US" sz="1400">
                <a:solidFill>
                  <a:schemeClr val="bg1"/>
                </a:solidFill>
                <a:latin typeface="Arial" charset="0"/>
              </a:rPr>
              <a:t>requirements</a:t>
            </a:r>
            <a:endParaRPr lang="en-US" sz="2000">
              <a:solidFill>
                <a:schemeClr val="bg1"/>
              </a:solidFill>
              <a:latin typeface="Arial" charset="0"/>
            </a:endParaRPr>
          </a:p>
        </p:txBody>
      </p:sp>
      <p:sp>
        <p:nvSpPr>
          <p:cNvPr id="668683" name="Rectangle 11"/>
          <p:cNvSpPr>
            <a:spLocks noChangeArrowheads="1"/>
          </p:cNvSpPr>
          <p:nvPr/>
        </p:nvSpPr>
        <p:spPr bwMode="auto">
          <a:xfrm>
            <a:off x="304800" y="4876800"/>
            <a:ext cx="1371600" cy="4572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1400">
                <a:solidFill>
                  <a:schemeClr val="bg1"/>
                </a:solidFill>
                <a:latin typeface="Arial" charset="0"/>
              </a:rPr>
              <a:t>Conceptual </a:t>
            </a:r>
          </a:p>
          <a:p>
            <a:pPr eaLnBrk="0" hangingPunct="0"/>
            <a:r>
              <a:rPr lang="en-US" sz="1400">
                <a:solidFill>
                  <a:schemeClr val="bg1"/>
                </a:solidFill>
                <a:latin typeface="Arial" charset="0"/>
              </a:rPr>
              <a:t>requirements</a:t>
            </a:r>
            <a:endParaRPr lang="en-US" sz="2000">
              <a:solidFill>
                <a:schemeClr val="bg1"/>
              </a:solidFill>
              <a:latin typeface="Arial" charset="0"/>
            </a:endParaRPr>
          </a:p>
        </p:txBody>
      </p:sp>
      <p:sp>
        <p:nvSpPr>
          <p:cNvPr id="668684" name="Text Box 12"/>
          <p:cNvSpPr txBox="1">
            <a:spLocks noChangeArrowheads="1"/>
          </p:cNvSpPr>
          <p:nvPr/>
        </p:nvSpPr>
        <p:spPr bwMode="auto">
          <a:xfrm>
            <a:off x="2819400" y="1520825"/>
            <a:ext cx="105727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r>
              <a:rPr lang="en-US" sz="1200">
                <a:latin typeface="Arial" charset="0"/>
              </a:rPr>
              <a:t>Application 1</a:t>
            </a:r>
          </a:p>
        </p:txBody>
      </p:sp>
      <p:sp>
        <p:nvSpPr>
          <p:cNvPr id="668685" name="Text Box 13"/>
          <p:cNvSpPr txBox="1">
            <a:spLocks noChangeArrowheads="1"/>
          </p:cNvSpPr>
          <p:nvPr/>
        </p:nvSpPr>
        <p:spPr bwMode="auto">
          <a:xfrm>
            <a:off x="533400" y="2206625"/>
            <a:ext cx="105727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r>
              <a:rPr lang="en-US" sz="1200">
                <a:latin typeface="Arial" charset="0"/>
              </a:rPr>
              <a:t>Application 1</a:t>
            </a:r>
          </a:p>
        </p:txBody>
      </p:sp>
      <p:sp>
        <p:nvSpPr>
          <p:cNvPr id="668686" name="Text Box 14"/>
          <p:cNvSpPr txBox="1">
            <a:spLocks noChangeArrowheads="1"/>
          </p:cNvSpPr>
          <p:nvPr/>
        </p:nvSpPr>
        <p:spPr bwMode="auto">
          <a:xfrm>
            <a:off x="4343400" y="1520825"/>
            <a:ext cx="105727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r>
              <a:rPr lang="en-US" sz="1200">
                <a:latin typeface="Arial" charset="0"/>
              </a:rPr>
              <a:t>Application 2</a:t>
            </a:r>
          </a:p>
        </p:txBody>
      </p:sp>
      <p:sp>
        <p:nvSpPr>
          <p:cNvPr id="668687" name="Text Box 15"/>
          <p:cNvSpPr txBox="1">
            <a:spLocks noChangeArrowheads="1"/>
          </p:cNvSpPr>
          <p:nvPr/>
        </p:nvSpPr>
        <p:spPr bwMode="auto">
          <a:xfrm>
            <a:off x="5943600" y="1520825"/>
            <a:ext cx="105727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r>
              <a:rPr lang="en-US" sz="1200">
                <a:latin typeface="Arial" charset="0"/>
              </a:rPr>
              <a:t>Application 3</a:t>
            </a:r>
          </a:p>
        </p:txBody>
      </p:sp>
      <p:sp>
        <p:nvSpPr>
          <p:cNvPr id="668688" name="Text Box 16"/>
          <p:cNvSpPr txBox="1">
            <a:spLocks noChangeArrowheads="1"/>
          </p:cNvSpPr>
          <p:nvPr/>
        </p:nvSpPr>
        <p:spPr bwMode="auto">
          <a:xfrm>
            <a:off x="7543800" y="1520825"/>
            <a:ext cx="105727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r>
              <a:rPr lang="en-US" sz="1200">
                <a:latin typeface="Arial" charset="0"/>
              </a:rPr>
              <a:t>Application 4</a:t>
            </a:r>
          </a:p>
        </p:txBody>
      </p:sp>
      <p:sp>
        <p:nvSpPr>
          <p:cNvPr id="668689" name="Text Box 17"/>
          <p:cNvSpPr txBox="1">
            <a:spLocks noChangeArrowheads="1"/>
          </p:cNvSpPr>
          <p:nvPr/>
        </p:nvSpPr>
        <p:spPr bwMode="auto">
          <a:xfrm>
            <a:off x="457200" y="2968625"/>
            <a:ext cx="105727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r>
              <a:rPr lang="en-US" sz="1200">
                <a:latin typeface="Arial" charset="0"/>
              </a:rPr>
              <a:t>Application 2</a:t>
            </a:r>
          </a:p>
        </p:txBody>
      </p:sp>
      <p:sp>
        <p:nvSpPr>
          <p:cNvPr id="668690" name="Text Box 18"/>
          <p:cNvSpPr txBox="1">
            <a:spLocks noChangeArrowheads="1"/>
          </p:cNvSpPr>
          <p:nvPr/>
        </p:nvSpPr>
        <p:spPr bwMode="auto">
          <a:xfrm>
            <a:off x="457200" y="3883025"/>
            <a:ext cx="105727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r>
              <a:rPr lang="en-US" sz="1200">
                <a:latin typeface="Arial" charset="0"/>
              </a:rPr>
              <a:t>Application 3</a:t>
            </a:r>
          </a:p>
        </p:txBody>
      </p:sp>
      <p:sp>
        <p:nvSpPr>
          <p:cNvPr id="668691" name="Text Box 19"/>
          <p:cNvSpPr txBox="1">
            <a:spLocks noChangeArrowheads="1"/>
          </p:cNvSpPr>
          <p:nvPr/>
        </p:nvSpPr>
        <p:spPr bwMode="auto">
          <a:xfrm>
            <a:off x="457200" y="4645025"/>
            <a:ext cx="105727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r>
              <a:rPr lang="en-US" sz="1200">
                <a:latin typeface="Arial" charset="0"/>
              </a:rPr>
              <a:t>Application 4</a:t>
            </a:r>
          </a:p>
        </p:txBody>
      </p:sp>
      <p:sp>
        <p:nvSpPr>
          <p:cNvPr id="668692" name="Rectangle 20"/>
          <p:cNvSpPr>
            <a:spLocks noChangeArrowheads="1"/>
          </p:cNvSpPr>
          <p:nvPr/>
        </p:nvSpPr>
        <p:spPr bwMode="auto">
          <a:xfrm>
            <a:off x="7391400" y="1752600"/>
            <a:ext cx="1371600" cy="4572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1400">
                <a:solidFill>
                  <a:schemeClr val="bg1"/>
                </a:solidFill>
                <a:latin typeface="Arial" charset="0"/>
              </a:rPr>
              <a:t>External </a:t>
            </a:r>
          </a:p>
          <a:p>
            <a:pPr eaLnBrk="0" hangingPunct="0"/>
            <a:r>
              <a:rPr lang="en-US" sz="1400">
                <a:solidFill>
                  <a:schemeClr val="bg1"/>
                </a:solidFill>
                <a:latin typeface="Arial" charset="0"/>
              </a:rPr>
              <a:t>Model</a:t>
            </a:r>
            <a:endParaRPr lang="en-US">
              <a:solidFill>
                <a:schemeClr val="bg1"/>
              </a:solidFill>
              <a:latin typeface="Arial" charset="0"/>
            </a:endParaRPr>
          </a:p>
        </p:txBody>
      </p:sp>
      <p:sp>
        <p:nvSpPr>
          <p:cNvPr id="668693" name="Rectangle 21"/>
          <p:cNvSpPr>
            <a:spLocks noChangeArrowheads="1"/>
          </p:cNvSpPr>
          <p:nvPr/>
        </p:nvSpPr>
        <p:spPr bwMode="auto">
          <a:xfrm>
            <a:off x="5791200" y="1752600"/>
            <a:ext cx="1371600" cy="4572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1400">
                <a:solidFill>
                  <a:schemeClr val="bg1"/>
                </a:solidFill>
                <a:latin typeface="Arial" charset="0"/>
              </a:rPr>
              <a:t>External </a:t>
            </a:r>
          </a:p>
          <a:p>
            <a:pPr eaLnBrk="0" hangingPunct="0"/>
            <a:r>
              <a:rPr lang="en-US" sz="1400">
                <a:solidFill>
                  <a:schemeClr val="bg1"/>
                </a:solidFill>
                <a:latin typeface="Arial" charset="0"/>
              </a:rPr>
              <a:t>Model</a:t>
            </a:r>
            <a:endParaRPr lang="en-US">
              <a:solidFill>
                <a:schemeClr val="bg1"/>
              </a:solidFill>
              <a:latin typeface="Arial" charset="0"/>
            </a:endParaRPr>
          </a:p>
        </p:txBody>
      </p:sp>
      <p:sp>
        <p:nvSpPr>
          <p:cNvPr id="668694" name="Rectangle 22"/>
          <p:cNvSpPr>
            <a:spLocks noChangeArrowheads="1"/>
          </p:cNvSpPr>
          <p:nvPr/>
        </p:nvSpPr>
        <p:spPr bwMode="auto">
          <a:xfrm>
            <a:off x="4191000" y="1752600"/>
            <a:ext cx="1371600" cy="4572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1400">
                <a:solidFill>
                  <a:schemeClr val="bg1"/>
                </a:solidFill>
                <a:latin typeface="Arial" charset="0"/>
              </a:rPr>
              <a:t>External </a:t>
            </a:r>
          </a:p>
          <a:p>
            <a:pPr eaLnBrk="0" hangingPunct="0"/>
            <a:r>
              <a:rPr lang="en-US" sz="1400">
                <a:solidFill>
                  <a:schemeClr val="bg1"/>
                </a:solidFill>
                <a:latin typeface="Arial" charset="0"/>
              </a:rPr>
              <a:t>Model</a:t>
            </a:r>
            <a:endParaRPr lang="en-US">
              <a:solidFill>
                <a:schemeClr val="bg1"/>
              </a:solidFill>
              <a:latin typeface="Arial" charset="0"/>
            </a:endParaRPr>
          </a:p>
        </p:txBody>
      </p:sp>
      <p:sp>
        <p:nvSpPr>
          <p:cNvPr id="668695" name="Line 23"/>
          <p:cNvSpPr>
            <a:spLocks noChangeShapeType="1"/>
          </p:cNvSpPr>
          <p:nvPr/>
        </p:nvSpPr>
        <p:spPr bwMode="auto">
          <a:xfrm>
            <a:off x="1676400" y="2667000"/>
            <a:ext cx="685800" cy="12192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68696" name="Line 24"/>
          <p:cNvSpPr>
            <a:spLocks noChangeShapeType="1"/>
          </p:cNvSpPr>
          <p:nvPr/>
        </p:nvSpPr>
        <p:spPr bwMode="auto">
          <a:xfrm>
            <a:off x="1676400" y="3429000"/>
            <a:ext cx="685800" cy="4572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68697" name="Line 25"/>
          <p:cNvSpPr>
            <a:spLocks noChangeShapeType="1"/>
          </p:cNvSpPr>
          <p:nvPr/>
        </p:nvSpPr>
        <p:spPr bwMode="auto">
          <a:xfrm flipV="1">
            <a:off x="1676400" y="3886200"/>
            <a:ext cx="685800" cy="4572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68698" name="Line 26"/>
          <p:cNvSpPr>
            <a:spLocks noChangeShapeType="1"/>
          </p:cNvSpPr>
          <p:nvPr/>
        </p:nvSpPr>
        <p:spPr bwMode="auto">
          <a:xfrm flipV="1">
            <a:off x="1676400" y="3886200"/>
            <a:ext cx="685800" cy="12192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68699" name="Line 27"/>
          <p:cNvSpPr>
            <a:spLocks noChangeShapeType="1"/>
          </p:cNvSpPr>
          <p:nvPr/>
        </p:nvSpPr>
        <p:spPr bwMode="auto">
          <a:xfrm>
            <a:off x="3810000" y="3886200"/>
            <a:ext cx="6858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68700" name="Line 28"/>
          <p:cNvSpPr>
            <a:spLocks noChangeShapeType="1"/>
          </p:cNvSpPr>
          <p:nvPr/>
        </p:nvSpPr>
        <p:spPr bwMode="auto">
          <a:xfrm>
            <a:off x="5943600" y="3886200"/>
            <a:ext cx="12954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68701" name="Line 29"/>
          <p:cNvSpPr>
            <a:spLocks noChangeShapeType="1"/>
          </p:cNvSpPr>
          <p:nvPr/>
        </p:nvSpPr>
        <p:spPr bwMode="auto">
          <a:xfrm>
            <a:off x="6477000" y="2667000"/>
            <a:ext cx="0" cy="2590800"/>
          </a:xfrm>
          <a:prstGeom prst="line">
            <a:avLst/>
          </a:prstGeom>
          <a:noFill/>
          <a:ln w="9525">
            <a:solidFill>
              <a:srgbClr val="FF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68702" name="Line 30"/>
          <p:cNvSpPr>
            <a:spLocks noChangeShapeType="1"/>
          </p:cNvSpPr>
          <p:nvPr/>
        </p:nvSpPr>
        <p:spPr bwMode="auto">
          <a:xfrm>
            <a:off x="4191000" y="2743200"/>
            <a:ext cx="0" cy="2590800"/>
          </a:xfrm>
          <a:prstGeom prst="line">
            <a:avLst/>
          </a:prstGeom>
          <a:noFill/>
          <a:ln w="9525">
            <a:solidFill>
              <a:srgbClr val="FF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68703" name="Text Box 31"/>
          <p:cNvSpPr txBox="1">
            <a:spLocks noChangeArrowheads="1"/>
          </p:cNvSpPr>
          <p:nvPr/>
        </p:nvSpPr>
        <p:spPr bwMode="auto">
          <a:xfrm>
            <a:off x="7315200" y="3200400"/>
            <a:ext cx="152400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l" eaLnBrk="0" hangingPunct="0">
              <a:spcBef>
                <a:spcPct val="50000"/>
              </a:spcBef>
            </a:pPr>
            <a:r>
              <a:rPr lang="en-US" sz="2000">
                <a:solidFill>
                  <a:schemeClr val="bg1"/>
                </a:solidFill>
                <a:latin typeface="Arial" charset="0"/>
              </a:rPr>
              <a:t>Internal Model</a:t>
            </a:r>
          </a:p>
        </p:txBody>
      </p:sp>
      <p:sp>
        <p:nvSpPr>
          <p:cNvPr id="668704" name="Line 32"/>
          <p:cNvSpPr>
            <a:spLocks noChangeShapeType="1"/>
          </p:cNvSpPr>
          <p:nvPr/>
        </p:nvSpPr>
        <p:spPr bwMode="auto">
          <a:xfrm flipH="1" flipV="1">
            <a:off x="3276600" y="2209800"/>
            <a:ext cx="1905000" cy="9906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68705" name="Line 33"/>
          <p:cNvSpPr>
            <a:spLocks noChangeShapeType="1"/>
          </p:cNvSpPr>
          <p:nvPr/>
        </p:nvSpPr>
        <p:spPr bwMode="auto">
          <a:xfrm flipH="1" flipV="1">
            <a:off x="4876800" y="2209800"/>
            <a:ext cx="304800" cy="9906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68706" name="Line 34"/>
          <p:cNvSpPr>
            <a:spLocks noChangeShapeType="1"/>
          </p:cNvSpPr>
          <p:nvPr/>
        </p:nvSpPr>
        <p:spPr bwMode="auto">
          <a:xfrm flipV="1">
            <a:off x="5181600" y="2209800"/>
            <a:ext cx="1295400" cy="9906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68707" name="Line 35"/>
          <p:cNvSpPr>
            <a:spLocks noChangeShapeType="1"/>
          </p:cNvSpPr>
          <p:nvPr/>
        </p:nvSpPr>
        <p:spPr bwMode="auto">
          <a:xfrm flipV="1">
            <a:off x="5181600" y="2209800"/>
            <a:ext cx="2971800" cy="9906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68708" name="Text Box 36"/>
          <p:cNvSpPr txBox="1">
            <a:spLocks noChangeArrowheads="1"/>
          </p:cNvSpPr>
          <p:nvPr/>
        </p:nvSpPr>
        <p:spPr bwMode="auto">
          <a:xfrm>
            <a:off x="7239000" y="4876800"/>
            <a:ext cx="1217613"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a:solidFill>
                  <a:srgbClr val="FF0000"/>
                </a:solidFill>
              </a:rPr>
              <a:t>Physical</a:t>
            </a:r>
            <a:br>
              <a:rPr lang="en-US">
                <a:solidFill>
                  <a:srgbClr val="FF0000"/>
                </a:solidFill>
              </a:rPr>
            </a:br>
            <a:r>
              <a:rPr lang="en-US">
                <a:solidFill>
                  <a:srgbClr val="FF0000"/>
                </a:solidFill>
              </a:rPr>
              <a:t>Design</a:t>
            </a:r>
          </a:p>
        </p:txBody>
      </p:sp>
    </p:spTree>
  </p:cSld>
  <p:clrMapOvr>
    <a:masterClrMapping/>
  </p:clrMapOvr>
  <p:timing>
    <p:tnLst>
      <p:par>
        <p:cTn xmlns:p14="http://schemas.microsoft.com/office/powerpoint/2010/mai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IS 257 – Fall 2014</a:t>
            </a:r>
            <a:endParaRPr lang="en-US"/>
          </a:p>
        </p:txBody>
      </p:sp>
      <p:sp>
        <p:nvSpPr>
          <p:cNvPr id="641026" name="Rectangle 2"/>
          <p:cNvSpPr>
            <a:spLocks noGrp="1" noChangeArrowheads="1"/>
          </p:cNvSpPr>
          <p:nvPr>
            <p:ph type="title"/>
          </p:nvPr>
        </p:nvSpPr>
        <p:spPr/>
        <p:txBody>
          <a:bodyPr/>
          <a:lstStyle/>
          <a:p>
            <a:r>
              <a:rPr lang="en-US"/>
              <a:t>Physical Database Design</a:t>
            </a:r>
          </a:p>
        </p:txBody>
      </p:sp>
      <p:sp>
        <p:nvSpPr>
          <p:cNvPr id="641027" name="Rectangle 3"/>
          <p:cNvSpPr>
            <a:spLocks noGrp="1" noChangeArrowheads="1"/>
          </p:cNvSpPr>
          <p:nvPr>
            <p:ph type="body" idx="1"/>
          </p:nvPr>
        </p:nvSpPr>
        <p:spPr/>
        <p:txBody>
          <a:bodyPr/>
          <a:lstStyle/>
          <a:p>
            <a:r>
              <a:rPr lang="en-US"/>
              <a:t>Many physical database design decisions are implicit in the technology adopted</a:t>
            </a:r>
          </a:p>
          <a:p>
            <a:pPr lvl="1"/>
            <a:r>
              <a:rPr lang="en-US"/>
              <a:t>Also, organizations may have standards or an </a:t>
            </a:r>
            <a:r>
              <a:rPr lang="ja-JP" altLang="en-US">
                <a:latin typeface="Arial"/>
              </a:rPr>
              <a:t>“</a:t>
            </a:r>
            <a:r>
              <a:rPr lang="en-US"/>
              <a:t>information architecture</a:t>
            </a:r>
            <a:r>
              <a:rPr lang="ja-JP" altLang="en-US">
                <a:latin typeface="Arial"/>
              </a:rPr>
              <a:t>”</a:t>
            </a:r>
            <a:r>
              <a:rPr lang="en-US"/>
              <a:t> that specifies operating systems, DBMS, and data access languages -- thus constraining the range of possible physical implementations.</a:t>
            </a:r>
          </a:p>
          <a:p>
            <a:r>
              <a:rPr lang="en-US"/>
              <a:t>We will be concerned with some of the possible physical implementation issues</a:t>
            </a:r>
          </a:p>
        </p:txBody>
      </p:sp>
    </p:spTree>
  </p:cSld>
  <p:clrMapOvr>
    <a:masterClrMapping/>
  </p:clrMapOvr>
  <p:timing>
    <p:tnLst>
      <p:par>
        <p:cTn xmlns:p14="http://schemas.microsoft.com/office/powerpoint/2010/mai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IS 257 – Fall 2014</a:t>
            </a:r>
            <a:endParaRPr lang="en-US"/>
          </a:p>
        </p:txBody>
      </p:sp>
      <p:sp>
        <p:nvSpPr>
          <p:cNvPr id="642050" name="Rectangle 2"/>
          <p:cNvSpPr>
            <a:spLocks noGrp="1" noChangeArrowheads="1"/>
          </p:cNvSpPr>
          <p:nvPr>
            <p:ph type="title"/>
          </p:nvPr>
        </p:nvSpPr>
        <p:spPr/>
        <p:txBody>
          <a:bodyPr/>
          <a:lstStyle/>
          <a:p>
            <a:r>
              <a:rPr lang="en-US"/>
              <a:t>Physical Database Design</a:t>
            </a:r>
          </a:p>
        </p:txBody>
      </p:sp>
      <p:sp>
        <p:nvSpPr>
          <p:cNvPr id="642051" name="Rectangle 3"/>
          <p:cNvSpPr>
            <a:spLocks noGrp="1" noChangeArrowheads="1"/>
          </p:cNvSpPr>
          <p:nvPr>
            <p:ph type="body" idx="1"/>
          </p:nvPr>
        </p:nvSpPr>
        <p:spPr/>
        <p:txBody>
          <a:bodyPr/>
          <a:lstStyle/>
          <a:p>
            <a:r>
              <a:rPr lang="en-US"/>
              <a:t>The primary goal of physical database design is </a:t>
            </a:r>
            <a:r>
              <a:rPr lang="en-US" i="1"/>
              <a:t>data processing efficiency</a:t>
            </a:r>
          </a:p>
          <a:p>
            <a:r>
              <a:rPr lang="en-US"/>
              <a:t>We will concentrate on choices often available to optimize performance of database services</a:t>
            </a:r>
          </a:p>
          <a:p>
            <a:r>
              <a:rPr lang="en-US"/>
              <a:t>Physical Database Design requires information gathered during earlier stages of the design process</a:t>
            </a:r>
          </a:p>
        </p:txBody>
      </p:sp>
    </p:spTree>
  </p:cSld>
  <p:clrMapOvr>
    <a:masterClrMapping/>
  </p:clrMapOvr>
  <p:timing>
    <p:tnLst>
      <p:par>
        <p:cTn xmlns:p14="http://schemas.microsoft.com/office/powerpoint/2010/mai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IS 257 – Fall 2014</a:t>
            </a:r>
            <a:endParaRPr lang="en-US"/>
          </a:p>
        </p:txBody>
      </p:sp>
      <p:sp>
        <p:nvSpPr>
          <p:cNvPr id="643076" name="Rectangle 4"/>
          <p:cNvSpPr>
            <a:spLocks noGrp="1" noChangeArrowheads="1"/>
          </p:cNvSpPr>
          <p:nvPr>
            <p:ph type="title"/>
          </p:nvPr>
        </p:nvSpPr>
        <p:spPr/>
        <p:txBody>
          <a:bodyPr/>
          <a:lstStyle/>
          <a:p>
            <a:r>
              <a:rPr lang="en-US"/>
              <a:t>Physical Design Information</a:t>
            </a:r>
          </a:p>
        </p:txBody>
      </p:sp>
      <p:sp>
        <p:nvSpPr>
          <p:cNvPr id="643077" name="Rectangle 5"/>
          <p:cNvSpPr>
            <a:spLocks noGrp="1" noChangeArrowheads="1"/>
          </p:cNvSpPr>
          <p:nvPr>
            <p:ph type="body" idx="1"/>
          </p:nvPr>
        </p:nvSpPr>
        <p:spPr/>
        <p:txBody>
          <a:bodyPr/>
          <a:lstStyle/>
          <a:p>
            <a:r>
              <a:rPr lang="en-US" sz="2800"/>
              <a:t>Information needed for physical file and database design includes:</a:t>
            </a:r>
          </a:p>
          <a:p>
            <a:pPr lvl="1"/>
            <a:r>
              <a:rPr lang="en-US" sz="2400"/>
              <a:t>Normalized relations plus size estimates for them</a:t>
            </a:r>
          </a:p>
          <a:p>
            <a:pPr lvl="1"/>
            <a:r>
              <a:rPr lang="en-US" sz="2400"/>
              <a:t>Definitions of each attribute</a:t>
            </a:r>
          </a:p>
          <a:p>
            <a:pPr lvl="1"/>
            <a:r>
              <a:rPr lang="en-US" sz="2400"/>
              <a:t>Descriptions of where and when data are used</a:t>
            </a:r>
          </a:p>
          <a:p>
            <a:pPr lvl="2"/>
            <a:r>
              <a:rPr lang="en-US" sz="2000"/>
              <a:t>entered, retrieved, deleted, updated, and how often</a:t>
            </a:r>
          </a:p>
          <a:p>
            <a:pPr lvl="1"/>
            <a:r>
              <a:rPr lang="en-US" sz="2400"/>
              <a:t>Expectations and requirements for response time, and data security, backup, recovery, retention and integrity</a:t>
            </a:r>
          </a:p>
          <a:p>
            <a:pPr lvl="1"/>
            <a:r>
              <a:rPr lang="en-US" sz="2400"/>
              <a:t>Descriptions of the technologies used to implement the database</a:t>
            </a:r>
          </a:p>
        </p:txBody>
      </p:sp>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IS 257 – Fall 2014</a:t>
            </a:r>
            <a:endParaRPr lang="en-US"/>
          </a:p>
        </p:txBody>
      </p:sp>
      <p:sp>
        <p:nvSpPr>
          <p:cNvPr id="786434" name="Rectangle 2"/>
          <p:cNvSpPr>
            <a:spLocks noGrp="1" noChangeArrowheads="1"/>
          </p:cNvSpPr>
          <p:nvPr>
            <p:ph type="title"/>
          </p:nvPr>
        </p:nvSpPr>
        <p:spPr/>
        <p:txBody>
          <a:bodyPr/>
          <a:lstStyle/>
          <a:p>
            <a:r>
              <a:rPr lang="en-US"/>
              <a:t>SQL - History </a:t>
            </a:r>
          </a:p>
        </p:txBody>
      </p:sp>
      <p:sp>
        <p:nvSpPr>
          <p:cNvPr id="786435" name="Rectangle 3"/>
          <p:cNvSpPr>
            <a:spLocks noGrp="1" noChangeArrowheads="1"/>
          </p:cNvSpPr>
          <p:nvPr>
            <p:ph type="body" idx="1"/>
          </p:nvPr>
        </p:nvSpPr>
        <p:spPr/>
        <p:txBody>
          <a:bodyPr/>
          <a:lstStyle/>
          <a:p>
            <a:r>
              <a:rPr lang="en-US"/>
              <a:t>Structured Query Language</a:t>
            </a:r>
          </a:p>
          <a:p>
            <a:r>
              <a:rPr lang="en-US"/>
              <a:t>SEQUEL from IBM San Jose</a:t>
            </a:r>
          </a:p>
          <a:p>
            <a:r>
              <a:rPr lang="en-US"/>
              <a:t>ANSI 1992 Standard is the version used by most DBMS today (SQL92)</a:t>
            </a:r>
          </a:p>
          <a:p>
            <a:r>
              <a:rPr lang="en-US"/>
              <a:t>Basic language is standardized across relational DBMSs. Each system may have proprietary extensions to standard.</a:t>
            </a:r>
          </a:p>
          <a:p>
            <a:endParaRPr lang="en-US"/>
          </a:p>
        </p:txBody>
      </p:sp>
    </p:spTree>
  </p:cSld>
  <p:clrMapOvr>
    <a:masterClrMapping/>
  </p:clrMapOvr>
  <p:timing>
    <p:tnLst>
      <p:par>
        <p:cTn xmlns:p14="http://schemas.microsoft.com/office/powerpoint/2010/mai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IS 257 – Fall 2014</a:t>
            </a:r>
            <a:endParaRPr lang="en-US"/>
          </a:p>
        </p:txBody>
      </p:sp>
      <p:sp>
        <p:nvSpPr>
          <p:cNvPr id="644100" name="Rectangle 4"/>
          <p:cNvSpPr>
            <a:spLocks noGrp="1" noChangeArrowheads="1"/>
          </p:cNvSpPr>
          <p:nvPr>
            <p:ph type="title"/>
          </p:nvPr>
        </p:nvSpPr>
        <p:spPr/>
        <p:txBody>
          <a:bodyPr/>
          <a:lstStyle/>
          <a:p>
            <a:r>
              <a:rPr lang="en-US"/>
              <a:t>Physical Design Decisions</a:t>
            </a:r>
          </a:p>
        </p:txBody>
      </p:sp>
      <p:sp>
        <p:nvSpPr>
          <p:cNvPr id="644101" name="Rectangle 5"/>
          <p:cNvSpPr>
            <a:spLocks noGrp="1" noChangeArrowheads="1"/>
          </p:cNvSpPr>
          <p:nvPr>
            <p:ph type="body" idx="1"/>
          </p:nvPr>
        </p:nvSpPr>
        <p:spPr/>
        <p:txBody>
          <a:bodyPr/>
          <a:lstStyle/>
          <a:p>
            <a:r>
              <a:rPr lang="en-US"/>
              <a:t>There are several critical decisions that will affect the integrity and performance of the system</a:t>
            </a:r>
          </a:p>
          <a:p>
            <a:pPr lvl="1"/>
            <a:r>
              <a:rPr lang="en-US"/>
              <a:t>Storage Format</a:t>
            </a:r>
          </a:p>
          <a:p>
            <a:pPr lvl="1"/>
            <a:r>
              <a:rPr lang="en-US"/>
              <a:t>Physical record composition</a:t>
            </a:r>
          </a:p>
          <a:p>
            <a:pPr lvl="1"/>
            <a:r>
              <a:rPr lang="en-US"/>
              <a:t>Data arrangement</a:t>
            </a:r>
          </a:p>
          <a:p>
            <a:pPr lvl="1"/>
            <a:r>
              <a:rPr lang="en-US"/>
              <a:t>Indexes</a:t>
            </a:r>
          </a:p>
          <a:p>
            <a:pPr lvl="1"/>
            <a:r>
              <a:rPr lang="en-US"/>
              <a:t>Query optimization and performance tuning</a:t>
            </a:r>
          </a:p>
        </p:txBody>
      </p:sp>
    </p:spTree>
  </p:cSld>
  <p:clrMapOvr>
    <a:masterClrMapping/>
  </p:clrMapOvr>
  <p:timing>
    <p:tnLst>
      <p:par>
        <p:cTn xmlns:p14="http://schemas.microsoft.com/office/powerpoint/2010/mai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IS 257 – Fall 2014</a:t>
            </a:r>
            <a:endParaRPr lang="en-US"/>
          </a:p>
        </p:txBody>
      </p:sp>
      <p:sp>
        <p:nvSpPr>
          <p:cNvPr id="645122" name="Rectangle 2"/>
          <p:cNvSpPr>
            <a:spLocks noGrp="1" noChangeArrowheads="1"/>
          </p:cNvSpPr>
          <p:nvPr>
            <p:ph type="title"/>
          </p:nvPr>
        </p:nvSpPr>
        <p:spPr/>
        <p:txBody>
          <a:bodyPr/>
          <a:lstStyle/>
          <a:p>
            <a:r>
              <a:rPr lang="en-US"/>
              <a:t>Storage Format</a:t>
            </a:r>
          </a:p>
        </p:txBody>
      </p:sp>
      <p:sp>
        <p:nvSpPr>
          <p:cNvPr id="645123" name="Rectangle 3"/>
          <p:cNvSpPr>
            <a:spLocks noGrp="1" noChangeArrowheads="1"/>
          </p:cNvSpPr>
          <p:nvPr>
            <p:ph type="body" idx="1"/>
          </p:nvPr>
        </p:nvSpPr>
        <p:spPr/>
        <p:txBody>
          <a:bodyPr/>
          <a:lstStyle/>
          <a:p>
            <a:r>
              <a:rPr lang="en-US"/>
              <a:t>Choosing the storage format of each </a:t>
            </a:r>
            <a:r>
              <a:rPr lang="en-US" i="1"/>
              <a:t>field </a:t>
            </a:r>
            <a:r>
              <a:rPr lang="en-US"/>
              <a:t>(attribute). The DBMS provides some set of data types that can be used for the physical storage of fields in the database</a:t>
            </a:r>
          </a:p>
          <a:p>
            <a:r>
              <a:rPr lang="en-US"/>
              <a:t>Data Type (format) is chosen to minimize storage space and maximize data integrity</a:t>
            </a:r>
          </a:p>
          <a:p>
            <a:pPr lvl="1"/>
            <a:endParaRPr lang="en-US"/>
          </a:p>
        </p:txBody>
      </p:sp>
    </p:spTree>
  </p:cSld>
  <p:clrMapOvr>
    <a:masterClrMapping/>
  </p:clrMapOvr>
  <p:timing>
    <p:tnLst>
      <p:par>
        <p:cTn xmlns:p14="http://schemas.microsoft.com/office/powerpoint/2010/mai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IS 257 – Fall 2014</a:t>
            </a:r>
            <a:endParaRPr lang="en-US"/>
          </a:p>
        </p:txBody>
      </p:sp>
      <p:sp>
        <p:nvSpPr>
          <p:cNvPr id="646146" name="Rectangle 2"/>
          <p:cNvSpPr>
            <a:spLocks noGrp="1" noChangeArrowheads="1"/>
          </p:cNvSpPr>
          <p:nvPr>
            <p:ph type="title"/>
          </p:nvPr>
        </p:nvSpPr>
        <p:spPr/>
        <p:txBody>
          <a:bodyPr/>
          <a:lstStyle/>
          <a:p>
            <a:r>
              <a:rPr lang="en-US" sz="3600"/>
              <a:t>Objectives of data type selection</a:t>
            </a:r>
          </a:p>
        </p:txBody>
      </p:sp>
      <p:sp>
        <p:nvSpPr>
          <p:cNvPr id="646147" name="Rectangle 3"/>
          <p:cNvSpPr>
            <a:spLocks noGrp="1" noChangeArrowheads="1"/>
          </p:cNvSpPr>
          <p:nvPr>
            <p:ph type="body" idx="1"/>
          </p:nvPr>
        </p:nvSpPr>
        <p:spPr/>
        <p:txBody>
          <a:bodyPr/>
          <a:lstStyle/>
          <a:p>
            <a:pPr>
              <a:lnSpc>
                <a:spcPct val="90000"/>
              </a:lnSpc>
            </a:pPr>
            <a:r>
              <a:rPr lang="en-US" dirty="0"/>
              <a:t>Minimize storage space</a:t>
            </a:r>
          </a:p>
          <a:p>
            <a:pPr>
              <a:lnSpc>
                <a:spcPct val="90000"/>
              </a:lnSpc>
            </a:pPr>
            <a:r>
              <a:rPr lang="en-US" dirty="0"/>
              <a:t>Represent all possible values</a:t>
            </a:r>
          </a:p>
          <a:p>
            <a:pPr>
              <a:lnSpc>
                <a:spcPct val="90000"/>
              </a:lnSpc>
            </a:pPr>
            <a:r>
              <a:rPr lang="en-US" dirty="0"/>
              <a:t>Improve data integrity</a:t>
            </a:r>
          </a:p>
          <a:p>
            <a:pPr>
              <a:lnSpc>
                <a:spcPct val="90000"/>
              </a:lnSpc>
            </a:pPr>
            <a:r>
              <a:rPr lang="en-US" dirty="0"/>
              <a:t>Support all data manipulations</a:t>
            </a:r>
          </a:p>
          <a:p>
            <a:pPr>
              <a:lnSpc>
                <a:spcPct val="90000"/>
              </a:lnSpc>
            </a:pPr>
            <a:r>
              <a:rPr lang="en-US" dirty="0"/>
              <a:t>The correct data type </a:t>
            </a:r>
            <a:r>
              <a:rPr lang="en-US" b="1" dirty="0"/>
              <a:t>should</a:t>
            </a:r>
            <a:r>
              <a:rPr lang="en-US" dirty="0"/>
              <a:t>, in minimal space, represent every possible value (but eliminate illegal values) for the associated attribute </a:t>
            </a:r>
            <a:r>
              <a:rPr lang="en-US" i="1" dirty="0"/>
              <a:t>and</a:t>
            </a:r>
            <a:r>
              <a:rPr lang="en-US" dirty="0"/>
              <a:t> can support the required data manipulations (e.g. numerical or string operations)</a:t>
            </a:r>
          </a:p>
        </p:txBody>
      </p:sp>
    </p:spTree>
  </p:cSld>
  <p:clrMapOvr>
    <a:masterClrMapping/>
  </p:clrMapOvr>
  <p:timing>
    <p:tnLst>
      <p:par>
        <p:cTn xmlns:p14="http://schemas.microsoft.com/office/powerpoint/2010/mai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IS 257 – Fall 2014</a:t>
            </a:r>
            <a:endParaRPr lang="en-US"/>
          </a:p>
        </p:txBody>
      </p:sp>
      <p:sp>
        <p:nvSpPr>
          <p:cNvPr id="751618" name="Rectangle 2"/>
          <p:cNvSpPr>
            <a:spLocks noGrp="1" noChangeArrowheads="1"/>
          </p:cNvSpPr>
          <p:nvPr>
            <p:ph type="title"/>
          </p:nvPr>
        </p:nvSpPr>
        <p:spPr/>
        <p:txBody>
          <a:bodyPr/>
          <a:lstStyle/>
          <a:p>
            <a:r>
              <a:rPr lang="en-US"/>
              <a:t>Access Data Types (</a:t>
            </a:r>
            <a:r>
              <a:rPr lang="en-US" i="1"/>
              <a:t>Not MySQL)</a:t>
            </a:r>
            <a:endParaRPr lang="en-US"/>
          </a:p>
        </p:txBody>
      </p:sp>
      <p:sp>
        <p:nvSpPr>
          <p:cNvPr id="751619" name="Rectangle 3"/>
          <p:cNvSpPr>
            <a:spLocks noGrp="1" noChangeArrowheads="1"/>
          </p:cNvSpPr>
          <p:nvPr>
            <p:ph type="body" idx="1"/>
          </p:nvPr>
        </p:nvSpPr>
        <p:spPr>
          <a:xfrm>
            <a:off x="533400" y="1676400"/>
            <a:ext cx="8458200" cy="4114800"/>
          </a:xfrm>
        </p:spPr>
        <p:txBody>
          <a:bodyPr/>
          <a:lstStyle/>
          <a:p>
            <a:pPr>
              <a:lnSpc>
                <a:spcPct val="80000"/>
              </a:lnSpc>
            </a:pPr>
            <a:r>
              <a:rPr lang="en-US" sz="2800" b="1"/>
              <a:t>Numeric</a:t>
            </a:r>
            <a:r>
              <a:rPr lang="en-US" sz="2800"/>
              <a:t> (1, 2, 4, 8 bytes, fixed or float)</a:t>
            </a:r>
          </a:p>
          <a:p>
            <a:pPr>
              <a:lnSpc>
                <a:spcPct val="80000"/>
              </a:lnSpc>
            </a:pPr>
            <a:r>
              <a:rPr lang="en-US" sz="2800" b="1"/>
              <a:t>Text</a:t>
            </a:r>
            <a:r>
              <a:rPr lang="en-US" sz="2800"/>
              <a:t> (255 max)</a:t>
            </a:r>
          </a:p>
          <a:p>
            <a:pPr>
              <a:lnSpc>
                <a:spcPct val="80000"/>
              </a:lnSpc>
            </a:pPr>
            <a:r>
              <a:rPr lang="en-US" sz="2800" b="1"/>
              <a:t>Memo</a:t>
            </a:r>
            <a:r>
              <a:rPr lang="en-US" sz="2800"/>
              <a:t> (64000 max)</a:t>
            </a:r>
          </a:p>
          <a:p>
            <a:pPr>
              <a:lnSpc>
                <a:spcPct val="80000"/>
              </a:lnSpc>
            </a:pPr>
            <a:r>
              <a:rPr lang="en-US" sz="2800" b="1"/>
              <a:t>Date/Time</a:t>
            </a:r>
            <a:r>
              <a:rPr lang="en-US" sz="2800"/>
              <a:t> (8 bytes)</a:t>
            </a:r>
          </a:p>
          <a:p>
            <a:pPr>
              <a:lnSpc>
                <a:spcPct val="80000"/>
              </a:lnSpc>
            </a:pPr>
            <a:r>
              <a:rPr lang="en-US" sz="2800" b="1"/>
              <a:t>Currency</a:t>
            </a:r>
            <a:r>
              <a:rPr lang="en-US" sz="2800"/>
              <a:t> (8 bytes, 15 digits + 4 digits decimal)</a:t>
            </a:r>
          </a:p>
          <a:p>
            <a:pPr>
              <a:lnSpc>
                <a:spcPct val="80000"/>
              </a:lnSpc>
            </a:pPr>
            <a:r>
              <a:rPr lang="en-US" sz="2800" b="1"/>
              <a:t>Autonumber</a:t>
            </a:r>
            <a:r>
              <a:rPr lang="en-US" sz="2800"/>
              <a:t> (4 bytes)</a:t>
            </a:r>
          </a:p>
          <a:p>
            <a:pPr>
              <a:lnSpc>
                <a:spcPct val="80000"/>
              </a:lnSpc>
            </a:pPr>
            <a:r>
              <a:rPr lang="en-US" sz="2800" b="1"/>
              <a:t>Yes/No</a:t>
            </a:r>
            <a:r>
              <a:rPr lang="en-US" sz="2800"/>
              <a:t> (1 bit)</a:t>
            </a:r>
          </a:p>
          <a:p>
            <a:pPr>
              <a:lnSpc>
                <a:spcPct val="80000"/>
              </a:lnSpc>
            </a:pPr>
            <a:r>
              <a:rPr lang="en-US" sz="2800" b="1"/>
              <a:t>OLE</a:t>
            </a:r>
            <a:r>
              <a:rPr lang="en-US" sz="2800"/>
              <a:t> (limited only by disk space)</a:t>
            </a:r>
          </a:p>
          <a:p>
            <a:pPr>
              <a:lnSpc>
                <a:spcPct val="80000"/>
              </a:lnSpc>
            </a:pPr>
            <a:r>
              <a:rPr lang="en-US" sz="2800" b="1"/>
              <a:t>Hyperlinks</a:t>
            </a:r>
            <a:r>
              <a:rPr lang="en-US" sz="2800"/>
              <a:t> (up to 64000 chars)</a:t>
            </a:r>
          </a:p>
        </p:txBody>
      </p:sp>
    </p:spTree>
    <p:extLst>
      <p:ext uri="{BB962C8B-B14F-4D97-AF65-F5344CB8AC3E}">
        <p14:creationId xmlns:p14="http://schemas.microsoft.com/office/powerpoint/2010/main" val="3699534522"/>
      </p:ext>
    </p:extLst>
  </p:cSld>
  <p:clrMapOvr>
    <a:masterClrMapping/>
  </p:clrMapOvr>
  <p:timing>
    <p:tnLst>
      <p:par>
        <p:cTn xmlns:p14="http://schemas.microsoft.com/office/powerpoint/2010/mai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IS 257 – Fall 2014</a:t>
            </a:r>
            <a:endParaRPr lang="en-US"/>
          </a:p>
        </p:txBody>
      </p:sp>
      <p:sp>
        <p:nvSpPr>
          <p:cNvPr id="823298" name="Rectangle 2"/>
          <p:cNvSpPr>
            <a:spLocks noGrp="1" noChangeArrowheads="1"/>
          </p:cNvSpPr>
          <p:nvPr>
            <p:ph type="title"/>
          </p:nvPr>
        </p:nvSpPr>
        <p:spPr/>
        <p:txBody>
          <a:bodyPr/>
          <a:lstStyle/>
          <a:p>
            <a:pPr>
              <a:lnSpc>
                <a:spcPct val="80000"/>
              </a:lnSpc>
            </a:pPr>
            <a:r>
              <a:rPr lang="en-US"/>
              <a:t>Access Numeric types</a:t>
            </a:r>
          </a:p>
        </p:txBody>
      </p:sp>
      <p:sp>
        <p:nvSpPr>
          <p:cNvPr id="823299" name="Rectangle 3"/>
          <p:cNvSpPr>
            <a:spLocks noGrp="1" noChangeArrowheads="1"/>
          </p:cNvSpPr>
          <p:nvPr>
            <p:ph type="body" idx="1"/>
          </p:nvPr>
        </p:nvSpPr>
        <p:spPr>
          <a:xfrm>
            <a:off x="609600" y="1143000"/>
            <a:ext cx="7772400" cy="4114800"/>
          </a:xfrm>
        </p:spPr>
        <p:txBody>
          <a:bodyPr/>
          <a:lstStyle/>
          <a:p>
            <a:pPr>
              <a:lnSpc>
                <a:spcPct val="70000"/>
              </a:lnSpc>
            </a:pPr>
            <a:r>
              <a:rPr lang="en-US" sz="2800" b="1"/>
              <a:t>Byte</a:t>
            </a:r>
            <a:r>
              <a:rPr lang="en-US" sz="2800"/>
              <a:t>  </a:t>
            </a:r>
          </a:p>
          <a:p>
            <a:pPr lvl="3">
              <a:lnSpc>
                <a:spcPct val="70000"/>
              </a:lnSpc>
            </a:pPr>
            <a:r>
              <a:rPr lang="en-US" sz="1600"/>
              <a:t>Stores numbers from 0 to 255 (no fractions). 1 byte</a:t>
            </a:r>
            <a:endParaRPr lang="en-US" sz="1800"/>
          </a:p>
          <a:p>
            <a:pPr>
              <a:lnSpc>
                <a:spcPct val="70000"/>
              </a:lnSpc>
            </a:pPr>
            <a:r>
              <a:rPr lang="en-US" sz="2800" b="1"/>
              <a:t>Integer</a:t>
            </a:r>
            <a:r>
              <a:rPr lang="en-US" sz="2800"/>
              <a:t>	</a:t>
            </a:r>
          </a:p>
          <a:p>
            <a:pPr lvl="3">
              <a:lnSpc>
                <a:spcPct val="70000"/>
              </a:lnSpc>
            </a:pPr>
            <a:r>
              <a:rPr lang="en-US" sz="1800"/>
              <a:t> Stores numbers from –32,768 to 32,767 (no fractions) 2 bytes</a:t>
            </a:r>
          </a:p>
          <a:p>
            <a:pPr>
              <a:lnSpc>
                <a:spcPct val="70000"/>
              </a:lnSpc>
            </a:pPr>
            <a:r>
              <a:rPr lang="en-US" sz="2800" b="1"/>
              <a:t>Long Integer</a:t>
            </a:r>
            <a:r>
              <a:rPr lang="en-US" sz="2800"/>
              <a:t>	</a:t>
            </a:r>
            <a:r>
              <a:rPr lang="en-US" sz="2800" i="1"/>
              <a:t>(Default)</a:t>
            </a:r>
            <a:r>
              <a:rPr lang="en-US" sz="2800"/>
              <a:t> </a:t>
            </a:r>
          </a:p>
          <a:p>
            <a:pPr lvl="3">
              <a:lnSpc>
                <a:spcPct val="70000"/>
              </a:lnSpc>
            </a:pPr>
            <a:r>
              <a:rPr lang="en-US" sz="1800"/>
              <a:t>Stores numbers from –2,147,483,648 to 2,147,483,647 (no fractions). 4 bytes</a:t>
            </a:r>
          </a:p>
          <a:p>
            <a:pPr>
              <a:lnSpc>
                <a:spcPct val="70000"/>
              </a:lnSpc>
            </a:pPr>
            <a:r>
              <a:rPr lang="en-US" sz="2800" b="1"/>
              <a:t>Single</a:t>
            </a:r>
            <a:r>
              <a:rPr lang="en-US" sz="2800"/>
              <a:t>	</a:t>
            </a:r>
          </a:p>
          <a:p>
            <a:pPr lvl="3">
              <a:lnSpc>
                <a:spcPct val="70000"/>
              </a:lnSpc>
            </a:pPr>
            <a:r>
              <a:rPr lang="en-US" sz="1800"/>
              <a:t>Stores numbers from -3.402823E38 to –1.401298E–45 for negative values and from 1.401298E–45 to 3.402823E38 for positive values.		4 bytes</a:t>
            </a:r>
          </a:p>
          <a:p>
            <a:pPr>
              <a:lnSpc>
                <a:spcPct val="70000"/>
              </a:lnSpc>
            </a:pPr>
            <a:r>
              <a:rPr lang="en-US" sz="2800" b="1"/>
              <a:t>Double</a:t>
            </a:r>
            <a:r>
              <a:rPr lang="en-US" sz="2800"/>
              <a:t>	</a:t>
            </a:r>
          </a:p>
          <a:p>
            <a:pPr lvl="3">
              <a:lnSpc>
                <a:spcPct val="70000"/>
              </a:lnSpc>
            </a:pPr>
            <a:r>
              <a:rPr lang="en-US" sz="1800"/>
              <a:t>Stores numbers from –1.79769313486231E308 to –4.94065645841247E–324 for negative values and from 1.79769313486231E308 to 4.94065645841247E–324 for positive values.	15	8 bytes</a:t>
            </a:r>
          </a:p>
          <a:p>
            <a:pPr>
              <a:lnSpc>
                <a:spcPct val="70000"/>
              </a:lnSpc>
            </a:pPr>
            <a:r>
              <a:rPr lang="en-US" sz="2800" b="1"/>
              <a:t>Replication ID</a:t>
            </a:r>
            <a:r>
              <a:rPr lang="en-US" sz="2800"/>
              <a:t>	</a:t>
            </a:r>
          </a:p>
          <a:p>
            <a:pPr lvl="3">
              <a:lnSpc>
                <a:spcPct val="70000"/>
              </a:lnSpc>
            </a:pPr>
            <a:r>
              <a:rPr lang="en-US" sz="1800"/>
              <a:t>Globally unique identifier (GUID)	N/A	16 bytes</a:t>
            </a:r>
          </a:p>
        </p:txBody>
      </p:sp>
    </p:spTree>
    <p:extLst>
      <p:ext uri="{BB962C8B-B14F-4D97-AF65-F5344CB8AC3E}">
        <p14:creationId xmlns:p14="http://schemas.microsoft.com/office/powerpoint/2010/main" val="4148367066"/>
      </p:ext>
    </p:extLst>
  </p:cSld>
  <p:clrMapOvr>
    <a:masterClrMapping/>
  </p:clrMapOvr>
  <p:timing>
    <p:tnLst>
      <p:par>
        <p:cTn xmlns:p14="http://schemas.microsoft.com/office/powerpoint/2010/mai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IS 257 – Fall 2014</a:t>
            </a:r>
            <a:endParaRPr lang="en-US"/>
          </a:p>
        </p:txBody>
      </p:sp>
      <p:sp>
        <p:nvSpPr>
          <p:cNvPr id="825346" name="Rectangle 2"/>
          <p:cNvSpPr>
            <a:spLocks noGrp="1" noChangeArrowheads="1"/>
          </p:cNvSpPr>
          <p:nvPr>
            <p:ph type="title"/>
          </p:nvPr>
        </p:nvSpPr>
        <p:spPr/>
        <p:txBody>
          <a:bodyPr/>
          <a:lstStyle/>
          <a:p>
            <a:pPr>
              <a:lnSpc>
                <a:spcPct val="90000"/>
              </a:lnSpc>
            </a:pPr>
            <a:r>
              <a:rPr lang="en-US"/>
              <a:t>Oracle Data Types</a:t>
            </a:r>
          </a:p>
        </p:txBody>
      </p:sp>
      <p:sp>
        <p:nvSpPr>
          <p:cNvPr id="825347" name="Rectangle 3"/>
          <p:cNvSpPr>
            <a:spLocks noGrp="1" noChangeArrowheads="1"/>
          </p:cNvSpPr>
          <p:nvPr>
            <p:ph type="body" idx="1"/>
          </p:nvPr>
        </p:nvSpPr>
        <p:spPr>
          <a:xfrm>
            <a:off x="533400" y="1524000"/>
            <a:ext cx="8458200" cy="4114800"/>
          </a:xfrm>
        </p:spPr>
        <p:txBody>
          <a:bodyPr/>
          <a:lstStyle/>
          <a:p>
            <a:pPr>
              <a:lnSpc>
                <a:spcPct val="80000"/>
              </a:lnSpc>
            </a:pPr>
            <a:r>
              <a:rPr lang="en-US" sz="2800"/>
              <a:t>CHAR (size) -- max 2000</a:t>
            </a:r>
          </a:p>
          <a:p>
            <a:pPr>
              <a:lnSpc>
                <a:spcPct val="80000"/>
              </a:lnSpc>
            </a:pPr>
            <a:r>
              <a:rPr lang="en-US" sz="2800"/>
              <a:t>VARCHAR2(size) -- up to 4000</a:t>
            </a:r>
          </a:p>
          <a:p>
            <a:pPr>
              <a:lnSpc>
                <a:spcPct val="80000"/>
              </a:lnSpc>
            </a:pPr>
            <a:r>
              <a:rPr lang="en-US" sz="2800"/>
              <a:t>DATE</a:t>
            </a:r>
          </a:p>
          <a:p>
            <a:pPr>
              <a:lnSpc>
                <a:spcPct val="80000"/>
              </a:lnSpc>
            </a:pPr>
            <a:r>
              <a:rPr lang="en-US" sz="2800"/>
              <a:t>DECIMAL, FLOAT, INTEGER, INTEGER(s), SMALLINT, NUMBER, NUMBER(size,d)</a:t>
            </a:r>
          </a:p>
          <a:p>
            <a:pPr lvl="1">
              <a:lnSpc>
                <a:spcPct val="80000"/>
              </a:lnSpc>
            </a:pPr>
            <a:r>
              <a:rPr lang="en-US" sz="2400"/>
              <a:t>All numbers internally in same format…</a:t>
            </a:r>
          </a:p>
          <a:p>
            <a:pPr>
              <a:lnSpc>
                <a:spcPct val="80000"/>
              </a:lnSpc>
            </a:pPr>
            <a:r>
              <a:rPr lang="en-US" sz="2800"/>
              <a:t>LONG, LONG RAW, LONG VARCHAR</a:t>
            </a:r>
          </a:p>
          <a:p>
            <a:pPr lvl="1">
              <a:lnSpc>
                <a:spcPct val="80000"/>
              </a:lnSpc>
            </a:pPr>
            <a:r>
              <a:rPr lang="en-US" sz="2400"/>
              <a:t>up to 2 Gb -- </a:t>
            </a:r>
            <a:r>
              <a:rPr lang="en-US" sz="2400" i="1"/>
              <a:t>only one per table</a:t>
            </a:r>
          </a:p>
          <a:p>
            <a:pPr>
              <a:lnSpc>
                <a:spcPct val="80000"/>
              </a:lnSpc>
            </a:pPr>
            <a:r>
              <a:rPr lang="en-US" sz="2800"/>
              <a:t>BLOB, CLOB, NCLOB -- up to 4 Gb</a:t>
            </a:r>
          </a:p>
          <a:p>
            <a:pPr>
              <a:lnSpc>
                <a:spcPct val="80000"/>
              </a:lnSpc>
            </a:pPr>
            <a:r>
              <a:rPr lang="en-US" sz="2800"/>
              <a:t>BFILE -- file pointer to binary OS file</a:t>
            </a:r>
          </a:p>
        </p:txBody>
      </p:sp>
    </p:spTree>
    <p:extLst>
      <p:ext uri="{BB962C8B-B14F-4D97-AF65-F5344CB8AC3E}">
        <p14:creationId xmlns:p14="http://schemas.microsoft.com/office/powerpoint/2010/main" val="304452846"/>
      </p:ext>
    </p:extLst>
  </p:cSld>
  <p:clrMapOvr>
    <a:masterClrMapping/>
  </p:clrMapOvr>
  <p:timing>
    <p:tnLst>
      <p:par>
        <p:cTn xmlns:p14="http://schemas.microsoft.com/office/powerpoint/2010/mai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IS 257 – Fall 2014</a:t>
            </a:r>
            <a:endParaRPr lang="en-US"/>
          </a:p>
        </p:txBody>
      </p:sp>
      <p:sp>
        <p:nvSpPr>
          <p:cNvPr id="755714" name="Rectangle 2"/>
          <p:cNvSpPr>
            <a:spLocks noGrp="1" noChangeArrowheads="1"/>
          </p:cNvSpPr>
          <p:nvPr>
            <p:ph type="title"/>
          </p:nvPr>
        </p:nvSpPr>
        <p:spPr/>
        <p:txBody>
          <a:bodyPr/>
          <a:lstStyle/>
          <a:p>
            <a:r>
              <a:rPr lang="en-US"/>
              <a:t>MySQL Data Types</a:t>
            </a:r>
          </a:p>
        </p:txBody>
      </p:sp>
      <p:sp>
        <p:nvSpPr>
          <p:cNvPr id="755715" name="Rectangle 3"/>
          <p:cNvSpPr>
            <a:spLocks noGrp="1" noChangeArrowheads="1"/>
          </p:cNvSpPr>
          <p:nvPr>
            <p:ph type="body" idx="1"/>
          </p:nvPr>
        </p:nvSpPr>
        <p:spPr/>
        <p:txBody>
          <a:bodyPr/>
          <a:lstStyle/>
          <a:p>
            <a:pPr>
              <a:lnSpc>
                <a:spcPct val="80000"/>
              </a:lnSpc>
            </a:pPr>
            <a:r>
              <a:rPr lang="en-US" sz="2400"/>
              <a:t>MySQL supports all of the standard SQL numeric data types. These types include the exact numeric data types (INTEGER, SMALLINT, DECIMAL, and NUMERIC), as well as the approximate numeric data types (FLOAT, REAL, and DOUBLE PRECISION). The keyword INT is a synonym for INTEGER, and the keyword DEC  is a synonym for DECIMAL</a:t>
            </a:r>
          </a:p>
          <a:p>
            <a:pPr>
              <a:lnSpc>
                <a:spcPct val="80000"/>
              </a:lnSpc>
            </a:pPr>
            <a:r>
              <a:rPr lang="en-US" sz="2400"/>
              <a:t>Numeric (can also be declared as UNSIGNED)</a:t>
            </a:r>
          </a:p>
          <a:p>
            <a:pPr lvl="1">
              <a:lnSpc>
                <a:spcPct val="80000"/>
              </a:lnSpc>
            </a:pPr>
            <a:r>
              <a:rPr lang="en-US" sz="2000"/>
              <a:t>TINYINT (1 byte)</a:t>
            </a:r>
          </a:p>
          <a:p>
            <a:pPr lvl="1">
              <a:lnSpc>
                <a:spcPct val="80000"/>
              </a:lnSpc>
            </a:pPr>
            <a:r>
              <a:rPr lang="en-US" sz="2000"/>
              <a:t>SMALLINT (2 bytes)</a:t>
            </a:r>
          </a:p>
          <a:p>
            <a:pPr lvl="1">
              <a:lnSpc>
                <a:spcPct val="80000"/>
              </a:lnSpc>
            </a:pPr>
            <a:r>
              <a:rPr lang="en-US" sz="2000"/>
              <a:t>MEDIUMINT (3 bytes)</a:t>
            </a:r>
          </a:p>
          <a:p>
            <a:pPr lvl="1">
              <a:lnSpc>
                <a:spcPct val="80000"/>
              </a:lnSpc>
            </a:pPr>
            <a:r>
              <a:rPr lang="en-US" sz="2000"/>
              <a:t>INT (4 bytes)</a:t>
            </a:r>
          </a:p>
          <a:p>
            <a:pPr lvl="1">
              <a:lnSpc>
                <a:spcPct val="80000"/>
              </a:lnSpc>
            </a:pPr>
            <a:r>
              <a:rPr lang="en-US" sz="2000"/>
              <a:t>BIGINT (8 bytes)</a:t>
            </a:r>
          </a:p>
          <a:p>
            <a:pPr lvl="1">
              <a:lnSpc>
                <a:spcPct val="80000"/>
              </a:lnSpc>
            </a:pPr>
            <a:r>
              <a:rPr lang="en-US" sz="2000"/>
              <a:t>NUMERIC or DECIMAL</a:t>
            </a:r>
          </a:p>
          <a:p>
            <a:pPr lvl="1">
              <a:lnSpc>
                <a:spcPct val="80000"/>
              </a:lnSpc>
            </a:pPr>
            <a:r>
              <a:rPr lang="en-US" sz="2000"/>
              <a:t>FLOAT </a:t>
            </a:r>
          </a:p>
          <a:p>
            <a:pPr lvl="1">
              <a:lnSpc>
                <a:spcPct val="80000"/>
              </a:lnSpc>
            </a:pPr>
            <a:r>
              <a:rPr lang="en-US" sz="2000"/>
              <a:t>DOUBLE (or DOUBLE PRECISION)</a:t>
            </a:r>
          </a:p>
        </p:txBody>
      </p:sp>
    </p:spTree>
  </p:cSld>
  <p:clrMapOvr>
    <a:masterClrMapping/>
  </p:clrMapOvr>
  <p:timing>
    <p:tnLst>
      <p:par>
        <p:cTn xmlns:p14="http://schemas.microsoft.com/office/powerpoint/2010/mai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IS 257 – Fall 2014</a:t>
            </a:r>
            <a:endParaRPr lang="en-US"/>
          </a:p>
        </p:txBody>
      </p:sp>
      <p:sp>
        <p:nvSpPr>
          <p:cNvPr id="757762" name="Rectangle 2"/>
          <p:cNvSpPr>
            <a:spLocks noGrp="1" noChangeArrowheads="1"/>
          </p:cNvSpPr>
          <p:nvPr>
            <p:ph type="title"/>
          </p:nvPr>
        </p:nvSpPr>
        <p:spPr/>
        <p:txBody>
          <a:bodyPr/>
          <a:lstStyle/>
          <a:p>
            <a:r>
              <a:rPr lang="en-US"/>
              <a:t>MySQL Data Types</a:t>
            </a:r>
          </a:p>
        </p:txBody>
      </p:sp>
      <p:sp>
        <p:nvSpPr>
          <p:cNvPr id="757763" name="Rectangle 3"/>
          <p:cNvSpPr>
            <a:spLocks noGrp="1" noChangeArrowheads="1"/>
          </p:cNvSpPr>
          <p:nvPr>
            <p:ph type="body" idx="1"/>
          </p:nvPr>
        </p:nvSpPr>
        <p:spPr/>
        <p:txBody>
          <a:bodyPr/>
          <a:lstStyle/>
          <a:p>
            <a:pPr>
              <a:lnSpc>
                <a:spcPct val="90000"/>
              </a:lnSpc>
            </a:pPr>
            <a:r>
              <a:rPr lang="en-US" sz="2800"/>
              <a:t>The date and time types for representing temporal values are DATETIME, DATE, TIMESTAMP, TIME, and YEAR. Each temporal type has a range of legal values, as well as a </a:t>
            </a:r>
            <a:r>
              <a:rPr lang="ja-JP" altLang="en-US" sz="2800">
                <a:latin typeface="Arial"/>
              </a:rPr>
              <a:t>“</a:t>
            </a:r>
            <a:r>
              <a:rPr lang="en-US" sz="2800"/>
              <a:t>zero</a:t>
            </a:r>
            <a:r>
              <a:rPr lang="ja-JP" altLang="en-US" sz="2800">
                <a:latin typeface="Arial"/>
              </a:rPr>
              <a:t>”</a:t>
            </a:r>
            <a:r>
              <a:rPr lang="en-US" sz="2800"/>
              <a:t> value that is used when you specify an illegal value that MySQL cannot represent</a:t>
            </a:r>
          </a:p>
          <a:p>
            <a:pPr lvl="1">
              <a:lnSpc>
                <a:spcPct val="90000"/>
              </a:lnSpc>
            </a:pPr>
            <a:r>
              <a:rPr lang="en-US" sz="2400"/>
              <a:t>DATETIME 	'0000-00-00 00:00:00'</a:t>
            </a:r>
          </a:p>
          <a:p>
            <a:pPr lvl="1">
              <a:lnSpc>
                <a:spcPct val="90000"/>
              </a:lnSpc>
            </a:pPr>
            <a:r>
              <a:rPr lang="en-US" sz="2400"/>
              <a:t>DATE 	'0000-00-00'</a:t>
            </a:r>
          </a:p>
          <a:p>
            <a:pPr lvl="1">
              <a:lnSpc>
                <a:spcPct val="90000"/>
              </a:lnSpc>
            </a:pPr>
            <a:r>
              <a:rPr lang="en-US" sz="2400"/>
              <a:t>TIMESTAMP (4.1 and up) 	'0000-00-00 00:00:00'</a:t>
            </a:r>
          </a:p>
          <a:p>
            <a:pPr lvl="1">
              <a:lnSpc>
                <a:spcPct val="90000"/>
              </a:lnSpc>
            </a:pPr>
            <a:r>
              <a:rPr lang="en-US" sz="2400"/>
              <a:t>TIMESTAMP (before 4.1) 	00000000000000</a:t>
            </a:r>
          </a:p>
          <a:p>
            <a:pPr lvl="1">
              <a:lnSpc>
                <a:spcPct val="90000"/>
              </a:lnSpc>
            </a:pPr>
            <a:r>
              <a:rPr lang="en-US" sz="2400"/>
              <a:t>TIME 	'00:00:00'</a:t>
            </a:r>
          </a:p>
          <a:p>
            <a:pPr lvl="1">
              <a:lnSpc>
                <a:spcPct val="90000"/>
              </a:lnSpc>
            </a:pPr>
            <a:r>
              <a:rPr lang="en-US" sz="2400"/>
              <a:t>YEAR 	0000</a:t>
            </a:r>
          </a:p>
        </p:txBody>
      </p:sp>
    </p:spTree>
  </p:cSld>
  <p:clrMapOvr>
    <a:masterClrMapping/>
  </p:clrMapOvr>
  <p:timing>
    <p:tnLst>
      <p:par>
        <p:cTn xmlns:p14="http://schemas.microsoft.com/office/powerpoint/2010/mai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r>
              <a:rPr lang="en-US" smtClean="0"/>
              <a:t>IS 257 – Fall 2014</a:t>
            </a:r>
            <a:endParaRPr lang="en-US"/>
          </a:p>
        </p:txBody>
      </p:sp>
      <p:sp>
        <p:nvSpPr>
          <p:cNvPr id="759810" name="Rectangle 2"/>
          <p:cNvSpPr>
            <a:spLocks noGrp="1" noChangeArrowheads="1"/>
          </p:cNvSpPr>
          <p:nvPr>
            <p:ph type="title"/>
          </p:nvPr>
        </p:nvSpPr>
        <p:spPr/>
        <p:txBody>
          <a:bodyPr/>
          <a:lstStyle/>
          <a:p>
            <a:r>
              <a:rPr lang="en-US"/>
              <a:t>MySQL Data Types</a:t>
            </a:r>
          </a:p>
        </p:txBody>
      </p:sp>
      <p:sp>
        <p:nvSpPr>
          <p:cNvPr id="759811" name="Rectangle 3"/>
          <p:cNvSpPr>
            <a:spLocks noGrp="1" noChangeArrowheads="1"/>
          </p:cNvSpPr>
          <p:nvPr>
            <p:ph type="body" sz="half" idx="1"/>
          </p:nvPr>
        </p:nvSpPr>
        <p:spPr>
          <a:xfrm>
            <a:off x="457200" y="1219200"/>
            <a:ext cx="8153400" cy="4953000"/>
          </a:xfrm>
        </p:spPr>
        <p:txBody>
          <a:bodyPr/>
          <a:lstStyle/>
          <a:p>
            <a:pPr>
              <a:lnSpc>
                <a:spcPct val="90000"/>
              </a:lnSpc>
            </a:pPr>
            <a:r>
              <a:rPr lang="en-US" sz="2800"/>
              <a:t>The string types are CHAR, VARCHAR, BINARY, VARBINARY, BLOB, TEXT, ENUM, and SET</a:t>
            </a:r>
          </a:p>
          <a:p>
            <a:pPr>
              <a:lnSpc>
                <a:spcPct val="90000"/>
              </a:lnSpc>
            </a:pPr>
            <a:r>
              <a:rPr lang="en-US" sz="2800"/>
              <a:t>Maximum length for CHAR is 255 and for VARCHAR is </a:t>
            </a:r>
            <a:r>
              <a:rPr lang="en-US" sz="2800" b="1"/>
              <a:t>65,535</a:t>
            </a:r>
          </a:p>
          <a:p>
            <a:pPr>
              <a:lnSpc>
                <a:spcPct val="90000"/>
              </a:lnSpc>
            </a:pPr>
            <a:endParaRPr lang="en-US" sz="2800" b="1"/>
          </a:p>
          <a:p>
            <a:pPr>
              <a:lnSpc>
                <a:spcPct val="90000"/>
              </a:lnSpc>
            </a:pPr>
            <a:endParaRPr lang="en-US" sz="2800" b="1"/>
          </a:p>
          <a:p>
            <a:pPr>
              <a:lnSpc>
                <a:spcPct val="90000"/>
              </a:lnSpc>
            </a:pPr>
            <a:endParaRPr lang="en-US" sz="2800" b="1"/>
          </a:p>
          <a:p>
            <a:pPr>
              <a:lnSpc>
                <a:spcPct val="90000"/>
              </a:lnSpc>
            </a:pPr>
            <a:endParaRPr lang="en-US" sz="2800" b="1"/>
          </a:p>
          <a:p>
            <a:pPr>
              <a:lnSpc>
                <a:spcPct val="90000"/>
              </a:lnSpc>
            </a:pPr>
            <a:r>
              <a:rPr lang="en-US" sz="2800"/>
              <a:t>VARCHAR uses 1 or 2 bytes for the length</a:t>
            </a:r>
          </a:p>
          <a:p>
            <a:pPr>
              <a:lnSpc>
                <a:spcPct val="90000"/>
              </a:lnSpc>
            </a:pPr>
            <a:r>
              <a:rPr lang="en-US" sz="2800"/>
              <a:t>For longer things there is BLOB and TEXT</a:t>
            </a:r>
            <a:endParaRPr lang="en-US" sz="2800" b="1"/>
          </a:p>
        </p:txBody>
      </p:sp>
      <p:graphicFrame>
        <p:nvGraphicFramePr>
          <p:cNvPr id="759812" name="Object 4"/>
          <p:cNvGraphicFramePr>
            <a:graphicFrameLocks noGrp="1" noChangeAspect="1"/>
          </p:cNvGraphicFramePr>
          <p:nvPr>
            <p:ph sz="half" idx="2"/>
          </p:nvPr>
        </p:nvGraphicFramePr>
        <p:xfrm>
          <a:off x="914400" y="3276600"/>
          <a:ext cx="6988175" cy="1914525"/>
        </p:xfrm>
        <a:graphic>
          <a:graphicData uri="http://schemas.openxmlformats.org/presentationml/2006/ole">
            <mc:AlternateContent xmlns:mc="http://schemas.openxmlformats.org/markup-compatibility/2006">
              <mc:Choice xmlns:v="urn:schemas-microsoft-com:vml" Requires="v">
                <p:oleObj spid="_x0000_s759843" name="Worksheet" r:id="rId4" imgW="2165684" imgH="591266" progId="Excel.Sheet.8">
                  <p:embed/>
                </p:oleObj>
              </mc:Choice>
              <mc:Fallback>
                <p:oleObj name="Worksheet" r:id="rId4" imgW="2165684" imgH="591266" progId="Excel.Sheet.8">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14400" y="3276600"/>
                        <a:ext cx="6988175" cy="19145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808080">
                                  <a:alpha val="74998"/>
                                </a:srgbClr>
                              </a:outerShdw>
                            </a:effectLst>
                          </a14:hiddenEffects>
                        </a:ext>
                      </a:extLst>
                    </p:spPr>
                  </p:pic>
                </p:oleObj>
              </mc:Fallback>
            </mc:AlternateContent>
          </a:graphicData>
        </a:graphic>
      </p:graphicFrame>
    </p:spTree>
  </p:cSld>
  <p:clrMapOvr>
    <a:masterClrMapping/>
  </p:clrMapOvr>
  <p:timing>
    <p:tnLst>
      <p:par>
        <p:cTn xmlns:p14="http://schemas.microsoft.com/office/powerpoint/2010/mai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IS 257 – Fall 2014</a:t>
            </a:r>
            <a:endParaRPr lang="en-US"/>
          </a:p>
        </p:txBody>
      </p:sp>
      <p:sp>
        <p:nvSpPr>
          <p:cNvPr id="761858" name="Rectangle 2"/>
          <p:cNvSpPr>
            <a:spLocks noGrp="1" noChangeArrowheads="1"/>
          </p:cNvSpPr>
          <p:nvPr>
            <p:ph type="title"/>
          </p:nvPr>
        </p:nvSpPr>
        <p:spPr/>
        <p:txBody>
          <a:bodyPr/>
          <a:lstStyle/>
          <a:p>
            <a:r>
              <a:rPr lang="en-US"/>
              <a:t>MySQL Data Types</a:t>
            </a:r>
          </a:p>
        </p:txBody>
      </p:sp>
      <p:sp>
        <p:nvSpPr>
          <p:cNvPr id="761859" name="Rectangle 3"/>
          <p:cNvSpPr>
            <a:spLocks noGrp="1" noChangeArrowheads="1"/>
          </p:cNvSpPr>
          <p:nvPr>
            <p:ph type="body" idx="1"/>
          </p:nvPr>
        </p:nvSpPr>
        <p:spPr/>
        <p:txBody>
          <a:bodyPr/>
          <a:lstStyle/>
          <a:p>
            <a:pPr>
              <a:lnSpc>
                <a:spcPct val="80000"/>
              </a:lnSpc>
            </a:pPr>
            <a:r>
              <a:rPr lang="en-US" sz="2800"/>
              <a:t>A </a:t>
            </a:r>
            <a:r>
              <a:rPr lang="en-US" sz="2800" b="1"/>
              <a:t>BLOB</a:t>
            </a:r>
            <a:r>
              <a:rPr lang="en-US" sz="2800"/>
              <a:t> is a binary large object that can hold a variable amount of data. </a:t>
            </a:r>
          </a:p>
          <a:p>
            <a:pPr>
              <a:lnSpc>
                <a:spcPct val="80000"/>
              </a:lnSpc>
            </a:pPr>
            <a:r>
              <a:rPr lang="en-US" sz="2800"/>
              <a:t>The four BLOB types are TINYBLOB, BLOB, MEDIUMBLOB, and LONGBLOB. These differ only in the maximum length of the values they can hold</a:t>
            </a:r>
          </a:p>
          <a:p>
            <a:pPr>
              <a:lnSpc>
                <a:spcPct val="80000"/>
              </a:lnSpc>
            </a:pPr>
            <a:r>
              <a:rPr lang="en-US" sz="2800"/>
              <a:t>The four TEXT types are TINYTEXT, TEXT, MEDIUMTEXT, and LONGTEXT. These correspond to the four BLOB types and have the same maximum lengths and storage requirements</a:t>
            </a:r>
          </a:p>
          <a:p>
            <a:pPr>
              <a:lnSpc>
                <a:spcPct val="80000"/>
              </a:lnSpc>
            </a:pPr>
            <a:r>
              <a:rPr lang="en-US" sz="2800"/>
              <a:t>TINY=1byte, BLOB and TEXT=2bytes, MEDIUM=3bytes, LONG=4bytes</a:t>
            </a:r>
          </a:p>
        </p:txBody>
      </p:sp>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IS 257 – Fall 2014</a:t>
            </a:r>
            <a:endParaRPr lang="en-US"/>
          </a:p>
        </p:txBody>
      </p:sp>
      <p:sp>
        <p:nvSpPr>
          <p:cNvPr id="790530" name="Rectangle 2"/>
          <p:cNvSpPr>
            <a:spLocks noGrp="1" noChangeArrowheads="1"/>
          </p:cNvSpPr>
          <p:nvPr>
            <p:ph type="title"/>
          </p:nvPr>
        </p:nvSpPr>
        <p:spPr/>
        <p:txBody>
          <a:bodyPr/>
          <a:lstStyle/>
          <a:p>
            <a:r>
              <a:rPr lang="en-US"/>
              <a:t>SQL Uses</a:t>
            </a:r>
          </a:p>
        </p:txBody>
      </p:sp>
      <p:sp>
        <p:nvSpPr>
          <p:cNvPr id="790531" name="Rectangle 3"/>
          <p:cNvSpPr>
            <a:spLocks noGrp="1" noChangeArrowheads="1"/>
          </p:cNvSpPr>
          <p:nvPr>
            <p:ph type="body" idx="1"/>
          </p:nvPr>
        </p:nvSpPr>
        <p:spPr/>
        <p:txBody>
          <a:bodyPr/>
          <a:lstStyle/>
          <a:p>
            <a:r>
              <a:rPr lang="en-US"/>
              <a:t>Database Definition and Querying</a:t>
            </a:r>
          </a:p>
          <a:p>
            <a:pPr lvl="1"/>
            <a:r>
              <a:rPr lang="en-US"/>
              <a:t>Can be used as an interactive query language</a:t>
            </a:r>
          </a:p>
          <a:p>
            <a:pPr lvl="1"/>
            <a:r>
              <a:rPr lang="en-US"/>
              <a:t>Can be imbedded in programs</a:t>
            </a:r>
          </a:p>
          <a:p>
            <a:r>
              <a:rPr lang="en-US"/>
              <a:t>Relational Calculus combines Select, Project and Join operations in a single command: </a:t>
            </a:r>
            <a:r>
              <a:rPr lang="en-US">
                <a:solidFill>
                  <a:srgbClr val="FF0000"/>
                </a:solidFill>
              </a:rPr>
              <a:t>SELECT</a:t>
            </a:r>
            <a:endParaRPr lang="en-US"/>
          </a:p>
        </p:txBody>
      </p:sp>
    </p:spTree>
  </p:cSld>
  <p:clrMapOvr>
    <a:masterClrMapping/>
  </p:clrMapOvr>
  <p:timing>
    <p:tnLst>
      <p:par>
        <p:cTn xmlns:p14="http://schemas.microsoft.com/office/powerpoint/2010/mai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IS 257 – Fall 2014</a:t>
            </a:r>
            <a:endParaRPr lang="en-US"/>
          </a:p>
        </p:txBody>
      </p:sp>
      <p:sp>
        <p:nvSpPr>
          <p:cNvPr id="763906" name="Rectangle 2"/>
          <p:cNvSpPr>
            <a:spLocks noGrp="1" noChangeArrowheads="1"/>
          </p:cNvSpPr>
          <p:nvPr>
            <p:ph type="title"/>
          </p:nvPr>
        </p:nvSpPr>
        <p:spPr/>
        <p:txBody>
          <a:bodyPr/>
          <a:lstStyle/>
          <a:p>
            <a:r>
              <a:rPr lang="en-US"/>
              <a:t>MySQL Data Types</a:t>
            </a:r>
          </a:p>
        </p:txBody>
      </p:sp>
      <p:sp>
        <p:nvSpPr>
          <p:cNvPr id="763907" name="Rectangle 3"/>
          <p:cNvSpPr>
            <a:spLocks noGrp="1" noChangeArrowheads="1"/>
          </p:cNvSpPr>
          <p:nvPr>
            <p:ph type="body" idx="1"/>
          </p:nvPr>
        </p:nvSpPr>
        <p:spPr/>
        <p:txBody>
          <a:bodyPr/>
          <a:lstStyle/>
          <a:p>
            <a:pPr>
              <a:lnSpc>
                <a:spcPct val="90000"/>
              </a:lnSpc>
            </a:pPr>
            <a:r>
              <a:rPr lang="en-US" sz="2400"/>
              <a:t>BINARY and VARBINARY are like CHAR and VARCHAR but are intended for binary data of 255 bytes or less</a:t>
            </a:r>
          </a:p>
          <a:p>
            <a:pPr>
              <a:lnSpc>
                <a:spcPct val="90000"/>
              </a:lnSpc>
            </a:pPr>
            <a:r>
              <a:rPr lang="en-US" sz="2400"/>
              <a:t>ENUM is a list of values that are stored as their addresses in the list</a:t>
            </a:r>
          </a:p>
          <a:p>
            <a:pPr lvl="1">
              <a:lnSpc>
                <a:spcPct val="90000"/>
              </a:lnSpc>
            </a:pPr>
            <a:r>
              <a:rPr lang="en-US" sz="2000"/>
              <a:t>For example, a column specified as ENUM('one', 'two', 'three') can have any of the values shown here. The index of each value is also shown: </a:t>
            </a:r>
            <a:endParaRPr lang="en-US" sz="2000" b="1"/>
          </a:p>
          <a:p>
            <a:pPr lvl="2">
              <a:lnSpc>
                <a:spcPct val="90000"/>
              </a:lnSpc>
            </a:pPr>
            <a:r>
              <a:rPr lang="en-US" sz="1800" b="1"/>
              <a:t>Value = Index</a:t>
            </a:r>
          </a:p>
          <a:p>
            <a:pPr lvl="2">
              <a:lnSpc>
                <a:spcPct val="90000"/>
              </a:lnSpc>
            </a:pPr>
            <a:r>
              <a:rPr lang="en-US" sz="1800"/>
              <a:t>NULL = NULL</a:t>
            </a:r>
          </a:p>
          <a:p>
            <a:pPr lvl="2">
              <a:lnSpc>
                <a:spcPct val="90000"/>
              </a:lnSpc>
            </a:pPr>
            <a:r>
              <a:rPr lang="ja-JP" altLang="en-US" sz="1800">
                <a:latin typeface="Arial"/>
              </a:rPr>
              <a:t>‘’</a:t>
            </a:r>
            <a:r>
              <a:rPr lang="en-US" sz="1800"/>
              <a:t>         =      0</a:t>
            </a:r>
          </a:p>
          <a:p>
            <a:pPr lvl="2">
              <a:lnSpc>
                <a:spcPct val="90000"/>
              </a:lnSpc>
            </a:pPr>
            <a:r>
              <a:rPr lang="en-US" sz="1800"/>
              <a:t>'one</a:t>
            </a:r>
            <a:r>
              <a:rPr lang="ja-JP" altLang="en-US" sz="1800">
                <a:latin typeface="Arial"/>
              </a:rPr>
              <a:t>’</a:t>
            </a:r>
            <a:r>
              <a:rPr lang="en-US" sz="1800"/>
              <a:t>   =      1</a:t>
            </a:r>
          </a:p>
          <a:p>
            <a:pPr lvl="2">
              <a:lnSpc>
                <a:spcPct val="90000"/>
              </a:lnSpc>
            </a:pPr>
            <a:r>
              <a:rPr lang="ja-JP" altLang="en-US" sz="1800">
                <a:latin typeface="Arial"/>
              </a:rPr>
              <a:t>‘</a:t>
            </a:r>
            <a:r>
              <a:rPr lang="en-US" sz="1800"/>
              <a:t>two</a:t>
            </a:r>
            <a:r>
              <a:rPr lang="ja-JP" altLang="en-US" sz="1800">
                <a:latin typeface="Arial"/>
              </a:rPr>
              <a:t>’</a:t>
            </a:r>
            <a:r>
              <a:rPr lang="en-US" sz="1800"/>
              <a:t>   =      2</a:t>
            </a:r>
          </a:p>
          <a:p>
            <a:pPr lvl="2">
              <a:lnSpc>
                <a:spcPct val="90000"/>
              </a:lnSpc>
            </a:pPr>
            <a:r>
              <a:rPr lang="ja-JP" altLang="en-US" sz="1800">
                <a:latin typeface="Arial"/>
              </a:rPr>
              <a:t>‘</a:t>
            </a:r>
            <a:r>
              <a:rPr lang="en-US" sz="1800"/>
              <a:t>three</a:t>
            </a:r>
            <a:r>
              <a:rPr lang="ja-JP" altLang="en-US" sz="1800">
                <a:latin typeface="Arial"/>
              </a:rPr>
              <a:t>’</a:t>
            </a:r>
            <a:r>
              <a:rPr lang="en-US" sz="1800"/>
              <a:t> =     3</a:t>
            </a:r>
          </a:p>
          <a:p>
            <a:pPr lvl="1">
              <a:lnSpc>
                <a:spcPct val="90000"/>
              </a:lnSpc>
            </a:pPr>
            <a:r>
              <a:rPr lang="en-US" sz="2000"/>
              <a:t>An enumeration can have a maximum of 65,535 elements. </a:t>
            </a:r>
          </a:p>
        </p:txBody>
      </p:sp>
    </p:spTree>
  </p:cSld>
  <p:clrMapOvr>
    <a:masterClrMapping/>
  </p:clrMapOvr>
  <p:timing>
    <p:tnLst>
      <p:par>
        <p:cTn xmlns:p14="http://schemas.microsoft.com/office/powerpoint/2010/mai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IS 257 – Fall 2014</a:t>
            </a:r>
            <a:endParaRPr lang="en-US"/>
          </a:p>
        </p:txBody>
      </p:sp>
      <p:sp>
        <p:nvSpPr>
          <p:cNvPr id="765954" name="Rectangle 2"/>
          <p:cNvSpPr>
            <a:spLocks noGrp="1" noChangeArrowheads="1"/>
          </p:cNvSpPr>
          <p:nvPr>
            <p:ph type="title"/>
          </p:nvPr>
        </p:nvSpPr>
        <p:spPr/>
        <p:txBody>
          <a:bodyPr/>
          <a:lstStyle/>
          <a:p>
            <a:r>
              <a:rPr lang="en-US"/>
              <a:t>MySQL Data Types</a:t>
            </a:r>
          </a:p>
        </p:txBody>
      </p:sp>
      <p:sp>
        <p:nvSpPr>
          <p:cNvPr id="765955" name="Rectangle 3"/>
          <p:cNvSpPr>
            <a:spLocks noGrp="1" noChangeArrowheads="1"/>
          </p:cNvSpPr>
          <p:nvPr>
            <p:ph type="body" idx="1"/>
          </p:nvPr>
        </p:nvSpPr>
        <p:spPr/>
        <p:txBody>
          <a:bodyPr/>
          <a:lstStyle/>
          <a:p>
            <a:pPr>
              <a:lnSpc>
                <a:spcPct val="80000"/>
              </a:lnSpc>
            </a:pPr>
            <a:r>
              <a:rPr lang="en-US" sz="2400"/>
              <a:t>The final string type (for this version) is a SET</a:t>
            </a:r>
          </a:p>
          <a:p>
            <a:pPr>
              <a:lnSpc>
                <a:spcPct val="80000"/>
              </a:lnSpc>
            </a:pPr>
            <a:r>
              <a:rPr lang="en-US" sz="2400"/>
              <a:t>A SET is a string object that can have zero or more values, each of which must be chosen from a list of allowed values specified when the table is created. </a:t>
            </a:r>
          </a:p>
          <a:p>
            <a:pPr>
              <a:lnSpc>
                <a:spcPct val="80000"/>
              </a:lnSpc>
            </a:pPr>
            <a:r>
              <a:rPr lang="en-US" sz="2400"/>
              <a:t>SET column values that consist of multiple set members are specified with members separated by commas (</a:t>
            </a:r>
            <a:r>
              <a:rPr lang="ja-JP" altLang="en-US" sz="2400">
                <a:latin typeface="Arial"/>
              </a:rPr>
              <a:t>‘</a:t>
            </a:r>
            <a:r>
              <a:rPr lang="en-US" sz="2400"/>
              <a:t>,</a:t>
            </a:r>
            <a:r>
              <a:rPr lang="ja-JP" altLang="en-US" sz="2400">
                <a:latin typeface="Arial"/>
              </a:rPr>
              <a:t>’</a:t>
            </a:r>
            <a:r>
              <a:rPr lang="en-US" sz="2400"/>
              <a:t>)</a:t>
            </a:r>
          </a:p>
          <a:p>
            <a:pPr>
              <a:lnSpc>
                <a:spcPct val="80000"/>
              </a:lnSpc>
            </a:pPr>
            <a:r>
              <a:rPr lang="en-US" sz="2400"/>
              <a:t>For example, a column specified as SET('one', 'two') NOT NULL can have any of these values: </a:t>
            </a:r>
          </a:p>
          <a:p>
            <a:pPr lvl="1">
              <a:lnSpc>
                <a:spcPct val="80000"/>
              </a:lnSpc>
            </a:pPr>
            <a:r>
              <a:rPr lang="en-US" sz="2000"/>
              <a:t>'' </a:t>
            </a:r>
          </a:p>
          <a:p>
            <a:pPr lvl="1">
              <a:lnSpc>
                <a:spcPct val="80000"/>
              </a:lnSpc>
            </a:pPr>
            <a:r>
              <a:rPr lang="en-US" sz="2000"/>
              <a:t>'one' </a:t>
            </a:r>
          </a:p>
          <a:p>
            <a:pPr lvl="1">
              <a:lnSpc>
                <a:spcPct val="80000"/>
              </a:lnSpc>
            </a:pPr>
            <a:r>
              <a:rPr lang="en-US" sz="2000"/>
              <a:t>'two' </a:t>
            </a:r>
          </a:p>
          <a:p>
            <a:pPr lvl="1">
              <a:lnSpc>
                <a:spcPct val="80000"/>
              </a:lnSpc>
            </a:pPr>
            <a:r>
              <a:rPr lang="en-US" sz="2000"/>
              <a:t>'one,two</a:t>
            </a:r>
            <a:r>
              <a:rPr lang="ja-JP" altLang="en-US" sz="2000">
                <a:latin typeface="Arial"/>
              </a:rPr>
              <a:t>‘</a:t>
            </a:r>
            <a:endParaRPr lang="en-US" sz="2000"/>
          </a:p>
          <a:p>
            <a:pPr>
              <a:lnSpc>
                <a:spcPct val="80000"/>
              </a:lnSpc>
            </a:pPr>
            <a:r>
              <a:rPr lang="en-US" sz="2400"/>
              <a:t>A set can have up to 64 member values and is stored as an 8byte number</a:t>
            </a:r>
          </a:p>
        </p:txBody>
      </p:sp>
    </p:spTree>
  </p:cSld>
  <p:clrMapOvr>
    <a:masterClrMapping/>
  </p:clrMapOvr>
  <p:timing>
    <p:tnLst>
      <p:par>
        <p:cTn xmlns:p14="http://schemas.microsoft.com/office/powerpoint/2010/mai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IS 257 – Fall 2014</a:t>
            </a:r>
            <a:endParaRPr lang="en-US"/>
          </a:p>
        </p:txBody>
      </p:sp>
      <p:sp>
        <p:nvSpPr>
          <p:cNvPr id="649218" name="Rectangle 2"/>
          <p:cNvSpPr>
            <a:spLocks noGrp="1" noChangeArrowheads="1"/>
          </p:cNvSpPr>
          <p:nvPr>
            <p:ph type="title"/>
          </p:nvPr>
        </p:nvSpPr>
        <p:spPr/>
        <p:txBody>
          <a:bodyPr/>
          <a:lstStyle/>
          <a:p>
            <a:r>
              <a:rPr lang="en-US"/>
              <a:t>Controlling Data Integrity</a:t>
            </a:r>
          </a:p>
        </p:txBody>
      </p:sp>
      <p:sp>
        <p:nvSpPr>
          <p:cNvPr id="649219" name="Rectangle 3"/>
          <p:cNvSpPr>
            <a:spLocks noGrp="1" noChangeArrowheads="1"/>
          </p:cNvSpPr>
          <p:nvPr>
            <p:ph type="body" idx="1"/>
          </p:nvPr>
        </p:nvSpPr>
        <p:spPr/>
        <p:txBody>
          <a:bodyPr/>
          <a:lstStyle/>
          <a:p>
            <a:r>
              <a:rPr lang="en-US"/>
              <a:t>Default values</a:t>
            </a:r>
          </a:p>
          <a:p>
            <a:r>
              <a:rPr lang="en-US"/>
              <a:t>Range control</a:t>
            </a:r>
          </a:p>
          <a:p>
            <a:r>
              <a:rPr lang="en-US"/>
              <a:t>Null value control</a:t>
            </a:r>
          </a:p>
          <a:p>
            <a:r>
              <a:rPr lang="en-US"/>
              <a:t>Referential integrity (next time)</a:t>
            </a:r>
          </a:p>
          <a:p>
            <a:r>
              <a:rPr lang="en-US"/>
              <a:t>Handling missing data</a:t>
            </a:r>
          </a:p>
        </p:txBody>
      </p:sp>
    </p:spTree>
  </p:cSld>
  <p:clrMapOvr>
    <a:masterClrMapping/>
  </p:clrMapOvr>
  <p:timing>
    <p:tnLst>
      <p:par>
        <p:cTn xmlns:p14="http://schemas.microsoft.com/office/powerpoint/2010/mai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IS 257 – Fall 2014</a:t>
            </a:r>
            <a:endParaRPr lang="en-US"/>
          </a:p>
        </p:txBody>
      </p:sp>
      <p:sp>
        <p:nvSpPr>
          <p:cNvPr id="650242" name="Rectangle 2"/>
          <p:cNvSpPr>
            <a:spLocks noGrp="1" noChangeArrowheads="1"/>
          </p:cNvSpPr>
          <p:nvPr>
            <p:ph type="title"/>
          </p:nvPr>
        </p:nvSpPr>
        <p:spPr/>
        <p:txBody>
          <a:bodyPr/>
          <a:lstStyle/>
          <a:p>
            <a:r>
              <a:rPr lang="en-US"/>
              <a:t>Designing Physical Records</a:t>
            </a:r>
          </a:p>
        </p:txBody>
      </p:sp>
      <p:sp>
        <p:nvSpPr>
          <p:cNvPr id="650243" name="Rectangle 3"/>
          <p:cNvSpPr>
            <a:spLocks noGrp="1" noChangeArrowheads="1"/>
          </p:cNvSpPr>
          <p:nvPr>
            <p:ph type="body" idx="1"/>
          </p:nvPr>
        </p:nvSpPr>
        <p:spPr/>
        <p:txBody>
          <a:bodyPr/>
          <a:lstStyle/>
          <a:p>
            <a:r>
              <a:rPr lang="en-US"/>
              <a:t>A physical record is a group of fields stored in adjacent memory locations and retrieved together as a unit</a:t>
            </a:r>
          </a:p>
          <a:p>
            <a:r>
              <a:rPr lang="en-US"/>
              <a:t>Fixed Length and variable fields</a:t>
            </a:r>
          </a:p>
        </p:txBody>
      </p:sp>
    </p:spTree>
  </p:cSld>
  <p:clrMapOvr>
    <a:masterClrMapping/>
  </p:clrMapOvr>
  <p:timing>
    <p:tnLst>
      <p:par>
        <p:cTn xmlns:p14="http://schemas.microsoft.com/office/powerpoint/2010/mai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IS 257 – Fall 2014</a:t>
            </a:r>
            <a:endParaRPr lang="en-US"/>
          </a:p>
        </p:txBody>
      </p:sp>
      <p:sp>
        <p:nvSpPr>
          <p:cNvPr id="651266" name="Rectangle 2"/>
          <p:cNvSpPr>
            <a:spLocks noGrp="1" noChangeArrowheads="1"/>
          </p:cNvSpPr>
          <p:nvPr>
            <p:ph type="title"/>
          </p:nvPr>
        </p:nvSpPr>
        <p:spPr/>
        <p:txBody>
          <a:bodyPr/>
          <a:lstStyle/>
          <a:p>
            <a:r>
              <a:rPr lang="en-US" sz="3200"/>
              <a:t>Designing Physical/Internal Model</a:t>
            </a:r>
          </a:p>
        </p:txBody>
      </p:sp>
      <p:sp>
        <p:nvSpPr>
          <p:cNvPr id="651267" name="Rectangle 3"/>
          <p:cNvSpPr>
            <a:spLocks noGrp="1" noChangeArrowheads="1"/>
          </p:cNvSpPr>
          <p:nvPr>
            <p:ph type="body" idx="1"/>
          </p:nvPr>
        </p:nvSpPr>
        <p:spPr/>
        <p:txBody>
          <a:bodyPr/>
          <a:lstStyle/>
          <a:p>
            <a:r>
              <a:rPr lang="en-US"/>
              <a:t>Overview</a:t>
            </a:r>
          </a:p>
          <a:p>
            <a:r>
              <a:rPr lang="en-US"/>
              <a:t>terminology</a:t>
            </a:r>
          </a:p>
          <a:p>
            <a:r>
              <a:rPr lang="en-US"/>
              <a:t>Access methods</a:t>
            </a:r>
          </a:p>
        </p:txBody>
      </p:sp>
    </p:spTree>
  </p:cSld>
  <p:clrMapOvr>
    <a:masterClrMapping/>
  </p:clrMapOvr>
  <p:timing>
    <p:tnLst>
      <p:par>
        <p:cTn xmlns:p14="http://schemas.microsoft.com/office/powerpoint/2010/mai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Date Placeholder 3"/>
          <p:cNvSpPr>
            <a:spLocks noGrp="1"/>
          </p:cNvSpPr>
          <p:nvPr>
            <p:ph type="dt" sz="half" idx="10"/>
          </p:nvPr>
        </p:nvSpPr>
        <p:spPr/>
        <p:txBody>
          <a:bodyPr/>
          <a:lstStyle/>
          <a:p>
            <a:r>
              <a:rPr lang="en-US" smtClean="0"/>
              <a:t>IS 257 – Fall 2014</a:t>
            </a:r>
            <a:endParaRPr lang="en-US"/>
          </a:p>
        </p:txBody>
      </p:sp>
      <p:sp>
        <p:nvSpPr>
          <p:cNvPr id="652312" name="Rectangle 24"/>
          <p:cNvSpPr>
            <a:spLocks noGrp="1" noChangeArrowheads="1"/>
          </p:cNvSpPr>
          <p:nvPr>
            <p:ph type="title"/>
          </p:nvPr>
        </p:nvSpPr>
        <p:spPr/>
        <p:txBody>
          <a:bodyPr/>
          <a:lstStyle/>
          <a:p>
            <a:r>
              <a:rPr lang="en-US"/>
              <a:t>Physical Design</a:t>
            </a:r>
          </a:p>
        </p:txBody>
      </p:sp>
      <p:sp>
        <p:nvSpPr>
          <p:cNvPr id="652313" name="Rectangle 25"/>
          <p:cNvSpPr>
            <a:spLocks noGrp="1" noChangeArrowheads="1"/>
          </p:cNvSpPr>
          <p:nvPr>
            <p:ph type="body" idx="1"/>
          </p:nvPr>
        </p:nvSpPr>
        <p:spPr/>
        <p:txBody>
          <a:bodyPr/>
          <a:lstStyle/>
          <a:p>
            <a:r>
              <a:rPr lang="en-US"/>
              <a:t>Internal Model/Physical Model</a:t>
            </a:r>
          </a:p>
        </p:txBody>
      </p:sp>
      <p:sp>
        <p:nvSpPr>
          <p:cNvPr id="652292" name="Rectangle 4"/>
          <p:cNvSpPr>
            <a:spLocks noChangeArrowheads="1"/>
          </p:cNvSpPr>
          <p:nvPr/>
        </p:nvSpPr>
        <p:spPr bwMode="auto">
          <a:xfrm>
            <a:off x="3886200" y="4038600"/>
            <a:ext cx="1295400" cy="9144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1400" b="1">
                <a:solidFill>
                  <a:schemeClr val="bg1"/>
                </a:solidFill>
              </a:rPr>
              <a:t>Operating</a:t>
            </a:r>
          </a:p>
          <a:p>
            <a:pPr eaLnBrk="0" hangingPunct="0"/>
            <a:r>
              <a:rPr lang="en-US" sz="1400" b="1">
                <a:solidFill>
                  <a:schemeClr val="bg1"/>
                </a:solidFill>
              </a:rPr>
              <a:t>System</a:t>
            </a:r>
          </a:p>
          <a:p>
            <a:pPr eaLnBrk="0" hangingPunct="0"/>
            <a:r>
              <a:rPr lang="en-US" sz="1400" b="1">
                <a:solidFill>
                  <a:schemeClr val="bg1"/>
                </a:solidFill>
              </a:rPr>
              <a:t>Access Methods</a:t>
            </a:r>
            <a:endParaRPr lang="en-US">
              <a:solidFill>
                <a:schemeClr val="bg1"/>
              </a:solidFill>
            </a:endParaRPr>
          </a:p>
        </p:txBody>
      </p:sp>
      <p:sp>
        <p:nvSpPr>
          <p:cNvPr id="652293" name="AutoShape 5"/>
          <p:cNvSpPr>
            <a:spLocks noChangeArrowheads="1"/>
          </p:cNvSpPr>
          <p:nvPr/>
        </p:nvSpPr>
        <p:spPr bwMode="auto">
          <a:xfrm>
            <a:off x="4038600" y="5181600"/>
            <a:ext cx="609600" cy="838200"/>
          </a:xfrm>
          <a:prstGeom prst="flowChartMagneticDisk">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52294" name="AutoShape 6"/>
          <p:cNvSpPr>
            <a:spLocks noChangeArrowheads="1"/>
          </p:cNvSpPr>
          <p:nvPr/>
        </p:nvSpPr>
        <p:spPr bwMode="auto">
          <a:xfrm>
            <a:off x="4343400" y="5410200"/>
            <a:ext cx="609600" cy="838200"/>
          </a:xfrm>
          <a:prstGeom prst="flowChartMagneticDisk">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1400" b="1">
                <a:solidFill>
                  <a:schemeClr val="bg1"/>
                </a:solidFill>
              </a:rPr>
              <a:t>Data</a:t>
            </a:r>
          </a:p>
          <a:p>
            <a:pPr eaLnBrk="0" hangingPunct="0"/>
            <a:r>
              <a:rPr lang="en-US" sz="1400" b="1">
                <a:solidFill>
                  <a:schemeClr val="bg1"/>
                </a:solidFill>
              </a:rPr>
              <a:t>Base</a:t>
            </a:r>
          </a:p>
        </p:txBody>
      </p:sp>
      <p:sp>
        <p:nvSpPr>
          <p:cNvPr id="652295" name="Rectangle 7"/>
          <p:cNvSpPr>
            <a:spLocks noChangeArrowheads="1"/>
          </p:cNvSpPr>
          <p:nvPr/>
        </p:nvSpPr>
        <p:spPr bwMode="auto">
          <a:xfrm>
            <a:off x="3962400" y="2209800"/>
            <a:ext cx="1143000" cy="3048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1400">
                <a:solidFill>
                  <a:schemeClr val="bg1"/>
                </a:solidFill>
              </a:rPr>
              <a:t>User request</a:t>
            </a:r>
            <a:endParaRPr lang="en-US">
              <a:solidFill>
                <a:schemeClr val="bg1"/>
              </a:solidFill>
            </a:endParaRPr>
          </a:p>
        </p:txBody>
      </p:sp>
      <p:grpSp>
        <p:nvGrpSpPr>
          <p:cNvPr id="652296" name="Group 8"/>
          <p:cNvGrpSpPr>
            <a:grpSpLocks/>
          </p:cNvGrpSpPr>
          <p:nvPr/>
        </p:nvGrpSpPr>
        <p:grpSpPr bwMode="auto">
          <a:xfrm>
            <a:off x="3657600" y="2819400"/>
            <a:ext cx="1809750" cy="930275"/>
            <a:chOff x="2304" y="1776"/>
            <a:chExt cx="1140" cy="586"/>
          </a:xfrm>
        </p:grpSpPr>
        <p:sp>
          <p:nvSpPr>
            <p:cNvPr id="652297" name="Rectangle 9"/>
            <p:cNvSpPr>
              <a:spLocks noChangeArrowheads="1"/>
            </p:cNvSpPr>
            <p:nvPr/>
          </p:nvSpPr>
          <p:spPr bwMode="auto">
            <a:xfrm>
              <a:off x="2304" y="1776"/>
              <a:ext cx="1104" cy="576"/>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a:solidFill>
                    <a:schemeClr val="bg1"/>
                  </a:solidFill>
                </a:rPr>
                <a:t>DBMS</a:t>
              </a:r>
            </a:p>
          </p:txBody>
        </p:sp>
        <p:sp>
          <p:nvSpPr>
            <p:cNvPr id="652298" name="Text Box 10"/>
            <p:cNvSpPr txBox="1">
              <a:spLocks noChangeArrowheads="1"/>
            </p:cNvSpPr>
            <p:nvPr/>
          </p:nvSpPr>
          <p:spPr bwMode="auto">
            <a:xfrm>
              <a:off x="2784" y="2112"/>
              <a:ext cx="660"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r>
                <a:rPr lang="en-US" sz="1000" b="1">
                  <a:solidFill>
                    <a:schemeClr val="bg1"/>
                  </a:solidFill>
                </a:rPr>
                <a:t>Internal Model</a:t>
              </a:r>
            </a:p>
            <a:p>
              <a:pPr algn="l" eaLnBrk="0" hangingPunct="0"/>
              <a:r>
                <a:rPr lang="en-US" sz="1000" b="1">
                  <a:solidFill>
                    <a:schemeClr val="bg1"/>
                  </a:solidFill>
                </a:rPr>
                <a:t>Access Methods</a:t>
              </a:r>
            </a:p>
          </p:txBody>
        </p:sp>
        <p:sp>
          <p:nvSpPr>
            <p:cNvPr id="652299" name="Text Box 11"/>
            <p:cNvSpPr txBox="1">
              <a:spLocks noChangeArrowheads="1"/>
            </p:cNvSpPr>
            <p:nvPr/>
          </p:nvSpPr>
          <p:spPr bwMode="auto">
            <a:xfrm>
              <a:off x="2304" y="1776"/>
              <a:ext cx="651"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r>
                <a:rPr lang="en-US" sz="1000" b="1">
                  <a:solidFill>
                    <a:schemeClr val="bg1"/>
                  </a:solidFill>
                </a:rPr>
                <a:t>External Model</a:t>
              </a:r>
            </a:p>
          </p:txBody>
        </p:sp>
      </p:grpSp>
      <p:sp>
        <p:nvSpPr>
          <p:cNvPr id="652300" name="Line 12"/>
          <p:cNvSpPr>
            <a:spLocks noChangeShapeType="1"/>
          </p:cNvSpPr>
          <p:nvPr/>
        </p:nvSpPr>
        <p:spPr bwMode="auto">
          <a:xfrm>
            <a:off x="4343400" y="4953000"/>
            <a:ext cx="0" cy="2286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52301" name="Line 13"/>
          <p:cNvSpPr>
            <a:spLocks noChangeShapeType="1"/>
          </p:cNvSpPr>
          <p:nvPr/>
        </p:nvSpPr>
        <p:spPr bwMode="auto">
          <a:xfrm flipV="1">
            <a:off x="4648200" y="4953000"/>
            <a:ext cx="0" cy="4572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52302" name="Line 14"/>
          <p:cNvSpPr>
            <a:spLocks noChangeShapeType="1"/>
          </p:cNvSpPr>
          <p:nvPr/>
        </p:nvSpPr>
        <p:spPr bwMode="auto">
          <a:xfrm>
            <a:off x="4191000" y="3733800"/>
            <a:ext cx="0" cy="304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52303" name="Line 15"/>
          <p:cNvSpPr>
            <a:spLocks noChangeShapeType="1"/>
          </p:cNvSpPr>
          <p:nvPr/>
        </p:nvSpPr>
        <p:spPr bwMode="auto">
          <a:xfrm flipV="1">
            <a:off x="4876800" y="3733800"/>
            <a:ext cx="0" cy="304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52304" name="Line 16"/>
          <p:cNvSpPr>
            <a:spLocks noChangeShapeType="1"/>
          </p:cNvSpPr>
          <p:nvPr/>
        </p:nvSpPr>
        <p:spPr bwMode="auto">
          <a:xfrm>
            <a:off x="4267200" y="2514600"/>
            <a:ext cx="0" cy="304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52305" name="Line 17"/>
          <p:cNvSpPr>
            <a:spLocks noChangeShapeType="1"/>
          </p:cNvSpPr>
          <p:nvPr/>
        </p:nvSpPr>
        <p:spPr bwMode="auto">
          <a:xfrm flipV="1">
            <a:off x="4800600" y="2514600"/>
            <a:ext cx="0" cy="304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52306" name="Line 18"/>
          <p:cNvSpPr>
            <a:spLocks noChangeShapeType="1"/>
          </p:cNvSpPr>
          <p:nvPr/>
        </p:nvSpPr>
        <p:spPr bwMode="auto">
          <a:xfrm>
            <a:off x="3200400" y="2667000"/>
            <a:ext cx="2590800" cy="0"/>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52307" name="Line 19"/>
          <p:cNvSpPr>
            <a:spLocks noChangeShapeType="1"/>
          </p:cNvSpPr>
          <p:nvPr/>
        </p:nvSpPr>
        <p:spPr bwMode="auto">
          <a:xfrm>
            <a:off x="3200400" y="3886200"/>
            <a:ext cx="2590800" cy="0"/>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52308" name="Line 20"/>
          <p:cNvSpPr>
            <a:spLocks noChangeShapeType="1"/>
          </p:cNvSpPr>
          <p:nvPr/>
        </p:nvSpPr>
        <p:spPr bwMode="auto">
          <a:xfrm>
            <a:off x="3276600" y="5105400"/>
            <a:ext cx="2590800" cy="0"/>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52309" name="Text Box 21"/>
          <p:cNvSpPr txBox="1">
            <a:spLocks noChangeArrowheads="1"/>
          </p:cNvSpPr>
          <p:nvPr/>
        </p:nvSpPr>
        <p:spPr bwMode="auto">
          <a:xfrm>
            <a:off x="5791200" y="2514600"/>
            <a:ext cx="1008063"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r>
              <a:rPr lang="en-US" sz="1400" b="1"/>
              <a:t>Interface 1</a:t>
            </a:r>
          </a:p>
        </p:txBody>
      </p:sp>
      <p:sp>
        <p:nvSpPr>
          <p:cNvPr id="652310" name="Text Box 22"/>
          <p:cNvSpPr txBox="1">
            <a:spLocks noChangeArrowheads="1"/>
          </p:cNvSpPr>
          <p:nvPr/>
        </p:nvSpPr>
        <p:spPr bwMode="auto">
          <a:xfrm>
            <a:off x="5867400" y="4953000"/>
            <a:ext cx="1008063"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r>
              <a:rPr lang="en-US" sz="1400" b="1"/>
              <a:t>Interface 3</a:t>
            </a:r>
          </a:p>
        </p:txBody>
      </p:sp>
      <p:sp>
        <p:nvSpPr>
          <p:cNvPr id="652311" name="Text Box 23"/>
          <p:cNvSpPr txBox="1">
            <a:spLocks noChangeArrowheads="1"/>
          </p:cNvSpPr>
          <p:nvPr/>
        </p:nvSpPr>
        <p:spPr bwMode="auto">
          <a:xfrm>
            <a:off x="5791200" y="3733800"/>
            <a:ext cx="1008063"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r>
              <a:rPr lang="en-US" sz="1400" b="1"/>
              <a:t>Interface 2</a:t>
            </a:r>
          </a:p>
        </p:txBody>
      </p:sp>
    </p:spTree>
  </p:cSld>
  <p:clrMapOvr>
    <a:masterClrMapping/>
  </p:clrMapOvr>
  <p:timing>
    <p:tnLst>
      <p:par>
        <p:cTn xmlns:p14="http://schemas.microsoft.com/office/powerpoint/2010/mai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IS 257 – Fall 2014</a:t>
            </a:r>
            <a:endParaRPr lang="en-US"/>
          </a:p>
        </p:txBody>
      </p:sp>
      <p:sp>
        <p:nvSpPr>
          <p:cNvPr id="653314" name="Rectangle 2"/>
          <p:cNvSpPr>
            <a:spLocks noGrp="1" noChangeArrowheads="1"/>
          </p:cNvSpPr>
          <p:nvPr>
            <p:ph type="title"/>
          </p:nvPr>
        </p:nvSpPr>
        <p:spPr/>
        <p:txBody>
          <a:bodyPr/>
          <a:lstStyle/>
          <a:p>
            <a:r>
              <a:rPr lang="en-US"/>
              <a:t>Physical Design</a:t>
            </a:r>
          </a:p>
        </p:txBody>
      </p:sp>
      <p:sp>
        <p:nvSpPr>
          <p:cNvPr id="653315" name="Rectangle 3"/>
          <p:cNvSpPr>
            <a:spLocks noGrp="1" noChangeArrowheads="1"/>
          </p:cNvSpPr>
          <p:nvPr>
            <p:ph type="body" idx="1"/>
          </p:nvPr>
        </p:nvSpPr>
        <p:spPr/>
        <p:txBody>
          <a:bodyPr/>
          <a:lstStyle/>
          <a:p>
            <a:pPr>
              <a:lnSpc>
                <a:spcPct val="90000"/>
              </a:lnSpc>
            </a:pPr>
            <a:r>
              <a:rPr lang="en-US">
                <a:solidFill>
                  <a:srgbClr val="FF3300"/>
                </a:solidFill>
              </a:rPr>
              <a:t>Interface 1</a:t>
            </a:r>
            <a:r>
              <a:rPr lang="en-US"/>
              <a:t>: User request to the DBMS. The user presents a query, the DBMS determines which physical DBs are needed to resolve the query</a:t>
            </a:r>
          </a:p>
          <a:p>
            <a:pPr>
              <a:lnSpc>
                <a:spcPct val="90000"/>
              </a:lnSpc>
            </a:pPr>
            <a:r>
              <a:rPr lang="en-US">
                <a:solidFill>
                  <a:srgbClr val="FF3300"/>
                </a:solidFill>
              </a:rPr>
              <a:t>Interface 2</a:t>
            </a:r>
            <a:r>
              <a:rPr lang="en-US"/>
              <a:t>: The DBMS uses an internal model access method to access the data stored in a logical database.</a:t>
            </a:r>
          </a:p>
          <a:p>
            <a:pPr>
              <a:lnSpc>
                <a:spcPct val="90000"/>
              </a:lnSpc>
            </a:pPr>
            <a:r>
              <a:rPr lang="en-US">
                <a:solidFill>
                  <a:srgbClr val="FF3300"/>
                </a:solidFill>
              </a:rPr>
              <a:t>Interface 3</a:t>
            </a:r>
            <a:r>
              <a:rPr lang="en-US"/>
              <a:t>:  The internal model access methods and  OS access methods access the physical records of the database.</a:t>
            </a:r>
          </a:p>
        </p:txBody>
      </p:sp>
    </p:spTree>
  </p:cSld>
  <p:clrMapOvr>
    <a:masterClrMapping/>
  </p:clrMapOvr>
  <p:timing>
    <p:tnLst>
      <p:par>
        <p:cTn xmlns:p14="http://schemas.microsoft.com/office/powerpoint/2010/mai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IS 257 – Fall 2014</a:t>
            </a:r>
            <a:endParaRPr lang="en-US"/>
          </a:p>
        </p:txBody>
      </p:sp>
      <p:sp>
        <p:nvSpPr>
          <p:cNvPr id="654340" name="Rectangle 4"/>
          <p:cNvSpPr>
            <a:spLocks noGrp="1" noChangeArrowheads="1"/>
          </p:cNvSpPr>
          <p:nvPr>
            <p:ph type="title"/>
          </p:nvPr>
        </p:nvSpPr>
        <p:spPr/>
        <p:txBody>
          <a:bodyPr/>
          <a:lstStyle/>
          <a:p>
            <a:r>
              <a:rPr lang="en-US"/>
              <a:t>Physical File Design</a:t>
            </a:r>
          </a:p>
        </p:txBody>
      </p:sp>
      <p:sp>
        <p:nvSpPr>
          <p:cNvPr id="654341" name="Rectangle 5"/>
          <p:cNvSpPr>
            <a:spLocks noGrp="1" noChangeArrowheads="1"/>
          </p:cNvSpPr>
          <p:nvPr>
            <p:ph type="body" idx="1"/>
          </p:nvPr>
        </p:nvSpPr>
        <p:spPr/>
        <p:txBody>
          <a:bodyPr/>
          <a:lstStyle/>
          <a:p>
            <a:r>
              <a:rPr lang="en-US" sz="2800"/>
              <a:t>A </a:t>
            </a:r>
            <a:r>
              <a:rPr lang="en-US" sz="2800" i="1"/>
              <a:t>Physical file</a:t>
            </a:r>
            <a:r>
              <a:rPr lang="en-US" sz="2800"/>
              <a:t> is a portion of secondary storage (disk space) allocated for the purpose of storing physical records</a:t>
            </a:r>
          </a:p>
          <a:p>
            <a:r>
              <a:rPr lang="en-US" sz="2800" i="1"/>
              <a:t>Pointers </a:t>
            </a:r>
            <a:r>
              <a:rPr lang="en-US" sz="2800"/>
              <a:t>- a field of data that can be used to locate a related field or record of data</a:t>
            </a:r>
          </a:p>
          <a:p>
            <a:r>
              <a:rPr lang="en-US" sz="2800" i="1"/>
              <a:t>Access Methods</a:t>
            </a:r>
            <a:r>
              <a:rPr lang="en-US" sz="2800"/>
              <a:t> - An operating system algorithm for storing and locating data in secondary storage</a:t>
            </a:r>
          </a:p>
          <a:p>
            <a:r>
              <a:rPr lang="en-US" sz="2800" i="1"/>
              <a:t>Pages </a:t>
            </a:r>
            <a:r>
              <a:rPr lang="en-US" sz="2800"/>
              <a:t>- The amount of data read or written in one disk input or output operation</a:t>
            </a:r>
          </a:p>
        </p:txBody>
      </p:sp>
    </p:spTree>
  </p:cSld>
  <p:clrMapOvr>
    <a:masterClrMapping/>
  </p:clrMapOvr>
  <p:timing>
    <p:tnLst>
      <p:par>
        <p:cTn xmlns:p14="http://schemas.microsoft.com/office/powerpoint/2010/mai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IS 257 – Fall 2014</a:t>
            </a:r>
            <a:endParaRPr lang="en-US"/>
          </a:p>
        </p:txBody>
      </p:sp>
      <p:sp>
        <p:nvSpPr>
          <p:cNvPr id="817154" name="Rectangle 2"/>
          <p:cNvSpPr>
            <a:spLocks noGrp="1" noChangeArrowheads="1"/>
          </p:cNvSpPr>
          <p:nvPr>
            <p:ph type="title"/>
          </p:nvPr>
        </p:nvSpPr>
        <p:spPr/>
        <p:txBody>
          <a:bodyPr/>
          <a:lstStyle/>
          <a:p>
            <a:r>
              <a:rPr lang="en-US"/>
              <a:t>Lecture Outline</a:t>
            </a:r>
          </a:p>
        </p:txBody>
      </p:sp>
      <p:sp>
        <p:nvSpPr>
          <p:cNvPr id="817155" name="Rectangle 3"/>
          <p:cNvSpPr>
            <a:spLocks noGrp="1" noChangeArrowheads="1"/>
          </p:cNvSpPr>
          <p:nvPr>
            <p:ph type="body" idx="1"/>
          </p:nvPr>
        </p:nvSpPr>
        <p:spPr/>
        <p:txBody>
          <a:bodyPr/>
          <a:lstStyle/>
          <a:p>
            <a:r>
              <a:rPr lang="en-US" sz="4000" dirty="0">
                <a:solidFill>
                  <a:schemeClr val="bg1">
                    <a:lumMod val="75000"/>
                  </a:schemeClr>
                </a:solidFill>
              </a:rPr>
              <a:t>Review</a:t>
            </a:r>
          </a:p>
          <a:p>
            <a:pPr lvl="1"/>
            <a:r>
              <a:rPr lang="en-US" sz="3600" dirty="0" smtClean="0">
                <a:solidFill>
                  <a:schemeClr val="bg1">
                    <a:lumMod val="75000"/>
                  </a:schemeClr>
                </a:solidFill>
              </a:rPr>
              <a:t>Introduction </a:t>
            </a:r>
            <a:r>
              <a:rPr lang="en-US" sz="3600" dirty="0">
                <a:solidFill>
                  <a:schemeClr val="bg1">
                    <a:lumMod val="75000"/>
                  </a:schemeClr>
                </a:solidFill>
              </a:rPr>
              <a:t>to </a:t>
            </a:r>
            <a:r>
              <a:rPr lang="en-US" sz="3600" dirty="0" smtClean="0">
                <a:solidFill>
                  <a:schemeClr val="bg1">
                    <a:lumMod val="75000"/>
                  </a:schemeClr>
                </a:solidFill>
              </a:rPr>
              <a:t>SQL</a:t>
            </a:r>
          </a:p>
          <a:p>
            <a:pPr lvl="1"/>
            <a:r>
              <a:rPr lang="en-US" sz="3600" dirty="0" smtClean="0">
                <a:solidFill>
                  <a:schemeClr val="bg1">
                    <a:lumMod val="75000"/>
                  </a:schemeClr>
                </a:solidFill>
              </a:rPr>
              <a:t>SQLite</a:t>
            </a:r>
            <a:endParaRPr lang="en-US" sz="3600" dirty="0">
              <a:solidFill>
                <a:schemeClr val="bg1">
                  <a:lumMod val="75000"/>
                </a:schemeClr>
              </a:solidFill>
            </a:endParaRPr>
          </a:p>
          <a:p>
            <a:r>
              <a:rPr lang="en-US" sz="4000" dirty="0">
                <a:solidFill>
                  <a:schemeClr val="bg1">
                    <a:lumMod val="75000"/>
                  </a:schemeClr>
                </a:solidFill>
              </a:rPr>
              <a:t>Physical Database Design</a:t>
            </a:r>
          </a:p>
          <a:p>
            <a:r>
              <a:rPr lang="en-US" sz="4000" dirty="0"/>
              <a:t>Access Methods</a:t>
            </a:r>
          </a:p>
          <a:p>
            <a:endParaRPr lang="en-US" sz="4000" dirty="0"/>
          </a:p>
        </p:txBody>
      </p:sp>
    </p:spTree>
  </p:cSld>
  <p:clrMapOvr>
    <a:masterClrMapping/>
  </p:clrMapOvr>
  <p:timing>
    <p:tnLst>
      <p:par>
        <p:cTn xmlns:p14="http://schemas.microsoft.com/office/powerpoint/2010/mai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IS 257 – Fall 2014</a:t>
            </a:r>
            <a:endParaRPr lang="en-US"/>
          </a:p>
        </p:txBody>
      </p:sp>
      <p:sp>
        <p:nvSpPr>
          <p:cNvPr id="655366" name="Rectangle 6"/>
          <p:cNvSpPr>
            <a:spLocks noGrp="1" noChangeArrowheads="1"/>
          </p:cNvSpPr>
          <p:nvPr>
            <p:ph type="title"/>
          </p:nvPr>
        </p:nvSpPr>
        <p:spPr/>
        <p:txBody>
          <a:bodyPr/>
          <a:lstStyle/>
          <a:p>
            <a:r>
              <a:rPr lang="en-US" sz="3600"/>
              <a:t>Internal Model Access Methods</a:t>
            </a:r>
          </a:p>
        </p:txBody>
      </p:sp>
      <p:sp>
        <p:nvSpPr>
          <p:cNvPr id="655367" name="Rectangle 7"/>
          <p:cNvSpPr>
            <a:spLocks noGrp="1" noChangeArrowheads="1"/>
          </p:cNvSpPr>
          <p:nvPr>
            <p:ph type="body" idx="1"/>
          </p:nvPr>
        </p:nvSpPr>
        <p:spPr/>
        <p:txBody>
          <a:bodyPr/>
          <a:lstStyle/>
          <a:p>
            <a:pPr>
              <a:lnSpc>
                <a:spcPct val="90000"/>
              </a:lnSpc>
            </a:pPr>
            <a:r>
              <a:rPr lang="en-US"/>
              <a:t>Many types of access methods:</a:t>
            </a:r>
          </a:p>
          <a:p>
            <a:pPr lvl="1">
              <a:lnSpc>
                <a:spcPct val="90000"/>
              </a:lnSpc>
            </a:pPr>
            <a:r>
              <a:rPr lang="en-US"/>
              <a:t>Physical Sequential</a:t>
            </a:r>
          </a:p>
          <a:p>
            <a:pPr lvl="1">
              <a:lnSpc>
                <a:spcPct val="90000"/>
              </a:lnSpc>
            </a:pPr>
            <a:r>
              <a:rPr lang="en-US"/>
              <a:t>Indexed Sequential</a:t>
            </a:r>
          </a:p>
          <a:p>
            <a:pPr lvl="1">
              <a:lnSpc>
                <a:spcPct val="90000"/>
              </a:lnSpc>
            </a:pPr>
            <a:r>
              <a:rPr lang="en-US"/>
              <a:t>Indexed Random</a:t>
            </a:r>
          </a:p>
          <a:p>
            <a:pPr lvl="1">
              <a:lnSpc>
                <a:spcPct val="90000"/>
              </a:lnSpc>
            </a:pPr>
            <a:r>
              <a:rPr lang="en-US"/>
              <a:t>Inverted</a:t>
            </a:r>
          </a:p>
          <a:p>
            <a:pPr lvl="1">
              <a:lnSpc>
                <a:spcPct val="90000"/>
              </a:lnSpc>
            </a:pPr>
            <a:r>
              <a:rPr lang="en-US"/>
              <a:t>Direct</a:t>
            </a:r>
          </a:p>
          <a:p>
            <a:pPr lvl="1">
              <a:lnSpc>
                <a:spcPct val="90000"/>
              </a:lnSpc>
            </a:pPr>
            <a:r>
              <a:rPr lang="en-US"/>
              <a:t>Hashed</a:t>
            </a:r>
          </a:p>
          <a:p>
            <a:pPr>
              <a:lnSpc>
                <a:spcPct val="90000"/>
              </a:lnSpc>
            </a:pPr>
            <a:r>
              <a:rPr lang="en-US"/>
              <a:t>Differences in </a:t>
            </a:r>
          </a:p>
          <a:p>
            <a:pPr lvl="1">
              <a:lnSpc>
                <a:spcPct val="90000"/>
              </a:lnSpc>
            </a:pPr>
            <a:r>
              <a:rPr lang="en-US"/>
              <a:t>Access Efficiency</a:t>
            </a:r>
          </a:p>
          <a:p>
            <a:pPr lvl="1">
              <a:lnSpc>
                <a:spcPct val="90000"/>
              </a:lnSpc>
            </a:pPr>
            <a:r>
              <a:rPr lang="en-US"/>
              <a:t>Storage Efficiency</a:t>
            </a:r>
          </a:p>
        </p:txBody>
      </p:sp>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IS 257 – Fall 2014</a:t>
            </a:r>
            <a:endParaRPr lang="en-US"/>
          </a:p>
        </p:txBody>
      </p:sp>
      <p:sp>
        <p:nvSpPr>
          <p:cNvPr id="792578" name="Rectangle 2"/>
          <p:cNvSpPr>
            <a:spLocks noGrp="1" noChangeArrowheads="1"/>
          </p:cNvSpPr>
          <p:nvPr>
            <p:ph type="title"/>
          </p:nvPr>
        </p:nvSpPr>
        <p:spPr/>
        <p:txBody>
          <a:bodyPr/>
          <a:lstStyle/>
          <a:p>
            <a:r>
              <a:rPr lang="en-US"/>
              <a:t>SELECT</a:t>
            </a:r>
          </a:p>
        </p:txBody>
      </p:sp>
      <p:sp>
        <p:nvSpPr>
          <p:cNvPr id="792579" name="Rectangle 3"/>
          <p:cNvSpPr>
            <a:spLocks noGrp="1" noChangeArrowheads="1"/>
          </p:cNvSpPr>
          <p:nvPr>
            <p:ph type="body" idx="1"/>
          </p:nvPr>
        </p:nvSpPr>
        <p:spPr/>
        <p:txBody>
          <a:bodyPr/>
          <a:lstStyle/>
          <a:p>
            <a:r>
              <a:rPr lang="en-US"/>
              <a:t>Syntax:</a:t>
            </a:r>
          </a:p>
          <a:p>
            <a:pPr lvl="1"/>
            <a:r>
              <a:rPr lang="en-US">
                <a:solidFill>
                  <a:srgbClr val="FF3300"/>
                </a:solidFill>
              </a:rPr>
              <a:t>SELECT</a:t>
            </a:r>
            <a:r>
              <a:rPr lang="en-US"/>
              <a:t>  [DISTINCT] attr1, attr2,…, attr3 </a:t>
            </a:r>
            <a:r>
              <a:rPr lang="en-US">
                <a:solidFill>
                  <a:srgbClr val="FF3300"/>
                </a:solidFill>
              </a:rPr>
              <a:t>FROM</a:t>
            </a:r>
            <a:r>
              <a:rPr lang="en-US"/>
              <a:t> rel1 r1, rel2 r2,… rel3 r3 </a:t>
            </a:r>
            <a:r>
              <a:rPr lang="en-US">
                <a:solidFill>
                  <a:srgbClr val="FF3300"/>
                </a:solidFill>
              </a:rPr>
              <a:t>WHERE</a:t>
            </a:r>
            <a:r>
              <a:rPr lang="en-US"/>
              <a:t> condition1 {AND | OR} condition2  </a:t>
            </a:r>
            <a:r>
              <a:rPr lang="en-US">
                <a:solidFill>
                  <a:srgbClr val="FF3300"/>
                </a:solidFill>
              </a:rPr>
              <a:t>ORDER BY</a:t>
            </a:r>
            <a:r>
              <a:rPr lang="en-US"/>
              <a:t> attr1 [DESC], attr3 [DESC] </a:t>
            </a:r>
          </a:p>
        </p:txBody>
      </p:sp>
    </p:spTree>
  </p:cSld>
  <p:clrMapOvr>
    <a:masterClrMapping/>
  </p:clrMapOvr>
  <p:timing>
    <p:tnLst>
      <p:par>
        <p:cTn xmlns:p14="http://schemas.microsoft.com/office/powerpoint/2010/mai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IS 257 – Fall 2014</a:t>
            </a:r>
            <a:endParaRPr lang="en-US"/>
          </a:p>
        </p:txBody>
      </p:sp>
      <p:sp>
        <p:nvSpPr>
          <p:cNvPr id="656390" name="Rectangle 6"/>
          <p:cNvSpPr>
            <a:spLocks noGrp="1" noChangeArrowheads="1"/>
          </p:cNvSpPr>
          <p:nvPr>
            <p:ph type="title"/>
          </p:nvPr>
        </p:nvSpPr>
        <p:spPr/>
        <p:txBody>
          <a:bodyPr/>
          <a:lstStyle/>
          <a:p>
            <a:r>
              <a:rPr lang="en-US"/>
              <a:t>Physical Sequential</a:t>
            </a:r>
          </a:p>
        </p:txBody>
      </p:sp>
      <p:sp>
        <p:nvSpPr>
          <p:cNvPr id="656391" name="Rectangle 7"/>
          <p:cNvSpPr>
            <a:spLocks noGrp="1" noChangeArrowheads="1"/>
          </p:cNvSpPr>
          <p:nvPr>
            <p:ph type="body" idx="1"/>
          </p:nvPr>
        </p:nvSpPr>
        <p:spPr/>
        <p:txBody>
          <a:bodyPr/>
          <a:lstStyle/>
          <a:p>
            <a:r>
              <a:rPr lang="en-US"/>
              <a:t>Key values of the physical records are in logical sequence</a:t>
            </a:r>
          </a:p>
          <a:p>
            <a:r>
              <a:rPr lang="en-US"/>
              <a:t>Main use is for </a:t>
            </a:r>
            <a:r>
              <a:rPr lang="ja-JP" altLang="en-US">
                <a:latin typeface="Arial"/>
              </a:rPr>
              <a:t>“</a:t>
            </a:r>
            <a:r>
              <a:rPr lang="en-US"/>
              <a:t>dump</a:t>
            </a:r>
            <a:r>
              <a:rPr lang="ja-JP" altLang="en-US">
                <a:latin typeface="Arial"/>
              </a:rPr>
              <a:t>”</a:t>
            </a:r>
            <a:r>
              <a:rPr lang="en-US"/>
              <a:t> and </a:t>
            </a:r>
            <a:r>
              <a:rPr lang="ja-JP" altLang="en-US">
                <a:latin typeface="Arial"/>
              </a:rPr>
              <a:t>“</a:t>
            </a:r>
            <a:r>
              <a:rPr lang="en-US"/>
              <a:t>restore</a:t>
            </a:r>
            <a:r>
              <a:rPr lang="ja-JP" altLang="en-US">
                <a:latin typeface="Arial"/>
              </a:rPr>
              <a:t>”</a:t>
            </a:r>
            <a:endParaRPr lang="en-US"/>
          </a:p>
          <a:p>
            <a:r>
              <a:rPr lang="en-US"/>
              <a:t>Access method may be used for storage as well as retrieval</a:t>
            </a:r>
          </a:p>
          <a:p>
            <a:r>
              <a:rPr lang="en-US"/>
              <a:t>Storage Efficiency is near 100%</a:t>
            </a:r>
          </a:p>
          <a:p>
            <a:r>
              <a:rPr lang="en-US"/>
              <a:t>Access Efficiency is poor (unless fixed size physical records)</a:t>
            </a:r>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IS 257 – Fall 2014</a:t>
            </a:r>
            <a:endParaRPr lang="en-US"/>
          </a:p>
        </p:txBody>
      </p:sp>
      <p:sp>
        <p:nvSpPr>
          <p:cNvPr id="657414" name="Rectangle 6"/>
          <p:cNvSpPr>
            <a:spLocks noGrp="1" noChangeArrowheads="1"/>
          </p:cNvSpPr>
          <p:nvPr>
            <p:ph type="title"/>
          </p:nvPr>
        </p:nvSpPr>
        <p:spPr/>
        <p:txBody>
          <a:bodyPr/>
          <a:lstStyle/>
          <a:p>
            <a:r>
              <a:rPr lang="en-US"/>
              <a:t>Indexed Sequential</a:t>
            </a:r>
          </a:p>
        </p:txBody>
      </p:sp>
      <p:sp>
        <p:nvSpPr>
          <p:cNvPr id="657415" name="Rectangle 7"/>
          <p:cNvSpPr>
            <a:spLocks noGrp="1" noChangeArrowheads="1"/>
          </p:cNvSpPr>
          <p:nvPr>
            <p:ph type="body" idx="1"/>
          </p:nvPr>
        </p:nvSpPr>
        <p:spPr/>
        <p:txBody>
          <a:bodyPr/>
          <a:lstStyle/>
          <a:p>
            <a:pPr>
              <a:lnSpc>
                <a:spcPct val="90000"/>
              </a:lnSpc>
            </a:pPr>
            <a:r>
              <a:rPr lang="en-US" sz="2800"/>
              <a:t>Key values of the physical records are in logical sequence</a:t>
            </a:r>
          </a:p>
          <a:p>
            <a:pPr>
              <a:lnSpc>
                <a:spcPct val="90000"/>
              </a:lnSpc>
            </a:pPr>
            <a:r>
              <a:rPr lang="en-US" sz="2800"/>
              <a:t>Access method may be used for storage and retrieval</a:t>
            </a:r>
          </a:p>
          <a:p>
            <a:pPr>
              <a:lnSpc>
                <a:spcPct val="90000"/>
              </a:lnSpc>
            </a:pPr>
            <a:r>
              <a:rPr lang="en-US" sz="2800"/>
              <a:t>Index of key values is maintained with entries for the highest key values per block(s)</a:t>
            </a:r>
          </a:p>
          <a:p>
            <a:pPr>
              <a:lnSpc>
                <a:spcPct val="90000"/>
              </a:lnSpc>
            </a:pPr>
            <a:r>
              <a:rPr lang="en-US" sz="2800"/>
              <a:t>Access Efficiency depends on the levels of index, storage allocated for index, number of database records, and amount of overflow</a:t>
            </a:r>
          </a:p>
          <a:p>
            <a:pPr>
              <a:lnSpc>
                <a:spcPct val="90000"/>
              </a:lnSpc>
            </a:pPr>
            <a:r>
              <a:rPr lang="en-US" sz="2800"/>
              <a:t>Storage Efficiency depends on size of index and volatility of database</a:t>
            </a:r>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Date Placeholder 2"/>
          <p:cNvSpPr>
            <a:spLocks noGrp="1"/>
          </p:cNvSpPr>
          <p:nvPr>
            <p:ph type="dt" sz="half" idx="10"/>
          </p:nvPr>
        </p:nvSpPr>
        <p:spPr/>
        <p:txBody>
          <a:bodyPr/>
          <a:lstStyle/>
          <a:p>
            <a:r>
              <a:rPr lang="en-US" smtClean="0"/>
              <a:t>IS 257 – Fall 2014</a:t>
            </a:r>
            <a:endParaRPr lang="en-US"/>
          </a:p>
        </p:txBody>
      </p:sp>
      <p:sp>
        <p:nvSpPr>
          <p:cNvPr id="658434" name="Rectangle 2"/>
          <p:cNvSpPr>
            <a:spLocks noGrp="1" noChangeArrowheads="1"/>
          </p:cNvSpPr>
          <p:nvPr>
            <p:ph type="title"/>
          </p:nvPr>
        </p:nvSpPr>
        <p:spPr/>
        <p:txBody>
          <a:bodyPr/>
          <a:lstStyle/>
          <a:p>
            <a:r>
              <a:rPr lang="en-US"/>
              <a:t>Index Sequential</a:t>
            </a:r>
          </a:p>
        </p:txBody>
      </p:sp>
      <p:grpSp>
        <p:nvGrpSpPr>
          <p:cNvPr id="658450" name="Group 18"/>
          <p:cNvGrpSpPr>
            <a:grpSpLocks/>
          </p:cNvGrpSpPr>
          <p:nvPr/>
        </p:nvGrpSpPr>
        <p:grpSpPr bwMode="auto">
          <a:xfrm>
            <a:off x="1600200" y="1293813"/>
            <a:ext cx="6737350" cy="4878387"/>
            <a:chOff x="1008" y="959"/>
            <a:chExt cx="4244" cy="3073"/>
          </a:xfrm>
        </p:grpSpPr>
        <p:sp>
          <p:nvSpPr>
            <p:cNvPr id="658435" name="Text Box 3"/>
            <p:cNvSpPr txBox="1">
              <a:spLocks noChangeArrowheads="1"/>
            </p:cNvSpPr>
            <p:nvPr/>
          </p:nvSpPr>
          <p:spPr bwMode="auto">
            <a:xfrm>
              <a:off x="4368" y="959"/>
              <a:ext cx="884" cy="28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r>
                <a:rPr lang="en-US">
                  <a:latin typeface="Arial" charset="0"/>
                </a:rPr>
                <a:t>Data File</a:t>
              </a:r>
            </a:p>
            <a:p>
              <a:pPr algn="l" eaLnBrk="0" hangingPunct="0"/>
              <a:endParaRPr lang="en-US">
                <a:latin typeface="Arial" charset="0"/>
              </a:endParaRPr>
            </a:p>
            <a:p>
              <a:pPr algn="l" eaLnBrk="0" hangingPunct="0"/>
              <a:r>
                <a:rPr lang="en-US">
                  <a:latin typeface="Arial" charset="0"/>
                </a:rPr>
                <a:t>Block 1</a:t>
              </a:r>
            </a:p>
            <a:p>
              <a:pPr algn="l" eaLnBrk="0" hangingPunct="0"/>
              <a:endParaRPr lang="en-US">
                <a:latin typeface="Arial" charset="0"/>
              </a:endParaRPr>
            </a:p>
            <a:p>
              <a:pPr algn="l" eaLnBrk="0" hangingPunct="0"/>
              <a:endParaRPr lang="en-US">
                <a:latin typeface="Arial" charset="0"/>
              </a:endParaRPr>
            </a:p>
            <a:p>
              <a:pPr algn="l" eaLnBrk="0" hangingPunct="0"/>
              <a:endParaRPr lang="en-US">
                <a:latin typeface="Arial" charset="0"/>
              </a:endParaRPr>
            </a:p>
            <a:p>
              <a:pPr algn="l" eaLnBrk="0" hangingPunct="0"/>
              <a:endParaRPr lang="en-US">
                <a:latin typeface="Arial" charset="0"/>
              </a:endParaRPr>
            </a:p>
            <a:p>
              <a:pPr algn="l" eaLnBrk="0" hangingPunct="0"/>
              <a:r>
                <a:rPr lang="en-US">
                  <a:latin typeface="Arial" charset="0"/>
                </a:rPr>
                <a:t>Block 2</a:t>
              </a:r>
            </a:p>
            <a:p>
              <a:pPr algn="l" eaLnBrk="0" hangingPunct="0"/>
              <a:endParaRPr lang="en-US">
                <a:latin typeface="Arial" charset="0"/>
              </a:endParaRPr>
            </a:p>
            <a:p>
              <a:pPr algn="l" eaLnBrk="0" hangingPunct="0"/>
              <a:endParaRPr lang="en-US">
                <a:latin typeface="Arial" charset="0"/>
              </a:endParaRPr>
            </a:p>
            <a:p>
              <a:pPr algn="l" eaLnBrk="0" hangingPunct="0"/>
              <a:endParaRPr lang="en-US">
                <a:latin typeface="Arial" charset="0"/>
              </a:endParaRPr>
            </a:p>
            <a:p>
              <a:pPr algn="l" eaLnBrk="0" hangingPunct="0"/>
              <a:r>
                <a:rPr lang="en-US">
                  <a:latin typeface="Arial" charset="0"/>
                </a:rPr>
                <a:t>Block 3</a:t>
              </a:r>
            </a:p>
          </p:txBody>
        </p:sp>
        <p:grpSp>
          <p:nvGrpSpPr>
            <p:cNvPr id="658436" name="Group 4"/>
            <p:cNvGrpSpPr>
              <a:grpSpLocks/>
            </p:cNvGrpSpPr>
            <p:nvPr/>
          </p:nvGrpSpPr>
          <p:grpSpPr bwMode="auto">
            <a:xfrm>
              <a:off x="1008" y="1296"/>
              <a:ext cx="3168" cy="2736"/>
              <a:chOff x="1008" y="1296"/>
              <a:chExt cx="3168" cy="2736"/>
            </a:xfrm>
          </p:grpSpPr>
          <p:sp>
            <p:nvSpPr>
              <p:cNvPr id="658437" name="Rectangle 5"/>
              <p:cNvSpPr>
                <a:spLocks noChangeArrowheads="1"/>
              </p:cNvSpPr>
              <p:nvPr/>
            </p:nvSpPr>
            <p:spPr bwMode="auto">
              <a:xfrm>
                <a:off x="1008" y="1872"/>
                <a:ext cx="1248" cy="1344"/>
              </a:xfrm>
              <a:prstGeom prst="rect">
                <a:avLst/>
              </a:prstGeom>
              <a:solidFill>
                <a:schemeClr val="accent1"/>
              </a:solidFill>
              <a:ln w="317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endParaRPr lang="en-US">
                  <a:solidFill>
                    <a:schemeClr val="bg1"/>
                  </a:solidFill>
                  <a:latin typeface="Arial" charset="0"/>
                </a:endParaRPr>
              </a:p>
            </p:txBody>
          </p:sp>
          <p:sp>
            <p:nvSpPr>
              <p:cNvPr id="658438" name="Line 6"/>
              <p:cNvSpPr>
                <a:spLocks noChangeShapeType="1"/>
              </p:cNvSpPr>
              <p:nvPr/>
            </p:nvSpPr>
            <p:spPr bwMode="auto">
              <a:xfrm>
                <a:off x="1632" y="1872"/>
                <a:ext cx="0" cy="134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58439" name="Line 7"/>
              <p:cNvSpPr>
                <a:spLocks noChangeShapeType="1"/>
              </p:cNvSpPr>
              <p:nvPr/>
            </p:nvSpPr>
            <p:spPr bwMode="auto">
              <a:xfrm>
                <a:off x="1008" y="2208"/>
                <a:ext cx="124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58440" name="Text Box 8"/>
              <p:cNvSpPr txBox="1">
                <a:spLocks noChangeArrowheads="1"/>
              </p:cNvSpPr>
              <p:nvPr/>
            </p:nvSpPr>
            <p:spPr bwMode="auto">
              <a:xfrm>
                <a:off x="1776" y="1918"/>
                <a:ext cx="468" cy="3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lnSpc>
                    <a:spcPct val="70000"/>
                  </a:lnSpc>
                </a:pPr>
                <a:r>
                  <a:rPr lang="en-US" sz="1200">
                    <a:solidFill>
                      <a:schemeClr val="bg1"/>
                    </a:solidFill>
                    <a:latin typeface="Arial" charset="0"/>
                  </a:rPr>
                  <a:t>Address</a:t>
                </a:r>
              </a:p>
              <a:p>
                <a:pPr algn="l" eaLnBrk="0" hangingPunct="0">
                  <a:lnSpc>
                    <a:spcPct val="70000"/>
                  </a:lnSpc>
                </a:pPr>
                <a:r>
                  <a:rPr lang="en-US" sz="1200">
                    <a:solidFill>
                      <a:schemeClr val="bg1"/>
                    </a:solidFill>
                    <a:latin typeface="Arial" charset="0"/>
                  </a:rPr>
                  <a:t>Block</a:t>
                </a:r>
              </a:p>
              <a:p>
                <a:pPr algn="l" eaLnBrk="0" hangingPunct="0">
                  <a:lnSpc>
                    <a:spcPct val="70000"/>
                  </a:lnSpc>
                </a:pPr>
                <a:r>
                  <a:rPr lang="en-US" sz="1200">
                    <a:solidFill>
                      <a:schemeClr val="bg1"/>
                    </a:solidFill>
                    <a:latin typeface="Arial" charset="0"/>
                  </a:rPr>
                  <a:t>Number</a:t>
                </a:r>
              </a:p>
            </p:txBody>
          </p:sp>
          <p:sp>
            <p:nvSpPr>
              <p:cNvPr id="658441" name="Text Box 9"/>
              <p:cNvSpPr txBox="1">
                <a:spLocks noChangeArrowheads="1"/>
              </p:cNvSpPr>
              <p:nvPr/>
            </p:nvSpPr>
            <p:spPr bwMode="auto">
              <a:xfrm>
                <a:off x="1872" y="2302"/>
                <a:ext cx="212" cy="7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lnSpc>
                    <a:spcPct val="70000"/>
                  </a:lnSpc>
                </a:pPr>
                <a:r>
                  <a:rPr lang="en-US" sz="1200">
                    <a:solidFill>
                      <a:schemeClr val="bg1"/>
                    </a:solidFill>
                    <a:latin typeface="Arial" charset="0"/>
                  </a:rPr>
                  <a:t>1</a:t>
                </a:r>
              </a:p>
              <a:p>
                <a:pPr algn="l" eaLnBrk="0" hangingPunct="0">
                  <a:lnSpc>
                    <a:spcPct val="70000"/>
                  </a:lnSpc>
                </a:pPr>
                <a:endParaRPr lang="en-US" sz="1200">
                  <a:solidFill>
                    <a:schemeClr val="bg1"/>
                  </a:solidFill>
                  <a:latin typeface="Arial" charset="0"/>
                </a:endParaRPr>
              </a:p>
              <a:p>
                <a:pPr algn="l" eaLnBrk="0" hangingPunct="0">
                  <a:lnSpc>
                    <a:spcPct val="70000"/>
                  </a:lnSpc>
                </a:pPr>
                <a:r>
                  <a:rPr lang="en-US" sz="1200">
                    <a:solidFill>
                      <a:schemeClr val="bg1"/>
                    </a:solidFill>
                    <a:latin typeface="Arial" charset="0"/>
                  </a:rPr>
                  <a:t>2</a:t>
                </a:r>
              </a:p>
              <a:p>
                <a:pPr algn="l" eaLnBrk="0" hangingPunct="0">
                  <a:lnSpc>
                    <a:spcPct val="70000"/>
                  </a:lnSpc>
                </a:pPr>
                <a:endParaRPr lang="en-US" sz="1200">
                  <a:solidFill>
                    <a:schemeClr val="bg1"/>
                  </a:solidFill>
                  <a:latin typeface="Arial" charset="0"/>
                </a:endParaRPr>
              </a:p>
              <a:p>
                <a:pPr algn="l" eaLnBrk="0" hangingPunct="0">
                  <a:lnSpc>
                    <a:spcPct val="70000"/>
                  </a:lnSpc>
                </a:pPr>
                <a:r>
                  <a:rPr lang="en-US" sz="1200">
                    <a:solidFill>
                      <a:schemeClr val="bg1"/>
                    </a:solidFill>
                    <a:latin typeface="Arial" charset="0"/>
                  </a:rPr>
                  <a:t>3</a:t>
                </a:r>
              </a:p>
              <a:p>
                <a:pPr algn="l" eaLnBrk="0" hangingPunct="0">
                  <a:lnSpc>
                    <a:spcPct val="70000"/>
                  </a:lnSpc>
                </a:pPr>
                <a:endParaRPr lang="en-US" sz="1200">
                  <a:solidFill>
                    <a:schemeClr val="bg1"/>
                  </a:solidFill>
                  <a:latin typeface="Arial" charset="0"/>
                </a:endParaRPr>
              </a:p>
              <a:p>
                <a:pPr algn="l" eaLnBrk="0" hangingPunct="0">
                  <a:lnSpc>
                    <a:spcPct val="70000"/>
                  </a:lnSpc>
                </a:pPr>
                <a:r>
                  <a:rPr lang="en-US" sz="1200">
                    <a:solidFill>
                      <a:schemeClr val="bg1"/>
                    </a:solidFill>
                    <a:latin typeface="Arial" charset="0"/>
                  </a:rPr>
                  <a:t>…</a:t>
                </a:r>
              </a:p>
              <a:p>
                <a:pPr algn="l" eaLnBrk="0" hangingPunct="0">
                  <a:lnSpc>
                    <a:spcPct val="70000"/>
                  </a:lnSpc>
                </a:pPr>
                <a:endParaRPr lang="en-US" sz="1200">
                  <a:solidFill>
                    <a:schemeClr val="bg1"/>
                  </a:solidFill>
                  <a:latin typeface="Arial" charset="0"/>
                </a:endParaRPr>
              </a:p>
            </p:txBody>
          </p:sp>
          <p:sp>
            <p:nvSpPr>
              <p:cNvPr id="658442" name="Text Box 10"/>
              <p:cNvSpPr txBox="1">
                <a:spLocks noChangeArrowheads="1"/>
              </p:cNvSpPr>
              <p:nvPr/>
            </p:nvSpPr>
            <p:spPr bwMode="auto">
              <a:xfrm>
                <a:off x="1104" y="1918"/>
                <a:ext cx="383" cy="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lnSpc>
                    <a:spcPct val="70000"/>
                  </a:lnSpc>
                </a:pPr>
                <a:r>
                  <a:rPr lang="en-US" sz="1200">
                    <a:solidFill>
                      <a:schemeClr val="bg1"/>
                    </a:solidFill>
                    <a:latin typeface="Arial" charset="0"/>
                  </a:rPr>
                  <a:t>Actual</a:t>
                </a:r>
              </a:p>
              <a:p>
                <a:pPr algn="l" eaLnBrk="0" hangingPunct="0">
                  <a:lnSpc>
                    <a:spcPct val="70000"/>
                  </a:lnSpc>
                </a:pPr>
                <a:r>
                  <a:rPr lang="en-US" sz="1200">
                    <a:solidFill>
                      <a:schemeClr val="bg1"/>
                    </a:solidFill>
                    <a:latin typeface="Arial" charset="0"/>
                  </a:rPr>
                  <a:t>Value</a:t>
                </a:r>
              </a:p>
            </p:txBody>
          </p:sp>
          <p:sp>
            <p:nvSpPr>
              <p:cNvPr id="658443" name="Text Box 11"/>
              <p:cNvSpPr txBox="1">
                <a:spLocks noChangeArrowheads="1"/>
              </p:cNvSpPr>
              <p:nvPr/>
            </p:nvSpPr>
            <p:spPr bwMode="auto">
              <a:xfrm>
                <a:off x="1104" y="2302"/>
                <a:ext cx="522" cy="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lnSpc>
                    <a:spcPct val="70000"/>
                  </a:lnSpc>
                </a:pPr>
                <a:r>
                  <a:rPr lang="en-US" sz="1200">
                    <a:solidFill>
                      <a:schemeClr val="bg1"/>
                    </a:solidFill>
                    <a:latin typeface="Arial" charset="0"/>
                  </a:rPr>
                  <a:t>Dumpling</a:t>
                </a:r>
              </a:p>
              <a:p>
                <a:pPr algn="l" eaLnBrk="0" hangingPunct="0">
                  <a:lnSpc>
                    <a:spcPct val="70000"/>
                  </a:lnSpc>
                </a:pPr>
                <a:endParaRPr lang="en-US" sz="1200">
                  <a:solidFill>
                    <a:schemeClr val="bg1"/>
                  </a:solidFill>
                  <a:latin typeface="Arial" charset="0"/>
                </a:endParaRPr>
              </a:p>
              <a:p>
                <a:pPr algn="l" eaLnBrk="0" hangingPunct="0">
                  <a:lnSpc>
                    <a:spcPct val="70000"/>
                  </a:lnSpc>
                </a:pPr>
                <a:r>
                  <a:rPr lang="en-US" sz="1200">
                    <a:solidFill>
                      <a:schemeClr val="bg1"/>
                    </a:solidFill>
                    <a:latin typeface="Arial" charset="0"/>
                  </a:rPr>
                  <a:t>Harty</a:t>
                </a:r>
              </a:p>
              <a:p>
                <a:pPr algn="l" eaLnBrk="0" hangingPunct="0">
                  <a:lnSpc>
                    <a:spcPct val="70000"/>
                  </a:lnSpc>
                </a:pPr>
                <a:endParaRPr lang="en-US" sz="1200">
                  <a:solidFill>
                    <a:schemeClr val="bg1"/>
                  </a:solidFill>
                  <a:latin typeface="Arial" charset="0"/>
                </a:endParaRPr>
              </a:p>
              <a:p>
                <a:pPr algn="l" eaLnBrk="0" hangingPunct="0">
                  <a:lnSpc>
                    <a:spcPct val="70000"/>
                  </a:lnSpc>
                </a:pPr>
                <a:r>
                  <a:rPr lang="en-US" sz="1200">
                    <a:solidFill>
                      <a:schemeClr val="bg1"/>
                    </a:solidFill>
                    <a:latin typeface="Arial" charset="0"/>
                  </a:rPr>
                  <a:t>Texaci</a:t>
                </a:r>
              </a:p>
              <a:p>
                <a:pPr algn="l" eaLnBrk="0" hangingPunct="0">
                  <a:lnSpc>
                    <a:spcPct val="70000"/>
                  </a:lnSpc>
                </a:pPr>
                <a:endParaRPr lang="en-US" sz="1200">
                  <a:solidFill>
                    <a:schemeClr val="bg1"/>
                  </a:solidFill>
                  <a:latin typeface="Arial" charset="0"/>
                </a:endParaRPr>
              </a:p>
              <a:p>
                <a:pPr algn="l" eaLnBrk="0" hangingPunct="0">
                  <a:lnSpc>
                    <a:spcPct val="70000"/>
                  </a:lnSpc>
                </a:pPr>
                <a:r>
                  <a:rPr lang="en-US" sz="1200">
                    <a:solidFill>
                      <a:schemeClr val="bg1"/>
                    </a:solidFill>
                    <a:latin typeface="Arial" charset="0"/>
                  </a:rPr>
                  <a:t>...</a:t>
                </a:r>
              </a:p>
            </p:txBody>
          </p:sp>
          <p:sp>
            <p:nvSpPr>
              <p:cNvPr id="658444" name="Rectangle 12"/>
              <p:cNvSpPr>
                <a:spLocks noChangeArrowheads="1"/>
              </p:cNvSpPr>
              <p:nvPr/>
            </p:nvSpPr>
            <p:spPr bwMode="auto">
              <a:xfrm>
                <a:off x="3312" y="1296"/>
                <a:ext cx="864" cy="768"/>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a:solidFill>
                      <a:schemeClr val="bg1"/>
                    </a:solidFill>
                    <a:latin typeface="Arial" charset="0"/>
                  </a:rPr>
                  <a:t>Adams</a:t>
                </a:r>
              </a:p>
              <a:p>
                <a:pPr eaLnBrk="0" hangingPunct="0"/>
                <a:r>
                  <a:rPr lang="en-US">
                    <a:solidFill>
                      <a:schemeClr val="bg1"/>
                    </a:solidFill>
                    <a:latin typeface="Arial" charset="0"/>
                  </a:rPr>
                  <a:t>Becker</a:t>
                </a:r>
              </a:p>
              <a:p>
                <a:pPr eaLnBrk="0" hangingPunct="0"/>
                <a:r>
                  <a:rPr lang="en-US">
                    <a:solidFill>
                      <a:schemeClr val="bg1"/>
                    </a:solidFill>
                    <a:latin typeface="Arial" charset="0"/>
                  </a:rPr>
                  <a:t>Dumpling</a:t>
                </a:r>
              </a:p>
            </p:txBody>
          </p:sp>
          <p:sp>
            <p:nvSpPr>
              <p:cNvPr id="658445" name="Rectangle 13"/>
              <p:cNvSpPr>
                <a:spLocks noChangeArrowheads="1"/>
              </p:cNvSpPr>
              <p:nvPr/>
            </p:nvSpPr>
            <p:spPr bwMode="auto">
              <a:xfrm>
                <a:off x="3312" y="2304"/>
                <a:ext cx="864" cy="768"/>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a:solidFill>
                      <a:schemeClr val="bg1"/>
                    </a:solidFill>
                    <a:latin typeface="Arial" charset="0"/>
                  </a:rPr>
                  <a:t>Getta</a:t>
                </a:r>
              </a:p>
              <a:p>
                <a:pPr eaLnBrk="0" hangingPunct="0"/>
                <a:r>
                  <a:rPr lang="en-US">
                    <a:solidFill>
                      <a:schemeClr val="bg1"/>
                    </a:solidFill>
                    <a:latin typeface="Arial" charset="0"/>
                  </a:rPr>
                  <a:t>Harty</a:t>
                </a:r>
              </a:p>
            </p:txBody>
          </p:sp>
          <p:sp>
            <p:nvSpPr>
              <p:cNvPr id="658446" name="Rectangle 14"/>
              <p:cNvSpPr>
                <a:spLocks noChangeArrowheads="1"/>
              </p:cNvSpPr>
              <p:nvPr/>
            </p:nvSpPr>
            <p:spPr bwMode="auto">
              <a:xfrm>
                <a:off x="3312" y="3264"/>
                <a:ext cx="864" cy="768"/>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a:solidFill>
                      <a:schemeClr val="bg1"/>
                    </a:solidFill>
                    <a:latin typeface="Arial" charset="0"/>
                  </a:rPr>
                  <a:t>Mobile</a:t>
                </a:r>
              </a:p>
              <a:p>
                <a:pPr eaLnBrk="0" hangingPunct="0"/>
                <a:r>
                  <a:rPr lang="en-US">
                    <a:solidFill>
                      <a:schemeClr val="bg1"/>
                    </a:solidFill>
                    <a:latin typeface="Arial" charset="0"/>
                  </a:rPr>
                  <a:t>Sunoci</a:t>
                </a:r>
              </a:p>
              <a:p>
                <a:pPr eaLnBrk="0" hangingPunct="0"/>
                <a:r>
                  <a:rPr lang="en-US">
                    <a:solidFill>
                      <a:schemeClr val="bg1"/>
                    </a:solidFill>
                    <a:latin typeface="Arial" charset="0"/>
                  </a:rPr>
                  <a:t>Texaci</a:t>
                </a:r>
              </a:p>
            </p:txBody>
          </p:sp>
          <p:sp>
            <p:nvSpPr>
              <p:cNvPr id="658447" name="Line 15"/>
              <p:cNvSpPr>
                <a:spLocks noChangeShapeType="1"/>
              </p:cNvSpPr>
              <p:nvPr/>
            </p:nvSpPr>
            <p:spPr bwMode="auto">
              <a:xfrm flipV="1">
                <a:off x="2064" y="1680"/>
                <a:ext cx="1248" cy="672"/>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58448" name="Line 16"/>
              <p:cNvSpPr>
                <a:spLocks noChangeShapeType="1"/>
              </p:cNvSpPr>
              <p:nvPr/>
            </p:nvSpPr>
            <p:spPr bwMode="auto">
              <a:xfrm>
                <a:off x="2064" y="2544"/>
                <a:ext cx="1248"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58449" name="Line 17"/>
              <p:cNvSpPr>
                <a:spLocks noChangeShapeType="1"/>
              </p:cNvSpPr>
              <p:nvPr/>
            </p:nvSpPr>
            <p:spPr bwMode="auto">
              <a:xfrm>
                <a:off x="2064" y="2688"/>
                <a:ext cx="1248" cy="72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grpSp>
      </p:gr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 name="Date Placeholder 2"/>
          <p:cNvSpPr>
            <a:spLocks noGrp="1"/>
          </p:cNvSpPr>
          <p:nvPr>
            <p:ph type="dt" sz="half" idx="10"/>
          </p:nvPr>
        </p:nvSpPr>
        <p:spPr/>
        <p:txBody>
          <a:bodyPr/>
          <a:lstStyle/>
          <a:p>
            <a:r>
              <a:rPr lang="en-US" smtClean="0"/>
              <a:t>IS 257 – Fall 2014</a:t>
            </a:r>
            <a:endParaRPr lang="en-US"/>
          </a:p>
        </p:txBody>
      </p:sp>
      <p:sp>
        <p:nvSpPr>
          <p:cNvPr id="659458" name="Rectangle 2"/>
          <p:cNvSpPr>
            <a:spLocks noGrp="1" noChangeArrowheads="1"/>
          </p:cNvSpPr>
          <p:nvPr>
            <p:ph type="title"/>
          </p:nvPr>
        </p:nvSpPr>
        <p:spPr/>
        <p:txBody>
          <a:bodyPr/>
          <a:lstStyle/>
          <a:p>
            <a:r>
              <a:rPr lang="en-US" sz="3600"/>
              <a:t>Indexed Sequential: Two Levels</a:t>
            </a:r>
          </a:p>
        </p:txBody>
      </p:sp>
      <p:grpSp>
        <p:nvGrpSpPr>
          <p:cNvPr id="659506" name="Group 50"/>
          <p:cNvGrpSpPr>
            <a:grpSpLocks/>
          </p:cNvGrpSpPr>
          <p:nvPr/>
        </p:nvGrpSpPr>
        <p:grpSpPr bwMode="auto">
          <a:xfrm>
            <a:off x="1066800" y="1295400"/>
            <a:ext cx="5943600" cy="5029200"/>
            <a:chOff x="672" y="1104"/>
            <a:chExt cx="3744" cy="3168"/>
          </a:xfrm>
        </p:grpSpPr>
        <p:grpSp>
          <p:nvGrpSpPr>
            <p:cNvPr id="659459" name="Group 3"/>
            <p:cNvGrpSpPr>
              <a:grpSpLocks/>
            </p:cNvGrpSpPr>
            <p:nvPr/>
          </p:nvGrpSpPr>
          <p:grpSpPr bwMode="auto">
            <a:xfrm>
              <a:off x="672" y="1584"/>
              <a:ext cx="1248" cy="1344"/>
              <a:chOff x="1104" y="1968"/>
              <a:chExt cx="1248" cy="1344"/>
            </a:xfrm>
          </p:grpSpPr>
          <p:sp>
            <p:nvSpPr>
              <p:cNvPr id="659460" name="Rectangle 4"/>
              <p:cNvSpPr>
                <a:spLocks noChangeArrowheads="1"/>
              </p:cNvSpPr>
              <p:nvPr/>
            </p:nvSpPr>
            <p:spPr bwMode="auto">
              <a:xfrm>
                <a:off x="1104" y="1968"/>
                <a:ext cx="1248" cy="1344"/>
              </a:xfrm>
              <a:prstGeom prst="rect">
                <a:avLst/>
              </a:prstGeom>
              <a:solidFill>
                <a:schemeClr val="accent1"/>
              </a:solidFill>
              <a:ln w="317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endParaRPr lang="en-US">
                  <a:solidFill>
                    <a:schemeClr val="bg1"/>
                  </a:solidFill>
                  <a:latin typeface="Arial" charset="0"/>
                </a:endParaRPr>
              </a:p>
            </p:txBody>
          </p:sp>
          <p:sp>
            <p:nvSpPr>
              <p:cNvPr id="659461" name="Line 5"/>
              <p:cNvSpPr>
                <a:spLocks noChangeShapeType="1"/>
              </p:cNvSpPr>
              <p:nvPr/>
            </p:nvSpPr>
            <p:spPr bwMode="auto">
              <a:xfrm>
                <a:off x="1728" y="1968"/>
                <a:ext cx="0" cy="134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59462" name="Line 6"/>
              <p:cNvSpPr>
                <a:spLocks noChangeShapeType="1"/>
              </p:cNvSpPr>
              <p:nvPr/>
            </p:nvSpPr>
            <p:spPr bwMode="auto">
              <a:xfrm>
                <a:off x="1104" y="2304"/>
                <a:ext cx="124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59463" name="Text Box 7"/>
              <p:cNvSpPr txBox="1">
                <a:spLocks noChangeArrowheads="1"/>
              </p:cNvSpPr>
              <p:nvPr/>
            </p:nvSpPr>
            <p:spPr bwMode="auto">
              <a:xfrm>
                <a:off x="1872" y="2014"/>
                <a:ext cx="468" cy="1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lnSpc>
                    <a:spcPct val="70000"/>
                  </a:lnSpc>
                </a:pPr>
                <a:r>
                  <a:rPr lang="en-US" sz="1200">
                    <a:solidFill>
                      <a:schemeClr val="bg1"/>
                    </a:solidFill>
                    <a:latin typeface="Arial" charset="0"/>
                  </a:rPr>
                  <a:t>Address</a:t>
                </a:r>
              </a:p>
            </p:txBody>
          </p:sp>
          <p:sp>
            <p:nvSpPr>
              <p:cNvPr id="659464" name="Text Box 8"/>
              <p:cNvSpPr txBox="1">
                <a:spLocks noChangeArrowheads="1"/>
              </p:cNvSpPr>
              <p:nvPr/>
            </p:nvSpPr>
            <p:spPr bwMode="auto">
              <a:xfrm>
                <a:off x="1968" y="2398"/>
                <a:ext cx="212" cy="7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lnSpc>
                    <a:spcPct val="70000"/>
                  </a:lnSpc>
                </a:pPr>
                <a:r>
                  <a:rPr lang="en-US" sz="1200">
                    <a:solidFill>
                      <a:schemeClr val="bg1"/>
                    </a:solidFill>
                    <a:latin typeface="Arial" charset="0"/>
                  </a:rPr>
                  <a:t>7</a:t>
                </a:r>
              </a:p>
              <a:p>
                <a:pPr algn="l" eaLnBrk="0" hangingPunct="0">
                  <a:lnSpc>
                    <a:spcPct val="70000"/>
                  </a:lnSpc>
                </a:pPr>
                <a:endParaRPr lang="en-US" sz="1200">
                  <a:solidFill>
                    <a:schemeClr val="bg1"/>
                  </a:solidFill>
                  <a:latin typeface="Arial" charset="0"/>
                </a:endParaRPr>
              </a:p>
              <a:p>
                <a:pPr algn="l" eaLnBrk="0" hangingPunct="0">
                  <a:lnSpc>
                    <a:spcPct val="70000"/>
                  </a:lnSpc>
                </a:pPr>
                <a:r>
                  <a:rPr lang="en-US" sz="1200">
                    <a:solidFill>
                      <a:schemeClr val="bg1"/>
                    </a:solidFill>
                    <a:latin typeface="Arial" charset="0"/>
                  </a:rPr>
                  <a:t>8</a:t>
                </a:r>
              </a:p>
              <a:p>
                <a:pPr algn="l" eaLnBrk="0" hangingPunct="0">
                  <a:lnSpc>
                    <a:spcPct val="70000"/>
                  </a:lnSpc>
                </a:pPr>
                <a:endParaRPr lang="en-US" sz="1200">
                  <a:solidFill>
                    <a:schemeClr val="bg1"/>
                  </a:solidFill>
                  <a:latin typeface="Arial" charset="0"/>
                </a:endParaRPr>
              </a:p>
              <a:p>
                <a:pPr algn="l" eaLnBrk="0" hangingPunct="0">
                  <a:lnSpc>
                    <a:spcPct val="70000"/>
                  </a:lnSpc>
                </a:pPr>
                <a:r>
                  <a:rPr lang="en-US" sz="1200">
                    <a:solidFill>
                      <a:schemeClr val="bg1"/>
                    </a:solidFill>
                    <a:latin typeface="Arial" charset="0"/>
                  </a:rPr>
                  <a:t>9</a:t>
                </a:r>
              </a:p>
              <a:p>
                <a:pPr algn="l" eaLnBrk="0" hangingPunct="0">
                  <a:lnSpc>
                    <a:spcPct val="70000"/>
                  </a:lnSpc>
                </a:pPr>
                <a:endParaRPr lang="en-US" sz="1200">
                  <a:solidFill>
                    <a:schemeClr val="bg1"/>
                  </a:solidFill>
                  <a:latin typeface="Arial" charset="0"/>
                </a:endParaRPr>
              </a:p>
              <a:p>
                <a:pPr algn="l" eaLnBrk="0" hangingPunct="0">
                  <a:lnSpc>
                    <a:spcPct val="70000"/>
                  </a:lnSpc>
                </a:pPr>
                <a:r>
                  <a:rPr lang="en-US" sz="1200">
                    <a:solidFill>
                      <a:schemeClr val="bg1"/>
                    </a:solidFill>
                    <a:latin typeface="Arial" charset="0"/>
                  </a:rPr>
                  <a:t>…</a:t>
                </a:r>
              </a:p>
              <a:p>
                <a:pPr algn="l" eaLnBrk="0" hangingPunct="0">
                  <a:lnSpc>
                    <a:spcPct val="70000"/>
                  </a:lnSpc>
                </a:pPr>
                <a:endParaRPr lang="en-US" sz="1200">
                  <a:solidFill>
                    <a:schemeClr val="bg1"/>
                  </a:solidFill>
                  <a:latin typeface="Arial" charset="0"/>
                </a:endParaRPr>
              </a:p>
            </p:txBody>
          </p:sp>
          <p:sp>
            <p:nvSpPr>
              <p:cNvPr id="659465" name="Text Box 9"/>
              <p:cNvSpPr txBox="1">
                <a:spLocks noChangeArrowheads="1"/>
              </p:cNvSpPr>
              <p:nvPr/>
            </p:nvSpPr>
            <p:spPr bwMode="auto">
              <a:xfrm>
                <a:off x="1200" y="2014"/>
                <a:ext cx="362" cy="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lnSpc>
                    <a:spcPct val="70000"/>
                  </a:lnSpc>
                </a:pPr>
                <a:r>
                  <a:rPr lang="en-US" sz="1200">
                    <a:solidFill>
                      <a:schemeClr val="bg1"/>
                    </a:solidFill>
                    <a:latin typeface="Arial" charset="0"/>
                  </a:rPr>
                  <a:t>Key </a:t>
                </a:r>
              </a:p>
              <a:p>
                <a:pPr algn="l" eaLnBrk="0" hangingPunct="0">
                  <a:lnSpc>
                    <a:spcPct val="70000"/>
                  </a:lnSpc>
                </a:pPr>
                <a:r>
                  <a:rPr lang="en-US" sz="1200">
                    <a:solidFill>
                      <a:schemeClr val="bg1"/>
                    </a:solidFill>
                    <a:latin typeface="Arial" charset="0"/>
                  </a:rPr>
                  <a:t>Value</a:t>
                </a:r>
              </a:p>
            </p:txBody>
          </p:sp>
          <p:sp>
            <p:nvSpPr>
              <p:cNvPr id="659466" name="Text Box 10"/>
              <p:cNvSpPr txBox="1">
                <a:spLocks noChangeArrowheads="1"/>
              </p:cNvSpPr>
              <p:nvPr/>
            </p:nvSpPr>
            <p:spPr bwMode="auto">
              <a:xfrm>
                <a:off x="1200" y="2398"/>
                <a:ext cx="276" cy="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lnSpc>
                    <a:spcPct val="70000"/>
                  </a:lnSpc>
                </a:pPr>
                <a:r>
                  <a:rPr lang="en-US" sz="1200">
                    <a:solidFill>
                      <a:schemeClr val="bg1"/>
                    </a:solidFill>
                    <a:latin typeface="Arial" charset="0"/>
                  </a:rPr>
                  <a:t>385</a:t>
                </a:r>
              </a:p>
              <a:p>
                <a:pPr algn="l" eaLnBrk="0" hangingPunct="0">
                  <a:lnSpc>
                    <a:spcPct val="70000"/>
                  </a:lnSpc>
                </a:pPr>
                <a:endParaRPr lang="en-US" sz="1200">
                  <a:solidFill>
                    <a:schemeClr val="bg1"/>
                  </a:solidFill>
                  <a:latin typeface="Arial" charset="0"/>
                </a:endParaRPr>
              </a:p>
              <a:p>
                <a:pPr algn="l" eaLnBrk="0" hangingPunct="0">
                  <a:lnSpc>
                    <a:spcPct val="70000"/>
                  </a:lnSpc>
                </a:pPr>
                <a:r>
                  <a:rPr lang="en-US" sz="1200">
                    <a:solidFill>
                      <a:schemeClr val="bg1"/>
                    </a:solidFill>
                    <a:latin typeface="Arial" charset="0"/>
                  </a:rPr>
                  <a:t>678</a:t>
                </a:r>
              </a:p>
              <a:p>
                <a:pPr algn="l" eaLnBrk="0" hangingPunct="0">
                  <a:lnSpc>
                    <a:spcPct val="70000"/>
                  </a:lnSpc>
                </a:pPr>
                <a:endParaRPr lang="en-US" sz="1200">
                  <a:solidFill>
                    <a:schemeClr val="bg1"/>
                  </a:solidFill>
                  <a:latin typeface="Arial" charset="0"/>
                </a:endParaRPr>
              </a:p>
              <a:p>
                <a:pPr algn="l" eaLnBrk="0" hangingPunct="0">
                  <a:lnSpc>
                    <a:spcPct val="70000"/>
                  </a:lnSpc>
                </a:pPr>
                <a:r>
                  <a:rPr lang="en-US" sz="1200">
                    <a:solidFill>
                      <a:schemeClr val="bg1"/>
                    </a:solidFill>
                    <a:latin typeface="Arial" charset="0"/>
                  </a:rPr>
                  <a:t>805</a:t>
                </a:r>
              </a:p>
            </p:txBody>
          </p:sp>
        </p:grpSp>
        <p:sp>
          <p:nvSpPr>
            <p:cNvPr id="659467" name="Rectangle 11"/>
            <p:cNvSpPr>
              <a:spLocks noChangeArrowheads="1"/>
            </p:cNvSpPr>
            <p:nvPr/>
          </p:nvSpPr>
          <p:spPr bwMode="auto">
            <a:xfrm>
              <a:off x="4080" y="1152"/>
              <a:ext cx="336" cy="528"/>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1000">
                  <a:solidFill>
                    <a:schemeClr val="bg1"/>
                  </a:solidFill>
                  <a:latin typeface="Arial" charset="0"/>
                </a:rPr>
                <a:t>001</a:t>
              </a:r>
            </a:p>
            <a:p>
              <a:pPr eaLnBrk="0" hangingPunct="0"/>
              <a:r>
                <a:rPr lang="en-US" sz="1000">
                  <a:solidFill>
                    <a:schemeClr val="bg1"/>
                  </a:solidFill>
                  <a:latin typeface="Arial" charset="0"/>
                </a:rPr>
                <a:t>003</a:t>
              </a:r>
            </a:p>
            <a:p>
              <a:pPr eaLnBrk="0" hangingPunct="0"/>
              <a:r>
                <a:rPr lang="en-US" sz="1000">
                  <a:solidFill>
                    <a:schemeClr val="bg1"/>
                  </a:solidFill>
                  <a:latin typeface="Arial" charset="0"/>
                </a:rPr>
                <a:t>.</a:t>
              </a:r>
            </a:p>
            <a:p>
              <a:pPr eaLnBrk="0" hangingPunct="0"/>
              <a:r>
                <a:rPr lang="en-US" sz="1000">
                  <a:solidFill>
                    <a:schemeClr val="bg1"/>
                  </a:solidFill>
                  <a:latin typeface="Arial" charset="0"/>
                </a:rPr>
                <a:t>.</a:t>
              </a:r>
            </a:p>
            <a:p>
              <a:pPr eaLnBrk="0" hangingPunct="0"/>
              <a:r>
                <a:rPr lang="en-US" sz="1000">
                  <a:solidFill>
                    <a:schemeClr val="bg1"/>
                  </a:solidFill>
                  <a:latin typeface="Arial" charset="0"/>
                </a:rPr>
                <a:t>150</a:t>
              </a:r>
            </a:p>
          </p:txBody>
        </p:sp>
        <p:sp>
          <p:nvSpPr>
            <p:cNvPr id="659468" name="Rectangle 12"/>
            <p:cNvSpPr>
              <a:spLocks noChangeArrowheads="1"/>
            </p:cNvSpPr>
            <p:nvPr/>
          </p:nvSpPr>
          <p:spPr bwMode="auto">
            <a:xfrm>
              <a:off x="4080" y="3456"/>
              <a:ext cx="336" cy="528"/>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1000">
                  <a:solidFill>
                    <a:schemeClr val="bg1"/>
                  </a:solidFill>
                  <a:latin typeface="Arial" charset="0"/>
                </a:rPr>
                <a:t>705</a:t>
              </a:r>
            </a:p>
            <a:p>
              <a:pPr eaLnBrk="0" hangingPunct="0"/>
              <a:r>
                <a:rPr lang="en-US" sz="1000">
                  <a:solidFill>
                    <a:schemeClr val="bg1"/>
                  </a:solidFill>
                  <a:latin typeface="Arial" charset="0"/>
                </a:rPr>
                <a:t>710</a:t>
              </a:r>
            </a:p>
            <a:p>
              <a:pPr eaLnBrk="0" hangingPunct="0"/>
              <a:r>
                <a:rPr lang="en-US" sz="1000">
                  <a:solidFill>
                    <a:schemeClr val="bg1"/>
                  </a:solidFill>
                  <a:latin typeface="Arial" charset="0"/>
                </a:rPr>
                <a:t>.</a:t>
              </a:r>
            </a:p>
            <a:p>
              <a:pPr eaLnBrk="0" hangingPunct="0"/>
              <a:r>
                <a:rPr lang="en-US" sz="1000">
                  <a:solidFill>
                    <a:schemeClr val="bg1"/>
                  </a:solidFill>
                  <a:latin typeface="Arial" charset="0"/>
                </a:rPr>
                <a:t>.</a:t>
              </a:r>
            </a:p>
            <a:p>
              <a:pPr eaLnBrk="0" hangingPunct="0"/>
              <a:r>
                <a:rPr lang="en-US" sz="1000">
                  <a:solidFill>
                    <a:schemeClr val="bg1"/>
                  </a:solidFill>
                  <a:latin typeface="Arial" charset="0"/>
                </a:rPr>
                <a:t>785</a:t>
              </a:r>
            </a:p>
          </p:txBody>
        </p:sp>
        <p:sp>
          <p:nvSpPr>
            <p:cNvPr id="659469" name="Rectangle 13"/>
            <p:cNvSpPr>
              <a:spLocks noChangeArrowheads="1"/>
            </p:cNvSpPr>
            <p:nvPr/>
          </p:nvSpPr>
          <p:spPr bwMode="auto">
            <a:xfrm>
              <a:off x="4080" y="1728"/>
              <a:ext cx="336" cy="528"/>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1000">
                  <a:solidFill>
                    <a:schemeClr val="bg1"/>
                  </a:solidFill>
                  <a:latin typeface="Arial" charset="0"/>
                </a:rPr>
                <a:t>251</a:t>
              </a:r>
            </a:p>
            <a:p>
              <a:pPr eaLnBrk="0" hangingPunct="0"/>
              <a:r>
                <a:rPr lang="en-US" sz="1000">
                  <a:solidFill>
                    <a:schemeClr val="bg1"/>
                  </a:solidFill>
                  <a:latin typeface="Arial" charset="0"/>
                </a:rPr>
                <a:t>.</a:t>
              </a:r>
            </a:p>
            <a:p>
              <a:pPr eaLnBrk="0" hangingPunct="0"/>
              <a:r>
                <a:rPr lang="en-US" sz="1000">
                  <a:solidFill>
                    <a:schemeClr val="bg1"/>
                  </a:solidFill>
                  <a:latin typeface="Arial" charset="0"/>
                </a:rPr>
                <a:t>.</a:t>
              </a:r>
            </a:p>
            <a:p>
              <a:pPr eaLnBrk="0" hangingPunct="0"/>
              <a:r>
                <a:rPr lang="en-US" sz="1000">
                  <a:solidFill>
                    <a:schemeClr val="bg1"/>
                  </a:solidFill>
                  <a:latin typeface="Arial" charset="0"/>
                </a:rPr>
                <a:t>385</a:t>
              </a:r>
            </a:p>
          </p:txBody>
        </p:sp>
        <p:sp>
          <p:nvSpPr>
            <p:cNvPr id="659470" name="Rectangle 14"/>
            <p:cNvSpPr>
              <a:spLocks noChangeArrowheads="1"/>
            </p:cNvSpPr>
            <p:nvPr/>
          </p:nvSpPr>
          <p:spPr bwMode="auto">
            <a:xfrm>
              <a:off x="4080" y="2304"/>
              <a:ext cx="336" cy="528"/>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1000">
                  <a:solidFill>
                    <a:schemeClr val="bg1"/>
                  </a:solidFill>
                  <a:latin typeface="Arial" charset="0"/>
                </a:rPr>
                <a:t>455</a:t>
              </a:r>
            </a:p>
            <a:p>
              <a:pPr eaLnBrk="0" hangingPunct="0"/>
              <a:r>
                <a:rPr lang="en-US" sz="1000">
                  <a:solidFill>
                    <a:schemeClr val="bg1"/>
                  </a:solidFill>
                  <a:latin typeface="Arial" charset="0"/>
                </a:rPr>
                <a:t>480</a:t>
              </a:r>
            </a:p>
            <a:p>
              <a:pPr eaLnBrk="0" hangingPunct="0"/>
              <a:r>
                <a:rPr lang="en-US" sz="1000">
                  <a:solidFill>
                    <a:schemeClr val="bg1"/>
                  </a:solidFill>
                  <a:latin typeface="Arial" charset="0"/>
                </a:rPr>
                <a:t>.</a:t>
              </a:r>
            </a:p>
            <a:p>
              <a:pPr eaLnBrk="0" hangingPunct="0"/>
              <a:r>
                <a:rPr lang="en-US" sz="1000">
                  <a:solidFill>
                    <a:schemeClr val="bg1"/>
                  </a:solidFill>
                  <a:latin typeface="Arial" charset="0"/>
                </a:rPr>
                <a:t>.</a:t>
              </a:r>
            </a:p>
            <a:p>
              <a:pPr eaLnBrk="0" hangingPunct="0"/>
              <a:r>
                <a:rPr lang="en-US" sz="1000">
                  <a:solidFill>
                    <a:schemeClr val="bg1"/>
                  </a:solidFill>
                  <a:latin typeface="Arial" charset="0"/>
                </a:rPr>
                <a:t>536</a:t>
              </a:r>
            </a:p>
          </p:txBody>
        </p:sp>
        <p:sp>
          <p:nvSpPr>
            <p:cNvPr id="659471" name="Rectangle 15"/>
            <p:cNvSpPr>
              <a:spLocks noChangeArrowheads="1"/>
            </p:cNvSpPr>
            <p:nvPr/>
          </p:nvSpPr>
          <p:spPr bwMode="auto">
            <a:xfrm>
              <a:off x="4080" y="2880"/>
              <a:ext cx="336" cy="528"/>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1000">
                  <a:solidFill>
                    <a:schemeClr val="bg1"/>
                  </a:solidFill>
                  <a:latin typeface="Arial" charset="0"/>
                </a:rPr>
                <a:t>605</a:t>
              </a:r>
            </a:p>
            <a:p>
              <a:pPr eaLnBrk="0" hangingPunct="0"/>
              <a:r>
                <a:rPr lang="en-US" sz="1000">
                  <a:solidFill>
                    <a:schemeClr val="bg1"/>
                  </a:solidFill>
                  <a:latin typeface="Arial" charset="0"/>
                </a:rPr>
                <a:t>610</a:t>
              </a:r>
            </a:p>
            <a:p>
              <a:pPr eaLnBrk="0" hangingPunct="0"/>
              <a:r>
                <a:rPr lang="en-US" sz="1000">
                  <a:solidFill>
                    <a:schemeClr val="bg1"/>
                  </a:solidFill>
                  <a:latin typeface="Arial" charset="0"/>
                </a:rPr>
                <a:t>.</a:t>
              </a:r>
            </a:p>
            <a:p>
              <a:pPr eaLnBrk="0" hangingPunct="0"/>
              <a:r>
                <a:rPr lang="en-US" sz="1000">
                  <a:solidFill>
                    <a:schemeClr val="bg1"/>
                  </a:solidFill>
                  <a:latin typeface="Arial" charset="0"/>
                </a:rPr>
                <a:t>.</a:t>
              </a:r>
            </a:p>
            <a:p>
              <a:pPr eaLnBrk="0" hangingPunct="0"/>
              <a:r>
                <a:rPr lang="en-US" sz="1000">
                  <a:solidFill>
                    <a:schemeClr val="bg1"/>
                  </a:solidFill>
                  <a:latin typeface="Arial" charset="0"/>
                </a:rPr>
                <a:t>678</a:t>
              </a:r>
            </a:p>
          </p:txBody>
        </p:sp>
        <p:sp>
          <p:nvSpPr>
            <p:cNvPr id="659472" name="Rectangle 16"/>
            <p:cNvSpPr>
              <a:spLocks noChangeArrowheads="1"/>
            </p:cNvSpPr>
            <p:nvPr/>
          </p:nvSpPr>
          <p:spPr bwMode="auto">
            <a:xfrm>
              <a:off x="3648" y="3744"/>
              <a:ext cx="336" cy="528"/>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1000">
                  <a:solidFill>
                    <a:schemeClr val="bg1"/>
                  </a:solidFill>
                  <a:latin typeface="Arial" charset="0"/>
                </a:rPr>
                <a:t>791</a:t>
              </a:r>
            </a:p>
            <a:p>
              <a:pPr eaLnBrk="0" hangingPunct="0"/>
              <a:r>
                <a:rPr lang="en-US" sz="1000">
                  <a:solidFill>
                    <a:schemeClr val="bg1"/>
                  </a:solidFill>
                  <a:latin typeface="Arial" charset="0"/>
                </a:rPr>
                <a:t>.</a:t>
              </a:r>
            </a:p>
            <a:p>
              <a:pPr eaLnBrk="0" hangingPunct="0"/>
              <a:r>
                <a:rPr lang="en-US" sz="1000">
                  <a:solidFill>
                    <a:schemeClr val="bg1"/>
                  </a:solidFill>
                  <a:latin typeface="Arial" charset="0"/>
                </a:rPr>
                <a:t>.</a:t>
              </a:r>
            </a:p>
            <a:p>
              <a:pPr eaLnBrk="0" hangingPunct="0"/>
              <a:r>
                <a:rPr lang="en-US" sz="1000">
                  <a:solidFill>
                    <a:schemeClr val="bg1"/>
                  </a:solidFill>
                  <a:latin typeface="Arial" charset="0"/>
                </a:rPr>
                <a:t>805</a:t>
              </a:r>
            </a:p>
          </p:txBody>
        </p:sp>
        <p:grpSp>
          <p:nvGrpSpPr>
            <p:cNvPr id="659473" name="Group 17"/>
            <p:cNvGrpSpPr>
              <a:grpSpLocks/>
            </p:cNvGrpSpPr>
            <p:nvPr/>
          </p:nvGrpSpPr>
          <p:grpSpPr bwMode="auto">
            <a:xfrm>
              <a:off x="2544" y="1104"/>
              <a:ext cx="972" cy="800"/>
              <a:chOff x="1104" y="1968"/>
              <a:chExt cx="1482" cy="1344"/>
            </a:xfrm>
          </p:grpSpPr>
          <p:sp>
            <p:nvSpPr>
              <p:cNvPr id="659474" name="Rectangle 18"/>
              <p:cNvSpPr>
                <a:spLocks noChangeArrowheads="1"/>
              </p:cNvSpPr>
              <p:nvPr/>
            </p:nvSpPr>
            <p:spPr bwMode="auto">
              <a:xfrm>
                <a:off x="1104" y="1968"/>
                <a:ext cx="1248" cy="1344"/>
              </a:xfrm>
              <a:prstGeom prst="rect">
                <a:avLst/>
              </a:prstGeom>
              <a:solidFill>
                <a:schemeClr val="accent1"/>
              </a:solidFill>
              <a:ln w="317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endParaRPr lang="en-US">
                  <a:solidFill>
                    <a:schemeClr val="bg1"/>
                  </a:solidFill>
                  <a:latin typeface="Arial" charset="0"/>
                </a:endParaRPr>
              </a:p>
            </p:txBody>
          </p:sp>
          <p:sp>
            <p:nvSpPr>
              <p:cNvPr id="659475" name="Line 19"/>
              <p:cNvSpPr>
                <a:spLocks noChangeShapeType="1"/>
              </p:cNvSpPr>
              <p:nvPr/>
            </p:nvSpPr>
            <p:spPr bwMode="auto">
              <a:xfrm>
                <a:off x="1728" y="1968"/>
                <a:ext cx="0" cy="134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59476" name="Line 20"/>
              <p:cNvSpPr>
                <a:spLocks noChangeShapeType="1"/>
              </p:cNvSpPr>
              <p:nvPr/>
            </p:nvSpPr>
            <p:spPr bwMode="auto">
              <a:xfrm>
                <a:off x="1104" y="2304"/>
                <a:ext cx="124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59477" name="Text Box 21"/>
              <p:cNvSpPr txBox="1">
                <a:spLocks noChangeArrowheads="1"/>
              </p:cNvSpPr>
              <p:nvPr/>
            </p:nvSpPr>
            <p:spPr bwMode="auto">
              <a:xfrm>
                <a:off x="1872" y="2013"/>
                <a:ext cx="714" cy="2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lnSpc>
                    <a:spcPct val="70000"/>
                  </a:lnSpc>
                </a:pPr>
                <a:r>
                  <a:rPr lang="en-US" sz="1200">
                    <a:solidFill>
                      <a:schemeClr val="bg1"/>
                    </a:solidFill>
                    <a:latin typeface="Arial" charset="0"/>
                  </a:rPr>
                  <a:t>Address</a:t>
                </a:r>
              </a:p>
            </p:txBody>
          </p:sp>
          <p:sp>
            <p:nvSpPr>
              <p:cNvPr id="659478" name="Text Box 22"/>
              <p:cNvSpPr txBox="1">
                <a:spLocks noChangeArrowheads="1"/>
              </p:cNvSpPr>
              <p:nvPr/>
            </p:nvSpPr>
            <p:spPr bwMode="auto">
              <a:xfrm>
                <a:off x="1968" y="2396"/>
                <a:ext cx="258" cy="6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lnSpc>
                    <a:spcPct val="70000"/>
                  </a:lnSpc>
                </a:pPr>
                <a:r>
                  <a:rPr lang="en-US" sz="1200">
                    <a:solidFill>
                      <a:schemeClr val="bg1"/>
                    </a:solidFill>
                    <a:latin typeface="Arial" charset="0"/>
                  </a:rPr>
                  <a:t>1</a:t>
                </a:r>
              </a:p>
              <a:p>
                <a:pPr algn="l" eaLnBrk="0" hangingPunct="0">
                  <a:lnSpc>
                    <a:spcPct val="70000"/>
                  </a:lnSpc>
                </a:pPr>
                <a:endParaRPr lang="en-US" sz="1200">
                  <a:solidFill>
                    <a:schemeClr val="bg1"/>
                  </a:solidFill>
                  <a:latin typeface="Arial" charset="0"/>
                </a:endParaRPr>
              </a:p>
              <a:p>
                <a:pPr algn="l" eaLnBrk="0" hangingPunct="0">
                  <a:lnSpc>
                    <a:spcPct val="70000"/>
                  </a:lnSpc>
                </a:pPr>
                <a:r>
                  <a:rPr lang="en-US" sz="1200">
                    <a:solidFill>
                      <a:schemeClr val="bg1"/>
                    </a:solidFill>
                    <a:latin typeface="Arial" charset="0"/>
                  </a:rPr>
                  <a:t>2</a:t>
                </a:r>
              </a:p>
              <a:p>
                <a:pPr algn="l" eaLnBrk="0" hangingPunct="0">
                  <a:lnSpc>
                    <a:spcPct val="70000"/>
                  </a:lnSpc>
                </a:pPr>
                <a:endParaRPr lang="en-US" sz="1200">
                  <a:solidFill>
                    <a:schemeClr val="bg1"/>
                  </a:solidFill>
                  <a:latin typeface="Arial" charset="0"/>
                </a:endParaRPr>
              </a:p>
            </p:txBody>
          </p:sp>
          <p:sp>
            <p:nvSpPr>
              <p:cNvPr id="659479" name="Text Box 23"/>
              <p:cNvSpPr txBox="1">
                <a:spLocks noChangeArrowheads="1"/>
              </p:cNvSpPr>
              <p:nvPr/>
            </p:nvSpPr>
            <p:spPr bwMode="auto">
              <a:xfrm>
                <a:off x="1199" y="2013"/>
                <a:ext cx="551" cy="3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lnSpc>
                    <a:spcPct val="70000"/>
                  </a:lnSpc>
                </a:pPr>
                <a:r>
                  <a:rPr lang="en-US" sz="1200">
                    <a:solidFill>
                      <a:schemeClr val="bg1"/>
                    </a:solidFill>
                    <a:latin typeface="Arial" charset="0"/>
                  </a:rPr>
                  <a:t>Key </a:t>
                </a:r>
              </a:p>
              <a:p>
                <a:pPr algn="l" eaLnBrk="0" hangingPunct="0">
                  <a:lnSpc>
                    <a:spcPct val="70000"/>
                  </a:lnSpc>
                </a:pPr>
                <a:r>
                  <a:rPr lang="en-US" sz="1200">
                    <a:solidFill>
                      <a:schemeClr val="bg1"/>
                    </a:solidFill>
                    <a:latin typeface="Arial" charset="0"/>
                  </a:rPr>
                  <a:t>Value</a:t>
                </a:r>
              </a:p>
            </p:txBody>
          </p:sp>
          <p:sp>
            <p:nvSpPr>
              <p:cNvPr id="659480" name="Text Box 24"/>
              <p:cNvSpPr txBox="1">
                <a:spLocks noChangeArrowheads="1"/>
              </p:cNvSpPr>
              <p:nvPr/>
            </p:nvSpPr>
            <p:spPr bwMode="auto">
              <a:xfrm>
                <a:off x="1199" y="2396"/>
                <a:ext cx="420" cy="5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lnSpc>
                    <a:spcPct val="70000"/>
                  </a:lnSpc>
                </a:pPr>
                <a:r>
                  <a:rPr lang="en-US" sz="1200">
                    <a:solidFill>
                      <a:schemeClr val="bg1"/>
                    </a:solidFill>
                    <a:latin typeface="Arial" charset="0"/>
                  </a:rPr>
                  <a:t>150</a:t>
                </a:r>
              </a:p>
              <a:p>
                <a:pPr algn="l" eaLnBrk="0" hangingPunct="0">
                  <a:lnSpc>
                    <a:spcPct val="70000"/>
                  </a:lnSpc>
                </a:pPr>
                <a:endParaRPr lang="en-US" sz="1200">
                  <a:solidFill>
                    <a:schemeClr val="bg1"/>
                  </a:solidFill>
                  <a:latin typeface="Arial" charset="0"/>
                </a:endParaRPr>
              </a:p>
              <a:p>
                <a:pPr algn="l" eaLnBrk="0" hangingPunct="0">
                  <a:lnSpc>
                    <a:spcPct val="70000"/>
                  </a:lnSpc>
                </a:pPr>
                <a:r>
                  <a:rPr lang="en-US" sz="1200">
                    <a:solidFill>
                      <a:schemeClr val="bg1"/>
                    </a:solidFill>
                    <a:latin typeface="Arial" charset="0"/>
                  </a:rPr>
                  <a:t>385</a:t>
                </a:r>
              </a:p>
            </p:txBody>
          </p:sp>
        </p:grpSp>
        <p:grpSp>
          <p:nvGrpSpPr>
            <p:cNvPr id="659481" name="Group 25"/>
            <p:cNvGrpSpPr>
              <a:grpSpLocks/>
            </p:cNvGrpSpPr>
            <p:nvPr/>
          </p:nvGrpSpPr>
          <p:grpSpPr bwMode="auto">
            <a:xfrm>
              <a:off x="2544" y="2016"/>
              <a:ext cx="972" cy="800"/>
              <a:chOff x="1104" y="1968"/>
              <a:chExt cx="1482" cy="1344"/>
            </a:xfrm>
          </p:grpSpPr>
          <p:sp>
            <p:nvSpPr>
              <p:cNvPr id="659482" name="Rectangle 26"/>
              <p:cNvSpPr>
                <a:spLocks noChangeArrowheads="1"/>
              </p:cNvSpPr>
              <p:nvPr/>
            </p:nvSpPr>
            <p:spPr bwMode="auto">
              <a:xfrm>
                <a:off x="1104" y="1968"/>
                <a:ext cx="1248" cy="1344"/>
              </a:xfrm>
              <a:prstGeom prst="rect">
                <a:avLst/>
              </a:prstGeom>
              <a:solidFill>
                <a:schemeClr val="accent1"/>
              </a:solidFill>
              <a:ln w="317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endParaRPr lang="en-US">
                  <a:solidFill>
                    <a:schemeClr val="bg1"/>
                  </a:solidFill>
                  <a:latin typeface="Arial" charset="0"/>
                </a:endParaRPr>
              </a:p>
            </p:txBody>
          </p:sp>
          <p:sp>
            <p:nvSpPr>
              <p:cNvPr id="659483" name="Line 27"/>
              <p:cNvSpPr>
                <a:spLocks noChangeShapeType="1"/>
              </p:cNvSpPr>
              <p:nvPr/>
            </p:nvSpPr>
            <p:spPr bwMode="auto">
              <a:xfrm>
                <a:off x="1728" y="1968"/>
                <a:ext cx="0" cy="134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59484" name="Line 28"/>
              <p:cNvSpPr>
                <a:spLocks noChangeShapeType="1"/>
              </p:cNvSpPr>
              <p:nvPr/>
            </p:nvSpPr>
            <p:spPr bwMode="auto">
              <a:xfrm>
                <a:off x="1104" y="2304"/>
                <a:ext cx="124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59485" name="Text Box 29"/>
              <p:cNvSpPr txBox="1">
                <a:spLocks noChangeArrowheads="1"/>
              </p:cNvSpPr>
              <p:nvPr/>
            </p:nvSpPr>
            <p:spPr bwMode="auto">
              <a:xfrm>
                <a:off x="1872" y="2013"/>
                <a:ext cx="714" cy="2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lnSpc>
                    <a:spcPct val="70000"/>
                  </a:lnSpc>
                </a:pPr>
                <a:r>
                  <a:rPr lang="en-US" sz="1200">
                    <a:solidFill>
                      <a:schemeClr val="bg1"/>
                    </a:solidFill>
                    <a:latin typeface="Arial" charset="0"/>
                  </a:rPr>
                  <a:t>Address</a:t>
                </a:r>
              </a:p>
            </p:txBody>
          </p:sp>
          <p:sp>
            <p:nvSpPr>
              <p:cNvPr id="659486" name="Text Box 30"/>
              <p:cNvSpPr txBox="1">
                <a:spLocks noChangeArrowheads="1"/>
              </p:cNvSpPr>
              <p:nvPr/>
            </p:nvSpPr>
            <p:spPr bwMode="auto">
              <a:xfrm>
                <a:off x="1968" y="2396"/>
                <a:ext cx="258" cy="6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lnSpc>
                    <a:spcPct val="70000"/>
                  </a:lnSpc>
                </a:pPr>
                <a:r>
                  <a:rPr lang="en-US" sz="1200">
                    <a:solidFill>
                      <a:schemeClr val="bg1"/>
                    </a:solidFill>
                    <a:latin typeface="Arial" charset="0"/>
                  </a:rPr>
                  <a:t>3</a:t>
                </a:r>
              </a:p>
              <a:p>
                <a:pPr algn="l" eaLnBrk="0" hangingPunct="0">
                  <a:lnSpc>
                    <a:spcPct val="70000"/>
                  </a:lnSpc>
                </a:pPr>
                <a:endParaRPr lang="en-US" sz="1200">
                  <a:solidFill>
                    <a:schemeClr val="bg1"/>
                  </a:solidFill>
                  <a:latin typeface="Arial" charset="0"/>
                </a:endParaRPr>
              </a:p>
              <a:p>
                <a:pPr algn="l" eaLnBrk="0" hangingPunct="0">
                  <a:lnSpc>
                    <a:spcPct val="70000"/>
                  </a:lnSpc>
                </a:pPr>
                <a:r>
                  <a:rPr lang="en-US" sz="1200">
                    <a:solidFill>
                      <a:schemeClr val="bg1"/>
                    </a:solidFill>
                    <a:latin typeface="Arial" charset="0"/>
                  </a:rPr>
                  <a:t>4</a:t>
                </a:r>
              </a:p>
              <a:p>
                <a:pPr algn="l" eaLnBrk="0" hangingPunct="0">
                  <a:lnSpc>
                    <a:spcPct val="70000"/>
                  </a:lnSpc>
                </a:pPr>
                <a:endParaRPr lang="en-US" sz="1200">
                  <a:solidFill>
                    <a:schemeClr val="bg1"/>
                  </a:solidFill>
                  <a:latin typeface="Arial" charset="0"/>
                </a:endParaRPr>
              </a:p>
            </p:txBody>
          </p:sp>
          <p:sp>
            <p:nvSpPr>
              <p:cNvPr id="659487" name="Text Box 31"/>
              <p:cNvSpPr txBox="1">
                <a:spLocks noChangeArrowheads="1"/>
              </p:cNvSpPr>
              <p:nvPr/>
            </p:nvSpPr>
            <p:spPr bwMode="auto">
              <a:xfrm>
                <a:off x="1199" y="2013"/>
                <a:ext cx="551" cy="3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lnSpc>
                    <a:spcPct val="70000"/>
                  </a:lnSpc>
                </a:pPr>
                <a:r>
                  <a:rPr lang="en-US" sz="1200">
                    <a:solidFill>
                      <a:schemeClr val="bg1"/>
                    </a:solidFill>
                    <a:latin typeface="Arial" charset="0"/>
                  </a:rPr>
                  <a:t>Key </a:t>
                </a:r>
              </a:p>
              <a:p>
                <a:pPr algn="l" eaLnBrk="0" hangingPunct="0">
                  <a:lnSpc>
                    <a:spcPct val="70000"/>
                  </a:lnSpc>
                </a:pPr>
                <a:r>
                  <a:rPr lang="en-US" sz="1200">
                    <a:solidFill>
                      <a:schemeClr val="bg1"/>
                    </a:solidFill>
                    <a:latin typeface="Arial" charset="0"/>
                  </a:rPr>
                  <a:t>Value</a:t>
                </a:r>
              </a:p>
            </p:txBody>
          </p:sp>
          <p:sp>
            <p:nvSpPr>
              <p:cNvPr id="659488" name="Text Box 32"/>
              <p:cNvSpPr txBox="1">
                <a:spLocks noChangeArrowheads="1"/>
              </p:cNvSpPr>
              <p:nvPr/>
            </p:nvSpPr>
            <p:spPr bwMode="auto">
              <a:xfrm>
                <a:off x="1199" y="2396"/>
                <a:ext cx="420" cy="5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lnSpc>
                    <a:spcPct val="70000"/>
                  </a:lnSpc>
                </a:pPr>
                <a:r>
                  <a:rPr lang="en-US" sz="1200">
                    <a:solidFill>
                      <a:schemeClr val="bg1"/>
                    </a:solidFill>
                    <a:latin typeface="Arial" charset="0"/>
                  </a:rPr>
                  <a:t>536</a:t>
                </a:r>
              </a:p>
              <a:p>
                <a:pPr algn="l" eaLnBrk="0" hangingPunct="0">
                  <a:lnSpc>
                    <a:spcPct val="70000"/>
                  </a:lnSpc>
                </a:pPr>
                <a:endParaRPr lang="en-US" sz="1200">
                  <a:solidFill>
                    <a:schemeClr val="bg1"/>
                  </a:solidFill>
                  <a:latin typeface="Arial" charset="0"/>
                </a:endParaRPr>
              </a:p>
              <a:p>
                <a:pPr algn="l" eaLnBrk="0" hangingPunct="0">
                  <a:lnSpc>
                    <a:spcPct val="70000"/>
                  </a:lnSpc>
                </a:pPr>
                <a:r>
                  <a:rPr lang="en-US" sz="1200">
                    <a:solidFill>
                      <a:schemeClr val="bg1"/>
                    </a:solidFill>
                    <a:latin typeface="Arial" charset="0"/>
                  </a:rPr>
                  <a:t>678</a:t>
                </a:r>
              </a:p>
            </p:txBody>
          </p:sp>
        </p:grpSp>
        <p:grpSp>
          <p:nvGrpSpPr>
            <p:cNvPr id="659489" name="Group 33"/>
            <p:cNvGrpSpPr>
              <a:grpSpLocks/>
            </p:cNvGrpSpPr>
            <p:nvPr/>
          </p:nvGrpSpPr>
          <p:grpSpPr bwMode="auto">
            <a:xfrm>
              <a:off x="2544" y="2928"/>
              <a:ext cx="972" cy="800"/>
              <a:chOff x="1104" y="1968"/>
              <a:chExt cx="1482" cy="1344"/>
            </a:xfrm>
          </p:grpSpPr>
          <p:sp>
            <p:nvSpPr>
              <p:cNvPr id="659490" name="Rectangle 34"/>
              <p:cNvSpPr>
                <a:spLocks noChangeArrowheads="1"/>
              </p:cNvSpPr>
              <p:nvPr/>
            </p:nvSpPr>
            <p:spPr bwMode="auto">
              <a:xfrm>
                <a:off x="1104" y="1968"/>
                <a:ext cx="1248" cy="1344"/>
              </a:xfrm>
              <a:prstGeom prst="rect">
                <a:avLst/>
              </a:prstGeom>
              <a:solidFill>
                <a:schemeClr val="accent1"/>
              </a:solidFill>
              <a:ln w="317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endParaRPr lang="en-US">
                  <a:solidFill>
                    <a:schemeClr val="bg1"/>
                  </a:solidFill>
                  <a:latin typeface="Arial" charset="0"/>
                </a:endParaRPr>
              </a:p>
            </p:txBody>
          </p:sp>
          <p:sp>
            <p:nvSpPr>
              <p:cNvPr id="659491" name="Line 35"/>
              <p:cNvSpPr>
                <a:spLocks noChangeShapeType="1"/>
              </p:cNvSpPr>
              <p:nvPr/>
            </p:nvSpPr>
            <p:spPr bwMode="auto">
              <a:xfrm>
                <a:off x="1728" y="1968"/>
                <a:ext cx="0" cy="134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59492" name="Line 36"/>
              <p:cNvSpPr>
                <a:spLocks noChangeShapeType="1"/>
              </p:cNvSpPr>
              <p:nvPr/>
            </p:nvSpPr>
            <p:spPr bwMode="auto">
              <a:xfrm>
                <a:off x="1104" y="2304"/>
                <a:ext cx="124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59493" name="Text Box 37"/>
              <p:cNvSpPr txBox="1">
                <a:spLocks noChangeArrowheads="1"/>
              </p:cNvSpPr>
              <p:nvPr/>
            </p:nvSpPr>
            <p:spPr bwMode="auto">
              <a:xfrm>
                <a:off x="1872" y="2013"/>
                <a:ext cx="714" cy="2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lnSpc>
                    <a:spcPct val="70000"/>
                  </a:lnSpc>
                </a:pPr>
                <a:r>
                  <a:rPr lang="en-US" sz="1200">
                    <a:solidFill>
                      <a:schemeClr val="bg1"/>
                    </a:solidFill>
                    <a:latin typeface="Arial" charset="0"/>
                  </a:rPr>
                  <a:t>Address</a:t>
                </a:r>
              </a:p>
            </p:txBody>
          </p:sp>
          <p:sp>
            <p:nvSpPr>
              <p:cNvPr id="659494" name="Text Box 38"/>
              <p:cNvSpPr txBox="1">
                <a:spLocks noChangeArrowheads="1"/>
              </p:cNvSpPr>
              <p:nvPr/>
            </p:nvSpPr>
            <p:spPr bwMode="auto">
              <a:xfrm>
                <a:off x="1968" y="2396"/>
                <a:ext cx="258" cy="6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lnSpc>
                    <a:spcPct val="70000"/>
                  </a:lnSpc>
                </a:pPr>
                <a:r>
                  <a:rPr lang="en-US" sz="1200">
                    <a:solidFill>
                      <a:schemeClr val="bg1"/>
                    </a:solidFill>
                    <a:latin typeface="Arial" charset="0"/>
                  </a:rPr>
                  <a:t>5</a:t>
                </a:r>
              </a:p>
              <a:p>
                <a:pPr algn="l" eaLnBrk="0" hangingPunct="0">
                  <a:lnSpc>
                    <a:spcPct val="70000"/>
                  </a:lnSpc>
                </a:pPr>
                <a:endParaRPr lang="en-US" sz="1200">
                  <a:solidFill>
                    <a:schemeClr val="bg1"/>
                  </a:solidFill>
                  <a:latin typeface="Arial" charset="0"/>
                </a:endParaRPr>
              </a:p>
              <a:p>
                <a:pPr algn="l" eaLnBrk="0" hangingPunct="0">
                  <a:lnSpc>
                    <a:spcPct val="70000"/>
                  </a:lnSpc>
                </a:pPr>
                <a:r>
                  <a:rPr lang="en-US" sz="1200">
                    <a:solidFill>
                      <a:schemeClr val="bg1"/>
                    </a:solidFill>
                    <a:latin typeface="Arial" charset="0"/>
                  </a:rPr>
                  <a:t>6</a:t>
                </a:r>
              </a:p>
              <a:p>
                <a:pPr algn="l" eaLnBrk="0" hangingPunct="0">
                  <a:lnSpc>
                    <a:spcPct val="70000"/>
                  </a:lnSpc>
                </a:pPr>
                <a:endParaRPr lang="en-US" sz="1200">
                  <a:solidFill>
                    <a:schemeClr val="bg1"/>
                  </a:solidFill>
                  <a:latin typeface="Arial" charset="0"/>
                </a:endParaRPr>
              </a:p>
            </p:txBody>
          </p:sp>
          <p:sp>
            <p:nvSpPr>
              <p:cNvPr id="659495" name="Text Box 39"/>
              <p:cNvSpPr txBox="1">
                <a:spLocks noChangeArrowheads="1"/>
              </p:cNvSpPr>
              <p:nvPr/>
            </p:nvSpPr>
            <p:spPr bwMode="auto">
              <a:xfrm>
                <a:off x="1199" y="2013"/>
                <a:ext cx="551" cy="3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lnSpc>
                    <a:spcPct val="70000"/>
                  </a:lnSpc>
                </a:pPr>
                <a:r>
                  <a:rPr lang="en-US" sz="1200">
                    <a:solidFill>
                      <a:schemeClr val="bg1"/>
                    </a:solidFill>
                    <a:latin typeface="Arial" charset="0"/>
                  </a:rPr>
                  <a:t>Key </a:t>
                </a:r>
              </a:p>
              <a:p>
                <a:pPr algn="l" eaLnBrk="0" hangingPunct="0">
                  <a:lnSpc>
                    <a:spcPct val="70000"/>
                  </a:lnSpc>
                </a:pPr>
                <a:r>
                  <a:rPr lang="en-US" sz="1200">
                    <a:solidFill>
                      <a:schemeClr val="bg1"/>
                    </a:solidFill>
                    <a:latin typeface="Arial" charset="0"/>
                  </a:rPr>
                  <a:t>Value</a:t>
                </a:r>
              </a:p>
            </p:txBody>
          </p:sp>
          <p:sp>
            <p:nvSpPr>
              <p:cNvPr id="659496" name="Text Box 40"/>
              <p:cNvSpPr txBox="1">
                <a:spLocks noChangeArrowheads="1"/>
              </p:cNvSpPr>
              <p:nvPr/>
            </p:nvSpPr>
            <p:spPr bwMode="auto">
              <a:xfrm>
                <a:off x="1199" y="2396"/>
                <a:ext cx="420" cy="5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lnSpc>
                    <a:spcPct val="70000"/>
                  </a:lnSpc>
                </a:pPr>
                <a:r>
                  <a:rPr lang="en-US" sz="1200">
                    <a:solidFill>
                      <a:schemeClr val="bg1"/>
                    </a:solidFill>
                    <a:latin typeface="Arial" charset="0"/>
                  </a:rPr>
                  <a:t>785</a:t>
                </a:r>
              </a:p>
              <a:p>
                <a:pPr algn="l" eaLnBrk="0" hangingPunct="0">
                  <a:lnSpc>
                    <a:spcPct val="70000"/>
                  </a:lnSpc>
                </a:pPr>
                <a:endParaRPr lang="en-US" sz="1200">
                  <a:solidFill>
                    <a:schemeClr val="bg1"/>
                  </a:solidFill>
                  <a:latin typeface="Arial" charset="0"/>
                </a:endParaRPr>
              </a:p>
              <a:p>
                <a:pPr algn="l" eaLnBrk="0" hangingPunct="0">
                  <a:lnSpc>
                    <a:spcPct val="70000"/>
                  </a:lnSpc>
                </a:pPr>
                <a:r>
                  <a:rPr lang="en-US" sz="1200">
                    <a:solidFill>
                      <a:schemeClr val="bg1"/>
                    </a:solidFill>
                    <a:latin typeface="Arial" charset="0"/>
                  </a:rPr>
                  <a:t>805</a:t>
                </a:r>
              </a:p>
            </p:txBody>
          </p:sp>
        </p:grpSp>
        <p:sp>
          <p:nvSpPr>
            <p:cNvPr id="659497" name="Line 41"/>
            <p:cNvSpPr>
              <a:spLocks noChangeShapeType="1"/>
            </p:cNvSpPr>
            <p:nvPr/>
          </p:nvSpPr>
          <p:spPr bwMode="auto">
            <a:xfrm flipV="1">
              <a:off x="1728" y="1488"/>
              <a:ext cx="816" cy="576"/>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59498" name="Line 42"/>
            <p:cNvSpPr>
              <a:spLocks noChangeShapeType="1"/>
            </p:cNvSpPr>
            <p:nvPr/>
          </p:nvSpPr>
          <p:spPr bwMode="auto">
            <a:xfrm>
              <a:off x="1728" y="2208"/>
              <a:ext cx="816"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59499" name="Line 43"/>
            <p:cNvSpPr>
              <a:spLocks noChangeShapeType="1"/>
            </p:cNvSpPr>
            <p:nvPr/>
          </p:nvSpPr>
          <p:spPr bwMode="auto">
            <a:xfrm>
              <a:off x="1728" y="2400"/>
              <a:ext cx="816" cy="816"/>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59500" name="Line 44"/>
            <p:cNvSpPr>
              <a:spLocks noChangeShapeType="1"/>
            </p:cNvSpPr>
            <p:nvPr/>
          </p:nvSpPr>
          <p:spPr bwMode="auto">
            <a:xfrm flipV="1">
              <a:off x="3264" y="1200"/>
              <a:ext cx="816" cy="24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59501" name="Line 45"/>
            <p:cNvSpPr>
              <a:spLocks noChangeShapeType="1"/>
            </p:cNvSpPr>
            <p:nvPr/>
          </p:nvSpPr>
          <p:spPr bwMode="auto">
            <a:xfrm>
              <a:off x="3264" y="1584"/>
              <a:ext cx="816" cy="288"/>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59502" name="Line 46"/>
            <p:cNvSpPr>
              <a:spLocks noChangeShapeType="1"/>
            </p:cNvSpPr>
            <p:nvPr/>
          </p:nvSpPr>
          <p:spPr bwMode="auto">
            <a:xfrm>
              <a:off x="3264" y="2352"/>
              <a:ext cx="816"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59503" name="Line 47"/>
            <p:cNvSpPr>
              <a:spLocks noChangeShapeType="1"/>
            </p:cNvSpPr>
            <p:nvPr/>
          </p:nvSpPr>
          <p:spPr bwMode="auto">
            <a:xfrm>
              <a:off x="3264" y="2496"/>
              <a:ext cx="816" cy="528"/>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59504" name="Line 48"/>
            <p:cNvSpPr>
              <a:spLocks noChangeShapeType="1"/>
            </p:cNvSpPr>
            <p:nvPr/>
          </p:nvSpPr>
          <p:spPr bwMode="auto">
            <a:xfrm>
              <a:off x="3264" y="3216"/>
              <a:ext cx="816" cy="336"/>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59505" name="Line 49"/>
            <p:cNvSpPr>
              <a:spLocks noChangeShapeType="1"/>
            </p:cNvSpPr>
            <p:nvPr/>
          </p:nvSpPr>
          <p:spPr bwMode="auto">
            <a:xfrm>
              <a:off x="3264" y="3408"/>
              <a:ext cx="432" cy="336"/>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gr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IS 257 – Fall 2014</a:t>
            </a:r>
            <a:endParaRPr lang="en-US"/>
          </a:p>
        </p:txBody>
      </p:sp>
      <p:sp>
        <p:nvSpPr>
          <p:cNvPr id="660484" name="Rectangle 4"/>
          <p:cNvSpPr>
            <a:spLocks noGrp="1" noChangeArrowheads="1"/>
          </p:cNvSpPr>
          <p:nvPr>
            <p:ph type="title"/>
          </p:nvPr>
        </p:nvSpPr>
        <p:spPr/>
        <p:txBody>
          <a:bodyPr/>
          <a:lstStyle/>
          <a:p>
            <a:r>
              <a:rPr lang="en-US"/>
              <a:t>Indexed Random</a:t>
            </a:r>
          </a:p>
        </p:txBody>
      </p:sp>
      <p:sp>
        <p:nvSpPr>
          <p:cNvPr id="660485" name="Rectangle 5"/>
          <p:cNvSpPr>
            <a:spLocks noGrp="1" noChangeArrowheads="1"/>
          </p:cNvSpPr>
          <p:nvPr>
            <p:ph type="body" idx="1"/>
          </p:nvPr>
        </p:nvSpPr>
        <p:spPr/>
        <p:txBody>
          <a:bodyPr/>
          <a:lstStyle/>
          <a:p>
            <a:r>
              <a:rPr lang="en-US" sz="2800"/>
              <a:t>Key values of the physical records are not necessarily in logical sequence</a:t>
            </a:r>
          </a:p>
          <a:p>
            <a:r>
              <a:rPr lang="en-US" sz="2800"/>
              <a:t>Index may be stored and accessed with Indexed Sequential Access Method</a:t>
            </a:r>
          </a:p>
          <a:p>
            <a:r>
              <a:rPr lang="en-US" sz="2800"/>
              <a:t>Index has an entry for every data base record. These are in ascending order. The index keys are in logical sequence. Database records are not necessarily in ascending sequence.</a:t>
            </a:r>
          </a:p>
          <a:p>
            <a:r>
              <a:rPr lang="en-US" sz="2800"/>
              <a:t>Access method may be used for storage and retrieval</a:t>
            </a:r>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Date Placeholder 2"/>
          <p:cNvSpPr>
            <a:spLocks noGrp="1"/>
          </p:cNvSpPr>
          <p:nvPr>
            <p:ph type="dt" sz="half" idx="10"/>
          </p:nvPr>
        </p:nvSpPr>
        <p:spPr/>
        <p:txBody>
          <a:bodyPr/>
          <a:lstStyle/>
          <a:p>
            <a:r>
              <a:rPr lang="en-US" smtClean="0"/>
              <a:t>IS 257 – Fall 2014</a:t>
            </a:r>
            <a:endParaRPr lang="en-US"/>
          </a:p>
        </p:txBody>
      </p:sp>
      <p:sp>
        <p:nvSpPr>
          <p:cNvPr id="661506" name="Rectangle 2"/>
          <p:cNvSpPr>
            <a:spLocks noGrp="1" noChangeArrowheads="1"/>
          </p:cNvSpPr>
          <p:nvPr>
            <p:ph type="title"/>
          </p:nvPr>
        </p:nvSpPr>
        <p:spPr/>
        <p:txBody>
          <a:bodyPr/>
          <a:lstStyle/>
          <a:p>
            <a:r>
              <a:rPr lang="en-US"/>
              <a:t>Indexed Random</a:t>
            </a:r>
          </a:p>
        </p:txBody>
      </p:sp>
      <p:grpSp>
        <p:nvGrpSpPr>
          <p:cNvPr id="661522" name="Group 18"/>
          <p:cNvGrpSpPr>
            <a:grpSpLocks/>
          </p:cNvGrpSpPr>
          <p:nvPr/>
        </p:nvGrpSpPr>
        <p:grpSpPr bwMode="auto">
          <a:xfrm>
            <a:off x="1600200" y="1524000"/>
            <a:ext cx="5029200" cy="4343400"/>
            <a:chOff x="1008" y="1296"/>
            <a:chExt cx="3168" cy="2736"/>
          </a:xfrm>
        </p:grpSpPr>
        <p:sp>
          <p:nvSpPr>
            <p:cNvPr id="661507" name="Rectangle 3"/>
            <p:cNvSpPr>
              <a:spLocks noChangeArrowheads="1"/>
            </p:cNvSpPr>
            <p:nvPr/>
          </p:nvSpPr>
          <p:spPr bwMode="auto">
            <a:xfrm>
              <a:off x="1008" y="1872"/>
              <a:ext cx="1248" cy="1344"/>
            </a:xfrm>
            <a:prstGeom prst="rect">
              <a:avLst/>
            </a:prstGeom>
            <a:solidFill>
              <a:schemeClr val="accent1"/>
            </a:solidFill>
            <a:ln w="317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endParaRPr lang="en-US">
                <a:solidFill>
                  <a:schemeClr val="bg1"/>
                </a:solidFill>
                <a:latin typeface="Arial" charset="0"/>
              </a:endParaRPr>
            </a:p>
          </p:txBody>
        </p:sp>
        <p:sp>
          <p:nvSpPr>
            <p:cNvPr id="661508" name="Line 4"/>
            <p:cNvSpPr>
              <a:spLocks noChangeShapeType="1"/>
            </p:cNvSpPr>
            <p:nvPr/>
          </p:nvSpPr>
          <p:spPr bwMode="auto">
            <a:xfrm>
              <a:off x="1632" y="1872"/>
              <a:ext cx="0" cy="134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61509" name="Line 5"/>
            <p:cNvSpPr>
              <a:spLocks noChangeShapeType="1"/>
            </p:cNvSpPr>
            <p:nvPr/>
          </p:nvSpPr>
          <p:spPr bwMode="auto">
            <a:xfrm>
              <a:off x="1008" y="2208"/>
              <a:ext cx="124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61510" name="Text Box 6"/>
            <p:cNvSpPr txBox="1">
              <a:spLocks noChangeArrowheads="1"/>
            </p:cNvSpPr>
            <p:nvPr/>
          </p:nvSpPr>
          <p:spPr bwMode="auto">
            <a:xfrm>
              <a:off x="1776" y="1918"/>
              <a:ext cx="468" cy="3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lnSpc>
                  <a:spcPct val="70000"/>
                </a:lnSpc>
              </a:pPr>
              <a:r>
                <a:rPr lang="en-US" sz="1200">
                  <a:solidFill>
                    <a:schemeClr val="bg1"/>
                  </a:solidFill>
                  <a:latin typeface="Arial" charset="0"/>
                </a:rPr>
                <a:t>Address</a:t>
              </a:r>
            </a:p>
            <a:p>
              <a:pPr algn="l" eaLnBrk="0" hangingPunct="0">
                <a:lnSpc>
                  <a:spcPct val="70000"/>
                </a:lnSpc>
              </a:pPr>
              <a:r>
                <a:rPr lang="en-US" sz="1200">
                  <a:solidFill>
                    <a:schemeClr val="bg1"/>
                  </a:solidFill>
                  <a:latin typeface="Arial" charset="0"/>
                </a:rPr>
                <a:t>Block</a:t>
              </a:r>
            </a:p>
            <a:p>
              <a:pPr algn="l" eaLnBrk="0" hangingPunct="0">
                <a:lnSpc>
                  <a:spcPct val="70000"/>
                </a:lnSpc>
              </a:pPr>
              <a:r>
                <a:rPr lang="en-US" sz="1200">
                  <a:solidFill>
                    <a:schemeClr val="bg1"/>
                  </a:solidFill>
                  <a:latin typeface="Arial" charset="0"/>
                </a:rPr>
                <a:t>Number</a:t>
              </a:r>
            </a:p>
          </p:txBody>
        </p:sp>
        <p:sp>
          <p:nvSpPr>
            <p:cNvPr id="661511" name="Text Box 7"/>
            <p:cNvSpPr txBox="1">
              <a:spLocks noChangeArrowheads="1"/>
            </p:cNvSpPr>
            <p:nvPr/>
          </p:nvSpPr>
          <p:spPr bwMode="auto">
            <a:xfrm>
              <a:off x="1872" y="2302"/>
              <a:ext cx="169" cy="7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lnSpc>
                  <a:spcPct val="70000"/>
                </a:lnSpc>
              </a:pPr>
              <a:r>
                <a:rPr lang="en-US" sz="1200">
                  <a:solidFill>
                    <a:schemeClr val="bg1"/>
                  </a:solidFill>
                  <a:latin typeface="Arial" charset="0"/>
                </a:rPr>
                <a:t>2</a:t>
              </a:r>
            </a:p>
            <a:p>
              <a:pPr algn="l" eaLnBrk="0" hangingPunct="0">
                <a:lnSpc>
                  <a:spcPct val="70000"/>
                </a:lnSpc>
              </a:pPr>
              <a:endParaRPr lang="en-US" sz="1200">
                <a:solidFill>
                  <a:schemeClr val="bg1"/>
                </a:solidFill>
                <a:latin typeface="Arial" charset="0"/>
              </a:endParaRPr>
            </a:p>
            <a:p>
              <a:pPr algn="l" eaLnBrk="0" hangingPunct="0">
                <a:lnSpc>
                  <a:spcPct val="70000"/>
                </a:lnSpc>
              </a:pPr>
              <a:r>
                <a:rPr lang="en-US" sz="1200">
                  <a:solidFill>
                    <a:schemeClr val="bg1"/>
                  </a:solidFill>
                  <a:latin typeface="Arial" charset="0"/>
                </a:rPr>
                <a:t>1</a:t>
              </a:r>
            </a:p>
            <a:p>
              <a:pPr algn="l" eaLnBrk="0" hangingPunct="0">
                <a:lnSpc>
                  <a:spcPct val="70000"/>
                </a:lnSpc>
              </a:pPr>
              <a:endParaRPr lang="en-US" sz="1200">
                <a:solidFill>
                  <a:schemeClr val="bg1"/>
                </a:solidFill>
                <a:latin typeface="Arial" charset="0"/>
              </a:endParaRPr>
            </a:p>
            <a:p>
              <a:pPr algn="l" eaLnBrk="0" hangingPunct="0">
                <a:lnSpc>
                  <a:spcPct val="70000"/>
                </a:lnSpc>
              </a:pPr>
              <a:r>
                <a:rPr lang="en-US" sz="1200">
                  <a:solidFill>
                    <a:schemeClr val="bg1"/>
                  </a:solidFill>
                  <a:latin typeface="Arial" charset="0"/>
                </a:rPr>
                <a:t>3</a:t>
              </a:r>
            </a:p>
            <a:p>
              <a:pPr algn="l" eaLnBrk="0" hangingPunct="0">
                <a:lnSpc>
                  <a:spcPct val="70000"/>
                </a:lnSpc>
              </a:pPr>
              <a:endParaRPr lang="en-US" sz="1200">
                <a:solidFill>
                  <a:schemeClr val="bg1"/>
                </a:solidFill>
                <a:latin typeface="Arial" charset="0"/>
              </a:endParaRPr>
            </a:p>
            <a:p>
              <a:pPr algn="l" eaLnBrk="0" hangingPunct="0">
                <a:lnSpc>
                  <a:spcPct val="70000"/>
                </a:lnSpc>
              </a:pPr>
              <a:r>
                <a:rPr lang="en-US" sz="1200">
                  <a:solidFill>
                    <a:schemeClr val="bg1"/>
                  </a:solidFill>
                  <a:latin typeface="Arial" charset="0"/>
                </a:rPr>
                <a:t>2</a:t>
              </a:r>
            </a:p>
            <a:p>
              <a:pPr algn="l" eaLnBrk="0" hangingPunct="0">
                <a:lnSpc>
                  <a:spcPct val="70000"/>
                </a:lnSpc>
              </a:pPr>
              <a:endParaRPr lang="en-US" sz="1200">
                <a:solidFill>
                  <a:schemeClr val="bg1"/>
                </a:solidFill>
                <a:latin typeface="Arial" charset="0"/>
              </a:endParaRPr>
            </a:p>
            <a:p>
              <a:pPr algn="l" eaLnBrk="0" hangingPunct="0">
                <a:lnSpc>
                  <a:spcPct val="70000"/>
                </a:lnSpc>
              </a:pPr>
              <a:r>
                <a:rPr lang="en-US" sz="1200">
                  <a:solidFill>
                    <a:schemeClr val="bg1"/>
                  </a:solidFill>
                  <a:latin typeface="Arial" charset="0"/>
                </a:rPr>
                <a:t>1</a:t>
              </a:r>
            </a:p>
          </p:txBody>
        </p:sp>
        <p:sp>
          <p:nvSpPr>
            <p:cNvPr id="661512" name="Text Box 8"/>
            <p:cNvSpPr txBox="1">
              <a:spLocks noChangeArrowheads="1"/>
            </p:cNvSpPr>
            <p:nvPr/>
          </p:nvSpPr>
          <p:spPr bwMode="auto">
            <a:xfrm>
              <a:off x="1104" y="1918"/>
              <a:ext cx="383" cy="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lnSpc>
                  <a:spcPct val="70000"/>
                </a:lnSpc>
              </a:pPr>
              <a:r>
                <a:rPr lang="en-US" sz="1200">
                  <a:solidFill>
                    <a:schemeClr val="bg1"/>
                  </a:solidFill>
                  <a:latin typeface="Arial" charset="0"/>
                </a:rPr>
                <a:t>Actual</a:t>
              </a:r>
            </a:p>
            <a:p>
              <a:pPr algn="l" eaLnBrk="0" hangingPunct="0">
                <a:lnSpc>
                  <a:spcPct val="70000"/>
                </a:lnSpc>
              </a:pPr>
              <a:r>
                <a:rPr lang="en-US" sz="1200">
                  <a:solidFill>
                    <a:schemeClr val="bg1"/>
                  </a:solidFill>
                  <a:latin typeface="Arial" charset="0"/>
                </a:rPr>
                <a:t>Value</a:t>
              </a:r>
            </a:p>
          </p:txBody>
        </p:sp>
        <p:sp>
          <p:nvSpPr>
            <p:cNvPr id="661513" name="Text Box 9"/>
            <p:cNvSpPr txBox="1">
              <a:spLocks noChangeArrowheads="1"/>
            </p:cNvSpPr>
            <p:nvPr/>
          </p:nvSpPr>
          <p:spPr bwMode="auto">
            <a:xfrm>
              <a:off x="1104" y="2302"/>
              <a:ext cx="522" cy="7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lnSpc>
                  <a:spcPct val="70000"/>
                </a:lnSpc>
              </a:pPr>
              <a:r>
                <a:rPr lang="en-US" sz="1200">
                  <a:solidFill>
                    <a:schemeClr val="bg1"/>
                  </a:solidFill>
                  <a:latin typeface="Arial" charset="0"/>
                </a:rPr>
                <a:t>Adams</a:t>
              </a:r>
            </a:p>
            <a:p>
              <a:pPr algn="l" eaLnBrk="0" hangingPunct="0">
                <a:lnSpc>
                  <a:spcPct val="70000"/>
                </a:lnSpc>
              </a:pPr>
              <a:endParaRPr lang="en-US" sz="1200">
                <a:solidFill>
                  <a:schemeClr val="bg1"/>
                </a:solidFill>
                <a:latin typeface="Arial" charset="0"/>
              </a:endParaRPr>
            </a:p>
            <a:p>
              <a:pPr algn="l" eaLnBrk="0" hangingPunct="0">
                <a:lnSpc>
                  <a:spcPct val="70000"/>
                </a:lnSpc>
              </a:pPr>
              <a:r>
                <a:rPr lang="en-US" sz="1200">
                  <a:solidFill>
                    <a:schemeClr val="bg1"/>
                  </a:solidFill>
                  <a:latin typeface="Arial" charset="0"/>
                </a:rPr>
                <a:t>Becker</a:t>
              </a:r>
            </a:p>
            <a:p>
              <a:pPr algn="l" eaLnBrk="0" hangingPunct="0">
                <a:lnSpc>
                  <a:spcPct val="70000"/>
                </a:lnSpc>
              </a:pPr>
              <a:endParaRPr lang="en-US" sz="1200">
                <a:solidFill>
                  <a:schemeClr val="bg1"/>
                </a:solidFill>
                <a:latin typeface="Arial" charset="0"/>
              </a:endParaRPr>
            </a:p>
            <a:p>
              <a:pPr algn="l" eaLnBrk="0" hangingPunct="0">
                <a:lnSpc>
                  <a:spcPct val="70000"/>
                </a:lnSpc>
              </a:pPr>
              <a:r>
                <a:rPr lang="en-US" sz="1200">
                  <a:solidFill>
                    <a:schemeClr val="bg1"/>
                  </a:solidFill>
                  <a:latin typeface="Arial" charset="0"/>
                </a:rPr>
                <a:t>Dumpling</a:t>
              </a:r>
            </a:p>
            <a:p>
              <a:pPr algn="l" eaLnBrk="0" hangingPunct="0">
                <a:lnSpc>
                  <a:spcPct val="70000"/>
                </a:lnSpc>
              </a:pPr>
              <a:endParaRPr lang="en-US" sz="1200">
                <a:solidFill>
                  <a:schemeClr val="bg1"/>
                </a:solidFill>
                <a:latin typeface="Arial" charset="0"/>
              </a:endParaRPr>
            </a:p>
            <a:p>
              <a:pPr algn="l" eaLnBrk="0" hangingPunct="0">
                <a:lnSpc>
                  <a:spcPct val="70000"/>
                </a:lnSpc>
              </a:pPr>
              <a:r>
                <a:rPr lang="en-US" sz="1200">
                  <a:solidFill>
                    <a:schemeClr val="bg1"/>
                  </a:solidFill>
                  <a:latin typeface="Arial" charset="0"/>
                </a:rPr>
                <a:t>Getta</a:t>
              </a:r>
            </a:p>
            <a:p>
              <a:pPr algn="l" eaLnBrk="0" hangingPunct="0">
                <a:lnSpc>
                  <a:spcPct val="70000"/>
                </a:lnSpc>
              </a:pPr>
              <a:endParaRPr lang="en-US" sz="1200">
                <a:solidFill>
                  <a:schemeClr val="bg1"/>
                </a:solidFill>
                <a:latin typeface="Arial" charset="0"/>
              </a:endParaRPr>
            </a:p>
            <a:p>
              <a:pPr algn="l" eaLnBrk="0" hangingPunct="0">
                <a:lnSpc>
                  <a:spcPct val="70000"/>
                </a:lnSpc>
              </a:pPr>
              <a:r>
                <a:rPr lang="en-US" sz="1200">
                  <a:solidFill>
                    <a:schemeClr val="bg1"/>
                  </a:solidFill>
                  <a:latin typeface="Arial" charset="0"/>
                </a:rPr>
                <a:t>Harty</a:t>
              </a:r>
            </a:p>
          </p:txBody>
        </p:sp>
        <p:sp>
          <p:nvSpPr>
            <p:cNvPr id="661514" name="Rectangle 10"/>
            <p:cNvSpPr>
              <a:spLocks noChangeArrowheads="1"/>
            </p:cNvSpPr>
            <p:nvPr/>
          </p:nvSpPr>
          <p:spPr bwMode="auto">
            <a:xfrm>
              <a:off x="3312" y="1296"/>
              <a:ext cx="864" cy="768"/>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a:solidFill>
                    <a:schemeClr val="bg1"/>
                  </a:solidFill>
                  <a:latin typeface="Arial" charset="0"/>
                </a:rPr>
                <a:t>Becker</a:t>
              </a:r>
            </a:p>
            <a:p>
              <a:pPr eaLnBrk="0" hangingPunct="0"/>
              <a:r>
                <a:rPr lang="en-US">
                  <a:solidFill>
                    <a:schemeClr val="bg1"/>
                  </a:solidFill>
                  <a:latin typeface="Arial" charset="0"/>
                </a:rPr>
                <a:t>Harty</a:t>
              </a:r>
            </a:p>
          </p:txBody>
        </p:sp>
        <p:sp>
          <p:nvSpPr>
            <p:cNvPr id="661515" name="Rectangle 11"/>
            <p:cNvSpPr>
              <a:spLocks noChangeArrowheads="1"/>
            </p:cNvSpPr>
            <p:nvPr/>
          </p:nvSpPr>
          <p:spPr bwMode="auto">
            <a:xfrm>
              <a:off x="3312" y="2304"/>
              <a:ext cx="864" cy="768"/>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a:solidFill>
                    <a:schemeClr val="bg1"/>
                  </a:solidFill>
                  <a:latin typeface="Arial" charset="0"/>
                </a:rPr>
                <a:t>Adams</a:t>
              </a:r>
            </a:p>
            <a:p>
              <a:pPr eaLnBrk="0" hangingPunct="0"/>
              <a:r>
                <a:rPr lang="en-US">
                  <a:solidFill>
                    <a:schemeClr val="bg1"/>
                  </a:solidFill>
                  <a:latin typeface="Arial" charset="0"/>
                </a:rPr>
                <a:t>Getta</a:t>
              </a:r>
            </a:p>
          </p:txBody>
        </p:sp>
        <p:sp>
          <p:nvSpPr>
            <p:cNvPr id="661516" name="Rectangle 12"/>
            <p:cNvSpPr>
              <a:spLocks noChangeArrowheads="1"/>
            </p:cNvSpPr>
            <p:nvPr/>
          </p:nvSpPr>
          <p:spPr bwMode="auto">
            <a:xfrm>
              <a:off x="3312" y="3264"/>
              <a:ext cx="864" cy="768"/>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a:solidFill>
                    <a:schemeClr val="bg1"/>
                  </a:solidFill>
                  <a:latin typeface="Arial" charset="0"/>
                </a:rPr>
                <a:t>Dumpling</a:t>
              </a:r>
            </a:p>
          </p:txBody>
        </p:sp>
        <p:sp>
          <p:nvSpPr>
            <p:cNvPr id="661517" name="Line 13"/>
            <p:cNvSpPr>
              <a:spLocks noChangeShapeType="1"/>
            </p:cNvSpPr>
            <p:nvPr/>
          </p:nvSpPr>
          <p:spPr bwMode="auto">
            <a:xfrm flipV="1">
              <a:off x="2064" y="2352"/>
              <a:ext cx="1248"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61518" name="Line 14"/>
            <p:cNvSpPr>
              <a:spLocks noChangeShapeType="1"/>
            </p:cNvSpPr>
            <p:nvPr/>
          </p:nvSpPr>
          <p:spPr bwMode="auto">
            <a:xfrm flipV="1">
              <a:off x="2064" y="1584"/>
              <a:ext cx="1248" cy="96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61519" name="Line 15"/>
            <p:cNvSpPr>
              <a:spLocks noChangeShapeType="1"/>
            </p:cNvSpPr>
            <p:nvPr/>
          </p:nvSpPr>
          <p:spPr bwMode="auto">
            <a:xfrm>
              <a:off x="2064" y="2688"/>
              <a:ext cx="1248" cy="72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61520" name="Line 16"/>
            <p:cNvSpPr>
              <a:spLocks noChangeShapeType="1"/>
            </p:cNvSpPr>
            <p:nvPr/>
          </p:nvSpPr>
          <p:spPr bwMode="auto">
            <a:xfrm>
              <a:off x="2064" y="2832"/>
              <a:ext cx="1248"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61521" name="Line 17"/>
            <p:cNvSpPr>
              <a:spLocks noChangeShapeType="1"/>
            </p:cNvSpPr>
            <p:nvPr/>
          </p:nvSpPr>
          <p:spPr bwMode="auto">
            <a:xfrm flipV="1">
              <a:off x="2064" y="1824"/>
              <a:ext cx="1248" cy="12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gr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Date Placeholder 2"/>
          <p:cNvSpPr>
            <a:spLocks noGrp="1"/>
          </p:cNvSpPr>
          <p:nvPr>
            <p:ph type="dt" sz="half" idx="10"/>
          </p:nvPr>
        </p:nvSpPr>
        <p:spPr/>
        <p:txBody>
          <a:bodyPr/>
          <a:lstStyle/>
          <a:p>
            <a:r>
              <a:rPr lang="en-US" smtClean="0"/>
              <a:t>IS 257 – Fall 2014</a:t>
            </a:r>
            <a:endParaRPr lang="en-US"/>
          </a:p>
        </p:txBody>
      </p:sp>
      <p:sp>
        <p:nvSpPr>
          <p:cNvPr id="662530" name="Rectangle 2"/>
          <p:cNvSpPr>
            <a:spLocks noGrp="1" noChangeArrowheads="1"/>
          </p:cNvSpPr>
          <p:nvPr>
            <p:ph type="title"/>
          </p:nvPr>
        </p:nvSpPr>
        <p:spPr/>
        <p:txBody>
          <a:bodyPr/>
          <a:lstStyle/>
          <a:p>
            <a:r>
              <a:rPr lang="en-US"/>
              <a:t>Btree</a:t>
            </a:r>
          </a:p>
        </p:txBody>
      </p:sp>
      <p:grpSp>
        <p:nvGrpSpPr>
          <p:cNvPr id="662560" name="Group 32"/>
          <p:cNvGrpSpPr>
            <a:grpSpLocks/>
          </p:cNvGrpSpPr>
          <p:nvPr/>
        </p:nvGrpSpPr>
        <p:grpSpPr bwMode="auto">
          <a:xfrm>
            <a:off x="304800" y="1371600"/>
            <a:ext cx="8382000" cy="4495800"/>
            <a:chOff x="96" y="1248"/>
            <a:chExt cx="5280" cy="2832"/>
          </a:xfrm>
        </p:grpSpPr>
        <p:sp>
          <p:nvSpPr>
            <p:cNvPr id="662531" name="Rectangle 3"/>
            <p:cNvSpPr>
              <a:spLocks noChangeArrowheads="1"/>
            </p:cNvSpPr>
            <p:nvPr/>
          </p:nvSpPr>
          <p:spPr bwMode="auto">
            <a:xfrm>
              <a:off x="2064" y="1248"/>
              <a:ext cx="1488" cy="288"/>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2000">
                  <a:solidFill>
                    <a:schemeClr val="bg1"/>
                  </a:solidFill>
                  <a:latin typeface="Arial" charset="0"/>
                </a:rPr>
                <a:t>F    | |    P   | |   Z |</a:t>
              </a:r>
            </a:p>
          </p:txBody>
        </p:sp>
        <p:sp>
          <p:nvSpPr>
            <p:cNvPr id="662532" name="Rectangle 4"/>
            <p:cNvSpPr>
              <a:spLocks noChangeArrowheads="1"/>
            </p:cNvSpPr>
            <p:nvPr/>
          </p:nvSpPr>
          <p:spPr bwMode="auto">
            <a:xfrm>
              <a:off x="3888" y="1920"/>
              <a:ext cx="1488" cy="288"/>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2000">
                  <a:solidFill>
                    <a:schemeClr val="bg1"/>
                  </a:solidFill>
                  <a:latin typeface="Arial" charset="0"/>
                </a:rPr>
                <a:t>R   | |    S   | |   Z |</a:t>
              </a:r>
            </a:p>
          </p:txBody>
        </p:sp>
        <p:sp>
          <p:nvSpPr>
            <p:cNvPr id="662533" name="Rectangle 5"/>
            <p:cNvSpPr>
              <a:spLocks noChangeArrowheads="1"/>
            </p:cNvSpPr>
            <p:nvPr/>
          </p:nvSpPr>
          <p:spPr bwMode="auto">
            <a:xfrm>
              <a:off x="2064" y="1920"/>
              <a:ext cx="1488" cy="288"/>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2000">
                  <a:solidFill>
                    <a:schemeClr val="bg1"/>
                  </a:solidFill>
                  <a:latin typeface="Arial" charset="0"/>
                </a:rPr>
                <a:t>H  | |    L   | |   P |</a:t>
              </a:r>
            </a:p>
          </p:txBody>
        </p:sp>
        <p:sp>
          <p:nvSpPr>
            <p:cNvPr id="662534" name="Rectangle 6"/>
            <p:cNvSpPr>
              <a:spLocks noChangeArrowheads="1"/>
            </p:cNvSpPr>
            <p:nvPr/>
          </p:nvSpPr>
          <p:spPr bwMode="auto">
            <a:xfrm>
              <a:off x="144" y="1920"/>
              <a:ext cx="1488" cy="288"/>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2000">
                  <a:solidFill>
                    <a:schemeClr val="bg1"/>
                  </a:solidFill>
                  <a:latin typeface="Arial" charset="0"/>
                </a:rPr>
                <a:t>B    | |    D   | |   F |</a:t>
              </a:r>
            </a:p>
          </p:txBody>
        </p:sp>
        <p:sp>
          <p:nvSpPr>
            <p:cNvPr id="662535" name="Rectangle 7"/>
            <p:cNvSpPr>
              <a:spLocks noChangeArrowheads="1"/>
            </p:cNvSpPr>
            <p:nvPr/>
          </p:nvSpPr>
          <p:spPr bwMode="auto">
            <a:xfrm>
              <a:off x="672" y="2544"/>
              <a:ext cx="768" cy="1008"/>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2000">
                  <a:solidFill>
                    <a:schemeClr val="bg1"/>
                  </a:solidFill>
                  <a:latin typeface="Arial" charset="0"/>
                </a:rPr>
                <a:t>Devils</a:t>
              </a:r>
            </a:p>
            <a:p>
              <a:pPr eaLnBrk="0" hangingPunct="0"/>
              <a:endParaRPr lang="en-US" sz="2000">
                <a:solidFill>
                  <a:schemeClr val="bg1"/>
                </a:solidFill>
                <a:latin typeface="Arial" charset="0"/>
              </a:endParaRPr>
            </a:p>
            <a:p>
              <a:pPr eaLnBrk="0" hangingPunct="0"/>
              <a:endParaRPr lang="en-US" sz="2000">
                <a:solidFill>
                  <a:schemeClr val="bg1"/>
                </a:solidFill>
                <a:latin typeface="Arial" charset="0"/>
              </a:endParaRPr>
            </a:p>
            <a:p>
              <a:pPr eaLnBrk="0" hangingPunct="0"/>
              <a:endParaRPr lang="en-US" sz="2000">
                <a:solidFill>
                  <a:schemeClr val="bg1"/>
                </a:solidFill>
                <a:latin typeface="Arial" charset="0"/>
              </a:endParaRPr>
            </a:p>
          </p:txBody>
        </p:sp>
        <p:sp>
          <p:nvSpPr>
            <p:cNvPr id="662536" name="Rectangle 8"/>
            <p:cNvSpPr>
              <a:spLocks noChangeArrowheads="1"/>
            </p:cNvSpPr>
            <p:nvPr/>
          </p:nvSpPr>
          <p:spPr bwMode="auto">
            <a:xfrm>
              <a:off x="96" y="3024"/>
              <a:ext cx="768" cy="1008"/>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2000">
                  <a:solidFill>
                    <a:schemeClr val="bg1"/>
                  </a:solidFill>
                  <a:latin typeface="Arial" charset="0"/>
                </a:rPr>
                <a:t>Aces</a:t>
              </a:r>
            </a:p>
            <a:p>
              <a:pPr eaLnBrk="0" hangingPunct="0"/>
              <a:r>
                <a:rPr lang="en-US" sz="2000">
                  <a:solidFill>
                    <a:schemeClr val="bg1"/>
                  </a:solidFill>
                  <a:latin typeface="Arial" charset="0"/>
                </a:rPr>
                <a:t>Boilers</a:t>
              </a:r>
            </a:p>
            <a:p>
              <a:pPr eaLnBrk="0" hangingPunct="0"/>
              <a:r>
                <a:rPr lang="en-US" sz="2000">
                  <a:solidFill>
                    <a:schemeClr val="bg1"/>
                  </a:solidFill>
                  <a:latin typeface="Arial" charset="0"/>
                </a:rPr>
                <a:t>Cars</a:t>
              </a:r>
            </a:p>
          </p:txBody>
        </p:sp>
        <p:sp>
          <p:nvSpPr>
            <p:cNvPr id="662537" name="Rectangle 9"/>
            <p:cNvSpPr>
              <a:spLocks noChangeArrowheads="1"/>
            </p:cNvSpPr>
            <p:nvPr/>
          </p:nvSpPr>
          <p:spPr bwMode="auto">
            <a:xfrm>
              <a:off x="3168" y="2784"/>
              <a:ext cx="768" cy="1008"/>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2000">
                  <a:solidFill>
                    <a:schemeClr val="bg1"/>
                  </a:solidFill>
                  <a:latin typeface="Arial" charset="0"/>
                </a:rPr>
                <a:t>Minors</a:t>
              </a:r>
            </a:p>
            <a:p>
              <a:pPr eaLnBrk="0" hangingPunct="0"/>
              <a:r>
                <a:rPr lang="en-US" sz="2000">
                  <a:solidFill>
                    <a:schemeClr val="bg1"/>
                  </a:solidFill>
                  <a:latin typeface="Arial" charset="0"/>
                </a:rPr>
                <a:t>Panthers</a:t>
              </a:r>
            </a:p>
            <a:p>
              <a:pPr eaLnBrk="0" hangingPunct="0"/>
              <a:endParaRPr lang="en-US" sz="2000">
                <a:solidFill>
                  <a:schemeClr val="bg1"/>
                </a:solidFill>
                <a:latin typeface="Arial" charset="0"/>
              </a:endParaRPr>
            </a:p>
            <a:p>
              <a:pPr eaLnBrk="0" hangingPunct="0"/>
              <a:endParaRPr lang="en-US" sz="2000">
                <a:solidFill>
                  <a:schemeClr val="bg1"/>
                </a:solidFill>
                <a:latin typeface="Arial" charset="0"/>
              </a:endParaRPr>
            </a:p>
          </p:txBody>
        </p:sp>
        <p:sp>
          <p:nvSpPr>
            <p:cNvPr id="662538" name="Rectangle 10"/>
            <p:cNvSpPr>
              <a:spLocks noChangeArrowheads="1"/>
            </p:cNvSpPr>
            <p:nvPr/>
          </p:nvSpPr>
          <p:spPr bwMode="auto">
            <a:xfrm>
              <a:off x="4416" y="2832"/>
              <a:ext cx="768" cy="1008"/>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2000">
                  <a:solidFill>
                    <a:schemeClr val="bg1"/>
                  </a:solidFill>
                  <a:latin typeface="Arial" charset="0"/>
                </a:rPr>
                <a:t>Seminoles</a:t>
              </a:r>
            </a:p>
            <a:p>
              <a:pPr eaLnBrk="0" hangingPunct="0"/>
              <a:endParaRPr lang="en-US" sz="2000">
                <a:solidFill>
                  <a:schemeClr val="bg1"/>
                </a:solidFill>
                <a:latin typeface="Arial" charset="0"/>
              </a:endParaRPr>
            </a:p>
            <a:p>
              <a:pPr eaLnBrk="0" hangingPunct="0"/>
              <a:endParaRPr lang="en-US" sz="2000">
                <a:solidFill>
                  <a:schemeClr val="bg1"/>
                </a:solidFill>
                <a:latin typeface="Arial" charset="0"/>
              </a:endParaRPr>
            </a:p>
            <a:p>
              <a:pPr eaLnBrk="0" hangingPunct="0"/>
              <a:endParaRPr lang="en-US" sz="2000">
                <a:solidFill>
                  <a:schemeClr val="bg1"/>
                </a:solidFill>
                <a:latin typeface="Arial" charset="0"/>
              </a:endParaRPr>
            </a:p>
          </p:txBody>
        </p:sp>
        <p:sp>
          <p:nvSpPr>
            <p:cNvPr id="662539" name="Line 11"/>
            <p:cNvSpPr>
              <a:spLocks noChangeShapeType="1"/>
            </p:cNvSpPr>
            <p:nvPr/>
          </p:nvSpPr>
          <p:spPr bwMode="auto">
            <a:xfrm>
              <a:off x="2496" y="1488"/>
              <a:ext cx="0" cy="19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62540" name="Line 12"/>
            <p:cNvSpPr>
              <a:spLocks noChangeShapeType="1"/>
            </p:cNvSpPr>
            <p:nvPr/>
          </p:nvSpPr>
          <p:spPr bwMode="auto">
            <a:xfrm flipH="1">
              <a:off x="336" y="1680"/>
              <a:ext cx="216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62541" name="Line 13"/>
            <p:cNvSpPr>
              <a:spLocks noChangeShapeType="1"/>
            </p:cNvSpPr>
            <p:nvPr/>
          </p:nvSpPr>
          <p:spPr bwMode="auto">
            <a:xfrm>
              <a:off x="336" y="1680"/>
              <a:ext cx="0" cy="24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62542" name="Line 14"/>
            <p:cNvSpPr>
              <a:spLocks noChangeShapeType="1"/>
            </p:cNvSpPr>
            <p:nvPr/>
          </p:nvSpPr>
          <p:spPr bwMode="auto">
            <a:xfrm>
              <a:off x="336" y="1680"/>
              <a:ext cx="0" cy="24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62543" name="Line 15"/>
            <p:cNvSpPr>
              <a:spLocks noChangeShapeType="1"/>
            </p:cNvSpPr>
            <p:nvPr/>
          </p:nvSpPr>
          <p:spPr bwMode="auto">
            <a:xfrm>
              <a:off x="3072" y="1488"/>
              <a:ext cx="0" cy="2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62544" name="Line 16"/>
            <p:cNvSpPr>
              <a:spLocks noChangeShapeType="1"/>
            </p:cNvSpPr>
            <p:nvPr/>
          </p:nvSpPr>
          <p:spPr bwMode="auto">
            <a:xfrm flipH="1">
              <a:off x="2256" y="1776"/>
              <a:ext cx="816"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62545" name="Line 17"/>
            <p:cNvSpPr>
              <a:spLocks noChangeShapeType="1"/>
            </p:cNvSpPr>
            <p:nvPr/>
          </p:nvSpPr>
          <p:spPr bwMode="auto">
            <a:xfrm>
              <a:off x="2256" y="1776"/>
              <a:ext cx="0" cy="144"/>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62546" name="Line 18"/>
            <p:cNvSpPr>
              <a:spLocks noChangeShapeType="1"/>
            </p:cNvSpPr>
            <p:nvPr/>
          </p:nvSpPr>
          <p:spPr bwMode="auto">
            <a:xfrm>
              <a:off x="3504" y="1488"/>
              <a:ext cx="0" cy="19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62547" name="Line 19"/>
            <p:cNvSpPr>
              <a:spLocks noChangeShapeType="1"/>
            </p:cNvSpPr>
            <p:nvPr/>
          </p:nvSpPr>
          <p:spPr bwMode="auto">
            <a:xfrm>
              <a:off x="3504" y="1680"/>
              <a:ext cx="576"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62548" name="Line 20"/>
            <p:cNvSpPr>
              <a:spLocks noChangeShapeType="1"/>
            </p:cNvSpPr>
            <p:nvPr/>
          </p:nvSpPr>
          <p:spPr bwMode="auto">
            <a:xfrm>
              <a:off x="4080" y="1680"/>
              <a:ext cx="0" cy="24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62549" name="Rectangle 21"/>
            <p:cNvSpPr>
              <a:spLocks noChangeArrowheads="1"/>
            </p:cNvSpPr>
            <p:nvPr/>
          </p:nvSpPr>
          <p:spPr bwMode="auto">
            <a:xfrm>
              <a:off x="1104" y="3072"/>
              <a:ext cx="768" cy="1008"/>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2000">
                  <a:solidFill>
                    <a:schemeClr val="bg1"/>
                  </a:solidFill>
                  <a:latin typeface="Arial" charset="0"/>
                </a:rPr>
                <a:t>Flyers</a:t>
              </a:r>
            </a:p>
            <a:p>
              <a:pPr eaLnBrk="0" hangingPunct="0"/>
              <a:endParaRPr lang="en-US" sz="2000">
                <a:solidFill>
                  <a:schemeClr val="bg1"/>
                </a:solidFill>
                <a:latin typeface="Arial" charset="0"/>
              </a:endParaRPr>
            </a:p>
            <a:p>
              <a:pPr eaLnBrk="0" hangingPunct="0"/>
              <a:endParaRPr lang="en-US" sz="2000">
                <a:solidFill>
                  <a:schemeClr val="bg1"/>
                </a:solidFill>
                <a:latin typeface="Arial" charset="0"/>
              </a:endParaRPr>
            </a:p>
            <a:p>
              <a:pPr eaLnBrk="0" hangingPunct="0"/>
              <a:endParaRPr lang="en-US" sz="2000">
                <a:solidFill>
                  <a:schemeClr val="bg1"/>
                </a:solidFill>
                <a:latin typeface="Arial" charset="0"/>
              </a:endParaRPr>
            </a:p>
          </p:txBody>
        </p:sp>
        <p:sp>
          <p:nvSpPr>
            <p:cNvPr id="662550" name="Rectangle 22"/>
            <p:cNvSpPr>
              <a:spLocks noChangeArrowheads="1"/>
            </p:cNvSpPr>
            <p:nvPr/>
          </p:nvSpPr>
          <p:spPr bwMode="auto">
            <a:xfrm>
              <a:off x="2112" y="2784"/>
              <a:ext cx="768" cy="1008"/>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2000">
                  <a:solidFill>
                    <a:schemeClr val="bg1"/>
                  </a:solidFill>
                  <a:latin typeface="Arial" charset="0"/>
                </a:rPr>
                <a:t>Hawkeyes</a:t>
              </a:r>
            </a:p>
            <a:p>
              <a:pPr eaLnBrk="0" hangingPunct="0"/>
              <a:r>
                <a:rPr lang="en-US" sz="2000">
                  <a:solidFill>
                    <a:schemeClr val="bg1"/>
                  </a:solidFill>
                  <a:latin typeface="Arial" charset="0"/>
                </a:rPr>
                <a:t>Hoosiers</a:t>
              </a:r>
            </a:p>
            <a:p>
              <a:pPr eaLnBrk="0" hangingPunct="0"/>
              <a:endParaRPr lang="en-US" sz="2000">
                <a:solidFill>
                  <a:schemeClr val="bg1"/>
                </a:solidFill>
                <a:latin typeface="Arial" charset="0"/>
              </a:endParaRPr>
            </a:p>
            <a:p>
              <a:pPr eaLnBrk="0" hangingPunct="0"/>
              <a:endParaRPr lang="en-US" sz="2000">
                <a:solidFill>
                  <a:schemeClr val="bg1"/>
                </a:solidFill>
                <a:latin typeface="Arial" charset="0"/>
              </a:endParaRPr>
            </a:p>
          </p:txBody>
        </p:sp>
        <p:sp>
          <p:nvSpPr>
            <p:cNvPr id="662551" name="Line 23"/>
            <p:cNvSpPr>
              <a:spLocks noChangeShapeType="1"/>
            </p:cNvSpPr>
            <p:nvPr/>
          </p:nvSpPr>
          <p:spPr bwMode="auto">
            <a:xfrm>
              <a:off x="576" y="2160"/>
              <a:ext cx="0" cy="864"/>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62552" name="Line 24"/>
            <p:cNvSpPr>
              <a:spLocks noChangeShapeType="1"/>
            </p:cNvSpPr>
            <p:nvPr/>
          </p:nvSpPr>
          <p:spPr bwMode="auto">
            <a:xfrm>
              <a:off x="1200" y="2112"/>
              <a:ext cx="0" cy="432"/>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62553" name="Line 25"/>
            <p:cNvSpPr>
              <a:spLocks noChangeShapeType="1"/>
            </p:cNvSpPr>
            <p:nvPr/>
          </p:nvSpPr>
          <p:spPr bwMode="auto">
            <a:xfrm>
              <a:off x="1584" y="2112"/>
              <a:ext cx="0" cy="96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62554" name="Line 26"/>
            <p:cNvSpPr>
              <a:spLocks noChangeShapeType="1"/>
            </p:cNvSpPr>
            <p:nvPr/>
          </p:nvSpPr>
          <p:spPr bwMode="auto">
            <a:xfrm>
              <a:off x="2448" y="2112"/>
              <a:ext cx="0" cy="672"/>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62555" name="Line 27"/>
            <p:cNvSpPr>
              <a:spLocks noChangeShapeType="1"/>
            </p:cNvSpPr>
            <p:nvPr/>
          </p:nvSpPr>
          <p:spPr bwMode="auto">
            <a:xfrm>
              <a:off x="3024" y="2112"/>
              <a:ext cx="0" cy="288"/>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62556" name="Line 28"/>
            <p:cNvSpPr>
              <a:spLocks noChangeShapeType="1"/>
            </p:cNvSpPr>
            <p:nvPr/>
          </p:nvSpPr>
          <p:spPr bwMode="auto">
            <a:xfrm>
              <a:off x="3504" y="2064"/>
              <a:ext cx="0" cy="72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62557" name="Line 29"/>
            <p:cNvSpPr>
              <a:spLocks noChangeShapeType="1"/>
            </p:cNvSpPr>
            <p:nvPr/>
          </p:nvSpPr>
          <p:spPr bwMode="auto">
            <a:xfrm>
              <a:off x="4320" y="2112"/>
              <a:ext cx="0" cy="384"/>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62558" name="Line 30"/>
            <p:cNvSpPr>
              <a:spLocks noChangeShapeType="1"/>
            </p:cNvSpPr>
            <p:nvPr/>
          </p:nvSpPr>
          <p:spPr bwMode="auto">
            <a:xfrm>
              <a:off x="4896" y="2112"/>
              <a:ext cx="0" cy="72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62559" name="Line 31"/>
            <p:cNvSpPr>
              <a:spLocks noChangeShapeType="1"/>
            </p:cNvSpPr>
            <p:nvPr/>
          </p:nvSpPr>
          <p:spPr bwMode="auto">
            <a:xfrm>
              <a:off x="5328" y="2112"/>
              <a:ext cx="0" cy="528"/>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gr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IS 257 – Fall 2014</a:t>
            </a:r>
            <a:endParaRPr lang="en-US"/>
          </a:p>
        </p:txBody>
      </p:sp>
      <p:sp>
        <p:nvSpPr>
          <p:cNvPr id="663554" name="Rectangle 2"/>
          <p:cNvSpPr>
            <a:spLocks noGrp="1" noChangeArrowheads="1"/>
          </p:cNvSpPr>
          <p:nvPr>
            <p:ph type="title"/>
          </p:nvPr>
        </p:nvSpPr>
        <p:spPr/>
        <p:txBody>
          <a:bodyPr/>
          <a:lstStyle/>
          <a:p>
            <a:r>
              <a:rPr lang="en-US"/>
              <a:t>Inverted</a:t>
            </a:r>
          </a:p>
        </p:txBody>
      </p:sp>
      <p:sp>
        <p:nvSpPr>
          <p:cNvPr id="663555" name="Rectangle 3"/>
          <p:cNvSpPr>
            <a:spLocks noGrp="1" noChangeArrowheads="1"/>
          </p:cNvSpPr>
          <p:nvPr>
            <p:ph type="body" idx="1"/>
          </p:nvPr>
        </p:nvSpPr>
        <p:spPr/>
        <p:txBody>
          <a:bodyPr/>
          <a:lstStyle/>
          <a:p>
            <a:r>
              <a:rPr lang="en-US"/>
              <a:t>Key values of the physical records are not necessarily in logical sequence</a:t>
            </a:r>
          </a:p>
          <a:p>
            <a:r>
              <a:rPr lang="en-US"/>
              <a:t>Access Method is better used for retrieval</a:t>
            </a:r>
          </a:p>
          <a:p>
            <a:r>
              <a:rPr lang="en-US"/>
              <a:t>An index for every field to be inverted may be built</a:t>
            </a:r>
          </a:p>
          <a:p>
            <a:r>
              <a:rPr lang="en-US"/>
              <a:t>Access efficiency depends on number of database records, levels of index, and storage allocated for index</a:t>
            </a:r>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Date Placeholder 2"/>
          <p:cNvSpPr>
            <a:spLocks noGrp="1"/>
          </p:cNvSpPr>
          <p:nvPr>
            <p:ph type="dt" sz="half" idx="10"/>
          </p:nvPr>
        </p:nvSpPr>
        <p:spPr/>
        <p:txBody>
          <a:bodyPr/>
          <a:lstStyle/>
          <a:p>
            <a:r>
              <a:rPr lang="en-US" smtClean="0"/>
              <a:t>IS 257 – Fall 2014</a:t>
            </a:r>
            <a:endParaRPr lang="en-US"/>
          </a:p>
        </p:txBody>
      </p:sp>
      <p:sp>
        <p:nvSpPr>
          <p:cNvPr id="664578" name="Rectangle 2"/>
          <p:cNvSpPr>
            <a:spLocks noGrp="1" noChangeArrowheads="1"/>
          </p:cNvSpPr>
          <p:nvPr>
            <p:ph type="title"/>
          </p:nvPr>
        </p:nvSpPr>
        <p:spPr/>
        <p:txBody>
          <a:bodyPr/>
          <a:lstStyle/>
          <a:p>
            <a:r>
              <a:rPr lang="en-US"/>
              <a:t>Inverted</a:t>
            </a:r>
          </a:p>
        </p:txBody>
      </p:sp>
      <p:grpSp>
        <p:nvGrpSpPr>
          <p:cNvPr id="664607" name="Group 31"/>
          <p:cNvGrpSpPr>
            <a:grpSpLocks/>
          </p:cNvGrpSpPr>
          <p:nvPr/>
        </p:nvGrpSpPr>
        <p:grpSpPr bwMode="auto">
          <a:xfrm>
            <a:off x="1066800" y="1143000"/>
            <a:ext cx="7354888" cy="4572000"/>
            <a:chOff x="672" y="720"/>
            <a:chExt cx="4633" cy="2880"/>
          </a:xfrm>
        </p:grpSpPr>
        <p:grpSp>
          <p:nvGrpSpPr>
            <p:cNvPr id="664580" name="Group 4"/>
            <p:cNvGrpSpPr>
              <a:grpSpLocks/>
            </p:cNvGrpSpPr>
            <p:nvPr/>
          </p:nvGrpSpPr>
          <p:grpSpPr bwMode="auto">
            <a:xfrm>
              <a:off x="672" y="720"/>
              <a:ext cx="4633" cy="2880"/>
              <a:chOff x="1008" y="1152"/>
              <a:chExt cx="4633" cy="2880"/>
            </a:xfrm>
          </p:grpSpPr>
          <p:grpSp>
            <p:nvGrpSpPr>
              <p:cNvPr id="664581" name="Group 5"/>
              <p:cNvGrpSpPr>
                <a:grpSpLocks/>
              </p:cNvGrpSpPr>
              <p:nvPr/>
            </p:nvGrpSpPr>
            <p:grpSpPr bwMode="auto">
              <a:xfrm>
                <a:off x="1008" y="1296"/>
                <a:ext cx="3168" cy="2736"/>
                <a:chOff x="1008" y="1296"/>
                <a:chExt cx="3168" cy="2736"/>
              </a:xfrm>
            </p:grpSpPr>
            <p:sp>
              <p:nvSpPr>
                <p:cNvPr id="664582" name="Rectangle 6"/>
                <p:cNvSpPr>
                  <a:spLocks noChangeArrowheads="1"/>
                </p:cNvSpPr>
                <p:nvPr/>
              </p:nvSpPr>
              <p:spPr bwMode="auto">
                <a:xfrm>
                  <a:off x="1008" y="1872"/>
                  <a:ext cx="1248" cy="1344"/>
                </a:xfrm>
                <a:prstGeom prst="rect">
                  <a:avLst/>
                </a:prstGeom>
                <a:solidFill>
                  <a:schemeClr val="accent1"/>
                </a:solidFill>
                <a:ln w="317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endParaRPr lang="en-US">
                    <a:solidFill>
                      <a:schemeClr val="bg1"/>
                    </a:solidFill>
                    <a:latin typeface="Arial" charset="0"/>
                  </a:endParaRPr>
                </a:p>
              </p:txBody>
            </p:sp>
            <p:sp>
              <p:nvSpPr>
                <p:cNvPr id="664583" name="Line 7"/>
                <p:cNvSpPr>
                  <a:spLocks noChangeShapeType="1"/>
                </p:cNvSpPr>
                <p:nvPr/>
              </p:nvSpPr>
              <p:spPr bwMode="auto">
                <a:xfrm>
                  <a:off x="1632" y="1872"/>
                  <a:ext cx="0" cy="134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64584" name="Line 8"/>
                <p:cNvSpPr>
                  <a:spLocks noChangeShapeType="1"/>
                </p:cNvSpPr>
                <p:nvPr/>
              </p:nvSpPr>
              <p:spPr bwMode="auto">
                <a:xfrm>
                  <a:off x="1008" y="2208"/>
                  <a:ext cx="124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64585" name="Text Box 9"/>
                <p:cNvSpPr txBox="1">
                  <a:spLocks noChangeArrowheads="1"/>
                </p:cNvSpPr>
                <p:nvPr/>
              </p:nvSpPr>
              <p:spPr bwMode="auto">
                <a:xfrm>
                  <a:off x="1776" y="1918"/>
                  <a:ext cx="468" cy="3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lnSpc>
                      <a:spcPct val="70000"/>
                    </a:lnSpc>
                  </a:pPr>
                  <a:r>
                    <a:rPr lang="en-US" sz="1200">
                      <a:solidFill>
                        <a:schemeClr val="bg1"/>
                      </a:solidFill>
                      <a:latin typeface="Arial" charset="0"/>
                    </a:rPr>
                    <a:t>Address</a:t>
                  </a:r>
                </a:p>
                <a:p>
                  <a:pPr algn="l" eaLnBrk="0" hangingPunct="0">
                    <a:lnSpc>
                      <a:spcPct val="70000"/>
                    </a:lnSpc>
                  </a:pPr>
                  <a:r>
                    <a:rPr lang="en-US" sz="1200">
                      <a:solidFill>
                        <a:schemeClr val="bg1"/>
                      </a:solidFill>
                      <a:latin typeface="Arial" charset="0"/>
                    </a:rPr>
                    <a:t>Block</a:t>
                  </a:r>
                </a:p>
                <a:p>
                  <a:pPr algn="l" eaLnBrk="0" hangingPunct="0">
                    <a:lnSpc>
                      <a:spcPct val="70000"/>
                    </a:lnSpc>
                  </a:pPr>
                  <a:r>
                    <a:rPr lang="en-US" sz="1200">
                      <a:solidFill>
                        <a:schemeClr val="bg1"/>
                      </a:solidFill>
                      <a:latin typeface="Arial" charset="0"/>
                    </a:rPr>
                    <a:t>Number</a:t>
                  </a:r>
                </a:p>
              </p:txBody>
            </p:sp>
            <p:sp>
              <p:nvSpPr>
                <p:cNvPr id="664586" name="Text Box 10"/>
                <p:cNvSpPr txBox="1">
                  <a:spLocks noChangeArrowheads="1"/>
                </p:cNvSpPr>
                <p:nvPr/>
              </p:nvSpPr>
              <p:spPr bwMode="auto">
                <a:xfrm>
                  <a:off x="1872" y="2302"/>
                  <a:ext cx="212" cy="7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lnSpc>
                      <a:spcPct val="70000"/>
                    </a:lnSpc>
                  </a:pPr>
                  <a:r>
                    <a:rPr lang="en-US" sz="1200">
                      <a:solidFill>
                        <a:schemeClr val="bg1"/>
                      </a:solidFill>
                      <a:latin typeface="Arial" charset="0"/>
                    </a:rPr>
                    <a:t>1</a:t>
                  </a:r>
                </a:p>
                <a:p>
                  <a:pPr algn="l" eaLnBrk="0" hangingPunct="0">
                    <a:lnSpc>
                      <a:spcPct val="70000"/>
                    </a:lnSpc>
                  </a:pPr>
                  <a:endParaRPr lang="en-US" sz="1200">
                    <a:solidFill>
                      <a:schemeClr val="bg1"/>
                    </a:solidFill>
                    <a:latin typeface="Arial" charset="0"/>
                  </a:endParaRPr>
                </a:p>
                <a:p>
                  <a:pPr algn="l" eaLnBrk="0" hangingPunct="0">
                    <a:lnSpc>
                      <a:spcPct val="70000"/>
                    </a:lnSpc>
                  </a:pPr>
                  <a:r>
                    <a:rPr lang="en-US" sz="1200">
                      <a:solidFill>
                        <a:schemeClr val="bg1"/>
                      </a:solidFill>
                      <a:latin typeface="Arial" charset="0"/>
                    </a:rPr>
                    <a:t>2</a:t>
                  </a:r>
                </a:p>
                <a:p>
                  <a:pPr algn="l" eaLnBrk="0" hangingPunct="0">
                    <a:lnSpc>
                      <a:spcPct val="70000"/>
                    </a:lnSpc>
                  </a:pPr>
                  <a:endParaRPr lang="en-US" sz="1200">
                    <a:solidFill>
                      <a:schemeClr val="bg1"/>
                    </a:solidFill>
                    <a:latin typeface="Arial" charset="0"/>
                  </a:endParaRPr>
                </a:p>
                <a:p>
                  <a:pPr algn="l" eaLnBrk="0" hangingPunct="0">
                    <a:lnSpc>
                      <a:spcPct val="70000"/>
                    </a:lnSpc>
                  </a:pPr>
                  <a:r>
                    <a:rPr lang="en-US" sz="1200">
                      <a:solidFill>
                        <a:schemeClr val="bg1"/>
                      </a:solidFill>
                      <a:latin typeface="Arial" charset="0"/>
                    </a:rPr>
                    <a:t>3</a:t>
                  </a:r>
                </a:p>
                <a:p>
                  <a:pPr algn="l" eaLnBrk="0" hangingPunct="0">
                    <a:lnSpc>
                      <a:spcPct val="70000"/>
                    </a:lnSpc>
                  </a:pPr>
                  <a:endParaRPr lang="en-US" sz="1200">
                    <a:solidFill>
                      <a:schemeClr val="bg1"/>
                    </a:solidFill>
                    <a:latin typeface="Arial" charset="0"/>
                  </a:endParaRPr>
                </a:p>
                <a:p>
                  <a:pPr algn="l" eaLnBrk="0" hangingPunct="0">
                    <a:lnSpc>
                      <a:spcPct val="70000"/>
                    </a:lnSpc>
                  </a:pPr>
                  <a:r>
                    <a:rPr lang="en-US" sz="1200">
                      <a:solidFill>
                        <a:schemeClr val="bg1"/>
                      </a:solidFill>
                      <a:latin typeface="Arial" charset="0"/>
                    </a:rPr>
                    <a:t>…</a:t>
                  </a:r>
                </a:p>
                <a:p>
                  <a:pPr algn="l" eaLnBrk="0" hangingPunct="0">
                    <a:lnSpc>
                      <a:spcPct val="70000"/>
                    </a:lnSpc>
                  </a:pPr>
                  <a:endParaRPr lang="en-US" sz="1200">
                    <a:solidFill>
                      <a:schemeClr val="bg1"/>
                    </a:solidFill>
                    <a:latin typeface="Arial" charset="0"/>
                  </a:endParaRPr>
                </a:p>
              </p:txBody>
            </p:sp>
            <p:sp>
              <p:nvSpPr>
                <p:cNvPr id="664587" name="Text Box 11"/>
                <p:cNvSpPr txBox="1">
                  <a:spLocks noChangeArrowheads="1"/>
                </p:cNvSpPr>
                <p:nvPr/>
              </p:nvSpPr>
              <p:spPr bwMode="auto">
                <a:xfrm>
                  <a:off x="1104" y="1918"/>
                  <a:ext cx="383" cy="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lnSpc>
                      <a:spcPct val="70000"/>
                    </a:lnSpc>
                  </a:pPr>
                  <a:r>
                    <a:rPr lang="en-US" sz="1200">
                      <a:solidFill>
                        <a:schemeClr val="bg1"/>
                      </a:solidFill>
                      <a:latin typeface="Arial" charset="0"/>
                    </a:rPr>
                    <a:t>Actual</a:t>
                  </a:r>
                </a:p>
                <a:p>
                  <a:pPr algn="l" eaLnBrk="0" hangingPunct="0">
                    <a:lnSpc>
                      <a:spcPct val="70000"/>
                    </a:lnSpc>
                  </a:pPr>
                  <a:r>
                    <a:rPr lang="en-US" sz="1200">
                      <a:solidFill>
                        <a:schemeClr val="bg1"/>
                      </a:solidFill>
                      <a:latin typeface="Arial" charset="0"/>
                    </a:rPr>
                    <a:t>Value</a:t>
                  </a:r>
                </a:p>
              </p:txBody>
            </p:sp>
            <p:sp>
              <p:nvSpPr>
                <p:cNvPr id="664588" name="Text Box 12"/>
                <p:cNvSpPr txBox="1">
                  <a:spLocks noChangeArrowheads="1"/>
                </p:cNvSpPr>
                <p:nvPr/>
              </p:nvSpPr>
              <p:spPr bwMode="auto">
                <a:xfrm>
                  <a:off x="1104" y="2302"/>
                  <a:ext cx="442" cy="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lnSpc>
                      <a:spcPct val="70000"/>
                    </a:lnSpc>
                  </a:pPr>
                  <a:r>
                    <a:rPr lang="en-US" sz="1200">
                      <a:solidFill>
                        <a:schemeClr val="bg1"/>
                      </a:solidFill>
                      <a:latin typeface="Arial" charset="0"/>
                    </a:rPr>
                    <a:t>CH 145</a:t>
                  </a:r>
                </a:p>
                <a:p>
                  <a:pPr algn="l" eaLnBrk="0" hangingPunct="0">
                    <a:lnSpc>
                      <a:spcPct val="70000"/>
                    </a:lnSpc>
                  </a:pPr>
                  <a:endParaRPr lang="en-US" sz="1200">
                    <a:solidFill>
                      <a:schemeClr val="bg1"/>
                    </a:solidFill>
                    <a:latin typeface="Arial" charset="0"/>
                  </a:endParaRPr>
                </a:p>
                <a:p>
                  <a:pPr algn="l" eaLnBrk="0" hangingPunct="0">
                    <a:lnSpc>
                      <a:spcPct val="70000"/>
                    </a:lnSpc>
                  </a:pPr>
                  <a:r>
                    <a:rPr lang="en-US" sz="1200">
                      <a:solidFill>
                        <a:schemeClr val="bg1"/>
                      </a:solidFill>
                      <a:latin typeface="Arial" charset="0"/>
                    </a:rPr>
                    <a:t>CS 201</a:t>
                  </a:r>
                </a:p>
                <a:p>
                  <a:pPr algn="l" eaLnBrk="0" hangingPunct="0">
                    <a:lnSpc>
                      <a:spcPct val="70000"/>
                    </a:lnSpc>
                  </a:pPr>
                  <a:endParaRPr lang="en-US" sz="1200">
                    <a:solidFill>
                      <a:schemeClr val="bg1"/>
                    </a:solidFill>
                    <a:latin typeface="Arial" charset="0"/>
                  </a:endParaRPr>
                </a:p>
                <a:p>
                  <a:pPr algn="l" eaLnBrk="0" hangingPunct="0">
                    <a:lnSpc>
                      <a:spcPct val="70000"/>
                    </a:lnSpc>
                  </a:pPr>
                  <a:r>
                    <a:rPr lang="en-US" sz="1200">
                      <a:solidFill>
                        <a:schemeClr val="bg1"/>
                      </a:solidFill>
                      <a:latin typeface="Arial" charset="0"/>
                    </a:rPr>
                    <a:t>CS 623</a:t>
                  </a:r>
                </a:p>
                <a:p>
                  <a:pPr algn="l" eaLnBrk="0" hangingPunct="0">
                    <a:lnSpc>
                      <a:spcPct val="70000"/>
                    </a:lnSpc>
                  </a:pPr>
                  <a:endParaRPr lang="en-US" sz="1200">
                    <a:solidFill>
                      <a:schemeClr val="bg1"/>
                    </a:solidFill>
                    <a:latin typeface="Arial" charset="0"/>
                  </a:endParaRPr>
                </a:p>
                <a:p>
                  <a:pPr algn="l" eaLnBrk="0" hangingPunct="0">
                    <a:lnSpc>
                      <a:spcPct val="70000"/>
                    </a:lnSpc>
                  </a:pPr>
                  <a:r>
                    <a:rPr lang="en-US" sz="1200">
                      <a:solidFill>
                        <a:schemeClr val="bg1"/>
                      </a:solidFill>
                      <a:latin typeface="Arial" charset="0"/>
                    </a:rPr>
                    <a:t>PH 345</a:t>
                  </a:r>
                </a:p>
              </p:txBody>
            </p:sp>
            <p:sp>
              <p:nvSpPr>
                <p:cNvPr id="664589" name="Rectangle 13"/>
                <p:cNvSpPr>
                  <a:spLocks noChangeArrowheads="1"/>
                </p:cNvSpPr>
                <p:nvPr/>
              </p:nvSpPr>
              <p:spPr bwMode="auto">
                <a:xfrm>
                  <a:off x="3312" y="1296"/>
                  <a:ext cx="864" cy="768"/>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2000">
                      <a:solidFill>
                        <a:schemeClr val="bg1"/>
                      </a:solidFill>
                      <a:latin typeface="Arial" charset="0"/>
                    </a:rPr>
                    <a:t>CH 145</a:t>
                  </a:r>
                </a:p>
                <a:p>
                  <a:pPr eaLnBrk="0" hangingPunct="0"/>
                  <a:r>
                    <a:rPr lang="en-US" sz="2000">
                      <a:solidFill>
                        <a:schemeClr val="bg1"/>
                      </a:solidFill>
                      <a:latin typeface="Arial" charset="0"/>
                    </a:rPr>
                    <a:t>101, 103,104</a:t>
                  </a:r>
                </a:p>
              </p:txBody>
            </p:sp>
            <p:sp>
              <p:nvSpPr>
                <p:cNvPr id="664590" name="Rectangle 14"/>
                <p:cNvSpPr>
                  <a:spLocks noChangeArrowheads="1"/>
                </p:cNvSpPr>
                <p:nvPr/>
              </p:nvSpPr>
              <p:spPr bwMode="auto">
                <a:xfrm>
                  <a:off x="3312" y="2304"/>
                  <a:ext cx="864" cy="768"/>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2000">
                      <a:solidFill>
                        <a:schemeClr val="bg1"/>
                      </a:solidFill>
                      <a:latin typeface="Arial" charset="0"/>
                    </a:rPr>
                    <a:t>CS 201</a:t>
                  </a:r>
                </a:p>
                <a:p>
                  <a:pPr eaLnBrk="0" hangingPunct="0"/>
                  <a:r>
                    <a:rPr lang="en-US" sz="2000">
                      <a:solidFill>
                        <a:schemeClr val="bg1"/>
                      </a:solidFill>
                      <a:latin typeface="Arial" charset="0"/>
                    </a:rPr>
                    <a:t>102</a:t>
                  </a:r>
                </a:p>
              </p:txBody>
            </p:sp>
            <p:sp>
              <p:nvSpPr>
                <p:cNvPr id="664591" name="Rectangle 15"/>
                <p:cNvSpPr>
                  <a:spLocks noChangeArrowheads="1"/>
                </p:cNvSpPr>
                <p:nvPr/>
              </p:nvSpPr>
              <p:spPr bwMode="auto">
                <a:xfrm>
                  <a:off x="3312" y="3264"/>
                  <a:ext cx="864" cy="768"/>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2000">
                      <a:solidFill>
                        <a:schemeClr val="bg1"/>
                      </a:solidFill>
                      <a:latin typeface="Arial" charset="0"/>
                    </a:rPr>
                    <a:t>CS 623</a:t>
                  </a:r>
                </a:p>
                <a:p>
                  <a:pPr eaLnBrk="0" hangingPunct="0"/>
                  <a:r>
                    <a:rPr lang="en-US" sz="2000">
                      <a:solidFill>
                        <a:schemeClr val="bg1"/>
                      </a:solidFill>
                      <a:latin typeface="Arial" charset="0"/>
                    </a:rPr>
                    <a:t>105, 106</a:t>
                  </a:r>
                  <a:r>
                    <a:rPr lang="en-US">
                      <a:solidFill>
                        <a:schemeClr val="bg1"/>
                      </a:solidFill>
                      <a:latin typeface="Arial" charset="0"/>
                    </a:rPr>
                    <a:t> </a:t>
                  </a:r>
                </a:p>
              </p:txBody>
            </p:sp>
            <p:sp>
              <p:nvSpPr>
                <p:cNvPr id="664592" name="Line 16"/>
                <p:cNvSpPr>
                  <a:spLocks noChangeShapeType="1"/>
                </p:cNvSpPr>
                <p:nvPr/>
              </p:nvSpPr>
              <p:spPr bwMode="auto">
                <a:xfrm flipV="1">
                  <a:off x="2064" y="1680"/>
                  <a:ext cx="1248" cy="672"/>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64593" name="Line 17"/>
                <p:cNvSpPr>
                  <a:spLocks noChangeShapeType="1"/>
                </p:cNvSpPr>
                <p:nvPr/>
              </p:nvSpPr>
              <p:spPr bwMode="auto">
                <a:xfrm>
                  <a:off x="2064" y="2544"/>
                  <a:ext cx="1248"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64594" name="Line 18"/>
                <p:cNvSpPr>
                  <a:spLocks noChangeShapeType="1"/>
                </p:cNvSpPr>
                <p:nvPr/>
              </p:nvSpPr>
              <p:spPr bwMode="auto">
                <a:xfrm>
                  <a:off x="2064" y="2688"/>
                  <a:ext cx="1248" cy="72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grpSp>
          <p:sp>
            <p:nvSpPr>
              <p:cNvPr id="664595" name="Rectangle 19"/>
              <p:cNvSpPr>
                <a:spLocks noChangeArrowheads="1"/>
              </p:cNvSpPr>
              <p:nvPr/>
            </p:nvSpPr>
            <p:spPr bwMode="auto">
              <a:xfrm>
                <a:off x="4608" y="1152"/>
                <a:ext cx="960" cy="288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endParaRPr lang="en-US">
                  <a:solidFill>
                    <a:schemeClr val="bg1"/>
                  </a:solidFill>
                  <a:latin typeface="Arial" charset="0"/>
                </a:endParaRPr>
              </a:p>
            </p:txBody>
          </p:sp>
          <p:sp>
            <p:nvSpPr>
              <p:cNvPr id="664596" name="Text Box 20"/>
              <p:cNvSpPr txBox="1">
                <a:spLocks noChangeArrowheads="1"/>
              </p:cNvSpPr>
              <p:nvPr/>
            </p:nvSpPr>
            <p:spPr bwMode="auto">
              <a:xfrm>
                <a:off x="4656" y="1824"/>
                <a:ext cx="624" cy="1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l" eaLnBrk="0" hangingPunct="0"/>
                <a:r>
                  <a:rPr lang="en-US" sz="1400">
                    <a:solidFill>
                      <a:schemeClr val="bg1"/>
                    </a:solidFill>
                    <a:latin typeface="Arial" charset="0"/>
                  </a:rPr>
                  <a:t>Adams</a:t>
                </a:r>
              </a:p>
              <a:p>
                <a:pPr algn="l" eaLnBrk="0" hangingPunct="0"/>
                <a:endParaRPr lang="en-US" sz="1400">
                  <a:solidFill>
                    <a:schemeClr val="bg1"/>
                  </a:solidFill>
                  <a:latin typeface="Arial" charset="0"/>
                </a:endParaRPr>
              </a:p>
              <a:p>
                <a:pPr algn="l" eaLnBrk="0" hangingPunct="0"/>
                <a:r>
                  <a:rPr lang="en-US" sz="1400">
                    <a:solidFill>
                      <a:schemeClr val="bg1"/>
                    </a:solidFill>
                    <a:latin typeface="Arial" charset="0"/>
                  </a:rPr>
                  <a:t>Becker</a:t>
                </a:r>
              </a:p>
              <a:p>
                <a:pPr algn="l" eaLnBrk="0" hangingPunct="0"/>
                <a:endParaRPr lang="en-US" sz="1400">
                  <a:solidFill>
                    <a:schemeClr val="bg1"/>
                  </a:solidFill>
                  <a:latin typeface="Arial" charset="0"/>
                </a:endParaRPr>
              </a:p>
              <a:p>
                <a:pPr algn="l" eaLnBrk="0" hangingPunct="0"/>
                <a:r>
                  <a:rPr lang="en-US" sz="1400">
                    <a:solidFill>
                      <a:schemeClr val="bg1"/>
                    </a:solidFill>
                    <a:latin typeface="Arial" charset="0"/>
                  </a:rPr>
                  <a:t>Dumpling</a:t>
                </a:r>
              </a:p>
              <a:p>
                <a:pPr algn="l" eaLnBrk="0" hangingPunct="0"/>
                <a:endParaRPr lang="en-US" sz="1400">
                  <a:solidFill>
                    <a:schemeClr val="bg1"/>
                  </a:solidFill>
                  <a:latin typeface="Arial" charset="0"/>
                </a:endParaRPr>
              </a:p>
              <a:p>
                <a:pPr algn="l" eaLnBrk="0" hangingPunct="0"/>
                <a:r>
                  <a:rPr lang="en-US" sz="1400">
                    <a:solidFill>
                      <a:schemeClr val="bg1"/>
                    </a:solidFill>
                    <a:latin typeface="Arial" charset="0"/>
                  </a:rPr>
                  <a:t>Getta</a:t>
                </a:r>
              </a:p>
              <a:p>
                <a:pPr algn="l" eaLnBrk="0" hangingPunct="0"/>
                <a:endParaRPr lang="en-US" sz="1400">
                  <a:solidFill>
                    <a:schemeClr val="bg1"/>
                  </a:solidFill>
                  <a:latin typeface="Arial" charset="0"/>
                </a:endParaRPr>
              </a:p>
              <a:p>
                <a:pPr algn="l" eaLnBrk="0" hangingPunct="0"/>
                <a:r>
                  <a:rPr lang="en-US" sz="1400">
                    <a:solidFill>
                      <a:schemeClr val="bg1"/>
                    </a:solidFill>
                    <a:latin typeface="Arial" charset="0"/>
                  </a:rPr>
                  <a:t>Harty</a:t>
                </a:r>
              </a:p>
              <a:p>
                <a:pPr algn="l" eaLnBrk="0" hangingPunct="0"/>
                <a:endParaRPr lang="en-US" sz="1400">
                  <a:solidFill>
                    <a:schemeClr val="bg1"/>
                  </a:solidFill>
                  <a:latin typeface="Arial" charset="0"/>
                </a:endParaRPr>
              </a:p>
              <a:p>
                <a:pPr algn="l" eaLnBrk="0" hangingPunct="0"/>
                <a:r>
                  <a:rPr lang="en-US" sz="1400">
                    <a:solidFill>
                      <a:schemeClr val="bg1"/>
                    </a:solidFill>
                    <a:latin typeface="Arial" charset="0"/>
                  </a:rPr>
                  <a:t>Mobile</a:t>
                </a:r>
              </a:p>
              <a:p>
                <a:pPr algn="l" eaLnBrk="0" hangingPunct="0"/>
                <a:endParaRPr lang="en-US" sz="1400">
                  <a:solidFill>
                    <a:schemeClr val="bg1"/>
                  </a:solidFill>
                  <a:latin typeface="Arial" charset="0"/>
                </a:endParaRPr>
              </a:p>
              <a:p>
                <a:pPr algn="l" eaLnBrk="0" hangingPunct="0"/>
                <a:endParaRPr lang="en-US" sz="1400">
                  <a:solidFill>
                    <a:schemeClr val="bg1"/>
                  </a:solidFill>
                  <a:latin typeface="Arial" charset="0"/>
                </a:endParaRPr>
              </a:p>
            </p:txBody>
          </p:sp>
          <p:sp>
            <p:nvSpPr>
              <p:cNvPr id="664597" name="Line 21"/>
              <p:cNvSpPr>
                <a:spLocks noChangeShapeType="1"/>
              </p:cNvSpPr>
              <p:nvPr/>
            </p:nvSpPr>
            <p:spPr bwMode="auto">
              <a:xfrm>
                <a:off x="5184" y="1152"/>
                <a:ext cx="0" cy="288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64598" name="Line 22"/>
              <p:cNvSpPr>
                <a:spLocks noChangeShapeType="1"/>
              </p:cNvSpPr>
              <p:nvPr/>
            </p:nvSpPr>
            <p:spPr bwMode="auto">
              <a:xfrm>
                <a:off x="4608" y="1680"/>
                <a:ext cx="96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64599" name="Line 23"/>
              <p:cNvSpPr>
                <a:spLocks noChangeShapeType="1"/>
              </p:cNvSpPr>
              <p:nvPr/>
            </p:nvSpPr>
            <p:spPr bwMode="auto">
              <a:xfrm>
                <a:off x="3408" y="1824"/>
                <a:ext cx="1296" cy="96"/>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64600" name="Line 24"/>
              <p:cNvSpPr>
                <a:spLocks noChangeShapeType="1"/>
              </p:cNvSpPr>
              <p:nvPr/>
            </p:nvSpPr>
            <p:spPr bwMode="auto">
              <a:xfrm>
                <a:off x="3792" y="1824"/>
                <a:ext cx="912" cy="624"/>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64601" name="Line 25"/>
              <p:cNvSpPr>
                <a:spLocks noChangeShapeType="1"/>
              </p:cNvSpPr>
              <p:nvPr/>
            </p:nvSpPr>
            <p:spPr bwMode="auto">
              <a:xfrm>
                <a:off x="4080" y="1824"/>
                <a:ext cx="624" cy="912"/>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64602" name="Line 26"/>
              <p:cNvSpPr>
                <a:spLocks noChangeShapeType="1"/>
              </p:cNvSpPr>
              <p:nvPr/>
            </p:nvSpPr>
            <p:spPr bwMode="auto">
              <a:xfrm flipV="1">
                <a:off x="3888" y="2208"/>
                <a:ext cx="816" cy="624"/>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64603" name="Line 27"/>
              <p:cNvSpPr>
                <a:spLocks noChangeShapeType="1"/>
              </p:cNvSpPr>
              <p:nvPr/>
            </p:nvSpPr>
            <p:spPr bwMode="auto">
              <a:xfrm flipV="1">
                <a:off x="3696" y="3024"/>
                <a:ext cx="960" cy="72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64604" name="Line 28"/>
              <p:cNvSpPr>
                <a:spLocks noChangeShapeType="1"/>
              </p:cNvSpPr>
              <p:nvPr/>
            </p:nvSpPr>
            <p:spPr bwMode="auto">
              <a:xfrm flipV="1">
                <a:off x="4032" y="3264"/>
                <a:ext cx="624" cy="528"/>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64605" name="Text Box 29"/>
              <p:cNvSpPr txBox="1">
                <a:spLocks noChangeArrowheads="1"/>
              </p:cNvSpPr>
              <p:nvPr/>
            </p:nvSpPr>
            <p:spPr bwMode="auto">
              <a:xfrm>
                <a:off x="4656" y="1246"/>
                <a:ext cx="447"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r>
                  <a:rPr lang="en-US" sz="1200">
                    <a:solidFill>
                      <a:schemeClr val="bg1"/>
                    </a:solidFill>
                    <a:latin typeface="Arial" charset="0"/>
                  </a:rPr>
                  <a:t>Student</a:t>
                </a:r>
              </a:p>
              <a:p>
                <a:pPr algn="l" eaLnBrk="0" hangingPunct="0"/>
                <a:r>
                  <a:rPr lang="en-US" sz="1200">
                    <a:solidFill>
                      <a:schemeClr val="bg1"/>
                    </a:solidFill>
                    <a:latin typeface="Arial" charset="0"/>
                  </a:rPr>
                  <a:t>name</a:t>
                </a:r>
              </a:p>
            </p:txBody>
          </p:sp>
          <p:sp>
            <p:nvSpPr>
              <p:cNvPr id="664606" name="Text Box 30"/>
              <p:cNvSpPr txBox="1">
                <a:spLocks noChangeArrowheads="1"/>
              </p:cNvSpPr>
              <p:nvPr/>
            </p:nvSpPr>
            <p:spPr bwMode="auto">
              <a:xfrm>
                <a:off x="5184" y="1246"/>
                <a:ext cx="457"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r>
                  <a:rPr lang="en-US" sz="1200">
                    <a:solidFill>
                      <a:schemeClr val="bg1"/>
                    </a:solidFill>
                    <a:latin typeface="Arial" charset="0"/>
                  </a:rPr>
                  <a:t>Course</a:t>
                </a:r>
              </a:p>
              <a:p>
                <a:pPr algn="l" eaLnBrk="0" hangingPunct="0"/>
                <a:r>
                  <a:rPr lang="en-US" sz="1200">
                    <a:solidFill>
                      <a:schemeClr val="bg1"/>
                    </a:solidFill>
                    <a:latin typeface="Arial" charset="0"/>
                  </a:rPr>
                  <a:t>Number</a:t>
                </a:r>
              </a:p>
            </p:txBody>
          </p:sp>
        </p:grpSp>
        <p:sp>
          <p:nvSpPr>
            <p:cNvPr id="664579" name="Text Box 3"/>
            <p:cNvSpPr txBox="1">
              <a:spLocks noChangeArrowheads="1"/>
            </p:cNvSpPr>
            <p:nvPr/>
          </p:nvSpPr>
          <p:spPr bwMode="auto">
            <a:xfrm>
              <a:off x="4800" y="1392"/>
              <a:ext cx="480" cy="15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l" eaLnBrk="0" hangingPunct="0"/>
              <a:r>
                <a:rPr lang="en-US" sz="1400">
                  <a:solidFill>
                    <a:schemeClr val="bg1"/>
                  </a:solidFill>
                  <a:latin typeface="Arial" charset="0"/>
                </a:rPr>
                <a:t>CH145</a:t>
              </a:r>
            </a:p>
            <a:p>
              <a:pPr algn="l" eaLnBrk="0" hangingPunct="0"/>
              <a:endParaRPr lang="en-US" sz="1400">
                <a:solidFill>
                  <a:schemeClr val="bg1"/>
                </a:solidFill>
                <a:latin typeface="Arial" charset="0"/>
              </a:endParaRPr>
            </a:p>
            <a:p>
              <a:pPr algn="l" eaLnBrk="0" hangingPunct="0"/>
              <a:r>
                <a:rPr lang="en-US" sz="1400">
                  <a:solidFill>
                    <a:schemeClr val="bg1"/>
                  </a:solidFill>
                  <a:latin typeface="Arial" charset="0"/>
                </a:rPr>
                <a:t>cs201</a:t>
              </a:r>
            </a:p>
            <a:p>
              <a:pPr algn="l" eaLnBrk="0" hangingPunct="0"/>
              <a:endParaRPr lang="en-US" sz="1400">
                <a:solidFill>
                  <a:schemeClr val="bg1"/>
                </a:solidFill>
                <a:latin typeface="Arial" charset="0"/>
              </a:endParaRPr>
            </a:p>
            <a:p>
              <a:pPr algn="l" eaLnBrk="0" hangingPunct="0"/>
              <a:r>
                <a:rPr lang="en-US" sz="1400">
                  <a:solidFill>
                    <a:schemeClr val="bg1"/>
                  </a:solidFill>
                  <a:latin typeface="Arial" charset="0"/>
                </a:rPr>
                <a:t>ch145</a:t>
              </a:r>
            </a:p>
            <a:p>
              <a:pPr algn="l" eaLnBrk="0" hangingPunct="0"/>
              <a:endParaRPr lang="en-US" sz="1400">
                <a:solidFill>
                  <a:schemeClr val="bg1"/>
                </a:solidFill>
                <a:latin typeface="Arial" charset="0"/>
              </a:endParaRPr>
            </a:p>
            <a:p>
              <a:pPr algn="l" eaLnBrk="0" hangingPunct="0"/>
              <a:r>
                <a:rPr lang="en-US" sz="1400">
                  <a:solidFill>
                    <a:schemeClr val="bg1"/>
                  </a:solidFill>
                  <a:latin typeface="Arial" charset="0"/>
                </a:rPr>
                <a:t>ch145</a:t>
              </a:r>
            </a:p>
            <a:p>
              <a:pPr algn="l" eaLnBrk="0" hangingPunct="0"/>
              <a:endParaRPr lang="en-US" sz="1400">
                <a:solidFill>
                  <a:schemeClr val="bg1"/>
                </a:solidFill>
                <a:latin typeface="Arial" charset="0"/>
              </a:endParaRPr>
            </a:p>
            <a:p>
              <a:pPr algn="l" eaLnBrk="0" hangingPunct="0"/>
              <a:r>
                <a:rPr lang="en-US" sz="1400">
                  <a:solidFill>
                    <a:schemeClr val="bg1"/>
                  </a:solidFill>
                  <a:latin typeface="Arial" charset="0"/>
                </a:rPr>
                <a:t>cs623</a:t>
              </a:r>
            </a:p>
            <a:p>
              <a:pPr algn="l" eaLnBrk="0" hangingPunct="0"/>
              <a:endParaRPr lang="en-US" sz="1400">
                <a:solidFill>
                  <a:schemeClr val="bg1"/>
                </a:solidFill>
                <a:latin typeface="Arial" charset="0"/>
              </a:endParaRPr>
            </a:p>
            <a:p>
              <a:pPr algn="l" eaLnBrk="0" hangingPunct="0"/>
              <a:r>
                <a:rPr lang="en-US" sz="1400">
                  <a:solidFill>
                    <a:schemeClr val="bg1"/>
                  </a:solidFill>
                  <a:latin typeface="Arial" charset="0"/>
                </a:rPr>
                <a:t>cs623</a:t>
              </a:r>
            </a:p>
          </p:txBody>
        </p:sp>
      </p:gr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IS 257 – Fall 2014</a:t>
            </a:r>
            <a:endParaRPr lang="en-US"/>
          </a:p>
        </p:txBody>
      </p:sp>
      <p:sp>
        <p:nvSpPr>
          <p:cNvPr id="665602" name="Rectangle 2"/>
          <p:cNvSpPr>
            <a:spLocks noGrp="1" noChangeArrowheads="1"/>
          </p:cNvSpPr>
          <p:nvPr>
            <p:ph type="title"/>
          </p:nvPr>
        </p:nvSpPr>
        <p:spPr/>
        <p:txBody>
          <a:bodyPr/>
          <a:lstStyle/>
          <a:p>
            <a:r>
              <a:rPr lang="en-US"/>
              <a:t>Direct</a:t>
            </a:r>
          </a:p>
        </p:txBody>
      </p:sp>
      <p:sp>
        <p:nvSpPr>
          <p:cNvPr id="665603" name="Rectangle 3"/>
          <p:cNvSpPr>
            <a:spLocks noGrp="1" noChangeArrowheads="1"/>
          </p:cNvSpPr>
          <p:nvPr>
            <p:ph type="body" idx="1"/>
          </p:nvPr>
        </p:nvSpPr>
        <p:spPr/>
        <p:txBody>
          <a:bodyPr/>
          <a:lstStyle/>
          <a:p>
            <a:pPr>
              <a:lnSpc>
                <a:spcPct val="90000"/>
              </a:lnSpc>
            </a:pPr>
            <a:r>
              <a:rPr lang="en-US"/>
              <a:t>Key values of the physical records are not necessarily in logical sequence</a:t>
            </a:r>
          </a:p>
          <a:p>
            <a:pPr>
              <a:lnSpc>
                <a:spcPct val="90000"/>
              </a:lnSpc>
            </a:pPr>
            <a:r>
              <a:rPr lang="en-US"/>
              <a:t>There is a one-to-one correspondence between a record key and the physical address of the record</a:t>
            </a:r>
          </a:p>
          <a:p>
            <a:pPr>
              <a:lnSpc>
                <a:spcPct val="90000"/>
              </a:lnSpc>
            </a:pPr>
            <a:r>
              <a:rPr lang="en-US"/>
              <a:t>May be used for storage and retrieval</a:t>
            </a:r>
          </a:p>
          <a:p>
            <a:pPr>
              <a:lnSpc>
                <a:spcPct val="90000"/>
              </a:lnSpc>
            </a:pPr>
            <a:r>
              <a:rPr lang="en-US"/>
              <a:t>Access efficiency always 1</a:t>
            </a:r>
          </a:p>
          <a:p>
            <a:pPr>
              <a:lnSpc>
                <a:spcPct val="90000"/>
              </a:lnSpc>
            </a:pPr>
            <a:r>
              <a:rPr lang="en-US"/>
              <a:t>Storage efficiency depends on density of keys</a:t>
            </a:r>
          </a:p>
          <a:p>
            <a:pPr>
              <a:lnSpc>
                <a:spcPct val="90000"/>
              </a:lnSpc>
            </a:pPr>
            <a:r>
              <a:rPr lang="en-US"/>
              <a:t>No duplicate keys permitted</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IS 257 – Fall 2014</a:t>
            </a:r>
            <a:endParaRPr lang="en-US"/>
          </a:p>
        </p:txBody>
      </p:sp>
      <p:sp>
        <p:nvSpPr>
          <p:cNvPr id="794626" name="Rectangle 2"/>
          <p:cNvSpPr>
            <a:spLocks noGrp="1" noChangeArrowheads="1"/>
          </p:cNvSpPr>
          <p:nvPr>
            <p:ph type="title"/>
          </p:nvPr>
        </p:nvSpPr>
        <p:spPr/>
        <p:txBody>
          <a:bodyPr/>
          <a:lstStyle/>
          <a:p>
            <a:r>
              <a:rPr lang="en-US"/>
              <a:t>SELECT</a:t>
            </a:r>
          </a:p>
        </p:txBody>
      </p:sp>
      <p:sp>
        <p:nvSpPr>
          <p:cNvPr id="794627" name="Rectangle 3"/>
          <p:cNvSpPr>
            <a:spLocks noGrp="1" noChangeArrowheads="1"/>
          </p:cNvSpPr>
          <p:nvPr>
            <p:ph type="body" idx="1"/>
          </p:nvPr>
        </p:nvSpPr>
        <p:spPr/>
        <p:txBody>
          <a:bodyPr/>
          <a:lstStyle/>
          <a:p>
            <a:r>
              <a:rPr lang="en-US"/>
              <a:t>Syntax:</a:t>
            </a:r>
          </a:p>
          <a:p>
            <a:pPr lvl="1"/>
            <a:r>
              <a:rPr lang="en-US">
                <a:solidFill>
                  <a:srgbClr val="FF3300"/>
                </a:solidFill>
              </a:rPr>
              <a:t>SELECT</a:t>
            </a:r>
            <a:r>
              <a:rPr lang="en-US"/>
              <a:t> a.author, b.title </a:t>
            </a:r>
            <a:r>
              <a:rPr lang="en-US">
                <a:solidFill>
                  <a:srgbClr val="FF3300"/>
                </a:solidFill>
              </a:rPr>
              <a:t>FROM</a:t>
            </a:r>
            <a:r>
              <a:rPr lang="en-US"/>
              <a:t> authors a, bibfile b, au_bib c </a:t>
            </a:r>
            <a:r>
              <a:rPr lang="en-US">
                <a:solidFill>
                  <a:srgbClr val="FF3300"/>
                </a:solidFill>
              </a:rPr>
              <a:t>WHERE</a:t>
            </a:r>
            <a:r>
              <a:rPr lang="en-US"/>
              <a:t> a.AU_ID = c.AU_ID and c.accno = b.accno  </a:t>
            </a:r>
            <a:r>
              <a:rPr lang="en-US">
                <a:solidFill>
                  <a:srgbClr val="FF3300"/>
                </a:solidFill>
              </a:rPr>
              <a:t>ORDER BY</a:t>
            </a:r>
            <a:r>
              <a:rPr lang="en-US"/>
              <a:t> a.author ; </a:t>
            </a:r>
          </a:p>
          <a:p>
            <a:r>
              <a:rPr lang="en-US"/>
              <a:t>Examples in Access...</a:t>
            </a:r>
          </a:p>
        </p:txBody>
      </p:sp>
    </p:spTree>
  </p:cSld>
  <p:clrMapOvr>
    <a:masterClrMapping/>
  </p:clrMapOvr>
  <p:timing>
    <p:tnLst>
      <p:par>
        <p:cTn xmlns:p14="http://schemas.microsoft.com/office/powerpoint/2010/mai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IS 257 – Fall 2014</a:t>
            </a:r>
            <a:endParaRPr lang="en-US"/>
          </a:p>
        </p:txBody>
      </p:sp>
      <p:sp>
        <p:nvSpPr>
          <p:cNvPr id="666628" name="Rectangle 4"/>
          <p:cNvSpPr>
            <a:spLocks noGrp="1" noChangeArrowheads="1"/>
          </p:cNvSpPr>
          <p:nvPr>
            <p:ph type="title"/>
          </p:nvPr>
        </p:nvSpPr>
        <p:spPr/>
        <p:txBody>
          <a:bodyPr/>
          <a:lstStyle/>
          <a:p>
            <a:r>
              <a:rPr lang="en-US"/>
              <a:t>Hashing</a:t>
            </a:r>
          </a:p>
        </p:txBody>
      </p:sp>
      <p:sp>
        <p:nvSpPr>
          <p:cNvPr id="666629" name="Rectangle 5"/>
          <p:cNvSpPr>
            <a:spLocks noGrp="1" noChangeArrowheads="1"/>
          </p:cNvSpPr>
          <p:nvPr>
            <p:ph type="body" idx="1"/>
          </p:nvPr>
        </p:nvSpPr>
        <p:spPr/>
        <p:txBody>
          <a:bodyPr/>
          <a:lstStyle/>
          <a:p>
            <a:r>
              <a:rPr lang="en-US" sz="2800"/>
              <a:t>Key values of the physical records are not necessarily in logical sequence</a:t>
            </a:r>
          </a:p>
          <a:p>
            <a:r>
              <a:rPr lang="en-US" sz="2800"/>
              <a:t>Many key values may share the same physical address (block)</a:t>
            </a:r>
          </a:p>
          <a:p>
            <a:r>
              <a:rPr lang="en-US" sz="2800"/>
              <a:t>May be used for storage and retrieval</a:t>
            </a:r>
          </a:p>
          <a:p>
            <a:r>
              <a:rPr lang="en-US" sz="2800"/>
              <a:t>Access efficiency depends on distribution of keys, algorithm for key transformation and space allocated</a:t>
            </a:r>
          </a:p>
          <a:p>
            <a:r>
              <a:rPr lang="en-US" sz="2800"/>
              <a:t>Storage efficiency depends on distibution of keys and algorithm used for key transformation</a:t>
            </a:r>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Date Placeholder 3"/>
          <p:cNvSpPr>
            <a:spLocks noGrp="1"/>
          </p:cNvSpPr>
          <p:nvPr>
            <p:ph type="dt" sz="half" idx="10"/>
          </p:nvPr>
        </p:nvSpPr>
        <p:spPr/>
        <p:txBody>
          <a:bodyPr/>
          <a:lstStyle/>
          <a:p>
            <a:r>
              <a:rPr lang="en-US" smtClean="0"/>
              <a:t>IS 257 – Fall 2014</a:t>
            </a:r>
            <a:endParaRPr lang="en-US"/>
          </a:p>
        </p:txBody>
      </p:sp>
      <p:sp>
        <p:nvSpPr>
          <p:cNvPr id="667650" name="Rectangle 2"/>
          <p:cNvSpPr>
            <a:spLocks noGrp="1" noChangeArrowheads="1"/>
          </p:cNvSpPr>
          <p:nvPr>
            <p:ph type="title"/>
          </p:nvPr>
        </p:nvSpPr>
        <p:spPr/>
        <p:txBody>
          <a:bodyPr/>
          <a:lstStyle/>
          <a:p>
            <a:r>
              <a:rPr lang="en-US"/>
              <a:t>Comparative Access Methods</a:t>
            </a:r>
          </a:p>
        </p:txBody>
      </p:sp>
      <p:sp>
        <p:nvSpPr>
          <p:cNvPr id="667653" name="Text Box 5"/>
          <p:cNvSpPr txBox="1">
            <a:spLocks noChangeArrowheads="1"/>
          </p:cNvSpPr>
          <p:nvPr/>
        </p:nvSpPr>
        <p:spPr bwMode="auto">
          <a:xfrm>
            <a:off x="4800600" y="1219200"/>
            <a:ext cx="2300288" cy="5403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r>
              <a:rPr lang="en-US" b="1"/>
              <a:t>Indexed</a:t>
            </a:r>
          </a:p>
          <a:p>
            <a:pPr algn="l" eaLnBrk="0" hangingPunct="0"/>
            <a:r>
              <a:rPr lang="en-US" sz="1400"/>
              <a:t>No wasted </a:t>
            </a:r>
          </a:p>
          <a:p>
            <a:pPr algn="l" eaLnBrk="0" hangingPunct="0"/>
            <a:r>
              <a:rPr lang="en-US" sz="1400"/>
              <a:t>space for data</a:t>
            </a:r>
          </a:p>
          <a:p>
            <a:pPr algn="l" eaLnBrk="0" hangingPunct="0"/>
            <a:r>
              <a:rPr lang="en-US" sz="1400"/>
              <a:t>but extra space for index</a:t>
            </a:r>
          </a:p>
          <a:p>
            <a:pPr algn="l" eaLnBrk="0" hangingPunct="0"/>
            <a:r>
              <a:rPr lang="en-US"/>
              <a:t>Moderately Fast</a:t>
            </a:r>
          </a:p>
          <a:p>
            <a:pPr algn="l" eaLnBrk="0" hangingPunct="0"/>
            <a:endParaRPr lang="en-US"/>
          </a:p>
          <a:p>
            <a:pPr algn="l" eaLnBrk="0" hangingPunct="0"/>
            <a:r>
              <a:rPr lang="en-US"/>
              <a:t>Moderately Fast</a:t>
            </a:r>
          </a:p>
          <a:p>
            <a:pPr algn="l" eaLnBrk="0" hangingPunct="0"/>
            <a:r>
              <a:rPr lang="en-US"/>
              <a:t>Very fast with </a:t>
            </a:r>
          </a:p>
          <a:p>
            <a:pPr algn="l" eaLnBrk="0" hangingPunct="0"/>
            <a:r>
              <a:rPr lang="en-US"/>
              <a:t>multiple indexes</a:t>
            </a:r>
          </a:p>
          <a:p>
            <a:pPr algn="l" eaLnBrk="0" hangingPunct="0"/>
            <a:r>
              <a:rPr lang="en-US"/>
              <a:t>OK if dynamic</a:t>
            </a:r>
          </a:p>
          <a:p>
            <a:pPr algn="l" eaLnBrk="0" hangingPunct="0"/>
            <a:r>
              <a:rPr lang="en-US"/>
              <a:t> </a:t>
            </a:r>
          </a:p>
          <a:p>
            <a:pPr algn="l" eaLnBrk="0" hangingPunct="0">
              <a:lnSpc>
                <a:spcPct val="80000"/>
              </a:lnSpc>
            </a:pPr>
            <a:r>
              <a:rPr lang="en-US"/>
              <a:t>OK if dynamic</a:t>
            </a:r>
          </a:p>
          <a:p>
            <a:pPr algn="l" eaLnBrk="0" hangingPunct="0">
              <a:lnSpc>
                <a:spcPct val="80000"/>
              </a:lnSpc>
            </a:pPr>
            <a:endParaRPr lang="en-US"/>
          </a:p>
          <a:p>
            <a:pPr algn="l" eaLnBrk="0" hangingPunct="0">
              <a:lnSpc>
                <a:spcPct val="80000"/>
              </a:lnSpc>
            </a:pPr>
            <a:r>
              <a:rPr lang="en-US"/>
              <a:t>Easy but requires</a:t>
            </a:r>
          </a:p>
          <a:p>
            <a:pPr algn="l" eaLnBrk="0" hangingPunct="0">
              <a:lnSpc>
                <a:spcPct val="80000"/>
              </a:lnSpc>
            </a:pPr>
            <a:r>
              <a:rPr lang="en-US"/>
              <a:t>Maintenance of</a:t>
            </a:r>
          </a:p>
          <a:p>
            <a:pPr algn="l" eaLnBrk="0" hangingPunct="0">
              <a:lnSpc>
                <a:spcPct val="80000"/>
              </a:lnSpc>
            </a:pPr>
            <a:r>
              <a:rPr lang="en-US"/>
              <a:t>indexes</a:t>
            </a:r>
          </a:p>
          <a:p>
            <a:pPr algn="l" eaLnBrk="0" hangingPunct="0">
              <a:lnSpc>
                <a:spcPct val="80000"/>
              </a:lnSpc>
            </a:pPr>
            <a:endParaRPr lang="en-US"/>
          </a:p>
        </p:txBody>
      </p:sp>
      <p:grpSp>
        <p:nvGrpSpPr>
          <p:cNvPr id="667657" name="Group 9"/>
          <p:cNvGrpSpPr>
            <a:grpSpLocks/>
          </p:cNvGrpSpPr>
          <p:nvPr/>
        </p:nvGrpSpPr>
        <p:grpSpPr bwMode="auto">
          <a:xfrm>
            <a:off x="152400" y="1219200"/>
            <a:ext cx="8991600" cy="5203825"/>
            <a:chOff x="96" y="912"/>
            <a:chExt cx="5664" cy="3278"/>
          </a:xfrm>
        </p:grpSpPr>
        <p:sp>
          <p:nvSpPr>
            <p:cNvPr id="667651" name="Text Box 3"/>
            <p:cNvSpPr txBox="1">
              <a:spLocks noChangeArrowheads="1"/>
            </p:cNvSpPr>
            <p:nvPr/>
          </p:nvSpPr>
          <p:spPr bwMode="auto">
            <a:xfrm>
              <a:off x="96" y="912"/>
              <a:ext cx="1476" cy="30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r>
                <a:rPr lang="en-US" b="1"/>
                <a:t>Factor</a:t>
              </a:r>
            </a:p>
            <a:p>
              <a:pPr algn="l" eaLnBrk="0" hangingPunct="0"/>
              <a:r>
                <a:rPr lang="en-US" i="1"/>
                <a:t>Storage space</a:t>
              </a:r>
            </a:p>
            <a:p>
              <a:pPr algn="l" eaLnBrk="0" hangingPunct="0"/>
              <a:r>
                <a:rPr lang="en-US" i="1"/>
                <a:t>Sequential </a:t>
              </a:r>
            </a:p>
            <a:p>
              <a:pPr algn="l" eaLnBrk="0" hangingPunct="0"/>
              <a:r>
                <a:rPr lang="en-US" i="1"/>
                <a:t>  retrieval on</a:t>
              </a:r>
            </a:p>
            <a:p>
              <a:pPr algn="l" eaLnBrk="0" hangingPunct="0"/>
              <a:r>
                <a:rPr lang="en-US" i="1"/>
                <a:t>  primary key</a:t>
              </a:r>
            </a:p>
            <a:p>
              <a:pPr algn="l" eaLnBrk="0" hangingPunct="0"/>
              <a:r>
                <a:rPr lang="en-US" i="1"/>
                <a:t>Random Retr.</a:t>
              </a:r>
            </a:p>
            <a:p>
              <a:pPr algn="l" eaLnBrk="0" hangingPunct="0"/>
              <a:r>
                <a:rPr lang="en-US" i="1"/>
                <a:t>Multiple Key</a:t>
              </a:r>
            </a:p>
            <a:p>
              <a:pPr algn="l" eaLnBrk="0" hangingPunct="0"/>
              <a:r>
                <a:rPr lang="en-US" i="1"/>
                <a:t>   Retr.</a:t>
              </a:r>
            </a:p>
            <a:p>
              <a:pPr algn="l" eaLnBrk="0" hangingPunct="0"/>
              <a:r>
                <a:rPr lang="en-US" i="1"/>
                <a:t>Deleting records</a:t>
              </a:r>
            </a:p>
            <a:p>
              <a:pPr algn="l" eaLnBrk="0" hangingPunct="0"/>
              <a:endParaRPr lang="en-US" i="1"/>
            </a:p>
            <a:p>
              <a:pPr algn="l" eaLnBrk="0" hangingPunct="0"/>
              <a:r>
                <a:rPr lang="en-US" i="1"/>
                <a:t>Adding records</a:t>
              </a:r>
            </a:p>
            <a:p>
              <a:pPr algn="l" eaLnBrk="0" hangingPunct="0"/>
              <a:endParaRPr lang="en-US" i="1"/>
            </a:p>
            <a:p>
              <a:pPr algn="l" eaLnBrk="0" hangingPunct="0"/>
              <a:r>
                <a:rPr lang="en-US" i="1"/>
                <a:t>Updating records</a:t>
              </a:r>
              <a:endParaRPr lang="en-US" b="1"/>
            </a:p>
          </p:txBody>
        </p:sp>
        <p:sp>
          <p:nvSpPr>
            <p:cNvPr id="667652" name="Text Box 4"/>
            <p:cNvSpPr txBox="1">
              <a:spLocks noChangeArrowheads="1"/>
            </p:cNvSpPr>
            <p:nvPr/>
          </p:nvSpPr>
          <p:spPr bwMode="auto">
            <a:xfrm>
              <a:off x="1536" y="912"/>
              <a:ext cx="1535" cy="32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r>
                <a:rPr lang="en-US" b="1"/>
                <a:t>Sequential</a:t>
              </a:r>
              <a:endParaRPr lang="en-US"/>
            </a:p>
            <a:p>
              <a:pPr algn="l" eaLnBrk="0" hangingPunct="0"/>
              <a:r>
                <a:rPr lang="en-US"/>
                <a:t>No wasted space</a:t>
              </a:r>
            </a:p>
            <a:p>
              <a:pPr algn="l" eaLnBrk="0" hangingPunct="0"/>
              <a:endParaRPr lang="en-US"/>
            </a:p>
            <a:p>
              <a:pPr algn="l" eaLnBrk="0" hangingPunct="0"/>
              <a:r>
                <a:rPr lang="en-US"/>
                <a:t>Very fast</a:t>
              </a:r>
            </a:p>
            <a:p>
              <a:pPr algn="l" eaLnBrk="0" hangingPunct="0"/>
              <a:endParaRPr lang="en-US"/>
            </a:p>
            <a:p>
              <a:pPr algn="l" eaLnBrk="0" hangingPunct="0"/>
              <a:r>
                <a:rPr lang="en-US"/>
                <a:t>Impractical</a:t>
              </a:r>
            </a:p>
            <a:p>
              <a:pPr algn="l" eaLnBrk="0" hangingPunct="0"/>
              <a:r>
                <a:rPr lang="en-US"/>
                <a:t>Possible but needs</a:t>
              </a:r>
            </a:p>
            <a:p>
              <a:pPr algn="l" eaLnBrk="0" hangingPunct="0"/>
              <a:r>
                <a:rPr lang="en-US"/>
                <a:t>a full scan</a:t>
              </a:r>
            </a:p>
            <a:p>
              <a:pPr algn="l" eaLnBrk="0" hangingPunct="0"/>
              <a:r>
                <a:rPr lang="en-US"/>
                <a:t>can create wasted </a:t>
              </a:r>
            </a:p>
            <a:p>
              <a:pPr algn="l" eaLnBrk="0" hangingPunct="0"/>
              <a:r>
                <a:rPr lang="en-US"/>
                <a:t>space</a:t>
              </a:r>
            </a:p>
            <a:p>
              <a:pPr algn="l" eaLnBrk="0" hangingPunct="0"/>
              <a:r>
                <a:rPr lang="en-US"/>
                <a:t>requires rewriting</a:t>
              </a:r>
            </a:p>
            <a:p>
              <a:pPr algn="l" eaLnBrk="0" hangingPunct="0"/>
              <a:r>
                <a:rPr lang="en-US"/>
                <a:t> file</a:t>
              </a:r>
            </a:p>
            <a:p>
              <a:pPr algn="l" eaLnBrk="0" hangingPunct="0"/>
              <a:r>
                <a:rPr lang="en-US"/>
                <a:t>usually requires </a:t>
              </a:r>
            </a:p>
            <a:p>
              <a:pPr algn="l" eaLnBrk="0" hangingPunct="0"/>
              <a:r>
                <a:rPr lang="en-US"/>
                <a:t>rewriting file</a:t>
              </a:r>
            </a:p>
          </p:txBody>
        </p:sp>
        <p:sp>
          <p:nvSpPr>
            <p:cNvPr id="667654" name="Text Box 6"/>
            <p:cNvSpPr txBox="1">
              <a:spLocks noChangeArrowheads="1"/>
            </p:cNvSpPr>
            <p:nvPr/>
          </p:nvSpPr>
          <p:spPr bwMode="auto">
            <a:xfrm>
              <a:off x="4571" y="912"/>
              <a:ext cx="1189" cy="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r>
                <a:rPr lang="en-US" b="1"/>
                <a:t>Hashed</a:t>
              </a:r>
            </a:p>
            <a:p>
              <a:pPr algn="l" eaLnBrk="0" hangingPunct="0"/>
              <a:r>
                <a:rPr lang="en-US" sz="1400"/>
                <a:t>more space needed for</a:t>
              </a:r>
            </a:p>
            <a:p>
              <a:pPr algn="l" eaLnBrk="0" hangingPunct="0"/>
              <a:r>
                <a:rPr lang="en-US" sz="1400"/>
                <a:t>addition and deletion of</a:t>
              </a:r>
            </a:p>
            <a:p>
              <a:pPr algn="l" eaLnBrk="0" hangingPunct="0"/>
              <a:r>
                <a:rPr lang="en-US" sz="1400"/>
                <a:t>records after initial load</a:t>
              </a:r>
              <a:endParaRPr lang="en-US"/>
            </a:p>
            <a:p>
              <a:pPr algn="l" eaLnBrk="0" hangingPunct="0"/>
              <a:r>
                <a:rPr lang="en-US"/>
                <a:t>Impractical</a:t>
              </a:r>
            </a:p>
            <a:p>
              <a:pPr algn="l" eaLnBrk="0" hangingPunct="0"/>
              <a:endParaRPr lang="en-US"/>
            </a:p>
            <a:p>
              <a:pPr algn="l" eaLnBrk="0" hangingPunct="0"/>
              <a:r>
                <a:rPr lang="en-US"/>
                <a:t>Very fast</a:t>
              </a:r>
            </a:p>
            <a:p>
              <a:pPr algn="l" eaLnBrk="0" hangingPunct="0"/>
              <a:endParaRPr lang="en-US"/>
            </a:p>
            <a:p>
              <a:pPr algn="l" eaLnBrk="0" hangingPunct="0"/>
              <a:r>
                <a:rPr lang="en-US"/>
                <a:t>Not possible</a:t>
              </a:r>
            </a:p>
            <a:p>
              <a:pPr algn="l" eaLnBrk="0" hangingPunct="0"/>
              <a:r>
                <a:rPr lang="en-US"/>
                <a:t>very easy</a:t>
              </a:r>
            </a:p>
            <a:p>
              <a:pPr algn="l" eaLnBrk="0" hangingPunct="0"/>
              <a:endParaRPr lang="en-US"/>
            </a:p>
            <a:p>
              <a:pPr algn="l" eaLnBrk="0" hangingPunct="0"/>
              <a:r>
                <a:rPr lang="en-US"/>
                <a:t>very easy</a:t>
              </a:r>
            </a:p>
            <a:p>
              <a:pPr algn="l" eaLnBrk="0" hangingPunct="0"/>
              <a:endParaRPr lang="en-US"/>
            </a:p>
            <a:p>
              <a:pPr algn="l" eaLnBrk="0" hangingPunct="0"/>
              <a:r>
                <a:rPr lang="en-US"/>
                <a:t> very easy</a:t>
              </a:r>
            </a:p>
            <a:p>
              <a:pPr algn="l" eaLnBrk="0" hangingPunct="0"/>
              <a:endParaRPr lang="en-US"/>
            </a:p>
          </p:txBody>
        </p:sp>
        <p:sp>
          <p:nvSpPr>
            <p:cNvPr id="667655" name="Line 7"/>
            <p:cNvSpPr>
              <a:spLocks noChangeShapeType="1"/>
            </p:cNvSpPr>
            <p:nvPr/>
          </p:nvSpPr>
          <p:spPr bwMode="auto">
            <a:xfrm>
              <a:off x="3024" y="1008"/>
              <a:ext cx="0" cy="307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67656" name="Line 8"/>
            <p:cNvSpPr>
              <a:spLocks noChangeShapeType="1"/>
            </p:cNvSpPr>
            <p:nvPr/>
          </p:nvSpPr>
          <p:spPr bwMode="auto">
            <a:xfrm>
              <a:off x="4464" y="1008"/>
              <a:ext cx="0" cy="307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gr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IS 257 – Fall 2014</a:t>
            </a:r>
            <a:endParaRPr lang="en-US"/>
          </a:p>
        </p:txBody>
      </p:sp>
      <p:sp>
        <p:nvSpPr>
          <p:cNvPr id="796674" name="Rectangle 2"/>
          <p:cNvSpPr>
            <a:spLocks noGrp="1" noChangeArrowheads="1"/>
          </p:cNvSpPr>
          <p:nvPr>
            <p:ph type="title"/>
          </p:nvPr>
        </p:nvSpPr>
        <p:spPr/>
        <p:txBody>
          <a:bodyPr/>
          <a:lstStyle/>
          <a:p>
            <a:pPr>
              <a:lnSpc>
                <a:spcPct val="90000"/>
              </a:lnSpc>
            </a:pPr>
            <a:r>
              <a:rPr lang="en-US"/>
              <a:t>SELECT Conditions</a:t>
            </a:r>
          </a:p>
        </p:txBody>
      </p:sp>
      <p:sp>
        <p:nvSpPr>
          <p:cNvPr id="796675" name="Rectangle 3"/>
          <p:cNvSpPr>
            <a:spLocks noGrp="1" noChangeArrowheads="1"/>
          </p:cNvSpPr>
          <p:nvPr>
            <p:ph type="body" idx="1"/>
          </p:nvPr>
        </p:nvSpPr>
        <p:spPr>
          <a:xfrm>
            <a:off x="685800" y="1447800"/>
            <a:ext cx="7772400" cy="4114800"/>
          </a:xfrm>
        </p:spPr>
        <p:txBody>
          <a:bodyPr/>
          <a:lstStyle/>
          <a:p>
            <a:pPr>
              <a:lnSpc>
                <a:spcPct val="90000"/>
              </a:lnSpc>
            </a:pPr>
            <a:r>
              <a:rPr lang="en-US" sz="2400">
                <a:solidFill>
                  <a:srgbClr val="FF3300"/>
                </a:solidFill>
              </a:rPr>
              <a:t>=</a:t>
            </a:r>
            <a:r>
              <a:rPr lang="en-US" sz="2400"/>
              <a:t> equal to a particular value</a:t>
            </a:r>
          </a:p>
          <a:p>
            <a:pPr>
              <a:lnSpc>
                <a:spcPct val="90000"/>
              </a:lnSpc>
            </a:pPr>
            <a:r>
              <a:rPr lang="en-US" sz="2400">
                <a:solidFill>
                  <a:srgbClr val="FF3300"/>
                </a:solidFill>
              </a:rPr>
              <a:t>&gt;=</a:t>
            </a:r>
            <a:r>
              <a:rPr lang="en-US" sz="2400"/>
              <a:t> greater than or equal to a particular value</a:t>
            </a:r>
          </a:p>
          <a:p>
            <a:pPr>
              <a:lnSpc>
                <a:spcPct val="90000"/>
              </a:lnSpc>
            </a:pPr>
            <a:r>
              <a:rPr lang="en-US" sz="2400">
                <a:solidFill>
                  <a:srgbClr val="FF3300"/>
                </a:solidFill>
              </a:rPr>
              <a:t>&gt;</a:t>
            </a:r>
            <a:r>
              <a:rPr lang="en-US" sz="2400"/>
              <a:t> greater than a particular value</a:t>
            </a:r>
          </a:p>
          <a:p>
            <a:pPr>
              <a:lnSpc>
                <a:spcPct val="90000"/>
              </a:lnSpc>
            </a:pPr>
            <a:r>
              <a:rPr lang="en-US" sz="2400">
                <a:solidFill>
                  <a:srgbClr val="FF3300"/>
                </a:solidFill>
              </a:rPr>
              <a:t>&lt;=</a:t>
            </a:r>
            <a:r>
              <a:rPr lang="en-US" sz="2400"/>
              <a:t> less than or equal to a particular value</a:t>
            </a:r>
          </a:p>
          <a:p>
            <a:pPr>
              <a:lnSpc>
                <a:spcPct val="90000"/>
              </a:lnSpc>
            </a:pPr>
            <a:r>
              <a:rPr lang="en-US" sz="2400">
                <a:solidFill>
                  <a:srgbClr val="FF3300"/>
                </a:solidFill>
              </a:rPr>
              <a:t>&lt;&gt;</a:t>
            </a:r>
            <a:r>
              <a:rPr lang="en-US" sz="2400"/>
              <a:t> not equal to a particular value</a:t>
            </a:r>
          </a:p>
          <a:p>
            <a:pPr>
              <a:lnSpc>
                <a:spcPct val="90000"/>
              </a:lnSpc>
            </a:pPr>
            <a:r>
              <a:rPr lang="en-US" sz="2400">
                <a:solidFill>
                  <a:srgbClr val="FF3300"/>
                </a:solidFill>
              </a:rPr>
              <a:t>LIKE</a:t>
            </a:r>
            <a:r>
              <a:rPr lang="en-US" sz="2400"/>
              <a:t> </a:t>
            </a:r>
            <a:r>
              <a:rPr lang="ja-JP" altLang="en-US" sz="2400">
                <a:latin typeface="Arial"/>
              </a:rPr>
              <a:t>“</a:t>
            </a:r>
            <a:r>
              <a:rPr lang="en-US" sz="2400"/>
              <a:t>*term*</a:t>
            </a:r>
            <a:r>
              <a:rPr lang="ja-JP" altLang="en-US" sz="2400">
                <a:latin typeface="Arial"/>
              </a:rPr>
              <a:t>”</a:t>
            </a:r>
            <a:r>
              <a:rPr lang="en-US" sz="2400"/>
              <a:t>   (may be other wild cards in other systems)</a:t>
            </a:r>
          </a:p>
          <a:p>
            <a:pPr>
              <a:lnSpc>
                <a:spcPct val="90000"/>
              </a:lnSpc>
            </a:pPr>
            <a:r>
              <a:rPr lang="en-US" sz="2400">
                <a:solidFill>
                  <a:srgbClr val="FF3300"/>
                </a:solidFill>
              </a:rPr>
              <a:t>IN</a:t>
            </a:r>
            <a:r>
              <a:rPr lang="en-US" sz="2400"/>
              <a:t> (</a:t>
            </a:r>
            <a:r>
              <a:rPr lang="ja-JP" altLang="en-US" sz="2400">
                <a:latin typeface="Arial"/>
              </a:rPr>
              <a:t>“</a:t>
            </a:r>
            <a:r>
              <a:rPr lang="en-US" sz="2400"/>
              <a:t>opt1</a:t>
            </a:r>
            <a:r>
              <a:rPr lang="ja-JP" altLang="en-US" sz="2400">
                <a:latin typeface="Arial"/>
              </a:rPr>
              <a:t>”</a:t>
            </a:r>
            <a:r>
              <a:rPr lang="en-US" sz="2400"/>
              <a:t>, </a:t>
            </a:r>
            <a:r>
              <a:rPr lang="ja-JP" altLang="en-US" sz="2400">
                <a:latin typeface="Arial"/>
              </a:rPr>
              <a:t>“</a:t>
            </a:r>
            <a:r>
              <a:rPr lang="en-US" sz="2400"/>
              <a:t>opt2</a:t>
            </a:r>
            <a:r>
              <a:rPr lang="ja-JP" altLang="en-US" sz="2400">
                <a:latin typeface="Arial"/>
              </a:rPr>
              <a:t>”</a:t>
            </a:r>
            <a:r>
              <a:rPr lang="en-US" sz="2400"/>
              <a:t>,…,</a:t>
            </a:r>
            <a:r>
              <a:rPr lang="ja-JP" altLang="en-US" sz="2400">
                <a:latin typeface="Arial"/>
              </a:rPr>
              <a:t>”</a:t>
            </a:r>
            <a:r>
              <a:rPr lang="en-US" sz="2400"/>
              <a:t>optn</a:t>
            </a:r>
            <a:r>
              <a:rPr lang="ja-JP" altLang="en-US" sz="2400">
                <a:latin typeface="Arial"/>
              </a:rPr>
              <a:t>”</a:t>
            </a:r>
            <a:r>
              <a:rPr lang="en-US" sz="2400"/>
              <a:t>)</a:t>
            </a:r>
          </a:p>
          <a:p>
            <a:pPr>
              <a:lnSpc>
                <a:spcPct val="90000"/>
              </a:lnSpc>
            </a:pPr>
            <a:r>
              <a:rPr lang="en-US" sz="2400">
                <a:solidFill>
                  <a:srgbClr val="FF3300"/>
                </a:solidFill>
              </a:rPr>
              <a:t>BETWEEN</a:t>
            </a:r>
            <a:r>
              <a:rPr lang="en-US" sz="2400"/>
              <a:t> val1 </a:t>
            </a:r>
            <a:r>
              <a:rPr lang="en-US" sz="2400">
                <a:solidFill>
                  <a:srgbClr val="FF3300"/>
                </a:solidFill>
              </a:rPr>
              <a:t>AND</a:t>
            </a:r>
            <a:r>
              <a:rPr lang="en-US" sz="2400"/>
              <a:t> val2</a:t>
            </a:r>
          </a:p>
          <a:p>
            <a:pPr>
              <a:lnSpc>
                <a:spcPct val="90000"/>
              </a:lnSpc>
            </a:pPr>
            <a:r>
              <a:rPr lang="en-US" sz="2400">
                <a:solidFill>
                  <a:srgbClr val="FF3300"/>
                </a:solidFill>
              </a:rPr>
              <a:t>IS NULL</a:t>
            </a:r>
            <a:endParaRPr lang="en-US" sz="2400"/>
          </a:p>
        </p:txBody>
      </p:sp>
    </p:spTree>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IS 257 – Fall 2014</a:t>
            </a:r>
            <a:endParaRPr lang="en-US"/>
          </a:p>
        </p:txBody>
      </p:sp>
      <p:sp>
        <p:nvSpPr>
          <p:cNvPr id="813058" name="Rectangle 2"/>
          <p:cNvSpPr>
            <a:spLocks noGrp="1" noChangeArrowheads="1"/>
          </p:cNvSpPr>
          <p:nvPr>
            <p:ph type="title"/>
          </p:nvPr>
        </p:nvSpPr>
        <p:spPr/>
        <p:txBody>
          <a:bodyPr/>
          <a:lstStyle/>
          <a:p>
            <a:r>
              <a:rPr lang="en-US"/>
              <a:t>Using an Aggregate Function</a:t>
            </a:r>
          </a:p>
        </p:txBody>
      </p:sp>
      <p:sp>
        <p:nvSpPr>
          <p:cNvPr id="813059" name="Rectangle 3"/>
          <p:cNvSpPr>
            <a:spLocks noGrp="1" noChangeArrowheads="1"/>
          </p:cNvSpPr>
          <p:nvPr>
            <p:ph type="body" idx="1"/>
          </p:nvPr>
        </p:nvSpPr>
        <p:spPr>
          <a:xfrm>
            <a:off x="304800" y="1524000"/>
            <a:ext cx="8610600" cy="4114800"/>
          </a:xfrm>
        </p:spPr>
        <p:txBody>
          <a:bodyPr/>
          <a:lstStyle/>
          <a:p>
            <a:pPr>
              <a:lnSpc>
                <a:spcPct val="90000"/>
              </a:lnSpc>
            </a:pPr>
            <a:r>
              <a:rPr lang="en-US" sz="2400"/>
              <a:t>SELECT DIVECUST.Name, </a:t>
            </a:r>
            <a:r>
              <a:rPr lang="en-US" sz="2400">
                <a:solidFill>
                  <a:srgbClr val="FF3300"/>
                </a:solidFill>
              </a:rPr>
              <a:t>Sum([Price]*[qty]) AS Total</a:t>
            </a:r>
          </a:p>
          <a:p>
            <a:pPr>
              <a:lnSpc>
                <a:spcPct val="90000"/>
              </a:lnSpc>
              <a:buFontTx/>
              <a:buNone/>
            </a:pPr>
            <a:r>
              <a:rPr lang="en-US" sz="2400"/>
              <a:t>   FROM (DIVECUST INNER JOIN DIVEORDS ON DIVECUST.[Customer No] = DIVEORDS.[Customer No]) INNER JOIN DIVEITEM ON DIVEORDS.[Order No] = DIVEITEM.[Order No]</a:t>
            </a:r>
          </a:p>
          <a:p>
            <a:pPr>
              <a:lnSpc>
                <a:spcPct val="90000"/>
              </a:lnSpc>
              <a:buFontTx/>
              <a:buNone/>
            </a:pPr>
            <a:r>
              <a:rPr lang="en-US" sz="2400"/>
              <a:t>   </a:t>
            </a:r>
            <a:r>
              <a:rPr lang="en-US" sz="2400">
                <a:solidFill>
                  <a:srgbClr val="FF3300"/>
                </a:solidFill>
              </a:rPr>
              <a:t>GROUP BY DIVECUST.Name</a:t>
            </a:r>
          </a:p>
          <a:p>
            <a:pPr>
              <a:lnSpc>
                <a:spcPct val="90000"/>
              </a:lnSpc>
              <a:buFontTx/>
              <a:buNone/>
            </a:pPr>
            <a:r>
              <a:rPr lang="en-US" sz="2400">
                <a:solidFill>
                  <a:srgbClr val="FF3300"/>
                </a:solidFill>
              </a:rPr>
              <a:t>   HAVING (((DIVECUST.Name) Like "*Jazdzewski"));</a:t>
            </a:r>
          </a:p>
          <a:p>
            <a:pPr>
              <a:lnSpc>
                <a:spcPct val="90000"/>
              </a:lnSpc>
            </a:pPr>
            <a:endParaRPr lang="en-US" sz="2400">
              <a:solidFill>
                <a:srgbClr val="FF3300"/>
              </a:solidFill>
            </a:endParaRPr>
          </a:p>
        </p:txBody>
      </p:sp>
    </p:spTree>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Default Design">
  <a:themeElements>
    <a:clrScheme name="">
      <a:dk1>
        <a:srgbClr val="000000"/>
      </a:dk1>
      <a:lt1>
        <a:srgbClr val="FFFFFF"/>
      </a:lt1>
      <a:dk2>
        <a:srgbClr val="000000"/>
      </a:dk2>
      <a:lt2>
        <a:srgbClr val="808080"/>
      </a:lt2>
      <a:accent1>
        <a:srgbClr val="0099CC"/>
      </a:accent1>
      <a:accent2>
        <a:srgbClr val="3333CC"/>
      </a:accent2>
      <a:accent3>
        <a:srgbClr val="FFFFFF"/>
      </a:accent3>
      <a:accent4>
        <a:srgbClr val="000000"/>
      </a:accent4>
      <a:accent5>
        <a:srgbClr val="AACAE2"/>
      </a:accent5>
      <a:accent6>
        <a:srgbClr val="2D2DB9"/>
      </a:accent6>
      <a:hlink>
        <a:srgbClr val="CCCCFF"/>
      </a:hlink>
      <a:folHlink>
        <a:srgbClr val="B2B2B2"/>
      </a:folHlink>
    </a:clrScheme>
    <a:fontScheme name="Default Design">
      <a:majorFont>
        <a:latin typeface="Futura Md BT"/>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Times New Roman" charset="0"/>
            <a:ea typeface="ＭＳ Ｐゴシック"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Times New Roman" charset="0"/>
            <a:ea typeface="ＭＳ Ｐゴシック"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2951</TotalTime>
  <Words>5305</Words>
  <Application>Microsoft Macintosh PowerPoint</Application>
  <PresentationFormat>On-screen Show (4:3)</PresentationFormat>
  <Paragraphs>1028</Paragraphs>
  <Slides>71</Slides>
  <Notes>57</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71</vt:i4>
      </vt:variant>
    </vt:vector>
  </HeadingPairs>
  <TitlesOfParts>
    <vt:vector size="73" baseType="lpstr">
      <vt:lpstr>Default Design</vt:lpstr>
      <vt:lpstr>Worksheet</vt:lpstr>
      <vt:lpstr>Physical Database Design</vt:lpstr>
      <vt:lpstr>Lecture Outline</vt:lpstr>
      <vt:lpstr>Lecture Outline</vt:lpstr>
      <vt:lpstr>SQL - History </vt:lpstr>
      <vt:lpstr>SQL Uses</vt:lpstr>
      <vt:lpstr>SELECT</vt:lpstr>
      <vt:lpstr>SELECT</vt:lpstr>
      <vt:lpstr>SELECT Conditions</vt:lpstr>
      <vt:lpstr>Using an Aggregate Function</vt:lpstr>
      <vt:lpstr>Sorting</vt:lpstr>
      <vt:lpstr>Subqueries</vt:lpstr>
      <vt:lpstr>Aggregate Functions</vt:lpstr>
      <vt:lpstr>Using Aggregate functions</vt:lpstr>
      <vt:lpstr>GROUP BY</vt:lpstr>
      <vt:lpstr>SQL Commands</vt:lpstr>
      <vt:lpstr>Create Table</vt:lpstr>
      <vt:lpstr>INSERT</vt:lpstr>
      <vt:lpstr>Creating a new table from existing tables</vt:lpstr>
      <vt:lpstr>How to do it in MySQL</vt:lpstr>
      <vt:lpstr>SQLite3</vt:lpstr>
      <vt:lpstr>SQLite3 Data types</vt:lpstr>
      <vt:lpstr>SQLite3 Command line</vt:lpstr>
      <vt:lpstr>Wildcard searching</vt:lpstr>
      <vt:lpstr>Create backups</vt:lpstr>
      <vt:lpstr>Creating Tables from Tables</vt:lpstr>
      <vt:lpstr>Using SQLite3 from Python</vt:lpstr>
      <vt:lpstr>SQLite3 from Python</vt:lpstr>
      <vt:lpstr>SQLite3 from Python</vt:lpstr>
      <vt:lpstr>SQLite3 from Python</vt:lpstr>
      <vt:lpstr>Another Example</vt:lpstr>
      <vt:lpstr>Retrieving Data</vt:lpstr>
      <vt:lpstr>Updating data</vt:lpstr>
      <vt:lpstr>Add another row…</vt:lpstr>
      <vt:lpstr>From the SQLite3 command line</vt:lpstr>
      <vt:lpstr>Use Aggregates to summarize data</vt:lpstr>
      <vt:lpstr>Database Design Process</vt:lpstr>
      <vt:lpstr>Physical Database Design</vt:lpstr>
      <vt:lpstr>Physical Database Design</vt:lpstr>
      <vt:lpstr>Physical Design Information</vt:lpstr>
      <vt:lpstr>Physical Design Decisions</vt:lpstr>
      <vt:lpstr>Storage Format</vt:lpstr>
      <vt:lpstr>Objectives of data type selection</vt:lpstr>
      <vt:lpstr>Access Data Types (Not MySQL)</vt:lpstr>
      <vt:lpstr>Access Numeric types</vt:lpstr>
      <vt:lpstr>Oracle Data Types</vt:lpstr>
      <vt:lpstr>MySQL Data Types</vt:lpstr>
      <vt:lpstr>MySQL Data Types</vt:lpstr>
      <vt:lpstr>MySQL Data Types</vt:lpstr>
      <vt:lpstr>MySQL Data Types</vt:lpstr>
      <vt:lpstr>MySQL Data Types</vt:lpstr>
      <vt:lpstr>MySQL Data Types</vt:lpstr>
      <vt:lpstr>Controlling Data Integrity</vt:lpstr>
      <vt:lpstr>Designing Physical Records</vt:lpstr>
      <vt:lpstr>Designing Physical/Internal Model</vt:lpstr>
      <vt:lpstr>Physical Design</vt:lpstr>
      <vt:lpstr>Physical Design</vt:lpstr>
      <vt:lpstr>Physical File Design</vt:lpstr>
      <vt:lpstr>Lecture Outline</vt:lpstr>
      <vt:lpstr>Internal Model Access Methods</vt:lpstr>
      <vt:lpstr>Physical Sequential</vt:lpstr>
      <vt:lpstr>Indexed Sequential</vt:lpstr>
      <vt:lpstr>Index Sequential</vt:lpstr>
      <vt:lpstr>Indexed Sequential: Two Levels</vt:lpstr>
      <vt:lpstr>Indexed Random</vt:lpstr>
      <vt:lpstr>Indexed Random</vt:lpstr>
      <vt:lpstr>Btree</vt:lpstr>
      <vt:lpstr>Inverted</vt:lpstr>
      <vt:lpstr>Inverted</vt:lpstr>
      <vt:lpstr>Direct</vt:lpstr>
      <vt:lpstr>Hashing</vt:lpstr>
      <vt:lpstr>Comparative Access Methods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Valued Gateway Client</dc:creator>
  <cp:lastModifiedBy>Ray Larson</cp:lastModifiedBy>
  <cp:revision>137</cp:revision>
  <dcterms:created xsi:type="dcterms:W3CDTF">2002-08-26T07:08:49Z</dcterms:created>
  <dcterms:modified xsi:type="dcterms:W3CDTF">2014-09-30T17:17:45Z</dcterms:modified>
</cp:coreProperties>
</file>