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embeddings/oleObject5.bin" ContentType="application/vnd.openxmlformats-officedocument.oleObject"/>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0"/>
  </p:notesMasterIdLst>
  <p:handoutMasterIdLst>
    <p:handoutMasterId r:id="rId61"/>
  </p:handoutMasterIdLst>
  <p:sldIdLst>
    <p:sldId id="600" r:id="rId2"/>
    <p:sldId id="668" r:id="rId3"/>
    <p:sldId id="843" r:id="rId4"/>
    <p:sldId id="767" r:id="rId5"/>
    <p:sldId id="768" r:id="rId6"/>
    <p:sldId id="769" r:id="rId7"/>
    <p:sldId id="770" r:id="rId8"/>
    <p:sldId id="771" r:id="rId9"/>
    <p:sldId id="772" r:id="rId10"/>
    <p:sldId id="773" r:id="rId11"/>
    <p:sldId id="774" r:id="rId12"/>
    <p:sldId id="775" r:id="rId13"/>
    <p:sldId id="777" r:id="rId14"/>
    <p:sldId id="778" r:id="rId15"/>
    <p:sldId id="844" r:id="rId16"/>
    <p:sldId id="779" r:id="rId17"/>
    <p:sldId id="780" r:id="rId18"/>
    <p:sldId id="781" r:id="rId19"/>
    <p:sldId id="782" r:id="rId20"/>
    <p:sldId id="783" r:id="rId21"/>
    <p:sldId id="784" r:id="rId22"/>
    <p:sldId id="785" r:id="rId23"/>
    <p:sldId id="786" r:id="rId24"/>
    <p:sldId id="787" r:id="rId25"/>
    <p:sldId id="788" r:id="rId26"/>
    <p:sldId id="789" r:id="rId27"/>
    <p:sldId id="848" r:id="rId28"/>
    <p:sldId id="756" r:id="rId29"/>
    <p:sldId id="798" r:id="rId30"/>
    <p:sldId id="799" r:id="rId31"/>
    <p:sldId id="758" r:id="rId32"/>
    <p:sldId id="793" r:id="rId33"/>
    <p:sldId id="794" r:id="rId34"/>
    <p:sldId id="760" r:id="rId35"/>
    <p:sldId id="761" r:id="rId36"/>
    <p:sldId id="762" r:id="rId37"/>
    <p:sldId id="763" r:id="rId38"/>
    <p:sldId id="764" r:id="rId39"/>
    <p:sldId id="765" r:id="rId40"/>
    <p:sldId id="850" r:id="rId41"/>
    <p:sldId id="845" r:id="rId42"/>
    <p:sldId id="846" r:id="rId43"/>
    <p:sldId id="847" r:id="rId44"/>
    <p:sldId id="829" r:id="rId45"/>
    <p:sldId id="830" r:id="rId46"/>
    <p:sldId id="831" r:id="rId47"/>
    <p:sldId id="832" r:id="rId48"/>
    <p:sldId id="833" r:id="rId49"/>
    <p:sldId id="834" r:id="rId50"/>
    <p:sldId id="835" r:id="rId51"/>
    <p:sldId id="836" r:id="rId52"/>
    <p:sldId id="837" r:id="rId53"/>
    <p:sldId id="838" r:id="rId54"/>
    <p:sldId id="839" r:id="rId55"/>
    <p:sldId id="840" r:id="rId56"/>
    <p:sldId id="841" r:id="rId57"/>
    <p:sldId id="842" r:id="rId58"/>
    <p:sldId id="849" r:id="rId59"/>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ctr"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ctr"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ctr"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ctr"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699" autoAdjust="0"/>
    <p:restoredTop sz="90929"/>
  </p:normalViewPr>
  <p:slideViewPr>
    <p:cSldViewPr>
      <p:cViewPr varScale="1">
        <p:scale>
          <a:sx n="102" d="100"/>
          <a:sy n="102" d="100"/>
        </p:scale>
        <p:origin x="-44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5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esProps" Target="presProps.xml"/><Relationship Id="rId64" Type="http://schemas.openxmlformats.org/officeDocument/2006/relationships/viewProps" Target="viewProps.xml"/><Relationship Id="rId65" Type="http://schemas.openxmlformats.org/officeDocument/2006/relationships/theme" Target="theme/theme1.xml"/><Relationship Id="rId66"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notesMaster" Target="notesMasters/notesMaster1.xml"/><Relationship Id="rId61" Type="http://schemas.openxmlformats.org/officeDocument/2006/relationships/handoutMaster" Target="handoutMasters/handoutMaster1.xml"/><Relationship Id="rId62"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1" Type="http://schemas.openxmlformats.org/officeDocument/2006/relationships/image" Target="../media/image4.emf"/><Relationship Id="rId2"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1CA788-ABE9-0640-94EF-FA7A0B635A19}" type="datetimeFigureOut">
              <a:rPr lang="en-US" smtClean="0"/>
              <a:t>9/25/14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7337FE-0551-5F48-B6D9-55B32E4869C1}" type="slidenum">
              <a:rPr lang="en-US" smtClean="0"/>
              <a:t>‹#›</a:t>
            </a:fld>
            <a:endParaRPr lang="en-US"/>
          </a:p>
        </p:txBody>
      </p:sp>
    </p:spTree>
    <p:extLst>
      <p:ext uri="{BB962C8B-B14F-4D97-AF65-F5344CB8AC3E}">
        <p14:creationId xmlns:p14="http://schemas.microsoft.com/office/powerpoint/2010/main" val="38779954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FA21570D-71A8-4046-82C2-8DECC280C039}" type="slidenum">
              <a:rPr lang="en-US"/>
              <a:pPr/>
              <a:t>‹#›</a:t>
            </a:fld>
            <a:endParaRPr lang="en-US"/>
          </a:p>
        </p:txBody>
      </p:sp>
    </p:spTree>
    <p:extLst>
      <p:ext uri="{BB962C8B-B14F-4D97-AF65-F5344CB8AC3E}">
        <p14:creationId xmlns:p14="http://schemas.microsoft.com/office/powerpoint/2010/main" val="173843011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0CC6FE-93F6-6A48-B31A-0BAEAD1D5525}" type="slidenum">
              <a:rPr lang="en-US"/>
              <a:pPr/>
              <a:t>1</a:t>
            </a:fld>
            <a:endParaRPr lang="en-US"/>
          </a:p>
        </p:txBody>
      </p:sp>
      <p:sp>
        <p:nvSpPr>
          <p:cNvPr id="671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26C3DF-1853-BF4B-B6C9-182B099A6083}" type="slidenum">
              <a:rPr lang="en-US"/>
              <a:pPr/>
              <a:t>10</a:t>
            </a:fld>
            <a:endParaRPr lang="en-US"/>
          </a:p>
        </p:txBody>
      </p:sp>
      <p:sp>
        <p:nvSpPr>
          <p:cNvPr id="78336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833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8E0157-7AAB-8C4A-B739-A65EA9DB79CA}" type="slidenum">
              <a:rPr lang="en-US"/>
              <a:pPr/>
              <a:t>11</a:t>
            </a:fld>
            <a:endParaRPr lang="en-US"/>
          </a:p>
        </p:txBody>
      </p:sp>
      <p:sp>
        <p:nvSpPr>
          <p:cNvPr id="7854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854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E97708-C9EB-B949-8540-0CE00FB0361B}" type="slidenum">
              <a:rPr lang="en-US"/>
              <a:pPr/>
              <a:t>12</a:t>
            </a:fld>
            <a:endParaRPr lang="en-US"/>
          </a:p>
        </p:txBody>
      </p:sp>
      <p:sp>
        <p:nvSpPr>
          <p:cNvPr id="7874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874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803D57-9489-A545-B05B-85BD7A0B2310}" type="slidenum">
              <a:rPr lang="en-US"/>
              <a:pPr/>
              <a:t>13</a:t>
            </a:fld>
            <a:endParaRPr lang="en-US"/>
          </a:p>
        </p:txBody>
      </p:sp>
      <p:sp>
        <p:nvSpPr>
          <p:cNvPr id="79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9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8303F6-D38B-3F47-89E4-7E82ECB098A0}" type="slidenum">
              <a:rPr lang="en-US"/>
              <a:pPr/>
              <a:t>14</a:t>
            </a:fld>
            <a:endParaRPr lang="en-US"/>
          </a:p>
        </p:txBody>
      </p:sp>
      <p:sp>
        <p:nvSpPr>
          <p:cNvPr id="7936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936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2EC89-7A25-144C-9B6B-4AFFF23AF093}" type="slidenum">
              <a:rPr lang="en-US"/>
              <a:pPr/>
              <a:t>15</a:t>
            </a:fld>
            <a:endParaRPr lang="en-US"/>
          </a:p>
        </p:txBody>
      </p:sp>
      <p:sp>
        <p:nvSpPr>
          <p:cNvPr id="672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0EE351-E573-1C45-9E84-63FFA9753F44}" type="slidenum">
              <a:rPr lang="en-US"/>
              <a:pPr/>
              <a:t>16</a:t>
            </a:fld>
            <a:endParaRPr lang="en-US"/>
          </a:p>
        </p:txBody>
      </p:sp>
      <p:sp>
        <p:nvSpPr>
          <p:cNvPr id="79565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956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A99CA3-5D05-964F-BFC6-E094D01B20C1}" type="slidenum">
              <a:rPr lang="en-US"/>
              <a:pPr/>
              <a:t>17</a:t>
            </a:fld>
            <a:endParaRPr lang="en-US"/>
          </a:p>
        </p:txBody>
      </p:sp>
      <p:sp>
        <p:nvSpPr>
          <p:cNvPr id="79769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976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D0F878-9B04-9D4E-8858-94F48AF15777}" type="slidenum">
              <a:rPr lang="en-US"/>
              <a:pPr/>
              <a:t>18</a:t>
            </a:fld>
            <a:endParaRPr lang="en-US"/>
          </a:p>
        </p:txBody>
      </p:sp>
      <p:sp>
        <p:nvSpPr>
          <p:cNvPr id="79974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997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79FA81-5FD5-4D46-ABC9-EC6F903B8280}" type="slidenum">
              <a:rPr lang="en-US"/>
              <a:pPr/>
              <a:t>19</a:t>
            </a:fld>
            <a:endParaRPr lang="en-US"/>
          </a:p>
        </p:txBody>
      </p:sp>
      <p:sp>
        <p:nvSpPr>
          <p:cNvPr id="8017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017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2EC89-7A25-144C-9B6B-4AFFF23AF093}" type="slidenum">
              <a:rPr lang="en-US"/>
              <a:pPr/>
              <a:t>2</a:t>
            </a:fld>
            <a:endParaRPr lang="en-US"/>
          </a:p>
        </p:txBody>
      </p:sp>
      <p:sp>
        <p:nvSpPr>
          <p:cNvPr id="672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58504F-8A89-F846-A349-3F45EDA2915F}" type="slidenum">
              <a:rPr lang="en-US"/>
              <a:pPr/>
              <a:t>20</a:t>
            </a:fld>
            <a:endParaRPr lang="en-US"/>
          </a:p>
        </p:txBody>
      </p:sp>
      <p:sp>
        <p:nvSpPr>
          <p:cNvPr id="8038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038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577ACE-7001-E045-B7C1-981E37A87F07}" type="slidenum">
              <a:rPr lang="en-US"/>
              <a:pPr/>
              <a:t>21</a:t>
            </a:fld>
            <a:endParaRPr lang="en-US"/>
          </a:p>
        </p:txBody>
      </p:sp>
      <p:sp>
        <p:nvSpPr>
          <p:cNvPr id="80589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058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08BC58-2A09-8D47-BFDB-8A1D8BEEFA41}" type="slidenum">
              <a:rPr lang="en-US"/>
              <a:pPr/>
              <a:t>22</a:t>
            </a:fld>
            <a:endParaRPr lang="en-US"/>
          </a:p>
        </p:txBody>
      </p:sp>
      <p:sp>
        <p:nvSpPr>
          <p:cNvPr id="8079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079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D79865-BCDF-DA45-A50C-7AB258D854BB}" type="slidenum">
              <a:rPr lang="en-US"/>
              <a:pPr/>
              <a:t>23</a:t>
            </a:fld>
            <a:endParaRPr lang="en-US"/>
          </a:p>
        </p:txBody>
      </p:sp>
      <p:sp>
        <p:nvSpPr>
          <p:cNvPr id="8099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099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C4218F-0FA5-754A-90CE-9172D78A6786}" type="slidenum">
              <a:rPr lang="en-US"/>
              <a:pPr/>
              <a:t>24</a:t>
            </a:fld>
            <a:endParaRPr lang="en-US"/>
          </a:p>
        </p:txBody>
      </p:sp>
      <p:sp>
        <p:nvSpPr>
          <p:cNvPr id="8120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120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772F0F-96CB-D244-89FA-B8E79DE3F081}" type="slidenum">
              <a:rPr lang="en-US"/>
              <a:pPr/>
              <a:t>25</a:t>
            </a:fld>
            <a:endParaRPr lang="en-US"/>
          </a:p>
        </p:txBody>
      </p:sp>
      <p:sp>
        <p:nvSpPr>
          <p:cNvPr id="8140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140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88C63E-E95A-934F-9A03-73C086E75E0D}" type="slidenum">
              <a:rPr lang="en-US"/>
              <a:pPr/>
              <a:t>26</a:t>
            </a:fld>
            <a:endParaRPr lang="en-US"/>
          </a:p>
        </p:txBody>
      </p:sp>
      <p:sp>
        <p:nvSpPr>
          <p:cNvPr id="8161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161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2EC89-7A25-144C-9B6B-4AFFF23AF093}" type="slidenum">
              <a:rPr lang="en-US"/>
              <a:pPr/>
              <a:t>27</a:t>
            </a:fld>
            <a:endParaRPr lang="en-US"/>
          </a:p>
        </p:txBody>
      </p:sp>
      <p:sp>
        <p:nvSpPr>
          <p:cNvPr id="672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68F145-6431-2F4D-B9A5-74013FF2D4E1}" type="slidenum">
              <a:rPr lang="en-US"/>
              <a:pPr/>
              <a:t>28</a:t>
            </a:fld>
            <a:endParaRPr lang="en-US"/>
          </a:p>
        </p:txBody>
      </p:sp>
      <p:sp>
        <p:nvSpPr>
          <p:cNvPr id="74854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485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D938AD-5853-7540-A3FC-853F3F2E7BA3}" type="slidenum">
              <a:rPr lang="en-US"/>
              <a:pPr/>
              <a:t>29</a:t>
            </a:fld>
            <a:endParaRPr lang="en-US"/>
          </a:p>
        </p:txBody>
      </p:sp>
      <p:sp>
        <p:nvSpPr>
          <p:cNvPr id="8960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9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2EC89-7A25-144C-9B6B-4AFFF23AF093}" type="slidenum">
              <a:rPr lang="en-US"/>
              <a:pPr/>
              <a:t>3</a:t>
            </a:fld>
            <a:endParaRPr lang="en-US"/>
          </a:p>
        </p:txBody>
      </p:sp>
      <p:sp>
        <p:nvSpPr>
          <p:cNvPr id="672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35BEF7-03CA-2B48-B90C-F4B4B86B64D4}" type="slidenum">
              <a:rPr lang="en-US"/>
              <a:pPr/>
              <a:t>31</a:t>
            </a:fld>
            <a:endParaRPr lang="en-US"/>
          </a:p>
        </p:txBody>
      </p:sp>
      <p:sp>
        <p:nvSpPr>
          <p:cNvPr id="7526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526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B3EF8A-F3DB-9845-ABA5-551C9AD7D475}" type="slidenum">
              <a:rPr lang="en-US"/>
              <a:pPr/>
              <a:t>32</a:t>
            </a:fld>
            <a:endParaRPr lang="en-US"/>
          </a:p>
        </p:txBody>
      </p:sp>
      <p:sp>
        <p:nvSpPr>
          <p:cNvPr id="8243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243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1FC6E7-79C1-3347-AE3F-2F2BEFD2B61E}" type="slidenum">
              <a:rPr lang="en-US"/>
              <a:pPr/>
              <a:t>33</a:t>
            </a:fld>
            <a:endParaRPr lang="en-US"/>
          </a:p>
        </p:txBody>
      </p:sp>
      <p:sp>
        <p:nvSpPr>
          <p:cNvPr id="8263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263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FCD91-A189-D242-9499-D47937F9C4E7}" type="slidenum">
              <a:rPr lang="en-US"/>
              <a:pPr/>
              <a:t>34</a:t>
            </a:fld>
            <a:endParaRPr lang="en-US"/>
          </a:p>
        </p:txBody>
      </p:sp>
      <p:sp>
        <p:nvSpPr>
          <p:cNvPr id="7567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567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B1E3D6-05C4-164E-8FEE-D643506CE84F}" type="slidenum">
              <a:rPr lang="en-US"/>
              <a:pPr/>
              <a:t>35</a:t>
            </a:fld>
            <a:endParaRPr lang="en-US"/>
          </a:p>
        </p:txBody>
      </p:sp>
      <p:sp>
        <p:nvSpPr>
          <p:cNvPr id="7587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587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6ECBF4-15B7-9D4A-A668-CE9CF9B81484}" type="slidenum">
              <a:rPr lang="en-US"/>
              <a:pPr/>
              <a:t>36</a:t>
            </a:fld>
            <a:endParaRPr lang="en-US"/>
          </a:p>
        </p:txBody>
      </p:sp>
      <p:sp>
        <p:nvSpPr>
          <p:cNvPr id="7608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608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2C2195-791C-A445-88C3-CBC649CE8321}" type="slidenum">
              <a:rPr lang="en-US"/>
              <a:pPr/>
              <a:t>37</a:t>
            </a:fld>
            <a:endParaRPr lang="en-US"/>
          </a:p>
        </p:txBody>
      </p:sp>
      <p:sp>
        <p:nvSpPr>
          <p:cNvPr id="7628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628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E53F92-9CDB-3949-9FBD-8A1C716D4D64}" type="slidenum">
              <a:rPr lang="en-US"/>
              <a:pPr/>
              <a:t>38</a:t>
            </a:fld>
            <a:endParaRPr lang="en-US"/>
          </a:p>
        </p:txBody>
      </p:sp>
      <p:sp>
        <p:nvSpPr>
          <p:cNvPr id="7649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649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34B289-8D55-F147-AD11-3F4A7DB1A5A6}" type="slidenum">
              <a:rPr lang="en-US"/>
              <a:pPr/>
              <a:t>39</a:t>
            </a:fld>
            <a:endParaRPr lang="en-US"/>
          </a:p>
        </p:txBody>
      </p:sp>
      <p:sp>
        <p:nvSpPr>
          <p:cNvPr id="7669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669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2EC89-7A25-144C-9B6B-4AFFF23AF093}" type="slidenum">
              <a:rPr lang="en-US"/>
              <a:pPr/>
              <a:t>41</a:t>
            </a:fld>
            <a:endParaRPr lang="en-US"/>
          </a:p>
        </p:txBody>
      </p:sp>
      <p:sp>
        <p:nvSpPr>
          <p:cNvPr id="672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7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C13740-2251-5749-B695-DE625F12FFFE}" type="slidenum">
              <a:rPr lang="en-US"/>
              <a:pPr/>
              <a:t>4</a:t>
            </a:fld>
            <a:endParaRPr lang="en-US"/>
          </a:p>
        </p:txBody>
      </p:sp>
      <p:sp>
        <p:nvSpPr>
          <p:cNvPr id="77107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710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 that we are not connecting to a file,</a:t>
            </a:r>
            <a:r>
              <a:rPr lang="en-US" baseline="0" dirty="0" smtClean="0"/>
              <a:t> but “:memory:” which creates a volatile database (it goes away when the program ends)</a:t>
            </a:r>
            <a:endParaRPr lang="en-US" dirty="0" smtClean="0"/>
          </a:p>
          <a:p>
            <a:r>
              <a:rPr lang="en-US" dirty="0" smtClean="0"/>
              <a:t>The INTEGER</a:t>
            </a:r>
            <a:r>
              <a:rPr lang="en-US" baseline="0" dirty="0" smtClean="0"/>
              <a:t> PRIMARY KEY defaults to auto-increment (starting with 1)</a:t>
            </a:r>
          </a:p>
          <a:p>
            <a:r>
              <a:rPr lang="en-US" baseline="0" dirty="0" err="1" smtClean="0"/>
              <a:t>Lastrowid</a:t>
            </a:r>
            <a:r>
              <a:rPr lang="en-US" baseline="0" dirty="0" smtClean="0"/>
              <a:t> gives the PK of the last row inserted…</a:t>
            </a:r>
          </a:p>
          <a:p>
            <a:r>
              <a:rPr lang="en-US" baseline="0" dirty="0" smtClean="0"/>
              <a:t>So what does the last line print?</a:t>
            </a:r>
          </a:p>
          <a:p>
            <a:endParaRPr lang="en-US" dirty="0"/>
          </a:p>
        </p:txBody>
      </p:sp>
      <p:sp>
        <p:nvSpPr>
          <p:cNvPr id="4" name="Slide Number Placeholder 3"/>
          <p:cNvSpPr>
            <a:spLocks noGrp="1"/>
          </p:cNvSpPr>
          <p:nvPr>
            <p:ph type="sldNum" sz="quarter" idx="10"/>
          </p:nvPr>
        </p:nvSpPr>
        <p:spPr/>
        <p:txBody>
          <a:bodyPr/>
          <a:lstStyle/>
          <a:p>
            <a:fld id="{D9FB6C44-595A-B147-93BC-B9F0A7482B42}" type="slidenum">
              <a:rPr lang="en-US" smtClean="0"/>
              <a:pPr/>
              <a:t>52</a:t>
            </a:fld>
            <a:endParaRPr lang="en-US"/>
          </a:p>
        </p:txBody>
      </p:sp>
    </p:spTree>
    <p:extLst>
      <p:ext uri="{BB962C8B-B14F-4D97-AF65-F5344CB8AC3E}">
        <p14:creationId xmlns:p14="http://schemas.microsoft.com/office/powerpoint/2010/main" val="40063587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can also use </a:t>
            </a:r>
            <a:r>
              <a:rPr lang="en-US" baseline="0" dirty="0" err="1" smtClean="0"/>
              <a:t>cur.execute</a:t>
            </a:r>
            <a:r>
              <a:rPr lang="en-US" baseline="0" dirty="0" smtClean="0"/>
              <a:t> to run ANY SQL command on the connected database</a:t>
            </a:r>
          </a:p>
          <a:p>
            <a:r>
              <a:rPr lang="en-US" baseline="0" dirty="0" smtClean="0"/>
              <a:t>SQL commands like SELECT return results – and the </a:t>
            </a:r>
            <a:r>
              <a:rPr lang="en-US" baseline="0" dirty="0" err="1" smtClean="0"/>
              <a:t>fetchall</a:t>
            </a:r>
            <a:r>
              <a:rPr lang="en-US" baseline="0" dirty="0" smtClean="0"/>
              <a:t>() method of the cursor object can be used to get</a:t>
            </a:r>
          </a:p>
          <a:p>
            <a:r>
              <a:rPr lang="en-US" baseline="0" dirty="0" smtClean="0"/>
              <a:t>Any results as a tuple of tuples</a:t>
            </a:r>
          </a:p>
          <a:p>
            <a:endParaRPr lang="en-US" dirty="0"/>
          </a:p>
        </p:txBody>
      </p:sp>
      <p:sp>
        <p:nvSpPr>
          <p:cNvPr id="4" name="Slide Number Placeholder 3"/>
          <p:cNvSpPr>
            <a:spLocks noGrp="1"/>
          </p:cNvSpPr>
          <p:nvPr>
            <p:ph type="sldNum" sz="quarter" idx="10"/>
          </p:nvPr>
        </p:nvSpPr>
        <p:spPr/>
        <p:txBody>
          <a:bodyPr/>
          <a:lstStyle/>
          <a:p>
            <a:fld id="{D9FB6C44-595A-B147-93BC-B9F0A7482B42}" type="slidenum">
              <a:rPr lang="en-US" smtClean="0"/>
              <a:pPr/>
              <a:t>53</a:t>
            </a:fld>
            <a:endParaRPr lang="en-US"/>
          </a:p>
        </p:txBody>
      </p:sp>
    </p:spTree>
    <p:extLst>
      <p:ext uri="{BB962C8B-B14F-4D97-AF65-F5344CB8AC3E}">
        <p14:creationId xmlns:p14="http://schemas.microsoft.com/office/powerpoint/2010/main" val="17261768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Suppose we add more SQL commands – Use</a:t>
            </a:r>
            <a:r>
              <a:rPr lang="en-US" baseline="0" dirty="0" smtClean="0"/>
              <a:t> update to change the price of Bentleys  (finds the row with Name = Bentley and sets a new price.</a:t>
            </a:r>
          </a:p>
          <a:p>
            <a:r>
              <a:rPr lang="en-US" baseline="0" dirty="0" smtClean="0"/>
              <a:t>When we print again we see the new price.</a:t>
            </a:r>
            <a:endParaRPr lang="en-US" dirty="0"/>
          </a:p>
        </p:txBody>
      </p:sp>
      <p:sp>
        <p:nvSpPr>
          <p:cNvPr id="4" name="Slide Number Placeholder 3"/>
          <p:cNvSpPr>
            <a:spLocks noGrp="1"/>
          </p:cNvSpPr>
          <p:nvPr>
            <p:ph type="sldNum" sz="quarter" idx="10"/>
          </p:nvPr>
        </p:nvSpPr>
        <p:spPr/>
        <p:txBody>
          <a:bodyPr/>
          <a:lstStyle/>
          <a:p>
            <a:fld id="{D9FB6C44-595A-B147-93BC-B9F0A7482B42}" type="slidenum">
              <a:rPr lang="en-US" smtClean="0"/>
              <a:pPr/>
              <a:t>54</a:t>
            </a:fld>
            <a:endParaRPr lang="en-US"/>
          </a:p>
        </p:txBody>
      </p:sp>
    </p:spTree>
    <p:extLst>
      <p:ext uri="{BB962C8B-B14F-4D97-AF65-F5344CB8AC3E}">
        <p14:creationId xmlns:p14="http://schemas.microsoft.com/office/powerpoint/2010/main" val="2319380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15958D-CAFD-194C-885A-C9EBBEDF4E4E}" type="slidenum">
              <a:rPr lang="en-US"/>
              <a:pPr/>
              <a:t>5</a:t>
            </a:fld>
            <a:endParaRPr lang="en-US"/>
          </a:p>
        </p:txBody>
      </p:sp>
      <p:sp>
        <p:nvSpPr>
          <p:cNvPr id="7731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731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C8F419-2828-3549-866E-2C53CC244566}" type="slidenum">
              <a:rPr lang="en-US"/>
              <a:pPr/>
              <a:t>6</a:t>
            </a:fld>
            <a:endParaRPr lang="en-US"/>
          </a:p>
        </p:txBody>
      </p:sp>
      <p:sp>
        <p:nvSpPr>
          <p:cNvPr id="7751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751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387AE7-CB42-3A4A-AE4F-D143C6B51971}" type="slidenum">
              <a:rPr lang="en-US"/>
              <a:pPr/>
              <a:t>7</a:t>
            </a:fld>
            <a:endParaRPr lang="en-US"/>
          </a:p>
        </p:txBody>
      </p:sp>
      <p:sp>
        <p:nvSpPr>
          <p:cNvPr id="77721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772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9D8E94-CE0F-1443-A3C6-E9782C2F62BA}" type="slidenum">
              <a:rPr lang="en-US"/>
              <a:pPr/>
              <a:t>8</a:t>
            </a:fld>
            <a:endParaRPr lang="en-US"/>
          </a:p>
        </p:txBody>
      </p:sp>
      <p:sp>
        <p:nvSpPr>
          <p:cNvPr id="77926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792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FE6032-ED27-7E4E-BC6C-C59541D43FF9}" type="slidenum">
              <a:rPr lang="en-US"/>
              <a:pPr/>
              <a:t>9</a:t>
            </a:fld>
            <a:endParaRPr lang="en-US"/>
          </a:p>
        </p:txBody>
      </p:sp>
      <p:sp>
        <p:nvSpPr>
          <p:cNvPr id="7813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7813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3544011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26874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2222517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477000"/>
            <a:ext cx="1905000" cy="381000"/>
          </a:xfrm>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175249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3828172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190445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3932314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4200196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405434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1268227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3879319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14133427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jpeg"/><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0" bIns="45720" numCol="1" anchor="ctr" anchorCtr="0" compatLnSpc="1">
            <a:prstTxWarp prst="textNoShape">
              <a:avLst/>
            </a:prstTxWarp>
          </a:bodyPr>
          <a:lstStyle>
            <a:lvl1pPr algn="l">
              <a:defRPr sz="1000" b="1">
                <a:solidFill>
                  <a:srgbClr val="FFFFFF"/>
                </a:solidFill>
                <a:latin typeface="+mj-lt"/>
              </a:defRPr>
            </a:lvl1pPr>
          </a:lstStyle>
          <a:p>
            <a:r>
              <a:rPr lang="en-US" smtClean="0"/>
              <a:t>IS 257 – Fall 2014</a:t>
            </a:r>
            <a:endParaRPr lang="en-US"/>
          </a:p>
        </p:txBody>
      </p:sp>
      <p:pic>
        <p:nvPicPr>
          <p:cNvPr id="1031" name="Picture 7" descr="logo_small"/>
          <p:cNvPicPr>
            <a:picLocks noChangeAspect="1" noChangeArrowheads="1"/>
          </p:cNvPicPr>
          <p:nvPr userDrawn="1"/>
        </p:nvPicPr>
        <p:blipFill>
          <a:blip r:embed="rId14">
            <a:extLst>
              <a:ext uri="{28A0092B-C50C-407E-A947-70E740481C1C}">
                <a14:useLocalDpi xmlns:a14="http://schemas.microsoft.com/office/drawing/2010/main" val="0"/>
              </a:ext>
            </a:extLst>
          </a:blip>
          <a:srcRect b="34164"/>
          <a:stretch>
            <a:fillRect/>
          </a:stretch>
        </p:blipFill>
        <p:spPr bwMode="auto">
          <a:xfrm>
            <a:off x="3619500" y="6553200"/>
            <a:ext cx="1905000" cy="24606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southhal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Ins="0" anchor="ctr"/>
          <a:lstStyle/>
          <a:p>
            <a:pPr algn="l"/>
            <a:endParaRPr lang="en-US" sz="1000" b="1" dirty="0">
              <a:solidFill>
                <a:srgbClr val="FFFFFF"/>
              </a:solidFill>
              <a:latin typeface="Futura Md BT" charset="0"/>
            </a:endParaRPr>
          </a:p>
          <a:p>
            <a:pPr algn="r"/>
            <a:r>
              <a:rPr lang="en-US" sz="1000" b="1" dirty="0" smtClean="0">
                <a:solidFill>
                  <a:srgbClr val="FFFFFF"/>
                </a:solidFill>
                <a:latin typeface="Futura Md BT" charset="0"/>
              </a:rPr>
              <a:t>2014-</a:t>
            </a:r>
            <a:r>
              <a:rPr lang="en-US" sz="1000" b="1" dirty="0">
                <a:solidFill>
                  <a:srgbClr val="FFFFFF"/>
                </a:solidFill>
                <a:latin typeface="Futura Md BT" charset="0"/>
              </a:rPr>
              <a:t>09</a:t>
            </a:r>
            <a:r>
              <a:rPr lang="en-US" sz="1000" b="1" dirty="0" smtClean="0">
                <a:solidFill>
                  <a:srgbClr val="FFFFFF"/>
                </a:solidFill>
                <a:latin typeface="Futura Md BT" charset="0"/>
              </a:rPr>
              <a:t>-25 </a:t>
            </a:r>
            <a:r>
              <a:rPr lang="en-US" sz="1000" b="1" dirty="0">
                <a:solidFill>
                  <a:srgbClr val="FFFFFF"/>
                </a:solidFill>
                <a:latin typeface="Futura Md BT" charset="0"/>
              </a:rPr>
              <a:t>SLIDE </a:t>
            </a:r>
            <a:fld id="{FEF37A7B-B8F4-CF43-A3E2-FFCF7BEC0E4A}" type="slidenum">
              <a:rPr lang="en-US" sz="1000" b="1">
                <a:solidFill>
                  <a:srgbClr val="FFFFFF"/>
                </a:solidFill>
                <a:latin typeface="Futura Md BT" charset="0"/>
              </a:rPr>
              <a:pPr algn="r"/>
              <a:t>‹#›</a:t>
            </a:fld>
            <a:r>
              <a:rPr lang="en-US" sz="1000" b="1" dirty="0">
                <a:solidFill>
                  <a:srgbClr val="FFFFFF"/>
                </a:solidFill>
                <a:latin typeface="Futura Md BT" charset="0"/>
              </a:rPr>
              <a:t>	</a:t>
            </a:r>
          </a:p>
        </p:txBody>
      </p:sp>
      <p:pic>
        <p:nvPicPr>
          <p:cNvPr id="1047" name="Picture 23" descr="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3657600" y="6477000"/>
            <a:ext cx="1905000" cy="381000"/>
          </a:xfrm>
          <a:prstGeom prst="rect">
            <a:avLst/>
          </a:prstGeom>
          <a:solidFill>
            <a:schemeClr val="accent1"/>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l" rtl="0" fontAlgn="base">
        <a:spcBef>
          <a:spcPct val="0"/>
        </a:spcBef>
        <a:spcAft>
          <a:spcPct val="0"/>
        </a:spcAft>
        <a:defRPr sz="4000">
          <a:solidFill>
            <a:srgbClr val="FFFFFF"/>
          </a:solidFill>
          <a:latin typeface="+mj-lt"/>
          <a:ea typeface="+mj-ea"/>
          <a:cs typeface="+mj-cs"/>
        </a:defRPr>
      </a:lvl1pPr>
      <a:lvl2pPr algn="l" rtl="0" fontAlgn="base">
        <a:spcBef>
          <a:spcPct val="0"/>
        </a:spcBef>
        <a:spcAft>
          <a:spcPct val="0"/>
        </a:spcAft>
        <a:defRPr sz="4000">
          <a:solidFill>
            <a:srgbClr val="FFFFFF"/>
          </a:solidFill>
          <a:latin typeface="Futura Md BT" charset="0"/>
          <a:ea typeface="ＭＳ Ｐゴシック" charset="0"/>
        </a:defRPr>
      </a:lvl2pPr>
      <a:lvl3pPr algn="l" rtl="0" fontAlgn="base">
        <a:spcBef>
          <a:spcPct val="0"/>
        </a:spcBef>
        <a:spcAft>
          <a:spcPct val="0"/>
        </a:spcAft>
        <a:defRPr sz="4000">
          <a:solidFill>
            <a:srgbClr val="FFFFFF"/>
          </a:solidFill>
          <a:latin typeface="Futura Md BT" charset="0"/>
          <a:ea typeface="ＭＳ Ｐゴシック" charset="0"/>
        </a:defRPr>
      </a:lvl3pPr>
      <a:lvl4pPr algn="l" rtl="0" fontAlgn="base">
        <a:spcBef>
          <a:spcPct val="0"/>
        </a:spcBef>
        <a:spcAft>
          <a:spcPct val="0"/>
        </a:spcAft>
        <a:defRPr sz="4000">
          <a:solidFill>
            <a:srgbClr val="FFFFFF"/>
          </a:solidFill>
          <a:latin typeface="Futura Md BT" charset="0"/>
          <a:ea typeface="ＭＳ Ｐゴシック" charset="0"/>
        </a:defRPr>
      </a:lvl4pPr>
      <a:lvl5pPr algn="l" rtl="0" fontAlgn="base">
        <a:spcBef>
          <a:spcPct val="0"/>
        </a:spcBef>
        <a:spcAft>
          <a:spcPct val="0"/>
        </a:spcAft>
        <a:defRPr sz="4000">
          <a:solidFill>
            <a:srgbClr val="FFFFFF"/>
          </a:solidFill>
          <a:latin typeface="Futura Md BT" charset="0"/>
          <a:ea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4" Type="http://schemas.openxmlformats.org/officeDocument/2006/relationships/oleObject" Target="../embeddings/oleObject5.bin"/><Relationship Id="rId5" Type="http://schemas.openxmlformats.org/officeDocument/2006/relationships/image" Target="../media/image8.emf"/><Relationship Id="rId1" Type="http://schemas.openxmlformats.org/officeDocument/2006/relationships/vmlDrawing" Target="../drawings/vmlDrawing2.vml"/><Relationship Id="rId2"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oleObject1.bin"/><Relationship Id="rId5" Type="http://schemas.openxmlformats.org/officeDocument/2006/relationships/image" Target="../media/image4.emf"/><Relationship Id="rId6" Type="http://schemas.openxmlformats.org/officeDocument/2006/relationships/oleObject" Target="../embeddings/oleObject2.bin"/><Relationship Id="rId7" Type="http://schemas.openxmlformats.org/officeDocument/2006/relationships/image" Target="../media/image5.emf"/><Relationship Id="rId8" Type="http://schemas.openxmlformats.org/officeDocument/2006/relationships/oleObject" Target="../embeddings/oleObject3.bin"/><Relationship Id="rId9" Type="http://schemas.openxmlformats.org/officeDocument/2006/relationships/image" Target="../media/image6.emf"/><Relationship Id="rId10" Type="http://schemas.openxmlformats.org/officeDocument/2006/relationships/oleObject" Target="../embeddings/oleObject4.bin"/><Relationship Id="rId11" Type="http://schemas.openxmlformats.org/officeDocument/2006/relationships/image" Target="../media/image7.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458754" name="Rectangle 2"/>
          <p:cNvSpPr>
            <a:spLocks noGrp="1" noChangeArrowheads="1"/>
          </p:cNvSpPr>
          <p:nvPr>
            <p:ph type="ctrTitle"/>
          </p:nvPr>
        </p:nvSpPr>
        <p:spPr>
          <a:xfrm>
            <a:off x="685800" y="2286000"/>
            <a:ext cx="7772400" cy="1143000"/>
          </a:xfrm>
        </p:spPr>
        <p:txBody>
          <a:bodyPr/>
          <a:lstStyle/>
          <a:p>
            <a:pPr algn="ctr"/>
            <a:r>
              <a:rPr lang="en-US" dirty="0" smtClean="0">
                <a:solidFill>
                  <a:schemeClr val="tx1"/>
                </a:solidFill>
              </a:rPr>
              <a:t>More on SQL (and SQLite)</a:t>
            </a:r>
            <a:endParaRPr lang="en-US" dirty="0">
              <a:solidFill>
                <a:schemeClr val="tx1"/>
              </a:solidFill>
            </a:endParaRPr>
          </a:p>
        </p:txBody>
      </p:sp>
      <p:sp>
        <p:nvSpPr>
          <p:cNvPr id="458755" name="Rectangle 3"/>
          <p:cNvSpPr>
            <a:spLocks noGrp="1" noChangeArrowheads="1"/>
          </p:cNvSpPr>
          <p:nvPr>
            <p:ph type="subTitle" idx="1"/>
          </p:nvPr>
        </p:nvSpPr>
        <p:spPr/>
        <p:txBody>
          <a:bodyPr/>
          <a:lstStyle/>
          <a:p>
            <a:r>
              <a:rPr lang="en-US" sz="2800"/>
              <a:t>University of California, Berkeley</a:t>
            </a:r>
          </a:p>
          <a:p>
            <a:r>
              <a:rPr lang="en-US" sz="2800"/>
              <a:t>School of Information </a:t>
            </a:r>
          </a:p>
          <a:p>
            <a:r>
              <a:rPr lang="en-US" sz="2800" i="1"/>
              <a:t>I 257: Database Management</a:t>
            </a:r>
            <a:endParaRPr lang="en-US" i="1"/>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82338" name="Rectangle 2"/>
          <p:cNvSpPr>
            <a:spLocks noGrp="1" noChangeArrowheads="1"/>
          </p:cNvSpPr>
          <p:nvPr>
            <p:ph type="title"/>
          </p:nvPr>
        </p:nvSpPr>
        <p:spPr/>
        <p:txBody>
          <a:bodyPr/>
          <a:lstStyle/>
          <a:p>
            <a:r>
              <a:rPr lang="en-US"/>
              <a:t>Relational Algebra</a:t>
            </a:r>
          </a:p>
        </p:txBody>
      </p:sp>
      <p:sp>
        <p:nvSpPr>
          <p:cNvPr id="782339" name="Rectangle 3"/>
          <p:cNvSpPr>
            <a:spLocks noGrp="1" noChangeArrowheads="1"/>
          </p:cNvSpPr>
          <p:nvPr>
            <p:ph type="body" idx="1"/>
          </p:nvPr>
        </p:nvSpPr>
        <p:spPr/>
        <p:txBody>
          <a:bodyPr/>
          <a:lstStyle/>
          <a:p>
            <a:r>
              <a:rPr lang="en-US"/>
              <a:t>What is the name of the customer who ordered Large Red Widgets?</a:t>
            </a:r>
          </a:p>
          <a:p>
            <a:pPr lvl="1"/>
            <a:r>
              <a:rPr lang="en-US"/>
              <a:t>Select </a:t>
            </a:r>
            <a:r>
              <a:rPr lang="ja-JP" altLang="en-US">
                <a:latin typeface="Arial"/>
              </a:rPr>
              <a:t>“</a:t>
            </a:r>
            <a:r>
              <a:rPr lang="en-US"/>
              <a:t>large Red Widgets</a:t>
            </a:r>
            <a:r>
              <a:rPr lang="ja-JP" altLang="en-US">
                <a:latin typeface="Arial"/>
              </a:rPr>
              <a:t>”</a:t>
            </a:r>
            <a:r>
              <a:rPr lang="en-US"/>
              <a:t> from Part as temp1</a:t>
            </a:r>
          </a:p>
          <a:p>
            <a:pPr lvl="1"/>
            <a:r>
              <a:rPr lang="en-US"/>
              <a:t>Join temp1 with Line-item on Part # as temp2</a:t>
            </a:r>
          </a:p>
          <a:p>
            <a:pPr lvl="1"/>
            <a:r>
              <a:rPr lang="en-US"/>
              <a:t>Join temp2 with Invoice on Invoice # as temp3</a:t>
            </a:r>
          </a:p>
          <a:p>
            <a:pPr lvl="1"/>
            <a:r>
              <a:rPr lang="en-US"/>
              <a:t>Join temp3 with customer on cust # as temp4</a:t>
            </a:r>
          </a:p>
          <a:p>
            <a:pPr lvl="1"/>
            <a:r>
              <a:rPr lang="en-US"/>
              <a:t>Project Name from temp4</a:t>
            </a:r>
          </a:p>
          <a:p>
            <a:pPr lvl="1"/>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84386" name="Rectangle 2"/>
          <p:cNvSpPr>
            <a:spLocks noGrp="1" noChangeArrowheads="1"/>
          </p:cNvSpPr>
          <p:nvPr>
            <p:ph type="title"/>
          </p:nvPr>
        </p:nvSpPr>
        <p:spPr/>
        <p:txBody>
          <a:bodyPr/>
          <a:lstStyle/>
          <a:p>
            <a:r>
              <a:rPr lang="en-US"/>
              <a:t>Relational Calculus</a:t>
            </a:r>
          </a:p>
        </p:txBody>
      </p:sp>
      <p:sp>
        <p:nvSpPr>
          <p:cNvPr id="784387" name="Rectangle 3"/>
          <p:cNvSpPr>
            <a:spLocks noGrp="1" noChangeArrowheads="1"/>
          </p:cNvSpPr>
          <p:nvPr>
            <p:ph type="body" idx="1"/>
          </p:nvPr>
        </p:nvSpPr>
        <p:spPr/>
        <p:txBody>
          <a:bodyPr/>
          <a:lstStyle/>
          <a:p>
            <a:pPr>
              <a:lnSpc>
                <a:spcPct val="90000"/>
              </a:lnSpc>
            </a:pPr>
            <a:r>
              <a:rPr lang="en-US"/>
              <a:t>Relational Algebra provides a set of explicit operations (select, project, join, etc) that can be used to build some desired relation from the database.</a:t>
            </a:r>
          </a:p>
          <a:p>
            <a:pPr>
              <a:lnSpc>
                <a:spcPct val="90000"/>
              </a:lnSpc>
            </a:pPr>
            <a:r>
              <a:rPr lang="en-US"/>
              <a:t>Relational Calculus provides a notation for formulating the definition of that desired relation in terms of the relations in the database without explicitly stating the operations to be performed</a:t>
            </a:r>
          </a:p>
          <a:p>
            <a:pPr>
              <a:lnSpc>
                <a:spcPct val="90000"/>
              </a:lnSpc>
            </a:pPr>
            <a:r>
              <a:rPr lang="en-US"/>
              <a:t>SQL is based on the relational calculus.</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86434" name="Rectangle 2"/>
          <p:cNvSpPr>
            <a:spLocks noGrp="1" noChangeArrowheads="1"/>
          </p:cNvSpPr>
          <p:nvPr>
            <p:ph type="title"/>
          </p:nvPr>
        </p:nvSpPr>
        <p:spPr/>
        <p:txBody>
          <a:bodyPr/>
          <a:lstStyle/>
          <a:p>
            <a:r>
              <a:rPr lang="en-US"/>
              <a:t>SQL - History </a:t>
            </a:r>
          </a:p>
        </p:txBody>
      </p:sp>
      <p:sp>
        <p:nvSpPr>
          <p:cNvPr id="786435" name="Rectangle 3"/>
          <p:cNvSpPr>
            <a:spLocks noGrp="1" noChangeArrowheads="1"/>
          </p:cNvSpPr>
          <p:nvPr>
            <p:ph type="body" idx="1"/>
          </p:nvPr>
        </p:nvSpPr>
        <p:spPr/>
        <p:txBody>
          <a:bodyPr/>
          <a:lstStyle/>
          <a:p>
            <a:r>
              <a:rPr lang="en-US"/>
              <a:t>Structured Query Language</a:t>
            </a:r>
          </a:p>
          <a:p>
            <a:r>
              <a:rPr lang="en-US"/>
              <a:t>SEQUEL from IBM San Jose</a:t>
            </a:r>
          </a:p>
          <a:p>
            <a:r>
              <a:rPr lang="en-US"/>
              <a:t>ANSI 1992 Standard is the version used by most DBMS today (SQL92)</a:t>
            </a:r>
          </a:p>
          <a:p>
            <a:r>
              <a:rPr lang="en-US"/>
              <a:t>Basic language is standardized across relational DBMSs. Each system may have proprietary extensions to standard.</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90530" name="Rectangle 2"/>
          <p:cNvSpPr>
            <a:spLocks noGrp="1" noChangeArrowheads="1"/>
          </p:cNvSpPr>
          <p:nvPr>
            <p:ph type="title"/>
          </p:nvPr>
        </p:nvSpPr>
        <p:spPr/>
        <p:txBody>
          <a:bodyPr/>
          <a:lstStyle/>
          <a:p>
            <a:r>
              <a:rPr lang="en-US"/>
              <a:t>SQL Uses</a:t>
            </a:r>
          </a:p>
        </p:txBody>
      </p:sp>
      <p:sp>
        <p:nvSpPr>
          <p:cNvPr id="790531" name="Rectangle 3"/>
          <p:cNvSpPr>
            <a:spLocks noGrp="1" noChangeArrowheads="1"/>
          </p:cNvSpPr>
          <p:nvPr>
            <p:ph type="body" idx="1"/>
          </p:nvPr>
        </p:nvSpPr>
        <p:spPr/>
        <p:txBody>
          <a:bodyPr/>
          <a:lstStyle/>
          <a:p>
            <a:r>
              <a:rPr lang="en-US"/>
              <a:t>Database Definition and Querying</a:t>
            </a:r>
          </a:p>
          <a:p>
            <a:pPr lvl="1"/>
            <a:r>
              <a:rPr lang="en-US"/>
              <a:t>Can be used as an interactive query language</a:t>
            </a:r>
          </a:p>
          <a:p>
            <a:pPr lvl="1"/>
            <a:r>
              <a:rPr lang="en-US"/>
              <a:t>Can be imbedded in programs</a:t>
            </a:r>
          </a:p>
          <a:p>
            <a:r>
              <a:rPr lang="en-US"/>
              <a:t>Relational Calculus combines Select, Project and Join operations in a single command: </a:t>
            </a:r>
            <a:r>
              <a:rPr lang="en-US">
                <a:solidFill>
                  <a:srgbClr val="FF0000"/>
                </a:solidFill>
              </a:rPr>
              <a:t>SELECT</a:t>
            </a:r>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92578" name="Rectangle 2"/>
          <p:cNvSpPr>
            <a:spLocks noGrp="1" noChangeArrowheads="1"/>
          </p:cNvSpPr>
          <p:nvPr>
            <p:ph type="title"/>
          </p:nvPr>
        </p:nvSpPr>
        <p:spPr/>
        <p:txBody>
          <a:bodyPr/>
          <a:lstStyle/>
          <a:p>
            <a:r>
              <a:rPr lang="en-US"/>
              <a:t>SELECT</a:t>
            </a:r>
          </a:p>
        </p:txBody>
      </p:sp>
      <p:sp>
        <p:nvSpPr>
          <p:cNvPr id="792579" name="Rectangle 3"/>
          <p:cNvSpPr>
            <a:spLocks noGrp="1" noChangeArrowheads="1"/>
          </p:cNvSpPr>
          <p:nvPr>
            <p:ph type="body" idx="1"/>
          </p:nvPr>
        </p:nvSpPr>
        <p:spPr/>
        <p:txBody>
          <a:bodyPr/>
          <a:lstStyle/>
          <a:p>
            <a:r>
              <a:rPr lang="en-US"/>
              <a:t>Syntax:</a:t>
            </a:r>
          </a:p>
          <a:p>
            <a:pPr lvl="1"/>
            <a:r>
              <a:rPr lang="en-US">
                <a:solidFill>
                  <a:srgbClr val="FF3300"/>
                </a:solidFill>
              </a:rPr>
              <a:t>SELECT</a:t>
            </a:r>
            <a:r>
              <a:rPr lang="en-US"/>
              <a:t>  [DISTINCT] attr1, attr2,…, attr3 </a:t>
            </a:r>
            <a:r>
              <a:rPr lang="en-US">
                <a:solidFill>
                  <a:srgbClr val="FF3300"/>
                </a:solidFill>
              </a:rPr>
              <a:t>FROM</a:t>
            </a:r>
            <a:r>
              <a:rPr lang="en-US"/>
              <a:t> rel1 r1, rel2 r2,… rel3 r3 </a:t>
            </a:r>
            <a:r>
              <a:rPr lang="en-US">
                <a:solidFill>
                  <a:srgbClr val="FF3300"/>
                </a:solidFill>
              </a:rPr>
              <a:t>WHERE</a:t>
            </a:r>
            <a:r>
              <a:rPr lang="en-US"/>
              <a:t> condition1 {AND | OR} condition2  </a:t>
            </a:r>
            <a:r>
              <a:rPr lang="en-US">
                <a:solidFill>
                  <a:srgbClr val="FF3300"/>
                </a:solidFill>
              </a:rPr>
              <a:t>ORDER BY</a:t>
            </a:r>
            <a:r>
              <a:rPr lang="en-US"/>
              <a:t> attr1 [DESC], attr3 [DESC] </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528388" name="Rectangle 4"/>
          <p:cNvSpPr>
            <a:spLocks noGrp="1" noChangeArrowheads="1"/>
          </p:cNvSpPr>
          <p:nvPr>
            <p:ph type="title"/>
          </p:nvPr>
        </p:nvSpPr>
        <p:spPr/>
        <p:txBody>
          <a:bodyPr/>
          <a:lstStyle/>
          <a:p>
            <a:r>
              <a:rPr lang="en-US"/>
              <a:t>Lecture Outline</a:t>
            </a:r>
          </a:p>
        </p:txBody>
      </p:sp>
      <p:sp>
        <p:nvSpPr>
          <p:cNvPr id="528389" name="Rectangle 5"/>
          <p:cNvSpPr>
            <a:spLocks noGrp="1" noChangeArrowheads="1"/>
          </p:cNvSpPr>
          <p:nvPr>
            <p:ph type="body" idx="1"/>
          </p:nvPr>
        </p:nvSpPr>
        <p:spPr/>
        <p:txBody>
          <a:bodyPr/>
          <a:lstStyle/>
          <a:p>
            <a:r>
              <a:rPr lang="en-US" sz="4000" dirty="0">
                <a:solidFill>
                  <a:srgbClr val="BFBFBF"/>
                </a:solidFill>
              </a:rPr>
              <a:t>Review</a:t>
            </a:r>
          </a:p>
          <a:p>
            <a:pPr lvl="1"/>
            <a:r>
              <a:rPr lang="en-US" sz="3600" dirty="0">
                <a:solidFill>
                  <a:srgbClr val="BFBFBF"/>
                </a:solidFill>
              </a:rPr>
              <a:t>Relational Algebra and Calculus</a:t>
            </a:r>
          </a:p>
          <a:p>
            <a:pPr lvl="1"/>
            <a:r>
              <a:rPr lang="en-US" sz="3600" dirty="0"/>
              <a:t>Introduction to SQL</a:t>
            </a:r>
          </a:p>
          <a:p>
            <a:r>
              <a:rPr lang="en-US" sz="4000" dirty="0" smtClean="0">
                <a:solidFill>
                  <a:schemeClr val="bg1">
                    <a:lumMod val="75000"/>
                  </a:schemeClr>
                </a:solidFill>
              </a:rPr>
              <a:t>More on SQL – creating and modifying data</a:t>
            </a:r>
          </a:p>
          <a:p>
            <a:r>
              <a:rPr lang="en-US" sz="4000" dirty="0" smtClean="0">
                <a:solidFill>
                  <a:schemeClr val="bg1">
                    <a:lumMod val="75000"/>
                  </a:schemeClr>
                </a:solidFill>
              </a:rPr>
              <a:t>SQLite3</a:t>
            </a:r>
          </a:p>
          <a:p>
            <a:pPr lvl="1"/>
            <a:r>
              <a:rPr lang="en-US" sz="3600" dirty="0" smtClean="0">
                <a:solidFill>
                  <a:schemeClr val="bg1">
                    <a:lumMod val="75000"/>
                  </a:schemeClr>
                </a:solidFill>
              </a:rPr>
              <a:t>Python and SQLite</a:t>
            </a:r>
            <a:endParaRPr lang="en-US" sz="3600" dirty="0">
              <a:solidFill>
                <a:schemeClr val="bg1">
                  <a:lumMod val="75000"/>
                </a:schemeClr>
              </a:solidFill>
            </a:endParaRPr>
          </a:p>
        </p:txBody>
      </p:sp>
    </p:spTree>
    <p:extLst>
      <p:ext uri="{BB962C8B-B14F-4D97-AF65-F5344CB8AC3E}">
        <p14:creationId xmlns:p14="http://schemas.microsoft.com/office/powerpoint/2010/main" val="251044533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94626" name="Rectangle 2"/>
          <p:cNvSpPr>
            <a:spLocks noGrp="1" noChangeArrowheads="1"/>
          </p:cNvSpPr>
          <p:nvPr>
            <p:ph type="title"/>
          </p:nvPr>
        </p:nvSpPr>
        <p:spPr/>
        <p:txBody>
          <a:bodyPr/>
          <a:lstStyle/>
          <a:p>
            <a:r>
              <a:rPr lang="en-US"/>
              <a:t>SELECT</a:t>
            </a:r>
          </a:p>
        </p:txBody>
      </p:sp>
      <p:sp>
        <p:nvSpPr>
          <p:cNvPr id="794627" name="Rectangle 3"/>
          <p:cNvSpPr>
            <a:spLocks noGrp="1" noChangeArrowheads="1"/>
          </p:cNvSpPr>
          <p:nvPr>
            <p:ph type="body" idx="1"/>
          </p:nvPr>
        </p:nvSpPr>
        <p:spPr/>
        <p:txBody>
          <a:bodyPr/>
          <a:lstStyle/>
          <a:p>
            <a:r>
              <a:rPr lang="en-US" dirty="0"/>
              <a:t>Syntax:</a:t>
            </a:r>
          </a:p>
          <a:p>
            <a:pPr lvl="1"/>
            <a:r>
              <a:rPr lang="en-US" dirty="0">
                <a:solidFill>
                  <a:srgbClr val="FF3300"/>
                </a:solidFill>
              </a:rPr>
              <a:t>SELECT</a:t>
            </a:r>
            <a:r>
              <a:rPr lang="en-US" dirty="0"/>
              <a:t> </a:t>
            </a:r>
            <a:r>
              <a:rPr lang="en-US" dirty="0" err="1"/>
              <a:t>a.author</a:t>
            </a:r>
            <a:r>
              <a:rPr lang="en-US" dirty="0"/>
              <a:t>, </a:t>
            </a:r>
            <a:r>
              <a:rPr lang="en-US" dirty="0" err="1"/>
              <a:t>b.title</a:t>
            </a:r>
            <a:r>
              <a:rPr lang="en-US" dirty="0"/>
              <a:t> </a:t>
            </a:r>
            <a:r>
              <a:rPr lang="en-US" dirty="0">
                <a:solidFill>
                  <a:srgbClr val="FF3300"/>
                </a:solidFill>
              </a:rPr>
              <a:t>FROM</a:t>
            </a:r>
            <a:r>
              <a:rPr lang="en-US" dirty="0"/>
              <a:t> authors a, </a:t>
            </a:r>
            <a:r>
              <a:rPr lang="en-US" dirty="0" err="1"/>
              <a:t>bibfile</a:t>
            </a:r>
            <a:r>
              <a:rPr lang="en-US" dirty="0"/>
              <a:t> b, </a:t>
            </a:r>
            <a:r>
              <a:rPr lang="en-US" dirty="0" err="1"/>
              <a:t>au_bib</a:t>
            </a:r>
            <a:r>
              <a:rPr lang="en-US" dirty="0"/>
              <a:t> c </a:t>
            </a:r>
            <a:r>
              <a:rPr lang="en-US" dirty="0">
                <a:solidFill>
                  <a:srgbClr val="FF3300"/>
                </a:solidFill>
              </a:rPr>
              <a:t>WHERE</a:t>
            </a:r>
            <a:r>
              <a:rPr lang="en-US" dirty="0"/>
              <a:t> </a:t>
            </a:r>
            <a:r>
              <a:rPr lang="en-US" dirty="0" err="1"/>
              <a:t>a.AU_ID</a:t>
            </a:r>
            <a:r>
              <a:rPr lang="en-US" dirty="0"/>
              <a:t> = </a:t>
            </a:r>
            <a:r>
              <a:rPr lang="en-US" dirty="0" err="1"/>
              <a:t>c.AU_ID</a:t>
            </a:r>
            <a:r>
              <a:rPr lang="en-US" dirty="0"/>
              <a:t> and </a:t>
            </a:r>
            <a:r>
              <a:rPr lang="en-US" dirty="0" err="1"/>
              <a:t>c.accno</a:t>
            </a:r>
            <a:r>
              <a:rPr lang="en-US" dirty="0"/>
              <a:t> = </a:t>
            </a:r>
            <a:r>
              <a:rPr lang="en-US" dirty="0" err="1"/>
              <a:t>b.accno</a:t>
            </a:r>
            <a:r>
              <a:rPr lang="en-US" dirty="0"/>
              <a:t>  </a:t>
            </a:r>
            <a:r>
              <a:rPr lang="en-US" dirty="0">
                <a:solidFill>
                  <a:srgbClr val="FF3300"/>
                </a:solidFill>
              </a:rPr>
              <a:t>ORDER BY</a:t>
            </a:r>
            <a:r>
              <a:rPr lang="en-US" dirty="0"/>
              <a:t> </a:t>
            </a:r>
            <a:r>
              <a:rPr lang="en-US" dirty="0" err="1"/>
              <a:t>a.author</a:t>
            </a:r>
            <a:r>
              <a:rPr lang="en-US" dirty="0"/>
              <a:t> ; </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96674" name="Rectangle 2"/>
          <p:cNvSpPr>
            <a:spLocks noGrp="1" noChangeArrowheads="1"/>
          </p:cNvSpPr>
          <p:nvPr>
            <p:ph type="title"/>
          </p:nvPr>
        </p:nvSpPr>
        <p:spPr/>
        <p:txBody>
          <a:bodyPr/>
          <a:lstStyle/>
          <a:p>
            <a:pPr>
              <a:lnSpc>
                <a:spcPct val="90000"/>
              </a:lnSpc>
            </a:pPr>
            <a:r>
              <a:rPr lang="en-US"/>
              <a:t>SELECT Conditions</a:t>
            </a:r>
          </a:p>
        </p:txBody>
      </p:sp>
      <p:sp>
        <p:nvSpPr>
          <p:cNvPr id="796675" name="Rectangle 3"/>
          <p:cNvSpPr>
            <a:spLocks noGrp="1" noChangeArrowheads="1"/>
          </p:cNvSpPr>
          <p:nvPr>
            <p:ph type="body" idx="1"/>
          </p:nvPr>
        </p:nvSpPr>
        <p:spPr>
          <a:xfrm>
            <a:off x="685800" y="1447800"/>
            <a:ext cx="7772400" cy="4114800"/>
          </a:xfrm>
        </p:spPr>
        <p:txBody>
          <a:bodyPr/>
          <a:lstStyle/>
          <a:p>
            <a:pPr>
              <a:lnSpc>
                <a:spcPct val="90000"/>
              </a:lnSpc>
            </a:pPr>
            <a:r>
              <a:rPr lang="en-US" sz="2400">
                <a:solidFill>
                  <a:srgbClr val="FF3300"/>
                </a:solidFill>
              </a:rPr>
              <a:t>=</a:t>
            </a:r>
            <a:r>
              <a:rPr lang="en-US" sz="2400"/>
              <a:t> equal to a particular value</a:t>
            </a:r>
          </a:p>
          <a:p>
            <a:pPr>
              <a:lnSpc>
                <a:spcPct val="90000"/>
              </a:lnSpc>
            </a:pPr>
            <a:r>
              <a:rPr lang="en-US" sz="2400">
                <a:solidFill>
                  <a:srgbClr val="FF3300"/>
                </a:solidFill>
              </a:rPr>
              <a:t>&gt;=</a:t>
            </a:r>
            <a:r>
              <a:rPr lang="en-US" sz="2400"/>
              <a:t> greater than or equal to a particular value</a:t>
            </a:r>
          </a:p>
          <a:p>
            <a:pPr>
              <a:lnSpc>
                <a:spcPct val="90000"/>
              </a:lnSpc>
            </a:pPr>
            <a:r>
              <a:rPr lang="en-US" sz="2400">
                <a:solidFill>
                  <a:srgbClr val="FF3300"/>
                </a:solidFill>
              </a:rPr>
              <a:t>&gt;</a:t>
            </a:r>
            <a:r>
              <a:rPr lang="en-US" sz="2400"/>
              <a:t> greater than a particular value</a:t>
            </a:r>
          </a:p>
          <a:p>
            <a:pPr>
              <a:lnSpc>
                <a:spcPct val="90000"/>
              </a:lnSpc>
            </a:pPr>
            <a:r>
              <a:rPr lang="en-US" sz="2400">
                <a:solidFill>
                  <a:srgbClr val="FF3300"/>
                </a:solidFill>
              </a:rPr>
              <a:t>&lt;=</a:t>
            </a:r>
            <a:r>
              <a:rPr lang="en-US" sz="2400"/>
              <a:t> less than or equal to a particular value</a:t>
            </a:r>
          </a:p>
          <a:p>
            <a:pPr>
              <a:lnSpc>
                <a:spcPct val="90000"/>
              </a:lnSpc>
            </a:pPr>
            <a:r>
              <a:rPr lang="en-US" sz="2400">
                <a:solidFill>
                  <a:srgbClr val="FF3300"/>
                </a:solidFill>
              </a:rPr>
              <a:t>&lt;&gt;</a:t>
            </a:r>
            <a:r>
              <a:rPr lang="en-US" sz="2400"/>
              <a:t> not equal to a particular value</a:t>
            </a:r>
          </a:p>
          <a:p>
            <a:pPr>
              <a:lnSpc>
                <a:spcPct val="90000"/>
              </a:lnSpc>
            </a:pPr>
            <a:r>
              <a:rPr lang="en-US" sz="2400">
                <a:solidFill>
                  <a:srgbClr val="FF3300"/>
                </a:solidFill>
              </a:rPr>
              <a:t>LIKE</a:t>
            </a:r>
            <a:r>
              <a:rPr lang="en-US" sz="2400"/>
              <a:t> </a:t>
            </a:r>
            <a:r>
              <a:rPr lang="ja-JP" altLang="en-US" sz="2400">
                <a:latin typeface="Arial"/>
              </a:rPr>
              <a:t>“</a:t>
            </a:r>
            <a:r>
              <a:rPr lang="en-US" sz="2400"/>
              <a:t>*term*</a:t>
            </a:r>
            <a:r>
              <a:rPr lang="ja-JP" altLang="en-US" sz="2400">
                <a:latin typeface="Arial"/>
              </a:rPr>
              <a:t>”</a:t>
            </a:r>
            <a:r>
              <a:rPr lang="en-US" sz="2400"/>
              <a:t>   (may be other wild cards in other systems)</a:t>
            </a:r>
          </a:p>
          <a:p>
            <a:pPr>
              <a:lnSpc>
                <a:spcPct val="90000"/>
              </a:lnSpc>
            </a:pPr>
            <a:r>
              <a:rPr lang="en-US" sz="2400">
                <a:solidFill>
                  <a:srgbClr val="FF3300"/>
                </a:solidFill>
              </a:rPr>
              <a:t>IN</a:t>
            </a:r>
            <a:r>
              <a:rPr lang="en-US" sz="2400"/>
              <a:t> (</a:t>
            </a:r>
            <a:r>
              <a:rPr lang="ja-JP" altLang="en-US" sz="2400">
                <a:latin typeface="Arial"/>
              </a:rPr>
              <a:t>“</a:t>
            </a:r>
            <a:r>
              <a:rPr lang="en-US" sz="2400"/>
              <a:t>opt1</a:t>
            </a:r>
            <a:r>
              <a:rPr lang="ja-JP" altLang="en-US" sz="2400">
                <a:latin typeface="Arial"/>
              </a:rPr>
              <a:t>”</a:t>
            </a:r>
            <a:r>
              <a:rPr lang="en-US" sz="2400"/>
              <a:t>, </a:t>
            </a:r>
            <a:r>
              <a:rPr lang="ja-JP" altLang="en-US" sz="2400">
                <a:latin typeface="Arial"/>
              </a:rPr>
              <a:t>“</a:t>
            </a:r>
            <a:r>
              <a:rPr lang="en-US" sz="2400"/>
              <a:t>opt2</a:t>
            </a:r>
            <a:r>
              <a:rPr lang="ja-JP" altLang="en-US" sz="2400">
                <a:latin typeface="Arial"/>
              </a:rPr>
              <a:t>”</a:t>
            </a:r>
            <a:r>
              <a:rPr lang="en-US" sz="2400"/>
              <a:t>,…,</a:t>
            </a:r>
            <a:r>
              <a:rPr lang="ja-JP" altLang="en-US" sz="2400">
                <a:latin typeface="Arial"/>
              </a:rPr>
              <a:t>”</a:t>
            </a:r>
            <a:r>
              <a:rPr lang="en-US" sz="2400"/>
              <a:t>optn</a:t>
            </a:r>
            <a:r>
              <a:rPr lang="ja-JP" altLang="en-US" sz="2400">
                <a:latin typeface="Arial"/>
              </a:rPr>
              <a:t>”</a:t>
            </a:r>
            <a:r>
              <a:rPr lang="en-US" sz="2400"/>
              <a:t>)</a:t>
            </a:r>
          </a:p>
          <a:p>
            <a:pPr>
              <a:lnSpc>
                <a:spcPct val="90000"/>
              </a:lnSpc>
            </a:pPr>
            <a:r>
              <a:rPr lang="en-US" sz="2400">
                <a:solidFill>
                  <a:srgbClr val="FF3300"/>
                </a:solidFill>
              </a:rPr>
              <a:t>BETWEEN</a:t>
            </a:r>
            <a:r>
              <a:rPr lang="en-US" sz="2400"/>
              <a:t> val1 </a:t>
            </a:r>
            <a:r>
              <a:rPr lang="en-US" sz="2400">
                <a:solidFill>
                  <a:srgbClr val="FF3300"/>
                </a:solidFill>
              </a:rPr>
              <a:t>AND</a:t>
            </a:r>
            <a:r>
              <a:rPr lang="en-US" sz="2400"/>
              <a:t> val2</a:t>
            </a:r>
          </a:p>
          <a:p>
            <a:pPr>
              <a:lnSpc>
                <a:spcPct val="90000"/>
              </a:lnSpc>
            </a:pPr>
            <a:r>
              <a:rPr lang="en-US" sz="2400">
                <a:solidFill>
                  <a:srgbClr val="FF3300"/>
                </a:solidFill>
              </a:rPr>
              <a:t>IS NULL</a:t>
            </a:r>
            <a:endParaRPr lang="en-US" sz="240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98722" name="Rectangle 2"/>
          <p:cNvSpPr>
            <a:spLocks noGrp="1" noChangeArrowheads="1"/>
          </p:cNvSpPr>
          <p:nvPr>
            <p:ph type="title"/>
          </p:nvPr>
        </p:nvSpPr>
        <p:spPr/>
        <p:txBody>
          <a:bodyPr/>
          <a:lstStyle/>
          <a:p>
            <a:r>
              <a:rPr lang="en-US" sz="2800" dirty="0"/>
              <a:t>Relational Algebra </a:t>
            </a:r>
            <a:r>
              <a:rPr lang="en-US" sz="2800" dirty="0" smtClean="0"/>
              <a:t>Restrict</a:t>
            </a:r>
            <a:r>
              <a:rPr lang="en-US" sz="2800" dirty="0" smtClean="0"/>
              <a:t> </a:t>
            </a:r>
            <a:r>
              <a:rPr lang="en-US" sz="2800" dirty="0"/>
              <a:t>using SELECT</a:t>
            </a:r>
          </a:p>
        </p:txBody>
      </p:sp>
      <p:sp>
        <p:nvSpPr>
          <p:cNvPr id="798723" name="Rectangle 3"/>
          <p:cNvSpPr>
            <a:spLocks noGrp="1" noChangeArrowheads="1"/>
          </p:cNvSpPr>
          <p:nvPr>
            <p:ph type="body" idx="1"/>
          </p:nvPr>
        </p:nvSpPr>
        <p:spPr/>
        <p:txBody>
          <a:bodyPr/>
          <a:lstStyle/>
          <a:p>
            <a:r>
              <a:rPr lang="en-US"/>
              <a:t>Syntax:</a:t>
            </a:r>
          </a:p>
          <a:p>
            <a:pPr lvl="1"/>
            <a:r>
              <a:rPr lang="en-US">
                <a:solidFill>
                  <a:srgbClr val="FF3300"/>
                </a:solidFill>
              </a:rPr>
              <a:t>SELECT</a:t>
            </a:r>
            <a:r>
              <a:rPr lang="en-US"/>
              <a:t> * </a:t>
            </a:r>
            <a:r>
              <a:rPr lang="en-US">
                <a:solidFill>
                  <a:srgbClr val="FF0000"/>
                </a:solidFill>
              </a:rPr>
              <a:t>FROM</a:t>
            </a:r>
            <a:r>
              <a:rPr lang="en-US"/>
              <a:t> rel1 </a:t>
            </a:r>
            <a:r>
              <a:rPr lang="en-US">
                <a:solidFill>
                  <a:srgbClr val="FF3300"/>
                </a:solidFill>
              </a:rPr>
              <a:t>WHERE</a:t>
            </a:r>
            <a:r>
              <a:rPr lang="en-US"/>
              <a:t> condition1 {AND | OR} condition2;</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00770" name="Rectangle 2"/>
          <p:cNvSpPr>
            <a:spLocks noGrp="1" noChangeArrowheads="1"/>
          </p:cNvSpPr>
          <p:nvPr>
            <p:ph type="title"/>
          </p:nvPr>
        </p:nvSpPr>
        <p:spPr/>
        <p:txBody>
          <a:bodyPr/>
          <a:lstStyle/>
          <a:p>
            <a:r>
              <a:rPr lang="en-US" sz="2400"/>
              <a:t>Relational Algebra Projection using SELECT</a:t>
            </a:r>
          </a:p>
        </p:txBody>
      </p:sp>
      <p:sp>
        <p:nvSpPr>
          <p:cNvPr id="800771" name="Rectangle 3"/>
          <p:cNvSpPr>
            <a:spLocks noGrp="1" noChangeArrowheads="1"/>
          </p:cNvSpPr>
          <p:nvPr>
            <p:ph type="body" idx="1"/>
          </p:nvPr>
        </p:nvSpPr>
        <p:spPr/>
        <p:txBody>
          <a:bodyPr/>
          <a:lstStyle/>
          <a:p>
            <a:r>
              <a:rPr lang="en-US"/>
              <a:t>Syntax:</a:t>
            </a:r>
          </a:p>
          <a:p>
            <a:pPr lvl="1"/>
            <a:r>
              <a:rPr lang="en-US">
                <a:solidFill>
                  <a:srgbClr val="FF3300"/>
                </a:solidFill>
              </a:rPr>
              <a:t>SELECT</a:t>
            </a:r>
            <a:r>
              <a:rPr lang="en-US"/>
              <a:t>  [DISTINCT] attr1, attr2,…, attr3 </a:t>
            </a:r>
            <a:r>
              <a:rPr lang="en-US">
                <a:solidFill>
                  <a:srgbClr val="FF3300"/>
                </a:solidFill>
              </a:rPr>
              <a:t>FROM</a:t>
            </a:r>
            <a:r>
              <a:rPr lang="en-US"/>
              <a:t> rel1 r1, rel2 r2,… rel3 r3;</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528388" name="Rectangle 4"/>
          <p:cNvSpPr>
            <a:spLocks noGrp="1" noChangeArrowheads="1"/>
          </p:cNvSpPr>
          <p:nvPr>
            <p:ph type="title"/>
          </p:nvPr>
        </p:nvSpPr>
        <p:spPr/>
        <p:txBody>
          <a:bodyPr/>
          <a:lstStyle/>
          <a:p>
            <a:r>
              <a:rPr lang="en-US"/>
              <a:t>Lecture Outline</a:t>
            </a:r>
          </a:p>
        </p:txBody>
      </p:sp>
      <p:sp>
        <p:nvSpPr>
          <p:cNvPr id="528389" name="Rectangle 5"/>
          <p:cNvSpPr>
            <a:spLocks noGrp="1" noChangeArrowheads="1"/>
          </p:cNvSpPr>
          <p:nvPr>
            <p:ph type="body" idx="1"/>
          </p:nvPr>
        </p:nvSpPr>
        <p:spPr/>
        <p:txBody>
          <a:bodyPr/>
          <a:lstStyle/>
          <a:p>
            <a:r>
              <a:rPr lang="en-US" sz="4000" dirty="0"/>
              <a:t>Review</a:t>
            </a:r>
          </a:p>
          <a:p>
            <a:pPr lvl="1"/>
            <a:r>
              <a:rPr lang="en-US" sz="3600" dirty="0"/>
              <a:t>Relational Algebra and Calculus</a:t>
            </a:r>
          </a:p>
          <a:p>
            <a:pPr lvl="1"/>
            <a:r>
              <a:rPr lang="en-US" sz="3600" dirty="0"/>
              <a:t>Introduction to SQL</a:t>
            </a:r>
          </a:p>
          <a:p>
            <a:r>
              <a:rPr lang="en-US" sz="4000" dirty="0" smtClean="0"/>
              <a:t>More on SQL – creating and modifying data</a:t>
            </a:r>
          </a:p>
          <a:p>
            <a:r>
              <a:rPr lang="en-US" sz="4000" dirty="0" smtClean="0"/>
              <a:t>SQLite3</a:t>
            </a:r>
          </a:p>
          <a:p>
            <a:pPr lvl="1"/>
            <a:r>
              <a:rPr lang="en-US" sz="3600" dirty="0" smtClean="0"/>
              <a:t>Python and SQLite</a:t>
            </a:r>
            <a:endParaRPr lang="en-US" sz="3600"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02818" name="Rectangle 2"/>
          <p:cNvSpPr>
            <a:spLocks noGrp="1" noChangeArrowheads="1"/>
          </p:cNvSpPr>
          <p:nvPr>
            <p:ph type="title"/>
          </p:nvPr>
        </p:nvSpPr>
        <p:spPr/>
        <p:txBody>
          <a:bodyPr/>
          <a:lstStyle/>
          <a:p>
            <a:r>
              <a:rPr lang="en-US" sz="2800"/>
              <a:t>Relational Algebra Join using SELECT</a:t>
            </a:r>
          </a:p>
        </p:txBody>
      </p:sp>
      <p:sp>
        <p:nvSpPr>
          <p:cNvPr id="802819" name="Rectangle 3"/>
          <p:cNvSpPr>
            <a:spLocks noGrp="1" noChangeArrowheads="1"/>
          </p:cNvSpPr>
          <p:nvPr>
            <p:ph type="body" idx="1"/>
          </p:nvPr>
        </p:nvSpPr>
        <p:spPr/>
        <p:txBody>
          <a:bodyPr/>
          <a:lstStyle/>
          <a:p>
            <a:r>
              <a:rPr lang="en-US"/>
              <a:t>Syntax:</a:t>
            </a:r>
          </a:p>
          <a:p>
            <a:pPr lvl="1"/>
            <a:r>
              <a:rPr lang="en-US">
                <a:solidFill>
                  <a:srgbClr val="FF3300"/>
                </a:solidFill>
              </a:rPr>
              <a:t>SELECT</a:t>
            </a:r>
            <a:r>
              <a:rPr lang="en-US"/>
              <a:t>  * </a:t>
            </a:r>
            <a:r>
              <a:rPr lang="en-US">
                <a:solidFill>
                  <a:srgbClr val="FF3300"/>
                </a:solidFill>
              </a:rPr>
              <a:t>FROM</a:t>
            </a:r>
            <a:r>
              <a:rPr lang="en-US"/>
              <a:t> rel1 r1, rel2 r2 </a:t>
            </a:r>
            <a:r>
              <a:rPr lang="en-US">
                <a:solidFill>
                  <a:srgbClr val="FF3300"/>
                </a:solidFill>
              </a:rPr>
              <a:t>WHERE</a:t>
            </a:r>
            <a:r>
              <a:rPr lang="en-US"/>
              <a:t> r1.linkattr = r2.linkattr ;</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IS 257 – Fall 2014</a:t>
            </a:r>
            <a:endParaRPr lang="en-US"/>
          </a:p>
        </p:txBody>
      </p:sp>
      <p:sp>
        <p:nvSpPr>
          <p:cNvPr id="804866" name="Rectangle 2"/>
          <p:cNvSpPr>
            <a:spLocks noGrp="1" noChangeArrowheads="1"/>
          </p:cNvSpPr>
          <p:nvPr>
            <p:ph type="title"/>
          </p:nvPr>
        </p:nvSpPr>
        <p:spPr/>
        <p:txBody>
          <a:bodyPr/>
          <a:lstStyle/>
          <a:p>
            <a:r>
              <a:rPr lang="en-US"/>
              <a:t>Sorting</a:t>
            </a:r>
          </a:p>
        </p:txBody>
      </p:sp>
      <p:sp>
        <p:nvSpPr>
          <p:cNvPr id="804867" name="Rectangle 3"/>
          <p:cNvSpPr>
            <a:spLocks noGrp="1" noChangeArrowheads="1"/>
          </p:cNvSpPr>
          <p:nvPr>
            <p:ph type="body" idx="1"/>
          </p:nvPr>
        </p:nvSpPr>
        <p:spPr/>
        <p:txBody>
          <a:bodyPr/>
          <a:lstStyle/>
          <a:p>
            <a:r>
              <a:rPr lang="en-US"/>
              <a:t>SELECT BIOLIFE.[Common Name], BIOLIFE.[Length (cm)]</a:t>
            </a:r>
          </a:p>
          <a:p>
            <a:pPr>
              <a:buFontTx/>
              <a:buNone/>
            </a:pPr>
            <a:r>
              <a:rPr lang="en-US"/>
              <a:t>   FROM BIOLIFE</a:t>
            </a:r>
          </a:p>
          <a:p>
            <a:pPr>
              <a:buFontTx/>
              <a:buNone/>
            </a:pPr>
            <a:r>
              <a:rPr lang="en-US"/>
              <a:t>   </a:t>
            </a:r>
            <a:r>
              <a:rPr lang="en-US">
                <a:solidFill>
                  <a:srgbClr val="FF3300"/>
                </a:solidFill>
              </a:rPr>
              <a:t>ORDER BY BIOLIFE.[Length (cm)] DESC;</a:t>
            </a:r>
          </a:p>
          <a:p>
            <a:endParaRPr lang="en-US">
              <a:solidFill>
                <a:srgbClr val="FF3300"/>
              </a:solidFill>
            </a:endParaRPr>
          </a:p>
        </p:txBody>
      </p:sp>
      <p:sp>
        <p:nvSpPr>
          <p:cNvPr id="804868" name="Text Box 4"/>
          <p:cNvSpPr txBox="1">
            <a:spLocks noChangeArrowheads="1"/>
          </p:cNvSpPr>
          <p:nvPr/>
        </p:nvSpPr>
        <p:spPr bwMode="auto">
          <a:xfrm>
            <a:off x="1965325" y="5548313"/>
            <a:ext cx="473868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600" i="1">
                <a:solidFill>
                  <a:schemeClr val="accent1"/>
                </a:solidFill>
              </a:rPr>
              <a:t>Note: the square brackets are not part of the standard,</a:t>
            </a:r>
          </a:p>
          <a:p>
            <a:pPr algn="l" eaLnBrk="0" hangingPunct="0"/>
            <a:r>
              <a:rPr lang="en-US" sz="1600" i="1">
                <a:solidFill>
                  <a:schemeClr val="accent1"/>
                </a:solidFill>
              </a:rPr>
              <a:t>But are used in Access for names with embedded blanks</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06914" name="Rectangle 2"/>
          <p:cNvSpPr>
            <a:spLocks noGrp="1" noChangeArrowheads="1"/>
          </p:cNvSpPr>
          <p:nvPr>
            <p:ph type="title"/>
          </p:nvPr>
        </p:nvSpPr>
        <p:spPr/>
        <p:txBody>
          <a:bodyPr/>
          <a:lstStyle/>
          <a:p>
            <a:r>
              <a:rPr lang="en-US"/>
              <a:t>Subqueries</a:t>
            </a:r>
          </a:p>
        </p:txBody>
      </p:sp>
      <p:sp>
        <p:nvSpPr>
          <p:cNvPr id="806915" name="Rectangle 3"/>
          <p:cNvSpPr>
            <a:spLocks noGrp="1" noChangeArrowheads="1"/>
          </p:cNvSpPr>
          <p:nvPr>
            <p:ph type="body" idx="1"/>
          </p:nvPr>
        </p:nvSpPr>
        <p:spPr/>
        <p:txBody>
          <a:bodyPr/>
          <a:lstStyle/>
          <a:p>
            <a:r>
              <a:rPr lang="en-US"/>
              <a:t>SELECT SITES.[Site Name], SITES.[Destination no]</a:t>
            </a:r>
          </a:p>
          <a:p>
            <a:pPr>
              <a:buFontTx/>
              <a:buNone/>
            </a:pPr>
            <a:r>
              <a:rPr lang="en-US"/>
              <a:t>   FROM SITES</a:t>
            </a:r>
          </a:p>
          <a:p>
            <a:pPr>
              <a:buFontTx/>
              <a:buNone/>
            </a:pPr>
            <a:r>
              <a:rPr lang="en-US"/>
              <a:t>   WHERE sites.[Destination no] </a:t>
            </a:r>
            <a:r>
              <a:rPr lang="en-US">
                <a:solidFill>
                  <a:srgbClr val="FF3300"/>
                </a:solidFill>
              </a:rPr>
              <a:t>IN (SELECT [Destination no] from DEST where [avg temp (f)] &gt;= 78);</a:t>
            </a:r>
          </a:p>
          <a:p>
            <a:pPr>
              <a:buFontTx/>
              <a:buNone/>
            </a:pPr>
            <a:endParaRPr lang="en-US">
              <a:solidFill>
                <a:srgbClr val="FF3300"/>
              </a:solidFill>
            </a:endParaRPr>
          </a:p>
          <a:p>
            <a:r>
              <a:rPr lang="en-US"/>
              <a:t>Can be used as a form of JOIN.</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08962" name="Rectangle 2"/>
          <p:cNvSpPr>
            <a:spLocks noGrp="1" noChangeArrowheads="1"/>
          </p:cNvSpPr>
          <p:nvPr>
            <p:ph type="title"/>
          </p:nvPr>
        </p:nvSpPr>
        <p:spPr/>
        <p:txBody>
          <a:bodyPr/>
          <a:lstStyle/>
          <a:p>
            <a:pPr>
              <a:lnSpc>
                <a:spcPct val="90000"/>
              </a:lnSpc>
            </a:pPr>
            <a:r>
              <a:rPr lang="en-US"/>
              <a:t>Aggregate Functions</a:t>
            </a:r>
          </a:p>
        </p:txBody>
      </p:sp>
      <p:sp>
        <p:nvSpPr>
          <p:cNvPr id="808963" name="Rectangle 3"/>
          <p:cNvSpPr>
            <a:spLocks noGrp="1" noChangeArrowheads="1"/>
          </p:cNvSpPr>
          <p:nvPr>
            <p:ph type="body" idx="1"/>
          </p:nvPr>
        </p:nvSpPr>
        <p:spPr/>
        <p:txBody>
          <a:bodyPr/>
          <a:lstStyle/>
          <a:p>
            <a:pPr>
              <a:lnSpc>
                <a:spcPct val="90000"/>
              </a:lnSpc>
            </a:pPr>
            <a:r>
              <a:rPr lang="en-US"/>
              <a:t>Count</a:t>
            </a:r>
          </a:p>
          <a:p>
            <a:pPr>
              <a:lnSpc>
                <a:spcPct val="90000"/>
              </a:lnSpc>
            </a:pPr>
            <a:r>
              <a:rPr lang="en-US"/>
              <a:t>Avg</a:t>
            </a:r>
          </a:p>
          <a:p>
            <a:pPr>
              <a:lnSpc>
                <a:spcPct val="90000"/>
              </a:lnSpc>
            </a:pPr>
            <a:r>
              <a:rPr lang="en-US"/>
              <a:t>SUM</a:t>
            </a:r>
          </a:p>
          <a:p>
            <a:pPr>
              <a:lnSpc>
                <a:spcPct val="90000"/>
              </a:lnSpc>
            </a:pPr>
            <a:r>
              <a:rPr lang="en-US"/>
              <a:t>MAX</a:t>
            </a:r>
          </a:p>
          <a:p>
            <a:pPr>
              <a:lnSpc>
                <a:spcPct val="90000"/>
              </a:lnSpc>
            </a:pPr>
            <a:r>
              <a:rPr lang="en-US"/>
              <a:t>MIN</a:t>
            </a:r>
          </a:p>
          <a:p>
            <a:pPr>
              <a:lnSpc>
                <a:spcPct val="90000"/>
              </a:lnSpc>
            </a:pPr>
            <a:r>
              <a:rPr lang="en-US"/>
              <a:t>Others may be available in different systems</a:t>
            </a:r>
          </a:p>
          <a:p>
            <a:pPr>
              <a:lnSpc>
                <a:spcPct val="90000"/>
              </a:lnSpc>
            </a:pPr>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11010" name="Rectangle 2"/>
          <p:cNvSpPr>
            <a:spLocks noGrp="1" noChangeArrowheads="1"/>
          </p:cNvSpPr>
          <p:nvPr>
            <p:ph type="title"/>
          </p:nvPr>
        </p:nvSpPr>
        <p:spPr/>
        <p:txBody>
          <a:bodyPr/>
          <a:lstStyle/>
          <a:p>
            <a:r>
              <a:rPr lang="en-US"/>
              <a:t>Using Aggregate functions</a:t>
            </a:r>
          </a:p>
        </p:txBody>
      </p:sp>
      <p:sp>
        <p:nvSpPr>
          <p:cNvPr id="811011" name="Rectangle 3"/>
          <p:cNvSpPr>
            <a:spLocks noGrp="1" noChangeArrowheads="1"/>
          </p:cNvSpPr>
          <p:nvPr>
            <p:ph type="body" idx="1"/>
          </p:nvPr>
        </p:nvSpPr>
        <p:spPr/>
        <p:txBody>
          <a:bodyPr/>
          <a:lstStyle/>
          <a:p>
            <a:r>
              <a:rPr lang="en-US" sz="2800">
                <a:solidFill>
                  <a:srgbClr val="FF3300"/>
                </a:solidFill>
              </a:rPr>
              <a:t>SELECT</a:t>
            </a:r>
            <a:r>
              <a:rPr lang="en-US" sz="2800"/>
              <a:t> attr1, Sum(attr2) </a:t>
            </a:r>
            <a:r>
              <a:rPr lang="en-US" sz="2800">
                <a:solidFill>
                  <a:srgbClr val="FF3300"/>
                </a:solidFill>
              </a:rPr>
              <a:t>AS</a:t>
            </a:r>
            <a:r>
              <a:rPr lang="en-US" sz="2800"/>
              <a:t> name                </a:t>
            </a:r>
            <a:r>
              <a:rPr lang="en-US" sz="2800">
                <a:solidFill>
                  <a:srgbClr val="FF3300"/>
                </a:solidFill>
              </a:rPr>
              <a:t>FROM</a:t>
            </a:r>
            <a:r>
              <a:rPr lang="en-US" sz="2800"/>
              <a:t> tab1, tab2 ...</a:t>
            </a:r>
          </a:p>
          <a:p>
            <a:pPr>
              <a:buFontTx/>
              <a:buNone/>
            </a:pPr>
            <a:r>
              <a:rPr lang="en-US" sz="2800"/>
              <a:t>   </a:t>
            </a:r>
            <a:r>
              <a:rPr lang="en-US" sz="2800">
                <a:solidFill>
                  <a:srgbClr val="FF3300"/>
                </a:solidFill>
              </a:rPr>
              <a:t>GROUP BY</a:t>
            </a:r>
            <a:r>
              <a:rPr lang="en-US" sz="2800"/>
              <a:t> attr1, attr3  </a:t>
            </a:r>
            <a:r>
              <a:rPr lang="en-US" sz="2800">
                <a:solidFill>
                  <a:srgbClr val="FF3300"/>
                </a:solidFill>
              </a:rPr>
              <a:t>HAVING</a:t>
            </a:r>
            <a:r>
              <a:rPr lang="en-US" sz="2800"/>
              <a:t> condition;</a:t>
            </a:r>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13058" name="Rectangle 2"/>
          <p:cNvSpPr>
            <a:spLocks noGrp="1" noChangeArrowheads="1"/>
          </p:cNvSpPr>
          <p:nvPr>
            <p:ph type="title"/>
          </p:nvPr>
        </p:nvSpPr>
        <p:spPr/>
        <p:txBody>
          <a:bodyPr/>
          <a:lstStyle/>
          <a:p>
            <a:r>
              <a:rPr lang="en-US"/>
              <a:t>Using an Aggregate Function</a:t>
            </a:r>
          </a:p>
        </p:txBody>
      </p:sp>
      <p:sp>
        <p:nvSpPr>
          <p:cNvPr id="813059" name="Rectangle 3"/>
          <p:cNvSpPr>
            <a:spLocks noGrp="1" noChangeArrowheads="1"/>
          </p:cNvSpPr>
          <p:nvPr>
            <p:ph type="body" idx="1"/>
          </p:nvPr>
        </p:nvSpPr>
        <p:spPr>
          <a:xfrm>
            <a:off x="304800" y="1524000"/>
            <a:ext cx="8610600" cy="4114800"/>
          </a:xfrm>
        </p:spPr>
        <p:txBody>
          <a:bodyPr/>
          <a:lstStyle/>
          <a:p>
            <a:pPr>
              <a:lnSpc>
                <a:spcPct val="90000"/>
              </a:lnSpc>
            </a:pPr>
            <a:r>
              <a:rPr lang="en-US" sz="2400"/>
              <a:t>SELECT DIVECUST.Name, </a:t>
            </a:r>
            <a:r>
              <a:rPr lang="en-US" sz="2400">
                <a:solidFill>
                  <a:srgbClr val="FF3300"/>
                </a:solidFill>
              </a:rPr>
              <a:t>Sum([Price]*[qty]) AS Total</a:t>
            </a:r>
          </a:p>
          <a:p>
            <a:pPr>
              <a:lnSpc>
                <a:spcPct val="90000"/>
              </a:lnSpc>
              <a:buFontTx/>
              <a:buNone/>
            </a:pPr>
            <a:r>
              <a:rPr lang="en-US" sz="2400"/>
              <a:t>   FROM (DIVECUST INNER JOIN DIVEORDS ON DIVECUST.[Customer No] = DIVEORDS.[Customer No]) INNER JOIN DIVEITEM ON DIVEORDS.[Order No] = DIVEITEM.[Order No]</a:t>
            </a:r>
          </a:p>
          <a:p>
            <a:pPr>
              <a:lnSpc>
                <a:spcPct val="90000"/>
              </a:lnSpc>
              <a:buFontTx/>
              <a:buNone/>
            </a:pPr>
            <a:r>
              <a:rPr lang="en-US" sz="2400"/>
              <a:t>   </a:t>
            </a:r>
            <a:r>
              <a:rPr lang="en-US" sz="2400">
                <a:solidFill>
                  <a:srgbClr val="FF3300"/>
                </a:solidFill>
              </a:rPr>
              <a:t>GROUP BY DIVECUST.Name</a:t>
            </a:r>
          </a:p>
          <a:p>
            <a:pPr>
              <a:lnSpc>
                <a:spcPct val="90000"/>
              </a:lnSpc>
              <a:buFontTx/>
              <a:buNone/>
            </a:pPr>
            <a:r>
              <a:rPr lang="en-US" sz="2400">
                <a:solidFill>
                  <a:srgbClr val="FF3300"/>
                </a:solidFill>
              </a:rPr>
              <a:t>   HAVING (((DIVECUST.Name) Like "*Jazdzewski"));</a:t>
            </a:r>
          </a:p>
          <a:p>
            <a:pPr>
              <a:lnSpc>
                <a:spcPct val="90000"/>
              </a:lnSpc>
            </a:pPr>
            <a:endParaRPr lang="en-US" sz="2400">
              <a:solidFill>
                <a:srgbClr val="FF3300"/>
              </a:solidFill>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15106" name="Rectangle 2"/>
          <p:cNvSpPr>
            <a:spLocks noGrp="1" noChangeArrowheads="1"/>
          </p:cNvSpPr>
          <p:nvPr>
            <p:ph type="title"/>
          </p:nvPr>
        </p:nvSpPr>
        <p:spPr/>
        <p:txBody>
          <a:bodyPr/>
          <a:lstStyle/>
          <a:p>
            <a:r>
              <a:rPr lang="en-US"/>
              <a:t>GROUP BY</a:t>
            </a:r>
          </a:p>
        </p:txBody>
      </p:sp>
      <p:sp>
        <p:nvSpPr>
          <p:cNvPr id="815107" name="Rectangle 3"/>
          <p:cNvSpPr>
            <a:spLocks noGrp="1" noChangeArrowheads="1"/>
          </p:cNvSpPr>
          <p:nvPr>
            <p:ph type="body" idx="1"/>
          </p:nvPr>
        </p:nvSpPr>
        <p:spPr/>
        <p:txBody>
          <a:bodyPr/>
          <a:lstStyle/>
          <a:p>
            <a:r>
              <a:rPr lang="en-US"/>
              <a:t>SELECT DEST.[Destination Name], Count(*) AS Expr1</a:t>
            </a:r>
          </a:p>
          <a:p>
            <a:pPr>
              <a:buFontTx/>
              <a:buNone/>
            </a:pPr>
            <a:r>
              <a:rPr lang="en-US"/>
              <a:t>   FROM DEST INNER JOIN DIVEORDS ON DEST.[Destination Name] = DIVEORDS.Destination</a:t>
            </a:r>
          </a:p>
          <a:p>
            <a:pPr>
              <a:buFontTx/>
              <a:buNone/>
            </a:pPr>
            <a:r>
              <a:rPr lang="en-US">
                <a:solidFill>
                  <a:srgbClr val="FF0000"/>
                </a:solidFill>
              </a:rPr>
              <a:t>   GROUP BY DEST.[Destination Name]</a:t>
            </a:r>
          </a:p>
          <a:p>
            <a:pPr>
              <a:buFontTx/>
              <a:buNone/>
            </a:pPr>
            <a:r>
              <a:rPr lang="en-US">
                <a:solidFill>
                  <a:srgbClr val="FF0000"/>
                </a:solidFill>
              </a:rPr>
              <a:t>   HAVING ((Count(*))&gt;1);</a:t>
            </a:r>
          </a:p>
          <a:p>
            <a:r>
              <a:rPr lang="en-US"/>
              <a:t>Provides a list of Destinations with the number of orders going to that destination</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528388" name="Rectangle 4"/>
          <p:cNvSpPr>
            <a:spLocks noGrp="1" noChangeArrowheads="1"/>
          </p:cNvSpPr>
          <p:nvPr>
            <p:ph type="title"/>
          </p:nvPr>
        </p:nvSpPr>
        <p:spPr/>
        <p:txBody>
          <a:bodyPr/>
          <a:lstStyle/>
          <a:p>
            <a:r>
              <a:rPr lang="en-US"/>
              <a:t>Lecture Outline</a:t>
            </a:r>
          </a:p>
        </p:txBody>
      </p:sp>
      <p:sp>
        <p:nvSpPr>
          <p:cNvPr id="528389" name="Rectangle 5"/>
          <p:cNvSpPr>
            <a:spLocks noGrp="1" noChangeArrowheads="1"/>
          </p:cNvSpPr>
          <p:nvPr>
            <p:ph type="body" idx="1"/>
          </p:nvPr>
        </p:nvSpPr>
        <p:spPr/>
        <p:txBody>
          <a:bodyPr/>
          <a:lstStyle/>
          <a:p>
            <a:r>
              <a:rPr lang="en-US" sz="4000" dirty="0">
                <a:solidFill>
                  <a:srgbClr val="BFBFBF"/>
                </a:solidFill>
              </a:rPr>
              <a:t>Review</a:t>
            </a:r>
          </a:p>
          <a:p>
            <a:pPr lvl="1"/>
            <a:r>
              <a:rPr lang="en-US" sz="3600" dirty="0">
                <a:solidFill>
                  <a:srgbClr val="BFBFBF"/>
                </a:solidFill>
              </a:rPr>
              <a:t>Relational Algebra and Calculus</a:t>
            </a:r>
          </a:p>
          <a:p>
            <a:pPr lvl="1"/>
            <a:r>
              <a:rPr lang="en-US" sz="3600" dirty="0">
                <a:solidFill>
                  <a:srgbClr val="BFBFBF"/>
                </a:solidFill>
              </a:rPr>
              <a:t>Introduction to SQL</a:t>
            </a:r>
          </a:p>
          <a:p>
            <a:r>
              <a:rPr lang="en-US" sz="4000" dirty="0" smtClean="0"/>
              <a:t>More on SQL – creating and modifying data</a:t>
            </a:r>
          </a:p>
          <a:p>
            <a:r>
              <a:rPr lang="en-US" sz="4000" dirty="0" smtClean="0">
                <a:solidFill>
                  <a:srgbClr val="BFBFBF"/>
                </a:solidFill>
              </a:rPr>
              <a:t>SQLite3</a:t>
            </a:r>
          </a:p>
          <a:p>
            <a:pPr lvl="1"/>
            <a:r>
              <a:rPr lang="en-US" sz="3600" dirty="0" smtClean="0">
                <a:solidFill>
                  <a:srgbClr val="BFBFBF"/>
                </a:solidFill>
              </a:rPr>
              <a:t>Python and SQLite</a:t>
            </a:r>
            <a:endParaRPr lang="en-US" sz="3600" dirty="0">
              <a:solidFill>
                <a:srgbClr val="BFBFBF"/>
              </a:solidFill>
            </a:endParaRPr>
          </a:p>
        </p:txBody>
      </p:sp>
    </p:spTree>
    <p:extLst>
      <p:ext uri="{BB962C8B-B14F-4D97-AF65-F5344CB8AC3E}">
        <p14:creationId xmlns:p14="http://schemas.microsoft.com/office/powerpoint/2010/main" val="328001835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47522" name="Rectangle 2"/>
          <p:cNvSpPr>
            <a:spLocks noGrp="1" noChangeArrowheads="1"/>
          </p:cNvSpPr>
          <p:nvPr>
            <p:ph type="title"/>
          </p:nvPr>
        </p:nvSpPr>
        <p:spPr/>
        <p:txBody>
          <a:bodyPr/>
          <a:lstStyle/>
          <a:p>
            <a:r>
              <a:rPr lang="en-US"/>
              <a:t>SQL Commands</a:t>
            </a:r>
          </a:p>
        </p:txBody>
      </p:sp>
      <p:sp>
        <p:nvSpPr>
          <p:cNvPr id="747523" name="Rectangle 3"/>
          <p:cNvSpPr>
            <a:spLocks noGrp="1" noChangeArrowheads="1"/>
          </p:cNvSpPr>
          <p:nvPr>
            <p:ph type="body" idx="1"/>
          </p:nvPr>
        </p:nvSpPr>
        <p:spPr/>
        <p:txBody>
          <a:bodyPr/>
          <a:lstStyle/>
          <a:p>
            <a:r>
              <a:rPr lang="en-US"/>
              <a:t>Data Definition Statements</a:t>
            </a:r>
          </a:p>
          <a:p>
            <a:pPr lvl="1"/>
            <a:r>
              <a:rPr lang="en-US"/>
              <a:t>For creation of relations/tables…</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Rectangle 2"/>
          <p:cNvSpPr>
            <a:spLocks noGrp="1" noChangeArrowheads="1"/>
          </p:cNvSpPr>
          <p:nvPr>
            <p:ph type="title"/>
          </p:nvPr>
        </p:nvSpPr>
        <p:spPr/>
        <p:txBody>
          <a:bodyPr/>
          <a:lstStyle/>
          <a:p>
            <a:pPr>
              <a:lnSpc>
                <a:spcPct val="90000"/>
              </a:lnSpc>
            </a:pPr>
            <a:r>
              <a:rPr lang="en-US"/>
              <a:t>Create Table</a:t>
            </a:r>
          </a:p>
        </p:txBody>
      </p:sp>
      <p:sp>
        <p:nvSpPr>
          <p:cNvPr id="807939" name="Rectangle 3"/>
          <p:cNvSpPr>
            <a:spLocks noGrp="1" noChangeArrowheads="1"/>
          </p:cNvSpPr>
          <p:nvPr>
            <p:ph type="body" idx="1"/>
          </p:nvPr>
        </p:nvSpPr>
        <p:spPr/>
        <p:txBody>
          <a:bodyPr/>
          <a:lstStyle/>
          <a:p>
            <a:pPr>
              <a:lnSpc>
                <a:spcPct val="90000"/>
              </a:lnSpc>
            </a:pPr>
            <a:r>
              <a:rPr lang="en-US" dirty="0">
                <a:solidFill>
                  <a:srgbClr val="FF3300"/>
                </a:solidFill>
              </a:rPr>
              <a:t>CREATE TABLE</a:t>
            </a:r>
            <a:r>
              <a:rPr lang="en-US" dirty="0"/>
              <a:t> table-name (attr1 </a:t>
            </a:r>
            <a:r>
              <a:rPr lang="en-US" dirty="0" err="1"/>
              <a:t>attr</a:t>
            </a:r>
            <a:r>
              <a:rPr lang="en-US" dirty="0"/>
              <a:t>-type PRIMARYKEY, attr2 </a:t>
            </a:r>
            <a:r>
              <a:rPr lang="en-US" dirty="0" err="1"/>
              <a:t>attr</a:t>
            </a:r>
            <a:r>
              <a:rPr lang="en-US" dirty="0"/>
              <a:t>-type,…,</a:t>
            </a:r>
            <a:r>
              <a:rPr lang="en-US" dirty="0" err="1"/>
              <a:t>attrN</a:t>
            </a:r>
            <a:r>
              <a:rPr lang="en-US" dirty="0"/>
              <a:t> </a:t>
            </a:r>
            <a:r>
              <a:rPr lang="en-US" dirty="0" err="1"/>
              <a:t>attr</a:t>
            </a:r>
            <a:r>
              <a:rPr lang="en-US" dirty="0"/>
              <a:t>-type)</a:t>
            </a:r>
            <a:r>
              <a:rPr lang="en-US" dirty="0" smtClean="0"/>
              <a:t>;</a:t>
            </a:r>
            <a:endParaRPr lang="en-US" dirty="0"/>
          </a:p>
          <a:p>
            <a:pPr lvl="1">
              <a:lnSpc>
                <a:spcPct val="90000"/>
              </a:lnSpc>
            </a:pPr>
            <a:r>
              <a:rPr lang="en-US" dirty="0"/>
              <a:t>Adds a new table with the specified attributes (and types) to the database</a:t>
            </a:r>
            <a:r>
              <a:rPr lang="en-US" dirty="0" smtClean="0"/>
              <a:t>.</a:t>
            </a:r>
          </a:p>
          <a:p>
            <a:pPr>
              <a:lnSpc>
                <a:spcPct val="90000"/>
              </a:lnSpc>
            </a:pPr>
            <a:endParaRPr lang="en-US" dirty="0" smtClean="0"/>
          </a:p>
          <a:p>
            <a:pPr>
              <a:lnSpc>
                <a:spcPct val="90000"/>
              </a:lnSpc>
            </a:pPr>
            <a:r>
              <a:rPr lang="en-US" dirty="0" smtClean="0"/>
              <a:t>In MySQL (5.5+) and SQLite3</a:t>
            </a:r>
          </a:p>
          <a:p>
            <a:pPr lvl="1">
              <a:lnSpc>
                <a:spcPct val="90000"/>
              </a:lnSpc>
            </a:pPr>
            <a:r>
              <a:rPr lang="en-US" dirty="0" smtClean="0"/>
              <a:t>CREATE TABLE </a:t>
            </a:r>
            <a:r>
              <a:rPr lang="en-US" dirty="0" err="1" smtClean="0"/>
              <a:t>newtablename</a:t>
            </a:r>
            <a:r>
              <a:rPr lang="en-US" dirty="0" smtClean="0"/>
              <a:t> AS SELECT …</a:t>
            </a:r>
          </a:p>
          <a:p>
            <a:pPr lvl="2">
              <a:lnSpc>
                <a:spcPct val="90000"/>
              </a:lnSpc>
            </a:pPr>
            <a:r>
              <a:rPr lang="en-US" dirty="0" smtClean="0"/>
              <a:t>Creates new table with contents from SELECT command including data types</a:t>
            </a:r>
            <a:endParaRPr lang="en-US" dirty="0"/>
          </a:p>
        </p:txBody>
      </p:sp>
      <p:sp>
        <p:nvSpPr>
          <p:cNvPr id="2" name="Date Placeholder 1"/>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41337637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528388" name="Rectangle 4"/>
          <p:cNvSpPr>
            <a:spLocks noGrp="1" noChangeArrowheads="1"/>
          </p:cNvSpPr>
          <p:nvPr>
            <p:ph type="title"/>
          </p:nvPr>
        </p:nvSpPr>
        <p:spPr/>
        <p:txBody>
          <a:bodyPr/>
          <a:lstStyle/>
          <a:p>
            <a:r>
              <a:rPr lang="en-US"/>
              <a:t>Lecture Outline</a:t>
            </a:r>
          </a:p>
        </p:txBody>
      </p:sp>
      <p:sp>
        <p:nvSpPr>
          <p:cNvPr id="528389" name="Rectangle 5"/>
          <p:cNvSpPr>
            <a:spLocks noGrp="1" noChangeArrowheads="1"/>
          </p:cNvSpPr>
          <p:nvPr>
            <p:ph type="body" idx="1"/>
          </p:nvPr>
        </p:nvSpPr>
        <p:spPr/>
        <p:txBody>
          <a:bodyPr/>
          <a:lstStyle/>
          <a:p>
            <a:r>
              <a:rPr lang="en-US" sz="4000" dirty="0"/>
              <a:t>Review</a:t>
            </a:r>
          </a:p>
          <a:p>
            <a:pPr lvl="1"/>
            <a:r>
              <a:rPr lang="en-US" sz="3600" dirty="0"/>
              <a:t>Relational Algebra and Calculus</a:t>
            </a:r>
          </a:p>
          <a:p>
            <a:pPr lvl="1"/>
            <a:r>
              <a:rPr lang="en-US" sz="3600" dirty="0"/>
              <a:t>Introduction to SQL</a:t>
            </a:r>
          </a:p>
          <a:p>
            <a:r>
              <a:rPr lang="en-US" sz="4000" dirty="0" smtClean="0">
                <a:solidFill>
                  <a:schemeClr val="bg1">
                    <a:lumMod val="75000"/>
                  </a:schemeClr>
                </a:solidFill>
              </a:rPr>
              <a:t>More on SQL – creating and modifying data</a:t>
            </a:r>
          </a:p>
          <a:p>
            <a:r>
              <a:rPr lang="en-US" sz="4000" dirty="0" smtClean="0">
                <a:solidFill>
                  <a:schemeClr val="bg1">
                    <a:lumMod val="75000"/>
                  </a:schemeClr>
                </a:solidFill>
              </a:rPr>
              <a:t>SQLite3</a:t>
            </a:r>
          </a:p>
          <a:p>
            <a:pPr lvl="1"/>
            <a:r>
              <a:rPr lang="en-US" sz="3600" dirty="0" smtClean="0">
                <a:solidFill>
                  <a:schemeClr val="bg1">
                    <a:lumMod val="75000"/>
                  </a:schemeClr>
                </a:solidFill>
              </a:rPr>
              <a:t>Python and SQLite</a:t>
            </a:r>
            <a:endParaRPr lang="en-US" sz="3600" dirty="0">
              <a:solidFill>
                <a:schemeClr val="bg1">
                  <a:lumMod val="75000"/>
                </a:schemeClr>
              </a:solidFill>
            </a:endParaRPr>
          </a:p>
        </p:txBody>
      </p:sp>
    </p:spTree>
    <p:extLst>
      <p:ext uri="{BB962C8B-B14F-4D97-AF65-F5344CB8AC3E}">
        <p14:creationId xmlns:p14="http://schemas.microsoft.com/office/powerpoint/2010/main" val="251044533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a:t>
            </a:r>
            <a:endParaRPr lang="en-US" dirty="0"/>
          </a:p>
        </p:txBody>
      </p:sp>
      <p:sp>
        <p:nvSpPr>
          <p:cNvPr id="3" name="Content Placeholder 2"/>
          <p:cNvSpPr>
            <a:spLocks noGrp="1"/>
          </p:cNvSpPr>
          <p:nvPr>
            <p:ph idx="1"/>
          </p:nvPr>
        </p:nvSpPr>
        <p:spPr/>
        <p:txBody>
          <a:bodyPr/>
          <a:lstStyle/>
          <a:p>
            <a:r>
              <a:rPr lang="en-US" dirty="0" smtClean="0">
                <a:solidFill>
                  <a:srgbClr val="FF3300"/>
                </a:solidFill>
              </a:rPr>
              <a:t>INSERT INTO</a:t>
            </a:r>
            <a:r>
              <a:rPr lang="en-US" dirty="0" smtClean="0"/>
              <a:t> </a:t>
            </a:r>
            <a:r>
              <a:rPr lang="en-US" dirty="0"/>
              <a:t>table-name </a:t>
            </a:r>
            <a:r>
              <a:rPr lang="en-US" dirty="0" smtClean="0"/>
              <a:t>(col1, col2, col3, …, </a:t>
            </a:r>
            <a:r>
              <a:rPr lang="en-US" dirty="0" err="1" smtClean="0"/>
              <a:t>colN</a:t>
            </a:r>
            <a:r>
              <a:rPr lang="en-US" dirty="0" smtClean="0"/>
              <a:t>) VALUES (val1, val2, val3,…, </a:t>
            </a:r>
            <a:r>
              <a:rPr lang="en-US" dirty="0" err="1" smtClean="0"/>
              <a:t>valN</a:t>
            </a:r>
            <a:r>
              <a:rPr lang="en-US" dirty="0" smtClean="0"/>
              <a:t>);</a:t>
            </a:r>
          </a:p>
          <a:p>
            <a:endParaRPr lang="en-US" dirty="0"/>
          </a:p>
          <a:p>
            <a:r>
              <a:rPr lang="en-US" dirty="0">
                <a:solidFill>
                  <a:srgbClr val="FF3300"/>
                </a:solidFill>
              </a:rPr>
              <a:t>INSERT INTO</a:t>
            </a:r>
            <a:r>
              <a:rPr lang="en-US" dirty="0"/>
              <a:t> table-</a:t>
            </a:r>
            <a:r>
              <a:rPr lang="en-US" dirty="0" smtClean="0"/>
              <a:t>name </a:t>
            </a:r>
            <a:r>
              <a:rPr lang="en-US" dirty="0"/>
              <a:t>(col1, col2, col3, …, </a:t>
            </a:r>
            <a:r>
              <a:rPr lang="en-US" dirty="0" err="1"/>
              <a:t>colN</a:t>
            </a:r>
            <a:r>
              <a:rPr lang="en-US" dirty="0" smtClean="0"/>
              <a:t>) SELECT…</a:t>
            </a:r>
          </a:p>
          <a:p>
            <a:pPr marL="0" indent="0">
              <a:buNone/>
            </a:pPr>
            <a:endParaRPr lang="en-US" dirty="0" smtClean="0"/>
          </a:p>
          <a:p>
            <a:r>
              <a:rPr lang="en-US" dirty="0" smtClean="0"/>
              <a:t>Column list is optional, if omitted assumes all columns in table definition and order</a:t>
            </a:r>
            <a:endParaRPr lang="en-US" dirty="0"/>
          </a:p>
        </p:txBody>
      </p:sp>
      <p:sp>
        <p:nvSpPr>
          <p:cNvPr id="4" name="Date Placeholder 3"/>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320438220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51618" name="Rectangle 2"/>
          <p:cNvSpPr>
            <a:spLocks noGrp="1" noChangeArrowheads="1"/>
          </p:cNvSpPr>
          <p:nvPr>
            <p:ph type="title"/>
          </p:nvPr>
        </p:nvSpPr>
        <p:spPr/>
        <p:txBody>
          <a:bodyPr/>
          <a:lstStyle/>
          <a:p>
            <a:r>
              <a:rPr lang="en-US"/>
              <a:t>Access Data Types (</a:t>
            </a:r>
            <a:r>
              <a:rPr lang="en-US" i="1"/>
              <a:t>Not MySQL)</a:t>
            </a:r>
            <a:endParaRPr lang="en-US"/>
          </a:p>
        </p:txBody>
      </p:sp>
      <p:sp>
        <p:nvSpPr>
          <p:cNvPr id="751619" name="Rectangle 3"/>
          <p:cNvSpPr>
            <a:spLocks noGrp="1" noChangeArrowheads="1"/>
          </p:cNvSpPr>
          <p:nvPr>
            <p:ph type="body" idx="1"/>
          </p:nvPr>
        </p:nvSpPr>
        <p:spPr>
          <a:xfrm>
            <a:off x="533400" y="1676400"/>
            <a:ext cx="8458200" cy="4114800"/>
          </a:xfrm>
        </p:spPr>
        <p:txBody>
          <a:bodyPr/>
          <a:lstStyle/>
          <a:p>
            <a:pPr>
              <a:lnSpc>
                <a:spcPct val="80000"/>
              </a:lnSpc>
            </a:pPr>
            <a:r>
              <a:rPr lang="en-US" sz="2800" b="1"/>
              <a:t>Numeric</a:t>
            </a:r>
            <a:r>
              <a:rPr lang="en-US" sz="2800"/>
              <a:t> (1, 2, 4, 8 bytes, fixed or float)</a:t>
            </a:r>
          </a:p>
          <a:p>
            <a:pPr>
              <a:lnSpc>
                <a:spcPct val="80000"/>
              </a:lnSpc>
            </a:pPr>
            <a:r>
              <a:rPr lang="en-US" sz="2800" b="1"/>
              <a:t>Text</a:t>
            </a:r>
            <a:r>
              <a:rPr lang="en-US" sz="2800"/>
              <a:t> (255 max)</a:t>
            </a:r>
          </a:p>
          <a:p>
            <a:pPr>
              <a:lnSpc>
                <a:spcPct val="80000"/>
              </a:lnSpc>
            </a:pPr>
            <a:r>
              <a:rPr lang="en-US" sz="2800" b="1"/>
              <a:t>Memo</a:t>
            </a:r>
            <a:r>
              <a:rPr lang="en-US" sz="2800"/>
              <a:t> (64000 max)</a:t>
            </a:r>
          </a:p>
          <a:p>
            <a:pPr>
              <a:lnSpc>
                <a:spcPct val="80000"/>
              </a:lnSpc>
            </a:pPr>
            <a:r>
              <a:rPr lang="en-US" sz="2800" b="1"/>
              <a:t>Date/Time</a:t>
            </a:r>
            <a:r>
              <a:rPr lang="en-US" sz="2800"/>
              <a:t> (8 bytes)</a:t>
            </a:r>
          </a:p>
          <a:p>
            <a:pPr>
              <a:lnSpc>
                <a:spcPct val="80000"/>
              </a:lnSpc>
            </a:pPr>
            <a:r>
              <a:rPr lang="en-US" sz="2800" b="1"/>
              <a:t>Currency</a:t>
            </a:r>
            <a:r>
              <a:rPr lang="en-US" sz="2800"/>
              <a:t> (8 bytes, 15 digits + 4 digits decimal)</a:t>
            </a:r>
          </a:p>
          <a:p>
            <a:pPr>
              <a:lnSpc>
                <a:spcPct val="80000"/>
              </a:lnSpc>
            </a:pPr>
            <a:r>
              <a:rPr lang="en-US" sz="2800" b="1"/>
              <a:t>Autonumber</a:t>
            </a:r>
            <a:r>
              <a:rPr lang="en-US" sz="2800"/>
              <a:t> (4 bytes)</a:t>
            </a:r>
          </a:p>
          <a:p>
            <a:pPr>
              <a:lnSpc>
                <a:spcPct val="80000"/>
              </a:lnSpc>
            </a:pPr>
            <a:r>
              <a:rPr lang="en-US" sz="2800" b="1"/>
              <a:t>Yes/No</a:t>
            </a:r>
            <a:r>
              <a:rPr lang="en-US" sz="2800"/>
              <a:t> (1 bit)</a:t>
            </a:r>
          </a:p>
          <a:p>
            <a:pPr>
              <a:lnSpc>
                <a:spcPct val="80000"/>
              </a:lnSpc>
            </a:pPr>
            <a:r>
              <a:rPr lang="en-US" sz="2800" b="1"/>
              <a:t>OLE</a:t>
            </a:r>
            <a:r>
              <a:rPr lang="en-US" sz="2800"/>
              <a:t> (limited only by disk space)</a:t>
            </a:r>
          </a:p>
          <a:p>
            <a:pPr>
              <a:lnSpc>
                <a:spcPct val="80000"/>
              </a:lnSpc>
            </a:pPr>
            <a:r>
              <a:rPr lang="en-US" sz="2800" b="1"/>
              <a:t>Hyperlinks</a:t>
            </a:r>
            <a:r>
              <a:rPr lang="en-US" sz="2800"/>
              <a:t> (up to 64000 chars)</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23298" name="Rectangle 2"/>
          <p:cNvSpPr>
            <a:spLocks noGrp="1" noChangeArrowheads="1"/>
          </p:cNvSpPr>
          <p:nvPr>
            <p:ph type="title"/>
          </p:nvPr>
        </p:nvSpPr>
        <p:spPr/>
        <p:txBody>
          <a:bodyPr/>
          <a:lstStyle/>
          <a:p>
            <a:pPr>
              <a:lnSpc>
                <a:spcPct val="80000"/>
              </a:lnSpc>
            </a:pPr>
            <a:r>
              <a:rPr lang="en-US"/>
              <a:t>Access Numeric types</a:t>
            </a:r>
          </a:p>
        </p:txBody>
      </p:sp>
      <p:sp>
        <p:nvSpPr>
          <p:cNvPr id="823299" name="Rectangle 3"/>
          <p:cNvSpPr>
            <a:spLocks noGrp="1" noChangeArrowheads="1"/>
          </p:cNvSpPr>
          <p:nvPr>
            <p:ph type="body" idx="1"/>
          </p:nvPr>
        </p:nvSpPr>
        <p:spPr>
          <a:xfrm>
            <a:off x="609600" y="1143000"/>
            <a:ext cx="7772400" cy="4114800"/>
          </a:xfrm>
        </p:spPr>
        <p:txBody>
          <a:bodyPr/>
          <a:lstStyle/>
          <a:p>
            <a:pPr>
              <a:lnSpc>
                <a:spcPct val="70000"/>
              </a:lnSpc>
            </a:pPr>
            <a:r>
              <a:rPr lang="en-US" sz="2800" b="1"/>
              <a:t>Byte</a:t>
            </a:r>
            <a:r>
              <a:rPr lang="en-US" sz="2800"/>
              <a:t>  </a:t>
            </a:r>
          </a:p>
          <a:p>
            <a:pPr lvl="3">
              <a:lnSpc>
                <a:spcPct val="70000"/>
              </a:lnSpc>
            </a:pPr>
            <a:r>
              <a:rPr lang="en-US" sz="1600"/>
              <a:t>Stores numbers from 0 to 255 (no fractions). 1 byte</a:t>
            </a:r>
            <a:endParaRPr lang="en-US" sz="1800"/>
          </a:p>
          <a:p>
            <a:pPr>
              <a:lnSpc>
                <a:spcPct val="70000"/>
              </a:lnSpc>
            </a:pPr>
            <a:r>
              <a:rPr lang="en-US" sz="2800" b="1"/>
              <a:t>Integer</a:t>
            </a:r>
            <a:r>
              <a:rPr lang="en-US" sz="2800"/>
              <a:t>	</a:t>
            </a:r>
          </a:p>
          <a:p>
            <a:pPr lvl="3">
              <a:lnSpc>
                <a:spcPct val="70000"/>
              </a:lnSpc>
            </a:pPr>
            <a:r>
              <a:rPr lang="en-US" sz="1800"/>
              <a:t> Stores numbers from –32,768 to 32,767 (no fractions) 2 bytes</a:t>
            </a:r>
          </a:p>
          <a:p>
            <a:pPr>
              <a:lnSpc>
                <a:spcPct val="70000"/>
              </a:lnSpc>
            </a:pPr>
            <a:r>
              <a:rPr lang="en-US" sz="2800" b="1"/>
              <a:t>Long Integer</a:t>
            </a:r>
            <a:r>
              <a:rPr lang="en-US" sz="2800"/>
              <a:t>	</a:t>
            </a:r>
            <a:r>
              <a:rPr lang="en-US" sz="2800" i="1"/>
              <a:t>(Default)</a:t>
            </a:r>
            <a:r>
              <a:rPr lang="en-US" sz="2800"/>
              <a:t> </a:t>
            </a:r>
          </a:p>
          <a:p>
            <a:pPr lvl="3">
              <a:lnSpc>
                <a:spcPct val="70000"/>
              </a:lnSpc>
            </a:pPr>
            <a:r>
              <a:rPr lang="en-US" sz="1800"/>
              <a:t>Stores numbers from –2,147,483,648 to 2,147,483,647 (no fractions). 4 bytes</a:t>
            </a:r>
          </a:p>
          <a:p>
            <a:pPr>
              <a:lnSpc>
                <a:spcPct val="70000"/>
              </a:lnSpc>
            </a:pPr>
            <a:r>
              <a:rPr lang="en-US" sz="2800" b="1"/>
              <a:t>Single</a:t>
            </a:r>
            <a:r>
              <a:rPr lang="en-US" sz="2800"/>
              <a:t>	</a:t>
            </a:r>
          </a:p>
          <a:p>
            <a:pPr lvl="3">
              <a:lnSpc>
                <a:spcPct val="70000"/>
              </a:lnSpc>
            </a:pPr>
            <a:r>
              <a:rPr lang="en-US" sz="1800"/>
              <a:t>Stores numbers from -3.402823E38 to –1.401298E–45 for negative values and from 1.401298E–45 to 3.402823E38 for positive values.		4 bytes</a:t>
            </a:r>
          </a:p>
          <a:p>
            <a:pPr>
              <a:lnSpc>
                <a:spcPct val="70000"/>
              </a:lnSpc>
            </a:pPr>
            <a:r>
              <a:rPr lang="en-US" sz="2800" b="1"/>
              <a:t>Double</a:t>
            </a:r>
            <a:r>
              <a:rPr lang="en-US" sz="2800"/>
              <a:t>	</a:t>
            </a:r>
          </a:p>
          <a:p>
            <a:pPr lvl="3">
              <a:lnSpc>
                <a:spcPct val="70000"/>
              </a:lnSpc>
            </a:pPr>
            <a:r>
              <a:rPr lang="en-US" sz="1800"/>
              <a:t>Stores numbers from –1.79769313486231E308 to –4.94065645841247E–324 for negative values and from 1.79769313486231E308 to 4.94065645841247E–324 for positive values.	15	8 bytes</a:t>
            </a:r>
          </a:p>
          <a:p>
            <a:pPr>
              <a:lnSpc>
                <a:spcPct val="70000"/>
              </a:lnSpc>
            </a:pPr>
            <a:r>
              <a:rPr lang="en-US" sz="2800" b="1"/>
              <a:t>Replication ID</a:t>
            </a:r>
            <a:r>
              <a:rPr lang="en-US" sz="2800"/>
              <a:t>	</a:t>
            </a:r>
          </a:p>
          <a:p>
            <a:pPr lvl="3">
              <a:lnSpc>
                <a:spcPct val="70000"/>
              </a:lnSpc>
            </a:pPr>
            <a:r>
              <a:rPr lang="en-US" sz="1800"/>
              <a:t>Globally unique identifier (GUID)	N/A	16 bytes</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825346" name="Rectangle 2"/>
          <p:cNvSpPr>
            <a:spLocks noGrp="1" noChangeArrowheads="1"/>
          </p:cNvSpPr>
          <p:nvPr>
            <p:ph type="title"/>
          </p:nvPr>
        </p:nvSpPr>
        <p:spPr/>
        <p:txBody>
          <a:bodyPr/>
          <a:lstStyle/>
          <a:p>
            <a:pPr>
              <a:lnSpc>
                <a:spcPct val="90000"/>
              </a:lnSpc>
            </a:pPr>
            <a:r>
              <a:rPr lang="en-US"/>
              <a:t>Oracle Data Types</a:t>
            </a:r>
          </a:p>
        </p:txBody>
      </p:sp>
      <p:sp>
        <p:nvSpPr>
          <p:cNvPr id="825347" name="Rectangle 3"/>
          <p:cNvSpPr>
            <a:spLocks noGrp="1" noChangeArrowheads="1"/>
          </p:cNvSpPr>
          <p:nvPr>
            <p:ph type="body" idx="1"/>
          </p:nvPr>
        </p:nvSpPr>
        <p:spPr>
          <a:xfrm>
            <a:off x="533400" y="1524000"/>
            <a:ext cx="8458200" cy="4114800"/>
          </a:xfrm>
        </p:spPr>
        <p:txBody>
          <a:bodyPr/>
          <a:lstStyle/>
          <a:p>
            <a:pPr>
              <a:lnSpc>
                <a:spcPct val="80000"/>
              </a:lnSpc>
            </a:pPr>
            <a:r>
              <a:rPr lang="en-US" sz="2800"/>
              <a:t>CHAR (size) -- max 2000</a:t>
            </a:r>
          </a:p>
          <a:p>
            <a:pPr>
              <a:lnSpc>
                <a:spcPct val="80000"/>
              </a:lnSpc>
            </a:pPr>
            <a:r>
              <a:rPr lang="en-US" sz="2800"/>
              <a:t>VARCHAR2(size) -- up to 4000</a:t>
            </a:r>
          </a:p>
          <a:p>
            <a:pPr>
              <a:lnSpc>
                <a:spcPct val="80000"/>
              </a:lnSpc>
            </a:pPr>
            <a:r>
              <a:rPr lang="en-US" sz="2800"/>
              <a:t>DATE</a:t>
            </a:r>
          </a:p>
          <a:p>
            <a:pPr>
              <a:lnSpc>
                <a:spcPct val="80000"/>
              </a:lnSpc>
            </a:pPr>
            <a:r>
              <a:rPr lang="en-US" sz="2800"/>
              <a:t>DECIMAL, FLOAT, INTEGER, INTEGER(s), SMALLINT, NUMBER, NUMBER(size,d)</a:t>
            </a:r>
          </a:p>
          <a:p>
            <a:pPr lvl="1">
              <a:lnSpc>
                <a:spcPct val="80000"/>
              </a:lnSpc>
            </a:pPr>
            <a:r>
              <a:rPr lang="en-US" sz="2400"/>
              <a:t>All numbers internally in same format…</a:t>
            </a:r>
          </a:p>
          <a:p>
            <a:pPr>
              <a:lnSpc>
                <a:spcPct val="80000"/>
              </a:lnSpc>
            </a:pPr>
            <a:r>
              <a:rPr lang="en-US" sz="2800"/>
              <a:t>LONG, LONG RAW, LONG VARCHAR</a:t>
            </a:r>
          </a:p>
          <a:p>
            <a:pPr lvl="1">
              <a:lnSpc>
                <a:spcPct val="80000"/>
              </a:lnSpc>
            </a:pPr>
            <a:r>
              <a:rPr lang="en-US" sz="2400"/>
              <a:t>up to 2 Gb -- </a:t>
            </a:r>
            <a:r>
              <a:rPr lang="en-US" sz="2400" i="1"/>
              <a:t>only one per table</a:t>
            </a:r>
          </a:p>
          <a:p>
            <a:pPr>
              <a:lnSpc>
                <a:spcPct val="80000"/>
              </a:lnSpc>
            </a:pPr>
            <a:r>
              <a:rPr lang="en-US" sz="2800"/>
              <a:t>BLOB, CLOB, NCLOB -- up to 4 Gb</a:t>
            </a:r>
          </a:p>
          <a:p>
            <a:pPr>
              <a:lnSpc>
                <a:spcPct val="80000"/>
              </a:lnSpc>
            </a:pPr>
            <a:r>
              <a:rPr lang="en-US" sz="2800"/>
              <a:t>BFILE -- file pointer to binary OS file</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55714" name="Rectangle 2"/>
          <p:cNvSpPr>
            <a:spLocks noGrp="1" noChangeArrowheads="1"/>
          </p:cNvSpPr>
          <p:nvPr>
            <p:ph type="title"/>
          </p:nvPr>
        </p:nvSpPr>
        <p:spPr/>
        <p:txBody>
          <a:bodyPr/>
          <a:lstStyle/>
          <a:p>
            <a:r>
              <a:rPr lang="en-US"/>
              <a:t>MySQL Data Types</a:t>
            </a:r>
          </a:p>
        </p:txBody>
      </p:sp>
      <p:sp>
        <p:nvSpPr>
          <p:cNvPr id="755715" name="Rectangle 3"/>
          <p:cNvSpPr>
            <a:spLocks noGrp="1" noChangeArrowheads="1"/>
          </p:cNvSpPr>
          <p:nvPr>
            <p:ph type="body" idx="1"/>
          </p:nvPr>
        </p:nvSpPr>
        <p:spPr/>
        <p:txBody>
          <a:bodyPr/>
          <a:lstStyle/>
          <a:p>
            <a:pPr>
              <a:lnSpc>
                <a:spcPct val="80000"/>
              </a:lnSpc>
            </a:pPr>
            <a:r>
              <a:rPr lang="en-US" sz="2400"/>
              <a:t>MySQL supports all of the standard SQL numeric data types. These types include the exact numeric data types (INTEGER, SMALLINT, DECIMAL, and NUMERIC), as well as the approximate numeric data types (FLOAT, REAL, and DOUBLE PRECISION). The keyword INT is a synonym for INTEGER, and the keyword DEC  is a synonym for DECIMAL</a:t>
            </a:r>
          </a:p>
          <a:p>
            <a:pPr>
              <a:lnSpc>
                <a:spcPct val="80000"/>
              </a:lnSpc>
            </a:pPr>
            <a:r>
              <a:rPr lang="en-US" sz="2400"/>
              <a:t>Numeric (can also be declared as UNSIGNED)</a:t>
            </a:r>
          </a:p>
          <a:p>
            <a:pPr lvl="1">
              <a:lnSpc>
                <a:spcPct val="80000"/>
              </a:lnSpc>
            </a:pPr>
            <a:r>
              <a:rPr lang="en-US" sz="2000"/>
              <a:t>TINYINT (1 byte)</a:t>
            </a:r>
          </a:p>
          <a:p>
            <a:pPr lvl="1">
              <a:lnSpc>
                <a:spcPct val="80000"/>
              </a:lnSpc>
            </a:pPr>
            <a:r>
              <a:rPr lang="en-US" sz="2000"/>
              <a:t>SMALLINT (2 bytes)</a:t>
            </a:r>
          </a:p>
          <a:p>
            <a:pPr lvl="1">
              <a:lnSpc>
                <a:spcPct val="80000"/>
              </a:lnSpc>
            </a:pPr>
            <a:r>
              <a:rPr lang="en-US" sz="2000"/>
              <a:t>MEDIUMINT (3 bytes)</a:t>
            </a:r>
          </a:p>
          <a:p>
            <a:pPr lvl="1">
              <a:lnSpc>
                <a:spcPct val="80000"/>
              </a:lnSpc>
            </a:pPr>
            <a:r>
              <a:rPr lang="en-US" sz="2000"/>
              <a:t>INT (4 bytes)</a:t>
            </a:r>
          </a:p>
          <a:p>
            <a:pPr lvl="1">
              <a:lnSpc>
                <a:spcPct val="80000"/>
              </a:lnSpc>
            </a:pPr>
            <a:r>
              <a:rPr lang="en-US" sz="2000"/>
              <a:t>BIGINT (8 bytes)</a:t>
            </a:r>
          </a:p>
          <a:p>
            <a:pPr lvl="1">
              <a:lnSpc>
                <a:spcPct val="80000"/>
              </a:lnSpc>
            </a:pPr>
            <a:r>
              <a:rPr lang="en-US" sz="2000"/>
              <a:t>NUMERIC or DECIMAL</a:t>
            </a:r>
          </a:p>
          <a:p>
            <a:pPr lvl="1">
              <a:lnSpc>
                <a:spcPct val="80000"/>
              </a:lnSpc>
            </a:pPr>
            <a:r>
              <a:rPr lang="en-US" sz="2000"/>
              <a:t>FLOAT </a:t>
            </a:r>
          </a:p>
          <a:p>
            <a:pPr lvl="1">
              <a:lnSpc>
                <a:spcPct val="80000"/>
              </a:lnSpc>
            </a:pPr>
            <a:r>
              <a:rPr lang="en-US" sz="2000"/>
              <a:t>DOUBLE (or DOUBLE PRECISION)</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57762" name="Rectangle 2"/>
          <p:cNvSpPr>
            <a:spLocks noGrp="1" noChangeArrowheads="1"/>
          </p:cNvSpPr>
          <p:nvPr>
            <p:ph type="title"/>
          </p:nvPr>
        </p:nvSpPr>
        <p:spPr/>
        <p:txBody>
          <a:bodyPr/>
          <a:lstStyle/>
          <a:p>
            <a:r>
              <a:rPr lang="en-US"/>
              <a:t>MySQL Data Types</a:t>
            </a:r>
          </a:p>
        </p:txBody>
      </p:sp>
      <p:sp>
        <p:nvSpPr>
          <p:cNvPr id="757763" name="Rectangle 3"/>
          <p:cNvSpPr>
            <a:spLocks noGrp="1" noChangeArrowheads="1"/>
          </p:cNvSpPr>
          <p:nvPr>
            <p:ph type="body" idx="1"/>
          </p:nvPr>
        </p:nvSpPr>
        <p:spPr/>
        <p:txBody>
          <a:bodyPr/>
          <a:lstStyle/>
          <a:p>
            <a:pPr>
              <a:lnSpc>
                <a:spcPct val="90000"/>
              </a:lnSpc>
            </a:pPr>
            <a:r>
              <a:rPr lang="en-US" sz="2800"/>
              <a:t>The date and time types for representing temporal values are DATETIME, DATE, TIMESTAMP, TIME, and YEAR. Each temporal type has a range of legal values, as well as a </a:t>
            </a:r>
            <a:r>
              <a:rPr lang="ja-JP" altLang="en-US" sz="2800">
                <a:latin typeface="Arial"/>
              </a:rPr>
              <a:t>“</a:t>
            </a:r>
            <a:r>
              <a:rPr lang="en-US" sz="2800"/>
              <a:t>zero</a:t>
            </a:r>
            <a:r>
              <a:rPr lang="ja-JP" altLang="en-US" sz="2800">
                <a:latin typeface="Arial"/>
              </a:rPr>
              <a:t>”</a:t>
            </a:r>
            <a:r>
              <a:rPr lang="en-US" sz="2800"/>
              <a:t> value that is used when you specify an illegal value that MySQL cannot represent</a:t>
            </a:r>
          </a:p>
          <a:p>
            <a:pPr lvl="1">
              <a:lnSpc>
                <a:spcPct val="90000"/>
              </a:lnSpc>
            </a:pPr>
            <a:r>
              <a:rPr lang="en-US" sz="2400"/>
              <a:t>DATETIME 	'0000-00-00 00:00:00'</a:t>
            </a:r>
          </a:p>
          <a:p>
            <a:pPr lvl="1">
              <a:lnSpc>
                <a:spcPct val="90000"/>
              </a:lnSpc>
            </a:pPr>
            <a:r>
              <a:rPr lang="en-US" sz="2400"/>
              <a:t>DATE 	'0000-00-00'</a:t>
            </a:r>
          </a:p>
          <a:p>
            <a:pPr lvl="1">
              <a:lnSpc>
                <a:spcPct val="90000"/>
              </a:lnSpc>
            </a:pPr>
            <a:r>
              <a:rPr lang="en-US" sz="2400"/>
              <a:t>TIMESTAMP (4.1 and up) 	'0000-00-00 00:00:00'</a:t>
            </a:r>
          </a:p>
          <a:p>
            <a:pPr lvl="1">
              <a:lnSpc>
                <a:spcPct val="90000"/>
              </a:lnSpc>
            </a:pPr>
            <a:r>
              <a:rPr lang="en-US" sz="2400"/>
              <a:t>TIMESTAMP (before 4.1) 	00000000000000</a:t>
            </a:r>
          </a:p>
          <a:p>
            <a:pPr lvl="1">
              <a:lnSpc>
                <a:spcPct val="90000"/>
              </a:lnSpc>
            </a:pPr>
            <a:r>
              <a:rPr lang="en-US" sz="2400"/>
              <a:t>TIME 	'00:00:00'</a:t>
            </a:r>
          </a:p>
          <a:p>
            <a:pPr lvl="1">
              <a:lnSpc>
                <a:spcPct val="90000"/>
              </a:lnSpc>
            </a:pPr>
            <a:r>
              <a:rPr lang="en-US" sz="2400"/>
              <a:t>YEAR 	0000</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IS 257 – Fall 2014</a:t>
            </a:r>
            <a:endParaRPr lang="en-US"/>
          </a:p>
        </p:txBody>
      </p:sp>
      <p:sp>
        <p:nvSpPr>
          <p:cNvPr id="759810" name="Rectangle 2"/>
          <p:cNvSpPr>
            <a:spLocks noGrp="1" noChangeArrowheads="1"/>
          </p:cNvSpPr>
          <p:nvPr>
            <p:ph type="title"/>
          </p:nvPr>
        </p:nvSpPr>
        <p:spPr/>
        <p:txBody>
          <a:bodyPr/>
          <a:lstStyle/>
          <a:p>
            <a:r>
              <a:rPr lang="en-US"/>
              <a:t>MySQL Data Types</a:t>
            </a:r>
          </a:p>
        </p:txBody>
      </p:sp>
      <p:sp>
        <p:nvSpPr>
          <p:cNvPr id="759811" name="Rectangle 3"/>
          <p:cNvSpPr>
            <a:spLocks noGrp="1" noChangeArrowheads="1"/>
          </p:cNvSpPr>
          <p:nvPr>
            <p:ph type="body" sz="half" idx="1"/>
          </p:nvPr>
        </p:nvSpPr>
        <p:spPr>
          <a:xfrm>
            <a:off x="457200" y="1219200"/>
            <a:ext cx="8153400" cy="4953000"/>
          </a:xfrm>
        </p:spPr>
        <p:txBody>
          <a:bodyPr/>
          <a:lstStyle/>
          <a:p>
            <a:pPr>
              <a:lnSpc>
                <a:spcPct val="90000"/>
              </a:lnSpc>
            </a:pPr>
            <a:r>
              <a:rPr lang="en-US" sz="2800"/>
              <a:t>The string types are CHAR, VARCHAR, BINARY, VARBINARY, BLOB, TEXT, ENUM, and SET</a:t>
            </a:r>
          </a:p>
          <a:p>
            <a:pPr>
              <a:lnSpc>
                <a:spcPct val="90000"/>
              </a:lnSpc>
            </a:pPr>
            <a:r>
              <a:rPr lang="en-US" sz="2800"/>
              <a:t>Maximum length for CHAR is 255 and for VARCHAR is </a:t>
            </a:r>
            <a:r>
              <a:rPr lang="en-US" sz="2800" b="1"/>
              <a:t>65,535</a:t>
            </a:r>
          </a:p>
          <a:p>
            <a:pPr>
              <a:lnSpc>
                <a:spcPct val="90000"/>
              </a:lnSpc>
            </a:pPr>
            <a:endParaRPr lang="en-US" sz="2800" b="1"/>
          </a:p>
          <a:p>
            <a:pPr>
              <a:lnSpc>
                <a:spcPct val="90000"/>
              </a:lnSpc>
            </a:pPr>
            <a:endParaRPr lang="en-US" sz="2800" b="1"/>
          </a:p>
          <a:p>
            <a:pPr>
              <a:lnSpc>
                <a:spcPct val="90000"/>
              </a:lnSpc>
            </a:pPr>
            <a:endParaRPr lang="en-US" sz="2800" b="1"/>
          </a:p>
          <a:p>
            <a:pPr>
              <a:lnSpc>
                <a:spcPct val="90000"/>
              </a:lnSpc>
            </a:pPr>
            <a:endParaRPr lang="en-US" sz="2800" b="1"/>
          </a:p>
          <a:p>
            <a:pPr>
              <a:lnSpc>
                <a:spcPct val="90000"/>
              </a:lnSpc>
            </a:pPr>
            <a:r>
              <a:rPr lang="en-US" sz="2800"/>
              <a:t>VARCHAR uses 1 or 2 bytes for the length</a:t>
            </a:r>
          </a:p>
          <a:p>
            <a:pPr>
              <a:lnSpc>
                <a:spcPct val="90000"/>
              </a:lnSpc>
            </a:pPr>
            <a:r>
              <a:rPr lang="en-US" sz="2800"/>
              <a:t>For longer things there is BLOB and TEXT</a:t>
            </a:r>
            <a:endParaRPr lang="en-US" sz="2800" b="1"/>
          </a:p>
        </p:txBody>
      </p:sp>
      <p:graphicFrame>
        <p:nvGraphicFramePr>
          <p:cNvPr id="759812" name="Object 4"/>
          <p:cNvGraphicFramePr>
            <a:graphicFrameLocks noGrp="1" noChangeAspect="1"/>
          </p:cNvGraphicFramePr>
          <p:nvPr>
            <p:ph sz="half" idx="2"/>
          </p:nvPr>
        </p:nvGraphicFramePr>
        <p:xfrm>
          <a:off x="914400" y="3276600"/>
          <a:ext cx="6988175" cy="1914525"/>
        </p:xfrm>
        <a:graphic>
          <a:graphicData uri="http://schemas.openxmlformats.org/presentationml/2006/ole">
            <mc:AlternateContent xmlns:mc="http://schemas.openxmlformats.org/markup-compatibility/2006">
              <mc:Choice xmlns:v="urn:schemas-microsoft-com:vml" Requires="v">
                <p:oleObj spid="_x0000_s759841" name="Worksheet" r:id="rId4" imgW="2165684" imgH="591266" progId="Excel.Sheet.8">
                  <p:embed/>
                </p:oleObj>
              </mc:Choice>
              <mc:Fallback>
                <p:oleObj name="Worksheet" r:id="rId4" imgW="2165684" imgH="591266"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3276600"/>
                        <a:ext cx="6988175" cy="1914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61858" name="Rectangle 2"/>
          <p:cNvSpPr>
            <a:spLocks noGrp="1" noChangeArrowheads="1"/>
          </p:cNvSpPr>
          <p:nvPr>
            <p:ph type="title"/>
          </p:nvPr>
        </p:nvSpPr>
        <p:spPr/>
        <p:txBody>
          <a:bodyPr/>
          <a:lstStyle/>
          <a:p>
            <a:r>
              <a:rPr lang="en-US"/>
              <a:t>MySQL Data Types</a:t>
            </a:r>
          </a:p>
        </p:txBody>
      </p:sp>
      <p:sp>
        <p:nvSpPr>
          <p:cNvPr id="761859" name="Rectangle 3"/>
          <p:cNvSpPr>
            <a:spLocks noGrp="1" noChangeArrowheads="1"/>
          </p:cNvSpPr>
          <p:nvPr>
            <p:ph type="body" idx="1"/>
          </p:nvPr>
        </p:nvSpPr>
        <p:spPr/>
        <p:txBody>
          <a:bodyPr/>
          <a:lstStyle/>
          <a:p>
            <a:pPr>
              <a:lnSpc>
                <a:spcPct val="80000"/>
              </a:lnSpc>
            </a:pPr>
            <a:r>
              <a:rPr lang="en-US" sz="2800"/>
              <a:t>A </a:t>
            </a:r>
            <a:r>
              <a:rPr lang="en-US" sz="2800" b="1"/>
              <a:t>BLOB</a:t>
            </a:r>
            <a:r>
              <a:rPr lang="en-US" sz="2800"/>
              <a:t> is a binary large object that can hold a variable amount of data. </a:t>
            </a:r>
          </a:p>
          <a:p>
            <a:pPr>
              <a:lnSpc>
                <a:spcPct val="80000"/>
              </a:lnSpc>
            </a:pPr>
            <a:r>
              <a:rPr lang="en-US" sz="2800"/>
              <a:t>The four BLOB types are TINYBLOB, BLOB, MEDIUMBLOB, and LONGBLOB. These differ only in the maximum length of the values they can hold</a:t>
            </a:r>
          </a:p>
          <a:p>
            <a:pPr>
              <a:lnSpc>
                <a:spcPct val="80000"/>
              </a:lnSpc>
            </a:pPr>
            <a:r>
              <a:rPr lang="en-US" sz="2800"/>
              <a:t>The four TEXT types are TINYTEXT, TEXT, MEDIUMTEXT, and LONGTEXT. These correspond to the four BLOB types and have the same maximum lengths and storage requirements</a:t>
            </a:r>
          </a:p>
          <a:p>
            <a:pPr>
              <a:lnSpc>
                <a:spcPct val="80000"/>
              </a:lnSpc>
            </a:pPr>
            <a:r>
              <a:rPr lang="en-US" sz="2800"/>
              <a:t>TINY=1byte, BLOB and TEXT=2bytes, MEDIUM=3bytes, LONG=4bytes</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63906" name="Rectangle 2"/>
          <p:cNvSpPr>
            <a:spLocks noGrp="1" noChangeArrowheads="1"/>
          </p:cNvSpPr>
          <p:nvPr>
            <p:ph type="title"/>
          </p:nvPr>
        </p:nvSpPr>
        <p:spPr/>
        <p:txBody>
          <a:bodyPr/>
          <a:lstStyle/>
          <a:p>
            <a:r>
              <a:rPr lang="en-US"/>
              <a:t>MySQL Data Types</a:t>
            </a:r>
          </a:p>
        </p:txBody>
      </p:sp>
      <p:sp>
        <p:nvSpPr>
          <p:cNvPr id="763907" name="Rectangle 3"/>
          <p:cNvSpPr>
            <a:spLocks noGrp="1" noChangeArrowheads="1"/>
          </p:cNvSpPr>
          <p:nvPr>
            <p:ph type="body" idx="1"/>
          </p:nvPr>
        </p:nvSpPr>
        <p:spPr/>
        <p:txBody>
          <a:bodyPr/>
          <a:lstStyle/>
          <a:p>
            <a:pPr>
              <a:lnSpc>
                <a:spcPct val="90000"/>
              </a:lnSpc>
            </a:pPr>
            <a:r>
              <a:rPr lang="en-US" sz="2400"/>
              <a:t>BINARY and VARBINARY are like CHAR and VARCHAR but are intended for binary data of 255 bytes or less</a:t>
            </a:r>
          </a:p>
          <a:p>
            <a:pPr>
              <a:lnSpc>
                <a:spcPct val="90000"/>
              </a:lnSpc>
            </a:pPr>
            <a:r>
              <a:rPr lang="en-US" sz="2400"/>
              <a:t>ENUM is a list of values that are stored as their addresses in the list</a:t>
            </a:r>
          </a:p>
          <a:p>
            <a:pPr lvl="1">
              <a:lnSpc>
                <a:spcPct val="90000"/>
              </a:lnSpc>
            </a:pPr>
            <a:r>
              <a:rPr lang="en-US" sz="2000"/>
              <a:t>For example, a column specified as ENUM('one', 'two', 'three') can have any of the values shown here. The index of each value is also shown: </a:t>
            </a:r>
            <a:endParaRPr lang="en-US" sz="2000" b="1"/>
          </a:p>
          <a:p>
            <a:pPr lvl="2">
              <a:lnSpc>
                <a:spcPct val="90000"/>
              </a:lnSpc>
            </a:pPr>
            <a:r>
              <a:rPr lang="en-US" sz="1800" b="1"/>
              <a:t>Value = Index</a:t>
            </a:r>
          </a:p>
          <a:p>
            <a:pPr lvl="2">
              <a:lnSpc>
                <a:spcPct val="90000"/>
              </a:lnSpc>
            </a:pPr>
            <a:r>
              <a:rPr lang="en-US" sz="1800"/>
              <a:t>NULL = NULL</a:t>
            </a:r>
          </a:p>
          <a:p>
            <a:pPr lvl="2">
              <a:lnSpc>
                <a:spcPct val="90000"/>
              </a:lnSpc>
            </a:pPr>
            <a:r>
              <a:rPr lang="ja-JP" altLang="en-US" sz="1800">
                <a:latin typeface="Arial"/>
              </a:rPr>
              <a:t>‘’</a:t>
            </a:r>
            <a:r>
              <a:rPr lang="en-US" sz="1800"/>
              <a:t>         =      0</a:t>
            </a:r>
          </a:p>
          <a:p>
            <a:pPr lvl="2">
              <a:lnSpc>
                <a:spcPct val="90000"/>
              </a:lnSpc>
            </a:pPr>
            <a:r>
              <a:rPr lang="en-US" sz="1800"/>
              <a:t>'one</a:t>
            </a:r>
            <a:r>
              <a:rPr lang="ja-JP" altLang="en-US" sz="1800">
                <a:latin typeface="Arial"/>
              </a:rPr>
              <a:t>’</a:t>
            </a:r>
            <a:r>
              <a:rPr lang="en-US" sz="1800"/>
              <a:t>   =      1</a:t>
            </a:r>
          </a:p>
          <a:p>
            <a:pPr lvl="2">
              <a:lnSpc>
                <a:spcPct val="90000"/>
              </a:lnSpc>
            </a:pPr>
            <a:r>
              <a:rPr lang="ja-JP" altLang="en-US" sz="1800">
                <a:latin typeface="Arial"/>
              </a:rPr>
              <a:t>‘</a:t>
            </a:r>
            <a:r>
              <a:rPr lang="en-US" sz="1800"/>
              <a:t>two</a:t>
            </a:r>
            <a:r>
              <a:rPr lang="ja-JP" altLang="en-US" sz="1800">
                <a:latin typeface="Arial"/>
              </a:rPr>
              <a:t>’</a:t>
            </a:r>
            <a:r>
              <a:rPr lang="en-US" sz="1800"/>
              <a:t>   =      2</a:t>
            </a:r>
          </a:p>
          <a:p>
            <a:pPr lvl="2">
              <a:lnSpc>
                <a:spcPct val="90000"/>
              </a:lnSpc>
            </a:pPr>
            <a:r>
              <a:rPr lang="ja-JP" altLang="en-US" sz="1800">
                <a:latin typeface="Arial"/>
              </a:rPr>
              <a:t>‘</a:t>
            </a:r>
            <a:r>
              <a:rPr lang="en-US" sz="1800"/>
              <a:t>three</a:t>
            </a:r>
            <a:r>
              <a:rPr lang="ja-JP" altLang="en-US" sz="1800">
                <a:latin typeface="Arial"/>
              </a:rPr>
              <a:t>’</a:t>
            </a:r>
            <a:r>
              <a:rPr lang="en-US" sz="1800"/>
              <a:t> =     3</a:t>
            </a:r>
          </a:p>
          <a:p>
            <a:pPr lvl="1">
              <a:lnSpc>
                <a:spcPct val="90000"/>
              </a:lnSpc>
            </a:pPr>
            <a:r>
              <a:rPr lang="en-US" sz="2000"/>
              <a:t>An enumeration can have a maximum of 65,535 elements. </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65954" name="Rectangle 2"/>
          <p:cNvSpPr>
            <a:spLocks noGrp="1" noChangeArrowheads="1"/>
          </p:cNvSpPr>
          <p:nvPr>
            <p:ph type="title"/>
          </p:nvPr>
        </p:nvSpPr>
        <p:spPr/>
        <p:txBody>
          <a:bodyPr/>
          <a:lstStyle/>
          <a:p>
            <a:r>
              <a:rPr lang="en-US"/>
              <a:t>MySQL Data Types</a:t>
            </a:r>
          </a:p>
        </p:txBody>
      </p:sp>
      <p:sp>
        <p:nvSpPr>
          <p:cNvPr id="765955" name="Rectangle 3"/>
          <p:cNvSpPr>
            <a:spLocks noGrp="1" noChangeArrowheads="1"/>
          </p:cNvSpPr>
          <p:nvPr>
            <p:ph type="body" idx="1"/>
          </p:nvPr>
        </p:nvSpPr>
        <p:spPr/>
        <p:txBody>
          <a:bodyPr/>
          <a:lstStyle/>
          <a:p>
            <a:pPr>
              <a:lnSpc>
                <a:spcPct val="80000"/>
              </a:lnSpc>
            </a:pPr>
            <a:r>
              <a:rPr lang="en-US" sz="2400"/>
              <a:t>The final string type (for this version) is a SET</a:t>
            </a:r>
          </a:p>
          <a:p>
            <a:pPr>
              <a:lnSpc>
                <a:spcPct val="80000"/>
              </a:lnSpc>
            </a:pPr>
            <a:r>
              <a:rPr lang="en-US" sz="2400"/>
              <a:t>A SET is a string object that can have zero or more values, each of which must be chosen from a list of allowed values specified when the table is created. </a:t>
            </a:r>
          </a:p>
          <a:p>
            <a:pPr>
              <a:lnSpc>
                <a:spcPct val="80000"/>
              </a:lnSpc>
            </a:pPr>
            <a:r>
              <a:rPr lang="en-US" sz="2400"/>
              <a:t>SET column values that consist of multiple set members are specified with members separated by commas (</a:t>
            </a:r>
            <a:r>
              <a:rPr lang="ja-JP" altLang="en-US" sz="2400">
                <a:latin typeface="Arial"/>
              </a:rPr>
              <a:t>‘</a:t>
            </a:r>
            <a:r>
              <a:rPr lang="en-US" sz="2400"/>
              <a:t>,</a:t>
            </a:r>
            <a:r>
              <a:rPr lang="ja-JP" altLang="en-US" sz="2400">
                <a:latin typeface="Arial"/>
              </a:rPr>
              <a:t>’</a:t>
            </a:r>
            <a:r>
              <a:rPr lang="en-US" sz="2400"/>
              <a:t>)</a:t>
            </a:r>
          </a:p>
          <a:p>
            <a:pPr>
              <a:lnSpc>
                <a:spcPct val="80000"/>
              </a:lnSpc>
            </a:pPr>
            <a:r>
              <a:rPr lang="en-US" sz="2400"/>
              <a:t>For example, a column specified as SET('one', 'two') NOT NULL can have any of these values: </a:t>
            </a:r>
          </a:p>
          <a:p>
            <a:pPr lvl="1">
              <a:lnSpc>
                <a:spcPct val="80000"/>
              </a:lnSpc>
            </a:pPr>
            <a:r>
              <a:rPr lang="en-US" sz="2000"/>
              <a:t>'' </a:t>
            </a:r>
          </a:p>
          <a:p>
            <a:pPr lvl="1">
              <a:lnSpc>
                <a:spcPct val="80000"/>
              </a:lnSpc>
            </a:pPr>
            <a:r>
              <a:rPr lang="en-US" sz="2000"/>
              <a:t>'one' </a:t>
            </a:r>
          </a:p>
          <a:p>
            <a:pPr lvl="1">
              <a:lnSpc>
                <a:spcPct val="80000"/>
              </a:lnSpc>
            </a:pPr>
            <a:r>
              <a:rPr lang="en-US" sz="2000"/>
              <a:t>'two' </a:t>
            </a:r>
          </a:p>
          <a:p>
            <a:pPr lvl="1">
              <a:lnSpc>
                <a:spcPct val="80000"/>
              </a:lnSpc>
            </a:pPr>
            <a:r>
              <a:rPr lang="en-US" sz="2000"/>
              <a:t>'one,two</a:t>
            </a:r>
            <a:r>
              <a:rPr lang="ja-JP" altLang="en-US" sz="2000">
                <a:latin typeface="Arial"/>
              </a:rPr>
              <a:t>‘</a:t>
            </a:r>
            <a:endParaRPr lang="en-US" sz="2000"/>
          </a:p>
          <a:p>
            <a:pPr>
              <a:lnSpc>
                <a:spcPct val="80000"/>
              </a:lnSpc>
            </a:pPr>
            <a:r>
              <a:rPr lang="en-US" sz="2400"/>
              <a:t>A set can have up to 64 member values and is stored as an 8byte number</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770050" name="Rectangle 2"/>
          <p:cNvSpPr>
            <a:spLocks noGrp="1" noChangeArrowheads="1"/>
          </p:cNvSpPr>
          <p:nvPr>
            <p:ph type="title"/>
          </p:nvPr>
        </p:nvSpPr>
        <p:spPr/>
        <p:txBody>
          <a:bodyPr/>
          <a:lstStyle/>
          <a:p>
            <a:r>
              <a:rPr lang="en-US" sz="3600"/>
              <a:t>Relational Algebra Operations</a:t>
            </a:r>
          </a:p>
        </p:txBody>
      </p:sp>
      <p:sp>
        <p:nvSpPr>
          <p:cNvPr id="770051" name="Rectangle 3"/>
          <p:cNvSpPr>
            <a:spLocks noGrp="1" noChangeArrowheads="1"/>
          </p:cNvSpPr>
          <p:nvPr>
            <p:ph type="body" idx="1"/>
          </p:nvPr>
        </p:nvSpPr>
        <p:spPr/>
        <p:txBody>
          <a:bodyPr/>
          <a:lstStyle/>
          <a:p>
            <a:r>
              <a:rPr lang="en-US"/>
              <a:t>Select</a:t>
            </a:r>
          </a:p>
          <a:p>
            <a:r>
              <a:rPr lang="en-US"/>
              <a:t>Project</a:t>
            </a:r>
          </a:p>
          <a:p>
            <a:r>
              <a:rPr lang="en-US"/>
              <a:t>Product</a:t>
            </a:r>
          </a:p>
          <a:p>
            <a:r>
              <a:rPr lang="en-US"/>
              <a:t>Union</a:t>
            </a:r>
          </a:p>
          <a:p>
            <a:r>
              <a:rPr lang="en-US"/>
              <a:t>Intersect</a:t>
            </a:r>
          </a:p>
          <a:p>
            <a:r>
              <a:rPr lang="en-US"/>
              <a:t>Difference</a:t>
            </a:r>
          </a:p>
          <a:p>
            <a:r>
              <a:rPr lang="en-US"/>
              <a:t>Join</a:t>
            </a:r>
          </a:p>
          <a:p>
            <a:r>
              <a:rPr lang="en-US"/>
              <a:t>Divide</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characteristics of attributes</a:t>
            </a:r>
            <a:endParaRPr lang="en-US" dirty="0"/>
          </a:p>
        </p:txBody>
      </p:sp>
      <p:sp>
        <p:nvSpPr>
          <p:cNvPr id="3" name="Content Placeholder 2"/>
          <p:cNvSpPr>
            <a:spLocks noGrp="1"/>
          </p:cNvSpPr>
          <p:nvPr>
            <p:ph idx="1"/>
          </p:nvPr>
        </p:nvSpPr>
        <p:spPr/>
        <p:txBody>
          <a:bodyPr/>
          <a:lstStyle/>
          <a:p>
            <a:r>
              <a:rPr lang="en-US" dirty="0" smtClean="0"/>
              <a:t>You can also declare attributes with certain properties, e.g.,</a:t>
            </a:r>
          </a:p>
          <a:p>
            <a:pPr lvl="1"/>
            <a:r>
              <a:rPr lang="en-US" dirty="0" smtClean="0"/>
              <a:t>PRIMARY KEY</a:t>
            </a:r>
          </a:p>
          <a:p>
            <a:pPr lvl="1"/>
            <a:r>
              <a:rPr lang="en-US" dirty="0" smtClean="0"/>
              <a:t>FOREIGN KEY</a:t>
            </a:r>
          </a:p>
          <a:p>
            <a:pPr lvl="1"/>
            <a:r>
              <a:rPr lang="en-US" dirty="0" smtClean="0"/>
              <a:t>NOT NULL</a:t>
            </a:r>
          </a:p>
          <a:p>
            <a:pPr lvl="1"/>
            <a:r>
              <a:rPr lang="en-US" dirty="0" smtClean="0"/>
              <a:t>UNIQUE</a:t>
            </a:r>
          </a:p>
          <a:p>
            <a:pPr lvl="1"/>
            <a:r>
              <a:rPr lang="en-US" dirty="0" smtClean="0"/>
              <a:t>CHECK expressions</a:t>
            </a:r>
          </a:p>
          <a:p>
            <a:pPr lvl="1"/>
            <a:r>
              <a:rPr lang="en-US" dirty="0" smtClean="0"/>
              <a:t>DEFAULT values</a:t>
            </a:r>
          </a:p>
          <a:p>
            <a:pPr lvl="1"/>
            <a:r>
              <a:rPr lang="en-US" dirty="0" smtClean="0"/>
              <a:t>COMMENTs</a:t>
            </a:r>
          </a:p>
          <a:p>
            <a:pPr lvl="1"/>
            <a:r>
              <a:rPr lang="en-US" smtClean="0"/>
              <a:t>Etc.</a:t>
            </a:r>
            <a:endParaRPr lang="en-US" dirty="0"/>
          </a:p>
        </p:txBody>
      </p:sp>
      <p:sp>
        <p:nvSpPr>
          <p:cNvPr id="4" name="Date Placeholder 3"/>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15411235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528388" name="Rectangle 4"/>
          <p:cNvSpPr>
            <a:spLocks noGrp="1" noChangeArrowheads="1"/>
          </p:cNvSpPr>
          <p:nvPr>
            <p:ph type="title"/>
          </p:nvPr>
        </p:nvSpPr>
        <p:spPr/>
        <p:txBody>
          <a:bodyPr/>
          <a:lstStyle/>
          <a:p>
            <a:r>
              <a:rPr lang="en-US"/>
              <a:t>Lecture Outline</a:t>
            </a:r>
          </a:p>
        </p:txBody>
      </p:sp>
      <p:sp>
        <p:nvSpPr>
          <p:cNvPr id="528389" name="Rectangle 5"/>
          <p:cNvSpPr>
            <a:spLocks noGrp="1" noChangeArrowheads="1"/>
          </p:cNvSpPr>
          <p:nvPr>
            <p:ph type="body" idx="1"/>
          </p:nvPr>
        </p:nvSpPr>
        <p:spPr/>
        <p:txBody>
          <a:bodyPr/>
          <a:lstStyle/>
          <a:p>
            <a:r>
              <a:rPr lang="en-US" sz="4000" dirty="0">
                <a:solidFill>
                  <a:srgbClr val="BFBFBF"/>
                </a:solidFill>
              </a:rPr>
              <a:t>Review</a:t>
            </a:r>
          </a:p>
          <a:p>
            <a:pPr lvl="1"/>
            <a:r>
              <a:rPr lang="en-US" sz="3600" dirty="0">
                <a:solidFill>
                  <a:srgbClr val="BFBFBF"/>
                </a:solidFill>
              </a:rPr>
              <a:t>Relational Algebra and Calculus</a:t>
            </a:r>
          </a:p>
          <a:p>
            <a:pPr lvl="1"/>
            <a:r>
              <a:rPr lang="en-US" sz="3600" dirty="0">
                <a:solidFill>
                  <a:srgbClr val="BFBFBF"/>
                </a:solidFill>
              </a:rPr>
              <a:t>Introduction to SQL</a:t>
            </a:r>
          </a:p>
          <a:p>
            <a:r>
              <a:rPr lang="en-US" sz="4000" dirty="0" smtClean="0">
                <a:solidFill>
                  <a:srgbClr val="BFBFBF"/>
                </a:solidFill>
              </a:rPr>
              <a:t>More on SQL – creating and modifying data</a:t>
            </a:r>
          </a:p>
          <a:p>
            <a:r>
              <a:rPr lang="en-US" sz="4000" dirty="0" smtClean="0"/>
              <a:t>SQLite3</a:t>
            </a:r>
          </a:p>
          <a:p>
            <a:pPr lvl="1"/>
            <a:r>
              <a:rPr lang="en-US" sz="3600" dirty="0" smtClean="0"/>
              <a:t>Python and SQLite</a:t>
            </a:r>
            <a:endParaRPr lang="en-US" sz="3600" dirty="0"/>
          </a:p>
        </p:txBody>
      </p:sp>
    </p:spTree>
    <p:extLst>
      <p:ext uri="{BB962C8B-B14F-4D97-AF65-F5344CB8AC3E}">
        <p14:creationId xmlns:p14="http://schemas.microsoft.com/office/powerpoint/2010/main" val="182137967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SQLite3</a:t>
            </a:r>
            <a:endParaRPr lang="en-US" dirty="0"/>
          </a:p>
        </p:txBody>
      </p:sp>
      <p:sp>
        <p:nvSpPr>
          <p:cNvPr id="3" name="Content Placeholder 2"/>
          <p:cNvSpPr>
            <a:spLocks noGrp="1"/>
          </p:cNvSpPr>
          <p:nvPr>
            <p:ph idx="1"/>
          </p:nvPr>
        </p:nvSpPr>
        <p:spPr>
          <a:xfrm>
            <a:off x="457200" y="1219200"/>
            <a:ext cx="8534400" cy="4953000"/>
          </a:xfrm>
        </p:spPr>
        <p:txBody>
          <a:bodyPr/>
          <a:lstStyle/>
          <a:p>
            <a:r>
              <a:rPr lang="en-US" dirty="0" smtClean="0"/>
              <a:t>Light-weight implementation of a relational DBMS (~340Kb)</a:t>
            </a:r>
          </a:p>
          <a:p>
            <a:pPr lvl="1"/>
            <a:r>
              <a:rPr lang="en-US" dirty="0" smtClean="0"/>
              <a:t>Includes most of the features of full DBMS</a:t>
            </a:r>
          </a:p>
          <a:p>
            <a:pPr lvl="1"/>
            <a:r>
              <a:rPr lang="en-US" dirty="0" smtClean="0"/>
              <a:t>Intended to be imbedded in programs </a:t>
            </a:r>
          </a:p>
          <a:p>
            <a:r>
              <a:rPr lang="en-US" dirty="0" smtClean="0"/>
              <a:t>Available on </a:t>
            </a:r>
            <a:r>
              <a:rPr lang="en-US" dirty="0" err="1" smtClean="0"/>
              <a:t>iSchool</a:t>
            </a:r>
            <a:r>
              <a:rPr lang="en-US" dirty="0" smtClean="0"/>
              <a:t> servers</a:t>
            </a:r>
            <a:r>
              <a:rPr lang="en-US" dirty="0"/>
              <a:t> </a:t>
            </a:r>
            <a:r>
              <a:rPr lang="en-US" dirty="0" smtClean="0"/>
              <a:t>and for other machines as open source </a:t>
            </a:r>
          </a:p>
          <a:p>
            <a:r>
              <a:rPr lang="en-US" dirty="0" smtClean="0"/>
              <a:t>Used as the data manager in iPhone apps and Firefox (among many others)</a:t>
            </a:r>
          </a:p>
          <a:p>
            <a:r>
              <a:rPr lang="en-US" dirty="0" smtClean="0"/>
              <a:t>Databases are stored as files in the OS</a:t>
            </a:r>
          </a:p>
          <a:p>
            <a:endParaRPr lang="en-US" dirty="0"/>
          </a:p>
        </p:txBody>
      </p:sp>
      <p:sp>
        <p:nvSpPr>
          <p:cNvPr id="4" name="Date Placeholder 3"/>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245415804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SQLite3 Data types</a:t>
            </a:r>
            <a:endParaRPr lang="en-US" dirty="0"/>
          </a:p>
        </p:txBody>
      </p:sp>
      <p:sp>
        <p:nvSpPr>
          <p:cNvPr id="3" name="Content Placeholder 2"/>
          <p:cNvSpPr>
            <a:spLocks noGrp="1"/>
          </p:cNvSpPr>
          <p:nvPr>
            <p:ph idx="1"/>
          </p:nvPr>
        </p:nvSpPr>
        <p:spPr/>
        <p:txBody>
          <a:bodyPr/>
          <a:lstStyle/>
          <a:p>
            <a:r>
              <a:rPr lang="en-US" dirty="0"/>
              <a:t>SQLite uses a more general dynamic type system. </a:t>
            </a:r>
            <a:r>
              <a:rPr lang="en-US" dirty="0" smtClean="0"/>
              <a:t>In </a:t>
            </a:r>
            <a:r>
              <a:rPr lang="en-US" dirty="0"/>
              <a:t>SQLite, the </a:t>
            </a:r>
            <a:r>
              <a:rPr lang="en-US" dirty="0" err="1"/>
              <a:t>datatype</a:t>
            </a:r>
            <a:r>
              <a:rPr lang="en-US" dirty="0"/>
              <a:t> of a value is associated with the value itself, not with its </a:t>
            </a:r>
            <a:r>
              <a:rPr lang="en-US" dirty="0" smtClean="0"/>
              <a:t>container</a:t>
            </a:r>
          </a:p>
          <a:p>
            <a:r>
              <a:rPr lang="en-US" dirty="0" smtClean="0"/>
              <a:t>Types are:</a:t>
            </a:r>
          </a:p>
          <a:p>
            <a:pPr lvl="1"/>
            <a:r>
              <a:rPr lang="en-US" sz="1800" b="1" dirty="0" smtClean="0"/>
              <a:t>NULL</a:t>
            </a:r>
            <a:r>
              <a:rPr lang="en-US" sz="1800" dirty="0" smtClean="0"/>
              <a:t>: </a:t>
            </a:r>
            <a:r>
              <a:rPr lang="en-US" sz="1800" dirty="0"/>
              <a:t>The value is a NULL value</a:t>
            </a:r>
            <a:r>
              <a:rPr lang="en-US" sz="1800" dirty="0" smtClean="0"/>
              <a:t>.</a:t>
            </a:r>
            <a:endParaRPr lang="en-US" sz="1800" dirty="0"/>
          </a:p>
          <a:p>
            <a:pPr lvl="1"/>
            <a:r>
              <a:rPr lang="en-US" sz="1800" b="1" dirty="0" smtClean="0"/>
              <a:t>INTEGER</a:t>
            </a:r>
            <a:r>
              <a:rPr lang="en-US" sz="1800" dirty="0" smtClean="0"/>
              <a:t>: </a:t>
            </a:r>
            <a:r>
              <a:rPr lang="en-US" sz="1800" dirty="0"/>
              <a:t>The value is a signed integer, stored in 1, 2, 3, 4, 6, or 8 bytes depending on the magnitude of the </a:t>
            </a:r>
            <a:r>
              <a:rPr lang="en-US" sz="1800" dirty="0" smtClean="0"/>
              <a:t>value</a:t>
            </a:r>
          </a:p>
          <a:p>
            <a:pPr lvl="1"/>
            <a:r>
              <a:rPr lang="en-US" sz="1800" b="1" dirty="0" smtClean="0"/>
              <a:t>REAL</a:t>
            </a:r>
            <a:r>
              <a:rPr lang="en-US" sz="1800" dirty="0" smtClean="0"/>
              <a:t>: </a:t>
            </a:r>
            <a:r>
              <a:rPr lang="en-US" sz="1800" dirty="0"/>
              <a:t>The value is a floating point value, stored as an 8-byte IEEE floating point number</a:t>
            </a:r>
            <a:r>
              <a:rPr lang="en-US" sz="1800" dirty="0" smtClean="0"/>
              <a:t>.</a:t>
            </a:r>
          </a:p>
          <a:p>
            <a:pPr lvl="1"/>
            <a:r>
              <a:rPr lang="en-US" sz="1800" b="1" dirty="0" smtClean="0"/>
              <a:t>TEXT</a:t>
            </a:r>
            <a:r>
              <a:rPr lang="en-US" sz="1800" dirty="0"/>
              <a:t>. The value is a text string, stored using the database encoding (UTF-8, UTF-16BE or UTF-16LE)</a:t>
            </a:r>
            <a:r>
              <a:rPr lang="en-US" sz="1800" dirty="0" smtClean="0"/>
              <a:t>. (default max 1,000,000,000 chars)</a:t>
            </a:r>
          </a:p>
          <a:p>
            <a:pPr lvl="1"/>
            <a:r>
              <a:rPr lang="en-US" sz="1800" b="1" dirty="0" smtClean="0"/>
              <a:t>BLOB</a:t>
            </a:r>
            <a:r>
              <a:rPr lang="en-US" sz="1800" dirty="0"/>
              <a:t>. The value is a blob of data, stored exactly as it was input.</a:t>
            </a:r>
          </a:p>
          <a:p>
            <a:pPr lvl="1"/>
            <a:endParaRPr lang="en-US" dirty="0"/>
          </a:p>
        </p:txBody>
      </p:sp>
      <p:sp>
        <p:nvSpPr>
          <p:cNvPr id="4" name="Date Placeholder 3"/>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120972318"/>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SQLite3 Command line</a:t>
            </a:r>
            <a:endParaRPr lang="en-US" dirty="0"/>
          </a:p>
        </p:txBody>
      </p:sp>
      <p:sp>
        <p:nvSpPr>
          <p:cNvPr id="4" name="TextBox 3"/>
          <p:cNvSpPr txBox="1"/>
          <p:nvPr/>
        </p:nvSpPr>
        <p:spPr>
          <a:xfrm>
            <a:off x="31716" y="914400"/>
            <a:ext cx="7531304" cy="5940088"/>
          </a:xfrm>
          <a:prstGeom prst="rect">
            <a:avLst/>
          </a:prstGeom>
          <a:noFill/>
        </p:spPr>
        <p:txBody>
          <a:bodyPr wrap="none" rtlCol="0">
            <a:spAutoFit/>
          </a:bodyPr>
          <a:lstStyle/>
          <a:p>
            <a:pPr algn="l"/>
            <a:r>
              <a:rPr lang="en-US" sz="2000" dirty="0"/>
              <a:t>[dhcp137:~] ray% </a:t>
            </a:r>
            <a:r>
              <a:rPr lang="en-US" sz="2000" dirty="0">
                <a:solidFill>
                  <a:srgbClr val="FF0000"/>
                </a:solidFill>
              </a:rPr>
              <a:t>sqlite3 </a:t>
            </a:r>
            <a:r>
              <a:rPr lang="en-US" sz="2000" dirty="0" err="1">
                <a:solidFill>
                  <a:srgbClr val="FF0000"/>
                </a:solidFill>
              </a:rPr>
              <a:t>test.db</a:t>
            </a:r>
            <a:endParaRPr lang="en-US" sz="2000" dirty="0">
              <a:solidFill>
                <a:srgbClr val="FF0000"/>
              </a:solidFill>
            </a:endParaRPr>
          </a:p>
          <a:p>
            <a:pPr algn="l"/>
            <a:r>
              <a:rPr lang="en-US" sz="2000" dirty="0"/>
              <a:t>SQLite version 3.6.22</a:t>
            </a:r>
          </a:p>
          <a:p>
            <a:pPr algn="l"/>
            <a:r>
              <a:rPr lang="en-US" sz="2000" dirty="0"/>
              <a:t>Enter ".help" for instructions</a:t>
            </a:r>
          </a:p>
          <a:p>
            <a:pPr algn="l"/>
            <a:r>
              <a:rPr lang="en-US" sz="2000" dirty="0"/>
              <a:t>Enter SQL statements terminated with a ";"</a:t>
            </a:r>
          </a:p>
          <a:p>
            <a:pPr algn="l"/>
            <a:r>
              <a:rPr lang="en-US" sz="2000" dirty="0" err="1"/>
              <a:t>sqlite</a:t>
            </a:r>
            <a:r>
              <a:rPr lang="en-US" sz="2000" dirty="0"/>
              <a:t>&gt; .tables</a:t>
            </a:r>
          </a:p>
          <a:p>
            <a:pPr algn="l"/>
            <a:r>
              <a:rPr lang="en-US" sz="2000" dirty="0" err="1"/>
              <a:t>sqlite</a:t>
            </a:r>
            <a:r>
              <a:rPr lang="en-US" sz="2000" dirty="0"/>
              <a:t>&gt; </a:t>
            </a:r>
            <a:r>
              <a:rPr lang="en-US" sz="2000" dirty="0">
                <a:solidFill>
                  <a:srgbClr val="FF0000"/>
                </a:solidFill>
              </a:rPr>
              <a:t>create table stuff (id </a:t>
            </a:r>
            <a:r>
              <a:rPr lang="en-US" sz="2000" dirty="0" err="1">
                <a:solidFill>
                  <a:srgbClr val="FF0000"/>
                </a:solidFill>
              </a:rPr>
              <a:t>int</a:t>
            </a:r>
            <a:r>
              <a:rPr lang="en-US" sz="2000" dirty="0">
                <a:solidFill>
                  <a:srgbClr val="FF0000"/>
                </a:solidFill>
              </a:rPr>
              <a:t>, name </a:t>
            </a:r>
            <a:r>
              <a:rPr lang="en-US" sz="2000" dirty="0" err="1">
                <a:solidFill>
                  <a:srgbClr val="FF0000"/>
                </a:solidFill>
              </a:rPr>
              <a:t>varchar</a:t>
            </a:r>
            <a:r>
              <a:rPr lang="en-US" sz="2000" dirty="0">
                <a:solidFill>
                  <a:srgbClr val="FF0000"/>
                </a:solidFill>
              </a:rPr>
              <a:t>(30),address </a:t>
            </a:r>
            <a:r>
              <a:rPr lang="en-US" sz="2000" dirty="0" err="1">
                <a:solidFill>
                  <a:srgbClr val="FF0000"/>
                </a:solidFill>
              </a:rPr>
              <a:t>varchar</a:t>
            </a:r>
            <a:r>
              <a:rPr lang="en-US" sz="2000" dirty="0">
                <a:solidFill>
                  <a:srgbClr val="FF0000"/>
                </a:solidFill>
              </a:rPr>
              <a:t>(50));</a:t>
            </a:r>
          </a:p>
          <a:p>
            <a:pPr algn="l"/>
            <a:r>
              <a:rPr lang="en-US" sz="2000" dirty="0" err="1"/>
              <a:t>sqlite</a:t>
            </a:r>
            <a:r>
              <a:rPr lang="en-US" sz="2000" dirty="0"/>
              <a:t>&gt; .tables</a:t>
            </a:r>
          </a:p>
          <a:p>
            <a:pPr algn="l"/>
            <a:r>
              <a:rPr lang="en-US" sz="2000" dirty="0"/>
              <a:t>s</a:t>
            </a:r>
            <a:r>
              <a:rPr lang="en-US" sz="2000" dirty="0" smtClean="0"/>
              <a:t>tuff</a:t>
            </a:r>
            <a:endParaRPr lang="en-US" sz="2000" dirty="0"/>
          </a:p>
          <a:p>
            <a:pPr algn="l"/>
            <a:r>
              <a:rPr lang="en-US" sz="2000" dirty="0" err="1" smtClean="0"/>
              <a:t>sqlite</a:t>
            </a:r>
            <a:r>
              <a:rPr lang="en-US" sz="2000" dirty="0"/>
              <a:t>&gt; </a:t>
            </a:r>
            <a:r>
              <a:rPr lang="en-US" sz="2000" dirty="0">
                <a:solidFill>
                  <a:srgbClr val="FF0000"/>
                </a:solidFill>
              </a:rPr>
              <a:t>insert into stuff values (1,'Jane Smith',"123 east </a:t>
            </a:r>
            <a:r>
              <a:rPr lang="en-US" sz="2000" dirty="0" err="1">
                <a:solidFill>
                  <a:srgbClr val="FF0000"/>
                </a:solidFill>
              </a:rPr>
              <a:t>st.</a:t>
            </a:r>
            <a:r>
              <a:rPr lang="en-US" sz="2000" dirty="0">
                <a:solidFill>
                  <a:srgbClr val="FF0000"/>
                </a:solidFill>
              </a:rPr>
              <a:t>");</a:t>
            </a:r>
          </a:p>
          <a:p>
            <a:pPr algn="l"/>
            <a:r>
              <a:rPr lang="en-US" sz="2000" dirty="0" err="1"/>
              <a:t>sqlite</a:t>
            </a:r>
            <a:r>
              <a:rPr lang="en-US" sz="2000" dirty="0"/>
              <a:t>&gt; </a:t>
            </a:r>
            <a:r>
              <a:rPr lang="en-US" sz="2000" dirty="0">
                <a:solidFill>
                  <a:srgbClr val="FF0000"/>
                </a:solidFill>
              </a:rPr>
              <a:t>select * from stuff;</a:t>
            </a:r>
          </a:p>
          <a:p>
            <a:pPr algn="l"/>
            <a:r>
              <a:rPr lang="en-US" sz="2000" dirty="0"/>
              <a:t>1|Jane Smith|123 east </a:t>
            </a:r>
            <a:r>
              <a:rPr lang="en-US" sz="2000" dirty="0" err="1"/>
              <a:t>st.</a:t>
            </a:r>
            <a:endParaRPr lang="en-US" sz="2000" dirty="0"/>
          </a:p>
          <a:p>
            <a:pPr algn="l"/>
            <a:r>
              <a:rPr lang="en-US" sz="2000" dirty="0" err="1"/>
              <a:t>sqlite</a:t>
            </a:r>
            <a:r>
              <a:rPr lang="en-US" sz="2000" dirty="0"/>
              <a:t>&gt; </a:t>
            </a:r>
            <a:r>
              <a:rPr lang="en-US" sz="2000" dirty="0">
                <a:solidFill>
                  <a:srgbClr val="FF0000"/>
                </a:solidFill>
              </a:rPr>
              <a:t>insert into stuff values (2, 'Bob Jones', '234 west </a:t>
            </a:r>
            <a:r>
              <a:rPr lang="en-US" sz="2000" dirty="0" err="1">
                <a:solidFill>
                  <a:srgbClr val="FF0000"/>
                </a:solidFill>
              </a:rPr>
              <a:t>st.</a:t>
            </a:r>
            <a:r>
              <a:rPr lang="en-US" sz="2000" dirty="0">
                <a:solidFill>
                  <a:srgbClr val="FF0000"/>
                </a:solidFill>
              </a:rPr>
              <a:t>');</a:t>
            </a:r>
          </a:p>
          <a:p>
            <a:pPr algn="l"/>
            <a:r>
              <a:rPr lang="en-US" sz="2000" dirty="0" err="1"/>
              <a:t>sqlite</a:t>
            </a:r>
            <a:r>
              <a:rPr lang="en-US" sz="2000" dirty="0"/>
              <a:t>&gt; </a:t>
            </a:r>
            <a:r>
              <a:rPr lang="en-US" sz="2000" dirty="0">
                <a:solidFill>
                  <a:srgbClr val="FF0000"/>
                </a:solidFill>
              </a:rPr>
              <a:t>insert into stuff values (3, 'John Smith', '567 North </a:t>
            </a:r>
            <a:r>
              <a:rPr lang="en-US" sz="2000" dirty="0" err="1">
                <a:solidFill>
                  <a:srgbClr val="FF0000"/>
                </a:solidFill>
              </a:rPr>
              <a:t>st.</a:t>
            </a:r>
            <a:r>
              <a:rPr lang="en-US" sz="2000" dirty="0">
                <a:solidFill>
                  <a:srgbClr val="FF0000"/>
                </a:solidFill>
              </a:rPr>
              <a:t>');</a:t>
            </a:r>
          </a:p>
          <a:p>
            <a:pPr algn="l"/>
            <a:r>
              <a:rPr lang="en-US" sz="2000" dirty="0" err="1"/>
              <a:t>sqlite</a:t>
            </a:r>
            <a:r>
              <a:rPr lang="en-US" sz="2000" dirty="0">
                <a:solidFill>
                  <a:srgbClr val="FF0000"/>
                </a:solidFill>
              </a:rPr>
              <a:t>&gt; update stuff set address = "546 North </a:t>
            </a:r>
            <a:r>
              <a:rPr lang="en-US" sz="2000" dirty="0" err="1">
                <a:solidFill>
                  <a:srgbClr val="FF0000"/>
                </a:solidFill>
              </a:rPr>
              <a:t>st.</a:t>
            </a:r>
            <a:r>
              <a:rPr lang="en-US" sz="2000" dirty="0">
                <a:solidFill>
                  <a:srgbClr val="FF0000"/>
                </a:solidFill>
              </a:rPr>
              <a:t>" where id = 1;</a:t>
            </a:r>
          </a:p>
          <a:p>
            <a:pPr algn="l"/>
            <a:r>
              <a:rPr lang="en-US" sz="2000" dirty="0" err="1"/>
              <a:t>sqlite</a:t>
            </a:r>
            <a:r>
              <a:rPr lang="en-US" sz="2000" dirty="0"/>
              <a:t>&gt; </a:t>
            </a:r>
            <a:r>
              <a:rPr lang="en-US" sz="2000" dirty="0">
                <a:solidFill>
                  <a:srgbClr val="FF0000"/>
                </a:solidFill>
              </a:rPr>
              <a:t>select * from stuff;</a:t>
            </a:r>
          </a:p>
          <a:p>
            <a:pPr algn="l"/>
            <a:r>
              <a:rPr lang="en-US" sz="2000" dirty="0"/>
              <a:t>1|Jane Smith|546 North </a:t>
            </a:r>
            <a:r>
              <a:rPr lang="en-US" sz="2000" dirty="0" err="1"/>
              <a:t>st.</a:t>
            </a:r>
            <a:endParaRPr lang="en-US" sz="2000" dirty="0"/>
          </a:p>
          <a:p>
            <a:pPr algn="l"/>
            <a:r>
              <a:rPr lang="en-US" sz="2000" dirty="0"/>
              <a:t>2|Bob Jones|234 west </a:t>
            </a:r>
            <a:r>
              <a:rPr lang="en-US" sz="2000" dirty="0" err="1"/>
              <a:t>st.</a:t>
            </a:r>
            <a:endParaRPr lang="en-US" sz="2000" dirty="0"/>
          </a:p>
          <a:p>
            <a:pPr algn="l"/>
            <a:r>
              <a:rPr lang="en-US" sz="2000" dirty="0"/>
              <a:t>3|John Smith|567 North </a:t>
            </a:r>
            <a:r>
              <a:rPr lang="en-US" sz="2000" dirty="0" err="1"/>
              <a:t>st.</a:t>
            </a:r>
            <a:endParaRPr lang="en-US" sz="2000" dirty="0"/>
          </a:p>
          <a:p>
            <a:pPr algn="l"/>
            <a:endParaRPr lang="en-US" sz="2000" dirty="0"/>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1989110699"/>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Wildcard searching</a:t>
            </a:r>
            <a:endParaRPr lang="en-US" dirty="0"/>
          </a:p>
        </p:txBody>
      </p:sp>
      <p:sp>
        <p:nvSpPr>
          <p:cNvPr id="4" name="TextBox 3"/>
          <p:cNvSpPr txBox="1"/>
          <p:nvPr/>
        </p:nvSpPr>
        <p:spPr>
          <a:xfrm>
            <a:off x="381000" y="914400"/>
            <a:ext cx="6058169" cy="5509200"/>
          </a:xfrm>
          <a:prstGeom prst="rect">
            <a:avLst/>
          </a:prstGeom>
          <a:noFill/>
        </p:spPr>
        <p:txBody>
          <a:bodyPr wrap="none" rtlCol="0">
            <a:spAutoFit/>
          </a:bodyPr>
          <a:lstStyle/>
          <a:p>
            <a:pPr algn="l"/>
            <a:r>
              <a:rPr lang="en-US" sz="2000" dirty="0" err="1"/>
              <a:t>sqlite</a:t>
            </a:r>
            <a:r>
              <a:rPr lang="en-US" sz="2000" dirty="0"/>
              <a:t>&gt; </a:t>
            </a:r>
            <a:r>
              <a:rPr lang="en-US" sz="2000" dirty="0">
                <a:solidFill>
                  <a:srgbClr val="FF0000"/>
                </a:solidFill>
              </a:rPr>
              <a:t>select * from stuff where name like '%Smith%';</a:t>
            </a:r>
          </a:p>
          <a:p>
            <a:pPr algn="l"/>
            <a:r>
              <a:rPr lang="en-US" sz="2000" dirty="0"/>
              <a:t>1|Jane Smith|546 North </a:t>
            </a:r>
            <a:r>
              <a:rPr lang="en-US" sz="2000" dirty="0" err="1"/>
              <a:t>st.</a:t>
            </a:r>
            <a:endParaRPr lang="en-US" sz="2000" dirty="0"/>
          </a:p>
          <a:p>
            <a:pPr algn="l"/>
            <a:r>
              <a:rPr lang="en-US" sz="2000" dirty="0"/>
              <a:t>3|John Smith|567 North </a:t>
            </a:r>
            <a:r>
              <a:rPr lang="en-US" sz="2000" dirty="0" err="1"/>
              <a:t>st.</a:t>
            </a:r>
            <a:endParaRPr lang="en-US" sz="2000" dirty="0"/>
          </a:p>
          <a:p>
            <a:pPr algn="l"/>
            <a:r>
              <a:rPr lang="en-US" sz="2000" dirty="0" err="1"/>
              <a:t>sqlite</a:t>
            </a:r>
            <a:r>
              <a:rPr lang="en-US" sz="2000" dirty="0"/>
              <a:t>&gt; </a:t>
            </a:r>
            <a:r>
              <a:rPr lang="en-US" sz="2000" dirty="0">
                <a:solidFill>
                  <a:srgbClr val="FF0000"/>
                </a:solidFill>
              </a:rPr>
              <a:t>select * from stuff where name like '</a:t>
            </a:r>
            <a:r>
              <a:rPr lang="en-US" sz="2000" dirty="0" err="1">
                <a:solidFill>
                  <a:srgbClr val="FF0000"/>
                </a:solidFill>
              </a:rPr>
              <a:t>J%Smith</a:t>
            </a:r>
            <a:r>
              <a:rPr lang="en-US" sz="2000" dirty="0">
                <a:solidFill>
                  <a:srgbClr val="FF0000"/>
                </a:solidFill>
              </a:rPr>
              <a:t>%';</a:t>
            </a:r>
          </a:p>
          <a:p>
            <a:pPr algn="l"/>
            <a:r>
              <a:rPr lang="en-US" sz="2000" dirty="0"/>
              <a:t>1|Jane Smith|546 North </a:t>
            </a:r>
            <a:r>
              <a:rPr lang="en-US" sz="2000" dirty="0" err="1"/>
              <a:t>st.</a:t>
            </a:r>
            <a:endParaRPr lang="en-US" sz="2000" dirty="0"/>
          </a:p>
          <a:p>
            <a:pPr algn="l"/>
            <a:r>
              <a:rPr lang="en-US" sz="2000" dirty="0"/>
              <a:t>3|John Smith|567 North </a:t>
            </a:r>
            <a:r>
              <a:rPr lang="en-US" sz="2000" dirty="0" err="1"/>
              <a:t>st.</a:t>
            </a:r>
            <a:endParaRPr lang="en-US" sz="2000" dirty="0"/>
          </a:p>
          <a:p>
            <a:pPr algn="l"/>
            <a:r>
              <a:rPr lang="en-US" sz="2000" dirty="0" err="1"/>
              <a:t>sqlite</a:t>
            </a:r>
            <a:r>
              <a:rPr lang="en-US" sz="2000" dirty="0"/>
              <a:t>&gt; </a:t>
            </a:r>
            <a:r>
              <a:rPr lang="en-US" sz="2000" dirty="0">
                <a:solidFill>
                  <a:srgbClr val="FF0000"/>
                </a:solidFill>
              </a:rPr>
              <a:t>select * from stuff where name like '</a:t>
            </a:r>
            <a:r>
              <a:rPr lang="en-US" sz="2000" dirty="0" err="1">
                <a:solidFill>
                  <a:srgbClr val="FF0000"/>
                </a:solidFill>
              </a:rPr>
              <a:t>Ja%Smith</a:t>
            </a:r>
            <a:r>
              <a:rPr lang="en-US" sz="2000" dirty="0">
                <a:solidFill>
                  <a:srgbClr val="FF0000"/>
                </a:solidFill>
              </a:rPr>
              <a:t>%';</a:t>
            </a:r>
          </a:p>
          <a:p>
            <a:pPr algn="l"/>
            <a:r>
              <a:rPr lang="en-US" sz="2000" dirty="0"/>
              <a:t>1|Jane Smith|546 North </a:t>
            </a:r>
            <a:r>
              <a:rPr lang="en-US" sz="2000" dirty="0" err="1"/>
              <a:t>st.</a:t>
            </a:r>
            <a:endParaRPr lang="en-US" sz="2000" dirty="0"/>
          </a:p>
          <a:p>
            <a:pPr algn="l"/>
            <a:r>
              <a:rPr lang="en-US" sz="2000" dirty="0" err="1" smtClean="0"/>
              <a:t>sqlite</a:t>
            </a:r>
            <a:r>
              <a:rPr lang="en-US" sz="2000" dirty="0"/>
              <a:t>&gt; </a:t>
            </a:r>
            <a:r>
              <a:rPr lang="en-US" sz="2000" dirty="0">
                <a:solidFill>
                  <a:srgbClr val="FF0000"/>
                </a:solidFill>
              </a:rPr>
              <a:t>select * from stuff where name like 'Jones';</a:t>
            </a:r>
          </a:p>
          <a:p>
            <a:pPr algn="l"/>
            <a:r>
              <a:rPr lang="en-US" sz="2000" dirty="0" err="1"/>
              <a:t>sqlite</a:t>
            </a:r>
            <a:r>
              <a:rPr lang="en-US" sz="2000" dirty="0">
                <a:solidFill>
                  <a:srgbClr val="FF0000"/>
                </a:solidFill>
              </a:rPr>
              <a:t>&gt; select * from stuff where name like '%Jones';</a:t>
            </a:r>
          </a:p>
          <a:p>
            <a:pPr algn="l"/>
            <a:r>
              <a:rPr lang="en-US" sz="2000" dirty="0"/>
              <a:t>2|Bob Jones|234 west </a:t>
            </a:r>
            <a:r>
              <a:rPr lang="en-US" sz="2000" dirty="0" err="1"/>
              <a:t>st.</a:t>
            </a:r>
            <a:endParaRPr lang="en-US" sz="2000" dirty="0"/>
          </a:p>
          <a:p>
            <a:pPr algn="l"/>
            <a:r>
              <a:rPr lang="en-US" sz="2000" dirty="0" err="1" smtClean="0"/>
              <a:t>sqlite</a:t>
            </a:r>
            <a:r>
              <a:rPr lang="en-US" sz="2000" dirty="0"/>
              <a:t>&gt; </a:t>
            </a:r>
            <a:r>
              <a:rPr lang="en-US" sz="2000" dirty="0">
                <a:solidFill>
                  <a:srgbClr val="FF0000"/>
                </a:solidFill>
              </a:rPr>
              <a:t>select name from stuff</a:t>
            </a:r>
          </a:p>
          <a:p>
            <a:pPr algn="l"/>
            <a:r>
              <a:rPr lang="en-US" sz="2000" dirty="0"/>
              <a:t>   ...&gt; ;</a:t>
            </a:r>
          </a:p>
          <a:p>
            <a:pPr algn="l"/>
            <a:r>
              <a:rPr lang="en-US" sz="2000" dirty="0"/>
              <a:t>Jane Smith</a:t>
            </a:r>
          </a:p>
          <a:p>
            <a:pPr algn="l"/>
            <a:r>
              <a:rPr lang="en-US" sz="2000" dirty="0"/>
              <a:t>Bob Jones</a:t>
            </a:r>
          </a:p>
          <a:p>
            <a:pPr algn="l"/>
            <a:r>
              <a:rPr lang="en-US" sz="2000" dirty="0"/>
              <a:t>John Smith</a:t>
            </a:r>
          </a:p>
          <a:p>
            <a:pPr algn="l"/>
            <a:r>
              <a:rPr lang="en-US" sz="2000" dirty="0" err="1"/>
              <a:t>sqlite</a:t>
            </a:r>
            <a:r>
              <a:rPr lang="en-US" sz="2000" dirty="0"/>
              <a:t>&gt; </a:t>
            </a:r>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2352248858"/>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backups</a:t>
            </a:r>
            <a:endParaRPr lang="en-US" dirty="0"/>
          </a:p>
        </p:txBody>
      </p:sp>
      <p:sp>
        <p:nvSpPr>
          <p:cNvPr id="4" name="TextBox 3"/>
          <p:cNvSpPr txBox="1"/>
          <p:nvPr/>
        </p:nvSpPr>
        <p:spPr>
          <a:xfrm>
            <a:off x="457200" y="1371600"/>
            <a:ext cx="8874845" cy="3785652"/>
          </a:xfrm>
          <a:prstGeom prst="rect">
            <a:avLst/>
          </a:prstGeom>
          <a:noFill/>
        </p:spPr>
        <p:txBody>
          <a:bodyPr wrap="none" rtlCol="0">
            <a:spAutoFit/>
          </a:bodyPr>
          <a:lstStyle/>
          <a:p>
            <a:pPr algn="l"/>
            <a:r>
              <a:rPr lang="en-US" dirty="0" err="1"/>
              <a:t>sqlite</a:t>
            </a:r>
            <a:r>
              <a:rPr lang="en-US" dirty="0"/>
              <a:t>&gt; </a:t>
            </a:r>
            <a:r>
              <a:rPr lang="en-US" dirty="0">
                <a:solidFill>
                  <a:srgbClr val="FF0000"/>
                </a:solidFill>
              </a:rPr>
              <a:t>.dump</a:t>
            </a:r>
          </a:p>
          <a:p>
            <a:pPr algn="l"/>
            <a:r>
              <a:rPr lang="en-US" dirty="0"/>
              <a:t>PRAGMA </a:t>
            </a:r>
            <a:r>
              <a:rPr lang="en-US" dirty="0" err="1"/>
              <a:t>foreign_keys</a:t>
            </a:r>
            <a:r>
              <a:rPr lang="en-US" dirty="0"/>
              <a:t>=OFF;</a:t>
            </a:r>
          </a:p>
          <a:p>
            <a:pPr algn="l"/>
            <a:r>
              <a:rPr lang="en-US" dirty="0"/>
              <a:t>BEGIN TRANSACTION;</a:t>
            </a:r>
          </a:p>
          <a:p>
            <a:pPr algn="l"/>
            <a:r>
              <a:rPr lang="en-US" dirty="0"/>
              <a:t>CREATE TABLE stuff (id </a:t>
            </a:r>
            <a:r>
              <a:rPr lang="en-US" dirty="0" err="1"/>
              <a:t>int</a:t>
            </a:r>
            <a:r>
              <a:rPr lang="en-US" dirty="0"/>
              <a:t>, name </a:t>
            </a:r>
            <a:r>
              <a:rPr lang="en-US" dirty="0" err="1"/>
              <a:t>varchar</a:t>
            </a:r>
            <a:r>
              <a:rPr lang="en-US" dirty="0"/>
              <a:t>(30),address </a:t>
            </a:r>
            <a:r>
              <a:rPr lang="en-US" dirty="0" err="1"/>
              <a:t>varchar</a:t>
            </a:r>
            <a:r>
              <a:rPr lang="en-US" dirty="0"/>
              <a:t>(50));</a:t>
            </a:r>
          </a:p>
          <a:p>
            <a:pPr algn="l"/>
            <a:r>
              <a:rPr lang="en-US" dirty="0"/>
              <a:t>INSERT INTO "stuff" VALUES(1,'Jane Smith','546 North </a:t>
            </a:r>
            <a:r>
              <a:rPr lang="en-US" dirty="0" err="1"/>
              <a:t>st.</a:t>
            </a:r>
            <a:r>
              <a:rPr lang="en-US" dirty="0"/>
              <a:t>');</a:t>
            </a:r>
          </a:p>
          <a:p>
            <a:pPr algn="l"/>
            <a:r>
              <a:rPr lang="en-US" dirty="0"/>
              <a:t>INSERT INTO "stuff" VALUES(2,'Bob Jones','234 west </a:t>
            </a:r>
            <a:r>
              <a:rPr lang="en-US" dirty="0" err="1"/>
              <a:t>st.</a:t>
            </a:r>
            <a:r>
              <a:rPr lang="en-US" dirty="0"/>
              <a:t>');</a:t>
            </a:r>
          </a:p>
          <a:p>
            <a:pPr algn="l"/>
            <a:r>
              <a:rPr lang="en-US" dirty="0"/>
              <a:t>INSERT INTO "stuff" VALUES(3,'John Smith','567 North </a:t>
            </a:r>
            <a:r>
              <a:rPr lang="en-US" dirty="0" err="1"/>
              <a:t>st.</a:t>
            </a:r>
            <a:r>
              <a:rPr lang="en-US" dirty="0"/>
              <a:t>');</a:t>
            </a:r>
          </a:p>
          <a:p>
            <a:pPr algn="l"/>
            <a:r>
              <a:rPr lang="en-US" dirty="0"/>
              <a:t>COMMIT;</a:t>
            </a:r>
          </a:p>
          <a:p>
            <a:pPr algn="l"/>
            <a:r>
              <a:rPr lang="en-US" dirty="0" err="1"/>
              <a:t>sqlite</a:t>
            </a:r>
            <a:r>
              <a:rPr lang="en-US" dirty="0"/>
              <a:t>&gt; </a:t>
            </a:r>
            <a:r>
              <a:rPr lang="en-US" dirty="0">
                <a:solidFill>
                  <a:srgbClr val="FF0000"/>
                </a:solidFill>
              </a:rPr>
              <a:t>.schema</a:t>
            </a:r>
          </a:p>
          <a:p>
            <a:pPr algn="l"/>
            <a:r>
              <a:rPr lang="en-US" dirty="0"/>
              <a:t>CREATE TABLE stuff (id </a:t>
            </a:r>
            <a:r>
              <a:rPr lang="en-US" dirty="0" err="1"/>
              <a:t>int</a:t>
            </a:r>
            <a:r>
              <a:rPr lang="en-US" dirty="0"/>
              <a:t>, name </a:t>
            </a:r>
            <a:r>
              <a:rPr lang="en-US" dirty="0" err="1"/>
              <a:t>varchar</a:t>
            </a:r>
            <a:r>
              <a:rPr lang="en-US" dirty="0"/>
              <a:t>(30),address </a:t>
            </a:r>
            <a:r>
              <a:rPr lang="en-US" dirty="0" err="1"/>
              <a:t>varchar</a:t>
            </a:r>
            <a:r>
              <a:rPr lang="en-US" dirty="0"/>
              <a:t>(50));</a:t>
            </a:r>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2194374508"/>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Tables from Tables</a:t>
            </a:r>
            <a:endParaRPr lang="en-US" dirty="0"/>
          </a:p>
        </p:txBody>
      </p:sp>
      <p:sp>
        <p:nvSpPr>
          <p:cNvPr id="4" name="TextBox 3"/>
          <p:cNvSpPr txBox="1"/>
          <p:nvPr/>
        </p:nvSpPr>
        <p:spPr>
          <a:xfrm>
            <a:off x="381000" y="1066800"/>
            <a:ext cx="7426482" cy="5324535"/>
          </a:xfrm>
          <a:prstGeom prst="rect">
            <a:avLst/>
          </a:prstGeom>
          <a:noFill/>
        </p:spPr>
        <p:txBody>
          <a:bodyPr wrap="none" rtlCol="0">
            <a:spAutoFit/>
          </a:bodyPr>
          <a:lstStyle/>
          <a:p>
            <a:pPr algn="l"/>
            <a:r>
              <a:rPr lang="en-US" sz="2000" dirty="0" err="1"/>
              <a:t>sqlite</a:t>
            </a:r>
            <a:r>
              <a:rPr lang="en-US" sz="2000" dirty="0"/>
              <a:t>&gt; </a:t>
            </a:r>
            <a:r>
              <a:rPr lang="en-US" sz="2000" dirty="0">
                <a:solidFill>
                  <a:srgbClr val="FF0000"/>
                </a:solidFill>
              </a:rPr>
              <a:t>create table names as select name, id from stuff;</a:t>
            </a:r>
          </a:p>
          <a:p>
            <a:pPr algn="l"/>
            <a:r>
              <a:rPr lang="en-US" sz="2000" dirty="0" err="1"/>
              <a:t>sqlite</a:t>
            </a:r>
            <a:r>
              <a:rPr lang="en-US" sz="2000" dirty="0"/>
              <a:t>&gt; </a:t>
            </a:r>
            <a:r>
              <a:rPr lang="en-US" sz="2000" dirty="0">
                <a:solidFill>
                  <a:srgbClr val="FF0000"/>
                </a:solidFill>
              </a:rPr>
              <a:t>.schema</a:t>
            </a:r>
          </a:p>
          <a:p>
            <a:pPr algn="l"/>
            <a:r>
              <a:rPr lang="en-US" sz="2000" dirty="0"/>
              <a:t>CREATE TABLE names(name </a:t>
            </a:r>
            <a:r>
              <a:rPr lang="en-US" sz="2000" dirty="0" err="1"/>
              <a:t>TEXT,id</a:t>
            </a:r>
            <a:r>
              <a:rPr lang="en-US" sz="2000" dirty="0"/>
              <a:t> INT);</a:t>
            </a:r>
          </a:p>
          <a:p>
            <a:pPr algn="l"/>
            <a:r>
              <a:rPr lang="en-US" sz="2000" dirty="0"/>
              <a:t>CREATE TABLE stuff (id </a:t>
            </a:r>
            <a:r>
              <a:rPr lang="en-US" sz="2000" dirty="0" err="1"/>
              <a:t>int</a:t>
            </a:r>
            <a:r>
              <a:rPr lang="en-US" sz="2000" dirty="0"/>
              <a:t>, name </a:t>
            </a:r>
            <a:r>
              <a:rPr lang="en-US" sz="2000" dirty="0" err="1"/>
              <a:t>varchar</a:t>
            </a:r>
            <a:r>
              <a:rPr lang="en-US" sz="2000" dirty="0"/>
              <a:t>(30),address </a:t>
            </a:r>
            <a:r>
              <a:rPr lang="en-US" sz="2000" dirty="0" err="1"/>
              <a:t>varchar</a:t>
            </a:r>
            <a:r>
              <a:rPr lang="en-US" sz="2000" dirty="0"/>
              <a:t>(50));</a:t>
            </a:r>
          </a:p>
          <a:p>
            <a:pPr algn="l"/>
            <a:r>
              <a:rPr lang="en-US" sz="2000" dirty="0" err="1"/>
              <a:t>sqlite</a:t>
            </a:r>
            <a:r>
              <a:rPr lang="en-US" sz="2000" dirty="0"/>
              <a:t>&gt; </a:t>
            </a:r>
            <a:r>
              <a:rPr lang="en-US" sz="2000" dirty="0">
                <a:solidFill>
                  <a:srgbClr val="FF0000"/>
                </a:solidFill>
              </a:rPr>
              <a:t>select * from names;</a:t>
            </a:r>
          </a:p>
          <a:p>
            <a:pPr algn="l"/>
            <a:r>
              <a:rPr lang="en-US" sz="2000" dirty="0"/>
              <a:t>Jane Smith|1</a:t>
            </a:r>
          </a:p>
          <a:p>
            <a:pPr algn="l"/>
            <a:r>
              <a:rPr lang="en-US" sz="2000" dirty="0"/>
              <a:t>Bob Jones|2</a:t>
            </a:r>
          </a:p>
          <a:p>
            <a:pPr algn="l"/>
            <a:r>
              <a:rPr lang="en-US" sz="2000" dirty="0"/>
              <a:t>John Smith|</a:t>
            </a:r>
            <a:r>
              <a:rPr lang="en-US" sz="2000" dirty="0" smtClean="0"/>
              <a:t>3</a:t>
            </a:r>
          </a:p>
          <a:p>
            <a:pPr algn="l"/>
            <a:r>
              <a:rPr lang="en-US" sz="2000" dirty="0" err="1"/>
              <a:t>sqlite</a:t>
            </a:r>
            <a:r>
              <a:rPr lang="en-US" sz="2000" dirty="0"/>
              <a:t>&gt; </a:t>
            </a:r>
            <a:r>
              <a:rPr lang="en-US" sz="2000" dirty="0" smtClean="0">
                <a:solidFill>
                  <a:srgbClr val="FF0000"/>
                </a:solidFill>
              </a:rPr>
              <a:t>create </a:t>
            </a:r>
            <a:r>
              <a:rPr lang="en-US" sz="2000" dirty="0">
                <a:solidFill>
                  <a:srgbClr val="FF0000"/>
                </a:solidFill>
              </a:rPr>
              <a:t>table names2 as select name as xx, id as key from stuff;</a:t>
            </a:r>
          </a:p>
          <a:p>
            <a:pPr algn="l"/>
            <a:r>
              <a:rPr lang="en-US" sz="2000" dirty="0" err="1"/>
              <a:t>sqlite</a:t>
            </a:r>
            <a:r>
              <a:rPr lang="en-US" sz="2000" dirty="0"/>
              <a:t>&gt; </a:t>
            </a:r>
            <a:r>
              <a:rPr lang="en-US" sz="2000" dirty="0">
                <a:solidFill>
                  <a:srgbClr val="FF0000"/>
                </a:solidFill>
              </a:rPr>
              <a:t>.schema</a:t>
            </a:r>
          </a:p>
          <a:p>
            <a:pPr algn="l"/>
            <a:r>
              <a:rPr lang="en-US" sz="2000" dirty="0"/>
              <a:t>CREATE TABLE names(name </a:t>
            </a:r>
            <a:r>
              <a:rPr lang="en-US" sz="2000" dirty="0" err="1"/>
              <a:t>TEXT,id</a:t>
            </a:r>
            <a:r>
              <a:rPr lang="en-US" sz="2000" dirty="0"/>
              <a:t> INT);</a:t>
            </a:r>
          </a:p>
          <a:p>
            <a:pPr algn="l"/>
            <a:r>
              <a:rPr lang="en-US" sz="2000" dirty="0"/>
              <a:t>CREATE TABLE names2(xx </a:t>
            </a:r>
            <a:r>
              <a:rPr lang="en-US" sz="2000" dirty="0" err="1"/>
              <a:t>TEXT,"key</a:t>
            </a:r>
            <a:r>
              <a:rPr lang="en-US" sz="2000" dirty="0"/>
              <a:t>" INT);</a:t>
            </a:r>
          </a:p>
          <a:p>
            <a:pPr algn="l"/>
            <a:r>
              <a:rPr lang="en-US" sz="2000" dirty="0"/>
              <a:t>CREATE TABLE stuff (id </a:t>
            </a:r>
            <a:r>
              <a:rPr lang="en-US" sz="2000" dirty="0" err="1"/>
              <a:t>int</a:t>
            </a:r>
            <a:r>
              <a:rPr lang="en-US" sz="2000" dirty="0"/>
              <a:t>, name </a:t>
            </a:r>
            <a:r>
              <a:rPr lang="en-US" sz="2000" dirty="0" err="1"/>
              <a:t>varchar</a:t>
            </a:r>
            <a:r>
              <a:rPr lang="en-US" sz="2000" dirty="0"/>
              <a:t>(30),address </a:t>
            </a:r>
            <a:r>
              <a:rPr lang="en-US" sz="2000" dirty="0" err="1"/>
              <a:t>varchar</a:t>
            </a:r>
            <a:r>
              <a:rPr lang="en-US" sz="2000" dirty="0"/>
              <a:t>(50));</a:t>
            </a:r>
          </a:p>
          <a:p>
            <a:pPr algn="l"/>
            <a:r>
              <a:rPr lang="en-US" sz="2000" dirty="0" err="1"/>
              <a:t>sqlite</a:t>
            </a:r>
            <a:r>
              <a:rPr lang="en-US" sz="2000" dirty="0"/>
              <a:t>&gt; </a:t>
            </a:r>
            <a:r>
              <a:rPr lang="en-US" sz="2000" dirty="0">
                <a:solidFill>
                  <a:srgbClr val="FF0000"/>
                </a:solidFill>
              </a:rPr>
              <a:t>drop table names2;</a:t>
            </a:r>
          </a:p>
          <a:p>
            <a:pPr algn="l"/>
            <a:r>
              <a:rPr lang="en-US" sz="2000" dirty="0" err="1"/>
              <a:t>sqlite</a:t>
            </a:r>
            <a:r>
              <a:rPr lang="en-US" sz="2000" dirty="0"/>
              <a:t>&gt; </a:t>
            </a:r>
            <a:r>
              <a:rPr lang="en-US" sz="2000" dirty="0">
                <a:solidFill>
                  <a:srgbClr val="FF0000"/>
                </a:solidFill>
              </a:rPr>
              <a:t>.schema</a:t>
            </a:r>
          </a:p>
          <a:p>
            <a:pPr algn="l"/>
            <a:r>
              <a:rPr lang="en-US" sz="2000" dirty="0"/>
              <a:t>CREATE TABLE names(name </a:t>
            </a:r>
            <a:r>
              <a:rPr lang="en-US" sz="2000" dirty="0" err="1"/>
              <a:t>TEXT,id</a:t>
            </a:r>
            <a:r>
              <a:rPr lang="en-US" sz="2000" dirty="0"/>
              <a:t> INT);</a:t>
            </a:r>
          </a:p>
          <a:p>
            <a:pPr algn="l"/>
            <a:r>
              <a:rPr lang="en-US" sz="2000" dirty="0"/>
              <a:t>CREATE TABLE stuff (id </a:t>
            </a:r>
            <a:r>
              <a:rPr lang="en-US" sz="2000" dirty="0" err="1"/>
              <a:t>int</a:t>
            </a:r>
            <a:r>
              <a:rPr lang="en-US" sz="2000" dirty="0"/>
              <a:t>, name </a:t>
            </a:r>
            <a:r>
              <a:rPr lang="en-US" sz="2000" dirty="0" err="1"/>
              <a:t>varchar</a:t>
            </a:r>
            <a:r>
              <a:rPr lang="en-US" sz="2000" dirty="0"/>
              <a:t>(30),address </a:t>
            </a:r>
            <a:r>
              <a:rPr lang="en-US" sz="2000" dirty="0" err="1"/>
              <a:t>varchar</a:t>
            </a:r>
            <a:r>
              <a:rPr lang="en-US" sz="2000" dirty="0"/>
              <a:t>(50));</a:t>
            </a:r>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1845171125"/>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SQLite3 from Python</a:t>
            </a:r>
            <a:endParaRPr lang="en-US" dirty="0"/>
          </a:p>
        </p:txBody>
      </p:sp>
      <p:sp>
        <p:nvSpPr>
          <p:cNvPr id="3" name="Content Placeholder 2"/>
          <p:cNvSpPr>
            <a:spLocks noGrp="1"/>
          </p:cNvSpPr>
          <p:nvPr>
            <p:ph idx="1"/>
          </p:nvPr>
        </p:nvSpPr>
        <p:spPr/>
        <p:txBody>
          <a:bodyPr/>
          <a:lstStyle/>
          <a:p>
            <a:r>
              <a:rPr lang="en-US" dirty="0" smtClean="0"/>
              <a:t>SQLite is available as a loadable python library</a:t>
            </a:r>
          </a:p>
          <a:p>
            <a:pPr lvl="1"/>
            <a:r>
              <a:rPr lang="en-US" dirty="0" smtClean="0"/>
              <a:t>You can use any SQL commands to create, add data, search, update and delete</a:t>
            </a:r>
          </a:p>
        </p:txBody>
      </p:sp>
      <p:sp>
        <p:nvSpPr>
          <p:cNvPr id="4" name="Date Placeholder 3"/>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1157152997"/>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SQLite3 from Python</a:t>
            </a:r>
            <a:endParaRPr lang="en-US" dirty="0"/>
          </a:p>
        </p:txBody>
      </p:sp>
      <p:sp>
        <p:nvSpPr>
          <p:cNvPr id="4" name="TextBox 3"/>
          <p:cNvSpPr txBox="1"/>
          <p:nvPr/>
        </p:nvSpPr>
        <p:spPr>
          <a:xfrm>
            <a:off x="411923" y="990600"/>
            <a:ext cx="8732077" cy="3785652"/>
          </a:xfrm>
          <a:prstGeom prst="rect">
            <a:avLst/>
          </a:prstGeom>
          <a:noFill/>
        </p:spPr>
        <p:txBody>
          <a:bodyPr wrap="none" rtlCol="0">
            <a:spAutoFit/>
          </a:bodyPr>
          <a:lstStyle/>
          <a:p>
            <a:pPr algn="l"/>
            <a:r>
              <a:rPr lang="en-US" dirty="0"/>
              <a:t>[dhcp137:~] ray% python</a:t>
            </a:r>
          </a:p>
          <a:p>
            <a:pPr algn="l"/>
            <a:r>
              <a:rPr lang="en-US" dirty="0"/>
              <a:t>Python 2.5.1 (r251:54869, Apr 18 2007, 22:08:04) </a:t>
            </a:r>
          </a:p>
          <a:p>
            <a:pPr algn="l"/>
            <a:r>
              <a:rPr lang="en-US" dirty="0"/>
              <a:t>[GCC 4.0.1 (Apple Computer, Inc. build 5367)] on </a:t>
            </a:r>
            <a:r>
              <a:rPr lang="en-US" dirty="0" err="1"/>
              <a:t>darwin</a:t>
            </a:r>
            <a:endParaRPr lang="en-US" dirty="0"/>
          </a:p>
          <a:p>
            <a:pPr algn="l"/>
            <a:r>
              <a:rPr lang="en-US" dirty="0"/>
              <a:t>Type "help", "copyright", "credits" or "license" for more information.</a:t>
            </a:r>
          </a:p>
          <a:p>
            <a:pPr algn="l"/>
            <a:r>
              <a:rPr lang="en-US" dirty="0"/>
              <a:t>&gt;&gt;&gt; import sqlite3</a:t>
            </a:r>
          </a:p>
          <a:p>
            <a:pPr algn="l"/>
            <a:r>
              <a:rPr lang="en-US" dirty="0"/>
              <a:t>&gt;&gt;&gt; sqlite3.version</a:t>
            </a:r>
          </a:p>
          <a:p>
            <a:pPr algn="l"/>
            <a:r>
              <a:rPr lang="en-US" dirty="0"/>
              <a:t>'</a:t>
            </a:r>
            <a:r>
              <a:rPr lang="en-US" dirty="0" smtClean="0"/>
              <a:t>2.3.2’</a:t>
            </a:r>
            <a:endParaRPr lang="en-US" dirty="0"/>
          </a:p>
          <a:p>
            <a:pPr algn="l"/>
            <a:r>
              <a:rPr lang="en-US" dirty="0" smtClean="0"/>
              <a:t>&gt;</a:t>
            </a:r>
            <a:r>
              <a:rPr lang="en-US" dirty="0"/>
              <a:t>&gt;&gt; sqlite3.sqlite_version</a:t>
            </a:r>
          </a:p>
          <a:p>
            <a:pPr algn="l"/>
            <a:r>
              <a:rPr lang="en-US" dirty="0"/>
              <a:t>'3.3.14'</a:t>
            </a:r>
          </a:p>
          <a:p>
            <a:pPr algn="l"/>
            <a:r>
              <a:rPr lang="en-US" dirty="0"/>
              <a:t>&gt;&gt;&gt; </a:t>
            </a:r>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33532251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IS 257 – Fall 2014</a:t>
            </a:r>
            <a:endParaRPr lang="en-US"/>
          </a:p>
        </p:txBody>
      </p:sp>
      <p:sp>
        <p:nvSpPr>
          <p:cNvPr id="772098" name="Rectangle 2"/>
          <p:cNvSpPr>
            <a:spLocks noGrp="1" noChangeArrowheads="1"/>
          </p:cNvSpPr>
          <p:nvPr>
            <p:ph type="title"/>
          </p:nvPr>
        </p:nvSpPr>
        <p:spPr/>
        <p:txBody>
          <a:bodyPr/>
          <a:lstStyle/>
          <a:p>
            <a:pPr>
              <a:lnSpc>
                <a:spcPct val="90000"/>
              </a:lnSpc>
            </a:pPr>
            <a:r>
              <a:rPr lang="en-US"/>
              <a:t>Restrict (Select)</a:t>
            </a:r>
          </a:p>
        </p:txBody>
      </p:sp>
      <p:sp>
        <p:nvSpPr>
          <p:cNvPr id="772099" name="Rectangle 3"/>
          <p:cNvSpPr>
            <a:spLocks noGrp="1" noChangeArrowheads="1"/>
          </p:cNvSpPr>
          <p:nvPr>
            <p:ph type="body" idx="1"/>
          </p:nvPr>
        </p:nvSpPr>
        <p:spPr/>
        <p:txBody>
          <a:bodyPr/>
          <a:lstStyle/>
          <a:p>
            <a:pPr>
              <a:lnSpc>
                <a:spcPct val="90000"/>
              </a:lnSpc>
            </a:pPr>
            <a:r>
              <a:rPr lang="en-US"/>
              <a:t>Extracts specified tuples (rows) from a specified relation (table).</a:t>
            </a:r>
          </a:p>
        </p:txBody>
      </p:sp>
      <p:grpSp>
        <p:nvGrpSpPr>
          <p:cNvPr id="772100" name="Group 4"/>
          <p:cNvGrpSpPr>
            <a:grpSpLocks/>
          </p:cNvGrpSpPr>
          <p:nvPr/>
        </p:nvGrpSpPr>
        <p:grpSpPr bwMode="auto">
          <a:xfrm>
            <a:off x="3733800" y="3581400"/>
            <a:ext cx="1524000" cy="2133600"/>
            <a:chOff x="2160" y="2400"/>
            <a:chExt cx="672" cy="1008"/>
          </a:xfrm>
        </p:grpSpPr>
        <p:sp>
          <p:nvSpPr>
            <p:cNvPr id="772101" name="Rectangle 5"/>
            <p:cNvSpPr>
              <a:spLocks noChangeArrowheads="1"/>
            </p:cNvSpPr>
            <p:nvPr/>
          </p:nvSpPr>
          <p:spPr bwMode="auto">
            <a:xfrm>
              <a:off x="2160" y="2400"/>
              <a:ext cx="672"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2102" name="Rectangle 6"/>
            <p:cNvSpPr>
              <a:spLocks noChangeArrowheads="1"/>
            </p:cNvSpPr>
            <p:nvPr/>
          </p:nvSpPr>
          <p:spPr bwMode="auto">
            <a:xfrm>
              <a:off x="2160" y="2544"/>
              <a:ext cx="672" cy="14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2103" name="Rectangle 7"/>
            <p:cNvSpPr>
              <a:spLocks noChangeArrowheads="1"/>
            </p:cNvSpPr>
            <p:nvPr/>
          </p:nvSpPr>
          <p:spPr bwMode="auto">
            <a:xfrm>
              <a:off x="2160" y="2832"/>
              <a:ext cx="672" cy="14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2104" name="Rectangle 8"/>
            <p:cNvSpPr>
              <a:spLocks noChangeArrowheads="1"/>
            </p:cNvSpPr>
            <p:nvPr/>
          </p:nvSpPr>
          <p:spPr bwMode="auto">
            <a:xfrm>
              <a:off x="2160" y="3120"/>
              <a:ext cx="672" cy="14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SQLite3 from Python</a:t>
            </a:r>
            <a:endParaRPr lang="en-US" dirty="0"/>
          </a:p>
        </p:txBody>
      </p:sp>
      <p:sp>
        <p:nvSpPr>
          <p:cNvPr id="4" name="TextBox 3"/>
          <p:cNvSpPr txBox="1"/>
          <p:nvPr/>
        </p:nvSpPr>
        <p:spPr>
          <a:xfrm>
            <a:off x="411923" y="914400"/>
            <a:ext cx="5882940" cy="5755423"/>
          </a:xfrm>
          <a:prstGeom prst="rect">
            <a:avLst/>
          </a:prstGeom>
          <a:noFill/>
        </p:spPr>
        <p:txBody>
          <a:bodyPr wrap="none" rtlCol="0">
            <a:spAutoFit/>
          </a:bodyPr>
          <a:lstStyle/>
          <a:p>
            <a:pPr algn="l"/>
            <a:r>
              <a:rPr lang="en-US" sz="1600" dirty="0"/>
              <a:t>[dhcp137:~] ray% python</a:t>
            </a:r>
          </a:p>
          <a:p>
            <a:pPr algn="l"/>
            <a:r>
              <a:rPr lang="en-US" sz="1600" dirty="0"/>
              <a:t>Python 2.5.1 (r251:54869, Apr 18 2007, 22:08:04) </a:t>
            </a:r>
          </a:p>
          <a:p>
            <a:pPr algn="l"/>
            <a:r>
              <a:rPr lang="en-US" sz="1600" dirty="0"/>
              <a:t>[GCC 4.0.1 (Apple Computer, Inc. build 5367)] on </a:t>
            </a:r>
            <a:r>
              <a:rPr lang="en-US" sz="1600" dirty="0" err="1"/>
              <a:t>darwin</a:t>
            </a:r>
            <a:endParaRPr lang="en-US" sz="1600" dirty="0"/>
          </a:p>
          <a:p>
            <a:pPr algn="l"/>
            <a:r>
              <a:rPr lang="en-US" sz="1600" dirty="0"/>
              <a:t>Type "help", "copyright", "credits" or "license" for more information.</a:t>
            </a:r>
          </a:p>
          <a:p>
            <a:pPr algn="l"/>
            <a:r>
              <a:rPr lang="en-US" sz="1600" dirty="0"/>
              <a:t>&gt;&gt;&gt; import sqlite3 as lite</a:t>
            </a:r>
          </a:p>
          <a:p>
            <a:pPr algn="l"/>
            <a:r>
              <a:rPr lang="en-US" sz="1600" dirty="0"/>
              <a:t>&gt;&gt;&gt; import sys</a:t>
            </a:r>
          </a:p>
          <a:p>
            <a:pPr algn="l"/>
            <a:r>
              <a:rPr lang="en-US" sz="1600" dirty="0"/>
              <a:t>&gt;&gt;&gt; con = None</a:t>
            </a:r>
          </a:p>
          <a:p>
            <a:pPr algn="l"/>
            <a:r>
              <a:rPr lang="en-US" sz="1600" dirty="0"/>
              <a:t>&gt;&gt;&gt; try:</a:t>
            </a:r>
          </a:p>
          <a:p>
            <a:pPr algn="l"/>
            <a:r>
              <a:rPr lang="en-US" sz="1600" dirty="0"/>
              <a:t>...     con = </a:t>
            </a:r>
            <a:r>
              <a:rPr lang="en-US" sz="1600" dirty="0" err="1"/>
              <a:t>lite.connect</a:t>
            </a:r>
            <a:r>
              <a:rPr lang="en-US" sz="1600" dirty="0"/>
              <a:t>('</a:t>
            </a:r>
            <a:r>
              <a:rPr lang="en-US" sz="1600" dirty="0" err="1"/>
              <a:t>newtest.db</a:t>
            </a:r>
            <a:r>
              <a:rPr lang="en-US" sz="1600" dirty="0"/>
              <a:t>')</a:t>
            </a:r>
          </a:p>
          <a:p>
            <a:pPr algn="l"/>
            <a:r>
              <a:rPr lang="en-US" sz="1600" dirty="0"/>
              <a:t>...     cur = </a:t>
            </a:r>
            <a:r>
              <a:rPr lang="en-US" sz="1600" dirty="0" err="1"/>
              <a:t>con.cursor</a:t>
            </a:r>
            <a:r>
              <a:rPr lang="en-US" sz="1600" dirty="0"/>
              <a:t>()</a:t>
            </a:r>
          </a:p>
          <a:p>
            <a:pPr algn="l"/>
            <a:r>
              <a:rPr lang="en-US" sz="1600" dirty="0"/>
              <a:t>...     </a:t>
            </a:r>
            <a:r>
              <a:rPr lang="en-US" sz="1600" dirty="0" err="1"/>
              <a:t>cur.execute</a:t>
            </a:r>
            <a:r>
              <a:rPr lang="en-US" sz="1600" dirty="0"/>
              <a:t>('SELECT SQLITE_VERSION()')</a:t>
            </a:r>
          </a:p>
          <a:p>
            <a:pPr algn="l"/>
            <a:r>
              <a:rPr lang="en-US" sz="1600" dirty="0"/>
              <a:t>...     data = </a:t>
            </a:r>
            <a:r>
              <a:rPr lang="en-US" sz="1600" dirty="0" err="1"/>
              <a:t>cur.fetchone</a:t>
            </a:r>
            <a:r>
              <a:rPr lang="en-US" sz="1600" dirty="0"/>
              <a:t>()</a:t>
            </a:r>
          </a:p>
          <a:p>
            <a:pPr algn="l"/>
            <a:r>
              <a:rPr lang="en-US" sz="1600" dirty="0"/>
              <a:t>...     print "SQLite version: %s" % data</a:t>
            </a:r>
          </a:p>
          <a:p>
            <a:pPr algn="l"/>
            <a:r>
              <a:rPr lang="en-US" sz="1600" dirty="0"/>
              <a:t>... except </a:t>
            </a:r>
            <a:r>
              <a:rPr lang="en-US" sz="1600" dirty="0" err="1"/>
              <a:t>lite.Error</a:t>
            </a:r>
            <a:r>
              <a:rPr lang="en-US" sz="1600" dirty="0"/>
              <a:t>, e:</a:t>
            </a:r>
          </a:p>
          <a:p>
            <a:pPr algn="l"/>
            <a:r>
              <a:rPr lang="en-US" sz="1600" dirty="0"/>
              <a:t>...     print "Error %s:" % </a:t>
            </a:r>
            <a:r>
              <a:rPr lang="en-US" sz="1600" dirty="0" err="1"/>
              <a:t>e.args</a:t>
            </a:r>
            <a:r>
              <a:rPr lang="en-US" sz="1600" dirty="0"/>
              <a:t>[0]</a:t>
            </a:r>
          </a:p>
          <a:p>
            <a:pPr algn="l"/>
            <a:r>
              <a:rPr lang="en-US" sz="1600" dirty="0"/>
              <a:t>...     </a:t>
            </a:r>
            <a:r>
              <a:rPr lang="en-US" sz="1600" dirty="0" err="1"/>
              <a:t>sys.exit</a:t>
            </a:r>
            <a:r>
              <a:rPr lang="en-US" sz="1600" dirty="0"/>
              <a:t>(1)</a:t>
            </a:r>
          </a:p>
          <a:p>
            <a:pPr algn="l"/>
            <a:r>
              <a:rPr lang="en-US" sz="1600" dirty="0"/>
              <a:t>... finally:</a:t>
            </a:r>
          </a:p>
          <a:p>
            <a:pPr algn="l"/>
            <a:r>
              <a:rPr lang="en-US" sz="1600" dirty="0"/>
              <a:t>...     if con:</a:t>
            </a:r>
          </a:p>
          <a:p>
            <a:pPr algn="l"/>
            <a:r>
              <a:rPr lang="en-US" sz="1600" dirty="0"/>
              <a:t>...             </a:t>
            </a:r>
            <a:r>
              <a:rPr lang="en-US" sz="1600" dirty="0" err="1"/>
              <a:t>con.close</a:t>
            </a:r>
            <a:r>
              <a:rPr lang="en-US" sz="1600" dirty="0"/>
              <a:t>()</a:t>
            </a:r>
          </a:p>
          <a:p>
            <a:pPr algn="l"/>
            <a:r>
              <a:rPr lang="en-US" sz="1600" dirty="0"/>
              <a:t>... </a:t>
            </a:r>
          </a:p>
          <a:p>
            <a:pPr algn="l"/>
            <a:r>
              <a:rPr lang="en-US" sz="1600" dirty="0"/>
              <a:t>&lt;sqlite3.Cursor object at 0x46eb90&gt;</a:t>
            </a:r>
          </a:p>
          <a:p>
            <a:pPr algn="l"/>
            <a:r>
              <a:rPr lang="en-US" sz="1600" dirty="0"/>
              <a:t>SQLite version: 3.3.14</a:t>
            </a:r>
          </a:p>
          <a:p>
            <a:pPr algn="l"/>
            <a:r>
              <a:rPr lang="en-US" sz="1600" dirty="0"/>
              <a:t>&gt;&gt;&gt; </a:t>
            </a:r>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623842326"/>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SQLite3 from Python</a:t>
            </a:r>
            <a:endParaRPr lang="en-US" dirty="0"/>
          </a:p>
        </p:txBody>
      </p:sp>
      <p:sp>
        <p:nvSpPr>
          <p:cNvPr id="4" name="TextBox 3"/>
          <p:cNvSpPr txBox="1"/>
          <p:nvPr/>
        </p:nvSpPr>
        <p:spPr>
          <a:xfrm>
            <a:off x="140514" y="914400"/>
            <a:ext cx="7734935" cy="5632312"/>
          </a:xfrm>
          <a:prstGeom prst="rect">
            <a:avLst/>
          </a:prstGeom>
          <a:noFill/>
        </p:spPr>
        <p:txBody>
          <a:bodyPr wrap="none" rtlCol="0">
            <a:spAutoFit/>
          </a:bodyPr>
          <a:lstStyle/>
          <a:p>
            <a:pPr algn="l"/>
            <a:r>
              <a:rPr lang="en-US" sz="1800" dirty="0"/>
              <a:t>#!/</a:t>
            </a:r>
            <a:r>
              <a:rPr lang="en-US" sz="1800" dirty="0" err="1"/>
              <a:t>usr</a:t>
            </a:r>
            <a:r>
              <a:rPr lang="en-US" sz="1800" dirty="0"/>
              <a:t>/bin/</a:t>
            </a:r>
            <a:r>
              <a:rPr lang="en-US" sz="1800" dirty="0" smtClean="0"/>
              <a:t>python2.7</a:t>
            </a:r>
          </a:p>
          <a:p>
            <a:pPr algn="l"/>
            <a:r>
              <a:rPr lang="en-US" sz="1800" dirty="0" smtClean="0"/>
              <a:t># </a:t>
            </a:r>
            <a:r>
              <a:rPr lang="en-US" sz="1800" dirty="0"/>
              <a:t>-*- coding: utf-8 -*- </a:t>
            </a:r>
            <a:endParaRPr lang="en-US" sz="1800" dirty="0" smtClean="0"/>
          </a:p>
          <a:p>
            <a:pPr algn="l"/>
            <a:r>
              <a:rPr lang="en-US" sz="1800" dirty="0" smtClean="0"/>
              <a:t>import </a:t>
            </a:r>
            <a:r>
              <a:rPr lang="en-US" sz="1800" dirty="0"/>
              <a:t>sqlite3 as lite </a:t>
            </a:r>
            <a:endParaRPr lang="en-US" sz="1800" dirty="0" smtClean="0"/>
          </a:p>
          <a:p>
            <a:pPr algn="l"/>
            <a:r>
              <a:rPr lang="en-US" sz="1800" dirty="0" smtClean="0"/>
              <a:t>import </a:t>
            </a:r>
            <a:r>
              <a:rPr lang="en-US" sz="1800" dirty="0"/>
              <a:t>sys </a:t>
            </a:r>
            <a:endParaRPr lang="en-US" sz="1800" dirty="0" smtClean="0"/>
          </a:p>
          <a:p>
            <a:pPr algn="l"/>
            <a:r>
              <a:rPr lang="en-US" sz="1800" dirty="0" smtClean="0"/>
              <a:t># our data is defined as a tuple of tuples…</a:t>
            </a:r>
          </a:p>
          <a:p>
            <a:pPr algn="l"/>
            <a:r>
              <a:rPr lang="en-US" sz="1800" dirty="0" smtClean="0"/>
              <a:t>cars </a:t>
            </a:r>
            <a:r>
              <a:rPr lang="en-US" sz="1800" dirty="0"/>
              <a:t>= ( </a:t>
            </a:r>
            <a:endParaRPr lang="en-US" sz="1800" dirty="0" smtClean="0"/>
          </a:p>
          <a:p>
            <a:pPr algn="l"/>
            <a:r>
              <a:rPr lang="en-US" sz="1800" dirty="0"/>
              <a:t>	</a:t>
            </a:r>
            <a:r>
              <a:rPr lang="en-US" sz="1800" dirty="0" smtClean="0"/>
              <a:t>(</a:t>
            </a:r>
            <a:r>
              <a:rPr lang="en-US" sz="1800" dirty="0"/>
              <a:t>1, 'Audi', 52642), </a:t>
            </a:r>
            <a:endParaRPr lang="en-US" sz="1800" dirty="0" smtClean="0"/>
          </a:p>
          <a:p>
            <a:pPr algn="l"/>
            <a:r>
              <a:rPr lang="en-US" sz="1800" dirty="0"/>
              <a:t>	</a:t>
            </a:r>
            <a:r>
              <a:rPr lang="en-US" sz="1800" dirty="0" smtClean="0"/>
              <a:t>(</a:t>
            </a:r>
            <a:r>
              <a:rPr lang="en-US" sz="1800" dirty="0"/>
              <a:t>2, 'Mercedes', 57127), </a:t>
            </a:r>
            <a:endParaRPr lang="en-US" sz="1800" dirty="0" smtClean="0"/>
          </a:p>
          <a:p>
            <a:pPr algn="l"/>
            <a:r>
              <a:rPr lang="en-US" sz="1800" dirty="0"/>
              <a:t>	</a:t>
            </a:r>
            <a:r>
              <a:rPr lang="en-US" sz="1800" dirty="0" smtClean="0"/>
              <a:t>(</a:t>
            </a:r>
            <a:r>
              <a:rPr lang="en-US" sz="1800" dirty="0"/>
              <a:t>3, 'Skoda', 9000), </a:t>
            </a:r>
            <a:endParaRPr lang="en-US" sz="1800" dirty="0" smtClean="0"/>
          </a:p>
          <a:p>
            <a:pPr algn="l"/>
            <a:r>
              <a:rPr lang="en-US" sz="1800" dirty="0"/>
              <a:t>	</a:t>
            </a:r>
            <a:r>
              <a:rPr lang="en-US" sz="1800" dirty="0" smtClean="0"/>
              <a:t>(</a:t>
            </a:r>
            <a:r>
              <a:rPr lang="en-US" sz="1800" dirty="0"/>
              <a:t>4, 'Volvo', 29000), </a:t>
            </a:r>
            <a:endParaRPr lang="en-US" sz="1800" dirty="0" smtClean="0"/>
          </a:p>
          <a:p>
            <a:pPr algn="l"/>
            <a:r>
              <a:rPr lang="en-US" sz="1800" dirty="0"/>
              <a:t>	</a:t>
            </a:r>
            <a:r>
              <a:rPr lang="en-US" sz="1800" dirty="0" smtClean="0"/>
              <a:t>(</a:t>
            </a:r>
            <a:r>
              <a:rPr lang="en-US" sz="1800" dirty="0"/>
              <a:t>5, 'Bentley', 350000), </a:t>
            </a:r>
            <a:endParaRPr lang="en-US" sz="1800" dirty="0" smtClean="0"/>
          </a:p>
          <a:p>
            <a:pPr algn="l"/>
            <a:r>
              <a:rPr lang="en-US" sz="1800" dirty="0"/>
              <a:t>	</a:t>
            </a:r>
            <a:r>
              <a:rPr lang="en-US" sz="1800" dirty="0" smtClean="0"/>
              <a:t>(</a:t>
            </a:r>
            <a:r>
              <a:rPr lang="en-US" sz="1800" dirty="0"/>
              <a:t>6, 'Hummer', 41400), </a:t>
            </a:r>
            <a:endParaRPr lang="en-US" sz="1800" dirty="0" smtClean="0"/>
          </a:p>
          <a:p>
            <a:pPr algn="l"/>
            <a:r>
              <a:rPr lang="en-US" sz="1800" dirty="0"/>
              <a:t>	</a:t>
            </a:r>
            <a:r>
              <a:rPr lang="en-US" sz="1800" dirty="0" smtClean="0"/>
              <a:t>(</a:t>
            </a:r>
            <a:r>
              <a:rPr lang="en-US" sz="1800" dirty="0"/>
              <a:t>7, 'Volkswagen', 21600) </a:t>
            </a:r>
            <a:endParaRPr lang="en-US" sz="1800" dirty="0" smtClean="0"/>
          </a:p>
          <a:p>
            <a:pPr algn="l"/>
            <a:r>
              <a:rPr lang="en-US" sz="1800" dirty="0" smtClean="0"/>
              <a:t>) </a:t>
            </a:r>
          </a:p>
          <a:p>
            <a:pPr algn="l"/>
            <a:r>
              <a:rPr lang="en-US" sz="1800" dirty="0" smtClean="0"/>
              <a:t>con </a:t>
            </a:r>
            <a:r>
              <a:rPr lang="en-US" sz="1800" dirty="0"/>
              <a:t>= </a:t>
            </a:r>
            <a:r>
              <a:rPr lang="en-US" sz="1800" dirty="0" err="1"/>
              <a:t>lite.connect</a:t>
            </a:r>
            <a:r>
              <a:rPr lang="en-US" sz="1800" dirty="0" smtClean="0"/>
              <a:t>(’</a:t>
            </a:r>
            <a:r>
              <a:rPr lang="en-US" sz="1800" dirty="0" err="1" smtClean="0"/>
              <a:t>newtest.db</a:t>
            </a:r>
            <a:r>
              <a:rPr lang="en-US" sz="1800" dirty="0"/>
              <a:t>') </a:t>
            </a:r>
            <a:endParaRPr lang="en-US" sz="1800" dirty="0" smtClean="0"/>
          </a:p>
          <a:p>
            <a:pPr algn="l"/>
            <a:r>
              <a:rPr lang="en-US" sz="1800" dirty="0" smtClean="0"/>
              <a:t>with </a:t>
            </a:r>
            <a:r>
              <a:rPr lang="en-US" sz="1800" dirty="0"/>
              <a:t>con: </a:t>
            </a:r>
            <a:endParaRPr lang="en-US" sz="1800" dirty="0" smtClean="0"/>
          </a:p>
          <a:p>
            <a:pPr algn="l"/>
            <a:r>
              <a:rPr lang="en-US" sz="1800" dirty="0"/>
              <a:t>	</a:t>
            </a:r>
            <a:r>
              <a:rPr lang="en-US" sz="1800" dirty="0" smtClean="0"/>
              <a:t>cur </a:t>
            </a:r>
            <a:r>
              <a:rPr lang="en-US" sz="1800" dirty="0"/>
              <a:t>= </a:t>
            </a:r>
            <a:r>
              <a:rPr lang="en-US" sz="1800" dirty="0" err="1"/>
              <a:t>con.cursor</a:t>
            </a:r>
            <a:r>
              <a:rPr lang="en-US" sz="1800" dirty="0"/>
              <a:t>() </a:t>
            </a:r>
          </a:p>
          <a:p>
            <a:pPr algn="l"/>
            <a:r>
              <a:rPr lang="en-US" sz="1800" dirty="0" smtClean="0"/>
              <a:t>	</a:t>
            </a:r>
            <a:r>
              <a:rPr lang="en-US" sz="1800" dirty="0" err="1" smtClean="0"/>
              <a:t>cur.execute</a:t>
            </a:r>
            <a:r>
              <a:rPr lang="en-US" sz="1800" dirty="0"/>
              <a:t>("DROP TABLE IF EXISTS Cars") </a:t>
            </a:r>
            <a:endParaRPr lang="en-US" sz="1800" dirty="0" smtClean="0"/>
          </a:p>
          <a:p>
            <a:pPr algn="l"/>
            <a:r>
              <a:rPr lang="en-US" sz="1800" dirty="0" smtClean="0"/>
              <a:t>	</a:t>
            </a:r>
            <a:r>
              <a:rPr lang="en-US" sz="1800" dirty="0" err="1" smtClean="0"/>
              <a:t>cur.execute</a:t>
            </a:r>
            <a:r>
              <a:rPr lang="en-US" sz="1800" dirty="0"/>
              <a:t>("CREATE TABLE Cars(Id INT, Name TEXT, Price INT)") </a:t>
            </a:r>
            <a:endParaRPr lang="en-US" sz="1800" dirty="0" smtClean="0"/>
          </a:p>
          <a:p>
            <a:pPr algn="l"/>
            <a:r>
              <a:rPr lang="en-US" sz="1800" dirty="0" smtClean="0"/>
              <a:t>	</a:t>
            </a:r>
            <a:r>
              <a:rPr lang="en-US" sz="1800" dirty="0" err="1" smtClean="0"/>
              <a:t>cur.executemany</a:t>
            </a:r>
            <a:r>
              <a:rPr lang="en-US" sz="1800" dirty="0"/>
              <a:t>("INSERT INTO Cars VALUES(?, ?, ?)", cars) </a:t>
            </a:r>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3753608515"/>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4" name="TextBox 3"/>
          <p:cNvSpPr txBox="1"/>
          <p:nvPr/>
        </p:nvSpPr>
        <p:spPr>
          <a:xfrm>
            <a:off x="381000" y="914400"/>
            <a:ext cx="7699769" cy="5078314"/>
          </a:xfrm>
          <a:prstGeom prst="rect">
            <a:avLst/>
          </a:prstGeom>
          <a:noFill/>
        </p:spPr>
        <p:txBody>
          <a:bodyPr wrap="none" rtlCol="0">
            <a:spAutoFit/>
          </a:bodyPr>
          <a:lstStyle/>
          <a:p>
            <a:pPr algn="l"/>
            <a:r>
              <a:rPr lang="en-US" sz="1800" dirty="0"/>
              <a:t>#!/</a:t>
            </a:r>
            <a:r>
              <a:rPr lang="en-US" sz="1800" dirty="0" err="1"/>
              <a:t>usr</a:t>
            </a:r>
            <a:r>
              <a:rPr lang="en-US" sz="1800" dirty="0"/>
              <a:t>/bin/python </a:t>
            </a:r>
            <a:endParaRPr lang="en-US" sz="1800" dirty="0" smtClean="0"/>
          </a:p>
          <a:p>
            <a:pPr algn="l"/>
            <a:r>
              <a:rPr lang="en-US" sz="1800" dirty="0" smtClean="0"/>
              <a:t># </a:t>
            </a:r>
            <a:r>
              <a:rPr lang="en-US" sz="1800" dirty="0"/>
              <a:t>-*- coding: utf-8 -*- </a:t>
            </a:r>
            <a:endParaRPr lang="en-US" sz="1800" dirty="0" smtClean="0"/>
          </a:p>
          <a:p>
            <a:pPr algn="l"/>
            <a:r>
              <a:rPr lang="en-US" sz="1800" dirty="0" smtClean="0"/>
              <a:t>import </a:t>
            </a:r>
            <a:r>
              <a:rPr lang="en-US" sz="1800" dirty="0"/>
              <a:t>sqlite3 as lite </a:t>
            </a:r>
            <a:endParaRPr lang="en-US" sz="1800" dirty="0" smtClean="0"/>
          </a:p>
          <a:p>
            <a:pPr algn="l"/>
            <a:r>
              <a:rPr lang="en-US" sz="1800" dirty="0" smtClean="0"/>
              <a:t>import </a:t>
            </a:r>
            <a:r>
              <a:rPr lang="en-US" sz="1800" dirty="0"/>
              <a:t>sys </a:t>
            </a:r>
            <a:endParaRPr lang="en-US" sz="1800" dirty="0" smtClean="0"/>
          </a:p>
          <a:p>
            <a:pPr algn="l"/>
            <a:endParaRPr lang="en-US" sz="1800" dirty="0"/>
          </a:p>
          <a:p>
            <a:pPr algn="l"/>
            <a:r>
              <a:rPr lang="en-US" sz="1800" dirty="0" smtClean="0"/>
              <a:t>con </a:t>
            </a:r>
            <a:r>
              <a:rPr lang="en-US" sz="1800" dirty="0"/>
              <a:t>= </a:t>
            </a:r>
            <a:r>
              <a:rPr lang="en-US" sz="1800" dirty="0" err="1"/>
              <a:t>lite.connect</a:t>
            </a:r>
            <a:r>
              <a:rPr lang="en-US" sz="1800" dirty="0"/>
              <a:t>('</a:t>
            </a:r>
            <a:r>
              <a:rPr lang="en-US" sz="1800" dirty="0">
                <a:solidFill>
                  <a:srgbClr val="FF0000"/>
                </a:solidFill>
              </a:rPr>
              <a:t>:memory:</a:t>
            </a:r>
            <a:r>
              <a:rPr lang="en-US" sz="1800" dirty="0"/>
              <a:t>') </a:t>
            </a:r>
            <a:endParaRPr lang="en-US" sz="1800" dirty="0" smtClean="0"/>
          </a:p>
          <a:p>
            <a:pPr algn="l"/>
            <a:endParaRPr lang="en-US" sz="1800" dirty="0"/>
          </a:p>
          <a:p>
            <a:pPr algn="l"/>
            <a:r>
              <a:rPr lang="en-US" sz="1800" dirty="0" smtClean="0"/>
              <a:t>with </a:t>
            </a:r>
            <a:r>
              <a:rPr lang="en-US" sz="1800" dirty="0"/>
              <a:t>con: </a:t>
            </a:r>
            <a:endParaRPr lang="en-US" sz="1800" dirty="0" smtClean="0"/>
          </a:p>
          <a:p>
            <a:pPr algn="l"/>
            <a:r>
              <a:rPr lang="en-US" sz="1800" dirty="0"/>
              <a:t>	</a:t>
            </a:r>
            <a:r>
              <a:rPr lang="en-US" sz="1800" dirty="0" smtClean="0"/>
              <a:t>cur </a:t>
            </a:r>
            <a:r>
              <a:rPr lang="en-US" sz="1800" dirty="0"/>
              <a:t>= </a:t>
            </a:r>
            <a:r>
              <a:rPr lang="en-US" sz="1800" dirty="0" err="1"/>
              <a:t>con.cursor</a:t>
            </a:r>
            <a:r>
              <a:rPr lang="en-US" sz="1800" dirty="0"/>
              <a:t>() </a:t>
            </a:r>
            <a:endParaRPr lang="en-US" sz="1800" dirty="0" smtClean="0"/>
          </a:p>
          <a:p>
            <a:pPr algn="l"/>
            <a:r>
              <a:rPr lang="en-US" sz="1800" dirty="0"/>
              <a:t>	</a:t>
            </a:r>
            <a:r>
              <a:rPr lang="en-US" sz="1800" dirty="0" err="1" smtClean="0"/>
              <a:t>cur.execute</a:t>
            </a:r>
            <a:r>
              <a:rPr lang="en-US" sz="1800" dirty="0"/>
              <a:t>("CREATE TABLE Friends(Id </a:t>
            </a:r>
            <a:r>
              <a:rPr lang="en-US" sz="1800" dirty="0">
                <a:solidFill>
                  <a:srgbClr val="FF0000"/>
                </a:solidFill>
              </a:rPr>
              <a:t>INTEGER PRIMARY KEY</a:t>
            </a:r>
            <a:r>
              <a:rPr lang="en-US" sz="1800" dirty="0"/>
              <a:t>, </a:t>
            </a:r>
            <a:endParaRPr lang="en-US" sz="1800" dirty="0" smtClean="0"/>
          </a:p>
          <a:p>
            <a:pPr algn="l"/>
            <a:r>
              <a:rPr lang="en-US" sz="1800" dirty="0"/>
              <a:t>	</a:t>
            </a:r>
            <a:r>
              <a:rPr lang="en-US" sz="1800" dirty="0" smtClean="0"/>
              <a:t>		Name </a:t>
            </a:r>
            <a:r>
              <a:rPr lang="en-US" sz="1800" dirty="0"/>
              <a:t>TEXT);") </a:t>
            </a:r>
            <a:endParaRPr lang="en-US" sz="1800" dirty="0" smtClean="0"/>
          </a:p>
          <a:p>
            <a:pPr algn="l"/>
            <a:r>
              <a:rPr lang="en-US" sz="1800" dirty="0" smtClean="0"/>
              <a:t>	</a:t>
            </a:r>
            <a:r>
              <a:rPr lang="en-US" sz="1800" dirty="0" err="1" smtClean="0"/>
              <a:t>cur.execute</a:t>
            </a:r>
            <a:r>
              <a:rPr lang="en-US" sz="1800" dirty="0"/>
              <a:t>("INSERT INTO Friends(Name) VALUES ('Tom');") </a:t>
            </a:r>
            <a:endParaRPr lang="en-US" sz="1800" dirty="0" smtClean="0"/>
          </a:p>
          <a:p>
            <a:pPr algn="l"/>
            <a:r>
              <a:rPr lang="en-US" sz="1800" dirty="0"/>
              <a:t>	</a:t>
            </a:r>
            <a:r>
              <a:rPr lang="en-US" sz="1800" dirty="0" err="1" smtClean="0"/>
              <a:t>cur.execute</a:t>
            </a:r>
            <a:r>
              <a:rPr lang="en-US" sz="1800" dirty="0"/>
              <a:t>("INSERT INTO Friends(Name) VALUES ('Rebecca');") </a:t>
            </a:r>
            <a:endParaRPr lang="en-US" sz="1800" dirty="0" smtClean="0"/>
          </a:p>
          <a:p>
            <a:pPr algn="l"/>
            <a:r>
              <a:rPr lang="en-US" sz="1800" dirty="0"/>
              <a:t>	</a:t>
            </a:r>
            <a:r>
              <a:rPr lang="en-US" sz="1800" dirty="0" err="1" smtClean="0"/>
              <a:t>cur.execute</a:t>
            </a:r>
            <a:r>
              <a:rPr lang="en-US" sz="1800" dirty="0"/>
              <a:t>("INSERT INTO Friends(Name) VALUES ('Jim');") </a:t>
            </a:r>
            <a:endParaRPr lang="en-US" sz="1800" dirty="0" smtClean="0"/>
          </a:p>
          <a:p>
            <a:pPr algn="l"/>
            <a:r>
              <a:rPr lang="en-US" sz="1800" dirty="0"/>
              <a:t>	</a:t>
            </a:r>
            <a:r>
              <a:rPr lang="en-US" sz="1800" dirty="0" err="1" smtClean="0"/>
              <a:t>cur.execute</a:t>
            </a:r>
            <a:r>
              <a:rPr lang="en-US" sz="1800" dirty="0"/>
              <a:t>("INSERT INTO Friends(Name) VALUES ('Robert');") </a:t>
            </a:r>
            <a:endParaRPr lang="en-US" sz="1800" dirty="0" smtClean="0"/>
          </a:p>
          <a:p>
            <a:pPr algn="l"/>
            <a:endParaRPr lang="en-US" sz="1800" dirty="0"/>
          </a:p>
          <a:p>
            <a:pPr algn="l"/>
            <a:r>
              <a:rPr lang="en-US" sz="1800" dirty="0" smtClean="0"/>
              <a:t>	lid </a:t>
            </a:r>
            <a:r>
              <a:rPr lang="en-US" sz="1800" dirty="0"/>
              <a:t>= </a:t>
            </a:r>
            <a:r>
              <a:rPr lang="en-US" sz="1800" dirty="0" err="1"/>
              <a:t>cur.lastrowid</a:t>
            </a:r>
            <a:r>
              <a:rPr lang="en-US" sz="1800" dirty="0"/>
              <a:t> </a:t>
            </a:r>
            <a:endParaRPr lang="en-US" sz="1800" dirty="0" smtClean="0"/>
          </a:p>
          <a:p>
            <a:pPr algn="l"/>
            <a:r>
              <a:rPr lang="en-US" sz="1800" dirty="0"/>
              <a:t>	</a:t>
            </a:r>
            <a:r>
              <a:rPr lang="en-US" sz="1800" dirty="0" smtClean="0"/>
              <a:t>print </a:t>
            </a:r>
            <a:r>
              <a:rPr lang="en-US" sz="1800" dirty="0"/>
              <a:t>"The last Id of the inserted row is %d" % lid</a:t>
            </a:r>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3175186308"/>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Retrieving Data</a:t>
            </a:r>
            <a:endParaRPr lang="en-US" dirty="0"/>
          </a:p>
        </p:txBody>
      </p:sp>
      <p:sp>
        <p:nvSpPr>
          <p:cNvPr id="4" name="TextBox 3"/>
          <p:cNvSpPr txBox="1"/>
          <p:nvPr/>
        </p:nvSpPr>
        <p:spPr>
          <a:xfrm>
            <a:off x="152400" y="914400"/>
            <a:ext cx="5901074" cy="5632310"/>
          </a:xfrm>
          <a:prstGeom prst="rect">
            <a:avLst/>
          </a:prstGeom>
          <a:noFill/>
        </p:spPr>
        <p:txBody>
          <a:bodyPr wrap="none" rtlCol="0">
            <a:spAutoFit/>
          </a:bodyPr>
          <a:lstStyle/>
          <a:p>
            <a:pPr algn="l"/>
            <a:r>
              <a:rPr lang="en-US" dirty="0"/>
              <a:t>#!/</a:t>
            </a:r>
            <a:r>
              <a:rPr lang="en-US" dirty="0" err="1"/>
              <a:t>usr</a:t>
            </a:r>
            <a:r>
              <a:rPr lang="en-US" dirty="0"/>
              <a:t>/bin/python </a:t>
            </a:r>
            <a:endParaRPr lang="en-US" dirty="0" smtClean="0"/>
          </a:p>
          <a:p>
            <a:pPr algn="l"/>
            <a:r>
              <a:rPr lang="en-US" dirty="0" smtClean="0"/>
              <a:t># </a:t>
            </a:r>
            <a:r>
              <a:rPr lang="en-US" dirty="0"/>
              <a:t>-*- coding: utf-8 -*- </a:t>
            </a:r>
            <a:endParaRPr lang="en-US" dirty="0" smtClean="0"/>
          </a:p>
          <a:p>
            <a:pPr algn="l"/>
            <a:endParaRPr lang="en-US" dirty="0"/>
          </a:p>
          <a:p>
            <a:pPr algn="l"/>
            <a:r>
              <a:rPr lang="en-US" dirty="0" smtClean="0"/>
              <a:t>import </a:t>
            </a:r>
            <a:r>
              <a:rPr lang="en-US" dirty="0"/>
              <a:t>sqlite3 as lite </a:t>
            </a:r>
            <a:endParaRPr lang="en-US" dirty="0" smtClean="0"/>
          </a:p>
          <a:p>
            <a:pPr algn="l"/>
            <a:r>
              <a:rPr lang="en-US" dirty="0" smtClean="0"/>
              <a:t>import </a:t>
            </a:r>
            <a:r>
              <a:rPr lang="en-US" dirty="0"/>
              <a:t>sys </a:t>
            </a:r>
            <a:endParaRPr lang="en-US" dirty="0" smtClean="0"/>
          </a:p>
          <a:p>
            <a:pPr algn="l"/>
            <a:endParaRPr lang="en-US" dirty="0" smtClean="0"/>
          </a:p>
          <a:p>
            <a:pPr algn="l"/>
            <a:r>
              <a:rPr lang="en-US" dirty="0" smtClean="0"/>
              <a:t>#connect to the cars database…</a:t>
            </a:r>
            <a:endParaRPr lang="en-US" dirty="0"/>
          </a:p>
          <a:p>
            <a:pPr algn="l"/>
            <a:r>
              <a:rPr lang="en-US" dirty="0" smtClean="0"/>
              <a:t>con </a:t>
            </a:r>
            <a:r>
              <a:rPr lang="en-US" dirty="0"/>
              <a:t>= </a:t>
            </a:r>
            <a:r>
              <a:rPr lang="en-US" dirty="0" err="1"/>
              <a:t>lite.connect</a:t>
            </a:r>
            <a:r>
              <a:rPr lang="en-US" dirty="0" smtClean="0"/>
              <a:t>(’</a:t>
            </a:r>
            <a:r>
              <a:rPr lang="en-US" dirty="0" err="1" smtClean="0"/>
              <a:t>newtest.db</a:t>
            </a:r>
            <a:r>
              <a:rPr lang="en-US" dirty="0"/>
              <a:t>') </a:t>
            </a:r>
            <a:endParaRPr lang="en-US" dirty="0" smtClean="0"/>
          </a:p>
          <a:p>
            <a:pPr algn="l"/>
            <a:endParaRPr lang="en-US" dirty="0"/>
          </a:p>
          <a:p>
            <a:pPr algn="l"/>
            <a:r>
              <a:rPr lang="en-US" dirty="0" smtClean="0"/>
              <a:t>with </a:t>
            </a:r>
            <a:r>
              <a:rPr lang="en-US" dirty="0"/>
              <a:t>con: </a:t>
            </a:r>
            <a:endParaRPr lang="en-US" dirty="0" smtClean="0"/>
          </a:p>
          <a:p>
            <a:pPr algn="l"/>
            <a:r>
              <a:rPr lang="en-US" dirty="0"/>
              <a:t>	</a:t>
            </a:r>
            <a:r>
              <a:rPr lang="en-US" dirty="0" smtClean="0"/>
              <a:t>cur </a:t>
            </a:r>
            <a:r>
              <a:rPr lang="en-US" dirty="0"/>
              <a:t>= </a:t>
            </a:r>
            <a:r>
              <a:rPr lang="en-US" dirty="0" err="1"/>
              <a:t>con.cursor</a:t>
            </a:r>
            <a:r>
              <a:rPr lang="en-US" dirty="0"/>
              <a:t>() </a:t>
            </a:r>
            <a:endParaRPr lang="en-US" dirty="0" smtClean="0"/>
          </a:p>
          <a:p>
            <a:pPr algn="l"/>
            <a:r>
              <a:rPr lang="en-US" dirty="0"/>
              <a:t>	</a:t>
            </a:r>
            <a:r>
              <a:rPr lang="en-US" dirty="0" err="1" smtClean="0"/>
              <a:t>cur.execute</a:t>
            </a:r>
            <a:r>
              <a:rPr lang="en-US" dirty="0"/>
              <a:t>("SELECT * FROM Cars") </a:t>
            </a:r>
            <a:endParaRPr lang="en-US" dirty="0" smtClean="0"/>
          </a:p>
          <a:p>
            <a:pPr algn="l"/>
            <a:r>
              <a:rPr lang="en-US" dirty="0"/>
              <a:t>	</a:t>
            </a:r>
            <a:r>
              <a:rPr lang="en-US" dirty="0" smtClean="0"/>
              <a:t>rows </a:t>
            </a:r>
            <a:r>
              <a:rPr lang="en-US" dirty="0"/>
              <a:t>= </a:t>
            </a:r>
            <a:r>
              <a:rPr lang="en-US" dirty="0" err="1"/>
              <a:t>cur.fetchall</a:t>
            </a:r>
            <a:r>
              <a:rPr lang="en-US" dirty="0"/>
              <a:t>() </a:t>
            </a:r>
            <a:endParaRPr lang="en-US" dirty="0" smtClean="0"/>
          </a:p>
          <a:p>
            <a:pPr algn="l"/>
            <a:r>
              <a:rPr lang="en-US" dirty="0"/>
              <a:t>	</a:t>
            </a:r>
            <a:r>
              <a:rPr lang="en-US" dirty="0" smtClean="0"/>
              <a:t>for </a:t>
            </a:r>
            <a:r>
              <a:rPr lang="en-US" dirty="0"/>
              <a:t>row in rows: </a:t>
            </a:r>
            <a:endParaRPr lang="en-US" dirty="0" smtClean="0"/>
          </a:p>
          <a:p>
            <a:pPr algn="l"/>
            <a:r>
              <a:rPr lang="en-US" dirty="0"/>
              <a:t>	</a:t>
            </a:r>
            <a:r>
              <a:rPr lang="en-US" dirty="0" smtClean="0"/>
              <a:t>	print </a:t>
            </a:r>
            <a:r>
              <a:rPr lang="en-US" dirty="0"/>
              <a:t>row</a:t>
            </a:r>
          </a:p>
        </p:txBody>
      </p:sp>
      <p:sp>
        <p:nvSpPr>
          <p:cNvPr id="5" name="TextBox 4"/>
          <p:cNvSpPr txBox="1"/>
          <p:nvPr/>
        </p:nvSpPr>
        <p:spPr>
          <a:xfrm>
            <a:off x="4876800" y="1143000"/>
            <a:ext cx="3980577" cy="3785652"/>
          </a:xfrm>
          <a:prstGeom prst="rect">
            <a:avLst/>
          </a:prstGeom>
          <a:noFill/>
          <a:ln>
            <a:solidFill>
              <a:srgbClr val="0099CC"/>
            </a:solidFill>
          </a:ln>
        </p:spPr>
        <p:txBody>
          <a:bodyPr wrap="none" rtlCol="0">
            <a:spAutoFit/>
          </a:bodyPr>
          <a:lstStyle/>
          <a:p>
            <a:pPr algn="l"/>
            <a:r>
              <a:rPr lang="tr-TR" dirty="0" smtClean="0"/>
              <a:t>ray</a:t>
            </a:r>
            <a:r>
              <a:rPr lang="tr-TR" dirty="0"/>
              <a:t>% python2.7 </a:t>
            </a:r>
            <a:r>
              <a:rPr lang="tr-TR" dirty="0" err="1"/>
              <a:t>retrnewtest.py</a:t>
            </a:r>
            <a:endParaRPr lang="tr-TR" dirty="0"/>
          </a:p>
          <a:p>
            <a:pPr algn="l"/>
            <a:r>
              <a:rPr lang="tr-TR" dirty="0"/>
              <a:t>(1, </a:t>
            </a:r>
            <a:r>
              <a:rPr lang="tr-TR" dirty="0" err="1"/>
              <a:t>u'Audi</a:t>
            </a:r>
            <a:r>
              <a:rPr lang="tr-TR" dirty="0"/>
              <a:t>', 52642)</a:t>
            </a:r>
          </a:p>
          <a:p>
            <a:pPr algn="l"/>
            <a:r>
              <a:rPr lang="tr-TR" dirty="0"/>
              <a:t>(2, </a:t>
            </a:r>
            <a:r>
              <a:rPr lang="tr-TR" dirty="0" err="1"/>
              <a:t>u'Mercedes</a:t>
            </a:r>
            <a:r>
              <a:rPr lang="tr-TR" dirty="0"/>
              <a:t>', 57127)</a:t>
            </a:r>
          </a:p>
          <a:p>
            <a:pPr algn="l"/>
            <a:r>
              <a:rPr lang="tr-TR" dirty="0"/>
              <a:t>(3, </a:t>
            </a:r>
            <a:r>
              <a:rPr lang="tr-TR" dirty="0" err="1"/>
              <a:t>u'Skoda</a:t>
            </a:r>
            <a:r>
              <a:rPr lang="tr-TR" dirty="0"/>
              <a:t>', 9000)</a:t>
            </a:r>
          </a:p>
          <a:p>
            <a:pPr algn="l"/>
            <a:r>
              <a:rPr lang="tr-TR" dirty="0"/>
              <a:t>(4, </a:t>
            </a:r>
            <a:r>
              <a:rPr lang="tr-TR" dirty="0" err="1"/>
              <a:t>u'Volvo</a:t>
            </a:r>
            <a:r>
              <a:rPr lang="tr-TR" dirty="0"/>
              <a:t>', 29000)</a:t>
            </a:r>
          </a:p>
          <a:p>
            <a:pPr algn="l"/>
            <a:r>
              <a:rPr lang="tr-TR" dirty="0"/>
              <a:t>(5, </a:t>
            </a:r>
            <a:r>
              <a:rPr lang="tr-TR" dirty="0" err="1"/>
              <a:t>u'Bentley</a:t>
            </a:r>
            <a:r>
              <a:rPr lang="tr-TR" dirty="0"/>
              <a:t>', 350000)</a:t>
            </a:r>
          </a:p>
          <a:p>
            <a:pPr algn="l"/>
            <a:r>
              <a:rPr lang="tr-TR" dirty="0"/>
              <a:t>(6, </a:t>
            </a:r>
            <a:r>
              <a:rPr lang="tr-TR" dirty="0" err="1"/>
              <a:t>u'Hummer</a:t>
            </a:r>
            <a:r>
              <a:rPr lang="tr-TR" dirty="0"/>
              <a:t>', 41400)</a:t>
            </a:r>
          </a:p>
          <a:p>
            <a:pPr algn="l"/>
            <a:r>
              <a:rPr lang="tr-TR" dirty="0"/>
              <a:t>(7, </a:t>
            </a:r>
            <a:r>
              <a:rPr lang="tr-TR" dirty="0" err="1"/>
              <a:t>u'Volkswagen</a:t>
            </a:r>
            <a:r>
              <a:rPr lang="tr-TR" dirty="0"/>
              <a:t>', 21600)</a:t>
            </a:r>
          </a:p>
          <a:p>
            <a:pPr algn="l"/>
            <a:r>
              <a:rPr lang="tr-TR" dirty="0"/>
              <a:t>(8, </a:t>
            </a:r>
            <a:r>
              <a:rPr lang="tr-TR" dirty="0" err="1"/>
              <a:t>u'Citroen</a:t>
            </a:r>
            <a:r>
              <a:rPr lang="tr-TR" dirty="0"/>
              <a:t>', 21000</a:t>
            </a:r>
            <a:r>
              <a:rPr lang="tr-TR" dirty="0" smtClean="0"/>
              <a:t>)</a:t>
            </a:r>
          </a:p>
          <a:p>
            <a:pPr algn="l"/>
            <a:r>
              <a:rPr lang="tr-TR" dirty="0" smtClean="0"/>
              <a:t>ray%</a:t>
            </a:r>
            <a:endParaRPr lang="en-US" dirty="0"/>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2509365545"/>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Updating data</a:t>
            </a:r>
            <a:endParaRPr lang="en-US" dirty="0"/>
          </a:p>
        </p:txBody>
      </p:sp>
      <p:sp>
        <p:nvSpPr>
          <p:cNvPr id="4" name="TextBox 3"/>
          <p:cNvSpPr txBox="1"/>
          <p:nvPr/>
        </p:nvSpPr>
        <p:spPr>
          <a:xfrm>
            <a:off x="0" y="1295400"/>
            <a:ext cx="9269785" cy="2308324"/>
          </a:xfrm>
          <a:prstGeom prst="rect">
            <a:avLst/>
          </a:prstGeom>
          <a:noFill/>
        </p:spPr>
        <p:txBody>
          <a:bodyPr wrap="none" rtlCol="0">
            <a:spAutoFit/>
          </a:bodyPr>
          <a:lstStyle/>
          <a:p>
            <a:pPr algn="l"/>
            <a:r>
              <a:rPr lang="en-US" dirty="0" err="1" smtClean="0"/>
              <a:t>cur.execute</a:t>
            </a:r>
            <a:r>
              <a:rPr lang="en-US" dirty="0"/>
              <a:t>("UPDATE Cars set Price = 450000 where Name = 'Bentley'")     </a:t>
            </a:r>
            <a:endParaRPr lang="en-US" dirty="0" smtClean="0"/>
          </a:p>
          <a:p>
            <a:pPr algn="l"/>
            <a:endParaRPr lang="en-US" dirty="0" smtClean="0"/>
          </a:p>
          <a:p>
            <a:pPr algn="l"/>
            <a:r>
              <a:rPr lang="en-US" dirty="0" err="1" smtClean="0"/>
              <a:t>cur.execute</a:t>
            </a:r>
            <a:r>
              <a:rPr lang="en-US" dirty="0"/>
              <a:t>("SELECT * FROM Cars")     </a:t>
            </a:r>
            <a:endParaRPr lang="en-US" dirty="0" smtClean="0"/>
          </a:p>
          <a:p>
            <a:pPr algn="l"/>
            <a:r>
              <a:rPr lang="en-US" dirty="0" smtClean="0"/>
              <a:t>rows </a:t>
            </a:r>
            <a:r>
              <a:rPr lang="en-US" dirty="0"/>
              <a:t>= </a:t>
            </a:r>
            <a:r>
              <a:rPr lang="en-US" dirty="0" err="1"/>
              <a:t>cur.fetchall</a:t>
            </a:r>
            <a:r>
              <a:rPr lang="en-US" dirty="0"/>
              <a:t>()     </a:t>
            </a:r>
            <a:endParaRPr lang="en-US" dirty="0" smtClean="0"/>
          </a:p>
          <a:p>
            <a:pPr algn="l"/>
            <a:r>
              <a:rPr lang="en-US" dirty="0" smtClean="0"/>
              <a:t>for </a:t>
            </a:r>
            <a:r>
              <a:rPr lang="en-US" dirty="0"/>
              <a:t>row in </a:t>
            </a:r>
            <a:r>
              <a:rPr lang="en-US" dirty="0" smtClean="0"/>
              <a:t>rows:</a:t>
            </a:r>
          </a:p>
          <a:p>
            <a:pPr algn="l"/>
            <a:r>
              <a:rPr lang="en-US" dirty="0" smtClean="0"/>
              <a:t>	print </a:t>
            </a:r>
            <a:r>
              <a:rPr lang="en-US" dirty="0"/>
              <a:t>row</a:t>
            </a:r>
          </a:p>
        </p:txBody>
      </p:sp>
      <p:sp>
        <p:nvSpPr>
          <p:cNvPr id="5" name="TextBox 4"/>
          <p:cNvSpPr txBox="1"/>
          <p:nvPr/>
        </p:nvSpPr>
        <p:spPr>
          <a:xfrm>
            <a:off x="5410200" y="2667000"/>
            <a:ext cx="3384460" cy="3416320"/>
          </a:xfrm>
          <a:prstGeom prst="rect">
            <a:avLst/>
          </a:prstGeom>
          <a:noFill/>
          <a:ln>
            <a:solidFill>
              <a:srgbClr val="0099CC"/>
            </a:solidFill>
          </a:ln>
        </p:spPr>
        <p:txBody>
          <a:bodyPr wrap="none" rtlCol="0">
            <a:spAutoFit/>
          </a:bodyPr>
          <a:lstStyle/>
          <a:p>
            <a:pPr algn="l"/>
            <a:r>
              <a:rPr lang="tr-TR" dirty="0" smtClean="0"/>
              <a:t>(</a:t>
            </a:r>
            <a:r>
              <a:rPr lang="tr-TR" dirty="0"/>
              <a:t>1, </a:t>
            </a:r>
            <a:r>
              <a:rPr lang="tr-TR" dirty="0" err="1"/>
              <a:t>u'Audi</a:t>
            </a:r>
            <a:r>
              <a:rPr lang="tr-TR" dirty="0"/>
              <a:t>', 52642)</a:t>
            </a:r>
          </a:p>
          <a:p>
            <a:pPr algn="l"/>
            <a:r>
              <a:rPr lang="tr-TR" dirty="0"/>
              <a:t>(2, </a:t>
            </a:r>
            <a:r>
              <a:rPr lang="tr-TR" dirty="0" err="1"/>
              <a:t>u'Mercedes</a:t>
            </a:r>
            <a:r>
              <a:rPr lang="tr-TR" dirty="0"/>
              <a:t>', 57127)</a:t>
            </a:r>
          </a:p>
          <a:p>
            <a:pPr algn="l"/>
            <a:r>
              <a:rPr lang="tr-TR" dirty="0"/>
              <a:t>(3, </a:t>
            </a:r>
            <a:r>
              <a:rPr lang="tr-TR" dirty="0" err="1"/>
              <a:t>u'Skoda</a:t>
            </a:r>
            <a:r>
              <a:rPr lang="tr-TR" dirty="0"/>
              <a:t>', 9000)</a:t>
            </a:r>
          </a:p>
          <a:p>
            <a:pPr algn="l"/>
            <a:r>
              <a:rPr lang="tr-TR" dirty="0"/>
              <a:t>(4, </a:t>
            </a:r>
            <a:r>
              <a:rPr lang="tr-TR" dirty="0" err="1"/>
              <a:t>u'Volvo</a:t>
            </a:r>
            <a:r>
              <a:rPr lang="tr-TR" dirty="0"/>
              <a:t>', 29000)</a:t>
            </a:r>
          </a:p>
          <a:p>
            <a:pPr algn="l"/>
            <a:r>
              <a:rPr lang="tr-TR" dirty="0"/>
              <a:t>(5, </a:t>
            </a:r>
            <a:r>
              <a:rPr lang="tr-TR" dirty="0" err="1"/>
              <a:t>u'Bentley</a:t>
            </a:r>
            <a:r>
              <a:rPr lang="tr-TR" dirty="0"/>
              <a:t>', </a:t>
            </a:r>
            <a:r>
              <a:rPr lang="tr-TR" dirty="0" smtClean="0"/>
              <a:t>450000</a:t>
            </a:r>
            <a:r>
              <a:rPr lang="tr-TR" dirty="0"/>
              <a:t>)</a:t>
            </a:r>
          </a:p>
          <a:p>
            <a:pPr algn="l"/>
            <a:r>
              <a:rPr lang="tr-TR" dirty="0"/>
              <a:t>(6, </a:t>
            </a:r>
            <a:r>
              <a:rPr lang="tr-TR" dirty="0" err="1"/>
              <a:t>u'Hummer</a:t>
            </a:r>
            <a:r>
              <a:rPr lang="tr-TR" dirty="0"/>
              <a:t>', 41400)</a:t>
            </a:r>
          </a:p>
          <a:p>
            <a:pPr algn="l"/>
            <a:r>
              <a:rPr lang="tr-TR" dirty="0"/>
              <a:t>(7, </a:t>
            </a:r>
            <a:r>
              <a:rPr lang="tr-TR" dirty="0" err="1"/>
              <a:t>u'Volkswagen</a:t>
            </a:r>
            <a:r>
              <a:rPr lang="tr-TR" dirty="0"/>
              <a:t>', 21600)</a:t>
            </a:r>
          </a:p>
          <a:p>
            <a:pPr algn="l"/>
            <a:r>
              <a:rPr lang="tr-TR" dirty="0"/>
              <a:t>(8, </a:t>
            </a:r>
            <a:r>
              <a:rPr lang="tr-TR" dirty="0" err="1"/>
              <a:t>u'Citroen</a:t>
            </a:r>
            <a:r>
              <a:rPr lang="tr-TR" dirty="0"/>
              <a:t>', 21000</a:t>
            </a:r>
            <a:r>
              <a:rPr lang="tr-TR" dirty="0" smtClean="0"/>
              <a:t>)</a:t>
            </a:r>
          </a:p>
          <a:p>
            <a:pPr algn="l"/>
            <a:r>
              <a:rPr lang="tr-TR" dirty="0" smtClean="0"/>
              <a:t>ray%</a:t>
            </a:r>
            <a:endParaRPr lang="en-US" dirty="0"/>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474913388"/>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another row…</a:t>
            </a:r>
            <a:endParaRPr lang="en-US" dirty="0"/>
          </a:p>
        </p:txBody>
      </p:sp>
      <p:sp>
        <p:nvSpPr>
          <p:cNvPr id="4" name="TextBox 3"/>
          <p:cNvSpPr txBox="1"/>
          <p:nvPr/>
        </p:nvSpPr>
        <p:spPr>
          <a:xfrm>
            <a:off x="228600" y="1225690"/>
            <a:ext cx="8711790" cy="5632310"/>
          </a:xfrm>
          <a:prstGeom prst="rect">
            <a:avLst/>
          </a:prstGeom>
          <a:noFill/>
        </p:spPr>
        <p:txBody>
          <a:bodyPr wrap="none" rtlCol="0">
            <a:spAutoFit/>
          </a:bodyPr>
          <a:lstStyle/>
          <a:p>
            <a:pPr algn="l"/>
            <a:r>
              <a:rPr lang="en-US" dirty="0"/>
              <a:t>[dhcp137:~] ray% python2.7 </a:t>
            </a:r>
          </a:p>
          <a:p>
            <a:pPr algn="l"/>
            <a:r>
              <a:rPr lang="en-US" dirty="0"/>
              <a:t>Python 2.7.2 (default, Oct 11 2012, 20:14:37) </a:t>
            </a:r>
          </a:p>
          <a:p>
            <a:pPr algn="l"/>
            <a:r>
              <a:rPr lang="en-US" dirty="0"/>
              <a:t>[GCC 4.2.1 Compatible Apple Clang 4.0 </a:t>
            </a:r>
            <a:r>
              <a:rPr lang="en-US" dirty="0" smtClean="0"/>
              <a:t>…</a:t>
            </a:r>
          </a:p>
          <a:p>
            <a:pPr algn="l"/>
            <a:r>
              <a:rPr lang="en-US" dirty="0" smtClean="0"/>
              <a:t>&gt;</a:t>
            </a:r>
            <a:r>
              <a:rPr lang="en-US" dirty="0"/>
              <a:t>&gt;&gt; import sqlite3 as lite</a:t>
            </a:r>
          </a:p>
          <a:p>
            <a:pPr algn="l"/>
            <a:r>
              <a:rPr lang="en-US" dirty="0"/>
              <a:t>&gt;&gt;&gt; import sys</a:t>
            </a:r>
          </a:p>
          <a:p>
            <a:pPr algn="l"/>
            <a:r>
              <a:rPr lang="en-US" dirty="0"/>
              <a:t>&gt;&gt;&gt; </a:t>
            </a:r>
          </a:p>
          <a:p>
            <a:pPr algn="l"/>
            <a:r>
              <a:rPr lang="en-US" dirty="0"/>
              <a:t>&gt;&gt;&gt; con = </a:t>
            </a:r>
            <a:r>
              <a:rPr lang="en-US" dirty="0" err="1"/>
              <a:t>lite.connect</a:t>
            </a:r>
            <a:r>
              <a:rPr lang="en-US" dirty="0" smtClean="0"/>
              <a:t>(’</a:t>
            </a:r>
            <a:r>
              <a:rPr lang="en-US" dirty="0" err="1" smtClean="0"/>
              <a:t>newtest.db</a:t>
            </a:r>
            <a:r>
              <a:rPr lang="en-US" dirty="0"/>
              <a:t>')</a:t>
            </a:r>
          </a:p>
          <a:p>
            <a:pPr algn="l"/>
            <a:r>
              <a:rPr lang="en-US" dirty="0"/>
              <a:t>&gt;&gt;&gt; </a:t>
            </a:r>
          </a:p>
          <a:p>
            <a:pPr algn="l"/>
            <a:r>
              <a:rPr lang="en-US" dirty="0"/>
              <a:t>&gt;&gt;&gt; with con:</a:t>
            </a:r>
          </a:p>
          <a:p>
            <a:pPr algn="l"/>
            <a:r>
              <a:rPr lang="en-US" dirty="0"/>
              <a:t>...     cur = </a:t>
            </a:r>
            <a:r>
              <a:rPr lang="en-US" dirty="0" err="1"/>
              <a:t>con.cursor</a:t>
            </a:r>
            <a:r>
              <a:rPr lang="en-US" dirty="0"/>
              <a:t>(</a:t>
            </a:r>
            <a:r>
              <a:rPr lang="en-US" dirty="0" smtClean="0"/>
              <a:t>)</a:t>
            </a:r>
          </a:p>
          <a:p>
            <a:pPr algn="l"/>
            <a:r>
              <a:rPr lang="en-US" dirty="0"/>
              <a:t>...     </a:t>
            </a:r>
            <a:r>
              <a:rPr lang="en-US" dirty="0" err="1"/>
              <a:t>cur.execute</a:t>
            </a:r>
            <a:r>
              <a:rPr lang="en-US" dirty="0"/>
              <a:t>("INSERT INTO Cars VALUES(8,'Citroen',21000)")</a:t>
            </a:r>
          </a:p>
          <a:p>
            <a:pPr algn="l"/>
            <a:r>
              <a:rPr lang="en-US" dirty="0"/>
              <a:t>... </a:t>
            </a:r>
          </a:p>
          <a:p>
            <a:pPr algn="l"/>
            <a:r>
              <a:rPr lang="en-US" dirty="0"/>
              <a:t>&lt;sqlite3.Cursor object at 0x107fafc00&gt;</a:t>
            </a:r>
          </a:p>
          <a:p>
            <a:pPr algn="l"/>
            <a:r>
              <a:rPr lang="en-US" dirty="0"/>
              <a:t>&gt;&gt;&gt; </a:t>
            </a:r>
          </a:p>
          <a:p>
            <a:pPr algn="l"/>
            <a:endParaRPr lang="en-US" dirty="0"/>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2283571523"/>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the SQLite3 command line</a:t>
            </a:r>
            <a:endParaRPr lang="en-US" dirty="0"/>
          </a:p>
        </p:txBody>
      </p:sp>
      <p:sp>
        <p:nvSpPr>
          <p:cNvPr id="4" name="TextBox 3"/>
          <p:cNvSpPr txBox="1"/>
          <p:nvPr/>
        </p:nvSpPr>
        <p:spPr>
          <a:xfrm>
            <a:off x="533400" y="1143000"/>
            <a:ext cx="5518608" cy="5262979"/>
          </a:xfrm>
          <a:prstGeom prst="rect">
            <a:avLst/>
          </a:prstGeom>
          <a:noFill/>
        </p:spPr>
        <p:txBody>
          <a:bodyPr wrap="none" rtlCol="0">
            <a:spAutoFit/>
          </a:bodyPr>
          <a:lstStyle/>
          <a:p>
            <a:pPr algn="l"/>
            <a:r>
              <a:rPr lang="en-US" dirty="0"/>
              <a:t>[dhcp137:~] ray% sqlite3 </a:t>
            </a:r>
            <a:r>
              <a:rPr lang="en-US" dirty="0" err="1"/>
              <a:t>newtest.db</a:t>
            </a:r>
            <a:endParaRPr lang="en-US" dirty="0"/>
          </a:p>
          <a:p>
            <a:pPr algn="l"/>
            <a:r>
              <a:rPr lang="en-US" dirty="0"/>
              <a:t>SQLite version 3.6.22</a:t>
            </a:r>
          </a:p>
          <a:p>
            <a:pPr algn="l"/>
            <a:r>
              <a:rPr lang="en-US" dirty="0"/>
              <a:t>Enter ".help" for instructions</a:t>
            </a:r>
          </a:p>
          <a:p>
            <a:pPr algn="l"/>
            <a:r>
              <a:rPr lang="en-US" dirty="0"/>
              <a:t>Enter SQL statements terminated with a ";"</a:t>
            </a:r>
          </a:p>
          <a:p>
            <a:pPr algn="l"/>
            <a:r>
              <a:rPr lang="en-US" dirty="0" err="1"/>
              <a:t>sqlite</a:t>
            </a:r>
            <a:r>
              <a:rPr lang="en-US" dirty="0"/>
              <a:t>&gt; </a:t>
            </a:r>
            <a:r>
              <a:rPr lang="en-US" dirty="0">
                <a:solidFill>
                  <a:srgbClr val="FF0000"/>
                </a:solidFill>
              </a:rPr>
              <a:t>select * from cars;</a:t>
            </a:r>
          </a:p>
          <a:p>
            <a:pPr algn="l"/>
            <a:r>
              <a:rPr lang="en-US" dirty="0"/>
              <a:t>1|Audi|52642</a:t>
            </a:r>
          </a:p>
          <a:p>
            <a:pPr algn="l"/>
            <a:r>
              <a:rPr lang="en-US" dirty="0"/>
              <a:t>2|Mercedes|57127</a:t>
            </a:r>
          </a:p>
          <a:p>
            <a:pPr algn="l"/>
            <a:r>
              <a:rPr lang="en-US" dirty="0"/>
              <a:t>3|Skoda|9000</a:t>
            </a:r>
          </a:p>
          <a:p>
            <a:pPr algn="l"/>
            <a:r>
              <a:rPr lang="en-US" dirty="0"/>
              <a:t>4|Volvo|29000</a:t>
            </a:r>
          </a:p>
          <a:p>
            <a:pPr algn="l"/>
            <a:r>
              <a:rPr lang="en-US" dirty="0"/>
              <a:t>5|Bentley|350000</a:t>
            </a:r>
          </a:p>
          <a:p>
            <a:pPr algn="l"/>
            <a:r>
              <a:rPr lang="en-US" dirty="0"/>
              <a:t>6|Hummer|41400</a:t>
            </a:r>
          </a:p>
          <a:p>
            <a:pPr algn="l"/>
            <a:r>
              <a:rPr lang="en-US" dirty="0"/>
              <a:t>7|Volkswagen|</a:t>
            </a:r>
            <a:r>
              <a:rPr lang="en-US" dirty="0" smtClean="0"/>
              <a:t>21600</a:t>
            </a:r>
          </a:p>
          <a:p>
            <a:pPr algn="l"/>
            <a:r>
              <a:rPr lang="nl-NL" dirty="0"/>
              <a:t>8|Citroen|</a:t>
            </a:r>
            <a:r>
              <a:rPr lang="nl-NL" dirty="0" smtClean="0"/>
              <a:t>21000</a:t>
            </a:r>
          </a:p>
          <a:p>
            <a:pPr algn="l"/>
            <a:r>
              <a:rPr lang="nl-NL" dirty="0" err="1"/>
              <a:t>s</a:t>
            </a:r>
            <a:r>
              <a:rPr lang="nl-NL" dirty="0" err="1" smtClean="0"/>
              <a:t>qlite</a:t>
            </a:r>
            <a:r>
              <a:rPr lang="nl-NL" dirty="0" smtClean="0"/>
              <a:t>&gt;</a:t>
            </a:r>
            <a:endParaRPr lang="en-US" dirty="0"/>
          </a:p>
        </p:txBody>
      </p:sp>
      <p:sp>
        <p:nvSpPr>
          <p:cNvPr id="5" name="TextBox 4"/>
          <p:cNvSpPr txBox="1"/>
          <p:nvPr/>
        </p:nvSpPr>
        <p:spPr>
          <a:xfrm>
            <a:off x="6019800" y="1295400"/>
            <a:ext cx="2571099" cy="5078314"/>
          </a:xfrm>
          <a:prstGeom prst="rect">
            <a:avLst/>
          </a:prstGeom>
          <a:noFill/>
          <a:ln>
            <a:solidFill>
              <a:srgbClr val="0099CC"/>
            </a:solidFill>
          </a:ln>
        </p:spPr>
        <p:txBody>
          <a:bodyPr wrap="none" rtlCol="0">
            <a:spAutoFit/>
          </a:bodyPr>
          <a:lstStyle/>
          <a:p>
            <a:pPr algn="l"/>
            <a:r>
              <a:rPr lang="en-US" sz="1800" i="1" dirty="0" smtClean="0"/>
              <a:t>INSERT more data…</a:t>
            </a:r>
          </a:p>
          <a:p>
            <a:pPr algn="l"/>
            <a:r>
              <a:rPr lang="en-US" sz="1800" dirty="0" err="1" smtClean="0"/>
              <a:t>sqlite</a:t>
            </a:r>
            <a:r>
              <a:rPr lang="en-US" sz="1800" dirty="0"/>
              <a:t>&gt; select * from cars;</a:t>
            </a:r>
          </a:p>
          <a:p>
            <a:pPr algn="l"/>
            <a:r>
              <a:rPr lang="en-US" sz="1800" dirty="0"/>
              <a:t>1|Audi|52642</a:t>
            </a:r>
          </a:p>
          <a:p>
            <a:pPr algn="l"/>
            <a:r>
              <a:rPr lang="en-US" sz="1800" dirty="0"/>
              <a:t>2|Mercedes|57127</a:t>
            </a:r>
          </a:p>
          <a:p>
            <a:pPr algn="l"/>
            <a:r>
              <a:rPr lang="en-US" sz="1800" dirty="0"/>
              <a:t>3|Skoda|9000</a:t>
            </a:r>
          </a:p>
          <a:p>
            <a:pPr algn="l"/>
            <a:r>
              <a:rPr lang="en-US" sz="1800" dirty="0"/>
              <a:t>4|Volvo|29000</a:t>
            </a:r>
          </a:p>
          <a:p>
            <a:pPr algn="l"/>
            <a:r>
              <a:rPr lang="en-US" sz="1800" dirty="0"/>
              <a:t>5|Bentley|450000</a:t>
            </a:r>
          </a:p>
          <a:p>
            <a:pPr algn="l"/>
            <a:r>
              <a:rPr lang="en-US" sz="1800" dirty="0"/>
              <a:t>6|Hummer|41400</a:t>
            </a:r>
          </a:p>
          <a:p>
            <a:pPr algn="l"/>
            <a:r>
              <a:rPr lang="en-US" sz="1800" dirty="0"/>
              <a:t>7|Volkswagen|21600</a:t>
            </a:r>
          </a:p>
          <a:p>
            <a:pPr algn="l"/>
            <a:r>
              <a:rPr lang="en-US" sz="1800" dirty="0"/>
              <a:t>8|Citroen|21000</a:t>
            </a:r>
          </a:p>
          <a:p>
            <a:pPr algn="l"/>
            <a:r>
              <a:rPr lang="en-US" sz="1800" dirty="0"/>
              <a:t>10|Audi|51000</a:t>
            </a:r>
          </a:p>
          <a:p>
            <a:pPr algn="l"/>
            <a:r>
              <a:rPr lang="en-US" sz="1800" dirty="0"/>
              <a:t>11|Mercedes|55000</a:t>
            </a:r>
          </a:p>
          <a:p>
            <a:pPr algn="l"/>
            <a:r>
              <a:rPr lang="en-US" sz="1800" dirty="0"/>
              <a:t>12|Mercedes|56300</a:t>
            </a:r>
          </a:p>
          <a:p>
            <a:pPr algn="l"/>
            <a:r>
              <a:rPr lang="en-US" sz="1800" dirty="0"/>
              <a:t>13|Volvo|31500</a:t>
            </a:r>
          </a:p>
          <a:p>
            <a:pPr algn="l"/>
            <a:r>
              <a:rPr lang="en-US" sz="1800" dirty="0"/>
              <a:t>14|Volvo|31000</a:t>
            </a:r>
          </a:p>
          <a:p>
            <a:pPr algn="l"/>
            <a:r>
              <a:rPr lang="en-US" sz="1800" dirty="0"/>
              <a:t>15|Audi|52000</a:t>
            </a:r>
          </a:p>
          <a:p>
            <a:pPr algn="l"/>
            <a:r>
              <a:rPr lang="en-US" sz="1800" dirty="0"/>
              <a:t>17|Hummer|42400</a:t>
            </a:r>
          </a:p>
          <a:p>
            <a:pPr algn="l"/>
            <a:r>
              <a:rPr lang="en-US" sz="1800" dirty="0"/>
              <a:t>16|Hummer|42400</a:t>
            </a:r>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1998207072"/>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Use Aggregates to summarize data</a:t>
            </a:r>
            <a:endParaRPr lang="en-US" sz="3600" dirty="0"/>
          </a:p>
        </p:txBody>
      </p:sp>
      <p:sp>
        <p:nvSpPr>
          <p:cNvPr id="4" name="TextBox 3"/>
          <p:cNvSpPr txBox="1"/>
          <p:nvPr/>
        </p:nvSpPr>
        <p:spPr>
          <a:xfrm>
            <a:off x="457200" y="1143000"/>
            <a:ext cx="8494934" cy="4893647"/>
          </a:xfrm>
          <a:prstGeom prst="rect">
            <a:avLst/>
          </a:prstGeom>
          <a:noFill/>
        </p:spPr>
        <p:txBody>
          <a:bodyPr wrap="none" rtlCol="0">
            <a:spAutoFit/>
          </a:bodyPr>
          <a:lstStyle/>
          <a:p>
            <a:pPr algn="l"/>
            <a:r>
              <a:rPr lang="en-US" dirty="0"/>
              <a:t>#!/</a:t>
            </a:r>
            <a:r>
              <a:rPr lang="en-US" dirty="0" err="1"/>
              <a:t>usr</a:t>
            </a:r>
            <a:r>
              <a:rPr lang="en-US" dirty="0"/>
              <a:t>/bin/</a:t>
            </a:r>
            <a:r>
              <a:rPr lang="en-US" dirty="0" smtClean="0"/>
              <a:t>python2.7</a:t>
            </a:r>
          </a:p>
          <a:p>
            <a:pPr algn="l"/>
            <a:r>
              <a:rPr lang="en-US" dirty="0" smtClean="0"/>
              <a:t># </a:t>
            </a:r>
            <a:r>
              <a:rPr lang="en-US" dirty="0"/>
              <a:t>-*- coding: utf-8 -*</a:t>
            </a:r>
            <a:r>
              <a:rPr lang="en-US" dirty="0" smtClean="0"/>
              <a:t>-</a:t>
            </a:r>
          </a:p>
          <a:p>
            <a:pPr algn="l"/>
            <a:r>
              <a:rPr lang="en-US" dirty="0" smtClean="0"/>
              <a:t>import </a:t>
            </a:r>
            <a:r>
              <a:rPr lang="en-US" dirty="0"/>
              <a:t>sqlite3 as </a:t>
            </a:r>
            <a:r>
              <a:rPr lang="en-US" dirty="0" smtClean="0"/>
              <a:t>lite</a:t>
            </a:r>
          </a:p>
          <a:p>
            <a:pPr algn="l"/>
            <a:r>
              <a:rPr lang="en-US" dirty="0" smtClean="0"/>
              <a:t>import sys</a:t>
            </a:r>
          </a:p>
          <a:p>
            <a:pPr algn="l"/>
            <a:endParaRPr lang="en-US" dirty="0"/>
          </a:p>
          <a:p>
            <a:pPr algn="l"/>
            <a:r>
              <a:rPr lang="en-US" dirty="0" smtClean="0"/>
              <a:t>con </a:t>
            </a:r>
            <a:r>
              <a:rPr lang="en-US" dirty="0"/>
              <a:t>= </a:t>
            </a:r>
            <a:r>
              <a:rPr lang="en-US" dirty="0" err="1"/>
              <a:t>lite.connect</a:t>
            </a:r>
            <a:r>
              <a:rPr lang="en-US" dirty="0"/>
              <a:t>('</a:t>
            </a:r>
            <a:r>
              <a:rPr lang="en-US" dirty="0" err="1"/>
              <a:t>newtest.db</a:t>
            </a:r>
            <a:r>
              <a:rPr lang="en-US" dirty="0"/>
              <a:t>'</a:t>
            </a:r>
            <a:r>
              <a:rPr lang="en-US" dirty="0" smtClean="0"/>
              <a:t>)</a:t>
            </a:r>
          </a:p>
          <a:p>
            <a:pPr algn="l"/>
            <a:r>
              <a:rPr lang="en-US" dirty="0" smtClean="0"/>
              <a:t>with </a:t>
            </a:r>
            <a:r>
              <a:rPr lang="en-US" dirty="0"/>
              <a:t>con:         </a:t>
            </a:r>
            <a:endParaRPr lang="en-US" dirty="0" smtClean="0"/>
          </a:p>
          <a:p>
            <a:pPr algn="l"/>
            <a:r>
              <a:rPr lang="en-US" dirty="0"/>
              <a:t>	</a:t>
            </a:r>
            <a:r>
              <a:rPr lang="en-US" dirty="0" smtClean="0"/>
              <a:t>cur </a:t>
            </a:r>
            <a:r>
              <a:rPr lang="en-US" dirty="0"/>
              <a:t>= </a:t>
            </a:r>
            <a:r>
              <a:rPr lang="en-US" dirty="0" err="1"/>
              <a:t>con.cursor</a:t>
            </a:r>
            <a:r>
              <a:rPr lang="en-US" dirty="0"/>
              <a:t>()     </a:t>
            </a:r>
            <a:endParaRPr lang="en-US" dirty="0" smtClean="0"/>
          </a:p>
          <a:p>
            <a:pPr algn="l"/>
            <a:r>
              <a:rPr lang="en-US" dirty="0"/>
              <a:t>	</a:t>
            </a:r>
            <a:r>
              <a:rPr lang="en-US" dirty="0" err="1" smtClean="0"/>
              <a:t>cur.execute</a:t>
            </a:r>
            <a:r>
              <a:rPr lang="en-US" dirty="0"/>
              <a:t>("</a:t>
            </a:r>
            <a:r>
              <a:rPr lang="en-US" dirty="0">
                <a:solidFill>
                  <a:srgbClr val="FF0000"/>
                </a:solidFill>
              </a:rPr>
              <a:t>SELECT Name, AVG(Price) </a:t>
            </a:r>
            <a:endParaRPr lang="en-US" dirty="0" smtClean="0">
              <a:solidFill>
                <a:srgbClr val="FF0000"/>
              </a:solidFill>
            </a:endParaRPr>
          </a:p>
          <a:p>
            <a:pPr algn="l"/>
            <a:r>
              <a:rPr lang="en-US" dirty="0">
                <a:solidFill>
                  <a:srgbClr val="FF0000"/>
                </a:solidFill>
              </a:rPr>
              <a:t> </a:t>
            </a:r>
            <a:r>
              <a:rPr lang="en-US" dirty="0" smtClean="0">
                <a:solidFill>
                  <a:srgbClr val="FF0000"/>
                </a:solidFill>
              </a:rPr>
              <a:t>                                                     FROM </a:t>
            </a:r>
            <a:r>
              <a:rPr lang="en-US" dirty="0">
                <a:solidFill>
                  <a:srgbClr val="FF0000"/>
                </a:solidFill>
              </a:rPr>
              <a:t>Cars GROUP BY Name</a:t>
            </a:r>
            <a:r>
              <a:rPr lang="en-US" dirty="0"/>
              <a:t>")     </a:t>
            </a:r>
            <a:endParaRPr lang="en-US" dirty="0" smtClean="0"/>
          </a:p>
          <a:p>
            <a:pPr algn="l"/>
            <a:r>
              <a:rPr lang="en-US" dirty="0" smtClean="0"/>
              <a:t>	rows </a:t>
            </a:r>
            <a:r>
              <a:rPr lang="en-US" dirty="0"/>
              <a:t>= </a:t>
            </a:r>
            <a:r>
              <a:rPr lang="en-US" dirty="0" err="1"/>
              <a:t>cur.fetchall</a:t>
            </a:r>
            <a:r>
              <a:rPr lang="en-US" dirty="0"/>
              <a:t>()     </a:t>
            </a:r>
            <a:endParaRPr lang="en-US" dirty="0" smtClean="0"/>
          </a:p>
          <a:p>
            <a:pPr algn="l"/>
            <a:r>
              <a:rPr lang="en-US" dirty="0"/>
              <a:t>	</a:t>
            </a:r>
            <a:r>
              <a:rPr lang="en-US" dirty="0" smtClean="0"/>
              <a:t>for </a:t>
            </a:r>
            <a:r>
              <a:rPr lang="en-US" dirty="0"/>
              <a:t>row in rows:     	 </a:t>
            </a:r>
            <a:endParaRPr lang="en-US" dirty="0" smtClean="0"/>
          </a:p>
          <a:p>
            <a:pPr algn="l"/>
            <a:r>
              <a:rPr lang="en-US" dirty="0"/>
              <a:t>	</a:t>
            </a:r>
            <a:r>
              <a:rPr lang="en-US" dirty="0" smtClean="0"/>
              <a:t>	print </a:t>
            </a:r>
            <a:r>
              <a:rPr lang="en-US" dirty="0"/>
              <a:t>row</a:t>
            </a:r>
          </a:p>
        </p:txBody>
      </p:sp>
      <p:sp>
        <p:nvSpPr>
          <p:cNvPr id="6" name="TextBox 5"/>
          <p:cNvSpPr txBox="1"/>
          <p:nvPr/>
        </p:nvSpPr>
        <p:spPr>
          <a:xfrm>
            <a:off x="4953000" y="990600"/>
            <a:ext cx="3945461" cy="2923877"/>
          </a:xfrm>
          <a:prstGeom prst="rect">
            <a:avLst/>
          </a:prstGeom>
          <a:noFill/>
          <a:ln>
            <a:solidFill>
              <a:srgbClr val="0099CC"/>
            </a:solidFill>
          </a:ln>
        </p:spPr>
        <p:txBody>
          <a:bodyPr wrap="none" rtlCol="0">
            <a:spAutoFit/>
          </a:bodyPr>
          <a:lstStyle/>
          <a:p>
            <a:pPr algn="l"/>
            <a:r>
              <a:rPr lang="tr-TR" sz="2000" dirty="0"/>
              <a:t>ray% python2.7 </a:t>
            </a:r>
            <a:r>
              <a:rPr lang="tr-TR" sz="2000" dirty="0" err="1"/>
              <a:t>aggnewtest.py</a:t>
            </a:r>
            <a:endParaRPr lang="tr-TR" sz="2000" dirty="0"/>
          </a:p>
          <a:p>
            <a:pPr algn="l"/>
            <a:r>
              <a:rPr lang="tr-TR" sz="2000" dirty="0"/>
              <a:t>(</a:t>
            </a:r>
            <a:r>
              <a:rPr lang="tr-TR" sz="2000" dirty="0" err="1"/>
              <a:t>u'Audi</a:t>
            </a:r>
            <a:r>
              <a:rPr lang="tr-TR" sz="2000" dirty="0"/>
              <a:t>', 51880.666666666664)</a:t>
            </a:r>
          </a:p>
          <a:p>
            <a:pPr algn="l"/>
            <a:r>
              <a:rPr lang="tr-TR" sz="2000" dirty="0"/>
              <a:t>(</a:t>
            </a:r>
            <a:r>
              <a:rPr lang="tr-TR" sz="2000" dirty="0" err="1"/>
              <a:t>u'Bentley</a:t>
            </a:r>
            <a:r>
              <a:rPr lang="tr-TR" sz="2000" dirty="0"/>
              <a:t>', 450000.0)</a:t>
            </a:r>
          </a:p>
          <a:p>
            <a:pPr algn="l"/>
            <a:r>
              <a:rPr lang="tr-TR" sz="2000" dirty="0"/>
              <a:t>(</a:t>
            </a:r>
            <a:r>
              <a:rPr lang="tr-TR" sz="2000" dirty="0" err="1"/>
              <a:t>u'Citroen</a:t>
            </a:r>
            <a:r>
              <a:rPr lang="tr-TR" sz="2000" dirty="0"/>
              <a:t>', 21000.0)</a:t>
            </a:r>
          </a:p>
          <a:p>
            <a:pPr algn="l"/>
            <a:r>
              <a:rPr lang="tr-TR" sz="2000" dirty="0"/>
              <a:t>(</a:t>
            </a:r>
            <a:r>
              <a:rPr lang="tr-TR" sz="2000" dirty="0" err="1"/>
              <a:t>u'Hummer</a:t>
            </a:r>
            <a:r>
              <a:rPr lang="tr-TR" sz="2000" dirty="0"/>
              <a:t>', 42066.666666666664)</a:t>
            </a:r>
          </a:p>
          <a:p>
            <a:pPr algn="l"/>
            <a:r>
              <a:rPr lang="tr-TR" sz="2000" dirty="0"/>
              <a:t>(</a:t>
            </a:r>
            <a:r>
              <a:rPr lang="tr-TR" sz="2000" dirty="0" err="1"/>
              <a:t>u'Mercedes</a:t>
            </a:r>
            <a:r>
              <a:rPr lang="tr-TR" sz="2000" dirty="0"/>
              <a:t>', 56142.333333333336)</a:t>
            </a:r>
          </a:p>
          <a:p>
            <a:pPr algn="l"/>
            <a:r>
              <a:rPr lang="tr-TR" sz="2000" dirty="0"/>
              <a:t>(</a:t>
            </a:r>
            <a:r>
              <a:rPr lang="tr-TR" sz="2000" dirty="0" err="1"/>
              <a:t>u'Skoda</a:t>
            </a:r>
            <a:r>
              <a:rPr lang="tr-TR" sz="2000" dirty="0"/>
              <a:t>', 9000.0)</a:t>
            </a:r>
          </a:p>
          <a:p>
            <a:pPr algn="l"/>
            <a:r>
              <a:rPr lang="tr-TR" sz="2000" dirty="0"/>
              <a:t>(</a:t>
            </a:r>
            <a:r>
              <a:rPr lang="tr-TR" sz="2000" dirty="0" err="1"/>
              <a:t>u'Volkswagen</a:t>
            </a:r>
            <a:r>
              <a:rPr lang="tr-TR" sz="2000" dirty="0"/>
              <a:t>', 21600.0)</a:t>
            </a:r>
          </a:p>
          <a:p>
            <a:pPr algn="l"/>
            <a:r>
              <a:rPr lang="tr-TR" sz="2000" dirty="0"/>
              <a:t>(</a:t>
            </a:r>
            <a:r>
              <a:rPr lang="tr-TR" sz="2000" dirty="0" err="1"/>
              <a:t>u'Volvo</a:t>
            </a:r>
            <a:r>
              <a:rPr lang="tr-TR" sz="2000" dirty="0"/>
              <a:t>', 30500.0)</a:t>
            </a:r>
            <a:endParaRPr lang="en-US" sz="2000" dirty="0"/>
          </a:p>
        </p:txBody>
      </p:sp>
      <p:sp>
        <p:nvSpPr>
          <p:cNvPr id="3" name="Date Placeholder 2"/>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3469654175"/>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week</a:t>
            </a:r>
            <a:endParaRPr lang="en-US" dirty="0"/>
          </a:p>
        </p:txBody>
      </p:sp>
      <p:sp>
        <p:nvSpPr>
          <p:cNvPr id="3" name="Content Placeholder 2"/>
          <p:cNvSpPr>
            <a:spLocks noGrp="1"/>
          </p:cNvSpPr>
          <p:nvPr>
            <p:ph idx="1"/>
          </p:nvPr>
        </p:nvSpPr>
        <p:spPr/>
        <p:txBody>
          <a:bodyPr/>
          <a:lstStyle/>
          <a:p>
            <a:r>
              <a:rPr lang="en-US" dirty="0" smtClean="0"/>
              <a:t>Physical Design</a:t>
            </a:r>
            <a:r>
              <a:rPr lang="en-US" dirty="0"/>
              <a:t> </a:t>
            </a:r>
            <a:r>
              <a:rPr lang="en-US" dirty="0" smtClean="0"/>
              <a:t>and options</a:t>
            </a:r>
            <a:endParaRPr lang="en-US" dirty="0"/>
          </a:p>
        </p:txBody>
      </p:sp>
      <p:sp>
        <p:nvSpPr>
          <p:cNvPr id="4" name="Date Placeholder 3"/>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5739042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IS 257 – Fall 2014</a:t>
            </a:r>
            <a:endParaRPr lang="en-US"/>
          </a:p>
        </p:txBody>
      </p:sp>
      <p:sp>
        <p:nvSpPr>
          <p:cNvPr id="774146" name="Rectangle 2"/>
          <p:cNvSpPr>
            <a:spLocks noGrp="1" noChangeArrowheads="1"/>
          </p:cNvSpPr>
          <p:nvPr>
            <p:ph type="title"/>
          </p:nvPr>
        </p:nvSpPr>
        <p:spPr/>
        <p:txBody>
          <a:bodyPr/>
          <a:lstStyle/>
          <a:p>
            <a:pPr>
              <a:lnSpc>
                <a:spcPct val="90000"/>
              </a:lnSpc>
            </a:pPr>
            <a:r>
              <a:rPr lang="en-US"/>
              <a:t>Project</a:t>
            </a:r>
          </a:p>
        </p:txBody>
      </p:sp>
      <p:sp>
        <p:nvSpPr>
          <p:cNvPr id="774147" name="Rectangle 3"/>
          <p:cNvSpPr>
            <a:spLocks noGrp="1" noChangeArrowheads="1"/>
          </p:cNvSpPr>
          <p:nvPr>
            <p:ph type="body" idx="1"/>
          </p:nvPr>
        </p:nvSpPr>
        <p:spPr/>
        <p:txBody>
          <a:bodyPr/>
          <a:lstStyle/>
          <a:p>
            <a:pPr>
              <a:lnSpc>
                <a:spcPct val="90000"/>
              </a:lnSpc>
            </a:pPr>
            <a:r>
              <a:rPr lang="en-US"/>
              <a:t>Extracts specified attributes(columns) from a specified relation.</a:t>
            </a:r>
          </a:p>
        </p:txBody>
      </p:sp>
      <p:sp>
        <p:nvSpPr>
          <p:cNvPr id="774148" name="Rectangle 4"/>
          <p:cNvSpPr>
            <a:spLocks noChangeArrowheads="1"/>
          </p:cNvSpPr>
          <p:nvPr/>
        </p:nvSpPr>
        <p:spPr bwMode="auto">
          <a:xfrm>
            <a:off x="3733800" y="3581400"/>
            <a:ext cx="1524000" cy="2133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4149" name="Rectangle 5"/>
          <p:cNvSpPr>
            <a:spLocks noChangeArrowheads="1"/>
          </p:cNvSpPr>
          <p:nvPr/>
        </p:nvSpPr>
        <p:spPr bwMode="auto">
          <a:xfrm>
            <a:off x="3886200" y="3581400"/>
            <a:ext cx="152400" cy="2133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4150" name="Rectangle 6"/>
          <p:cNvSpPr>
            <a:spLocks noChangeArrowheads="1"/>
          </p:cNvSpPr>
          <p:nvPr/>
        </p:nvSpPr>
        <p:spPr bwMode="auto">
          <a:xfrm>
            <a:off x="4495800" y="3581400"/>
            <a:ext cx="152400" cy="2133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4151" name="Rectangle 7"/>
          <p:cNvSpPr>
            <a:spLocks noChangeArrowheads="1"/>
          </p:cNvSpPr>
          <p:nvPr/>
        </p:nvSpPr>
        <p:spPr bwMode="auto">
          <a:xfrm>
            <a:off x="4648200" y="3581400"/>
            <a:ext cx="152400" cy="2133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4152" name="Rectangle 8"/>
          <p:cNvSpPr>
            <a:spLocks noChangeArrowheads="1"/>
          </p:cNvSpPr>
          <p:nvPr/>
        </p:nvSpPr>
        <p:spPr bwMode="auto">
          <a:xfrm>
            <a:off x="4953000" y="3581400"/>
            <a:ext cx="152400" cy="2133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3"/>
          <p:cNvSpPr>
            <a:spLocks noGrp="1"/>
          </p:cNvSpPr>
          <p:nvPr>
            <p:ph type="dt" sz="half" idx="10"/>
          </p:nvPr>
        </p:nvSpPr>
        <p:spPr/>
        <p:txBody>
          <a:bodyPr/>
          <a:lstStyle/>
          <a:p>
            <a:r>
              <a:rPr lang="en-US" smtClean="0"/>
              <a:t>IS 257 – Fall 2014</a:t>
            </a:r>
            <a:endParaRPr lang="en-US"/>
          </a:p>
        </p:txBody>
      </p:sp>
      <p:sp>
        <p:nvSpPr>
          <p:cNvPr id="776194" name="Rectangle 2"/>
          <p:cNvSpPr>
            <a:spLocks noGrp="1" noChangeArrowheads="1"/>
          </p:cNvSpPr>
          <p:nvPr>
            <p:ph type="title"/>
          </p:nvPr>
        </p:nvSpPr>
        <p:spPr/>
        <p:txBody>
          <a:bodyPr/>
          <a:lstStyle/>
          <a:p>
            <a:r>
              <a:rPr lang="en-US"/>
              <a:t>Join</a:t>
            </a:r>
          </a:p>
        </p:txBody>
      </p:sp>
      <p:sp>
        <p:nvSpPr>
          <p:cNvPr id="776195" name="Rectangle 3"/>
          <p:cNvSpPr>
            <a:spLocks noGrp="1" noChangeArrowheads="1"/>
          </p:cNvSpPr>
          <p:nvPr>
            <p:ph type="body" idx="1"/>
          </p:nvPr>
        </p:nvSpPr>
        <p:spPr/>
        <p:txBody>
          <a:bodyPr/>
          <a:lstStyle/>
          <a:p>
            <a:r>
              <a:rPr lang="en-US"/>
              <a:t>Builds a relation from two specified relations consisting of all possible concatenated pairs, one from each of the two relations, such that in each pair the two tuples satisfy some condition. (E.g., equal values in a given col.)</a:t>
            </a:r>
          </a:p>
        </p:txBody>
      </p:sp>
      <p:grpSp>
        <p:nvGrpSpPr>
          <p:cNvPr id="776196" name="Group 4"/>
          <p:cNvGrpSpPr>
            <a:grpSpLocks/>
          </p:cNvGrpSpPr>
          <p:nvPr/>
        </p:nvGrpSpPr>
        <p:grpSpPr bwMode="auto">
          <a:xfrm>
            <a:off x="838200" y="4953000"/>
            <a:ext cx="1150938" cy="1196975"/>
            <a:chOff x="518" y="2762"/>
            <a:chExt cx="725" cy="754"/>
          </a:xfrm>
        </p:grpSpPr>
        <p:sp>
          <p:nvSpPr>
            <p:cNvPr id="776197" name="Text Box 5"/>
            <p:cNvSpPr txBox="1">
              <a:spLocks noChangeArrowheads="1"/>
            </p:cNvSpPr>
            <p:nvPr/>
          </p:nvSpPr>
          <p:spPr bwMode="auto">
            <a:xfrm>
              <a:off x="518" y="2762"/>
              <a:ext cx="725" cy="7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A1   B1</a:t>
              </a:r>
            </a:p>
            <a:p>
              <a:pPr algn="l" eaLnBrk="0" hangingPunct="0"/>
              <a:r>
                <a:rPr lang="en-US"/>
                <a:t>A2   B1</a:t>
              </a:r>
            </a:p>
            <a:p>
              <a:pPr algn="l" eaLnBrk="0" hangingPunct="0"/>
              <a:r>
                <a:rPr lang="en-US"/>
                <a:t>A3   B2</a:t>
              </a:r>
            </a:p>
          </p:txBody>
        </p:sp>
        <p:sp>
          <p:nvSpPr>
            <p:cNvPr id="776198" name="Line 6"/>
            <p:cNvSpPr>
              <a:spLocks noChangeShapeType="1"/>
            </p:cNvSpPr>
            <p:nvPr/>
          </p:nvSpPr>
          <p:spPr bwMode="auto">
            <a:xfrm>
              <a:off x="864" y="2784"/>
              <a:ext cx="0"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776199" name="Group 7"/>
          <p:cNvGrpSpPr>
            <a:grpSpLocks/>
          </p:cNvGrpSpPr>
          <p:nvPr/>
        </p:nvGrpSpPr>
        <p:grpSpPr bwMode="auto">
          <a:xfrm>
            <a:off x="2438400" y="4953000"/>
            <a:ext cx="1133475" cy="1196975"/>
            <a:chOff x="518" y="2762"/>
            <a:chExt cx="714" cy="754"/>
          </a:xfrm>
        </p:grpSpPr>
        <p:sp>
          <p:nvSpPr>
            <p:cNvPr id="776200" name="Text Box 8"/>
            <p:cNvSpPr txBox="1">
              <a:spLocks noChangeArrowheads="1"/>
            </p:cNvSpPr>
            <p:nvPr/>
          </p:nvSpPr>
          <p:spPr bwMode="auto">
            <a:xfrm>
              <a:off x="518" y="2762"/>
              <a:ext cx="714" cy="7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B1   C1</a:t>
              </a:r>
            </a:p>
            <a:p>
              <a:pPr algn="l" eaLnBrk="0" hangingPunct="0"/>
              <a:r>
                <a:rPr lang="en-US"/>
                <a:t>B2   C2</a:t>
              </a:r>
            </a:p>
            <a:p>
              <a:pPr algn="l" eaLnBrk="0" hangingPunct="0"/>
              <a:r>
                <a:rPr lang="en-US"/>
                <a:t>B3   C3</a:t>
              </a:r>
            </a:p>
          </p:txBody>
        </p:sp>
        <p:sp>
          <p:nvSpPr>
            <p:cNvPr id="776201" name="Line 9"/>
            <p:cNvSpPr>
              <a:spLocks noChangeShapeType="1"/>
            </p:cNvSpPr>
            <p:nvPr/>
          </p:nvSpPr>
          <p:spPr bwMode="auto">
            <a:xfrm>
              <a:off x="864" y="2784"/>
              <a:ext cx="0"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776202" name="Group 10"/>
          <p:cNvGrpSpPr>
            <a:grpSpLocks/>
          </p:cNvGrpSpPr>
          <p:nvPr/>
        </p:nvGrpSpPr>
        <p:grpSpPr bwMode="auto">
          <a:xfrm>
            <a:off x="5715000" y="4800600"/>
            <a:ext cx="1658938" cy="1219200"/>
            <a:chOff x="3216" y="2784"/>
            <a:chExt cx="1045" cy="768"/>
          </a:xfrm>
        </p:grpSpPr>
        <p:grpSp>
          <p:nvGrpSpPr>
            <p:cNvPr id="776203" name="Group 11"/>
            <p:cNvGrpSpPr>
              <a:grpSpLocks/>
            </p:cNvGrpSpPr>
            <p:nvPr/>
          </p:nvGrpSpPr>
          <p:grpSpPr bwMode="auto">
            <a:xfrm>
              <a:off x="3216" y="2784"/>
              <a:ext cx="1045" cy="754"/>
              <a:chOff x="518" y="2762"/>
              <a:chExt cx="1045" cy="754"/>
            </a:xfrm>
          </p:grpSpPr>
          <p:sp>
            <p:nvSpPr>
              <p:cNvPr id="776204" name="Text Box 12"/>
              <p:cNvSpPr txBox="1">
                <a:spLocks noChangeArrowheads="1"/>
              </p:cNvSpPr>
              <p:nvPr/>
            </p:nvSpPr>
            <p:spPr bwMode="auto">
              <a:xfrm>
                <a:off x="518" y="2762"/>
                <a:ext cx="1045" cy="7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A1   B1  C1</a:t>
                </a:r>
              </a:p>
              <a:p>
                <a:pPr algn="l" eaLnBrk="0" hangingPunct="0"/>
                <a:r>
                  <a:rPr lang="en-US"/>
                  <a:t>A2   B1  C1</a:t>
                </a:r>
              </a:p>
              <a:p>
                <a:pPr algn="l" eaLnBrk="0" hangingPunct="0"/>
                <a:r>
                  <a:rPr lang="en-US"/>
                  <a:t>A3   B2  C2</a:t>
                </a:r>
              </a:p>
            </p:txBody>
          </p:sp>
          <p:sp>
            <p:nvSpPr>
              <p:cNvPr id="776205" name="Line 13"/>
              <p:cNvSpPr>
                <a:spLocks noChangeShapeType="1"/>
              </p:cNvSpPr>
              <p:nvPr/>
            </p:nvSpPr>
            <p:spPr bwMode="auto">
              <a:xfrm>
                <a:off x="864" y="2784"/>
                <a:ext cx="0"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776206" name="Line 14"/>
            <p:cNvSpPr>
              <a:spLocks noChangeShapeType="1"/>
            </p:cNvSpPr>
            <p:nvPr/>
          </p:nvSpPr>
          <p:spPr bwMode="auto">
            <a:xfrm>
              <a:off x="3936" y="2784"/>
              <a:ext cx="0" cy="7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776207" name="AutoShape 15"/>
          <p:cNvSpPr>
            <a:spLocks noChangeArrowheads="1"/>
          </p:cNvSpPr>
          <p:nvPr/>
        </p:nvSpPr>
        <p:spPr bwMode="auto">
          <a:xfrm>
            <a:off x="1295400" y="4419600"/>
            <a:ext cx="1752600" cy="5334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6208" name="AutoShape 16"/>
          <p:cNvSpPr>
            <a:spLocks noChangeArrowheads="1"/>
          </p:cNvSpPr>
          <p:nvPr/>
        </p:nvSpPr>
        <p:spPr bwMode="auto">
          <a:xfrm>
            <a:off x="2971800" y="4419600"/>
            <a:ext cx="1066800" cy="5334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6209" name="Text Box 17"/>
          <p:cNvSpPr txBox="1">
            <a:spLocks noChangeArrowheads="1"/>
          </p:cNvSpPr>
          <p:nvPr/>
        </p:nvSpPr>
        <p:spPr bwMode="auto">
          <a:xfrm>
            <a:off x="4038600" y="4308475"/>
            <a:ext cx="1344613" cy="1196975"/>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a:t>(Natural</a:t>
            </a:r>
          </a:p>
          <a:p>
            <a:pPr eaLnBrk="0" hangingPunct="0"/>
            <a:r>
              <a:rPr lang="en-US"/>
              <a:t>or Inner) </a:t>
            </a:r>
          </a:p>
          <a:p>
            <a:pPr eaLnBrk="0" hangingPunct="0"/>
            <a:r>
              <a:rPr lang="en-US"/>
              <a:t>Join</a:t>
            </a:r>
          </a:p>
        </p:txBody>
      </p:sp>
      <p:sp>
        <p:nvSpPr>
          <p:cNvPr id="776210" name="AutoShape 18"/>
          <p:cNvSpPr>
            <a:spLocks noChangeArrowheads="1"/>
          </p:cNvSpPr>
          <p:nvPr/>
        </p:nvSpPr>
        <p:spPr bwMode="auto">
          <a:xfrm rot="5345304">
            <a:off x="5791200" y="3962400"/>
            <a:ext cx="457200" cy="1219200"/>
          </a:xfrm>
          <a:custGeom>
            <a:avLst/>
            <a:gdLst>
              <a:gd name="G0" fmla="+- 13862 0 0"/>
              <a:gd name="G1" fmla="+- 2185 0 0"/>
              <a:gd name="G2" fmla="+- 12158 0 2185"/>
              <a:gd name="G3" fmla="+- G2 0 2185"/>
              <a:gd name="G4" fmla="*/ G3 32768 32059"/>
              <a:gd name="G5" fmla="*/ G4 1 2"/>
              <a:gd name="G6" fmla="+- 21600 0 13862"/>
              <a:gd name="G7" fmla="*/ G6 2185 6079"/>
              <a:gd name="G8" fmla="+- G7 13862 0"/>
              <a:gd name="T0" fmla="*/ 13862 w 21600"/>
              <a:gd name="T1" fmla="*/ 0 h 21600"/>
              <a:gd name="T2" fmla="*/ 13862 w 21600"/>
              <a:gd name="T3" fmla="*/ 12158 h 21600"/>
              <a:gd name="T4" fmla="*/ 398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3862" y="0"/>
                </a:lnTo>
                <a:lnTo>
                  <a:pt x="13862" y="2185"/>
                </a:lnTo>
                <a:lnTo>
                  <a:pt x="12427" y="2185"/>
                </a:lnTo>
                <a:cubicBezTo>
                  <a:pt x="5564" y="2185"/>
                  <a:pt x="0" y="6650"/>
                  <a:pt x="0" y="12158"/>
                </a:cubicBezTo>
                <a:lnTo>
                  <a:pt x="0" y="21600"/>
                </a:lnTo>
                <a:lnTo>
                  <a:pt x="7960" y="21600"/>
                </a:lnTo>
                <a:lnTo>
                  <a:pt x="7960" y="12158"/>
                </a:lnTo>
                <a:cubicBezTo>
                  <a:pt x="7960" y="10951"/>
                  <a:pt x="9960" y="9973"/>
                  <a:pt x="12427" y="9973"/>
                </a:cubicBezTo>
                <a:lnTo>
                  <a:pt x="13862" y="9973"/>
                </a:lnTo>
                <a:lnTo>
                  <a:pt x="13862"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r>
              <a:rPr lang="en-US" smtClean="0"/>
              <a:t>IS 257 – Fall 2014</a:t>
            </a:r>
            <a:endParaRPr lang="en-US"/>
          </a:p>
        </p:txBody>
      </p:sp>
      <p:sp>
        <p:nvSpPr>
          <p:cNvPr id="778242" name="Rectangle 2"/>
          <p:cNvSpPr>
            <a:spLocks noGrp="1" noChangeArrowheads="1"/>
          </p:cNvSpPr>
          <p:nvPr>
            <p:ph type="title"/>
          </p:nvPr>
        </p:nvSpPr>
        <p:spPr/>
        <p:txBody>
          <a:bodyPr/>
          <a:lstStyle/>
          <a:p>
            <a:r>
              <a:rPr lang="en-US"/>
              <a:t>Outer Join</a:t>
            </a:r>
          </a:p>
        </p:txBody>
      </p:sp>
      <p:sp>
        <p:nvSpPr>
          <p:cNvPr id="778243" name="Rectangle 3"/>
          <p:cNvSpPr>
            <a:spLocks noGrp="1" noChangeArrowheads="1"/>
          </p:cNvSpPr>
          <p:nvPr>
            <p:ph type="body" idx="1"/>
          </p:nvPr>
        </p:nvSpPr>
        <p:spPr/>
        <p:txBody>
          <a:bodyPr/>
          <a:lstStyle/>
          <a:p>
            <a:r>
              <a:rPr lang="en-US"/>
              <a:t>Outer Joins are similar to PRODUCT -- but will leave NULLs for any row in the first table with no corresponding rows in the second.</a:t>
            </a:r>
          </a:p>
        </p:txBody>
      </p:sp>
      <p:grpSp>
        <p:nvGrpSpPr>
          <p:cNvPr id="778244" name="Group 4"/>
          <p:cNvGrpSpPr>
            <a:grpSpLocks/>
          </p:cNvGrpSpPr>
          <p:nvPr/>
        </p:nvGrpSpPr>
        <p:grpSpPr bwMode="auto">
          <a:xfrm>
            <a:off x="1524000" y="4191000"/>
            <a:ext cx="6535738" cy="2209800"/>
            <a:chOff x="960" y="2832"/>
            <a:chExt cx="4117" cy="1392"/>
          </a:xfrm>
        </p:grpSpPr>
        <p:sp>
          <p:nvSpPr>
            <p:cNvPr id="778245" name="Text Box 5"/>
            <p:cNvSpPr txBox="1">
              <a:spLocks noChangeArrowheads="1"/>
            </p:cNvSpPr>
            <p:nvPr/>
          </p:nvSpPr>
          <p:spPr bwMode="auto">
            <a:xfrm>
              <a:off x="960" y="3238"/>
              <a:ext cx="725" cy="9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A1   B1</a:t>
              </a:r>
            </a:p>
            <a:p>
              <a:pPr algn="l" eaLnBrk="0" hangingPunct="0"/>
              <a:r>
                <a:rPr lang="en-US"/>
                <a:t>A2   B1</a:t>
              </a:r>
            </a:p>
            <a:p>
              <a:pPr algn="l" eaLnBrk="0" hangingPunct="0"/>
              <a:r>
                <a:rPr lang="en-US"/>
                <a:t>A3   B2</a:t>
              </a:r>
            </a:p>
            <a:p>
              <a:pPr algn="l" eaLnBrk="0" hangingPunct="0"/>
              <a:r>
                <a:rPr lang="en-US"/>
                <a:t>A4   B7</a:t>
              </a:r>
            </a:p>
          </p:txBody>
        </p:sp>
        <p:sp>
          <p:nvSpPr>
            <p:cNvPr id="778246" name="Line 6"/>
            <p:cNvSpPr>
              <a:spLocks noChangeShapeType="1"/>
            </p:cNvSpPr>
            <p:nvPr/>
          </p:nvSpPr>
          <p:spPr bwMode="auto">
            <a:xfrm flipH="1">
              <a:off x="1296" y="3264"/>
              <a:ext cx="0" cy="9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778247" name="Group 7"/>
            <p:cNvGrpSpPr>
              <a:grpSpLocks/>
            </p:cNvGrpSpPr>
            <p:nvPr/>
          </p:nvGrpSpPr>
          <p:grpSpPr bwMode="auto">
            <a:xfrm>
              <a:off x="1968" y="3238"/>
              <a:ext cx="714" cy="754"/>
              <a:chOff x="518" y="2762"/>
              <a:chExt cx="714" cy="754"/>
            </a:xfrm>
          </p:grpSpPr>
          <p:sp>
            <p:nvSpPr>
              <p:cNvPr id="778248" name="Text Box 8"/>
              <p:cNvSpPr txBox="1">
                <a:spLocks noChangeArrowheads="1"/>
              </p:cNvSpPr>
              <p:nvPr/>
            </p:nvSpPr>
            <p:spPr bwMode="auto">
              <a:xfrm>
                <a:off x="518" y="2762"/>
                <a:ext cx="714" cy="75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B1   C1</a:t>
                </a:r>
              </a:p>
              <a:p>
                <a:pPr algn="l" eaLnBrk="0" hangingPunct="0"/>
                <a:r>
                  <a:rPr lang="en-US"/>
                  <a:t>B2   C2</a:t>
                </a:r>
              </a:p>
              <a:p>
                <a:pPr algn="l" eaLnBrk="0" hangingPunct="0"/>
                <a:r>
                  <a:rPr lang="en-US"/>
                  <a:t>B3   C3</a:t>
                </a:r>
              </a:p>
            </p:txBody>
          </p:sp>
          <p:sp>
            <p:nvSpPr>
              <p:cNvPr id="778249" name="Line 9"/>
              <p:cNvSpPr>
                <a:spLocks noChangeShapeType="1"/>
              </p:cNvSpPr>
              <p:nvPr/>
            </p:nvSpPr>
            <p:spPr bwMode="auto">
              <a:xfrm>
                <a:off x="864" y="2784"/>
                <a:ext cx="0" cy="7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778250" name="Text Box 10"/>
            <p:cNvSpPr txBox="1">
              <a:spLocks noChangeArrowheads="1"/>
            </p:cNvSpPr>
            <p:nvPr/>
          </p:nvSpPr>
          <p:spPr bwMode="auto">
            <a:xfrm>
              <a:off x="4032" y="3120"/>
              <a:ext cx="1045" cy="9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r>
                <a:rPr lang="en-US"/>
                <a:t>A1   B1  C1</a:t>
              </a:r>
            </a:p>
            <a:p>
              <a:pPr algn="l" eaLnBrk="0" hangingPunct="0"/>
              <a:r>
                <a:rPr lang="en-US"/>
                <a:t>A2   B1  C1</a:t>
              </a:r>
            </a:p>
            <a:p>
              <a:pPr algn="l" eaLnBrk="0" hangingPunct="0"/>
              <a:r>
                <a:rPr lang="en-US"/>
                <a:t>A3   B2  C2</a:t>
              </a:r>
            </a:p>
            <a:p>
              <a:pPr algn="l" eaLnBrk="0" hangingPunct="0"/>
              <a:r>
                <a:rPr lang="en-US"/>
                <a:t>A4     *     *</a:t>
              </a:r>
            </a:p>
          </p:txBody>
        </p:sp>
        <p:sp>
          <p:nvSpPr>
            <p:cNvPr id="778251" name="Line 11"/>
            <p:cNvSpPr>
              <a:spLocks noChangeShapeType="1"/>
            </p:cNvSpPr>
            <p:nvPr/>
          </p:nvSpPr>
          <p:spPr bwMode="auto">
            <a:xfrm flipH="1">
              <a:off x="4368" y="3120"/>
              <a:ext cx="0" cy="9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8252" name="Line 12"/>
            <p:cNvSpPr>
              <a:spLocks noChangeShapeType="1"/>
            </p:cNvSpPr>
            <p:nvPr/>
          </p:nvSpPr>
          <p:spPr bwMode="auto">
            <a:xfrm>
              <a:off x="4752" y="3120"/>
              <a:ext cx="0" cy="9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8253" name="AutoShape 13"/>
            <p:cNvSpPr>
              <a:spLocks noChangeArrowheads="1"/>
            </p:cNvSpPr>
            <p:nvPr/>
          </p:nvSpPr>
          <p:spPr bwMode="auto">
            <a:xfrm>
              <a:off x="1248" y="2902"/>
              <a:ext cx="1104" cy="33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8254" name="AutoShape 14"/>
            <p:cNvSpPr>
              <a:spLocks noChangeArrowheads="1"/>
            </p:cNvSpPr>
            <p:nvPr/>
          </p:nvSpPr>
          <p:spPr bwMode="auto">
            <a:xfrm>
              <a:off x="2304" y="2902"/>
              <a:ext cx="672" cy="33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8255" name="Text Box 15"/>
            <p:cNvSpPr txBox="1">
              <a:spLocks noChangeArrowheads="1"/>
            </p:cNvSpPr>
            <p:nvPr/>
          </p:nvSpPr>
          <p:spPr bwMode="auto">
            <a:xfrm>
              <a:off x="3097" y="2832"/>
              <a:ext cx="607" cy="524"/>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a:t>Outer </a:t>
              </a:r>
            </a:p>
            <a:p>
              <a:pPr eaLnBrk="0" hangingPunct="0"/>
              <a:r>
                <a:rPr lang="en-US"/>
                <a:t>Join</a:t>
              </a:r>
            </a:p>
          </p:txBody>
        </p:sp>
        <p:sp>
          <p:nvSpPr>
            <p:cNvPr id="778256" name="AutoShape 16"/>
            <p:cNvSpPr>
              <a:spLocks noChangeArrowheads="1"/>
            </p:cNvSpPr>
            <p:nvPr/>
          </p:nvSpPr>
          <p:spPr bwMode="auto">
            <a:xfrm rot="5345304">
              <a:off x="3816" y="2712"/>
              <a:ext cx="288" cy="528"/>
            </a:xfrm>
            <a:custGeom>
              <a:avLst/>
              <a:gdLst>
                <a:gd name="G0" fmla="+- 13862 0 0"/>
                <a:gd name="G1" fmla="+- 2185 0 0"/>
                <a:gd name="G2" fmla="+- 12158 0 2185"/>
                <a:gd name="G3" fmla="+- G2 0 2185"/>
                <a:gd name="G4" fmla="*/ G3 32768 32059"/>
                <a:gd name="G5" fmla="*/ G4 1 2"/>
                <a:gd name="G6" fmla="+- 21600 0 13862"/>
                <a:gd name="G7" fmla="*/ G6 2185 6079"/>
                <a:gd name="G8" fmla="+- G7 13862 0"/>
                <a:gd name="T0" fmla="*/ 13862 w 21600"/>
                <a:gd name="T1" fmla="*/ 0 h 21600"/>
                <a:gd name="T2" fmla="*/ 13862 w 21600"/>
                <a:gd name="T3" fmla="*/ 12158 h 21600"/>
                <a:gd name="T4" fmla="*/ 398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3862" y="0"/>
                  </a:lnTo>
                  <a:lnTo>
                    <a:pt x="13862" y="2185"/>
                  </a:lnTo>
                  <a:lnTo>
                    <a:pt x="12427" y="2185"/>
                  </a:lnTo>
                  <a:cubicBezTo>
                    <a:pt x="5564" y="2185"/>
                    <a:pt x="0" y="6650"/>
                    <a:pt x="0" y="12158"/>
                  </a:cubicBezTo>
                  <a:lnTo>
                    <a:pt x="0" y="21600"/>
                  </a:lnTo>
                  <a:lnTo>
                    <a:pt x="7960" y="21600"/>
                  </a:lnTo>
                  <a:lnTo>
                    <a:pt x="7960" y="12158"/>
                  </a:lnTo>
                  <a:cubicBezTo>
                    <a:pt x="7960" y="10951"/>
                    <a:pt x="9960" y="9973"/>
                    <a:pt x="12427" y="9973"/>
                  </a:cubicBezTo>
                  <a:lnTo>
                    <a:pt x="13862" y="9973"/>
                  </a:lnTo>
                  <a:lnTo>
                    <a:pt x="13862"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2"/>
          <p:cNvSpPr>
            <a:spLocks noGrp="1"/>
          </p:cNvSpPr>
          <p:nvPr>
            <p:ph type="dt" sz="half" idx="10"/>
          </p:nvPr>
        </p:nvSpPr>
        <p:spPr/>
        <p:txBody>
          <a:bodyPr/>
          <a:lstStyle/>
          <a:p>
            <a:r>
              <a:rPr lang="en-US" smtClean="0"/>
              <a:t>IS 257 – Fall 2014</a:t>
            </a:r>
            <a:endParaRPr lang="en-US"/>
          </a:p>
        </p:txBody>
      </p:sp>
      <p:sp>
        <p:nvSpPr>
          <p:cNvPr id="780290" name="Rectangle 2"/>
          <p:cNvSpPr>
            <a:spLocks noGrp="1" noChangeArrowheads="1"/>
          </p:cNvSpPr>
          <p:nvPr>
            <p:ph type="title"/>
          </p:nvPr>
        </p:nvSpPr>
        <p:spPr/>
        <p:txBody>
          <a:bodyPr/>
          <a:lstStyle/>
          <a:p>
            <a:r>
              <a:rPr lang="en-US"/>
              <a:t>Join Items</a:t>
            </a:r>
          </a:p>
        </p:txBody>
      </p:sp>
      <p:graphicFrame>
        <p:nvGraphicFramePr>
          <p:cNvPr id="780291" name="Object 3"/>
          <p:cNvGraphicFramePr>
            <a:graphicFrameLocks noChangeAspect="1"/>
          </p:cNvGraphicFramePr>
          <p:nvPr/>
        </p:nvGraphicFramePr>
        <p:xfrm>
          <a:off x="5029200" y="1143000"/>
          <a:ext cx="3810000" cy="2143125"/>
        </p:xfrm>
        <a:graphic>
          <a:graphicData uri="http://schemas.openxmlformats.org/presentationml/2006/ole">
            <mc:AlternateContent xmlns:mc="http://schemas.openxmlformats.org/markup-compatibility/2006">
              <mc:Choice xmlns:v="urn:schemas-microsoft-com:vml" Requires="v">
                <p:oleObj spid="_x0000_s780390" name="Worksheet" r:id="rId4" imgW="3443111" imgH="1941689" progId="Excel.Sheet.8">
                  <p:embed/>
                </p:oleObj>
              </mc:Choice>
              <mc:Fallback>
                <p:oleObj name="Worksheet" r:id="rId4" imgW="3443111" imgH="1941689"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1143000"/>
                        <a:ext cx="3810000" cy="214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80292" name="Object 4"/>
          <p:cNvGraphicFramePr>
            <a:graphicFrameLocks noChangeAspect="1"/>
          </p:cNvGraphicFramePr>
          <p:nvPr/>
        </p:nvGraphicFramePr>
        <p:xfrm>
          <a:off x="762000" y="1143000"/>
          <a:ext cx="2667000" cy="2130425"/>
        </p:xfrm>
        <a:graphic>
          <a:graphicData uri="http://schemas.openxmlformats.org/presentationml/2006/ole">
            <mc:AlternateContent xmlns:mc="http://schemas.openxmlformats.org/markup-compatibility/2006">
              <mc:Choice xmlns:v="urn:schemas-microsoft-com:vml" Requires="v">
                <p:oleObj spid="_x0000_s780391" name="Worksheet" r:id="rId6" imgW="2178756" imgH="1749778" progId="Excel.Sheet.8">
                  <p:embed/>
                </p:oleObj>
              </mc:Choice>
              <mc:Fallback>
                <p:oleObj name="Worksheet" r:id="rId6" imgW="2178756" imgH="1749778" progId="Excel.Sheet.8">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1143000"/>
                        <a:ext cx="2667000" cy="2130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80293" name="Object 5"/>
          <p:cNvGraphicFramePr>
            <a:graphicFrameLocks noChangeAspect="1"/>
          </p:cNvGraphicFramePr>
          <p:nvPr/>
        </p:nvGraphicFramePr>
        <p:xfrm>
          <a:off x="609600" y="4267200"/>
          <a:ext cx="2743200" cy="1933575"/>
        </p:xfrm>
        <a:graphic>
          <a:graphicData uri="http://schemas.openxmlformats.org/presentationml/2006/ole">
            <mc:AlternateContent xmlns:mc="http://schemas.openxmlformats.org/markup-compatibility/2006">
              <mc:Choice xmlns:v="urn:schemas-microsoft-com:vml" Requires="v">
                <p:oleObj spid="_x0000_s780392" name="Worksheet" r:id="rId8" imgW="2178756" imgH="1546578" progId="Excel.Sheet.8">
                  <p:embed/>
                </p:oleObj>
              </mc:Choice>
              <mc:Fallback>
                <p:oleObj name="Worksheet" r:id="rId8" imgW="2178756" imgH="1546578" progId="Excel.Sheet.8">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 y="4267200"/>
                        <a:ext cx="2743200" cy="193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80294" name="Object 6"/>
          <p:cNvGraphicFramePr>
            <a:graphicFrameLocks noChangeAspect="1"/>
          </p:cNvGraphicFramePr>
          <p:nvPr/>
        </p:nvGraphicFramePr>
        <p:xfrm>
          <a:off x="4191000" y="3581400"/>
          <a:ext cx="4800600" cy="2774950"/>
        </p:xfrm>
        <a:graphic>
          <a:graphicData uri="http://schemas.openxmlformats.org/presentationml/2006/ole">
            <mc:AlternateContent xmlns:mc="http://schemas.openxmlformats.org/markup-compatibility/2006">
              <mc:Choice xmlns:v="urn:schemas-microsoft-com:vml" Requires="v">
                <p:oleObj spid="_x0000_s780393" name="Worksheet" r:id="rId10" imgW="4292600" imgH="2006600" progId="Excel.Sheet.8">
                  <p:embed/>
                </p:oleObj>
              </mc:Choice>
              <mc:Fallback>
                <p:oleObj name="Worksheet" r:id="rId10" imgW="4292600" imgH="2006600" progId="Excel.Sheet.8">
                  <p:embed/>
                  <p:pic>
                    <p:nvPicPr>
                      <p:cNvPr id="0"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91000" y="3581400"/>
                        <a:ext cx="4800600" cy="2774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780295" name="Line 7"/>
          <p:cNvSpPr>
            <a:spLocks noChangeShapeType="1"/>
          </p:cNvSpPr>
          <p:nvPr/>
        </p:nvSpPr>
        <p:spPr bwMode="auto">
          <a:xfrm flipV="1">
            <a:off x="838200" y="2895600"/>
            <a:ext cx="0" cy="1676400"/>
          </a:xfrm>
          <a:prstGeom prst="line">
            <a:avLst/>
          </a:prstGeom>
          <a:noFill/>
          <a:ln w="28575">
            <a:solidFill>
              <a:schemeClr val="accent1"/>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0296" name="Line 8"/>
          <p:cNvSpPr>
            <a:spLocks noChangeShapeType="1"/>
          </p:cNvSpPr>
          <p:nvPr/>
        </p:nvSpPr>
        <p:spPr bwMode="auto">
          <a:xfrm flipV="1">
            <a:off x="914400" y="1447800"/>
            <a:ext cx="76200" cy="3124200"/>
          </a:xfrm>
          <a:prstGeom prst="line">
            <a:avLst/>
          </a:prstGeom>
          <a:noFill/>
          <a:ln w="28575">
            <a:solidFill>
              <a:schemeClr val="accent1"/>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0297" name="Line 9"/>
          <p:cNvSpPr>
            <a:spLocks noChangeShapeType="1"/>
          </p:cNvSpPr>
          <p:nvPr/>
        </p:nvSpPr>
        <p:spPr bwMode="auto">
          <a:xfrm flipV="1">
            <a:off x="2133600" y="4419600"/>
            <a:ext cx="2209800" cy="152400"/>
          </a:xfrm>
          <a:prstGeom prst="line">
            <a:avLst/>
          </a:prstGeom>
          <a:noFill/>
          <a:ln w="28575">
            <a:solidFill>
              <a:schemeClr val="accent1"/>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0298" name="Line 10"/>
          <p:cNvSpPr>
            <a:spLocks noChangeShapeType="1"/>
          </p:cNvSpPr>
          <p:nvPr/>
        </p:nvSpPr>
        <p:spPr bwMode="auto">
          <a:xfrm>
            <a:off x="1905000" y="1524000"/>
            <a:ext cx="3505200" cy="381000"/>
          </a:xfrm>
          <a:prstGeom prst="line">
            <a:avLst/>
          </a:prstGeom>
          <a:noFill/>
          <a:ln w="9525">
            <a:solidFill>
              <a:schemeClr val="accent1"/>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0299" name="Line 11"/>
          <p:cNvSpPr>
            <a:spLocks noChangeShapeType="1"/>
          </p:cNvSpPr>
          <p:nvPr/>
        </p:nvSpPr>
        <p:spPr bwMode="auto">
          <a:xfrm flipV="1">
            <a:off x="914400" y="2209800"/>
            <a:ext cx="152400" cy="2895600"/>
          </a:xfrm>
          <a:prstGeom prst="line">
            <a:avLst/>
          </a:prstGeom>
          <a:noFill/>
          <a:ln w="28575">
            <a:solidFill>
              <a:srgbClr val="FF33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0300" name="Line 12"/>
          <p:cNvSpPr>
            <a:spLocks noChangeShapeType="1"/>
          </p:cNvSpPr>
          <p:nvPr/>
        </p:nvSpPr>
        <p:spPr bwMode="auto">
          <a:xfrm>
            <a:off x="1905000" y="5029200"/>
            <a:ext cx="2514600" cy="0"/>
          </a:xfrm>
          <a:prstGeom prst="line">
            <a:avLst/>
          </a:prstGeom>
          <a:noFill/>
          <a:ln w="28575">
            <a:solidFill>
              <a:srgbClr val="FF33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0301" name="Line 13"/>
          <p:cNvSpPr>
            <a:spLocks noChangeShapeType="1"/>
          </p:cNvSpPr>
          <p:nvPr/>
        </p:nvSpPr>
        <p:spPr bwMode="auto">
          <a:xfrm flipV="1">
            <a:off x="1905000" y="2057400"/>
            <a:ext cx="3581400" cy="76200"/>
          </a:xfrm>
          <a:prstGeom prst="line">
            <a:avLst/>
          </a:prstGeom>
          <a:noFill/>
          <a:ln w="28575">
            <a:solidFill>
              <a:srgbClr val="FF33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Default Design">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2841</TotalTime>
  <Words>4275</Words>
  <Application>Microsoft Macintosh PowerPoint</Application>
  <PresentationFormat>On-screen Show (4:3)</PresentationFormat>
  <Paragraphs>657</Paragraphs>
  <Slides>58</Slides>
  <Notes>42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Default Design</vt:lpstr>
      <vt:lpstr>Worksheet</vt:lpstr>
      <vt:lpstr>More on SQL (and SQLite)</vt:lpstr>
      <vt:lpstr>Lecture Outline</vt:lpstr>
      <vt:lpstr>Lecture Outline</vt:lpstr>
      <vt:lpstr>Relational Algebra Operations</vt:lpstr>
      <vt:lpstr>Restrict (Select)</vt:lpstr>
      <vt:lpstr>Project</vt:lpstr>
      <vt:lpstr>Join</vt:lpstr>
      <vt:lpstr>Outer Join</vt:lpstr>
      <vt:lpstr>Join Items</vt:lpstr>
      <vt:lpstr>Relational Algebra</vt:lpstr>
      <vt:lpstr>Relational Calculus</vt:lpstr>
      <vt:lpstr>SQL - History </vt:lpstr>
      <vt:lpstr>SQL Uses</vt:lpstr>
      <vt:lpstr>SELECT</vt:lpstr>
      <vt:lpstr>Lecture Outline</vt:lpstr>
      <vt:lpstr>SELECT</vt:lpstr>
      <vt:lpstr>SELECT Conditions</vt:lpstr>
      <vt:lpstr>Relational Algebra Restrict using SELECT</vt:lpstr>
      <vt:lpstr>Relational Algebra Projection using SELECT</vt:lpstr>
      <vt:lpstr>Relational Algebra Join using SELECT</vt:lpstr>
      <vt:lpstr>Sorting</vt:lpstr>
      <vt:lpstr>Subqueries</vt:lpstr>
      <vt:lpstr>Aggregate Functions</vt:lpstr>
      <vt:lpstr>Using Aggregate functions</vt:lpstr>
      <vt:lpstr>Using an Aggregate Function</vt:lpstr>
      <vt:lpstr>GROUP BY</vt:lpstr>
      <vt:lpstr>Lecture Outline</vt:lpstr>
      <vt:lpstr>SQL Commands</vt:lpstr>
      <vt:lpstr>Create Table</vt:lpstr>
      <vt:lpstr>INSERT</vt:lpstr>
      <vt:lpstr>Access Data Types (Not MySQL)</vt:lpstr>
      <vt:lpstr>Access Numeric types</vt:lpstr>
      <vt:lpstr>Oracle Data Types</vt:lpstr>
      <vt:lpstr>MySQL Data Types</vt:lpstr>
      <vt:lpstr>MySQL Data Types</vt:lpstr>
      <vt:lpstr>MySQL Data Types</vt:lpstr>
      <vt:lpstr>MySQL Data Types</vt:lpstr>
      <vt:lpstr>MySQL Data Types</vt:lpstr>
      <vt:lpstr>MySQL Data Types</vt:lpstr>
      <vt:lpstr>Other characteristics of attributes</vt:lpstr>
      <vt:lpstr>Lecture Outline</vt:lpstr>
      <vt:lpstr>SQLite3</vt:lpstr>
      <vt:lpstr>SQLite3 Data types</vt:lpstr>
      <vt:lpstr>SQLite3 Command line</vt:lpstr>
      <vt:lpstr>Wildcard searching</vt:lpstr>
      <vt:lpstr>Create backups</vt:lpstr>
      <vt:lpstr>Creating Tables from Tables</vt:lpstr>
      <vt:lpstr>Using SQLite3 from Python</vt:lpstr>
      <vt:lpstr>SQLite3 from Python</vt:lpstr>
      <vt:lpstr>SQLite3 from Python</vt:lpstr>
      <vt:lpstr>SQLite3 from Python</vt:lpstr>
      <vt:lpstr>Another Example</vt:lpstr>
      <vt:lpstr>Retrieving Data</vt:lpstr>
      <vt:lpstr>Updating data</vt:lpstr>
      <vt:lpstr>Add another row…</vt:lpstr>
      <vt:lpstr>From the SQLite3 command line</vt:lpstr>
      <vt:lpstr>Use Aggregates to summarize data</vt:lpstr>
      <vt:lpstr>Next week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Ray Larson</cp:lastModifiedBy>
  <cp:revision>140</cp:revision>
  <dcterms:created xsi:type="dcterms:W3CDTF">2002-08-26T07:08:49Z</dcterms:created>
  <dcterms:modified xsi:type="dcterms:W3CDTF">2014-09-25T18:44:45Z</dcterms:modified>
</cp:coreProperties>
</file>