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xls" ContentType="application/vnd.ms-exce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embeddings/oleObject1.bin" ContentType="application/vnd.openxmlformats-officedocument.oleObject"/>
  <Override PartName="/ppt/notesSlides/notesSlide34.xml" ContentType="application/vnd.openxmlformats-officedocument.presentationml.notesSlide+xml"/>
  <Override PartName="/ppt/embeddings/oleObject2.bin" ContentType="application/vnd.openxmlformats-officedocument.oleObject"/>
  <Override PartName="/ppt/notesSlides/notesSlide35.xml" ContentType="application/vnd.openxmlformats-officedocument.presentationml.notesSlide+xml"/>
  <Override PartName="/ppt/embeddings/oleObject3.bin" ContentType="application/vnd.openxmlformats-officedocument.oleObject"/>
  <Override PartName="/ppt/embeddings/oleObject4.bin" ContentType="application/vnd.openxmlformats-officedocument.oleObject"/>
  <Override PartName="/ppt/notesSlides/notesSlide36.xml" ContentType="application/vnd.openxmlformats-officedocument.presentationml.notesSlide+xml"/>
  <Override PartName="/ppt/embeddings/oleObject5.bin" ContentType="application/vnd.openxmlformats-officedocument.oleObject"/>
  <Override PartName="/ppt/notesSlides/notesSlide37.xml" ContentType="application/vnd.openxmlformats-officedocument.presentationml.notesSlide+xml"/>
  <Override PartName="/ppt/embeddings/oleObject6.bin" ContentType="application/vnd.openxmlformats-officedocument.oleObject"/>
  <Override PartName="/ppt/notesSlides/notesSlide38.xml" ContentType="application/vnd.openxmlformats-officedocument.presentationml.notesSlide+xml"/>
  <Override PartName="/ppt/embeddings/oleObject7.bin" ContentType="application/vnd.openxmlformats-officedocument.oleObject"/>
  <Override PartName="/ppt/notesSlides/notesSlide39.xml" ContentType="application/vnd.openxmlformats-officedocument.presentationml.notesSlide+xml"/>
  <Override PartName="/ppt/notesSlides/notesSlide40.xml" ContentType="application/vnd.openxmlformats-officedocument.presentationml.notesSlide+xml"/>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4"/>
  </p:notesMasterIdLst>
  <p:handoutMasterIdLst>
    <p:handoutMasterId r:id="rId75"/>
  </p:handoutMasterIdLst>
  <p:sldIdLst>
    <p:sldId id="828" r:id="rId2"/>
    <p:sldId id="901" r:id="rId3"/>
    <p:sldId id="668" r:id="rId4"/>
    <p:sldId id="905" r:id="rId5"/>
    <p:sldId id="909" r:id="rId6"/>
    <p:sldId id="910" r:id="rId7"/>
    <p:sldId id="911" r:id="rId8"/>
    <p:sldId id="915" r:id="rId9"/>
    <p:sldId id="916" r:id="rId10"/>
    <p:sldId id="917" r:id="rId11"/>
    <p:sldId id="918" r:id="rId12"/>
    <p:sldId id="919" r:id="rId13"/>
    <p:sldId id="920" r:id="rId14"/>
    <p:sldId id="921" r:id="rId15"/>
    <p:sldId id="922" r:id="rId16"/>
    <p:sldId id="923" r:id="rId17"/>
    <p:sldId id="925" r:id="rId18"/>
    <p:sldId id="926" r:id="rId19"/>
    <p:sldId id="927" r:id="rId20"/>
    <p:sldId id="906" r:id="rId21"/>
    <p:sldId id="893" r:id="rId22"/>
    <p:sldId id="837" r:id="rId23"/>
    <p:sldId id="838" r:id="rId24"/>
    <p:sldId id="839" r:id="rId25"/>
    <p:sldId id="840" r:id="rId26"/>
    <p:sldId id="841" r:id="rId27"/>
    <p:sldId id="842" r:id="rId28"/>
    <p:sldId id="843" r:id="rId29"/>
    <p:sldId id="844" r:id="rId30"/>
    <p:sldId id="845" r:id="rId31"/>
    <p:sldId id="846" r:id="rId32"/>
    <p:sldId id="847" r:id="rId33"/>
    <p:sldId id="848" r:id="rId34"/>
    <p:sldId id="849" r:id="rId35"/>
    <p:sldId id="850" r:id="rId36"/>
    <p:sldId id="851" r:id="rId37"/>
    <p:sldId id="852" r:id="rId38"/>
    <p:sldId id="853" r:id="rId39"/>
    <p:sldId id="855" r:id="rId40"/>
    <p:sldId id="854" r:id="rId41"/>
    <p:sldId id="907" r:id="rId42"/>
    <p:sldId id="856" r:id="rId43"/>
    <p:sldId id="908" r:id="rId44"/>
    <p:sldId id="857" r:id="rId45"/>
    <p:sldId id="858" r:id="rId46"/>
    <p:sldId id="859" r:id="rId47"/>
    <p:sldId id="900" r:id="rId48"/>
    <p:sldId id="928" r:id="rId49"/>
    <p:sldId id="860" r:id="rId50"/>
    <p:sldId id="861" r:id="rId51"/>
    <p:sldId id="862" r:id="rId52"/>
    <p:sldId id="863" r:id="rId53"/>
    <p:sldId id="864" r:id="rId54"/>
    <p:sldId id="865" r:id="rId55"/>
    <p:sldId id="866" r:id="rId56"/>
    <p:sldId id="867" r:id="rId57"/>
    <p:sldId id="868" r:id="rId58"/>
    <p:sldId id="869" r:id="rId59"/>
    <p:sldId id="870" r:id="rId60"/>
    <p:sldId id="871" r:id="rId61"/>
    <p:sldId id="872" r:id="rId62"/>
    <p:sldId id="873" r:id="rId63"/>
    <p:sldId id="874" r:id="rId64"/>
    <p:sldId id="875" r:id="rId65"/>
    <p:sldId id="930" r:id="rId66"/>
    <p:sldId id="876" r:id="rId67"/>
    <p:sldId id="877" r:id="rId68"/>
    <p:sldId id="878" r:id="rId69"/>
    <p:sldId id="879" r:id="rId70"/>
    <p:sldId id="880" r:id="rId71"/>
    <p:sldId id="881" r:id="rId72"/>
    <p:sldId id="929" r:id="rId73"/>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Times New Roman" charset="0"/>
        <a:ea typeface="ＭＳ Ｐゴシック" charset="0"/>
        <a:cs typeface="+mn-cs"/>
      </a:defRPr>
    </a:lvl1pPr>
    <a:lvl2pPr marL="457200" algn="ctr" rtl="0" fontAlgn="base">
      <a:spcBef>
        <a:spcPct val="0"/>
      </a:spcBef>
      <a:spcAft>
        <a:spcPct val="0"/>
      </a:spcAft>
      <a:defRPr sz="2400" kern="1200">
        <a:solidFill>
          <a:schemeClr val="tx1"/>
        </a:solidFill>
        <a:latin typeface="Times New Roman" charset="0"/>
        <a:ea typeface="ＭＳ Ｐゴシック" charset="0"/>
        <a:cs typeface="+mn-cs"/>
      </a:defRPr>
    </a:lvl2pPr>
    <a:lvl3pPr marL="914400" algn="ctr" rtl="0" fontAlgn="base">
      <a:spcBef>
        <a:spcPct val="0"/>
      </a:spcBef>
      <a:spcAft>
        <a:spcPct val="0"/>
      </a:spcAft>
      <a:defRPr sz="2400" kern="1200">
        <a:solidFill>
          <a:schemeClr val="tx1"/>
        </a:solidFill>
        <a:latin typeface="Times New Roman" charset="0"/>
        <a:ea typeface="ＭＳ Ｐゴシック" charset="0"/>
        <a:cs typeface="+mn-cs"/>
      </a:defRPr>
    </a:lvl3pPr>
    <a:lvl4pPr marL="1371600" algn="ctr" rtl="0" fontAlgn="base">
      <a:spcBef>
        <a:spcPct val="0"/>
      </a:spcBef>
      <a:spcAft>
        <a:spcPct val="0"/>
      </a:spcAft>
      <a:defRPr sz="2400" kern="1200">
        <a:solidFill>
          <a:schemeClr val="tx1"/>
        </a:solidFill>
        <a:latin typeface="Times New Roman" charset="0"/>
        <a:ea typeface="ＭＳ Ｐゴシック" charset="0"/>
        <a:cs typeface="+mn-cs"/>
      </a:defRPr>
    </a:lvl4pPr>
    <a:lvl5pPr marL="1828800" algn="ctr" rtl="0" fontAlgn="base">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FF"/>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905" autoAdjust="0"/>
    <p:restoredTop sz="91958" autoAdjust="0"/>
  </p:normalViewPr>
  <p:slideViewPr>
    <p:cSldViewPr>
      <p:cViewPr varScale="1">
        <p:scale>
          <a:sx n="102" d="100"/>
          <a:sy n="102" d="100"/>
        </p:scale>
        <p:origin x="-528"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2988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tableStyles" Target="tableStyle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notesMaster" Target="notesMasters/notesMaster1.xml"/><Relationship Id="rId75" Type="http://schemas.openxmlformats.org/officeDocument/2006/relationships/handoutMaster" Target="handoutMasters/handoutMaster1.xml"/><Relationship Id="rId76" Type="http://schemas.openxmlformats.org/officeDocument/2006/relationships/printerSettings" Target="printerSettings/printerSettings1.bin"/><Relationship Id="rId77" Type="http://schemas.openxmlformats.org/officeDocument/2006/relationships/presProps" Target="presProps.xml"/><Relationship Id="rId78" Type="http://schemas.openxmlformats.org/officeDocument/2006/relationships/viewProps" Target="viewProps.xml"/><Relationship Id="rId79" Type="http://schemas.openxmlformats.org/officeDocument/2006/relationships/theme" Target="theme/theme1.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 Id="rId2"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5.emf"/><Relationship Id="rId4" Type="http://schemas.openxmlformats.org/officeDocument/2006/relationships/image" Target="../media/image16.emf"/><Relationship Id="rId1" Type="http://schemas.openxmlformats.org/officeDocument/2006/relationships/image" Target="../media/image13.emf"/><Relationship Id="rId2" Type="http://schemas.openxmlformats.org/officeDocument/2006/relationships/image" Target="../media/image1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33CF725-B910-EE4A-9604-134CE5979269}" type="datetimeFigureOut">
              <a:rPr lang="en-US" smtClean="0"/>
              <a:t>9/23/14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D57975E-91D5-F047-B073-6BF9966EC1DA}" type="slidenum">
              <a:rPr lang="en-US" smtClean="0"/>
              <a:t>‹#›</a:t>
            </a:fld>
            <a:endParaRPr lang="en-US"/>
          </a:p>
        </p:txBody>
      </p:sp>
    </p:spTree>
    <p:extLst>
      <p:ext uri="{BB962C8B-B14F-4D97-AF65-F5344CB8AC3E}">
        <p14:creationId xmlns:p14="http://schemas.microsoft.com/office/powerpoint/2010/main" val="21562751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07A4B664-1177-514F-9BAA-9A9C7F2685B2}" type="slidenum">
              <a:rPr lang="en-US"/>
              <a:pPr/>
              <a:t>‹#›</a:t>
            </a:fld>
            <a:endParaRPr lang="en-US"/>
          </a:p>
        </p:txBody>
      </p:sp>
    </p:spTree>
    <p:extLst>
      <p:ext uri="{BB962C8B-B14F-4D97-AF65-F5344CB8AC3E}">
        <p14:creationId xmlns:p14="http://schemas.microsoft.com/office/powerpoint/2010/main" val="2269540201"/>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Times New Roman" charset="0"/>
        <a:ea typeface="ＭＳ Ｐゴシック" charset="0"/>
        <a:cs typeface="+mn-cs"/>
      </a:defRPr>
    </a:lvl1pPr>
    <a:lvl2pPr marL="457200" algn="l" rtl="0" fontAlgn="base">
      <a:spcBef>
        <a:spcPct val="30000"/>
      </a:spcBef>
      <a:spcAft>
        <a:spcPct val="0"/>
      </a:spcAft>
      <a:defRPr sz="1200" kern="1200">
        <a:solidFill>
          <a:schemeClr val="tx1"/>
        </a:solidFill>
        <a:latin typeface="Times New Roman" charset="0"/>
        <a:ea typeface="ＭＳ Ｐゴシック" charset="0"/>
        <a:cs typeface="+mn-cs"/>
      </a:defRPr>
    </a:lvl2pPr>
    <a:lvl3pPr marL="914400" algn="l" rtl="0" fontAlgn="base">
      <a:spcBef>
        <a:spcPct val="30000"/>
      </a:spcBef>
      <a:spcAft>
        <a:spcPct val="0"/>
      </a:spcAft>
      <a:defRPr sz="1200" kern="1200">
        <a:solidFill>
          <a:schemeClr val="tx1"/>
        </a:solidFill>
        <a:latin typeface="Times New Roman" charset="0"/>
        <a:ea typeface="ＭＳ Ｐゴシック" charset="0"/>
        <a:cs typeface="+mn-cs"/>
      </a:defRPr>
    </a:lvl3pPr>
    <a:lvl4pPr marL="1371600" algn="l" rtl="0" fontAlgn="base">
      <a:spcBef>
        <a:spcPct val="30000"/>
      </a:spcBef>
      <a:spcAft>
        <a:spcPct val="0"/>
      </a:spcAft>
      <a:defRPr sz="1200" kern="1200">
        <a:solidFill>
          <a:schemeClr val="tx1"/>
        </a:solidFill>
        <a:latin typeface="Times New Roman" charset="0"/>
        <a:ea typeface="ＭＳ Ｐゴシック" charset="0"/>
        <a:cs typeface="+mn-cs"/>
      </a:defRPr>
    </a:lvl4pPr>
    <a:lvl5pPr marL="1828800" algn="l" rtl="0" fontAlgn="base">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17AAC9-2B82-334A-B38A-C962063EB88D}" type="slidenum">
              <a:rPr lang="en-US"/>
              <a:pPr/>
              <a:t>1</a:t>
            </a:fld>
            <a:endParaRPr lang="en-US"/>
          </a:p>
        </p:txBody>
      </p:sp>
      <p:sp>
        <p:nvSpPr>
          <p:cNvPr id="8376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37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385017-3C37-424B-A837-A14145BA5E47}" type="slidenum">
              <a:rPr lang="en-US"/>
              <a:pPr/>
              <a:t>10</a:t>
            </a:fld>
            <a:endParaRPr lang="en-US"/>
          </a:p>
        </p:txBody>
      </p:sp>
      <p:sp>
        <p:nvSpPr>
          <p:cNvPr id="6768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676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B30B92-2FB6-3A42-9440-32C5A5DDD568}" type="slidenum">
              <a:rPr lang="en-US"/>
              <a:pPr/>
              <a:t>11</a:t>
            </a:fld>
            <a:endParaRPr lang="en-US"/>
          </a:p>
        </p:txBody>
      </p:sp>
      <p:sp>
        <p:nvSpPr>
          <p:cNvPr id="6778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677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8FB491-2433-9E4B-ADDA-4CFC22A4C23F}" type="slidenum">
              <a:rPr lang="en-US"/>
              <a:pPr/>
              <a:t>12</a:t>
            </a:fld>
            <a:endParaRPr lang="en-US"/>
          </a:p>
        </p:txBody>
      </p:sp>
      <p:sp>
        <p:nvSpPr>
          <p:cNvPr id="6789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67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9798BD-4270-B94A-935E-41B4C6BDD602}" type="slidenum">
              <a:rPr lang="en-US"/>
              <a:pPr/>
              <a:t>13</a:t>
            </a:fld>
            <a:endParaRPr lang="en-US"/>
          </a:p>
        </p:txBody>
      </p:sp>
      <p:sp>
        <p:nvSpPr>
          <p:cNvPr id="6799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679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D7A0B8-348A-6D43-A15F-2C2A349D9EC4}" type="slidenum">
              <a:rPr lang="en-US"/>
              <a:pPr/>
              <a:t>14</a:t>
            </a:fld>
            <a:endParaRPr lang="en-US"/>
          </a:p>
        </p:txBody>
      </p:sp>
      <p:sp>
        <p:nvSpPr>
          <p:cNvPr id="6809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680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6877E9-803E-ED40-B117-9F791B089EEA}" type="slidenum">
              <a:rPr lang="en-US"/>
              <a:pPr/>
              <a:t>15</a:t>
            </a:fld>
            <a:endParaRPr lang="en-US"/>
          </a:p>
        </p:txBody>
      </p:sp>
      <p:sp>
        <p:nvSpPr>
          <p:cNvPr id="6819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68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CREATE TABLE </a:t>
            </a:r>
            <a:r>
              <a:rPr lang="en-US" dirty="0" err="1" smtClean="0"/>
              <a:t>newtab</a:t>
            </a:r>
            <a:r>
              <a:rPr lang="en-US" dirty="0" smtClean="0"/>
              <a:t> SELECT DISTINCT … FROM </a:t>
            </a:r>
            <a:r>
              <a:rPr lang="en-US" dirty="0" err="1" smtClean="0"/>
              <a:t>oldtab</a:t>
            </a:r>
            <a:r>
              <a:rPr lang="en-US" baseline="0" dirty="0" smtClean="0"/>
              <a:t> WHERE …</a:t>
            </a:r>
            <a:endParaRPr lang="en-US" dirty="0" smtClean="0"/>
          </a:p>
          <a:p>
            <a:r>
              <a:rPr lang="en-US" dirty="0" smtClean="0"/>
              <a:t>ALTER TABLE </a:t>
            </a:r>
            <a:r>
              <a:rPr lang="en-US" dirty="0" err="1" smtClean="0"/>
              <a:t>newtab</a:t>
            </a:r>
            <a:r>
              <a:rPr lang="en-US" dirty="0" smtClean="0"/>
              <a:t> ADD </a:t>
            </a:r>
            <a:r>
              <a:rPr lang="en-US" dirty="0" err="1" smtClean="0"/>
              <a:t>new_id</a:t>
            </a:r>
            <a:r>
              <a:rPr lang="en-US" dirty="0" smtClean="0"/>
              <a:t> INT UNSIGNED NOT NULL AUTO_INCREMENT, ADD PRIMARY KEY (</a:t>
            </a:r>
            <a:r>
              <a:rPr lang="en-US" dirty="0" err="1" smtClean="0"/>
              <a:t>new_id</a:t>
            </a:r>
            <a:r>
              <a:rPr lang="en-US" dirty="0" smtClean="0"/>
              <a:t>);</a:t>
            </a:r>
          </a:p>
          <a:p>
            <a:r>
              <a:rPr lang="en-US" dirty="0" smtClean="0"/>
              <a:t>create table au_bib2 select </a:t>
            </a:r>
            <a:r>
              <a:rPr lang="en-US" dirty="0" err="1" smtClean="0"/>
              <a:t>author_id</a:t>
            </a:r>
            <a:r>
              <a:rPr lang="en-US" dirty="0" smtClean="0"/>
              <a:t>, </a:t>
            </a:r>
            <a:r>
              <a:rPr lang="en-US" dirty="0" err="1" smtClean="0"/>
              <a:t>accno</a:t>
            </a:r>
            <a:r>
              <a:rPr lang="en-US" dirty="0" smtClean="0"/>
              <a:t> from </a:t>
            </a:r>
            <a:r>
              <a:rPr lang="en-US" dirty="0" err="1" smtClean="0"/>
              <a:t>orig_bib</a:t>
            </a:r>
            <a:r>
              <a:rPr lang="en-US" dirty="0" smtClean="0"/>
              <a:t>, authors2 where authors2.author = </a:t>
            </a:r>
            <a:r>
              <a:rPr lang="en-US" dirty="0" err="1" smtClean="0"/>
              <a:t>orig_bib.author</a:t>
            </a:r>
            <a:r>
              <a:rPr lang="en-US" dirty="0" smtClean="0"/>
              <a:t>;</a:t>
            </a:r>
            <a:endParaRPr lang="en-US" dirty="0"/>
          </a:p>
        </p:txBody>
      </p:sp>
      <p:sp>
        <p:nvSpPr>
          <p:cNvPr id="4" name="Slide Number Placeholder 3"/>
          <p:cNvSpPr>
            <a:spLocks noGrp="1"/>
          </p:cNvSpPr>
          <p:nvPr>
            <p:ph type="sldNum" sz="quarter" idx="10"/>
          </p:nvPr>
        </p:nvSpPr>
        <p:spPr/>
        <p:txBody>
          <a:bodyPr/>
          <a:lstStyle/>
          <a:p>
            <a:fld id="{07A4B664-1177-514F-9BAA-9A9C7F2685B2}" type="slidenum">
              <a:rPr lang="en-US" smtClean="0"/>
              <a:pPr/>
              <a:t>16</a:t>
            </a:fld>
            <a:endParaRPr lang="en-US"/>
          </a:p>
        </p:txBody>
      </p:sp>
    </p:spTree>
    <p:extLst>
      <p:ext uri="{BB962C8B-B14F-4D97-AF65-F5344CB8AC3E}">
        <p14:creationId xmlns:p14="http://schemas.microsoft.com/office/powerpoint/2010/main" val="26645189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CEE749-F174-1E40-93C8-2D70CABB8F4E}" type="slidenum">
              <a:rPr lang="en-US"/>
              <a:pPr/>
              <a:t>17</a:t>
            </a:fld>
            <a:endParaRPr lang="en-US"/>
          </a:p>
        </p:txBody>
      </p:sp>
      <p:sp>
        <p:nvSpPr>
          <p:cNvPr id="7270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27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163045-9728-EF4A-B058-C2987F4049E6}" type="slidenum">
              <a:rPr lang="en-US"/>
              <a:pPr/>
              <a:t>18</a:t>
            </a:fld>
            <a:endParaRPr lang="en-US"/>
          </a:p>
        </p:txBody>
      </p:sp>
      <p:sp>
        <p:nvSpPr>
          <p:cNvPr id="7290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29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F40AB9-D6EA-2D40-9611-D879C98611F3}" type="slidenum">
              <a:rPr lang="en-US"/>
              <a:pPr/>
              <a:t>19</a:t>
            </a:fld>
            <a:endParaRPr lang="en-US"/>
          </a:p>
        </p:txBody>
      </p:sp>
      <p:sp>
        <p:nvSpPr>
          <p:cNvPr id="7311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31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04DA91-8B2A-6D4E-ABE7-1D8BDE37C265}" type="slidenum">
              <a:rPr lang="en-US"/>
              <a:pPr/>
              <a:t>2</a:t>
            </a:fld>
            <a:endParaRPr lang="en-US"/>
          </a:p>
        </p:txBody>
      </p:sp>
      <p:sp>
        <p:nvSpPr>
          <p:cNvPr id="9052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905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98F8F9-A57A-1248-97A2-42428CD4B2D3}" type="slidenum">
              <a:rPr lang="en-US"/>
              <a:pPr/>
              <a:t>20</a:t>
            </a:fld>
            <a:endParaRPr lang="en-US"/>
          </a:p>
        </p:txBody>
      </p:sp>
      <p:sp>
        <p:nvSpPr>
          <p:cNvPr id="915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915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6CC3E3-83BF-3745-A00F-ECF679651DEB}" type="slidenum">
              <a:rPr lang="en-US"/>
              <a:pPr/>
              <a:t>21</a:t>
            </a:fld>
            <a:endParaRPr lang="en-US"/>
          </a:p>
        </p:txBody>
      </p:sp>
      <p:sp>
        <p:nvSpPr>
          <p:cNvPr id="8519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51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F3F6C4-6E67-A449-BBA7-86457C8DC68F}" type="slidenum">
              <a:rPr lang="en-US"/>
              <a:pPr/>
              <a:t>22</a:t>
            </a:fld>
            <a:endParaRPr lang="en-US"/>
          </a:p>
        </p:txBody>
      </p:sp>
      <p:sp>
        <p:nvSpPr>
          <p:cNvPr id="8529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52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034413-959D-D74D-A2FC-A62B59619839}" type="slidenum">
              <a:rPr lang="en-US"/>
              <a:pPr/>
              <a:t>23</a:t>
            </a:fld>
            <a:endParaRPr lang="en-US"/>
          </a:p>
        </p:txBody>
      </p:sp>
      <p:sp>
        <p:nvSpPr>
          <p:cNvPr id="8540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54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2BBD63-E841-524A-B35A-1CE721836D86}" type="slidenum">
              <a:rPr lang="en-US"/>
              <a:pPr/>
              <a:t>24</a:t>
            </a:fld>
            <a:endParaRPr lang="en-US"/>
          </a:p>
        </p:txBody>
      </p:sp>
      <p:sp>
        <p:nvSpPr>
          <p:cNvPr id="8550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55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56A207-0888-0341-931C-970BBAA9F421}" type="slidenum">
              <a:rPr lang="en-US"/>
              <a:pPr/>
              <a:t>25</a:t>
            </a:fld>
            <a:endParaRPr lang="en-US"/>
          </a:p>
        </p:txBody>
      </p:sp>
      <p:sp>
        <p:nvSpPr>
          <p:cNvPr id="8560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56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E261A1-A709-1242-9EC4-736ED2AA4EE7}" type="slidenum">
              <a:rPr lang="en-US"/>
              <a:pPr/>
              <a:t>26</a:t>
            </a:fld>
            <a:endParaRPr lang="en-US"/>
          </a:p>
        </p:txBody>
      </p:sp>
      <p:sp>
        <p:nvSpPr>
          <p:cNvPr id="8570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57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814C4E-DCCD-CA4F-B21C-7AC07A966EA8}" type="slidenum">
              <a:rPr lang="en-US"/>
              <a:pPr/>
              <a:t>27</a:t>
            </a:fld>
            <a:endParaRPr lang="en-US"/>
          </a:p>
        </p:txBody>
      </p:sp>
      <p:sp>
        <p:nvSpPr>
          <p:cNvPr id="8581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58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1F34E4-E126-064E-80E7-7CD3F956FA7D}" type="slidenum">
              <a:rPr lang="en-US"/>
              <a:pPr/>
              <a:t>28</a:t>
            </a:fld>
            <a:endParaRPr lang="en-US"/>
          </a:p>
        </p:txBody>
      </p:sp>
      <p:sp>
        <p:nvSpPr>
          <p:cNvPr id="8591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59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72792C-FFFC-424B-950E-184AB33719F2}" type="slidenum">
              <a:rPr lang="en-US"/>
              <a:pPr/>
              <a:t>29</a:t>
            </a:fld>
            <a:endParaRPr lang="en-US"/>
          </a:p>
        </p:txBody>
      </p:sp>
      <p:sp>
        <p:nvSpPr>
          <p:cNvPr id="8601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60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4DDCE4-D971-B743-AADB-A2A3233C237B}" type="slidenum">
              <a:rPr lang="en-US"/>
              <a:pPr/>
              <a:t>3</a:t>
            </a:fld>
            <a:endParaRPr lang="en-US"/>
          </a:p>
        </p:txBody>
      </p:sp>
      <p:sp>
        <p:nvSpPr>
          <p:cNvPr id="8386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38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D2C869-2D68-F144-A1F9-966544E7AA4F}" type="slidenum">
              <a:rPr lang="en-US"/>
              <a:pPr/>
              <a:t>30</a:t>
            </a:fld>
            <a:endParaRPr lang="en-US"/>
          </a:p>
        </p:txBody>
      </p:sp>
      <p:sp>
        <p:nvSpPr>
          <p:cNvPr id="8611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61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5BB323-11B9-F84B-AF94-93D24E1BB057}" type="slidenum">
              <a:rPr lang="en-US"/>
              <a:pPr/>
              <a:t>31</a:t>
            </a:fld>
            <a:endParaRPr lang="en-US"/>
          </a:p>
        </p:txBody>
      </p:sp>
      <p:sp>
        <p:nvSpPr>
          <p:cNvPr id="8622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62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B198BA-982B-0E47-9E71-3376D26A230C}" type="slidenum">
              <a:rPr lang="en-US"/>
              <a:pPr/>
              <a:t>32</a:t>
            </a:fld>
            <a:endParaRPr lang="en-US"/>
          </a:p>
        </p:txBody>
      </p:sp>
      <p:sp>
        <p:nvSpPr>
          <p:cNvPr id="8632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63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354571-29C6-7245-9643-F8A47067EF80}" type="slidenum">
              <a:rPr lang="en-US"/>
              <a:pPr/>
              <a:t>33</a:t>
            </a:fld>
            <a:endParaRPr lang="en-US"/>
          </a:p>
        </p:txBody>
      </p:sp>
      <p:sp>
        <p:nvSpPr>
          <p:cNvPr id="8642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64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30BEBD-F014-EF44-A76B-B80D173A6F45}" type="slidenum">
              <a:rPr lang="en-US"/>
              <a:pPr/>
              <a:t>34</a:t>
            </a:fld>
            <a:endParaRPr lang="en-US"/>
          </a:p>
        </p:txBody>
      </p:sp>
      <p:sp>
        <p:nvSpPr>
          <p:cNvPr id="8652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65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578DEA-627A-C143-AB7E-59822AB0E3A8}" type="slidenum">
              <a:rPr lang="en-US"/>
              <a:pPr/>
              <a:t>35</a:t>
            </a:fld>
            <a:endParaRPr lang="en-US"/>
          </a:p>
        </p:txBody>
      </p:sp>
      <p:sp>
        <p:nvSpPr>
          <p:cNvPr id="8663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66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E68358-8BF3-2F4B-BBA9-CEC2F5E3CFA5}" type="slidenum">
              <a:rPr lang="en-US"/>
              <a:pPr/>
              <a:t>36</a:t>
            </a:fld>
            <a:endParaRPr lang="en-US"/>
          </a:p>
        </p:txBody>
      </p:sp>
      <p:sp>
        <p:nvSpPr>
          <p:cNvPr id="8673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67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A9CEC4-028A-2643-821E-A409181F2701}" type="slidenum">
              <a:rPr lang="en-US"/>
              <a:pPr/>
              <a:t>37</a:t>
            </a:fld>
            <a:endParaRPr lang="en-US"/>
          </a:p>
        </p:txBody>
      </p:sp>
      <p:sp>
        <p:nvSpPr>
          <p:cNvPr id="8683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68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192B88-B86F-E94D-96D1-2F96B342B743}" type="slidenum">
              <a:rPr lang="en-US"/>
              <a:pPr/>
              <a:t>38</a:t>
            </a:fld>
            <a:endParaRPr lang="en-US"/>
          </a:p>
        </p:txBody>
      </p:sp>
      <p:sp>
        <p:nvSpPr>
          <p:cNvPr id="8693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69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B39AE6-4139-7A44-A731-576788B72B8D}" type="slidenum">
              <a:rPr lang="en-US"/>
              <a:pPr/>
              <a:t>39</a:t>
            </a:fld>
            <a:endParaRPr lang="en-US"/>
          </a:p>
        </p:txBody>
      </p:sp>
      <p:sp>
        <p:nvSpPr>
          <p:cNvPr id="8714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71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8E2804-36BB-904F-AEA9-AA6ED18A52A2}" type="slidenum">
              <a:rPr lang="en-US"/>
              <a:pPr/>
              <a:t>4</a:t>
            </a:fld>
            <a:endParaRPr lang="en-US"/>
          </a:p>
        </p:txBody>
      </p:sp>
      <p:sp>
        <p:nvSpPr>
          <p:cNvPr id="9134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91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51D48C-E03D-1243-A7A1-F6C97D97B76D}" type="slidenum">
              <a:rPr lang="en-US"/>
              <a:pPr/>
              <a:t>40</a:t>
            </a:fld>
            <a:endParaRPr lang="en-US"/>
          </a:p>
        </p:txBody>
      </p:sp>
      <p:sp>
        <p:nvSpPr>
          <p:cNvPr id="8704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70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4041D9-D87B-3B4C-A631-5590921B29BB}" type="slidenum">
              <a:rPr lang="en-US"/>
              <a:pPr/>
              <a:t>41</a:t>
            </a:fld>
            <a:endParaRPr lang="en-US"/>
          </a:p>
        </p:txBody>
      </p:sp>
      <p:sp>
        <p:nvSpPr>
          <p:cNvPr id="917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917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211B35-01AE-3C4B-8D69-F66E059AFE74}" type="slidenum">
              <a:rPr lang="en-US"/>
              <a:pPr/>
              <a:t>42</a:t>
            </a:fld>
            <a:endParaRPr lang="en-US"/>
          </a:p>
        </p:txBody>
      </p:sp>
      <p:sp>
        <p:nvSpPr>
          <p:cNvPr id="8734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73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66EA18-20F0-3743-8032-CA54115117E6}" type="slidenum">
              <a:rPr lang="en-US"/>
              <a:pPr/>
              <a:t>43</a:t>
            </a:fld>
            <a:endParaRPr lang="en-US"/>
          </a:p>
        </p:txBody>
      </p:sp>
      <p:sp>
        <p:nvSpPr>
          <p:cNvPr id="9195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919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98C818-055E-B845-B639-AF8E29A3C434}" type="slidenum">
              <a:rPr lang="en-US"/>
              <a:pPr/>
              <a:t>44</a:t>
            </a:fld>
            <a:endParaRPr lang="en-US"/>
          </a:p>
        </p:txBody>
      </p:sp>
      <p:sp>
        <p:nvSpPr>
          <p:cNvPr id="8755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75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FADCB6-AD12-9A4A-A8BF-269E59E8FD02}" type="slidenum">
              <a:rPr lang="en-US"/>
              <a:pPr/>
              <a:t>45</a:t>
            </a:fld>
            <a:endParaRPr lang="en-US"/>
          </a:p>
        </p:txBody>
      </p:sp>
      <p:sp>
        <p:nvSpPr>
          <p:cNvPr id="8765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76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0E2440-6F2C-EE48-A9CD-A06293DC873B}" type="slidenum">
              <a:rPr lang="en-US"/>
              <a:pPr/>
              <a:t>46</a:t>
            </a:fld>
            <a:endParaRPr lang="en-US"/>
          </a:p>
        </p:txBody>
      </p:sp>
      <p:sp>
        <p:nvSpPr>
          <p:cNvPr id="8775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77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5300EC-56F3-B249-BEA3-E88FBEE69E2E}" type="slidenum">
              <a:rPr lang="en-US"/>
              <a:pPr/>
              <a:t>47</a:t>
            </a:fld>
            <a:endParaRPr lang="en-US"/>
          </a:p>
        </p:txBody>
      </p:sp>
      <p:sp>
        <p:nvSpPr>
          <p:cNvPr id="9031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903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AE3788-39F0-1F40-8990-FDED816E45B5}" type="slidenum">
              <a:rPr lang="en-US"/>
              <a:pPr/>
              <a:t>49</a:t>
            </a:fld>
            <a:endParaRPr lang="en-US"/>
          </a:p>
        </p:txBody>
      </p:sp>
      <p:sp>
        <p:nvSpPr>
          <p:cNvPr id="8785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78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461C10-E8FA-7E48-B6D4-AD23FFBFE74C}" type="slidenum">
              <a:rPr lang="en-US"/>
              <a:pPr/>
              <a:t>50</a:t>
            </a:fld>
            <a:endParaRPr lang="en-US"/>
          </a:p>
        </p:txBody>
      </p:sp>
      <p:sp>
        <p:nvSpPr>
          <p:cNvPr id="8796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7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D1B47A-C646-6B4A-BF8D-D430566C82C1}" type="slidenum">
              <a:rPr lang="en-US"/>
              <a:pPr/>
              <a:t>5</a:t>
            </a:fld>
            <a:endParaRPr lang="en-US"/>
          </a:p>
        </p:txBody>
      </p:sp>
      <p:sp>
        <p:nvSpPr>
          <p:cNvPr id="92160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92160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FC0FC4-F72C-EC4C-AF8D-68D03C3D385F}" type="slidenum">
              <a:rPr lang="en-US"/>
              <a:pPr/>
              <a:t>51</a:t>
            </a:fld>
            <a:endParaRPr lang="en-US"/>
          </a:p>
        </p:txBody>
      </p:sp>
      <p:sp>
        <p:nvSpPr>
          <p:cNvPr id="8806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80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0D9596-1A6E-7B49-819F-87A73B3EAA8D}" type="slidenum">
              <a:rPr lang="en-US"/>
              <a:pPr/>
              <a:t>52</a:t>
            </a:fld>
            <a:endParaRPr lang="en-US"/>
          </a:p>
        </p:txBody>
      </p:sp>
      <p:sp>
        <p:nvSpPr>
          <p:cNvPr id="8816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81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01E365-EC5F-7646-B5F4-26D0BEAF07F2}" type="slidenum">
              <a:rPr lang="en-US"/>
              <a:pPr/>
              <a:t>53</a:t>
            </a:fld>
            <a:endParaRPr lang="en-US"/>
          </a:p>
        </p:txBody>
      </p:sp>
      <p:sp>
        <p:nvSpPr>
          <p:cNvPr id="8826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82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824271-BBC6-C041-A063-640084505CA7}" type="slidenum">
              <a:rPr lang="en-US"/>
              <a:pPr/>
              <a:t>54</a:t>
            </a:fld>
            <a:endParaRPr lang="en-US"/>
          </a:p>
        </p:txBody>
      </p:sp>
      <p:sp>
        <p:nvSpPr>
          <p:cNvPr id="8837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83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F7AB51-B9CB-4741-9CB5-723883FC5926}" type="slidenum">
              <a:rPr lang="en-US"/>
              <a:pPr/>
              <a:t>55</a:t>
            </a:fld>
            <a:endParaRPr lang="en-US"/>
          </a:p>
        </p:txBody>
      </p:sp>
      <p:sp>
        <p:nvSpPr>
          <p:cNvPr id="8847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84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C04034-7F8C-9948-AECF-E0953FA599D7}" type="slidenum">
              <a:rPr lang="en-US"/>
              <a:pPr/>
              <a:t>56</a:t>
            </a:fld>
            <a:endParaRPr lang="en-US"/>
          </a:p>
        </p:txBody>
      </p:sp>
      <p:sp>
        <p:nvSpPr>
          <p:cNvPr id="8857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85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E69EAF-C362-4D40-9314-65515CBD20C2}" type="slidenum">
              <a:rPr lang="en-US"/>
              <a:pPr/>
              <a:t>57</a:t>
            </a:fld>
            <a:endParaRPr lang="en-US"/>
          </a:p>
        </p:txBody>
      </p:sp>
      <p:sp>
        <p:nvSpPr>
          <p:cNvPr id="8867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86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616211-C250-3349-BF9B-D5B7E1D57C61}" type="slidenum">
              <a:rPr lang="en-US"/>
              <a:pPr/>
              <a:t>58</a:t>
            </a:fld>
            <a:endParaRPr lang="en-US"/>
          </a:p>
        </p:txBody>
      </p:sp>
      <p:sp>
        <p:nvSpPr>
          <p:cNvPr id="8878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87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69246A-4982-494E-9349-E82852183DF6}" type="slidenum">
              <a:rPr lang="en-US"/>
              <a:pPr/>
              <a:t>59</a:t>
            </a:fld>
            <a:endParaRPr lang="en-US"/>
          </a:p>
        </p:txBody>
      </p:sp>
      <p:sp>
        <p:nvSpPr>
          <p:cNvPr id="8888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88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1CCD2F-8C0A-3946-BE1B-B702BFD95114}" type="slidenum">
              <a:rPr lang="en-US"/>
              <a:pPr/>
              <a:t>60</a:t>
            </a:fld>
            <a:endParaRPr lang="en-US"/>
          </a:p>
        </p:txBody>
      </p:sp>
      <p:sp>
        <p:nvSpPr>
          <p:cNvPr id="8898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89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895A61-4175-C444-8331-C85E965E5D0C}" type="slidenum">
              <a:rPr lang="en-US"/>
              <a:pPr/>
              <a:t>6</a:t>
            </a:fld>
            <a:endParaRPr lang="en-US"/>
          </a:p>
        </p:txBody>
      </p:sp>
      <p:sp>
        <p:nvSpPr>
          <p:cNvPr id="92365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92365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81E785-9925-7B4F-979F-84E465C01AAB}" type="slidenum">
              <a:rPr lang="en-US"/>
              <a:pPr/>
              <a:t>61</a:t>
            </a:fld>
            <a:endParaRPr lang="en-US"/>
          </a:p>
        </p:txBody>
      </p:sp>
      <p:sp>
        <p:nvSpPr>
          <p:cNvPr id="8908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90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3835A6-7188-BB47-B0F0-9FDC60162BD8}" type="slidenum">
              <a:rPr lang="en-US"/>
              <a:pPr/>
              <a:t>62</a:t>
            </a:fld>
            <a:endParaRPr lang="en-US"/>
          </a:p>
        </p:txBody>
      </p:sp>
      <p:sp>
        <p:nvSpPr>
          <p:cNvPr id="8919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91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770909-CA74-D64E-9E67-D159322EC05C}" type="slidenum">
              <a:rPr lang="en-US"/>
              <a:pPr/>
              <a:t>63</a:t>
            </a:fld>
            <a:endParaRPr lang="en-US"/>
          </a:p>
        </p:txBody>
      </p:sp>
      <p:sp>
        <p:nvSpPr>
          <p:cNvPr id="8929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929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0081FC-36F5-EB40-9D09-3ACB7A536D84}" type="slidenum">
              <a:rPr lang="en-US"/>
              <a:pPr/>
              <a:t>64</a:t>
            </a:fld>
            <a:endParaRPr lang="en-US"/>
          </a:p>
        </p:txBody>
      </p:sp>
      <p:sp>
        <p:nvSpPr>
          <p:cNvPr id="8939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93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0081FC-36F5-EB40-9D09-3ACB7A536D84}" type="slidenum">
              <a:rPr lang="en-US"/>
              <a:pPr/>
              <a:t>65</a:t>
            </a:fld>
            <a:endParaRPr lang="en-US"/>
          </a:p>
        </p:txBody>
      </p:sp>
      <p:sp>
        <p:nvSpPr>
          <p:cNvPr id="8939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93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72293D-3809-B34E-83D1-74414BB0B241}" type="slidenum">
              <a:rPr lang="en-US"/>
              <a:pPr/>
              <a:t>66</a:t>
            </a:fld>
            <a:endParaRPr lang="en-US"/>
          </a:p>
        </p:txBody>
      </p:sp>
      <p:sp>
        <p:nvSpPr>
          <p:cNvPr id="8949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94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D938AD-5853-7540-A3FC-853F3F2E7BA3}" type="slidenum">
              <a:rPr lang="en-US"/>
              <a:pPr/>
              <a:t>67</a:t>
            </a:fld>
            <a:endParaRPr lang="en-US"/>
          </a:p>
        </p:txBody>
      </p:sp>
      <p:sp>
        <p:nvSpPr>
          <p:cNvPr id="8960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96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ED3F94-16D5-EF4E-9D9B-4B407BB372AC}" type="slidenum">
              <a:rPr lang="en-US"/>
              <a:pPr/>
              <a:t>68</a:t>
            </a:fld>
            <a:endParaRPr lang="en-US"/>
          </a:p>
        </p:txBody>
      </p:sp>
      <p:sp>
        <p:nvSpPr>
          <p:cNvPr id="8970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97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B8528F-E0C4-2C4B-943F-60FBD23BDFC0}" type="slidenum">
              <a:rPr lang="en-US"/>
              <a:pPr/>
              <a:t>69</a:t>
            </a:fld>
            <a:endParaRPr lang="en-US"/>
          </a:p>
        </p:txBody>
      </p:sp>
      <p:sp>
        <p:nvSpPr>
          <p:cNvPr id="8980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98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E8DC82-CC9F-CE41-8029-0D3400FE86D2}" type="slidenum">
              <a:rPr lang="en-US"/>
              <a:pPr/>
              <a:t>70</a:t>
            </a:fld>
            <a:endParaRPr lang="en-US"/>
          </a:p>
        </p:txBody>
      </p:sp>
      <p:sp>
        <p:nvSpPr>
          <p:cNvPr id="8990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990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E5138A-E56D-3740-B0F5-747FEC44BCF6}" type="slidenum">
              <a:rPr lang="en-US"/>
              <a:pPr/>
              <a:t>7</a:t>
            </a:fld>
            <a:endParaRPr lang="en-US"/>
          </a:p>
        </p:txBody>
      </p:sp>
      <p:sp>
        <p:nvSpPr>
          <p:cNvPr id="92569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9256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ADBA95-9BB6-814A-91FE-B197DCCC2051}" type="slidenum">
              <a:rPr lang="en-US"/>
              <a:pPr/>
              <a:t>71</a:t>
            </a:fld>
            <a:endParaRPr lang="en-US"/>
          </a:p>
        </p:txBody>
      </p:sp>
      <p:sp>
        <p:nvSpPr>
          <p:cNvPr id="9000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900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11F801-4203-1B40-89D4-68CA3964C0FE}" type="slidenum">
              <a:rPr lang="en-US"/>
              <a:pPr/>
              <a:t>72</a:t>
            </a:fld>
            <a:endParaRPr lang="en-US"/>
          </a:p>
        </p:txBody>
      </p:sp>
      <p:sp>
        <p:nvSpPr>
          <p:cNvPr id="8304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30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238E1B-E97E-664E-8FD4-A20E54AE206E}" type="slidenum">
              <a:rPr lang="en-US"/>
              <a:pPr/>
              <a:t>8</a:t>
            </a:fld>
            <a:endParaRPr lang="en-US"/>
          </a:p>
        </p:txBody>
      </p:sp>
      <p:sp>
        <p:nvSpPr>
          <p:cNvPr id="6748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67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473866-E18A-CA47-807D-B853E3E0545A}" type="slidenum">
              <a:rPr lang="en-US"/>
              <a:pPr/>
              <a:t>9</a:t>
            </a:fld>
            <a:endParaRPr lang="en-US"/>
          </a:p>
        </p:txBody>
      </p:sp>
      <p:sp>
        <p:nvSpPr>
          <p:cNvPr id="6758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67584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2014</a:t>
            </a:r>
            <a:endParaRPr lang="en-US"/>
          </a:p>
        </p:txBody>
      </p:sp>
    </p:spTree>
    <p:extLst>
      <p:ext uri="{BB962C8B-B14F-4D97-AF65-F5344CB8AC3E}">
        <p14:creationId xmlns:p14="http://schemas.microsoft.com/office/powerpoint/2010/main" val="2098625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2014</a:t>
            </a:r>
            <a:endParaRPr lang="en-US"/>
          </a:p>
        </p:txBody>
      </p:sp>
    </p:spTree>
    <p:extLst>
      <p:ext uri="{BB962C8B-B14F-4D97-AF65-F5344CB8AC3E}">
        <p14:creationId xmlns:p14="http://schemas.microsoft.com/office/powerpoint/2010/main" val="3286922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0198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2014</a:t>
            </a:r>
            <a:endParaRPr lang="en-US"/>
          </a:p>
        </p:txBody>
      </p:sp>
    </p:spTree>
    <p:extLst>
      <p:ext uri="{BB962C8B-B14F-4D97-AF65-F5344CB8AC3E}">
        <p14:creationId xmlns:p14="http://schemas.microsoft.com/office/powerpoint/2010/main" val="2161100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2014</a:t>
            </a:r>
            <a:endParaRPr lang="en-US"/>
          </a:p>
        </p:txBody>
      </p:sp>
    </p:spTree>
    <p:extLst>
      <p:ext uri="{BB962C8B-B14F-4D97-AF65-F5344CB8AC3E}">
        <p14:creationId xmlns:p14="http://schemas.microsoft.com/office/powerpoint/2010/main" val="2741845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IS 257 – Fall 2014</a:t>
            </a:r>
            <a:endParaRPr lang="en-US"/>
          </a:p>
        </p:txBody>
      </p:sp>
    </p:spTree>
    <p:extLst>
      <p:ext uri="{BB962C8B-B14F-4D97-AF65-F5344CB8AC3E}">
        <p14:creationId xmlns:p14="http://schemas.microsoft.com/office/powerpoint/2010/main" val="2694102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IS 257 – Fall 2014</a:t>
            </a:r>
            <a:endParaRPr lang="en-US"/>
          </a:p>
        </p:txBody>
      </p:sp>
    </p:spTree>
    <p:extLst>
      <p:ext uri="{BB962C8B-B14F-4D97-AF65-F5344CB8AC3E}">
        <p14:creationId xmlns:p14="http://schemas.microsoft.com/office/powerpoint/2010/main" val="327978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IS 257 – Fall 2014</a:t>
            </a:r>
            <a:endParaRPr lang="en-US"/>
          </a:p>
        </p:txBody>
      </p:sp>
    </p:spTree>
    <p:extLst>
      <p:ext uri="{BB962C8B-B14F-4D97-AF65-F5344CB8AC3E}">
        <p14:creationId xmlns:p14="http://schemas.microsoft.com/office/powerpoint/2010/main" val="2179210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IS 257 – Fall 2014</a:t>
            </a:r>
            <a:endParaRPr lang="en-US"/>
          </a:p>
        </p:txBody>
      </p:sp>
    </p:spTree>
    <p:extLst>
      <p:ext uri="{BB962C8B-B14F-4D97-AF65-F5344CB8AC3E}">
        <p14:creationId xmlns:p14="http://schemas.microsoft.com/office/powerpoint/2010/main" val="779234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IS 257 – Fall 2014</a:t>
            </a:r>
            <a:endParaRPr lang="en-US"/>
          </a:p>
        </p:txBody>
      </p:sp>
    </p:spTree>
    <p:extLst>
      <p:ext uri="{BB962C8B-B14F-4D97-AF65-F5344CB8AC3E}">
        <p14:creationId xmlns:p14="http://schemas.microsoft.com/office/powerpoint/2010/main" val="2494848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IS 257 – Fall 2014</a:t>
            </a:r>
            <a:endParaRPr lang="en-US"/>
          </a:p>
        </p:txBody>
      </p:sp>
    </p:spTree>
    <p:extLst>
      <p:ext uri="{BB962C8B-B14F-4D97-AF65-F5344CB8AC3E}">
        <p14:creationId xmlns:p14="http://schemas.microsoft.com/office/powerpoint/2010/main" val="936634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IS 257 – Fall 2014</a:t>
            </a:r>
            <a:endParaRPr lang="en-US"/>
          </a:p>
        </p:txBody>
      </p:sp>
    </p:spTree>
    <p:extLst>
      <p:ext uri="{BB962C8B-B14F-4D97-AF65-F5344CB8AC3E}">
        <p14:creationId xmlns:p14="http://schemas.microsoft.com/office/powerpoint/2010/main" val="366884995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jpeg"/><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 name="Rectangle 20"/>
          <p:cNvSpPr>
            <a:spLocks noChangeArrowheads="1"/>
          </p:cNvSpPr>
          <p:nvPr userDrawn="1"/>
        </p:nvSpPr>
        <p:spPr bwMode="auto">
          <a:xfrm>
            <a:off x="0" y="0"/>
            <a:ext cx="9144000" cy="9144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46" name="Rectangle 22"/>
          <p:cNvSpPr>
            <a:spLocks noChangeArrowheads="1"/>
          </p:cNvSpPr>
          <p:nvPr userDrawn="1"/>
        </p:nvSpPr>
        <p:spPr bwMode="auto">
          <a:xfrm>
            <a:off x="0" y="6477000"/>
            <a:ext cx="9144000" cy="3810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26" name="Rectangle 2"/>
          <p:cNvSpPr>
            <a:spLocks noGrp="1" noChangeArrowheads="1"/>
          </p:cNvSpPr>
          <p:nvPr>
            <p:ph type="title"/>
          </p:nvPr>
        </p:nvSpPr>
        <p:spPr bwMode="auto">
          <a:xfrm>
            <a:off x="457200" y="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19200"/>
            <a:ext cx="82296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47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0" bIns="45720" numCol="1" anchor="ctr" anchorCtr="0" compatLnSpc="1">
            <a:prstTxWarp prst="textNoShape">
              <a:avLst/>
            </a:prstTxWarp>
          </a:bodyPr>
          <a:lstStyle>
            <a:lvl1pPr algn="l">
              <a:defRPr sz="1000" b="1">
                <a:solidFill>
                  <a:srgbClr val="FFFFFF"/>
                </a:solidFill>
                <a:latin typeface="+mj-lt"/>
              </a:defRPr>
            </a:lvl1pPr>
          </a:lstStyle>
          <a:p>
            <a:r>
              <a:rPr lang="en-US" smtClean="0"/>
              <a:t>IS 257 – Fall 2014</a:t>
            </a:r>
            <a:endParaRPr lang="en-US"/>
          </a:p>
        </p:txBody>
      </p:sp>
      <p:pic>
        <p:nvPicPr>
          <p:cNvPr id="1031" name="Picture 7" descr="logo_small"/>
          <p:cNvPicPr>
            <a:picLocks noChangeAspect="1" noChangeArrowheads="1"/>
          </p:cNvPicPr>
          <p:nvPr userDrawn="1"/>
        </p:nvPicPr>
        <p:blipFill>
          <a:blip r:embed="rId13">
            <a:extLst>
              <a:ext uri="{28A0092B-C50C-407E-A947-70E740481C1C}">
                <a14:useLocalDpi xmlns:a14="http://schemas.microsoft.com/office/drawing/2010/main" val="0"/>
              </a:ext>
            </a:extLst>
          </a:blip>
          <a:srcRect b="34164"/>
          <a:stretch>
            <a:fillRect/>
          </a:stretch>
        </p:blipFill>
        <p:spPr bwMode="auto">
          <a:xfrm>
            <a:off x="3619500" y="6553200"/>
            <a:ext cx="1905000" cy="246063"/>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southhall"/>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229600" y="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1043" name="Rectangle 19"/>
          <p:cNvSpPr>
            <a:spLocks noChangeArrowheads="1"/>
          </p:cNvSpPr>
          <p:nvPr/>
        </p:nvSpPr>
        <p:spPr bwMode="auto">
          <a:xfrm>
            <a:off x="6781800" y="647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Ins="0" anchor="ctr"/>
          <a:lstStyle/>
          <a:p>
            <a:pPr algn="l"/>
            <a:endParaRPr lang="en-US" sz="1000" b="1" dirty="0">
              <a:solidFill>
                <a:srgbClr val="FFFFFF"/>
              </a:solidFill>
              <a:latin typeface="Futura Md BT" charset="0"/>
            </a:endParaRPr>
          </a:p>
          <a:p>
            <a:pPr algn="r"/>
            <a:r>
              <a:rPr lang="en-US" sz="1000" b="1" dirty="0" smtClean="0">
                <a:solidFill>
                  <a:srgbClr val="FFFFFF"/>
                </a:solidFill>
                <a:latin typeface="Futura Md BT" charset="0"/>
              </a:rPr>
              <a:t>2014-</a:t>
            </a:r>
            <a:r>
              <a:rPr lang="en-US" sz="1000" b="1" dirty="0">
                <a:solidFill>
                  <a:srgbClr val="FFFFFF"/>
                </a:solidFill>
                <a:latin typeface="Futura Md BT" charset="0"/>
              </a:rPr>
              <a:t>09</a:t>
            </a:r>
            <a:r>
              <a:rPr lang="en-US" sz="1000" b="1" dirty="0" smtClean="0">
                <a:solidFill>
                  <a:srgbClr val="FFFFFF"/>
                </a:solidFill>
                <a:latin typeface="Futura Md BT" charset="0"/>
              </a:rPr>
              <a:t>-23  </a:t>
            </a:r>
            <a:r>
              <a:rPr lang="en-US" sz="1000" b="1" dirty="0">
                <a:solidFill>
                  <a:srgbClr val="FFFFFF"/>
                </a:solidFill>
                <a:latin typeface="Futura Md BT" charset="0"/>
              </a:rPr>
              <a:t>SLIDE </a:t>
            </a:r>
            <a:fld id="{6706EE1C-41F4-DE47-B80A-96C4C886637E}" type="slidenum">
              <a:rPr lang="en-US" sz="1000" b="1">
                <a:solidFill>
                  <a:srgbClr val="FFFFFF"/>
                </a:solidFill>
                <a:latin typeface="Futura Md BT" charset="0"/>
              </a:rPr>
              <a:pPr algn="r"/>
              <a:t>‹#›</a:t>
            </a:fld>
            <a:r>
              <a:rPr lang="en-US" sz="1000" b="1" dirty="0">
                <a:solidFill>
                  <a:srgbClr val="FFFFFF"/>
                </a:solidFill>
                <a:latin typeface="Futura Md BT" charset="0"/>
              </a:rPr>
              <a:t>	</a:t>
            </a:r>
          </a:p>
        </p:txBody>
      </p:sp>
      <p:pic>
        <p:nvPicPr>
          <p:cNvPr id="1047" name="Picture 23" descr="logo"/>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3657600" y="6477000"/>
            <a:ext cx="1905000" cy="381000"/>
          </a:xfrm>
          <a:prstGeom prst="rect">
            <a:avLst/>
          </a:prstGeom>
          <a:solidFill>
            <a:schemeClr val="accent1"/>
          </a:solid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rtl="0" fontAlgn="base">
        <a:spcBef>
          <a:spcPct val="0"/>
        </a:spcBef>
        <a:spcAft>
          <a:spcPct val="0"/>
        </a:spcAft>
        <a:defRPr sz="4000">
          <a:solidFill>
            <a:srgbClr val="FFFFFF"/>
          </a:solidFill>
          <a:latin typeface="+mj-lt"/>
          <a:ea typeface="+mj-ea"/>
          <a:cs typeface="+mj-cs"/>
        </a:defRPr>
      </a:lvl1pPr>
      <a:lvl2pPr algn="l" rtl="0" fontAlgn="base">
        <a:spcBef>
          <a:spcPct val="0"/>
        </a:spcBef>
        <a:spcAft>
          <a:spcPct val="0"/>
        </a:spcAft>
        <a:defRPr sz="4000">
          <a:solidFill>
            <a:srgbClr val="FFFFFF"/>
          </a:solidFill>
          <a:latin typeface="Futura Md BT" charset="0"/>
          <a:ea typeface="ＭＳ Ｐゴシック" charset="0"/>
        </a:defRPr>
      </a:lvl2pPr>
      <a:lvl3pPr algn="l" rtl="0" fontAlgn="base">
        <a:spcBef>
          <a:spcPct val="0"/>
        </a:spcBef>
        <a:spcAft>
          <a:spcPct val="0"/>
        </a:spcAft>
        <a:defRPr sz="4000">
          <a:solidFill>
            <a:srgbClr val="FFFFFF"/>
          </a:solidFill>
          <a:latin typeface="Futura Md BT" charset="0"/>
          <a:ea typeface="ＭＳ Ｐゴシック" charset="0"/>
        </a:defRPr>
      </a:lvl3pPr>
      <a:lvl4pPr algn="l" rtl="0" fontAlgn="base">
        <a:spcBef>
          <a:spcPct val="0"/>
        </a:spcBef>
        <a:spcAft>
          <a:spcPct val="0"/>
        </a:spcAft>
        <a:defRPr sz="4000">
          <a:solidFill>
            <a:srgbClr val="FFFFFF"/>
          </a:solidFill>
          <a:latin typeface="Futura Md BT" charset="0"/>
          <a:ea typeface="ＭＳ Ｐゴシック" charset="0"/>
        </a:defRPr>
      </a:lvl4pPr>
      <a:lvl5pPr algn="l" rtl="0" fontAlgn="base">
        <a:spcBef>
          <a:spcPct val="0"/>
        </a:spcBef>
        <a:spcAft>
          <a:spcPct val="0"/>
        </a:spcAft>
        <a:defRPr sz="4000">
          <a:solidFill>
            <a:srgbClr val="FFFFFF"/>
          </a:solidFill>
          <a:latin typeface="Futura Md BT" charset="0"/>
          <a:ea typeface="ＭＳ Ｐゴシック" charset="0"/>
        </a:defRPr>
      </a:lvl5pPr>
      <a:lvl6pPr marL="457200" algn="l" rtl="0" fontAlgn="base">
        <a:spcBef>
          <a:spcPct val="0"/>
        </a:spcBef>
        <a:spcAft>
          <a:spcPct val="0"/>
        </a:spcAft>
        <a:defRPr sz="4000">
          <a:solidFill>
            <a:srgbClr val="FFFFFF"/>
          </a:solidFill>
          <a:latin typeface="Futura Md BT" charset="0"/>
          <a:ea typeface="ＭＳ Ｐゴシック" charset="0"/>
        </a:defRPr>
      </a:lvl6pPr>
      <a:lvl7pPr marL="914400" algn="l" rtl="0" fontAlgn="base">
        <a:spcBef>
          <a:spcPct val="0"/>
        </a:spcBef>
        <a:spcAft>
          <a:spcPct val="0"/>
        </a:spcAft>
        <a:defRPr sz="4000">
          <a:solidFill>
            <a:srgbClr val="FFFFFF"/>
          </a:solidFill>
          <a:latin typeface="Futura Md BT" charset="0"/>
          <a:ea typeface="ＭＳ Ｐゴシック" charset="0"/>
        </a:defRPr>
      </a:lvl7pPr>
      <a:lvl8pPr marL="1371600" algn="l" rtl="0" fontAlgn="base">
        <a:spcBef>
          <a:spcPct val="0"/>
        </a:spcBef>
        <a:spcAft>
          <a:spcPct val="0"/>
        </a:spcAft>
        <a:defRPr sz="4000">
          <a:solidFill>
            <a:srgbClr val="FFFFFF"/>
          </a:solidFill>
          <a:latin typeface="Futura Md BT" charset="0"/>
          <a:ea typeface="ＭＳ Ｐゴシック" charset="0"/>
        </a:defRPr>
      </a:lvl8pPr>
      <a:lvl9pPr marL="1828800" algn="l" rtl="0" fontAlgn="base">
        <a:spcBef>
          <a:spcPct val="0"/>
        </a:spcBef>
        <a:spcAft>
          <a:spcPct val="0"/>
        </a:spcAft>
        <a:defRPr sz="4000">
          <a:solidFill>
            <a:srgbClr val="FFFFFF"/>
          </a:solidFill>
          <a:latin typeface="Futura Md BT" charset="0"/>
          <a:ea typeface="ＭＳ Ｐゴシック"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 Id="rId3"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4" Type="http://schemas.openxmlformats.org/officeDocument/2006/relationships/oleObject" Target="../embeddings/Microsoft_Excel_97_-_2004_Worksheet1.xls"/><Relationship Id="rId5" Type="http://schemas.openxmlformats.org/officeDocument/2006/relationships/image" Target="../media/image5.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4" Type="http://schemas.openxmlformats.org/officeDocument/2006/relationships/oleObject" Target="../embeddings/oleObject1.bin"/><Relationship Id="rId5" Type="http://schemas.openxmlformats.org/officeDocument/2006/relationships/image" Target="../media/image6.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4" Type="http://schemas.openxmlformats.org/officeDocument/2006/relationships/oleObject" Target="../embeddings/oleObject2.bin"/><Relationship Id="rId5" Type="http://schemas.openxmlformats.org/officeDocument/2006/relationships/image" Target="../media/image7.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4" Type="http://schemas.openxmlformats.org/officeDocument/2006/relationships/oleObject" Target="../embeddings/oleObject3.bin"/><Relationship Id="rId5" Type="http://schemas.openxmlformats.org/officeDocument/2006/relationships/image" Target="../media/image8.emf"/><Relationship Id="rId6" Type="http://schemas.openxmlformats.org/officeDocument/2006/relationships/oleObject" Target="../embeddings/oleObject4.bin"/><Relationship Id="rId7" Type="http://schemas.openxmlformats.org/officeDocument/2006/relationships/image" Target="../media/image9.e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4" Type="http://schemas.openxmlformats.org/officeDocument/2006/relationships/oleObject" Target="../embeddings/oleObject5.bin"/><Relationship Id="rId5" Type="http://schemas.openxmlformats.org/officeDocument/2006/relationships/image" Target="../media/image10.emf"/><Relationship Id="rId1" Type="http://schemas.openxmlformats.org/officeDocument/2006/relationships/vmlDrawing" Target="../drawings/vmlDrawing5.vml"/><Relationship Id="rId2"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4" Type="http://schemas.openxmlformats.org/officeDocument/2006/relationships/oleObject" Target="../embeddings/oleObject6.bin"/><Relationship Id="rId5" Type="http://schemas.openxmlformats.org/officeDocument/2006/relationships/image" Target="../media/image11.emf"/><Relationship Id="rId1" Type="http://schemas.openxmlformats.org/officeDocument/2006/relationships/vmlDrawing" Target="../drawings/vmlDrawing6.vml"/><Relationship Id="rId2"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4" Type="http://schemas.openxmlformats.org/officeDocument/2006/relationships/oleObject" Target="../embeddings/oleObject7.bin"/><Relationship Id="rId5" Type="http://schemas.openxmlformats.org/officeDocument/2006/relationships/image" Target="../media/image12.emf"/><Relationship Id="rId1" Type="http://schemas.openxmlformats.org/officeDocument/2006/relationships/vmlDrawing" Target="../drawings/vmlDrawing7.vml"/><Relationship Id="rId2"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4" Type="http://schemas.openxmlformats.org/officeDocument/2006/relationships/oleObject" Target="../embeddings/oleObject8.bin"/><Relationship Id="rId5" Type="http://schemas.openxmlformats.org/officeDocument/2006/relationships/image" Target="../media/image13.emf"/><Relationship Id="rId6" Type="http://schemas.openxmlformats.org/officeDocument/2006/relationships/oleObject" Target="../embeddings/oleObject9.bin"/><Relationship Id="rId7" Type="http://schemas.openxmlformats.org/officeDocument/2006/relationships/image" Target="../media/image14.emf"/><Relationship Id="rId8" Type="http://schemas.openxmlformats.org/officeDocument/2006/relationships/oleObject" Target="../embeddings/oleObject10.bin"/><Relationship Id="rId9" Type="http://schemas.openxmlformats.org/officeDocument/2006/relationships/image" Target="../media/image15.emf"/><Relationship Id="rId10" Type="http://schemas.openxmlformats.org/officeDocument/2006/relationships/oleObject" Target="../embeddings/oleObject11.bin"/><Relationship Id="rId11" Type="http://schemas.openxmlformats.org/officeDocument/2006/relationships/image" Target="../media/image16.emf"/><Relationship Id="rId1" Type="http://schemas.openxmlformats.org/officeDocument/2006/relationships/vmlDrawing" Target="../drawings/vmlDrawing8.vml"/><Relationship Id="rId2"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9.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0.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dirty="0"/>
          </a:p>
        </p:txBody>
      </p:sp>
      <p:sp>
        <p:nvSpPr>
          <p:cNvPr id="757762" name="Rectangle 2"/>
          <p:cNvSpPr>
            <a:spLocks noGrp="1" noChangeArrowheads="1"/>
          </p:cNvSpPr>
          <p:nvPr>
            <p:ph type="ctrTitle"/>
          </p:nvPr>
        </p:nvSpPr>
        <p:spPr>
          <a:xfrm>
            <a:off x="152400" y="2286000"/>
            <a:ext cx="8686800" cy="1143000"/>
          </a:xfrm>
        </p:spPr>
        <p:txBody>
          <a:bodyPr/>
          <a:lstStyle/>
          <a:p>
            <a:pPr algn="ctr"/>
            <a:r>
              <a:rPr lang="en-US">
                <a:solidFill>
                  <a:schemeClr val="tx1"/>
                </a:solidFill>
              </a:rPr>
              <a:t>Relational Algebra and Calculus:</a:t>
            </a:r>
            <a:br>
              <a:rPr lang="en-US">
                <a:solidFill>
                  <a:schemeClr val="tx1"/>
                </a:solidFill>
              </a:rPr>
            </a:br>
            <a:r>
              <a:rPr lang="en-US">
                <a:solidFill>
                  <a:schemeClr val="tx1"/>
                </a:solidFill>
              </a:rPr>
              <a:t>Introduction to SQL</a:t>
            </a:r>
          </a:p>
        </p:txBody>
      </p:sp>
      <p:sp>
        <p:nvSpPr>
          <p:cNvPr id="757763" name="Rectangle 3"/>
          <p:cNvSpPr>
            <a:spLocks noGrp="1" noChangeArrowheads="1"/>
          </p:cNvSpPr>
          <p:nvPr>
            <p:ph type="subTitle" idx="1"/>
          </p:nvPr>
        </p:nvSpPr>
        <p:spPr/>
        <p:txBody>
          <a:bodyPr/>
          <a:lstStyle/>
          <a:p>
            <a:r>
              <a:rPr lang="en-US" sz="2800"/>
              <a:t>University of California, Berkeley</a:t>
            </a:r>
          </a:p>
          <a:p>
            <a:r>
              <a:rPr lang="en-US" sz="2800"/>
              <a:t>School of Information</a:t>
            </a:r>
          </a:p>
          <a:p>
            <a:r>
              <a:rPr lang="en-US" sz="2800" i="1"/>
              <a:t>IS 257: Database Management</a:t>
            </a:r>
            <a:endParaRPr lang="en-US" i="1"/>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Date Placeholder 2"/>
          <p:cNvSpPr>
            <a:spLocks noGrp="1"/>
          </p:cNvSpPr>
          <p:nvPr>
            <p:ph type="dt" sz="half" idx="10"/>
          </p:nvPr>
        </p:nvSpPr>
        <p:spPr/>
        <p:txBody>
          <a:bodyPr/>
          <a:lstStyle/>
          <a:p>
            <a:r>
              <a:rPr lang="en-US" smtClean="0"/>
              <a:t>IS 257 – Fall 2014</a:t>
            </a:r>
            <a:endParaRPr lang="en-US"/>
          </a:p>
        </p:txBody>
      </p:sp>
      <p:sp>
        <p:nvSpPr>
          <p:cNvPr id="622594" name="Rectangle 2"/>
          <p:cNvSpPr>
            <a:spLocks noGrp="1" noChangeArrowheads="1"/>
          </p:cNvSpPr>
          <p:nvPr>
            <p:ph type="title"/>
          </p:nvPr>
        </p:nvSpPr>
        <p:spPr/>
        <p:txBody>
          <a:bodyPr/>
          <a:lstStyle/>
          <a:p>
            <a:r>
              <a:rPr lang="en-US"/>
              <a:t>Upward Denormalization</a:t>
            </a:r>
          </a:p>
        </p:txBody>
      </p:sp>
      <p:grpSp>
        <p:nvGrpSpPr>
          <p:cNvPr id="622595" name="Group 3"/>
          <p:cNvGrpSpPr>
            <a:grpSpLocks/>
          </p:cNvGrpSpPr>
          <p:nvPr/>
        </p:nvGrpSpPr>
        <p:grpSpPr bwMode="auto">
          <a:xfrm>
            <a:off x="5410200" y="1143000"/>
            <a:ext cx="2133600" cy="5080000"/>
            <a:chOff x="3408" y="1056"/>
            <a:chExt cx="1344" cy="3200"/>
          </a:xfrm>
        </p:grpSpPr>
        <p:grpSp>
          <p:nvGrpSpPr>
            <p:cNvPr id="622596" name="Group 4"/>
            <p:cNvGrpSpPr>
              <a:grpSpLocks/>
            </p:cNvGrpSpPr>
            <p:nvPr/>
          </p:nvGrpSpPr>
          <p:grpSpPr bwMode="auto">
            <a:xfrm>
              <a:off x="3408" y="1056"/>
              <a:ext cx="1344" cy="1826"/>
              <a:chOff x="1008" y="1104"/>
              <a:chExt cx="1056" cy="1826"/>
            </a:xfrm>
          </p:grpSpPr>
          <p:sp>
            <p:nvSpPr>
              <p:cNvPr id="622597" name="Text Box 5"/>
              <p:cNvSpPr txBox="1">
                <a:spLocks noChangeArrowheads="1"/>
              </p:cNvSpPr>
              <p:nvPr/>
            </p:nvSpPr>
            <p:spPr bwMode="auto">
              <a:xfrm>
                <a:off x="1008" y="1104"/>
                <a:ext cx="1056" cy="1826"/>
              </a:xfrm>
              <a:prstGeom prst="rect">
                <a:avLst/>
              </a:prstGeom>
              <a:noFill/>
              <a:ln w="38100" cmpd="dbl">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0" hangingPunct="0">
                  <a:lnSpc>
                    <a:spcPct val="70000"/>
                  </a:lnSpc>
                  <a:spcBef>
                    <a:spcPct val="50000"/>
                  </a:spcBef>
                </a:pPr>
                <a:r>
                  <a:rPr lang="en-US" sz="2000">
                    <a:solidFill>
                      <a:srgbClr val="FF3300"/>
                    </a:solidFill>
                  </a:rPr>
                  <a:t>Order   </a:t>
                </a:r>
              </a:p>
              <a:p>
                <a:pPr algn="l" eaLnBrk="0" hangingPunct="0">
                  <a:lnSpc>
                    <a:spcPct val="70000"/>
                  </a:lnSpc>
                  <a:spcBef>
                    <a:spcPct val="50000"/>
                  </a:spcBef>
                </a:pPr>
                <a:r>
                  <a:rPr lang="en-US" sz="2000" u="sng"/>
                  <a:t>Order No</a:t>
                </a:r>
              </a:p>
              <a:p>
                <a:pPr algn="l" eaLnBrk="0" hangingPunct="0">
                  <a:lnSpc>
                    <a:spcPct val="70000"/>
                  </a:lnSpc>
                  <a:spcBef>
                    <a:spcPct val="50000"/>
                  </a:spcBef>
                </a:pPr>
                <a:r>
                  <a:rPr lang="en-US" sz="2000"/>
                  <a:t>Date Taken</a:t>
                </a:r>
              </a:p>
              <a:p>
                <a:pPr algn="l" eaLnBrk="0" hangingPunct="0">
                  <a:lnSpc>
                    <a:spcPct val="70000"/>
                  </a:lnSpc>
                  <a:spcBef>
                    <a:spcPct val="50000"/>
                  </a:spcBef>
                </a:pPr>
                <a:r>
                  <a:rPr lang="en-US" sz="2000"/>
                  <a:t>Date Dispatched</a:t>
                </a:r>
              </a:p>
              <a:p>
                <a:pPr algn="l" eaLnBrk="0" hangingPunct="0">
                  <a:lnSpc>
                    <a:spcPct val="70000"/>
                  </a:lnSpc>
                  <a:spcBef>
                    <a:spcPct val="50000"/>
                  </a:spcBef>
                </a:pPr>
                <a:r>
                  <a:rPr lang="en-US" sz="2000"/>
                  <a:t>Date Invoiced</a:t>
                </a:r>
              </a:p>
              <a:p>
                <a:pPr algn="l" eaLnBrk="0" hangingPunct="0">
                  <a:lnSpc>
                    <a:spcPct val="70000"/>
                  </a:lnSpc>
                  <a:spcBef>
                    <a:spcPct val="50000"/>
                  </a:spcBef>
                </a:pPr>
                <a:r>
                  <a:rPr lang="en-US" sz="2000"/>
                  <a:t>Cust ID</a:t>
                </a:r>
              </a:p>
              <a:p>
                <a:pPr algn="l" eaLnBrk="0" hangingPunct="0">
                  <a:lnSpc>
                    <a:spcPct val="70000"/>
                  </a:lnSpc>
                  <a:spcBef>
                    <a:spcPct val="50000"/>
                  </a:spcBef>
                </a:pPr>
                <a:r>
                  <a:rPr lang="en-US" sz="2000"/>
                  <a:t>Cust Name</a:t>
                </a:r>
              </a:p>
              <a:p>
                <a:pPr algn="l" eaLnBrk="0" hangingPunct="0">
                  <a:lnSpc>
                    <a:spcPct val="70000"/>
                  </a:lnSpc>
                  <a:spcBef>
                    <a:spcPct val="50000"/>
                  </a:spcBef>
                </a:pPr>
                <a:r>
                  <a:rPr lang="en-US" sz="2000"/>
                  <a:t>Order Price</a:t>
                </a:r>
                <a:endParaRPr lang="en-US"/>
              </a:p>
            </p:txBody>
          </p:sp>
          <p:sp>
            <p:nvSpPr>
              <p:cNvPr id="622598" name="Line 6"/>
              <p:cNvSpPr>
                <a:spLocks noChangeShapeType="1"/>
              </p:cNvSpPr>
              <p:nvPr/>
            </p:nvSpPr>
            <p:spPr bwMode="auto">
              <a:xfrm>
                <a:off x="1008" y="1296"/>
                <a:ext cx="105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622599" name="Group 7"/>
            <p:cNvGrpSpPr>
              <a:grpSpLocks/>
            </p:cNvGrpSpPr>
            <p:nvPr/>
          </p:nvGrpSpPr>
          <p:grpSpPr bwMode="auto">
            <a:xfrm>
              <a:off x="3552" y="3120"/>
              <a:ext cx="1056" cy="1136"/>
              <a:chOff x="1008" y="1104"/>
              <a:chExt cx="1056" cy="1103"/>
            </a:xfrm>
          </p:grpSpPr>
          <p:sp>
            <p:nvSpPr>
              <p:cNvPr id="622600" name="Text Box 8"/>
              <p:cNvSpPr txBox="1">
                <a:spLocks noChangeArrowheads="1"/>
              </p:cNvSpPr>
              <p:nvPr/>
            </p:nvSpPr>
            <p:spPr bwMode="auto">
              <a:xfrm>
                <a:off x="1008" y="1104"/>
                <a:ext cx="1056" cy="1103"/>
              </a:xfrm>
              <a:prstGeom prst="rect">
                <a:avLst/>
              </a:prstGeom>
              <a:noFill/>
              <a:ln w="38100" cmpd="dbl">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0" hangingPunct="0">
                  <a:lnSpc>
                    <a:spcPct val="70000"/>
                  </a:lnSpc>
                  <a:spcBef>
                    <a:spcPct val="50000"/>
                  </a:spcBef>
                </a:pPr>
                <a:r>
                  <a:rPr lang="en-US" sz="2000">
                    <a:solidFill>
                      <a:srgbClr val="FF3300"/>
                    </a:solidFill>
                  </a:rPr>
                  <a:t>Order Item   </a:t>
                </a:r>
                <a:endParaRPr lang="en-US" sz="2000" u="sng"/>
              </a:p>
              <a:p>
                <a:pPr algn="l" eaLnBrk="0" hangingPunct="0">
                  <a:lnSpc>
                    <a:spcPct val="70000"/>
                  </a:lnSpc>
                  <a:spcBef>
                    <a:spcPct val="50000"/>
                  </a:spcBef>
                </a:pPr>
                <a:r>
                  <a:rPr lang="en-US" sz="2000"/>
                  <a:t>Order No</a:t>
                </a:r>
              </a:p>
              <a:p>
                <a:pPr algn="l" eaLnBrk="0" hangingPunct="0">
                  <a:lnSpc>
                    <a:spcPct val="70000"/>
                  </a:lnSpc>
                  <a:spcBef>
                    <a:spcPct val="50000"/>
                  </a:spcBef>
                </a:pPr>
                <a:r>
                  <a:rPr lang="en-US" sz="2000"/>
                  <a:t>Item No</a:t>
                </a:r>
              </a:p>
              <a:p>
                <a:pPr algn="l" eaLnBrk="0" hangingPunct="0">
                  <a:lnSpc>
                    <a:spcPct val="70000"/>
                  </a:lnSpc>
                  <a:spcBef>
                    <a:spcPct val="50000"/>
                  </a:spcBef>
                </a:pPr>
                <a:r>
                  <a:rPr lang="en-US" sz="2000"/>
                  <a:t>Item Price</a:t>
                </a:r>
              </a:p>
              <a:p>
                <a:pPr algn="l" eaLnBrk="0" hangingPunct="0">
                  <a:lnSpc>
                    <a:spcPct val="70000"/>
                  </a:lnSpc>
                  <a:spcBef>
                    <a:spcPct val="50000"/>
                  </a:spcBef>
                </a:pPr>
                <a:r>
                  <a:rPr lang="en-US" sz="2000"/>
                  <a:t>Num Ordered</a:t>
                </a:r>
                <a:endParaRPr lang="en-US"/>
              </a:p>
            </p:txBody>
          </p:sp>
          <p:sp>
            <p:nvSpPr>
              <p:cNvPr id="622601" name="Line 9"/>
              <p:cNvSpPr>
                <a:spLocks noChangeShapeType="1"/>
              </p:cNvSpPr>
              <p:nvPr/>
            </p:nvSpPr>
            <p:spPr bwMode="auto">
              <a:xfrm>
                <a:off x="1008" y="1296"/>
                <a:ext cx="105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622602" name="Group 10"/>
            <p:cNvGrpSpPr>
              <a:grpSpLocks/>
            </p:cNvGrpSpPr>
            <p:nvPr/>
          </p:nvGrpSpPr>
          <p:grpSpPr bwMode="auto">
            <a:xfrm>
              <a:off x="4032" y="2880"/>
              <a:ext cx="48" cy="240"/>
              <a:chOff x="1488" y="2256"/>
              <a:chExt cx="96" cy="384"/>
            </a:xfrm>
          </p:grpSpPr>
          <p:sp>
            <p:nvSpPr>
              <p:cNvPr id="622603" name="Line 11"/>
              <p:cNvSpPr>
                <a:spLocks noChangeShapeType="1"/>
              </p:cNvSpPr>
              <p:nvPr/>
            </p:nvSpPr>
            <p:spPr bwMode="auto">
              <a:xfrm>
                <a:off x="1536" y="2256"/>
                <a:ext cx="0" cy="38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22604" name="Line 12"/>
              <p:cNvSpPr>
                <a:spLocks noChangeShapeType="1"/>
              </p:cNvSpPr>
              <p:nvPr/>
            </p:nvSpPr>
            <p:spPr bwMode="auto">
              <a:xfrm flipH="1">
                <a:off x="1488" y="2592"/>
                <a:ext cx="48" cy="4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22605" name="Line 13"/>
              <p:cNvSpPr>
                <a:spLocks noChangeShapeType="1"/>
              </p:cNvSpPr>
              <p:nvPr/>
            </p:nvSpPr>
            <p:spPr bwMode="auto">
              <a:xfrm>
                <a:off x="1536" y="2592"/>
                <a:ext cx="48" cy="4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22606" name="Line 14"/>
              <p:cNvSpPr>
                <a:spLocks noChangeShapeType="1"/>
              </p:cNvSpPr>
              <p:nvPr/>
            </p:nvSpPr>
            <p:spPr bwMode="auto">
              <a:xfrm>
                <a:off x="1488" y="2304"/>
                <a:ext cx="9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22607" name="Oval 15"/>
              <p:cNvSpPr>
                <a:spLocks noChangeArrowheads="1"/>
              </p:cNvSpPr>
              <p:nvPr/>
            </p:nvSpPr>
            <p:spPr bwMode="auto">
              <a:xfrm>
                <a:off x="1488" y="2496"/>
                <a:ext cx="96" cy="96"/>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grpSp>
        <p:nvGrpSpPr>
          <p:cNvPr id="622608" name="Group 16"/>
          <p:cNvGrpSpPr>
            <a:grpSpLocks/>
          </p:cNvGrpSpPr>
          <p:nvPr/>
        </p:nvGrpSpPr>
        <p:grpSpPr bwMode="auto">
          <a:xfrm>
            <a:off x="1295400" y="1143000"/>
            <a:ext cx="2133600" cy="4775200"/>
            <a:chOff x="816" y="1104"/>
            <a:chExt cx="1344" cy="3008"/>
          </a:xfrm>
        </p:grpSpPr>
        <p:grpSp>
          <p:nvGrpSpPr>
            <p:cNvPr id="622609" name="Group 17"/>
            <p:cNvGrpSpPr>
              <a:grpSpLocks/>
            </p:cNvGrpSpPr>
            <p:nvPr/>
          </p:nvGrpSpPr>
          <p:grpSpPr bwMode="auto">
            <a:xfrm>
              <a:off x="816" y="1104"/>
              <a:ext cx="1344" cy="1596"/>
              <a:chOff x="1008" y="1104"/>
              <a:chExt cx="1056" cy="1596"/>
            </a:xfrm>
          </p:grpSpPr>
          <p:sp>
            <p:nvSpPr>
              <p:cNvPr id="622610" name="Text Box 18"/>
              <p:cNvSpPr txBox="1">
                <a:spLocks noChangeArrowheads="1"/>
              </p:cNvSpPr>
              <p:nvPr/>
            </p:nvSpPr>
            <p:spPr bwMode="auto">
              <a:xfrm>
                <a:off x="1008" y="1104"/>
                <a:ext cx="1056" cy="1596"/>
              </a:xfrm>
              <a:prstGeom prst="rect">
                <a:avLst/>
              </a:prstGeom>
              <a:noFill/>
              <a:ln w="38100" cmpd="dbl">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0" hangingPunct="0">
                  <a:lnSpc>
                    <a:spcPct val="70000"/>
                  </a:lnSpc>
                  <a:spcBef>
                    <a:spcPct val="50000"/>
                  </a:spcBef>
                </a:pPr>
                <a:r>
                  <a:rPr lang="en-US" sz="2000">
                    <a:solidFill>
                      <a:srgbClr val="FF3300"/>
                    </a:solidFill>
                  </a:rPr>
                  <a:t>Order   </a:t>
                </a:r>
              </a:p>
              <a:p>
                <a:pPr algn="l" eaLnBrk="0" hangingPunct="0">
                  <a:lnSpc>
                    <a:spcPct val="70000"/>
                  </a:lnSpc>
                  <a:spcBef>
                    <a:spcPct val="50000"/>
                  </a:spcBef>
                </a:pPr>
                <a:r>
                  <a:rPr lang="en-US" sz="2000" u="sng"/>
                  <a:t>Order No</a:t>
                </a:r>
              </a:p>
              <a:p>
                <a:pPr algn="l" eaLnBrk="0" hangingPunct="0">
                  <a:lnSpc>
                    <a:spcPct val="70000"/>
                  </a:lnSpc>
                  <a:spcBef>
                    <a:spcPct val="50000"/>
                  </a:spcBef>
                </a:pPr>
                <a:r>
                  <a:rPr lang="en-US" sz="2000"/>
                  <a:t>Date Taken</a:t>
                </a:r>
              </a:p>
              <a:p>
                <a:pPr algn="l" eaLnBrk="0" hangingPunct="0">
                  <a:lnSpc>
                    <a:spcPct val="70000"/>
                  </a:lnSpc>
                  <a:spcBef>
                    <a:spcPct val="50000"/>
                  </a:spcBef>
                </a:pPr>
                <a:r>
                  <a:rPr lang="en-US" sz="2000"/>
                  <a:t>Date Dispatched</a:t>
                </a:r>
              </a:p>
              <a:p>
                <a:pPr algn="l" eaLnBrk="0" hangingPunct="0">
                  <a:lnSpc>
                    <a:spcPct val="70000"/>
                  </a:lnSpc>
                  <a:spcBef>
                    <a:spcPct val="50000"/>
                  </a:spcBef>
                </a:pPr>
                <a:r>
                  <a:rPr lang="en-US" sz="2000"/>
                  <a:t>Date Invoiced</a:t>
                </a:r>
              </a:p>
              <a:p>
                <a:pPr algn="l" eaLnBrk="0" hangingPunct="0">
                  <a:lnSpc>
                    <a:spcPct val="70000"/>
                  </a:lnSpc>
                  <a:spcBef>
                    <a:spcPct val="50000"/>
                  </a:spcBef>
                </a:pPr>
                <a:r>
                  <a:rPr lang="en-US" sz="2000"/>
                  <a:t>Cust ID</a:t>
                </a:r>
              </a:p>
              <a:p>
                <a:pPr algn="l" eaLnBrk="0" hangingPunct="0">
                  <a:lnSpc>
                    <a:spcPct val="70000"/>
                  </a:lnSpc>
                  <a:spcBef>
                    <a:spcPct val="50000"/>
                  </a:spcBef>
                </a:pPr>
                <a:r>
                  <a:rPr lang="en-US" sz="2000"/>
                  <a:t>Cust Name</a:t>
                </a:r>
                <a:endParaRPr lang="en-US"/>
              </a:p>
            </p:txBody>
          </p:sp>
          <p:sp>
            <p:nvSpPr>
              <p:cNvPr id="622611" name="Line 19"/>
              <p:cNvSpPr>
                <a:spLocks noChangeShapeType="1"/>
              </p:cNvSpPr>
              <p:nvPr/>
            </p:nvSpPr>
            <p:spPr bwMode="auto">
              <a:xfrm>
                <a:off x="1008" y="1296"/>
                <a:ext cx="105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622612" name="Group 20"/>
            <p:cNvGrpSpPr>
              <a:grpSpLocks/>
            </p:cNvGrpSpPr>
            <p:nvPr/>
          </p:nvGrpSpPr>
          <p:grpSpPr bwMode="auto">
            <a:xfrm>
              <a:off x="912" y="2976"/>
              <a:ext cx="1056" cy="1136"/>
              <a:chOff x="1008" y="1104"/>
              <a:chExt cx="1056" cy="1103"/>
            </a:xfrm>
          </p:grpSpPr>
          <p:sp>
            <p:nvSpPr>
              <p:cNvPr id="622613" name="Text Box 21"/>
              <p:cNvSpPr txBox="1">
                <a:spLocks noChangeArrowheads="1"/>
              </p:cNvSpPr>
              <p:nvPr/>
            </p:nvSpPr>
            <p:spPr bwMode="auto">
              <a:xfrm>
                <a:off x="1008" y="1104"/>
                <a:ext cx="1056" cy="1103"/>
              </a:xfrm>
              <a:prstGeom prst="rect">
                <a:avLst/>
              </a:prstGeom>
              <a:noFill/>
              <a:ln w="38100" cmpd="dbl">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0" hangingPunct="0">
                  <a:lnSpc>
                    <a:spcPct val="70000"/>
                  </a:lnSpc>
                  <a:spcBef>
                    <a:spcPct val="50000"/>
                  </a:spcBef>
                </a:pPr>
                <a:r>
                  <a:rPr lang="en-US" sz="2000">
                    <a:solidFill>
                      <a:srgbClr val="FF3300"/>
                    </a:solidFill>
                  </a:rPr>
                  <a:t>Order Item   </a:t>
                </a:r>
                <a:endParaRPr lang="en-US" sz="2000" u="sng"/>
              </a:p>
              <a:p>
                <a:pPr algn="l" eaLnBrk="0" hangingPunct="0">
                  <a:lnSpc>
                    <a:spcPct val="70000"/>
                  </a:lnSpc>
                  <a:spcBef>
                    <a:spcPct val="50000"/>
                  </a:spcBef>
                </a:pPr>
                <a:r>
                  <a:rPr lang="en-US" sz="2000"/>
                  <a:t>Order No</a:t>
                </a:r>
              </a:p>
              <a:p>
                <a:pPr algn="l" eaLnBrk="0" hangingPunct="0">
                  <a:lnSpc>
                    <a:spcPct val="70000"/>
                  </a:lnSpc>
                  <a:spcBef>
                    <a:spcPct val="50000"/>
                  </a:spcBef>
                </a:pPr>
                <a:r>
                  <a:rPr lang="en-US" sz="2000"/>
                  <a:t>Item No</a:t>
                </a:r>
              </a:p>
              <a:p>
                <a:pPr algn="l" eaLnBrk="0" hangingPunct="0">
                  <a:lnSpc>
                    <a:spcPct val="70000"/>
                  </a:lnSpc>
                  <a:spcBef>
                    <a:spcPct val="50000"/>
                  </a:spcBef>
                </a:pPr>
                <a:r>
                  <a:rPr lang="en-US" sz="2000"/>
                  <a:t>Item Price</a:t>
                </a:r>
              </a:p>
              <a:p>
                <a:pPr algn="l" eaLnBrk="0" hangingPunct="0">
                  <a:lnSpc>
                    <a:spcPct val="70000"/>
                  </a:lnSpc>
                  <a:spcBef>
                    <a:spcPct val="50000"/>
                  </a:spcBef>
                </a:pPr>
                <a:r>
                  <a:rPr lang="en-US" sz="2000"/>
                  <a:t>Num Ordered</a:t>
                </a:r>
                <a:endParaRPr lang="en-US"/>
              </a:p>
            </p:txBody>
          </p:sp>
          <p:sp>
            <p:nvSpPr>
              <p:cNvPr id="622614" name="Line 22"/>
              <p:cNvSpPr>
                <a:spLocks noChangeShapeType="1"/>
              </p:cNvSpPr>
              <p:nvPr/>
            </p:nvSpPr>
            <p:spPr bwMode="auto">
              <a:xfrm>
                <a:off x="1008" y="1296"/>
                <a:ext cx="105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622615" name="Group 23"/>
            <p:cNvGrpSpPr>
              <a:grpSpLocks/>
            </p:cNvGrpSpPr>
            <p:nvPr/>
          </p:nvGrpSpPr>
          <p:grpSpPr bwMode="auto">
            <a:xfrm>
              <a:off x="1392" y="2688"/>
              <a:ext cx="96" cy="288"/>
              <a:chOff x="1488" y="2256"/>
              <a:chExt cx="96" cy="384"/>
            </a:xfrm>
          </p:grpSpPr>
          <p:sp>
            <p:nvSpPr>
              <p:cNvPr id="622616" name="Line 24"/>
              <p:cNvSpPr>
                <a:spLocks noChangeShapeType="1"/>
              </p:cNvSpPr>
              <p:nvPr/>
            </p:nvSpPr>
            <p:spPr bwMode="auto">
              <a:xfrm>
                <a:off x="1536" y="2256"/>
                <a:ext cx="0" cy="38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22617" name="Line 25"/>
              <p:cNvSpPr>
                <a:spLocks noChangeShapeType="1"/>
              </p:cNvSpPr>
              <p:nvPr/>
            </p:nvSpPr>
            <p:spPr bwMode="auto">
              <a:xfrm flipH="1">
                <a:off x="1488" y="2592"/>
                <a:ext cx="48" cy="4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22618" name="Line 26"/>
              <p:cNvSpPr>
                <a:spLocks noChangeShapeType="1"/>
              </p:cNvSpPr>
              <p:nvPr/>
            </p:nvSpPr>
            <p:spPr bwMode="auto">
              <a:xfrm>
                <a:off x="1536" y="2592"/>
                <a:ext cx="48" cy="4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22619" name="Line 27"/>
              <p:cNvSpPr>
                <a:spLocks noChangeShapeType="1"/>
              </p:cNvSpPr>
              <p:nvPr/>
            </p:nvSpPr>
            <p:spPr bwMode="auto">
              <a:xfrm>
                <a:off x="1488" y="2304"/>
                <a:ext cx="9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22620" name="Oval 28"/>
              <p:cNvSpPr>
                <a:spLocks noChangeArrowheads="1"/>
              </p:cNvSpPr>
              <p:nvPr/>
            </p:nvSpPr>
            <p:spPr bwMode="auto">
              <a:xfrm>
                <a:off x="1488" y="2496"/>
                <a:ext cx="96" cy="96"/>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spTree>
    <p:extLst>
      <p:ext uri="{BB962C8B-B14F-4D97-AF65-F5344CB8AC3E}">
        <p14:creationId xmlns:p14="http://schemas.microsoft.com/office/powerpoint/2010/main" val="65224263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620546" name="Rectangle 2"/>
          <p:cNvSpPr>
            <a:spLocks noGrp="1" noChangeArrowheads="1"/>
          </p:cNvSpPr>
          <p:nvPr>
            <p:ph type="title"/>
          </p:nvPr>
        </p:nvSpPr>
        <p:spPr/>
        <p:txBody>
          <a:bodyPr/>
          <a:lstStyle/>
          <a:p>
            <a:r>
              <a:rPr lang="en-US"/>
              <a:t>Denormalization</a:t>
            </a:r>
          </a:p>
        </p:txBody>
      </p:sp>
      <p:sp>
        <p:nvSpPr>
          <p:cNvPr id="620547" name="Rectangle 3"/>
          <p:cNvSpPr>
            <a:spLocks noGrp="1" noChangeArrowheads="1"/>
          </p:cNvSpPr>
          <p:nvPr>
            <p:ph type="body" idx="1"/>
          </p:nvPr>
        </p:nvSpPr>
        <p:spPr/>
        <p:txBody>
          <a:bodyPr/>
          <a:lstStyle/>
          <a:p>
            <a:r>
              <a:rPr lang="en-US"/>
              <a:t>Usually driven by the need to improve query speed</a:t>
            </a:r>
          </a:p>
          <a:p>
            <a:r>
              <a:rPr lang="en-US"/>
              <a:t>Query speed is improved at the expense of more complex or problematic DML (Data manipulation language) for updates, deletions and insertions.</a:t>
            </a:r>
          </a:p>
        </p:txBody>
      </p:sp>
    </p:spTree>
    <p:extLst>
      <p:ext uri="{BB962C8B-B14F-4D97-AF65-F5344CB8AC3E}">
        <p14:creationId xmlns:p14="http://schemas.microsoft.com/office/powerpoint/2010/main" val="382906780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623618" name="Rectangle 2"/>
          <p:cNvSpPr>
            <a:spLocks noGrp="1" noChangeArrowheads="1"/>
          </p:cNvSpPr>
          <p:nvPr>
            <p:ph type="title"/>
          </p:nvPr>
        </p:nvSpPr>
        <p:spPr/>
        <p:txBody>
          <a:bodyPr/>
          <a:lstStyle/>
          <a:p>
            <a:r>
              <a:rPr lang="en-US" sz="3600"/>
              <a:t>Using RDBMS to help normalize</a:t>
            </a:r>
          </a:p>
        </p:txBody>
      </p:sp>
      <p:sp>
        <p:nvSpPr>
          <p:cNvPr id="623619" name="Rectangle 3"/>
          <p:cNvSpPr>
            <a:spLocks noGrp="1" noChangeArrowheads="1"/>
          </p:cNvSpPr>
          <p:nvPr>
            <p:ph type="body" idx="1"/>
          </p:nvPr>
        </p:nvSpPr>
        <p:spPr/>
        <p:txBody>
          <a:bodyPr/>
          <a:lstStyle/>
          <a:p>
            <a:r>
              <a:rPr lang="en-US"/>
              <a:t>Example database: Cookie</a:t>
            </a:r>
          </a:p>
          <a:p>
            <a:r>
              <a:rPr lang="en-US"/>
              <a:t>Database of books, libraries, publisher and holding information for a shared (union) catalog</a:t>
            </a:r>
          </a:p>
        </p:txBody>
      </p:sp>
    </p:spTree>
    <p:extLst>
      <p:ext uri="{BB962C8B-B14F-4D97-AF65-F5344CB8AC3E}">
        <p14:creationId xmlns:p14="http://schemas.microsoft.com/office/powerpoint/2010/main" val="115446463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r>
              <a:rPr lang="en-US" smtClean="0"/>
              <a:t>IS 257 – Fall 2014</a:t>
            </a:r>
            <a:endParaRPr lang="en-US"/>
          </a:p>
        </p:txBody>
      </p:sp>
      <p:sp>
        <p:nvSpPr>
          <p:cNvPr id="624644" name="Rectangle 4"/>
          <p:cNvSpPr>
            <a:spLocks noGrp="1" noChangeArrowheads="1"/>
          </p:cNvSpPr>
          <p:nvPr>
            <p:ph type="title"/>
          </p:nvPr>
        </p:nvSpPr>
        <p:spPr/>
        <p:txBody>
          <a:bodyPr/>
          <a:lstStyle/>
          <a:p>
            <a:r>
              <a:rPr lang="en-US"/>
              <a:t>Cookie relationships</a:t>
            </a:r>
          </a:p>
        </p:txBody>
      </p:sp>
      <p:pic>
        <p:nvPicPr>
          <p:cNvPr id="624645" name="Picture 5" descr="cookie_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990600"/>
            <a:ext cx="5638800" cy="5432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340367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626690" name="Rectangle 2"/>
          <p:cNvSpPr>
            <a:spLocks noGrp="1" noChangeArrowheads="1"/>
          </p:cNvSpPr>
          <p:nvPr>
            <p:ph type="title"/>
          </p:nvPr>
        </p:nvSpPr>
        <p:spPr/>
        <p:txBody>
          <a:bodyPr/>
          <a:lstStyle/>
          <a:p>
            <a:r>
              <a:rPr lang="en-US"/>
              <a:t>Cookie BIBFILE relation</a:t>
            </a:r>
          </a:p>
        </p:txBody>
      </p:sp>
      <p:graphicFrame>
        <p:nvGraphicFramePr>
          <p:cNvPr id="626694" name="Object 6"/>
          <p:cNvGraphicFramePr>
            <a:graphicFrameLocks noGrp="1" noChangeAspect="1"/>
          </p:cNvGraphicFramePr>
          <p:nvPr>
            <p:ph idx="1"/>
          </p:nvPr>
        </p:nvGraphicFramePr>
        <p:xfrm>
          <a:off x="152400" y="1295400"/>
          <a:ext cx="8686800" cy="4775200"/>
        </p:xfrm>
        <a:graphic>
          <a:graphicData uri="http://schemas.openxmlformats.org/presentationml/2006/ole">
            <mc:AlternateContent xmlns:mc="http://schemas.openxmlformats.org/markup-compatibility/2006">
              <mc:Choice xmlns:v="urn:schemas-microsoft-com:vml" Requires="v">
                <p:oleObj spid="_x0000_s931872" name="Worksheet" r:id="rId4" imgW="4927600" imgH="2540000" progId="Excel.Sheet.8">
                  <p:embed/>
                </p:oleObj>
              </mc:Choice>
              <mc:Fallback>
                <p:oleObj name="Worksheet" r:id="rId4" imgW="4927600" imgH="2540000"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1295400"/>
                        <a:ext cx="8686800" cy="477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55761416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630786" name="Rectangle 2"/>
          <p:cNvSpPr>
            <a:spLocks noGrp="1" noChangeArrowheads="1"/>
          </p:cNvSpPr>
          <p:nvPr>
            <p:ph type="title"/>
          </p:nvPr>
        </p:nvSpPr>
        <p:spPr/>
        <p:txBody>
          <a:bodyPr/>
          <a:lstStyle/>
          <a:p>
            <a:r>
              <a:rPr lang="en-US"/>
              <a:t>How to Normalize?</a:t>
            </a:r>
          </a:p>
        </p:txBody>
      </p:sp>
      <p:sp>
        <p:nvSpPr>
          <p:cNvPr id="630787" name="Rectangle 3"/>
          <p:cNvSpPr>
            <a:spLocks noGrp="1" noChangeArrowheads="1"/>
          </p:cNvSpPr>
          <p:nvPr>
            <p:ph type="body" idx="1"/>
          </p:nvPr>
        </p:nvSpPr>
        <p:spPr/>
        <p:txBody>
          <a:bodyPr/>
          <a:lstStyle/>
          <a:p>
            <a:r>
              <a:rPr lang="en-US"/>
              <a:t>Currently no way to have multiple authors for a given book, and there is duplicate data spread over the BIBFILE table</a:t>
            </a:r>
          </a:p>
          <a:p>
            <a:r>
              <a:rPr lang="en-US"/>
              <a:t>Can we use the DBMS to help us normalize?</a:t>
            </a:r>
          </a:p>
          <a:p>
            <a:r>
              <a:rPr lang="en-US"/>
              <a:t>It is possible (but takes a bit more SQL knowledge than has been hinted at so far)</a:t>
            </a:r>
          </a:p>
          <a:p>
            <a:pPr lvl="1"/>
            <a:r>
              <a:rPr lang="en-US"/>
              <a:t>We will return to this problem later</a:t>
            </a:r>
          </a:p>
          <a:p>
            <a:pPr lvl="1"/>
            <a:r>
              <a:rPr lang="en-US"/>
              <a:t>But CONCEPTUALLY…</a:t>
            </a:r>
          </a:p>
        </p:txBody>
      </p:sp>
    </p:spTree>
    <p:extLst>
      <p:ext uri="{BB962C8B-B14F-4D97-AF65-F5344CB8AC3E}">
        <p14:creationId xmlns:p14="http://schemas.microsoft.com/office/powerpoint/2010/main" val="16604135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762882" name="Rectangle 2"/>
          <p:cNvSpPr>
            <a:spLocks noGrp="1" noChangeArrowheads="1"/>
          </p:cNvSpPr>
          <p:nvPr>
            <p:ph type="title"/>
          </p:nvPr>
        </p:nvSpPr>
        <p:spPr/>
        <p:txBody>
          <a:bodyPr/>
          <a:lstStyle/>
          <a:p>
            <a:r>
              <a:rPr lang="en-US" dirty="0" smtClean="0"/>
              <a:t>Using RDBMS to Normalize</a:t>
            </a:r>
            <a:endParaRPr lang="en-US" dirty="0"/>
          </a:p>
        </p:txBody>
      </p:sp>
      <p:sp>
        <p:nvSpPr>
          <p:cNvPr id="762883" name="Rectangle 3"/>
          <p:cNvSpPr>
            <a:spLocks noGrp="1" noChangeArrowheads="1"/>
          </p:cNvSpPr>
          <p:nvPr>
            <p:ph type="body" idx="1"/>
          </p:nvPr>
        </p:nvSpPr>
        <p:spPr/>
        <p:txBody>
          <a:bodyPr/>
          <a:lstStyle/>
          <a:p>
            <a:pPr>
              <a:lnSpc>
                <a:spcPct val="90000"/>
              </a:lnSpc>
              <a:buFontTx/>
              <a:buNone/>
            </a:pPr>
            <a:r>
              <a:rPr lang="en-US" sz="2800" dirty="0"/>
              <a:t>Create a new table for Authors that includes author name and an automatically incrementing id number (for primary key</a:t>
            </a:r>
            <a:r>
              <a:rPr lang="en-US" sz="2800" dirty="0" smtClean="0"/>
              <a:t>) </a:t>
            </a:r>
            <a:endParaRPr lang="en-US" sz="2800" dirty="0"/>
          </a:p>
          <a:p>
            <a:pPr>
              <a:lnSpc>
                <a:spcPct val="90000"/>
              </a:lnSpc>
              <a:buFontTx/>
              <a:buNone/>
            </a:pPr>
            <a:r>
              <a:rPr lang="en-US" sz="2800" dirty="0"/>
              <a:t>Populate the table using the unique author names (which get assigned id numbers) by extracting them from the BIBFILE</a:t>
            </a:r>
          </a:p>
          <a:p>
            <a:pPr>
              <a:lnSpc>
                <a:spcPct val="90000"/>
              </a:lnSpc>
              <a:buFontTx/>
              <a:buNone/>
            </a:pPr>
            <a:r>
              <a:rPr lang="en-US" sz="2800" dirty="0"/>
              <a:t>Create a new table containing a </a:t>
            </a:r>
            <a:r>
              <a:rPr lang="en-US" sz="2800" dirty="0" err="1"/>
              <a:t>author_id</a:t>
            </a:r>
            <a:r>
              <a:rPr lang="en-US" sz="2800" dirty="0"/>
              <a:t> and an ACCNO</a:t>
            </a:r>
          </a:p>
          <a:p>
            <a:pPr>
              <a:lnSpc>
                <a:spcPct val="90000"/>
              </a:lnSpc>
              <a:buFontTx/>
              <a:buNone/>
            </a:pPr>
            <a:r>
              <a:rPr lang="en-US" sz="2800" dirty="0"/>
              <a:t>Populate the new table by matching the Authors and BIBFILE names</a:t>
            </a:r>
          </a:p>
          <a:p>
            <a:pPr>
              <a:lnSpc>
                <a:spcPct val="90000"/>
              </a:lnSpc>
              <a:buFontTx/>
              <a:buNone/>
            </a:pPr>
            <a:r>
              <a:rPr lang="en-US" sz="2800" dirty="0"/>
              <a:t>Drop the Author name column from BIBFILE</a:t>
            </a:r>
          </a:p>
        </p:txBody>
      </p:sp>
    </p:spTree>
    <p:extLst>
      <p:ext uri="{BB962C8B-B14F-4D97-AF65-F5344CB8AC3E}">
        <p14:creationId xmlns:p14="http://schemas.microsoft.com/office/powerpoint/2010/main" val="412308053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726018" name="Rectangle 2"/>
          <p:cNvSpPr>
            <a:spLocks noGrp="1" noChangeArrowheads="1"/>
          </p:cNvSpPr>
          <p:nvPr>
            <p:ph type="title"/>
          </p:nvPr>
        </p:nvSpPr>
        <p:spPr/>
        <p:txBody>
          <a:bodyPr/>
          <a:lstStyle/>
          <a:p>
            <a:r>
              <a:rPr lang="en-US"/>
              <a:t>Advantages of RDBMS</a:t>
            </a:r>
          </a:p>
        </p:txBody>
      </p:sp>
      <p:sp>
        <p:nvSpPr>
          <p:cNvPr id="726019" name="Rectangle 3"/>
          <p:cNvSpPr>
            <a:spLocks noGrp="1" noChangeArrowheads="1"/>
          </p:cNvSpPr>
          <p:nvPr>
            <p:ph type="body" idx="1"/>
          </p:nvPr>
        </p:nvSpPr>
        <p:spPr/>
        <p:txBody>
          <a:bodyPr/>
          <a:lstStyle/>
          <a:p>
            <a:pPr>
              <a:lnSpc>
                <a:spcPct val="90000"/>
              </a:lnSpc>
            </a:pPr>
            <a:r>
              <a:rPr lang="en-US"/>
              <a:t>Relational Database Management Systems (RDBMS)</a:t>
            </a:r>
          </a:p>
          <a:p>
            <a:pPr>
              <a:lnSpc>
                <a:spcPct val="90000"/>
              </a:lnSpc>
            </a:pPr>
            <a:r>
              <a:rPr lang="en-US"/>
              <a:t>Possible to design complex data storage and retrieval systems with ease (and without conventional programming).</a:t>
            </a:r>
          </a:p>
          <a:p>
            <a:pPr>
              <a:lnSpc>
                <a:spcPct val="90000"/>
              </a:lnSpc>
            </a:pPr>
            <a:r>
              <a:rPr lang="en-US"/>
              <a:t>Support for ACID transactions</a:t>
            </a:r>
          </a:p>
          <a:p>
            <a:pPr lvl="1">
              <a:lnSpc>
                <a:spcPct val="90000"/>
              </a:lnSpc>
            </a:pPr>
            <a:r>
              <a:rPr lang="en-US"/>
              <a:t>Atomic </a:t>
            </a:r>
          </a:p>
          <a:p>
            <a:pPr lvl="1">
              <a:lnSpc>
                <a:spcPct val="90000"/>
              </a:lnSpc>
            </a:pPr>
            <a:r>
              <a:rPr lang="en-US"/>
              <a:t>Consistent</a:t>
            </a:r>
          </a:p>
          <a:p>
            <a:pPr lvl="1">
              <a:lnSpc>
                <a:spcPct val="90000"/>
              </a:lnSpc>
            </a:pPr>
            <a:r>
              <a:rPr lang="en-US"/>
              <a:t>Independent</a:t>
            </a:r>
          </a:p>
          <a:p>
            <a:pPr lvl="1">
              <a:lnSpc>
                <a:spcPct val="90000"/>
              </a:lnSpc>
            </a:pPr>
            <a:r>
              <a:rPr lang="en-US"/>
              <a:t>Durable</a:t>
            </a:r>
          </a:p>
        </p:txBody>
      </p:sp>
    </p:spTree>
    <p:extLst>
      <p:ext uri="{BB962C8B-B14F-4D97-AF65-F5344CB8AC3E}">
        <p14:creationId xmlns:p14="http://schemas.microsoft.com/office/powerpoint/2010/main" val="333434527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728066" name="Rectangle 2"/>
          <p:cNvSpPr>
            <a:spLocks noGrp="1" noChangeArrowheads="1"/>
          </p:cNvSpPr>
          <p:nvPr>
            <p:ph type="title"/>
          </p:nvPr>
        </p:nvSpPr>
        <p:spPr/>
        <p:txBody>
          <a:bodyPr/>
          <a:lstStyle/>
          <a:p>
            <a:r>
              <a:rPr lang="en-US"/>
              <a:t>Advantages of RDBMS</a:t>
            </a:r>
          </a:p>
        </p:txBody>
      </p:sp>
      <p:sp>
        <p:nvSpPr>
          <p:cNvPr id="728067" name="Rectangle 3"/>
          <p:cNvSpPr>
            <a:spLocks noGrp="1" noChangeArrowheads="1"/>
          </p:cNvSpPr>
          <p:nvPr>
            <p:ph type="body" idx="1"/>
          </p:nvPr>
        </p:nvSpPr>
        <p:spPr/>
        <p:txBody>
          <a:bodyPr/>
          <a:lstStyle/>
          <a:p>
            <a:r>
              <a:rPr lang="en-US"/>
              <a:t>Support for </a:t>
            </a:r>
            <a:r>
              <a:rPr lang="en-US" i="1"/>
              <a:t>very large</a:t>
            </a:r>
            <a:r>
              <a:rPr lang="en-US"/>
              <a:t> databases</a:t>
            </a:r>
          </a:p>
          <a:p>
            <a:r>
              <a:rPr lang="en-US"/>
              <a:t>Automatic optimization of searching (when possible)</a:t>
            </a:r>
          </a:p>
          <a:p>
            <a:r>
              <a:rPr lang="en-US"/>
              <a:t>RDBMS have a simple view of  the database that conforms to much of the data used in business</a:t>
            </a:r>
          </a:p>
          <a:p>
            <a:r>
              <a:rPr lang="en-US"/>
              <a:t>Standard query language (SQL)</a:t>
            </a:r>
          </a:p>
        </p:txBody>
      </p:sp>
    </p:spTree>
    <p:extLst>
      <p:ext uri="{BB962C8B-B14F-4D97-AF65-F5344CB8AC3E}">
        <p14:creationId xmlns:p14="http://schemas.microsoft.com/office/powerpoint/2010/main" val="45041046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730114" name="Rectangle 2"/>
          <p:cNvSpPr>
            <a:spLocks noGrp="1" noChangeArrowheads="1"/>
          </p:cNvSpPr>
          <p:nvPr>
            <p:ph type="title"/>
          </p:nvPr>
        </p:nvSpPr>
        <p:spPr/>
        <p:txBody>
          <a:bodyPr/>
          <a:lstStyle/>
          <a:p>
            <a:r>
              <a:rPr lang="en-US"/>
              <a:t>Disadvantages of RDBMS</a:t>
            </a:r>
          </a:p>
        </p:txBody>
      </p:sp>
      <p:sp>
        <p:nvSpPr>
          <p:cNvPr id="730115" name="Rectangle 3"/>
          <p:cNvSpPr>
            <a:spLocks noGrp="1" noChangeArrowheads="1"/>
          </p:cNvSpPr>
          <p:nvPr>
            <p:ph type="body" idx="1"/>
          </p:nvPr>
        </p:nvSpPr>
        <p:spPr/>
        <p:txBody>
          <a:bodyPr/>
          <a:lstStyle/>
          <a:p>
            <a:r>
              <a:rPr lang="en-US" sz="2800"/>
              <a:t>Until recently, no real support for complex objects such as documents, video, images, spatial or time-series data. (ORDBMS add -- or make available support for these)</a:t>
            </a:r>
          </a:p>
          <a:p>
            <a:r>
              <a:rPr lang="en-US" sz="2800"/>
              <a:t>Often poor support for storage of complex objects from OOP languages (Disassembling the car to park it in the garage)</a:t>
            </a:r>
          </a:p>
          <a:p>
            <a:r>
              <a:rPr lang="en-US" sz="2800"/>
              <a:t>Usually no efficient and effective </a:t>
            </a:r>
            <a:r>
              <a:rPr lang="en-US" sz="2800" i="1"/>
              <a:t>integrated </a:t>
            </a:r>
            <a:r>
              <a:rPr lang="en-US" sz="2800"/>
              <a:t>support for things like text searching within fields (MySQL does have simple keyword searching now with index support)</a:t>
            </a:r>
          </a:p>
        </p:txBody>
      </p:sp>
    </p:spTree>
    <p:extLst>
      <p:ext uri="{BB962C8B-B14F-4D97-AF65-F5344CB8AC3E}">
        <p14:creationId xmlns:p14="http://schemas.microsoft.com/office/powerpoint/2010/main" val="236268576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904194" name="Rectangle 2"/>
          <p:cNvSpPr>
            <a:spLocks noGrp="1" noChangeArrowheads="1"/>
          </p:cNvSpPr>
          <p:nvPr>
            <p:ph type="title"/>
          </p:nvPr>
        </p:nvSpPr>
        <p:spPr/>
        <p:txBody>
          <a:bodyPr/>
          <a:lstStyle/>
          <a:p>
            <a:r>
              <a:rPr lang="en-US"/>
              <a:t>Announcements</a:t>
            </a:r>
          </a:p>
        </p:txBody>
      </p:sp>
      <p:sp>
        <p:nvSpPr>
          <p:cNvPr id="904195" name="Rectangle 3"/>
          <p:cNvSpPr>
            <a:spLocks noGrp="1" noChangeArrowheads="1"/>
          </p:cNvSpPr>
          <p:nvPr>
            <p:ph type="body" idx="1"/>
          </p:nvPr>
        </p:nvSpPr>
        <p:spPr/>
        <p:txBody>
          <a:bodyPr/>
          <a:lstStyle/>
          <a:p>
            <a:endParaRPr lang="en-US" dirty="0" smtClean="0"/>
          </a:p>
          <a:p>
            <a:endParaRPr lang="en-US" dirty="0" smtClean="0"/>
          </a:p>
          <a:p>
            <a:pPr>
              <a:buFontTx/>
              <a:buNone/>
            </a:pPr>
            <a:endParaRPr lang="en-US" dirty="0"/>
          </a:p>
          <a:p>
            <a:pPr>
              <a:buFontTx/>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914434" name="Rectangle 2"/>
          <p:cNvSpPr>
            <a:spLocks noGrp="1" noChangeArrowheads="1"/>
          </p:cNvSpPr>
          <p:nvPr>
            <p:ph type="title"/>
          </p:nvPr>
        </p:nvSpPr>
        <p:spPr/>
        <p:txBody>
          <a:bodyPr/>
          <a:lstStyle/>
          <a:p>
            <a:r>
              <a:rPr lang="en-US"/>
              <a:t>Lecture Outline</a:t>
            </a:r>
          </a:p>
        </p:txBody>
      </p:sp>
      <p:sp>
        <p:nvSpPr>
          <p:cNvPr id="914435" name="Rectangle 3"/>
          <p:cNvSpPr>
            <a:spLocks noGrp="1" noChangeArrowheads="1"/>
          </p:cNvSpPr>
          <p:nvPr>
            <p:ph type="body" idx="1"/>
          </p:nvPr>
        </p:nvSpPr>
        <p:spPr/>
        <p:txBody>
          <a:bodyPr/>
          <a:lstStyle/>
          <a:p>
            <a:r>
              <a:rPr lang="en-US" sz="3600"/>
              <a:t>Review</a:t>
            </a:r>
          </a:p>
          <a:p>
            <a:pPr lvl="1"/>
            <a:r>
              <a:rPr lang="en-US" sz="3200"/>
              <a:t>Logical Design and Normalization</a:t>
            </a:r>
          </a:p>
          <a:p>
            <a:r>
              <a:rPr lang="en-US"/>
              <a:t>Relational Algebra</a:t>
            </a:r>
          </a:p>
          <a:p>
            <a:r>
              <a:rPr lang="en-US"/>
              <a:t>Relational Calculus</a:t>
            </a:r>
          </a:p>
          <a:p>
            <a:r>
              <a:rPr lang="en-US"/>
              <a:t>Introduction to SQL</a:t>
            </a:r>
          </a:p>
          <a:p>
            <a:pPr>
              <a:buFontTx/>
              <a:buNone/>
            </a:pPr>
            <a:endParaRPr lang="en-US" sz="3600"/>
          </a:p>
          <a:p>
            <a:endParaRPr lang="en-US" sz="360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IS 257 – Fall 2014</a:t>
            </a:r>
            <a:endParaRPr lang="en-US"/>
          </a:p>
        </p:txBody>
      </p:sp>
      <p:sp>
        <p:nvSpPr>
          <p:cNvPr id="830466" name="Rectangle 2"/>
          <p:cNvSpPr>
            <a:spLocks noGrp="1" noChangeArrowheads="1"/>
          </p:cNvSpPr>
          <p:nvPr>
            <p:ph type="title"/>
          </p:nvPr>
        </p:nvSpPr>
        <p:spPr/>
        <p:txBody>
          <a:bodyPr/>
          <a:lstStyle/>
          <a:p>
            <a:r>
              <a:rPr lang="en-US"/>
              <a:t>Relational Algebra</a:t>
            </a:r>
          </a:p>
        </p:txBody>
      </p:sp>
      <p:sp>
        <p:nvSpPr>
          <p:cNvPr id="830467" name="Rectangle 3"/>
          <p:cNvSpPr>
            <a:spLocks noGrp="1" noChangeArrowheads="1"/>
          </p:cNvSpPr>
          <p:nvPr>
            <p:ph type="body" idx="1"/>
          </p:nvPr>
        </p:nvSpPr>
        <p:spPr>
          <a:ln/>
        </p:spPr>
        <p:txBody>
          <a:bodyPr/>
          <a:lstStyle/>
          <a:p>
            <a:r>
              <a:rPr lang="en-US"/>
              <a:t>Relational Algebra is a collection of operators that take relations as their operands and return a relation as their results</a:t>
            </a:r>
          </a:p>
          <a:p>
            <a:r>
              <a:rPr lang="en-US"/>
              <a:t>First defined by Codd</a:t>
            </a:r>
          </a:p>
          <a:p>
            <a:pPr lvl="1"/>
            <a:r>
              <a:rPr lang="en-US"/>
              <a:t>Include 8 operators</a:t>
            </a:r>
          </a:p>
          <a:p>
            <a:pPr lvl="2"/>
            <a:r>
              <a:rPr lang="en-US"/>
              <a:t>4 derived from traditional set operators</a:t>
            </a:r>
          </a:p>
          <a:p>
            <a:pPr lvl="2"/>
            <a:r>
              <a:rPr lang="en-US"/>
              <a:t>4 new relational operations </a:t>
            </a:r>
          </a:p>
        </p:txBody>
      </p:sp>
      <p:sp>
        <p:nvSpPr>
          <p:cNvPr id="830469" name="Text Box 5"/>
          <p:cNvSpPr txBox="1">
            <a:spLocks noChangeArrowheads="1"/>
          </p:cNvSpPr>
          <p:nvPr/>
        </p:nvSpPr>
        <p:spPr bwMode="auto">
          <a:xfrm>
            <a:off x="1912938" y="5791200"/>
            <a:ext cx="53197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solidFill>
                  <a:schemeClr val="accent2"/>
                </a:solidFill>
              </a:rPr>
              <a:t>From: C.J. Date, Database Systems 8</a:t>
            </a:r>
            <a:r>
              <a:rPr lang="en-US" baseline="30000">
                <a:solidFill>
                  <a:schemeClr val="accent2"/>
                </a:solidFill>
              </a:rPr>
              <a:t>th</a:t>
            </a:r>
            <a:r>
              <a:rPr lang="en-US">
                <a:solidFill>
                  <a:schemeClr val="accent2"/>
                </a:solidFill>
              </a:rPr>
              <a:t> ed.</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766980" name="Rectangle 4"/>
          <p:cNvSpPr>
            <a:spLocks noGrp="1" noChangeArrowheads="1"/>
          </p:cNvSpPr>
          <p:nvPr>
            <p:ph type="title"/>
          </p:nvPr>
        </p:nvSpPr>
        <p:spPr/>
        <p:txBody>
          <a:bodyPr/>
          <a:lstStyle/>
          <a:p>
            <a:r>
              <a:rPr lang="en-US" sz="3600"/>
              <a:t>Relational Algebra Operations</a:t>
            </a:r>
          </a:p>
        </p:txBody>
      </p:sp>
      <p:sp>
        <p:nvSpPr>
          <p:cNvPr id="766981" name="Rectangle 5"/>
          <p:cNvSpPr>
            <a:spLocks noGrp="1" noChangeArrowheads="1"/>
          </p:cNvSpPr>
          <p:nvPr>
            <p:ph type="body" idx="1"/>
          </p:nvPr>
        </p:nvSpPr>
        <p:spPr/>
        <p:txBody>
          <a:bodyPr/>
          <a:lstStyle/>
          <a:p>
            <a:r>
              <a:rPr lang="en-US"/>
              <a:t>Restrict</a:t>
            </a:r>
          </a:p>
          <a:p>
            <a:r>
              <a:rPr lang="en-US"/>
              <a:t>Project</a:t>
            </a:r>
          </a:p>
          <a:p>
            <a:r>
              <a:rPr lang="en-US"/>
              <a:t>Product</a:t>
            </a:r>
          </a:p>
          <a:p>
            <a:r>
              <a:rPr lang="en-US"/>
              <a:t>Union</a:t>
            </a:r>
          </a:p>
          <a:p>
            <a:r>
              <a:rPr lang="en-US"/>
              <a:t>Intersect</a:t>
            </a:r>
          </a:p>
          <a:p>
            <a:r>
              <a:rPr lang="en-US"/>
              <a:t>Difference</a:t>
            </a:r>
          </a:p>
          <a:p>
            <a:r>
              <a:rPr lang="en-US"/>
              <a:t>Join</a:t>
            </a:r>
          </a:p>
          <a:p>
            <a:r>
              <a:rPr lang="en-US"/>
              <a:t>Divide</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3"/>
          <p:cNvSpPr>
            <a:spLocks noGrp="1"/>
          </p:cNvSpPr>
          <p:nvPr>
            <p:ph type="dt" sz="half" idx="10"/>
          </p:nvPr>
        </p:nvSpPr>
        <p:spPr/>
        <p:txBody>
          <a:bodyPr/>
          <a:lstStyle/>
          <a:p>
            <a:r>
              <a:rPr lang="en-US" smtClean="0"/>
              <a:t>IS 257 – Fall 2014</a:t>
            </a:r>
            <a:endParaRPr lang="en-US"/>
          </a:p>
        </p:txBody>
      </p:sp>
      <p:sp>
        <p:nvSpPr>
          <p:cNvPr id="768002" name="Rectangle 2"/>
          <p:cNvSpPr>
            <a:spLocks noGrp="1" noChangeArrowheads="1"/>
          </p:cNvSpPr>
          <p:nvPr>
            <p:ph type="title"/>
          </p:nvPr>
        </p:nvSpPr>
        <p:spPr/>
        <p:txBody>
          <a:bodyPr/>
          <a:lstStyle/>
          <a:p>
            <a:pPr>
              <a:lnSpc>
                <a:spcPct val="90000"/>
              </a:lnSpc>
            </a:pPr>
            <a:r>
              <a:rPr lang="en-US"/>
              <a:t>Restrict</a:t>
            </a:r>
          </a:p>
        </p:txBody>
      </p:sp>
      <p:sp>
        <p:nvSpPr>
          <p:cNvPr id="768003" name="Rectangle 3"/>
          <p:cNvSpPr>
            <a:spLocks noGrp="1" noChangeArrowheads="1"/>
          </p:cNvSpPr>
          <p:nvPr>
            <p:ph type="body" idx="1"/>
          </p:nvPr>
        </p:nvSpPr>
        <p:spPr/>
        <p:txBody>
          <a:bodyPr/>
          <a:lstStyle/>
          <a:p>
            <a:pPr>
              <a:lnSpc>
                <a:spcPct val="90000"/>
              </a:lnSpc>
            </a:pPr>
            <a:r>
              <a:rPr lang="en-US"/>
              <a:t>Extracts specified tuples (rows) from a specified relation (table) </a:t>
            </a:r>
          </a:p>
          <a:p>
            <a:pPr lvl="1">
              <a:lnSpc>
                <a:spcPct val="90000"/>
              </a:lnSpc>
            </a:pPr>
            <a:r>
              <a:rPr lang="en-US"/>
              <a:t>Restrict is AKA </a:t>
            </a:r>
            <a:r>
              <a:rPr lang="ja-JP" altLang="en-US">
                <a:latin typeface="Arial"/>
              </a:rPr>
              <a:t>“</a:t>
            </a:r>
            <a:r>
              <a:rPr lang="en-US"/>
              <a:t>Select</a:t>
            </a:r>
            <a:r>
              <a:rPr lang="ja-JP" altLang="en-US">
                <a:latin typeface="Arial"/>
              </a:rPr>
              <a:t>”</a:t>
            </a:r>
            <a:endParaRPr lang="en-US"/>
          </a:p>
        </p:txBody>
      </p:sp>
      <p:grpSp>
        <p:nvGrpSpPr>
          <p:cNvPr id="768004" name="Group 4"/>
          <p:cNvGrpSpPr>
            <a:grpSpLocks/>
          </p:cNvGrpSpPr>
          <p:nvPr/>
        </p:nvGrpSpPr>
        <p:grpSpPr bwMode="auto">
          <a:xfrm>
            <a:off x="3810000" y="2819400"/>
            <a:ext cx="1524000" cy="2133600"/>
            <a:chOff x="2160" y="2400"/>
            <a:chExt cx="672" cy="1008"/>
          </a:xfrm>
        </p:grpSpPr>
        <p:sp>
          <p:nvSpPr>
            <p:cNvPr id="768005" name="Rectangle 5"/>
            <p:cNvSpPr>
              <a:spLocks noChangeArrowheads="1"/>
            </p:cNvSpPr>
            <p:nvPr/>
          </p:nvSpPr>
          <p:spPr bwMode="auto">
            <a:xfrm>
              <a:off x="2160" y="2400"/>
              <a:ext cx="672" cy="100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68006" name="Rectangle 6"/>
            <p:cNvSpPr>
              <a:spLocks noChangeArrowheads="1"/>
            </p:cNvSpPr>
            <p:nvPr/>
          </p:nvSpPr>
          <p:spPr bwMode="auto">
            <a:xfrm>
              <a:off x="2160" y="2544"/>
              <a:ext cx="672" cy="14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68007" name="Rectangle 7"/>
            <p:cNvSpPr>
              <a:spLocks noChangeArrowheads="1"/>
            </p:cNvSpPr>
            <p:nvPr/>
          </p:nvSpPr>
          <p:spPr bwMode="auto">
            <a:xfrm>
              <a:off x="2160" y="2832"/>
              <a:ext cx="672" cy="14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68008" name="Rectangle 8"/>
            <p:cNvSpPr>
              <a:spLocks noChangeArrowheads="1"/>
            </p:cNvSpPr>
            <p:nvPr/>
          </p:nvSpPr>
          <p:spPr bwMode="auto">
            <a:xfrm>
              <a:off x="2160" y="3120"/>
              <a:ext cx="672" cy="14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e Placeholder 3"/>
          <p:cNvSpPr>
            <a:spLocks noGrp="1"/>
          </p:cNvSpPr>
          <p:nvPr>
            <p:ph type="dt" sz="half" idx="10"/>
          </p:nvPr>
        </p:nvSpPr>
        <p:spPr/>
        <p:txBody>
          <a:bodyPr/>
          <a:lstStyle/>
          <a:p>
            <a:r>
              <a:rPr lang="en-US" smtClean="0"/>
              <a:t>IS 257 – Fall 2014</a:t>
            </a:r>
            <a:endParaRPr lang="en-US"/>
          </a:p>
        </p:txBody>
      </p:sp>
      <p:sp>
        <p:nvSpPr>
          <p:cNvPr id="769026" name="Rectangle 2"/>
          <p:cNvSpPr>
            <a:spLocks noGrp="1" noChangeArrowheads="1"/>
          </p:cNvSpPr>
          <p:nvPr>
            <p:ph type="title"/>
          </p:nvPr>
        </p:nvSpPr>
        <p:spPr/>
        <p:txBody>
          <a:bodyPr/>
          <a:lstStyle/>
          <a:p>
            <a:pPr>
              <a:lnSpc>
                <a:spcPct val="90000"/>
              </a:lnSpc>
            </a:pPr>
            <a:r>
              <a:rPr lang="en-US"/>
              <a:t>Project</a:t>
            </a:r>
          </a:p>
        </p:txBody>
      </p:sp>
      <p:sp>
        <p:nvSpPr>
          <p:cNvPr id="769027" name="Rectangle 3"/>
          <p:cNvSpPr>
            <a:spLocks noGrp="1" noChangeArrowheads="1"/>
          </p:cNvSpPr>
          <p:nvPr>
            <p:ph type="body" idx="1"/>
          </p:nvPr>
        </p:nvSpPr>
        <p:spPr/>
        <p:txBody>
          <a:bodyPr/>
          <a:lstStyle/>
          <a:p>
            <a:pPr>
              <a:lnSpc>
                <a:spcPct val="90000"/>
              </a:lnSpc>
            </a:pPr>
            <a:r>
              <a:rPr lang="en-US"/>
              <a:t>Extracts specified attributes(columns) from a specified relation.</a:t>
            </a:r>
          </a:p>
        </p:txBody>
      </p:sp>
      <p:grpSp>
        <p:nvGrpSpPr>
          <p:cNvPr id="769033" name="Group 9"/>
          <p:cNvGrpSpPr>
            <a:grpSpLocks/>
          </p:cNvGrpSpPr>
          <p:nvPr/>
        </p:nvGrpSpPr>
        <p:grpSpPr bwMode="auto">
          <a:xfrm>
            <a:off x="3810000" y="2895600"/>
            <a:ext cx="1524000" cy="2133600"/>
            <a:chOff x="2352" y="2256"/>
            <a:chExt cx="960" cy="1344"/>
          </a:xfrm>
        </p:grpSpPr>
        <p:sp>
          <p:nvSpPr>
            <p:cNvPr id="769028" name="Rectangle 4"/>
            <p:cNvSpPr>
              <a:spLocks noChangeArrowheads="1"/>
            </p:cNvSpPr>
            <p:nvPr/>
          </p:nvSpPr>
          <p:spPr bwMode="auto">
            <a:xfrm>
              <a:off x="2352" y="2256"/>
              <a:ext cx="960" cy="134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69029" name="Rectangle 5"/>
            <p:cNvSpPr>
              <a:spLocks noChangeArrowheads="1"/>
            </p:cNvSpPr>
            <p:nvPr/>
          </p:nvSpPr>
          <p:spPr bwMode="auto">
            <a:xfrm>
              <a:off x="2448" y="2256"/>
              <a:ext cx="96" cy="134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69030" name="Rectangle 6"/>
            <p:cNvSpPr>
              <a:spLocks noChangeArrowheads="1"/>
            </p:cNvSpPr>
            <p:nvPr/>
          </p:nvSpPr>
          <p:spPr bwMode="auto">
            <a:xfrm>
              <a:off x="2832" y="2256"/>
              <a:ext cx="96" cy="134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69031" name="Rectangle 7"/>
            <p:cNvSpPr>
              <a:spLocks noChangeArrowheads="1"/>
            </p:cNvSpPr>
            <p:nvPr/>
          </p:nvSpPr>
          <p:spPr bwMode="auto">
            <a:xfrm>
              <a:off x="2928" y="2256"/>
              <a:ext cx="96" cy="134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69032" name="Rectangle 8"/>
            <p:cNvSpPr>
              <a:spLocks noChangeArrowheads="1"/>
            </p:cNvSpPr>
            <p:nvPr/>
          </p:nvSpPr>
          <p:spPr bwMode="auto">
            <a:xfrm>
              <a:off x="3120" y="2256"/>
              <a:ext cx="96" cy="134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ate Placeholder 3"/>
          <p:cNvSpPr>
            <a:spLocks noGrp="1"/>
          </p:cNvSpPr>
          <p:nvPr>
            <p:ph type="dt" sz="half" idx="10"/>
          </p:nvPr>
        </p:nvSpPr>
        <p:spPr/>
        <p:txBody>
          <a:bodyPr/>
          <a:lstStyle/>
          <a:p>
            <a:r>
              <a:rPr lang="en-US" smtClean="0"/>
              <a:t>IS 257 – Fall 2014</a:t>
            </a:r>
            <a:endParaRPr lang="en-US"/>
          </a:p>
        </p:txBody>
      </p:sp>
      <p:sp>
        <p:nvSpPr>
          <p:cNvPr id="770061" name="Rectangle 13"/>
          <p:cNvSpPr>
            <a:spLocks noGrp="1" noChangeArrowheads="1"/>
          </p:cNvSpPr>
          <p:nvPr>
            <p:ph type="title"/>
          </p:nvPr>
        </p:nvSpPr>
        <p:spPr/>
        <p:txBody>
          <a:bodyPr/>
          <a:lstStyle/>
          <a:p>
            <a:r>
              <a:rPr lang="en-US"/>
              <a:t>Product</a:t>
            </a:r>
          </a:p>
        </p:txBody>
      </p:sp>
      <p:sp>
        <p:nvSpPr>
          <p:cNvPr id="770062" name="Rectangle 14"/>
          <p:cNvSpPr>
            <a:spLocks noGrp="1" noChangeArrowheads="1"/>
          </p:cNvSpPr>
          <p:nvPr>
            <p:ph type="body" idx="1"/>
          </p:nvPr>
        </p:nvSpPr>
        <p:spPr/>
        <p:txBody>
          <a:bodyPr/>
          <a:lstStyle/>
          <a:p>
            <a:r>
              <a:rPr lang="en-US"/>
              <a:t>Builds a relation from two specified relations consisting of all possible concatenated pairs of tuples, one from each of the two relations. (AKA Cartesian Product)</a:t>
            </a:r>
          </a:p>
        </p:txBody>
      </p:sp>
      <p:grpSp>
        <p:nvGrpSpPr>
          <p:cNvPr id="770052" name="Group 4"/>
          <p:cNvGrpSpPr>
            <a:grpSpLocks/>
          </p:cNvGrpSpPr>
          <p:nvPr/>
        </p:nvGrpSpPr>
        <p:grpSpPr bwMode="auto">
          <a:xfrm>
            <a:off x="2895600" y="3429000"/>
            <a:ext cx="2784475" cy="2749550"/>
            <a:chOff x="1536" y="2352"/>
            <a:chExt cx="1754" cy="1732"/>
          </a:xfrm>
        </p:grpSpPr>
        <p:sp>
          <p:nvSpPr>
            <p:cNvPr id="770053" name="Text Box 5"/>
            <p:cNvSpPr txBox="1">
              <a:spLocks noChangeArrowheads="1"/>
            </p:cNvSpPr>
            <p:nvPr/>
          </p:nvSpPr>
          <p:spPr bwMode="auto">
            <a:xfrm>
              <a:off x="1536" y="2880"/>
              <a:ext cx="218" cy="75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a</a:t>
              </a:r>
            </a:p>
            <a:p>
              <a:pPr algn="l" eaLnBrk="0" hangingPunct="0"/>
              <a:r>
                <a:rPr lang="en-US"/>
                <a:t>b</a:t>
              </a:r>
            </a:p>
            <a:p>
              <a:pPr algn="l" eaLnBrk="0" hangingPunct="0"/>
              <a:r>
                <a:rPr lang="en-US"/>
                <a:t>c</a:t>
              </a:r>
            </a:p>
          </p:txBody>
        </p:sp>
        <p:sp>
          <p:nvSpPr>
            <p:cNvPr id="770054" name="Text Box 6"/>
            <p:cNvSpPr txBox="1">
              <a:spLocks noChangeArrowheads="1"/>
            </p:cNvSpPr>
            <p:nvPr/>
          </p:nvSpPr>
          <p:spPr bwMode="auto">
            <a:xfrm>
              <a:off x="2016" y="2880"/>
              <a:ext cx="218" cy="52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x</a:t>
              </a:r>
            </a:p>
            <a:p>
              <a:pPr algn="l" eaLnBrk="0" hangingPunct="0"/>
              <a:r>
                <a:rPr lang="en-US"/>
                <a:t>y</a:t>
              </a:r>
            </a:p>
          </p:txBody>
        </p:sp>
        <p:sp>
          <p:nvSpPr>
            <p:cNvPr id="770055" name="Text Box 7"/>
            <p:cNvSpPr txBox="1">
              <a:spLocks noChangeArrowheads="1"/>
            </p:cNvSpPr>
            <p:nvPr/>
          </p:nvSpPr>
          <p:spPr bwMode="auto">
            <a:xfrm>
              <a:off x="3072" y="2640"/>
              <a:ext cx="218" cy="144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x</a:t>
              </a:r>
            </a:p>
            <a:p>
              <a:pPr algn="l" eaLnBrk="0" hangingPunct="0"/>
              <a:r>
                <a:rPr lang="en-US"/>
                <a:t>y</a:t>
              </a:r>
            </a:p>
            <a:p>
              <a:pPr algn="l" eaLnBrk="0" hangingPunct="0"/>
              <a:r>
                <a:rPr lang="en-US"/>
                <a:t>x</a:t>
              </a:r>
            </a:p>
            <a:p>
              <a:pPr algn="l" eaLnBrk="0" hangingPunct="0"/>
              <a:r>
                <a:rPr lang="en-US"/>
                <a:t>y</a:t>
              </a:r>
            </a:p>
            <a:p>
              <a:pPr algn="l" eaLnBrk="0" hangingPunct="0"/>
              <a:r>
                <a:rPr lang="en-US"/>
                <a:t>x</a:t>
              </a:r>
            </a:p>
            <a:p>
              <a:pPr algn="l" eaLnBrk="0" hangingPunct="0"/>
              <a:r>
                <a:rPr lang="en-US"/>
                <a:t>y</a:t>
              </a:r>
            </a:p>
          </p:txBody>
        </p:sp>
        <p:sp>
          <p:nvSpPr>
            <p:cNvPr id="770056" name="Text Box 8"/>
            <p:cNvSpPr txBox="1">
              <a:spLocks noChangeArrowheads="1"/>
            </p:cNvSpPr>
            <p:nvPr/>
          </p:nvSpPr>
          <p:spPr bwMode="auto">
            <a:xfrm>
              <a:off x="2880" y="2640"/>
              <a:ext cx="218" cy="144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a</a:t>
              </a:r>
            </a:p>
            <a:p>
              <a:pPr algn="l" eaLnBrk="0" hangingPunct="0"/>
              <a:r>
                <a:rPr lang="en-US"/>
                <a:t>a</a:t>
              </a:r>
            </a:p>
            <a:p>
              <a:pPr algn="l" eaLnBrk="0" hangingPunct="0"/>
              <a:r>
                <a:rPr lang="en-US"/>
                <a:t>b</a:t>
              </a:r>
            </a:p>
            <a:p>
              <a:pPr algn="l" eaLnBrk="0" hangingPunct="0"/>
              <a:r>
                <a:rPr lang="en-US"/>
                <a:t>b</a:t>
              </a:r>
            </a:p>
            <a:p>
              <a:pPr algn="l" eaLnBrk="0" hangingPunct="0"/>
              <a:r>
                <a:rPr lang="en-US"/>
                <a:t>c</a:t>
              </a:r>
            </a:p>
            <a:p>
              <a:pPr algn="l" eaLnBrk="0" hangingPunct="0"/>
              <a:r>
                <a:rPr lang="en-US"/>
                <a:t>c</a:t>
              </a:r>
            </a:p>
          </p:txBody>
        </p:sp>
        <p:sp>
          <p:nvSpPr>
            <p:cNvPr id="770057" name="AutoShape 9"/>
            <p:cNvSpPr>
              <a:spLocks noChangeArrowheads="1"/>
            </p:cNvSpPr>
            <p:nvPr/>
          </p:nvSpPr>
          <p:spPr bwMode="auto">
            <a:xfrm>
              <a:off x="1584" y="2352"/>
              <a:ext cx="576" cy="528"/>
            </a:xfrm>
            <a:custGeom>
              <a:avLst/>
              <a:gdLst>
                <a:gd name="G0" fmla="+- 15338 0 0"/>
                <a:gd name="G1" fmla="+- 4009 0 0"/>
                <a:gd name="G2" fmla="+- 12158 0 4009"/>
                <a:gd name="G3" fmla="+- G2 0 4009"/>
                <a:gd name="G4" fmla="*/ G3 32768 32059"/>
                <a:gd name="G5" fmla="*/ G4 1 2"/>
                <a:gd name="G6" fmla="+- 21600 0 15338"/>
                <a:gd name="G7" fmla="*/ G6 4009 6079"/>
                <a:gd name="G8" fmla="+- G7 15338 0"/>
                <a:gd name="T0" fmla="*/ 15338 w 21600"/>
                <a:gd name="T1" fmla="*/ 0 h 21600"/>
                <a:gd name="T2" fmla="*/ 15338 w 21600"/>
                <a:gd name="T3" fmla="*/ 12158 h 21600"/>
                <a:gd name="T4" fmla="*/ 2116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338" y="0"/>
                  </a:lnTo>
                  <a:lnTo>
                    <a:pt x="15338" y="4009"/>
                  </a:lnTo>
                  <a:lnTo>
                    <a:pt x="12427" y="4009"/>
                  </a:lnTo>
                  <a:cubicBezTo>
                    <a:pt x="5564" y="4009"/>
                    <a:pt x="0" y="7657"/>
                    <a:pt x="0" y="12158"/>
                  </a:cubicBezTo>
                  <a:lnTo>
                    <a:pt x="0" y="21600"/>
                  </a:lnTo>
                  <a:lnTo>
                    <a:pt x="4232" y="21600"/>
                  </a:lnTo>
                  <a:lnTo>
                    <a:pt x="4232" y="12158"/>
                  </a:lnTo>
                  <a:cubicBezTo>
                    <a:pt x="4232" y="9944"/>
                    <a:pt x="7901" y="8149"/>
                    <a:pt x="12427" y="8149"/>
                  </a:cubicBezTo>
                  <a:lnTo>
                    <a:pt x="15338" y="8149"/>
                  </a:lnTo>
                  <a:lnTo>
                    <a:pt x="15338" y="12158"/>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0058" name="AutoShape 10"/>
            <p:cNvSpPr>
              <a:spLocks noChangeArrowheads="1"/>
            </p:cNvSpPr>
            <p:nvPr/>
          </p:nvSpPr>
          <p:spPr bwMode="auto">
            <a:xfrm>
              <a:off x="2064" y="2544"/>
              <a:ext cx="240" cy="336"/>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0059" name="AutoShape 11"/>
            <p:cNvSpPr>
              <a:spLocks noChangeArrowheads="1"/>
            </p:cNvSpPr>
            <p:nvPr/>
          </p:nvSpPr>
          <p:spPr bwMode="auto">
            <a:xfrm rot="4994999">
              <a:off x="2856" y="2376"/>
              <a:ext cx="288" cy="240"/>
            </a:xfrm>
            <a:custGeom>
              <a:avLst/>
              <a:gdLst>
                <a:gd name="G0" fmla="+- 13650 0 0"/>
                <a:gd name="G1" fmla="+- 3780 0 0"/>
                <a:gd name="G2" fmla="+- 12158 0 3780"/>
                <a:gd name="G3" fmla="+- G2 0 3780"/>
                <a:gd name="G4" fmla="*/ G3 32768 32059"/>
                <a:gd name="G5" fmla="*/ G4 1 2"/>
                <a:gd name="G6" fmla="+- 21600 0 13650"/>
                <a:gd name="G7" fmla="*/ G6 3780 6079"/>
                <a:gd name="G8" fmla="+- G7 13650 0"/>
                <a:gd name="T0" fmla="*/ 13650 w 21600"/>
                <a:gd name="T1" fmla="*/ 0 h 21600"/>
                <a:gd name="T2" fmla="*/ 13650 w 21600"/>
                <a:gd name="T3" fmla="*/ 12158 h 21600"/>
                <a:gd name="T4" fmla="*/ 2350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3650" y="0"/>
                  </a:lnTo>
                  <a:lnTo>
                    <a:pt x="13650" y="3780"/>
                  </a:lnTo>
                  <a:lnTo>
                    <a:pt x="12427" y="3780"/>
                  </a:lnTo>
                  <a:cubicBezTo>
                    <a:pt x="5564" y="3780"/>
                    <a:pt x="0" y="7531"/>
                    <a:pt x="0" y="12158"/>
                  </a:cubicBezTo>
                  <a:lnTo>
                    <a:pt x="0" y="21600"/>
                  </a:lnTo>
                  <a:lnTo>
                    <a:pt x="4700" y="21600"/>
                  </a:lnTo>
                  <a:lnTo>
                    <a:pt x="4700" y="12158"/>
                  </a:lnTo>
                  <a:cubicBezTo>
                    <a:pt x="4700" y="10070"/>
                    <a:pt x="8159" y="8378"/>
                    <a:pt x="12427" y="8378"/>
                  </a:cubicBezTo>
                  <a:lnTo>
                    <a:pt x="13650" y="8378"/>
                  </a:lnTo>
                  <a:lnTo>
                    <a:pt x="13650" y="12158"/>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0060" name="Text Box 12"/>
            <p:cNvSpPr txBox="1">
              <a:spLocks noChangeArrowheads="1"/>
            </p:cNvSpPr>
            <p:nvPr/>
          </p:nvSpPr>
          <p:spPr bwMode="auto">
            <a:xfrm>
              <a:off x="2256" y="2400"/>
              <a:ext cx="719" cy="294"/>
            </a:xfrm>
            <a:prstGeom prst="rect">
              <a:avLst/>
            </a:prstGeom>
            <a:noFill/>
            <a:ln w="952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Product</a:t>
              </a:r>
            </a:p>
          </p:txBody>
        </p:sp>
      </p:gr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IS 257 – Fall 2014</a:t>
            </a:r>
            <a:endParaRPr lang="en-US"/>
          </a:p>
        </p:txBody>
      </p:sp>
      <p:sp>
        <p:nvSpPr>
          <p:cNvPr id="771078" name="Rectangle 6"/>
          <p:cNvSpPr>
            <a:spLocks noGrp="1" noChangeArrowheads="1"/>
          </p:cNvSpPr>
          <p:nvPr>
            <p:ph type="title"/>
          </p:nvPr>
        </p:nvSpPr>
        <p:spPr/>
        <p:txBody>
          <a:bodyPr/>
          <a:lstStyle/>
          <a:p>
            <a:r>
              <a:rPr lang="en-US"/>
              <a:t>Union</a:t>
            </a:r>
          </a:p>
        </p:txBody>
      </p:sp>
      <p:sp>
        <p:nvSpPr>
          <p:cNvPr id="771079" name="Rectangle 7"/>
          <p:cNvSpPr>
            <a:spLocks noGrp="1" noChangeArrowheads="1"/>
          </p:cNvSpPr>
          <p:nvPr>
            <p:ph type="body" idx="1"/>
          </p:nvPr>
        </p:nvSpPr>
        <p:spPr/>
        <p:txBody>
          <a:bodyPr/>
          <a:lstStyle/>
          <a:p>
            <a:r>
              <a:rPr lang="en-US"/>
              <a:t>Builds a relation consisting of all tuples appearing in either or both of two specified relations.</a:t>
            </a:r>
          </a:p>
        </p:txBody>
      </p:sp>
      <p:grpSp>
        <p:nvGrpSpPr>
          <p:cNvPr id="771080" name="Group 8"/>
          <p:cNvGrpSpPr>
            <a:grpSpLocks/>
          </p:cNvGrpSpPr>
          <p:nvPr/>
        </p:nvGrpSpPr>
        <p:grpSpPr bwMode="auto">
          <a:xfrm>
            <a:off x="3733800" y="2819400"/>
            <a:ext cx="1676400" cy="2895600"/>
            <a:chOff x="2112" y="2112"/>
            <a:chExt cx="1056" cy="1824"/>
          </a:xfrm>
        </p:grpSpPr>
        <p:sp>
          <p:nvSpPr>
            <p:cNvPr id="771076" name="Rectangle 4"/>
            <p:cNvSpPr>
              <a:spLocks noChangeArrowheads="1"/>
            </p:cNvSpPr>
            <p:nvPr/>
          </p:nvSpPr>
          <p:spPr bwMode="auto">
            <a:xfrm>
              <a:off x="2112" y="2112"/>
              <a:ext cx="720" cy="12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1077" name="Rectangle 5"/>
            <p:cNvSpPr>
              <a:spLocks noChangeArrowheads="1"/>
            </p:cNvSpPr>
            <p:nvPr/>
          </p:nvSpPr>
          <p:spPr bwMode="auto">
            <a:xfrm>
              <a:off x="2352" y="2496"/>
              <a:ext cx="816" cy="144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r>
              <a:rPr lang="en-US" smtClean="0"/>
              <a:t>IS 257 – Fall 2014</a:t>
            </a:r>
            <a:endParaRPr lang="en-US"/>
          </a:p>
        </p:txBody>
      </p:sp>
      <p:sp>
        <p:nvSpPr>
          <p:cNvPr id="772103" name="Rectangle 7"/>
          <p:cNvSpPr>
            <a:spLocks noGrp="1" noChangeArrowheads="1"/>
          </p:cNvSpPr>
          <p:nvPr>
            <p:ph type="title"/>
          </p:nvPr>
        </p:nvSpPr>
        <p:spPr/>
        <p:txBody>
          <a:bodyPr/>
          <a:lstStyle/>
          <a:p>
            <a:r>
              <a:rPr lang="en-US"/>
              <a:t>Intersect</a:t>
            </a:r>
          </a:p>
        </p:txBody>
      </p:sp>
      <p:sp>
        <p:nvSpPr>
          <p:cNvPr id="772104" name="Rectangle 8"/>
          <p:cNvSpPr>
            <a:spLocks noGrp="1" noChangeArrowheads="1"/>
          </p:cNvSpPr>
          <p:nvPr>
            <p:ph type="body" idx="1"/>
          </p:nvPr>
        </p:nvSpPr>
        <p:spPr/>
        <p:txBody>
          <a:bodyPr/>
          <a:lstStyle/>
          <a:p>
            <a:r>
              <a:rPr lang="en-US"/>
              <a:t>Builds a relation consisting of all tuples appearing in both of two specified relations</a:t>
            </a:r>
          </a:p>
        </p:txBody>
      </p:sp>
      <p:grpSp>
        <p:nvGrpSpPr>
          <p:cNvPr id="772105" name="Group 9"/>
          <p:cNvGrpSpPr>
            <a:grpSpLocks/>
          </p:cNvGrpSpPr>
          <p:nvPr/>
        </p:nvGrpSpPr>
        <p:grpSpPr bwMode="auto">
          <a:xfrm>
            <a:off x="3771900" y="2819400"/>
            <a:ext cx="1600200" cy="3124200"/>
            <a:chOff x="2304" y="2016"/>
            <a:chExt cx="1008" cy="1968"/>
          </a:xfrm>
        </p:grpSpPr>
        <p:sp>
          <p:nvSpPr>
            <p:cNvPr id="772100" name="Rectangle 4"/>
            <p:cNvSpPr>
              <a:spLocks noChangeArrowheads="1"/>
            </p:cNvSpPr>
            <p:nvPr/>
          </p:nvSpPr>
          <p:spPr bwMode="auto">
            <a:xfrm>
              <a:off x="2304" y="2016"/>
              <a:ext cx="912" cy="139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2101" name="Rectangle 5"/>
            <p:cNvSpPr>
              <a:spLocks noChangeArrowheads="1"/>
            </p:cNvSpPr>
            <p:nvPr/>
          </p:nvSpPr>
          <p:spPr bwMode="auto">
            <a:xfrm>
              <a:off x="2448" y="2688"/>
              <a:ext cx="864" cy="129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2102" name="Rectangle 6"/>
            <p:cNvSpPr>
              <a:spLocks noChangeArrowheads="1"/>
            </p:cNvSpPr>
            <p:nvPr/>
          </p:nvSpPr>
          <p:spPr bwMode="auto">
            <a:xfrm>
              <a:off x="2448" y="2688"/>
              <a:ext cx="768" cy="72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r>
              <a:rPr lang="en-US" smtClean="0"/>
              <a:t>IS 257 – Fall 2014</a:t>
            </a:r>
            <a:endParaRPr lang="en-US"/>
          </a:p>
        </p:txBody>
      </p:sp>
      <p:sp>
        <p:nvSpPr>
          <p:cNvPr id="773127" name="Rectangle 7"/>
          <p:cNvSpPr>
            <a:spLocks noGrp="1" noChangeArrowheads="1"/>
          </p:cNvSpPr>
          <p:nvPr>
            <p:ph type="title"/>
          </p:nvPr>
        </p:nvSpPr>
        <p:spPr/>
        <p:txBody>
          <a:bodyPr/>
          <a:lstStyle/>
          <a:p>
            <a:r>
              <a:rPr lang="en-US"/>
              <a:t>Difference</a:t>
            </a:r>
          </a:p>
        </p:txBody>
      </p:sp>
      <p:sp>
        <p:nvSpPr>
          <p:cNvPr id="773128" name="Rectangle 8"/>
          <p:cNvSpPr>
            <a:spLocks noGrp="1" noChangeArrowheads="1"/>
          </p:cNvSpPr>
          <p:nvPr>
            <p:ph type="body" idx="1"/>
          </p:nvPr>
        </p:nvSpPr>
        <p:spPr/>
        <p:txBody>
          <a:bodyPr/>
          <a:lstStyle/>
          <a:p>
            <a:r>
              <a:rPr lang="en-US"/>
              <a:t>Builds a relation consisting of all tuples appearing in first relation but not the second.</a:t>
            </a:r>
          </a:p>
        </p:txBody>
      </p:sp>
      <p:grpSp>
        <p:nvGrpSpPr>
          <p:cNvPr id="773129" name="Group 9"/>
          <p:cNvGrpSpPr>
            <a:grpSpLocks/>
          </p:cNvGrpSpPr>
          <p:nvPr/>
        </p:nvGrpSpPr>
        <p:grpSpPr bwMode="auto">
          <a:xfrm>
            <a:off x="3276600" y="2743200"/>
            <a:ext cx="1752600" cy="3200400"/>
            <a:chOff x="2064" y="2016"/>
            <a:chExt cx="1104" cy="2016"/>
          </a:xfrm>
        </p:grpSpPr>
        <p:sp>
          <p:nvSpPr>
            <p:cNvPr id="773124" name="Rectangle 4"/>
            <p:cNvSpPr>
              <a:spLocks noChangeArrowheads="1"/>
            </p:cNvSpPr>
            <p:nvPr/>
          </p:nvSpPr>
          <p:spPr bwMode="auto">
            <a:xfrm>
              <a:off x="2064" y="2016"/>
              <a:ext cx="1008" cy="168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3125" name="Rectangle 5"/>
            <p:cNvSpPr>
              <a:spLocks noChangeArrowheads="1"/>
            </p:cNvSpPr>
            <p:nvPr/>
          </p:nvSpPr>
          <p:spPr bwMode="auto">
            <a:xfrm>
              <a:off x="2160" y="2784"/>
              <a:ext cx="1008" cy="124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3126" name="Rectangle 6"/>
            <p:cNvSpPr>
              <a:spLocks noChangeArrowheads="1"/>
            </p:cNvSpPr>
            <p:nvPr/>
          </p:nvSpPr>
          <p:spPr bwMode="auto">
            <a:xfrm>
              <a:off x="2064" y="2016"/>
              <a:ext cx="1008" cy="76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Date Placeholder 3"/>
          <p:cNvSpPr>
            <a:spLocks noGrp="1"/>
          </p:cNvSpPr>
          <p:nvPr>
            <p:ph type="dt" sz="half" idx="10"/>
          </p:nvPr>
        </p:nvSpPr>
        <p:spPr/>
        <p:txBody>
          <a:bodyPr/>
          <a:lstStyle/>
          <a:p>
            <a:r>
              <a:rPr lang="en-US" smtClean="0"/>
              <a:t>IS 257 – Fall 2014</a:t>
            </a:r>
            <a:endParaRPr lang="en-US"/>
          </a:p>
        </p:txBody>
      </p:sp>
      <p:sp>
        <p:nvSpPr>
          <p:cNvPr id="774163" name="Rectangle 19"/>
          <p:cNvSpPr>
            <a:spLocks noGrp="1" noChangeArrowheads="1"/>
          </p:cNvSpPr>
          <p:nvPr>
            <p:ph type="title"/>
          </p:nvPr>
        </p:nvSpPr>
        <p:spPr/>
        <p:txBody>
          <a:bodyPr/>
          <a:lstStyle/>
          <a:p>
            <a:r>
              <a:rPr lang="en-US"/>
              <a:t>Join</a:t>
            </a:r>
          </a:p>
        </p:txBody>
      </p:sp>
      <p:sp>
        <p:nvSpPr>
          <p:cNvPr id="774164" name="Rectangle 20"/>
          <p:cNvSpPr>
            <a:spLocks noGrp="1" noChangeArrowheads="1"/>
          </p:cNvSpPr>
          <p:nvPr>
            <p:ph type="body" idx="1"/>
          </p:nvPr>
        </p:nvSpPr>
        <p:spPr/>
        <p:txBody>
          <a:bodyPr/>
          <a:lstStyle/>
          <a:p>
            <a:r>
              <a:rPr lang="en-US"/>
              <a:t>Builds a relation from two specified relations consisting of all possible concatenated pairs, one from each of the two relations, such that in each pair the two tuples satisfy some condition. (E.g., equal values in a given col.)</a:t>
            </a:r>
          </a:p>
        </p:txBody>
      </p:sp>
      <p:grpSp>
        <p:nvGrpSpPr>
          <p:cNvPr id="774165" name="Group 21"/>
          <p:cNvGrpSpPr>
            <a:grpSpLocks/>
          </p:cNvGrpSpPr>
          <p:nvPr/>
        </p:nvGrpSpPr>
        <p:grpSpPr bwMode="auto">
          <a:xfrm>
            <a:off x="1303338" y="4267200"/>
            <a:ext cx="6535737" cy="1841500"/>
            <a:chOff x="528" y="2714"/>
            <a:chExt cx="4117" cy="1160"/>
          </a:xfrm>
        </p:grpSpPr>
        <p:grpSp>
          <p:nvGrpSpPr>
            <p:cNvPr id="774148" name="Group 4"/>
            <p:cNvGrpSpPr>
              <a:grpSpLocks/>
            </p:cNvGrpSpPr>
            <p:nvPr/>
          </p:nvGrpSpPr>
          <p:grpSpPr bwMode="auto">
            <a:xfrm>
              <a:off x="528" y="3120"/>
              <a:ext cx="725" cy="754"/>
              <a:chOff x="518" y="2762"/>
              <a:chExt cx="725" cy="754"/>
            </a:xfrm>
          </p:grpSpPr>
          <p:sp>
            <p:nvSpPr>
              <p:cNvPr id="774149" name="Text Box 5"/>
              <p:cNvSpPr txBox="1">
                <a:spLocks noChangeArrowheads="1"/>
              </p:cNvSpPr>
              <p:nvPr/>
            </p:nvSpPr>
            <p:spPr bwMode="auto">
              <a:xfrm>
                <a:off x="518" y="2762"/>
                <a:ext cx="725" cy="75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A1   B1</a:t>
                </a:r>
              </a:p>
              <a:p>
                <a:pPr algn="l" eaLnBrk="0" hangingPunct="0"/>
                <a:r>
                  <a:rPr lang="en-US"/>
                  <a:t>A2   B1</a:t>
                </a:r>
              </a:p>
              <a:p>
                <a:pPr algn="l" eaLnBrk="0" hangingPunct="0"/>
                <a:r>
                  <a:rPr lang="en-US"/>
                  <a:t>A3   B2</a:t>
                </a:r>
              </a:p>
            </p:txBody>
          </p:sp>
          <p:sp>
            <p:nvSpPr>
              <p:cNvPr id="774150" name="Line 6"/>
              <p:cNvSpPr>
                <a:spLocks noChangeShapeType="1"/>
              </p:cNvSpPr>
              <p:nvPr/>
            </p:nvSpPr>
            <p:spPr bwMode="auto">
              <a:xfrm>
                <a:off x="864" y="2784"/>
                <a:ext cx="0" cy="7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774151" name="Group 7"/>
            <p:cNvGrpSpPr>
              <a:grpSpLocks/>
            </p:cNvGrpSpPr>
            <p:nvPr/>
          </p:nvGrpSpPr>
          <p:grpSpPr bwMode="auto">
            <a:xfrm>
              <a:off x="1536" y="3120"/>
              <a:ext cx="714" cy="754"/>
              <a:chOff x="518" y="2762"/>
              <a:chExt cx="714" cy="754"/>
            </a:xfrm>
          </p:grpSpPr>
          <p:sp>
            <p:nvSpPr>
              <p:cNvPr id="774152" name="Text Box 8"/>
              <p:cNvSpPr txBox="1">
                <a:spLocks noChangeArrowheads="1"/>
              </p:cNvSpPr>
              <p:nvPr/>
            </p:nvSpPr>
            <p:spPr bwMode="auto">
              <a:xfrm>
                <a:off x="518" y="2762"/>
                <a:ext cx="714" cy="75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B1   C1</a:t>
                </a:r>
              </a:p>
              <a:p>
                <a:pPr algn="l" eaLnBrk="0" hangingPunct="0"/>
                <a:r>
                  <a:rPr lang="en-US"/>
                  <a:t>B2   C2</a:t>
                </a:r>
              </a:p>
              <a:p>
                <a:pPr algn="l" eaLnBrk="0" hangingPunct="0"/>
                <a:r>
                  <a:rPr lang="en-US"/>
                  <a:t>B3   C3</a:t>
                </a:r>
              </a:p>
            </p:txBody>
          </p:sp>
          <p:sp>
            <p:nvSpPr>
              <p:cNvPr id="774153" name="Line 9"/>
              <p:cNvSpPr>
                <a:spLocks noChangeShapeType="1"/>
              </p:cNvSpPr>
              <p:nvPr/>
            </p:nvSpPr>
            <p:spPr bwMode="auto">
              <a:xfrm>
                <a:off x="864" y="2784"/>
                <a:ext cx="0" cy="7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774154" name="Group 10"/>
            <p:cNvGrpSpPr>
              <a:grpSpLocks/>
            </p:cNvGrpSpPr>
            <p:nvPr/>
          </p:nvGrpSpPr>
          <p:grpSpPr bwMode="auto">
            <a:xfrm>
              <a:off x="3600" y="3024"/>
              <a:ext cx="1045" cy="768"/>
              <a:chOff x="3216" y="2784"/>
              <a:chExt cx="1045" cy="768"/>
            </a:xfrm>
          </p:grpSpPr>
          <p:grpSp>
            <p:nvGrpSpPr>
              <p:cNvPr id="774155" name="Group 11"/>
              <p:cNvGrpSpPr>
                <a:grpSpLocks/>
              </p:cNvGrpSpPr>
              <p:nvPr/>
            </p:nvGrpSpPr>
            <p:grpSpPr bwMode="auto">
              <a:xfrm>
                <a:off x="3216" y="2784"/>
                <a:ext cx="1045" cy="754"/>
                <a:chOff x="518" y="2762"/>
                <a:chExt cx="1045" cy="754"/>
              </a:xfrm>
            </p:grpSpPr>
            <p:sp>
              <p:nvSpPr>
                <p:cNvPr id="774156" name="Text Box 12"/>
                <p:cNvSpPr txBox="1">
                  <a:spLocks noChangeArrowheads="1"/>
                </p:cNvSpPr>
                <p:nvPr/>
              </p:nvSpPr>
              <p:spPr bwMode="auto">
                <a:xfrm>
                  <a:off x="518" y="2762"/>
                  <a:ext cx="1045" cy="75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A1   B1  C1</a:t>
                  </a:r>
                </a:p>
                <a:p>
                  <a:pPr algn="l" eaLnBrk="0" hangingPunct="0"/>
                  <a:r>
                    <a:rPr lang="en-US"/>
                    <a:t>A2   B1  C1</a:t>
                  </a:r>
                </a:p>
                <a:p>
                  <a:pPr algn="l" eaLnBrk="0" hangingPunct="0"/>
                  <a:r>
                    <a:rPr lang="en-US"/>
                    <a:t>A3   B2  C2</a:t>
                  </a:r>
                </a:p>
              </p:txBody>
            </p:sp>
            <p:sp>
              <p:nvSpPr>
                <p:cNvPr id="774157" name="Line 13"/>
                <p:cNvSpPr>
                  <a:spLocks noChangeShapeType="1"/>
                </p:cNvSpPr>
                <p:nvPr/>
              </p:nvSpPr>
              <p:spPr bwMode="auto">
                <a:xfrm>
                  <a:off x="864" y="2784"/>
                  <a:ext cx="0" cy="7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774158" name="Line 14"/>
              <p:cNvSpPr>
                <a:spLocks noChangeShapeType="1"/>
              </p:cNvSpPr>
              <p:nvPr/>
            </p:nvSpPr>
            <p:spPr bwMode="auto">
              <a:xfrm>
                <a:off x="3936" y="2784"/>
                <a:ext cx="0" cy="76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774159" name="AutoShape 15"/>
            <p:cNvSpPr>
              <a:spLocks noChangeArrowheads="1"/>
            </p:cNvSpPr>
            <p:nvPr/>
          </p:nvSpPr>
          <p:spPr bwMode="auto">
            <a:xfrm>
              <a:off x="816" y="2784"/>
              <a:ext cx="1104" cy="336"/>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4160" name="AutoShape 16"/>
            <p:cNvSpPr>
              <a:spLocks noChangeArrowheads="1"/>
            </p:cNvSpPr>
            <p:nvPr/>
          </p:nvSpPr>
          <p:spPr bwMode="auto">
            <a:xfrm>
              <a:off x="1872" y="2784"/>
              <a:ext cx="672" cy="336"/>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4161" name="Text Box 17"/>
            <p:cNvSpPr txBox="1">
              <a:spLocks noChangeArrowheads="1"/>
            </p:cNvSpPr>
            <p:nvPr/>
          </p:nvSpPr>
          <p:spPr bwMode="auto">
            <a:xfrm>
              <a:off x="2544" y="2714"/>
              <a:ext cx="847" cy="754"/>
            </a:xfrm>
            <a:prstGeom prst="rect">
              <a:avLst/>
            </a:prstGeom>
            <a:noFill/>
            <a:ln w="952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a:t>(Natural</a:t>
              </a:r>
            </a:p>
            <a:p>
              <a:pPr eaLnBrk="0" hangingPunct="0"/>
              <a:r>
                <a:rPr lang="en-US"/>
                <a:t>or Inner) </a:t>
              </a:r>
            </a:p>
            <a:p>
              <a:pPr eaLnBrk="0" hangingPunct="0"/>
              <a:r>
                <a:rPr lang="en-US"/>
                <a:t>Join</a:t>
              </a:r>
            </a:p>
          </p:txBody>
        </p:sp>
        <p:sp>
          <p:nvSpPr>
            <p:cNvPr id="774162" name="AutoShape 18"/>
            <p:cNvSpPr>
              <a:spLocks noChangeArrowheads="1"/>
            </p:cNvSpPr>
            <p:nvPr/>
          </p:nvSpPr>
          <p:spPr bwMode="auto">
            <a:xfrm rot="5345304">
              <a:off x="3648" y="2496"/>
              <a:ext cx="288" cy="768"/>
            </a:xfrm>
            <a:custGeom>
              <a:avLst/>
              <a:gdLst>
                <a:gd name="G0" fmla="+- 13862 0 0"/>
                <a:gd name="G1" fmla="+- 2185 0 0"/>
                <a:gd name="G2" fmla="+- 12158 0 2185"/>
                <a:gd name="G3" fmla="+- G2 0 2185"/>
                <a:gd name="G4" fmla="*/ G3 32768 32059"/>
                <a:gd name="G5" fmla="*/ G4 1 2"/>
                <a:gd name="G6" fmla="+- 21600 0 13862"/>
                <a:gd name="G7" fmla="*/ G6 2185 6079"/>
                <a:gd name="G8" fmla="+- G7 13862 0"/>
                <a:gd name="T0" fmla="*/ 13862 w 21600"/>
                <a:gd name="T1" fmla="*/ 0 h 21600"/>
                <a:gd name="T2" fmla="*/ 13862 w 21600"/>
                <a:gd name="T3" fmla="*/ 12158 h 21600"/>
                <a:gd name="T4" fmla="*/ 3980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3862" y="0"/>
                  </a:lnTo>
                  <a:lnTo>
                    <a:pt x="13862" y="2185"/>
                  </a:lnTo>
                  <a:lnTo>
                    <a:pt x="12427" y="2185"/>
                  </a:lnTo>
                  <a:cubicBezTo>
                    <a:pt x="5564" y="2185"/>
                    <a:pt x="0" y="6650"/>
                    <a:pt x="0" y="12158"/>
                  </a:cubicBezTo>
                  <a:lnTo>
                    <a:pt x="0" y="21600"/>
                  </a:lnTo>
                  <a:lnTo>
                    <a:pt x="7960" y="21600"/>
                  </a:lnTo>
                  <a:lnTo>
                    <a:pt x="7960" y="12158"/>
                  </a:lnTo>
                  <a:cubicBezTo>
                    <a:pt x="7960" y="10951"/>
                    <a:pt x="9960" y="9973"/>
                    <a:pt x="12427" y="9973"/>
                  </a:cubicBezTo>
                  <a:lnTo>
                    <a:pt x="13862" y="9973"/>
                  </a:lnTo>
                  <a:lnTo>
                    <a:pt x="13862" y="12158"/>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528388" name="Rectangle 4"/>
          <p:cNvSpPr>
            <a:spLocks noGrp="1" noChangeArrowheads="1"/>
          </p:cNvSpPr>
          <p:nvPr>
            <p:ph type="title"/>
          </p:nvPr>
        </p:nvSpPr>
        <p:spPr/>
        <p:txBody>
          <a:bodyPr/>
          <a:lstStyle/>
          <a:p>
            <a:r>
              <a:rPr lang="en-US"/>
              <a:t>Lecture Outline</a:t>
            </a:r>
          </a:p>
        </p:txBody>
      </p:sp>
      <p:sp>
        <p:nvSpPr>
          <p:cNvPr id="528389" name="Rectangle 5"/>
          <p:cNvSpPr>
            <a:spLocks noGrp="1" noChangeArrowheads="1"/>
          </p:cNvSpPr>
          <p:nvPr>
            <p:ph type="body" idx="1"/>
          </p:nvPr>
        </p:nvSpPr>
        <p:spPr/>
        <p:txBody>
          <a:bodyPr/>
          <a:lstStyle/>
          <a:p>
            <a:r>
              <a:rPr lang="en-US" sz="3600"/>
              <a:t>Review</a:t>
            </a:r>
          </a:p>
          <a:p>
            <a:pPr lvl="1"/>
            <a:r>
              <a:rPr lang="en-US" sz="3200"/>
              <a:t>Logical Design and Normalization</a:t>
            </a:r>
          </a:p>
          <a:p>
            <a:r>
              <a:rPr lang="en-US"/>
              <a:t>Relational Algebra</a:t>
            </a:r>
          </a:p>
          <a:p>
            <a:r>
              <a:rPr lang="en-US"/>
              <a:t>Relational Calculus</a:t>
            </a:r>
          </a:p>
          <a:p>
            <a:r>
              <a:rPr lang="en-US"/>
              <a:t>Introduction to SQL</a:t>
            </a:r>
          </a:p>
          <a:p>
            <a:pPr>
              <a:buFontTx/>
              <a:buNone/>
            </a:pPr>
            <a:endParaRPr lang="en-US" sz="3600"/>
          </a:p>
          <a:p>
            <a:endParaRPr lang="en-US" sz="360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Date Placeholder 3"/>
          <p:cNvSpPr>
            <a:spLocks noGrp="1"/>
          </p:cNvSpPr>
          <p:nvPr>
            <p:ph type="dt" sz="half" idx="10"/>
          </p:nvPr>
        </p:nvSpPr>
        <p:spPr/>
        <p:txBody>
          <a:bodyPr/>
          <a:lstStyle/>
          <a:p>
            <a:r>
              <a:rPr lang="en-US" smtClean="0"/>
              <a:t>IS 257 – Fall 2014</a:t>
            </a:r>
            <a:endParaRPr lang="en-US"/>
          </a:p>
        </p:txBody>
      </p:sp>
      <p:sp>
        <p:nvSpPr>
          <p:cNvPr id="775185" name="Rectangle 17"/>
          <p:cNvSpPr>
            <a:spLocks noGrp="1" noChangeArrowheads="1"/>
          </p:cNvSpPr>
          <p:nvPr>
            <p:ph type="title"/>
          </p:nvPr>
        </p:nvSpPr>
        <p:spPr/>
        <p:txBody>
          <a:bodyPr/>
          <a:lstStyle/>
          <a:p>
            <a:r>
              <a:rPr lang="en-US"/>
              <a:t>Outer Join</a:t>
            </a:r>
          </a:p>
        </p:txBody>
      </p:sp>
      <p:sp>
        <p:nvSpPr>
          <p:cNvPr id="775186" name="Rectangle 18"/>
          <p:cNvSpPr>
            <a:spLocks noGrp="1" noChangeArrowheads="1"/>
          </p:cNvSpPr>
          <p:nvPr>
            <p:ph type="body" idx="1"/>
          </p:nvPr>
        </p:nvSpPr>
        <p:spPr/>
        <p:txBody>
          <a:bodyPr/>
          <a:lstStyle/>
          <a:p>
            <a:r>
              <a:rPr lang="en-US"/>
              <a:t>Outer Joins are similar to PRODUCT -- but will leave NULLs for any row in the first table with no corresponding rows in the second.</a:t>
            </a:r>
          </a:p>
        </p:txBody>
      </p:sp>
      <p:grpSp>
        <p:nvGrpSpPr>
          <p:cNvPr id="775172" name="Group 4"/>
          <p:cNvGrpSpPr>
            <a:grpSpLocks/>
          </p:cNvGrpSpPr>
          <p:nvPr/>
        </p:nvGrpSpPr>
        <p:grpSpPr bwMode="auto">
          <a:xfrm>
            <a:off x="1303338" y="3581400"/>
            <a:ext cx="6535737" cy="2209800"/>
            <a:chOff x="960" y="2832"/>
            <a:chExt cx="4117" cy="1392"/>
          </a:xfrm>
        </p:grpSpPr>
        <p:sp>
          <p:nvSpPr>
            <p:cNvPr id="775173" name="Text Box 5"/>
            <p:cNvSpPr txBox="1">
              <a:spLocks noChangeArrowheads="1"/>
            </p:cNvSpPr>
            <p:nvPr/>
          </p:nvSpPr>
          <p:spPr bwMode="auto">
            <a:xfrm>
              <a:off x="960" y="3238"/>
              <a:ext cx="725" cy="98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A1   B1</a:t>
              </a:r>
            </a:p>
            <a:p>
              <a:pPr algn="l" eaLnBrk="0" hangingPunct="0"/>
              <a:r>
                <a:rPr lang="en-US"/>
                <a:t>A2   B1</a:t>
              </a:r>
            </a:p>
            <a:p>
              <a:pPr algn="l" eaLnBrk="0" hangingPunct="0"/>
              <a:r>
                <a:rPr lang="en-US"/>
                <a:t>A3   B2</a:t>
              </a:r>
            </a:p>
            <a:p>
              <a:pPr algn="l" eaLnBrk="0" hangingPunct="0"/>
              <a:r>
                <a:rPr lang="en-US"/>
                <a:t>A4   B7</a:t>
              </a:r>
            </a:p>
          </p:txBody>
        </p:sp>
        <p:sp>
          <p:nvSpPr>
            <p:cNvPr id="775174" name="Line 6"/>
            <p:cNvSpPr>
              <a:spLocks noChangeShapeType="1"/>
            </p:cNvSpPr>
            <p:nvPr/>
          </p:nvSpPr>
          <p:spPr bwMode="auto">
            <a:xfrm flipH="1">
              <a:off x="1296" y="3264"/>
              <a:ext cx="0" cy="9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775175" name="Group 7"/>
            <p:cNvGrpSpPr>
              <a:grpSpLocks/>
            </p:cNvGrpSpPr>
            <p:nvPr/>
          </p:nvGrpSpPr>
          <p:grpSpPr bwMode="auto">
            <a:xfrm>
              <a:off x="1968" y="3238"/>
              <a:ext cx="714" cy="754"/>
              <a:chOff x="518" y="2762"/>
              <a:chExt cx="714" cy="754"/>
            </a:xfrm>
          </p:grpSpPr>
          <p:sp>
            <p:nvSpPr>
              <p:cNvPr id="775176" name="Text Box 8"/>
              <p:cNvSpPr txBox="1">
                <a:spLocks noChangeArrowheads="1"/>
              </p:cNvSpPr>
              <p:nvPr/>
            </p:nvSpPr>
            <p:spPr bwMode="auto">
              <a:xfrm>
                <a:off x="518" y="2762"/>
                <a:ext cx="714" cy="75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B1   C1</a:t>
                </a:r>
              </a:p>
              <a:p>
                <a:pPr algn="l" eaLnBrk="0" hangingPunct="0"/>
                <a:r>
                  <a:rPr lang="en-US"/>
                  <a:t>B2   C2</a:t>
                </a:r>
              </a:p>
              <a:p>
                <a:pPr algn="l" eaLnBrk="0" hangingPunct="0"/>
                <a:r>
                  <a:rPr lang="en-US"/>
                  <a:t>B3   C3</a:t>
                </a:r>
              </a:p>
            </p:txBody>
          </p:sp>
          <p:sp>
            <p:nvSpPr>
              <p:cNvPr id="775177" name="Line 9"/>
              <p:cNvSpPr>
                <a:spLocks noChangeShapeType="1"/>
              </p:cNvSpPr>
              <p:nvPr/>
            </p:nvSpPr>
            <p:spPr bwMode="auto">
              <a:xfrm>
                <a:off x="864" y="2784"/>
                <a:ext cx="0" cy="7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775178" name="Text Box 10"/>
            <p:cNvSpPr txBox="1">
              <a:spLocks noChangeArrowheads="1"/>
            </p:cNvSpPr>
            <p:nvPr/>
          </p:nvSpPr>
          <p:spPr bwMode="auto">
            <a:xfrm>
              <a:off x="4032" y="3120"/>
              <a:ext cx="1045" cy="98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eaLnBrk="0" hangingPunct="0"/>
              <a:r>
                <a:rPr lang="en-US"/>
                <a:t>A1   B1  C1</a:t>
              </a:r>
            </a:p>
            <a:p>
              <a:pPr algn="l" eaLnBrk="0" hangingPunct="0"/>
              <a:r>
                <a:rPr lang="en-US"/>
                <a:t>A2   B1  C1</a:t>
              </a:r>
            </a:p>
            <a:p>
              <a:pPr algn="l" eaLnBrk="0" hangingPunct="0"/>
              <a:r>
                <a:rPr lang="en-US"/>
                <a:t>A3   B2  C2</a:t>
              </a:r>
            </a:p>
            <a:p>
              <a:pPr algn="l" eaLnBrk="0" hangingPunct="0"/>
              <a:r>
                <a:rPr lang="en-US"/>
                <a:t>A4     *     *</a:t>
              </a:r>
            </a:p>
          </p:txBody>
        </p:sp>
        <p:sp>
          <p:nvSpPr>
            <p:cNvPr id="775179" name="Line 11"/>
            <p:cNvSpPr>
              <a:spLocks noChangeShapeType="1"/>
            </p:cNvSpPr>
            <p:nvPr/>
          </p:nvSpPr>
          <p:spPr bwMode="auto">
            <a:xfrm flipH="1">
              <a:off x="4368" y="3120"/>
              <a:ext cx="0" cy="9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5180" name="Line 12"/>
            <p:cNvSpPr>
              <a:spLocks noChangeShapeType="1"/>
            </p:cNvSpPr>
            <p:nvPr/>
          </p:nvSpPr>
          <p:spPr bwMode="auto">
            <a:xfrm>
              <a:off x="4752" y="3120"/>
              <a:ext cx="0" cy="9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5181" name="AutoShape 13"/>
            <p:cNvSpPr>
              <a:spLocks noChangeArrowheads="1"/>
            </p:cNvSpPr>
            <p:nvPr/>
          </p:nvSpPr>
          <p:spPr bwMode="auto">
            <a:xfrm>
              <a:off x="1248" y="2902"/>
              <a:ext cx="1104" cy="336"/>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5182" name="AutoShape 14"/>
            <p:cNvSpPr>
              <a:spLocks noChangeArrowheads="1"/>
            </p:cNvSpPr>
            <p:nvPr/>
          </p:nvSpPr>
          <p:spPr bwMode="auto">
            <a:xfrm>
              <a:off x="2304" y="2902"/>
              <a:ext cx="672" cy="336"/>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5183" name="Text Box 15"/>
            <p:cNvSpPr txBox="1">
              <a:spLocks noChangeArrowheads="1"/>
            </p:cNvSpPr>
            <p:nvPr/>
          </p:nvSpPr>
          <p:spPr bwMode="auto">
            <a:xfrm>
              <a:off x="3097" y="2832"/>
              <a:ext cx="607" cy="524"/>
            </a:xfrm>
            <a:prstGeom prst="rect">
              <a:avLst/>
            </a:prstGeom>
            <a:noFill/>
            <a:ln w="952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a:t>Outer </a:t>
              </a:r>
            </a:p>
            <a:p>
              <a:pPr eaLnBrk="0" hangingPunct="0"/>
              <a:r>
                <a:rPr lang="en-US"/>
                <a:t>Join</a:t>
              </a:r>
            </a:p>
          </p:txBody>
        </p:sp>
        <p:sp>
          <p:nvSpPr>
            <p:cNvPr id="775184" name="AutoShape 16"/>
            <p:cNvSpPr>
              <a:spLocks noChangeArrowheads="1"/>
            </p:cNvSpPr>
            <p:nvPr/>
          </p:nvSpPr>
          <p:spPr bwMode="auto">
            <a:xfrm rot="5345304">
              <a:off x="3816" y="2712"/>
              <a:ext cx="288" cy="528"/>
            </a:xfrm>
            <a:custGeom>
              <a:avLst/>
              <a:gdLst>
                <a:gd name="G0" fmla="+- 13862 0 0"/>
                <a:gd name="G1" fmla="+- 2185 0 0"/>
                <a:gd name="G2" fmla="+- 12158 0 2185"/>
                <a:gd name="G3" fmla="+- G2 0 2185"/>
                <a:gd name="G4" fmla="*/ G3 32768 32059"/>
                <a:gd name="G5" fmla="*/ G4 1 2"/>
                <a:gd name="G6" fmla="+- 21600 0 13862"/>
                <a:gd name="G7" fmla="*/ G6 2185 6079"/>
                <a:gd name="G8" fmla="+- G7 13862 0"/>
                <a:gd name="T0" fmla="*/ 13862 w 21600"/>
                <a:gd name="T1" fmla="*/ 0 h 21600"/>
                <a:gd name="T2" fmla="*/ 13862 w 21600"/>
                <a:gd name="T3" fmla="*/ 12158 h 21600"/>
                <a:gd name="T4" fmla="*/ 3980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3862" y="0"/>
                  </a:lnTo>
                  <a:lnTo>
                    <a:pt x="13862" y="2185"/>
                  </a:lnTo>
                  <a:lnTo>
                    <a:pt x="12427" y="2185"/>
                  </a:lnTo>
                  <a:cubicBezTo>
                    <a:pt x="5564" y="2185"/>
                    <a:pt x="0" y="6650"/>
                    <a:pt x="0" y="12158"/>
                  </a:cubicBezTo>
                  <a:lnTo>
                    <a:pt x="0" y="21600"/>
                  </a:lnTo>
                  <a:lnTo>
                    <a:pt x="7960" y="21600"/>
                  </a:lnTo>
                  <a:lnTo>
                    <a:pt x="7960" y="12158"/>
                  </a:lnTo>
                  <a:cubicBezTo>
                    <a:pt x="7960" y="10951"/>
                    <a:pt x="9960" y="9973"/>
                    <a:pt x="12427" y="9973"/>
                  </a:cubicBezTo>
                  <a:lnTo>
                    <a:pt x="13862" y="9973"/>
                  </a:lnTo>
                  <a:lnTo>
                    <a:pt x="13862" y="12158"/>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ate Placeholder 3"/>
          <p:cNvSpPr>
            <a:spLocks noGrp="1"/>
          </p:cNvSpPr>
          <p:nvPr>
            <p:ph type="dt" sz="half" idx="10"/>
          </p:nvPr>
        </p:nvSpPr>
        <p:spPr/>
        <p:txBody>
          <a:bodyPr/>
          <a:lstStyle/>
          <a:p>
            <a:r>
              <a:rPr lang="en-US" smtClean="0"/>
              <a:t>IS 257 – Fall 2014</a:t>
            </a:r>
            <a:endParaRPr lang="en-US"/>
          </a:p>
        </p:txBody>
      </p:sp>
      <p:sp>
        <p:nvSpPr>
          <p:cNvPr id="776207" name="Rectangle 15"/>
          <p:cNvSpPr>
            <a:spLocks noGrp="1" noChangeArrowheads="1"/>
          </p:cNvSpPr>
          <p:nvPr>
            <p:ph type="title"/>
          </p:nvPr>
        </p:nvSpPr>
        <p:spPr/>
        <p:txBody>
          <a:bodyPr/>
          <a:lstStyle/>
          <a:p>
            <a:r>
              <a:rPr lang="en-US"/>
              <a:t>Divide</a:t>
            </a:r>
          </a:p>
        </p:txBody>
      </p:sp>
      <p:sp>
        <p:nvSpPr>
          <p:cNvPr id="776208" name="Rectangle 16"/>
          <p:cNvSpPr>
            <a:spLocks noGrp="1" noChangeArrowheads="1"/>
          </p:cNvSpPr>
          <p:nvPr>
            <p:ph type="body" idx="1"/>
          </p:nvPr>
        </p:nvSpPr>
        <p:spPr/>
        <p:txBody>
          <a:bodyPr/>
          <a:lstStyle/>
          <a:p>
            <a:r>
              <a:rPr lang="en-US"/>
              <a:t>Takes two relations, one binary and one unary, and builds a relation consisting of all values of one attribute of the binary relation that match (in the other attribute) all values in the unary relation.</a:t>
            </a:r>
          </a:p>
        </p:txBody>
      </p:sp>
      <p:grpSp>
        <p:nvGrpSpPr>
          <p:cNvPr id="776209" name="Group 17"/>
          <p:cNvGrpSpPr>
            <a:grpSpLocks/>
          </p:cNvGrpSpPr>
          <p:nvPr/>
        </p:nvGrpSpPr>
        <p:grpSpPr bwMode="auto">
          <a:xfrm>
            <a:off x="2819400" y="4038600"/>
            <a:ext cx="3148013" cy="2232025"/>
            <a:chOff x="1152" y="2736"/>
            <a:chExt cx="1983" cy="1406"/>
          </a:xfrm>
        </p:grpSpPr>
        <p:sp>
          <p:nvSpPr>
            <p:cNvPr id="776196" name="Text Box 4"/>
            <p:cNvSpPr txBox="1">
              <a:spLocks noChangeArrowheads="1"/>
            </p:cNvSpPr>
            <p:nvPr/>
          </p:nvSpPr>
          <p:spPr bwMode="auto">
            <a:xfrm>
              <a:off x="2928" y="2736"/>
              <a:ext cx="207" cy="29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a</a:t>
              </a:r>
            </a:p>
          </p:txBody>
        </p:sp>
        <p:sp>
          <p:nvSpPr>
            <p:cNvPr id="776197" name="Text Box 5"/>
            <p:cNvSpPr txBox="1">
              <a:spLocks noChangeArrowheads="1"/>
            </p:cNvSpPr>
            <p:nvPr/>
          </p:nvSpPr>
          <p:spPr bwMode="auto">
            <a:xfrm>
              <a:off x="1920" y="3312"/>
              <a:ext cx="218" cy="52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x</a:t>
              </a:r>
            </a:p>
            <a:p>
              <a:pPr algn="l" eaLnBrk="0" hangingPunct="0"/>
              <a:r>
                <a:rPr lang="en-US"/>
                <a:t>y</a:t>
              </a:r>
            </a:p>
          </p:txBody>
        </p:sp>
        <p:grpSp>
          <p:nvGrpSpPr>
            <p:cNvPr id="776198" name="Group 6"/>
            <p:cNvGrpSpPr>
              <a:grpSpLocks/>
            </p:cNvGrpSpPr>
            <p:nvPr/>
          </p:nvGrpSpPr>
          <p:grpSpPr bwMode="auto">
            <a:xfrm>
              <a:off x="1152" y="2928"/>
              <a:ext cx="410" cy="1214"/>
              <a:chOff x="2880" y="2640"/>
              <a:chExt cx="410" cy="1214"/>
            </a:xfrm>
          </p:grpSpPr>
          <p:sp>
            <p:nvSpPr>
              <p:cNvPr id="776199" name="Text Box 7"/>
              <p:cNvSpPr txBox="1">
                <a:spLocks noChangeArrowheads="1"/>
              </p:cNvSpPr>
              <p:nvPr/>
            </p:nvSpPr>
            <p:spPr bwMode="auto">
              <a:xfrm>
                <a:off x="3072" y="2640"/>
                <a:ext cx="218" cy="121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x</a:t>
                </a:r>
              </a:p>
              <a:p>
                <a:pPr algn="l" eaLnBrk="0" hangingPunct="0"/>
                <a:r>
                  <a:rPr lang="en-US"/>
                  <a:t>y</a:t>
                </a:r>
              </a:p>
              <a:p>
                <a:pPr algn="l" eaLnBrk="0" hangingPunct="0"/>
                <a:r>
                  <a:rPr lang="en-US"/>
                  <a:t>z</a:t>
                </a:r>
              </a:p>
              <a:p>
                <a:pPr algn="l" eaLnBrk="0" hangingPunct="0"/>
                <a:r>
                  <a:rPr lang="en-US"/>
                  <a:t>x</a:t>
                </a:r>
              </a:p>
              <a:p>
                <a:pPr algn="l" eaLnBrk="0" hangingPunct="0"/>
                <a:r>
                  <a:rPr lang="en-US"/>
                  <a:t>y</a:t>
                </a:r>
              </a:p>
            </p:txBody>
          </p:sp>
          <p:sp>
            <p:nvSpPr>
              <p:cNvPr id="776200" name="Text Box 8"/>
              <p:cNvSpPr txBox="1">
                <a:spLocks noChangeArrowheads="1"/>
              </p:cNvSpPr>
              <p:nvPr/>
            </p:nvSpPr>
            <p:spPr bwMode="auto">
              <a:xfrm>
                <a:off x="2880" y="2640"/>
                <a:ext cx="218" cy="121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a</a:t>
                </a:r>
              </a:p>
              <a:p>
                <a:pPr algn="l" eaLnBrk="0" hangingPunct="0"/>
                <a:r>
                  <a:rPr lang="en-US"/>
                  <a:t>a</a:t>
                </a:r>
              </a:p>
              <a:p>
                <a:pPr algn="l" eaLnBrk="0" hangingPunct="0"/>
                <a:r>
                  <a:rPr lang="en-US"/>
                  <a:t>a</a:t>
                </a:r>
              </a:p>
              <a:p>
                <a:pPr algn="l" eaLnBrk="0" hangingPunct="0"/>
                <a:r>
                  <a:rPr lang="en-US"/>
                  <a:t>b</a:t>
                </a:r>
              </a:p>
              <a:p>
                <a:pPr algn="l" eaLnBrk="0" hangingPunct="0"/>
                <a:r>
                  <a:rPr lang="en-US"/>
                  <a:t>c</a:t>
                </a:r>
              </a:p>
            </p:txBody>
          </p:sp>
        </p:grpSp>
        <p:sp>
          <p:nvSpPr>
            <p:cNvPr id="776201" name="Text Box 9"/>
            <p:cNvSpPr txBox="1">
              <a:spLocks noChangeArrowheads="1"/>
            </p:cNvSpPr>
            <p:nvPr/>
          </p:nvSpPr>
          <p:spPr bwMode="auto">
            <a:xfrm>
              <a:off x="1920" y="2736"/>
              <a:ext cx="645" cy="294"/>
            </a:xfrm>
            <a:prstGeom prst="rect">
              <a:avLst/>
            </a:prstGeom>
            <a:noFill/>
            <a:ln w="952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Divide</a:t>
              </a:r>
            </a:p>
          </p:txBody>
        </p:sp>
        <p:sp>
          <p:nvSpPr>
            <p:cNvPr id="776202" name="AutoShape 10"/>
            <p:cNvSpPr>
              <a:spLocks noChangeArrowheads="1"/>
            </p:cNvSpPr>
            <p:nvPr/>
          </p:nvSpPr>
          <p:spPr bwMode="auto">
            <a:xfrm>
              <a:off x="1344" y="2784"/>
              <a:ext cx="576" cy="144"/>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6203" name="AutoShape 11"/>
            <p:cNvSpPr>
              <a:spLocks noChangeArrowheads="1"/>
            </p:cNvSpPr>
            <p:nvPr/>
          </p:nvSpPr>
          <p:spPr bwMode="auto">
            <a:xfrm>
              <a:off x="1968" y="3024"/>
              <a:ext cx="96" cy="288"/>
            </a:xfrm>
            <a:prstGeom prst="upArrow">
              <a:avLst>
                <a:gd name="adj1" fmla="val 50000"/>
                <a:gd name="adj2" fmla="val 7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6204" name="AutoShape 12"/>
            <p:cNvSpPr>
              <a:spLocks noChangeArrowheads="1"/>
            </p:cNvSpPr>
            <p:nvPr/>
          </p:nvSpPr>
          <p:spPr bwMode="auto">
            <a:xfrm>
              <a:off x="2544" y="2832"/>
              <a:ext cx="384" cy="144"/>
            </a:xfrm>
            <a:prstGeom prst="rightArrow">
              <a:avLst>
                <a:gd name="adj1" fmla="val 50000"/>
                <a:gd name="adj2" fmla="val 6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Date Placeholder 2"/>
          <p:cNvSpPr>
            <a:spLocks noGrp="1"/>
          </p:cNvSpPr>
          <p:nvPr>
            <p:ph type="dt" sz="half" idx="10"/>
          </p:nvPr>
        </p:nvSpPr>
        <p:spPr/>
        <p:txBody>
          <a:bodyPr/>
          <a:lstStyle/>
          <a:p>
            <a:r>
              <a:rPr lang="en-US" smtClean="0"/>
              <a:t>IS 257 – Fall 2014</a:t>
            </a:r>
            <a:endParaRPr lang="en-US"/>
          </a:p>
        </p:txBody>
      </p:sp>
      <p:sp>
        <p:nvSpPr>
          <p:cNvPr id="777218" name="Rectangle 2"/>
          <p:cNvSpPr>
            <a:spLocks noGrp="1" noChangeArrowheads="1"/>
          </p:cNvSpPr>
          <p:nvPr>
            <p:ph type="title"/>
          </p:nvPr>
        </p:nvSpPr>
        <p:spPr/>
        <p:txBody>
          <a:bodyPr/>
          <a:lstStyle/>
          <a:p>
            <a:r>
              <a:rPr lang="en-US" sz="3600"/>
              <a:t>ER Diagram: Acme Widget Co.</a:t>
            </a:r>
          </a:p>
        </p:txBody>
      </p:sp>
      <p:grpSp>
        <p:nvGrpSpPr>
          <p:cNvPr id="777219" name="Group 3"/>
          <p:cNvGrpSpPr>
            <a:grpSpLocks/>
          </p:cNvGrpSpPr>
          <p:nvPr/>
        </p:nvGrpSpPr>
        <p:grpSpPr bwMode="auto">
          <a:xfrm>
            <a:off x="457200" y="1447800"/>
            <a:ext cx="8208963" cy="4429125"/>
            <a:chOff x="48" y="1104"/>
            <a:chExt cx="5171" cy="2790"/>
          </a:xfrm>
        </p:grpSpPr>
        <p:sp>
          <p:nvSpPr>
            <p:cNvPr id="777220" name="AutoShape 4"/>
            <p:cNvSpPr>
              <a:spLocks noChangeArrowheads="1"/>
            </p:cNvSpPr>
            <p:nvPr/>
          </p:nvSpPr>
          <p:spPr bwMode="auto">
            <a:xfrm>
              <a:off x="3648" y="2928"/>
              <a:ext cx="474" cy="40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solidFill>
                    <a:schemeClr val="bg1"/>
                  </a:solidFill>
                </a:rPr>
                <a:t>Contains</a:t>
              </a:r>
              <a:endParaRPr lang="en-US" sz="1800">
                <a:solidFill>
                  <a:schemeClr val="bg1"/>
                </a:solidFill>
              </a:endParaRPr>
            </a:p>
          </p:txBody>
        </p:sp>
        <p:grpSp>
          <p:nvGrpSpPr>
            <p:cNvPr id="777221" name="Group 5"/>
            <p:cNvGrpSpPr>
              <a:grpSpLocks/>
            </p:cNvGrpSpPr>
            <p:nvPr/>
          </p:nvGrpSpPr>
          <p:grpSpPr bwMode="auto">
            <a:xfrm>
              <a:off x="4224" y="2928"/>
              <a:ext cx="995" cy="966"/>
              <a:chOff x="2616" y="3024"/>
              <a:chExt cx="995" cy="966"/>
            </a:xfrm>
          </p:grpSpPr>
          <p:sp>
            <p:nvSpPr>
              <p:cNvPr id="777222" name="Rectangle 6"/>
              <p:cNvSpPr>
                <a:spLocks noChangeArrowheads="1"/>
              </p:cNvSpPr>
              <p:nvPr/>
            </p:nvSpPr>
            <p:spPr bwMode="auto">
              <a:xfrm>
                <a:off x="2810" y="3024"/>
                <a:ext cx="623" cy="33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solidFill>
                      <a:schemeClr val="bg1"/>
                    </a:solidFill>
                  </a:rPr>
                  <a:t>Part</a:t>
                </a:r>
              </a:p>
            </p:txBody>
          </p:sp>
          <p:sp>
            <p:nvSpPr>
              <p:cNvPr id="777223" name="Oval 7"/>
              <p:cNvSpPr>
                <a:spLocks noChangeArrowheads="1"/>
              </p:cNvSpPr>
              <p:nvPr/>
            </p:nvSpPr>
            <p:spPr bwMode="auto">
              <a:xfrm>
                <a:off x="2662" y="3490"/>
                <a:ext cx="415" cy="26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solidFill>
                      <a:schemeClr val="bg1"/>
                    </a:solidFill>
                  </a:rPr>
                  <a:t>Part#</a:t>
                </a:r>
              </a:p>
            </p:txBody>
          </p:sp>
          <p:sp>
            <p:nvSpPr>
              <p:cNvPr id="777224" name="Line 8"/>
              <p:cNvSpPr>
                <a:spLocks noChangeShapeType="1"/>
              </p:cNvSpPr>
              <p:nvPr/>
            </p:nvSpPr>
            <p:spPr bwMode="auto">
              <a:xfrm flipV="1">
                <a:off x="2869" y="3357"/>
                <a:ext cx="0" cy="13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7225" name="Oval 9"/>
              <p:cNvSpPr>
                <a:spLocks noChangeArrowheads="1"/>
              </p:cNvSpPr>
              <p:nvPr/>
            </p:nvSpPr>
            <p:spPr bwMode="auto">
              <a:xfrm>
                <a:off x="3196" y="3490"/>
                <a:ext cx="415" cy="26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solidFill>
                      <a:schemeClr val="bg1"/>
                    </a:solidFill>
                  </a:rPr>
                  <a:t>Count</a:t>
                </a:r>
              </a:p>
            </p:txBody>
          </p:sp>
          <p:sp>
            <p:nvSpPr>
              <p:cNvPr id="777226" name="Line 10"/>
              <p:cNvSpPr>
                <a:spLocks noChangeShapeType="1"/>
              </p:cNvSpPr>
              <p:nvPr/>
            </p:nvSpPr>
            <p:spPr bwMode="auto">
              <a:xfrm>
                <a:off x="3403" y="3357"/>
                <a:ext cx="0" cy="13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7227" name="Oval 11"/>
              <p:cNvSpPr>
                <a:spLocks noChangeArrowheads="1"/>
              </p:cNvSpPr>
              <p:nvPr/>
            </p:nvSpPr>
            <p:spPr bwMode="auto">
              <a:xfrm>
                <a:off x="2929" y="3724"/>
                <a:ext cx="415" cy="26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solidFill>
                      <a:schemeClr val="bg1"/>
                    </a:solidFill>
                  </a:rPr>
                  <a:t>Price</a:t>
                </a:r>
              </a:p>
            </p:txBody>
          </p:sp>
          <p:sp>
            <p:nvSpPr>
              <p:cNvPr id="777228" name="Line 12"/>
              <p:cNvSpPr>
                <a:spLocks noChangeShapeType="1"/>
              </p:cNvSpPr>
              <p:nvPr/>
            </p:nvSpPr>
            <p:spPr bwMode="auto">
              <a:xfrm>
                <a:off x="3136" y="3357"/>
                <a:ext cx="0" cy="36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7229" name="Text Box 13"/>
              <p:cNvSpPr txBox="1">
                <a:spLocks noChangeArrowheads="1"/>
              </p:cNvSpPr>
              <p:nvPr/>
            </p:nvSpPr>
            <p:spPr bwMode="auto">
              <a:xfrm>
                <a:off x="2640" y="3070"/>
                <a:ext cx="1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endParaRPr lang="en-US" sz="1800">
                  <a:solidFill>
                    <a:schemeClr val="bg1"/>
                  </a:solidFill>
                </a:endParaRPr>
              </a:p>
            </p:txBody>
          </p:sp>
          <p:sp>
            <p:nvSpPr>
              <p:cNvPr id="777230" name="Text Box 14"/>
              <p:cNvSpPr txBox="1">
                <a:spLocks noChangeArrowheads="1"/>
              </p:cNvSpPr>
              <p:nvPr/>
            </p:nvSpPr>
            <p:spPr bwMode="auto">
              <a:xfrm>
                <a:off x="2616" y="3070"/>
                <a:ext cx="1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endParaRPr lang="en-US" sz="1800">
                  <a:solidFill>
                    <a:schemeClr val="bg1"/>
                  </a:solidFill>
                </a:endParaRPr>
              </a:p>
            </p:txBody>
          </p:sp>
        </p:grpSp>
        <p:sp>
          <p:nvSpPr>
            <p:cNvPr id="777231" name="Rectangle 15"/>
            <p:cNvSpPr>
              <a:spLocks noChangeArrowheads="1"/>
            </p:cNvSpPr>
            <p:nvPr/>
          </p:nvSpPr>
          <p:spPr bwMode="auto">
            <a:xfrm>
              <a:off x="48" y="2976"/>
              <a:ext cx="645" cy="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solidFill>
                    <a:schemeClr val="bg1"/>
                  </a:solidFill>
                </a:rPr>
                <a:t>Customer</a:t>
              </a:r>
            </a:p>
          </p:txBody>
        </p:sp>
        <p:sp>
          <p:nvSpPr>
            <p:cNvPr id="777232" name="Oval 16"/>
            <p:cNvSpPr>
              <a:spLocks noChangeArrowheads="1"/>
            </p:cNvSpPr>
            <p:nvPr/>
          </p:nvSpPr>
          <p:spPr bwMode="auto">
            <a:xfrm>
              <a:off x="3120" y="2640"/>
              <a:ext cx="430" cy="24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solidFill>
                    <a:schemeClr val="bg1"/>
                  </a:solidFill>
                </a:rPr>
                <a:t>Quantity</a:t>
              </a:r>
            </a:p>
          </p:txBody>
        </p:sp>
        <p:sp>
          <p:nvSpPr>
            <p:cNvPr id="777233" name="Line 17"/>
            <p:cNvSpPr>
              <a:spLocks noChangeShapeType="1"/>
            </p:cNvSpPr>
            <p:nvPr/>
          </p:nvSpPr>
          <p:spPr bwMode="auto">
            <a:xfrm>
              <a:off x="384" y="1488"/>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7234" name="AutoShape 18"/>
            <p:cNvSpPr>
              <a:spLocks noChangeArrowheads="1"/>
            </p:cNvSpPr>
            <p:nvPr/>
          </p:nvSpPr>
          <p:spPr bwMode="auto">
            <a:xfrm>
              <a:off x="786" y="2952"/>
              <a:ext cx="491" cy="36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solidFill>
                    <a:schemeClr val="bg1"/>
                  </a:solidFill>
                </a:rPr>
                <a:t>Orders</a:t>
              </a:r>
              <a:endParaRPr lang="en-US" sz="1800">
                <a:solidFill>
                  <a:schemeClr val="bg1"/>
                </a:solidFill>
              </a:endParaRPr>
            </a:p>
          </p:txBody>
        </p:sp>
        <p:sp>
          <p:nvSpPr>
            <p:cNvPr id="777235" name="Line 19"/>
            <p:cNvSpPr>
              <a:spLocks noChangeShapeType="1"/>
            </p:cNvSpPr>
            <p:nvPr/>
          </p:nvSpPr>
          <p:spPr bwMode="auto">
            <a:xfrm>
              <a:off x="693" y="3132"/>
              <a:ext cx="9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7236" name="Text Box 20"/>
            <p:cNvSpPr txBox="1">
              <a:spLocks noChangeArrowheads="1"/>
            </p:cNvSpPr>
            <p:nvPr/>
          </p:nvSpPr>
          <p:spPr bwMode="auto">
            <a:xfrm>
              <a:off x="703" y="3028"/>
              <a:ext cx="1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endParaRPr lang="en-US" sz="1800">
                <a:solidFill>
                  <a:schemeClr val="bg1"/>
                </a:solidFill>
              </a:endParaRPr>
            </a:p>
          </p:txBody>
        </p:sp>
        <p:sp>
          <p:nvSpPr>
            <p:cNvPr id="777237" name="Oval 21"/>
            <p:cNvSpPr>
              <a:spLocks noChangeArrowheads="1"/>
            </p:cNvSpPr>
            <p:nvPr/>
          </p:nvSpPr>
          <p:spPr bwMode="auto">
            <a:xfrm>
              <a:off x="140" y="2592"/>
              <a:ext cx="431" cy="24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solidFill>
                    <a:schemeClr val="bg1"/>
                  </a:solidFill>
                </a:rPr>
                <a:t>Cust#</a:t>
              </a:r>
            </a:p>
          </p:txBody>
        </p:sp>
        <p:sp>
          <p:nvSpPr>
            <p:cNvPr id="777238" name="Line 22"/>
            <p:cNvSpPr>
              <a:spLocks noChangeShapeType="1"/>
            </p:cNvSpPr>
            <p:nvPr/>
          </p:nvSpPr>
          <p:spPr bwMode="auto">
            <a:xfrm>
              <a:off x="355" y="2832"/>
              <a:ext cx="0" cy="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7239" name="Rectangle 23"/>
            <p:cNvSpPr>
              <a:spLocks noChangeArrowheads="1"/>
            </p:cNvSpPr>
            <p:nvPr/>
          </p:nvSpPr>
          <p:spPr bwMode="auto">
            <a:xfrm>
              <a:off x="1370" y="2982"/>
              <a:ext cx="645" cy="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solidFill>
                    <a:schemeClr val="bg1"/>
                  </a:solidFill>
                </a:rPr>
                <a:t>Invoice</a:t>
              </a:r>
            </a:p>
          </p:txBody>
        </p:sp>
        <p:sp>
          <p:nvSpPr>
            <p:cNvPr id="777240" name="Line 24"/>
            <p:cNvSpPr>
              <a:spLocks noChangeShapeType="1"/>
            </p:cNvSpPr>
            <p:nvPr/>
          </p:nvSpPr>
          <p:spPr bwMode="auto">
            <a:xfrm>
              <a:off x="1277" y="3132"/>
              <a:ext cx="9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7241" name="Line 25"/>
            <p:cNvSpPr>
              <a:spLocks noChangeShapeType="1"/>
            </p:cNvSpPr>
            <p:nvPr/>
          </p:nvSpPr>
          <p:spPr bwMode="auto">
            <a:xfrm>
              <a:off x="1708" y="2802"/>
              <a:ext cx="0" cy="1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7242" name="AutoShape 26"/>
            <p:cNvSpPr>
              <a:spLocks noChangeArrowheads="1"/>
            </p:cNvSpPr>
            <p:nvPr/>
          </p:nvSpPr>
          <p:spPr bwMode="auto">
            <a:xfrm>
              <a:off x="1462" y="2532"/>
              <a:ext cx="492" cy="36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solidFill>
                    <a:schemeClr val="bg1"/>
                  </a:solidFill>
                </a:rPr>
                <a:t>Writes</a:t>
              </a:r>
              <a:endParaRPr lang="en-US" sz="1800">
                <a:solidFill>
                  <a:schemeClr val="bg1"/>
                </a:solidFill>
              </a:endParaRPr>
            </a:p>
          </p:txBody>
        </p:sp>
        <p:sp>
          <p:nvSpPr>
            <p:cNvPr id="777243" name="Rectangle 27"/>
            <p:cNvSpPr>
              <a:spLocks noChangeArrowheads="1"/>
            </p:cNvSpPr>
            <p:nvPr/>
          </p:nvSpPr>
          <p:spPr bwMode="auto">
            <a:xfrm>
              <a:off x="1400" y="2112"/>
              <a:ext cx="646" cy="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solidFill>
                    <a:schemeClr val="bg1"/>
                  </a:solidFill>
                </a:rPr>
                <a:t>Sales-Rep</a:t>
              </a:r>
            </a:p>
          </p:txBody>
        </p:sp>
        <p:sp>
          <p:nvSpPr>
            <p:cNvPr id="777244" name="Line 28"/>
            <p:cNvSpPr>
              <a:spLocks noChangeShapeType="1"/>
            </p:cNvSpPr>
            <p:nvPr/>
          </p:nvSpPr>
          <p:spPr bwMode="auto">
            <a:xfrm>
              <a:off x="1708" y="2412"/>
              <a:ext cx="0" cy="1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7245" name="Oval 29"/>
            <p:cNvSpPr>
              <a:spLocks noChangeArrowheads="1"/>
            </p:cNvSpPr>
            <p:nvPr/>
          </p:nvSpPr>
          <p:spPr bwMode="auto">
            <a:xfrm>
              <a:off x="1247" y="3402"/>
              <a:ext cx="430" cy="24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solidFill>
                    <a:schemeClr val="bg1"/>
                  </a:solidFill>
                </a:rPr>
                <a:t>Invoice#</a:t>
              </a:r>
            </a:p>
          </p:txBody>
        </p:sp>
        <p:sp>
          <p:nvSpPr>
            <p:cNvPr id="777246" name="Oval 30"/>
            <p:cNvSpPr>
              <a:spLocks noChangeArrowheads="1"/>
            </p:cNvSpPr>
            <p:nvPr/>
          </p:nvSpPr>
          <p:spPr bwMode="auto">
            <a:xfrm>
              <a:off x="755" y="2142"/>
              <a:ext cx="430" cy="24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solidFill>
                    <a:schemeClr val="bg1"/>
                  </a:solidFill>
                </a:rPr>
                <a:t>Sales</a:t>
              </a:r>
            </a:p>
          </p:txBody>
        </p:sp>
        <p:sp>
          <p:nvSpPr>
            <p:cNvPr id="777247" name="Line 31"/>
            <p:cNvSpPr>
              <a:spLocks noChangeShapeType="1"/>
            </p:cNvSpPr>
            <p:nvPr/>
          </p:nvSpPr>
          <p:spPr bwMode="auto">
            <a:xfrm flipV="1">
              <a:off x="1462" y="3282"/>
              <a:ext cx="0" cy="1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7248" name="Oval 32"/>
            <p:cNvSpPr>
              <a:spLocks noChangeArrowheads="1"/>
            </p:cNvSpPr>
            <p:nvPr/>
          </p:nvSpPr>
          <p:spPr bwMode="auto">
            <a:xfrm>
              <a:off x="1739" y="3402"/>
              <a:ext cx="430" cy="24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solidFill>
                    <a:schemeClr val="bg1"/>
                  </a:solidFill>
                </a:rPr>
                <a:t>Rep#</a:t>
              </a:r>
            </a:p>
          </p:txBody>
        </p:sp>
        <p:sp>
          <p:nvSpPr>
            <p:cNvPr id="777249" name="Line 33"/>
            <p:cNvSpPr>
              <a:spLocks noChangeShapeType="1"/>
            </p:cNvSpPr>
            <p:nvPr/>
          </p:nvSpPr>
          <p:spPr bwMode="auto">
            <a:xfrm>
              <a:off x="1954" y="3282"/>
              <a:ext cx="0" cy="1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7250" name="Line 34"/>
            <p:cNvSpPr>
              <a:spLocks noChangeShapeType="1"/>
            </p:cNvSpPr>
            <p:nvPr/>
          </p:nvSpPr>
          <p:spPr bwMode="auto">
            <a:xfrm>
              <a:off x="1185" y="2262"/>
              <a:ext cx="21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7251" name="Text Box 35"/>
            <p:cNvSpPr txBox="1">
              <a:spLocks noChangeArrowheads="1"/>
            </p:cNvSpPr>
            <p:nvPr/>
          </p:nvSpPr>
          <p:spPr bwMode="auto">
            <a:xfrm>
              <a:off x="1318" y="3418"/>
              <a:ext cx="1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endParaRPr lang="en-US" sz="1800">
                <a:solidFill>
                  <a:schemeClr val="bg1"/>
                </a:solidFill>
              </a:endParaRPr>
            </a:p>
          </p:txBody>
        </p:sp>
        <p:sp>
          <p:nvSpPr>
            <p:cNvPr id="777252" name="Line 36"/>
            <p:cNvSpPr>
              <a:spLocks noChangeShapeType="1"/>
            </p:cNvSpPr>
            <p:nvPr/>
          </p:nvSpPr>
          <p:spPr bwMode="auto">
            <a:xfrm>
              <a:off x="2784" y="2862"/>
              <a:ext cx="0" cy="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7253" name="Rectangle 37"/>
            <p:cNvSpPr>
              <a:spLocks noChangeArrowheads="1"/>
            </p:cNvSpPr>
            <p:nvPr/>
          </p:nvSpPr>
          <p:spPr bwMode="auto">
            <a:xfrm>
              <a:off x="2722" y="2982"/>
              <a:ext cx="646" cy="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solidFill>
                    <a:schemeClr val="bg1"/>
                  </a:solidFill>
                </a:rPr>
                <a:t>Line-Item</a:t>
              </a:r>
            </a:p>
          </p:txBody>
        </p:sp>
        <p:sp>
          <p:nvSpPr>
            <p:cNvPr id="777254" name="AutoShape 38"/>
            <p:cNvSpPr>
              <a:spLocks noChangeArrowheads="1"/>
            </p:cNvSpPr>
            <p:nvPr/>
          </p:nvSpPr>
          <p:spPr bwMode="auto">
            <a:xfrm>
              <a:off x="2138" y="2952"/>
              <a:ext cx="492" cy="36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solidFill>
                    <a:schemeClr val="bg1"/>
                  </a:solidFill>
                </a:rPr>
                <a:t>Contains</a:t>
              </a:r>
              <a:endParaRPr lang="en-US" sz="1800">
                <a:solidFill>
                  <a:schemeClr val="bg1"/>
                </a:solidFill>
              </a:endParaRPr>
            </a:p>
          </p:txBody>
        </p:sp>
        <p:sp>
          <p:nvSpPr>
            <p:cNvPr id="777255" name="Line 39"/>
            <p:cNvSpPr>
              <a:spLocks noChangeShapeType="1"/>
            </p:cNvSpPr>
            <p:nvPr/>
          </p:nvSpPr>
          <p:spPr bwMode="auto">
            <a:xfrm>
              <a:off x="2630" y="3132"/>
              <a:ext cx="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7256" name="Oval 40"/>
            <p:cNvSpPr>
              <a:spLocks noChangeArrowheads="1"/>
            </p:cNvSpPr>
            <p:nvPr/>
          </p:nvSpPr>
          <p:spPr bwMode="auto">
            <a:xfrm>
              <a:off x="2845" y="2262"/>
              <a:ext cx="430" cy="24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solidFill>
                    <a:schemeClr val="bg1"/>
                  </a:solidFill>
                </a:rPr>
                <a:t>Part#</a:t>
              </a:r>
            </a:p>
          </p:txBody>
        </p:sp>
        <p:sp>
          <p:nvSpPr>
            <p:cNvPr id="777257" name="Oval 41"/>
            <p:cNvSpPr>
              <a:spLocks noChangeArrowheads="1"/>
            </p:cNvSpPr>
            <p:nvPr/>
          </p:nvSpPr>
          <p:spPr bwMode="auto">
            <a:xfrm>
              <a:off x="2568" y="2622"/>
              <a:ext cx="431" cy="24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solidFill>
                    <a:schemeClr val="bg1"/>
                  </a:solidFill>
                </a:rPr>
                <a:t>Invoice#</a:t>
              </a:r>
            </a:p>
          </p:txBody>
        </p:sp>
        <p:sp>
          <p:nvSpPr>
            <p:cNvPr id="777258" name="Line 42"/>
            <p:cNvSpPr>
              <a:spLocks noChangeShapeType="1"/>
            </p:cNvSpPr>
            <p:nvPr/>
          </p:nvSpPr>
          <p:spPr bwMode="auto">
            <a:xfrm>
              <a:off x="3060" y="2502"/>
              <a:ext cx="0" cy="4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7259" name="Line 43"/>
            <p:cNvSpPr>
              <a:spLocks noChangeShapeType="1"/>
            </p:cNvSpPr>
            <p:nvPr/>
          </p:nvSpPr>
          <p:spPr bwMode="auto">
            <a:xfrm>
              <a:off x="3306" y="2862"/>
              <a:ext cx="0" cy="1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7260" name="Line 44"/>
            <p:cNvSpPr>
              <a:spLocks noChangeShapeType="1"/>
            </p:cNvSpPr>
            <p:nvPr/>
          </p:nvSpPr>
          <p:spPr bwMode="auto">
            <a:xfrm>
              <a:off x="2015" y="3132"/>
              <a:ext cx="12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7261" name="Oval 45"/>
            <p:cNvSpPr>
              <a:spLocks noChangeArrowheads="1"/>
            </p:cNvSpPr>
            <p:nvPr/>
          </p:nvSpPr>
          <p:spPr bwMode="auto">
            <a:xfrm>
              <a:off x="1493" y="3642"/>
              <a:ext cx="430" cy="24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solidFill>
                    <a:schemeClr val="bg1"/>
                  </a:solidFill>
                </a:rPr>
                <a:t>Cust#</a:t>
              </a:r>
            </a:p>
          </p:txBody>
        </p:sp>
        <p:sp>
          <p:nvSpPr>
            <p:cNvPr id="777262" name="Line 46"/>
            <p:cNvSpPr>
              <a:spLocks noChangeShapeType="1"/>
            </p:cNvSpPr>
            <p:nvPr/>
          </p:nvSpPr>
          <p:spPr bwMode="auto">
            <a:xfrm>
              <a:off x="1708" y="3282"/>
              <a:ext cx="0" cy="3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7263" name="Rectangle 47"/>
            <p:cNvSpPr>
              <a:spLocks noChangeArrowheads="1"/>
            </p:cNvSpPr>
            <p:nvPr/>
          </p:nvSpPr>
          <p:spPr bwMode="auto">
            <a:xfrm>
              <a:off x="96" y="1680"/>
              <a:ext cx="622" cy="33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solidFill>
                    <a:schemeClr val="bg1"/>
                  </a:solidFill>
                </a:rPr>
                <a:t>Hourly</a:t>
              </a:r>
            </a:p>
          </p:txBody>
        </p:sp>
        <p:sp>
          <p:nvSpPr>
            <p:cNvPr id="777264" name="Rectangle 48"/>
            <p:cNvSpPr>
              <a:spLocks noChangeArrowheads="1"/>
            </p:cNvSpPr>
            <p:nvPr/>
          </p:nvSpPr>
          <p:spPr bwMode="auto">
            <a:xfrm>
              <a:off x="1344" y="1104"/>
              <a:ext cx="622" cy="33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solidFill>
                    <a:schemeClr val="bg1"/>
                  </a:solidFill>
                </a:rPr>
                <a:t>Employee</a:t>
              </a:r>
            </a:p>
          </p:txBody>
        </p:sp>
        <p:sp>
          <p:nvSpPr>
            <p:cNvPr id="777265" name="AutoShape 49"/>
            <p:cNvSpPr>
              <a:spLocks noChangeArrowheads="1"/>
            </p:cNvSpPr>
            <p:nvPr/>
          </p:nvSpPr>
          <p:spPr bwMode="auto">
            <a:xfrm>
              <a:off x="1440" y="1632"/>
              <a:ext cx="474" cy="40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solidFill>
                    <a:schemeClr val="bg1"/>
                  </a:solidFill>
                </a:rPr>
                <a:t>ISA</a:t>
              </a:r>
              <a:endParaRPr lang="en-US" sz="1800">
                <a:solidFill>
                  <a:schemeClr val="bg1"/>
                </a:solidFill>
              </a:endParaRPr>
            </a:p>
          </p:txBody>
        </p:sp>
        <p:sp>
          <p:nvSpPr>
            <p:cNvPr id="777266" name="Oval 50"/>
            <p:cNvSpPr>
              <a:spLocks noChangeArrowheads="1"/>
            </p:cNvSpPr>
            <p:nvPr/>
          </p:nvSpPr>
          <p:spPr bwMode="auto">
            <a:xfrm>
              <a:off x="768" y="1104"/>
              <a:ext cx="415" cy="26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solidFill>
                    <a:schemeClr val="bg1"/>
                  </a:solidFill>
                </a:rPr>
                <a:t>Emp#</a:t>
              </a:r>
              <a:endParaRPr lang="en-US" sz="2000" u="sng">
                <a:solidFill>
                  <a:schemeClr val="bg1"/>
                </a:solidFill>
              </a:endParaRPr>
            </a:p>
          </p:txBody>
        </p:sp>
        <p:sp>
          <p:nvSpPr>
            <p:cNvPr id="777267" name="Oval 51"/>
            <p:cNvSpPr>
              <a:spLocks noChangeArrowheads="1"/>
            </p:cNvSpPr>
            <p:nvPr/>
          </p:nvSpPr>
          <p:spPr bwMode="auto">
            <a:xfrm>
              <a:off x="192" y="1248"/>
              <a:ext cx="415" cy="26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solidFill>
                    <a:schemeClr val="bg1"/>
                  </a:solidFill>
                </a:rPr>
                <a:t>Wage</a:t>
              </a:r>
            </a:p>
          </p:txBody>
        </p:sp>
        <p:sp>
          <p:nvSpPr>
            <p:cNvPr id="777268" name="Line 52"/>
            <p:cNvSpPr>
              <a:spLocks noChangeShapeType="1"/>
            </p:cNvSpPr>
            <p:nvPr/>
          </p:nvSpPr>
          <p:spPr bwMode="auto">
            <a:xfrm>
              <a:off x="1200" y="1248"/>
              <a:ext cx="1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7269" name="Line 53"/>
            <p:cNvSpPr>
              <a:spLocks noChangeShapeType="1"/>
            </p:cNvSpPr>
            <p:nvPr/>
          </p:nvSpPr>
          <p:spPr bwMode="auto">
            <a:xfrm>
              <a:off x="1680" y="1440"/>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7270" name="Line 54"/>
            <p:cNvSpPr>
              <a:spLocks noChangeShapeType="1"/>
            </p:cNvSpPr>
            <p:nvPr/>
          </p:nvSpPr>
          <p:spPr bwMode="auto">
            <a:xfrm>
              <a:off x="720" y="1824"/>
              <a:ext cx="72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7271" name="Line 55"/>
            <p:cNvSpPr>
              <a:spLocks noChangeShapeType="1"/>
            </p:cNvSpPr>
            <p:nvPr/>
          </p:nvSpPr>
          <p:spPr bwMode="auto">
            <a:xfrm>
              <a:off x="1680" y="2016"/>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7272" name="Line 56"/>
            <p:cNvSpPr>
              <a:spLocks noChangeShapeType="1"/>
            </p:cNvSpPr>
            <p:nvPr/>
          </p:nvSpPr>
          <p:spPr bwMode="auto">
            <a:xfrm>
              <a:off x="3360" y="3120"/>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7273" name="Line 57"/>
            <p:cNvSpPr>
              <a:spLocks noChangeShapeType="1"/>
            </p:cNvSpPr>
            <p:nvPr/>
          </p:nvSpPr>
          <p:spPr bwMode="auto">
            <a:xfrm flipH="1">
              <a:off x="4128" y="3120"/>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778242" name="Rectangle 2"/>
          <p:cNvSpPr>
            <a:spLocks noGrp="1" noChangeArrowheads="1"/>
          </p:cNvSpPr>
          <p:nvPr>
            <p:ph type="title"/>
          </p:nvPr>
        </p:nvSpPr>
        <p:spPr/>
        <p:txBody>
          <a:bodyPr/>
          <a:lstStyle/>
          <a:p>
            <a:r>
              <a:rPr lang="en-US"/>
              <a:t>Employee</a:t>
            </a:r>
          </a:p>
        </p:txBody>
      </p:sp>
      <p:graphicFrame>
        <p:nvGraphicFramePr>
          <p:cNvPr id="778243" name="Object 3"/>
          <p:cNvGraphicFramePr>
            <a:graphicFrameLocks noChangeAspect="1"/>
          </p:cNvGraphicFramePr>
          <p:nvPr/>
        </p:nvGraphicFramePr>
        <p:xfrm>
          <a:off x="838200" y="2590800"/>
          <a:ext cx="7608888" cy="1366838"/>
        </p:xfrm>
        <a:graphic>
          <a:graphicData uri="http://schemas.openxmlformats.org/presentationml/2006/ole">
            <mc:AlternateContent xmlns:mc="http://schemas.openxmlformats.org/markup-compatibility/2006">
              <mc:Choice xmlns:v="urn:schemas-microsoft-com:vml" Requires="v">
                <p:oleObj spid="_x0000_s778277" name="Worksheet" r:id="rId4" imgW="5537200" imgH="1003300" progId="Excel.Sheet.8">
                  <p:embed/>
                </p:oleObj>
              </mc:Choice>
              <mc:Fallback>
                <p:oleObj name="Worksheet" r:id="rId4" imgW="5537200" imgH="1003300"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2590800"/>
                        <a:ext cx="7608888" cy="1366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779266" name="Rectangle 2"/>
          <p:cNvSpPr>
            <a:spLocks noGrp="1" noChangeArrowheads="1"/>
          </p:cNvSpPr>
          <p:nvPr>
            <p:ph type="title"/>
          </p:nvPr>
        </p:nvSpPr>
        <p:spPr/>
        <p:txBody>
          <a:bodyPr/>
          <a:lstStyle/>
          <a:p>
            <a:r>
              <a:rPr lang="en-US"/>
              <a:t>Part</a:t>
            </a:r>
          </a:p>
        </p:txBody>
      </p:sp>
      <p:graphicFrame>
        <p:nvGraphicFramePr>
          <p:cNvPr id="779267" name="Object 3"/>
          <p:cNvGraphicFramePr>
            <a:graphicFrameLocks noChangeAspect="1"/>
          </p:cNvGraphicFramePr>
          <p:nvPr/>
        </p:nvGraphicFramePr>
        <p:xfrm>
          <a:off x="1066800" y="1676400"/>
          <a:ext cx="7010400" cy="3943350"/>
        </p:xfrm>
        <a:graphic>
          <a:graphicData uri="http://schemas.openxmlformats.org/presentationml/2006/ole">
            <mc:AlternateContent xmlns:mc="http://schemas.openxmlformats.org/markup-compatibility/2006">
              <mc:Choice xmlns:v="urn:schemas-microsoft-com:vml" Requires="v">
                <p:oleObj spid="_x0000_s779301" name="Worksheet" r:id="rId4" imgW="2761308" imgH="1457608" progId="Excel.Sheet.8">
                  <p:embed/>
                </p:oleObj>
              </mc:Choice>
              <mc:Fallback>
                <p:oleObj name="Worksheet" r:id="rId4" imgW="2761308" imgH="1457608"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1676400"/>
                        <a:ext cx="7010400" cy="3943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smtClean="0"/>
              <a:t>IS 257 – Fall 2014</a:t>
            </a:r>
            <a:endParaRPr lang="en-US"/>
          </a:p>
        </p:txBody>
      </p:sp>
      <p:sp>
        <p:nvSpPr>
          <p:cNvPr id="780290" name="Rectangle 2"/>
          <p:cNvSpPr>
            <a:spLocks noGrp="1" noChangeArrowheads="1"/>
          </p:cNvSpPr>
          <p:nvPr>
            <p:ph type="title"/>
          </p:nvPr>
        </p:nvSpPr>
        <p:spPr/>
        <p:txBody>
          <a:bodyPr/>
          <a:lstStyle/>
          <a:p>
            <a:r>
              <a:rPr lang="en-US"/>
              <a:t>Sales-Rep</a:t>
            </a:r>
          </a:p>
        </p:txBody>
      </p:sp>
      <p:graphicFrame>
        <p:nvGraphicFramePr>
          <p:cNvPr id="780291" name="Object 3"/>
          <p:cNvGraphicFramePr>
            <a:graphicFrameLocks noChangeAspect="1"/>
          </p:cNvGraphicFramePr>
          <p:nvPr/>
        </p:nvGraphicFramePr>
        <p:xfrm>
          <a:off x="2286000" y="1600200"/>
          <a:ext cx="4648200" cy="1720850"/>
        </p:xfrm>
        <a:graphic>
          <a:graphicData uri="http://schemas.openxmlformats.org/presentationml/2006/ole">
            <mc:AlternateContent xmlns:mc="http://schemas.openxmlformats.org/markup-compatibility/2006">
              <mc:Choice xmlns:v="urn:schemas-microsoft-com:vml" Requires="v">
                <p:oleObj spid="_x0000_s780354" name="Worksheet" r:id="rId4" imgW="2000817" imgH="443620" progId="Excel.Sheet.8">
                  <p:embed/>
                </p:oleObj>
              </mc:Choice>
              <mc:Fallback>
                <p:oleObj name="Worksheet" r:id="rId4" imgW="2000817" imgH="443620"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0" y="1600200"/>
                        <a:ext cx="4648200" cy="1720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780292" name="Rectangle 4"/>
          <p:cNvSpPr>
            <a:spLocks noChangeArrowheads="1"/>
          </p:cNvSpPr>
          <p:nvPr/>
        </p:nvSpPr>
        <p:spPr bwMode="auto">
          <a:xfrm>
            <a:off x="685800" y="3200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l"/>
            <a:r>
              <a:rPr lang="en-US" sz="4000">
                <a:solidFill>
                  <a:srgbClr val="FFFFFF"/>
                </a:solidFill>
                <a:latin typeface="Futura Md BT" charset="0"/>
              </a:rPr>
              <a:t>Hourly</a:t>
            </a:r>
          </a:p>
        </p:txBody>
      </p:sp>
      <p:graphicFrame>
        <p:nvGraphicFramePr>
          <p:cNvPr id="780293" name="Object 5"/>
          <p:cNvGraphicFramePr>
            <a:graphicFrameLocks noChangeAspect="1"/>
          </p:cNvGraphicFramePr>
          <p:nvPr/>
        </p:nvGraphicFramePr>
        <p:xfrm>
          <a:off x="2667000" y="4343400"/>
          <a:ext cx="3810000" cy="1438275"/>
        </p:xfrm>
        <a:graphic>
          <a:graphicData uri="http://schemas.openxmlformats.org/presentationml/2006/ole">
            <mc:AlternateContent xmlns:mc="http://schemas.openxmlformats.org/markup-compatibility/2006">
              <mc:Choice xmlns:v="urn:schemas-microsoft-com:vml" Requires="v">
                <p:oleObj spid="_x0000_s780355" name="Worksheet" r:id="rId6" imgW="1312752" imgH="443620" progId="Excel.Sheet.8">
                  <p:embed/>
                </p:oleObj>
              </mc:Choice>
              <mc:Fallback>
                <p:oleObj name="Worksheet" r:id="rId6" imgW="1312752" imgH="443620" progId="Excel.Sheet.8">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67000" y="4343400"/>
                        <a:ext cx="3810000" cy="1438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r>
              <a:rPr lang="en-US" smtClean="0"/>
              <a:t>IS 257 – Fall 2014</a:t>
            </a:r>
            <a:endParaRPr lang="en-US"/>
          </a:p>
        </p:txBody>
      </p:sp>
      <p:sp>
        <p:nvSpPr>
          <p:cNvPr id="781314" name="Rectangle 2"/>
          <p:cNvSpPr>
            <a:spLocks noGrp="1" noChangeArrowheads="1"/>
          </p:cNvSpPr>
          <p:nvPr>
            <p:ph type="title"/>
          </p:nvPr>
        </p:nvSpPr>
        <p:spPr/>
        <p:txBody>
          <a:bodyPr/>
          <a:lstStyle/>
          <a:p>
            <a:r>
              <a:rPr lang="en-US"/>
              <a:t>Customer</a:t>
            </a:r>
          </a:p>
        </p:txBody>
      </p:sp>
      <p:graphicFrame>
        <p:nvGraphicFramePr>
          <p:cNvPr id="781315" name="Object 3"/>
          <p:cNvGraphicFramePr>
            <a:graphicFrameLocks noChangeAspect="1"/>
          </p:cNvGraphicFramePr>
          <p:nvPr/>
        </p:nvGraphicFramePr>
        <p:xfrm>
          <a:off x="457200" y="1371600"/>
          <a:ext cx="8305800" cy="4800600"/>
        </p:xfrm>
        <a:graphic>
          <a:graphicData uri="http://schemas.openxmlformats.org/presentationml/2006/ole">
            <mc:AlternateContent xmlns:mc="http://schemas.openxmlformats.org/markup-compatibility/2006">
              <mc:Choice xmlns:v="urn:schemas-microsoft-com:vml" Requires="v">
                <p:oleObj spid="_x0000_s781349" name="Worksheet" r:id="rId4" imgW="4292600" imgH="1879600" progId="Excel.Sheet.8">
                  <p:embed/>
                </p:oleObj>
              </mc:Choice>
              <mc:Fallback>
                <p:oleObj name="Worksheet" r:id="rId4" imgW="4292600" imgH="1879600"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1371600"/>
                        <a:ext cx="8305800" cy="480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r>
              <a:rPr lang="en-US" smtClean="0"/>
              <a:t>IS 257 – Fall 2014</a:t>
            </a:r>
            <a:endParaRPr lang="en-US"/>
          </a:p>
        </p:txBody>
      </p:sp>
      <p:sp>
        <p:nvSpPr>
          <p:cNvPr id="782338" name="Rectangle 2"/>
          <p:cNvSpPr>
            <a:spLocks noGrp="1" noChangeArrowheads="1"/>
          </p:cNvSpPr>
          <p:nvPr>
            <p:ph type="title"/>
          </p:nvPr>
        </p:nvSpPr>
        <p:spPr/>
        <p:txBody>
          <a:bodyPr/>
          <a:lstStyle/>
          <a:p>
            <a:r>
              <a:rPr lang="en-US"/>
              <a:t>Invoice</a:t>
            </a:r>
          </a:p>
        </p:txBody>
      </p:sp>
      <p:graphicFrame>
        <p:nvGraphicFramePr>
          <p:cNvPr id="782339" name="Object 3"/>
          <p:cNvGraphicFramePr>
            <a:graphicFrameLocks noChangeAspect="1"/>
          </p:cNvGraphicFramePr>
          <p:nvPr/>
        </p:nvGraphicFramePr>
        <p:xfrm>
          <a:off x="1905000" y="1828800"/>
          <a:ext cx="5462588" cy="3397250"/>
        </p:xfrm>
        <a:graphic>
          <a:graphicData uri="http://schemas.openxmlformats.org/presentationml/2006/ole">
            <mc:AlternateContent xmlns:mc="http://schemas.openxmlformats.org/markup-compatibility/2006">
              <mc:Choice xmlns:v="urn:schemas-microsoft-com:vml" Requires="v">
                <p:oleObj spid="_x0000_s782373" name="Worksheet" r:id="rId4" imgW="1756372" imgH="1023042" progId="Excel.Sheet.8">
                  <p:embed/>
                </p:oleObj>
              </mc:Choice>
              <mc:Fallback>
                <p:oleObj name="Worksheet" r:id="rId4" imgW="1756372" imgH="1023042"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1828800"/>
                        <a:ext cx="5462588" cy="3397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r>
              <a:rPr lang="en-US" smtClean="0"/>
              <a:t>IS 257 – Fall 2014</a:t>
            </a:r>
            <a:endParaRPr lang="en-US"/>
          </a:p>
        </p:txBody>
      </p:sp>
      <p:sp>
        <p:nvSpPr>
          <p:cNvPr id="783362" name="Rectangle 2"/>
          <p:cNvSpPr>
            <a:spLocks noGrp="1" noChangeArrowheads="1"/>
          </p:cNvSpPr>
          <p:nvPr>
            <p:ph type="title"/>
          </p:nvPr>
        </p:nvSpPr>
        <p:spPr/>
        <p:txBody>
          <a:bodyPr/>
          <a:lstStyle/>
          <a:p>
            <a:r>
              <a:rPr lang="en-US"/>
              <a:t>Line-Item</a:t>
            </a:r>
          </a:p>
        </p:txBody>
      </p:sp>
      <p:graphicFrame>
        <p:nvGraphicFramePr>
          <p:cNvPr id="783363" name="Object 3"/>
          <p:cNvGraphicFramePr>
            <a:graphicFrameLocks noChangeAspect="1"/>
          </p:cNvGraphicFramePr>
          <p:nvPr/>
        </p:nvGraphicFramePr>
        <p:xfrm>
          <a:off x="1828800" y="1828800"/>
          <a:ext cx="5467350" cy="4367213"/>
        </p:xfrm>
        <a:graphic>
          <a:graphicData uri="http://schemas.openxmlformats.org/presentationml/2006/ole">
            <mc:AlternateContent xmlns:mc="http://schemas.openxmlformats.org/markup-compatibility/2006">
              <mc:Choice xmlns:v="urn:schemas-microsoft-com:vml" Requires="v">
                <p:oleObj spid="_x0000_s783397" name="Worksheet" r:id="rId4" imgW="2915217" imgH="1312752" progId="Excel.Sheet.8">
                  <p:embed/>
                </p:oleObj>
              </mc:Choice>
              <mc:Fallback>
                <p:oleObj name="Worksheet" r:id="rId4" imgW="2915217" imgH="1312752"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8800" y="1828800"/>
                        <a:ext cx="5467350" cy="4367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785412" name="Rectangle 4"/>
          <p:cNvSpPr>
            <a:spLocks noGrp="1" noChangeArrowheads="1"/>
          </p:cNvSpPr>
          <p:nvPr>
            <p:ph type="title"/>
          </p:nvPr>
        </p:nvSpPr>
        <p:spPr/>
        <p:txBody>
          <a:bodyPr/>
          <a:lstStyle/>
          <a:p>
            <a:r>
              <a:rPr lang="en-US"/>
              <a:t>Relational Algebra</a:t>
            </a:r>
          </a:p>
        </p:txBody>
      </p:sp>
      <p:sp>
        <p:nvSpPr>
          <p:cNvPr id="785413" name="Rectangle 5"/>
          <p:cNvSpPr>
            <a:spLocks noGrp="1" noChangeArrowheads="1"/>
          </p:cNvSpPr>
          <p:nvPr>
            <p:ph type="body" idx="1"/>
          </p:nvPr>
        </p:nvSpPr>
        <p:spPr/>
        <p:txBody>
          <a:bodyPr/>
          <a:lstStyle/>
          <a:p>
            <a:r>
              <a:rPr lang="en-US"/>
              <a:t>What is the name of the customer who ordered Large Red Widgets?</a:t>
            </a:r>
          </a:p>
          <a:p>
            <a:pPr lvl="1"/>
            <a:r>
              <a:rPr lang="en-US"/>
              <a:t>Restrict </a:t>
            </a:r>
            <a:r>
              <a:rPr lang="ja-JP" altLang="en-US">
                <a:latin typeface="Arial"/>
              </a:rPr>
              <a:t>“</a:t>
            </a:r>
            <a:r>
              <a:rPr lang="en-US"/>
              <a:t>large Red Widgets</a:t>
            </a:r>
            <a:r>
              <a:rPr lang="ja-JP" altLang="en-US">
                <a:latin typeface="Arial"/>
              </a:rPr>
              <a:t>”</a:t>
            </a:r>
            <a:r>
              <a:rPr lang="en-US"/>
              <a:t> row from Part as temp1</a:t>
            </a:r>
          </a:p>
          <a:p>
            <a:pPr lvl="1"/>
            <a:r>
              <a:rPr lang="en-US"/>
              <a:t>Join temp1 with Line-item on Part # as temp2</a:t>
            </a:r>
          </a:p>
          <a:p>
            <a:pPr lvl="1"/>
            <a:r>
              <a:rPr lang="en-US"/>
              <a:t>Join temp2 with Invoice on Invoice # as temp3</a:t>
            </a:r>
          </a:p>
          <a:p>
            <a:pPr lvl="1"/>
            <a:r>
              <a:rPr lang="en-US"/>
              <a:t>Join temp3 with Customer on cust # as temp4</a:t>
            </a:r>
          </a:p>
          <a:p>
            <a:pPr lvl="1"/>
            <a:r>
              <a:rPr lang="en-US"/>
              <a:t>Project Company from temp4 as answer</a:t>
            </a:r>
          </a:p>
          <a:p>
            <a:pPr lvl="1"/>
            <a:endParaRPr lang="en-US"/>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912386" name="Rectangle 2"/>
          <p:cNvSpPr>
            <a:spLocks noGrp="1" noChangeArrowheads="1"/>
          </p:cNvSpPr>
          <p:nvPr>
            <p:ph type="title"/>
          </p:nvPr>
        </p:nvSpPr>
        <p:spPr/>
        <p:txBody>
          <a:bodyPr/>
          <a:lstStyle/>
          <a:p>
            <a:r>
              <a:rPr lang="en-US"/>
              <a:t>Lecture Outline</a:t>
            </a:r>
          </a:p>
        </p:txBody>
      </p:sp>
      <p:sp>
        <p:nvSpPr>
          <p:cNvPr id="912387" name="Rectangle 3"/>
          <p:cNvSpPr>
            <a:spLocks noGrp="1" noChangeArrowheads="1"/>
          </p:cNvSpPr>
          <p:nvPr>
            <p:ph type="body" idx="1"/>
          </p:nvPr>
        </p:nvSpPr>
        <p:spPr/>
        <p:txBody>
          <a:bodyPr/>
          <a:lstStyle/>
          <a:p>
            <a:r>
              <a:rPr lang="en-US" sz="3600"/>
              <a:t>Review</a:t>
            </a:r>
          </a:p>
          <a:p>
            <a:pPr lvl="1"/>
            <a:r>
              <a:rPr lang="en-US" sz="3200"/>
              <a:t>Logical Design and Normalization</a:t>
            </a:r>
          </a:p>
          <a:p>
            <a:r>
              <a:rPr lang="en-US"/>
              <a:t>Relational Algebra</a:t>
            </a:r>
          </a:p>
          <a:p>
            <a:r>
              <a:rPr lang="en-US"/>
              <a:t>Relational Calculus</a:t>
            </a:r>
          </a:p>
          <a:p>
            <a:r>
              <a:rPr lang="en-US"/>
              <a:t>Introduction to SQL</a:t>
            </a:r>
          </a:p>
          <a:p>
            <a:pPr>
              <a:buFontTx/>
              <a:buNone/>
            </a:pPr>
            <a:endParaRPr lang="en-US" sz="3600"/>
          </a:p>
          <a:p>
            <a:endParaRPr lang="en-US" sz="3600"/>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ate Placeholder 2"/>
          <p:cNvSpPr>
            <a:spLocks noGrp="1"/>
          </p:cNvSpPr>
          <p:nvPr>
            <p:ph type="dt" sz="half" idx="10"/>
          </p:nvPr>
        </p:nvSpPr>
        <p:spPr/>
        <p:txBody>
          <a:bodyPr/>
          <a:lstStyle/>
          <a:p>
            <a:r>
              <a:rPr lang="en-US" smtClean="0"/>
              <a:t>IS 257 – Fall 2014</a:t>
            </a:r>
            <a:endParaRPr lang="en-US"/>
          </a:p>
        </p:txBody>
      </p:sp>
      <p:sp>
        <p:nvSpPr>
          <p:cNvPr id="784386" name="Rectangle 2"/>
          <p:cNvSpPr>
            <a:spLocks noGrp="1" noChangeArrowheads="1"/>
          </p:cNvSpPr>
          <p:nvPr>
            <p:ph type="title"/>
          </p:nvPr>
        </p:nvSpPr>
        <p:spPr/>
        <p:txBody>
          <a:bodyPr/>
          <a:lstStyle/>
          <a:p>
            <a:r>
              <a:rPr lang="en-US"/>
              <a:t>Join Items</a:t>
            </a:r>
          </a:p>
        </p:txBody>
      </p:sp>
      <p:graphicFrame>
        <p:nvGraphicFramePr>
          <p:cNvPr id="784387" name="Object 3"/>
          <p:cNvGraphicFramePr>
            <a:graphicFrameLocks noChangeAspect="1"/>
          </p:cNvGraphicFramePr>
          <p:nvPr/>
        </p:nvGraphicFramePr>
        <p:xfrm>
          <a:off x="5029200" y="1147763"/>
          <a:ext cx="3822700" cy="2363787"/>
        </p:xfrm>
        <a:graphic>
          <a:graphicData uri="http://schemas.openxmlformats.org/presentationml/2006/ole">
            <mc:AlternateContent xmlns:mc="http://schemas.openxmlformats.org/markup-compatibility/2006">
              <mc:Choice xmlns:v="urn:schemas-microsoft-com:vml" Requires="v">
                <p:oleObj spid="_x0000_s784514" name="Worksheet" r:id="rId4" imgW="2761308" imgH="1602463" progId="Excel.Sheet.8">
                  <p:embed/>
                </p:oleObj>
              </mc:Choice>
              <mc:Fallback>
                <p:oleObj name="Worksheet" r:id="rId4" imgW="2761308" imgH="1602463"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29200" y="1147763"/>
                        <a:ext cx="3822700" cy="2363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784388" name="Object 4"/>
          <p:cNvGraphicFramePr>
            <a:graphicFrameLocks noChangeAspect="1"/>
          </p:cNvGraphicFramePr>
          <p:nvPr/>
        </p:nvGraphicFramePr>
        <p:xfrm>
          <a:off x="762000" y="1143000"/>
          <a:ext cx="2667000" cy="2130425"/>
        </p:xfrm>
        <a:graphic>
          <a:graphicData uri="http://schemas.openxmlformats.org/presentationml/2006/ole">
            <mc:AlternateContent xmlns:mc="http://schemas.openxmlformats.org/markup-compatibility/2006">
              <mc:Choice xmlns:v="urn:schemas-microsoft-com:vml" Requires="v">
                <p:oleObj spid="_x0000_s784515" name="Worksheet" r:id="rId6" imgW="2178756" imgH="1749778" progId="Excel.Sheet.8">
                  <p:embed/>
                </p:oleObj>
              </mc:Choice>
              <mc:Fallback>
                <p:oleObj name="Worksheet" r:id="rId6" imgW="2178756" imgH="1749778" progId="Excel.Sheet.8">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2000" y="1143000"/>
                        <a:ext cx="2667000" cy="2130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784389" name="Object 5"/>
          <p:cNvGraphicFramePr>
            <a:graphicFrameLocks noChangeAspect="1"/>
          </p:cNvGraphicFramePr>
          <p:nvPr/>
        </p:nvGraphicFramePr>
        <p:xfrm>
          <a:off x="609600" y="4267200"/>
          <a:ext cx="2743200" cy="1933575"/>
        </p:xfrm>
        <a:graphic>
          <a:graphicData uri="http://schemas.openxmlformats.org/presentationml/2006/ole">
            <mc:AlternateContent xmlns:mc="http://schemas.openxmlformats.org/markup-compatibility/2006">
              <mc:Choice xmlns:v="urn:schemas-microsoft-com:vml" Requires="v">
                <p:oleObj spid="_x0000_s784516" name="Worksheet" r:id="rId8" imgW="1756372" imgH="1167897" progId="Excel.Sheet.8">
                  <p:embed/>
                </p:oleObj>
              </mc:Choice>
              <mc:Fallback>
                <p:oleObj name="Worksheet" r:id="rId8" imgW="1756372" imgH="1167897" progId="Excel.Sheet.8">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9600" y="4267200"/>
                        <a:ext cx="2743200" cy="1933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784390" name="Object 6"/>
          <p:cNvGraphicFramePr>
            <a:graphicFrameLocks noChangeAspect="1"/>
          </p:cNvGraphicFramePr>
          <p:nvPr/>
        </p:nvGraphicFramePr>
        <p:xfrm>
          <a:off x="4191000" y="3581400"/>
          <a:ext cx="4800600" cy="2774950"/>
        </p:xfrm>
        <a:graphic>
          <a:graphicData uri="http://schemas.openxmlformats.org/presentationml/2006/ole">
            <mc:AlternateContent xmlns:mc="http://schemas.openxmlformats.org/markup-compatibility/2006">
              <mc:Choice xmlns:v="urn:schemas-microsoft-com:vml" Requires="v">
                <p:oleObj spid="_x0000_s784517" name="Worksheet" r:id="rId10" imgW="4292600" imgH="2006600" progId="Excel.Sheet.8">
                  <p:embed/>
                </p:oleObj>
              </mc:Choice>
              <mc:Fallback>
                <p:oleObj name="Worksheet" r:id="rId10" imgW="4292600" imgH="2006600" progId="Excel.Sheet.8">
                  <p:embed/>
                  <p:pic>
                    <p:nvPicPr>
                      <p:cNvPr id="0" name="Object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191000" y="3581400"/>
                        <a:ext cx="4800600" cy="2774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784391" name="Line 7"/>
          <p:cNvSpPr>
            <a:spLocks noChangeShapeType="1"/>
          </p:cNvSpPr>
          <p:nvPr/>
        </p:nvSpPr>
        <p:spPr bwMode="auto">
          <a:xfrm flipV="1">
            <a:off x="838200" y="2895600"/>
            <a:ext cx="0" cy="1676400"/>
          </a:xfrm>
          <a:prstGeom prst="line">
            <a:avLst/>
          </a:prstGeom>
          <a:noFill/>
          <a:ln w="28575">
            <a:solidFill>
              <a:schemeClr val="accent1"/>
            </a:solidFill>
            <a:round/>
            <a:headEnd type="diamond" w="med" len="med"/>
            <a:tail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84392" name="Line 8"/>
          <p:cNvSpPr>
            <a:spLocks noChangeShapeType="1"/>
          </p:cNvSpPr>
          <p:nvPr/>
        </p:nvSpPr>
        <p:spPr bwMode="auto">
          <a:xfrm flipV="1">
            <a:off x="914400" y="1447800"/>
            <a:ext cx="76200" cy="3124200"/>
          </a:xfrm>
          <a:prstGeom prst="line">
            <a:avLst/>
          </a:prstGeom>
          <a:noFill/>
          <a:ln w="28575">
            <a:solidFill>
              <a:schemeClr val="accent1"/>
            </a:solidFill>
            <a:round/>
            <a:headEnd type="diamond" w="med" len="med"/>
            <a:tail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84393" name="Line 9"/>
          <p:cNvSpPr>
            <a:spLocks noChangeShapeType="1"/>
          </p:cNvSpPr>
          <p:nvPr/>
        </p:nvSpPr>
        <p:spPr bwMode="auto">
          <a:xfrm flipV="1">
            <a:off x="2133600" y="4419600"/>
            <a:ext cx="2209800" cy="152400"/>
          </a:xfrm>
          <a:prstGeom prst="line">
            <a:avLst/>
          </a:prstGeom>
          <a:noFill/>
          <a:ln w="28575">
            <a:solidFill>
              <a:schemeClr val="accent1"/>
            </a:solidFill>
            <a:round/>
            <a:headEnd type="diamond" w="med" len="med"/>
            <a:tail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84394" name="Line 10"/>
          <p:cNvSpPr>
            <a:spLocks noChangeShapeType="1"/>
          </p:cNvSpPr>
          <p:nvPr/>
        </p:nvSpPr>
        <p:spPr bwMode="auto">
          <a:xfrm>
            <a:off x="1905000" y="1524000"/>
            <a:ext cx="3505200" cy="381000"/>
          </a:xfrm>
          <a:prstGeom prst="line">
            <a:avLst/>
          </a:prstGeom>
          <a:noFill/>
          <a:ln w="9525">
            <a:solidFill>
              <a:schemeClr val="accent1"/>
            </a:solidFill>
            <a:round/>
            <a:headEnd type="diamond" w="med" len="med"/>
            <a:tail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84395" name="Line 11"/>
          <p:cNvSpPr>
            <a:spLocks noChangeShapeType="1"/>
          </p:cNvSpPr>
          <p:nvPr/>
        </p:nvSpPr>
        <p:spPr bwMode="auto">
          <a:xfrm flipV="1">
            <a:off x="914400" y="2209800"/>
            <a:ext cx="152400" cy="2895600"/>
          </a:xfrm>
          <a:prstGeom prst="line">
            <a:avLst/>
          </a:prstGeom>
          <a:noFill/>
          <a:ln w="28575">
            <a:solidFill>
              <a:srgbClr val="FF3300"/>
            </a:solidFill>
            <a:round/>
            <a:headEnd type="diamond" w="med" len="med"/>
            <a:tail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84396" name="Line 12"/>
          <p:cNvSpPr>
            <a:spLocks noChangeShapeType="1"/>
          </p:cNvSpPr>
          <p:nvPr/>
        </p:nvSpPr>
        <p:spPr bwMode="auto">
          <a:xfrm>
            <a:off x="1905000" y="5029200"/>
            <a:ext cx="2514600" cy="0"/>
          </a:xfrm>
          <a:prstGeom prst="line">
            <a:avLst/>
          </a:prstGeom>
          <a:noFill/>
          <a:ln w="28575">
            <a:solidFill>
              <a:srgbClr val="FF3300"/>
            </a:solidFill>
            <a:round/>
            <a:headEnd type="diamond" w="med" len="med"/>
            <a:tail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84397" name="Line 13"/>
          <p:cNvSpPr>
            <a:spLocks noChangeShapeType="1"/>
          </p:cNvSpPr>
          <p:nvPr/>
        </p:nvSpPr>
        <p:spPr bwMode="auto">
          <a:xfrm flipV="1">
            <a:off x="1981200" y="2133600"/>
            <a:ext cx="3505200" cy="76200"/>
          </a:xfrm>
          <a:prstGeom prst="line">
            <a:avLst/>
          </a:prstGeom>
          <a:noFill/>
          <a:ln w="28575">
            <a:solidFill>
              <a:srgbClr val="FF3300"/>
            </a:solidFill>
            <a:round/>
            <a:headEnd type="diamond" w="med" len="med"/>
            <a:tail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84398" name="Line 14"/>
          <p:cNvSpPr>
            <a:spLocks noChangeShapeType="1"/>
          </p:cNvSpPr>
          <p:nvPr/>
        </p:nvSpPr>
        <p:spPr bwMode="auto">
          <a:xfrm>
            <a:off x="2209800" y="2895600"/>
            <a:ext cx="2895600" cy="609600"/>
          </a:xfrm>
          <a:prstGeom prst="line">
            <a:avLst/>
          </a:prstGeom>
          <a:noFill/>
          <a:ln w="19050">
            <a:solidFill>
              <a:schemeClr val="accent1"/>
            </a:solidFill>
            <a:round/>
            <a:headEnd type="diamond" w="med" len="med"/>
            <a:tail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916482" name="Rectangle 2"/>
          <p:cNvSpPr>
            <a:spLocks noGrp="1" noChangeArrowheads="1"/>
          </p:cNvSpPr>
          <p:nvPr>
            <p:ph type="title"/>
          </p:nvPr>
        </p:nvSpPr>
        <p:spPr/>
        <p:txBody>
          <a:bodyPr/>
          <a:lstStyle/>
          <a:p>
            <a:r>
              <a:rPr lang="en-US"/>
              <a:t>Lecture Outline</a:t>
            </a:r>
          </a:p>
        </p:txBody>
      </p:sp>
      <p:sp>
        <p:nvSpPr>
          <p:cNvPr id="916483" name="Rectangle 3"/>
          <p:cNvSpPr>
            <a:spLocks noGrp="1" noChangeArrowheads="1"/>
          </p:cNvSpPr>
          <p:nvPr>
            <p:ph type="body" idx="1"/>
          </p:nvPr>
        </p:nvSpPr>
        <p:spPr/>
        <p:txBody>
          <a:bodyPr/>
          <a:lstStyle/>
          <a:p>
            <a:r>
              <a:rPr lang="en-US" sz="3600"/>
              <a:t>Review</a:t>
            </a:r>
          </a:p>
          <a:p>
            <a:pPr lvl="1"/>
            <a:r>
              <a:rPr lang="en-US" sz="3200"/>
              <a:t>Logical Design and Normalization</a:t>
            </a:r>
          </a:p>
          <a:p>
            <a:r>
              <a:rPr lang="en-US"/>
              <a:t>Relational Algebra</a:t>
            </a:r>
          </a:p>
          <a:p>
            <a:r>
              <a:rPr lang="en-US"/>
              <a:t>Relational Calculus</a:t>
            </a:r>
          </a:p>
          <a:p>
            <a:r>
              <a:rPr lang="en-US"/>
              <a:t>Introduction to SQL</a:t>
            </a:r>
          </a:p>
          <a:p>
            <a:pPr>
              <a:buFontTx/>
              <a:buNone/>
            </a:pPr>
            <a:endParaRPr lang="en-US" sz="3600"/>
          </a:p>
          <a:p>
            <a:endParaRPr lang="en-US" sz="3600"/>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786436" name="Rectangle 4"/>
          <p:cNvSpPr>
            <a:spLocks noGrp="1" noChangeArrowheads="1"/>
          </p:cNvSpPr>
          <p:nvPr>
            <p:ph type="title"/>
          </p:nvPr>
        </p:nvSpPr>
        <p:spPr/>
        <p:txBody>
          <a:bodyPr/>
          <a:lstStyle/>
          <a:p>
            <a:r>
              <a:rPr lang="en-US"/>
              <a:t>Relational Calculus</a:t>
            </a:r>
          </a:p>
        </p:txBody>
      </p:sp>
      <p:sp>
        <p:nvSpPr>
          <p:cNvPr id="786437" name="Rectangle 5"/>
          <p:cNvSpPr>
            <a:spLocks noGrp="1" noChangeArrowheads="1"/>
          </p:cNvSpPr>
          <p:nvPr>
            <p:ph type="body" idx="1"/>
          </p:nvPr>
        </p:nvSpPr>
        <p:spPr/>
        <p:txBody>
          <a:bodyPr/>
          <a:lstStyle/>
          <a:p>
            <a:r>
              <a:rPr lang="en-US" sz="2800" dirty="0"/>
              <a:t>Relational Algebra provides a set of explicit operations (select, project, join, </a:t>
            </a:r>
            <a:r>
              <a:rPr lang="en-US" sz="2800" dirty="0" err="1"/>
              <a:t>etc</a:t>
            </a:r>
            <a:r>
              <a:rPr lang="en-US" sz="2800" dirty="0"/>
              <a:t>) that can be used to build some desired relation from the database</a:t>
            </a:r>
          </a:p>
          <a:p>
            <a:r>
              <a:rPr lang="en-US" sz="2800" dirty="0"/>
              <a:t>Relational Calculus provides a notation for formulating the definition of that desired relation in terms of the relations in the database without </a:t>
            </a:r>
            <a:r>
              <a:rPr lang="en-US" sz="2800" b="1" i="1" dirty="0"/>
              <a:t>explicitly</a:t>
            </a:r>
            <a:r>
              <a:rPr lang="en-US" sz="2800" dirty="0"/>
              <a:t> stating the operations to be performed</a:t>
            </a:r>
          </a:p>
          <a:p>
            <a:r>
              <a:rPr lang="en-US" sz="2800" dirty="0"/>
              <a:t>SQL is based on the relational calculus </a:t>
            </a:r>
            <a:r>
              <a:rPr lang="en-US" sz="2800" b="1" dirty="0"/>
              <a:t>and </a:t>
            </a:r>
            <a:r>
              <a:rPr lang="en-US" sz="2800" dirty="0"/>
              <a:t>algebra</a:t>
            </a:r>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918530" name="Rectangle 2"/>
          <p:cNvSpPr>
            <a:spLocks noGrp="1" noChangeArrowheads="1"/>
          </p:cNvSpPr>
          <p:nvPr>
            <p:ph type="title"/>
          </p:nvPr>
        </p:nvSpPr>
        <p:spPr/>
        <p:txBody>
          <a:bodyPr/>
          <a:lstStyle/>
          <a:p>
            <a:r>
              <a:rPr lang="en-US"/>
              <a:t>Lecture Outline</a:t>
            </a:r>
          </a:p>
        </p:txBody>
      </p:sp>
      <p:sp>
        <p:nvSpPr>
          <p:cNvPr id="918531" name="Rectangle 3"/>
          <p:cNvSpPr>
            <a:spLocks noGrp="1" noChangeArrowheads="1"/>
          </p:cNvSpPr>
          <p:nvPr>
            <p:ph type="body" idx="1"/>
          </p:nvPr>
        </p:nvSpPr>
        <p:spPr/>
        <p:txBody>
          <a:bodyPr/>
          <a:lstStyle/>
          <a:p>
            <a:r>
              <a:rPr lang="en-US" sz="3600"/>
              <a:t>Review</a:t>
            </a:r>
          </a:p>
          <a:p>
            <a:pPr lvl="1"/>
            <a:r>
              <a:rPr lang="en-US" sz="3200"/>
              <a:t>Logical Design and Normalization</a:t>
            </a:r>
          </a:p>
          <a:p>
            <a:r>
              <a:rPr lang="en-US"/>
              <a:t>Relational Algebra</a:t>
            </a:r>
          </a:p>
          <a:p>
            <a:r>
              <a:rPr lang="en-US"/>
              <a:t>Relational Calculus</a:t>
            </a:r>
          </a:p>
          <a:p>
            <a:r>
              <a:rPr lang="en-US"/>
              <a:t>Introduction to SQL</a:t>
            </a:r>
          </a:p>
          <a:p>
            <a:pPr>
              <a:buFontTx/>
              <a:buNone/>
            </a:pPr>
            <a:endParaRPr lang="en-US" sz="3600"/>
          </a:p>
          <a:p>
            <a:endParaRPr lang="en-US" sz="3600"/>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787460" name="Rectangle 4"/>
          <p:cNvSpPr>
            <a:spLocks noGrp="1" noChangeArrowheads="1"/>
          </p:cNvSpPr>
          <p:nvPr>
            <p:ph type="title"/>
          </p:nvPr>
        </p:nvSpPr>
        <p:spPr/>
        <p:txBody>
          <a:bodyPr/>
          <a:lstStyle/>
          <a:p>
            <a:r>
              <a:rPr lang="en-US"/>
              <a:t>SQL</a:t>
            </a:r>
          </a:p>
        </p:txBody>
      </p:sp>
      <p:sp>
        <p:nvSpPr>
          <p:cNvPr id="787461" name="Rectangle 5"/>
          <p:cNvSpPr>
            <a:spLocks noGrp="1" noChangeArrowheads="1"/>
          </p:cNvSpPr>
          <p:nvPr>
            <p:ph type="body" idx="1"/>
          </p:nvPr>
        </p:nvSpPr>
        <p:spPr/>
        <p:txBody>
          <a:bodyPr/>
          <a:lstStyle/>
          <a:p>
            <a:r>
              <a:rPr lang="en-US" b="1"/>
              <a:t>S</a:t>
            </a:r>
            <a:r>
              <a:rPr lang="en-US"/>
              <a:t>tructured </a:t>
            </a:r>
            <a:r>
              <a:rPr lang="en-US" b="1"/>
              <a:t>Q</a:t>
            </a:r>
            <a:r>
              <a:rPr lang="en-US"/>
              <a:t>uery </a:t>
            </a:r>
            <a:r>
              <a:rPr lang="en-US" b="1"/>
              <a:t>L</a:t>
            </a:r>
            <a:r>
              <a:rPr lang="en-US"/>
              <a:t>anguage</a:t>
            </a:r>
          </a:p>
          <a:p>
            <a:r>
              <a:rPr lang="en-US"/>
              <a:t>Used for both Database Definition, Modification and Querying</a:t>
            </a:r>
          </a:p>
          <a:p>
            <a:r>
              <a:rPr lang="en-US"/>
              <a:t>Basic language is standardized across relational DBMS</a:t>
            </a:r>
            <a:r>
              <a:rPr lang="ja-JP" altLang="en-US">
                <a:latin typeface="Arial"/>
              </a:rPr>
              <a:t>’</a:t>
            </a:r>
            <a:r>
              <a:rPr lang="en-US"/>
              <a:t>s. Each system may have proprietary extensions to standard.</a:t>
            </a:r>
          </a:p>
          <a:p>
            <a:r>
              <a:rPr lang="en-US"/>
              <a:t>Relational Calculus combines Restrict, Project and Join operations in a single command. SELECT.</a:t>
            </a:r>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788484" name="Rectangle 4"/>
          <p:cNvSpPr>
            <a:spLocks noGrp="1" noChangeArrowheads="1"/>
          </p:cNvSpPr>
          <p:nvPr>
            <p:ph type="title"/>
          </p:nvPr>
        </p:nvSpPr>
        <p:spPr/>
        <p:txBody>
          <a:bodyPr/>
          <a:lstStyle/>
          <a:p>
            <a:r>
              <a:rPr lang="en-US"/>
              <a:t>SQL - History </a:t>
            </a:r>
          </a:p>
        </p:txBody>
      </p:sp>
      <p:sp>
        <p:nvSpPr>
          <p:cNvPr id="788485" name="Rectangle 5"/>
          <p:cNvSpPr>
            <a:spLocks noGrp="1" noChangeArrowheads="1"/>
          </p:cNvSpPr>
          <p:nvPr>
            <p:ph type="body" idx="1"/>
          </p:nvPr>
        </p:nvSpPr>
        <p:spPr/>
        <p:txBody>
          <a:bodyPr/>
          <a:lstStyle/>
          <a:p>
            <a:r>
              <a:rPr lang="en-US" dirty="0"/>
              <a:t>QUEL (Query Language from Ingres)</a:t>
            </a:r>
          </a:p>
          <a:p>
            <a:r>
              <a:rPr lang="en-US" dirty="0"/>
              <a:t>SEQUEL from IBM San Jose</a:t>
            </a:r>
          </a:p>
          <a:p>
            <a:r>
              <a:rPr lang="en-US" dirty="0"/>
              <a:t>ANSI 1992 Standard is the </a:t>
            </a:r>
            <a:r>
              <a:rPr lang="en-US" dirty="0" smtClean="0"/>
              <a:t>first version </a:t>
            </a:r>
            <a:r>
              <a:rPr lang="en-US" dirty="0"/>
              <a:t>used by most DBMS today (SQL92)</a:t>
            </a:r>
          </a:p>
          <a:p>
            <a:r>
              <a:rPr lang="en-US" dirty="0"/>
              <a:t>Basic language is standardized across relational DBMSs. Each system may have proprietary extensions to </a:t>
            </a:r>
            <a:r>
              <a:rPr lang="en-US" dirty="0" smtClean="0"/>
              <a:t>the standard</a:t>
            </a:r>
            <a:r>
              <a:rPr lang="en-US" dirty="0"/>
              <a:t>.</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789508" name="Rectangle 4"/>
          <p:cNvSpPr>
            <a:spLocks noGrp="1" noChangeArrowheads="1"/>
          </p:cNvSpPr>
          <p:nvPr>
            <p:ph type="title"/>
          </p:nvPr>
        </p:nvSpPr>
        <p:spPr/>
        <p:txBody>
          <a:bodyPr/>
          <a:lstStyle/>
          <a:p>
            <a:r>
              <a:rPr lang="en-US"/>
              <a:t>SQL99</a:t>
            </a:r>
          </a:p>
        </p:txBody>
      </p:sp>
      <p:sp>
        <p:nvSpPr>
          <p:cNvPr id="789509" name="Rectangle 5"/>
          <p:cNvSpPr>
            <a:spLocks noGrp="1" noChangeArrowheads="1"/>
          </p:cNvSpPr>
          <p:nvPr>
            <p:ph type="body" idx="1"/>
          </p:nvPr>
        </p:nvSpPr>
        <p:spPr/>
        <p:txBody>
          <a:bodyPr/>
          <a:lstStyle/>
          <a:p>
            <a:pPr>
              <a:lnSpc>
                <a:spcPct val="90000"/>
              </a:lnSpc>
            </a:pPr>
            <a:r>
              <a:rPr lang="en-US" sz="2800"/>
              <a:t>In 1999, SQL:1999 – also known as SQL3 and SQL99 – was adopted and contains the following eight parts: </a:t>
            </a:r>
          </a:p>
          <a:p>
            <a:pPr lvl="1">
              <a:lnSpc>
                <a:spcPct val="90000"/>
              </a:lnSpc>
            </a:pPr>
            <a:r>
              <a:rPr lang="en-US" sz="2400"/>
              <a:t>The SQL/Framework (75 pages)</a:t>
            </a:r>
          </a:p>
          <a:p>
            <a:pPr lvl="1">
              <a:lnSpc>
                <a:spcPct val="90000"/>
              </a:lnSpc>
            </a:pPr>
            <a:r>
              <a:rPr lang="en-US" sz="2400"/>
              <a:t>SQL/Foundation (1100 pages)</a:t>
            </a:r>
          </a:p>
          <a:p>
            <a:pPr lvl="1">
              <a:lnSpc>
                <a:spcPct val="90000"/>
              </a:lnSpc>
            </a:pPr>
            <a:r>
              <a:rPr lang="en-US" sz="2400"/>
              <a:t>SQL/Call Level Interface (400 pages)</a:t>
            </a:r>
          </a:p>
          <a:p>
            <a:pPr lvl="1">
              <a:lnSpc>
                <a:spcPct val="90000"/>
              </a:lnSpc>
            </a:pPr>
            <a:r>
              <a:rPr lang="en-US" sz="2400"/>
              <a:t>SQL/Persistent Stored Modules (PSM) (160 pages)</a:t>
            </a:r>
          </a:p>
          <a:p>
            <a:pPr lvl="1">
              <a:lnSpc>
                <a:spcPct val="90000"/>
              </a:lnSpc>
            </a:pPr>
            <a:r>
              <a:rPr lang="en-US" sz="2400"/>
              <a:t>SQL/Host Language Bindings (250 pages)</a:t>
            </a:r>
          </a:p>
          <a:p>
            <a:pPr lvl="1">
              <a:lnSpc>
                <a:spcPct val="90000"/>
              </a:lnSpc>
            </a:pPr>
            <a:r>
              <a:rPr lang="en-US" sz="2400"/>
              <a:t>SQL Transactions (??)</a:t>
            </a:r>
          </a:p>
          <a:p>
            <a:pPr lvl="1">
              <a:lnSpc>
                <a:spcPct val="90000"/>
              </a:lnSpc>
            </a:pPr>
            <a:r>
              <a:rPr lang="en-US" sz="2400"/>
              <a:t>SQL Temporal objects (??)</a:t>
            </a:r>
          </a:p>
          <a:p>
            <a:pPr lvl="1">
              <a:lnSpc>
                <a:spcPct val="90000"/>
              </a:lnSpc>
            </a:pPr>
            <a:r>
              <a:rPr lang="en-US" sz="2400"/>
              <a:t>SQL Objects (??)</a:t>
            </a:r>
          </a:p>
          <a:p>
            <a:pPr>
              <a:lnSpc>
                <a:spcPct val="90000"/>
              </a:lnSpc>
            </a:pPr>
            <a:r>
              <a:rPr lang="en-US" sz="2800"/>
              <a:t>Designed to be compatible with SQL92</a:t>
            </a:r>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IS 257 – Fall 2014</a:t>
            </a:r>
            <a:endParaRPr lang="en-US"/>
          </a:p>
        </p:txBody>
      </p:sp>
      <p:sp>
        <p:nvSpPr>
          <p:cNvPr id="902146" name="Rectangle 2"/>
          <p:cNvSpPr>
            <a:spLocks noGrp="1" noChangeArrowheads="1"/>
          </p:cNvSpPr>
          <p:nvPr>
            <p:ph type="title"/>
          </p:nvPr>
        </p:nvSpPr>
        <p:spPr/>
        <p:txBody>
          <a:bodyPr/>
          <a:lstStyle/>
          <a:p>
            <a:r>
              <a:rPr lang="en-US" dirty="0"/>
              <a:t>SQL:</a:t>
            </a:r>
            <a:r>
              <a:rPr lang="en-US" dirty="0" smtClean="0"/>
              <a:t>2003 &amp; 2006</a:t>
            </a:r>
            <a:endParaRPr lang="en-US" dirty="0"/>
          </a:p>
        </p:txBody>
      </p:sp>
      <p:sp>
        <p:nvSpPr>
          <p:cNvPr id="902147" name="Rectangle 3"/>
          <p:cNvSpPr>
            <a:spLocks noGrp="1" noChangeArrowheads="1"/>
          </p:cNvSpPr>
          <p:nvPr>
            <p:ph type="body" idx="1"/>
          </p:nvPr>
        </p:nvSpPr>
        <p:spPr/>
        <p:txBody>
          <a:bodyPr/>
          <a:lstStyle/>
          <a:p>
            <a:pPr>
              <a:lnSpc>
                <a:spcPct val="80000"/>
              </a:lnSpc>
            </a:pPr>
            <a:r>
              <a:rPr lang="en-US" sz="2800"/>
              <a:t>Further additions to the standard including XML support and Java bindings, as well as finally standardizing autoincrement data</a:t>
            </a:r>
          </a:p>
          <a:p>
            <a:pPr>
              <a:lnSpc>
                <a:spcPct val="80000"/>
              </a:lnSpc>
            </a:pPr>
            <a:r>
              <a:rPr lang="en-US" sz="2800"/>
              <a:t>ISO/IEC 9075-14:2006 defines ways in which SQL can be used in conjunction with XML. </a:t>
            </a:r>
          </a:p>
          <a:p>
            <a:pPr lvl="1">
              <a:lnSpc>
                <a:spcPct val="80000"/>
              </a:lnSpc>
            </a:pPr>
            <a:r>
              <a:rPr lang="en-US" sz="2400"/>
              <a:t>It defines ways of importing and storing XML data in an SQL database, manipulating it within the database and publishing both XML and conventional SQL-data in XML form. </a:t>
            </a:r>
          </a:p>
          <a:p>
            <a:pPr lvl="1">
              <a:lnSpc>
                <a:spcPct val="80000"/>
              </a:lnSpc>
            </a:pPr>
            <a:r>
              <a:rPr lang="en-US" sz="2400"/>
              <a:t>In addition, it provides facilities that permit applications to integrate into their SQL code the use of XQuery, the XML Query Language published by the World Wide Web Consortium (W3C), to concurrently access ordinary SQL-data and XML documents.</a:t>
            </a:r>
          </a:p>
        </p:txBody>
      </p:sp>
      <p:sp>
        <p:nvSpPr>
          <p:cNvPr id="902148" name="Text Box 4"/>
          <p:cNvSpPr txBox="1">
            <a:spLocks noChangeArrowheads="1"/>
          </p:cNvSpPr>
          <p:nvPr/>
        </p:nvSpPr>
        <p:spPr bwMode="auto">
          <a:xfrm>
            <a:off x="3500438" y="6092825"/>
            <a:ext cx="29035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i="1">
                <a:latin typeface="Arial" charset="0"/>
              </a:rPr>
              <a:t>From the ISO/IEC web site</a:t>
            </a:r>
          </a:p>
        </p:txBody>
      </p:sp>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2008 &amp; 2011?</a:t>
            </a:r>
            <a:endParaRPr lang="en-US" dirty="0"/>
          </a:p>
        </p:txBody>
      </p:sp>
      <p:sp>
        <p:nvSpPr>
          <p:cNvPr id="3" name="Content Placeholder 2"/>
          <p:cNvSpPr>
            <a:spLocks noGrp="1"/>
          </p:cNvSpPr>
          <p:nvPr>
            <p:ph idx="1"/>
          </p:nvPr>
        </p:nvSpPr>
        <p:spPr/>
        <p:txBody>
          <a:bodyPr/>
          <a:lstStyle/>
          <a:p>
            <a:r>
              <a:rPr lang="en-US" dirty="0" smtClean="0"/>
              <a:t>2008: </a:t>
            </a:r>
            <a:endParaRPr lang="en-US" dirty="0" smtClean="0"/>
          </a:p>
          <a:p>
            <a:pPr lvl="1"/>
            <a:r>
              <a:rPr lang="en-US" dirty="0" smtClean="0"/>
              <a:t>Legalizes </a:t>
            </a:r>
            <a:r>
              <a:rPr lang="en-US" dirty="0"/>
              <a:t>ORDER BY outside cursor </a:t>
            </a:r>
            <a:r>
              <a:rPr lang="en-US" dirty="0" smtClean="0"/>
              <a:t>definitions </a:t>
            </a:r>
          </a:p>
          <a:p>
            <a:pPr lvl="1"/>
            <a:r>
              <a:rPr lang="en-US" dirty="0" smtClean="0"/>
              <a:t>Adds </a:t>
            </a:r>
            <a:r>
              <a:rPr lang="en-US" dirty="0"/>
              <a:t>INSTEAD OF </a:t>
            </a:r>
            <a:r>
              <a:rPr lang="en-US" dirty="0" smtClean="0"/>
              <a:t>triggers</a:t>
            </a:r>
          </a:p>
          <a:p>
            <a:pPr lvl="1"/>
            <a:r>
              <a:rPr lang="en-US" dirty="0" smtClean="0"/>
              <a:t>Adds </a:t>
            </a:r>
            <a:r>
              <a:rPr lang="en-US" dirty="0"/>
              <a:t>the TRUNCATE </a:t>
            </a:r>
            <a:r>
              <a:rPr lang="en-US" dirty="0" smtClean="0"/>
              <a:t>statement</a:t>
            </a:r>
          </a:p>
          <a:p>
            <a:r>
              <a:rPr lang="en-US" dirty="0" smtClean="0"/>
              <a:t>2011: </a:t>
            </a:r>
            <a:r>
              <a:rPr lang="en-US" dirty="0" smtClean="0"/>
              <a:t>still in </a:t>
            </a:r>
            <a:r>
              <a:rPr lang="en-US" dirty="0" smtClean="0"/>
              <a:t>progress…</a:t>
            </a:r>
          </a:p>
          <a:p>
            <a:pPr lvl="1"/>
            <a:r>
              <a:rPr lang="en-US" dirty="0" smtClean="0"/>
              <a:t>Adds temporal querying and database features</a:t>
            </a:r>
          </a:p>
        </p:txBody>
      </p:sp>
      <p:sp>
        <p:nvSpPr>
          <p:cNvPr id="4" name="Date Placeholder 3"/>
          <p:cNvSpPr>
            <a:spLocks noGrp="1"/>
          </p:cNvSpPr>
          <p:nvPr>
            <p:ph type="dt" sz="half" idx="10"/>
          </p:nvPr>
        </p:nvSpPr>
        <p:spPr/>
        <p:txBody>
          <a:bodyPr/>
          <a:lstStyle/>
          <a:p>
            <a:r>
              <a:rPr lang="en-US" smtClean="0"/>
              <a:t>IS 257 – Fall 2014</a:t>
            </a:r>
            <a:endParaRPr lang="en-US"/>
          </a:p>
        </p:txBody>
      </p:sp>
    </p:spTree>
    <p:extLst>
      <p:ext uri="{BB962C8B-B14F-4D97-AF65-F5344CB8AC3E}">
        <p14:creationId xmlns:p14="http://schemas.microsoft.com/office/powerpoint/2010/main" val="744747707"/>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790530" name="Rectangle 2"/>
          <p:cNvSpPr>
            <a:spLocks noGrp="1" noChangeArrowheads="1"/>
          </p:cNvSpPr>
          <p:nvPr>
            <p:ph type="title"/>
          </p:nvPr>
        </p:nvSpPr>
        <p:spPr/>
        <p:txBody>
          <a:bodyPr/>
          <a:lstStyle/>
          <a:p>
            <a:r>
              <a:rPr lang="en-US"/>
              <a:t>SQL:1999</a:t>
            </a:r>
          </a:p>
        </p:txBody>
      </p:sp>
      <p:sp>
        <p:nvSpPr>
          <p:cNvPr id="790531" name="Rectangle 3"/>
          <p:cNvSpPr>
            <a:spLocks noGrp="1" noChangeArrowheads="1"/>
          </p:cNvSpPr>
          <p:nvPr>
            <p:ph type="body" idx="1"/>
          </p:nvPr>
        </p:nvSpPr>
        <p:spPr/>
        <p:txBody>
          <a:bodyPr/>
          <a:lstStyle/>
          <a:p>
            <a:r>
              <a:rPr lang="en-US">
                <a:solidFill>
                  <a:srgbClr val="FF3300"/>
                </a:solidFill>
              </a:rPr>
              <a:t>The SQL/Framework </a:t>
            </a:r>
            <a:r>
              <a:rPr lang="en-US"/>
              <a:t>--SQL basic concepts and general requirements. </a:t>
            </a:r>
          </a:p>
          <a:p>
            <a:r>
              <a:rPr lang="en-US">
                <a:solidFill>
                  <a:srgbClr val="FF3300"/>
                </a:solidFill>
              </a:rPr>
              <a:t>SQL/Call Level Interface (CLI) </a:t>
            </a:r>
            <a:r>
              <a:rPr lang="en-US"/>
              <a:t>-- An API for SQL. This is similar to ODBC. </a:t>
            </a:r>
          </a:p>
          <a:p>
            <a:r>
              <a:rPr lang="en-US">
                <a:solidFill>
                  <a:srgbClr val="FF3300"/>
                </a:solidFill>
              </a:rPr>
              <a:t>SQL/Foundation</a:t>
            </a:r>
            <a:r>
              <a:rPr lang="en-US"/>
              <a:t> --The syntax and SQL operations that are the basis for the language. </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920578" name="Rectangle 2"/>
          <p:cNvSpPr>
            <a:spLocks noGrp="1" noChangeArrowheads="1"/>
          </p:cNvSpPr>
          <p:nvPr>
            <p:ph type="title"/>
          </p:nvPr>
        </p:nvSpPr>
        <p:spPr/>
        <p:txBody>
          <a:bodyPr/>
          <a:lstStyle/>
          <a:p>
            <a:r>
              <a:rPr lang="en-US"/>
              <a:t>Normalization</a:t>
            </a:r>
          </a:p>
        </p:txBody>
      </p:sp>
      <p:sp>
        <p:nvSpPr>
          <p:cNvPr id="920579" name="Rectangle 3"/>
          <p:cNvSpPr>
            <a:spLocks noGrp="1" noChangeArrowheads="1"/>
          </p:cNvSpPr>
          <p:nvPr>
            <p:ph type="body" idx="1"/>
          </p:nvPr>
        </p:nvSpPr>
        <p:spPr/>
        <p:txBody>
          <a:bodyPr/>
          <a:lstStyle/>
          <a:p>
            <a:r>
              <a:rPr lang="en-US"/>
              <a:t>Normalization theory is based on the observation that relations with certain properties are more effective in inserting, updating and deleting data than other sets of relations containing the same data</a:t>
            </a:r>
          </a:p>
          <a:p>
            <a:r>
              <a:rPr lang="en-US"/>
              <a:t>Normalization is a multi-step process beginning with an </a:t>
            </a:r>
            <a:r>
              <a:rPr lang="ja-JP" altLang="en-US">
                <a:latin typeface="Arial"/>
              </a:rPr>
              <a:t>“</a:t>
            </a:r>
            <a:r>
              <a:rPr lang="en-US"/>
              <a:t>unnormalized</a:t>
            </a:r>
            <a:r>
              <a:rPr lang="ja-JP" altLang="en-US">
                <a:latin typeface="Arial"/>
              </a:rPr>
              <a:t>”</a:t>
            </a:r>
            <a:r>
              <a:rPr lang="en-US"/>
              <a:t> relation</a:t>
            </a:r>
          </a:p>
          <a:p>
            <a:pPr lvl="1"/>
            <a:r>
              <a:rPr lang="en-US"/>
              <a:t>Hospital example from Atre, S. </a:t>
            </a:r>
            <a:r>
              <a:rPr lang="en-US" i="1"/>
              <a:t>Data Base: Structured Techniques for Design, Performance, and Management.</a:t>
            </a:r>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791554" name="Rectangle 2"/>
          <p:cNvSpPr>
            <a:spLocks noGrp="1" noChangeArrowheads="1"/>
          </p:cNvSpPr>
          <p:nvPr>
            <p:ph type="title"/>
          </p:nvPr>
        </p:nvSpPr>
        <p:spPr/>
        <p:txBody>
          <a:bodyPr/>
          <a:lstStyle/>
          <a:p>
            <a:r>
              <a:rPr lang="en-US"/>
              <a:t>SQL99</a:t>
            </a:r>
          </a:p>
        </p:txBody>
      </p:sp>
      <p:sp>
        <p:nvSpPr>
          <p:cNvPr id="791555" name="Rectangle 3"/>
          <p:cNvSpPr>
            <a:spLocks noGrp="1" noChangeArrowheads="1"/>
          </p:cNvSpPr>
          <p:nvPr>
            <p:ph type="body" idx="1"/>
          </p:nvPr>
        </p:nvSpPr>
        <p:spPr/>
        <p:txBody>
          <a:bodyPr/>
          <a:lstStyle/>
          <a:p>
            <a:r>
              <a:rPr lang="en-US">
                <a:solidFill>
                  <a:srgbClr val="FF3300"/>
                </a:solidFill>
              </a:rPr>
              <a:t>SQL/Persistent Stored Modules (PSM) </a:t>
            </a:r>
            <a:r>
              <a:rPr lang="en-US"/>
              <a:t>--Defines the rules for developing SQL routines, modules, and functions such as those used by stored procedures and triggers. This is implemented in many major RDBMSs through proprietary, nonportable languages, but for the first time we have a standard for writing procedural code that is transportable across databases. </a:t>
            </a:r>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792580" name="Rectangle 4"/>
          <p:cNvSpPr>
            <a:spLocks noGrp="1" noChangeArrowheads="1"/>
          </p:cNvSpPr>
          <p:nvPr>
            <p:ph type="title"/>
          </p:nvPr>
        </p:nvSpPr>
        <p:spPr/>
        <p:txBody>
          <a:bodyPr/>
          <a:lstStyle/>
          <a:p>
            <a:r>
              <a:rPr lang="en-US"/>
              <a:t>SQL99</a:t>
            </a:r>
          </a:p>
        </p:txBody>
      </p:sp>
      <p:sp>
        <p:nvSpPr>
          <p:cNvPr id="792581" name="Rectangle 5"/>
          <p:cNvSpPr>
            <a:spLocks noGrp="1" noChangeArrowheads="1"/>
          </p:cNvSpPr>
          <p:nvPr>
            <p:ph type="body" idx="1"/>
          </p:nvPr>
        </p:nvSpPr>
        <p:spPr/>
        <p:txBody>
          <a:bodyPr/>
          <a:lstStyle/>
          <a:p>
            <a:pPr>
              <a:lnSpc>
                <a:spcPct val="90000"/>
              </a:lnSpc>
            </a:pPr>
            <a:r>
              <a:rPr lang="en-US" sz="2800">
                <a:solidFill>
                  <a:srgbClr val="FF0000"/>
                </a:solidFill>
              </a:rPr>
              <a:t>SQL/Host Language Bindings</a:t>
            </a:r>
            <a:r>
              <a:rPr lang="en-US" sz="2800"/>
              <a:t> --Define ways to code embedded SQL in standard programming languages. This simplifies the approach used by CLIs and provides performance enhancements.</a:t>
            </a:r>
          </a:p>
          <a:p>
            <a:pPr>
              <a:lnSpc>
                <a:spcPct val="90000"/>
              </a:lnSpc>
            </a:pPr>
            <a:r>
              <a:rPr lang="en-US" sz="2800">
                <a:solidFill>
                  <a:srgbClr val="FF0000"/>
                </a:solidFill>
              </a:rPr>
              <a:t>SQL Transactions</a:t>
            </a:r>
            <a:r>
              <a:rPr lang="en-US" sz="2800"/>
              <a:t> --Transactional support for RDBMSs. </a:t>
            </a:r>
          </a:p>
          <a:p>
            <a:pPr>
              <a:lnSpc>
                <a:spcPct val="90000"/>
              </a:lnSpc>
            </a:pPr>
            <a:r>
              <a:rPr lang="en-US" sz="2800">
                <a:solidFill>
                  <a:srgbClr val="FF0000"/>
                </a:solidFill>
              </a:rPr>
              <a:t>SQL Temporal objects</a:t>
            </a:r>
            <a:r>
              <a:rPr lang="en-US" sz="2800"/>
              <a:t> --Deal with Time-based data. </a:t>
            </a:r>
          </a:p>
          <a:p>
            <a:pPr>
              <a:lnSpc>
                <a:spcPct val="90000"/>
              </a:lnSpc>
            </a:pPr>
            <a:r>
              <a:rPr lang="en-US" sz="2800">
                <a:solidFill>
                  <a:srgbClr val="FF0000"/>
                </a:solidFill>
              </a:rPr>
              <a:t>SQL Objects</a:t>
            </a:r>
            <a:r>
              <a:rPr lang="en-US" sz="2800"/>
              <a:t> --The new Object-Relational features, which represent the largest and most important enhancements to this new standard.</a:t>
            </a:r>
          </a:p>
          <a:p>
            <a:pPr>
              <a:lnSpc>
                <a:spcPct val="90000"/>
              </a:lnSpc>
            </a:pPr>
            <a:endParaRPr lang="en-US" sz="2800"/>
          </a:p>
        </p:txBody>
      </p:sp>
    </p:spTree>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Date Placeholder 2"/>
          <p:cNvSpPr>
            <a:spLocks noGrp="1"/>
          </p:cNvSpPr>
          <p:nvPr>
            <p:ph type="dt" sz="half" idx="10"/>
          </p:nvPr>
        </p:nvSpPr>
        <p:spPr/>
        <p:txBody>
          <a:bodyPr/>
          <a:lstStyle/>
          <a:p>
            <a:r>
              <a:rPr lang="en-US" smtClean="0"/>
              <a:t>IS 257 – Fall 2014</a:t>
            </a:r>
            <a:endParaRPr lang="en-US"/>
          </a:p>
        </p:txBody>
      </p:sp>
      <p:sp>
        <p:nvSpPr>
          <p:cNvPr id="793602" name="Rectangle 2"/>
          <p:cNvSpPr>
            <a:spLocks noGrp="1" noChangeArrowheads="1"/>
          </p:cNvSpPr>
          <p:nvPr>
            <p:ph type="title"/>
          </p:nvPr>
        </p:nvSpPr>
        <p:spPr/>
        <p:txBody>
          <a:bodyPr/>
          <a:lstStyle/>
          <a:p>
            <a:r>
              <a:rPr lang="en-US"/>
              <a:t>SQL99 (Builtin) Data Types</a:t>
            </a:r>
          </a:p>
        </p:txBody>
      </p:sp>
      <p:grpSp>
        <p:nvGrpSpPr>
          <p:cNvPr id="793652" name="Group 52"/>
          <p:cNvGrpSpPr>
            <a:grpSpLocks/>
          </p:cNvGrpSpPr>
          <p:nvPr/>
        </p:nvGrpSpPr>
        <p:grpSpPr bwMode="auto">
          <a:xfrm>
            <a:off x="152400" y="1066800"/>
            <a:ext cx="8991600" cy="5257800"/>
            <a:chOff x="0" y="672"/>
            <a:chExt cx="5664" cy="3312"/>
          </a:xfrm>
        </p:grpSpPr>
        <p:sp>
          <p:nvSpPr>
            <p:cNvPr id="793603" name="Rectangle 3"/>
            <p:cNvSpPr>
              <a:spLocks noChangeArrowheads="1"/>
            </p:cNvSpPr>
            <p:nvPr/>
          </p:nvSpPr>
          <p:spPr bwMode="auto">
            <a:xfrm>
              <a:off x="2544" y="720"/>
              <a:ext cx="672" cy="33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t>SQL</a:t>
              </a:r>
            </a:p>
            <a:p>
              <a:pPr eaLnBrk="0" hangingPunct="0"/>
              <a:r>
                <a:rPr lang="en-US" sz="1600"/>
                <a:t>Data Types</a:t>
              </a:r>
            </a:p>
          </p:txBody>
        </p:sp>
        <p:sp>
          <p:nvSpPr>
            <p:cNvPr id="793604" name="Rectangle 4"/>
            <p:cNvSpPr>
              <a:spLocks noChangeArrowheads="1"/>
            </p:cNvSpPr>
            <p:nvPr/>
          </p:nvSpPr>
          <p:spPr bwMode="auto">
            <a:xfrm>
              <a:off x="1344" y="1296"/>
              <a:ext cx="672" cy="336"/>
            </a:xfrm>
            <a:prstGeom prst="rect">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t>Ref Types</a:t>
              </a:r>
            </a:p>
          </p:txBody>
        </p:sp>
        <p:sp>
          <p:nvSpPr>
            <p:cNvPr id="793605" name="Rectangle 5"/>
            <p:cNvSpPr>
              <a:spLocks noChangeArrowheads="1"/>
            </p:cNvSpPr>
            <p:nvPr/>
          </p:nvSpPr>
          <p:spPr bwMode="auto">
            <a:xfrm>
              <a:off x="384" y="1296"/>
              <a:ext cx="672" cy="33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t>Predefined</a:t>
              </a:r>
            </a:p>
            <a:p>
              <a:pPr eaLnBrk="0" hangingPunct="0"/>
              <a:r>
                <a:rPr lang="en-US" sz="1600"/>
                <a:t>Types</a:t>
              </a:r>
            </a:p>
          </p:txBody>
        </p:sp>
        <p:sp>
          <p:nvSpPr>
            <p:cNvPr id="793606" name="Rectangle 6"/>
            <p:cNvSpPr>
              <a:spLocks noChangeArrowheads="1"/>
            </p:cNvSpPr>
            <p:nvPr/>
          </p:nvSpPr>
          <p:spPr bwMode="auto">
            <a:xfrm>
              <a:off x="2544" y="1296"/>
              <a:ext cx="672" cy="336"/>
            </a:xfrm>
            <a:prstGeom prst="rect">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t>Arrays</a:t>
              </a:r>
            </a:p>
          </p:txBody>
        </p:sp>
        <p:sp>
          <p:nvSpPr>
            <p:cNvPr id="793607" name="Rectangle 7"/>
            <p:cNvSpPr>
              <a:spLocks noChangeArrowheads="1"/>
            </p:cNvSpPr>
            <p:nvPr/>
          </p:nvSpPr>
          <p:spPr bwMode="auto">
            <a:xfrm>
              <a:off x="4800" y="1296"/>
              <a:ext cx="672" cy="336"/>
            </a:xfrm>
            <a:prstGeom prst="rect">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t>ROW</a:t>
              </a:r>
            </a:p>
            <a:p>
              <a:pPr eaLnBrk="0" hangingPunct="0"/>
              <a:r>
                <a:rPr lang="en-US" sz="1600"/>
                <a:t>Data Struct</a:t>
              </a:r>
            </a:p>
          </p:txBody>
        </p:sp>
        <p:sp>
          <p:nvSpPr>
            <p:cNvPr id="793608" name="Rectangle 8"/>
            <p:cNvSpPr>
              <a:spLocks noChangeArrowheads="1"/>
            </p:cNvSpPr>
            <p:nvPr/>
          </p:nvSpPr>
          <p:spPr bwMode="auto">
            <a:xfrm>
              <a:off x="3744" y="1296"/>
              <a:ext cx="672" cy="336"/>
            </a:xfrm>
            <a:prstGeom prst="rect">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t>User-Defined</a:t>
              </a:r>
            </a:p>
            <a:p>
              <a:pPr eaLnBrk="0" hangingPunct="0"/>
              <a:r>
                <a:rPr lang="en-US" sz="1600"/>
                <a:t>Types</a:t>
              </a:r>
            </a:p>
          </p:txBody>
        </p:sp>
        <p:cxnSp>
          <p:nvCxnSpPr>
            <p:cNvPr id="793609" name="AutoShape 9"/>
            <p:cNvCxnSpPr>
              <a:cxnSpLocks noChangeShapeType="1"/>
              <a:stCxn id="793603" idx="2"/>
              <a:endCxn id="793605" idx="0"/>
            </p:cNvCxnSpPr>
            <p:nvPr/>
          </p:nvCxnSpPr>
          <p:spPr bwMode="auto">
            <a:xfrm rot="5400000">
              <a:off x="1680" y="96"/>
              <a:ext cx="240" cy="2160"/>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93610" name="AutoShape 10"/>
            <p:cNvCxnSpPr>
              <a:cxnSpLocks noChangeShapeType="1"/>
            </p:cNvCxnSpPr>
            <p:nvPr/>
          </p:nvCxnSpPr>
          <p:spPr bwMode="auto">
            <a:xfrm rot="5400000">
              <a:off x="2160" y="576"/>
              <a:ext cx="240" cy="1200"/>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93611" name="AutoShape 11"/>
            <p:cNvCxnSpPr>
              <a:cxnSpLocks noChangeShapeType="1"/>
              <a:stCxn id="793603" idx="2"/>
              <a:endCxn id="793606" idx="0"/>
            </p:cNvCxnSpPr>
            <p:nvPr/>
          </p:nvCxnSpPr>
          <p:spPr bwMode="auto">
            <a:xfrm rot="5400000">
              <a:off x="2760" y="1176"/>
              <a:ext cx="24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93612" name="AutoShape 12"/>
            <p:cNvCxnSpPr>
              <a:cxnSpLocks noChangeShapeType="1"/>
              <a:stCxn id="793603" idx="2"/>
              <a:endCxn id="793608" idx="0"/>
            </p:cNvCxnSpPr>
            <p:nvPr/>
          </p:nvCxnSpPr>
          <p:spPr bwMode="auto">
            <a:xfrm rot="16200000" flipH="1">
              <a:off x="3360" y="576"/>
              <a:ext cx="240" cy="1200"/>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93613" name="AutoShape 13"/>
            <p:cNvCxnSpPr>
              <a:cxnSpLocks noChangeShapeType="1"/>
              <a:stCxn id="793603" idx="2"/>
              <a:endCxn id="793607" idx="0"/>
            </p:cNvCxnSpPr>
            <p:nvPr/>
          </p:nvCxnSpPr>
          <p:spPr bwMode="auto">
            <a:xfrm rot="16200000" flipH="1">
              <a:off x="3888" y="48"/>
              <a:ext cx="240" cy="2256"/>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793614" name="Rectangle 14"/>
            <p:cNvSpPr>
              <a:spLocks noChangeArrowheads="1"/>
            </p:cNvSpPr>
            <p:nvPr/>
          </p:nvSpPr>
          <p:spPr bwMode="auto">
            <a:xfrm>
              <a:off x="384" y="1824"/>
              <a:ext cx="672" cy="33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t>Numeric</a:t>
              </a:r>
            </a:p>
          </p:txBody>
        </p:sp>
        <p:sp>
          <p:nvSpPr>
            <p:cNvPr id="793615" name="Rectangle 15"/>
            <p:cNvSpPr>
              <a:spLocks noChangeArrowheads="1"/>
            </p:cNvSpPr>
            <p:nvPr/>
          </p:nvSpPr>
          <p:spPr bwMode="auto">
            <a:xfrm>
              <a:off x="2256" y="1824"/>
              <a:ext cx="672" cy="33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t>String</a:t>
              </a:r>
            </a:p>
          </p:txBody>
        </p:sp>
        <p:sp>
          <p:nvSpPr>
            <p:cNvPr id="793616" name="Rectangle 16"/>
            <p:cNvSpPr>
              <a:spLocks noChangeArrowheads="1"/>
            </p:cNvSpPr>
            <p:nvPr/>
          </p:nvSpPr>
          <p:spPr bwMode="auto">
            <a:xfrm>
              <a:off x="3408" y="1824"/>
              <a:ext cx="672" cy="33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t>DateTime</a:t>
              </a:r>
            </a:p>
          </p:txBody>
        </p:sp>
        <p:sp>
          <p:nvSpPr>
            <p:cNvPr id="793617" name="Rectangle 17"/>
            <p:cNvSpPr>
              <a:spLocks noChangeArrowheads="1"/>
            </p:cNvSpPr>
            <p:nvPr/>
          </p:nvSpPr>
          <p:spPr bwMode="auto">
            <a:xfrm>
              <a:off x="4176" y="1824"/>
              <a:ext cx="672" cy="33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t>Interval</a:t>
              </a:r>
            </a:p>
          </p:txBody>
        </p:sp>
        <p:sp>
          <p:nvSpPr>
            <p:cNvPr id="793618" name="Rectangle 18"/>
            <p:cNvSpPr>
              <a:spLocks noChangeArrowheads="1"/>
            </p:cNvSpPr>
            <p:nvPr/>
          </p:nvSpPr>
          <p:spPr bwMode="auto">
            <a:xfrm>
              <a:off x="4944" y="1824"/>
              <a:ext cx="672" cy="336"/>
            </a:xfrm>
            <a:prstGeom prst="rect">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t>Boolean</a:t>
              </a:r>
            </a:p>
          </p:txBody>
        </p:sp>
        <p:cxnSp>
          <p:nvCxnSpPr>
            <p:cNvPr id="793619" name="AutoShape 19"/>
            <p:cNvCxnSpPr>
              <a:cxnSpLocks noChangeShapeType="1"/>
              <a:stCxn id="793605" idx="2"/>
              <a:endCxn id="793614" idx="0"/>
            </p:cNvCxnSpPr>
            <p:nvPr/>
          </p:nvCxnSpPr>
          <p:spPr bwMode="auto">
            <a:xfrm rot="5400000">
              <a:off x="624" y="1728"/>
              <a:ext cx="192"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93620" name="AutoShape 20"/>
            <p:cNvCxnSpPr>
              <a:cxnSpLocks noChangeShapeType="1"/>
              <a:stCxn id="793605" idx="2"/>
              <a:endCxn id="793615" idx="0"/>
            </p:cNvCxnSpPr>
            <p:nvPr/>
          </p:nvCxnSpPr>
          <p:spPr bwMode="auto">
            <a:xfrm rot="16200000" flipH="1">
              <a:off x="1560" y="792"/>
              <a:ext cx="192" cy="1872"/>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93621" name="AutoShape 21"/>
            <p:cNvCxnSpPr>
              <a:cxnSpLocks noChangeShapeType="1"/>
              <a:stCxn id="793605" idx="2"/>
              <a:endCxn id="793616" idx="0"/>
            </p:cNvCxnSpPr>
            <p:nvPr/>
          </p:nvCxnSpPr>
          <p:spPr bwMode="auto">
            <a:xfrm rot="16200000" flipH="1">
              <a:off x="2136" y="216"/>
              <a:ext cx="192" cy="3024"/>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93622" name="AutoShape 22"/>
            <p:cNvCxnSpPr>
              <a:cxnSpLocks noChangeShapeType="1"/>
              <a:stCxn id="793605" idx="2"/>
              <a:endCxn id="793617" idx="0"/>
            </p:cNvCxnSpPr>
            <p:nvPr/>
          </p:nvCxnSpPr>
          <p:spPr bwMode="auto">
            <a:xfrm rot="16200000" flipH="1">
              <a:off x="2520" y="-168"/>
              <a:ext cx="192" cy="3792"/>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93623" name="AutoShape 23"/>
            <p:cNvCxnSpPr>
              <a:cxnSpLocks noChangeShapeType="1"/>
              <a:stCxn id="793605" idx="2"/>
              <a:endCxn id="793618" idx="0"/>
            </p:cNvCxnSpPr>
            <p:nvPr/>
          </p:nvCxnSpPr>
          <p:spPr bwMode="auto">
            <a:xfrm rot="16200000" flipH="1">
              <a:off x="2904" y="-552"/>
              <a:ext cx="192" cy="4560"/>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793624" name="Rectangle 24"/>
            <p:cNvSpPr>
              <a:spLocks noChangeArrowheads="1"/>
            </p:cNvSpPr>
            <p:nvPr/>
          </p:nvSpPr>
          <p:spPr bwMode="auto">
            <a:xfrm>
              <a:off x="4560" y="2304"/>
              <a:ext cx="672" cy="33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t>Date</a:t>
              </a:r>
            </a:p>
          </p:txBody>
        </p:sp>
        <p:sp>
          <p:nvSpPr>
            <p:cNvPr id="793625" name="Rectangle 25"/>
            <p:cNvSpPr>
              <a:spLocks noChangeArrowheads="1"/>
            </p:cNvSpPr>
            <p:nvPr/>
          </p:nvSpPr>
          <p:spPr bwMode="auto">
            <a:xfrm>
              <a:off x="4560" y="2784"/>
              <a:ext cx="672" cy="33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t>Time</a:t>
              </a:r>
            </a:p>
          </p:txBody>
        </p:sp>
        <p:sp>
          <p:nvSpPr>
            <p:cNvPr id="793626" name="Rectangle 26"/>
            <p:cNvSpPr>
              <a:spLocks noChangeArrowheads="1"/>
            </p:cNvSpPr>
            <p:nvPr/>
          </p:nvSpPr>
          <p:spPr bwMode="auto">
            <a:xfrm>
              <a:off x="4560" y="3312"/>
              <a:ext cx="672" cy="33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t>Timestamp</a:t>
              </a:r>
            </a:p>
          </p:txBody>
        </p:sp>
        <p:cxnSp>
          <p:nvCxnSpPr>
            <p:cNvPr id="793627" name="AutoShape 27"/>
            <p:cNvCxnSpPr>
              <a:cxnSpLocks noChangeShapeType="1"/>
              <a:stCxn id="793616" idx="2"/>
              <a:endCxn id="793624" idx="1"/>
            </p:cNvCxnSpPr>
            <p:nvPr/>
          </p:nvCxnSpPr>
          <p:spPr bwMode="auto">
            <a:xfrm rot="16200000" flipH="1">
              <a:off x="3996" y="1908"/>
              <a:ext cx="312" cy="816"/>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93628" name="AutoShape 28"/>
            <p:cNvCxnSpPr>
              <a:cxnSpLocks noChangeShapeType="1"/>
              <a:stCxn id="793616" idx="2"/>
              <a:endCxn id="793625" idx="1"/>
            </p:cNvCxnSpPr>
            <p:nvPr/>
          </p:nvCxnSpPr>
          <p:spPr bwMode="auto">
            <a:xfrm rot="16200000" flipH="1">
              <a:off x="3756" y="2148"/>
              <a:ext cx="792" cy="816"/>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93629" name="AutoShape 29"/>
            <p:cNvCxnSpPr>
              <a:cxnSpLocks noChangeShapeType="1"/>
              <a:stCxn id="793616" idx="2"/>
              <a:endCxn id="793626" idx="1"/>
            </p:cNvCxnSpPr>
            <p:nvPr/>
          </p:nvCxnSpPr>
          <p:spPr bwMode="auto">
            <a:xfrm rot="16200000" flipH="1">
              <a:off x="3492" y="2412"/>
              <a:ext cx="1320" cy="816"/>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793630" name="Rectangle 30"/>
            <p:cNvSpPr>
              <a:spLocks noChangeArrowheads="1"/>
            </p:cNvSpPr>
            <p:nvPr/>
          </p:nvSpPr>
          <p:spPr bwMode="auto">
            <a:xfrm>
              <a:off x="1440" y="2400"/>
              <a:ext cx="672" cy="33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t>Bit</a:t>
              </a:r>
            </a:p>
          </p:txBody>
        </p:sp>
        <p:sp>
          <p:nvSpPr>
            <p:cNvPr id="793631" name="Rectangle 31"/>
            <p:cNvSpPr>
              <a:spLocks noChangeArrowheads="1"/>
            </p:cNvSpPr>
            <p:nvPr/>
          </p:nvSpPr>
          <p:spPr bwMode="auto">
            <a:xfrm>
              <a:off x="2256" y="2400"/>
              <a:ext cx="672" cy="33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t>Character</a:t>
              </a:r>
            </a:p>
          </p:txBody>
        </p:sp>
        <p:sp>
          <p:nvSpPr>
            <p:cNvPr id="793632" name="Rectangle 32"/>
            <p:cNvSpPr>
              <a:spLocks noChangeArrowheads="1"/>
            </p:cNvSpPr>
            <p:nvPr/>
          </p:nvSpPr>
          <p:spPr bwMode="auto">
            <a:xfrm>
              <a:off x="2976" y="2400"/>
              <a:ext cx="672" cy="336"/>
            </a:xfrm>
            <a:prstGeom prst="rect">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t>Blob</a:t>
              </a:r>
            </a:p>
          </p:txBody>
        </p:sp>
        <p:cxnSp>
          <p:nvCxnSpPr>
            <p:cNvPr id="793633" name="AutoShape 33"/>
            <p:cNvCxnSpPr>
              <a:cxnSpLocks noChangeShapeType="1"/>
              <a:stCxn id="793615" idx="2"/>
              <a:endCxn id="793630" idx="0"/>
            </p:cNvCxnSpPr>
            <p:nvPr/>
          </p:nvCxnSpPr>
          <p:spPr bwMode="auto">
            <a:xfrm rot="5400000">
              <a:off x="2064" y="1872"/>
              <a:ext cx="240" cy="816"/>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93634" name="AutoShape 34"/>
            <p:cNvCxnSpPr>
              <a:cxnSpLocks noChangeShapeType="1"/>
              <a:stCxn id="793615" idx="2"/>
              <a:endCxn id="793632" idx="0"/>
            </p:cNvCxnSpPr>
            <p:nvPr/>
          </p:nvCxnSpPr>
          <p:spPr bwMode="auto">
            <a:xfrm rot="16200000" flipH="1">
              <a:off x="2832" y="1920"/>
              <a:ext cx="240" cy="720"/>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93635" name="AutoShape 35"/>
            <p:cNvCxnSpPr>
              <a:cxnSpLocks noChangeShapeType="1"/>
              <a:stCxn id="793615" idx="2"/>
              <a:endCxn id="793631" idx="0"/>
            </p:cNvCxnSpPr>
            <p:nvPr/>
          </p:nvCxnSpPr>
          <p:spPr bwMode="auto">
            <a:xfrm rot="5400000">
              <a:off x="2472" y="2280"/>
              <a:ext cx="24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793636" name="Rectangle 36"/>
            <p:cNvSpPr>
              <a:spLocks noChangeArrowheads="1"/>
            </p:cNvSpPr>
            <p:nvPr/>
          </p:nvSpPr>
          <p:spPr bwMode="auto">
            <a:xfrm>
              <a:off x="2832" y="2832"/>
              <a:ext cx="672" cy="33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t>Fixed</a:t>
              </a:r>
            </a:p>
          </p:txBody>
        </p:sp>
        <p:sp>
          <p:nvSpPr>
            <p:cNvPr id="793637" name="Rectangle 37"/>
            <p:cNvSpPr>
              <a:spLocks noChangeArrowheads="1"/>
            </p:cNvSpPr>
            <p:nvPr/>
          </p:nvSpPr>
          <p:spPr bwMode="auto">
            <a:xfrm>
              <a:off x="2832" y="3216"/>
              <a:ext cx="672" cy="33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t>Varying</a:t>
              </a:r>
            </a:p>
          </p:txBody>
        </p:sp>
        <p:sp>
          <p:nvSpPr>
            <p:cNvPr id="793638" name="Rectangle 38"/>
            <p:cNvSpPr>
              <a:spLocks noChangeArrowheads="1"/>
            </p:cNvSpPr>
            <p:nvPr/>
          </p:nvSpPr>
          <p:spPr bwMode="auto">
            <a:xfrm>
              <a:off x="2832" y="3648"/>
              <a:ext cx="672" cy="336"/>
            </a:xfrm>
            <a:prstGeom prst="rect">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t>CLOB</a:t>
              </a:r>
            </a:p>
          </p:txBody>
        </p:sp>
        <p:cxnSp>
          <p:nvCxnSpPr>
            <p:cNvPr id="793639" name="AutoShape 39"/>
            <p:cNvCxnSpPr>
              <a:cxnSpLocks noChangeShapeType="1"/>
              <a:stCxn id="793631" idx="2"/>
              <a:endCxn id="793636" idx="1"/>
            </p:cNvCxnSpPr>
            <p:nvPr/>
          </p:nvCxnSpPr>
          <p:spPr bwMode="auto">
            <a:xfrm rot="16200000" flipH="1">
              <a:off x="2580" y="2748"/>
              <a:ext cx="264" cy="240"/>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93640" name="AutoShape 40"/>
            <p:cNvCxnSpPr>
              <a:cxnSpLocks noChangeShapeType="1"/>
              <a:stCxn id="793631" idx="2"/>
              <a:endCxn id="793637" idx="1"/>
            </p:cNvCxnSpPr>
            <p:nvPr/>
          </p:nvCxnSpPr>
          <p:spPr bwMode="auto">
            <a:xfrm rot="16200000" flipH="1">
              <a:off x="2388" y="2940"/>
              <a:ext cx="648" cy="240"/>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93641" name="AutoShape 41"/>
            <p:cNvCxnSpPr>
              <a:cxnSpLocks noChangeShapeType="1"/>
              <a:stCxn id="793631" idx="2"/>
              <a:endCxn id="793638" idx="1"/>
            </p:cNvCxnSpPr>
            <p:nvPr/>
          </p:nvCxnSpPr>
          <p:spPr bwMode="auto">
            <a:xfrm rot="16200000" flipH="1">
              <a:off x="2172" y="3156"/>
              <a:ext cx="1080" cy="240"/>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793642" name="Rectangle 42"/>
            <p:cNvSpPr>
              <a:spLocks noChangeArrowheads="1"/>
            </p:cNvSpPr>
            <p:nvPr/>
          </p:nvSpPr>
          <p:spPr bwMode="auto">
            <a:xfrm>
              <a:off x="1872" y="2976"/>
              <a:ext cx="672" cy="33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t>Fixed</a:t>
              </a:r>
            </a:p>
          </p:txBody>
        </p:sp>
        <p:sp>
          <p:nvSpPr>
            <p:cNvPr id="793643" name="Rectangle 43"/>
            <p:cNvSpPr>
              <a:spLocks noChangeArrowheads="1"/>
            </p:cNvSpPr>
            <p:nvPr/>
          </p:nvSpPr>
          <p:spPr bwMode="auto">
            <a:xfrm>
              <a:off x="1872" y="3408"/>
              <a:ext cx="672" cy="33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t>Varying</a:t>
              </a:r>
            </a:p>
          </p:txBody>
        </p:sp>
        <p:cxnSp>
          <p:nvCxnSpPr>
            <p:cNvPr id="793644" name="AutoShape 44"/>
            <p:cNvCxnSpPr>
              <a:cxnSpLocks noChangeShapeType="1"/>
              <a:stCxn id="793630" idx="2"/>
              <a:endCxn id="793642" idx="1"/>
            </p:cNvCxnSpPr>
            <p:nvPr/>
          </p:nvCxnSpPr>
          <p:spPr bwMode="auto">
            <a:xfrm rot="16200000" flipH="1">
              <a:off x="1620" y="2892"/>
              <a:ext cx="408" cy="96"/>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93645" name="AutoShape 45"/>
            <p:cNvCxnSpPr>
              <a:cxnSpLocks noChangeShapeType="1"/>
              <a:stCxn id="793630" idx="2"/>
              <a:endCxn id="793643" idx="1"/>
            </p:cNvCxnSpPr>
            <p:nvPr/>
          </p:nvCxnSpPr>
          <p:spPr bwMode="auto">
            <a:xfrm rot="16200000" flipH="1">
              <a:off x="1404" y="3108"/>
              <a:ext cx="840" cy="96"/>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793646" name="Rectangle 46"/>
            <p:cNvSpPr>
              <a:spLocks noChangeArrowheads="1"/>
            </p:cNvSpPr>
            <p:nvPr/>
          </p:nvSpPr>
          <p:spPr bwMode="auto">
            <a:xfrm>
              <a:off x="768" y="2736"/>
              <a:ext cx="672" cy="33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t>Approximate</a:t>
              </a:r>
            </a:p>
          </p:txBody>
        </p:sp>
        <p:sp>
          <p:nvSpPr>
            <p:cNvPr id="793647" name="Rectangle 47"/>
            <p:cNvSpPr>
              <a:spLocks noChangeArrowheads="1"/>
            </p:cNvSpPr>
            <p:nvPr/>
          </p:nvSpPr>
          <p:spPr bwMode="auto">
            <a:xfrm>
              <a:off x="0" y="2736"/>
              <a:ext cx="672" cy="33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t>Exact</a:t>
              </a:r>
            </a:p>
          </p:txBody>
        </p:sp>
        <p:cxnSp>
          <p:nvCxnSpPr>
            <p:cNvPr id="793648" name="AutoShape 48"/>
            <p:cNvCxnSpPr>
              <a:cxnSpLocks noChangeShapeType="1"/>
              <a:stCxn id="793614" idx="2"/>
              <a:endCxn id="793647" idx="0"/>
            </p:cNvCxnSpPr>
            <p:nvPr/>
          </p:nvCxnSpPr>
          <p:spPr bwMode="auto">
            <a:xfrm rot="5400000">
              <a:off x="240" y="2256"/>
              <a:ext cx="576" cy="384"/>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93649" name="AutoShape 49"/>
            <p:cNvCxnSpPr>
              <a:cxnSpLocks noChangeShapeType="1"/>
              <a:stCxn id="793614" idx="2"/>
              <a:endCxn id="793646" idx="0"/>
            </p:cNvCxnSpPr>
            <p:nvPr/>
          </p:nvCxnSpPr>
          <p:spPr bwMode="auto">
            <a:xfrm rot="16200000" flipH="1">
              <a:off x="624" y="2256"/>
              <a:ext cx="576" cy="384"/>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793650" name="Rectangle 50"/>
            <p:cNvSpPr>
              <a:spLocks noChangeArrowheads="1"/>
            </p:cNvSpPr>
            <p:nvPr/>
          </p:nvSpPr>
          <p:spPr bwMode="auto">
            <a:xfrm>
              <a:off x="4992" y="672"/>
              <a:ext cx="672" cy="336"/>
            </a:xfrm>
            <a:prstGeom prst="rect">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t>NEW</a:t>
              </a:r>
            </a:p>
            <a:p>
              <a:pPr eaLnBrk="0" hangingPunct="0"/>
              <a:r>
                <a:rPr lang="en-US" sz="1600"/>
                <a:t>IN SQL99</a:t>
              </a:r>
            </a:p>
          </p:txBody>
        </p:sp>
      </p:grpSp>
    </p:spTree>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794628" name="Rectangle 4"/>
          <p:cNvSpPr>
            <a:spLocks noGrp="1" noChangeArrowheads="1"/>
          </p:cNvSpPr>
          <p:nvPr>
            <p:ph type="title"/>
          </p:nvPr>
        </p:nvSpPr>
        <p:spPr/>
        <p:txBody>
          <a:bodyPr/>
          <a:lstStyle/>
          <a:p>
            <a:r>
              <a:rPr lang="en-US"/>
              <a:t>SQL Uses</a:t>
            </a:r>
          </a:p>
        </p:txBody>
      </p:sp>
      <p:sp>
        <p:nvSpPr>
          <p:cNvPr id="794629" name="Rectangle 5"/>
          <p:cNvSpPr>
            <a:spLocks noGrp="1" noChangeArrowheads="1"/>
          </p:cNvSpPr>
          <p:nvPr>
            <p:ph type="body" idx="1"/>
          </p:nvPr>
        </p:nvSpPr>
        <p:spPr/>
        <p:txBody>
          <a:bodyPr/>
          <a:lstStyle/>
          <a:p>
            <a:r>
              <a:rPr lang="en-US"/>
              <a:t>Database Definition and Querying</a:t>
            </a:r>
          </a:p>
          <a:p>
            <a:pPr lvl="1"/>
            <a:r>
              <a:rPr lang="en-US"/>
              <a:t>Can be used as an interactive query language</a:t>
            </a:r>
          </a:p>
          <a:p>
            <a:pPr lvl="1"/>
            <a:r>
              <a:rPr lang="en-US"/>
              <a:t>Can be imbedded in programs</a:t>
            </a:r>
          </a:p>
          <a:p>
            <a:r>
              <a:rPr lang="en-US"/>
              <a:t>Relational Calculus combines Select, Project and Join operations in a single command: </a:t>
            </a:r>
            <a:r>
              <a:rPr lang="en-US">
                <a:solidFill>
                  <a:srgbClr val="FF0000"/>
                </a:solidFill>
              </a:rPr>
              <a:t>SELECT</a:t>
            </a:r>
            <a:endParaRPr lang="en-US"/>
          </a:p>
        </p:txBody>
      </p:sp>
    </p:spTree>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795650" name="Rectangle 2"/>
          <p:cNvSpPr>
            <a:spLocks noGrp="1" noChangeArrowheads="1"/>
          </p:cNvSpPr>
          <p:nvPr>
            <p:ph type="title"/>
          </p:nvPr>
        </p:nvSpPr>
        <p:spPr/>
        <p:txBody>
          <a:bodyPr/>
          <a:lstStyle/>
          <a:p>
            <a:r>
              <a:rPr lang="en-US"/>
              <a:t>SELECT</a:t>
            </a:r>
          </a:p>
        </p:txBody>
      </p:sp>
      <p:sp>
        <p:nvSpPr>
          <p:cNvPr id="795651" name="Rectangle 3"/>
          <p:cNvSpPr>
            <a:spLocks noGrp="1" noChangeArrowheads="1"/>
          </p:cNvSpPr>
          <p:nvPr>
            <p:ph type="body" idx="1"/>
          </p:nvPr>
        </p:nvSpPr>
        <p:spPr/>
        <p:txBody>
          <a:bodyPr/>
          <a:lstStyle/>
          <a:p>
            <a:r>
              <a:rPr lang="en-US"/>
              <a:t>Syntax:</a:t>
            </a:r>
          </a:p>
          <a:p>
            <a:pPr lvl="1">
              <a:buFontTx/>
              <a:buNone/>
            </a:pPr>
            <a:endParaRPr lang="en-US">
              <a:solidFill>
                <a:srgbClr val="FF3300"/>
              </a:solidFill>
            </a:endParaRPr>
          </a:p>
          <a:p>
            <a:pPr lvl="1">
              <a:buFontTx/>
              <a:buNone/>
            </a:pPr>
            <a:r>
              <a:rPr lang="en-US">
                <a:solidFill>
                  <a:srgbClr val="FF3300"/>
                </a:solidFill>
              </a:rPr>
              <a:t>SELECT</a:t>
            </a:r>
            <a:r>
              <a:rPr lang="en-US"/>
              <a:t>  [DISTINCT] attr1, attr2,…, attr3 </a:t>
            </a:r>
            <a:r>
              <a:rPr lang="en-US">
                <a:solidFill>
                  <a:srgbClr val="FF3300"/>
                </a:solidFill>
              </a:rPr>
              <a:t>FROM</a:t>
            </a:r>
            <a:r>
              <a:rPr lang="en-US"/>
              <a:t> rel1 r1, rel2 r2,… rel3 r3 </a:t>
            </a:r>
            <a:r>
              <a:rPr lang="en-US">
                <a:solidFill>
                  <a:srgbClr val="FF3300"/>
                </a:solidFill>
              </a:rPr>
              <a:t>WHERE</a:t>
            </a:r>
            <a:r>
              <a:rPr lang="en-US"/>
              <a:t> condition1 {AND | OR} condition2  </a:t>
            </a:r>
            <a:r>
              <a:rPr lang="en-US">
                <a:solidFill>
                  <a:srgbClr val="FF3300"/>
                </a:solidFill>
              </a:rPr>
              <a:t>ORDER BY</a:t>
            </a:r>
            <a:r>
              <a:rPr lang="en-US"/>
              <a:t> attr1 [DESC], attr3 [DESC] </a:t>
            </a:r>
          </a:p>
        </p:txBody>
      </p:sp>
    </p:spTree>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796674" name="Rectangle 2"/>
          <p:cNvSpPr>
            <a:spLocks noGrp="1" noChangeArrowheads="1"/>
          </p:cNvSpPr>
          <p:nvPr>
            <p:ph type="title"/>
          </p:nvPr>
        </p:nvSpPr>
        <p:spPr/>
        <p:txBody>
          <a:bodyPr/>
          <a:lstStyle/>
          <a:p>
            <a:r>
              <a:rPr lang="en-US"/>
              <a:t>SELECT</a:t>
            </a:r>
          </a:p>
        </p:txBody>
      </p:sp>
      <p:sp>
        <p:nvSpPr>
          <p:cNvPr id="796675" name="Rectangle 3"/>
          <p:cNvSpPr>
            <a:spLocks noGrp="1" noChangeArrowheads="1"/>
          </p:cNvSpPr>
          <p:nvPr>
            <p:ph type="body" idx="1"/>
          </p:nvPr>
        </p:nvSpPr>
        <p:spPr/>
        <p:txBody>
          <a:bodyPr/>
          <a:lstStyle/>
          <a:p>
            <a:r>
              <a:rPr lang="en-US" dirty="0"/>
              <a:t>Syntax:</a:t>
            </a:r>
          </a:p>
          <a:p>
            <a:pPr lvl="1">
              <a:buFontTx/>
              <a:buNone/>
            </a:pPr>
            <a:endParaRPr lang="en-US" dirty="0">
              <a:solidFill>
                <a:srgbClr val="FF3300"/>
              </a:solidFill>
            </a:endParaRPr>
          </a:p>
          <a:p>
            <a:pPr lvl="1">
              <a:buFontTx/>
              <a:buNone/>
            </a:pPr>
            <a:r>
              <a:rPr lang="en-US" dirty="0">
                <a:solidFill>
                  <a:srgbClr val="FF3300"/>
                </a:solidFill>
              </a:rPr>
              <a:t>SELECT</a:t>
            </a:r>
            <a:r>
              <a:rPr lang="en-US" dirty="0"/>
              <a:t> </a:t>
            </a:r>
            <a:r>
              <a:rPr lang="en-US" dirty="0" err="1"/>
              <a:t>a.author</a:t>
            </a:r>
            <a:r>
              <a:rPr lang="en-US" dirty="0"/>
              <a:t>, </a:t>
            </a:r>
            <a:r>
              <a:rPr lang="en-US" dirty="0" err="1"/>
              <a:t>b.title</a:t>
            </a:r>
            <a:r>
              <a:rPr lang="en-US" dirty="0"/>
              <a:t> </a:t>
            </a:r>
            <a:r>
              <a:rPr lang="en-US" dirty="0">
                <a:solidFill>
                  <a:srgbClr val="FF3300"/>
                </a:solidFill>
              </a:rPr>
              <a:t>FROM</a:t>
            </a:r>
            <a:r>
              <a:rPr lang="en-US" dirty="0"/>
              <a:t> authors a, </a:t>
            </a:r>
            <a:r>
              <a:rPr lang="en-US" dirty="0" err="1"/>
              <a:t>bibfile</a:t>
            </a:r>
            <a:r>
              <a:rPr lang="en-US" dirty="0"/>
              <a:t> b, </a:t>
            </a:r>
            <a:r>
              <a:rPr lang="en-US" dirty="0" err="1"/>
              <a:t>au_bib</a:t>
            </a:r>
            <a:r>
              <a:rPr lang="en-US" dirty="0"/>
              <a:t> c </a:t>
            </a:r>
            <a:r>
              <a:rPr lang="en-US" dirty="0">
                <a:solidFill>
                  <a:srgbClr val="FF3300"/>
                </a:solidFill>
              </a:rPr>
              <a:t>WHERE</a:t>
            </a:r>
            <a:r>
              <a:rPr lang="en-US" dirty="0"/>
              <a:t> </a:t>
            </a:r>
            <a:r>
              <a:rPr lang="en-US" dirty="0" err="1"/>
              <a:t>a.AU_ID</a:t>
            </a:r>
            <a:r>
              <a:rPr lang="en-US" dirty="0"/>
              <a:t> = </a:t>
            </a:r>
            <a:r>
              <a:rPr lang="en-US" dirty="0" err="1"/>
              <a:t>c.AU_ID</a:t>
            </a:r>
            <a:r>
              <a:rPr lang="en-US" dirty="0"/>
              <a:t> and </a:t>
            </a:r>
            <a:r>
              <a:rPr lang="en-US" dirty="0" err="1"/>
              <a:t>c.accno</a:t>
            </a:r>
            <a:r>
              <a:rPr lang="en-US" dirty="0"/>
              <a:t> = </a:t>
            </a:r>
            <a:r>
              <a:rPr lang="en-US" dirty="0" err="1"/>
              <a:t>b.accno</a:t>
            </a:r>
            <a:r>
              <a:rPr lang="en-US" dirty="0"/>
              <a:t>  </a:t>
            </a:r>
            <a:r>
              <a:rPr lang="en-US" dirty="0">
                <a:solidFill>
                  <a:srgbClr val="FF3300"/>
                </a:solidFill>
              </a:rPr>
              <a:t>ORDER BY</a:t>
            </a:r>
            <a:r>
              <a:rPr lang="en-US" dirty="0"/>
              <a:t> </a:t>
            </a:r>
            <a:r>
              <a:rPr lang="en-US" dirty="0" err="1"/>
              <a:t>a.author</a:t>
            </a:r>
            <a:r>
              <a:rPr lang="en-US" dirty="0"/>
              <a:t> ; </a:t>
            </a:r>
          </a:p>
          <a:p>
            <a:pPr lvl="1">
              <a:buFontTx/>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797698" name="Rectangle 2"/>
          <p:cNvSpPr>
            <a:spLocks noGrp="1" noChangeArrowheads="1"/>
          </p:cNvSpPr>
          <p:nvPr>
            <p:ph type="title"/>
          </p:nvPr>
        </p:nvSpPr>
        <p:spPr/>
        <p:txBody>
          <a:bodyPr/>
          <a:lstStyle/>
          <a:p>
            <a:pPr>
              <a:lnSpc>
                <a:spcPct val="90000"/>
              </a:lnSpc>
            </a:pPr>
            <a:r>
              <a:rPr lang="en-US"/>
              <a:t>SELECT Conditions</a:t>
            </a:r>
          </a:p>
        </p:txBody>
      </p:sp>
      <p:sp>
        <p:nvSpPr>
          <p:cNvPr id="797699" name="Rectangle 3"/>
          <p:cNvSpPr>
            <a:spLocks noGrp="1" noChangeArrowheads="1"/>
          </p:cNvSpPr>
          <p:nvPr>
            <p:ph type="body" idx="1"/>
          </p:nvPr>
        </p:nvSpPr>
        <p:spPr>
          <a:xfrm>
            <a:off x="685800" y="1447800"/>
            <a:ext cx="7772400" cy="4114800"/>
          </a:xfrm>
        </p:spPr>
        <p:txBody>
          <a:bodyPr/>
          <a:lstStyle/>
          <a:p>
            <a:pPr>
              <a:lnSpc>
                <a:spcPct val="90000"/>
              </a:lnSpc>
            </a:pPr>
            <a:r>
              <a:rPr lang="en-US" sz="2800">
                <a:solidFill>
                  <a:srgbClr val="FF3300"/>
                </a:solidFill>
              </a:rPr>
              <a:t>=</a:t>
            </a:r>
            <a:r>
              <a:rPr lang="en-US" sz="2800"/>
              <a:t> equal to a particular value</a:t>
            </a:r>
          </a:p>
          <a:p>
            <a:pPr>
              <a:lnSpc>
                <a:spcPct val="90000"/>
              </a:lnSpc>
            </a:pPr>
            <a:r>
              <a:rPr lang="en-US" sz="2800">
                <a:solidFill>
                  <a:srgbClr val="FF3300"/>
                </a:solidFill>
              </a:rPr>
              <a:t>&gt;=</a:t>
            </a:r>
            <a:r>
              <a:rPr lang="en-US" sz="2800"/>
              <a:t> greater than or equal to a particular value</a:t>
            </a:r>
          </a:p>
          <a:p>
            <a:pPr>
              <a:lnSpc>
                <a:spcPct val="90000"/>
              </a:lnSpc>
            </a:pPr>
            <a:r>
              <a:rPr lang="en-US" sz="2800">
                <a:solidFill>
                  <a:srgbClr val="FF3300"/>
                </a:solidFill>
              </a:rPr>
              <a:t>&gt;</a:t>
            </a:r>
            <a:r>
              <a:rPr lang="en-US" sz="2800"/>
              <a:t> greater than a particular value</a:t>
            </a:r>
          </a:p>
          <a:p>
            <a:pPr>
              <a:lnSpc>
                <a:spcPct val="90000"/>
              </a:lnSpc>
            </a:pPr>
            <a:r>
              <a:rPr lang="en-US" sz="2800">
                <a:solidFill>
                  <a:srgbClr val="FF3300"/>
                </a:solidFill>
              </a:rPr>
              <a:t>&lt;=</a:t>
            </a:r>
            <a:r>
              <a:rPr lang="en-US" sz="2800"/>
              <a:t> less than or equal to a particular value</a:t>
            </a:r>
          </a:p>
          <a:p>
            <a:pPr>
              <a:lnSpc>
                <a:spcPct val="90000"/>
              </a:lnSpc>
            </a:pPr>
            <a:r>
              <a:rPr lang="en-US" sz="2800">
                <a:solidFill>
                  <a:srgbClr val="FF3300"/>
                </a:solidFill>
              </a:rPr>
              <a:t>&lt;&gt;</a:t>
            </a:r>
            <a:r>
              <a:rPr lang="en-US" sz="2800"/>
              <a:t> not equal to a particular value</a:t>
            </a:r>
          </a:p>
          <a:p>
            <a:pPr>
              <a:lnSpc>
                <a:spcPct val="90000"/>
              </a:lnSpc>
            </a:pPr>
            <a:r>
              <a:rPr lang="en-US" sz="2800">
                <a:solidFill>
                  <a:srgbClr val="FF3300"/>
                </a:solidFill>
              </a:rPr>
              <a:t>LIKE</a:t>
            </a:r>
            <a:r>
              <a:rPr lang="en-US" sz="2800"/>
              <a:t> </a:t>
            </a:r>
            <a:r>
              <a:rPr lang="ja-JP" altLang="en-US" sz="2800">
                <a:latin typeface="Arial"/>
              </a:rPr>
              <a:t>“</a:t>
            </a:r>
            <a:r>
              <a:rPr lang="en-US" sz="2800"/>
              <a:t>*term*</a:t>
            </a:r>
            <a:r>
              <a:rPr lang="ja-JP" altLang="en-US" sz="2800">
                <a:latin typeface="Arial"/>
              </a:rPr>
              <a:t>”</a:t>
            </a:r>
            <a:r>
              <a:rPr lang="en-US" sz="2800"/>
              <a:t>   (may be other wild cards in other systems)</a:t>
            </a:r>
          </a:p>
          <a:p>
            <a:pPr>
              <a:lnSpc>
                <a:spcPct val="90000"/>
              </a:lnSpc>
            </a:pPr>
            <a:r>
              <a:rPr lang="en-US" sz="2800">
                <a:solidFill>
                  <a:srgbClr val="FF3300"/>
                </a:solidFill>
              </a:rPr>
              <a:t>IN</a:t>
            </a:r>
            <a:r>
              <a:rPr lang="en-US" sz="2800"/>
              <a:t> (</a:t>
            </a:r>
            <a:r>
              <a:rPr lang="ja-JP" altLang="en-US" sz="2800">
                <a:latin typeface="Arial"/>
              </a:rPr>
              <a:t>“</a:t>
            </a:r>
            <a:r>
              <a:rPr lang="en-US" sz="2800"/>
              <a:t>opt1</a:t>
            </a:r>
            <a:r>
              <a:rPr lang="ja-JP" altLang="en-US" sz="2800">
                <a:latin typeface="Arial"/>
              </a:rPr>
              <a:t>”</a:t>
            </a:r>
            <a:r>
              <a:rPr lang="en-US" sz="2800"/>
              <a:t>, </a:t>
            </a:r>
            <a:r>
              <a:rPr lang="ja-JP" altLang="en-US" sz="2800">
                <a:latin typeface="Arial"/>
              </a:rPr>
              <a:t>“</a:t>
            </a:r>
            <a:r>
              <a:rPr lang="en-US" sz="2800"/>
              <a:t>opt2</a:t>
            </a:r>
            <a:r>
              <a:rPr lang="ja-JP" altLang="en-US" sz="2800">
                <a:latin typeface="Arial"/>
              </a:rPr>
              <a:t>”</a:t>
            </a:r>
            <a:r>
              <a:rPr lang="en-US" sz="2800"/>
              <a:t>,…,</a:t>
            </a:r>
            <a:r>
              <a:rPr lang="ja-JP" altLang="en-US" sz="2800">
                <a:latin typeface="Arial"/>
              </a:rPr>
              <a:t>”</a:t>
            </a:r>
            <a:r>
              <a:rPr lang="en-US" sz="2800"/>
              <a:t>optn</a:t>
            </a:r>
            <a:r>
              <a:rPr lang="ja-JP" altLang="en-US" sz="2800">
                <a:latin typeface="Arial"/>
              </a:rPr>
              <a:t>”</a:t>
            </a:r>
            <a:r>
              <a:rPr lang="en-US" sz="2800"/>
              <a:t>)</a:t>
            </a:r>
          </a:p>
          <a:p>
            <a:pPr>
              <a:lnSpc>
                <a:spcPct val="90000"/>
              </a:lnSpc>
            </a:pPr>
            <a:r>
              <a:rPr lang="en-US" sz="2800">
                <a:solidFill>
                  <a:srgbClr val="FF3300"/>
                </a:solidFill>
              </a:rPr>
              <a:t>BETWEEN</a:t>
            </a:r>
            <a:r>
              <a:rPr lang="en-US" sz="2800"/>
              <a:t> val1 </a:t>
            </a:r>
            <a:r>
              <a:rPr lang="en-US" sz="2800">
                <a:solidFill>
                  <a:srgbClr val="FF3300"/>
                </a:solidFill>
              </a:rPr>
              <a:t>AND</a:t>
            </a:r>
            <a:r>
              <a:rPr lang="en-US" sz="2800"/>
              <a:t> val2</a:t>
            </a:r>
          </a:p>
          <a:p>
            <a:pPr>
              <a:lnSpc>
                <a:spcPct val="90000"/>
              </a:lnSpc>
            </a:pPr>
            <a:r>
              <a:rPr lang="en-US" sz="2800">
                <a:solidFill>
                  <a:srgbClr val="FF3300"/>
                </a:solidFill>
              </a:rPr>
              <a:t>IS NULL</a:t>
            </a:r>
            <a:endParaRPr lang="en-US" sz="2800"/>
          </a:p>
        </p:txBody>
      </p:sp>
    </p:spTree>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798722" name="Rectangle 2"/>
          <p:cNvSpPr>
            <a:spLocks noGrp="1" noChangeArrowheads="1"/>
          </p:cNvSpPr>
          <p:nvPr>
            <p:ph type="title"/>
          </p:nvPr>
        </p:nvSpPr>
        <p:spPr/>
        <p:txBody>
          <a:bodyPr/>
          <a:lstStyle/>
          <a:p>
            <a:r>
              <a:rPr lang="en-US" sz="2800" dirty="0"/>
              <a:t>Relational Algebra </a:t>
            </a:r>
            <a:r>
              <a:rPr lang="en-US" sz="2800" dirty="0" smtClean="0"/>
              <a:t>Restrict</a:t>
            </a:r>
            <a:r>
              <a:rPr lang="en-US" sz="2800" dirty="0" smtClean="0"/>
              <a:t> </a:t>
            </a:r>
            <a:r>
              <a:rPr lang="en-US" sz="2800" dirty="0"/>
              <a:t>using SELECT</a:t>
            </a:r>
          </a:p>
        </p:txBody>
      </p:sp>
      <p:sp>
        <p:nvSpPr>
          <p:cNvPr id="798723" name="Rectangle 3"/>
          <p:cNvSpPr>
            <a:spLocks noGrp="1" noChangeArrowheads="1"/>
          </p:cNvSpPr>
          <p:nvPr>
            <p:ph type="body" idx="1"/>
          </p:nvPr>
        </p:nvSpPr>
        <p:spPr/>
        <p:txBody>
          <a:bodyPr/>
          <a:lstStyle/>
          <a:p>
            <a:r>
              <a:rPr lang="en-US"/>
              <a:t>Syntax:</a:t>
            </a:r>
          </a:p>
          <a:p>
            <a:pPr lvl="1">
              <a:buFontTx/>
              <a:buNone/>
            </a:pPr>
            <a:endParaRPr lang="en-US">
              <a:solidFill>
                <a:srgbClr val="FF3300"/>
              </a:solidFill>
            </a:endParaRPr>
          </a:p>
          <a:p>
            <a:pPr lvl="1">
              <a:buFontTx/>
              <a:buNone/>
            </a:pPr>
            <a:r>
              <a:rPr lang="en-US">
                <a:solidFill>
                  <a:srgbClr val="FF3300"/>
                </a:solidFill>
              </a:rPr>
              <a:t>SELECT</a:t>
            </a:r>
            <a:r>
              <a:rPr lang="en-US"/>
              <a:t> * </a:t>
            </a:r>
            <a:r>
              <a:rPr lang="en-US">
                <a:solidFill>
                  <a:srgbClr val="FF3300"/>
                </a:solidFill>
              </a:rPr>
              <a:t>WHERE</a:t>
            </a:r>
            <a:r>
              <a:rPr lang="en-US"/>
              <a:t> condition1 {AND | OR} condition2;</a:t>
            </a:r>
          </a:p>
        </p:txBody>
      </p:sp>
    </p:spTree>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799746" name="Rectangle 2"/>
          <p:cNvSpPr>
            <a:spLocks noGrp="1" noChangeArrowheads="1"/>
          </p:cNvSpPr>
          <p:nvPr>
            <p:ph type="title"/>
          </p:nvPr>
        </p:nvSpPr>
        <p:spPr/>
        <p:txBody>
          <a:bodyPr/>
          <a:lstStyle/>
          <a:p>
            <a:r>
              <a:rPr lang="en-US" sz="2400"/>
              <a:t>Relational Algebra Projection using SELECT</a:t>
            </a:r>
          </a:p>
        </p:txBody>
      </p:sp>
      <p:sp>
        <p:nvSpPr>
          <p:cNvPr id="799747" name="Rectangle 3"/>
          <p:cNvSpPr>
            <a:spLocks noGrp="1" noChangeArrowheads="1"/>
          </p:cNvSpPr>
          <p:nvPr>
            <p:ph type="body" idx="1"/>
          </p:nvPr>
        </p:nvSpPr>
        <p:spPr/>
        <p:txBody>
          <a:bodyPr/>
          <a:lstStyle/>
          <a:p>
            <a:r>
              <a:rPr lang="en-US"/>
              <a:t>Syntax:</a:t>
            </a:r>
          </a:p>
          <a:p>
            <a:pPr lvl="1"/>
            <a:endParaRPr lang="en-US">
              <a:solidFill>
                <a:srgbClr val="FF3300"/>
              </a:solidFill>
            </a:endParaRPr>
          </a:p>
          <a:p>
            <a:pPr lvl="1">
              <a:buFontTx/>
              <a:buNone/>
            </a:pPr>
            <a:r>
              <a:rPr lang="en-US">
                <a:solidFill>
                  <a:srgbClr val="FF3300"/>
                </a:solidFill>
              </a:rPr>
              <a:t>SELECT</a:t>
            </a:r>
            <a:r>
              <a:rPr lang="en-US"/>
              <a:t>  [DISTINCT] attr1, attr2,…, attr3 </a:t>
            </a:r>
            <a:r>
              <a:rPr lang="en-US">
                <a:solidFill>
                  <a:srgbClr val="FF3300"/>
                </a:solidFill>
              </a:rPr>
              <a:t>FROM</a:t>
            </a:r>
            <a:r>
              <a:rPr lang="en-US"/>
              <a:t> rel1 r1, rel2 r2,… rel3 r3;</a:t>
            </a:r>
          </a:p>
        </p:txBody>
      </p:sp>
    </p:spTree>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800770" name="Rectangle 2"/>
          <p:cNvSpPr>
            <a:spLocks noGrp="1" noChangeArrowheads="1"/>
          </p:cNvSpPr>
          <p:nvPr>
            <p:ph type="title"/>
          </p:nvPr>
        </p:nvSpPr>
        <p:spPr/>
        <p:txBody>
          <a:bodyPr/>
          <a:lstStyle/>
          <a:p>
            <a:r>
              <a:rPr lang="en-US" sz="2800"/>
              <a:t>Relational Algebra Join using SELECT</a:t>
            </a:r>
          </a:p>
        </p:txBody>
      </p:sp>
      <p:sp>
        <p:nvSpPr>
          <p:cNvPr id="800771" name="Rectangle 3"/>
          <p:cNvSpPr>
            <a:spLocks noGrp="1" noChangeArrowheads="1"/>
          </p:cNvSpPr>
          <p:nvPr>
            <p:ph type="body" idx="1"/>
          </p:nvPr>
        </p:nvSpPr>
        <p:spPr/>
        <p:txBody>
          <a:bodyPr/>
          <a:lstStyle/>
          <a:p>
            <a:r>
              <a:rPr lang="en-US"/>
              <a:t>Syntax:</a:t>
            </a:r>
          </a:p>
          <a:p>
            <a:pPr lvl="1"/>
            <a:endParaRPr lang="en-US">
              <a:solidFill>
                <a:srgbClr val="FF3300"/>
              </a:solidFill>
            </a:endParaRPr>
          </a:p>
          <a:p>
            <a:pPr lvl="1">
              <a:buFontTx/>
              <a:buNone/>
            </a:pPr>
            <a:r>
              <a:rPr lang="en-US">
                <a:solidFill>
                  <a:srgbClr val="FF3300"/>
                </a:solidFill>
              </a:rPr>
              <a:t>SELECT</a:t>
            </a:r>
            <a:r>
              <a:rPr lang="en-US"/>
              <a:t>  * </a:t>
            </a:r>
            <a:r>
              <a:rPr lang="en-US">
                <a:solidFill>
                  <a:srgbClr val="FF3300"/>
                </a:solidFill>
              </a:rPr>
              <a:t>FROM</a:t>
            </a:r>
            <a:r>
              <a:rPr lang="en-US"/>
              <a:t> rel1 r1, rel2 r2 </a:t>
            </a:r>
            <a:r>
              <a:rPr lang="en-US">
                <a:solidFill>
                  <a:srgbClr val="FF3300"/>
                </a:solidFill>
              </a:rPr>
              <a:t>WHERE</a:t>
            </a:r>
            <a:r>
              <a:rPr lang="en-US"/>
              <a:t> r1.linkattr = r2.linkattr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922626" name="Rectangle 2"/>
          <p:cNvSpPr>
            <a:spLocks noGrp="1" noChangeArrowheads="1"/>
          </p:cNvSpPr>
          <p:nvPr>
            <p:ph type="title"/>
          </p:nvPr>
        </p:nvSpPr>
        <p:spPr/>
        <p:txBody>
          <a:bodyPr/>
          <a:lstStyle/>
          <a:p>
            <a:r>
              <a:rPr lang="en-US"/>
              <a:t>Normal Forms</a:t>
            </a:r>
          </a:p>
        </p:txBody>
      </p:sp>
      <p:sp>
        <p:nvSpPr>
          <p:cNvPr id="922627" name="Rectangle 3"/>
          <p:cNvSpPr>
            <a:spLocks noGrp="1" noChangeArrowheads="1"/>
          </p:cNvSpPr>
          <p:nvPr>
            <p:ph type="body" idx="1"/>
          </p:nvPr>
        </p:nvSpPr>
        <p:spPr/>
        <p:txBody>
          <a:bodyPr/>
          <a:lstStyle/>
          <a:p>
            <a:r>
              <a:rPr lang="en-US"/>
              <a:t>First Normal Form (1NF)</a:t>
            </a:r>
          </a:p>
          <a:p>
            <a:r>
              <a:rPr lang="en-US"/>
              <a:t>Second Normal Form (2NF)</a:t>
            </a:r>
          </a:p>
          <a:p>
            <a:r>
              <a:rPr lang="en-US"/>
              <a:t>Third Normal Form (3NF)</a:t>
            </a:r>
          </a:p>
          <a:p>
            <a:r>
              <a:rPr lang="en-US"/>
              <a:t>Boyce-Codd Normal Form (BCNF)</a:t>
            </a:r>
          </a:p>
          <a:p>
            <a:r>
              <a:rPr lang="en-US"/>
              <a:t>Fourth Normal Form (4NF)</a:t>
            </a:r>
          </a:p>
          <a:p>
            <a:r>
              <a:rPr lang="en-US"/>
              <a:t>Fifth Normal Form (5NF)</a:t>
            </a:r>
          </a:p>
        </p:txBody>
      </p:sp>
    </p:spTree>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IS 257 – Fall 2014</a:t>
            </a:r>
            <a:endParaRPr lang="en-US"/>
          </a:p>
        </p:txBody>
      </p:sp>
      <p:sp>
        <p:nvSpPr>
          <p:cNvPr id="801794" name="Rectangle 2"/>
          <p:cNvSpPr>
            <a:spLocks noGrp="1" noChangeArrowheads="1"/>
          </p:cNvSpPr>
          <p:nvPr>
            <p:ph type="title"/>
          </p:nvPr>
        </p:nvSpPr>
        <p:spPr/>
        <p:txBody>
          <a:bodyPr/>
          <a:lstStyle/>
          <a:p>
            <a:r>
              <a:rPr lang="en-US"/>
              <a:t>Sorting</a:t>
            </a:r>
          </a:p>
        </p:txBody>
      </p:sp>
      <p:sp>
        <p:nvSpPr>
          <p:cNvPr id="801795" name="Rectangle 3"/>
          <p:cNvSpPr>
            <a:spLocks noGrp="1" noChangeArrowheads="1"/>
          </p:cNvSpPr>
          <p:nvPr>
            <p:ph type="body" idx="1"/>
          </p:nvPr>
        </p:nvSpPr>
        <p:spPr/>
        <p:txBody>
          <a:bodyPr/>
          <a:lstStyle/>
          <a:p>
            <a:r>
              <a:rPr lang="en-US" dirty="0"/>
              <a:t>SELECT </a:t>
            </a:r>
            <a:r>
              <a:rPr lang="en-US" dirty="0" err="1" smtClean="0"/>
              <a:t>BIOLIFE.Common</a:t>
            </a:r>
            <a:r>
              <a:rPr lang="en-US" dirty="0" err="1" smtClean="0"/>
              <a:t>_</a:t>
            </a:r>
            <a:r>
              <a:rPr lang="en-US" dirty="0" err="1" smtClean="0"/>
              <a:t>Name</a:t>
            </a:r>
            <a:r>
              <a:rPr lang="en-US" dirty="0" smtClean="0"/>
              <a:t>, </a:t>
            </a:r>
            <a:r>
              <a:rPr lang="en-US" dirty="0" err="1" smtClean="0"/>
              <a:t>BIOLIFE.Length</a:t>
            </a:r>
            <a:r>
              <a:rPr lang="en-US" dirty="0" err="1" smtClean="0"/>
              <a:t>_</a:t>
            </a:r>
            <a:r>
              <a:rPr lang="en-US" dirty="0" err="1" smtClean="0"/>
              <a:t>cm</a:t>
            </a:r>
            <a:endParaRPr lang="en-US" dirty="0"/>
          </a:p>
          <a:p>
            <a:pPr>
              <a:buFontTx/>
              <a:buNone/>
            </a:pPr>
            <a:r>
              <a:rPr lang="en-US" dirty="0"/>
              <a:t>   FROM BIOLIFE</a:t>
            </a:r>
          </a:p>
          <a:p>
            <a:pPr>
              <a:buFontTx/>
              <a:buNone/>
            </a:pPr>
            <a:r>
              <a:rPr lang="en-US" dirty="0"/>
              <a:t>   </a:t>
            </a:r>
            <a:r>
              <a:rPr lang="en-US" dirty="0">
                <a:solidFill>
                  <a:srgbClr val="FF3300"/>
                </a:solidFill>
              </a:rPr>
              <a:t>ORDER BY </a:t>
            </a:r>
            <a:r>
              <a:rPr lang="en-US" dirty="0" err="1" smtClean="0">
                <a:solidFill>
                  <a:srgbClr val="FF3300"/>
                </a:solidFill>
              </a:rPr>
              <a:t>BIOLIFE.Length</a:t>
            </a:r>
            <a:r>
              <a:rPr lang="en-US" dirty="0" err="1" smtClean="0">
                <a:solidFill>
                  <a:srgbClr val="FF3300"/>
                </a:solidFill>
              </a:rPr>
              <a:t>_</a:t>
            </a:r>
            <a:r>
              <a:rPr lang="en-US" dirty="0" err="1" smtClean="0">
                <a:solidFill>
                  <a:srgbClr val="FF3300"/>
                </a:solidFill>
              </a:rPr>
              <a:t>cm</a:t>
            </a:r>
            <a:r>
              <a:rPr lang="en-US" dirty="0" smtClean="0">
                <a:solidFill>
                  <a:srgbClr val="FF3300"/>
                </a:solidFill>
              </a:rPr>
              <a:t> </a:t>
            </a:r>
            <a:r>
              <a:rPr lang="en-US" dirty="0">
                <a:solidFill>
                  <a:srgbClr val="FF3300"/>
                </a:solidFill>
              </a:rPr>
              <a:t>DESC;</a:t>
            </a:r>
          </a:p>
          <a:p>
            <a:endParaRPr lang="en-US" dirty="0">
              <a:solidFill>
                <a:srgbClr val="FF3300"/>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802818" name="Rectangle 2"/>
          <p:cNvSpPr>
            <a:spLocks noGrp="1" noChangeArrowheads="1"/>
          </p:cNvSpPr>
          <p:nvPr>
            <p:ph type="title"/>
          </p:nvPr>
        </p:nvSpPr>
        <p:spPr/>
        <p:txBody>
          <a:bodyPr/>
          <a:lstStyle/>
          <a:p>
            <a:r>
              <a:rPr lang="en-US"/>
              <a:t>Subqueries</a:t>
            </a:r>
          </a:p>
        </p:txBody>
      </p:sp>
      <p:sp>
        <p:nvSpPr>
          <p:cNvPr id="802819" name="Rectangle 3"/>
          <p:cNvSpPr>
            <a:spLocks noGrp="1" noChangeArrowheads="1"/>
          </p:cNvSpPr>
          <p:nvPr>
            <p:ph type="body" idx="1"/>
          </p:nvPr>
        </p:nvSpPr>
        <p:spPr/>
        <p:txBody>
          <a:bodyPr/>
          <a:lstStyle/>
          <a:p>
            <a:r>
              <a:rPr lang="en-US" dirty="0"/>
              <a:t>SELECT </a:t>
            </a:r>
            <a:r>
              <a:rPr lang="en-US" dirty="0" err="1" smtClean="0"/>
              <a:t>SITES.Site</a:t>
            </a:r>
            <a:r>
              <a:rPr lang="en-US" dirty="0" err="1" smtClean="0"/>
              <a:t>_</a:t>
            </a:r>
            <a:r>
              <a:rPr lang="en-US" dirty="0" err="1" smtClean="0"/>
              <a:t>Name</a:t>
            </a:r>
            <a:r>
              <a:rPr lang="en-US" dirty="0" smtClean="0"/>
              <a:t>, </a:t>
            </a:r>
            <a:r>
              <a:rPr lang="en-US" dirty="0" err="1" smtClean="0"/>
              <a:t>SITES.Destination</a:t>
            </a:r>
            <a:r>
              <a:rPr lang="en-US" dirty="0" err="1" smtClean="0"/>
              <a:t>_</a:t>
            </a:r>
            <a:r>
              <a:rPr lang="en-US" dirty="0" err="1" smtClean="0"/>
              <a:t>no</a:t>
            </a:r>
            <a:r>
              <a:rPr lang="en-US" dirty="0"/>
              <a:t> </a:t>
            </a:r>
            <a:r>
              <a:rPr lang="en-US" dirty="0" smtClean="0"/>
              <a:t>FROM </a:t>
            </a:r>
            <a:r>
              <a:rPr lang="en-US" dirty="0"/>
              <a:t>SITES</a:t>
            </a:r>
          </a:p>
          <a:p>
            <a:pPr>
              <a:buFontTx/>
              <a:buNone/>
            </a:pPr>
            <a:r>
              <a:rPr lang="en-US" dirty="0"/>
              <a:t>   WHERE </a:t>
            </a:r>
            <a:r>
              <a:rPr lang="en-US" dirty="0" err="1" smtClean="0"/>
              <a:t>sites.Destination</a:t>
            </a:r>
            <a:r>
              <a:rPr lang="en-US" dirty="0" err="1" smtClean="0"/>
              <a:t>_</a:t>
            </a:r>
            <a:r>
              <a:rPr lang="en-US" dirty="0" err="1" smtClean="0"/>
              <a:t>no</a:t>
            </a:r>
            <a:r>
              <a:rPr lang="en-US" dirty="0" smtClean="0"/>
              <a:t> </a:t>
            </a:r>
          </a:p>
          <a:p>
            <a:pPr>
              <a:buFontTx/>
              <a:buNone/>
            </a:pPr>
            <a:r>
              <a:rPr lang="en-US" dirty="0">
                <a:solidFill>
                  <a:srgbClr val="FF3300"/>
                </a:solidFill>
              </a:rPr>
              <a:t> </a:t>
            </a:r>
            <a:r>
              <a:rPr lang="en-US" dirty="0" smtClean="0">
                <a:solidFill>
                  <a:srgbClr val="FF3300"/>
                </a:solidFill>
              </a:rPr>
              <a:t>  </a:t>
            </a:r>
            <a:r>
              <a:rPr lang="en-US" dirty="0" smtClean="0">
                <a:solidFill>
                  <a:srgbClr val="FF3300"/>
                </a:solidFill>
              </a:rPr>
              <a:t>IN </a:t>
            </a:r>
            <a:r>
              <a:rPr lang="en-US" dirty="0">
                <a:solidFill>
                  <a:srgbClr val="FF3300"/>
                </a:solidFill>
              </a:rPr>
              <a:t>(SELECT </a:t>
            </a:r>
            <a:r>
              <a:rPr lang="en-US" dirty="0" err="1" smtClean="0">
                <a:solidFill>
                  <a:srgbClr val="FF3300"/>
                </a:solidFill>
              </a:rPr>
              <a:t>Destination_no</a:t>
            </a:r>
            <a:r>
              <a:rPr lang="en-US" dirty="0" smtClean="0">
                <a:solidFill>
                  <a:srgbClr val="FF3300"/>
                </a:solidFill>
              </a:rPr>
              <a:t> </a:t>
            </a:r>
            <a:r>
              <a:rPr lang="en-US" dirty="0">
                <a:solidFill>
                  <a:srgbClr val="FF3300"/>
                </a:solidFill>
              </a:rPr>
              <a:t>from DEST where </a:t>
            </a:r>
            <a:r>
              <a:rPr lang="en-US" dirty="0" err="1" smtClean="0">
                <a:solidFill>
                  <a:srgbClr val="FF3300"/>
                </a:solidFill>
              </a:rPr>
              <a:t>A</a:t>
            </a:r>
            <a:r>
              <a:rPr lang="en-US" dirty="0" err="1" smtClean="0">
                <a:solidFill>
                  <a:srgbClr val="FF3300"/>
                </a:solidFill>
              </a:rPr>
              <a:t>vg_Temp</a:t>
            </a:r>
            <a:r>
              <a:rPr lang="en-US" dirty="0" err="1" smtClean="0">
                <a:solidFill>
                  <a:srgbClr val="FF3300"/>
                </a:solidFill>
              </a:rPr>
              <a:t>_F</a:t>
            </a:r>
            <a:r>
              <a:rPr lang="en-US" dirty="0" smtClean="0">
                <a:solidFill>
                  <a:srgbClr val="FF3300"/>
                </a:solidFill>
              </a:rPr>
              <a:t> </a:t>
            </a:r>
            <a:r>
              <a:rPr lang="en-US" dirty="0">
                <a:solidFill>
                  <a:srgbClr val="FF3300"/>
                </a:solidFill>
              </a:rPr>
              <a:t>&gt;= 78);</a:t>
            </a:r>
          </a:p>
          <a:p>
            <a:pPr>
              <a:buFontTx/>
              <a:buNone/>
            </a:pPr>
            <a:endParaRPr lang="en-US" dirty="0">
              <a:solidFill>
                <a:srgbClr val="FF3300"/>
              </a:solidFill>
            </a:endParaRPr>
          </a:p>
          <a:p>
            <a:r>
              <a:rPr lang="en-US" dirty="0"/>
              <a:t>Can be used as a form of JOIN.</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803842" name="Rectangle 2"/>
          <p:cNvSpPr>
            <a:spLocks noGrp="1" noChangeArrowheads="1"/>
          </p:cNvSpPr>
          <p:nvPr>
            <p:ph type="title"/>
          </p:nvPr>
        </p:nvSpPr>
        <p:spPr/>
        <p:txBody>
          <a:bodyPr/>
          <a:lstStyle/>
          <a:p>
            <a:pPr>
              <a:lnSpc>
                <a:spcPct val="90000"/>
              </a:lnSpc>
            </a:pPr>
            <a:r>
              <a:rPr lang="en-US"/>
              <a:t>Aggregate Functions</a:t>
            </a:r>
          </a:p>
        </p:txBody>
      </p:sp>
      <p:sp>
        <p:nvSpPr>
          <p:cNvPr id="803843" name="Rectangle 3"/>
          <p:cNvSpPr>
            <a:spLocks noGrp="1" noChangeArrowheads="1"/>
          </p:cNvSpPr>
          <p:nvPr>
            <p:ph type="body" idx="1"/>
          </p:nvPr>
        </p:nvSpPr>
        <p:spPr/>
        <p:txBody>
          <a:bodyPr/>
          <a:lstStyle/>
          <a:p>
            <a:pPr>
              <a:lnSpc>
                <a:spcPct val="90000"/>
              </a:lnSpc>
            </a:pPr>
            <a:r>
              <a:rPr lang="en-US"/>
              <a:t>Count</a:t>
            </a:r>
          </a:p>
          <a:p>
            <a:pPr>
              <a:lnSpc>
                <a:spcPct val="90000"/>
              </a:lnSpc>
            </a:pPr>
            <a:r>
              <a:rPr lang="en-US"/>
              <a:t>Avg</a:t>
            </a:r>
          </a:p>
          <a:p>
            <a:pPr>
              <a:lnSpc>
                <a:spcPct val="90000"/>
              </a:lnSpc>
            </a:pPr>
            <a:r>
              <a:rPr lang="en-US"/>
              <a:t>SUM</a:t>
            </a:r>
          </a:p>
          <a:p>
            <a:pPr>
              <a:lnSpc>
                <a:spcPct val="90000"/>
              </a:lnSpc>
            </a:pPr>
            <a:r>
              <a:rPr lang="en-US"/>
              <a:t>MAX</a:t>
            </a:r>
          </a:p>
          <a:p>
            <a:pPr>
              <a:lnSpc>
                <a:spcPct val="90000"/>
              </a:lnSpc>
            </a:pPr>
            <a:r>
              <a:rPr lang="en-US"/>
              <a:t>MIN</a:t>
            </a:r>
          </a:p>
          <a:p>
            <a:pPr>
              <a:lnSpc>
                <a:spcPct val="90000"/>
              </a:lnSpc>
            </a:pPr>
            <a:r>
              <a:rPr lang="en-US"/>
              <a:t>Many others are available in different systems</a:t>
            </a:r>
          </a:p>
          <a:p>
            <a:pPr>
              <a:lnSpc>
                <a:spcPct val="90000"/>
              </a:lnSpc>
            </a:pPr>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804866" name="Rectangle 2"/>
          <p:cNvSpPr>
            <a:spLocks noGrp="1" noChangeArrowheads="1"/>
          </p:cNvSpPr>
          <p:nvPr>
            <p:ph type="title"/>
          </p:nvPr>
        </p:nvSpPr>
        <p:spPr/>
        <p:txBody>
          <a:bodyPr/>
          <a:lstStyle/>
          <a:p>
            <a:r>
              <a:rPr lang="en-US"/>
              <a:t>Using Aggregate functions</a:t>
            </a:r>
          </a:p>
        </p:txBody>
      </p:sp>
      <p:sp>
        <p:nvSpPr>
          <p:cNvPr id="804867" name="Rectangle 3"/>
          <p:cNvSpPr>
            <a:spLocks noGrp="1" noChangeArrowheads="1"/>
          </p:cNvSpPr>
          <p:nvPr>
            <p:ph type="body" idx="1"/>
          </p:nvPr>
        </p:nvSpPr>
        <p:spPr/>
        <p:txBody>
          <a:bodyPr/>
          <a:lstStyle/>
          <a:p>
            <a:r>
              <a:rPr lang="en-US" sz="2800">
                <a:solidFill>
                  <a:srgbClr val="FF3300"/>
                </a:solidFill>
              </a:rPr>
              <a:t>SELECT</a:t>
            </a:r>
            <a:r>
              <a:rPr lang="en-US" sz="2800"/>
              <a:t> attr1, Sum(attr2) </a:t>
            </a:r>
            <a:r>
              <a:rPr lang="en-US" sz="2800">
                <a:solidFill>
                  <a:srgbClr val="FF3300"/>
                </a:solidFill>
              </a:rPr>
              <a:t>AS</a:t>
            </a:r>
            <a:r>
              <a:rPr lang="en-US" sz="2800"/>
              <a:t> name                </a:t>
            </a:r>
            <a:r>
              <a:rPr lang="en-US" sz="2800">
                <a:solidFill>
                  <a:srgbClr val="FF3300"/>
                </a:solidFill>
              </a:rPr>
              <a:t>FROM</a:t>
            </a:r>
            <a:r>
              <a:rPr lang="en-US" sz="2800"/>
              <a:t> tab1, tab2 ...</a:t>
            </a:r>
          </a:p>
          <a:p>
            <a:pPr>
              <a:buFontTx/>
              <a:buNone/>
            </a:pPr>
            <a:r>
              <a:rPr lang="en-US" sz="2800"/>
              <a:t>   </a:t>
            </a:r>
            <a:r>
              <a:rPr lang="en-US" sz="2800">
                <a:solidFill>
                  <a:srgbClr val="FF3300"/>
                </a:solidFill>
              </a:rPr>
              <a:t>GROUP BY</a:t>
            </a:r>
            <a:r>
              <a:rPr lang="en-US" sz="2800"/>
              <a:t> attr1, attr3  </a:t>
            </a:r>
            <a:r>
              <a:rPr lang="en-US" sz="2800">
                <a:solidFill>
                  <a:srgbClr val="FF3300"/>
                </a:solidFill>
              </a:rPr>
              <a:t>HAVING</a:t>
            </a:r>
            <a:r>
              <a:rPr lang="en-US" sz="2800"/>
              <a:t> condition;</a:t>
            </a:r>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805890" name="Rectangle 2"/>
          <p:cNvSpPr>
            <a:spLocks noGrp="1" noChangeArrowheads="1"/>
          </p:cNvSpPr>
          <p:nvPr>
            <p:ph type="title"/>
          </p:nvPr>
        </p:nvSpPr>
        <p:spPr/>
        <p:txBody>
          <a:bodyPr/>
          <a:lstStyle/>
          <a:p>
            <a:r>
              <a:rPr lang="en-US"/>
              <a:t>Using an Aggregate Function</a:t>
            </a:r>
          </a:p>
        </p:txBody>
      </p:sp>
      <p:sp>
        <p:nvSpPr>
          <p:cNvPr id="805891" name="Rectangle 3"/>
          <p:cNvSpPr>
            <a:spLocks noGrp="1" noChangeArrowheads="1"/>
          </p:cNvSpPr>
          <p:nvPr>
            <p:ph type="body" idx="1"/>
          </p:nvPr>
        </p:nvSpPr>
        <p:spPr>
          <a:xfrm>
            <a:off x="304800" y="1524000"/>
            <a:ext cx="8610600" cy="4114800"/>
          </a:xfrm>
        </p:spPr>
        <p:txBody>
          <a:bodyPr/>
          <a:lstStyle/>
          <a:p>
            <a:pPr>
              <a:lnSpc>
                <a:spcPct val="90000"/>
              </a:lnSpc>
            </a:pPr>
            <a:r>
              <a:rPr lang="en-US" sz="2800" dirty="0"/>
              <a:t>SELECT </a:t>
            </a:r>
            <a:r>
              <a:rPr lang="en-US" sz="2800" dirty="0" err="1"/>
              <a:t>DIVECUST.Name</a:t>
            </a:r>
            <a:r>
              <a:rPr lang="en-US" sz="2800" dirty="0"/>
              <a:t>, </a:t>
            </a:r>
            <a:r>
              <a:rPr lang="en-US" sz="2800" dirty="0">
                <a:solidFill>
                  <a:srgbClr val="FF3300"/>
                </a:solidFill>
              </a:rPr>
              <a:t>Sum</a:t>
            </a:r>
            <a:r>
              <a:rPr lang="en-US" sz="2800" dirty="0" smtClean="0">
                <a:solidFill>
                  <a:srgbClr val="FF3300"/>
                </a:solidFill>
              </a:rPr>
              <a:t>(</a:t>
            </a:r>
            <a:r>
              <a:rPr lang="en-US" sz="2800" dirty="0" err="1" smtClean="0">
                <a:solidFill>
                  <a:srgbClr val="FF3300"/>
                </a:solidFill>
              </a:rPr>
              <a:t>Rental_Price</a:t>
            </a:r>
            <a:r>
              <a:rPr lang="en-US" sz="2800" dirty="0" smtClean="0">
                <a:solidFill>
                  <a:srgbClr val="FF3300"/>
                </a:solidFill>
              </a:rPr>
              <a:t>*</a:t>
            </a:r>
            <a:r>
              <a:rPr lang="en-US" sz="2800" dirty="0" err="1">
                <a:solidFill>
                  <a:srgbClr val="FF3300"/>
                </a:solidFill>
              </a:rPr>
              <a:t>Q</a:t>
            </a:r>
            <a:r>
              <a:rPr lang="en-US" sz="2800" dirty="0" err="1" smtClean="0">
                <a:solidFill>
                  <a:srgbClr val="FF3300"/>
                </a:solidFill>
              </a:rPr>
              <a:t>ty</a:t>
            </a:r>
            <a:r>
              <a:rPr lang="en-US" sz="2800" dirty="0" smtClean="0">
                <a:solidFill>
                  <a:srgbClr val="FF3300"/>
                </a:solidFill>
              </a:rPr>
              <a:t>) </a:t>
            </a:r>
            <a:r>
              <a:rPr lang="en-US" sz="2800" dirty="0">
                <a:solidFill>
                  <a:srgbClr val="FF3300"/>
                </a:solidFill>
              </a:rPr>
              <a:t>AS Total</a:t>
            </a:r>
          </a:p>
          <a:p>
            <a:pPr>
              <a:lnSpc>
                <a:spcPct val="90000"/>
              </a:lnSpc>
              <a:buFontTx/>
              <a:buNone/>
            </a:pPr>
            <a:r>
              <a:rPr lang="en-US" sz="2800" dirty="0"/>
              <a:t>   FROM </a:t>
            </a:r>
            <a:r>
              <a:rPr lang="en-US" sz="2800" dirty="0" smtClean="0"/>
              <a:t>DIVECUST</a:t>
            </a:r>
            <a:r>
              <a:rPr lang="en-US" sz="2800" dirty="0"/>
              <a:t>, DIVEORDS, </a:t>
            </a:r>
            <a:r>
              <a:rPr lang="en-US" sz="2800" dirty="0" smtClean="0"/>
              <a:t>DIVEITEM</a:t>
            </a:r>
            <a:r>
              <a:rPr lang="en-US" sz="2800" dirty="0" smtClean="0"/>
              <a:t> WHERE </a:t>
            </a:r>
            <a:r>
              <a:rPr lang="en-US" sz="2800" dirty="0" err="1" smtClean="0"/>
              <a:t>DIVECUST.Customer_No</a:t>
            </a:r>
            <a:r>
              <a:rPr lang="en-US" sz="2800" dirty="0" smtClean="0"/>
              <a:t> </a:t>
            </a:r>
            <a:r>
              <a:rPr lang="en-US" sz="2800" dirty="0"/>
              <a:t>= </a:t>
            </a:r>
            <a:r>
              <a:rPr lang="en-US" sz="2800" dirty="0" err="1" smtClean="0"/>
              <a:t>DIVEORDS.Customer_No</a:t>
            </a:r>
            <a:r>
              <a:rPr lang="en-US" sz="2800" dirty="0" smtClean="0"/>
              <a:t> </a:t>
            </a:r>
            <a:r>
              <a:rPr lang="en-US" sz="2800" dirty="0"/>
              <a:t> </a:t>
            </a:r>
            <a:r>
              <a:rPr lang="en-US" sz="2800" dirty="0" smtClean="0"/>
              <a:t>AND </a:t>
            </a:r>
            <a:r>
              <a:rPr lang="en-US" sz="2800" dirty="0" err="1" smtClean="0"/>
              <a:t>DIVEORDS.Order_No</a:t>
            </a:r>
            <a:r>
              <a:rPr lang="en-US" sz="2800" dirty="0" smtClean="0"/>
              <a:t> </a:t>
            </a:r>
            <a:r>
              <a:rPr lang="en-US" sz="2800" dirty="0"/>
              <a:t>= </a:t>
            </a:r>
            <a:r>
              <a:rPr lang="en-US" sz="2800" dirty="0" err="1" smtClean="0"/>
              <a:t>DIVEITEM.Order_No</a:t>
            </a:r>
            <a:endParaRPr lang="en-US" sz="2800" dirty="0"/>
          </a:p>
          <a:p>
            <a:pPr>
              <a:lnSpc>
                <a:spcPct val="90000"/>
              </a:lnSpc>
              <a:buFontTx/>
              <a:buNone/>
            </a:pPr>
            <a:r>
              <a:rPr lang="en-US" sz="2800" dirty="0"/>
              <a:t>   </a:t>
            </a:r>
            <a:r>
              <a:rPr lang="en-US" sz="2800" dirty="0">
                <a:solidFill>
                  <a:srgbClr val="FF3300"/>
                </a:solidFill>
              </a:rPr>
              <a:t>GROUP BY </a:t>
            </a:r>
            <a:r>
              <a:rPr lang="en-US" sz="2800" dirty="0" err="1">
                <a:solidFill>
                  <a:srgbClr val="FF3300"/>
                </a:solidFill>
              </a:rPr>
              <a:t>DIVECUST.Name</a:t>
            </a:r>
            <a:endParaRPr lang="en-US" sz="2800" dirty="0">
              <a:solidFill>
                <a:srgbClr val="FF3300"/>
              </a:solidFill>
            </a:endParaRPr>
          </a:p>
          <a:p>
            <a:pPr>
              <a:lnSpc>
                <a:spcPct val="90000"/>
              </a:lnSpc>
              <a:buFontTx/>
              <a:buNone/>
            </a:pPr>
            <a:r>
              <a:rPr lang="en-US" sz="2800" dirty="0">
                <a:solidFill>
                  <a:srgbClr val="FF3300"/>
                </a:solidFill>
              </a:rPr>
              <a:t>   HAVING </a:t>
            </a:r>
            <a:r>
              <a:rPr lang="en-US" sz="2800" dirty="0" smtClean="0">
                <a:solidFill>
                  <a:srgbClr val="FF3300"/>
                </a:solidFill>
              </a:rPr>
              <a:t>((</a:t>
            </a:r>
            <a:r>
              <a:rPr lang="en-US" sz="2800" dirty="0" err="1">
                <a:solidFill>
                  <a:srgbClr val="FF3300"/>
                </a:solidFill>
              </a:rPr>
              <a:t>DIVECUST.Name</a:t>
            </a:r>
            <a:r>
              <a:rPr lang="en-US" sz="2800" dirty="0">
                <a:solidFill>
                  <a:srgbClr val="FF3300"/>
                </a:solidFill>
              </a:rPr>
              <a:t>) </a:t>
            </a:r>
            <a:r>
              <a:rPr lang="en-US" sz="2800" dirty="0" smtClean="0">
                <a:solidFill>
                  <a:srgbClr val="FF3300"/>
                </a:solidFill>
              </a:rPr>
              <a:t>LIKE </a:t>
            </a:r>
            <a:r>
              <a:rPr lang="ja-JP" altLang="en-US" sz="2800" dirty="0" smtClean="0">
                <a:solidFill>
                  <a:srgbClr val="FF3300"/>
                </a:solidFill>
                <a:latin typeface="Arial"/>
              </a:rPr>
              <a:t>‘</a:t>
            </a:r>
            <a:r>
              <a:rPr lang="en-US" altLang="ja-JP" sz="2800" dirty="0">
                <a:solidFill>
                  <a:srgbClr val="FF3300"/>
                </a:solidFill>
              </a:rPr>
              <a:t>%</a:t>
            </a:r>
            <a:r>
              <a:rPr lang="en-US" sz="2800" dirty="0" err="1" smtClean="0">
                <a:solidFill>
                  <a:srgbClr val="FF3300"/>
                </a:solidFill>
              </a:rPr>
              <a:t>Jazdzewski</a:t>
            </a:r>
            <a:r>
              <a:rPr lang="en-US" sz="2800" dirty="0" smtClean="0">
                <a:solidFill>
                  <a:srgbClr val="FF3300"/>
                </a:solidFill>
              </a:rPr>
              <a:t>%</a:t>
            </a:r>
            <a:r>
              <a:rPr lang="ja-JP" altLang="en-US" sz="2800" dirty="0" smtClean="0">
                <a:solidFill>
                  <a:srgbClr val="FF3300"/>
                </a:solidFill>
                <a:latin typeface="Arial"/>
              </a:rPr>
              <a:t>’</a:t>
            </a:r>
            <a:r>
              <a:rPr lang="en-US" sz="2800" dirty="0" smtClean="0">
                <a:solidFill>
                  <a:srgbClr val="FF3300"/>
                </a:solidFill>
              </a:rPr>
              <a:t>)</a:t>
            </a:r>
            <a:r>
              <a:rPr lang="en-US" sz="2800" dirty="0">
                <a:solidFill>
                  <a:srgbClr val="FF3300"/>
                </a:solidFill>
              </a:rPr>
              <a:t>;</a:t>
            </a:r>
          </a:p>
          <a:p>
            <a:pPr>
              <a:lnSpc>
                <a:spcPct val="90000"/>
              </a:lnSpc>
            </a:pPr>
            <a:endParaRPr lang="en-US" sz="2800" dirty="0">
              <a:solidFill>
                <a:srgbClr val="FF3300"/>
              </a:solidFill>
            </a:endParaRPr>
          </a:p>
        </p:txBody>
      </p:sp>
      <p:sp>
        <p:nvSpPr>
          <p:cNvPr id="5" name="TextBox 4"/>
          <p:cNvSpPr txBox="1"/>
          <p:nvPr/>
        </p:nvSpPr>
        <p:spPr>
          <a:xfrm>
            <a:off x="3024887" y="914400"/>
            <a:ext cx="2227567" cy="461665"/>
          </a:xfrm>
          <a:prstGeom prst="rect">
            <a:avLst/>
          </a:prstGeom>
          <a:noFill/>
        </p:spPr>
        <p:txBody>
          <a:bodyPr wrap="none" rtlCol="0">
            <a:spAutoFit/>
          </a:bodyPr>
          <a:lstStyle/>
          <a:p>
            <a:r>
              <a:rPr lang="en-US" b="1" i="1" dirty="0" smtClean="0">
                <a:latin typeface="+mn-lt"/>
              </a:rPr>
              <a:t>Implied Joins</a:t>
            </a:r>
            <a:endParaRPr lang="en-US" b="1" i="1" dirty="0">
              <a:latin typeface="+mn-lt"/>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805890" name="Rectangle 2"/>
          <p:cNvSpPr>
            <a:spLocks noGrp="1" noChangeArrowheads="1"/>
          </p:cNvSpPr>
          <p:nvPr>
            <p:ph type="title"/>
          </p:nvPr>
        </p:nvSpPr>
        <p:spPr/>
        <p:txBody>
          <a:bodyPr/>
          <a:lstStyle/>
          <a:p>
            <a:r>
              <a:rPr lang="en-US"/>
              <a:t>Using an Aggregate Function</a:t>
            </a:r>
          </a:p>
        </p:txBody>
      </p:sp>
      <p:sp>
        <p:nvSpPr>
          <p:cNvPr id="805891" name="Rectangle 3"/>
          <p:cNvSpPr>
            <a:spLocks noGrp="1" noChangeArrowheads="1"/>
          </p:cNvSpPr>
          <p:nvPr>
            <p:ph type="body" idx="1"/>
          </p:nvPr>
        </p:nvSpPr>
        <p:spPr>
          <a:xfrm>
            <a:off x="304800" y="1524000"/>
            <a:ext cx="8610600" cy="4114800"/>
          </a:xfrm>
        </p:spPr>
        <p:txBody>
          <a:bodyPr/>
          <a:lstStyle/>
          <a:p>
            <a:pPr>
              <a:lnSpc>
                <a:spcPct val="90000"/>
              </a:lnSpc>
            </a:pPr>
            <a:r>
              <a:rPr lang="en-US" sz="2800" dirty="0"/>
              <a:t>SELECT </a:t>
            </a:r>
            <a:r>
              <a:rPr lang="en-US" sz="2800" dirty="0" err="1"/>
              <a:t>DIVECUST.Name</a:t>
            </a:r>
            <a:r>
              <a:rPr lang="en-US" sz="2800" dirty="0"/>
              <a:t>, </a:t>
            </a:r>
            <a:r>
              <a:rPr lang="en-US" sz="2800" dirty="0">
                <a:solidFill>
                  <a:srgbClr val="FF3300"/>
                </a:solidFill>
              </a:rPr>
              <a:t>Sum</a:t>
            </a:r>
            <a:r>
              <a:rPr lang="en-US" sz="2800" dirty="0" smtClean="0">
                <a:solidFill>
                  <a:srgbClr val="FF3300"/>
                </a:solidFill>
              </a:rPr>
              <a:t>(</a:t>
            </a:r>
            <a:r>
              <a:rPr lang="en-US" sz="2800" dirty="0" err="1" smtClean="0">
                <a:solidFill>
                  <a:srgbClr val="FF3300"/>
                </a:solidFill>
              </a:rPr>
              <a:t>Rental_Price</a:t>
            </a:r>
            <a:r>
              <a:rPr lang="en-US" sz="2800" dirty="0" smtClean="0">
                <a:solidFill>
                  <a:srgbClr val="FF3300"/>
                </a:solidFill>
              </a:rPr>
              <a:t>*</a:t>
            </a:r>
            <a:r>
              <a:rPr lang="en-US" sz="2800" dirty="0" err="1">
                <a:solidFill>
                  <a:srgbClr val="FF3300"/>
                </a:solidFill>
              </a:rPr>
              <a:t>Q</a:t>
            </a:r>
            <a:r>
              <a:rPr lang="en-US" sz="2800" dirty="0" err="1" smtClean="0">
                <a:solidFill>
                  <a:srgbClr val="FF3300"/>
                </a:solidFill>
              </a:rPr>
              <a:t>ty</a:t>
            </a:r>
            <a:r>
              <a:rPr lang="en-US" sz="2800" dirty="0" smtClean="0">
                <a:solidFill>
                  <a:srgbClr val="FF3300"/>
                </a:solidFill>
              </a:rPr>
              <a:t>) </a:t>
            </a:r>
            <a:r>
              <a:rPr lang="en-US" sz="2800" dirty="0">
                <a:solidFill>
                  <a:srgbClr val="FF3300"/>
                </a:solidFill>
              </a:rPr>
              <a:t>AS Total</a:t>
            </a:r>
          </a:p>
          <a:p>
            <a:pPr>
              <a:lnSpc>
                <a:spcPct val="90000"/>
              </a:lnSpc>
              <a:buFontTx/>
              <a:buNone/>
            </a:pPr>
            <a:r>
              <a:rPr lang="en-US" sz="2800" dirty="0"/>
              <a:t>   FROM </a:t>
            </a:r>
            <a:r>
              <a:rPr lang="en-US" sz="2800" dirty="0" smtClean="0"/>
              <a:t>(DIVECUST </a:t>
            </a:r>
            <a:r>
              <a:rPr lang="en-US" sz="2800" dirty="0"/>
              <a:t>INNER JOIN DIVEORDS ON </a:t>
            </a:r>
            <a:r>
              <a:rPr lang="en-US" sz="2800" dirty="0" err="1" smtClean="0"/>
              <a:t>DIVECUST.Customer_No</a:t>
            </a:r>
            <a:r>
              <a:rPr lang="en-US" sz="2800" dirty="0" smtClean="0"/>
              <a:t> </a:t>
            </a:r>
            <a:r>
              <a:rPr lang="en-US" sz="2800" dirty="0"/>
              <a:t>= </a:t>
            </a:r>
            <a:r>
              <a:rPr lang="en-US" sz="2800" dirty="0" err="1" smtClean="0"/>
              <a:t>DIVEORDS.Customer_No</a:t>
            </a:r>
            <a:r>
              <a:rPr lang="en-US" sz="2800" dirty="0" smtClean="0"/>
              <a:t>) </a:t>
            </a:r>
            <a:r>
              <a:rPr lang="en-US" sz="2800" dirty="0"/>
              <a:t>INNER JOIN DIVEITEM ON </a:t>
            </a:r>
            <a:r>
              <a:rPr lang="en-US" sz="2800" dirty="0" err="1" smtClean="0"/>
              <a:t>DIVEORDS.Order_No</a:t>
            </a:r>
            <a:r>
              <a:rPr lang="en-US" sz="2800" dirty="0" smtClean="0"/>
              <a:t> </a:t>
            </a:r>
            <a:r>
              <a:rPr lang="en-US" sz="2800" dirty="0"/>
              <a:t>= </a:t>
            </a:r>
            <a:r>
              <a:rPr lang="en-US" sz="2800" dirty="0" err="1" smtClean="0"/>
              <a:t>DIVEITEM.Order_No</a:t>
            </a:r>
            <a:endParaRPr lang="en-US" sz="2800" dirty="0"/>
          </a:p>
          <a:p>
            <a:pPr>
              <a:lnSpc>
                <a:spcPct val="90000"/>
              </a:lnSpc>
              <a:buFontTx/>
              <a:buNone/>
            </a:pPr>
            <a:r>
              <a:rPr lang="en-US" sz="2800" dirty="0"/>
              <a:t>   </a:t>
            </a:r>
            <a:r>
              <a:rPr lang="en-US" sz="2800" dirty="0">
                <a:solidFill>
                  <a:srgbClr val="FF3300"/>
                </a:solidFill>
              </a:rPr>
              <a:t>GROUP BY </a:t>
            </a:r>
            <a:r>
              <a:rPr lang="en-US" sz="2800" dirty="0" err="1">
                <a:solidFill>
                  <a:srgbClr val="FF3300"/>
                </a:solidFill>
              </a:rPr>
              <a:t>DIVECUST.Name</a:t>
            </a:r>
            <a:endParaRPr lang="en-US" sz="2800" dirty="0">
              <a:solidFill>
                <a:srgbClr val="FF3300"/>
              </a:solidFill>
            </a:endParaRPr>
          </a:p>
          <a:p>
            <a:pPr>
              <a:lnSpc>
                <a:spcPct val="90000"/>
              </a:lnSpc>
              <a:buFontTx/>
              <a:buNone/>
            </a:pPr>
            <a:r>
              <a:rPr lang="en-US" sz="2800" dirty="0">
                <a:solidFill>
                  <a:srgbClr val="FF3300"/>
                </a:solidFill>
              </a:rPr>
              <a:t>   HAVING </a:t>
            </a:r>
            <a:r>
              <a:rPr lang="en-US" sz="2800" dirty="0" smtClean="0">
                <a:solidFill>
                  <a:srgbClr val="FF3300"/>
                </a:solidFill>
              </a:rPr>
              <a:t>((</a:t>
            </a:r>
            <a:r>
              <a:rPr lang="en-US" sz="2800" dirty="0" err="1">
                <a:solidFill>
                  <a:srgbClr val="FF3300"/>
                </a:solidFill>
              </a:rPr>
              <a:t>DIVECUST.Name</a:t>
            </a:r>
            <a:r>
              <a:rPr lang="en-US" sz="2800" dirty="0">
                <a:solidFill>
                  <a:srgbClr val="FF3300"/>
                </a:solidFill>
              </a:rPr>
              <a:t>) </a:t>
            </a:r>
            <a:r>
              <a:rPr lang="en-US" sz="2800" dirty="0" smtClean="0">
                <a:solidFill>
                  <a:srgbClr val="FF3300"/>
                </a:solidFill>
              </a:rPr>
              <a:t>LIKE </a:t>
            </a:r>
            <a:r>
              <a:rPr lang="ja-JP" altLang="en-US" sz="2800" dirty="0" smtClean="0">
                <a:solidFill>
                  <a:srgbClr val="FF3300"/>
                </a:solidFill>
                <a:latin typeface="Arial"/>
              </a:rPr>
              <a:t>‘</a:t>
            </a:r>
            <a:r>
              <a:rPr lang="en-US" altLang="ja-JP" sz="2800" dirty="0">
                <a:solidFill>
                  <a:srgbClr val="FF3300"/>
                </a:solidFill>
              </a:rPr>
              <a:t>%</a:t>
            </a:r>
            <a:r>
              <a:rPr lang="en-US" sz="2800" dirty="0" err="1" smtClean="0">
                <a:solidFill>
                  <a:srgbClr val="FF3300"/>
                </a:solidFill>
              </a:rPr>
              <a:t>Jazdzewski</a:t>
            </a:r>
            <a:r>
              <a:rPr lang="en-US" sz="2800" dirty="0" smtClean="0">
                <a:solidFill>
                  <a:srgbClr val="FF3300"/>
                </a:solidFill>
              </a:rPr>
              <a:t>%</a:t>
            </a:r>
            <a:r>
              <a:rPr lang="ja-JP" altLang="en-US" sz="2800" dirty="0" smtClean="0">
                <a:solidFill>
                  <a:srgbClr val="FF3300"/>
                </a:solidFill>
                <a:latin typeface="Arial"/>
              </a:rPr>
              <a:t>’</a:t>
            </a:r>
            <a:r>
              <a:rPr lang="en-US" sz="2800" dirty="0" smtClean="0">
                <a:solidFill>
                  <a:srgbClr val="FF3300"/>
                </a:solidFill>
              </a:rPr>
              <a:t>)</a:t>
            </a:r>
            <a:r>
              <a:rPr lang="en-US" sz="2800" dirty="0">
                <a:solidFill>
                  <a:srgbClr val="FF3300"/>
                </a:solidFill>
              </a:rPr>
              <a:t>;</a:t>
            </a:r>
          </a:p>
          <a:p>
            <a:pPr>
              <a:lnSpc>
                <a:spcPct val="90000"/>
              </a:lnSpc>
            </a:pPr>
            <a:endParaRPr lang="en-US" sz="2800" dirty="0">
              <a:solidFill>
                <a:srgbClr val="FF3300"/>
              </a:solidFill>
            </a:endParaRPr>
          </a:p>
        </p:txBody>
      </p:sp>
      <p:sp>
        <p:nvSpPr>
          <p:cNvPr id="2" name="TextBox 1"/>
          <p:cNvSpPr txBox="1"/>
          <p:nvPr/>
        </p:nvSpPr>
        <p:spPr>
          <a:xfrm>
            <a:off x="2246579" y="914400"/>
            <a:ext cx="3784183" cy="461665"/>
          </a:xfrm>
          <a:prstGeom prst="rect">
            <a:avLst/>
          </a:prstGeom>
          <a:noFill/>
        </p:spPr>
        <p:txBody>
          <a:bodyPr wrap="none" rtlCol="0">
            <a:spAutoFit/>
          </a:bodyPr>
          <a:lstStyle/>
          <a:p>
            <a:r>
              <a:rPr lang="en-US" b="1" i="1" dirty="0" smtClean="0">
                <a:latin typeface="+mn-lt"/>
              </a:rPr>
              <a:t>Explicit Join statements</a:t>
            </a:r>
            <a:endParaRPr lang="en-US" b="1" i="1" dirty="0">
              <a:latin typeface="+mn-lt"/>
            </a:endParaRPr>
          </a:p>
        </p:txBody>
      </p:sp>
    </p:spTree>
    <p:extLst>
      <p:ext uri="{BB962C8B-B14F-4D97-AF65-F5344CB8AC3E}">
        <p14:creationId xmlns:p14="http://schemas.microsoft.com/office/powerpoint/2010/main" val="37537352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806916" name="Rectangle 4"/>
          <p:cNvSpPr>
            <a:spLocks noGrp="1" noChangeArrowheads="1"/>
          </p:cNvSpPr>
          <p:nvPr>
            <p:ph type="title"/>
          </p:nvPr>
        </p:nvSpPr>
        <p:spPr/>
        <p:txBody>
          <a:bodyPr/>
          <a:lstStyle/>
          <a:p>
            <a:r>
              <a:rPr lang="en-US"/>
              <a:t>GROUP BY</a:t>
            </a:r>
          </a:p>
        </p:txBody>
      </p:sp>
      <p:sp>
        <p:nvSpPr>
          <p:cNvPr id="806917" name="Rectangle 5"/>
          <p:cNvSpPr>
            <a:spLocks noGrp="1" noChangeArrowheads="1"/>
          </p:cNvSpPr>
          <p:nvPr>
            <p:ph type="body" idx="1"/>
          </p:nvPr>
        </p:nvSpPr>
        <p:spPr/>
        <p:txBody>
          <a:bodyPr/>
          <a:lstStyle/>
          <a:p>
            <a:r>
              <a:rPr lang="en-US" dirty="0"/>
              <a:t>SELECT </a:t>
            </a:r>
            <a:r>
              <a:rPr lang="en-US" dirty="0" err="1" smtClean="0"/>
              <a:t>DEST.Destination</a:t>
            </a:r>
            <a:r>
              <a:rPr lang="en-US" dirty="0" err="1" smtClean="0"/>
              <a:t>_</a:t>
            </a:r>
            <a:r>
              <a:rPr lang="en-US" dirty="0" err="1" smtClean="0"/>
              <a:t>Name</a:t>
            </a:r>
            <a:r>
              <a:rPr lang="en-US" dirty="0" smtClean="0"/>
              <a:t>, </a:t>
            </a:r>
            <a:r>
              <a:rPr lang="en-US" dirty="0"/>
              <a:t>Count(*) AS Expr1</a:t>
            </a:r>
          </a:p>
          <a:p>
            <a:pPr>
              <a:buFontTx/>
              <a:buNone/>
            </a:pPr>
            <a:r>
              <a:rPr lang="en-US" dirty="0"/>
              <a:t>   FROM DEST INNER JOIN DIVEORDS ON </a:t>
            </a:r>
            <a:r>
              <a:rPr lang="en-US" dirty="0" err="1" smtClean="0"/>
              <a:t>DEST.Destination_Name</a:t>
            </a:r>
            <a:r>
              <a:rPr lang="en-US" dirty="0" smtClean="0"/>
              <a:t> </a:t>
            </a:r>
            <a:r>
              <a:rPr lang="en-US" dirty="0"/>
              <a:t>= </a:t>
            </a:r>
            <a:r>
              <a:rPr lang="en-US" dirty="0" err="1"/>
              <a:t>DIVEORDS.Destination</a:t>
            </a:r>
            <a:endParaRPr lang="en-US" dirty="0"/>
          </a:p>
          <a:p>
            <a:pPr>
              <a:buFontTx/>
              <a:buNone/>
            </a:pPr>
            <a:r>
              <a:rPr lang="en-US" dirty="0">
                <a:solidFill>
                  <a:srgbClr val="FF0000"/>
                </a:solidFill>
              </a:rPr>
              <a:t>   GROUP BY </a:t>
            </a:r>
            <a:r>
              <a:rPr lang="en-US" dirty="0" err="1" smtClean="0">
                <a:solidFill>
                  <a:srgbClr val="FF0000"/>
                </a:solidFill>
              </a:rPr>
              <a:t>DEST.Destination</a:t>
            </a:r>
            <a:r>
              <a:rPr lang="en-US" dirty="0" err="1" smtClean="0">
                <a:solidFill>
                  <a:srgbClr val="FF0000"/>
                </a:solidFill>
              </a:rPr>
              <a:t>_</a:t>
            </a:r>
            <a:r>
              <a:rPr lang="en-US" dirty="0" err="1" smtClean="0">
                <a:solidFill>
                  <a:srgbClr val="FF0000"/>
                </a:solidFill>
              </a:rPr>
              <a:t>Name</a:t>
            </a:r>
            <a:endParaRPr lang="en-US" dirty="0">
              <a:solidFill>
                <a:srgbClr val="FF0000"/>
              </a:solidFill>
            </a:endParaRPr>
          </a:p>
          <a:p>
            <a:pPr>
              <a:buFontTx/>
              <a:buNone/>
            </a:pPr>
            <a:r>
              <a:rPr lang="en-US" dirty="0">
                <a:solidFill>
                  <a:srgbClr val="FF0000"/>
                </a:solidFill>
              </a:rPr>
              <a:t>   HAVING ((Count(*))&gt;1);</a:t>
            </a:r>
          </a:p>
          <a:p>
            <a:r>
              <a:rPr lang="en-US" i="1" dirty="0"/>
              <a:t>Provides a list of Destinations with the number of orders going to that destination</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807938" name="Rectangle 2"/>
          <p:cNvSpPr>
            <a:spLocks noGrp="1" noChangeArrowheads="1"/>
          </p:cNvSpPr>
          <p:nvPr>
            <p:ph type="title"/>
          </p:nvPr>
        </p:nvSpPr>
        <p:spPr/>
        <p:txBody>
          <a:bodyPr/>
          <a:lstStyle/>
          <a:p>
            <a:pPr>
              <a:lnSpc>
                <a:spcPct val="90000"/>
              </a:lnSpc>
            </a:pPr>
            <a:r>
              <a:rPr lang="en-US"/>
              <a:t>Create Table</a:t>
            </a:r>
          </a:p>
        </p:txBody>
      </p:sp>
      <p:sp>
        <p:nvSpPr>
          <p:cNvPr id="807939" name="Rectangle 3"/>
          <p:cNvSpPr>
            <a:spLocks noGrp="1" noChangeArrowheads="1"/>
          </p:cNvSpPr>
          <p:nvPr>
            <p:ph type="body" idx="1"/>
          </p:nvPr>
        </p:nvSpPr>
        <p:spPr/>
        <p:txBody>
          <a:bodyPr/>
          <a:lstStyle/>
          <a:p>
            <a:pPr>
              <a:lnSpc>
                <a:spcPct val="90000"/>
              </a:lnSpc>
            </a:pPr>
            <a:r>
              <a:rPr lang="en-US" dirty="0">
                <a:solidFill>
                  <a:srgbClr val="FF3300"/>
                </a:solidFill>
              </a:rPr>
              <a:t>CREATE TABLE</a:t>
            </a:r>
            <a:r>
              <a:rPr lang="en-US" dirty="0"/>
              <a:t> table-name (attr1 </a:t>
            </a:r>
            <a:r>
              <a:rPr lang="en-US" dirty="0" err="1"/>
              <a:t>attr</a:t>
            </a:r>
            <a:r>
              <a:rPr lang="en-US" dirty="0"/>
              <a:t>-type </a:t>
            </a:r>
            <a:r>
              <a:rPr lang="en-US" i="1" dirty="0" smtClean="0"/>
              <a:t>PRIMARY KEY</a:t>
            </a:r>
            <a:r>
              <a:rPr lang="en-US" dirty="0"/>
              <a:t>, attr2 </a:t>
            </a:r>
            <a:r>
              <a:rPr lang="en-US" dirty="0" err="1"/>
              <a:t>attr</a:t>
            </a:r>
            <a:r>
              <a:rPr lang="en-US" dirty="0"/>
              <a:t>-type,…,</a:t>
            </a:r>
            <a:r>
              <a:rPr lang="en-US" dirty="0" err="1"/>
              <a:t>attrN</a:t>
            </a:r>
            <a:r>
              <a:rPr lang="en-US" dirty="0"/>
              <a:t> </a:t>
            </a:r>
            <a:r>
              <a:rPr lang="en-US" dirty="0" err="1"/>
              <a:t>attr</a:t>
            </a:r>
            <a:r>
              <a:rPr lang="en-US" dirty="0"/>
              <a:t>-type)</a:t>
            </a:r>
            <a:r>
              <a:rPr lang="en-US" dirty="0" smtClean="0"/>
              <a:t>;</a:t>
            </a:r>
            <a:endParaRPr lang="en-US" dirty="0"/>
          </a:p>
          <a:p>
            <a:pPr lvl="1">
              <a:lnSpc>
                <a:spcPct val="90000"/>
              </a:lnSpc>
            </a:pPr>
            <a:r>
              <a:rPr lang="en-US" dirty="0"/>
              <a:t>Adds a new table with the specified attributes (and types) to the database</a:t>
            </a:r>
            <a:r>
              <a:rPr lang="en-US" dirty="0" smtClean="0"/>
              <a:t>.</a:t>
            </a:r>
          </a:p>
          <a:p>
            <a:pPr>
              <a:lnSpc>
                <a:spcPct val="90000"/>
              </a:lnSpc>
            </a:pPr>
            <a:endParaRPr lang="en-US" dirty="0" smtClean="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808962" name="Rectangle 2"/>
          <p:cNvSpPr>
            <a:spLocks noGrp="1" noChangeArrowheads="1"/>
          </p:cNvSpPr>
          <p:nvPr>
            <p:ph type="title"/>
          </p:nvPr>
        </p:nvSpPr>
        <p:spPr/>
        <p:txBody>
          <a:bodyPr/>
          <a:lstStyle/>
          <a:p>
            <a:r>
              <a:rPr lang="en-US"/>
              <a:t>Access Data Types</a:t>
            </a:r>
          </a:p>
        </p:txBody>
      </p:sp>
      <p:sp>
        <p:nvSpPr>
          <p:cNvPr id="808963" name="Rectangle 3"/>
          <p:cNvSpPr>
            <a:spLocks noGrp="1" noChangeArrowheads="1"/>
          </p:cNvSpPr>
          <p:nvPr>
            <p:ph type="body" idx="1"/>
          </p:nvPr>
        </p:nvSpPr>
        <p:spPr>
          <a:xfrm>
            <a:off x="533400" y="1676400"/>
            <a:ext cx="8458200" cy="4114800"/>
          </a:xfrm>
        </p:spPr>
        <p:txBody>
          <a:bodyPr/>
          <a:lstStyle/>
          <a:p>
            <a:pPr>
              <a:lnSpc>
                <a:spcPct val="80000"/>
              </a:lnSpc>
            </a:pPr>
            <a:r>
              <a:rPr lang="en-US" sz="2800" b="1"/>
              <a:t>Numeric</a:t>
            </a:r>
            <a:r>
              <a:rPr lang="en-US" sz="2800"/>
              <a:t> (1, 2, 4, 8 bytes, fixed or float)</a:t>
            </a:r>
          </a:p>
          <a:p>
            <a:pPr>
              <a:lnSpc>
                <a:spcPct val="80000"/>
              </a:lnSpc>
            </a:pPr>
            <a:r>
              <a:rPr lang="en-US" sz="2800" b="1"/>
              <a:t>Text</a:t>
            </a:r>
            <a:r>
              <a:rPr lang="en-US" sz="2800"/>
              <a:t> (255 max)</a:t>
            </a:r>
          </a:p>
          <a:p>
            <a:pPr>
              <a:lnSpc>
                <a:spcPct val="80000"/>
              </a:lnSpc>
            </a:pPr>
            <a:r>
              <a:rPr lang="en-US" sz="2800" b="1"/>
              <a:t>Memo</a:t>
            </a:r>
            <a:r>
              <a:rPr lang="en-US" sz="2800"/>
              <a:t> (64000 max)</a:t>
            </a:r>
          </a:p>
          <a:p>
            <a:pPr>
              <a:lnSpc>
                <a:spcPct val="80000"/>
              </a:lnSpc>
            </a:pPr>
            <a:r>
              <a:rPr lang="en-US" sz="2800" b="1"/>
              <a:t>Date/Time</a:t>
            </a:r>
            <a:r>
              <a:rPr lang="en-US" sz="2800"/>
              <a:t> (8 bytes)</a:t>
            </a:r>
          </a:p>
          <a:p>
            <a:pPr>
              <a:lnSpc>
                <a:spcPct val="80000"/>
              </a:lnSpc>
            </a:pPr>
            <a:r>
              <a:rPr lang="en-US" sz="2800" b="1"/>
              <a:t>Currency</a:t>
            </a:r>
            <a:r>
              <a:rPr lang="en-US" sz="2800"/>
              <a:t> (8 bytes, 15 digits + 4 digits decimal)</a:t>
            </a:r>
          </a:p>
          <a:p>
            <a:pPr>
              <a:lnSpc>
                <a:spcPct val="80000"/>
              </a:lnSpc>
            </a:pPr>
            <a:r>
              <a:rPr lang="en-US" sz="2800" b="1"/>
              <a:t>Autonumber</a:t>
            </a:r>
            <a:r>
              <a:rPr lang="en-US" sz="2800"/>
              <a:t> (4 bytes)</a:t>
            </a:r>
          </a:p>
          <a:p>
            <a:pPr>
              <a:lnSpc>
                <a:spcPct val="80000"/>
              </a:lnSpc>
            </a:pPr>
            <a:r>
              <a:rPr lang="en-US" sz="2800" b="1"/>
              <a:t>Yes/No</a:t>
            </a:r>
            <a:r>
              <a:rPr lang="en-US" sz="2800"/>
              <a:t> (1 bit)</a:t>
            </a:r>
          </a:p>
          <a:p>
            <a:pPr>
              <a:lnSpc>
                <a:spcPct val="80000"/>
              </a:lnSpc>
            </a:pPr>
            <a:r>
              <a:rPr lang="en-US" sz="2800" b="1"/>
              <a:t>OLE</a:t>
            </a:r>
            <a:r>
              <a:rPr lang="en-US" sz="2800"/>
              <a:t> (limited only by disk space)</a:t>
            </a:r>
          </a:p>
          <a:p>
            <a:pPr>
              <a:lnSpc>
                <a:spcPct val="80000"/>
              </a:lnSpc>
            </a:pPr>
            <a:r>
              <a:rPr lang="en-US" sz="2800" b="1"/>
              <a:t>Hyperlinks</a:t>
            </a:r>
            <a:r>
              <a:rPr lang="en-US" sz="2800"/>
              <a:t> (up to 64000 chars)</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809986" name="Rectangle 2"/>
          <p:cNvSpPr>
            <a:spLocks noGrp="1" noChangeArrowheads="1"/>
          </p:cNvSpPr>
          <p:nvPr>
            <p:ph type="title"/>
          </p:nvPr>
        </p:nvSpPr>
        <p:spPr/>
        <p:txBody>
          <a:bodyPr/>
          <a:lstStyle/>
          <a:p>
            <a:pPr>
              <a:lnSpc>
                <a:spcPct val="80000"/>
              </a:lnSpc>
            </a:pPr>
            <a:r>
              <a:rPr lang="en-US"/>
              <a:t>Access Numeric types</a:t>
            </a:r>
          </a:p>
        </p:txBody>
      </p:sp>
      <p:sp>
        <p:nvSpPr>
          <p:cNvPr id="809987" name="Rectangle 3"/>
          <p:cNvSpPr>
            <a:spLocks noGrp="1" noChangeArrowheads="1"/>
          </p:cNvSpPr>
          <p:nvPr>
            <p:ph type="body" idx="1"/>
          </p:nvPr>
        </p:nvSpPr>
        <p:spPr>
          <a:xfrm>
            <a:off x="609600" y="1143000"/>
            <a:ext cx="7772400" cy="4114800"/>
          </a:xfrm>
        </p:spPr>
        <p:txBody>
          <a:bodyPr/>
          <a:lstStyle/>
          <a:p>
            <a:pPr>
              <a:lnSpc>
                <a:spcPct val="70000"/>
              </a:lnSpc>
            </a:pPr>
            <a:r>
              <a:rPr lang="en-US" sz="2800" b="1"/>
              <a:t>Byte</a:t>
            </a:r>
            <a:r>
              <a:rPr lang="en-US" sz="2800"/>
              <a:t>  </a:t>
            </a:r>
          </a:p>
          <a:p>
            <a:pPr lvl="3">
              <a:lnSpc>
                <a:spcPct val="70000"/>
              </a:lnSpc>
            </a:pPr>
            <a:r>
              <a:rPr lang="en-US" sz="1600"/>
              <a:t>Stores numbers from 0 to 255 (no fractions). 1 byte</a:t>
            </a:r>
            <a:endParaRPr lang="en-US" sz="1800"/>
          </a:p>
          <a:p>
            <a:pPr>
              <a:lnSpc>
                <a:spcPct val="70000"/>
              </a:lnSpc>
            </a:pPr>
            <a:r>
              <a:rPr lang="en-US" sz="2800" b="1"/>
              <a:t>Integer</a:t>
            </a:r>
            <a:r>
              <a:rPr lang="en-US" sz="2800"/>
              <a:t>	</a:t>
            </a:r>
          </a:p>
          <a:p>
            <a:pPr lvl="3">
              <a:lnSpc>
                <a:spcPct val="70000"/>
              </a:lnSpc>
            </a:pPr>
            <a:r>
              <a:rPr lang="en-US" sz="1800"/>
              <a:t> Stores numbers from –32,768 to 32,767 (no fractions) 2 bytes</a:t>
            </a:r>
          </a:p>
          <a:p>
            <a:pPr>
              <a:lnSpc>
                <a:spcPct val="70000"/>
              </a:lnSpc>
            </a:pPr>
            <a:r>
              <a:rPr lang="en-US" sz="2800" b="1"/>
              <a:t>Long Integer</a:t>
            </a:r>
            <a:r>
              <a:rPr lang="en-US" sz="2800"/>
              <a:t>	</a:t>
            </a:r>
            <a:r>
              <a:rPr lang="en-US" sz="2800" i="1"/>
              <a:t>(Default)</a:t>
            </a:r>
            <a:r>
              <a:rPr lang="en-US" sz="2800"/>
              <a:t> </a:t>
            </a:r>
          </a:p>
          <a:p>
            <a:pPr lvl="3">
              <a:lnSpc>
                <a:spcPct val="70000"/>
              </a:lnSpc>
            </a:pPr>
            <a:r>
              <a:rPr lang="en-US" sz="1800"/>
              <a:t>Stores numbers from –2,147,483,648 to 2,147,483,647 (no fractions). 4 bytes</a:t>
            </a:r>
          </a:p>
          <a:p>
            <a:pPr>
              <a:lnSpc>
                <a:spcPct val="70000"/>
              </a:lnSpc>
            </a:pPr>
            <a:r>
              <a:rPr lang="en-US" sz="2800" b="1"/>
              <a:t>Single</a:t>
            </a:r>
            <a:r>
              <a:rPr lang="en-US" sz="2800"/>
              <a:t>	</a:t>
            </a:r>
          </a:p>
          <a:p>
            <a:pPr lvl="3">
              <a:lnSpc>
                <a:spcPct val="70000"/>
              </a:lnSpc>
            </a:pPr>
            <a:r>
              <a:rPr lang="en-US" sz="1800"/>
              <a:t>Stores numbers from -3.402823E38 to –1.401298E–45 for negative values and from 1.401298E–45 to 3.402823E38 for positive values.		4 bytes</a:t>
            </a:r>
          </a:p>
          <a:p>
            <a:pPr>
              <a:lnSpc>
                <a:spcPct val="70000"/>
              </a:lnSpc>
            </a:pPr>
            <a:r>
              <a:rPr lang="en-US" sz="2800" b="1"/>
              <a:t>Double</a:t>
            </a:r>
            <a:r>
              <a:rPr lang="en-US" sz="2800"/>
              <a:t>	</a:t>
            </a:r>
          </a:p>
          <a:p>
            <a:pPr lvl="3">
              <a:lnSpc>
                <a:spcPct val="70000"/>
              </a:lnSpc>
            </a:pPr>
            <a:r>
              <a:rPr lang="en-US" sz="1800"/>
              <a:t>Stores numbers from –1.79769313486231E308 to –4.94065645841247E–324 for negative values and from 1.79769313486231E308 to 4.94065645841247E–324 for positive values.	15	8 bytes</a:t>
            </a:r>
          </a:p>
          <a:p>
            <a:pPr>
              <a:lnSpc>
                <a:spcPct val="70000"/>
              </a:lnSpc>
            </a:pPr>
            <a:r>
              <a:rPr lang="en-US" sz="2800" b="1"/>
              <a:t>Replication ID</a:t>
            </a:r>
            <a:r>
              <a:rPr lang="en-US" sz="2800"/>
              <a:t>	</a:t>
            </a:r>
          </a:p>
          <a:p>
            <a:pPr lvl="3">
              <a:lnSpc>
                <a:spcPct val="70000"/>
              </a:lnSpc>
            </a:pPr>
            <a:r>
              <a:rPr lang="en-US" sz="1800"/>
              <a:t>Globally unique identifier (GUID)	N/A	16 bytes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Date Placeholder 3"/>
          <p:cNvSpPr>
            <a:spLocks noGrp="1"/>
          </p:cNvSpPr>
          <p:nvPr>
            <p:ph type="dt" sz="half" idx="10"/>
          </p:nvPr>
        </p:nvSpPr>
        <p:spPr/>
        <p:txBody>
          <a:bodyPr/>
          <a:lstStyle/>
          <a:p>
            <a:r>
              <a:rPr lang="en-US" smtClean="0"/>
              <a:t>IS 257 – Fall 2014</a:t>
            </a:r>
            <a:endParaRPr lang="en-US"/>
          </a:p>
        </p:txBody>
      </p:sp>
      <p:sp>
        <p:nvSpPr>
          <p:cNvPr id="924674" name="Rectangle 2"/>
          <p:cNvSpPr>
            <a:spLocks noGrp="1" noChangeArrowheads="1"/>
          </p:cNvSpPr>
          <p:nvPr>
            <p:ph type="title"/>
          </p:nvPr>
        </p:nvSpPr>
        <p:spPr/>
        <p:txBody>
          <a:bodyPr/>
          <a:lstStyle/>
          <a:p>
            <a:r>
              <a:rPr lang="en-US"/>
              <a:t>Normalization</a:t>
            </a:r>
          </a:p>
        </p:txBody>
      </p:sp>
      <p:grpSp>
        <p:nvGrpSpPr>
          <p:cNvPr id="924675" name="Group 3"/>
          <p:cNvGrpSpPr>
            <a:grpSpLocks/>
          </p:cNvGrpSpPr>
          <p:nvPr/>
        </p:nvGrpSpPr>
        <p:grpSpPr bwMode="auto">
          <a:xfrm>
            <a:off x="304800" y="1295400"/>
            <a:ext cx="8839200" cy="4724400"/>
            <a:chOff x="192" y="816"/>
            <a:chExt cx="5568" cy="2976"/>
          </a:xfrm>
        </p:grpSpPr>
        <p:sp>
          <p:nvSpPr>
            <p:cNvPr id="924676" name="Rectangle 4"/>
            <p:cNvSpPr>
              <a:spLocks noChangeArrowheads="1"/>
            </p:cNvSpPr>
            <p:nvPr/>
          </p:nvSpPr>
          <p:spPr bwMode="auto">
            <a:xfrm>
              <a:off x="4896" y="2496"/>
              <a:ext cx="768" cy="115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924677" name="Rectangle 5"/>
            <p:cNvSpPr>
              <a:spLocks noChangeArrowheads="1"/>
            </p:cNvSpPr>
            <p:nvPr/>
          </p:nvSpPr>
          <p:spPr bwMode="auto">
            <a:xfrm>
              <a:off x="4896" y="1248"/>
              <a:ext cx="768" cy="115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924678" name="Rectangle 6"/>
            <p:cNvSpPr>
              <a:spLocks noChangeArrowheads="1"/>
            </p:cNvSpPr>
            <p:nvPr/>
          </p:nvSpPr>
          <p:spPr bwMode="auto">
            <a:xfrm>
              <a:off x="192" y="1488"/>
              <a:ext cx="960" cy="86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924679" name="Rectangle 7"/>
            <p:cNvSpPr>
              <a:spLocks noChangeArrowheads="1"/>
            </p:cNvSpPr>
            <p:nvPr/>
          </p:nvSpPr>
          <p:spPr bwMode="auto">
            <a:xfrm>
              <a:off x="192" y="2544"/>
              <a:ext cx="960" cy="100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924680" name="Oval 8"/>
            <p:cNvSpPr>
              <a:spLocks noChangeArrowheads="1"/>
            </p:cNvSpPr>
            <p:nvPr/>
          </p:nvSpPr>
          <p:spPr bwMode="auto">
            <a:xfrm>
              <a:off x="1536" y="816"/>
              <a:ext cx="2976" cy="2976"/>
            </a:xfrm>
            <a:prstGeom prst="ellipse">
              <a:avLst/>
            </a:prstGeom>
            <a:solidFill>
              <a:schemeClr val="accent1"/>
            </a:solidFill>
            <a:ln w="285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924681" name="Oval 9"/>
            <p:cNvSpPr>
              <a:spLocks noChangeArrowheads="1"/>
            </p:cNvSpPr>
            <p:nvPr/>
          </p:nvSpPr>
          <p:spPr bwMode="auto">
            <a:xfrm>
              <a:off x="1776" y="1056"/>
              <a:ext cx="2496" cy="2496"/>
            </a:xfrm>
            <a:prstGeom prst="ellipse">
              <a:avLst/>
            </a:prstGeom>
            <a:solidFill>
              <a:schemeClr val="accent1"/>
            </a:solidFill>
            <a:ln w="285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924682" name="Oval 10"/>
            <p:cNvSpPr>
              <a:spLocks noChangeArrowheads="1"/>
            </p:cNvSpPr>
            <p:nvPr/>
          </p:nvSpPr>
          <p:spPr bwMode="auto">
            <a:xfrm>
              <a:off x="2016" y="1296"/>
              <a:ext cx="2016" cy="2016"/>
            </a:xfrm>
            <a:prstGeom prst="ellipse">
              <a:avLst/>
            </a:prstGeom>
            <a:solidFill>
              <a:schemeClr val="accent1"/>
            </a:solidFill>
            <a:ln w="285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924683" name="Oval 11"/>
            <p:cNvSpPr>
              <a:spLocks noChangeArrowheads="1"/>
            </p:cNvSpPr>
            <p:nvPr/>
          </p:nvSpPr>
          <p:spPr bwMode="auto">
            <a:xfrm>
              <a:off x="2256" y="1536"/>
              <a:ext cx="1536" cy="1536"/>
            </a:xfrm>
            <a:prstGeom prst="ellipse">
              <a:avLst/>
            </a:prstGeom>
            <a:solidFill>
              <a:schemeClr val="accent1"/>
            </a:solidFill>
            <a:ln w="285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924684" name="WordArt 12"/>
            <p:cNvSpPr>
              <a:spLocks noChangeArrowheads="1" noChangeShapeType="1" noTextEdit="1"/>
            </p:cNvSpPr>
            <p:nvPr/>
          </p:nvSpPr>
          <p:spPr bwMode="auto">
            <a:xfrm>
              <a:off x="2064" y="960"/>
              <a:ext cx="1968" cy="1056"/>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1051094"/>
                </a:avLst>
              </a:prstTxWarp>
            </a:bodyPr>
            <a:lstStyle/>
            <a:p>
              <a:r>
                <a:rPr lang="en-US" sz="1800" kern="10">
                  <a:ln w="9525">
                    <a:solidFill>
                      <a:schemeClr val="bg1"/>
                    </a:solidFill>
                    <a:round/>
                    <a:headEnd/>
                    <a:tailEnd/>
                  </a:ln>
                  <a:solidFill>
                    <a:srgbClr val="FFFFFF"/>
                  </a:solidFill>
                  <a:latin typeface="Times New Roman"/>
                  <a:ea typeface="Times New Roman"/>
                  <a:cs typeface="Times New Roman"/>
                </a:rPr>
                <a:t>Unnormalized Relations</a:t>
              </a:r>
            </a:p>
          </p:txBody>
        </p:sp>
        <p:sp>
          <p:nvSpPr>
            <p:cNvPr id="924685" name="WordArt 13"/>
            <p:cNvSpPr>
              <a:spLocks noChangeArrowheads="1" noChangeShapeType="1" noTextEdit="1"/>
            </p:cNvSpPr>
            <p:nvPr/>
          </p:nvSpPr>
          <p:spPr bwMode="auto">
            <a:xfrm>
              <a:off x="2208" y="1200"/>
              <a:ext cx="1680" cy="912"/>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1110346"/>
                </a:avLst>
              </a:prstTxWarp>
            </a:bodyPr>
            <a:lstStyle/>
            <a:p>
              <a:r>
                <a:rPr lang="en-US" sz="1800" kern="10">
                  <a:ln w="9525">
                    <a:solidFill>
                      <a:schemeClr val="bg1"/>
                    </a:solidFill>
                    <a:round/>
                    <a:headEnd/>
                    <a:tailEnd/>
                  </a:ln>
                  <a:solidFill>
                    <a:schemeClr val="bg1"/>
                  </a:solidFill>
                  <a:latin typeface="Times New Roman"/>
                  <a:ea typeface="Times New Roman"/>
                  <a:cs typeface="Times New Roman"/>
                </a:rPr>
                <a:t>First normal form</a:t>
              </a:r>
            </a:p>
          </p:txBody>
        </p:sp>
        <p:sp>
          <p:nvSpPr>
            <p:cNvPr id="924686" name="WordArt 14"/>
            <p:cNvSpPr>
              <a:spLocks noChangeArrowheads="1" noChangeShapeType="1" noTextEdit="1"/>
            </p:cNvSpPr>
            <p:nvPr/>
          </p:nvSpPr>
          <p:spPr bwMode="auto">
            <a:xfrm>
              <a:off x="2208" y="1440"/>
              <a:ext cx="1584" cy="1152"/>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0800000"/>
                </a:avLst>
              </a:prstTxWarp>
            </a:bodyPr>
            <a:lstStyle/>
            <a:p>
              <a:r>
                <a:rPr lang="en-US" sz="1800" kern="10">
                  <a:ln w="9525">
                    <a:solidFill>
                      <a:schemeClr val="bg1"/>
                    </a:solidFill>
                    <a:round/>
                    <a:headEnd/>
                    <a:tailEnd/>
                  </a:ln>
                  <a:solidFill>
                    <a:schemeClr val="bg1"/>
                  </a:solidFill>
                  <a:latin typeface="Times New Roman"/>
                  <a:ea typeface="Times New Roman"/>
                  <a:cs typeface="Times New Roman"/>
                </a:rPr>
                <a:t>Second normal form</a:t>
              </a:r>
            </a:p>
          </p:txBody>
        </p:sp>
        <p:sp>
          <p:nvSpPr>
            <p:cNvPr id="924687" name="Oval 15"/>
            <p:cNvSpPr>
              <a:spLocks noChangeArrowheads="1"/>
            </p:cNvSpPr>
            <p:nvPr/>
          </p:nvSpPr>
          <p:spPr bwMode="auto">
            <a:xfrm>
              <a:off x="2640" y="1920"/>
              <a:ext cx="768" cy="768"/>
            </a:xfrm>
            <a:prstGeom prst="ellipse">
              <a:avLst/>
            </a:prstGeom>
            <a:solidFill>
              <a:schemeClr val="accent1"/>
            </a:solidFill>
            <a:ln w="285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chemeClr val="bg1"/>
                  </a:solidFill>
                  <a:latin typeface="Arial" charset="0"/>
                </a:rPr>
                <a:t>Boyce-</a:t>
              </a:r>
            </a:p>
            <a:p>
              <a:pPr eaLnBrk="0" hangingPunct="0"/>
              <a:r>
                <a:rPr lang="en-US">
                  <a:solidFill>
                    <a:schemeClr val="bg1"/>
                  </a:solidFill>
                  <a:latin typeface="Arial" charset="0"/>
                </a:rPr>
                <a:t>Codd and</a:t>
              </a:r>
            </a:p>
            <a:p>
              <a:pPr eaLnBrk="0" hangingPunct="0"/>
              <a:r>
                <a:rPr lang="en-US">
                  <a:solidFill>
                    <a:schemeClr val="bg1"/>
                  </a:solidFill>
                  <a:latin typeface="Arial" charset="0"/>
                </a:rPr>
                <a:t>Higher</a:t>
              </a:r>
            </a:p>
          </p:txBody>
        </p:sp>
        <p:sp>
          <p:nvSpPr>
            <p:cNvPr id="924688" name="WordArt 16"/>
            <p:cNvSpPr>
              <a:spLocks noChangeArrowheads="1" noChangeShapeType="1" noTextEdit="1"/>
            </p:cNvSpPr>
            <p:nvPr/>
          </p:nvSpPr>
          <p:spPr bwMode="auto">
            <a:xfrm>
              <a:off x="2400" y="1680"/>
              <a:ext cx="1186" cy="1104"/>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0800000"/>
                </a:avLst>
              </a:prstTxWarp>
            </a:bodyPr>
            <a:lstStyle/>
            <a:p>
              <a:r>
                <a:rPr lang="en-US" sz="1800" kern="10">
                  <a:ln w="9525">
                    <a:solidFill>
                      <a:schemeClr val="bg1"/>
                    </a:solidFill>
                    <a:round/>
                    <a:headEnd/>
                    <a:tailEnd/>
                  </a:ln>
                  <a:solidFill>
                    <a:schemeClr val="bg1"/>
                  </a:solidFill>
                  <a:latin typeface="Times New Roman"/>
                  <a:ea typeface="Times New Roman"/>
                  <a:cs typeface="Times New Roman"/>
                </a:rPr>
                <a:t>Third normal form</a:t>
              </a:r>
            </a:p>
          </p:txBody>
        </p:sp>
        <p:sp>
          <p:nvSpPr>
            <p:cNvPr id="924689" name="Line 17"/>
            <p:cNvSpPr>
              <a:spLocks noChangeShapeType="1"/>
            </p:cNvSpPr>
            <p:nvPr/>
          </p:nvSpPr>
          <p:spPr bwMode="auto">
            <a:xfrm flipH="1">
              <a:off x="4080" y="2256"/>
              <a:ext cx="384"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924690" name="Line 18"/>
            <p:cNvSpPr>
              <a:spLocks noChangeShapeType="1"/>
            </p:cNvSpPr>
            <p:nvPr/>
          </p:nvSpPr>
          <p:spPr bwMode="auto">
            <a:xfrm rot="1402742" flipH="1">
              <a:off x="3792" y="2640"/>
              <a:ext cx="384" cy="1"/>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924691" name="Line 19"/>
            <p:cNvSpPr>
              <a:spLocks noChangeShapeType="1"/>
            </p:cNvSpPr>
            <p:nvPr/>
          </p:nvSpPr>
          <p:spPr bwMode="auto">
            <a:xfrm rot="20600746">
              <a:off x="2112" y="2544"/>
              <a:ext cx="384" cy="1"/>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924692" name="Line 20"/>
            <p:cNvSpPr>
              <a:spLocks noChangeShapeType="1"/>
            </p:cNvSpPr>
            <p:nvPr/>
          </p:nvSpPr>
          <p:spPr bwMode="auto">
            <a:xfrm rot="6325345" flipH="1">
              <a:off x="2689" y="2783"/>
              <a:ext cx="384" cy="1"/>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924693" name="AutoShape 21"/>
            <p:cNvSpPr>
              <a:spLocks/>
            </p:cNvSpPr>
            <p:nvPr/>
          </p:nvSpPr>
          <p:spPr bwMode="auto">
            <a:xfrm>
              <a:off x="4896" y="1260"/>
              <a:ext cx="864" cy="1154"/>
            </a:xfrm>
            <a:prstGeom prst="accentCallout2">
              <a:avLst>
                <a:gd name="adj1" fmla="val 6241"/>
                <a:gd name="adj2" fmla="val -5556"/>
                <a:gd name="adj3" fmla="val 6241"/>
                <a:gd name="adj4" fmla="val -32870"/>
                <a:gd name="adj5" fmla="val 83620"/>
                <a:gd name="adj6" fmla="val -60532"/>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eaLnBrk="0" hangingPunct="0"/>
              <a:r>
                <a:rPr lang="en-US" sz="1600">
                  <a:solidFill>
                    <a:schemeClr val="bg1"/>
                  </a:solidFill>
                  <a:latin typeface="Arial" charset="0"/>
                </a:rPr>
                <a:t>Functional dependencyof nonkey attributes on the primary key - Atomic values only</a:t>
              </a:r>
              <a:endParaRPr lang="en-US">
                <a:solidFill>
                  <a:schemeClr val="bg1"/>
                </a:solidFill>
                <a:latin typeface="Arial" charset="0"/>
              </a:endParaRPr>
            </a:p>
          </p:txBody>
        </p:sp>
        <p:sp>
          <p:nvSpPr>
            <p:cNvPr id="924694" name="Rectangle 22"/>
            <p:cNvSpPr>
              <a:spLocks noChangeArrowheads="1"/>
            </p:cNvSpPr>
            <p:nvPr/>
          </p:nvSpPr>
          <p:spPr bwMode="auto">
            <a:xfrm>
              <a:off x="4560" y="1776"/>
              <a:ext cx="576" cy="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924695" name="AutoShape 23"/>
            <p:cNvSpPr>
              <a:spLocks/>
            </p:cNvSpPr>
            <p:nvPr/>
          </p:nvSpPr>
          <p:spPr bwMode="auto">
            <a:xfrm>
              <a:off x="4896" y="2508"/>
              <a:ext cx="864" cy="1154"/>
            </a:xfrm>
            <a:prstGeom prst="accentCallout2">
              <a:avLst>
                <a:gd name="adj1" fmla="val 6241"/>
                <a:gd name="adj2" fmla="val -5556"/>
                <a:gd name="adj3" fmla="val 6241"/>
                <a:gd name="adj4" fmla="val -50116"/>
                <a:gd name="adj5" fmla="val 14560"/>
                <a:gd name="adj6" fmla="val -95486"/>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eaLnBrk="0" hangingPunct="0"/>
              <a:r>
                <a:rPr lang="en-US" sz="1600">
                  <a:solidFill>
                    <a:schemeClr val="bg1"/>
                  </a:solidFill>
                  <a:latin typeface="Arial" charset="0"/>
                </a:rPr>
                <a:t>Full Functional dependencyof nonkey attributes on the primary key</a:t>
              </a:r>
              <a:endParaRPr lang="en-US">
                <a:solidFill>
                  <a:schemeClr val="bg1"/>
                </a:solidFill>
                <a:latin typeface="Arial" charset="0"/>
              </a:endParaRPr>
            </a:p>
          </p:txBody>
        </p:sp>
        <p:sp>
          <p:nvSpPr>
            <p:cNvPr id="924696" name="AutoShape 24"/>
            <p:cNvSpPr>
              <a:spLocks/>
            </p:cNvSpPr>
            <p:nvPr/>
          </p:nvSpPr>
          <p:spPr bwMode="auto">
            <a:xfrm>
              <a:off x="288" y="1488"/>
              <a:ext cx="864" cy="846"/>
            </a:xfrm>
            <a:prstGeom prst="accentCallout2">
              <a:avLst>
                <a:gd name="adj1" fmla="val 8509"/>
                <a:gd name="adj2" fmla="val 105556"/>
                <a:gd name="adj3" fmla="val 8509"/>
                <a:gd name="adj4" fmla="val 161227"/>
                <a:gd name="adj5" fmla="val 128250"/>
                <a:gd name="adj6" fmla="val 218056"/>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eaLnBrk="0" hangingPunct="0"/>
              <a:r>
                <a:rPr lang="en-US" sz="1600">
                  <a:solidFill>
                    <a:schemeClr val="bg1"/>
                  </a:solidFill>
                  <a:latin typeface="Arial" charset="0"/>
                </a:rPr>
                <a:t>No transitive dependency between nonkey attributes</a:t>
              </a:r>
              <a:endParaRPr lang="en-US">
                <a:solidFill>
                  <a:schemeClr val="bg1"/>
                </a:solidFill>
                <a:latin typeface="Arial" charset="0"/>
              </a:endParaRPr>
            </a:p>
          </p:txBody>
        </p:sp>
        <p:sp>
          <p:nvSpPr>
            <p:cNvPr id="924697" name="AutoShape 25"/>
            <p:cNvSpPr>
              <a:spLocks/>
            </p:cNvSpPr>
            <p:nvPr/>
          </p:nvSpPr>
          <p:spPr bwMode="auto">
            <a:xfrm>
              <a:off x="192" y="2544"/>
              <a:ext cx="960" cy="1000"/>
            </a:xfrm>
            <a:prstGeom prst="accentCallout2">
              <a:avLst>
                <a:gd name="adj1" fmla="val 7199"/>
                <a:gd name="adj2" fmla="val 105000"/>
                <a:gd name="adj3" fmla="val 7199"/>
                <a:gd name="adj4" fmla="val 190106"/>
                <a:gd name="adj5" fmla="val 35898"/>
                <a:gd name="adj6" fmla="val 277190"/>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eaLnBrk="0" hangingPunct="0"/>
              <a:r>
                <a:rPr lang="en-US" sz="1600">
                  <a:solidFill>
                    <a:schemeClr val="bg1"/>
                  </a:solidFill>
                  <a:latin typeface="Arial" charset="0"/>
                </a:rPr>
                <a:t> All determinants are candidate keys - Single multivalued dependency</a:t>
              </a:r>
              <a:endParaRPr lang="en-US">
                <a:solidFill>
                  <a:schemeClr val="bg1"/>
                </a:solidFill>
                <a:latin typeface="Arial" charset="0"/>
              </a:endParaRPr>
            </a:p>
          </p:txBody>
        </p:sp>
      </p:grpSp>
    </p:spTree>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811010" name="Rectangle 2"/>
          <p:cNvSpPr>
            <a:spLocks noGrp="1" noChangeArrowheads="1"/>
          </p:cNvSpPr>
          <p:nvPr>
            <p:ph type="title"/>
          </p:nvPr>
        </p:nvSpPr>
        <p:spPr/>
        <p:txBody>
          <a:bodyPr/>
          <a:lstStyle/>
          <a:p>
            <a:pPr>
              <a:lnSpc>
                <a:spcPct val="90000"/>
              </a:lnSpc>
            </a:pPr>
            <a:r>
              <a:rPr lang="en-US"/>
              <a:t>Oracle Data Types</a:t>
            </a:r>
          </a:p>
        </p:txBody>
      </p:sp>
      <p:sp>
        <p:nvSpPr>
          <p:cNvPr id="811011" name="Rectangle 3"/>
          <p:cNvSpPr>
            <a:spLocks noGrp="1" noChangeArrowheads="1"/>
          </p:cNvSpPr>
          <p:nvPr>
            <p:ph type="body" idx="1"/>
          </p:nvPr>
        </p:nvSpPr>
        <p:spPr>
          <a:xfrm>
            <a:off x="533400" y="1524000"/>
            <a:ext cx="8458200" cy="4114800"/>
          </a:xfrm>
        </p:spPr>
        <p:txBody>
          <a:bodyPr/>
          <a:lstStyle/>
          <a:p>
            <a:pPr>
              <a:lnSpc>
                <a:spcPct val="80000"/>
              </a:lnSpc>
            </a:pPr>
            <a:r>
              <a:rPr lang="en-US" sz="2800"/>
              <a:t>CHAR (size) -- max 2000</a:t>
            </a:r>
          </a:p>
          <a:p>
            <a:pPr>
              <a:lnSpc>
                <a:spcPct val="80000"/>
              </a:lnSpc>
            </a:pPr>
            <a:r>
              <a:rPr lang="en-US" sz="2800"/>
              <a:t>VARCHAR2(size) -- up to 4000</a:t>
            </a:r>
          </a:p>
          <a:p>
            <a:pPr>
              <a:lnSpc>
                <a:spcPct val="80000"/>
              </a:lnSpc>
            </a:pPr>
            <a:r>
              <a:rPr lang="en-US" sz="2800"/>
              <a:t>DATE</a:t>
            </a:r>
          </a:p>
          <a:p>
            <a:pPr>
              <a:lnSpc>
                <a:spcPct val="80000"/>
              </a:lnSpc>
            </a:pPr>
            <a:r>
              <a:rPr lang="en-US" sz="2800"/>
              <a:t>DECIMAL, FLOAT, INTEGER, INTEGER(s), SMALLINT, NUMBER, NUMBER(size,d)</a:t>
            </a:r>
          </a:p>
          <a:p>
            <a:pPr lvl="1">
              <a:lnSpc>
                <a:spcPct val="80000"/>
              </a:lnSpc>
            </a:pPr>
            <a:r>
              <a:rPr lang="en-US" sz="2400"/>
              <a:t>All numbers internally in same format…</a:t>
            </a:r>
          </a:p>
          <a:p>
            <a:pPr>
              <a:lnSpc>
                <a:spcPct val="80000"/>
              </a:lnSpc>
            </a:pPr>
            <a:r>
              <a:rPr lang="en-US" sz="2800"/>
              <a:t>LONG, LONG RAW, LONG VARCHAR</a:t>
            </a:r>
          </a:p>
          <a:p>
            <a:pPr lvl="1">
              <a:lnSpc>
                <a:spcPct val="80000"/>
              </a:lnSpc>
            </a:pPr>
            <a:r>
              <a:rPr lang="en-US" sz="2400"/>
              <a:t>up to 2 Gb -- </a:t>
            </a:r>
            <a:r>
              <a:rPr lang="en-US" sz="2400" i="1"/>
              <a:t>only one per table</a:t>
            </a:r>
          </a:p>
          <a:p>
            <a:pPr>
              <a:lnSpc>
                <a:spcPct val="80000"/>
              </a:lnSpc>
            </a:pPr>
            <a:r>
              <a:rPr lang="en-US" sz="2800"/>
              <a:t>BLOB, CLOB, NCLOB -- up to 4 Gb</a:t>
            </a:r>
          </a:p>
          <a:p>
            <a:pPr>
              <a:lnSpc>
                <a:spcPct val="80000"/>
              </a:lnSpc>
            </a:pPr>
            <a:r>
              <a:rPr lang="en-US" sz="2800"/>
              <a:t>BFILE -- file pointer to binary OS file</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812034" name="Rectangle 2"/>
          <p:cNvSpPr>
            <a:spLocks noGrp="1" noChangeArrowheads="1"/>
          </p:cNvSpPr>
          <p:nvPr>
            <p:ph type="title"/>
          </p:nvPr>
        </p:nvSpPr>
        <p:spPr/>
        <p:txBody>
          <a:bodyPr/>
          <a:lstStyle/>
          <a:p>
            <a:r>
              <a:rPr lang="en-US" sz="2800"/>
              <a:t>Creating a new table from existing tables</a:t>
            </a:r>
          </a:p>
        </p:txBody>
      </p:sp>
      <p:sp>
        <p:nvSpPr>
          <p:cNvPr id="812035" name="Rectangle 3"/>
          <p:cNvSpPr>
            <a:spLocks noGrp="1" noChangeArrowheads="1"/>
          </p:cNvSpPr>
          <p:nvPr>
            <p:ph type="body" idx="1"/>
          </p:nvPr>
        </p:nvSpPr>
        <p:spPr/>
        <p:txBody>
          <a:bodyPr/>
          <a:lstStyle/>
          <a:p>
            <a:r>
              <a:rPr lang="en-US" dirty="0"/>
              <a:t>Access and </a:t>
            </a:r>
            <a:r>
              <a:rPr lang="en-US" dirty="0" err="1"/>
              <a:t>PostgreSQL</a:t>
            </a:r>
            <a:r>
              <a:rPr lang="en-US" dirty="0"/>
              <a:t> Syntax</a:t>
            </a:r>
            <a:r>
              <a:rPr lang="en-US" dirty="0" smtClean="0"/>
              <a:t>:</a:t>
            </a:r>
            <a:endParaRPr lang="en-US" dirty="0">
              <a:solidFill>
                <a:srgbClr val="FF3300"/>
              </a:solidFill>
            </a:endParaRPr>
          </a:p>
          <a:p>
            <a:pPr lvl="1">
              <a:buFontTx/>
              <a:buNone/>
            </a:pPr>
            <a:r>
              <a:rPr lang="en-US" dirty="0">
                <a:solidFill>
                  <a:srgbClr val="FF3300"/>
                </a:solidFill>
              </a:rPr>
              <a:t>SELECT</a:t>
            </a:r>
            <a:r>
              <a:rPr lang="en-US" dirty="0"/>
              <a:t>  [DISTINCT] attr1, attr2,…, attr3 </a:t>
            </a:r>
            <a:r>
              <a:rPr lang="en-US" dirty="0">
                <a:solidFill>
                  <a:srgbClr val="FF3300"/>
                </a:solidFill>
              </a:rPr>
              <a:t>INTO</a:t>
            </a:r>
            <a:r>
              <a:rPr lang="en-US" dirty="0"/>
              <a:t> </a:t>
            </a:r>
            <a:r>
              <a:rPr lang="en-US" dirty="0" err="1"/>
              <a:t>newtablename</a:t>
            </a:r>
            <a:r>
              <a:rPr lang="en-US" dirty="0"/>
              <a:t> </a:t>
            </a:r>
            <a:r>
              <a:rPr lang="en-US" dirty="0">
                <a:solidFill>
                  <a:srgbClr val="FF3300"/>
                </a:solidFill>
              </a:rPr>
              <a:t>FROM</a:t>
            </a:r>
            <a:r>
              <a:rPr lang="en-US" dirty="0"/>
              <a:t> rel1 r1, rel2 r2,… rel3 r3 </a:t>
            </a:r>
            <a:r>
              <a:rPr lang="en-US" dirty="0">
                <a:solidFill>
                  <a:srgbClr val="FF3300"/>
                </a:solidFill>
              </a:rPr>
              <a:t>WHERE</a:t>
            </a:r>
            <a:r>
              <a:rPr lang="en-US" dirty="0"/>
              <a:t> condition1 {AND | OR} condition2  </a:t>
            </a:r>
            <a:r>
              <a:rPr lang="en-US" dirty="0">
                <a:solidFill>
                  <a:srgbClr val="FF3300"/>
                </a:solidFill>
              </a:rPr>
              <a:t>ORDER BY</a:t>
            </a:r>
            <a:r>
              <a:rPr lang="en-US" dirty="0"/>
              <a:t> attr1 [DESC], attr3 [DESC] </a:t>
            </a:r>
            <a:endParaRPr lang="en-US" dirty="0" smtClean="0"/>
          </a:p>
          <a:p>
            <a:pPr>
              <a:lnSpc>
                <a:spcPct val="90000"/>
              </a:lnSpc>
            </a:pPr>
            <a:r>
              <a:rPr lang="en-US" dirty="0" smtClean="0"/>
              <a:t>In </a:t>
            </a:r>
            <a:r>
              <a:rPr lang="en-US" dirty="0"/>
              <a:t>MySQL (5.5+) </a:t>
            </a:r>
          </a:p>
          <a:p>
            <a:pPr marL="457200" lvl="1" indent="0">
              <a:lnSpc>
                <a:spcPct val="90000"/>
              </a:lnSpc>
              <a:buNone/>
            </a:pPr>
            <a:r>
              <a:rPr lang="en-US" dirty="0">
                <a:solidFill>
                  <a:srgbClr val="FF0000"/>
                </a:solidFill>
              </a:rPr>
              <a:t>CREATE TABLE </a:t>
            </a:r>
            <a:r>
              <a:rPr lang="en-US" dirty="0" err="1"/>
              <a:t>newtablename</a:t>
            </a:r>
            <a:r>
              <a:rPr lang="en-US" dirty="0"/>
              <a:t> </a:t>
            </a:r>
            <a:r>
              <a:rPr lang="en-US" i="1" dirty="0" smtClean="0"/>
              <a:t>(optional added </a:t>
            </a:r>
            <a:r>
              <a:rPr lang="en-US" i="1" dirty="0" err="1" smtClean="0"/>
              <a:t>attr</a:t>
            </a:r>
            <a:r>
              <a:rPr lang="en-US" i="1" dirty="0" smtClean="0"/>
              <a:t> </a:t>
            </a:r>
            <a:r>
              <a:rPr lang="en-US" i="1" dirty="0" err="1" smtClean="0"/>
              <a:t>defs</a:t>
            </a:r>
            <a:r>
              <a:rPr lang="en-US" i="1" dirty="0" smtClean="0"/>
              <a:t>…) </a:t>
            </a:r>
            <a:r>
              <a:rPr lang="en-US" dirty="0" smtClean="0">
                <a:solidFill>
                  <a:srgbClr val="FF0000"/>
                </a:solidFill>
              </a:rPr>
              <a:t>AS SELECT </a:t>
            </a:r>
            <a:r>
              <a:rPr lang="en-US" dirty="0">
                <a:solidFill>
                  <a:srgbClr val="FF0000"/>
                </a:solidFill>
              </a:rPr>
              <a:t>…</a:t>
            </a:r>
          </a:p>
          <a:p>
            <a:pPr lvl="2">
              <a:lnSpc>
                <a:spcPct val="90000"/>
              </a:lnSpc>
            </a:pPr>
            <a:r>
              <a:rPr lang="en-US" dirty="0"/>
              <a:t>Creates new table with contents from SELECT command including data types</a:t>
            </a:r>
          </a:p>
          <a:p>
            <a:pPr lvl="1">
              <a:buFontTx/>
              <a:buNone/>
            </a:pPr>
            <a:endParaRPr lang="en-US" dirty="0"/>
          </a:p>
          <a:p>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829442" name="Rectangle 2"/>
          <p:cNvSpPr>
            <a:spLocks noGrp="1" noChangeArrowheads="1"/>
          </p:cNvSpPr>
          <p:nvPr>
            <p:ph type="title"/>
          </p:nvPr>
        </p:nvSpPr>
        <p:spPr/>
        <p:txBody>
          <a:bodyPr/>
          <a:lstStyle/>
          <a:p>
            <a:r>
              <a:rPr lang="en-US"/>
              <a:t>How to do it in MySQL</a:t>
            </a:r>
          </a:p>
        </p:txBody>
      </p:sp>
      <p:sp>
        <p:nvSpPr>
          <p:cNvPr id="829443" name="Text Box 3"/>
          <p:cNvSpPr txBox="1">
            <a:spLocks noChangeArrowheads="1"/>
          </p:cNvSpPr>
          <p:nvPr/>
        </p:nvSpPr>
        <p:spPr bwMode="auto">
          <a:xfrm>
            <a:off x="914400" y="1066800"/>
            <a:ext cx="8097088"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2000" dirty="0" err="1"/>
              <a:t>mysql</a:t>
            </a:r>
            <a:r>
              <a:rPr lang="en-US" sz="2000" dirty="0"/>
              <a:t>&gt; SELECT * FROM foo;</a:t>
            </a:r>
          </a:p>
          <a:p>
            <a:pPr algn="l"/>
            <a:r>
              <a:rPr lang="en-US" sz="2000" dirty="0"/>
              <a:t>+---+</a:t>
            </a:r>
          </a:p>
          <a:p>
            <a:pPr algn="l"/>
            <a:r>
              <a:rPr lang="en-US" sz="2000" dirty="0"/>
              <a:t>| n |</a:t>
            </a:r>
          </a:p>
          <a:p>
            <a:pPr algn="l"/>
            <a:r>
              <a:rPr lang="en-US" sz="2000" dirty="0"/>
              <a:t>+---+</a:t>
            </a:r>
          </a:p>
          <a:p>
            <a:pPr algn="l"/>
            <a:r>
              <a:rPr lang="en-US" sz="2000" dirty="0"/>
              <a:t>| 1 |</a:t>
            </a:r>
          </a:p>
          <a:p>
            <a:pPr algn="l"/>
            <a:r>
              <a:rPr lang="en-US" sz="2000" dirty="0"/>
              <a:t>+---+</a:t>
            </a:r>
          </a:p>
          <a:p>
            <a:pPr algn="l"/>
            <a:endParaRPr lang="en-US" sz="2000" dirty="0"/>
          </a:p>
          <a:p>
            <a:pPr algn="l"/>
            <a:r>
              <a:rPr lang="en-US" sz="2000" dirty="0" err="1"/>
              <a:t>mysql</a:t>
            </a:r>
            <a:r>
              <a:rPr lang="en-US" sz="2000" dirty="0"/>
              <a:t>&gt; </a:t>
            </a:r>
            <a:r>
              <a:rPr lang="en-US" sz="2000" b="1" dirty="0"/>
              <a:t>CREATE TABLE bar (m </a:t>
            </a:r>
            <a:r>
              <a:rPr lang="en-US" sz="2000" b="1" dirty="0" smtClean="0"/>
              <a:t>INT AUTO_INCREMENT PRIMARY </a:t>
            </a:r>
          </a:p>
          <a:p>
            <a:pPr algn="l"/>
            <a:r>
              <a:rPr lang="en-US" sz="2000" b="1" dirty="0"/>
              <a:t> </a:t>
            </a:r>
            <a:r>
              <a:rPr lang="en-US" sz="2000" b="1" dirty="0" smtClean="0"/>
              <a:t>          KEY) AS SELECT DISTINCT n </a:t>
            </a:r>
            <a:r>
              <a:rPr lang="en-US" sz="2000" b="1" dirty="0"/>
              <a:t>FROM foo;</a:t>
            </a:r>
            <a:endParaRPr lang="en-US" sz="2000" dirty="0"/>
          </a:p>
          <a:p>
            <a:pPr algn="l"/>
            <a:r>
              <a:rPr lang="en-US" sz="2000" dirty="0"/>
              <a:t>Query OK, 1 row affected (0.02 sec)</a:t>
            </a:r>
          </a:p>
          <a:p>
            <a:pPr algn="l"/>
            <a:r>
              <a:rPr lang="en-US" sz="2000" dirty="0"/>
              <a:t>Records: 1  Duplicates: 0  Warnings: 0</a:t>
            </a:r>
          </a:p>
          <a:p>
            <a:pPr algn="l"/>
            <a:endParaRPr lang="en-US" sz="2000" dirty="0"/>
          </a:p>
          <a:p>
            <a:pPr algn="l"/>
            <a:r>
              <a:rPr lang="en-US" sz="2000" dirty="0" err="1"/>
              <a:t>mysql</a:t>
            </a:r>
            <a:r>
              <a:rPr lang="en-US" sz="2000" dirty="0"/>
              <a:t>&gt; </a:t>
            </a:r>
            <a:r>
              <a:rPr lang="en-US" sz="2000" b="1" dirty="0"/>
              <a:t>SELECT * FROM bar;</a:t>
            </a:r>
          </a:p>
          <a:p>
            <a:pPr algn="l"/>
            <a:r>
              <a:rPr lang="en-US" sz="2000" dirty="0"/>
              <a:t>+------+---+</a:t>
            </a:r>
          </a:p>
          <a:p>
            <a:pPr algn="l"/>
            <a:r>
              <a:rPr lang="en-US" sz="2000" dirty="0"/>
              <a:t>| m    | n |</a:t>
            </a:r>
          </a:p>
          <a:p>
            <a:pPr algn="l"/>
            <a:r>
              <a:rPr lang="en-US" sz="2000" dirty="0"/>
              <a:t>+------+---+</a:t>
            </a:r>
          </a:p>
          <a:p>
            <a:pPr algn="l"/>
            <a:r>
              <a:rPr lang="en-US" sz="2000" dirty="0"/>
              <a:t>|  </a:t>
            </a:r>
            <a:r>
              <a:rPr lang="en-US" sz="2000" dirty="0" smtClean="0"/>
              <a:t> 1   </a:t>
            </a:r>
            <a:r>
              <a:rPr lang="en-US" sz="2000" dirty="0"/>
              <a:t>| </a:t>
            </a:r>
            <a:r>
              <a:rPr lang="en-US" sz="2000" dirty="0" smtClean="0"/>
              <a:t>1 </a:t>
            </a:r>
            <a:r>
              <a:rPr lang="en-US" sz="2000" dirty="0"/>
              <a:t>|</a:t>
            </a:r>
          </a:p>
          <a:p>
            <a:pPr algn="l"/>
            <a:r>
              <a:rPr lang="en-US" sz="2000" dirty="0"/>
              <a:t>+------+---+</a:t>
            </a:r>
          </a:p>
        </p:txBody>
      </p:sp>
    </p:spTree>
    <p:extLst>
      <p:ext uri="{BB962C8B-B14F-4D97-AF65-F5344CB8AC3E}">
        <p14:creationId xmlns:p14="http://schemas.microsoft.com/office/powerpoint/2010/main" val="229364080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570372" name="Rectangle 4"/>
          <p:cNvSpPr>
            <a:spLocks noGrp="1" noChangeArrowheads="1"/>
          </p:cNvSpPr>
          <p:nvPr>
            <p:ph type="title"/>
          </p:nvPr>
        </p:nvSpPr>
        <p:spPr/>
        <p:txBody>
          <a:bodyPr/>
          <a:lstStyle/>
          <a:p>
            <a:r>
              <a:rPr lang="en-US"/>
              <a:t>Normalizing to death</a:t>
            </a:r>
          </a:p>
        </p:txBody>
      </p:sp>
      <p:sp>
        <p:nvSpPr>
          <p:cNvPr id="570373" name="Rectangle 5"/>
          <p:cNvSpPr>
            <a:spLocks noGrp="1" noChangeArrowheads="1"/>
          </p:cNvSpPr>
          <p:nvPr>
            <p:ph type="body" idx="1"/>
          </p:nvPr>
        </p:nvSpPr>
        <p:spPr/>
        <p:txBody>
          <a:bodyPr/>
          <a:lstStyle/>
          <a:p>
            <a:r>
              <a:rPr lang="en-US"/>
              <a:t>Normalization splits database information across multiple tables.</a:t>
            </a:r>
          </a:p>
          <a:p>
            <a:r>
              <a:rPr lang="en-US"/>
              <a:t>To retrieve complete information from a normalized database, the JOIN operation must be used.</a:t>
            </a:r>
          </a:p>
          <a:p>
            <a:r>
              <a:rPr lang="en-US"/>
              <a:t>JOIN tends to be expensive in terms of processing time, and very large joins are very expensive.</a:t>
            </a:r>
          </a:p>
          <a:p>
            <a:endParaRPr lang="en-US"/>
          </a:p>
        </p:txBody>
      </p:sp>
    </p:spTree>
    <p:extLst>
      <p:ext uri="{BB962C8B-B14F-4D97-AF65-F5344CB8AC3E}">
        <p14:creationId xmlns:p14="http://schemas.microsoft.com/office/powerpoint/2010/main" val="82194789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Date Placeholder 2"/>
          <p:cNvSpPr>
            <a:spLocks noGrp="1"/>
          </p:cNvSpPr>
          <p:nvPr>
            <p:ph type="dt" sz="half" idx="10"/>
          </p:nvPr>
        </p:nvSpPr>
        <p:spPr/>
        <p:txBody>
          <a:bodyPr/>
          <a:lstStyle/>
          <a:p>
            <a:r>
              <a:rPr lang="en-US" smtClean="0"/>
              <a:t>IS 257 – Fall 2014</a:t>
            </a:r>
            <a:endParaRPr lang="en-US"/>
          </a:p>
        </p:txBody>
      </p:sp>
      <p:sp>
        <p:nvSpPr>
          <p:cNvPr id="621570" name="Rectangle 2"/>
          <p:cNvSpPr>
            <a:spLocks noGrp="1" noChangeArrowheads="1"/>
          </p:cNvSpPr>
          <p:nvPr>
            <p:ph type="title"/>
          </p:nvPr>
        </p:nvSpPr>
        <p:spPr/>
        <p:txBody>
          <a:bodyPr/>
          <a:lstStyle/>
          <a:p>
            <a:r>
              <a:rPr lang="en-US"/>
              <a:t>Downward Denormalization</a:t>
            </a:r>
          </a:p>
        </p:txBody>
      </p:sp>
      <p:grpSp>
        <p:nvGrpSpPr>
          <p:cNvPr id="621571" name="Group 3"/>
          <p:cNvGrpSpPr>
            <a:grpSpLocks/>
          </p:cNvGrpSpPr>
          <p:nvPr/>
        </p:nvGrpSpPr>
        <p:grpSpPr bwMode="auto">
          <a:xfrm>
            <a:off x="381000" y="1371600"/>
            <a:ext cx="3124200" cy="4606925"/>
            <a:chOff x="240" y="960"/>
            <a:chExt cx="1968" cy="2902"/>
          </a:xfrm>
        </p:grpSpPr>
        <p:grpSp>
          <p:nvGrpSpPr>
            <p:cNvPr id="621572" name="Group 4"/>
            <p:cNvGrpSpPr>
              <a:grpSpLocks/>
            </p:cNvGrpSpPr>
            <p:nvPr/>
          </p:nvGrpSpPr>
          <p:grpSpPr bwMode="auto">
            <a:xfrm>
              <a:off x="1008" y="960"/>
              <a:ext cx="1056" cy="1136"/>
              <a:chOff x="1008" y="1104"/>
              <a:chExt cx="1056" cy="1104"/>
            </a:xfrm>
          </p:grpSpPr>
          <p:sp>
            <p:nvSpPr>
              <p:cNvPr id="621573" name="Text Box 5"/>
              <p:cNvSpPr txBox="1">
                <a:spLocks noChangeArrowheads="1"/>
              </p:cNvSpPr>
              <p:nvPr/>
            </p:nvSpPr>
            <p:spPr bwMode="auto">
              <a:xfrm>
                <a:off x="1008" y="1104"/>
                <a:ext cx="1056" cy="1104"/>
              </a:xfrm>
              <a:prstGeom prst="rect">
                <a:avLst/>
              </a:prstGeom>
              <a:noFill/>
              <a:ln w="38100" cmpd="dbl">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0" hangingPunct="0">
                  <a:lnSpc>
                    <a:spcPct val="70000"/>
                  </a:lnSpc>
                  <a:spcBef>
                    <a:spcPct val="50000"/>
                  </a:spcBef>
                </a:pPr>
                <a:r>
                  <a:rPr lang="en-US" sz="2000">
                    <a:solidFill>
                      <a:srgbClr val="FF3300"/>
                    </a:solidFill>
                  </a:rPr>
                  <a:t>Customer   </a:t>
                </a:r>
              </a:p>
              <a:p>
                <a:pPr algn="l" eaLnBrk="0" hangingPunct="0">
                  <a:lnSpc>
                    <a:spcPct val="70000"/>
                  </a:lnSpc>
                  <a:spcBef>
                    <a:spcPct val="50000"/>
                  </a:spcBef>
                </a:pPr>
                <a:r>
                  <a:rPr lang="en-US" sz="2000" u="sng"/>
                  <a:t>ID</a:t>
                </a:r>
              </a:p>
              <a:p>
                <a:pPr algn="l" eaLnBrk="0" hangingPunct="0">
                  <a:lnSpc>
                    <a:spcPct val="70000"/>
                  </a:lnSpc>
                  <a:spcBef>
                    <a:spcPct val="50000"/>
                  </a:spcBef>
                </a:pPr>
                <a:r>
                  <a:rPr lang="en-US" sz="2000"/>
                  <a:t>Address</a:t>
                </a:r>
              </a:p>
              <a:p>
                <a:pPr algn="l" eaLnBrk="0" hangingPunct="0">
                  <a:lnSpc>
                    <a:spcPct val="70000"/>
                  </a:lnSpc>
                  <a:spcBef>
                    <a:spcPct val="50000"/>
                  </a:spcBef>
                </a:pPr>
                <a:r>
                  <a:rPr lang="en-US" sz="2000"/>
                  <a:t>Name</a:t>
                </a:r>
              </a:p>
              <a:p>
                <a:pPr algn="l" eaLnBrk="0" hangingPunct="0">
                  <a:lnSpc>
                    <a:spcPct val="70000"/>
                  </a:lnSpc>
                  <a:spcBef>
                    <a:spcPct val="50000"/>
                  </a:spcBef>
                </a:pPr>
                <a:r>
                  <a:rPr lang="en-US" sz="2000"/>
                  <a:t>Telephone</a:t>
                </a:r>
                <a:endParaRPr lang="en-US"/>
              </a:p>
            </p:txBody>
          </p:sp>
          <p:sp>
            <p:nvSpPr>
              <p:cNvPr id="621574" name="Line 6"/>
              <p:cNvSpPr>
                <a:spLocks noChangeShapeType="1"/>
              </p:cNvSpPr>
              <p:nvPr/>
            </p:nvSpPr>
            <p:spPr bwMode="auto">
              <a:xfrm>
                <a:off x="1008" y="1296"/>
                <a:ext cx="105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621575" name="Group 7"/>
            <p:cNvGrpSpPr>
              <a:grpSpLocks/>
            </p:cNvGrpSpPr>
            <p:nvPr/>
          </p:nvGrpSpPr>
          <p:grpSpPr bwMode="auto">
            <a:xfrm>
              <a:off x="864" y="2496"/>
              <a:ext cx="1344" cy="1366"/>
              <a:chOff x="1008" y="1104"/>
              <a:chExt cx="1056" cy="1366"/>
            </a:xfrm>
          </p:grpSpPr>
          <p:sp>
            <p:nvSpPr>
              <p:cNvPr id="621576" name="Text Box 8"/>
              <p:cNvSpPr txBox="1">
                <a:spLocks noChangeArrowheads="1"/>
              </p:cNvSpPr>
              <p:nvPr/>
            </p:nvSpPr>
            <p:spPr bwMode="auto">
              <a:xfrm>
                <a:off x="1008" y="1104"/>
                <a:ext cx="1056" cy="1366"/>
              </a:xfrm>
              <a:prstGeom prst="rect">
                <a:avLst/>
              </a:prstGeom>
              <a:noFill/>
              <a:ln w="38100" cmpd="dbl">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0" hangingPunct="0">
                  <a:lnSpc>
                    <a:spcPct val="70000"/>
                  </a:lnSpc>
                  <a:spcBef>
                    <a:spcPct val="50000"/>
                  </a:spcBef>
                </a:pPr>
                <a:r>
                  <a:rPr lang="en-US" sz="2000">
                    <a:solidFill>
                      <a:srgbClr val="FF3300"/>
                    </a:solidFill>
                  </a:rPr>
                  <a:t>Order   </a:t>
                </a:r>
              </a:p>
              <a:p>
                <a:pPr algn="l" eaLnBrk="0" hangingPunct="0">
                  <a:lnSpc>
                    <a:spcPct val="70000"/>
                  </a:lnSpc>
                  <a:spcBef>
                    <a:spcPct val="50000"/>
                  </a:spcBef>
                </a:pPr>
                <a:r>
                  <a:rPr lang="en-US" sz="2000" u="sng"/>
                  <a:t>Order No</a:t>
                </a:r>
              </a:p>
              <a:p>
                <a:pPr algn="l" eaLnBrk="0" hangingPunct="0">
                  <a:lnSpc>
                    <a:spcPct val="70000"/>
                  </a:lnSpc>
                  <a:spcBef>
                    <a:spcPct val="50000"/>
                  </a:spcBef>
                </a:pPr>
                <a:r>
                  <a:rPr lang="en-US" sz="2000"/>
                  <a:t>Date Taken</a:t>
                </a:r>
              </a:p>
              <a:p>
                <a:pPr algn="l" eaLnBrk="0" hangingPunct="0">
                  <a:lnSpc>
                    <a:spcPct val="70000"/>
                  </a:lnSpc>
                  <a:spcBef>
                    <a:spcPct val="50000"/>
                  </a:spcBef>
                </a:pPr>
                <a:r>
                  <a:rPr lang="en-US" sz="2000"/>
                  <a:t>Date Dispatched</a:t>
                </a:r>
              </a:p>
              <a:p>
                <a:pPr algn="l" eaLnBrk="0" hangingPunct="0">
                  <a:lnSpc>
                    <a:spcPct val="70000"/>
                  </a:lnSpc>
                  <a:spcBef>
                    <a:spcPct val="50000"/>
                  </a:spcBef>
                </a:pPr>
                <a:r>
                  <a:rPr lang="en-US" sz="2000"/>
                  <a:t>Date Invoiced</a:t>
                </a:r>
              </a:p>
              <a:p>
                <a:pPr algn="l" eaLnBrk="0" hangingPunct="0">
                  <a:lnSpc>
                    <a:spcPct val="70000"/>
                  </a:lnSpc>
                  <a:spcBef>
                    <a:spcPct val="50000"/>
                  </a:spcBef>
                </a:pPr>
                <a:r>
                  <a:rPr lang="en-US" sz="2000"/>
                  <a:t>Cust ID</a:t>
                </a:r>
                <a:endParaRPr lang="en-US"/>
              </a:p>
            </p:txBody>
          </p:sp>
          <p:sp>
            <p:nvSpPr>
              <p:cNvPr id="621577" name="Line 9"/>
              <p:cNvSpPr>
                <a:spLocks noChangeShapeType="1"/>
              </p:cNvSpPr>
              <p:nvPr/>
            </p:nvSpPr>
            <p:spPr bwMode="auto">
              <a:xfrm>
                <a:off x="1008" y="1296"/>
                <a:ext cx="105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621578" name="Group 10"/>
            <p:cNvGrpSpPr>
              <a:grpSpLocks/>
            </p:cNvGrpSpPr>
            <p:nvPr/>
          </p:nvGrpSpPr>
          <p:grpSpPr bwMode="auto">
            <a:xfrm>
              <a:off x="1488" y="2112"/>
              <a:ext cx="96" cy="384"/>
              <a:chOff x="1488" y="2256"/>
              <a:chExt cx="96" cy="384"/>
            </a:xfrm>
          </p:grpSpPr>
          <p:sp>
            <p:nvSpPr>
              <p:cNvPr id="621579" name="Line 11"/>
              <p:cNvSpPr>
                <a:spLocks noChangeShapeType="1"/>
              </p:cNvSpPr>
              <p:nvPr/>
            </p:nvSpPr>
            <p:spPr bwMode="auto">
              <a:xfrm>
                <a:off x="1536" y="2256"/>
                <a:ext cx="0" cy="38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21580" name="Line 12"/>
              <p:cNvSpPr>
                <a:spLocks noChangeShapeType="1"/>
              </p:cNvSpPr>
              <p:nvPr/>
            </p:nvSpPr>
            <p:spPr bwMode="auto">
              <a:xfrm flipH="1">
                <a:off x="1488" y="2592"/>
                <a:ext cx="48" cy="4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21581" name="Line 13"/>
              <p:cNvSpPr>
                <a:spLocks noChangeShapeType="1"/>
              </p:cNvSpPr>
              <p:nvPr/>
            </p:nvSpPr>
            <p:spPr bwMode="auto">
              <a:xfrm>
                <a:off x="1536" y="2592"/>
                <a:ext cx="48" cy="4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21582" name="Line 14"/>
              <p:cNvSpPr>
                <a:spLocks noChangeShapeType="1"/>
              </p:cNvSpPr>
              <p:nvPr/>
            </p:nvSpPr>
            <p:spPr bwMode="auto">
              <a:xfrm>
                <a:off x="1488" y="2304"/>
                <a:ext cx="9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21583" name="Oval 15"/>
              <p:cNvSpPr>
                <a:spLocks noChangeArrowheads="1"/>
              </p:cNvSpPr>
              <p:nvPr/>
            </p:nvSpPr>
            <p:spPr bwMode="auto">
              <a:xfrm>
                <a:off x="1488" y="2496"/>
                <a:ext cx="96" cy="96"/>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621584" name="Text Box 16"/>
            <p:cNvSpPr txBox="1">
              <a:spLocks noChangeArrowheads="1"/>
            </p:cNvSpPr>
            <p:nvPr/>
          </p:nvSpPr>
          <p:spPr bwMode="auto">
            <a:xfrm>
              <a:off x="240" y="1008"/>
              <a:ext cx="69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solidFill>
                    <a:srgbClr val="FF3300"/>
                  </a:solidFill>
                </a:rPr>
                <a:t>Before:</a:t>
              </a:r>
              <a:endParaRPr lang="en-US"/>
            </a:p>
          </p:txBody>
        </p:sp>
      </p:grpSp>
      <p:grpSp>
        <p:nvGrpSpPr>
          <p:cNvPr id="621585" name="Group 17"/>
          <p:cNvGrpSpPr>
            <a:grpSpLocks/>
          </p:cNvGrpSpPr>
          <p:nvPr/>
        </p:nvGrpSpPr>
        <p:grpSpPr bwMode="auto">
          <a:xfrm>
            <a:off x="4876800" y="1371600"/>
            <a:ext cx="3200400" cy="4972050"/>
            <a:chOff x="3024" y="1008"/>
            <a:chExt cx="2016" cy="3132"/>
          </a:xfrm>
        </p:grpSpPr>
        <p:grpSp>
          <p:nvGrpSpPr>
            <p:cNvPr id="621586" name="Group 18"/>
            <p:cNvGrpSpPr>
              <a:grpSpLocks/>
            </p:cNvGrpSpPr>
            <p:nvPr/>
          </p:nvGrpSpPr>
          <p:grpSpPr bwMode="auto">
            <a:xfrm>
              <a:off x="3792" y="1008"/>
              <a:ext cx="1056" cy="1136"/>
              <a:chOff x="3840" y="1152"/>
              <a:chExt cx="1056" cy="1136"/>
            </a:xfrm>
          </p:grpSpPr>
          <p:sp>
            <p:nvSpPr>
              <p:cNvPr id="621587" name="Text Box 19"/>
              <p:cNvSpPr txBox="1">
                <a:spLocks noChangeArrowheads="1"/>
              </p:cNvSpPr>
              <p:nvPr/>
            </p:nvSpPr>
            <p:spPr bwMode="auto">
              <a:xfrm>
                <a:off x="3840" y="1152"/>
                <a:ext cx="1056" cy="1136"/>
              </a:xfrm>
              <a:prstGeom prst="rect">
                <a:avLst/>
              </a:prstGeom>
              <a:noFill/>
              <a:ln w="38100" cmpd="dbl">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0" hangingPunct="0">
                  <a:lnSpc>
                    <a:spcPct val="70000"/>
                  </a:lnSpc>
                  <a:spcBef>
                    <a:spcPct val="50000"/>
                  </a:spcBef>
                </a:pPr>
                <a:r>
                  <a:rPr lang="en-US" sz="2000">
                    <a:solidFill>
                      <a:srgbClr val="FF3300"/>
                    </a:solidFill>
                  </a:rPr>
                  <a:t>Customer   </a:t>
                </a:r>
              </a:p>
              <a:p>
                <a:pPr algn="l" eaLnBrk="0" hangingPunct="0">
                  <a:lnSpc>
                    <a:spcPct val="70000"/>
                  </a:lnSpc>
                  <a:spcBef>
                    <a:spcPct val="50000"/>
                  </a:spcBef>
                </a:pPr>
                <a:r>
                  <a:rPr lang="en-US" sz="2000" u="sng"/>
                  <a:t>ID</a:t>
                </a:r>
              </a:p>
              <a:p>
                <a:pPr algn="l" eaLnBrk="0" hangingPunct="0">
                  <a:lnSpc>
                    <a:spcPct val="70000"/>
                  </a:lnSpc>
                  <a:spcBef>
                    <a:spcPct val="50000"/>
                  </a:spcBef>
                </a:pPr>
                <a:r>
                  <a:rPr lang="en-US" sz="2000"/>
                  <a:t>Address</a:t>
                </a:r>
              </a:p>
              <a:p>
                <a:pPr algn="l" eaLnBrk="0" hangingPunct="0">
                  <a:lnSpc>
                    <a:spcPct val="70000"/>
                  </a:lnSpc>
                  <a:spcBef>
                    <a:spcPct val="50000"/>
                  </a:spcBef>
                </a:pPr>
                <a:r>
                  <a:rPr lang="en-US" sz="2000"/>
                  <a:t>Name</a:t>
                </a:r>
              </a:p>
              <a:p>
                <a:pPr algn="l" eaLnBrk="0" hangingPunct="0">
                  <a:lnSpc>
                    <a:spcPct val="70000"/>
                  </a:lnSpc>
                  <a:spcBef>
                    <a:spcPct val="50000"/>
                  </a:spcBef>
                </a:pPr>
                <a:r>
                  <a:rPr lang="en-US" sz="2000"/>
                  <a:t>Telephone</a:t>
                </a:r>
                <a:endParaRPr lang="en-US"/>
              </a:p>
            </p:txBody>
          </p:sp>
          <p:sp>
            <p:nvSpPr>
              <p:cNvPr id="621588" name="Line 20"/>
              <p:cNvSpPr>
                <a:spLocks noChangeShapeType="1"/>
              </p:cNvSpPr>
              <p:nvPr/>
            </p:nvSpPr>
            <p:spPr bwMode="auto">
              <a:xfrm>
                <a:off x="3840" y="1344"/>
                <a:ext cx="105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621589" name="Group 21"/>
            <p:cNvGrpSpPr>
              <a:grpSpLocks/>
            </p:cNvGrpSpPr>
            <p:nvPr/>
          </p:nvGrpSpPr>
          <p:grpSpPr bwMode="auto">
            <a:xfrm>
              <a:off x="3696" y="2544"/>
              <a:ext cx="1344" cy="1596"/>
              <a:chOff x="1008" y="1104"/>
              <a:chExt cx="1056" cy="1596"/>
            </a:xfrm>
          </p:grpSpPr>
          <p:sp>
            <p:nvSpPr>
              <p:cNvPr id="621590" name="Text Box 22"/>
              <p:cNvSpPr txBox="1">
                <a:spLocks noChangeArrowheads="1"/>
              </p:cNvSpPr>
              <p:nvPr/>
            </p:nvSpPr>
            <p:spPr bwMode="auto">
              <a:xfrm>
                <a:off x="1008" y="1104"/>
                <a:ext cx="1056" cy="1596"/>
              </a:xfrm>
              <a:prstGeom prst="rect">
                <a:avLst/>
              </a:prstGeom>
              <a:noFill/>
              <a:ln w="38100" cmpd="dbl">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0" hangingPunct="0">
                  <a:lnSpc>
                    <a:spcPct val="70000"/>
                  </a:lnSpc>
                  <a:spcBef>
                    <a:spcPct val="50000"/>
                  </a:spcBef>
                </a:pPr>
                <a:r>
                  <a:rPr lang="en-US" sz="2000">
                    <a:solidFill>
                      <a:srgbClr val="FF3300"/>
                    </a:solidFill>
                  </a:rPr>
                  <a:t>Order   </a:t>
                </a:r>
              </a:p>
              <a:p>
                <a:pPr algn="l" eaLnBrk="0" hangingPunct="0">
                  <a:lnSpc>
                    <a:spcPct val="70000"/>
                  </a:lnSpc>
                  <a:spcBef>
                    <a:spcPct val="50000"/>
                  </a:spcBef>
                </a:pPr>
                <a:r>
                  <a:rPr lang="en-US" sz="2000" u="sng"/>
                  <a:t>Order No</a:t>
                </a:r>
              </a:p>
              <a:p>
                <a:pPr algn="l" eaLnBrk="0" hangingPunct="0">
                  <a:lnSpc>
                    <a:spcPct val="70000"/>
                  </a:lnSpc>
                  <a:spcBef>
                    <a:spcPct val="50000"/>
                  </a:spcBef>
                </a:pPr>
                <a:r>
                  <a:rPr lang="en-US" sz="2000"/>
                  <a:t>Date Taken</a:t>
                </a:r>
              </a:p>
              <a:p>
                <a:pPr algn="l" eaLnBrk="0" hangingPunct="0">
                  <a:lnSpc>
                    <a:spcPct val="70000"/>
                  </a:lnSpc>
                  <a:spcBef>
                    <a:spcPct val="50000"/>
                  </a:spcBef>
                </a:pPr>
                <a:r>
                  <a:rPr lang="en-US" sz="2000"/>
                  <a:t>Date Dispatched</a:t>
                </a:r>
              </a:p>
              <a:p>
                <a:pPr algn="l" eaLnBrk="0" hangingPunct="0">
                  <a:lnSpc>
                    <a:spcPct val="70000"/>
                  </a:lnSpc>
                  <a:spcBef>
                    <a:spcPct val="50000"/>
                  </a:spcBef>
                </a:pPr>
                <a:r>
                  <a:rPr lang="en-US" sz="2000"/>
                  <a:t>Date Invoiced</a:t>
                </a:r>
              </a:p>
              <a:p>
                <a:pPr algn="l" eaLnBrk="0" hangingPunct="0">
                  <a:lnSpc>
                    <a:spcPct val="70000"/>
                  </a:lnSpc>
                  <a:spcBef>
                    <a:spcPct val="50000"/>
                  </a:spcBef>
                </a:pPr>
                <a:r>
                  <a:rPr lang="en-US" sz="2000"/>
                  <a:t>Cust ID</a:t>
                </a:r>
              </a:p>
              <a:p>
                <a:pPr algn="l" eaLnBrk="0" hangingPunct="0">
                  <a:lnSpc>
                    <a:spcPct val="70000"/>
                  </a:lnSpc>
                  <a:spcBef>
                    <a:spcPct val="50000"/>
                  </a:spcBef>
                </a:pPr>
                <a:r>
                  <a:rPr lang="en-US" sz="2000"/>
                  <a:t>Cust Name</a:t>
                </a:r>
                <a:endParaRPr lang="en-US"/>
              </a:p>
            </p:txBody>
          </p:sp>
          <p:sp>
            <p:nvSpPr>
              <p:cNvPr id="621591" name="Line 23"/>
              <p:cNvSpPr>
                <a:spLocks noChangeShapeType="1"/>
              </p:cNvSpPr>
              <p:nvPr/>
            </p:nvSpPr>
            <p:spPr bwMode="auto">
              <a:xfrm>
                <a:off x="1008" y="1296"/>
                <a:ext cx="105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621592" name="Group 24"/>
            <p:cNvGrpSpPr>
              <a:grpSpLocks/>
            </p:cNvGrpSpPr>
            <p:nvPr/>
          </p:nvGrpSpPr>
          <p:grpSpPr bwMode="auto">
            <a:xfrm>
              <a:off x="4272" y="2160"/>
              <a:ext cx="96" cy="384"/>
              <a:chOff x="1488" y="2256"/>
              <a:chExt cx="96" cy="384"/>
            </a:xfrm>
          </p:grpSpPr>
          <p:sp>
            <p:nvSpPr>
              <p:cNvPr id="621593" name="Line 25"/>
              <p:cNvSpPr>
                <a:spLocks noChangeShapeType="1"/>
              </p:cNvSpPr>
              <p:nvPr/>
            </p:nvSpPr>
            <p:spPr bwMode="auto">
              <a:xfrm>
                <a:off x="1536" y="2256"/>
                <a:ext cx="0" cy="38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21594" name="Line 26"/>
              <p:cNvSpPr>
                <a:spLocks noChangeShapeType="1"/>
              </p:cNvSpPr>
              <p:nvPr/>
            </p:nvSpPr>
            <p:spPr bwMode="auto">
              <a:xfrm flipH="1">
                <a:off x="1488" y="2592"/>
                <a:ext cx="48" cy="4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21595" name="Line 27"/>
              <p:cNvSpPr>
                <a:spLocks noChangeShapeType="1"/>
              </p:cNvSpPr>
              <p:nvPr/>
            </p:nvSpPr>
            <p:spPr bwMode="auto">
              <a:xfrm>
                <a:off x="1536" y="2592"/>
                <a:ext cx="48" cy="4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21596" name="Line 28"/>
              <p:cNvSpPr>
                <a:spLocks noChangeShapeType="1"/>
              </p:cNvSpPr>
              <p:nvPr/>
            </p:nvSpPr>
            <p:spPr bwMode="auto">
              <a:xfrm>
                <a:off x="1488" y="2304"/>
                <a:ext cx="9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21597" name="Oval 29"/>
              <p:cNvSpPr>
                <a:spLocks noChangeArrowheads="1"/>
              </p:cNvSpPr>
              <p:nvPr/>
            </p:nvSpPr>
            <p:spPr bwMode="auto">
              <a:xfrm>
                <a:off x="1488" y="2496"/>
                <a:ext cx="96" cy="96"/>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621598" name="Text Box 30"/>
            <p:cNvSpPr txBox="1">
              <a:spLocks noChangeArrowheads="1"/>
            </p:cNvSpPr>
            <p:nvPr/>
          </p:nvSpPr>
          <p:spPr bwMode="auto">
            <a:xfrm>
              <a:off x="3024" y="1008"/>
              <a:ext cx="5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solidFill>
                    <a:srgbClr val="FF3300"/>
                  </a:solidFill>
                </a:rPr>
                <a:t>After:</a:t>
              </a:r>
              <a:endParaRPr lang="en-US"/>
            </a:p>
          </p:txBody>
        </p:sp>
      </p:grpSp>
    </p:spTree>
    <p:extLst>
      <p:ext uri="{BB962C8B-B14F-4D97-AF65-F5344CB8AC3E}">
        <p14:creationId xmlns:p14="http://schemas.microsoft.com/office/powerpoint/2010/main" val="223281442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99CC"/>
      </a:accent1>
      <a:accent2>
        <a:srgbClr val="3333CC"/>
      </a:accent2>
      <a:accent3>
        <a:srgbClr val="FFFFFF"/>
      </a:accent3>
      <a:accent4>
        <a:srgbClr val="000000"/>
      </a:accent4>
      <a:accent5>
        <a:srgbClr val="AACAE2"/>
      </a:accent5>
      <a:accent6>
        <a:srgbClr val="2D2DB9"/>
      </a:accent6>
      <a:hlink>
        <a:srgbClr val="CCCCFF"/>
      </a:hlink>
      <a:folHlink>
        <a:srgbClr val="B2B2B2"/>
      </a:folHlink>
    </a:clrScheme>
    <a:fontScheme name="Default Design">
      <a:majorFont>
        <a:latin typeface="Futura Md BT"/>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2422</TotalTime>
  <Words>3317</Words>
  <Application>Microsoft Macintosh PowerPoint</Application>
  <PresentationFormat>On-screen Show (4:3)</PresentationFormat>
  <Paragraphs>646</Paragraphs>
  <Slides>72</Slides>
  <Notes>71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72</vt:i4>
      </vt:variant>
    </vt:vector>
  </HeadingPairs>
  <TitlesOfParts>
    <vt:vector size="74" baseType="lpstr">
      <vt:lpstr>Default Design</vt:lpstr>
      <vt:lpstr>Worksheet</vt:lpstr>
      <vt:lpstr>Relational Algebra and Calculus: Introduction to SQL</vt:lpstr>
      <vt:lpstr>Announcements</vt:lpstr>
      <vt:lpstr>Lecture Outline</vt:lpstr>
      <vt:lpstr>Lecture Outline</vt:lpstr>
      <vt:lpstr>Normalization</vt:lpstr>
      <vt:lpstr>Normal Forms</vt:lpstr>
      <vt:lpstr>Normalization</vt:lpstr>
      <vt:lpstr>Normalizing to death</vt:lpstr>
      <vt:lpstr>Downward Denormalization</vt:lpstr>
      <vt:lpstr>Upward Denormalization</vt:lpstr>
      <vt:lpstr>Denormalization</vt:lpstr>
      <vt:lpstr>Using RDBMS to help normalize</vt:lpstr>
      <vt:lpstr>Cookie relationships</vt:lpstr>
      <vt:lpstr>Cookie BIBFILE relation</vt:lpstr>
      <vt:lpstr>How to Normalize?</vt:lpstr>
      <vt:lpstr>Using RDBMS to Normalize</vt:lpstr>
      <vt:lpstr>Advantages of RDBMS</vt:lpstr>
      <vt:lpstr>Advantages of RDBMS</vt:lpstr>
      <vt:lpstr>Disadvantages of RDBMS</vt:lpstr>
      <vt:lpstr>Lecture Outline</vt:lpstr>
      <vt:lpstr>Relational Algebra</vt:lpstr>
      <vt:lpstr>Relational Algebra Operations</vt:lpstr>
      <vt:lpstr>Restrict</vt:lpstr>
      <vt:lpstr>Project</vt:lpstr>
      <vt:lpstr>Product</vt:lpstr>
      <vt:lpstr>Union</vt:lpstr>
      <vt:lpstr>Intersect</vt:lpstr>
      <vt:lpstr>Difference</vt:lpstr>
      <vt:lpstr>Join</vt:lpstr>
      <vt:lpstr>Outer Join</vt:lpstr>
      <vt:lpstr>Divide</vt:lpstr>
      <vt:lpstr>ER Diagram: Acme Widget Co.</vt:lpstr>
      <vt:lpstr>Employee</vt:lpstr>
      <vt:lpstr>Part</vt:lpstr>
      <vt:lpstr>Sales-Rep</vt:lpstr>
      <vt:lpstr>Customer</vt:lpstr>
      <vt:lpstr>Invoice</vt:lpstr>
      <vt:lpstr>Line-Item</vt:lpstr>
      <vt:lpstr>Relational Algebra</vt:lpstr>
      <vt:lpstr>Join Items</vt:lpstr>
      <vt:lpstr>Lecture Outline</vt:lpstr>
      <vt:lpstr>Relational Calculus</vt:lpstr>
      <vt:lpstr>Lecture Outline</vt:lpstr>
      <vt:lpstr>SQL</vt:lpstr>
      <vt:lpstr>SQL - History </vt:lpstr>
      <vt:lpstr>SQL99</vt:lpstr>
      <vt:lpstr>SQL:2003 &amp; 2006</vt:lpstr>
      <vt:lpstr>SQL 2008 &amp; 2011?</vt:lpstr>
      <vt:lpstr>SQL:1999</vt:lpstr>
      <vt:lpstr>SQL99</vt:lpstr>
      <vt:lpstr>SQL99</vt:lpstr>
      <vt:lpstr>SQL99 (Builtin) Data Types</vt:lpstr>
      <vt:lpstr>SQL Uses</vt:lpstr>
      <vt:lpstr>SELECT</vt:lpstr>
      <vt:lpstr>SELECT</vt:lpstr>
      <vt:lpstr>SELECT Conditions</vt:lpstr>
      <vt:lpstr>Relational Algebra Restrict using SELECT</vt:lpstr>
      <vt:lpstr>Relational Algebra Projection using SELECT</vt:lpstr>
      <vt:lpstr>Relational Algebra Join using SELECT</vt:lpstr>
      <vt:lpstr>Sorting</vt:lpstr>
      <vt:lpstr>Subqueries</vt:lpstr>
      <vt:lpstr>Aggregate Functions</vt:lpstr>
      <vt:lpstr>Using Aggregate functions</vt:lpstr>
      <vt:lpstr>Using an Aggregate Function</vt:lpstr>
      <vt:lpstr>Using an Aggregate Function</vt:lpstr>
      <vt:lpstr>GROUP BY</vt:lpstr>
      <vt:lpstr>Create Table</vt:lpstr>
      <vt:lpstr>Access Data Types</vt:lpstr>
      <vt:lpstr>Access Numeric types</vt:lpstr>
      <vt:lpstr>Oracle Data Types</vt:lpstr>
      <vt:lpstr>Creating a new table from existing tables</vt:lpstr>
      <vt:lpstr>How to do it in MySQL</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Ray Larson</cp:lastModifiedBy>
  <cp:revision>165</cp:revision>
  <dcterms:created xsi:type="dcterms:W3CDTF">2002-08-26T07:08:49Z</dcterms:created>
  <dcterms:modified xsi:type="dcterms:W3CDTF">2014-09-23T17:01:28Z</dcterms:modified>
</cp:coreProperties>
</file>