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2.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828" r:id="rId2"/>
    <p:sldId id="907" r:id="rId3"/>
    <p:sldId id="1279" r:id="rId4"/>
    <p:sldId id="1280" r:id="rId5"/>
    <p:sldId id="1228" r:id="rId6"/>
    <p:sldId id="1268" r:id="rId7"/>
    <p:sldId id="1181" r:id="rId8"/>
    <p:sldId id="1182" r:id="rId9"/>
    <p:sldId id="1270" r:id="rId10"/>
    <p:sldId id="1271" r:id="rId11"/>
    <p:sldId id="1272" r:id="rId12"/>
    <p:sldId id="1273" r:id="rId13"/>
    <p:sldId id="1274" r:id="rId14"/>
    <p:sldId id="1275" r:id="rId15"/>
    <p:sldId id="1276" r:id="rId16"/>
    <p:sldId id="1277" r:id="rId17"/>
    <p:sldId id="1278" r:id="rId18"/>
    <p:sldId id="1281" r:id="rId19"/>
    <p:sldId id="1245" r:id="rId20"/>
    <p:sldId id="1282" r:id="rId21"/>
    <p:sldId id="1294" r:id="rId22"/>
    <p:sldId id="1296" r:id="rId23"/>
    <p:sldId id="1295" r:id="rId24"/>
    <p:sldId id="1283" r:id="rId25"/>
    <p:sldId id="1284" r:id="rId26"/>
    <p:sldId id="1285" r:id="rId27"/>
    <p:sldId id="1286" r:id="rId28"/>
    <p:sldId id="1287" r:id="rId29"/>
    <p:sldId id="1288" r:id="rId30"/>
    <p:sldId id="1289" r:id="rId31"/>
    <p:sldId id="1290" r:id="rId32"/>
    <p:sldId id="1291" r:id="rId33"/>
    <p:sldId id="1292" r:id="rId34"/>
    <p:sldId id="1293" r:id="rId35"/>
    <p:sldId id="1297" r:id="rId36"/>
    <p:sldId id="1298" r:id="rId37"/>
    <p:sldId id="1299" r:id="rId38"/>
    <p:sldId id="1300" r:id="rId39"/>
    <p:sldId id="1309" r:id="rId40"/>
    <p:sldId id="1301" r:id="rId41"/>
    <p:sldId id="1310" r:id="rId42"/>
    <p:sldId id="1311" r:id="rId43"/>
    <p:sldId id="1312" r:id="rId44"/>
    <p:sldId id="1313" r:id="rId45"/>
    <p:sldId id="1314" r:id="rId46"/>
    <p:sldId id="1315" r:id="rId47"/>
    <p:sldId id="1316" r:id="rId48"/>
    <p:sldId id="1317" r:id="rId49"/>
    <p:sldId id="1302" r:id="rId50"/>
    <p:sldId id="1303" r:id="rId51"/>
    <p:sldId id="1304" r:id="rId52"/>
    <p:sldId id="1305" r:id="rId53"/>
    <p:sldId id="1306" r:id="rId54"/>
    <p:sldId id="1307" r:id="rId55"/>
    <p:sldId id="1308" r:id="rId56"/>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ctr"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ctr"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ctr"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ctr"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22" autoAdjust="0"/>
  </p:normalViewPr>
  <p:slideViewPr>
    <p:cSldViewPr>
      <p:cViewPr varScale="1">
        <p:scale>
          <a:sx n="100" d="100"/>
          <a:sy n="100" d="100"/>
        </p:scale>
        <p:origin x="-13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BF96AF-45E4-6F4E-807A-70ACB63C0752}" type="datetimeFigureOut">
              <a:rPr lang="en-US" smtClean="0"/>
              <a:t>11/8/12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47E854-BF39-EE42-A31B-D21B3FB6185E}" type="slidenum">
              <a:rPr lang="en-US" smtClean="0"/>
              <a:t>‹#›</a:t>
            </a:fld>
            <a:endParaRPr lang="en-US"/>
          </a:p>
        </p:txBody>
      </p:sp>
    </p:spTree>
    <p:extLst>
      <p:ext uri="{BB962C8B-B14F-4D97-AF65-F5344CB8AC3E}">
        <p14:creationId xmlns:p14="http://schemas.microsoft.com/office/powerpoint/2010/main" val="29666690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80F87828-53C7-C447-9CD7-1BEBA3E281EA}" type="slidenum">
              <a:rPr lang="en-US"/>
              <a:pPr/>
              <a:t>‹#›</a:t>
            </a:fld>
            <a:endParaRPr lang="en-US"/>
          </a:p>
        </p:txBody>
      </p:sp>
    </p:spTree>
    <p:extLst>
      <p:ext uri="{BB962C8B-B14F-4D97-AF65-F5344CB8AC3E}">
        <p14:creationId xmlns:p14="http://schemas.microsoft.com/office/powerpoint/2010/main" val="261169600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F32ADA-D99C-8D44-A8E7-A5F56FDCEBE6}" type="slidenum">
              <a:rPr lang="en-US"/>
              <a:pPr/>
              <a:t>1</a:t>
            </a:fld>
            <a:endParaRPr lang="en-US"/>
          </a:p>
        </p:txBody>
      </p:sp>
      <p:sp>
        <p:nvSpPr>
          <p:cNvPr id="129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ECC8E-DF98-4447-B088-F5A082F891BA}" type="slidenum">
              <a:rPr lang="en-US"/>
              <a:pPr/>
              <a:t>10</a:t>
            </a:fld>
            <a:endParaRPr lang="en-US"/>
          </a:p>
        </p:txBody>
      </p:sp>
      <p:sp>
        <p:nvSpPr>
          <p:cNvPr id="14080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080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EB6F9-E3AA-9041-888F-6A460E21686A}" type="slidenum">
              <a:rPr lang="en-US"/>
              <a:pPr/>
              <a:t>11</a:t>
            </a:fld>
            <a:endParaRPr lang="en-US"/>
          </a:p>
        </p:txBody>
      </p:sp>
      <p:sp>
        <p:nvSpPr>
          <p:cNvPr id="14100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100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A89EB3-9A8E-5F4C-BD74-46E26ABCA11A}" type="slidenum">
              <a:rPr lang="en-US"/>
              <a:pPr/>
              <a:t>12</a:t>
            </a:fld>
            <a:endParaRPr lang="en-US"/>
          </a:p>
        </p:txBody>
      </p:sp>
      <p:sp>
        <p:nvSpPr>
          <p:cNvPr id="14120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12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8E3B6-FC2F-1E42-A5F8-A1CDCA68556D}" type="slidenum">
              <a:rPr lang="en-US"/>
              <a:pPr/>
              <a:t>13</a:t>
            </a:fld>
            <a:endParaRPr lang="en-US"/>
          </a:p>
        </p:txBody>
      </p:sp>
      <p:sp>
        <p:nvSpPr>
          <p:cNvPr id="1414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14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1DFF3E-5850-FA4E-B5BB-176A349AD042}" type="slidenum">
              <a:rPr lang="en-US"/>
              <a:pPr/>
              <a:t>14</a:t>
            </a:fld>
            <a:endParaRPr lang="en-US"/>
          </a:p>
        </p:txBody>
      </p:sp>
      <p:sp>
        <p:nvSpPr>
          <p:cNvPr id="14161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16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07396C-82E7-754B-B22E-0AE73F50704A}" type="slidenum">
              <a:rPr lang="en-US"/>
              <a:pPr/>
              <a:t>15</a:t>
            </a:fld>
            <a:endParaRPr lang="en-US"/>
          </a:p>
        </p:txBody>
      </p:sp>
      <p:sp>
        <p:nvSpPr>
          <p:cNvPr id="1418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18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A6C2C-7450-6544-9B59-9090981BB395}" type="slidenum">
              <a:rPr lang="en-US"/>
              <a:pPr/>
              <a:t>16</a:t>
            </a:fld>
            <a:endParaRPr lang="en-US"/>
          </a:p>
        </p:txBody>
      </p:sp>
      <p:sp>
        <p:nvSpPr>
          <p:cNvPr id="1420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20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EB35B1-3575-0646-BA27-2B89D7CB9FC8}" type="slidenum">
              <a:rPr lang="en-US"/>
              <a:pPr/>
              <a:t>17</a:t>
            </a:fld>
            <a:endParaRPr lang="en-US"/>
          </a:p>
        </p:txBody>
      </p:sp>
      <p:sp>
        <p:nvSpPr>
          <p:cNvPr id="1422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22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EEA8A-098C-AF40-ACFB-1C1445A10845}" type="slidenum">
              <a:rPr lang="en-US"/>
              <a:pPr/>
              <a:t>18</a:t>
            </a:fld>
            <a:endParaRPr lang="en-US"/>
          </a:p>
        </p:txBody>
      </p:sp>
      <p:sp>
        <p:nvSpPr>
          <p:cNvPr id="129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4786F2-B16E-DC4C-B3D5-C66A8ABBD034}" type="slidenum">
              <a:rPr lang="en-US"/>
              <a:pPr/>
              <a:t>19</a:t>
            </a:fld>
            <a:endParaRPr lang="en-US"/>
          </a:p>
        </p:txBody>
      </p:sp>
      <p:sp>
        <p:nvSpPr>
          <p:cNvPr id="135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EEA8A-098C-AF40-ACFB-1C1445A10845}" type="slidenum">
              <a:rPr lang="en-US"/>
              <a:pPr/>
              <a:t>2</a:t>
            </a:fld>
            <a:endParaRPr lang="en-US"/>
          </a:p>
        </p:txBody>
      </p:sp>
      <p:sp>
        <p:nvSpPr>
          <p:cNvPr id="129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EEA8A-098C-AF40-ACFB-1C1445A10845}" type="slidenum">
              <a:rPr lang="en-US"/>
              <a:pPr/>
              <a:t>20</a:t>
            </a:fld>
            <a:endParaRPr lang="en-US"/>
          </a:p>
        </p:txBody>
      </p:sp>
      <p:sp>
        <p:nvSpPr>
          <p:cNvPr id="129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BBFAB1-2305-9641-9196-7F97C03C660F}" type="slidenum">
              <a:rPr lang="en-US"/>
              <a:pPr/>
              <a:t>21</a:t>
            </a:fld>
            <a:endParaRPr lang="en-US"/>
          </a:p>
        </p:txBody>
      </p:sp>
      <p:sp>
        <p:nvSpPr>
          <p:cNvPr id="15718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718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4FC78A-FA61-464B-8D37-8CBFED03AFDB}" type="slidenum">
              <a:rPr lang="en-US"/>
              <a:pPr/>
              <a:t>23</a:t>
            </a:fld>
            <a:endParaRPr lang="en-US"/>
          </a:p>
        </p:txBody>
      </p:sp>
      <p:sp>
        <p:nvSpPr>
          <p:cNvPr id="16066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066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41FA7-BAA6-AD4F-93D8-FB351A41D2E8}" type="slidenum">
              <a:rPr lang="en-US"/>
              <a:pPr/>
              <a:t>24</a:t>
            </a:fld>
            <a:endParaRPr lang="en-US"/>
          </a:p>
        </p:txBody>
      </p:sp>
      <p:sp>
        <p:nvSpPr>
          <p:cNvPr id="144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B5DFC-163B-6C4A-9ADB-54057D88FE9B}" type="slidenum">
              <a:rPr lang="en-US"/>
              <a:pPr/>
              <a:t>25</a:t>
            </a:fld>
            <a:endParaRPr lang="en-US"/>
          </a:p>
        </p:txBody>
      </p:sp>
      <p:sp>
        <p:nvSpPr>
          <p:cNvPr id="144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8B4DD-3793-7D48-B0DD-55DCDFA91F21}" type="slidenum">
              <a:rPr lang="en-US"/>
              <a:pPr/>
              <a:t>26</a:t>
            </a:fld>
            <a:endParaRPr lang="en-US"/>
          </a:p>
        </p:txBody>
      </p:sp>
      <p:sp>
        <p:nvSpPr>
          <p:cNvPr id="1442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F312C-357C-7D4D-97BA-0540E7FAA84D}" type="slidenum">
              <a:rPr lang="en-US"/>
              <a:pPr/>
              <a:t>27</a:t>
            </a:fld>
            <a:endParaRPr lang="en-US"/>
          </a:p>
        </p:txBody>
      </p:sp>
      <p:sp>
        <p:nvSpPr>
          <p:cNvPr id="144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153DE-06F3-E142-8752-74B7868D9127}" type="slidenum">
              <a:rPr lang="en-US"/>
              <a:pPr/>
              <a:t>28</a:t>
            </a:fld>
            <a:endParaRPr lang="en-US"/>
          </a:p>
        </p:txBody>
      </p:sp>
      <p:sp>
        <p:nvSpPr>
          <p:cNvPr id="1444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188D79-EF9D-C74A-AF05-D8A7DE855C90}" type="slidenum">
              <a:rPr lang="en-US"/>
              <a:pPr/>
              <a:t>29</a:t>
            </a:fld>
            <a:endParaRPr lang="en-US"/>
          </a:p>
        </p:txBody>
      </p:sp>
      <p:sp>
        <p:nvSpPr>
          <p:cNvPr id="144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27CA9A-8320-6E43-B089-25CDD9106CAD}" type="slidenum">
              <a:rPr lang="en-US"/>
              <a:pPr/>
              <a:t>30</a:t>
            </a:fld>
            <a:endParaRPr lang="en-US"/>
          </a:p>
        </p:txBody>
      </p:sp>
      <p:sp>
        <p:nvSpPr>
          <p:cNvPr id="144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0DF61-ABCA-1F49-ABF1-3D16F061C059}" type="slidenum">
              <a:rPr lang="en-US"/>
              <a:pPr/>
              <a:t>3</a:t>
            </a:fld>
            <a:endParaRPr lang="en-US"/>
          </a:p>
        </p:txBody>
      </p:sp>
      <p:sp>
        <p:nvSpPr>
          <p:cNvPr id="15513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51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AF78C-DB41-6C44-9B02-B1E56D8ED7E5}" type="slidenum">
              <a:rPr lang="en-US"/>
              <a:pPr/>
              <a:t>31</a:t>
            </a:fld>
            <a:endParaRPr lang="en-US"/>
          </a:p>
        </p:txBody>
      </p:sp>
      <p:sp>
        <p:nvSpPr>
          <p:cNvPr id="1447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55BBB7-F478-1647-AE6C-1A864A39C690}" type="slidenum">
              <a:rPr lang="en-US"/>
              <a:pPr/>
              <a:t>32</a:t>
            </a:fld>
            <a:endParaRPr lang="en-US"/>
          </a:p>
        </p:txBody>
      </p:sp>
      <p:sp>
        <p:nvSpPr>
          <p:cNvPr id="1448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52912C-0E3E-9B44-B921-A96FDD6455B8}" type="slidenum">
              <a:rPr lang="en-US"/>
              <a:pPr/>
              <a:t>33</a:t>
            </a:fld>
            <a:endParaRPr lang="en-US"/>
          </a:p>
        </p:txBody>
      </p:sp>
      <p:sp>
        <p:nvSpPr>
          <p:cNvPr id="144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4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FCC82-89D3-904D-AA5C-810340918D48}" type="slidenum">
              <a:rPr lang="en-US"/>
              <a:pPr/>
              <a:t>34</a:t>
            </a:fld>
            <a:endParaRPr lang="en-US"/>
          </a:p>
        </p:txBody>
      </p:sp>
      <p:sp>
        <p:nvSpPr>
          <p:cNvPr id="1466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6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7D04B-0BED-034A-BD60-1FBB00956636}" type="slidenum">
              <a:rPr lang="en-US"/>
              <a:pPr/>
              <a:t>35</a:t>
            </a:fld>
            <a:endParaRPr lang="en-US"/>
          </a:p>
        </p:txBody>
      </p:sp>
      <p:sp>
        <p:nvSpPr>
          <p:cNvPr id="16414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41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CDD60A-77CD-CD45-9DCE-EF6193B9B839}" type="slidenum">
              <a:rPr lang="en-US"/>
              <a:pPr/>
              <a:t>36</a:t>
            </a:fld>
            <a:endParaRPr lang="en-US"/>
          </a:p>
        </p:txBody>
      </p:sp>
      <p:sp>
        <p:nvSpPr>
          <p:cNvPr id="16435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435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CB44D-34E7-0D4F-AAFE-69867657336B}" type="slidenum">
              <a:rPr lang="en-US"/>
              <a:pPr/>
              <a:t>37</a:t>
            </a:fld>
            <a:endParaRPr lang="en-US"/>
          </a:p>
        </p:txBody>
      </p:sp>
      <p:sp>
        <p:nvSpPr>
          <p:cNvPr id="16455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45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09DABF-6161-C34E-97A6-F5AE1CB786DF}" type="slidenum">
              <a:rPr lang="en-US"/>
              <a:pPr/>
              <a:t>38</a:t>
            </a:fld>
            <a:endParaRPr lang="en-US"/>
          </a:p>
        </p:txBody>
      </p:sp>
      <p:sp>
        <p:nvSpPr>
          <p:cNvPr id="16476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47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78456-0BCE-F54A-BAAA-947F01988221}" type="slidenum">
              <a:rPr lang="en-US"/>
              <a:pPr/>
              <a:t>39</a:t>
            </a:fld>
            <a:endParaRPr lang="en-US"/>
          </a:p>
        </p:txBody>
      </p:sp>
      <p:sp>
        <p:nvSpPr>
          <p:cNvPr id="161894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189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EFE512-ECB2-6040-BBD3-C734C746770A}" type="slidenum">
              <a:rPr lang="en-US"/>
              <a:pPr/>
              <a:t>40</a:t>
            </a:fld>
            <a:endParaRPr lang="en-US"/>
          </a:p>
        </p:txBody>
      </p:sp>
      <p:sp>
        <p:nvSpPr>
          <p:cNvPr id="16496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49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EEA8A-098C-AF40-ACFB-1C1445A10845}" type="slidenum">
              <a:rPr lang="en-US"/>
              <a:pPr/>
              <a:t>4</a:t>
            </a:fld>
            <a:endParaRPr lang="en-US"/>
          </a:p>
        </p:txBody>
      </p:sp>
      <p:sp>
        <p:nvSpPr>
          <p:cNvPr id="129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5F29D-BBF7-7549-9BE0-E2F95A938317}" type="slidenum">
              <a:rPr lang="en-US"/>
              <a:pPr/>
              <a:t>41</a:t>
            </a:fld>
            <a:endParaRPr lang="en-US"/>
          </a:p>
        </p:txBody>
      </p:sp>
      <p:sp>
        <p:nvSpPr>
          <p:cNvPr id="162099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2099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CAF88-8760-B24A-A55D-4A174A10DB60}" type="slidenum">
              <a:rPr lang="en-US"/>
              <a:pPr/>
              <a:t>42</a:t>
            </a:fld>
            <a:endParaRPr lang="en-US"/>
          </a:p>
        </p:txBody>
      </p:sp>
      <p:sp>
        <p:nvSpPr>
          <p:cNvPr id="162304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230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5D1D8-E471-A44C-957F-50C5D73BD5BE}" type="slidenum">
              <a:rPr lang="en-US"/>
              <a:pPr/>
              <a:t>43</a:t>
            </a:fld>
            <a:endParaRPr lang="en-US"/>
          </a:p>
        </p:txBody>
      </p:sp>
      <p:sp>
        <p:nvSpPr>
          <p:cNvPr id="162509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2509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39F6A0-0A39-C14F-94B5-676A30872221}" type="slidenum">
              <a:rPr lang="en-US"/>
              <a:pPr/>
              <a:t>44</a:t>
            </a:fld>
            <a:endParaRPr lang="en-US"/>
          </a:p>
        </p:txBody>
      </p:sp>
      <p:sp>
        <p:nvSpPr>
          <p:cNvPr id="162713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2713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215252-A3D3-A04C-8FC3-F8219326304F}" type="slidenum">
              <a:rPr lang="en-US"/>
              <a:pPr/>
              <a:t>45</a:t>
            </a:fld>
            <a:endParaRPr lang="en-US"/>
          </a:p>
        </p:txBody>
      </p:sp>
      <p:sp>
        <p:nvSpPr>
          <p:cNvPr id="162918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2918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DB07D-6F43-9B45-AE79-6C68715A3A7D}" type="slidenum">
              <a:rPr lang="en-US"/>
              <a:pPr/>
              <a:t>46</a:t>
            </a:fld>
            <a:endParaRPr lang="en-US"/>
          </a:p>
        </p:txBody>
      </p:sp>
      <p:sp>
        <p:nvSpPr>
          <p:cNvPr id="163123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3123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3D6CD-2DD6-5D4A-B7CC-776366D4F1E8}" type="slidenum">
              <a:rPr lang="en-US"/>
              <a:pPr/>
              <a:t>47</a:t>
            </a:fld>
            <a:endParaRPr lang="en-US"/>
          </a:p>
        </p:txBody>
      </p:sp>
      <p:sp>
        <p:nvSpPr>
          <p:cNvPr id="163328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3328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86E88D-ACEB-4547-ADC7-3DF9A0150F19}" type="slidenum">
              <a:rPr lang="en-US"/>
              <a:pPr/>
              <a:t>48</a:t>
            </a:fld>
            <a:endParaRPr lang="en-US"/>
          </a:p>
        </p:txBody>
      </p:sp>
      <p:sp>
        <p:nvSpPr>
          <p:cNvPr id="163533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3533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289B7D-460B-274F-8FE4-C66712B56FA7}" type="slidenum">
              <a:rPr lang="en-US"/>
              <a:pPr/>
              <a:t>49</a:t>
            </a:fld>
            <a:endParaRPr lang="en-US"/>
          </a:p>
        </p:txBody>
      </p:sp>
      <p:sp>
        <p:nvSpPr>
          <p:cNvPr id="16517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517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488908-4A93-1042-9761-AA93515AA76A}" type="slidenum">
              <a:rPr lang="en-US"/>
              <a:pPr/>
              <a:t>50</a:t>
            </a:fld>
            <a:endParaRPr lang="en-US"/>
          </a:p>
        </p:txBody>
      </p:sp>
      <p:sp>
        <p:nvSpPr>
          <p:cNvPr id="16537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53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758C7-549E-8049-B291-302B4A5B512D}" type="slidenum">
              <a:rPr lang="en-US"/>
              <a:pPr/>
              <a:t>5</a:t>
            </a:fld>
            <a:endParaRPr lang="en-US"/>
          </a:p>
        </p:txBody>
      </p:sp>
      <p:sp>
        <p:nvSpPr>
          <p:cNvPr id="1266690" name="Rectangle 2"/>
          <p:cNvSpPr>
            <a:spLocks noGrp="1" noRot="1" noChangeAspect="1" noChangeArrowheads="1" noTextEdit="1"/>
          </p:cNvSpPr>
          <p:nvPr>
            <p:ph type="sldImg"/>
          </p:nvPr>
        </p:nvSpPr>
        <p:spPr>
          <a:xfrm>
            <a:off x="1139825" y="687388"/>
            <a:ext cx="4579938" cy="343535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266691" name="Rectangle 3"/>
          <p:cNvSpPr>
            <a:spLocks noGrp="1" noChangeArrowheads="1"/>
          </p:cNvSpPr>
          <p:nvPr>
            <p:ph type="body" idx="1"/>
          </p:nvPr>
        </p:nvSpPr>
        <p:spPr>
          <a:xfrm>
            <a:off x="914400" y="4349750"/>
            <a:ext cx="5029200" cy="4113213"/>
          </a:xfrm>
          <a:ln/>
        </p:spPr>
        <p:txBody>
          <a:bodyPr lIns="127000" tIns="63500" rIns="127000" bIns="63500"/>
          <a:lstStyle/>
          <a:p>
            <a:pPr defTabSz="1914525"/>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315B85-A636-8C4D-BC42-31175B4128E3}" type="slidenum">
              <a:rPr lang="en-US"/>
              <a:pPr/>
              <a:t>51</a:t>
            </a:fld>
            <a:endParaRPr lang="en-US"/>
          </a:p>
        </p:txBody>
      </p:sp>
      <p:sp>
        <p:nvSpPr>
          <p:cNvPr id="16558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55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51D03-B3AE-664B-9F96-08E8E92D4985}" type="slidenum">
              <a:rPr lang="en-US"/>
              <a:pPr/>
              <a:t>52</a:t>
            </a:fld>
            <a:endParaRPr lang="en-US"/>
          </a:p>
        </p:txBody>
      </p:sp>
      <p:sp>
        <p:nvSpPr>
          <p:cNvPr id="16578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57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AC645-E3B5-1B47-825F-DC57B7946FAB}" type="slidenum">
              <a:rPr lang="en-US"/>
              <a:pPr/>
              <a:t>53</a:t>
            </a:fld>
            <a:endParaRPr lang="en-US"/>
          </a:p>
        </p:txBody>
      </p:sp>
      <p:sp>
        <p:nvSpPr>
          <p:cNvPr id="16599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59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B545F-CF74-4546-9BBB-1D13AE6FED9D}" type="slidenum">
              <a:rPr lang="en-US"/>
              <a:pPr/>
              <a:t>54</a:t>
            </a:fld>
            <a:endParaRPr lang="en-US"/>
          </a:p>
        </p:txBody>
      </p:sp>
      <p:sp>
        <p:nvSpPr>
          <p:cNvPr id="16619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61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49026-E89D-0944-9E04-6432FA0D462A}" type="slidenum">
              <a:rPr lang="en-US"/>
              <a:pPr/>
              <a:t>55</a:t>
            </a:fld>
            <a:endParaRPr lang="en-US"/>
          </a:p>
        </p:txBody>
      </p:sp>
      <p:sp>
        <p:nvSpPr>
          <p:cNvPr id="16640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640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0C746-7F19-104A-B10D-6A51AEE7C919}" type="slidenum">
              <a:rPr lang="en-US"/>
              <a:pPr/>
              <a:t>6</a:t>
            </a:fld>
            <a:endParaRPr lang="en-US"/>
          </a:p>
        </p:txBody>
      </p:sp>
      <p:sp>
        <p:nvSpPr>
          <p:cNvPr id="1400834" name="Rectangle 2"/>
          <p:cNvSpPr>
            <a:spLocks noGrp="1" noRot="1" noChangeAspect="1" noChangeArrowheads="1" noTextEdit="1"/>
          </p:cNvSpPr>
          <p:nvPr>
            <p:ph type="sldImg"/>
          </p:nvPr>
        </p:nvSpPr>
        <p:spPr>
          <a:xfrm>
            <a:off x="1131888" y="676275"/>
            <a:ext cx="4594225" cy="3446463"/>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400835" name="Rectangle 3"/>
          <p:cNvSpPr>
            <a:spLocks noGrp="1" noChangeArrowheads="1"/>
          </p:cNvSpPr>
          <p:nvPr>
            <p:ph type="body" idx="1"/>
          </p:nvPr>
        </p:nvSpPr>
        <p:spPr>
          <a:xfrm>
            <a:off x="914400" y="4341813"/>
            <a:ext cx="5029200" cy="4138612"/>
          </a:xfrm>
          <a:ln/>
        </p:spPr>
        <p:txBody>
          <a:bodyPr lIns="92075" tIns="46038" rIns="92075" bIns="46038"/>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BB894-42A0-B343-8606-FA04D2833DA6}" type="slidenum">
              <a:rPr lang="en-US"/>
              <a:pPr/>
              <a:t>7</a:t>
            </a:fld>
            <a:endParaRPr lang="en-US"/>
          </a:p>
        </p:txBody>
      </p:sp>
      <p:sp>
        <p:nvSpPr>
          <p:cNvPr id="131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B1DB4-37E8-6740-81A1-836C154EE49D}" type="slidenum">
              <a:rPr lang="en-US"/>
              <a:pPr/>
              <a:t>8</a:t>
            </a:fld>
            <a:endParaRPr lang="en-US"/>
          </a:p>
        </p:txBody>
      </p:sp>
      <p:sp>
        <p:nvSpPr>
          <p:cNvPr id="131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0C2F9-37E8-2545-A985-8161702C5099}" type="slidenum">
              <a:rPr lang="en-US"/>
              <a:pPr/>
              <a:t>9</a:t>
            </a:fld>
            <a:endParaRPr lang="en-US"/>
          </a:p>
        </p:txBody>
      </p:sp>
      <p:sp>
        <p:nvSpPr>
          <p:cNvPr id="14049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049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1713877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76644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275004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59813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207163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304903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164392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304592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180953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3050046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257 – Fall 2012 </a:t>
            </a:r>
            <a:endParaRPr lang="en-US"/>
          </a:p>
        </p:txBody>
      </p:sp>
    </p:spTree>
    <p:extLst>
      <p:ext uri="{BB962C8B-B14F-4D97-AF65-F5344CB8AC3E}">
        <p14:creationId xmlns:p14="http://schemas.microsoft.com/office/powerpoint/2010/main" val="6221889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6" name="Rectangle 22"/>
          <p:cNvSpPr>
            <a:spLocks noChangeArrowheads="1"/>
          </p:cNvSpPr>
          <p:nvPr userDrawn="1"/>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a:solidFill>
                  <a:srgbClr val="FFFFFF"/>
                </a:solidFill>
                <a:latin typeface="+mj-lt"/>
              </a:defRPr>
            </a:lvl1pPr>
          </a:lstStyle>
          <a:p>
            <a:r>
              <a:rPr lang="en-US" smtClean="0"/>
              <a:t>IS 257 – Fall 2012 </a:t>
            </a:r>
            <a:endParaRPr lang="en-US"/>
          </a:p>
        </p:txBody>
      </p:sp>
      <p:pic>
        <p:nvPicPr>
          <p:cNvPr id="1031" name="Picture 7" descr="logo_small"/>
          <p:cNvPicPr>
            <a:picLocks noChangeAspect="1" noChangeArrowheads="1"/>
          </p:cNvPicPr>
          <p:nvPr userDrawn="1"/>
        </p:nvPicPr>
        <p:blipFill>
          <a:blip r:embed="rId13">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outhh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endParaRPr lang="en-US" sz="1000" b="1" dirty="0">
              <a:solidFill>
                <a:srgbClr val="FFFFFF"/>
              </a:solidFill>
              <a:latin typeface="Futura Md BT" charset="0"/>
            </a:endParaRPr>
          </a:p>
          <a:p>
            <a:pPr algn="r"/>
            <a:r>
              <a:rPr lang="en-US" sz="1000" b="1" dirty="0" smtClean="0">
                <a:solidFill>
                  <a:srgbClr val="FFFFFF"/>
                </a:solidFill>
                <a:latin typeface="Futura Md BT" charset="0"/>
              </a:rPr>
              <a:t>2012.11.08- </a:t>
            </a:r>
            <a:r>
              <a:rPr lang="en-US" sz="1000" b="1" dirty="0">
                <a:solidFill>
                  <a:srgbClr val="FFFFFF"/>
                </a:solidFill>
                <a:latin typeface="Futura Md BT" charset="0"/>
              </a:rPr>
              <a:t>SLIDE </a:t>
            </a:r>
            <a:fld id="{33BD4363-0A95-6440-B85D-B54F32160E35}" type="slidenum">
              <a:rPr lang="en-US" sz="1000" b="1">
                <a:solidFill>
                  <a:srgbClr val="FFFFFF"/>
                </a:solidFill>
                <a:latin typeface="Futura Md BT" charset="0"/>
              </a:rPr>
              <a:pPr algn="r"/>
              <a:t>‹#›</a:t>
            </a:fld>
            <a:r>
              <a:rPr lang="en-US" sz="1000" b="1" dirty="0">
                <a:solidFill>
                  <a:srgbClr val="FFFFFF"/>
                </a:solidFill>
                <a:latin typeface="Futura Md BT" charset="0"/>
              </a:rPr>
              <a:t>	</a:t>
            </a:r>
          </a:p>
        </p:txBody>
      </p:sp>
      <p:pic>
        <p:nvPicPr>
          <p:cNvPr id="1047" name="Picture 23" descr="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sldNum="0" hdr="0" ftr="0"/>
  <p:txStyles>
    <p:titleStyle>
      <a:lvl1pPr algn="l" rtl="0" fontAlgn="base">
        <a:spcBef>
          <a:spcPct val="0"/>
        </a:spcBef>
        <a:spcAft>
          <a:spcPct val="0"/>
        </a:spcAft>
        <a:defRPr sz="4000">
          <a:solidFill>
            <a:srgbClr val="FFFFFF"/>
          </a:solidFill>
          <a:latin typeface="+mj-lt"/>
          <a:ea typeface="+mj-ea"/>
          <a:cs typeface="+mj-cs"/>
        </a:defRPr>
      </a:lvl1pPr>
      <a:lvl2pPr algn="l" rtl="0" fontAlgn="base">
        <a:spcBef>
          <a:spcPct val="0"/>
        </a:spcBef>
        <a:spcAft>
          <a:spcPct val="0"/>
        </a:spcAft>
        <a:defRPr sz="4000">
          <a:solidFill>
            <a:srgbClr val="FFFFFF"/>
          </a:solidFill>
          <a:latin typeface="Futura Md BT" charset="0"/>
          <a:ea typeface="ＭＳ Ｐゴシック" charset="0"/>
        </a:defRPr>
      </a:lvl2pPr>
      <a:lvl3pPr algn="l" rtl="0" fontAlgn="base">
        <a:spcBef>
          <a:spcPct val="0"/>
        </a:spcBef>
        <a:spcAft>
          <a:spcPct val="0"/>
        </a:spcAft>
        <a:defRPr sz="4000">
          <a:solidFill>
            <a:srgbClr val="FFFFFF"/>
          </a:solidFill>
          <a:latin typeface="Futura Md BT" charset="0"/>
          <a:ea typeface="ＭＳ Ｐゴシック" charset="0"/>
        </a:defRPr>
      </a:lvl3pPr>
      <a:lvl4pPr algn="l" rtl="0" fontAlgn="base">
        <a:spcBef>
          <a:spcPct val="0"/>
        </a:spcBef>
        <a:spcAft>
          <a:spcPct val="0"/>
        </a:spcAft>
        <a:defRPr sz="4000">
          <a:solidFill>
            <a:srgbClr val="FFFFFF"/>
          </a:solidFill>
          <a:latin typeface="Futura Md BT" charset="0"/>
          <a:ea typeface="ＭＳ Ｐゴシック" charset="0"/>
        </a:defRPr>
      </a:lvl4pPr>
      <a:lvl5pPr algn="l" rtl="0" fontAlgn="base">
        <a:spcBef>
          <a:spcPct val="0"/>
        </a:spcBef>
        <a:spcAft>
          <a:spcPct val="0"/>
        </a:spcAft>
        <a:defRPr sz="4000">
          <a:solidFill>
            <a:srgbClr val="FFFFFF"/>
          </a:solidFill>
          <a:latin typeface="Futura Md BT" charset="0"/>
          <a:ea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1" Type="http://schemas.openxmlformats.org/officeDocument/2006/relationships/image" Target="../media/image20.gif"/><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png"/><Relationship Id="rId15" Type="http://schemas.openxmlformats.org/officeDocument/2006/relationships/image" Target="../media/image24.pn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33.xml"/><Relationship Id="rId4" Type="http://schemas.openxmlformats.org/officeDocument/2006/relationships/image" Target="../media/image15.jpeg"/><Relationship Id="rId5" Type="http://schemas.openxmlformats.org/officeDocument/2006/relationships/image" Target="../media/image16.emf"/><Relationship Id="rId6" Type="http://schemas.openxmlformats.org/officeDocument/2006/relationships/image" Target="../media/image17.emf"/><Relationship Id="rId7" Type="http://schemas.openxmlformats.org/officeDocument/2006/relationships/oleObject" Target="../embeddings/oleObject2.bin"/><Relationship Id="rId8" Type="http://schemas.openxmlformats.org/officeDocument/2006/relationships/image" Target="../media/image14.emf"/><Relationship Id="rId9" Type="http://schemas.openxmlformats.org/officeDocument/2006/relationships/image" Target="../media/image18.emf"/><Relationship Id="rId10"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757762" name="Rectangle 2"/>
          <p:cNvSpPr>
            <a:spLocks noGrp="1" noChangeArrowheads="1"/>
          </p:cNvSpPr>
          <p:nvPr>
            <p:ph type="ctrTitle"/>
          </p:nvPr>
        </p:nvSpPr>
        <p:spPr>
          <a:xfrm>
            <a:off x="152400" y="2286000"/>
            <a:ext cx="8686800" cy="1143000"/>
          </a:xfrm>
        </p:spPr>
        <p:txBody>
          <a:bodyPr/>
          <a:lstStyle/>
          <a:p>
            <a:pPr algn="ctr"/>
            <a:r>
              <a:rPr lang="en-US" dirty="0">
                <a:solidFill>
                  <a:schemeClr val="tx1"/>
                </a:solidFill>
              </a:rPr>
              <a:t>Data Mining and the </a:t>
            </a:r>
            <a:r>
              <a:rPr lang="en-US" dirty="0" err="1">
                <a:solidFill>
                  <a:schemeClr val="tx1"/>
                </a:solidFill>
              </a:rPr>
              <a:t>Weka</a:t>
            </a:r>
            <a:r>
              <a:rPr lang="en-US" dirty="0">
                <a:solidFill>
                  <a:schemeClr val="tx1"/>
                </a:solidFill>
              </a:rPr>
              <a:t> </a:t>
            </a:r>
            <a:r>
              <a:rPr lang="en-US" dirty="0" smtClean="0">
                <a:solidFill>
                  <a:schemeClr val="tx1"/>
                </a:solidFill>
              </a:rPr>
              <a:t>Toolkit</a:t>
            </a:r>
            <a:br>
              <a:rPr lang="en-US" dirty="0" smtClean="0">
                <a:solidFill>
                  <a:schemeClr val="tx1"/>
                </a:solidFill>
              </a:rPr>
            </a:br>
            <a:r>
              <a:rPr lang="en-US" dirty="0" smtClean="0">
                <a:solidFill>
                  <a:schemeClr val="tx1"/>
                </a:solidFill>
              </a:rPr>
              <a:t>and Intro for Big Data</a:t>
            </a:r>
            <a:endParaRPr lang="en-US" dirty="0">
              <a:solidFill>
                <a:schemeClr val="tx1"/>
              </a:solidFill>
            </a:endParaRPr>
          </a:p>
        </p:txBody>
      </p:sp>
      <p:sp>
        <p:nvSpPr>
          <p:cNvPr id="757763" name="Rectangle 3"/>
          <p:cNvSpPr>
            <a:spLocks noGrp="1" noChangeArrowheads="1"/>
          </p:cNvSpPr>
          <p:nvPr>
            <p:ph type="subTitle" idx="1"/>
          </p:nvPr>
        </p:nvSpPr>
        <p:spPr/>
        <p:txBody>
          <a:bodyPr/>
          <a:lstStyle/>
          <a:p>
            <a:r>
              <a:rPr lang="en-US" sz="2800"/>
              <a:t>University of California, Berkeley</a:t>
            </a:r>
          </a:p>
          <a:p>
            <a:r>
              <a:rPr lang="en-US" sz="2800"/>
              <a:t>School of Information</a:t>
            </a:r>
          </a:p>
          <a:p>
            <a:r>
              <a:rPr lang="en-US" sz="2800" i="1"/>
              <a:t>IS 257: Database Management</a:t>
            </a:r>
            <a:endParaRPr lang="en-US" i="1"/>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2012 </a:t>
            </a:r>
            <a:endParaRPr lang="en-US"/>
          </a:p>
        </p:txBody>
      </p:sp>
      <p:sp>
        <p:nvSpPr>
          <p:cNvPr id="1406978" name="Rectangle 2"/>
          <p:cNvSpPr>
            <a:spLocks noGrp="1" noChangeArrowheads="1"/>
          </p:cNvSpPr>
          <p:nvPr>
            <p:ph type="title"/>
          </p:nvPr>
        </p:nvSpPr>
        <p:spPr/>
        <p:txBody>
          <a:bodyPr/>
          <a:lstStyle/>
          <a:p>
            <a:r>
              <a:rPr lang="en-US"/>
              <a:t>Typical OLAP Queries</a:t>
            </a:r>
          </a:p>
        </p:txBody>
      </p:sp>
      <p:sp>
        <p:nvSpPr>
          <p:cNvPr id="1406979" name="Rectangle 3"/>
          <p:cNvSpPr>
            <a:spLocks noGrp="1" noChangeArrowheads="1"/>
          </p:cNvSpPr>
          <p:nvPr>
            <p:ph type="body" idx="1"/>
          </p:nvPr>
        </p:nvSpPr>
        <p:spPr/>
        <p:txBody>
          <a:bodyPr/>
          <a:lstStyle/>
          <a:p>
            <a:pPr>
              <a:lnSpc>
                <a:spcPct val="90000"/>
              </a:lnSpc>
            </a:pPr>
            <a:r>
              <a:rPr lang="en-US" sz="2800"/>
              <a:t>Often, OLAP queries begin with a </a:t>
            </a:r>
            <a:r>
              <a:rPr lang="ja-JP" altLang="en-US" sz="2800">
                <a:latin typeface="Arial"/>
              </a:rPr>
              <a:t>“</a:t>
            </a:r>
            <a:r>
              <a:rPr lang="en-US" sz="2800">
                <a:solidFill>
                  <a:srgbClr val="33CC33"/>
                </a:solidFill>
              </a:rPr>
              <a:t>star join</a:t>
            </a:r>
            <a:r>
              <a:rPr lang="ja-JP" altLang="en-US" sz="2800">
                <a:latin typeface="Arial"/>
              </a:rPr>
              <a:t>”</a:t>
            </a:r>
            <a:r>
              <a:rPr lang="en-US" sz="2800"/>
              <a:t>: the natural join of the fact table with all or most of the dimension tables.</a:t>
            </a:r>
          </a:p>
          <a:p>
            <a:pPr>
              <a:lnSpc>
                <a:spcPct val="90000"/>
              </a:lnSpc>
            </a:pPr>
            <a:r>
              <a:rPr lang="en-US" sz="2800"/>
              <a:t>Example:</a:t>
            </a:r>
          </a:p>
          <a:p>
            <a:pPr>
              <a:lnSpc>
                <a:spcPct val="90000"/>
              </a:lnSpc>
              <a:buFontTx/>
              <a:buNone/>
            </a:pPr>
            <a:r>
              <a:rPr lang="en-US" sz="2800">
                <a:latin typeface="Courier New" charset="0"/>
              </a:rPr>
              <a:t>SELECT *</a:t>
            </a:r>
          </a:p>
          <a:p>
            <a:pPr>
              <a:lnSpc>
                <a:spcPct val="90000"/>
              </a:lnSpc>
              <a:buFontTx/>
              <a:buNone/>
            </a:pPr>
            <a:r>
              <a:rPr lang="en-US" sz="2800">
                <a:latin typeface="Courier New" charset="0"/>
              </a:rPr>
              <a:t>FROM Sales, Bars, Beers, Drinkers</a:t>
            </a:r>
          </a:p>
          <a:p>
            <a:pPr>
              <a:lnSpc>
                <a:spcPct val="90000"/>
              </a:lnSpc>
              <a:buFontTx/>
              <a:buNone/>
            </a:pPr>
            <a:r>
              <a:rPr lang="en-US" sz="2800">
                <a:latin typeface="Courier New" charset="0"/>
              </a:rPr>
              <a:t>WHERE Sales.bar = Bars.bar AND</a:t>
            </a:r>
          </a:p>
          <a:p>
            <a:pPr>
              <a:lnSpc>
                <a:spcPct val="90000"/>
              </a:lnSpc>
              <a:buFontTx/>
              <a:buNone/>
            </a:pPr>
            <a:r>
              <a:rPr lang="en-US" sz="2800">
                <a:latin typeface="Courier New" charset="0"/>
              </a:rPr>
              <a:t>	Sales.beer = Beers.beer AND</a:t>
            </a:r>
          </a:p>
          <a:p>
            <a:pPr>
              <a:lnSpc>
                <a:spcPct val="90000"/>
              </a:lnSpc>
              <a:buFontTx/>
              <a:buNone/>
            </a:pPr>
            <a:r>
              <a:rPr lang="en-US" sz="2800">
                <a:latin typeface="Courier New" charset="0"/>
              </a:rPr>
              <a:t>	Sales.drinker = Drinkers.drinker;</a:t>
            </a:r>
          </a:p>
        </p:txBody>
      </p:sp>
      <p:sp>
        <p:nvSpPr>
          <p:cNvPr id="1406980" name="Text Box 4"/>
          <p:cNvSpPr txBox="1">
            <a:spLocks noChangeArrowheads="1"/>
          </p:cNvSpPr>
          <p:nvPr/>
        </p:nvSpPr>
        <p:spPr bwMode="auto">
          <a:xfrm>
            <a:off x="5403850" y="6172200"/>
            <a:ext cx="373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1"/>
                </a:solidFill>
                <a:latin typeface="Tahoma" charset="0"/>
              </a:rPr>
              <a:t>From anonymous </a:t>
            </a:r>
            <a:r>
              <a:rPr lang="ja-JP" altLang="en-US" sz="1400">
                <a:solidFill>
                  <a:schemeClr val="accent1"/>
                </a:solidFill>
                <a:latin typeface="Tahoma" charset="0"/>
              </a:rPr>
              <a:t>“</a:t>
            </a:r>
            <a:r>
              <a:rPr lang="en-US" sz="1400">
                <a:solidFill>
                  <a:schemeClr val="accent1"/>
                </a:solidFill>
                <a:latin typeface="Tahoma" charset="0"/>
              </a:rPr>
              <a:t>olap.ppt</a:t>
            </a:r>
            <a:r>
              <a:rPr lang="ja-JP" altLang="en-US" sz="1400">
                <a:solidFill>
                  <a:schemeClr val="accent1"/>
                </a:solidFill>
                <a:latin typeface="Tahoma" charset="0"/>
              </a:rPr>
              <a:t>”</a:t>
            </a:r>
            <a:r>
              <a:rPr lang="en-US" sz="1400">
                <a:solidFill>
                  <a:schemeClr val="accent1"/>
                </a:solidFill>
                <a:latin typeface="Tahoma" charset="0"/>
              </a:rPr>
              <a:t> found on Google</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2012 </a:t>
            </a:r>
            <a:endParaRPr lang="en-US"/>
          </a:p>
        </p:txBody>
      </p:sp>
      <p:sp>
        <p:nvSpPr>
          <p:cNvPr id="1409026" name="Rectangle 2"/>
          <p:cNvSpPr>
            <a:spLocks noGrp="1" noChangeArrowheads="1"/>
          </p:cNvSpPr>
          <p:nvPr>
            <p:ph type="title"/>
          </p:nvPr>
        </p:nvSpPr>
        <p:spPr/>
        <p:txBody>
          <a:bodyPr/>
          <a:lstStyle/>
          <a:p>
            <a:r>
              <a:rPr lang="en-US"/>
              <a:t>Example: In SQL</a:t>
            </a:r>
          </a:p>
        </p:txBody>
      </p:sp>
      <p:sp>
        <p:nvSpPr>
          <p:cNvPr id="1409027" name="Rectangle 3"/>
          <p:cNvSpPr>
            <a:spLocks noGrp="1" noChangeArrowheads="1"/>
          </p:cNvSpPr>
          <p:nvPr>
            <p:ph type="body" idx="1"/>
          </p:nvPr>
        </p:nvSpPr>
        <p:spPr>
          <a:xfrm>
            <a:off x="457200" y="1981200"/>
            <a:ext cx="8458200" cy="4114800"/>
          </a:xfrm>
        </p:spPr>
        <p:txBody>
          <a:bodyPr/>
          <a:lstStyle/>
          <a:p>
            <a:pPr>
              <a:buFontTx/>
              <a:buNone/>
            </a:pPr>
            <a:r>
              <a:rPr lang="en-US">
                <a:latin typeface="Courier New" charset="0"/>
              </a:rPr>
              <a:t>SELECT bar, beer, SUM(price)</a:t>
            </a:r>
          </a:p>
          <a:p>
            <a:pPr>
              <a:buFontTx/>
              <a:buNone/>
            </a:pPr>
            <a:r>
              <a:rPr lang="en-US">
                <a:latin typeface="Courier New" charset="0"/>
              </a:rPr>
              <a:t>FROM Sales NATURAL JOIN Bars</a:t>
            </a:r>
          </a:p>
          <a:p>
            <a:pPr>
              <a:buFontTx/>
              <a:buNone/>
            </a:pPr>
            <a:r>
              <a:rPr lang="en-US">
                <a:latin typeface="Courier New" charset="0"/>
              </a:rPr>
              <a:t>	NATURAL JOIN Beers</a:t>
            </a:r>
          </a:p>
          <a:p>
            <a:pPr>
              <a:buFontTx/>
              <a:buNone/>
            </a:pPr>
            <a:r>
              <a:rPr lang="en-US">
                <a:latin typeface="Courier New" charset="0"/>
              </a:rPr>
              <a:t>WHERE addr = </a:t>
            </a:r>
            <a:r>
              <a:rPr lang="ja-JP" altLang="en-US">
                <a:latin typeface="Arial"/>
              </a:rPr>
              <a:t>’</a:t>
            </a:r>
            <a:r>
              <a:rPr lang="en-US">
                <a:latin typeface="Courier New" charset="0"/>
              </a:rPr>
              <a:t>Palo Alto</a:t>
            </a:r>
            <a:r>
              <a:rPr lang="ja-JP" altLang="en-US">
                <a:latin typeface="Arial"/>
              </a:rPr>
              <a:t>’</a:t>
            </a:r>
            <a:r>
              <a:rPr lang="en-US">
                <a:latin typeface="Courier New" charset="0"/>
              </a:rPr>
              <a:t> AND</a:t>
            </a:r>
          </a:p>
          <a:p>
            <a:pPr>
              <a:buFontTx/>
              <a:buNone/>
            </a:pPr>
            <a:r>
              <a:rPr lang="en-US">
                <a:latin typeface="Courier New" charset="0"/>
              </a:rPr>
              <a:t>	manf = </a:t>
            </a:r>
            <a:r>
              <a:rPr lang="ja-JP" altLang="en-US">
                <a:latin typeface="Arial"/>
              </a:rPr>
              <a:t>’</a:t>
            </a:r>
            <a:r>
              <a:rPr lang="en-US">
                <a:latin typeface="Courier New" charset="0"/>
              </a:rPr>
              <a:t>Anheuser-Busch</a:t>
            </a:r>
            <a:r>
              <a:rPr lang="ja-JP" altLang="en-US">
                <a:latin typeface="Arial"/>
              </a:rPr>
              <a:t>’</a:t>
            </a:r>
            <a:endParaRPr lang="en-US">
              <a:latin typeface="Courier New" charset="0"/>
            </a:endParaRPr>
          </a:p>
          <a:p>
            <a:pPr>
              <a:buFontTx/>
              <a:buNone/>
            </a:pPr>
            <a:r>
              <a:rPr lang="en-US">
                <a:latin typeface="Courier New" charset="0"/>
              </a:rPr>
              <a:t>GROUP BY bar, beer;</a:t>
            </a:r>
          </a:p>
        </p:txBody>
      </p:sp>
      <p:sp>
        <p:nvSpPr>
          <p:cNvPr id="1409028" name="Text Box 4"/>
          <p:cNvSpPr txBox="1">
            <a:spLocks noChangeArrowheads="1"/>
          </p:cNvSpPr>
          <p:nvPr/>
        </p:nvSpPr>
        <p:spPr bwMode="auto">
          <a:xfrm>
            <a:off x="5403850" y="6172200"/>
            <a:ext cx="373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1"/>
                </a:solidFill>
                <a:latin typeface="Tahoma" charset="0"/>
              </a:rPr>
              <a:t>From anonymous </a:t>
            </a:r>
            <a:r>
              <a:rPr lang="ja-JP" altLang="en-US" sz="1400">
                <a:solidFill>
                  <a:schemeClr val="accent1"/>
                </a:solidFill>
                <a:latin typeface="Tahoma" charset="0"/>
              </a:rPr>
              <a:t>“</a:t>
            </a:r>
            <a:r>
              <a:rPr lang="en-US" sz="1400">
                <a:solidFill>
                  <a:schemeClr val="accent1"/>
                </a:solidFill>
                <a:latin typeface="Tahoma" charset="0"/>
              </a:rPr>
              <a:t>olap.ppt</a:t>
            </a:r>
            <a:r>
              <a:rPr lang="ja-JP" altLang="en-US" sz="1400">
                <a:solidFill>
                  <a:schemeClr val="accent1"/>
                </a:solidFill>
                <a:latin typeface="Tahoma" charset="0"/>
              </a:rPr>
              <a:t>”</a:t>
            </a:r>
            <a:r>
              <a:rPr lang="en-US" sz="1400">
                <a:solidFill>
                  <a:schemeClr val="accent1"/>
                </a:solidFill>
                <a:latin typeface="Tahoma" charset="0"/>
              </a:rPr>
              <a:t> found on Google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2012 </a:t>
            </a:r>
            <a:endParaRPr lang="en-US"/>
          </a:p>
        </p:txBody>
      </p:sp>
      <p:sp>
        <p:nvSpPr>
          <p:cNvPr id="1411074" name="Rectangle 2"/>
          <p:cNvSpPr>
            <a:spLocks noGrp="1" noChangeArrowheads="1"/>
          </p:cNvSpPr>
          <p:nvPr>
            <p:ph type="title"/>
          </p:nvPr>
        </p:nvSpPr>
        <p:spPr/>
        <p:txBody>
          <a:bodyPr/>
          <a:lstStyle/>
          <a:p>
            <a:r>
              <a:rPr lang="en-US"/>
              <a:t>Example: Materialized View</a:t>
            </a:r>
          </a:p>
        </p:txBody>
      </p:sp>
      <p:sp>
        <p:nvSpPr>
          <p:cNvPr id="1411075" name="Rectangle 3"/>
          <p:cNvSpPr>
            <a:spLocks noGrp="1" noChangeArrowheads="1"/>
          </p:cNvSpPr>
          <p:nvPr>
            <p:ph type="body" idx="1"/>
          </p:nvPr>
        </p:nvSpPr>
        <p:spPr>
          <a:xfrm>
            <a:off x="304800" y="1981200"/>
            <a:ext cx="8382000" cy="3962400"/>
          </a:xfrm>
        </p:spPr>
        <p:txBody>
          <a:bodyPr/>
          <a:lstStyle/>
          <a:p>
            <a:pPr marL="609600" indent="-609600"/>
            <a:r>
              <a:rPr lang="en-US"/>
              <a:t>Which views could help with our query?</a:t>
            </a:r>
          </a:p>
          <a:p>
            <a:pPr marL="609600" indent="-609600"/>
            <a:r>
              <a:rPr lang="en-US"/>
              <a:t>Key issues:</a:t>
            </a:r>
          </a:p>
          <a:p>
            <a:pPr marL="990600" lvl="1" indent="-533400">
              <a:buFont typeface="Monotype Sorts" charset="0"/>
              <a:buAutoNum type="arabicPeriod"/>
            </a:pPr>
            <a:r>
              <a:rPr lang="en-US"/>
              <a:t>It must join </a:t>
            </a:r>
            <a:r>
              <a:rPr lang="en-US">
                <a:solidFill>
                  <a:srgbClr val="CC00CC"/>
                </a:solidFill>
              </a:rPr>
              <a:t>Sales</a:t>
            </a:r>
            <a:r>
              <a:rPr lang="en-US"/>
              <a:t>, </a:t>
            </a:r>
            <a:r>
              <a:rPr lang="en-US">
                <a:solidFill>
                  <a:srgbClr val="CC00CC"/>
                </a:solidFill>
              </a:rPr>
              <a:t>Bars</a:t>
            </a:r>
            <a:r>
              <a:rPr lang="en-US"/>
              <a:t>, and </a:t>
            </a:r>
            <a:r>
              <a:rPr lang="en-US">
                <a:solidFill>
                  <a:srgbClr val="CC00CC"/>
                </a:solidFill>
              </a:rPr>
              <a:t>Beers</a:t>
            </a:r>
            <a:r>
              <a:rPr lang="en-US"/>
              <a:t>, at least.</a:t>
            </a:r>
          </a:p>
          <a:p>
            <a:pPr marL="990600" lvl="1" indent="-533400">
              <a:buFont typeface="Monotype Sorts" charset="0"/>
              <a:buAutoNum type="arabicPeriod"/>
            </a:pPr>
            <a:r>
              <a:rPr lang="en-US"/>
              <a:t>It must group by at least </a:t>
            </a:r>
            <a:r>
              <a:rPr lang="en-US">
                <a:solidFill>
                  <a:srgbClr val="CC3300"/>
                </a:solidFill>
              </a:rPr>
              <a:t>bar</a:t>
            </a:r>
            <a:r>
              <a:rPr lang="en-US"/>
              <a:t> and </a:t>
            </a:r>
            <a:r>
              <a:rPr lang="en-US">
                <a:solidFill>
                  <a:srgbClr val="CC3300"/>
                </a:solidFill>
              </a:rPr>
              <a:t>beer</a:t>
            </a:r>
            <a:r>
              <a:rPr lang="en-US"/>
              <a:t>.</a:t>
            </a:r>
          </a:p>
          <a:p>
            <a:pPr marL="990600" lvl="1" indent="-533400">
              <a:buFont typeface="Monotype Sorts" charset="0"/>
              <a:buAutoNum type="arabicPeriod"/>
            </a:pPr>
            <a:r>
              <a:rPr lang="en-US"/>
              <a:t>It must not select out Palo-Alto bars or Anheuser-Busch beers.</a:t>
            </a:r>
          </a:p>
          <a:p>
            <a:pPr marL="990600" lvl="1" indent="-533400">
              <a:buFont typeface="Monotype Sorts" charset="0"/>
              <a:buAutoNum type="arabicPeriod"/>
            </a:pPr>
            <a:r>
              <a:rPr lang="en-US"/>
              <a:t>It must not project out </a:t>
            </a:r>
            <a:r>
              <a:rPr lang="en-US">
                <a:solidFill>
                  <a:srgbClr val="CC3300"/>
                </a:solidFill>
              </a:rPr>
              <a:t>addr</a:t>
            </a:r>
            <a:r>
              <a:rPr lang="en-US"/>
              <a:t> or </a:t>
            </a:r>
            <a:r>
              <a:rPr lang="en-US">
                <a:solidFill>
                  <a:srgbClr val="CC3300"/>
                </a:solidFill>
              </a:rPr>
              <a:t>manf</a:t>
            </a:r>
            <a:r>
              <a:rPr lang="en-US"/>
              <a:t>.</a:t>
            </a:r>
          </a:p>
        </p:txBody>
      </p:sp>
      <p:sp>
        <p:nvSpPr>
          <p:cNvPr id="1411076" name="Text Box 4"/>
          <p:cNvSpPr txBox="1">
            <a:spLocks noChangeArrowheads="1"/>
          </p:cNvSpPr>
          <p:nvPr/>
        </p:nvSpPr>
        <p:spPr bwMode="auto">
          <a:xfrm>
            <a:off x="5403850" y="6172200"/>
            <a:ext cx="373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1"/>
                </a:solidFill>
                <a:latin typeface="Tahoma" charset="0"/>
              </a:rPr>
              <a:t>From anonymous </a:t>
            </a:r>
            <a:r>
              <a:rPr lang="ja-JP" altLang="en-US" sz="1400">
                <a:solidFill>
                  <a:schemeClr val="accent1"/>
                </a:solidFill>
                <a:latin typeface="Tahoma" charset="0"/>
              </a:rPr>
              <a:t>“</a:t>
            </a:r>
            <a:r>
              <a:rPr lang="en-US" sz="1400">
                <a:solidFill>
                  <a:schemeClr val="accent1"/>
                </a:solidFill>
                <a:latin typeface="Tahoma" charset="0"/>
              </a:rPr>
              <a:t>olap.ppt</a:t>
            </a:r>
            <a:r>
              <a:rPr lang="ja-JP" altLang="en-US" sz="1400">
                <a:solidFill>
                  <a:schemeClr val="accent1"/>
                </a:solidFill>
                <a:latin typeface="Tahoma" charset="0"/>
              </a:rPr>
              <a:t>”</a:t>
            </a:r>
            <a:r>
              <a:rPr lang="en-US" sz="1400">
                <a:solidFill>
                  <a:schemeClr val="accent1"/>
                </a:solidFill>
                <a:latin typeface="Tahoma" charset="0"/>
              </a:rPr>
              <a:t> found on Google</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IS 257 – Fall 2012 </a:t>
            </a:r>
            <a:endParaRPr lang="en-US"/>
          </a:p>
        </p:txBody>
      </p:sp>
      <p:sp>
        <p:nvSpPr>
          <p:cNvPr id="1413122" name="Rectangle 2"/>
          <p:cNvSpPr>
            <a:spLocks noGrp="1" noChangeArrowheads="1"/>
          </p:cNvSpPr>
          <p:nvPr>
            <p:ph type="title"/>
          </p:nvPr>
        </p:nvSpPr>
        <p:spPr/>
        <p:txBody>
          <a:bodyPr/>
          <a:lstStyle/>
          <a:p>
            <a:r>
              <a:rPr lang="en-US"/>
              <a:t>Example --- Continued</a:t>
            </a:r>
          </a:p>
        </p:txBody>
      </p:sp>
      <p:sp>
        <p:nvSpPr>
          <p:cNvPr id="1413123" name="Rectangle 3"/>
          <p:cNvSpPr>
            <a:spLocks noGrp="1" noChangeArrowheads="1"/>
          </p:cNvSpPr>
          <p:nvPr>
            <p:ph type="body" idx="1"/>
          </p:nvPr>
        </p:nvSpPr>
        <p:spPr>
          <a:xfrm>
            <a:off x="762000" y="1371600"/>
            <a:ext cx="8153400" cy="4114800"/>
          </a:xfrm>
        </p:spPr>
        <p:txBody>
          <a:bodyPr/>
          <a:lstStyle/>
          <a:p>
            <a:r>
              <a:rPr lang="en-US" sz="2400"/>
              <a:t>Here is a materialized view that could help:</a:t>
            </a:r>
          </a:p>
          <a:p>
            <a:pPr>
              <a:buFontTx/>
              <a:buNone/>
            </a:pPr>
            <a:r>
              <a:rPr lang="en-US" sz="2400">
                <a:latin typeface="Courier New" charset="0"/>
              </a:rPr>
              <a:t>		CREATE VIEW BABMS(bar, addr,</a:t>
            </a:r>
          </a:p>
          <a:p>
            <a:pPr>
              <a:buFontTx/>
              <a:buNone/>
            </a:pPr>
            <a:r>
              <a:rPr lang="en-US" sz="2400">
                <a:latin typeface="Courier New" charset="0"/>
              </a:rPr>
              <a:t>			beer, manf, sales) AS</a:t>
            </a:r>
          </a:p>
          <a:p>
            <a:pPr>
              <a:buFontTx/>
              <a:buNone/>
            </a:pPr>
            <a:r>
              <a:rPr lang="en-US" sz="2400">
                <a:latin typeface="Courier New" charset="0"/>
              </a:rPr>
              <a:t>		SELECT bar, addr, beer, manf,</a:t>
            </a:r>
          </a:p>
          <a:p>
            <a:pPr>
              <a:buFontTx/>
              <a:buNone/>
            </a:pPr>
            <a:r>
              <a:rPr lang="en-US" sz="2400">
                <a:latin typeface="Courier New" charset="0"/>
              </a:rPr>
              <a:t>			SUM(price) sales</a:t>
            </a:r>
          </a:p>
          <a:p>
            <a:pPr>
              <a:buFontTx/>
              <a:buNone/>
            </a:pPr>
            <a:r>
              <a:rPr lang="en-US" sz="2400">
                <a:latin typeface="Courier New" charset="0"/>
              </a:rPr>
              <a:t>		FROM Sales NATURAL JOIN Bars</a:t>
            </a:r>
          </a:p>
          <a:p>
            <a:pPr>
              <a:buFontTx/>
              <a:buNone/>
            </a:pPr>
            <a:r>
              <a:rPr lang="en-US" sz="2400">
                <a:latin typeface="Courier New" charset="0"/>
              </a:rPr>
              <a:t>			NATURAL JOIN Beers</a:t>
            </a:r>
          </a:p>
          <a:p>
            <a:pPr>
              <a:buFontTx/>
              <a:buNone/>
            </a:pPr>
            <a:r>
              <a:rPr lang="en-US" sz="2400">
                <a:latin typeface="Courier New" charset="0"/>
              </a:rPr>
              <a:t>		GROUP BY bar, addr, beer, manf; </a:t>
            </a:r>
            <a:r>
              <a:rPr lang="en-US" sz="2400"/>
              <a:t> </a:t>
            </a:r>
          </a:p>
        </p:txBody>
      </p:sp>
      <p:grpSp>
        <p:nvGrpSpPr>
          <p:cNvPr id="1413131" name="Group 11"/>
          <p:cNvGrpSpPr>
            <a:grpSpLocks/>
          </p:cNvGrpSpPr>
          <p:nvPr/>
        </p:nvGrpSpPr>
        <p:grpSpPr bwMode="auto">
          <a:xfrm>
            <a:off x="1371600" y="4495800"/>
            <a:ext cx="6088063" cy="1219200"/>
            <a:chOff x="864" y="2832"/>
            <a:chExt cx="3835" cy="768"/>
          </a:xfrm>
        </p:grpSpPr>
        <p:sp>
          <p:nvSpPr>
            <p:cNvPr id="1413125" name="Rectangle 5"/>
            <p:cNvSpPr>
              <a:spLocks noChangeArrowheads="1"/>
            </p:cNvSpPr>
            <p:nvPr/>
          </p:nvSpPr>
          <p:spPr bwMode="auto">
            <a:xfrm>
              <a:off x="2688" y="2832"/>
              <a:ext cx="624" cy="288"/>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13126" name="Rectangle 6"/>
            <p:cNvSpPr>
              <a:spLocks noChangeArrowheads="1"/>
            </p:cNvSpPr>
            <p:nvPr/>
          </p:nvSpPr>
          <p:spPr bwMode="auto">
            <a:xfrm>
              <a:off x="4032" y="2832"/>
              <a:ext cx="624" cy="288"/>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13127" name="Text Box 7"/>
            <p:cNvSpPr txBox="1">
              <a:spLocks noChangeArrowheads="1"/>
            </p:cNvSpPr>
            <p:nvPr/>
          </p:nvSpPr>
          <p:spPr bwMode="auto">
            <a:xfrm>
              <a:off x="864" y="3158"/>
              <a:ext cx="383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latin typeface="Tahoma" charset="0"/>
                </a:rPr>
                <a:t>Since bar -&gt; addr and beer -&gt; manf, there is no real</a:t>
              </a:r>
            </a:p>
            <a:p>
              <a:pPr algn="l" eaLnBrk="0" hangingPunct="0"/>
              <a:r>
                <a:rPr lang="en-US" sz="2000">
                  <a:latin typeface="Tahoma" charset="0"/>
                </a:rPr>
                <a:t>grouping.   We need addr and manf in the SELECT.</a:t>
              </a:r>
            </a:p>
          </p:txBody>
        </p:sp>
        <p:sp>
          <p:nvSpPr>
            <p:cNvPr id="1413128" name="Line 8"/>
            <p:cNvSpPr>
              <a:spLocks noChangeShapeType="1"/>
            </p:cNvSpPr>
            <p:nvPr/>
          </p:nvSpPr>
          <p:spPr bwMode="auto">
            <a:xfrm flipV="1">
              <a:off x="2160" y="3072"/>
              <a:ext cx="52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13129" name="Line 9"/>
            <p:cNvSpPr>
              <a:spLocks noChangeShapeType="1"/>
            </p:cNvSpPr>
            <p:nvPr/>
          </p:nvSpPr>
          <p:spPr bwMode="auto">
            <a:xfrm flipV="1">
              <a:off x="3504" y="3120"/>
              <a:ext cx="52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413132" name="Text Box 12"/>
          <p:cNvSpPr txBox="1">
            <a:spLocks noChangeArrowheads="1"/>
          </p:cNvSpPr>
          <p:nvPr/>
        </p:nvSpPr>
        <p:spPr bwMode="auto">
          <a:xfrm>
            <a:off x="5403850" y="6172200"/>
            <a:ext cx="373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1"/>
                </a:solidFill>
                <a:latin typeface="Tahoma" charset="0"/>
              </a:rPr>
              <a:t>From anonymous </a:t>
            </a:r>
            <a:r>
              <a:rPr lang="ja-JP" altLang="en-US" sz="1400">
                <a:solidFill>
                  <a:schemeClr val="accent1"/>
                </a:solidFill>
                <a:latin typeface="Tahoma" charset="0"/>
              </a:rPr>
              <a:t>“</a:t>
            </a:r>
            <a:r>
              <a:rPr lang="en-US" sz="1400">
                <a:solidFill>
                  <a:schemeClr val="accent1"/>
                </a:solidFill>
                <a:latin typeface="Tahoma" charset="0"/>
              </a:rPr>
              <a:t>olap.ppt</a:t>
            </a:r>
            <a:r>
              <a:rPr lang="ja-JP" altLang="en-US" sz="1400">
                <a:solidFill>
                  <a:schemeClr val="accent1"/>
                </a:solidFill>
                <a:latin typeface="Tahoma" charset="0"/>
              </a:rPr>
              <a:t>”</a:t>
            </a:r>
            <a:r>
              <a:rPr lang="en-US" sz="1400">
                <a:solidFill>
                  <a:schemeClr val="accent1"/>
                </a:solidFill>
                <a:latin typeface="Tahoma" charset="0"/>
              </a:rPr>
              <a:t> found on Google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13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2012 </a:t>
            </a:r>
            <a:endParaRPr lang="en-US"/>
          </a:p>
        </p:txBody>
      </p:sp>
      <p:sp>
        <p:nvSpPr>
          <p:cNvPr id="1415170" name="Rectangle 2"/>
          <p:cNvSpPr>
            <a:spLocks noGrp="1" noChangeArrowheads="1"/>
          </p:cNvSpPr>
          <p:nvPr>
            <p:ph type="title"/>
          </p:nvPr>
        </p:nvSpPr>
        <p:spPr/>
        <p:txBody>
          <a:bodyPr/>
          <a:lstStyle/>
          <a:p>
            <a:r>
              <a:rPr lang="en-US"/>
              <a:t>Example --- Concluded</a:t>
            </a:r>
          </a:p>
        </p:txBody>
      </p:sp>
      <p:sp>
        <p:nvSpPr>
          <p:cNvPr id="1415171" name="Rectangle 3"/>
          <p:cNvSpPr>
            <a:spLocks noGrp="1" noChangeArrowheads="1"/>
          </p:cNvSpPr>
          <p:nvPr>
            <p:ph type="body" idx="1"/>
          </p:nvPr>
        </p:nvSpPr>
        <p:spPr>
          <a:xfrm>
            <a:off x="685800" y="1371600"/>
            <a:ext cx="8001000" cy="4114800"/>
          </a:xfrm>
        </p:spPr>
        <p:txBody>
          <a:bodyPr/>
          <a:lstStyle/>
          <a:p>
            <a:r>
              <a:rPr lang="en-US"/>
              <a:t>Here</a:t>
            </a:r>
            <a:r>
              <a:rPr lang="ja-JP" altLang="en-US">
                <a:latin typeface="Arial"/>
              </a:rPr>
              <a:t>’</a:t>
            </a:r>
            <a:r>
              <a:rPr lang="en-US"/>
              <a:t>s our query using the materialized view BABMS:</a:t>
            </a:r>
          </a:p>
          <a:p>
            <a:pPr>
              <a:buFontTx/>
              <a:buNone/>
            </a:pPr>
            <a:r>
              <a:rPr lang="en-US"/>
              <a:t>		</a:t>
            </a:r>
            <a:r>
              <a:rPr lang="en-US">
                <a:latin typeface="Courier New" charset="0"/>
              </a:rPr>
              <a:t>SELECT bar, beer, sales</a:t>
            </a:r>
          </a:p>
          <a:p>
            <a:pPr>
              <a:buFontTx/>
              <a:buNone/>
            </a:pPr>
            <a:r>
              <a:rPr lang="en-US">
                <a:latin typeface="Courier New" charset="0"/>
              </a:rPr>
              <a:t>		FROM BABMS</a:t>
            </a:r>
          </a:p>
          <a:p>
            <a:pPr>
              <a:buFontTx/>
              <a:buNone/>
            </a:pPr>
            <a:r>
              <a:rPr lang="en-US">
                <a:latin typeface="Courier New" charset="0"/>
              </a:rPr>
              <a:t>		WHERE addr = </a:t>
            </a:r>
            <a:r>
              <a:rPr lang="ja-JP" altLang="en-US">
                <a:latin typeface="Arial"/>
              </a:rPr>
              <a:t>’</a:t>
            </a:r>
            <a:r>
              <a:rPr lang="en-US">
                <a:latin typeface="Courier New" charset="0"/>
              </a:rPr>
              <a:t>Palo Alto</a:t>
            </a:r>
            <a:r>
              <a:rPr lang="ja-JP" altLang="en-US">
                <a:latin typeface="Arial"/>
              </a:rPr>
              <a:t>’</a:t>
            </a:r>
            <a:r>
              <a:rPr lang="en-US">
                <a:latin typeface="Courier New" charset="0"/>
              </a:rPr>
              <a:t> AND</a:t>
            </a:r>
          </a:p>
          <a:p>
            <a:pPr>
              <a:buFontTx/>
              <a:buNone/>
            </a:pPr>
            <a:r>
              <a:rPr lang="en-US">
                <a:latin typeface="Courier New" charset="0"/>
              </a:rPr>
              <a:t>			manf = </a:t>
            </a:r>
            <a:r>
              <a:rPr lang="ja-JP" altLang="en-US">
                <a:latin typeface="Arial"/>
              </a:rPr>
              <a:t>’</a:t>
            </a:r>
            <a:r>
              <a:rPr lang="en-US">
                <a:latin typeface="Courier New" charset="0"/>
              </a:rPr>
              <a:t>Anheuser-Busch</a:t>
            </a:r>
            <a:r>
              <a:rPr lang="ja-JP" altLang="en-US">
                <a:latin typeface="Arial"/>
              </a:rPr>
              <a:t>’</a:t>
            </a:r>
            <a:r>
              <a:rPr lang="en-US">
                <a:latin typeface="Courier New" charset="0"/>
              </a:rPr>
              <a:t>;</a:t>
            </a:r>
          </a:p>
        </p:txBody>
      </p:sp>
      <p:sp>
        <p:nvSpPr>
          <p:cNvPr id="1415174" name="Text Box 6"/>
          <p:cNvSpPr txBox="1">
            <a:spLocks noChangeArrowheads="1"/>
          </p:cNvSpPr>
          <p:nvPr/>
        </p:nvSpPr>
        <p:spPr bwMode="auto">
          <a:xfrm>
            <a:off x="5403850" y="6172200"/>
            <a:ext cx="373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1"/>
                </a:solidFill>
                <a:latin typeface="Tahoma" charset="0"/>
              </a:rPr>
              <a:t>From anonymous </a:t>
            </a:r>
            <a:r>
              <a:rPr lang="ja-JP" altLang="en-US" sz="1400">
                <a:solidFill>
                  <a:schemeClr val="accent1"/>
                </a:solidFill>
                <a:latin typeface="Tahoma" charset="0"/>
              </a:rPr>
              <a:t>“</a:t>
            </a:r>
            <a:r>
              <a:rPr lang="en-US" sz="1400">
                <a:solidFill>
                  <a:schemeClr val="accent1"/>
                </a:solidFill>
                <a:latin typeface="Tahoma" charset="0"/>
              </a:rPr>
              <a:t>olap.ppt</a:t>
            </a:r>
            <a:r>
              <a:rPr lang="ja-JP" altLang="en-US" sz="1400">
                <a:solidFill>
                  <a:schemeClr val="accent1"/>
                </a:solidFill>
                <a:latin typeface="Tahoma" charset="0"/>
              </a:rPr>
              <a:t>”</a:t>
            </a:r>
            <a:r>
              <a:rPr lang="en-US" sz="1400">
                <a:solidFill>
                  <a:schemeClr val="accent1"/>
                </a:solidFill>
                <a:latin typeface="Tahoma" charset="0"/>
              </a:rPr>
              <a:t> found on Google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2012 </a:t>
            </a:r>
            <a:endParaRPr lang="en-US"/>
          </a:p>
        </p:txBody>
      </p:sp>
      <p:sp>
        <p:nvSpPr>
          <p:cNvPr id="1417218" name="Rectangle 2"/>
          <p:cNvSpPr>
            <a:spLocks noGrp="1" noChangeArrowheads="1"/>
          </p:cNvSpPr>
          <p:nvPr>
            <p:ph type="title"/>
          </p:nvPr>
        </p:nvSpPr>
        <p:spPr/>
        <p:txBody>
          <a:bodyPr/>
          <a:lstStyle/>
          <a:p>
            <a:r>
              <a:rPr lang="en-US"/>
              <a:t>Example: Market Baskets</a:t>
            </a:r>
          </a:p>
        </p:txBody>
      </p:sp>
      <p:sp>
        <p:nvSpPr>
          <p:cNvPr id="1417219" name="Rectangle 3"/>
          <p:cNvSpPr>
            <a:spLocks noGrp="1" noChangeArrowheads="1"/>
          </p:cNvSpPr>
          <p:nvPr>
            <p:ph type="body" idx="1"/>
          </p:nvPr>
        </p:nvSpPr>
        <p:spPr/>
        <p:txBody>
          <a:bodyPr/>
          <a:lstStyle/>
          <a:p>
            <a:pPr marL="609600" indent="-609600"/>
            <a:r>
              <a:rPr lang="en-US"/>
              <a:t>If people often buy hamburger and ketchup together, the store can:</a:t>
            </a:r>
          </a:p>
          <a:p>
            <a:pPr marL="990600" lvl="1" indent="-533400">
              <a:buFont typeface="Monotype Sorts" charset="0"/>
              <a:buAutoNum type="arabicPeriod"/>
            </a:pPr>
            <a:r>
              <a:rPr lang="en-US"/>
              <a:t>Put hamburger and ketchup near each other and put potato chips between.</a:t>
            </a:r>
          </a:p>
          <a:p>
            <a:pPr marL="990600" lvl="1" indent="-533400">
              <a:buFont typeface="Monotype Sorts" charset="0"/>
              <a:buAutoNum type="arabicPeriod"/>
            </a:pPr>
            <a:r>
              <a:rPr lang="en-US"/>
              <a:t>Run a sale on hamburger and raise the price of ketchup.</a:t>
            </a:r>
          </a:p>
        </p:txBody>
      </p:sp>
      <p:sp>
        <p:nvSpPr>
          <p:cNvPr id="1417220" name="Text Box 4"/>
          <p:cNvSpPr txBox="1">
            <a:spLocks noChangeArrowheads="1"/>
          </p:cNvSpPr>
          <p:nvPr/>
        </p:nvSpPr>
        <p:spPr bwMode="auto">
          <a:xfrm>
            <a:off x="5403850" y="6172200"/>
            <a:ext cx="373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1"/>
                </a:solidFill>
                <a:latin typeface="Tahoma" charset="0"/>
              </a:rPr>
              <a:t>From anonymous </a:t>
            </a:r>
            <a:r>
              <a:rPr lang="ja-JP" altLang="en-US" sz="1400">
                <a:solidFill>
                  <a:schemeClr val="accent1"/>
                </a:solidFill>
                <a:latin typeface="Tahoma" charset="0"/>
              </a:rPr>
              <a:t>“</a:t>
            </a:r>
            <a:r>
              <a:rPr lang="en-US" sz="1400">
                <a:solidFill>
                  <a:schemeClr val="accent1"/>
                </a:solidFill>
                <a:latin typeface="Tahoma" charset="0"/>
              </a:rPr>
              <a:t>olap.ppt</a:t>
            </a:r>
            <a:r>
              <a:rPr lang="ja-JP" altLang="en-US" sz="1400">
                <a:solidFill>
                  <a:schemeClr val="accent1"/>
                </a:solidFill>
                <a:latin typeface="Tahoma" charset="0"/>
              </a:rPr>
              <a:t>”</a:t>
            </a:r>
            <a:r>
              <a:rPr lang="en-US" sz="1400">
                <a:solidFill>
                  <a:schemeClr val="accent1"/>
                </a:solidFill>
                <a:latin typeface="Tahoma" charset="0"/>
              </a:rPr>
              <a:t> found on Google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7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7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17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7219"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2012 </a:t>
            </a:r>
            <a:endParaRPr lang="en-US"/>
          </a:p>
        </p:txBody>
      </p:sp>
      <p:sp>
        <p:nvSpPr>
          <p:cNvPr id="1419266" name="Rectangle 2"/>
          <p:cNvSpPr>
            <a:spLocks noGrp="1" noChangeArrowheads="1"/>
          </p:cNvSpPr>
          <p:nvPr>
            <p:ph type="title"/>
          </p:nvPr>
        </p:nvSpPr>
        <p:spPr/>
        <p:txBody>
          <a:bodyPr/>
          <a:lstStyle/>
          <a:p>
            <a:r>
              <a:rPr lang="en-US"/>
              <a:t>Finding Frequent Pairs</a:t>
            </a:r>
          </a:p>
        </p:txBody>
      </p:sp>
      <p:sp>
        <p:nvSpPr>
          <p:cNvPr id="1419267" name="Rectangle 3"/>
          <p:cNvSpPr>
            <a:spLocks noGrp="1" noChangeArrowheads="1"/>
          </p:cNvSpPr>
          <p:nvPr>
            <p:ph type="body" idx="1"/>
          </p:nvPr>
        </p:nvSpPr>
        <p:spPr/>
        <p:txBody>
          <a:bodyPr/>
          <a:lstStyle/>
          <a:p>
            <a:r>
              <a:rPr lang="en-US"/>
              <a:t>The simplest case is when we only want to find </a:t>
            </a:r>
            <a:r>
              <a:rPr lang="ja-JP" altLang="en-US">
                <a:latin typeface="Arial"/>
              </a:rPr>
              <a:t>“</a:t>
            </a:r>
            <a:r>
              <a:rPr lang="en-US"/>
              <a:t>frequent pairs</a:t>
            </a:r>
            <a:r>
              <a:rPr lang="ja-JP" altLang="en-US">
                <a:latin typeface="Arial"/>
              </a:rPr>
              <a:t>”</a:t>
            </a:r>
            <a:r>
              <a:rPr lang="en-US"/>
              <a:t> of items.</a:t>
            </a:r>
          </a:p>
          <a:p>
            <a:r>
              <a:rPr lang="en-US"/>
              <a:t>Assume data is in a relation </a:t>
            </a:r>
            <a:r>
              <a:rPr lang="en-US">
                <a:solidFill>
                  <a:srgbClr val="CC00CC"/>
                </a:solidFill>
              </a:rPr>
              <a:t>Baskets(basket, item)</a:t>
            </a:r>
            <a:r>
              <a:rPr lang="en-US"/>
              <a:t>.</a:t>
            </a:r>
          </a:p>
          <a:p>
            <a:r>
              <a:rPr lang="en-US"/>
              <a:t>The </a:t>
            </a:r>
            <a:r>
              <a:rPr lang="en-US" i="1">
                <a:solidFill>
                  <a:srgbClr val="FF0066"/>
                </a:solidFill>
              </a:rPr>
              <a:t>support threshold</a:t>
            </a:r>
            <a:r>
              <a:rPr lang="en-US" i="1"/>
              <a:t>  s </a:t>
            </a:r>
            <a:r>
              <a:rPr lang="en-US"/>
              <a:t> is the minimum number of baskets in which a pair appears before we are interested.</a:t>
            </a:r>
          </a:p>
        </p:txBody>
      </p:sp>
      <p:sp>
        <p:nvSpPr>
          <p:cNvPr id="1419268" name="Text Box 4"/>
          <p:cNvSpPr txBox="1">
            <a:spLocks noChangeArrowheads="1"/>
          </p:cNvSpPr>
          <p:nvPr/>
        </p:nvSpPr>
        <p:spPr bwMode="auto">
          <a:xfrm>
            <a:off x="5403850" y="6172200"/>
            <a:ext cx="373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1"/>
                </a:solidFill>
                <a:latin typeface="Tahoma" charset="0"/>
              </a:rPr>
              <a:t>From anonymous </a:t>
            </a:r>
            <a:r>
              <a:rPr lang="ja-JP" altLang="en-US" sz="1400">
                <a:solidFill>
                  <a:schemeClr val="accent1"/>
                </a:solidFill>
                <a:latin typeface="Tahoma" charset="0"/>
              </a:rPr>
              <a:t>“</a:t>
            </a:r>
            <a:r>
              <a:rPr lang="en-US" sz="1400">
                <a:solidFill>
                  <a:schemeClr val="accent1"/>
                </a:solidFill>
                <a:latin typeface="Tahoma" charset="0"/>
              </a:rPr>
              <a:t>olap.ppt</a:t>
            </a:r>
            <a:r>
              <a:rPr lang="ja-JP" altLang="en-US" sz="1400">
                <a:solidFill>
                  <a:schemeClr val="accent1"/>
                </a:solidFill>
                <a:latin typeface="Tahoma" charset="0"/>
              </a:rPr>
              <a:t>”</a:t>
            </a:r>
            <a:r>
              <a:rPr lang="en-US" sz="1400">
                <a:solidFill>
                  <a:schemeClr val="accent1"/>
                </a:solidFill>
                <a:latin typeface="Tahoma" charset="0"/>
              </a:rPr>
              <a:t> found on Google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IS 257 – Fall 2012 </a:t>
            </a:r>
            <a:endParaRPr lang="en-US"/>
          </a:p>
        </p:txBody>
      </p:sp>
      <p:sp>
        <p:nvSpPr>
          <p:cNvPr id="1421314" name="Rectangle 2"/>
          <p:cNvSpPr>
            <a:spLocks noGrp="1" noChangeArrowheads="1"/>
          </p:cNvSpPr>
          <p:nvPr>
            <p:ph type="title"/>
          </p:nvPr>
        </p:nvSpPr>
        <p:spPr/>
        <p:txBody>
          <a:bodyPr/>
          <a:lstStyle/>
          <a:p>
            <a:r>
              <a:rPr lang="en-US"/>
              <a:t>Frequent Pairs in SQL</a:t>
            </a:r>
          </a:p>
        </p:txBody>
      </p:sp>
      <p:sp>
        <p:nvSpPr>
          <p:cNvPr id="1421315" name="Rectangle 3"/>
          <p:cNvSpPr>
            <a:spLocks noGrp="1" noChangeArrowheads="1"/>
          </p:cNvSpPr>
          <p:nvPr>
            <p:ph type="body" idx="1"/>
          </p:nvPr>
        </p:nvSpPr>
        <p:spPr/>
        <p:txBody>
          <a:bodyPr/>
          <a:lstStyle/>
          <a:p>
            <a:pPr>
              <a:buFontTx/>
              <a:buNone/>
            </a:pPr>
            <a:r>
              <a:rPr lang="en-US" sz="2800">
                <a:latin typeface="Courier New" charset="0"/>
              </a:rPr>
              <a:t>SELECT b1.item, b2.item</a:t>
            </a:r>
          </a:p>
          <a:p>
            <a:pPr>
              <a:buFontTx/>
              <a:buNone/>
            </a:pPr>
            <a:r>
              <a:rPr lang="en-US" sz="2800">
                <a:latin typeface="Courier New" charset="0"/>
              </a:rPr>
              <a:t>FROM Baskets b1, Baskets b2</a:t>
            </a:r>
          </a:p>
          <a:p>
            <a:pPr>
              <a:buFontTx/>
              <a:buNone/>
            </a:pPr>
            <a:r>
              <a:rPr lang="en-US" sz="2800">
                <a:latin typeface="Courier New" charset="0"/>
              </a:rPr>
              <a:t>WHERE b1.basket = b2.basket</a:t>
            </a:r>
          </a:p>
          <a:p>
            <a:pPr>
              <a:buFontTx/>
              <a:buNone/>
            </a:pPr>
            <a:r>
              <a:rPr lang="en-US" sz="2800">
                <a:latin typeface="Courier New" charset="0"/>
              </a:rPr>
              <a:t>	AND b1.item &lt; b2.item</a:t>
            </a:r>
          </a:p>
          <a:p>
            <a:pPr>
              <a:buFontTx/>
              <a:buNone/>
            </a:pPr>
            <a:r>
              <a:rPr lang="en-US" sz="2800">
                <a:latin typeface="Courier New" charset="0"/>
              </a:rPr>
              <a:t>GROUP BY b1.item, b2.item</a:t>
            </a:r>
          </a:p>
          <a:p>
            <a:pPr>
              <a:buFontTx/>
              <a:buNone/>
            </a:pPr>
            <a:r>
              <a:rPr lang="en-US" sz="2800">
                <a:latin typeface="Courier New" charset="0"/>
              </a:rPr>
              <a:t>HAVING COUNT(*) &gt;= s;</a:t>
            </a:r>
          </a:p>
        </p:txBody>
      </p:sp>
      <p:grpSp>
        <p:nvGrpSpPr>
          <p:cNvPr id="1421316" name="Group 4"/>
          <p:cNvGrpSpPr>
            <a:grpSpLocks/>
          </p:cNvGrpSpPr>
          <p:nvPr/>
        </p:nvGrpSpPr>
        <p:grpSpPr bwMode="auto">
          <a:xfrm>
            <a:off x="457200" y="838200"/>
            <a:ext cx="8262938" cy="3140075"/>
            <a:chOff x="480" y="1008"/>
            <a:chExt cx="5205" cy="1978"/>
          </a:xfrm>
        </p:grpSpPr>
        <p:sp>
          <p:nvSpPr>
            <p:cNvPr id="1421317" name="Rectangle 5"/>
            <p:cNvSpPr>
              <a:spLocks noChangeArrowheads="1"/>
            </p:cNvSpPr>
            <p:nvPr/>
          </p:nvSpPr>
          <p:spPr bwMode="auto">
            <a:xfrm>
              <a:off x="480" y="1584"/>
              <a:ext cx="3696" cy="912"/>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21318" name="Text Box 6"/>
            <p:cNvSpPr txBox="1">
              <a:spLocks noChangeArrowheads="1"/>
            </p:cNvSpPr>
            <p:nvPr/>
          </p:nvSpPr>
          <p:spPr bwMode="auto">
            <a:xfrm>
              <a:off x="4416" y="1008"/>
              <a:ext cx="1269" cy="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latin typeface="Tahoma" charset="0"/>
                </a:rPr>
                <a:t>Look for two</a:t>
              </a:r>
            </a:p>
            <a:p>
              <a:pPr algn="l" eaLnBrk="0" hangingPunct="0"/>
              <a:r>
                <a:rPr lang="en-US" sz="2000">
                  <a:latin typeface="Tahoma" charset="0"/>
                </a:rPr>
                <a:t>Basket tuples</a:t>
              </a:r>
            </a:p>
            <a:p>
              <a:pPr algn="l" eaLnBrk="0" hangingPunct="0"/>
              <a:r>
                <a:rPr lang="en-US" sz="2000">
                  <a:latin typeface="Tahoma" charset="0"/>
                </a:rPr>
                <a:t>with the same</a:t>
              </a:r>
            </a:p>
            <a:p>
              <a:pPr algn="l" eaLnBrk="0" hangingPunct="0"/>
              <a:r>
                <a:rPr lang="en-US" sz="2000">
                  <a:latin typeface="Tahoma" charset="0"/>
                </a:rPr>
                <a:t>basket and</a:t>
              </a:r>
            </a:p>
            <a:p>
              <a:pPr algn="l" eaLnBrk="0" hangingPunct="0"/>
              <a:r>
                <a:rPr lang="en-US" sz="2000">
                  <a:latin typeface="Tahoma" charset="0"/>
                </a:rPr>
                <a:t>different items.</a:t>
              </a:r>
            </a:p>
            <a:p>
              <a:pPr algn="l" eaLnBrk="0" hangingPunct="0"/>
              <a:r>
                <a:rPr lang="en-US" sz="2000">
                  <a:latin typeface="Tahoma" charset="0"/>
                </a:rPr>
                <a:t>First item must</a:t>
              </a:r>
            </a:p>
            <a:p>
              <a:pPr algn="l" eaLnBrk="0" hangingPunct="0"/>
              <a:r>
                <a:rPr lang="en-US" sz="2000">
                  <a:latin typeface="Tahoma" charset="0"/>
                </a:rPr>
                <a:t>precede second,</a:t>
              </a:r>
            </a:p>
            <a:p>
              <a:pPr algn="l" eaLnBrk="0" hangingPunct="0"/>
              <a:r>
                <a:rPr lang="en-US" sz="2000">
                  <a:latin typeface="Tahoma" charset="0"/>
                </a:rPr>
                <a:t>so we don</a:t>
              </a:r>
              <a:r>
                <a:rPr lang="ja-JP" altLang="en-US" sz="2000">
                  <a:latin typeface="Arial"/>
                </a:rPr>
                <a:t>’</a:t>
              </a:r>
              <a:r>
                <a:rPr lang="en-US" sz="2000">
                  <a:latin typeface="Tahoma" charset="0"/>
                </a:rPr>
                <a:t>t</a:t>
              </a:r>
            </a:p>
            <a:p>
              <a:pPr algn="l" eaLnBrk="0" hangingPunct="0"/>
              <a:r>
                <a:rPr lang="en-US" sz="2000">
                  <a:latin typeface="Tahoma" charset="0"/>
                </a:rPr>
                <a:t>count the same</a:t>
              </a:r>
            </a:p>
            <a:p>
              <a:pPr algn="l" eaLnBrk="0" hangingPunct="0"/>
              <a:r>
                <a:rPr lang="en-US" sz="2000">
                  <a:latin typeface="Tahoma" charset="0"/>
                </a:rPr>
                <a:t>pair twice.</a:t>
              </a:r>
            </a:p>
          </p:txBody>
        </p:sp>
        <p:sp>
          <p:nvSpPr>
            <p:cNvPr id="1421319" name="Line 7"/>
            <p:cNvSpPr>
              <a:spLocks noChangeShapeType="1"/>
            </p:cNvSpPr>
            <p:nvPr/>
          </p:nvSpPr>
          <p:spPr bwMode="auto">
            <a:xfrm flipH="1">
              <a:off x="3888" y="1344"/>
              <a:ext cx="528"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421320" name="Group 8"/>
          <p:cNvGrpSpPr>
            <a:grpSpLocks/>
          </p:cNvGrpSpPr>
          <p:nvPr/>
        </p:nvGrpSpPr>
        <p:grpSpPr bwMode="auto">
          <a:xfrm>
            <a:off x="457200" y="3276600"/>
            <a:ext cx="7566025" cy="2308225"/>
            <a:chOff x="480" y="2544"/>
            <a:chExt cx="4766" cy="1454"/>
          </a:xfrm>
        </p:grpSpPr>
        <p:sp>
          <p:nvSpPr>
            <p:cNvPr id="1421321" name="Rectangle 9"/>
            <p:cNvSpPr>
              <a:spLocks noChangeArrowheads="1"/>
            </p:cNvSpPr>
            <p:nvPr/>
          </p:nvSpPr>
          <p:spPr bwMode="auto">
            <a:xfrm>
              <a:off x="480" y="2544"/>
              <a:ext cx="3456" cy="288"/>
            </a:xfrm>
            <a:prstGeom prst="rect">
              <a:avLst/>
            </a:prstGeom>
            <a:solidFill>
              <a:srgbClr val="FFFF99">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21322" name="Text Box 10"/>
            <p:cNvSpPr txBox="1">
              <a:spLocks noChangeArrowheads="1"/>
            </p:cNvSpPr>
            <p:nvPr/>
          </p:nvSpPr>
          <p:spPr bwMode="auto">
            <a:xfrm>
              <a:off x="3830" y="3172"/>
              <a:ext cx="1416"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latin typeface="Tahoma" charset="0"/>
                </a:rPr>
                <a:t>Create a group for</a:t>
              </a:r>
            </a:p>
            <a:p>
              <a:pPr algn="l" eaLnBrk="0" hangingPunct="0"/>
              <a:r>
                <a:rPr lang="en-US" sz="2000">
                  <a:latin typeface="Tahoma" charset="0"/>
                </a:rPr>
                <a:t>each pair of items</a:t>
              </a:r>
            </a:p>
            <a:p>
              <a:pPr algn="l" eaLnBrk="0" hangingPunct="0"/>
              <a:r>
                <a:rPr lang="en-US" sz="2000">
                  <a:latin typeface="Tahoma" charset="0"/>
                </a:rPr>
                <a:t>that appears in at</a:t>
              </a:r>
            </a:p>
            <a:p>
              <a:pPr algn="l" eaLnBrk="0" hangingPunct="0"/>
              <a:r>
                <a:rPr lang="en-US" sz="2000">
                  <a:latin typeface="Tahoma" charset="0"/>
                </a:rPr>
                <a:t>least one basket.</a:t>
              </a:r>
            </a:p>
          </p:txBody>
        </p:sp>
        <p:sp>
          <p:nvSpPr>
            <p:cNvPr id="1421323" name="Line 11"/>
            <p:cNvSpPr>
              <a:spLocks noChangeShapeType="1"/>
            </p:cNvSpPr>
            <p:nvPr/>
          </p:nvSpPr>
          <p:spPr bwMode="auto">
            <a:xfrm flipH="1" flipV="1">
              <a:off x="3648" y="2832"/>
              <a:ext cx="528"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421324" name="Group 12"/>
          <p:cNvGrpSpPr>
            <a:grpSpLocks/>
          </p:cNvGrpSpPr>
          <p:nvPr/>
        </p:nvGrpSpPr>
        <p:grpSpPr bwMode="auto">
          <a:xfrm>
            <a:off x="457200" y="3810000"/>
            <a:ext cx="4495800" cy="1698625"/>
            <a:chOff x="480" y="2880"/>
            <a:chExt cx="2832" cy="1070"/>
          </a:xfrm>
        </p:grpSpPr>
        <p:sp>
          <p:nvSpPr>
            <p:cNvPr id="1421325" name="Rectangle 13"/>
            <p:cNvSpPr>
              <a:spLocks noChangeArrowheads="1"/>
            </p:cNvSpPr>
            <p:nvPr/>
          </p:nvSpPr>
          <p:spPr bwMode="auto">
            <a:xfrm>
              <a:off x="480" y="2880"/>
              <a:ext cx="2832" cy="288"/>
            </a:xfrm>
            <a:prstGeom prst="rect">
              <a:avLst/>
            </a:prstGeom>
            <a:solidFill>
              <a:srgbClr val="FF99CC">
                <a:alpha val="50000"/>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21326" name="Text Box 14"/>
            <p:cNvSpPr txBox="1">
              <a:spLocks noChangeArrowheads="1"/>
            </p:cNvSpPr>
            <p:nvPr/>
          </p:nvSpPr>
          <p:spPr bwMode="auto">
            <a:xfrm>
              <a:off x="1046" y="3316"/>
              <a:ext cx="2005"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latin typeface="Tahoma" charset="0"/>
                </a:rPr>
                <a:t>Throw away pairs of items</a:t>
              </a:r>
            </a:p>
            <a:p>
              <a:pPr algn="l" eaLnBrk="0" hangingPunct="0"/>
              <a:r>
                <a:rPr lang="en-US" sz="2000">
                  <a:latin typeface="Tahoma" charset="0"/>
                </a:rPr>
                <a:t>that do not appear at least</a:t>
              </a:r>
            </a:p>
            <a:p>
              <a:pPr algn="l" eaLnBrk="0" hangingPunct="0"/>
              <a:r>
                <a:rPr lang="en-US" sz="2000" i="1">
                  <a:latin typeface="Tahoma" charset="0"/>
                </a:rPr>
                <a:t>s</a:t>
              </a:r>
              <a:r>
                <a:rPr lang="en-US" sz="2000">
                  <a:latin typeface="Tahoma" charset="0"/>
                </a:rPr>
                <a:t>  times.</a:t>
              </a:r>
            </a:p>
          </p:txBody>
        </p:sp>
        <p:sp>
          <p:nvSpPr>
            <p:cNvPr id="1421327" name="Line 15"/>
            <p:cNvSpPr>
              <a:spLocks noChangeShapeType="1"/>
            </p:cNvSpPr>
            <p:nvPr/>
          </p:nvSpPr>
          <p:spPr bwMode="auto">
            <a:xfrm flipV="1">
              <a:off x="2016" y="3168"/>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421328" name="Text Box 16"/>
          <p:cNvSpPr txBox="1">
            <a:spLocks noChangeArrowheads="1"/>
          </p:cNvSpPr>
          <p:nvPr/>
        </p:nvSpPr>
        <p:spPr bwMode="auto">
          <a:xfrm>
            <a:off x="5403850" y="6172200"/>
            <a:ext cx="373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1"/>
                </a:solidFill>
                <a:latin typeface="Tahoma" charset="0"/>
              </a:rPr>
              <a:t>From anonymous </a:t>
            </a:r>
            <a:r>
              <a:rPr lang="ja-JP" altLang="en-US" sz="1400">
                <a:solidFill>
                  <a:schemeClr val="accent1"/>
                </a:solidFill>
                <a:latin typeface="Tahoma" charset="0"/>
              </a:rPr>
              <a:t>“</a:t>
            </a:r>
            <a:r>
              <a:rPr lang="en-US" sz="1400">
                <a:solidFill>
                  <a:schemeClr val="accent1"/>
                </a:solidFill>
                <a:latin typeface="Tahoma" charset="0"/>
              </a:rPr>
              <a:t>olap.ppt</a:t>
            </a:r>
            <a:r>
              <a:rPr lang="ja-JP" altLang="en-US" sz="1400">
                <a:solidFill>
                  <a:schemeClr val="accent1"/>
                </a:solidFill>
                <a:latin typeface="Tahoma" charset="0"/>
              </a:rPr>
              <a:t>”</a:t>
            </a:r>
            <a:r>
              <a:rPr lang="en-US" sz="1400">
                <a:solidFill>
                  <a:schemeClr val="accent1"/>
                </a:solidFill>
                <a:latin typeface="Tahoma" charset="0"/>
              </a:rPr>
              <a:t> found on Google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213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213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421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257 – Fall 2012 </a:t>
            </a:r>
            <a:endParaRPr lang="en-US"/>
          </a:p>
        </p:txBody>
      </p:sp>
      <p:sp>
        <p:nvSpPr>
          <p:cNvPr id="844802" name="Rectangle 2"/>
          <p:cNvSpPr>
            <a:spLocks noGrp="1" noChangeArrowheads="1"/>
          </p:cNvSpPr>
          <p:nvPr>
            <p:ph type="title"/>
          </p:nvPr>
        </p:nvSpPr>
        <p:spPr/>
        <p:txBody>
          <a:bodyPr/>
          <a:lstStyle/>
          <a:p>
            <a:r>
              <a:rPr lang="en-US"/>
              <a:t>Lecture Outline</a:t>
            </a:r>
          </a:p>
        </p:txBody>
      </p:sp>
      <p:sp>
        <p:nvSpPr>
          <p:cNvPr id="844803" name="Rectangle 3"/>
          <p:cNvSpPr>
            <a:spLocks noGrp="1" noChangeArrowheads="1"/>
          </p:cNvSpPr>
          <p:nvPr>
            <p:ph type="body" idx="4294967295"/>
          </p:nvPr>
        </p:nvSpPr>
        <p:spPr/>
        <p:txBody>
          <a:bodyPr/>
          <a:lstStyle/>
          <a:p>
            <a:r>
              <a:rPr lang="en-US" dirty="0" smtClean="0">
                <a:solidFill>
                  <a:srgbClr val="A6A6A6"/>
                </a:solidFill>
              </a:rPr>
              <a:t>Announcements</a:t>
            </a:r>
          </a:p>
          <a:p>
            <a:pPr lvl="1"/>
            <a:r>
              <a:rPr lang="en-US" dirty="0" smtClean="0">
                <a:solidFill>
                  <a:srgbClr val="A6A6A6"/>
                </a:solidFill>
              </a:rPr>
              <a:t>Final Project Reports</a:t>
            </a:r>
          </a:p>
          <a:p>
            <a:r>
              <a:rPr lang="en-US" dirty="0" smtClean="0">
                <a:solidFill>
                  <a:srgbClr val="A6A6A6"/>
                </a:solidFill>
              </a:rPr>
              <a:t>Review</a:t>
            </a:r>
            <a:endParaRPr lang="en-US" dirty="0">
              <a:solidFill>
                <a:srgbClr val="A6A6A6"/>
              </a:solidFill>
            </a:endParaRPr>
          </a:p>
          <a:p>
            <a:pPr lvl="1"/>
            <a:r>
              <a:rPr lang="en-US" dirty="0">
                <a:solidFill>
                  <a:srgbClr val="A6A6A6"/>
                </a:solidFill>
              </a:rPr>
              <a:t>OLAP (ROLAP, MOLAP)</a:t>
            </a:r>
          </a:p>
          <a:p>
            <a:r>
              <a:rPr lang="en-US" dirty="0"/>
              <a:t>Data Mining with the WEKA </a:t>
            </a:r>
            <a:r>
              <a:rPr lang="en-US" dirty="0" smtClean="0"/>
              <a:t>toolkit</a:t>
            </a:r>
          </a:p>
          <a:p>
            <a:r>
              <a:rPr lang="en-US" dirty="0" smtClean="0">
                <a:solidFill>
                  <a:srgbClr val="A6A6A6"/>
                </a:solidFill>
              </a:rPr>
              <a:t>Big Data (introduction)</a:t>
            </a:r>
            <a:endParaRPr lang="en-US" dirty="0">
              <a:solidFill>
                <a:srgbClr val="A6A6A6"/>
              </a:solidFill>
            </a:endParaRPr>
          </a:p>
        </p:txBody>
      </p:sp>
    </p:spTree>
    <p:extLst>
      <p:ext uri="{BB962C8B-B14F-4D97-AF65-F5344CB8AC3E}">
        <p14:creationId xmlns:p14="http://schemas.microsoft.com/office/powerpoint/2010/main" val="1948425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352706" name="Rectangle 2"/>
          <p:cNvSpPr>
            <a:spLocks noGrp="1" noChangeArrowheads="1"/>
          </p:cNvSpPr>
          <p:nvPr>
            <p:ph type="title"/>
          </p:nvPr>
        </p:nvSpPr>
        <p:spPr/>
        <p:txBody>
          <a:bodyPr/>
          <a:lstStyle/>
          <a:p>
            <a:r>
              <a:rPr lang="en-US" sz="3600"/>
              <a:t>More on Data Mining using Weka	</a:t>
            </a:r>
          </a:p>
        </p:txBody>
      </p:sp>
      <p:sp>
        <p:nvSpPr>
          <p:cNvPr id="1352707" name="Rectangle 3"/>
          <p:cNvSpPr>
            <a:spLocks noGrp="1" noChangeArrowheads="1"/>
          </p:cNvSpPr>
          <p:nvPr>
            <p:ph type="body" idx="1"/>
          </p:nvPr>
        </p:nvSpPr>
        <p:spPr/>
        <p:txBody>
          <a:bodyPr/>
          <a:lstStyle/>
          <a:p>
            <a:r>
              <a:rPr lang="en-US"/>
              <a:t>Slides from Eibe Frank, Waikato Univ. NZ</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257 – Fall 2012 </a:t>
            </a:r>
            <a:endParaRPr lang="en-US"/>
          </a:p>
        </p:txBody>
      </p:sp>
      <p:sp>
        <p:nvSpPr>
          <p:cNvPr id="844802" name="Rectangle 2"/>
          <p:cNvSpPr>
            <a:spLocks noGrp="1" noChangeArrowheads="1"/>
          </p:cNvSpPr>
          <p:nvPr>
            <p:ph type="title"/>
          </p:nvPr>
        </p:nvSpPr>
        <p:spPr/>
        <p:txBody>
          <a:bodyPr/>
          <a:lstStyle/>
          <a:p>
            <a:r>
              <a:rPr lang="en-US"/>
              <a:t>Lecture Outline</a:t>
            </a:r>
          </a:p>
        </p:txBody>
      </p:sp>
      <p:sp>
        <p:nvSpPr>
          <p:cNvPr id="844803" name="Rectangle 3"/>
          <p:cNvSpPr>
            <a:spLocks noGrp="1" noChangeArrowheads="1"/>
          </p:cNvSpPr>
          <p:nvPr>
            <p:ph type="body" idx="4294967295"/>
          </p:nvPr>
        </p:nvSpPr>
        <p:spPr/>
        <p:txBody>
          <a:bodyPr/>
          <a:lstStyle/>
          <a:p>
            <a:r>
              <a:rPr lang="en-US" dirty="0" smtClean="0"/>
              <a:t>Announcements</a:t>
            </a:r>
          </a:p>
          <a:p>
            <a:pPr lvl="1"/>
            <a:r>
              <a:rPr lang="en-US" dirty="0" smtClean="0"/>
              <a:t>Final Project Reports</a:t>
            </a:r>
          </a:p>
          <a:p>
            <a:r>
              <a:rPr lang="en-US" dirty="0" smtClean="0"/>
              <a:t>Review</a:t>
            </a:r>
            <a:endParaRPr lang="en-US" dirty="0"/>
          </a:p>
          <a:p>
            <a:pPr lvl="1"/>
            <a:r>
              <a:rPr lang="en-US" dirty="0"/>
              <a:t>OLAP (ROLAP, MOLAP)</a:t>
            </a:r>
          </a:p>
          <a:p>
            <a:r>
              <a:rPr lang="en-US" dirty="0"/>
              <a:t>Data Mining with the WEKA </a:t>
            </a:r>
            <a:r>
              <a:rPr lang="en-US" dirty="0" smtClean="0"/>
              <a:t>toolkit</a:t>
            </a:r>
          </a:p>
          <a:p>
            <a:r>
              <a:rPr lang="en-US" dirty="0" smtClean="0"/>
              <a:t>Big Data (introduction)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257 – Fall 2012 </a:t>
            </a:r>
            <a:endParaRPr lang="en-US"/>
          </a:p>
        </p:txBody>
      </p:sp>
      <p:sp>
        <p:nvSpPr>
          <p:cNvPr id="844802" name="Rectangle 2"/>
          <p:cNvSpPr>
            <a:spLocks noGrp="1" noChangeArrowheads="1"/>
          </p:cNvSpPr>
          <p:nvPr>
            <p:ph type="title"/>
          </p:nvPr>
        </p:nvSpPr>
        <p:spPr/>
        <p:txBody>
          <a:bodyPr/>
          <a:lstStyle/>
          <a:p>
            <a:r>
              <a:rPr lang="en-US"/>
              <a:t>Lecture Outline</a:t>
            </a:r>
          </a:p>
        </p:txBody>
      </p:sp>
      <p:sp>
        <p:nvSpPr>
          <p:cNvPr id="844803" name="Rectangle 3"/>
          <p:cNvSpPr>
            <a:spLocks noGrp="1" noChangeArrowheads="1"/>
          </p:cNvSpPr>
          <p:nvPr>
            <p:ph type="body" idx="4294967295"/>
          </p:nvPr>
        </p:nvSpPr>
        <p:spPr/>
        <p:txBody>
          <a:bodyPr/>
          <a:lstStyle/>
          <a:p>
            <a:r>
              <a:rPr lang="en-US" dirty="0" smtClean="0">
                <a:solidFill>
                  <a:srgbClr val="A6A6A6"/>
                </a:solidFill>
              </a:rPr>
              <a:t>Announcements</a:t>
            </a:r>
          </a:p>
          <a:p>
            <a:pPr lvl="1"/>
            <a:r>
              <a:rPr lang="en-US" dirty="0" smtClean="0">
                <a:solidFill>
                  <a:srgbClr val="A6A6A6"/>
                </a:solidFill>
              </a:rPr>
              <a:t>Final Project Reports</a:t>
            </a:r>
          </a:p>
          <a:p>
            <a:r>
              <a:rPr lang="en-US" dirty="0" smtClean="0">
                <a:solidFill>
                  <a:srgbClr val="A6A6A6"/>
                </a:solidFill>
              </a:rPr>
              <a:t>Review</a:t>
            </a:r>
            <a:endParaRPr lang="en-US" dirty="0">
              <a:solidFill>
                <a:srgbClr val="A6A6A6"/>
              </a:solidFill>
            </a:endParaRPr>
          </a:p>
          <a:p>
            <a:pPr lvl="1"/>
            <a:r>
              <a:rPr lang="en-US" dirty="0">
                <a:solidFill>
                  <a:srgbClr val="A6A6A6"/>
                </a:solidFill>
              </a:rPr>
              <a:t>OLAP (ROLAP, MOLAP)</a:t>
            </a:r>
          </a:p>
          <a:p>
            <a:r>
              <a:rPr lang="en-US" dirty="0">
                <a:solidFill>
                  <a:srgbClr val="A6A6A6"/>
                </a:solidFill>
              </a:rPr>
              <a:t>Data Mining with the WEKA </a:t>
            </a:r>
            <a:r>
              <a:rPr lang="en-US" dirty="0" smtClean="0">
                <a:solidFill>
                  <a:srgbClr val="A6A6A6"/>
                </a:solidFill>
              </a:rPr>
              <a:t>toolkit</a:t>
            </a:r>
          </a:p>
          <a:p>
            <a:r>
              <a:rPr lang="en-US" dirty="0" smtClean="0"/>
              <a:t>Big Data (introduction)</a:t>
            </a:r>
            <a:endParaRPr lang="en-US" dirty="0"/>
          </a:p>
        </p:txBody>
      </p:sp>
    </p:spTree>
    <p:extLst>
      <p:ext uri="{BB962C8B-B14F-4D97-AF65-F5344CB8AC3E}">
        <p14:creationId xmlns:p14="http://schemas.microsoft.com/office/powerpoint/2010/main" val="1948425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570818" name="Rectangle 2"/>
          <p:cNvSpPr>
            <a:spLocks noGrp="1" noChangeArrowheads="1"/>
          </p:cNvSpPr>
          <p:nvPr>
            <p:ph type="title"/>
          </p:nvPr>
        </p:nvSpPr>
        <p:spPr/>
        <p:txBody>
          <a:bodyPr/>
          <a:lstStyle/>
          <a:p>
            <a:r>
              <a:rPr lang="en-US" dirty="0" smtClean="0"/>
              <a:t>Big Data and Databases</a:t>
            </a:r>
            <a:endParaRPr lang="en-US" dirty="0"/>
          </a:p>
        </p:txBody>
      </p:sp>
      <p:sp>
        <p:nvSpPr>
          <p:cNvPr id="1570819" name="Rectangle 3"/>
          <p:cNvSpPr>
            <a:spLocks noGrp="1" noChangeArrowheads="1"/>
          </p:cNvSpPr>
          <p:nvPr>
            <p:ph type="body" idx="1"/>
          </p:nvPr>
        </p:nvSpPr>
        <p:spPr/>
        <p:txBody>
          <a:bodyPr/>
          <a:lstStyle/>
          <a:p>
            <a:r>
              <a:rPr lang="en-US" dirty="0" smtClean="0"/>
              <a:t>“640K </a:t>
            </a:r>
            <a:r>
              <a:rPr lang="en-US" dirty="0"/>
              <a:t>ought to be enough for anybody</a:t>
            </a:r>
            <a:r>
              <a:rPr lang="en-US" dirty="0" smtClean="0"/>
              <a:t>.”</a:t>
            </a:r>
            <a:endParaRPr lang="en-US" dirty="0"/>
          </a:p>
          <a:p>
            <a:pPr lvl="1"/>
            <a:r>
              <a:rPr lang="en-US" dirty="0"/>
              <a:t>Attributed to Bill Gates, 1981</a:t>
            </a:r>
          </a:p>
        </p:txBody>
      </p:sp>
    </p:spTree>
    <p:extLst>
      <p:ext uri="{BB962C8B-B14F-4D97-AF65-F5344CB8AC3E}">
        <p14:creationId xmlns:p14="http://schemas.microsoft.com/office/powerpoint/2010/main" val="384534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and Databases</a:t>
            </a:r>
            <a:endParaRPr lang="en-US" dirty="0"/>
          </a:p>
        </p:txBody>
      </p:sp>
      <p:sp>
        <p:nvSpPr>
          <p:cNvPr id="3" name="Content Placeholder 2"/>
          <p:cNvSpPr>
            <a:spLocks noGrp="1"/>
          </p:cNvSpPr>
          <p:nvPr>
            <p:ph idx="1"/>
          </p:nvPr>
        </p:nvSpPr>
        <p:spPr/>
        <p:txBody>
          <a:bodyPr/>
          <a:lstStyle/>
          <a:p>
            <a:pPr>
              <a:lnSpc>
                <a:spcPct val="90000"/>
              </a:lnSpc>
            </a:pPr>
            <a:r>
              <a:rPr lang="en-US" dirty="0" smtClean="0"/>
              <a:t>We have already mentioned some Big Data </a:t>
            </a:r>
          </a:p>
          <a:p>
            <a:pPr lvl="1">
              <a:lnSpc>
                <a:spcPct val="90000"/>
              </a:lnSpc>
            </a:pPr>
            <a:r>
              <a:rPr lang="en-US" dirty="0" smtClean="0"/>
              <a:t>The </a:t>
            </a:r>
            <a:r>
              <a:rPr lang="en-US" dirty="0" err="1" smtClean="0"/>
              <a:t>Walmart</a:t>
            </a:r>
            <a:r>
              <a:rPr lang="en-US" dirty="0" smtClean="0"/>
              <a:t> Data Warehouse</a:t>
            </a:r>
          </a:p>
          <a:p>
            <a:pPr lvl="1">
              <a:lnSpc>
                <a:spcPct val="90000"/>
              </a:lnSpc>
            </a:pPr>
            <a:r>
              <a:rPr lang="en-US" dirty="0" smtClean="0"/>
              <a:t>Information collected by Amazon on users and sales and used to make recommendations</a:t>
            </a:r>
          </a:p>
          <a:p>
            <a:pPr>
              <a:lnSpc>
                <a:spcPct val="90000"/>
              </a:lnSpc>
            </a:pPr>
            <a:r>
              <a:rPr lang="en-US" dirty="0" smtClean="0"/>
              <a:t>Most modern web-based companies capture EVERYTHING that their customers do</a:t>
            </a:r>
          </a:p>
          <a:p>
            <a:pPr lvl="1">
              <a:lnSpc>
                <a:spcPct val="90000"/>
              </a:lnSpc>
            </a:pPr>
            <a:r>
              <a:rPr lang="en-US" dirty="0" smtClean="0"/>
              <a:t>Does that go into a Warehouse or someplace else?</a:t>
            </a:r>
            <a:endParaRPr lang="en-US" dirty="0"/>
          </a:p>
        </p:txBody>
      </p:sp>
      <p:sp>
        <p:nvSpPr>
          <p:cNvPr id="4" name="Date Placeholder 3"/>
          <p:cNvSpPr>
            <a:spLocks noGrp="1"/>
          </p:cNvSpPr>
          <p:nvPr>
            <p:ph type="dt" sz="half" idx="10"/>
          </p:nvPr>
        </p:nvSpPr>
        <p:spPr/>
        <p:txBody>
          <a:bodyPr/>
          <a:lstStyle/>
          <a:p>
            <a:r>
              <a:rPr lang="en-US" smtClean="0"/>
              <a:t>IS 257 – Fall 2012 </a:t>
            </a:r>
            <a:endParaRPr lang="en-US"/>
          </a:p>
        </p:txBody>
      </p:sp>
    </p:spTree>
    <p:extLst>
      <p:ext uri="{BB962C8B-B14F-4D97-AF65-F5344CB8AC3E}">
        <p14:creationId xmlns:p14="http://schemas.microsoft.com/office/powerpoint/2010/main" val="3565802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605634" name="Rectangle 2"/>
          <p:cNvSpPr>
            <a:spLocks noGrp="1" noChangeArrowheads="1"/>
          </p:cNvSpPr>
          <p:nvPr>
            <p:ph type="title"/>
          </p:nvPr>
        </p:nvSpPr>
        <p:spPr/>
        <p:txBody>
          <a:bodyPr/>
          <a:lstStyle/>
          <a:p>
            <a:r>
              <a:rPr lang="en-US" dirty="0" smtClean="0"/>
              <a:t>Other Examples</a:t>
            </a:r>
            <a:endParaRPr lang="en-US" dirty="0"/>
          </a:p>
        </p:txBody>
      </p:sp>
      <p:sp>
        <p:nvSpPr>
          <p:cNvPr id="1605635" name="Rectangle 3"/>
          <p:cNvSpPr>
            <a:spLocks noGrp="1" noChangeArrowheads="1"/>
          </p:cNvSpPr>
          <p:nvPr>
            <p:ph type="body" idx="1"/>
          </p:nvPr>
        </p:nvSpPr>
        <p:spPr/>
        <p:txBody>
          <a:bodyPr/>
          <a:lstStyle/>
          <a:p>
            <a:r>
              <a:rPr lang="en-US" dirty="0"/>
              <a:t>NASA EOSDIS</a:t>
            </a:r>
          </a:p>
          <a:p>
            <a:pPr lvl="1"/>
            <a:r>
              <a:rPr lang="en-US" dirty="0"/>
              <a:t>Estimated </a:t>
            </a:r>
            <a:r>
              <a:rPr lang="en-US" dirty="0" smtClean="0"/>
              <a:t>10</a:t>
            </a:r>
            <a:r>
              <a:rPr lang="en-US" baseline="30000" dirty="0" smtClean="0"/>
              <a:t>18 </a:t>
            </a:r>
            <a:r>
              <a:rPr lang="en-US" dirty="0"/>
              <a:t>Bytes (Exabyte)</a:t>
            </a:r>
          </a:p>
          <a:p>
            <a:r>
              <a:rPr lang="en-US" dirty="0"/>
              <a:t>Computer-Aided design</a:t>
            </a:r>
          </a:p>
          <a:p>
            <a:r>
              <a:rPr lang="en-US" dirty="0"/>
              <a:t>The Human Genome</a:t>
            </a:r>
          </a:p>
          <a:p>
            <a:r>
              <a:rPr lang="en-US" dirty="0"/>
              <a:t>Department Store tracking</a:t>
            </a:r>
          </a:p>
          <a:p>
            <a:pPr lvl="1"/>
            <a:r>
              <a:rPr lang="en-US" dirty="0"/>
              <a:t>Mining non-transactional data (e.g. Scientific data, text data?)</a:t>
            </a:r>
          </a:p>
          <a:p>
            <a:r>
              <a:rPr lang="en-US" dirty="0"/>
              <a:t>Insurance Company</a:t>
            </a:r>
          </a:p>
          <a:p>
            <a:pPr lvl="1"/>
            <a:r>
              <a:rPr lang="en-US" dirty="0"/>
              <a:t>Multimedia DBMS support</a:t>
            </a:r>
          </a:p>
        </p:txBody>
      </p:sp>
    </p:spTree>
    <p:extLst>
      <p:ext uri="{BB962C8B-B14F-4D97-AF65-F5344CB8AC3E}">
        <p14:creationId xmlns:p14="http://schemas.microsoft.com/office/powerpoint/2010/main" val="2853931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347586" name="Rectangle 2"/>
          <p:cNvSpPr>
            <a:spLocks noGrp="1" noChangeArrowheads="1"/>
          </p:cNvSpPr>
          <p:nvPr>
            <p:ph type="title"/>
          </p:nvPr>
        </p:nvSpPr>
        <p:spPr/>
        <p:txBody>
          <a:bodyPr/>
          <a:lstStyle/>
          <a:p>
            <a:r>
              <a:rPr lang="en-US" sz="3600" dirty="0" smtClean="0"/>
              <a:t>Before the Cloud there was the Grid</a:t>
            </a:r>
            <a:endParaRPr lang="en-US" sz="3600" dirty="0"/>
          </a:p>
        </p:txBody>
      </p:sp>
      <p:sp>
        <p:nvSpPr>
          <p:cNvPr id="1347587" name="Rectangle 3"/>
          <p:cNvSpPr>
            <a:spLocks noGrp="1" noChangeArrowheads="1"/>
          </p:cNvSpPr>
          <p:nvPr>
            <p:ph type="body" idx="1"/>
          </p:nvPr>
        </p:nvSpPr>
        <p:spPr/>
        <p:txBody>
          <a:bodyPr/>
          <a:lstStyle/>
          <a:p>
            <a:r>
              <a:rPr lang="en-US" dirty="0"/>
              <a:t>So what</a:t>
            </a:r>
            <a:r>
              <a:rPr lang="ja-JP" altLang="en-US" dirty="0">
                <a:latin typeface="Arial"/>
              </a:rPr>
              <a:t>’</a:t>
            </a:r>
            <a:r>
              <a:rPr lang="en-US" dirty="0"/>
              <a:t>s this Grid thing anyhow?</a:t>
            </a:r>
          </a:p>
          <a:p>
            <a:r>
              <a:rPr lang="en-US" dirty="0"/>
              <a:t>Data Grids and Distributed Storage</a:t>
            </a:r>
          </a:p>
          <a:p>
            <a:r>
              <a:rPr lang="en-US" dirty="0" smtClean="0"/>
              <a:t>Grid </a:t>
            </a:r>
            <a:r>
              <a:rPr lang="en-US" dirty="0" err="1"/>
              <a:t>vs</a:t>
            </a:r>
            <a:r>
              <a:rPr lang="en-US" dirty="0"/>
              <a:t> </a:t>
            </a:r>
            <a:r>
              <a:rPr lang="ja-JP" altLang="en-US" dirty="0">
                <a:latin typeface="Arial"/>
              </a:rPr>
              <a:t>“</a:t>
            </a:r>
            <a:r>
              <a:rPr lang="en-US" dirty="0"/>
              <a:t>Cloud</a:t>
            </a:r>
            <a:r>
              <a:rPr lang="ja-JP" altLang="en-US" dirty="0">
                <a:latin typeface="Arial"/>
              </a:rPr>
              <a:t>”</a:t>
            </a:r>
            <a:endParaRPr lang="en-US" dirty="0"/>
          </a:p>
          <a:p>
            <a:endParaRPr lang="en-US" dirty="0"/>
          </a:p>
          <a:p>
            <a:pPr>
              <a:buFontTx/>
              <a:buNone/>
            </a:pPr>
            <a:endParaRPr lang="en-US" dirty="0"/>
          </a:p>
          <a:p>
            <a:pPr>
              <a:buFontTx/>
              <a:buNone/>
            </a:pPr>
            <a:r>
              <a:rPr lang="en-US" sz="1800" i="1" dirty="0"/>
              <a:t>This lecture borrows heavily from presentations by Ian Foster (Argonne National Laboratory &amp; University of Chicago), Reagan Moore and others from San Diego Supercomputer Center</a:t>
            </a:r>
          </a:p>
        </p:txBody>
      </p:sp>
    </p:spTree>
    <p:extLst>
      <p:ext uri="{BB962C8B-B14F-4D97-AF65-F5344CB8AC3E}">
        <p14:creationId xmlns:p14="http://schemas.microsoft.com/office/powerpoint/2010/main" val="3860235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IS 257 – Fall 2012 </a:t>
            </a:r>
            <a:endParaRPr lang="en-US"/>
          </a:p>
        </p:txBody>
      </p:sp>
      <p:sp>
        <p:nvSpPr>
          <p:cNvPr id="1349634" name="Line 2"/>
          <p:cNvSpPr>
            <a:spLocks noChangeShapeType="1"/>
          </p:cNvSpPr>
          <p:nvPr/>
        </p:nvSpPr>
        <p:spPr bwMode="auto">
          <a:xfrm flipV="1">
            <a:off x="1066800" y="1600200"/>
            <a:ext cx="7315200" cy="44196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endParaRPr lang="en-US"/>
          </a:p>
        </p:txBody>
      </p:sp>
      <p:sp>
        <p:nvSpPr>
          <p:cNvPr id="1349635" name="Rectangle 3"/>
          <p:cNvSpPr>
            <a:spLocks noGrp="1" noChangeArrowheads="1"/>
          </p:cNvSpPr>
          <p:nvPr>
            <p:ph type="title"/>
          </p:nvPr>
        </p:nvSpPr>
        <p:spPr/>
        <p:txBody>
          <a:bodyPr/>
          <a:lstStyle/>
          <a:p>
            <a:r>
              <a:rPr lang="en-US" sz="2800"/>
              <a:t>The Grid: On-Demand Access to Electricity</a:t>
            </a:r>
          </a:p>
        </p:txBody>
      </p:sp>
      <p:grpSp>
        <p:nvGrpSpPr>
          <p:cNvPr id="1349636" name="Group 4"/>
          <p:cNvGrpSpPr>
            <a:grpSpLocks/>
          </p:cNvGrpSpPr>
          <p:nvPr/>
        </p:nvGrpSpPr>
        <p:grpSpPr bwMode="auto">
          <a:xfrm>
            <a:off x="3581400" y="2909888"/>
            <a:ext cx="1752600" cy="1814512"/>
            <a:chOff x="4080" y="1776"/>
            <a:chExt cx="1498" cy="1575"/>
          </a:xfrm>
        </p:grpSpPr>
        <p:pic>
          <p:nvPicPr>
            <p:cNvPr id="1349637" name="Picture 5" descr="pearl_street_station_distribution_area_18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1776"/>
              <a:ext cx="1498" cy="1575"/>
            </a:xfrm>
            <a:prstGeom prst="rect">
              <a:avLst/>
            </a:prstGeom>
            <a:noFill/>
            <a:extLst>
              <a:ext uri="{909E8E84-426E-40dd-AFC4-6F175D3DCCD1}">
                <a14:hiddenFill xmlns:a14="http://schemas.microsoft.com/office/drawing/2010/main">
                  <a:solidFill>
                    <a:srgbClr val="FFFFFF"/>
                  </a:solidFill>
                </a14:hiddenFill>
              </a:ext>
            </a:extLst>
          </p:spPr>
        </p:pic>
        <p:sp>
          <p:nvSpPr>
            <p:cNvPr id="1349638" name="Oval 6"/>
            <p:cNvSpPr>
              <a:spLocks noChangeArrowheads="1"/>
            </p:cNvSpPr>
            <p:nvPr/>
          </p:nvSpPr>
          <p:spPr bwMode="auto">
            <a:xfrm>
              <a:off x="4608" y="2631"/>
              <a:ext cx="336" cy="33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baseline="0">
                <a:solidFill>
                  <a:schemeClr val="accent2"/>
                </a:solidFill>
                <a:latin typeface="Arial" charset="0"/>
              </a:endParaRPr>
            </a:p>
          </p:txBody>
        </p:sp>
      </p:grpSp>
      <p:pic>
        <p:nvPicPr>
          <p:cNvPr id="1349639" name="Picture 7" descr="coulee_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676400"/>
            <a:ext cx="2209800" cy="1435100"/>
          </a:xfrm>
          <a:prstGeom prst="rect">
            <a:avLst/>
          </a:prstGeom>
          <a:noFill/>
          <a:extLst>
            <a:ext uri="{909E8E84-426E-40dd-AFC4-6F175D3DCCD1}">
              <a14:hiddenFill xmlns:a14="http://schemas.microsoft.com/office/drawing/2010/main">
                <a:solidFill>
                  <a:srgbClr val="FFFFFF"/>
                </a:solidFill>
              </a14:hiddenFill>
            </a:ext>
          </a:extLst>
        </p:spPr>
      </p:pic>
      <p:sp>
        <p:nvSpPr>
          <p:cNvPr id="1349640" name="Line 8"/>
          <p:cNvSpPr>
            <a:spLocks noChangeShapeType="1"/>
          </p:cNvSpPr>
          <p:nvPr/>
        </p:nvSpPr>
        <p:spPr bwMode="auto">
          <a:xfrm>
            <a:off x="1066800" y="6019800"/>
            <a:ext cx="7162800" cy="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endParaRPr lang="en-US"/>
          </a:p>
        </p:txBody>
      </p:sp>
      <p:sp>
        <p:nvSpPr>
          <p:cNvPr id="1349641" name="Line 9"/>
          <p:cNvSpPr>
            <a:spLocks noChangeShapeType="1"/>
          </p:cNvSpPr>
          <p:nvPr/>
        </p:nvSpPr>
        <p:spPr bwMode="auto">
          <a:xfrm flipV="1">
            <a:off x="1066800" y="1752600"/>
            <a:ext cx="0" cy="426720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endParaRPr lang="en-US"/>
          </a:p>
        </p:txBody>
      </p:sp>
      <p:pic>
        <p:nvPicPr>
          <p:cNvPr id="1349642" name="Picture 10" descr="waterwheel"/>
          <p:cNvPicPr>
            <a:picLocks noChangeAspect="1" noChangeArrowheads="1"/>
          </p:cNvPicPr>
          <p:nvPr/>
        </p:nvPicPr>
        <p:blipFill>
          <a:blip r:embed="rId5">
            <a:extLst>
              <a:ext uri="{28A0092B-C50C-407E-A947-70E740481C1C}">
                <a14:useLocalDpi xmlns:a14="http://schemas.microsoft.com/office/drawing/2010/main" val="0"/>
              </a:ext>
            </a:extLst>
          </a:blip>
          <a:srcRect l="38571" t="36253" r="38571" b="38670"/>
          <a:stretch>
            <a:fillRect/>
          </a:stretch>
        </p:blipFill>
        <p:spPr bwMode="auto">
          <a:xfrm>
            <a:off x="1143000" y="4724400"/>
            <a:ext cx="1901825" cy="1231900"/>
          </a:xfrm>
          <a:prstGeom prst="rect">
            <a:avLst/>
          </a:prstGeom>
          <a:noFill/>
          <a:extLst>
            <a:ext uri="{909E8E84-426E-40dd-AFC4-6F175D3DCCD1}">
              <a14:hiddenFill xmlns:a14="http://schemas.microsoft.com/office/drawing/2010/main">
                <a:solidFill>
                  <a:srgbClr val="FFFFFF"/>
                </a:solidFill>
              </a14:hiddenFill>
            </a:ext>
          </a:extLst>
        </p:spPr>
      </p:pic>
      <p:sp>
        <p:nvSpPr>
          <p:cNvPr id="1349643" name="Text Box 11"/>
          <p:cNvSpPr txBox="1">
            <a:spLocks noChangeArrowheads="1"/>
          </p:cNvSpPr>
          <p:nvPr/>
        </p:nvSpPr>
        <p:spPr bwMode="auto">
          <a:xfrm>
            <a:off x="7308850" y="6022975"/>
            <a:ext cx="86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400" baseline="0">
                <a:latin typeface="Arial" charset="0"/>
              </a:rPr>
              <a:t>Time</a:t>
            </a:r>
          </a:p>
        </p:txBody>
      </p:sp>
      <p:sp>
        <p:nvSpPr>
          <p:cNvPr id="1349644" name="Text Box 12"/>
          <p:cNvSpPr txBox="1">
            <a:spLocks noChangeArrowheads="1"/>
          </p:cNvSpPr>
          <p:nvPr/>
        </p:nvSpPr>
        <p:spPr bwMode="auto">
          <a:xfrm rot="-5400000">
            <a:off x="-1235869" y="3740944"/>
            <a:ext cx="3995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400" baseline="0">
                <a:latin typeface="Arial" charset="0"/>
              </a:rPr>
              <a:t>Quality, economies of scale </a:t>
            </a:r>
          </a:p>
        </p:txBody>
      </p:sp>
      <p:sp>
        <p:nvSpPr>
          <p:cNvPr id="1349645" name="Text Box 13"/>
          <p:cNvSpPr txBox="1">
            <a:spLocks noChangeArrowheads="1"/>
          </p:cNvSpPr>
          <p:nvPr/>
        </p:nvSpPr>
        <p:spPr bwMode="auto">
          <a:xfrm>
            <a:off x="5180013" y="6172200"/>
            <a:ext cx="2046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aseline="0">
                <a:solidFill>
                  <a:srgbClr val="FF9900"/>
                </a:solidFill>
              </a:rPr>
              <a:t>Source: Ian Foster</a:t>
            </a:r>
          </a:p>
        </p:txBody>
      </p:sp>
      <p:pic>
        <p:nvPicPr>
          <p:cNvPr id="1349646" name="Picture 14" descr="book_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3250" y="0"/>
            <a:ext cx="9207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97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IS 257 – Fall 2012 </a:t>
            </a:r>
            <a:endParaRPr lang="en-US"/>
          </a:p>
        </p:txBody>
      </p:sp>
      <p:sp>
        <p:nvSpPr>
          <p:cNvPr id="1350660" name="Rectangle 4"/>
          <p:cNvSpPr>
            <a:spLocks noGrp="1" noChangeArrowheads="1"/>
          </p:cNvSpPr>
          <p:nvPr>
            <p:ph type="title"/>
          </p:nvPr>
        </p:nvSpPr>
        <p:spPr/>
        <p:txBody>
          <a:bodyPr/>
          <a:lstStyle/>
          <a:p>
            <a:r>
              <a:rPr lang="en-US" sz="3600"/>
              <a:t>By Analogy, A Computing Grid</a:t>
            </a:r>
          </a:p>
        </p:txBody>
      </p:sp>
      <p:sp>
        <p:nvSpPr>
          <p:cNvPr id="1350661" name="Rectangle 5"/>
          <p:cNvSpPr>
            <a:spLocks noGrp="1" noChangeArrowheads="1"/>
          </p:cNvSpPr>
          <p:nvPr>
            <p:ph type="body" idx="1"/>
          </p:nvPr>
        </p:nvSpPr>
        <p:spPr/>
        <p:txBody>
          <a:bodyPr/>
          <a:lstStyle/>
          <a:p>
            <a:r>
              <a:rPr lang="en-US"/>
              <a:t>Decouples production and consumption</a:t>
            </a:r>
          </a:p>
          <a:p>
            <a:pPr lvl="1"/>
            <a:r>
              <a:rPr lang="en-US"/>
              <a:t>Enable on-demand access</a:t>
            </a:r>
          </a:p>
          <a:p>
            <a:pPr lvl="1"/>
            <a:r>
              <a:rPr lang="en-US"/>
              <a:t>Achieve economies of scale</a:t>
            </a:r>
          </a:p>
          <a:p>
            <a:pPr lvl="1"/>
            <a:r>
              <a:rPr lang="en-US"/>
              <a:t>Enhance consumer flexibility</a:t>
            </a:r>
          </a:p>
          <a:p>
            <a:pPr lvl="1"/>
            <a:r>
              <a:rPr lang="en-US"/>
              <a:t>Enable new devices</a:t>
            </a:r>
          </a:p>
          <a:p>
            <a:r>
              <a:rPr lang="en-US"/>
              <a:t>On a variety of scales</a:t>
            </a:r>
          </a:p>
          <a:p>
            <a:pPr lvl="1"/>
            <a:r>
              <a:rPr lang="en-US"/>
              <a:t>Department</a:t>
            </a:r>
          </a:p>
          <a:p>
            <a:pPr lvl="1"/>
            <a:r>
              <a:rPr lang="en-US"/>
              <a:t>Campus</a:t>
            </a:r>
          </a:p>
          <a:p>
            <a:pPr lvl="1"/>
            <a:r>
              <a:rPr lang="en-US"/>
              <a:t>Enterprise</a:t>
            </a:r>
          </a:p>
          <a:p>
            <a:pPr lvl="1"/>
            <a:r>
              <a:rPr lang="en-US"/>
              <a:t>Internet</a:t>
            </a:r>
          </a:p>
        </p:txBody>
      </p:sp>
      <p:sp>
        <p:nvSpPr>
          <p:cNvPr id="1350662" name="Text Box 6"/>
          <p:cNvSpPr txBox="1">
            <a:spLocks noChangeArrowheads="1"/>
          </p:cNvSpPr>
          <p:nvPr/>
        </p:nvSpPr>
        <p:spPr bwMode="auto">
          <a:xfrm>
            <a:off x="5180013" y="6172200"/>
            <a:ext cx="2046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aseline="0">
                <a:solidFill>
                  <a:srgbClr val="FF9900"/>
                </a:solidFill>
              </a:rPr>
              <a:t>Source: Ian Foster</a:t>
            </a:r>
          </a:p>
        </p:txBody>
      </p:sp>
      <p:pic>
        <p:nvPicPr>
          <p:cNvPr id="1350663" name="Picture 7" descr="book_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0"/>
            <a:ext cx="9207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1935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5066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5066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35066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35066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35066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5066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35066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35066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35066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35066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66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419266" name="Rectangle 2"/>
          <p:cNvSpPr>
            <a:spLocks noGrp="1" noChangeArrowheads="1"/>
          </p:cNvSpPr>
          <p:nvPr>
            <p:ph type="title"/>
          </p:nvPr>
        </p:nvSpPr>
        <p:spPr/>
        <p:txBody>
          <a:bodyPr/>
          <a:lstStyle/>
          <a:p>
            <a:r>
              <a:rPr lang="en-US"/>
              <a:t>What is the Grid?</a:t>
            </a:r>
          </a:p>
        </p:txBody>
      </p:sp>
      <p:sp>
        <p:nvSpPr>
          <p:cNvPr id="1419267" name="Rectangle 3"/>
          <p:cNvSpPr>
            <a:spLocks noGrp="1" noChangeArrowheads="1"/>
          </p:cNvSpPr>
          <p:nvPr>
            <p:ph type="body" idx="1"/>
          </p:nvPr>
        </p:nvSpPr>
        <p:spPr/>
        <p:txBody>
          <a:bodyPr/>
          <a:lstStyle/>
          <a:p>
            <a:pPr>
              <a:lnSpc>
                <a:spcPct val="90000"/>
              </a:lnSpc>
              <a:buFontTx/>
              <a:buNone/>
            </a:pPr>
            <a:r>
              <a:rPr lang="ja-JP" altLang="en-US" dirty="0">
                <a:latin typeface="Arial"/>
              </a:rPr>
              <a:t>“</a:t>
            </a:r>
            <a:r>
              <a:rPr lang="en-US" dirty="0"/>
              <a:t>The short answer is that, whereas the Web is a service for sharing information over the Internet, the Grid is a service for sharing computer power and data storage capacity over the Internet. The Grid goes well beyond simple communication between computers, and aims ultimately to turn the global network of computers into one vast computational resource.</a:t>
            </a:r>
            <a:r>
              <a:rPr lang="ja-JP" altLang="en-US" dirty="0">
                <a:latin typeface="Arial"/>
              </a:rPr>
              <a:t>”</a:t>
            </a:r>
            <a:endParaRPr lang="en-US" dirty="0"/>
          </a:p>
          <a:p>
            <a:pPr algn="ctr">
              <a:lnSpc>
                <a:spcPct val="90000"/>
              </a:lnSpc>
              <a:buFontTx/>
              <a:buNone/>
            </a:pPr>
            <a:r>
              <a:rPr lang="en-US" dirty="0"/>
              <a:t>		</a:t>
            </a:r>
            <a:r>
              <a:rPr lang="en-US" sz="2800" i="1" dirty="0">
                <a:solidFill>
                  <a:srgbClr val="FF0000"/>
                </a:solidFill>
              </a:rPr>
              <a:t>Source: The Global Grid </a:t>
            </a:r>
            <a:r>
              <a:rPr lang="en-US" sz="2800" i="1" dirty="0" smtClean="0">
                <a:solidFill>
                  <a:srgbClr val="FF0000"/>
                </a:solidFill>
              </a:rPr>
              <a:t>Forum</a:t>
            </a:r>
          </a:p>
          <a:p>
            <a:pPr algn="ctr">
              <a:lnSpc>
                <a:spcPct val="90000"/>
              </a:lnSpc>
              <a:buFontTx/>
              <a:buNone/>
            </a:pPr>
            <a:endParaRPr lang="en-US" sz="2800" i="1" dirty="0" smtClean="0">
              <a:solidFill>
                <a:srgbClr val="FF0000"/>
              </a:solidFill>
            </a:endParaRPr>
          </a:p>
          <a:p>
            <a:pPr>
              <a:lnSpc>
                <a:spcPct val="90000"/>
              </a:lnSpc>
              <a:buFontTx/>
              <a:buNone/>
            </a:pPr>
            <a:endParaRPr lang="en-US" dirty="0"/>
          </a:p>
        </p:txBody>
      </p:sp>
    </p:spTree>
    <p:extLst>
      <p:ext uri="{BB962C8B-B14F-4D97-AF65-F5344CB8AC3E}">
        <p14:creationId xmlns:p14="http://schemas.microsoft.com/office/powerpoint/2010/main" val="3909933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IS 257 – Fall 2012 </a:t>
            </a:r>
            <a:endParaRPr lang="en-US"/>
          </a:p>
        </p:txBody>
      </p:sp>
      <p:sp>
        <p:nvSpPr>
          <p:cNvPr id="1351684" name="Rectangle 4"/>
          <p:cNvSpPr>
            <a:spLocks noGrp="1" noChangeArrowheads="1"/>
          </p:cNvSpPr>
          <p:nvPr>
            <p:ph type="title"/>
          </p:nvPr>
        </p:nvSpPr>
        <p:spPr/>
        <p:txBody>
          <a:bodyPr/>
          <a:lstStyle/>
          <a:p>
            <a:r>
              <a:rPr lang="en-US"/>
              <a:t>Not Exactly a New Idea …</a:t>
            </a:r>
          </a:p>
        </p:txBody>
      </p:sp>
      <p:sp>
        <p:nvSpPr>
          <p:cNvPr id="1351685" name="Rectangle 5"/>
          <p:cNvSpPr>
            <a:spLocks noGrp="1" noChangeArrowheads="1"/>
          </p:cNvSpPr>
          <p:nvPr>
            <p:ph type="body" idx="1"/>
          </p:nvPr>
        </p:nvSpPr>
        <p:spPr/>
        <p:txBody>
          <a:bodyPr/>
          <a:lstStyle/>
          <a:p>
            <a:r>
              <a:rPr lang="ja-JP" altLang="en-US">
                <a:latin typeface="Arial"/>
              </a:rPr>
              <a:t>“</a:t>
            </a:r>
            <a:r>
              <a:rPr lang="en-US"/>
              <a:t>The time-sharing computer system can unite a group of investigators …. one can conceive of such a facility as an … intellectual public utility.</a:t>
            </a:r>
            <a:r>
              <a:rPr lang="ja-JP" altLang="en-US">
                <a:latin typeface="Arial"/>
              </a:rPr>
              <a:t>”</a:t>
            </a:r>
            <a:endParaRPr lang="en-US"/>
          </a:p>
          <a:p>
            <a:pPr lvl="1"/>
            <a:r>
              <a:rPr lang="en-US"/>
              <a:t>Fernando Corbato and Robert Fano , 1966</a:t>
            </a:r>
          </a:p>
          <a:p>
            <a:r>
              <a:rPr lang="ja-JP" altLang="en-US">
                <a:latin typeface="Arial"/>
              </a:rPr>
              <a:t>“</a:t>
            </a:r>
            <a:r>
              <a:rPr lang="en-US"/>
              <a:t>We will perhaps see the spread of </a:t>
            </a:r>
            <a:r>
              <a:rPr lang="ja-JP" altLang="en-US">
                <a:latin typeface="Arial"/>
              </a:rPr>
              <a:t>‘</a:t>
            </a:r>
            <a:r>
              <a:rPr lang="en-US"/>
              <a:t>computer utilities</a:t>
            </a:r>
            <a:r>
              <a:rPr lang="ja-JP" altLang="en-US">
                <a:latin typeface="Arial"/>
              </a:rPr>
              <a:t>’</a:t>
            </a:r>
            <a:r>
              <a:rPr lang="en-US"/>
              <a:t>, which, like present electric and telephone utilities, will service individual homes and offices across the country.</a:t>
            </a:r>
            <a:r>
              <a:rPr lang="ja-JP" altLang="en-US">
                <a:latin typeface="Arial"/>
              </a:rPr>
              <a:t>”</a:t>
            </a:r>
            <a:r>
              <a:rPr lang="en-US"/>
              <a:t> Len Kleinrock, 1967</a:t>
            </a:r>
          </a:p>
        </p:txBody>
      </p:sp>
      <p:sp>
        <p:nvSpPr>
          <p:cNvPr id="1351686" name="Text Box 6"/>
          <p:cNvSpPr txBox="1">
            <a:spLocks noChangeArrowheads="1"/>
          </p:cNvSpPr>
          <p:nvPr/>
        </p:nvSpPr>
        <p:spPr bwMode="auto">
          <a:xfrm>
            <a:off x="5180013" y="6172200"/>
            <a:ext cx="2046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aseline="0">
                <a:solidFill>
                  <a:srgbClr val="FF9900"/>
                </a:solidFill>
              </a:rPr>
              <a:t>Source: Ian Foster</a:t>
            </a:r>
          </a:p>
        </p:txBody>
      </p:sp>
      <p:pic>
        <p:nvPicPr>
          <p:cNvPr id="1351687" name="Picture 7" descr="book_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0"/>
            <a:ext cx="9207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262941"/>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IS 257 – Fall 2012 </a:t>
            </a:r>
            <a:endParaRPr lang="en-US"/>
          </a:p>
        </p:txBody>
      </p:sp>
      <p:sp>
        <p:nvSpPr>
          <p:cNvPr id="1352708" name="Rectangle 4"/>
          <p:cNvSpPr>
            <a:spLocks noGrp="1" noChangeArrowheads="1"/>
          </p:cNvSpPr>
          <p:nvPr>
            <p:ph type="title"/>
          </p:nvPr>
        </p:nvSpPr>
        <p:spPr/>
        <p:txBody>
          <a:bodyPr/>
          <a:lstStyle/>
          <a:p>
            <a:r>
              <a:rPr lang="en-US" sz="3600"/>
              <a:t>But, Things are Different Now</a:t>
            </a:r>
          </a:p>
        </p:txBody>
      </p:sp>
      <p:sp>
        <p:nvSpPr>
          <p:cNvPr id="1352709" name="Rectangle 5"/>
          <p:cNvSpPr>
            <a:spLocks noGrp="1" noChangeArrowheads="1"/>
          </p:cNvSpPr>
          <p:nvPr>
            <p:ph type="body" idx="1"/>
          </p:nvPr>
        </p:nvSpPr>
        <p:spPr/>
        <p:txBody>
          <a:bodyPr/>
          <a:lstStyle/>
          <a:p>
            <a:r>
              <a:rPr lang="en-US"/>
              <a:t>Networks are far faster (and cheaper)</a:t>
            </a:r>
          </a:p>
          <a:p>
            <a:pPr lvl="1"/>
            <a:r>
              <a:rPr lang="en-US"/>
              <a:t>Faster than computer backplanes</a:t>
            </a:r>
          </a:p>
          <a:p>
            <a:r>
              <a:rPr lang="ja-JP" altLang="en-US">
                <a:latin typeface="Arial"/>
              </a:rPr>
              <a:t>“</a:t>
            </a:r>
            <a:r>
              <a:rPr lang="en-US"/>
              <a:t>Computing</a:t>
            </a:r>
            <a:r>
              <a:rPr lang="ja-JP" altLang="en-US">
                <a:latin typeface="Arial"/>
              </a:rPr>
              <a:t>”</a:t>
            </a:r>
            <a:r>
              <a:rPr lang="en-US"/>
              <a:t> is very different than pre-Net</a:t>
            </a:r>
          </a:p>
          <a:p>
            <a:pPr lvl="1"/>
            <a:r>
              <a:rPr lang="en-US"/>
              <a:t>Our </a:t>
            </a:r>
            <a:r>
              <a:rPr lang="ja-JP" altLang="en-US">
                <a:latin typeface="Arial"/>
              </a:rPr>
              <a:t>“</a:t>
            </a:r>
            <a:r>
              <a:rPr lang="en-US"/>
              <a:t>computers</a:t>
            </a:r>
            <a:r>
              <a:rPr lang="ja-JP" altLang="en-US">
                <a:latin typeface="Arial"/>
              </a:rPr>
              <a:t>”</a:t>
            </a:r>
            <a:r>
              <a:rPr lang="en-US"/>
              <a:t> have already disintegrated</a:t>
            </a:r>
          </a:p>
          <a:p>
            <a:pPr lvl="1"/>
            <a:r>
              <a:rPr lang="en-US"/>
              <a:t>E-commerce increases size of demand peaks</a:t>
            </a:r>
          </a:p>
          <a:p>
            <a:pPr lvl="1"/>
            <a:r>
              <a:rPr lang="en-US"/>
              <a:t>Entirely new applications &amp; social structures</a:t>
            </a:r>
          </a:p>
          <a:p>
            <a:r>
              <a:rPr lang="en-US"/>
              <a:t>We</a:t>
            </a:r>
            <a:r>
              <a:rPr lang="ja-JP" altLang="en-US">
                <a:latin typeface="Arial"/>
              </a:rPr>
              <a:t>’</a:t>
            </a:r>
            <a:r>
              <a:rPr lang="en-US"/>
              <a:t>ve learned a few things about software</a:t>
            </a:r>
          </a:p>
          <a:p>
            <a:endParaRPr lang="en-US"/>
          </a:p>
          <a:p>
            <a:endParaRPr lang="en-US"/>
          </a:p>
          <a:p>
            <a:endParaRPr lang="en-US"/>
          </a:p>
          <a:p>
            <a:endParaRPr lang="en-US"/>
          </a:p>
        </p:txBody>
      </p:sp>
      <p:sp>
        <p:nvSpPr>
          <p:cNvPr id="1352710" name="Text Box 6"/>
          <p:cNvSpPr txBox="1">
            <a:spLocks noChangeArrowheads="1"/>
          </p:cNvSpPr>
          <p:nvPr/>
        </p:nvSpPr>
        <p:spPr bwMode="auto">
          <a:xfrm>
            <a:off x="5180013" y="6172200"/>
            <a:ext cx="2046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aseline="0">
                <a:solidFill>
                  <a:srgbClr val="FF9900"/>
                </a:solidFill>
              </a:rPr>
              <a:t>Source: Ian Foster</a:t>
            </a:r>
          </a:p>
        </p:txBody>
      </p:sp>
      <p:pic>
        <p:nvPicPr>
          <p:cNvPr id="1352711" name="Picture 7" descr="book_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0"/>
            <a:ext cx="9207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1442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5270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5270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35270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35270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35270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35270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5270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70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550338" name="Rectangle 2"/>
          <p:cNvSpPr>
            <a:spLocks noGrp="1" noChangeArrowheads="1"/>
          </p:cNvSpPr>
          <p:nvPr>
            <p:ph type="title"/>
          </p:nvPr>
        </p:nvSpPr>
        <p:spPr/>
        <p:txBody>
          <a:bodyPr/>
          <a:lstStyle/>
          <a:p>
            <a:r>
              <a:rPr lang="en-US"/>
              <a:t>Final project</a:t>
            </a:r>
          </a:p>
        </p:txBody>
      </p:sp>
      <p:sp>
        <p:nvSpPr>
          <p:cNvPr id="1550339" name="Rectangle 3"/>
          <p:cNvSpPr>
            <a:spLocks noGrp="1" noChangeArrowheads="1"/>
          </p:cNvSpPr>
          <p:nvPr>
            <p:ph type="body" idx="1"/>
          </p:nvPr>
        </p:nvSpPr>
        <p:spPr/>
        <p:txBody>
          <a:bodyPr/>
          <a:lstStyle/>
          <a:p>
            <a:r>
              <a:rPr lang="en-US"/>
              <a:t>Final project is the completed version of your personal project with an enhanced version of Assignment 4</a:t>
            </a:r>
          </a:p>
          <a:p>
            <a:r>
              <a:rPr lang="en-US" b="1" i="1"/>
              <a:t>AND</a:t>
            </a:r>
            <a:r>
              <a:rPr lang="en-US" i="1"/>
              <a:t> </a:t>
            </a:r>
            <a:r>
              <a:rPr lang="en-US"/>
              <a:t>an in-class presentation on the database design and interface</a:t>
            </a:r>
          </a:p>
          <a:p>
            <a:r>
              <a:rPr lang="en-US"/>
              <a:t>Detailed description and elements to be considered in grading are available by following the links on the Assignments page or the main page of the class site</a:t>
            </a:r>
            <a:endParaRPr lang="en-US" i="1"/>
          </a:p>
        </p:txBody>
      </p:sp>
    </p:spTree>
    <p:extLst>
      <p:ext uri="{BB962C8B-B14F-4D97-AF65-F5344CB8AC3E}">
        <p14:creationId xmlns:p14="http://schemas.microsoft.com/office/powerpoint/2010/main" val="2572901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IS 257 – Fall 2012 </a:t>
            </a:r>
            <a:endParaRPr lang="en-US"/>
          </a:p>
        </p:txBody>
      </p:sp>
      <p:sp>
        <p:nvSpPr>
          <p:cNvPr id="1353733" name="Rectangle 5"/>
          <p:cNvSpPr>
            <a:spLocks noGrp="1" noChangeArrowheads="1"/>
          </p:cNvSpPr>
          <p:nvPr>
            <p:ph type="title"/>
          </p:nvPr>
        </p:nvSpPr>
        <p:spPr/>
        <p:txBody>
          <a:bodyPr/>
          <a:lstStyle/>
          <a:p>
            <a:r>
              <a:rPr lang="en-US" sz="2800"/>
              <a:t>Computing isn</a:t>
            </a:r>
            <a:r>
              <a:rPr lang="ja-JP" altLang="en-US" sz="2800">
                <a:latin typeface="Arial"/>
              </a:rPr>
              <a:t>’</a:t>
            </a:r>
            <a:r>
              <a:rPr lang="en-US" sz="2800"/>
              <a:t>t Really Like Electricity</a:t>
            </a:r>
          </a:p>
        </p:txBody>
      </p:sp>
      <p:sp>
        <p:nvSpPr>
          <p:cNvPr id="1353734" name="Rectangle 6"/>
          <p:cNvSpPr>
            <a:spLocks noGrp="1" noChangeArrowheads="1"/>
          </p:cNvSpPr>
          <p:nvPr>
            <p:ph type="body" idx="1"/>
          </p:nvPr>
        </p:nvSpPr>
        <p:spPr/>
        <p:txBody>
          <a:bodyPr/>
          <a:lstStyle/>
          <a:p>
            <a:r>
              <a:rPr lang="en-US" sz="2800"/>
              <a:t>I import electricity but must export data</a:t>
            </a:r>
          </a:p>
          <a:p>
            <a:r>
              <a:rPr lang="ja-JP" altLang="en-US" sz="2800">
                <a:latin typeface="Arial"/>
              </a:rPr>
              <a:t>“</a:t>
            </a:r>
            <a:r>
              <a:rPr lang="en-US" sz="2800"/>
              <a:t>Computing</a:t>
            </a:r>
            <a:r>
              <a:rPr lang="ja-JP" altLang="en-US" sz="2800">
                <a:latin typeface="Arial"/>
              </a:rPr>
              <a:t>”</a:t>
            </a:r>
            <a:r>
              <a:rPr lang="en-US" sz="2800"/>
              <a:t> is not interchangeable but highly heterogeneous: data, sensors, services, …</a:t>
            </a:r>
          </a:p>
          <a:p>
            <a:r>
              <a:rPr lang="en-US" sz="2800"/>
              <a:t>This complicates things; but also means that the sum can be greater than the parts </a:t>
            </a:r>
          </a:p>
          <a:p>
            <a:pPr lvl="1"/>
            <a:r>
              <a:rPr lang="en-US" sz="2400"/>
              <a:t>Real opportunity: Construct new capabilities dynamically from distributed services</a:t>
            </a:r>
          </a:p>
          <a:p>
            <a:r>
              <a:rPr lang="en-US" sz="2800"/>
              <a:t>Raises three fundamental questions</a:t>
            </a:r>
          </a:p>
          <a:p>
            <a:pPr lvl="1"/>
            <a:r>
              <a:rPr lang="en-US" sz="2400"/>
              <a:t>Can I really achieve economies of scale?</a:t>
            </a:r>
          </a:p>
          <a:p>
            <a:pPr lvl="1"/>
            <a:r>
              <a:rPr lang="en-US" sz="2400"/>
              <a:t>Can I achieve QoS across distributed services?</a:t>
            </a:r>
          </a:p>
          <a:p>
            <a:pPr lvl="1"/>
            <a:r>
              <a:rPr lang="en-US" sz="2400"/>
              <a:t>Can I identify apps that exploit synergies? </a:t>
            </a:r>
          </a:p>
        </p:txBody>
      </p:sp>
      <p:sp>
        <p:nvSpPr>
          <p:cNvPr id="1353732" name="Text Box 4"/>
          <p:cNvSpPr txBox="1">
            <a:spLocks noChangeArrowheads="1"/>
          </p:cNvSpPr>
          <p:nvPr/>
        </p:nvSpPr>
        <p:spPr bwMode="auto">
          <a:xfrm>
            <a:off x="5180013" y="6172200"/>
            <a:ext cx="2046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aseline="0">
                <a:solidFill>
                  <a:srgbClr val="FF9900"/>
                </a:solidFill>
              </a:rPr>
              <a:t>Source: Ian Foster</a:t>
            </a:r>
          </a:p>
        </p:txBody>
      </p:sp>
      <p:pic>
        <p:nvPicPr>
          <p:cNvPr id="1353735" name="Picture 7" descr="book_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0"/>
            <a:ext cx="9207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766005"/>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IS 257 – Fall 2012 </a:t>
            </a:r>
            <a:endParaRPr lang="en-US"/>
          </a:p>
        </p:txBody>
      </p:sp>
      <p:pic>
        <p:nvPicPr>
          <p:cNvPr id="1354754" name="Picture 2" descr="cms_3D_Detector_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191000"/>
            <a:ext cx="2438400" cy="1755775"/>
          </a:xfrm>
          <a:prstGeom prst="rect">
            <a:avLst/>
          </a:prstGeom>
          <a:noFill/>
          <a:extLst>
            <a:ext uri="{909E8E84-426E-40dd-AFC4-6F175D3DCCD1}">
              <a14:hiddenFill xmlns:a14="http://schemas.microsoft.com/office/drawing/2010/main">
                <a:solidFill>
                  <a:srgbClr val="FFFFFF"/>
                </a:solidFill>
              </a14:hiddenFill>
            </a:ext>
          </a:extLst>
        </p:spPr>
      </p:pic>
      <p:sp>
        <p:nvSpPr>
          <p:cNvPr id="1354759" name="Rectangle 7"/>
          <p:cNvSpPr>
            <a:spLocks noGrp="1" noChangeArrowheads="1"/>
          </p:cNvSpPr>
          <p:nvPr>
            <p:ph type="title"/>
          </p:nvPr>
        </p:nvSpPr>
        <p:spPr/>
        <p:txBody>
          <a:bodyPr/>
          <a:lstStyle/>
          <a:p>
            <a:r>
              <a:rPr lang="en-US" sz="3200"/>
              <a:t>Why the Grid?</a:t>
            </a:r>
            <a:br>
              <a:rPr lang="en-US" sz="3200"/>
            </a:br>
            <a:r>
              <a:rPr lang="en-US" sz="3200"/>
              <a:t>(1) Revolution in Science</a:t>
            </a:r>
          </a:p>
        </p:txBody>
      </p:sp>
      <p:sp>
        <p:nvSpPr>
          <p:cNvPr id="1354760" name="Rectangle 8"/>
          <p:cNvSpPr>
            <a:spLocks noGrp="1" noChangeArrowheads="1"/>
          </p:cNvSpPr>
          <p:nvPr>
            <p:ph type="body" idx="1"/>
          </p:nvPr>
        </p:nvSpPr>
        <p:spPr/>
        <p:txBody>
          <a:bodyPr/>
          <a:lstStyle/>
          <a:p>
            <a:r>
              <a:rPr lang="en-US"/>
              <a:t>Pre-Internet</a:t>
            </a:r>
          </a:p>
          <a:p>
            <a:pPr lvl="1"/>
            <a:r>
              <a:rPr lang="en-US"/>
              <a:t>Theorize &amp;/or experiment, alone</a:t>
            </a:r>
            <a:br>
              <a:rPr lang="en-US"/>
            </a:br>
            <a:r>
              <a:rPr lang="en-US"/>
              <a:t>or in small teams; publish paper</a:t>
            </a:r>
          </a:p>
          <a:p>
            <a:r>
              <a:rPr lang="en-US"/>
              <a:t>Post-Internet</a:t>
            </a:r>
          </a:p>
          <a:p>
            <a:pPr lvl="1"/>
            <a:r>
              <a:rPr lang="en-US"/>
              <a:t>Construct and mine large databases of observational or simulation data</a:t>
            </a:r>
          </a:p>
          <a:p>
            <a:pPr lvl="1"/>
            <a:r>
              <a:rPr lang="en-US"/>
              <a:t>Develop simulations &amp; analyses</a:t>
            </a:r>
          </a:p>
          <a:p>
            <a:pPr lvl="1"/>
            <a:r>
              <a:rPr lang="en-US"/>
              <a:t>Access specialized devices remotely</a:t>
            </a:r>
          </a:p>
          <a:p>
            <a:pPr lvl="1"/>
            <a:r>
              <a:rPr lang="en-US"/>
              <a:t>Exchange information within </a:t>
            </a:r>
            <a:br>
              <a:rPr lang="en-US"/>
            </a:br>
            <a:r>
              <a:rPr lang="en-US"/>
              <a:t>distributed multidisciplinary teams</a:t>
            </a:r>
          </a:p>
        </p:txBody>
      </p:sp>
      <p:pic>
        <p:nvPicPr>
          <p:cNvPr id="1354757" name="Picture 5" descr="einste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29540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354758" name="Text Box 6"/>
          <p:cNvSpPr txBox="1">
            <a:spLocks noChangeArrowheads="1"/>
          </p:cNvSpPr>
          <p:nvPr/>
        </p:nvSpPr>
        <p:spPr bwMode="auto">
          <a:xfrm>
            <a:off x="5180013" y="6172200"/>
            <a:ext cx="2046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aseline="0">
                <a:solidFill>
                  <a:srgbClr val="FF9900"/>
                </a:solidFill>
              </a:rPr>
              <a:t>Source: Ian Foster</a:t>
            </a:r>
          </a:p>
        </p:txBody>
      </p:sp>
      <p:pic>
        <p:nvPicPr>
          <p:cNvPr id="1354761" name="Picture 9" descr="book_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3250" y="0"/>
            <a:ext cx="9207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28397"/>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IS 257 – Fall 2012 </a:t>
            </a:r>
            <a:endParaRPr lang="en-US"/>
          </a:p>
        </p:txBody>
      </p:sp>
      <p:sp>
        <p:nvSpPr>
          <p:cNvPr id="1355783" name="Rectangle 7"/>
          <p:cNvSpPr>
            <a:spLocks noGrp="1" noChangeArrowheads="1"/>
          </p:cNvSpPr>
          <p:nvPr>
            <p:ph type="title"/>
          </p:nvPr>
        </p:nvSpPr>
        <p:spPr/>
        <p:txBody>
          <a:bodyPr/>
          <a:lstStyle/>
          <a:p>
            <a:r>
              <a:rPr lang="en-US" sz="3200"/>
              <a:t>Why the Grid?</a:t>
            </a:r>
            <a:br>
              <a:rPr lang="en-US" sz="3200"/>
            </a:br>
            <a:r>
              <a:rPr lang="en-US" sz="3200"/>
              <a:t>(2) Revolution in Business</a:t>
            </a:r>
          </a:p>
        </p:txBody>
      </p:sp>
      <p:sp>
        <p:nvSpPr>
          <p:cNvPr id="1355784" name="Rectangle 8"/>
          <p:cNvSpPr>
            <a:spLocks noGrp="1" noChangeArrowheads="1"/>
          </p:cNvSpPr>
          <p:nvPr>
            <p:ph type="body" idx="1"/>
          </p:nvPr>
        </p:nvSpPr>
        <p:spPr/>
        <p:txBody>
          <a:bodyPr/>
          <a:lstStyle/>
          <a:p>
            <a:r>
              <a:rPr lang="en-US"/>
              <a:t>Pre-Internet</a:t>
            </a:r>
          </a:p>
          <a:p>
            <a:pPr lvl="1"/>
            <a:r>
              <a:rPr lang="en-US"/>
              <a:t>Central data processing facility</a:t>
            </a:r>
          </a:p>
          <a:p>
            <a:r>
              <a:rPr lang="en-US"/>
              <a:t>Post-Internet</a:t>
            </a:r>
          </a:p>
          <a:p>
            <a:pPr lvl="1"/>
            <a:r>
              <a:rPr lang="en-US"/>
              <a:t>Enterprise computing is highly distributed, heterogeneous, inter-enterprise (B2B)</a:t>
            </a:r>
          </a:p>
          <a:p>
            <a:pPr lvl="1"/>
            <a:r>
              <a:rPr lang="en-US"/>
              <a:t>Business processes increasingly </a:t>
            </a:r>
            <a:br>
              <a:rPr lang="en-US"/>
            </a:br>
            <a:r>
              <a:rPr lang="en-US"/>
              <a:t>computing- &amp; data-rich</a:t>
            </a:r>
          </a:p>
          <a:p>
            <a:pPr lvl="1"/>
            <a:r>
              <a:rPr lang="en-US"/>
              <a:t>Outsourcing becomes feasible =&gt; </a:t>
            </a:r>
            <a:br>
              <a:rPr lang="en-US"/>
            </a:br>
            <a:r>
              <a:rPr lang="en-US"/>
              <a:t>service providers of various sorts</a:t>
            </a:r>
          </a:p>
        </p:txBody>
      </p:sp>
      <p:pic>
        <p:nvPicPr>
          <p:cNvPr id="1355780" name="Picture 4" descr="mau0-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143000"/>
            <a:ext cx="2209800" cy="1736725"/>
          </a:xfrm>
          <a:prstGeom prst="rect">
            <a:avLst/>
          </a:prstGeom>
          <a:noFill/>
          <a:extLst>
            <a:ext uri="{909E8E84-426E-40dd-AFC4-6F175D3DCCD1}">
              <a14:hiddenFill xmlns:a14="http://schemas.microsoft.com/office/drawing/2010/main">
                <a:solidFill>
                  <a:srgbClr val="FFFFFF"/>
                </a:solidFill>
              </a14:hiddenFill>
            </a:ext>
          </a:extLst>
        </p:spPr>
      </p:pic>
      <p:pic>
        <p:nvPicPr>
          <p:cNvPr id="1355781" name="Picture 5" descr="akamai_network_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419600"/>
            <a:ext cx="2362200" cy="1641475"/>
          </a:xfrm>
          <a:prstGeom prst="rect">
            <a:avLst/>
          </a:prstGeom>
          <a:noFill/>
          <a:extLst>
            <a:ext uri="{909E8E84-426E-40dd-AFC4-6F175D3DCCD1}">
              <a14:hiddenFill xmlns:a14="http://schemas.microsoft.com/office/drawing/2010/main">
                <a:solidFill>
                  <a:srgbClr val="FFFFFF"/>
                </a:solidFill>
              </a14:hiddenFill>
            </a:ext>
          </a:extLst>
        </p:spPr>
      </p:pic>
      <p:sp>
        <p:nvSpPr>
          <p:cNvPr id="1355782" name="Text Box 6"/>
          <p:cNvSpPr txBox="1">
            <a:spLocks noChangeArrowheads="1"/>
          </p:cNvSpPr>
          <p:nvPr/>
        </p:nvSpPr>
        <p:spPr bwMode="auto">
          <a:xfrm>
            <a:off x="5180013" y="6172200"/>
            <a:ext cx="2046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aseline="0">
                <a:solidFill>
                  <a:srgbClr val="FF9900"/>
                </a:solidFill>
              </a:rPr>
              <a:t>Source: Ian Foster</a:t>
            </a:r>
          </a:p>
        </p:txBody>
      </p:sp>
      <p:pic>
        <p:nvPicPr>
          <p:cNvPr id="1355785" name="Picture 9" descr="book_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3250" y="0"/>
            <a:ext cx="9207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279245"/>
      </p:ext>
    </p:extLst>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2012 </a:t>
            </a:r>
            <a:endParaRPr lang="en-US"/>
          </a:p>
        </p:txBody>
      </p:sp>
      <p:sp>
        <p:nvSpPr>
          <p:cNvPr id="1418242" name="Rectangle 2"/>
          <p:cNvSpPr>
            <a:spLocks noGrp="1" noChangeArrowheads="1"/>
          </p:cNvSpPr>
          <p:nvPr>
            <p:ph type="title"/>
          </p:nvPr>
        </p:nvSpPr>
        <p:spPr/>
        <p:txBody>
          <a:bodyPr/>
          <a:lstStyle/>
          <a:p>
            <a:r>
              <a:rPr lang="en-US"/>
              <a:t>The Information Grid</a:t>
            </a:r>
          </a:p>
        </p:txBody>
      </p:sp>
      <p:sp>
        <p:nvSpPr>
          <p:cNvPr id="1418243" name="Rectangle 3"/>
          <p:cNvSpPr>
            <a:spLocks noGrp="1" noChangeArrowheads="1"/>
          </p:cNvSpPr>
          <p:nvPr>
            <p:ph type="body" idx="1"/>
          </p:nvPr>
        </p:nvSpPr>
        <p:spPr/>
        <p:txBody>
          <a:bodyPr/>
          <a:lstStyle/>
          <a:p>
            <a:pPr>
              <a:buFontTx/>
              <a:buNone/>
            </a:pPr>
            <a:r>
              <a:rPr lang="en-US" sz="2800"/>
              <a:t>Imagine a web of data</a:t>
            </a:r>
          </a:p>
          <a:p>
            <a:r>
              <a:rPr lang="en-US" sz="2800"/>
              <a:t>Machine Readable</a:t>
            </a:r>
          </a:p>
          <a:p>
            <a:pPr lvl="1"/>
            <a:r>
              <a:rPr lang="en-US" sz="2400"/>
              <a:t>Search, Aggregate, Transform, Report On, Mine Data – using more computers, and less humans</a:t>
            </a:r>
          </a:p>
          <a:p>
            <a:r>
              <a:rPr lang="en-US" sz="2800"/>
              <a:t>Scalable</a:t>
            </a:r>
          </a:p>
          <a:p>
            <a:pPr lvl="1"/>
            <a:r>
              <a:rPr lang="en-US" sz="2400"/>
              <a:t>Machines are cheap – can buy 50 machines with 100Gb or memory and 100 TB disk for under $100K, and dropping</a:t>
            </a:r>
          </a:p>
          <a:p>
            <a:pPr lvl="1"/>
            <a:r>
              <a:rPr lang="en-US" sz="2400"/>
              <a:t>Network is now </a:t>
            </a:r>
            <a:r>
              <a:rPr lang="en-US" sz="2400" i="1"/>
              <a:t>faster </a:t>
            </a:r>
            <a:r>
              <a:rPr lang="en-US" sz="2400"/>
              <a:t>than disk</a:t>
            </a:r>
          </a:p>
          <a:p>
            <a:r>
              <a:rPr lang="en-US" sz="2800"/>
              <a:t>Flexible</a:t>
            </a:r>
          </a:p>
          <a:p>
            <a:pPr lvl="1"/>
            <a:r>
              <a:rPr lang="en-US" sz="2400"/>
              <a:t>Move data around without breaking the apps</a:t>
            </a:r>
          </a:p>
        </p:txBody>
      </p:sp>
      <p:sp>
        <p:nvSpPr>
          <p:cNvPr id="1418247" name="Text Box 7"/>
          <p:cNvSpPr txBox="1">
            <a:spLocks noChangeArrowheads="1"/>
          </p:cNvSpPr>
          <p:nvPr/>
        </p:nvSpPr>
        <p:spPr bwMode="auto">
          <a:xfrm>
            <a:off x="3849688" y="6096000"/>
            <a:ext cx="5295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i="1">
                <a:solidFill>
                  <a:srgbClr val="FF0000"/>
                </a:solidFill>
                <a:latin typeface="Arial" charset="0"/>
              </a:rPr>
              <a:t>Source:</a:t>
            </a:r>
            <a:r>
              <a:rPr lang="en-US" sz="1800" i="1" baseline="0">
                <a:solidFill>
                  <a:srgbClr val="FF0000"/>
                </a:solidFill>
                <a:latin typeface="Arial" charset="0"/>
              </a:rPr>
              <a:t> S. Banerjee, O. Alonso, M. Drake - ORACLE</a:t>
            </a:r>
          </a:p>
        </p:txBody>
      </p:sp>
    </p:spTree>
    <p:extLst>
      <p:ext uri="{BB962C8B-B14F-4D97-AF65-F5344CB8AC3E}">
        <p14:creationId xmlns:p14="http://schemas.microsoft.com/office/powerpoint/2010/main" val="1216126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Date Placeholder 3"/>
          <p:cNvSpPr>
            <a:spLocks noGrp="1"/>
          </p:cNvSpPr>
          <p:nvPr>
            <p:ph type="dt" sz="half" idx="10"/>
          </p:nvPr>
        </p:nvSpPr>
        <p:spPr/>
        <p:txBody>
          <a:bodyPr/>
          <a:lstStyle/>
          <a:p>
            <a:r>
              <a:rPr lang="en-US" smtClean="0"/>
              <a:t>IS 257 – Fall 2012 </a:t>
            </a:r>
            <a:endParaRPr lang="en-US"/>
          </a:p>
        </p:txBody>
      </p:sp>
      <p:pic>
        <p:nvPicPr>
          <p:cNvPr id="1372162" name="Picture 2"/>
          <p:cNvPicPr>
            <a:picLocks noChangeAspect="1" noChangeArrowheads="1"/>
          </p:cNvPicPr>
          <p:nvPr/>
        </p:nvPicPr>
        <p:blipFill>
          <a:blip r:embed="rId4">
            <a:extLst>
              <a:ext uri="{28A0092B-C50C-407E-A947-70E740481C1C}">
                <a14:useLocalDpi xmlns:a14="http://schemas.microsoft.com/office/drawing/2010/main" val="0"/>
              </a:ext>
            </a:extLst>
          </a:blip>
          <a:srcRect t="51343"/>
          <a:stretch>
            <a:fillRect/>
          </a:stretch>
        </p:blipFill>
        <p:spPr bwMode="auto">
          <a:xfrm>
            <a:off x="4565650" y="0"/>
            <a:ext cx="4578350" cy="2490788"/>
          </a:xfrm>
          <a:prstGeom prst="rect">
            <a:avLst/>
          </a:prstGeom>
          <a:noFill/>
          <a:extLst>
            <a:ext uri="{909E8E84-426E-40dd-AFC4-6F175D3DCCD1}">
              <a14:hiddenFill xmlns:a14="http://schemas.microsoft.com/office/drawing/2010/main">
                <a:solidFill>
                  <a:srgbClr val="FFFFFF"/>
                </a:solidFill>
              </a14:hiddenFill>
            </a:ext>
          </a:extLst>
        </p:spPr>
      </p:pic>
      <p:grpSp>
        <p:nvGrpSpPr>
          <p:cNvPr id="1372163" name="Group 3"/>
          <p:cNvGrpSpPr>
            <a:grpSpLocks/>
          </p:cNvGrpSpPr>
          <p:nvPr/>
        </p:nvGrpSpPr>
        <p:grpSpPr bwMode="auto">
          <a:xfrm>
            <a:off x="2819400" y="2133600"/>
            <a:ext cx="4572000" cy="3200400"/>
            <a:chOff x="416" y="384"/>
            <a:chExt cx="5296" cy="3487"/>
          </a:xfrm>
        </p:grpSpPr>
        <p:pic>
          <p:nvPicPr>
            <p:cNvPr id="1372164" name="Picture 4" descr="japa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3" y="2752"/>
              <a:ext cx="992" cy="1024"/>
            </a:xfrm>
            <a:prstGeom prst="rect">
              <a:avLst/>
            </a:prstGeom>
            <a:noFill/>
            <a:extLst>
              <a:ext uri="{909E8E84-426E-40dd-AFC4-6F175D3DCCD1}">
                <a14:hiddenFill xmlns:a14="http://schemas.microsoft.com/office/drawing/2010/main">
                  <a:solidFill>
                    <a:srgbClr val="FFFFFF"/>
                  </a:solidFill>
                </a14:hiddenFill>
              </a:ext>
            </a:extLst>
          </p:spPr>
        </p:pic>
        <p:pic>
          <p:nvPicPr>
            <p:cNvPr id="1372165" name="Picture 5" descr="Astrlia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 y="2345"/>
              <a:ext cx="1653" cy="15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72166" name="Object 6"/>
            <p:cNvGraphicFramePr>
              <a:graphicFrameLocks noChangeAspect="1"/>
            </p:cNvGraphicFramePr>
            <p:nvPr/>
          </p:nvGraphicFramePr>
          <p:xfrm>
            <a:off x="416" y="495"/>
            <a:ext cx="2540" cy="1578"/>
          </p:xfrm>
          <a:graphic>
            <a:graphicData uri="http://schemas.openxmlformats.org/presentationml/2006/ole">
              <mc:AlternateContent xmlns:mc="http://schemas.openxmlformats.org/markup-compatibility/2006">
                <mc:Choice xmlns:v="urn:schemas-microsoft-com:vml" Requires="v">
                  <p:oleObj spid="_x0000_s1037" name="VISIO" r:id="rId7" imgW="4713496" imgH="2916647" progId="Visio.Drawing.6">
                    <p:embed/>
                  </p:oleObj>
                </mc:Choice>
                <mc:Fallback>
                  <p:oleObj name="VISIO" r:id="rId7" imgW="4713496" imgH="2916647"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 y="495"/>
                          <a:ext cx="2540" cy="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72167" name="Line 7"/>
            <p:cNvSpPr>
              <a:spLocks noChangeAspect="1" noChangeShapeType="1"/>
            </p:cNvSpPr>
            <p:nvPr/>
          </p:nvSpPr>
          <p:spPr bwMode="auto">
            <a:xfrm flipV="1">
              <a:off x="712" y="1012"/>
              <a:ext cx="1351" cy="49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68" name="Line 8"/>
            <p:cNvSpPr>
              <a:spLocks noChangeAspect="1" noChangeShapeType="1"/>
            </p:cNvSpPr>
            <p:nvPr/>
          </p:nvSpPr>
          <p:spPr bwMode="auto">
            <a:xfrm flipV="1">
              <a:off x="2032" y="1008"/>
              <a:ext cx="27" cy="147"/>
            </a:xfrm>
            <a:prstGeom prst="line">
              <a:avLst/>
            </a:prstGeom>
            <a:noFill/>
            <a:ln w="317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69" name="Line 9"/>
            <p:cNvSpPr>
              <a:spLocks noChangeAspect="1" noChangeShapeType="1"/>
            </p:cNvSpPr>
            <p:nvPr/>
          </p:nvSpPr>
          <p:spPr bwMode="auto">
            <a:xfrm flipH="1" flipV="1">
              <a:off x="619" y="1378"/>
              <a:ext cx="70" cy="127"/>
            </a:xfrm>
            <a:prstGeom prst="line">
              <a:avLst/>
            </a:prstGeom>
            <a:noFill/>
            <a:ln w="317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70" name="Oval 10"/>
            <p:cNvSpPr>
              <a:spLocks noChangeAspect="1" noChangeArrowheads="1"/>
            </p:cNvSpPr>
            <p:nvPr/>
          </p:nvSpPr>
          <p:spPr bwMode="auto">
            <a:xfrm>
              <a:off x="2452" y="1709"/>
              <a:ext cx="50" cy="5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171" name="Line 11"/>
            <p:cNvSpPr>
              <a:spLocks noChangeAspect="1" noChangeShapeType="1"/>
            </p:cNvSpPr>
            <p:nvPr/>
          </p:nvSpPr>
          <p:spPr bwMode="auto">
            <a:xfrm flipV="1">
              <a:off x="2064" y="967"/>
              <a:ext cx="700" cy="49"/>
            </a:xfrm>
            <a:prstGeom prst="line">
              <a:avLst/>
            </a:prstGeom>
            <a:noFill/>
            <a:ln w="317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72" name="Oval 12"/>
            <p:cNvSpPr>
              <a:spLocks noChangeAspect="1" noChangeArrowheads="1"/>
            </p:cNvSpPr>
            <p:nvPr/>
          </p:nvSpPr>
          <p:spPr bwMode="auto">
            <a:xfrm>
              <a:off x="2163" y="1101"/>
              <a:ext cx="51" cy="5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173" name="Line 13"/>
            <p:cNvSpPr>
              <a:spLocks noChangeAspect="1" noChangeShapeType="1"/>
            </p:cNvSpPr>
            <p:nvPr/>
          </p:nvSpPr>
          <p:spPr bwMode="auto">
            <a:xfrm flipH="1" flipV="1">
              <a:off x="2028" y="1151"/>
              <a:ext cx="450" cy="5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74" name="AutoShape 14"/>
            <p:cNvSpPr>
              <a:spLocks noChangeAspect="1" noChangeArrowheads="1"/>
            </p:cNvSpPr>
            <p:nvPr/>
          </p:nvSpPr>
          <p:spPr bwMode="auto">
            <a:xfrm>
              <a:off x="573" y="1336"/>
              <a:ext cx="93" cy="92"/>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175" name="AutoShape 15"/>
            <p:cNvSpPr>
              <a:spLocks noChangeAspect="1" noChangeArrowheads="1"/>
            </p:cNvSpPr>
            <p:nvPr/>
          </p:nvSpPr>
          <p:spPr bwMode="auto">
            <a:xfrm>
              <a:off x="654" y="1463"/>
              <a:ext cx="92" cy="92"/>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176" name="Rectangle 16"/>
            <p:cNvSpPr>
              <a:spLocks noChangeAspect="1" noChangeArrowheads="1"/>
            </p:cNvSpPr>
            <p:nvPr/>
          </p:nvSpPr>
          <p:spPr bwMode="auto">
            <a:xfrm>
              <a:off x="1125" y="693"/>
              <a:ext cx="51" cy="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177" name="Rectangle 17"/>
            <p:cNvSpPr>
              <a:spLocks noChangeAspect="1" noChangeArrowheads="1"/>
            </p:cNvSpPr>
            <p:nvPr/>
          </p:nvSpPr>
          <p:spPr bwMode="auto">
            <a:xfrm>
              <a:off x="2658" y="1202"/>
              <a:ext cx="51"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178" name="Rectangle 18"/>
            <p:cNvSpPr>
              <a:spLocks noChangeAspect="1" noChangeArrowheads="1"/>
            </p:cNvSpPr>
            <p:nvPr/>
          </p:nvSpPr>
          <p:spPr bwMode="auto">
            <a:xfrm>
              <a:off x="1624" y="1951"/>
              <a:ext cx="51" cy="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179" name="Line 19"/>
            <p:cNvSpPr>
              <a:spLocks noChangeAspect="1" noChangeShapeType="1"/>
            </p:cNvSpPr>
            <p:nvPr/>
          </p:nvSpPr>
          <p:spPr bwMode="auto">
            <a:xfrm flipH="1" flipV="1">
              <a:off x="619" y="1387"/>
              <a:ext cx="1023" cy="592"/>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72180" name="Line 20"/>
            <p:cNvSpPr>
              <a:spLocks noChangeAspect="1" noChangeShapeType="1"/>
            </p:cNvSpPr>
            <p:nvPr/>
          </p:nvSpPr>
          <p:spPr bwMode="auto">
            <a:xfrm flipH="1">
              <a:off x="617" y="725"/>
              <a:ext cx="522" cy="662"/>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72181" name="Oval 21"/>
            <p:cNvSpPr>
              <a:spLocks noChangeAspect="1" noChangeArrowheads="1"/>
            </p:cNvSpPr>
            <p:nvPr/>
          </p:nvSpPr>
          <p:spPr bwMode="auto">
            <a:xfrm>
              <a:off x="630" y="1360"/>
              <a:ext cx="51" cy="5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182" name="Oval 22"/>
            <p:cNvSpPr>
              <a:spLocks noChangeAspect="1" noChangeArrowheads="1"/>
            </p:cNvSpPr>
            <p:nvPr/>
          </p:nvSpPr>
          <p:spPr bwMode="auto">
            <a:xfrm>
              <a:off x="2856" y="854"/>
              <a:ext cx="51" cy="5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183" name="Line 23"/>
            <p:cNvSpPr>
              <a:spLocks noChangeAspect="1" noChangeShapeType="1"/>
            </p:cNvSpPr>
            <p:nvPr/>
          </p:nvSpPr>
          <p:spPr bwMode="auto">
            <a:xfrm>
              <a:off x="2066" y="1016"/>
              <a:ext cx="116" cy="10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84" name="Line 24"/>
            <p:cNvSpPr>
              <a:spLocks noChangeAspect="1" noChangeShapeType="1"/>
            </p:cNvSpPr>
            <p:nvPr/>
          </p:nvSpPr>
          <p:spPr bwMode="auto">
            <a:xfrm flipV="1">
              <a:off x="2037" y="1133"/>
              <a:ext cx="583" cy="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85" name="Line 25"/>
            <p:cNvSpPr>
              <a:spLocks noChangeAspect="1" noChangeShapeType="1"/>
            </p:cNvSpPr>
            <p:nvPr/>
          </p:nvSpPr>
          <p:spPr bwMode="auto">
            <a:xfrm flipV="1">
              <a:off x="2790" y="881"/>
              <a:ext cx="92" cy="8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86" name="AutoShape 26"/>
            <p:cNvSpPr>
              <a:spLocks noChangeAspect="1" noChangeArrowheads="1"/>
            </p:cNvSpPr>
            <p:nvPr/>
          </p:nvSpPr>
          <p:spPr bwMode="auto">
            <a:xfrm>
              <a:off x="2740" y="928"/>
              <a:ext cx="92" cy="92"/>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187" name="Oval 27"/>
            <p:cNvSpPr>
              <a:spLocks noChangeAspect="1" noChangeArrowheads="1"/>
            </p:cNvSpPr>
            <p:nvPr/>
          </p:nvSpPr>
          <p:spPr bwMode="auto">
            <a:xfrm>
              <a:off x="2005" y="912"/>
              <a:ext cx="51" cy="5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188" name="Line 28"/>
            <p:cNvSpPr>
              <a:spLocks noChangeAspect="1" noChangeShapeType="1"/>
            </p:cNvSpPr>
            <p:nvPr/>
          </p:nvSpPr>
          <p:spPr bwMode="auto">
            <a:xfrm flipH="1" flipV="1">
              <a:off x="2028" y="932"/>
              <a:ext cx="35" cy="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89" name="Line 29"/>
            <p:cNvSpPr>
              <a:spLocks noChangeAspect="1" noChangeShapeType="1"/>
            </p:cNvSpPr>
            <p:nvPr/>
          </p:nvSpPr>
          <p:spPr bwMode="auto">
            <a:xfrm flipV="1">
              <a:off x="2059" y="1008"/>
              <a:ext cx="508" cy="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90" name="Oval 30"/>
            <p:cNvSpPr>
              <a:spLocks noChangeAspect="1" noChangeArrowheads="1"/>
            </p:cNvSpPr>
            <p:nvPr/>
          </p:nvSpPr>
          <p:spPr bwMode="auto">
            <a:xfrm>
              <a:off x="2552" y="985"/>
              <a:ext cx="50" cy="5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191" name="Line 31"/>
            <p:cNvSpPr>
              <a:spLocks noChangeAspect="1" noChangeShapeType="1"/>
            </p:cNvSpPr>
            <p:nvPr/>
          </p:nvSpPr>
          <p:spPr bwMode="auto">
            <a:xfrm>
              <a:off x="2023" y="1154"/>
              <a:ext cx="663" cy="71"/>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72192" name="Oval 32"/>
            <p:cNvSpPr>
              <a:spLocks noChangeAspect="1" noChangeArrowheads="1"/>
            </p:cNvSpPr>
            <p:nvPr/>
          </p:nvSpPr>
          <p:spPr bwMode="auto">
            <a:xfrm>
              <a:off x="2603" y="1107"/>
              <a:ext cx="51" cy="5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193" name="AutoShape 33"/>
            <p:cNvSpPr>
              <a:spLocks noChangeAspect="1" noChangeArrowheads="1"/>
            </p:cNvSpPr>
            <p:nvPr/>
          </p:nvSpPr>
          <p:spPr bwMode="auto">
            <a:xfrm>
              <a:off x="1986" y="1108"/>
              <a:ext cx="92" cy="93"/>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194" name="Oval 34"/>
            <p:cNvSpPr>
              <a:spLocks noChangeAspect="1" noChangeArrowheads="1"/>
            </p:cNvSpPr>
            <p:nvPr/>
          </p:nvSpPr>
          <p:spPr bwMode="auto">
            <a:xfrm>
              <a:off x="1918" y="889"/>
              <a:ext cx="51" cy="5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195" name="Line 35"/>
            <p:cNvSpPr>
              <a:spLocks noChangeShapeType="1"/>
            </p:cNvSpPr>
            <p:nvPr/>
          </p:nvSpPr>
          <p:spPr bwMode="auto">
            <a:xfrm flipH="1" flipV="1">
              <a:off x="1937" y="910"/>
              <a:ext cx="124" cy="10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196" name="AutoShape 36"/>
            <p:cNvSpPr>
              <a:spLocks noChangeAspect="1" noChangeArrowheads="1"/>
            </p:cNvSpPr>
            <p:nvPr/>
          </p:nvSpPr>
          <p:spPr bwMode="auto">
            <a:xfrm>
              <a:off x="2013" y="966"/>
              <a:ext cx="92" cy="92"/>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372197" name="Group 37"/>
            <p:cNvGrpSpPr>
              <a:grpSpLocks/>
            </p:cNvGrpSpPr>
            <p:nvPr/>
          </p:nvGrpSpPr>
          <p:grpSpPr bwMode="auto">
            <a:xfrm>
              <a:off x="3437" y="384"/>
              <a:ext cx="2275" cy="2331"/>
              <a:chOff x="8496" y="699"/>
              <a:chExt cx="5688" cy="5826"/>
            </a:xfrm>
          </p:grpSpPr>
          <p:pic>
            <p:nvPicPr>
              <p:cNvPr id="1372198" name="Picture 38" descr="Europ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96" y="699"/>
                <a:ext cx="5688" cy="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9" name="Line 39"/>
              <p:cNvSpPr>
                <a:spLocks noChangeAspect="1" noChangeShapeType="1"/>
              </p:cNvSpPr>
              <p:nvPr/>
            </p:nvSpPr>
            <p:spPr bwMode="auto">
              <a:xfrm>
                <a:off x="10721" y="4542"/>
                <a:ext cx="547" cy="748"/>
              </a:xfrm>
              <a:prstGeom prst="line">
                <a:avLst/>
              </a:prstGeom>
              <a:noFill/>
              <a:ln w="317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00" name="Line 40"/>
              <p:cNvSpPr>
                <a:spLocks noChangeAspect="1" noChangeShapeType="1"/>
              </p:cNvSpPr>
              <p:nvPr/>
            </p:nvSpPr>
            <p:spPr bwMode="auto">
              <a:xfrm flipV="1">
                <a:off x="10414" y="4532"/>
                <a:ext cx="298" cy="39"/>
              </a:xfrm>
              <a:prstGeom prst="line">
                <a:avLst/>
              </a:prstGeom>
              <a:noFill/>
              <a:ln w="317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01" name="Line 41"/>
              <p:cNvSpPr>
                <a:spLocks noChangeAspect="1" noChangeShapeType="1"/>
              </p:cNvSpPr>
              <p:nvPr/>
            </p:nvSpPr>
            <p:spPr bwMode="auto">
              <a:xfrm>
                <a:off x="10059" y="3362"/>
                <a:ext cx="643" cy="1190"/>
              </a:xfrm>
              <a:prstGeom prst="line">
                <a:avLst/>
              </a:prstGeom>
              <a:noFill/>
              <a:ln w="317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02" name="Oval 42"/>
              <p:cNvSpPr>
                <a:spLocks noChangeAspect="1" noChangeArrowheads="1"/>
              </p:cNvSpPr>
              <p:nvPr/>
            </p:nvSpPr>
            <p:spPr bwMode="auto">
              <a:xfrm>
                <a:off x="10038" y="2940"/>
                <a:ext cx="126" cy="12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03" name="Oval 43"/>
              <p:cNvSpPr>
                <a:spLocks noChangeAspect="1" noChangeArrowheads="1"/>
              </p:cNvSpPr>
              <p:nvPr/>
            </p:nvSpPr>
            <p:spPr bwMode="auto">
              <a:xfrm>
                <a:off x="10028" y="3612"/>
                <a:ext cx="127" cy="12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04" name="Oval 44"/>
              <p:cNvSpPr>
                <a:spLocks noChangeAspect="1" noChangeArrowheads="1"/>
              </p:cNvSpPr>
              <p:nvPr/>
            </p:nvSpPr>
            <p:spPr bwMode="auto">
              <a:xfrm>
                <a:off x="9789" y="3257"/>
                <a:ext cx="126" cy="12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05" name="Oval 45"/>
              <p:cNvSpPr>
                <a:spLocks noChangeAspect="1" noChangeArrowheads="1"/>
              </p:cNvSpPr>
              <p:nvPr/>
            </p:nvSpPr>
            <p:spPr bwMode="auto">
              <a:xfrm>
                <a:off x="9894" y="4379"/>
                <a:ext cx="126" cy="12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06" name="Oval 46"/>
              <p:cNvSpPr>
                <a:spLocks noChangeAspect="1" noChangeArrowheads="1"/>
              </p:cNvSpPr>
              <p:nvPr/>
            </p:nvSpPr>
            <p:spPr bwMode="auto">
              <a:xfrm>
                <a:off x="10095" y="3976"/>
                <a:ext cx="127" cy="12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07" name="Oval 47"/>
              <p:cNvSpPr>
                <a:spLocks noChangeAspect="1" noChangeArrowheads="1"/>
              </p:cNvSpPr>
              <p:nvPr/>
            </p:nvSpPr>
            <p:spPr bwMode="auto">
              <a:xfrm>
                <a:off x="10086" y="4705"/>
                <a:ext cx="126" cy="12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08" name="Line 48"/>
              <p:cNvSpPr>
                <a:spLocks noChangeAspect="1" noChangeShapeType="1"/>
              </p:cNvSpPr>
              <p:nvPr/>
            </p:nvSpPr>
            <p:spPr bwMode="auto">
              <a:xfrm flipV="1">
                <a:off x="10069" y="3007"/>
                <a:ext cx="19" cy="35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09" name="Line 49"/>
              <p:cNvSpPr>
                <a:spLocks noChangeAspect="1" noChangeShapeType="1"/>
              </p:cNvSpPr>
              <p:nvPr/>
            </p:nvSpPr>
            <p:spPr bwMode="auto">
              <a:xfrm flipH="1" flipV="1">
                <a:off x="9839" y="3314"/>
                <a:ext cx="182" cy="4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10" name="Line 50"/>
              <p:cNvSpPr>
                <a:spLocks noChangeAspect="1" noChangeShapeType="1"/>
              </p:cNvSpPr>
              <p:nvPr/>
            </p:nvSpPr>
            <p:spPr bwMode="auto">
              <a:xfrm>
                <a:off x="10088" y="3391"/>
                <a:ext cx="0" cy="2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11" name="Line 51"/>
              <p:cNvSpPr>
                <a:spLocks noChangeAspect="1" noChangeShapeType="1"/>
              </p:cNvSpPr>
              <p:nvPr/>
            </p:nvSpPr>
            <p:spPr bwMode="auto">
              <a:xfrm>
                <a:off x="10155" y="4024"/>
                <a:ext cx="250" cy="5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12" name="Line 52"/>
              <p:cNvSpPr>
                <a:spLocks noChangeAspect="1" noChangeShapeType="1"/>
              </p:cNvSpPr>
              <p:nvPr/>
            </p:nvSpPr>
            <p:spPr bwMode="auto">
              <a:xfrm flipH="1" flipV="1">
                <a:off x="9935" y="4446"/>
                <a:ext cx="451" cy="10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13" name="Line 53"/>
              <p:cNvSpPr>
                <a:spLocks noChangeAspect="1" noChangeShapeType="1"/>
              </p:cNvSpPr>
              <p:nvPr/>
            </p:nvSpPr>
            <p:spPr bwMode="auto">
              <a:xfrm flipH="1">
                <a:off x="10136" y="4571"/>
                <a:ext cx="269" cy="18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14" name="Line 54"/>
              <p:cNvSpPr>
                <a:spLocks noChangeAspect="1" noChangeShapeType="1"/>
              </p:cNvSpPr>
              <p:nvPr/>
            </p:nvSpPr>
            <p:spPr bwMode="auto">
              <a:xfrm flipH="1" flipV="1">
                <a:off x="10616" y="3573"/>
                <a:ext cx="96" cy="959"/>
              </a:xfrm>
              <a:prstGeom prst="line">
                <a:avLst/>
              </a:prstGeom>
              <a:noFill/>
              <a:ln w="317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15" name="Oval 55"/>
              <p:cNvSpPr>
                <a:spLocks noChangeAspect="1" noChangeArrowheads="1"/>
              </p:cNvSpPr>
              <p:nvPr/>
            </p:nvSpPr>
            <p:spPr bwMode="auto">
              <a:xfrm>
                <a:off x="11179" y="4763"/>
                <a:ext cx="127" cy="12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16" name="Oval 56"/>
              <p:cNvSpPr>
                <a:spLocks noChangeAspect="1" noChangeArrowheads="1"/>
              </p:cNvSpPr>
              <p:nvPr/>
            </p:nvSpPr>
            <p:spPr bwMode="auto">
              <a:xfrm>
                <a:off x="11486" y="5520"/>
                <a:ext cx="127" cy="12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17" name="Oval 57"/>
              <p:cNvSpPr>
                <a:spLocks noChangeAspect="1" noChangeArrowheads="1"/>
              </p:cNvSpPr>
              <p:nvPr/>
            </p:nvSpPr>
            <p:spPr bwMode="auto">
              <a:xfrm>
                <a:off x="10729" y="4801"/>
                <a:ext cx="126" cy="12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18" name="Line 58"/>
              <p:cNvSpPr>
                <a:spLocks noChangeAspect="1" noChangeShapeType="1"/>
              </p:cNvSpPr>
              <p:nvPr/>
            </p:nvSpPr>
            <p:spPr bwMode="auto">
              <a:xfrm flipH="1" flipV="1">
                <a:off x="11230" y="4820"/>
                <a:ext cx="28" cy="46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19" name="Line 59"/>
              <p:cNvSpPr>
                <a:spLocks noChangeAspect="1" noChangeShapeType="1"/>
              </p:cNvSpPr>
              <p:nvPr/>
            </p:nvSpPr>
            <p:spPr bwMode="auto">
              <a:xfrm flipH="1" flipV="1">
                <a:off x="10788" y="4878"/>
                <a:ext cx="451" cy="40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20" name="Line 60"/>
              <p:cNvSpPr>
                <a:spLocks noChangeAspect="1" noChangeShapeType="1"/>
              </p:cNvSpPr>
              <p:nvPr/>
            </p:nvSpPr>
            <p:spPr bwMode="auto">
              <a:xfrm>
                <a:off x="11268" y="5309"/>
                <a:ext cx="297" cy="2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21" name="AutoShape 61"/>
              <p:cNvSpPr>
                <a:spLocks noChangeAspect="1" noChangeArrowheads="1"/>
              </p:cNvSpPr>
              <p:nvPr/>
            </p:nvSpPr>
            <p:spPr bwMode="auto">
              <a:xfrm>
                <a:off x="10299" y="4462"/>
                <a:ext cx="230" cy="23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222" name="AutoShape 62"/>
              <p:cNvSpPr>
                <a:spLocks noChangeAspect="1" noChangeArrowheads="1"/>
              </p:cNvSpPr>
              <p:nvPr/>
            </p:nvSpPr>
            <p:spPr bwMode="auto">
              <a:xfrm>
                <a:off x="11153" y="5191"/>
                <a:ext cx="230" cy="23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223" name="AutoShape 63"/>
              <p:cNvSpPr>
                <a:spLocks noChangeAspect="1" noChangeArrowheads="1"/>
              </p:cNvSpPr>
              <p:nvPr/>
            </p:nvSpPr>
            <p:spPr bwMode="auto">
              <a:xfrm>
                <a:off x="9954" y="3273"/>
                <a:ext cx="230" cy="23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224" name="AutoShape 64"/>
              <p:cNvSpPr>
                <a:spLocks noChangeAspect="1" noChangeArrowheads="1"/>
              </p:cNvSpPr>
              <p:nvPr/>
            </p:nvSpPr>
            <p:spPr bwMode="auto">
              <a:xfrm>
                <a:off x="10606" y="4443"/>
                <a:ext cx="230" cy="23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372225" name="Freeform 65"/>
            <p:cNvSpPr>
              <a:spLocks/>
            </p:cNvSpPr>
            <p:nvPr/>
          </p:nvSpPr>
          <p:spPr bwMode="auto">
            <a:xfrm>
              <a:off x="2087" y="1026"/>
              <a:ext cx="717" cy="2317"/>
            </a:xfrm>
            <a:custGeom>
              <a:avLst/>
              <a:gdLst>
                <a:gd name="T0" fmla="*/ 288 w 1792"/>
                <a:gd name="T1" fmla="*/ 4944 h 4944"/>
                <a:gd name="T2" fmla="*/ 1744 w 1792"/>
                <a:gd name="T3" fmla="*/ 1552 h 4944"/>
                <a:gd name="T4" fmla="*/ 0 w 1792"/>
                <a:gd name="T5" fmla="*/ 0 h 4944"/>
              </a:gdLst>
              <a:ahLst/>
              <a:cxnLst>
                <a:cxn ang="0">
                  <a:pos x="T0" y="T1"/>
                </a:cxn>
                <a:cxn ang="0">
                  <a:pos x="T2" y="T3"/>
                </a:cxn>
                <a:cxn ang="0">
                  <a:pos x="T4" y="T5"/>
                </a:cxn>
              </a:cxnLst>
              <a:rect l="0" t="0" r="r" b="b"/>
              <a:pathLst>
                <a:path w="1792" h="4944">
                  <a:moveTo>
                    <a:pt x="288" y="4944"/>
                  </a:moveTo>
                  <a:cubicBezTo>
                    <a:pt x="1040" y="3660"/>
                    <a:pt x="1792" y="2376"/>
                    <a:pt x="1744" y="1552"/>
                  </a:cubicBezTo>
                  <a:cubicBezTo>
                    <a:pt x="1696" y="728"/>
                    <a:pt x="848" y="364"/>
                    <a:pt x="0" y="0"/>
                  </a:cubicBez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226" name="Freeform 66"/>
            <p:cNvSpPr>
              <a:spLocks/>
            </p:cNvSpPr>
            <p:nvPr/>
          </p:nvSpPr>
          <p:spPr bwMode="auto">
            <a:xfrm>
              <a:off x="2049" y="1046"/>
              <a:ext cx="2041" cy="556"/>
            </a:xfrm>
            <a:custGeom>
              <a:avLst/>
              <a:gdLst>
                <a:gd name="T0" fmla="*/ 5104 w 5104"/>
                <a:gd name="T1" fmla="*/ 1392 h 1392"/>
                <a:gd name="T2" fmla="*/ 928 w 5104"/>
                <a:gd name="T3" fmla="*/ 1024 h 1392"/>
                <a:gd name="T4" fmla="*/ 0 w 5104"/>
                <a:gd name="T5" fmla="*/ 0 h 1392"/>
              </a:gdLst>
              <a:ahLst/>
              <a:cxnLst>
                <a:cxn ang="0">
                  <a:pos x="T0" y="T1"/>
                </a:cxn>
                <a:cxn ang="0">
                  <a:pos x="T2" y="T3"/>
                </a:cxn>
                <a:cxn ang="0">
                  <a:pos x="T4" y="T5"/>
                </a:cxn>
              </a:cxnLst>
              <a:rect l="0" t="0" r="r" b="b"/>
              <a:pathLst>
                <a:path w="5104" h="1392">
                  <a:moveTo>
                    <a:pt x="5104" y="1392"/>
                  </a:moveTo>
                  <a:cubicBezTo>
                    <a:pt x="3441" y="1324"/>
                    <a:pt x="1779" y="1256"/>
                    <a:pt x="928" y="1024"/>
                  </a:cubicBezTo>
                  <a:cubicBezTo>
                    <a:pt x="77" y="792"/>
                    <a:pt x="38" y="396"/>
                    <a:pt x="0" y="0"/>
                  </a:cubicBezTo>
                </a:path>
              </a:pathLst>
            </a:custGeom>
            <a:noFill/>
            <a:ln w="317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227" name="Freeform 67"/>
            <p:cNvSpPr>
              <a:spLocks/>
            </p:cNvSpPr>
            <p:nvPr/>
          </p:nvSpPr>
          <p:spPr bwMode="auto">
            <a:xfrm>
              <a:off x="2068" y="1026"/>
              <a:ext cx="1965" cy="423"/>
            </a:xfrm>
            <a:custGeom>
              <a:avLst/>
              <a:gdLst>
                <a:gd name="T0" fmla="*/ 4448 w 4448"/>
                <a:gd name="T1" fmla="*/ 288 h 288"/>
                <a:gd name="T2" fmla="*/ 0 w 4448"/>
                <a:gd name="T3" fmla="*/ 0 h 288"/>
              </a:gdLst>
              <a:ahLst/>
              <a:cxnLst>
                <a:cxn ang="0">
                  <a:pos x="T0" y="T1"/>
                </a:cxn>
                <a:cxn ang="0">
                  <a:pos x="T2" y="T3"/>
                </a:cxn>
              </a:cxnLst>
              <a:rect l="0" t="0" r="r" b="b"/>
              <a:pathLst>
                <a:path w="4448" h="288">
                  <a:moveTo>
                    <a:pt x="4448" y="288"/>
                  </a:moveTo>
                  <a:cubicBezTo>
                    <a:pt x="4448" y="288"/>
                    <a:pt x="2224" y="144"/>
                    <a:pt x="0" y="0"/>
                  </a:cubicBezTo>
                </a:path>
              </a:pathLst>
            </a:custGeom>
            <a:noFill/>
            <a:ln w="317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228" name="Freeform 68"/>
            <p:cNvSpPr>
              <a:spLocks/>
            </p:cNvSpPr>
            <p:nvPr/>
          </p:nvSpPr>
          <p:spPr bwMode="auto">
            <a:xfrm>
              <a:off x="2771" y="434"/>
              <a:ext cx="1524" cy="1110"/>
            </a:xfrm>
            <a:custGeom>
              <a:avLst/>
              <a:gdLst>
                <a:gd name="T0" fmla="*/ 3312 w 3312"/>
                <a:gd name="T1" fmla="*/ 1205 h 1205"/>
                <a:gd name="T2" fmla="*/ 1088 w 3312"/>
                <a:gd name="T3" fmla="*/ 101 h 1205"/>
                <a:gd name="T4" fmla="*/ 0 w 3312"/>
                <a:gd name="T5" fmla="*/ 597 h 1205"/>
              </a:gdLst>
              <a:ahLst/>
              <a:cxnLst>
                <a:cxn ang="0">
                  <a:pos x="T0" y="T1"/>
                </a:cxn>
                <a:cxn ang="0">
                  <a:pos x="T2" y="T3"/>
                </a:cxn>
                <a:cxn ang="0">
                  <a:pos x="T4" y="T5"/>
                </a:cxn>
              </a:cxnLst>
              <a:rect l="0" t="0" r="r" b="b"/>
              <a:pathLst>
                <a:path w="3312" h="1205">
                  <a:moveTo>
                    <a:pt x="3312" y="1205"/>
                  </a:moveTo>
                  <a:cubicBezTo>
                    <a:pt x="2476" y="703"/>
                    <a:pt x="1640" y="202"/>
                    <a:pt x="1088" y="101"/>
                  </a:cubicBezTo>
                  <a:cubicBezTo>
                    <a:pt x="536" y="0"/>
                    <a:pt x="181" y="514"/>
                    <a:pt x="0" y="597"/>
                  </a:cubicBezTo>
                </a:path>
              </a:pathLst>
            </a:custGeom>
            <a:noFill/>
            <a:ln w="317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229" name="Oval 69"/>
            <p:cNvSpPr>
              <a:spLocks noChangeAspect="1" noChangeArrowheads="1"/>
            </p:cNvSpPr>
            <p:nvPr/>
          </p:nvSpPr>
          <p:spPr bwMode="auto">
            <a:xfrm>
              <a:off x="2174" y="3340"/>
              <a:ext cx="50" cy="5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372230" name="Group 70"/>
            <p:cNvGrpSpPr>
              <a:grpSpLocks/>
            </p:cNvGrpSpPr>
            <p:nvPr/>
          </p:nvGrpSpPr>
          <p:grpSpPr bwMode="auto">
            <a:xfrm>
              <a:off x="4825" y="2813"/>
              <a:ext cx="835" cy="999"/>
              <a:chOff x="12464" y="8803"/>
              <a:chExt cx="2086" cy="2496"/>
            </a:xfrm>
          </p:grpSpPr>
          <p:sp>
            <p:nvSpPr>
              <p:cNvPr id="1372231" name="AutoShape 71"/>
              <p:cNvSpPr>
                <a:spLocks noChangeAspect="1" noChangeArrowheads="1"/>
              </p:cNvSpPr>
              <p:nvPr/>
            </p:nvSpPr>
            <p:spPr bwMode="auto">
              <a:xfrm>
                <a:off x="12798" y="8851"/>
                <a:ext cx="230" cy="230"/>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232" name="Text Box 72"/>
              <p:cNvSpPr txBox="1">
                <a:spLocks noChangeArrowheads="1"/>
              </p:cNvSpPr>
              <p:nvPr/>
            </p:nvSpPr>
            <p:spPr bwMode="auto">
              <a:xfrm>
                <a:off x="13050" y="8803"/>
                <a:ext cx="1500"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0" hangingPunct="0"/>
                <a:r>
                  <a:rPr lang="en-US" sz="500" baseline="0"/>
                  <a:t>Tier0/1 facility</a:t>
                </a:r>
              </a:p>
            </p:txBody>
          </p:sp>
          <p:sp>
            <p:nvSpPr>
              <p:cNvPr id="1372233" name="Line 73"/>
              <p:cNvSpPr>
                <a:spLocks noChangeShapeType="1"/>
              </p:cNvSpPr>
              <p:nvPr/>
            </p:nvSpPr>
            <p:spPr bwMode="auto">
              <a:xfrm>
                <a:off x="12464" y="10407"/>
                <a:ext cx="468" cy="0"/>
              </a:xfrm>
              <a:prstGeom prst="line">
                <a:avLst/>
              </a:prstGeom>
              <a:noFill/>
              <a:ln w="317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34" name="Line 74"/>
              <p:cNvSpPr>
                <a:spLocks noChangeShapeType="1"/>
              </p:cNvSpPr>
              <p:nvPr/>
            </p:nvSpPr>
            <p:spPr bwMode="auto">
              <a:xfrm>
                <a:off x="12464" y="10049"/>
                <a:ext cx="468" cy="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35" name="Line 75"/>
              <p:cNvSpPr>
                <a:spLocks noChangeShapeType="1"/>
              </p:cNvSpPr>
              <p:nvPr/>
            </p:nvSpPr>
            <p:spPr bwMode="auto">
              <a:xfrm>
                <a:off x="12464" y="10765"/>
                <a:ext cx="46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236" name="Oval 76"/>
              <p:cNvSpPr>
                <a:spLocks noChangeAspect="1" noChangeArrowheads="1"/>
              </p:cNvSpPr>
              <p:nvPr/>
            </p:nvSpPr>
            <p:spPr bwMode="auto">
              <a:xfrm>
                <a:off x="12850" y="9199"/>
                <a:ext cx="126" cy="12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37" name="Rectangle 77"/>
              <p:cNvSpPr>
                <a:spLocks noChangeAspect="1" noChangeArrowheads="1"/>
              </p:cNvSpPr>
              <p:nvPr/>
            </p:nvSpPr>
            <p:spPr bwMode="auto">
              <a:xfrm>
                <a:off x="12849" y="9539"/>
                <a:ext cx="128" cy="1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238" name="Line 78"/>
              <p:cNvSpPr>
                <a:spLocks noChangeShapeType="1"/>
              </p:cNvSpPr>
              <p:nvPr/>
            </p:nvSpPr>
            <p:spPr bwMode="auto">
              <a:xfrm>
                <a:off x="12464" y="11123"/>
                <a:ext cx="468" cy="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72239" name="Text Box 79"/>
              <p:cNvSpPr txBox="1">
                <a:spLocks noChangeArrowheads="1"/>
              </p:cNvSpPr>
              <p:nvPr/>
            </p:nvSpPr>
            <p:spPr bwMode="auto">
              <a:xfrm>
                <a:off x="13050" y="9127"/>
                <a:ext cx="1500"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0" hangingPunct="0"/>
                <a:r>
                  <a:rPr lang="en-US" sz="500" baseline="0"/>
                  <a:t>Tier2 facility</a:t>
                </a:r>
              </a:p>
            </p:txBody>
          </p:sp>
          <p:sp>
            <p:nvSpPr>
              <p:cNvPr id="1372240" name="Text Box 80"/>
              <p:cNvSpPr txBox="1">
                <a:spLocks noChangeArrowheads="1"/>
              </p:cNvSpPr>
              <p:nvPr/>
            </p:nvSpPr>
            <p:spPr bwMode="auto">
              <a:xfrm>
                <a:off x="13050" y="9463"/>
                <a:ext cx="1500"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0" hangingPunct="0"/>
                <a:endParaRPr lang="en-US" sz="1000" baseline="0"/>
              </a:p>
            </p:txBody>
          </p:sp>
          <p:sp>
            <p:nvSpPr>
              <p:cNvPr id="1372241" name="Text Box 81"/>
              <p:cNvSpPr txBox="1">
                <a:spLocks noChangeArrowheads="1"/>
              </p:cNvSpPr>
              <p:nvPr/>
            </p:nvSpPr>
            <p:spPr bwMode="auto">
              <a:xfrm>
                <a:off x="13050" y="9895"/>
                <a:ext cx="1500"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0" hangingPunct="0"/>
                <a:r>
                  <a:rPr lang="en-US" sz="500" baseline="0"/>
                  <a:t>10 Gbps link</a:t>
                </a:r>
              </a:p>
            </p:txBody>
          </p:sp>
          <p:sp>
            <p:nvSpPr>
              <p:cNvPr id="1372242" name="Text Box 82"/>
              <p:cNvSpPr txBox="1">
                <a:spLocks noChangeArrowheads="1"/>
              </p:cNvSpPr>
              <p:nvPr/>
            </p:nvSpPr>
            <p:spPr bwMode="auto">
              <a:xfrm>
                <a:off x="13050" y="10267"/>
                <a:ext cx="1500"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0" hangingPunct="0"/>
                <a:r>
                  <a:rPr lang="en-US" sz="500" baseline="0"/>
                  <a:t>2.5 Gbps link</a:t>
                </a:r>
              </a:p>
            </p:txBody>
          </p:sp>
          <p:sp>
            <p:nvSpPr>
              <p:cNvPr id="1372243" name="Text Box 83"/>
              <p:cNvSpPr txBox="1">
                <a:spLocks noChangeArrowheads="1"/>
              </p:cNvSpPr>
              <p:nvPr/>
            </p:nvSpPr>
            <p:spPr bwMode="auto">
              <a:xfrm>
                <a:off x="13050" y="10639"/>
                <a:ext cx="1500"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0" hangingPunct="0"/>
                <a:r>
                  <a:rPr lang="en-US" sz="500" baseline="0"/>
                  <a:t>622 Mbps link</a:t>
                </a:r>
              </a:p>
            </p:txBody>
          </p:sp>
          <p:sp>
            <p:nvSpPr>
              <p:cNvPr id="1372244" name="Text Box 84"/>
              <p:cNvSpPr txBox="1">
                <a:spLocks noChangeArrowheads="1"/>
              </p:cNvSpPr>
              <p:nvPr/>
            </p:nvSpPr>
            <p:spPr bwMode="auto">
              <a:xfrm>
                <a:off x="13050" y="11011"/>
                <a:ext cx="1500"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0" hangingPunct="0"/>
                <a:r>
                  <a:rPr lang="en-US" sz="500" baseline="0"/>
                  <a:t>Other link</a:t>
                </a:r>
              </a:p>
            </p:txBody>
          </p:sp>
          <p:sp>
            <p:nvSpPr>
              <p:cNvPr id="1372245" name="Text Box 85"/>
              <p:cNvSpPr txBox="1">
                <a:spLocks noChangeArrowheads="1"/>
              </p:cNvSpPr>
              <p:nvPr/>
            </p:nvSpPr>
            <p:spPr bwMode="auto">
              <a:xfrm>
                <a:off x="13050" y="9459"/>
                <a:ext cx="1500"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0" hangingPunct="0"/>
                <a:r>
                  <a:rPr lang="en-US" sz="500" baseline="0"/>
                  <a:t>Tier3 facility</a:t>
                </a:r>
              </a:p>
            </p:txBody>
          </p:sp>
        </p:grpSp>
        <p:sp>
          <p:nvSpPr>
            <p:cNvPr id="1372246" name="Freeform 86"/>
            <p:cNvSpPr>
              <a:spLocks/>
            </p:cNvSpPr>
            <p:nvPr/>
          </p:nvSpPr>
          <p:spPr bwMode="auto">
            <a:xfrm>
              <a:off x="3950" y="1930"/>
              <a:ext cx="360" cy="1457"/>
            </a:xfrm>
            <a:custGeom>
              <a:avLst/>
              <a:gdLst>
                <a:gd name="T0" fmla="*/ 207 w 360"/>
                <a:gd name="T1" fmla="*/ 1415 h 1528"/>
                <a:gd name="T2" fmla="*/ 200 w 360"/>
                <a:gd name="T3" fmla="*/ 1357 h 1528"/>
                <a:gd name="T4" fmla="*/ 27 w 360"/>
                <a:gd name="T5" fmla="*/ 391 h 1528"/>
                <a:gd name="T6" fmla="*/ 360 w 360"/>
                <a:gd name="T7" fmla="*/ 0 h 1528"/>
              </a:gdLst>
              <a:ahLst/>
              <a:cxnLst>
                <a:cxn ang="0">
                  <a:pos x="T0" y="T1"/>
                </a:cxn>
                <a:cxn ang="0">
                  <a:pos x="T2" y="T3"/>
                </a:cxn>
                <a:cxn ang="0">
                  <a:pos x="T4" y="T5"/>
                </a:cxn>
                <a:cxn ang="0">
                  <a:pos x="T6" y="T7"/>
                </a:cxn>
              </a:cxnLst>
              <a:rect l="0" t="0" r="r" b="b"/>
              <a:pathLst>
                <a:path w="360" h="1528">
                  <a:moveTo>
                    <a:pt x="207" y="1415"/>
                  </a:moveTo>
                  <a:cubicBezTo>
                    <a:pt x="218" y="1471"/>
                    <a:pt x="230" y="1528"/>
                    <a:pt x="200" y="1357"/>
                  </a:cubicBezTo>
                  <a:cubicBezTo>
                    <a:pt x="170" y="1186"/>
                    <a:pt x="0" y="617"/>
                    <a:pt x="27" y="391"/>
                  </a:cubicBezTo>
                  <a:cubicBezTo>
                    <a:pt x="54" y="165"/>
                    <a:pt x="207" y="82"/>
                    <a:pt x="360" y="0"/>
                  </a:cubicBezTo>
                </a:path>
              </a:pathLst>
            </a:custGeom>
            <a:noFill/>
            <a:ln w="31750" cap="flat"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US"/>
            </a:p>
          </p:txBody>
        </p:sp>
        <p:sp>
          <p:nvSpPr>
            <p:cNvPr id="1372247" name="AutoShape 87"/>
            <p:cNvSpPr>
              <a:spLocks noChangeAspect="1" noChangeArrowheads="1"/>
            </p:cNvSpPr>
            <p:nvPr/>
          </p:nvSpPr>
          <p:spPr bwMode="auto">
            <a:xfrm>
              <a:off x="4126" y="3317"/>
              <a:ext cx="92" cy="92"/>
            </a:xfrm>
            <a:prstGeom prst="sun">
              <a:avLst>
                <a:gd name="adj"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pic>
        <p:nvPicPr>
          <p:cNvPr id="1372248" name="Picture 88" descr="EDGmap"/>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3444875"/>
            <a:ext cx="5334000" cy="3336925"/>
          </a:xfrm>
          <a:prstGeom prst="rect">
            <a:avLst/>
          </a:prstGeom>
          <a:noFill/>
          <a:extLst>
            <a:ext uri="{909E8E84-426E-40dd-AFC4-6F175D3DCCD1}">
              <a14:hiddenFill xmlns:a14="http://schemas.microsoft.com/office/drawing/2010/main">
                <a:solidFill>
                  <a:srgbClr val="FFFFFF"/>
                </a:solidFill>
              </a14:hiddenFill>
            </a:ext>
          </a:extLst>
        </p:spPr>
      </p:pic>
      <p:sp>
        <p:nvSpPr>
          <p:cNvPr id="1372249" name="Rectangle 89"/>
          <p:cNvSpPr>
            <a:spLocks noGrp="1" noChangeArrowheads="1"/>
          </p:cNvSpPr>
          <p:nvPr>
            <p:ph type="title"/>
          </p:nvPr>
        </p:nvSpPr>
        <p:spPr>
          <a:xfrm>
            <a:off x="0" y="152400"/>
            <a:ext cx="4267200" cy="762000"/>
          </a:xfrm>
        </p:spPr>
        <p:txBody>
          <a:bodyPr/>
          <a:lstStyle/>
          <a:p>
            <a:r>
              <a:rPr lang="en-US" sz="2800"/>
              <a:t>The Foundations are Being Laid </a:t>
            </a:r>
          </a:p>
        </p:txBody>
      </p:sp>
      <p:pic>
        <p:nvPicPr>
          <p:cNvPr id="1372250" name="Picture 90" descr="mainMapAnim"/>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715000" y="4941888"/>
            <a:ext cx="3429000" cy="1916112"/>
          </a:xfrm>
          <a:prstGeom prst="rect">
            <a:avLst/>
          </a:prstGeom>
          <a:noFill/>
          <a:extLst>
            <a:ext uri="{909E8E84-426E-40dd-AFC4-6F175D3DCCD1}">
              <a14:hiddenFill xmlns:a14="http://schemas.microsoft.com/office/drawing/2010/main">
                <a:solidFill>
                  <a:srgbClr val="FFFFFF"/>
                </a:solidFill>
              </a14:hiddenFill>
            </a:ext>
          </a:extLst>
        </p:spPr>
      </p:pic>
      <p:pic>
        <p:nvPicPr>
          <p:cNvPr id="1372251" name="Picture 91" descr="main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5638800"/>
            <a:ext cx="3200400" cy="501650"/>
          </a:xfrm>
          <a:prstGeom prst="rect">
            <a:avLst/>
          </a:prstGeom>
          <a:noFill/>
          <a:extLst>
            <a:ext uri="{909E8E84-426E-40dd-AFC4-6F175D3DCCD1}">
              <a14:hiddenFill xmlns:a14="http://schemas.microsoft.com/office/drawing/2010/main">
                <a:solidFill>
                  <a:srgbClr val="FFFFFF"/>
                </a:solidFill>
              </a14:hiddenFill>
            </a:ext>
          </a:extLst>
        </p:spPr>
      </p:pic>
      <p:pic>
        <p:nvPicPr>
          <p:cNvPr id="1372252" name="Picture 92" descr="ivdg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00600" y="3886200"/>
            <a:ext cx="609600"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1372253" name="Group 93"/>
          <p:cNvGrpSpPr>
            <a:grpSpLocks/>
          </p:cNvGrpSpPr>
          <p:nvPr/>
        </p:nvGrpSpPr>
        <p:grpSpPr bwMode="auto">
          <a:xfrm>
            <a:off x="0" y="2195513"/>
            <a:ext cx="2290763" cy="2147887"/>
            <a:chOff x="954" y="799"/>
            <a:chExt cx="4321" cy="2935"/>
          </a:xfrm>
        </p:grpSpPr>
        <p:sp>
          <p:nvSpPr>
            <p:cNvPr id="1372254" name="Freeform 94"/>
            <p:cNvSpPr>
              <a:spLocks/>
            </p:cNvSpPr>
            <p:nvPr/>
          </p:nvSpPr>
          <p:spPr bwMode="auto">
            <a:xfrm rot="-659689">
              <a:off x="1852" y="799"/>
              <a:ext cx="2891" cy="2738"/>
            </a:xfrm>
            <a:custGeom>
              <a:avLst/>
              <a:gdLst>
                <a:gd name="T0" fmla="*/ 123 w 378"/>
                <a:gd name="T1" fmla="*/ 434 h 628"/>
                <a:gd name="T2" fmla="*/ 81 w 378"/>
                <a:gd name="T3" fmla="*/ 463 h 628"/>
                <a:gd name="T4" fmla="*/ 70 w 378"/>
                <a:gd name="T5" fmla="*/ 489 h 628"/>
                <a:gd name="T6" fmla="*/ 94 w 378"/>
                <a:gd name="T7" fmla="*/ 503 h 628"/>
                <a:gd name="T8" fmla="*/ 115 w 378"/>
                <a:gd name="T9" fmla="*/ 513 h 628"/>
                <a:gd name="T10" fmla="*/ 151 w 378"/>
                <a:gd name="T11" fmla="*/ 520 h 628"/>
                <a:gd name="T12" fmla="*/ 127 w 378"/>
                <a:gd name="T13" fmla="*/ 549 h 628"/>
                <a:gd name="T14" fmla="*/ 73 w 378"/>
                <a:gd name="T15" fmla="*/ 533 h 628"/>
                <a:gd name="T16" fmla="*/ 34 w 378"/>
                <a:gd name="T17" fmla="*/ 565 h 628"/>
                <a:gd name="T18" fmla="*/ 1 w 378"/>
                <a:gd name="T19" fmla="*/ 582 h 628"/>
                <a:gd name="T20" fmla="*/ 18 w 378"/>
                <a:gd name="T21" fmla="*/ 597 h 628"/>
                <a:gd name="T22" fmla="*/ 50 w 378"/>
                <a:gd name="T23" fmla="*/ 592 h 628"/>
                <a:gd name="T24" fmla="*/ 92 w 378"/>
                <a:gd name="T25" fmla="*/ 610 h 628"/>
                <a:gd name="T26" fmla="*/ 124 w 378"/>
                <a:gd name="T27" fmla="*/ 581 h 628"/>
                <a:gd name="T28" fmla="*/ 153 w 378"/>
                <a:gd name="T29" fmla="*/ 599 h 628"/>
                <a:gd name="T30" fmla="*/ 193 w 378"/>
                <a:gd name="T31" fmla="*/ 604 h 628"/>
                <a:gd name="T32" fmla="*/ 223 w 378"/>
                <a:gd name="T33" fmla="*/ 602 h 628"/>
                <a:gd name="T34" fmla="*/ 264 w 378"/>
                <a:gd name="T35" fmla="*/ 619 h 628"/>
                <a:gd name="T36" fmla="*/ 298 w 378"/>
                <a:gd name="T37" fmla="*/ 622 h 628"/>
                <a:gd name="T38" fmla="*/ 334 w 378"/>
                <a:gd name="T39" fmla="*/ 610 h 628"/>
                <a:gd name="T40" fmla="*/ 319 w 378"/>
                <a:gd name="T41" fmla="*/ 581 h 628"/>
                <a:gd name="T42" fmla="*/ 320 w 378"/>
                <a:gd name="T43" fmla="*/ 562 h 628"/>
                <a:gd name="T44" fmla="*/ 366 w 378"/>
                <a:gd name="T45" fmla="*/ 533 h 628"/>
                <a:gd name="T46" fmla="*/ 378 w 378"/>
                <a:gd name="T47" fmla="*/ 492 h 628"/>
                <a:gd name="T48" fmla="*/ 346 w 378"/>
                <a:gd name="T49" fmla="*/ 471 h 628"/>
                <a:gd name="T50" fmla="*/ 323 w 378"/>
                <a:gd name="T51" fmla="*/ 469 h 628"/>
                <a:gd name="T52" fmla="*/ 330 w 378"/>
                <a:gd name="T53" fmla="*/ 430 h 628"/>
                <a:gd name="T54" fmla="*/ 330 w 378"/>
                <a:gd name="T55" fmla="*/ 377 h 628"/>
                <a:gd name="T56" fmla="*/ 296 w 378"/>
                <a:gd name="T57" fmla="*/ 315 h 628"/>
                <a:gd name="T58" fmla="*/ 296 w 378"/>
                <a:gd name="T59" fmla="*/ 267 h 628"/>
                <a:gd name="T60" fmla="*/ 285 w 378"/>
                <a:gd name="T61" fmla="*/ 229 h 628"/>
                <a:gd name="T62" fmla="*/ 249 w 378"/>
                <a:gd name="T63" fmla="*/ 209 h 628"/>
                <a:gd name="T64" fmla="*/ 246 w 378"/>
                <a:gd name="T65" fmla="*/ 194 h 628"/>
                <a:gd name="T66" fmla="*/ 277 w 378"/>
                <a:gd name="T67" fmla="*/ 198 h 628"/>
                <a:gd name="T68" fmla="*/ 326 w 378"/>
                <a:gd name="T69" fmla="*/ 139 h 628"/>
                <a:gd name="T70" fmla="*/ 323 w 378"/>
                <a:gd name="T71" fmla="*/ 101 h 628"/>
                <a:gd name="T72" fmla="*/ 277 w 378"/>
                <a:gd name="T73" fmla="*/ 82 h 628"/>
                <a:gd name="T74" fmla="*/ 253 w 378"/>
                <a:gd name="T75" fmla="*/ 85 h 628"/>
                <a:gd name="T76" fmla="*/ 266 w 378"/>
                <a:gd name="T77" fmla="*/ 60 h 628"/>
                <a:gd name="T78" fmla="*/ 315 w 378"/>
                <a:gd name="T79" fmla="*/ 31 h 628"/>
                <a:gd name="T80" fmla="*/ 284 w 378"/>
                <a:gd name="T81" fmla="*/ 11 h 628"/>
                <a:gd name="T82" fmla="*/ 233 w 378"/>
                <a:gd name="T83" fmla="*/ 18 h 628"/>
                <a:gd name="T84" fmla="*/ 208 w 378"/>
                <a:gd name="T85" fmla="*/ 40 h 628"/>
                <a:gd name="T86" fmla="*/ 193 w 378"/>
                <a:gd name="T87" fmla="*/ 70 h 628"/>
                <a:gd name="T88" fmla="*/ 153 w 378"/>
                <a:gd name="T89" fmla="*/ 120 h 628"/>
                <a:gd name="T90" fmla="*/ 178 w 378"/>
                <a:gd name="T91" fmla="*/ 130 h 628"/>
                <a:gd name="T92" fmla="*/ 142 w 378"/>
                <a:gd name="T93" fmla="*/ 194 h 628"/>
                <a:gd name="T94" fmla="*/ 154 w 378"/>
                <a:gd name="T95" fmla="*/ 202 h 628"/>
                <a:gd name="T96" fmla="*/ 177 w 378"/>
                <a:gd name="T97" fmla="*/ 217 h 628"/>
                <a:gd name="T98" fmla="*/ 151 w 378"/>
                <a:gd name="T99" fmla="*/ 255 h 628"/>
                <a:gd name="T100" fmla="*/ 188 w 378"/>
                <a:gd name="T101" fmla="*/ 279 h 628"/>
                <a:gd name="T102" fmla="*/ 212 w 378"/>
                <a:gd name="T103" fmla="*/ 287 h 628"/>
                <a:gd name="T104" fmla="*/ 204 w 378"/>
                <a:gd name="T105" fmla="*/ 342 h 628"/>
                <a:gd name="T106" fmla="*/ 202 w 378"/>
                <a:gd name="T107" fmla="*/ 378 h 628"/>
                <a:gd name="T108" fmla="*/ 185 w 378"/>
                <a:gd name="T109" fmla="*/ 39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8" h="628">
                  <a:moveTo>
                    <a:pt x="113" y="403"/>
                  </a:moveTo>
                  <a:lnTo>
                    <a:pt x="131" y="418"/>
                  </a:lnTo>
                  <a:lnTo>
                    <a:pt x="123" y="434"/>
                  </a:lnTo>
                  <a:lnTo>
                    <a:pt x="112" y="446"/>
                  </a:lnTo>
                  <a:lnTo>
                    <a:pt x="94" y="455"/>
                  </a:lnTo>
                  <a:lnTo>
                    <a:pt x="81" y="463"/>
                  </a:lnTo>
                  <a:lnTo>
                    <a:pt x="66" y="464"/>
                  </a:lnTo>
                  <a:lnTo>
                    <a:pt x="60" y="471"/>
                  </a:lnTo>
                  <a:lnTo>
                    <a:pt x="70" y="489"/>
                  </a:lnTo>
                  <a:lnTo>
                    <a:pt x="87" y="489"/>
                  </a:lnTo>
                  <a:lnTo>
                    <a:pt x="94" y="491"/>
                  </a:lnTo>
                  <a:lnTo>
                    <a:pt x="94" y="503"/>
                  </a:lnTo>
                  <a:lnTo>
                    <a:pt x="104" y="503"/>
                  </a:lnTo>
                  <a:lnTo>
                    <a:pt x="111" y="500"/>
                  </a:lnTo>
                  <a:lnTo>
                    <a:pt x="115" y="513"/>
                  </a:lnTo>
                  <a:lnTo>
                    <a:pt x="124" y="523"/>
                  </a:lnTo>
                  <a:lnTo>
                    <a:pt x="139" y="523"/>
                  </a:lnTo>
                  <a:lnTo>
                    <a:pt x="151" y="520"/>
                  </a:lnTo>
                  <a:lnTo>
                    <a:pt x="161" y="523"/>
                  </a:lnTo>
                  <a:lnTo>
                    <a:pt x="136" y="544"/>
                  </a:lnTo>
                  <a:lnTo>
                    <a:pt x="127" y="549"/>
                  </a:lnTo>
                  <a:lnTo>
                    <a:pt x="115" y="544"/>
                  </a:lnTo>
                  <a:lnTo>
                    <a:pt x="87" y="533"/>
                  </a:lnTo>
                  <a:lnTo>
                    <a:pt x="73" y="533"/>
                  </a:lnTo>
                  <a:lnTo>
                    <a:pt x="60" y="544"/>
                  </a:lnTo>
                  <a:lnTo>
                    <a:pt x="43" y="558"/>
                  </a:lnTo>
                  <a:lnTo>
                    <a:pt x="34" y="565"/>
                  </a:lnTo>
                  <a:lnTo>
                    <a:pt x="23" y="569"/>
                  </a:lnTo>
                  <a:lnTo>
                    <a:pt x="11" y="575"/>
                  </a:lnTo>
                  <a:lnTo>
                    <a:pt x="1" y="582"/>
                  </a:lnTo>
                  <a:lnTo>
                    <a:pt x="0" y="588"/>
                  </a:lnTo>
                  <a:lnTo>
                    <a:pt x="11" y="589"/>
                  </a:lnTo>
                  <a:lnTo>
                    <a:pt x="18" y="597"/>
                  </a:lnTo>
                  <a:lnTo>
                    <a:pt x="28" y="602"/>
                  </a:lnTo>
                  <a:lnTo>
                    <a:pt x="40" y="597"/>
                  </a:lnTo>
                  <a:lnTo>
                    <a:pt x="50" y="592"/>
                  </a:lnTo>
                  <a:lnTo>
                    <a:pt x="60" y="593"/>
                  </a:lnTo>
                  <a:lnTo>
                    <a:pt x="76" y="603"/>
                  </a:lnTo>
                  <a:lnTo>
                    <a:pt x="92" y="610"/>
                  </a:lnTo>
                  <a:lnTo>
                    <a:pt x="102" y="603"/>
                  </a:lnTo>
                  <a:lnTo>
                    <a:pt x="107" y="591"/>
                  </a:lnTo>
                  <a:lnTo>
                    <a:pt x="124" y="581"/>
                  </a:lnTo>
                  <a:lnTo>
                    <a:pt x="135" y="581"/>
                  </a:lnTo>
                  <a:lnTo>
                    <a:pt x="145" y="592"/>
                  </a:lnTo>
                  <a:lnTo>
                    <a:pt x="153" y="599"/>
                  </a:lnTo>
                  <a:lnTo>
                    <a:pt x="165" y="599"/>
                  </a:lnTo>
                  <a:lnTo>
                    <a:pt x="182" y="600"/>
                  </a:lnTo>
                  <a:lnTo>
                    <a:pt x="193" y="604"/>
                  </a:lnTo>
                  <a:lnTo>
                    <a:pt x="204" y="597"/>
                  </a:lnTo>
                  <a:lnTo>
                    <a:pt x="213" y="597"/>
                  </a:lnTo>
                  <a:lnTo>
                    <a:pt x="223" y="602"/>
                  </a:lnTo>
                  <a:lnTo>
                    <a:pt x="233" y="613"/>
                  </a:lnTo>
                  <a:lnTo>
                    <a:pt x="247" y="615"/>
                  </a:lnTo>
                  <a:lnTo>
                    <a:pt x="264" y="619"/>
                  </a:lnTo>
                  <a:lnTo>
                    <a:pt x="275" y="624"/>
                  </a:lnTo>
                  <a:lnTo>
                    <a:pt x="288" y="628"/>
                  </a:lnTo>
                  <a:lnTo>
                    <a:pt x="298" y="622"/>
                  </a:lnTo>
                  <a:lnTo>
                    <a:pt x="313" y="613"/>
                  </a:lnTo>
                  <a:lnTo>
                    <a:pt x="323" y="612"/>
                  </a:lnTo>
                  <a:lnTo>
                    <a:pt x="334" y="610"/>
                  </a:lnTo>
                  <a:lnTo>
                    <a:pt x="344" y="600"/>
                  </a:lnTo>
                  <a:lnTo>
                    <a:pt x="337" y="591"/>
                  </a:lnTo>
                  <a:lnTo>
                    <a:pt x="319" y="581"/>
                  </a:lnTo>
                  <a:lnTo>
                    <a:pt x="313" y="575"/>
                  </a:lnTo>
                  <a:lnTo>
                    <a:pt x="313" y="569"/>
                  </a:lnTo>
                  <a:lnTo>
                    <a:pt x="320" y="562"/>
                  </a:lnTo>
                  <a:lnTo>
                    <a:pt x="334" y="561"/>
                  </a:lnTo>
                  <a:lnTo>
                    <a:pt x="346" y="554"/>
                  </a:lnTo>
                  <a:lnTo>
                    <a:pt x="366" y="533"/>
                  </a:lnTo>
                  <a:lnTo>
                    <a:pt x="375" y="522"/>
                  </a:lnTo>
                  <a:lnTo>
                    <a:pt x="378" y="503"/>
                  </a:lnTo>
                  <a:lnTo>
                    <a:pt x="378" y="492"/>
                  </a:lnTo>
                  <a:lnTo>
                    <a:pt x="369" y="484"/>
                  </a:lnTo>
                  <a:lnTo>
                    <a:pt x="357" y="475"/>
                  </a:lnTo>
                  <a:lnTo>
                    <a:pt x="346" y="471"/>
                  </a:lnTo>
                  <a:lnTo>
                    <a:pt x="334" y="472"/>
                  </a:lnTo>
                  <a:lnTo>
                    <a:pt x="326" y="476"/>
                  </a:lnTo>
                  <a:lnTo>
                    <a:pt x="323" y="469"/>
                  </a:lnTo>
                  <a:lnTo>
                    <a:pt x="329" y="456"/>
                  </a:lnTo>
                  <a:lnTo>
                    <a:pt x="332" y="446"/>
                  </a:lnTo>
                  <a:lnTo>
                    <a:pt x="330" y="430"/>
                  </a:lnTo>
                  <a:lnTo>
                    <a:pt x="329" y="406"/>
                  </a:lnTo>
                  <a:lnTo>
                    <a:pt x="334" y="387"/>
                  </a:lnTo>
                  <a:lnTo>
                    <a:pt x="330" y="377"/>
                  </a:lnTo>
                  <a:lnTo>
                    <a:pt x="323" y="363"/>
                  </a:lnTo>
                  <a:lnTo>
                    <a:pt x="304" y="330"/>
                  </a:lnTo>
                  <a:lnTo>
                    <a:pt x="296" y="315"/>
                  </a:lnTo>
                  <a:lnTo>
                    <a:pt x="293" y="297"/>
                  </a:lnTo>
                  <a:lnTo>
                    <a:pt x="292" y="286"/>
                  </a:lnTo>
                  <a:lnTo>
                    <a:pt x="296" y="267"/>
                  </a:lnTo>
                  <a:lnTo>
                    <a:pt x="296" y="253"/>
                  </a:lnTo>
                  <a:lnTo>
                    <a:pt x="293" y="237"/>
                  </a:lnTo>
                  <a:lnTo>
                    <a:pt x="285" y="229"/>
                  </a:lnTo>
                  <a:lnTo>
                    <a:pt x="270" y="215"/>
                  </a:lnTo>
                  <a:lnTo>
                    <a:pt x="260" y="210"/>
                  </a:lnTo>
                  <a:lnTo>
                    <a:pt x="249" y="209"/>
                  </a:lnTo>
                  <a:lnTo>
                    <a:pt x="242" y="207"/>
                  </a:lnTo>
                  <a:lnTo>
                    <a:pt x="242" y="199"/>
                  </a:lnTo>
                  <a:lnTo>
                    <a:pt x="246" y="194"/>
                  </a:lnTo>
                  <a:lnTo>
                    <a:pt x="258" y="192"/>
                  </a:lnTo>
                  <a:lnTo>
                    <a:pt x="269" y="196"/>
                  </a:lnTo>
                  <a:lnTo>
                    <a:pt x="277" y="198"/>
                  </a:lnTo>
                  <a:lnTo>
                    <a:pt x="282" y="190"/>
                  </a:lnTo>
                  <a:lnTo>
                    <a:pt x="280" y="181"/>
                  </a:lnTo>
                  <a:lnTo>
                    <a:pt x="326" y="139"/>
                  </a:lnTo>
                  <a:lnTo>
                    <a:pt x="334" y="129"/>
                  </a:lnTo>
                  <a:lnTo>
                    <a:pt x="334" y="110"/>
                  </a:lnTo>
                  <a:lnTo>
                    <a:pt x="323" y="101"/>
                  </a:lnTo>
                  <a:lnTo>
                    <a:pt x="309" y="99"/>
                  </a:lnTo>
                  <a:lnTo>
                    <a:pt x="298" y="82"/>
                  </a:lnTo>
                  <a:lnTo>
                    <a:pt x="277" y="82"/>
                  </a:lnTo>
                  <a:lnTo>
                    <a:pt x="277" y="82"/>
                  </a:lnTo>
                  <a:lnTo>
                    <a:pt x="257" y="86"/>
                  </a:lnTo>
                  <a:lnTo>
                    <a:pt x="253" y="85"/>
                  </a:lnTo>
                  <a:lnTo>
                    <a:pt x="247" y="77"/>
                  </a:lnTo>
                  <a:lnTo>
                    <a:pt x="257" y="70"/>
                  </a:lnTo>
                  <a:lnTo>
                    <a:pt x="266" y="60"/>
                  </a:lnTo>
                  <a:lnTo>
                    <a:pt x="285" y="43"/>
                  </a:lnTo>
                  <a:lnTo>
                    <a:pt x="300" y="42"/>
                  </a:lnTo>
                  <a:lnTo>
                    <a:pt x="315" y="31"/>
                  </a:lnTo>
                  <a:lnTo>
                    <a:pt x="329" y="20"/>
                  </a:lnTo>
                  <a:lnTo>
                    <a:pt x="297" y="12"/>
                  </a:lnTo>
                  <a:lnTo>
                    <a:pt x="284" y="11"/>
                  </a:lnTo>
                  <a:lnTo>
                    <a:pt x="267" y="9"/>
                  </a:lnTo>
                  <a:lnTo>
                    <a:pt x="249" y="0"/>
                  </a:lnTo>
                  <a:lnTo>
                    <a:pt x="233" y="18"/>
                  </a:lnTo>
                  <a:lnTo>
                    <a:pt x="233" y="28"/>
                  </a:lnTo>
                  <a:lnTo>
                    <a:pt x="224" y="31"/>
                  </a:lnTo>
                  <a:lnTo>
                    <a:pt x="208" y="40"/>
                  </a:lnTo>
                  <a:lnTo>
                    <a:pt x="195" y="46"/>
                  </a:lnTo>
                  <a:lnTo>
                    <a:pt x="195" y="59"/>
                  </a:lnTo>
                  <a:lnTo>
                    <a:pt x="193" y="70"/>
                  </a:lnTo>
                  <a:lnTo>
                    <a:pt x="181" y="88"/>
                  </a:lnTo>
                  <a:lnTo>
                    <a:pt x="161" y="109"/>
                  </a:lnTo>
                  <a:lnTo>
                    <a:pt x="153" y="120"/>
                  </a:lnTo>
                  <a:lnTo>
                    <a:pt x="156" y="128"/>
                  </a:lnTo>
                  <a:lnTo>
                    <a:pt x="177" y="126"/>
                  </a:lnTo>
                  <a:lnTo>
                    <a:pt x="178" y="130"/>
                  </a:lnTo>
                  <a:lnTo>
                    <a:pt x="178" y="139"/>
                  </a:lnTo>
                  <a:lnTo>
                    <a:pt x="151" y="175"/>
                  </a:lnTo>
                  <a:lnTo>
                    <a:pt x="142" y="194"/>
                  </a:lnTo>
                  <a:lnTo>
                    <a:pt x="135" y="210"/>
                  </a:lnTo>
                  <a:lnTo>
                    <a:pt x="142" y="218"/>
                  </a:lnTo>
                  <a:lnTo>
                    <a:pt x="154" y="202"/>
                  </a:lnTo>
                  <a:lnTo>
                    <a:pt x="167" y="185"/>
                  </a:lnTo>
                  <a:lnTo>
                    <a:pt x="176" y="190"/>
                  </a:lnTo>
                  <a:lnTo>
                    <a:pt x="177" y="217"/>
                  </a:lnTo>
                  <a:lnTo>
                    <a:pt x="178" y="234"/>
                  </a:lnTo>
                  <a:lnTo>
                    <a:pt x="162" y="244"/>
                  </a:lnTo>
                  <a:lnTo>
                    <a:pt x="151" y="255"/>
                  </a:lnTo>
                  <a:lnTo>
                    <a:pt x="147" y="264"/>
                  </a:lnTo>
                  <a:lnTo>
                    <a:pt x="169" y="283"/>
                  </a:lnTo>
                  <a:lnTo>
                    <a:pt x="188" y="279"/>
                  </a:lnTo>
                  <a:lnTo>
                    <a:pt x="193" y="289"/>
                  </a:lnTo>
                  <a:lnTo>
                    <a:pt x="213" y="277"/>
                  </a:lnTo>
                  <a:lnTo>
                    <a:pt x="212" y="287"/>
                  </a:lnTo>
                  <a:lnTo>
                    <a:pt x="195" y="307"/>
                  </a:lnTo>
                  <a:lnTo>
                    <a:pt x="202" y="329"/>
                  </a:lnTo>
                  <a:lnTo>
                    <a:pt x="204" y="342"/>
                  </a:lnTo>
                  <a:lnTo>
                    <a:pt x="222" y="343"/>
                  </a:lnTo>
                  <a:lnTo>
                    <a:pt x="223" y="354"/>
                  </a:lnTo>
                  <a:lnTo>
                    <a:pt x="202" y="378"/>
                  </a:lnTo>
                  <a:lnTo>
                    <a:pt x="195" y="375"/>
                  </a:lnTo>
                  <a:lnTo>
                    <a:pt x="187" y="383"/>
                  </a:lnTo>
                  <a:lnTo>
                    <a:pt x="185" y="395"/>
                  </a:lnTo>
                  <a:lnTo>
                    <a:pt x="165" y="384"/>
                  </a:lnTo>
                  <a:lnTo>
                    <a:pt x="113" y="403"/>
                  </a:lnTo>
                  <a:close/>
                </a:path>
              </a:pathLst>
            </a:custGeom>
            <a:solidFill>
              <a:schemeClr val="folHlink"/>
            </a:solidFill>
            <a:ln w="14288">
              <a:solidFill>
                <a:srgbClr val="000000"/>
              </a:solidFill>
              <a:prstDash val="solid"/>
              <a:round/>
              <a:headEnd/>
              <a:tailEnd/>
            </a:ln>
            <a:effectLst>
              <a:outerShdw blurRad="63500" dist="80822" dir="4231758" algn="ctr" rotWithShape="0">
                <a:schemeClr val="bg2">
                  <a:alpha val="74998"/>
                </a:schemeClr>
              </a:outerShdw>
            </a:effectLst>
          </p:spPr>
          <p:txBody>
            <a:bodyPr/>
            <a:lstStyle/>
            <a:p>
              <a:endParaRPr lang="en-US"/>
            </a:p>
          </p:txBody>
        </p:sp>
        <p:grpSp>
          <p:nvGrpSpPr>
            <p:cNvPr id="1372255" name="Group 95"/>
            <p:cNvGrpSpPr>
              <a:grpSpLocks/>
            </p:cNvGrpSpPr>
            <p:nvPr/>
          </p:nvGrpSpPr>
          <p:grpSpPr bwMode="auto">
            <a:xfrm>
              <a:off x="954" y="1809"/>
              <a:ext cx="2005" cy="1099"/>
              <a:chOff x="261" y="1203"/>
              <a:chExt cx="2005" cy="1099"/>
            </a:xfrm>
          </p:grpSpPr>
          <p:sp>
            <p:nvSpPr>
              <p:cNvPr id="1372256" name="Freeform 96"/>
              <p:cNvSpPr>
                <a:spLocks/>
              </p:cNvSpPr>
              <p:nvPr/>
            </p:nvSpPr>
            <p:spPr bwMode="auto">
              <a:xfrm rot="-659689">
                <a:off x="1639" y="1203"/>
                <a:ext cx="627" cy="362"/>
              </a:xfrm>
              <a:custGeom>
                <a:avLst/>
                <a:gdLst>
                  <a:gd name="T0" fmla="*/ 29 w 82"/>
                  <a:gd name="T1" fmla="*/ 0 h 83"/>
                  <a:gd name="T2" fmla="*/ 48 w 82"/>
                  <a:gd name="T3" fmla="*/ 0 h 83"/>
                  <a:gd name="T4" fmla="*/ 61 w 82"/>
                  <a:gd name="T5" fmla="*/ 3 h 83"/>
                  <a:gd name="T6" fmla="*/ 71 w 82"/>
                  <a:gd name="T7" fmla="*/ 16 h 83"/>
                  <a:gd name="T8" fmla="*/ 80 w 82"/>
                  <a:gd name="T9" fmla="*/ 37 h 83"/>
                  <a:gd name="T10" fmla="*/ 82 w 82"/>
                  <a:gd name="T11" fmla="*/ 56 h 83"/>
                  <a:gd name="T12" fmla="*/ 72 w 82"/>
                  <a:gd name="T13" fmla="*/ 65 h 83"/>
                  <a:gd name="T14" fmla="*/ 69 w 82"/>
                  <a:gd name="T15" fmla="*/ 79 h 83"/>
                  <a:gd name="T16" fmla="*/ 60 w 82"/>
                  <a:gd name="T17" fmla="*/ 83 h 83"/>
                  <a:gd name="T18" fmla="*/ 51 w 82"/>
                  <a:gd name="T19" fmla="*/ 72 h 83"/>
                  <a:gd name="T20" fmla="*/ 42 w 82"/>
                  <a:gd name="T21" fmla="*/ 51 h 83"/>
                  <a:gd name="T22" fmla="*/ 37 w 82"/>
                  <a:gd name="T23" fmla="*/ 44 h 83"/>
                  <a:gd name="T24" fmla="*/ 20 w 82"/>
                  <a:gd name="T25" fmla="*/ 42 h 83"/>
                  <a:gd name="T26" fmla="*/ 0 w 82"/>
                  <a:gd name="T27" fmla="*/ 21 h 83"/>
                  <a:gd name="T28" fmla="*/ 29 w 82"/>
                  <a:gd name="T2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83">
                    <a:moveTo>
                      <a:pt x="29" y="0"/>
                    </a:moveTo>
                    <a:lnTo>
                      <a:pt x="48" y="0"/>
                    </a:lnTo>
                    <a:lnTo>
                      <a:pt x="61" y="3"/>
                    </a:lnTo>
                    <a:lnTo>
                      <a:pt x="71" y="16"/>
                    </a:lnTo>
                    <a:lnTo>
                      <a:pt x="80" y="37"/>
                    </a:lnTo>
                    <a:lnTo>
                      <a:pt x="82" y="56"/>
                    </a:lnTo>
                    <a:lnTo>
                      <a:pt x="72" y="65"/>
                    </a:lnTo>
                    <a:lnTo>
                      <a:pt x="69" y="79"/>
                    </a:lnTo>
                    <a:lnTo>
                      <a:pt x="60" y="83"/>
                    </a:lnTo>
                    <a:lnTo>
                      <a:pt x="51" y="72"/>
                    </a:lnTo>
                    <a:lnTo>
                      <a:pt x="42" y="51"/>
                    </a:lnTo>
                    <a:lnTo>
                      <a:pt x="37" y="44"/>
                    </a:lnTo>
                    <a:lnTo>
                      <a:pt x="20" y="42"/>
                    </a:lnTo>
                    <a:lnTo>
                      <a:pt x="0" y="21"/>
                    </a:lnTo>
                    <a:lnTo>
                      <a:pt x="29" y="0"/>
                    </a:lnTo>
                    <a:close/>
                  </a:path>
                </a:pathLst>
              </a:custGeom>
              <a:solidFill>
                <a:schemeClr val="folHlink"/>
              </a:solidFill>
              <a:ln w="14288">
                <a:solidFill>
                  <a:srgbClr val="000000"/>
                </a:solidFill>
                <a:prstDash val="solid"/>
                <a:round/>
                <a:headEnd/>
                <a:tailEnd/>
              </a:ln>
              <a:effectLst>
                <a:outerShdw blurRad="63500" dist="142274" dir="4745098" algn="ctr" rotWithShape="0">
                  <a:schemeClr val="bg2">
                    <a:alpha val="74998"/>
                  </a:schemeClr>
                </a:outerShdw>
              </a:effectLst>
            </p:spPr>
            <p:txBody>
              <a:bodyPr/>
              <a:lstStyle/>
              <a:p>
                <a:endParaRPr lang="en-US"/>
              </a:p>
            </p:txBody>
          </p:sp>
          <p:sp>
            <p:nvSpPr>
              <p:cNvPr id="1372257" name="Freeform 97"/>
              <p:cNvSpPr>
                <a:spLocks/>
              </p:cNvSpPr>
              <p:nvPr/>
            </p:nvSpPr>
            <p:spPr bwMode="auto">
              <a:xfrm rot="-659689">
                <a:off x="261" y="1286"/>
                <a:ext cx="1943" cy="1016"/>
              </a:xfrm>
              <a:custGeom>
                <a:avLst/>
                <a:gdLst>
                  <a:gd name="T0" fmla="*/ 91 w 254"/>
                  <a:gd name="T1" fmla="*/ 96 h 233"/>
                  <a:gd name="T2" fmla="*/ 89 w 254"/>
                  <a:gd name="T3" fmla="*/ 116 h 233"/>
                  <a:gd name="T4" fmla="*/ 72 w 254"/>
                  <a:gd name="T5" fmla="*/ 113 h 233"/>
                  <a:gd name="T6" fmla="*/ 53 w 254"/>
                  <a:gd name="T7" fmla="*/ 141 h 233"/>
                  <a:gd name="T8" fmla="*/ 28 w 254"/>
                  <a:gd name="T9" fmla="*/ 161 h 233"/>
                  <a:gd name="T10" fmla="*/ 11 w 254"/>
                  <a:gd name="T11" fmla="*/ 164 h 233"/>
                  <a:gd name="T12" fmla="*/ 6 w 254"/>
                  <a:gd name="T13" fmla="*/ 170 h 233"/>
                  <a:gd name="T14" fmla="*/ 9 w 254"/>
                  <a:gd name="T15" fmla="*/ 187 h 233"/>
                  <a:gd name="T16" fmla="*/ 3 w 254"/>
                  <a:gd name="T17" fmla="*/ 207 h 233"/>
                  <a:gd name="T18" fmla="*/ 14 w 254"/>
                  <a:gd name="T19" fmla="*/ 207 h 233"/>
                  <a:gd name="T20" fmla="*/ 26 w 254"/>
                  <a:gd name="T21" fmla="*/ 206 h 233"/>
                  <a:gd name="T22" fmla="*/ 20 w 254"/>
                  <a:gd name="T23" fmla="*/ 221 h 233"/>
                  <a:gd name="T24" fmla="*/ 46 w 254"/>
                  <a:gd name="T25" fmla="*/ 226 h 233"/>
                  <a:gd name="T26" fmla="*/ 68 w 254"/>
                  <a:gd name="T27" fmla="*/ 233 h 233"/>
                  <a:gd name="T28" fmla="*/ 91 w 254"/>
                  <a:gd name="T29" fmla="*/ 221 h 233"/>
                  <a:gd name="T30" fmla="*/ 157 w 254"/>
                  <a:gd name="T31" fmla="*/ 226 h 233"/>
                  <a:gd name="T32" fmla="*/ 191 w 254"/>
                  <a:gd name="T33" fmla="*/ 203 h 233"/>
                  <a:gd name="T34" fmla="*/ 210 w 254"/>
                  <a:gd name="T35" fmla="*/ 187 h 233"/>
                  <a:gd name="T36" fmla="*/ 225 w 254"/>
                  <a:gd name="T37" fmla="*/ 164 h 233"/>
                  <a:gd name="T38" fmla="*/ 233 w 254"/>
                  <a:gd name="T39" fmla="*/ 113 h 233"/>
                  <a:gd name="T40" fmla="*/ 242 w 254"/>
                  <a:gd name="T41" fmla="*/ 90 h 233"/>
                  <a:gd name="T42" fmla="*/ 230 w 254"/>
                  <a:gd name="T43" fmla="*/ 64 h 233"/>
                  <a:gd name="T44" fmla="*/ 211 w 254"/>
                  <a:gd name="T45" fmla="*/ 59 h 233"/>
                  <a:gd name="T46" fmla="*/ 202 w 254"/>
                  <a:gd name="T47" fmla="*/ 34 h 233"/>
                  <a:gd name="T48" fmla="*/ 228 w 254"/>
                  <a:gd name="T49" fmla="*/ 0 h 233"/>
                  <a:gd name="T50" fmla="*/ 188 w 254"/>
                  <a:gd name="T51" fmla="*/ 3 h 233"/>
                  <a:gd name="T52" fmla="*/ 169 w 254"/>
                  <a:gd name="T53" fmla="*/ 15 h 233"/>
                  <a:gd name="T54" fmla="*/ 151 w 254"/>
                  <a:gd name="T55" fmla="*/ 19 h 233"/>
                  <a:gd name="T56" fmla="*/ 172 w 254"/>
                  <a:gd name="T57" fmla="*/ 36 h 233"/>
                  <a:gd name="T58" fmla="*/ 133 w 254"/>
                  <a:gd name="T59" fmla="*/ 42 h 233"/>
                  <a:gd name="T60" fmla="*/ 96 w 254"/>
                  <a:gd name="T61" fmla="*/ 26 h 233"/>
                  <a:gd name="T62" fmla="*/ 84 w 254"/>
                  <a:gd name="T63" fmla="*/ 45 h 233"/>
                  <a:gd name="T64" fmla="*/ 83 w 254"/>
                  <a:gd name="T65" fmla="*/ 56 h 233"/>
                  <a:gd name="T66" fmla="*/ 73 w 254"/>
                  <a:gd name="T67" fmla="*/ 75 h 233"/>
                  <a:gd name="T68" fmla="*/ 61 w 254"/>
                  <a:gd name="T69" fmla="*/ 93 h 233"/>
                  <a:gd name="T70" fmla="*/ 74 w 254"/>
                  <a:gd name="T71" fmla="*/ 10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4" h="233">
                    <a:moveTo>
                      <a:pt x="94" y="88"/>
                    </a:moveTo>
                    <a:lnTo>
                      <a:pt x="91" y="96"/>
                    </a:lnTo>
                    <a:lnTo>
                      <a:pt x="94" y="110"/>
                    </a:lnTo>
                    <a:lnTo>
                      <a:pt x="89" y="116"/>
                    </a:lnTo>
                    <a:lnTo>
                      <a:pt x="81" y="112"/>
                    </a:lnTo>
                    <a:lnTo>
                      <a:pt x="72" y="113"/>
                    </a:lnTo>
                    <a:lnTo>
                      <a:pt x="72" y="123"/>
                    </a:lnTo>
                    <a:lnTo>
                      <a:pt x="53" y="141"/>
                    </a:lnTo>
                    <a:lnTo>
                      <a:pt x="42" y="144"/>
                    </a:lnTo>
                    <a:lnTo>
                      <a:pt x="28" y="161"/>
                    </a:lnTo>
                    <a:lnTo>
                      <a:pt x="19" y="165"/>
                    </a:lnTo>
                    <a:lnTo>
                      <a:pt x="11" y="164"/>
                    </a:lnTo>
                    <a:lnTo>
                      <a:pt x="8" y="167"/>
                    </a:lnTo>
                    <a:lnTo>
                      <a:pt x="6" y="170"/>
                    </a:lnTo>
                    <a:lnTo>
                      <a:pt x="9" y="175"/>
                    </a:lnTo>
                    <a:lnTo>
                      <a:pt x="9" y="187"/>
                    </a:lnTo>
                    <a:lnTo>
                      <a:pt x="0" y="197"/>
                    </a:lnTo>
                    <a:lnTo>
                      <a:pt x="3" y="207"/>
                    </a:lnTo>
                    <a:lnTo>
                      <a:pt x="3" y="207"/>
                    </a:lnTo>
                    <a:lnTo>
                      <a:pt x="14" y="207"/>
                    </a:lnTo>
                    <a:lnTo>
                      <a:pt x="19" y="199"/>
                    </a:lnTo>
                    <a:lnTo>
                      <a:pt x="26" y="206"/>
                    </a:lnTo>
                    <a:lnTo>
                      <a:pt x="17" y="211"/>
                    </a:lnTo>
                    <a:lnTo>
                      <a:pt x="20" y="221"/>
                    </a:lnTo>
                    <a:lnTo>
                      <a:pt x="26" y="222"/>
                    </a:lnTo>
                    <a:lnTo>
                      <a:pt x="46" y="226"/>
                    </a:lnTo>
                    <a:lnTo>
                      <a:pt x="49" y="228"/>
                    </a:lnTo>
                    <a:lnTo>
                      <a:pt x="68" y="233"/>
                    </a:lnTo>
                    <a:lnTo>
                      <a:pt x="74" y="230"/>
                    </a:lnTo>
                    <a:lnTo>
                      <a:pt x="91" y="221"/>
                    </a:lnTo>
                    <a:lnTo>
                      <a:pt x="114" y="226"/>
                    </a:lnTo>
                    <a:lnTo>
                      <a:pt x="157" y="226"/>
                    </a:lnTo>
                    <a:lnTo>
                      <a:pt x="180" y="221"/>
                    </a:lnTo>
                    <a:lnTo>
                      <a:pt x="191" y="203"/>
                    </a:lnTo>
                    <a:lnTo>
                      <a:pt x="205" y="197"/>
                    </a:lnTo>
                    <a:lnTo>
                      <a:pt x="210" y="187"/>
                    </a:lnTo>
                    <a:lnTo>
                      <a:pt x="214" y="172"/>
                    </a:lnTo>
                    <a:lnTo>
                      <a:pt x="225" y="164"/>
                    </a:lnTo>
                    <a:lnTo>
                      <a:pt x="234" y="141"/>
                    </a:lnTo>
                    <a:lnTo>
                      <a:pt x="233" y="113"/>
                    </a:lnTo>
                    <a:lnTo>
                      <a:pt x="254" y="101"/>
                    </a:lnTo>
                    <a:lnTo>
                      <a:pt x="242" y="90"/>
                    </a:lnTo>
                    <a:lnTo>
                      <a:pt x="238" y="71"/>
                    </a:lnTo>
                    <a:lnTo>
                      <a:pt x="230" y="64"/>
                    </a:lnTo>
                    <a:lnTo>
                      <a:pt x="220" y="64"/>
                    </a:lnTo>
                    <a:lnTo>
                      <a:pt x="211" y="59"/>
                    </a:lnTo>
                    <a:lnTo>
                      <a:pt x="194" y="39"/>
                    </a:lnTo>
                    <a:lnTo>
                      <a:pt x="202" y="34"/>
                    </a:lnTo>
                    <a:lnTo>
                      <a:pt x="231" y="7"/>
                    </a:lnTo>
                    <a:lnTo>
                      <a:pt x="228" y="0"/>
                    </a:lnTo>
                    <a:lnTo>
                      <a:pt x="219" y="2"/>
                    </a:lnTo>
                    <a:lnTo>
                      <a:pt x="188" y="3"/>
                    </a:lnTo>
                    <a:lnTo>
                      <a:pt x="177" y="11"/>
                    </a:lnTo>
                    <a:lnTo>
                      <a:pt x="169" y="15"/>
                    </a:lnTo>
                    <a:lnTo>
                      <a:pt x="158" y="14"/>
                    </a:lnTo>
                    <a:lnTo>
                      <a:pt x="151" y="19"/>
                    </a:lnTo>
                    <a:lnTo>
                      <a:pt x="157" y="26"/>
                    </a:lnTo>
                    <a:lnTo>
                      <a:pt x="172" y="36"/>
                    </a:lnTo>
                    <a:lnTo>
                      <a:pt x="161" y="39"/>
                    </a:lnTo>
                    <a:lnTo>
                      <a:pt x="133" y="42"/>
                    </a:lnTo>
                    <a:lnTo>
                      <a:pt x="114" y="34"/>
                    </a:lnTo>
                    <a:lnTo>
                      <a:pt x="96" y="26"/>
                    </a:lnTo>
                    <a:lnTo>
                      <a:pt x="89" y="31"/>
                    </a:lnTo>
                    <a:lnTo>
                      <a:pt x="84" y="45"/>
                    </a:lnTo>
                    <a:lnTo>
                      <a:pt x="86" y="53"/>
                    </a:lnTo>
                    <a:lnTo>
                      <a:pt x="83" y="56"/>
                    </a:lnTo>
                    <a:lnTo>
                      <a:pt x="72" y="61"/>
                    </a:lnTo>
                    <a:lnTo>
                      <a:pt x="73" y="75"/>
                    </a:lnTo>
                    <a:lnTo>
                      <a:pt x="72" y="79"/>
                    </a:lnTo>
                    <a:lnTo>
                      <a:pt x="61" y="93"/>
                    </a:lnTo>
                    <a:lnTo>
                      <a:pt x="71" y="108"/>
                    </a:lnTo>
                    <a:lnTo>
                      <a:pt x="74" y="106"/>
                    </a:lnTo>
                    <a:lnTo>
                      <a:pt x="94" y="88"/>
                    </a:lnTo>
                    <a:close/>
                  </a:path>
                </a:pathLst>
              </a:custGeom>
              <a:solidFill>
                <a:schemeClr val="folHlink"/>
              </a:solidFill>
              <a:ln w="14288">
                <a:solidFill>
                  <a:srgbClr val="000000"/>
                </a:solidFill>
                <a:prstDash val="solid"/>
                <a:round/>
                <a:headEnd/>
                <a:tailEnd/>
              </a:ln>
              <a:effectLst>
                <a:outerShdw blurRad="63500" dist="68978" dir="4020649" algn="ctr" rotWithShape="0">
                  <a:schemeClr val="bg2">
                    <a:alpha val="74998"/>
                  </a:schemeClr>
                </a:outerShdw>
              </a:effectLst>
            </p:spPr>
            <p:txBody>
              <a:bodyPr/>
              <a:lstStyle/>
              <a:p>
                <a:endParaRPr lang="en-US"/>
              </a:p>
            </p:txBody>
          </p:sp>
        </p:grpSp>
        <p:sp>
          <p:nvSpPr>
            <p:cNvPr id="1372258" name="Line 98"/>
            <p:cNvSpPr>
              <a:spLocks noChangeShapeType="1"/>
            </p:cNvSpPr>
            <p:nvPr/>
          </p:nvSpPr>
          <p:spPr bwMode="auto">
            <a:xfrm flipV="1">
              <a:off x="3141" y="1557"/>
              <a:ext cx="336" cy="192"/>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59" name="Line 99"/>
            <p:cNvSpPr>
              <a:spLocks noChangeShapeType="1"/>
            </p:cNvSpPr>
            <p:nvPr/>
          </p:nvSpPr>
          <p:spPr bwMode="auto">
            <a:xfrm flipH="1" flipV="1">
              <a:off x="3141" y="1749"/>
              <a:ext cx="431" cy="591"/>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60" name="Line 100"/>
            <p:cNvSpPr>
              <a:spLocks noChangeShapeType="1"/>
            </p:cNvSpPr>
            <p:nvPr/>
          </p:nvSpPr>
          <p:spPr bwMode="auto">
            <a:xfrm>
              <a:off x="3477" y="1557"/>
              <a:ext cx="384" cy="336"/>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61" name="Line 101"/>
            <p:cNvSpPr>
              <a:spLocks noChangeShapeType="1"/>
            </p:cNvSpPr>
            <p:nvPr/>
          </p:nvSpPr>
          <p:spPr bwMode="auto">
            <a:xfrm flipV="1">
              <a:off x="4197" y="2805"/>
              <a:ext cx="158" cy="305"/>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62" name="Line 102"/>
            <p:cNvSpPr>
              <a:spLocks noChangeShapeType="1"/>
            </p:cNvSpPr>
            <p:nvPr/>
          </p:nvSpPr>
          <p:spPr bwMode="auto">
            <a:xfrm flipH="1" flipV="1">
              <a:off x="3861" y="1893"/>
              <a:ext cx="480" cy="912"/>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63" name="Line 103"/>
            <p:cNvSpPr>
              <a:spLocks noChangeShapeType="1"/>
            </p:cNvSpPr>
            <p:nvPr/>
          </p:nvSpPr>
          <p:spPr bwMode="auto">
            <a:xfrm flipV="1">
              <a:off x="3045" y="2356"/>
              <a:ext cx="529" cy="641"/>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64" name="Line 104"/>
            <p:cNvSpPr>
              <a:spLocks noChangeShapeType="1"/>
            </p:cNvSpPr>
            <p:nvPr/>
          </p:nvSpPr>
          <p:spPr bwMode="auto">
            <a:xfrm flipV="1">
              <a:off x="2742" y="1749"/>
              <a:ext cx="399" cy="180"/>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65" name="Line 105"/>
            <p:cNvSpPr>
              <a:spLocks noChangeShapeType="1"/>
            </p:cNvSpPr>
            <p:nvPr/>
          </p:nvSpPr>
          <p:spPr bwMode="auto">
            <a:xfrm flipV="1">
              <a:off x="3717" y="3093"/>
              <a:ext cx="480" cy="192"/>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66" name="Line 106"/>
            <p:cNvSpPr>
              <a:spLocks noChangeShapeType="1"/>
            </p:cNvSpPr>
            <p:nvPr/>
          </p:nvSpPr>
          <p:spPr bwMode="auto">
            <a:xfrm flipH="1" flipV="1">
              <a:off x="3045" y="2997"/>
              <a:ext cx="672" cy="288"/>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67" name="Line 107"/>
            <p:cNvSpPr>
              <a:spLocks noChangeShapeType="1"/>
            </p:cNvSpPr>
            <p:nvPr/>
          </p:nvSpPr>
          <p:spPr bwMode="auto">
            <a:xfrm>
              <a:off x="3813" y="2901"/>
              <a:ext cx="336" cy="192"/>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68" name="Line 108"/>
            <p:cNvSpPr>
              <a:spLocks noChangeShapeType="1"/>
            </p:cNvSpPr>
            <p:nvPr/>
          </p:nvSpPr>
          <p:spPr bwMode="auto">
            <a:xfrm flipV="1">
              <a:off x="3813" y="2805"/>
              <a:ext cx="528" cy="96"/>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69" name="Line 109"/>
            <p:cNvSpPr>
              <a:spLocks noChangeShapeType="1"/>
            </p:cNvSpPr>
            <p:nvPr/>
          </p:nvSpPr>
          <p:spPr bwMode="auto">
            <a:xfrm flipH="1" flipV="1">
              <a:off x="3569" y="2337"/>
              <a:ext cx="244" cy="564"/>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70" name="Line 110"/>
            <p:cNvSpPr>
              <a:spLocks noChangeShapeType="1"/>
            </p:cNvSpPr>
            <p:nvPr/>
          </p:nvSpPr>
          <p:spPr bwMode="auto">
            <a:xfrm flipV="1">
              <a:off x="3573" y="1893"/>
              <a:ext cx="288" cy="432"/>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71" name="Line 111"/>
            <p:cNvSpPr>
              <a:spLocks noChangeShapeType="1"/>
            </p:cNvSpPr>
            <p:nvPr/>
          </p:nvSpPr>
          <p:spPr bwMode="auto">
            <a:xfrm flipH="1" flipV="1">
              <a:off x="2704" y="1999"/>
              <a:ext cx="881" cy="349"/>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72" name="Text Box 112"/>
            <p:cNvSpPr txBox="1">
              <a:spLocks noChangeArrowheads="1"/>
            </p:cNvSpPr>
            <p:nvPr/>
          </p:nvSpPr>
          <p:spPr bwMode="auto">
            <a:xfrm>
              <a:off x="4341" y="2832"/>
              <a:ext cx="93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Cambridge</a:t>
              </a:r>
              <a:endParaRPr lang="en-GB" sz="500" baseline="0">
                <a:solidFill>
                  <a:schemeClr val="bg1"/>
                </a:solidFill>
              </a:endParaRPr>
            </a:p>
          </p:txBody>
        </p:sp>
        <p:sp>
          <p:nvSpPr>
            <p:cNvPr id="1372273" name="Text Box 113"/>
            <p:cNvSpPr txBox="1">
              <a:spLocks noChangeArrowheads="1"/>
            </p:cNvSpPr>
            <p:nvPr/>
          </p:nvSpPr>
          <p:spPr bwMode="auto">
            <a:xfrm>
              <a:off x="3910" y="1968"/>
              <a:ext cx="92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Newcastle</a:t>
              </a:r>
              <a:endParaRPr lang="en-GB" sz="500" baseline="0">
                <a:solidFill>
                  <a:schemeClr val="bg1"/>
                </a:solidFill>
              </a:endParaRPr>
            </a:p>
          </p:txBody>
        </p:sp>
        <p:sp>
          <p:nvSpPr>
            <p:cNvPr id="1372274" name="Text Box 114"/>
            <p:cNvSpPr txBox="1">
              <a:spLocks noChangeArrowheads="1"/>
            </p:cNvSpPr>
            <p:nvPr/>
          </p:nvSpPr>
          <p:spPr bwMode="auto">
            <a:xfrm>
              <a:off x="3523" y="1489"/>
              <a:ext cx="91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Edinburgh</a:t>
              </a:r>
              <a:endParaRPr lang="en-GB" sz="500" baseline="0">
                <a:solidFill>
                  <a:schemeClr val="bg1"/>
                </a:solidFill>
              </a:endParaRPr>
            </a:p>
          </p:txBody>
        </p:sp>
        <p:sp>
          <p:nvSpPr>
            <p:cNvPr id="1372275" name="Text Box 115"/>
            <p:cNvSpPr txBox="1">
              <a:spLocks noChangeArrowheads="1"/>
            </p:cNvSpPr>
            <p:nvPr/>
          </p:nvSpPr>
          <p:spPr bwMode="auto">
            <a:xfrm>
              <a:off x="3098" y="2879"/>
              <a:ext cx="767"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0" hangingPunct="0"/>
              <a:r>
                <a:rPr lang="en-GB" sz="500" baseline="0">
                  <a:solidFill>
                    <a:schemeClr val="bg1"/>
                  </a:solidFill>
                  <a:latin typeface="Comic Sans MS" charset="0"/>
                </a:rPr>
                <a:t>Oxford</a:t>
              </a:r>
              <a:endParaRPr lang="en-GB" sz="500" baseline="0">
                <a:solidFill>
                  <a:schemeClr val="bg1"/>
                </a:solidFill>
              </a:endParaRPr>
            </a:p>
          </p:txBody>
        </p:sp>
        <p:sp>
          <p:nvSpPr>
            <p:cNvPr id="1372276" name="Text Box 116"/>
            <p:cNvSpPr txBox="1">
              <a:spLocks noChangeArrowheads="1"/>
            </p:cNvSpPr>
            <p:nvPr/>
          </p:nvSpPr>
          <p:spPr bwMode="auto">
            <a:xfrm>
              <a:off x="2517" y="1727"/>
              <a:ext cx="79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Glasgow</a:t>
              </a:r>
              <a:endParaRPr lang="en-GB" sz="500" baseline="0">
                <a:solidFill>
                  <a:schemeClr val="bg1"/>
                </a:solidFill>
              </a:endParaRPr>
            </a:p>
          </p:txBody>
        </p:sp>
        <p:sp>
          <p:nvSpPr>
            <p:cNvPr id="1372277" name="Text Box 117"/>
            <p:cNvSpPr txBox="1">
              <a:spLocks noChangeArrowheads="1"/>
            </p:cNvSpPr>
            <p:nvPr/>
          </p:nvSpPr>
          <p:spPr bwMode="auto">
            <a:xfrm>
              <a:off x="3622" y="2445"/>
              <a:ext cx="101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Manchester</a:t>
              </a:r>
              <a:endParaRPr lang="en-GB" sz="500" baseline="0">
                <a:solidFill>
                  <a:schemeClr val="bg1"/>
                </a:solidFill>
              </a:endParaRPr>
            </a:p>
          </p:txBody>
        </p:sp>
        <p:sp>
          <p:nvSpPr>
            <p:cNvPr id="1372278" name="Text Box 118"/>
            <p:cNvSpPr txBox="1">
              <a:spLocks noChangeArrowheads="1"/>
            </p:cNvSpPr>
            <p:nvPr/>
          </p:nvSpPr>
          <p:spPr bwMode="auto">
            <a:xfrm>
              <a:off x="2472" y="3216"/>
              <a:ext cx="764" cy="2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Cardiff</a:t>
              </a:r>
              <a:endParaRPr lang="en-GB" sz="500" baseline="0">
                <a:solidFill>
                  <a:schemeClr val="bg1"/>
                </a:solidFill>
              </a:endParaRPr>
            </a:p>
          </p:txBody>
        </p:sp>
        <p:sp>
          <p:nvSpPr>
            <p:cNvPr id="1372279" name="Text Box 119"/>
            <p:cNvSpPr txBox="1">
              <a:spLocks noChangeArrowheads="1"/>
            </p:cNvSpPr>
            <p:nvPr/>
          </p:nvSpPr>
          <p:spPr bwMode="auto">
            <a:xfrm>
              <a:off x="3523" y="3504"/>
              <a:ext cx="677" cy="2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Soton</a:t>
              </a:r>
              <a:endParaRPr lang="en-GB" sz="500" baseline="0">
                <a:solidFill>
                  <a:schemeClr val="bg1"/>
                </a:solidFill>
              </a:endParaRPr>
            </a:p>
          </p:txBody>
        </p:sp>
        <p:sp>
          <p:nvSpPr>
            <p:cNvPr id="1372280" name="Text Box 120"/>
            <p:cNvSpPr txBox="1">
              <a:spLocks noChangeArrowheads="1"/>
            </p:cNvSpPr>
            <p:nvPr/>
          </p:nvSpPr>
          <p:spPr bwMode="auto">
            <a:xfrm>
              <a:off x="3955" y="3261"/>
              <a:ext cx="73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London</a:t>
              </a:r>
              <a:endParaRPr lang="en-GB" sz="500" baseline="0">
                <a:solidFill>
                  <a:schemeClr val="bg1"/>
                </a:solidFill>
              </a:endParaRPr>
            </a:p>
          </p:txBody>
        </p:sp>
        <p:sp>
          <p:nvSpPr>
            <p:cNvPr id="1372281" name="Text Box 121"/>
            <p:cNvSpPr txBox="1">
              <a:spLocks noChangeArrowheads="1"/>
            </p:cNvSpPr>
            <p:nvPr/>
          </p:nvSpPr>
          <p:spPr bwMode="auto">
            <a:xfrm>
              <a:off x="2472" y="2398"/>
              <a:ext cx="75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Belfast</a:t>
              </a:r>
              <a:endParaRPr lang="en-GB" sz="500" baseline="0">
                <a:solidFill>
                  <a:schemeClr val="bg1"/>
                </a:solidFill>
              </a:endParaRPr>
            </a:p>
          </p:txBody>
        </p:sp>
        <p:sp>
          <p:nvSpPr>
            <p:cNvPr id="1372282" name="Oval 122"/>
            <p:cNvSpPr>
              <a:spLocks noChangeArrowheads="1"/>
            </p:cNvSpPr>
            <p:nvPr/>
          </p:nvSpPr>
          <p:spPr bwMode="auto">
            <a:xfrm>
              <a:off x="4101" y="3028"/>
              <a:ext cx="127" cy="127"/>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83" name="Oval 123"/>
            <p:cNvSpPr>
              <a:spLocks noChangeArrowheads="1"/>
            </p:cNvSpPr>
            <p:nvPr/>
          </p:nvSpPr>
          <p:spPr bwMode="auto">
            <a:xfrm>
              <a:off x="3429" y="1509"/>
              <a:ext cx="127" cy="127"/>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84" name="Oval 124"/>
            <p:cNvSpPr>
              <a:spLocks noChangeArrowheads="1"/>
            </p:cNvSpPr>
            <p:nvPr/>
          </p:nvSpPr>
          <p:spPr bwMode="auto">
            <a:xfrm>
              <a:off x="3027" y="2917"/>
              <a:ext cx="127" cy="127"/>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85" name="Oval 125"/>
            <p:cNvSpPr>
              <a:spLocks noChangeArrowheads="1"/>
            </p:cNvSpPr>
            <p:nvPr/>
          </p:nvSpPr>
          <p:spPr bwMode="auto">
            <a:xfrm>
              <a:off x="2617" y="1889"/>
              <a:ext cx="127" cy="127"/>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86" name="Oval 126"/>
            <p:cNvSpPr>
              <a:spLocks noChangeArrowheads="1"/>
            </p:cNvSpPr>
            <p:nvPr/>
          </p:nvSpPr>
          <p:spPr bwMode="auto">
            <a:xfrm>
              <a:off x="3093" y="1701"/>
              <a:ext cx="127" cy="127"/>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87" name="Oval 127"/>
            <p:cNvSpPr>
              <a:spLocks noChangeArrowheads="1"/>
            </p:cNvSpPr>
            <p:nvPr/>
          </p:nvSpPr>
          <p:spPr bwMode="auto">
            <a:xfrm>
              <a:off x="3813" y="1845"/>
              <a:ext cx="127" cy="127"/>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88" name="Oval 128"/>
            <p:cNvSpPr>
              <a:spLocks noChangeArrowheads="1"/>
            </p:cNvSpPr>
            <p:nvPr/>
          </p:nvSpPr>
          <p:spPr bwMode="auto">
            <a:xfrm>
              <a:off x="3669" y="3237"/>
              <a:ext cx="127" cy="127"/>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89" name="Line 129"/>
            <p:cNvSpPr>
              <a:spLocks noChangeShapeType="1"/>
            </p:cNvSpPr>
            <p:nvPr/>
          </p:nvSpPr>
          <p:spPr bwMode="auto">
            <a:xfrm>
              <a:off x="4315" y="2795"/>
              <a:ext cx="114" cy="152"/>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90" name="Line 130"/>
            <p:cNvSpPr>
              <a:spLocks noChangeShapeType="1"/>
            </p:cNvSpPr>
            <p:nvPr/>
          </p:nvSpPr>
          <p:spPr bwMode="auto">
            <a:xfrm flipH="1">
              <a:off x="3677" y="2911"/>
              <a:ext cx="159" cy="131"/>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91" name="Line 131"/>
            <p:cNvSpPr>
              <a:spLocks noChangeShapeType="1"/>
            </p:cNvSpPr>
            <p:nvPr/>
          </p:nvSpPr>
          <p:spPr bwMode="auto">
            <a:xfrm flipH="1" flipV="1">
              <a:off x="3537" y="2060"/>
              <a:ext cx="34" cy="217"/>
            </a:xfrm>
            <a:prstGeom prst="line">
              <a:avLst/>
            </a:prstGeom>
            <a:noFill/>
            <a:ln w="38100">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92" name="Oval 132"/>
            <p:cNvSpPr>
              <a:spLocks noChangeArrowheads="1"/>
            </p:cNvSpPr>
            <p:nvPr/>
          </p:nvSpPr>
          <p:spPr bwMode="auto">
            <a:xfrm>
              <a:off x="4266" y="2747"/>
              <a:ext cx="127" cy="127"/>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93" name="Oval 133"/>
            <p:cNvSpPr>
              <a:spLocks noChangeArrowheads="1"/>
            </p:cNvSpPr>
            <p:nvPr/>
          </p:nvSpPr>
          <p:spPr bwMode="auto">
            <a:xfrm>
              <a:off x="4355" y="2890"/>
              <a:ext cx="127" cy="127"/>
            </a:xfrm>
            <a:prstGeom prst="ellipse">
              <a:avLst/>
            </a:prstGeom>
            <a:solidFill>
              <a:schemeClr val="accent2"/>
            </a:solidFill>
            <a:ln w="12700">
              <a:solidFill>
                <a:schemeClr val="accent2"/>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94" name="Oval 134"/>
            <p:cNvSpPr>
              <a:spLocks noChangeArrowheads="1"/>
            </p:cNvSpPr>
            <p:nvPr/>
          </p:nvSpPr>
          <p:spPr bwMode="auto">
            <a:xfrm>
              <a:off x="3525" y="2277"/>
              <a:ext cx="127" cy="127"/>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95" name="Oval 135"/>
            <p:cNvSpPr>
              <a:spLocks noChangeArrowheads="1"/>
            </p:cNvSpPr>
            <p:nvPr/>
          </p:nvSpPr>
          <p:spPr bwMode="auto">
            <a:xfrm>
              <a:off x="3481" y="2003"/>
              <a:ext cx="127" cy="127"/>
            </a:xfrm>
            <a:prstGeom prst="ellipse">
              <a:avLst/>
            </a:prstGeom>
            <a:solidFill>
              <a:schemeClr val="accent2"/>
            </a:solidFill>
            <a:ln w="12700">
              <a:solidFill>
                <a:schemeClr val="accent2"/>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96" name="Oval 136"/>
            <p:cNvSpPr>
              <a:spLocks noChangeArrowheads="1"/>
            </p:cNvSpPr>
            <p:nvPr/>
          </p:nvSpPr>
          <p:spPr bwMode="auto">
            <a:xfrm>
              <a:off x="3765" y="2853"/>
              <a:ext cx="127" cy="127"/>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97" name="Oval 137"/>
            <p:cNvSpPr>
              <a:spLocks noChangeArrowheads="1"/>
            </p:cNvSpPr>
            <p:nvPr/>
          </p:nvSpPr>
          <p:spPr bwMode="auto">
            <a:xfrm>
              <a:off x="3621" y="2949"/>
              <a:ext cx="127" cy="127"/>
            </a:xfrm>
            <a:prstGeom prst="ellipse">
              <a:avLst/>
            </a:prstGeom>
            <a:solidFill>
              <a:schemeClr val="accent2"/>
            </a:solidFill>
            <a:ln w="12700">
              <a:solidFill>
                <a:schemeClr val="accent2"/>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98" name="Text Box 138"/>
            <p:cNvSpPr txBox="1">
              <a:spLocks noChangeArrowheads="1"/>
            </p:cNvSpPr>
            <p:nvPr/>
          </p:nvSpPr>
          <p:spPr bwMode="auto">
            <a:xfrm>
              <a:off x="3380" y="1966"/>
              <a:ext cx="500" cy="2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DL</a:t>
              </a:r>
              <a:endParaRPr lang="en-GB" sz="500" baseline="0">
                <a:solidFill>
                  <a:schemeClr val="bg1"/>
                </a:solidFill>
              </a:endParaRPr>
            </a:p>
          </p:txBody>
        </p:sp>
        <p:sp>
          <p:nvSpPr>
            <p:cNvPr id="1372299" name="Text Box 139"/>
            <p:cNvSpPr txBox="1">
              <a:spLocks noChangeArrowheads="1"/>
            </p:cNvSpPr>
            <p:nvPr/>
          </p:nvSpPr>
          <p:spPr bwMode="auto">
            <a:xfrm>
              <a:off x="3314" y="3148"/>
              <a:ext cx="575" cy="2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RAL</a:t>
              </a:r>
              <a:endParaRPr lang="en-GB" sz="500" baseline="0">
                <a:solidFill>
                  <a:schemeClr val="bg1"/>
                </a:solidFill>
              </a:endParaRPr>
            </a:p>
          </p:txBody>
        </p:sp>
        <p:sp>
          <p:nvSpPr>
            <p:cNvPr id="1372300" name="Text Box 140"/>
            <p:cNvSpPr txBox="1">
              <a:spLocks noChangeArrowheads="1"/>
            </p:cNvSpPr>
            <p:nvPr/>
          </p:nvSpPr>
          <p:spPr bwMode="auto">
            <a:xfrm>
              <a:off x="4481" y="3118"/>
              <a:ext cx="788" cy="2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GB" sz="500" baseline="0">
                  <a:solidFill>
                    <a:schemeClr val="bg1"/>
                  </a:solidFill>
                  <a:latin typeface="Comic Sans MS" charset="0"/>
                </a:rPr>
                <a:t>Hinxton</a:t>
              </a:r>
              <a:endParaRPr lang="en-GB" sz="500" baseline="0">
                <a:solidFill>
                  <a:schemeClr val="bg1"/>
                </a:solidFill>
              </a:endParaRPr>
            </a:p>
          </p:txBody>
        </p:sp>
      </p:grpSp>
      <p:pic>
        <p:nvPicPr>
          <p:cNvPr id="1372301" name="Picture 1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1239838"/>
            <a:ext cx="3505200"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72302" name="Picture 142" descr="data_grid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0" y="4648200"/>
            <a:ext cx="12192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295800"/>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640450" name="Rectangle 2"/>
          <p:cNvSpPr>
            <a:spLocks noGrp="1" noChangeArrowheads="1"/>
          </p:cNvSpPr>
          <p:nvPr>
            <p:ph type="title"/>
          </p:nvPr>
        </p:nvSpPr>
        <p:spPr/>
        <p:txBody>
          <a:bodyPr/>
          <a:lstStyle/>
          <a:p>
            <a:r>
              <a:rPr lang="en-US"/>
              <a:t>Current Environment</a:t>
            </a:r>
          </a:p>
        </p:txBody>
      </p:sp>
      <p:sp>
        <p:nvSpPr>
          <p:cNvPr id="1640451" name="Rectangle 3"/>
          <p:cNvSpPr>
            <a:spLocks noGrp="1" noChangeArrowheads="1"/>
          </p:cNvSpPr>
          <p:nvPr>
            <p:ph type="body" idx="1"/>
          </p:nvPr>
        </p:nvSpPr>
        <p:spPr/>
        <p:txBody>
          <a:bodyPr/>
          <a:lstStyle/>
          <a:p>
            <a:pPr>
              <a:lnSpc>
                <a:spcPct val="90000"/>
              </a:lnSpc>
            </a:pPr>
            <a:r>
              <a:rPr lang="ja-JP" altLang="en-US">
                <a:latin typeface="Arial"/>
              </a:rPr>
              <a:t>“</a:t>
            </a:r>
            <a:r>
              <a:rPr lang="en-US"/>
              <a:t>Big Data</a:t>
            </a:r>
            <a:r>
              <a:rPr lang="ja-JP" altLang="en-US">
                <a:latin typeface="Arial"/>
              </a:rPr>
              <a:t>”</a:t>
            </a:r>
            <a:r>
              <a:rPr lang="en-US"/>
              <a:t> is becoming ubiquitous in many fields</a:t>
            </a:r>
          </a:p>
          <a:p>
            <a:pPr lvl="1">
              <a:lnSpc>
                <a:spcPct val="90000"/>
              </a:lnSpc>
            </a:pPr>
            <a:r>
              <a:rPr lang="en-US"/>
              <a:t>enterprise applications</a:t>
            </a:r>
          </a:p>
          <a:p>
            <a:pPr lvl="1">
              <a:lnSpc>
                <a:spcPct val="90000"/>
              </a:lnSpc>
            </a:pPr>
            <a:r>
              <a:rPr lang="en-US"/>
              <a:t>Web tasks</a:t>
            </a:r>
          </a:p>
          <a:p>
            <a:pPr lvl="1">
              <a:lnSpc>
                <a:spcPct val="90000"/>
              </a:lnSpc>
            </a:pPr>
            <a:r>
              <a:rPr lang="en-US"/>
              <a:t>E-Science</a:t>
            </a:r>
          </a:p>
          <a:p>
            <a:pPr lvl="1">
              <a:lnSpc>
                <a:spcPct val="90000"/>
              </a:lnSpc>
            </a:pPr>
            <a:r>
              <a:rPr lang="en-US"/>
              <a:t>Digital entertainment</a:t>
            </a:r>
          </a:p>
          <a:p>
            <a:pPr lvl="1">
              <a:lnSpc>
                <a:spcPct val="90000"/>
              </a:lnSpc>
            </a:pPr>
            <a:r>
              <a:rPr lang="en-US"/>
              <a:t>Natural Language Processing (esp. for Humanities applications)</a:t>
            </a:r>
          </a:p>
          <a:p>
            <a:pPr lvl="1">
              <a:lnSpc>
                <a:spcPct val="90000"/>
              </a:lnSpc>
            </a:pPr>
            <a:r>
              <a:rPr lang="en-US"/>
              <a:t>Social Network analysis</a:t>
            </a:r>
          </a:p>
          <a:p>
            <a:pPr lvl="1">
              <a:lnSpc>
                <a:spcPct val="90000"/>
              </a:lnSpc>
            </a:pPr>
            <a:r>
              <a:rPr lang="en-US"/>
              <a:t>Etc.</a:t>
            </a:r>
          </a:p>
        </p:txBody>
      </p:sp>
    </p:spTree>
    <p:extLst>
      <p:ext uri="{BB962C8B-B14F-4D97-AF65-F5344CB8AC3E}">
        <p14:creationId xmlns:p14="http://schemas.microsoft.com/office/powerpoint/2010/main" val="850674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642498" name="Rectangle 2"/>
          <p:cNvSpPr>
            <a:spLocks noGrp="1" noChangeArrowheads="1"/>
          </p:cNvSpPr>
          <p:nvPr>
            <p:ph type="title"/>
          </p:nvPr>
        </p:nvSpPr>
        <p:spPr/>
        <p:txBody>
          <a:bodyPr/>
          <a:lstStyle/>
          <a:p>
            <a:r>
              <a:rPr lang="en-US"/>
              <a:t>Current Environment</a:t>
            </a:r>
          </a:p>
        </p:txBody>
      </p:sp>
      <p:sp>
        <p:nvSpPr>
          <p:cNvPr id="1642499" name="Rectangle 3"/>
          <p:cNvSpPr>
            <a:spLocks noGrp="1" noChangeArrowheads="1"/>
          </p:cNvSpPr>
          <p:nvPr>
            <p:ph type="body" idx="1"/>
          </p:nvPr>
        </p:nvSpPr>
        <p:spPr/>
        <p:txBody>
          <a:bodyPr/>
          <a:lstStyle/>
          <a:p>
            <a:r>
              <a:rPr lang="en-US" dirty="0"/>
              <a:t>Data Analysis as a profit center</a:t>
            </a:r>
          </a:p>
          <a:p>
            <a:pPr lvl="1"/>
            <a:r>
              <a:rPr lang="en-US" dirty="0"/>
              <a:t>No longer just a cost – </a:t>
            </a:r>
            <a:r>
              <a:rPr lang="en-US" b="1" dirty="0"/>
              <a:t>may be the entire business</a:t>
            </a:r>
            <a:r>
              <a:rPr lang="en-US" dirty="0"/>
              <a:t> as in Business Intelligence</a:t>
            </a:r>
          </a:p>
        </p:txBody>
      </p:sp>
    </p:spTree>
    <p:extLst>
      <p:ext uri="{BB962C8B-B14F-4D97-AF65-F5344CB8AC3E}">
        <p14:creationId xmlns:p14="http://schemas.microsoft.com/office/powerpoint/2010/main" val="1230419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644546" name="Rectangle 2"/>
          <p:cNvSpPr>
            <a:spLocks noGrp="1" noChangeArrowheads="1"/>
          </p:cNvSpPr>
          <p:nvPr>
            <p:ph type="title"/>
          </p:nvPr>
        </p:nvSpPr>
        <p:spPr/>
        <p:txBody>
          <a:bodyPr/>
          <a:lstStyle/>
          <a:p>
            <a:r>
              <a:rPr lang="en-US"/>
              <a:t>Current Environment</a:t>
            </a:r>
          </a:p>
        </p:txBody>
      </p:sp>
      <p:sp>
        <p:nvSpPr>
          <p:cNvPr id="1644547" name="Rectangle 3"/>
          <p:cNvSpPr>
            <a:spLocks noGrp="1" noChangeArrowheads="1"/>
          </p:cNvSpPr>
          <p:nvPr>
            <p:ph type="body" idx="1"/>
          </p:nvPr>
        </p:nvSpPr>
        <p:spPr/>
        <p:txBody>
          <a:bodyPr/>
          <a:lstStyle/>
          <a:p>
            <a:r>
              <a:rPr lang="en-US"/>
              <a:t>Ubiquity of Structured and Unstructured data</a:t>
            </a:r>
          </a:p>
          <a:p>
            <a:pPr lvl="1"/>
            <a:r>
              <a:rPr lang="en-US"/>
              <a:t>Text</a:t>
            </a:r>
          </a:p>
          <a:p>
            <a:pPr lvl="1"/>
            <a:r>
              <a:rPr lang="en-US"/>
              <a:t>XML</a:t>
            </a:r>
          </a:p>
          <a:p>
            <a:pPr lvl="1"/>
            <a:r>
              <a:rPr lang="en-US"/>
              <a:t>Web Data</a:t>
            </a:r>
          </a:p>
          <a:p>
            <a:pPr lvl="1"/>
            <a:r>
              <a:rPr lang="en-US"/>
              <a:t>Crawling the Deep Web</a:t>
            </a:r>
          </a:p>
          <a:p>
            <a:r>
              <a:rPr lang="en-US"/>
              <a:t>How to extract useful information from </a:t>
            </a:r>
            <a:r>
              <a:rPr lang="ja-JP" altLang="en-US">
                <a:latin typeface="Arial"/>
              </a:rPr>
              <a:t>“</a:t>
            </a:r>
            <a:r>
              <a:rPr lang="en-US"/>
              <a:t>noisy</a:t>
            </a:r>
            <a:r>
              <a:rPr lang="ja-JP" altLang="en-US">
                <a:latin typeface="Arial"/>
              </a:rPr>
              <a:t>”</a:t>
            </a:r>
            <a:r>
              <a:rPr lang="en-US"/>
              <a:t> text and structured corpora?</a:t>
            </a:r>
          </a:p>
        </p:txBody>
      </p:sp>
    </p:spTree>
    <p:extLst>
      <p:ext uri="{BB962C8B-B14F-4D97-AF65-F5344CB8AC3E}">
        <p14:creationId xmlns:p14="http://schemas.microsoft.com/office/powerpoint/2010/main" val="443347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646594" name="Rectangle 2"/>
          <p:cNvSpPr>
            <a:spLocks noGrp="1" noChangeArrowheads="1"/>
          </p:cNvSpPr>
          <p:nvPr>
            <p:ph type="title"/>
          </p:nvPr>
        </p:nvSpPr>
        <p:spPr/>
        <p:txBody>
          <a:bodyPr/>
          <a:lstStyle/>
          <a:p>
            <a:r>
              <a:rPr lang="en-US"/>
              <a:t>Current Environment</a:t>
            </a:r>
          </a:p>
        </p:txBody>
      </p:sp>
      <p:sp>
        <p:nvSpPr>
          <p:cNvPr id="1646595" name="Rectangle 3"/>
          <p:cNvSpPr>
            <a:spLocks noGrp="1" noChangeArrowheads="1"/>
          </p:cNvSpPr>
          <p:nvPr>
            <p:ph type="body" idx="1"/>
          </p:nvPr>
        </p:nvSpPr>
        <p:spPr/>
        <p:txBody>
          <a:bodyPr/>
          <a:lstStyle/>
          <a:p>
            <a:r>
              <a:rPr lang="en-US" dirty="0"/>
              <a:t>Expanded developer demands</a:t>
            </a:r>
          </a:p>
          <a:p>
            <a:pPr lvl="1"/>
            <a:r>
              <a:rPr lang="en-US" dirty="0"/>
              <a:t>Wider use means broader requirements, and less interest from developers in the details of traditional DBMS interactions</a:t>
            </a:r>
          </a:p>
          <a:p>
            <a:r>
              <a:rPr lang="en-US" dirty="0"/>
              <a:t>Architectural Shifts in Computing</a:t>
            </a:r>
          </a:p>
          <a:p>
            <a:pPr lvl="1"/>
            <a:r>
              <a:rPr lang="en-US" dirty="0"/>
              <a:t>The move to parallel architectures both internally (on individual chips)</a:t>
            </a:r>
          </a:p>
          <a:p>
            <a:pPr lvl="1"/>
            <a:r>
              <a:rPr lang="en-US" dirty="0"/>
              <a:t>And externally – Cloud </a:t>
            </a:r>
            <a:r>
              <a:rPr lang="en-US" dirty="0" smtClean="0"/>
              <a:t>Computing</a:t>
            </a:r>
            <a:endParaRPr lang="en-US" dirty="0"/>
          </a:p>
        </p:txBody>
      </p:sp>
    </p:spTree>
    <p:extLst>
      <p:ext uri="{BB962C8B-B14F-4D97-AF65-F5344CB8AC3E}">
        <p14:creationId xmlns:p14="http://schemas.microsoft.com/office/powerpoint/2010/main" val="3429903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257 – Fall 2011	</a:t>
            </a:r>
          </a:p>
        </p:txBody>
      </p:sp>
      <p:sp>
        <p:nvSpPr>
          <p:cNvPr id="1617922" name="Rectangle 2"/>
          <p:cNvSpPr>
            <a:spLocks noGrp="1" noChangeArrowheads="1"/>
          </p:cNvSpPr>
          <p:nvPr>
            <p:ph type="title"/>
          </p:nvPr>
        </p:nvSpPr>
        <p:spPr/>
        <p:txBody>
          <a:bodyPr/>
          <a:lstStyle/>
          <a:p>
            <a:r>
              <a:rPr lang="en-US"/>
              <a:t>The Semantic Web</a:t>
            </a:r>
          </a:p>
        </p:txBody>
      </p:sp>
      <p:sp>
        <p:nvSpPr>
          <p:cNvPr id="1617923" name="Rectangle 3"/>
          <p:cNvSpPr>
            <a:spLocks noGrp="1" noChangeArrowheads="1"/>
          </p:cNvSpPr>
          <p:nvPr>
            <p:ph type="body" idx="1"/>
          </p:nvPr>
        </p:nvSpPr>
        <p:spPr/>
        <p:txBody>
          <a:bodyPr/>
          <a:lstStyle/>
          <a:p>
            <a:r>
              <a:rPr lang="en-US" sz="2400"/>
              <a:t>The basic structure of the Semantic Web is based on RDF triples (as XML or some other form)</a:t>
            </a:r>
          </a:p>
          <a:p>
            <a:r>
              <a:rPr lang="en-US" sz="2400"/>
              <a:t>Conventional DBMS are very bad at doing some of the things that the Semantic Web is supposed to do… (.e.g., spreading activation searching)</a:t>
            </a:r>
          </a:p>
          <a:p>
            <a:r>
              <a:rPr lang="ja-JP" altLang="en-US" sz="2400">
                <a:latin typeface="Arial"/>
              </a:rPr>
              <a:t>“</a:t>
            </a:r>
            <a:r>
              <a:rPr lang="en-US" sz="2400"/>
              <a:t>Triple Stores</a:t>
            </a:r>
            <a:r>
              <a:rPr lang="ja-JP" altLang="en-US" sz="2400">
                <a:latin typeface="Arial"/>
              </a:rPr>
              <a:t>”</a:t>
            </a:r>
            <a:r>
              <a:rPr lang="en-US" sz="2400"/>
              <a:t> are being developed that are intended to optimize for the types of search and access needed for the Semantic Web</a:t>
            </a:r>
          </a:p>
        </p:txBody>
      </p:sp>
    </p:spTree>
    <p:extLst>
      <p:ext uri="{BB962C8B-B14F-4D97-AF65-F5344CB8AC3E}">
        <p14:creationId xmlns:p14="http://schemas.microsoft.com/office/powerpoint/2010/main" val="3556256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257 – Fall 2012 </a:t>
            </a:r>
            <a:endParaRPr lang="en-US"/>
          </a:p>
        </p:txBody>
      </p:sp>
      <p:sp>
        <p:nvSpPr>
          <p:cNvPr id="844802" name="Rectangle 2"/>
          <p:cNvSpPr>
            <a:spLocks noGrp="1" noChangeArrowheads="1"/>
          </p:cNvSpPr>
          <p:nvPr>
            <p:ph type="title"/>
          </p:nvPr>
        </p:nvSpPr>
        <p:spPr/>
        <p:txBody>
          <a:bodyPr/>
          <a:lstStyle/>
          <a:p>
            <a:r>
              <a:rPr lang="en-US"/>
              <a:t>Lecture Outline</a:t>
            </a:r>
          </a:p>
        </p:txBody>
      </p:sp>
      <p:sp>
        <p:nvSpPr>
          <p:cNvPr id="844803" name="Rectangle 3"/>
          <p:cNvSpPr>
            <a:spLocks noGrp="1" noChangeArrowheads="1"/>
          </p:cNvSpPr>
          <p:nvPr>
            <p:ph type="body" idx="4294967295"/>
          </p:nvPr>
        </p:nvSpPr>
        <p:spPr/>
        <p:txBody>
          <a:bodyPr/>
          <a:lstStyle/>
          <a:p>
            <a:r>
              <a:rPr lang="en-US" dirty="0" smtClean="0">
                <a:solidFill>
                  <a:schemeClr val="bg1">
                    <a:lumMod val="65000"/>
                  </a:schemeClr>
                </a:solidFill>
              </a:rPr>
              <a:t>Announcements</a:t>
            </a:r>
          </a:p>
          <a:p>
            <a:pPr lvl="1"/>
            <a:r>
              <a:rPr lang="en-US" dirty="0" smtClean="0">
                <a:solidFill>
                  <a:schemeClr val="bg1">
                    <a:lumMod val="65000"/>
                  </a:schemeClr>
                </a:solidFill>
              </a:rPr>
              <a:t>Final Project Reports</a:t>
            </a:r>
          </a:p>
          <a:p>
            <a:r>
              <a:rPr lang="en-US" dirty="0" smtClean="0"/>
              <a:t>Review</a:t>
            </a:r>
            <a:endParaRPr lang="en-US" dirty="0"/>
          </a:p>
          <a:p>
            <a:pPr lvl="1"/>
            <a:r>
              <a:rPr lang="en-US" dirty="0"/>
              <a:t>OLAP (ROLAP, MOLAP)</a:t>
            </a:r>
          </a:p>
          <a:p>
            <a:r>
              <a:rPr lang="en-US" dirty="0">
                <a:solidFill>
                  <a:srgbClr val="A6A6A6"/>
                </a:solidFill>
              </a:rPr>
              <a:t>Data Mining with the WEKA </a:t>
            </a:r>
            <a:r>
              <a:rPr lang="en-US" dirty="0" smtClean="0">
                <a:solidFill>
                  <a:srgbClr val="A6A6A6"/>
                </a:solidFill>
              </a:rPr>
              <a:t>toolkit</a:t>
            </a:r>
          </a:p>
          <a:p>
            <a:r>
              <a:rPr lang="en-US" dirty="0" smtClean="0">
                <a:solidFill>
                  <a:srgbClr val="A6A6A6"/>
                </a:solidFill>
              </a:rPr>
              <a:t>Big Data (introduction</a:t>
            </a:r>
            <a:r>
              <a:rPr lang="en-US" dirty="0" smtClean="0"/>
              <a:t>)</a:t>
            </a:r>
            <a:endParaRPr lang="en-US" dirty="0"/>
          </a:p>
        </p:txBody>
      </p:sp>
    </p:spTree>
    <p:extLst>
      <p:ext uri="{BB962C8B-B14F-4D97-AF65-F5344CB8AC3E}">
        <p14:creationId xmlns:p14="http://schemas.microsoft.com/office/powerpoint/2010/main" val="19484254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648642" name="Rectangle 2"/>
          <p:cNvSpPr>
            <a:spLocks noGrp="1" noChangeArrowheads="1"/>
          </p:cNvSpPr>
          <p:nvPr>
            <p:ph type="title"/>
          </p:nvPr>
        </p:nvSpPr>
        <p:spPr/>
        <p:txBody>
          <a:bodyPr/>
          <a:lstStyle/>
          <a:p>
            <a:r>
              <a:rPr lang="en-US"/>
              <a:t>Research Opportunities</a:t>
            </a:r>
          </a:p>
        </p:txBody>
      </p:sp>
      <p:sp>
        <p:nvSpPr>
          <p:cNvPr id="1648643" name="Rectangle 3"/>
          <p:cNvSpPr>
            <a:spLocks noGrp="1" noChangeArrowheads="1"/>
          </p:cNvSpPr>
          <p:nvPr>
            <p:ph type="body" idx="1"/>
          </p:nvPr>
        </p:nvSpPr>
        <p:spPr/>
        <p:txBody>
          <a:bodyPr/>
          <a:lstStyle/>
          <a:p>
            <a:r>
              <a:rPr lang="en-US"/>
              <a:t>Revisiting Database Engines</a:t>
            </a:r>
          </a:p>
          <a:p>
            <a:pPr lvl="1"/>
            <a:r>
              <a:rPr lang="en-US"/>
              <a:t>Do DBMS need a redesign from the ground up to accommodate the new demands of the current environment?</a:t>
            </a:r>
          </a:p>
          <a:p>
            <a:pPr>
              <a:buFontTx/>
              <a:buNone/>
            </a:pPr>
            <a:endParaRPr lang="en-US"/>
          </a:p>
        </p:txBody>
      </p:sp>
    </p:spTree>
    <p:extLst>
      <p:ext uri="{BB962C8B-B14F-4D97-AF65-F5344CB8AC3E}">
        <p14:creationId xmlns:p14="http://schemas.microsoft.com/office/powerpoint/2010/main" val="2319727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257 – Fall 2011	</a:t>
            </a:r>
          </a:p>
        </p:txBody>
      </p:sp>
      <p:sp>
        <p:nvSpPr>
          <p:cNvPr id="1619970" name="Rectangle 2"/>
          <p:cNvSpPr>
            <a:spLocks noGrp="1" noChangeArrowheads="1"/>
          </p:cNvSpPr>
          <p:nvPr>
            <p:ph type="title"/>
          </p:nvPr>
        </p:nvSpPr>
        <p:spPr/>
        <p:txBody>
          <a:bodyPr/>
          <a:lstStyle/>
          <a:p>
            <a:r>
              <a:rPr lang="en-US"/>
              <a:t>The next-generation DBMS</a:t>
            </a:r>
          </a:p>
        </p:txBody>
      </p:sp>
      <p:sp>
        <p:nvSpPr>
          <p:cNvPr id="1619971" name="Rectangle 3"/>
          <p:cNvSpPr>
            <a:spLocks noGrp="1" noChangeArrowheads="1"/>
          </p:cNvSpPr>
          <p:nvPr>
            <p:ph type="body" idx="1"/>
          </p:nvPr>
        </p:nvSpPr>
        <p:spPr/>
        <p:txBody>
          <a:bodyPr/>
          <a:lstStyle/>
          <a:p>
            <a:r>
              <a:rPr lang="en-US"/>
              <a:t>What can we expect for a next generation of DBMS?</a:t>
            </a:r>
          </a:p>
          <a:p>
            <a:r>
              <a:rPr lang="en-US"/>
              <a:t>Look at the DB research community – their research leads to the </a:t>
            </a:r>
            <a:r>
              <a:rPr lang="ja-JP" altLang="en-US">
                <a:latin typeface="Arial"/>
              </a:rPr>
              <a:t>“</a:t>
            </a:r>
            <a:r>
              <a:rPr lang="en-US"/>
              <a:t>new features</a:t>
            </a:r>
            <a:r>
              <a:rPr lang="ja-JP" altLang="en-US">
                <a:latin typeface="Arial"/>
              </a:rPr>
              <a:t>”</a:t>
            </a:r>
            <a:r>
              <a:rPr lang="en-US"/>
              <a:t> in DBMS</a:t>
            </a:r>
          </a:p>
          <a:p>
            <a:r>
              <a:rPr lang="en-US"/>
              <a:t>The </a:t>
            </a:r>
            <a:r>
              <a:rPr lang="ja-JP" altLang="en-US">
                <a:latin typeface="Arial"/>
              </a:rPr>
              <a:t>“</a:t>
            </a:r>
            <a:r>
              <a:rPr lang="en-US"/>
              <a:t>Claremont Report</a:t>
            </a:r>
            <a:r>
              <a:rPr lang="ja-JP" altLang="en-US">
                <a:latin typeface="Arial"/>
              </a:rPr>
              <a:t>”</a:t>
            </a:r>
            <a:r>
              <a:rPr lang="en-US"/>
              <a:t> on DB research is the report of meeting of top researchers and what they think are the interesting and fruitful research topics for the future </a:t>
            </a:r>
          </a:p>
        </p:txBody>
      </p:sp>
    </p:spTree>
    <p:extLst>
      <p:ext uri="{BB962C8B-B14F-4D97-AF65-F5344CB8AC3E}">
        <p14:creationId xmlns:p14="http://schemas.microsoft.com/office/powerpoint/2010/main" val="1865413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257 – Fall 2011	</a:t>
            </a:r>
          </a:p>
        </p:txBody>
      </p:sp>
      <p:sp>
        <p:nvSpPr>
          <p:cNvPr id="1622018" name="Rectangle 2"/>
          <p:cNvSpPr>
            <a:spLocks noGrp="1" noChangeArrowheads="1"/>
          </p:cNvSpPr>
          <p:nvPr>
            <p:ph type="title"/>
          </p:nvPr>
        </p:nvSpPr>
        <p:spPr/>
        <p:txBody>
          <a:bodyPr/>
          <a:lstStyle/>
          <a:p>
            <a:r>
              <a:rPr lang="en-US"/>
              <a:t>But will it be a RDBMS?</a:t>
            </a:r>
          </a:p>
        </p:txBody>
      </p:sp>
      <p:sp>
        <p:nvSpPr>
          <p:cNvPr id="1622019" name="Rectangle 3"/>
          <p:cNvSpPr>
            <a:spLocks noGrp="1" noChangeArrowheads="1"/>
          </p:cNvSpPr>
          <p:nvPr>
            <p:ph type="body" idx="1"/>
          </p:nvPr>
        </p:nvSpPr>
        <p:spPr/>
        <p:txBody>
          <a:bodyPr/>
          <a:lstStyle/>
          <a:p>
            <a:r>
              <a:rPr lang="en-US" sz="2400"/>
              <a:t>Recently, Mike Stonebraker (one of the people who helped invent Relational DBMS) has suggested that the </a:t>
            </a:r>
            <a:r>
              <a:rPr lang="ja-JP" altLang="en-US" sz="2400">
                <a:latin typeface="Arial"/>
              </a:rPr>
              <a:t>“</a:t>
            </a:r>
            <a:r>
              <a:rPr lang="en-US" sz="2400"/>
              <a:t>One Size Fits All</a:t>
            </a:r>
            <a:r>
              <a:rPr lang="ja-JP" altLang="en-US" sz="2400">
                <a:latin typeface="Arial"/>
              </a:rPr>
              <a:t>”</a:t>
            </a:r>
            <a:r>
              <a:rPr lang="en-US" sz="2400"/>
              <a:t> model for DBMS is an idea whose time has come – and gone</a:t>
            </a:r>
          </a:p>
          <a:p>
            <a:pPr lvl="1"/>
            <a:r>
              <a:rPr lang="en-US" sz="2000"/>
              <a:t>This was also a theme of the Claremont Report</a:t>
            </a:r>
          </a:p>
          <a:p>
            <a:r>
              <a:rPr lang="en-US" sz="2400"/>
              <a:t>RDBMS technology, as noted previously, has optimized on transactional business type processing</a:t>
            </a:r>
          </a:p>
          <a:p>
            <a:r>
              <a:rPr lang="en-US" sz="2400"/>
              <a:t>But many other applications do not follow that model</a:t>
            </a:r>
          </a:p>
        </p:txBody>
      </p:sp>
    </p:spTree>
    <p:extLst>
      <p:ext uri="{BB962C8B-B14F-4D97-AF65-F5344CB8AC3E}">
        <p14:creationId xmlns:p14="http://schemas.microsoft.com/office/powerpoint/2010/main" val="1389765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257 – Fall 2011	</a:t>
            </a:r>
          </a:p>
        </p:txBody>
      </p:sp>
      <p:sp>
        <p:nvSpPr>
          <p:cNvPr id="1624066" name="Rectangle 2"/>
          <p:cNvSpPr>
            <a:spLocks noGrp="1" noChangeArrowheads="1"/>
          </p:cNvSpPr>
          <p:nvPr>
            <p:ph type="title"/>
          </p:nvPr>
        </p:nvSpPr>
        <p:spPr/>
        <p:txBody>
          <a:bodyPr/>
          <a:lstStyle/>
          <a:p>
            <a:r>
              <a:rPr lang="en-US"/>
              <a:t>Will it be an RDBMS?</a:t>
            </a:r>
          </a:p>
        </p:txBody>
      </p:sp>
      <p:sp>
        <p:nvSpPr>
          <p:cNvPr id="1624067" name="Rectangle 3"/>
          <p:cNvSpPr>
            <a:spLocks noGrp="1" noChangeArrowheads="1"/>
          </p:cNvSpPr>
          <p:nvPr>
            <p:ph type="body" idx="1"/>
          </p:nvPr>
        </p:nvSpPr>
        <p:spPr/>
        <p:txBody>
          <a:bodyPr/>
          <a:lstStyle/>
          <a:p>
            <a:r>
              <a:rPr lang="en-US"/>
              <a:t>Stonebraker predicts that the DBMS market will fracture into many more specialized database engines</a:t>
            </a:r>
          </a:p>
          <a:p>
            <a:pPr lvl="1"/>
            <a:r>
              <a:rPr lang="en-US"/>
              <a:t>Although some may have a shared common frontend</a:t>
            </a:r>
          </a:p>
          <a:p>
            <a:r>
              <a:rPr lang="en-US"/>
              <a:t>Examples are Data Warehouses, Stream processing engines, Text and unstructured data processing systems</a:t>
            </a:r>
          </a:p>
          <a:p>
            <a:endParaRPr lang="en-US"/>
          </a:p>
        </p:txBody>
      </p:sp>
    </p:spTree>
    <p:extLst>
      <p:ext uri="{BB962C8B-B14F-4D97-AF65-F5344CB8AC3E}">
        <p14:creationId xmlns:p14="http://schemas.microsoft.com/office/powerpoint/2010/main" val="650508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257 – Fall 2011	</a:t>
            </a:r>
          </a:p>
        </p:txBody>
      </p:sp>
      <p:sp>
        <p:nvSpPr>
          <p:cNvPr id="1626114" name="Rectangle 2"/>
          <p:cNvSpPr>
            <a:spLocks noGrp="1" noChangeArrowheads="1"/>
          </p:cNvSpPr>
          <p:nvPr>
            <p:ph type="title"/>
          </p:nvPr>
        </p:nvSpPr>
        <p:spPr/>
        <p:txBody>
          <a:bodyPr/>
          <a:lstStyle/>
          <a:p>
            <a:r>
              <a:rPr lang="en-US"/>
              <a:t>Will it be an RDBMS?</a:t>
            </a:r>
          </a:p>
        </p:txBody>
      </p:sp>
      <p:sp>
        <p:nvSpPr>
          <p:cNvPr id="1626115" name="Rectangle 3"/>
          <p:cNvSpPr>
            <a:spLocks noGrp="1" noChangeArrowheads="1"/>
          </p:cNvSpPr>
          <p:nvPr>
            <p:ph type="body" idx="1"/>
          </p:nvPr>
        </p:nvSpPr>
        <p:spPr/>
        <p:txBody>
          <a:bodyPr/>
          <a:lstStyle/>
          <a:p>
            <a:pPr>
              <a:lnSpc>
                <a:spcPct val="90000"/>
              </a:lnSpc>
            </a:pPr>
            <a:r>
              <a:rPr lang="en-US" sz="2800"/>
              <a:t>Data Warehouses currently use (mostly) conventional DBMS technology</a:t>
            </a:r>
          </a:p>
          <a:p>
            <a:pPr lvl="1">
              <a:lnSpc>
                <a:spcPct val="90000"/>
              </a:lnSpc>
            </a:pPr>
            <a:r>
              <a:rPr lang="en-US" sz="2400"/>
              <a:t>But they are </a:t>
            </a:r>
            <a:r>
              <a:rPr lang="en-US" sz="2400" b="1"/>
              <a:t>NOT</a:t>
            </a:r>
            <a:r>
              <a:rPr lang="en-US" sz="2400"/>
              <a:t> the type of data those are optimized for</a:t>
            </a:r>
          </a:p>
          <a:p>
            <a:pPr lvl="1">
              <a:lnSpc>
                <a:spcPct val="90000"/>
              </a:lnSpc>
            </a:pPr>
            <a:r>
              <a:rPr lang="en-US" sz="2400"/>
              <a:t>Storage usually puts all elements of a row together, but that is an optimization for updating and not searching, summarizing, and reading individual attributes</a:t>
            </a:r>
          </a:p>
          <a:p>
            <a:pPr lvl="1">
              <a:lnSpc>
                <a:spcPct val="90000"/>
              </a:lnSpc>
            </a:pPr>
            <a:r>
              <a:rPr lang="en-US" sz="2400"/>
              <a:t>A better solution is to store the data by column instead of by row – vastly more efficient for typical Data Warehouse Applications</a:t>
            </a:r>
          </a:p>
        </p:txBody>
      </p:sp>
    </p:spTree>
    <p:extLst>
      <p:ext uri="{BB962C8B-B14F-4D97-AF65-F5344CB8AC3E}">
        <p14:creationId xmlns:p14="http://schemas.microsoft.com/office/powerpoint/2010/main" val="2155646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257 – Fall 2011	</a:t>
            </a:r>
          </a:p>
        </p:txBody>
      </p:sp>
      <p:sp>
        <p:nvSpPr>
          <p:cNvPr id="1628162" name="Rectangle 2"/>
          <p:cNvSpPr>
            <a:spLocks noGrp="1" noChangeArrowheads="1"/>
          </p:cNvSpPr>
          <p:nvPr>
            <p:ph type="title"/>
          </p:nvPr>
        </p:nvSpPr>
        <p:spPr/>
        <p:txBody>
          <a:bodyPr/>
          <a:lstStyle/>
          <a:p>
            <a:r>
              <a:rPr lang="en-US"/>
              <a:t>Will it be an RDBMS?</a:t>
            </a:r>
          </a:p>
        </p:txBody>
      </p:sp>
      <p:sp>
        <p:nvSpPr>
          <p:cNvPr id="1628163" name="Rectangle 3"/>
          <p:cNvSpPr>
            <a:spLocks noGrp="1" noChangeArrowheads="1"/>
          </p:cNvSpPr>
          <p:nvPr>
            <p:ph type="body" idx="1"/>
          </p:nvPr>
        </p:nvSpPr>
        <p:spPr/>
        <p:txBody>
          <a:bodyPr/>
          <a:lstStyle/>
          <a:p>
            <a:pPr>
              <a:lnSpc>
                <a:spcPct val="90000"/>
              </a:lnSpc>
            </a:pPr>
            <a:r>
              <a:rPr lang="en-US" sz="2800"/>
              <a:t>Streaming data, such as Wall St. stock trade information is badly suited to conventional RDBMS (other than as historical data)</a:t>
            </a:r>
          </a:p>
          <a:p>
            <a:pPr lvl="1">
              <a:lnSpc>
                <a:spcPct val="90000"/>
              </a:lnSpc>
            </a:pPr>
            <a:r>
              <a:rPr lang="en-US" sz="2400"/>
              <a:t>The data arrives in a continuous real-time stream</a:t>
            </a:r>
          </a:p>
          <a:p>
            <a:pPr lvl="1">
              <a:lnSpc>
                <a:spcPct val="90000"/>
              </a:lnSpc>
            </a:pPr>
            <a:r>
              <a:rPr lang="en-US" sz="2400"/>
              <a:t>But, data in RDBMS has to be stored before it can be read and actions taken on it</a:t>
            </a:r>
          </a:p>
          <a:p>
            <a:pPr lvl="2">
              <a:lnSpc>
                <a:spcPct val="90000"/>
              </a:lnSpc>
            </a:pPr>
            <a:r>
              <a:rPr lang="en-US" sz="2000"/>
              <a:t>This is too slow for real-time actions on that data</a:t>
            </a:r>
          </a:p>
          <a:p>
            <a:pPr lvl="1">
              <a:lnSpc>
                <a:spcPct val="90000"/>
              </a:lnSpc>
            </a:pPr>
            <a:r>
              <a:rPr lang="en-US" sz="2400"/>
              <a:t>Stream processors function by running </a:t>
            </a:r>
            <a:r>
              <a:rPr lang="ja-JP" altLang="en-US" sz="2400">
                <a:latin typeface="Arial"/>
              </a:rPr>
              <a:t>“</a:t>
            </a:r>
            <a:r>
              <a:rPr lang="en-US" sz="2400"/>
              <a:t>queries</a:t>
            </a:r>
            <a:r>
              <a:rPr lang="ja-JP" altLang="en-US" sz="2400">
                <a:latin typeface="Arial"/>
              </a:rPr>
              <a:t>”</a:t>
            </a:r>
            <a:r>
              <a:rPr lang="en-US" sz="2400"/>
              <a:t> on the live data stream instead</a:t>
            </a:r>
          </a:p>
          <a:p>
            <a:pPr lvl="2">
              <a:lnSpc>
                <a:spcPct val="90000"/>
              </a:lnSpc>
            </a:pPr>
            <a:r>
              <a:rPr lang="en-US" sz="2000"/>
              <a:t>May be </a:t>
            </a:r>
            <a:r>
              <a:rPr lang="en-US" sz="2000" i="1"/>
              <a:t>orders of magnitude </a:t>
            </a:r>
            <a:r>
              <a:rPr lang="en-US" sz="2000"/>
              <a:t>faster</a:t>
            </a:r>
          </a:p>
        </p:txBody>
      </p:sp>
    </p:spTree>
    <p:extLst>
      <p:ext uri="{BB962C8B-B14F-4D97-AF65-F5344CB8AC3E}">
        <p14:creationId xmlns:p14="http://schemas.microsoft.com/office/powerpoint/2010/main" val="3847928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257 – Fall 2011	</a:t>
            </a:r>
          </a:p>
        </p:txBody>
      </p:sp>
      <p:sp>
        <p:nvSpPr>
          <p:cNvPr id="1630210" name="Rectangle 2"/>
          <p:cNvSpPr>
            <a:spLocks noGrp="1" noChangeArrowheads="1"/>
          </p:cNvSpPr>
          <p:nvPr>
            <p:ph type="title"/>
          </p:nvPr>
        </p:nvSpPr>
        <p:spPr/>
        <p:txBody>
          <a:bodyPr/>
          <a:lstStyle/>
          <a:p>
            <a:r>
              <a:rPr lang="en-US"/>
              <a:t>Will it be an RDBMS?</a:t>
            </a:r>
          </a:p>
        </p:txBody>
      </p:sp>
      <p:sp>
        <p:nvSpPr>
          <p:cNvPr id="1630211" name="Rectangle 3"/>
          <p:cNvSpPr>
            <a:spLocks noGrp="1" noChangeArrowheads="1"/>
          </p:cNvSpPr>
          <p:nvPr>
            <p:ph type="body" idx="1"/>
          </p:nvPr>
        </p:nvSpPr>
        <p:spPr/>
        <p:txBody>
          <a:bodyPr/>
          <a:lstStyle/>
          <a:p>
            <a:pPr>
              <a:lnSpc>
                <a:spcPct val="90000"/>
              </a:lnSpc>
            </a:pPr>
            <a:r>
              <a:rPr lang="en-US" sz="2800"/>
              <a:t>Sensor networks provide another massive stream input and analysis problem</a:t>
            </a:r>
          </a:p>
          <a:p>
            <a:pPr>
              <a:lnSpc>
                <a:spcPct val="90000"/>
              </a:lnSpc>
            </a:pPr>
            <a:r>
              <a:rPr lang="en-US" sz="2800"/>
              <a:t>Text Search: No current text search engines use RDBMS, they too need to be optimized for searching, and tend to use inverted file structures instead of RDBMS storage</a:t>
            </a:r>
          </a:p>
          <a:p>
            <a:pPr>
              <a:lnSpc>
                <a:spcPct val="90000"/>
              </a:lnSpc>
            </a:pPr>
            <a:r>
              <a:rPr lang="en-US" sz="2800"/>
              <a:t>Scientific databases are another typical example of streamed data from sensor networks or instruments</a:t>
            </a:r>
          </a:p>
          <a:p>
            <a:pPr>
              <a:lnSpc>
                <a:spcPct val="90000"/>
              </a:lnSpc>
            </a:pPr>
            <a:r>
              <a:rPr lang="en-US" sz="2800"/>
              <a:t>XML data is still not a first-class citizen of RDBMS, and there are reasons to believe that specialized database engines are needed</a:t>
            </a:r>
          </a:p>
        </p:txBody>
      </p:sp>
    </p:spTree>
    <p:extLst>
      <p:ext uri="{BB962C8B-B14F-4D97-AF65-F5344CB8AC3E}">
        <p14:creationId xmlns:p14="http://schemas.microsoft.com/office/powerpoint/2010/main" val="3453945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257 – Fall 2011	</a:t>
            </a:r>
          </a:p>
        </p:txBody>
      </p:sp>
      <p:sp>
        <p:nvSpPr>
          <p:cNvPr id="1632258" name="Rectangle 2"/>
          <p:cNvSpPr>
            <a:spLocks noGrp="1" noChangeArrowheads="1"/>
          </p:cNvSpPr>
          <p:nvPr>
            <p:ph type="title"/>
          </p:nvPr>
        </p:nvSpPr>
        <p:spPr/>
        <p:txBody>
          <a:bodyPr/>
          <a:lstStyle/>
          <a:p>
            <a:r>
              <a:rPr lang="en-US"/>
              <a:t>Will it be an RDBMS</a:t>
            </a:r>
          </a:p>
        </p:txBody>
      </p:sp>
      <p:sp>
        <p:nvSpPr>
          <p:cNvPr id="1632259" name="Rectangle 3"/>
          <p:cNvSpPr>
            <a:spLocks noGrp="1" noChangeArrowheads="1"/>
          </p:cNvSpPr>
          <p:nvPr>
            <p:ph type="body" idx="1"/>
          </p:nvPr>
        </p:nvSpPr>
        <p:spPr/>
        <p:txBody>
          <a:bodyPr/>
          <a:lstStyle/>
          <a:p>
            <a:pPr>
              <a:lnSpc>
                <a:spcPct val="90000"/>
              </a:lnSpc>
            </a:pPr>
            <a:r>
              <a:rPr lang="en-US" sz="2800" dirty="0"/>
              <a:t>RDBMS will still be used for what they are best at – business-type high transaction data</a:t>
            </a:r>
          </a:p>
          <a:p>
            <a:pPr>
              <a:lnSpc>
                <a:spcPct val="90000"/>
              </a:lnSpc>
            </a:pPr>
            <a:r>
              <a:rPr lang="en-US" sz="2800" dirty="0"/>
              <a:t>But specialized DBMS will be used for many other applications</a:t>
            </a:r>
          </a:p>
          <a:p>
            <a:pPr>
              <a:lnSpc>
                <a:spcPct val="90000"/>
              </a:lnSpc>
            </a:pPr>
            <a:r>
              <a:rPr lang="en-US" sz="2800" dirty="0"/>
              <a:t>Consider </a:t>
            </a:r>
            <a:r>
              <a:rPr lang="en-US" sz="2800" dirty="0" smtClean="0"/>
              <a:t>Oracle</a:t>
            </a:r>
            <a:r>
              <a:rPr lang="ja-JP" altLang="en-US" sz="2800" dirty="0" smtClean="0">
                <a:latin typeface="Arial"/>
              </a:rPr>
              <a:t>’</a:t>
            </a:r>
            <a:r>
              <a:rPr lang="en-US" sz="2800" dirty="0" smtClean="0"/>
              <a:t>s </a:t>
            </a:r>
            <a:r>
              <a:rPr lang="en-US" sz="2800" dirty="0" err="1"/>
              <a:t>acquisions</a:t>
            </a:r>
            <a:r>
              <a:rPr lang="en-US" sz="2800" dirty="0"/>
              <a:t> of </a:t>
            </a:r>
            <a:r>
              <a:rPr lang="en-US" sz="2800" dirty="0" err="1"/>
              <a:t>SleepyCat</a:t>
            </a:r>
            <a:r>
              <a:rPr lang="en-US" sz="2800" dirty="0"/>
              <a:t> (</a:t>
            </a:r>
            <a:r>
              <a:rPr lang="en-US" sz="2800" dirty="0" err="1"/>
              <a:t>BerkeleyDB</a:t>
            </a:r>
            <a:r>
              <a:rPr lang="en-US" sz="2800" dirty="0"/>
              <a:t>) embedded database engine, and </a:t>
            </a:r>
            <a:r>
              <a:rPr lang="en-US" sz="2800" dirty="0" err="1"/>
              <a:t>TimesTen</a:t>
            </a:r>
            <a:r>
              <a:rPr lang="en-US" sz="2800" dirty="0"/>
              <a:t> main memory database engine</a:t>
            </a:r>
          </a:p>
          <a:p>
            <a:pPr lvl="1">
              <a:lnSpc>
                <a:spcPct val="90000"/>
              </a:lnSpc>
            </a:pPr>
            <a:r>
              <a:rPr lang="en-US" sz="2400" dirty="0"/>
              <a:t>specialized database engines for specific applications</a:t>
            </a:r>
          </a:p>
        </p:txBody>
      </p:sp>
    </p:spTree>
    <p:extLst>
      <p:ext uri="{BB962C8B-B14F-4D97-AF65-F5344CB8AC3E}">
        <p14:creationId xmlns:p14="http://schemas.microsoft.com/office/powerpoint/2010/main" val="12249175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257 – Fall 2011	</a:t>
            </a:r>
          </a:p>
        </p:txBody>
      </p:sp>
      <p:sp>
        <p:nvSpPr>
          <p:cNvPr id="1634306" name="Rectangle 2"/>
          <p:cNvSpPr>
            <a:spLocks noGrp="1" noChangeArrowheads="1"/>
          </p:cNvSpPr>
          <p:nvPr>
            <p:ph type="title"/>
          </p:nvPr>
        </p:nvSpPr>
        <p:spPr/>
        <p:txBody>
          <a:bodyPr/>
          <a:lstStyle/>
          <a:p>
            <a:r>
              <a:rPr lang="en-US"/>
              <a:t>Some things to consider</a:t>
            </a:r>
          </a:p>
        </p:txBody>
      </p:sp>
      <p:sp>
        <p:nvSpPr>
          <p:cNvPr id="1634307" name="Rectangle 3"/>
          <p:cNvSpPr>
            <a:spLocks noGrp="1" noChangeArrowheads="1"/>
          </p:cNvSpPr>
          <p:nvPr>
            <p:ph type="body" idx="1"/>
          </p:nvPr>
        </p:nvSpPr>
        <p:spPr/>
        <p:txBody>
          <a:bodyPr/>
          <a:lstStyle/>
          <a:p>
            <a:r>
              <a:rPr lang="en-US" sz="2400"/>
              <a:t>Bandwidth will keep increasing and getting cheaper (and go wireless)</a:t>
            </a:r>
          </a:p>
          <a:p>
            <a:r>
              <a:rPr lang="en-US" sz="2400"/>
              <a:t>Processing power will keep increasing </a:t>
            </a:r>
          </a:p>
          <a:p>
            <a:pPr lvl="1"/>
            <a:r>
              <a:rPr lang="en-US" sz="2000"/>
              <a:t>Moore</a:t>
            </a:r>
            <a:r>
              <a:rPr lang="ja-JP" altLang="en-US" sz="2000">
                <a:latin typeface="Arial"/>
              </a:rPr>
              <a:t>’</a:t>
            </a:r>
            <a:r>
              <a:rPr lang="en-US" sz="2000"/>
              <a:t>s law: Number of circuits on the most advanced semiconductors doubling every 18 months</a:t>
            </a:r>
          </a:p>
          <a:p>
            <a:pPr lvl="1"/>
            <a:r>
              <a:rPr lang="en-US" sz="2000"/>
              <a:t>With multicore chips, all computing is becoming parallel computing</a:t>
            </a:r>
          </a:p>
          <a:p>
            <a:r>
              <a:rPr lang="en-US" sz="2400"/>
              <a:t>Memory and Storage will keep getting cheaper (and probably smaller)</a:t>
            </a:r>
          </a:p>
          <a:p>
            <a:pPr lvl="1"/>
            <a:r>
              <a:rPr lang="ja-JP" altLang="en-US" sz="2000">
                <a:latin typeface="Arial"/>
              </a:rPr>
              <a:t>“</a:t>
            </a:r>
            <a:r>
              <a:rPr lang="en-US" sz="2000"/>
              <a:t>Storage law</a:t>
            </a:r>
            <a:r>
              <a:rPr lang="ja-JP" altLang="en-US" sz="2000">
                <a:latin typeface="Arial"/>
              </a:rPr>
              <a:t>”</a:t>
            </a:r>
            <a:r>
              <a:rPr lang="en-US" sz="2000"/>
              <a:t>: Worldwide digital data storage capacity has doubled every 9 months for the past decade</a:t>
            </a:r>
          </a:p>
        </p:txBody>
      </p:sp>
    </p:spTree>
    <p:extLst>
      <p:ext uri="{BB962C8B-B14F-4D97-AF65-F5344CB8AC3E}">
        <p14:creationId xmlns:p14="http://schemas.microsoft.com/office/powerpoint/2010/main" val="3851362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650690" name="Rectangle 2"/>
          <p:cNvSpPr>
            <a:spLocks noGrp="1" noChangeArrowheads="1"/>
          </p:cNvSpPr>
          <p:nvPr>
            <p:ph type="title"/>
          </p:nvPr>
        </p:nvSpPr>
        <p:spPr/>
        <p:txBody>
          <a:bodyPr/>
          <a:lstStyle/>
          <a:p>
            <a:r>
              <a:rPr lang="en-US" sz="3600"/>
              <a:t>Research Opportunities-DB engines</a:t>
            </a:r>
          </a:p>
        </p:txBody>
      </p:sp>
      <p:sp>
        <p:nvSpPr>
          <p:cNvPr id="1650691" name="Rectangle 3"/>
          <p:cNvSpPr>
            <a:spLocks noGrp="1" noChangeArrowheads="1"/>
          </p:cNvSpPr>
          <p:nvPr>
            <p:ph type="body" idx="1"/>
          </p:nvPr>
        </p:nvSpPr>
        <p:spPr/>
        <p:txBody>
          <a:bodyPr/>
          <a:lstStyle/>
          <a:p>
            <a:r>
              <a:rPr lang="en-US"/>
              <a:t>Designing systems for clusters of many-core processors</a:t>
            </a:r>
          </a:p>
          <a:p>
            <a:r>
              <a:rPr lang="en-US"/>
              <a:t>Exploiting RAM and Flash as persistent media, rather than relying on magnetic disk</a:t>
            </a:r>
          </a:p>
          <a:p>
            <a:r>
              <a:rPr lang="en-US"/>
              <a:t>Continuous self-tuning of DBMS systems</a:t>
            </a:r>
          </a:p>
          <a:p>
            <a:r>
              <a:rPr lang="en-US"/>
              <a:t>Encryption and Compression</a:t>
            </a:r>
          </a:p>
          <a:p>
            <a:r>
              <a:rPr lang="en-US"/>
              <a:t>Supporting non-relation data models </a:t>
            </a:r>
          </a:p>
          <a:p>
            <a:pPr lvl="1"/>
            <a:r>
              <a:rPr lang="en-US"/>
              <a:t>instead of </a:t>
            </a:r>
            <a:r>
              <a:rPr lang="ja-JP" altLang="en-US">
                <a:latin typeface="Arial"/>
              </a:rPr>
              <a:t>“</a:t>
            </a:r>
            <a:r>
              <a:rPr lang="en-US"/>
              <a:t>shoe-horning</a:t>
            </a:r>
            <a:r>
              <a:rPr lang="ja-JP" altLang="en-US">
                <a:latin typeface="Arial"/>
              </a:rPr>
              <a:t>”</a:t>
            </a:r>
            <a:r>
              <a:rPr lang="en-US"/>
              <a:t> them into tables</a:t>
            </a:r>
          </a:p>
        </p:txBody>
      </p:sp>
    </p:spTree>
    <p:extLst>
      <p:ext uri="{BB962C8B-B14F-4D97-AF65-F5344CB8AC3E}">
        <p14:creationId xmlns:p14="http://schemas.microsoft.com/office/powerpoint/2010/main" val="1060153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IS 257 – Fall 2012 </a:t>
            </a:r>
            <a:endParaRPr lang="en-US"/>
          </a:p>
        </p:txBody>
      </p:sp>
      <p:sp>
        <p:nvSpPr>
          <p:cNvPr id="1265666" name="Oval 2"/>
          <p:cNvSpPr>
            <a:spLocks noChangeArrowheads="1"/>
          </p:cNvSpPr>
          <p:nvPr/>
        </p:nvSpPr>
        <p:spPr bwMode="auto">
          <a:xfrm>
            <a:off x="4572000" y="3810000"/>
            <a:ext cx="3200400" cy="2438400"/>
          </a:xfrm>
          <a:prstGeom prst="ellipse">
            <a:avLst/>
          </a:prstGeom>
          <a:solidFill>
            <a:schemeClr val="accent2">
              <a:alpha val="50000"/>
            </a:scheme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5667" name="Oval 3"/>
          <p:cNvSpPr>
            <a:spLocks noChangeArrowheads="1"/>
          </p:cNvSpPr>
          <p:nvPr/>
        </p:nvSpPr>
        <p:spPr bwMode="auto">
          <a:xfrm>
            <a:off x="914400" y="3810000"/>
            <a:ext cx="3200400" cy="2438400"/>
          </a:xfrm>
          <a:prstGeom prst="ellipse">
            <a:avLst/>
          </a:prstGeom>
          <a:solidFill>
            <a:srgbClr val="FF99CC">
              <a:alpha val="50000"/>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5668" name="Oval 4"/>
          <p:cNvSpPr>
            <a:spLocks noChangeArrowheads="1"/>
          </p:cNvSpPr>
          <p:nvPr/>
        </p:nvSpPr>
        <p:spPr bwMode="auto">
          <a:xfrm>
            <a:off x="4419600" y="1143000"/>
            <a:ext cx="3200400" cy="2438400"/>
          </a:xfrm>
          <a:prstGeom prst="ellipse">
            <a:avLst/>
          </a:prstGeom>
          <a:solidFill>
            <a:srgbClr val="FFFF00">
              <a:alpha val="50000"/>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5669" name="Oval 5"/>
          <p:cNvSpPr>
            <a:spLocks noChangeArrowheads="1"/>
          </p:cNvSpPr>
          <p:nvPr/>
        </p:nvSpPr>
        <p:spPr bwMode="auto">
          <a:xfrm>
            <a:off x="685800" y="1219200"/>
            <a:ext cx="3200400" cy="2438400"/>
          </a:xfrm>
          <a:prstGeom prst="ellipse">
            <a:avLst/>
          </a:prstGeom>
          <a:solidFill>
            <a:srgbClr val="99CC00">
              <a:alpha val="50000"/>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5670" name="AutoShape 6"/>
          <p:cNvSpPr>
            <a:spLocks noChangeArrowheads="1"/>
          </p:cNvSpPr>
          <p:nvPr/>
        </p:nvSpPr>
        <p:spPr bwMode="auto">
          <a:xfrm>
            <a:off x="2362200" y="2667000"/>
            <a:ext cx="3810000" cy="1371600"/>
          </a:xfrm>
          <a:prstGeom prst="bevel">
            <a:avLst>
              <a:gd name="adj" fmla="val 12500"/>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5671" name="Rectangle 7"/>
          <p:cNvSpPr>
            <a:spLocks noGrp="1" noChangeArrowheads="1"/>
          </p:cNvSpPr>
          <p:nvPr>
            <p:ph type="title"/>
          </p:nvPr>
        </p:nvSpPr>
        <p:spPr>
          <a:noFill/>
          <a:ln/>
        </p:spPr>
        <p:txBody>
          <a:bodyPr lIns="92075" tIns="46038" rIns="92075" bIns="46038"/>
          <a:lstStyle/>
          <a:p>
            <a:r>
              <a:rPr lang="en-US" sz="3600"/>
              <a:t>Related Fields</a:t>
            </a:r>
          </a:p>
        </p:txBody>
      </p:sp>
      <p:sp>
        <p:nvSpPr>
          <p:cNvPr id="1265672" name="Rectangle 8"/>
          <p:cNvSpPr>
            <a:spLocks noGrp="1" noChangeArrowheads="1"/>
          </p:cNvSpPr>
          <p:nvPr>
            <p:ph type="body" idx="1"/>
          </p:nvPr>
        </p:nvSpPr>
        <p:spPr>
          <a:xfrm>
            <a:off x="1371600" y="2286000"/>
            <a:ext cx="7162800" cy="4114800"/>
          </a:xfrm>
          <a:noFill/>
          <a:ln/>
        </p:spPr>
        <p:txBody>
          <a:bodyPr lIns="92075" tIns="46038" rIns="92075" bIns="46038"/>
          <a:lstStyle/>
          <a:p>
            <a:pPr>
              <a:buFontTx/>
              <a:buNone/>
            </a:pPr>
            <a:r>
              <a:rPr lang="en-US"/>
              <a:t>  </a:t>
            </a:r>
          </a:p>
        </p:txBody>
      </p:sp>
      <p:sp>
        <p:nvSpPr>
          <p:cNvPr id="1265673" name="Rectangle 9"/>
          <p:cNvSpPr>
            <a:spLocks noChangeArrowheads="1"/>
          </p:cNvSpPr>
          <p:nvPr/>
        </p:nvSpPr>
        <p:spPr bwMode="auto">
          <a:xfrm>
            <a:off x="1600200" y="4495800"/>
            <a:ext cx="17414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90000"/>
              </a:lnSpc>
              <a:spcBef>
                <a:spcPct val="30000"/>
              </a:spcBef>
            </a:pPr>
            <a:r>
              <a:rPr lang="en-US" sz="3200" b="1"/>
              <a:t>Statistics</a:t>
            </a:r>
          </a:p>
        </p:txBody>
      </p:sp>
      <p:sp>
        <p:nvSpPr>
          <p:cNvPr id="1265674" name="Rectangle 10"/>
          <p:cNvSpPr>
            <a:spLocks noChangeArrowheads="1"/>
          </p:cNvSpPr>
          <p:nvPr/>
        </p:nvSpPr>
        <p:spPr bwMode="auto">
          <a:xfrm>
            <a:off x="1295400" y="1905000"/>
            <a:ext cx="23622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marL="285750" indent="-285750" algn="l" eaLnBrk="0" hangingPunct="0">
              <a:lnSpc>
                <a:spcPct val="40000"/>
              </a:lnSpc>
              <a:spcBef>
                <a:spcPct val="30000"/>
              </a:spcBef>
            </a:pPr>
            <a:r>
              <a:rPr lang="en-US" sz="3600" b="1"/>
              <a:t>Machine</a:t>
            </a:r>
          </a:p>
          <a:p>
            <a:pPr marL="285750" indent="-285750" algn="l" eaLnBrk="0" hangingPunct="0">
              <a:lnSpc>
                <a:spcPct val="40000"/>
              </a:lnSpc>
              <a:spcBef>
                <a:spcPct val="30000"/>
              </a:spcBef>
            </a:pPr>
            <a:r>
              <a:rPr lang="en-US" sz="3600" b="1"/>
              <a:t>Learning</a:t>
            </a:r>
          </a:p>
        </p:txBody>
      </p:sp>
      <p:sp>
        <p:nvSpPr>
          <p:cNvPr id="1265675" name="Rectangle 11"/>
          <p:cNvSpPr>
            <a:spLocks noChangeArrowheads="1"/>
          </p:cNvSpPr>
          <p:nvPr/>
        </p:nvSpPr>
        <p:spPr bwMode="auto">
          <a:xfrm>
            <a:off x="5257800" y="4572000"/>
            <a:ext cx="19446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90000"/>
              </a:lnSpc>
              <a:spcBef>
                <a:spcPct val="30000"/>
              </a:spcBef>
            </a:pPr>
            <a:r>
              <a:rPr lang="en-US" sz="3200" b="1"/>
              <a:t>Databases</a:t>
            </a:r>
          </a:p>
        </p:txBody>
      </p:sp>
      <p:sp>
        <p:nvSpPr>
          <p:cNvPr id="1265676" name="Rectangle 12"/>
          <p:cNvSpPr>
            <a:spLocks noChangeArrowheads="1"/>
          </p:cNvSpPr>
          <p:nvPr/>
        </p:nvSpPr>
        <p:spPr bwMode="auto">
          <a:xfrm>
            <a:off x="4876800" y="1905000"/>
            <a:ext cx="24653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90000"/>
              </a:lnSpc>
              <a:spcBef>
                <a:spcPct val="30000"/>
              </a:spcBef>
            </a:pPr>
            <a:r>
              <a:rPr lang="en-US" sz="3200" b="1"/>
              <a:t>Visualization</a:t>
            </a:r>
          </a:p>
        </p:txBody>
      </p:sp>
      <p:sp>
        <p:nvSpPr>
          <p:cNvPr id="1265677" name="Rectangle 13"/>
          <p:cNvSpPr>
            <a:spLocks noChangeArrowheads="1"/>
          </p:cNvSpPr>
          <p:nvPr/>
        </p:nvSpPr>
        <p:spPr bwMode="auto">
          <a:xfrm>
            <a:off x="2590800" y="2895600"/>
            <a:ext cx="34734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r>
              <a:rPr lang="en-US" sz="2800" b="1"/>
              <a:t>Data Mining and </a:t>
            </a:r>
          </a:p>
          <a:p>
            <a:pPr algn="l" eaLnBrk="0" hangingPunct="0"/>
            <a:r>
              <a:rPr lang="en-US" sz="2800" b="1"/>
              <a:t>Knowledge Discovery</a:t>
            </a:r>
          </a:p>
        </p:txBody>
      </p:sp>
      <p:sp>
        <p:nvSpPr>
          <p:cNvPr id="1265678" name="Text Box 14"/>
          <p:cNvSpPr txBox="1">
            <a:spLocks noChangeArrowheads="1"/>
          </p:cNvSpPr>
          <p:nvPr/>
        </p:nvSpPr>
        <p:spPr bwMode="auto">
          <a:xfrm>
            <a:off x="212725" y="61341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solidFill>
                  <a:srgbClr val="FF0000"/>
                </a:solidFill>
              </a:rPr>
              <a:t>Source: Gregory Piatetsky-Shapiro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652738" name="Rectangle 2"/>
          <p:cNvSpPr>
            <a:spLocks noGrp="1" noChangeArrowheads="1"/>
          </p:cNvSpPr>
          <p:nvPr>
            <p:ph type="title"/>
          </p:nvPr>
        </p:nvSpPr>
        <p:spPr/>
        <p:txBody>
          <a:bodyPr/>
          <a:lstStyle/>
          <a:p>
            <a:r>
              <a:rPr lang="en-US" sz="3600"/>
              <a:t>Research Opportunities-DB engines</a:t>
            </a:r>
          </a:p>
        </p:txBody>
      </p:sp>
      <p:sp>
        <p:nvSpPr>
          <p:cNvPr id="1652739" name="Rectangle 3"/>
          <p:cNvSpPr>
            <a:spLocks noGrp="1" noChangeArrowheads="1"/>
          </p:cNvSpPr>
          <p:nvPr>
            <p:ph type="body" idx="1"/>
          </p:nvPr>
        </p:nvSpPr>
        <p:spPr/>
        <p:txBody>
          <a:bodyPr/>
          <a:lstStyle/>
          <a:p>
            <a:r>
              <a:rPr lang="en-US"/>
              <a:t>Trading off consistency and availability for better performance and scaleout to thousands of machines</a:t>
            </a:r>
          </a:p>
          <a:p>
            <a:r>
              <a:rPr lang="en-US"/>
              <a:t>Designing power-aware DBMS that limit energy costs without sacrificing scalability</a:t>
            </a:r>
          </a:p>
        </p:txBody>
      </p:sp>
    </p:spTree>
    <p:extLst>
      <p:ext uri="{BB962C8B-B14F-4D97-AF65-F5344CB8AC3E}">
        <p14:creationId xmlns:p14="http://schemas.microsoft.com/office/powerpoint/2010/main" val="1409957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654786" name="Rectangle 2"/>
          <p:cNvSpPr>
            <a:spLocks noGrp="1" noChangeArrowheads="1"/>
          </p:cNvSpPr>
          <p:nvPr>
            <p:ph type="title"/>
          </p:nvPr>
        </p:nvSpPr>
        <p:spPr/>
        <p:txBody>
          <a:bodyPr/>
          <a:lstStyle/>
          <a:p>
            <a:r>
              <a:rPr lang="en-US" sz="3200"/>
              <a:t>Research Opportunities-Programming</a:t>
            </a:r>
          </a:p>
        </p:txBody>
      </p:sp>
      <p:sp>
        <p:nvSpPr>
          <p:cNvPr id="1654787" name="Rectangle 3"/>
          <p:cNvSpPr>
            <a:spLocks noGrp="1" noChangeArrowheads="1"/>
          </p:cNvSpPr>
          <p:nvPr>
            <p:ph type="body" idx="1"/>
          </p:nvPr>
        </p:nvSpPr>
        <p:spPr/>
        <p:txBody>
          <a:bodyPr/>
          <a:lstStyle/>
          <a:p>
            <a:r>
              <a:rPr lang="en-US" dirty="0"/>
              <a:t>Declarative Programming for Emerging Platforms</a:t>
            </a:r>
          </a:p>
          <a:p>
            <a:pPr lvl="1"/>
            <a:r>
              <a:rPr lang="en-US" dirty="0" err="1" smtClean="0"/>
              <a:t>MapReduce</a:t>
            </a:r>
            <a:r>
              <a:rPr lang="en-US" dirty="0" smtClean="0"/>
              <a:t>  (esp. </a:t>
            </a:r>
            <a:r>
              <a:rPr lang="en-US" dirty="0" err="1" smtClean="0"/>
              <a:t>Hadoop</a:t>
            </a:r>
            <a:r>
              <a:rPr lang="en-US" dirty="0"/>
              <a:t> </a:t>
            </a:r>
            <a:r>
              <a:rPr lang="en-US" dirty="0" smtClean="0"/>
              <a:t>and tools like Pig)</a:t>
            </a:r>
            <a:endParaRPr lang="en-US" dirty="0"/>
          </a:p>
          <a:p>
            <a:pPr lvl="1"/>
            <a:r>
              <a:rPr lang="en-US" dirty="0"/>
              <a:t>Ruby on Rails</a:t>
            </a:r>
          </a:p>
          <a:p>
            <a:pPr lvl="1"/>
            <a:r>
              <a:rPr lang="en-US" dirty="0"/>
              <a:t>Workflows</a:t>
            </a:r>
          </a:p>
        </p:txBody>
      </p:sp>
    </p:spTree>
    <p:extLst>
      <p:ext uri="{BB962C8B-B14F-4D97-AF65-F5344CB8AC3E}">
        <p14:creationId xmlns:p14="http://schemas.microsoft.com/office/powerpoint/2010/main" val="63587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656834" name="Rectangle 2"/>
          <p:cNvSpPr>
            <a:spLocks noGrp="1" noChangeArrowheads="1"/>
          </p:cNvSpPr>
          <p:nvPr>
            <p:ph type="title"/>
          </p:nvPr>
        </p:nvSpPr>
        <p:spPr/>
        <p:txBody>
          <a:bodyPr/>
          <a:lstStyle/>
          <a:p>
            <a:r>
              <a:rPr lang="en-US"/>
              <a:t>Research Opportunities-Data</a:t>
            </a:r>
          </a:p>
        </p:txBody>
      </p:sp>
      <p:sp>
        <p:nvSpPr>
          <p:cNvPr id="1656835" name="Rectangle 3"/>
          <p:cNvSpPr>
            <a:spLocks noGrp="1" noChangeArrowheads="1"/>
          </p:cNvSpPr>
          <p:nvPr>
            <p:ph type="body" idx="1"/>
          </p:nvPr>
        </p:nvSpPr>
        <p:spPr/>
        <p:txBody>
          <a:bodyPr/>
          <a:lstStyle/>
          <a:p>
            <a:r>
              <a:rPr lang="en-US"/>
              <a:t>The Interplay of Structured and Unstructured Data</a:t>
            </a:r>
          </a:p>
          <a:p>
            <a:pPr lvl="1"/>
            <a:r>
              <a:rPr lang="en-US"/>
              <a:t>Extracting Structure automatically</a:t>
            </a:r>
          </a:p>
          <a:p>
            <a:pPr lvl="1"/>
            <a:r>
              <a:rPr lang="en-US"/>
              <a:t>Contextual awareness</a:t>
            </a:r>
          </a:p>
          <a:p>
            <a:pPr lvl="1"/>
            <a:r>
              <a:rPr lang="en-US"/>
              <a:t>Combining with IR research and Machine Learning</a:t>
            </a:r>
          </a:p>
        </p:txBody>
      </p:sp>
    </p:spTree>
    <p:extLst>
      <p:ext uri="{BB962C8B-B14F-4D97-AF65-F5344CB8AC3E}">
        <p14:creationId xmlns:p14="http://schemas.microsoft.com/office/powerpoint/2010/main" val="2538208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658882" name="Rectangle 2"/>
          <p:cNvSpPr>
            <a:spLocks noGrp="1" noChangeArrowheads="1"/>
          </p:cNvSpPr>
          <p:nvPr>
            <p:ph type="title"/>
          </p:nvPr>
        </p:nvSpPr>
        <p:spPr/>
        <p:txBody>
          <a:bodyPr/>
          <a:lstStyle/>
          <a:p>
            <a:r>
              <a:rPr lang="en-US"/>
              <a:t>Research Opportunities - Cloud</a:t>
            </a:r>
          </a:p>
        </p:txBody>
      </p:sp>
      <p:sp>
        <p:nvSpPr>
          <p:cNvPr id="1658883" name="Rectangle 3"/>
          <p:cNvSpPr>
            <a:spLocks noGrp="1" noChangeArrowheads="1"/>
          </p:cNvSpPr>
          <p:nvPr>
            <p:ph type="body" idx="1"/>
          </p:nvPr>
        </p:nvSpPr>
        <p:spPr/>
        <p:txBody>
          <a:bodyPr/>
          <a:lstStyle/>
          <a:p>
            <a:r>
              <a:rPr lang="en-US"/>
              <a:t>Cloud Data Services</a:t>
            </a:r>
          </a:p>
          <a:p>
            <a:pPr lvl="1"/>
            <a:r>
              <a:rPr lang="en-US"/>
              <a:t>New models for </a:t>
            </a:r>
            <a:r>
              <a:rPr lang="ja-JP" altLang="en-US">
                <a:latin typeface="Arial"/>
              </a:rPr>
              <a:t>“</a:t>
            </a:r>
            <a:r>
              <a:rPr lang="en-US"/>
              <a:t>shared data</a:t>
            </a:r>
            <a:r>
              <a:rPr lang="ja-JP" altLang="en-US">
                <a:latin typeface="Arial"/>
              </a:rPr>
              <a:t>”</a:t>
            </a:r>
            <a:r>
              <a:rPr lang="en-US"/>
              <a:t> servers</a:t>
            </a:r>
          </a:p>
          <a:p>
            <a:pPr lvl="1"/>
            <a:r>
              <a:rPr lang="en-US"/>
              <a:t>Learning from Grid Computing</a:t>
            </a:r>
          </a:p>
          <a:p>
            <a:pPr lvl="2"/>
            <a:r>
              <a:rPr lang="en-US"/>
              <a:t>SRB/IRODS, etc.</a:t>
            </a:r>
          </a:p>
          <a:p>
            <a:pPr lvl="1"/>
            <a:r>
              <a:rPr lang="en-US"/>
              <a:t>Hadoop - as mentioned earlier - is open source and freely available software from Apache for running massively parallel computation (and distributed storage)</a:t>
            </a:r>
          </a:p>
        </p:txBody>
      </p:sp>
    </p:spTree>
    <p:extLst>
      <p:ext uri="{BB962C8B-B14F-4D97-AF65-F5344CB8AC3E}">
        <p14:creationId xmlns:p14="http://schemas.microsoft.com/office/powerpoint/2010/main" val="26020009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660930" name="Rectangle 2"/>
          <p:cNvSpPr>
            <a:spLocks noGrp="1" noChangeArrowheads="1"/>
          </p:cNvSpPr>
          <p:nvPr>
            <p:ph type="title"/>
          </p:nvPr>
        </p:nvSpPr>
        <p:spPr/>
        <p:txBody>
          <a:bodyPr/>
          <a:lstStyle/>
          <a:p>
            <a:r>
              <a:rPr lang="en-US"/>
              <a:t>Research Opportunities - Mobile</a:t>
            </a:r>
          </a:p>
        </p:txBody>
      </p:sp>
      <p:sp>
        <p:nvSpPr>
          <p:cNvPr id="1660931" name="Rectangle 3"/>
          <p:cNvSpPr>
            <a:spLocks noGrp="1" noChangeArrowheads="1"/>
          </p:cNvSpPr>
          <p:nvPr>
            <p:ph type="body" idx="1"/>
          </p:nvPr>
        </p:nvSpPr>
        <p:spPr/>
        <p:txBody>
          <a:bodyPr/>
          <a:lstStyle/>
          <a:p>
            <a:r>
              <a:rPr lang="en-US"/>
              <a:t>Mobile Applications and Virtual Worlds</a:t>
            </a:r>
          </a:p>
          <a:p>
            <a:pPr lvl="1"/>
            <a:r>
              <a:rPr lang="en-US"/>
              <a:t>Need for real-time services combining massive amounts of user-generated data</a:t>
            </a:r>
          </a:p>
          <a:p>
            <a:pPr lvl="1">
              <a:buFontTx/>
              <a:buNone/>
            </a:pPr>
            <a:endParaRPr lang="en-US"/>
          </a:p>
        </p:txBody>
      </p:sp>
    </p:spTree>
    <p:extLst>
      <p:ext uri="{BB962C8B-B14F-4D97-AF65-F5344CB8AC3E}">
        <p14:creationId xmlns:p14="http://schemas.microsoft.com/office/powerpoint/2010/main" val="3348234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662978" name="Rectangle 2"/>
          <p:cNvSpPr>
            <a:spLocks noGrp="1" noChangeArrowheads="1"/>
          </p:cNvSpPr>
          <p:nvPr>
            <p:ph type="title"/>
          </p:nvPr>
        </p:nvSpPr>
        <p:spPr/>
        <p:txBody>
          <a:bodyPr/>
          <a:lstStyle/>
          <a:p>
            <a:r>
              <a:rPr lang="en-US"/>
              <a:t>Moving forward</a:t>
            </a:r>
          </a:p>
        </p:txBody>
      </p:sp>
      <p:sp>
        <p:nvSpPr>
          <p:cNvPr id="1662979" name="Rectangle 3"/>
          <p:cNvSpPr>
            <a:spLocks noGrp="1" noChangeArrowheads="1"/>
          </p:cNvSpPr>
          <p:nvPr>
            <p:ph type="body" idx="1"/>
          </p:nvPr>
        </p:nvSpPr>
        <p:spPr/>
        <p:txBody>
          <a:bodyPr/>
          <a:lstStyle/>
          <a:p>
            <a:r>
              <a:rPr lang="en-US" dirty="0" smtClean="0"/>
              <a:t>Much of this is already happening</a:t>
            </a:r>
          </a:p>
          <a:p>
            <a:r>
              <a:rPr lang="en-US" dirty="0" smtClean="0"/>
              <a:t>Big Data is the new </a:t>
            </a:r>
            <a:r>
              <a:rPr lang="en-US" dirty="0" smtClean="0"/>
              <a:t>normal</a:t>
            </a:r>
          </a:p>
          <a:p>
            <a:pPr lvl="1"/>
            <a:r>
              <a:rPr lang="en-US" dirty="0" smtClean="0"/>
              <a:t>Terabytes are common </a:t>
            </a:r>
            <a:r>
              <a:rPr lang="en-US" smtClean="0"/>
              <a:t>Petabytes are Big</a:t>
            </a:r>
            <a:endParaRPr lang="en-US" dirty="0" smtClean="0"/>
          </a:p>
          <a:p>
            <a:r>
              <a:rPr lang="en-US" dirty="0" err="1" smtClean="0"/>
              <a:t>Hadoop</a:t>
            </a:r>
            <a:r>
              <a:rPr lang="en-US" dirty="0" smtClean="0"/>
              <a:t> and software based on it (Pig, Hive, Impala, etc.) are becoming standard and well supported (e.g. </a:t>
            </a:r>
            <a:r>
              <a:rPr lang="en-US" dirty="0" err="1" smtClean="0"/>
              <a:t>Cloudera</a:t>
            </a:r>
            <a:r>
              <a:rPr lang="en-US" dirty="0" smtClean="0"/>
              <a:t>) </a:t>
            </a:r>
          </a:p>
          <a:p>
            <a:r>
              <a:rPr lang="en-US" dirty="0" smtClean="0"/>
              <a:t>Next Week we go for a deeper dive into Big Data and how it can be used</a:t>
            </a:r>
          </a:p>
          <a:p>
            <a:pPr lvl="1"/>
            <a:r>
              <a:rPr lang="en-US" dirty="0" smtClean="0"/>
              <a:t>Tuesday – Tom Lento of Facebook</a:t>
            </a:r>
          </a:p>
          <a:p>
            <a:pPr lvl="1"/>
            <a:r>
              <a:rPr lang="en-US" dirty="0" smtClean="0"/>
              <a:t>Thursday - ???</a:t>
            </a:r>
            <a:endParaRPr lang="en-US" dirty="0"/>
          </a:p>
        </p:txBody>
      </p:sp>
    </p:spTree>
    <p:extLst>
      <p:ext uri="{BB962C8B-B14F-4D97-AF65-F5344CB8AC3E}">
        <p14:creationId xmlns:p14="http://schemas.microsoft.com/office/powerpoint/2010/main" val="365871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IS 257 – Fall 2012 </a:t>
            </a:r>
            <a:endParaRPr lang="en-US"/>
          </a:p>
        </p:txBody>
      </p:sp>
      <p:graphicFrame>
        <p:nvGraphicFramePr>
          <p:cNvPr id="1399810" name="Object 2"/>
          <p:cNvGraphicFramePr>
            <a:graphicFrameLocks noGrp="1"/>
          </p:cNvGraphicFramePr>
          <p:nvPr>
            <p:ph idx="1"/>
          </p:nvPr>
        </p:nvGraphicFramePr>
        <p:xfrm>
          <a:off x="695325" y="1547813"/>
          <a:ext cx="7753350" cy="4295775"/>
        </p:xfrm>
        <a:graphic>
          <a:graphicData uri="http://schemas.openxmlformats.org/presentationml/2006/ole">
            <mc:AlternateContent xmlns:mc="http://schemas.openxmlformats.org/markup-compatibility/2006">
              <mc:Choice xmlns:v="urn:schemas-microsoft-com:vml" Requires="v">
                <p:oleObj spid="_x0000_s1399836" name="Chart" r:id="rId4" imgW="5181600" imgH="2870200" progId="MSGraph.Chart.8">
                  <p:embed followColorScheme="full"/>
                </p:oleObj>
              </mc:Choice>
              <mc:Fallback>
                <p:oleObj name="Chart" r:id="rId4" imgW="5181600" imgH="287020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 y="1547813"/>
                        <a:ext cx="775335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99811" name="Rectangle 3"/>
          <p:cNvSpPr>
            <a:spLocks noGrp="1" noChangeArrowheads="1"/>
          </p:cNvSpPr>
          <p:nvPr>
            <p:ph type="title"/>
          </p:nvPr>
        </p:nvSpPr>
        <p:spPr>
          <a:noFill/>
          <a:ln/>
        </p:spPr>
        <p:txBody>
          <a:bodyPr lIns="92075" tIns="46038" rIns="92075" bIns="46038" anchor="b"/>
          <a:lstStyle/>
          <a:p>
            <a:r>
              <a:rPr lang="en-US" sz="2800"/>
              <a:t>The Hype Curve for </a:t>
            </a:r>
            <a:br>
              <a:rPr lang="en-US" sz="2800"/>
            </a:br>
            <a:r>
              <a:rPr lang="en-US" sz="2800"/>
              <a:t>Data Mining and Knowledge Discovery  </a:t>
            </a:r>
          </a:p>
        </p:txBody>
      </p:sp>
      <p:sp>
        <p:nvSpPr>
          <p:cNvPr id="1399812" name="Rectangle 4"/>
          <p:cNvSpPr>
            <a:spLocks noChangeArrowheads="1"/>
          </p:cNvSpPr>
          <p:nvPr/>
        </p:nvSpPr>
        <p:spPr bwMode="auto">
          <a:xfrm>
            <a:off x="4038600" y="1828800"/>
            <a:ext cx="1714500" cy="488950"/>
          </a:xfrm>
          <a:prstGeom prst="rect">
            <a:avLst/>
          </a:prstGeom>
          <a:gradFill rotWithShape="0">
            <a:gsLst>
              <a:gs pos="0">
                <a:srgbClr val="FF0000"/>
              </a:gs>
              <a:gs pos="100000">
                <a:srgbClr val="FF0000">
                  <a:gamma/>
                  <a:tint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50000"/>
              </a:lnSpc>
              <a:spcBef>
                <a:spcPct val="30000"/>
              </a:spcBef>
              <a:buClr>
                <a:schemeClr val="tx2"/>
              </a:buClr>
              <a:buFont typeface="Monotype Sorts" charset="0"/>
              <a:buNone/>
            </a:pPr>
            <a:r>
              <a:rPr lang="en-US" sz="2000" b="1"/>
              <a:t>Over-inflated </a:t>
            </a:r>
          </a:p>
          <a:p>
            <a:pPr marL="285750" indent="-285750" algn="l" eaLnBrk="0" hangingPunct="0">
              <a:lnSpc>
                <a:spcPct val="50000"/>
              </a:lnSpc>
              <a:spcBef>
                <a:spcPct val="30000"/>
              </a:spcBef>
              <a:buClr>
                <a:schemeClr val="tx2"/>
              </a:buClr>
              <a:buFont typeface="Monotype Sorts" charset="0"/>
              <a:buNone/>
            </a:pPr>
            <a:r>
              <a:rPr lang="en-US" sz="2000" b="1"/>
              <a:t>expectations</a:t>
            </a:r>
          </a:p>
        </p:txBody>
      </p:sp>
      <p:sp>
        <p:nvSpPr>
          <p:cNvPr id="1399813" name="Rectangle 5"/>
          <p:cNvSpPr>
            <a:spLocks noChangeArrowheads="1"/>
          </p:cNvSpPr>
          <p:nvPr/>
        </p:nvSpPr>
        <p:spPr bwMode="auto">
          <a:xfrm>
            <a:off x="4419600" y="4419600"/>
            <a:ext cx="1981200" cy="366713"/>
          </a:xfrm>
          <a:prstGeom prst="rect">
            <a:avLst/>
          </a:prstGeom>
          <a:gradFill rotWithShape="0">
            <a:gsLst>
              <a:gs pos="0">
                <a:srgbClr val="FFFFFF"/>
              </a:gs>
              <a:gs pos="100000">
                <a:srgbClr val="FFFFFF">
                  <a:gamma/>
                  <a:shade val="2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marL="285750" indent="-285750" algn="l" eaLnBrk="0" hangingPunct="0">
              <a:lnSpc>
                <a:spcPct val="90000"/>
              </a:lnSpc>
              <a:spcBef>
                <a:spcPct val="30000"/>
              </a:spcBef>
              <a:buClr>
                <a:schemeClr val="tx2"/>
              </a:buClr>
              <a:buFont typeface="Monotype Sorts" charset="0"/>
              <a:buNone/>
            </a:pPr>
            <a:r>
              <a:rPr lang="en-US" sz="2000" b="1"/>
              <a:t>Disappointment</a:t>
            </a:r>
          </a:p>
        </p:txBody>
      </p:sp>
      <p:sp>
        <p:nvSpPr>
          <p:cNvPr id="1399814" name="Rectangle 6"/>
          <p:cNvSpPr>
            <a:spLocks noChangeArrowheads="1"/>
          </p:cNvSpPr>
          <p:nvPr/>
        </p:nvSpPr>
        <p:spPr bwMode="auto">
          <a:xfrm>
            <a:off x="6477000" y="2971800"/>
            <a:ext cx="2392363" cy="733425"/>
          </a:xfrm>
          <a:prstGeom prst="rect">
            <a:avLst/>
          </a:prstGeom>
          <a:solidFill>
            <a:srgbClr val="C8FEC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90000"/>
              </a:lnSpc>
              <a:spcBef>
                <a:spcPct val="30000"/>
              </a:spcBef>
              <a:buClr>
                <a:schemeClr val="tx2"/>
              </a:buClr>
              <a:buFont typeface="Monotype Sorts" charset="0"/>
              <a:buNone/>
            </a:pPr>
            <a:r>
              <a:rPr lang="en-US" sz="2000" b="1"/>
              <a:t>Growing acceptance</a:t>
            </a:r>
          </a:p>
          <a:p>
            <a:pPr marL="285750" indent="-285750" algn="l" eaLnBrk="0" hangingPunct="0">
              <a:lnSpc>
                <a:spcPct val="90000"/>
              </a:lnSpc>
              <a:spcBef>
                <a:spcPct val="30000"/>
              </a:spcBef>
              <a:buClr>
                <a:schemeClr val="tx2"/>
              </a:buClr>
              <a:buFont typeface="Monotype Sorts" charset="0"/>
              <a:buNone/>
            </a:pPr>
            <a:r>
              <a:rPr lang="en-US" sz="2000" b="1"/>
              <a:t>and mainstreaming</a:t>
            </a:r>
          </a:p>
        </p:txBody>
      </p:sp>
      <p:sp>
        <p:nvSpPr>
          <p:cNvPr id="1399815" name="Rectangle 7"/>
          <p:cNvSpPr>
            <a:spLocks noGrp="1" noChangeArrowheads="1"/>
          </p:cNvSpPr>
          <p:nvPr>
            <p:ph type="body" idx="4294967295"/>
          </p:nvPr>
        </p:nvSpPr>
        <p:spPr>
          <a:xfrm>
            <a:off x="0" y="1219200"/>
            <a:ext cx="8229600" cy="4953000"/>
          </a:xfrm>
          <a:noFill/>
          <a:ln/>
        </p:spPr>
        <p:txBody>
          <a:bodyPr lIns="92075" tIns="46038" rIns="92075" bIns="46038"/>
          <a:lstStyle/>
          <a:p>
            <a:pPr marL="285750" indent="-285750">
              <a:buFontTx/>
              <a:buNone/>
            </a:pPr>
            <a:r>
              <a:rPr lang="en-US"/>
              <a:t> </a:t>
            </a:r>
          </a:p>
        </p:txBody>
      </p:sp>
      <p:sp>
        <p:nvSpPr>
          <p:cNvPr id="1399816" name="Rectangle 8"/>
          <p:cNvSpPr>
            <a:spLocks noChangeArrowheads="1"/>
          </p:cNvSpPr>
          <p:nvPr/>
        </p:nvSpPr>
        <p:spPr bwMode="auto">
          <a:xfrm>
            <a:off x="1600200" y="3429000"/>
            <a:ext cx="1792288" cy="566738"/>
          </a:xfrm>
          <a:prstGeom prst="rect">
            <a:avLst/>
          </a:prstGeom>
          <a:solidFill>
            <a:srgbClr val="F35B1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50000"/>
              </a:lnSpc>
              <a:spcBef>
                <a:spcPct val="30000"/>
              </a:spcBef>
              <a:buClr>
                <a:schemeClr val="tx2"/>
              </a:buClr>
              <a:buFont typeface="Monotype Sorts" charset="0"/>
              <a:buNone/>
            </a:pPr>
            <a:r>
              <a:rPr lang="en-US" b="1"/>
              <a:t>rising </a:t>
            </a:r>
          </a:p>
          <a:p>
            <a:pPr marL="285750" indent="-285750" algn="l" eaLnBrk="0" hangingPunct="0">
              <a:lnSpc>
                <a:spcPct val="50000"/>
              </a:lnSpc>
              <a:spcBef>
                <a:spcPct val="30000"/>
              </a:spcBef>
              <a:buClr>
                <a:schemeClr val="tx2"/>
              </a:buClr>
              <a:buFont typeface="Monotype Sorts" charset="0"/>
              <a:buNone/>
            </a:pPr>
            <a:r>
              <a:rPr lang="en-US" b="1"/>
              <a:t>expectations</a:t>
            </a:r>
          </a:p>
        </p:txBody>
      </p:sp>
      <p:sp>
        <p:nvSpPr>
          <p:cNvPr id="1399817" name="Text Box 9"/>
          <p:cNvSpPr txBox="1">
            <a:spLocks noChangeArrowheads="1"/>
          </p:cNvSpPr>
          <p:nvPr/>
        </p:nvSpPr>
        <p:spPr bwMode="auto">
          <a:xfrm>
            <a:off x="212725" y="61341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solidFill>
                  <a:srgbClr val="FF0000"/>
                </a:solidFill>
              </a:rPr>
              <a:t>Source: Gregory Piatetsky-Shapiro</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98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98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98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9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9812" grpId="0" animBg="1"/>
      <p:bldP spid="1399813" grpId="0" animBg="1"/>
      <p:bldP spid="1399814" grpId="0" animBg="1"/>
      <p:bldP spid="13998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2012 </a:t>
            </a:r>
            <a:endParaRPr lang="en-US"/>
          </a:p>
        </p:txBody>
      </p:sp>
      <p:sp>
        <p:nvSpPr>
          <p:cNvPr id="1183746" name="Rectangle 2"/>
          <p:cNvSpPr>
            <a:spLocks noGrp="1" noChangeArrowheads="1"/>
          </p:cNvSpPr>
          <p:nvPr>
            <p:ph type="title"/>
          </p:nvPr>
        </p:nvSpPr>
        <p:spPr/>
        <p:txBody>
          <a:bodyPr/>
          <a:lstStyle/>
          <a:p>
            <a:r>
              <a:rPr lang="en-US"/>
              <a:t>OLAP</a:t>
            </a:r>
          </a:p>
        </p:txBody>
      </p:sp>
      <p:sp>
        <p:nvSpPr>
          <p:cNvPr id="1183747" name="Rectangle 3"/>
          <p:cNvSpPr>
            <a:spLocks noGrp="1" noChangeArrowheads="1"/>
          </p:cNvSpPr>
          <p:nvPr>
            <p:ph type="body" idx="1"/>
          </p:nvPr>
        </p:nvSpPr>
        <p:spPr/>
        <p:txBody>
          <a:bodyPr/>
          <a:lstStyle/>
          <a:p>
            <a:r>
              <a:rPr lang="en-US"/>
              <a:t>Online Line Analytical Processing</a:t>
            </a:r>
          </a:p>
          <a:p>
            <a:pPr lvl="1"/>
            <a:r>
              <a:rPr lang="en-US"/>
              <a:t>Intended to provide multidimensional views of the data</a:t>
            </a:r>
          </a:p>
          <a:p>
            <a:pPr lvl="1"/>
            <a:r>
              <a:rPr lang="en-US"/>
              <a:t>I.e., the </a:t>
            </a:r>
            <a:r>
              <a:rPr lang="ja-JP" altLang="en-US">
                <a:latin typeface="Arial"/>
              </a:rPr>
              <a:t>“</a:t>
            </a:r>
            <a:r>
              <a:rPr lang="en-US"/>
              <a:t>Data Cube</a:t>
            </a:r>
            <a:r>
              <a:rPr lang="ja-JP" altLang="en-US">
                <a:latin typeface="Arial"/>
              </a:rPr>
              <a:t>”</a:t>
            </a:r>
            <a:endParaRPr lang="en-US"/>
          </a:p>
          <a:p>
            <a:pPr lvl="1"/>
            <a:r>
              <a:rPr lang="en-US"/>
              <a:t>The PivotTables in MS Excel are examples of OLAP tools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257 – Fall 2012 </a:t>
            </a:r>
            <a:endParaRPr lang="en-US"/>
          </a:p>
        </p:txBody>
      </p:sp>
      <p:sp>
        <p:nvSpPr>
          <p:cNvPr id="1184770" name="Rectangle 2"/>
          <p:cNvSpPr>
            <a:spLocks noGrp="1" noChangeArrowheads="1"/>
          </p:cNvSpPr>
          <p:nvPr>
            <p:ph type="title"/>
          </p:nvPr>
        </p:nvSpPr>
        <p:spPr/>
        <p:txBody>
          <a:bodyPr/>
          <a:lstStyle/>
          <a:p>
            <a:r>
              <a:rPr lang="en-US"/>
              <a:t>Data Cube</a:t>
            </a:r>
          </a:p>
        </p:txBody>
      </p:sp>
      <p:pic>
        <p:nvPicPr>
          <p:cNvPr id="1184771" name="Picture 3" descr="datac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ate Placeholder 2"/>
          <p:cNvSpPr>
            <a:spLocks noGrp="1"/>
          </p:cNvSpPr>
          <p:nvPr>
            <p:ph type="dt" sz="half" idx="10"/>
          </p:nvPr>
        </p:nvSpPr>
        <p:spPr/>
        <p:txBody>
          <a:bodyPr/>
          <a:lstStyle/>
          <a:p>
            <a:r>
              <a:rPr lang="en-US" smtClean="0"/>
              <a:t>IS 257 – Fall 2012 </a:t>
            </a:r>
            <a:endParaRPr lang="en-US"/>
          </a:p>
        </p:txBody>
      </p:sp>
      <p:sp>
        <p:nvSpPr>
          <p:cNvPr id="1403906" name="Rectangle 2"/>
          <p:cNvSpPr>
            <a:spLocks noGrp="1" noChangeArrowheads="1"/>
          </p:cNvSpPr>
          <p:nvPr>
            <p:ph type="title"/>
          </p:nvPr>
        </p:nvSpPr>
        <p:spPr/>
        <p:txBody>
          <a:bodyPr/>
          <a:lstStyle/>
          <a:p>
            <a:r>
              <a:rPr lang="en-US"/>
              <a:t>Visualization – Star Schema</a:t>
            </a:r>
          </a:p>
        </p:txBody>
      </p:sp>
      <p:sp>
        <p:nvSpPr>
          <p:cNvPr id="1403907" name="Rectangle 3"/>
          <p:cNvSpPr>
            <a:spLocks noChangeArrowheads="1"/>
          </p:cNvSpPr>
          <p:nvPr/>
        </p:nvSpPr>
        <p:spPr bwMode="auto">
          <a:xfrm>
            <a:off x="2209800" y="3429000"/>
            <a:ext cx="4724400" cy="685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08" name="Line 4"/>
          <p:cNvSpPr>
            <a:spLocks noChangeShapeType="1"/>
          </p:cNvSpPr>
          <p:nvPr/>
        </p:nvSpPr>
        <p:spPr bwMode="auto">
          <a:xfrm>
            <a:off x="2971800" y="34290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09" name="Line 5"/>
          <p:cNvSpPr>
            <a:spLocks noChangeShapeType="1"/>
          </p:cNvSpPr>
          <p:nvPr/>
        </p:nvSpPr>
        <p:spPr bwMode="auto">
          <a:xfrm>
            <a:off x="3810000" y="34290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10" name="Line 6"/>
          <p:cNvSpPr>
            <a:spLocks noChangeShapeType="1"/>
          </p:cNvSpPr>
          <p:nvPr/>
        </p:nvSpPr>
        <p:spPr bwMode="auto">
          <a:xfrm>
            <a:off x="4572000" y="34290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11" name="Line 7"/>
          <p:cNvSpPr>
            <a:spLocks noChangeShapeType="1"/>
          </p:cNvSpPr>
          <p:nvPr/>
        </p:nvSpPr>
        <p:spPr bwMode="auto">
          <a:xfrm>
            <a:off x="5334000" y="3048000"/>
            <a:ext cx="0" cy="1066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12" name="Line 8"/>
          <p:cNvSpPr>
            <a:spLocks noChangeShapeType="1"/>
          </p:cNvSpPr>
          <p:nvPr/>
        </p:nvSpPr>
        <p:spPr bwMode="auto">
          <a:xfrm>
            <a:off x="6096000" y="34290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13" name="Rectangle 9"/>
          <p:cNvSpPr>
            <a:spLocks noChangeArrowheads="1"/>
          </p:cNvSpPr>
          <p:nvPr/>
        </p:nvSpPr>
        <p:spPr bwMode="auto">
          <a:xfrm>
            <a:off x="381000" y="1981200"/>
            <a:ext cx="3124200" cy="685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14" name="Line 10"/>
          <p:cNvSpPr>
            <a:spLocks noChangeShapeType="1"/>
          </p:cNvSpPr>
          <p:nvPr/>
        </p:nvSpPr>
        <p:spPr bwMode="auto">
          <a:xfrm>
            <a:off x="1143000" y="19812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15" name="Line 11"/>
          <p:cNvSpPr>
            <a:spLocks noChangeShapeType="1"/>
          </p:cNvSpPr>
          <p:nvPr/>
        </p:nvSpPr>
        <p:spPr bwMode="auto">
          <a:xfrm>
            <a:off x="1981200" y="19812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16" name="Line 12"/>
          <p:cNvSpPr>
            <a:spLocks noChangeShapeType="1"/>
          </p:cNvSpPr>
          <p:nvPr/>
        </p:nvSpPr>
        <p:spPr bwMode="auto">
          <a:xfrm>
            <a:off x="2743200" y="19812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17" name="Rectangle 13"/>
          <p:cNvSpPr>
            <a:spLocks noChangeArrowheads="1"/>
          </p:cNvSpPr>
          <p:nvPr/>
        </p:nvSpPr>
        <p:spPr bwMode="auto">
          <a:xfrm>
            <a:off x="381000" y="4953000"/>
            <a:ext cx="3124200" cy="685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18" name="Line 14"/>
          <p:cNvSpPr>
            <a:spLocks noChangeShapeType="1"/>
          </p:cNvSpPr>
          <p:nvPr/>
        </p:nvSpPr>
        <p:spPr bwMode="auto">
          <a:xfrm>
            <a:off x="1143000" y="49530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19" name="Line 15"/>
          <p:cNvSpPr>
            <a:spLocks noChangeShapeType="1"/>
          </p:cNvSpPr>
          <p:nvPr/>
        </p:nvSpPr>
        <p:spPr bwMode="auto">
          <a:xfrm>
            <a:off x="1981200" y="49530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20" name="Line 16"/>
          <p:cNvSpPr>
            <a:spLocks noChangeShapeType="1"/>
          </p:cNvSpPr>
          <p:nvPr/>
        </p:nvSpPr>
        <p:spPr bwMode="auto">
          <a:xfrm>
            <a:off x="2743200" y="49530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21" name="Rectangle 17"/>
          <p:cNvSpPr>
            <a:spLocks noChangeArrowheads="1"/>
          </p:cNvSpPr>
          <p:nvPr/>
        </p:nvSpPr>
        <p:spPr bwMode="auto">
          <a:xfrm>
            <a:off x="5562600" y="4953000"/>
            <a:ext cx="3124200" cy="685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22" name="Line 18"/>
          <p:cNvSpPr>
            <a:spLocks noChangeShapeType="1"/>
          </p:cNvSpPr>
          <p:nvPr/>
        </p:nvSpPr>
        <p:spPr bwMode="auto">
          <a:xfrm>
            <a:off x="6324600" y="49530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23" name="Line 19"/>
          <p:cNvSpPr>
            <a:spLocks noChangeShapeType="1"/>
          </p:cNvSpPr>
          <p:nvPr/>
        </p:nvSpPr>
        <p:spPr bwMode="auto">
          <a:xfrm>
            <a:off x="7162800" y="49530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24" name="Line 20"/>
          <p:cNvSpPr>
            <a:spLocks noChangeShapeType="1"/>
          </p:cNvSpPr>
          <p:nvPr/>
        </p:nvSpPr>
        <p:spPr bwMode="auto">
          <a:xfrm>
            <a:off x="7924800" y="49530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25" name="Rectangle 21"/>
          <p:cNvSpPr>
            <a:spLocks noChangeArrowheads="1"/>
          </p:cNvSpPr>
          <p:nvPr/>
        </p:nvSpPr>
        <p:spPr bwMode="auto">
          <a:xfrm>
            <a:off x="5562600" y="1981200"/>
            <a:ext cx="3124200" cy="685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26" name="Line 22"/>
          <p:cNvSpPr>
            <a:spLocks noChangeShapeType="1"/>
          </p:cNvSpPr>
          <p:nvPr/>
        </p:nvSpPr>
        <p:spPr bwMode="auto">
          <a:xfrm>
            <a:off x="6324600" y="19812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27" name="Line 23"/>
          <p:cNvSpPr>
            <a:spLocks noChangeShapeType="1"/>
          </p:cNvSpPr>
          <p:nvPr/>
        </p:nvSpPr>
        <p:spPr bwMode="auto">
          <a:xfrm>
            <a:off x="7162800" y="19812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28" name="Line 24"/>
          <p:cNvSpPr>
            <a:spLocks noChangeShapeType="1"/>
          </p:cNvSpPr>
          <p:nvPr/>
        </p:nvSpPr>
        <p:spPr bwMode="auto">
          <a:xfrm>
            <a:off x="7924800" y="19812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29" name="Line 25"/>
          <p:cNvSpPr>
            <a:spLocks noChangeShapeType="1"/>
          </p:cNvSpPr>
          <p:nvPr/>
        </p:nvSpPr>
        <p:spPr bwMode="auto">
          <a:xfrm flipH="1" flipV="1">
            <a:off x="838200" y="2743200"/>
            <a:ext cx="152400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30" name="Line 26"/>
          <p:cNvSpPr>
            <a:spLocks noChangeShapeType="1"/>
          </p:cNvSpPr>
          <p:nvPr/>
        </p:nvSpPr>
        <p:spPr bwMode="auto">
          <a:xfrm flipH="1">
            <a:off x="990600" y="3886200"/>
            <a:ext cx="2438400" cy="914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31" name="Line 27"/>
          <p:cNvSpPr>
            <a:spLocks noChangeShapeType="1"/>
          </p:cNvSpPr>
          <p:nvPr/>
        </p:nvSpPr>
        <p:spPr bwMode="auto">
          <a:xfrm flipV="1">
            <a:off x="4114800" y="2438400"/>
            <a:ext cx="1371600" cy="1295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32" name="Line 28"/>
          <p:cNvSpPr>
            <a:spLocks noChangeShapeType="1"/>
          </p:cNvSpPr>
          <p:nvPr/>
        </p:nvSpPr>
        <p:spPr bwMode="auto">
          <a:xfrm>
            <a:off x="4953000" y="3886200"/>
            <a:ext cx="990600" cy="990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3933" name="Text Box 29"/>
          <p:cNvSpPr txBox="1">
            <a:spLocks noChangeArrowheads="1"/>
          </p:cNvSpPr>
          <p:nvPr/>
        </p:nvSpPr>
        <p:spPr bwMode="auto">
          <a:xfrm>
            <a:off x="82550" y="5630863"/>
            <a:ext cx="3651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atin typeface="Tahoma" charset="0"/>
              </a:rPr>
              <a:t>Dimension Table </a:t>
            </a:r>
            <a:r>
              <a:rPr lang="en-US" b="1">
                <a:latin typeface="Tahoma" charset="0"/>
              </a:rPr>
              <a:t>(Beers)</a:t>
            </a:r>
          </a:p>
        </p:txBody>
      </p:sp>
      <p:sp>
        <p:nvSpPr>
          <p:cNvPr id="1403934" name="Text Box 30"/>
          <p:cNvSpPr txBox="1">
            <a:spLocks noChangeArrowheads="1"/>
          </p:cNvSpPr>
          <p:nvPr/>
        </p:nvSpPr>
        <p:spPr bwMode="auto">
          <a:xfrm>
            <a:off x="5534025" y="5630863"/>
            <a:ext cx="3243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atin typeface="Tahoma" charset="0"/>
              </a:rPr>
              <a:t>Dimension Table (etc.)</a:t>
            </a:r>
          </a:p>
        </p:txBody>
      </p:sp>
      <p:sp>
        <p:nvSpPr>
          <p:cNvPr id="1403935" name="Text Box 31"/>
          <p:cNvSpPr txBox="1">
            <a:spLocks noChangeArrowheads="1"/>
          </p:cNvSpPr>
          <p:nvPr/>
        </p:nvSpPr>
        <p:spPr bwMode="auto">
          <a:xfrm>
            <a:off x="5111750" y="1524000"/>
            <a:ext cx="409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atin typeface="Tahoma" charset="0"/>
              </a:rPr>
              <a:t>Dimension Table </a:t>
            </a:r>
            <a:r>
              <a:rPr lang="en-US" b="1">
                <a:latin typeface="Tahoma" charset="0"/>
              </a:rPr>
              <a:t>(Drinkers)</a:t>
            </a:r>
          </a:p>
        </p:txBody>
      </p:sp>
      <p:sp>
        <p:nvSpPr>
          <p:cNvPr id="1403936" name="Text Box 32"/>
          <p:cNvSpPr txBox="1">
            <a:spLocks noChangeArrowheads="1"/>
          </p:cNvSpPr>
          <p:nvPr/>
        </p:nvSpPr>
        <p:spPr bwMode="auto">
          <a:xfrm>
            <a:off x="163513" y="1524000"/>
            <a:ext cx="3471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atin typeface="Tahoma" charset="0"/>
              </a:rPr>
              <a:t>Dimension Table </a:t>
            </a:r>
            <a:r>
              <a:rPr lang="en-US" b="1">
                <a:latin typeface="Tahoma" charset="0"/>
              </a:rPr>
              <a:t>(Bars)</a:t>
            </a:r>
          </a:p>
        </p:txBody>
      </p:sp>
      <p:sp>
        <p:nvSpPr>
          <p:cNvPr id="1403937" name="Text Box 33"/>
          <p:cNvSpPr txBox="1">
            <a:spLocks noChangeArrowheads="1"/>
          </p:cNvSpPr>
          <p:nvPr/>
        </p:nvSpPr>
        <p:spPr bwMode="auto">
          <a:xfrm>
            <a:off x="2744788" y="4114800"/>
            <a:ext cx="2684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atin typeface="Tahoma" charset="0"/>
              </a:rPr>
              <a:t>Fact Table - </a:t>
            </a:r>
            <a:r>
              <a:rPr lang="en-US" b="1">
                <a:latin typeface="Tahoma" charset="0"/>
              </a:rPr>
              <a:t>Sales</a:t>
            </a:r>
          </a:p>
        </p:txBody>
      </p:sp>
      <p:sp>
        <p:nvSpPr>
          <p:cNvPr id="1403938" name="Text Box 34"/>
          <p:cNvSpPr txBox="1">
            <a:spLocks noChangeArrowheads="1"/>
          </p:cNvSpPr>
          <p:nvPr/>
        </p:nvSpPr>
        <p:spPr bwMode="auto">
          <a:xfrm>
            <a:off x="2103438" y="2895600"/>
            <a:ext cx="2408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atin typeface="Tahoma" charset="0"/>
              </a:rPr>
              <a:t>Dimension Attrs.</a:t>
            </a:r>
          </a:p>
        </p:txBody>
      </p:sp>
      <p:sp>
        <p:nvSpPr>
          <p:cNvPr id="1403939" name="Text Box 35"/>
          <p:cNvSpPr txBox="1">
            <a:spLocks noChangeArrowheads="1"/>
          </p:cNvSpPr>
          <p:nvPr/>
        </p:nvSpPr>
        <p:spPr bwMode="auto">
          <a:xfrm>
            <a:off x="5305425" y="2895600"/>
            <a:ext cx="2471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atin typeface="Tahoma" charset="0"/>
              </a:rPr>
              <a:t>Dependent Attrs.</a:t>
            </a:r>
          </a:p>
        </p:txBody>
      </p:sp>
      <p:sp>
        <p:nvSpPr>
          <p:cNvPr id="1403940" name="Text Box 36"/>
          <p:cNvSpPr txBox="1">
            <a:spLocks noChangeArrowheads="1"/>
          </p:cNvSpPr>
          <p:nvPr/>
        </p:nvSpPr>
        <p:spPr bwMode="auto">
          <a:xfrm>
            <a:off x="5407025" y="6172200"/>
            <a:ext cx="373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solidFill>
                  <a:schemeClr val="accent1"/>
                </a:solidFill>
                <a:latin typeface="Tahoma" charset="0"/>
              </a:rPr>
              <a:t>From anonymous </a:t>
            </a:r>
            <a:r>
              <a:rPr lang="ja-JP" altLang="en-US" sz="1400">
                <a:solidFill>
                  <a:schemeClr val="accent1"/>
                </a:solidFill>
                <a:latin typeface="Tahoma" charset="0"/>
              </a:rPr>
              <a:t>“</a:t>
            </a:r>
            <a:r>
              <a:rPr lang="en-US" sz="1400">
                <a:solidFill>
                  <a:schemeClr val="accent1"/>
                </a:solidFill>
                <a:latin typeface="Tahoma" charset="0"/>
              </a:rPr>
              <a:t>olap.ppt</a:t>
            </a:r>
            <a:r>
              <a:rPr lang="ja-JP" altLang="en-US" sz="1400">
                <a:solidFill>
                  <a:schemeClr val="accent1"/>
                </a:solidFill>
                <a:latin typeface="Tahoma" charset="0"/>
              </a:rPr>
              <a:t>”</a:t>
            </a:r>
            <a:r>
              <a:rPr lang="en-US" sz="1400">
                <a:solidFill>
                  <a:schemeClr val="accent1"/>
                </a:solidFill>
                <a:latin typeface="Tahoma" charset="0"/>
              </a:rPr>
              <a:t> found on Google</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Default Design">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3882</TotalTime>
  <Words>2835</Words>
  <Application>Microsoft Macintosh PowerPoint</Application>
  <PresentationFormat>On-screen Show (4:3)</PresentationFormat>
  <Paragraphs>499</Paragraphs>
  <Slides>55</Slides>
  <Notes>54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58" baseType="lpstr">
      <vt:lpstr>Default Design</vt:lpstr>
      <vt:lpstr>Chart</vt:lpstr>
      <vt:lpstr>VISIO</vt:lpstr>
      <vt:lpstr>Data Mining and the Weka Toolkit and Intro for Big Data</vt:lpstr>
      <vt:lpstr>Lecture Outline</vt:lpstr>
      <vt:lpstr>Final project</vt:lpstr>
      <vt:lpstr>Lecture Outline</vt:lpstr>
      <vt:lpstr>Related Fields</vt:lpstr>
      <vt:lpstr>The Hype Curve for  Data Mining and Knowledge Discovery  </vt:lpstr>
      <vt:lpstr>OLAP</vt:lpstr>
      <vt:lpstr>Data Cube</vt:lpstr>
      <vt:lpstr>Visualization – Star Schema</vt:lpstr>
      <vt:lpstr>Typical OLAP Queries</vt:lpstr>
      <vt:lpstr>Example: In SQL</vt:lpstr>
      <vt:lpstr>Example: Materialized View</vt:lpstr>
      <vt:lpstr>Example --- Continued</vt:lpstr>
      <vt:lpstr>Example --- Concluded</vt:lpstr>
      <vt:lpstr>Example: Market Baskets</vt:lpstr>
      <vt:lpstr>Finding Frequent Pairs</vt:lpstr>
      <vt:lpstr>Frequent Pairs in SQL</vt:lpstr>
      <vt:lpstr>Lecture Outline</vt:lpstr>
      <vt:lpstr>More on Data Mining using Weka </vt:lpstr>
      <vt:lpstr>Lecture Outline</vt:lpstr>
      <vt:lpstr>Big Data and Databases</vt:lpstr>
      <vt:lpstr>Big Data and Databases</vt:lpstr>
      <vt:lpstr>Other Examples</vt:lpstr>
      <vt:lpstr>Before the Cloud there was the Grid</vt:lpstr>
      <vt:lpstr>The Grid: On-Demand Access to Electricity</vt:lpstr>
      <vt:lpstr>By Analogy, A Computing Grid</vt:lpstr>
      <vt:lpstr>What is the Grid?</vt:lpstr>
      <vt:lpstr>Not Exactly a New Idea …</vt:lpstr>
      <vt:lpstr>But, Things are Different Now</vt:lpstr>
      <vt:lpstr>Computing isn’t Really Like Electricity</vt:lpstr>
      <vt:lpstr>Why the Grid? (1) Revolution in Science</vt:lpstr>
      <vt:lpstr>Why the Grid? (2) Revolution in Business</vt:lpstr>
      <vt:lpstr>The Information Grid</vt:lpstr>
      <vt:lpstr>The Foundations are Being Laid </vt:lpstr>
      <vt:lpstr>Current Environment</vt:lpstr>
      <vt:lpstr>Current Environment</vt:lpstr>
      <vt:lpstr>Current Environment</vt:lpstr>
      <vt:lpstr>Current Environment</vt:lpstr>
      <vt:lpstr>The Semantic Web</vt:lpstr>
      <vt:lpstr>Research Opportunities</vt:lpstr>
      <vt:lpstr>The next-generation DBMS</vt:lpstr>
      <vt:lpstr>But will it be a RDBMS?</vt:lpstr>
      <vt:lpstr>Will it be an RDBMS?</vt:lpstr>
      <vt:lpstr>Will it be an RDBMS?</vt:lpstr>
      <vt:lpstr>Will it be an RDBMS?</vt:lpstr>
      <vt:lpstr>Will it be an RDBMS?</vt:lpstr>
      <vt:lpstr>Will it be an RDBMS</vt:lpstr>
      <vt:lpstr>Some things to consider</vt:lpstr>
      <vt:lpstr>Research Opportunities-DB engines</vt:lpstr>
      <vt:lpstr>Research Opportunities-DB engines</vt:lpstr>
      <vt:lpstr>Research Opportunities-Programming</vt:lpstr>
      <vt:lpstr>Research Opportunities-Data</vt:lpstr>
      <vt:lpstr>Research Opportunities - Cloud</vt:lpstr>
      <vt:lpstr>Research Opportunities - Mobile</vt:lpstr>
      <vt:lpstr>Moving forward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Ray Larson</cp:lastModifiedBy>
  <cp:revision>181</cp:revision>
  <dcterms:created xsi:type="dcterms:W3CDTF">2002-08-26T07:08:49Z</dcterms:created>
  <dcterms:modified xsi:type="dcterms:W3CDTF">2012-11-08T19:17:03Z</dcterms:modified>
</cp:coreProperties>
</file>