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5.bin" ContentType="application/vnd.openxmlformats-officedocument.oleObject"/>
  <Override PartName="/ppt/notesSlides/notesSlide19.xml" ContentType="application/vnd.openxmlformats-officedocument.presentationml.notesSlide+xml"/>
  <Override PartName="/ppt/embeddings/oleObject6.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7.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1.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2.bin" ContentType="application/vnd.openxmlformats-officedocument.oleObject"/>
  <Override PartName="/ppt/notesSlides/notesSlide57.xml" ContentType="application/vnd.openxmlformats-officedocument.presentationml.notesSlide+xml"/>
  <Override PartName="/ppt/embeddings/oleObject13.bin" ContentType="application/vnd.openxmlformats-officedocument.oleObject"/>
  <Override PartName="/ppt/notesSlides/notesSlide58.xml" ContentType="application/vnd.openxmlformats-officedocument.presentationml.notesSlide+xml"/>
  <Override PartName="/ppt/embeddings/oleObject14.bin" ContentType="application/vnd.openxmlformats-officedocument.oleObject"/>
  <Override PartName="/ppt/notesSlides/notesSlide59.xml" ContentType="application/vnd.openxmlformats-officedocument.presentationml.notesSlide+xml"/>
  <Override PartName="/ppt/embeddings/oleObject15.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embeddings/oleObject16.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embeddings/oleObject17.bin" ContentType="application/vnd.openxmlformats-officedocument.oleObject"/>
  <Override PartName="/ppt/notesSlides/notesSlide68.xml" ContentType="application/vnd.openxmlformats-officedocument.presentationml.notesSlide+xml"/>
  <Override PartName="/ppt/embeddings/oleObject18.bin" ContentType="application/vnd.openxmlformats-officedocument.oleObject"/>
  <Override PartName="/ppt/notesSlides/notesSlide69.xml" ContentType="application/vnd.openxmlformats-officedocument.presentationml.notesSlide+xml"/>
  <Override PartName="/ppt/embeddings/oleObject19.bin" ContentType="application/vnd.openxmlformats-officedocument.oleObject"/>
  <Override PartName="/ppt/notesSlides/notesSlide70.xml" ContentType="application/vnd.openxmlformats-officedocument.presentationml.notesSlide+xml"/>
  <Override PartName="/ppt/notesSlides/notesSlide71.xml" ContentType="application/vnd.openxmlformats-officedocument.presentationml.notesSlide+xml"/>
  <Override PartName="/ppt/embeddings/oleObject20.bin" ContentType="application/vnd.openxmlformats-officedocument.oleObject"/>
  <Override PartName="/ppt/notesSlides/notesSlide72.xml" ContentType="application/vnd.openxmlformats-officedocument.presentationml.notesSlide+xml"/>
  <Override PartName="/ppt/embeddings/oleObject21.bin" ContentType="application/vnd.openxmlformats-officedocument.oleObject"/>
  <Override PartName="/ppt/notesSlides/notesSlide73.xml" ContentType="application/vnd.openxmlformats-officedocument.presentationml.notesSlide+xml"/>
  <Override PartName="/ppt/notesSlides/notesSlide74.xml" ContentType="application/vnd.openxmlformats-officedocument.presentationml.notesSlide+xml"/>
  <Override PartName="/ppt/embeddings/oleObject22.bin" ContentType="application/vnd.openxmlformats-officedocument.oleObject"/>
  <Override PartName="/ppt/notesSlides/notesSlide75.xml" ContentType="application/vnd.openxmlformats-officedocument.presentationml.notesSlide+xml"/>
  <Override PartName="/ppt/embeddings/oleObject23.bin" ContentType="application/vnd.openxmlformats-officedocument.oleObject"/>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2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828" r:id="rId2"/>
    <p:sldId id="907" r:id="rId3"/>
    <p:sldId id="1259" r:id="rId4"/>
    <p:sldId id="1116" r:id="rId5"/>
    <p:sldId id="1117" r:id="rId6"/>
    <p:sldId id="1118" r:id="rId7"/>
    <p:sldId id="1119" r:id="rId8"/>
    <p:sldId id="1121" r:id="rId9"/>
    <p:sldId id="1125" r:id="rId10"/>
    <p:sldId id="1131" r:id="rId11"/>
    <p:sldId id="1132" r:id="rId12"/>
    <p:sldId id="1137" r:id="rId13"/>
    <p:sldId id="1138" r:id="rId14"/>
    <p:sldId id="1260" r:id="rId15"/>
    <p:sldId id="1246" r:id="rId16"/>
    <p:sldId id="1247" r:id="rId17"/>
    <p:sldId id="1248" r:id="rId18"/>
    <p:sldId id="1249" r:id="rId19"/>
    <p:sldId id="1250" r:id="rId20"/>
    <p:sldId id="1251" r:id="rId21"/>
    <p:sldId id="1252" r:id="rId22"/>
    <p:sldId id="1253" r:id="rId23"/>
    <p:sldId id="1254" r:id="rId24"/>
    <p:sldId id="1255" r:id="rId25"/>
    <p:sldId id="1256" r:id="rId26"/>
    <p:sldId id="1257" r:id="rId27"/>
    <p:sldId id="1258" r:id="rId28"/>
    <p:sldId id="1261" r:id="rId29"/>
    <p:sldId id="1178" r:id="rId30"/>
    <p:sldId id="1224" r:id="rId31"/>
    <p:sldId id="1225" r:id="rId32"/>
    <p:sldId id="1226" r:id="rId33"/>
    <p:sldId id="1227" r:id="rId34"/>
    <p:sldId id="1228" r:id="rId35"/>
    <p:sldId id="1229" r:id="rId36"/>
    <p:sldId id="1179" r:id="rId37"/>
    <p:sldId id="1180" r:id="rId38"/>
    <p:sldId id="1181" r:id="rId39"/>
    <p:sldId id="1182" r:id="rId40"/>
    <p:sldId id="1183" r:id="rId41"/>
    <p:sldId id="1196" r:id="rId42"/>
    <p:sldId id="1184" r:id="rId43"/>
    <p:sldId id="1185" r:id="rId44"/>
    <p:sldId id="1186" r:id="rId45"/>
    <p:sldId id="1187" r:id="rId46"/>
    <p:sldId id="1245" r:id="rId47"/>
    <p:sldId id="1198" r:id="rId48"/>
    <p:sldId id="1199" r:id="rId49"/>
    <p:sldId id="1200" r:id="rId50"/>
    <p:sldId id="1201" r:id="rId51"/>
    <p:sldId id="1202" r:id="rId52"/>
    <p:sldId id="1203" r:id="rId53"/>
    <p:sldId id="1204" r:id="rId54"/>
    <p:sldId id="1223" r:id="rId55"/>
    <p:sldId id="1205" r:id="rId56"/>
    <p:sldId id="1206" r:id="rId57"/>
    <p:sldId id="1207" r:id="rId58"/>
    <p:sldId id="1208" r:id="rId59"/>
    <p:sldId id="1209" r:id="rId60"/>
    <p:sldId id="1230" r:id="rId61"/>
    <p:sldId id="1237" r:id="rId62"/>
    <p:sldId id="1238" r:id="rId63"/>
    <p:sldId id="1239" r:id="rId64"/>
    <p:sldId id="1215" r:id="rId65"/>
    <p:sldId id="1240" r:id="rId66"/>
    <p:sldId id="1235" r:id="rId67"/>
    <p:sldId id="1212" r:id="rId68"/>
    <p:sldId id="1213" r:id="rId69"/>
    <p:sldId id="1214" r:id="rId70"/>
    <p:sldId id="1236" r:id="rId71"/>
    <p:sldId id="1210" r:id="rId72"/>
    <p:sldId id="1211" r:id="rId73"/>
    <p:sldId id="1241" r:id="rId74"/>
    <p:sldId id="1216" r:id="rId75"/>
    <p:sldId id="1217" r:id="rId76"/>
    <p:sldId id="1218" r:id="rId77"/>
    <p:sldId id="1219" r:id="rId78"/>
    <p:sldId id="1220" r:id="rId79"/>
    <p:sldId id="1221" r:id="rId80"/>
    <p:sldId id="1242" r:id="rId81"/>
    <p:sldId id="1243" r:id="rId82"/>
    <p:sldId id="1244" r:id="rId8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240"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8D4605-872A-F44E-8592-91EF5DA4FF00}" type="datetimeFigureOut">
              <a:rPr lang="en-US" smtClean="0"/>
              <a:t>11/1/12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86D43-2CFD-6F41-8ABB-6BA06059D835}" type="slidenum">
              <a:rPr lang="en-US" smtClean="0"/>
              <a:t>‹#›</a:t>
            </a:fld>
            <a:endParaRPr lang="en-US"/>
          </a:p>
        </p:txBody>
      </p:sp>
    </p:spTree>
    <p:extLst>
      <p:ext uri="{BB962C8B-B14F-4D97-AF65-F5344CB8AC3E}">
        <p14:creationId xmlns:p14="http://schemas.microsoft.com/office/powerpoint/2010/main" val="3004194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CE26957-DCB6-394B-867C-835E5DF8C5BC}" type="slidenum">
              <a:rPr lang="en-US"/>
              <a:pPr>
                <a:defRPr/>
              </a:pPr>
              <a:t>‹#›</a:t>
            </a:fld>
            <a:endParaRPr lang="en-US"/>
          </a:p>
        </p:txBody>
      </p:sp>
    </p:spTree>
    <p:extLst>
      <p:ext uri="{BB962C8B-B14F-4D97-AF65-F5344CB8AC3E}">
        <p14:creationId xmlns:p14="http://schemas.microsoft.com/office/powerpoint/2010/main" val="19390153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E0673D-9E36-D84C-8061-381382C13802}" type="slidenum">
              <a:rPr lang="en-US"/>
              <a:pPr>
                <a:defRPr/>
              </a:pPr>
              <a:t>1</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460-4A7E-B942-878F-1E59BA148D03}" type="slidenum">
              <a:rPr lang="en-US"/>
              <a:pPr>
                <a:defRPr/>
              </a:pPr>
              <a:t>10</a:t>
            </a:fld>
            <a:endParaRPr lang="en-US"/>
          </a:p>
        </p:txBody>
      </p:sp>
      <p:sp>
        <p:nvSpPr>
          <p:cNvPr id="130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2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3D9019-34AC-174B-B527-C90229F01D5B}" type="slidenum">
              <a:rPr lang="en-US"/>
              <a:pPr>
                <a:defRPr/>
              </a:pPr>
              <a:t>11</a:t>
            </a:fld>
            <a:endParaRPr lang="en-US"/>
          </a:p>
        </p:txBody>
      </p:sp>
      <p:sp>
        <p:nvSpPr>
          <p:cNvPr id="130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3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CC5614-14F7-4A4B-BAF9-E1F49F17EB6F}" type="slidenum">
              <a:rPr lang="en-US"/>
              <a:pPr>
                <a:defRPr/>
              </a:pPr>
              <a:t>12</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1342E8-C846-1C4B-B622-EA394EA26AF4}" type="slidenum">
              <a:rPr lang="en-US"/>
              <a:pPr>
                <a:defRPr/>
              </a:pPr>
              <a:t>13</a:t>
            </a:fld>
            <a:endParaRPr lang="en-US"/>
          </a:p>
        </p:txBody>
      </p:sp>
      <p:sp>
        <p:nvSpPr>
          <p:cNvPr id="130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C7F1D9-D97F-7F42-8F5D-7395F1DBB399}" type="slidenum">
              <a:rPr lang="en-US"/>
              <a:pPr>
                <a:defRPr/>
              </a:pPr>
              <a:t>14</a:t>
            </a:fld>
            <a:endParaRPr lang="en-US"/>
          </a:p>
        </p:txBody>
      </p:sp>
      <p:sp>
        <p:nvSpPr>
          <p:cNvPr id="13824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2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3F123-EFD9-9E4C-B626-973E05506976}" type="slidenum">
              <a:rPr lang="en-US"/>
              <a:pPr>
                <a:defRPr/>
              </a:pPr>
              <a:t>15</a:t>
            </a:fld>
            <a:endParaRPr lang="en-US"/>
          </a:p>
        </p:txBody>
      </p:sp>
      <p:sp>
        <p:nvSpPr>
          <p:cNvPr id="135373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5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D46CD1-E310-D74A-9563-87308AF971EB}" type="slidenum">
              <a:rPr lang="en-US"/>
              <a:pPr>
                <a:defRPr/>
              </a:pPr>
              <a:t>16</a:t>
            </a:fld>
            <a:endParaRPr lang="en-US"/>
          </a:p>
        </p:txBody>
      </p:sp>
      <p:sp>
        <p:nvSpPr>
          <p:cNvPr id="135577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5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B14FDF-9FFE-AD4E-B553-81FDD9D640AD}" type="slidenum">
              <a:rPr lang="en-US"/>
              <a:pPr>
                <a:defRPr/>
              </a:pPr>
              <a:t>17</a:t>
            </a:fld>
            <a:endParaRPr lang="en-US"/>
          </a:p>
        </p:txBody>
      </p:sp>
      <p:sp>
        <p:nvSpPr>
          <p:cNvPr id="135782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5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662388-9433-DE46-A72D-354FFE8D03CA}" type="slidenum">
              <a:rPr lang="en-US"/>
              <a:pPr>
                <a:defRPr/>
              </a:pPr>
              <a:t>18</a:t>
            </a:fld>
            <a:endParaRPr lang="en-US"/>
          </a:p>
        </p:txBody>
      </p:sp>
      <p:sp>
        <p:nvSpPr>
          <p:cNvPr id="13598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59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BEE365-2350-7F49-976E-8277CAADB6F9}" type="slidenum">
              <a:rPr lang="en-US"/>
              <a:pPr>
                <a:defRPr/>
              </a:pPr>
              <a:t>19</a:t>
            </a:fld>
            <a:endParaRPr lang="en-US"/>
          </a:p>
        </p:txBody>
      </p:sp>
      <p:sp>
        <p:nvSpPr>
          <p:cNvPr id="13619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B233A4-AC4B-3D41-9038-FE1C99D43A97}" type="slidenum">
              <a:rPr lang="en-US"/>
              <a:pPr>
                <a:defRPr/>
              </a:pPr>
              <a:t>2</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FB1671-73C6-2447-B3EA-C0A85183776E}" type="slidenum">
              <a:rPr lang="en-US"/>
              <a:pPr>
                <a:defRPr/>
              </a:pPr>
              <a:t>20</a:t>
            </a:fld>
            <a:endParaRPr lang="en-US"/>
          </a:p>
        </p:txBody>
      </p:sp>
      <p:sp>
        <p:nvSpPr>
          <p:cNvPr id="136397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63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08133A-9F13-C140-BE79-D2FF0EF60575}" type="slidenum">
              <a:rPr lang="en-US"/>
              <a:pPr>
                <a:defRPr/>
              </a:pPr>
              <a:t>21</a:t>
            </a:fld>
            <a:endParaRPr lang="en-US"/>
          </a:p>
        </p:txBody>
      </p:sp>
      <p:sp>
        <p:nvSpPr>
          <p:cNvPr id="136601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66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15ADB6-D0DB-564B-B1CA-B0DB6354B22D}" type="slidenum">
              <a:rPr lang="en-US"/>
              <a:pPr>
                <a:defRPr/>
              </a:pPr>
              <a:t>22</a:t>
            </a:fld>
            <a:endParaRPr lang="en-US"/>
          </a:p>
        </p:txBody>
      </p:sp>
      <p:sp>
        <p:nvSpPr>
          <p:cNvPr id="13680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6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87CB7A-FA23-694E-9783-ADF14897A010}" type="slidenum">
              <a:rPr lang="en-US"/>
              <a:pPr>
                <a:defRPr/>
              </a:pPr>
              <a:t>23</a:t>
            </a:fld>
            <a:endParaRPr lang="en-US"/>
          </a:p>
        </p:txBody>
      </p:sp>
      <p:sp>
        <p:nvSpPr>
          <p:cNvPr id="13701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70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3D07B1-6D07-EB44-B0B8-A0296B613566}" type="slidenum">
              <a:rPr lang="en-US"/>
              <a:pPr>
                <a:defRPr/>
              </a:pPr>
              <a:t>24</a:t>
            </a:fld>
            <a:endParaRPr lang="en-US"/>
          </a:p>
        </p:txBody>
      </p:sp>
      <p:sp>
        <p:nvSpPr>
          <p:cNvPr id="137216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72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9A1A86-66F5-044B-B633-F1AA9EC77995}" type="slidenum">
              <a:rPr lang="en-US"/>
              <a:pPr>
                <a:defRPr/>
              </a:pPr>
              <a:t>25</a:t>
            </a:fld>
            <a:endParaRPr lang="en-US"/>
          </a:p>
        </p:txBody>
      </p:sp>
      <p:sp>
        <p:nvSpPr>
          <p:cNvPr id="13742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74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3ACD09-1350-8145-BE62-BA01745060E3}" type="slidenum">
              <a:rPr lang="en-US"/>
              <a:pPr>
                <a:defRPr/>
              </a:pPr>
              <a:t>26</a:t>
            </a:fld>
            <a:endParaRPr lang="en-US"/>
          </a:p>
        </p:txBody>
      </p:sp>
      <p:sp>
        <p:nvSpPr>
          <p:cNvPr id="137625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76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759980-3F18-EF4F-AA3F-9D62F508EC85}" type="slidenum">
              <a:rPr lang="en-US"/>
              <a:pPr>
                <a:defRPr/>
              </a:pPr>
              <a:t>27</a:t>
            </a:fld>
            <a:endParaRPr lang="en-US"/>
          </a:p>
        </p:txBody>
      </p:sp>
      <p:sp>
        <p:nvSpPr>
          <p:cNvPr id="13783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78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DFEC38-5EDF-3143-95EA-5D486D219043}" type="slidenum">
              <a:rPr lang="en-US"/>
              <a:pPr>
                <a:defRPr/>
              </a:pPr>
              <a:t>28</a:t>
            </a:fld>
            <a:endParaRPr lang="en-US"/>
          </a:p>
        </p:txBody>
      </p:sp>
      <p:sp>
        <p:nvSpPr>
          <p:cNvPr id="13844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AD5BDB-A492-1C4D-BCE2-425443C57714}" type="slidenum">
              <a:rPr lang="en-US"/>
              <a:pPr>
                <a:defRPr/>
              </a:pPr>
              <a:t>29</a:t>
            </a:fld>
            <a:endParaRPr lang="en-US"/>
          </a:p>
        </p:txBody>
      </p:sp>
      <p:sp>
        <p:nvSpPr>
          <p:cNvPr id="130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6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7BC240-C31C-9F44-8878-C6DEBBAFAC36}" type="slidenum">
              <a:rPr lang="en-US"/>
              <a:pPr>
                <a:defRPr/>
              </a:pPr>
              <a:t>3</a:t>
            </a:fld>
            <a:endParaRPr lang="en-US"/>
          </a:p>
        </p:txBody>
      </p:sp>
      <p:sp>
        <p:nvSpPr>
          <p:cNvPr id="138035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0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693AF5-B283-C244-9020-C681BB782101}" type="slidenum">
              <a:rPr lang="en-US"/>
              <a:pPr>
                <a:defRPr/>
              </a:pPr>
              <a:t>30</a:t>
            </a:fld>
            <a:endParaRPr lang="en-US"/>
          </a:p>
        </p:txBody>
      </p:sp>
      <p:sp>
        <p:nvSpPr>
          <p:cNvPr id="1260546"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0547"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7CA2E3-BDE0-E544-8727-2E2D478413BB}" type="slidenum">
              <a:rPr lang="en-US"/>
              <a:pPr>
                <a:defRPr/>
              </a:pPr>
              <a:t>31</a:t>
            </a:fld>
            <a:endParaRPr lang="en-US"/>
          </a:p>
        </p:txBody>
      </p:sp>
      <p:sp>
        <p:nvSpPr>
          <p:cNvPr id="130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7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D8BCA0-256C-B546-9C75-82B9D8BEB73A}" type="slidenum">
              <a:rPr lang="en-US"/>
              <a:pPr>
                <a:defRPr/>
              </a:pPr>
              <a:t>32</a:t>
            </a:fld>
            <a:endParaRPr lang="en-US"/>
          </a:p>
        </p:txBody>
      </p:sp>
      <p:sp>
        <p:nvSpPr>
          <p:cNvPr id="130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8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F5D67E-5A15-1440-9FC6-52495BBDF127}" type="slidenum">
              <a:rPr lang="en-US"/>
              <a:pPr>
                <a:defRPr/>
              </a:pPr>
              <a:t>33</a:t>
            </a:fld>
            <a:endParaRPr lang="en-US"/>
          </a:p>
        </p:txBody>
      </p:sp>
      <p:sp>
        <p:nvSpPr>
          <p:cNvPr id="1264642"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4643"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3F839-71A5-3540-9CA6-6EC77AF6265D}" type="slidenum">
              <a:rPr lang="en-US"/>
              <a:pPr>
                <a:defRPr/>
              </a:pPr>
              <a:t>34</a:t>
            </a:fld>
            <a:endParaRPr lang="en-US"/>
          </a:p>
        </p:txBody>
      </p:sp>
      <p:sp>
        <p:nvSpPr>
          <p:cNvPr id="1266690"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a:xfrm>
            <a:off x="914400" y="4349750"/>
            <a:ext cx="5029200" cy="4113213"/>
          </a:xfrm>
          <a:ln/>
        </p:spPr>
        <p:txBody>
          <a:bodyPr lIns="127000" tIns="63500" rIns="127000" bIns="63500"/>
          <a:lstStyle/>
          <a:p>
            <a:pPr defTabSz="1914525"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A4BA11-1193-6A4C-B00D-9C7C9DDF1B54}" type="slidenum">
              <a:rPr lang="en-US"/>
              <a:pPr>
                <a:defRPr/>
              </a:pPr>
              <a:t>35</a:t>
            </a:fld>
            <a:endParaRPr lang="en-US"/>
          </a:p>
        </p:txBody>
      </p:sp>
      <p:sp>
        <p:nvSpPr>
          <p:cNvPr id="1268738"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8739" name="Rectangle 3"/>
          <p:cNvSpPr>
            <a:spLocks noGrp="1" noChangeArrowheads="1"/>
          </p:cNvSpPr>
          <p:nvPr>
            <p:ph type="body" idx="1"/>
          </p:nvPr>
        </p:nvSpPr>
        <p:spPr>
          <a:xfrm>
            <a:off x="914400" y="4349750"/>
            <a:ext cx="5029200" cy="4114800"/>
          </a:xfrm>
          <a:ln/>
        </p:spPr>
        <p:txBody>
          <a:bodyPr lIns="127000" tIns="63500" rIns="127000" bIns="63500"/>
          <a:lstStyle/>
          <a:p>
            <a:pPr defTabSz="1914525"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12BDCC-D359-664C-AF38-2222503E5217}" type="slidenum">
              <a:rPr lang="en-US"/>
              <a:pPr>
                <a:defRPr/>
              </a:pPr>
              <a:t>36</a:t>
            </a:fld>
            <a:endParaRPr lang="en-US"/>
          </a:p>
        </p:txBody>
      </p:sp>
      <p:sp>
        <p:nvSpPr>
          <p:cNvPr id="130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9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3339E-3EE6-FA41-AC31-C9A55DF6B52D}" type="slidenum">
              <a:rPr lang="en-US"/>
              <a:pPr>
                <a:defRPr/>
              </a:pPr>
              <a:t>37</a:t>
            </a:fld>
            <a:endParaRPr lang="en-US"/>
          </a:p>
        </p:txBody>
      </p:sp>
      <p:sp>
        <p:nvSpPr>
          <p:cNvPr id="131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2D9D7E-B43C-2849-BABF-B412AABB4E98}" type="slidenum">
              <a:rPr lang="en-US"/>
              <a:pPr>
                <a:defRPr/>
              </a:pPr>
              <a:t>38</a:t>
            </a:fld>
            <a:endParaRPr lang="en-US"/>
          </a:p>
        </p:txBody>
      </p:sp>
      <p:sp>
        <p:nvSpPr>
          <p:cNvPr id="131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1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344189-0064-8C41-BF9D-5C25D25C77DC}" type="slidenum">
              <a:rPr lang="en-US"/>
              <a:pPr>
                <a:defRPr/>
              </a:pPr>
              <a:t>39</a:t>
            </a:fld>
            <a:endParaRPr lang="en-US"/>
          </a:p>
        </p:txBody>
      </p:sp>
      <p:sp>
        <p:nvSpPr>
          <p:cNvPr id="131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2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E7E1C0-8699-EE4D-A5C2-7952F4023C45}" type="slidenum">
              <a:rPr lang="en-US"/>
              <a:pPr>
                <a:defRPr/>
              </a:pPr>
              <a:t>4</a:t>
            </a:fld>
            <a:endParaRPr lang="en-US"/>
          </a:p>
        </p:txBody>
      </p:sp>
      <p:sp>
        <p:nvSpPr>
          <p:cNvPr id="129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6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9E1885-07B0-5843-B335-EBB73DB6254F}" type="slidenum">
              <a:rPr lang="en-US"/>
              <a:pPr>
                <a:defRPr/>
              </a:pPr>
              <a:t>40</a:t>
            </a:fld>
            <a:endParaRPr lang="en-US"/>
          </a:p>
        </p:txBody>
      </p:sp>
      <p:sp>
        <p:nvSpPr>
          <p:cNvPr id="131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3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63B52F-0FD5-4141-865F-760A51A02582}" type="slidenum">
              <a:rPr lang="en-US"/>
              <a:pPr>
                <a:defRPr/>
              </a:pPr>
              <a:t>41</a:t>
            </a:fld>
            <a:endParaRPr lang="en-US"/>
          </a:p>
        </p:txBody>
      </p:sp>
      <p:sp>
        <p:nvSpPr>
          <p:cNvPr id="131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4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FDEA8B-3368-554C-9D89-2DB8C1913994}" type="slidenum">
              <a:rPr lang="en-US"/>
              <a:pPr>
                <a:defRPr/>
              </a:pPr>
              <a:t>42</a:t>
            </a:fld>
            <a:endParaRPr lang="en-US"/>
          </a:p>
        </p:txBody>
      </p:sp>
      <p:sp>
        <p:nvSpPr>
          <p:cNvPr id="131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5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9A5434-3B3E-224A-8B10-9032AC6C5D9F}" type="slidenum">
              <a:rPr lang="en-US"/>
              <a:pPr>
                <a:defRPr/>
              </a:pPr>
              <a:t>43</a:t>
            </a:fld>
            <a:endParaRPr lang="en-US"/>
          </a:p>
        </p:txBody>
      </p:sp>
      <p:sp>
        <p:nvSpPr>
          <p:cNvPr id="131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6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4EB329-74D4-5D41-BF01-F233C4104C0C}" type="slidenum">
              <a:rPr lang="en-US"/>
              <a:pPr>
                <a:defRPr/>
              </a:pPr>
              <a:t>44</a:t>
            </a:fld>
            <a:endParaRPr lang="en-US"/>
          </a:p>
        </p:txBody>
      </p:sp>
      <p:sp>
        <p:nvSpPr>
          <p:cNvPr id="131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7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780791-8197-664C-A279-ACC0B6FCDFBF}" type="slidenum">
              <a:rPr lang="en-US"/>
              <a:pPr>
                <a:defRPr/>
              </a:pPr>
              <a:t>45</a:t>
            </a:fld>
            <a:endParaRPr lang="en-US"/>
          </a:p>
        </p:txBody>
      </p:sp>
      <p:sp>
        <p:nvSpPr>
          <p:cNvPr id="131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03DBD6-0A5C-A446-9833-4C80FAC83A41}" type="slidenum">
              <a:rPr lang="en-US"/>
              <a:pPr>
                <a:defRPr/>
              </a:pPr>
              <a:t>46</a:t>
            </a:fld>
            <a:endParaRPr lang="en-US"/>
          </a:p>
        </p:txBody>
      </p:sp>
      <p:sp>
        <p:nvSpPr>
          <p:cNvPr id="131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9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F1CFF5-90A2-4D4B-946D-BADEC3C0E8FE}" type="slidenum">
              <a:rPr lang="en-US"/>
              <a:pPr>
                <a:defRPr/>
              </a:pPr>
              <a:t>47</a:t>
            </a:fld>
            <a:endParaRPr lang="en-US"/>
          </a:p>
        </p:txBody>
      </p:sp>
      <p:sp>
        <p:nvSpPr>
          <p:cNvPr id="132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B5857F-3E70-704F-A755-52223C32BD1D}" type="slidenum">
              <a:rPr lang="en-US"/>
              <a:pPr>
                <a:defRPr/>
              </a:pPr>
              <a:t>48</a:t>
            </a:fld>
            <a:endParaRPr lang="en-US"/>
          </a:p>
        </p:txBody>
      </p:sp>
      <p:sp>
        <p:nvSpPr>
          <p:cNvPr id="132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1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173223-FFFB-9349-BE68-C5CEF342108B}" type="slidenum">
              <a:rPr lang="en-US"/>
              <a:pPr>
                <a:defRPr/>
              </a:pPr>
              <a:t>49</a:t>
            </a:fld>
            <a:endParaRPr lang="en-US"/>
          </a:p>
        </p:txBody>
      </p:sp>
      <p:sp>
        <p:nvSpPr>
          <p:cNvPr id="132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3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904387-7C2E-014C-A103-29E0F811F42E}" type="slidenum">
              <a:rPr lang="en-US"/>
              <a:pPr>
                <a:defRPr/>
              </a:pPr>
              <a:t>5</a:t>
            </a:fld>
            <a:endParaRPr lang="en-US"/>
          </a:p>
        </p:txBody>
      </p:sp>
      <p:sp>
        <p:nvSpPr>
          <p:cNvPr id="129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7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7DCE6B-AAA6-BB47-8B0E-586342FCB1D2}" type="slidenum">
              <a:rPr lang="en-US"/>
              <a:pPr>
                <a:defRPr/>
              </a:pPr>
              <a:t>50</a:t>
            </a:fld>
            <a:endParaRPr lang="en-US"/>
          </a:p>
        </p:txBody>
      </p:sp>
      <p:sp>
        <p:nvSpPr>
          <p:cNvPr id="120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6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5EDBDE-8EBD-904D-9DF7-410A727B1597}" type="slidenum">
              <a:rPr lang="en-US"/>
              <a:pPr>
                <a:defRPr/>
              </a:pPr>
              <a:t>51</a:t>
            </a:fld>
            <a:endParaRPr lang="en-US"/>
          </a:p>
        </p:txBody>
      </p:sp>
      <p:sp>
        <p:nvSpPr>
          <p:cNvPr id="132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4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BD393C-B0D1-4A45-929C-0C925D00CC27}" type="slidenum">
              <a:rPr lang="en-US"/>
              <a:pPr>
                <a:defRPr/>
              </a:pPr>
              <a:t>52</a:t>
            </a:fld>
            <a:endParaRPr lang="en-US"/>
          </a:p>
        </p:txBody>
      </p:sp>
      <p:sp>
        <p:nvSpPr>
          <p:cNvPr id="132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5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D349B-2843-B846-B842-23FEE469E1D1}" type="slidenum">
              <a:rPr lang="en-US"/>
              <a:pPr>
                <a:defRPr/>
              </a:pPr>
              <a:t>53</a:t>
            </a:fld>
            <a:endParaRPr lang="en-US"/>
          </a:p>
        </p:txBody>
      </p:sp>
      <p:sp>
        <p:nvSpPr>
          <p:cNvPr id="132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6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67C32D-963E-054F-AD4D-41550D6D6A9A}" type="slidenum">
              <a:rPr lang="en-US"/>
              <a:pPr>
                <a:defRPr/>
              </a:pPr>
              <a:t>54</a:t>
            </a:fld>
            <a:endParaRPr lang="en-US"/>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F071C3-8438-454D-BFF7-5A9F9F2816C5}" type="slidenum">
              <a:rPr lang="en-US"/>
              <a:pPr>
                <a:defRPr/>
              </a:pPr>
              <a:t>55</a:t>
            </a:fld>
            <a:endParaRPr lang="en-US"/>
          </a:p>
        </p:txBody>
      </p:sp>
      <p:sp>
        <p:nvSpPr>
          <p:cNvPr id="132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8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07C952-3EC0-3E48-AD33-11EB8565C0F6}" type="slidenum">
              <a:rPr lang="en-US"/>
              <a:pPr>
                <a:defRPr/>
              </a:pPr>
              <a:t>56</a:t>
            </a:fld>
            <a:endParaRPr lang="en-US"/>
          </a:p>
        </p:txBody>
      </p:sp>
      <p:sp>
        <p:nvSpPr>
          <p:cNvPr id="132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9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91D3CC-BE89-2E4C-9178-66D1D3CE5B4E}" type="slidenum">
              <a:rPr lang="en-US"/>
              <a:pPr>
                <a:defRPr/>
              </a:pPr>
              <a:t>57</a:t>
            </a:fld>
            <a:endParaRPr lang="en-US"/>
          </a:p>
        </p:txBody>
      </p:sp>
      <p:sp>
        <p:nvSpPr>
          <p:cNvPr id="133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0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E97A18-9C7A-2A44-8FC8-930CA7562B9A}" type="slidenum">
              <a:rPr lang="en-US"/>
              <a:pPr>
                <a:defRPr/>
              </a:pPr>
              <a:t>58</a:t>
            </a:fld>
            <a:endParaRPr lang="en-US"/>
          </a:p>
        </p:txBody>
      </p:sp>
      <p:sp>
        <p:nvSpPr>
          <p:cNvPr id="133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05699B-C151-994E-9682-6B74CC8DF16D}" type="slidenum">
              <a:rPr lang="en-US"/>
              <a:pPr>
                <a:defRPr/>
              </a:pPr>
              <a:t>59</a:t>
            </a:fld>
            <a:endParaRPr lang="en-US"/>
          </a:p>
        </p:txBody>
      </p:sp>
      <p:sp>
        <p:nvSpPr>
          <p:cNvPr id="133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2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9869E2-2D96-1640-B6F2-37A7214AC7A2}" type="slidenum">
              <a:rPr lang="en-US"/>
              <a:pPr>
                <a:defRPr/>
              </a:pPr>
              <a:t>6</a:t>
            </a:fld>
            <a:endParaRPr lang="en-US"/>
          </a:p>
        </p:txBody>
      </p:sp>
      <p:sp>
        <p:nvSpPr>
          <p:cNvPr id="129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8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B00C43-E26F-F544-A0B1-E4581F6428CB}" type="slidenum">
              <a:rPr lang="en-US"/>
              <a:pPr>
                <a:defRPr/>
              </a:pPr>
              <a:t>60</a:t>
            </a:fld>
            <a:endParaRPr lang="en-US"/>
          </a:p>
        </p:txBody>
      </p:sp>
      <p:sp>
        <p:nvSpPr>
          <p:cNvPr id="133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3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87A18B-66D8-C240-B377-F3094AA6283D}" type="slidenum">
              <a:rPr lang="en-US"/>
              <a:pPr>
                <a:defRPr/>
              </a:pPr>
              <a:t>61</a:t>
            </a:fld>
            <a:endParaRPr lang="en-US"/>
          </a:p>
        </p:txBody>
      </p:sp>
      <p:sp>
        <p:nvSpPr>
          <p:cNvPr id="133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8A1F05-F2F6-3F40-A942-566446B0D2FC}" type="slidenum">
              <a:rPr lang="en-US"/>
              <a:pPr>
                <a:defRPr/>
              </a:pPr>
              <a:t>62</a:t>
            </a:fld>
            <a:endParaRPr lang="en-US"/>
          </a:p>
        </p:txBody>
      </p:sp>
      <p:sp>
        <p:nvSpPr>
          <p:cNvPr id="133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5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DA54A9-FB23-FF42-A60B-9D18712E36E5}" type="slidenum">
              <a:rPr lang="en-US"/>
              <a:pPr>
                <a:defRPr/>
              </a:pPr>
              <a:t>63</a:t>
            </a:fld>
            <a:endParaRPr lang="en-US"/>
          </a:p>
        </p:txBody>
      </p:sp>
      <p:sp>
        <p:nvSpPr>
          <p:cNvPr id="133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64389B-561F-0945-9391-46DCBB5B7910}" type="slidenum">
              <a:rPr lang="en-US"/>
              <a:pPr>
                <a:defRPr/>
              </a:pPr>
              <a:t>64</a:t>
            </a:fld>
            <a:endParaRPr lang="en-US"/>
          </a:p>
        </p:txBody>
      </p:sp>
      <p:sp>
        <p:nvSpPr>
          <p:cNvPr id="133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BC7F02-3557-4F46-A96A-351DCD1E1459}" type="slidenum">
              <a:rPr lang="en-US"/>
              <a:pPr>
                <a:defRPr/>
              </a:pPr>
              <a:t>65</a:t>
            </a:fld>
            <a:endParaRPr lang="en-US"/>
          </a:p>
        </p:txBody>
      </p:sp>
      <p:sp>
        <p:nvSpPr>
          <p:cNvPr id="133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8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3A7CA8-DA37-5C49-93D1-C1132B7B7242}" type="slidenum">
              <a:rPr lang="en-US"/>
              <a:pPr>
                <a:defRPr/>
              </a:pPr>
              <a:t>66</a:t>
            </a:fld>
            <a:endParaRPr lang="en-US"/>
          </a:p>
        </p:txBody>
      </p:sp>
      <p:sp>
        <p:nvSpPr>
          <p:cNvPr id="133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DC4985-9B95-414E-99C5-A79B4B7C5D78}" type="slidenum">
              <a:rPr lang="en-US"/>
              <a:pPr>
                <a:defRPr/>
              </a:pPr>
              <a:t>67</a:t>
            </a:fld>
            <a:endParaRPr lang="en-US"/>
          </a:p>
        </p:txBody>
      </p:sp>
      <p:sp>
        <p:nvSpPr>
          <p:cNvPr id="134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0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30B57B-E2C2-954C-A5C2-7181A27AE9E5}" type="slidenum">
              <a:rPr lang="en-US"/>
              <a:pPr>
                <a:defRPr/>
              </a:pPr>
              <a:t>68</a:t>
            </a:fld>
            <a:endParaRPr lang="en-US"/>
          </a:p>
        </p:txBody>
      </p:sp>
      <p:sp>
        <p:nvSpPr>
          <p:cNvPr id="134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359E60-52E2-9340-ACBA-85C7250392D9}" type="slidenum">
              <a:rPr lang="en-US"/>
              <a:pPr>
                <a:defRPr/>
              </a:pPr>
              <a:t>69</a:t>
            </a:fld>
            <a:endParaRPr lang="en-US"/>
          </a:p>
        </p:txBody>
      </p:sp>
      <p:sp>
        <p:nvSpPr>
          <p:cNvPr id="134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20FF3E-259D-2849-96BD-5C2775EAA6F6}" type="slidenum">
              <a:rPr lang="en-US"/>
              <a:pPr>
                <a:defRPr/>
              </a:pPr>
              <a:t>7</a:t>
            </a:fld>
            <a:endParaRPr lang="en-US"/>
          </a:p>
        </p:txBody>
      </p:sp>
      <p:sp>
        <p:nvSpPr>
          <p:cNvPr id="129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9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A6D357-AB8F-2249-A2D2-BF2840A900C7}" type="slidenum">
              <a:rPr lang="en-US"/>
              <a:pPr>
                <a:defRPr/>
              </a:pPr>
              <a:t>70</a:t>
            </a:fld>
            <a:endParaRPr lang="en-US"/>
          </a:p>
        </p:txBody>
      </p:sp>
      <p:sp>
        <p:nvSpPr>
          <p:cNvPr id="134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6455F7-E4F4-FD4E-A777-3D1EAA28EA84}" type="slidenum">
              <a:rPr lang="en-US"/>
              <a:pPr>
                <a:defRPr/>
              </a:pPr>
              <a:t>71</a:t>
            </a:fld>
            <a:endParaRPr lang="en-US"/>
          </a:p>
        </p:txBody>
      </p:sp>
      <p:sp>
        <p:nvSpPr>
          <p:cNvPr id="134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4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A35EE9-F1E7-9A42-AE7B-8CCFA69AC63F}" type="slidenum">
              <a:rPr lang="en-US"/>
              <a:pPr>
                <a:defRPr/>
              </a:pPr>
              <a:t>72</a:t>
            </a:fld>
            <a:endParaRPr lang="en-US"/>
          </a:p>
        </p:txBody>
      </p:sp>
      <p:sp>
        <p:nvSpPr>
          <p:cNvPr id="134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BAE2BF-7FDE-E140-AD01-84FF22638CE0}" type="slidenum">
              <a:rPr lang="en-US"/>
              <a:pPr>
                <a:defRPr/>
              </a:pPr>
              <a:t>73</a:t>
            </a:fld>
            <a:endParaRPr lang="en-US"/>
          </a:p>
        </p:txBody>
      </p:sp>
      <p:sp>
        <p:nvSpPr>
          <p:cNvPr id="134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6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A2C61D-9657-2B47-BD0C-DF0624630C33}" type="slidenum">
              <a:rPr lang="en-US"/>
              <a:pPr>
                <a:defRPr/>
              </a:pPr>
              <a:t>74</a:t>
            </a:fld>
            <a:endParaRPr lang="en-US"/>
          </a:p>
        </p:txBody>
      </p:sp>
      <p:sp>
        <p:nvSpPr>
          <p:cNvPr id="134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92F81A-F1EF-5445-B305-1D443C1EBA5C}" type="slidenum">
              <a:rPr lang="en-US"/>
              <a:pPr>
                <a:defRPr/>
              </a:pPr>
              <a:t>75</a:t>
            </a:fld>
            <a:endParaRPr lang="en-US"/>
          </a:p>
        </p:txBody>
      </p:sp>
      <p:sp>
        <p:nvSpPr>
          <p:cNvPr id="134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4167ED-D692-8B44-AA66-5A41EC282752}" type="slidenum">
              <a:rPr lang="en-US"/>
              <a:pPr>
                <a:defRPr/>
              </a:pPr>
              <a:t>76</a:t>
            </a:fld>
            <a:endParaRPr lang="en-US"/>
          </a:p>
        </p:txBody>
      </p:sp>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6C0860-3100-3640-8BF4-E1410DB8C3E3}" type="slidenum">
              <a:rPr lang="en-US"/>
              <a:pPr>
                <a:defRPr/>
              </a:pPr>
              <a:t>77</a:t>
            </a:fld>
            <a:endParaRPr lang="en-US"/>
          </a:p>
        </p:txBody>
      </p:sp>
      <p:sp>
        <p:nvSpPr>
          <p:cNvPr id="1225730" name="Rectangle 2"/>
          <p:cNvSpPr>
            <a:spLocks noGrp="1" noRot="1" noChangeAspect="1" noChangeArrowheads="1" noTextEdit="1"/>
          </p:cNvSpPr>
          <p:nvPr>
            <p:ph type="sldImg"/>
          </p:nvPr>
        </p:nvSpPr>
        <p:spPr>
          <a:xfrm>
            <a:off x="1143000" y="684213"/>
            <a:ext cx="4573588" cy="3430587"/>
          </a:xfrm>
          <a:ln/>
          <a:extLst>
            <a:ext uri="{FAA26D3D-D897-4be2-8F04-BA451C77F1D7}">
              <ma14:placeholderFlag xmlns:ma14="http://schemas.microsoft.com/office/mac/drawingml/2011/main" val="1"/>
            </a:ext>
          </a:extLst>
        </p:spPr>
      </p:sp>
      <p:sp>
        <p:nvSpPr>
          <p:cNvPr id="1225731" name="Rectangle 3"/>
          <p:cNvSpPr>
            <a:spLocks noGrp="1" noChangeArrowheads="1"/>
          </p:cNvSpPr>
          <p:nvPr>
            <p:ph type="body" idx="1"/>
          </p:nvPr>
        </p:nvSpPr>
        <p:spPr>
          <a:xfrm>
            <a:off x="914400" y="4344988"/>
            <a:ext cx="5029200" cy="4114800"/>
          </a:xfrm>
        </p:spPr>
        <p:txBody>
          <a:bodyPr lIns="89688" tIns="44844" rIns="89688" bIns="44844"/>
          <a:lstStyle/>
          <a:p>
            <a:pPr eaLnBrk="1" hangingPunct="1">
              <a:defRPr/>
            </a:pPr>
            <a:r>
              <a:rPr lang="en-US" smtClean="0">
                <a:cs typeface="+mn-cs"/>
              </a:rPr>
              <a:t>The US Internal Revenue Service is using data mining to improve customer service.  </a:t>
            </a:r>
          </a:p>
          <a:p>
            <a:pPr eaLnBrk="1" hangingPunct="1">
              <a:defRPr/>
            </a:pPr>
            <a:r>
              <a:rPr lang="en-US" smtClean="0">
                <a:cs typeface="+mn-cs"/>
              </a:rPr>
              <a:t>[Click] By analyzing incoming requests for help and information, the IRS hopes to schedule its workforce to provide faster, more accurate answers to questions.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D46A74-3305-514C-8D8F-41A3EE3EDE44}" type="slidenum">
              <a:rPr lang="en-US"/>
              <a:pPr>
                <a:defRPr/>
              </a:pPr>
              <a:t>78</a:t>
            </a:fld>
            <a:endParaRPr lang="en-US"/>
          </a:p>
        </p:txBody>
      </p:sp>
      <p:sp>
        <p:nvSpPr>
          <p:cNvPr id="1227778" name="Rectangle 2"/>
          <p:cNvSpPr>
            <a:spLocks noGrp="1" noRot="1" noChangeAspect="1" noChangeArrowheads="1" noTextEdit="1"/>
          </p:cNvSpPr>
          <p:nvPr>
            <p:ph type="sldImg"/>
          </p:nvPr>
        </p:nvSpPr>
        <p:spPr>
          <a:xfrm>
            <a:off x="1143000" y="684213"/>
            <a:ext cx="4573588" cy="3430587"/>
          </a:xfrm>
          <a:ln/>
          <a:extLst>
            <a:ext uri="{FAA26D3D-D897-4be2-8F04-BA451C77F1D7}">
              <ma14:placeholderFlag xmlns:ma14="http://schemas.microsoft.com/office/mac/drawingml/2011/main" val="1"/>
            </a:ext>
          </a:extLst>
        </p:spPr>
      </p:sp>
      <p:sp>
        <p:nvSpPr>
          <p:cNvPr id="1227779" name="Rectangle 3"/>
          <p:cNvSpPr>
            <a:spLocks noGrp="1" noChangeArrowheads="1"/>
          </p:cNvSpPr>
          <p:nvPr>
            <p:ph type="body" idx="1"/>
          </p:nvPr>
        </p:nvSpPr>
        <p:spPr>
          <a:xfrm>
            <a:off x="914400" y="4344988"/>
            <a:ext cx="5029200" cy="4114800"/>
          </a:xfrm>
        </p:spPr>
        <p:txBody>
          <a:bodyPr lIns="89688" tIns="44844" rIns="89688" bIns="44844"/>
          <a:lstStyle/>
          <a:p>
            <a:pPr eaLnBrk="1" hangingPunct="1">
              <a:defRPr/>
            </a:pPr>
            <a:r>
              <a:rPr lang="en-US" smtClean="0">
                <a:cs typeface="+mn-cs"/>
              </a:rPr>
              <a:t>The US DFAS needs to search through 2.5 million financial transactions that may indicate inaccurate charges.  Instead of relying on tips to point out fraud, the DFAS is mining the data to identify suspicious transactions.</a:t>
            </a:r>
          </a:p>
          <a:p>
            <a:pPr eaLnBrk="1" hangingPunct="1">
              <a:defRPr/>
            </a:pPr>
            <a:endParaRPr lang="en-US" smtClean="0">
              <a:cs typeface="+mn-cs"/>
            </a:endParaRPr>
          </a:p>
          <a:p>
            <a:pPr eaLnBrk="1" hangingPunct="1">
              <a:defRPr/>
            </a:pPr>
            <a:r>
              <a:rPr lang="en-US" smtClean="0">
                <a:cs typeface="+mn-cs"/>
              </a:rPr>
              <a:t>[Click] Using Clementine, the agency examined credit card transactions and was able to identify purchases that did not match past patterns.  Using this information, DFAS could focus investigations, finding fraud more costs effectively.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075B4-8547-AD47-A287-EDC89430D55C}" type="slidenum">
              <a:rPr lang="en-US"/>
              <a:pPr>
                <a:defRPr/>
              </a:pPr>
              <a:t>79</a:t>
            </a:fld>
            <a:endParaRPr lang="en-US"/>
          </a:p>
        </p:txBody>
      </p:sp>
      <p:sp>
        <p:nvSpPr>
          <p:cNvPr id="1229826" name="Rectangle 2"/>
          <p:cNvSpPr>
            <a:spLocks noGrp="1" noRot="1" noChangeAspect="1" noChangeArrowheads="1" noTextEdit="1"/>
          </p:cNvSpPr>
          <p:nvPr>
            <p:ph type="sldImg"/>
          </p:nvPr>
        </p:nvSpPr>
        <p:spPr>
          <a:xfrm>
            <a:off x="1152525" y="693738"/>
            <a:ext cx="4551363" cy="3413125"/>
          </a:xfrm>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a:xfrm>
            <a:off x="912813" y="4338638"/>
            <a:ext cx="5026025" cy="4113212"/>
          </a:xfrm>
        </p:spPr>
        <p:txBody>
          <a:bodyPr lIns="89694" tIns="44847" rIns="89694" bIns="44847"/>
          <a:lstStyle/>
          <a:p>
            <a:pPr eaLnBrk="1" hangingPunct="1">
              <a:spcBef>
                <a:spcPts val="500"/>
              </a:spcBef>
              <a:spcAft>
                <a:spcPts val="500"/>
              </a:spcAft>
              <a:defRPr/>
            </a:pPr>
            <a:r>
              <a:rPr lang="en-US" smtClean="0">
                <a:cs typeface="+mn-cs"/>
              </a:rPr>
              <a:t>Retail banking is a highly competitive business. In addition to competition from other banks, banks also see intense competition from financial services companies of all kinds, from stockbrokers to mortgage companies. </a:t>
            </a:r>
          </a:p>
          <a:p>
            <a:pPr eaLnBrk="1" hangingPunct="1">
              <a:spcBef>
                <a:spcPts val="500"/>
              </a:spcBef>
              <a:spcAft>
                <a:spcPts val="500"/>
              </a:spcAft>
              <a:defRPr/>
            </a:pPr>
            <a:r>
              <a:rPr lang="en-US" smtClean="0">
                <a:cs typeface="+mn-cs"/>
              </a:rPr>
              <a:t>With so many organizations working the same customer base, the value of customer retention is greater than ever before. As a result, HSBC Bank USA looks to enticing existing customers to "roll over" maturing products, or on cross-selling new ones. </a:t>
            </a:r>
          </a:p>
          <a:p>
            <a:pPr eaLnBrk="1" hangingPunct="1">
              <a:spcBef>
                <a:spcPts val="500"/>
              </a:spcBef>
              <a:spcAft>
                <a:spcPts val="500"/>
              </a:spcAft>
              <a:defRPr/>
            </a:pPr>
            <a:r>
              <a:rPr lang="en-US" smtClean="0">
                <a:cs typeface="+mn-cs"/>
              </a:rPr>
              <a:t>[Click] Using SPSS products, HSBC found that it could reduce direct mail costs by 30% while still bringing in 95% of the campaign</a:t>
            </a:r>
            <a:r>
              <a:rPr lang="ja-JP" altLang="en-US" smtClean="0">
                <a:latin typeface="Arial"/>
                <a:cs typeface="+mn-cs"/>
              </a:rPr>
              <a:t>’</a:t>
            </a:r>
            <a:r>
              <a:rPr lang="en-US" smtClean="0">
                <a:cs typeface="+mn-cs"/>
              </a:rPr>
              <a:t>s revenue.  Because HSBC is sending out fewer mail pieces, customers are likely to be more loyal because they don</a:t>
            </a:r>
            <a:r>
              <a:rPr lang="ja-JP" altLang="en-US" smtClean="0">
                <a:latin typeface="Arial"/>
                <a:cs typeface="+mn-cs"/>
              </a:rPr>
              <a:t>’</a:t>
            </a:r>
            <a:r>
              <a:rPr lang="en-US" smtClean="0">
                <a:cs typeface="+mn-cs"/>
              </a:rPr>
              <a:t>t receive junk mail from the bank.</a:t>
            </a:r>
          </a:p>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A30414-174F-354B-ADF9-AA424E6C19FB}" type="slidenum">
              <a:rPr lang="en-US"/>
              <a:pPr>
                <a:defRPr/>
              </a:pPr>
              <a:t>8</a:t>
            </a:fld>
            <a:endParaRPr lang="en-US"/>
          </a:p>
        </p:txBody>
      </p:sp>
      <p:sp>
        <p:nvSpPr>
          <p:cNvPr id="130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8A1742-5EF0-5C4E-8F50-5E6A3E019E2F}" type="slidenum">
              <a:rPr lang="en-US"/>
              <a:pPr>
                <a:defRPr/>
              </a:pPr>
              <a:t>80</a:t>
            </a:fld>
            <a:endParaRPr lang="en-US"/>
          </a:p>
        </p:txBody>
      </p:sp>
      <p:sp>
        <p:nvSpPr>
          <p:cNvPr id="135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0E624B-4974-1244-93F6-292A53B3C56E}" type="slidenum">
              <a:rPr lang="en-US"/>
              <a:pPr>
                <a:defRPr/>
              </a:pPr>
              <a:t>81</a:t>
            </a:fld>
            <a:endParaRPr lang="en-US"/>
          </a:p>
        </p:txBody>
      </p:sp>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CE794B-74F7-CE46-A237-EEBEE5E1FC41}" type="slidenum">
              <a:rPr lang="en-US"/>
              <a:pPr>
                <a:defRPr/>
              </a:pPr>
              <a:t>82</a:t>
            </a:fld>
            <a:endParaRPr lang="en-US"/>
          </a:p>
        </p:txBody>
      </p:sp>
      <p:sp>
        <p:nvSpPr>
          <p:cNvPr id="1291266"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91267"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B512A7-D6B4-6B42-A7AD-33D768DB7AE4}" type="slidenum">
              <a:rPr lang="en-US"/>
              <a:pPr>
                <a:defRPr/>
              </a:pPr>
              <a:t>9</a:t>
            </a:fld>
            <a:endParaRPr lang="en-US"/>
          </a:p>
        </p:txBody>
      </p:sp>
      <p:sp>
        <p:nvSpPr>
          <p:cNvPr id="130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1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69597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403845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13822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426650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37668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261283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10502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290749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34982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307481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380697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2012</a:t>
            </a:r>
            <a:endParaRPr lang="en-US"/>
          </a:p>
        </p:txBody>
      </p:sp>
    </p:spTree>
    <p:extLst>
      <p:ext uri="{BB962C8B-B14F-4D97-AF65-F5344CB8AC3E}">
        <p14:creationId xmlns:p14="http://schemas.microsoft.com/office/powerpoint/2010/main" val="3030647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smtClean="0">
                <a:solidFill>
                  <a:srgbClr val="FFFFFF"/>
                </a:solidFill>
                <a:latin typeface="+mj-lt"/>
                <a:cs typeface="+mn-cs"/>
              </a:defRPr>
            </a:lvl1pPr>
          </a:lstStyle>
          <a:p>
            <a:pPr>
              <a:defRPr/>
            </a:pPr>
            <a:r>
              <a:rPr lang="en-US" smtClean="0"/>
              <a:t>IS 257 – Fall 2012</a:t>
            </a:r>
            <a:endParaRPr lang="en-US"/>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2012.11.01- </a:t>
            </a:r>
            <a:r>
              <a:rPr lang="en-US" sz="1000" b="1" dirty="0">
                <a:solidFill>
                  <a:srgbClr val="FFFFFF"/>
                </a:solidFill>
                <a:latin typeface="Futura Md BT" charset="0"/>
                <a:cs typeface="+mn-cs"/>
              </a:rPr>
              <a:t>SLIDE </a:t>
            </a:r>
            <a:fld id="{D73EB6DB-3C79-FA49-A27B-48A08147FCA0}"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pic>
        <p:nvPicPr>
          <p:cNvPr id="1034"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5.bin"/><Relationship Id="rId5"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6.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7.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8.bin"/><Relationship Id="rId5" Type="http://schemas.openxmlformats.org/officeDocument/2006/relationships/image" Target="../media/image14.emf"/><Relationship Id="rId6" Type="http://schemas.openxmlformats.org/officeDocument/2006/relationships/oleObject" Target="../embeddings/oleObject9.bin"/><Relationship Id="rId7" Type="http://schemas.openxmlformats.org/officeDocument/2006/relationships/image" Target="../media/image15.emf"/><Relationship Id="rId8" Type="http://schemas.openxmlformats.org/officeDocument/2006/relationships/oleObject" Target="../embeddings/oleObject10.bin"/><Relationship Id="rId9" Type="http://schemas.openxmlformats.org/officeDocument/2006/relationships/image" Target="../media/image16.emf"/><Relationship Id="rId10" Type="http://schemas.openxmlformats.org/officeDocument/2006/relationships/image" Target="../media/image17.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7.png"/><Relationship Id="rId7" Type="http://schemas.openxmlformats.org/officeDocument/2006/relationships/oleObject" Target="../embeddings/oleObject2.bin"/><Relationship Id="rId8" Type="http://schemas.openxmlformats.org/officeDocument/2006/relationships/image" Target="../media/image5.emf"/><Relationship Id="rId9" Type="http://schemas.openxmlformats.org/officeDocument/2006/relationships/oleObject" Target="../embeddings/oleObject3.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1.bin"/><Relationship Id="rId5"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2.bin"/><Relationship Id="rId5" Type="http://schemas.openxmlformats.org/officeDocument/2006/relationships/image" Target="../media/image23.pn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13.bin"/><Relationship Id="rId5" Type="http://schemas.openxmlformats.org/officeDocument/2006/relationships/image" Target="../media/image24.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14.bin"/><Relationship Id="rId5" Type="http://schemas.openxmlformats.org/officeDocument/2006/relationships/image" Target="../media/image25.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5.bin"/><Relationship Id="rId5" Type="http://schemas.openxmlformats.org/officeDocument/2006/relationships/image" Target="../media/image25.png"/><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5" Type="http://schemas.openxmlformats.org/officeDocument/2006/relationships/oleObject" Target="../embeddings/oleObject4.bin"/><Relationship Id="rId6"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26.png"/><Relationship Id="rId5" Type="http://schemas.openxmlformats.org/officeDocument/2006/relationships/oleObject" Target="../embeddings/oleObject16.bin"/><Relationship Id="rId6" Type="http://schemas.openxmlformats.org/officeDocument/2006/relationships/image" Target="../media/image25.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17.bin"/><Relationship Id="rId5" Type="http://schemas.openxmlformats.org/officeDocument/2006/relationships/image" Target="../media/image25.png"/><Relationship Id="rId6" Type="http://schemas.openxmlformats.org/officeDocument/2006/relationships/image" Target="../media/image27.emf"/><Relationship Id="rId1" Type="http://schemas.openxmlformats.org/officeDocument/2006/relationships/vmlDrawing" Target="../drawings/vmlDrawing13.vml"/><Relationship Id="rId2"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18.bin"/><Relationship Id="rId5" Type="http://schemas.openxmlformats.org/officeDocument/2006/relationships/image" Target="../media/image25.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image" Target="../media/image28.png"/><Relationship Id="rId5" Type="http://schemas.openxmlformats.org/officeDocument/2006/relationships/oleObject" Target="../embeddings/oleObject19.bin"/><Relationship Id="rId6" Type="http://schemas.openxmlformats.org/officeDocument/2006/relationships/image" Target="../media/image25.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20.bin"/><Relationship Id="rId5" Type="http://schemas.openxmlformats.org/officeDocument/2006/relationships/image" Target="../media/image25.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21.bin"/><Relationship Id="rId5" Type="http://schemas.openxmlformats.org/officeDocument/2006/relationships/image" Target="../media/image25.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oleObject22.bin"/><Relationship Id="rId5" Type="http://schemas.openxmlformats.org/officeDocument/2006/relationships/image" Target="../media/image29.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23.bin"/><Relationship Id="rId5" Type="http://schemas.openxmlformats.org/officeDocument/2006/relationships/image" Target="../media/image30.pn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3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24.bin"/><Relationship Id="rId5" Type="http://schemas.openxmlformats.org/officeDocument/2006/relationships/image" Target="../media/image34.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757762" name="Rectangle 2"/>
          <p:cNvSpPr>
            <a:spLocks noGrp="1" noChangeArrowheads="1"/>
          </p:cNvSpPr>
          <p:nvPr>
            <p:ph type="ctrTitle"/>
          </p:nvPr>
        </p:nvSpPr>
        <p:spPr>
          <a:xfrm>
            <a:off x="152400" y="2286000"/>
            <a:ext cx="8686800" cy="1143000"/>
          </a:xfrm>
        </p:spPr>
        <p:txBody>
          <a:bodyPr/>
          <a:lstStyle/>
          <a:p>
            <a:pPr algn="ctr" eaLnBrk="1" hangingPunct="1">
              <a:defRPr/>
            </a:pPr>
            <a:r>
              <a:rPr lang="en-US" smtClean="0">
                <a:solidFill>
                  <a:schemeClr val="tx1"/>
                </a:solidFill>
                <a:cs typeface="+mj-cs"/>
              </a:rPr>
              <a:t>Data Warehouses, Decision Support and Data Mining</a:t>
            </a:r>
          </a:p>
        </p:txBody>
      </p:sp>
      <p:sp>
        <p:nvSpPr>
          <p:cNvPr id="757763" name="Rectangle 3"/>
          <p:cNvSpPr>
            <a:spLocks noGrp="1" noChangeArrowheads="1"/>
          </p:cNvSpPr>
          <p:nvPr>
            <p:ph type="subTitle" idx="1"/>
          </p:nvPr>
        </p:nvSpPr>
        <p:spPr/>
        <p:txBody>
          <a:bodyPr/>
          <a:lstStyle/>
          <a:p>
            <a:pPr eaLnBrk="1" hangingPunct="1">
              <a:defRPr/>
            </a:pPr>
            <a:r>
              <a:rPr lang="en-US" sz="2800" smtClean="0">
                <a:cs typeface="+mn-cs"/>
              </a:rPr>
              <a:t>University of California, Berkeley</a:t>
            </a:r>
          </a:p>
          <a:p>
            <a:pPr eaLnBrk="1" hangingPunct="1">
              <a:defRPr/>
            </a:pPr>
            <a:r>
              <a:rPr lang="en-US" sz="2800" smtClean="0">
                <a:cs typeface="+mn-cs"/>
              </a:rPr>
              <a:t>School of Information</a:t>
            </a:r>
          </a:p>
          <a:p>
            <a:pPr eaLnBrk="1" hangingPunct="1">
              <a:defRPr/>
            </a:pPr>
            <a:r>
              <a:rPr lang="en-US" sz="2800" i="1" smtClean="0">
                <a:cs typeface="+mn-cs"/>
              </a:rPr>
              <a:t>IS 257: Database Management</a:t>
            </a:r>
            <a:endParaRPr lang="en-US" i="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25380" name="Rectangle 4"/>
          <p:cNvSpPr>
            <a:spLocks noGrp="1" noChangeArrowheads="1"/>
          </p:cNvSpPr>
          <p:nvPr>
            <p:ph type="title"/>
          </p:nvPr>
        </p:nvSpPr>
        <p:spPr/>
        <p:txBody>
          <a:bodyPr/>
          <a:lstStyle/>
          <a:p>
            <a:pPr eaLnBrk="1" hangingPunct="1">
              <a:defRPr/>
            </a:pPr>
            <a:r>
              <a:rPr lang="en-US" smtClean="0">
                <a:cs typeface="+mj-cs"/>
              </a:rPr>
              <a:t>A Data Warehouse is...</a:t>
            </a:r>
          </a:p>
        </p:txBody>
      </p:sp>
      <p:sp>
        <p:nvSpPr>
          <p:cNvPr id="1125381" name="Rectangle 5"/>
          <p:cNvSpPr>
            <a:spLocks noGrp="1" noChangeArrowheads="1"/>
          </p:cNvSpPr>
          <p:nvPr>
            <p:ph type="body" idx="1"/>
          </p:nvPr>
        </p:nvSpPr>
        <p:spPr/>
        <p:txBody>
          <a:bodyPr/>
          <a:lstStyle/>
          <a:p>
            <a:pPr eaLnBrk="1" hangingPunct="1">
              <a:lnSpc>
                <a:spcPct val="90000"/>
              </a:lnSpc>
              <a:defRPr/>
            </a:pPr>
            <a:r>
              <a:rPr lang="en-US" smtClean="0">
                <a:cs typeface="+mn-cs"/>
              </a:rPr>
              <a:t>Stored collection of diverse data</a:t>
            </a:r>
          </a:p>
          <a:p>
            <a:pPr lvl="1" eaLnBrk="1" hangingPunct="1">
              <a:lnSpc>
                <a:spcPct val="90000"/>
              </a:lnSpc>
              <a:defRPr/>
            </a:pPr>
            <a:r>
              <a:rPr lang="en-US" smtClean="0"/>
              <a:t>A solution to data integration problem</a:t>
            </a:r>
          </a:p>
          <a:p>
            <a:pPr lvl="1" eaLnBrk="1" hangingPunct="1">
              <a:lnSpc>
                <a:spcPct val="90000"/>
              </a:lnSpc>
              <a:defRPr/>
            </a:pPr>
            <a:r>
              <a:rPr lang="en-US" smtClean="0"/>
              <a:t>Single repository of information</a:t>
            </a:r>
          </a:p>
          <a:p>
            <a:pPr eaLnBrk="1" hangingPunct="1">
              <a:lnSpc>
                <a:spcPct val="90000"/>
              </a:lnSpc>
              <a:defRPr/>
            </a:pPr>
            <a:r>
              <a:rPr lang="en-US" smtClean="0">
                <a:cs typeface="+mn-cs"/>
              </a:rPr>
              <a:t>Subject-oriented</a:t>
            </a:r>
          </a:p>
          <a:p>
            <a:pPr lvl="1" eaLnBrk="1" hangingPunct="1">
              <a:lnSpc>
                <a:spcPct val="90000"/>
              </a:lnSpc>
              <a:defRPr/>
            </a:pPr>
            <a:r>
              <a:rPr lang="en-US" smtClean="0"/>
              <a:t>Organized by subject, not by application</a:t>
            </a:r>
          </a:p>
          <a:p>
            <a:pPr lvl="1" eaLnBrk="1" hangingPunct="1">
              <a:lnSpc>
                <a:spcPct val="90000"/>
              </a:lnSpc>
              <a:defRPr/>
            </a:pPr>
            <a:r>
              <a:rPr lang="en-US" smtClean="0"/>
              <a:t>Used for analysis, data mining, etc.</a:t>
            </a:r>
          </a:p>
          <a:p>
            <a:pPr eaLnBrk="1" hangingPunct="1">
              <a:lnSpc>
                <a:spcPct val="90000"/>
              </a:lnSpc>
              <a:defRPr/>
            </a:pPr>
            <a:r>
              <a:rPr lang="en-US" smtClean="0">
                <a:cs typeface="+mn-cs"/>
              </a:rPr>
              <a:t>Optimized differently from transaction-oriented db</a:t>
            </a:r>
          </a:p>
          <a:p>
            <a:pPr eaLnBrk="1" hangingPunct="1">
              <a:lnSpc>
                <a:spcPct val="90000"/>
              </a:lnSpc>
              <a:defRPr/>
            </a:pPr>
            <a:r>
              <a:rPr lang="en-US" smtClean="0">
                <a:cs typeface="+mn-cs"/>
              </a:rPr>
              <a:t>User interface aimed at executive decision makers and analysts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126405" name="Rectangle 5"/>
          <p:cNvSpPr>
            <a:spLocks noGrp="1" noChangeArrowheads="1"/>
          </p:cNvSpPr>
          <p:nvPr>
            <p:ph type="title"/>
          </p:nvPr>
        </p:nvSpPr>
        <p:spPr/>
        <p:txBody>
          <a:bodyPr/>
          <a:lstStyle/>
          <a:p>
            <a:pPr eaLnBrk="1" hangingPunct="1">
              <a:defRPr/>
            </a:pPr>
            <a:r>
              <a:rPr lang="en-US" smtClean="0">
                <a:cs typeface="+mj-cs"/>
              </a:rPr>
              <a:t>… Cont</a:t>
            </a:r>
            <a:r>
              <a:rPr lang="ja-JP" altLang="en-US" smtClean="0">
                <a:latin typeface="Arial"/>
                <a:cs typeface="+mj-cs"/>
              </a:rPr>
              <a:t>’</a:t>
            </a:r>
            <a:r>
              <a:rPr lang="en-US" smtClean="0">
                <a:cs typeface="+mj-cs"/>
              </a:rPr>
              <a:t>d</a:t>
            </a:r>
          </a:p>
        </p:txBody>
      </p:sp>
      <p:sp>
        <p:nvSpPr>
          <p:cNvPr id="1126406" name="Rectangle 6"/>
          <p:cNvSpPr>
            <a:spLocks noGrp="1" noChangeArrowheads="1"/>
          </p:cNvSpPr>
          <p:nvPr>
            <p:ph type="body" idx="1"/>
          </p:nvPr>
        </p:nvSpPr>
        <p:spPr/>
        <p:txBody>
          <a:bodyPr/>
          <a:lstStyle/>
          <a:p>
            <a:pPr eaLnBrk="1" hangingPunct="1">
              <a:defRPr/>
            </a:pPr>
            <a:r>
              <a:rPr lang="en-US" sz="2800" smtClean="0">
                <a:cs typeface="+mn-cs"/>
              </a:rPr>
              <a:t>Large volume of data (Gb, Tb)</a:t>
            </a:r>
          </a:p>
          <a:p>
            <a:pPr eaLnBrk="1" hangingPunct="1">
              <a:defRPr/>
            </a:pPr>
            <a:r>
              <a:rPr lang="en-US" sz="2800" smtClean="0">
                <a:cs typeface="+mn-cs"/>
              </a:rPr>
              <a:t>Non-volatile</a:t>
            </a:r>
          </a:p>
          <a:p>
            <a:pPr lvl="1" eaLnBrk="1" hangingPunct="1">
              <a:defRPr/>
            </a:pPr>
            <a:r>
              <a:rPr lang="en-US" sz="2400" smtClean="0"/>
              <a:t>Historical</a:t>
            </a:r>
          </a:p>
          <a:p>
            <a:pPr lvl="1" eaLnBrk="1" hangingPunct="1">
              <a:defRPr/>
            </a:pPr>
            <a:r>
              <a:rPr lang="en-US" sz="2400" smtClean="0"/>
              <a:t>Time attributes are important</a:t>
            </a:r>
          </a:p>
          <a:p>
            <a:pPr eaLnBrk="1" hangingPunct="1">
              <a:defRPr/>
            </a:pPr>
            <a:r>
              <a:rPr lang="en-US" sz="2800" smtClean="0">
                <a:cs typeface="+mn-cs"/>
              </a:rPr>
              <a:t>Updates infrequent</a:t>
            </a:r>
          </a:p>
          <a:p>
            <a:pPr eaLnBrk="1" hangingPunct="1">
              <a:defRPr/>
            </a:pPr>
            <a:r>
              <a:rPr lang="en-US" sz="2800" smtClean="0">
                <a:cs typeface="+mn-cs"/>
              </a:rPr>
              <a:t>May be append-only</a:t>
            </a:r>
          </a:p>
          <a:p>
            <a:pPr eaLnBrk="1" hangingPunct="1">
              <a:defRPr/>
            </a:pPr>
            <a:r>
              <a:rPr lang="en-US" sz="2800" smtClean="0">
                <a:cs typeface="+mn-cs"/>
              </a:rPr>
              <a:t>Examples</a:t>
            </a:r>
          </a:p>
          <a:p>
            <a:pPr lvl="1" eaLnBrk="1" hangingPunct="1">
              <a:defRPr/>
            </a:pPr>
            <a:r>
              <a:rPr lang="en-US" sz="2400" smtClean="0"/>
              <a:t>All transactions ever at WalMart</a:t>
            </a:r>
          </a:p>
          <a:p>
            <a:pPr lvl="1" eaLnBrk="1" hangingPunct="1">
              <a:defRPr/>
            </a:pPr>
            <a:r>
              <a:rPr lang="en-US" sz="2400" smtClean="0"/>
              <a:t>Complete client histories at insurance firm</a:t>
            </a:r>
          </a:p>
          <a:p>
            <a:pPr lvl="1" eaLnBrk="1" hangingPunct="1">
              <a:defRPr/>
            </a:pPr>
            <a:r>
              <a:rPr lang="en-US" sz="2400" smtClean="0"/>
              <a:t>Stockbroker financial information and portfolios</a:t>
            </a:r>
          </a:p>
        </p:txBody>
      </p:sp>
      <p:sp>
        <p:nvSpPr>
          <p:cNvPr id="1126404"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131524" name="Rectangle 4"/>
          <p:cNvSpPr>
            <a:spLocks noGrp="1" noChangeArrowheads="1"/>
          </p:cNvSpPr>
          <p:nvPr>
            <p:ph type="title"/>
          </p:nvPr>
        </p:nvSpPr>
        <p:spPr/>
        <p:txBody>
          <a:bodyPr/>
          <a:lstStyle/>
          <a:p>
            <a:pPr eaLnBrk="1" hangingPunct="1">
              <a:defRPr/>
            </a:pPr>
            <a:r>
              <a:rPr lang="en-US" sz="3600" smtClean="0">
                <a:cs typeface="+mj-cs"/>
              </a:rPr>
              <a:t>Data Warehousing Architecture</a:t>
            </a:r>
          </a:p>
        </p:txBody>
      </p:sp>
      <p:pic>
        <p:nvPicPr>
          <p:cNvPr id="25603" name="Picture 3" descr="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2"/>
          <p:cNvSpPr>
            <a:spLocks noGrp="1"/>
          </p:cNvSpPr>
          <p:nvPr>
            <p:ph type="dt" sz="quarter" idx="10"/>
          </p:nvPr>
        </p:nvSpPr>
        <p:spPr/>
        <p:txBody>
          <a:bodyPr/>
          <a:lstStyle/>
          <a:p>
            <a:pPr>
              <a:defRPr/>
            </a:pPr>
            <a:r>
              <a:rPr lang="en-US" smtClean="0"/>
              <a:t>IS 257 – Fall 2012</a:t>
            </a:r>
            <a:endParaRPr lang="en-US"/>
          </a:p>
        </p:txBody>
      </p:sp>
      <p:sp>
        <p:nvSpPr>
          <p:cNvPr id="1132611" name="Rectangle 67"/>
          <p:cNvSpPr>
            <a:spLocks noGrp="1" noChangeArrowheads="1"/>
          </p:cNvSpPr>
          <p:nvPr>
            <p:ph type="title"/>
          </p:nvPr>
        </p:nvSpPr>
        <p:spPr/>
        <p:txBody>
          <a:bodyPr/>
          <a:lstStyle/>
          <a:p>
            <a:pPr eaLnBrk="1" hangingPunct="1">
              <a:defRPr/>
            </a:pPr>
            <a:r>
              <a:rPr lang="ja-JP" altLang="en-US" smtClean="0">
                <a:latin typeface="Arial"/>
                <a:cs typeface="+mj-cs"/>
              </a:rPr>
              <a:t>“</a:t>
            </a:r>
            <a:r>
              <a:rPr lang="en-US" smtClean="0">
                <a:cs typeface="+mj-cs"/>
              </a:rPr>
              <a:t>Ingest</a:t>
            </a:r>
            <a:r>
              <a:rPr lang="ja-JP" altLang="en-US" smtClean="0">
                <a:latin typeface="Arial"/>
                <a:cs typeface="+mj-cs"/>
              </a:rPr>
              <a:t>”</a:t>
            </a:r>
            <a:endParaRPr lang="en-US" smtClean="0">
              <a:cs typeface="+mj-cs"/>
            </a:endParaRPr>
          </a:p>
        </p:txBody>
      </p:sp>
      <p:grpSp>
        <p:nvGrpSpPr>
          <p:cNvPr id="27651" name="Group 3"/>
          <p:cNvGrpSpPr>
            <a:grpSpLocks/>
          </p:cNvGrpSpPr>
          <p:nvPr/>
        </p:nvGrpSpPr>
        <p:grpSpPr bwMode="auto">
          <a:xfrm>
            <a:off x="717550" y="1143000"/>
            <a:ext cx="7562850" cy="5205413"/>
            <a:chOff x="434" y="864"/>
            <a:chExt cx="4764" cy="3279"/>
          </a:xfrm>
        </p:grpSpPr>
        <p:sp>
          <p:nvSpPr>
            <p:cNvPr id="1132548" name="Rectangle 4"/>
            <p:cNvSpPr>
              <a:spLocks noChangeArrowheads="1"/>
            </p:cNvSpPr>
            <p:nvPr/>
          </p:nvSpPr>
          <p:spPr bwMode="auto">
            <a:xfrm>
              <a:off x="2204" y="1388"/>
              <a:ext cx="1056" cy="528"/>
            </a:xfrm>
            <a:prstGeom prst="rect">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49" name="Oval 5"/>
            <p:cNvSpPr>
              <a:spLocks noChangeArrowheads="1"/>
            </p:cNvSpPr>
            <p:nvPr/>
          </p:nvSpPr>
          <p:spPr bwMode="auto">
            <a:xfrm>
              <a:off x="2208" y="1344"/>
              <a:ext cx="1048" cy="88"/>
            </a:xfrm>
            <a:prstGeom prst="ellipse">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0" name="Oval 6"/>
            <p:cNvSpPr>
              <a:spLocks noChangeArrowheads="1"/>
            </p:cNvSpPr>
            <p:nvPr/>
          </p:nvSpPr>
          <p:spPr bwMode="auto">
            <a:xfrm>
              <a:off x="2208" y="1872"/>
              <a:ext cx="1048" cy="88"/>
            </a:xfrm>
            <a:prstGeom prst="ellipse">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1" name="Rectangle 7"/>
            <p:cNvSpPr>
              <a:spLocks noChangeArrowheads="1"/>
            </p:cNvSpPr>
            <p:nvPr/>
          </p:nvSpPr>
          <p:spPr bwMode="auto">
            <a:xfrm>
              <a:off x="2275" y="1469"/>
              <a:ext cx="9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effectLst>
                    <a:outerShdw blurRad="38100" dist="38100" dir="2700000" algn="tl">
                      <a:srgbClr val="DDDDDD"/>
                    </a:outerShdw>
                  </a:effectLst>
                  <a:latin typeface="Arial Rounded MT Bold" charset="0"/>
                  <a:cs typeface="+mn-cs"/>
                </a:rPr>
                <a:t>Data</a:t>
              </a:r>
            </a:p>
            <a:p>
              <a:pPr eaLnBrk="0" hangingPunct="0">
                <a:defRPr/>
              </a:pPr>
              <a:r>
                <a:rPr lang="en-US" sz="1800">
                  <a:effectLst>
                    <a:outerShdw blurRad="38100" dist="38100" dir="2700000" algn="tl">
                      <a:srgbClr val="DDDDDD"/>
                    </a:outerShdw>
                  </a:effectLst>
                  <a:latin typeface="Arial Rounded MT Bold" charset="0"/>
                  <a:cs typeface="+mn-cs"/>
                </a:rPr>
                <a:t>Warehouse</a:t>
              </a:r>
            </a:p>
          </p:txBody>
        </p:sp>
        <p:sp>
          <p:nvSpPr>
            <p:cNvPr id="1132552" name="Line 8"/>
            <p:cNvSpPr>
              <a:spLocks noChangeShapeType="1"/>
            </p:cNvSpPr>
            <p:nvPr/>
          </p:nvSpPr>
          <p:spPr bwMode="auto">
            <a:xfrm>
              <a:off x="2204" y="1388"/>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3" name="Line 9"/>
            <p:cNvSpPr>
              <a:spLocks noChangeShapeType="1"/>
            </p:cNvSpPr>
            <p:nvPr/>
          </p:nvSpPr>
          <p:spPr bwMode="auto">
            <a:xfrm>
              <a:off x="3260" y="1388"/>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4" name="Rectangle 10"/>
            <p:cNvSpPr>
              <a:spLocks noChangeArrowheads="1"/>
            </p:cNvSpPr>
            <p:nvPr/>
          </p:nvSpPr>
          <p:spPr bwMode="auto">
            <a:xfrm>
              <a:off x="2409" y="864"/>
              <a:ext cx="6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Clients</a:t>
              </a:r>
            </a:p>
          </p:txBody>
        </p:sp>
        <p:sp>
          <p:nvSpPr>
            <p:cNvPr id="1132555" name="Line 11"/>
            <p:cNvSpPr>
              <a:spLocks noChangeShapeType="1"/>
            </p:cNvSpPr>
            <p:nvPr/>
          </p:nvSpPr>
          <p:spPr bwMode="auto">
            <a:xfrm>
              <a:off x="2540" y="1100"/>
              <a:ext cx="96"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6" name="Line 12"/>
            <p:cNvSpPr>
              <a:spLocks noChangeShapeType="1"/>
            </p:cNvSpPr>
            <p:nvPr/>
          </p:nvSpPr>
          <p:spPr bwMode="auto">
            <a:xfrm>
              <a:off x="2732" y="1100"/>
              <a:ext cx="0"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7" name="Line 13"/>
            <p:cNvSpPr>
              <a:spLocks noChangeShapeType="1"/>
            </p:cNvSpPr>
            <p:nvPr/>
          </p:nvSpPr>
          <p:spPr bwMode="auto">
            <a:xfrm flipH="1">
              <a:off x="2828" y="1100"/>
              <a:ext cx="96"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58" name="Rectangle 14"/>
            <p:cNvSpPr>
              <a:spLocks noChangeArrowheads="1"/>
            </p:cNvSpPr>
            <p:nvPr/>
          </p:nvSpPr>
          <p:spPr bwMode="auto">
            <a:xfrm>
              <a:off x="434" y="3931"/>
              <a:ext cx="8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 File</a:t>
              </a:r>
            </a:p>
          </p:txBody>
        </p:sp>
        <p:grpSp>
          <p:nvGrpSpPr>
            <p:cNvPr id="27663" name="Group 15"/>
            <p:cNvGrpSpPr>
              <a:grpSpLocks/>
            </p:cNvGrpSpPr>
            <p:nvPr/>
          </p:nvGrpSpPr>
          <p:grpSpPr bwMode="auto">
            <a:xfrm>
              <a:off x="671" y="3514"/>
              <a:ext cx="379" cy="382"/>
              <a:chOff x="627" y="3470"/>
              <a:chExt cx="379" cy="382"/>
            </a:xfrm>
          </p:grpSpPr>
          <p:sp>
            <p:nvSpPr>
              <p:cNvPr id="1132560" name="Rectangle 16"/>
              <p:cNvSpPr>
                <a:spLocks noChangeArrowheads="1"/>
              </p:cNvSpPr>
              <p:nvPr/>
            </p:nvSpPr>
            <p:spPr bwMode="auto">
              <a:xfrm>
                <a:off x="627"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710" name="Group 17"/>
              <p:cNvGrpSpPr>
                <a:grpSpLocks/>
              </p:cNvGrpSpPr>
              <p:nvPr/>
            </p:nvGrpSpPr>
            <p:grpSpPr bwMode="auto">
              <a:xfrm>
                <a:off x="628" y="3470"/>
                <a:ext cx="378" cy="382"/>
                <a:chOff x="628" y="3470"/>
                <a:chExt cx="378" cy="382"/>
              </a:xfrm>
            </p:grpSpPr>
            <p:sp>
              <p:nvSpPr>
                <p:cNvPr id="1132562" name="Line 18"/>
                <p:cNvSpPr>
                  <a:spLocks noChangeShapeType="1"/>
                </p:cNvSpPr>
                <p:nvPr/>
              </p:nvSpPr>
              <p:spPr bwMode="auto">
                <a:xfrm>
                  <a:off x="628"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63" name="Line 19"/>
                <p:cNvSpPr>
                  <a:spLocks noChangeShapeType="1"/>
                </p:cNvSpPr>
                <p:nvPr/>
              </p:nvSpPr>
              <p:spPr bwMode="auto">
                <a:xfrm>
                  <a:off x="1006"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64" name="Oval 20"/>
                <p:cNvSpPr>
                  <a:spLocks noChangeArrowheads="1"/>
                </p:cNvSpPr>
                <p:nvPr/>
              </p:nvSpPr>
              <p:spPr bwMode="auto">
                <a:xfrm>
                  <a:off x="629"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65" name="Oval 21"/>
                <p:cNvSpPr>
                  <a:spLocks noChangeArrowheads="1"/>
                </p:cNvSpPr>
                <p:nvPr/>
              </p:nvSpPr>
              <p:spPr bwMode="auto">
                <a:xfrm>
                  <a:off x="629"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32566" name="Rectangle 22"/>
            <p:cNvSpPr>
              <a:spLocks noChangeArrowheads="1"/>
            </p:cNvSpPr>
            <p:nvPr/>
          </p:nvSpPr>
          <p:spPr bwMode="auto">
            <a:xfrm>
              <a:off x="4016" y="3931"/>
              <a:ext cx="1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 / External</a:t>
              </a:r>
            </a:p>
          </p:txBody>
        </p:sp>
        <p:grpSp>
          <p:nvGrpSpPr>
            <p:cNvPr id="27665" name="Group 23"/>
            <p:cNvGrpSpPr>
              <a:grpSpLocks/>
            </p:cNvGrpSpPr>
            <p:nvPr/>
          </p:nvGrpSpPr>
          <p:grpSpPr bwMode="auto">
            <a:xfrm>
              <a:off x="4415" y="3514"/>
              <a:ext cx="379" cy="382"/>
              <a:chOff x="4371" y="3470"/>
              <a:chExt cx="379" cy="382"/>
            </a:xfrm>
          </p:grpSpPr>
          <p:sp>
            <p:nvSpPr>
              <p:cNvPr id="1132568" name="Rectangle 24"/>
              <p:cNvSpPr>
                <a:spLocks noChangeArrowheads="1"/>
              </p:cNvSpPr>
              <p:nvPr/>
            </p:nvSpPr>
            <p:spPr bwMode="auto">
              <a:xfrm>
                <a:off x="4371"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704" name="Group 25"/>
              <p:cNvGrpSpPr>
                <a:grpSpLocks/>
              </p:cNvGrpSpPr>
              <p:nvPr/>
            </p:nvGrpSpPr>
            <p:grpSpPr bwMode="auto">
              <a:xfrm>
                <a:off x="4372" y="3470"/>
                <a:ext cx="378" cy="382"/>
                <a:chOff x="4372" y="3470"/>
                <a:chExt cx="378" cy="382"/>
              </a:xfrm>
            </p:grpSpPr>
            <p:sp>
              <p:nvSpPr>
                <p:cNvPr id="1132570" name="Line 26"/>
                <p:cNvSpPr>
                  <a:spLocks noChangeShapeType="1"/>
                </p:cNvSpPr>
                <p:nvPr/>
              </p:nvSpPr>
              <p:spPr bwMode="auto">
                <a:xfrm>
                  <a:off x="4372"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71" name="Line 27"/>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72" name="Oval 28"/>
                <p:cNvSpPr>
                  <a:spLocks noChangeArrowheads="1"/>
                </p:cNvSpPr>
                <p:nvPr/>
              </p:nvSpPr>
              <p:spPr bwMode="auto">
                <a:xfrm>
                  <a:off x="4373"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73" name="Oval 29"/>
                <p:cNvSpPr>
                  <a:spLocks noChangeArrowheads="1"/>
                </p:cNvSpPr>
                <p:nvPr/>
              </p:nvSpPr>
              <p:spPr bwMode="auto">
                <a:xfrm>
                  <a:off x="4373"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32574" name="Rectangle 30"/>
            <p:cNvSpPr>
              <a:spLocks noChangeArrowheads="1"/>
            </p:cNvSpPr>
            <p:nvPr/>
          </p:nvSpPr>
          <p:spPr bwMode="auto">
            <a:xfrm>
              <a:off x="1828" y="3931"/>
              <a:ext cx="8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 / DB</a:t>
              </a:r>
            </a:p>
          </p:txBody>
        </p:sp>
        <p:grpSp>
          <p:nvGrpSpPr>
            <p:cNvPr id="27667" name="Group 31"/>
            <p:cNvGrpSpPr>
              <a:grpSpLocks/>
            </p:cNvGrpSpPr>
            <p:nvPr/>
          </p:nvGrpSpPr>
          <p:grpSpPr bwMode="auto">
            <a:xfrm>
              <a:off x="2063" y="3514"/>
              <a:ext cx="379" cy="382"/>
              <a:chOff x="2019" y="3470"/>
              <a:chExt cx="379" cy="382"/>
            </a:xfrm>
          </p:grpSpPr>
          <p:sp>
            <p:nvSpPr>
              <p:cNvPr id="1132576" name="Rectangle 32"/>
              <p:cNvSpPr>
                <a:spLocks noChangeArrowheads="1"/>
              </p:cNvSpPr>
              <p:nvPr/>
            </p:nvSpPr>
            <p:spPr bwMode="auto">
              <a:xfrm>
                <a:off x="2019"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698" name="Group 33"/>
              <p:cNvGrpSpPr>
                <a:grpSpLocks/>
              </p:cNvGrpSpPr>
              <p:nvPr/>
            </p:nvGrpSpPr>
            <p:grpSpPr bwMode="auto">
              <a:xfrm>
                <a:off x="2020" y="3470"/>
                <a:ext cx="378" cy="382"/>
                <a:chOff x="2020" y="3470"/>
                <a:chExt cx="378" cy="382"/>
              </a:xfrm>
            </p:grpSpPr>
            <p:sp>
              <p:nvSpPr>
                <p:cNvPr id="1132578" name="Line 34"/>
                <p:cNvSpPr>
                  <a:spLocks noChangeShapeType="1"/>
                </p:cNvSpPr>
                <p:nvPr/>
              </p:nvSpPr>
              <p:spPr bwMode="auto">
                <a:xfrm>
                  <a:off x="2020"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79" name="Line 35"/>
                <p:cNvSpPr>
                  <a:spLocks noChangeShapeType="1"/>
                </p:cNvSpPr>
                <p:nvPr/>
              </p:nvSpPr>
              <p:spPr bwMode="auto">
                <a:xfrm>
                  <a:off x="2398"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0" name="Oval 36"/>
                <p:cNvSpPr>
                  <a:spLocks noChangeArrowheads="1"/>
                </p:cNvSpPr>
                <p:nvPr/>
              </p:nvSpPr>
              <p:spPr bwMode="auto">
                <a:xfrm>
                  <a:off x="2021"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1" name="Oval 37"/>
                <p:cNvSpPr>
                  <a:spLocks noChangeArrowheads="1"/>
                </p:cNvSpPr>
                <p:nvPr/>
              </p:nvSpPr>
              <p:spPr bwMode="auto">
                <a:xfrm>
                  <a:off x="2021"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32582" name="Rectangle 38"/>
            <p:cNvSpPr>
              <a:spLocks noChangeArrowheads="1"/>
            </p:cNvSpPr>
            <p:nvPr/>
          </p:nvSpPr>
          <p:spPr bwMode="auto">
            <a:xfrm>
              <a:off x="3153" y="3644"/>
              <a:ext cx="4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3200" b="1">
                  <a:cs typeface="+mn-cs"/>
                </a:rPr>
                <a:t>. . .</a:t>
              </a:r>
            </a:p>
          </p:txBody>
        </p:sp>
        <p:sp>
          <p:nvSpPr>
            <p:cNvPr id="1132583" name="Rectangle 39"/>
            <p:cNvSpPr>
              <a:spLocks noChangeArrowheads="1"/>
            </p:cNvSpPr>
            <p:nvPr/>
          </p:nvSpPr>
          <p:spPr bwMode="auto">
            <a:xfrm>
              <a:off x="487"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4" name="Rectangle 40"/>
            <p:cNvSpPr>
              <a:spLocks noChangeArrowheads="1"/>
            </p:cNvSpPr>
            <p:nvPr/>
          </p:nvSpPr>
          <p:spPr bwMode="auto">
            <a:xfrm>
              <a:off x="539"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sp>
          <p:nvSpPr>
            <p:cNvPr id="1132585" name="Line 41"/>
            <p:cNvSpPr>
              <a:spLocks noChangeShapeType="1"/>
            </p:cNvSpPr>
            <p:nvPr/>
          </p:nvSpPr>
          <p:spPr bwMode="auto">
            <a:xfrm>
              <a:off x="860" y="3350"/>
              <a:ext cx="0" cy="19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6" name="Line 42"/>
            <p:cNvSpPr>
              <a:spLocks noChangeShapeType="1"/>
            </p:cNvSpPr>
            <p:nvPr/>
          </p:nvSpPr>
          <p:spPr bwMode="auto">
            <a:xfrm>
              <a:off x="2250" y="3357"/>
              <a:ext cx="2" cy="191"/>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7" name="Line 43"/>
            <p:cNvSpPr>
              <a:spLocks noChangeShapeType="1"/>
            </p:cNvSpPr>
            <p:nvPr/>
          </p:nvSpPr>
          <p:spPr bwMode="auto">
            <a:xfrm>
              <a:off x="4603" y="3357"/>
              <a:ext cx="1" cy="191"/>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8" name="Rectangle 44"/>
            <p:cNvSpPr>
              <a:spLocks noChangeArrowheads="1"/>
            </p:cNvSpPr>
            <p:nvPr/>
          </p:nvSpPr>
          <p:spPr bwMode="auto">
            <a:xfrm>
              <a:off x="2064" y="2256"/>
              <a:ext cx="1336"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89" name="Rectangle 45"/>
            <p:cNvSpPr>
              <a:spLocks noChangeArrowheads="1"/>
            </p:cNvSpPr>
            <p:nvPr/>
          </p:nvSpPr>
          <p:spPr bwMode="auto">
            <a:xfrm>
              <a:off x="2089" y="2314"/>
              <a:ext cx="1292" cy="2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Integration System</a:t>
              </a:r>
            </a:p>
          </p:txBody>
        </p:sp>
        <p:sp>
          <p:nvSpPr>
            <p:cNvPr id="1132590" name="Line 46"/>
            <p:cNvSpPr>
              <a:spLocks noChangeShapeType="1"/>
            </p:cNvSpPr>
            <p:nvPr/>
          </p:nvSpPr>
          <p:spPr bwMode="auto">
            <a:xfrm flipV="1">
              <a:off x="2732" y="1968"/>
              <a:ext cx="4" cy="284"/>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1" name="Line 47"/>
            <p:cNvSpPr>
              <a:spLocks noChangeShapeType="1"/>
            </p:cNvSpPr>
            <p:nvPr/>
          </p:nvSpPr>
          <p:spPr bwMode="auto">
            <a:xfrm flipV="1">
              <a:off x="814" y="2588"/>
              <a:ext cx="1486" cy="45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2" name="Line 48"/>
            <p:cNvSpPr>
              <a:spLocks noChangeShapeType="1"/>
            </p:cNvSpPr>
            <p:nvPr/>
          </p:nvSpPr>
          <p:spPr bwMode="auto">
            <a:xfrm flipV="1">
              <a:off x="2252" y="2588"/>
              <a:ext cx="288" cy="48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3" name="Line 49"/>
            <p:cNvSpPr>
              <a:spLocks noChangeShapeType="1"/>
            </p:cNvSpPr>
            <p:nvPr/>
          </p:nvSpPr>
          <p:spPr bwMode="auto">
            <a:xfrm flipH="1" flipV="1">
              <a:off x="3068" y="2588"/>
              <a:ext cx="1536" cy="48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4" name="Line 50"/>
            <p:cNvSpPr>
              <a:spLocks noChangeShapeType="1"/>
            </p:cNvSpPr>
            <p:nvPr/>
          </p:nvSpPr>
          <p:spPr bwMode="auto">
            <a:xfrm flipH="1">
              <a:off x="955" y="2588"/>
              <a:ext cx="1489" cy="466"/>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5" name="Line 51"/>
            <p:cNvSpPr>
              <a:spLocks noChangeShapeType="1"/>
            </p:cNvSpPr>
            <p:nvPr/>
          </p:nvSpPr>
          <p:spPr bwMode="auto">
            <a:xfrm flipH="1">
              <a:off x="2300" y="2588"/>
              <a:ext cx="288" cy="48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6" name="Line 52"/>
            <p:cNvSpPr>
              <a:spLocks noChangeShapeType="1"/>
            </p:cNvSpPr>
            <p:nvPr/>
          </p:nvSpPr>
          <p:spPr bwMode="auto">
            <a:xfrm>
              <a:off x="3260" y="2588"/>
              <a:ext cx="1488" cy="48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597" name="Rectangle 53"/>
            <p:cNvSpPr>
              <a:spLocks noChangeArrowheads="1"/>
            </p:cNvSpPr>
            <p:nvPr/>
          </p:nvSpPr>
          <p:spPr bwMode="auto">
            <a:xfrm>
              <a:off x="2769" y="2722"/>
              <a:ext cx="3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cs typeface="+mn-cs"/>
                </a:rPr>
                <a:t>. . .</a:t>
              </a:r>
            </a:p>
          </p:txBody>
        </p:sp>
        <p:grpSp>
          <p:nvGrpSpPr>
            <p:cNvPr id="27684" name="Group 54"/>
            <p:cNvGrpSpPr>
              <a:grpSpLocks/>
            </p:cNvGrpSpPr>
            <p:nvPr/>
          </p:nvGrpSpPr>
          <p:grpSpPr bwMode="auto">
            <a:xfrm>
              <a:off x="4052" y="2256"/>
              <a:ext cx="656" cy="296"/>
              <a:chOff x="4008" y="2212"/>
              <a:chExt cx="656" cy="296"/>
            </a:xfrm>
          </p:grpSpPr>
          <p:sp>
            <p:nvSpPr>
              <p:cNvPr id="1132599" name="Rectangle 55"/>
              <p:cNvSpPr>
                <a:spLocks noChangeArrowheads="1"/>
              </p:cNvSpPr>
              <p:nvPr/>
            </p:nvSpPr>
            <p:spPr bwMode="auto">
              <a:xfrm>
                <a:off x="4008" y="2256"/>
                <a:ext cx="652" cy="212"/>
              </a:xfrm>
              <a:prstGeom prst="rect">
                <a:avLst/>
              </a:prstGeom>
              <a:gradFill rotWithShape="0">
                <a:gsLst>
                  <a:gs pos="0">
                    <a:srgbClr val="FF9900"/>
                  </a:gs>
                  <a:gs pos="50000">
                    <a:srgbClr val="FF9900">
                      <a:gamma/>
                      <a:tint val="30196"/>
                      <a:invGamma/>
                    </a:srgbClr>
                  </a:gs>
                  <a:gs pos="100000">
                    <a:srgbClr val="FF9900"/>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692" name="Group 56"/>
              <p:cNvGrpSpPr>
                <a:grpSpLocks/>
              </p:cNvGrpSpPr>
              <p:nvPr/>
            </p:nvGrpSpPr>
            <p:grpSpPr bwMode="auto">
              <a:xfrm>
                <a:off x="4012" y="2212"/>
                <a:ext cx="652" cy="296"/>
                <a:chOff x="4012" y="2212"/>
                <a:chExt cx="652" cy="296"/>
              </a:xfrm>
            </p:grpSpPr>
            <p:sp>
              <p:nvSpPr>
                <p:cNvPr id="1132601" name="Line 57"/>
                <p:cNvSpPr>
                  <a:spLocks noChangeShapeType="1"/>
                </p:cNvSpPr>
                <p:nvPr/>
              </p:nvSpPr>
              <p:spPr bwMode="auto">
                <a:xfrm>
                  <a:off x="4013" y="2250"/>
                  <a:ext cx="0" cy="2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02" name="Line 58"/>
                <p:cNvSpPr>
                  <a:spLocks noChangeShapeType="1"/>
                </p:cNvSpPr>
                <p:nvPr/>
              </p:nvSpPr>
              <p:spPr bwMode="auto">
                <a:xfrm>
                  <a:off x="4663" y="2251"/>
                  <a:ext cx="0" cy="2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03" name="Oval 59"/>
                <p:cNvSpPr>
                  <a:spLocks noChangeArrowheads="1"/>
                </p:cNvSpPr>
                <p:nvPr/>
              </p:nvSpPr>
              <p:spPr bwMode="auto">
                <a:xfrm>
                  <a:off x="4012" y="2212"/>
                  <a:ext cx="652" cy="68"/>
                </a:xfrm>
                <a:prstGeom prst="ellipse">
                  <a:avLst/>
                </a:prstGeom>
                <a:gradFill rotWithShape="0">
                  <a:gsLst>
                    <a:gs pos="0">
                      <a:srgbClr val="FF9900"/>
                    </a:gs>
                    <a:gs pos="50000">
                      <a:srgbClr val="FF9900">
                        <a:gamma/>
                        <a:tint val="3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04" name="Oval 60"/>
                <p:cNvSpPr>
                  <a:spLocks noChangeArrowheads="1"/>
                </p:cNvSpPr>
                <p:nvPr/>
              </p:nvSpPr>
              <p:spPr bwMode="auto">
                <a:xfrm>
                  <a:off x="4012" y="2440"/>
                  <a:ext cx="652" cy="68"/>
                </a:xfrm>
                <a:prstGeom prst="ellipse">
                  <a:avLst/>
                </a:prstGeom>
                <a:gradFill rotWithShape="0">
                  <a:gsLst>
                    <a:gs pos="0">
                      <a:srgbClr val="FF9900"/>
                    </a:gs>
                    <a:gs pos="50000">
                      <a:srgbClr val="FF9900">
                        <a:gamma/>
                        <a:tint val="3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32605" name="Rectangle 61"/>
            <p:cNvSpPr>
              <a:spLocks noChangeArrowheads="1"/>
            </p:cNvSpPr>
            <p:nvPr/>
          </p:nvSpPr>
          <p:spPr bwMode="auto">
            <a:xfrm>
              <a:off x="4068" y="2308"/>
              <a:ext cx="62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Metadata</a:t>
              </a:r>
            </a:p>
          </p:txBody>
        </p:sp>
        <p:sp>
          <p:nvSpPr>
            <p:cNvPr id="1132606" name="Line 62"/>
            <p:cNvSpPr>
              <a:spLocks noChangeShapeType="1"/>
            </p:cNvSpPr>
            <p:nvPr/>
          </p:nvSpPr>
          <p:spPr bwMode="auto">
            <a:xfrm>
              <a:off x="3404" y="2396"/>
              <a:ext cx="672"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07" name="Rectangle 63"/>
            <p:cNvSpPr>
              <a:spLocks noChangeArrowheads="1"/>
            </p:cNvSpPr>
            <p:nvPr/>
          </p:nvSpPr>
          <p:spPr bwMode="auto">
            <a:xfrm>
              <a:off x="1851"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08" name="Rectangle 64"/>
            <p:cNvSpPr>
              <a:spLocks noChangeArrowheads="1"/>
            </p:cNvSpPr>
            <p:nvPr/>
          </p:nvSpPr>
          <p:spPr bwMode="auto">
            <a:xfrm>
              <a:off x="1903"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sp>
          <p:nvSpPr>
            <p:cNvPr id="1132609" name="Rectangle 65"/>
            <p:cNvSpPr>
              <a:spLocks noChangeArrowheads="1"/>
            </p:cNvSpPr>
            <p:nvPr/>
          </p:nvSpPr>
          <p:spPr bwMode="auto">
            <a:xfrm>
              <a:off x="4197"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2610" name="Rectangle 66"/>
            <p:cNvSpPr>
              <a:spLocks noChangeArrowheads="1"/>
            </p:cNvSpPr>
            <p:nvPr/>
          </p:nvSpPr>
          <p:spPr bwMode="auto">
            <a:xfrm>
              <a:off x="4249"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381378"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381379" name="Rectangle 3"/>
          <p:cNvSpPr>
            <a:spLocks noGrp="1" noChangeArrowheads="1"/>
          </p:cNvSpPr>
          <p:nvPr>
            <p:ph type="body" idx="4294967295"/>
          </p:nvPr>
        </p:nvSpPr>
        <p:spPr/>
        <p:txBody>
          <a:bodyPr/>
          <a:lstStyle/>
          <a:p>
            <a:pPr eaLnBrk="1" hangingPunct="1">
              <a:defRPr/>
            </a:pPr>
            <a:r>
              <a:rPr lang="en-US" sz="2400" smtClean="0">
                <a:solidFill>
                  <a:srgbClr val="CCCCCC"/>
                </a:solidFill>
                <a:cs typeface="+mn-cs"/>
              </a:rPr>
              <a:t>Review</a:t>
            </a:r>
          </a:p>
          <a:p>
            <a:pPr lvl="1" eaLnBrk="1" hangingPunct="1">
              <a:defRPr/>
            </a:pPr>
            <a:r>
              <a:rPr lang="en-US" sz="2000" smtClean="0">
                <a:solidFill>
                  <a:srgbClr val="CCCCCC"/>
                </a:solidFill>
              </a:rPr>
              <a:t>Data Warehouses</a:t>
            </a:r>
          </a:p>
          <a:p>
            <a:pPr lvl="2" eaLnBrk="1" hangingPunct="1">
              <a:defRPr/>
            </a:pPr>
            <a:r>
              <a:rPr lang="en-US" sz="1800" smtClean="0">
                <a:solidFill>
                  <a:srgbClr val="CCCCCC"/>
                </a:solidFill>
              </a:rPr>
              <a:t>(Based on lecture notes from Joachim Hammer, University of Florida, and Joe Hellerstein and Mike Stonebraker of UCB)</a:t>
            </a:r>
          </a:p>
          <a:p>
            <a:pPr eaLnBrk="1" hangingPunct="1">
              <a:defRPr/>
            </a:pPr>
            <a:r>
              <a:rPr lang="en-US" sz="2400" smtClean="0">
                <a:cs typeface="+mn-cs"/>
              </a:rPr>
              <a:t>Views and View Maintenance</a:t>
            </a:r>
          </a:p>
          <a:p>
            <a:pPr eaLnBrk="1" hangingPunct="1">
              <a:defRPr/>
            </a:pPr>
            <a:r>
              <a:rPr lang="en-US" sz="2400" smtClean="0">
                <a:solidFill>
                  <a:srgbClr val="CCCCCC"/>
                </a:solidFill>
                <a:cs typeface="+mn-cs"/>
              </a:rPr>
              <a:t>Applications for Data Warehouses</a:t>
            </a:r>
          </a:p>
          <a:p>
            <a:pPr lvl="1" eaLnBrk="1" hangingPunct="1">
              <a:defRPr/>
            </a:pPr>
            <a:r>
              <a:rPr lang="en-US" sz="2000" smtClean="0">
                <a:solidFill>
                  <a:srgbClr val="CCCCCC"/>
                </a:solidFill>
              </a:rPr>
              <a:t>Decision Support Systems (DSS)</a:t>
            </a:r>
          </a:p>
          <a:p>
            <a:pPr lvl="1" eaLnBrk="1" hangingPunct="1">
              <a:defRPr/>
            </a:pPr>
            <a:r>
              <a:rPr lang="en-US" sz="2000" smtClean="0">
                <a:solidFill>
                  <a:srgbClr val="CCCCCC"/>
                </a:solidFill>
              </a:rPr>
              <a:t>OLAP (ROLAP, MOLAP)</a:t>
            </a:r>
          </a:p>
          <a:p>
            <a:pPr lvl="1" eaLnBrk="1" hangingPunct="1">
              <a:defRPr/>
            </a:pPr>
            <a:r>
              <a:rPr lang="en-US" sz="2000" smtClean="0">
                <a:solidFill>
                  <a:srgbClr val="CCCCCC"/>
                </a:solidFill>
              </a:rPr>
              <a:t>Data Mining</a:t>
            </a:r>
          </a:p>
          <a:p>
            <a:pPr lvl="2" eaLnBrk="1" hangingPunct="1">
              <a:defRPr/>
            </a:pPr>
            <a:r>
              <a:rPr lang="en-US" sz="1800" smtClean="0">
                <a:solidFill>
                  <a:srgbClr val="CCCCCC"/>
                </a:solidFill>
              </a:rPr>
              <a:t>Thanks again to lecture notes from Joachim Hammer of the University of Florida</a:t>
            </a: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52706" name="Rectangle 2"/>
          <p:cNvSpPr>
            <a:spLocks noGrp="1" noChangeArrowheads="1"/>
          </p:cNvSpPr>
          <p:nvPr>
            <p:ph type="title"/>
          </p:nvPr>
        </p:nvSpPr>
        <p:spPr/>
        <p:txBody>
          <a:bodyPr/>
          <a:lstStyle/>
          <a:p>
            <a:pPr eaLnBrk="1" hangingPunct="1">
              <a:defRPr/>
            </a:pPr>
            <a:r>
              <a:rPr lang="en-US" smtClean="0">
                <a:cs typeface="+mj-cs"/>
              </a:rPr>
              <a:t>Warehouse Maintenance</a:t>
            </a:r>
          </a:p>
        </p:txBody>
      </p:sp>
      <p:sp>
        <p:nvSpPr>
          <p:cNvPr id="1352707" name="Rectangle 3"/>
          <p:cNvSpPr>
            <a:spLocks noGrp="1" noChangeArrowheads="1"/>
          </p:cNvSpPr>
          <p:nvPr>
            <p:ph type="body" idx="1"/>
          </p:nvPr>
        </p:nvSpPr>
        <p:spPr/>
        <p:txBody>
          <a:bodyPr/>
          <a:lstStyle/>
          <a:p>
            <a:pPr eaLnBrk="1" hangingPunct="1">
              <a:defRPr/>
            </a:pPr>
            <a:r>
              <a:rPr lang="en-US" smtClean="0">
                <a:cs typeface="+mn-cs"/>
              </a:rPr>
              <a:t>Warehouse data </a:t>
            </a:r>
            <a:r>
              <a:rPr lang="en-US" smtClean="0">
                <a:cs typeface="+mn-cs"/>
                <a:sym typeface="Symbol" charset="0"/>
              </a:rPr>
              <a:t> materialized view</a:t>
            </a:r>
          </a:p>
          <a:p>
            <a:pPr lvl="1" eaLnBrk="1" hangingPunct="1">
              <a:defRPr/>
            </a:pPr>
            <a:r>
              <a:rPr lang="en-US" smtClean="0"/>
              <a:t>Initial loading</a:t>
            </a:r>
          </a:p>
          <a:p>
            <a:pPr lvl="1" eaLnBrk="1" hangingPunct="1">
              <a:defRPr/>
            </a:pPr>
            <a:r>
              <a:rPr lang="en-US" smtClean="0"/>
              <a:t>View maintenance</a:t>
            </a:r>
          </a:p>
          <a:p>
            <a:pPr eaLnBrk="1" hangingPunct="1">
              <a:defRPr/>
            </a:pPr>
            <a:r>
              <a:rPr lang="en-US" smtClean="0">
                <a:cs typeface="+mn-cs"/>
              </a:rPr>
              <a:t>View maintenance</a:t>
            </a:r>
          </a:p>
          <a:p>
            <a:pPr lvl="1" eaLnBrk="1" hangingPunct="1">
              <a:defRPr/>
            </a:pPr>
            <a:endParaRPr lang="en-US" smtClean="0"/>
          </a:p>
          <a:p>
            <a:pPr lvl="1" eaLnBrk="1" hangingPunct="1">
              <a:defRPr/>
            </a:pPr>
            <a:endParaRPr lang="en-US" smtClean="0"/>
          </a:p>
        </p:txBody>
      </p:sp>
      <p:sp>
        <p:nvSpPr>
          <p:cNvPr id="1352708"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54754" name="Rectangle 2"/>
          <p:cNvSpPr>
            <a:spLocks noGrp="1" noChangeArrowheads="1"/>
          </p:cNvSpPr>
          <p:nvPr>
            <p:ph type="title"/>
          </p:nvPr>
        </p:nvSpPr>
        <p:spPr/>
        <p:txBody>
          <a:bodyPr/>
          <a:lstStyle/>
          <a:p>
            <a:pPr eaLnBrk="1" hangingPunct="1">
              <a:defRPr/>
            </a:pPr>
            <a:r>
              <a:rPr lang="en-US" sz="2400" smtClean="0">
                <a:cs typeface="+mj-cs"/>
              </a:rPr>
              <a:t>Differs from Conventional View Maintenance...</a:t>
            </a:r>
          </a:p>
        </p:txBody>
      </p:sp>
      <p:sp>
        <p:nvSpPr>
          <p:cNvPr id="1354755" name="Rectangle 3"/>
          <p:cNvSpPr>
            <a:spLocks noGrp="1" noChangeArrowheads="1"/>
          </p:cNvSpPr>
          <p:nvPr>
            <p:ph type="body" idx="1"/>
          </p:nvPr>
        </p:nvSpPr>
        <p:spPr/>
        <p:txBody>
          <a:bodyPr/>
          <a:lstStyle/>
          <a:p>
            <a:pPr eaLnBrk="1" hangingPunct="1">
              <a:defRPr/>
            </a:pPr>
            <a:r>
              <a:rPr lang="en-US" smtClean="0">
                <a:cs typeface="+mn-cs"/>
              </a:rPr>
              <a:t>Warehouses may be highly aggregated and summarized </a:t>
            </a:r>
          </a:p>
          <a:p>
            <a:pPr eaLnBrk="1" hangingPunct="1">
              <a:defRPr/>
            </a:pPr>
            <a:r>
              <a:rPr lang="en-US" smtClean="0">
                <a:cs typeface="+mn-cs"/>
              </a:rPr>
              <a:t>Warehouse views may be over history of base data</a:t>
            </a:r>
          </a:p>
          <a:p>
            <a:pPr eaLnBrk="1" hangingPunct="1">
              <a:defRPr/>
            </a:pPr>
            <a:r>
              <a:rPr lang="en-US" smtClean="0">
                <a:cs typeface="+mn-cs"/>
              </a:rPr>
              <a:t>Process large batch updates</a:t>
            </a:r>
          </a:p>
          <a:p>
            <a:pPr eaLnBrk="1" hangingPunct="1">
              <a:defRPr/>
            </a:pPr>
            <a:r>
              <a:rPr lang="en-US" smtClean="0">
                <a:cs typeface="+mn-cs"/>
              </a:rPr>
              <a:t>Schema may evolve</a:t>
            </a:r>
          </a:p>
        </p:txBody>
      </p:sp>
      <p:sp>
        <p:nvSpPr>
          <p:cNvPr id="1354756"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56802" name="Rectangle 2"/>
          <p:cNvSpPr>
            <a:spLocks noGrp="1" noChangeArrowheads="1"/>
          </p:cNvSpPr>
          <p:nvPr>
            <p:ph type="title"/>
          </p:nvPr>
        </p:nvSpPr>
        <p:spPr/>
        <p:txBody>
          <a:bodyPr/>
          <a:lstStyle/>
          <a:p>
            <a:pPr eaLnBrk="1" hangingPunct="1">
              <a:defRPr/>
            </a:pPr>
            <a:r>
              <a:rPr lang="en-US" sz="2400" smtClean="0">
                <a:cs typeface="+mj-cs"/>
              </a:rPr>
              <a:t>Differs from Conventional View Maintenance...</a:t>
            </a:r>
          </a:p>
        </p:txBody>
      </p:sp>
      <p:sp>
        <p:nvSpPr>
          <p:cNvPr id="1356803" name="Rectangle 3"/>
          <p:cNvSpPr>
            <a:spLocks noGrp="1" noChangeArrowheads="1"/>
          </p:cNvSpPr>
          <p:nvPr>
            <p:ph type="body" idx="1"/>
          </p:nvPr>
        </p:nvSpPr>
        <p:spPr/>
        <p:txBody>
          <a:bodyPr/>
          <a:lstStyle/>
          <a:p>
            <a:pPr eaLnBrk="1" hangingPunct="1">
              <a:defRPr/>
            </a:pPr>
            <a:r>
              <a:rPr lang="en-US" smtClean="0">
                <a:cs typeface="+mn-cs"/>
              </a:rPr>
              <a:t>Base data doesn</a:t>
            </a:r>
            <a:r>
              <a:rPr lang="ja-JP" altLang="en-US" smtClean="0">
                <a:latin typeface="Arial"/>
                <a:cs typeface="+mn-cs"/>
              </a:rPr>
              <a:t>’</a:t>
            </a:r>
            <a:r>
              <a:rPr lang="en-US" smtClean="0">
                <a:cs typeface="+mn-cs"/>
              </a:rPr>
              <a:t>t participate in view maintenance</a:t>
            </a:r>
          </a:p>
          <a:p>
            <a:pPr lvl="1" eaLnBrk="1" hangingPunct="1">
              <a:defRPr/>
            </a:pPr>
            <a:r>
              <a:rPr lang="en-US" smtClean="0"/>
              <a:t>Simply reports changes</a:t>
            </a:r>
          </a:p>
          <a:p>
            <a:pPr lvl="1" eaLnBrk="1" hangingPunct="1">
              <a:defRPr/>
            </a:pPr>
            <a:r>
              <a:rPr lang="en-US" smtClean="0"/>
              <a:t>Loosely coupled</a:t>
            </a:r>
          </a:p>
          <a:p>
            <a:pPr lvl="1" eaLnBrk="1" hangingPunct="1">
              <a:defRPr/>
            </a:pPr>
            <a:r>
              <a:rPr lang="en-US" smtClean="0"/>
              <a:t>Absence of locking, global transactions</a:t>
            </a:r>
          </a:p>
          <a:p>
            <a:pPr lvl="1" eaLnBrk="1" hangingPunct="1">
              <a:defRPr/>
            </a:pPr>
            <a:r>
              <a:rPr lang="en-US" smtClean="0"/>
              <a:t>May not be queriable</a:t>
            </a:r>
          </a:p>
        </p:txBody>
      </p:sp>
      <p:sp>
        <p:nvSpPr>
          <p:cNvPr id="1356804"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p:cNvSpPr>
            <a:spLocks noGrp="1"/>
          </p:cNvSpPr>
          <p:nvPr>
            <p:ph type="dt" sz="quarter" idx="10"/>
          </p:nvPr>
        </p:nvSpPr>
        <p:spPr/>
        <p:txBody>
          <a:bodyPr/>
          <a:lstStyle/>
          <a:p>
            <a:pPr>
              <a:defRPr/>
            </a:pPr>
            <a:r>
              <a:rPr lang="en-US" smtClean="0"/>
              <a:t>IS 257 – Fall 2012</a:t>
            </a:r>
            <a:endParaRPr lang="en-US"/>
          </a:p>
        </p:txBody>
      </p:sp>
      <p:sp>
        <p:nvSpPr>
          <p:cNvPr id="1358850" name="Rectangle 2"/>
          <p:cNvSpPr>
            <a:spLocks noChangeArrowheads="1"/>
          </p:cNvSpPr>
          <p:nvPr/>
        </p:nvSpPr>
        <p:spPr bwMode="auto">
          <a:xfrm>
            <a:off x="685800" y="11430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Tx/>
              <a:buChar char="•"/>
              <a:defRPr/>
            </a:pPr>
            <a:endParaRPr lang="en-US" sz="3200">
              <a:latin typeface="Arial" charset="0"/>
              <a:cs typeface="+mn-cs"/>
            </a:endParaRPr>
          </a:p>
        </p:txBody>
      </p:sp>
      <p:grpSp>
        <p:nvGrpSpPr>
          <p:cNvPr id="37891" name="Group 3"/>
          <p:cNvGrpSpPr>
            <a:grpSpLocks/>
          </p:cNvGrpSpPr>
          <p:nvPr/>
        </p:nvGrpSpPr>
        <p:grpSpPr bwMode="auto">
          <a:xfrm>
            <a:off x="1676400" y="3276600"/>
            <a:ext cx="6646863" cy="3109913"/>
            <a:chOff x="816" y="1824"/>
            <a:chExt cx="4187" cy="1959"/>
          </a:xfrm>
        </p:grpSpPr>
        <p:grpSp>
          <p:nvGrpSpPr>
            <p:cNvPr id="37895" name="Group 4"/>
            <p:cNvGrpSpPr>
              <a:grpSpLocks/>
            </p:cNvGrpSpPr>
            <p:nvPr/>
          </p:nvGrpSpPr>
          <p:grpSpPr bwMode="auto">
            <a:xfrm>
              <a:off x="3168" y="3024"/>
              <a:ext cx="379" cy="432"/>
              <a:chOff x="4371" y="3470"/>
              <a:chExt cx="379" cy="382"/>
            </a:xfrm>
          </p:grpSpPr>
          <p:sp>
            <p:nvSpPr>
              <p:cNvPr id="1358853" name="Rectangle 5"/>
              <p:cNvSpPr>
                <a:spLocks noChangeArrowheads="1"/>
              </p:cNvSpPr>
              <p:nvPr/>
            </p:nvSpPr>
            <p:spPr bwMode="auto">
              <a:xfrm>
                <a:off x="4371" y="3526"/>
                <a:ext cx="376" cy="274"/>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7926" name="Group 6"/>
              <p:cNvGrpSpPr>
                <a:grpSpLocks/>
              </p:cNvGrpSpPr>
              <p:nvPr/>
            </p:nvGrpSpPr>
            <p:grpSpPr bwMode="auto">
              <a:xfrm>
                <a:off x="4372" y="3470"/>
                <a:ext cx="378" cy="382"/>
                <a:chOff x="4372" y="3470"/>
                <a:chExt cx="378" cy="382"/>
              </a:xfrm>
            </p:grpSpPr>
            <p:sp>
              <p:nvSpPr>
                <p:cNvPr id="1358855" name="Line 7"/>
                <p:cNvSpPr>
                  <a:spLocks noChangeShapeType="1"/>
                </p:cNvSpPr>
                <p:nvPr/>
              </p:nvSpPr>
              <p:spPr bwMode="auto">
                <a:xfrm>
                  <a:off x="4372" y="3519"/>
                  <a:ext cx="0" cy="2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56" name="Line 8"/>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57" name="Oval 9"/>
                <p:cNvSpPr>
                  <a:spLocks noChangeArrowheads="1"/>
                </p:cNvSpPr>
                <p:nvPr/>
              </p:nvSpPr>
              <p:spPr bwMode="auto">
                <a:xfrm>
                  <a:off x="4373" y="3470"/>
                  <a:ext cx="376" cy="9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58" name="Oval 10"/>
                <p:cNvSpPr>
                  <a:spLocks noChangeArrowheads="1"/>
                </p:cNvSpPr>
                <p:nvPr/>
              </p:nvSpPr>
              <p:spPr bwMode="auto">
                <a:xfrm>
                  <a:off x="4373" y="3763"/>
                  <a:ext cx="376" cy="8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7896" name="Group 11"/>
            <p:cNvGrpSpPr>
              <a:grpSpLocks/>
            </p:cNvGrpSpPr>
            <p:nvPr/>
          </p:nvGrpSpPr>
          <p:grpSpPr bwMode="auto">
            <a:xfrm>
              <a:off x="1392" y="3024"/>
              <a:ext cx="379" cy="432"/>
              <a:chOff x="2019" y="3470"/>
              <a:chExt cx="379" cy="382"/>
            </a:xfrm>
          </p:grpSpPr>
          <p:sp>
            <p:nvSpPr>
              <p:cNvPr id="1358860" name="Rectangle 12"/>
              <p:cNvSpPr>
                <a:spLocks noChangeArrowheads="1"/>
              </p:cNvSpPr>
              <p:nvPr/>
            </p:nvSpPr>
            <p:spPr bwMode="auto">
              <a:xfrm>
                <a:off x="2019" y="3526"/>
                <a:ext cx="376" cy="274"/>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7920" name="Group 13"/>
              <p:cNvGrpSpPr>
                <a:grpSpLocks/>
              </p:cNvGrpSpPr>
              <p:nvPr/>
            </p:nvGrpSpPr>
            <p:grpSpPr bwMode="auto">
              <a:xfrm>
                <a:off x="2020" y="3470"/>
                <a:ext cx="378" cy="382"/>
                <a:chOff x="2020" y="3470"/>
                <a:chExt cx="378" cy="382"/>
              </a:xfrm>
            </p:grpSpPr>
            <p:sp>
              <p:nvSpPr>
                <p:cNvPr id="1358862" name="Line 14"/>
                <p:cNvSpPr>
                  <a:spLocks noChangeShapeType="1"/>
                </p:cNvSpPr>
                <p:nvPr/>
              </p:nvSpPr>
              <p:spPr bwMode="auto">
                <a:xfrm>
                  <a:off x="2020" y="3519"/>
                  <a:ext cx="0" cy="2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63" name="Line 15"/>
                <p:cNvSpPr>
                  <a:spLocks noChangeShapeType="1"/>
                </p:cNvSpPr>
                <p:nvPr/>
              </p:nvSpPr>
              <p:spPr bwMode="auto">
                <a:xfrm>
                  <a:off x="2398"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64" name="Oval 16"/>
                <p:cNvSpPr>
                  <a:spLocks noChangeArrowheads="1"/>
                </p:cNvSpPr>
                <p:nvPr/>
              </p:nvSpPr>
              <p:spPr bwMode="auto">
                <a:xfrm>
                  <a:off x="2021" y="3470"/>
                  <a:ext cx="376" cy="9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65" name="Oval 17"/>
                <p:cNvSpPr>
                  <a:spLocks noChangeArrowheads="1"/>
                </p:cNvSpPr>
                <p:nvPr/>
              </p:nvSpPr>
              <p:spPr bwMode="auto">
                <a:xfrm>
                  <a:off x="2021" y="3763"/>
                  <a:ext cx="376" cy="8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358866" name="Rectangle 18"/>
            <p:cNvSpPr>
              <a:spLocks noChangeArrowheads="1"/>
            </p:cNvSpPr>
            <p:nvPr/>
          </p:nvSpPr>
          <p:spPr bwMode="auto">
            <a:xfrm>
              <a:off x="1357" y="3120"/>
              <a:ext cx="4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Sales</a:t>
              </a:r>
            </a:p>
          </p:txBody>
        </p:sp>
        <p:grpSp>
          <p:nvGrpSpPr>
            <p:cNvPr id="37898" name="Group 19"/>
            <p:cNvGrpSpPr>
              <a:grpSpLocks/>
            </p:cNvGrpSpPr>
            <p:nvPr/>
          </p:nvGrpSpPr>
          <p:grpSpPr bwMode="auto">
            <a:xfrm>
              <a:off x="2208" y="1824"/>
              <a:ext cx="672" cy="478"/>
              <a:chOff x="4371" y="3470"/>
              <a:chExt cx="379" cy="382"/>
            </a:xfrm>
          </p:grpSpPr>
          <p:sp>
            <p:nvSpPr>
              <p:cNvPr id="1358868" name="Rectangle 20"/>
              <p:cNvSpPr>
                <a:spLocks noChangeArrowheads="1"/>
              </p:cNvSpPr>
              <p:nvPr/>
            </p:nvSpPr>
            <p:spPr bwMode="auto">
              <a:xfrm>
                <a:off x="4371" y="3526"/>
                <a:ext cx="376" cy="274"/>
              </a:xfrm>
              <a:prstGeom prst="rect">
                <a:avLst/>
              </a:prstGeom>
              <a:solidFill>
                <a:srgbClr val="FF00FF"/>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7914" name="Group 21"/>
              <p:cNvGrpSpPr>
                <a:grpSpLocks/>
              </p:cNvGrpSpPr>
              <p:nvPr/>
            </p:nvGrpSpPr>
            <p:grpSpPr bwMode="auto">
              <a:xfrm>
                <a:off x="4372" y="3470"/>
                <a:ext cx="378" cy="382"/>
                <a:chOff x="4372" y="3470"/>
                <a:chExt cx="378" cy="382"/>
              </a:xfrm>
            </p:grpSpPr>
            <p:sp>
              <p:nvSpPr>
                <p:cNvPr id="1358870" name="Line 22"/>
                <p:cNvSpPr>
                  <a:spLocks noChangeShapeType="1"/>
                </p:cNvSpPr>
                <p:nvPr/>
              </p:nvSpPr>
              <p:spPr bwMode="auto">
                <a:xfrm>
                  <a:off x="4372"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1" name="Line 23"/>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2" name="Oval 24"/>
                <p:cNvSpPr>
                  <a:spLocks noChangeArrowheads="1"/>
                </p:cNvSpPr>
                <p:nvPr/>
              </p:nvSpPr>
              <p:spPr bwMode="auto">
                <a:xfrm>
                  <a:off x="4373" y="3470"/>
                  <a:ext cx="376" cy="90"/>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3" name="Oval 25"/>
                <p:cNvSpPr>
                  <a:spLocks noChangeArrowheads="1"/>
                </p:cNvSpPr>
                <p:nvPr/>
              </p:nvSpPr>
              <p:spPr bwMode="auto">
                <a:xfrm>
                  <a:off x="4373" y="3763"/>
                  <a:ext cx="376" cy="89"/>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358874" name="Rectangle 26"/>
            <p:cNvSpPr>
              <a:spLocks noChangeArrowheads="1"/>
            </p:cNvSpPr>
            <p:nvPr/>
          </p:nvSpPr>
          <p:spPr bwMode="auto">
            <a:xfrm>
              <a:off x="3090" y="3120"/>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Comp.</a:t>
              </a:r>
            </a:p>
          </p:txBody>
        </p:sp>
        <p:sp>
          <p:nvSpPr>
            <p:cNvPr id="1358875" name="Rectangle 27"/>
            <p:cNvSpPr>
              <a:spLocks noChangeArrowheads="1"/>
            </p:cNvSpPr>
            <p:nvPr/>
          </p:nvSpPr>
          <p:spPr bwMode="auto">
            <a:xfrm>
              <a:off x="2147" y="2496"/>
              <a:ext cx="752" cy="21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Integrator</a:t>
              </a:r>
            </a:p>
          </p:txBody>
        </p:sp>
        <p:sp>
          <p:nvSpPr>
            <p:cNvPr id="1358876" name="Line 28"/>
            <p:cNvSpPr>
              <a:spLocks noChangeShapeType="1"/>
            </p:cNvSpPr>
            <p:nvPr/>
          </p:nvSpPr>
          <p:spPr bwMode="auto">
            <a:xfrm flipV="1">
              <a:off x="2544" y="2304"/>
              <a:ext cx="0" cy="19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7" name="Line 29"/>
            <p:cNvSpPr>
              <a:spLocks noChangeShapeType="1"/>
            </p:cNvSpPr>
            <p:nvPr/>
          </p:nvSpPr>
          <p:spPr bwMode="auto">
            <a:xfrm flipV="1">
              <a:off x="1488" y="2736"/>
              <a:ext cx="768" cy="2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8" name="Line 30"/>
            <p:cNvSpPr>
              <a:spLocks noChangeShapeType="1"/>
            </p:cNvSpPr>
            <p:nvPr/>
          </p:nvSpPr>
          <p:spPr bwMode="auto">
            <a:xfrm flipH="1" flipV="1">
              <a:off x="2736" y="2736"/>
              <a:ext cx="768" cy="33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79" name="Line 31"/>
            <p:cNvSpPr>
              <a:spLocks noChangeShapeType="1"/>
            </p:cNvSpPr>
            <p:nvPr/>
          </p:nvSpPr>
          <p:spPr bwMode="auto">
            <a:xfrm flipH="1">
              <a:off x="1632" y="2736"/>
              <a:ext cx="816" cy="288"/>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80" name="Line 32"/>
            <p:cNvSpPr>
              <a:spLocks noChangeShapeType="1"/>
            </p:cNvSpPr>
            <p:nvPr/>
          </p:nvSpPr>
          <p:spPr bwMode="auto">
            <a:xfrm>
              <a:off x="2592" y="2736"/>
              <a:ext cx="672" cy="288"/>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8881" name="Text Box 33"/>
            <p:cNvSpPr txBox="1">
              <a:spLocks noChangeArrowheads="1"/>
            </p:cNvSpPr>
            <p:nvPr/>
          </p:nvSpPr>
          <p:spPr bwMode="auto">
            <a:xfrm>
              <a:off x="2209" y="1920"/>
              <a:ext cx="69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defRPr/>
              </a:pPr>
              <a:r>
                <a:rPr lang="en-US" sz="1600">
                  <a:cs typeface="+mn-cs"/>
                </a:rPr>
                <a:t>Data</a:t>
              </a:r>
            </a:p>
            <a:p>
              <a:pPr eaLnBrk="0" hangingPunct="0">
                <a:lnSpc>
                  <a:spcPct val="75000"/>
                </a:lnSpc>
                <a:defRPr/>
              </a:pPr>
              <a:r>
                <a:rPr lang="en-US" sz="1600">
                  <a:cs typeface="+mn-cs"/>
                </a:rPr>
                <a:t>Warehouse</a:t>
              </a:r>
              <a:endParaRPr lang="en-US">
                <a:cs typeface="+mn-cs"/>
              </a:endParaRPr>
            </a:p>
          </p:txBody>
        </p:sp>
        <p:sp>
          <p:nvSpPr>
            <p:cNvPr id="1358882" name="Text Box 34"/>
            <p:cNvSpPr txBox="1">
              <a:spLocks noChangeArrowheads="1"/>
            </p:cNvSpPr>
            <p:nvPr/>
          </p:nvSpPr>
          <p:spPr bwMode="auto">
            <a:xfrm>
              <a:off x="816" y="3552"/>
              <a:ext cx="1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Sale(item,clerk)</a:t>
              </a:r>
              <a:endParaRPr lang="en-US" b="1">
                <a:cs typeface="+mn-cs"/>
              </a:endParaRPr>
            </a:p>
          </p:txBody>
        </p:sp>
        <p:sp>
          <p:nvSpPr>
            <p:cNvPr id="1358883" name="Text Box 35"/>
            <p:cNvSpPr txBox="1">
              <a:spLocks noChangeArrowheads="1"/>
            </p:cNvSpPr>
            <p:nvPr/>
          </p:nvSpPr>
          <p:spPr bwMode="auto">
            <a:xfrm>
              <a:off x="2784" y="3552"/>
              <a:ext cx="13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Emp(clerk,age)</a:t>
              </a:r>
              <a:endParaRPr lang="en-US" b="1">
                <a:cs typeface="+mn-cs"/>
              </a:endParaRPr>
            </a:p>
          </p:txBody>
        </p:sp>
        <p:sp>
          <p:nvSpPr>
            <p:cNvPr id="1358884" name="Text Box 36"/>
            <p:cNvSpPr txBox="1">
              <a:spLocks noChangeArrowheads="1"/>
            </p:cNvSpPr>
            <p:nvPr/>
          </p:nvSpPr>
          <p:spPr bwMode="auto">
            <a:xfrm>
              <a:off x="3072" y="1920"/>
              <a:ext cx="19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Sold (item,clerk,age)</a:t>
              </a:r>
              <a:endParaRPr lang="en-US" b="1">
                <a:cs typeface="+mn-cs"/>
              </a:endParaRPr>
            </a:p>
          </p:txBody>
        </p:sp>
        <p:sp>
          <p:nvSpPr>
            <p:cNvPr id="1358885" name="Text Box 37"/>
            <p:cNvSpPr txBox="1">
              <a:spLocks noChangeArrowheads="1"/>
            </p:cNvSpPr>
            <p:nvPr/>
          </p:nvSpPr>
          <p:spPr bwMode="auto">
            <a:xfrm>
              <a:off x="3072" y="2304"/>
              <a:ext cx="17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Sold = Sale     Emp</a:t>
              </a:r>
              <a:endParaRPr lang="en-US" b="1">
                <a:cs typeface="+mn-cs"/>
              </a:endParaRPr>
            </a:p>
          </p:txBody>
        </p:sp>
        <p:graphicFrame>
          <p:nvGraphicFramePr>
            <p:cNvPr id="37911" name="Object 38"/>
            <p:cNvGraphicFramePr>
              <a:graphicFrameLocks noChangeAspect="1"/>
            </p:cNvGraphicFramePr>
            <p:nvPr/>
          </p:nvGraphicFramePr>
          <p:xfrm>
            <a:off x="2844" y="2044"/>
            <a:ext cx="71" cy="135"/>
          </p:xfrm>
          <a:graphic>
            <a:graphicData uri="http://schemas.openxmlformats.org/presentationml/2006/ole">
              <mc:AlternateContent xmlns:mc="http://schemas.openxmlformats.org/markup-compatibility/2006">
                <mc:Choice xmlns:v="urn:schemas-microsoft-com:vml" Requires="v">
                  <p:oleObj spid="_x0000_s37937" name="Equation" r:id="rId4" imgW="114300" imgH="215900" progId="Equation.3">
                    <p:embed/>
                  </p:oleObj>
                </mc:Choice>
                <mc:Fallback>
                  <p:oleObj name="Equation" r:id="rId4" imgW="114300" imgH="215900"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 y="2044"/>
                          <a:ext cx="71"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58887" name="Freeform 39"/>
            <p:cNvSpPr>
              <a:spLocks/>
            </p:cNvSpPr>
            <p:nvPr/>
          </p:nvSpPr>
          <p:spPr bwMode="auto">
            <a:xfrm>
              <a:off x="4176" y="2352"/>
              <a:ext cx="210" cy="127"/>
            </a:xfrm>
            <a:custGeom>
              <a:avLst/>
              <a:gdLst>
                <a:gd name="T0" fmla="*/ 0 w 210"/>
                <a:gd name="T1" fmla="*/ 0 h 127"/>
                <a:gd name="T2" fmla="*/ 0 w 210"/>
                <a:gd name="T3" fmla="*/ 126 h 127"/>
                <a:gd name="T4" fmla="*/ 209 w 210"/>
                <a:gd name="T5" fmla="*/ 0 h 127"/>
                <a:gd name="T6" fmla="*/ 209 w 210"/>
                <a:gd name="T7" fmla="*/ 126 h 127"/>
                <a:gd name="T8" fmla="*/ 0 w 210"/>
                <a:gd name="T9" fmla="*/ 0 h 127"/>
              </a:gdLst>
              <a:ahLst/>
              <a:cxnLst>
                <a:cxn ang="0">
                  <a:pos x="T0" y="T1"/>
                </a:cxn>
                <a:cxn ang="0">
                  <a:pos x="T2" y="T3"/>
                </a:cxn>
                <a:cxn ang="0">
                  <a:pos x="T4" y="T5"/>
                </a:cxn>
                <a:cxn ang="0">
                  <a:pos x="T6" y="T7"/>
                </a:cxn>
                <a:cxn ang="0">
                  <a:pos x="T8" y="T9"/>
                </a:cxn>
              </a:cxnLst>
              <a:rect l="0" t="0" r="r" b="b"/>
              <a:pathLst>
                <a:path w="210" h="127">
                  <a:moveTo>
                    <a:pt x="0" y="0"/>
                  </a:moveTo>
                  <a:lnTo>
                    <a:pt x="0" y="126"/>
                  </a:lnTo>
                  <a:lnTo>
                    <a:pt x="209" y="0"/>
                  </a:lnTo>
                  <a:lnTo>
                    <a:pt x="209" y="126"/>
                  </a:lnTo>
                  <a:lnTo>
                    <a:pt x="0" y="0"/>
                  </a:lnTo>
                </a:path>
              </a:pathLst>
            </a:custGeom>
            <a:noFill/>
            <a:ln w="9525"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58888" name="Text Box 40"/>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
        <p:nvSpPr>
          <p:cNvPr id="1358889" name="Rectangle 41"/>
          <p:cNvSpPr>
            <a:spLocks noGrp="1" noChangeArrowheads="1"/>
          </p:cNvSpPr>
          <p:nvPr>
            <p:ph type="title"/>
          </p:nvPr>
        </p:nvSpPr>
        <p:spPr/>
        <p:txBody>
          <a:bodyPr/>
          <a:lstStyle/>
          <a:p>
            <a:pPr eaLnBrk="1" hangingPunct="1">
              <a:defRPr/>
            </a:pPr>
            <a:r>
              <a:rPr lang="en-US" sz="3200" smtClean="0">
                <a:cs typeface="+mj-cs"/>
              </a:rPr>
              <a:t>Warehouse Maintenance Anomalies</a:t>
            </a:r>
          </a:p>
        </p:txBody>
      </p:sp>
      <p:sp>
        <p:nvSpPr>
          <p:cNvPr id="1358890" name="Rectangle 42"/>
          <p:cNvSpPr>
            <a:spLocks noGrp="1" noChangeArrowheads="1"/>
          </p:cNvSpPr>
          <p:nvPr>
            <p:ph type="body" idx="1"/>
          </p:nvPr>
        </p:nvSpPr>
        <p:spPr/>
        <p:txBody>
          <a:bodyPr/>
          <a:lstStyle/>
          <a:p>
            <a:pPr eaLnBrk="1" hangingPunct="1">
              <a:defRPr/>
            </a:pPr>
            <a:r>
              <a:rPr lang="en-US" smtClean="0">
                <a:cs typeface="+mn-cs"/>
              </a:rPr>
              <a:t>Materialized view maintenance in loosely coupled, non-transactional environment</a:t>
            </a:r>
          </a:p>
          <a:p>
            <a:pPr eaLnBrk="1" hangingPunct="1">
              <a:defRPr/>
            </a:pPr>
            <a:r>
              <a:rPr lang="en-US" smtClean="0">
                <a:cs typeface="+mn-cs"/>
              </a:rPr>
              <a:t>Simple example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smtClean="0"/>
              <a:t>IS 257 – Fall 2012</a:t>
            </a:r>
            <a:endParaRPr lang="en-US"/>
          </a:p>
        </p:txBody>
      </p:sp>
      <p:grpSp>
        <p:nvGrpSpPr>
          <p:cNvPr id="39938" name="Group 2"/>
          <p:cNvGrpSpPr>
            <a:grpSpLocks/>
          </p:cNvGrpSpPr>
          <p:nvPr/>
        </p:nvGrpSpPr>
        <p:grpSpPr bwMode="auto">
          <a:xfrm>
            <a:off x="1219200" y="1219200"/>
            <a:ext cx="7256463" cy="4724400"/>
            <a:chOff x="768" y="864"/>
            <a:chExt cx="4571" cy="2976"/>
          </a:xfrm>
        </p:grpSpPr>
        <p:sp>
          <p:nvSpPr>
            <p:cNvPr id="1360899" name="Rectangle 3"/>
            <p:cNvSpPr>
              <a:spLocks noChangeArrowheads="1"/>
            </p:cNvSpPr>
            <p:nvPr/>
          </p:nvSpPr>
          <p:spPr bwMode="auto">
            <a:xfrm>
              <a:off x="768" y="2832"/>
              <a:ext cx="417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defRPr/>
              </a:pPr>
              <a:r>
                <a:rPr lang="en-US" sz="2000">
                  <a:latin typeface="Arial" charset="0"/>
                  <a:cs typeface="+mn-cs"/>
                </a:rPr>
                <a:t>1. Insert into </a:t>
              </a:r>
              <a:r>
                <a:rPr lang="en-US" sz="2000" b="1">
                  <a:latin typeface="Courier New" charset="0"/>
                  <a:cs typeface="+mn-cs"/>
                </a:rPr>
                <a:t>Emp(Mary,25</a:t>
              </a:r>
              <a:r>
                <a:rPr lang="en-US" sz="2000">
                  <a:latin typeface="Courier New" charset="0"/>
                  <a:cs typeface="+mn-cs"/>
                </a:rPr>
                <a:t>)</a:t>
              </a:r>
              <a:r>
                <a:rPr lang="en-US" sz="2000">
                  <a:latin typeface="Arial" charset="0"/>
                  <a:cs typeface="+mn-cs"/>
                </a:rPr>
                <a:t>, notify integrator</a:t>
              </a:r>
            </a:p>
            <a:p>
              <a:pPr marL="342900" indent="-342900" algn="l">
                <a:spcBef>
                  <a:spcPct val="20000"/>
                </a:spcBef>
                <a:defRPr/>
              </a:pPr>
              <a:r>
                <a:rPr lang="en-US" sz="2000">
                  <a:latin typeface="Arial" charset="0"/>
                  <a:cs typeface="+mn-cs"/>
                </a:rPr>
                <a:t>2. Insert into </a:t>
              </a:r>
              <a:r>
                <a:rPr lang="en-US" sz="2000" b="1">
                  <a:latin typeface="Courier New" charset="0"/>
                  <a:cs typeface="+mn-cs"/>
                </a:rPr>
                <a:t>Sale (Computer,Mary)</a:t>
              </a:r>
              <a:r>
                <a:rPr lang="en-US" sz="2000" b="1">
                  <a:latin typeface="Arial" charset="0"/>
                  <a:cs typeface="+mn-cs"/>
                </a:rPr>
                <a:t>,</a:t>
              </a:r>
              <a:r>
                <a:rPr lang="en-US" sz="2000">
                  <a:latin typeface="Arial" charset="0"/>
                  <a:cs typeface="+mn-cs"/>
                </a:rPr>
                <a:t> notify integrator</a:t>
              </a:r>
            </a:p>
            <a:p>
              <a:pPr marL="342900" indent="-342900" algn="l">
                <a:spcBef>
                  <a:spcPct val="20000"/>
                </a:spcBef>
                <a:defRPr/>
              </a:pPr>
              <a:r>
                <a:rPr lang="en-US" sz="2000">
                  <a:latin typeface="Arial" charset="0"/>
                  <a:cs typeface="+mn-cs"/>
                </a:rPr>
                <a:t>3. (1) </a:t>
              </a:r>
              <a:r>
                <a:rPr lang="en-US" sz="2000">
                  <a:latin typeface="Arial" charset="0"/>
                  <a:cs typeface="+mn-cs"/>
                  <a:sym typeface="Symbol" charset="0"/>
                </a:rPr>
                <a:t> integrator adds </a:t>
              </a:r>
              <a:r>
                <a:rPr lang="en-US" sz="2000" b="1">
                  <a:latin typeface="Courier New" charset="0"/>
                  <a:cs typeface="+mn-cs"/>
                  <a:sym typeface="Symbol" charset="0"/>
                </a:rPr>
                <a:t>Sale    (Mary,25)</a:t>
              </a:r>
              <a:endParaRPr lang="en-US" sz="2000" b="1">
                <a:latin typeface="Arial" charset="0"/>
                <a:cs typeface="+mn-cs"/>
                <a:sym typeface="Symbol" charset="0"/>
              </a:endParaRPr>
            </a:p>
            <a:p>
              <a:pPr marL="342900" indent="-342900" algn="l">
                <a:spcBef>
                  <a:spcPct val="20000"/>
                </a:spcBef>
                <a:defRPr/>
              </a:pPr>
              <a:r>
                <a:rPr lang="en-US" sz="2000">
                  <a:latin typeface="Arial" charset="0"/>
                  <a:cs typeface="+mn-cs"/>
                  <a:sym typeface="Symbol" charset="0"/>
                </a:rPr>
                <a:t>4. (2)  integrator adds </a:t>
              </a:r>
              <a:r>
                <a:rPr lang="en-US" sz="2000" b="1">
                  <a:latin typeface="Courier New" charset="0"/>
                  <a:cs typeface="+mn-cs"/>
                  <a:sym typeface="Symbol" charset="0"/>
                </a:rPr>
                <a:t>(Computer,Mary)   Emp</a:t>
              </a:r>
              <a:endParaRPr lang="en-US" sz="2000" b="1">
                <a:latin typeface="Arial" charset="0"/>
                <a:cs typeface="+mn-cs"/>
                <a:sym typeface="Symbol" charset="0"/>
              </a:endParaRPr>
            </a:p>
            <a:p>
              <a:pPr marL="342900" indent="-342900" algn="l">
                <a:spcBef>
                  <a:spcPct val="20000"/>
                </a:spcBef>
                <a:defRPr/>
              </a:pPr>
              <a:r>
                <a:rPr lang="en-US" sz="2000">
                  <a:latin typeface="Arial" charset="0"/>
                  <a:cs typeface="+mn-cs"/>
                  <a:sym typeface="Symbol" charset="0"/>
                </a:rPr>
                <a:t>5. View incorrect (duplicate tuple)</a:t>
              </a:r>
              <a:endParaRPr lang="en-US" sz="2000">
                <a:latin typeface="Arial" charset="0"/>
                <a:cs typeface="+mn-cs"/>
              </a:endParaRPr>
            </a:p>
          </p:txBody>
        </p:sp>
        <p:grpSp>
          <p:nvGrpSpPr>
            <p:cNvPr id="39942" name="Group 4"/>
            <p:cNvGrpSpPr>
              <a:grpSpLocks/>
            </p:cNvGrpSpPr>
            <p:nvPr/>
          </p:nvGrpSpPr>
          <p:grpSpPr bwMode="auto">
            <a:xfrm>
              <a:off x="1152" y="864"/>
              <a:ext cx="4187" cy="2863"/>
              <a:chOff x="720" y="912"/>
              <a:chExt cx="4187" cy="2863"/>
            </a:xfrm>
          </p:grpSpPr>
          <p:grpSp>
            <p:nvGrpSpPr>
              <p:cNvPr id="39943" name="Group 5"/>
              <p:cNvGrpSpPr>
                <a:grpSpLocks/>
              </p:cNvGrpSpPr>
              <p:nvPr/>
            </p:nvGrpSpPr>
            <p:grpSpPr bwMode="auto">
              <a:xfrm>
                <a:off x="3072" y="2112"/>
                <a:ext cx="379" cy="432"/>
                <a:chOff x="4371" y="3470"/>
                <a:chExt cx="379" cy="382"/>
              </a:xfrm>
            </p:grpSpPr>
            <p:sp>
              <p:nvSpPr>
                <p:cNvPr id="1360902" name="Rectangle 6"/>
                <p:cNvSpPr>
                  <a:spLocks noChangeArrowheads="1"/>
                </p:cNvSpPr>
                <p:nvPr/>
              </p:nvSpPr>
              <p:spPr bwMode="auto">
                <a:xfrm>
                  <a:off x="4371" y="3526"/>
                  <a:ext cx="376" cy="274"/>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9974" name="Group 7"/>
                <p:cNvGrpSpPr>
                  <a:grpSpLocks/>
                </p:cNvGrpSpPr>
                <p:nvPr/>
              </p:nvGrpSpPr>
              <p:grpSpPr bwMode="auto">
                <a:xfrm>
                  <a:off x="4372" y="3470"/>
                  <a:ext cx="378" cy="382"/>
                  <a:chOff x="4372" y="3470"/>
                  <a:chExt cx="378" cy="382"/>
                </a:xfrm>
              </p:grpSpPr>
              <p:sp>
                <p:nvSpPr>
                  <p:cNvPr id="1360904" name="Line 8"/>
                  <p:cNvSpPr>
                    <a:spLocks noChangeShapeType="1"/>
                  </p:cNvSpPr>
                  <p:nvPr/>
                </p:nvSpPr>
                <p:spPr bwMode="auto">
                  <a:xfrm>
                    <a:off x="4372" y="3519"/>
                    <a:ext cx="0" cy="2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05" name="Line 9"/>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06" name="Oval 10"/>
                  <p:cNvSpPr>
                    <a:spLocks noChangeArrowheads="1"/>
                  </p:cNvSpPr>
                  <p:nvPr/>
                </p:nvSpPr>
                <p:spPr bwMode="auto">
                  <a:xfrm>
                    <a:off x="4373" y="3470"/>
                    <a:ext cx="376" cy="9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07" name="Oval 11"/>
                  <p:cNvSpPr>
                    <a:spLocks noChangeArrowheads="1"/>
                  </p:cNvSpPr>
                  <p:nvPr/>
                </p:nvSpPr>
                <p:spPr bwMode="auto">
                  <a:xfrm>
                    <a:off x="4373" y="3763"/>
                    <a:ext cx="376" cy="8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9944" name="Group 12"/>
              <p:cNvGrpSpPr>
                <a:grpSpLocks/>
              </p:cNvGrpSpPr>
              <p:nvPr/>
            </p:nvGrpSpPr>
            <p:grpSpPr bwMode="auto">
              <a:xfrm>
                <a:off x="1296" y="2112"/>
                <a:ext cx="379" cy="432"/>
                <a:chOff x="2019" y="3470"/>
                <a:chExt cx="379" cy="382"/>
              </a:xfrm>
            </p:grpSpPr>
            <p:sp>
              <p:nvSpPr>
                <p:cNvPr id="1360909" name="Rectangle 13"/>
                <p:cNvSpPr>
                  <a:spLocks noChangeArrowheads="1"/>
                </p:cNvSpPr>
                <p:nvPr/>
              </p:nvSpPr>
              <p:spPr bwMode="auto">
                <a:xfrm>
                  <a:off x="2019" y="3526"/>
                  <a:ext cx="376" cy="274"/>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9968" name="Group 14"/>
                <p:cNvGrpSpPr>
                  <a:grpSpLocks/>
                </p:cNvGrpSpPr>
                <p:nvPr/>
              </p:nvGrpSpPr>
              <p:grpSpPr bwMode="auto">
                <a:xfrm>
                  <a:off x="2020" y="3470"/>
                  <a:ext cx="378" cy="382"/>
                  <a:chOff x="2020" y="3470"/>
                  <a:chExt cx="378" cy="382"/>
                </a:xfrm>
              </p:grpSpPr>
              <p:sp>
                <p:nvSpPr>
                  <p:cNvPr id="1360911" name="Line 15"/>
                  <p:cNvSpPr>
                    <a:spLocks noChangeShapeType="1"/>
                  </p:cNvSpPr>
                  <p:nvPr/>
                </p:nvSpPr>
                <p:spPr bwMode="auto">
                  <a:xfrm>
                    <a:off x="2020" y="3519"/>
                    <a:ext cx="0" cy="2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12" name="Line 16"/>
                  <p:cNvSpPr>
                    <a:spLocks noChangeShapeType="1"/>
                  </p:cNvSpPr>
                  <p:nvPr/>
                </p:nvSpPr>
                <p:spPr bwMode="auto">
                  <a:xfrm>
                    <a:off x="2398"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13" name="Oval 17"/>
                  <p:cNvSpPr>
                    <a:spLocks noChangeArrowheads="1"/>
                  </p:cNvSpPr>
                  <p:nvPr/>
                </p:nvSpPr>
                <p:spPr bwMode="auto">
                  <a:xfrm>
                    <a:off x="2021" y="3470"/>
                    <a:ext cx="376" cy="9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14" name="Oval 18"/>
                  <p:cNvSpPr>
                    <a:spLocks noChangeArrowheads="1"/>
                  </p:cNvSpPr>
                  <p:nvPr/>
                </p:nvSpPr>
                <p:spPr bwMode="auto">
                  <a:xfrm>
                    <a:off x="2021" y="3763"/>
                    <a:ext cx="376" cy="8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360915" name="Freeform 19"/>
              <p:cNvSpPr>
                <a:spLocks/>
              </p:cNvSpPr>
              <p:nvPr/>
            </p:nvSpPr>
            <p:spPr bwMode="auto">
              <a:xfrm>
                <a:off x="2544" y="3408"/>
                <a:ext cx="210" cy="127"/>
              </a:xfrm>
              <a:custGeom>
                <a:avLst/>
                <a:gdLst>
                  <a:gd name="T0" fmla="*/ 0 w 210"/>
                  <a:gd name="T1" fmla="*/ 0 h 127"/>
                  <a:gd name="T2" fmla="*/ 0 w 210"/>
                  <a:gd name="T3" fmla="*/ 126 h 127"/>
                  <a:gd name="T4" fmla="*/ 209 w 210"/>
                  <a:gd name="T5" fmla="*/ 0 h 127"/>
                  <a:gd name="T6" fmla="*/ 209 w 210"/>
                  <a:gd name="T7" fmla="*/ 126 h 127"/>
                  <a:gd name="T8" fmla="*/ 0 w 210"/>
                  <a:gd name="T9" fmla="*/ 0 h 127"/>
                </a:gdLst>
                <a:ahLst/>
                <a:cxnLst>
                  <a:cxn ang="0">
                    <a:pos x="T0" y="T1"/>
                  </a:cxn>
                  <a:cxn ang="0">
                    <a:pos x="T2" y="T3"/>
                  </a:cxn>
                  <a:cxn ang="0">
                    <a:pos x="T4" y="T5"/>
                  </a:cxn>
                  <a:cxn ang="0">
                    <a:pos x="T6" y="T7"/>
                  </a:cxn>
                  <a:cxn ang="0">
                    <a:pos x="T8" y="T9"/>
                  </a:cxn>
                </a:cxnLst>
                <a:rect l="0" t="0" r="r" b="b"/>
                <a:pathLst>
                  <a:path w="210" h="127">
                    <a:moveTo>
                      <a:pt x="0" y="0"/>
                    </a:moveTo>
                    <a:lnTo>
                      <a:pt x="0" y="126"/>
                    </a:lnTo>
                    <a:lnTo>
                      <a:pt x="209" y="0"/>
                    </a:lnTo>
                    <a:lnTo>
                      <a:pt x="209" y="126"/>
                    </a:lnTo>
                    <a:lnTo>
                      <a:pt x="0" y="0"/>
                    </a:lnTo>
                  </a:path>
                </a:pathLst>
              </a:custGeom>
              <a:noFill/>
              <a:ln w="9525"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0916" name="Freeform 20"/>
              <p:cNvSpPr>
                <a:spLocks/>
              </p:cNvSpPr>
              <p:nvPr/>
            </p:nvSpPr>
            <p:spPr bwMode="auto">
              <a:xfrm>
                <a:off x="3552" y="3648"/>
                <a:ext cx="210" cy="127"/>
              </a:xfrm>
              <a:custGeom>
                <a:avLst/>
                <a:gdLst>
                  <a:gd name="T0" fmla="*/ 0 w 210"/>
                  <a:gd name="T1" fmla="*/ 0 h 127"/>
                  <a:gd name="T2" fmla="*/ 0 w 210"/>
                  <a:gd name="T3" fmla="*/ 126 h 127"/>
                  <a:gd name="T4" fmla="*/ 209 w 210"/>
                  <a:gd name="T5" fmla="*/ 0 h 127"/>
                  <a:gd name="T6" fmla="*/ 209 w 210"/>
                  <a:gd name="T7" fmla="*/ 126 h 127"/>
                  <a:gd name="T8" fmla="*/ 0 w 210"/>
                  <a:gd name="T9" fmla="*/ 0 h 127"/>
                </a:gdLst>
                <a:ahLst/>
                <a:cxnLst>
                  <a:cxn ang="0">
                    <a:pos x="T0" y="T1"/>
                  </a:cxn>
                  <a:cxn ang="0">
                    <a:pos x="T2" y="T3"/>
                  </a:cxn>
                  <a:cxn ang="0">
                    <a:pos x="T4" y="T5"/>
                  </a:cxn>
                  <a:cxn ang="0">
                    <a:pos x="T6" y="T7"/>
                  </a:cxn>
                  <a:cxn ang="0">
                    <a:pos x="T8" y="T9"/>
                  </a:cxn>
                </a:cxnLst>
                <a:rect l="0" t="0" r="r" b="b"/>
                <a:pathLst>
                  <a:path w="210" h="127">
                    <a:moveTo>
                      <a:pt x="0" y="0"/>
                    </a:moveTo>
                    <a:lnTo>
                      <a:pt x="0" y="126"/>
                    </a:lnTo>
                    <a:lnTo>
                      <a:pt x="209" y="0"/>
                    </a:lnTo>
                    <a:lnTo>
                      <a:pt x="209" y="126"/>
                    </a:lnTo>
                    <a:lnTo>
                      <a:pt x="0" y="0"/>
                    </a:lnTo>
                  </a:path>
                </a:pathLst>
              </a:custGeom>
              <a:noFill/>
              <a:ln w="9525"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0917" name="Rectangle 21"/>
              <p:cNvSpPr>
                <a:spLocks noChangeArrowheads="1"/>
              </p:cNvSpPr>
              <p:nvPr/>
            </p:nvSpPr>
            <p:spPr bwMode="auto">
              <a:xfrm>
                <a:off x="1261" y="2208"/>
                <a:ext cx="4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Sales</a:t>
                </a:r>
              </a:p>
            </p:txBody>
          </p:sp>
          <p:grpSp>
            <p:nvGrpSpPr>
              <p:cNvPr id="39948" name="Group 22"/>
              <p:cNvGrpSpPr>
                <a:grpSpLocks/>
              </p:cNvGrpSpPr>
              <p:nvPr/>
            </p:nvGrpSpPr>
            <p:grpSpPr bwMode="auto">
              <a:xfrm>
                <a:off x="2112" y="912"/>
                <a:ext cx="672" cy="478"/>
                <a:chOff x="4371" y="3470"/>
                <a:chExt cx="379" cy="382"/>
              </a:xfrm>
            </p:grpSpPr>
            <p:sp>
              <p:nvSpPr>
                <p:cNvPr id="1360919" name="Rectangle 23"/>
                <p:cNvSpPr>
                  <a:spLocks noChangeArrowheads="1"/>
                </p:cNvSpPr>
                <p:nvPr/>
              </p:nvSpPr>
              <p:spPr bwMode="auto">
                <a:xfrm>
                  <a:off x="4371" y="3526"/>
                  <a:ext cx="376" cy="274"/>
                </a:xfrm>
                <a:prstGeom prst="rect">
                  <a:avLst/>
                </a:prstGeom>
                <a:solidFill>
                  <a:srgbClr val="FF00FF"/>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9962" name="Group 24"/>
                <p:cNvGrpSpPr>
                  <a:grpSpLocks/>
                </p:cNvGrpSpPr>
                <p:nvPr/>
              </p:nvGrpSpPr>
              <p:grpSpPr bwMode="auto">
                <a:xfrm>
                  <a:off x="4372" y="3470"/>
                  <a:ext cx="378" cy="382"/>
                  <a:chOff x="4372" y="3470"/>
                  <a:chExt cx="378" cy="382"/>
                </a:xfrm>
              </p:grpSpPr>
              <p:sp>
                <p:nvSpPr>
                  <p:cNvPr id="1360921" name="Line 25"/>
                  <p:cNvSpPr>
                    <a:spLocks noChangeShapeType="1"/>
                  </p:cNvSpPr>
                  <p:nvPr/>
                </p:nvSpPr>
                <p:spPr bwMode="auto">
                  <a:xfrm>
                    <a:off x="4372"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22" name="Line 26"/>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23" name="Oval 27"/>
                  <p:cNvSpPr>
                    <a:spLocks noChangeArrowheads="1"/>
                  </p:cNvSpPr>
                  <p:nvPr/>
                </p:nvSpPr>
                <p:spPr bwMode="auto">
                  <a:xfrm>
                    <a:off x="4373" y="3470"/>
                    <a:ext cx="376" cy="90"/>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24" name="Oval 28"/>
                  <p:cNvSpPr>
                    <a:spLocks noChangeArrowheads="1"/>
                  </p:cNvSpPr>
                  <p:nvPr/>
                </p:nvSpPr>
                <p:spPr bwMode="auto">
                  <a:xfrm>
                    <a:off x="4373" y="3763"/>
                    <a:ext cx="376" cy="89"/>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360925" name="Rectangle 29"/>
              <p:cNvSpPr>
                <a:spLocks noChangeArrowheads="1"/>
              </p:cNvSpPr>
              <p:nvPr/>
            </p:nvSpPr>
            <p:spPr bwMode="auto">
              <a:xfrm>
                <a:off x="2994" y="2208"/>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Comp.</a:t>
                </a:r>
              </a:p>
            </p:txBody>
          </p:sp>
          <p:sp>
            <p:nvSpPr>
              <p:cNvPr id="1360926" name="Rectangle 30"/>
              <p:cNvSpPr>
                <a:spLocks noChangeArrowheads="1"/>
              </p:cNvSpPr>
              <p:nvPr/>
            </p:nvSpPr>
            <p:spPr bwMode="auto">
              <a:xfrm>
                <a:off x="2051" y="1584"/>
                <a:ext cx="752" cy="21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Integrator</a:t>
                </a:r>
              </a:p>
            </p:txBody>
          </p:sp>
          <p:sp>
            <p:nvSpPr>
              <p:cNvPr id="1360927" name="Line 31"/>
              <p:cNvSpPr>
                <a:spLocks noChangeShapeType="1"/>
              </p:cNvSpPr>
              <p:nvPr/>
            </p:nvSpPr>
            <p:spPr bwMode="auto">
              <a:xfrm flipV="1">
                <a:off x="2448" y="1392"/>
                <a:ext cx="0" cy="19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28" name="Line 32"/>
              <p:cNvSpPr>
                <a:spLocks noChangeShapeType="1"/>
              </p:cNvSpPr>
              <p:nvPr/>
            </p:nvSpPr>
            <p:spPr bwMode="auto">
              <a:xfrm flipV="1">
                <a:off x="1392" y="1824"/>
                <a:ext cx="768" cy="2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29" name="Line 33"/>
              <p:cNvSpPr>
                <a:spLocks noChangeShapeType="1"/>
              </p:cNvSpPr>
              <p:nvPr/>
            </p:nvSpPr>
            <p:spPr bwMode="auto">
              <a:xfrm flipH="1" flipV="1">
                <a:off x="2640" y="1824"/>
                <a:ext cx="768" cy="33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30" name="Line 34"/>
              <p:cNvSpPr>
                <a:spLocks noChangeShapeType="1"/>
              </p:cNvSpPr>
              <p:nvPr/>
            </p:nvSpPr>
            <p:spPr bwMode="auto">
              <a:xfrm flipH="1">
                <a:off x="1536" y="1824"/>
                <a:ext cx="816" cy="288"/>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31" name="Line 35"/>
              <p:cNvSpPr>
                <a:spLocks noChangeShapeType="1"/>
              </p:cNvSpPr>
              <p:nvPr/>
            </p:nvSpPr>
            <p:spPr bwMode="auto">
              <a:xfrm>
                <a:off x="2496" y="1824"/>
                <a:ext cx="672" cy="288"/>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0932" name="Text Box 36"/>
              <p:cNvSpPr txBox="1">
                <a:spLocks noChangeArrowheads="1"/>
              </p:cNvSpPr>
              <p:nvPr/>
            </p:nvSpPr>
            <p:spPr bwMode="auto">
              <a:xfrm>
                <a:off x="2113" y="1008"/>
                <a:ext cx="69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defRPr/>
                </a:pPr>
                <a:r>
                  <a:rPr lang="en-US" sz="1600">
                    <a:cs typeface="+mn-cs"/>
                  </a:rPr>
                  <a:t>Data</a:t>
                </a:r>
              </a:p>
              <a:p>
                <a:pPr eaLnBrk="0" hangingPunct="0">
                  <a:lnSpc>
                    <a:spcPct val="75000"/>
                  </a:lnSpc>
                  <a:defRPr/>
                </a:pPr>
                <a:r>
                  <a:rPr lang="en-US" sz="1600">
                    <a:cs typeface="+mn-cs"/>
                  </a:rPr>
                  <a:t>Warehouse</a:t>
                </a:r>
                <a:endParaRPr lang="en-US">
                  <a:cs typeface="+mn-cs"/>
                </a:endParaRPr>
              </a:p>
            </p:txBody>
          </p:sp>
          <p:sp>
            <p:nvSpPr>
              <p:cNvPr id="1360933" name="Text Box 37"/>
              <p:cNvSpPr txBox="1">
                <a:spLocks noChangeArrowheads="1"/>
              </p:cNvSpPr>
              <p:nvPr/>
            </p:nvSpPr>
            <p:spPr bwMode="auto">
              <a:xfrm>
                <a:off x="720" y="2640"/>
                <a:ext cx="1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Sale(item,clerk)</a:t>
                </a:r>
                <a:endParaRPr lang="en-US" b="1">
                  <a:cs typeface="+mn-cs"/>
                </a:endParaRPr>
              </a:p>
            </p:txBody>
          </p:sp>
          <p:sp>
            <p:nvSpPr>
              <p:cNvPr id="1360934" name="Text Box 38"/>
              <p:cNvSpPr txBox="1">
                <a:spLocks noChangeArrowheads="1"/>
              </p:cNvSpPr>
              <p:nvPr/>
            </p:nvSpPr>
            <p:spPr bwMode="auto">
              <a:xfrm>
                <a:off x="2688" y="2640"/>
                <a:ext cx="13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Emp(clerk,age)</a:t>
                </a:r>
                <a:endParaRPr lang="en-US" b="1">
                  <a:cs typeface="+mn-cs"/>
                </a:endParaRPr>
              </a:p>
            </p:txBody>
          </p:sp>
          <p:sp>
            <p:nvSpPr>
              <p:cNvPr id="1360935" name="Text Box 39"/>
              <p:cNvSpPr txBox="1">
                <a:spLocks noChangeArrowheads="1"/>
              </p:cNvSpPr>
              <p:nvPr/>
            </p:nvSpPr>
            <p:spPr bwMode="auto">
              <a:xfrm>
                <a:off x="2976" y="1008"/>
                <a:ext cx="19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b="1">
                    <a:latin typeface="Courier New" charset="0"/>
                    <a:cs typeface="+mn-cs"/>
                  </a:rPr>
                  <a:t>Sold (item,clerk,age)</a:t>
                </a:r>
                <a:endParaRPr lang="en-US" b="1">
                  <a:cs typeface="+mn-cs"/>
                </a:endParaRPr>
              </a:p>
            </p:txBody>
          </p:sp>
          <p:graphicFrame>
            <p:nvGraphicFramePr>
              <p:cNvPr id="39960" name="Object 40"/>
              <p:cNvGraphicFramePr>
                <a:graphicFrameLocks noChangeAspect="1"/>
              </p:cNvGraphicFramePr>
              <p:nvPr/>
            </p:nvGraphicFramePr>
            <p:xfrm>
              <a:off x="2748" y="1132"/>
              <a:ext cx="71" cy="135"/>
            </p:xfrm>
            <a:graphic>
              <a:graphicData uri="http://schemas.openxmlformats.org/presentationml/2006/ole">
                <mc:AlternateContent xmlns:mc="http://schemas.openxmlformats.org/markup-compatibility/2006">
                  <mc:Choice xmlns:v="urn:schemas-microsoft-com:vml" Requires="v">
                    <p:oleObj spid="_x0000_s39985" name="Equation" r:id="rId4" imgW="114300" imgH="215900" progId="Equation.3">
                      <p:embed/>
                    </p:oleObj>
                  </mc:Choice>
                  <mc:Fallback>
                    <p:oleObj name="Equation" r:id="rId4" imgW="114300" imgH="215900" progId="Equation.3">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 y="1132"/>
                            <a:ext cx="71"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sp>
        <p:nvSpPr>
          <p:cNvPr id="1360937" name="Text Box 41"/>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
        <p:nvSpPr>
          <p:cNvPr id="1360938" name="Rectangle 42"/>
          <p:cNvSpPr>
            <a:spLocks noGrp="1" noChangeArrowheads="1"/>
          </p:cNvSpPr>
          <p:nvPr>
            <p:ph type="title"/>
          </p:nvPr>
        </p:nvSpPr>
        <p:spPr/>
        <p:txBody>
          <a:bodyPr/>
          <a:lstStyle/>
          <a:p>
            <a:pPr eaLnBrk="1" hangingPunct="1">
              <a:defRPr/>
            </a:pPr>
            <a:r>
              <a:rPr lang="en-US" sz="3200" smtClean="0">
                <a:cs typeface="+mj-cs"/>
              </a:rPr>
              <a:t>Warehouse Maintenance Anomalies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844802"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844803" name="Rectangle 3"/>
          <p:cNvSpPr>
            <a:spLocks noGrp="1" noChangeArrowheads="1"/>
          </p:cNvSpPr>
          <p:nvPr>
            <p:ph type="body" idx="4294967295"/>
          </p:nvPr>
        </p:nvSpPr>
        <p:spPr/>
        <p:txBody>
          <a:bodyPr/>
          <a:lstStyle/>
          <a:p>
            <a:pPr eaLnBrk="1" hangingPunct="1">
              <a:defRPr/>
            </a:pPr>
            <a:r>
              <a:rPr lang="en-US" sz="2800" dirty="0" smtClean="0">
                <a:cs typeface="+mn-cs"/>
              </a:rPr>
              <a:t>Review</a:t>
            </a:r>
          </a:p>
          <a:p>
            <a:pPr lvl="1" eaLnBrk="1" hangingPunct="1">
              <a:defRPr/>
            </a:pPr>
            <a:r>
              <a:rPr lang="en-US" sz="2400" dirty="0" smtClean="0"/>
              <a:t>Data Warehouses</a:t>
            </a:r>
          </a:p>
          <a:p>
            <a:pPr lvl="2" eaLnBrk="1" hangingPunct="1">
              <a:defRPr/>
            </a:pPr>
            <a:r>
              <a:rPr lang="en-US" sz="2000" dirty="0" smtClean="0"/>
              <a:t>(Based on lecture notes from Joachim Hammer, University of Florida, and Joe </a:t>
            </a:r>
            <a:r>
              <a:rPr lang="en-US" sz="2000" dirty="0" err="1" smtClean="0"/>
              <a:t>Hellerstein</a:t>
            </a:r>
            <a:r>
              <a:rPr lang="en-US" sz="2000" dirty="0" smtClean="0"/>
              <a:t> and Mike </a:t>
            </a:r>
            <a:r>
              <a:rPr lang="en-US" sz="2000" dirty="0" err="1" smtClean="0"/>
              <a:t>Stonebraker</a:t>
            </a:r>
            <a:r>
              <a:rPr lang="en-US" sz="2000" dirty="0" smtClean="0"/>
              <a:t> of UCB)</a:t>
            </a:r>
          </a:p>
          <a:p>
            <a:pPr eaLnBrk="1" hangingPunct="1">
              <a:defRPr/>
            </a:pPr>
            <a:r>
              <a:rPr lang="en-US" sz="2800" dirty="0" smtClean="0">
                <a:cs typeface="+mn-cs"/>
              </a:rPr>
              <a:t>Views and View Maintenance</a:t>
            </a:r>
          </a:p>
          <a:p>
            <a:pPr eaLnBrk="1" hangingPunct="1">
              <a:defRPr/>
            </a:pPr>
            <a:r>
              <a:rPr lang="en-US" sz="2800" dirty="0" smtClean="0">
                <a:cs typeface="+mn-cs"/>
              </a:rPr>
              <a:t>Applications for Data Warehouses</a:t>
            </a:r>
          </a:p>
          <a:p>
            <a:pPr lvl="1" eaLnBrk="1" hangingPunct="1">
              <a:defRPr/>
            </a:pPr>
            <a:r>
              <a:rPr lang="en-US" sz="2400" dirty="0" smtClean="0"/>
              <a:t>Decision Support Systems (DSS)</a:t>
            </a:r>
          </a:p>
          <a:p>
            <a:pPr lvl="1" eaLnBrk="1" hangingPunct="1">
              <a:defRPr/>
            </a:pPr>
            <a:r>
              <a:rPr lang="en-US" sz="2400" dirty="0" smtClean="0"/>
              <a:t>OLAP (ROLAP, MOLAP)</a:t>
            </a:r>
          </a:p>
          <a:p>
            <a:pPr lvl="1" eaLnBrk="1" hangingPunct="1">
              <a:defRPr/>
            </a:pPr>
            <a:r>
              <a:rPr lang="en-US" sz="2400" dirty="0" smtClean="0"/>
              <a:t>Data Mining</a:t>
            </a:r>
          </a:p>
          <a:p>
            <a:pPr lvl="2" eaLnBrk="1" hangingPunct="1">
              <a:defRPr/>
            </a:pPr>
            <a:r>
              <a:rPr lang="en-US" sz="2000" dirty="0" smtClean="0"/>
              <a:t>Thanks again to lecture notes from Joachim Hammer of the University of Florida</a:t>
            </a:r>
          </a:p>
          <a:p>
            <a:pPr eaLnBrk="1" hangingPunct="1">
              <a:defRPr/>
            </a:pPr>
            <a:r>
              <a:rPr lang="en-US" dirty="0" smtClean="0">
                <a:cs typeface="+mn-cs"/>
              </a:rPr>
              <a:t>A </a:t>
            </a:r>
            <a:r>
              <a:rPr lang="en-US" smtClean="0">
                <a:cs typeface="+mn-cs"/>
              </a:rPr>
              <a:t>new architecture – SAP HANA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362946" name="Rectangle 2"/>
          <p:cNvSpPr>
            <a:spLocks noChangeArrowheads="1"/>
          </p:cNvSpPr>
          <p:nvPr/>
        </p:nvSpPr>
        <p:spPr bwMode="auto">
          <a:xfrm>
            <a:off x="685800" y="1600200"/>
            <a:ext cx="7772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Tx/>
              <a:buChar char="•"/>
              <a:defRPr/>
            </a:pPr>
            <a:endParaRPr lang="en-US" sz="3200">
              <a:latin typeface="Courier New" charset="0"/>
              <a:cs typeface="+mn-cs"/>
              <a:sym typeface="Symbol" charset="0"/>
            </a:endParaRPr>
          </a:p>
        </p:txBody>
      </p:sp>
      <p:sp>
        <p:nvSpPr>
          <p:cNvPr id="1362948" name="Rectangle 4"/>
          <p:cNvSpPr>
            <a:spLocks noGrp="1" noChangeArrowheads="1"/>
          </p:cNvSpPr>
          <p:nvPr>
            <p:ph type="title"/>
          </p:nvPr>
        </p:nvSpPr>
        <p:spPr/>
        <p:txBody>
          <a:bodyPr/>
          <a:lstStyle/>
          <a:p>
            <a:pPr eaLnBrk="1" hangingPunct="1">
              <a:defRPr/>
            </a:pPr>
            <a:r>
              <a:rPr lang="en-US" sz="3200" smtClean="0">
                <a:cs typeface="+mj-cs"/>
              </a:rPr>
              <a:t>Maintenance Anomaly - Solutions</a:t>
            </a:r>
          </a:p>
        </p:txBody>
      </p:sp>
      <p:sp>
        <p:nvSpPr>
          <p:cNvPr id="1362949" name="Rectangle 5"/>
          <p:cNvSpPr>
            <a:spLocks noGrp="1" noChangeArrowheads="1"/>
          </p:cNvSpPr>
          <p:nvPr>
            <p:ph type="body" idx="1"/>
          </p:nvPr>
        </p:nvSpPr>
        <p:spPr>
          <a:xfrm>
            <a:off x="457200" y="1066800"/>
            <a:ext cx="8229600" cy="4953000"/>
          </a:xfrm>
        </p:spPr>
        <p:txBody>
          <a:bodyPr/>
          <a:lstStyle/>
          <a:p>
            <a:pPr eaLnBrk="1" hangingPunct="1">
              <a:lnSpc>
                <a:spcPct val="90000"/>
              </a:lnSpc>
              <a:defRPr/>
            </a:pPr>
            <a:r>
              <a:rPr lang="en-US" dirty="0" smtClean="0">
                <a:cs typeface="+mn-cs"/>
              </a:rPr>
              <a:t>Incremental update algorithms (ECA, Strobe, etc.</a:t>
            </a:r>
            <a:r>
              <a:rPr lang="en-US" dirty="0" smtClean="0">
                <a:cs typeface="+mn-cs"/>
              </a:rPr>
              <a:t>)</a:t>
            </a:r>
          </a:p>
          <a:p>
            <a:pPr lvl="1" eaLnBrk="1" hangingPunct="1">
              <a:lnSpc>
                <a:spcPct val="90000"/>
              </a:lnSpc>
              <a:defRPr/>
            </a:pPr>
            <a:r>
              <a:rPr lang="en-US" dirty="0"/>
              <a:t>ECA </a:t>
            </a:r>
            <a:r>
              <a:rPr lang="en-US" dirty="0" smtClean="0"/>
              <a:t>(Eager Compensating Algorithm) is “an </a:t>
            </a:r>
            <a:r>
              <a:rPr lang="en-US" dirty="0"/>
              <a:t>incremental view maintenance algorithm. It is a method for fixing the view maintenance problem that occurs due to the decoupling between base data and the view maintenance manager at the </a:t>
            </a:r>
            <a:r>
              <a:rPr lang="en-US" dirty="0" smtClean="0"/>
              <a:t>warehouse”</a:t>
            </a:r>
            <a:endParaRPr lang="en-US" dirty="0" smtClean="0">
              <a:cs typeface="+mn-cs"/>
            </a:endParaRPr>
          </a:p>
          <a:p>
            <a:pPr eaLnBrk="1" hangingPunct="1">
              <a:lnSpc>
                <a:spcPct val="90000"/>
              </a:lnSpc>
              <a:defRPr/>
            </a:pPr>
            <a:r>
              <a:rPr lang="en-US" dirty="0" smtClean="0">
                <a:cs typeface="+mn-cs"/>
              </a:rPr>
              <a:t>Research issues: Self-maintainable views</a:t>
            </a:r>
          </a:p>
          <a:p>
            <a:pPr lvl="1" eaLnBrk="1" hangingPunct="1">
              <a:lnSpc>
                <a:spcPct val="90000"/>
              </a:lnSpc>
              <a:defRPr/>
            </a:pPr>
            <a:r>
              <a:rPr lang="en-US" dirty="0" smtClean="0"/>
              <a:t>What views are self-maintainable</a:t>
            </a:r>
          </a:p>
          <a:p>
            <a:pPr lvl="1" eaLnBrk="1" hangingPunct="1">
              <a:lnSpc>
                <a:spcPct val="90000"/>
              </a:lnSpc>
              <a:defRPr/>
            </a:pPr>
            <a:r>
              <a:rPr lang="en-US" dirty="0" smtClean="0"/>
              <a:t>Store auxiliary views so original + auxiliary views are self-maintainable</a:t>
            </a:r>
            <a:endParaRPr lang="en-US" dirty="0" smtClean="0">
              <a:sym typeface="Symbol" charset="0"/>
            </a:endParaRPr>
          </a:p>
          <a:p>
            <a:pPr eaLnBrk="1" hangingPunct="1">
              <a:lnSpc>
                <a:spcPct val="90000"/>
              </a:lnSpc>
              <a:defRPr/>
            </a:pPr>
            <a:endParaRPr lang="en-US" dirty="0" smtClean="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2012</a:t>
            </a:r>
            <a:endParaRPr lang="en-US"/>
          </a:p>
        </p:txBody>
      </p:sp>
      <p:sp>
        <p:nvSpPr>
          <p:cNvPr id="1364994" name="Rectangle 2"/>
          <p:cNvSpPr>
            <a:spLocks noGrp="1" noChangeArrowheads="1"/>
          </p:cNvSpPr>
          <p:nvPr>
            <p:ph type="body" idx="1"/>
          </p:nvPr>
        </p:nvSpPr>
        <p:spPr/>
        <p:txBody>
          <a:bodyPr/>
          <a:lstStyle/>
          <a:p>
            <a:pPr eaLnBrk="1" hangingPunct="1">
              <a:lnSpc>
                <a:spcPct val="90000"/>
              </a:lnSpc>
              <a:buFontTx/>
              <a:buNone/>
              <a:defRPr/>
            </a:pPr>
            <a:r>
              <a:rPr lang="en-US" smtClean="0">
                <a:latin typeface="Courier New" charset="0"/>
                <a:cs typeface="+mn-cs"/>
              </a:rPr>
              <a:t>Sold(item,clerk,age) =</a:t>
            </a:r>
          </a:p>
          <a:p>
            <a:pPr eaLnBrk="1" hangingPunct="1">
              <a:lnSpc>
                <a:spcPct val="90000"/>
              </a:lnSpc>
              <a:buFontTx/>
              <a:buNone/>
              <a:defRPr/>
            </a:pPr>
            <a:r>
              <a:rPr lang="en-US" smtClean="0">
                <a:latin typeface="Courier New" charset="0"/>
                <a:cs typeface="+mn-cs"/>
              </a:rPr>
              <a:t>Sale(item,clerk)  Emp(clerk,age)</a:t>
            </a:r>
          </a:p>
          <a:p>
            <a:pPr eaLnBrk="1" hangingPunct="1">
              <a:lnSpc>
                <a:spcPct val="90000"/>
              </a:lnSpc>
              <a:defRPr/>
            </a:pPr>
            <a:r>
              <a:rPr lang="en-US" smtClean="0">
                <a:cs typeface="+mn-cs"/>
              </a:rPr>
              <a:t>Inserts into </a:t>
            </a:r>
            <a:r>
              <a:rPr lang="en-US" smtClean="0">
                <a:latin typeface="Courier New" charset="0"/>
                <a:cs typeface="+mn-cs"/>
              </a:rPr>
              <a:t>Emp</a:t>
            </a:r>
          </a:p>
          <a:p>
            <a:pPr lvl="1" eaLnBrk="1" hangingPunct="1">
              <a:lnSpc>
                <a:spcPct val="90000"/>
              </a:lnSpc>
              <a:defRPr/>
            </a:pPr>
            <a:r>
              <a:rPr lang="en-US" smtClean="0"/>
              <a:t>If </a:t>
            </a:r>
            <a:r>
              <a:rPr lang="en-US" smtClean="0">
                <a:latin typeface="Courier New" charset="0"/>
              </a:rPr>
              <a:t>Emp.clerk</a:t>
            </a:r>
            <a:r>
              <a:rPr lang="en-US" smtClean="0"/>
              <a:t> is key and </a:t>
            </a:r>
            <a:r>
              <a:rPr lang="en-US" smtClean="0">
                <a:latin typeface="Courier New" charset="0"/>
              </a:rPr>
              <a:t>Sale.clerk</a:t>
            </a:r>
            <a:r>
              <a:rPr lang="en-US" smtClean="0"/>
              <a:t> is foreign key (with ref. int.) then no effect</a:t>
            </a:r>
          </a:p>
          <a:p>
            <a:pPr eaLnBrk="1" hangingPunct="1">
              <a:lnSpc>
                <a:spcPct val="90000"/>
              </a:lnSpc>
              <a:defRPr/>
            </a:pPr>
            <a:r>
              <a:rPr lang="en-US" smtClean="0">
                <a:cs typeface="+mn-cs"/>
              </a:rPr>
              <a:t>Inserts into </a:t>
            </a:r>
            <a:r>
              <a:rPr lang="en-US" smtClean="0">
                <a:latin typeface="Courier New" charset="0"/>
                <a:cs typeface="+mn-cs"/>
              </a:rPr>
              <a:t>Sale</a:t>
            </a:r>
          </a:p>
          <a:p>
            <a:pPr lvl="1" eaLnBrk="1" hangingPunct="1">
              <a:lnSpc>
                <a:spcPct val="90000"/>
              </a:lnSpc>
              <a:defRPr/>
            </a:pPr>
            <a:r>
              <a:rPr lang="en-US" smtClean="0"/>
              <a:t>Maintain auxiliary view: </a:t>
            </a:r>
          </a:p>
          <a:p>
            <a:pPr lvl="1" eaLnBrk="1" hangingPunct="1">
              <a:lnSpc>
                <a:spcPct val="90000"/>
              </a:lnSpc>
              <a:defRPr/>
            </a:pPr>
            <a:r>
              <a:rPr lang="en-US" smtClean="0">
                <a:latin typeface="Courier New" charset="0"/>
              </a:rPr>
              <a:t>Emp-</a:t>
            </a:r>
            <a:r>
              <a:rPr lang="en-US" smtClean="0">
                <a:latin typeface="Courier New" charset="0"/>
                <a:sym typeface="Symbol" charset="0"/>
              </a:rPr>
              <a:t></a:t>
            </a:r>
            <a:r>
              <a:rPr lang="en-US" baseline="-25000" smtClean="0">
                <a:latin typeface="Courier New" charset="0"/>
                <a:sym typeface="Symbol" charset="0"/>
              </a:rPr>
              <a:t>clerk,age</a:t>
            </a:r>
            <a:r>
              <a:rPr lang="en-US" smtClean="0">
                <a:latin typeface="Courier New" charset="0"/>
                <a:sym typeface="Symbol" charset="0"/>
              </a:rPr>
              <a:t>(Sold)</a:t>
            </a:r>
          </a:p>
          <a:p>
            <a:pPr eaLnBrk="1" hangingPunct="1">
              <a:lnSpc>
                <a:spcPct val="90000"/>
              </a:lnSpc>
              <a:defRPr/>
            </a:pPr>
            <a:r>
              <a:rPr lang="en-US" smtClean="0">
                <a:cs typeface="+mn-cs"/>
                <a:sym typeface="Symbol" charset="0"/>
              </a:rPr>
              <a:t>Deletes from Emp</a:t>
            </a:r>
          </a:p>
          <a:p>
            <a:pPr lvl="1" eaLnBrk="1" hangingPunct="1">
              <a:lnSpc>
                <a:spcPct val="90000"/>
              </a:lnSpc>
              <a:defRPr/>
            </a:pPr>
            <a:r>
              <a:rPr lang="en-US" smtClean="0">
                <a:sym typeface="Symbol" charset="0"/>
              </a:rPr>
              <a:t>Delete from </a:t>
            </a:r>
            <a:r>
              <a:rPr lang="en-US" smtClean="0">
                <a:latin typeface="Courier New" charset="0"/>
                <a:sym typeface="Symbol" charset="0"/>
              </a:rPr>
              <a:t>Sold</a:t>
            </a:r>
            <a:r>
              <a:rPr lang="en-US" smtClean="0">
                <a:sym typeface="Symbol" charset="0"/>
              </a:rPr>
              <a:t> based on </a:t>
            </a:r>
            <a:r>
              <a:rPr lang="en-US" smtClean="0">
                <a:latin typeface="Courier New" charset="0"/>
                <a:sym typeface="Symbol" charset="0"/>
              </a:rPr>
              <a:t>clerk</a:t>
            </a:r>
          </a:p>
        </p:txBody>
      </p:sp>
      <p:sp>
        <p:nvSpPr>
          <p:cNvPr id="1364995" name="Rectangle 3"/>
          <p:cNvSpPr>
            <a:spLocks noGrp="1" noChangeArrowheads="1"/>
          </p:cNvSpPr>
          <p:nvPr>
            <p:ph type="title"/>
          </p:nvPr>
        </p:nvSpPr>
        <p:spPr/>
        <p:txBody>
          <a:bodyPr/>
          <a:lstStyle/>
          <a:p>
            <a:pPr eaLnBrk="1" hangingPunct="1">
              <a:defRPr/>
            </a:pPr>
            <a:r>
              <a:rPr lang="en-US" sz="3600" smtClean="0">
                <a:cs typeface="+mj-cs"/>
              </a:rPr>
              <a:t>Self-Maintainability: Examples</a:t>
            </a:r>
          </a:p>
        </p:txBody>
      </p:sp>
      <p:sp>
        <p:nvSpPr>
          <p:cNvPr id="1364996" name="Rectangle 4"/>
          <p:cNvSpPr>
            <a:spLocks noChangeArrowheads="1"/>
          </p:cNvSpPr>
          <p:nvPr/>
        </p:nvSpPr>
        <p:spPr bwMode="auto">
          <a:xfrm>
            <a:off x="685800" y="12192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defRPr/>
            </a:pPr>
            <a:endParaRPr lang="en-US" sz="3200">
              <a:latin typeface="Courier New" charset="0"/>
              <a:cs typeface="+mn-cs"/>
              <a:sym typeface="Symbol" charset="0"/>
            </a:endParaRPr>
          </a:p>
        </p:txBody>
      </p:sp>
      <p:sp>
        <p:nvSpPr>
          <p:cNvPr id="1364997" name="Freeform 5"/>
          <p:cNvSpPr>
            <a:spLocks/>
          </p:cNvSpPr>
          <p:nvPr/>
        </p:nvSpPr>
        <p:spPr bwMode="auto">
          <a:xfrm>
            <a:off x="4495800" y="1981200"/>
            <a:ext cx="333375" cy="201613"/>
          </a:xfrm>
          <a:custGeom>
            <a:avLst/>
            <a:gdLst>
              <a:gd name="T0" fmla="*/ 0 w 210"/>
              <a:gd name="T1" fmla="*/ 0 h 127"/>
              <a:gd name="T2" fmla="*/ 0 w 210"/>
              <a:gd name="T3" fmla="*/ 126 h 127"/>
              <a:gd name="T4" fmla="*/ 209 w 210"/>
              <a:gd name="T5" fmla="*/ 0 h 127"/>
              <a:gd name="T6" fmla="*/ 209 w 210"/>
              <a:gd name="T7" fmla="*/ 126 h 127"/>
              <a:gd name="T8" fmla="*/ 0 w 210"/>
              <a:gd name="T9" fmla="*/ 0 h 127"/>
            </a:gdLst>
            <a:ahLst/>
            <a:cxnLst>
              <a:cxn ang="0">
                <a:pos x="T0" y="T1"/>
              </a:cxn>
              <a:cxn ang="0">
                <a:pos x="T2" y="T3"/>
              </a:cxn>
              <a:cxn ang="0">
                <a:pos x="T4" y="T5"/>
              </a:cxn>
              <a:cxn ang="0">
                <a:pos x="T6" y="T7"/>
              </a:cxn>
              <a:cxn ang="0">
                <a:pos x="T8" y="T9"/>
              </a:cxn>
            </a:cxnLst>
            <a:rect l="0" t="0" r="r" b="b"/>
            <a:pathLst>
              <a:path w="210" h="127">
                <a:moveTo>
                  <a:pt x="0" y="0"/>
                </a:moveTo>
                <a:lnTo>
                  <a:pt x="0" y="126"/>
                </a:lnTo>
                <a:lnTo>
                  <a:pt x="209" y="0"/>
                </a:lnTo>
                <a:lnTo>
                  <a:pt x="209" y="126"/>
                </a:lnTo>
                <a:lnTo>
                  <a:pt x="0" y="0"/>
                </a:lnTo>
              </a:path>
            </a:pathLst>
          </a:custGeom>
          <a:noFill/>
          <a:ln w="9525"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4998" name="Text Box 6"/>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67042" name="Rectangle 2"/>
          <p:cNvSpPr>
            <a:spLocks noGrp="1" noChangeArrowheads="1"/>
          </p:cNvSpPr>
          <p:nvPr>
            <p:ph type="title"/>
          </p:nvPr>
        </p:nvSpPr>
        <p:spPr/>
        <p:txBody>
          <a:bodyPr/>
          <a:lstStyle/>
          <a:p>
            <a:pPr eaLnBrk="1" hangingPunct="1">
              <a:defRPr/>
            </a:pPr>
            <a:r>
              <a:rPr lang="en-US" sz="3600" smtClean="0">
                <a:cs typeface="+mj-cs"/>
              </a:rPr>
              <a:t>Self-Maintainability: Examples</a:t>
            </a:r>
          </a:p>
        </p:txBody>
      </p:sp>
      <p:sp>
        <p:nvSpPr>
          <p:cNvPr id="1367043" name="Rectangle 3"/>
          <p:cNvSpPr>
            <a:spLocks noGrp="1" noChangeArrowheads="1"/>
          </p:cNvSpPr>
          <p:nvPr>
            <p:ph type="body" idx="1"/>
          </p:nvPr>
        </p:nvSpPr>
        <p:spPr/>
        <p:txBody>
          <a:bodyPr/>
          <a:lstStyle/>
          <a:p>
            <a:pPr eaLnBrk="1" hangingPunct="1">
              <a:defRPr/>
            </a:pPr>
            <a:r>
              <a:rPr lang="en-US" smtClean="0">
                <a:cs typeface="+mn-cs"/>
              </a:rPr>
              <a:t>Deletes from </a:t>
            </a:r>
            <a:r>
              <a:rPr lang="en-US" smtClean="0">
                <a:latin typeface="Courier New" charset="0"/>
                <a:cs typeface="+mn-cs"/>
              </a:rPr>
              <a:t>Sale</a:t>
            </a:r>
            <a:endParaRPr lang="en-US" smtClean="0">
              <a:cs typeface="+mn-cs"/>
            </a:endParaRPr>
          </a:p>
          <a:p>
            <a:pPr lvl="1" eaLnBrk="1" hangingPunct="1">
              <a:buFontTx/>
              <a:buNone/>
              <a:defRPr/>
            </a:pPr>
            <a:r>
              <a:rPr lang="en-US" smtClean="0"/>
              <a:t>Delete from </a:t>
            </a:r>
            <a:r>
              <a:rPr lang="en-US" smtClean="0">
                <a:latin typeface="Courier New" charset="0"/>
              </a:rPr>
              <a:t>Sold</a:t>
            </a:r>
            <a:r>
              <a:rPr lang="en-US" smtClean="0"/>
              <a:t> based on </a:t>
            </a:r>
            <a:r>
              <a:rPr lang="en-US" smtClean="0">
                <a:latin typeface="Courier New" charset="0"/>
              </a:rPr>
              <a:t>{item,clerk}</a:t>
            </a:r>
            <a:endParaRPr lang="en-US" smtClean="0"/>
          </a:p>
          <a:p>
            <a:pPr lvl="1" eaLnBrk="1" hangingPunct="1">
              <a:buFontTx/>
              <a:buNone/>
              <a:defRPr/>
            </a:pPr>
            <a:r>
              <a:rPr lang="en-US" smtClean="0"/>
              <a:t>Unless age at time of sale is relevant</a:t>
            </a:r>
          </a:p>
          <a:p>
            <a:pPr eaLnBrk="1" hangingPunct="1">
              <a:defRPr/>
            </a:pPr>
            <a:endParaRPr lang="en-US" smtClean="0">
              <a:cs typeface="+mn-cs"/>
            </a:endParaRPr>
          </a:p>
          <a:p>
            <a:pPr eaLnBrk="1" hangingPunct="1">
              <a:defRPr/>
            </a:pPr>
            <a:r>
              <a:rPr lang="en-US" smtClean="0">
                <a:cs typeface="+mn-cs"/>
              </a:rPr>
              <a:t>Auxiliary views for self-maintainability</a:t>
            </a:r>
          </a:p>
          <a:p>
            <a:pPr lvl="1" eaLnBrk="1" hangingPunct="1">
              <a:defRPr/>
            </a:pPr>
            <a:r>
              <a:rPr lang="en-US" smtClean="0"/>
              <a:t>Must themselves be self-maintainable</a:t>
            </a:r>
          </a:p>
          <a:p>
            <a:pPr lvl="1" eaLnBrk="1" hangingPunct="1">
              <a:defRPr/>
            </a:pPr>
            <a:r>
              <a:rPr lang="en-US" smtClean="0"/>
              <a:t>One solution: all source data</a:t>
            </a:r>
          </a:p>
          <a:p>
            <a:pPr lvl="1" eaLnBrk="1" hangingPunct="1">
              <a:defRPr/>
            </a:pPr>
            <a:r>
              <a:rPr lang="en-US" smtClean="0"/>
              <a:t>But want minimal set</a:t>
            </a:r>
          </a:p>
          <a:p>
            <a:pPr eaLnBrk="1" hangingPunct="1">
              <a:buFontTx/>
              <a:buNone/>
              <a:defRPr/>
            </a:pPr>
            <a:r>
              <a:rPr lang="en-US" smtClean="0">
                <a:cs typeface="+mn-cs"/>
              </a:rPr>
              <a:t>				</a:t>
            </a:r>
          </a:p>
        </p:txBody>
      </p:sp>
      <p:sp>
        <p:nvSpPr>
          <p:cNvPr id="1367044"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369090" name="Rectangle 2"/>
          <p:cNvSpPr>
            <a:spLocks noGrp="1" noChangeArrowheads="1"/>
          </p:cNvSpPr>
          <p:nvPr>
            <p:ph type="title"/>
          </p:nvPr>
        </p:nvSpPr>
        <p:spPr/>
        <p:txBody>
          <a:bodyPr/>
          <a:lstStyle/>
          <a:p>
            <a:pPr eaLnBrk="1" hangingPunct="1">
              <a:defRPr/>
            </a:pPr>
            <a:r>
              <a:rPr lang="en-US" smtClean="0">
                <a:cs typeface="+mj-cs"/>
              </a:rPr>
              <a:t>Partial Self-Maintainability</a:t>
            </a:r>
          </a:p>
        </p:txBody>
      </p:sp>
      <p:sp>
        <p:nvSpPr>
          <p:cNvPr id="1369091" name="Rectangle 3"/>
          <p:cNvSpPr>
            <a:spLocks noGrp="1" noChangeArrowheads="1"/>
          </p:cNvSpPr>
          <p:nvPr>
            <p:ph type="body" idx="1"/>
          </p:nvPr>
        </p:nvSpPr>
        <p:spPr>
          <a:xfrm>
            <a:off x="533400" y="1524000"/>
            <a:ext cx="8229600" cy="4495800"/>
          </a:xfrm>
        </p:spPr>
        <p:txBody>
          <a:bodyPr/>
          <a:lstStyle/>
          <a:p>
            <a:pPr eaLnBrk="1" hangingPunct="1">
              <a:defRPr/>
            </a:pPr>
            <a:r>
              <a:rPr lang="en-US" smtClean="0">
                <a:cs typeface="+mn-cs"/>
              </a:rPr>
              <a:t>Avoid (but don</a:t>
            </a:r>
            <a:r>
              <a:rPr lang="ja-JP" altLang="en-US" smtClean="0">
                <a:latin typeface="Arial"/>
                <a:cs typeface="+mn-cs"/>
              </a:rPr>
              <a:t>’</a:t>
            </a:r>
            <a:r>
              <a:rPr lang="en-US" smtClean="0">
                <a:cs typeface="+mn-cs"/>
              </a:rPr>
              <a:t>t prohibit) going to sources</a:t>
            </a:r>
          </a:p>
          <a:p>
            <a:pPr algn="ctr" eaLnBrk="1" hangingPunct="1">
              <a:buFontTx/>
              <a:buNone/>
              <a:defRPr/>
            </a:pPr>
            <a:r>
              <a:rPr lang="en-US" sz="2400" smtClean="0">
                <a:latin typeface="Courier New" charset="0"/>
                <a:cs typeface="+mn-cs"/>
              </a:rPr>
              <a:t>Sold=Sale(item,clerk)   Emp(clerk,age)</a:t>
            </a:r>
            <a:endParaRPr lang="en-US" smtClean="0">
              <a:cs typeface="+mn-cs"/>
            </a:endParaRPr>
          </a:p>
          <a:p>
            <a:pPr eaLnBrk="1" hangingPunct="1">
              <a:defRPr/>
            </a:pPr>
            <a:r>
              <a:rPr lang="en-US" smtClean="0">
                <a:cs typeface="+mn-cs"/>
              </a:rPr>
              <a:t>Inserts into </a:t>
            </a:r>
            <a:r>
              <a:rPr lang="en-US" smtClean="0">
                <a:latin typeface="Courier New" charset="0"/>
                <a:cs typeface="+mn-cs"/>
              </a:rPr>
              <a:t>Sale</a:t>
            </a:r>
            <a:endParaRPr lang="en-US" smtClean="0">
              <a:cs typeface="+mn-cs"/>
            </a:endParaRPr>
          </a:p>
          <a:p>
            <a:pPr lvl="1" eaLnBrk="1" hangingPunct="1">
              <a:defRPr/>
            </a:pPr>
            <a:r>
              <a:rPr lang="en-US" smtClean="0"/>
              <a:t>Check if </a:t>
            </a:r>
            <a:r>
              <a:rPr lang="en-US" smtClean="0">
                <a:latin typeface="Courier New" charset="0"/>
              </a:rPr>
              <a:t>clerk</a:t>
            </a:r>
            <a:r>
              <a:rPr lang="en-US" smtClean="0"/>
              <a:t> already in </a:t>
            </a:r>
            <a:r>
              <a:rPr lang="en-US" smtClean="0">
                <a:latin typeface="Courier New" charset="0"/>
              </a:rPr>
              <a:t>Sold</a:t>
            </a:r>
            <a:r>
              <a:rPr lang="en-US" smtClean="0"/>
              <a:t>, go to source if not</a:t>
            </a:r>
          </a:p>
          <a:p>
            <a:pPr lvl="1" eaLnBrk="1" hangingPunct="1">
              <a:defRPr/>
            </a:pPr>
            <a:r>
              <a:rPr lang="en-US" smtClean="0"/>
              <a:t>Or replicate all clerks over age 30</a:t>
            </a:r>
          </a:p>
          <a:p>
            <a:pPr lvl="1" eaLnBrk="1" hangingPunct="1">
              <a:defRPr/>
            </a:pPr>
            <a:r>
              <a:rPr lang="en-US" smtClean="0"/>
              <a:t>Or ...</a:t>
            </a:r>
          </a:p>
        </p:txBody>
      </p:sp>
      <p:sp>
        <p:nvSpPr>
          <p:cNvPr id="1369092" name="Freeform 4"/>
          <p:cNvSpPr>
            <a:spLocks/>
          </p:cNvSpPr>
          <p:nvPr/>
        </p:nvSpPr>
        <p:spPr bwMode="auto">
          <a:xfrm>
            <a:off x="5029200" y="2209800"/>
            <a:ext cx="333375" cy="201613"/>
          </a:xfrm>
          <a:custGeom>
            <a:avLst/>
            <a:gdLst>
              <a:gd name="T0" fmla="*/ 0 w 210"/>
              <a:gd name="T1" fmla="*/ 0 h 127"/>
              <a:gd name="T2" fmla="*/ 0 w 210"/>
              <a:gd name="T3" fmla="*/ 126 h 127"/>
              <a:gd name="T4" fmla="*/ 209 w 210"/>
              <a:gd name="T5" fmla="*/ 0 h 127"/>
              <a:gd name="T6" fmla="*/ 209 w 210"/>
              <a:gd name="T7" fmla="*/ 126 h 127"/>
              <a:gd name="T8" fmla="*/ 0 w 210"/>
              <a:gd name="T9" fmla="*/ 0 h 127"/>
            </a:gdLst>
            <a:ahLst/>
            <a:cxnLst>
              <a:cxn ang="0">
                <a:pos x="T0" y="T1"/>
              </a:cxn>
              <a:cxn ang="0">
                <a:pos x="T2" y="T3"/>
              </a:cxn>
              <a:cxn ang="0">
                <a:pos x="T4" y="T5"/>
              </a:cxn>
              <a:cxn ang="0">
                <a:pos x="T6" y="T7"/>
              </a:cxn>
              <a:cxn ang="0">
                <a:pos x="T8" y="T9"/>
              </a:cxn>
            </a:cxnLst>
            <a:rect l="0" t="0" r="r" b="b"/>
            <a:pathLst>
              <a:path w="210" h="127">
                <a:moveTo>
                  <a:pt x="0" y="0"/>
                </a:moveTo>
                <a:lnTo>
                  <a:pt x="0" y="126"/>
                </a:lnTo>
                <a:lnTo>
                  <a:pt x="209" y="0"/>
                </a:lnTo>
                <a:lnTo>
                  <a:pt x="209" y="126"/>
                </a:lnTo>
                <a:lnTo>
                  <a:pt x="0" y="0"/>
                </a:lnTo>
              </a:path>
            </a:pathLst>
          </a:custGeom>
          <a:noFill/>
          <a:ln w="9525"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9093" name="Text Box 5"/>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quarter" idx="10"/>
          </p:nvPr>
        </p:nvSpPr>
        <p:spPr/>
        <p:txBody>
          <a:bodyPr/>
          <a:lstStyle/>
          <a:p>
            <a:pPr>
              <a:defRPr/>
            </a:pPr>
            <a:r>
              <a:rPr lang="en-US" smtClean="0"/>
              <a:t>IS 257 – Fall 2012</a:t>
            </a:r>
            <a:endParaRPr lang="en-US"/>
          </a:p>
        </p:txBody>
      </p:sp>
      <p:sp>
        <p:nvSpPr>
          <p:cNvPr id="1371138" name="Rectangle 2"/>
          <p:cNvSpPr>
            <a:spLocks noGrp="1" noChangeArrowheads="1"/>
          </p:cNvSpPr>
          <p:nvPr>
            <p:ph type="title"/>
          </p:nvPr>
        </p:nvSpPr>
        <p:spPr/>
        <p:txBody>
          <a:bodyPr/>
          <a:lstStyle/>
          <a:p>
            <a:pPr eaLnBrk="1" hangingPunct="1">
              <a:defRPr/>
            </a:pPr>
            <a:r>
              <a:rPr lang="en-US" sz="3200" smtClean="0">
                <a:cs typeface="+mj-cs"/>
              </a:rPr>
              <a:t>Warehouse Specification (ideally)</a:t>
            </a:r>
          </a:p>
        </p:txBody>
      </p:sp>
      <p:sp>
        <p:nvSpPr>
          <p:cNvPr id="1371139" name="AutoShape 3"/>
          <p:cNvSpPr>
            <a:spLocks noChangeArrowheads="1"/>
          </p:cNvSpPr>
          <p:nvPr/>
        </p:nvSpPr>
        <p:spPr bwMode="auto">
          <a:xfrm>
            <a:off x="1981200" y="5410200"/>
            <a:ext cx="914400" cy="8382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40" name="AutoShape 4"/>
          <p:cNvSpPr>
            <a:spLocks noChangeArrowheads="1"/>
          </p:cNvSpPr>
          <p:nvPr/>
        </p:nvSpPr>
        <p:spPr bwMode="auto">
          <a:xfrm>
            <a:off x="3733800" y="5410200"/>
            <a:ext cx="914400" cy="8382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41" name="AutoShape 5"/>
          <p:cNvSpPr>
            <a:spLocks noChangeArrowheads="1"/>
          </p:cNvSpPr>
          <p:nvPr/>
        </p:nvSpPr>
        <p:spPr bwMode="auto">
          <a:xfrm>
            <a:off x="7315200" y="5334000"/>
            <a:ext cx="914400" cy="8382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42" name="Rectangle 6"/>
          <p:cNvSpPr>
            <a:spLocks noChangeArrowheads="1"/>
          </p:cNvSpPr>
          <p:nvPr/>
        </p:nvSpPr>
        <p:spPr bwMode="auto">
          <a:xfrm>
            <a:off x="1752600" y="4419600"/>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2000">
                <a:latin typeface="Arial" charset="0"/>
                <a:cs typeface="+mn-cs"/>
              </a:rPr>
              <a:t>Extractor/</a:t>
            </a:r>
          </a:p>
          <a:p>
            <a:pPr eaLnBrk="0" hangingPunct="0">
              <a:defRPr/>
            </a:pPr>
            <a:r>
              <a:rPr lang="en-US" sz="2000">
                <a:latin typeface="Arial" charset="0"/>
                <a:cs typeface="+mn-cs"/>
              </a:rPr>
              <a:t>Monitor</a:t>
            </a:r>
            <a:endParaRPr lang="en-US">
              <a:cs typeface="+mn-cs"/>
            </a:endParaRPr>
          </a:p>
        </p:txBody>
      </p:sp>
      <p:sp>
        <p:nvSpPr>
          <p:cNvPr id="1371143" name="Rectangle 7"/>
          <p:cNvSpPr>
            <a:spLocks noChangeArrowheads="1"/>
          </p:cNvSpPr>
          <p:nvPr/>
        </p:nvSpPr>
        <p:spPr bwMode="auto">
          <a:xfrm>
            <a:off x="3505200" y="4419600"/>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2000">
                <a:latin typeface="Arial" charset="0"/>
                <a:cs typeface="+mn-cs"/>
              </a:rPr>
              <a:t>Extractor/</a:t>
            </a:r>
          </a:p>
          <a:p>
            <a:pPr eaLnBrk="0" hangingPunct="0">
              <a:defRPr/>
            </a:pPr>
            <a:r>
              <a:rPr lang="en-US" sz="2000">
                <a:latin typeface="Arial" charset="0"/>
                <a:cs typeface="+mn-cs"/>
              </a:rPr>
              <a:t>Monitor</a:t>
            </a:r>
            <a:endParaRPr lang="en-US">
              <a:cs typeface="+mn-cs"/>
            </a:endParaRPr>
          </a:p>
        </p:txBody>
      </p:sp>
      <p:sp>
        <p:nvSpPr>
          <p:cNvPr id="1371144" name="Rectangle 8"/>
          <p:cNvSpPr>
            <a:spLocks noChangeArrowheads="1"/>
          </p:cNvSpPr>
          <p:nvPr/>
        </p:nvSpPr>
        <p:spPr bwMode="auto">
          <a:xfrm>
            <a:off x="7162800" y="4419600"/>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2000">
                <a:latin typeface="Arial" charset="0"/>
                <a:cs typeface="+mn-cs"/>
              </a:rPr>
              <a:t>Extractor/</a:t>
            </a:r>
          </a:p>
          <a:p>
            <a:pPr eaLnBrk="0" hangingPunct="0">
              <a:defRPr/>
            </a:pPr>
            <a:r>
              <a:rPr lang="en-US" sz="2000">
                <a:latin typeface="Arial" charset="0"/>
                <a:cs typeface="+mn-cs"/>
              </a:rPr>
              <a:t>Monitor</a:t>
            </a:r>
            <a:endParaRPr lang="en-US">
              <a:cs typeface="+mn-cs"/>
            </a:endParaRPr>
          </a:p>
        </p:txBody>
      </p:sp>
      <p:sp>
        <p:nvSpPr>
          <p:cNvPr id="1371145" name="Rectangle 9"/>
          <p:cNvSpPr>
            <a:spLocks noChangeArrowheads="1"/>
          </p:cNvSpPr>
          <p:nvPr/>
        </p:nvSpPr>
        <p:spPr bwMode="auto">
          <a:xfrm>
            <a:off x="4572000" y="3352800"/>
            <a:ext cx="16764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2000">
                <a:latin typeface="Arial" charset="0"/>
                <a:cs typeface="+mn-cs"/>
              </a:rPr>
              <a:t>Integrator</a:t>
            </a:r>
            <a:endParaRPr lang="en-US">
              <a:cs typeface="+mn-cs"/>
            </a:endParaRPr>
          </a:p>
        </p:txBody>
      </p:sp>
      <p:sp>
        <p:nvSpPr>
          <p:cNvPr id="1371146" name="AutoShape 10"/>
          <p:cNvSpPr>
            <a:spLocks noChangeArrowheads="1"/>
          </p:cNvSpPr>
          <p:nvPr/>
        </p:nvSpPr>
        <p:spPr bwMode="auto">
          <a:xfrm>
            <a:off x="4343400" y="2057400"/>
            <a:ext cx="2133600" cy="990600"/>
          </a:xfrm>
          <a:prstGeom prst="can">
            <a:avLst>
              <a:gd name="adj" fmla="val 25000"/>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Warehouse</a:t>
            </a:r>
          </a:p>
        </p:txBody>
      </p:sp>
      <p:sp>
        <p:nvSpPr>
          <p:cNvPr id="1371147" name="Line 11"/>
          <p:cNvSpPr>
            <a:spLocks noChangeShapeType="1"/>
          </p:cNvSpPr>
          <p:nvPr/>
        </p:nvSpPr>
        <p:spPr bwMode="auto">
          <a:xfrm flipV="1">
            <a:off x="2438400" y="51054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48" name="Line 12"/>
          <p:cNvSpPr>
            <a:spLocks noChangeShapeType="1"/>
          </p:cNvSpPr>
          <p:nvPr/>
        </p:nvSpPr>
        <p:spPr bwMode="auto">
          <a:xfrm flipV="1">
            <a:off x="4191000" y="51054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49" name="Line 13"/>
          <p:cNvSpPr>
            <a:spLocks noChangeShapeType="1"/>
          </p:cNvSpPr>
          <p:nvPr/>
        </p:nvSpPr>
        <p:spPr bwMode="auto">
          <a:xfrm flipV="1">
            <a:off x="7772400" y="51054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0" name="Line 14"/>
          <p:cNvSpPr>
            <a:spLocks noChangeShapeType="1"/>
          </p:cNvSpPr>
          <p:nvPr/>
        </p:nvSpPr>
        <p:spPr bwMode="auto">
          <a:xfrm flipV="1">
            <a:off x="2362200" y="3810000"/>
            <a:ext cx="24384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1" name="Line 15"/>
          <p:cNvSpPr>
            <a:spLocks noChangeShapeType="1"/>
          </p:cNvSpPr>
          <p:nvPr/>
        </p:nvSpPr>
        <p:spPr bwMode="auto">
          <a:xfrm flipV="1">
            <a:off x="4038600" y="3810000"/>
            <a:ext cx="12192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2" name="Line 16"/>
          <p:cNvSpPr>
            <a:spLocks noChangeShapeType="1"/>
          </p:cNvSpPr>
          <p:nvPr/>
        </p:nvSpPr>
        <p:spPr bwMode="auto">
          <a:xfrm flipH="1" flipV="1">
            <a:off x="5943600" y="3810000"/>
            <a:ext cx="18288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3" name="Line 17"/>
          <p:cNvSpPr>
            <a:spLocks noChangeShapeType="1"/>
          </p:cNvSpPr>
          <p:nvPr/>
        </p:nvSpPr>
        <p:spPr bwMode="auto">
          <a:xfrm flipV="1">
            <a:off x="5410200" y="304800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4" name="Text Box 18"/>
          <p:cNvSpPr txBox="1">
            <a:spLocks noChangeArrowheads="1"/>
          </p:cNvSpPr>
          <p:nvPr/>
        </p:nvSpPr>
        <p:spPr bwMode="auto">
          <a:xfrm>
            <a:off x="5715000" y="5562600"/>
            <a:ext cx="48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3200" b="1">
                <a:cs typeface="+mn-cs"/>
              </a:rPr>
              <a:t>...</a:t>
            </a:r>
          </a:p>
        </p:txBody>
      </p:sp>
      <p:sp>
        <p:nvSpPr>
          <p:cNvPr id="1371155" name="AutoShape 19"/>
          <p:cNvSpPr>
            <a:spLocks noChangeArrowheads="1"/>
          </p:cNvSpPr>
          <p:nvPr/>
        </p:nvSpPr>
        <p:spPr bwMode="auto">
          <a:xfrm>
            <a:off x="7010400" y="3276600"/>
            <a:ext cx="457200" cy="533400"/>
          </a:xfrm>
          <a:prstGeom prst="can">
            <a:avLst>
              <a:gd name="adj" fmla="val 291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sz="2800">
              <a:cs typeface="+mn-cs"/>
            </a:endParaRPr>
          </a:p>
        </p:txBody>
      </p:sp>
      <p:sp>
        <p:nvSpPr>
          <p:cNvPr id="1371156" name="Line 20"/>
          <p:cNvSpPr>
            <a:spLocks noChangeShapeType="1"/>
          </p:cNvSpPr>
          <p:nvPr/>
        </p:nvSpPr>
        <p:spPr bwMode="auto">
          <a:xfrm>
            <a:off x="6248400" y="3581400"/>
            <a:ext cx="762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57" name="Text Box 21"/>
          <p:cNvSpPr txBox="1">
            <a:spLocks noChangeArrowheads="1"/>
          </p:cNvSpPr>
          <p:nvPr/>
        </p:nvSpPr>
        <p:spPr bwMode="auto">
          <a:xfrm>
            <a:off x="7467600" y="3352800"/>
            <a:ext cx="124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000">
                <a:latin typeface="Arial" charset="0"/>
                <a:cs typeface="+mn-cs"/>
              </a:rPr>
              <a:t>Metadata</a:t>
            </a:r>
            <a:endParaRPr lang="en-US">
              <a:cs typeface="+mn-cs"/>
            </a:endParaRPr>
          </a:p>
        </p:txBody>
      </p:sp>
      <p:sp>
        <p:nvSpPr>
          <p:cNvPr id="1371158" name="AutoShape 22"/>
          <p:cNvSpPr>
            <a:spLocks noChangeArrowheads="1"/>
          </p:cNvSpPr>
          <p:nvPr/>
        </p:nvSpPr>
        <p:spPr bwMode="auto">
          <a:xfrm>
            <a:off x="533400" y="1981200"/>
            <a:ext cx="2057400" cy="1371600"/>
          </a:xfrm>
          <a:prstGeom prst="roundRect">
            <a:avLst>
              <a:gd name="adj" fmla="val 16667"/>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Warehouse </a:t>
            </a:r>
          </a:p>
          <a:p>
            <a:pPr eaLnBrk="0" hangingPunct="0">
              <a:defRPr/>
            </a:pPr>
            <a:r>
              <a:rPr lang="en-US">
                <a:latin typeface="Arial" charset="0"/>
                <a:cs typeface="+mn-cs"/>
              </a:rPr>
              <a:t>Configuration</a:t>
            </a:r>
          </a:p>
          <a:p>
            <a:pPr eaLnBrk="0" hangingPunct="0">
              <a:defRPr/>
            </a:pPr>
            <a:r>
              <a:rPr lang="en-US">
                <a:latin typeface="Arial" charset="0"/>
                <a:cs typeface="+mn-cs"/>
              </a:rPr>
              <a:t>Module</a:t>
            </a:r>
            <a:endParaRPr lang="en-US">
              <a:cs typeface="+mn-cs"/>
            </a:endParaRPr>
          </a:p>
        </p:txBody>
      </p:sp>
      <p:sp>
        <p:nvSpPr>
          <p:cNvPr id="1371159" name="Line 23"/>
          <p:cNvSpPr>
            <a:spLocks noChangeShapeType="1"/>
          </p:cNvSpPr>
          <p:nvPr/>
        </p:nvSpPr>
        <p:spPr bwMode="auto">
          <a:xfrm>
            <a:off x="1600200" y="1219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60" name="Text Box 24"/>
          <p:cNvSpPr txBox="1">
            <a:spLocks noChangeArrowheads="1"/>
          </p:cNvSpPr>
          <p:nvPr/>
        </p:nvSpPr>
        <p:spPr bwMode="auto">
          <a:xfrm>
            <a:off x="1676400" y="990600"/>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latin typeface="Arial" charset="0"/>
                <a:cs typeface="+mn-cs"/>
              </a:rPr>
              <a:t>View Definitions</a:t>
            </a:r>
          </a:p>
        </p:txBody>
      </p:sp>
      <p:sp>
        <p:nvSpPr>
          <p:cNvPr id="1371161" name="Text Box 25"/>
          <p:cNvSpPr txBox="1">
            <a:spLocks noChangeArrowheads="1"/>
          </p:cNvSpPr>
          <p:nvPr/>
        </p:nvSpPr>
        <p:spPr bwMode="auto">
          <a:xfrm>
            <a:off x="2895600" y="2362200"/>
            <a:ext cx="126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800">
                <a:latin typeface="Arial" charset="0"/>
                <a:cs typeface="+mn-cs"/>
              </a:rPr>
              <a:t>Integration</a:t>
            </a:r>
          </a:p>
          <a:p>
            <a:pPr eaLnBrk="0" hangingPunct="0">
              <a:defRPr/>
            </a:pPr>
            <a:r>
              <a:rPr lang="en-US" sz="1800">
                <a:latin typeface="Arial" charset="0"/>
                <a:cs typeface="+mn-cs"/>
              </a:rPr>
              <a:t>rules</a:t>
            </a:r>
            <a:endParaRPr lang="en-US">
              <a:latin typeface="Arial" charset="0"/>
              <a:cs typeface="+mn-cs"/>
            </a:endParaRPr>
          </a:p>
        </p:txBody>
      </p:sp>
      <p:sp>
        <p:nvSpPr>
          <p:cNvPr id="1371162" name="Text Box 26"/>
          <p:cNvSpPr txBox="1">
            <a:spLocks noChangeArrowheads="1"/>
          </p:cNvSpPr>
          <p:nvPr/>
        </p:nvSpPr>
        <p:spPr bwMode="auto">
          <a:xfrm>
            <a:off x="228600" y="3352800"/>
            <a:ext cx="1606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sz="1800">
                <a:latin typeface="Arial" charset="0"/>
                <a:cs typeface="+mn-cs"/>
              </a:rPr>
              <a:t>Change</a:t>
            </a:r>
          </a:p>
          <a:p>
            <a:pPr algn="r" eaLnBrk="0" hangingPunct="0">
              <a:defRPr/>
            </a:pPr>
            <a:r>
              <a:rPr lang="en-US" sz="1800">
                <a:latin typeface="Arial" charset="0"/>
                <a:cs typeface="+mn-cs"/>
              </a:rPr>
              <a:t>Detection</a:t>
            </a:r>
          </a:p>
          <a:p>
            <a:pPr algn="r" eaLnBrk="0" hangingPunct="0">
              <a:defRPr/>
            </a:pPr>
            <a:r>
              <a:rPr lang="en-US" sz="1800">
                <a:latin typeface="Arial" charset="0"/>
                <a:cs typeface="+mn-cs"/>
              </a:rPr>
              <a:t>Requirements</a:t>
            </a:r>
            <a:endParaRPr lang="en-US">
              <a:latin typeface="Arial" charset="0"/>
              <a:cs typeface="+mn-cs"/>
            </a:endParaRPr>
          </a:p>
        </p:txBody>
      </p:sp>
      <p:sp>
        <p:nvSpPr>
          <p:cNvPr id="1371163" name="Line 27"/>
          <p:cNvSpPr>
            <a:spLocks noChangeShapeType="1"/>
          </p:cNvSpPr>
          <p:nvPr/>
        </p:nvSpPr>
        <p:spPr bwMode="auto">
          <a:xfrm>
            <a:off x="1676400" y="3352800"/>
            <a:ext cx="533400" cy="10668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64" name="Line 28"/>
          <p:cNvSpPr>
            <a:spLocks noChangeShapeType="1"/>
          </p:cNvSpPr>
          <p:nvPr/>
        </p:nvSpPr>
        <p:spPr bwMode="auto">
          <a:xfrm>
            <a:off x="1981200" y="3352800"/>
            <a:ext cx="1752600" cy="10668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65" name="Line 29"/>
          <p:cNvSpPr>
            <a:spLocks noChangeShapeType="1"/>
          </p:cNvSpPr>
          <p:nvPr/>
        </p:nvSpPr>
        <p:spPr bwMode="auto">
          <a:xfrm>
            <a:off x="2286000" y="3352800"/>
            <a:ext cx="5105400" cy="10668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1166" name="Line 30"/>
          <p:cNvSpPr>
            <a:spLocks noChangeShapeType="1"/>
          </p:cNvSpPr>
          <p:nvPr/>
        </p:nvSpPr>
        <p:spPr bwMode="auto">
          <a:xfrm>
            <a:off x="2590800" y="2667000"/>
            <a:ext cx="1981200" cy="8382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50207" name="Object 31"/>
          <p:cNvGraphicFramePr>
            <a:graphicFrameLocks noChangeAspect="1"/>
          </p:cNvGraphicFramePr>
          <p:nvPr/>
        </p:nvGraphicFramePr>
        <p:xfrm>
          <a:off x="990600" y="914400"/>
          <a:ext cx="492125" cy="990600"/>
        </p:xfrm>
        <a:graphic>
          <a:graphicData uri="http://schemas.openxmlformats.org/presentationml/2006/ole">
            <mc:AlternateContent xmlns:mc="http://schemas.openxmlformats.org/markup-compatibility/2006">
              <mc:Choice xmlns:v="urn:schemas-microsoft-com:vml" Requires="v">
                <p:oleObj spid="_x0000_s50215" name="Clip" r:id="rId4" imgW="2260600" imgH="4559300" progId="MS_ClipArt_Gallery.2">
                  <p:embed/>
                </p:oleObj>
              </mc:Choice>
              <mc:Fallback>
                <p:oleObj name="Clip" r:id="rId4" imgW="2260600" imgH="455930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4921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71168" name="Text Box 32"/>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73186" name="Rectangle 2"/>
          <p:cNvSpPr>
            <a:spLocks noGrp="1" noChangeArrowheads="1"/>
          </p:cNvSpPr>
          <p:nvPr>
            <p:ph type="title"/>
          </p:nvPr>
        </p:nvSpPr>
        <p:spPr/>
        <p:txBody>
          <a:bodyPr/>
          <a:lstStyle/>
          <a:p>
            <a:pPr eaLnBrk="1" hangingPunct="1">
              <a:defRPr/>
            </a:pPr>
            <a:r>
              <a:rPr lang="en-US" smtClean="0">
                <a:cs typeface="+mj-cs"/>
              </a:rPr>
              <a:t>Optimization</a:t>
            </a:r>
          </a:p>
        </p:txBody>
      </p:sp>
      <p:sp>
        <p:nvSpPr>
          <p:cNvPr id="1373187" name="Rectangle 3"/>
          <p:cNvSpPr>
            <a:spLocks noGrp="1" noChangeArrowheads="1"/>
          </p:cNvSpPr>
          <p:nvPr>
            <p:ph type="body" idx="1"/>
          </p:nvPr>
        </p:nvSpPr>
        <p:spPr/>
        <p:txBody>
          <a:bodyPr/>
          <a:lstStyle/>
          <a:p>
            <a:pPr eaLnBrk="1" hangingPunct="1">
              <a:defRPr/>
            </a:pPr>
            <a:r>
              <a:rPr lang="en-US" smtClean="0">
                <a:cs typeface="+mn-cs"/>
              </a:rPr>
              <a:t>Update filtering at extractor</a:t>
            </a:r>
          </a:p>
          <a:p>
            <a:pPr lvl="1" eaLnBrk="1" hangingPunct="1">
              <a:defRPr/>
            </a:pPr>
            <a:r>
              <a:rPr lang="en-US" smtClean="0"/>
              <a:t>Similar to irrelevant updates in constraint and view maintenance</a:t>
            </a:r>
          </a:p>
          <a:p>
            <a:pPr eaLnBrk="1" hangingPunct="1">
              <a:defRPr/>
            </a:pPr>
            <a:r>
              <a:rPr lang="en-US" smtClean="0">
                <a:cs typeface="+mn-cs"/>
              </a:rPr>
              <a:t>Multiple view maintenance</a:t>
            </a:r>
          </a:p>
          <a:p>
            <a:pPr lvl="1" eaLnBrk="1" hangingPunct="1">
              <a:defRPr/>
            </a:pPr>
            <a:r>
              <a:rPr lang="en-US" smtClean="0"/>
              <a:t>If warehouse contains several views</a:t>
            </a:r>
          </a:p>
          <a:p>
            <a:pPr lvl="1" eaLnBrk="1" hangingPunct="1">
              <a:defRPr/>
            </a:pPr>
            <a:r>
              <a:rPr lang="en-US" smtClean="0"/>
              <a:t>Exploit shared sub-views</a:t>
            </a:r>
          </a:p>
        </p:txBody>
      </p:sp>
      <p:sp>
        <p:nvSpPr>
          <p:cNvPr id="1373188"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375234" name="Rectangle 2"/>
          <p:cNvSpPr>
            <a:spLocks noGrp="1" noChangeArrowheads="1"/>
          </p:cNvSpPr>
          <p:nvPr>
            <p:ph type="title"/>
          </p:nvPr>
        </p:nvSpPr>
        <p:spPr/>
        <p:txBody>
          <a:bodyPr/>
          <a:lstStyle/>
          <a:p>
            <a:pPr eaLnBrk="1" hangingPunct="1">
              <a:defRPr/>
            </a:pPr>
            <a:r>
              <a:rPr lang="en-US" smtClean="0">
                <a:cs typeface="+mj-cs"/>
              </a:rPr>
              <a:t>Additional Research Issues</a:t>
            </a:r>
          </a:p>
        </p:txBody>
      </p:sp>
      <p:sp>
        <p:nvSpPr>
          <p:cNvPr id="1375235" name="Rectangle 3"/>
          <p:cNvSpPr>
            <a:spLocks noGrp="1" noChangeArrowheads="1"/>
          </p:cNvSpPr>
          <p:nvPr>
            <p:ph type="body" idx="1"/>
          </p:nvPr>
        </p:nvSpPr>
        <p:spPr/>
        <p:txBody>
          <a:bodyPr/>
          <a:lstStyle/>
          <a:p>
            <a:pPr eaLnBrk="1" hangingPunct="1">
              <a:defRPr/>
            </a:pPr>
            <a:r>
              <a:rPr lang="en-US" smtClean="0">
                <a:cs typeface="+mn-cs"/>
              </a:rPr>
              <a:t>Historical views of non-historical data</a:t>
            </a:r>
          </a:p>
          <a:p>
            <a:pPr eaLnBrk="1" hangingPunct="1">
              <a:defRPr/>
            </a:pPr>
            <a:r>
              <a:rPr lang="en-US" smtClean="0">
                <a:cs typeface="+mn-cs"/>
              </a:rPr>
              <a:t>Expiring outdated information</a:t>
            </a:r>
          </a:p>
          <a:p>
            <a:pPr eaLnBrk="1" hangingPunct="1">
              <a:defRPr/>
            </a:pPr>
            <a:r>
              <a:rPr lang="en-US" smtClean="0">
                <a:cs typeface="+mn-cs"/>
              </a:rPr>
              <a:t>Crash recovery</a:t>
            </a:r>
          </a:p>
          <a:p>
            <a:pPr eaLnBrk="1" hangingPunct="1">
              <a:defRPr/>
            </a:pPr>
            <a:r>
              <a:rPr lang="en-US" smtClean="0">
                <a:cs typeface="+mn-cs"/>
              </a:rPr>
              <a:t>Addition and removal of information sources</a:t>
            </a:r>
          </a:p>
          <a:p>
            <a:pPr lvl="1" eaLnBrk="1" hangingPunct="1">
              <a:defRPr/>
            </a:pPr>
            <a:r>
              <a:rPr lang="en-US" smtClean="0"/>
              <a:t>Schema evolution</a:t>
            </a:r>
          </a:p>
        </p:txBody>
      </p:sp>
      <p:sp>
        <p:nvSpPr>
          <p:cNvPr id="1375236" name="Text Box 4"/>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377282" name="Rectangle 2"/>
          <p:cNvSpPr>
            <a:spLocks noGrp="1" noChangeArrowheads="1"/>
          </p:cNvSpPr>
          <p:nvPr>
            <p:ph type="title"/>
          </p:nvPr>
        </p:nvSpPr>
        <p:spPr/>
        <p:txBody>
          <a:bodyPr/>
          <a:lstStyle/>
          <a:p>
            <a:pPr eaLnBrk="1" hangingPunct="1">
              <a:defRPr/>
            </a:pPr>
            <a:r>
              <a:rPr lang="en-US" smtClean="0">
                <a:cs typeface="+mj-cs"/>
              </a:rPr>
              <a:t>More Information on DW</a:t>
            </a:r>
          </a:p>
        </p:txBody>
      </p:sp>
      <p:sp>
        <p:nvSpPr>
          <p:cNvPr id="1377283" name="Rectangle 3"/>
          <p:cNvSpPr>
            <a:spLocks noGrp="1" noChangeArrowheads="1"/>
          </p:cNvSpPr>
          <p:nvPr>
            <p:ph type="body" idx="1"/>
          </p:nvPr>
        </p:nvSpPr>
        <p:spPr/>
        <p:txBody>
          <a:bodyPr/>
          <a:lstStyle/>
          <a:p>
            <a:pPr eaLnBrk="1" hangingPunct="1">
              <a:lnSpc>
                <a:spcPct val="80000"/>
              </a:lnSpc>
              <a:defRPr/>
            </a:pPr>
            <a:r>
              <a:rPr lang="en-US" sz="2800" smtClean="0">
                <a:cs typeface="+mn-cs"/>
              </a:rPr>
              <a:t>Agosta, Lou, The Essential Guide to Data Warehousing. Prentise Hall PTR, 1999.</a:t>
            </a:r>
          </a:p>
          <a:p>
            <a:pPr eaLnBrk="1" hangingPunct="1">
              <a:lnSpc>
                <a:spcPct val="80000"/>
              </a:lnSpc>
              <a:defRPr/>
            </a:pPr>
            <a:r>
              <a:rPr lang="en-US" sz="2800" smtClean="0">
                <a:cs typeface="+mn-cs"/>
              </a:rPr>
              <a:t>Devlin, Barry, Data Warehouse, from Architecture to Implementation. Addison-Wesley, 1997.</a:t>
            </a:r>
          </a:p>
          <a:p>
            <a:pPr eaLnBrk="1" hangingPunct="1">
              <a:lnSpc>
                <a:spcPct val="80000"/>
              </a:lnSpc>
              <a:defRPr/>
            </a:pPr>
            <a:r>
              <a:rPr lang="en-US" sz="2800" smtClean="0">
                <a:cs typeface="+mn-cs"/>
              </a:rPr>
              <a:t>Inmon, W.H., Building the Data Warehouse. John Wiley, 1992.</a:t>
            </a:r>
          </a:p>
          <a:p>
            <a:pPr eaLnBrk="1" hangingPunct="1">
              <a:lnSpc>
                <a:spcPct val="80000"/>
              </a:lnSpc>
              <a:defRPr/>
            </a:pPr>
            <a:r>
              <a:rPr lang="en-US" sz="2800" smtClean="0">
                <a:cs typeface="+mn-cs"/>
              </a:rPr>
              <a:t>Widom, J., </a:t>
            </a:r>
            <a:r>
              <a:rPr lang="ja-JP" altLang="en-US" sz="2800" smtClean="0">
                <a:latin typeface="Arial"/>
                <a:cs typeface="+mn-cs"/>
              </a:rPr>
              <a:t>“</a:t>
            </a:r>
            <a:r>
              <a:rPr lang="en-US" sz="2800" smtClean="0">
                <a:cs typeface="+mn-cs"/>
              </a:rPr>
              <a:t>Research Problems in Data Warehousing.</a:t>
            </a:r>
            <a:r>
              <a:rPr lang="ja-JP" altLang="en-US" sz="2800" smtClean="0">
                <a:latin typeface="Arial"/>
                <a:cs typeface="+mn-cs"/>
              </a:rPr>
              <a:t>”</a:t>
            </a:r>
            <a:r>
              <a:rPr lang="en-US" sz="2800" smtClean="0">
                <a:cs typeface="+mn-cs"/>
              </a:rPr>
              <a:t> Proc. of the 4th Intl. CIKM Conf., 1995.</a:t>
            </a:r>
          </a:p>
          <a:p>
            <a:pPr eaLnBrk="1" hangingPunct="1">
              <a:lnSpc>
                <a:spcPct val="80000"/>
              </a:lnSpc>
              <a:defRPr/>
            </a:pPr>
            <a:r>
              <a:rPr lang="en-US" sz="2800" smtClean="0">
                <a:cs typeface="+mn-cs"/>
              </a:rPr>
              <a:t>Chaudhuri, S., Dayal, U., </a:t>
            </a:r>
            <a:r>
              <a:rPr lang="ja-JP" altLang="en-US" sz="2800" smtClean="0">
                <a:latin typeface="Arial"/>
                <a:cs typeface="+mn-cs"/>
              </a:rPr>
              <a:t>“</a:t>
            </a:r>
            <a:r>
              <a:rPr lang="en-US" sz="2800" smtClean="0">
                <a:cs typeface="+mn-cs"/>
              </a:rPr>
              <a:t>An Overview of Data Warehousing and OLAP Technology.</a:t>
            </a:r>
            <a:r>
              <a:rPr lang="ja-JP" altLang="en-US" sz="2800" smtClean="0">
                <a:latin typeface="Arial"/>
                <a:cs typeface="+mn-cs"/>
              </a:rPr>
              <a:t>”</a:t>
            </a:r>
            <a:r>
              <a:rPr lang="en-US" sz="2800" smtClean="0">
                <a:cs typeface="+mn-cs"/>
              </a:rPr>
              <a:t> ACM SIGMOD Record, March 1997.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383426"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383427" name="Rectangle 3"/>
          <p:cNvSpPr>
            <a:spLocks noGrp="1" noChangeArrowheads="1"/>
          </p:cNvSpPr>
          <p:nvPr>
            <p:ph type="body" idx="4294967295"/>
          </p:nvPr>
        </p:nvSpPr>
        <p:spPr/>
        <p:txBody>
          <a:bodyPr/>
          <a:lstStyle/>
          <a:p>
            <a:pPr eaLnBrk="1" hangingPunct="1">
              <a:defRPr/>
            </a:pPr>
            <a:r>
              <a:rPr lang="en-US" sz="2400" smtClean="0">
                <a:solidFill>
                  <a:srgbClr val="CCCCCC"/>
                </a:solidFill>
                <a:cs typeface="+mn-cs"/>
              </a:rPr>
              <a:t>Review</a:t>
            </a:r>
          </a:p>
          <a:p>
            <a:pPr lvl="1" eaLnBrk="1" hangingPunct="1">
              <a:defRPr/>
            </a:pPr>
            <a:r>
              <a:rPr lang="en-US" sz="2000" smtClean="0">
                <a:solidFill>
                  <a:srgbClr val="CCCCCC"/>
                </a:solidFill>
              </a:rPr>
              <a:t>Data Warehouses</a:t>
            </a:r>
          </a:p>
          <a:p>
            <a:pPr lvl="2" eaLnBrk="1" hangingPunct="1">
              <a:defRPr/>
            </a:pPr>
            <a:r>
              <a:rPr lang="en-US" sz="1800" smtClean="0">
                <a:solidFill>
                  <a:srgbClr val="CCCCCC"/>
                </a:solidFill>
              </a:rPr>
              <a:t>(Based on lecture notes from Joachim Hammer, University of Florida, and Joe Hellerstein and Mike Stonebraker of UCB)</a:t>
            </a:r>
          </a:p>
          <a:p>
            <a:pPr eaLnBrk="1" hangingPunct="1">
              <a:defRPr/>
            </a:pPr>
            <a:r>
              <a:rPr lang="en-US" sz="2400" smtClean="0">
                <a:solidFill>
                  <a:srgbClr val="CCCCCC"/>
                </a:solidFill>
                <a:cs typeface="+mn-cs"/>
              </a:rPr>
              <a:t>Views and View Maintenance</a:t>
            </a:r>
            <a:endParaRPr lang="en-US" sz="2400" smtClean="0">
              <a:cs typeface="+mn-cs"/>
            </a:endParaRPr>
          </a:p>
          <a:p>
            <a:pPr eaLnBrk="1" hangingPunct="1">
              <a:defRPr/>
            </a:pPr>
            <a:r>
              <a:rPr lang="en-US" sz="2400" smtClean="0">
                <a:cs typeface="+mn-cs"/>
              </a:rPr>
              <a:t>Applications for Data Warehouses</a:t>
            </a:r>
          </a:p>
          <a:p>
            <a:pPr lvl="1" eaLnBrk="1" hangingPunct="1">
              <a:defRPr/>
            </a:pPr>
            <a:r>
              <a:rPr lang="en-US" sz="2000" smtClean="0"/>
              <a:t>Decision Support Systems (DSS)</a:t>
            </a:r>
          </a:p>
          <a:p>
            <a:pPr lvl="1" eaLnBrk="1" hangingPunct="1">
              <a:defRPr/>
            </a:pPr>
            <a:r>
              <a:rPr lang="en-US" sz="2000" smtClean="0"/>
              <a:t>OLAP (ROLAP, MOLAP)</a:t>
            </a:r>
          </a:p>
          <a:p>
            <a:pPr lvl="1" eaLnBrk="1" hangingPunct="1">
              <a:defRPr/>
            </a:pPr>
            <a:r>
              <a:rPr lang="en-US" sz="2000" smtClean="0"/>
              <a:t>Data Mining</a:t>
            </a:r>
          </a:p>
          <a:p>
            <a:pPr lvl="2" eaLnBrk="1" hangingPunct="1">
              <a:defRPr/>
            </a:pPr>
            <a:r>
              <a:rPr lang="en-US" sz="1800" smtClean="0"/>
              <a:t>Thanks again to lecture notes from Joachim Hammer of the University of Florida</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2012</a:t>
            </a:r>
            <a:endParaRPr lang="en-US"/>
          </a:p>
        </p:txBody>
      </p:sp>
      <p:sp>
        <p:nvSpPr>
          <p:cNvPr id="1180674" name="Rectangle 2"/>
          <p:cNvSpPr>
            <a:spLocks noGrp="1" noChangeArrowheads="1"/>
          </p:cNvSpPr>
          <p:nvPr>
            <p:ph type="title"/>
          </p:nvPr>
        </p:nvSpPr>
        <p:spPr/>
        <p:txBody>
          <a:bodyPr/>
          <a:lstStyle/>
          <a:p>
            <a:pPr eaLnBrk="1" hangingPunct="1">
              <a:defRPr/>
            </a:pPr>
            <a:r>
              <a:rPr lang="en-US" smtClean="0">
                <a:cs typeface="+mj-cs"/>
              </a:rPr>
              <a:t>Today</a:t>
            </a:r>
          </a:p>
        </p:txBody>
      </p:sp>
      <p:sp>
        <p:nvSpPr>
          <p:cNvPr id="1180675" name="Rectangle 3"/>
          <p:cNvSpPr>
            <a:spLocks noGrp="1" noChangeArrowheads="1"/>
          </p:cNvSpPr>
          <p:nvPr>
            <p:ph type="body" idx="4294967295"/>
          </p:nvPr>
        </p:nvSpPr>
        <p:spPr/>
        <p:txBody>
          <a:bodyPr/>
          <a:lstStyle/>
          <a:p>
            <a:pPr eaLnBrk="1" hangingPunct="1">
              <a:defRPr/>
            </a:pPr>
            <a:r>
              <a:rPr lang="en-US" smtClean="0">
                <a:cs typeface="+mn-cs"/>
              </a:rPr>
              <a:t>Applications for Data Warehouses</a:t>
            </a:r>
          </a:p>
          <a:p>
            <a:pPr lvl="1" eaLnBrk="1" hangingPunct="1">
              <a:defRPr/>
            </a:pPr>
            <a:r>
              <a:rPr lang="en-US" smtClean="0"/>
              <a:t>Decision Support Systems (DSS)</a:t>
            </a:r>
          </a:p>
          <a:p>
            <a:pPr lvl="1" eaLnBrk="1" hangingPunct="1">
              <a:defRPr/>
            </a:pPr>
            <a:r>
              <a:rPr lang="en-US" smtClean="0"/>
              <a:t>OLAP (ROLAP, MOLAP)</a:t>
            </a:r>
          </a:p>
          <a:p>
            <a:pPr lvl="1" eaLnBrk="1" hangingPunct="1">
              <a:defRPr/>
            </a:pPr>
            <a:r>
              <a:rPr lang="en-US" smtClean="0"/>
              <a:t>Data Mining</a:t>
            </a:r>
          </a:p>
          <a:p>
            <a:pPr eaLnBrk="1" hangingPunct="1">
              <a:defRPr/>
            </a:pPr>
            <a:r>
              <a:rPr lang="en-US" sz="2400" smtClean="0">
                <a:cs typeface="+mn-cs"/>
              </a:rPr>
              <a:t>Thanks again to slides and lecture notes from Joachim Hammer of the University of Florida, and also to Laura Squier of SPSS,  Gregory Piatetsky-Shapiro of KDNuggets and to the CRISP web site</a:t>
            </a:r>
            <a:endParaRPr lang="en-US" smtClean="0">
              <a:cs typeface="+mn-cs"/>
            </a:endParaRPr>
          </a:p>
        </p:txBody>
      </p:sp>
      <p:sp>
        <p:nvSpPr>
          <p:cNvPr id="1180676" name="Text Box 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379330"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379331" name="Rectangle 3"/>
          <p:cNvSpPr>
            <a:spLocks noGrp="1" noChangeArrowheads="1"/>
          </p:cNvSpPr>
          <p:nvPr>
            <p:ph type="body" idx="4294967295"/>
          </p:nvPr>
        </p:nvSpPr>
        <p:spPr/>
        <p:txBody>
          <a:bodyPr/>
          <a:lstStyle/>
          <a:p>
            <a:pPr eaLnBrk="1" hangingPunct="1">
              <a:defRPr/>
            </a:pPr>
            <a:r>
              <a:rPr lang="en-US" sz="2400" smtClean="0">
                <a:cs typeface="+mn-cs"/>
              </a:rPr>
              <a:t>Review</a:t>
            </a:r>
          </a:p>
          <a:p>
            <a:pPr lvl="1" eaLnBrk="1" hangingPunct="1">
              <a:defRPr/>
            </a:pPr>
            <a:r>
              <a:rPr lang="en-US" sz="2000" smtClean="0"/>
              <a:t>Data Warehouses</a:t>
            </a:r>
          </a:p>
          <a:p>
            <a:pPr lvl="2" eaLnBrk="1" hangingPunct="1">
              <a:defRPr/>
            </a:pPr>
            <a:r>
              <a:rPr lang="en-US" sz="1800" smtClean="0"/>
              <a:t>(Based on lecture notes from Joachim Hammer, University of Florida, and Joe Hellerstein and Mike Stonebraker of UCB)</a:t>
            </a:r>
          </a:p>
          <a:p>
            <a:pPr eaLnBrk="1" hangingPunct="1">
              <a:defRPr/>
            </a:pPr>
            <a:r>
              <a:rPr lang="en-US" sz="2400" smtClean="0">
                <a:solidFill>
                  <a:srgbClr val="CCCCCC"/>
                </a:solidFill>
                <a:cs typeface="+mn-cs"/>
              </a:rPr>
              <a:t>Views and View Maintenance</a:t>
            </a:r>
          </a:p>
          <a:p>
            <a:pPr eaLnBrk="1" hangingPunct="1">
              <a:defRPr/>
            </a:pPr>
            <a:r>
              <a:rPr lang="en-US" sz="2400" smtClean="0">
                <a:solidFill>
                  <a:srgbClr val="CCCCCC"/>
                </a:solidFill>
                <a:cs typeface="+mn-cs"/>
              </a:rPr>
              <a:t>Applications for Data Warehouses</a:t>
            </a:r>
          </a:p>
          <a:p>
            <a:pPr lvl="1" eaLnBrk="1" hangingPunct="1">
              <a:defRPr/>
            </a:pPr>
            <a:r>
              <a:rPr lang="en-US" sz="2000" smtClean="0">
                <a:solidFill>
                  <a:srgbClr val="CCCCCC"/>
                </a:solidFill>
              </a:rPr>
              <a:t>Decision Support Systems (DSS)</a:t>
            </a:r>
          </a:p>
          <a:p>
            <a:pPr lvl="1" eaLnBrk="1" hangingPunct="1">
              <a:defRPr/>
            </a:pPr>
            <a:r>
              <a:rPr lang="en-US" sz="2000" smtClean="0">
                <a:solidFill>
                  <a:srgbClr val="CCCCCC"/>
                </a:solidFill>
              </a:rPr>
              <a:t>OLAP (ROLAP, MOLAP)</a:t>
            </a:r>
          </a:p>
          <a:p>
            <a:pPr lvl="1" eaLnBrk="1" hangingPunct="1">
              <a:defRPr/>
            </a:pPr>
            <a:r>
              <a:rPr lang="en-US" sz="2000" smtClean="0">
                <a:solidFill>
                  <a:srgbClr val="CCCCCC"/>
                </a:solidFill>
              </a:rPr>
              <a:t>Data Mining</a:t>
            </a:r>
          </a:p>
          <a:p>
            <a:pPr lvl="2" eaLnBrk="1" hangingPunct="1">
              <a:defRPr/>
            </a:pPr>
            <a:r>
              <a:rPr lang="en-US" sz="1800" smtClean="0">
                <a:solidFill>
                  <a:srgbClr val="CCCCCC"/>
                </a:solidFill>
              </a:rPr>
              <a:t>Thanks again to lecture notes from Joachim Hammer of the University of Florida</a:t>
            </a: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2012</a:t>
            </a:r>
            <a:endParaRPr lang="en-US"/>
          </a:p>
        </p:txBody>
      </p:sp>
      <p:sp>
        <p:nvSpPr>
          <p:cNvPr id="1259522" name="Rectangle 2"/>
          <p:cNvSpPr>
            <a:spLocks noGrp="1" noChangeArrowheads="1"/>
          </p:cNvSpPr>
          <p:nvPr>
            <p:ph type="title"/>
          </p:nvPr>
        </p:nvSpPr>
        <p:spPr/>
        <p:txBody>
          <a:bodyPr/>
          <a:lstStyle/>
          <a:p>
            <a:pPr eaLnBrk="1" hangingPunct="1">
              <a:defRPr/>
            </a:pPr>
            <a:r>
              <a:rPr lang="en-US" smtClean="0">
                <a:cs typeface="+mj-cs"/>
              </a:rPr>
              <a:t>Trends leading to Data Flood</a:t>
            </a:r>
          </a:p>
        </p:txBody>
      </p:sp>
      <p:sp>
        <p:nvSpPr>
          <p:cNvPr id="1259523" name="Rectangle 3"/>
          <p:cNvSpPr>
            <a:spLocks noGrp="1" noChangeArrowheads="1"/>
          </p:cNvSpPr>
          <p:nvPr>
            <p:ph type="body" sz="half" idx="1"/>
          </p:nvPr>
        </p:nvSpPr>
        <p:spPr/>
        <p:txBody>
          <a:bodyPr/>
          <a:lstStyle/>
          <a:p>
            <a:pPr eaLnBrk="1" hangingPunct="1">
              <a:defRPr/>
            </a:pPr>
            <a:r>
              <a:rPr lang="en-US" sz="2400" smtClean="0">
                <a:cs typeface="+mn-cs"/>
              </a:rPr>
              <a:t>More data is generated:</a:t>
            </a:r>
          </a:p>
          <a:p>
            <a:pPr lvl="1" eaLnBrk="1" hangingPunct="1">
              <a:defRPr/>
            </a:pPr>
            <a:r>
              <a:rPr lang="en-US" sz="2000" smtClean="0"/>
              <a:t>Bank, telecom, other business transactions ...</a:t>
            </a:r>
          </a:p>
          <a:p>
            <a:pPr lvl="1" eaLnBrk="1" hangingPunct="1">
              <a:defRPr/>
            </a:pPr>
            <a:r>
              <a:rPr lang="en-US" sz="2000" smtClean="0"/>
              <a:t>Scientific Data: astronomy, biology, etc</a:t>
            </a:r>
          </a:p>
          <a:p>
            <a:pPr lvl="1" eaLnBrk="1" hangingPunct="1">
              <a:defRPr/>
            </a:pPr>
            <a:r>
              <a:rPr lang="en-US" sz="2000" smtClean="0"/>
              <a:t>Web, text, and e-commerce </a:t>
            </a:r>
            <a:endParaRPr lang="ru-RU" sz="2000" smtClean="0"/>
          </a:p>
          <a:p>
            <a:pPr eaLnBrk="1" hangingPunct="1">
              <a:defRPr/>
            </a:pPr>
            <a:r>
              <a:rPr lang="en-US" sz="2400" smtClean="0">
                <a:cs typeface="+mn-cs"/>
              </a:rPr>
              <a:t>More data is captured:</a:t>
            </a:r>
          </a:p>
          <a:p>
            <a:pPr lvl="1" eaLnBrk="1" hangingPunct="1">
              <a:defRPr/>
            </a:pPr>
            <a:r>
              <a:rPr lang="en-US" sz="2000" smtClean="0"/>
              <a:t>Storage technology faster and cheaper</a:t>
            </a:r>
          </a:p>
          <a:p>
            <a:pPr lvl="1" eaLnBrk="1" hangingPunct="1">
              <a:defRPr/>
            </a:pPr>
            <a:r>
              <a:rPr lang="en-US" sz="2000" smtClean="0"/>
              <a:t>DBMS capable of handling bigger DB</a:t>
            </a:r>
          </a:p>
        </p:txBody>
      </p:sp>
      <p:pic>
        <p:nvPicPr>
          <p:cNvPr id="12595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78075"/>
            <a:ext cx="4038600" cy="2633663"/>
          </a:xfrm>
        </p:spPr>
      </p:pic>
      <p:sp>
        <p:nvSpPr>
          <p:cNvPr id="1259526" name="Text Box 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61570" name="Rectangle 2"/>
          <p:cNvSpPr>
            <a:spLocks noGrp="1" noChangeArrowheads="1"/>
          </p:cNvSpPr>
          <p:nvPr>
            <p:ph type="title"/>
          </p:nvPr>
        </p:nvSpPr>
        <p:spPr/>
        <p:txBody>
          <a:bodyPr/>
          <a:lstStyle/>
          <a:p>
            <a:pPr eaLnBrk="1" hangingPunct="1">
              <a:defRPr/>
            </a:pPr>
            <a:r>
              <a:rPr lang="en-US" smtClean="0">
                <a:cs typeface="+mj-cs"/>
              </a:rPr>
              <a:t>Examples</a:t>
            </a:r>
          </a:p>
        </p:txBody>
      </p:sp>
      <p:sp>
        <p:nvSpPr>
          <p:cNvPr id="1261571" name="Rectangle 3"/>
          <p:cNvSpPr>
            <a:spLocks noGrp="1" noChangeArrowheads="1"/>
          </p:cNvSpPr>
          <p:nvPr>
            <p:ph type="body" idx="1"/>
          </p:nvPr>
        </p:nvSpPr>
        <p:spPr>
          <a:xfrm>
            <a:off x="457200" y="1219200"/>
            <a:ext cx="8382000" cy="4953000"/>
          </a:xfrm>
        </p:spPr>
        <p:txBody>
          <a:bodyPr/>
          <a:lstStyle/>
          <a:p>
            <a:pPr eaLnBrk="1" hangingPunct="1">
              <a:defRPr/>
            </a:pPr>
            <a:r>
              <a:rPr lang="en-US" smtClean="0">
                <a:cs typeface="+mn-cs"/>
              </a:rPr>
              <a:t>Europe's Very Long Baseline Interferometry (VLBI) has 16 telescopes, each of which produces 1 Gigabit/second of astronomical data over a 25-day observation session </a:t>
            </a:r>
          </a:p>
          <a:p>
            <a:pPr lvl="1" eaLnBrk="1" hangingPunct="1">
              <a:defRPr/>
            </a:pPr>
            <a:r>
              <a:rPr lang="en-US" smtClean="0"/>
              <a:t>storage and analysis a big problem</a:t>
            </a:r>
          </a:p>
          <a:p>
            <a:pPr eaLnBrk="1" hangingPunct="1">
              <a:defRPr/>
            </a:pPr>
            <a:r>
              <a:rPr lang="en-US" smtClean="0">
                <a:cs typeface="+mn-cs"/>
              </a:rPr>
              <a:t>Walmart reported to have 500 Terabyte DB </a:t>
            </a:r>
          </a:p>
          <a:p>
            <a:pPr eaLnBrk="1" hangingPunct="1">
              <a:defRPr/>
            </a:pPr>
            <a:r>
              <a:rPr lang="en-US" smtClean="0">
                <a:cs typeface="+mn-cs"/>
              </a:rPr>
              <a:t>AT&amp;T handles billions of calls per day</a:t>
            </a:r>
          </a:p>
          <a:p>
            <a:pPr lvl="1" eaLnBrk="1" hangingPunct="1">
              <a:defRPr/>
            </a:pPr>
            <a:r>
              <a:rPr lang="en-US" smtClean="0"/>
              <a:t>data cannot be stored -- analysis is done on the fly</a:t>
            </a:r>
          </a:p>
        </p:txBody>
      </p:sp>
      <p:sp>
        <p:nvSpPr>
          <p:cNvPr id="1261572" name="Text Box 4"/>
          <p:cNvSpPr txBox="1">
            <a:spLocks noChangeArrowheads="1"/>
          </p:cNvSpPr>
          <p:nvPr/>
        </p:nvSpPr>
        <p:spPr bwMode="auto">
          <a:xfrm>
            <a:off x="152400" y="61722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IS 257 – Fall 2012</a:t>
            </a:r>
            <a:endParaRPr lang="en-US"/>
          </a:p>
        </p:txBody>
      </p:sp>
      <p:sp>
        <p:nvSpPr>
          <p:cNvPr id="1262594" name="Rectangle 2"/>
          <p:cNvSpPr>
            <a:spLocks noGrp="1" noChangeArrowheads="1"/>
          </p:cNvSpPr>
          <p:nvPr>
            <p:ph type="title"/>
          </p:nvPr>
        </p:nvSpPr>
        <p:spPr/>
        <p:txBody>
          <a:bodyPr/>
          <a:lstStyle/>
          <a:p>
            <a:pPr eaLnBrk="1" hangingPunct="1">
              <a:defRPr/>
            </a:pPr>
            <a:r>
              <a:rPr lang="en-US" smtClean="0">
                <a:cs typeface="+mj-cs"/>
              </a:rPr>
              <a:t>Growth Trends</a:t>
            </a:r>
          </a:p>
        </p:txBody>
      </p:sp>
      <p:sp>
        <p:nvSpPr>
          <p:cNvPr id="1262595" name="Rectangle 3"/>
          <p:cNvSpPr>
            <a:spLocks noGrp="1" noChangeArrowheads="1"/>
          </p:cNvSpPr>
          <p:nvPr>
            <p:ph type="body" sz="half" idx="1"/>
          </p:nvPr>
        </p:nvSpPr>
        <p:spPr>
          <a:xfrm>
            <a:off x="457200" y="1219200"/>
            <a:ext cx="5057775" cy="4953000"/>
          </a:xfrm>
        </p:spPr>
        <p:txBody>
          <a:bodyPr/>
          <a:lstStyle/>
          <a:p>
            <a:pPr eaLnBrk="1" hangingPunct="1">
              <a:lnSpc>
                <a:spcPct val="90000"/>
              </a:lnSpc>
              <a:defRPr/>
            </a:pPr>
            <a:r>
              <a:rPr lang="en-US" sz="2800" smtClean="0">
                <a:cs typeface="+mn-cs"/>
              </a:rPr>
              <a:t>Moore</a:t>
            </a:r>
            <a:r>
              <a:rPr lang="ja-JP" altLang="en-US" sz="2800" smtClean="0">
                <a:latin typeface="Arial"/>
                <a:cs typeface="+mn-cs"/>
              </a:rPr>
              <a:t>’</a:t>
            </a:r>
            <a:r>
              <a:rPr lang="en-US" sz="2800" smtClean="0">
                <a:cs typeface="+mn-cs"/>
              </a:rPr>
              <a:t>s law</a:t>
            </a:r>
          </a:p>
          <a:p>
            <a:pPr lvl="1" eaLnBrk="1" hangingPunct="1">
              <a:lnSpc>
                <a:spcPct val="90000"/>
              </a:lnSpc>
              <a:defRPr/>
            </a:pPr>
            <a:r>
              <a:rPr lang="en-US" sz="2400" smtClean="0"/>
              <a:t>Computer Speed doubles every 18 months</a:t>
            </a:r>
          </a:p>
          <a:p>
            <a:pPr eaLnBrk="1" hangingPunct="1">
              <a:lnSpc>
                <a:spcPct val="90000"/>
              </a:lnSpc>
              <a:defRPr/>
            </a:pPr>
            <a:r>
              <a:rPr lang="en-US" sz="2800" smtClean="0">
                <a:cs typeface="+mn-cs"/>
              </a:rPr>
              <a:t>Storage law</a:t>
            </a:r>
          </a:p>
          <a:p>
            <a:pPr lvl="1" eaLnBrk="1" hangingPunct="1">
              <a:lnSpc>
                <a:spcPct val="90000"/>
              </a:lnSpc>
              <a:defRPr/>
            </a:pPr>
            <a:r>
              <a:rPr lang="en-US" sz="2400" smtClean="0"/>
              <a:t>total storage doubles every 9 months</a:t>
            </a:r>
          </a:p>
          <a:p>
            <a:pPr eaLnBrk="1" hangingPunct="1">
              <a:lnSpc>
                <a:spcPct val="90000"/>
              </a:lnSpc>
              <a:defRPr/>
            </a:pPr>
            <a:r>
              <a:rPr lang="en-US" sz="2800" smtClean="0">
                <a:cs typeface="+mn-cs"/>
              </a:rPr>
              <a:t>Consequence</a:t>
            </a:r>
          </a:p>
          <a:p>
            <a:pPr lvl="1" eaLnBrk="1" hangingPunct="1">
              <a:lnSpc>
                <a:spcPct val="90000"/>
              </a:lnSpc>
              <a:defRPr/>
            </a:pPr>
            <a:r>
              <a:rPr lang="en-US" sz="2400" smtClean="0"/>
              <a:t>very little data will ever be looked at by a human</a:t>
            </a:r>
          </a:p>
          <a:p>
            <a:pPr eaLnBrk="1" hangingPunct="1">
              <a:lnSpc>
                <a:spcPct val="90000"/>
              </a:lnSpc>
              <a:defRPr/>
            </a:pPr>
            <a:r>
              <a:rPr lang="en-US" sz="2800" smtClean="0">
                <a:cs typeface="+mn-cs"/>
              </a:rPr>
              <a:t>Knowledge Discovery is </a:t>
            </a:r>
            <a:r>
              <a:rPr lang="en-US" sz="2800" b="1" smtClean="0">
                <a:cs typeface="+mn-cs"/>
              </a:rPr>
              <a:t>NEEDED</a:t>
            </a:r>
            <a:r>
              <a:rPr lang="en-US" sz="2800" smtClean="0">
                <a:cs typeface="+mn-cs"/>
              </a:rPr>
              <a:t> to make sense and use of data.</a:t>
            </a:r>
          </a:p>
        </p:txBody>
      </p:sp>
      <p:pic>
        <p:nvPicPr>
          <p:cNvPr id="12625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2057400"/>
            <a:ext cx="3457575" cy="2366963"/>
          </a:xfrm>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262597" name="Text Box 5"/>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63618" name="Rectangle 2"/>
          <p:cNvSpPr>
            <a:spLocks noGrp="1" noChangeArrowheads="1"/>
          </p:cNvSpPr>
          <p:nvPr>
            <p:ph type="title"/>
          </p:nvPr>
        </p:nvSpPr>
        <p:spPr/>
        <p:txBody>
          <a:bodyPr/>
          <a:lstStyle/>
          <a:p>
            <a:pPr eaLnBrk="1" hangingPunct="1">
              <a:defRPr/>
            </a:pPr>
            <a:r>
              <a:rPr lang="en-US" sz="3200" smtClean="0">
                <a:cs typeface="+mj-cs"/>
              </a:rPr>
              <a:t>Knowledge Discovery in Data (KDD)</a:t>
            </a:r>
          </a:p>
        </p:txBody>
      </p:sp>
      <p:sp>
        <p:nvSpPr>
          <p:cNvPr id="1263619" name="Rectangle 3"/>
          <p:cNvSpPr>
            <a:spLocks noGrp="1" noChangeArrowheads="1"/>
          </p:cNvSpPr>
          <p:nvPr>
            <p:ph type="body" idx="1"/>
          </p:nvPr>
        </p:nvSpPr>
        <p:spPr/>
        <p:txBody>
          <a:bodyPr/>
          <a:lstStyle/>
          <a:p>
            <a:pPr eaLnBrk="1" hangingPunct="1">
              <a:lnSpc>
                <a:spcPct val="90000"/>
              </a:lnSpc>
              <a:defRPr/>
            </a:pPr>
            <a:r>
              <a:rPr lang="en-US" smtClean="0">
                <a:cs typeface="+mn-cs"/>
              </a:rPr>
              <a:t>Knowledge Discovery in Data is the non-trivial  process of identifying </a:t>
            </a:r>
          </a:p>
          <a:p>
            <a:pPr lvl="1" eaLnBrk="1" hangingPunct="1">
              <a:lnSpc>
                <a:spcPct val="90000"/>
              </a:lnSpc>
              <a:defRPr/>
            </a:pPr>
            <a:r>
              <a:rPr lang="en-US" smtClean="0"/>
              <a:t>valid</a:t>
            </a:r>
          </a:p>
          <a:p>
            <a:pPr lvl="1" eaLnBrk="1" hangingPunct="1">
              <a:lnSpc>
                <a:spcPct val="90000"/>
              </a:lnSpc>
              <a:defRPr/>
            </a:pPr>
            <a:r>
              <a:rPr lang="en-US" smtClean="0"/>
              <a:t>novel</a:t>
            </a:r>
          </a:p>
          <a:p>
            <a:pPr lvl="1" eaLnBrk="1" hangingPunct="1">
              <a:lnSpc>
                <a:spcPct val="90000"/>
              </a:lnSpc>
              <a:defRPr/>
            </a:pPr>
            <a:r>
              <a:rPr lang="en-US" smtClean="0"/>
              <a:t>potentially useful</a:t>
            </a:r>
          </a:p>
          <a:p>
            <a:pPr lvl="1" eaLnBrk="1" hangingPunct="1">
              <a:lnSpc>
                <a:spcPct val="90000"/>
              </a:lnSpc>
              <a:defRPr/>
            </a:pPr>
            <a:r>
              <a:rPr lang="en-US" smtClean="0"/>
              <a:t>and ultimately understandable patterns in data.</a:t>
            </a:r>
          </a:p>
          <a:p>
            <a:pPr lvl="2" eaLnBrk="1" hangingPunct="1">
              <a:lnSpc>
                <a:spcPct val="90000"/>
              </a:lnSpc>
              <a:defRPr/>
            </a:pPr>
            <a:r>
              <a:rPr lang="en-US" smtClean="0"/>
              <a:t>from Advances in Knowledge Discovery and Data Mining, Fayyad, Piatetsky-Shapiro, Smyth, and Uthurusamy, (Chapter 1), AAAI/MIT Press 1996</a:t>
            </a:r>
          </a:p>
        </p:txBody>
      </p:sp>
      <p:sp>
        <p:nvSpPr>
          <p:cNvPr id="1263620" name="Text Box 4"/>
          <p:cNvSpPr txBox="1">
            <a:spLocks noChangeArrowheads="1"/>
          </p:cNvSpPr>
          <p:nvPr/>
        </p:nvSpPr>
        <p:spPr bwMode="auto">
          <a:xfrm>
            <a:off x="152400" y="61722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IS 257 – Fall 2012</a:t>
            </a:r>
            <a:endParaRPr lang="en-US"/>
          </a:p>
        </p:txBody>
      </p:sp>
      <p:sp>
        <p:nvSpPr>
          <p:cNvPr id="1265666" name="Oval 2"/>
          <p:cNvSpPr>
            <a:spLocks noChangeArrowheads="1"/>
          </p:cNvSpPr>
          <p:nvPr/>
        </p:nvSpPr>
        <p:spPr bwMode="auto">
          <a:xfrm>
            <a:off x="4572000" y="3810000"/>
            <a:ext cx="3200400" cy="2438400"/>
          </a:xfrm>
          <a:prstGeom prst="ellipse">
            <a:avLst/>
          </a:prstGeom>
          <a:solidFill>
            <a:schemeClr val="accent2">
              <a:alpha val="50000"/>
            </a:scheme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7" name="Oval 3"/>
          <p:cNvSpPr>
            <a:spLocks noChangeArrowheads="1"/>
          </p:cNvSpPr>
          <p:nvPr/>
        </p:nvSpPr>
        <p:spPr bwMode="auto">
          <a:xfrm>
            <a:off x="914400" y="3810000"/>
            <a:ext cx="3200400" cy="2438400"/>
          </a:xfrm>
          <a:prstGeom prst="ellipse">
            <a:avLst/>
          </a:prstGeom>
          <a:solidFill>
            <a:srgbClr val="FF99CC">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8" name="Oval 4"/>
          <p:cNvSpPr>
            <a:spLocks noChangeArrowheads="1"/>
          </p:cNvSpPr>
          <p:nvPr/>
        </p:nvSpPr>
        <p:spPr bwMode="auto">
          <a:xfrm>
            <a:off x="4419600" y="1143000"/>
            <a:ext cx="3200400" cy="2438400"/>
          </a:xfrm>
          <a:prstGeom prst="ellipse">
            <a:avLst/>
          </a:prstGeom>
          <a:solidFill>
            <a:srgbClr val="FFFF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9" name="Oval 5"/>
          <p:cNvSpPr>
            <a:spLocks noChangeArrowheads="1"/>
          </p:cNvSpPr>
          <p:nvPr/>
        </p:nvSpPr>
        <p:spPr bwMode="auto">
          <a:xfrm>
            <a:off x="685800" y="1219200"/>
            <a:ext cx="3200400" cy="2438400"/>
          </a:xfrm>
          <a:prstGeom prst="ellipse">
            <a:avLst/>
          </a:prstGeom>
          <a:solidFill>
            <a:srgbClr val="99CC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70" name="AutoShape 6"/>
          <p:cNvSpPr>
            <a:spLocks noChangeArrowheads="1"/>
          </p:cNvSpPr>
          <p:nvPr/>
        </p:nvSpPr>
        <p:spPr bwMode="auto">
          <a:xfrm>
            <a:off x="2362200" y="2667000"/>
            <a:ext cx="3810000" cy="1371600"/>
          </a:xfrm>
          <a:prstGeom prst="bevel">
            <a:avLst>
              <a:gd name="adj" fmla="val 12500"/>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71" name="Rectangle 7"/>
          <p:cNvSpPr>
            <a:spLocks noGrp="1" noChangeArrowheads="1"/>
          </p:cNvSpPr>
          <p:nvPr>
            <p:ph type="title"/>
          </p:nvPr>
        </p:nvSpPr>
        <p:spPr/>
        <p:txBody>
          <a:bodyPr lIns="92075" tIns="46038" rIns="92075" bIns="46038"/>
          <a:lstStyle/>
          <a:p>
            <a:pPr eaLnBrk="1" hangingPunct="1">
              <a:defRPr/>
            </a:pPr>
            <a:r>
              <a:rPr lang="en-US" sz="3600" smtClean="0">
                <a:cs typeface="+mj-cs"/>
              </a:rPr>
              <a:t>Related Fields</a:t>
            </a:r>
          </a:p>
        </p:txBody>
      </p:sp>
      <p:sp>
        <p:nvSpPr>
          <p:cNvPr id="1265672" name="Rectangle 8"/>
          <p:cNvSpPr>
            <a:spLocks noGrp="1" noChangeArrowheads="1"/>
          </p:cNvSpPr>
          <p:nvPr>
            <p:ph type="body" idx="1"/>
          </p:nvPr>
        </p:nvSpPr>
        <p:spPr>
          <a:xfrm>
            <a:off x="1371600" y="2286000"/>
            <a:ext cx="7162800" cy="4114800"/>
          </a:xfrm>
        </p:spPr>
        <p:txBody>
          <a:bodyPr lIns="92075" tIns="46038" rIns="92075" bIns="46038"/>
          <a:lstStyle/>
          <a:p>
            <a:pPr eaLnBrk="1" hangingPunct="1">
              <a:buFontTx/>
              <a:buNone/>
              <a:defRPr/>
            </a:pPr>
            <a:r>
              <a:rPr lang="en-US" smtClean="0">
                <a:cs typeface="+mn-cs"/>
              </a:rPr>
              <a:t>  </a:t>
            </a:r>
          </a:p>
        </p:txBody>
      </p:sp>
      <p:sp>
        <p:nvSpPr>
          <p:cNvPr id="1265673" name="Rectangle 9"/>
          <p:cNvSpPr>
            <a:spLocks noChangeArrowheads="1"/>
          </p:cNvSpPr>
          <p:nvPr/>
        </p:nvSpPr>
        <p:spPr bwMode="auto">
          <a:xfrm>
            <a:off x="1600200" y="4495800"/>
            <a:ext cx="1741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Statistics</a:t>
            </a:r>
          </a:p>
        </p:txBody>
      </p:sp>
      <p:sp>
        <p:nvSpPr>
          <p:cNvPr id="1265674" name="Rectangle 10"/>
          <p:cNvSpPr>
            <a:spLocks noChangeArrowheads="1"/>
          </p:cNvSpPr>
          <p:nvPr/>
        </p:nvSpPr>
        <p:spPr bwMode="auto">
          <a:xfrm>
            <a:off x="1295400" y="1905000"/>
            <a:ext cx="2362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40000"/>
              </a:lnSpc>
              <a:spcBef>
                <a:spcPct val="30000"/>
              </a:spcBef>
              <a:defRPr/>
            </a:pPr>
            <a:r>
              <a:rPr lang="en-US" sz="3600" b="1">
                <a:cs typeface="+mn-cs"/>
              </a:rPr>
              <a:t>Machine</a:t>
            </a:r>
          </a:p>
          <a:p>
            <a:pPr marL="285750" indent="-285750" algn="l" eaLnBrk="0" hangingPunct="0">
              <a:lnSpc>
                <a:spcPct val="40000"/>
              </a:lnSpc>
              <a:spcBef>
                <a:spcPct val="30000"/>
              </a:spcBef>
              <a:defRPr/>
            </a:pPr>
            <a:r>
              <a:rPr lang="en-US" sz="3600" b="1">
                <a:cs typeface="+mn-cs"/>
              </a:rPr>
              <a:t>Learning</a:t>
            </a:r>
          </a:p>
        </p:txBody>
      </p:sp>
      <p:sp>
        <p:nvSpPr>
          <p:cNvPr id="1265675" name="Rectangle 11"/>
          <p:cNvSpPr>
            <a:spLocks noChangeArrowheads="1"/>
          </p:cNvSpPr>
          <p:nvPr/>
        </p:nvSpPr>
        <p:spPr bwMode="auto">
          <a:xfrm>
            <a:off x="5257800" y="4572000"/>
            <a:ext cx="19446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Databases</a:t>
            </a:r>
          </a:p>
        </p:txBody>
      </p:sp>
      <p:sp>
        <p:nvSpPr>
          <p:cNvPr id="1265676" name="Rectangle 12"/>
          <p:cNvSpPr>
            <a:spLocks noChangeArrowheads="1"/>
          </p:cNvSpPr>
          <p:nvPr/>
        </p:nvSpPr>
        <p:spPr bwMode="auto">
          <a:xfrm>
            <a:off x="4876800" y="1905000"/>
            <a:ext cx="24653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Visualization</a:t>
            </a:r>
          </a:p>
        </p:txBody>
      </p:sp>
      <p:sp>
        <p:nvSpPr>
          <p:cNvPr id="1265677" name="Rectangle 13"/>
          <p:cNvSpPr>
            <a:spLocks noChangeArrowheads="1"/>
          </p:cNvSpPr>
          <p:nvPr/>
        </p:nvSpPr>
        <p:spPr bwMode="auto">
          <a:xfrm>
            <a:off x="2590800" y="2895600"/>
            <a:ext cx="3473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800" b="1">
                <a:cs typeface="+mn-cs"/>
              </a:rPr>
              <a:t>Data Mining and </a:t>
            </a:r>
          </a:p>
          <a:p>
            <a:pPr algn="l" eaLnBrk="0" hangingPunct="0">
              <a:defRPr/>
            </a:pPr>
            <a:r>
              <a:rPr lang="en-US" sz="2800" b="1">
                <a:cs typeface="+mn-cs"/>
              </a:rPr>
              <a:t>Knowledge Discovery</a:t>
            </a:r>
          </a:p>
        </p:txBody>
      </p:sp>
      <p:sp>
        <p:nvSpPr>
          <p:cNvPr id="1265678" name="Text Box 1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1"/>
          <p:cNvSpPr>
            <a:spLocks noGrp="1"/>
          </p:cNvSpPr>
          <p:nvPr>
            <p:ph type="dt" sz="quarter" idx="10"/>
          </p:nvPr>
        </p:nvSpPr>
        <p:spPr/>
        <p:txBody>
          <a:bodyPr/>
          <a:lstStyle/>
          <a:p>
            <a:pPr>
              <a:defRPr/>
            </a:pPr>
            <a:r>
              <a:rPr lang="en-US" smtClean="0"/>
              <a:t>IS 257 – Fall 2012</a:t>
            </a:r>
            <a:endParaRPr lang="en-US"/>
          </a:p>
        </p:txBody>
      </p:sp>
      <p:sp>
        <p:nvSpPr>
          <p:cNvPr id="1267714" name="Line 2"/>
          <p:cNvSpPr>
            <a:spLocks noChangeShapeType="1"/>
          </p:cNvSpPr>
          <p:nvPr/>
        </p:nvSpPr>
        <p:spPr bwMode="auto">
          <a:xfrm flipV="1">
            <a:off x="1752600" y="6400800"/>
            <a:ext cx="5776913" cy="1588"/>
          </a:xfrm>
          <a:prstGeom prst="line">
            <a:avLst/>
          </a:prstGeom>
          <a:noFill/>
          <a:ln w="50800">
            <a:solidFill>
              <a:srgbClr val="60C900"/>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5" name="Line 3"/>
          <p:cNvSpPr>
            <a:spLocks noChangeShapeType="1"/>
          </p:cNvSpPr>
          <p:nvPr/>
        </p:nvSpPr>
        <p:spPr bwMode="auto">
          <a:xfrm flipH="1">
            <a:off x="7475538" y="2293938"/>
            <a:ext cx="1587" cy="4079875"/>
          </a:xfrm>
          <a:prstGeom prst="line">
            <a:avLst/>
          </a:prstGeom>
          <a:noFill/>
          <a:ln w="25400">
            <a:solidFill>
              <a:srgbClr val="60C900"/>
            </a:solidFill>
            <a:prstDash val="lg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6" name="Line 4"/>
          <p:cNvSpPr>
            <a:spLocks noChangeShapeType="1"/>
          </p:cNvSpPr>
          <p:nvPr/>
        </p:nvSpPr>
        <p:spPr bwMode="auto">
          <a:xfrm flipH="1">
            <a:off x="1754188" y="5588000"/>
            <a:ext cx="11112" cy="815975"/>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7" name="Line 5"/>
          <p:cNvSpPr>
            <a:spLocks noChangeShapeType="1"/>
          </p:cNvSpPr>
          <p:nvPr/>
        </p:nvSpPr>
        <p:spPr bwMode="auto">
          <a:xfrm>
            <a:off x="3181350" y="4349750"/>
            <a:ext cx="0" cy="2054225"/>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8" name="Line 6"/>
          <p:cNvSpPr>
            <a:spLocks noChangeShapeType="1"/>
          </p:cNvSpPr>
          <p:nvPr/>
        </p:nvSpPr>
        <p:spPr bwMode="auto">
          <a:xfrm>
            <a:off x="4452938" y="3617913"/>
            <a:ext cx="7937" cy="2830512"/>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9" name="Line 7"/>
          <p:cNvSpPr>
            <a:spLocks noChangeShapeType="1"/>
          </p:cNvSpPr>
          <p:nvPr/>
        </p:nvSpPr>
        <p:spPr bwMode="auto">
          <a:xfrm>
            <a:off x="5992813" y="2881313"/>
            <a:ext cx="0" cy="3424237"/>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0" name="Line 8"/>
          <p:cNvSpPr>
            <a:spLocks noChangeShapeType="1"/>
          </p:cNvSpPr>
          <p:nvPr/>
        </p:nvSpPr>
        <p:spPr bwMode="auto">
          <a:xfrm>
            <a:off x="1379538" y="2220913"/>
            <a:ext cx="0" cy="180975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1" name="Line 9"/>
          <p:cNvSpPr>
            <a:spLocks noChangeShapeType="1"/>
          </p:cNvSpPr>
          <p:nvPr/>
        </p:nvSpPr>
        <p:spPr bwMode="auto">
          <a:xfrm flipV="1">
            <a:off x="2679700" y="3957638"/>
            <a:ext cx="803275" cy="38735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2" name="Line 10"/>
          <p:cNvSpPr>
            <a:spLocks noChangeShapeType="1"/>
          </p:cNvSpPr>
          <p:nvPr/>
        </p:nvSpPr>
        <p:spPr bwMode="auto">
          <a:xfrm flipV="1">
            <a:off x="4191000" y="3424238"/>
            <a:ext cx="520700" cy="249237"/>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3" name="Line 11"/>
          <p:cNvSpPr>
            <a:spLocks noChangeShapeType="1"/>
          </p:cNvSpPr>
          <p:nvPr/>
        </p:nvSpPr>
        <p:spPr bwMode="auto">
          <a:xfrm flipV="1">
            <a:off x="5573713" y="2620963"/>
            <a:ext cx="520700" cy="250825"/>
          </a:xfrm>
          <a:prstGeom prst="line">
            <a:avLst/>
          </a:prstGeom>
          <a:noFill/>
          <a:ln w="25400">
            <a:solidFill>
              <a:schemeClr val="accent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4" name="Rectangle 12"/>
          <p:cNvSpPr>
            <a:spLocks noChangeArrowheads="1"/>
          </p:cNvSpPr>
          <p:nvPr/>
        </p:nvSpPr>
        <p:spPr bwMode="auto">
          <a:xfrm>
            <a:off x="2008188" y="2401888"/>
            <a:ext cx="1285875" cy="285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5" name="Rectangle 13"/>
          <p:cNvSpPr>
            <a:spLocks noChangeArrowheads="1"/>
          </p:cNvSpPr>
          <p:nvPr/>
        </p:nvSpPr>
        <p:spPr bwMode="auto">
          <a:xfrm>
            <a:off x="6350" y="1377950"/>
            <a:ext cx="7759700" cy="4445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6" name="Line 14"/>
          <p:cNvSpPr>
            <a:spLocks noChangeShapeType="1"/>
          </p:cNvSpPr>
          <p:nvPr/>
        </p:nvSpPr>
        <p:spPr bwMode="auto">
          <a:xfrm flipV="1">
            <a:off x="7115175" y="1844675"/>
            <a:ext cx="665163" cy="350838"/>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19" name="Group 15"/>
          <p:cNvGrpSpPr>
            <a:grpSpLocks/>
          </p:cNvGrpSpPr>
          <p:nvPr/>
        </p:nvGrpSpPr>
        <p:grpSpPr bwMode="auto">
          <a:xfrm>
            <a:off x="4657725" y="2781300"/>
            <a:ext cx="960438" cy="898525"/>
            <a:chOff x="2911" y="1661"/>
            <a:chExt cx="605" cy="566"/>
          </a:xfrm>
        </p:grpSpPr>
        <p:sp>
          <p:nvSpPr>
            <p:cNvPr id="1267728" name="Rectangle 16"/>
            <p:cNvSpPr>
              <a:spLocks noChangeArrowheads="1"/>
            </p:cNvSpPr>
            <p:nvPr/>
          </p:nvSpPr>
          <p:spPr bwMode="auto">
            <a:xfrm>
              <a:off x="2911" y="1661"/>
              <a:ext cx="603" cy="82"/>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9" name="Rectangle 17"/>
            <p:cNvSpPr>
              <a:spLocks noChangeArrowheads="1"/>
            </p:cNvSpPr>
            <p:nvPr/>
          </p:nvSpPr>
          <p:spPr bwMode="auto">
            <a:xfrm>
              <a:off x="2911" y="1751"/>
              <a:ext cx="603" cy="47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67" name="Group 18"/>
            <p:cNvGrpSpPr>
              <a:grpSpLocks/>
            </p:cNvGrpSpPr>
            <p:nvPr/>
          </p:nvGrpSpPr>
          <p:grpSpPr bwMode="auto">
            <a:xfrm>
              <a:off x="2934" y="1752"/>
              <a:ext cx="582" cy="458"/>
              <a:chOff x="2934" y="1752"/>
              <a:chExt cx="582" cy="458"/>
            </a:xfrm>
          </p:grpSpPr>
          <p:sp>
            <p:nvSpPr>
              <p:cNvPr id="1267731" name="Rectangle 19"/>
              <p:cNvSpPr>
                <a:spLocks noChangeArrowheads="1"/>
              </p:cNvSpPr>
              <p:nvPr/>
            </p:nvSpPr>
            <p:spPr bwMode="auto">
              <a:xfrm>
                <a:off x="2934"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sp>
            <p:nvSpPr>
              <p:cNvPr id="1267732" name="Rectangle 20"/>
              <p:cNvSpPr>
                <a:spLocks noChangeArrowheads="1"/>
              </p:cNvSpPr>
              <p:nvPr/>
            </p:nvSpPr>
            <p:spPr bwMode="auto">
              <a:xfrm>
                <a:off x="3095"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sp>
            <p:nvSpPr>
              <p:cNvPr id="1267733" name="Rectangle 21"/>
              <p:cNvSpPr>
                <a:spLocks noChangeArrowheads="1"/>
              </p:cNvSpPr>
              <p:nvPr/>
            </p:nvSpPr>
            <p:spPr bwMode="auto">
              <a:xfrm>
                <a:off x="3256"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grpSp>
      </p:grpSp>
      <p:sp>
        <p:nvSpPr>
          <p:cNvPr id="1267734" name="Rectangle 22"/>
          <p:cNvSpPr>
            <a:spLocks noChangeArrowheads="1"/>
          </p:cNvSpPr>
          <p:nvPr/>
        </p:nvSpPr>
        <p:spPr bwMode="auto">
          <a:xfrm>
            <a:off x="4346575" y="3829050"/>
            <a:ext cx="1803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Transformed </a:t>
            </a:r>
          </a:p>
          <a:p>
            <a:pPr eaLnBrk="0" hangingPunct="0">
              <a:defRPr/>
            </a:pPr>
            <a:r>
              <a:rPr lang="en-US" sz="2000" b="1">
                <a:latin typeface="Arial" charset="0"/>
                <a:cs typeface="+mn-cs"/>
              </a:rPr>
              <a:t>Data</a:t>
            </a:r>
          </a:p>
        </p:txBody>
      </p:sp>
      <p:grpSp>
        <p:nvGrpSpPr>
          <p:cNvPr id="72721" name="Group 23"/>
          <p:cNvGrpSpPr>
            <a:grpSpLocks/>
          </p:cNvGrpSpPr>
          <p:nvPr/>
        </p:nvGrpSpPr>
        <p:grpSpPr bwMode="auto">
          <a:xfrm>
            <a:off x="6051550" y="2211388"/>
            <a:ext cx="1241425" cy="1738312"/>
            <a:chOff x="3789" y="1302"/>
            <a:chExt cx="782" cy="1095"/>
          </a:xfrm>
        </p:grpSpPr>
        <p:graphicFrame>
          <p:nvGraphicFramePr>
            <p:cNvPr id="72763" name="Object 24">
              <a:hlinkClick r:id="" action="ppaction://ole?verb=0"/>
            </p:cNvPr>
            <p:cNvGraphicFramePr>
              <a:graphicFrameLocks/>
            </p:cNvGraphicFramePr>
            <p:nvPr/>
          </p:nvGraphicFramePr>
          <p:xfrm>
            <a:off x="3789" y="1302"/>
            <a:ext cx="782" cy="433"/>
          </p:xfrm>
          <a:graphic>
            <a:graphicData uri="http://schemas.openxmlformats.org/presentationml/2006/ole">
              <mc:AlternateContent xmlns:mc="http://schemas.openxmlformats.org/markup-compatibility/2006">
                <mc:Choice xmlns:v="urn:schemas-microsoft-com:vml" Requires="v">
                  <p:oleObj spid="_x0000_s72787" name="ClipArt" r:id="rId4" imgW="1244600" imgH="685800" progId="MS_ClipArt_Gallery.2">
                    <p:embed/>
                  </p:oleObj>
                </mc:Choice>
                <mc:Fallback>
                  <p:oleObj name="ClipArt" r:id="rId4" imgW="1244600" imgH="685800" progId="MS_ClipArt_Gallery.2">
                    <p:embed/>
                    <p:pic>
                      <p:nvPicPr>
                        <p:cNvPr id="0"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 y="1302"/>
                          <a:ext cx="78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37" name="Rectangle 25"/>
            <p:cNvSpPr>
              <a:spLocks noChangeArrowheads="1"/>
            </p:cNvSpPr>
            <p:nvPr/>
          </p:nvSpPr>
          <p:spPr bwMode="auto">
            <a:xfrm>
              <a:off x="3807" y="1765"/>
              <a:ext cx="754"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Patterns</a:t>
              </a:r>
            </a:p>
            <a:p>
              <a:pPr eaLnBrk="0" hangingPunct="0">
                <a:defRPr/>
              </a:pPr>
              <a:r>
                <a:rPr lang="en-US" sz="2000" b="1">
                  <a:latin typeface="Arial" charset="0"/>
                  <a:cs typeface="+mn-cs"/>
                </a:rPr>
                <a:t>and </a:t>
              </a:r>
            </a:p>
            <a:p>
              <a:pPr eaLnBrk="0" hangingPunct="0">
                <a:defRPr/>
              </a:pPr>
              <a:r>
                <a:rPr lang="en-US" sz="2000" b="1">
                  <a:latin typeface="Arial" charset="0"/>
                  <a:cs typeface="+mn-cs"/>
                </a:rPr>
                <a:t>Rules</a:t>
              </a:r>
            </a:p>
          </p:txBody>
        </p:sp>
      </p:grpSp>
      <p:grpSp>
        <p:nvGrpSpPr>
          <p:cNvPr id="72722" name="Group 26"/>
          <p:cNvGrpSpPr>
            <a:grpSpLocks/>
          </p:cNvGrpSpPr>
          <p:nvPr/>
        </p:nvGrpSpPr>
        <p:grpSpPr bwMode="auto">
          <a:xfrm>
            <a:off x="3346450" y="3394075"/>
            <a:ext cx="522288" cy="557213"/>
            <a:chOff x="2085" y="2047"/>
            <a:chExt cx="329" cy="351"/>
          </a:xfrm>
        </p:grpSpPr>
        <p:sp>
          <p:nvSpPr>
            <p:cNvPr id="1267739" name="Rectangle 27"/>
            <p:cNvSpPr>
              <a:spLocks noChangeArrowheads="1"/>
            </p:cNvSpPr>
            <p:nvPr/>
          </p:nvSpPr>
          <p:spPr bwMode="auto">
            <a:xfrm>
              <a:off x="2088" y="2089"/>
              <a:ext cx="326" cy="2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0" name="Oval 28"/>
            <p:cNvSpPr>
              <a:spLocks noChangeArrowheads="1"/>
            </p:cNvSpPr>
            <p:nvPr/>
          </p:nvSpPr>
          <p:spPr bwMode="auto">
            <a:xfrm>
              <a:off x="2085" y="2290"/>
              <a:ext cx="327" cy="108"/>
            </a:xfrm>
            <a:prstGeom prst="ellipse">
              <a:avLst/>
            </a:prstGeom>
            <a:solidFill>
              <a:srgbClr val="33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1" name="Oval 29"/>
            <p:cNvSpPr>
              <a:spLocks noChangeArrowheads="1"/>
            </p:cNvSpPr>
            <p:nvPr/>
          </p:nvSpPr>
          <p:spPr bwMode="auto">
            <a:xfrm>
              <a:off x="2092" y="2047"/>
              <a:ext cx="318" cy="75"/>
            </a:xfrm>
            <a:prstGeom prst="ellipse">
              <a:avLst/>
            </a:prstGeom>
            <a:solidFill>
              <a:srgbClr val="3399FF"/>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67742" name="Rectangle 30"/>
          <p:cNvSpPr>
            <a:spLocks noChangeArrowheads="1"/>
          </p:cNvSpPr>
          <p:nvPr/>
        </p:nvSpPr>
        <p:spPr bwMode="auto">
          <a:xfrm>
            <a:off x="3360738" y="4233863"/>
            <a:ext cx="10271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latin typeface="Arial" charset="0"/>
                <a:cs typeface="+mn-cs"/>
              </a:rPr>
              <a:t>Target </a:t>
            </a:r>
          </a:p>
          <a:p>
            <a:pPr algn="l" eaLnBrk="0" hangingPunct="0">
              <a:defRPr/>
            </a:pPr>
            <a:r>
              <a:rPr lang="en-US" sz="2000" b="1">
                <a:latin typeface="Arial" charset="0"/>
                <a:cs typeface="+mn-cs"/>
              </a:rPr>
              <a:t>Data</a:t>
            </a:r>
          </a:p>
        </p:txBody>
      </p:sp>
      <p:grpSp>
        <p:nvGrpSpPr>
          <p:cNvPr id="72724" name="Group 31"/>
          <p:cNvGrpSpPr>
            <a:grpSpLocks/>
          </p:cNvGrpSpPr>
          <p:nvPr/>
        </p:nvGrpSpPr>
        <p:grpSpPr bwMode="auto">
          <a:xfrm>
            <a:off x="3633788" y="3643313"/>
            <a:ext cx="522287" cy="557212"/>
            <a:chOff x="2266" y="2204"/>
            <a:chExt cx="329" cy="351"/>
          </a:xfrm>
        </p:grpSpPr>
        <p:sp>
          <p:nvSpPr>
            <p:cNvPr id="1267744" name="Rectangle 32"/>
            <p:cNvSpPr>
              <a:spLocks noChangeArrowheads="1"/>
            </p:cNvSpPr>
            <p:nvPr/>
          </p:nvSpPr>
          <p:spPr bwMode="auto">
            <a:xfrm>
              <a:off x="2269" y="2246"/>
              <a:ext cx="326" cy="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5" name="Oval 33"/>
            <p:cNvSpPr>
              <a:spLocks noChangeArrowheads="1"/>
            </p:cNvSpPr>
            <p:nvPr/>
          </p:nvSpPr>
          <p:spPr bwMode="auto">
            <a:xfrm>
              <a:off x="2266" y="2447"/>
              <a:ext cx="327" cy="10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6" name="Oval 34"/>
            <p:cNvSpPr>
              <a:spLocks noChangeArrowheads="1"/>
            </p:cNvSpPr>
            <p:nvPr/>
          </p:nvSpPr>
          <p:spPr bwMode="auto">
            <a:xfrm>
              <a:off x="2273" y="2204"/>
              <a:ext cx="318" cy="75"/>
            </a:xfrm>
            <a:prstGeom prst="ellipse">
              <a:avLst/>
            </a:prstGeom>
            <a:solidFill>
              <a:schemeClr val="accent2"/>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67747" name="Rectangle 35"/>
          <p:cNvSpPr>
            <a:spLocks noChangeArrowheads="1"/>
          </p:cNvSpPr>
          <p:nvPr/>
        </p:nvSpPr>
        <p:spPr bwMode="auto">
          <a:xfrm>
            <a:off x="593725" y="2636838"/>
            <a:ext cx="676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800" b="1">
                <a:latin typeface="Arial" charset="0"/>
                <a:cs typeface="+mn-cs"/>
              </a:rPr>
              <a:t>RawData</a:t>
            </a:r>
          </a:p>
        </p:txBody>
      </p:sp>
      <p:graphicFrame>
        <p:nvGraphicFramePr>
          <p:cNvPr id="72726" name="Object 36">
            <a:hlinkClick r:id="" action="ppaction://ole?verb=0"/>
          </p:cNvPr>
          <p:cNvGraphicFramePr>
            <a:graphicFrameLocks/>
          </p:cNvGraphicFramePr>
          <p:nvPr/>
        </p:nvGraphicFramePr>
        <p:xfrm>
          <a:off x="7732713" y="5021263"/>
          <a:ext cx="1252537" cy="1320800"/>
        </p:xfrm>
        <a:graphic>
          <a:graphicData uri="http://schemas.openxmlformats.org/presentationml/2006/ole">
            <mc:AlternateContent xmlns:mc="http://schemas.openxmlformats.org/markup-compatibility/2006">
              <mc:Choice xmlns:v="urn:schemas-microsoft-com:vml" Requires="v">
                <p:oleObj spid="_x0000_s72788" name="ClipArt" r:id="rId6" imgW="1257300" imgH="1320800" progId="MS_ClipArt_Gallery.2">
                  <p:embed/>
                </p:oleObj>
              </mc:Choice>
              <mc:Fallback>
                <p:oleObj name="ClipArt" r:id="rId6" imgW="1257300" imgH="1320800" progId="MS_ClipArt_Gallery.2">
                  <p:embed/>
                  <p:pic>
                    <p:nvPicPr>
                      <p:cNvPr id="0" name="Object 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2713" y="5021263"/>
                        <a:ext cx="1252537"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49" name="Line 37"/>
          <p:cNvSpPr>
            <a:spLocks noChangeShapeType="1"/>
          </p:cNvSpPr>
          <p:nvPr/>
        </p:nvSpPr>
        <p:spPr bwMode="auto">
          <a:xfrm flipH="1">
            <a:off x="3389313" y="1358900"/>
            <a:ext cx="4248150" cy="4763"/>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50" name="Line 38"/>
          <p:cNvSpPr>
            <a:spLocks noChangeShapeType="1"/>
          </p:cNvSpPr>
          <p:nvPr/>
        </p:nvSpPr>
        <p:spPr bwMode="auto">
          <a:xfrm>
            <a:off x="8189913" y="2887663"/>
            <a:ext cx="0" cy="198120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72729" name="Object 39">
            <a:hlinkClick r:id="" action="ppaction://ole?verb=0"/>
          </p:cNvPr>
          <p:cNvGraphicFramePr>
            <a:graphicFrameLocks/>
          </p:cNvGraphicFramePr>
          <p:nvPr/>
        </p:nvGraphicFramePr>
        <p:xfrm>
          <a:off x="1355725" y="896938"/>
          <a:ext cx="2598738" cy="1630362"/>
        </p:xfrm>
        <a:graphic>
          <a:graphicData uri="http://schemas.openxmlformats.org/presentationml/2006/ole">
            <mc:AlternateContent xmlns:mc="http://schemas.openxmlformats.org/markup-compatibility/2006">
              <mc:Choice xmlns:v="urn:schemas-microsoft-com:vml" Requires="v">
                <p:oleObj spid="_x0000_s72789" name="Microsoft ClipArt Gallery" r:id="rId8" imgW="2603500" imgH="1638300" progId="MS_ClipArt_Gallery">
                  <p:embed/>
                </p:oleObj>
              </mc:Choice>
              <mc:Fallback>
                <p:oleObj name="Microsoft ClipArt Gallery" r:id="rId8" imgW="2603500" imgH="1638300" progId="MS_ClipArt_Gallery">
                  <p:embed/>
                  <p:pic>
                    <p:nvPicPr>
                      <p:cNvPr id="0" name="Object 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5725" y="896938"/>
                        <a:ext cx="2598738"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52" name="Freeform 40"/>
          <p:cNvSpPr>
            <a:spLocks/>
          </p:cNvSpPr>
          <p:nvPr/>
        </p:nvSpPr>
        <p:spPr bwMode="auto">
          <a:xfrm>
            <a:off x="7680325" y="1211263"/>
            <a:ext cx="1273175" cy="1106487"/>
          </a:xfrm>
          <a:custGeom>
            <a:avLst/>
            <a:gdLst>
              <a:gd name="T0" fmla="*/ 243 w 802"/>
              <a:gd name="T1" fmla="*/ 12 h 697"/>
              <a:gd name="T2" fmla="*/ 180 w 802"/>
              <a:gd name="T3" fmla="*/ 21 h 697"/>
              <a:gd name="T4" fmla="*/ 117 w 802"/>
              <a:gd name="T5" fmla="*/ 12 h 697"/>
              <a:gd name="T6" fmla="*/ 63 w 802"/>
              <a:gd name="T7" fmla="*/ 21 h 697"/>
              <a:gd name="T8" fmla="*/ 36 w 802"/>
              <a:gd name="T9" fmla="*/ 75 h 697"/>
              <a:gd name="T10" fmla="*/ 0 w 802"/>
              <a:gd name="T11" fmla="*/ 129 h 697"/>
              <a:gd name="T12" fmla="*/ 9 w 802"/>
              <a:gd name="T13" fmla="*/ 183 h 697"/>
              <a:gd name="T14" fmla="*/ 54 w 802"/>
              <a:gd name="T15" fmla="*/ 264 h 697"/>
              <a:gd name="T16" fmla="*/ 54 w 802"/>
              <a:gd name="T17" fmla="*/ 318 h 697"/>
              <a:gd name="T18" fmla="*/ 54 w 802"/>
              <a:gd name="T19" fmla="*/ 372 h 697"/>
              <a:gd name="T20" fmla="*/ 45 w 802"/>
              <a:gd name="T21" fmla="*/ 435 h 697"/>
              <a:gd name="T22" fmla="*/ 45 w 802"/>
              <a:gd name="T23" fmla="*/ 489 h 697"/>
              <a:gd name="T24" fmla="*/ 54 w 802"/>
              <a:gd name="T25" fmla="*/ 543 h 697"/>
              <a:gd name="T26" fmla="*/ 81 w 802"/>
              <a:gd name="T27" fmla="*/ 597 h 697"/>
              <a:gd name="T28" fmla="*/ 162 w 802"/>
              <a:gd name="T29" fmla="*/ 633 h 697"/>
              <a:gd name="T30" fmla="*/ 216 w 802"/>
              <a:gd name="T31" fmla="*/ 633 h 697"/>
              <a:gd name="T32" fmla="*/ 270 w 802"/>
              <a:gd name="T33" fmla="*/ 642 h 697"/>
              <a:gd name="T34" fmla="*/ 369 w 802"/>
              <a:gd name="T35" fmla="*/ 669 h 697"/>
              <a:gd name="T36" fmla="*/ 486 w 802"/>
              <a:gd name="T37" fmla="*/ 687 h 697"/>
              <a:gd name="T38" fmla="*/ 567 w 802"/>
              <a:gd name="T39" fmla="*/ 696 h 697"/>
              <a:gd name="T40" fmla="*/ 666 w 802"/>
              <a:gd name="T41" fmla="*/ 678 h 697"/>
              <a:gd name="T42" fmla="*/ 720 w 802"/>
              <a:gd name="T43" fmla="*/ 642 h 697"/>
              <a:gd name="T44" fmla="*/ 747 w 802"/>
              <a:gd name="T45" fmla="*/ 588 h 697"/>
              <a:gd name="T46" fmla="*/ 765 w 802"/>
              <a:gd name="T47" fmla="*/ 534 h 697"/>
              <a:gd name="T48" fmla="*/ 783 w 802"/>
              <a:gd name="T49" fmla="*/ 471 h 697"/>
              <a:gd name="T50" fmla="*/ 783 w 802"/>
              <a:gd name="T51" fmla="*/ 399 h 697"/>
              <a:gd name="T52" fmla="*/ 801 w 802"/>
              <a:gd name="T53" fmla="*/ 336 h 697"/>
              <a:gd name="T54" fmla="*/ 801 w 802"/>
              <a:gd name="T55" fmla="*/ 282 h 697"/>
              <a:gd name="T56" fmla="*/ 783 w 802"/>
              <a:gd name="T57" fmla="*/ 219 h 697"/>
              <a:gd name="T58" fmla="*/ 756 w 802"/>
              <a:gd name="T59" fmla="*/ 147 h 697"/>
              <a:gd name="T60" fmla="*/ 729 w 802"/>
              <a:gd name="T61" fmla="*/ 84 h 697"/>
              <a:gd name="T62" fmla="*/ 666 w 802"/>
              <a:gd name="T63" fmla="*/ 39 h 697"/>
              <a:gd name="T64" fmla="*/ 585 w 802"/>
              <a:gd name="T65" fmla="*/ 21 h 697"/>
              <a:gd name="T66" fmla="*/ 504 w 802"/>
              <a:gd name="T67" fmla="*/ 12 h 697"/>
              <a:gd name="T68" fmla="*/ 441 w 802"/>
              <a:gd name="T69" fmla="*/ 12 h 697"/>
              <a:gd name="T70" fmla="*/ 387 w 802"/>
              <a:gd name="T71" fmla="*/ 12 h 697"/>
              <a:gd name="T72" fmla="*/ 297 w 802"/>
              <a:gd name="T73" fmla="*/ 3 h 697"/>
              <a:gd name="T74" fmla="*/ 243 w 802"/>
              <a:gd name="T75" fmla="*/ 3 h 697"/>
              <a:gd name="T76" fmla="*/ 273 w 802"/>
              <a:gd name="T7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2" h="697">
                <a:moveTo>
                  <a:pt x="273" y="0"/>
                </a:moveTo>
                <a:lnTo>
                  <a:pt x="243" y="12"/>
                </a:lnTo>
                <a:lnTo>
                  <a:pt x="216" y="12"/>
                </a:lnTo>
                <a:lnTo>
                  <a:pt x="180" y="21"/>
                </a:lnTo>
                <a:lnTo>
                  <a:pt x="153" y="21"/>
                </a:lnTo>
                <a:lnTo>
                  <a:pt x="117" y="12"/>
                </a:lnTo>
                <a:lnTo>
                  <a:pt x="90" y="12"/>
                </a:lnTo>
                <a:lnTo>
                  <a:pt x="63" y="21"/>
                </a:lnTo>
                <a:lnTo>
                  <a:pt x="45" y="48"/>
                </a:lnTo>
                <a:lnTo>
                  <a:pt x="36" y="75"/>
                </a:lnTo>
                <a:lnTo>
                  <a:pt x="9" y="93"/>
                </a:lnTo>
                <a:lnTo>
                  <a:pt x="0" y="129"/>
                </a:lnTo>
                <a:lnTo>
                  <a:pt x="0" y="156"/>
                </a:lnTo>
                <a:lnTo>
                  <a:pt x="9" y="183"/>
                </a:lnTo>
                <a:lnTo>
                  <a:pt x="18" y="237"/>
                </a:lnTo>
                <a:lnTo>
                  <a:pt x="54" y="264"/>
                </a:lnTo>
                <a:lnTo>
                  <a:pt x="54" y="291"/>
                </a:lnTo>
                <a:lnTo>
                  <a:pt x="54" y="318"/>
                </a:lnTo>
                <a:lnTo>
                  <a:pt x="54" y="345"/>
                </a:lnTo>
                <a:lnTo>
                  <a:pt x="54" y="372"/>
                </a:lnTo>
                <a:lnTo>
                  <a:pt x="54" y="399"/>
                </a:lnTo>
                <a:lnTo>
                  <a:pt x="45" y="435"/>
                </a:lnTo>
                <a:lnTo>
                  <a:pt x="45" y="462"/>
                </a:lnTo>
                <a:lnTo>
                  <a:pt x="45" y="489"/>
                </a:lnTo>
                <a:lnTo>
                  <a:pt x="45" y="516"/>
                </a:lnTo>
                <a:lnTo>
                  <a:pt x="54" y="543"/>
                </a:lnTo>
                <a:lnTo>
                  <a:pt x="72" y="570"/>
                </a:lnTo>
                <a:lnTo>
                  <a:pt x="81" y="597"/>
                </a:lnTo>
                <a:lnTo>
                  <a:pt x="108" y="624"/>
                </a:lnTo>
                <a:lnTo>
                  <a:pt x="162" y="633"/>
                </a:lnTo>
                <a:lnTo>
                  <a:pt x="189" y="633"/>
                </a:lnTo>
                <a:lnTo>
                  <a:pt x="216" y="633"/>
                </a:lnTo>
                <a:lnTo>
                  <a:pt x="243" y="642"/>
                </a:lnTo>
                <a:lnTo>
                  <a:pt x="270" y="642"/>
                </a:lnTo>
                <a:lnTo>
                  <a:pt x="333" y="660"/>
                </a:lnTo>
                <a:lnTo>
                  <a:pt x="369" y="669"/>
                </a:lnTo>
                <a:lnTo>
                  <a:pt x="432" y="678"/>
                </a:lnTo>
                <a:lnTo>
                  <a:pt x="486" y="687"/>
                </a:lnTo>
                <a:lnTo>
                  <a:pt x="540" y="696"/>
                </a:lnTo>
                <a:lnTo>
                  <a:pt x="567" y="696"/>
                </a:lnTo>
                <a:lnTo>
                  <a:pt x="639" y="687"/>
                </a:lnTo>
                <a:lnTo>
                  <a:pt x="666" y="678"/>
                </a:lnTo>
                <a:lnTo>
                  <a:pt x="693" y="669"/>
                </a:lnTo>
                <a:lnTo>
                  <a:pt x="720" y="642"/>
                </a:lnTo>
                <a:lnTo>
                  <a:pt x="738" y="615"/>
                </a:lnTo>
                <a:lnTo>
                  <a:pt x="747" y="588"/>
                </a:lnTo>
                <a:lnTo>
                  <a:pt x="756" y="561"/>
                </a:lnTo>
                <a:lnTo>
                  <a:pt x="765" y="534"/>
                </a:lnTo>
                <a:lnTo>
                  <a:pt x="783" y="507"/>
                </a:lnTo>
                <a:lnTo>
                  <a:pt x="783" y="471"/>
                </a:lnTo>
                <a:lnTo>
                  <a:pt x="783" y="435"/>
                </a:lnTo>
                <a:lnTo>
                  <a:pt x="783" y="399"/>
                </a:lnTo>
                <a:lnTo>
                  <a:pt x="792" y="372"/>
                </a:lnTo>
                <a:lnTo>
                  <a:pt x="801" y="336"/>
                </a:lnTo>
                <a:lnTo>
                  <a:pt x="801" y="309"/>
                </a:lnTo>
                <a:lnTo>
                  <a:pt x="801" y="282"/>
                </a:lnTo>
                <a:lnTo>
                  <a:pt x="801" y="255"/>
                </a:lnTo>
                <a:lnTo>
                  <a:pt x="783" y="219"/>
                </a:lnTo>
                <a:lnTo>
                  <a:pt x="765" y="183"/>
                </a:lnTo>
                <a:lnTo>
                  <a:pt x="756" y="147"/>
                </a:lnTo>
                <a:lnTo>
                  <a:pt x="747" y="120"/>
                </a:lnTo>
                <a:lnTo>
                  <a:pt x="729" y="84"/>
                </a:lnTo>
                <a:lnTo>
                  <a:pt x="702" y="57"/>
                </a:lnTo>
                <a:lnTo>
                  <a:pt x="666" y="39"/>
                </a:lnTo>
                <a:lnTo>
                  <a:pt x="639" y="30"/>
                </a:lnTo>
                <a:lnTo>
                  <a:pt x="585" y="21"/>
                </a:lnTo>
                <a:lnTo>
                  <a:pt x="558" y="12"/>
                </a:lnTo>
                <a:lnTo>
                  <a:pt x="504" y="12"/>
                </a:lnTo>
                <a:lnTo>
                  <a:pt x="477" y="12"/>
                </a:lnTo>
                <a:lnTo>
                  <a:pt x="441" y="12"/>
                </a:lnTo>
                <a:lnTo>
                  <a:pt x="414" y="12"/>
                </a:lnTo>
                <a:lnTo>
                  <a:pt x="387" y="12"/>
                </a:lnTo>
                <a:lnTo>
                  <a:pt x="360" y="12"/>
                </a:lnTo>
                <a:lnTo>
                  <a:pt x="297" y="3"/>
                </a:lnTo>
                <a:lnTo>
                  <a:pt x="270" y="3"/>
                </a:lnTo>
                <a:lnTo>
                  <a:pt x="243" y="3"/>
                </a:lnTo>
                <a:lnTo>
                  <a:pt x="225" y="0"/>
                </a:lnTo>
                <a:lnTo>
                  <a:pt x="273" y="0"/>
                </a:lnTo>
              </a:path>
            </a:pathLst>
          </a:custGeom>
          <a:gradFill rotWithShape="0">
            <a:gsLst>
              <a:gs pos="0">
                <a:srgbClr val="C8FEC8">
                  <a:gamma/>
                  <a:shade val="29804"/>
                  <a:invGamma/>
                </a:srgbClr>
              </a:gs>
              <a:gs pos="50000">
                <a:srgbClr val="C8FEC8"/>
              </a:gs>
              <a:gs pos="100000">
                <a:srgbClr val="C8FEC8">
                  <a:gamma/>
                  <a:shade val="29804"/>
                  <a:invGamma/>
                </a:srgbClr>
              </a:gs>
            </a:gsLst>
            <a:lin ang="540000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67753" name="Rectangle 41"/>
          <p:cNvSpPr>
            <a:spLocks noChangeArrowheads="1"/>
          </p:cNvSpPr>
          <p:nvPr/>
        </p:nvSpPr>
        <p:spPr bwMode="auto">
          <a:xfrm>
            <a:off x="7716838" y="1568450"/>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1800" b="1">
                <a:cs typeface="+mn-cs"/>
              </a:rPr>
              <a:t>Knowledge</a:t>
            </a:r>
          </a:p>
        </p:txBody>
      </p:sp>
      <p:sp>
        <p:nvSpPr>
          <p:cNvPr id="1267754" name="Rectangle 42"/>
          <p:cNvSpPr>
            <a:spLocks noChangeArrowheads="1"/>
          </p:cNvSpPr>
          <p:nvPr/>
        </p:nvSpPr>
        <p:spPr bwMode="auto">
          <a:xfrm rot="1680000">
            <a:off x="4467225" y="222885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b="1">
                <a:solidFill>
                  <a:srgbClr val="AD6900"/>
                </a:solidFill>
                <a:latin typeface="Arial" charset="0"/>
                <a:cs typeface="+mn-cs"/>
              </a:rPr>
              <a:t>Data Mining</a:t>
            </a:r>
          </a:p>
        </p:txBody>
      </p:sp>
      <p:sp>
        <p:nvSpPr>
          <p:cNvPr id="1267755" name="Rectangle 43"/>
          <p:cNvSpPr>
            <a:spLocks noChangeArrowheads="1"/>
          </p:cNvSpPr>
          <p:nvPr/>
        </p:nvSpPr>
        <p:spPr bwMode="auto">
          <a:xfrm rot="2040000">
            <a:off x="2862263" y="2911475"/>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Transformation</a:t>
            </a:r>
          </a:p>
        </p:txBody>
      </p:sp>
      <p:sp>
        <p:nvSpPr>
          <p:cNvPr id="1267756" name="Rectangle 44"/>
          <p:cNvSpPr>
            <a:spLocks noChangeArrowheads="1"/>
          </p:cNvSpPr>
          <p:nvPr/>
        </p:nvSpPr>
        <p:spPr bwMode="auto">
          <a:xfrm>
            <a:off x="6073775" y="154940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Interpretation</a:t>
            </a:r>
          </a:p>
          <a:p>
            <a:pPr marL="285750" indent="-285750" algn="l" eaLnBrk="0" hangingPunct="0">
              <a:defRPr/>
            </a:pPr>
            <a:r>
              <a:rPr lang="en-US" sz="1800" i="1">
                <a:solidFill>
                  <a:srgbClr val="AD6900"/>
                </a:solidFill>
                <a:latin typeface="Arial" charset="0"/>
                <a:cs typeface="+mn-cs"/>
              </a:rPr>
              <a:t>&amp; Evaluation</a:t>
            </a:r>
          </a:p>
        </p:txBody>
      </p:sp>
      <p:sp>
        <p:nvSpPr>
          <p:cNvPr id="1267757" name="Rectangle 45"/>
          <p:cNvSpPr>
            <a:spLocks noChangeArrowheads="1"/>
          </p:cNvSpPr>
          <p:nvPr/>
        </p:nvSpPr>
        <p:spPr bwMode="auto">
          <a:xfrm rot="2160000">
            <a:off x="1968500" y="3375025"/>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Selection</a:t>
            </a:r>
          </a:p>
          <a:p>
            <a:pPr marL="285750" indent="-285750" algn="l" eaLnBrk="0" hangingPunct="0">
              <a:defRPr/>
            </a:pPr>
            <a:r>
              <a:rPr lang="en-US" sz="1800" i="1">
                <a:solidFill>
                  <a:srgbClr val="AD6900"/>
                </a:solidFill>
                <a:latin typeface="Arial" charset="0"/>
                <a:cs typeface="+mn-cs"/>
              </a:rPr>
              <a:t>&amp; Cleaning</a:t>
            </a:r>
          </a:p>
        </p:txBody>
      </p:sp>
      <p:sp>
        <p:nvSpPr>
          <p:cNvPr id="1267758" name="Rectangle 46"/>
          <p:cNvSpPr>
            <a:spLocks noChangeArrowheads="1"/>
          </p:cNvSpPr>
          <p:nvPr/>
        </p:nvSpPr>
        <p:spPr bwMode="auto">
          <a:xfrm>
            <a:off x="4953000" y="9906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b="1" i="1">
                <a:solidFill>
                  <a:srgbClr val="AD6900"/>
                </a:solidFill>
                <a:latin typeface="Arial" charset="0"/>
                <a:cs typeface="+mn-cs"/>
              </a:rPr>
              <a:t>Integration</a:t>
            </a:r>
          </a:p>
        </p:txBody>
      </p:sp>
      <p:sp>
        <p:nvSpPr>
          <p:cNvPr id="1267759" name="Rectangle 47"/>
          <p:cNvSpPr>
            <a:spLocks noChangeArrowheads="1"/>
          </p:cNvSpPr>
          <p:nvPr/>
        </p:nvSpPr>
        <p:spPr bwMode="auto">
          <a:xfrm rot="5400000">
            <a:off x="7562056" y="3629819"/>
            <a:ext cx="15287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500" b="1" i="1">
                <a:solidFill>
                  <a:srgbClr val="AD6900"/>
                </a:solidFill>
                <a:latin typeface="Arial" charset="0"/>
                <a:cs typeface="+mn-cs"/>
              </a:rPr>
              <a:t>Understanding</a:t>
            </a:r>
          </a:p>
        </p:txBody>
      </p:sp>
      <p:sp>
        <p:nvSpPr>
          <p:cNvPr id="1267760" name="Rectangle 48"/>
          <p:cNvSpPr>
            <a:spLocks noChangeArrowheads="1"/>
          </p:cNvSpPr>
          <p:nvPr/>
        </p:nvSpPr>
        <p:spPr bwMode="auto">
          <a:xfrm>
            <a:off x="5334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l" eaLnBrk="0" hangingPunct="0">
              <a:defRPr/>
            </a:pPr>
            <a:r>
              <a:rPr lang="en-US" sz="4000">
                <a:solidFill>
                  <a:srgbClr val="FFCC00"/>
                </a:solidFill>
                <a:latin typeface="Tahoma" charset="0"/>
                <a:cs typeface="+mn-cs"/>
              </a:rPr>
              <a:t>Knowledge Discovery Process</a:t>
            </a:r>
          </a:p>
        </p:txBody>
      </p:sp>
      <p:grpSp>
        <p:nvGrpSpPr>
          <p:cNvPr id="72739" name="Group 49"/>
          <p:cNvGrpSpPr>
            <a:grpSpLocks/>
          </p:cNvGrpSpPr>
          <p:nvPr/>
        </p:nvGrpSpPr>
        <p:grpSpPr bwMode="auto">
          <a:xfrm>
            <a:off x="1503363" y="4300538"/>
            <a:ext cx="1055687" cy="1198562"/>
            <a:chOff x="924" y="2618"/>
            <a:chExt cx="665" cy="755"/>
          </a:xfrm>
        </p:grpSpPr>
        <p:sp>
          <p:nvSpPr>
            <p:cNvPr id="1267762" name="Arc 50"/>
            <p:cNvSpPr>
              <a:spLocks/>
            </p:cNvSpPr>
            <p:nvPr/>
          </p:nvSpPr>
          <p:spPr bwMode="auto">
            <a:xfrm>
              <a:off x="935" y="3236"/>
              <a:ext cx="384" cy="1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solidFill>
              <a:schemeClr val="accent2"/>
            </a:soli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3" name="Arc 51"/>
            <p:cNvSpPr>
              <a:spLocks/>
            </p:cNvSpPr>
            <p:nvPr/>
          </p:nvSpPr>
          <p:spPr bwMode="auto">
            <a:xfrm>
              <a:off x="1243" y="3251"/>
              <a:ext cx="330" cy="122"/>
            </a:xfrm>
            <a:custGeom>
              <a:avLst/>
              <a:gdLst>
                <a:gd name="G0" fmla="+- 66 0 0"/>
                <a:gd name="G1" fmla="+- 0 0 0"/>
                <a:gd name="G2" fmla="+- 21600 0 0"/>
                <a:gd name="T0" fmla="*/ 21666 w 21666"/>
                <a:gd name="T1" fmla="*/ 0 h 21600"/>
                <a:gd name="T2" fmla="*/ 0 w 21666"/>
                <a:gd name="T3" fmla="*/ 21600 h 21600"/>
                <a:gd name="T4" fmla="*/ 66 w 21666"/>
                <a:gd name="T5" fmla="*/ 0 h 21600"/>
              </a:gdLst>
              <a:ahLst/>
              <a:cxnLst>
                <a:cxn ang="0">
                  <a:pos x="T0" y="T1"/>
                </a:cxn>
                <a:cxn ang="0">
                  <a:pos x="T2" y="T3"/>
                </a:cxn>
                <a:cxn ang="0">
                  <a:pos x="T4" y="T5"/>
                </a:cxn>
              </a:cxnLst>
              <a:rect l="0" t="0" r="r" b="b"/>
              <a:pathLst>
                <a:path w="21666" h="21600" fill="none" extrusionOk="0">
                  <a:moveTo>
                    <a:pt x="21666" y="0"/>
                  </a:moveTo>
                  <a:cubicBezTo>
                    <a:pt x="21666" y="11929"/>
                    <a:pt x="11995" y="21600"/>
                    <a:pt x="66" y="21600"/>
                  </a:cubicBezTo>
                  <a:cubicBezTo>
                    <a:pt x="44" y="21599"/>
                    <a:pt x="22" y="21599"/>
                    <a:pt x="0" y="21599"/>
                  </a:cubicBezTo>
                </a:path>
                <a:path w="21666" h="21600" stroke="0" extrusionOk="0">
                  <a:moveTo>
                    <a:pt x="21666" y="0"/>
                  </a:moveTo>
                  <a:cubicBezTo>
                    <a:pt x="21666" y="11929"/>
                    <a:pt x="11995" y="21600"/>
                    <a:pt x="66" y="21600"/>
                  </a:cubicBezTo>
                  <a:cubicBezTo>
                    <a:pt x="44" y="21599"/>
                    <a:pt x="22" y="21599"/>
                    <a:pt x="0" y="21599"/>
                  </a:cubicBezTo>
                  <a:lnTo>
                    <a:pt x="66" y="0"/>
                  </a:lnTo>
                  <a:close/>
                </a:path>
              </a:pathLst>
            </a:custGeom>
            <a:solidFill>
              <a:schemeClr val="accent2"/>
            </a:soli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53" name="Group 52"/>
            <p:cNvGrpSpPr>
              <a:grpSpLocks/>
            </p:cNvGrpSpPr>
            <p:nvPr/>
          </p:nvGrpSpPr>
          <p:grpSpPr bwMode="auto">
            <a:xfrm>
              <a:off x="924" y="2618"/>
              <a:ext cx="665" cy="734"/>
              <a:chOff x="924" y="2618"/>
              <a:chExt cx="665" cy="734"/>
            </a:xfrm>
          </p:grpSpPr>
          <p:sp>
            <p:nvSpPr>
              <p:cNvPr id="1267765" name="Rectangle 53"/>
              <p:cNvSpPr>
                <a:spLocks noChangeArrowheads="1"/>
              </p:cNvSpPr>
              <p:nvPr/>
            </p:nvSpPr>
            <p:spPr bwMode="auto">
              <a:xfrm>
                <a:off x="924" y="2716"/>
                <a:ext cx="665" cy="53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6" name="Oval 54"/>
              <p:cNvSpPr>
                <a:spLocks noChangeArrowheads="1"/>
              </p:cNvSpPr>
              <p:nvPr/>
            </p:nvSpPr>
            <p:spPr bwMode="auto">
              <a:xfrm>
                <a:off x="926" y="3133"/>
                <a:ext cx="663" cy="21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7" name="Oval 55"/>
              <p:cNvSpPr>
                <a:spLocks noChangeArrowheads="1"/>
              </p:cNvSpPr>
              <p:nvPr/>
            </p:nvSpPr>
            <p:spPr bwMode="auto">
              <a:xfrm>
                <a:off x="936" y="2618"/>
                <a:ext cx="649" cy="157"/>
              </a:xfrm>
              <a:prstGeom prst="ellipse">
                <a:avLst/>
              </a:prstGeom>
              <a:solidFill>
                <a:schemeClr val="accent2"/>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72740" name="Group 56"/>
          <p:cNvGrpSpPr>
            <a:grpSpLocks/>
          </p:cNvGrpSpPr>
          <p:nvPr/>
        </p:nvGrpSpPr>
        <p:grpSpPr bwMode="auto">
          <a:xfrm>
            <a:off x="874713" y="4143375"/>
            <a:ext cx="1055687" cy="1198563"/>
            <a:chOff x="528" y="2519"/>
            <a:chExt cx="665" cy="755"/>
          </a:xfrm>
        </p:grpSpPr>
        <p:sp>
          <p:nvSpPr>
            <p:cNvPr id="1267769" name="Arc 57"/>
            <p:cNvSpPr>
              <a:spLocks/>
            </p:cNvSpPr>
            <p:nvPr/>
          </p:nvSpPr>
          <p:spPr bwMode="auto">
            <a:xfrm>
              <a:off x="539" y="3137"/>
              <a:ext cx="384" cy="1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gradFill rotWithShape="0">
              <a:gsLst>
                <a:gs pos="0">
                  <a:schemeClr val="accent2"/>
                </a:gs>
                <a:gs pos="100000">
                  <a:schemeClr val="accent2">
                    <a:gamma/>
                    <a:shade val="60000"/>
                    <a:invGamma/>
                  </a:schemeClr>
                </a:gs>
              </a:gsLst>
              <a:lin ang="0" scaled="1"/>
            </a:gra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0" name="Arc 58"/>
            <p:cNvSpPr>
              <a:spLocks/>
            </p:cNvSpPr>
            <p:nvPr/>
          </p:nvSpPr>
          <p:spPr bwMode="auto">
            <a:xfrm>
              <a:off x="847" y="3152"/>
              <a:ext cx="330" cy="122"/>
            </a:xfrm>
            <a:custGeom>
              <a:avLst/>
              <a:gdLst>
                <a:gd name="G0" fmla="+- 66 0 0"/>
                <a:gd name="G1" fmla="+- 0 0 0"/>
                <a:gd name="G2" fmla="+- 21600 0 0"/>
                <a:gd name="T0" fmla="*/ 21666 w 21666"/>
                <a:gd name="T1" fmla="*/ 0 h 21600"/>
                <a:gd name="T2" fmla="*/ 0 w 21666"/>
                <a:gd name="T3" fmla="*/ 21600 h 21600"/>
                <a:gd name="T4" fmla="*/ 66 w 21666"/>
                <a:gd name="T5" fmla="*/ 0 h 21600"/>
              </a:gdLst>
              <a:ahLst/>
              <a:cxnLst>
                <a:cxn ang="0">
                  <a:pos x="T0" y="T1"/>
                </a:cxn>
                <a:cxn ang="0">
                  <a:pos x="T2" y="T3"/>
                </a:cxn>
                <a:cxn ang="0">
                  <a:pos x="T4" y="T5"/>
                </a:cxn>
              </a:cxnLst>
              <a:rect l="0" t="0" r="r" b="b"/>
              <a:pathLst>
                <a:path w="21666" h="21600" fill="none" extrusionOk="0">
                  <a:moveTo>
                    <a:pt x="21666" y="0"/>
                  </a:moveTo>
                  <a:cubicBezTo>
                    <a:pt x="21666" y="11929"/>
                    <a:pt x="11995" y="21600"/>
                    <a:pt x="66" y="21600"/>
                  </a:cubicBezTo>
                  <a:cubicBezTo>
                    <a:pt x="44" y="21599"/>
                    <a:pt x="22" y="21599"/>
                    <a:pt x="0" y="21599"/>
                  </a:cubicBezTo>
                </a:path>
                <a:path w="21666" h="21600" stroke="0" extrusionOk="0">
                  <a:moveTo>
                    <a:pt x="21666" y="0"/>
                  </a:moveTo>
                  <a:cubicBezTo>
                    <a:pt x="21666" y="11929"/>
                    <a:pt x="11995" y="21600"/>
                    <a:pt x="66" y="21600"/>
                  </a:cubicBezTo>
                  <a:cubicBezTo>
                    <a:pt x="44" y="21599"/>
                    <a:pt x="22" y="21599"/>
                    <a:pt x="0" y="21599"/>
                  </a:cubicBezTo>
                  <a:lnTo>
                    <a:pt x="66" y="0"/>
                  </a:lnTo>
                  <a:close/>
                </a:path>
              </a:pathLst>
            </a:custGeom>
            <a:gradFill rotWithShape="0">
              <a:gsLst>
                <a:gs pos="0">
                  <a:schemeClr val="accent2"/>
                </a:gs>
                <a:gs pos="100000">
                  <a:schemeClr val="accent2">
                    <a:gamma/>
                    <a:shade val="60000"/>
                    <a:invGamma/>
                  </a:schemeClr>
                </a:gs>
              </a:gsLst>
              <a:lin ang="0" scaled="1"/>
            </a:gra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47" name="Group 59"/>
            <p:cNvGrpSpPr>
              <a:grpSpLocks/>
            </p:cNvGrpSpPr>
            <p:nvPr/>
          </p:nvGrpSpPr>
          <p:grpSpPr bwMode="auto">
            <a:xfrm>
              <a:off x="528" y="2519"/>
              <a:ext cx="665" cy="734"/>
              <a:chOff x="528" y="2519"/>
              <a:chExt cx="665" cy="734"/>
            </a:xfrm>
          </p:grpSpPr>
          <p:sp>
            <p:nvSpPr>
              <p:cNvPr id="1267772" name="Rectangle 60"/>
              <p:cNvSpPr>
                <a:spLocks noChangeArrowheads="1"/>
              </p:cNvSpPr>
              <p:nvPr/>
            </p:nvSpPr>
            <p:spPr bwMode="auto">
              <a:xfrm>
                <a:off x="528" y="2617"/>
                <a:ext cx="665" cy="530"/>
              </a:xfrm>
              <a:prstGeom prst="rect">
                <a:avLst/>
              </a:prstGeom>
              <a:gradFill rotWithShape="0">
                <a:gsLst>
                  <a:gs pos="0">
                    <a:schemeClr val="accent2"/>
                  </a:gs>
                  <a:gs pos="100000">
                    <a:schemeClr val="accent2">
                      <a:gamma/>
                      <a:shade val="6000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3" name="Oval 61"/>
              <p:cNvSpPr>
                <a:spLocks noChangeArrowheads="1"/>
              </p:cNvSpPr>
              <p:nvPr/>
            </p:nvSpPr>
            <p:spPr bwMode="auto">
              <a:xfrm>
                <a:off x="530" y="3034"/>
                <a:ext cx="663" cy="219"/>
              </a:xfrm>
              <a:prstGeom prst="ellipse">
                <a:avLst/>
              </a:prstGeom>
              <a:gradFill rotWithShape="0">
                <a:gsLst>
                  <a:gs pos="0">
                    <a:schemeClr val="accent2"/>
                  </a:gs>
                  <a:gs pos="100000">
                    <a:schemeClr val="accent2">
                      <a:gamma/>
                      <a:shade val="60000"/>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4" name="Oval 62"/>
              <p:cNvSpPr>
                <a:spLocks noChangeArrowheads="1"/>
              </p:cNvSpPr>
              <p:nvPr/>
            </p:nvSpPr>
            <p:spPr bwMode="auto">
              <a:xfrm>
                <a:off x="540" y="2519"/>
                <a:ext cx="649" cy="157"/>
              </a:xfrm>
              <a:prstGeom prst="ellipse">
                <a:avLst/>
              </a:prstGeom>
              <a:gradFill rotWithShape="0">
                <a:gsLst>
                  <a:gs pos="0">
                    <a:schemeClr val="accent2"/>
                  </a:gs>
                  <a:gs pos="100000">
                    <a:schemeClr val="accent2">
                      <a:gamma/>
                      <a:shade val="60000"/>
                      <a:invGamma/>
                    </a:schemeClr>
                  </a:gs>
                </a:gsLst>
                <a:lin ang="0" scaled="1"/>
              </a:gra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267775" name="Rectangle 63"/>
          <p:cNvSpPr>
            <a:spLocks noChangeArrowheads="1"/>
          </p:cNvSpPr>
          <p:nvPr/>
        </p:nvSpPr>
        <p:spPr bwMode="auto">
          <a:xfrm>
            <a:off x="736600" y="4254500"/>
            <a:ext cx="1893888"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defRPr/>
            </a:pPr>
            <a:r>
              <a:rPr lang="en-US" b="1">
                <a:solidFill>
                  <a:srgbClr val="DADADA"/>
                </a:solidFill>
                <a:latin typeface="Arial Rounded MT Bold" charset="0"/>
                <a:cs typeface="+mn-cs"/>
              </a:rPr>
              <a:t>DATA</a:t>
            </a:r>
          </a:p>
          <a:p>
            <a:pPr eaLnBrk="0" hangingPunct="0">
              <a:defRPr/>
            </a:pPr>
            <a:r>
              <a:rPr lang="en-US" b="1">
                <a:solidFill>
                  <a:srgbClr val="DADADA"/>
                </a:solidFill>
                <a:latin typeface="Arial Rounded MT Bold" charset="0"/>
                <a:cs typeface="+mn-cs"/>
              </a:rPr>
              <a:t>Ware</a:t>
            </a:r>
          </a:p>
          <a:p>
            <a:pPr eaLnBrk="0" hangingPunct="0">
              <a:defRPr/>
            </a:pPr>
            <a:r>
              <a:rPr lang="en-US" b="1">
                <a:solidFill>
                  <a:srgbClr val="DADADA"/>
                </a:solidFill>
                <a:latin typeface="Arial Rounded MT Bold" charset="0"/>
                <a:cs typeface="+mn-cs"/>
              </a:rPr>
              <a:t>house</a:t>
            </a:r>
          </a:p>
        </p:txBody>
      </p:sp>
      <p:pic>
        <p:nvPicPr>
          <p:cNvPr id="1267776" name="Picture 6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7913" y="876300"/>
            <a:ext cx="17145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7777" name="Rectangle 65"/>
          <p:cNvSpPr>
            <a:spLocks noChangeArrowheads="1"/>
          </p:cNvSpPr>
          <p:nvPr/>
        </p:nvSpPr>
        <p:spPr bwMode="auto">
          <a:xfrm>
            <a:off x="7493000" y="2312988"/>
            <a:ext cx="15351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Knowledge</a:t>
            </a:r>
          </a:p>
        </p:txBody>
      </p:sp>
      <p:sp>
        <p:nvSpPr>
          <p:cNvPr id="1267778" name="Text Box 6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1698" name="Rectangle 2"/>
          <p:cNvSpPr>
            <a:spLocks noGrp="1" noChangeArrowheads="1"/>
          </p:cNvSpPr>
          <p:nvPr>
            <p:ph type="title"/>
          </p:nvPr>
        </p:nvSpPr>
        <p:spPr/>
        <p:txBody>
          <a:bodyPr/>
          <a:lstStyle/>
          <a:p>
            <a:pPr eaLnBrk="1" hangingPunct="1">
              <a:defRPr/>
            </a:pPr>
            <a:r>
              <a:rPr lang="en-US" smtClean="0">
                <a:cs typeface="+mj-cs"/>
              </a:rPr>
              <a:t>What is Decision Support?</a:t>
            </a:r>
          </a:p>
        </p:txBody>
      </p:sp>
      <p:sp>
        <p:nvSpPr>
          <p:cNvPr id="1181699" name="Rectangle 3"/>
          <p:cNvSpPr>
            <a:spLocks noGrp="1" noChangeArrowheads="1"/>
          </p:cNvSpPr>
          <p:nvPr>
            <p:ph type="body" idx="1"/>
          </p:nvPr>
        </p:nvSpPr>
        <p:spPr/>
        <p:txBody>
          <a:bodyPr/>
          <a:lstStyle/>
          <a:p>
            <a:pPr eaLnBrk="1" hangingPunct="1">
              <a:lnSpc>
                <a:spcPct val="90000"/>
              </a:lnSpc>
              <a:defRPr/>
            </a:pPr>
            <a:r>
              <a:rPr lang="en-US" smtClean="0">
                <a:cs typeface="+mn-cs"/>
              </a:rPr>
              <a:t>Technology that will help managers and planners make decisions regarding the organization and its operations based on data in the Data Warehouse.</a:t>
            </a:r>
          </a:p>
          <a:p>
            <a:pPr lvl="1" eaLnBrk="1" hangingPunct="1">
              <a:lnSpc>
                <a:spcPct val="90000"/>
              </a:lnSpc>
              <a:defRPr/>
            </a:pPr>
            <a:r>
              <a:rPr lang="en-US" smtClean="0"/>
              <a:t>What was the last two years of sales volume for each product by state and city?</a:t>
            </a:r>
          </a:p>
          <a:p>
            <a:pPr lvl="1" eaLnBrk="1" hangingPunct="1">
              <a:lnSpc>
                <a:spcPct val="90000"/>
              </a:lnSpc>
              <a:defRPr/>
            </a:pPr>
            <a:r>
              <a:rPr lang="en-US" smtClean="0"/>
              <a:t>What effects will a 5% price discount have on our future income for product X?</a:t>
            </a:r>
          </a:p>
          <a:p>
            <a:pPr eaLnBrk="1" hangingPunct="1">
              <a:lnSpc>
                <a:spcPct val="90000"/>
              </a:lnSpc>
              <a:defRPr/>
            </a:pPr>
            <a:r>
              <a:rPr lang="en-US" smtClean="0">
                <a:cs typeface="+mn-cs"/>
              </a:rPr>
              <a:t>Increasing common term is KDD</a:t>
            </a:r>
          </a:p>
          <a:p>
            <a:pPr lvl="1" eaLnBrk="1" hangingPunct="1">
              <a:lnSpc>
                <a:spcPct val="90000"/>
              </a:lnSpc>
              <a:defRPr/>
            </a:pPr>
            <a:r>
              <a:rPr lang="en-US" smtClean="0"/>
              <a:t>Knowledge Discovery in Databases</a:t>
            </a:r>
          </a:p>
          <a:p>
            <a:pPr lvl="1" eaLnBrk="1" hangingPunct="1">
              <a:lnSpc>
                <a:spcPct val="90000"/>
              </a:lnSpc>
              <a:buFontTx/>
              <a:buNone/>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2722" name="Rectangle 2"/>
          <p:cNvSpPr>
            <a:spLocks noGrp="1" noChangeArrowheads="1"/>
          </p:cNvSpPr>
          <p:nvPr>
            <p:ph type="title"/>
          </p:nvPr>
        </p:nvSpPr>
        <p:spPr/>
        <p:txBody>
          <a:bodyPr/>
          <a:lstStyle/>
          <a:p>
            <a:pPr eaLnBrk="1" hangingPunct="1">
              <a:defRPr/>
            </a:pPr>
            <a:r>
              <a:rPr lang="en-US" smtClean="0">
                <a:cs typeface="+mj-cs"/>
              </a:rPr>
              <a:t>Conventional Query Tools</a:t>
            </a:r>
          </a:p>
        </p:txBody>
      </p:sp>
      <p:sp>
        <p:nvSpPr>
          <p:cNvPr id="1182723" name="Rectangle 3"/>
          <p:cNvSpPr>
            <a:spLocks noGrp="1" noChangeArrowheads="1"/>
          </p:cNvSpPr>
          <p:nvPr>
            <p:ph type="body" idx="1"/>
          </p:nvPr>
        </p:nvSpPr>
        <p:spPr/>
        <p:txBody>
          <a:bodyPr/>
          <a:lstStyle/>
          <a:p>
            <a:pPr eaLnBrk="1" hangingPunct="1">
              <a:defRPr/>
            </a:pPr>
            <a:r>
              <a:rPr lang="en-US" smtClean="0">
                <a:cs typeface="+mn-cs"/>
              </a:rPr>
              <a:t>Ad-hoc queries and reports using conventional database tools</a:t>
            </a:r>
          </a:p>
          <a:p>
            <a:pPr lvl="1" eaLnBrk="1" hangingPunct="1">
              <a:defRPr/>
            </a:pPr>
            <a:r>
              <a:rPr lang="en-US" smtClean="0"/>
              <a:t>E.g. Access queries.</a:t>
            </a:r>
          </a:p>
          <a:p>
            <a:pPr eaLnBrk="1" hangingPunct="1">
              <a:defRPr/>
            </a:pPr>
            <a:r>
              <a:rPr lang="en-US" smtClean="0">
                <a:cs typeface="+mn-cs"/>
              </a:rPr>
              <a:t>Typical database designs include fixed sets of reports and queries to support them</a:t>
            </a:r>
          </a:p>
          <a:p>
            <a:pPr lvl="1" eaLnBrk="1" hangingPunct="1">
              <a:defRPr/>
            </a:pPr>
            <a:r>
              <a:rPr lang="en-US" smtClean="0"/>
              <a:t>The end-user is often not given the ability to do ad-hoc queries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3746" name="Rectangle 2"/>
          <p:cNvSpPr>
            <a:spLocks noGrp="1" noChangeArrowheads="1"/>
          </p:cNvSpPr>
          <p:nvPr>
            <p:ph type="title"/>
          </p:nvPr>
        </p:nvSpPr>
        <p:spPr/>
        <p:txBody>
          <a:bodyPr/>
          <a:lstStyle/>
          <a:p>
            <a:pPr eaLnBrk="1" hangingPunct="1">
              <a:defRPr/>
            </a:pPr>
            <a:r>
              <a:rPr lang="en-US" smtClean="0">
                <a:cs typeface="+mj-cs"/>
              </a:rPr>
              <a:t>OLAP</a:t>
            </a:r>
          </a:p>
        </p:txBody>
      </p:sp>
      <p:sp>
        <p:nvSpPr>
          <p:cNvPr id="1183747" name="Rectangle 3"/>
          <p:cNvSpPr>
            <a:spLocks noGrp="1" noChangeArrowheads="1"/>
          </p:cNvSpPr>
          <p:nvPr>
            <p:ph type="body" idx="1"/>
          </p:nvPr>
        </p:nvSpPr>
        <p:spPr/>
        <p:txBody>
          <a:bodyPr/>
          <a:lstStyle/>
          <a:p>
            <a:pPr eaLnBrk="1" hangingPunct="1">
              <a:defRPr/>
            </a:pPr>
            <a:r>
              <a:rPr lang="en-US" dirty="0" smtClean="0">
                <a:cs typeface="+mn-cs"/>
              </a:rPr>
              <a:t>Online Line Analytical Processing</a:t>
            </a:r>
          </a:p>
          <a:p>
            <a:pPr lvl="1" eaLnBrk="1" hangingPunct="1">
              <a:defRPr/>
            </a:pPr>
            <a:r>
              <a:rPr lang="en-US" dirty="0" smtClean="0"/>
              <a:t>Intended to provide multidimensional views of the data</a:t>
            </a:r>
          </a:p>
          <a:p>
            <a:pPr lvl="1" eaLnBrk="1" hangingPunct="1">
              <a:defRPr/>
            </a:pPr>
            <a:r>
              <a:rPr lang="en-US" dirty="0" smtClean="0"/>
              <a:t>I.e., the </a:t>
            </a:r>
            <a:r>
              <a:rPr lang="ja-JP" altLang="en-US" dirty="0" smtClean="0">
                <a:latin typeface="Arial"/>
              </a:rPr>
              <a:t>“</a:t>
            </a:r>
            <a:r>
              <a:rPr lang="en-US" dirty="0" smtClean="0"/>
              <a:t>Data Cube</a:t>
            </a:r>
            <a:r>
              <a:rPr lang="ja-JP" altLang="en-US" dirty="0" smtClean="0">
                <a:latin typeface="Arial"/>
              </a:rPr>
              <a:t>”</a:t>
            </a:r>
            <a:endParaRPr lang="en-US" dirty="0" smtClean="0"/>
          </a:p>
          <a:p>
            <a:pPr lvl="1" eaLnBrk="1" hangingPunct="1">
              <a:defRPr/>
            </a:pPr>
            <a:r>
              <a:rPr lang="en-US" dirty="0" smtClean="0"/>
              <a:t>The PivotTables in MS Excel are examples of OLAP tools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184770" name="Rectangle 2"/>
          <p:cNvSpPr>
            <a:spLocks noGrp="1" noChangeArrowheads="1"/>
          </p:cNvSpPr>
          <p:nvPr>
            <p:ph type="title"/>
          </p:nvPr>
        </p:nvSpPr>
        <p:spPr/>
        <p:txBody>
          <a:bodyPr/>
          <a:lstStyle/>
          <a:p>
            <a:pPr eaLnBrk="1" hangingPunct="1">
              <a:defRPr/>
            </a:pPr>
            <a:r>
              <a:rPr lang="en-US" smtClean="0">
                <a:cs typeface="+mj-cs"/>
              </a:rPr>
              <a:t>Data Cube</a:t>
            </a:r>
          </a:p>
        </p:txBody>
      </p:sp>
      <p:pic>
        <p:nvPicPr>
          <p:cNvPr id="80899" name="Picture 3" descr="data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Date Placeholder 2"/>
          <p:cNvSpPr>
            <a:spLocks noGrp="1"/>
          </p:cNvSpPr>
          <p:nvPr>
            <p:ph type="dt" sz="quarter" idx="10"/>
          </p:nvPr>
        </p:nvSpPr>
        <p:spPr/>
        <p:txBody>
          <a:bodyPr/>
          <a:lstStyle/>
          <a:p>
            <a:pPr>
              <a:defRPr/>
            </a:pPr>
            <a:r>
              <a:rPr lang="en-US" smtClean="0"/>
              <a:t>IS 257 – Fall 2012</a:t>
            </a:r>
            <a:endParaRPr lang="en-US"/>
          </a:p>
        </p:txBody>
      </p:sp>
      <p:sp>
        <p:nvSpPr>
          <p:cNvPr id="1110018" name="Rectangle 2"/>
          <p:cNvSpPr>
            <a:spLocks noGrp="1" noChangeArrowheads="1"/>
          </p:cNvSpPr>
          <p:nvPr>
            <p:ph type="title"/>
          </p:nvPr>
        </p:nvSpPr>
        <p:spPr/>
        <p:txBody>
          <a:bodyPr/>
          <a:lstStyle/>
          <a:p>
            <a:pPr eaLnBrk="1" hangingPunct="1">
              <a:defRPr/>
            </a:pPr>
            <a:r>
              <a:rPr lang="en-US" sz="2400" smtClean="0">
                <a:cs typeface="+mj-cs"/>
              </a:rPr>
              <a:t>Problem: Heterogeneous Information Sources</a:t>
            </a:r>
          </a:p>
        </p:txBody>
      </p:sp>
      <p:sp>
        <p:nvSpPr>
          <p:cNvPr id="1110019" name="Rectangle 3"/>
          <p:cNvSpPr>
            <a:spLocks noChangeArrowheads="1"/>
          </p:cNvSpPr>
          <p:nvPr/>
        </p:nvSpPr>
        <p:spPr bwMode="auto">
          <a:xfrm>
            <a:off x="0" y="1839913"/>
            <a:ext cx="38877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a:spcBef>
                <a:spcPct val="20000"/>
              </a:spcBef>
              <a:defRPr/>
            </a:pPr>
            <a:r>
              <a:rPr lang="ja-JP" altLang="en-US" sz="2000" i="1">
                <a:latin typeface="Arial"/>
                <a:cs typeface="+mn-cs"/>
              </a:rPr>
              <a:t>“</a:t>
            </a:r>
            <a:r>
              <a:rPr lang="en-US" sz="2000" i="1">
                <a:latin typeface="Arial" charset="0"/>
                <a:cs typeface="+mn-cs"/>
              </a:rPr>
              <a:t>Heterogeneities are everywhere</a:t>
            </a:r>
            <a:r>
              <a:rPr lang="ja-JP" altLang="en-US" sz="2000" i="1">
                <a:latin typeface="Arial"/>
                <a:cs typeface="+mn-cs"/>
              </a:rPr>
              <a:t>”</a:t>
            </a:r>
            <a:endParaRPr lang="en-US" sz="2000" i="1">
              <a:latin typeface="Arial" charset="0"/>
              <a:cs typeface="+mn-cs"/>
            </a:endParaRPr>
          </a:p>
        </p:txBody>
      </p:sp>
      <p:sp>
        <p:nvSpPr>
          <p:cNvPr id="1110020" name="Rectangle 4"/>
          <p:cNvSpPr>
            <a:spLocks noChangeArrowheads="1"/>
          </p:cNvSpPr>
          <p:nvPr/>
        </p:nvSpPr>
        <p:spPr bwMode="auto">
          <a:xfrm>
            <a:off x="685800" y="48768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Different interfaces</a:t>
            </a:r>
          </a:p>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Different data representations</a:t>
            </a:r>
          </a:p>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Duplicate and inconsistent information</a:t>
            </a:r>
            <a:endParaRPr lang="en-US" sz="2800">
              <a:cs typeface="+mn-cs"/>
            </a:endParaRPr>
          </a:p>
        </p:txBody>
      </p:sp>
      <p:grpSp>
        <p:nvGrpSpPr>
          <p:cNvPr id="9221" name="Group 5"/>
          <p:cNvGrpSpPr>
            <a:grpSpLocks/>
          </p:cNvGrpSpPr>
          <p:nvPr/>
        </p:nvGrpSpPr>
        <p:grpSpPr bwMode="auto">
          <a:xfrm>
            <a:off x="3471863" y="2409825"/>
            <a:ext cx="730250" cy="511175"/>
            <a:chOff x="2187" y="1367"/>
            <a:chExt cx="460" cy="322"/>
          </a:xfrm>
        </p:grpSpPr>
        <p:grpSp>
          <p:nvGrpSpPr>
            <p:cNvPr id="9406" name="Group 6"/>
            <p:cNvGrpSpPr>
              <a:grpSpLocks/>
            </p:cNvGrpSpPr>
            <p:nvPr/>
          </p:nvGrpSpPr>
          <p:grpSpPr bwMode="auto">
            <a:xfrm>
              <a:off x="2187" y="1367"/>
              <a:ext cx="356" cy="292"/>
              <a:chOff x="2187" y="1367"/>
              <a:chExt cx="356" cy="292"/>
            </a:xfrm>
          </p:grpSpPr>
          <p:grpSp>
            <p:nvGrpSpPr>
              <p:cNvPr id="9439" name="Group 7"/>
              <p:cNvGrpSpPr>
                <a:grpSpLocks/>
              </p:cNvGrpSpPr>
              <p:nvPr/>
            </p:nvGrpSpPr>
            <p:grpSpPr bwMode="auto">
              <a:xfrm>
                <a:off x="2187" y="1367"/>
                <a:ext cx="356" cy="292"/>
                <a:chOff x="2187" y="1367"/>
                <a:chExt cx="356" cy="292"/>
              </a:xfrm>
            </p:grpSpPr>
            <p:grpSp>
              <p:nvGrpSpPr>
                <p:cNvPr id="9448" name="Group 8"/>
                <p:cNvGrpSpPr>
                  <a:grpSpLocks/>
                </p:cNvGrpSpPr>
                <p:nvPr/>
              </p:nvGrpSpPr>
              <p:grpSpPr bwMode="auto">
                <a:xfrm>
                  <a:off x="2187" y="1532"/>
                  <a:ext cx="356" cy="127"/>
                  <a:chOff x="2187" y="1532"/>
                  <a:chExt cx="356" cy="127"/>
                </a:xfrm>
              </p:grpSpPr>
              <p:sp>
                <p:nvSpPr>
                  <p:cNvPr id="1110025" name="Freeform 9"/>
                  <p:cNvSpPr>
                    <a:spLocks/>
                  </p:cNvSpPr>
                  <p:nvPr/>
                </p:nvSpPr>
                <p:spPr bwMode="auto">
                  <a:xfrm>
                    <a:off x="2338" y="1532"/>
                    <a:ext cx="204" cy="127"/>
                  </a:xfrm>
                  <a:custGeom>
                    <a:avLst/>
                    <a:gdLst>
                      <a:gd name="T0" fmla="*/ 0 w 204"/>
                      <a:gd name="T1" fmla="*/ 37 h 127"/>
                      <a:gd name="T2" fmla="*/ 0 w 204"/>
                      <a:gd name="T3" fmla="*/ 126 h 127"/>
                      <a:gd name="T4" fmla="*/ 203 w 204"/>
                      <a:gd name="T5" fmla="*/ 61 h 127"/>
                      <a:gd name="T6" fmla="*/ 203 w 204"/>
                      <a:gd name="T7" fmla="*/ 0 h 127"/>
                      <a:gd name="T8" fmla="*/ 0 w 204"/>
                      <a:gd name="T9" fmla="*/ 37 h 127"/>
                    </a:gdLst>
                    <a:ahLst/>
                    <a:cxnLst>
                      <a:cxn ang="0">
                        <a:pos x="T0" y="T1"/>
                      </a:cxn>
                      <a:cxn ang="0">
                        <a:pos x="T2" y="T3"/>
                      </a:cxn>
                      <a:cxn ang="0">
                        <a:pos x="T4" y="T5"/>
                      </a:cxn>
                      <a:cxn ang="0">
                        <a:pos x="T6" y="T7"/>
                      </a:cxn>
                      <a:cxn ang="0">
                        <a:pos x="T8" y="T9"/>
                      </a:cxn>
                    </a:cxnLst>
                    <a:rect l="0" t="0" r="r" b="b"/>
                    <a:pathLst>
                      <a:path w="204" h="127">
                        <a:moveTo>
                          <a:pt x="0" y="37"/>
                        </a:moveTo>
                        <a:lnTo>
                          <a:pt x="0" y="126"/>
                        </a:lnTo>
                        <a:lnTo>
                          <a:pt x="203" y="61"/>
                        </a:lnTo>
                        <a:lnTo>
                          <a:pt x="203" y="0"/>
                        </a:lnTo>
                        <a:lnTo>
                          <a:pt x="0" y="3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26" name="Freeform 10"/>
                  <p:cNvSpPr>
                    <a:spLocks/>
                  </p:cNvSpPr>
                  <p:nvPr/>
                </p:nvSpPr>
                <p:spPr bwMode="auto">
                  <a:xfrm>
                    <a:off x="2187" y="1561"/>
                    <a:ext cx="152" cy="98"/>
                  </a:xfrm>
                  <a:custGeom>
                    <a:avLst/>
                    <a:gdLst>
                      <a:gd name="T0" fmla="*/ 151 w 152"/>
                      <a:gd name="T1" fmla="*/ 8 h 98"/>
                      <a:gd name="T2" fmla="*/ 151 w 152"/>
                      <a:gd name="T3" fmla="*/ 97 h 98"/>
                      <a:gd name="T4" fmla="*/ 0 w 152"/>
                      <a:gd name="T5" fmla="*/ 75 h 98"/>
                      <a:gd name="T6" fmla="*/ 0 w 152"/>
                      <a:gd name="T7" fmla="*/ 0 h 98"/>
                      <a:gd name="T8" fmla="*/ 151 w 152"/>
                      <a:gd name="T9" fmla="*/ 8 h 98"/>
                    </a:gdLst>
                    <a:ahLst/>
                    <a:cxnLst>
                      <a:cxn ang="0">
                        <a:pos x="T0" y="T1"/>
                      </a:cxn>
                      <a:cxn ang="0">
                        <a:pos x="T2" y="T3"/>
                      </a:cxn>
                      <a:cxn ang="0">
                        <a:pos x="T4" y="T5"/>
                      </a:cxn>
                      <a:cxn ang="0">
                        <a:pos x="T6" y="T7"/>
                      </a:cxn>
                      <a:cxn ang="0">
                        <a:pos x="T8" y="T9"/>
                      </a:cxn>
                    </a:cxnLst>
                    <a:rect l="0" t="0" r="r" b="b"/>
                    <a:pathLst>
                      <a:path w="152" h="98">
                        <a:moveTo>
                          <a:pt x="151" y="8"/>
                        </a:moveTo>
                        <a:lnTo>
                          <a:pt x="151" y="97"/>
                        </a:lnTo>
                        <a:lnTo>
                          <a:pt x="0" y="75"/>
                        </a:lnTo>
                        <a:lnTo>
                          <a:pt x="0" y="0"/>
                        </a:lnTo>
                        <a:lnTo>
                          <a:pt x="151" y="8"/>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27" name="Freeform 11"/>
                  <p:cNvSpPr>
                    <a:spLocks/>
                  </p:cNvSpPr>
                  <p:nvPr/>
                </p:nvSpPr>
                <p:spPr bwMode="auto">
                  <a:xfrm>
                    <a:off x="2188" y="1533"/>
                    <a:ext cx="355" cy="39"/>
                  </a:xfrm>
                  <a:custGeom>
                    <a:avLst/>
                    <a:gdLst>
                      <a:gd name="T0" fmla="*/ 0 w 355"/>
                      <a:gd name="T1" fmla="*/ 29 h 39"/>
                      <a:gd name="T2" fmla="*/ 152 w 355"/>
                      <a:gd name="T3" fmla="*/ 38 h 39"/>
                      <a:gd name="T4" fmla="*/ 354 w 355"/>
                      <a:gd name="T5" fmla="*/ 0 h 39"/>
                      <a:gd name="T6" fmla="*/ 205 w 355"/>
                      <a:gd name="T7" fmla="*/ 0 h 39"/>
                      <a:gd name="T8" fmla="*/ 0 w 355"/>
                      <a:gd name="T9" fmla="*/ 29 h 39"/>
                    </a:gdLst>
                    <a:ahLst/>
                    <a:cxnLst>
                      <a:cxn ang="0">
                        <a:pos x="T0" y="T1"/>
                      </a:cxn>
                      <a:cxn ang="0">
                        <a:pos x="T2" y="T3"/>
                      </a:cxn>
                      <a:cxn ang="0">
                        <a:pos x="T4" y="T5"/>
                      </a:cxn>
                      <a:cxn ang="0">
                        <a:pos x="T6" y="T7"/>
                      </a:cxn>
                      <a:cxn ang="0">
                        <a:pos x="T8" y="T9"/>
                      </a:cxn>
                    </a:cxnLst>
                    <a:rect l="0" t="0" r="r" b="b"/>
                    <a:pathLst>
                      <a:path w="355" h="39">
                        <a:moveTo>
                          <a:pt x="0" y="29"/>
                        </a:moveTo>
                        <a:lnTo>
                          <a:pt x="152" y="38"/>
                        </a:lnTo>
                        <a:lnTo>
                          <a:pt x="354" y="0"/>
                        </a:lnTo>
                        <a:lnTo>
                          <a:pt x="205" y="0"/>
                        </a:lnTo>
                        <a:lnTo>
                          <a:pt x="0" y="29"/>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028" name="Freeform 12"/>
                <p:cNvSpPr>
                  <a:spLocks/>
                </p:cNvSpPr>
                <p:nvPr/>
              </p:nvSpPr>
              <p:spPr bwMode="auto">
                <a:xfrm>
                  <a:off x="2302" y="1521"/>
                  <a:ext cx="129" cy="37"/>
                </a:xfrm>
                <a:custGeom>
                  <a:avLst/>
                  <a:gdLst>
                    <a:gd name="T0" fmla="*/ 0 w 129"/>
                    <a:gd name="T1" fmla="*/ 20 h 37"/>
                    <a:gd name="T2" fmla="*/ 0 w 129"/>
                    <a:gd name="T3" fmla="*/ 31 h 37"/>
                    <a:gd name="T4" fmla="*/ 59 w 129"/>
                    <a:gd name="T5" fmla="*/ 36 h 37"/>
                    <a:gd name="T6" fmla="*/ 128 w 129"/>
                    <a:gd name="T7" fmla="*/ 23 h 37"/>
                    <a:gd name="T8" fmla="*/ 128 w 129"/>
                    <a:gd name="T9" fmla="*/ 0 h 37"/>
                    <a:gd name="T10" fmla="*/ 0 w 129"/>
                    <a:gd name="T11" fmla="*/ 20 h 37"/>
                  </a:gdLst>
                  <a:ahLst/>
                  <a:cxnLst>
                    <a:cxn ang="0">
                      <a:pos x="T0" y="T1"/>
                    </a:cxn>
                    <a:cxn ang="0">
                      <a:pos x="T2" y="T3"/>
                    </a:cxn>
                    <a:cxn ang="0">
                      <a:pos x="T4" y="T5"/>
                    </a:cxn>
                    <a:cxn ang="0">
                      <a:pos x="T6" y="T7"/>
                    </a:cxn>
                    <a:cxn ang="0">
                      <a:pos x="T8" y="T9"/>
                    </a:cxn>
                    <a:cxn ang="0">
                      <a:pos x="T10" y="T11"/>
                    </a:cxn>
                  </a:cxnLst>
                  <a:rect l="0" t="0" r="r" b="b"/>
                  <a:pathLst>
                    <a:path w="129" h="37">
                      <a:moveTo>
                        <a:pt x="0" y="20"/>
                      </a:moveTo>
                      <a:lnTo>
                        <a:pt x="0" y="31"/>
                      </a:lnTo>
                      <a:lnTo>
                        <a:pt x="59" y="36"/>
                      </a:lnTo>
                      <a:lnTo>
                        <a:pt x="128" y="23"/>
                      </a:lnTo>
                      <a:lnTo>
                        <a:pt x="128" y="0"/>
                      </a:lnTo>
                      <a:lnTo>
                        <a:pt x="0" y="2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450" name="Group 13"/>
                <p:cNvGrpSpPr>
                  <a:grpSpLocks/>
                </p:cNvGrpSpPr>
                <p:nvPr/>
              </p:nvGrpSpPr>
              <p:grpSpPr bwMode="auto">
                <a:xfrm>
                  <a:off x="2215" y="1367"/>
                  <a:ext cx="286" cy="183"/>
                  <a:chOff x="2215" y="1367"/>
                  <a:chExt cx="286" cy="183"/>
                </a:xfrm>
              </p:grpSpPr>
              <p:sp>
                <p:nvSpPr>
                  <p:cNvPr id="1110030" name="Freeform 14"/>
                  <p:cNvSpPr>
                    <a:spLocks/>
                  </p:cNvSpPr>
                  <p:nvPr/>
                </p:nvSpPr>
                <p:spPr bwMode="auto">
                  <a:xfrm>
                    <a:off x="2337" y="1367"/>
                    <a:ext cx="164" cy="178"/>
                  </a:xfrm>
                  <a:custGeom>
                    <a:avLst/>
                    <a:gdLst>
                      <a:gd name="T0" fmla="*/ 23 w 164"/>
                      <a:gd name="T1" fmla="*/ 177 h 178"/>
                      <a:gd name="T2" fmla="*/ 0 w 164"/>
                      <a:gd name="T3" fmla="*/ 5 h 178"/>
                      <a:gd name="T4" fmla="*/ 140 w 164"/>
                      <a:gd name="T5" fmla="*/ 0 h 178"/>
                      <a:gd name="T6" fmla="*/ 163 w 164"/>
                      <a:gd name="T7" fmla="*/ 153 h 178"/>
                      <a:gd name="T8" fmla="*/ 23 w 164"/>
                      <a:gd name="T9" fmla="*/ 177 h 178"/>
                    </a:gdLst>
                    <a:ahLst/>
                    <a:cxnLst>
                      <a:cxn ang="0">
                        <a:pos x="T0" y="T1"/>
                      </a:cxn>
                      <a:cxn ang="0">
                        <a:pos x="T2" y="T3"/>
                      </a:cxn>
                      <a:cxn ang="0">
                        <a:pos x="T4" y="T5"/>
                      </a:cxn>
                      <a:cxn ang="0">
                        <a:pos x="T6" y="T7"/>
                      </a:cxn>
                      <a:cxn ang="0">
                        <a:pos x="T8" y="T9"/>
                      </a:cxn>
                    </a:cxnLst>
                    <a:rect l="0" t="0" r="r" b="b"/>
                    <a:pathLst>
                      <a:path w="164" h="178">
                        <a:moveTo>
                          <a:pt x="23" y="177"/>
                        </a:moveTo>
                        <a:lnTo>
                          <a:pt x="0" y="5"/>
                        </a:lnTo>
                        <a:lnTo>
                          <a:pt x="140" y="0"/>
                        </a:lnTo>
                        <a:lnTo>
                          <a:pt x="163" y="153"/>
                        </a:lnTo>
                        <a:lnTo>
                          <a:pt x="23" y="17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1" name="Freeform 15"/>
                  <p:cNvSpPr>
                    <a:spLocks/>
                  </p:cNvSpPr>
                  <p:nvPr/>
                </p:nvSpPr>
                <p:spPr bwMode="auto">
                  <a:xfrm>
                    <a:off x="2215" y="1374"/>
                    <a:ext cx="147" cy="176"/>
                  </a:xfrm>
                  <a:custGeom>
                    <a:avLst/>
                    <a:gdLst>
                      <a:gd name="T0" fmla="*/ 122 w 147"/>
                      <a:gd name="T1" fmla="*/ 0 h 176"/>
                      <a:gd name="T2" fmla="*/ 0 w 147"/>
                      <a:gd name="T3" fmla="*/ 39 h 176"/>
                      <a:gd name="T4" fmla="*/ 16 w 147"/>
                      <a:gd name="T5" fmla="*/ 175 h 176"/>
                      <a:gd name="T6" fmla="*/ 146 w 147"/>
                      <a:gd name="T7" fmla="*/ 170 h 176"/>
                      <a:gd name="T8" fmla="*/ 122 w 147"/>
                      <a:gd name="T9" fmla="*/ 0 h 176"/>
                    </a:gdLst>
                    <a:ahLst/>
                    <a:cxnLst>
                      <a:cxn ang="0">
                        <a:pos x="T0" y="T1"/>
                      </a:cxn>
                      <a:cxn ang="0">
                        <a:pos x="T2" y="T3"/>
                      </a:cxn>
                      <a:cxn ang="0">
                        <a:pos x="T4" y="T5"/>
                      </a:cxn>
                      <a:cxn ang="0">
                        <a:pos x="T6" y="T7"/>
                      </a:cxn>
                      <a:cxn ang="0">
                        <a:pos x="T8" y="T9"/>
                      </a:cxn>
                    </a:cxnLst>
                    <a:rect l="0" t="0" r="r" b="b"/>
                    <a:pathLst>
                      <a:path w="147" h="176">
                        <a:moveTo>
                          <a:pt x="122" y="0"/>
                        </a:moveTo>
                        <a:lnTo>
                          <a:pt x="0" y="39"/>
                        </a:lnTo>
                        <a:lnTo>
                          <a:pt x="16" y="175"/>
                        </a:lnTo>
                        <a:lnTo>
                          <a:pt x="146" y="170"/>
                        </a:lnTo>
                        <a:lnTo>
                          <a:pt x="122"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2" name="Freeform 16"/>
                  <p:cNvSpPr>
                    <a:spLocks/>
                  </p:cNvSpPr>
                  <p:nvPr/>
                </p:nvSpPr>
                <p:spPr bwMode="auto">
                  <a:xfrm>
                    <a:off x="2364" y="1385"/>
                    <a:ext cx="119" cy="134"/>
                  </a:xfrm>
                  <a:custGeom>
                    <a:avLst/>
                    <a:gdLst>
                      <a:gd name="T0" fmla="*/ 0 w 119"/>
                      <a:gd name="T1" fmla="*/ 7 h 134"/>
                      <a:gd name="T2" fmla="*/ 16 w 119"/>
                      <a:gd name="T3" fmla="*/ 133 h 134"/>
                      <a:gd name="T4" fmla="*/ 118 w 119"/>
                      <a:gd name="T5" fmla="*/ 119 h 134"/>
                      <a:gd name="T6" fmla="*/ 99 w 119"/>
                      <a:gd name="T7" fmla="*/ 0 h 134"/>
                      <a:gd name="T8" fmla="*/ 0 w 119"/>
                      <a:gd name="T9" fmla="*/ 7 h 134"/>
                    </a:gdLst>
                    <a:ahLst/>
                    <a:cxnLst>
                      <a:cxn ang="0">
                        <a:pos x="T0" y="T1"/>
                      </a:cxn>
                      <a:cxn ang="0">
                        <a:pos x="T2" y="T3"/>
                      </a:cxn>
                      <a:cxn ang="0">
                        <a:pos x="T4" y="T5"/>
                      </a:cxn>
                      <a:cxn ang="0">
                        <a:pos x="T6" y="T7"/>
                      </a:cxn>
                      <a:cxn ang="0">
                        <a:pos x="T8" y="T9"/>
                      </a:cxn>
                    </a:cxnLst>
                    <a:rect l="0" t="0" r="r" b="b"/>
                    <a:pathLst>
                      <a:path w="119" h="134">
                        <a:moveTo>
                          <a:pt x="0" y="7"/>
                        </a:moveTo>
                        <a:lnTo>
                          <a:pt x="16" y="133"/>
                        </a:lnTo>
                        <a:lnTo>
                          <a:pt x="118" y="119"/>
                        </a:lnTo>
                        <a:lnTo>
                          <a:pt x="99" y="0"/>
                        </a:lnTo>
                        <a:lnTo>
                          <a:pt x="0" y="7"/>
                        </a:lnTo>
                      </a:path>
                    </a:pathLst>
                  </a:custGeom>
                  <a:solidFill>
                    <a:srgbClr val="0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440" name="Group 17"/>
              <p:cNvGrpSpPr>
                <a:grpSpLocks/>
              </p:cNvGrpSpPr>
              <p:nvPr/>
            </p:nvGrpSpPr>
            <p:grpSpPr bwMode="auto">
              <a:xfrm>
                <a:off x="2412" y="1546"/>
                <a:ext cx="117" cy="83"/>
                <a:chOff x="2412" y="1546"/>
                <a:chExt cx="117" cy="83"/>
              </a:xfrm>
            </p:grpSpPr>
            <p:sp>
              <p:nvSpPr>
                <p:cNvPr id="1110034" name="Freeform 18"/>
                <p:cNvSpPr>
                  <a:spLocks/>
                </p:cNvSpPr>
                <p:nvPr/>
              </p:nvSpPr>
              <p:spPr bwMode="auto">
                <a:xfrm>
                  <a:off x="2412" y="1546"/>
                  <a:ext cx="117" cy="83"/>
                </a:xfrm>
                <a:custGeom>
                  <a:avLst/>
                  <a:gdLst>
                    <a:gd name="T0" fmla="*/ 116 w 117"/>
                    <a:gd name="T1" fmla="*/ 0 h 83"/>
                    <a:gd name="T2" fmla="*/ 0 w 117"/>
                    <a:gd name="T3" fmla="*/ 25 h 83"/>
                    <a:gd name="T4" fmla="*/ 0 w 117"/>
                    <a:gd name="T5" fmla="*/ 82 h 83"/>
                    <a:gd name="T6" fmla="*/ 116 w 117"/>
                    <a:gd name="T7" fmla="*/ 47 h 83"/>
                    <a:gd name="T8" fmla="*/ 116 w 117"/>
                    <a:gd name="T9" fmla="*/ 0 h 83"/>
                  </a:gdLst>
                  <a:ahLst/>
                  <a:cxnLst>
                    <a:cxn ang="0">
                      <a:pos x="T0" y="T1"/>
                    </a:cxn>
                    <a:cxn ang="0">
                      <a:pos x="T2" y="T3"/>
                    </a:cxn>
                    <a:cxn ang="0">
                      <a:pos x="T4" y="T5"/>
                    </a:cxn>
                    <a:cxn ang="0">
                      <a:pos x="T6" y="T7"/>
                    </a:cxn>
                    <a:cxn ang="0">
                      <a:pos x="T8" y="T9"/>
                    </a:cxn>
                  </a:cxnLst>
                  <a:rect l="0" t="0" r="r" b="b"/>
                  <a:pathLst>
                    <a:path w="117" h="83">
                      <a:moveTo>
                        <a:pt x="116" y="0"/>
                      </a:moveTo>
                      <a:lnTo>
                        <a:pt x="0" y="25"/>
                      </a:lnTo>
                      <a:lnTo>
                        <a:pt x="0" y="82"/>
                      </a:lnTo>
                      <a:lnTo>
                        <a:pt x="116" y="47"/>
                      </a:lnTo>
                      <a:lnTo>
                        <a:pt x="116" y="0"/>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5" name="Line 19"/>
                <p:cNvSpPr>
                  <a:spLocks noChangeShapeType="1"/>
                </p:cNvSpPr>
                <p:nvPr/>
              </p:nvSpPr>
              <p:spPr bwMode="auto">
                <a:xfrm flipV="1">
                  <a:off x="2488" y="1563"/>
                  <a:ext cx="28"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6" name="Line 20"/>
                <p:cNvSpPr>
                  <a:spLocks noChangeShapeType="1"/>
                </p:cNvSpPr>
                <p:nvPr/>
              </p:nvSpPr>
              <p:spPr bwMode="auto">
                <a:xfrm flipH="1">
                  <a:off x="2433" y="1577"/>
                  <a:ext cx="38"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7" name="Line 21"/>
                <p:cNvSpPr>
                  <a:spLocks noChangeShapeType="1"/>
                </p:cNvSpPr>
                <p:nvPr/>
              </p:nvSpPr>
              <p:spPr bwMode="auto">
                <a:xfrm>
                  <a:off x="2478" y="1557"/>
                  <a:ext cx="0" cy="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8" name="Line 22"/>
                <p:cNvSpPr>
                  <a:spLocks noChangeShapeType="1"/>
                </p:cNvSpPr>
                <p:nvPr/>
              </p:nvSpPr>
              <p:spPr bwMode="auto">
                <a:xfrm>
                  <a:off x="2422" y="1567"/>
                  <a:ext cx="0" cy="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9" name="Line 23"/>
                <p:cNvSpPr>
                  <a:spLocks noChangeShapeType="1"/>
                </p:cNvSpPr>
                <p:nvPr/>
              </p:nvSpPr>
              <p:spPr bwMode="auto">
                <a:xfrm flipH="1">
                  <a:off x="2422" y="1567"/>
                  <a:ext cx="104" cy="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40" name="Line 24"/>
                <p:cNvSpPr>
                  <a:spLocks noChangeShapeType="1"/>
                </p:cNvSpPr>
                <p:nvPr/>
              </p:nvSpPr>
              <p:spPr bwMode="auto">
                <a:xfrm flipV="1">
                  <a:off x="2422" y="1556"/>
                  <a:ext cx="105" cy="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407" name="Group 25"/>
            <p:cNvGrpSpPr>
              <a:grpSpLocks/>
            </p:cNvGrpSpPr>
            <p:nvPr/>
          </p:nvGrpSpPr>
          <p:grpSpPr bwMode="auto">
            <a:xfrm>
              <a:off x="2370" y="1547"/>
              <a:ext cx="277" cy="142"/>
              <a:chOff x="2370" y="1547"/>
              <a:chExt cx="277" cy="142"/>
            </a:xfrm>
          </p:grpSpPr>
          <p:grpSp>
            <p:nvGrpSpPr>
              <p:cNvPr id="9408" name="Group 26"/>
              <p:cNvGrpSpPr>
                <a:grpSpLocks/>
              </p:cNvGrpSpPr>
              <p:nvPr/>
            </p:nvGrpSpPr>
            <p:grpSpPr bwMode="auto">
              <a:xfrm>
                <a:off x="2387" y="1624"/>
                <a:ext cx="46" cy="35"/>
                <a:chOff x="2387" y="1624"/>
                <a:chExt cx="46" cy="35"/>
              </a:xfrm>
            </p:grpSpPr>
            <p:sp>
              <p:nvSpPr>
                <p:cNvPr id="1110043" name="Freeform 27"/>
                <p:cNvSpPr>
                  <a:spLocks/>
                </p:cNvSpPr>
                <p:nvPr/>
              </p:nvSpPr>
              <p:spPr bwMode="auto">
                <a:xfrm>
                  <a:off x="2387" y="1624"/>
                  <a:ext cx="24" cy="34"/>
                </a:xfrm>
                <a:custGeom>
                  <a:avLst/>
                  <a:gdLst>
                    <a:gd name="T0" fmla="*/ 7 w 24"/>
                    <a:gd name="T1" fmla="*/ 0 h 34"/>
                    <a:gd name="T2" fmla="*/ 0 w 24"/>
                    <a:gd name="T3" fmla="*/ 30 h 34"/>
                    <a:gd name="T4" fmla="*/ 17 w 24"/>
                    <a:gd name="T5" fmla="*/ 33 h 34"/>
                    <a:gd name="T6" fmla="*/ 23 w 24"/>
                    <a:gd name="T7" fmla="*/ 1 h 34"/>
                    <a:gd name="T8" fmla="*/ 7 w 24"/>
                    <a:gd name="T9" fmla="*/ 0 h 34"/>
                  </a:gdLst>
                  <a:ahLst/>
                  <a:cxnLst>
                    <a:cxn ang="0">
                      <a:pos x="T0" y="T1"/>
                    </a:cxn>
                    <a:cxn ang="0">
                      <a:pos x="T2" y="T3"/>
                    </a:cxn>
                    <a:cxn ang="0">
                      <a:pos x="T4" y="T5"/>
                    </a:cxn>
                    <a:cxn ang="0">
                      <a:pos x="T6" y="T7"/>
                    </a:cxn>
                    <a:cxn ang="0">
                      <a:pos x="T8" y="T9"/>
                    </a:cxn>
                  </a:cxnLst>
                  <a:rect l="0" t="0" r="r" b="b"/>
                  <a:pathLst>
                    <a:path w="24" h="34">
                      <a:moveTo>
                        <a:pt x="7" y="0"/>
                      </a:moveTo>
                      <a:lnTo>
                        <a:pt x="0" y="30"/>
                      </a:lnTo>
                      <a:lnTo>
                        <a:pt x="17" y="33"/>
                      </a:lnTo>
                      <a:lnTo>
                        <a:pt x="23" y="1"/>
                      </a:lnTo>
                      <a:lnTo>
                        <a:pt x="7"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4" name="Freeform 28"/>
                <p:cNvSpPr>
                  <a:spLocks/>
                </p:cNvSpPr>
                <p:nvPr/>
              </p:nvSpPr>
              <p:spPr bwMode="auto">
                <a:xfrm>
                  <a:off x="2397" y="1629"/>
                  <a:ext cx="36" cy="30"/>
                </a:xfrm>
                <a:custGeom>
                  <a:avLst/>
                  <a:gdLst>
                    <a:gd name="T0" fmla="*/ 2 w 36"/>
                    <a:gd name="T1" fmla="*/ 1 h 30"/>
                    <a:gd name="T2" fmla="*/ 0 w 36"/>
                    <a:gd name="T3" fmla="*/ 29 h 30"/>
                    <a:gd name="T4" fmla="*/ 35 w 36"/>
                    <a:gd name="T5" fmla="*/ 13 h 30"/>
                    <a:gd name="T6" fmla="*/ 21 w 36"/>
                    <a:gd name="T7" fmla="*/ 9 h 30"/>
                    <a:gd name="T8" fmla="*/ 8 w 36"/>
                    <a:gd name="T9" fmla="*/ 16 h 30"/>
                    <a:gd name="T10" fmla="*/ 12 w 36"/>
                    <a:gd name="T11" fmla="*/ 0 h 30"/>
                    <a:gd name="T12" fmla="*/ 2 w 36"/>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2" y="1"/>
                      </a:moveTo>
                      <a:lnTo>
                        <a:pt x="0" y="29"/>
                      </a:lnTo>
                      <a:lnTo>
                        <a:pt x="35" y="13"/>
                      </a:lnTo>
                      <a:lnTo>
                        <a:pt x="21" y="9"/>
                      </a:lnTo>
                      <a:lnTo>
                        <a:pt x="8" y="16"/>
                      </a:lnTo>
                      <a:lnTo>
                        <a:pt x="12" y="0"/>
                      </a:lnTo>
                      <a:lnTo>
                        <a:pt x="2" y="1"/>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409" name="Group 29"/>
              <p:cNvGrpSpPr>
                <a:grpSpLocks/>
              </p:cNvGrpSpPr>
              <p:nvPr/>
            </p:nvGrpSpPr>
            <p:grpSpPr bwMode="auto">
              <a:xfrm>
                <a:off x="2370" y="1547"/>
                <a:ext cx="277" cy="142"/>
                <a:chOff x="2370" y="1547"/>
                <a:chExt cx="277" cy="142"/>
              </a:xfrm>
            </p:grpSpPr>
            <p:sp>
              <p:nvSpPr>
                <p:cNvPr id="1110046" name="Freeform 30"/>
                <p:cNvSpPr>
                  <a:spLocks/>
                </p:cNvSpPr>
                <p:nvPr/>
              </p:nvSpPr>
              <p:spPr bwMode="auto">
                <a:xfrm>
                  <a:off x="2376" y="1547"/>
                  <a:ext cx="271" cy="126"/>
                </a:xfrm>
                <a:custGeom>
                  <a:avLst/>
                  <a:gdLst>
                    <a:gd name="T0" fmla="*/ 0 w 271"/>
                    <a:gd name="T1" fmla="*/ 53 h 126"/>
                    <a:gd name="T2" fmla="*/ 128 w 271"/>
                    <a:gd name="T3" fmla="*/ 125 h 126"/>
                    <a:gd name="T4" fmla="*/ 270 w 271"/>
                    <a:gd name="T5" fmla="*/ 54 h 126"/>
                    <a:gd name="T6" fmla="*/ 162 w 271"/>
                    <a:gd name="T7" fmla="*/ 0 h 126"/>
                    <a:gd name="T8" fmla="*/ 0 w 271"/>
                    <a:gd name="T9" fmla="*/ 53 h 126"/>
                  </a:gdLst>
                  <a:ahLst/>
                  <a:cxnLst>
                    <a:cxn ang="0">
                      <a:pos x="T0" y="T1"/>
                    </a:cxn>
                    <a:cxn ang="0">
                      <a:pos x="T2" y="T3"/>
                    </a:cxn>
                    <a:cxn ang="0">
                      <a:pos x="T4" y="T5"/>
                    </a:cxn>
                    <a:cxn ang="0">
                      <a:pos x="T6" y="T7"/>
                    </a:cxn>
                    <a:cxn ang="0">
                      <a:pos x="T8" y="T9"/>
                    </a:cxn>
                  </a:cxnLst>
                  <a:rect l="0" t="0" r="r" b="b"/>
                  <a:pathLst>
                    <a:path w="271" h="126">
                      <a:moveTo>
                        <a:pt x="0" y="53"/>
                      </a:moveTo>
                      <a:lnTo>
                        <a:pt x="128" y="125"/>
                      </a:lnTo>
                      <a:lnTo>
                        <a:pt x="270" y="54"/>
                      </a:lnTo>
                      <a:lnTo>
                        <a:pt x="162" y="0"/>
                      </a:lnTo>
                      <a:lnTo>
                        <a:pt x="0" y="53"/>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7" name="Freeform 31"/>
                <p:cNvSpPr>
                  <a:spLocks/>
                </p:cNvSpPr>
                <p:nvPr/>
              </p:nvSpPr>
              <p:spPr bwMode="auto">
                <a:xfrm>
                  <a:off x="2370" y="1599"/>
                  <a:ext cx="137" cy="90"/>
                </a:xfrm>
                <a:custGeom>
                  <a:avLst/>
                  <a:gdLst>
                    <a:gd name="T0" fmla="*/ 5 w 137"/>
                    <a:gd name="T1" fmla="*/ 0 h 90"/>
                    <a:gd name="T2" fmla="*/ 136 w 137"/>
                    <a:gd name="T3" fmla="*/ 73 h 90"/>
                    <a:gd name="T4" fmla="*/ 131 w 137"/>
                    <a:gd name="T5" fmla="*/ 89 h 90"/>
                    <a:gd name="T6" fmla="*/ 0 w 137"/>
                    <a:gd name="T7" fmla="*/ 14 h 90"/>
                    <a:gd name="T8" fmla="*/ 5 w 137"/>
                    <a:gd name="T9" fmla="*/ 0 h 90"/>
                  </a:gdLst>
                  <a:ahLst/>
                  <a:cxnLst>
                    <a:cxn ang="0">
                      <a:pos x="T0" y="T1"/>
                    </a:cxn>
                    <a:cxn ang="0">
                      <a:pos x="T2" y="T3"/>
                    </a:cxn>
                    <a:cxn ang="0">
                      <a:pos x="T4" y="T5"/>
                    </a:cxn>
                    <a:cxn ang="0">
                      <a:pos x="T6" y="T7"/>
                    </a:cxn>
                    <a:cxn ang="0">
                      <a:pos x="T8" y="T9"/>
                    </a:cxn>
                  </a:cxnLst>
                  <a:rect l="0" t="0" r="r" b="b"/>
                  <a:pathLst>
                    <a:path w="137" h="90">
                      <a:moveTo>
                        <a:pt x="5" y="0"/>
                      </a:moveTo>
                      <a:lnTo>
                        <a:pt x="136" y="73"/>
                      </a:lnTo>
                      <a:lnTo>
                        <a:pt x="131" y="89"/>
                      </a:lnTo>
                      <a:lnTo>
                        <a:pt x="0" y="14"/>
                      </a:lnTo>
                      <a:lnTo>
                        <a:pt x="5"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8" name="Freeform 32"/>
                <p:cNvSpPr>
                  <a:spLocks/>
                </p:cNvSpPr>
                <p:nvPr/>
              </p:nvSpPr>
              <p:spPr bwMode="auto">
                <a:xfrm>
                  <a:off x="2500" y="1601"/>
                  <a:ext cx="147" cy="88"/>
                </a:xfrm>
                <a:custGeom>
                  <a:avLst/>
                  <a:gdLst>
                    <a:gd name="T0" fmla="*/ 0 w 147"/>
                    <a:gd name="T1" fmla="*/ 87 h 88"/>
                    <a:gd name="T2" fmla="*/ 4 w 147"/>
                    <a:gd name="T3" fmla="*/ 70 h 88"/>
                    <a:gd name="T4" fmla="*/ 146 w 147"/>
                    <a:gd name="T5" fmla="*/ 0 h 88"/>
                    <a:gd name="T6" fmla="*/ 140 w 147"/>
                    <a:gd name="T7" fmla="*/ 12 h 88"/>
                    <a:gd name="T8" fmla="*/ 0 w 147"/>
                    <a:gd name="T9" fmla="*/ 87 h 88"/>
                  </a:gdLst>
                  <a:ahLst/>
                  <a:cxnLst>
                    <a:cxn ang="0">
                      <a:pos x="T0" y="T1"/>
                    </a:cxn>
                    <a:cxn ang="0">
                      <a:pos x="T2" y="T3"/>
                    </a:cxn>
                    <a:cxn ang="0">
                      <a:pos x="T4" y="T5"/>
                    </a:cxn>
                    <a:cxn ang="0">
                      <a:pos x="T6" y="T7"/>
                    </a:cxn>
                    <a:cxn ang="0">
                      <a:pos x="T8" y="T9"/>
                    </a:cxn>
                  </a:cxnLst>
                  <a:rect l="0" t="0" r="r" b="b"/>
                  <a:pathLst>
                    <a:path w="147" h="88">
                      <a:moveTo>
                        <a:pt x="0" y="87"/>
                      </a:moveTo>
                      <a:lnTo>
                        <a:pt x="4" y="70"/>
                      </a:lnTo>
                      <a:lnTo>
                        <a:pt x="146" y="0"/>
                      </a:lnTo>
                      <a:lnTo>
                        <a:pt x="140" y="12"/>
                      </a:lnTo>
                      <a:lnTo>
                        <a:pt x="0" y="87"/>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9" name="Freeform 33"/>
                <p:cNvSpPr>
                  <a:spLocks/>
                </p:cNvSpPr>
                <p:nvPr/>
              </p:nvSpPr>
              <p:spPr bwMode="auto">
                <a:xfrm>
                  <a:off x="2426" y="1606"/>
                  <a:ext cx="110" cy="57"/>
                </a:xfrm>
                <a:custGeom>
                  <a:avLst/>
                  <a:gdLst>
                    <a:gd name="T0" fmla="*/ 0 w 110"/>
                    <a:gd name="T1" fmla="*/ 14 h 57"/>
                    <a:gd name="T2" fmla="*/ 37 w 110"/>
                    <a:gd name="T3" fmla="*/ 0 h 57"/>
                    <a:gd name="T4" fmla="*/ 109 w 110"/>
                    <a:gd name="T5" fmla="*/ 37 h 57"/>
                    <a:gd name="T6" fmla="*/ 72 w 110"/>
                    <a:gd name="T7" fmla="*/ 56 h 57"/>
                    <a:gd name="T8" fmla="*/ 0 w 110"/>
                    <a:gd name="T9" fmla="*/ 14 h 57"/>
                  </a:gdLst>
                  <a:ahLst/>
                  <a:cxnLst>
                    <a:cxn ang="0">
                      <a:pos x="T0" y="T1"/>
                    </a:cxn>
                    <a:cxn ang="0">
                      <a:pos x="T2" y="T3"/>
                    </a:cxn>
                    <a:cxn ang="0">
                      <a:pos x="T4" y="T5"/>
                    </a:cxn>
                    <a:cxn ang="0">
                      <a:pos x="T6" y="T7"/>
                    </a:cxn>
                    <a:cxn ang="0">
                      <a:pos x="T8" y="T9"/>
                    </a:cxn>
                  </a:cxnLst>
                  <a:rect l="0" t="0" r="r" b="b"/>
                  <a:pathLst>
                    <a:path w="110" h="57">
                      <a:moveTo>
                        <a:pt x="0" y="14"/>
                      </a:moveTo>
                      <a:lnTo>
                        <a:pt x="37" y="0"/>
                      </a:lnTo>
                      <a:lnTo>
                        <a:pt x="109" y="37"/>
                      </a:lnTo>
                      <a:lnTo>
                        <a:pt x="72" y="56"/>
                      </a:lnTo>
                      <a:lnTo>
                        <a:pt x="0" y="14"/>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0" name="Freeform 34"/>
                <p:cNvSpPr>
                  <a:spLocks/>
                </p:cNvSpPr>
                <p:nvPr/>
              </p:nvSpPr>
              <p:spPr bwMode="auto">
                <a:xfrm>
                  <a:off x="2471" y="1568"/>
                  <a:ext cx="162" cy="75"/>
                </a:xfrm>
                <a:custGeom>
                  <a:avLst/>
                  <a:gdLst>
                    <a:gd name="T0" fmla="*/ 0 w 162"/>
                    <a:gd name="T1" fmla="*/ 36 h 75"/>
                    <a:gd name="T2" fmla="*/ 70 w 162"/>
                    <a:gd name="T3" fmla="*/ 74 h 75"/>
                    <a:gd name="T4" fmla="*/ 161 w 162"/>
                    <a:gd name="T5" fmla="*/ 32 h 75"/>
                    <a:gd name="T6" fmla="*/ 95 w 162"/>
                    <a:gd name="T7" fmla="*/ 0 h 75"/>
                    <a:gd name="T8" fmla="*/ 0 w 162"/>
                    <a:gd name="T9" fmla="*/ 36 h 75"/>
                  </a:gdLst>
                  <a:ahLst/>
                  <a:cxnLst>
                    <a:cxn ang="0">
                      <a:pos x="T0" y="T1"/>
                    </a:cxn>
                    <a:cxn ang="0">
                      <a:pos x="T2" y="T3"/>
                    </a:cxn>
                    <a:cxn ang="0">
                      <a:pos x="T4" y="T5"/>
                    </a:cxn>
                    <a:cxn ang="0">
                      <a:pos x="T6" y="T7"/>
                    </a:cxn>
                    <a:cxn ang="0">
                      <a:pos x="T8" y="T9"/>
                    </a:cxn>
                  </a:cxnLst>
                  <a:rect l="0" t="0" r="r" b="b"/>
                  <a:pathLst>
                    <a:path w="162" h="75">
                      <a:moveTo>
                        <a:pt x="0" y="36"/>
                      </a:moveTo>
                      <a:lnTo>
                        <a:pt x="70" y="74"/>
                      </a:lnTo>
                      <a:lnTo>
                        <a:pt x="161" y="32"/>
                      </a:lnTo>
                      <a:lnTo>
                        <a:pt x="95" y="0"/>
                      </a:lnTo>
                      <a:lnTo>
                        <a:pt x="0" y="36"/>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1" name="Freeform 35"/>
                <p:cNvSpPr>
                  <a:spLocks/>
                </p:cNvSpPr>
                <p:nvPr/>
              </p:nvSpPr>
              <p:spPr bwMode="auto">
                <a:xfrm>
                  <a:off x="2387" y="1551"/>
                  <a:ext cx="177" cy="68"/>
                </a:xfrm>
                <a:custGeom>
                  <a:avLst/>
                  <a:gdLst>
                    <a:gd name="T0" fmla="*/ 36 w 177"/>
                    <a:gd name="T1" fmla="*/ 67 h 68"/>
                    <a:gd name="T2" fmla="*/ 0 w 177"/>
                    <a:gd name="T3" fmla="*/ 48 h 68"/>
                    <a:gd name="T4" fmla="*/ 148 w 177"/>
                    <a:gd name="T5" fmla="*/ 0 h 68"/>
                    <a:gd name="T6" fmla="*/ 176 w 177"/>
                    <a:gd name="T7" fmla="*/ 13 h 68"/>
                    <a:gd name="T8" fmla="*/ 36 w 177"/>
                    <a:gd name="T9" fmla="*/ 67 h 68"/>
                  </a:gdLst>
                  <a:ahLst/>
                  <a:cxnLst>
                    <a:cxn ang="0">
                      <a:pos x="T0" y="T1"/>
                    </a:cxn>
                    <a:cxn ang="0">
                      <a:pos x="T2" y="T3"/>
                    </a:cxn>
                    <a:cxn ang="0">
                      <a:pos x="T4" y="T5"/>
                    </a:cxn>
                    <a:cxn ang="0">
                      <a:pos x="T6" y="T7"/>
                    </a:cxn>
                    <a:cxn ang="0">
                      <a:pos x="T8" y="T9"/>
                    </a:cxn>
                  </a:cxnLst>
                  <a:rect l="0" t="0" r="r" b="b"/>
                  <a:pathLst>
                    <a:path w="177" h="68">
                      <a:moveTo>
                        <a:pt x="36" y="67"/>
                      </a:moveTo>
                      <a:lnTo>
                        <a:pt x="0" y="48"/>
                      </a:lnTo>
                      <a:lnTo>
                        <a:pt x="148" y="0"/>
                      </a:lnTo>
                      <a:lnTo>
                        <a:pt x="176" y="13"/>
                      </a:lnTo>
                      <a:lnTo>
                        <a:pt x="36" y="67"/>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2" name="Line 36"/>
                <p:cNvSpPr>
                  <a:spLocks noChangeShapeType="1"/>
                </p:cNvSpPr>
                <p:nvPr/>
              </p:nvSpPr>
              <p:spPr bwMode="auto">
                <a:xfrm flipV="1">
                  <a:off x="2390" y="1552"/>
                  <a:ext cx="151" cy="5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3" name="Line 37"/>
                <p:cNvSpPr>
                  <a:spLocks noChangeShapeType="1"/>
                </p:cNvSpPr>
                <p:nvPr/>
              </p:nvSpPr>
              <p:spPr bwMode="auto">
                <a:xfrm flipV="1">
                  <a:off x="2405" y="1557"/>
                  <a:ext cx="146" cy="5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4" name="Line 38"/>
                <p:cNvSpPr>
                  <a:spLocks noChangeShapeType="1"/>
                </p:cNvSpPr>
                <p:nvPr/>
              </p:nvSpPr>
              <p:spPr bwMode="auto">
                <a:xfrm flipV="1">
                  <a:off x="2414" y="1561"/>
                  <a:ext cx="142" cy="5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5" name="Line 39"/>
                <p:cNvSpPr>
                  <a:spLocks noChangeShapeType="1"/>
                </p:cNvSpPr>
                <p:nvPr/>
              </p:nvSpPr>
              <p:spPr bwMode="auto">
                <a:xfrm flipV="1">
                  <a:off x="2435" y="1570"/>
                  <a:ext cx="141"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6" name="Line 40"/>
                <p:cNvSpPr>
                  <a:spLocks noChangeShapeType="1"/>
                </p:cNvSpPr>
                <p:nvPr/>
              </p:nvSpPr>
              <p:spPr bwMode="auto">
                <a:xfrm flipV="1">
                  <a:off x="2447" y="1577"/>
                  <a:ext cx="139"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7" name="Line 41"/>
                <p:cNvSpPr>
                  <a:spLocks noChangeShapeType="1"/>
                </p:cNvSpPr>
                <p:nvPr/>
              </p:nvSpPr>
              <p:spPr bwMode="auto">
                <a:xfrm flipV="1">
                  <a:off x="2457" y="1582"/>
                  <a:ext cx="140"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8" name="Line 42"/>
                <p:cNvSpPr>
                  <a:spLocks noChangeShapeType="1"/>
                </p:cNvSpPr>
                <p:nvPr/>
              </p:nvSpPr>
              <p:spPr bwMode="auto">
                <a:xfrm flipV="1">
                  <a:off x="2472" y="1588"/>
                  <a:ext cx="136"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9" name="Line 43"/>
                <p:cNvSpPr>
                  <a:spLocks noChangeShapeType="1"/>
                </p:cNvSpPr>
                <p:nvPr/>
              </p:nvSpPr>
              <p:spPr bwMode="auto">
                <a:xfrm flipV="1">
                  <a:off x="2485" y="1595"/>
                  <a:ext cx="133"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0" name="Line 44"/>
                <p:cNvSpPr>
                  <a:spLocks noChangeShapeType="1"/>
                </p:cNvSpPr>
                <p:nvPr/>
              </p:nvSpPr>
              <p:spPr bwMode="auto">
                <a:xfrm>
                  <a:off x="2439" y="1616"/>
                  <a:ext cx="73" cy="41"/>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1" name="Line 45"/>
                <p:cNvSpPr>
                  <a:spLocks noChangeShapeType="1"/>
                </p:cNvSpPr>
                <p:nvPr/>
              </p:nvSpPr>
              <p:spPr bwMode="auto">
                <a:xfrm>
                  <a:off x="2455" y="1610"/>
                  <a:ext cx="72" cy="3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2" name="Line 46"/>
                <p:cNvSpPr>
                  <a:spLocks noChangeShapeType="1"/>
                </p:cNvSpPr>
                <p:nvPr/>
              </p:nvSpPr>
              <p:spPr bwMode="auto">
                <a:xfrm>
                  <a:off x="2486" y="1599"/>
                  <a:ext cx="69"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3" name="Line 47"/>
                <p:cNvSpPr>
                  <a:spLocks noChangeShapeType="1"/>
                </p:cNvSpPr>
                <p:nvPr/>
              </p:nvSpPr>
              <p:spPr bwMode="auto">
                <a:xfrm>
                  <a:off x="2503" y="1591"/>
                  <a:ext cx="68" cy="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4" name="Line 48"/>
                <p:cNvSpPr>
                  <a:spLocks noChangeShapeType="1"/>
                </p:cNvSpPr>
                <p:nvPr/>
              </p:nvSpPr>
              <p:spPr bwMode="auto">
                <a:xfrm>
                  <a:off x="2518" y="1586"/>
                  <a:ext cx="67"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5" name="Line 49"/>
                <p:cNvSpPr>
                  <a:spLocks noChangeShapeType="1"/>
                </p:cNvSpPr>
                <p:nvPr/>
              </p:nvSpPr>
              <p:spPr bwMode="auto">
                <a:xfrm>
                  <a:off x="2534" y="1580"/>
                  <a:ext cx="64" cy="3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6" name="Line 50"/>
                <p:cNvSpPr>
                  <a:spLocks noChangeShapeType="1"/>
                </p:cNvSpPr>
                <p:nvPr/>
              </p:nvSpPr>
              <p:spPr bwMode="auto">
                <a:xfrm>
                  <a:off x="2549" y="1574"/>
                  <a:ext cx="66" cy="3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7" name="Line 51"/>
                <p:cNvSpPr>
                  <a:spLocks noChangeShapeType="1"/>
                </p:cNvSpPr>
                <p:nvPr/>
              </p:nvSpPr>
              <p:spPr bwMode="auto">
                <a:xfrm>
                  <a:off x="2408" y="1592"/>
                  <a:ext cx="35" cy="1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8" name="Line 52"/>
                <p:cNvSpPr>
                  <a:spLocks noChangeShapeType="1"/>
                </p:cNvSpPr>
                <p:nvPr/>
              </p:nvSpPr>
              <p:spPr bwMode="auto">
                <a:xfrm>
                  <a:off x="2433" y="1586"/>
                  <a:ext cx="32"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9" name="Line 53"/>
                <p:cNvSpPr>
                  <a:spLocks noChangeShapeType="1"/>
                </p:cNvSpPr>
                <p:nvPr/>
              </p:nvSpPr>
              <p:spPr bwMode="auto">
                <a:xfrm>
                  <a:off x="2451" y="1579"/>
                  <a:ext cx="34"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0" name="Line 54"/>
                <p:cNvSpPr>
                  <a:spLocks noChangeShapeType="1"/>
                </p:cNvSpPr>
                <p:nvPr/>
              </p:nvSpPr>
              <p:spPr bwMode="auto">
                <a:xfrm>
                  <a:off x="2471" y="1570"/>
                  <a:ext cx="34"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1" name="Line 55"/>
                <p:cNvSpPr>
                  <a:spLocks noChangeShapeType="1"/>
                </p:cNvSpPr>
                <p:nvPr/>
              </p:nvSpPr>
              <p:spPr bwMode="auto">
                <a:xfrm>
                  <a:off x="2494" y="1563"/>
                  <a:ext cx="30"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2" name="Line 56"/>
                <p:cNvSpPr>
                  <a:spLocks noChangeShapeType="1"/>
                </p:cNvSpPr>
                <p:nvPr/>
              </p:nvSpPr>
              <p:spPr bwMode="auto">
                <a:xfrm>
                  <a:off x="2516" y="1558"/>
                  <a:ext cx="29" cy="16"/>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sp>
        <p:nvSpPr>
          <p:cNvPr id="1110073" name="Line 57"/>
          <p:cNvSpPr>
            <a:spLocks noChangeShapeType="1"/>
          </p:cNvSpPr>
          <p:nvPr/>
        </p:nvSpPr>
        <p:spPr bwMode="auto">
          <a:xfrm flipV="1">
            <a:off x="5867400" y="1981200"/>
            <a:ext cx="1676400" cy="239713"/>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4" name="Rectangle 58"/>
          <p:cNvSpPr>
            <a:spLocks noChangeArrowheads="1"/>
          </p:cNvSpPr>
          <p:nvPr/>
        </p:nvSpPr>
        <p:spPr bwMode="auto">
          <a:xfrm>
            <a:off x="7486650" y="2209800"/>
            <a:ext cx="1227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Personal</a:t>
            </a:r>
          </a:p>
          <a:p>
            <a:pPr eaLnBrk="0" hangingPunct="0">
              <a:defRPr/>
            </a:pPr>
            <a:r>
              <a:rPr lang="en-US" sz="1800">
                <a:latin typeface="Tahoma" charset="0"/>
                <a:cs typeface="+mn-cs"/>
              </a:rPr>
              <a:t>Databases</a:t>
            </a:r>
            <a:endParaRPr lang="en-US" sz="1800">
              <a:latin typeface="Arial Rounded MT Bold" charset="0"/>
              <a:cs typeface="+mn-cs"/>
            </a:endParaRPr>
          </a:p>
        </p:txBody>
      </p:sp>
      <p:sp>
        <p:nvSpPr>
          <p:cNvPr id="1110075" name="Line 59"/>
          <p:cNvSpPr>
            <a:spLocks noChangeShapeType="1"/>
          </p:cNvSpPr>
          <p:nvPr/>
        </p:nvSpPr>
        <p:spPr bwMode="auto">
          <a:xfrm flipH="1" flipV="1">
            <a:off x="5715000" y="2982913"/>
            <a:ext cx="228600" cy="9144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6" name="Rectangle 60"/>
          <p:cNvSpPr>
            <a:spLocks noChangeArrowheads="1"/>
          </p:cNvSpPr>
          <p:nvPr/>
        </p:nvSpPr>
        <p:spPr bwMode="auto">
          <a:xfrm>
            <a:off x="5113338" y="4789488"/>
            <a:ext cx="1741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Digital Libraries</a:t>
            </a:r>
            <a:endParaRPr lang="en-US" sz="1800">
              <a:latin typeface="Arial Rounded MT Bold" charset="0"/>
              <a:cs typeface="+mn-cs"/>
            </a:endParaRPr>
          </a:p>
        </p:txBody>
      </p:sp>
      <p:sp>
        <p:nvSpPr>
          <p:cNvPr id="1110077" name="Line 61"/>
          <p:cNvSpPr>
            <a:spLocks noChangeShapeType="1"/>
          </p:cNvSpPr>
          <p:nvPr/>
        </p:nvSpPr>
        <p:spPr bwMode="auto">
          <a:xfrm>
            <a:off x="5867400" y="2678113"/>
            <a:ext cx="1219200" cy="750887"/>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8" name="Rectangle 62"/>
          <p:cNvSpPr>
            <a:spLocks noChangeArrowheads="1"/>
          </p:cNvSpPr>
          <p:nvPr/>
        </p:nvSpPr>
        <p:spPr bwMode="auto">
          <a:xfrm>
            <a:off x="1924050" y="4103688"/>
            <a:ext cx="2189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Scientific Databases</a:t>
            </a:r>
            <a:endParaRPr lang="en-US" sz="1800">
              <a:latin typeface="Arial Rounded MT Bold" charset="0"/>
              <a:cs typeface="+mn-cs"/>
            </a:endParaRPr>
          </a:p>
        </p:txBody>
      </p:sp>
      <p:grpSp>
        <p:nvGrpSpPr>
          <p:cNvPr id="9228" name="Group 63"/>
          <p:cNvGrpSpPr>
            <a:grpSpLocks/>
          </p:cNvGrpSpPr>
          <p:nvPr/>
        </p:nvGrpSpPr>
        <p:grpSpPr bwMode="auto">
          <a:xfrm>
            <a:off x="5338763" y="4114800"/>
            <a:ext cx="874712" cy="706438"/>
            <a:chOff x="3363" y="2441"/>
            <a:chExt cx="551" cy="445"/>
          </a:xfrm>
        </p:grpSpPr>
        <p:grpSp>
          <p:nvGrpSpPr>
            <p:cNvPr id="9306" name="Group 64"/>
            <p:cNvGrpSpPr>
              <a:grpSpLocks/>
            </p:cNvGrpSpPr>
            <p:nvPr/>
          </p:nvGrpSpPr>
          <p:grpSpPr bwMode="auto">
            <a:xfrm>
              <a:off x="3363" y="2605"/>
              <a:ext cx="471" cy="281"/>
              <a:chOff x="3363" y="2605"/>
              <a:chExt cx="471" cy="281"/>
            </a:xfrm>
          </p:grpSpPr>
          <p:sp>
            <p:nvSpPr>
              <p:cNvPr id="1110081" name="Arc 65"/>
              <p:cNvSpPr>
                <a:spLocks/>
              </p:cNvSpPr>
              <p:nvPr/>
            </p:nvSpPr>
            <p:spPr bwMode="auto">
              <a:xfrm rot="240000">
                <a:off x="3363" y="2717"/>
                <a:ext cx="15" cy="68"/>
              </a:xfrm>
              <a:custGeom>
                <a:avLst/>
                <a:gdLst>
                  <a:gd name="G0" fmla="+- 21600 0 0"/>
                  <a:gd name="G1" fmla="+- 21403 0 0"/>
                  <a:gd name="G2" fmla="+- 21600 0 0"/>
                  <a:gd name="T0" fmla="*/ 18517 w 21600"/>
                  <a:gd name="T1" fmla="*/ 42782 h 42782"/>
                  <a:gd name="T2" fmla="*/ 18690 w 21600"/>
                  <a:gd name="T3" fmla="*/ 0 h 42782"/>
                  <a:gd name="T4" fmla="*/ 21600 w 21600"/>
                  <a:gd name="T5" fmla="*/ 21403 h 42782"/>
                </a:gdLst>
                <a:ahLst/>
                <a:cxnLst>
                  <a:cxn ang="0">
                    <a:pos x="T0" y="T1"/>
                  </a:cxn>
                  <a:cxn ang="0">
                    <a:pos x="T2" y="T3"/>
                  </a:cxn>
                  <a:cxn ang="0">
                    <a:pos x="T4" y="T5"/>
                  </a:cxn>
                </a:cxnLst>
                <a:rect l="0" t="0" r="r" b="b"/>
                <a:pathLst>
                  <a:path w="21600" h="42782" fill="none" extrusionOk="0">
                    <a:moveTo>
                      <a:pt x="18517" y="42781"/>
                    </a:moveTo>
                    <a:cubicBezTo>
                      <a:pt x="7888" y="41249"/>
                      <a:pt x="0" y="32141"/>
                      <a:pt x="0" y="21403"/>
                    </a:cubicBezTo>
                    <a:cubicBezTo>
                      <a:pt x="0" y="10598"/>
                      <a:pt x="7983" y="1455"/>
                      <a:pt x="18689" y="-1"/>
                    </a:cubicBezTo>
                  </a:path>
                  <a:path w="21600" h="42782" stroke="0" extrusionOk="0">
                    <a:moveTo>
                      <a:pt x="18517" y="42781"/>
                    </a:moveTo>
                    <a:cubicBezTo>
                      <a:pt x="7888" y="41249"/>
                      <a:pt x="0" y="32141"/>
                      <a:pt x="0" y="21403"/>
                    </a:cubicBezTo>
                    <a:cubicBezTo>
                      <a:pt x="0" y="10598"/>
                      <a:pt x="7983" y="1455"/>
                      <a:pt x="18689" y="-1"/>
                    </a:cubicBezTo>
                    <a:lnTo>
                      <a:pt x="21600" y="2140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82" name="Freeform 66"/>
              <p:cNvSpPr>
                <a:spLocks/>
              </p:cNvSpPr>
              <p:nvPr/>
            </p:nvSpPr>
            <p:spPr bwMode="auto">
              <a:xfrm>
                <a:off x="3376" y="2605"/>
                <a:ext cx="458" cy="279"/>
              </a:xfrm>
              <a:custGeom>
                <a:avLst/>
                <a:gdLst>
                  <a:gd name="T0" fmla="*/ 0 w 458"/>
                  <a:gd name="T1" fmla="*/ 177 h 279"/>
                  <a:gd name="T2" fmla="*/ 204 w 458"/>
                  <a:gd name="T3" fmla="*/ 278 h 279"/>
                  <a:gd name="T4" fmla="*/ 456 w 458"/>
                  <a:gd name="T5" fmla="*/ 115 h 279"/>
                  <a:gd name="T6" fmla="*/ 454 w 458"/>
                  <a:gd name="T7" fmla="*/ 110 h 279"/>
                  <a:gd name="T8" fmla="*/ 445 w 458"/>
                  <a:gd name="T9" fmla="*/ 107 h 279"/>
                  <a:gd name="T10" fmla="*/ 448 w 458"/>
                  <a:gd name="T11" fmla="*/ 68 h 279"/>
                  <a:gd name="T12" fmla="*/ 455 w 458"/>
                  <a:gd name="T13" fmla="*/ 64 h 279"/>
                  <a:gd name="T14" fmla="*/ 457 w 458"/>
                  <a:gd name="T15" fmla="*/ 59 h 279"/>
                  <a:gd name="T16" fmla="*/ 254 w 458"/>
                  <a:gd name="T17" fmla="*/ 0 h 279"/>
                  <a:gd name="T18" fmla="*/ 3 w 458"/>
                  <a:gd name="T19" fmla="*/ 112 h 279"/>
                  <a:gd name="T20" fmla="*/ 0 w 458"/>
                  <a:gd name="T21"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7"/>
                    </a:moveTo>
                    <a:lnTo>
                      <a:pt x="204" y="278"/>
                    </a:lnTo>
                    <a:lnTo>
                      <a:pt x="456" y="115"/>
                    </a:lnTo>
                    <a:lnTo>
                      <a:pt x="454" y="110"/>
                    </a:lnTo>
                    <a:lnTo>
                      <a:pt x="445" y="107"/>
                    </a:lnTo>
                    <a:lnTo>
                      <a:pt x="448" y="68"/>
                    </a:lnTo>
                    <a:lnTo>
                      <a:pt x="455" y="64"/>
                    </a:lnTo>
                    <a:lnTo>
                      <a:pt x="457" y="59"/>
                    </a:lnTo>
                    <a:lnTo>
                      <a:pt x="254" y="0"/>
                    </a:lnTo>
                    <a:lnTo>
                      <a:pt x="3" y="112"/>
                    </a:lnTo>
                    <a:lnTo>
                      <a:pt x="0" y="177"/>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3" name="Freeform 67"/>
              <p:cNvSpPr>
                <a:spLocks/>
              </p:cNvSpPr>
              <p:nvPr/>
            </p:nvSpPr>
            <p:spPr bwMode="auto">
              <a:xfrm>
                <a:off x="3374" y="2659"/>
                <a:ext cx="459" cy="220"/>
              </a:xfrm>
              <a:custGeom>
                <a:avLst/>
                <a:gdLst>
                  <a:gd name="T0" fmla="*/ 0 w 459"/>
                  <a:gd name="T1" fmla="*/ 122 h 220"/>
                  <a:gd name="T2" fmla="*/ 253 w 459"/>
                  <a:gd name="T3" fmla="*/ 0 h 220"/>
                  <a:gd name="T4" fmla="*/ 458 w 459"/>
                  <a:gd name="T5" fmla="*/ 56 h 220"/>
                  <a:gd name="T6" fmla="*/ 206 w 459"/>
                  <a:gd name="T7" fmla="*/ 219 h 220"/>
                  <a:gd name="T8" fmla="*/ 0 w 459"/>
                  <a:gd name="T9" fmla="*/ 122 h 220"/>
                </a:gdLst>
                <a:ahLst/>
                <a:cxnLst>
                  <a:cxn ang="0">
                    <a:pos x="T0" y="T1"/>
                  </a:cxn>
                  <a:cxn ang="0">
                    <a:pos x="T2" y="T3"/>
                  </a:cxn>
                  <a:cxn ang="0">
                    <a:pos x="T4" y="T5"/>
                  </a:cxn>
                  <a:cxn ang="0">
                    <a:pos x="T6" y="T7"/>
                  </a:cxn>
                  <a:cxn ang="0">
                    <a:pos x="T8" y="T9"/>
                  </a:cxn>
                </a:cxnLst>
                <a:rect l="0" t="0" r="r" b="b"/>
                <a:pathLst>
                  <a:path w="459" h="220">
                    <a:moveTo>
                      <a:pt x="0" y="122"/>
                    </a:moveTo>
                    <a:lnTo>
                      <a:pt x="253" y="0"/>
                    </a:lnTo>
                    <a:lnTo>
                      <a:pt x="458" y="56"/>
                    </a:lnTo>
                    <a:lnTo>
                      <a:pt x="206" y="219"/>
                    </a:lnTo>
                    <a:lnTo>
                      <a:pt x="0" y="122"/>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4" name="Freeform 68"/>
              <p:cNvSpPr>
                <a:spLocks/>
              </p:cNvSpPr>
              <p:nvPr/>
            </p:nvSpPr>
            <p:spPr bwMode="auto">
              <a:xfrm>
                <a:off x="3579" y="2673"/>
                <a:ext cx="246" cy="201"/>
              </a:xfrm>
              <a:custGeom>
                <a:avLst/>
                <a:gdLst>
                  <a:gd name="T0" fmla="*/ 3 w 246"/>
                  <a:gd name="T1" fmla="*/ 150 h 201"/>
                  <a:gd name="T2" fmla="*/ 0 w 246"/>
                  <a:gd name="T3" fmla="*/ 200 h 201"/>
                  <a:gd name="T4" fmla="*/ 244 w 246"/>
                  <a:gd name="T5" fmla="*/ 45 h 201"/>
                  <a:gd name="T6" fmla="*/ 245 w 246"/>
                  <a:gd name="T7" fmla="*/ 0 h 201"/>
                  <a:gd name="T8" fmla="*/ 3 w 246"/>
                  <a:gd name="T9" fmla="*/ 150 h 201"/>
                </a:gdLst>
                <a:ahLst/>
                <a:cxnLst>
                  <a:cxn ang="0">
                    <a:pos x="T0" y="T1"/>
                  </a:cxn>
                  <a:cxn ang="0">
                    <a:pos x="T2" y="T3"/>
                  </a:cxn>
                  <a:cxn ang="0">
                    <a:pos x="T4" y="T5"/>
                  </a:cxn>
                  <a:cxn ang="0">
                    <a:pos x="T6" y="T7"/>
                  </a:cxn>
                  <a:cxn ang="0">
                    <a:pos x="T8" y="T9"/>
                  </a:cxn>
                </a:cxnLst>
                <a:rect l="0" t="0" r="r" b="b"/>
                <a:pathLst>
                  <a:path w="246" h="201">
                    <a:moveTo>
                      <a:pt x="3" y="150"/>
                    </a:moveTo>
                    <a:lnTo>
                      <a:pt x="0" y="200"/>
                    </a:lnTo>
                    <a:lnTo>
                      <a:pt x="244" y="45"/>
                    </a:lnTo>
                    <a:lnTo>
                      <a:pt x="245" y="0"/>
                    </a:lnTo>
                    <a:lnTo>
                      <a:pt x="3"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5" name="Freeform 69"/>
              <p:cNvSpPr>
                <a:spLocks/>
              </p:cNvSpPr>
              <p:nvPr/>
            </p:nvSpPr>
            <p:spPr bwMode="auto">
              <a:xfrm>
                <a:off x="3381" y="2724"/>
                <a:ext cx="203" cy="149"/>
              </a:xfrm>
              <a:custGeom>
                <a:avLst/>
                <a:gdLst>
                  <a:gd name="T0" fmla="*/ 2 w 203"/>
                  <a:gd name="T1" fmla="*/ 0 h 149"/>
                  <a:gd name="T2" fmla="*/ 0 w 203"/>
                  <a:gd name="T3" fmla="*/ 53 h 149"/>
                  <a:gd name="T4" fmla="*/ 197 w 203"/>
                  <a:gd name="T5" fmla="*/ 148 h 149"/>
                  <a:gd name="T6" fmla="*/ 202 w 203"/>
                  <a:gd name="T7" fmla="*/ 98 h 149"/>
                  <a:gd name="T8" fmla="*/ 2 w 203"/>
                  <a:gd name="T9" fmla="*/ 0 h 149"/>
                </a:gdLst>
                <a:ahLst/>
                <a:cxnLst>
                  <a:cxn ang="0">
                    <a:pos x="T0" y="T1"/>
                  </a:cxn>
                  <a:cxn ang="0">
                    <a:pos x="T2" y="T3"/>
                  </a:cxn>
                  <a:cxn ang="0">
                    <a:pos x="T4" y="T5"/>
                  </a:cxn>
                  <a:cxn ang="0">
                    <a:pos x="T6" y="T7"/>
                  </a:cxn>
                  <a:cxn ang="0">
                    <a:pos x="T8" y="T9"/>
                  </a:cxn>
                </a:cxnLst>
                <a:rect l="0" t="0" r="r" b="b"/>
                <a:pathLst>
                  <a:path w="203" h="149">
                    <a:moveTo>
                      <a:pt x="2" y="0"/>
                    </a:moveTo>
                    <a:lnTo>
                      <a:pt x="0" y="53"/>
                    </a:lnTo>
                    <a:lnTo>
                      <a:pt x="197" y="148"/>
                    </a:lnTo>
                    <a:lnTo>
                      <a:pt x="202" y="98"/>
                    </a:lnTo>
                    <a:lnTo>
                      <a:pt x="2"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6" name="Freeform 70"/>
              <p:cNvSpPr>
                <a:spLocks/>
              </p:cNvSpPr>
              <p:nvPr/>
            </p:nvSpPr>
            <p:spPr bwMode="auto">
              <a:xfrm>
                <a:off x="3378" y="2719"/>
                <a:ext cx="207" cy="115"/>
              </a:xfrm>
              <a:custGeom>
                <a:avLst/>
                <a:gdLst>
                  <a:gd name="T0" fmla="*/ 2 w 207"/>
                  <a:gd name="T1" fmla="*/ 0 h 115"/>
                  <a:gd name="T2" fmla="*/ 0 w 207"/>
                  <a:gd name="T3" fmla="*/ 7 h 115"/>
                  <a:gd name="T4" fmla="*/ 198 w 207"/>
                  <a:gd name="T5" fmla="*/ 114 h 115"/>
                  <a:gd name="T6" fmla="*/ 206 w 207"/>
                  <a:gd name="T7" fmla="*/ 99 h 115"/>
                  <a:gd name="T8" fmla="*/ 2 w 207"/>
                  <a:gd name="T9" fmla="*/ 0 h 115"/>
                </a:gdLst>
                <a:ahLst/>
                <a:cxnLst>
                  <a:cxn ang="0">
                    <a:pos x="T0" y="T1"/>
                  </a:cxn>
                  <a:cxn ang="0">
                    <a:pos x="T2" y="T3"/>
                  </a:cxn>
                  <a:cxn ang="0">
                    <a:pos x="T4" y="T5"/>
                  </a:cxn>
                  <a:cxn ang="0">
                    <a:pos x="T6" y="T7"/>
                  </a:cxn>
                  <a:cxn ang="0">
                    <a:pos x="T8" y="T9"/>
                  </a:cxn>
                </a:cxnLst>
                <a:rect l="0" t="0" r="r" b="b"/>
                <a:pathLst>
                  <a:path w="207" h="115">
                    <a:moveTo>
                      <a:pt x="2" y="0"/>
                    </a:moveTo>
                    <a:lnTo>
                      <a:pt x="0" y="7"/>
                    </a:lnTo>
                    <a:lnTo>
                      <a:pt x="198" y="114"/>
                    </a:lnTo>
                    <a:lnTo>
                      <a:pt x="206" y="99"/>
                    </a:lnTo>
                    <a:lnTo>
                      <a:pt x="2"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7" name="Freeform 71"/>
              <p:cNvSpPr>
                <a:spLocks/>
              </p:cNvSpPr>
              <p:nvPr/>
            </p:nvSpPr>
            <p:spPr bwMode="auto">
              <a:xfrm>
                <a:off x="3579" y="2716"/>
                <a:ext cx="252" cy="170"/>
              </a:xfrm>
              <a:custGeom>
                <a:avLst/>
                <a:gdLst>
                  <a:gd name="T0" fmla="*/ 0 w 252"/>
                  <a:gd name="T1" fmla="*/ 162 h 170"/>
                  <a:gd name="T2" fmla="*/ 2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2"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8" name="Freeform 72"/>
              <p:cNvSpPr>
                <a:spLocks/>
              </p:cNvSpPr>
              <p:nvPr/>
            </p:nvSpPr>
            <p:spPr bwMode="auto">
              <a:xfrm>
                <a:off x="3380" y="2608"/>
                <a:ext cx="451" cy="212"/>
              </a:xfrm>
              <a:custGeom>
                <a:avLst/>
                <a:gdLst>
                  <a:gd name="T0" fmla="*/ 0 w 451"/>
                  <a:gd name="T1" fmla="*/ 111 h 212"/>
                  <a:gd name="T2" fmla="*/ 246 w 451"/>
                  <a:gd name="T3" fmla="*/ 0 h 212"/>
                  <a:gd name="T4" fmla="*/ 450 w 451"/>
                  <a:gd name="T5" fmla="*/ 58 h 212"/>
                  <a:gd name="T6" fmla="*/ 202 w 451"/>
                  <a:gd name="T7" fmla="*/ 211 h 212"/>
                  <a:gd name="T8" fmla="*/ 0 w 451"/>
                  <a:gd name="T9" fmla="*/ 111 h 212"/>
                </a:gdLst>
                <a:ahLst/>
                <a:cxnLst>
                  <a:cxn ang="0">
                    <a:pos x="T0" y="T1"/>
                  </a:cxn>
                  <a:cxn ang="0">
                    <a:pos x="T2" y="T3"/>
                  </a:cxn>
                  <a:cxn ang="0">
                    <a:pos x="T4" y="T5"/>
                  </a:cxn>
                  <a:cxn ang="0">
                    <a:pos x="T6" y="T7"/>
                  </a:cxn>
                  <a:cxn ang="0">
                    <a:pos x="T8" y="T9"/>
                  </a:cxn>
                </a:cxnLst>
                <a:rect l="0" t="0" r="r" b="b"/>
                <a:pathLst>
                  <a:path w="451" h="212">
                    <a:moveTo>
                      <a:pt x="0" y="111"/>
                    </a:moveTo>
                    <a:lnTo>
                      <a:pt x="246" y="0"/>
                    </a:lnTo>
                    <a:lnTo>
                      <a:pt x="450" y="58"/>
                    </a:lnTo>
                    <a:lnTo>
                      <a:pt x="202" y="211"/>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90" name="Group 73"/>
              <p:cNvGrpSpPr>
                <a:grpSpLocks/>
              </p:cNvGrpSpPr>
              <p:nvPr/>
            </p:nvGrpSpPr>
            <p:grpSpPr bwMode="auto">
              <a:xfrm>
                <a:off x="3579" y="2618"/>
                <a:ext cx="231" cy="74"/>
                <a:chOff x="3579" y="2618"/>
                <a:chExt cx="231" cy="74"/>
              </a:xfrm>
            </p:grpSpPr>
            <p:sp>
              <p:nvSpPr>
                <p:cNvPr id="1110090" name="Freeform 74"/>
                <p:cNvSpPr>
                  <a:spLocks/>
                </p:cNvSpPr>
                <p:nvPr/>
              </p:nvSpPr>
              <p:spPr bwMode="auto">
                <a:xfrm>
                  <a:off x="3596" y="2618"/>
                  <a:ext cx="214" cy="67"/>
                </a:xfrm>
                <a:custGeom>
                  <a:avLst/>
                  <a:gdLst>
                    <a:gd name="T0" fmla="*/ 5 w 214"/>
                    <a:gd name="T1" fmla="*/ 0 h 67"/>
                    <a:gd name="T2" fmla="*/ 0 w 214"/>
                    <a:gd name="T3" fmla="*/ 4 h 67"/>
                    <a:gd name="T4" fmla="*/ 206 w 214"/>
                    <a:gd name="T5" fmla="*/ 66 h 67"/>
                    <a:gd name="T6" fmla="*/ 213 w 214"/>
                    <a:gd name="T7" fmla="*/ 64 h 67"/>
                    <a:gd name="T8" fmla="*/ 5 w 214"/>
                    <a:gd name="T9" fmla="*/ 0 h 67"/>
                  </a:gdLst>
                  <a:ahLst/>
                  <a:cxnLst>
                    <a:cxn ang="0">
                      <a:pos x="T0" y="T1"/>
                    </a:cxn>
                    <a:cxn ang="0">
                      <a:pos x="T2" y="T3"/>
                    </a:cxn>
                    <a:cxn ang="0">
                      <a:pos x="T4" y="T5"/>
                    </a:cxn>
                    <a:cxn ang="0">
                      <a:pos x="T6" y="T7"/>
                    </a:cxn>
                    <a:cxn ang="0">
                      <a:pos x="T8" y="T9"/>
                    </a:cxn>
                  </a:cxnLst>
                  <a:rect l="0" t="0" r="r" b="b"/>
                  <a:pathLst>
                    <a:path w="214" h="67">
                      <a:moveTo>
                        <a:pt x="5" y="0"/>
                      </a:moveTo>
                      <a:lnTo>
                        <a:pt x="0" y="4"/>
                      </a:lnTo>
                      <a:lnTo>
                        <a:pt x="206" y="66"/>
                      </a:lnTo>
                      <a:lnTo>
                        <a:pt x="213" y="64"/>
                      </a:lnTo>
                      <a:lnTo>
                        <a:pt x="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91" name="Freeform 75"/>
                <p:cNvSpPr>
                  <a:spLocks/>
                </p:cNvSpPr>
                <p:nvPr/>
              </p:nvSpPr>
              <p:spPr bwMode="auto">
                <a:xfrm>
                  <a:off x="3579" y="2626"/>
                  <a:ext cx="216" cy="66"/>
                </a:xfrm>
                <a:custGeom>
                  <a:avLst/>
                  <a:gdLst>
                    <a:gd name="T0" fmla="*/ 9 w 216"/>
                    <a:gd name="T1" fmla="*/ 0 h 66"/>
                    <a:gd name="T2" fmla="*/ 0 w 216"/>
                    <a:gd name="T3" fmla="*/ 5 h 66"/>
                    <a:gd name="T4" fmla="*/ 208 w 216"/>
                    <a:gd name="T5" fmla="*/ 65 h 66"/>
                    <a:gd name="T6" fmla="*/ 215 w 216"/>
                    <a:gd name="T7" fmla="*/ 64 h 66"/>
                    <a:gd name="T8" fmla="*/ 9 w 216"/>
                    <a:gd name="T9" fmla="*/ 0 h 66"/>
                  </a:gdLst>
                  <a:ahLst/>
                  <a:cxnLst>
                    <a:cxn ang="0">
                      <a:pos x="T0" y="T1"/>
                    </a:cxn>
                    <a:cxn ang="0">
                      <a:pos x="T2" y="T3"/>
                    </a:cxn>
                    <a:cxn ang="0">
                      <a:pos x="T4" y="T5"/>
                    </a:cxn>
                    <a:cxn ang="0">
                      <a:pos x="T6" y="T7"/>
                    </a:cxn>
                    <a:cxn ang="0">
                      <a:pos x="T8" y="T9"/>
                    </a:cxn>
                  </a:cxnLst>
                  <a:rect l="0" t="0" r="r" b="b"/>
                  <a:pathLst>
                    <a:path w="216" h="66">
                      <a:moveTo>
                        <a:pt x="9" y="0"/>
                      </a:moveTo>
                      <a:lnTo>
                        <a:pt x="0" y="5"/>
                      </a:lnTo>
                      <a:lnTo>
                        <a:pt x="208" y="65"/>
                      </a:lnTo>
                      <a:lnTo>
                        <a:pt x="215" y="64"/>
                      </a:lnTo>
                      <a:lnTo>
                        <a:pt x="9"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092" name="Freeform 76"/>
              <p:cNvSpPr>
                <a:spLocks/>
              </p:cNvSpPr>
              <p:nvPr/>
            </p:nvSpPr>
            <p:spPr bwMode="auto">
              <a:xfrm>
                <a:off x="3584" y="2666"/>
                <a:ext cx="249" cy="157"/>
              </a:xfrm>
              <a:custGeom>
                <a:avLst/>
                <a:gdLst>
                  <a:gd name="T0" fmla="*/ 0 w 249"/>
                  <a:gd name="T1" fmla="*/ 152 h 157"/>
                  <a:gd name="T2" fmla="*/ 1 w 249"/>
                  <a:gd name="T3" fmla="*/ 156 h 157"/>
                  <a:gd name="T4" fmla="*/ 247 w 249"/>
                  <a:gd name="T5" fmla="*/ 3 h 157"/>
                  <a:gd name="T6" fmla="*/ 248 w 249"/>
                  <a:gd name="T7" fmla="*/ 0 h 157"/>
                  <a:gd name="T8" fmla="*/ 0 w 249"/>
                  <a:gd name="T9" fmla="*/ 152 h 157"/>
                </a:gdLst>
                <a:ahLst/>
                <a:cxnLst>
                  <a:cxn ang="0">
                    <a:pos x="T0" y="T1"/>
                  </a:cxn>
                  <a:cxn ang="0">
                    <a:pos x="T2" y="T3"/>
                  </a:cxn>
                  <a:cxn ang="0">
                    <a:pos x="T4" y="T5"/>
                  </a:cxn>
                  <a:cxn ang="0">
                    <a:pos x="T6" y="T7"/>
                  </a:cxn>
                  <a:cxn ang="0">
                    <a:pos x="T8" y="T9"/>
                  </a:cxn>
                </a:cxnLst>
                <a:rect l="0" t="0" r="r" b="b"/>
                <a:pathLst>
                  <a:path w="249" h="157">
                    <a:moveTo>
                      <a:pt x="0" y="152"/>
                    </a:moveTo>
                    <a:lnTo>
                      <a:pt x="1" y="156"/>
                    </a:lnTo>
                    <a:lnTo>
                      <a:pt x="247" y="3"/>
                    </a:lnTo>
                    <a:lnTo>
                      <a:pt x="248"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92" name="Group 77"/>
              <p:cNvGrpSpPr>
                <a:grpSpLocks/>
              </p:cNvGrpSpPr>
              <p:nvPr/>
            </p:nvGrpSpPr>
            <p:grpSpPr bwMode="auto">
              <a:xfrm>
                <a:off x="3580" y="2680"/>
                <a:ext cx="243" cy="182"/>
                <a:chOff x="3580" y="2680"/>
                <a:chExt cx="243" cy="182"/>
              </a:xfrm>
            </p:grpSpPr>
            <p:sp>
              <p:nvSpPr>
                <p:cNvPr id="1110094" name="Line 78"/>
                <p:cNvSpPr>
                  <a:spLocks noChangeShapeType="1"/>
                </p:cNvSpPr>
                <p:nvPr/>
              </p:nvSpPr>
              <p:spPr bwMode="auto">
                <a:xfrm flipH="1">
                  <a:off x="3584" y="2680"/>
                  <a:ext cx="237" cy="14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5" name="Line 79"/>
                <p:cNvSpPr>
                  <a:spLocks noChangeShapeType="1"/>
                </p:cNvSpPr>
                <p:nvPr/>
              </p:nvSpPr>
              <p:spPr bwMode="auto">
                <a:xfrm flipH="1">
                  <a:off x="3583" y="2688"/>
                  <a:ext cx="240"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6" name="Line 80"/>
                <p:cNvSpPr>
                  <a:spLocks noChangeShapeType="1"/>
                </p:cNvSpPr>
                <p:nvPr/>
              </p:nvSpPr>
              <p:spPr bwMode="auto">
                <a:xfrm flipH="1">
                  <a:off x="3581" y="2696"/>
                  <a:ext cx="238" cy="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7" name="Line 81"/>
                <p:cNvSpPr>
                  <a:spLocks noChangeShapeType="1"/>
                </p:cNvSpPr>
                <p:nvPr/>
              </p:nvSpPr>
              <p:spPr bwMode="auto">
                <a:xfrm flipH="1">
                  <a:off x="3583" y="2701"/>
                  <a:ext cx="237"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8" name="Line 82"/>
                <p:cNvSpPr>
                  <a:spLocks noChangeShapeType="1"/>
                </p:cNvSpPr>
                <p:nvPr/>
              </p:nvSpPr>
              <p:spPr bwMode="auto">
                <a:xfrm flipH="1">
                  <a:off x="3580" y="2710"/>
                  <a:ext cx="242"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93" name="Group 83"/>
              <p:cNvGrpSpPr>
                <a:grpSpLocks/>
              </p:cNvGrpSpPr>
              <p:nvPr/>
            </p:nvGrpSpPr>
            <p:grpSpPr bwMode="auto">
              <a:xfrm>
                <a:off x="3382" y="2730"/>
                <a:ext cx="202" cy="132"/>
                <a:chOff x="3382" y="2730"/>
                <a:chExt cx="202" cy="132"/>
              </a:xfrm>
            </p:grpSpPr>
            <p:sp>
              <p:nvSpPr>
                <p:cNvPr id="1110100" name="Line 84"/>
                <p:cNvSpPr>
                  <a:spLocks noChangeShapeType="1"/>
                </p:cNvSpPr>
                <p:nvPr/>
              </p:nvSpPr>
              <p:spPr bwMode="auto">
                <a:xfrm>
                  <a:off x="3386" y="2730"/>
                  <a:ext cx="198" cy="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1" name="Line 85"/>
                <p:cNvSpPr>
                  <a:spLocks noChangeShapeType="1"/>
                </p:cNvSpPr>
                <p:nvPr/>
              </p:nvSpPr>
              <p:spPr bwMode="auto">
                <a:xfrm>
                  <a:off x="3384" y="273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2" name="Line 86"/>
                <p:cNvSpPr>
                  <a:spLocks noChangeShapeType="1"/>
                </p:cNvSpPr>
                <p:nvPr/>
              </p:nvSpPr>
              <p:spPr bwMode="auto">
                <a:xfrm>
                  <a:off x="3382" y="2743"/>
                  <a:ext cx="198"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3" name="Line 87"/>
                <p:cNvSpPr>
                  <a:spLocks noChangeShapeType="1"/>
                </p:cNvSpPr>
                <p:nvPr/>
              </p:nvSpPr>
              <p:spPr bwMode="auto">
                <a:xfrm>
                  <a:off x="3382" y="2753"/>
                  <a:ext cx="201"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4" name="Line 88"/>
                <p:cNvSpPr>
                  <a:spLocks noChangeShapeType="1"/>
                </p:cNvSpPr>
                <p:nvPr/>
              </p:nvSpPr>
              <p:spPr bwMode="auto">
                <a:xfrm>
                  <a:off x="3382" y="2763"/>
                  <a:ext cx="198"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7" name="Group 89"/>
            <p:cNvGrpSpPr>
              <a:grpSpLocks/>
            </p:cNvGrpSpPr>
            <p:nvPr/>
          </p:nvGrpSpPr>
          <p:grpSpPr bwMode="auto">
            <a:xfrm>
              <a:off x="3385" y="2563"/>
              <a:ext cx="469" cy="281"/>
              <a:chOff x="3385" y="2563"/>
              <a:chExt cx="469" cy="281"/>
            </a:xfrm>
          </p:grpSpPr>
          <p:sp>
            <p:nvSpPr>
              <p:cNvPr id="1110106" name="Arc 90"/>
              <p:cNvSpPr>
                <a:spLocks/>
              </p:cNvSpPr>
              <p:nvPr/>
            </p:nvSpPr>
            <p:spPr bwMode="auto">
              <a:xfrm rot="240000">
                <a:off x="3385" y="2674"/>
                <a:ext cx="14" cy="69"/>
              </a:xfrm>
              <a:custGeom>
                <a:avLst/>
                <a:gdLst>
                  <a:gd name="G0" fmla="+- 21600 0 0"/>
                  <a:gd name="G1" fmla="+- 21367 0 0"/>
                  <a:gd name="G2" fmla="+- 21600 0 0"/>
                  <a:gd name="T0" fmla="*/ 18344 w 21600"/>
                  <a:gd name="T1" fmla="*/ 42720 h 42720"/>
                  <a:gd name="T2" fmla="*/ 18435 w 21600"/>
                  <a:gd name="T3" fmla="*/ 0 h 42720"/>
                  <a:gd name="T4" fmla="*/ 21600 w 21600"/>
                  <a:gd name="T5" fmla="*/ 21367 h 42720"/>
                </a:gdLst>
                <a:ahLst/>
                <a:cxnLst>
                  <a:cxn ang="0">
                    <a:pos x="T0" y="T1"/>
                  </a:cxn>
                  <a:cxn ang="0">
                    <a:pos x="T2" y="T3"/>
                  </a:cxn>
                  <a:cxn ang="0">
                    <a:pos x="T4" y="T5"/>
                  </a:cxn>
                </a:cxnLst>
                <a:rect l="0" t="0" r="r" b="b"/>
                <a:pathLst>
                  <a:path w="21600" h="42720" fill="none" extrusionOk="0">
                    <a:moveTo>
                      <a:pt x="18343" y="42720"/>
                    </a:moveTo>
                    <a:cubicBezTo>
                      <a:pt x="7793" y="41111"/>
                      <a:pt x="0" y="32039"/>
                      <a:pt x="0" y="21367"/>
                    </a:cubicBezTo>
                    <a:cubicBezTo>
                      <a:pt x="0" y="10660"/>
                      <a:pt x="7843" y="1568"/>
                      <a:pt x="18435" y="0"/>
                    </a:cubicBezTo>
                  </a:path>
                  <a:path w="21600" h="42720" stroke="0" extrusionOk="0">
                    <a:moveTo>
                      <a:pt x="18343" y="42720"/>
                    </a:moveTo>
                    <a:cubicBezTo>
                      <a:pt x="7793" y="41111"/>
                      <a:pt x="0" y="32039"/>
                      <a:pt x="0" y="21367"/>
                    </a:cubicBezTo>
                    <a:cubicBezTo>
                      <a:pt x="0" y="10660"/>
                      <a:pt x="7843" y="1568"/>
                      <a:pt x="18435" y="0"/>
                    </a:cubicBezTo>
                    <a:lnTo>
                      <a:pt x="21600" y="21367"/>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7" name="Freeform 91"/>
              <p:cNvSpPr>
                <a:spLocks/>
              </p:cNvSpPr>
              <p:nvPr/>
            </p:nvSpPr>
            <p:spPr bwMode="auto">
              <a:xfrm>
                <a:off x="3395" y="2563"/>
                <a:ext cx="459" cy="281"/>
              </a:xfrm>
              <a:custGeom>
                <a:avLst/>
                <a:gdLst>
                  <a:gd name="T0" fmla="*/ 0 w 459"/>
                  <a:gd name="T1" fmla="*/ 176 h 281"/>
                  <a:gd name="T2" fmla="*/ 205 w 459"/>
                  <a:gd name="T3" fmla="*/ 280 h 281"/>
                  <a:gd name="T4" fmla="*/ 458 w 459"/>
                  <a:gd name="T5" fmla="*/ 115 h 281"/>
                  <a:gd name="T6" fmla="*/ 457 w 459"/>
                  <a:gd name="T7" fmla="*/ 110 h 281"/>
                  <a:gd name="T8" fmla="*/ 447 w 459"/>
                  <a:gd name="T9" fmla="*/ 107 h 281"/>
                  <a:gd name="T10" fmla="*/ 451 w 459"/>
                  <a:gd name="T11" fmla="*/ 68 h 281"/>
                  <a:gd name="T12" fmla="*/ 458 w 459"/>
                  <a:gd name="T13" fmla="*/ 62 h 281"/>
                  <a:gd name="T14" fmla="*/ 458 w 459"/>
                  <a:gd name="T15" fmla="*/ 58 h 281"/>
                  <a:gd name="T16" fmla="*/ 255 w 459"/>
                  <a:gd name="T17" fmla="*/ 0 h 281"/>
                  <a:gd name="T18" fmla="*/ 6 w 459"/>
                  <a:gd name="T19" fmla="*/ 112 h 281"/>
                  <a:gd name="T20" fmla="*/ 0 w 459"/>
                  <a:gd name="T21" fmla="*/ 17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281">
                    <a:moveTo>
                      <a:pt x="0" y="176"/>
                    </a:moveTo>
                    <a:lnTo>
                      <a:pt x="205" y="280"/>
                    </a:lnTo>
                    <a:lnTo>
                      <a:pt x="458" y="115"/>
                    </a:lnTo>
                    <a:lnTo>
                      <a:pt x="457" y="110"/>
                    </a:lnTo>
                    <a:lnTo>
                      <a:pt x="447" y="107"/>
                    </a:lnTo>
                    <a:lnTo>
                      <a:pt x="451" y="68"/>
                    </a:lnTo>
                    <a:lnTo>
                      <a:pt x="458" y="62"/>
                    </a:lnTo>
                    <a:lnTo>
                      <a:pt x="458" y="58"/>
                    </a:lnTo>
                    <a:lnTo>
                      <a:pt x="255" y="0"/>
                    </a:lnTo>
                    <a:lnTo>
                      <a:pt x="6" y="112"/>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08" name="Freeform 92"/>
              <p:cNvSpPr>
                <a:spLocks/>
              </p:cNvSpPr>
              <p:nvPr/>
            </p:nvSpPr>
            <p:spPr bwMode="auto">
              <a:xfrm>
                <a:off x="3395" y="2616"/>
                <a:ext cx="458" cy="220"/>
              </a:xfrm>
              <a:custGeom>
                <a:avLst/>
                <a:gdLst>
                  <a:gd name="T0" fmla="*/ 0 w 458"/>
                  <a:gd name="T1" fmla="*/ 119 h 220"/>
                  <a:gd name="T2" fmla="*/ 253 w 458"/>
                  <a:gd name="T3" fmla="*/ 0 h 220"/>
                  <a:gd name="T4" fmla="*/ 457 w 458"/>
                  <a:gd name="T5" fmla="*/ 56 h 220"/>
                  <a:gd name="T6" fmla="*/ 204 w 458"/>
                  <a:gd name="T7" fmla="*/ 219 h 220"/>
                  <a:gd name="T8" fmla="*/ 0 w 458"/>
                  <a:gd name="T9" fmla="*/ 119 h 220"/>
                </a:gdLst>
                <a:ahLst/>
                <a:cxnLst>
                  <a:cxn ang="0">
                    <a:pos x="T0" y="T1"/>
                  </a:cxn>
                  <a:cxn ang="0">
                    <a:pos x="T2" y="T3"/>
                  </a:cxn>
                  <a:cxn ang="0">
                    <a:pos x="T4" y="T5"/>
                  </a:cxn>
                  <a:cxn ang="0">
                    <a:pos x="T6" y="T7"/>
                  </a:cxn>
                  <a:cxn ang="0">
                    <a:pos x="T8" y="T9"/>
                  </a:cxn>
                </a:cxnLst>
                <a:rect l="0" t="0" r="r" b="b"/>
                <a:pathLst>
                  <a:path w="458" h="220">
                    <a:moveTo>
                      <a:pt x="0" y="119"/>
                    </a:moveTo>
                    <a:lnTo>
                      <a:pt x="253" y="0"/>
                    </a:lnTo>
                    <a:lnTo>
                      <a:pt x="457" y="56"/>
                    </a:lnTo>
                    <a:lnTo>
                      <a:pt x="204" y="219"/>
                    </a:lnTo>
                    <a:lnTo>
                      <a:pt x="0" y="119"/>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09" name="Freeform 93"/>
              <p:cNvSpPr>
                <a:spLocks/>
              </p:cNvSpPr>
              <p:nvPr/>
            </p:nvSpPr>
            <p:spPr bwMode="auto">
              <a:xfrm>
                <a:off x="3600" y="2631"/>
                <a:ext cx="247" cy="201"/>
              </a:xfrm>
              <a:custGeom>
                <a:avLst/>
                <a:gdLst>
                  <a:gd name="T0" fmla="*/ 3 w 247"/>
                  <a:gd name="T1" fmla="*/ 148 h 201"/>
                  <a:gd name="T2" fmla="*/ 0 w 247"/>
                  <a:gd name="T3" fmla="*/ 200 h 201"/>
                  <a:gd name="T4" fmla="*/ 243 w 247"/>
                  <a:gd name="T5" fmla="*/ 44 h 201"/>
                  <a:gd name="T6" fmla="*/ 246 w 247"/>
                  <a:gd name="T7" fmla="*/ 0 h 201"/>
                  <a:gd name="T8" fmla="*/ 3 w 247"/>
                  <a:gd name="T9" fmla="*/ 148 h 201"/>
                </a:gdLst>
                <a:ahLst/>
                <a:cxnLst>
                  <a:cxn ang="0">
                    <a:pos x="T0" y="T1"/>
                  </a:cxn>
                  <a:cxn ang="0">
                    <a:pos x="T2" y="T3"/>
                  </a:cxn>
                  <a:cxn ang="0">
                    <a:pos x="T4" y="T5"/>
                  </a:cxn>
                  <a:cxn ang="0">
                    <a:pos x="T6" y="T7"/>
                  </a:cxn>
                  <a:cxn ang="0">
                    <a:pos x="T8" y="T9"/>
                  </a:cxn>
                </a:cxnLst>
                <a:rect l="0" t="0" r="r" b="b"/>
                <a:pathLst>
                  <a:path w="247" h="201">
                    <a:moveTo>
                      <a:pt x="3" y="148"/>
                    </a:moveTo>
                    <a:lnTo>
                      <a:pt x="0" y="200"/>
                    </a:lnTo>
                    <a:lnTo>
                      <a:pt x="243" y="44"/>
                    </a:lnTo>
                    <a:lnTo>
                      <a:pt x="246" y="0"/>
                    </a:lnTo>
                    <a:lnTo>
                      <a:pt x="3" y="148"/>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0" name="Freeform 94"/>
              <p:cNvSpPr>
                <a:spLocks/>
              </p:cNvSpPr>
              <p:nvPr/>
            </p:nvSpPr>
            <p:spPr bwMode="auto">
              <a:xfrm>
                <a:off x="3400" y="2682"/>
                <a:ext cx="205" cy="147"/>
              </a:xfrm>
              <a:custGeom>
                <a:avLst/>
                <a:gdLst>
                  <a:gd name="T0" fmla="*/ 5 w 205"/>
                  <a:gd name="T1" fmla="*/ 0 h 147"/>
                  <a:gd name="T2" fmla="*/ 0 w 205"/>
                  <a:gd name="T3" fmla="*/ 52 h 147"/>
                  <a:gd name="T4" fmla="*/ 199 w 205"/>
                  <a:gd name="T5" fmla="*/ 146 h 147"/>
                  <a:gd name="T6" fmla="*/ 204 w 205"/>
                  <a:gd name="T7" fmla="*/ 97 h 147"/>
                  <a:gd name="T8" fmla="*/ 5 w 205"/>
                  <a:gd name="T9" fmla="*/ 0 h 147"/>
                </a:gdLst>
                <a:ahLst/>
                <a:cxnLst>
                  <a:cxn ang="0">
                    <a:pos x="T0" y="T1"/>
                  </a:cxn>
                  <a:cxn ang="0">
                    <a:pos x="T2" y="T3"/>
                  </a:cxn>
                  <a:cxn ang="0">
                    <a:pos x="T4" y="T5"/>
                  </a:cxn>
                  <a:cxn ang="0">
                    <a:pos x="T6" y="T7"/>
                  </a:cxn>
                  <a:cxn ang="0">
                    <a:pos x="T8" y="T9"/>
                  </a:cxn>
                </a:cxnLst>
                <a:rect l="0" t="0" r="r" b="b"/>
                <a:pathLst>
                  <a:path w="205" h="147">
                    <a:moveTo>
                      <a:pt x="5" y="0"/>
                    </a:moveTo>
                    <a:lnTo>
                      <a:pt x="0" y="52"/>
                    </a:lnTo>
                    <a:lnTo>
                      <a:pt x="199" y="146"/>
                    </a:lnTo>
                    <a:lnTo>
                      <a:pt x="204" y="97"/>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1" name="Freeform 95"/>
              <p:cNvSpPr>
                <a:spLocks/>
              </p:cNvSpPr>
              <p:nvPr/>
            </p:nvSpPr>
            <p:spPr bwMode="auto">
              <a:xfrm>
                <a:off x="3398" y="2676"/>
                <a:ext cx="207" cy="114"/>
              </a:xfrm>
              <a:custGeom>
                <a:avLst/>
                <a:gdLst>
                  <a:gd name="T0" fmla="*/ 4 w 207"/>
                  <a:gd name="T1" fmla="*/ 0 h 114"/>
                  <a:gd name="T2" fmla="*/ 0 w 207"/>
                  <a:gd name="T3" fmla="*/ 8 h 114"/>
                  <a:gd name="T4" fmla="*/ 200 w 207"/>
                  <a:gd name="T5" fmla="*/ 113 h 114"/>
                  <a:gd name="T6" fmla="*/ 206 w 207"/>
                  <a:gd name="T7" fmla="*/ 99 h 114"/>
                  <a:gd name="T8" fmla="*/ 4 w 207"/>
                  <a:gd name="T9" fmla="*/ 0 h 114"/>
                </a:gdLst>
                <a:ahLst/>
                <a:cxnLst>
                  <a:cxn ang="0">
                    <a:pos x="T0" y="T1"/>
                  </a:cxn>
                  <a:cxn ang="0">
                    <a:pos x="T2" y="T3"/>
                  </a:cxn>
                  <a:cxn ang="0">
                    <a:pos x="T4" y="T5"/>
                  </a:cxn>
                  <a:cxn ang="0">
                    <a:pos x="T6" y="T7"/>
                  </a:cxn>
                  <a:cxn ang="0">
                    <a:pos x="T8" y="T9"/>
                  </a:cxn>
                </a:cxnLst>
                <a:rect l="0" t="0" r="r" b="b"/>
                <a:pathLst>
                  <a:path w="207" h="114">
                    <a:moveTo>
                      <a:pt x="4" y="0"/>
                    </a:moveTo>
                    <a:lnTo>
                      <a:pt x="0" y="8"/>
                    </a:lnTo>
                    <a:lnTo>
                      <a:pt x="200" y="113"/>
                    </a:lnTo>
                    <a:lnTo>
                      <a:pt x="206" y="99"/>
                    </a:lnTo>
                    <a:lnTo>
                      <a:pt x="4"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2" name="Freeform 96"/>
              <p:cNvSpPr>
                <a:spLocks/>
              </p:cNvSpPr>
              <p:nvPr/>
            </p:nvSpPr>
            <p:spPr bwMode="auto">
              <a:xfrm>
                <a:off x="3600" y="2673"/>
                <a:ext cx="254" cy="171"/>
              </a:xfrm>
              <a:custGeom>
                <a:avLst/>
                <a:gdLst>
                  <a:gd name="T0" fmla="*/ 0 w 254"/>
                  <a:gd name="T1" fmla="*/ 163 h 171"/>
                  <a:gd name="T2" fmla="*/ 0 w 254"/>
                  <a:gd name="T3" fmla="*/ 170 h 171"/>
                  <a:gd name="T4" fmla="*/ 252 w 254"/>
                  <a:gd name="T5" fmla="*/ 6 h 171"/>
                  <a:gd name="T6" fmla="*/ 253 w 254"/>
                  <a:gd name="T7" fmla="*/ 0 h 171"/>
                  <a:gd name="T8" fmla="*/ 0 w 254"/>
                  <a:gd name="T9" fmla="*/ 163 h 171"/>
                </a:gdLst>
                <a:ahLst/>
                <a:cxnLst>
                  <a:cxn ang="0">
                    <a:pos x="T0" y="T1"/>
                  </a:cxn>
                  <a:cxn ang="0">
                    <a:pos x="T2" y="T3"/>
                  </a:cxn>
                  <a:cxn ang="0">
                    <a:pos x="T4" y="T5"/>
                  </a:cxn>
                  <a:cxn ang="0">
                    <a:pos x="T6" y="T7"/>
                  </a:cxn>
                  <a:cxn ang="0">
                    <a:pos x="T8" y="T9"/>
                  </a:cxn>
                </a:cxnLst>
                <a:rect l="0" t="0" r="r" b="b"/>
                <a:pathLst>
                  <a:path w="254" h="171">
                    <a:moveTo>
                      <a:pt x="0" y="163"/>
                    </a:moveTo>
                    <a:lnTo>
                      <a:pt x="0" y="170"/>
                    </a:lnTo>
                    <a:lnTo>
                      <a:pt x="252" y="6"/>
                    </a:lnTo>
                    <a:lnTo>
                      <a:pt x="253" y="0"/>
                    </a:lnTo>
                    <a:lnTo>
                      <a:pt x="0" y="163"/>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3" name="Freeform 97"/>
              <p:cNvSpPr>
                <a:spLocks/>
              </p:cNvSpPr>
              <p:nvPr/>
            </p:nvSpPr>
            <p:spPr bwMode="auto">
              <a:xfrm>
                <a:off x="3399" y="2565"/>
                <a:ext cx="454" cy="213"/>
              </a:xfrm>
              <a:custGeom>
                <a:avLst/>
                <a:gdLst>
                  <a:gd name="T0" fmla="*/ 0 w 454"/>
                  <a:gd name="T1" fmla="*/ 111 h 213"/>
                  <a:gd name="T2" fmla="*/ 248 w 454"/>
                  <a:gd name="T3" fmla="*/ 0 h 213"/>
                  <a:gd name="T4" fmla="*/ 453 w 454"/>
                  <a:gd name="T5" fmla="*/ 58 h 213"/>
                  <a:gd name="T6" fmla="*/ 206 w 454"/>
                  <a:gd name="T7" fmla="*/ 212 h 213"/>
                  <a:gd name="T8" fmla="*/ 0 w 454"/>
                  <a:gd name="T9" fmla="*/ 111 h 213"/>
                </a:gdLst>
                <a:ahLst/>
                <a:cxnLst>
                  <a:cxn ang="0">
                    <a:pos x="T0" y="T1"/>
                  </a:cxn>
                  <a:cxn ang="0">
                    <a:pos x="T2" y="T3"/>
                  </a:cxn>
                  <a:cxn ang="0">
                    <a:pos x="T4" y="T5"/>
                  </a:cxn>
                  <a:cxn ang="0">
                    <a:pos x="T6" y="T7"/>
                  </a:cxn>
                  <a:cxn ang="0">
                    <a:pos x="T8" y="T9"/>
                  </a:cxn>
                </a:cxnLst>
                <a:rect l="0" t="0" r="r" b="b"/>
                <a:pathLst>
                  <a:path w="454" h="213">
                    <a:moveTo>
                      <a:pt x="0" y="111"/>
                    </a:moveTo>
                    <a:lnTo>
                      <a:pt x="248" y="0"/>
                    </a:lnTo>
                    <a:lnTo>
                      <a:pt x="453" y="58"/>
                    </a:lnTo>
                    <a:lnTo>
                      <a:pt x="206" y="212"/>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66" name="Group 98"/>
              <p:cNvGrpSpPr>
                <a:grpSpLocks/>
              </p:cNvGrpSpPr>
              <p:nvPr/>
            </p:nvGrpSpPr>
            <p:grpSpPr bwMode="auto">
              <a:xfrm>
                <a:off x="3600" y="2575"/>
                <a:ext cx="230" cy="75"/>
                <a:chOff x="3600" y="2575"/>
                <a:chExt cx="230" cy="75"/>
              </a:xfrm>
            </p:grpSpPr>
            <p:sp>
              <p:nvSpPr>
                <p:cNvPr id="1110115" name="Freeform 99"/>
                <p:cNvSpPr>
                  <a:spLocks/>
                </p:cNvSpPr>
                <p:nvPr/>
              </p:nvSpPr>
              <p:spPr bwMode="auto">
                <a:xfrm>
                  <a:off x="3617" y="2575"/>
                  <a:ext cx="213" cy="65"/>
                </a:xfrm>
                <a:custGeom>
                  <a:avLst/>
                  <a:gdLst>
                    <a:gd name="T0" fmla="*/ 6 w 213"/>
                    <a:gd name="T1" fmla="*/ 0 h 65"/>
                    <a:gd name="T2" fmla="*/ 0 w 213"/>
                    <a:gd name="T3" fmla="*/ 3 h 65"/>
                    <a:gd name="T4" fmla="*/ 208 w 213"/>
                    <a:gd name="T5" fmla="*/ 64 h 65"/>
                    <a:gd name="T6" fmla="*/ 212 w 213"/>
                    <a:gd name="T7" fmla="*/ 62 h 65"/>
                    <a:gd name="T8" fmla="*/ 6 w 213"/>
                    <a:gd name="T9" fmla="*/ 0 h 65"/>
                  </a:gdLst>
                  <a:ahLst/>
                  <a:cxnLst>
                    <a:cxn ang="0">
                      <a:pos x="T0" y="T1"/>
                    </a:cxn>
                    <a:cxn ang="0">
                      <a:pos x="T2" y="T3"/>
                    </a:cxn>
                    <a:cxn ang="0">
                      <a:pos x="T4" y="T5"/>
                    </a:cxn>
                    <a:cxn ang="0">
                      <a:pos x="T6" y="T7"/>
                    </a:cxn>
                    <a:cxn ang="0">
                      <a:pos x="T8" y="T9"/>
                    </a:cxn>
                  </a:cxnLst>
                  <a:rect l="0" t="0" r="r" b="b"/>
                  <a:pathLst>
                    <a:path w="213" h="65">
                      <a:moveTo>
                        <a:pt x="6" y="0"/>
                      </a:moveTo>
                      <a:lnTo>
                        <a:pt x="0" y="3"/>
                      </a:lnTo>
                      <a:lnTo>
                        <a:pt x="208" y="64"/>
                      </a:lnTo>
                      <a:lnTo>
                        <a:pt x="212" y="62"/>
                      </a:lnTo>
                      <a:lnTo>
                        <a:pt x="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6" name="Freeform 100"/>
                <p:cNvSpPr>
                  <a:spLocks/>
                </p:cNvSpPr>
                <p:nvPr/>
              </p:nvSpPr>
              <p:spPr bwMode="auto">
                <a:xfrm>
                  <a:off x="3600" y="2584"/>
                  <a:ext cx="216" cy="66"/>
                </a:xfrm>
                <a:custGeom>
                  <a:avLst/>
                  <a:gdLst>
                    <a:gd name="T0" fmla="*/ 8 w 216"/>
                    <a:gd name="T1" fmla="*/ 0 h 66"/>
                    <a:gd name="T2" fmla="*/ 0 w 216"/>
                    <a:gd name="T3" fmla="*/ 3 h 66"/>
                    <a:gd name="T4" fmla="*/ 209 w 216"/>
                    <a:gd name="T5" fmla="*/ 65 h 66"/>
                    <a:gd name="T6" fmla="*/ 215 w 216"/>
                    <a:gd name="T7" fmla="*/ 62 h 66"/>
                    <a:gd name="T8" fmla="*/ 8 w 216"/>
                    <a:gd name="T9" fmla="*/ 0 h 66"/>
                  </a:gdLst>
                  <a:ahLst/>
                  <a:cxnLst>
                    <a:cxn ang="0">
                      <a:pos x="T0" y="T1"/>
                    </a:cxn>
                    <a:cxn ang="0">
                      <a:pos x="T2" y="T3"/>
                    </a:cxn>
                    <a:cxn ang="0">
                      <a:pos x="T4" y="T5"/>
                    </a:cxn>
                    <a:cxn ang="0">
                      <a:pos x="T6" y="T7"/>
                    </a:cxn>
                    <a:cxn ang="0">
                      <a:pos x="T8" y="T9"/>
                    </a:cxn>
                  </a:cxnLst>
                  <a:rect l="0" t="0" r="r" b="b"/>
                  <a:pathLst>
                    <a:path w="216" h="66">
                      <a:moveTo>
                        <a:pt x="8" y="0"/>
                      </a:moveTo>
                      <a:lnTo>
                        <a:pt x="0" y="3"/>
                      </a:lnTo>
                      <a:lnTo>
                        <a:pt x="209" y="65"/>
                      </a:lnTo>
                      <a:lnTo>
                        <a:pt x="215" y="62"/>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17" name="Freeform 101"/>
              <p:cNvSpPr>
                <a:spLocks/>
              </p:cNvSpPr>
              <p:nvPr/>
            </p:nvSpPr>
            <p:spPr bwMode="auto">
              <a:xfrm>
                <a:off x="3604" y="2623"/>
                <a:ext cx="250" cy="157"/>
              </a:xfrm>
              <a:custGeom>
                <a:avLst/>
                <a:gdLst>
                  <a:gd name="T0" fmla="*/ 0 w 250"/>
                  <a:gd name="T1" fmla="*/ 152 h 157"/>
                  <a:gd name="T2" fmla="*/ 2 w 250"/>
                  <a:gd name="T3" fmla="*/ 156 h 157"/>
                  <a:gd name="T4" fmla="*/ 249 w 250"/>
                  <a:gd name="T5" fmla="*/ 4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2" y="156"/>
                    </a:lnTo>
                    <a:lnTo>
                      <a:pt x="249"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68" name="Group 102"/>
              <p:cNvGrpSpPr>
                <a:grpSpLocks/>
              </p:cNvGrpSpPr>
              <p:nvPr/>
            </p:nvGrpSpPr>
            <p:grpSpPr bwMode="auto">
              <a:xfrm>
                <a:off x="3601" y="2638"/>
                <a:ext cx="243" cy="181"/>
                <a:chOff x="3601" y="2638"/>
                <a:chExt cx="243" cy="181"/>
              </a:xfrm>
            </p:grpSpPr>
            <p:sp>
              <p:nvSpPr>
                <p:cNvPr id="1110119" name="Line 103"/>
                <p:cNvSpPr>
                  <a:spLocks noChangeShapeType="1"/>
                </p:cNvSpPr>
                <p:nvPr/>
              </p:nvSpPr>
              <p:spPr bwMode="auto">
                <a:xfrm flipH="1">
                  <a:off x="3605" y="2638"/>
                  <a:ext cx="238"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0" name="Line 104"/>
                <p:cNvSpPr>
                  <a:spLocks noChangeShapeType="1"/>
                </p:cNvSpPr>
                <p:nvPr/>
              </p:nvSpPr>
              <p:spPr bwMode="auto">
                <a:xfrm flipH="1">
                  <a:off x="3603" y="2645"/>
                  <a:ext cx="241"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1" name="Line 105"/>
                <p:cNvSpPr>
                  <a:spLocks noChangeShapeType="1"/>
                </p:cNvSpPr>
                <p:nvPr/>
              </p:nvSpPr>
              <p:spPr bwMode="auto">
                <a:xfrm flipH="1">
                  <a:off x="3602" y="2654"/>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2" name="Line 106"/>
                <p:cNvSpPr>
                  <a:spLocks noChangeShapeType="1"/>
                </p:cNvSpPr>
                <p:nvPr/>
              </p:nvSpPr>
              <p:spPr bwMode="auto">
                <a:xfrm flipH="1">
                  <a:off x="3604" y="2657"/>
                  <a:ext cx="239"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3" name="Line 107"/>
                <p:cNvSpPr>
                  <a:spLocks noChangeShapeType="1"/>
                </p:cNvSpPr>
                <p:nvPr/>
              </p:nvSpPr>
              <p:spPr bwMode="auto">
                <a:xfrm flipH="1">
                  <a:off x="3601" y="2666"/>
                  <a:ext cx="241" cy="1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69" name="Group 108"/>
              <p:cNvGrpSpPr>
                <a:grpSpLocks/>
              </p:cNvGrpSpPr>
              <p:nvPr/>
            </p:nvGrpSpPr>
            <p:grpSpPr bwMode="auto">
              <a:xfrm>
                <a:off x="3403" y="2685"/>
                <a:ext cx="203" cy="132"/>
                <a:chOff x="3403" y="2685"/>
                <a:chExt cx="203" cy="132"/>
              </a:xfrm>
            </p:grpSpPr>
            <p:sp>
              <p:nvSpPr>
                <p:cNvPr id="1110125" name="Line 109"/>
                <p:cNvSpPr>
                  <a:spLocks noChangeShapeType="1"/>
                </p:cNvSpPr>
                <p:nvPr/>
              </p:nvSpPr>
              <p:spPr bwMode="auto">
                <a:xfrm>
                  <a:off x="3406" y="2685"/>
                  <a:ext cx="200"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6" name="Line 110"/>
                <p:cNvSpPr>
                  <a:spLocks noChangeShapeType="1"/>
                </p:cNvSpPr>
                <p:nvPr/>
              </p:nvSpPr>
              <p:spPr bwMode="auto">
                <a:xfrm>
                  <a:off x="3406" y="2693"/>
                  <a:ext cx="197"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7" name="Line 111"/>
                <p:cNvSpPr>
                  <a:spLocks noChangeShapeType="1"/>
                </p:cNvSpPr>
                <p:nvPr/>
              </p:nvSpPr>
              <p:spPr bwMode="auto">
                <a:xfrm>
                  <a:off x="3403" y="2701"/>
                  <a:ext cx="200"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8" name="Line 112"/>
                <p:cNvSpPr>
                  <a:spLocks noChangeShapeType="1"/>
                </p:cNvSpPr>
                <p:nvPr/>
              </p:nvSpPr>
              <p:spPr bwMode="auto">
                <a:xfrm>
                  <a:off x="3404" y="2711"/>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9" name="Line 113"/>
                <p:cNvSpPr>
                  <a:spLocks noChangeShapeType="1"/>
                </p:cNvSpPr>
                <p:nvPr/>
              </p:nvSpPr>
              <p:spPr bwMode="auto">
                <a:xfrm>
                  <a:off x="3403" y="2720"/>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8" name="Group 114"/>
            <p:cNvGrpSpPr>
              <a:grpSpLocks/>
            </p:cNvGrpSpPr>
            <p:nvPr/>
          </p:nvGrpSpPr>
          <p:grpSpPr bwMode="auto">
            <a:xfrm>
              <a:off x="3411" y="2505"/>
              <a:ext cx="472" cy="280"/>
              <a:chOff x="3411" y="2505"/>
              <a:chExt cx="472" cy="280"/>
            </a:xfrm>
          </p:grpSpPr>
          <p:sp>
            <p:nvSpPr>
              <p:cNvPr id="1110131" name="Arc 115"/>
              <p:cNvSpPr>
                <a:spLocks/>
              </p:cNvSpPr>
              <p:nvPr/>
            </p:nvSpPr>
            <p:spPr bwMode="auto">
              <a:xfrm rot="240000">
                <a:off x="3411" y="2618"/>
                <a:ext cx="14" cy="67"/>
              </a:xfrm>
              <a:custGeom>
                <a:avLst/>
                <a:gdLst>
                  <a:gd name="G0" fmla="+- 21600 0 0"/>
                  <a:gd name="G1" fmla="+- 21383 0 0"/>
                  <a:gd name="G2" fmla="+- 21600 0 0"/>
                  <a:gd name="T0" fmla="*/ 18455 w 21600"/>
                  <a:gd name="T1" fmla="*/ 42753 h 42753"/>
                  <a:gd name="T2" fmla="*/ 18545 w 21600"/>
                  <a:gd name="T3" fmla="*/ 0 h 42753"/>
                  <a:gd name="T4" fmla="*/ 21600 w 21600"/>
                  <a:gd name="T5" fmla="*/ 21383 h 42753"/>
                </a:gdLst>
                <a:ahLst/>
                <a:cxnLst>
                  <a:cxn ang="0">
                    <a:pos x="T0" y="T1"/>
                  </a:cxn>
                  <a:cxn ang="0">
                    <a:pos x="T2" y="T3"/>
                  </a:cxn>
                  <a:cxn ang="0">
                    <a:pos x="T4" y="T5"/>
                  </a:cxn>
                </a:cxnLst>
                <a:rect l="0" t="0" r="r" b="b"/>
                <a:pathLst>
                  <a:path w="21600" h="42753" fill="none" extrusionOk="0">
                    <a:moveTo>
                      <a:pt x="18455" y="42752"/>
                    </a:moveTo>
                    <a:cubicBezTo>
                      <a:pt x="7854" y="41192"/>
                      <a:pt x="0" y="32097"/>
                      <a:pt x="0" y="21383"/>
                    </a:cubicBezTo>
                    <a:cubicBezTo>
                      <a:pt x="0" y="10633"/>
                      <a:pt x="7903" y="1520"/>
                      <a:pt x="18545" y="0"/>
                    </a:cubicBezTo>
                  </a:path>
                  <a:path w="21600" h="42753" stroke="0" extrusionOk="0">
                    <a:moveTo>
                      <a:pt x="18455" y="42752"/>
                    </a:moveTo>
                    <a:cubicBezTo>
                      <a:pt x="7854" y="41192"/>
                      <a:pt x="0" y="32097"/>
                      <a:pt x="0" y="21383"/>
                    </a:cubicBezTo>
                    <a:cubicBezTo>
                      <a:pt x="0" y="10633"/>
                      <a:pt x="7903" y="1520"/>
                      <a:pt x="18545" y="0"/>
                    </a:cubicBezTo>
                    <a:lnTo>
                      <a:pt x="21600" y="2138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32" name="Freeform 116"/>
              <p:cNvSpPr>
                <a:spLocks/>
              </p:cNvSpPr>
              <p:nvPr/>
            </p:nvSpPr>
            <p:spPr bwMode="auto">
              <a:xfrm>
                <a:off x="3424" y="2505"/>
                <a:ext cx="458" cy="279"/>
              </a:xfrm>
              <a:custGeom>
                <a:avLst/>
                <a:gdLst>
                  <a:gd name="T0" fmla="*/ 0 w 458"/>
                  <a:gd name="T1" fmla="*/ 176 h 279"/>
                  <a:gd name="T2" fmla="*/ 205 w 458"/>
                  <a:gd name="T3" fmla="*/ 278 h 279"/>
                  <a:gd name="T4" fmla="*/ 456 w 458"/>
                  <a:gd name="T5" fmla="*/ 117 h 279"/>
                  <a:gd name="T6" fmla="*/ 456 w 458"/>
                  <a:gd name="T7" fmla="*/ 110 h 279"/>
                  <a:gd name="T8" fmla="*/ 446 w 458"/>
                  <a:gd name="T9" fmla="*/ 107 h 279"/>
                  <a:gd name="T10" fmla="*/ 448 w 458"/>
                  <a:gd name="T11" fmla="*/ 68 h 279"/>
                  <a:gd name="T12" fmla="*/ 457 w 458"/>
                  <a:gd name="T13" fmla="*/ 62 h 279"/>
                  <a:gd name="T14" fmla="*/ 455 w 458"/>
                  <a:gd name="T15" fmla="*/ 59 h 279"/>
                  <a:gd name="T16" fmla="*/ 254 w 458"/>
                  <a:gd name="T17" fmla="*/ 0 h 279"/>
                  <a:gd name="T18" fmla="*/ 3 w 458"/>
                  <a:gd name="T19" fmla="*/ 114 h 279"/>
                  <a:gd name="T20" fmla="*/ 0 w 458"/>
                  <a:gd name="T21" fmla="*/ 17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6"/>
                    </a:moveTo>
                    <a:lnTo>
                      <a:pt x="205" y="278"/>
                    </a:lnTo>
                    <a:lnTo>
                      <a:pt x="456" y="117"/>
                    </a:lnTo>
                    <a:lnTo>
                      <a:pt x="456" y="110"/>
                    </a:lnTo>
                    <a:lnTo>
                      <a:pt x="446" y="107"/>
                    </a:lnTo>
                    <a:lnTo>
                      <a:pt x="448" y="68"/>
                    </a:lnTo>
                    <a:lnTo>
                      <a:pt x="457" y="62"/>
                    </a:lnTo>
                    <a:lnTo>
                      <a:pt x="455" y="59"/>
                    </a:lnTo>
                    <a:lnTo>
                      <a:pt x="254" y="0"/>
                    </a:lnTo>
                    <a:lnTo>
                      <a:pt x="3" y="114"/>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3" name="Freeform 117"/>
              <p:cNvSpPr>
                <a:spLocks/>
              </p:cNvSpPr>
              <p:nvPr/>
            </p:nvSpPr>
            <p:spPr bwMode="auto">
              <a:xfrm>
                <a:off x="3424" y="2556"/>
                <a:ext cx="459" cy="221"/>
              </a:xfrm>
              <a:custGeom>
                <a:avLst/>
                <a:gdLst>
                  <a:gd name="T0" fmla="*/ 0 w 459"/>
                  <a:gd name="T1" fmla="*/ 124 h 221"/>
                  <a:gd name="T2" fmla="*/ 253 w 459"/>
                  <a:gd name="T3" fmla="*/ 0 h 221"/>
                  <a:gd name="T4" fmla="*/ 458 w 459"/>
                  <a:gd name="T5" fmla="*/ 57 h 221"/>
                  <a:gd name="T6" fmla="*/ 204 w 459"/>
                  <a:gd name="T7" fmla="*/ 220 h 221"/>
                  <a:gd name="T8" fmla="*/ 0 w 459"/>
                  <a:gd name="T9" fmla="*/ 124 h 221"/>
                </a:gdLst>
                <a:ahLst/>
                <a:cxnLst>
                  <a:cxn ang="0">
                    <a:pos x="T0" y="T1"/>
                  </a:cxn>
                  <a:cxn ang="0">
                    <a:pos x="T2" y="T3"/>
                  </a:cxn>
                  <a:cxn ang="0">
                    <a:pos x="T4" y="T5"/>
                  </a:cxn>
                  <a:cxn ang="0">
                    <a:pos x="T6" y="T7"/>
                  </a:cxn>
                  <a:cxn ang="0">
                    <a:pos x="T8" y="T9"/>
                  </a:cxn>
                </a:cxnLst>
                <a:rect l="0" t="0" r="r" b="b"/>
                <a:pathLst>
                  <a:path w="459" h="221">
                    <a:moveTo>
                      <a:pt x="0" y="124"/>
                    </a:moveTo>
                    <a:lnTo>
                      <a:pt x="253" y="0"/>
                    </a:lnTo>
                    <a:lnTo>
                      <a:pt x="458" y="57"/>
                    </a:lnTo>
                    <a:lnTo>
                      <a:pt x="204" y="220"/>
                    </a:lnTo>
                    <a:lnTo>
                      <a:pt x="0" y="124"/>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4" name="Freeform 118"/>
              <p:cNvSpPr>
                <a:spLocks/>
              </p:cNvSpPr>
              <p:nvPr/>
            </p:nvSpPr>
            <p:spPr bwMode="auto">
              <a:xfrm>
                <a:off x="3626" y="2574"/>
                <a:ext cx="249" cy="200"/>
              </a:xfrm>
              <a:custGeom>
                <a:avLst/>
                <a:gdLst>
                  <a:gd name="T0" fmla="*/ 5 w 249"/>
                  <a:gd name="T1" fmla="*/ 149 h 200"/>
                  <a:gd name="T2" fmla="*/ 0 w 249"/>
                  <a:gd name="T3" fmla="*/ 199 h 200"/>
                  <a:gd name="T4" fmla="*/ 244 w 249"/>
                  <a:gd name="T5" fmla="*/ 43 h 200"/>
                  <a:gd name="T6" fmla="*/ 248 w 249"/>
                  <a:gd name="T7" fmla="*/ 0 h 200"/>
                  <a:gd name="T8" fmla="*/ 5 w 249"/>
                  <a:gd name="T9" fmla="*/ 149 h 200"/>
                </a:gdLst>
                <a:ahLst/>
                <a:cxnLst>
                  <a:cxn ang="0">
                    <a:pos x="T0" y="T1"/>
                  </a:cxn>
                  <a:cxn ang="0">
                    <a:pos x="T2" y="T3"/>
                  </a:cxn>
                  <a:cxn ang="0">
                    <a:pos x="T4" y="T5"/>
                  </a:cxn>
                  <a:cxn ang="0">
                    <a:pos x="T6" y="T7"/>
                  </a:cxn>
                  <a:cxn ang="0">
                    <a:pos x="T8" y="T9"/>
                  </a:cxn>
                </a:cxnLst>
                <a:rect l="0" t="0" r="r" b="b"/>
                <a:pathLst>
                  <a:path w="249" h="200">
                    <a:moveTo>
                      <a:pt x="5" y="149"/>
                    </a:moveTo>
                    <a:lnTo>
                      <a:pt x="0" y="199"/>
                    </a:lnTo>
                    <a:lnTo>
                      <a:pt x="244" y="43"/>
                    </a:lnTo>
                    <a:lnTo>
                      <a:pt x="248" y="0"/>
                    </a:lnTo>
                    <a:lnTo>
                      <a:pt x="5" y="149"/>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5" name="Freeform 119"/>
              <p:cNvSpPr>
                <a:spLocks/>
              </p:cNvSpPr>
              <p:nvPr/>
            </p:nvSpPr>
            <p:spPr bwMode="auto">
              <a:xfrm>
                <a:off x="3428" y="2623"/>
                <a:ext cx="205" cy="149"/>
              </a:xfrm>
              <a:custGeom>
                <a:avLst/>
                <a:gdLst>
                  <a:gd name="T0" fmla="*/ 5 w 205"/>
                  <a:gd name="T1" fmla="*/ 0 h 149"/>
                  <a:gd name="T2" fmla="*/ 0 w 205"/>
                  <a:gd name="T3" fmla="*/ 53 h 149"/>
                  <a:gd name="T4" fmla="*/ 200 w 205"/>
                  <a:gd name="T5" fmla="*/ 148 h 149"/>
                  <a:gd name="T6" fmla="*/ 204 w 205"/>
                  <a:gd name="T7" fmla="*/ 98 h 149"/>
                  <a:gd name="T8" fmla="*/ 5 w 205"/>
                  <a:gd name="T9" fmla="*/ 0 h 149"/>
                </a:gdLst>
                <a:ahLst/>
                <a:cxnLst>
                  <a:cxn ang="0">
                    <a:pos x="T0" y="T1"/>
                  </a:cxn>
                  <a:cxn ang="0">
                    <a:pos x="T2" y="T3"/>
                  </a:cxn>
                  <a:cxn ang="0">
                    <a:pos x="T4" y="T5"/>
                  </a:cxn>
                  <a:cxn ang="0">
                    <a:pos x="T6" y="T7"/>
                  </a:cxn>
                  <a:cxn ang="0">
                    <a:pos x="T8" y="T9"/>
                  </a:cxn>
                </a:cxnLst>
                <a:rect l="0" t="0" r="r" b="b"/>
                <a:pathLst>
                  <a:path w="205" h="149">
                    <a:moveTo>
                      <a:pt x="5" y="0"/>
                    </a:moveTo>
                    <a:lnTo>
                      <a:pt x="0" y="53"/>
                    </a:lnTo>
                    <a:lnTo>
                      <a:pt x="200" y="148"/>
                    </a:lnTo>
                    <a:lnTo>
                      <a:pt x="204" y="98"/>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6" name="Freeform 120"/>
              <p:cNvSpPr>
                <a:spLocks/>
              </p:cNvSpPr>
              <p:nvPr/>
            </p:nvSpPr>
            <p:spPr bwMode="auto">
              <a:xfrm>
                <a:off x="3428" y="2618"/>
                <a:ext cx="206" cy="115"/>
              </a:xfrm>
              <a:custGeom>
                <a:avLst/>
                <a:gdLst>
                  <a:gd name="T0" fmla="*/ 0 w 206"/>
                  <a:gd name="T1" fmla="*/ 0 h 115"/>
                  <a:gd name="T2" fmla="*/ 0 w 206"/>
                  <a:gd name="T3" fmla="*/ 9 h 115"/>
                  <a:gd name="T4" fmla="*/ 199 w 206"/>
                  <a:gd name="T5" fmla="*/ 114 h 115"/>
                  <a:gd name="T6" fmla="*/ 205 w 206"/>
                  <a:gd name="T7" fmla="*/ 100 h 115"/>
                  <a:gd name="T8" fmla="*/ 0 w 206"/>
                  <a:gd name="T9" fmla="*/ 0 h 115"/>
                </a:gdLst>
                <a:ahLst/>
                <a:cxnLst>
                  <a:cxn ang="0">
                    <a:pos x="T0" y="T1"/>
                  </a:cxn>
                  <a:cxn ang="0">
                    <a:pos x="T2" y="T3"/>
                  </a:cxn>
                  <a:cxn ang="0">
                    <a:pos x="T4" y="T5"/>
                  </a:cxn>
                  <a:cxn ang="0">
                    <a:pos x="T6" y="T7"/>
                  </a:cxn>
                  <a:cxn ang="0">
                    <a:pos x="T8" y="T9"/>
                  </a:cxn>
                </a:cxnLst>
                <a:rect l="0" t="0" r="r" b="b"/>
                <a:pathLst>
                  <a:path w="206" h="115">
                    <a:moveTo>
                      <a:pt x="0" y="0"/>
                    </a:moveTo>
                    <a:lnTo>
                      <a:pt x="0" y="9"/>
                    </a:lnTo>
                    <a:lnTo>
                      <a:pt x="199" y="114"/>
                    </a:lnTo>
                    <a:lnTo>
                      <a:pt x="205" y="100"/>
                    </a:lnTo>
                    <a:lnTo>
                      <a:pt x="0"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7" name="Freeform 121"/>
              <p:cNvSpPr>
                <a:spLocks/>
              </p:cNvSpPr>
              <p:nvPr/>
            </p:nvSpPr>
            <p:spPr bwMode="auto">
              <a:xfrm>
                <a:off x="3629" y="2613"/>
                <a:ext cx="253" cy="172"/>
              </a:xfrm>
              <a:custGeom>
                <a:avLst/>
                <a:gdLst>
                  <a:gd name="T0" fmla="*/ 0 w 253"/>
                  <a:gd name="T1" fmla="*/ 164 h 172"/>
                  <a:gd name="T2" fmla="*/ 1 w 253"/>
                  <a:gd name="T3" fmla="*/ 171 h 172"/>
                  <a:gd name="T4" fmla="*/ 252 w 253"/>
                  <a:gd name="T5" fmla="*/ 6 h 172"/>
                  <a:gd name="T6" fmla="*/ 252 w 253"/>
                  <a:gd name="T7" fmla="*/ 0 h 172"/>
                  <a:gd name="T8" fmla="*/ 0 w 253"/>
                  <a:gd name="T9" fmla="*/ 164 h 172"/>
                </a:gdLst>
                <a:ahLst/>
                <a:cxnLst>
                  <a:cxn ang="0">
                    <a:pos x="T0" y="T1"/>
                  </a:cxn>
                  <a:cxn ang="0">
                    <a:pos x="T2" y="T3"/>
                  </a:cxn>
                  <a:cxn ang="0">
                    <a:pos x="T4" y="T5"/>
                  </a:cxn>
                  <a:cxn ang="0">
                    <a:pos x="T6" y="T7"/>
                  </a:cxn>
                  <a:cxn ang="0">
                    <a:pos x="T8" y="T9"/>
                  </a:cxn>
                </a:cxnLst>
                <a:rect l="0" t="0" r="r" b="b"/>
                <a:pathLst>
                  <a:path w="253" h="172">
                    <a:moveTo>
                      <a:pt x="0" y="164"/>
                    </a:moveTo>
                    <a:lnTo>
                      <a:pt x="1" y="171"/>
                    </a:lnTo>
                    <a:lnTo>
                      <a:pt x="252" y="6"/>
                    </a:lnTo>
                    <a:lnTo>
                      <a:pt x="252" y="0"/>
                    </a:lnTo>
                    <a:lnTo>
                      <a:pt x="0" y="164"/>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8" name="Freeform 122"/>
              <p:cNvSpPr>
                <a:spLocks/>
              </p:cNvSpPr>
              <p:nvPr/>
            </p:nvSpPr>
            <p:spPr bwMode="auto">
              <a:xfrm>
                <a:off x="3427" y="2505"/>
                <a:ext cx="455" cy="214"/>
              </a:xfrm>
              <a:custGeom>
                <a:avLst/>
                <a:gdLst>
                  <a:gd name="T0" fmla="*/ 0 w 455"/>
                  <a:gd name="T1" fmla="*/ 114 h 214"/>
                  <a:gd name="T2" fmla="*/ 248 w 455"/>
                  <a:gd name="T3" fmla="*/ 0 h 214"/>
                  <a:gd name="T4" fmla="*/ 454 w 455"/>
                  <a:gd name="T5" fmla="*/ 58 h 214"/>
                  <a:gd name="T6" fmla="*/ 206 w 455"/>
                  <a:gd name="T7" fmla="*/ 213 h 214"/>
                  <a:gd name="T8" fmla="*/ 0 w 455"/>
                  <a:gd name="T9" fmla="*/ 114 h 214"/>
                </a:gdLst>
                <a:ahLst/>
                <a:cxnLst>
                  <a:cxn ang="0">
                    <a:pos x="T0" y="T1"/>
                  </a:cxn>
                  <a:cxn ang="0">
                    <a:pos x="T2" y="T3"/>
                  </a:cxn>
                  <a:cxn ang="0">
                    <a:pos x="T4" y="T5"/>
                  </a:cxn>
                  <a:cxn ang="0">
                    <a:pos x="T6" y="T7"/>
                  </a:cxn>
                  <a:cxn ang="0">
                    <a:pos x="T8" y="T9"/>
                  </a:cxn>
                </a:cxnLst>
                <a:rect l="0" t="0" r="r" b="b"/>
                <a:pathLst>
                  <a:path w="455" h="214">
                    <a:moveTo>
                      <a:pt x="0" y="114"/>
                    </a:moveTo>
                    <a:lnTo>
                      <a:pt x="248" y="0"/>
                    </a:lnTo>
                    <a:lnTo>
                      <a:pt x="454" y="58"/>
                    </a:lnTo>
                    <a:lnTo>
                      <a:pt x="206" y="213"/>
                    </a:lnTo>
                    <a:lnTo>
                      <a:pt x="0" y="11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42" name="Group 123"/>
              <p:cNvGrpSpPr>
                <a:grpSpLocks/>
              </p:cNvGrpSpPr>
              <p:nvPr/>
            </p:nvGrpSpPr>
            <p:grpSpPr bwMode="auto">
              <a:xfrm>
                <a:off x="3628" y="2516"/>
                <a:ext cx="231" cy="77"/>
                <a:chOff x="3628" y="2516"/>
                <a:chExt cx="231" cy="77"/>
              </a:xfrm>
            </p:grpSpPr>
            <p:sp>
              <p:nvSpPr>
                <p:cNvPr id="1110140" name="Freeform 124"/>
                <p:cNvSpPr>
                  <a:spLocks/>
                </p:cNvSpPr>
                <p:nvPr/>
              </p:nvSpPr>
              <p:spPr bwMode="auto">
                <a:xfrm>
                  <a:off x="3646" y="2516"/>
                  <a:ext cx="213" cy="66"/>
                </a:xfrm>
                <a:custGeom>
                  <a:avLst/>
                  <a:gdLst>
                    <a:gd name="T0" fmla="*/ 4 w 213"/>
                    <a:gd name="T1" fmla="*/ 0 h 66"/>
                    <a:gd name="T2" fmla="*/ 0 w 213"/>
                    <a:gd name="T3" fmla="*/ 4 h 66"/>
                    <a:gd name="T4" fmla="*/ 205 w 213"/>
                    <a:gd name="T5" fmla="*/ 65 h 66"/>
                    <a:gd name="T6" fmla="*/ 212 w 213"/>
                    <a:gd name="T7" fmla="*/ 64 h 66"/>
                    <a:gd name="T8" fmla="*/ 4 w 213"/>
                    <a:gd name="T9" fmla="*/ 0 h 66"/>
                  </a:gdLst>
                  <a:ahLst/>
                  <a:cxnLst>
                    <a:cxn ang="0">
                      <a:pos x="T0" y="T1"/>
                    </a:cxn>
                    <a:cxn ang="0">
                      <a:pos x="T2" y="T3"/>
                    </a:cxn>
                    <a:cxn ang="0">
                      <a:pos x="T4" y="T5"/>
                    </a:cxn>
                    <a:cxn ang="0">
                      <a:pos x="T6" y="T7"/>
                    </a:cxn>
                    <a:cxn ang="0">
                      <a:pos x="T8" y="T9"/>
                    </a:cxn>
                  </a:cxnLst>
                  <a:rect l="0" t="0" r="r" b="b"/>
                  <a:pathLst>
                    <a:path w="213" h="66">
                      <a:moveTo>
                        <a:pt x="4" y="0"/>
                      </a:moveTo>
                      <a:lnTo>
                        <a:pt x="0" y="4"/>
                      </a:lnTo>
                      <a:lnTo>
                        <a:pt x="205" y="65"/>
                      </a:lnTo>
                      <a:lnTo>
                        <a:pt x="212" y="64"/>
                      </a:lnTo>
                      <a:lnTo>
                        <a:pt x="4"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41" name="Freeform 125"/>
                <p:cNvSpPr>
                  <a:spLocks/>
                </p:cNvSpPr>
                <p:nvPr/>
              </p:nvSpPr>
              <p:spPr bwMode="auto">
                <a:xfrm>
                  <a:off x="3628" y="2525"/>
                  <a:ext cx="217" cy="68"/>
                </a:xfrm>
                <a:custGeom>
                  <a:avLst/>
                  <a:gdLst>
                    <a:gd name="T0" fmla="*/ 8 w 217"/>
                    <a:gd name="T1" fmla="*/ 0 h 68"/>
                    <a:gd name="T2" fmla="*/ 0 w 217"/>
                    <a:gd name="T3" fmla="*/ 5 h 68"/>
                    <a:gd name="T4" fmla="*/ 209 w 217"/>
                    <a:gd name="T5" fmla="*/ 67 h 68"/>
                    <a:gd name="T6" fmla="*/ 216 w 217"/>
                    <a:gd name="T7" fmla="*/ 63 h 68"/>
                    <a:gd name="T8" fmla="*/ 8 w 217"/>
                    <a:gd name="T9" fmla="*/ 0 h 68"/>
                  </a:gdLst>
                  <a:ahLst/>
                  <a:cxnLst>
                    <a:cxn ang="0">
                      <a:pos x="T0" y="T1"/>
                    </a:cxn>
                    <a:cxn ang="0">
                      <a:pos x="T2" y="T3"/>
                    </a:cxn>
                    <a:cxn ang="0">
                      <a:pos x="T4" y="T5"/>
                    </a:cxn>
                    <a:cxn ang="0">
                      <a:pos x="T6" y="T7"/>
                    </a:cxn>
                    <a:cxn ang="0">
                      <a:pos x="T8" y="T9"/>
                    </a:cxn>
                  </a:cxnLst>
                  <a:rect l="0" t="0" r="r" b="b"/>
                  <a:pathLst>
                    <a:path w="217" h="68">
                      <a:moveTo>
                        <a:pt x="8" y="0"/>
                      </a:moveTo>
                      <a:lnTo>
                        <a:pt x="0" y="5"/>
                      </a:lnTo>
                      <a:lnTo>
                        <a:pt x="209" y="67"/>
                      </a:lnTo>
                      <a:lnTo>
                        <a:pt x="216" y="63"/>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42" name="Freeform 126"/>
              <p:cNvSpPr>
                <a:spLocks/>
              </p:cNvSpPr>
              <p:nvPr/>
            </p:nvSpPr>
            <p:spPr bwMode="auto">
              <a:xfrm>
                <a:off x="3632" y="2566"/>
                <a:ext cx="250" cy="157"/>
              </a:xfrm>
              <a:custGeom>
                <a:avLst/>
                <a:gdLst>
                  <a:gd name="T0" fmla="*/ 0 w 250"/>
                  <a:gd name="T1" fmla="*/ 152 h 157"/>
                  <a:gd name="T2" fmla="*/ 1 w 250"/>
                  <a:gd name="T3" fmla="*/ 156 h 157"/>
                  <a:gd name="T4" fmla="*/ 248 w 250"/>
                  <a:gd name="T5" fmla="*/ 2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1" y="156"/>
                    </a:lnTo>
                    <a:lnTo>
                      <a:pt x="248" y="2"/>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44" name="Group 127"/>
              <p:cNvGrpSpPr>
                <a:grpSpLocks/>
              </p:cNvGrpSpPr>
              <p:nvPr/>
            </p:nvGrpSpPr>
            <p:grpSpPr bwMode="auto">
              <a:xfrm>
                <a:off x="3628" y="2578"/>
                <a:ext cx="245" cy="184"/>
                <a:chOff x="3628" y="2578"/>
                <a:chExt cx="245" cy="184"/>
              </a:xfrm>
            </p:grpSpPr>
            <p:sp>
              <p:nvSpPr>
                <p:cNvPr id="1110144" name="Line 128"/>
                <p:cNvSpPr>
                  <a:spLocks noChangeShapeType="1"/>
                </p:cNvSpPr>
                <p:nvPr/>
              </p:nvSpPr>
              <p:spPr bwMode="auto">
                <a:xfrm flipH="1">
                  <a:off x="3633" y="2578"/>
                  <a:ext cx="239"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5" name="Line 129"/>
                <p:cNvSpPr>
                  <a:spLocks noChangeShapeType="1"/>
                </p:cNvSpPr>
                <p:nvPr/>
              </p:nvSpPr>
              <p:spPr bwMode="auto">
                <a:xfrm flipH="1">
                  <a:off x="3632" y="2587"/>
                  <a:ext cx="241"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6" name="Line 130"/>
                <p:cNvSpPr>
                  <a:spLocks noChangeShapeType="1"/>
                </p:cNvSpPr>
                <p:nvPr/>
              </p:nvSpPr>
              <p:spPr bwMode="auto">
                <a:xfrm flipH="1">
                  <a:off x="3630" y="2595"/>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7" name="Line 131"/>
                <p:cNvSpPr>
                  <a:spLocks noChangeShapeType="1"/>
                </p:cNvSpPr>
                <p:nvPr/>
              </p:nvSpPr>
              <p:spPr bwMode="auto">
                <a:xfrm flipH="1">
                  <a:off x="3631" y="2599"/>
                  <a:ext cx="240"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8" name="Line 132"/>
                <p:cNvSpPr>
                  <a:spLocks noChangeShapeType="1"/>
                </p:cNvSpPr>
                <p:nvPr/>
              </p:nvSpPr>
              <p:spPr bwMode="auto">
                <a:xfrm flipH="1">
                  <a:off x="3628" y="2608"/>
                  <a:ext cx="243" cy="15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45" name="Group 133"/>
              <p:cNvGrpSpPr>
                <a:grpSpLocks/>
              </p:cNvGrpSpPr>
              <p:nvPr/>
            </p:nvGrpSpPr>
            <p:grpSpPr bwMode="auto">
              <a:xfrm>
                <a:off x="3430" y="2627"/>
                <a:ext cx="203" cy="133"/>
                <a:chOff x="3430" y="2627"/>
                <a:chExt cx="203" cy="133"/>
              </a:xfrm>
            </p:grpSpPr>
            <p:sp>
              <p:nvSpPr>
                <p:cNvPr id="1110150" name="Line 134"/>
                <p:cNvSpPr>
                  <a:spLocks noChangeShapeType="1"/>
                </p:cNvSpPr>
                <p:nvPr/>
              </p:nvSpPr>
              <p:spPr bwMode="auto">
                <a:xfrm>
                  <a:off x="3434" y="2627"/>
                  <a:ext cx="199"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1" name="Line 135"/>
                <p:cNvSpPr>
                  <a:spLocks noChangeShapeType="1"/>
                </p:cNvSpPr>
                <p:nvPr/>
              </p:nvSpPr>
              <p:spPr bwMode="auto">
                <a:xfrm>
                  <a:off x="3434" y="263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2" name="Line 136"/>
                <p:cNvSpPr>
                  <a:spLocks noChangeShapeType="1"/>
                </p:cNvSpPr>
                <p:nvPr/>
              </p:nvSpPr>
              <p:spPr bwMode="auto">
                <a:xfrm>
                  <a:off x="3431" y="2644"/>
                  <a:ext cx="199"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3" name="Line 137"/>
                <p:cNvSpPr>
                  <a:spLocks noChangeShapeType="1"/>
                </p:cNvSpPr>
                <p:nvPr/>
              </p:nvSpPr>
              <p:spPr bwMode="auto">
                <a:xfrm>
                  <a:off x="3430" y="2653"/>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4" name="Line 138"/>
                <p:cNvSpPr>
                  <a:spLocks noChangeShapeType="1"/>
                </p:cNvSpPr>
                <p:nvPr/>
              </p:nvSpPr>
              <p:spPr bwMode="auto">
                <a:xfrm>
                  <a:off x="3432" y="2662"/>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9" name="Group 139"/>
            <p:cNvGrpSpPr>
              <a:grpSpLocks/>
            </p:cNvGrpSpPr>
            <p:nvPr/>
          </p:nvGrpSpPr>
          <p:grpSpPr bwMode="auto">
            <a:xfrm>
              <a:off x="3443" y="2441"/>
              <a:ext cx="471" cy="279"/>
              <a:chOff x="3443" y="2441"/>
              <a:chExt cx="471" cy="279"/>
            </a:xfrm>
          </p:grpSpPr>
          <p:sp>
            <p:nvSpPr>
              <p:cNvPr id="1110156" name="Arc 140"/>
              <p:cNvSpPr>
                <a:spLocks/>
              </p:cNvSpPr>
              <p:nvPr/>
            </p:nvSpPr>
            <p:spPr bwMode="auto">
              <a:xfrm rot="240000">
                <a:off x="3443" y="2555"/>
                <a:ext cx="13" cy="65"/>
              </a:xfrm>
              <a:custGeom>
                <a:avLst/>
                <a:gdLst>
                  <a:gd name="G0" fmla="+- 21600 0 0"/>
                  <a:gd name="G1" fmla="+- 21538 0 0"/>
                  <a:gd name="G2" fmla="+- 21600 0 0"/>
                  <a:gd name="T0" fmla="*/ 19864 w 21600"/>
                  <a:gd name="T1" fmla="*/ 43068 h 43068"/>
                  <a:gd name="T2" fmla="*/ 19968 w 21600"/>
                  <a:gd name="T3" fmla="*/ 0 h 43068"/>
                  <a:gd name="T4" fmla="*/ 21600 w 21600"/>
                  <a:gd name="T5" fmla="*/ 21538 h 43068"/>
                </a:gdLst>
                <a:ahLst/>
                <a:cxnLst>
                  <a:cxn ang="0">
                    <a:pos x="T0" y="T1"/>
                  </a:cxn>
                  <a:cxn ang="0">
                    <a:pos x="T2" y="T3"/>
                  </a:cxn>
                  <a:cxn ang="0">
                    <a:pos x="T4" y="T5"/>
                  </a:cxn>
                </a:cxnLst>
                <a:rect l="0" t="0" r="r" b="b"/>
                <a:pathLst>
                  <a:path w="21600" h="43068" fill="none" extrusionOk="0">
                    <a:moveTo>
                      <a:pt x="19863" y="43068"/>
                    </a:moveTo>
                    <a:cubicBezTo>
                      <a:pt x="8644" y="42163"/>
                      <a:pt x="0" y="32794"/>
                      <a:pt x="0" y="21538"/>
                    </a:cubicBezTo>
                    <a:cubicBezTo>
                      <a:pt x="0" y="10241"/>
                      <a:pt x="8703" y="853"/>
                      <a:pt x="19967" y="-1"/>
                    </a:cubicBezTo>
                  </a:path>
                  <a:path w="21600" h="43068" stroke="0" extrusionOk="0">
                    <a:moveTo>
                      <a:pt x="19863" y="43068"/>
                    </a:moveTo>
                    <a:cubicBezTo>
                      <a:pt x="8644" y="42163"/>
                      <a:pt x="0" y="32794"/>
                      <a:pt x="0" y="21538"/>
                    </a:cubicBezTo>
                    <a:cubicBezTo>
                      <a:pt x="0" y="10241"/>
                      <a:pt x="8703" y="853"/>
                      <a:pt x="19967" y="-1"/>
                    </a:cubicBezTo>
                    <a:lnTo>
                      <a:pt x="21600" y="21538"/>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7" name="Freeform 141"/>
              <p:cNvSpPr>
                <a:spLocks/>
              </p:cNvSpPr>
              <p:nvPr/>
            </p:nvSpPr>
            <p:spPr bwMode="auto">
              <a:xfrm>
                <a:off x="3456" y="2441"/>
                <a:ext cx="457" cy="278"/>
              </a:xfrm>
              <a:custGeom>
                <a:avLst/>
                <a:gdLst>
                  <a:gd name="T0" fmla="*/ 0 w 457"/>
                  <a:gd name="T1" fmla="*/ 175 h 278"/>
                  <a:gd name="T2" fmla="*/ 207 w 457"/>
                  <a:gd name="T3" fmla="*/ 277 h 278"/>
                  <a:gd name="T4" fmla="*/ 455 w 457"/>
                  <a:gd name="T5" fmla="*/ 115 h 278"/>
                  <a:gd name="T6" fmla="*/ 456 w 457"/>
                  <a:gd name="T7" fmla="*/ 108 h 278"/>
                  <a:gd name="T8" fmla="*/ 446 w 457"/>
                  <a:gd name="T9" fmla="*/ 106 h 278"/>
                  <a:gd name="T10" fmla="*/ 448 w 457"/>
                  <a:gd name="T11" fmla="*/ 67 h 278"/>
                  <a:gd name="T12" fmla="*/ 455 w 457"/>
                  <a:gd name="T13" fmla="*/ 62 h 278"/>
                  <a:gd name="T14" fmla="*/ 456 w 457"/>
                  <a:gd name="T15" fmla="*/ 58 h 278"/>
                  <a:gd name="T16" fmla="*/ 254 w 457"/>
                  <a:gd name="T17" fmla="*/ 0 h 278"/>
                  <a:gd name="T18" fmla="*/ 4 w 457"/>
                  <a:gd name="T19" fmla="*/ 110 h 278"/>
                  <a:gd name="T20" fmla="*/ 0 w 457"/>
                  <a:gd name="T21" fmla="*/ 1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78">
                    <a:moveTo>
                      <a:pt x="0" y="175"/>
                    </a:moveTo>
                    <a:lnTo>
                      <a:pt x="207" y="277"/>
                    </a:lnTo>
                    <a:lnTo>
                      <a:pt x="455" y="115"/>
                    </a:lnTo>
                    <a:lnTo>
                      <a:pt x="456" y="108"/>
                    </a:lnTo>
                    <a:lnTo>
                      <a:pt x="446" y="106"/>
                    </a:lnTo>
                    <a:lnTo>
                      <a:pt x="448" y="67"/>
                    </a:lnTo>
                    <a:lnTo>
                      <a:pt x="455" y="62"/>
                    </a:lnTo>
                    <a:lnTo>
                      <a:pt x="456" y="58"/>
                    </a:lnTo>
                    <a:lnTo>
                      <a:pt x="254" y="0"/>
                    </a:lnTo>
                    <a:lnTo>
                      <a:pt x="4" y="110"/>
                    </a:lnTo>
                    <a:lnTo>
                      <a:pt x="0" y="175"/>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58" name="Freeform 142"/>
              <p:cNvSpPr>
                <a:spLocks/>
              </p:cNvSpPr>
              <p:nvPr/>
            </p:nvSpPr>
            <p:spPr bwMode="auto">
              <a:xfrm>
                <a:off x="3456" y="2493"/>
                <a:ext cx="457" cy="221"/>
              </a:xfrm>
              <a:custGeom>
                <a:avLst/>
                <a:gdLst>
                  <a:gd name="T0" fmla="*/ 0 w 457"/>
                  <a:gd name="T1" fmla="*/ 121 h 221"/>
                  <a:gd name="T2" fmla="*/ 251 w 457"/>
                  <a:gd name="T3" fmla="*/ 0 h 221"/>
                  <a:gd name="T4" fmla="*/ 456 w 457"/>
                  <a:gd name="T5" fmla="*/ 57 h 221"/>
                  <a:gd name="T6" fmla="*/ 204 w 457"/>
                  <a:gd name="T7" fmla="*/ 220 h 221"/>
                  <a:gd name="T8" fmla="*/ 0 w 457"/>
                  <a:gd name="T9" fmla="*/ 121 h 221"/>
                </a:gdLst>
                <a:ahLst/>
                <a:cxnLst>
                  <a:cxn ang="0">
                    <a:pos x="T0" y="T1"/>
                  </a:cxn>
                  <a:cxn ang="0">
                    <a:pos x="T2" y="T3"/>
                  </a:cxn>
                  <a:cxn ang="0">
                    <a:pos x="T4" y="T5"/>
                  </a:cxn>
                  <a:cxn ang="0">
                    <a:pos x="T6" y="T7"/>
                  </a:cxn>
                  <a:cxn ang="0">
                    <a:pos x="T8" y="T9"/>
                  </a:cxn>
                </a:cxnLst>
                <a:rect l="0" t="0" r="r" b="b"/>
                <a:pathLst>
                  <a:path w="457" h="221">
                    <a:moveTo>
                      <a:pt x="0" y="121"/>
                    </a:moveTo>
                    <a:lnTo>
                      <a:pt x="251" y="0"/>
                    </a:lnTo>
                    <a:lnTo>
                      <a:pt x="456" y="57"/>
                    </a:lnTo>
                    <a:lnTo>
                      <a:pt x="204" y="220"/>
                    </a:lnTo>
                    <a:lnTo>
                      <a:pt x="0" y="121"/>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59" name="Freeform 143"/>
              <p:cNvSpPr>
                <a:spLocks/>
              </p:cNvSpPr>
              <p:nvPr/>
            </p:nvSpPr>
            <p:spPr bwMode="auto">
              <a:xfrm>
                <a:off x="3659" y="2508"/>
                <a:ext cx="246" cy="200"/>
              </a:xfrm>
              <a:custGeom>
                <a:avLst/>
                <a:gdLst>
                  <a:gd name="T0" fmla="*/ 4 w 246"/>
                  <a:gd name="T1" fmla="*/ 150 h 200"/>
                  <a:gd name="T2" fmla="*/ 0 w 246"/>
                  <a:gd name="T3" fmla="*/ 199 h 200"/>
                  <a:gd name="T4" fmla="*/ 243 w 246"/>
                  <a:gd name="T5" fmla="*/ 46 h 200"/>
                  <a:gd name="T6" fmla="*/ 245 w 246"/>
                  <a:gd name="T7" fmla="*/ 0 h 200"/>
                  <a:gd name="T8" fmla="*/ 4 w 246"/>
                  <a:gd name="T9" fmla="*/ 150 h 200"/>
                </a:gdLst>
                <a:ahLst/>
                <a:cxnLst>
                  <a:cxn ang="0">
                    <a:pos x="T0" y="T1"/>
                  </a:cxn>
                  <a:cxn ang="0">
                    <a:pos x="T2" y="T3"/>
                  </a:cxn>
                  <a:cxn ang="0">
                    <a:pos x="T4" y="T5"/>
                  </a:cxn>
                  <a:cxn ang="0">
                    <a:pos x="T6" y="T7"/>
                  </a:cxn>
                  <a:cxn ang="0">
                    <a:pos x="T8" y="T9"/>
                  </a:cxn>
                </a:cxnLst>
                <a:rect l="0" t="0" r="r" b="b"/>
                <a:pathLst>
                  <a:path w="246" h="200">
                    <a:moveTo>
                      <a:pt x="4" y="150"/>
                    </a:moveTo>
                    <a:lnTo>
                      <a:pt x="0" y="199"/>
                    </a:lnTo>
                    <a:lnTo>
                      <a:pt x="243" y="46"/>
                    </a:lnTo>
                    <a:lnTo>
                      <a:pt x="245" y="0"/>
                    </a:lnTo>
                    <a:lnTo>
                      <a:pt x="4"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0" name="Freeform 144"/>
              <p:cNvSpPr>
                <a:spLocks/>
              </p:cNvSpPr>
              <p:nvPr/>
            </p:nvSpPr>
            <p:spPr bwMode="auto">
              <a:xfrm>
                <a:off x="3461" y="2560"/>
                <a:ext cx="203" cy="147"/>
              </a:xfrm>
              <a:custGeom>
                <a:avLst/>
                <a:gdLst>
                  <a:gd name="T0" fmla="*/ 3 w 203"/>
                  <a:gd name="T1" fmla="*/ 0 h 147"/>
                  <a:gd name="T2" fmla="*/ 0 w 203"/>
                  <a:gd name="T3" fmla="*/ 50 h 147"/>
                  <a:gd name="T4" fmla="*/ 197 w 203"/>
                  <a:gd name="T5" fmla="*/ 146 h 147"/>
                  <a:gd name="T6" fmla="*/ 202 w 203"/>
                  <a:gd name="T7" fmla="*/ 96 h 147"/>
                  <a:gd name="T8" fmla="*/ 3 w 203"/>
                  <a:gd name="T9" fmla="*/ 0 h 147"/>
                </a:gdLst>
                <a:ahLst/>
                <a:cxnLst>
                  <a:cxn ang="0">
                    <a:pos x="T0" y="T1"/>
                  </a:cxn>
                  <a:cxn ang="0">
                    <a:pos x="T2" y="T3"/>
                  </a:cxn>
                  <a:cxn ang="0">
                    <a:pos x="T4" y="T5"/>
                  </a:cxn>
                  <a:cxn ang="0">
                    <a:pos x="T6" y="T7"/>
                  </a:cxn>
                  <a:cxn ang="0">
                    <a:pos x="T8" y="T9"/>
                  </a:cxn>
                </a:cxnLst>
                <a:rect l="0" t="0" r="r" b="b"/>
                <a:pathLst>
                  <a:path w="203" h="147">
                    <a:moveTo>
                      <a:pt x="3" y="0"/>
                    </a:moveTo>
                    <a:lnTo>
                      <a:pt x="0" y="50"/>
                    </a:lnTo>
                    <a:lnTo>
                      <a:pt x="197" y="146"/>
                    </a:lnTo>
                    <a:lnTo>
                      <a:pt x="202" y="96"/>
                    </a:lnTo>
                    <a:lnTo>
                      <a:pt x="3"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1" name="Freeform 145"/>
              <p:cNvSpPr>
                <a:spLocks/>
              </p:cNvSpPr>
              <p:nvPr/>
            </p:nvSpPr>
            <p:spPr bwMode="auto">
              <a:xfrm>
                <a:off x="3460" y="2553"/>
                <a:ext cx="205" cy="116"/>
              </a:xfrm>
              <a:custGeom>
                <a:avLst/>
                <a:gdLst>
                  <a:gd name="T0" fmla="*/ 1 w 205"/>
                  <a:gd name="T1" fmla="*/ 0 h 116"/>
                  <a:gd name="T2" fmla="*/ 0 w 205"/>
                  <a:gd name="T3" fmla="*/ 8 h 116"/>
                  <a:gd name="T4" fmla="*/ 198 w 205"/>
                  <a:gd name="T5" fmla="*/ 115 h 116"/>
                  <a:gd name="T6" fmla="*/ 204 w 205"/>
                  <a:gd name="T7" fmla="*/ 98 h 116"/>
                  <a:gd name="T8" fmla="*/ 1 w 205"/>
                  <a:gd name="T9" fmla="*/ 0 h 116"/>
                </a:gdLst>
                <a:ahLst/>
                <a:cxnLst>
                  <a:cxn ang="0">
                    <a:pos x="T0" y="T1"/>
                  </a:cxn>
                  <a:cxn ang="0">
                    <a:pos x="T2" y="T3"/>
                  </a:cxn>
                  <a:cxn ang="0">
                    <a:pos x="T4" y="T5"/>
                  </a:cxn>
                  <a:cxn ang="0">
                    <a:pos x="T6" y="T7"/>
                  </a:cxn>
                  <a:cxn ang="0">
                    <a:pos x="T8" y="T9"/>
                  </a:cxn>
                </a:cxnLst>
                <a:rect l="0" t="0" r="r" b="b"/>
                <a:pathLst>
                  <a:path w="205" h="116">
                    <a:moveTo>
                      <a:pt x="1" y="0"/>
                    </a:moveTo>
                    <a:lnTo>
                      <a:pt x="0" y="8"/>
                    </a:lnTo>
                    <a:lnTo>
                      <a:pt x="198" y="115"/>
                    </a:lnTo>
                    <a:lnTo>
                      <a:pt x="204" y="98"/>
                    </a:lnTo>
                    <a:lnTo>
                      <a:pt x="1"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2" name="Freeform 146"/>
              <p:cNvSpPr>
                <a:spLocks/>
              </p:cNvSpPr>
              <p:nvPr/>
            </p:nvSpPr>
            <p:spPr bwMode="auto">
              <a:xfrm>
                <a:off x="3660" y="2550"/>
                <a:ext cx="252" cy="170"/>
              </a:xfrm>
              <a:custGeom>
                <a:avLst/>
                <a:gdLst>
                  <a:gd name="T0" fmla="*/ 0 w 252"/>
                  <a:gd name="T1" fmla="*/ 162 h 170"/>
                  <a:gd name="T2" fmla="*/ 1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1"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3" name="Freeform 147"/>
              <p:cNvSpPr>
                <a:spLocks/>
              </p:cNvSpPr>
              <p:nvPr/>
            </p:nvSpPr>
            <p:spPr bwMode="auto">
              <a:xfrm>
                <a:off x="3460" y="2442"/>
                <a:ext cx="453" cy="212"/>
              </a:xfrm>
              <a:custGeom>
                <a:avLst/>
                <a:gdLst>
                  <a:gd name="T0" fmla="*/ 0 w 453"/>
                  <a:gd name="T1" fmla="*/ 112 h 212"/>
                  <a:gd name="T2" fmla="*/ 247 w 453"/>
                  <a:gd name="T3" fmla="*/ 0 h 212"/>
                  <a:gd name="T4" fmla="*/ 452 w 453"/>
                  <a:gd name="T5" fmla="*/ 58 h 212"/>
                  <a:gd name="T6" fmla="*/ 204 w 453"/>
                  <a:gd name="T7" fmla="*/ 211 h 212"/>
                  <a:gd name="T8" fmla="*/ 0 w 453"/>
                  <a:gd name="T9" fmla="*/ 112 h 212"/>
                </a:gdLst>
                <a:ahLst/>
                <a:cxnLst>
                  <a:cxn ang="0">
                    <a:pos x="T0" y="T1"/>
                  </a:cxn>
                  <a:cxn ang="0">
                    <a:pos x="T2" y="T3"/>
                  </a:cxn>
                  <a:cxn ang="0">
                    <a:pos x="T4" y="T5"/>
                  </a:cxn>
                  <a:cxn ang="0">
                    <a:pos x="T6" y="T7"/>
                  </a:cxn>
                  <a:cxn ang="0">
                    <a:pos x="T8" y="T9"/>
                  </a:cxn>
                </a:cxnLst>
                <a:rect l="0" t="0" r="r" b="b"/>
                <a:pathLst>
                  <a:path w="453" h="212">
                    <a:moveTo>
                      <a:pt x="0" y="112"/>
                    </a:moveTo>
                    <a:lnTo>
                      <a:pt x="247" y="0"/>
                    </a:lnTo>
                    <a:lnTo>
                      <a:pt x="452" y="58"/>
                    </a:lnTo>
                    <a:lnTo>
                      <a:pt x="204" y="211"/>
                    </a:lnTo>
                    <a:lnTo>
                      <a:pt x="0" y="112"/>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18" name="Group 148"/>
              <p:cNvGrpSpPr>
                <a:grpSpLocks/>
              </p:cNvGrpSpPr>
              <p:nvPr/>
            </p:nvGrpSpPr>
            <p:grpSpPr bwMode="auto">
              <a:xfrm>
                <a:off x="3660" y="2453"/>
                <a:ext cx="230" cy="75"/>
                <a:chOff x="3660" y="2453"/>
                <a:chExt cx="230" cy="75"/>
              </a:xfrm>
            </p:grpSpPr>
            <p:sp>
              <p:nvSpPr>
                <p:cNvPr id="1110165" name="Freeform 149"/>
                <p:cNvSpPr>
                  <a:spLocks/>
                </p:cNvSpPr>
                <p:nvPr/>
              </p:nvSpPr>
              <p:spPr bwMode="auto">
                <a:xfrm>
                  <a:off x="3675" y="2453"/>
                  <a:ext cx="215" cy="66"/>
                </a:xfrm>
                <a:custGeom>
                  <a:avLst/>
                  <a:gdLst>
                    <a:gd name="T0" fmla="*/ 7 w 215"/>
                    <a:gd name="T1" fmla="*/ 0 h 66"/>
                    <a:gd name="T2" fmla="*/ 0 w 215"/>
                    <a:gd name="T3" fmla="*/ 4 h 66"/>
                    <a:gd name="T4" fmla="*/ 208 w 215"/>
                    <a:gd name="T5" fmla="*/ 65 h 66"/>
                    <a:gd name="T6" fmla="*/ 214 w 215"/>
                    <a:gd name="T7" fmla="*/ 64 h 66"/>
                    <a:gd name="T8" fmla="*/ 7 w 215"/>
                    <a:gd name="T9" fmla="*/ 0 h 66"/>
                  </a:gdLst>
                  <a:ahLst/>
                  <a:cxnLst>
                    <a:cxn ang="0">
                      <a:pos x="T0" y="T1"/>
                    </a:cxn>
                    <a:cxn ang="0">
                      <a:pos x="T2" y="T3"/>
                    </a:cxn>
                    <a:cxn ang="0">
                      <a:pos x="T4" y="T5"/>
                    </a:cxn>
                    <a:cxn ang="0">
                      <a:pos x="T6" y="T7"/>
                    </a:cxn>
                    <a:cxn ang="0">
                      <a:pos x="T8" y="T9"/>
                    </a:cxn>
                  </a:cxnLst>
                  <a:rect l="0" t="0" r="r" b="b"/>
                  <a:pathLst>
                    <a:path w="215" h="66">
                      <a:moveTo>
                        <a:pt x="7" y="0"/>
                      </a:moveTo>
                      <a:lnTo>
                        <a:pt x="0" y="4"/>
                      </a:lnTo>
                      <a:lnTo>
                        <a:pt x="208" y="65"/>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6" name="Freeform 150"/>
                <p:cNvSpPr>
                  <a:spLocks/>
                </p:cNvSpPr>
                <p:nvPr/>
              </p:nvSpPr>
              <p:spPr bwMode="auto">
                <a:xfrm>
                  <a:off x="3660" y="2461"/>
                  <a:ext cx="215" cy="67"/>
                </a:xfrm>
                <a:custGeom>
                  <a:avLst/>
                  <a:gdLst>
                    <a:gd name="T0" fmla="*/ 7 w 215"/>
                    <a:gd name="T1" fmla="*/ 0 h 67"/>
                    <a:gd name="T2" fmla="*/ 0 w 215"/>
                    <a:gd name="T3" fmla="*/ 4 h 67"/>
                    <a:gd name="T4" fmla="*/ 208 w 215"/>
                    <a:gd name="T5" fmla="*/ 66 h 67"/>
                    <a:gd name="T6" fmla="*/ 214 w 215"/>
                    <a:gd name="T7" fmla="*/ 64 h 67"/>
                    <a:gd name="T8" fmla="*/ 7 w 215"/>
                    <a:gd name="T9" fmla="*/ 0 h 67"/>
                  </a:gdLst>
                  <a:ahLst/>
                  <a:cxnLst>
                    <a:cxn ang="0">
                      <a:pos x="T0" y="T1"/>
                    </a:cxn>
                    <a:cxn ang="0">
                      <a:pos x="T2" y="T3"/>
                    </a:cxn>
                    <a:cxn ang="0">
                      <a:pos x="T4" y="T5"/>
                    </a:cxn>
                    <a:cxn ang="0">
                      <a:pos x="T6" y="T7"/>
                    </a:cxn>
                    <a:cxn ang="0">
                      <a:pos x="T8" y="T9"/>
                    </a:cxn>
                  </a:cxnLst>
                  <a:rect l="0" t="0" r="r" b="b"/>
                  <a:pathLst>
                    <a:path w="215" h="67">
                      <a:moveTo>
                        <a:pt x="7" y="0"/>
                      </a:moveTo>
                      <a:lnTo>
                        <a:pt x="0" y="4"/>
                      </a:lnTo>
                      <a:lnTo>
                        <a:pt x="208" y="66"/>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67" name="Freeform 151"/>
              <p:cNvSpPr>
                <a:spLocks/>
              </p:cNvSpPr>
              <p:nvPr/>
            </p:nvSpPr>
            <p:spPr bwMode="auto">
              <a:xfrm>
                <a:off x="3664" y="2499"/>
                <a:ext cx="250" cy="158"/>
              </a:xfrm>
              <a:custGeom>
                <a:avLst/>
                <a:gdLst>
                  <a:gd name="T0" fmla="*/ 0 w 250"/>
                  <a:gd name="T1" fmla="*/ 152 h 158"/>
                  <a:gd name="T2" fmla="*/ 1 w 250"/>
                  <a:gd name="T3" fmla="*/ 157 h 158"/>
                  <a:gd name="T4" fmla="*/ 248 w 250"/>
                  <a:gd name="T5" fmla="*/ 4 h 158"/>
                  <a:gd name="T6" fmla="*/ 249 w 250"/>
                  <a:gd name="T7" fmla="*/ 0 h 158"/>
                  <a:gd name="T8" fmla="*/ 0 w 250"/>
                  <a:gd name="T9" fmla="*/ 152 h 158"/>
                </a:gdLst>
                <a:ahLst/>
                <a:cxnLst>
                  <a:cxn ang="0">
                    <a:pos x="T0" y="T1"/>
                  </a:cxn>
                  <a:cxn ang="0">
                    <a:pos x="T2" y="T3"/>
                  </a:cxn>
                  <a:cxn ang="0">
                    <a:pos x="T4" y="T5"/>
                  </a:cxn>
                  <a:cxn ang="0">
                    <a:pos x="T6" y="T7"/>
                  </a:cxn>
                  <a:cxn ang="0">
                    <a:pos x="T8" y="T9"/>
                  </a:cxn>
                </a:cxnLst>
                <a:rect l="0" t="0" r="r" b="b"/>
                <a:pathLst>
                  <a:path w="250" h="158">
                    <a:moveTo>
                      <a:pt x="0" y="152"/>
                    </a:moveTo>
                    <a:lnTo>
                      <a:pt x="1" y="157"/>
                    </a:lnTo>
                    <a:lnTo>
                      <a:pt x="248"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20" name="Group 152"/>
              <p:cNvGrpSpPr>
                <a:grpSpLocks/>
              </p:cNvGrpSpPr>
              <p:nvPr/>
            </p:nvGrpSpPr>
            <p:grpSpPr bwMode="auto">
              <a:xfrm>
                <a:off x="3661" y="2516"/>
                <a:ext cx="243" cy="181"/>
                <a:chOff x="3661" y="2516"/>
                <a:chExt cx="243" cy="181"/>
              </a:xfrm>
            </p:grpSpPr>
            <p:sp>
              <p:nvSpPr>
                <p:cNvPr id="1110169" name="Line 153"/>
                <p:cNvSpPr>
                  <a:spLocks noChangeShapeType="1"/>
                </p:cNvSpPr>
                <p:nvPr/>
              </p:nvSpPr>
              <p:spPr bwMode="auto">
                <a:xfrm flipH="1">
                  <a:off x="3664" y="2516"/>
                  <a:ext cx="238"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0" name="Line 154"/>
                <p:cNvSpPr>
                  <a:spLocks noChangeShapeType="1"/>
                </p:cNvSpPr>
                <p:nvPr/>
              </p:nvSpPr>
              <p:spPr bwMode="auto">
                <a:xfrm flipH="1">
                  <a:off x="3663" y="2523"/>
                  <a:ext cx="241"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1" name="Line 155"/>
                <p:cNvSpPr>
                  <a:spLocks noChangeShapeType="1"/>
                </p:cNvSpPr>
                <p:nvPr/>
              </p:nvSpPr>
              <p:spPr bwMode="auto">
                <a:xfrm flipH="1">
                  <a:off x="3662" y="2531"/>
                  <a:ext cx="237"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2" name="Line 156"/>
                <p:cNvSpPr>
                  <a:spLocks noChangeShapeType="1"/>
                </p:cNvSpPr>
                <p:nvPr/>
              </p:nvSpPr>
              <p:spPr bwMode="auto">
                <a:xfrm flipH="1">
                  <a:off x="3663" y="2535"/>
                  <a:ext cx="238"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3" name="Line 157"/>
                <p:cNvSpPr>
                  <a:spLocks noChangeShapeType="1"/>
                </p:cNvSpPr>
                <p:nvPr/>
              </p:nvSpPr>
              <p:spPr bwMode="auto">
                <a:xfrm flipH="1">
                  <a:off x="3661" y="2546"/>
                  <a:ext cx="240"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21" name="Group 158"/>
              <p:cNvGrpSpPr>
                <a:grpSpLocks/>
              </p:cNvGrpSpPr>
              <p:nvPr/>
            </p:nvGrpSpPr>
            <p:grpSpPr bwMode="auto">
              <a:xfrm>
                <a:off x="3462" y="2563"/>
                <a:ext cx="204" cy="133"/>
                <a:chOff x="3462" y="2563"/>
                <a:chExt cx="204" cy="133"/>
              </a:xfrm>
            </p:grpSpPr>
            <p:sp>
              <p:nvSpPr>
                <p:cNvPr id="1110175" name="Line 159"/>
                <p:cNvSpPr>
                  <a:spLocks noChangeShapeType="1"/>
                </p:cNvSpPr>
                <p:nvPr/>
              </p:nvSpPr>
              <p:spPr bwMode="auto">
                <a:xfrm>
                  <a:off x="3466" y="2563"/>
                  <a:ext cx="200"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6" name="Line 160"/>
                <p:cNvSpPr>
                  <a:spLocks noChangeShapeType="1"/>
                </p:cNvSpPr>
                <p:nvPr/>
              </p:nvSpPr>
              <p:spPr bwMode="auto">
                <a:xfrm>
                  <a:off x="3466" y="2571"/>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7" name="Line 161"/>
                <p:cNvSpPr>
                  <a:spLocks noChangeShapeType="1"/>
                </p:cNvSpPr>
                <p:nvPr/>
              </p:nvSpPr>
              <p:spPr bwMode="auto">
                <a:xfrm>
                  <a:off x="3463" y="2579"/>
                  <a:ext cx="198"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8" name="Line 162"/>
                <p:cNvSpPr>
                  <a:spLocks noChangeShapeType="1"/>
                </p:cNvSpPr>
                <p:nvPr/>
              </p:nvSpPr>
              <p:spPr bwMode="auto">
                <a:xfrm>
                  <a:off x="3462" y="2587"/>
                  <a:ext cx="201"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9" name="Line 163"/>
                <p:cNvSpPr>
                  <a:spLocks noChangeShapeType="1"/>
                </p:cNvSpPr>
                <p:nvPr/>
              </p:nvSpPr>
              <p:spPr bwMode="auto">
                <a:xfrm>
                  <a:off x="3462" y="2598"/>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9229" name="Group 164"/>
          <p:cNvGrpSpPr>
            <a:grpSpLocks/>
          </p:cNvGrpSpPr>
          <p:nvPr/>
        </p:nvGrpSpPr>
        <p:grpSpPr bwMode="auto">
          <a:xfrm>
            <a:off x="4200525" y="3651250"/>
            <a:ext cx="623888" cy="795338"/>
            <a:chOff x="2646" y="2149"/>
            <a:chExt cx="393" cy="501"/>
          </a:xfrm>
        </p:grpSpPr>
        <p:grpSp>
          <p:nvGrpSpPr>
            <p:cNvPr id="9275" name="Group 165"/>
            <p:cNvGrpSpPr>
              <a:grpSpLocks/>
            </p:cNvGrpSpPr>
            <p:nvPr/>
          </p:nvGrpSpPr>
          <p:grpSpPr bwMode="auto">
            <a:xfrm>
              <a:off x="2646" y="2149"/>
              <a:ext cx="193" cy="501"/>
              <a:chOff x="2646" y="2149"/>
              <a:chExt cx="193" cy="501"/>
            </a:xfrm>
          </p:grpSpPr>
          <p:sp>
            <p:nvSpPr>
              <p:cNvPr id="1110182" name="Freeform 166"/>
              <p:cNvSpPr>
                <a:spLocks/>
              </p:cNvSpPr>
              <p:nvPr/>
            </p:nvSpPr>
            <p:spPr bwMode="auto">
              <a:xfrm>
                <a:off x="2646" y="2149"/>
                <a:ext cx="193" cy="476"/>
              </a:xfrm>
              <a:custGeom>
                <a:avLst/>
                <a:gdLst>
                  <a:gd name="T0" fmla="*/ 192 w 193"/>
                  <a:gd name="T1" fmla="*/ 0 h 476"/>
                  <a:gd name="T2" fmla="*/ 180 w 193"/>
                  <a:gd name="T3" fmla="*/ 475 h 476"/>
                  <a:gd name="T4" fmla="*/ 32 w 193"/>
                  <a:gd name="T5" fmla="*/ 456 h 476"/>
                  <a:gd name="T6" fmla="*/ 0 w 193"/>
                  <a:gd name="T7" fmla="*/ 40 h 476"/>
                  <a:gd name="T8" fmla="*/ 192 w 193"/>
                  <a:gd name="T9" fmla="*/ 0 h 476"/>
                </a:gdLst>
                <a:ahLst/>
                <a:cxnLst>
                  <a:cxn ang="0">
                    <a:pos x="T0" y="T1"/>
                  </a:cxn>
                  <a:cxn ang="0">
                    <a:pos x="T2" y="T3"/>
                  </a:cxn>
                  <a:cxn ang="0">
                    <a:pos x="T4" y="T5"/>
                  </a:cxn>
                  <a:cxn ang="0">
                    <a:pos x="T6" y="T7"/>
                  </a:cxn>
                  <a:cxn ang="0">
                    <a:pos x="T8" y="T9"/>
                  </a:cxn>
                </a:cxnLst>
                <a:rect l="0" t="0" r="r" b="b"/>
                <a:pathLst>
                  <a:path w="193" h="476">
                    <a:moveTo>
                      <a:pt x="192" y="0"/>
                    </a:moveTo>
                    <a:lnTo>
                      <a:pt x="180" y="475"/>
                    </a:lnTo>
                    <a:lnTo>
                      <a:pt x="32" y="456"/>
                    </a:lnTo>
                    <a:lnTo>
                      <a:pt x="0" y="40"/>
                    </a:lnTo>
                    <a:lnTo>
                      <a:pt x="192"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3" name="Freeform 167"/>
              <p:cNvSpPr>
                <a:spLocks/>
              </p:cNvSpPr>
              <p:nvPr/>
            </p:nvSpPr>
            <p:spPr bwMode="auto">
              <a:xfrm>
                <a:off x="2679" y="2606"/>
                <a:ext cx="148" cy="44"/>
              </a:xfrm>
              <a:custGeom>
                <a:avLst/>
                <a:gdLst>
                  <a:gd name="T0" fmla="*/ 146 w 148"/>
                  <a:gd name="T1" fmla="*/ 17 h 44"/>
                  <a:gd name="T2" fmla="*/ 147 w 148"/>
                  <a:gd name="T3" fmla="*/ 43 h 44"/>
                  <a:gd name="T4" fmla="*/ 2 w 148"/>
                  <a:gd name="T5" fmla="*/ 18 h 44"/>
                  <a:gd name="T6" fmla="*/ 0 w 148"/>
                  <a:gd name="T7" fmla="*/ 0 h 44"/>
                  <a:gd name="T8" fmla="*/ 146 w 148"/>
                  <a:gd name="T9" fmla="*/ 17 h 44"/>
                </a:gdLst>
                <a:ahLst/>
                <a:cxnLst>
                  <a:cxn ang="0">
                    <a:pos x="T0" y="T1"/>
                  </a:cxn>
                  <a:cxn ang="0">
                    <a:pos x="T2" y="T3"/>
                  </a:cxn>
                  <a:cxn ang="0">
                    <a:pos x="T4" y="T5"/>
                  </a:cxn>
                  <a:cxn ang="0">
                    <a:pos x="T6" y="T7"/>
                  </a:cxn>
                  <a:cxn ang="0">
                    <a:pos x="T8" y="T9"/>
                  </a:cxn>
                </a:cxnLst>
                <a:rect l="0" t="0" r="r" b="b"/>
                <a:pathLst>
                  <a:path w="148" h="44">
                    <a:moveTo>
                      <a:pt x="146" y="17"/>
                    </a:moveTo>
                    <a:lnTo>
                      <a:pt x="147" y="43"/>
                    </a:lnTo>
                    <a:lnTo>
                      <a:pt x="2" y="18"/>
                    </a:lnTo>
                    <a:lnTo>
                      <a:pt x="0" y="0"/>
                    </a:lnTo>
                    <a:lnTo>
                      <a:pt x="146" y="1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88" name="Group 168"/>
              <p:cNvGrpSpPr>
                <a:grpSpLocks/>
              </p:cNvGrpSpPr>
              <p:nvPr/>
            </p:nvGrpSpPr>
            <p:grpSpPr bwMode="auto">
              <a:xfrm>
                <a:off x="2662" y="2175"/>
                <a:ext cx="159" cy="139"/>
                <a:chOff x="2662" y="2175"/>
                <a:chExt cx="159" cy="139"/>
              </a:xfrm>
            </p:grpSpPr>
            <p:sp>
              <p:nvSpPr>
                <p:cNvPr id="1110185" name="Freeform 169"/>
                <p:cNvSpPr>
                  <a:spLocks/>
                </p:cNvSpPr>
                <p:nvPr/>
              </p:nvSpPr>
              <p:spPr bwMode="auto">
                <a:xfrm>
                  <a:off x="2662" y="2175"/>
                  <a:ext cx="159" cy="139"/>
                </a:xfrm>
                <a:custGeom>
                  <a:avLst/>
                  <a:gdLst>
                    <a:gd name="T0" fmla="*/ 158 w 159"/>
                    <a:gd name="T1" fmla="*/ 0 h 139"/>
                    <a:gd name="T2" fmla="*/ 156 w 159"/>
                    <a:gd name="T3" fmla="*/ 130 h 139"/>
                    <a:gd name="T4" fmla="*/ 8 w 159"/>
                    <a:gd name="T5" fmla="*/ 138 h 139"/>
                    <a:gd name="T6" fmla="*/ 0 w 159"/>
                    <a:gd name="T7" fmla="*/ 32 h 139"/>
                    <a:gd name="T8" fmla="*/ 158 w 159"/>
                    <a:gd name="T9" fmla="*/ 0 h 139"/>
                  </a:gdLst>
                  <a:ahLst/>
                  <a:cxnLst>
                    <a:cxn ang="0">
                      <a:pos x="T0" y="T1"/>
                    </a:cxn>
                    <a:cxn ang="0">
                      <a:pos x="T2" y="T3"/>
                    </a:cxn>
                    <a:cxn ang="0">
                      <a:pos x="T4" y="T5"/>
                    </a:cxn>
                    <a:cxn ang="0">
                      <a:pos x="T6" y="T7"/>
                    </a:cxn>
                    <a:cxn ang="0">
                      <a:pos x="T8" y="T9"/>
                    </a:cxn>
                  </a:cxnLst>
                  <a:rect l="0" t="0" r="r" b="b"/>
                  <a:pathLst>
                    <a:path w="159" h="139">
                      <a:moveTo>
                        <a:pt x="158" y="0"/>
                      </a:moveTo>
                      <a:lnTo>
                        <a:pt x="156" y="130"/>
                      </a:lnTo>
                      <a:lnTo>
                        <a:pt x="8" y="138"/>
                      </a:lnTo>
                      <a:lnTo>
                        <a:pt x="0" y="32"/>
                      </a:lnTo>
                      <a:lnTo>
                        <a:pt x="158" y="0"/>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6" name="Freeform 170"/>
                <p:cNvSpPr>
                  <a:spLocks/>
                </p:cNvSpPr>
                <p:nvPr/>
              </p:nvSpPr>
              <p:spPr bwMode="auto">
                <a:xfrm>
                  <a:off x="2677" y="2292"/>
                  <a:ext cx="48" cy="17"/>
                </a:xfrm>
                <a:custGeom>
                  <a:avLst/>
                  <a:gdLst>
                    <a:gd name="T0" fmla="*/ 47 w 48"/>
                    <a:gd name="T1" fmla="*/ 0 h 17"/>
                    <a:gd name="T2" fmla="*/ 0 w 48"/>
                    <a:gd name="T3" fmla="*/ 6 h 17"/>
                    <a:gd name="T4" fmla="*/ 0 w 48"/>
                    <a:gd name="T5" fmla="*/ 16 h 17"/>
                    <a:gd name="T6" fmla="*/ 47 w 48"/>
                    <a:gd name="T7" fmla="*/ 11 h 17"/>
                    <a:gd name="T8" fmla="*/ 47 w 48"/>
                    <a:gd name="T9" fmla="*/ 0 h 17"/>
                  </a:gdLst>
                  <a:ahLst/>
                  <a:cxnLst>
                    <a:cxn ang="0">
                      <a:pos x="T0" y="T1"/>
                    </a:cxn>
                    <a:cxn ang="0">
                      <a:pos x="T2" y="T3"/>
                    </a:cxn>
                    <a:cxn ang="0">
                      <a:pos x="T4" y="T5"/>
                    </a:cxn>
                    <a:cxn ang="0">
                      <a:pos x="T6" y="T7"/>
                    </a:cxn>
                    <a:cxn ang="0">
                      <a:pos x="T8" y="T9"/>
                    </a:cxn>
                  </a:cxnLst>
                  <a:rect l="0" t="0" r="r" b="b"/>
                  <a:pathLst>
                    <a:path w="48" h="17">
                      <a:moveTo>
                        <a:pt x="47" y="0"/>
                      </a:moveTo>
                      <a:lnTo>
                        <a:pt x="0" y="6"/>
                      </a:lnTo>
                      <a:lnTo>
                        <a:pt x="0" y="16"/>
                      </a:lnTo>
                      <a:lnTo>
                        <a:pt x="47" y="11"/>
                      </a:lnTo>
                      <a:lnTo>
                        <a:pt x="47" y="0"/>
                      </a:lnTo>
                    </a:path>
                  </a:pathLst>
                </a:custGeom>
                <a:solidFill>
                  <a:srgbClr val="000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87" name="Freeform 171"/>
              <p:cNvSpPr>
                <a:spLocks/>
              </p:cNvSpPr>
              <p:nvPr/>
            </p:nvSpPr>
            <p:spPr bwMode="auto">
              <a:xfrm>
                <a:off x="2672" y="2333"/>
                <a:ext cx="144" cy="261"/>
              </a:xfrm>
              <a:custGeom>
                <a:avLst/>
                <a:gdLst>
                  <a:gd name="T0" fmla="*/ 143 w 144"/>
                  <a:gd name="T1" fmla="*/ 0 h 261"/>
                  <a:gd name="T2" fmla="*/ 140 w 144"/>
                  <a:gd name="T3" fmla="*/ 260 h 261"/>
                  <a:gd name="T4" fmla="*/ 17 w 144"/>
                  <a:gd name="T5" fmla="*/ 247 h 261"/>
                  <a:gd name="T6" fmla="*/ 0 w 144"/>
                  <a:gd name="T7" fmla="*/ 4 h 261"/>
                  <a:gd name="T8" fmla="*/ 143 w 144"/>
                  <a:gd name="T9" fmla="*/ 0 h 261"/>
                </a:gdLst>
                <a:ahLst/>
                <a:cxnLst>
                  <a:cxn ang="0">
                    <a:pos x="T0" y="T1"/>
                  </a:cxn>
                  <a:cxn ang="0">
                    <a:pos x="T2" y="T3"/>
                  </a:cxn>
                  <a:cxn ang="0">
                    <a:pos x="T4" y="T5"/>
                  </a:cxn>
                  <a:cxn ang="0">
                    <a:pos x="T6" y="T7"/>
                  </a:cxn>
                  <a:cxn ang="0">
                    <a:pos x="T8" y="T9"/>
                  </a:cxn>
                </a:cxnLst>
                <a:rect l="0" t="0" r="r" b="b"/>
                <a:pathLst>
                  <a:path w="144" h="261">
                    <a:moveTo>
                      <a:pt x="143" y="0"/>
                    </a:moveTo>
                    <a:lnTo>
                      <a:pt x="140" y="260"/>
                    </a:lnTo>
                    <a:lnTo>
                      <a:pt x="17" y="247"/>
                    </a:lnTo>
                    <a:lnTo>
                      <a:pt x="0" y="4"/>
                    </a:lnTo>
                    <a:lnTo>
                      <a:pt x="143"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8" name="Freeform 172"/>
              <p:cNvSpPr>
                <a:spLocks/>
              </p:cNvSpPr>
              <p:nvPr/>
            </p:nvSpPr>
            <p:spPr bwMode="auto">
              <a:xfrm>
                <a:off x="2694" y="2549"/>
                <a:ext cx="110" cy="35"/>
              </a:xfrm>
              <a:custGeom>
                <a:avLst/>
                <a:gdLst>
                  <a:gd name="T0" fmla="*/ 109 w 110"/>
                  <a:gd name="T1" fmla="*/ 7 h 35"/>
                  <a:gd name="T2" fmla="*/ 0 w 110"/>
                  <a:gd name="T3" fmla="*/ 0 h 35"/>
                  <a:gd name="T4" fmla="*/ 1 w 110"/>
                  <a:gd name="T5" fmla="*/ 25 h 35"/>
                  <a:gd name="T6" fmla="*/ 109 w 110"/>
                  <a:gd name="T7" fmla="*/ 34 h 35"/>
                  <a:gd name="T8" fmla="*/ 109 w 110"/>
                  <a:gd name="T9" fmla="*/ 7 h 35"/>
                </a:gdLst>
                <a:ahLst/>
                <a:cxnLst>
                  <a:cxn ang="0">
                    <a:pos x="T0" y="T1"/>
                  </a:cxn>
                  <a:cxn ang="0">
                    <a:pos x="T2" y="T3"/>
                  </a:cxn>
                  <a:cxn ang="0">
                    <a:pos x="T4" y="T5"/>
                  </a:cxn>
                  <a:cxn ang="0">
                    <a:pos x="T6" y="T7"/>
                  </a:cxn>
                  <a:cxn ang="0">
                    <a:pos x="T8" y="T9"/>
                  </a:cxn>
                </a:cxnLst>
                <a:rect l="0" t="0" r="r" b="b"/>
                <a:pathLst>
                  <a:path w="110" h="35">
                    <a:moveTo>
                      <a:pt x="109" y="7"/>
                    </a:moveTo>
                    <a:lnTo>
                      <a:pt x="0" y="0"/>
                    </a:lnTo>
                    <a:lnTo>
                      <a:pt x="1" y="25"/>
                    </a:lnTo>
                    <a:lnTo>
                      <a:pt x="109" y="34"/>
                    </a:lnTo>
                    <a:lnTo>
                      <a:pt x="109" y="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91" name="Group 173"/>
              <p:cNvGrpSpPr>
                <a:grpSpLocks/>
              </p:cNvGrpSpPr>
              <p:nvPr/>
            </p:nvGrpSpPr>
            <p:grpSpPr bwMode="auto">
              <a:xfrm>
                <a:off x="2782" y="2420"/>
                <a:ext cx="21" cy="122"/>
                <a:chOff x="2782" y="2420"/>
                <a:chExt cx="21" cy="122"/>
              </a:xfrm>
            </p:grpSpPr>
            <p:grpSp>
              <p:nvGrpSpPr>
                <p:cNvPr id="9292" name="Group 174"/>
                <p:cNvGrpSpPr>
                  <a:grpSpLocks/>
                </p:cNvGrpSpPr>
                <p:nvPr/>
              </p:nvGrpSpPr>
              <p:grpSpPr bwMode="auto">
                <a:xfrm>
                  <a:off x="2785" y="2420"/>
                  <a:ext cx="18" cy="122"/>
                  <a:chOff x="2785" y="2420"/>
                  <a:chExt cx="18" cy="122"/>
                </a:xfrm>
              </p:grpSpPr>
              <p:sp>
                <p:nvSpPr>
                  <p:cNvPr id="1110191" name="Freeform 175"/>
                  <p:cNvSpPr>
                    <a:spLocks/>
                  </p:cNvSpPr>
                  <p:nvPr/>
                </p:nvSpPr>
                <p:spPr bwMode="auto">
                  <a:xfrm>
                    <a:off x="2786" y="2420"/>
                    <a:ext cx="17" cy="22"/>
                  </a:xfrm>
                  <a:custGeom>
                    <a:avLst/>
                    <a:gdLst>
                      <a:gd name="T0" fmla="*/ 16 w 17"/>
                      <a:gd name="T1" fmla="*/ 0 h 22"/>
                      <a:gd name="T2" fmla="*/ 16 w 17"/>
                      <a:gd name="T3" fmla="*/ 21 h 22"/>
                      <a:gd name="T4" fmla="*/ 0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0" y="20"/>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2" name="Freeform 176"/>
                  <p:cNvSpPr>
                    <a:spLocks/>
                  </p:cNvSpPr>
                  <p:nvPr/>
                </p:nvSpPr>
                <p:spPr bwMode="auto">
                  <a:xfrm>
                    <a:off x="2785" y="2446"/>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3" name="Freeform 177"/>
                  <p:cNvSpPr>
                    <a:spLocks/>
                  </p:cNvSpPr>
                  <p:nvPr/>
                </p:nvSpPr>
                <p:spPr bwMode="auto">
                  <a:xfrm>
                    <a:off x="2785" y="2470"/>
                    <a:ext cx="17" cy="23"/>
                  </a:xfrm>
                  <a:custGeom>
                    <a:avLst/>
                    <a:gdLst>
                      <a:gd name="T0" fmla="*/ 16 w 17"/>
                      <a:gd name="T1" fmla="*/ 1 h 23"/>
                      <a:gd name="T2" fmla="*/ 16 w 17"/>
                      <a:gd name="T3" fmla="*/ 22 h 23"/>
                      <a:gd name="T4" fmla="*/ 0 w 17"/>
                      <a:gd name="T5" fmla="*/ 20 h 23"/>
                      <a:gd name="T6" fmla="*/ 2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4" name="Freeform 178"/>
                  <p:cNvSpPr>
                    <a:spLocks/>
                  </p:cNvSpPr>
                  <p:nvPr/>
                </p:nvSpPr>
                <p:spPr bwMode="auto">
                  <a:xfrm>
                    <a:off x="2785" y="2496"/>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5" name="Freeform 179"/>
                  <p:cNvSpPr>
                    <a:spLocks/>
                  </p:cNvSpPr>
                  <p:nvPr/>
                </p:nvSpPr>
                <p:spPr bwMode="auto">
                  <a:xfrm>
                    <a:off x="2785" y="2520"/>
                    <a:ext cx="17" cy="22"/>
                  </a:xfrm>
                  <a:custGeom>
                    <a:avLst/>
                    <a:gdLst>
                      <a:gd name="T0" fmla="*/ 16 w 17"/>
                      <a:gd name="T1" fmla="*/ 1 h 22"/>
                      <a:gd name="T2" fmla="*/ 16 w 17"/>
                      <a:gd name="T3" fmla="*/ 21 h 22"/>
                      <a:gd name="T4" fmla="*/ 0 w 17"/>
                      <a:gd name="T5" fmla="*/ 20 h 22"/>
                      <a:gd name="T6" fmla="*/ 2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93" name="Group 180"/>
                <p:cNvGrpSpPr>
                  <a:grpSpLocks/>
                </p:cNvGrpSpPr>
                <p:nvPr/>
              </p:nvGrpSpPr>
              <p:grpSpPr bwMode="auto">
                <a:xfrm>
                  <a:off x="2782" y="2420"/>
                  <a:ext cx="19" cy="122"/>
                  <a:chOff x="2782" y="2420"/>
                  <a:chExt cx="19" cy="122"/>
                </a:xfrm>
              </p:grpSpPr>
              <p:sp>
                <p:nvSpPr>
                  <p:cNvPr id="1110197" name="Freeform 181"/>
                  <p:cNvSpPr>
                    <a:spLocks/>
                  </p:cNvSpPr>
                  <p:nvPr/>
                </p:nvSpPr>
                <p:spPr bwMode="auto">
                  <a:xfrm>
                    <a:off x="2784" y="2420"/>
                    <a:ext cx="17" cy="22"/>
                  </a:xfrm>
                  <a:custGeom>
                    <a:avLst/>
                    <a:gdLst>
                      <a:gd name="T0" fmla="*/ 16 w 17"/>
                      <a:gd name="T1" fmla="*/ 0 h 22"/>
                      <a:gd name="T2" fmla="*/ 16 w 17"/>
                      <a:gd name="T3" fmla="*/ 21 h 22"/>
                      <a:gd name="T4" fmla="*/ 1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1" y="20"/>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8" name="Freeform 182"/>
                  <p:cNvSpPr>
                    <a:spLocks/>
                  </p:cNvSpPr>
                  <p:nvPr/>
                </p:nvSpPr>
                <p:spPr bwMode="auto">
                  <a:xfrm>
                    <a:off x="2782" y="2446"/>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9" name="Freeform 183"/>
                  <p:cNvSpPr>
                    <a:spLocks/>
                  </p:cNvSpPr>
                  <p:nvPr/>
                </p:nvSpPr>
                <p:spPr bwMode="auto">
                  <a:xfrm>
                    <a:off x="2782" y="2470"/>
                    <a:ext cx="17" cy="23"/>
                  </a:xfrm>
                  <a:custGeom>
                    <a:avLst/>
                    <a:gdLst>
                      <a:gd name="T0" fmla="*/ 16 w 17"/>
                      <a:gd name="T1" fmla="*/ 1 h 23"/>
                      <a:gd name="T2" fmla="*/ 16 w 17"/>
                      <a:gd name="T3" fmla="*/ 22 h 23"/>
                      <a:gd name="T4" fmla="*/ 0 w 17"/>
                      <a:gd name="T5" fmla="*/ 20 h 23"/>
                      <a:gd name="T6" fmla="*/ 0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0" name="Freeform 184"/>
                  <p:cNvSpPr>
                    <a:spLocks/>
                  </p:cNvSpPr>
                  <p:nvPr/>
                </p:nvSpPr>
                <p:spPr bwMode="auto">
                  <a:xfrm>
                    <a:off x="2782" y="2496"/>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1" name="Freeform 185"/>
                  <p:cNvSpPr>
                    <a:spLocks/>
                  </p:cNvSpPr>
                  <p:nvPr/>
                </p:nvSpPr>
                <p:spPr bwMode="auto">
                  <a:xfrm>
                    <a:off x="2782" y="2520"/>
                    <a:ext cx="17" cy="22"/>
                  </a:xfrm>
                  <a:custGeom>
                    <a:avLst/>
                    <a:gdLst>
                      <a:gd name="T0" fmla="*/ 16 w 17"/>
                      <a:gd name="T1" fmla="*/ 1 h 22"/>
                      <a:gd name="T2" fmla="*/ 16 w 17"/>
                      <a:gd name="T3" fmla="*/ 21 h 22"/>
                      <a:gd name="T4" fmla="*/ 0 w 17"/>
                      <a:gd name="T5" fmla="*/ 20 h 22"/>
                      <a:gd name="T6" fmla="*/ 0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grpSp>
          <p:nvGrpSpPr>
            <p:cNvPr id="9276" name="Group 186"/>
            <p:cNvGrpSpPr>
              <a:grpSpLocks/>
            </p:cNvGrpSpPr>
            <p:nvPr/>
          </p:nvGrpSpPr>
          <p:grpSpPr bwMode="auto">
            <a:xfrm>
              <a:off x="2826" y="2149"/>
              <a:ext cx="213" cy="501"/>
              <a:chOff x="2826" y="2149"/>
              <a:chExt cx="213" cy="501"/>
            </a:xfrm>
          </p:grpSpPr>
          <p:grpSp>
            <p:nvGrpSpPr>
              <p:cNvPr id="9277" name="Group 187"/>
              <p:cNvGrpSpPr>
                <a:grpSpLocks/>
              </p:cNvGrpSpPr>
              <p:nvPr/>
            </p:nvGrpSpPr>
            <p:grpSpPr bwMode="auto">
              <a:xfrm>
                <a:off x="2826" y="2149"/>
                <a:ext cx="213" cy="501"/>
                <a:chOff x="2826" y="2149"/>
                <a:chExt cx="213" cy="501"/>
              </a:xfrm>
            </p:grpSpPr>
            <p:sp>
              <p:nvSpPr>
                <p:cNvPr id="1110204" name="Freeform 188"/>
                <p:cNvSpPr>
                  <a:spLocks/>
                </p:cNvSpPr>
                <p:nvPr/>
              </p:nvSpPr>
              <p:spPr bwMode="auto">
                <a:xfrm>
                  <a:off x="2826" y="2149"/>
                  <a:ext cx="213" cy="476"/>
                </a:xfrm>
                <a:custGeom>
                  <a:avLst/>
                  <a:gdLst>
                    <a:gd name="T0" fmla="*/ 212 w 213"/>
                    <a:gd name="T1" fmla="*/ 6 h 476"/>
                    <a:gd name="T2" fmla="*/ 151 w 213"/>
                    <a:gd name="T3" fmla="*/ 469 h 476"/>
                    <a:gd name="T4" fmla="*/ 0 w 213"/>
                    <a:gd name="T5" fmla="*/ 475 h 476"/>
                    <a:gd name="T6" fmla="*/ 11 w 213"/>
                    <a:gd name="T7" fmla="*/ 0 h 476"/>
                    <a:gd name="T8" fmla="*/ 212 w 213"/>
                    <a:gd name="T9" fmla="*/ 6 h 476"/>
                  </a:gdLst>
                  <a:ahLst/>
                  <a:cxnLst>
                    <a:cxn ang="0">
                      <a:pos x="T0" y="T1"/>
                    </a:cxn>
                    <a:cxn ang="0">
                      <a:pos x="T2" y="T3"/>
                    </a:cxn>
                    <a:cxn ang="0">
                      <a:pos x="T4" y="T5"/>
                    </a:cxn>
                    <a:cxn ang="0">
                      <a:pos x="T6" y="T7"/>
                    </a:cxn>
                    <a:cxn ang="0">
                      <a:pos x="T8" y="T9"/>
                    </a:cxn>
                  </a:cxnLst>
                  <a:rect l="0" t="0" r="r" b="b"/>
                  <a:pathLst>
                    <a:path w="213" h="476">
                      <a:moveTo>
                        <a:pt x="212" y="6"/>
                      </a:moveTo>
                      <a:lnTo>
                        <a:pt x="151" y="469"/>
                      </a:lnTo>
                      <a:lnTo>
                        <a:pt x="0" y="475"/>
                      </a:lnTo>
                      <a:lnTo>
                        <a:pt x="11" y="0"/>
                      </a:lnTo>
                      <a:lnTo>
                        <a:pt x="212" y="6"/>
                      </a:lnTo>
                    </a:path>
                  </a:pathLst>
                </a:custGeom>
                <a:solidFill>
                  <a:srgbClr val="7F7F9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5" name="Freeform 189"/>
                <p:cNvSpPr>
                  <a:spLocks/>
                </p:cNvSpPr>
                <p:nvPr/>
              </p:nvSpPr>
              <p:spPr bwMode="auto">
                <a:xfrm>
                  <a:off x="2826" y="2617"/>
                  <a:ext cx="152" cy="33"/>
                </a:xfrm>
                <a:custGeom>
                  <a:avLst/>
                  <a:gdLst>
                    <a:gd name="T0" fmla="*/ 151 w 152"/>
                    <a:gd name="T1" fmla="*/ 0 h 33"/>
                    <a:gd name="T2" fmla="*/ 0 w 152"/>
                    <a:gd name="T3" fmla="*/ 6 h 33"/>
                    <a:gd name="T4" fmla="*/ 0 w 152"/>
                    <a:gd name="T5" fmla="*/ 32 h 33"/>
                    <a:gd name="T6" fmla="*/ 148 w 152"/>
                    <a:gd name="T7" fmla="*/ 25 h 33"/>
                    <a:gd name="T8" fmla="*/ 151 w 152"/>
                    <a:gd name="T9" fmla="*/ 0 h 33"/>
                  </a:gdLst>
                  <a:ahLst/>
                  <a:cxnLst>
                    <a:cxn ang="0">
                      <a:pos x="T0" y="T1"/>
                    </a:cxn>
                    <a:cxn ang="0">
                      <a:pos x="T2" y="T3"/>
                    </a:cxn>
                    <a:cxn ang="0">
                      <a:pos x="T4" y="T5"/>
                    </a:cxn>
                    <a:cxn ang="0">
                      <a:pos x="T6" y="T7"/>
                    </a:cxn>
                    <a:cxn ang="0">
                      <a:pos x="T8" y="T9"/>
                    </a:cxn>
                  </a:cxnLst>
                  <a:rect l="0" t="0" r="r" b="b"/>
                  <a:pathLst>
                    <a:path w="152" h="33">
                      <a:moveTo>
                        <a:pt x="151" y="0"/>
                      </a:moveTo>
                      <a:lnTo>
                        <a:pt x="0" y="6"/>
                      </a:lnTo>
                      <a:lnTo>
                        <a:pt x="0" y="32"/>
                      </a:lnTo>
                      <a:lnTo>
                        <a:pt x="148" y="25"/>
                      </a:lnTo>
                      <a:lnTo>
                        <a:pt x="151" y="0"/>
                      </a:lnTo>
                    </a:path>
                  </a:pathLst>
                </a:custGeom>
                <a:solidFill>
                  <a:srgbClr val="5F5F7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78" name="Group 190"/>
              <p:cNvGrpSpPr>
                <a:grpSpLocks/>
              </p:cNvGrpSpPr>
              <p:nvPr/>
            </p:nvGrpSpPr>
            <p:grpSpPr bwMode="auto">
              <a:xfrm>
                <a:off x="2847" y="2158"/>
                <a:ext cx="187" cy="22"/>
                <a:chOff x="2847" y="2158"/>
                <a:chExt cx="187" cy="22"/>
              </a:xfrm>
            </p:grpSpPr>
            <p:sp>
              <p:nvSpPr>
                <p:cNvPr id="1110207" name="Oval 191"/>
                <p:cNvSpPr>
                  <a:spLocks noChangeArrowheads="1"/>
                </p:cNvSpPr>
                <p:nvPr/>
              </p:nvSpPr>
              <p:spPr bwMode="auto">
                <a:xfrm>
                  <a:off x="3018" y="2164"/>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08" name="Oval 192"/>
                <p:cNvSpPr>
                  <a:spLocks noChangeArrowheads="1"/>
                </p:cNvSpPr>
                <p:nvPr/>
              </p:nvSpPr>
              <p:spPr bwMode="auto">
                <a:xfrm>
                  <a:off x="2847" y="2158"/>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279" name="Group 193"/>
              <p:cNvGrpSpPr>
                <a:grpSpLocks/>
              </p:cNvGrpSpPr>
              <p:nvPr/>
            </p:nvGrpSpPr>
            <p:grpSpPr bwMode="auto">
              <a:xfrm>
                <a:off x="2833" y="2605"/>
                <a:ext cx="143" cy="21"/>
                <a:chOff x="2833" y="2605"/>
                <a:chExt cx="143" cy="21"/>
              </a:xfrm>
            </p:grpSpPr>
            <p:sp>
              <p:nvSpPr>
                <p:cNvPr id="1110210" name="Oval 194"/>
                <p:cNvSpPr>
                  <a:spLocks noChangeArrowheads="1"/>
                </p:cNvSpPr>
                <p:nvPr/>
              </p:nvSpPr>
              <p:spPr bwMode="auto">
                <a:xfrm>
                  <a:off x="2960" y="2605"/>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11" name="Oval 195"/>
                <p:cNvSpPr>
                  <a:spLocks noChangeArrowheads="1"/>
                </p:cNvSpPr>
                <p:nvPr/>
              </p:nvSpPr>
              <p:spPr bwMode="auto">
                <a:xfrm>
                  <a:off x="2833" y="2610"/>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9230" name="Group 196"/>
          <p:cNvGrpSpPr>
            <a:grpSpLocks/>
          </p:cNvGrpSpPr>
          <p:nvPr/>
        </p:nvGrpSpPr>
        <p:grpSpPr bwMode="auto">
          <a:xfrm>
            <a:off x="6084888" y="4383088"/>
            <a:ext cx="644525" cy="428625"/>
            <a:chOff x="3833" y="2610"/>
            <a:chExt cx="406" cy="270"/>
          </a:xfrm>
        </p:grpSpPr>
        <p:grpSp>
          <p:nvGrpSpPr>
            <p:cNvPr id="9239" name="Group 197"/>
            <p:cNvGrpSpPr>
              <a:grpSpLocks/>
            </p:cNvGrpSpPr>
            <p:nvPr/>
          </p:nvGrpSpPr>
          <p:grpSpPr bwMode="auto">
            <a:xfrm>
              <a:off x="3923" y="2610"/>
              <a:ext cx="86" cy="270"/>
              <a:chOff x="3923" y="2610"/>
              <a:chExt cx="86" cy="270"/>
            </a:xfrm>
          </p:grpSpPr>
          <p:grpSp>
            <p:nvGrpSpPr>
              <p:cNvPr id="9268" name="Group 198"/>
              <p:cNvGrpSpPr>
                <a:grpSpLocks/>
              </p:cNvGrpSpPr>
              <p:nvPr/>
            </p:nvGrpSpPr>
            <p:grpSpPr bwMode="auto">
              <a:xfrm>
                <a:off x="3923" y="2610"/>
                <a:ext cx="86" cy="270"/>
                <a:chOff x="3923" y="2610"/>
                <a:chExt cx="86" cy="270"/>
              </a:xfrm>
            </p:grpSpPr>
            <p:sp>
              <p:nvSpPr>
                <p:cNvPr id="1110215" name="Freeform 199"/>
                <p:cNvSpPr>
                  <a:spLocks/>
                </p:cNvSpPr>
                <p:nvPr/>
              </p:nvSpPr>
              <p:spPr bwMode="auto">
                <a:xfrm>
                  <a:off x="3981" y="261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16" name="Freeform 200"/>
                <p:cNvSpPr>
                  <a:spLocks/>
                </p:cNvSpPr>
                <p:nvPr/>
              </p:nvSpPr>
              <p:spPr bwMode="auto">
                <a:xfrm>
                  <a:off x="3923" y="261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2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2"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69" name="Group 201"/>
              <p:cNvGrpSpPr>
                <a:grpSpLocks/>
              </p:cNvGrpSpPr>
              <p:nvPr/>
            </p:nvGrpSpPr>
            <p:grpSpPr bwMode="auto">
              <a:xfrm>
                <a:off x="3923" y="2682"/>
                <a:ext cx="58" cy="156"/>
                <a:chOff x="3923" y="2682"/>
                <a:chExt cx="58" cy="156"/>
              </a:xfrm>
            </p:grpSpPr>
            <p:sp>
              <p:nvSpPr>
                <p:cNvPr id="1110218" name="Freeform 202"/>
                <p:cNvSpPr>
                  <a:spLocks/>
                </p:cNvSpPr>
                <p:nvPr/>
              </p:nvSpPr>
              <p:spPr bwMode="auto">
                <a:xfrm>
                  <a:off x="3923"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19" name="Freeform 203"/>
                <p:cNvSpPr>
                  <a:spLocks/>
                </p:cNvSpPr>
                <p:nvPr/>
              </p:nvSpPr>
              <p:spPr bwMode="auto">
                <a:xfrm>
                  <a:off x="3923" y="282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6"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0" name="Freeform 204"/>
                <p:cNvSpPr>
                  <a:spLocks/>
                </p:cNvSpPr>
                <p:nvPr/>
              </p:nvSpPr>
              <p:spPr bwMode="auto">
                <a:xfrm>
                  <a:off x="3923" y="268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6"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0" name="Group 205"/>
            <p:cNvGrpSpPr>
              <a:grpSpLocks/>
            </p:cNvGrpSpPr>
            <p:nvPr/>
          </p:nvGrpSpPr>
          <p:grpSpPr bwMode="auto">
            <a:xfrm>
              <a:off x="3979" y="2610"/>
              <a:ext cx="84" cy="270"/>
              <a:chOff x="3979" y="2610"/>
              <a:chExt cx="84" cy="270"/>
            </a:xfrm>
          </p:grpSpPr>
          <p:grpSp>
            <p:nvGrpSpPr>
              <p:cNvPr id="9261" name="Group 206"/>
              <p:cNvGrpSpPr>
                <a:grpSpLocks/>
              </p:cNvGrpSpPr>
              <p:nvPr/>
            </p:nvGrpSpPr>
            <p:grpSpPr bwMode="auto">
              <a:xfrm>
                <a:off x="3979" y="2610"/>
                <a:ext cx="84" cy="270"/>
                <a:chOff x="3979" y="2610"/>
                <a:chExt cx="84" cy="270"/>
              </a:xfrm>
            </p:grpSpPr>
            <p:sp>
              <p:nvSpPr>
                <p:cNvPr id="1110223" name="Freeform 207"/>
                <p:cNvSpPr>
                  <a:spLocks/>
                </p:cNvSpPr>
                <p:nvPr/>
              </p:nvSpPr>
              <p:spPr bwMode="auto">
                <a:xfrm>
                  <a:off x="4034" y="2617"/>
                  <a:ext cx="29" cy="263"/>
                </a:xfrm>
                <a:custGeom>
                  <a:avLst/>
                  <a:gdLst>
                    <a:gd name="T0" fmla="*/ 0 w 29"/>
                    <a:gd name="T1" fmla="*/ 0 h 263"/>
                    <a:gd name="T2" fmla="*/ 28 w 29"/>
                    <a:gd name="T3" fmla="*/ 41 h 263"/>
                    <a:gd name="T4" fmla="*/ 28 w 29"/>
                    <a:gd name="T5" fmla="*/ 262 h 263"/>
                    <a:gd name="T6" fmla="*/ 0 w 29"/>
                    <a:gd name="T7" fmla="*/ 262 h 263"/>
                    <a:gd name="T8" fmla="*/ 0 w 29"/>
                    <a:gd name="T9" fmla="*/ 0 h 263"/>
                  </a:gdLst>
                  <a:ahLst/>
                  <a:cxnLst>
                    <a:cxn ang="0">
                      <a:pos x="T0" y="T1"/>
                    </a:cxn>
                    <a:cxn ang="0">
                      <a:pos x="T2" y="T3"/>
                    </a:cxn>
                    <a:cxn ang="0">
                      <a:pos x="T4" y="T5"/>
                    </a:cxn>
                    <a:cxn ang="0">
                      <a:pos x="T6" y="T7"/>
                    </a:cxn>
                    <a:cxn ang="0">
                      <a:pos x="T8" y="T9"/>
                    </a:cxn>
                  </a:cxnLst>
                  <a:rect l="0" t="0" r="r" b="b"/>
                  <a:pathLst>
                    <a:path w="29" h="263">
                      <a:moveTo>
                        <a:pt x="0" y="0"/>
                      </a:moveTo>
                      <a:lnTo>
                        <a:pt x="28" y="41"/>
                      </a:lnTo>
                      <a:lnTo>
                        <a:pt x="28"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4" name="Freeform 208"/>
                <p:cNvSpPr>
                  <a:spLocks/>
                </p:cNvSpPr>
                <p:nvPr/>
              </p:nvSpPr>
              <p:spPr bwMode="auto">
                <a:xfrm>
                  <a:off x="3979" y="2610"/>
                  <a:ext cx="56" cy="269"/>
                </a:xfrm>
                <a:custGeom>
                  <a:avLst/>
                  <a:gdLst>
                    <a:gd name="T0" fmla="*/ 0 w 56"/>
                    <a:gd name="T1" fmla="*/ 268 h 269"/>
                    <a:gd name="T2" fmla="*/ 0 w 56"/>
                    <a:gd name="T3" fmla="*/ 5 h 269"/>
                    <a:gd name="T4" fmla="*/ 2 w 56"/>
                    <a:gd name="T5" fmla="*/ 3 h 269"/>
                    <a:gd name="T6" fmla="*/ 6 w 56"/>
                    <a:gd name="T7" fmla="*/ 2 h 269"/>
                    <a:gd name="T8" fmla="*/ 13 w 56"/>
                    <a:gd name="T9" fmla="*/ 0 h 269"/>
                    <a:gd name="T10" fmla="*/ 18 w 56"/>
                    <a:gd name="T11" fmla="*/ 0 h 269"/>
                    <a:gd name="T12" fmla="*/ 23 w 56"/>
                    <a:gd name="T13" fmla="*/ 0 h 269"/>
                    <a:gd name="T14" fmla="*/ 26 w 56"/>
                    <a:gd name="T15" fmla="*/ 0 h 269"/>
                    <a:gd name="T16" fmla="*/ 29 w 56"/>
                    <a:gd name="T17" fmla="*/ 0 h 269"/>
                    <a:gd name="T18" fmla="*/ 33 w 56"/>
                    <a:gd name="T19" fmla="*/ 0 h 269"/>
                    <a:gd name="T20" fmla="*/ 36 w 56"/>
                    <a:gd name="T21" fmla="*/ 0 h 269"/>
                    <a:gd name="T22" fmla="*/ 38 w 56"/>
                    <a:gd name="T23" fmla="*/ 0 h 269"/>
                    <a:gd name="T24" fmla="*/ 41 w 56"/>
                    <a:gd name="T25" fmla="*/ 1 h 269"/>
                    <a:gd name="T26" fmla="*/ 45 w 56"/>
                    <a:gd name="T27" fmla="*/ 2 h 269"/>
                    <a:gd name="T28" fmla="*/ 50 w 56"/>
                    <a:gd name="T29" fmla="*/ 3 h 269"/>
                    <a:gd name="T30" fmla="*/ 53 w 56"/>
                    <a:gd name="T31" fmla="*/ 4 h 269"/>
                    <a:gd name="T32" fmla="*/ 55 w 56"/>
                    <a:gd name="T33" fmla="*/ 5 h 269"/>
                    <a:gd name="T34" fmla="*/ 55 w 56"/>
                    <a:gd name="T35" fmla="*/ 268 h 269"/>
                    <a:gd name="T36" fmla="*/ 0 w 56"/>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69">
                      <a:moveTo>
                        <a:pt x="0" y="268"/>
                      </a:moveTo>
                      <a:lnTo>
                        <a:pt x="0" y="5"/>
                      </a:lnTo>
                      <a:lnTo>
                        <a:pt x="2" y="3"/>
                      </a:lnTo>
                      <a:lnTo>
                        <a:pt x="6" y="2"/>
                      </a:lnTo>
                      <a:lnTo>
                        <a:pt x="13" y="0"/>
                      </a:lnTo>
                      <a:lnTo>
                        <a:pt x="18" y="0"/>
                      </a:lnTo>
                      <a:lnTo>
                        <a:pt x="23" y="0"/>
                      </a:lnTo>
                      <a:lnTo>
                        <a:pt x="26" y="0"/>
                      </a:lnTo>
                      <a:lnTo>
                        <a:pt x="29" y="0"/>
                      </a:lnTo>
                      <a:lnTo>
                        <a:pt x="33" y="0"/>
                      </a:lnTo>
                      <a:lnTo>
                        <a:pt x="36" y="0"/>
                      </a:lnTo>
                      <a:lnTo>
                        <a:pt x="38" y="0"/>
                      </a:lnTo>
                      <a:lnTo>
                        <a:pt x="41" y="1"/>
                      </a:lnTo>
                      <a:lnTo>
                        <a:pt x="45" y="2"/>
                      </a:lnTo>
                      <a:lnTo>
                        <a:pt x="50" y="3"/>
                      </a:lnTo>
                      <a:lnTo>
                        <a:pt x="53" y="4"/>
                      </a:lnTo>
                      <a:lnTo>
                        <a:pt x="55" y="5"/>
                      </a:lnTo>
                      <a:lnTo>
                        <a:pt x="55"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62" name="Group 209"/>
              <p:cNvGrpSpPr>
                <a:grpSpLocks/>
              </p:cNvGrpSpPr>
              <p:nvPr/>
            </p:nvGrpSpPr>
            <p:grpSpPr bwMode="auto">
              <a:xfrm>
                <a:off x="3979" y="2682"/>
                <a:ext cx="56" cy="156"/>
                <a:chOff x="3979" y="2682"/>
                <a:chExt cx="56" cy="156"/>
              </a:xfrm>
            </p:grpSpPr>
            <p:sp>
              <p:nvSpPr>
                <p:cNvPr id="1110226" name="Freeform 210"/>
                <p:cNvSpPr>
                  <a:spLocks/>
                </p:cNvSpPr>
                <p:nvPr/>
              </p:nvSpPr>
              <p:spPr bwMode="auto">
                <a:xfrm>
                  <a:off x="3979" y="2806"/>
                  <a:ext cx="56" cy="17"/>
                </a:xfrm>
                <a:custGeom>
                  <a:avLst/>
                  <a:gdLst>
                    <a:gd name="T0" fmla="*/ 0 w 56"/>
                    <a:gd name="T1" fmla="*/ 8 h 17"/>
                    <a:gd name="T2" fmla="*/ 0 w 56"/>
                    <a:gd name="T3" fmla="*/ 6 h 17"/>
                    <a:gd name="T4" fmla="*/ 3 w 56"/>
                    <a:gd name="T5" fmla="*/ 5 h 17"/>
                    <a:gd name="T6" fmla="*/ 5 w 56"/>
                    <a:gd name="T7" fmla="*/ 4 h 17"/>
                    <a:gd name="T8" fmla="*/ 10 w 56"/>
                    <a:gd name="T9" fmla="*/ 2 h 17"/>
                    <a:gd name="T10" fmla="*/ 13 w 56"/>
                    <a:gd name="T11" fmla="*/ 1 h 17"/>
                    <a:gd name="T12" fmla="*/ 17 w 56"/>
                    <a:gd name="T13" fmla="*/ 0 h 17"/>
                    <a:gd name="T14" fmla="*/ 22 w 56"/>
                    <a:gd name="T15" fmla="*/ 0 h 17"/>
                    <a:gd name="T16" fmla="*/ 26 w 56"/>
                    <a:gd name="T17" fmla="*/ 0 h 17"/>
                    <a:gd name="T18" fmla="*/ 31 w 56"/>
                    <a:gd name="T19" fmla="*/ 0 h 17"/>
                    <a:gd name="T20" fmla="*/ 35 w 56"/>
                    <a:gd name="T21" fmla="*/ 0 h 17"/>
                    <a:gd name="T22" fmla="*/ 39 w 56"/>
                    <a:gd name="T23" fmla="*/ 1 h 17"/>
                    <a:gd name="T24" fmla="*/ 42 w 56"/>
                    <a:gd name="T25" fmla="*/ 1 h 17"/>
                    <a:gd name="T26" fmla="*/ 46 w 56"/>
                    <a:gd name="T27" fmla="*/ 4 h 17"/>
                    <a:gd name="T28" fmla="*/ 50 w 56"/>
                    <a:gd name="T29" fmla="*/ 5 h 17"/>
                    <a:gd name="T30" fmla="*/ 53 w 56"/>
                    <a:gd name="T31" fmla="*/ 6 h 17"/>
                    <a:gd name="T32" fmla="*/ 55 w 56"/>
                    <a:gd name="T33" fmla="*/ 8 h 17"/>
                    <a:gd name="T34" fmla="*/ 55 w 56"/>
                    <a:gd name="T35" fmla="*/ 16 h 17"/>
                    <a:gd name="T36" fmla="*/ 53 w 56"/>
                    <a:gd name="T37" fmla="*/ 14 h 17"/>
                    <a:gd name="T38" fmla="*/ 51 w 56"/>
                    <a:gd name="T39" fmla="*/ 13 h 17"/>
                    <a:gd name="T40" fmla="*/ 47 w 56"/>
                    <a:gd name="T41" fmla="*/ 12 h 17"/>
                    <a:gd name="T42" fmla="*/ 44 w 56"/>
                    <a:gd name="T43" fmla="*/ 10 h 17"/>
                    <a:gd name="T44" fmla="*/ 40 w 56"/>
                    <a:gd name="T45" fmla="*/ 9 h 17"/>
                    <a:gd name="T46" fmla="*/ 35 w 56"/>
                    <a:gd name="T47" fmla="*/ 8 h 17"/>
                    <a:gd name="T48" fmla="*/ 31 w 56"/>
                    <a:gd name="T49" fmla="*/ 8 h 17"/>
                    <a:gd name="T50" fmla="*/ 28 w 56"/>
                    <a:gd name="T51" fmla="*/ 8 h 17"/>
                    <a:gd name="T52" fmla="*/ 24 w 56"/>
                    <a:gd name="T53" fmla="*/ 8 h 17"/>
                    <a:gd name="T54" fmla="*/ 21 w 56"/>
                    <a:gd name="T55" fmla="*/ 8 h 17"/>
                    <a:gd name="T56" fmla="*/ 17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0" y="6"/>
                      </a:lnTo>
                      <a:lnTo>
                        <a:pt x="3" y="5"/>
                      </a:lnTo>
                      <a:lnTo>
                        <a:pt x="5" y="4"/>
                      </a:lnTo>
                      <a:lnTo>
                        <a:pt x="10" y="2"/>
                      </a:lnTo>
                      <a:lnTo>
                        <a:pt x="13" y="1"/>
                      </a:lnTo>
                      <a:lnTo>
                        <a:pt x="17" y="0"/>
                      </a:lnTo>
                      <a:lnTo>
                        <a:pt x="22" y="0"/>
                      </a:lnTo>
                      <a:lnTo>
                        <a:pt x="26" y="0"/>
                      </a:lnTo>
                      <a:lnTo>
                        <a:pt x="31" y="0"/>
                      </a:lnTo>
                      <a:lnTo>
                        <a:pt x="35" y="0"/>
                      </a:lnTo>
                      <a:lnTo>
                        <a:pt x="39" y="1"/>
                      </a:lnTo>
                      <a:lnTo>
                        <a:pt x="42" y="1"/>
                      </a:lnTo>
                      <a:lnTo>
                        <a:pt x="46" y="4"/>
                      </a:lnTo>
                      <a:lnTo>
                        <a:pt x="50" y="5"/>
                      </a:lnTo>
                      <a:lnTo>
                        <a:pt x="53" y="6"/>
                      </a:lnTo>
                      <a:lnTo>
                        <a:pt x="55" y="8"/>
                      </a:lnTo>
                      <a:lnTo>
                        <a:pt x="55" y="16"/>
                      </a:lnTo>
                      <a:lnTo>
                        <a:pt x="53" y="14"/>
                      </a:lnTo>
                      <a:lnTo>
                        <a:pt x="51" y="13"/>
                      </a:lnTo>
                      <a:lnTo>
                        <a:pt x="47" y="12"/>
                      </a:lnTo>
                      <a:lnTo>
                        <a:pt x="44" y="10"/>
                      </a:lnTo>
                      <a:lnTo>
                        <a:pt x="40" y="9"/>
                      </a:lnTo>
                      <a:lnTo>
                        <a:pt x="35" y="8"/>
                      </a:lnTo>
                      <a:lnTo>
                        <a:pt x="31" y="8"/>
                      </a:lnTo>
                      <a:lnTo>
                        <a:pt x="28" y="8"/>
                      </a:lnTo>
                      <a:lnTo>
                        <a:pt x="24" y="8"/>
                      </a:lnTo>
                      <a:lnTo>
                        <a:pt x="21" y="8"/>
                      </a:lnTo>
                      <a:lnTo>
                        <a:pt x="17"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7" name="Freeform 211"/>
                <p:cNvSpPr>
                  <a:spLocks/>
                </p:cNvSpPr>
                <p:nvPr/>
              </p:nvSpPr>
              <p:spPr bwMode="auto">
                <a:xfrm>
                  <a:off x="3979" y="2821"/>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1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6 h 17"/>
                    <a:gd name="T38" fmla="*/ 51 w 56"/>
                    <a:gd name="T39" fmla="*/ 14 h 17"/>
                    <a:gd name="T40" fmla="*/ 48 w 56"/>
                    <a:gd name="T41" fmla="*/ 13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9 h 17"/>
                    <a:gd name="T58" fmla="*/ 14 w 56"/>
                    <a:gd name="T59" fmla="*/ 9 h 17"/>
                    <a:gd name="T60" fmla="*/ 10 w 56"/>
                    <a:gd name="T61" fmla="*/ 10 h 17"/>
                    <a:gd name="T62" fmla="*/ 6 w 56"/>
                    <a:gd name="T63" fmla="*/ 12 h 17"/>
                    <a:gd name="T64" fmla="*/ 3 w 56"/>
                    <a:gd name="T65" fmla="*/ 14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1"/>
                      </a:lnTo>
                      <a:lnTo>
                        <a:pt x="39" y="1"/>
                      </a:lnTo>
                      <a:lnTo>
                        <a:pt x="43" y="2"/>
                      </a:lnTo>
                      <a:lnTo>
                        <a:pt x="46" y="4"/>
                      </a:lnTo>
                      <a:lnTo>
                        <a:pt x="50" y="5"/>
                      </a:lnTo>
                      <a:lnTo>
                        <a:pt x="53" y="6"/>
                      </a:lnTo>
                      <a:lnTo>
                        <a:pt x="55" y="8"/>
                      </a:lnTo>
                      <a:lnTo>
                        <a:pt x="55" y="16"/>
                      </a:lnTo>
                      <a:lnTo>
                        <a:pt x="54" y="16"/>
                      </a:lnTo>
                      <a:lnTo>
                        <a:pt x="51" y="14"/>
                      </a:lnTo>
                      <a:lnTo>
                        <a:pt x="48" y="13"/>
                      </a:lnTo>
                      <a:lnTo>
                        <a:pt x="44" y="12"/>
                      </a:lnTo>
                      <a:lnTo>
                        <a:pt x="40" y="10"/>
                      </a:lnTo>
                      <a:lnTo>
                        <a:pt x="36" y="9"/>
                      </a:lnTo>
                      <a:lnTo>
                        <a:pt x="31" y="8"/>
                      </a:lnTo>
                      <a:lnTo>
                        <a:pt x="28" y="8"/>
                      </a:lnTo>
                      <a:lnTo>
                        <a:pt x="25" y="8"/>
                      </a:lnTo>
                      <a:lnTo>
                        <a:pt x="21" y="8"/>
                      </a:lnTo>
                      <a:lnTo>
                        <a:pt x="18" y="9"/>
                      </a:lnTo>
                      <a:lnTo>
                        <a:pt x="14" y="9"/>
                      </a:lnTo>
                      <a:lnTo>
                        <a:pt x="10" y="10"/>
                      </a:lnTo>
                      <a:lnTo>
                        <a:pt x="6"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8" name="Freeform 212"/>
                <p:cNvSpPr>
                  <a:spLocks/>
                </p:cNvSpPr>
                <p:nvPr/>
              </p:nvSpPr>
              <p:spPr bwMode="auto">
                <a:xfrm>
                  <a:off x="3979" y="2682"/>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0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4 h 17"/>
                    <a:gd name="T38" fmla="*/ 51 w 56"/>
                    <a:gd name="T39" fmla="*/ 13 h 17"/>
                    <a:gd name="T40" fmla="*/ 48 w 56"/>
                    <a:gd name="T41" fmla="*/ 12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0"/>
                      </a:lnTo>
                      <a:lnTo>
                        <a:pt x="39" y="1"/>
                      </a:lnTo>
                      <a:lnTo>
                        <a:pt x="43" y="2"/>
                      </a:lnTo>
                      <a:lnTo>
                        <a:pt x="46" y="4"/>
                      </a:lnTo>
                      <a:lnTo>
                        <a:pt x="50" y="5"/>
                      </a:lnTo>
                      <a:lnTo>
                        <a:pt x="53" y="6"/>
                      </a:lnTo>
                      <a:lnTo>
                        <a:pt x="55" y="8"/>
                      </a:lnTo>
                      <a:lnTo>
                        <a:pt x="55" y="16"/>
                      </a:lnTo>
                      <a:lnTo>
                        <a:pt x="54" y="14"/>
                      </a:lnTo>
                      <a:lnTo>
                        <a:pt x="51" y="13"/>
                      </a:lnTo>
                      <a:lnTo>
                        <a:pt x="48" y="12"/>
                      </a:lnTo>
                      <a:lnTo>
                        <a:pt x="44" y="12"/>
                      </a:lnTo>
                      <a:lnTo>
                        <a:pt x="40" y="10"/>
                      </a:lnTo>
                      <a:lnTo>
                        <a:pt x="36" y="9"/>
                      </a:lnTo>
                      <a:lnTo>
                        <a:pt x="31" y="8"/>
                      </a:lnTo>
                      <a:lnTo>
                        <a:pt x="28" y="8"/>
                      </a:lnTo>
                      <a:lnTo>
                        <a:pt x="25" y="8"/>
                      </a:lnTo>
                      <a:lnTo>
                        <a:pt x="21" y="8"/>
                      </a:lnTo>
                      <a:lnTo>
                        <a:pt x="18"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1" name="Group 213"/>
            <p:cNvGrpSpPr>
              <a:grpSpLocks/>
            </p:cNvGrpSpPr>
            <p:nvPr/>
          </p:nvGrpSpPr>
          <p:grpSpPr bwMode="auto">
            <a:xfrm>
              <a:off x="4034" y="2610"/>
              <a:ext cx="85" cy="270"/>
              <a:chOff x="4034" y="2610"/>
              <a:chExt cx="85" cy="270"/>
            </a:xfrm>
          </p:grpSpPr>
          <p:grpSp>
            <p:nvGrpSpPr>
              <p:cNvPr id="9254" name="Group 214"/>
              <p:cNvGrpSpPr>
                <a:grpSpLocks/>
              </p:cNvGrpSpPr>
              <p:nvPr/>
            </p:nvGrpSpPr>
            <p:grpSpPr bwMode="auto">
              <a:xfrm>
                <a:off x="4034" y="2610"/>
                <a:ext cx="85" cy="270"/>
                <a:chOff x="4034" y="2610"/>
                <a:chExt cx="85" cy="270"/>
              </a:xfrm>
            </p:grpSpPr>
            <p:sp>
              <p:nvSpPr>
                <p:cNvPr id="1110231" name="Freeform 215"/>
                <p:cNvSpPr>
                  <a:spLocks/>
                </p:cNvSpPr>
                <p:nvPr/>
              </p:nvSpPr>
              <p:spPr bwMode="auto">
                <a:xfrm>
                  <a:off x="4091" y="261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2" name="Freeform 216"/>
                <p:cNvSpPr>
                  <a:spLocks/>
                </p:cNvSpPr>
                <p:nvPr/>
              </p:nvSpPr>
              <p:spPr bwMode="auto">
                <a:xfrm>
                  <a:off x="4034" y="2610"/>
                  <a:ext cx="57" cy="269"/>
                </a:xfrm>
                <a:custGeom>
                  <a:avLst/>
                  <a:gdLst>
                    <a:gd name="T0" fmla="*/ 0 w 57"/>
                    <a:gd name="T1" fmla="*/ 268 h 269"/>
                    <a:gd name="T2" fmla="*/ 0 w 57"/>
                    <a:gd name="T3" fmla="*/ 5 h 269"/>
                    <a:gd name="T4" fmla="*/ 2 w 57"/>
                    <a:gd name="T5" fmla="*/ 3 h 269"/>
                    <a:gd name="T6" fmla="*/ 7 w 57"/>
                    <a:gd name="T7" fmla="*/ 2 h 269"/>
                    <a:gd name="T8" fmla="*/ 13 w 57"/>
                    <a:gd name="T9" fmla="*/ 0 h 269"/>
                    <a:gd name="T10" fmla="*/ 18 w 57"/>
                    <a:gd name="T11" fmla="*/ 0 h 269"/>
                    <a:gd name="T12" fmla="*/ 23 w 57"/>
                    <a:gd name="T13" fmla="*/ 0 h 269"/>
                    <a:gd name="T14" fmla="*/ 27 w 57"/>
                    <a:gd name="T15" fmla="*/ 0 h 269"/>
                    <a:gd name="T16" fmla="*/ 30 w 57"/>
                    <a:gd name="T17" fmla="*/ 0 h 269"/>
                    <a:gd name="T18" fmla="*/ 33 w 57"/>
                    <a:gd name="T19" fmla="*/ 0 h 269"/>
                    <a:gd name="T20" fmla="*/ 36 w 57"/>
                    <a:gd name="T21" fmla="*/ 0 h 269"/>
                    <a:gd name="T22" fmla="*/ 39 w 57"/>
                    <a:gd name="T23" fmla="*/ 0 h 269"/>
                    <a:gd name="T24" fmla="*/ 41 w 57"/>
                    <a:gd name="T25" fmla="*/ 1 h 269"/>
                    <a:gd name="T26" fmla="*/ 45 w 57"/>
                    <a:gd name="T27" fmla="*/ 2 h 269"/>
                    <a:gd name="T28" fmla="*/ 51 w 57"/>
                    <a:gd name="T29" fmla="*/ 3 h 269"/>
                    <a:gd name="T30" fmla="*/ 53 w 57"/>
                    <a:gd name="T31" fmla="*/ 4 h 269"/>
                    <a:gd name="T32" fmla="*/ 56 w 57"/>
                    <a:gd name="T33" fmla="*/ 5 h 269"/>
                    <a:gd name="T34" fmla="*/ 56 w 57"/>
                    <a:gd name="T35" fmla="*/ 268 h 269"/>
                    <a:gd name="T36" fmla="*/ 0 w 57"/>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69">
                      <a:moveTo>
                        <a:pt x="0" y="268"/>
                      </a:moveTo>
                      <a:lnTo>
                        <a:pt x="0" y="5"/>
                      </a:lnTo>
                      <a:lnTo>
                        <a:pt x="2" y="3"/>
                      </a:lnTo>
                      <a:lnTo>
                        <a:pt x="7" y="2"/>
                      </a:lnTo>
                      <a:lnTo>
                        <a:pt x="13" y="0"/>
                      </a:lnTo>
                      <a:lnTo>
                        <a:pt x="18" y="0"/>
                      </a:lnTo>
                      <a:lnTo>
                        <a:pt x="23" y="0"/>
                      </a:lnTo>
                      <a:lnTo>
                        <a:pt x="27" y="0"/>
                      </a:lnTo>
                      <a:lnTo>
                        <a:pt x="30" y="0"/>
                      </a:lnTo>
                      <a:lnTo>
                        <a:pt x="33" y="0"/>
                      </a:lnTo>
                      <a:lnTo>
                        <a:pt x="36" y="0"/>
                      </a:lnTo>
                      <a:lnTo>
                        <a:pt x="39" y="0"/>
                      </a:lnTo>
                      <a:lnTo>
                        <a:pt x="41" y="1"/>
                      </a:lnTo>
                      <a:lnTo>
                        <a:pt x="45" y="2"/>
                      </a:lnTo>
                      <a:lnTo>
                        <a:pt x="51" y="3"/>
                      </a:lnTo>
                      <a:lnTo>
                        <a:pt x="53" y="4"/>
                      </a:lnTo>
                      <a:lnTo>
                        <a:pt x="56" y="5"/>
                      </a:lnTo>
                      <a:lnTo>
                        <a:pt x="56"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55" name="Group 217"/>
              <p:cNvGrpSpPr>
                <a:grpSpLocks/>
              </p:cNvGrpSpPr>
              <p:nvPr/>
            </p:nvGrpSpPr>
            <p:grpSpPr bwMode="auto">
              <a:xfrm>
                <a:off x="4034" y="2682"/>
                <a:ext cx="57" cy="156"/>
                <a:chOff x="4034" y="2682"/>
                <a:chExt cx="57" cy="156"/>
              </a:xfrm>
            </p:grpSpPr>
            <p:sp>
              <p:nvSpPr>
                <p:cNvPr id="1110234" name="Freeform 218"/>
                <p:cNvSpPr>
                  <a:spLocks/>
                </p:cNvSpPr>
                <p:nvPr/>
              </p:nvSpPr>
              <p:spPr bwMode="auto">
                <a:xfrm>
                  <a:off x="4034"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5" name="Freeform 219"/>
                <p:cNvSpPr>
                  <a:spLocks/>
                </p:cNvSpPr>
                <p:nvPr/>
              </p:nvSpPr>
              <p:spPr bwMode="auto">
                <a:xfrm>
                  <a:off x="4034" y="2821"/>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1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6 h 17"/>
                    <a:gd name="T38" fmla="*/ 51 w 57"/>
                    <a:gd name="T39" fmla="*/ 14 h 17"/>
                    <a:gd name="T40" fmla="*/ 48 w 57"/>
                    <a:gd name="T41" fmla="*/ 13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9 h 17"/>
                    <a:gd name="T58" fmla="*/ 14 w 57"/>
                    <a:gd name="T59" fmla="*/ 9 h 17"/>
                    <a:gd name="T60" fmla="*/ 10 w 57"/>
                    <a:gd name="T61" fmla="*/ 10 h 17"/>
                    <a:gd name="T62" fmla="*/ 7 w 57"/>
                    <a:gd name="T63" fmla="*/ 12 h 17"/>
                    <a:gd name="T64" fmla="*/ 3 w 57"/>
                    <a:gd name="T65" fmla="*/ 14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1"/>
                      </a:lnTo>
                      <a:lnTo>
                        <a:pt x="39" y="1"/>
                      </a:lnTo>
                      <a:lnTo>
                        <a:pt x="43" y="2"/>
                      </a:lnTo>
                      <a:lnTo>
                        <a:pt x="47" y="4"/>
                      </a:lnTo>
                      <a:lnTo>
                        <a:pt x="51" y="5"/>
                      </a:lnTo>
                      <a:lnTo>
                        <a:pt x="54" y="6"/>
                      </a:lnTo>
                      <a:lnTo>
                        <a:pt x="56" y="8"/>
                      </a:lnTo>
                      <a:lnTo>
                        <a:pt x="56" y="16"/>
                      </a:lnTo>
                      <a:lnTo>
                        <a:pt x="54" y="16"/>
                      </a:lnTo>
                      <a:lnTo>
                        <a:pt x="51" y="14"/>
                      </a:lnTo>
                      <a:lnTo>
                        <a:pt x="48" y="13"/>
                      </a:lnTo>
                      <a:lnTo>
                        <a:pt x="45" y="12"/>
                      </a:lnTo>
                      <a:lnTo>
                        <a:pt x="40" y="10"/>
                      </a:lnTo>
                      <a:lnTo>
                        <a:pt x="36" y="9"/>
                      </a:lnTo>
                      <a:lnTo>
                        <a:pt x="32" y="8"/>
                      </a:lnTo>
                      <a:lnTo>
                        <a:pt x="28" y="8"/>
                      </a:lnTo>
                      <a:lnTo>
                        <a:pt x="25" y="8"/>
                      </a:lnTo>
                      <a:lnTo>
                        <a:pt x="22" y="8"/>
                      </a:lnTo>
                      <a:lnTo>
                        <a:pt x="18" y="9"/>
                      </a:lnTo>
                      <a:lnTo>
                        <a:pt x="14" y="9"/>
                      </a:lnTo>
                      <a:lnTo>
                        <a:pt x="10" y="10"/>
                      </a:lnTo>
                      <a:lnTo>
                        <a:pt x="7"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6" name="Freeform 220"/>
                <p:cNvSpPr>
                  <a:spLocks/>
                </p:cNvSpPr>
                <p:nvPr/>
              </p:nvSpPr>
              <p:spPr bwMode="auto">
                <a:xfrm>
                  <a:off x="4034" y="2682"/>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0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4 h 17"/>
                    <a:gd name="T38" fmla="*/ 51 w 57"/>
                    <a:gd name="T39" fmla="*/ 13 h 17"/>
                    <a:gd name="T40" fmla="*/ 48 w 57"/>
                    <a:gd name="T41" fmla="*/ 12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8 h 17"/>
                    <a:gd name="T58" fmla="*/ 14 w 57"/>
                    <a:gd name="T59" fmla="*/ 9 h 17"/>
                    <a:gd name="T60" fmla="*/ 10 w 57"/>
                    <a:gd name="T61" fmla="*/ 10 h 17"/>
                    <a:gd name="T62" fmla="*/ 7 w 57"/>
                    <a:gd name="T63" fmla="*/ 12 h 17"/>
                    <a:gd name="T64" fmla="*/ 3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0"/>
                      </a:lnTo>
                      <a:lnTo>
                        <a:pt x="39" y="1"/>
                      </a:lnTo>
                      <a:lnTo>
                        <a:pt x="43" y="2"/>
                      </a:lnTo>
                      <a:lnTo>
                        <a:pt x="47" y="4"/>
                      </a:lnTo>
                      <a:lnTo>
                        <a:pt x="51" y="5"/>
                      </a:lnTo>
                      <a:lnTo>
                        <a:pt x="54" y="6"/>
                      </a:lnTo>
                      <a:lnTo>
                        <a:pt x="56" y="8"/>
                      </a:lnTo>
                      <a:lnTo>
                        <a:pt x="56" y="16"/>
                      </a:lnTo>
                      <a:lnTo>
                        <a:pt x="54" y="14"/>
                      </a:lnTo>
                      <a:lnTo>
                        <a:pt x="51" y="13"/>
                      </a:lnTo>
                      <a:lnTo>
                        <a:pt x="48" y="12"/>
                      </a:lnTo>
                      <a:lnTo>
                        <a:pt x="45" y="12"/>
                      </a:lnTo>
                      <a:lnTo>
                        <a:pt x="40" y="10"/>
                      </a:lnTo>
                      <a:lnTo>
                        <a:pt x="36" y="9"/>
                      </a:lnTo>
                      <a:lnTo>
                        <a:pt x="32" y="8"/>
                      </a:lnTo>
                      <a:lnTo>
                        <a:pt x="28" y="8"/>
                      </a:lnTo>
                      <a:lnTo>
                        <a:pt x="25" y="8"/>
                      </a:lnTo>
                      <a:lnTo>
                        <a:pt x="22" y="8"/>
                      </a:lnTo>
                      <a:lnTo>
                        <a:pt x="18" y="8"/>
                      </a:lnTo>
                      <a:lnTo>
                        <a:pt x="14" y="9"/>
                      </a:lnTo>
                      <a:lnTo>
                        <a:pt x="10" y="10"/>
                      </a:lnTo>
                      <a:lnTo>
                        <a:pt x="7"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2" name="Group 221"/>
            <p:cNvGrpSpPr>
              <a:grpSpLocks/>
            </p:cNvGrpSpPr>
            <p:nvPr/>
          </p:nvGrpSpPr>
          <p:grpSpPr bwMode="auto">
            <a:xfrm>
              <a:off x="4090" y="2610"/>
              <a:ext cx="84" cy="270"/>
              <a:chOff x="4090" y="2610"/>
              <a:chExt cx="84" cy="270"/>
            </a:xfrm>
          </p:grpSpPr>
          <p:grpSp>
            <p:nvGrpSpPr>
              <p:cNvPr id="9247" name="Group 222"/>
              <p:cNvGrpSpPr>
                <a:grpSpLocks/>
              </p:cNvGrpSpPr>
              <p:nvPr/>
            </p:nvGrpSpPr>
            <p:grpSpPr bwMode="auto">
              <a:xfrm>
                <a:off x="4090" y="2610"/>
                <a:ext cx="84" cy="270"/>
                <a:chOff x="4090" y="2610"/>
                <a:chExt cx="84" cy="270"/>
              </a:xfrm>
            </p:grpSpPr>
            <p:sp>
              <p:nvSpPr>
                <p:cNvPr id="1110239" name="Freeform 223"/>
                <p:cNvSpPr>
                  <a:spLocks/>
                </p:cNvSpPr>
                <p:nvPr/>
              </p:nvSpPr>
              <p:spPr bwMode="auto">
                <a:xfrm>
                  <a:off x="4090" y="261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1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1"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0" name="Freeform 224"/>
                <p:cNvSpPr>
                  <a:spLocks/>
                </p:cNvSpPr>
                <p:nvPr/>
              </p:nvSpPr>
              <p:spPr bwMode="auto">
                <a:xfrm>
                  <a:off x="4147" y="2617"/>
                  <a:ext cx="27" cy="263"/>
                </a:xfrm>
                <a:custGeom>
                  <a:avLst/>
                  <a:gdLst>
                    <a:gd name="T0" fmla="*/ 0 w 27"/>
                    <a:gd name="T1" fmla="*/ 0 h 263"/>
                    <a:gd name="T2" fmla="*/ 26 w 27"/>
                    <a:gd name="T3" fmla="*/ 41 h 263"/>
                    <a:gd name="T4" fmla="*/ 26 w 27"/>
                    <a:gd name="T5" fmla="*/ 262 h 263"/>
                    <a:gd name="T6" fmla="*/ 0 w 27"/>
                    <a:gd name="T7" fmla="*/ 262 h 263"/>
                    <a:gd name="T8" fmla="*/ 0 w 27"/>
                    <a:gd name="T9" fmla="*/ 0 h 263"/>
                  </a:gdLst>
                  <a:ahLst/>
                  <a:cxnLst>
                    <a:cxn ang="0">
                      <a:pos x="T0" y="T1"/>
                    </a:cxn>
                    <a:cxn ang="0">
                      <a:pos x="T2" y="T3"/>
                    </a:cxn>
                    <a:cxn ang="0">
                      <a:pos x="T4" y="T5"/>
                    </a:cxn>
                    <a:cxn ang="0">
                      <a:pos x="T6" y="T7"/>
                    </a:cxn>
                    <a:cxn ang="0">
                      <a:pos x="T8" y="T9"/>
                    </a:cxn>
                  </a:cxnLst>
                  <a:rect l="0" t="0" r="r" b="b"/>
                  <a:pathLst>
                    <a:path w="27" h="263">
                      <a:moveTo>
                        <a:pt x="0" y="0"/>
                      </a:moveTo>
                      <a:lnTo>
                        <a:pt x="26" y="41"/>
                      </a:lnTo>
                      <a:lnTo>
                        <a:pt x="26"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48" name="Group 225"/>
              <p:cNvGrpSpPr>
                <a:grpSpLocks/>
              </p:cNvGrpSpPr>
              <p:nvPr/>
            </p:nvGrpSpPr>
            <p:grpSpPr bwMode="auto">
              <a:xfrm>
                <a:off x="4090" y="2682"/>
                <a:ext cx="58" cy="156"/>
                <a:chOff x="4090" y="2682"/>
                <a:chExt cx="58" cy="156"/>
              </a:xfrm>
            </p:grpSpPr>
            <p:sp>
              <p:nvSpPr>
                <p:cNvPr id="1110242" name="Freeform 226"/>
                <p:cNvSpPr>
                  <a:spLocks/>
                </p:cNvSpPr>
                <p:nvPr/>
              </p:nvSpPr>
              <p:spPr bwMode="auto">
                <a:xfrm>
                  <a:off x="4090"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3" name="Freeform 227"/>
                <p:cNvSpPr>
                  <a:spLocks/>
                </p:cNvSpPr>
                <p:nvPr/>
              </p:nvSpPr>
              <p:spPr bwMode="auto">
                <a:xfrm>
                  <a:off x="4090" y="282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5"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4" name="Freeform 228"/>
                <p:cNvSpPr>
                  <a:spLocks/>
                </p:cNvSpPr>
                <p:nvPr/>
              </p:nvSpPr>
              <p:spPr bwMode="auto">
                <a:xfrm>
                  <a:off x="4090" y="268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5"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0245" name="Freeform 229"/>
            <p:cNvSpPr>
              <a:spLocks/>
            </p:cNvSpPr>
            <p:nvPr/>
          </p:nvSpPr>
          <p:spPr bwMode="auto">
            <a:xfrm>
              <a:off x="3833" y="2750"/>
              <a:ext cx="90" cy="129"/>
            </a:xfrm>
            <a:custGeom>
              <a:avLst/>
              <a:gdLst>
                <a:gd name="T0" fmla="*/ 89 w 90"/>
                <a:gd name="T1" fmla="*/ 0 h 129"/>
                <a:gd name="T2" fmla="*/ 71 w 90"/>
                <a:gd name="T3" fmla="*/ 0 h 129"/>
                <a:gd name="T4" fmla="*/ 71 w 90"/>
                <a:gd name="T5" fmla="*/ 110 h 129"/>
                <a:gd name="T6" fmla="*/ 0 w 90"/>
                <a:gd name="T7" fmla="*/ 110 h 129"/>
                <a:gd name="T8" fmla="*/ 0 w 90"/>
                <a:gd name="T9" fmla="*/ 128 h 129"/>
                <a:gd name="T10" fmla="*/ 89 w 90"/>
                <a:gd name="T11" fmla="*/ 128 h 129"/>
                <a:gd name="T12" fmla="*/ 89 w 90"/>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90" h="129">
                  <a:moveTo>
                    <a:pt x="89" y="0"/>
                  </a:moveTo>
                  <a:lnTo>
                    <a:pt x="71" y="0"/>
                  </a:lnTo>
                  <a:lnTo>
                    <a:pt x="71" y="110"/>
                  </a:lnTo>
                  <a:lnTo>
                    <a:pt x="0" y="110"/>
                  </a:lnTo>
                  <a:lnTo>
                    <a:pt x="0" y="128"/>
                  </a:lnTo>
                  <a:lnTo>
                    <a:pt x="89" y="128"/>
                  </a:lnTo>
                  <a:lnTo>
                    <a:pt x="89"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44" name="Group 230"/>
            <p:cNvGrpSpPr>
              <a:grpSpLocks/>
            </p:cNvGrpSpPr>
            <p:nvPr/>
          </p:nvGrpSpPr>
          <p:grpSpPr bwMode="auto">
            <a:xfrm>
              <a:off x="4149" y="2750"/>
              <a:ext cx="90" cy="130"/>
              <a:chOff x="4149" y="2750"/>
              <a:chExt cx="90" cy="130"/>
            </a:xfrm>
          </p:grpSpPr>
          <p:sp>
            <p:nvSpPr>
              <p:cNvPr id="1110247" name="Freeform 231"/>
              <p:cNvSpPr>
                <a:spLocks/>
              </p:cNvSpPr>
              <p:nvPr/>
            </p:nvSpPr>
            <p:spPr bwMode="auto">
              <a:xfrm>
                <a:off x="4167" y="2750"/>
                <a:ext cx="72" cy="130"/>
              </a:xfrm>
              <a:custGeom>
                <a:avLst/>
                <a:gdLst>
                  <a:gd name="T0" fmla="*/ 0 w 72"/>
                  <a:gd name="T1" fmla="*/ 0 h 130"/>
                  <a:gd name="T2" fmla="*/ 23 w 72"/>
                  <a:gd name="T3" fmla="*/ 39 h 130"/>
                  <a:gd name="T4" fmla="*/ 23 w 72"/>
                  <a:gd name="T5" fmla="*/ 114 h 130"/>
                  <a:gd name="T6" fmla="*/ 71 w 72"/>
                  <a:gd name="T7" fmla="*/ 114 h 130"/>
                  <a:gd name="T8" fmla="*/ 71 w 72"/>
                  <a:gd name="T9" fmla="*/ 129 h 130"/>
                  <a:gd name="T10" fmla="*/ 0 w 72"/>
                  <a:gd name="T11" fmla="*/ 129 h 130"/>
                  <a:gd name="T12" fmla="*/ 0 w 7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72" h="130">
                    <a:moveTo>
                      <a:pt x="0" y="0"/>
                    </a:moveTo>
                    <a:lnTo>
                      <a:pt x="23" y="39"/>
                    </a:lnTo>
                    <a:lnTo>
                      <a:pt x="23" y="114"/>
                    </a:lnTo>
                    <a:lnTo>
                      <a:pt x="71" y="114"/>
                    </a:lnTo>
                    <a:lnTo>
                      <a:pt x="71" y="129"/>
                    </a:lnTo>
                    <a:lnTo>
                      <a:pt x="0" y="129"/>
                    </a:lnTo>
                    <a:lnTo>
                      <a:pt x="0"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8" name="Freeform 232"/>
              <p:cNvSpPr>
                <a:spLocks/>
              </p:cNvSpPr>
              <p:nvPr/>
            </p:nvSpPr>
            <p:spPr bwMode="auto">
              <a:xfrm>
                <a:off x="4149" y="2750"/>
                <a:ext cx="90" cy="130"/>
              </a:xfrm>
              <a:custGeom>
                <a:avLst/>
                <a:gdLst>
                  <a:gd name="T0" fmla="*/ 0 w 90"/>
                  <a:gd name="T1" fmla="*/ 0 h 130"/>
                  <a:gd name="T2" fmla="*/ 17 w 90"/>
                  <a:gd name="T3" fmla="*/ 0 h 130"/>
                  <a:gd name="T4" fmla="*/ 17 w 90"/>
                  <a:gd name="T5" fmla="*/ 111 h 130"/>
                  <a:gd name="T6" fmla="*/ 89 w 90"/>
                  <a:gd name="T7" fmla="*/ 111 h 130"/>
                  <a:gd name="T8" fmla="*/ 89 w 90"/>
                  <a:gd name="T9" fmla="*/ 129 h 130"/>
                  <a:gd name="T10" fmla="*/ 0 w 90"/>
                  <a:gd name="T11" fmla="*/ 129 h 130"/>
                  <a:gd name="T12" fmla="*/ 0 w 9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90" h="130">
                    <a:moveTo>
                      <a:pt x="0" y="0"/>
                    </a:moveTo>
                    <a:lnTo>
                      <a:pt x="17" y="0"/>
                    </a:lnTo>
                    <a:lnTo>
                      <a:pt x="17" y="111"/>
                    </a:lnTo>
                    <a:lnTo>
                      <a:pt x="89" y="111"/>
                    </a:lnTo>
                    <a:lnTo>
                      <a:pt x="89" y="129"/>
                    </a:lnTo>
                    <a:lnTo>
                      <a:pt x="0" y="1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0249" name="Rectangle 233"/>
          <p:cNvSpPr>
            <a:spLocks noChangeArrowheads="1"/>
          </p:cNvSpPr>
          <p:nvPr/>
        </p:nvSpPr>
        <p:spPr bwMode="auto">
          <a:xfrm>
            <a:off x="8153400" y="3886200"/>
            <a:ext cx="8445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662" tIns="47625" rIns="93662" bIns="47625">
            <a:spAutoFit/>
          </a:bodyPr>
          <a:lstStyle/>
          <a:p>
            <a:pPr defTabSz="936625" eaLnBrk="0" hangingPunct="0">
              <a:defRPr/>
            </a:pPr>
            <a:r>
              <a:rPr lang="en-US" sz="2000">
                <a:latin typeface="Tahoma" charset="0"/>
                <a:cs typeface="+mn-cs"/>
              </a:rPr>
              <a:t>World</a:t>
            </a:r>
          </a:p>
          <a:p>
            <a:pPr defTabSz="936625" eaLnBrk="0" hangingPunct="0">
              <a:defRPr/>
            </a:pPr>
            <a:r>
              <a:rPr lang="en-US" sz="2000">
                <a:latin typeface="Tahoma" charset="0"/>
                <a:cs typeface="+mn-cs"/>
              </a:rPr>
              <a:t>Wide</a:t>
            </a:r>
          </a:p>
          <a:p>
            <a:pPr defTabSz="936625" eaLnBrk="0" hangingPunct="0">
              <a:defRPr/>
            </a:pPr>
            <a:r>
              <a:rPr lang="en-US" sz="2000">
                <a:latin typeface="Tahoma" charset="0"/>
                <a:cs typeface="+mn-cs"/>
              </a:rPr>
              <a:t>Web</a:t>
            </a:r>
            <a:endParaRPr lang="en-US" sz="2000" b="1" i="1">
              <a:latin typeface="Tahoma" charset="0"/>
              <a:cs typeface="+mn-cs"/>
            </a:endParaRPr>
          </a:p>
        </p:txBody>
      </p:sp>
      <p:graphicFrame>
        <p:nvGraphicFramePr>
          <p:cNvPr id="9232" name="Object 234"/>
          <p:cNvGraphicFramePr>
            <a:graphicFrameLocks/>
          </p:cNvGraphicFramePr>
          <p:nvPr/>
        </p:nvGraphicFramePr>
        <p:xfrm>
          <a:off x="4191000" y="2057400"/>
          <a:ext cx="1530350" cy="1069975"/>
        </p:xfrm>
        <a:graphic>
          <a:graphicData uri="http://schemas.openxmlformats.org/presentationml/2006/ole">
            <mc:AlternateContent xmlns:mc="http://schemas.openxmlformats.org/markup-compatibility/2006">
              <mc:Choice xmlns:v="urn:schemas-microsoft-com:vml" Requires="v">
                <p:oleObj spid="_x0000_s9473" name="ClipArt" r:id="rId4" imgW="3657600" imgH="3568700" progId="MS_ClipArt_Gallery.2">
                  <p:embed/>
                </p:oleObj>
              </mc:Choice>
              <mc:Fallback>
                <p:oleObj name="ClipArt" r:id="rId4" imgW="3657600" imgH="3568700" progId="MS_ClipArt_Gallery.2">
                  <p:embed/>
                  <p:pic>
                    <p:nvPicPr>
                      <p:cNvPr id="0" name="Object 2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57400"/>
                        <a:ext cx="153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110251" name="Picture 23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950" y="1612900"/>
            <a:ext cx="628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9234" name="Object 236"/>
          <p:cNvGraphicFramePr>
            <a:graphicFrameLocks/>
          </p:cNvGraphicFramePr>
          <p:nvPr/>
        </p:nvGraphicFramePr>
        <p:xfrm>
          <a:off x="3132138" y="2454275"/>
          <a:ext cx="269875" cy="731838"/>
        </p:xfrm>
        <a:graphic>
          <a:graphicData uri="http://schemas.openxmlformats.org/presentationml/2006/ole">
            <mc:AlternateContent xmlns:mc="http://schemas.openxmlformats.org/markup-compatibility/2006">
              <mc:Choice xmlns:v="urn:schemas-microsoft-com:vml" Requires="v">
                <p:oleObj spid="_x0000_s9474" name="ClipArt" r:id="rId7" imgW="1358900" imgH="3657600" progId="MS_ClipArt_Gallery.2">
                  <p:embed/>
                </p:oleObj>
              </mc:Choice>
              <mc:Fallback>
                <p:oleObj name="ClipArt" r:id="rId7" imgW="1358900" imgH="3657600" progId="MS_ClipArt_Gallery.2">
                  <p:embed/>
                  <p:pic>
                    <p:nvPicPr>
                      <p:cNvPr id="0" name="Object 2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2454275"/>
                        <a:ext cx="2698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0253" name="Line 237"/>
          <p:cNvSpPr>
            <a:spLocks noChangeShapeType="1"/>
          </p:cNvSpPr>
          <p:nvPr/>
        </p:nvSpPr>
        <p:spPr bwMode="auto">
          <a:xfrm flipV="1">
            <a:off x="4724400" y="2982913"/>
            <a:ext cx="685800" cy="5334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54" name="AutoShape 238"/>
          <p:cNvSpPr>
            <a:spLocks noChangeArrowheads="1"/>
          </p:cNvSpPr>
          <p:nvPr/>
        </p:nvSpPr>
        <p:spPr bwMode="auto">
          <a:xfrm flipH="1">
            <a:off x="0" y="1905000"/>
            <a:ext cx="3568700" cy="557213"/>
          </a:xfrm>
          <a:prstGeom prst="wedgeRoundRectCallout">
            <a:avLst>
              <a:gd name="adj1" fmla="val -37671"/>
              <a:gd name="adj2" fmla="val 66667"/>
              <a:gd name="adj3" fmla="val 1666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237" name="Object 239"/>
          <p:cNvGraphicFramePr>
            <a:graphicFrameLocks noChangeAspect="1"/>
          </p:cNvGraphicFramePr>
          <p:nvPr/>
        </p:nvGraphicFramePr>
        <p:xfrm>
          <a:off x="7086600" y="3357563"/>
          <a:ext cx="1143000" cy="1076325"/>
        </p:xfrm>
        <a:graphic>
          <a:graphicData uri="http://schemas.openxmlformats.org/presentationml/2006/ole">
            <mc:AlternateContent xmlns:mc="http://schemas.openxmlformats.org/markup-compatibility/2006">
              <mc:Choice xmlns:v="urn:schemas-microsoft-com:vml" Requires="v">
                <p:oleObj spid="_x0000_s9475" name="Clip" r:id="rId9" imgW="876300" imgH="825500" progId="MS_ClipArt_Gallery.2">
                  <p:embed/>
                </p:oleObj>
              </mc:Choice>
              <mc:Fallback>
                <p:oleObj name="Clip" r:id="rId9" imgW="876300" imgH="825500" progId="MS_ClipArt_Gallery.2">
                  <p:embed/>
                  <p:pic>
                    <p:nvPicPr>
                      <p:cNvPr id="0" name="Object 2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3357563"/>
                        <a:ext cx="11430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0256" name="Text Box 240"/>
          <p:cNvSpPr txBox="1">
            <a:spLocks noChangeArrowheads="1"/>
          </p:cNvSpPr>
          <p:nvPr/>
        </p:nvSpPr>
        <p:spPr bwMode="auto">
          <a:xfrm>
            <a:off x="6788150" y="60198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5796" name="Rectangle 4"/>
          <p:cNvSpPr>
            <a:spLocks noGrp="1" noChangeArrowheads="1"/>
          </p:cNvSpPr>
          <p:nvPr>
            <p:ph type="title"/>
          </p:nvPr>
        </p:nvSpPr>
        <p:spPr/>
        <p:txBody>
          <a:bodyPr/>
          <a:lstStyle/>
          <a:p>
            <a:pPr eaLnBrk="1" hangingPunct="1">
              <a:defRPr/>
            </a:pPr>
            <a:r>
              <a:rPr lang="en-US" smtClean="0">
                <a:cs typeface="+mj-cs"/>
              </a:rPr>
              <a:t>Operations on Data Cubes</a:t>
            </a:r>
          </a:p>
        </p:txBody>
      </p:sp>
      <p:sp>
        <p:nvSpPr>
          <p:cNvPr id="1185797" name="Rectangle 5"/>
          <p:cNvSpPr>
            <a:spLocks noGrp="1" noChangeArrowheads="1"/>
          </p:cNvSpPr>
          <p:nvPr>
            <p:ph type="body" idx="1"/>
          </p:nvPr>
        </p:nvSpPr>
        <p:spPr/>
        <p:txBody>
          <a:bodyPr/>
          <a:lstStyle/>
          <a:p>
            <a:pPr eaLnBrk="1" hangingPunct="1">
              <a:defRPr/>
            </a:pPr>
            <a:r>
              <a:rPr lang="en-US" smtClean="0">
                <a:cs typeface="+mn-cs"/>
              </a:rPr>
              <a:t>Slicing the cube</a:t>
            </a:r>
          </a:p>
          <a:p>
            <a:pPr lvl="1" eaLnBrk="1" hangingPunct="1">
              <a:defRPr/>
            </a:pPr>
            <a:r>
              <a:rPr lang="en-US" smtClean="0"/>
              <a:t>Extracts a 2d table from the multidimensional data cube</a:t>
            </a:r>
          </a:p>
          <a:p>
            <a:pPr lvl="1" eaLnBrk="1" hangingPunct="1">
              <a:defRPr/>
            </a:pPr>
            <a:r>
              <a:rPr lang="en-US" smtClean="0"/>
              <a:t>Example…</a:t>
            </a:r>
          </a:p>
          <a:p>
            <a:pPr eaLnBrk="1" hangingPunct="1">
              <a:defRPr/>
            </a:pPr>
            <a:r>
              <a:rPr lang="en-US" smtClean="0">
                <a:cs typeface="+mn-cs"/>
              </a:rPr>
              <a:t>Drill-Down</a:t>
            </a:r>
          </a:p>
          <a:p>
            <a:pPr lvl="1" eaLnBrk="1" hangingPunct="1">
              <a:defRPr/>
            </a:pPr>
            <a:r>
              <a:rPr lang="en-US" smtClean="0"/>
              <a:t>Analyzing a given set of data at a finer level of detail</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99106" name="Rectangle 2"/>
          <p:cNvSpPr>
            <a:spLocks noGrp="1" noChangeArrowheads="1"/>
          </p:cNvSpPr>
          <p:nvPr>
            <p:ph type="title"/>
          </p:nvPr>
        </p:nvSpPr>
        <p:spPr/>
        <p:txBody>
          <a:bodyPr/>
          <a:lstStyle/>
          <a:p>
            <a:pPr eaLnBrk="1" hangingPunct="1">
              <a:defRPr/>
            </a:pPr>
            <a:r>
              <a:rPr lang="en-US" smtClean="0">
                <a:cs typeface="+mj-cs"/>
              </a:rPr>
              <a:t>Star Schema</a:t>
            </a:r>
          </a:p>
        </p:txBody>
      </p:sp>
      <p:sp>
        <p:nvSpPr>
          <p:cNvPr id="1199107" name="Rectangle 3"/>
          <p:cNvSpPr>
            <a:spLocks noGrp="1" noChangeArrowheads="1"/>
          </p:cNvSpPr>
          <p:nvPr>
            <p:ph type="body" idx="1"/>
          </p:nvPr>
        </p:nvSpPr>
        <p:spPr/>
        <p:txBody>
          <a:bodyPr/>
          <a:lstStyle/>
          <a:p>
            <a:pPr eaLnBrk="1" hangingPunct="1">
              <a:lnSpc>
                <a:spcPct val="80000"/>
              </a:lnSpc>
              <a:defRPr/>
            </a:pPr>
            <a:r>
              <a:rPr lang="en-US" smtClean="0">
                <a:cs typeface="+mn-cs"/>
              </a:rPr>
              <a:t>Typical design for the derived layer of a Data Warehouse or Mart for Decision Support</a:t>
            </a:r>
          </a:p>
          <a:p>
            <a:pPr lvl="1" eaLnBrk="1" hangingPunct="1">
              <a:lnSpc>
                <a:spcPct val="80000"/>
              </a:lnSpc>
              <a:defRPr/>
            </a:pPr>
            <a:r>
              <a:rPr lang="en-US" smtClean="0"/>
              <a:t>Particularly suited to ad-hoc queries</a:t>
            </a:r>
          </a:p>
          <a:p>
            <a:pPr lvl="1" eaLnBrk="1" hangingPunct="1">
              <a:lnSpc>
                <a:spcPct val="80000"/>
              </a:lnSpc>
              <a:defRPr/>
            </a:pPr>
            <a:r>
              <a:rPr lang="en-US" smtClean="0"/>
              <a:t>Dimensional data separate from fact or event data</a:t>
            </a:r>
          </a:p>
          <a:p>
            <a:pPr eaLnBrk="1" hangingPunct="1">
              <a:lnSpc>
                <a:spcPct val="80000"/>
              </a:lnSpc>
              <a:defRPr/>
            </a:pPr>
            <a:r>
              <a:rPr lang="en-US" smtClean="0">
                <a:cs typeface="+mn-cs"/>
              </a:rPr>
              <a:t>Fact tables contain factual or quantitative data about the business</a:t>
            </a:r>
          </a:p>
          <a:p>
            <a:pPr eaLnBrk="1" hangingPunct="1">
              <a:lnSpc>
                <a:spcPct val="80000"/>
              </a:lnSpc>
              <a:defRPr/>
            </a:pPr>
            <a:r>
              <a:rPr lang="en-US" smtClean="0">
                <a:cs typeface="+mn-cs"/>
              </a:rPr>
              <a:t>Dimension tables hold data about the subjects of the business</a:t>
            </a:r>
          </a:p>
          <a:p>
            <a:pPr eaLnBrk="1" hangingPunct="1">
              <a:lnSpc>
                <a:spcPct val="80000"/>
              </a:lnSpc>
              <a:defRPr/>
            </a:pPr>
            <a:r>
              <a:rPr lang="en-US" smtClean="0">
                <a:cs typeface="+mn-cs"/>
              </a:rPr>
              <a:t>Typically there is one Fact table with multiple dimension tables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quarter" idx="10"/>
          </p:nvPr>
        </p:nvSpPr>
        <p:spPr/>
        <p:txBody>
          <a:bodyPr/>
          <a:lstStyle/>
          <a:p>
            <a:pPr>
              <a:defRPr/>
            </a:pPr>
            <a:r>
              <a:rPr lang="en-US" smtClean="0"/>
              <a:t>IS 257 – Fall 2012</a:t>
            </a:r>
            <a:endParaRPr lang="en-US"/>
          </a:p>
        </p:txBody>
      </p:sp>
      <p:sp>
        <p:nvSpPr>
          <p:cNvPr id="1186818" name="Rectangle 2"/>
          <p:cNvSpPr>
            <a:spLocks noGrp="1" noChangeArrowheads="1"/>
          </p:cNvSpPr>
          <p:nvPr>
            <p:ph type="title"/>
          </p:nvPr>
        </p:nvSpPr>
        <p:spPr/>
        <p:txBody>
          <a:bodyPr/>
          <a:lstStyle/>
          <a:p>
            <a:pPr eaLnBrk="1" hangingPunct="1">
              <a:defRPr/>
            </a:pPr>
            <a:r>
              <a:rPr lang="en-US" sz="2800" smtClean="0">
                <a:cs typeface="+mj-cs"/>
              </a:rPr>
              <a:t>Star Schema for multidimensional data</a:t>
            </a:r>
          </a:p>
        </p:txBody>
      </p:sp>
      <p:grpSp>
        <p:nvGrpSpPr>
          <p:cNvPr id="87043" name="Group 23"/>
          <p:cNvGrpSpPr>
            <a:grpSpLocks/>
          </p:cNvGrpSpPr>
          <p:nvPr/>
        </p:nvGrpSpPr>
        <p:grpSpPr bwMode="auto">
          <a:xfrm>
            <a:off x="228600" y="1447800"/>
            <a:ext cx="8305800" cy="3962400"/>
            <a:chOff x="144" y="1440"/>
            <a:chExt cx="5232" cy="2496"/>
          </a:xfrm>
        </p:grpSpPr>
        <p:sp>
          <p:nvSpPr>
            <p:cNvPr id="1186819" name="Text Box 3"/>
            <p:cNvSpPr txBox="1">
              <a:spLocks noChangeArrowheads="1"/>
            </p:cNvSpPr>
            <p:nvPr/>
          </p:nvSpPr>
          <p:spPr bwMode="auto">
            <a:xfrm>
              <a:off x="566" y="1575"/>
              <a:ext cx="65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Order</a:t>
              </a:r>
            </a:p>
            <a:p>
              <a:pPr algn="l" eaLnBrk="0" hangingPunct="0">
                <a:defRPr/>
              </a:pPr>
              <a:r>
                <a:rPr lang="en-US" sz="1600">
                  <a:cs typeface="+mn-cs"/>
                </a:rPr>
                <a:t>OrderNo</a:t>
              </a:r>
            </a:p>
            <a:p>
              <a:pPr algn="l" eaLnBrk="0" hangingPunct="0">
                <a:defRPr/>
              </a:pPr>
              <a:r>
                <a:rPr lang="en-US" sz="1600">
                  <a:cs typeface="+mn-cs"/>
                </a:rPr>
                <a:t>OrderDate</a:t>
              </a:r>
            </a:p>
            <a:p>
              <a:pPr algn="l" eaLnBrk="0" hangingPunct="0">
                <a:defRPr/>
              </a:pPr>
              <a:r>
                <a:rPr lang="en-US" sz="1600">
                  <a:cs typeface="+mn-cs"/>
                </a:rPr>
                <a:t>…</a:t>
              </a:r>
            </a:p>
          </p:txBody>
        </p:sp>
        <p:sp>
          <p:nvSpPr>
            <p:cNvPr id="1186820" name="Text Box 4"/>
            <p:cNvSpPr txBox="1">
              <a:spLocks noChangeArrowheads="1"/>
            </p:cNvSpPr>
            <p:nvPr/>
          </p:nvSpPr>
          <p:spPr bwMode="auto">
            <a:xfrm>
              <a:off x="720" y="3072"/>
              <a:ext cx="1033"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Salesperson</a:t>
              </a:r>
            </a:p>
            <a:p>
              <a:pPr algn="l" eaLnBrk="0" hangingPunct="0">
                <a:defRPr/>
              </a:pPr>
              <a:r>
                <a:rPr lang="en-US" sz="1600">
                  <a:cs typeface="+mn-cs"/>
                </a:rPr>
                <a:t>SalespersonID</a:t>
              </a:r>
            </a:p>
            <a:p>
              <a:pPr algn="l" eaLnBrk="0" hangingPunct="0">
                <a:defRPr/>
              </a:pPr>
              <a:r>
                <a:rPr lang="en-US" sz="1600">
                  <a:cs typeface="+mn-cs"/>
                </a:rPr>
                <a:t>SalespersonName</a:t>
              </a:r>
            </a:p>
            <a:p>
              <a:pPr algn="l" eaLnBrk="0" hangingPunct="0">
                <a:defRPr/>
              </a:pPr>
              <a:r>
                <a:rPr lang="en-US" sz="1600">
                  <a:cs typeface="+mn-cs"/>
                </a:rPr>
                <a:t>City</a:t>
              </a:r>
            </a:p>
            <a:p>
              <a:pPr algn="l" eaLnBrk="0" hangingPunct="0">
                <a:defRPr/>
              </a:pPr>
              <a:r>
                <a:rPr lang="en-US" sz="1600">
                  <a:cs typeface="+mn-cs"/>
                </a:rPr>
                <a:t>Quota</a:t>
              </a:r>
            </a:p>
          </p:txBody>
        </p:sp>
        <p:sp>
          <p:nvSpPr>
            <p:cNvPr id="1186821" name="Text Box 5"/>
            <p:cNvSpPr txBox="1">
              <a:spLocks noChangeArrowheads="1"/>
            </p:cNvSpPr>
            <p:nvPr/>
          </p:nvSpPr>
          <p:spPr bwMode="auto">
            <a:xfrm>
              <a:off x="2448" y="1728"/>
              <a:ext cx="827"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Fact Table</a:t>
              </a:r>
            </a:p>
            <a:p>
              <a:pPr algn="l" eaLnBrk="0" hangingPunct="0">
                <a:defRPr/>
              </a:pPr>
              <a:r>
                <a:rPr lang="en-US" sz="1600">
                  <a:cs typeface="+mn-cs"/>
                </a:rPr>
                <a:t>OrderNo</a:t>
              </a:r>
            </a:p>
            <a:p>
              <a:pPr algn="l" eaLnBrk="0" hangingPunct="0">
                <a:defRPr/>
              </a:pPr>
              <a:r>
                <a:rPr lang="en-US" sz="1600">
                  <a:cs typeface="+mn-cs"/>
                </a:rPr>
                <a:t>Salespersonid</a:t>
              </a:r>
            </a:p>
            <a:p>
              <a:pPr algn="l" eaLnBrk="0" hangingPunct="0">
                <a:defRPr/>
              </a:pPr>
              <a:r>
                <a:rPr lang="en-US" sz="1600">
                  <a:cs typeface="+mn-cs"/>
                </a:rPr>
                <a:t>Customerno</a:t>
              </a:r>
            </a:p>
            <a:p>
              <a:pPr algn="l" eaLnBrk="0" hangingPunct="0">
                <a:defRPr/>
              </a:pPr>
              <a:r>
                <a:rPr lang="en-US" sz="1600">
                  <a:cs typeface="+mn-cs"/>
                </a:rPr>
                <a:t>ProdNo</a:t>
              </a:r>
            </a:p>
            <a:p>
              <a:pPr algn="l" eaLnBrk="0" hangingPunct="0">
                <a:defRPr/>
              </a:pPr>
              <a:r>
                <a:rPr lang="en-US" sz="1600">
                  <a:cs typeface="+mn-cs"/>
                </a:rPr>
                <a:t>Datekey</a:t>
              </a:r>
            </a:p>
            <a:p>
              <a:pPr algn="l" eaLnBrk="0" hangingPunct="0">
                <a:defRPr/>
              </a:pPr>
              <a:r>
                <a:rPr lang="en-US" sz="1600">
                  <a:cs typeface="+mn-cs"/>
                </a:rPr>
                <a:t>Cityname</a:t>
              </a:r>
            </a:p>
            <a:p>
              <a:pPr algn="l" eaLnBrk="0" hangingPunct="0">
                <a:defRPr/>
              </a:pPr>
              <a:r>
                <a:rPr lang="en-US" sz="1600">
                  <a:cs typeface="+mn-cs"/>
                </a:rPr>
                <a:t>Quantity</a:t>
              </a:r>
            </a:p>
            <a:p>
              <a:pPr algn="l" eaLnBrk="0" hangingPunct="0">
                <a:defRPr/>
              </a:pPr>
              <a:r>
                <a:rPr lang="en-US" sz="1600">
                  <a:cs typeface="+mn-cs"/>
                </a:rPr>
                <a:t>TotalPrice</a:t>
              </a:r>
            </a:p>
          </p:txBody>
        </p:sp>
        <p:sp>
          <p:nvSpPr>
            <p:cNvPr id="1186822" name="Text Box 6"/>
            <p:cNvSpPr txBox="1">
              <a:spLocks noChangeArrowheads="1"/>
            </p:cNvSpPr>
            <p:nvPr/>
          </p:nvSpPr>
          <p:spPr bwMode="auto">
            <a:xfrm>
              <a:off x="3984" y="3024"/>
              <a:ext cx="642"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City</a:t>
              </a:r>
            </a:p>
            <a:p>
              <a:pPr algn="l" eaLnBrk="0" hangingPunct="0">
                <a:defRPr/>
              </a:pPr>
              <a:r>
                <a:rPr lang="en-US" sz="1600">
                  <a:cs typeface="+mn-cs"/>
                </a:rPr>
                <a:t>CityName</a:t>
              </a:r>
            </a:p>
            <a:p>
              <a:pPr algn="l" eaLnBrk="0" hangingPunct="0">
                <a:defRPr/>
              </a:pPr>
              <a:r>
                <a:rPr lang="en-US" sz="1600">
                  <a:cs typeface="+mn-cs"/>
                </a:rPr>
                <a:t>State</a:t>
              </a:r>
            </a:p>
            <a:p>
              <a:pPr algn="l" eaLnBrk="0" hangingPunct="0">
                <a:defRPr/>
              </a:pPr>
              <a:r>
                <a:rPr lang="en-US" sz="1600">
                  <a:cs typeface="+mn-cs"/>
                </a:rPr>
                <a:t>Country</a:t>
              </a:r>
            </a:p>
            <a:p>
              <a:pPr algn="l" eaLnBrk="0" hangingPunct="0">
                <a:defRPr/>
              </a:pPr>
              <a:r>
                <a:rPr lang="en-US" sz="1600">
                  <a:cs typeface="+mn-cs"/>
                </a:rPr>
                <a:t>…</a:t>
              </a:r>
            </a:p>
          </p:txBody>
        </p:sp>
        <p:sp>
          <p:nvSpPr>
            <p:cNvPr id="1186823" name="Text Box 7"/>
            <p:cNvSpPr txBox="1">
              <a:spLocks noChangeArrowheads="1"/>
            </p:cNvSpPr>
            <p:nvPr/>
          </p:nvSpPr>
          <p:spPr bwMode="auto">
            <a:xfrm>
              <a:off x="4752" y="2400"/>
              <a:ext cx="571"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Date</a:t>
              </a:r>
            </a:p>
            <a:p>
              <a:pPr algn="l" eaLnBrk="0" hangingPunct="0">
                <a:defRPr/>
              </a:pPr>
              <a:r>
                <a:rPr lang="en-US" sz="1600">
                  <a:cs typeface="+mn-cs"/>
                </a:rPr>
                <a:t>DateKey</a:t>
              </a:r>
            </a:p>
            <a:p>
              <a:pPr algn="l" eaLnBrk="0" hangingPunct="0">
                <a:defRPr/>
              </a:pPr>
              <a:r>
                <a:rPr lang="en-US" sz="1600">
                  <a:cs typeface="+mn-cs"/>
                </a:rPr>
                <a:t>Day</a:t>
              </a:r>
            </a:p>
            <a:p>
              <a:pPr algn="l" eaLnBrk="0" hangingPunct="0">
                <a:defRPr/>
              </a:pPr>
              <a:r>
                <a:rPr lang="en-US" sz="1600">
                  <a:cs typeface="+mn-cs"/>
                </a:rPr>
                <a:t>Month</a:t>
              </a:r>
            </a:p>
            <a:p>
              <a:pPr algn="l" eaLnBrk="0" hangingPunct="0">
                <a:defRPr/>
              </a:pPr>
              <a:r>
                <a:rPr lang="en-US" sz="1600">
                  <a:cs typeface="+mn-cs"/>
                </a:rPr>
                <a:t>Year</a:t>
              </a:r>
            </a:p>
            <a:p>
              <a:pPr algn="l" eaLnBrk="0" hangingPunct="0">
                <a:defRPr/>
              </a:pPr>
              <a:r>
                <a:rPr lang="en-US" sz="1600">
                  <a:cs typeface="+mn-cs"/>
                </a:rPr>
                <a:t>…</a:t>
              </a:r>
            </a:p>
          </p:txBody>
        </p:sp>
        <p:sp>
          <p:nvSpPr>
            <p:cNvPr id="1186824" name="Text Box 8"/>
            <p:cNvSpPr txBox="1">
              <a:spLocks noChangeArrowheads="1"/>
            </p:cNvSpPr>
            <p:nvPr/>
          </p:nvSpPr>
          <p:spPr bwMode="auto">
            <a:xfrm>
              <a:off x="3984" y="1440"/>
              <a:ext cx="713"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Product</a:t>
              </a:r>
            </a:p>
            <a:p>
              <a:pPr algn="l" eaLnBrk="0" hangingPunct="0">
                <a:defRPr/>
              </a:pPr>
              <a:r>
                <a:rPr lang="en-US" sz="1600">
                  <a:cs typeface="+mn-cs"/>
                </a:rPr>
                <a:t>ProdNo</a:t>
              </a:r>
            </a:p>
            <a:p>
              <a:pPr algn="l" eaLnBrk="0" hangingPunct="0">
                <a:defRPr/>
              </a:pPr>
              <a:r>
                <a:rPr lang="en-US" sz="1600">
                  <a:cs typeface="+mn-cs"/>
                </a:rPr>
                <a:t>ProdName</a:t>
              </a:r>
            </a:p>
            <a:p>
              <a:pPr algn="l" eaLnBrk="0" hangingPunct="0">
                <a:defRPr/>
              </a:pPr>
              <a:r>
                <a:rPr lang="en-US" sz="1600">
                  <a:cs typeface="+mn-cs"/>
                </a:rPr>
                <a:t>Category</a:t>
              </a:r>
            </a:p>
            <a:p>
              <a:pPr algn="l" eaLnBrk="0" hangingPunct="0">
                <a:defRPr/>
              </a:pPr>
              <a:r>
                <a:rPr lang="en-US" sz="1600">
                  <a:cs typeface="+mn-cs"/>
                </a:rPr>
                <a:t>Description</a:t>
              </a:r>
            </a:p>
            <a:p>
              <a:pPr algn="l" eaLnBrk="0" hangingPunct="0">
                <a:defRPr/>
              </a:pPr>
              <a:r>
                <a:rPr lang="en-US" sz="1600">
                  <a:cs typeface="+mn-cs"/>
                </a:rPr>
                <a:t>…</a:t>
              </a:r>
            </a:p>
          </p:txBody>
        </p:sp>
        <p:sp>
          <p:nvSpPr>
            <p:cNvPr id="1186825" name="Text Box 9"/>
            <p:cNvSpPr txBox="1">
              <a:spLocks noChangeArrowheads="1"/>
            </p:cNvSpPr>
            <p:nvPr/>
          </p:nvSpPr>
          <p:spPr bwMode="auto">
            <a:xfrm>
              <a:off x="144" y="2304"/>
              <a:ext cx="1033"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Customer</a:t>
              </a:r>
            </a:p>
            <a:p>
              <a:pPr algn="l" eaLnBrk="0" hangingPunct="0">
                <a:defRPr/>
              </a:pPr>
              <a:r>
                <a:rPr lang="en-US" sz="1600">
                  <a:cs typeface="+mn-cs"/>
                </a:rPr>
                <a:t>CustomerName</a:t>
              </a:r>
            </a:p>
            <a:p>
              <a:pPr algn="l" eaLnBrk="0" hangingPunct="0">
                <a:defRPr/>
              </a:pPr>
              <a:r>
                <a:rPr lang="en-US" sz="1600">
                  <a:cs typeface="+mn-cs"/>
                </a:rPr>
                <a:t>CustomerAddress</a:t>
              </a:r>
            </a:p>
            <a:p>
              <a:pPr algn="l" eaLnBrk="0" hangingPunct="0">
                <a:defRPr/>
              </a:pPr>
              <a:r>
                <a:rPr lang="en-US" sz="1600">
                  <a:cs typeface="+mn-cs"/>
                </a:rPr>
                <a:t>City</a:t>
              </a:r>
            </a:p>
            <a:p>
              <a:pPr algn="l" eaLnBrk="0" hangingPunct="0">
                <a:defRPr/>
              </a:pPr>
              <a:r>
                <a:rPr lang="en-US" sz="1600">
                  <a:cs typeface="+mn-cs"/>
                </a:rPr>
                <a:t>…</a:t>
              </a:r>
            </a:p>
          </p:txBody>
        </p:sp>
        <p:sp>
          <p:nvSpPr>
            <p:cNvPr id="1186826" name="Rectangle 10"/>
            <p:cNvSpPr>
              <a:spLocks noChangeArrowheads="1"/>
            </p:cNvSpPr>
            <p:nvPr/>
          </p:nvSpPr>
          <p:spPr bwMode="auto">
            <a:xfrm>
              <a:off x="576" y="1776"/>
              <a:ext cx="624"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7" name="Rectangle 11"/>
            <p:cNvSpPr>
              <a:spLocks noChangeArrowheads="1"/>
            </p:cNvSpPr>
            <p:nvPr/>
          </p:nvSpPr>
          <p:spPr bwMode="auto">
            <a:xfrm>
              <a:off x="144" y="2496"/>
              <a:ext cx="1008"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8" name="Rectangle 12"/>
            <p:cNvSpPr>
              <a:spLocks noChangeArrowheads="1"/>
            </p:cNvSpPr>
            <p:nvPr/>
          </p:nvSpPr>
          <p:spPr bwMode="auto">
            <a:xfrm>
              <a:off x="768" y="3264"/>
              <a:ext cx="96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9" name="Rectangle 13"/>
            <p:cNvSpPr>
              <a:spLocks noChangeArrowheads="1"/>
            </p:cNvSpPr>
            <p:nvPr/>
          </p:nvSpPr>
          <p:spPr bwMode="auto">
            <a:xfrm>
              <a:off x="2496" y="1920"/>
              <a:ext cx="768" cy="1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0" name="Rectangle 14"/>
            <p:cNvSpPr>
              <a:spLocks noChangeArrowheads="1"/>
            </p:cNvSpPr>
            <p:nvPr/>
          </p:nvSpPr>
          <p:spPr bwMode="auto">
            <a:xfrm>
              <a:off x="4032" y="1632"/>
              <a:ext cx="624"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1" name="Rectangle 15"/>
            <p:cNvSpPr>
              <a:spLocks noChangeArrowheads="1"/>
            </p:cNvSpPr>
            <p:nvPr/>
          </p:nvSpPr>
          <p:spPr bwMode="auto">
            <a:xfrm>
              <a:off x="4800" y="2592"/>
              <a:ext cx="576" cy="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2" name="Rectangle 16"/>
            <p:cNvSpPr>
              <a:spLocks noChangeArrowheads="1"/>
            </p:cNvSpPr>
            <p:nvPr/>
          </p:nvSpPr>
          <p:spPr bwMode="auto">
            <a:xfrm>
              <a:off x="4032" y="3216"/>
              <a:ext cx="576"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186833" name="AutoShape 17"/>
            <p:cNvCxnSpPr>
              <a:cxnSpLocks noChangeShapeType="1"/>
              <a:stCxn id="1186826" idx="3"/>
              <a:endCxn id="1186829" idx="1"/>
            </p:cNvCxnSpPr>
            <p:nvPr/>
          </p:nvCxnSpPr>
          <p:spPr bwMode="auto">
            <a:xfrm>
              <a:off x="1200" y="2040"/>
              <a:ext cx="1296" cy="55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4" name="AutoShape 18"/>
            <p:cNvCxnSpPr>
              <a:cxnSpLocks noChangeShapeType="1"/>
              <a:stCxn id="1186827" idx="3"/>
              <a:endCxn id="1186829" idx="1"/>
            </p:cNvCxnSpPr>
            <p:nvPr/>
          </p:nvCxnSpPr>
          <p:spPr bwMode="auto">
            <a:xfrm flipV="1">
              <a:off x="1152" y="2592"/>
              <a:ext cx="1344" cy="2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5" name="AutoShape 19"/>
            <p:cNvCxnSpPr>
              <a:cxnSpLocks noChangeShapeType="1"/>
              <a:stCxn id="1186828" idx="3"/>
              <a:endCxn id="1186829" idx="1"/>
            </p:cNvCxnSpPr>
            <p:nvPr/>
          </p:nvCxnSpPr>
          <p:spPr bwMode="auto">
            <a:xfrm flipV="1">
              <a:off x="1728" y="2592"/>
              <a:ext cx="768" cy="100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6" name="AutoShape 20"/>
            <p:cNvCxnSpPr>
              <a:cxnSpLocks noChangeShapeType="1"/>
              <a:stCxn id="1186830" idx="1"/>
              <a:endCxn id="1186829" idx="3"/>
            </p:cNvCxnSpPr>
            <p:nvPr/>
          </p:nvCxnSpPr>
          <p:spPr bwMode="auto">
            <a:xfrm flipH="1">
              <a:off x="3264" y="2016"/>
              <a:ext cx="768" cy="57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7" name="AutoShape 21"/>
            <p:cNvCxnSpPr>
              <a:cxnSpLocks noChangeShapeType="1"/>
              <a:stCxn id="1186831" idx="1"/>
              <a:endCxn id="1186829" idx="3"/>
            </p:cNvCxnSpPr>
            <p:nvPr/>
          </p:nvCxnSpPr>
          <p:spPr bwMode="auto">
            <a:xfrm flipH="1" flipV="1">
              <a:off x="3264" y="2592"/>
              <a:ext cx="1536" cy="40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8" name="AutoShape 22"/>
            <p:cNvCxnSpPr>
              <a:cxnSpLocks noChangeShapeType="1"/>
              <a:stCxn id="1186832" idx="1"/>
              <a:endCxn id="1186829" idx="3"/>
            </p:cNvCxnSpPr>
            <p:nvPr/>
          </p:nvCxnSpPr>
          <p:spPr bwMode="auto">
            <a:xfrm flipH="1" flipV="1">
              <a:off x="3264" y="2592"/>
              <a:ext cx="768" cy="98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7844" name="Rectangle 4"/>
          <p:cNvSpPr>
            <a:spLocks noGrp="1" noChangeArrowheads="1"/>
          </p:cNvSpPr>
          <p:nvPr>
            <p:ph type="title"/>
          </p:nvPr>
        </p:nvSpPr>
        <p:spPr/>
        <p:txBody>
          <a:bodyPr/>
          <a:lstStyle/>
          <a:p>
            <a:pPr eaLnBrk="1" hangingPunct="1">
              <a:defRPr/>
            </a:pPr>
            <a:r>
              <a:rPr lang="en-US" smtClean="0">
                <a:cs typeface="+mj-cs"/>
              </a:rPr>
              <a:t>Data Mining</a:t>
            </a:r>
          </a:p>
        </p:txBody>
      </p:sp>
      <p:sp>
        <p:nvSpPr>
          <p:cNvPr id="1187845" name="Rectangle 5"/>
          <p:cNvSpPr>
            <a:spLocks noGrp="1" noChangeArrowheads="1"/>
          </p:cNvSpPr>
          <p:nvPr>
            <p:ph type="body" idx="1"/>
          </p:nvPr>
        </p:nvSpPr>
        <p:spPr/>
        <p:txBody>
          <a:bodyPr/>
          <a:lstStyle/>
          <a:p>
            <a:pPr eaLnBrk="1" hangingPunct="1">
              <a:defRPr/>
            </a:pPr>
            <a:r>
              <a:rPr lang="en-US" dirty="0" smtClean="0">
                <a:cs typeface="+mn-cs"/>
              </a:rPr>
              <a:t>Data mining is knowledge discovery rather than question answering</a:t>
            </a:r>
          </a:p>
          <a:p>
            <a:pPr lvl="1" eaLnBrk="1" hangingPunct="1">
              <a:defRPr/>
            </a:pPr>
            <a:r>
              <a:rPr lang="en-US" dirty="0" smtClean="0"/>
              <a:t>May have no pre-formulated questions</a:t>
            </a:r>
          </a:p>
          <a:p>
            <a:pPr lvl="1" eaLnBrk="1" hangingPunct="1">
              <a:defRPr/>
            </a:pPr>
            <a:r>
              <a:rPr lang="en-US" dirty="0" smtClean="0"/>
              <a:t>Derived from </a:t>
            </a:r>
          </a:p>
          <a:p>
            <a:pPr lvl="2" eaLnBrk="1" hangingPunct="1">
              <a:defRPr/>
            </a:pPr>
            <a:r>
              <a:rPr lang="en-US" dirty="0" smtClean="0"/>
              <a:t>Traditional Statistics</a:t>
            </a:r>
          </a:p>
          <a:p>
            <a:pPr lvl="2" eaLnBrk="1" hangingPunct="1">
              <a:defRPr/>
            </a:pPr>
            <a:r>
              <a:rPr lang="en-US" dirty="0" smtClean="0"/>
              <a:t>Artificial intelligence</a:t>
            </a:r>
          </a:p>
          <a:p>
            <a:pPr lvl="2" eaLnBrk="1" hangingPunct="1">
              <a:defRPr/>
            </a:pPr>
            <a:r>
              <a:rPr lang="en-US" dirty="0" smtClean="0"/>
              <a:t>Computer graphics (visualization</a:t>
            </a:r>
            <a:r>
              <a:rPr lang="en-US" dirty="0" smtClean="0"/>
              <a:t>)</a:t>
            </a:r>
          </a:p>
          <a:p>
            <a:pPr eaLnBrk="1" hangingPunct="1">
              <a:defRPr/>
            </a:pPr>
            <a:r>
              <a:rPr lang="en-US" dirty="0" smtClean="0"/>
              <a:t>Another term used is “Analytics” which covers much of the same topics</a:t>
            </a:r>
            <a:endParaRPr lang="en-US" dirty="0" smtClean="0"/>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8868" name="Rectangle 4"/>
          <p:cNvSpPr>
            <a:spLocks noGrp="1" noChangeArrowheads="1"/>
          </p:cNvSpPr>
          <p:nvPr>
            <p:ph type="title"/>
          </p:nvPr>
        </p:nvSpPr>
        <p:spPr/>
        <p:txBody>
          <a:bodyPr/>
          <a:lstStyle/>
          <a:p>
            <a:pPr eaLnBrk="1" hangingPunct="1">
              <a:defRPr/>
            </a:pPr>
            <a:r>
              <a:rPr lang="en-US" smtClean="0">
                <a:cs typeface="+mj-cs"/>
              </a:rPr>
              <a:t>Goals of Data Mining</a:t>
            </a:r>
          </a:p>
        </p:txBody>
      </p:sp>
      <p:sp>
        <p:nvSpPr>
          <p:cNvPr id="1188869" name="Rectangle 5"/>
          <p:cNvSpPr>
            <a:spLocks noGrp="1" noChangeArrowheads="1"/>
          </p:cNvSpPr>
          <p:nvPr>
            <p:ph type="body" idx="1"/>
          </p:nvPr>
        </p:nvSpPr>
        <p:spPr/>
        <p:txBody>
          <a:bodyPr/>
          <a:lstStyle/>
          <a:p>
            <a:pPr eaLnBrk="1" hangingPunct="1">
              <a:defRPr/>
            </a:pPr>
            <a:r>
              <a:rPr lang="en-US" sz="2800" smtClean="0">
                <a:cs typeface="+mn-cs"/>
              </a:rPr>
              <a:t>Explanatory </a:t>
            </a:r>
          </a:p>
          <a:p>
            <a:pPr lvl="1" eaLnBrk="1" hangingPunct="1">
              <a:defRPr/>
            </a:pPr>
            <a:r>
              <a:rPr lang="en-US" sz="2400" smtClean="0"/>
              <a:t>Explain some observed event or situation </a:t>
            </a:r>
          </a:p>
          <a:p>
            <a:pPr lvl="2" eaLnBrk="1" hangingPunct="1">
              <a:defRPr/>
            </a:pPr>
            <a:r>
              <a:rPr lang="en-US" sz="2000" smtClean="0"/>
              <a:t>Why have the sales of SUVs increased in California but not in Oregon?</a:t>
            </a:r>
          </a:p>
          <a:p>
            <a:pPr eaLnBrk="1" hangingPunct="1">
              <a:defRPr/>
            </a:pPr>
            <a:r>
              <a:rPr lang="en-US" sz="2800" smtClean="0">
                <a:cs typeface="+mn-cs"/>
              </a:rPr>
              <a:t>Confirmatory</a:t>
            </a:r>
          </a:p>
          <a:p>
            <a:pPr lvl="1" eaLnBrk="1" hangingPunct="1">
              <a:defRPr/>
            </a:pPr>
            <a:r>
              <a:rPr lang="en-US" sz="2400" smtClean="0"/>
              <a:t>To confirm a hypothesis</a:t>
            </a:r>
          </a:p>
          <a:p>
            <a:pPr lvl="2" eaLnBrk="1" hangingPunct="1">
              <a:defRPr/>
            </a:pPr>
            <a:r>
              <a:rPr lang="en-US" sz="2000" smtClean="0"/>
              <a:t>Whether 2-income families are more likely to buy family medical coverage</a:t>
            </a:r>
          </a:p>
          <a:p>
            <a:pPr eaLnBrk="1" hangingPunct="1">
              <a:defRPr/>
            </a:pPr>
            <a:r>
              <a:rPr lang="en-US" sz="2800" smtClean="0">
                <a:cs typeface="+mn-cs"/>
              </a:rPr>
              <a:t>Exploratory</a:t>
            </a:r>
          </a:p>
          <a:p>
            <a:pPr lvl="1" eaLnBrk="1" hangingPunct="1">
              <a:defRPr/>
            </a:pPr>
            <a:r>
              <a:rPr lang="en-US" sz="2400" smtClean="0"/>
              <a:t>To analyze data for new or unexpected relationships</a:t>
            </a:r>
          </a:p>
          <a:p>
            <a:pPr lvl="2" eaLnBrk="1" hangingPunct="1">
              <a:defRPr/>
            </a:pPr>
            <a:r>
              <a:rPr lang="en-US" sz="2000" smtClean="0"/>
              <a:t>What spending patterns seem to indicate credit card fraud?</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189892" name="Rectangle 4"/>
          <p:cNvSpPr>
            <a:spLocks noGrp="1" noChangeArrowheads="1"/>
          </p:cNvSpPr>
          <p:nvPr>
            <p:ph type="title"/>
          </p:nvPr>
        </p:nvSpPr>
        <p:spPr/>
        <p:txBody>
          <a:bodyPr/>
          <a:lstStyle/>
          <a:p>
            <a:pPr eaLnBrk="1" hangingPunct="1">
              <a:defRPr/>
            </a:pPr>
            <a:r>
              <a:rPr lang="en-US" smtClean="0">
                <a:cs typeface="+mj-cs"/>
              </a:rPr>
              <a:t>Data Mining Applications</a:t>
            </a:r>
          </a:p>
        </p:txBody>
      </p:sp>
      <p:sp>
        <p:nvSpPr>
          <p:cNvPr id="1189893" name="Rectangle 5"/>
          <p:cNvSpPr>
            <a:spLocks noGrp="1" noChangeArrowheads="1"/>
          </p:cNvSpPr>
          <p:nvPr>
            <p:ph type="body" idx="1"/>
          </p:nvPr>
        </p:nvSpPr>
        <p:spPr/>
        <p:txBody>
          <a:bodyPr/>
          <a:lstStyle/>
          <a:p>
            <a:pPr eaLnBrk="1" hangingPunct="1">
              <a:lnSpc>
                <a:spcPct val="90000"/>
              </a:lnSpc>
              <a:defRPr/>
            </a:pPr>
            <a:r>
              <a:rPr lang="en-US" sz="2800" smtClean="0">
                <a:cs typeface="+mn-cs"/>
              </a:rPr>
              <a:t>Profiling Populations</a:t>
            </a:r>
          </a:p>
          <a:p>
            <a:pPr eaLnBrk="1" hangingPunct="1">
              <a:lnSpc>
                <a:spcPct val="90000"/>
              </a:lnSpc>
              <a:defRPr/>
            </a:pPr>
            <a:r>
              <a:rPr lang="en-US" sz="2800" smtClean="0">
                <a:cs typeface="+mn-cs"/>
              </a:rPr>
              <a:t>Analysis of business trends</a:t>
            </a:r>
          </a:p>
          <a:p>
            <a:pPr eaLnBrk="1" hangingPunct="1">
              <a:lnSpc>
                <a:spcPct val="90000"/>
              </a:lnSpc>
              <a:defRPr/>
            </a:pPr>
            <a:r>
              <a:rPr lang="en-US" sz="2800" smtClean="0">
                <a:cs typeface="+mn-cs"/>
              </a:rPr>
              <a:t>Target marketing</a:t>
            </a:r>
          </a:p>
          <a:p>
            <a:pPr eaLnBrk="1" hangingPunct="1">
              <a:lnSpc>
                <a:spcPct val="90000"/>
              </a:lnSpc>
              <a:defRPr/>
            </a:pPr>
            <a:r>
              <a:rPr lang="en-US" sz="2800" smtClean="0">
                <a:cs typeface="+mn-cs"/>
              </a:rPr>
              <a:t>Usage Analysis</a:t>
            </a:r>
          </a:p>
          <a:p>
            <a:pPr eaLnBrk="1" hangingPunct="1">
              <a:lnSpc>
                <a:spcPct val="90000"/>
              </a:lnSpc>
              <a:defRPr/>
            </a:pPr>
            <a:r>
              <a:rPr lang="en-US" sz="2800" smtClean="0">
                <a:cs typeface="+mn-cs"/>
              </a:rPr>
              <a:t>Campaign effectiveness</a:t>
            </a:r>
          </a:p>
          <a:p>
            <a:pPr eaLnBrk="1" hangingPunct="1">
              <a:lnSpc>
                <a:spcPct val="90000"/>
              </a:lnSpc>
              <a:defRPr/>
            </a:pPr>
            <a:r>
              <a:rPr lang="en-US" sz="2800" smtClean="0">
                <a:cs typeface="+mn-cs"/>
              </a:rPr>
              <a:t>Product affinity</a:t>
            </a:r>
          </a:p>
          <a:p>
            <a:pPr eaLnBrk="1" hangingPunct="1">
              <a:lnSpc>
                <a:spcPct val="90000"/>
              </a:lnSpc>
              <a:defRPr/>
            </a:pPr>
            <a:r>
              <a:rPr lang="en-US" sz="2800" smtClean="0">
                <a:cs typeface="+mn-cs"/>
              </a:rPr>
              <a:t>Customer Retention and Churn</a:t>
            </a:r>
          </a:p>
          <a:p>
            <a:pPr eaLnBrk="1" hangingPunct="1">
              <a:lnSpc>
                <a:spcPct val="90000"/>
              </a:lnSpc>
              <a:defRPr/>
            </a:pPr>
            <a:r>
              <a:rPr lang="en-US" sz="2800" smtClean="0">
                <a:cs typeface="+mn-cs"/>
              </a:rPr>
              <a:t>Profitability Analysis</a:t>
            </a:r>
          </a:p>
          <a:p>
            <a:pPr eaLnBrk="1" hangingPunct="1">
              <a:lnSpc>
                <a:spcPct val="90000"/>
              </a:lnSpc>
              <a:defRPr/>
            </a:pPr>
            <a:r>
              <a:rPr lang="en-US" sz="2800" smtClean="0">
                <a:cs typeface="+mn-cs"/>
              </a:rPr>
              <a:t>Customer Value Analysis</a:t>
            </a:r>
          </a:p>
          <a:p>
            <a:pPr eaLnBrk="1" hangingPunct="1">
              <a:lnSpc>
                <a:spcPct val="90000"/>
              </a:lnSpc>
              <a:defRPr/>
            </a:pPr>
            <a:r>
              <a:rPr lang="en-US" sz="2800" smtClean="0">
                <a:cs typeface="+mn-cs"/>
              </a:rPr>
              <a:t>Up-Selling</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93314" name="Rectangle 2"/>
          <p:cNvSpPr>
            <a:spLocks noGrp="1" noChangeArrowheads="1"/>
          </p:cNvSpPr>
          <p:nvPr>
            <p:ph type="title"/>
          </p:nvPr>
        </p:nvSpPr>
        <p:spPr/>
        <p:txBody>
          <a:bodyPr/>
          <a:lstStyle/>
          <a:p>
            <a:pPr eaLnBrk="1" hangingPunct="1">
              <a:defRPr/>
            </a:pPr>
            <a:r>
              <a:rPr lang="en-US" smtClean="0">
                <a:cs typeface="+mj-cs"/>
              </a:rPr>
              <a:t>Data + Text Mining Process </a:t>
            </a:r>
          </a:p>
        </p:txBody>
      </p:sp>
      <p:pic>
        <p:nvPicPr>
          <p:cNvPr id="95235" name="Picture 4" descr="data_mining_poster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71525"/>
            <a:ext cx="4703763"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317" name="Text Box 5"/>
          <p:cNvSpPr txBox="1">
            <a:spLocks noChangeArrowheads="1"/>
          </p:cNvSpPr>
          <p:nvPr/>
        </p:nvSpPr>
        <p:spPr bwMode="auto">
          <a:xfrm>
            <a:off x="6399213" y="5638800"/>
            <a:ext cx="2597150" cy="8223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Source: Languistics</a:t>
            </a:r>
          </a:p>
          <a:p>
            <a:pPr>
              <a:defRPr/>
            </a:pPr>
            <a:r>
              <a:rPr lang="en-US">
                <a:cs typeface="+mn-cs"/>
              </a:rPr>
              <a:t>via Google Images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02181" name="Rectangle 5"/>
          <p:cNvSpPr>
            <a:spLocks noGrp="1" noChangeArrowheads="1"/>
          </p:cNvSpPr>
          <p:nvPr>
            <p:ph type="title"/>
          </p:nvPr>
        </p:nvSpPr>
        <p:spPr/>
        <p:txBody>
          <a:bodyPr/>
          <a:lstStyle/>
          <a:p>
            <a:pPr eaLnBrk="1" hangingPunct="1">
              <a:defRPr/>
            </a:pPr>
            <a:r>
              <a:rPr lang="en-US" sz="3600" smtClean="0">
                <a:cs typeface="+mj-cs"/>
              </a:rPr>
              <a:t>How Can We Do Data Mining?</a:t>
            </a:r>
          </a:p>
        </p:txBody>
      </p:sp>
      <p:sp>
        <p:nvSpPr>
          <p:cNvPr id="1202182" name="Rectangle 6"/>
          <p:cNvSpPr>
            <a:spLocks noGrp="1" noChangeArrowheads="1"/>
          </p:cNvSpPr>
          <p:nvPr>
            <p:ph type="body" idx="1"/>
          </p:nvPr>
        </p:nvSpPr>
        <p:spPr/>
        <p:txBody>
          <a:bodyPr/>
          <a:lstStyle/>
          <a:p>
            <a:pPr eaLnBrk="1" hangingPunct="1">
              <a:defRPr/>
            </a:pPr>
            <a:r>
              <a:rPr lang="en-US" smtClean="0">
                <a:cs typeface="+mn-cs"/>
              </a:rPr>
              <a:t>By Utilizing the CRISP-DM Methodology	</a:t>
            </a:r>
          </a:p>
          <a:p>
            <a:pPr lvl="1" eaLnBrk="1" hangingPunct="1">
              <a:defRPr/>
            </a:pPr>
            <a:r>
              <a:rPr lang="en-US" smtClean="0"/>
              <a:t>a standard process </a:t>
            </a:r>
          </a:p>
          <a:p>
            <a:pPr lvl="1" eaLnBrk="1" hangingPunct="1">
              <a:defRPr/>
            </a:pPr>
            <a:r>
              <a:rPr lang="en-US" smtClean="0"/>
              <a:t>existing data</a:t>
            </a:r>
          </a:p>
          <a:p>
            <a:pPr lvl="1" eaLnBrk="1" hangingPunct="1">
              <a:defRPr/>
            </a:pPr>
            <a:r>
              <a:rPr lang="en-US" smtClean="0"/>
              <a:t>software technologies </a:t>
            </a:r>
          </a:p>
          <a:p>
            <a:pPr lvl="1" eaLnBrk="1" hangingPunct="1">
              <a:defRPr/>
            </a:pPr>
            <a:r>
              <a:rPr lang="en-US" smtClean="0"/>
              <a:t>situational expertise</a:t>
            </a:r>
          </a:p>
        </p:txBody>
      </p:sp>
      <p:graphicFrame>
        <p:nvGraphicFramePr>
          <p:cNvPr id="97284" name="Object 4"/>
          <p:cNvGraphicFramePr>
            <a:graphicFrameLocks noChangeAspect="1"/>
          </p:cNvGraphicFramePr>
          <p:nvPr/>
        </p:nvGraphicFramePr>
        <p:xfrm>
          <a:off x="5181600" y="2971800"/>
          <a:ext cx="3706813" cy="3425825"/>
        </p:xfrm>
        <a:graphic>
          <a:graphicData uri="http://schemas.openxmlformats.org/presentationml/2006/ole">
            <mc:AlternateContent xmlns:mc="http://schemas.openxmlformats.org/markup-compatibility/2006">
              <mc:Choice xmlns:v="urn:schemas-microsoft-com:vml" Requires="v">
                <p:oleObj spid="_x0000_s97292" name="Clip" r:id="rId4" imgW="3708400" imgH="3429000" progId="MS_ClipArt_Gallery.5">
                  <p:embed/>
                </p:oleObj>
              </mc:Choice>
              <mc:Fallback>
                <p:oleObj name="Clip" r:id="rId4" imgW="3708400" imgH="342900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971800"/>
                        <a:ext cx="3706813" cy="342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02183" name="Text Box 7"/>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2012</a:t>
            </a:r>
            <a:endParaRPr lang="en-US"/>
          </a:p>
        </p:txBody>
      </p:sp>
      <p:sp>
        <p:nvSpPr>
          <p:cNvPr id="1203202" name="Rectangle 2"/>
          <p:cNvSpPr>
            <a:spLocks noGrp="1" noChangeArrowheads="1"/>
          </p:cNvSpPr>
          <p:nvPr>
            <p:ph type="title"/>
          </p:nvPr>
        </p:nvSpPr>
        <p:spPr/>
        <p:txBody>
          <a:bodyPr/>
          <a:lstStyle/>
          <a:p>
            <a:pPr eaLnBrk="1" hangingPunct="1">
              <a:defRPr/>
            </a:pPr>
            <a:r>
              <a:rPr lang="en-US" sz="2700" smtClean="0">
                <a:cs typeface="+mj-cs"/>
              </a:rPr>
              <a:t>Why Should There be a Standard Process?</a:t>
            </a:r>
          </a:p>
        </p:txBody>
      </p:sp>
      <p:sp>
        <p:nvSpPr>
          <p:cNvPr id="1203203" name="Rectangle 3"/>
          <p:cNvSpPr>
            <a:spLocks noGrp="1" noChangeArrowheads="1"/>
          </p:cNvSpPr>
          <p:nvPr>
            <p:ph type="body" sz="half" idx="4294967295"/>
          </p:nvPr>
        </p:nvSpPr>
        <p:spPr>
          <a:xfrm>
            <a:off x="5219700" y="1447800"/>
            <a:ext cx="3924300" cy="4114800"/>
          </a:xfrm>
        </p:spPr>
        <p:txBody>
          <a:bodyPr/>
          <a:lstStyle/>
          <a:p>
            <a:pPr eaLnBrk="1" hangingPunct="1">
              <a:defRPr/>
            </a:pPr>
            <a:r>
              <a:rPr lang="en-US" sz="2400" smtClean="0">
                <a:cs typeface="+mn-cs"/>
              </a:rPr>
              <a:t>Framework for recording experience</a:t>
            </a:r>
          </a:p>
          <a:p>
            <a:pPr lvl="1" eaLnBrk="1" hangingPunct="1">
              <a:defRPr/>
            </a:pPr>
            <a:r>
              <a:rPr lang="en-US" sz="2000" smtClean="0">
                <a:latin typeface="Times" charset="0"/>
              </a:rPr>
              <a:t>Allows projects to be replicated</a:t>
            </a:r>
          </a:p>
          <a:p>
            <a:pPr eaLnBrk="1" hangingPunct="1">
              <a:defRPr/>
            </a:pPr>
            <a:r>
              <a:rPr lang="en-US" sz="2400" smtClean="0">
                <a:cs typeface="+mn-cs"/>
              </a:rPr>
              <a:t>Aid to project planning and management</a:t>
            </a:r>
          </a:p>
          <a:p>
            <a:pPr eaLnBrk="1" hangingPunct="1">
              <a:defRPr/>
            </a:pPr>
            <a:r>
              <a:rPr lang="ja-JP" altLang="en-US" sz="2400" smtClean="0">
                <a:latin typeface="Arial"/>
                <a:cs typeface="+mn-cs"/>
              </a:rPr>
              <a:t>“</a:t>
            </a:r>
            <a:r>
              <a:rPr lang="en-US" sz="2400" smtClean="0">
                <a:cs typeface="+mn-cs"/>
              </a:rPr>
              <a:t>Comfort factor</a:t>
            </a:r>
            <a:r>
              <a:rPr lang="ja-JP" altLang="en-US" sz="2400" smtClean="0">
                <a:latin typeface="Arial"/>
                <a:cs typeface="+mn-cs"/>
              </a:rPr>
              <a:t>”</a:t>
            </a:r>
            <a:r>
              <a:rPr lang="en-US" sz="2400" smtClean="0">
                <a:cs typeface="+mn-cs"/>
              </a:rPr>
              <a:t> for new adopters</a:t>
            </a:r>
          </a:p>
          <a:p>
            <a:pPr lvl="1" eaLnBrk="1" hangingPunct="1">
              <a:defRPr/>
            </a:pPr>
            <a:r>
              <a:rPr lang="en-US" sz="2000" smtClean="0">
                <a:latin typeface="Times" charset="0"/>
              </a:rPr>
              <a:t>Demonstrates maturity of Data Mining</a:t>
            </a:r>
          </a:p>
          <a:p>
            <a:pPr lvl="1" eaLnBrk="1" hangingPunct="1">
              <a:defRPr/>
            </a:pPr>
            <a:r>
              <a:rPr lang="en-US" sz="2000" smtClean="0">
                <a:latin typeface="Times" charset="0"/>
              </a:rPr>
              <a:t>Reduces dependency on </a:t>
            </a:r>
            <a:r>
              <a:rPr lang="ja-JP" altLang="en-US" sz="2000" smtClean="0">
                <a:latin typeface="Arial"/>
              </a:rPr>
              <a:t>“</a:t>
            </a:r>
            <a:r>
              <a:rPr lang="en-US" sz="2000" smtClean="0">
                <a:latin typeface="Times" charset="0"/>
              </a:rPr>
              <a:t>stars</a:t>
            </a:r>
            <a:r>
              <a:rPr lang="ja-JP" altLang="en-US" sz="2000" smtClean="0">
                <a:latin typeface="Arial"/>
              </a:rPr>
              <a:t>”</a:t>
            </a:r>
            <a:endParaRPr lang="en-US" smtClean="0">
              <a:latin typeface="Times" charset="0"/>
            </a:endParaRPr>
          </a:p>
        </p:txBody>
      </p:sp>
      <p:sp>
        <p:nvSpPr>
          <p:cNvPr id="1203204" name="Text Box 4"/>
          <p:cNvSpPr txBox="1">
            <a:spLocks noChangeArrowheads="1"/>
          </p:cNvSpPr>
          <p:nvPr/>
        </p:nvSpPr>
        <p:spPr bwMode="auto">
          <a:xfrm>
            <a:off x="5011738" y="2406650"/>
            <a:ext cx="255587" cy="11287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spAutoFit/>
          </a:bodyPr>
          <a:lstStyle/>
          <a:p>
            <a:pPr eaLnBrk="0" hangingPunct="0">
              <a:buFontTx/>
              <a:buChar char="•"/>
              <a:defRPr/>
            </a:pPr>
            <a:endParaRPr lang="en-US" sz="1600">
              <a:cs typeface="+mn-cs"/>
            </a:endParaRPr>
          </a:p>
          <a:p>
            <a:pPr eaLnBrk="0" hangingPunct="0">
              <a:buFontTx/>
              <a:buChar char="•"/>
              <a:defRPr/>
            </a:pPr>
            <a:endParaRPr lang="en-US" sz="1600">
              <a:cs typeface="+mn-cs"/>
            </a:endParaRPr>
          </a:p>
          <a:p>
            <a:pPr eaLnBrk="0" hangingPunct="0">
              <a:spcBef>
                <a:spcPct val="50000"/>
              </a:spcBef>
              <a:defRPr/>
            </a:pPr>
            <a:endParaRPr lang="en-US">
              <a:cs typeface="+mn-cs"/>
            </a:endParaRPr>
          </a:p>
        </p:txBody>
      </p:sp>
      <p:sp>
        <p:nvSpPr>
          <p:cNvPr id="1203205" name="Text Box 5"/>
          <p:cNvSpPr txBox="1">
            <a:spLocks noChangeArrowheads="1"/>
          </p:cNvSpPr>
          <p:nvPr/>
        </p:nvSpPr>
        <p:spPr bwMode="auto">
          <a:xfrm>
            <a:off x="533400" y="2057400"/>
            <a:ext cx="4114800" cy="22225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nchor="ctr">
            <a:spAutoFit/>
          </a:bodyPr>
          <a:lstStyle/>
          <a:p>
            <a:pPr algn="l" eaLnBrk="0" hangingPunct="0">
              <a:defRPr/>
            </a:pPr>
            <a:endParaRPr lang="de-DE" b="1" i="1">
              <a:solidFill>
                <a:schemeClr val="accent2"/>
              </a:solidFill>
              <a:effectLst>
                <a:outerShdw blurRad="38100" dist="38100" dir="2700000" algn="tl">
                  <a:srgbClr val="DDDDDD"/>
                </a:outerShdw>
              </a:effectLst>
              <a:latin typeface="Times" charset="0"/>
              <a:cs typeface="+mn-cs"/>
            </a:endParaRPr>
          </a:p>
          <a:p>
            <a:pPr algn="l" eaLnBrk="0" hangingPunct="0">
              <a:defRPr/>
            </a:pPr>
            <a:r>
              <a:rPr lang="de-DE" b="1" i="1">
                <a:solidFill>
                  <a:schemeClr val="accent2"/>
                </a:solidFill>
                <a:effectLst>
                  <a:outerShdw blurRad="38100" dist="38100" dir="2700000" algn="tl">
                    <a:srgbClr val="DDDDDD"/>
                  </a:outerShdw>
                </a:effectLst>
                <a:latin typeface="Times" charset="0"/>
                <a:cs typeface="+mn-cs"/>
              </a:rPr>
              <a:t>The data mining process must be reliable and repeatable by people with little data mining background.</a:t>
            </a:r>
            <a:endParaRPr lang="de-DE" sz="2000" b="1">
              <a:solidFill>
                <a:schemeClr val="accent2"/>
              </a:solidFill>
              <a:cs typeface="+mn-cs"/>
            </a:endParaRPr>
          </a:p>
          <a:p>
            <a:pPr eaLnBrk="0" hangingPunct="0">
              <a:defRPr/>
            </a:pPr>
            <a:endParaRPr lang="en-US" sz="2000" b="1">
              <a:solidFill>
                <a:schemeClr val="accent2"/>
              </a:solidFill>
              <a:cs typeface="+mn-cs"/>
            </a:endParaRPr>
          </a:p>
        </p:txBody>
      </p:sp>
      <p:sp>
        <p:nvSpPr>
          <p:cNvPr id="1203206"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04229" name="Rectangle 5"/>
          <p:cNvSpPr>
            <a:spLocks noGrp="1" noChangeArrowheads="1"/>
          </p:cNvSpPr>
          <p:nvPr>
            <p:ph type="title"/>
          </p:nvPr>
        </p:nvSpPr>
        <p:spPr/>
        <p:txBody>
          <a:bodyPr/>
          <a:lstStyle/>
          <a:p>
            <a:pPr eaLnBrk="1" hangingPunct="1">
              <a:defRPr/>
            </a:pPr>
            <a:r>
              <a:rPr lang="en-US" smtClean="0">
                <a:cs typeface="+mj-cs"/>
              </a:rPr>
              <a:t>Process Standardization</a:t>
            </a:r>
          </a:p>
        </p:txBody>
      </p:sp>
      <p:sp>
        <p:nvSpPr>
          <p:cNvPr id="1204230" name="Rectangle 6"/>
          <p:cNvSpPr>
            <a:spLocks noGrp="1" noChangeArrowheads="1"/>
          </p:cNvSpPr>
          <p:nvPr>
            <p:ph type="body" idx="1"/>
          </p:nvPr>
        </p:nvSpPr>
        <p:spPr/>
        <p:txBody>
          <a:bodyPr/>
          <a:lstStyle/>
          <a:p>
            <a:pPr eaLnBrk="1" hangingPunct="1">
              <a:lnSpc>
                <a:spcPct val="90000"/>
              </a:lnSpc>
              <a:defRPr/>
            </a:pPr>
            <a:r>
              <a:rPr lang="en-US" sz="2400" dirty="0" smtClean="0">
                <a:cs typeface="+mn-cs"/>
              </a:rPr>
              <a:t>CRISP-DM: </a:t>
            </a:r>
          </a:p>
          <a:p>
            <a:pPr eaLnBrk="1" hangingPunct="1">
              <a:lnSpc>
                <a:spcPct val="90000"/>
              </a:lnSpc>
              <a:defRPr/>
            </a:pPr>
            <a:r>
              <a:rPr lang="en-US" sz="2400" dirty="0" err="1" smtClean="0">
                <a:solidFill>
                  <a:srgbClr val="FF0000"/>
                </a:solidFill>
                <a:cs typeface="+mn-cs"/>
              </a:rPr>
              <a:t>CR</a:t>
            </a:r>
            <a:r>
              <a:rPr lang="en-US" sz="2400" dirty="0" err="1" smtClean="0">
                <a:cs typeface="+mn-cs"/>
              </a:rPr>
              <a:t>oss</a:t>
            </a:r>
            <a:r>
              <a:rPr lang="en-US" sz="2400" dirty="0" smtClean="0">
                <a:cs typeface="+mn-cs"/>
              </a:rPr>
              <a:t> </a:t>
            </a:r>
            <a:r>
              <a:rPr lang="en-US" sz="2400" dirty="0" smtClean="0">
                <a:solidFill>
                  <a:srgbClr val="FF0000"/>
                </a:solidFill>
                <a:cs typeface="+mn-cs"/>
              </a:rPr>
              <a:t>I</a:t>
            </a:r>
            <a:r>
              <a:rPr lang="en-US" sz="2400" dirty="0" smtClean="0">
                <a:cs typeface="+mn-cs"/>
              </a:rPr>
              <a:t>ndustry </a:t>
            </a:r>
            <a:r>
              <a:rPr lang="en-US" sz="2400" dirty="0" smtClean="0">
                <a:solidFill>
                  <a:srgbClr val="FF0000"/>
                </a:solidFill>
                <a:cs typeface="+mn-cs"/>
              </a:rPr>
              <a:t>S</a:t>
            </a:r>
            <a:r>
              <a:rPr lang="en-US" sz="2400" dirty="0" smtClean="0">
                <a:cs typeface="+mn-cs"/>
              </a:rPr>
              <a:t>tandard </a:t>
            </a:r>
            <a:r>
              <a:rPr lang="en-US" sz="2400" dirty="0" smtClean="0">
                <a:solidFill>
                  <a:srgbClr val="FF0000"/>
                </a:solidFill>
                <a:cs typeface="+mn-cs"/>
              </a:rPr>
              <a:t>P</a:t>
            </a:r>
            <a:r>
              <a:rPr lang="en-US" sz="2400" dirty="0" smtClean="0">
                <a:cs typeface="+mn-cs"/>
              </a:rPr>
              <a:t>rocess for </a:t>
            </a:r>
            <a:r>
              <a:rPr lang="en-US" sz="2400" dirty="0" smtClean="0">
                <a:solidFill>
                  <a:srgbClr val="FF0000"/>
                </a:solidFill>
                <a:cs typeface="+mn-cs"/>
              </a:rPr>
              <a:t>D</a:t>
            </a:r>
            <a:r>
              <a:rPr lang="en-US" sz="2400" dirty="0" smtClean="0">
                <a:cs typeface="+mn-cs"/>
              </a:rPr>
              <a:t>ata </a:t>
            </a:r>
            <a:r>
              <a:rPr lang="en-US" sz="2400" dirty="0" smtClean="0">
                <a:solidFill>
                  <a:srgbClr val="FF0000"/>
                </a:solidFill>
                <a:cs typeface="+mn-cs"/>
              </a:rPr>
              <a:t>M</a:t>
            </a:r>
            <a:r>
              <a:rPr lang="en-US" sz="2400" dirty="0" smtClean="0">
                <a:cs typeface="+mn-cs"/>
              </a:rPr>
              <a:t>ining</a:t>
            </a:r>
          </a:p>
          <a:p>
            <a:pPr eaLnBrk="1" hangingPunct="1">
              <a:lnSpc>
                <a:spcPct val="90000"/>
              </a:lnSpc>
              <a:defRPr/>
            </a:pPr>
            <a:r>
              <a:rPr lang="en-US" sz="2400" dirty="0" smtClean="0">
                <a:cs typeface="+mn-cs"/>
              </a:rPr>
              <a:t>Initiative launched Sept.1996</a:t>
            </a:r>
          </a:p>
          <a:p>
            <a:pPr eaLnBrk="1" hangingPunct="1">
              <a:lnSpc>
                <a:spcPct val="90000"/>
              </a:lnSpc>
              <a:defRPr/>
            </a:pPr>
            <a:r>
              <a:rPr lang="en-US" sz="2400" dirty="0" smtClean="0">
                <a:cs typeface="+mn-cs"/>
              </a:rPr>
              <a:t>SPSS/ISL, NCR, Daimler-Benz, OHRA</a:t>
            </a:r>
          </a:p>
          <a:p>
            <a:pPr eaLnBrk="1" hangingPunct="1">
              <a:lnSpc>
                <a:spcPct val="90000"/>
              </a:lnSpc>
              <a:defRPr/>
            </a:pPr>
            <a:r>
              <a:rPr lang="en-US" sz="2400" dirty="0" smtClean="0">
                <a:cs typeface="+mn-cs"/>
              </a:rPr>
              <a:t>Funding from European commission</a:t>
            </a:r>
          </a:p>
          <a:p>
            <a:pPr eaLnBrk="1" hangingPunct="1">
              <a:lnSpc>
                <a:spcPct val="90000"/>
              </a:lnSpc>
              <a:defRPr/>
            </a:pPr>
            <a:r>
              <a:rPr lang="en-US" sz="2400" dirty="0" smtClean="0">
                <a:cs typeface="+mn-cs"/>
              </a:rPr>
              <a:t>Over 200 members of the CRISP-DM SIG worldwide</a:t>
            </a:r>
          </a:p>
          <a:p>
            <a:pPr lvl="1" eaLnBrk="1" hangingPunct="1">
              <a:lnSpc>
                <a:spcPct val="90000"/>
              </a:lnSpc>
              <a:defRPr/>
            </a:pPr>
            <a:r>
              <a:rPr lang="en-US" sz="2000" dirty="0" smtClean="0"/>
              <a:t>DM Vendors  - SPSS, NCR, IBM, SAS, SGI, Data Distilleries, </a:t>
            </a:r>
            <a:r>
              <a:rPr lang="en-US" sz="2000" dirty="0" err="1" smtClean="0"/>
              <a:t>Syllogic</a:t>
            </a:r>
            <a:r>
              <a:rPr lang="en-US" sz="2000" dirty="0" smtClean="0"/>
              <a:t>, Magnify,  ..</a:t>
            </a:r>
          </a:p>
          <a:p>
            <a:pPr lvl="1" eaLnBrk="1" hangingPunct="1">
              <a:lnSpc>
                <a:spcPct val="90000"/>
              </a:lnSpc>
              <a:defRPr/>
            </a:pPr>
            <a:r>
              <a:rPr lang="en-US" sz="2000" dirty="0" smtClean="0"/>
              <a:t>System Suppliers / consultants - Cap Gemini, ICL Retail, Deloitte &amp; </a:t>
            </a:r>
            <a:r>
              <a:rPr lang="en-US" sz="2000" dirty="0" err="1" smtClean="0"/>
              <a:t>Touche</a:t>
            </a:r>
            <a:r>
              <a:rPr lang="en-US" sz="2000" dirty="0" smtClean="0"/>
              <a:t>, …</a:t>
            </a:r>
          </a:p>
          <a:p>
            <a:pPr lvl="1" eaLnBrk="1" hangingPunct="1">
              <a:lnSpc>
                <a:spcPct val="90000"/>
              </a:lnSpc>
              <a:defRPr/>
            </a:pPr>
            <a:r>
              <a:rPr lang="en-US" sz="2000" dirty="0" smtClean="0"/>
              <a:t>End Users  - BT, ABB, Lloyds Bank, </a:t>
            </a:r>
            <a:r>
              <a:rPr lang="en-US" sz="2000" dirty="0" err="1" smtClean="0"/>
              <a:t>AirTouch</a:t>
            </a:r>
            <a:r>
              <a:rPr lang="en-US" sz="2000" dirty="0" smtClean="0"/>
              <a:t>, Experian, ...</a:t>
            </a:r>
          </a:p>
          <a:p>
            <a:pPr eaLnBrk="1" hangingPunct="1">
              <a:lnSpc>
                <a:spcPct val="90000"/>
              </a:lnSpc>
              <a:defRPr/>
            </a:pPr>
            <a:endParaRPr lang="en-US" sz="2400" dirty="0" smtClean="0">
              <a:cs typeface="+mn-cs"/>
            </a:endParaRPr>
          </a:p>
        </p:txBody>
      </p:sp>
      <p:sp>
        <p:nvSpPr>
          <p:cNvPr id="1204228"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3"/>
          <p:cNvSpPr>
            <a:spLocks noGrp="1"/>
          </p:cNvSpPr>
          <p:nvPr>
            <p:ph type="dt" sz="quarter" idx="10"/>
          </p:nvPr>
        </p:nvSpPr>
        <p:spPr/>
        <p:txBody>
          <a:bodyPr/>
          <a:lstStyle/>
          <a:p>
            <a:pPr>
              <a:defRPr/>
            </a:pPr>
            <a:r>
              <a:rPr lang="en-US" smtClean="0"/>
              <a:t>IS 257 – Fall 2012</a:t>
            </a:r>
            <a:endParaRPr lang="en-US"/>
          </a:p>
        </p:txBody>
      </p:sp>
      <p:sp>
        <p:nvSpPr>
          <p:cNvPr id="1111087" name="Rectangle 47"/>
          <p:cNvSpPr>
            <a:spLocks noGrp="1" noChangeArrowheads="1"/>
          </p:cNvSpPr>
          <p:nvPr>
            <p:ph type="title"/>
          </p:nvPr>
        </p:nvSpPr>
        <p:spPr/>
        <p:txBody>
          <a:bodyPr/>
          <a:lstStyle/>
          <a:p>
            <a:pPr eaLnBrk="1" hangingPunct="1">
              <a:defRPr/>
            </a:pPr>
            <a:r>
              <a:rPr lang="en-US" sz="2400" smtClean="0">
                <a:cs typeface="+mj-cs"/>
              </a:rPr>
              <a:t>Problem: Data Management in Large Enterprises</a:t>
            </a:r>
          </a:p>
        </p:txBody>
      </p:sp>
      <p:sp>
        <p:nvSpPr>
          <p:cNvPr id="1111088" name="Rectangle 48"/>
          <p:cNvSpPr>
            <a:spLocks noGrp="1" noChangeArrowheads="1"/>
          </p:cNvSpPr>
          <p:nvPr>
            <p:ph type="body" idx="1"/>
          </p:nvPr>
        </p:nvSpPr>
        <p:spPr/>
        <p:txBody>
          <a:bodyPr/>
          <a:lstStyle/>
          <a:p>
            <a:pPr eaLnBrk="1" hangingPunct="1">
              <a:defRPr/>
            </a:pPr>
            <a:r>
              <a:rPr lang="en-US" smtClean="0">
                <a:cs typeface="+mn-cs"/>
              </a:rPr>
              <a:t>Vertical fragmentation of informational systems (vertical stove pipes)</a:t>
            </a:r>
          </a:p>
          <a:p>
            <a:pPr eaLnBrk="1" hangingPunct="1">
              <a:defRPr/>
            </a:pPr>
            <a:r>
              <a:rPr lang="en-US" smtClean="0">
                <a:cs typeface="+mn-cs"/>
              </a:rPr>
              <a:t>Result of application (user)-driven development of operational systems</a:t>
            </a:r>
          </a:p>
        </p:txBody>
      </p:sp>
      <p:sp>
        <p:nvSpPr>
          <p:cNvPr id="1111044" name="Text Box 4"/>
          <p:cNvSpPr txBox="1">
            <a:spLocks noChangeArrowheads="1"/>
          </p:cNvSpPr>
          <p:nvPr/>
        </p:nvSpPr>
        <p:spPr bwMode="auto">
          <a:xfrm>
            <a:off x="1584325" y="5943600"/>
            <a:ext cx="210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Sales Administration</a:t>
            </a:r>
            <a:endParaRPr lang="en-US">
              <a:cs typeface="+mn-cs"/>
            </a:endParaRPr>
          </a:p>
        </p:txBody>
      </p:sp>
      <p:sp>
        <p:nvSpPr>
          <p:cNvPr id="1111045" name="Text Box 5"/>
          <p:cNvSpPr txBox="1">
            <a:spLocks noChangeArrowheads="1"/>
          </p:cNvSpPr>
          <p:nvPr/>
        </p:nvSpPr>
        <p:spPr bwMode="auto">
          <a:xfrm>
            <a:off x="3886200" y="59436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Finance</a:t>
            </a:r>
            <a:endParaRPr lang="en-US">
              <a:cs typeface="+mn-cs"/>
            </a:endParaRPr>
          </a:p>
        </p:txBody>
      </p:sp>
      <p:sp>
        <p:nvSpPr>
          <p:cNvPr id="1111046" name="Text Box 6"/>
          <p:cNvSpPr txBox="1">
            <a:spLocks noChangeArrowheads="1"/>
          </p:cNvSpPr>
          <p:nvPr/>
        </p:nvSpPr>
        <p:spPr bwMode="auto">
          <a:xfrm>
            <a:off x="5257800" y="59436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Manufacturing</a:t>
            </a:r>
            <a:endParaRPr lang="en-US">
              <a:cs typeface="+mn-cs"/>
            </a:endParaRPr>
          </a:p>
        </p:txBody>
      </p:sp>
      <p:sp>
        <p:nvSpPr>
          <p:cNvPr id="1111047" name="Text Box 7"/>
          <p:cNvSpPr txBox="1">
            <a:spLocks noChangeArrowheads="1"/>
          </p:cNvSpPr>
          <p:nvPr/>
        </p:nvSpPr>
        <p:spPr bwMode="auto">
          <a:xfrm>
            <a:off x="7239000" y="59436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a:t>
            </a:r>
            <a:endParaRPr lang="en-US">
              <a:cs typeface="+mn-cs"/>
            </a:endParaRPr>
          </a:p>
        </p:txBody>
      </p:sp>
      <p:sp>
        <p:nvSpPr>
          <p:cNvPr id="1111048" name="AutoShape 8"/>
          <p:cNvSpPr>
            <a:spLocks noChangeArrowheads="1"/>
          </p:cNvSpPr>
          <p:nvPr/>
        </p:nvSpPr>
        <p:spPr bwMode="auto">
          <a:xfrm>
            <a:off x="2057400" y="51816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49" name="AutoShape 9"/>
          <p:cNvSpPr>
            <a:spLocks noChangeArrowheads="1"/>
          </p:cNvSpPr>
          <p:nvPr/>
        </p:nvSpPr>
        <p:spPr bwMode="auto">
          <a:xfrm>
            <a:off x="2209800" y="53340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0" name="AutoShape 10"/>
          <p:cNvSpPr>
            <a:spLocks noChangeArrowheads="1"/>
          </p:cNvSpPr>
          <p:nvPr/>
        </p:nvSpPr>
        <p:spPr bwMode="auto">
          <a:xfrm>
            <a:off x="2362200" y="54864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1" name="AutoShape 11"/>
          <p:cNvSpPr>
            <a:spLocks noChangeArrowheads="1"/>
          </p:cNvSpPr>
          <p:nvPr/>
        </p:nvSpPr>
        <p:spPr bwMode="auto">
          <a:xfrm>
            <a:off x="3886200" y="51816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2" name="AutoShape 12"/>
          <p:cNvSpPr>
            <a:spLocks noChangeArrowheads="1"/>
          </p:cNvSpPr>
          <p:nvPr/>
        </p:nvSpPr>
        <p:spPr bwMode="auto">
          <a:xfrm>
            <a:off x="4038600" y="53340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3" name="AutoShape 13"/>
          <p:cNvSpPr>
            <a:spLocks noChangeArrowheads="1"/>
          </p:cNvSpPr>
          <p:nvPr/>
        </p:nvSpPr>
        <p:spPr bwMode="auto">
          <a:xfrm>
            <a:off x="4191000" y="54864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4" name="AutoShape 14"/>
          <p:cNvSpPr>
            <a:spLocks noChangeArrowheads="1"/>
          </p:cNvSpPr>
          <p:nvPr/>
        </p:nvSpPr>
        <p:spPr bwMode="auto">
          <a:xfrm>
            <a:off x="5638800" y="51816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5" name="AutoShape 15"/>
          <p:cNvSpPr>
            <a:spLocks noChangeArrowheads="1"/>
          </p:cNvSpPr>
          <p:nvPr/>
        </p:nvSpPr>
        <p:spPr bwMode="auto">
          <a:xfrm>
            <a:off x="5791200" y="53340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6" name="AutoShape 16"/>
          <p:cNvSpPr>
            <a:spLocks noChangeArrowheads="1"/>
          </p:cNvSpPr>
          <p:nvPr/>
        </p:nvSpPr>
        <p:spPr bwMode="auto">
          <a:xfrm>
            <a:off x="5943600" y="5486400"/>
            <a:ext cx="457200" cy="457200"/>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7" name="Oval 17"/>
          <p:cNvSpPr>
            <a:spLocks noChangeArrowheads="1"/>
          </p:cNvSpPr>
          <p:nvPr/>
        </p:nvSpPr>
        <p:spPr bwMode="auto">
          <a:xfrm>
            <a:off x="1752600" y="44196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8" name="Oval 18"/>
          <p:cNvSpPr>
            <a:spLocks noChangeArrowheads="1"/>
          </p:cNvSpPr>
          <p:nvPr/>
        </p:nvSpPr>
        <p:spPr bwMode="auto">
          <a:xfrm>
            <a:off x="1905000" y="45720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59" name="Oval 19"/>
          <p:cNvSpPr>
            <a:spLocks noChangeArrowheads="1"/>
          </p:cNvSpPr>
          <p:nvPr/>
        </p:nvSpPr>
        <p:spPr bwMode="auto">
          <a:xfrm>
            <a:off x="2057400" y="47244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0" name="AutoShape 20"/>
          <p:cNvSpPr>
            <a:spLocks noChangeArrowheads="1"/>
          </p:cNvSpPr>
          <p:nvPr/>
        </p:nvSpPr>
        <p:spPr bwMode="auto">
          <a:xfrm>
            <a:off x="1600200" y="37338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1" name="AutoShape 21"/>
          <p:cNvSpPr>
            <a:spLocks noChangeArrowheads="1"/>
          </p:cNvSpPr>
          <p:nvPr/>
        </p:nvSpPr>
        <p:spPr bwMode="auto">
          <a:xfrm>
            <a:off x="1752600" y="38862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2" name="AutoShape 22"/>
          <p:cNvSpPr>
            <a:spLocks noChangeArrowheads="1"/>
          </p:cNvSpPr>
          <p:nvPr/>
        </p:nvSpPr>
        <p:spPr bwMode="auto">
          <a:xfrm>
            <a:off x="1905000" y="40386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3" name="Line 23"/>
          <p:cNvSpPr>
            <a:spLocks noChangeShapeType="1"/>
          </p:cNvSpPr>
          <p:nvPr/>
        </p:nvSpPr>
        <p:spPr bwMode="auto">
          <a:xfrm>
            <a:off x="3505200" y="39624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4" name="Line 24"/>
          <p:cNvSpPr>
            <a:spLocks noChangeShapeType="1"/>
          </p:cNvSpPr>
          <p:nvPr/>
        </p:nvSpPr>
        <p:spPr bwMode="auto">
          <a:xfrm>
            <a:off x="5181600" y="40386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5" name="Text Box 25"/>
          <p:cNvSpPr txBox="1">
            <a:spLocks noChangeArrowheads="1"/>
          </p:cNvSpPr>
          <p:nvPr/>
        </p:nvSpPr>
        <p:spPr bwMode="auto">
          <a:xfrm>
            <a:off x="1295400" y="3276600"/>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Sales Planning</a:t>
            </a:r>
            <a:endParaRPr lang="en-US">
              <a:cs typeface="+mn-cs"/>
            </a:endParaRPr>
          </a:p>
        </p:txBody>
      </p:sp>
      <p:sp>
        <p:nvSpPr>
          <p:cNvPr id="1111066" name="Text Box 26"/>
          <p:cNvSpPr txBox="1">
            <a:spLocks noChangeArrowheads="1"/>
          </p:cNvSpPr>
          <p:nvPr/>
        </p:nvSpPr>
        <p:spPr bwMode="auto">
          <a:xfrm>
            <a:off x="2057400" y="3505200"/>
            <a:ext cx="143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Stock Mngmt</a:t>
            </a:r>
            <a:endParaRPr lang="en-US">
              <a:cs typeface="+mn-cs"/>
            </a:endParaRPr>
          </a:p>
        </p:txBody>
      </p:sp>
      <p:sp>
        <p:nvSpPr>
          <p:cNvPr id="1111067" name="Text Box 27"/>
          <p:cNvSpPr txBox="1">
            <a:spLocks noChangeArrowheads="1"/>
          </p:cNvSpPr>
          <p:nvPr/>
        </p:nvSpPr>
        <p:spPr bwMode="auto">
          <a:xfrm>
            <a:off x="2743200" y="38862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a:t>
            </a:r>
            <a:endParaRPr lang="en-US">
              <a:cs typeface="+mn-cs"/>
            </a:endParaRPr>
          </a:p>
        </p:txBody>
      </p:sp>
      <p:sp>
        <p:nvSpPr>
          <p:cNvPr id="1111068" name="Oval 28"/>
          <p:cNvSpPr>
            <a:spLocks noChangeArrowheads="1"/>
          </p:cNvSpPr>
          <p:nvPr/>
        </p:nvSpPr>
        <p:spPr bwMode="auto">
          <a:xfrm>
            <a:off x="3810000" y="44196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69" name="Oval 29"/>
          <p:cNvSpPr>
            <a:spLocks noChangeArrowheads="1"/>
          </p:cNvSpPr>
          <p:nvPr/>
        </p:nvSpPr>
        <p:spPr bwMode="auto">
          <a:xfrm>
            <a:off x="3962400" y="45720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0" name="Oval 30"/>
          <p:cNvSpPr>
            <a:spLocks noChangeArrowheads="1"/>
          </p:cNvSpPr>
          <p:nvPr/>
        </p:nvSpPr>
        <p:spPr bwMode="auto">
          <a:xfrm>
            <a:off x="4114800" y="47244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1" name="AutoShape 31"/>
          <p:cNvSpPr>
            <a:spLocks noChangeArrowheads="1"/>
          </p:cNvSpPr>
          <p:nvPr/>
        </p:nvSpPr>
        <p:spPr bwMode="auto">
          <a:xfrm>
            <a:off x="3657600" y="37338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2" name="AutoShape 32"/>
          <p:cNvSpPr>
            <a:spLocks noChangeArrowheads="1"/>
          </p:cNvSpPr>
          <p:nvPr/>
        </p:nvSpPr>
        <p:spPr bwMode="auto">
          <a:xfrm>
            <a:off x="3810000" y="38862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3" name="AutoShape 33"/>
          <p:cNvSpPr>
            <a:spLocks noChangeArrowheads="1"/>
          </p:cNvSpPr>
          <p:nvPr/>
        </p:nvSpPr>
        <p:spPr bwMode="auto">
          <a:xfrm>
            <a:off x="3962400" y="40386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4" name="Text Box 34"/>
          <p:cNvSpPr txBox="1">
            <a:spLocks noChangeArrowheads="1"/>
          </p:cNvSpPr>
          <p:nvPr/>
        </p:nvSpPr>
        <p:spPr bwMode="auto">
          <a:xfrm>
            <a:off x="3352800" y="32766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Suppliers</a:t>
            </a:r>
            <a:endParaRPr lang="en-US">
              <a:cs typeface="+mn-cs"/>
            </a:endParaRPr>
          </a:p>
        </p:txBody>
      </p:sp>
      <p:sp>
        <p:nvSpPr>
          <p:cNvPr id="1111075" name="Text Box 35"/>
          <p:cNvSpPr txBox="1">
            <a:spLocks noChangeArrowheads="1"/>
          </p:cNvSpPr>
          <p:nvPr/>
        </p:nvSpPr>
        <p:spPr bwMode="auto">
          <a:xfrm>
            <a:off x="4800600" y="38862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a:t>
            </a:r>
            <a:endParaRPr lang="en-US">
              <a:cs typeface="+mn-cs"/>
            </a:endParaRPr>
          </a:p>
        </p:txBody>
      </p:sp>
      <p:sp>
        <p:nvSpPr>
          <p:cNvPr id="1111076" name="Text Box 36"/>
          <p:cNvSpPr txBox="1">
            <a:spLocks noChangeArrowheads="1"/>
          </p:cNvSpPr>
          <p:nvPr/>
        </p:nvSpPr>
        <p:spPr bwMode="auto">
          <a:xfrm>
            <a:off x="4267200" y="3581400"/>
            <a:ext cx="1358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Debt Mngmt</a:t>
            </a:r>
            <a:endParaRPr lang="en-US">
              <a:cs typeface="+mn-cs"/>
            </a:endParaRPr>
          </a:p>
        </p:txBody>
      </p:sp>
      <p:sp>
        <p:nvSpPr>
          <p:cNvPr id="1111077" name="Oval 37"/>
          <p:cNvSpPr>
            <a:spLocks noChangeArrowheads="1"/>
          </p:cNvSpPr>
          <p:nvPr/>
        </p:nvSpPr>
        <p:spPr bwMode="auto">
          <a:xfrm>
            <a:off x="5867400" y="44958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8" name="Oval 38"/>
          <p:cNvSpPr>
            <a:spLocks noChangeArrowheads="1"/>
          </p:cNvSpPr>
          <p:nvPr/>
        </p:nvSpPr>
        <p:spPr bwMode="auto">
          <a:xfrm>
            <a:off x="6019800" y="46482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79" name="Oval 39"/>
          <p:cNvSpPr>
            <a:spLocks noChangeArrowheads="1"/>
          </p:cNvSpPr>
          <p:nvPr/>
        </p:nvSpPr>
        <p:spPr bwMode="auto">
          <a:xfrm>
            <a:off x="6172200" y="48006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80" name="AutoShape 40"/>
          <p:cNvSpPr>
            <a:spLocks noChangeArrowheads="1"/>
          </p:cNvSpPr>
          <p:nvPr/>
        </p:nvSpPr>
        <p:spPr bwMode="auto">
          <a:xfrm>
            <a:off x="5715000" y="38100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81" name="AutoShape 41"/>
          <p:cNvSpPr>
            <a:spLocks noChangeArrowheads="1"/>
          </p:cNvSpPr>
          <p:nvPr/>
        </p:nvSpPr>
        <p:spPr bwMode="auto">
          <a:xfrm>
            <a:off x="5867400" y="39624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82" name="AutoShape 42"/>
          <p:cNvSpPr>
            <a:spLocks noChangeArrowheads="1"/>
          </p:cNvSpPr>
          <p:nvPr/>
        </p:nvSpPr>
        <p:spPr bwMode="auto">
          <a:xfrm>
            <a:off x="6019800" y="4114800"/>
            <a:ext cx="457200" cy="2286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1083" name="Text Box 43"/>
          <p:cNvSpPr txBox="1">
            <a:spLocks noChangeArrowheads="1"/>
          </p:cNvSpPr>
          <p:nvPr/>
        </p:nvSpPr>
        <p:spPr bwMode="auto">
          <a:xfrm>
            <a:off x="5410200" y="3352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Num. Control</a:t>
            </a:r>
            <a:endParaRPr lang="en-US">
              <a:cs typeface="+mn-cs"/>
            </a:endParaRPr>
          </a:p>
        </p:txBody>
      </p:sp>
      <p:sp>
        <p:nvSpPr>
          <p:cNvPr id="1111084" name="Text Box 44"/>
          <p:cNvSpPr txBox="1">
            <a:spLocks noChangeArrowheads="1"/>
          </p:cNvSpPr>
          <p:nvPr/>
        </p:nvSpPr>
        <p:spPr bwMode="auto">
          <a:xfrm>
            <a:off x="6858000" y="39624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a:t>
            </a:r>
            <a:endParaRPr lang="en-US">
              <a:cs typeface="+mn-cs"/>
            </a:endParaRPr>
          </a:p>
        </p:txBody>
      </p:sp>
      <p:sp>
        <p:nvSpPr>
          <p:cNvPr id="1111085" name="Text Box 45"/>
          <p:cNvSpPr txBox="1">
            <a:spLocks noChangeArrowheads="1"/>
          </p:cNvSpPr>
          <p:nvPr/>
        </p:nvSpPr>
        <p:spPr bwMode="auto">
          <a:xfrm>
            <a:off x="6172200" y="36576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Inventory</a:t>
            </a:r>
            <a:endParaRPr lang="en-US">
              <a:cs typeface="+mn-cs"/>
            </a:endParaRPr>
          </a:p>
        </p:txBody>
      </p:sp>
      <p:sp>
        <p:nvSpPr>
          <p:cNvPr id="1111086" name="Text Box 46"/>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05250" name="Rectangle 2"/>
          <p:cNvSpPr>
            <a:spLocks noGrp="1" noChangeArrowheads="1"/>
          </p:cNvSpPr>
          <p:nvPr>
            <p:ph type="title"/>
          </p:nvPr>
        </p:nvSpPr>
        <p:spPr/>
        <p:txBody>
          <a:bodyPr/>
          <a:lstStyle/>
          <a:p>
            <a:pPr eaLnBrk="1" hangingPunct="1">
              <a:defRPr/>
            </a:pPr>
            <a:r>
              <a:rPr lang="en-US" smtClean="0">
                <a:cs typeface="+mj-cs"/>
              </a:rPr>
              <a:t>CRISP-DM</a:t>
            </a:r>
          </a:p>
        </p:txBody>
      </p:sp>
      <p:sp>
        <p:nvSpPr>
          <p:cNvPr id="1205251" name="Rectangle 3"/>
          <p:cNvSpPr>
            <a:spLocks noGrp="1" noChangeArrowheads="1"/>
          </p:cNvSpPr>
          <p:nvPr>
            <p:ph type="body" idx="1"/>
          </p:nvPr>
        </p:nvSpPr>
        <p:spPr/>
        <p:txBody>
          <a:bodyPr/>
          <a:lstStyle/>
          <a:p>
            <a:pPr eaLnBrk="1" hangingPunct="1">
              <a:defRPr/>
            </a:pPr>
            <a:r>
              <a:rPr lang="en-US" sz="2800" smtClean="0">
                <a:effectLst>
                  <a:outerShdw blurRad="38100" dist="38100" dir="2700000" algn="tl">
                    <a:srgbClr val="DDDDDD"/>
                  </a:outerShdw>
                </a:effectLst>
                <a:cs typeface="+mn-cs"/>
              </a:rPr>
              <a:t>Non-proprietary</a:t>
            </a:r>
          </a:p>
          <a:p>
            <a:pPr eaLnBrk="1" hangingPunct="1">
              <a:defRPr/>
            </a:pPr>
            <a:r>
              <a:rPr lang="en-US" sz="2800" smtClean="0">
                <a:effectLst>
                  <a:outerShdw blurRad="38100" dist="38100" dir="2700000" algn="tl">
                    <a:srgbClr val="DDDDDD"/>
                  </a:outerShdw>
                </a:effectLst>
                <a:cs typeface="+mn-cs"/>
              </a:rPr>
              <a:t>Application/Industry neutral</a:t>
            </a:r>
          </a:p>
          <a:p>
            <a:pPr eaLnBrk="1" hangingPunct="1">
              <a:defRPr/>
            </a:pPr>
            <a:r>
              <a:rPr lang="en-US" sz="2800" smtClean="0">
                <a:effectLst>
                  <a:outerShdw blurRad="38100" dist="38100" dir="2700000" algn="tl">
                    <a:srgbClr val="DDDDDD"/>
                  </a:outerShdw>
                </a:effectLst>
                <a:cs typeface="+mn-cs"/>
              </a:rPr>
              <a:t>Tool neutral</a:t>
            </a:r>
          </a:p>
          <a:p>
            <a:pPr eaLnBrk="1" hangingPunct="1">
              <a:defRPr/>
            </a:pPr>
            <a:r>
              <a:rPr lang="en-US" sz="2800" smtClean="0">
                <a:effectLst>
                  <a:outerShdw blurRad="38100" dist="38100" dir="2700000" algn="tl">
                    <a:srgbClr val="DDDDDD"/>
                  </a:outerShdw>
                </a:effectLst>
                <a:cs typeface="+mn-cs"/>
              </a:rPr>
              <a:t>Focus on business issues</a:t>
            </a:r>
          </a:p>
          <a:p>
            <a:pPr lvl="1" eaLnBrk="1" hangingPunct="1">
              <a:defRPr/>
            </a:pPr>
            <a:r>
              <a:rPr lang="en-US" sz="2400" smtClean="0">
                <a:effectLst>
                  <a:outerShdw blurRad="38100" dist="38100" dir="2700000" algn="tl">
                    <a:srgbClr val="DDDDDD"/>
                  </a:outerShdw>
                </a:effectLst>
              </a:rPr>
              <a:t>As well as technical analysis</a:t>
            </a:r>
          </a:p>
          <a:p>
            <a:pPr eaLnBrk="1" hangingPunct="1">
              <a:defRPr/>
            </a:pPr>
            <a:r>
              <a:rPr lang="en-US" sz="2800" smtClean="0">
                <a:effectLst>
                  <a:outerShdw blurRad="38100" dist="38100" dir="2700000" algn="tl">
                    <a:srgbClr val="DDDDDD"/>
                  </a:outerShdw>
                </a:effectLst>
                <a:cs typeface="+mn-cs"/>
              </a:rPr>
              <a:t>Framework for guidance</a:t>
            </a:r>
          </a:p>
          <a:p>
            <a:pPr eaLnBrk="1" hangingPunct="1">
              <a:defRPr/>
            </a:pPr>
            <a:r>
              <a:rPr lang="en-US" sz="2800" smtClean="0">
                <a:effectLst>
                  <a:outerShdw blurRad="38100" dist="38100" dir="2700000" algn="tl">
                    <a:srgbClr val="DDDDDD"/>
                  </a:outerShdw>
                </a:effectLst>
                <a:cs typeface="+mn-cs"/>
              </a:rPr>
              <a:t>Experience base</a:t>
            </a:r>
          </a:p>
          <a:p>
            <a:pPr lvl="1" eaLnBrk="1" hangingPunct="1">
              <a:defRPr/>
            </a:pPr>
            <a:r>
              <a:rPr lang="en-US" sz="2400" smtClean="0">
                <a:effectLst>
                  <a:outerShdw blurRad="38100" dist="38100" dir="2700000" algn="tl">
                    <a:srgbClr val="DDDDDD"/>
                  </a:outerShdw>
                </a:effectLst>
              </a:rPr>
              <a:t>Templates for Analysis</a:t>
            </a:r>
            <a:endParaRPr lang="en-US" sz="2000" smtClean="0">
              <a:effectLst>
                <a:outerShdw blurRad="38100" dist="38100" dir="2700000" algn="tl">
                  <a:srgbClr val="DDDDDD"/>
                </a:outerShdw>
              </a:effectLst>
            </a:endParaRPr>
          </a:p>
        </p:txBody>
      </p:sp>
      <p:pic>
        <p:nvPicPr>
          <p:cNvPr id="1205252" name="Picture 4"/>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470525" y="1219200"/>
            <a:ext cx="3673475" cy="4953000"/>
          </a:xfrm>
        </p:spPr>
      </p:pic>
      <p:sp>
        <p:nvSpPr>
          <p:cNvPr id="1205253"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07298" name="Rectangle 2"/>
          <p:cNvSpPr>
            <a:spLocks noGrp="1" noChangeArrowheads="1"/>
          </p:cNvSpPr>
          <p:nvPr>
            <p:ph type="title"/>
          </p:nvPr>
        </p:nvSpPr>
        <p:spPr/>
        <p:txBody>
          <a:bodyPr/>
          <a:lstStyle/>
          <a:p>
            <a:pPr eaLnBrk="1" hangingPunct="1">
              <a:defRPr/>
            </a:pPr>
            <a:r>
              <a:rPr lang="de-DE" smtClean="0">
                <a:effectLst>
                  <a:outerShdw blurRad="38100" dist="38100" dir="2700000" algn="tl">
                    <a:srgbClr val="DDDDDD"/>
                  </a:outerShdw>
                </a:effectLst>
                <a:cs typeface="+mj-cs"/>
              </a:rPr>
              <a:t>The CRISP-DM Process Model</a:t>
            </a:r>
            <a:endParaRPr lang="en-US" smtClean="0">
              <a:effectLst>
                <a:outerShdw blurRad="38100" dist="38100" dir="2700000" algn="tl">
                  <a:srgbClr val="DDDDDD"/>
                </a:outerShdw>
              </a:effectLst>
              <a:cs typeface="+mj-cs"/>
            </a:endParaRPr>
          </a:p>
        </p:txBody>
      </p:sp>
      <p:pic>
        <p:nvPicPr>
          <p:cNvPr id="1207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15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pic>
      <p:sp>
        <p:nvSpPr>
          <p:cNvPr id="1207300"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08326" name="Rectangle 6"/>
          <p:cNvSpPr>
            <a:spLocks noGrp="1" noChangeArrowheads="1"/>
          </p:cNvSpPr>
          <p:nvPr>
            <p:ph type="title"/>
          </p:nvPr>
        </p:nvSpPr>
        <p:spPr/>
        <p:txBody>
          <a:bodyPr/>
          <a:lstStyle/>
          <a:p>
            <a:pPr eaLnBrk="1" hangingPunct="1">
              <a:defRPr/>
            </a:pPr>
            <a:r>
              <a:rPr lang="en-US" smtClean="0">
                <a:cs typeface="+mj-cs"/>
              </a:rPr>
              <a:t>Why CRISP-DM?</a:t>
            </a:r>
          </a:p>
        </p:txBody>
      </p:sp>
      <p:sp>
        <p:nvSpPr>
          <p:cNvPr id="1208327" name="Rectangle 7"/>
          <p:cNvSpPr>
            <a:spLocks noGrp="1" noChangeArrowheads="1"/>
          </p:cNvSpPr>
          <p:nvPr>
            <p:ph type="body" idx="1"/>
          </p:nvPr>
        </p:nvSpPr>
        <p:spPr/>
        <p:txBody>
          <a:bodyPr/>
          <a:lstStyle/>
          <a:p>
            <a:pPr eaLnBrk="1" hangingPunct="1">
              <a:defRPr/>
            </a:pPr>
            <a:r>
              <a:rPr lang="de-DE" sz="2800" smtClean="0">
                <a:solidFill>
                  <a:schemeClr val="tx2"/>
                </a:solidFill>
                <a:cs typeface="+mn-cs"/>
              </a:rPr>
              <a:t>The data mining process must be reliable and repeatable by people with little data mining skills </a:t>
            </a:r>
          </a:p>
          <a:p>
            <a:pPr eaLnBrk="1" hangingPunct="1">
              <a:defRPr/>
            </a:pPr>
            <a:endParaRPr lang="de-DE" sz="2800" smtClean="0">
              <a:solidFill>
                <a:schemeClr val="tx2"/>
              </a:solidFill>
              <a:cs typeface="+mn-cs"/>
            </a:endParaRPr>
          </a:p>
          <a:p>
            <a:pPr eaLnBrk="1" hangingPunct="1">
              <a:defRPr/>
            </a:pPr>
            <a:r>
              <a:rPr lang="de-DE" sz="2800" smtClean="0">
                <a:solidFill>
                  <a:schemeClr val="tx2"/>
                </a:solidFill>
                <a:cs typeface="+mn-cs"/>
              </a:rPr>
              <a:t>CRISP-DM provides a uniform framework for </a:t>
            </a:r>
          </a:p>
          <a:p>
            <a:pPr lvl="1" eaLnBrk="1" hangingPunct="1">
              <a:defRPr/>
            </a:pPr>
            <a:r>
              <a:rPr lang="de-DE" sz="2400" smtClean="0">
                <a:solidFill>
                  <a:schemeClr val="tx2"/>
                </a:solidFill>
              </a:rPr>
              <a:t>guidelines </a:t>
            </a:r>
          </a:p>
          <a:p>
            <a:pPr lvl="1" eaLnBrk="1" hangingPunct="1">
              <a:defRPr/>
            </a:pPr>
            <a:r>
              <a:rPr lang="de-DE" sz="2400" smtClean="0">
                <a:solidFill>
                  <a:schemeClr val="tx2"/>
                </a:solidFill>
              </a:rPr>
              <a:t>experience documentation</a:t>
            </a:r>
          </a:p>
          <a:p>
            <a:pPr lvl="1" eaLnBrk="1" hangingPunct="1">
              <a:defRPr/>
            </a:pPr>
            <a:endParaRPr lang="de-DE" sz="2400" smtClean="0">
              <a:solidFill>
                <a:schemeClr val="tx2"/>
              </a:solidFill>
            </a:endParaRPr>
          </a:p>
          <a:p>
            <a:pPr eaLnBrk="1" hangingPunct="1">
              <a:defRPr/>
            </a:pPr>
            <a:r>
              <a:rPr lang="de-DE" sz="2800" smtClean="0">
                <a:solidFill>
                  <a:schemeClr val="tx2"/>
                </a:solidFill>
                <a:cs typeface="+mn-cs"/>
              </a:rPr>
              <a:t>CRISP-DM is flexible to account for differences </a:t>
            </a:r>
          </a:p>
          <a:p>
            <a:pPr lvl="1" eaLnBrk="1" hangingPunct="1">
              <a:defRPr/>
            </a:pPr>
            <a:r>
              <a:rPr lang="de-DE" sz="2400" smtClean="0">
                <a:solidFill>
                  <a:schemeClr val="tx2"/>
                </a:solidFill>
              </a:rPr>
              <a:t>Different business/agency problems</a:t>
            </a:r>
          </a:p>
          <a:p>
            <a:pPr lvl="1" eaLnBrk="1" hangingPunct="1">
              <a:defRPr/>
            </a:pPr>
            <a:r>
              <a:rPr lang="de-DE" sz="2400" smtClean="0">
                <a:solidFill>
                  <a:schemeClr val="tx2"/>
                </a:solidFill>
              </a:rPr>
              <a:t>Different data</a:t>
            </a:r>
            <a:endParaRPr lang="en-US" sz="2400" smtClean="0">
              <a:solidFill>
                <a:schemeClr val="tx2"/>
              </a:solidFill>
            </a:endParaRPr>
          </a:p>
          <a:p>
            <a:pPr eaLnBrk="1" hangingPunct="1">
              <a:defRPr/>
            </a:pPr>
            <a:endParaRPr lang="en-US" sz="2800" smtClean="0">
              <a:cs typeface="+mn-cs"/>
            </a:endParaRPr>
          </a:p>
        </p:txBody>
      </p:sp>
      <p:sp>
        <p:nvSpPr>
          <p:cNvPr id="1208324"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quarter" idx="10"/>
          </p:nvPr>
        </p:nvSpPr>
        <p:spPr/>
        <p:txBody>
          <a:bodyPr/>
          <a:lstStyle/>
          <a:p>
            <a:pPr>
              <a:defRPr/>
            </a:pPr>
            <a:r>
              <a:rPr lang="en-US" smtClean="0"/>
              <a:t>IS 257 – Fall 2012</a:t>
            </a:r>
            <a:endParaRPr lang="en-US"/>
          </a:p>
        </p:txBody>
      </p:sp>
      <p:grpSp>
        <p:nvGrpSpPr>
          <p:cNvPr id="109570" name="Group 29"/>
          <p:cNvGrpSpPr>
            <a:grpSpLocks/>
          </p:cNvGrpSpPr>
          <p:nvPr/>
        </p:nvGrpSpPr>
        <p:grpSpPr bwMode="auto">
          <a:xfrm>
            <a:off x="261938" y="1066800"/>
            <a:ext cx="8882062" cy="5410200"/>
            <a:chOff x="168" y="912"/>
            <a:chExt cx="5595" cy="3408"/>
          </a:xfrm>
        </p:grpSpPr>
        <p:sp>
          <p:nvSpPr>
            <p:cNvPr id="1209346" name="Rectangle 2"/>
            <p:cNvSpPr>
              <a:spLocks noChangeArrowheads="1"/>
            </p:cNvSpPr>
            <p:nvPr/>
          </p:nvSpPr>
          <p:spPr bwMode="auto">
            <a:xfrm>
              <a:off x="224" y="1005"/>
              <a:ext cx="816"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47" name="Rectangle 3"/>
            <p:cNvSpPr>
              <a:spLocks noChangeArrowheads="1"/>
            </p:cNvSpPr>
            <p:nvPr/>
          </p:nvSpPr>
          <p:spPr bwMode="auto">
            <a:xfrm>
              <a:off x="238" y="996"/>
              <a:ext cx="79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Business</a:t>
              </a:r>
            </a:p>
            <a:p>
              <a:pPr defTabSz="762000" eaLnBrk="0" hangingPunct="0">
                <a:defRPr/>
              </a:pPr>
              <a:r>
                <a:rPr lang="de-DE" sz="1200" b="1">
                  <a:solidFill>
                    <a:srgbClr val="000099"/>
                  </a:solidFill>
                  <a:latin typeface="CorpoSDem" charset="0"/>
                  <a:cs typeface="+mn-cs"/>
                </a:rPr>
                <a:t>Understanding</a:t>
              </a:r>
            </a:p>
          </p:txBody>
        </p:sp>
        <p:sp>
          <p:nvSpPr>
            <p:cNvPr id="1209348" name="Rectangle 4"/>
            <p:cNvSpPr>
              <a:spLocks noChangeArrowheads="1"/>
            </p:cNvSpPr>
            <p:nvPr/>
          </p:nvSpPr>
          <p:spPr bwMode="auto">
            <a:xfrm>
              <a:off x="1186" y="1005"/>
              <a:ext cx="817"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49" name="Rectangle 5"/>
            <p:cNvSpPr>
              <a:spLocks noChangeArrowheads="1"/>
            </p:cNvSpPr>
            <p:nvPr/>
          </p:nvSpPr>
          <p:spPr bwMode="auto">
            <a:xfrm>
              <a:off x="1200" y="996"/>
              <a:ext cx="79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Data</a:t>
              </a:r>
            </a:p>
            <a:p>
              <a:pPr defTabSz="762000" eaLnBrk="0" hangingPunct="0">
                <a:defRPr/>
              </a:pPr>
              <a:r>
                <a:rPr lang="de-DE" sz="1200" b="1">
                  <a:solidFill>
                    <a:srgbClr val="000099"/>
                  </a:solidFill>
                  <a:latin typeface="CorpoSDem" charset="0"/>
                  <a:cs typeface="+mn-cs"/>
                </a:rPr>
                <a:t>Understanding</a:t>
              </a:r>
            </a:p>
          </p:txBody>
        </p:sp>
        <p:sp>
          <p:nvSpPr>
            <p:cNvPr id="1209350" name="Rectangle 6"/>
            <p:cNvSpPr>
              <a:spLocks noChangeArrowheads="1"/>
            </p:cNvSpPr>
            <p:nvPr/>
          </p:nvSpPr>
          <p:spPr bwMode="auto">
            <a:xfrm>
              <a:off x="3978" y="996"/>
              <a:ext cx="799" cy="28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51" name="Rectangle 7"/>
            <p:cNvSpPr>
              <a:spLocks noChangeArrowheads="1"/>
            </p:cNvSpPr>
            <p:nvPr/>
          </p:nvSpPr>
          <p:spPr bwMode="auto">
            <a:xfrm>
              <a:off x="4078" y="1049"/>
              <a:ext cx="599"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Evaluation</a:t>
              </a:r>
            </a:p>
          </p:txBody>
        </p:sp>
        <p:sp>
          <p:nvSpPr>
            <p:cNvPr id="1209352" name="Rectangle 8"/>
            <p:cNvSpPr>
              <a:spLocks noChangeArrowheads="1"/>
            </p:cNvSpPr>
            <p:nvPr/>
          </p:nvSpPr>
          <p:spPr bwMode="auto">
            <a:xfrm>
              <a:off x="2106" y="1005"/>
              <a:ext cx="816"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53" name="Rectangle 9"/>
            <p:cNvSpPr>
              <a:spLocks noChangeArrowheads="1"/>
            </p:cNvSpPr>
            <p:nvPr/>
          </p:nvSpPr>
          <p:spPr bwMode="auto">
            <a:xfrm>
              <a:off x="2158" y="996"/>
              <a:ext cx="647"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Data</a:t>
              </a:r>
            </a:p>
            <a:p>
              <a:pPr defTabSz="762000" eaLnBrk="0" hangingPunct="0">
                <a:defRPr/>
              </a:pPr>
              <a:r>
                <a:rPr lang="de-DE" sz="1200" b="1">
                  <a:solidFill>
                    <a:srgbClr val="000099"/>
                  </a:solidFill>
                  <a:latin typeface="CorpoSDem" charset="0"/>
                  <a:cs typeface="+mn-cs"/>
                </a:rPr>
                <a:t>Preparation</a:t>
              </a:r>
            </a:p>
          </p:txBody>
        </p:sp>
        <p:sp>
          <p:nvSpPr>
            <p:cNvPr id="1209354" name="Line 10"/>
            <p:cNvSpPr>
              <a:spLocks noChangeShapeType="1"/>
            </p:cNvSpPr>
            <p:nvPr/>
          </p:nvSpPr>
          <p:spPr bwMode="auto">
            <a:xfrm>
              <a:off x="194" y="912"/>
              <a:ext cx="0" cy="3408"/>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5" name="Line 11"/>
            <p:cNvSpPr>
              <a:spLocks noChangeShapeType="1"/>
            </p:cNvSpPr>
            <p:nvPr/>
          </p:nvSpPr>
          <p:spPr bwMode="auto">
            <a:xfrm>
              <a:off x="2981" y="912"/>
              <a:ext cx="0" cy="3408"/>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6" name="Line 12"/>
            <p:cNvSpPr>
              <a:spLocks noChangeShapeType="1"/>
            </p:cNvSpPr>
            <p:nvPr/>
          </p:nvSpPr>
          <p:spPr bwMode="auto">
            <a:xfrm flipH="1">
              <a:off x="3905" y="960"/>
              <a:ext cx="8"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7" name="Line 13"/>
            <p:cNvSpPr>
              <a:spLocks noChangeShapeType="1"/>
            </p:cNvSpPr>
            <p:nvPr/>
          </p:nvSpPr>
          <p:spPr bwMode="auto">
            <a:xfrm>
              <a:off x="2073"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8" name="Line 14"/>
            <p:cNvSpPr>
              <a:spLocks noChangeShapeType="1"/>
            </p:cNvSpPr>
            <p:nvPr/>
          </p:nvSpPr>
          <p:spPr bwMode="auto">
            <a:xfrm>
              <a:off x="1107"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9" name="Line 15"/>
            <p:cNvSpPr>
              <a:spLocks noChangeShapeType="1"/>
            </p:cNvSpPr>
            <p:nvPr/>
          </p:nvSpPr>
          <p:spPr bwMode="auto">
            <a:xfrm>
              <a:off x="4844"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60" name="Rectangle 16"/>
            <p:cNvSpPr>
              <a:spLocks noChangeArrowheads="1"/>
            </p:cNvSpPr>
            <p:nvPr/>
          </p:nvSpPr>
          <p:spPr bwMode="auto">
            <a:xfrm>
              <a:off x="3048" y="996"/>
              <a:ext cx="816" cy="294"/>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61" name="Rectangle 17"/>
            <p:cNvSpPr>
              <a:spLocks noChangeArrowheads="1"/>
            </p:cNvSpPr>
            <p:nvPr/>
          </p:nvSpPr>
          <p:spPr bwMode="auto">
            <a:xfrm>
              <a:off x="3188" y="1045"/>
              <a:ext cx="535"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Modeling</a:t>
              </a:r>
            </a:p>
          </p:txBody>
        </p:sp>
        <p:sp>
          <p:nvSpPr>
            <p:cNvPr id="1209362" name="Line 18"/>
            <p:cNvSpPr>
              <a:spLocks noChangeShapeType="1"/>
            </p:cNvSpPr>
            <p:nvPr/>
          </p:nvSpPr>
          <p:spPr bwMode="auto">
            <a:xfrm>
              <a:off x="5763"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63" name="Rectangle 19"/>
            <p:cNvSpPr>
              <a:spLocks noChangeArrowheads="1"/>
            </p:cNvSpPr>
            <p:nvPr/>
          </p:nvSpPr>
          <p:spPr bwMode="auto">
            <a:xfrm>
              <a:off x="168" y="1499"/>
              <a:ext cx="994" cy="2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Determine </a:t>
              </a:r>
            </a:p>
            <a:p>
              <a:pPr algn="l" defTabSz="762000" eaLnBrk="0" hangingPunct="0">
                <a:lnSpc>
                  <a:spcPct val="90000"/>
                </a:lnSpc>
                <a:defRPr/>
              </a:pPr>
              <a:r>
                <a:rPr lang="de-DE" sz="1000" b="1">
                  <a:solidFill>
                    <a:srgbClr val="000099"/>
                  </a:solidFill>
                  <a:latin typeface="CorpoSDem" charset="0"/>
                  <a:cs typeface="+mn-cs"/>
                </a:rPr>
                <a:t>   Business Objectives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Background</a:t>
              </a:r>
            </a:p>
            <a:p>
              <a:pPr algn="l" defTabSz="762000" eaLnBrk="0" hangingPunct="0">
                <a:lnSpc>
                  <a:spcPct val="90000"/>
                </a:lnSpc>
                <a:defRPr/>
              </a:pPr>
              <a:r>
                <a:rPr lang="de-DE" sz="1000" i="1">
                  <a:solidFill>
                    <a:srgbClr val="000099"/>
                  </a:solidFill>
                  <a:latin typeface="CorpoSDem" charset="0"/>
                  <a:cs typeface="+mn-cs"/>
                </a:rPr>
                <a:t>Business Objectives</a:t>
              </a:r>
            </a:p>
            <a:p>
              <a:pPr algn="l" defTabSz="762000" eaLnBrk="0" hangingPunct="0">
                <a:lnSpc>
                  <a:spcPct val="90000"/>
                </a:lnSpc>
                <a:defRPr/>
              </a:pPr>
              <a:r>
                <a:rPr lang="de-DE" sz="1000" i="1">
                  <a:solidFill>
                    <a:srgbClr val="000099"/>
                  </a:solidFill>
                  <a:latin typeface="CorpoSDem" charset="0"/>
                  <a:cs typeface="+mn-cs"/>
                </a:rPr>
                <a:t>Business Success </a:t>
              </a:r>
            </a:p>
            <a:p>
              <a:pPr algn="l" defTabSz="762000" eaLnBrk="0" hangingPunct="0">
                <a:lnSpc>
                  <a:spcPct val="90000"/>
                </a:lnSpc>
                <a:defRPr/>
              </a:pPr>
              <a:r>
                <a:rPr lang="de-DE" sz="1000" i="1">
                  <a:solidFill>
                    <a:srgbClr val="000099"/>
                  </a:solidFill>
                  <a:latin typeface="CorpoSDem" charset="0"/>
                  <a:cs typeface="+mn-cs"/>
                </a:rPr>
                <a:t>   Criteria</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Situation Assessment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Inventory of Resources</a:t>
              </a:r>
            </a:p>
            <a:p>
              <a:pPr algn="l" defTabSz="762000" eaLnBrk="0" hangingPunct="0">
                <a:lnSpc>
                  <a:spcPct val="90000"/>
                </a:lnSpc>
                <a:defRPr/>
              </a:pPr>
              <a:r>
                <a:rPr lang="de-DE" sz="1000" i="1">
                  <a:solidFill>
                    <a:srgbClr val="000099"/>
                  </a:solidFill>
                  <a:latin typeface="CorpoSDem" charset="0"/>
                  <a:cs typeface="+mn-cs"/>
                </a:rPr>
                <a:t>Requirements,</a:t>
              </a:r>
            </a:p>
            <a:p>
              <a:pPr algn="l" defTabSz="762000" eaLnBrk="0" hangingPunct="0">
                <a:lnSpc>
                  <a:spcPct val="90000"/>
                </a:lnSpc>
                <a:defRPr/>
              </a:pPr>
              <a:r>
                <a:rPr lang="de-DE" sz="1000" i="1">
                  <a:solidFill>
                    <a:srgbClr val="000099"/>
                  </a:solidFill>
                  <a:latin typeface="CorpoSDem" charset="0"/>
                  <a:cs typeface="+mn-cs"/>
                </a:rPr>
                <a:t>  Assumptions, and</a:t>
              </a:r>
            </a:p>
            <a:p>
              <a:pPr algn="l" defTabSz="762000" eaLnBrk="0" hangingPunct="0">
                <a:lnSpc>
                  <a:spcPct val="90000"/>
                </a:lnSpc>
                <a:defRPr/>
              </a:pPr>
              <a:r>
                <a:rPr lang="de-DE" sz="1000" i="1">
                  <a:solidFill>
                    <a:srgbClr val="000099"/>
                  </a:solidFill>
                  <a:latin typeface="CorpoSDem" charset="0"/>
                  <a:cs typeface="+mn-cs"/>
                </a:rPr>
                <a:t>  Constraints</a:t>
              </a:r>
            </a:p>
            <a:p>
              <a:pPr algn="l" defTabSz="762000" eaLnBrk="0" hangingPunct="0">
                <a:lnSpc>
                  <a:spcPct val="90000"/>
                </a:lnSpc>
                <a:defRPr/>
              </a:pPr>
              <a:r>
                <a:rPr lang="de-DE" sz="1000" i="1">
                  <a:solidFill>
                    <a:srgbClr val="000099"/>
                  </a:solidFill>
                  <a:latin typeface="CorpoSDem" charset="0"/>
                  <a:cs typeface="+mn-cs"/>
                </a:rPr>
                <a:t>Risks and Contingencies</a:t>
              </a:r>
            </a:p>
            <a:p>
              <a:pPr algn="l" defTabSz="762000" eaLnBrk="0" hangingPunct="0">
                <a:lnSpc>
                  <a:spcPct val="90000"/>
                </a:lnSpc>
                <a:defRPr/>
              </a:pPr>
              <a:r>
                <a:rPr lang="de-DE" sz="1000" i="1">
                  <a:solidFill>
                    <a:srgbClr val="000099"/>
                  </a:solidFill>
                  <a:latin typeface="CorpoSDem" charset="0"/>
                  <a:cs typeface="+mn-cs"/>
                </a:rPr>
                <a:t>Terminology</a:t>
              </a:r>
            </a:p>
            <a:p>
              <a:pPr algn="l" defTabSz="762000" eaLnBrk="0" hangingPunct="0">
                <a:lnSpc>
                  <a:spcPct val="90000"/>
                </a:lnSpc>
                <a:defRPr/>
              </a:pPr>
              <a:r>
                <a:rPr lang="de-DE" sz="1000" i="1">
                  <a:solidFill>
                    <a:srgbClr val="000099"/>
                  </a:solidFill>
                  <a:latin typeface="CorpoSDem" charset="0"/>
                  <a:cs typeface="+mn-cs"/>
                </a:rPr>
                <a:t>Costs and Benefits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Determine </a:t>
              </a:r>
            </a:p>
            <a:p>
              <a:pPr algn="l" defTabSz="762000" eaLnBrk="0" hangingPunct="0">
                <a:lnSpc>
                  <a:spcPct val="90000"/>
                </a:lnSpc>
                <a:defRPr/>
              </a:pPr>
              <a:r>
                <a:rPr lang="de-DE" sz="1000" b="1">
                  <a:solidFill>
                    <a:srgbClr val="000099"/>
                  </a:solidFill>
                  <a:latin typeface="CorpoSDem" charset="0"/>
                  <a:cs typeface="+mn-cs"/>
                </a:rPr>
                <a:t>   Data Mining Goal</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Mining Goals</a:t>
              </a:r>
            </a:p>
            <a:p>
              <a:pPr algn="l" defTabSz="762000" eaLnBrk="0" hangingPunct="0">
                <a:lnSpc>
                  <a:spcPct val="90000"/>
                </a:lnSpc>
                <a:defRPr/>
              </a:pPr>
              <a:r>
                <a:rPr lang="de-DE" sz="1000" i="1">
                  <a:solidFill>
                    <a:srgbClr val="000099"/>
                  </a:solidFill>
                  <a:latin typeface="CorpoSDem" charset="0"/>
                  <a:cs typeface="+mn-cs"/>
                </a:rPr>
                <a:t>Data Mining Success </a:t>
              </a:r>
            </a:p>
            <a:p>
              <a:pPr algn="l" defTabSz="762000" eaLnBrk="0" hangingPunct="0">
                <a:lnSpc>
                  <a:spcPct val="90000"/>
                </a:lnSpc>
                <a:defRPr/>
              </a:pPr>
              <a:r>
                <a:rPr lang="de-DE" sz="1000" i="1">
                  <a:solidFill>
                    <a:srgbClr val="000099"/>
                  </a:solidFill>
                  <a:latin typeface="CorpoSDem" charset="0"/>
                  <a:cs typeface="+mn-cs"/>
                </a:rPr>
                <a:t>   Criteria</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Produce Project Plan</a:t>
              </a:r>
            </a:p>
            <a:p>
              <a:pPr algn="l" defTabSz="762000" eaLnBrk="0" hangingPunct="0">
                <a:lnSpc>
                  <a:spcPct val="90000"/>
                </a:lnSpc>
                <a:defRPr/>
              </a:pPr>
              <a:r>
                <a:rPr lang="de-DE" sz="1000" i="1">
                  <a:solidFill>
                    <a:srgbClr val="000099"/>
                  </a:solidFill>
                  <a:latin typeface="CorpoSDem" charset="0"/>
                  <a:cs typeface="+mn-cs"/>
                </a:rPr>
                <a:t>Project Plan</a:t>
              </a:r>
              <a:br>
                <a:rPr lang="de-DE" sz="1000" i="1">
                  <a:solidFill>
                    <a:srgbClr val="000099"/>
                  </a:solidFill>
                  <a:latin typeface="CorpoSDem" charset="0"/>
                  <a:cs typeface="+mn-cs"/>
                </a:rPr>
              </a:br>
              <a:r>
                <a:rPr lang="de-DE" sz="1000" i="1">
                  <a:solidFill>
                    <a:srgbClr val="000099"/>
                  </a:solidFill>
                  <a:latin typeface="CorpoSDem" charset="0"/>
                  <a:cs typeface="+mn-cs"/>
                </a:rPr>
                <a:t>Initial Asessment of </a:t>
              </a:r>
              <a:br>
                <a:rPr lang="de-DE" sz="1000" i="1">
                  <a:solidFill>
                    <a:srgbClr val="000099"/>
                  </a:solidFill>
                  <a:latin typeface="CorpoSDem" charset="0"/>
                  <a:cs typeface="+mn-cs"/>
                </a:rPr>
              </a:br>
              <a:r>
                <a:rPr lang="de-DE" sz="1000" i="1">
                  <a:solidFill>
                    <a:srgbClr val="000099"/>
                  </a:solidFill>
                  <a:latin typeface="CorpoSDem" charset="0"/>
                  <a:cs typeface="+mn-cs"/>
                </a:rPr>
                <a:t>  Tools and Techniques</a:t>
              </a:r>
            </a:p>
          </p:txBody>
        </p:sp>
        <p:sp>
          <p:nvSpPr>
            <p:cNvPr id="1209364" name="Rectangle 20"/>
            <p:cNvSpPr>
              <a:spLocks noChangeArrowheads="1"/>
            </p:cNvSpPr>
            <p:nvPr/>
          </p:nvSpPr>
          <p:spPr bwMode="auto">
            <a:xfrm>
              <a:off x="1077" y="1499"/>
              <a:ext cx="990" cy="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Collect Initial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Initial Data Collection </a:t>
              </a:r>
            </a:p>
            <a:p>
              <a:pPr algn="l" defTabSz="762000" eaLnBrk="0" hangingPunct="0">
                <a:lnSpc>
                  <a:spcPct val="90000"/>
                </a:lnSpc>
                <a:defRPr/>
              </a:pPr>
              <a:r>
                <a:rPr lang="de-DE" sz="1000" i="1">
                  <a:solidFill>
                    <a:srgbClr val="000099"/>
                  </a:solidFill>
                  <a:latin typeface="CorpoSDem" charset="0"/>
                  <a:cs typeface="+mn-cs"/>
                </a:rPr>
                <a:t>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Describe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Description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Explore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Exploration Report </a:t>
              </a:r>
              <a:br>
                <a:rPr lang="de-DE" sz="1000" i="1">
                  <a:solidFill>
                    <a:srgbClr val="000099"/>
                  </a:solidFill>
                  <a:latin typeface="CorpoSDem" charset="0"/>
                  <a:cs typeface="+mn-cs"/>
                </a:rPr>
              </a:br>
              <a:r>
                <a:rPr lang="de-DE" sz="1000" i="1">
                  <a:solidFill>
                    <a:srgbClr val="000099"/>
                  </a:solidFill>
                  <a:latin typeface="CorpoSDem" charset="0"/>
                  <a:cs typeface="+mn-cs"/>
                </a:rPr>
                <a:t/>
              </a:r>
              <a:br>
                <a:rPr lang="de-DE" sz="1000" i="1">
                  <a:solidFill>
                    <a:srgbClr val="000099"/>
                  </a:solidFill>
                  <a:latin typeface="CorpoSDem" charset="0"/>
                  <a:cs typeface="+mn-cs"/>
                </a:rPr>
              </a:br>
              <a:r>
                <a:rPr lang="de-DE" sz="1000" b="1">
                  <a:solidFill>
                    <a:srgbClr val="000099"/>
                  </a:solidFill>
                  <a:latin typeface="CorpoSDem" charset="0"/>
                  <a:cs typeface="+mn-cs"/>
                </a:rPr>
                <a:t>Verify Data Quality </a:t>
              </a:r>
            </a:p>
            <a:p>
              <a:pPr algn="l" defTabSz="762000" eaLnBrk="0" hangingPunct="0">
                <a:lnSpc>
                  <a:spcPct val="90000"/>
                </a:lnSpc>
                <a:defRPr/>
              </a:pPr>
              <a:r>
                <a:rPr lang="de-DE" sz="1000" i="1">
                  <a:solidFill>
                    <a:srgbClr val="000099"/>
                  </a:solidFill>
                  <a:latin typeface="CorpoSDem" charset="0"/>
                  <a:cs typeface="+mn-cs"/>
                </a:rPr>
                <a:t>Data Quality Report</a:t>
              </a:r>
            </a:p>
          </p:txBody>
        </p:sp>
        <p:sp>
          <p:nvSpPr>
            <p:cNvPr id="1209365" name="Rectangle 21"/>
            <p:cNvSpPr>
              <a:spLocks noChangeArrowheads="1"/>
            </p:cNvSpPr>
            <p:nvPr/>
          </p:nvSpPr>
          <p:spPr bwMode="auto">
            <a:xfrm>
              <a:off x="2038" y="1499"/>
              <a:ext cx="972" cy="1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i="1">
                  <a:solidFill>
                    <a:srgbClr val="000099"/>
                  </a:solidFill>
                  <a:latin typeface="CorpoSDem" charset="0"/>
                  <a:cs typeface="+mn-cs"/>
                </a:rPr>
                <a:t>Data Set</a:t>
              </a:r>
            </a:p>
            <a:p>
              <a:pPr algn="l" defTabSz="762000" eaLnBrk="0" hangingPunct="0">
                <a:lnSpc>
                  <a:spcPct val="90000"/>
                </a:lnSpc>
                <a:defRPr/>
              </a:pPr>
              <a:r>
                <a:rPr lang="de-DE" sz="1000" i="1">
                  <a:solidFill>
                    <a:srgbClr val="000099"/>
                  </a:solidFill>
                  <a:latin typeface="CorpoSDem" charset="0"/>
                  <a:cs typeface="+mn-cs"/>
                </a:rPr>
                <a:t>Data Set Description</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Select Data </a:t>
              </a:r>
            </a:p>
            <a:p>
              <a:pPr algn="l" defTabSz="762000" eaLnBrk="0" hangingPunct="0">
                <a:lnSpc>
                  <a:spcPct val="90000"/>
                </a:lnSpc>
                <a:defRPr/>
              </a:pPr>
              <a:r>
                <a:rPr lang="de-DE" sz="1000" i="1">
                  <a:solidFill>
                    <a:srgbClr val="000099"/>
                  </a:solidFill>
                  <a:latin typeface="CorpoSDem" charset="0"/>
                  <a:cs typeface="+mn-cs"/>
                </a:rPr>
                <a:t>Rationale for Inclusion / </a:t>
              </a:r>
            </a:p>
            <a:p>
              <a:pPr algn="l" defTabSz="762000" eaLnBrk="0" hangingPunct="0">
                <a:lnSpc>
                  <a:spcPct val="90000"/>
                </a:lnSpc>
                <a:defRPr/>
              </a:pPr>
              <a:r>
                <a:rPr lang="de-DE" sz="1000" i="1">
                  <a:solidFill>
                    <a:srgbClr val="000099"/>
                  </a:solidFill>
                  <a:latin typeface="CorpoSDem" charset="0"/>
                  <a:cs typeface="+mn-cs"/>
                </a:rPr>
                <a:t>   Exclusion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Clean Data </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Cleaning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Construct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Derived Attributes</a:t>
              </a:r>
            </a:p>
            <a:p>
              <a:pPr algn="l" defTabSz="762000" eaLnBrk="0" hangingPunct="0">
                <a:lnSpc>
                  <a:spcPct val="90000"/>
                </a:lnSpc>
                <a:defRPr/>
              </a:pPr>
              <a:r>
                <a:rPr lang="de-DE" sz="1000" i="1">
                  <a:solidFill>
                    <a:srgbClr val="000099"/>
                  </a:solidFill>
                  <a:latin typeface="CorpoSDem" charset="0"/>
                  <a:cs typeface="+mn-cs"/>
                </a:rPr>
                <a:t>Generated Records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Integrate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Merged Data</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Format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Reformatted Data</a:t>
              </a:r>
            </a:p>
          </p:txBody>
        </p:sp>
        <p:sp>
          <p:nvSpPr>
            <p:cNvPr id="1209366" name="Rectangle 22"/>
            <p:cNvSpPr>
              <a:spLocks noChangeArrowheads="1"/>
            </p:cNvSpPr>
            <p:nvPr/>
          </p:nvSpPr>
          <p:spPr bwMode="auto">
            <a:xfrm>
              <a:off x="2991" y="1499"/>
              <a:ext cx="937" cy="15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Select Modeling</a:t>
              </a:r>
            </a:p>
            <a:p>
              <a:pPr algn="l" defTabSz="762000" eaLnBrk="0" hangingPunct="0">
                <a:lnSpc>
                  <a:spcPct val="90000"/>
                </a:lnSpc>
                <a:defRPr/>
              </a:pPr>
              <a:r>
                <a:rPr lang="de-DE" sz="1000" b="1">
                  <a:solidFill>
                    <a:srgbClr val="000099"/>
                  </a:solidFill>
                  <a:latin typeface="CorpoSDem" charset="0"/>
                  <a:cs typeface="+mn-cs"/>
                </a:rPr>
                <a:t>   Technique</a:t>
              </a:r>
            </a:p>
            <a:p>
              <a:pPr algn="l" defTabSz="762000" eaLnBrk="0" hangingPunct="0">
                <a:lnSpc>
                  <a:spcPct val="90000"/>
                </a:lnSpc>
                <a:defRPr/>
              </a:pPr>
              <a:r>
                <a:rPr lang="de-DE" sz="1000" i="1">
                  <a:solidFill>
                    <a:srgbClr val="000099"/>
                  </a:solidFill>
                  <a:latin typeface="CorpoSDem" charset="0"/>
                  <a:cs typeface="+mn-cs"/>
                </a:rPr>
                <a:t>Modeling Technique</a:t>
              </a:r>
            </a:p>
            <a:p>
              <a:pPr algn="l" defTabSz="762000" eaLnBrk="0" hangingPunct="0">
                <a:lnSpc>
                  <a:spcPct val="90000"/>
                </a:lnSpc>
                <a:defRPr/>
              </a:pPr>
              <a:r>
                <a:rPr lang="de-DE" sz="1000" i="1">
                  <a:solidFill>
                    <a:srgbClr val="000099"/>
                  </a:solidFill>
                  <a:latin typeface="CorpoSDem" charset="0"/>
                  <a:cs typeface="+mn-cs"/>
                </a:rPr>
                <a:t>Modeling Assumptions</a:t>
              </a:r>
            </a:p>
            <a:p>
              <a:pPr algn="l" defTabSz="762000" eaLnBrk="0" hangingPunct="0">
                <a:lnSpc>
                  <a:spcPct val="90000"/>
                </a:lnSpc>
                <a:defRPr/>
              </a:pPr>
              <a:endParaRPr lang="de-DE" sz="1000" b="1">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Generate Test Design</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Test Design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Build Model</a:t>
              </a:r>
            </a:p>
            <a:p>
              <a:pPr algn="l" defTabSz="762000" eaLnBrk="0" hangingPunct="0">
                <a:lnSpc>
                  <a:spcPct val="90000"/>
                </a:lnSpc>
                <a:defRPr/>
              </a:pPr>
              <a:r>
                <a:rPr lang="de-DE" sz="1000" i="1">
                  <a:solidFill>
                    <a:srgbClr val="000099"/>
                  </a:solidFill>
                  <a:latin typeface="CorpoSDem" charset="0"/>
                  <a:cs typeface="+mn-cs"/>
                </a:rPr>
                <a:t>Parameter Settings</a:t>
              </a:r>
            </a:p>
            <a:p>
              <a:pPr algn="l" defTabSz="762000" eaLnBrk="0" hangingPunct="0">
                <a:lnSpc>
                  <a:spcPct val="90000"/>
                </a:lnSpc>
                <a:defRPr/>
              </a:pPr>
              <a:r>
                <a:rPr lang="de-DE" sz="1000" i="1">
                  <a:solidFill>
                    <a:srgbClr val="000099"/>
                  </a:solidFill>
                  <a:latin typeface="CorpoSDem" charset="0"/>
                  <a:cs typeface="+mn-cs"/>
                </a:rPr>
                <a:t>Models</a:t>
              </a:r>
            </a:p>
            <a:p>
              <a:pPr algn="l" defTabSz="762000" eaLnBrk="0" hangingPunct="0">
                <a:lnSpc>
                  <a:spcPct val="90000"/>
                </a:lnSpc>
                <a:defRPr/>
              </a:pPr>
              <a:r>
                <a:rPr lang="de-DE" sz="1000" i="1">
                  <a:solidFill>
                    <a:srgbClr val="000099"/>
                  </a:solidFill>
                  <a:latin typeface="CorpoSDem" charset="0"/>
                  <a:cs typeface="+mn-cs"/>
                </a:rPr>
                <a:t>Model Description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Assess Model</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Model Assessment</a:t>
              </a:r>
              <a:br>
                <a:rPr lang="de-DE" sz="1000" i="1">
                  <a:solidFill>
                    <a:srgbClr val="000099"/>
                  </a:solidFill>
                  <a:latin typeface="CorpoSDem" charset="0"/>
                  <a:cs typeface="+mn-cs"/>
                </a:rPr>
              </a:br>
              <a:r>
                <a:rPr lang="de-DE" sz="1000" i="1">
                  <a:solidFill>
                    <a:srgbClr val="000099"/>
                  </a:solidFill>
                  <a:latin typeface="CorpoSDem" charset="0"/>
                  <a:cs typeface="+mn-cs"/>
                </a:rPr>
                <a:t>Revised Parameter </a:t>
              </a:r>
              <a:br>
                <a:rPr lang="de-DE" sz="1000" i="1">
                  <a:solidFill>
                    <a:srgbClr val="000099"/>
                  </a:solidFill>
                  <a:latin typeface="CorpoSDem" charset="0"/>
                  <a:cs typeface="+mn-cs"/>
                </a:rPr>
              </a:br>
              <a:r>
                <a:rPr lang="de-DE" sz="1000" i="1">
                  <a:solidFill>
                    <a:srgbClr val="000099"/>
                  </a:solidFill>
                  <a:latin typeface="CorpoSDem" charset="0"/>
                  <a:cs typeface="+mn-cs"/>
                </a:rPr>
                <a:t>  Settings</a:t>
              </a:r>
            </a:p>
          </p:txBody>
        </p:sp>
        <p:sp>
          <p:nvSpPr>
            <p:cNvPr id="1209367" name="Rectangle 23"/>
            <p:cNvSpPr>
              <a:spLocks noChangeArrowheads="1"/>
            </p:cNvSpPr>
            <p:nvPr/>
          </p:nvSpPr>
          <p:spPr bwMode="auto">
            <a:xfrm>
              <a:off x="3892" y="1499"/>
              <a:ext cx="941" cy="1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Evaluate Results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Assessment of Data </a:t>
              </a:r>
            </a:p>
            <a:p>
              <a:pPr algn="l" defTabSz="762000" eaLnBrk="0" hangingPunct="0">
                <a:lnSpc>
                  <a:spcPct val="90000"/>
                </a:lnSpc>
                <a:defRPr/>
              </a:pPr>
              <a:r>
                <a:rPr lang="de-DE" sz="1000" i="1">
                  <a:solidFill>
                    <a:srgbClr val="000099"/>
                  </a:solidFill>
                  <a:latin typeface="CorpoSDem" charset="0"/>
                  <a:cs typeface="+mn-cs"/>
                </a:rPr>
                <a:t>   Mining Results w.r.t. </a:t>
              </a:r>
            </a:p>
            <a:p>
              <a:pPr algn="l" defTabSz="762000" eaLnBrk="0" hangingPunct="0">
                <a:lnSpc>
                  <a:spcPct val="90000"/>
                </a:lnSpc>
                <a:defRPr/>
              </a:pPr>
              <a:r>
                <a:rPr lang="de-DE" sz="1000" i="1">
                  <a:solidFill>
                    <a:srgbClr val="000099"/>
                  </a:solidFill>
                  <a:latin typeface="CorpoSDem" charset="0"/>
                  <a:cs typeface="+mn-cs"/>
                </a:rPr>
                <a:t>   Business Success </a:t>
              </a:r>
            </a:p>
            <a:p>
              <a:pPr algn="l" defTabSz="762000" eaLnBrk="0" hangingPunct="0">
                <a:lnSpc>
                  <a:spcPct val="90000"/>
                </a:lnSpc>
                <a:defRPr/>
              </a:pPr>
              <a:r>
                <a:rPr lang="de-DE" sz="1000" i="1">
                  <a:solidFill>
                    <a:srgbClr val="000099"/>
                  </a:solidFill>
                  <a:latin typeface="CorpoSDem" charset="0"/>
                  <a:cs typeface="+mn-cs"/>
                </a:rPr>
                <a:t>   Criteria</a:t>
              </a:r>
            </a:p>
            <a:p>
              <a:pPr algn="l" defTabSz="762000" eaLnBrk="0" hangingPunct="0">
                <a:lnSpc>
                  <a:spcPct val="90000"/>
                </a:lnSpc>
                <a:defRPr/>
              </a:pPr>
              <a:r>
                <a:rPr lang="de-DE" sz="1000" i="1">
                  <a:solidFill>
                    <a:srgbClr val="000099"/>
                  </a:solidFill>
                  <a:latin typeface="CorpoSDem" charset="0"/>
                  <a:cs typeface="+mn-cs"/>
                </a:rPr>
                <a:t>Approved Models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Review Process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Review of Process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Determine Next Steps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List of Possible Actions</a:t>
              </a:r>
            </a:p>
            <a:p>
              <a:pPr algn="l" defTabSz="762000" eaLnBrk="0" hangingPunct="0">
                <a:lnSpc>
                  <a:spcPct val="90000"/>
                </a:lnSpc>
                <a:defRPr/>
              </a:pPr>
              <a:r>
                <a:rPr lang="de-DE" sz="1000" i="1">
                  <a:solidFill>
                    <a:srgbClr val="000099"/>
                  </a:solidFill>
                  <a:latin typeface="CorpoSDem" charset="0"/>
                  <a:cs typeface="+mn-cs"/>
                </a:rPr>
                <a:t>Decision</a:t>
              </a:r>
            </a:p>
          </p:txBody>
        </p:sp>
        <p:sp>
          <p:nvSpPr>
            <p:cNvPr id="1209368" name="Rectangle 24"/>
            <p:cNvSpPr>
              <a:spLocks noChangeArrowheads="1"/>
            </p:cNvSpPr>
            <p:nvPr/>
          </p:nvSpPr>
          <p:spPr bwMode="auto">
            <a:xfrm>
              <a:off x="4839" y="1499"/>
              <a:ext cx="923" cy="1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Plan Deployment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Deployment Plan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Plan Monitoring and </a:t>
              </a:r>
            </a:p>
            <a:p>
              <a:pPr algn="l" defTabSz="762000" eaLnBrk="0" hangingPunct="0">
                <a:lnSpc>
                  <a:spcPct val="90000"/>
                </a:lnSpc>
                <a:defRPr/>
              </a:pPr>
              <a:r>
                <a:rPr lang="de-DE" sz="1000" b="1">
                  <a:solidFill>
                    <a:srgbClr val="000099"/>
                  </a:solidFill>
                  <a:latin typeface="CorpoSDem" charset="0"/>
                  <a:cs typeface="+mn-cs"/>
                </a:rPr>
                <a:t>   Maintenance</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Monitoring and </a:t>
              </a:r>
              <a:br>
                <a:rPr lang="de-DE" sz="1000" i="1">
                  <a:solidFill>
                    <a:srgbClr val="000099"/>
                  </a:solidFill>
                  <a:latin typeface="CorpoSDem" charset="0"/>
                  <a:cs typeface="+mn-cs"/>
                </a:rPr>
              </a:br>
              <a:r>
                <a:rPr lang="de-DE" sz="1000" i="1">
                  <a:solidFill>
                    <a:srgbClr val="000099"/>
                  </a:solidFill>
                  <a:latin typeface="CorpoSDem" charset="0"/>
                  <a:cs typeface="+mn-cs"/>
                </a:rPr>
                <a:t>  Maintenance Plan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Produce Final Report</a:t>
              </a:r>
            </a:p>
            <a:p>
              <a:pPr algn="l" defTabSz="762000" eaLnBrk="0" hangingPunct="0">
                <a:lnSpc>
                  <a:spcPct val="90000"/>
                </a:lnSpc>
                <a:defRPr/>
              </a:pPr>
              <a:r>
                <a:rPr lang="de-DE" sz="1000" i="1">
                  <a:solidFill>
                    <a:srgbClr val="000099"/>
                  </a:solidFill>
                  <a:latin typeface="CorpoSDem" charset="0"/>
                  <a:cs typeface="+mn-cs"/>
                </a:rPr>
                <a:t>Final Report</a:t>
              </a:r>
            </a:p>
            <a:p>
              <a:pPr algn="l" defTabSz="762000" eaLnBrk="0" hangingPunct="0">
                <a:lnSpc>
                  <a:spcPct val="90000"/>
                </a:lnSpc>
                <a:defRPr/>
              </a:pPr>
              <a:r>
                <a:rPr lang="de-DE" sz="1000" i="1">
                  <a:solidFill>
                    <a:srgbClr val="000099"/>
                  </a:solidFill>
                  <a:latin typeface="CorpoSDem" charset="0"/>
                  <a:cs typeface="+mn-cs"/>
                </a:rPr>
                <a:t>Final Presentation</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Review Project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Experience </a:t>
              </a:r>
            </a:p>
            <a:p>
              <a:pPr algn="l" defTabSz="762000" eaLnBrk="0" hangingPunct="0">
                <a:lnSpc>
                  <a:spcPct val="90000"/>
                </a:lnSpc>
                <a:defRPr/>
              </a:pPr>
              <a:r>
                <a:rPr lang="de-DE" sz="1000" i="1">
                  <a:solidFill>
                    <a:srgbClr val="000099"/>
                  </a:solidFill>
                  <a:latin typeface="CorpoSDem" charset="0"/>
                  <a:cs typeface="+mn-cs"/>
                </a:rPr>
                <a:t>   Documentation</a:t>
              </a:r>
            </a:p>
          </p:txBody>
        </p:sp>
        <p:sp>
          <p:nvSpPr>
            <p:cNvPr id="1209369" name="Rectangle 25"/>
            <p:cNvSpPr>
              <a:spLocks noChangeArrowheads="1"/>
            </p:cNvSpPr>
            <p:nvPr/>
          </p:nvSpPr>
          <p:spPr bwMode="auto">
            <a:xfrm>
              <a:off x="4909" y="999"/>
              <a:ext cx="816" cy="286"/>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70" name="Rectangle 26"/>
            <p:cNvSpPr>
              <a:spLocks noChangeArrowheads="1"/>
            </p:cNvSpPr>
            <p:nvPr/>
          </p:nvSpPr>
          <p:spPr bwMode="auto">
            <a:xfrm>
              <a:off x="4987" y="1048"/>
              <a:ext cx="663"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Deployment</a:t>
              </a:r>
            </a:p>
          </p:txBody>
        </p:sp>
      </p:grpSp>
      <p:sp>
        <p:nvSpPr>
          <p:cNvPr id="1209371" name="Rectangle 27"/>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chor="t"/>
          <a:lstStyle/>
          <a:p>
            <a:pPr eaLnBrk="1" hangingPunct="1">
              <a:defRPr/>
            </a:pPr>
            <a:r>
              <a:rPr lang="en-US" smtClean="0">
                <a:effectLst>
                  <a:outerShdw blurRad="38100" dist="38100" dir="2700000" algn="tl">
                    <a:srgbClr val="DDDDDD"/>
                  </a:outerShdw>
                </a:effectLst>
                <a:cs typeface="+mj-cs"/>
              </a:rPr>
              <a:t>Phases and Tasks</a:t>
            </a:r>
          </a:p>
        </p:txBody>
      </p:sp>
      <p:sp>
        <p:nvSpPr>
          <p:cNvPr id="1209372" name="Text Box 28"/>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47237" name="Rectangle 5"/>
          <p:cNvSpPr>
            <a:spLocks noGrp="1" noChangeArrowheads="1"/>
          </p:cNvSpPr>
          <p:nvPr>
            <p:ph type="title"/>
          </p:nvPr>
        </p:nvSpPr>
        <p:spPr/>
        <p:txBody>
          <a:bodyPr/>
          <a:lstStyle/>
          <a:p>
            <a:pPr eaLnBrk="1" hangingPunct="1">
              <a:defRPr/>
            </a:pPr>
            <a:r>
              <a:rPr lang="en-US" smtClean="0">
                <a:cs typeface="+mj-cs"/>
              </a:rPr>
              <a:t>Phases in CRISP</a:t>
            </a:r>
          </a:p>
        </p:txBody>
      </p:sp>
      <p:sp>
        <p:nvSpPr>
          <p:cNvPr id="1247238" name="Rectangle 6"/>
          <p:cNvSpPr>
            <a:spLocks noGrp="1" noChangeArrowheads="1"/>
          </p:cNvSpPr>
          <p:nvPr>
            <p:ph type="body" idx="1"/>
          </p:nvPr>
        </p:nvSpPr>
        <p:spPr/>
        <p:txBody>
          <a:bodyPr/>
          <a:lstStyle/>
          <a:p>
            <a:pPr eaLnBrk="1" hangingPunct="1">
              <a:defRPr/>
            </a:pPr>
            <a:r>
              <a:rPr lang="en-US" sz="1200" b="1" smtClean="0">
                <a:cs typeface="+mn-cs"/>
              </a:rPr>
              <a:t>Business Understanding</a:t>
            </a:r>
          </a:p>
          <a:p>
            <a:pPr lvl="1" eaLnBrk="1" hangingPunct="1">
              <a:defRPr/>
            </a:pPr>
            <a:r>
              <a:rPr lang="en-US" sz="1000" smtClean="0"/>
              <a:t>This initial phase focuses on understanding the project objectives and requirements from a business perspective, and then converting this knowledge into a data mining problem definition, and a preliminary plan designed to achieve the objectives.</a:t>
            </a:r>
          </a:p>
          <a:p>
            <a:pPr eaLnBrk="1" hangingPunct="1">
              <a:defRPr/>
            </a:pPr>
            <a:r>
              <a:rPr lang="en-US" sz="1200" b="1" smtClean="0">
                <a:cs typeface="+mn-cs"/>
              </a:rPr>
              <a:t>Data Understanding</a:t>
            </a:r>
          </a:p>
          <a:p>
            <a:pPr lvl="1" eaLnBrk="1" hangingPunct="1">
              <a:defRPr/>
            </a:pPr>
            <a:r>
              <a:rPr lang="en-US" sz="1000" smtClean="0"/>
              <a:t>The data understanding phase starts with an initial data collection and proceeds with activities in order to get familiar with the data, to identify data quality problems, to discover first insights into the data, or to detect interesting subsets to form hypotheses for hidden information.</a:t>
            </a:r>
          </a:p>
          <a:p>
            <a:pPr eaLnBrk="1" hangingPunct="1">
              <a:defRPr/>
            </a:pPr>
            <a:r>
              <a:rPr lang="en-US" sz="1200" b="1" smtClean="0">
                <a:cs typeface="+mn-cs"/>
              </a:rPr>
              <a:t>Data Preparation</a:t>
            </a:r>
          </a:p>
          <a:p>
            <a:pPr lvl="1" eaLnBrk="1" hangingPunct="1">
              <a:defRPr/>
            </a:pPr>
            <a:r>
              <a:rPr lang="en-US" sz="1000" smtClean="0"/>
              <a:t>The data preparation phase covers all activities to construct the final dataset (data that will be fed into the modeling tool(s)) from the initial raw data. Data preparation tasks are likely to be performed multiple times, and not in any prescribed order. Tasks include table, record, and attribute selection as well as transformation and cleaning of data for modeling tools.</a:t>
            </a:r>
          </a:p>
          <a:p>
            <a:pPr eaLnBrk="1" hangingPunct="1">
              <a:defRPr/>
            </a:pPr>
            <a:r>
              <a:rPr lang="en-US" sz="1200" b="1" smtClean="0">
                <a:cs typeface="+mn-cs"/>
              </a:rPr>
              <a:t>Modeling</a:t>
            </a:r>
          </a:p>
          <a:p>
            <a:pPr lvl="1" eaLnBrk="1" hangingPunct="1">
              <a:defRPr/>
            </a:pPr>
            <a:r>
              <a:rPr lang="en-US" sz="1000" smtClean="0"/>
              <a:t>In this phase, various modeling techniques are selected and applied, and their parameters are calibrated to optimal values. Typically, there are several techniques for the same data mining problem type. Some techniques have specific requirements on the form of data. Therefore, stepping back to the data preparation phase is often needed.</a:t>
            </a:r>
          </a:p>
          <a:p>
            <a:pPr eaLnBrk="1" hangingPunct="1">
              <a:defRPr/>
            </a:pPr>
            <a:r>
              <a:rPr lang="en-US" sz="1200" b="1" smtClean="0">
                <a:cs typeface="+mn-cs"/>
              </a:rPr>
              <a:t>Evaluation</a:t>
            </a:r>
          </a:p>
          <a:p>
            <a:pPr lvl="1" eaLnBrk="1" hangingPunct="1">
              <a:defRPr/>
            </a:pPr>
            <a:r>
              <a:rPr lang="en-US" sz="1000" smtClean="0"/>
              <a:t>At this stage in the project you have built a model (or models) that appears to have high quality, from a data analysis perspective. Before proceeding to final deployment of the model, it is important to more thoroughly evaluate the model, and review the steps executed to construct the model, to be certain it properly achieves the business objectives. A key objective is to determine if there is some important business issue that has not been sufficiently considered. At the end of this phase, a decision on the use of the data mining results should be reached.</a:t>
            </a:r>
          </a:p>
          <a:p>
            <a:pPr eaLnBrk="1" hangingPunct="1">
              <a:defRPr/>
            </a:pPr>
            <a:r>
              <a:rPr lang="en-US" sz="1200" b="1" smtClean="0">
                <a:cs typeface="+mn-cs"/>
              </a:rPr>
              <a:t>Deployment</a:t>
            </a:r>
          </a:p>
          <a:p>
            <a:pPr lvl="1" eaLnBrk="1" hangingPunct="1">
              <a:defRPr/>
            </a:pPr>
            <a:r>
              <a:rPr lang="en-US" sz="1000" smtClean="0"/>
              <a:t>Creation of the model is generally not the end of the project. Even if the purpose of the model is to increase knowledge of the data, the knowledge gained will need to be organized and presented in a way that the customer can use it. Depending on the requirements, the deployment phase can be as simple as generating a report or as complex as implementing a repeatable data mining process. In many cases it will be the customer, not the data analyst, who will carry out the deployment steps. However, even if the analyst will not carry out the deployment effort it is important for the customer to understand up front what actions will need to be carried out in order to actually make use of the created models.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2012</a:t>
            </a:r>
            <a:endParaRPr lang="en-US"/>
          </a:p>
        </p:txBody>
      </p:sp>
      <p:sp>
        <p:nvSpPr>
          <p:cNvPr id="1210374" name="Rectangle 6"/>
          <p:cNvSpPr>
            <a:spLocks noGrp="1" noChangeArrowheads="1"/>
          </p:cNvSpPr>
          <p:nvPr>
            <p:ph type="title"/>
          </p:nvPr>
        </p:nvSpPr>
        <p:spPr/>
        <p:txBody>
          <a:bodyPr/>
          <a:lstStyle/>
          <a:p>
            <a:pPr eaLnBrk="1" hangingPunct="1">
              <a:defRPr/>
            </a:pPr>
            <a:r>
              <a:rPr lang="en-US" sz="3200" smtClean="0">
                <a:cs typeface="+mj-cs"/>
              </a:rPr>
              <a:t>Phases in the DM Process: CRISP-DM</a:t>
            </a:r>
          </a:p>
        </p:txBody>
      </p:sp>
      <p:pic>
        <p:nvPicPr>
          <p:cNvPr id="1210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629400" cy="50419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sp>
        <p:nvSpPr>
          <p:cNvPr id="1210372"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2012</a:t>
            </a:r>
            <a:endParaRPr lang="en-US"/>
          </a:p>
        </p:txBody>
      </p:sp>
      <p:sp>
        <p:nvSpPr>
          <p:cNvPr id="1211399" name="Rectangle 7"/>
          <p:cNvSpPr>
            <a:spLocks noGrp="1" noChangeArrowheads="1"/>
          </p:cNvSpPr>
          <p:nvPr>
            <p:ph type="title"/>
          </p:nvPr>
        </p:nvSpPr>
        <p:spPr/>
        <p:txBody>
          <a:bodyPr/>
          <a:lstStyle/>
          <a:p>
            <a:pPr eaLnBrk="1" hangingPunct="1">
              <a:defRPr/>
            </a:pPr>
            <a:r>
              <a:rPr lang="en-US" sz="3600" smtClean="0">
                <a:cs typeface="+mj-cs"/>
              </a:rPr>
              <a:t>Phases in the DM Process (1 &amp; 2)</a:t>
            </a:r>
          </a:p>
        </p:txBody>
      </p:sp>
      <p:sp>
        <p:nvSpPr>
          <p:cNvPr id="1211400" name="Rectangle 8"/>
          <p:cNvSpPr>
            <a:spLocks noGrp="1" noChangeArrowheads="1"/>
          </p:cNvSpPr>
          <p:nvPr>
            <p:ph type="body" sz="half" idx="1"/>
          </p:nvPr>
        </p:nvSpPr>
        <p:spPr/>
        <p:txBody>
          <a:bodyPr/>
          <a:lstStyle/>
          <a:p>
            <a:pPr eaLnBrk="1" hangingPunct="1">
              <a:defRPr/>
            </a:pPr>
            <a:r>
              <a:rPr lang="en-US" smtClean="0">
                <a:cs typeface="+mn-cs"/>
              </a:rPr>
              <a:t>Business Understanding:</a:t>
            </a:r>
          </a:p>
          <a:p>
            <a:pPr lvl="1" eaLnBrk="1" hangingPunct="1">
              <a:defRPr/>
            </a:pPr>
            <a:r>
              <a:rPr lang="en-US" smtClean="0"/>
              <a:t>Statement of Business Objective</a:t>
            </a:r>
          </a:p>
          <a:p>
            <a:pPr lvl="1" eaLnBrk="1" hangingPunct="1">
              <a:defRPr/>
            </a:pPr>
            <a:r>
              <a:rPr lang="en-US" smtClean="0"/>
              <a:t>Statement of Data Mining objective</a:t>
            </a:r>
          </a:p>
          <a:p>
            <a:pPr lvl="1" eaLnBrk="1" hangingPunct="1">
              <a:defRPr/>
            </a:pPr>
            <a:r>
              <a:rPr lang="en-US" smtClean="0"/>
              <a:t>Statement of Success Criteria</a:t>
            </a:r>
          </a:p>
          <a:p>
            <a:pPr eaLnBrk="1" hangingPunct="1">
              <a:defRPr/>
            </a:pPr>
            <a:endParaRPr lang="en-US" smtClean="0">
              <a:cs typeface="+mn-cs"/>
            </a:endParaRPr>
          </a:p>
        </p:txBody>
      </p:sp>
      <p:sp>
        <p:nvSpPr>
          <p:cNvPr id="1211401" name="Rectangle 9"/>
          <p:cNvSpPr>
            <a:spLocks noGrp="1" noChangeArrowheads="1"/>
          </p:cNvSpPr>
          <p:nvPr>
            <p:ph type="body" sz="half" idx="2"/>
          </p:nvPr>
        </p:nvSpPr>
        <p:spPr/>
        <p:txBody>
          <a:bodyPr/>
          <a:lstStyle/>
          <a:p>
            <a:pPr eaLnBrk="1" hangingPunct="1">
              <a:defRPr/>
            </a:pPr>
            <a:r>
              <a:rPr lang="en-US" smtClean="0">
                <a:cs typeface="+mn-cs"/>
              </a:rPr>
              <a:t>Data Understanding</a:t>
            </a:r>
          </a:p>
          <a:p>
            <a:pPr lvl="1" eaLnBrk="1" hangingPunct="1">
              <a:defRPr/>
            </a:pPr>
            <a:r>
              <a:rPr lang="en-US" smtClean="0"/>
              <a:t>Explore the data and verify the quality</a:t>
            </a:r>
          </a:p>
          <a:p>
            <a:pPr lvl="1" eaLnBrk="1" hangingPunct="1">
              <a:defRPr/>
            </a:pPr>
            <a:r>
              <a:rPr lang="en-US" smtClean="0"/>
              <a:t>Find outliers</a:t>
            </a:r>
          </a:p>
          <a:p>
            <a:pPr eaLnBrk="1" hangingPunct="1">
              <a:defRPr/>
            </a:pPr>
            <a:endParaRPr lang="en-US" smtClean="0">
              <a:cs typeface="+mn-cs"/>
            </a:endParaRPr>
          </a:p>
        </p:txBody>
      </p:sp>
      <p:graphicFrame>
        <p:nvGraphicFramePr>
          <p:cNvPr id="115717" name="Object 5"/>
          <p:cNvGraphicFramePr>
            <a:graphicFrameLocks noChangeAspect="1"/>
          </p:cNvGraphicFramePr>
          <p:nvPr/>
        </p:nvGraphicFramePr>
        <p:xfrm>
          <a:off x="7010400" y="3124200"/>
          <a:ext cx="1814513" cy="1814513"/>
        </p:xfrm>
        <a:graphic>
          <a:graphicData uri="http://schemas.openxmlformats.org/presentationml/2006/ole">
            <mc:AlternateContent xmlns:mc="http://schemas.openxmlformats.org/markup-compatibility/2006">
              <mc:Choice xmlns:v="urn:schemas-microsoft-com:vml" Requires="v">
                <p:oleObj spid="_x0000_s115725" name="Bitmap Image" r:id="rId4" imgW="3629532" imgH="3629532" progId="Paint.Picture">
                  <p:embed/>
                </p:oleObj>
              </mc:Choice>
              <mc:Fallback>
                <p:oleObj name="Bitmap Image" r:id="rId4" imgW="3629532" imgH="362953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124200"/>
                        <a:ext cx="1814513" cy="18145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1398"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12422" name="Rectangle 6"/>
          <p:cNvSpPr>
            <a:spLocks noGrp="1" noChangeArrowheads="1"/>
          </p:cNvSpPr>
          <p:nvPr>
            <p:ph type="title"/>
          </p:nvPr>
        </p:nvSpPr>
        <p:spPr/>
        <p:txBody>
          <a:bodyPr/>
          <a:lstStyle/>
          <a:p>
            <a:pPr eaLnBrk="1" hangingPunct="1">
              <a:defRPr/>
            </a:pPr>
            <a:r>
              <a:rPr lang="en-US" smtClean="0">
                <a:cs typeface="+mj-cs"/>
              </a:rPr>
              <a:t>Phases in the DM Process (3)</a:t>
            </a:r>
          </a:p>
        </p:txBody>
      </p:sp>
      <p:sp>
        <p:nvSpPr>
          <p:cNvPr id="1212423" name="Rectangle 7"/>
          <p:cNvSpPr>
            <a:spLocks noGrp="1" noChangeArrowheads="1"/>
          </p:cNvSpPr>
          <p:nvPr>
            <p:ph type="body" idx="1"/>
          </p:nvPr>
        </p:nvSpPr>
        <p:spPr/>
        <p:txBody>
          <a:bodyPr/>
          <a:lstStyle/>
          <a:p>
            <a:pPr eaLnBrk="1" hangingPunct="1">
              <a:defRPr/>
            </a:pPr>
            <a:r>
              <a:rPr lang="en-US" smtClean="0">
                <a:cs typeface="+mn-cs"/>
              </a:rPr>
              <a:t>Data preparation:</a:t>
            </a:r>
          </a:p>
          <a:p>
            <a:pPr lvl="1" eaLnBrk="1" hangingPunct="1">
              <a:defRPr/>
            </a:pPr>
            <a:r>
              <a:rPr lang="en-US" smtClean="0"/>
              <a:t>Takes usually over 90% of our time</a:t>
            </a:r>
          </a:p>
          <a:p>
            <a:pPr lvl="2" eaLnBrk="1" hangingPunct="1">
              <a:defRPr/>
            </a:pPr>
            <a:r>
              <a:rPr lang="en-US" smtClean="0"/>
              <a:t>Collection</a:t>
            </a:r>
          </a:p>
          <a:p>
            <a:pPr lvl="2" eaLnBrk="1" hangingPunct="1">
              <a:defRPr/>
            </a:pPr>
            <a:r>
              <a:rPr lang="en-US" smtClean="0"/>
              <a:t>Assessment</a:t>
            </a:r>
          </a:p>
          <a:p>
            <a:pPr lvl="2" eaLnBrk="1" hangingPunct="1">
              <a:defRPr/>
            </a:pPr>
            <a:r>
              <a:rPr lang="en-US" smtClean="0"/>
              <a:t>Consolidation and Cleaning</a:t>
            </a:r>
          </a:p>
          <a:p>
            <a:pPr lvl="3" eaLnBrk="1" hangingPunct="1">
              <a:defRPr/>
            </a:pPr>
            <a:r>
              <a:rPr lang="en-US" smtClean="0"/>
              <a:t>table links, aggregation level, missing values, etc</a:t>
            </a:r>
          </a:p>
          <a:p>
            <a:pPr lvl="2" eaLnBrk="1" hangingPunct="1">
              <a:defRPr/>
            </a:pPr>
            <a:r>
              <a:rPr lang="en-US" smtClean="0"/>
              <a:t>Data selection</a:t>
            </a:r>
          </a:p>
          <a:p>
            <a:pPr lvl="3" eaLnBrk="1" hangingPunct="1">
              <a:defRPr/>
            </a:pPr>
            <a:r>
              <a:rPr lang="en-US" smtClean="0"/>
              <a:t>active role in ignoring non-contributory data?</a:t>
            </a:r>
          </a:p>
          <a:p>
            <a:pPr lvl="3" eaLnBrk="1" hangingPunct="1">
              <a:defRPr/>
            </a:pPr>
            <a:r>
              <a:rPr lang="en-US" smtClean="0"/>
              <a:t>outliers?</a:t>
            </a:r>
          </a:p>
          <a:p>
            <a:pPr lvl="3" eaLnBrk="1" hangingPunct="1">
              <a:defRPr/>
            </a:pPr>
            <a:r>
              <a:rPr lang="en-US" smtClean="0"/>
              <a:t>Use of samples</a:t>
            </a:r>
          </a:p>
          <a:p>
            <a:pPr lvl="3" eaLnBrk="1" hangingPunct="1">
              <a:defRPr/>
            </a:pPr>
            <a:r>
              <a:rPr lang="en-US" smtClean="0"/>
              <a:t>visualization tools</a:t>
            </a:r>
          </a:p>
          <a:p>
            <a:pPr lvl="2" eaLnBrk="1" hangingPunct="1">
              <a:defRPr/>
            </a:pPr>
            <a:r>
              <a:rPr lang="en-US" smtClean="0"/>
              <a:t>Transformations - create new variables</a:t>
            </a:r>
          </a:p>
        </p:txBody>
      </p:sp>
      <p:graphicFrame>
        <p:nvGraphicFramePr>
          <p:cNvPr id="117764" name="Object 4"/>
          <p:cNvGraphicFramePr>
            <a:graphicFrameLocks noChangeAspect="1"/>
          </p:cNvGraphicFramePr>
          <p:nvPr/>
        </p:nvGraphicFramePr>
        <p:xfrm>
          <a:off x="6415088" y="2362200"/>
          <a:ext cx="2728912" cy="2728913"/>
        </p:xfrm>
        <a:graphic>
          <a:graphicData uri="http://schemas.openxmlformats.org/presentationml/2006/ole">
            <mc:AlternateContent xmlns:mc="http://schemas.openxmlformats.org/markup-compatibility/2006">
              <mc:Choice xmlns:v="urn:schemas-microsoft-com:vml" Requires="v">
                <p:oleObj spid="_x0000_s117772"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2362200"/>
                        <a:ext cx="2728912" cy="27289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2421" name="Text Box 5"/>
          <p:cNvSpPr txBox="1">
            <a:spLocks noChangeArrowheads="1"/>
          </p:cNvSpPr>
          <p:nvPr/>
        </p:nvSpPr>
        <p:spPr bwMode="auto">
          <a:xfrm>
            <a:off x="0" y="60960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13446" name="Rectangle 6"/>
          <p:cNvSpPr>
            <a:spLocks noGrp="1" noChangeArrowheads="1"/>
          </p:cNvSpPr>
          <p:nvPr>
            <p:ph type="title"/>
          </p:nvPr>
        </p:nvSpPr>
        <p:spPr/>
        <p:txBody>
          <a:bodyPr/>
          <a:lstStyle/>
          <a:p>
            <a:pPr eaLnBrk="1" hangingPunct="1">
              <a:defRPr/>
            </a:pPr>
            <a:r>
              <a:rPr lang="en-US" smtClean="0">
                <a:cs typeface="+mj-cs"/>
              </a:rPr>
              <a:t>Phases in the DM Process (4)</a:t>
            </a:r>
          </a:p>
        </p:txBody>
      </p:sp>
      <p:sp>
        <p:nvSpPr>
          <p:cNvPr id="1213447" name="Rectangle 7"/>
          <p:cNvSpPr>
            <a:spLocks noGrp="1" noChangeArrowheads="1"/>
          </p:cNvSpPr>
          <p:nvPr>
            <p:ph type="body" idx="1"/>
          </p:nvPr>
        </p:nvSpPr>
        <p:spPr/>
        <p:txBody>
          <a:bodyPr/>
          <a:lstStyle/>
          <a:p>
            <a:pPr eaLnBrk="1" hangingPunct="1">
              <a:defRPr/>
            </a:pPr>
            <a:r>
              <a:rPr lang="en-US" smtClean="0">
                <a:cs typeface="+mn-cs"/>
              </a:rPr>
              <a:t>Model building</a:t>
            </a:r>
          </a:p>
          <a:p>
            <a:pPr lvl="1" eaLnBrk="1" hangingPunct="1">
              <a:defRPr/>
            </a:pPr>
            <a:r>
              <a:rPr lang="en-US" smtClean="0"/>
              <a:t>Selection of the modeling techniques is based upon the data mining objective</a:t>
            </a:r>
          </a:p>
          <a:p>
            <a:pPr lvl="1" eaLnBrk="1" hangingPunct="1">
              <a:defRPr/>
            </a:pPr>
            <a:r>
              <a:rPr lang="en-US" smtClean="0"/>
              <a:t>Modeling is an iterative process - different for supervised and unsupervised learning</a:t>
            </a:r>
          </a:p>
          <a:p>
            <a:pPr lvl="2" eaLnBrk="1" hangingPunct="1">
              <a:defRPr/>
            </a:pPr>
            <a:r>
              <a:rPr lang="en-US" smtClean="0"/>
              <a:t>May model for either description or prediction</a:t>
            </a:r>
          </a:p>
          <a:p>
            <a:pPr lvl="2" eaLnBrk="1" hangingPunct="1">
              <a:defRPr/>
            </a:pPr>
            <a:endParaRPr lang="en-US" smtClean="0"/>
          </a:p>
          <a:p>
            <a:pPr lvl="2" eaLnBrk="1" hangingPunct="1">
              <a:defRPr/>
            </a:pPr>
            <a:endParaRPr lang="en-US" smtClean="0"/>
          </a:p>
        </p:txBody>
      </p:sp>
      <p:graphicFrame>
        <p:nvGraphicFramePr>
          <p:cNvPr id="119812" name="Object 4"/>
          <p:cNvGraphicFramePr>
            <a:graphicFrameLocks noChangeAspect="1"/>
          </p:cNvGraphicFramePr>
          <p:nvPr/>
        </p:nvGraphicFramePr>
        <p:xfrm>
          <a:off x="6477000" y="4038600"/>
          <a:ext cx="2438400" cy="2438400"/>
        </p:xfrm>
        <a:graphic>
          <a:graphicData uri="http://schemas.openxmlformats.org/presentationml/2006/ole">
            <mc:AlternateContent xmlns:mc="http://schemas.openxmlformats.org/markup-compatibility/2006">
              <mc:Choice xmlns:v="urn:schemas-microsoft-com:vml" Requires="v">
                <p:oleObj spid="_x0000_s119820"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038600"/>
                        <a:ext cx="2438400" cy="24384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3445"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2012</a:t>
            </a:r>
            <a:endParaRPr lang="en-US"/>
          </a:p>
        </p:txBody>
      </p:sp>
      <p:sp>
        <p:nvSpPr>
          <p:cNvPr id="1214471" name="Rectangle 7"/>
          <p:cNvSpPr>
            <a:spLocks noGrp="1" noChangeArrowheads="1"/>
          </p:cNvSpPr>
          <p:nvPr>
            <p:ph type="title"/>
          </p:nvPr>
        </p:nvSpPr>
        <p:spPr/>
        <p:txBody>
          <a:bodyPr/>
          <a:lstStyle/>
          <a:p>
            <a:pPr eaLnBrk="1" hangingPunct="1">
              <a:defRPr/>
            </a:pPr>
            <a:r>
              <a:rPr lang="en-US" smtClean="0">
                <a:cs typeface="+mj-cs"/>
              </a:rPr>
              <a:t>Types of Models</a:t>
            </a:r>
          </a:p>
        </p:txBody>
      </p:sp>
      <p:sp>
        <p:nvSpPr>
          <p:cNvPr id="1214472" name="Rectangle 8"/>
          <p:cNvSpPr>
            <a:spLocks noGrp="1" noChangeArrowheads="1"/>
          </p:cNvSpPr>
          <p:nvPr>
            <p:ph type="body" sz="half" idx="1"/>
          </p:nvPr>
        </p:nvSpPr>
        <p:spPr/>
        <p:txBody>
          <a:bodyPr/>
          <a:lstStyle/>
          <a:p>
            <a:pPr eaLnBrk="1" hangingPunct="1">
              <a:defRPr/>
            </a:pPr>
            <a:r>
              <a:rPr lang="en-US" sz="2400" dirty="0" smtClean="0">
                <a:cs typeface="+mn-cs"/>
              </a:rPr>
              <a:t>Prediction Models for Predicting and Classifying</a:t>
            </a:r>
          </a:p>
          <a:p>
            <a:pPr lvl="1" eaLnBrk="1" hangingPunct="1">
              <a:defRPr/>
            </a:pPr>
            <a:r>
              <a:rPr lang="en-US" sz="2000" dirty="0" smtClean="0"/>
              <a:t>Regression algorithms (predict numeric outcome):  neural networks, rule induction, CART (OLS regression, GLM)</a:t>
            </a:r>
          </a:p>
          <a:p>
            <a:pPr lvl="1" eaLnBrk="1" hangingPunct="1">
              <a:defRPr/>
            </a:pPr>
            <a:r>
              <a:rPr lang="en-US" sz="2000" dirty="0" smtClean="0"/>
              <a:t>Classification algorithm predict symbolic outcome): </a:t>
            </a:r>
            <a:r>
              <a:rPr lang="en-US" sz="2000" dirty="0"/>
              <a:t>CHAID (</a:t>
            </a:r>
            <a:r>
              <a:rPr lang="en-US" sz="2000" dirty="0" err="1"/>
              <a:t>CHi</a:t>
            </a:r>
            <a:r>
              <a:rPr lang="en-US" sz="2000" dirty="0"/>
              <a:t>-squared Automatic Interaction </a:t>
            </a:r>
            <a:r>
              <a:rPr lang="en-US" sz="2000" dirty="0" smtClean="0"/>
              <a:t>Detection), </a:t>
            </a:r>
            <a:r>
              <a:rPr lang="en-US" sz="2000" dirty="0" smtClean="0"/>
              <a:t>C5.0 (discriminant analysis, logistic regression)</a:t>
            </a:r>
          </a:p>
        </p:txBody>
      </p:sp>
      <p:sp>
        <p:nvSpPr>
          <p:cNvPr id="1214473" name="Rectangle 9"/>
          <p:cNvSpPr>
            <a:spLocks noGrp="1" noChangeArrowheads="1"/>
          </p:cNvSpPr>
          <p:nvPr>
            <p:ph type="body" sz="half" idx="2"/>
          </p:nvPr>
        </p:nvSpPr>
        <p:spPr/>
        <p:txBody>
          <a:bodyPr/>
          <a:lstStyle/>
          <a:p>
            <a:pPr eaLnBrk="1" hangingPunct="1">
              <a:defRPr/>
            </a:pPr>
            <a:r>
              <a:rPr lang="en-US" sz="2400" smtClean="0">
                <a:cs typeface="+mn-cs"/>
              </a:rPr>
              <a:t>Descriptive Models for Grouping and Finding Associations</a:t>
            </a:r>
          </a:p>
          <a:p>
            <a:pPr lvl="1" eaLnBrk="1" hangingPunct="1">
              <a:defRPr/>
            </a:pPr>
            <a:r>
              <a:rPr lang="en-US" sz="2000" smtClean="0"/>
              <a:t>Clustering/Grouping algorithms:  K-means, Kohonen</a:t>
            </a:r>
          </a:p>
          <a:p>
            <a:pPr lvl="1" eaLnBrk="1" hangingPunct="1">
              <a:defRPr/>
            </a:pPr>
            <a:r>
              <a:rPr lang="en-US" sz="2000" smtClean="0"/>
              <a:t>Association algorithms:  apriori, GRI</a:t>
            </a:r>
          </a:p>
          <a:p>
            <a:pPr lvl="1" eaLnBrk="1" hangingPunct="1">
              <a:defRPr/>
            </a:pPr>
            <a:endParaRPr lang="en-US" sz="2000" smtClean="0"/>
          </a:p>
          <a:p>
            <a:pPr lvl="1" eaLnBrk="1" hangingPunct="1">
              <a:defRPr/>
            </a:pPr>
            <a:endParaRPr lang="en-US" sz="2000" smtClean="0"/>
          </a:p>
          <a:p>
            <a:pPr eaLnBrk="1" hangingPunct="1">
              <a:defRPr/>
            </a:pPr>
            <a:endParaRPr lang="en-US" sz="2400" smtClean="0">
              <a:cs typeface="+mn-cs"/>
            </a:endParaRPr>
          </a:p>
        </p:txBody>
      </p:sp>
      <p:graphicFrame>
        <p:nvGraphicFramePr>
          <p:cNvPr id="121861" name="Object 5"/>
          <p:cNvGraphicFramePr>
            <a:graphicFrameLocks noChangeAspect="1"/>
          </p:cNvGraphicFramePr>
          <p:nvPr/>
        </p:nvGraphicFramePr>
        <p:xfrm>
          <a:off x="6858000" y="4267200"/>
          <a:ext cx="1600200" cy="1600200"/>
        </p:xfrm>
        <a:graphic>
          <a:graphicData uri="http://schemas.openxmlformats.org/presentationml/2006/ole">
            <mc:AlternateContent xmlns:mc="http://schemas.openxmlformats.org/markup-compatibility/2006">
              <mc:Choice xmlns:v="urn:schemas-microsoft-com:vml" Requires="v">
                <p:oleObj spid="_x0000_s121869" name="Bitmap Image" r:id="rId4" imgW="3629532" imgH="3629532" progId="Paint.Picture">
                  <p:embed/>
                </p:oleObj>
              </mc:Choice>
              <mc:Fallback>
                <p:oleObj name="Bitmap Image" r:id="rId4" imgW="3629532" imgH="362953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267200"/>
                        <a:ext cx="1600200" cy="16002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4470"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Date Placeholder 2"/>
          <p:cNvSpPr>
            <a:spLocks noGrp="1"/>
          </p:cNvSpPr>
          <p:nvPr>
            <p:ph type="dt" sz="quarter" idx="10"/>
          </p:nvPr>
        </p:nvSpPr>
        <p:spPr/>
        <p:txBody>
          <a:bodyPr/>
          <a:lstStyle/>
          <a:p>
            <a:pPr>
              <a:defRPr/>
            </a:pPr>
            <a:r>
              <a:rPr lang="en-US" smtClean="0"/>
              <a:t>IS 257 – Fall 2012</a:t>
            </a:r>
            <a:endParaRPr lang="en-US"/>
          </a:p>
        </p:txBody>
      </p:sp>
      <p:sp>
        <p:nvSpPr>
          <p:cNvPr id="1112307" name="Rectangle 243"/>
          <p:cNvSpPr>
            <a:spLocks noGrp="1" noChangeArrowheads="1"/>
          </p:cNvSpPr>
          <p:nvPr>
            <p:ph type="title"/>
          </p:nvPr>
        </p:nvSpPr>
        <p:spPr/>
        <p:txBody>
          <a:bodyPr/>
          <a:lstStyle/>
          <a:p>
            <a:pPr eaLnBrk="1" hangingPunct="1">
              <a:defRPr/>
            </a:pPr>
            <a:r>
              <a:rPr lang="en-US" smtClean="0">
                <a:cs typeface="+mj-cs"/>
              </a:rPr>
              <a:t>Goal: Unified Access to Data</a:t>
            </a:r>
          </a:p>
        </p:txBody>
      </p:sp>
      <p:sp>
        <p:nvSpPr>
          <p:cNvPr id="1112067" name="Line 3"/>
          <p:cNvSpPr>
            <a:spLocks noChangeShapeType="1"/>
          </p:cNvSpPr>
          <p:nvPr/>
        </p:nvSpPr>
        <p:spPr bwMode="auto">
          <a:xfrm>
            <a:off x="5861050" y="2894013"/>
            <a:ext cx="1676400" cy="6858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68" name="Line 4"/>
          <p:cNvSpPr>
            <a:spLocks noChangeShapeType="1"/>
          </p:cNvSpPr>
          <p:nvPr/>
        </p:nvSpPr>
        <p:spPr bwMode="auto">
          <a:xfrm flipV="1">
            <a:off x="2203450" y="2894013"/>
            <a:ext cx="1524000" cy="5334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69" name="Line 5"/>
          <p:cNvSpPr>
            <a:spLocks noChangeShapeType="1"/>
          </p:cNvSpPr>
          <p:nvPr/>
        </p:nvSpPr>
        <p:spPr bwMode="auto">
          <a:xfrm>
            <a:off x="4870450" y="2894013"/>
            <a:ext cx="609600" cy="6096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70" name="Line 6"/>
          <p:cNvSpPr>
            <a:spLocks noChangeShapeType="1"/>
          </p:cNvSpPr>
          <p:nvPr/>
        </p:nvSpPr>
        <p:spPr bwMode="auto">
          <a:xfrm flipH="1">
            <a:off x="3803650" y="2894013"/>
            <a:ext cx="533400" cy="7620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3319" name="Group 7"/>
          <p:cNvGrpSpPr>
            <a:grpSpLocks/>
          </p:cNvGrpSpPr>
          <p:nvPr/>
        </p:nvGrpSpPr>
        <p:grpSpPr bwMode="auto">
          <a:xfrm>
            <a:off x="2971800" y="2362200"/>
            <a:ext cx="3263900" cy="520700"/>
            <a:chOff x="1876" y="1393"/>
            <a:chExt cx="2056" cy="328"/>
          </a:xfrm>
        </p:grpSpPr>
        <p:sp>
          <p:nvSpPr>
            <p:cNvPr id="1112072" name="Rectangle 8"/>
            <p:cNvSpPr>
              <a:spLocks noChangeArrowheads="1"/>
            </p:cNvSpPr>
            <p:nvPr/>
          </p:nvSpPr>
          <p:spPr bwMode="auto">
            <a:xfrm>
              <a:off x="1876" y="1393"/>
              <a:ext cx="2056"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73" name="Rectangle 9"/>
            <p:cNvSpPr>
              <a:spLocks noChangeArrowheads="1"/>
            </p:cNvSpPr>
            <p:nvPr/>
          </p:nvSpPr>
          <p:spPr bwMode="auto">
            <a:xfrm>
              <a:off x="1945" y="1432"/>
              <a:ext cx="1918"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defRPr/>
              </a:pPr>
              <a:r>
                <a:rPr lang="en-US" sz="2000">
                  <a:latin typeface="Arial Rounded MT Bold" charset="0"/>
                  <a:cs typeface="+mn-cs"/>
                </a:rPr>
                <a:t>Integration System</a:t>
              </a:r>
            </a:p>
          </p:txBody>
        </p:sp>
      </p:grpSp>
      <p:sp>
        <p:nvSpPr>
          <p:cNvPr id="1112074" name="Line 10"/>
          <p:cNvSpPr>
            <a:spLocks noChangeShapeType="1"/>
          </p:cNvSpPr>
          <p:nvPr/>
        </p:nvSpPr>
        <p:spPr bwMode="auto">
          <a:xfrm>
            <a:off x="4641850" y="1751013"/>
            <a:ext cx="0" cy="6096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75" name="Rectangle 11"/>
          <p:cNvSpPr>
            <a:spLocks noChangeArrowheads="1"/>
          </p:cNvSpPr>
          <p:nvPr/>
        </p:nvSpPr>
        <p:spPr bwMode="auto">
          <a:xfrm>
            <a:off x="685800" y="48006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buFontTx/>
              <a:buChar char="•"/>
              <a:defRPr/>
            </a:pPr>
            <a:r>
              <a:rPr lang="en-US" sz="2800">
                <a:cs typeface="+mn-cs"/>
              </a:rPr>
              <a:t>Collects and combines information</a:t>
            </a:r>
          </a:p>
          <a:p>
            <a:pPr marL="342900" indent="-342900" algn="l" eaLnBrk="0" hangingPunct="0">
              <a:spcBef>
                <a:spcPct val="20000"/>
              </a:spcBef>
              <a:buFontTx/>
              <a:buChar char="•"/>
              <a:defRPr/>
            </a:pPr>
            <a:r>
              <a:rPr lang="en-US" sz="2800">
                <a:cs typeface="+mn-cs"/>
              </a:rPr>
              <a:t>Provides integrated view, uniform user interface</a:t>
            </a:r>
          </a:p>
          <a:p>
            <a:pPr marL="342900" indent="-342900" algn="l" eaLnBrk="0" hangingPunct="0">
              <a:spcBef>
                <a:spcPct val="20000"/>
              </a:spcBef>
              <a:buFontTx/>
              <a:buChar char="•"/>
              <a:defRPr/>
            </a:pPr>
            <a:r>
              <a:rPr lang="en-US" sz="2800">
                <a:cs typeface="+mn-cs"/>
              </a:rPr>
              <a:t>Supports sharing</a:t>
            </a:r>
          </a:p>
        </p:txBody>
      </p:sp>
      <p:grpSp>
        <p:nvGrpSpPr>
          <p:cNvPr id="13322" name="Group 12"/>
          <p:cNvGrpSpPr>
            <a:grpSpLocks/>
          </p:cNvGrpSpPr>
          <p:nvPr/>
        </p:nvGrpSpPr>
        <p:grpSpPr bwMode="auto">
          <a:xfrm>
            <a:off x="339725" y="3349625"/>
            <a:ext cx="2014538" cy="1303338"/>
            <a:chOff x="218" y="2015"/>
            <a:chExt cx="1269" cy="821"/>
          </a:xfrm>
        </p:grpSpPr>
        <p:sp>
          <p:nvSpPr>
            <p:cNvPr id="1112077" name="Freeform 13"/>
            <p:cNvSpPr>
              <a:spLocks/>
            </p:cNvSpPr>
            <p:nvPr/>
          </p:nvSpPr>
          <p:spPr bwMode="auto">
            <a:xfrm>
              <a:off x="218" y="2015"/>
              <a:ext cx="1269" cy="821"/>
            </a:xfrm>
            <a:custGeom>
              <a:avLst/>
              <a:gdLst>
                <a:gd name="T0" fmla="*/ 152 w 1269"/>
                <a:gd name="T1" fmla="*/ 217 h 821"/>
                <a:gd name="T2" fmla="*/ 69 w 1269"/>
                <a:gd name="T3" fmla="*/ 267 h 821"/>
                <a:gd name="T4" fmla="*/ 27 w 1269"/>
                <a:gd name="T5" fmla="*/ 352 h 821"/>
                <a:gd name="T6" fmla="*/ 110 w 1269"/>
                <a:gd name="T7" fmla="*/ 385 h 821"/>
                <a:gd name="T8" fmla="*/ 138 w 1269"/>
                <a:gd name="T9" fmla="*/ 402 h 821"/>
                <a:gd name="T10" fmla="*/ 55 w 1269"/>
                <a:gd name="T11" fmla="*/ 484 h 821"/>
                <a:gd name="T12" fmla="*/ 0 w 1269"/>
                <a:gd name="T13" fmla="*/ 585 h 821"/>
                <a:gd name="T14" fmla="*/ 41 w 1269"/>
                <a:gd name="T15" fmla="*/ 669 h 821"/>
                <a:gd name="T16" fmla="*/ 124 w 1269"/>
                <a:gd name="T17" fmla="*/ 669 h 821"/>
                <a:gd name="T18" fmla="*/ 164 w 1269"/>
                <a:gd name="T19" fmla="*/ 701 h 821"/>
                <a:gd name="T20" fmla="*/ 206 w 1269"/>
                <a:gd name="T21" fmla="*/ 768 h 821"/>
                <a:gd name="T22" fmla="*/ 289 w 1269"/>
                <a:gd name="T23" fmla="*/ 802 h 821"/>
                <a:gd name="T24" fmla="*/ 372 w 1269"/>
                <a:gd name="T25" fmla="*/ 802 h 821"/>
                <a:gd name="T26" fmla="*/ 455 w 1269"/>
                <a:gd name="T27" fmla="*/ 768 h 821"/>
                <a:gd name="T28" fmla="*/ 523 w 1269"/>
                <a:gd name="T29" fmla="*/ 736 h 821"/>
                <a:gd name="T30" fmla="*/ 606 w 1269"/>
                <a:gd name="T31" fmla="*/ 768 h 821"/>
                <a:gd name="T32" fmla="*/ 689 w 1269"/>
                <a:gd name="T33" fmla="*/ 785 h 821"/>
                <a:gd name="T34" fmla="*/ 772 w 1269"/>
                <a:gd name="T35" fmla="*/ 768 h 821"/>
                <a:gd name="T36" fmla="*/ 840 w 1269"/>
                <a:gd name="T37" fmla="*/ 701 h 821"/>
                <a:gd name="T38" fmla="*/ 909 w 1269"/>
                <a:gd name="T39" fmla="*/ 684 h 821"/>
                <a:gd name="T40" fmla="*/ 992 w 1269"/>
                <a:gd name="T41" fmla="*/ 701 h 821"/>
                <a:gd name="T42" fmla="*/ 1075 w 1269"/>
                <a:gd name="T43" fmla="*/ 701 h 821"/>
                <a:gd name="T44" fmla="*/ 1143 w 1269"/>
                <a:gd name="T45" fmla="*/ 619 h 821"/>
                <a:gd name="T46" fmla="*/ 1171 w 1269"/>
                <a:gd name="T47" fmla="*/ 518 h 821"/>
                <a:gd name="T48" fmla="*/ 1254 w 1269"/>
                <a:gd name="T49" fmla="*/ 484 h 821"/>
                <a:gd name="T50" fmla="*/ 1240 w 1269"/>
                <a:gd name="T51" fmla="*/ 385 h 821"/>
                <a:gd name="T52" fmla="*/ 1157 w 1269"/>
                <a:gd name="T53" fmla="*/ 301 h 821"/>
                <a:gd name="T54" fmla="*/ 1075 w 1269"/>
                <a:gd name="T55" fmla="*/ 234 h 821"/>
                <a:gd name="T56" fmla="*/ 1103 w 1269"/>
                <a:gd name="T57" fmla="*/ 183 h 821"/>
                <a:gd name="T58" fmla="*/ 1115 w 1269"/>
                <a:gd name="T59" fmla="*/ 83 h 821"/>
                <a:gd name="T60" fmla="*/ 1033 w 1269"/>
                <a:gd name="T61" fmla="*/ 51 h 821"/>
                <a:gd name="T62" fmla="*/ 951 w 1269"/>
                <a:gd name="T63" fmla="*/ 51 h 821"/>
                <a:gd name="T64" fmla="*/ 909 w 1269"/>
                <a:gd name="T65" fmla="*/ 17 h 821"/>
                <a:gd name="T66" fmla="*/ 812 w 1269"/>
                <a:gd name="T67" fmla="*/ 0 h 821"/>
                <a:gd name="T68" fmla="*/ 730 w 1269"/>
                <a:gd name="T69" fmla="*/ 0 h 821"/>
                <a:gd name="T70" fmla="*/ 647 w 1269"/>
                <a:gd name="T71" fmla="*/ 34 h 821"/>
                <a:gd name="T72" fmla="*/ 564 w 1269"/>
                <a:gd name="T73" fmla="*/ 51 h 821"/>
                <a:gd name="T74" fmla="*/ 523 w 1269"/>
                <a:gd name="T75" fmla="*/ 51 h 821"/>
                <a:gd name="T76" fmla="*/ 441 w 1269"/>
                <a:gd name="T77" fmla="*/ 17 h 821"/>
                <a:gd name="T78" fmla="*/ 358 w 1269"/>
                <a:gd name="T79" fmla="*/ 17 h 821"/>
                <a:gd name="T80" fmla="*/ 275 w 1269"/>
                <a:gd name="T81" fmla="*/ 34 h 821"/>
                <a:gd name="T82" fmla="*/ 192 w 1269"/>
                <a:gd name="T83" fmla="*/ 100 h 821"/>
                <a:gd name="T84" fmla="*/ 164 w 1269"/>
                <a:gd name="T85" fmla="*/ 20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9" h="821">
                  <a:moveTo>
                    <a:pt x="178" y="251"/>
                  </a:moveTo>
                  <a:lnTo>
                    <a:pt x="178" y="217"/>
                  </a:lnTo>
                  <a:lnTo>
                    <a:pt x="152" y="217"/>
                  </a:lnTo>
                  <a:lnTo>
                    <a:pt x="124" y="234"/>
                  </a:lnTo>
                  <a:lnTo>
                    <a:pt x="96" y="251"/>
                  </a:lnTo>
                  <a:lnTo>
                    <a:pt x="69" y="267"/>
                  </a:lnTo>
                  <a:lnTo>
                    <a:pt x="41" y="284"/>
                  </a:lnTo>
                  <a:lnTo>
                    <a:pt x="27" y="318"/>
                  </a:lnTo>
                  <a:lnTo>
                    <a:pt x="27" y="352"/>
                  </a:lnTo>
                  <a:lnTo>
                    <a:pt x="55" y="368"/>
                  </a:lnTo>
                  <a:lnTo>
                    <a:pt x="82" y="385"/>
                  </a:lnTo>
                  <a:lnTo>
                    <a:pt x="110" y="385"/>
                  </a:lnTo>
                  <a:lnTo>
                    <a:pt x="138" y="385"/>
                  </a:lnTo>
                  <a:lnTo>
                    <a:pt x="164" y="402"/>
                  </a:lnTo>
                  <a:lnTo>
                    <a:pt x="138" y="402"/>
                  </a:lnTo>
                  <a:lnTo>
                    <a:pt x="110" y="434"/>
                  </a:lnTo>
                  <a:lnTo>
                    <a:pt x="82" y="451"/>
                  </a:lnTo>
                  <a:lnTo>
                    <a:pt x="55" y="484"/>
                  </a:lnTo>
                  <a:lnTo>
                    <a:pt x="27" y="518"/>
                  </a:lnTo>
                  <a:lnTo>
                    <a:pt x="13" y="552"/>
                  </a:lnTo>
                  <a:lnTo>
                    <a:pt x="0" y="585"/>
                  </a:lnTo>
                  <a:lnTo>
                    <a:pt x="0" y="619"/>
                  </a:lnTo>
                  <a:lnTo>
                    <a:pt x="13" y="669"/>
                  </a:lnTo>
                  <a:lnTo>
                    <a:pt x="41" y="669"/>
                  </a:lnTo>
                  <a:lnTo>
                    <a:pt x="69" y="669"/>
                  </a:lnTo>
                  <a:lnTo>
                    <a:pt x="96" y="669"/>
                  </a:lnTo>
                  <a:lnTo>
                    <a:pt x="124" y="669"/>
                  </a:lnTo>
                  <a:lnTo>
                    <a:pt x="152" y="669"/>
                  </a:lnTo>
                  <a:lnTo>
                    <a:pt x="178" y="669"/>
                  </a:lnTo>
                  <a:lnTo>
                    <a:pt x="164" y="701"/>
                  </a:lnTo>
                  <a:lnTo>
                    <a:pt x="164" y="736"/>
                  </a:lnTo>
                  <a:lnTo>
                    <a:pt x="178" y="768"/>
                  </a:lnTo>
                  <a:lnTo>
                    <a:pt x="206" y="768"/>
                  </a:lnTo>
                  <a:lnTo>
                    <a:pt x="234" y="785"/>
                  </a:lnTo>
                  <a:lnTo>
                    <a:pt x="261" y="802"/>
                  </a:lnTo>
                  <a:lnTo>
                    <a:pt x="289" y="802"/>
                  </a:lnTo>
                  <a:lnTo>
                    <a:pt x="317" y="820"/>
                  </a:lnTo>
                  <a:lnTo>
                    <a:pt x="344" y="820"/>
                  </a:lnTo>
                  <a:lnTo>
                    <a:pt x="372" y="802"/>
                  </a:lnTo>
                  <a:lnTo>
                    <a:pt x="399" y="802"/>
                  </a:lnTo>
                  <a:lnTo>
                    <a:pt x="427" y="785"/>
                  </a:lnTo>
                  <a:lnTo>
                    <a:pt x="455" y="768"/>
                  </a:lnTo>
                  <a:lnTo>
                    <a:pt x="469" y="736"/>
                  </a:lnTo>
                  <a:lnTo>
                    <a:pt x="495" y="719"/>
                  </a:lnTo>
                  <a:lnTo>
                    <a:pt x="523" y="736"/>
                  </a:lnTo>
                  <a:lnTo>
                    <a:pt x="551" y="753"/>
                  </a:lnTo>
                  <a:lnTo>
                    <a:pt x="578" y="753"/>
                  </a:lnTo>
                  <a:lnTo>
                    <a:pt x="606" y="768"/>
                  </a:lnTo>
                  <a:lnTo>
                    <a:pt x="634" y="768"/>
                  </a:lnTo>
                  <a:lnTo>
                    <a:pt x="661" y="785"/>
                  </a:lnTo>
                  <a:lnTo>
                    <a:pt x="689" y="785"/>
                  </a:lnTo>
                  <a:lnTo>
                    <a:pt x="716" y="785"/>
                  </a:lnTo>
                  <a:lnTo>
                    <a:pt x="744" y="785"/>
                  </a:lnTo>
                  <a:lnTo>
                    <a:pt x="772" y="768"/>
                  </a:lnTo>
                  <a:lnTo>
                    <a:pt x="798" y="753"/>
                  </a:lnTo>
                  <a:lnTo>
                    <a:pt x="812" y="719"/>
                  </a:lnTo>
                  <a:lnTo>
                    <a:pt x="840" y="701"/>
                  </a:lnTo>
                  <a:lnTo>
                    <a:pt x="854" y="669"/>
                  </a:lnTo>
                  <a:lnTo>
                    <a:pt x="881" y="669"/>
                  </a:lnTo>
                  <a:lnTo>
                    <a:pt x="909" y="684"/>
                  </a:lnTo>
                  <a:lnTo>
                    <a:pt x="937" y="684"/>
                  </a:lnTo>
                  <a:lnTo>
                    <a:pt x="964" y="701"/>
                  </a:lnTo>
                  <a:lnTo>
                    <a:pt x="992" y="701"/>
                  </a:lnTo>
                  <a:lnTo>
                    <a:pt x="1020" y="719"/>
                  </a:lnTo>
                  <a:lnTo>
                    <a:pt x="1047" y="701"/>
                  </a:lnTo>
                  <a:lnTo>
                    <a:pt x="1075" y="701"/>
                  </a:lnTo>
                  <a:lnTo>
                    <a:pt x="1103" y="684"/>
                  </a:lnTo>
                  <a:lnTo>
                    <a:pt x="1129" y="653"/>
                  </a:lnTo>
                  <a:lnTo>
                    <a:pt x="1143" y="619"/>
                  </a:lnTo>
                  <a:lnTo>
                    <a:pt x="1157" y="585"/>
                  </a:lnTo>
                  <a:lnTo>
                    <a:pt x="1171" y="552"/>
                  </a:lnTo>
                  <a:lnTo>
                    <a:pt x="1171" y="518"/>
                  </a:lnTo>
                  <a:lnTo>
                    <a:pt x="1198" y="518"/>
                  </a:lnTo>
                  <a:lnTo>
                    <a:pt x="1226" y="501"/>
                  </a:lnTo>
                  <a:lnTo>
                    <a:pt x="1254" y="484"/>
                  </a:lnTo>
                  <a:lnTo>
                    <a:pt x="1268" y="451"/>
                  </a:lnTo>
                  <a:lnTo>
                    <a:pt x="1254" y="417"/>
                  </a:lnTo>
                  <a:lnTo>
                    <a:pt x="1240" y="385"/>
                  </a:lnTo>
                  <a:lnTo>
                    <a:pt x="1212" y="352"/>
                  </a:lnTo>
                  <a:lnTo>
                    <a:pt x="1185" y="318"/>
                  </a:lnTo>
                  <a:lnTo>
                    <a:pt x="1157" y="301"/>
                  </a:lnTo>
                  <a:lnTo>
                    <a:pt x="1129" y="267"/>
                  </a:lnTo>
                  <a:lnTo>
                    <a:pt x="1103" y="251"/>
                  </a:lnTo>
                  <a:lnTo>
                    <a:pt x="1075" y="234"/>
                  </a:lnTo>
                  <a:lnTo>
                    <a:pt x="1047" y="234"/>
                  </a:lnTo>
                  <a:lnTo>
                    <a:pt x="1075" y="217"/>
                  </a:lnTo>
                  <a:lnTo>
                    <a:pt x="1103" y="183"/>
                  </a:lnTo>
                  <a:lnTo>
                    <a:pt x="1115" y="150"/>
                  </a:lnTo>
                  <a:lnTo>
                    <a:pt x="1129" y="118"/>
                  </a:lnTo>
                  <a:lnTo>
                    <a:pt x="1115" y="83"/>
                  </a:lnTo>
                  <a:lnTo>
                    <a:pt x="1089" y="66"/>
                  </a:lnTo>
                  <a:lnTo>
                    <a:pt x="1061" y="66"/>
                  </a:lnTo>
                  <a:lnTo>
                    <a:pt x="1033" y="51"/>
                  </a:lnTo>
                  <a:lnTo>
                    <a:pt x="1006" y="51"/>
                  </a:lnTo>
                  <a:lnTo>
                    <a:pt x="978" y="51"/>
                  </a:lnTo>
                  <a:lnTo>
                    <a:pt x="951" y="51"/>
                  </a:lnTo>
                  <a:lnTo>
                    <a:pt x="923" y="51"/>
                  </a:lnTo>
                  <a:lnTo>
                    <a:pt x="895" y="51"/>
                  </a:lnTo>
                  <a:lnTo>
                    <a:pt x="909" y="17"/>
                  </a:lnTo>
                  <a:lnTo>
                    <a:pt x="881" y="0"/>
                  </a:lnTo>
                  <a:lnTo>
                    <a:pt x="854" y="0"/>
                  </a:lnTo>
                  <a:lnTo>
                    <a:pt x="812" y="0"/>
                  </a:lnTo>
                  <a:lnTo>
                    <a:pt x="786" y="0"/>
                  </a:lnTo>
                  <a:lnTo>
                    <a:pt x="758" y="0"/>
                  </a:lnTo>
                  <a:lnTo>
                    <a:pt x="730" y="0"/>
                  </a:lnTo>
                  <a:lnTo>
                    <a:pt x="703" y="0"/>
                  </a:lnTo>
                  <a:lnTo>
                    <a:pt x="675" y="17"/>
                  </a:lnTo>
                  <a:lnTo>
                    <a:pt x="647" y="34"/>
                  </a:lnTo>
                  <a:lnTo>
                    <a:pt x="620" y="34"/>
                  </a:lnTo>
                  <a:lnTo>
                    <a:pt x="592" y="51"/>
                  </a:lnTo>
                  <a:lnTo>
                    <a:pt x="564" y="51"/>
                  </a:lnTo>
                  <a:lnTo>
                    <a:pt x="537" y="66"/>
                  </a:lnTo>
                  <a:lnTo>
                    <a:pt x="509" y="83"/>
                  </a:lnTo>
                  <a:lnTo>
                    <a:pt x="523" y="51"/>
                  </a:lnTo>
                  <a:lnTo>
                    <a:pt x="495" y="34"/>
                  </a:lnTo>
                  <a:lnTo>
                    <a:pt x="469" y="17"/>
                  </a:lnTo>
                  <a:lnTo>
                    <a:pt x="441" y="17"/>
                  </a:lnTo>
                  <a:lnTo>
                    <a:pt x="413" y="17"/>
                  </a:lnTo>
                  <a:lnTo>
                    <a:pt x="386" y="17"/>
                  </a:lnTo>
                  <a:lnTo>
                    <a:pt x="358" y="17"/>
                  </a:lnTo>
                  <a:lnTo>
                    <a:pt x="330" y="34"/>
                  </a:lnTo>
                  <a:lnTo>
                    <a:pt x="303" y="34"/>
                  </a:lnTo>
                  <a:lnTo>
                    <a:pt x="275" y="34"/>
                  </a:lnTo>
                  <a:lnTo>
                    <a:pt x="247" y="51"/>
                  </a:lnTo>
                  <a:lnTo>
                    <a:pt x="220" y="83"/>
                  </a:lnTo>
                  <a:lnTo>
                    <a:pt x="192" y="100"/>
                  </a:lnTo>
                  <a:lnTo>
                    <a:pt x="178" y="135"/>
                  </a:lnTo>
                  <a:lnTo>
                    <a:pt x="164" y="166"/>
                  </a:lnTo>
                  <a:lnTo>
                    <a:pt x="164" y="200"/>
                  </a:lnTo>
                  <a:lnTo>
                    <a:pt x="178" y="251"/>
                  </a:lnTo>
                </a:path>
              </a:pathLst>
            </a:custGeom>
            <a:gradFill rotWithShape="0">
              <a:gsLst>
                <a:gs pos="0">
                  <a:srgbClr val="FFFFFF"/>
                </a:gs>
                <a:gs pos="100000">
                  <a:srgbClr val="FFFFFF">
                    <a:gamma/>
                    <a:shade val="89804"/>
                    <a:invGamma/>
                  </a:srgbClr>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78" name="Rectangle 14"/>
            <p:cNvSpPr>
              <a:spLocks noChangeArrowheads="1"/>
            </p:cNvSpPr>
            <p:nvPr/>
          </p:nvSpPr>
          <p:spPr bwMode="auto">
            <a:xfrm>
              <a:off x="513" y="2068"/>
              <a:ext cx="578"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662" tIns="47625" rIns="93662" bIns="47625">
              <a:spAutoFit/>
            </a:bodyPr>
            <a:lstStyle/>
            <a:p>
              <a:pPr defTabSz="936625" eaLnBrk="0" hangingPunct="0">
                <a:defRPr/>
              </a:pPr>
              <a:r>
                <a:rPr lang="en-US" sz="2000" b="1" i="1">
                  <a:latin typeface="Arial Rounded MT Bold" charset="0"/>
                  <a:cs typeface="+mn-cs"/>
                </a:rPr>
                <a:t>World</a:t>
              </a:r>
            </a:p>
            <a:p>
              <a:pPr defTabSz="936625" eaLnBrk="0" hangingPunct="0">
                <a:defRPr/>
              </a:pPr>
              <a:r>
                <a:rPr lang="en-US" sz="2000" b="1" i="1">
                  <a:latin typeface="Arial Rounded MT Bold" charset="0"/>
                  <a:cs typeface="+mn-cs"/>
                </a:rPr>
                <a:t>Wide</a:t>
              </a:r>
            </a:p>
            <a:p>
              <a:pPr defTabSz="936625" eaLnBrk="0" hangingPunct="0">
                <a:defRPr/>
              </a:pPr>
              <a:r>
                <a:rPr lang="en-US" sz="2000" b="1" i="1">
                  <a:latin typeface="Arial Rounded MT Bold" charset="0"/>
                  <a:cs typeface="+mn-cs"/>
                </a:rPr>
                <a:t>Web</a:t>
              </a:r>
            </a:p>
          </p:txBody>
        </p:sp>
      </p:grpSp>
      <p:sp>
        <p:nvSpPr>
          <p:cNvPr id="1112079" name="Rectangle 15"/>
          <p:cNvSpPr>
            <a:spLocks noChangeArrowheads="1"/>
          </p:cNvSpPr>
          <p:nvPr/>
        </p:nvSpPr>
        <p:spPr bwMode="auto">
          <a:xfrm>
            <a:off x="2484438" y="4319588"/>
            <a:ext cx="1957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Digital Libraries</a:t>
            </a:r>
          </a:p>
        </p:txBody>
      </p:sp>
      <p:grpSp>
        <p:nvGrpSpPr>
          <p:cNvPr id="13324" name="Group 16"/>
          <p:cNvGrpSpPr>
            <a:grpSpLocks/>
          </p:cNvGrpSpPr>
          <p:nvPr/>
        </p:nvGrpSpPr>
        <p:grpSpPr bwMode="auto">
          <a:xfrm>
            <a:off x="2817813" y="3644900"/>
            <a:ext cx="874712" cy="706438"/>
            <a:chOff x="1779" y="2201"/>
            <a:chExt cx="551" cy="445"/>
          </a:xfrm>
        </p:grpSpPr>
        <p:grpSp>
          <p:nvGrpSpPr>
            <p:cNvPr id="13451" name="Group 17"/>
            <p:cNvGrpSpPr>
              <a:grpSpLocks/>
            </p:cNvGrpSpPr>
            <p:nvPr/>
          </p:nvGrpSpPr>
          <p:grpSpPr bwMode="auto">
            <a:xfrm>
              <a:off x="1779" y="2365"/>
              <a:ext cx="471" cy="281"/>
              <a:chOff x="1779" y="2365"/>
              <a:chExt cx="471" cy="281"/>
            </a:xfrm>
          </p:grpSpPr>
          <p:sp>
            <p:nvSpPr>
              <p:cNvPr id="1112082" name="Arc 18"/>
              <p:cNvSpPr>
                <a:spLocks/>
              </p:cNvSpPr>
              <p:nvPr/>
            </p:nvSpPr>
            <p:spPr bwMode="auto">
              <a:xfrm rot="240000">
                <a:off x="1779" y="2477"/>
                <a:ext cx="15" cy="68"/>
              </a:xfrm>
              <a:custGeom>
                <a:avLst/>
                <a:gdLst>
                  <a:gd name="G0" fmla="+- 21600 0 0"/>
                  <a:gd name="G1" fmla="+- 21403 0 0"/>
                  <a:gd name="G2" fmla="+- 21600 0 0"/>
                  <a:gd name="T0" fmla="*/ 18517 w 21600"/>
                  <a:gd name="T1" fmla="*/ 42782 h 42782"/>
                  <a:gd name="T2" fmla="*/ 18690 w 21600"/>
                  <a:gd name="T3" fmla="*/ 0 h 42782"/>
                  <a:gd name="T4" fmla="*/ 21600 w 21600"/>
                  <a:gd name="T5" fmla="*/ 21403 h 42782"/>
                </a:gdLst>
                <a:ahLst/>
                <a:cxnLst>
                  <a:cxn ang="0">
                    <a:pos x="T0" y="T1"/>
                  </a:cxn>
                  <a:cxn ang="0">
                    <a:pos x="T2" y="T3"/>
                  </a:cxn>
                  <a:cxn ang="0">
                    <a:pos x="T4" y="T5"/>
                  </a:cxn>
                </a:cxnLst>
                <a:rect l="0" t="0" r="r" b="b"/>
                <a:pathLst>
                  <a:path w="21600" h="42782" fill="none" extrusionOk="0">
                    <a:moveTo>
                      <a:pt x="18517" y="42781"/>
                    </a:moveTo>
                    <a:cubicBezTo>
                      <a:pt x="7888" y="41249"/>
                      <a:pt x="0" y="32141"/>
                      <a:pt x="0" y="21403"/>
                    </a:cubicBezTo>
                    <a:cubicBezTo>
                      <a:pt x="0" y="10598"/>
                      <a:pt x="7983" y="1455"/>
                      <a:pt x="18689" y="-1"/>
                    </a:cubicBezTo>
                  </a:path>
                  <a:path w="21600" h="42782" stroke="0" extrusionOk="0">
                    <a:moveTo>
                      <a:pt x="18517" y="42781"/>
                    </a:moveTo>
                    <a:cubicBezTo>
                      <a:pt x="7888" y="41249"/>
                      <a:pt x="0" y="32141"/>
                      <a:pt x="0" y="21403"/>
                    </a:cubicBezTo>
                    <a:cubicBezTo>
                      <a:pt x="0" y="10598"/>
                      <a:pt x="7983" y="1455"/>
                      <a:pt x="18689" y="-1"/>
                    </a:cubicBezTo>
                    <a:lnTo>
                      <a:pt x="21600" y="2140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83" name="Freeform 19"/>
              <p:cNvSpPr>
                <a:spLocks/>
              </p:cNvSpPr>
              <p:nvPr/>
            </p:nvSpPr>
            <p:spPr bwMode="auto">
              <a:xfrm>
                <a:off x="1792" y="2365"/>
                <a:ext cx="458" cy="279"/>
              </a:xfrm>
              <a:custGeom>
                <a:avLst/>
                <a:gdLst>
                  <a:gd name="T0" fmla="*/ 0 w 458"/>
                  <a:gd name="T1" fmla="*/ 177 h 279"/>
                  <a:gd name="T2" fmla="*/ 204 w 458"/>
                  <a:gd name="T3" fmla="*/ 278 h 279"/>
                  <a:gd name="T4" fmla="*/ 456 w 458"/>
                  <a:gd name="T5" fmla="*/ 115 h 279"/>
                  <a:gd name="T6" fmla="*/ 454 w 458"/>
                  <a:gd name="T7" fmla="*/ 110 h 279"/>
                  <a:gd name="T8" fmla="*/ 445 w 458"/>
                  <a:gd name="T9" fmla="*/ 107 h 279"/>
                  <a:gd name="T10" fmla="*/ 448 w 458"/>
                  <a:gd name="T11" fmla="*/ 68 h 279"/>
                  <a:gd name="T12" fmla="*/ 455 w 458"/>
                  <a:gd name="T13" fmla="*/ 64 h 279"/>
                  <a:gd name="T14" fmla="*/ 457 w 458"/>
                  <a:gd name="T15" fmla="*/ 59 h 279"/>
                  <a:gd name="T16" fmla="*/ 254 w 458"/>
                  <a:gd name="T17" fmla="*/ 0 h 279"/>
                  <a:gd name="T18" fmla="*/ 3 w 458"/>
                  <a:gd name="T19" fmla="*/ 112 h 279"/>
                  <a:gd name="T20" fmla="*/ 0 w 458"/>
                  <a:gd name="T21"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7"/>
                    </a:moveTo>
                    <a:lnTo>
                      <a:pt x="204" y="278"/>
                    </a:lnTo>
                    <a:lnTo>
                      <a:pt x="456" y="115"/>
                    </a:lnTo>
                    <a:lnTo>
                      <a:pt x="454" y="110"/>
                    </a:lnTo>
                    <a:lnTo>
                      <a:pt x="445" y="107"/>
                    </a:lnTo>
                    <a:lnTo>
                      <a:pt x="448" y="68"/>
                    </a:lnTo>
                    <a:lnTo>
                      <a:pt x="455" y="64"/>
                    </a:lnTo>
                    <a:lnTo>
                      <a:pt x="457" y="59"/>
                    </a:lnTo>
                    <a:lnTo>
                      <a:pt x="254" y="0"/>
                    </a:lnTo>
                    <a:lnTo>
                      <a:pt x="3" y="112"/>
                    </a:lnTo>
                    <a:lnTo>
                      <a:pt x="0" y="177"/>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4" name="Freeform 20"/>
              <p:cNvSpPr>
                <a:spLocks/>
              </p:cNvSpPr>
              <p:nvPr/>
            </p:nvSpPr>
            <p:spPr bwMode="auto">
              <a:xfrm>
                <a:off x="1790" y="2419"/>
                <a:ext cx="459" cy="220"/>
              </a:xfrm>
              <a:custGeom>
                <a:avLst/>
                <a:gdLst>
                  <a:gd name="T0" fmla="*/ 0 w 459"/>
                  <a:gd name="T1" fmla="*/ 122 h 220"/>
                  <a:gd name="T2" fmla="*/ 253 w 459"/>
                  <a:gd name="T3" fmla="*/ 0 h 220"/>
                  <a:gd name="T4" fmla="*/ 458 w 459"/>
                  <a:gd name="T5" fmla="*/ 56 h 220"/>
                  <a:gd name="T6" fmla="*/ 206 w 459"/>
                  <a:gd name="T7" fmla="*/ 219 h 220"/>
                  <a:gd name="T8" fmla="*/ 0 w 459"/>
                  <a:gd name="T9" fmla="*/ 122 h 220"/>
                </a:gdLst>
                <a:ahLst/>
                <a:cxnLst>
                  <a:cxn ang="0">
                    <a:pos x="T0" y="T1"/>
                  </a:cxn>
                  <a:cxn ang="0">
                    <a:pos x="T2" y="T3"/>
                  </a:cxn>
                  <a:cxn ang="0">
                    <a:pos x="T4" y="T5"/>
                  </a:cxn>
                  <a:cxn ang="0">
                    <a:pos x="T6" y="T7"/>
                  </a:cxn>
                  <a:cxn ang="0">
                    <a:pos x="T8" y="T9"/>
                  </a:cxn>
                </a:cxnLst>
                <a:rect l="0" t="0" r="r" b="b"/>
                <a:pathLst>
                  <a:path w="459" h="220">
                    <a:moveTo>
                      <a:pt x="0" y="122"/>
                    </a:moveTo>
                    <a:lnTo>
                      <a:pt x="253" y="0"/>
                    </a:lnTo>
                    <a:lnTo>
                      <a:pt x="458" y="56"/>
                    </a:lnTo>
                    <a:lnTo>
                      <a:pt x="206" y="219"/>
                    </a:lnTo>
                    <a:lnTo>
                      <a:pt x="0" y="122"/>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5" name="Freeform 21"/>
              <p:cNvSpPr>
                <a:spLocks/>
              </p:cNvSpPr>
              <p:nvPr/>
            </p:nvSpPr>
            <p:spPr bwMode="auto">
              <a:xfrm>
                <a:off x="1995" y="2433"/>
                <a:ext cx="246" cy="201"/>
              </a:xfrm>
              <a:custGeom>
                <a:avLst/>
                <a:gdLst>
                  <a:gd name="T0" fmla="*/ 3 w 246"/>
                  <a:gd name="T1" fmla="*/ 150 h 201"/>
                  <a:gd name="T2" fmla="*/ 0 w 246"/>
                  <a:gd name="T3" fmla="*/ 200 h 201"/>
                  <a:gd name="T4" fmla="*/ 244 w 246"/>
                  <a:gd name="T5" fmla="*/ 45 h 201"/>
                  <a:gd name="T6" fmla="*/ 245 w 246"/>
                  <a:gd name="T7" fmla="*/ 0 h 201"/>
                  <a:gd name="T8" fmla="*/ 3 w 246"/>
                  <a:gd name="T9" fmla="*/ 150 h 201"/>
                </a:gdLst>
                <a:ahLst/>
                <a:cxnLst>
                  <a:cxn ang="0">
                    <a:pos x="T0" y="T1"/>
                  </a:cxn>
                  <a:cxn ang="0">
                    <a:pos x="T2" y="T3"/>
                  </a:cxn>
                  <a:cxn ang="0">
                    <a:pos x="T4" y="T5"/>
                  </a:cxn>
                  <a:cxn ang="0">
                    <a:pos x="T6" y="T7"/>
                  </a:cxn>
                  <a:cxn ang="0">
                    <a:pos x="T8" y="T9"/>
                  </a:cxn>
                </a:cxnLst>
                <a:rect l="0" t="0" r="r" b="b"/>
                <a:pathLst>
                  <a:path w="246" h="201">
                    <a:moveTo>
                      <a:pt x="3" y="150"/>
                    </a:moveTo>
                    <a:lnTo>
                      <a:pt x="0" y="200"/>
                    </a:lnTo>
                    <a:lnTo>
                      <a:pt x="244" y="45"/>
                    </a:lnTo>
                    <a:lnTo>
                      <a:pt x="245" y="0"/>
                    </a:lnTo>
                    <a:lnTo>
                      <a:pt x="3"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6" name="Freeform 22"/>
              <p:cNvSpPr>
                <a:spLocks/>
              </p:cNvSpPr>
              <p:nvPr/>
            </p:nvSpPr>
            <p:spPr bwMode="auto">
              <a:xfrm>
                <a:off x="1797" y="2484"/>
                <a:ext cx="203" cy="149"/>
              </a:xfrm>
              <a:custGeom>
                <a:avLst/>
                <a:gdLst>
                  <a:gd name="T0" fmla="*/ 2 w 203"/>
                  <a:gd name="T1" fmla="*/ 0 h 149"/>
                  <a:gd name="T2" fmla="*/ 0 w 203"/>
                  <a:gd name="T3" fmla="*/ 53 h 149"/>
                  <a:gd name="T4" fmla="*/ 197 w 203"/>
                  <a:gd name="T5" fmla="*/ 148 h 149"/>
                  <a:gd name="T6" fmla="*/ 202 w 203"/>
                  <a:gd name="T7" fmla="*/ 98 h 149"/>
                  <a:gd name="T8" fmla="*/ 2 w 203"/>
                  <a:gd name="T9" fmla="*/ 0 h 149"/>
                </a:gdLst>
                <a:ahLst/>
                <a:cxnLst>
                  <a:cxn ang="0">
                    <a:pos x="T0" y="T1"/>
                  </a:cxn>
                  <a:cxn ang="0">
                    <a:pos x="T2" y="T3"/>
                  </a:cxn>
                  <a:cxn ang="0">
                    <a:pos x="T4" y="T5"/>
                  </a:cxn>
                  <a:cxn ang="0">
                    <a:pos x="T6" y="T7"/>
                  </a:cxn>
                  <a:cxn ang="0">
                    <a:pos x="T8" y="T9"/>
                  </a:cxn>
                </a:cxnLst>
                <a:rect l="0" t="0" r="r" b="b"/>
                <a:pathLst>
                  <a:path w="203" h="149">
                    <a:moveTo>
                      <a:pt x="2" y="0"/>
                    </a:moveTo>
                    <a:lnTo>
                      <a:pt x="0" y="53"/>
                    </a:lnTo>
                    <a:lnTo>
                      <a:pt x="197" y="148"/>
                    </a:lnTo>
                    <a:lnTo>
                      <a:pt x="202" y="98"/>
                    </a:lnTo>
                    <a:lnTo>
                      <a:pt x="2"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7" name="Freeform 23"/>
              <p:cNvSpPr>
                <a:spLocks/>
              </p:cNvSpPr>
              <p:nvPr/>
            </p:nvSpPr>
            <p:spPr bwMode="auto">
              <a:xfrm>
                <a:off x="1794" y="2479"/>
                <a:ext cx="207" cy="115"/>
              </a:xfrm>
              <a:custGeom>
                <a:avLst/>
                <a:gdLst>
                  <a:gd name="T0" fmla="*/ 2 w 207"/>
                  <a:gd name="T1" fmla="*/ 0 h 115"/>
                  <a:gd name="T2" fmla="*/ 0 w 207"/>
                  <a:gd name="T3" fmla="*/ 7 h 115"/>
                  <a:gd name="T4" fmla="*/ 198 w 207"/>
                  <a:gd name="T5" fmla="*/ 114 h 115"/>
                  <a:gd name="T6" fmla="*/ 206 w 207"/>
                  <a:gd name="T7" fmla="*/ 99 h 115"/>
                  <a:gd name="T8" fmla="*/ 2 w 207"/>
                  <a:gd name="T9" fmla="*/ 0 h 115"/>
                </a:gdLst>
                <a:ahLst/>
                <a:cxnLst>
                  <a:cxn ang="0">
                    <a:pos x="T0" y="T1"/>
                  </a:cxn>
                  <a:cxn ang="0">
                    <a:pos x="T2" y="T3"/>
                  </a:cxn>
                  <a:cxn ang="0">
                    <a:pos x="T4" y="T5"/>
                  </a:cxn>
                  <a:cxn ang="0">
                    <a:pos x="T6" y="T7"/>
                  </a:cxn>
                  <a:cxn ang="0">
                    <a:pos x="T8" y="T9"/>
                  </a:cxn>
                </a:cxnLst>
                <a:rect l="0" t="0" r="r" b="b"/>
                <a:pathLst>
                  <a:path w="207" h="115">
                    <a:moveTo>
                      <a:pt x="2" y="0"/>
                    </a:moveTo>
                    <a:lnTo>
                      <a:pt x="0" y="7"/>
                    </a:lnTo>
                    <a:lnTo>
                      <a:pt x="198" y="114"/>
                    </a:lnTo>
                    <a:lnTo>
                      <a:pt x="206" y="99"/>
                    </a:lnTo>
                    <a:lnTo>
                      <a:pt x="2"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8" name="Freeform 24"/>
              <p:cNvSpPr>
                <a:spLocks/>
              </p:cNvSpPr>
              <p:nvPr/>
            </p:nvSpPr>
            <p:spPr bwMode="auto">
              <a:xfrm>
                <a:off x="1995" y="2476"/>
                <a:ext cx="252" cy="170"/>
              </a:xfrm>
              <a:custGeom>
                <a:avLst/>
                <a:gdLst>
                  <a:gd name="T0" fmla="*/ 0 w 252"/>
                  <a:gd name="T1" fmla="*/ 162 h 170"/>
                  <a:gd name="T2" fmla="*/ 2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2"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89" name="Freeform 25"/>
              <p:cNvSpPr>
                <a:spLocks/>
              </p:cNvSpPr>
              <p:nvPr/>
            </p:nvSpPr>
            <p:spPr bwMode="auto">
              <a:xfrm>
                <a:off x="1796" y="2368"/>
                <a:ext cx="451" cy="212"/>
              </a:xfrm>
              <a:custGeom>
                <a:avLst/>
                <a:gdLst>
                  <a:gd name="T0" fmla="*/ 0 w 451"/>
                  <a:gd name="T1" fmla="*/ 111 h 212"/>
                  <a:gd name="T2" fmla="*/ 246 w 451"/>
                  <a:gd name="T3" fmla="*/ 0 h 212"/>
                  <a:gd name="T4" fmla="*/ 450 w 451"/>
                  <a:gd name="T5" fmla="*/ 58 h 212"/>
                  <a:gd name="T6" fmla="*/ 202 w 451"/>
                  <a:gd name="T7" fmla="*/ 211 h 212"/>
                  <a:gd name="T8" fmla="*/ 0 w 451"/>
                  <a:gd name="T9" fmla="*/ 111 h 212"/>
                </a:gdLst>
                <a:ahLst/>
                <a:cxnLst>
                  <a:cxn ang="0">
                    <a:pos x="T0" y="T1"/>
                  </a:cxn>
                  <a:cxn ang="0">
                    <a:pos x="T2" y="T3"/>
                  </a:cxn>
                  <a:cxn ang="0">
                    <a:pos x="T4" y="T5"/>
                  </a:cxn>
                  <a:cxn ang="0">
                    <a:pos x="T6" y="T7"/>
                  </a:cxn>
                  <a:cxn ang="0">
                    <a:pos x="T8" y="T9"/>
                  </a:cxn>
                </a:cxnLst>
                <a:rect l="0" t="0" r="r" b="b"/>
                <a:pathLst>
                  <a:path w="451" h="212">
                    <a:moveTo>
                      <a:pt x="0" y="111"/>
                    </a:moveTo>
                    <a:lnTo>
                      <a:pt x="246" y="0"/>
                    </a:lnTo>
                    <a:lnTo>
                      <a:pt x="450" y="58"/>
                    </a:lnTo>
                    <a:lnTo>
                      <a:pt x="202" y="211"/>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535" name="Group 26"/>
              <p:cNvGrpSpPr>
                <a:grpSpLocks/>
              </p:cNvGrpSpPr>
              <p:nvPr/>
            </p:nvGrpSpPr>
            <p:grpSpPr bwMode="auto">
              <a:xfrm>
                <a:off x="1995" y="2378"/>
                <a:ext cx="231" cy="74"/>
                <a:chOff x="1995" y="2378"/>
                <a:chExt cx="231" cy="74"/>
              </a:xfrm>
            </p:grpSpPr>
            <p:sp>
              <p:nvSpPr>
                <p:cNvPr id="1112091" name="Freeform 27"/>
                <p:cNvSpPr>
                  <a:spLocks/>
                </p:cNvSpPr>
                <p:nvPr/>
              </p:nvSpPr>
              <p:spPr bwMode="auto">
                <a:xfrm>
                  <a:off x="2012" y="2378"/>
                  <a:ext cx="214" cy="67"/>
                </a:xfrm>
                <a:custGeom>
                  <a:avLst/>
                  <a:gdLst>
                    <a:gd name="T0" fmla="*/ 5 w 214"/>
                    <a:gd name="T1" fmla="*/ 0 h 67"/>
                    <a:gd name="T2" fmla="*/ 0 w 214"/>
                    <a:gd name="T3" fmla="*/ 4 h 67"/>
                    <a:gd name="T4" fmla="*/ 206 w 214"/>
                    <a:gd name="T5" fmla="*/ 66 h 67"/>
                    <a:gd name="T6" fmla="*/ 213 w 214"/>
                    <a:gd name="T7" fmla="*/ 64 h 67"/>
                    <a:gd name="T8" fmla="*/ 5 w 214"/>
                    <a:gd name="T9" fmla="*/ 0 h 67"/>
                  </a:gdLst>
                  <a:ahLst/>
                  <a:cxnLst>
                    <a:cxn ang="0">
                      <a:pos x="T0" y="T1"/>
                    </a:cxn>
                    <a:cxn ang="0">
                      <a:pos x="T2" y="T3"/>
                    </a:cxn>
                    <a:cxn ang="0">
                      <a:pos x="T4" y="T5"/>
                    </a:cxn>
                    <a:cxn ang="0">
                      <a:pos x="T6" y="T7"/>
                    </a:cxn>
                    <a:cxn ang="0">
                      <a:pos x="T8" y="T9"/>
                    </a:cxn>
                  </a:cxnLst>
                  <a:rect l="0" t="0" r="r" b="b"/>
                  <a:pathLst>
                    <a:path w="214" h="67">
                      <a:moveTo>
                        <a:pt x="5" y="0"/>
                      </a:moveTo>
                      <a:lnTo>
                        <a:pt x="0" y="4"/>
                      </a:lnTo>
                      <a:lnTo>
                        <a:pt x="206" y="66"/>
                      </a:lnTo>
                      <a:lnTo>
                        <a:pt x="213" y="64"/>
                      </a:lnTo>
                      <a:lnTo>
                        <a:pt x="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092" name="Freeform 28"/>
                <p:cNvSpPr>
                  <a:spLocks/>
                </p:cNvSpPr>
                <p:nvPr/>
              </p:nvSpPr>
              <p:spPr bwMode="auto">
                <a:xfrm>
                  <a:off x="1995" y="2386"/>
                  <a:ext cx="216" cy="66"/>
                </a:xfrm>
                <a:custGeom>
                  <a:avLst/>
                  <a:gdLst>
                    <a:gd name="T0" fmla="*/ 9 w 216"/>
                    <a:gd name="T1" fmla="*/ 0 h 66"/>
                    <a:gd name="T2" fmla="*/ 0 w 216"/>
                    <a:gd name="T3" fmla="*/ 5 h 66"/>
                    <a:gd name="T4" fmla="*/ 208 w 216"/>
                    <a:gd name="T5" fmla="*/ 65 h 66"/>
                    <a:gd name="T6" fmla="*/ 215 w 216"/>
                    <a:gd name="T7" fmla="*/ 64 h 66"/>
                    <a:gd name="T8" fmla="*/ 9 w 216"/>
                    <a:gd name="T9" fmla="*/ 0 h 66"/>
                  </a:gdLst>
                  <a:ahLst/>
                  <a:cxnLst>
                    <a:cxn ang="0">
                      <a:pos x="T0" y="T1"/>
                    </a:cxn>
                    <a:cxn ang="0">
                      <a:pos x="T2" y="T3"/>
                    </a:cxn>
                    <a:cxn ang="0">
                      <a:pos x="T4" y="T5"/>
                    </a:cxn>
                    <a:cxn ang="0">
                      <a:pos x="T6" y="T7"/>
                    </a:cxn>
                    <a:cxn ang="0">
                      <a:pos x="T8" y="T9"/>
                    </a:cxn>
                  </a:cxnLst>
                  <a:rect l="0" t="0" r="r" b="b"/>
                  <a:pathLst>
                    <a:path w="216" h="66">
                      <a:moveTo>
                        <a:pt x="9" y="0"/>
                      </a:moveTo>
                      <a:lnTo>
                        <a:pt x="0" y="5"/>
                      </a:lnTo>
                      <a:lnTo>
                        <a:pt x="208" y="65"/>
                      </a:lnTo>
                      <a:lnTo>
                        <a:pt x="215" y="64"/>
                      </a:lnTo>
                      <a:lnTo>
                        <a:pt x="9"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093" name="Freeform 29"/>
              <p:cNvSpPr>
                <a:spLocks/>
              </p:cNvSpPr>
              <p:nvPr/>
            </p:nvSpPr>
            <p:spPr bwMode="auto">
              <a:xfrm>
                <a:off x="2000" y="2426"/>
                <a:ext cx="249" cy="157"/>
              </a:xfrm>
              <a:custGeom>
                <a:avLst/>
                <a:gdLst>
                  <a:gd name="T0" fmla="*/ 0 w 249"/>
                  <a:gd name="T1" fmla="*/ 152 h 157"/>
                  <a:gd name="T2" fmla="*/ 1 w 249"/>
                  <a:gd name="T3" fmla="*/ 156 h 157"/>
                  <a:gd name="T4" fmla="*/ 247 w 249"/>
                  <a:gd name="T5" fmla="*/ 3 h 157"/>
                  <a:gd name="T6" fmla="*/ 248 w 249"/>
                  <a:gd name="T7" fmla="*/ 0 h 157"/>
                  <a:gd name="T8" fmla="*/ 0 w 249"/>
                  <a:gd name="T9" fmla="*/ 152 h 157"/>
                </a:gdLst>
                <a:ahLst/>
                <a:cxnLst>
                  <a:cxn ang="0">
                    <a:pos x="T0" y="T1"/>
                  </a:cxn>
                  <a:cxn ang="0">
                    <a:pos x="T2" y="T3"/>
                  </a:cxn>
                  <a:cxn ang="0">
                    <a:pos x="T4" y="T5"/>
                  </a:cxn>
                  <a:cxn ang="0">
                    <a:pos x="T6" y="T7"/>
                  </a:cxn>
                  <a:cxn ang="0">
                    <a:pos x="T8" y="T9"/>
                  </a:cxn>
                </a:cxnLst>
                <a:rect l="0" t="0" r="r" b="b"/>
                <a:pathLst>
                  <a:path w="249" h="157">
                    <a:moveTo>
                      <a:pt x="0" y="152"/>
                    </a:moveTo>
                    <a:lnTo>
                      <a:pt x="1" y="156"/>
                    </a:lnTo>
                    <a:lnTo>
                      <a:pt x="247" y="3"/>
                    </a:lnTo>
                    <a:lnTo>
                      <a:pt x="248"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537" name="Group 30"/>
              <p:cNvGrpSpPr>
                <a:grpSpLocks/>
              </p:cNvGrpSpPr>
              <p:nvPr/>
            </p:nvGrpSpPr>
            <p:grpSpPr bwMode="auto">
              <a:xfrm>
                <a:off x="1996" y="2440"/>
                <a:ext cx="243" cy="182"/>
                <a:chOff x="1996" y="2440"/>
                <a:chExt cx="243" cy="182"/>
              </a:xfrm>
            </p:grpSpPr>
            <p:sp>
              <p:nvSpPr>
                <p:cNvPr id="1112095" name="Line 31"/>
                <p:cNvSpPr>
                  <a:spLocks noChangeShapeType="1"/>
                </p:cNvSpPr>
                <p:nvPr/>
              </p:nvSpPr>
              <p:spPr bwMode="auto">
                <a:xfrm flipH="1">
                  <a:off x="2000" y="2440"/>
                  <a:ext cx="237" cy="14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96" name="Line 32"/>
                <p:cNvSpPr>
                  <a:spLocks noChangeShapeType="1"/>
                </p:cNvSpPr>
                <p:nvPr/>
              </p:nvSpPr>
              <p:spPr bwMode="auto">
                <a:xfrm flipH="1">
                  <a:off x="1999" y="2448"/>
                  <a:ext cx="240"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97" name="Line 33"/>
                <p:cNvSpPr>
                  <a:spLocks noChangeShapeType="1"/>
                </p:cNvSpPr>
                <p:nvPr/>
              </p:nvSpPr>
              <p:spPr bwMode="auto">
                <a:xfrm flipH="1">
                  <a:off x="1997" y="2456"/>
                  <a:ext cx="238" cy="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98" name="Line 34"/>
                <p:cNvSpPr>
                  <a:spLocks noChangeShapeType="1"/>
                </p:cNvSpPr>
                <p:nvPr/>
              </p:nvSpPr>
              <p:spPr bwMode="auto">
                <a:xfrm flipH="1">
                  <a:off x="1999" y="2461"/>
                  <a:ext cx="237"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099" name="Line 35"/>
                <p:cNvSpPr>
                  <a:spLocks noChangeShapeType="1"/>
                </p:cNvSpPr>
                <p:nvPr/>
              </p:nvSpPr>
              <p:spPr bwMode="auto">
                <a:xfrm flipH="1">
                  <a:off x="1996" y="2470"/>
                  <a:ext cx="242"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538" name="Group 36"/>
              <p:cNvGrpSpPr>
                <a:grpSpLocks/>
              </p:cNvGrpSpPr>
              <p:nvPr/>
            </p:nvGrpSpPr>
            <p:grpSpPr bwMode="auto">
              <a:xfrm>
                <a:off x="1798" y="2490"/>
                <a:ext cx="202" cy="132"/>
                <a:chOff x="1798" y="2490"/>
                <a:chExt cx="202" cy="132"/>
              </a:xfrm>
            </p:grpSpPr>
            <p:sp>
              <p:nvSpPr>
                <p:cNvPr id="1112101" name="Line 37"/>
                <p:cNvSpPr>
                  <a:spLocks noChangeShapeType="1"/>
                </p:cNvSpPr>
                <p:nvPr/>
              </p:nvSpPr>
              <p:spPr bwMode="auto">
                <a:xfrm>
                  <a:off x="1802" y="2490"/>
                  <a:ext cx="198" cy="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02" name="Line 38"/>
                <p:cNvSpPr>
                  <a:spLocks noChangeShapeType="1"/>
                </p:cNvSpPr>
                <p:nvPr/>
              </p:nvSpPr>
              <p:spPr bwMode="auto">
                <a:xfrm>
                  <a:off x="1800" y="249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03" name="Line 39"/>
                <p:cNvSpPr>
                  <a:spLocks noChangeShapeType="1"/>
                </p:cNvSpPr>
                <p:nvPr/>
              </p:nvSpPr>
              <p:spPr bwMode="auto">
                <a:xfrm>
                  <a:off x="1798" y="2503"/>
                  <a:ext cx="198"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04" name="Line 40"/>
                <p:cNvSpPr>
                  <a:spLocks noChangeShapeType="1"/>
                </p:cNvSpPr>
                <p:nvPr/>
              </p:nvSpPr>
              <p:spPr bwMode="auto">
                <a:xfrm>
                  <a:off x="1798" y="2513"/>
                  <a:ext cx="201"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05" name="Line 41"/>
                <p:cNvSpPr>
                  <a:spLocks noChangeShapeType="1"/>
                </p:cNvSpPr>
                <p:nvPr/>
              </p:nvSpPr>
              <p:spPr bwMode="auto">
                <a:xfrm>
                  <a:off x="1798" y="2523"/>
                  <a:ext cx="198"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3452" name="Group 42"/>
            <p:cNvGrpSpPr>
              <a:grpSpLocks/>
            </p:cNvGrpSpPr>
            <p:nvPr/>
          </p:nvGrpSpPr>
          <p:grpSpPr bwMode="auto">
            <a:xfrm>
              <a:off x="1801" y="2323"/>
              <a:ext cx="469" cy="281"/>
              <a:chOff x="1801" y="2323"/>
              <a:chExt cx="469" cy="281"/>
            </a:xfrm>
          </p:grpSpPr>
          <p:sp>
            <p:nvSpPr>
              <p:cNvPr id="1112107" name="Arc 43"/>
              <p:cNvSpPr>
                <a:spLocks/>
              </p:cNvSpPr>
              <p:nvPr/>
            </p:nvSpPr>
            <p:spPr bwMode="auto">
              <a:xfrm rot="240000">
                <a:off x="1801" y="2434"/>
                <a:ext cx="14" cy="69"/>
              </a:xfrm>
              <a:custGeom>
                <a:avLst/>
                <a:gdLst>
                  <a:gd name="G0" fmla="+- 21600 0 0"/>
                  <a:gd name="G1" fmla="+- 21367 0 0"/>
                  <a:gd name="G2" fmla="+- 21600 0 0"/>
                  <a:gd name="T0" fmla="*/ 18344 w 21600"/>
                  <a:gd name="T1" fmla="*/ 42720 h 42720"/>
                  <a:gd name="T2" fmla="*/ 18435 w 21600"/>
                  <a:gd name="T3" fmla="*/ 0 h 42720"/>
                  <a:gd name="T4" fmla="*/ 21600 w 21600"/>
                  <a:gd name="T5" fmla="*/ 21367 h 42720"/>
                </a:gdLst>
                <a:ahLst/>
                <a:cxnLst>
                  <a:cxn ang="0">
                    <a:pos x="T0" y="T1"/>
                  </a:cxn>
                  <a:cxn ang="0">
                    <a:pos x="T2" y="T3"/>
                  </a:cxn>
                  <a:cxn ang="0">
                    <a:pos x="T4" y="T5"/>
                  </a:cxn>
                </a:cxnLst>
                <a:rect l="0" t="0" r="r" b="b"/>
                <a:pathLst>
                  <a:path w="21600" h="42720" fill="none" extrusionOk="0">
                    <a:moveTo>
                      <a:pt x="18343" y="42720"/>
                    </a:moveTo>
                    <a:cubicBezTo>
                      <a:pt x="7793" y="41111"/>
                      <a:pt x="0" y="32039"/>
                      <a:pt x="0" y="21367"/>
                    </a:cubicBezTo>
                    <a:cubicBezTo>
                      <a:pt x="0" y="10660"/>
                      <a:pt x="7843" y="1568"/>
                      <a:pt x="18435" y="0"/>
                    </a:cubicBezTo>
                  </a:path>
                  <a:path w="21600" h="42720" stroke="0" extrusionOk="0">
                    <a:moveTo>
                      <a:pt x="18343" y="42720"/>
                    </a:moveTo>
                    <a:cubicBezTo>
                      <a:pt x="7793" y="41111"/>
                      <a:pt x="0" y="32039"/>
                      <a:pt x="0" y="21367"/>
                    </a:cubicBezTo>
                    <a:cubicBezTo>
                      <a:pt x="0" y="10660"/>
                      <a:pt x="7843" y="1568"/>
                      <a:pt x="18435" y="0"/>
                    </a:cubicBezTo>
                    <a:lnTo>
                      <a:pt x="21600" y="21367"/>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08" name="Freeform 44"/>
              <p:cNvSpPr>
                <a:spLocks/>
              </p:cNvSpPr>
              <p:nvPr/>
            </p:nvSpPr>
            <p:spPr bwMode="auto">
              <a:xfrm>
                <a:off x="1811" y="2323"/>
                <a:ext cx="459" cy="281"/>
              </a:xfrm>
              <a:custGeom>
                <a:avLst/>
                <a:gdLst>
                  <a:gd name="T0" fmla="*/ 0 w 459"/>
                  <a:gd name="T1" fmla="*/ 176 h 281"/>
                  <a:gd name="T2" fmla="*/ 205 w 459"/>
                  <a:gd name="T3" fmla="*/ 280 h 281"/>
                  <a:gd name="T4" fmla="*/ 458 w 459"/>
                  <a:gd name="T5" fmla="*/ 115 h 281"/>
                  <a:gd name="T6" fmla="*/ 457 w 459"/>
                  <a:gd name="T7" fmla="*/ 110 h 281"/>
                  <a:gd name="T8" fmla="*/ 447 w 459"/>
                  <a:gd name="T9" fmla="*/ 107 h 281"/>
                  <a:gd name="T10" fmla="*/ 451 w 459"/>
                  <a:gd name="T11" fmla="*/ 68 h 281"/>
                  <a:gd name="T12" fmla="*/ 458 w 459"/>
                  <a:gd name="T13" fmla="*/ 62 h 281"/>
                  <a:gd name="T14" fmla="*/ 458 w 459"/>
                  <a:gd name="T15" fmla="*/ 58 h 281"/>
                  <a:gd name="T16" fmla="*/ 255 w 459"/>
                  <a:gd name="T17" fmla="*/ 0 h 281"/>
                  <a:gd name="T18" fmla="*/ 6 w 459"/>
                  <a:gd name="T19" fmla="*/ 112 h 281"/>
                  <a:gd name="T20" fmla="*/ 0 w 459"/>
                  <a:gd name="T21" fmla="*/ 17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281">
                    <a:moveTo>
                      <a:pt x="0" y="176"/>
                    </a:moveTo>
                    <a:lnTo>
                      <a:pt x="205" y="280"/>
                    </a:lnTo>
                    <a:lnTo>
                      <a:pt x="458" y="115"/>
                    </a:lnTo>
                    <a:lnTo>
                      <a:pt x="457" y="110"/>
                    </a:lnTo>
                    <a:lnTo>
                      <a:pt x="447" y="107"/>
                    </a:lnTo>
                    <a:lnTo>
                      <a:pt x="451" y="68"/>
                    </a:lnTo>
                    <a:lnTo>
                      <a:pt x="458" y="62"/>
                    </a:lnTo>
                    <a:lnTo>
                      <a:pt x="458" y="58"/>
                    </a:lnTo>
                    <a:lnTo>
                      <a:pt x="255" y="0"/>
                    </a:lnTo>
                    <a:lnTo>
                      <a:pt x="6" y="112"/>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09" name="Freeform 45"/>
              <p:cNvSpPr>
                <a:spLocks/>
              </p:cNvSpPr>
              <p:nvPr/>
            </p:nvSpPr>
            <p:spPr bwMode="auto">
              <a:xfrm>
                <a:off x="1811" y="2376"/>
                <a:ext cx="458" cy="220"/>
              </a:xfrm>
              <a:custGeom>
                <a:avLst/>
                <a:gdLst>
                  <a:gd name="T0" fmla="*/ 0 w 458"/>
                  <a:gd name="T1" fmla="*/ 119 h 220"/>
                  <a:gd name="T2" fmla="*/ 253 w 458"/>
                  <a:gd name="T3" fmla="*/ 0 h 220"/>
                  <a:gd name="T4" fmla="*/ 457 w 458"/>
                  <a:gd name="T5" fmla="*/ 56 h 220"/>
                  <a:gd name="T6" fmla="*/ 204 w 458"/>
                  <a:gd name="T7" fmla="*/ 219 h 220"/>
                  <a:gd name="T8" fmla="*/ 0 w 458"/>
                  <a:gd name="T9" fmla="*/ 119 h 220"/>
                </a:gdLst>
                <a:ahLst/>
                <a:cxnLst>
                  <a:cxn ang="0">
                    <a:pos x="T0" y="T1"/>
                  </a:cxn>
                  <a:cxn ang="0">
                    <a:pos x="T2" y="T3"/>
                  </a:cxn>
                  <a:cxn ang="0">
                    <a:pos x="T4" y="T5"/>
                  </a:cxn>
                  <a:cxn ang="0">
                    <a:pos x="T6" y="T7"/>
                  </a:cxn>
                  <a:cxn ang="0">
                    <a:pos x="T8" y="T9"/>
                  </a:cxn>
                </a:cxnLst>
                <a:rect l="0" t="0" r="r" b="b"/>
                <a:pathLst>
                  <a:path w="458" h="220">
                    <a:moveTo>
                      <a:pt x="0" y="119"/>
                    </a:moveTo>
                    <a:lnTo>
                      <a:pt x="253" y="0"/>
                    </a:lnTo>
                    <a:lnTo>
                      <a:pt x="457" y="56"/>
                    </a:lnTo>
                    <a:lnTo>
                      <a:pt x="204" y="219"/>
                    </a:lnTo>
                    <a:lnTo>
                      <a:pt x="0" y="119"/>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0" name="Freeform 46"/>
              <p:cNvSpPr>
                <a:spLocks/>
              </p:cNvSpPr>
              <p:nvPr/>
            </p:nvSpPr>
            <p:spPr bwMode="auto">
              <a:xfrm>
                <a:off x="2016" y="2391"/>
                <a:ext cx="247" cy="201"/>
              </a:xfrm>
              <a:custGeom>
                <a:avLst/>
                <a:gdLst>
                  <a:gd name="T0" fmla="*/ 3 w 247"/>
                  <a:gd name="T1" fmla="*/ 148 h 201"/>
                  <a:gd name="T2" fmla="*/ 0 w 247"/>
                  <a:gd name="T3" fmla="*/ 200 h 201"/>
                  <a:gd name="T4" fmla="*/ 243 w 247"/>
                  <a:gd name="T5" fmla="*/ 44 h 201"/>
                  <a:gd name="T6" fmla="*/ 246 w 247"/>
                  <a:gd name="T7" fmla="*/ 0 h 201"/>
                  <a:gd name="T8" fmla="*/ 3 w 247"/>
                  <a:gd name="T9" fmla="*/ 148 h 201"/>
                </a:gdLst>
                <a:ahLst/>
                <a:cxnLst>
                  <a:cxn ang="0">
                    <a:pos x="T0" y="T1"/>
                  </a:cxn>
                  <a:cxn ang="0">
                    <a:pos x="T2" y="T3"/>
                  </a:cxn>
                  <a:cxn ang="0">
                    <a:pos x="T4" y="T5"/>
                  </a:cxn>
                  <a:cxn ang="0">
                    <a:pos x="T6" y="T7"/>
                  </a:cxn>
                  <a:cxn ang="0">
                    <a:pos x="T8" y="T9"/>
                  </a:cxn>
                </a:cxnLst>
                <a:rect l="0" t="0" r="r" b="b"/>
                <a:pathLst>
                  <a:path w="247" h="201">
                    <a:moveTo>
                      <a:pt x="3" y="148"/>
                    </a:moveTo>
                    <a:lnTo>
                      <a:pt x="0" y="200"/>
                    </a:lnTo>
                    <a:lnTo>
                      <a:pt x="243" y="44"/>
                    </a:lnTo>
                    <a:lnTo>
                      <a:pt x="246" y="0"/>
                    </a:lnTo>
                    <a:lnTo>
                      <a:pt x="3" y="148"/>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1" name="Freeform 47"/>
              <p:cNvSpPr>
                <a:spLocks/>
              </p:cNvSpPr>
              <p:nvPr/>
            </p:nvSpPr>
            <p:spPr bwMode="auto">
              <a:xfrm>
                <a:off x="1816" y="2442"/>
                <a:ext cx="205" cy="147"/>
              </a:xfrm>
              <a:custGeom>
                <a:avLst/>
                <a:gdLst>
                  <a:gd name="T0" fmla="*/ 5 w 205"/>
                  <a:gd name="T1" fmla="*/ 0 h 147"/>
                  <a:gd name="T2" fmla="*/ 0 w 205"/>
                  <a:gd name="T3" fmla="*/ 52 h 147"/>
                  <a:gd name="T4" fmla="*/ 199 w 205"/>
                  <a:gd name="T5" fmla="*/ 146 h 147"/>
                  <a:gd name="T6" fmla="*/ 204 w 205"/>
                  <a:gd name="T7" fmla="*/ 97 h 147"/>
                  <a:gd name="T8" fmla="*/ 5 w 205"/>
                  <a:gd name="T9" fmla="*/ 0 h 147"/>
                </a:gdLst>
                <a:ahLst/>
                <a:cxnLst>
                  <a:cxn ang="0">
                    <a:pos x="T0" y="T1"/>
                  </a:cxn>
                  <a:cxn ang="0">
                    <a:pos x="T2" y="T3"/>
                  </a:cxn>
                  <a:cxn ang="0">
                    <a:pos x="T4" y="T5"/>
                  </a:cxn>
                  <a:cxn ang="0">
                    <a:pos x="T6" y="T7"/>
                  </a:cxn>
                  <a:cxn ang="0">
                    <a:pos x="T8" y="T9"/>
                  </a:cxn>
                </a:cxnLst>
                <a:rect l="0" t="0" r="r" b="b"/>
                <a:pathLst>
                  <a:path w="205" h="147">
                    <a:moveTo>
                      <a:pt x="5" y="0"/>
                    </a:moveTo>
                    <a:lnTo>
                      <a:pt x="0" y="52"/>
                    </a:lnTo>
                    <a:lnTo>
                      <a:pt x="199" y="146"/>
                    </a:lnTo>
                    <a:lnTo>
                      <a:pt x="204" y="97"/>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2" name="Freeform 48"/>
              <p:cNvSpPr>
                <a:spLocks/>
              </p:cNvSpPr>
              <p:nvPr/>
            </p:nvSpPr>
            <p:spPr bwMode="auto">
              <a:xfrm>
                <a:off x="1814" y="2436"/>
                <a:ext cx="207" cy="114"/>
              </a:xfrm>
              <a:custGeom>
                <a:avLst/>
                <a:gdLst>
                  <a:gd name="T0" fmla="*/ 4 w 207"/>
                  <a:gd name="T1" fmla="*/ 0 h 114"/>
                  <a:gd name="T2" fmla="*/ 0 w 207"/>
                  <a:gd name="T3" fmla="*/ 8 h 114"/>
                  <a:gd name="T4" fmla="*/ 200 w 207"/>
                  <a:gd name="T5" fmla="*/ 113 h 114"/>
                  <a:gd name="T6" fmla="*/ 206 w 207"/>
                  <a:gd name="T7" fmla="*/ 99 h 114"/>
                  <a:gd name="T8" fmla="*/ 4 w 207"/>
                  <a:gd name="T9" fmla="*/ 0 h 114"/>
                </a:gdLst>
                <a:ahLst/>
                <a:cxnLst>
                  <a:cxn ang="0">
                    <a:pos x="T0" y="T1"/>
                  </a:cxn>
                  <a:cxn ang="0">
                    <a:pos x="T2" y="T3"/>
                  </a:cxn>
                  <a:cxn ang="0">
                    <a:pos x="T4" y="T5"/>
                  </a:cxn>
                  <a:cxn ang="0">
                    <a:pos x="T6" y="T7"/>
                  </a:cxn>
                  <a:cxn ang="0">
                    <a:pos x="T8" y="T9"/>
                  </a:cxn>
                </a:cxnLst>
                <a:rect l="0" t="0" r="r" b="b"/>
                <a:pathLst>
                  <a:path w="207" h="114">
                    <a:moveTo>
                      <a:pt x="4" y="0"/>
                    </a:moveTo>
                    <a:lnTo>
                      <a:pt x="0" y="8"/>
                    </a:lnTo>
                    <a:lnTo>
                      <a:pt x="200" y="113"/>
                    </a:lnTo>
                    <a:lnTo>
                      <a:pt x="206" y="99"/>
                    </a:lnTo>
                    <a:lnTo>
                      <a:pt x="4"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3" name="Freeform 49"/>
              <p:cNvSpPr>
                <a:spLocks/>
              </p:cNvSpPr>
              <p:nvPr/>
            </p:nvSpPr>
            <p:spPr bwMode="auto">
              <a:xfrm>
                <a:off x="2016" y="2433"/>
                <a:ext cx="254" cy="171"/>
              </a:xfrm>
              <a:custGeom>
                <a:avLst/>
                <a:gdLst>
                  <a:gd name="T0" fmla="*/ 0 w 254"/>
                  <a:gd name="T1" fmla="*/ 163 h 171"/>
                  <a:gd name="T2" fmla="*/ 0 w 254"/>
                  <a:gd name="T3" fmla="*/ 170 h 171"/>
                  <a:gd name="T4" fmla="*/ 252 w 254"/>
                  <a:gd name="T5" fmla="*/ 6 h 171"/>
                  <a:gd name="T6" fmla="*/ 253 w 254"/>
                  <a:gd name="T7" fmla="*/ 0 h 171"/>
                  <a:gd name="T8" fmla="*/ 0 w 254"/>
                  <a:gd name="T9" fmla="*/ 163 h 171"/>
                </a:gdLst>
                <a:ahLst/>
                <a:cxnLst>
                  <a:cxn ang="0">
                    <a:pos x="T0" y="T1"/>
                  </a:cxn>
                  <a:cxn ang="0">
                    <a:pos x="T2" y="T3"/>
                  </a:cxn>
                  <a:cxn ang="0">
                    <a:pos x="T4" y="T5"/>
                  </a:cxn>
                  <a:cxn ang="0">
                    <a:pos x="T6" y="T7"/>
                  </a:cxn>
                  <a:cxn ang="0">
                    <a:pos x="T8" y="T9"/>
                  </a:cxn>
                </a:cxnLst>
                <a:rect l="0" t="0" r="r" b="b"/>
                <a:pathLst>
                  <a:path w="254" h="171">
                    <a:moveTo>
                      <a:pt x="0" y="163"/>
                    </a:moveTo>
                    <a:lnTo>
                      <a:pt x="0" y="170"/>
                    </a:lnTo>
                    <a:lnTo>
                      <a:pt x="252" y="6"/>
                    </a:lnTo>
                    <a:lnTo>
                      <a:pt x="253" y="0"/>
                    </a:lnTo>
                    <a:lnTo>
                      <a:pt x="0" y="163"/>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4" name="Freeform 50"/>
              <p:cNvSpPr>
                <a:spLocks/>
              </p:cNvSpPr>
              <p:nvPr/>
            </p:nvSpPr>
            <p:spPr bwMode="auto">
              <a:xfrm>
                <a:off x="1815" y="2325"/>
                <a:ext cx="454" cy="213"/>
              </a:xfrm>
              <a:custGeom>
                <a:avLst/>
                <a:gdLst>
                  <a:gd name="T0" fmla="*/ 0 w 454"/>
                  <a:gd name="T1" fmla="*/ 111 h 213"/>
                  <a:gd name="T2" fmla="*/ 248 w 454"/>
                  <a:gd name="T3" fmla="*/ 0 h 213"/>
                  <a:gd name="T4" fmla="*/ 453 w 454"/>
                  <a:gd name="T5" fmla="*/ 58 h 213"/>
                  <a:gd name="T6" fmla="*/ 206 w 454"/>
                  <a:gd name="T7" fmla="*/ 212 h 213"/>
                  <a:gd name="T8" fmla="*/ 0 w 454"/>
                  <a:gd name="T9" fmla="*/ 111 h 213"/>
                </a:gdLst>
                <a:ahLst/>
                <a:cxnLst>
                  <a:cxn ang="0">
                    <a:pos x="T0" y="T1"/>
                  </a:cxn>
                  <a:cxn ang="0">
                    <a:pos x="T2" y="T3"/>
                  </a:cxn>
                  <a:cxn ang="0">
                    <a:pos x="T4" y="T5"/>
                  </a:cxn>
                  <a:cxn ang="0">
                    <a:pos x="T6" y="T7"/>
                  </a:cxn>
                  <a:cxn ang="0">
                    <a:pos x="T8" y="T9"/>
                  </a:cxn>
                </a:cxnLst>
                <a:rect l="0" t="0" r="r" b="b"/>
                <a:pathLst>
                  <a:path w="454" h="213">
                    <a:moveTo>
                      <a:pt x="0" y="111"/>
                    </a:moveTo>
                    <a:lnTo>
                      <a:pt x="248" y="0"/>
                    </a:lnTo>
                    <a:lnTo>
                      <a:pt x="453" y="58"/>
                    </a:lnTo>
                    <a:lnTo>
                      <a:pt x="206" y="212"/>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511" name="Group 51"/>
              <p:cNvGrpSpPr>
                <a:grpSpLocks/>
              </p:cNvGrpSpPr>
              <p:nvPr/>
            </p:nvGrpSpPr>
            <p:grpSpPr bwMode="auto">
              <a:xfrm>
                <a:off x="2016" y="2335"/>
                <a:ext cx="230" cy="75"/>
                <a:chOff x="2016" y="2335"/>
                <a:chExt cx="230" cy="75"/>
              </a:xfrm>
            </p:grpSpPr>
            <p:sp>
              <p:nvSpPr>
                <p:cNvPr id="1112116" name="Freeform 52"/>
                <p:cNvSpPr>
                  <a:spLocks/>
                </p:cNvSpPr>
                <p:nvPr/>
              </p:nvSpPr>
              <p:spPr bwMode="auto">
                <a:xfrm>
                  <a:off x="2033" y="2335"/>
                  <a:ext cx="213" cy="65"/>
                </a:xfrm>
                <a:custGeom>
                  <a:avLst/>
                  <a:gdLst>
                    <a:gd name="T0" fmla="*/ 6 w 213"/>
                    <a:gd name="T1" fmla="*/ 0 h 65"/>
                    <a:gd name="T2" fmla="*/ 0 w 213"/>
                    <a:gd name="T3" fmla="*/ 3 h 65"/>
                    <a:gd name="T4" fmla="*/ 208 w 213"/>
                    <a:gd name="T5" fmla="*/ 64 h 65"/>
                    <a:gd name="T6" fmla="*/ 212 w 213"/>
                    <a:gd name="T7" fmla="*/ 62 h 65"/>
                    <a:gd name="T8" fmla="*/ 6 w 213"/>
                    <a:gd name="T9" fmla="*/ 0 h 65"/>
                  </a:gdLst>
                  <a:ahLst/>
                  <a:cxnLst>
                    <a:cxn ang="0">
                      <a:pos x="T0" y="T1"/>
                    </a:cxn>
                    <a:cxn ang="0">
                      <a:pos x="T2" y="T3"/>
                    </a:cxn>
                    <a:cxn ang="0">
                      <a:pos x="T4" y="T5"/>
                    </a:cxn>
                    <a:cxn ang="0">
                      <a:pos x="T6" y="T7"/>
                    </a:cxn>
                    <a:cxn ang="0">
                      <a:pos x="T8" y="T9"/>
                    </a:cxn>
                  </a:cxnLst>
                  <a:rect l="0" t="0" r="r" b="b"/>
                  <a:pathLst>
                    <a:path w="213" h="65">
                      <a:moveTo>
                        <a:pt x="6" y="0"/>
                      </a:moveTo>
                      <a:lnTo>
                        <a:pt x="0" y="3"/>
                      </a:lnTo>
                      <a:lnTo>
                        <a:pt x="208" y="64"/>
                      </a:lnTo>
                      <a:lnTo>
                        <a:pt x="212" y="62"/>
                      </a:lnTo>
                      <a:lnTo>
                        <a:pt x="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17" name="Freeform 53"/>
                <p:cNvSpPr>
                  <a:spLocks/>
                </p:cNvSpPr>
                <p:nvPr/>
              </p:nvSpPr>
              <p:spPr bwMode="auto">
                <a:xfrm>
                  <a:off x="2016" y="2344"/>
                  <a:ext cx="216" cy="66"/>
                </a:xfrm>
                <a:custGeom>
                  <a:avLst/>
                  <a:gdLst>
                    <a:gd name="T0" fmla="*/ 8 w 216"/>
                    <a:gd name="T1" fmla="*/ 0 h 66"/>
                    <a:gd name="T2" fmla="*/ 0 w 216"/>
                    <a:gd name="T3" fmla="*/ 3 h 66"/>
                    <a:gd name="T4" fmla="*/ 209 w 216"/>
                    <a:gd name="T5" fmla="*/ 65 h 66"/>
                    <a:gd name="T6" fmla="*/ 215 w 216"/>
                    <a:gd name="T7" fmla="*/ 62 h 66"/>
                    <a:gd name="T8" fmla="*/ 8 w 216"/>
                    <a:gd name="T9" fmla="*/ 0 h 66"/>
                  </a:gdLst>
                  <a:ahLst/>
                  <a:cxnLst>
                    <a:cxn ang="0">
                      <a:pos x="T0" y="T1"/>
                    </a:cxn>
                    <a:cxn ang="0">
                      <a:pos x="T2" y="T3"/>
                    </a:cxn>
                    <a:cxn ang="0">
                      <a:pos x="T4" y="T5"/>
                    </a:cxn>
                    <a:cxn ang="0">
                      <a:pos x="T6" y="T7"/>
                    </a:cxn>
                    <a:cxn ang="0">
                      <a:pos x="T8" y="T9"/>
                    </a:cxn>
                  </a:cxnLst>
                  <a:rect l="0" t="0" r="r" b="b"/>
                  <a:pathLst>
                    <a:path w="216" h="66">
                      <a:moveTo>
                        <a:pt x="8" y="0"/>
                      </a:moveTo>
                      <a:lnTo>
                        <a:pt x="0" y="3"/>
                      </a:lnTo>
                      <a:lnTo>
                        <a:pt x="209" y="65"/>
                      </a:lnTo>
                      <a:lnTo>
                        <a:pt x="215" y="62"/>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118" name="Freeform 54"/>
              <p:cNvSpPr>
                <a:spLocks/>
              </p:cNvSpPr>
              <p:nvPr/>
            </p:nvSpPr>
            <p:spPr bwMode="auto">
              <a:xfrm>
                <a:off x="2020" y="2383"/>
                <a:ext cx="250" cy="157"/>
              </a:xfrm>
              <a:custGeom>
                <a:avLst/>
                <a:gdLst>
                  <a:gd name="T0" fmla="*/ 0 w 250"/>
                  <a:gd name="T1" fmla="*/ 152 h 157"/>
                  <a:gd name="T2" fmla="*/ 2 w 250"/>
                  <a:gd name="T3" fmla="*/ 156 h 157"/>
                  <a:gd name="T4" fmla="*/ 249 w 250"/>
                  <a:gd name="T5" fmla="*/ 4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2" y="156"/>
                    </a:lnTo>
                    <a:lnTo>
                      <a:pt x="249"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513" name="Group 55"/>
              <p:cNvGrpSpPr>
                <a:grpSpLocks/>
              </p:cNvGrpSpPr>
              <p:nvPr/>
            </p:nvGrpSpPr>
            <p:grpSpPr bwMode="auto">
              <a:xfrm>
                <a:off x="2017" y="2398"/>
                <a:ext cx="243" cy="181"/>
                <a:chOff x="2017" y="2398"/>
                <a:chExt cx="243" cy="181"/>
              </a:xfrm>
            </p:grpSpPr>
            <p:sp>
              <p:nvSpPr>
                <p:cNvPr id="1112120" name="Line 56"/>
                <p:cNvSpPr>
                  <a:spLocks noChangeShapeType="1"/>
                </p:cNvSpPr>
                <p:nvPr/>
              </p:nvSpPr>
              <p:spPr bwMode="auto">
                <a:xfrm flipH="1">
                  <a:off x="2021" y="2398"/>
                  <a:ext cx="238"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1" name="Line 57"/>
                <p:cNvSpPr>
                  <a:spLocks noChangeShapeType="1"/>
                </p:cNvSpPr>
                <p:nvPr/>
              </p:nvSpPr>
              <p:spPr bwMode="auto">
                <a:xfrm flipH="1">
                  <a:off x="2019" y="2405"/>
                  <a:ext cx="241"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2" name="Line 58"/>
                <p:cNvSpPr>
                  <a:spLocks noChangeShapeType="1"/>
                </p:cNvSpPr>
                <p:nvPr/>
              </p:nvSpPr>
              <p:spPr bwMode="auto">
                <a:xfrm flipH="1">
                  <a:off x="2018" y="2414"/>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3" name="Line 59"/>
                <p:cNvSpPr>
                  <a:spLocks noChangeShapeType="1"/>
                </p:cNvSpPr>
                <p:nvPr/>
              </p:nvSpPr>
              <p:spPr bwMode="auto">
                <a:xfrm flipH="1">
                  <a:off x="2020" y="2417"/>
                  <a:ext cx="239"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4" name="Line 60"/>
                <p:cNvSpPr>
                  <a:spLocks noChangeShapeType="1"/>
                </p:cNvSpPr>
                <p:nvPr/>
              </p:nvSpPr>
              <p:spPr bwMode="auto">
                <a:xfrm flipH="1">
                  <a:off x="2017" y="2426"/>
                  <a:ext cx="241" cy="1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514" name="Group 61"/>
              <p:cNvGrpSpPr>
                <a:grpSpLocks/>
              </p:cNvGrpSpPr>
              <p:nvPr/>
            </p:nvGrpSpPr>
            <p:grpSpPr bwMode="auto">
              <a:xfrm>
                <a:off x="1819" y="2445"/>
                <a:ext cx="203" cy="132"/>
                <a:chOff x="1819" y="2445"/>
                <a:chExt cx="203" cy="132"/>
              </a:xfrm>
            </p:grpSpPr>
            <p:sp>
              <p:nvSpPr>
                <p:cNvPr id="1112126" name="Line 62"/>
                <p:cNvSpPr>
                  <a:spLocks noChangeShapeType="1"/>
                </p:cNvSpPr>
                <p:nvPr/>
              </p:nvSpPr>
              <p:spPr bwMode="auto">
                <a:xfrm>
                  <a:off x="1822" y="2445"/>
                  <a:ext cx="200"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7" name="Line 63"/>
                <p:cNvSpPr>
                  <a:spLocks noChangeShapeType="1"/>
                </p:cNvSpPr>
                <p:nvPr/>
              </p:nvSpPr>
              <p:spPr bwMode="auto">
                <a:xfrm>
                  <a:off x="1822" y="2453"/>
                  <a:ext cx="197"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8" name="Line 64"/>
                <p:cNvSpPr>
                  <a:spLocks noChangeShapeType="1"/>
                </p:cNvSpPr>
                <p:nvPr/>
              </p:nvSpPr>
              <p:spPr bwMode="auto">
                <a:xfrm>
                  <a:off x="1819" y="2461"/>
                  <a:ext cx="200"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29" name="Line 65"/>
                <p:cNvSpPr>
                  <a:spLocks noChangeShapeType="1"/>
                </p:cNvSpPr>
                <p:nvPr/>
              </p:nvSpPr>
              <p:spPr bwMode="auto">
                <a:xfrm>
                  <a:off x="1820" y="2471"/>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30" name="Line 66"/>
                <p:cNvSpPr>
                  <a:spLocks noChangeShapeType="1"/>
                </p:cNvSpPr>
                <p:nvPr/>
              </p:nvSpPr>
              <p:spPr bwMode="auto">
                <a:xfrm>
                  <a:off x="1819" y="2480"/>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3453" name="Group 67"/>
            <p:cNvGrpSpPr>
              <a:grpSpLocks/>
            </p:cNvGrpSpPr>
            <p:nvPr/>
          </p:nvGrpSpPr>
          <p:grpSpPr bwMode="auto">
            <a:xfrm>
              <a:off x="1827" y="2265"/>
              <a:ext cx="472" cy="280"/>
              <a:chOff x="1827" y="2265"/>
              <a:chExt cx="472" cy="280"/>
            </a:xfrm>
          </p:grpSpPr>
          <p:sp>
            <p:nvSpPr>
              <p:cNvPr id="1112132" name="Arc 68"/>
              <p:cNvSpPr>
                <a:spLocks/>
              </p:cNvSpPr>
              <p:nvPr/>
            </p:nvSpPr>
            <p:spPr bwMode="auto">
              <a:xfrm rot="240000">
                <a:off x="1827" y="2378"/>
                <a:ext cx="14" cy="67"/>
              </a:xfrm>
              <a:custGeom>
                <a:avLst/>
                <a:gdLst>
                  <a:gd name="G0" fmla="+- 21600 0 0"/>
                  <a:gd name="G1" fmla="+- 21383 0 0"/>
                  <a:gd name="G2" fmla="+- 21600 0 0"/>
                  <a:gd name="T0" fmla="*/ 18455 w 21600"/>
                  <a:gd name="T1" fmla="*/ 42753 h 42753"/>
                  <a:gd name="T2" fmla="*/ 18545 w 21600"/>
                  <a:gd name="T3" fmla="*/ 0 h 42753"/>
                  <a:gd name="T4" fmla="*/ 21600 w 21600"/>
                  <a:gd name="T5" fmla="*/ 21383 h 42753"/>
                </a:gdLst>
                <a:ahLst/>
                <a:cxnLst>
                  <a:cxn ang="0">
                    <a:pos x="T0" y="T1"/>
                  </a:cxn>
                  <a:cxn ang="0">
                    <a:pos x="T2" y="T3"/>
                  </a:cxn>
                  <a:cxn ang="0">
                    <a:pos x="T4" y="T5"/>
                  </a:cxn>
                </a:cxnLst>
                <a:rect l="0" t="0" r="r" b="b"/>
                <a:pathLst>
                  <a:path w="21600" h="42753" fill="none" extrusionOk="0">
                    <a:moveTo>
                      <a:pt x="18455" y="42752"/>
                    </a:moveTo>
                    <a:cubicBezTo>
                      <a:pt x="7854" y="41192"/>
                      <a:pt x="0" y="32097"/>
                      <a:pt x="0" y="21383"/>
                    </a:cubicBezTo>
                    <a:cubicBezTo>
                      <a:pt x="0" y="10633"/>
                      <a:pt x="7903" y="1520"/>
                      <a:pt x="18545" y="0"/>
                    </a:cubicBezTo>
                  </a:path>
                  <a:path w="21600" h="42753" stroke="0" extrusionOk="0">
                    <a:moveTo>
                      <a:pt x="18455" y="42752"/>
                    </a:moveTo>
                    <a:cubicBezTo>
                      <a:pt x="7854" y="41192"/>
                      <a:pt x="0" y="32097"/>
                      <a:pt x="0" y="21383"/>
                    </a:cubicBezTo>
                    <a:cubicBezTo>
                      <a:pt x="0" y="10633"/>
                      <a:pt x="7903" y="1520"/>
                      <a:pt x="18545" y="0"/>
                    </a:cubicBezTo>
                    <a:lnTo>
                      <a:pt x="21600" y="2138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33" name="Freeform 69"/>
              <p:cNvSpPr>
                <a:spLocks/>
              </p:cNvSpPr>
              <p:nvPr/>
            </p:nvSpPr>
            <p:spPr bwMode="auto">
              <a:xfrm>
                <a:off x="1840" y="2265"/>
                <a:ext cx="458" cy="279"/>
              </a:xfrm>
              <a:custGeom>
                <a:avLst/>
                <a:gdLst>
                  <a:gd name="T0" fmla="*/ 0 w 458"/>
                  <a:gd name="T1" fmla="*/ 176 h 279"/>
                  <a:gd name="T2" fmla="*/ 205 w 458"/>
                  <a:gd name="T3" fmla="*/ 278 h 279"/>
                  <a:gd name="T4" fmla="*/ 456 w 458"/>
                  <a:gd name="T5" fmla="*/ 117 h 279"/>
                  <a:gd name="T6" fmla="*/ 456 w 458"/>
                  <a:gd name="T7" fmla="*/ 110 h 279"/>
                  <a:gd name="T8" fmla="*/ 446 w 458"/>
                  <a:gd name="T9" fmla="*/ 107 h 279"/>
                  <a:gd name="T10" fmla="*/ 448 w 458"/>
                  <a:gd name="T11" fmla="*/ 68 h 279"/>
                  <a:gd name="T12" fmla="*/ 457 w 458"/>
                  <a:gd name="T13" fmla="*/ 62 h 279"/>
                  <a:gd name="T14" fmla="*/ 455 w 458"/>
                  <a:gd name="T15" fmla="*/ 59 h 279"/>
                  <a:gd name="T16" fmla="*/ 254 w 458"/>
                  <a:gd name="T17" fmla="*/ 0 h 279"/>
                  <a:gd name="T18" fmla="*/ 3 w 458"/>
                  <a:gd name="T19" fmla="*/ 114 h 279"/>
                  <a:gd name="T20" fmla="*/ 0 w 458"/>
                  <a:gd name="T21" fmla="*/ 17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6"/>
                    </a:moveTo>
                    <a:lnTo>
                      <a:pt x="205" y="278"/>
                    </a:lnTo>
                    <a:lnTo>
                      <a:pt x="456" y="117"/>
                    </a:lnTo>
                    <a:lnTo>
                      <a:pt x="456" y="110"/>
                    </a:lnTo>
                    <a:lnTo>
                      <a:pt x="446" y="107"/>
                    </a:lnTo>
                    <a:lnTo>
                      <a:pt x="448" y="68"/>
                    </a:lnTo>
                    <a:lnTo>
                      <a:pt x="457" y="62"/>
                    </a:lnTo>
                    <a:lnTo>
                      <a:pt x="455" y="59"/>
                    </a:lnTo>
                    <a:lnTo>
                      <a:pt x="254" y="0"/>
                    </a:lnTo>
                    <a:lnTo>
                      <a:pt x="3" y="114"/>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4" name="Freeform 70"/>
              <p:cNvSpPr>
                <a:spLocks/>
              </p:cNvSpPr>
              <p:nvPr/>
            </p:nvSpPr>
            <p:spPr bwMode="auto">
              <a:xfrm>
                <a:off x="1840" y="2316"/>
                <a:ext cx="459" cy="221"/>
              </a:xfrm>
              <a:custGeom>
                <a:avLst/>
                <a:gdLst>
                  <a:gd name="T0" fmla="*/ 0 w 459"/>
                  <a:gd name="T1" fmla="*/ 124 h 221"/>
                  <a:gd name="T2" fmla="*/ 253 w 459"/>
                  <a:gd name="T3" fmla="*/ 0 h 221"/>
                  <a:gd name="T4" fmla="*/ 458 w 459"/>
                  <a:gd name="T5" fmla="*/ 57 h 221"/>
                  <a:gd name="T6" fmla="*/ 204 w 459"/>
                  <a:gd name="T7" fmla="*/ 220 h 221"/>
                  <a:gd name="T8" fmla="*/ 0 w 459"/>
                  <a:gd name="T9" fmla="*/ 124 h 221"/>
                </a:gdLst>
                <a:ahLst/>
                <a:cxnLst>
                  <a:cxn ang="0">
                    <a:pos x="T0" y="T1"/>
                  </a:cxn>
                  <a:cxn ang="0">
                    <a:pos x="T2" y="T3"/>
                  </a:cxn>
                  <a:cxn ang="0">
                    <a:pos x="T4" y="T5"/>
                  </a:cxn>
                  <a:cxn ang="0">
                    <a:pos x="T6" y="T7"/>
                  </a:cxn>
                  <a:cxn ang="0">
                    <a:pos x="T8" y="T9"/>
                  </a:cxn>
                </a:cxnLst>
                <a:rect l="0" t="0" r="r" b="b"/>
                <a:pathLst>
                  <a:path w="459" h="221">
                    <a:moveTo>
                      <a:pt x="0" y="124"/>
                    </a:moveTo>
                    <a:lnTo>
                      <a:pt x="253" y="0"/>
                    </a:lnTo>
                    <a:lnTo>
                      <a:pt x="458" y="57"/>
                    </a:lnTo>
                    <a:lnTo>
                      <a:pt x="204" y="220"/>
                    </a:lnTo>
                    <a:lnTo>
                      <a:pt x="0" y="124"/>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5" name="Freeform 71"/>
              <p:cNvSpPr>
                <a:spLocks/>
              </p:cNvSpPr>
              <p:nvPr/>
            </p:nvSpPr>
            <p:spPr bwMode="auto">
              <a:xfrm>
                <a:off x="2042" y="2334"/>
                <a:ext cx="249" cy="200"/>
              </a:xfrm>
              <a:custGeom>
                <a:avLst/>
                <a:gdLst>
                  <a:gd name="T0" fmla="*/ 5 w 249"/>
                  <a:gd name="T1" fmla="*/ 149 h 200"/>
                  <a:gd name="T2" fmla="*/ 0 w 249"/>
                  <a:gd name="T3" fmla="*/ 199 h 200"/>
                  <a:gd name="T4" fmla="*/ 244 w 249"/>
                  <a:gd name="T5" fmla="*/ 43 h 200"/>
                  <a:gd name="T6" fmla="*/ 248 w 249"/>
                  <a:gd name="T7" fmla="*/ 0 h 200"/>
                  <a:gd name="T8" fmla="*/ 5 w 249"/>
                  <a:gd name="T9" fmla="*/ 149 h 200"/>
                </a:gdLst>
                <a:ahLst/>
                <a:cxnLst>
                  <a:cxn ang="0">
                    <a:pos x="T0" y="T1"/>
                  </a:cxn>
                  <a:cxn ang="0">
                    <a:pos x="T2" y="T3"/>
                  </a:cxn>
                  <a:cxn ang="0">
                    <a:pos x="T4" y="T5"/>
                  </a:cxn>
                  <a:cxn ang="0">
                    <a:pos x="T6" y="T7"/>
                  </a:cxn>
                  <a:cxn ang="0">
                    <a:pos x="T8" y="T9"/>
                  </a:cxn>
                </a:cxnLst>
                <a:rect l="0" t="0" r="r" b="b"/>
                <a:pathLst>
                  <a:path w="249" h="200">
                    <a:moveTo>
                      <a:pt x="5" y="149"/>
                    </a:moveTo>
                    <a:lnTo>
                      <a:pt x="0" y="199"/>
                    </a:lnTo>
                    <a:lnTo>
                      <a:pt x="244" y="43"/>
                    </a:lnTo>
                    <a:lnTo>
                      <a:pt x="248" y="0"/>
                    </a:lnTo>
                    <a:lnTo>
                      <a:pt x="5" y="149"/>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6" name="Freeform 72"/>
              <p:cNvSpPr>
                <a:spLocks/>
              </p:cNvSpPr>
              <p:nvPr/>
            </p:nvSpPr>
            <p:spPr bwMode="auto">
              <a:xfrm>
                <a:off x="1844" y="2383"/>
                <a:ext cx="205" cy="149"/>
              </a:xfrm>
              <a:custGeom>
                <a:avLst/>
                <a:gdLst>
                  <a:gd name="T0" fmla="*/ 5 w 205"/>
                  <a:gd name="T1" fmla="*/ 0 h 149"/>
                  <a:gd name="T2" fmla="*/ 0 w 205"/>
                  <a:gd name="T3" fmla="*/ 53 h 149"/>
                  <a:gd name="T4" fmla="*/ 200 w 205"/>
                  <a:gd name="T5" fmla="*/ 148 h 149"/>
                  <a:gd name="T6" fmla="*/ 204 w 205"/>
                  <a:gd name="T7" fmla="*/ 98 h 149"/>
                  <a:gd name="T8" fmla="*/ 5 w 205"/>
                  <a:gd name="T9" fmla="*/ 0 h 149"/>
                </a:gdLst>
                <a:ahLst/>
                <a:cxnLst>
                  <a:cxn ang="0">
                    <a:pos x="T0" y="T1"/>
                  </a:cxn>
                  <a:cxn ang="0">
                    <a:pos x="T2" y="T3"/>
                  </a:cxn>
                  <a:cxn ang="0">
                    <a:pos x="T4" y="T5"/>
                  </a:cxn>
                  <a:cxn ang="0">
                    <a:pos x="T6" y="T7"/>
                  </a:cxn>
                  <a:cxn ang="0">
                    <a:pos x="T8" y="T9"/>
                  </a:cxn>
                </a:cxnLst>
                <a:rect l="0" t="0" r="r" b="b"/>
                <a:pathLst>
                  <a:path w="205" h="149">
                    <a:moveTo>
                      <a:pt x="5" y="0"/>
                    </a:moveTo>
                    <a:lnTo>
                      <a:pt x="0" y="53"/>
                    </a:lnTo>
                    <a:lnTo>
                      <a:pt x="200" y="148"/>
                    </a:lnTo>
                    <a:lnTo>
                      <a:pt x="204" y="98"/>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7" name="Freeform 73"/>
              <p:cNvSpPr>
                <a:spLocks/>
              </p:cNvSpPr>
              <p:nvPr/>
            </p:nvSpPr>
            <p:spPr bwMode="auto">
              <a:xfrm>
                <a:off x="1844" y="2378"/>
                <a:ext cx="206" cy="115"/>
              </a:xfrm>
              <a:custGeom>
                <a:avLst/>
                <a:gdLst>
                  <a:gd name="T0" fmla="*/ 0 w 206"/>
                  <a:gd name="T1" fmla="*/ 0 h 115"/>
                  <a:gd name="T2" fmla="*/ 0 w 206"/>
                  <a:gd name="T3" fmla="*/ 9 h 115"/>
                  <a:gd name="T4" fmla="*/ 199 w 206"/>
                  <a:gd name="T5" fmla="*/ 114 h 115"/>
                  <a:gd name="T6" fmla="*/ 205 w 206"/>
                  <a:gd name="T7" fmla="*/ 100 h 115"/>
                  <a:gd name="T8" fmla="*/ 0 w 206"/>
                  <a:gd name="T9" fmla="*/ 0 h 115"/>
                </a:gdLst>
                <a:ahLst/>
                <a:cxnLst>
                  <a:cxn ang="0">
                    <a:pos x="T0" y="T1"/>
                  </a:cxn>
                  <a:cxn ang="0">
                    <a:pos x="T2" y="T3"/>
                  </a:cxn>
                  <a:cxn ang="0">
                    <a:pos x="T4" y="T5"/>
                  </a:cxn>
                  <a:cxn ang="0">
                    <a:pos x="T6" y="T7"/>
                  </a:cxn>
                  <a:cxn ang="0">
                    <a:pos x="T8" y="T9"/>
                  </a:cxn>
                </a:cxnLst>
                <a:rect l="0" t="0" r="r" b="b"/>
                <a:pathLst>
                  <a:path w="206" h="115">
                    <a:moveTo>
                      <a:pt x="0" y="0"/>
                    </a:moveTo>
                    <a:lnTo>
                      <a:pt x="0" y="9"/>
                    </a:lnTo>
                    <a:lnTo>
                      <a:pt x="199" y="114"/>
                    </a:lnTo>
                    <a:lnTo>
                      <a:pt x="205" y="100"/>
                    </a:lnTo>
                    <a:lnTo>
                      <a:pt x="0"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8" name="Freeform 74"/>
              <p:cNvSpPr>
                <a:spLocks/>
              </p:cNvSpPr>
              <p:nvPr/>
            </p:nvSpPr>
            <p:spPr bwMode="auto">
              <a:xfrm>
                <a:off x="2045" y="2373"/>
                <a:ext cx="253" cy="172"/>
              </a:xfrm>
              <a:custGeom>
                <a:avLst/>
                <a:gdLst>
                  <a:gd name="T0" fmla="*/ 0 w 253"/>
                  <a:gd name="T1" fmla="*/ 164 h 172"/>
                  <a:gd name="T2" fmla="*/ 1 w 253"/>
                  <a:gd name="T3" fmla="*/ 171 h 172"/>
                  <a:gd name="T4" fmla="*/ 252 w 253"/>
                  <a:gd name="T5" fmla="*/ 6 h 172"/>
                  <a:gd name="T6" fmla="*/ 252 w 253"/>
                  <a:gd name="T7" fmla="*/ 0 h 172"/>
                  <a:gd name="T8" fmla="*/ 0 w 253"/>
                  <a:gd name="T9" fmla="*/ 164 h 172"/>
                </a:gdLst>
                <a:ahLst/>
                <a:cxnLst>
                  <a:cxn ang="0">
                    <a:pos x="T0" y="T1"/>
                  </a:cxn>
                  <a:cxn ang="0">
                    <a:pos x="T2" y="T3"/>
                  </a:cxn>
                  <a:cxn ang="0">
                    <a:pos x="T4" y="T5"/>
                  </a:cxn>
                  <a:cxn ang="0">
                    <a:pos x="T6" y="T7"/>
                  </a:cxn>
                  <a:cxn ang="0">
                    <a:pos x="T8" y="T9"/>
                  </a:cxn>
                </a:cxnLst>
                <a:rect l="0" t="0" r="r" b="b"/>
                <a:pathLst>
                  <a:path w="253" h="172">
                    <a:moveTo>
                      <a:pt x="0" y="164"/>
                    </a:moveTo>
                    <a:lnTo>
                      <a:pt x="1" y="171"/>
                    </a:lnTo>
                    <a:lnTo>
                      <a:pt x="252" y="6"/>
                    </a:lnTo>
                    <a:lnTo>
                      <a:pt x="252" y="0"/>
                    </a:lnTo>
                    <a:lnTo>
                      <a:pt x="0" y="164"/>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39" name="Freeform 75"/>
              <p:cNvSpPr>
                <a:spLocks/>
              </p:cNvSpPr>
              <p:nvPr/>
            </p:nvSpPr>
            <p:spPr bwMode="auto">
              <a:xfrm>
                <a:off x="1843" y="2265"/>
                <a:ext cx="455" cy="214"/>
              </a:xfrm>
              <a:custGeom>
                <a:avLst/>
                <a:gdLst>
                  <a:gd name="T0" fmla="*/ 0 w 455"/>
                  <a:gd name="T1" fmla="*/ 114 h 214"/>
                  <a:gd name="T2" fmla="*/ 248 w 455"/>
                  <a:gd name="T3" fmla="*/ 0 h 214"/>
                  <a:gd name="T4" fmla="*/ 454 w 455"/>
                  <a:gd name="T5" fmla="*/ 58 h 214"/>
                  <a:gd name="T6" fmla="*/ 206 w 455"/>
                  <a:gd name="T7" fmla="*/ 213 h 214"/>
                  <a:gd name="T8" fmla="*/ 0 w 455"/>
                  <a:gd name="T9" fmla="*/ 114 h 214"/>
                </a:gdLst>
                <a:ahLst/>
                <a:cxnLst>
                  <a:cxn ang="0">
                    <a:pos x="T0" y="T1"/>
                  </a:cxn>
                  <a:cxn ang="0">
                    <a:pos x="T2" y="T3"/>
                  </a:cxn>
                  <a:cxn ang="0">
                    <a:pos x="T4" y="T5"/>
                  </a:cxn>
                  <a:cxn ang="0">
                    <a:pos x="T6" y="T7"/>
                  </a:cxn>
                  <a:cxn ang="0">
                    <a:pos x="T8" y="T9"/>
                  </a:cxn>
                </a:cxnLst>
                <a:rect l="0" t="0" r="r" b="b"/>
                <a:pathLst>
                  <a:path w="455" h="214">
                    <a:moveTo>
                      <a:pt x="0" y="114"/>
                    </a:moveTo>
                    <a:lnTo>
                      <a:pt x="248" y="0"/>
                    </a:lnTo>
                    <a:lnTo>
                      <a:pt x="454" y="58"/>
                    </a:lnTo>
                    <a:lnTo>
                      <a:pt x="206" y="213"/>
                    </a:lnTo>
                    <a:lnTo>
                      <a:pt x="0" y="11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87" name="Group 76"/>
              <p:cNvGrpSpPr>
                <a:grpSpLocks/>
              </p:cNvGrpSpPr>
              <p:nvPr/>
            </p:nvGrpSpPr>
            <p:grpSpPr bwMode="auto">
              <a:xfrm>
                <a:off x="2044" y="2276"/>
                <a:ext cx="231" cy="77"/>
                <a:chOff x="2044" y="2276"/>
                <a:chExt cx="231" cy="77"/>
              </a:xfrm>
            </p:grpSpPr>
            <p:sp>
              <p:nvSpPr>
                <p:cNvPr id="1112141" name="Freeform 77"/>
                <p:cNvSpPr>
                  <a:spLocks/>
                </p:cNvSpPr>
                <p:nvPr/>
              </p:nvSpPr>
              <p:spPr bwMode="auto">
                <a:xfrm>
                  <a:off x="2062" y="2276"/>
                  <a:ext cx="213" cy="66"/>
                </a:xfrm>
                <a:custGeom>
                  <a:avLst/>
                  <a:gdLst>
                    <a:gd name="T0" fmla="*/ 4 w 213"/>
                    <a:gd name="T1" fmla="*/ 0 h 66"/>
                    <a:gd name="T2" fmla="*/ 0 w 213"/>
                    <a:gd name="T3" fmla="*/ 4 h 66"/>
                    <a:gd name="T4" fmla="*/ 205 w 213"/>
                    <a:gd name="T5" fmla="*/ 65 h 66"/>
                    <a:gd name="T6" fmla="*/ 212 w 213"/>
                    <a:gd name="T7" fmla="*/ 64 h 66"/>
                    <a:gd name="T8" fmla="*/ 4 w 213"/>
                    <a:gd name="T9" fmla="*/ 0 h 66"/>
                  </a:gdLst>
                  <a:ahLst/>
                  <a:cxnLst>
                    <a:cxn ang="0">
                      <a:pos x="T0" y="T1"/>
                    </a:cxn>
                    <a:cxn ang="0">
                      <a:pos x="T2" y="T3"/>
                    </a:cxn>
                    <a:cxn ang="0">
                      <a:pos x="T4" y="T5"/>
                    </a:cxn>
                    <a:cxn ang="0">
                      <a:pos x="T6" y="T7"/>
                    </a:cxn>
                    <a:cxn ang="0">
                      <a:pos x="T8" y="T9"/>
                    </a:cxn>
                  </a:cxnLst>
                  <a:rect l="0" t="0" r="r" b="b"/>
                  <a:pathLst>
                    <a:path w="213" h="66">
                      <a:moveTo>
                        <a:pt x="4" y="0"/>
                      </a:moveTo>
                      <a:lnTo>
                        <a:pt x="0" y="4"/>
                      </a:lnTo>
                      <a:lnTo>
                        <a:pt x="205" y="65"/>
                      </a:lnTo>
                      <a:lnTo>
                        <a:pt x="212" y="64"/>
                      </a:lnTo>
                      <a:lnTo>
                        <a:pt x="4"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42" name="Freeform 78"/>
                <p:cNvSpPr>
                  <a:spLocks/>
                </p:cNvSpPr>
                <p:nvPr/>
              </p:nvSpPr>
              <p:spPr bwMode="auto">
                <a:xfrm>
                  <a:off x="2044" y="2285"/>
                  <a:ext cx="217" cy="68"/>
                </a:xfrm>
                <a:custGeom>
                  <a:avLst/>
                  <a:gdLst>
                    <a:gd name="T0" fmla="*/ 8 w 217"/>
                    <a:gd name="T1" fmla="*/ 0 h 68"/>
                    <a:gd name="T2" fmla="*/ 0 w 217"/>
                    <a:gd name="T3" fmla="*/ 5 h 68"/>
                    <a:gd name="T4" fmla="*/ 209 w 217"/>
                    <a:gd name="T5" fmla="*/ 67 h 68"/>
                    <a:gd name="T6" fmla="*/ 216 w 217"/>
                    <a:gd name="T7" fmla="*/ 63 h 68"/>
                    <a:gd name="T8" fmla="*/ 8 w 217"/>
                    <a:gd name="T9" fmla="*/ 0 h 68"/>
                  </a:gdLst>
                  <a:ahLst/>
                  <a:cxnLst>
                    <a:cxn ang="0">
                      <a:pos x="T0" y="T1"/>
                    </a:cxn>
                    <a:cxn ang="0">
                      <a:pos x="T2" y="T3"/>
                    </a:cxn>
                    <a:cxn ang="0">
                      <a:pos x="T4" y="T5"/>
                    </a:cxn>
                    <a:cxn ang="0">
                      <a:pos x="T6" y="T7"/>
                    </a:cxn>
                    <a:cxn ang="0">
                      <a:pos x="T8" y="T9"/>
                    </a:cxn>
                  </a:cxnLst>
                  <a:rect l="0" t="0" r="r" b="b"/>
                  <a:pathLst>
                    <a:path w="217" h="68">
                      <a:moveTo>
                        <a:pt x="8" y="0"/>
                      </a:moveTo>
                      <a:lnTo>
                        <a:pt x="0" y="5"/>
                      </a:lnTo>
                      <a:lnTo>
                        <a:pt x="209" y="67"/>
                      </a:lnTo>
                      <a:lnTo>
                        <a:pt x="216" y="63"/>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143" name="Freeform 79"/>
              <p:cNvSpPr>
                <a:spLocks/>
              </p:cNvSpPr>
              <p:nvPr/>
            </p:nvSpPr>
            <p:spPr bwMode="auto">
              <a:xfrm>
                <a:off x="2048" y="2326"/>
                <a:ext cx="250" cy="157"/>
              </a:xfrm>
              <a:custGeom>
                <a:avLst/>
                <a:gdLst>
                  <a:gd name="T0" fmla="*/ 0 w 250"/>
                  <a:gd name="T1" fmla="*/ 152 h 157"/>
                  <a:gd name="T2" fmla="*/ 1 w 250"/>
                  <a:gd name="T3" fmla="*/ 156 h 157"/>
                  <a:gd name="T4" fmla="*/ 248 w 250"/>
                  <a:gd name="T5" fmla="*/ 2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1" y="156"/>
                    </a:lnTo>
                    <a:lnTo>
                      <a:pt x="248" y="2"/>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89" name="Group 80"/>
              <p:cNvGrpSpPr>
                <a:grpSpLocks/>
              </p:cNvGrpSpPr>
              <p:nvPr/>
            </p:nvGrpSpPr>
            <p:grpSpPr bwMode="auto">
              <a:xfrm>
                <a:off x="2044" y="2338"/>
                <a:ext cx="245" cy="184"/>
                <a:chOff x="2044" y="2338"/>
                <a:chExt cx="245" cy="184"/>
              </a:xfrm>
            </p:grpSpPr>
            <p:sp>
              <p:nvSpPr>
                <p:cNvPr id="1112145" name="Line 81"/>
                <p:cNvSpPr>
                  <a:spLocks noChangeShapeType="1"/>
                </p:cNvSpPr>
                <p:nvPr/>
              </p:nvSpPr>
              <p:spPr bwMode="auto">
                <a:xfrm flipH="1">
                  <a:off x="2049" y="2338"/>
                  <a:ext cx="239"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46" name="Line 82"/>
                <p:cNvSpPr>
                  <a:spLocks noChangeShapeType="1"/>
                </p:cNvSpPr>
                <p:nvPr/>
              </p:nvSpPr>
              <p:spPr bwMode="auto">
                <a:xfrm flipH="1">
                  <a:off x="2048" y="2347"/>
                  <a:ext cx="241"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47" name="Line 83"/>
                <p:cNvSpPr>
                  <a:spLocks noChangeShapeType="1"/>
                </p:cNvSpPr>
                <p:nvPr/>
              </p:nvSpPr>
              <p:spPr bwMode="auto">
                <a:xfrm flipH="1">
                  <a:off x="2046" y="2355"/>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48" name="Line 84"/>
                <p:cNvSpPr>
                  <a:spLocks noChangeShapeType="1"/>
                </p:cNvSpPr>
                <p:nvPr/>
              </p:nvSpPr>
              <p:spPr bwMode="auto">
                <a:xfrm flipH="1">
                  <a:off x="2047" y="2359"/>
                  <a:ext cx="240"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49" name="Line 85"/>
                <p:cNvSpPr>
                  <a:spLocks noChangeShapeType="1"/>
                </p:cNvSpPr>
                <p:nvPr/>
              </p:nvSpPr>
              <p:spPr bwMode="auto">
                <a:xfrm flipH="1">
                  <a:off x="2044" y="2368"/>
                  <a:ext cx="243" cy="15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490" name="Group 86"/>
              <p:cNvGrpSpPr>
                <a:grpSpLocks/>
              </p:cNvGrpSpPr>
              <p:nvPr/>
            </p:nvGrpSpPr>
            <p:grpSpPr bwMode="auto">
              <a:xfrm>
                <a:off x="1846" y="2387"/>
                <a:ext cx="203" cy="133"/>
                <a:chOff x="1846" y="2387"/>
                <a:chExt cx="203" cy="133"/>
              </a:xfrm>
            </p:grpSpPr>
            <p:sp>
              <p:nvSpPr>
                <p:cNvPr id="1112151" name="Line 87"/>
                <p:cNvSpPr>
                  <a:spLocks noChangeShapeType="1"/>
                </p:cNvSpPr>
                <p:nvPr/>
              </p:nvSpPr>
              <p:spPr bwMode="auto">
                <a:xfrm>
                  <a:off x="1850" y="2387"/>
                  <a:ext cx="199"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52" name="Line 88"/>
                <p:cNvSpPr>
                  <a:spLocks noChangeShapeType="1"/>
                </p:cNvSpPr>
                <p:nvPr/>
              </p:nvSpPr>
              <p:spPr bwMode="auto">
                <a:xfrm>
                  <a:off x="1850" y="239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53" name="Line 89"/>
                <p:cNvSpPr>
                  <a:spLocks noChangeShapeType="1"/>
                </p:cNvSpPr>
                <p:nvPr/>
              </p:nvSpPr>
              <p:spPr bwMode="auto">
                <a:xfrm>
                  <a:off x="1847" y="2404"/>
                  <a:ext cx="199"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54" name="Line 90"/>
                <p:cNvSpPr>
                  <a:spLocks noChangeShapeType="1"/>
                </p:cNvSpPr>
                <p:nvPr/>
              </p:nvSpPr>
              <p:spPr bwMode="auto">
                <a:xfrm>
                  <a:off x="1846" y="2413"/>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55" name="Line 91"/>
                <p:cNvSpPr>
                  <a:spLocks noChangeShapeType="1"/>
                </p:cNvSpPr>
                <p:nvPr/>
              </p:nvSpPr>
              <p:spPr bwMode="auto">
                <a:xfrm>
                  <a:off x="1848" y="2422"/>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3454" name="Group 92"/>
            <p:cNvGrpSpPr>
              <a:grpSpLocks/>
            </p:cNvGrpSpPr>
            <p:nvPr/>
          </p:nvGrpSpPr>
          <p:grpSpPr bwMode="auto">
            <a:xfrm>
              <a:off x="1859" y="2201"/>
              <a:ext cx="471" cy="279"/>
              <a:chOff x="1859" y="2201"/>
              <a:chExt cx="471" cy="279"/>
            </a:xfrm>
          </p:grpSpPr>
          <p:sp>
            <p:nvSpPr>
              <p:cNvPr id="1112157" name="Arc 93"/>
              <p:cNvSpPr>
                <a:spLocks/>
              </p:cNvSpPr>
              <p:nvPr/>
            </p:nvSpPr>
            <p:spPr bwMode="auto">
              <a:xfrm rot="240000">
                <a:off x="1859" y="2315"/>
                <a:ext cx="13" cy="65"/>
              </a:xfrm>
              <a:custGeom>
                <a:avLst/>
                <a:gdLst>
                  <a:gd name="G0" fmla="+- 21600 0 0"/>
                  <a:gd name="G1" fmla="+- 21538 0 0"/>
                  <a:gd name="G2" fmla="+- 21600 0 0"/>
                  <a:gd name="T0" fmla="*/ 19864 w 21600"/>
                  <a:gd name="T1" fmla="*/ 43068 h 43068"/>
                  <a:gd name="T2" fmla="*/ 19968 w 21600"/>
                  <a:gd name="T3" fmla="*/ 0 h 43068"/>
                  <a:gd name="T4" fmla="*/ 21600 w 21600"/>
                  <a:gd name="T5" fmla="*/ 21538 h 43068"/>
                </a:gdLst>
                <a:ahLst/>
                <a:cxnLst>
                  <a:cxn ang="0">
                    <a:pos x="T0" y="T1"/>
                  </a:cxn>
                  <a:cxn ang="0">
                    <a:pos x="T2" y="T3"/>
                  </a:cxn>
                  <a:cxn ang="0">
                    <a:pos x="T4" y="T5"/>
                  </a:cxn>
                </a:cxnLst>
                <a:rect l="0" t="0" r="r" b="b"/>
                <a:pathLst>
                  <a:path w="21600" h="43068" fill="none" extrusionOk="0">
                    <a:moveTo>
                      <a:pt x="19863" y="43068"/>
                    </a:moveTo>
                    <a:cubicBezTo>
                      <a:pt x="8644" y="42163"/>
                      <a:pt x="0" y="32794"/>
                      <a:pt x="0" y="21538"/>
                    </a:cubicBezTo>
                    <a:cubicBezTo>
                      <a:pt x="0" y="10241"/>
                      <a:pt x="8703" y="853"/>
                      <a:pt x="19967" y="-1"/>
                    </a:cubicBezTo>
                  </a:path>
                  <a:path w="21600" h="43068" stroke="0" extrusionOk="0">
                    <a:moveTo>
                      <a:pt x="19863" y="43068"/>
                    </a:moveTo>
                    <a:cubicBezTo>
                      <a:pt x="8644" y="42163"/>
                      <a:pt x="0" y="32794"/>
                      <a:pt x="0" y="21538"/>
                    </a:cubicBezTo>
                    <a:cubicBezTo>
                      <a:pt x="0" y="10241"/>
                      <a:pt x="8703" y="853"/>
                      <a:pt x="19967" y="-1"/>
                    </a:cubicBezTo>
                    <a:lnTo>
                      <a:pt x="21600" y="21538"/>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58" name="Freeform 94"/>
              <p:cNvSpPr>
                <a:spLocks/>
              </p:cNvSpPr>
              <p:nvPr/>
            </p:nvSpPr>
            <p:spPr bwMode="auto">
              <a:xfrm>
                <a:off x="1872" y="2201"/>
                <a:ext cx="457" cy="278"/>
              </a:xfrm>
              <a:custGeom>
                <a:avLst/>
                <a:gdLst>
                  <a:gd name="T0" fmla="*/ 0 w 457"/>
                  <a:gd name="T1" fmla="*/ 175 h 278"/>
                  <a:gd name="T2" fmla="*/ 207 w 457"/>
                  <a:gd name="T3" fmla="*/ 277 h 278"/>
                  <a:gd name="T4" fmla="*/ 455 w 457"/>
                  <a:gd name="T5" fmla="*/ 115 h 278"/>
                  <a:gd name="T6" fmla="*/ 456 w 457"/>
                  <a:gd name="T7" fmla="*/ 108 h 278"/>
                  <a:gd name="T8" fmla="*/ 446 w 457"/>
                  <a:gd name="T9" fmla="*/ 106 h 278"/>
                  <a:gd name="T10" fmla="*/ 448 w 457"/>
                  <a:gd name="T11" fmla="*/ 67 h 278"/>
                  <a:gd name="T12" fmla="*/ 455 w 457"/>
                  <a:gd name="T13" fmla="*/ 62 h 278"/>
                  <a:gd name="T14" fmla="*/ 456 w 457"/>
                  <a:gd name="T15" fmla="*/ 58 h 278"/>
                  <a:gd name="T16" fmla="*/ 254 w 457"/>
                  <a:gd name="T17" fmla="*/ 0 h 278"/>
                  <a:gd name="T18" fmla="*/ 4 w 457"/>
                  <a:gd name="T19" fmla="*/ 110 h 278"/>
                  <a:gd name="T20" fmla="*/ 0 w 457"/>
                  <a:gd name="T21" fmla="*/ 1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78">
                    <a:moveTo>
                      <a:pt x="0" y="175"/>
                    </a:moveTo>
                    <a:lnTo>
                      <a:pt x="207" y="277"/>
                    </a:lnTo>
                    <a:lnTo>
                      <a:pt x="455" y="115"/>
                    </a:lnTo>
                    <a:lnTo>
                      <a:pt x="456" y="108"/>
                    </a:lnTo>
                    <a:lnTo>
                      <a:pt x="446" y="106"/>
                    </a:lnTo>
                    <a:lnTo>
                      <a:pt x="448" y="67"/>
                    </a:lnTo>
                    <a:lnTo>
                      <a:pt x="455" y="62"/>
                    </a:lnTo>
                    <a:lnTo>
                      <a:pt x="456" y="58"/>
                    </a:lnTo>
                    <a:lnTo>
                      <a:pt x="254" y="0"/>
                    </a:lnTo>
                    <a:lnTo>
                      <a:pt x="4" y="110"/>
                    </a:lnTo>
                    <a:lnTo>
                      <a:pt x="0" y="175"/>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59" name="Freeform 95"/>
              <p:cNvSpPr>
                <a:spLocks/>
              </p:cNvSpPr>
              <p:nvPr/>
            </p:nvSpPr>
            <p:spPr bwMode="auto">
              <a:xfrm>
                <a:off x="1872" y="2253"/>
                <a:ext cx="457" cy="221"/>
              </a:xfrm>
              <a:custGeom>
                <a:avLst/>
                <a:gdLst>
                  <a:gd name="T0" fmla="*/ 0 w 457"/>
                  <a:gd name="T1" fmla="*/ 121 h 221"/>
                  <a:gd name="T2" fmla="*/ 251 w 457"/>
                  <a:gd name="T3" fmla="*/ 0 h 221"/>
                  <a:gd name="T4" fmla="*/ 456 w 457"/>
                  <a:gd name="T5" fmla="*/ 57 h 221"/>
                  <a:gd name="T6" fmla="*/ 204 w 457"/>
                  <a:gd name="T7" fmla="*/ 220 h 221"/>
                  <a:gd name="T8" fmla="*/ 0 w 457"/>
                  <a:gd name="T9" fmla="*/ 121 h 221"/>
                </a:gdLst>
                <a:ahLst/>
                <a:cxnLst>
                  <a:cxn ang="0">
                    <a:pos x="T0" y="T1"/>
                  </a:cxn>
                  <a:cxn ang="0">
                    <a:pos x="T2" y="T3"/>
                  </a:cxn>
                  <a:cxn ang="0">
                    <a:pos x="T4" y="T5"/>
                  </a:cxn>
                  <a:cxn ang="0">
                    <a:pos x="T6" y="T7"/>
                  </a:cxn>
                  <a:cxn ang="0">
                    <a:pos x="T8" y="T9"/>
                  </a:cxn>
                </a:cxnLst>
                <a:rect l="0" t="0" r="r" b="b"/>
                <a:pathLst>
                  <a:path w="457" h="221">
                    <a:moveTo>
                      <a:pt x="0" y="121"/>
                    </a:moveTo>
                    <a:lnTo>
                      <a:pt x="251" y="0"/>
                    </a:lnTo>
                    <a:lnTo>
                      <a:pt x="456" y="57"/>
                    </a:lnTo>
                    <a:lnTo>
                      <a:pt x="204" y="220"/>
                    </a:lnTo>
                    <a:lnTo>
                      <a:pt x="0" y="121"/>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0" name="Freeform 96"/>
              <p:cNvSpPr>
                <a:spLocks/>
              </p:cNvSpPr>
              <p:nvPr/>
            </p:nvSpPr>
            <p:spPr bwMode="auto">
              <a:xfrm>
                <a:off x="2075" y="2268"/>
                <a:ext cx="246" cy="200"/>
              </a:xfrm>
              <a:custGeom>
                <a:avLst/>
                <a:gdLst>
                  <a:gd name="T0" fmla="*/ 4 w 246"/>
                  <a:gd name="T1" fmla="*/ 150 h 200"/>
                  <a:gd name="T2" fmla="*/ 0 w 246"/>
                  <a:gd name="T3" fmla="*/ 199 h 200"/>
                  <a:gd name="T4" fmla="*/ 243 w 246"/>
                  <a:gd name="T5" fmla="*/ 46 h 200"/>
                  <a:gd name="T6" fmla="*/ 245 w 246"/>
                  <a:gd name="T7" fmla="*/ 0 h 200"/>
                  <a:gd name="T8" fmla="*/ 4 w 246"/>
                  <a:gd name="T9" fmla="*/ 150 h 200"/>
                </a:gdLst>
                <a:ahLst/>
                <a:cxnLst>
                  <a:cxn ang="0">
                    <a:pos x="T0" y="T1"/>
                  </a:cxn>
                  <a:cxn ang="0">
                    <a:pos x="T2" y="T3"/>
                  </a:cxn>
                  <a:cxn ang="0">
                    <a:pos x="T4" y="T5"/>
                  </a:cxn>
                  <a:cxn ang="0">
                    <a:pos x="T6" y="T7"/>
                  </a:cxn>
                  <a:cxn ang="0">
                    <a:pos x="T8" y="T9"/>
                  </a:cxn>
                </a:cxnLst>
                <a:rect l="0" t="0" r="r" b="b"/>
                <a:pathLst>
                  <a:path w="246" h="200">
                    <a:moveTo>
                      <a:pt x="4" y="150"/>
                    </a:moveTo>
                    <a:lnTo>
                      <a:pt x="0" y="199"/>
                    </a:lnTo>
                    <a:lnTo>
                      <a:pt x="243" y="46"/>
                    </a:lnTo>
                    <a:lnTo>
                      <a:pt x="245" y="0"/>
                    </a:lnTo>
                    <a:lnTo>
                      <a:pt x="4"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1" name="Freeform 97"/>
              <p:cNvSpPr>
                <a:spLocks/>
              </p:cNvSpPr>
              <p:nvPr/>
            </p:nvSpPr>
            <p:spPr bwMode="auto">
              <a:xfrm>
                <a:off x="1877" y="2320"/>
                <a:ext cx="203" cy="147"/>
              </a:xfrm>
              <a:custGeom>
                <a:avLst/>
                <a:gdLst>
                  <a:gd name="T0" fmla="*/ 3 w 203"/>
                  <a:gd name="T1" fmla="*/ 0 h 147"/>
                  <a:gd name="T2" fmla="*/ 0 w 203"/>
                  <a:gd name="T3" fmla="*/ 50 h 147"/>
                  <a:gd name="T4" fmla="*/ 197 w 203"/>
                  <a:gd name="T5" fmla="*/ 146 h 147"/>
                  <a:gd name="T6" fmla="*/ 202 w 203"/>
                  <a:gd name="T7" fmla="*/ 96 h 147"/>
                  <a:gd name="T8" fmla="*/ 3 w 203"/>
                  <a:gd name="T9" fmla="*/ 0 h 147"/>
                </a:gdLst>
                <a:ahLst/>
                <a:cxnLst>
                  <a:cxn ang="0">
                    <a:pos x="T0" y="T1"/>
                  </a:cxn>
                  <a:cxn ang="0">
                    <a:pos x="T2" y="T3"/>
                  </a:cxn>
                  <a:cxn ang="0">
                    <a:pos x="T4" y="T5"/>
                  </a:cxn>
                  <a:cxn ang="0">
                    <a:pos x="T6" y="T7"/>
                  </a:cxn>
                  <a:cxn ang="0">
                    <a:pos x="T8" y="T9"/>
                  </a:cxn>
                </a:cxnLst>
                <a:rect l="0" t="0" r="r" b="b"/>
                <a:pathLst>
                  <a:path w="203" h="147">
                    <a:moveTo>
                      <a:pt x="3" y="0"/>
                    </a:moveTo>
                    <a:lnTo>
                      <a:pt x="0" y="50"/>
                    </a:lnTo>
                    <a:lnTo>
                      <a:pt x="197" y="146"/>
                    </a:lnTo>
                    <a:lnTo>
                      <a:pt x="202" y="96"/>
                    </a:lnTo>
                    <a:lnTo>
                      <a:pt x="3"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2" name="Freeform 98"/>
              <p:cNvSpPr>
                <a:spLocks/>
              </p:cNvSpPr>
              <p:nvPr/>
            </p:nvSpPr>
            <p:spPr bwMode="auto">
              <a:xfrm>
                <a:off x="1876" y="2313"/>
                <a:ext cx="205" cy="116"/>
              </a:xfrm>
              <a:custGeom>
                <a:avLst/>
                <a:gdLst>
                  <a:gd name="T0" fmla="*/ 1 w 205"/>
                  <a:gd name="T1" fmla="*/ 0 h 116"/>
                  <a:gd name="T2" fmla="*/ 0 w 205"/>
                  <a:gd name="T3" fmla="*/ 8 h 116"/>
                  <a:gd name="T4" fmla="*/ 198 w 205"/>
                  <a:gd name="T5" fmla="*/ 115 h 116"/>
                  <a:gd name="T6" fmla="*/ 204 w 205"/>
                  <a:gd name="T7" fmla="*/ 98 h 116"/>
                  <a:gd name="T8" fmla="*/ 1 w 205"/>
                  <a:gd name="T9" fmla="*/ 0 h 116"/>
                </a:gdLst>
                <a:ahLst/>
                <a:cxnLst>
                  <a:cxn ang="0">
                    <a:pos x="T0" y="T1"/>
                  </a:cxn>
                  <a:cxn ang="0">
                    <a:pos x="T2" y="T3"/>
                  </a:cxn>
                  <a:cxn ang="0">
                    <a:pos x="T4" y="T5"/>
                  </a:cxn>
                  <a:cxn ang="0">
                    <a:pos x="T6" y="T7"/>
                  </a:cxn>
                  <a:cxn ang="0">
                    <a:pos x="T8" y="T9"/>
                  </a:cxn>
                </a:cxnLst>
                <a:rect l="0" t="0" r="r" b="b"/>
                <a:pathLst>
                  <a:path w="205" h="116">
                    <a:moveTo>
                      <a:pt x="1" y="0"/>
                    </a:moveTo>
                    <a:lnTo>
                      <a:pt x="0" y="8"/>
                    </a:lnTo>
                    <a:lnTo>
                      <a:pt x="198" y="115"/>
                    </a:lnTo>
                    <a:lnTo>
                      <a:pt x="204" y="98"/>
                    </a:lnTo>
                    <a:lnTo>
                      <a:pt x="1"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3" name="Freeform 99"/>
              <p:cNvSpPr>
                <a:spLocks/>
              </p:cNvSpPr>
              <p:nvPr/>
            </p:nvSpPr>
            <p:spPr bwMode="auto">
              <a:xfrm>
                <a:off x="2076" y="2310"/>
                <a:ext cx="252" cy="170"/>
              </a:xfrm>
              <a:custGeom>
                <a:avLst/>
                <a:gdLst>
                  <a:gd name="T0" fmla="*/ 0 w 252"/>
                  <a:gd name="T1" fmla="*/ 162 h 170"/>
                  <a:gd name="T2" fmla="*/ 1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1"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4" name="Freeform 100"/>
              <p:cNvSpPr>
                <a:spLocks/>
              </p:cNvSpPr>
              <p:nvPr/>
            </p:nvSpPr>
            <p:spPr bwMode="auto">
              <a:xfrm>
                <a:off x="1876" y="2202"/>
                <a:ext cx="453" cy="212"/>
              </a:xfrm>
              <a:custGeom>
                <a:avLst/>
                <a:gdLst>
                  <a:gd name="T0" fmla="*/ 0 w 453"/>
                  <a:gd name="T1" fmla="*/ 112 h 212"/>
                  <a:gd name="T2" fmla="*/ 247 w 453"/>
                  <a:gd name="T3" fmla="*/ 0 h 212"/>
                  <a:gd name="T4" fmla="*/ 452 w 453"/>
                  <a:gd name="T5" fmla="*/ 58 h 212"/>
                  <a:gd name="T6" fmla="*/ 204 w 453"/>
                  <a:gd name="T7" fmla="*/ 211 h 212"/>
                  <a:gd name="T8" fmla="*/ 0 w 453"/>
                  <a:gd name="T9" fmla="*/ 112 h 212"/>
                </a:gdLst>
                <a:ahLst/>
                <a:cxnLst>
                  <a:cxn ang="0">
                    <a:pos x="T0" y="T1"/>
                  </a:cxn>
                  <a:cxn ang="0">
                    <a:pos x="T2" y="T3"/>
                  </a:cxn>
                  <a:cxn ang="0">
                    <a:pos x="T4" y="T5"/>
                  </a:cxn>
                  <a:cxn ang="0">
                    <a:pos x="T6" y="T7"/>
                  </a:cxn>
                  <a:cxn ang="0">
                    <a:pos x="T8" y="T9"/>
                  </a:cxn>
                </a:cxnLst>
                <a:rect l="0" t="0" r="r" b="b"/>
                <a:pathLst>
                  <a:path w="453" h="212">
                    <a:moveTo>
                      <a:pt x="0" y="112"/>
                    </a:moveTo>
                    <a:lnTo>
                      <a:pt x="247" y="0"/>
                    </a:lnTo>
                    <a:lnTo>
                      <a:pt x="452" y="58"/>
                    </a:lnTo>
                    <a:lnTo>
                      <a:pt x="204" y="211"/>
                    </a:lnTo>
                    <a:lnTo>
                      <a:pt x="0" y="112"/>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63" name="Group 101"/>
              <p:cNvGrpSpPr>
                <a:grpSpLocks/>
              </p:cNvGrpSpPr>
              <p:nvPr/>
            </p:nvGrpSpPr>
            <p:grpSpPr bwMode="auto">
              <a:xfrm>
                <a:off x="2076" y="2213"/>
                <a:ext cx="230" cy="75"/>
                <a:chOff x="2076" y="2213"/>
                <a:chExt cx="230" cy="75"/>
              </a:xfrm>
            </p:grpSpPr>
            <p:sp>
              <p:nvSpPr>
                <p:cNvPr id="1112166" name="Freeform 102"/>
                <p:cNvSpPr>
                  <a:spLocks/>
                </p:cNvSpPr>
                <p:nvPr/>
              </p:nvSpPr>
              <p:spPr bwMode="auto">
                <a:xfrm>
                  <a:off x="2091" y="2213"/>
                  <a:ext cx="215" cy="66"/>
                </a:xfrm>
                <a:custGeom>
                  <a:avLst/>
                  <a:gdLst>
                    <a:gd name="T0" fmla="*/ 7 w 215"/>
                    <a:gd name="T1" fmla="*/ 0 h 66"/>
                    <a:gd name="T2" fmla="*/ 0 w 215"/>
                    <a:gd name="T3" fmla="*/ 4 h 66"/>
                    <a:gd name="T4" fmla="*/ 208 w 215"/>
                    <a:gd name="T5" fmla="*/ 65 h 66"/>
                    <a:gd name="T6" fmla="*/ 214 w 215"/>
                    <a:gd name="T7" fmla="*/ 64 h 66"/>
                    <a:gd name="T8" fmla="*/ 7 w 215"/>
                    <a:gd name="T9" fmla="*/ 0 h 66"/>
                  </a:gdLst>
                  <a:ahLst/>
                  <a:cxnLst>
                    <a:cxn ang="0">
                      <a:pos x="T0" y="T1"/>
                    </a:cxn>
                    <a:cxn ang="0">
                      <a:pos x="T2" y="T3"/>
                    </a:cxn>
                    <a:cxn ang="0">
                      <a:pos x="T4" y="T5"/>
                    </a:cxn>
                    <a:cxn ang="0">
                      <a:pos x="T6" y="T7"/>
                    </a:cxn>
                    <a:cxn ang="0">
                      <a:pos x="T8" y="T9"/>
                    </a:cxn>
                  </a:cxnLst>
                  <a:rect l="0" t="0" r="r" b="b"/>
                  <a:pathLst>
                    <a:path w="215" h="66">
                      <a:moveTo>
                        <a:pt x="7" y="0"/>
                      </a:moveTo>
                      <a:lnTo>
                        <a:pt x="0" y="4"/>
                      </a:lnTo>
                      <a:lnTo>
                        <a:pt x="208" y="65"/>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67" name="Freeform 103"/>
                <p:cNvSpPr>
                  <a:spLocks/>
                </p:cNvSpPr>
                <p:nvPr/>
              </p:nvSpPr>
              <p:spPr bwMode="auto">
                <a:xfrm>
                  <a:off x="2076" y="2221"/>
                  <a:ext cx="215" cy="67"/>
                </a:xfrm>
                <a:custGeom>
                  <a:avLst/>
                  <a:gdLst>
                    <a:gd name="T0" fmla="*/ 7 w 215"/>
                    <a:gd name="T1" fmla="*/ 0 h 67"/>
                    <a:gd name="T2" fmla="*/ 0 w 215"/>
                    <a:gd name="T3" fmla="*/ 4 h 67"/>
                    <a:gd name="T4" fmla="*/ 208 w 215"/>
                    <a:gd name="T5" fmla="*/ 66 h 67"/>
                    <a:gd name="T6" fmla="*/ 214 w 215"/>
                    <a:gd name="T7" fmla="*/ 64 h 67"/>
                    <a:gd name="T8" fmla="*/ 7 w 215"/>
                    <a:gd name="T9" fmla="*/ 0 h 67"/>
                  </a:gdLst>
                  <a:ahLst/>
                  <a:cxnLst>
                    <a:cxn ang="0">
                      <a:pos x="T0" y="T1"/>
                    </a:cxn>
                    <a:cxn ang="0">
                      <a:pos x="T2" y="T3"/>
                    </a:cxn>
                    <a:cxn ang="0">
                      <a:pos x="T4" y="T5"/>
                    </a:cxn>
                    <a:cxn ang="0">
                      <a:pos x="T6" y="T7"/>
                    </a:cxn>
                    <a:cxn ang="0">
                      <a:pos x="T8" y="T9"/>
                    </a:cxn>
                  </a:cxnLst>
                  <a:rect l="0" t="0" r="r" b="b"/>
                  <a:pathLst>
                    <a:path w="215" h="67">
                      <a:moveTo>
                        <a:pt x="7" y="0"/>
                      </a:moveTo>
                      <a:lnTo>
                        <a:pt x="0" y="4"/>
                      </a:lnTo>
                      <a:lnTo>
                        <a:pt x="208" y="66"/>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168" name="Freeform 104"/>
              <p:cNvSpPr>
                <a:spLocks/>
              </p:cNvSpPr>
              <p:nvPr/>
            </p:nvSpPr>
            <p:spPr bwMode="auto">
              <a:xfrm>
                <a:off x="2080" y="2259"/>
                <a:ext cx="250" cy="158"/>
              </a:xfrm>
              <a:custGeom>
                <a:avLst/>
                <a:gdLst>
                  <a:gd name="T0" fmla="*/ 0 w 250"/>
                  <a:gd name="T1" fmla="*/ 152 h 158"/>
                  <a:gd name="T2" fmla="*/ 1 w 250"/>
                  <a:gd name="T3" fmla="*/ 157 h 158"/>
                  <a:gd name="T4" fmla="*/ 248 w 250"/>
                  <a:gd name="T5" fmla="*/ 4 h 158"/>
                  <a:gd name="T6" fmla="*/ 249 w 250"/>
                  <a:gd name="T7" fmla="*/ 0 h 158"/>
                  <a:gd name="T8" fmla="*/ 0 w 250"/>
                  <a:gd name="T9" fmla="*/ 152 h 158"/>
                </a:gdLst>
                <a:ahLst/>
                <a:cxnLst>
                  <a:cxn ang="0">
                    <a:pos x="T0" y="T1"/>
                  </a:cxn>
                  <a:cxn ang="0">
                    <a:pos x="T2" y="T3"/>
                  </a:cxn>
                  <a:cxn ang="0">
                    <a:pos x="T4" y="T5"/>
                  </a:cxn>
                  <a:cxn ang="0">
                    <a:pos x="T6" y="T7"/>
                  </a:cxn>
                  <a:cxn ang="0">
                    <a:pos x="T8" y="T9"/>
                  </a:cxn>
                </a:cxnLst>
                <a:rect l="0" t="0" r="r" b="b"/>
                <a:pathLst>
                  <a:path w="250" h="158">
                    <a:moveTo>
                      <a:pt x="0" y="152"/>
                    </a:moveTo>
                    <a:lnTo>
                      <a:pt x="1" y="157"/>
                    </a:lnTo>
                    <a:lnTo>
                      <a:pt x="248"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65" name="Group 105"/>
              <p:cNvGrpSpPr>
                <a:grpSpLocks/>
              </p:cNvGrpSpPr>
              <p:nvPr/>
            </p:nvGrpSpPr>
            <p:grpSpPr bwMode="auto">
              <a:xfrm>
                <a:off x="2077" y="2276"/>
                <a:ext cx="243" cy="181"/>
                <a:chOff x="2077" y="2276"/>
                <a:chExt cx="243" cy="181"/>
              </a:xfrm>
            </p:grpSpPr>
            <p:sp>
              <p:nvSpPr>
                <p:cNvPr id="1112170" name="Line 106"/>
                <p:cNvSpPr>
                  <a:spLocks noChangeShapeType="1"/>
                </p:cNvSpPr>
                <p:nvPr/>
              </p:nvSpPr>
              <p:spPr bwMode="auto">
                <a:xfrm flipH="1">
                  <a:off x="2080" y="2276"/>
                  <a:ext cx="238"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1" name="Line 107"/>
                <p:cNvSpPr>
                  <a:spLocks noChangeShapeType="1"/>
                </p:cNvSpPr>
                <p:nvPr/>
              </p:nvSpPr>
              <p:spPr bwMode="auto">
                <a:xfrm flipH="1">
                  <a:off x="2079" y="2283"/>
                  <a:ext cx="241"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2" name="Line 108"/>
                <p:cNvSpPr>
                  <a:spLocks noChangeShapeType="1"/>
                </p:cNvSpPr>
                <p:nvPr/>
              </p:nvSpPr>
              <p:spPr bwMode="auto">
                <a:xfrm flipH="1">
                  <a:off x="2078" y="2291"/>
                  <a:ext cx="237"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3" name="Line 109"/>
                <p:cNvSpPr>
                  <a:spLocks noChangeShapeType="1"/>
                </p:cNvSpPr>
                <p:nvPr/>
              </p:nvSpPr>
              <p:spPr bwMode="auto">
                <a:xfrm flipH="1">
                  <a:off x="2079" y="2295"/>
                  <a:ext cx="238"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4" name="Line 110"/>
                <p:cNvSpPr>
                  <a:spLocks noChangeShapeType="1"/>
                </p:cNvSpPr>
                <p:nvPr/>
              </p:nvSpPr>
              <p:spPr bwMode="auto">
                <a:xfrm flipH="1">
                  <a:off x="2077" y="2306"/>
                  <a:ext cx="240"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466" name="Group 111"/>
              <p:cNvGrpSpPr>
                <a:grpSpLocks/>
              </p:cNvGrpSpPr>
              <p:nvPr/>
            </p:nvGrpSpPr>
            <p:grpSpPr bwMode="auto">
              <a:xfrm>
                <a:off x="1878" y="2323"/>
                <a:ext cx="204" cy="133"/>
                <a:chOff x="1878" y="2323"/>
                <a:chExt cx="204" cy="133"/>
              </a:xfrm>
            </p:grpSpPr>
            <p:sp>
              <p:nvSpPr>
                <p:cNvPr id="1112176" name="Line 112"/>
                <p:cNvSpPr>
                  <a:spLocks noChangeShapeType="1"/>
                </p:cNvSpPr>
                <p:nvPr/>
              </p:nvSpPr>
              <p:spPr bwMode="auto">
                <a:xfrm>
                  <a:off x="1882" y="2323"/>
                  <a:ext cx="200"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7" name="Line 113"/>
                <p:cNvSpPr>
                  <a:spLocks noChangeShapeType="1"/>
                </p:cNvSpPr>
                <p:nvPr/>
              </p:nvSpPr>
              <p:spPr bwMode="auto">
                <a:xfrm>
                  <a:off x="1882" y="2331"/>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8" name="Line 114"/>
                <p:cNvSpPr>
                  <a:spLocks noChangeShapeType="1"/>
                </p:cNvSpPr>
                <p:nvPr/>
              </p:nvSpPr>
              <p:spPr bwMode="auto">
                <a:xfrm>
                  <a:off x="1879" y="2339"/>
                  <a:ext cx="198"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79" name="Line 115"/>
                <p:cNvSpPr>
                  <a:spLocks noChangeShapeType="1"/>
                </p:cNvSpPr>
                <p:nvPr/>
              </p:nvSpPr>
              <p:spPr bwMode="auto">
                <a:xfrm>
                  <a:off x="1878" y="2347"/>
                  <a:ext cx="201"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180" name="Line 116"/>
                <p:cNvSpPr>
                  <a:spLocks noChangeShapeType="1"/>
                </p:cNvSpPr>
                <p:nvPr/>
              </p:nvSpPr>
              <p:spPr bwMode="auto">
                <a:xfrm>
                  <a:off x="1878" y="2358"/>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13325" name="Group 117"/>
          <p:cNvGrpSpPr>
            <a:grpSpLocks/>
          </p:cNvGrpSpPr>
          <p:nvPr/>
        </p:nvGrpSpPr>
        <p:grpSpPr bwMode="auto">
          <a:xfrm>
            <a:off x="3563938" y="3913188"/>
            <a:ext cx="644525" cy="428625"/>
            <a:chOff x="2249" y="2370"/>
            <a:chExt cx="406" cy="270"/>
          </a:xfrm>
        </p:grpSpPr>
        <p:grpSp>
          <p:nvGrpSpPr>
            <p:cNvPr id="13415" name="Group 118"/>
            <p:cNvGrpSpPr>
              <a:grpSpLocks/>
            </p:cNvGrpSpPr>
            <p:nvPr/>
          </p:nvGrpSpPr>
          <p:grpSpPr bwMode="auto">
            <a:xfrm>
              <a:off x="2339" y="2370"/>
              <a:ext cx="86" cy="270"/>
              <a:chOff x="2339" y="2370"/>
              <a:chExt cx="86" cy="270"/>
            </a:xfrm>
          </p:grpSpPr>
          <p:grpSp>
            <p:nvGrpSpPr>
              <p:cNvPr id="13444" name="Group 119"/>
              <p:cNvGrpSpPr>
                <a:grpSpLocks/>
              </p:cNvGrpSpPr>
              <p:nvPr/>
            </p:nvGrpSpPr>
            <p:grpSpPr bwMode="auto">
              <a:xfrm>
                <a:off x="2339" y="2370"/>
                <a:ext cx="86" cy="270"/>
                <a:chOff x="2339" y="2370"/>
                <a:chExt cx="86" cy="270"/>
              </a:xfrm>
            </p:grpSpPr>
            <p:sp>
              <p:nvSpPr>
                <p:cNvPr id="1112184" name="Freeform 120"/>
                <p:cNvSpPr>
                  <a:spLocks/>
                </p:cNvSpPr>
                <p:nvPr/>
              </p:nvSpPr>
              <p:spPr bwMode="auto">
                <a:xfrm>
                  <a:off x="2397" y="237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85" name="Freeform 121"/>
                <p:cNvSpPr>
                  <a:spLocks/>
                </p:cNvSpPr>
                <p:nvPr/>
              </p:nvSpPr>
              <p:spPr bwMode="auto">
                <a:xfrm>
                  <a:off x="2339" y="237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2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2"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445" name="Group 122"/>
              <p:cNvGrpSpPr>
                <a:grpSpLocks/>
              </p:cNvGrpSpPr>
              <p:nvPr/>
            </p:nvGrpSpPr>
            <p:grpSpPr bwMode="auto">
              <a:xfrm>
                <a:off x="2339" y="2442"/>
                <a:ext cx="58" cy="156"/>
                <a:chOff x="2339" y="2442"/>
                <a:chExt cx="58" cy="156"/>
              </a:xfrm>
            </p:grpSpPr>
            <p:sp>
              <p:nvSpPr>
                <p:cNvPr id="1112187" name="Freeform 123"/>
                <p:cNvSpPr>
                  <a:spLocks/>
                </p:cNvSpPr>
                <p:nvPr/>
              </p:nvSpPr>
              <p:spPr bwMode="auto">
                <a:xfrm>
                  <a:off x="2339" y="256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88" name="Freeform 124"/>
                <p:cNvSpPr>
                  <a:spLocks/>
                </p:cNvSpPr>
                <p:nvPr/>
              </p:nvSpPr>
              <p:spPr bwMode="auto">
                <a:xfrm>
                  <a:off x="2339" y="258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6"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89" name="Freeform 125"/>
                <p:cNvSpPr>
                  <a:spLocks/>
                </p:cNvSpPr>
                <p:nvPr/>
              </p:nvSpPr>
              <p:spPr bwMode="auto">
                <a:xfrm>
                  <a:off x="2339" y="244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6"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13416" name="Group 126"/>
            <p:cNvGrpSpPr>
              <a:grpSpLocks/>
            </p:cNvGrpSpPr>
            <p:nvPr/>
          </p:nvGrpSpPr>
          <p:grpSpPr bwMode="auto">
            <a:xfrm>
              <a:off x="2395" y="2370"/>
              <a:ext cx="84" cy="270"/>
              <a:chOff x="2395" y="2370"/>
              <a:chExt cx="84" cy="270"/>
            </a:xfrm>
          </p:grpSpPr>
          <p:grpSp>
            <p:nvGrpSpPr>
              <p:cNvPr id="13437" name="Group 127"/>
              <p:cNvGrpSpPr>
                <a:grpSpLocks/>
              </p:cNvGrpSpPr>
              <p:nvPr/>
            </p:nvGrpSpPr>
            <p:grpSpPr bwMode="auto">
              <a:xfrm>
                <a:off x="2395" y="2370"/>
                <a:ext cx="84" cy="270"/>
                <a:chOff x="2395" y="2370"/>
                <a:chExt cx="84" cy="270"/>
              </a:xfrm>
            </p:grpSpPr>
            <p:sp>
              <p:nvSpPr>
                <p:cNvPr id="1112192" name="Freeform 128"/>
                <p:cNvSpPr>
                  <a:spLocks/>
                </p:cNvSpPr>
                <p:nvPr/>
              </p:nvSpPr>
              <p:spPr bwMode="auto">
                <a:xfrm>
                  <a:off x="2450" y="2377"/>
                  <a:ext cx="29" cy="263"/>
                </a:xfrm>
                <a:custGeom>
                  <a:avLst/>
                  <a:gdLst>
                    <a:gd name="T0" fmla="*/ 0 w 29"/>
                    <a:gd name="T1" fmla="*/ 0 h 263"/>
                    <a:gd name="T2" fmla="*/ 28 w 29"/>
                    <a:gd name="T3" fmla="*/ 41 h 263"/>
                    <a:gd name="T4" fmla="*/ 28 w 29"/>
                    <a:gd name="T5" fmla="*/ 262 h 263"/>
                    <a:gd name="T6" fmla="*/ 0 w 29"/>
                    <a:gd name="T7" fmla="*/ 262 h 263"/>
                    <a:gd name="T8" fmla="*/ 0 w 29"/>
                    <a:gd name="T9" fmla="*/ 0 h 263"/>
                  </a:gdLst>
                  <a:ahLst/>
                  <a:cxnLst>
                    <a:cxn ang="0">
                      <a:pos x="T0" y="T1"/>
                    </a:cxn>
                    <a:cxn ang="0">
                      <a:pos x="T2" y="T3"/>
                    </a:cxn>
                    <a:cxn ang="0">
                      <a:pos x="T4" y="T5"/>
                    </a:cxn>
                    <a:cxn ang="0">
                      <a:pos x="T6" y="T7"/>
                    </a:cxn>
                    <a:cxn ang="0">
                      <a:pos x="T8" y="T9"/>
                    </a:cxn>
                  </a:cxnLst>
                  <a:rect l="0" t="0" r="r" b="b"/>
                  <a:pathLst>
                    <a:path w="29" h="263">
                      <a:moveTo>
                        <a:pt x="0" y="0"/>
                      </a:moveTo>
                      <a:lnTo>
                        <a:pt x="28" y="41"/>
                      </a:lnTo>
                      <a:lnTo>
                        <a:pt x="28"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93" name="Freeform 129"/>
                <p:cNvSpPr>
                  <a:spLocks/>
                </p:cNvSpPr>
                <p:nvPr/>
              </p:nvSpPr>
              <p:spPr bwMode="auto">
                <a:xfrm>
                  <a:off x="2395" y="2370"/>
                  <a:ext cx="56" cy="269"/>
                </a:xfrm>
                <a:custGeom>
                  <a:avLst/>
                  <a:gdLst>
                    <a:gd name="T0" fmla="*/ 0 w 56"/>
                    <a:gd name="T1" fmla="*/ 268 h 269"/>
                    <a:gd name="T2" fmla="*/ 0 w 56"/>
                    <a:gd name="T3" fmla="*/ 5 h 269"/>
                    <a:gd name="T4" fmla="*/ 2 w 56"/>
                    <a:gd name="T5" fmla="*/ 3 h 269"/>
                    <a:gd name="T6" fmla="*/ 6 w 56"/>
                    <a:gd name="T7" fmla="*/ 2 h 269"/>
                    <a:gd name="T8" fmla="*/ 13 w 56"/>
                    <a:gd name="T9" fmla="*/ 0 h 269"/>
                    <a:gd name="T10" fmla="*/ 18 w 56"/>
                    <a:gd name="T11" fmla="*/ 0 h 269"/>
                    <a:gd name="T12" fmla="*/ 23 w 56"/>
                    <a:gd name="T13" fmla="*/ 0 h 269"/>
                    <a:gd name="T14" fmla="*/ 26 w 56"/>
                    <a:gd name="T15" fmla="*/ 0 h 269"/>
                    <a:gd name="T16" fmla="*/ 29 w 56"/>
                    <a:gd name="T17" fmla="*/ 0 h 269"/>
                    <a:gd name="T18" fmla="*/ 33 w 56"/>
                    <a:gd name="T19" fmla="*/ 0 h 269"/>
                    <a:gd name="T20" fmla="*/ 36 w 56"/>
                    <a:gd name="T21" fmla="*/ 0 h 269"/>
                    <a:gd name="T22" fmla="*/ 38 w 56"/>
                    <a:gd name="T23" fmla="*/ 0 h 269"/>
                    <a:gd name="T24" fmla="*/ 41 w 56"/>
                    <a:gd name="T25" fmla="*/ 1 h 269"/>
                    <a:gd name="T26" fmla="*/ 45 w 56"/>
                    <a:gd name="T27" fmla="*/ 2 h 269"/>
                    <a:gd name="T28" fmla="*/ 50 w 56"/>
                    <a:gd name="T29" fmla="*/ 3 h 269"/>
                    <a:gd name="T30" fmla="*/ 53 w 56"/>
                    <a:gd name="T31" fmla="*/ 4 h 269"/>
                    <a:gd name="T32" fmla="*/ 55 w 56"/>
                    <a:gd name="T33" fmla="*/ 5 h 269"/>
                    <a:gd name="T34" fmla="*/ 55 w 56"/>
                    <a:gd name="T35" fmla="*/ 268 h 269"/>
                    <a:gd name="T36" fmla="*/ 0 w 56"/>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69">
                      <a:moveTo>
                        <a:pt x="0" y="268"/>
                      </a:moveTo>
                      <a:lnTo>
                        <a:pt x="0" y="5"/>
                      </a:lnTo>
                      <a:lnTo>
                        <a:pt x="2" y="3"/>
                      </a:lnTo>
                      <a:lnTo>
                        <a:pt x="6" y="2"/>
                      </a:lnTo>
                      <a:lnTo>
                        <a:pt x="13" y="0"/>
                      </a:lnTo>
                      <a:lnTo>
                        <a:pt x="18" y="0"/>
                      </a:lnTo>
                      <a:lnTo>
                        <a:pt x="23" y="0"/>
                      </a:lnTo>
                      <a:lnTo>
                        <a:pt x="26" y="0"/>
                      </a:lnTo>
                      <a:lnTo>
                        <a:pt x="29" y="0"/>
                      </a:lnTo>
                      <a:lnTo>
                        <a:pt x="33" y="0"/>
                      </a:lnTo>
                      <a:lnTo>
                        <a:pt x="36" y="0"/>
                      </a:lnTo>
                      <a:lnTo>
                        <a:pt x="38" y="0"/>
                      </a:lnTo>
                      <a:lnTo>
                        <a:pt x="41" y="1"/>
                      </a:lnTo>
                      <a:lnTo>
                        <a:pt x="45" y="2"/>
                      </a:lnTo>
                      <a:lnTo>
                        <a:pt x="50" y="3"/>
                      </a:lnTo>
                      <a:lnTo>
                        <a:pt x="53" y="4"/>
                      </a:lnTo>
                      <a:lnTo>
                        <a:pt x="55" y="5"/>
                      </a:lnTo>
                      <a:lnTo>
                        <a:pt x="55"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438" name="Group 130"/>
              <p:cNvGrpSpPr>
                <a:grpSpLocks/>
              </p:cNvGrpSpPr>
              <p:nvPr/>
            </p:nvGrpSpPr>
            <p:grpSpPr bwMode="auto">
              <a:xfrm>
                <a:off x="2395" y="2442"/>
                <a:ext cx="56" cy="156"/>
                <a:chOff x="2395" y="2442"/>
                <a:chExt cx="56" cy="156"/>
              </a:xfrm>
            </p:grpSpPr>
            <p:sp>
              <p:nvSpPr>
                <p:cNvPr id="1112195" name="Freeform 131"/>
                <p:cNvSpPr>
                  <a:spLocks/>
                </p:cNvSpPr>
                <p:nvPr/>
              </p:nvSpPr>
              <p:spPr bwMode="auto">
                <a:xfrm>
                  <a:off x="2395" y="2566"/>
                  <a:ext cx="56" cy="17"/>
                </a:xfrm>
                <a:custGeom>
                  <a:avLst/>
                  <a:gdLst>
                    <a:gd name="T0" fmla="*/ 0 w 56"/>
                    <a:gd name="T1" fmla="*/ 8 h 17"/>
                    <a:gd name="T2" fmla="*/ 0 w 56"/>
                    <a:gd name="T3" fmla="*/ 6 h 17"/>
                    <a:gd name="T4" fmla="*/ 3 w 56"/>
                    <a:gd name="T5" fmla="*/ 5 h 17"/>
                    <a:gd name="T6" fmla="*/ 5 w 56"/>
                    <a:gd name="T7" fmla="*/ 4 h 17"/>
                    <a:gd name="T8" fmla="*/ 10 w 56"/>
                    <a:gd name="T9" fmla="*/ 2 h 17"/>
                    <a:gd name="T10" fmla="*/ 13 w 56"/>
                    <a:gd name="T11" fmla="*/ 1 h 17"/>
                    <a:gd name="T12" fmla="*/ 17 w 56"/>
                    <a:gd name="T13" fmla="*/ 0 h 17"/>
                    <a:gd name="T14" fmla="*/ 22 w 56"/>
                    <a:gd name="T15" fmla="*/ 0 h 17"/>
                    <a:gd name="T16" fmla="*/ 26 w 56"/>
                    <a:gd name="T17" fmla="*/ 0 h 17"/>
                    <a:gd name="T18" fmla="*/ 31 w 56"/>
                    <a:gd name="T19" fmla="*/ 0 h 17"/>
                    <a:gd name="T20" fmla="*/ 35 w 56"/>
                    <a:gd name="T21" fmla="*/ 0 h 17"/>
                    <a:gd name="T22" fmla="*/ 39 w 56"/>
                    <a:gd name="T23" fmla="*/ 1 h 17"/>
                    <a:gd name="T24" fmla="*/ 42 w 56"/>
                    <a:gd name="T25" fmla="*/ 1 h 17"/>
                    <a:gd name="T26" fmla="*/ 46 w 56"/>
                    <a:gd name="T27" fmla="*/ 4 h 17"/>
                    <a:gd name="T28" fmla="*/ 50 w 56"/>
                    <a:gd name="T29" fmla="*/ 5 h 17"/>
                    <a:gd name="T30" fmla="*/ 53 w 56"/>
                    <a:gd name="T31" fmla="*/ 6 h 17"/>
                    <a:gd name="T32" fmla="*/ 55 w 56"/>
                    <a:gd name="T33" fmla="*/ 8 h 17"/>
                    <a:gd name="T34" fmla="*/ 55 w 56"/>
                    <a:gd name="T35" fmla="*/ 16 h 17"/>
                    <a:gd name="T36" fmla="*/ 53 w 56"/>
                    <a:gd name="T37" fmla="*/ 14 h 17"/>
                    <a:gd name="T38" fmla="*/ 51 w 56"/>
                    <a:gd name="T39" fmla="*/ 13 h 17"/>
                    <a:gd name="T40" fmla="*/ 47 w 56"/>
                    <a:gd name="T41" fmla="*/ 12 h 17"/>
                    <a:gd name="T42" fmla="*/ 44 w 56"/>
                    <a:gd name="T43" fmla="*/ 10 h 17"/>
                    <a:gd name="T44" fmla="*/ 40 w 56"/>
                    <a:gd name="T45" fmla="*/ 9 h 17"/>
                    <a:gd name="T46" fmla="*/ 35 w 56"/>
                    <a:gd name="T47" fmla="*/ 8 h 17"/>
                    <a:gd name="T48" fmla="*/ 31 w 56"/>
                    <a:gd name="T49" fmla="*/ 8 h 17"/>
                    <a:gd name="T50" fmla="*/ 28 w 56"/>
                    <a:gd name="T51" fmla="*/ 8 h 17"/>
                    <a:gd name="T52" fmla="*/ 24 w 56"/>
                    <a:gd name="T53" fmla="*/ 8 h 17"/>
                    <a:gd name="T54" fmla="*/ 21 w 56"/>
                    <a:gd name="T55" fmla="*/ 8 h 17"/>
                    <a:gd name="T56" fmla="*/ 17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0" y="6"/>
                      </a:lnTo>
                      <a:lnTo>
                        <a:pt x="3" y="5"/>
                      </a:lnTo>
                      <a:lnTo>
                        <a:pt x="5" y="4"/>
                      </a:lnTo>
                      <a:lnTo>
                        <a:pt x="10" y="2"/>
                      </a:lnTo>
                      <a:lnTo>
                        <a:pt x="13" y="1"/>
                      </a:lnTo>
                      <a:lnTo>
                        <a:pt x="17" y="0"/>
                      </a:lnTo>
                      <a:lnTo>
                        <a:pt x="22" y="0"/>
                      </a:lnTo>
                      <a:lnTo>
                        <a:pt x="26" y="0"/>
                      </a:lnTo>
                      <a:lnTo>
                        <a:pt x="31" y="0"/>
                      </a:lnTo>
                      <a:lnTo>
                        <a:pt x="35" y="0"/>
                      </a:lnTo>
                      <a:lnTo>
                        <a:pt x="39" y="1"/>
                      </a:lnTo>
                      <a:lnTo>
                        <a:pt x="42" y="1"/>
                      </a:lnTo>
                      <a:lnTo>
                        <a:pt x="46" y="4"/>
                      </a:lnTo>
                      <a:lnTo>
                        <a:pt x="50" y="5"/>
                      </a:lnTo>
                      <a:lnTo>
                        <a:pt x="53" y="6"/>
                      </a:lnTo>
                      <a:lnTo>
                        <a:pt x="55" y="8"/>
                      </a:lnTo>
                      <a:lnTo>
                        <a:pt x="55" y="16"/>
                      </a:lnTo>
                      <a:lnTo>
                        <a:pt x="53" y="14"/>
                      </a:lnTo>
                      <a:lnTo>
                        <a:pt x="51" y="13"/>
                      </a:lnTo>
                      <a:lnTo>
                        <a:pt x="47" y="12"/>
                      </a:lnTo>
                      <a:lnTo>
                        <a:pt x="44" y="10"/>
                      </a:lnTo>
                      <a:lnTo>
                        <a:pt x="40" y="9"/>
                      </a:lnTo>
                      <a:lnTo>
                        <a:pt x="35" y="8"/>
                      </a:lnTo>
                      <a:lnTo>
                        <a:pt x="31" y="8"/>
                      </a:lnTo>
                      <a:lnTo>
                        <a:pt x="28" y="8"/>
                      </a:lnTo>
                      <a:lnTo>
                        <a:pt x="24" y="8"/>
                      </a:lnTo>
                      <a:lnTo>
                        <a:pt x="21" y="8"/>
                      </a:lnTo>
                      <a:lnTo>
                        <a:pt x="17"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96" name="Freeform 132"/>
                <p:cNvSpPr>
                  <a:spLocks/>
                </p:cNvSpPr>
                <p:nvPr/>
              </p:nvSpPr>
              <p:spPr bwMode="auto">
                <a:xfrm>
                  <a:off x="2395" y="2581"/>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1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6 h 17"/>
                    <a:gd name="T38" fmla="*/ 51 w 56"/>
                    <a:gd name="T39" fmla="*/ 14 h 17"/>
                    <a:gd name="T40" fmla="*/ 48 w 56"/>
                    <a:gd name="T41" fmla="*/ 13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9 h 17"/>
                    <a:gd name="T58" fmla="*/ 14 w 56"/>
                    <a:gd name="T59" fmla="*/ 9 h 17"/>
                    <a:gd name="T60" fmla="*/ 10 w 56"/>
                    <a:gd name="T61" fmla="*/ 10 h 17"/>
                    <a:gd name="T62" fmla="*/ 6 w 56"/>
                    <a:gd name="T63" fmla="*/ 12 h 17"/>
                    <a:gd name="T64" fmla="*/ 3 w 56"/>
                    <a:gd name="T65" fmla="*/ 14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1"/>
                      </a:lnTo>
                      <a:lnTo>
                        <a:pt x="39" y="1"/>
                      </a:lnTo>
                      <a:lnTo>
                        <a:pt x="43" y="2"/>
                      </a:lnTo>
                      <a:lnTo>
                        <a:pt x="46" y="4"/>
                      </a:lnTo>
                      <a:lnTo>
                        <a:pt x="50" y="5"/>
                      </a:lnTo>
                      <a:lnTo>
                        <a:pt x="53" y="6"/>
                      </a:lnTo>
                      <a:lnTo>
                        <a:pt x="55" y="8"/>
                      </a:lnTo>
                      <a:lnTo>
                        <a:pt x="55" y="16"/>
                      </a:lnTo>
                      <a:lnTo>
                        <a:pt x="54" y="16"/>
                      </a:lnTo>
                      <a:lnTo>
                        <a:pt x="51" y="14"/>
                      </a:lnTo>
                      <a:lnTo>
                        <a:pt x="48" y="13"/>
                      </a:lnTo>
                      <a:lnTo>
                        <a:pt x="44" y="12"/>
                      </a:lnTo>
                      <a:lnTo>
                        <a:pt x="40" y="10"/>
                      </a:lnTo>
                      <a:lnTo>
                        <a:pt x="36" y="9"/>
                      </a:lnTo>
                      <a:lnTo>
                        <a:pt x="31" y="8"/>
                      </a:lnTo>
                      <a:lnTo>
                        <a:pt x="28" y="8"/>
                      </a:lnTo>
                      <a:lnTo>
                        <a:pt x="25" y="8"/>
                      </a:lnTo>
                      <a:lnTo>
                        <a:pt x="21" y="8"/>
                      </a:lnTo>
                      <a:lnTo>
                        <a:pt x="18" y="9"/>
                      </a:lnTo>
                      <a:lnTo>
                        <a:pt x="14" y="9"/>
                      </a:lnTo>
                      <a:lnTo>
                        <a:pt x="10" y="10"/>
                      </a:lnTo>
                      <a:lnTo>
                        <a:pt x="6"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197" name="Freeform 133"/>
                <p:cNvSpPr>
                  <a:spLocks/>
                </p:cNvSpPr>
                <p:nvPr/>
              </p:nvSpPr>
              <p:spPr bwMode="auto">
                <a:xfrm>
                  <a:off x="2395" y="2442"/>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0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4 h 17"/>
                    <a:gd name="T38" fmla="*/ 51 w 56"/>
                    <a:gd name="T39" fmla="*/ 13 h 17"/>
                    <a:gd name="T40" fmla="*/ 48 w 56"/>
                    <a:gd name="T41" fmla="*/ 12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0"/>
                      </a:lnTo>
                      <a:lnTo>
                        <a:pt x="39" y="1"/>
                      </a:lnTo>
                      <a:lnTo>
                        <a:pt x="43" y="2"/>
                      </a:lnTo>
                      <a:lnTo>
                        <a:pt x="46" y="4"/>
                      </a:lnTo>
                      <a:lnTo>
                        <a:pt x="50" y="5"/>
                      </a:lnTo>
                      <a:lnTo>
                        <a:pt x="53" y="6"/>
                      </a:lnTo>
                      <a:lnTo>
                        <a:pt x="55" y="8"/>
                      </a:lnTo>
                      <a:lnTo>
                        <a:pt x="55" y="16"/>
                      </a:lnTo>
                      <a:lnTo>
                        <a:pt x="54" y="14"/>
                      </a:lnTo>
                      <a:lnTo>
                        <a:pt x="51" y="13"/>
                      </a:lnTo>
                      <a:lnTo>
                        <a:pt x="48" y="12"/>
                      </a:lnTo>
                      <a:lnTo>
                        <a:pt x="44" y="12"/>
                      </a:lnTo>
                      <a:lnTo>
                        <a:pt x="40" y="10"/>
                      </a:lnTo>
                      <a:lnTo>
                        <a:pt x="36" y="9"/>
                      </a:lnTo>
                      <a:lnTo>
                        <a:pt x="31" y="8"/>
                      </a:lnTo>
                      <a:lnTo>
                        <a:pt x="28" y="8"/>
                      </a:lnTo>
                      <a:lnTo>
                        <a:pt x="25" y="8"/>
                      </a:lnTo>
                      <a:lnTo>
                        <a:pt x="21" y="8"/>
                      </a:lnTo>
                      <a:lnTo>
                        <a:pt x="18"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13417" name="Group 134"/>
            <p:cNvGrpSpPr>
              <a:grpSpLocks/>
            </p:cNvGrpSpPr>
            <p:nvPr/>
          </p:nvGrpSpPr>
          <p:grpSpPr bwMode="auto">
            <a:xfrm>
              <a:off x="2450" y="2370"/>
              <a:ext cx="85" cy="270"/>
              <a:chOff x="2450" y="2370"/>
              <a:chExt cx="85" cy="270"/>
            </a:xfrm>
          </p:grpSpPr>
          <p:grpSp>
            <p:nvGrpSpPr>
              <p:cNvPr id="13430" name="Group 135"/>
              <p:cNvGrpSpPr>
                <a:grpSpLocks/>
              </p:cNvGrpSpPr>
              <p:nvPr/>
            </p:nvGrpSpPr>
            <p:grpSpPr bwMode="auto">
              <a:xfrm>
                <a:off x="2450" y="2370"/>
                <a:ext cx="85" cy="270"/>
                <a:chOff x="2450" y="2370"/>
                <a:chExt cx="85" cy="270"/>
              </a:xfrm>
            </p:grpSpPr>
            <p:sp>
              <p:nvSpPr>
                <p:cNvPr id="1112200" name="Freeform 136"/>
                <p:cNvSpPr>
                  <a:spLocks/>
                </p:cNvSpPr>
                <p:nvPr/>
              </p:nvSpPr>
              <p:spPr bwMode="auto">
                <a:xfrm>
                  <a:off x="2507" y="237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01" name="Freeform 137"/>
                <p:cNvSpPr>
                  <a:spLocks/>
                </p:cNvSpPr>
                <p:nvPr/>
              </p:nvSpPr>
              <p:spPr bwMode="auto">
                <a:xfrm>
                  <a:off x="2450" y="2370"/>
                  <a:ext cx="57" cy="269"/>
                </a:xfrm>
                <a:custGeom>
                  <a:avLst/>
                  <a:gdLst>
                    <a:gd name="T0" fmla="*/ 0 w 57"/>
                    <a:gd name="T1" fmla="*/ 268 h 269"/>
                    <a:gd name="T2" fmla="*/ 0 w 57"/>
                    <a:gd name="T3" fmla="*/ 5 h 269"/>
                    <a:gd name="T4" fmla="*/ 2 w 57"/>
                    <a:gd name="T5" fmla="*/ 3 h 269"/>
                    <a:gd name="T6" fmla="*/ 7 w 57"/>
                    <a:gd name="T7" fmla="*/ 2 h 269"/>
                    <a:gd name="T8" fmla="*/ 13 w 57"/>
                    <a:gd name="T9" fmla="*/ 0 h 269"/>
                    <a:gd name="T10" fmla="*/ 18 w 57"/>
                    <a:gd name="T11" fmla="*/ 0 h 269"/>
                    <a:gd name="T12" fmla="*/ 23 w 57"/>
                    <a:gd name="T13" fmla="*/ 0 h 269"/>
                    <a:gd name="T14" fmla="*/ 27 w 57"/>
                    <a:gd name="T15" fmla="*/ 0 h 269"/>
                    <a:gd name="T16" fmla="*/ 30 w 57"/>
                    <a:gd name="T17" fmla="*/ 0 h 269"/>
                    <a:gd name="T18" fmla="*/ 33 w 57"/>
                    <a:gd name="T19" fmla="*/ 0 h 269"/>
                    <a:gd name="T20" fmla="*/ 36 w 57"/>
                    <a:gd name="T21" fmla="*/ 0 h 269"/>
                    <a:gd name="T22" fmla="*/ 39 w 57"/>
                    <a:gd name="T23" fmla="*/ 0 h 269"/>
                    <a:gd name="T24" fmla="*/ 41 w 57"/>
                    <a:gd name="T25" fmla="*/ 1 h 269"/>
                    <a:gd name="T26" fmla="*/ 45 w 57"/>
                    <a:gd name="T27" fmla="*/ 2 h 269"/>
                    <a:gd name="T28" fmla="*/ 51 w 57"/>
                    <a:gd name="T29" fmla="*/ 3 h 269"/>
                    <a:gd name="T30" fmla="*/ 53 w 57"/>
                    <a:gd name="T31" fmla="*/ 4 h 269"/>
                    <a:gd name="T32" fmla="*/ 56 w 57"/>
                    <a:gd name="T33" fmla="*/ 5 h 269"/>
                    <a:gd name="T34" fmla="*/ 56 w 57"/>
                    <a:gd name="T35" fmla="*/ 268 h 269"/>
                    <a:gd name="T36" fmla="*/ 0 w 57"/>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69">
                      <a:moveTo>
                        <a:pt x="0" y="268"/>
                      </a:moveTo>
                      <a:lnTo>
                        <a:pt x="0" y="5"/>
                      </a:lnTo>
                      <a:lnTo>
                        <a:pt x="2" y="3"/>
                      </a:lnTo>
                      <a:lnTo>
                        <a:pt x="7" y="2"/>
                      </a:lnTo>
                      <a:lnTo>
                        <a:pt x="13" y="0"/>
                      </a:lnTo>
                      <a:lnTo>
                        <a:pt x="18" y="0"/>
                      </a:lnTo>
                      <a:lnTo>
                        <a:pt x="23" y="0"/>
                      </a:lnTo>
                      <a:lnTo>
                        <a:pt x="27" y="0"/>
                      </a:lnTo>
                      <a:lnTo>
                        <a:pt x="30" y="0"/>
                      </a:lnTo>
                      <a:lnTo>
                        <a:pt x="33" y="0"/>
                      </a:lnTo>
                      <a:lnTo>
                        <a:pt x="36" y="0"/>
                      </a:lnTo>
                      <a:lnTo>
                        <a:pt x="39" y="0"/>
                      </a:lnTo>
                      <a:lnTo>
                        <a:pt x="41" y="1"/>
                      </a:lnTo>
                      <a:lnTo>
                        <a:pt x="45" y="2"/>
                      </a:lnTo>
                      <a:lnTo>
                        <a:pt x="51" y="3"/>
                      </a:lnTo>
                      <a:lnTo>
                        <a:pt x="53" y="4"/>
                      </a:lnTo>
                      <a:lnTo>
                        <a:pt x="56" y="5"/>
                      </a:lnTo>
                      <a:lnTo>
                        <a:pt x="56"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431" name="Group 138"/>
              <p:cNvGrpSpPr>
                <a:grpSpLocks/>
              </p:cNvGrpSpPr>
              <p:nvPr/>
            </p:nvGrpSpPr>
            <p:grpSpPr bwMode="auto">
              <a:xfrm>
                <a:off x="2450" y="2442"/>
                <a:ext cx="57" cy="156"/>
                <a:chOff x="2450" y="2442"/>
                <a:chExt cx="57" cy="156"/>
              </a:xfrm>
            </p:grpSpPr>
            <p:sp>
              <p:nvSpPr>
                <p:cNvPr id="1112203" name="Freeform 139"/>
                <p:cNvSpPr>
                  <a:spLocks/>
                </p:cNvSpPr>
                <p:nvPr/>
              </p:nvSpPr>
              <p:spPr bwMode="auto">
                <a:xfrm>
                  <a:off x="2450" y="256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04" name="Freeform 140"/>
                <p:cNvSpPr>
                  <a:spLocks/>
                </p:cNvSpPr>
                <p:nvPr/>
              </p:nvSpPr>
              <p:spPr bwMode="auto">
                <a:xfrm>
                  <a:off x="2450" y="2581"/>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1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6 h 17"/>
                    <a:gd name="T38" fmla="*/ 51 w 57"/>
                    <a:gd name="T39" fmla="*/ 14 h 17"/>
                    <a:gd name="T40" fmla="*/ 48 w 57"/>
                    <a:gd name="T41" fmla="*/ 13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9 h 17"/>
                    <a:gd name="T58" fmla="*/ 14 w 57"/>
                    <a:gd name="T59" fmla="*/ 9 h 17"/>
                    <a:gd name="T60" fmla="*/ 10 w 57"/>
                    <a:gd name="T61" fmla="*/ 10 h 17"/>
                    <a:gd name="T62" fmla="*/ 7 w 57"/>
                    <a:gd name="T63" fmla="*/ 12 h 17"/>
                    <a:gd name="T64" fmla="*/ 3 w 57"/>
                    <a:gd name="T65" fmla="*/ 14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1"/>
                      </a:lnTo>
                      <a:lnTo>
                        <a:pt x="39" y="1"/>
                      </a:lnTo>
                      <a:lnTo>
                        <a:pt x="43" y="2"/>
                      </a:lnTo>
                      <a:lnTo>
                        <a:pt x="47" y="4"/>
                      </a:lnTo>
                      <a:lnTo>
                        <a:pt x="51" y="5"/>
                      </a:lnTo>
                      <a:lnTo>
                        <a:pt x="54" y="6"/>
                      </a:lnTo>
                      <a:lnTo>
                        <a:pt x="56" y="8"/>
                      </a:lnTo>
                      <a:lnTo>
                        <a:pt x="56" y="16"/>
                      </a:lnTo>
                      <a:lnTo>
                        <a:pt x="54" y="16"/>
                      </a:lnTo>
                      <a:lnTo>
                        <a:pt x="51" y="14"/>
                      </a:lnTo>
                      <a:lnTo>
                        <a:pt x="48" y="13"/>
                      </a:lnTo>
                      <a:lnTo>
                        <a:pt x="45" y="12"/>
                      </a:lnTo>
                      <a:lnTo>
                        <a:pt x="40" y="10"/>
                      </a:lnTo>
                      <a:lnTo>
                        <a:pt x="36" y="9"/>
                      </a:lnTo>
                      <a:lnTo>
                        <a:pt x="32" y="8"/>
                      </a:lnTo>
                      <a:lnTo>
                        <a:pt x="28" y="8"/>
                      </a:lnTo>
                      <a:lnTo>
                        <a:pt x="25" y="8"/>
                      </a:lnTo>
                      <a:lnTo>
                        <a:pt x="22" y="8"/>
                      </a:lnTo>
                      <a:lnTo>
                        <a:pt x="18" y="9"/>
                      </a:lnTo>
                      <a:lnTo>
                        <a:pt x="14" y="9"/>
                      </a:lnTo>
                      <a:lnTo>
                        <a:pt x="10" y="10"/>
                      </a:lnTo>
                      <a:lnTo>
                        <a:pt x="7"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05" name="Freeform 141"/>
                <p:cNvSpPr>
                  <a:spLocks/>
                </p:cNvSpPr>
                <p:nvPr/>
              </p:nvSpPr>
              <p:spPr bwMode="auto">
                <a:xfrm>
                  <a:off x="2450" y="2442"/>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0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4 h 17"/>
                    <a:gd name="T38" fmla="*/ 51 w 57"/>
                    <a:gd name="T39" fmla="*/ 13 h 17"/>
                    <a:gd name="T40" fmla="*/ 48 w 57"/>
                    <a:gd name="T41" fmla="*/ 12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8 h 17"/>
                    <a:gd name="T58" fmla="*/ 14 w 57"/>
                    <a:gd name="T59" fmla="*/ 9 h 17"/>
                    <a:gd name="T60" fmla="*/ 10 w 57"/>
                    <a:gd name="T61" fmla="*/ 10 h 17"/>
                    <a:gd name="T62" fmla="*/ 7 w 57"/>
                    <a:gd name="T63" fmla="*/ 12 h 17"/>
                    <a:gd name="T64" fmla="*/ 3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0"/>
                      </a:lnTo>
                      <a:lnTo>
                        <a:pt x="39" y="1"/>
                      </a:lnTo>
                      <a:lnTo>
                        <a:pt x="43" y="2"/>
                      </a:lnTo>
                      <a:lnTo>
                        <a:pt x="47" y="4"/>
                      </a:lnTo>
                      <a:lnTo>
                        <a:pt x="51" y="5"/>
                      </a:lnTo>
                      <a:lnTo>
                        <a:pt x="54" y="6"/>
                      </a:lnTo>
                      <a:lnTo>
                        <a:pt x="56" y="8"/>
                      </a:lnTo>
                      <a:lnTo>
                        <a:pt x="56" y="16"/>
                      </a:lnTo>
                      <a:lnTo>
                        <a:pt x="54" y="14"/>
                      </a:lnTo>
                      <a:lnTo>
                        <a:pt x="51" y="13"/>
                      </a:lnTo>
                      <a:lnTo>
                        <a:pt x="48" y="12"/>
                      </a:lnTo>
                      <a:lnTo>
                        <a:pt x="45" y="12"/>
                      </a:lnTo>
                      <a:lnTo>
                        <a:pt x="40" y="10"/>
                      </a:lnTo>
                      <a:lnTo>
                        <a:pt x="36" y="9"/>
                      </a:lnTo>
                      <a:lnTo>
                        <a:pt x="32" y="8"/>
                      </a:lnTo>
                      <a:lnTo>
                        <a:pt x="28" y="8"/>
                      </a:lnTo>
                      <a:lnTo>
                        <a:pt x="25" y="8"/>
                      </a:lnTo>
                      <a:lnTo>
                        <a:pt x="22" y="8"/>
                      </a:lnTo>
                      <a:lnTo>
                        <a:pt x="18" y="8"/>
                      </a:lnTo>
                      <a:lnTo>
                        <a:pt x="14" y="9"/>
                      </a:lnTo>
                      <a:lnTo>
                        <a:pt x="10" y="10"/>
                      </a:lnTo>
                      <a:lnTo>
                        <a:pt x="7"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13418" name="Group 142"/>
            <p:cNvGrpSpPr>
              <a:grpSpLocks/>
            </p:cNvGrpSpPr>
            <p:nvPr/>
          </p:nvGrpSpPr>
          <p:grpSpPr bwMode="auto">
            <a:xfrm>
              <a:off x="2506" y="2370"/>
              <a:ext cx="84" cy="270"/>
              <a:chOff x="2506" y="2370"/>
              <a:chExt cx="84" cy="270"/>
            </a:xfrm>
          </p:grpSpPr>
          <p:grpSp>
            <p:nvGrpSpPr>
              <p:cNvPr id="13423" name="Group 143"/>
              <p:cNvGrpSpPr>
                <a:grpSpLocks/>
              </p:cNvGrpSpPr>
              <p:nvPr/>
            </p:nvGrpSpPr>
            <p:grpSpPr bwMode="auto">
              <a:xfrm>
                <a:off x="2506" y="2370"/>
                <a:ext cx="84" cy="270"/>
                <a:chOff x="2506" y="2370"/>
                <a:chExt cx="84" cy="270"/>
              </a:xfrm>
            </p:grpSpPr>
            <p:sp>
              <p:nvSpPr>
                <p:cNvPr id="1112208" name="Freeform 144"/>
                <p:cNvSpPr>
                  <a:spLocks/>
                </p:cNvSpPr>
                <p:nvPr/>
              </p:nvSpPr>
              <p:spPr bwMode="auto">
                <a:xfrm>
                  <a:off x="2506" y="237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1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1"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09" name="Freeform 145"/>
                <p:cNvSpPr>
                  <a:spLocks/>
                </p:cNvSpPr>
                <p:nvPr/>
              </p:nvSpPr>
              <p:spPr bwMode="auto">
                <a:xfrm>
                  <a:off x="2563" y="2377"/>
                  <a:ext cx="27" cy="263"/>
                </a:xfrm>
                <a:custGeom>
                  <a:avLst/>
                  <a:gdLst>
                    <a:gd name="T0" fmla="*/ 0 w 27"/>
                    <a:gd name="T1" fmla="*/ 0 h 263"/>
                    <a:gd name="T2" fmla="*/ 26 w 27"/>
                    <a:gd name="T3" fmla="*/ 41 h 263"/>
                    <a:gd name="T4" fmla="*/ 26 w 27"/>
                    <a:gd name="T5" fmla="*/ 262 h 263"/>
                    <a:gd name="T6" fmla="*/ 0 w 27"/>
                    <a:gd name="T7" fmla="*/ 262 h 263"/>
                    <a:gd name="T8" fmla="*/ 0 w 27"/>
                    <a:gd name="T9" fmla="*/ 0 h 263"/>
                  </a:gdLst>
                  <a:ahLst/>
                  <a:cxnLst>
                    <a:cxn ang="0">
                      <a:pos x="T0" y="T1"/>
                    </a:cxn>
                    <a:cxn ang="0">
                      <a:pos x="T2" y="T3"/>
                    </a:cxn>
                    <a:cxn ang="0">
                      <a:pos x="T4" y="T5"/>
                    </a:cxn>
                    <a:cxn ang="0">
                      <a:pos x="T6" y="T7"/>
                    </a:cxn>
                    <a:cxn ang="0">
                      <a:pos x="T8" y="T9"/>
                    </a:cxn>
                  </a:cxnLst>
                  <a:rect l="0" t="0" r="r" b="b"/>
                  <a:pathLst>
                    <a:path w="27" h="263">
                      <a:moveTo>
                        <a:pt x="0" y="0"/>
                      </a:moveTo>
                      <a:lnTo>
                        <a:pt x="26" y="41"/>
                      </a:lnTo>
                      <a:lnTo>
                        <a:pt x="26"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424" name="Group 146"/>
              <p:cNvGrpSpPr>
                <a:grpSpLocks/>
              </p:cNvGrpSpPr>
              <p:nvPr/>
            </p:nvGrpSpPr>
            <p:grpSpPr bwMode="auto">
              <a:xfrm>
                <a:off x="2506" y="2442"/>
                <a:ext cx="58" cy="156"/>
                <a:chOff x="2506" y="2442"/>
                <a:chExt cx="58" cy="156"/>
              </a:xfrm>
            </p:grpSpPr>
            <p:sp>
              <p:nvSpPr>
                <p:cNvPr id="1112211" name="Freeform 147"/>
                <p:cNvSpPr>
                  <a:spLocks/>
                </p:cNvSpPr>
                <p:nvPr/>
              </p:nvSpPr>
              <p:spPr bwMode="auto">
                <a:xfrm>
                  <a:off x="2506" y="256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12" name="Freeform 148"/>
                <p:cNvSpPr>
                  <a:spLocks/>
                </p:cNvSpPr>
                <p:nvPr/>
              </p:nvSpPr>
              <p:spPr bwMode="auto">
                <a:xfrm>
                  <a:off x="2506" y="258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5"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13" name="Freeform 149"/>
                <p:cNvSpPr>
                  <a:spLocks/>
                </p:cNvSpPr>
                <p:nvPr/>
              </p:nvSpPr>
              <p:spPr bwMode="auto">
                <a:xfrm>
                  <a:off x="2506" y="244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5"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2214" name="Freeform 150"/>
            <p:cNvSpPr>
              <a:spLocks/>
            </p:cNvSpPr>
            <p:nvPr/>
          </p:nvSpPr>
          <p:spPr bwMode="auto">
            <a:xfrm>
              <a:off x="2249" y="2510"/>
              <a:ext cx="90" cy="129"/>
            </a:xfrm>
            <a:custGeom>
              <a:avLst/>
              <a:gdLst>
                <a:gd name="T0" fmla="*/ 89 w 90"/>
                <a:gd name="T1" fmla="*/ 0 h 129"/>
                <a:gd name="T2" fmla="*/ 71 w 90"/>
                <a:gd name="T3" fmla="*/ 0 h 129"/>
                <a:gd name="T4" fmla="*/ 71 w 90"/>
                <a:gd name="T5" fmla="*/ 110 h 129"/>
                <a:gd name="T6" fmla="*/ 0 w 90"/>
                <a:gd name="T7" fmla="*/ 110 h 129"/>
                <a:gd name="T8" fmla="*/ 0 w 90"/>
                <a:gd name="T9" fmla="*/ 128 h 129"/>
                <a:gd name="T10" fmla="*/ 89 w 90"/>
                <a:gd name="T11" fmla="*/ 128 h 129"/>
                <a:gd name="T12" fmla="*/ 89 w 90"/>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90" h="129">
                  <a:moveTo>
                    <a:pt x="89" y="0"/>
                  </a:moveTo>
                  <a:lnTo>
                    <a:pt x="71" y="0"/>
                  </a:lnTo>
                  <a:lnTo>
                    <a:pt x="71" y="110"/>
                  </a:lnTo>
                  <a:lnTo>
                    <a:pt x="0" y="110"/>
                  </a:lnTo>
                  <a:lnTo>
                    <a:pt x="0" y="128"/>
                  </a:lnTo>
                  <a:lnTo>
                    <a:pt x="89" y="128"/>
                  </a:lnTo>
                  <a:lnTo>
                    <a:pt x="89"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20" name="Group 151"/>
            <p:cNvGrpSpPr>
              <a:grpSpLocks/>
            </p:cNvGrpSpPr>
            <p:nvPr/>
          </p:nvGrpSpPr>
          <p:grpSpPr bwMode="auto">
            <a:xfrm>
              <a:off x="2565" y="2510"/>
              <a:ext cx="90" cy="130"/>
              <a:chOff x="2565" y="2510"/>
              <a:chExt cx="90" cy="130"/>
            </a:xfrm>
          </p:grpSpPr>
          <p:sp>
            <p:nvSpPr>
              <p:cNvPr id="1112216" name="Freeform 152"/>
              <p:cNvSpPr>
                <a:spLocks/>
              </p:cNvSpPr>
              <p:nvPr/>
            </p:nvSpPr>
            <p:spPr bwMode="auto">
              <a:xfrm>
                <a:off x="2583" y="2510"/>
                <a:ext cx="72" cy="130"/>
              </a:xfrm>
              <a:custGeom>
                <a:avLst/>
                <a:gdLst>
                  <a:gd name="T0" fmla="*/ 0 w 72"/>
                  <a:gd name="T1" fmla="*/ 0 h 130"/>
                  <a:gd name="T2" fmla="*/ 23 w 72"/>
                  <a:gd name="T3" fmla="*/ 39 h 130"/>
                  <a:gd name="T4" fmla="*/ 23 w 72"/>
                  <a:gd name="T5" fmla="*/ 114 h 130"/>
                  <a:gd name="T6" fmla="*/ 71 w 72"/>
                  <a:gd name="T7" fmla="*/ 114 h 130"/>
                  <a:gd name="T8" fmla="*/ 71 w 72"/>
                  <a:gd name="T9" fmla="*/ 129 h 130"/>
                  <a:gd name="T10" fmla="*/ 0 w 72"/>
                  <a:gd name="T11" fmla="*/ 129 h 130"/>
                  <a:gd name="T12" fmla="*/ 0 w 7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72" h="130">
                    <a:moveTo>
                      <a:pt x="0" y="0"/>
                    </a:moveTo>
                    <a:lnTo>
                      <a:pt x="23" y="39"/>
                    </a:lnTo>
                    <a:lnTo>
                      <a:pt x="23" y="114"/>
                    </a:lnTo>
                    <a:lnTo>
                      <a:pt x="71" y="114"/>
                    </a:lnTo>
                    <a:lnTo>
                      <a:pt x="71" y="129"/>
                    </a:lnTo>
                    <a:lnTo>
                      <a:pt x="0" y="129"/>
                    </a:lnTo>
                    <a:lnTo>
                      <a:pt x="0"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17" name="Freeform 153"/>
              <p:cNvSpPr>
                <a:spLocks/>
              </p:cNvSpPr>
              <p:nvPr/>
            </p:nvSpPr>
            <p:spPr bwMode="auto">
              <a:xfrm>
                <a:off x="2565" y="2510"/>
                <a:ext cx="90" cy="130"/>
              </a:xfrm>
              <a:custGeom>
                <a:avLst/>
                <a:gdLst>
                  <a:gd name="T0" fmla="*/ 0 w 90"/>
                  <a:gd name="T1" fmla="*/ 0 h 130"/>
                  <a:gd name="T2" fmla="*/ 17 w 90"/>
                  <a:gd name="T3" fmla="*/ 0 h 130"/>
                  <a:gd name="T4" fmla="*/ 17 w 90"/>
                  <a:gd name="T5" fmla="*/ 111 h 130"/>
                  <a:gd name="T6" fmla="*/ 89 w 90"/>
                  <a:gd name="T7" fmla="*/ 111 h 130"/>
                  <a:gd name="T8" fmla="*/ 89 w 90"/>
                  <a:gd name="T9" fmla="*/ 129 h 130"/>
                  <a:gd name="T10" fmla="*/ 0 w 90"/>
                  <a:gd name="T11" fmla="*/ 129 h 130"/>
                  <a:gd name="T12" fmla="*/ 0 w 9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90" h="130">
                    <a:moveTo>
                      <a:pt x="0" y="0"/>
                    </a:moveTo>
                    <a:lnTo>
                      <a:pt x="17" y="0"/>
                    </a:lnTo>
                    <a:lnTo>
                      <a:pt x="17" y="111"/>
                    </a:lnTo>
                    <a:lnTo>
                      <a:pt x="89" y="111"/>
                    </a:lnTo>
                    <a:lnTo>
                      <a:pt x="89" y="129"/>
                    </a:lnTo>
                    <a:lnTo>
                      <a:pt x="0" y="1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2218" name="Rectangle 154"/>
          <p:cNvSpPr>
            <a:spLocks noChangeArrowheads="1"/>
          </p:cNvSpPr>
          <p:nvPr/>
        </p:nvSpPr>
        <p:spPr bwMode="auto">
          <a:xfrm>
            <a:off x="4673600" y="4319588"/>
            <a:ext cx="2466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Scientific Databases</a:t>
            </a:r>
          </a:p>
        </p:txBody>
      </p:sp>
      <p:grpSp>
        <p:nvGrpSpPr>
          <p:cNvPr id="13327" name="Group 155"/>
          <p:cNvGrpSpPr>
            <a:grpSpLocks/>
          </p:cNvGrpSpPr>
          <p:nvPr/>
        </p:nvGrpSpPr>
        <p:grpSpPr bwMode="auto">
          <a:xfrm>
            <a:off x="5413375" y="3486150"/>
            <a:ext cx="623888" cy="795338"/>
            <a:chOff x="3414" y="2101"/>
            <a:chExt cx="393" cy="501"/>
          </a:xfrm>
        </p:grpSpPr>
        <p:grpSp>
          <p:nvGrpSpPr>
            <p:cNvPr id="13384" name="Group 156"/>
            <p:cNvGrpSpPr>
              <a:grpSpLocks/>
            </p:cNvGrpSpPr>
            <p:nvPr/>
          </p:nvGrpSpPr>
          <p:grpSpPr bwMode="auto">
            <a:xfrm>
              <a:off x="3414" y="2101"/>
              <a:ext cx="193" cy="501"/>
              <a:chOff x="3414" y="2101"/>
              <a:chExt cx="193" cy="501"/>
            </a:xfrm>
          </p:grpSpPr>
          <p:sp>
            <p:nvSpPr>
              <p:cNvPr id="1112221" name="Freeform 157"/>
              <p:cNvSpPr>
                <a:spLocks/>
              </p:cNvSpPr>
              <p:nvPr/>
            </p:nvSpPr>
            <p:spPr bwMode="auto">
              <a:xfrm>
                <a:off x="3414" y="2101"/>
                <a:ext cx="193" cy="476"/>
              </a:xfrm>
              <a:custGeom>
                <a:avLst/>
                <a:gdLst>
                  <a:gd name="T0" fmla="*/ 192 w 193"/>
                  <a:gd name="T1" fmla="*/ 0 h 476"/>
                  <a:gd name="T2" fmla="*/ 180 w 193"/>
                  <a:gd name="T3" fmla="*/ 475 h 476"/>
                  <a:gd name="T4" fmla="*/ 32 w 193"/>
                  <a:gd name="T5" fmla="*/ 456 h 476"/>
                  <a:gd name="T6" fmla="*/ 0 w 193"/>
                  <a:gd name="T7" fmla="*/ 40 h 476"/>
                  <a:gd name="T8" fmla="*/ 192 w 193"/>
                  <a:gd name="T9" fmla="*/ 0 h 476"/>
                </a:gdLst>
                <a:ahLst/>
                <a:cxnLst>
                  <a:cxn ang="0">
                    <a:pos x="T0" y="T1"/>
                  </a:cxn>
                  <a:cxn ang="0">
                    <a:pos x="T2" y="T3"/>
                  </a:cxn>
                  <a:cxn ang="0">
                    <a:pos x="T4" y="T5"/>
                  </a:cxn>
                  <a:cxn ang="0">
                    <a:pos x="T6" y="T7"/>
                  </a:cxn>
                  <a:cxn ang="0">
                    <a:pos x="T8" y="T9"/>
                  </a:cxn>
                </a:cxnLst>
                <a:rect l="0" t="0" r="r" b="b"/>
                <a:pathLst>
                  <a:path w="193" h="476">
                    <a:moveTo>
                      <a:pt x="192" y="0"/>
                    </a:moveTo>
                    <a:lnTo>
                      <a:pt x="180" y="475"/>
                    </a:lnTo>
                    <a:lnTo>
                      <a:pt x="32" y="456"/>
                    </a:lnTo>
                    <a:lnTo>
                      <a:pt x="0" y="40"/>
                    </a:lnTo>
                    <a:lnTo>
                      <a:pt x="192"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22" name="Freeform 158"/>
              <p:cNvSpPr>
                <a:spLocks/>
              </p:cNvSpPr>
              <p:nvPr/>
            </p:nvSpPr>
            <p:spPr bwMode="auto">
              <a:xfrm>
                <a:off x="3447" y="2558"/>
                <a:ext cx="148" cy="44"/>
              </a:xfrm>
              <a:custGeom>
                <a:avLst/>
                <a:gdLst>
                  <a:gd name="T0" fmla="*/ 146 w 148"/>
                  <a:gd name="T1" fmla="*/ 17 h 44"/>
                  <a:gd name="T2" fmla="*/ 147 w 148"/>
                  <a:gd name="T3" fmla="*/ 43 h 44"/>
                  <a:gd name="T4" fmla="*/ 2 w 148"/>
                  <a:gd name="T5" fmla="*/ 18 h 44"/>
                  <a:gd name="T6" fmla="*/ 0 w 148"/>
                  <a:gd name="T7" fmla="*/ 0 h 44"/>
                  <a:gd name="T8" fmla="*/ 146 w 148"/>
                  <a:gd name="T9" fmla="*/ 17 h 44"/>
                </a:gdLst>
                <a:ahLst/>
                <a:cxnLst>
                  <a:cxn ang="0">
                    <a:pos x="T0" y="T1"/>
                  </a:cxn>
                  <a:cxn ang="0">
                    <a:pos x="T2" y="T3"/>
                  </a:cxn>
                  <a:cxn ang="0">
                    <a:pos x="T4" y="T5"/>
                  </a:cxn>
                  <a:cxn ang="0">
                    <a:pos x="T6" y="T7"/>
                  </a:cxn>
                  <a:cxn ang="0">
                    <a:pos x="T8" y="T9"/>
                  </a:cxn>
                </a:cxnLst>
                <a:rect l="0" t="0" r="r" b="b"/>
                <a:pathLst>
                  <a:path w="148" h="44">
                    <a:moveTo>
                      <a:pt x="146" y="17"/>
                    </a:moveTo>
                    <a:lnTo>
                      <a:pt x="147" y="43"/>
                    </a:lnTo>
                    <a:lnTo>
                      <a:pt x="2" y="18"/>
                    </a:lnTo>
                    <a:lnTo>
                      <a:pt x="0" y="0"/>
                    </a:lnTo>
                    <a:lnTo>
                      <a:pt x="146" y="1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397" name="Group 159"/>
              <p:cNvGrpSpPr>
                <a:grpSpLocks/>
              </p:cNvGrpSpPr>
              <p:nvPr/>
            </p:nvGrpSpPr>
            <p:grpSpPr bwMode="auto">
              <a:xfrm>
                <a:off x="3430" y="2127"/>
                <a:ext cx="159" cy="139"/>
                <a:chOff x="3430" y="2127"/>
                <a:chExt cx="159" cy="139"/>
              </a:xfrm>
            </p:grpSpPr>
            <p:sp>
              <p:nvSpPr>
                <p:cNvPr id="1112224" name="Freeform 160"/>
                <p:cNvSpPr>
                  <a:spLocks/>
                </p:cNvSpPr>
                <p:nvPr/>
              </p:nvSpPr>
              <p:spPr bwMode="auto">
                <a:xfrm>
                  <a:off x="3430" y="2127"/>
                  <a:ext cx="159" cy="139"/>
                </a:xfrm>
                <a:custGeom>
                  <a:avLst/>
                  <a:gdLst>
                    <a:gd name="T0" fmla="*/ 158 w 159"/>
                    <a:gd name="T1" fmla="*/ 0 h 139"/>
                    <a:gd name="T2" fmla="*/ 156 w 159"/>
                    <a:gd name="T3" fmla="*/ 130 h 139"/>
                    <a:gd name="T4" fmla="*/ 8 w 159"/>
                    <a:gd name="T5" fmla="*/ 138 h 139"/>
                    <a:gd name="T6" fmla="*/ 0 w 159"/>
                    <a:gd name="T7" fmla="*/ 32 h 139"/>
                    <a:gd name="T8" fmla="*/ 158 w 159"/>
                    <a:gd name="T9" fmla="*/ 0 h 139"/>
                  </a:gdLst>
                  <a:ahLst/>
                  <a:cxnLst>
                    <a:cxn ang="0">
                      <a:pos x="T0" y="T1"/>
                    </a:cxn>
                    <a:cxn ang="0">
                      <a:pos x="T2" y="T3"/>
                    </a:cxn>
                    <a:cxn ang="0">
                      <a:pos x="T4" y="T5"/>
                    </a:cxn>
                    <a:cxn ang="0">
                      <a:pos x="T6" y="T7"/>
                    </a:cxn>
                    <a:cxn ang="0">
                      <a:pos x="T8" y="T9"/>
                    </a:cxn>
                  </a:cxnLst>
                  <a:rect l="0" t="0" r="r" b="b"/>
                  <a:pathLst>
                    <a:path w="159" h="139">
                      <a:moveTo>
                        <a:pt x="158" y="0"/>
                      </a:moveTo>
                      <a:lnTo>
                        <a:pt x="156" y="130"/>
                      </a:lnTo>
                      <a:lnTo>
                        <a:pt x="8" y="138"/>
                      </a:lnTo>
                      <a:lnTo>
                        <a:pt x="0" y="32"/>
                      </a:lnTo>
                      <a:lnTo>
                        <a:pt x="158" y="0"/>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25" name="Freeform 161"/>
                <p:cNvSpPr>
                  <a:spLocks/>
                </p:cNvSpPr>
                <p:nvPr/>
              </p:nvSpPr>
              <p:spPr bwMode="auto">
                <a:xfrm>
                  <a:off x="3445" y="2244"/>
                  <a:ext cx="48" cy="17"/>
                </a:xfrm>
                <a:custGeom>
                  <a:avLst/>
                  <a:gdLst>
                    <a:gd name="T0" fmla="*/ 47 w 48"/>
                    <a:gd name="T1" fmla="*/ 0 h 17"/>
                    <a:gd name="T2" fmla="*/ 0 w 48"/>
                    <a:gd name="T3" fmla="*/ 6 h 17"/>
                    <a:gd name="T4" fmla="*/ 0 w 48"/>
                    <a:gd name="T5" fmla="*/ 16 h 17"/>
                    <a:gd name="T6" fmla="*/ 47 w 48"/>
                    <a:gd name="T7" fmla="*/ 11 h 17"/>
                    <a:gd name="T8" fmla="*/ 47 w 48"/>
                    <a:gd name="T9" fmla="*/ 0 h 17"/>
                  </a:gdLst>
                  <a:ahLst/>
                  <a:cxnLst>
                    <a:cxn ang="0">
                      <a:pos x="T0" y="T1"/>
                    </a:cxn>
                    <a:cxn ang="0">
                      <a:pos x="T2" y="T3"/>
                    </a:cxn>
                    <a:cxn ang="0">
                      <a:pos x="T4" y="T5"/>
                    </a:cxn>
                    <a:cxn ang="0">
                      <a:pos x="T6" y="T7"/>
                    </a:cxn>
                    <a:cxn ang="0">
                      <a:pos x="T8" y="T9"/>
                    </a:cxn>
                  </a:cxnLst>
                  <a:rect l="0" t="0" r="r" b="b"/>
                  <a:pathLst>
                    <a:path w="48" h="17">
                      <a:moveTo>
                        <a:pt x="47" y="0"/>
                      </a:moveTo>
                      <a:lnTo>
                        <a:pt x="0" y="6"/>
                      </a:lnTo>
                      <a:lnTo>
                        <a:pt x="0" y="16"/>
                      </a:lnTo>
                      <a:lnTo>
                        <a:pt x="47" y="11"/>
                      </a:lnTo>
                      <a:lnTo>
                        <a:pt x="47" y="0"/>
                      </a:lnTo>
                    </a:path>
                  </a:pathLst>
                </a:custGeom>
                <a:solidFill>
                  <a:srgbClr val="000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226" name="Freeform 162"/>
              <p:cNvSpPr>
                <a:spLocks/>
              </p:cNvSpPr>
              <p:nvPr/>
            </p:nvSpPr>
            <p:spPr bwMode="auto">
              <a:xfrm>
                <a:off x="3440" y="2285"/>
                <a:ext cx="144" cy="261"/>
              </a:xfrm>
              <a:custGeom>
                <a:avLst/>
                <a:gdLst>
                  <a:gd name="T0" fmla="*/ 143 w 144"/>
                  <a:gd name="T1" fmla="*/ 0 h 261"/>
                  <a:gd name="T2" fmla="*/ 140 w 144"/>
                  <a:gd name="T3" fmla="*/ 260 h 261"/>
                  <a:gd name="T4" fmla="*/ 17 w 144"/>
                  <a:gd name="T5" fmla="*/ 247 h 261"/>
                  <a:gd name="T6" fmla="*/ 0 w 144"/>
                  <a:gd name="T7" fmla="*/ 4 h 261"/>
                  <a:gd name="T8" fmla="*/ 143 w 144"/>
                  <a:gd name="T9" fmla="*/ 0 h 261"/>
                </a:gdLst>
                <a:ahLst/>
                <a:cxnLst>
                  <a:cxn ang="0">
                    <a:pos x="T0" y="T1"/>
                  </a:cxn>
                  <a:cxn ang="0">
                    <a:pos x="T2" y="T3"/>
                  </a:cxn>
                  <a:cxn ang="0">
                    <a:pos x="T4" y="T5"/>
                  </a:cxn>
                  <a:cxn ang="0">
                    <a:pos x="T6" y="T7"/>
                  </a:cxn>
                  <a:cxn ang="0">
                    <a:pos x="T8" y="T9"/>
                  </a:cxn>
                </a:cxnLst>
                <a:rect l="0" t="0" r="r" b="b"/>
                <a:pathLst>
                  <a:path w="144" h="261">
                    <a:moveTo>
                      <a:pt x="143" y="0"/>
                    </a:moveTo>
                    <a:lnTo>
                      <a:pt x="140" y="260"/>
                    </a:lnTo>
                    <a:lnTo>
                      <a:pt x="17" y="247"/>
                    </a:lnTo>
                    <a:lnTo>
                      <a:pt x="0" y="4"/>
                    </a:lnTo>
                    <a:lnTo>
                      <a:pt x="143"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27" name="Freeform 163"/>
              <p:cNvSpPr>
                <a:spLocks/>
              </p:cNvSpPr>
              <p:nvPr/>
            </p:nvSpPr>
            <p:spPr bwMode="auto">
              <a:xfrm>
                <a:off x="3462" y="2501"/>
                <a:ext cx="110" cy="35"/>
              </a:xfrm>
              <a:custGeom>
                <a:avLst/>
                <a:gdLst>
                  <a:gd name="T0" fmla="*/ 109 w 110"/>
                  <a:gd name="T1" fmla="*/ 7 h 35"/>
                  <a:gd name="T2" fmla="*/ 0 w 110"/>
                  <a:gd name="T3" fmla="*/ 0 h 35"/>
                  <a:gd name="T4" fmla="*/ 1 w 110"/>
                  <a:gd name="T5" fmla="*/ 25 h 35"/>
                  <a:gd name="T6" fmla="*/ 109 w 110"/>
                  <a:gd name="T7" fmla="*/ 34 h 35"/>
                  <a:gd name="T8" fmla="*/ 109 w 110"/>
                  <a:gd name="T9" fmla="*/ 7 h 35"/>
                </a:gdLst>
                <a:ahLst/>
                <a:cxnLst>
                  <a:cxn ang="0">
                    <a:pos x="T0" y="T1"/>
                  </a:cxn>
                  <a:cxn ang="0">
                    <a:pos x="T2" y="T3"/>
                  </a:cxn>
                  <a:cxn ang="0">
                    <a:pos x="T4" y="T5"/>
                  </a:cxn>
                  <a:cxn ang="0">
                    <a:pos x="T6" y="T7"/>
                  </a:cxn>
                  <a:cxn ang="0">
                    <a:pos x="T8" y="T9"/>
                  </a:cxn>
                </a:cxnLst>
                <a:rect l="0" t="0" r="r" b="b"/>
                <a:pathLst>
                  <a:path w="110" h="35">
                    <a:moveTo>
                      <a:pt x="109" y="7"/>
                    </a:moveTo>
                    <a:lnTo>
                      <a:pt x="0" y="0"/>
                    </a:lnTo>
                    <a:lnTo>
                      <a:pt x="1" y="25"/>
                    </a:lnTo>
                    <a:lnTo>
                      <a:pt x="109" y="34"/>
                    </a:lnTo>
                    <a:lnTo>
                      <a:pt x="109" y="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400" name="Group 164"/>
              <p:cNvGrpSpPr>
                <a:grpSpLocks/>
              </p:cNvGrpSpPr>
              <p:nvPr/>
            </p:nvGrpSpPr>
            <p:grpSpPr bwMode="auto">
              <a:xfrm>
                <a:off x="3550" y="2372"/>
                <a:ext cx="21" cy="122"/>
                <a:chOff x="3550" y="2372"/>
                <a:chExt cx="21" cy="122"/>
              </a:xfrm>
            </p:grpSpPr>
            <p:grpSp>
              <p:nvGrpSpPr>
                <p:cNvPr id="13401" name="Group 165"/>
                <p:cNvGrpSpPr>
                  <a:grpSpLocks/>
                </p:cNvGrpSpPr>
                <p:nvPr/>
              </p:nvGrpSpPr>
              <p:grpSpPr bwMode="auto">
                <a:xfrm>
                  <a:off x="3553" y="2372"/>
                  <a:ext cx="18" cy="122"/>
                  <a:chOff x="3553" y="2372"/>
                  <a:chExt cx="18" cy="122"/>
                </a:xfrm>
              </p:grpSpPr>
              <p:sp>
                <p:nvSpPr>
                  <p:cNvPr id="1112230" name="Freeform 166"/>
                  <p:cNvSpPr>
                    <a:spLocks/>
                  </p:cNvSpPr>
                  <p:nvPr/>
                </p:nvSpPr>
                <p:spPr bwMode="auto">
                  <a:xfrm>
                    <a:off x="3554" y="2372"/>
                    <a:ext cx="17" cy="22"/>
                  </a:xfrm>
                  <a:custGeom>
                    <a:avLst/>
                    <a:gdLst>
                      <a:gd name="T0" fmla="*/ 16 w 17"/>
                      <a:gd name="T1" fmla="*/ 0 h 22"/>
                      <a:gd name="T2" fmla="*/ 16 w 17"/>
                      <a:gd name="T3" fmla="*/ 21 h 22"/>
                      <a:gd name="T4" fmla="*/ 0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0" y="20"/>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1" name="Freeform 167"/>
                  <p:cNvSpPr>
                    <a:spLocks/>
                  </p:cNvSpPr>
                  <p:nvPr/>
                </p:nvSpPr>
                <p:spPr bwMode="auto">
                  <a:xfrm>
                    <a:off x="3553" y="2398"/>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2" name="Freeform 168"/>
                  <p:cNvSpPr>
                    <a:spLocks/>
                  </p:cNvSpPr>
                  <p:nvPr/>
                </p:nvSpPr>
                <p:spPr bwMode="auto">
                  <a:xfrm>
                    <a:off x="3553" y="2422"/>
                    <a:ext cx="17" cy="23"/>
                  </a:xfrm>
                  <a:custGeom>
                    <a:avLst/>
                    <a:gdLst>
                      <a:gd name="T0" fmla="*/ 16 w 17"/>
                      <a:gd name="T1" fmla="*/ 1 h 23"/>
                      <a:gd name="T2" fmla="*/ 16 w 17"/>
                      <a:gd name="T3" fmla="*/ 22 h 23"/>
                      <a:gd name="T4" fmla="*/ 0 w 17"/>
                      <a:gd name="T5" fmla="*/ 20 h 23"/>
                      <a:gd name="T6" fmla="*/ 2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3" name="Freeform 169"/>
                  <p:cNvSpPr>
                    <a:spLocks/>
                  </p:cNvSpPr>
                  <p:nvPr/>
                </p:nvSpPr>
                <p:spPr bwMode="auto">
                  <a:xfrm>
                    <a:off x="3553" y="2448"/>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4" name="Freeform 170"/>
                  <p:cNvSpPr>
                    <a:spLocks/>
                  </p:cNvSpPr>
                  <p:nvPr/>
                </p:nvSpPr>
                <p:spPr bwMode="auto">
                  <a:xfrm>
                    <a:off x="3553" y="2472"/>
                    <a:ext cx="17" cy="22"/>
                  </a:xfrm>
                  <a:custGeom>
                    <a:avLst/>
                    <a:gdLst>
                      <a:gd name="T0" fmla="*/ 16 w 17"/>
                      <a:gd name="T1" fmla="*/ 1 h 22"/>
                      <a:gd name="T2" fmla="*/ 16 w 17"/>
                      <a:gd name="T3" fmla="*/ 21 h 22"/>
                      <a:gd name="T4" fmla="*/ 0 w 17"/>
                      <a:gd name="T5" fmla="*/ 20 h 22"/>
                      <a:gd name="T6" fmla="*/ 2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402" name="Group 171"/>
                <p:cNvGrpSpPr>
                  <a:grpSpLocks/>
                </p:cNvGrpSpPr>
                <p:nvPr/>
              </p:nvGrpSpPr>
              <p:grpSpPr bwMode="auto">
                <a:xfrm>
                  <a:off x="3550" y="2372"/>
                  <a:ext cx="19" cy="122"/>
                  <a:chOff x="3550" y="2372"/>
                  <a:chExt cx="19" cy="122"/>
                </a:xfrm>
              </p:grpSpPr>
              <p:sp>
                <p:nvSpPr>
                  <p:cNvPr id="1112236" name="Freeform 172"/>
                  <p:cNvSpPr>
                    <a:spLocks/>
                  </p:cNvSpPr>
                  <p:nvPr/>
                </p:nvSpPr>
                <p:spPr bwMode="auto">
                  <a:xfrm>
                    <a:off x="3552" y="2372"/>
                    <a:ext cx="17" cy="22"/>
                  </a:xfrm>
                  <a:custGeom>
                    <a:avLst/>
                    <a:gdLst>
                      <a:gd name="T0" fmla="*/ 16 w 17"/>
                      <a:gd name="T1" fmla="*/ 0 h 22"/>
                      <a:gd name="T2" fmla="*/ 16 w 17"/>
                      <a:gd name="T3" fmla="*/ 21 h 22"/>
                      <a:gd name="T4" fmla="*/ 1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1" y="20"/>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7" name="Freeform 173"/>
                  <p:cNvSpPr>
                    <a:spLocks/>
                  </p:cNvSpPr>
                  <p:nvPr/>
                </p:nvSpPr>
                <p:spPr bwMode="auto">
                  <a:xfrm>
                    <a:off x="3550" y="2398"/>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8" name="Freeform 174"/>
                  <p:cNvSpPr>
                    <a:spLocks/>
                  </p:cNvSpPr>
                  <p:nvPr/>
                </p:nvSpPr>
                <p:spPr bwMode="auto">
                  <a:xfrm>
                    <a:off x="3550" y="2422"/>
                    <a:ext cx="17" cy="23"/>
                  </a:xfrm>
                  <a:custGeom>
                    <a:avLst/>
                    <a:gdLst>
                      <a:gd name="T0" fmla="*/ 16 w 17"/>
                      <a:gd name="T1" fmla="*/ 1 h 23"/>
                      <a:gd name="T2" fmla="*/ 16 w 17"/>
                      <a:gd name="T3" fmla="*/ 22 h 23"/>
                      <a:gd name="T4" fmla="*/ 0 w 17"/>
                      <a:gd name="T5" fmla="*/ 20 h 23"/>
                      <a:gd name="T6" fmla="*/ 0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39" name="Freeform 175"/>
                  <p:cNvSpPr>
                    <a:spLocks/>
                  </p:cNvSpPr>
                  <p:nvPr/>
                </p:nvSpPr>
                <p:spPr bwMode="auto">
                  <a:xfrm>
                    <a:off x="3550" y="2448"/>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40" name="Freeform 176"/>
                  <p:cNvSpPr>
                    <a:spLocks/>
                  </p:cNvSpPr>
                  <p:nvPr/>
                </p:nvSpPr>
                <p:spPr bwMode="auto">
                  <a:xfrm>
                    <a:off x="3550" y="2472"/>
                    <a:ext cx="17" cy="22"/>
                  </a:xfrm>
                  <a:custGeom>
                    <a:avLst/>
                    <a:gdLst>
                      <a:gd name="T0" fmla="*/ 16 w 17"/>
                      <a:gd name="T1" fmla="*/ 1 h 22"/>
                      <a:gd name="T2" fmla="*/ 16 w 17"/>
                      <a:gd name="T3" fmla="*/ 21 h 22"/>
                      <a:gd name="T4" fmla="*/ 0 w 17"/>
                      <a:gd name="T5" fmla="*/ 20 h 22"/>
                      <a:gd name="T6" fmla="*/ 0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grpSp>
          <p:nvGrpSpPr>
            <p:cNvPr id="13385" name="Group 177"/>
            <p:cNvGrpSpPr>
              <a:grpSpLocks/>
            </p:cNvGrpSpPr>
            <p:nvPr/>
          </p:nvGrpSpPr>
          <p:grpSpPr bwMode="auto">
            <a:xfrm>
              <a:off x="3594" y="2101"/>
              <a:ext cx="213" cy="501"/>
              <a:chOff x="3594" y="2101"/>
              <a:chExt cx="213" cy="501"/>
            </a:xfrm>
          </p:grpSpPr>
          <p:grpSp>
            <p:nvGrpSpPr>
              <p:cNvPr id="13386" name="Group 178"/>
              <p:cNvGrpSpPr>
                <a:grpSpLocks/>
              </p:cNvGrpSpPr>
              <p:nvPr/>
            </p:nvGrpSpPr>
            <p:grpSpPr bwMode="auto">
              <a:xfrm>
                <a:off x="3594" y="2101"/>
                <a:ext cx="213" cy="501"/>
                <a:chOff x="3594" y="2101"/>
                <a:chExt cx="213" cy="501"/>
              </a:xfrm>
            </p:grpSpPr>
            <p:sp>
              <p:nvSpPr>
                <p:cNvPr id="1112243" name="Freeform 179"/>
                <p:cNvSpPr>
                  <a:spLocks/>
                </p:cNvSpPr>
                <p:nvPr/>
              </p:nvSpPr>
              <p:spPr bwMode="auto">
                <a:xfrm>
                  <a:off x="3594" y="2101"/>
                  <a:ext cx="213" cy="476"/>
                </a:xfrm>
                <a:custGeom>
                  <a:avLst/>
                  <a:gdLst>
                    <a:gd name="T0" fmla="*/ 212 w 213"/>
                    <a:gd name="T1" fmla="*/ 6 h 476"/>
                    <a:gd name="T2" fmla="*/ 151 w 213"/>
                    <a:gd name="T3" fmla="*/ 469 h 476"/>
                    <a:gd name="T4" fmla="*/ 0 w 213"/>
                    <a:gd name="T5" fmla="*/ 475 h 476"/>
                    <a:gd name="T6" fmla="*/ 11 w 213"/>
                    <a:gd name="T7" fmla="*/ 0 h 476"/>
                    <a:gd name="T8" fmla="*/ 212 w 213"/>
                    <a:gd name="T9" fmla="*/ 6 h 476"/>
                  </a:gdLst>
                  <a:ahLst/>
                  <a:cxnLst>
                    <a:cxn ang="0">
                      <a:pos x="T0" y="T1"/>
                    </a:cxn>
                    <a:cxn ang="0">
                      <a:pos x="T2" y="T3"/>
                    </a:cxn>
                    <a:cxn ang="0">
                      <a:pos x="T4" y="T5"/>
                    </a:cxn>
                    <a:cxn ang="0">
                      <a:pos x="T6" y="T7"/>
                    </a:cxn>
                    <a:cxn ang="0">
                      <a:pos x="T8" y="T9"/>
                    </a:cxn>
                  </a:cxnLst>
                  <a:rect l="0" t="0" r="r" b="b"/>
                  <a:pathLst>
                    <a:path w="213" h="476">
                      <a:moveTo>
                        <a:pt x="212" y="6"/>
                      </a:moveTo>
                      <a:lnTo>
                        <a:pt x="151" y="469"/>
                      </a:lnTo>
                      <a:lnTo>
                        <a:pt x="0" y="475"/>
                      </a:lnTo>
                      <a:lnTo>
                        <a:pt x="11" y="0"/>
                      </a:lnTo>
                      <a:lnTo>
                        <a:pt x="212" y="6"/>
                      </a:lnTo>
                    </a:path>
                  </a:pathLst>
                </a:custGeom>
                <a:solidFill>
                  <a:srgbClr val="7F7F9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44" name="Freeform 180"/>
                <p:cNvSpPr>
                  <a:spLocks/>
                </p:cNvSpPr>
                <p:nvPr/>
              </p:nvSpPr>
              <p:spPr bwMode="auto">
                <a:xfrm>
                  <a:off x="3594" y="2569"/>
                  <a:ext cx="152" cy="33"/>
                </a:xfrm>
                <a:custGeom>
                  <a:avLst/>
                  <a:gdLst>
                    <a:gd name="T0" fmla="*/ 151 w 152"/>
                    <a:gd name="T1" fmla="*/ 0 h 33"/>
                    <a:gd name="T2" fmla="*/ 0 w 152"/>
                    <a:gd name="T3" fmla="*/ 6 h 33"/>
                    <a:gd name="T4" fmla="*/ 0 w 152"/>
                    <a:gd name="T5" fmla="*/ 32 h 33"/>
                    <a:gd name="T6" fmla="*/ 148 w 152"/>
                    <a:gd name="T7" fmla="*/ 25 h 33"/>
                    <a:gd name="T8" fmla="*/ 151 w 152"/>
                    <a:gd name="T9" fmla="*/ 0 h 33"/>
                  </a:gdLst>
                  <a:ahLst/>
                  <a:cxnLst>
                    <a:cxn ang="0">
                      <a:pos x="T0" y="T1"/>
                    </a:cxn>
                    <a:cxn ang="0">
                      <a:pos x="T2" y="T3"/>
                    </a:cxn>
                    <a:cxn ang="0">
                      <a:pos x="T4" y="T5"/>
                    </a:cxn>
                    <a:cxn ang="0">
                      <a:pos x="T6" y="T7"/>
                    </a:cxn>
                    <a:cxn ang="0">
                      <a:pos x="T8" y="T9"/>
                    </a:cxn>
                  </a:cxnLst>
                  <a:rect l="0" t="0" r="r" b="b"/>
                  <a:pathLst>
                    <a:path w="152" h="33">
                      <a:moveTo>
                        <a:pt x="151" y="0"/>
                      </a:moveTo>
                      <a:lnTo>
                        <a:pt x="0" y="6"/>
                      </a:lnTo>
                      <a:lnTo>
                        <a:pt x="0" y="32"/>
                      </a:lnTo>
                      <a:lnTo>
                        <a:pt x="148" y="25"/>
                      </a:lnTo>
                      <a:lnTo>
                        <a:pt x="151" y="0"/>
                      </a:lnTo>
                    </a:path>
                  </a:pathLst>
                </a:custGeom>
                <a:solidFill>
                  <a:srgbClr val="5F5F7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387" name="Group 181"/>
              <p:cNvGrpSpPr>
                <a:grpSpLocks/>
              </p:cNvGrpSpPr>
              <p:nvPr/>
            </p:nvGrpSpPr>
            <p:grpSpPr bwMode="auto">
              <a:xfrm>
                <a:off x="3615" y="2110"/>
                <a:ext cx="187" cy="22"/>
                <a:chOff x="3615" y="2110"/>
                <a:chExt cx="187" cy="22"/>
              </a:xfrm>
            </p:grpSpPr>
            <p:sp>
              <p:nvSpPr>
                <p:cNvPr id="1112246" name="Oval 182"/>
                <p:cNvSpPr>
                  <a:spLocks noChangeArrowheads="1"/>
                </p:cNvSpPr>
                <p:nvPr/>
              </p:nvSpPr>
              <p:spPr bwMode="auto">
                <a:xfrm>
                  <a:off x="3786" y="2116"/>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47" name="Oval 183"/>
                <p:cNvSpPr>
                  <a:spLocks noChangeArrowheads="1"/>
                </p:cNvSpPr>
                <p:nvPr/>
              </p:nvSpPr>
              <p:spPr bwMode="auto">
                <a:xfrm>
                  <a:off x="3615" y="2110"/>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388" name="Group 184"/>
              <p:cNvGrpSpPr>
                <a:grpSpLocks/>
              </p:cNvGrpSpPr>
              <p:nvPr/>
            </p:nvGrpSpPr>
            <p:grpSpPr bwMode="auto">
              <a:xfrm>
                <a:off x="3601" y="2557"/>
                <a:ext cx="143" cy="21"/>
                <a:chOff x="3601" y="2557"/>
                <a:chExt cx="143" cy="21"/>
              </a:xfrm>
            </p:grpSpPr>
            <p:sp>
              <p:nvSpPr>
                <p:cNvPr id="1112249" name="Oval 185"/>
                <p:cNvSpPr>
                  <a:spLocks noChangeArrowheads="1"/>
                </p:cNvSpPr>
                <p:nvPr/>
              </p:nvSpPr>
              <p:spPr bwMode="auto">
                <a:xfrm>
                  <a:off x="3728" y="2557"/>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50" name="Oval 186"/>
                <p:cNvSpPr>
                  <a:spLocks noChangeArrowheads="1"/>
                </p:cNvSpPr>
                <p:nvPr/>
              </p:nvSpPr>
              <p:spPr bwMode="auto">
                <a:xfrm>
                  <a:off x="3601" y="2562"/>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sp>
        <p:nvSpPr>
          <p:cNvPr id="1112251" name="Rectangle 187"/>
          <p:cNvSpPr>
            <a:spLocks noChangeArrowheads="1"/>
          </p:cNvSpPr>
          <p:nvPr/>
        </p:nvSpPr>
        <p:spPr bwMode="auto">
          <a:xfrm>
            <a:off x="7453313" y="3937000"/>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Personal</a:t>
            </a:r>
          </a:p>
          <a:p>
            <a:pPr eaLnBrk="0" hangingPunct="0">
              <a:defRPr/>
            </a:pPr>
            <a:r>
              <a:rPr lang="en-US" sz="1800">
                <a:latin typeface="Arial Rounded MT Bold" charset="0"/>
                <a:cs typeface="+mn-cs"/>
              </a:rPr>
              <a:t>Databases</a:t>
            </a:r>
          </a:p>
        </p:txBody>
      </p:sp>
      <p:pic>
        <p:nvPicPr>
          <p:cNvPr id="1112252" name="Picture 18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263" y="3225800"/>
            <a:ext cx="628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3330" name="Group 189"/>
          <p:cNvGrpSpPr>
            <a:grpSpLocks/>
          </p:cNvGrpSpPr>
          <p:nvPr/>
        </p:nvGrpSpPr>
        <p:grpSpPr bwMode="auto">
          <a:xfrm>
            <a:off x="4379913" y="1254125"/>
            <a:ext cx="730250" cy="511175"/>
            <a:chOff x="2763" y="695"/>
            <a:chExt cx="460" cy="322"/>
          </a:xfrm>
        </p:grpSpPr>
        <p:grpSp>
          <p:nvGrpSpPr>
            <p:cNvPr id="13333" name="Group 190"/>
            <p:cNvGrpSpPr>
              <a:grpSpLocks/>
            </p:cNvGrpSpPr>
            <p:nvPr/>
          </p:nvGrpSpPr>
          <p:grpSpPr bwMode="auto">
            <a:xfrm>
              <a:off x="2763" y="695"/>
              <a:ext cx="356" cy="292"/>
              <a:chOff x="2763" y="695"/>
              <a:chExt cx="356" cy="292"/>
            </a:xfrm>
          </p:grpSpPr>
          <p:grpSp>
            <p:nvGrpSpPr>
              <p:cNvPr id="13366" name="Group 191"/>
              <p:cNvGrpSpPr>
                <a:grpSpLocks/>
              </p:cNvGrpSpPr>
              <p:nvPr/>
            </p:nvGrpSpPr>
            <p:grpSpPr bwMode="auto">
              <a:xfrm>
                <a:off x="2763" y="695"/>
                <a:ext cx="356" cy="292"/>
                <a:chOff x="2763" y="695"/>
                <a:chExt cx="356" cy="292"/>
              </a:xfrm>
            </p:grpSpPr>
            <p:grpSp>
              <p:nvGrpSpPr>
                <p:cNvPr id="13375" name="Group 192"/>
                <p:cNvGrpSpPr>
                  <a:grpSpLocks/>
                </p:cNvGrpSpPr>
                <p:nvPr/>
              </p:nvGrpSpPr>
              <p:grpSpPr bwMode="auto">
                <a:xfrm>
                  <a:off x="2763" y="860"/>
                  <a:ext cx="356" cy="127"/>
                  <a:chOff x="2763" y="860"/>
                  <a:chExt cx="356" cy="127"/>
                </a:xfrm>
              </p:grpSpPr>
              <p:sp>
                <p:nvSpPr>
                  <p:cNvPr id="1112257" name="Freeform 193"/>
                  <p:cNvSpPr>
                    <a:spLocks/>
                  </p:cNvSpPr>
                  <p:nvPr/>
                </p:nvSpPr>
                <p:spPr bwMode="auto">
                  <a:xfrm>
                    <a:off x="2914" y="860"/>
                    <a:ext cx="204" cy="127"/>
                  </a:xfrm>
                  <a:custGeom>
                    <a:avLst/>
                    <a:gdLst>
                      <a:gd name="T0" fmla="*/ 0 w 204"/>
                      <a:gd name="T1" fmla="*/ 37 h 127"/>
                      <a:gd name="T2" fmla="*/ 0 w 204"/>
                      <a:gd name="T3" fmla="*/ 126 h 127"/>
                      <a:gd name="T4" fmla="*/ 203 w 204"/>
                      <a:gd name="T5" fmla="*/ 61 h 127"/>
                      <a:gd name="T6" fmla="*/ 203 w 204"/>
                      <a:gd name="T7" fmla="*/ 0 h 127"/>
                      <a:gd name="T8" fmla="*/ 0 w 204"/>
                      <a:gd name="T9" fmla="*/ 37 h 127"/>
                    </a:gdLst>
                    <a:ahLst/>
                    <a:cxnLst>
                      <a:cxn ang="0">
                        <a:pos x="T0" y="T1"/>
                      </a:cxn>
                      <a:cxn ang="0">
                        <a:pos x="T2" y="T3"/>
                      </a:cxn>
                      <a:cxn ang="0">
                        <a:pos x="T4" y="T5"/>
                      </a:cxn>
                      <a:cxn ang="0">
                        <a:pos x="T6" y="T7"/>
                      </a:cxn>
                      <a:cxn ang="0">
                        <a:pos x="T8" y="T9"/>
                      </a:cxn>
                    </a:cxnLst>
                    <a:rect l="0" t="0" r="r" b="b"/>
                    <a:pathLst>
                      <a:path w="204" h="127">
                        <a:moveTo>
                          <a:pt x="0" y="37"/>
                        </a:moveTo>
                        <a:lnTo>
                          <a:pt x="0" y="126"/>
                        </a:lnTo>
                        <a:lnTo>
                          <a:pt x="203" y="61"/>
                        </a:lnTo>
                        <a:lnTo>
                          <a:pt x="203" y="0"/>
                        </a:lnTo>
                        <a:lnTo>
                          <a:pt x="0" y="3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58" name="Freeform 194"/>
                  <p:cNvSpPr>
                    <a:spLocks/>
                  </p:cNvSpPr>
                  <p:nvPr/>
                </p:nvSpPr>
                <p:spPr bwMode="auto">
                  <a:xfrm>
                    <a:off x="2763" y="889"/>
                    <a:ext cx="152" cy="98"/>
                  </a:xfrm>
                  <a:custGeom>
                    <a:avLst/>
                    <a:gdLst>
                      <a:gd name="T0" fmla="*/ 151 w 152"/>
                      <a:gd name="T1" fmla="*/ 8 h 98"/>
                      <a:gd name="T2" fmla="*/ 151 w 152"/>
                      <a:gd name="T3" fmla="*/ 97 h 98"/>
                      <a:gd name="T4" fmla="*/ 0 w 152"/>
                      <a:gd name="T5" fmla="*/ 75 h 98"/>
                      <a:gd name="T6" fmla="*/ 0 w 152"/>
                      <a:gd name="T7" fmla="*/ 0 h 98"/>
                      <a:gd name="T8" fmla="*/ 151 w 152"/>
                      <a:gd name="T9" fmla="*/ 8 h 98"/>
                    </a:gdLst>
                    <a:ahLst/>
                    <a:cxnLst>
                      <a:cxn ang="0">
                        <a:pos x="T0" y="T1"/>
                      </a:cxn>
                      <a:cxn ang="0">
                        <a:pos x="T2" y="T3"/>
                      </a:cxn>
                      <a:cxn ang="0">
                        <a:pos x="T4" y="T5"/>
                      </a:cxn>
                      <a:cxn ang="0">
                        <a:pos x="T6" y="T7"/>
                      </a:cxn>
                      <a:cxn ang="0">
                        <a:pos x="T8" y="T9"/>
                      </a:cxn>
                    </a:cxnLst>
                    <a:rect l="0" t="0" r="r" b="b"/>
                    <a:pathLst>
                      <a:path w="152" h="98">
                        <a:moveTo>
                          <a:pt x="151" y="8"/>
                        </a:moveTo>
                        <a:lnTo>
                          <a:pt x="151" y="97"/>
                        </a:lnTo>
                        <a:lnTo>
                          <a:pt x="0" y="75"/>
                        </a:lnTo>
                        <a:lnTo>
                          <a:pt x="0" y="0"/>
                        </a:lnTo>
                        <a:lnTo>
                          <a:pt x="151" y="8"/>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59" name="Freeform 195"/>
                  <p:cNvSpPr>
                    <a:spLocks/>
                  </p:cNvSpPr>
                  <p:nvPr/>
                </p:nvSpPr>
                <p:spPr bwMode="auto">
                  <a:xfrm>
                    <a:off x="2764" y="861"/>
                    <a:ext cx="355" cy="39"/>
                  </a:xfrm>
                  <a:custGeom>
                    <a:avLst/>
                    <a:gdLst>
                      <a:gd name="T0" fmla="*/ 0 w 355"/>
                      <a:gd name="T1" fmla="*/ 29 h 39"/>
                      <a:gd name="T2" fmla="*/ 152 w 355"/>
                      <a:gd name="T3" fmla="*/ 38 h 39"/>
                      <a:gd name="T4" fmla="*/ 354 w 355"/>
                      <a:gd name="T5" fmla="*/ 0 h 39"/>
                      <a:gd name="T6" fmla="*/ 205 w 355"/>
                      <a:gd name="T7" fmla="*/ 0 h 39"/>
                      <a:gd name="T8" fmla="*/ 0 w 355"/>
                      <a:gd name="T9" fmla="*/ 29 h 39"/>
                    </a:gdLst>
                    <a:ahLst/>
                    <a:cxnLst>
                      <a:cxn ang="0">
                        <a:pos x="T0" y="T1"/>
                      </a:cxn>
                      <a:cxn ang="0">
                        <a:pos x="T2" y="T3"/>
                      </a:cxn>
                      <a:cxn ang="0">
                        <a:pos x="T4" y="T5"/>
                      </a:cxn>
                      <a:cxn ang="0">
                        <a:pos x="T6" y="T7"/>
                      </a:cxn>
                      <a:cxn ang="0">
                        <a:pos x="T8" y="T9"/>
                      </a:cxn>
                    </a:cxnLst>
                    <a:rect l="0" t="0" r="r" b="b"/>
                    <a:pathLst>
                      <a:path w="355" h="39">
                        <a:moveTo>
                          <a:pt x="0" y="29"/>
                        </a:moveTo>
                        <a:lnTo>
                          <a:pt x="152" y="38"/>
                        </a:lnTo>
                        <a:lnTo>
                          <a:pt x="354" y="0"/>
                        </a:lnTo>
                        <a:lnTo>
                          <a:pt x="205" y="0"/>
                        </a:lnTo>
                        <a:lnTo>
                          <a:pt x="0" y="29"/>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2260" name="Freeform 196"/>
                <p:cNvSpPr>
                  <a:spLocks/>
                </p:cNvSpPr>
                <p:nvPr/>
              </p:nvSpPr>
              <p:spPr bwMode="auto">
                <a:xfrm>
                  <a:off x="2878" y="849"/>
                  <a:ext cx="129" cy="37"/>
                </a:xfrm>
                <a:custGeom>
                  <a:avLst/>
                  <a:gdLst>
                    <a:gd name="T0" fmla="*/ 0 w 129"/>
                    <a:gd name="T1" fmla="*/ 20 h 37"/>
                    <a:gd name="T2" fmla="*/ 0 w 129"/>
                    <a:gd name="T3" fmla="*/ 31 h 37"/>
                    <a:gd name="T4" fmla="*/ 59 w 129"/>
                    <a:gd name="T5" fmla="*/ 36 h 37"/>
                    <a:gd name="T6" fmla="*/ 128 w 129"/>
                    <a:gd name="T7" fmla="*/ 23 h 37"/>
                    <a:gd name="T8" fmla="*/ 128 w 129"/>
                    <a:gd name="T9" fmla="*/ 0 h 37"/>
                    <a:gd name="T10" fmla="*/ 0 w 129"/>
                    <a:gd name="T11" fmla="*/ 20 h 37"/>
                  </a:gdLst>
                  <a:ahLst/>
                  <a:cxnLst>
                    <a:cxn ang="0">
                      <a:pos x="T0" y="T1"/>
                    </a:cxn>
                    <a:cxn ang="0">
                      <a:pos x="T2" y="T3"/>
                    </a:cxn>
                    <a:cxn ang="0">
                      <a:pos x="T4" y="T5"/>
                    </a:cxn>
                    <a:cxn ang="0">
                      <a:pos x="T6" y="T7"/>
                    </a:cxn>
                    <a:cxn ang="0">
                      <a:pos x="T8" y="T9"/>
                    </a:cxn>
                    <a:cxn ang="0">
                      <a:pos x="T10" y="T11"/>
                    </a:cxn>
                  </a:cxnLst>
                  <a:rect l="0" t="0" r="r" b="b"/>
                  <a:pathLst>
                    <a:path w="129" h="37">
                      <a:moveTo>
                        <a:pt x="0" y="20"/>
                      </a:moveTo>
                      <a:lnTo>
                        <a:pt x="0" y="31"/>
                      </a:lnTo>
                      <a:lnTo>
                        <a:pt x="59" y="36"/>
                      </a:lnTo>
                      <a:lnTo>
                        <a:pt x="128" y="23"/>
                      </a:lnTo>
                      <a:lnTo>
                        <a:pt x="128" y="0"/>
                      </a:lnTo>
                      <a:lnTo>
                        <a:pt x="0" y="2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3377" name="Group 197"/>
                <p:cNvGrpSpPr>
                  <a:grpSpLocks/>
                </p:cNvGrpSpPr>
                <p:nvPr/>
              </p:nvGrpSpPr>
              <p:grpSpPr bwMode="auto">
                <a:xfrm>
                  <a:off x="2791" y="695"/>
                  <a:ext cx="286" cy="183"/>
                  <a:chOff x="2791" y="695"/>
                  <a:chExt cx="286" cy="183"/>
                </a:xfrm>
              </p:grpSpPr>
              <p:sp>
                <p:nvSpPr>
                  <p:cNvPr id="1112262" name="Freeform 198"/>
                  <p:cNvSpPr>
                    <a:spLocks/>
                  </p:cNvSpPr>
                  <p:nvPr/>
                </p:nvSpPr>
                <p:spPr bwMode="auto">
                  <a:xfrm>
                    <a:off x="2913" y="695"/>
                    <a:ext cx="164" cy="178"/>
                  </a:xfrm>
                  <a:custGeom>
                    <a:avLst/>
                    <a:gdLst>
                      <a:gd name="T0" fmla="*/ 23 w 164"/>
                      <a:gd name="T1" fmla="*/ 177 h 178"/>
                      <a:gd name="T2" fmla="*/ 0 w 164"/>
                      <a:gd name="T3" fmla="*/ 5 h 178"/>
                      <a:gd name="T4" fmla="*/ 140 w 164"/>
                      <a:gd name="T5" fmla="*/ 0 h 178"/>
                      <a:gd name="T6" fmla="*/ 163 w 164"/>
                      <a:gd name="T7" fmla="*/ 153 h 178"/>
                      <a:gd name="T8" fmla="*/ 23 w 164"/>
                      <a:gd name="T9" fmla="*/ 177 h 178"/>
                    </a:gdLst>
                    <a:ahLst/>
                    <a:cxnLst>
                      <a:cxn ang="0">
                        <a:pos x="T0" y="T1"/>
                      </a:cxn>
                      <a:cxn ang="0">
                        <a:pos x="T2" y="T3"/>
                      </a:cxn>
                      <a:cxn ang="0">
                        <a:pos x="T4" y="T5"/>
                      </a:cxn>
                      <a:cxn ang="0">
                        <a:pos x="T6" y="T7"/>
                      </a:cxn>
                      <a:cxn ang="0">
                        <a:pos x="T8" y="T9"/>
                      </a:cxn>
                    </a:cxnLst>
                    <a:rect l="0" t="0" r="r" b="b"/>
                    <a:pathLst>
                      <a:path w="164" h="178">
                        <a:moveTo>
                          <a:pt x="23" y="177"/>
                        </a:moveTo>
                        <a:lnTo>
                          <a:pt x="0" y="5"/>
                        </a:lnTo>
                        <a:lnTo>
                          <a:pt x="140" y="0"/>
                        </a:lnTo>
                        <a:lnTo>
                          <a:pt x="163" y="153"/>
                        </a:lnTo>
                        <a:lnTo>
                          <a:pt x="23" y="17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63" name="Freeform 199"/>
                  <p:cNvSpPr>
                    <a:spLocks/>
                  </p:cNvSpPr>
                  <p:nvPr/>
                </p:nvSpPr>
                <p:spPr bwMode="auto">
                  <a:xfrm>
                    <a:off x="2791" y="702"/>
                    <a:ext cx="147" cy="176"/>
                  </a:xfrm>
                  <a:custGeom>
                    <a:avLst/>
                    <a:gdLst>
                      <a:gd name="T0" fmla="*/ 122 w 147"/>
                      <a:gd name="T1" fmla="*/ 0 h 176"/>
                      <a:gd name="T2" fmla="*/ 0 w 147"/>
                      <a:gd name="T3" fmla="*/ 39 h 176"/>
                      <a:gd name="T4" fmla="*/ 16 w 147"/>
                      <a:gd name="T5" fmla="*/ 175 h 176"/>
                      <a:gd name="T6" fmla="*/ 146 w 147"/>
                      <a:gd name="T7" fmla="*/ 170 h 176"/>
                      <a:gd name="T8" fmla="*/ 122 w 147"/>
                      <a:gd name="T9" fmla="*/ 0 h 176"/>
                    </a:gdLst>
                    <a:ahLst/>
                    <a:cxnLst>
                      <a:cxn ang="0">
                        <a:pos x="T0" y="T1"/>
                      </a:cxn>
                      <a:cxn ang="0">
                        <a:pos x="T2" y="T3"/>
                      </a:cxn>
                      <a:cxn ang="0">
                        <a:pos x="T4" y="T5"/>
                      </a:cxn>
                      <a:cxn ang="0">
                        <a:pos x="T6" y="T7"/>
                      </a:cxn>
                      <a:cxn ang="0">
                        <a:pos x="T8" y="T9"/>
                      </a:cxn>
                    </a:cxnLst>
                    <a:rect l="0" t="0" r="r" b="b"/>
                    <a:pathLst>
                      <a:path w="147" h="176">
                        <a:moveTo>
                          <a:pt x="122" y="0"/>
                        </a:moveTo>
                        <a:lnTo>
                          <a:pt x="0" y="39"/>
                        </a:lnTo>
                        <a:lnTo>
                          <a:pt x="16" y="175"/>
                        </a:lnTo>
                        <a:lnTo>
                          <a:pt x="146" y="170"/>
                        </a:lnTo>
                        <a:lnTo>
                          <a:pt x="122"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64" name="Freeform 200"/>
                  <p:cNvSpPr>
                    <a:spLocks/>
                  </p:cNvSpPr>
                  <p:nvPr/>
                </p:nvSpPr>
                <p:spPr bwMode="auto">
                  <a:xfrm>
                    <a:off x="2940" y="713"/>
                    <a:ext cx="119" cy="134"/>
                  </a:xfrm>
                  <a:custGeom>
                    <a:avLst/>
                    <a:gdLst>
                      <a:gd name="T0" fmla="*/ 0 w 119"/>
                      <a:gd name="T1" fmla="*/ 7 h 134"/>
                      <a:gd name="T2" fmla="*/ 16 w 119"/>
                      <a:gd name="T3" fmla="*/ 133 h 134"/>
                      <a:gd name="T4" fmla="*/ 118 w 119"/>
                      <a:gd name="T5" fmla="*/ 119 h 134"/>
                      <a:gd name="T6" fmla="*/ 99 w 119"/>
                      <a:gd name="T7" fmla="*/ 0 h 134"/>
                      <a:gd name="T8" fmla="*/ 0 w 119"/>
                      <a:gd name="T9" fmla="*/ 7 h 134"/>
                    </a:gdLst>
                    <a:ahLst/>
                    <a:cxnLst>
                      <a:cxn ang="0">
                        <a:pos x="T0" y="T1"/>
                      </a:cxn>
                      <a:cxn ang="0">
                        <a:pos x="T2" y="T3"/>
                      </a:cxn>
                      <a:cxn ang="0">
                        <a:pos x="T4" y="T5"/>
                      </a:cxn>
                      <a:cxn ang="0">
                        <a:pos x="T6" y="T7"/>
                      </a:cxn>
                      <a:cxn ang="0">
                        <a:pos x="T8" y="T9"/>
                      </a:cxn>
                    </a:cxnLst>
                    <a:rect l="0" t="0" r="r" b="b"/>
                    <a:pathLst>
                      <a:path w="119" h="134">
                        <a:moveTo>
                          <a:pt x="0" y="7"/>
                        </a:moveTo>
                        <a:lnTo>
                          <a:pt x="16" y="133"/>
                        </a:lnTo>
                        <a:lnTo>
                          <a:pt x="118" y="119"/>
                        </a:lnTo>
                        <a:lnTo>
                          <a:pt x="99" y="0"/>
                        </a:lnTo>
                        <a:lnTo>
                          <a:pt x="0" y="7"/>
                        </a:lnTo>
                      </a:path>
                    </a:pathLst>
                  </a:custGeom>
                  <a:solidFill>
                    <a:srgbClr val="0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13367" name="Group 201"/>
              <p:cNvGrpSpPr>
                <a:grpSpLocks/>
              </p:cNvGrpSpPr>
              <p:nvPr/>
            </p:nvGrpSpPr>
            <p:grpSpPr bwMode="auto">
              <a:xfrm>
                <a:off x="2988" y="874"/>
                <a:ext cx="117" cy="83"/>
                <a:chOff x="2988" y="874"/>
                <a:chExt cx="117" cy="83"/>
              </a:xfrm>
            </p:grpSpPr>
            <p:sp>
              <p:nvSpPr>
                <p:cNvPr id="1112266" name="Freeform 202"/>
                <p:cNvSpPr>
                  <a:spLocks/>
                </p:cNvSpPr>
                <p:nvPr/>
              </p:nvSpPr>
              <p:spPr bwMode="auto">
                <a:xfrm>
                  <a:off x="2988" y="874"/>
                  <a:ext cx="117" cy="83"/>
                </a:xfrm>
                <a:custGeom>
                  <a:avLst/>
                  <a:gdLst>
                    <a:gd name="T0" fmla="*/ 116 w 117"/>
                    <a:gd name="T1" fmla="*/ 0 h 83"/>
                    <a:gd name="T2" fmla="*/ 0 w 117"/>
                    <a:gd name="T3" fmla="*/ 25 h 83"/>
                    <a:gd name="T4" fmla="*/ 0 w 117"/>
                    <a:gd name="T5" fmla="*/ 82 h 83"/>
                    <a:gd name="T6" fmla="*/ 116 w 117"/>
                    <a:gd name="T7" fmla="*/ 47 h 83"/>
                    <a:gd name="T8" fmla="*/ 116 w 117"/>
                    <a:gd name="T9" fmla="*/ 0 h 83"/>
                  </a:gdLst>
                  <a:ahLst/>
                  <a:cxnLst>
                    <a:cxn ang="0">
                      <a:pos x="T0" y="T1"/>
                    </a:cxn>
                    <a:cxn ang="0">
                      <a:pos x="T2" y="T3"/>
                    </a:cxn>
                    <a:cxn ang="0">
                      <a:pos x="T4" y="T5"/>
                    </a:cxn>
                    <a:cxn ang="0">
                      <a:pos x="T6" y="T7"/>
                    </a:cxn>
                    <a:cxn ang="0">
                      <a:pos x="T8" y="T9"/>
                    </a:cxn>
                  </a:cxnLst>
                  <a:rect l="0" t="0" r="r" b="b"/>
                  <a:pathLst>
                    <a:path w="117" h="83">
                      <a:moveTo>
                        <a:pt x="116" y="0"/>
                      </a:moveTo>
                      <a:lnTo>
                        <a:pt x="0" y="25"/>
                      </a:lnTo>
                      <a:lnTo>
                        <a:pt x="0" y="82"/>
                      </a:lnTo>
                      <a:lnTo>
                        <a:pt x="116" y="47"/>
                      </a:lnTo>
                      <a:lnTo>
                        <a:pt x="116" y="0"/>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67" name="Line 203"/>
                <p:cNvSpPr>
                  <a:spLocks noChangeShapeType="1"/>
                </p:cNvSpPr>
                <p:nvPr/>
              </p:nvSpPr>
              <p:spPr bwMode="auto">
                <a:xfrm flipV="1">
                  <a:off x="3064" y="891"/>
                  <a:ext cx="28"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68" name="Line 204"/>
                <p:cNvSpPr>
                  <a:spLocks noChangeShapeType="1"/>
                </p:cNvSpPr>
                <p:nvPr/>
              </p:nvSpPr>
              <p:spPr bwMode="auto">
                <a:xfrm flipH="1">
                  <a:off x="3009" y="905"/>
                  <a:ext cx="38"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69" name="Line 205"/>
                <p:cNvSpPr>
                  <a:spLocks noChangeShapeType="1"/>
                </p:cNvSpPr>
                <p:nvPr/>
              </p:nvSpPr>
              <p:spPr bwMode="auto">
                <a:xfrm>
                  <a:off x="3054" y="885"/>
                  <a:ext cx="0" cy="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70" name="Line 206"/>
                <p:cNvSpPr>
                  <a:spLocks noChangeShapeType="1"/>
                </p:cNvSpPr>
                <p:nvPr/>
              </p:nvSpPr>
              <p:spPr bwMode="auto">
                <a:xfrm>
                  <a:off x="2998" y="895"/>
                  <a:ext cx="0" cy="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71" name="Line 207"/>
                <p:cNvSpPr>
                  <a:spLocks noChangeShapeType="1"/>
                </p:cNvSpPr>
                <p:nvPr/>
              </p:nvSpPr>
              <p:spPr bwMode="auto">
                <a:xfrm flipH="1">
                  <a:off x="2998" y="895"/>
                  <a:ext cx="104" cy="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72" name="Line 208"/>
                <p:cNvSpPr>
                  <a:spLocks noChangeShapeType="1"/>
                </p:cNvSpPr>
                <p:nvPr/>
              </p:nvSpPr>
              <p:spPr bwMode="auto">
                <a:xfrm flipV="1">
                  <a:off x="2998" y="884"/>
                  <a:ext cx="105" cy="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3334" name="Group 209"/>
            <p:cNvGrpSpPr>
              <a:grpSpLocks/>
            </p:cNvGrpSpPr>
            <p:nvPr/>
          </p:nvGrpSpPr>
          <p:grpSpPr bwMode="auto">
            <a:xfrm>
              <a:off x="2946" y="875"/>
              <a:ext cx="277" cy="142"/>
              <a:chOff x="2946" y="875"/>
              <a:chExt cx="277" cy="142"/>
            </a:xfrm>
          </p:grpSpPr>
          <p:grpSp>
            <p:nvGrpSpPr>
              <p:cNvPr id="13335" name="Group 210"/>
              <p:cNvGrpSpPr>
                <a:grpSpLocks/>
              </p:cNvGrpSpPr>
              <p:nvPr/>
            </p:nvGrpSpPr>
            <p:grpSpPr bwMode="auto">
              <a:xfrm>
                <a:off x="2963" y="952"/>
                <a:ext cx="46" cy="35"/>
                <a:chOff x="2963" y="952"/>
                <a:chExt cx="46" cy="35"/>
              </a:xfrm>
            </p:grpSpPr>
            <p:sp>
              <p:nvSpPr>
                <p:cNvPr id="1112275" name="Freeform 211"/>
                <p:cNvSpPr>
                  <a:spLocks/>
                </p:cNvSpPr>
                <p:nvPr/>
              </p:nvSpPr>
              <p:spPr bwMode="auto">
                <a:xfrm>
                  <a:off x="2963" y="952"/>
                  <a:ext cx="24" cy="34"/>
                </a:xfrm>
                <a:custGeom>
                  <a:avLst/>
                  <a:gdLst>
                    <a:gd name="T0" fmla="*/ 7 w 24"/>
                    <a:gd name="T1" fmla="*/ 0 h 34"/>
                    <a:gd name="T2" fmla="*/ 0 w 24"/>
                    <a:gd name="T3" fmla="*/ 30 h 34"/>
                    <a:gd name="T4" fmla="*/ 17 w 24"/>
                    <a:gd name="T5" fmla="*/ 33 h 34"/>
                    <a:gd name="T6" fmla="*/ 23 w 24"/>
                    <a:gd name="T7" fmla="*/ 1 h 34"/>
                    <a:gd name="T8" fmla="*/ 7 w 24"/>
                    <a:gd name="T9" fmla="*/ 0 h 34"/>
                  </a:gdLst>
                  <a:ahLst/>
                  <a:cxnLst>
                    <a:cxn ang="0">
                      <a:pos x="T0" y="T1"/>
                    </a:cxn>
                    <a:cxn ang="0">
                      <a:pos x="T2" y="T3"/>
                    </a:cxn>
                    <a:cxn ang="0">
                      <a:pos x="T4" y="T5"/>
                    </a:cxn>
                    <a:cxn ang="0">
                      <a:pos x="T6" y="T7"/>
                    </a:cxn>
                    <a:cxn ang="0">
                      <a:pos x="T8" y="T9"/>
                    </a:cxn>
                  </a:cxnLst>
                  <a:rect l="0" t="0" r="r" b="b"/>
                  <a:pathLst>
                    <a:path w="24" h="34">
                      <a:moveTo>
                        <a:pt x="7" y="0"/>
                      </a:moveTo>
                      <a:lnTo>
                        <a:pt x="0" y="30"/>
                      </a:lnTo>
                      <a:lnTo>
                        <a:pt x="17" y="33"/>
                      </a:lnTo>
                      <a:lnTo>
                        <a:pt x="23" y="1"/>
                      </a:lnTo>
                      <a:lnTo>
                        <a:pt x="7"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76" name="Freeform 212"/>
                <p:cNvSpPr>
                  <a:spLocks/>
                </p:cNvSpPr>
                <p:nvPr/>
              </p:nvSpPr>
              <p:spPr bwMode="auto">
                <a:xfrm>
                  <a:off x="2973" y="957"/>
                  <a:ext cx="36" cy="30"/>
                </a:xfrm>
                <a:custGeom>
                  <a:avLst/>
                  <a:gdLst>
                    <a:gd name="T0" fmla="*/ 2 w 36"/>
                    <a:gd name="T1" fmla="*/ 1 h 30"/>
                    <a:gd name="T2" fmla="*/ 0 w 36"/>
                    <a:gd name="T3" fmla="*/ 29 h 30"/>
                    <a:gd name="T4" fmla="*/ 35 w 36"/>
                    <a:gd name="T5" fmla="*/ 13 h 30"/>
                    <a:gd name="T6" fmla="*/ 21 w 36"/>
                    <a:gd name="T7" fmla="*/ 9 h 30"/>
                    <a:gd name="T8" fmla="*/ 8 w 36"/>
                    <a:gd name="T9" fmla="*/ 16 h 30"/>
                    <a:gd name="T10" fmla="*/ 12 w 36"/>
                    <a:gd name="T11" fmla="*/ 0 h 30"/>
                    <a:gd name="T12" fmla="*/ 2 w 36"/>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2" y="1"/>
                      </a:moveTo>
                      <a:lnTo>
                        <a:pt x="0" y="29"/>
                      </a:lnTo>
                      <a:lnTo>
                        <a:pt x="35" y="13"/>
                      </a:lnTo>
                      <a:lnTo>
                        <a:pt x="21" y="9"/>
                      </a:lnTo>
                      <a:lnTo>
                        <a:pt x="8" y="16"/>
                      </a:lnTo>
                      <a:lnTo>
                        <a:pt x="12" y="0"/>
                      </a:lnTo>
                      <a:lnTo>
                        <a:pt x="2" y="1"/>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336" name="Group 213"/>
              <p:cNvGrpSpPr>
                <a:grpSpLocks/>
              </p:cNvGrpSpPr>
              <p:nvPr/>
            </p:nvGrpSpPr>
            <p:grpSpPr bwMode="auto">
              <a:xfrm>
                <a:off x="2946" y="875"/>
                <a:ext cx="277" cy="142"/>
                <a:chOff x="2946" y="875"/>
                <a:chExt cx="277" cy="142"/>
              </a:xfrm>
            </p:grpSpPr>
            <p:sp>
              <p:nvSpPr>
                <p:cNvPr id="1112278" name="Freeform 214"/>
                <p:cNvSpPr>
                  <a:spLocks/>
                </p:cNvSpPr>
                <p:nvPr/>
              </p:nvSpPr>
              <p:spPr bwMode="auto">
                <a:xfrm>
                  <a:off x="2952" y="875"/>
                  <a:ext cx="271" cy="126"/>
                </a:xfrm>
                <a:custGeom>
                  <a:avLst/>
                  <a:gdLst>
                    <a:gd name="T0" fmla="*/ 0 w 271"/>
                    <a:gd name="T1" fmla="*/ 53 h 126"/>
                    <a:gd name="T2" fmla="*/ 128 w 271"/>
                    <a:gd name="T3" fmla="*/ 125 h 126"/>
                    <a:gd name="T4" fmla="*/ 270 w 271"/>
                    <a:gd name="T5" fmla="*/ 54 h 126"/>
                    <a:gd name="T6" fmla="*/ 162 w 271"/>
                    <a:gd name="T7" fmla="*/ 0 h 126"/>
                    <a:gd name="T8" fmla="*/ 0 w 271"/>
                    <a:gd name="T9" fmla="*/ 53 h 126"/>
                  </a:gdLst>
                  <a:ahLst/>
                  <a:cxnLst>
                    <a:cxn ang="0">
                      <a:pos x="T0" y="T1"/>
                    </a:cxn>
                    <a:cxn ang="0">
                      <a:pos x="T2" y="T3"/>
                    </a:cxn>
                    <a:cxn ang="0">
                      <a:pos x="T4" y="T5"/>
                    </a:cxn>
                    <a:cxn ang="0">
                      <a:pos x="T6" y="T7"/>
                    </a:cxn>
                    <a:cxn ang="0">
                      <a:pos x="T8" y="T9"/>
                    </a:cxn>
                  </a:cxnLst>
                  <a:rect l="0" t="0" r="r" b="b"/>
                  <a:pathLst>
                    <a:path w="271" h="126">
                      <a:moveTo>
                        <a:pt x="0" y="53"/>
                      </a:moveTo>
                      <a:lnTo>
                        <a:pt x="128" y="125"/>
                      </a:lnTo>
                      <a:lnTo>
                        <a:pt x="270" y="54"/>
                      </a:lnTo>
                      <a:lnTo>
                        <a:pt x="162" y="0"/>
                      </a:lnTo>
                      <a:lnTo>
                        <a:pt x="0" y="53"/>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79" name="Freeform 215"/>
                <p:cNvSpPr>
                  <a:spLocks/>
                </p:cNvSpPr>
                <p:nvPr/>
              </p:nvSpPr>
              <p:spPr bwMode="auto">
                <a:xfrm>
                  <a:off x="2946" y="927"/>
                  <a:ext cx="137" cy="90"/>
                </a:xfrm>
                <a:custGeom>
                  <a:avLst/>
                  <a:gdLst>
                    <a:gd name="T0" fmla="*/ 5 w 137"/>
                    <a:gd name="T1" fmla="*/ 0 h 90"/>
                    <a:gd name="T2" fmla="*/ 136 w 137"/>
                    <a:gd name="T3" fmla="*/ 73 h 90"/>
                    <a:gd name="T4" fmla="*/ 131 w 137"/>
                    <a:gd name="T5" fmla="*/ 89 h 90"/>
                    <a:gd name="T6" fmla="*/ 0 w 137"/>
                    <a:gd name="T7" fmla="*/ 14 h 90"/>
                    <a:gd name="T8" fmla="*/ 5 w 137"/>
                    <a:gd name="T9" fmla="*/ 0 h 90"/>
                  </a:gdLst>
                  <a:ahLst/>
                  <a:cxnLst>
                    <a:cxn ang="0">
                      <a:pos x="T0" y="T1"/>
                    </a:cxn>
                    <a:cxn ang="0">
                      <a:pos x="T2" y="T3"/>
                    </a:cxn>
                    <a:cxn ang="0">
                      <a:pos x="T4" y="T5"/>
                    </a:cxn>
                    <a:cxn ang="0">
                      <a:pos x="T6" y="T7"/>
                    </a:cxn>
                    <a:cxn ang="0">
                      <a:pos x="T8" y="T9"/>
                    </a:cxn>
                  </a:cxnLst>
                  <a:rect l="0" t="0" r="r" b="b"/>
                  <a:pathLst>
                    <a:path w="137" h="90">
                      <a:moveTo>
                        <a:pt x="5" y="0"/>
                      </a:moveTo>
                      <a:lnTo>
                        <a:pt x="136" y="73"/>
                      </a:lnTo>
                      <a:lnTo>
                        <a:pt x="131" y="89"/>
                      </a:lnTo>
                      <a:lnTo>
                        <a:pt x="0" y="14"/>
                      </a:lnTo>
                      <a:lnTo>
                        <a:pt x="5"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80" name="Freeform 216"/>
                <p:cNvSpPr>
                  <a:spLocks/>
                </p:cNvSpPr>
                <p:nvPr/>
              </p:nvSpPr>
              <p:spPr bwMode="auto">
                <a:xfrm>
                  <a:off x="3076" y="929"/>
                  <a:ext cx="147" cy="88"/>
                </a:xfrm>
                <a:custGeom>
                  <a:avLst/>
                  <a:gdLst>
                    <a:gd name="T0" fmla="*/ 0 w 147"/>
                    <a:gd name="T1" fmla="*/ 87 h 88"/>
                    <a:gd name="T2" fmla="*/ 4 w 147"/>
                    <a:gd name="T3" fmla="*/ 70 h 88"/>
                    <a:gd name="T4" fmla="*/ 146 w 147"/>
                    <a:gd name="T5" fmla="*/ 0 h 88"/>
                    <a:gd name="T6" fmla="*/ 140 w 147"/>
                    <a:gd name="T7" fmla="*/ 12 h 88"/>
                    <a:gd name="T8" fmla="*/ 0 w 147"/>
                    <a:gd name="T9" fmla="*/ 87 h 88"/>
                  </a:gdLst>
                  <a:ahLst/>
                  <a:cxnLst>
                    <a:cxn ang="0">
                      <a:pos x="T0" y="T1"/>
                    </a:cxn>
                    <a:cxn ang="0">
                      <a:pos x="T2" y="T3"/>
                    </a:cxn>
                    <a:cxn ang="0">
                      <a:pos x="T4" y="T5"/>
                    </a:cxn>
                    <a:cxn ang="0">
                      <a:pos x="T6" y="T7"/>
                    </a:cxn>
                    <a:cxn ang="0">
                      <a:pos x="T8" y="T9"/>
                    </a:cxn>
                  </a:cxnLst>
                  <a:rect l="0" t="0" r="r" b="b"/>
                  <a:pathLst>
                    <a:path w="147" h="88">
                      <a:moveTo>
                        <a:pt x="0" y="87"/>
                      </a:moveTo>
                      <a:lnTo>
                        <a:pt x="4" y="70"/>
                      </a:lnTo>
                      <a:lnTo>
                        <a:pt x="146" y="0"/>
                      </a:lnTo>
                      <a:lnTo>
                        <a:pt x="140" y="12"/>
                      </a:lnTo>
                      <a:lnTo>
                        <a:pt x="0" y="87"/>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81" name="Freeform 217"/>
                <p:cNvSpPr>
                  <a:spLocks/>
                </p:cNvSpPr>
                <p:nvPr/>
              </p:nvSpPr>
              <p:spPr bwMode="auto">
                <a:xfrm>
                  <a:off x="3002" y="934"/>
                  <a:ext cx="110" cy="57"/>
                </a:xfrm>
                <a:custGeom>
                  <a:avLst/>
                  <a:gdLst>
                    <a:gd name="T0" fmla="*/ 0 w 110"/>
                    <a:gd name="T1" fmla="*/ 14 h 57"/>
                    <a:gd name="T2" fmla="*/ 37 w 110"/>
                    <a:gd name="T3" fmla="*/ 0 h 57"/>
                    <a:gd name="T4" fmla="*/ 109 w 110"/>
                    <a:gd name="T5" fmla="*/ 37 h 57"/>
                    <a:gd name="T6" fmla="*/ 72 w 110"/>
                    <a:gd name="T7" fmla="*/ 56 h 57"/>
                    <a:gd name="T8" fmla="*/ 0 w 110"/>
                    <a:gd name="T9" fmla="*/ 14 h 57"/>
                  </a:gdLst>
                  <a:ahLst/>
                  <a:cxnLst>
                    <a:cxn ang="0">
                      <a:pos x="T0" y="T1"/>
                    </a:cxn>
                    <a:cxn ang="0">
                      <a:pos x="T2" y="T3"/>
                    </a:cxn>
                    <a:cxn ang="0">
                      <a:pos x="T4" y="T5"/>
                    </a:cxn>
                    <a:cxn ang="0">
                      <a:pos x="T6" y="T7"/>
                    </a:cxn>
                    <a:cxn ang="0">
                      <a:pos x="T8" y="T9"/>
                    </a:cxn>
                  </a:cxnLst>
                  <a:rect l="0" t="0" r="r" b="b"/>
                  <a:pathLst>
                    <a:path w="110" h="57">
                      <a:moveTo>
                        <a:pt x="0" y="14"/>
                      </a:moveTo>
                      <a:lnTo>
                        <a:pt x="37" y="0"/>
                      </a:lnTo>
                      <a:lnTo>
                        <a:pt x="109" y="37"/>
                      </a:lnTo>
                      <a:lnTo>
                        <a:pt x="72" y="56"/>
                      </a:lnTo>
                      <a:lnTo>
                        <a:pt x="0" y="14"/>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82" name="Freeform 218"/>
                <p:cNvSpPr>
                  <a:spLocks/>
                </p:cNvSpPr>
                <p:nvPr/>
              </p:nvSpPr>
              <p:spPr bwMode="auto">
                <a:xfrm>
                  <a:off x="3047" y="896"/>
                  <a:ext cx="162" cy="75"/>
                </a:xfrm>
                <a:custGeom>
                  <a:avLst/>
                  <a:gdLst>
                    <a:gd name="T0" fmla="*/ 0 w 162"/>
                    <a:gd name="T1" fmla="*/ 36 h 75"/>
                    <a:gd name="T2" fmla="*/ 70 w 162"/>
                    <a:gd name="T3" fmla="*/ 74 h 75"/>
                    <a:gd name="T4" fmla="*/ 161 w 162"/>
                    <a:gd name="T5" fmla="*/ 32 h 75"/>
                    <a:gd name="T6" fmla="*/ 95 w 162"/>
                    <a:gd name="T7" fmla="*/ 0 h 75"/>
                    <a:gd name="T8" fmla="*/ 0 w 162"/>
                    <a:gd name="T9" fmla="*/ 36 h 75"/>
                  </a:gdLst>
                  <a:ahLst/>
                  <a:cxnLst>
                    <a:cxn ang="0">
                      <a:pos x="T0" y="T1"/>
                    </a:cxn>
                    <a:cxn ang="0">
                      <a:pos x="T2" y="T3"/>
                    </a:cxn>
                    <a:cxn ang="0">
                      <a:pos x="T4" y="T5"/>
                    </a:cxn>
                    <a:cxn ang="0">
                      <a:pos x="T6" y="T7"/>
                    </a:cxn>
                    <a:cxn ang="0">
                      <a:pos x="T8" y="T9"/>
                    </a:cxn>
                  </a:cxnLst>
                  <a:rect l="0" t="0" r="r" b="b"/>
                  <a:pathLst>
                    <a:path w="162" h="75">
                      <a:moveTo>
                        <a:pt x="0" y="36"/>
                      </a:moveTo>
                      <a:lnTo>
                        <a:pt x="70" y="74"/>
                      </a:lnTo>
                      <a:lnTo>
                        <a:pt x="161" y="32"/>
                      </a:lnTo>
                      <a:lnTo>
                        <a:pt x="95" y="0"/>
                      </a:lnTo>
                      <a:lnTo>
                        <a:pt x="0" y="36"/>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83" name="Freeform 219"/>
                <p:cNvSpPr>
                  <a:spLocks/>
                </p:cNvSpPr>
                <p:nvPr/>
              </p:nvSpPr>
              <p:spPr bwMode="auto">
                <a:xfrm>
                  <a:off x="2963" y="879"/>
                  <a:ext cx="177" cy="68"/>
                </a:xfrm>
                <a:custGeom>
                  <a:avLst/>
                  <a:gdLst>
                    <a:gd name="T0" fmla="*/ 36 w 177"/>
                    <a:gd name="T1" fmla="*/ 67 h 68"/>
                    <a:gd name="T2" fmla="*/ 0 w 177"/>
                    <a:gd name="T3" fmla="*/ 48 h 68"/>
                    <a:gd name="T4" fmla="*/ 148 w 177"/>
                    <a:gd name="T5" fmla="*/ 0 h 68"/>
                    <a:gd name="T6" fmla="*/ 176 w 177"/>
                    <a:gd name="T7" fmla="*/ 13 h 68"/>
                    <a:gd name="T8" fmla="*/ 36 w 177"/>
                    <a:gd name="T9" fmla="*/ 67 h 68"/>
                  </a:gdLst>
                  <a:ahLst/>
                  <a:cxnLst>
                    <a:cxn ang="0">
                      <a:pos x="T0" y="T1"/>
                    </a:cxn>
                    <a:cxn ang="0">
                      <a:pos x="T2" y="T3"/>
                    </a:cxn>
                    <a:cxn ang="0">
                      <a:pos x="T4" y="T5"/>
                    </a:cxn>
                    <a:cxn ang="0">
                      <a:pos x="T6" y="T7"/>
                    </a:cxn>
                    <a:cxn ang="0">
                      <a:pos x="T8" y="T9"/>
                    </a:cxn>
                  </a:cxnLst>
                  <a:rect l="0" t="0" r="r" b="b"/>
                  <a:pathLst>
                    <a:path w="177" h="68">
                      <a:moveTo>
                        <a:pt x="36" y="67"/>
                      </a:moveTo>
                      <a:lnTo>
                        <a:pt x="0" y="48"/>
                      </a:lnTo>
                      <a:lnTo>
                        <a:pt x="148" y="0"/>
                      </a:lnTo>
                      <a:lnTo>
                        <a:pt x="176" y="13"/>
                      </a:lnTo>
                      <a:lnTo>
                        <a:pt x="36" y="67"/>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2284" name="Line 220"/>
                <p:cNvSpPr>
                  <a:spLocks noChangeShapeType="1"/>
                </p:cNvSpPr>
                <p:nvPr/>
              </p:nvSpPr>
              <p:spPr bwMode="auto">
                <a:xfrm flipV="1">
                  <a:off x="2966" y="880"/>
                  <a:ext cx="151" cy="5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85" name="Line 221"/>
                <p:cNvSpPr>
                  <a:spLocks noChangeShapeType="1"/>
                </p:cNvSpPr>
                <p:nvPr/>
              </p:nvSpPr>
              <p:spPr bwMode="auto">
                <a:xfrm flipV="1">
                  <a:off x="2981" y="885"/>
                  <a:ext cx="146" cy="5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86" name="Line 222"/>
                <p:cNvSpPr>
                  <a:spLocks noChangeShapeType="1"/>
                </p:cNvSpPr>
                <p:nvPr/>
              </p:nvSpPr>
              <p:spPr bwMode="auto">
                <a:xfrm flipV="1">
                  <a:off x="2990" y="889"/>
                  <a:ext cx="142" cy="5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87" name="Line 223"/>
                <p:cNvSpPr>
                  <a:spLocks noChangeShapeType="1"/>
                </p:cNvSpPr>
                <p:nvPr/>
              </p:nvSpPr>
              <p:spPr bwMode="auto">
                <a:xfrm flipV="1">
                  <a:off x="3011" y="898"/>
                  <a:ext cx="141"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88" name="Line 224"/>
                <p:cNvSpPr>
                  <a:spLocks noChangeShapeType="1"/>
                </p:cNvSpPr>
                <p:nvPr/>
              </p:nvSpPr>
              <p:spPr bwMode="auto">
                <a:xfrm flipV="1">
                  <a:off x="3023" y="905"/>
                  <a:ext cx="139"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89" name="Line 225"/>
                <p:cNvSpPr>
                  <a:spLocks noChangeShapeType="1"/>
                </p:cNvSpPr>
                <p:nvPr/>
              </p:nvSpPr>
              <p:spPr bwMode="auto">
                <a:xfrm flipV="1">
                  <a:off x="3033" y="910"/>
                  <a:ext cx="140"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0" name="Line 226"/>
                <p:cNvSpPr>
                  <a:spLocks noChangeShapeType="1"/>
                </p:cNvSpPr>
                <p:nvPr/>
              </p:nvSpPr>
              <p:spPr bwMode="auto">
                <a:xfrm flipV="1">
                  <a:off x="3048" y="916"/>
                  <a:ext cx="136"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1" name="Line 227"/>
                <p:cNvSpPr>
                  <a:spLocks noChangeShapeType="1"/>
                </p:cNvSpPr>
                <p:nvPr/>
              </p:nvSpPr>
              <p:spPr bwMode="auto">
                <a:xfrm flipV="1">
                  <a:off x="3061" y="923"/>
                  <a:ext cx="133"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2" name="Line 228"/>
                <p:cNvSpPr>
                  <a:spLocks noChangeShapeType="1"/>
                </p:cNvSpPr>
                <p:nvPr/>
              </p:nvSpPr>
              <p:spPr bwMode="auto">
                <a:xfrm>
                  <a:off x="3015" y="944"/>
                  <a:ext cx="73" cy="41"/>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3" name="Line 229"/>
                <p:cNvSpPr>
                  <a:spLocks noChangeShapeType="1"/>
                </p:cNvSpPr>
                <p:nvPr/>
              </p:nvSpPr>
              <p:spPr bwMode="auto">
                <a:xfrm>
                  <a:off x="3031" y="938"/>
                  <a:ext cx="72" cy="3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4" name="Line 230"/>
                <p:cNvSpPr>
                  <a:spLocks noChangeShapeType="1"/>
                </p:cNvSpPr>
                <p:nvPr/>
              </p:nvSpPr>
              <p:spPr bwMode="auto">
                <a:xfrm>
                  <a:off x="3062" y="927"/>
                  <a:ext cx="69"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5" name="Line 231"/>
                <p:cNvSpPr>
                  <a:spLocks noChangeShapeType="1"/>
                </p:cNvSpPr>
                <p:nvPr/>
              </p:nvSpPr>
              <p:spPr bwMode="auto">
                <a:xfrm>
                  <a:off x="3079" y="919"/>
                  <a:ext cx="68" cy="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6" name="Line 232"/>
                <p:cNvSpPr>
                  <a:spLocks noChangeShapeType="1"/>
                </p:cNvSpPr>
                <p:nvPr/>
              </p:nvSpPr>
              <p:spPr bwMode="auto">
                <a:xfrm>
                  <a:off x="3094" y="914"/>
                  <a:ext cx="67"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7" name="Line 233"/>
                <p:cNvSpPr>
                  <a:spLocks noChangeShapeType="1"/>
                </p:cNvSpPr>
                <p:nvPr/>
              </p:nvSpPr>
              <p:spPr bwMode="auto">
                <a:xfrm>
                  <a:off x="3110" y="908"/>
                  <a:ext cx="64" cy="3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8" name="Line 234"/>
                <p:cNvSpPr>
                  <a:spLocks noChangeShapeType="1"/>
                </p:cNvSpPr>
                <p:nvPr/>
              </p:nvSpPr>
              <p:spPr bwMode="auto">
                <a:xfrm>
                  <a:off x="3125" y="902"/>
                  <a:ext cx="66" cy="3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299" name="Line 235"/>
                <p:cNvSpPr>
                  <a:spLocks noChangeShapeType="1"/>
                </p:cNvSpPr>
                <p:nvPr/>
              </p:nvSpPr>
              <p:spPr bwMode="auto">
                <a:xfrm>
                  <a:off x="2984" y="920"/>
                  <a:ext cx="35" cy="1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300" name="Line 236"/>
                <p:cNvSpPr>
                  <a:spLocks noChangeShapeType="1"/>
                </p:cNvSpPr>
                <p:nvPr/>
              </p:nvSpPr>
              <p:spPr bwMode="auto">
                <a:xfrm>
                  <a:off x="3009" y="914"/>
                  <a:ext cx="32"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301" name="Line 237"/>
                <p:cNvSpPr>
                  <a:spLocks noChangeShapeType="1"/>
                </p:cNvSpPr>
                <p:nvPr/>
              </p:nvSpPr>
              <p:spPr bwMode="auto">
                <a:xfrm>
                  <a:off x="3027" y="907"/>
                  <a:ext cx="34"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302" name="Line 238"/>
                <p:cNvSpPr>
                  <a:spLocks noChangeShapeType="1"/>
                </p:cNvSpPr>
                <p:nvPr/>
              </p:nvSpPr>
              <p:spPr bwMode="auto">
                <a:xfrm>
                  <a:off x="3047" y="898"/>
                  <a:ext cx="34"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303" name="Line 239"/>
                <p:cNvSpPr>
                  <a:spLocks noChangeShapeType="1"/>
                </p:cNvSpPr>
                <p:nvPr/>
              </p:nvSpPr>
              <p:spPr bwMode="auto">
                <a:xfrm>
                  <a:off x="3070" y="891"/>
                  <a:ext cx="30"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2304" name="Line 240"/>
                <p:cNvSpPr>
                  <a:spLocks noChangeShapeType="1"/>
                </p:cNvSpPr>
                <p:nvPr/>
              </p:nvSpPr>
              <p:spPr bwMode="auto">
                <a:xfrm>
                  <a:off x="3092" y="886"/>
                  <a:ext cx="29" cy="16"/>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aphicFrame>
        <p:nvGraphicFramePr>
          <p:cNvPr id="13331" name="Object 241"/>
          <p:cNvGraphicFramePr>
            <a:graphicFrameLocks/>
          </p:cNvGraphicFramePr>
          <p:nvPr/>
        </p:nvGraphicFramePr>
        <p:xfrm>
          <a:off x="5078413" y="1146175"/>
          <a:ext cx="477837" cy="731838"/>
        </p:xfrm>
        <a:graphic>
          <a:graphicData uri="http://schemas.openxmlformats.org/presentationml/2006/ole">
            <mc:AlternateContent xmlns:mc="http://schemas.openxmlformats.org/markup-compatibility/2006">
              <mc:Choice xmlns:v="urn:schemas-microsoft-com:vml" Requires="v">
                <p:oleObj spid="_x0000_s13561" name="ClipArt" r:id="rId5" imgW="2387600" imgH="3657600" progId="MS_ClipArt_Gallery.2">
                  <p:embed/>
                </p:oleObj>
              </mc:Choice>
              <mc:Fallback>
                <p:oleObj name="ClipArt" r:id="rId5" imgW="2387600" imgH="3657600" progId="MS_ClipArt_Gallery.2">
                  <p:embed/>
                  <p:pic>
                    <p:nvPicPr>
                      <p:cNvPr id="0" name="Object 2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13" y="1146175"/>
                        <a:ext cx="47783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2306" name="Text Box 242"/>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69762" name="Rectangle 2"/>
          <p:cNvSpPr>
            <a:spLocks noGrp="1" noChangeArrowheads="1"/>
          </p:cNvSpPr>
          <p:nvPr>
            <p:ph type="title"/>
          </p:nvPr>
        </p:nvSpPr>
        <p:spPr/>
        <p:txBody>
          <a:bodyPr/>
          <a:lstStyle/>
          <a:p>
            <a:pPr eaLnBrk="1" hangingPunct="1">
              <a:defRPr/>
            </a:pPr>
            <a:r>
              <a:rPr lang="en-US" smtClean="0">
                <a:cs typeface="+mj-cs"/>
              </a:rPr>
              <a:t>Data Mining Algorithms</a:t>
            </a:r>
          </a:p>
        </p:txBody>
      </p:sp>
      <p:sp>
        <p:nvSpPr>
          <p:cNvPr id="1269763" name="Rectangle 3"/>
          <p:cNvSpPr>
            <a:spLocks noGrp="1" noChangeArrowheads="1"/>
          </p:cNvSpPr>
          <p:nvPr>
            <p:ph type="body" idx="1"/>
          </p:nvPr>
        </p:nvSpPr>
        <p:spPr/>
        <p:txBody>
          <a:bodyPr/>
          <a:lstStyle/>
          <a:p>
            <a:pPr eaLnBrk="1" hangingPunct="1">
              <a:defRPr/>
            </a:pPr>
            <a:r>
              <a:rPr lang="en-US" smtClean="0">
                <a:cs typeface="+mn-cs"/>
              </a:rPr>
              <a:t>Market Basket Analysis</a:t>
            </a:r>
          </a:p>
          <a:p>
            <a:pPr eaLnBrk="1" hangingPunct="1">
              <a:defRPr/>
            </a:pPr>
            <a:r>
              <a:rPr lang="en-US" smtClean="0">
                <a:cs typeface="+mn-cs"/>
              </a:rPr>
              <a:t>Memory-based reasoning</a:t>
            </a:r>
          </a:p>
          <a:p>
            <a:pPr eaLnBrk="1" hangingPunct="1">
              <a:defRPr/>
            </a:pPr>
            <a:r>
              <a:rPr lang="en-US" smtClean="0">
                <a:cs typeface="+mn-cs"/>
              </a:rPr>
              <a:t>Cluster detection</a:t>
            </a:r>
          </a:p>
          <a:p>
            <a:pPr eaLnBrk="1" hangingPunct="1">
              <a:defRPr/>
            </a:pPr>
            <a:r>
              <a:rPr lang="en-US" smtClean="0">
                <a:cs typeface="+mn-cs"/>
              </a:rPr>
              <a:t>Link analysis</a:t>
            </a:r>
          </a:p>
          <a:p>
            <a:pPr eaLnBrk="1" hangingPunct="1">
              <a:defRPr/>
            </a:pPr>
            <a:r>
              <a:rPr lang="en-US" smtClean="0">
                <a:cs typeface="+mn-cs"/>
              </a:rPr>
              <a:t>Decision trees and rule induction algorithms</a:t>
            </a:r>
          </a:p>
          <a:p>
            <a:pPr eaLnBrk="1" hangingPunct="1">
              <a:defRPr/>
            </a:pPr>
            <a:r>
              <a:rPr lang="en-US" smtClean="0">
                <a:cs typeface="+mn-cs"/>
              </a:rPr>
              <a:t>Neural Networks</a:t>
            </a:r>
          </a:p>
          <a:p>
            <a:pPr eaLnBrk="1" hangingPunct="1">
              <a:defRPr/>
            </a:pPr>
            <a:r>
              <a:rPr lang="en-US" smtClean="0">
                <a:cs typeface="+mn-cs"/>
              </a:rPr>
              <a:t>Genetic algorithms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77954" name="Rectangle 2"/>
          <p:cNvSpPr>
            <a:spLocks noGrp="1" noChangeArrowheads="1"/>
          </p:cNvSpPr>
          <p:nvPr>
            <p:ph type="title"/>
          </p:nvPr>
        </p:nvSpPr>
        <p:spPr/>
        <p:txBody>
          <a:bodyPr/>
          <a:lstStyle/>
          <a:p>
            <a:pPr eaLnBrk="1" hangingPunct="1">
              <a:defRPr/>
            </a:pPr>
            <a:r>
              <a:rPr lang="en-US" smtClean="0">
                <a:cs typeface="+mj-cs"/>
              </a:rPr>
              <a:t>Market Basket Analysis</a:t>
            </a:r>
          </a:p>
        </p:txBody>
      </p:sp>
      <p:sp>
        <p:nvSpPr>
          <p:cNvPr id="1277955" name="Rectangle 3"/>
          <p:cNvSpPr>
            <a:spLocks noGrp="1" noChangeArrowheads="1"/>
          </p:cNvSpPr>
          <p:nvPr>
            <p:ph type="body" idx="1"/>
          </p:nvPr>
        </p:nvSpPr>
        <p:spPr/>
        <p:txBody>
          <a:bodyPr/>
          <a:lstStyle/>
          <a:p>
            <a:pPr eaLnBrk="1" hangingPunct="1">
              <a:defRPr/>
            </a:pPr>
            <a:r>
              <a:rPr lang="en-US" smtClean="0">
                <a:cs typeface="+mn-cs"/>
              </a:rPr>
              <a:t>A type of clustering used to predict purchase patterns.</a:t>
            </a:r>
          </a:p>
          <a:p>
            <a:pPr eaLnBrk="1" hangingPunct="1">
              <a:defRPr/>
            </a:pPr>
            <a:r>
              <a:rPr lang="en-US" smtClean="0">
                <a:cs typeface="+mn-cs"/>
              </a:rPr>
              <a:t>Identify the products likely to be purchased in conjunction with other products</a:t>
            </a:r>
          </a:p>
          <a:p>
            <a:pPr lvl="1" eaLnBrk="1" hangingPunct="1">
              <a:defRPr/>
            </a:pPr>
            <a:r>
              <a:rPr lang="en-US" smtClean="0"/>
              <a:t>E.g., the famous (and apocryphal) story that men who buy diapers on Friday nights also buy beer.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78978" name="Rectangle 2"/>
          <p:cNvSpPr>
            <a:spLocks noGrp="1" noChangeArrowheads="1"/>
          </p:cNvSpPr>
          <p:nvPr>
            <p:ph type="title"/>
          </p:nvPr>
        </p:nvSpPr>
        <p:spPr/>
        <p:txBody>
          <a:bodyPr/>
          <a:lstStyle/>
          <a:p>
            <a:pPr eaLnBrk="1" hangingPunct="1">
              <a:defRPr/>
            </a:pPr>
            <a:r>
              <a:rPr lang="en-US" smtClean="0">
                <a:cs typeface="+mj-cs"/>
              </a:rPr>
              <a:t>Memory-based reasoning</a:t>
            </a:r>
          </a:p>
        </p:txBody>
      </p:sp>
      <p:sp>
        <p:nvSpPr>
          <p:cNvPr id="1278979" name="Rectangle 3"/>
          <p:cNvSpPr>
            <a:spLocks noGrp="1" noChangeArrowheads="1"/>
          </p:cNvSpPr>
          <p:nvPr>
            <p:ph type="body" idx="1"/>
          </p:nvPr>
        </p:nvSpPr>
        <p:spPr/>
        <p:txBody>
          <a:bodyPr/>
          <a:lstStyle/>
          <a:p>
            <a:pPr eaLnBrk="1" hangingPunct="1">
              <a:defRPr/>
            </a:pPr>
            <a:r>
              <a:rPr lang="en-US" smtClean="0">
                <a:cs typeface="+mn-cs"/>
              </a:rPr>
              <a:t>Use known instances of a model to make predictions about unknown instances.</a:t>
            </a:r>
          </a:p>
          <a:p>
            <a:pPr eaLnBrk="1" hangingPunct="1">
              <a:defRPr/>
            </a:pPr>
            <a:r>
              <a:rPr lang="en-US" smtClean="0">
                <a:cs typeface="+mn-cs"/>
              </a:rPr>
              <a:t>Could be used for sales forecasting or fraud detection  by working from known cases to predict new cases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80002" name="Rectangle 2"/>
          <p:cNvSpPr>
            <a:spLocks noGrp="1" noChangeArrowheads="1"/>
          </p:cNvSpPr>
          <p:nvPr>
            <p:ph type="title"/>
          </p:nvPr>
        </p:nvSpPr>
        <p:spPr/>
        <p:txBody>
          <a:bodyPr/>
          <a:lstStyle/>
          <a:p>
            <a:pPr eaLnBrk="1" hangingPunct="1">
              <a:defRPr/>
            </a:pPr>
            <a:r>
              <a:rPr lang="en-US" smtClean="0">
                <a:cs typeface="+mj-cs"/>
              </a:rPr>
              <a:t>Cluster detection</a:t>
            </a:r>
          </a:p>
        </p:txBody>
      </p:sp>
      <p:sp>
        <p:nvSpPr>
          <p:cNvPr id="1280003" name="Rectangle 3"/>
          <p:cNvSpPr>
            <a:spLocks noGrp="1" noChangeArrowheads="1"/>
          </p:cNvSpPr>
          <p:nvPr>
            <p:ph type="body" idx="1"/>
          </p:nvPr>
        </p:nvSpPr>
        <p:spPr/>
        <p:txBody>
          <a:bodyPr/>
          <a:lstStyle/>
          <a:p>
            <a:pPr eaLnBrk="1" hangingPunct="1">
              <a:defRPr/>
            </a:pPr>
            <a:r>
              <a:rPr lang="en-US" smtClean="0">
                <a:cs typeface="+mn-cs"/>
              </a:rPr>
              <a:t>Finds data records that are similar to each other.</a:t>
            </a:r>
          </a:p>
          <a:p>
            <a:pPr eaLnBrk="1" hangingPunct="1">
              <a:defRPr/>
            </a:pPr>
            <a:r>
              <a:rPr lang="en-US" smtClean="0">
                <a:cs typeface="+mn-cs"/>
              </a:rPr>
              <a:t>K-nearest neighbors (where K represents the mathematical distance to the nearest similar record) is an example of one clustering algorithm</a:t>
            </a:r>
          </a:p>
          <a:p>
            <a:pPr eaLnBrk="1" hangingPunct="1">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2012</a:t>
            </a:r>
            <a:endParaRPr lang="en-US"/>
          </a:p>
        </p:txBody>
      </p:sp>
      <p:sp>
        <p:nvSpPr>
          <p:cNvPr id="1220615" name="Rectangle 7"/>
          <p:cNvSpPr>
            <a:spLocks noGrp="1" noChangeArrowheads="1"/>
          </p:cNvSpPr>
          <p:nvPr>
            <p:ph type="title"/>
          </p:nvPr>
        </p:nvSpPr>
        <p:spPr/>
        <p:txBody>
          <a:bodyPr/>
          <a:lstStyle/>
          <a:p>
            <a:pPr eaLnBrk="1" hangingPunct="1">
              <a:defRPr/>
            </a:pPr>
            <a:r>
              <a:rPr lang="en-US" smtClean="0">
                <a:cs typeface="+mj-cs"/>
              </a:rPr>
              <a:t>Kohonen Network</a:t>
            </a:r>
          </a:p>
        </p:txBody>
      </p:sp>
      <p:sp>
        <p:nvSpPr>
          <p:cNvPr id="1220616" name="Rectangle 8"/>
          <p:cNvSpPr>
            <a:spLocks noGrp="1" noChangeArrowheads="1"/>
          </p:cNvSpPr>
          <p:nvPr>
            <p:ph type="body" idx="1"/>
          </p:nvPr>
        </p:nvSpPr>
        <p:spPr>
          <a:xfrm>
            <a:off x="457200" y="1219200"/>
            <a:ext cx="3581400" cy="4953000"/>
          </a:xfrm>
        </p:spPr>
        <p:txBody>
          <a:bodyPr/>
          <a:lstStyle/>
          <a:p>
            <a:pPr eaLnBrk="1" hangingPunct="1">
              <a:defRPr/>
            </a:pPr>
            <a:r>
              <a:rPr lang="en-US" smtClean="0">
                <a:cs typeface="+mn-cs"/>
              </a:rPr>
              <a:t>Description</a:t>
            </a:r>
          </a:p>
          <a:p>
            <a:pPr eaLnBrk="1" hangingPunct="1">
              <a:defRPr/>
            </a:pPr>
            <a:r>
              <a:rPr lang="en-US" smtClean="0">
                <a:cs typeface="+mn-cs"/>
              </a:rPr>
              <a:t>unsupervised</a:t>
            </a:r>
          </a:p>
          <a:p>
            <a:pPr eaLnBrk="1" hangingPunct="1">
              <a:defRPr/>
            </a:pPr>
            <a:r>
              <a:rPr lang="en-US" smtClean="0">
                <a:cs typeface="+mn-cs"/>
              </a:rPr>
              <a:t>seeks to describe dataset in terms of natural clusters of cases</a:t>
            </a:r>
          </a:p>
          <a:p>
            <a:pPr lvl="1" eaLnBrk="1" hangingPunct="1">
              <a:defRPr/>
            </a:pPr>
            <a:endParaRPr lang="en-US" smtClean="0"/>
          </a:p>
        </p:txBody>
      </p:sp>
      <p:pic>
        <p:nvPicPr>
          <p:cNvPr id="132100" name="Picture 4" descr="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1800"/>
            <a:ext cx="4878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2101" name="Object 5"/>
          <p:cNvGraphicFramePr>
            <a:graphicFrameLocks noChangeAspect="1"/>
          </p:cNvGraphicFramePr>
          <p:nvPr/>
        </p:nvGraphicFramePr>
        <p:xfrm>
          <a:off x="7848600" y="1524000"/>
          <a:ext cx="1066800" cy="1066800"/>
        </p:xfrm>
        <a:graphic>
          <a:graphicData uri="http://schemas.openxmlformats.org/presentationml/2006/ole">
            <mc:AlternateContent xmlns:mc="http://schemas.openxmlformats.org/markup-compatibility/2006">
              <mc:Choice xmlns:v="urn:schemas-microsoft-com:vml" Requires="v">
                <p:oleObj spid="_x0000_s132109" name="Bitmap Image" r:id="rId5" imgW="3629532" imgH="3629532" progId="Paint.Picture">
                  <p:embed/>
                </p:oleObj>
              </mc:Choice>
              <mc:Fallback>
                <p:oleObj name="Bitmap Image" r:id="rId5" imgW="3629532" imgH="3629532"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0614"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81026" name="Rectangle 2"/>
          <p:cNvSpPr>
            <a:spLocks noGrp="1" noChangeArrowheads="1"/>
          </p:cNvSpPr>
          <p:nvPr>
            <p:ph type="title"/>
          </p:nvPr>
        </p:nvSpPr>
        <p:spPr/>
        <p:txBody>
          <a:bodyPr/>
          <a:lstStyle/>
          <a:p>
            <a:pPr eaLnBrk="1" hangingPunct="1">
              <a:defRPr/>
            </a:pPr>
            <a:r>
              <a:rPr lang="en-US" smtClean="0">
                <a:cs typeface="+mj-cs"/>
              </a:rPr>
              <a:t>Link analysis</a:t>
            </a:r>
          </a:p>
        </p:txBody>
      </p:sp>
      <p:sp>
        <p:nvSpPr>
          <p:cNvPr id="1281027" name="Rectangle 3"/>
          <p:cNvSpPr>
            <a:spLocks noGrp="1" noChangeArrowheads="1"/>
          </p:cNvSpPr>
          <p:nvPr>
            <p:ph type="body" idx="1"/>
          </p:nvPr>
        </p:nvSpPr>
        <p:spPr/>
        <p:txBody>
          <a:bodyPr/>
          <a:lstStyle/>
          <a:p>
            <a:pPr eaLnBrk="1" hangingPunct="1">
              <a:defRPr/>
            </a:pPr>
            <a:r>
              <a:rPr lang="en-US" smtClean="0">
                <a:cs typeface="+mn-cs"/>
              </a:rPr>
              <a:t>Follows relationships between records to discover patterns</a:t>
            </a:r>
          </a:p>
          <a:p>
            <a:pPr eaLnBrk="1" hangingPunct="1">
              <a:defRPr/>
            </a:pPr>
            <a:r>
              <a:rPr lang="en-US" smtClean="0">
                <a:cs typeface="+mn-cs"/>
              </a:rPr>
              <a:t>Link analysis can provide the basis for various affinity marketing programs</a:t>
            </a:r>
          </a:p>
          <a:p>
            <a:pPr eaLnBrk="1" hangingPunct="1">
              <a:defRPr/>
            </a:pPr>
            <a:r>
              <a:rPr lang="en-US" smtClean="0">
                <a:cs typeface="+mn-cs"/>
              </a:rPr>
              <a:t>Similar to Markov transition analysis methods where probabilities are calculated for each observed transition.</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74882" name="Rectangle 2"/>
          <p:cNvSpPr>
            <a:spLocks noGrp="1" noChangeArrowheads="1"/>
          </p:cNvSpPr>
          <p:nvPr>
            <p:ph type="title"/>
          </p:nvPr>
        </p:nvSpPr>
        <p:spPr/>
        <p:txBody>
          <a:bodyPr/>
          <a:lstStyle/>
          <a:p>
            <a:pPr eaLnBrk="1" hangingPunct="1">
              <a:defRPr/>
            </a:pPr>
            <a:r>
              <a:rPr lang="en-US" sz="2400" smtClean="0">
                <a:cs typeface="+mj-cs"/>
              </a:rPr>
              <a:t>Decision trees and rule induction algorithms</a:t>
            </a:r>
          </a:p>
        </p:txBody>
      </p:sp>
      <p:sp>
        <p:nvSpPr>
          <p:cNvPr id="1274883" name="Rectangle 3"/>
          <p:cNvSpPr>
            <a:spLocks noGrp="1" noChangeArrowheads="1"/>
          </p:cNvSpPr>
          <p:nvPr>
            <p:ph type="body" idx="1"/>
          </p:nvPr>
        </p:nvSpPr>
        <p:spPr/>
        <p:txBody>
          <a:bodyPr/>
          <a:lstStyle/>
          <a:p>
            <a:pPr eaLnBrk="1" hangingPunct="1">
              <a:defRPr/>
            </a:pPr>
            <a:r>
              <a:rPr lang="en-US" smtClean="0">
                <a:cs typeface="+mn-cs"/>
              </a:rPr>
              <a:t>Pulls rules out of a mass of data using classification and regression trees (CART) or Chi-Square automatic interaction detectors (CHAID)</a:t>
            </a:r>
          </a:p>
          <a:p>
            <a:pPr eaLnBrk="1" hangingPunct="1">
              <a:defRPr/>
            </a:pPr>
            <a:r>
              <a:rPr lang="en-US" smtClean="0">
                <a:cs typeface="+mn-cs"/>
              </a:rPr>
              <a:t>These algorithms produce explicit rules, which make understanding the results simpler</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2012</a:t>
            </a:r>
            <a:endParaRPr lang="en-US"/>
          </a:p>
        </p:txBody>
      </p:sp>
      <p:sp>
        <p:nvSpPr>
          <p:cNvPr id="1217538" name="Rectangle 2"/>
          <p:cNvSpPr>
            <a:spLocks noGrp="1" noChangeArrowheads="1"/>
          </p:cNvSpPr>
          <p:nvPr>
            <p:ph type="title"/>
          </p:nvPr>
        </p:nvSpPr>
        <p:spPr/>
        <p:txBody>
          <a:bodyPr/>
          <a:lstStyle/>
          <a:p>
            <a:pPr algn="ctr" eaLnBrk="1" hangingPunct="1">
              <a:defRPr/>
            </a:pPr>
            <a:r>
              <a:rPr lang="en-US" smtClean="0">
                <a:cs typeface="+mj-cs"/>
              </a:rPr>
              <a:t>Rule Induction</a:t>
            </a:r>
          </a:p>
        </p:txBody>
      </p:sp>
      <p:sp>
        <p:nvSpPr>
          <p:cNvPr id="1217539" name="Rectangle 3"/>
          <p:cNvSpPr>
            <a:spLocks noGrp="1" noChangeArrowheads="1"/>
          </p:cNvSpPr>
          <p:nvPr>
            <p:ph type="body" sz="half" idx="1"/>
          </p:nvPr>
        </p:nvSpPr>
        <p:spPr/>
        <p:txBody>
          <a:bodyPr/>
          <a:lstStyle/>
          <a:p>
            <a:pPr eaLnBrk="1" hangingPunct="1">
              <a:lnSpc>
                <a:spcPct val="80000"/>
              </a:lnSpc>
              <a:defRPr/>
            </a:pPr>
            <a:r>
              <a:rPr lang="en-US" sz="2800" smtClean="0">
                <a:cs typeface="+mn-cs"/>
              </a:rPr>
              <a:t>Description</a:t>
            </a:r>
          </a:p>
          <a:p>
            <a:pPr lvl="1" eaLnBrk="1" hangingPunct="1">
              <a:lnSpc>
                <a:spcPct val="80000"/>
              </a:lnSpc>
              <a:defRPr/>
            </a:pPr>
            <a:r>
              <a:rPr lang="en-US" sz="2000" smtClean="0">
                <a:latin typeface="Times" charset="0"/>
              </a:rPr>
              <a:t>Produces decision trees:</a:t>
            </a:r>
          </a:p>
          <a:p>
            <a:pPr lvl="2" eaLnBrk="1" hangingPunct="1">
              <a:lnSpc>
                <a:spcPct val="80000"/>
              </a:lnSpc>
              <a:defRPr/>
            </a:pPr>
            <a:r>
              <a:rPr lang="en-US" sz="1800" smtClean="0">
                <a:latin typeface="Times" charset="0"/>
              </a:rPr>
              <a:t> income &lt; $40K</a:t>
            </a:r>
          </a:p>
          <a:p>
            <a:pPr lvl="3" eaLnBrk="1" hangingPunct="1">
              <a:lnSpc>
                <a:spcPct val="80000"/>
              </a:lnSpc>
              <a:defRPr/>
            </a:pPr>
            <a:r>
              <a:rPr lang="en-US" sz="1600" smtClean="0">
                <a:latin typeface="Times" charset="0"/>
              </a:rPr>
              <a:t>job &gt; 5 yrs then </a:t>
            </a:r>
            <a:r>
              <a:rPr lang="en-US" sz="1600" i="1" smtClean="0">
                <a:latin typeface="Times" charset="0"/>
              </a:rPr>
              <a:t>good risk</a:t>
            </a:r>
          </a:p>
          <a:p>
            <a:pPr lvl="3" eaLnBrk="1" hangingPunct="1">
              <a:lnSpc>
                <a:spcPct val="80000"/>
              </a:lnSpc>
              <a:defRPr/>
            </a:pPr>
            <a:r>
              <a:rPr lang="en-US" sz="1600" smtClean="0">
                <a:latin typeface="Times" charset="0"/>
              </a:rPr>
              <a:t>job &lt; 5 yrs then </a:t>
            </a:r>
            <a:r>
              <a:rPr lang="en-US" sz="1600" i="1" smtClean="0">
                <a:latin typeface="Times" charset="0"/>
              </a:rPr>
              <a:t>bad risk</a:t>
            </a:r>
          </a:p>
          <a:p>
            <a:pPr lvl="2" eaLnBrk="1" hangingPunct="1">
              <a:lnSpc>
                <a:spcPct val="80000"/>
              </a:lnSpc>
              <a:defRPr/>
            </a:pPr>
            <a:r>
              <a:rPr lang="en-US" sz="1800" smtClean="0">
                <a:latin typeface="Times" charset="0"/>
              </a:rPr>
              <a:t>income &gt; $40K</a:t>
            </a:r>
          </a:p>
          <a:p>
            <a:pPr lvl="3" eaLnBrk="1" hangingPunct="1">
              <a:lnSpc>
                <a:spcPct val="80000"/>
              </a:lnSpc>
              <a:defRPr/>
            </a:pPr>
            <a:r>
              <a:rPr lang="en-US" sz="1600" smtClean="0">
                <a:latin typeface="Times" charset="0"/>
              </a:rPr>
              <a:t>high debt then </a:t>
            </a:r>
            <a:r>
              <a:rPr lang="en-US" sz="1600" i="1" smtClean="0">
                <a:latin typeface="Times" charset="0"/>
              </a:rPr>
              <a:t>bad risk</a:t>
            </a:r>
          </a:p>
          <a:p>
            <a:pPr lvl="3" eaLnBrk="1" hangingPunct="1">
              <a:lnSpc>
                <a:spcPct val="80000"/>
              </a:lnSpc>
              <a:defRPr/>
            </a:pPr>
            <a:r>
              <a:rPr lang="en-US" sz="1600" smtClean="0">
                <a:latin typeface="Times" charset="0"/>
              </a:rPr>
              <a:t>low debt then </a:t>
            </a:r>
            <a:r>
              <a:rPr lang="en-US" sz="1600" i="1" smtClean="0">
                <a:latin typeface="Times" charset="0"/>
              </a:rPr>
              <a:t>good risk</a:t>
            </a:r>
          </a:p>
          <a:p>
            <a:pPr lvl="1" eaLnBrk="1" hangingPunct="1">
              <a:defRPr/>
            </a:pPr>
            <a:r>
              <a:rPr lang="en-US" sz="2000" smtClean="0"/>
              <a:t>Or Rule Sets:</a:t>
            </a:r>
            <a:endParaRPr lang="en-US" sz="1800" smtClean="0"/>
          </a:p>
          <a:p>
            <a:pPr lvl="2" eaLnBrk="1" hangingPunct="1">
              <a:defRPr/>
            </a:pPr>
            <a:r>
              <a:rPr lang="en-US" sz="1600" smtClean="0"/>
              <a:t>Rule #1 for good risk:</a:t>
            </a:r>
          </a:p>
          <a:p>
            <a:pPr lvl="3" eaLnBrk="1" hangingPunct="1">
              <a:defRPr/>
            </a:pPr>
            <a:r>
              <a:rPr lang="en-US" sz="1400" smtClean="0"/>
              <a:t>if income &gt; $40K</a:t>
            </a:r>
          </a:p>
          <a:p>
            <a:pPr lvl="3" eaLnBrk="1" hangingPunct="1">
              <a:defRPr/>
            </a:pPr>
            <a:r>
              <a:rPr lang="en-US" sz="1400" smtClean="0"/>
              <a:t>if low debt</a:t>
            </a:r>
          </a:p>
          <a:p>
            <a:pPr lvl="2" eaLnBrk="1" hangingPunct="1">
              <a:defRPr/>
            </a:pPr>
            <a:r>
              <a:rPr lang="en-US" sz="1600" smtClean="0"/>
              <a:t>Rule #2 for good risk:</a:t>
            </a:r>
          </a:p>
          <a:p>
            <a:pPr lvl="3" eaLnBrk="1" hangingPunct="1">
              <a:defRPr/>
            </a:pPr>
            <a:r>
              <a:rPr lang="en-US" sz="1400" smtClean="0"/>
              <a:t>if income &lt; $40K</a:t>
            </a:r>
          </a:p>
          <a:p>
            <a:pPr lvl="3" eaLnBrk="1" hangingPunct="1">
              <a:defRPr/>
            </a:pPr>
            <a:r>
              <a:rPr lang="en-US" sz="1400" smtClean="0"/>
              <a:t>if job &gt; 5 years</a:t>
            </a:r>
            <a:endParaRPr lang="en-US" smtClean="0">
              <a:latin typeface="Times" charset="0"/>
            </a:endParaRPr>
          </a:p>
        </p:txBody>
      </p:sp>
      <p:graphicFrame>
        <p:nvGraphicFramePr>
          <p:cNvPr id="138244" name="Object 4"/>
          <p:cNvGraphicFramePr>
            <a:graphicFrameLocks noGrp="1" noChangeAspect="1"/>
          </p:cNvGraphicFramePr>
          <p:nvPr>
            <p:ph sz="half" idx="2"/>
          </p:nvPr>
        </p:nvGraphicFramePr>
        <p:xfrm>
          <a:off x="7620000" y="1066800"/>
          <a:ext cx="1295400" cy="1295400"/>
        </p:xfrm>
        <a:graphic>
          <a:graphicData uri="http://schemas.openxmlformats.org/presentationml/2006/ole">
            <mc:AlternateContent xmlns:mc="http://schemas.openxmlformats.org/markup-compatibility/2006">
              <mc:Choice xmlns:v="urn:schemas-microsoft-com:vml" Requires="v">
                <p:oleObj spid="_x0000_s138253"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066800"/>
                        <a:ext cx="1295400" cy="12954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pic>
        <p:nvPicPr>
          <p:cNvPr id="138245" name="Picture 5" descr="cred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362200"/>
            <a:ext cx="43434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2"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18566" name="Rectangle 6"/>
          <p:cNvSpPr>
            <a:spLocks noGrp="1" noChangeArrowheads="1"/>
          </p:cNvSpPr>
          <p:nvPr>
            <p:ph type="title"/>
          </p:nvPr>
        </p:nvSpPr>
        <p:spPr/>
        <p:txBody>
          <a:bodyPr/>
          <a:lstStyle/>
          <a:p>
            <a:pPr eaLnBrk="1" hangingPunct="1">
              <a:defRPr/>
            </a:pPr>
            <a:r>
              <a:rPr lang="en-US" smtClean="0">
                <a:cs typeface="+mj-cs"/>
              </a:rPr>
              <a:t>Rule Induction</a:t>
            </a:r>
          </a:p>
        </p:txBody>
      </p:sp>
      <p:sp>
        <p:nvSpPr>
          <p:cNvPr id="1218567" name="Rectangle 7"/>
          <p:cNvSpPr>
            <a:spLocks noGrp="1" noChangeArrowheads="1"/>
          </p:cNvSpPr>
          <p:nvPr>
            <p:ph type="body" idx="1"/>
          </p:nvPr>
        </p:nvSpPr>
        <p:spPr/>
        <p:txBody>
          <a:bodyPr/>
          <a:lstStyle/>
          <a:p>
            <a:pPr eaLnBrk="1" hangingPunct="1">
              <a:defRPr/>
            </a:pPr>
            <a:r>
              <a:rPr lang="en-US" smtClean="0">
                <a:cs typeface="+mn-cs"/>
              </a:rPr>
              <a:t>Description</a:t>
            </a:r>
          </a:p>
          <a:p>
            <a:pPr eaLnBrk="1" hangingPunct="1">
              <a:defRPr/>
            </a:pPr>
            <a:r>
              <a:rPr lang="en-US" smtClean="0">
                <a:cs typeface="+mn-cs"/>
              </a:rPr>
              <a:t>Intuitive output</a:t>
            </a:r>
          </a:p>
          <a:p>
            <a:pPr eaLnBrk="1" hangingPunct="1">
              <a:defRPr/>
            </a:pPr>
            <a:r>
              <a:rPr lang="en-US" smtClean="0">
                <a:cs typeface="+mn-cs"/>
              </a:rPr>
              <a:t>Handles all forms of numeric data, as well as non-numeric (symbolic) data</a:t>
            </a:r>
          </a:p>
          <a:p>
            <a:pPr eaLnBrk="1" hangingPunct="1">
              <a:defRPr/>
            </a:pPr>
            <a:endParaRPr lang="en-US" smtClean="0">
              <a:cs typeface="+mn-cs"/>
            </a:endParaRPr>
          </a:p>
          <a:p>
            <a:pPr eaLnBrk="1" hangingPunct="1">
              <a:defRPr/>
            </a:pPr>
            <a:r>
              <a:rPr lang="en-US" smtClean="0">
                <a:cs typeface="+mn-cs"/>
              </a:rPr>
              <a:t>C5 Algorithm a special case of rule induction</a:t>
            </a:r>
          </a:p>
          <a:p>
            <a:pPr eaLnBrk="1" hangingPunct="1">
              <a:defRPr/>
            </a:pPr>
            <a:r>
              <a:rPr lang="en-US" smtClean="0">
                <a:cs typeface="+mn-cs"/>
              </a:rPr>
              <a:t>Target variable must be symbolic</a:t>
            </a:r>
          </a:p>
        </p:txBody>
      </p:sp>
      <p:graphicFrame>
        <p:nvGraphicFramePr>
          <p:cNvPr id="140292" name="Object 4"/>
          <p:cNvGraphicFramePr>
            <a:graphicFrameLocks noChangeAspect="1"/>
          </p:cNvGraphicFramePr>
          <p:nvPr/>
        </p:nvGraphicFramePr>
        <p:xfrm>
          <a:off x="7848600" y="1371600"/>
          <a:ext cx="1066800" cy="1066800"/>
        </p:xfrm>
        <a:graphic>
          <a:graphicData uri="http://schemas.openxmlformats.org/presentationml/2006/ole">
            <mc:AlternateContent xmlns:mc="http://schemas.openxmlformats.org/markup-compatibility/2006">
              <mc:Choice xmlns:v="urn:schemas-microsoft-com:vml" Requires="v">
                <p:oleObj spid="_x0000_s140300"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3716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8565"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2012</a:t>
            </a:r>
            <a:endParaRPr lang="en-US"/>
          </a:p>
        </p:txBody>
      </p:sp>
      <p:sp>
        <p:nvSpPr>
          <p:cNvPr id="1219591" name="Rectangle 7"/>
          <p:cNvSpPr>
            <a:spLocks noGrp="1" noChangeArrowheads="1"/>
          </p:cNvSpPr>
          <p:nvPr>
            <p:ph type="title"/>
          </p:nvPr>
        </p:nvSpPr>
        <p:spPr/>
        <p:txBody>
          <a:bodyPr/>
          <a:lstStyle/>
          <a:p>
            <a:pPr eaLnBrk="1" hangingPunct="1">
              <a:defRPr/>
            </a:pPr>
            <a:r>
              <a:rPr lang="en-US" smtClean="0">
                <a:cs typeface="+mj-cs"/>
              </a:rPr>
              <a:t>Apriori </a:t>
            </a:r>
          </a:p>
        </p:txBody>
      </p:sp>
      <p:sp>
        <p:nvSpPr>
          <p:cNvPr id="1219592" name="Rectangle 8"/>
          <p:cNvSpPr>
            <a:spLocks noGrp="1" noChangeArrowheads="1"/>
          </p:cNvSpPr>
          <p:nvPr>
            <p:ph type="body" idx="1"/>
          </p:nvPr>
        </p:nvSpPr>
        <p:spPr/>
        <p:txBody>
          <a:bodyPr/>
          <a:lstStyle/>
          <a:p>
            <a:pPr eaLnBrk="1" hangingPunct="1">
              <a:defRPr/>
            </a:pPr>
            <a:r>
              <a:rPr lang="en-US" smtClean="0">
                <a:cs typeface="+mn-cs"/>
              </a:rPr>
              <a:t>Description</a:t>
            </a:r>
          </a:p>
          <a:p>
            <a:pPr eaLnBrk="1" hangingPunct="1">
              <a:defRPr/>
            </a:pPr>
            <a:r>
              <a:rPr lang="en-US" smtClean="0">
                <a:cs typeface="+mn-cs"/>
              </a:rPr>
              <a:t>Seeks association rules in dataset</a:t>
            </a:r>
          </a:p>
          <a:p>
            <a:pPr eaLnBrk="1" hangingPunct="1">
              <a:defRPr/>
            </a:pPr>
            <a:r>
              <a:rPr lang="ja-JP" altLang="en-US" smtClean="0">
                <a:latin typeface="Arial"/>
                <a:cs typeface="+mn-cs"/>
              </a:rPr>
              <a:t>‘</a:t>
            </a:r>
            <a:r>
              <a:rPr lang="en-US" smtClean="0">
                <a:cs typeface="+mn-cs"/>
              </a:rPr>
              <a:t>Market basket</a:t>
            </a:r>
            <a:r>
              <a:rPr lang="ja-JP" altLang="en-US" smtClean="0">
                <a:latin typeface="Arial"/>
                <a:cs typeface="+mn-cs"/>
              </a:rPr>
              <a:t>’</a:t>
            </a:r>
            <a:r>
              <a:rPr lang="en-US" smtClean="0">
                <a:cs typeface="+mn-cs"/>
              </a:rPr>
              <a:t> analysis</a:t>
            </a:r>
          </a:p>
          <a:p>
            <a:pPr eaLnBrk="1" hangingPunct="1">
              <a:defRPr/>
            </a:pPr>
            <a:r>
              <a:rPr lang="en-US" smtClean="0">
                <a:cs typeface="+mn-cs"/>
              </a:rPr>
              <a:t>Sequence discovery</a:t>
            </a:r>
          </a:p>
        </p:txBody>
      </p:sp>
      <p:pic>
        <p:nvPicPr>
          <p:cNvPr id="142340" name="Picture 4" descr="bas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7600"/>
            <a:ext cx="4878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2341" name="Object 5"/>
          <p:cNvGraphicFramePr>
            <a:graphicFrameLocks noChangeAspect="1"/>
          </p:cNvGraphicFramePr>
          <p:nvPr/>
        </p:nvGraphicFramePr>
        <p:xfrm>
          <a:off x="7848600" y="1524000"/>
          <a:ext cx="1066800" cy="1066800"/>
        </p:xfrm>
        <a:graphic>
          <a:graphicData uri="http://schemas.openxmlformats.org/presentationml/2006/ole">
            <mc:AlternateContent xmlns:mc="http://schemas.openxmlformats.org/markup-compatibility/2006">
              <mc:Choice xmlns:v="urn:schemas-microsoft-com:vml" Requires="v">
                <p:oleObj spid="_x0000_s142349" name="Bitmap Image" r:id="rId5" imgW="3629532" imgH="3629532" progId="Paint.Picture">
                  <p:embed/>
                </p:oleObj>
              </mc:Choice>
              <mc:Fallback>
                <p:oleObj name="Bitmap Image" r:id="rId5" imgW="3629532" imgH="3629532"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9590"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2"/>
          <p:cNvSpPr>
            <a:spLocks noGrp="1"/>
          </p:cNvSpPr>
          <p:nvPr>
            <p:ph type="dt" sz="quarter" idx="10"/>
          </p:nvPr>
        </p:nvSpPr>
        <p:spPr/>
        <p:txBody>
          <a:bodyPr/>
          <a:lstStyle/>
          <a:p>
            <a:pPr>
              <a:defRPr/>
            </a:pPr>
            <a:r>
              <a:rPr lang="en-US" smtClean="0"/>
              <a:t>IS 257 – Fall 2012</a:t>
            </a:r>
            <a:endParaRPr lang="en-US"/>
          </a:p>
        </p:txBody>
      </p:sp>
      <p:sp>
        <p:nvSpPr>
          <p:cNvPr id="1113148" name="Rectangle 60"/>
          <p:cNvSpPr>
            <a:spLocks noGrp="1" noChangeArrowheads="1"/>
          </p:cNvSpPr>
          <p:nvPr>
            <p:ph type="title"/>
          </p:nvPr>
        </p:nvSpPr>
        <p:spPr/>
        <p:txBody>
          <a:bodyPr/>
          <a:lstStyle/>
          <a:p>
            <a:pPr eaLnBrk="1" hangingPunct="1">
              <a:defRPr/>
            </a:pPr>
            <a:r>
              <a:rPr lang="en-US" sz="3200" smtClean="0">
                <a:cs typeface="+mj-cs"/>
              </a:rPr>
              <a:t>The Traditional Research Approach</a:t>
            </a:r>
          </a:p>
        </p:txBody>
      </p:sp>
      <p:sp>
        <p:nvSpPr>
          <p:cNvPr id="1113091" name="Rectangle 3"/>
          <p:cNvSpPr>
            <a:spLocks noChangeArrowheads="1"/>
          </p:cNvSpPr>
          <p:nvPr/>
        </p:nvSpPr>
        <p:spPr bwMode="auto">
          <a:xfrm>
            <a:off x="1023938" y="584358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grpSp>
        <p:nvGrpSpPr>
          <p:cNvPr id="15364" name="Group 4"/>
          <p:cNvGrpSpPr>
            <a:grpSpLocks/>
          </p:cNvGrpSpPr>
          <p:nvPr/>
        </p:nvGrpSpPr>
        <p:grpSpPr bwMode="auto">
          <a:xfrm>
            <a:off x="1171575" y="5181600"/>
            <a:ext cx="601663" cy="606425"/>
            <a:chOff x="723" y="3038"/>
            <a:chExt cx="379" cy="382"/>
          </a:xfrm>
        </p:grpSpPr>
        <p:sp>
          <p:nvSpPr>
            <p:cNvPr id="1113093" name="Rectangle 5"/>
            <p:cNvSpPr>
              <a:spLocks noChangeArrowheads="1"/>
            </p:cNvSpPr>
            <p:nvPr/>
          </p:nvSpPr>
          <p:spPr bwMode="auto">
            <a:xfrm>
              <a:off x="723" y="3094"/>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415" name="Group 6"/>
            <p:cNvGrpSpPr>
              <a:grpSpLocks/>
            </p:cNvGrpSpPr>
            <p:nvPr/>
          </p:nvGrpSpPr>
          <p:grpSpPr bwMode="auto">
            <a:xfrm>
              <a:off x="724" y="3038"/>
              <a:ext cx="378" cy="382"/>
              <a:chOff x="724" y="3038"/>
              <a:chExt cx="378" cy="382"/>
            </a:xfrm>
          </p:grpSpPr>
          <p:sp>
            <p:nvSpPr>
              <p:cNvPr id="1113095" name="Line 7"/>
              <p:cNvSpPr>
                <a:spLocks noChangeShapeType="1"/>
              </p:cNvSpPr>
              <p:nvPr/>
            </p:nvSpPr>
            <p:spPr bwMode="auto">
              <a:xfrm>
                <a:off x="724" y="3087"/>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096" name="Line 8"/>
              <p:cNvSpPr>
                <a:spLocks noChangeShapeType="1"/>
              </p:cNvSpPr>
              <p:nvPr/>
            </p:nvSpPr>
            <p:spPr bwMode="auto">
              <a:xfrm>
                <a:off x="1102" y="308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097" name="Oval 9"/>
              <p:cNvSpPr>
                <a:spLocks noChangeArrowheads="1"/>
              </p:cNvSpPr>
              <p:nvPr/>
            </p:nvSpPr>
            <p:spPr bwMode="auto">
              <a:xfrm>
                <a:off x="725" y="3038"/>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098" name="Oval 10"/>
              <p:cNvSpPr>
                <a:spLocks noChangeArrowheads="1"/>
              </p:cNvSpPr>
              <p:nvPr/>
            </p:nvSpPr>
            <p:spPr bwMode="auto">
              <a:xfrm>
                <a:off x="725" y="3331"/>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3099" name="Rectangle 11"/>
          <p:cNvSpPr>
            <a:spLocks noChangeArrowheads="1"/>
          </p:cNvSpPr>
          <p:nvPr/>
        </p:nvSpPr>
        <p:spPr bwMode="auto">
          <a:xfrm>
            <a:off x="6967538" y="584358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grpSp>
        <p:nvGrpSpPr>
          <p:cNvPr id="15366" name="Group 12"/>
          <p:cNvGrpSpPr>
            <a:grpSpLocks/>
          </p:cNvGrpSpPr>
          <p:nvPr/>
        </p:nvGrpSpPr>
        <p:grpSpPr bwMode="auto">
          <a:xfrm>
            <a:off x="7115175" y="5181600"/>
            <a:ext cx="601663" cy="606425"/>
            <a:chOff x="4467" y="3038"/>
            <a:chExt cx="379" cy="382"/>
          </a:xfrm>
        </p:grpSpPr>
        <p:sp>
          <p:nvSpPr>
            <p:cNvPr id="1113101" name="Rectangle 13"/>
            <p:cNvSpPr>
              <a:spLocks noChangeArrowheads="1"/>
            </p:cNvSpPr>
            <p:nvPr/>
          </p:nvSpPr>
          <p:spPr bwMode="auto">
            <a:xfrm>
              <a:off x="4467" y="3094"/>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409" name="Group 14"/>
            <p:cNvGrpSpPr>
              <a:grpSpLocks/>
            </p:cNvGrpSpPr>
            <p:nvPr/>
          </p:nvGrpSpPr>
          <p:grpSpPr bwMode="auto">
            <a:xfrm>
              <a:off x="4468" y="3038"/>
              <a:ext cx="378" cy="382"/>
              <a:chOff x="4468" y="3038"/>
              <a:chExt cx="378" cy="382"/>
            </a:xfrm>
          </p:grpSpPr>
          <p:sp>
            <p:nvSpPr>
              <p:cNvPr id="1113103" name="Line 15"/>
              <p:cNvSpPr>
                <a:spLocks noChangeShapeType="1"/>
              </p:cNvSpPr>
              <p:nvPr/>
            </p:nvSpPr>
            <p:spPr bwMode="auto">
              <a:xfrm>
                <a:off x="4468" y="3087"/>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04" name="Line 16"/>
              <p:cNvSpPr>
                <a:spLocks noChangeShapeType="1"/>
              </p:cNvSpPr>
              <p:nvPr/>
            </p:nvSpPr>
            <p:spPr bwMode="auto">
              <a:xfrm>
                <a:off x="4846" y="308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05" name="Oval 17"/>
              <p:cNvSpPr>
                <a:spLocks noChangeArrowheads="1"/>
              </p:cNvSpPr>
              <p:nvPr/>
            </p:nvSpPr>
            <p:spPr bwMode="auto">
              <a:xfrm>
                <a:off x="4469" y="3038"/>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06" name="Oval 18"/>
              <p:cNvSpPr>
                <a:spLocks noChangeArrowheads="1"/>
              </p:cNvSpPr>
              <p:nvPr/>
            </p:nvSpPr>
            <p:spPr bwMode="auto">
              <a:xfrm>
                <a:off x="4469" y="3331"/>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3107" name="Rectangle 19"/>
          <p:cNvSpPr>
            <a:spLocks noChangeArrowheads="1"/>
          </p:cNvSpPr>
          <p:nvPr/>
        </p:nvSpPr>
        <p:spPr bwMode="auto">
          <a:xfrm>
            <a:off x="3233738" y="584358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sp>
        <p:nvSpPr>
          <p:cNvPr id="1113108" name="Rectangle 20"/>
          <p:cNvSpPr>
            <a:spLocks noChangeArrowheads="1"/>
          </p:cNvSpPr>
          <p:nvPr/>
        </p:nvSpPr>
        <p:spPr bwMode="auto">
          <a:xfrm>
            <a:off x="3381375" y="5270500"/>
            <a:ext cx="596900" cy="434975"/>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369" name="Group 21"/>
          <p:cNvGrpSpPr>
            <a:grpSpLocks/>
          </p:cNvGrpSpPr>
          <p:nvPr/>
        </p:nvGrpSpPr>
        <p:grpSpPr bwMode="auto">
          <a:xfrm>
            <a:off x="3382963" y="5181600"/>
            <a:ext cx="600075" cy="606425"/>
            <a:chOff x="2116" y="3038"/>
            <a:chExt cx="378" cy="382"/>
          </a:xfrm>
        </p:grpSpPr>
        <p:sp>
          <p:nvSpPr>
            <p:cNvPr id="1113110" name="Line 22"/>
            <p:cNvSpPr>
              <a:spLocks noChangeShapeType="1"/>
            </p:cNvSpPr>
            <p:nvPr/>
          </p:nvSpPr>
          <p:spPr bwMode="auto">
            <a:xfrm>
              <a:off x="2116" y="3087"/>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1" name="Line 23"/>
            <p:cNvSpPr>
              <a:spLocks noChangeShapeType="1"/>
            </p:cNvSpPr>
            <p:nvPr/>
          </p:nvSpPr>
          <p:spPr bwMode="auto">
            <a:xfrm>
              <a:off x="2494" y="308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2" name="Oval 24"/>
            <p:cNvSpPr>
              <a:spLocks noChangeArrowheads="1"/>
            </p:cNvSpPr>
            <p:nvPr/>
          </p:nvSpPr>
          <p:spPr bwMode="auto">
            <a:xfrm>
              <a:off x="2117" y="3038"/>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3" name="Oval 25"/>
            <p:cNvSpPr>
              <a:spLocks noChangeArrowheads="1"/>
            </p:cNvSpPr>
            <p:nvPr/>
          </p:nvSpPr>
          <p:spPr bwMode="auto">
            <a:xfrm>
              <a:off x="2117" y="3331"/>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13114" name="Rectangle 26"/>
          <p:cNvSpPr>
            <a:spLocks noChangeArrowheads="1"/>
          </p:cNvSpPr>
          <p:nvPr/>
        </p:nvSpPr>
        <p:spPr bwMode="auto">
          <a:xfrm>
            <a:off x="5111750" y="5387975"/>
            <a:ext cx="692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3200" b="1">
                <a:cs typeface="+mn-cs"/>
              </a:rPr>
              <a:t>. . .</a:t>
            </a:r>
          </a:p>
        </p:txBody>
      </p:sp>
      <p:sp>
        <p:nvSpPr>
          <p:cNvPr id="1113115" name="Rectangle 27"/>
          <p:cNvSpPr>
            <a:spLocks noChangeArrowheads="1"/>
          </p:cNvSpPr>
          <p:nvPr/>
        </p:nvSpPr>
        <p:spPr bwMode="auto">
          <a:xfrm>
            <a:off x="868363" y="4462463"/>
            <a:ext cx="12065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6" name="Rectangle 28"/>
          <p:cNvSpPr>
            <a:spLocks noChangeArrowheads="1"/>
          </p:cNvSpPr>
          <p:nvPr/>
        </p:nvSpPr>
        <p:spPr bwMode="auto">
          <a:xfrm>
            <a:off x="6811963" y="4479925"/>
            <a:ext cx="12065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7" name="Rectangle 29"/>
          <p:cNvSpPr>
            <a:spLocks noChangeArrowheads="1"/>
          </p:cNvSpPr>
          <p:nvPr/>
        </p:nvSpPr>
        <p:spPr bwMode="auto">
          <a:xfrm>
            <a:off x="3078163" y="4479925"/>
            <a:ext cx="12065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8" name="Line 30"/>
          <p:cNvSpPr>
            <a:spLocks noChangeShapeType="1"/>
          </p:cNvSpPr>
          <p:nvPr/>
        </p:nvSpPr>
        <p:spPr bwMode="auto">
          <a:xfrm>
            <a:off x="1471613" y="4854575"/>
            <a:ext cx="0" cy="3810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19" name="Line 31"/>
          <p:cNvSpPr>
            <a:spLocks noChangeShapeType="1"/>
          </p:cNvSpPr>
          <p:nvPr/>
        </p:nvSpPr>
        <p:spPr bwMode="auto">
          <a:xfrm>
            <a:off x="3681413" y="4854575"/>
            <a:ext cx="0" cy="3810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0" name="Line 32"/>
          <p:cNvSpPr>
            <a:spLocks noChangeShapeType="1"/>
          </p:cNvSpPr>
          <p:nvPr/>
        </p:nvSpPr>
        <p:spPr bwMode="auto">
          <a:xfrm>
            <a:off x="7415213" y="4854575"/>
            <a:ext cx="0" cy="3810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1" name="Rectangle 33"/>
          <p:cNvSpPr>
            <a:spLocks noChangeArrowheads="1"/>
          </p:cNvSpPr>
          <p:nvPr/>
        </p:nvSpPr>
        <p:spPr bwMode="auto">
          <a:xfrm>
            <a:off x="3230563" y="3184525"/>
            <a:ext cx="2120900" cy="5207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2" name="Rectangle 34"/>
          <p:cNvSpPr>
            <a:spLocks noChangeArrowheads="1"/>
          </p:cNvSpPr>
          <p:nvPr/>
        </p:nvSpPr>
        <p:spPr bwMode="auto">
          <a:xfrm>
            <a:off x="3268663" y="3276600"/>
            <a:ext cx="2051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Integration System</a:t>
            </a:r>
          </a:p>
        </p:txBody>
      </p:sp>
      <p:sp>
        <p:nvSpPr>
          <p:cNvPr id="1113123" name="Line 35"/>
          <p:cNvSpPr>
            <a:spLocks noChangeShapeType="1"/>
          </p:cNvSpPr>
          <p:nvPr/>
        </p:nvSpPr>
        <p:spPr bwMode="auto">
          <a:xfrm flipV="1">
            <a:off x="1166813" y="3711575"/>
            <a:ext cx="24384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4" name="Line 36"/>
          <p:cNvSpPr>
            <a:spLocks noChangeShapeType="1"/>
          </p:cNvSpPr>
          <p:nvPr/>
        </p:nvSpPr>
        <p:spPr bwMode="auto">
          <a:xfrm flipV="1">
            <a:off x="3529013" y="3711575"/>
            <a:ext cx="4572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5" name="Line 37"/>
          <p:cNvSpPr>
            <a:spLocks noChangeShapeType="1"/>
          </p:cNvSpPr>
          <p:nvPr/>
        </p:nvSpPr>
        <p:spPr bwMode="auto">
          <a:xfrm flipH="1" flipV="1">
            <a:off x="4824413" y="3711575"/>
            <a:ext cx="24384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6" name="Line 38"/>
          <p:cNvSpPr>
            <a:spLocks noChangeShapeType="1"/>
          </p:cNvSpPr>
          <p:nvPr/>
        </p:nvSpPr>
        <p:spPr bwMode="auto">
          <a:xfrm flipH="1">
            <a:off x="1471613" y="3711575"/>
            <a:ext cx="23622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7" name="Line 39"/>
          <p:cNvSpPr>
            <a:spLocks noChangeShapeType="1"/>
          </p:cNvSpPr>
          <p:nvPr/>
        </p:nvSpPr>
        <p:spPr bwMode="auto">
          <a:xfrm flipH="1">
            <a:off x="3605213" y="3711575"/>
            <a:ext cx="4572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8" name="Line 40"/>
          <p:cNvSpPr>
            <a:spLocks noChangeShapeType="1"/>
          </p:cNvSpPr>
          <p:nvPr/>
        </p:nvSpPr>
        <p:spPr bwMode="auto">
          <a:xfrm>
            <a:off x="5129213" y="3711575"/>
            <a:ext cx="2362200" cy="7620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29" name="Rectangle 41"/>
          <p:cNvSpPr>
            <a:spLocks noChangeArrowheads="1"/>
          </p:cNvSpPr>
          <p:nvPr/>
        </p:nvSpPr>
        <p:spPr bwMode="auto">
          <a:xfrm>
            <a:off x="4349750" y="3925888"/>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cs typeface="+mn-cs"/>
              </a:rPr>
              <a:t>. . .</a:t>
            </a:r>
          </a:p>
        </p:txBody>
      </p:sp>
      <p:grpSp>
        <p:nvGrpSpPr>
          <p:cNvPr id="15386" name="Group 42"/>
          <p:cNvGrpSpPr>
            <a:grpSpLocks/>
          </p:cNvGrpSpPr>
          <p:nvPr/>
        </p:nvGrpSpPr>
        <p:grpSpPr bwMode="auto">
          <a:xfrm>
            <a:off x="6386513" y="3184525"/>
            <a:ext cx="1041400" cy="469900"/>
            <a:chOff x="4008" y="1780"/>
            <a:chExt cx="656" cy="296"/>
          </a:xfrm>
        </p:grpSpPr>
        <p:sp>
          <p:nvSpPr>
            <p:cNvPr id="1113131" name="Rectangle 43"/>
            <p:cNvSpPr>
              <a:spLocks noChangeArrowheads="1"/>
            </p:cNvSpPr>
            <p:nvPr/>
          </p:nvSpPr>
          <p:spPr bwMode="auto">
            <a:xfrm>
              <a:off x="4008" y="1824"/>
              <a:ext cx="652" cy="212"/>
            </a:xfrm>
            <a:prstGeom prst="rect">
              <a:avLst/>
            </a:prstGeom>
            <a:gradFill rotWithShape="0">
              <a:gsLst>
                <a:gs pos="0">
                  <a:srgbClr val="FF9900"/>
                </a:gs>
                <a:gs pos="50000">
                  <a:srgbClr val="FF9900">
                    <a:gamma/>
                    <a:tint val="50196"/>
                    <a:invGamma/>
                  </a:srgbClr>
                </a:gs>
                <a:gs pos="100000">
                  <a:srgbClr val="FF9900"/>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399" name="Group 44"/>
            <p:cNvGrpSpPr>
              <a:grpSpLocks/>
            </p:cNvGrpSpPr>
            <p:nvPr/>
          </p:nvGrpSpPr>
          <p:grpSpPr bwMode="auto">
            <a:xfrm>
              <a:off x="4012" y="1780"/>
              <a:ext cx="652" cy="296"/>
              <a:chOff x="4012" y="1780"/>
              <a:chExt cx="652" cy="296"/>
            </a:xfrm>
          </p:grpSpPr>
          <p:sp>
            <p:nvSpPr>
              <p:cNvPr id="1113133" name="Line 45"/>
              <p:cNvSpPr>
                <a:spLocks noChangeShapeType="1"/>
              </p:cNvSpPr>
              <p:nvPr/>
            </p:nvSpPr>
            <p:spPr bwMode="auto">
              <a:xfrm>
                <a:off x="4013" y="1818"/>
                <a:ext cx="0" cy="2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34" name="Line 46"/>
              <p:cNvSpPr>
                <a:spLocks noChangeShapeType="1"/>
              </p:cNvSpPr>
              <p:nvPr/>
            </p:nvSpPr>
            <p:spPr bwMode="auto">
              <a:xfrm>
                <a:off x="4663" y="1819"/>
                <a:ext cx="0" cy="2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35" name="Oval 47"/>
              <p:cNvSpPr>
                <a:spLocks noChangeArrowheads="1"/>
              </p:cNvSpPr>
              <p:nvPr/>
            </p:nvSpPr>
            <p:spPr bwMode="auto">
              <a:xfrm>
                <a:off x="4012" y="1780"/>
                <a:ext cx="652" cy="68"/>
              </a:xfrm>
              <a:prstGeom prst="ellipse">
                <a:avLst/>
              </a:prstGeom>
              <a:gradFill rotWithShape="0">
                <a:gsLst>
                  <a:gs pos="0">
                    <a:srgbClr val="FF9900"/>
                  </a:gs>
                  <a:gs pos="50000">
                    <a:srgbClr val="FF9900">
                      <a:gamma/>
                      <a:tint val="5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36" name="Oval 48"/>
              <p:cNvSpPr>
                <a:spLocks noChangeArrowheads="1"/>
              </p:cNvSpPr>
              <p:nvPr/>
            </p:nvSpPr>
            <p:spPr bwMode="auto">
              <a:xfrm>
                <a:off x="4012" y="2008"/>
                <a:ext cx="652" cy="68"/>
              </a:xfrm>
              <a:prstGeom prst="ellipse">
                <a:avLst/>
              </a:prstGeom>
              <a:gradFill rotWithShape="0">
                <a:gsLst>
                  <a:gs pos="0">
                    <a:srgbClr val="FF9900"/>
                  </a:gs>
                  <a:gs pos="50000">
                    <a:srgbClr val="FF9900">
                      <a:gamma/>
                      <a:tint val="5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3137" name="Rectangle 49"/>
          <p:cNvSpPr>
            <a:spLocks noChangeArrowheads="1"/>
          </p:cNvSpPr>
          <p:nvPr/>
        </p:nvSpPr>
        <p:spPr bwMode="auto">
          <a:xfrm>
            <a:off x="6411913" y="3267075"/>
            <a:ext cx="992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Metadata</a:t>
            </a:r>
          </a:p>
        </p:txBody>
      </p:sp>
      <p:sp>
        <p:nvSpPr>
          <p:cNvPr id="1113138" name="Line 50"/>
          <p:cNvSpPr>
            <a:spLocks noChangeShapeType="1"/>
          </p:cNvSpPr>
          <p:nvPr/>
        </p:nvSpPr>
        <p:spPr bwMode="auto">
          <a:xfrm>
            <a:off x="5357813" y="3406775"/>
            <a:ext cx="1066800"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39" name="Line 51"/>
          <p:cNvSpPr>
            <a:spLocks noChangeShapeType="1"/>
          </p:cNvSpPr>
          <p:nvPr/>
        </p:nvSpPr>
        <p:spPr bwMode="auto">
          <a:xfrm>
            <a:off x="3986213" y="2263775"/>
            <a:ext cx="228600" cy="9144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40" name="Line 52"/>
          <p:cNvSpPr>
            <a:spLocks noChangeShapeType="1"/>
          </p:cNvSpPr>
          <p:nvPr/>
        </p:nvSpPr>
        <p:spPr bwMode="auto">
          <a:xfrm>
            <a:off x="4291013" y="2263775"/>
            <a:ext cx="0" cy="9144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41" name="Line 53"/>
          <p:cNvSpPr>
            <a:spLocks noChangeShapeType="1"/>
          </p:cNvSpPr>
          <p:nvPr/>
        </p:nvSpPr>
        <p:spPr bwMode="auto">
          <a:xfrm flipH="1">
            <a:off x="4367213" y="2263775"/>
            <a:ext cx="228600" cy="91440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3142" name="Rectangle 54"/>
          <p:cNvSpPr>
            <a:spLocks noChangeArrowheads="1"/>
          </p:cNvSpPr>
          <p:nvPr/>
        </p:nvSpPr>
        <p:spPr bwMode="auto">
          <a:xfrm>
            <a:off x="3886200" y="1782763"/>
            <a:ext cx="95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Clients</a:t>
            </a:r>
          </a:p>
        </p:txBody>
      </p:sp>
      <p:sp>
        <p:nvSpPr>
          <p:cNvPr id="1113143" name="Rectangle 55"/>
          <p:cNvSpPr>
            <a:spLocks noChangeArrowheads="1"/>
          </p:cNvSpPr>
          <p:nvPr/>
        </p:nvSpPr>
        <p:spPr bwMode="auto">
          <a:xfrm>
            <a:off x="893763" y="446405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1800" b="1">
                <a:latin typeface="Arial Rounded MT Bold" charset="0"/>
                <a:cs typeface="+mn-cs"/>
              </a:rPr>
              <a:t>Wrapper</a:t>
            </a:r>
          </a:p>
        </p:txBody>
      </p:sp>
      <p:sp>
        <p:nvSpPr>
          <p:cNvPr id="1113144" name="Rectangle 56"/>
          <p:cNvSpPr>
            <a:spLocks noChangeArrowheads="1"/>
          </p:cNvSpPr>
          <p:nvPr/>
        </p:nvSpPr>
        <p:spPr bwMode="auto">
          <a:xfrm>
            <a:off x="6837363" y="446405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1800" b="1">
                <a:latin typeface="Arial Rounded MT Bold" charset="0"/>
                <a:cs typeface="+mn-cs"/>
              </a:rPr>
              <a:t>Wrapper</a:t>
            </a:r>
          </a:p>
        </p:txBody>
      </p:sp>
      <p:sp>
        <p:nvSpPr>
          <p:cNvPr id="1113145" name="Rectangle 57"/>
          <p:cNvSpPr>
            <a:spLocks noChangeArrowheads="1"/>
          </p:cNvSpPr>
          <p:nvPr/>
        </p:nvSpPr>
        <p:spPr bwMode="auto">
          <a:xfrm>
            <a:off x="3103563" y="446405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1800" b="1">
                <a:latin typeface="Arial Rounded MT Bold" charset="0"/>
                <a:cs typeface="+mn-cs"/>
              </a:rPr>
              <a:t>Wrapper</a:t>
            </a:r>
          </a:p>
        </p:txBody>
      </p:sp>
      <p:sp>
        <p:nvSpPr>
          <p:cNvPr id="1113146" name="Rectangle 58"/>
          <p:cNvSpPr>
            <a:spLocks noChangeArrowheads="1"/>
          </p:cNvSpPr>
          <p:nvPr/>
        </p:nvSpPr>
        <p:spPr bwMode="auto">
          <a:xfrm>
            <a:off x="457200" y="1143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Tx/>
              <a:buChar char="•"/>
              <a:defRPr/>
            </a:pPr>
            <a:r>
              <a:rPr lang="en-US" sz="2800">
                <a:latin typeface="Arial" charset="0"/>
                <a:cs typeface="+mn-cs"/>
              </a:rPr>
              <a:t>Query-driven (lazy, on-demand)</a:t>
            </a:r>
            <a:endParaRPr lang="en-US" sz="3200">
              <a:latin typeface="Arial" charset="0"/>
              <a:cs typeface="+mn-cs"/>
            </a:endParaRPr>
          </a:p>
        </p:txBody>
      </p:sp>
      <p:sp>
        <p:nvSpPr>
          <p:cNvPr id="1113147" name="Text Box 59"/>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75906" name="Rectangle 2"/>
          <p:cNvSpPr>
            <a:spLocks noGrp="1" noChangeArrowheads="1"/>
          </p:cNvSpPr>
          <p:nvPr>
            <p:ph type="title"/>
          </p:nvPr>
        </p:nvSpPr>
        <p:spPr/>
        <p:txBody>
          <a:bodyPr/>
          <a:lstStyle/>
          <a:p>
            <a:pPr eaLnBrk="1" hangingPunct="1">
              <a:defRPr/>
            </a:pPr>
            <a:r>
              <a:rPr lang="en-US" smtClean="0">
                <a:cs typeface="+mj-cs"/>
              </a:rPr>
              <a:t>Neural Networks</a:t>
            </a:r>
          </a:p>
        </p:txBody>
      </p:sp>
      <p:sp>
        <p:nvSpPr>
          <p:cNvPr id="1275907" name="Rectangle 3"/>
          <p:cNvSpPr>
            <a:spLocks noGrp="1" noChangeArrowheads="1"/>
          </p:cNvSpPr>
          <p:nvPr>
            <p:ph type="body" idx="1"/>
          </p:nvPr>
        </p:nvSpPr>
        <p:spPr/>
        <p:txBody>
          <a:bodyPr/>
          <a:lstStyle/>
          <a:p>
            <a:pPr eaLnBrk="1" hangingPunct="1">
              <a:defRPr/>
            </a:pPr>
            <a:r>
              <a:rPr lang="en-US" smtClean="0">
                <a:cs typeface="+mn-cs"/>
              </a:rPr>
              <a:t>Attempt to model neurons in the brain</a:t>
            </a:r>
          </a:p>
          <a:p>
            <a:pPr eaLnBrk="1" hangingPunct="1">
              <a:defRPr/>
            </a:pPr>
            <a:r>
              <a:rPr lang="en-US" smtClean="0">
                <a:cs typeface="+mn-cs"/>
              </a:rPr>
              <a:t>Learn from a training set and then can be used to detect patterns inherent in that training set</a:t>
            </a:r>
          </a:p>
          <a:p>
            <a:pPr eaLnBrk="1" hangingPunct="1">
              <a:defRPr/>
            </a:pPr>
            <a:r>
              <a:rPr lang="en-US" smtClean="0">
                <a:cs typeface="+mn-cs"/>
              </a:rPr>
              <a:t>Neural nets are effective when the data is shapeless and lacking any apparent patterns</a:t>
            </a:r>
          </a:p>
          <a:p>
            <a:pPr eaLnBrk="1" hangingPunct="1">
              <a:defRPr/>
            </a:pPr>
            <a:r>
              <a:rPr lang="en-US" smtClean="0">
                <a:cs typeface="+mn-cs"/>
              </a:rPr>
              <a:t>May be hard to understand results</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quarter" idx="10"/>
          </p:nvPr>
        </p:nvSpPr>
        <p:spPr/>
        <p:txBody>
          <a:bodyPr/>
          <a:lstStyle/>
          <a:p>
            <a:pPr>
              <a:defRPr/>
            </a:pPr>
            <a:r>
              <a:rPr lang="en-US" smtClean="0"/>
              <a:t>IS 257 – Fall 2012</a:t>
            </a:r>
            <a:endParaRPr lang="en-US"/>
          </a:p>
        </p:txBody>
      </p:sp>
      <p:sp>
        <p:nvSpPr>
          <p:cNvPr id="1215490" name="Rectangle 2"/>
          <p:cNvSpPr>
            <a:spLocks noGrp="1" noChangeArrowheads="1"/>
          </p:cNvSpPr>
          <p:nvPr>
            <p:ph type="title"/>
          </p:nvPr>
        </p:nvSpPr>
        <p:spPr/>
        <p:txBody>
          <a:bodyPr/>
          <a:lstStyle/>
          <a:p>
            <a:pPr algn="ctr" eaLnBrk="1" hangingPunct="1">
              <a:defRPr/>
            </a:pPr>
            <a:r>
              <a:rPr lang="en-US" smtClean="0">
                <a:cs typeface="+mj-cs"/>
              </a:rPr>
              <a:t>Neural Network</a:t>
            </a:r>
          </a:p>
        </p:txBody>
      </p:sp>
      <p:graphicFrame>
        <p:nvGraphicFramePr>
          <p:cNvPr id="146435" name="Object 29"/>
          <p:cNvGraphicFramePr>
            <a:graphicFrameLocks noGrp="1" noChangeAspect="1"/>
          </p:cNvGraphicFramePr>
          <p:nvPr>
            <p:ph idx="1"/>
          </p:nvPr>
        </p:nvGraphicFramePr>
        <p:xfrm>
          <a:off x="7620000" y="1143000"/>
          <a:ext cx="1371600" cy="1371600"/>
        </p:xfrm>
        <a:graphic>
          <a:graphicData uri="http://schemas.openxmlformats.org/presentationml/2006/ole">
            <mc:AlternateContent xmlns:mc="http://schemas.openxmlformats.org/markup-compatibility/2006">
              <mc:Choice xmlns:v="urn:schemas-microsoft-com:vml" Requires="v">
                <p:oleObj spid="_x0000_s146469" name="Bitmap Image" r:id="rId4" imgW="3629532" imgH="3629532" progId="Paint.Picture">
                  <p:embed/>
                </p:oleObj>
              </mc:Choice>
              <mc:Fallback>
                <p:oleObj name="Bitmap Image" r:id="rId4" imgW="3629532" imgH="3629532" progId="Paint.Picture">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143000"/>
                        <a:ext cx="1371600" cy="13716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grpSp>
        <p:nvGrpSpPr>
          <p:cNvPr id="146436" name="Group 3"/>
          <p:cNvGrpSpPr>
            <a:grpSpLocks/>
          </p:cNvGrpSpPr>
          <p:nvPr/>
        </p:nvGrpSpPr>
        <p:grpSpPr bwMode="auto">
          <a:xfrm>
            <a:off x="1752600" y="1295400"/>
            <a:ext cx="5715000" cy="4648200"/>
            <a:chOff x="1728" y="1776"/>
            <a:chExt cx="2688" cy="1960"/>
          </a:xfrm>
        </p:grpSpPr>
        <p:sp>
          <p:nvSpPr>
            <p:cNvPr id="1215492" name="AutoShape 4"/>
            <p:cNvSpPr>
              <a:spLocks noChangeArrowheads="1"/>
            </p:cNvSpPr>
            <p:nvPr/>
          </p:nvSpPr>
          <p:spPr bwMode="auto">
            <a:xfrm>
              <a:off x="1728" y="1776"/>
              <a:ext cx="2688" cy="1960"/>
            </a:xfrm>
            <a:prstGeom prst="roundRect">
              <a:avLst>
                <a:gd name="adj" fmla="val 12495"/>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46439" name="Group 5"/>
            <p:cNvGrpSpPr>
              <a:grpSpLocks/>
            </p:cNvGrpSpPr>
            <p:nvPr/>
          </p:nvGrpSpPr>
          <p:grpSpPr bwMode="auto">
            <a:xfrm>
              <a:off x="1968" y="1776"/>
              <a:ext cx="2201" cy="1768"/>
              <a:chOff x="1968" y="1776"/>
              <a:chExt cx="2201" cy="1768"/>
            </a:xfrm>
          </p:grpSpPr>
          <p:sp>
            <p:nvSpPr>
              <p:cNvPr id="1215494" name="Oval 6"/>
              <p:cNvSpPr>
                <a:spLocks noChangeArrowheads="1"/>
              </p:cNvSpPr>
              <p:nvPr/>
            </p:nvSpPr>
            <p:spPr bwMode="auto">
              <a:xfrm>
                <a:off x="1968" y="196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5" name="Oval 7"/>
              <p:cNvSpPr>
                <a:spLocks noChangeArrowheads="1"/>
              </p:cNvSpPr>
              <p:nvPr/>
            </p:nvSpPr>
            <p:spPr bwMode="auto">
              <a:xfrm>
                <a:off x="1968" y="244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6" name="Oval 8"/>
              <p:cNvSpPr>
                <a:spLocks noChangeArrowheads="1"/>
              </p:cNvSpPr>
              <p:nvPr/>
            </p:nvSpPr>
            <p:spPr bwMode="auto">
              <a:xfrm>
                <a:off x="2640" y="268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7" name="Oval 9"/>
              <p:cNvSpPr>
                <a:spLocks noChangeArrowheads="1"/>
              </p:cNvSpPr>
              <p:nvPr/>
            </p:nvSpPr>
            <p:spPr bwMode="auto">
              <a:xfrm>
                <a:off x="1968" y="292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8" name="Oval 10"/>
              <p:cNvSpPr>
                <a:spLocks noChangeArrowheads="1"/>
              </p:cNvSpPr>
              <p:nvPr/>
            </p:nvSpPr>
            <p:spPr bwMode="auto">
              <a:xfrm>
                <a:off x="1968" y="3360"/>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9" name="Oval 11"/>
              <p:cNvSpPr>
                <a:spLocks noChangeArrowheads="1"/>
              </p:cNvSpPr>
              <p:nvPr/>
            </p:nvSpPr>
            <p:spPr bwMode="auto">
              <a:xfrm>
                <a:off x="2640" y="3120"/>
                <a:ext cx="184" cy="183"/>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0" name="Oval 12"/>
              <p:cNvSpPr>
                <a:spLocks noChangeArrowheads="1"/>
              </p:cNvSpPr>
              <p:nvPr/>
            </p:nvSpPr>
            <p:spPr bwMode="auto">
              <a:xfrm>
                <a:off x="2640" y="220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1" name="Oval 13"/>
              <p:cNvSpPr>
                <a:spLocks noChangeArrowheads="1"/>
              </p:cNvSpPr>
              <p:nvPr/>
            </p:nvSpPr>
            <p:spPr bwMode="auto">
              <a:xfrm>
                <a:off x="3408" y="268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2" name="Line 14"/>
              <p:cNvSpPr>
                <a:spLocks noChangeShapeType="1"/>
              </p:cNvSpPr>
              <p:nvPr/>
            </p:nvSpPr>
            <p:spPr bwMode="auto">
              <a:xfrm>
                <a:off x="2156" y="2060"/>
                <a:ext cx="48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3" name="Line 15"/>
              <p:cNvSpPr>
                <a:spLocks noChangeShapeType="1"/>
              </p:cNvSpPr>
              <p:nvPr/>
            </p:nvSpPr>
            <p:spPr bwMode="auto">
              <a:xfrm flipV="1">
                <a:off x="2156" y="230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4" name="Line 16"/>
              <p:cNvSpPr>
                <a:spLocks noChangeShapeType="1"/>
              </p:cNvSpPr>
              <p:nvPr/>
            </p:nvSpPr>
            <p:spPr bwMode="auto">
              <a:xfrm flipV="1">
                <a:off x="2156" y="2300"/>
                <a:ext cx="480" cy="7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5" name="Line 17"/>
              <p:cNvSpPr>
                <a:spLocks noChangeShapeType="1"/>
              </p:cNvSpPr>
              <p:nvPr/>
            </p:nvSpPr>
            <p:spPr bwMode="auto">
              <a:xfrm>
                <a:off x="2156" y="3020"/>
                <a:ext cx="48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6" name="Line 18"/>
              <p:cNvSpPr>
                <a:spLocks noChangeShapeType="1"/>
              </p:cNvSpPr>
              <p:nvPr/>
            </p:nvSpPr>
            <p:spPr bwMode="auto">
              <a:xfrm>
                <a:off x="2156" y="254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7" name="Line 19"/>
              <p:cNvSpPr>
                <a:spLocks noChangeShapeType="1"/>
              </p:cNvSpPr>
              <p:nvPr/>
            </p:nvSpPr>
            <p:spPr bwMode="auto">
              <a:xfrm flipV="1">
                <a:off x="2156" y="3212"/>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8" name="Line 20"/>
              <p:cNvSpPr>
                <a:spLocks noChangeShapeType="1"/>
              </p:cNvSpPr>
              <p:nvPr/>
            </p:nvSpPr>
            <p:spPr bwMode="auto">
              <a:xfrm flipV="1">
                <a:off x="2156" y="2780"/>
                <a:ext cx="480" cy="6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9" name="Line 21"/>
              <p:cNvSpPr>
                <a:spLocks noChangeShapeType="1"/>
              </p:cNvSpPr>
              <p:nvPr/>
            </p:nvSpPr>
            <p:spPr bwMode="auto">
              <a:xfrm>
                <a:off x="2828" y="2300"/>
                <a:ext cx="576"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0" name="Line 22"/>
              <p:cNvSpPr>
                <a:spLocks noChangeShapeType="1"/>
              </p:cNvSpPr>
              <p:nvPr/>
            </p:nvSpPr>
            <p:spPr bwMode="auto">
              <a:xfrm>
                <a:off x="2828" y="2780"/>
                <a:ext cx="57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1" name="Line 23"/>
              <p:cNvSpPr>
                <a:spLocks noChangeShapeType="1"/>
              </p:cNvSpPr>
              <p:nvPr/>
            </p:nvSpPr>
            <p:spPr bwMode="auto">
              <a:xfrm flipV="1">
                <a:off x="2828" y="2780"/>
                <a:ext cx="576"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2" name="Line 24"/>
              <p:cNvSpPr>
                <a:spLocks noChangeShapeType="1"/>
              </p:cNvSpPr>
              <p:nvPr/>
            </p:nvSpPr>
            <p:spPr bwMode="auto">
              <a:xfrm flipV="1">
                <a:off x="2156" y="278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3" name="Rectangle 25"/>
              <p:cNvSpPr>
                <a:spLocks noChangeArrowheads="1"/>
              </p:cNvSpPr>
              <p:nvPr/>
            </p:nvSpPr>
            <p:spPr bwMode="auto">
              <a:xfrm>
                <a:off x="3684" y="2688"/>
                <a:ext cx="485"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Output</a:t>
                </a:r>
              </a:p>
            </p:txBody>
          </p:sp>
          <p:sp>
            <p:nvSpPr>
              <p:cNvPr id="1215514" name="Rectangle 26"/>
              <p:cNvSpPr>
                <a:spLocks noChangeArrowheads="1"/>
              </p:cNvSpPr>
              <p:nvPr/>
            </p:nvSpPr>
            <p:spPr bwMode="auto">
              <a:xfrm>
                <a:off x="2973" y="2112"/>
                <a:ext cx="831"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Hidden layer</a:t>
                </a:r>
              </a:p>
            </p:txBody>
          </p:sp>
          <p:sp>
            <p:nvSpPr>
              <p:cNvPr id="1215515" name="Line 27"/>
              <p:cNvSpPr>
                <a:spLocks noChangeShapeType="1"/>
              </p:cNvSpPr>
              <p:nvPr/>
            </p:nvSpPr>
            <p:spPr bwMode="auto">
              <a:xfrm>
                <a:off x="2156" y="2060"/>
                <a:ext cx="480" cy="11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6" name="Rectangle 28"/>
              <p:cNvSpPr>
                <a:spLocks noChangeArrowheads="1"/>
              </p:cNvSpPr>
              <p:nvPr/>
            </p:nvSpPr>
            <p:spPr bwMode="auto">
              <a:xfrm>
                <a:off x="2231" y="1776"/>
                <a:ext cx="712"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Input layer</a:t>
                </a:r>
              </a:p>
            </p:txBody>
          </p:sp>
        </p:grpSp>
      </p:grpSp>
      <p:sp>
        <p:nvSpPr>
          <p:cNvPr id="1215518" name="Text Box 30"/>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16518" name="Rectangle 6"/>
          <p:cNvSpPr>
            <a:spLocks noGrp="1" noChangeArrowheads="1"/>
          </p:cNvSpPr>
          <p:nvPr>
            <p:ph type="title"/>
          </p:nvPr>
        </p:nvSpPr>
        <p:spPr/>
        <p:txBody>
          <a:bodyPr/>
          <a:lstStyle/>
          <a:p>
            <a:pPr eaLnBrk="1" hangingPunct="1">
              <a:defRPr/>
            </a:pPr>
            <a:r>
              <a:rPr lang="en-US" smtClean="0">
                <a:cs typeface="+mj-cs"/>
              </a:rPr>
              <a:t>Neural Networks</a:t>
            </a:r>
          </a:p>
        </p:txBody>
      </p:sp>
      <p:sp>
        <p:nvSpPr>
          <p:cNvPr id="1216519" name="Rectangle 7"/>
          <p:cNvSpPr>
            <a:spLocks noGrp="1" noChangeArrowheads="1"/>
          </p:cNvSpPr>
          <p:nvPr>
            <p:ph type="body" idx="1"/>
          </p:nvPr>
        </p:nvSpPr>
        <p:spPr/>
        <p:txBody>
          <a:bodyPr/>
          <a:lstStyle/>
          <a:p>
            <a:pPr eaLnBrk="1" hangingPunct="1">
              <a:defRPr/>
            </a:pPr>
            <a:r>
              <a:rPr lang="en-US" smtClean="0">
                <a:cs typeface="+mn-cs"/>
              </a:rPr>
              <a:t>Description</a:t>
            </a:r>
          </a:p>
          <a:p>
            <a:pPr lvl="1" eaLnBrk="1" hangingPunct="1">
              <a:defRPr/>
            </a:pPr>
            <a:r>
              <a:rPr lang="en-US" smtClean="0"/>
              <a:t>Difficult interpretation</a:t>
            </a:r>
          </a:p>
          <a:p>
            <a:pPr lvl="1" eaLnBrk="1" hangingPunct="1">
              <a:defRPr/>
            </a:pPr>
            <a:r>
              <a:rPr lang="en-US" smtClean="0"/>
              <a:t>Tends to </a:t>
            </a:r>
            <a:r>
              <a:rPr lang="ja-JP" altLang="en-US" smtClean="0">
                <a:latin typeface="Arial"/>
              </a:rPr>
              <a:t>‘</a:t>
            </a:r>
            <a:r>
              <a:rPr lang="en-US" smtClean="0"/>
              <a:t>overfit</a:t>
            </a:r>
            <a:r>
              <a:rPr lang="ja-JP" altLang="en-US" smtClean="0">
                <a:latin typeface="Arial"/>
              </a:rPr>
              <a:t>’</a:t>
            </a:r>
            <a:r>
              <a:rPr lang="en-US" smtClean="0"/>
              <a:t> the data</a:t>
            </a:r>
          </a:p>
          <a:p>
            <a:pPr lvl="1" eaLnBrk="1" hangingPunct="1">
              <a:defRPr/>
            </a:pPr>
            <a:r>
              <a:rPr lang="en-US" smtClean="0"/>
              <a:t>Extensive amount of training time</a:t>
            </a:r>
          </a:p>
          <a:p>
            <a:pPr lvl="1" eaLnBrk="1" hangingPunct="1">
              <a:defRPr/>
            </a:pPr>
            <a:r>
              <a:rPr lang="en-US" smtClean="0"/>
              <a:t>A lot of data preparation</a:t>
            </a:r>
          </a:p>
          <a:p>
            <a:pPr lvl="1" eaLnBrk="1" hangingPunct="1">
              <a:defRPr/>
            </a:pPr>
            <a:r>
              <a:rPr lang="en-US" smtClean="0"/>
              <a:t>Works with all data types</a:t>
            </a:r>
          </a:p>
        </p:txBody>
      </p:sp>
      <p:graphicFrame>
        <p:nvGraphicFramePr>
          <p:cNvPr id="148484" name="Object 4"/>
          <p:cNvGraphicFramePr>
            <a:graphicFrameLocks noChangeAspect="1"/>
          </p:cNvGraphicFramePr>
          <p:nvPr/>
        </p:nvGraphicFramePr>
        <p:xfrm>
          <a:off x="7162800" y="1447800"/>
          <a:ext cx="1600200" cy="1600200"/>
        </p:xfrm>
        <a:graphic>
          <a:graphicData uri="http://schemas.openxmlformats.org/presentationml/2006/ole">
            <mc:AlternateContent xmlns:mc="http://schemas.openxmlformats.org/markup-compatibility/2006">
              <mc:Choice xmlns:v="urn:schemas-microsoft-com:vml" Requires="v">
                <p:oleObj spid="_x0000_s148492"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447800"/>
                        <a:ext cx="1600200" cy="16002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6517"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2012</a:t>
            </a:r>
            <a:endParaRPr lang="en-US"/>
          </a:p>
        </p:txBody>
      </p:sp>
      <p:sp>
        <p:nvSpPr>
          <p:cNvPr id="1282050" name="Rectangle 2"/>
          <p:cNvSpPr>
            <a:spLocks noGrp="1" noChangeArrowheads="1"/>
          </p:cNvSpPr>
          <p:nvPr>
            <p:ph type="title"/>
          </p:nvPr>
        </p:nvSpPr>
        <p:spPr/>
        <p:txBody>
          <a:bodyPr/>
          <a:lstStyle/>
          <a:p>
            <a:pPr eaLnBrk="1" hangingPunct="1">
              <a:defRPr/>
            </a:pPr>
            <a:r>
              <a:rPr lang="en-US" smtClean="0">
                <a:cs typeface="+mj-cs"/>
              </a:rPr>
              <a:t>Genetic algorithms</a:t>
            </a:r>
          </a:p>
        </p:txBody>
      </p:sp>
      <p:sp>
        <p:nvSpPr>
          <p:cNvPr id="1282051" name="Rectangle 3"/>
          <p:cNvSpPr>
            <a:spLocks noGrp="1" noChangeArrowheads="1"/>
          </p:cNvSpPr>
          <p:nvPr>
            <p:ph type="body" idx="1"/>
          </p:nvPr>
        </p:nvSpPr>
        <p:spPr/>
        <p:txBody>
          <a:bodyPr/>
          <a:lstStyle/>
          <a:p>
            <a:pPr eaLnBrk="1" hangingPunct="1">
              <a:defRPr/>
            </a:pPr>
            <a:r>
              <a:rPr lang="en-US" smtClean="0">
                <a:cs typeface="+mn-cs"/>
              </a:rPr>
              <a:t>Imitate natural selection processes to evolve models using</a:t>
            </a:r>
          </a:p>
          <a:p>
            <a:pPr lvl="1" eaLnBrk="1" hangingPunct="1">
              <a:defRPr/>
            </a:pPr>
            <a:r>
              <a:rPr lang="en-US" smtClean="0"/>
              <a:t>Selection</a:t>
            </a:r>
          </a:p>
          <a:p>
            <a:pPr lvl="1" eaLnBrk="1" hangingPunct="1">
              <a:defRPr/>
            </a:pPr>
            <a:r>
              <a:rPr lang="en-US" smtClean="0"/>
              <a:t>Crossover</a:t>
            </a:r>
          </a:p>
          <a:p>
            <a:pPr lvl="1" eaLnBrk="1" hangingPunct="1">
              <a:defRPr/>
            </a:pPr>
            <a:r>
              <a:rPr lang="en-US" smtClean="0"/>
              <a:t>Mutation</a:t>
            </a:r>
          </a:p>
          <a:p>
            <a:pPr eaLnBrk="1" hangingPunct="1">
              <a:defRPr/>
            </a:pPr>
            <a:r>
              <a:rPr lang="en-US" smtClean="0">
                <a:cs typeface="+mn-cs"/>
              </a:rPr>
              <a:t>Each new generation inherits traits from the previous ones until only the most predictive survive.</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21638" name="Rectangle 6"/>
          <p:cNvSpPr>
            <a:spLocks noGrp="1" noChangeArrowheads="1"/>
          </p:cNvSpPr>
          <p:nvPr>
            <p:ph type="title"/>
          </p:nvPr>
        </p:nvSpPr>
        <p:spPr/>
        <p:txBody>
          <a:bodyPr/>
          <a:lstStyle/>
          <a:p>
            <a:pPr eaLnBrk="1" hangingPunct="1">
              <a:defRPr/>
            </a:pPr>
            <a:r>
              <a:rPr lang="en-US" smtClean="0">
                <a:cs typeface="+mj-cs"/>
              </a:rPr>
              <a:t>Phases in the DM Process (5)</a:t>
            </a:r>
          </a:p>
        </p:txBody>
      </p:sp>
      <p:sp>
        <p:nvSpPr>
          <p:cNvPr id="1221639" name="Rectangle 7"/>
          <p:cNvSpPr>
            <a:spLocks noGrp="1" noChangeArrowheads="1"/>
          </p:cNvSpPr>
          <p:nvPr>
            <p:ph type="body" idx="1"/>
          </p:nvPr>
        </p:nvSpPr>
        <p:spPr>
          <a:xfrm>
            <a:off x="457200" y="1219200"/>
            <a:ext cx="6019800" cy="4953000"/>
          </a:xfrm>
        </p:spPr>
        <p:txBody>
          <a:bodyPr/>
          <a:lstStyle/>
          <a:p>
            <a:pPr eaLnBrk="1" hangingPunct="1">
              <a:defRPr/>
            </a:pPr>
            <a:r>
              <a:rPr lang="en-US" smtClean="0">
                <a:cs typeface="+mn-cs"/>
              </a:rPr>
              <a:t>Model Evaluation</a:t>
            </a:r>
          </a:p>
          <a:p>
            <a:pPr lvl="1" eaLnBrk="1" hangingPunct="1">
              <a:defRPr/>
            </a:pPr>
            <a:r>
              <a:rPr lang="en-US" smtClean="0"/>
              <a:t>Evaluation of model:  how well it performed on test data</a:t>
            </a:r>
          </a:p>
          <a:p>
            <a:pPr lvl="1" eaLnBrk="1" hangingPunct="1">
              <a:defRPr/>
            </a:pPr>
            <a:r>
              <a:rPr lang="en-US" smtClean="0"/>
              <a:t>Methods and criteria depend on model type:</a:t>
            </a:r>
          </a:p>
          <a:p>
            <a:pPr lvl="2" eaLnBrk="1" hangingPunct="1">
              <a:defRPr/>
            </a:pPr>
            <a:r>
              <a:rPr lang="en-US" smtClean="0"/>
              <a:t>e.g., coincidence matrix with classification models, mean error rate with regression models</a:t>
            </a:r>
          </a:p>
          <a:p>
            <a:pPr lvl="1" eaLnBrk="1" hangingPunct="1">
              <a:defRPr/>
            </a:pPr>
            <a:r>
              <a:rPr lang="en-US" smtClean="0"/>
              <a:t>Interpretation of model:  important or not, easy or hard depends on algorithm</a:t>
            </a:r>
          </a:p>
        </p:txBody>
      </p:sp>
      <p:graphicFrame>
        <p:nvGraphicFramePr>
          <p:cNvPr id="152580" name="Object 4"/>
          <p:cNvGraphicFramePr>
            <a:graphicFrameLocks noChangeAspect="1"/>
          </p:cNvGraphicFramePr>
          <p:nvPr/>
        </p:nvGraphicFramePr>
        <p:xfrm>
          <a:off x="6324600" y="2057400"/>
          <a:ext cx="2576513" cy="2576513"/>
        </p:xfrm>
        <a:graphic>
          <a:graphicData uri="http://schemas.openxmlformats.org/presentationml/2006/ole">
            <mc:AlternateContent xmlns:mc="http://schemas.openxmlformats.org/markup-compatibility/2006">
              <mc:Choice xmlns:v="urn:schemas-microsoft-com:vml" Requires="v">
                <p:oleObj spid="_x0000_s152588"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057400"/>
                        <a:ext cx="2576513" cy="25765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1637"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2012</a:t>
            </a:r>
            <a:endParaRPr lang="en-US"/>
          </a:p>
        </p:txBody>
      </p:sp>
      <p:sp>
        <p:nvSpPr>
          <p:cNvPr id="1222662" name="Rectangle 6"/>
          <p:cNvSpPr>
            <a:spLocks noGrp="1" noChangeArrowheads="1"/>
          </p:cNvSpPr>
          <p:nvPr>
            <p:ph type="title"/>
          </p:nvPr>
        </p:nvSpPr>
        <p:spPr/>
        <p:txBody>
          <a:bodyPr/>
          <a:lstStyle/>
          <a:p>
            <a:pPr eaLnBrk="1" hangingPunct="1">
              <a:defRPr/>
            </a:pPr>
            <a:r>
              <a:rPr lang="en-US" smtClean="0">
                <a:cs typeface="+mj-cs"/>
              </a:rPr>
              <a:t>Phases in the DM Process (6)</a:t>
            </a:r>
          </a:p>
        </p:txBody>
      </p:sp>
      <p:sp>
        <p:nvSpPr>
          <p:cNvPr id="1222663" name="Rectangle 7"/>
          <p:cNvSpPr>
            <a:spLocks noGrp="1" noChangeArrowheads="1"/>
          </p:cNvSpPr>
          <p:nvPr>
            <p:ph type="body" idx="1"/>
          </p:nvPr>
        </p:nvSpPr>
        <p:spPr/>
        <p:txBody>
          <a:bodyPr/>
          <a:lstStyle/>
          <a:p>
            <a:pPr eaLnBrk="1" hangingPunct="1">
              <a:defRPr/>
            </a:pPr>
            <a:r>
              <a:rPr lang="en-US" smtClean="0">
                <a:cs typeface="+mn-cs"/>
              </a:rPr>
              <a:t>Deployment</a:t>
            </a:r>
          </a:p>
          <a:p>
            <a:pPr lvl="1" eaLnBrk="1" hangingPunct="1">
              <a:defRPr/>
            </a:pPr>
            <a:r>
              <a:rPr lang="en-US" smtClean="0"/>
              <a:t>Determine how the results need to be utilized</a:t>
            </a:r>
          </a:p>
          <a:p>
            <a:pPr lvl="1" eaLnBrk="1" hangingPunct="1">
              <a:defRPr/>
            </a:pPr>
            <a:r>
              <a:rPr lang="en-US" smtClean="0"/>
              <a:t>Who needs to use them?</a:t>
            </a:r>
          </a:p>
          <a:p>
            <a:pPr lvl="1" eaLnBrk="1" hangingPunct="1">
              <a:defRPr/>
            </a:pPr>
            <a:r>
              <a:rPr lang="en-US" smtClean="0"/>
              <a:t>How often do they need to be used</a:t>
            </a:r>
          </a:p>
          <a:p>
            <a:pPr eaLnBrk="1" hangingPunct="1">
              <a:defRPr/>
            </a:pPr>
            <a:r>
              <a:rPr lang="en-US" smtClean="0">
                <a:cs typeface="+mn-cs"/>
              </a:rPr>
              <a:t>Deploy Data Mining results by:</a:t>
            </a:r>
          </a:p>
          <a:p>
            <a:pPr lvl="1" eaLnBrk="1" hangingPunct="1">
              <a:defRPr/>
            </a:pPr>
            <a:r>
              <a:rPr lang="en-US" smtClean="0"/>
              <a:t>Scoring a database</a:t>
            </a:r>
          </a:p>
          <a:p>
            <a:pPr lvl="1" eaLnBrk="1" hangingPunct="1">
              <a:defRPr/>
            </a:pPr>
            <a:r>
              <a:rPr lang="en-US" smtClean="0"/>
              <a:t>Utilizing results as business rules</a:t>
            </a:r>
          </a:p>
          <a:p>
            <a:pPr lvl="1" eaLnBrk="1" hangingPunct="1">
              <a:defRPr/>
            </a:pPr>
            <a:r>
              <a:rPr lang="en-US" smtClean="0"/>
              <a:t>interactive scoring on-line</a:t>
            </a:r>
          </a:p>
        </p:txBody>
      </p:sp>
      <p:graphicFrame>
        <p:nvGraphicFramePr>
          <p:cNvPr id="154628" name="Object 4"/>
          <p:cNvGraphicFramePr>
            <a:graphicFrameLocks noChangeAspect="1"/>
          </p:cNvGraphicFramePr>
          <p:nvPr/>
        </p:nvGraphicFramePr>
        <p:xfrm>
          <a:off x="7177088" y="2590800"/>
          <a:ext cx="1966912" cy="1966913"/>
        </p:xfrm>
        <a:graphic>
          <a:graphicData uri="http://schemas.openxmlformats.org/presentationml/2006/ole">
            <mc:AlternateContent xmlns:mc="http://schemas.openxmlformats.org/markup-compatibility/2006">
              <mc:Choice xmlns:v="urn:schemas-microsoft-com:vml" Requires="v">
                <p:oleObj spid="_x0000_s154636" name="Bitmap Image" r:id="rId4" imgW="3629532" imgH="3629532" progId="Paint.Picture">
                  <p:embed/>
                </p:oleObj>
              </mc:Choice>
              <mc:Fallback>
                <p:oleObj name="Bitmap Image" r:id="rId4" imgW="3629532" imgH="362953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088" y="2590800"/>
                        <a:ext cx="1966912" cy="19669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2661"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23686" name="Rectangle 6"/>
          <p:cNvSpPr>
            <a:spLocks noGrp="1" noChangeArrowheads="1"/>
          </p:cNvSpPr>
          <p:nvPr>
            <p:ph type="title"/>
          </p:nvPr>
        </p:nvSpPr>
        <p:spPr/>
        <p:txBody>
          <a:bodyPr/>
          <a:lstStyle/>
          <a:p>
            <a:pPr eaLnBrk="1" hangingPunct="1">
              <a:defRPr/>
            </a:pPr>
            <a:r>
              <a:rPr lang="en-US" sz="3200" smtClean="0">
                <a:cs typeface="+mj-cs"/>
              </a:rPr>
              <a:t>Specific Data Mining Applications:</a:t>
            </a:r>
          </a:p>
        </p:txBody>
      </p:sp>
      <p:sp>
        <p:nvSpPr>
          <p:cNvPr id="1223687" name="Rectangle 7"/>
          <p:cNvSpPr>
            <a:spLocks noGrp="1" noChangeArrowheads="1"/>
          </p:cNvSpPr>
          <p:nvPr>
            <p:ph type="body" idx="1"/>
          </p:nvPr>
        </p:nvSpPr>
        <p:spPr/>
        <p:txBody>
          <a:bodyPr/>
          <a:lstStyle/>
          <a:p>
            <a:pPr eaLnBrk="1" hangingPunct="1">
              <a:defRPr/>
            </a:pPr>
            <a:endParaRPr lang="en-US" smtClean="0">
              <a:cs typeface="+mn-cs"/>
            </a:endParaRPr>
          </a:p>
        </p:txBody>
      </p:sp>
      <p:sp>
        <p:nvSpPr>
          <p:cNvPr id="1223688" name="Text Box 8"/>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2012</a:t>
            </a:r>
            <a:endParaRPr lang="en-US"/>
          </a:p>
        </p:txBody>
      </p:sp>
      <p:pic>
        <p:nvPicPr>
          <p:cNvPr id="158722" name="Picture 2" descr="ir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2819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710" name="Rectangle 6"/>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4708" name="Text Box 4"/>
          <p:cNvSpPr txBox="1">
            <a:spLocks noChangeArrowheads="1"/>
          </p:cNvSpPr>
          <p:nvPr/>
        </p:nvSpPr>
        <p:spPr bwMode="auto">
          <a:xfrm>
            <a:off x="685800" y="4191000"/>
            <a:ext cx="7924800" cy="17399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Scheduled its workforce </a:t>
            </a:r>
          </a:p>
          <a:p>
            <a:pPr eaLnBrk="0" hangingPunct="0">
              <a:defRPr/>
            </a:pPr>
            <a:r>
              <a:rPr lang="en-US" sz="3600" b="1">
                <a:solidFill>
                  <a:srgbClr val="008000"/>
                </a:solidFill>
                <a:latin typeface="Arial" charset="0"/>
                <a:cs typeface="+mn-cs"/>
              </a:rPr>
              <a:t>to provide faster, more accurate answers to questions.</a:t>
            </a:r>
            <a:endParaRPr lang="en-US" sz="1800" b="1">
              <a:solidFill>
                <a:schemeClr val="bg1"/>
              </a:solidFill>
              <a:latin typeface="Arial" charset="0"/>
              <a:cs typeface="+mn-cs"/>
            </a:endParaRPr>
          </a:p>
        </p:txBody>
      </p:sp>
      <p:sp>
        <p:nvSpPr>
          <p:cNvPr id="1224709" name="Text Box 5"/>
          <p:cNvSpPr txBox="1">
            <a:spLocks noChangeArrowheads="1"/>
          </p:cNvSpPr>
          <p:nvPr/>
        </p:nvSpPr>
        <p:spPr bwMode="auto">
          <a:xfrm>
            <a:off x="1600200" y="2286000"/>
            <a:ext cx="6237288" cy="13731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800" b="1">
                <a:solidFill>
                  <a:srgbClr val="333399"/>
                </a:solidFill>
                <a:latin typeface="Arial" charset="0"/>
                <a:cs typeface="+mn-cs"/>
              </a:rPr>
              <a:t>The US Internal Revenue Service </a:t>
            </a:r>
          </a:p>
          <a:p>
            <a:pPr eaLnBrk="0" hangingPunct="0">
              <a:defRPr/>
            </a:pPr>
            <a:r>
              <a:rPr lang="en-US" sz="2800" b="1">
                <a:solidFill>
                  <a:srgbClr val="333399"/>
                </a:solidFill>
                <a:latin typeface="Arial" charset="0"/>
                <a:cs typeface="+mn-cs"/>
              </a:rPr>
              <a:t>needed to improve customer service and...</a:t>
            </a:r>
            <a:endParaRPr lang="en-US" sz="2000" b="1">
              <a:solidFill>
                <a:srgbClr val="333399"/>
              </a:solidFill>
              <a:latin typeface="Arial" charset="0"/>
              <a:cs typeface="+mn-cs"/>
            </a:endParaRPr>
          </a:p>
        </p:txBody>
      </p:sp>
      <p:sp>
        <p:nvSpPr>
          <p:cNvPr id="1224712" name="Text Box 8"/>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2012</a:t>
            </a:r>
            <a:endParaRPr lang="en-US"/>
          </a:p>
        </p:txBody>
      </p:sp>
      <p:sp>
        <p:nvSpPr>
          <p:cNvPr id="1226754" name="Rectangle 2"/>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6755" name="Text Box 3"/>
          <p:cNvSpPr txBox="1">
            <a:spLocks noChangeArrowheads="1"/>
          </p:cNvSpPr>
          <p:nvPr/>
        </p:nvSpPr>
        <p:spPr bwMode="auto">
          <a:xfrm>
            <a:off x="457200" y="4267200"/>
            <a:ext cx="7924800" cy="11906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analyzed suspects</a:t>
            </a:r>
            <a:r>
              <a:rPr lang="ja-JP" altLang="en-US" sz="3600" b="1">
                <a:solidFill>
                  <a:srgbClr val="008000"/>
                </a:solidFill>
                <a:latin typeface="Arial"/>
                <a:cs typeface="+mn-cs"/>
              </a:rPr>
              <a:t>’</a:t>
            </a:r>
            <a:r>
              <a:rPr lang="en-US" sz="3600" b="1">
                <a:solidFill>
                  <a:srgbClr val="008000"/>
                </a:solidFill>
                <a:latin typeface="Arial" charset="0"/>
                <a:cs typeface="+mn-cs"/>
              </a:rPr>
              <a:t> cell phone usage to focus investigations.</a:t>
            </a:r>
            <a:endParaRPr lang="en-US" sz="3200" b="1">
              <a:solidFill>
                <a:srgbClr val="008000"/>
              </a:solidFill>
              <a:latin typeface="Arial" charset="0"/>
              <a:cs typeface="+mn-cs"/>
            </a:endParaRPr>
          </a:p>
        </p:txBody>
      </p:sp>
      <p:sp>
        <p:nvSpPr>
          <p:cNvPr id="1226756" name="Text Box 4"/>
          <p:cNvSpPr txBox="1">
            <a:spLocks noChangeArrowheads="1"/>
          </p:cNvSpPr>
          <p:nvPr/>
        </p:nvSpPr>
        <p:spPr bwMode="auto">
          <a:xfrm>
            <a:off x="3276600" y="1905000"/>
            <a:ext cx="5257800" cy="18002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eaLnBrk="0" hangingPunct="0">
              <a:defRPr/>
            </a:pPr>
            <a:r>
              <a:rPr lang="en-US" sz="2800" b="1">
                <a:solidFill>
                  <a:srgbClr val="333399"/>
                </a:solidFill>
                <a:latin typeface="Arial" charset="0"/>
                <a:cs typeface="+mn-cs"/>
              </a:rPr>
              <a:t>The US Drug Enforcement Agency needed to be more effective in their drug </a:t>
            </a:r>
            <a:r>
              <a:rPr lang="ja-JP" altLang="en-US" sz="2800" b="1">
                <a:solidFill>
                  <a:srgbClr val="333399"/>
                </a:solidFill>
                <a:latin typeface="Arial"/>
                <a:cs typeface="+mn-cs"/>
              </a:rPr>
              <a:t>“</a:t>
            </a:r>
            <a:r>
              <a:rPr lang="en-US" sz="2800" b="1">
                <a:solidFill>
                  <a:srgbClr val="333399"/>
                </a:solidFill>
                <a:latin typeface="Arial" charset="0"/>
                <a:cs typeface="+mn-cs"/>
              </a:rPr>
              <a:t>busts</a:t>
            </a:r>
            <a:r>
              <a:rPr lang="ja-JP" altLang="en-US" sz="2800" b="1">
                <a:solidFill>
                  <a:srgbClr val="333399"/>
                </a:solidFill>
                <a:latin typeface="Arial"/>
                <a:cs typeface="+mn-cs"/>
              </a:rPr>
              <a:t>”</a:t>
            </a:r>
            <a:r>
              <a:rPr lang="en-US" sz="2800" b="1">
                <a:solidFill>
                  <a:srgbClr val="333399"/>
                </a:solidFill>
                <a:latin typeface="Arial" charset="0"/>
                <a:cs typeface="+mn-cs"/>
              </a:rPr>
              <a:t> and</a:t>
            </a:r>
            <a:endParaRPr lang="en-US" sz="2000" b="1">
              <a:solidFill>
                <a:srgbClr val="333399"/>
              </a:solidFill>
              <a:latin typeface="Arial" charset="0"/>
              <a:cs typeface="+mn-cs"/>
            </a:endParaRPr>
          </a:p>
        </p:txBody>
      </p:sp>
      <p:pic>
        <p:nvPicPr>
          <p:cNvPr id="1226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1447800" cy="1600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sp>
        <p:nvSpPr>
          <p:cNvPr id="1226758"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2012</a:t>
            </a:r>
            <a:endParaRPr lang="en-US"/>
          </a:p>
        </p:txBody>
      </p:sp>
      <p:sp>
        <p:nvSpPr>
          <p:cNvPr id="1228802" name="Rectangle 2"/>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8803" name="Text Box 3"/>
          <p:cNvSpPr txBox="1">
            <a:spLocks noChangeArrowheads="1"/>
          </p:cNvSpPr>
          <p:nvPr/>
        </p:nvSpPr>
        <p:spPr bwMode="auto">
          <a:xfrm>
            <a:off x="685800" y="4419600"/>
            <a:ext cx="7924800" cy="17399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Reduced direct mail costs by 30% while garnering 95% of the campaign</a:t>
            </a:r>
            <a:r>
              <a:rPr lang="ja-JP" altLang="en-US" sz="3600" b="1">
                <a:solidFill>
                  <a:srgbClr val="008000"/>
                </a:solidFill>
                <a:latin typeface="Arial"/>
                <a:cs typeface="+mn-cs"/>
              </a:rPr>
              <a:t>’</a:t>
            </a:r>
            <a:r>
              <a:rPr lang="en-US" sz="3600" b="1">
                <a:solidFill>
                  <a:srgbClr val="008000"/>
                </a:solidFill>
                <a:latin typeface="Arial" charset="0"/>
                <a:cs typeface="+mn-cs"/>
              </a:rPr>
              <a:t>s revenue.</a:t>
            </a:r>
            <a:endParaRPr lang="en-US" sz="3200" b="1">
              <a:solidFill>
                <a:srgbClr val="008000"/>
              </a:solidFill>
              <a:latin typeface="Arial" charset="0"/>
              <a:cs typeface="+mn-cs"/>
            </a:endParaRPr>
          </a:p>
        </p:txBody>
      </p:sp>
      <p:sp>
        <p:nvSpPr>
          <p:cNvPr id="1228804" name="Text Box 4"/>
          <p:cNvSpPr txBox="1">
            <a:spLocks noChangeArrowheads="1"/>
          </p:cNvSpPr>
          <p:nvPr/>
        </p:nvSpPr>
        <p:spPr bwMode="auto">
          <a:xfrm>
            <a:off x="1752600" y="2362200"/>
            <a:ext cx="6237288" cy="18002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eaLnBrk="0" hangingPunct="0">
              <a:defRPr/>
            </a:pPr>
            <a:r>
              <a:rPr lang="en-US" sz="2800" b="1">
                <a:solidFill>
                  <a:srgbClr val="333399"/>
                </a:solidFill>
                <a:latin typeface="Arial" charset="0"/>
                <a:cs typeface="+mn-cs"/>
              </a:rPr>
              <a:t>HSBC need to cross-sell more </a:t>
            </a:r>
          </a:p>
          <a:p>
            <a:pPr algn="l" eaLnBrk="0" hangingPunct="0">
              <a:defRPr/>
            </a:pPr>
            <a:r>
              <a:rPr lang="en-US" sz="2800" b="1">
                <a:solidFill>
                  <a:srgbClr val="333399"/>
                </a:solidFill>
                <a:latin typeface="Arial" charset="0"/>
                <a:cs typeface="+mn-cs"/>
              </a:rPr>
              <a:t>effectively by identifying profiles </a:t>
            </a:r>
          </a:p>
          <a:p>
            <a:pPr algn="l" eaLnBrk="0" hangingPunct="0">
              <a:defRPr/>
            </a:pPr>
            <a:r>
              <a:rPr lang="en-US" sz="2800" b="1">
                <a:solidFill>
                  <a:srgbClr val="333399"/>
                </a:solidFill>
                <a:latin typeface="Arial" charset="0"/>
                <a:cs typeface="+mn-cs"/>
              </a:rPr>
              <a:t>that would be interested in higher</a:t>
            </a:r>
          </a:p>
          <a:p>
            <a:pPr algn="l" eaLnBrk="0" hangingPunct="0">
              <a:defRPr/>
            </a:pPr>
            <a:r>
              <a:rPr lang="en-US" sz="2800" b="1">
                <a:solidFill>
                  <a:srgbClr val="333399"/>
                </a:solidFill>
                <a:latin typeface="Arial" charset="0"/>
                <a:cs typeface="+mn-cs"/>
              </a:rPr>
              <a:t>yielding investments and...</a:t>
            </a:r>
            <a:endParaRPr lang="en-US" sz="1800" b="1">
              <a:latin typeface="Arial" charset="0"/>
              <a:cs typeface="+mn-cs"/>
            </a:endParaRPr>
          </a:p>
        </p:txBody>
      </p:sp>
      <p:pic>
        <p:nvPicPr>
          <p:cNvPr id="1228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29718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2">
                      <a:alpha val="74998"/>
                    </a:schemeClr>
                  </a:outerShdw>
                </a:effectLst>
              </a14:hiddenEffects>
            </a:ext>
          </a:extLst>
        </p:spPr>
      </p:pic>
      <p:sp>
        <p:nvSpPr>
          <p:cNvPr id="1228806"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Date Placeholder 2"/>
          <p:cNvSpPr>
            <a:spLocks noGrp="1"/>
          </p:cNvSpPr>
          <p:nvPr>
            <p:ph type="dt" sz="quarter" idx="10"/>
          </p:nvPr>
        </p:nvSpPr>
        <p:spPr/>
        <p:txBody>
          <a:bodyPr/>
          <a:lstStyle/>
          <a:p>
            <a:pPr>
              <a:defRPr/>
            </a:pPr>
            <a:r>
              <a:rPr lang="en-US" smtClean="0"/>
              <a:t>IS 257 – Fall 2012</a:t>
            </a:r>
            <a:endParaRPr lang="en-US"/>
          </a:p>
        </p:txBody>
      </p:sp>
      <p:sp>
        <p:nvSpPr>
          <p:cNvPr id="1115205" name="Rectangle 69"/>
          <p:cNvSpPr>
            <a:spLocks noGrp="1" noChangeArrowheads="1"/>
          </p:cNvSpPr>
          <p:nvPr>
            <p:ph type="title"/>
          </p:nvPr>
        </p:nvSpPr>
        <p:spPr/>
        <p:txBody>
          <a:bodyPr/>
          <a:lstStyle/>
          <a:p>
            <a:pPr eaLnBrk="1" hangingPunct="1">
              <a:defRPr/>
            </a:pPr>
            <a:r>
              <a:rPr lang="en-US" smtClean="0">
                <a:cs typeface="+mj-cs"/>
              </a:rPr>
              <a:t>The Warehousing Approach</a:t>
            </a:r>
          </a:p>
        </p:txBody>
      </p:sp>
      <p:grpSp>
        <p:nvGrpSpPr>
          <p:cNvPr id="17411" name="Group 3"/>
          <p:cNvGrpSpPr>
            <a:grpSpLocks/>
          </p:cNvGrpSpPr>
          <p:nvPr/>
        </p:nvGrpSpPr>
        <p:grpSpPr bwMode="auto">
          <a:xfrm>
            <a:off x="1143000" y="1143000"/>
            <a:ext cx="7096125" cy="5205413"/>
            <a:chOff x="487" y="864"/>
            <a:chExt cx="4470" cy="3279"/>
          </a:xfrm>
        </p:grpSpPr>
        <p:sp>
          <p:nvSpPr>
            <p:cNvPr id="1115140" name="Rectangle 4"/>
            <p:cNvSpPr>
              <a:spLocks noChangeArrowheads="1"/>
            </p:cNvSpPr>
            <p:nvPr/>
          </p:nvSpPr>
          <p:spPr bwMode="auto">
            <a:xfrm>
              <a:off x="2204" y="1388"/>
              <a:ext cx="1056" cy="528"/>
            </a:xfrm>
            <a:prstGeom prst="rect">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1" name="Oval 5"/>
            <p:cNvSpPr>
              <a:spLocks noChangeArrowheads="1"/>
            </p:cNvSpPr>
            <p:nvPr/>
          </p:nvSpPr>
          <p:spPr bwMode="auto">
            <a:xfrm>
              <a:off x="2208" y="1344"/>
              <a:ext cx="1048" cy="88"/>
            </a:xfrm>
            <a:prstGeom prst="ellipse">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2" name="Oval 6"/>
            <p:cNvSpPr>
              <a:spLocks noChangeArrowheads="1"/>
            </p:cNvSpPr>
            <p:nvPr/>
          </p:nvSpPr>
          <p:spPr bwMode="auto">
            <a:xfrm>
              <a:off x="2208" y="1872"/>
              <a:ext cx="1048" cy="88"/>
            </a:xfrm>
            <a:prstGeom prst="ellipse">
              <a:avLst/>
            </a:prstGeom>
            <a:gradFill rotWithShape="0">
              <a:gsLst>
                <a:gs pos="0">
                  <a:schemeClr val="accent1">
                    <a:gamma/>
                    <a:shade val="89804"/>
                    <a:invGamma/>
                  </a:schemeClr>
                </a:gs>
                <a:gs pos="50000">
                  <a:schemeClr val="accent1"/>
                </a:gs>
                <a:gs pos="100000">
                  <a:schemeClr val="accent1">
                    <a:gamma/>
                    <a:shade val="89804"/>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3" name="Rectangle 7"/>
            <p:cNvSpPr>
              <a:spLocks noChangeArrowheads="1"/>
            </p:cNvSpPr>
            <p:nvPr/>
          </p:nvSpPr>
          <p:spPr bwMode="auto">
            <a:xfrm>
              <a:off x="2275" y="1469"/>
              <a:ext cx="9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effectLst>
                    <a:outerShdw blurRad="38100" dist="38100" dir="2700000" algn="tl">
                      <a:srgbClr val="DDDDDD"/>
                    </a:outerShdw>
                  </a:effectLst>
                  <a:latin typeface="Arial Rounded MT Bold" charset="0"/>
                  <a:cs typeface="+mn-cs"/>
                </a:rPr>
                <a:t>Data</a:t>
              </a:r>
            </a:p>
            <a:p>
              <a:pPr eaLnBrk="0" hangingPunct="0">
                <a:defRPr/>
              </a:pPr>
              <a:r>
                <a:rPr lang="en-US" sz="1800">
                  <a:effectLst>
                    <a:outerShdw blurRad="38100" dist="38100" dir="2700000" algn="tl">
                      <a:srgbClr val="DDDDDD"/>
                    </a:outerShdw>
                  </a:effectLst>
                  <a:latin typeface="Arial Rounded MT Bold" charset="0"/>
                  <a:cs typeface="+mn-cs"/>
                </a:rPr>
                <a:t>Warehouse</a:t>
              </a:r>
            </a:p>
          </p:txBody>
        </p:sp>
        <p:sp>
          <p:nvSpPr>
            <p:cNvPr id="1115144" name="Line 8"/>
            <p:cNvSpPr>
              <a:spLocks noChangeShapeType="1"/>
            </p:cNvSpPr>
            <p:nvPr/>
          </p:nvSpPr>
          <p:spPr bwMode="auto">
            <a:xfrm>
              <a:off x="2204" y="1388"/>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5" name="Line 9"/>
            <p:cNvSpPr>
              <a:spLocks noChangeShapeType="1"/>
            </p:cNvSpPr>
            <p:nvPr/>
          </p:nvSpPr>
          <p:spPr bwMode="auto">
            <a:xfrm>
              <a:off x="3260" y="1388"/>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6" name="Rectangle 10"/>
            <p:cNvSpPr>
              <a:spLocks noChangeArrowheads="1"/>
            </p:cNvSpPr>
            <p:nvPr/>
          </p:nvSpPr>
          <p:spPr bwMode="auto">
            <a:xfrm>
              <a:off x="2409" y="864"/>
              <a:ext cx="6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Arial Rounded MT Bold" charset="0"/>
                  <a:cs typeface="+mn-cs"/>
                </a:rPr>
                <a:t>Clients</a:t>
              </a:r>
            </a:p>
          </p:txBody>
        </p:sp>
        <p:sp>
          <p:nvSpPr>
            <p:cNvPr id="1115147" name="Line 11"/>
            <p:cNvSpPr>
              <a:spLocks noChangeShapeType="1"/>
            </p:cNvSpPr>
            <p:nvPr/>
          </p:nvSpPr>
          <p:spPr bwMode="auto">
            <a:xfrm>
              <a:off x="2540" y="1100"/>
              <a:ext cx="96"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8" name="Line 12"/>
            <p:cNvSpPr>
              <a:spLocks noChangeShapeType="1"/>
            </p:cNvSpPr>
            <p:nvPr/>
          </p:nvSpPr>
          <p:spPr bwMode="auto">
            <a:xfrm>
              <a:off x="2732" y="1100"/>
              <a:ext cx="0"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49" name="Line 13"/>
            <p:cNvSpPr>
              <a:spLocks noChangeShapeType="1"/>
            </p:cNvSpPr>
            <p:nvPr/>
          </p:nvSpPr>
          <p:spPr bwMode="auto">
            <a:xfrm flipH="1">
              <a:off x="2828" y="1100"/>
              <a:ext cx="96" cy="24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50" name="Rectangle 14"/>
            <p:cNvSpPr>
              <a:spLocks noChangeArrowheads="1"/>
            </p:cNvSpPr>
            <p:nvPr/>
          </p:nvSpPr>
          <p:spPr bwMode="auto">
            <a:xfrm>
              <a:off x="579" y="3931"/>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grpSp>
          <p:nvGrpSpPr>
            <p:cNvPr id="17425" name="Group 15"/>
            <p:cNvGrpSpPr>
              <a:grpSpLocks/>
            </p:cNvGrpSpPr>
            <p:nvPr/>
          </p:nvGrpSpPr>
          <p:grpSpPr bwMode="auto">
            <a:xfrm>
              <a:off x="671" y="3514"/>
              <a:ext cx="379" cy="382"/>
              <a:chOff x="627" y="3470"/>
              <a:chExt cx="379" cy="382"/>
            </a:xfrm>
          </p:grpSpPr>
          <p:sp>
            <p:nvSpPr>
              <p:cNvPr id="1115152" name="Rectangle 16"/>
              <p:cNvSpPr>
                <a:spLocks noChangeArrowheads="1"/>
              </p:cNvSpPr>
              <p:nvPr/>
            </p:nvSpPr>
            <p:spPr bwMode="auto">
              <a:xfrm>
                <a:off x="627"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472" name="Group 17"/>
              <p:cNvGrpSpPr>
                <a:grpSpLocks/>
              </p:cNvGrpSpPr>
              <p:nvPr/>
            </p:nvGrpSpPr>
            <p:grpSpPr bwMode="auto">
              <a:xfrm>
                <a:off x="628" y="3470"/>
                <a:ext cx="378" cy="382"/>
                <a:chOff x="628" y="3470"/>
                <a:chExt cx="378" cy="382"/>
              </a:xfrm>
            </p:grpSpPr>
            <p:sp>
              <p:nvSpPr>
                <p:cNvPr id="1115154" name="Line 18"/>
                <p:cNvSpPr>
                  <a:spLocks noChangeShapeType="1"/>
                </p:cNvSpPr>
                <p:nvPr/>
              </p:nvSpPr>
              <p:spPr bwMode="auto">
                <a:xfrm>
                  <a:off x="628"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55" name="Line 19"/>
                <p:cNvSpPr>
                  <a:spLocks noChangeShapeType="1"/>
                </p:cNvSpPr>
                <p:nvPr/>
              </p:nvSpPr>
              <p:spPr bwMode="auto">
                <a:xfrm>
                  <a:off x="1006"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56" name="Oval 20"/>
                <p:cNvSpPr>
                  <a:spLocks noChangeArrowheads="1"/>
                </p:cNvSpPr>
                <p:nvPr/>
              </p:nvSpPr>
              <p:spPr bwMode="auto">
                <a:xfrm>
                  <a:off x="629"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57" name="Oval 21"/>
                <p:cNvSpPr>
                  <a:spLocks noChangeArrowheads="1"/>
                </p:cNvSpPr>
                <p:nvPr/>
              </p:nvSpPr>
              <p:spPr bwMode="auto">
                <a:xfrm>
                  <a:off x="629"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5158" name="Rectangle 22"/>
            <p:cNvSpPr>
              <a:spLocks noChangeArrowheads="1"/>
            </p:cNvSpPr>
            <p:nvPr/>
          </p:nvSpPr>
          <p:spPr bwMode="auto">
            <a:xfrm>
              <a:off x="4323" y="3931"/>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grpSp>
          <p:nvGrpSpPr>
            <p:cNvPr id="17427" name="Group 23"/>
            <p:cNvGrpSpPr>
              <a:grpSpLocks/>
            </p:cNvGrpSpPr>
            <p:nvPr/>
          </p:nvGrpSpPr>
          <p:grpSpPr bwMode="auto">
            <a:xfrm>
              <a:off x="4415" y="3514"/>
              <a:ext cx="379" cy="382"/>
              <a:chOff x="4371" y="3470"/>
              <a:chExt cx="379" cy="382"/>
            </a:xfrm>
          </p:grpSpPr>
          <p:sp>
            <p:nvSpPr>
              <p:cNvPr id="1115160" name="Rectangle 24"/>
              <p:cNvSpPr>
                <a:spLocks noChangeArrowheads="1"/>
              </p:cNvSpPr>
              <p:nvPr/>
            </p:nvSpPr>
            <p:spPr bwMode="auto">
              <a:xfrm>
                <a:off x="4371"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466" name="Group 25"/>
              <p:cNvGrpSpPr>
                <a:grpSpLocks/>
              </p:cNvGrpSpPr>
              <p:nvPr/>
            </p:nvGrpSpPr>
            <p:grpSpPr bwMode="auto">
              <a:xfrm>
                <a:off x="4372" y="3470"/>
                <a:ext cx="378" cy="382"/>
                <a:chOff x="4372" y="3470"/>
                <a:chExt cx="378" cy="382"/>
              </a:xfrm>
            </p:grpSpPr>
            <p:sp>
              <p:nvSpPr>
                <p:cNvPr id="1115162" name="Line 26"/>
                <p:cNvSpPr>
                  <a:spLocks noChangeShapeType="1"/>
                </p:cNvSpPr>
                <p:nvPr/>
              </p:nvSpPr>
              <p:spPr bwMode="auto">
                <a:xfrm>
                  <a:off x="4372"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63" name="Line 27"/>
                <p:cNvSpPr>
                  <a:spLocks noChangeShapeType="1"/>
                </p:cNvSpPr>
                <p:nvPr/>
              </p:nvSpPr>
              <p:spPr bwMode="auto">
                <a:xfrm>
                  <a:off x="4750"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64" name="Oval 28"/>
                <p:cNvSpPr>
                  <a:spLocks noChangeArrowheads="1"/>
                </p:cNvSpPr>
                <p:nvPr/>
              </p:nvSpPr>
              <p:spPr bwMode="auto">
                <a:xfrm>
                  <a:off x="4373"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65" name="Oval 29"/>
                <p:cNvSpPr>
                  <a:spLocks noChangeArrowheads="1"/>
                </p:cNvSpPr>
                <p:nvPr/>
              </p:nvSpPr>
              <p:spPr bwMode="auto">
                <a:xfrm>
                  <a:off x="4373"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5166" name="Rectangle 30"/>
            <p:cNvSpPr>
              <a:spLocks noChangeArrowheads="1"/>
            </p:cNvSpPr>
            <p:nvPr/>
          </p:nvSpPr>
          <p:spPr bwMode="auto">
            <a:xfrm>
              <a:off x="1971" y="3931"/>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Source</a:t>
              </a:r>
            </a:p>
          </p:txBody>
        </p:sp>
        <p:grpSp>
          <p:nvGrpSpPr>
            <p:cNvPr id="17429" name="Group 31"/>
            <p:cNvGrpSpPr>
              <a:grpSpLocks/>
            </p:cNvGrpSpPr>
            <p:nvPr/>
          </p:nvGrpSpPr>
          <p:grpSpPr bwMode="auto">
            <a:xfrm>
              <a:off x="2063" y="3514"/>
              <a:ext cx="379" cy="382"/>
              <a:chOff x="2019" y="3470"/>
              <a:chExt cx="379" cy="382"/>
            </a:xfrm>
          </p:grpSpPr>
          <p:sp>
            <p:nvSpPr>
              <p:cNvPr id="1115168" name="Rectangle 32"/>
              <p:cNvSpPr>
                <a:spLocks noChangeArrowheads="1"/>
              </p:cNvSpPr>
              <p:nvPr/>
            </p:nvSpPr>
            <p:spPr bwMode="auto">
              <a:xfrm>
                <a:off x="2019" y="3526"/>
                <a:ext cx="376" cy="274"/>
              </a:xfrm>
              <a:prstGeom prst="rect">
                <a:avLst/>
              </a:prstGeom>
              <a:gradFill rotWithShape="0">
                <a:gsLst>
                  <a:gs pos="0">
                    <a:srgbClr val="33CC33"/>
                  </a:gs>
                  <a:gs pos="50000">
                    <a:srgbClr val="33CC33">
                      <a:gamma/>
                      <a:tint val="80000"/>
                      <a:invGamma/>
                    </a:srgbClr>
                  </a:gs>
                  <a:gs pos="100000">
                    <a:srgbClr val="33CC33"/>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460" name="Group 33"/>
              <p:cNvGrpSpPr>
                <a:grpSpLocks/>
              </p:cNvGrpSpPr>
              <p:nvPr/>
            </p:nvGrpSpPr>
            <p:grpSpPr bwMode="auto">
              <a:xfrm>
                <a:off x="2020" y="3470"/>
                <a:ext cx="378" cy="382"/>
                <a:chOff x="2020" y="3470"/>
                <a:chExt cx="378" cy="382"/>
              </a:xfrm>
            </p:grpSpPr>
            <p:sp>
              <p:nvSpPr>
                <p:cNvPr id="1115170" name="Line 34"/>
                <p:cNvSpPr>
                  <a:spLocks noChangeShapeType="1"/>
                </p:cNvSpPr>
                <p:nvPr/>
              </p:nvSpPr>
              <p:spPr bwMode="auto">
                <a:xfrm>
                  <a:off x="2020" y="3519"/>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1" name="Line 35"/>
                <p:cNvSpPr>
                  <a:spLocks noChangeShapeType="1"/>
                </p:cNvSpPr>
                <p:nvPr/>
              </p:nvSpPr>
              <p:spPr bwMode="auto">
                <a:xfrm>
                  <a:off x="2398" y="3521"/>
                  <a:ext cx="0" cy="2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2" name="Oval 36"/>
                <p:cNvSpPr>
                  <a:spLocks noChangeArrowheads="1"/>
                </p:cNvSpPr>
                <p:nvPr/>
              </p:nvSpPr>
              <p:spPr bwMode="auto">
                <a:xfrm>
                  <a:off x="2021" y="3470"/>
                  <a:ext cx="376" cy="90"/>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3" name="Oval 37"/>
                <p:cNvSpPr>
                  <a:spLocks noChangeArrowheads="1"/>
                </p:cNvSpPr>
                <p:nvPr/>
              </p:nvSpPr>
              <p:spPr bwMode="auto">
                <a:xfrm>
                  <a:off x="2021" y="3763"/>
                  <a:ext cx="376" cy="89"/>
                </a:xfrm>
                <a:prstGeom prst="ellipse">
                  <a:avLst/>
                </a:prstGeom>
                <a:gradFill rotWithShape="0">
                  <a:gsLst>
                    <a:gs pos="0">
                      <a:srgbClr val="33CC33"/>
                    </a:gs>
                    <a:gs pos="50000">
                      <a:srgbClr val="33CC33">
                        <a:gamma/>
                        <a:tint val="80000"/>
                        <a:invGamma/>
                      </a:srgbClr>
                    </a:gs>
                    <a:gs pos="100000">
                      <a:srgbClr val="33CC33"/>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5174" name="Rectangle 38"/>
            <p:cNvSpPr>
              <a:spLocks noChangeArrowheads="1"/>
            </p:cNvSpPr>
            <p:nvPr/>
          </p:nvSpPr>
          <p:spPr bwMode="auto">
            <a:xfrm>
              <a:off x="3153" y="3644"/>
              <a:ext cx="4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3200" b="1">
                  <a:cs typeface="+mn-cs"/>
                </a:rPr>
                <a:t>. . .</a:t>
              </a:r>
            </a:p>
          </p:txBody>
        </p:sp>
        <p:sp>
          <p:nvSpPr>
            <p:cNvPr id="1115175" name="Rectangle 39"/>
            <p:cNvSpPr>
              <a:spLocks noChangeArrowheads="1"/>
            </p:cNvSpPr>
            <p:nvPr/>
          </p:nvSpPr>
          <p:spPr bwMode="auto">
            <a:xfrm>
              <a:off x="487"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6" name="Rectangle 40"/>
            <p:cNvSpPr>
              <a:spLocks noChangeArrowheads="1"/>
            </p:cNvSpPr>
            <p:nvPr/>
          </p:nvSpPr>
          <p:spPr bwMode="auto">
            <a:xfrm>
              <a:off x="539"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sp>
          <p:nvSpPr>
            <p:cNvPr id="1115177" name="Line 41"/>
            <p:cNvSpPr>
              <a:spLocks noChangeShapeType="1"/>
            </p:cNvSpPr>
            <p:nvPr/>
          </p:nvSpPr>
          <p:spPr bwMode="auto">
            <a:xfrm>
              <a:off x="860" y="3350"/>
              <a:ext cx="0" cy="19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8" name="Line 42"/>
            <p:cNvSpPr>
              <a:spLocks noChangeShapeType="1"/>
            </p:cNvSpPr>
            <p:nvPr/>
          </p:nvSpPr>
          <p:spPr bwMode="auto">
            <a:xfrm>
              <a:off x="2250" y="3357"/>
              <a:ext cx="2" cy="191"/>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79" name="Line 43"/>
            <p:cNvSpPr>
              <a:spLocks noChangeShapeType="1"/>
            </p:cNvSpPr>
            <p:nvPr/>
          </p:nvSpPr>
          <p:spPr bwMode="auto">
            <a:xfrm>
              <a:off x="4603" y="3357"/>
              <a:ext cx="1" cy="191"/>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0" name="Rectangle 44"/>
            <p:cNvSpPr>
              <a:spLocks noChangeArrowheads="1"/>
            </p:cNvSpPr>
            <p:nvPr/>
          </p:nvSpPr>
          <p:spPr bwMode="auto">
            <a:xfrm>
              <a:off x="2064" y="2256"/>
              <a:ext cx="1336"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1" name="Rectangle 45"/>
            <p:cNvSpPr>
              <a:spLocks noChangeArrowheads="1"/>
            </p:cNvSpPr>
            <p:nvPr/>
          </p:nvSpPr>
          <p:spPr bwMode="auto">
            <a:xfrm>
              <a:off x="2089" y="2314"/>
              <a:ext cx="1292" cy="2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a:latin typeface="Arial Rounded MT Bold" charset="0"/>
                  <a:cs typeface="+mn-cs"/>
                </a:rPr>
                <a:t>Integration System</a:t>
              </a:r>
            </a:p>
          </p:txBody>
        </p:sp>
        <p:sp>
          <p:nvSpPr>
            <p:cNvPr id="1115182" name="Line 46"/>
            <p:cNvSpPr>
              <a:spLocks noChangeShapeType="1"/>
            </p:cNvSpPr>
            <p:nvPr/>
          </p:nvSpPr>
          <p:spPr bwMode="auto">
            <a:xfrm flipV="1">
              <a:off x="2732" y="1968"/>
              <a:ext cx="4" cy="284"/>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3" name="Line 47"/>
            <p:cNvSpPr>
              <a:spLocks noChangeShapeType="1"/>
            </p:cNvSpPr>
            <p:nvPr/>
          </p:nvSpPr>
          <p:spPr bwMode="auto">
            <a:xfrm flipV="1">
              <a:off x="814" y="2588"/>
              <a:ext cx="1486" cy="45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4" name="Line 48"/>
            <p:cNvSpPr>
              <a:spLocks noChangeShapeType="1"/>
            </p:cNvSpPr>
            <p:nvPr/>
          </p:nvSpPr>
          <p:spPr bwMode="auto">
            <a:xfrm flipV="1">
              <a:off x="2252" y="2588"/>
              <a:ext cx="288" cy="48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5" name="Line 49"/>
            <p:cNvSpPr>
              <a:spLocks noChangeShapeType="1"/>
            </p:cNvSpPr>
            <p:nvPr/>
          </p:nvSpPr>
          <p:spPr bwMode="auto">
            <a:xfrm flipH="1" flipV="1">
              <a:off x="3068" y="2588"/>
              <a:ext cx="1536" cy="48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6" name="Line 50"/>
            <p:cNvSpPr>
              <a:spLocks noChangeShapeType="1"/>
            </p:cNvSpPr>
            <p:nvPr/>
          </p:nvSpPr>
          <p:spPr bwMode="auto">
            <a:xfrm flipH="1">
              <a:off x="955" y="2588"/>
              <a:ext cx="1489" cy="466"/>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7" name="Line 51"/>
            <p:cNvSpPr>
              <a:spLocks noChangeShapeType="1"/>
            </p:cNvSpPr>
            <p:nvPr/>
          </p:nvSpPr>
          <p:spPr bwMode="auto">
            <a:xfrm flipH="1">
              <a:off x="2300" y="2588"/>
              <a:ext cx="288" cy="48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8" name="Line 52"/>
            <p:cNvSpPr>
              <a:spLocks noChangeShapeType="1"/>
            </p:cNvSpPr>
            <p:nvPr/>
          </p:nvSpPr>
          <p:spPr bwMode="auto">
            <a:xfrm>
              <a:off x="3260" y="2588"/>
              <a:ext cx="1488" cy="48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89" name="Rectangle 53"/>
            <p:cNvSpPr>
              <a:spLocks noChangeArrowheads="1"/>
            </p:cNvSpPr>
            <p:nvPr/>
          </p:nvSpPr>
          <p:spPr bwMode="auto">
            <a:xfrm>
              <a:off x="2769" y="2722"/>
              <a:ext cx="3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cs typeface="+mn-cs"/>
                </a:rPr>
                <a:t>. . .</a:t>
              </a:r>
            </a:p>
          </p:txBody>
        </p:sp>
        <p:grpSp>
          <p:nvGrpSpPr>
            <p:cNvPr id="17446" name="Group 54"/>
            <p:cNvGrpSpPr>
              <a:grpSpLocks/>
            </p:cNvGrpSpPr>
            <p:nvPr/>
          </p:nvGrpSpPr>
          <p:grpSpPr bwMode="auto">
            <a:xfrm>
              <a:off x="4052" y="2256"/>
              <a:ext cx="656" cy="296"/>
              <a:chOff x="4008" y="2212"/>
              <a:chExt cx="656" cy="296"/>
            </a:xfrm>
          </p:grpSpPr>
          <p:sp>
            <p:nvSpPr>
              <p:cNvPr id="1115191" name="Rectangle 55"/>
              <p:cNvSpPr>
                <a:spLocks noChangeArrowheads="1"/>
              </p:cNvSpPr>
              <p:nvPr/>
            </p:nvSpPr>
            <p:spPr bwMode="auto">
              <a:xfrm>
                <a:off x="4008" y="2256"/>
                <a:ext cx="652" cy="212"/>
              </a:xfrm>
              <a:prstGeom prst="rect">
                <a:avLst/>
              </a:prstGeom>
              <a:gradFill rotWithShape="0">
                <a:gsLst>
                  <a:gs pos="0">
                    <a:srgbClr val="FF9900"/>
                  </a:gs>
                  <a:gs pos="50000">
                    <a:srgbClr val="FF9900">
                      <a:gamma/>
                      <a:tint val="30196"/>
                      <a:invGamma/>
                    </a:srgbClr>
                  </a:gs>
                  <a:gs pos="100000">
                    <a:srgbClr val="FF9900"/>
                  </a:gs>
                </a:gsLst>
                <a:lin ang="0" scaled="1"/>
              </a:gra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454" name="Group 56"/>
              <p:cNvGrpSpPr>
                <a:grpSpLocks/>
              </p:cNvGrpSpPr>
              <p:nvPr/>
            </p:nvGrpSpPr>
            <p:grpSpPr bwMode="auto">
              <a:xfrm>
                <a:off x="4012" y="2212"/>
                <a:ext cx="652" cy="296"/>
                <a:chOff x="4012" y="2212"/>
                <a:chExt cx="652" cy="296"/>
              </a:xfrm>
            </p:grpSpPr>
            <p:sp>
              <p:nvSpPr>
                <p:cNvPr id="1115193" name="Line 57"/>
                <p:cNvSpPr>
                  <a:spLocks noChangeShapeType="1"/>
                </p:cNvSpPr>
                <p:nvPr/>
              </p:nvSpPr>
              <p:spPr bwMode="auto">
                <a:xfrm>
                  <a:off x="4013" y="2250"/>
                  <a:ext cx="0" cy="2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94" name="Line 58"/>
                <p:cNvSpPr>
                  <a:spLocks noChangeShapeType="1"/>
                </p:cNvSpPr>
                <p:nvPr/>
              </p:nvSpPr>
              <p:spPr bwMode="auto">
                <a:xfrm>
                  <a:off x="4663" y="2251"/>
                  <a:ext cx="0" cy="2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95" name="Oval 59"/>
                <p:cNvSpPr>
                  <a:spLocks noChangeArrowheads="1"/>
                </p:cNvSpPr>
                <p:nvPr/>
              </p:nvSpPr>
              <p:spPr bwMode="auto">
                <a:xfrm>
                  <a:off x="4012" y="2212"/>
                  <a:ext cx="652" cy="68"/>
                </a:xfrm>
                <a:prstGeom prst="ellipse">
                  <a:avLst/>
                </a:prstGeom>
                <a:gradFill rotWithShape="0">
                  <a:gsLst>
                    <a:gs pos="0">
                      <a:srgbClr val="FF9900"/>
                    </a:gs>
                    <a:gs pos="50000">
                      <a:srgbClr val="FF9900">
                        <a:gamma/>
                        <a:tint val="3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96" name="Oval 60"/>
                <p:cNvSpPr>
                  <a:spLocks noChangeArrowheads="1"/>
                </p:cNvSpPr>
                <p:nvPr/>
              </p:nvSpPr>
              <p:spPr bwMode="auto">
                <a:xfrm>
                  <a:off x="4012" y="2440"/>
                  <a:ext cx="652" cy="68"/>
                </a:xfrm>
                <a:prstGeom prst="ellipse">
                  <a:avLst/>
                </a:prstGeom>
                <a:gradFill rotWithShape="0">
                  <a:gsLst>
                    <a:gs pos="0">
                      <a:srgbClr val="FF9900"/>
                    </a:gs>
                    <a:gs pos="50000">
                      <a:srgbClr val="FF9900">
                        <a:gamma/>
                        <a:tint val="30196"/>
                        <a:invGamma/>
                      </a:srgbClr>
                    </a:gs>
                    <a:gs pos="100000">
                      <a:srgbClr val="FF9900"/>
                    </a:gs>
                  </a:gsLst>
                  <a:lin ang="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15197" name="Rectangle 61"/>
            <p:cNvSpPr>
              <a:spLocks noChangeArrowheads="1"/>
            </p:cNvSpPr>
            <p:nvPr/>
          </p:nvSpPr>
          <p:spPr bwMode="auto">
            <a:xfrm>
              <a:off x="4068" y="2308"/>
              <a:ext cx="62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Metadata</a:t>
              </a:r>
            </a:p>
          </p:txBody>
        </p:sp>
        <p:sp>
          <p:nvSpPr>
            <p:cNvPr id="1115198" name="Line 62"/>
            <p:cNvSpPr>
              <a:spLocks noChangeShapeType="1"/>
            </p:cNvSpPr>
            <p:nvPr/>
          </p:nvSpPr>
          <p:spPr bwMode="auto">
            <a:xfrm>
              <a:off x="3404" y="2396"/>
              <a:ext cx="672"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199" name="Rectangle 63"/>
            <p:cNvSpPr>
              <a:spLocks noChangeArrowheads="1"/>
            </p:cNvSpPr>
            <p:nvPr/>
          </p:nvSpPr>
          <p:spPr bwMode="auto">
            <a:xfrm>
              <a:off x="1851"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200" name="Rectangle 64"/>
            <p:cNvSpPr>
              <a:spLocks noChangeArrowheads="1"/>
            </p:cNvSpPr>
            <p:nvPr/>
          </p:nvSpPr>
          <p:spPr bwMode="auto">
            <a:xfrm>
              <a:off x="1903"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sp>
          <p:nvSpPr>
            <p:cNvPr id="1115201" name="Rectangle 65"/>
            <p:cNvSpPr>
              <a:spLocks noChangeArrowheads="1"/>
            </p:cNvSpPr>
            <p:nvPr/>
          </p:nvSpPr>
          <p:spPr bwMode="auto">
            <a:xfrm>
              <a:off x="4197" y="3071"/>
              <a:ext cx="760" cy="28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5202" name="Rectangle 66"/>
            <p:cNvSpPr>
              <a:spLocks noChangeArrowheads="1"/>
            </p:cNvSpPr>
            <p:nvPr/>
          </p:nvSpPr>
          <p:spPr bwMode="auto">
            <a:xfrm>
              <a:off x="4249" y="3048"/>
              <a:ext cx="65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400">
                  <a:latin typeface="Arial Rounded MT Bold" charset="0"/>
                  <a:cs typeface="+mn-cs"/>
                </a:rPr>
                <a:t>Extractor/</a:t>
              </a:r>
            </a:p>
            <a:p>
              <a:pPr eaLnBrk="0" hangingPunct="0">
                <a:defRPr/>
              </a:pPr>
              <a:r>
                <a:rPr lang="en-US" sz="1400">
                  <a:latin typeface="Arial Rounded MT Bold" charset="0"/>
                  <a:cs typeface="+mn-cs"/>
                </a:rPr>
                <a:t>Monitor</a:t>
              </a:r>
            </a:p>
          </p:txBody>
        </p:sp>
      </p:grpSp>
      <p:sp>
        <p:nvSpPr>
          <p:cNvPr id="1115203" name="Rectangle 67"/>
          <p:cNvSpPr>
            <a:spLocks noChangeArrowheads="1"/>
          </p:cNvSpPr>
          <p:nvPr/>
        </p:nvSpPr>
        <p:spPr bwMode="auto">
          <a:xfrm>
            <a:off x="228600" y="914400"/>
            <a:ext cx="3200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Tx/>
              <a:buChar char="•"/>
              <a:defRPr/>
            </a:pPr>
            <a:r>
              <a:rPr lang="en-US" sz="3200">
                <a:latin typeface="Arial" charset="0"/>
                <a:cs typeface="+mn-cs"/>
              </a:rPr>
              <a:t>Information integrated in advance</a:t>
            </a:r>
            <a:endParaRPr lang="en-US" sz="2800">
              <a:latin typeface="Arial" charset="0"/>
              <a:cs typeface="+mn-cs"/>
            </a:endParaRPr>
          </a:p>
          <a:p>
            <a:pPr marL="342900" indent="-342900" algn="l">
              <a:spcBef>
                <a:spcPct val="20000"/>
              </a:spcBef>
              <a:buFontTx/>
              <a:buChar char="•"/>
              <a:defRPr/>
            </a:pPr>
            <a:r>
              <a:rPr lang="en-US" sz="3200">
                <a:latin typeface="Arial" charset="0"/>
                <a:cs typeface="+mn-cs"/>
              </a:rPr>
              <a:t>Stored in WH for direct querying and analysis</a:t>
            </a:r>
          </a:p>
        </p:txBody>
      </p:sp>
      <p:sp>
        <p:nvSpPr>
          <p:cNvPr id="1115204" name="Text Box 68"/>
          <p:cNvSpPr txBox="1">
            <a:spLocks noChangeArrowheads="1"/>
          </p:cNvSpPr>
          <p:nvPr/>
        </p:nvSpPr>
        <p:spPr bwMode="auto">
          <a:xfrm>
            <a:off x="6788150" y="61722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88196" name="Rectangle 4"/>
          <p:cNvSpPr>
            <a:spLocks noGrp="1" noChangeArrowheads="1"/>
          </p:cNvSpPr>
          <p:nvPr>
            <p:ph type="title"/>
          </p:nvPr>
        </p:nvSpPr>
        <p:spPr/>
        <p:txBody>
          <a:bodyPr/>
          <a:lstStyle/>
          <a:p>
            <a:pPr eaLnBrk="1" hangingPunct="1">
              <a:defRPr/>
            </a:pPr>
            <a:r>
              <a:rPr lang="en-US" sz="3200" smtClean="0">
                <a:cs typeface="+mj-cs"/>
              </a:rPr>
              <a:t>Analytic technology can be effective</a:t>
            </a:r>
          </a:p>
        </p:txBody>
      </p:sp>
      <p:sp>
        <p:nvSpPr>
          <p:cNvPr id="1288197" name="Rectangle 5"/>
          <p:cNvSpPr>
            <a:spLocks noGrp="1" noChangeArrowheads="1"/>
          </p:cNvSpPr>
          <p:nvPr>
            <p:ph type="body" idx="1"/>
          </p:nvPr>
        </p:nvSpPr>
        <p:spPr/>
        <p:txBody>
          <a:bodyPr/>
          <a:lstStyle/>
          <a:p>
            <a:pPr eaLnBrk="1" hangingPunct="1">
              <a:defRPr/>
            </a:pPr>
            <a:r>
              <a:rPr lang="en-US" smtClean="0">
                <a:cs typeface="+mn-cs"/>
              </a:rPr>
              <a:t>Combining multiple models and link analysis can reduce false positives</a:t>
            </a:r>
          </a:p>
          <a:p>
            <a:pPr eaLnBrk="1" hangingPunct="1">
              <a:defRPr/>
            </a:pPr>
            <a:r>
              <a:rPr lang="en-US" smtClean="0">
                <a:cs typeface="+mn-cs"/>
              </a:rPr>
              <a:t>Today there are millions of false positives with manual analysis</a:t>
            </a:r>
          </a:p>
          <a:p>
            <a:pPr eaLnBrk="1" hangingPunct="1">
              <a:defRPr/>
            </a:pPr>
            <a:r>
              <a:rPr lang="en-US" smtClean="0">
                <a:cs typeface="+mn-cs"/>
              </a:rPr>
              <a:t>Data Mining is just one additional tool to help analysts</a:t>
            </a:r>
          </a:p>
          <a:p>
            <a:pPr eaLnBrk="1" hangingPunct="1">
              <a:defRPr/>
            </a:pPr>
            <a:r>
              <a:rPr lang="en-US" smtClean="0">
                <a:cs typeface="+mn-cs"/>
              </a:rPr>
              <a:t>Analytic Technology has the potential to reduce the current high rate of false positives</a:t>
            </a:r>
          </a:p>
          <a:p>
            <a:pPr eaLnBrk="1" hangingPunct="1">
              <a:defRPr/>
            </a:pPr>
            <a:endParaRPr lang="en-US" smtClean="0">
              <a:cs typeface="+mn-cs"/>
            </a:endParaRPr>
          </a:p>
        </p:txBody>
      </p:sp>
      <p:sp>
        <p:nvSpPr>
          <p:cNvPr id="1288198" name="Text Box 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2012</a:t>
            </a:r>
            <a:endParaRPr lang="en-US"/>
          </a:p>
        </p:txBody>
      </p:sp>
      <p:sp>
        <p:nvSpPr>
          <p:cNvPr id="1289218" name="Rectangle 2"/>
          <p:cNvSpPr>
            <a:spLocks noGrp="1" noChangeArrowheads="1"/>
          </p:cNvSpPr>
          <p:nvPr>
            <p:ph type="title"/>
          </p:nvPr>
        </p:nvSpPr>
        <p:spPr/>
        <p:txBody>
          <a:bodyPr/>
          <a:lstStyle/>
          <a:p>
            <a:pPr eaLnBrk="1" hangingPunct="1">
              <a:defRPr/>
            </a:pPr>
            <a:r>
              <a:rPr lang="en-US" smtClean="0">
                <a:cs typeface="+mj-cs"/>
              </a:rPr>
              <a:t>Data Mining with Privacy</a:t>
            </a:r>
          </a:p>
        </p:txBody>
      </p:sp>
      <p:sp>
        <p:nvSpPr>
          <p:cNvPr id="1289219" name="Rectangle 3"/>
          <p:cNvSpPr>
            <a:spLocks noGrp="1" noChangeArrowheads="1"/>
          </p:cNvSpPr>
          <p:nvPr>
            <p:ph type="body" idx="1"/>
          </p:nvPr>
        </p:nvSpPr>
        <p:spPr/>
        <p:txBody>
          <a:bodyPr/>
          <a:lstStyle/>
          <a:p>
            <a:pPr eaLnBrk="1" hangingPunct="1">
              <a:defRPr/>
            </a:pPr>
            <a:r>
              <a:rPr lang="en-US" smtClean="0">
                <a:cs typeface="+mn-cs"/>
              </a:rPr>
              <a:t>Data Mining looks for patterns, not people!</a:t>
            </a:r>
          </a:p>
          <a:p>
            <a:pPr eaLnBrk="1" hangingPunct="1">
              <a:defRPr/>
            </a:pPr>
            <a:r>
              <a:rPr lang="en-US" smtClean="0">
                <a:cs typeface="+mn-cs"/>
              </a:rPr>
              <a:t>Technical solutions can limit privacy invasion</a:t>
            </a:r>
          </a:p>
          <a:p>
            <a:pPr lvl="1" eaLnBrk="1" hangingPunct="1">
              <a:defRPr/>
            </a:pPr>
            <a:r>
              <a:rPr lang="en-US" smtClean="0"/>
              <a:t>Replacing sensitive personal data with anon. ID</a:t>
            </a:r>
          </a:p>
          <a:p>
            <a:pPr lvl="1" eaLnBrk="1" hangingPunct="1">
              <a:defRPr/>
            </a:pPr>
            <a:r>
              <a:rPr lang="en-US" smtClean="0"/>
              <a:t>Give randomized outputs	</a:t>
            </a:r>
          </a:p>
          <a:p>
            <a:pPr lvl="1" eaLnBrk="1" hangingPunct="1">
              <a:defRPr/>
            </a:pPr>
            <a:r>
              <a:rPr lang="en-US" smtClean="0"/>
              <a:t>Multi-party computation – distributed data</a:t>
            </a:r>
          </a:p>
          <a:p>
            <a:pPr lvl="1" eaLnBrk="1" hangingPunct="1">
              <a:defRPr/>
            </a:pPr>
            <a:r>
              <a:rPr lang="en-US" smtClean="0"/>
              <a:t>…</a:t>
            </a:r>
          </a:p>
          <a:p>
            <a:pPr lvl="2" eaLnBrk="1" hangingPunct="1">
              <a:defRPr/>
            </a:pPr>
            <a:r>
              <a:rPr lang="en-US" smtClean="0"/>
              <a:t>Bayardo &amp; Srikant, Technological Solutions for Protecting Privacy, IEEE Computer, Sep 2003</a:t>
            </a:r>
          </a:p>
          <a:p>
            <a:pPr eaLnBrk="1" hangingPunct="1">
              <a:defRPr/>
            </a:pPr>
            <a:endParaRPr lang="en-US" smtClean="0">
              <a:cs typeface="+mn-cs"/>
            </a:endParaRPr>
          </a:p>
        </p:txBody>
      </p:sp>
      <p:sp>
        <p:nvSpPr>
          <p:cNvPr id="1289220" name="Text Box 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IS 257 – Fall 2012</a:t>
            </a:r>
            <a:endParaRPr lang="en-US"/>
          </a:p>
        </p:txBody>
      </p:sp>
      <p:graphicFrame>
        <p:nvGraphicFramePr>
          <p:cNvPr id="168962" name="Object 2"/>
          <p:cNvGraphicFramePr>
            <a:graphicFrameLocks noGrp="1"/>
          </p:cNvGraphicFramePr>
          <p:nvPr>
            <p:ph idx="1"/>
          </p:nvPr>
        </p:nvGraphicFramePr>
        <p:xfrm>
          <a:off x="695325" y="1547813"/>
          <a:ext cx="7753350" cy="4295775"/>
        </p:xfrm>
        <a:graphic>
          <a:graphicData uri="http://schemas.openxmlformats.org/presentationml/2006/ole">
            <mc:AlternateContent xmlns:mc="http://schemas.openxmlformats.org/markup-compatibility/2006">
              <mc:Choice xmlns:v="urn:schemas-microsoft-com:vml" Requires="v">
                <p:oleObj spid="_x0000_s168976" name="Chart" r:id="rId4" imgW="5181600" imgH="2692400" progId="MSGraph.Chart.8">
                  <p:embed followColorScheme="full"/>
                </p:oleObj>
              </mc:Choice>
              <mc:Fallback>
                <p:oleObj name="Chart" r:id="rId4" imgW="5181600" imgH="2692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547813"/>
                        <a:ext cx="77533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90243" name="Rectangle 3"/>
          <p:cNvSpPr>
            <a:spLocks noGrp="1" noChangeArrowheads="1"/>
          </p:cNvSpPr>
          <p:nvPr>
            <p:ph type="title"/>
          </p:nvPr>
        </p:nvSpPr>
        <p:spPr/>
        <p:txBody>
          <a:bodyPr lIns="92075" tIns="46038" rIns="92075" bIns="46038" anchor="b"/>
          <a:lstStyle/>
          <a:p>
            <a:pPr eaLnBrk="1" hangingPunct="1">
              <a:defRPr/>
            </a:pPr>
            <a:r>
              <a:rPr lang="en-US" sz="2800" smtClean="0">
                <a:cs typeface="+mj-cs"/>
              </a:rPr>
              <a:t>The Hype Curve for </a:t>
            </a:r>
            <a:br>
              <a:rPr lang="en-US" sz="2800" smtClean="0">
                <a:cs typeface="+mj-cs"/>
              </a:rPr>
            </a:br>
            <a:r>
              <a:rPr lang="en-US" sz="2800" smtClean="0">
                <a:cs typeface="+mj-cs"/>
              </a:rPr>
              <a:t>Data Mining and Knowledge Discovery  </a:t>
            </a:r>
          </a:p>
        </p:txBody>
      </p:sp>
      <p:sp>
        <p:nvSpPr>
          <p:cNvPr id="1290244" name="Rectangle 4"/>
          <p:cNvSpPr>
            <a:spLocks noChangeArrowheads="1"/>
          </p:cNvSpPr>
          <p:nvPr/>
        </p:nvSpPr>
        <p:spPr bwMode="auto">
          <a:xfrm>
            <a:off x="4038600" y="1828800"/>
            <a:ext cx="1714500" cy="488950"/>
          </a:xfrm>
          <a:prstGeom prst="rect">
            <a:avLst/>
          </a:prstGeom>
          <a:gradFill rotWithShape="0">
            <a:gsLst>
              <a:gs pos="0">
                <a:srgbClr val="FF0000"/>
              </a:gs>
              <a:gs pos="100000">
                <a:srgbClr val="FF0000">
                  <a:gamma/>
                  <a:tint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defRPr/>
            </a:pPr>
            <a:r>
              <a:rPr lang="en-US" sz="2000" b="1">
                <a:cs typeface="+mn-cs"/>
              </a:rPr>
              <a:t>Over-inflated </a:t>
            </a:r>
          </a:p>
          <a:p>
            <a:pPr marL="285750" indent="-285750" algn="l" eaLnBrk="0" hangingPunct="0">
              <a:lnSpc>
                <a:spcPct val="50000"/>
              </a:lnSpc>
              <a:spcBef>
                <a:spcPct val="30000"/>
              </a:spcBef>
              <a:buClr>
                <a:schemeClr val="tx2"/>
              </a:buClr>
              <a:buFont typeface="Monotype Sorts" charset="0"/>
              <a:buNone/>
              <a:defRPr/>
            </a:pPr>
            <a:r>
              <a:rPr lang="en-US" sz="2000" b="1">
                <a:cs typeface="+mn-cs"/>
              </a:rPr>
              <a:t>expectations</a:t>
            </a:r>
          </a:p>
        </p:txBody>
      </p:sp>
      <p:sp>
        <p:nvSpPr>
          <p:cNvPr id="1290245" name="Rectangle 5"/>
          <p:cNvSpPr>
            <a:spLocks noChangeArrowheads="1"/>
          </p:cNvSpPr>
          <p:nvPr/>
        </p:nvSpPr>
        <p:spPr bwMode="auto">
          <a:xfrm>
            <a:off x="4419600" y="4419600"/>
            <a:ext cx="1981200" cy="366713"/>
          </a:xfrm>
          <a:prstGeom prst="rect">
            <a:avLst/>
          </a:prstGeom>
          <a:gradFill rotWithShape="0">
            <a:gsLst>
              <a:gs pos="0">
                <a:srgbClr val="FFFFFF"/>
              </a:gs>
              <a:gs pos="100000">
                <a:srgbClr val="FFFFFF">
                  <a:gamma/>
                  <a:shade val="2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90000"/>
              </a:lnSpc>
              <a:spcBef>
                <a:spcPct val="30000"/>
              </a:spcBef>
              <a:buClr>
                <a:schemeClr val="tx2"/>
              </a:buClr>
              <a:buFont typeface="Monotype Sorts" charset="0"/>
              <a:buNone/>
              <a:defRPr/>
            </a:pPr>
            <a:r>
              <a:rPr lang="en-US" sz="2000" b="1">
                <a:cs typeface="+mn-cs"/>
              </a:rPr>
              <a:t>Disappointment</a:t>
            </a:r>
          </a:p>
        </p:txBody>
      </p:sp>
      <p:sp>
        <p:nvSpPr>
          <p:cNvPr id="1290246" name="Rectangle 6"/>
          <p:cNvSpPr>
            <a:spLocks noChangeArrowheads="1"/>
          </p:cNvSpPr>
          <p:nvPr/>
        </p:nvSpPr>
        <p:spPr bwMode="auto">
          <a:xfrm>
            <a:off x="6477000" y="2971800"/>
            <a:ext cx="2392363" cy="733425"/>
          </a:xfrm>
          <a:prstGeom prst="rect">
            <a:avLst/>
          </a:prstGeom>
          <a:solidFill>
            <a:srgbClr val="C8FE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buClr>
                <a:schemeClr val="tx2"/>
              </a:buClr>
              <a:buFont typeface="Monotype Sorts" charset="0"/>
              <a:buNone/>
              <a:defRPr/>
            </a:pPr>
            <a:r>
              <a:rPr lang="en-US" sz="2000" b="1">
                <a:cs typeface="+mn-cs"/>
              </a:rPr>
              <a:t>Growing acceptance</a:t>
            </a:r>
          </a:p>
          <a:p>
            <a:pPr marL="285750" indent="-285750" algn="l" eaLnBrk="0" hangingPunct="0">
              <a:lnSpc>
                <a:spcPct val="90000"/>
              </a:lnSpc>
              <a:spcBef>
                <a:spcPct val="30000"/>
              </a:spcBef>
              <a:buClr>
                <a:schemeClr val="tx2"/>
              </a:buClr>
              <a:buFont typeface="Monotype Sorts" charset="0"/>
              <a:buNone/>
              <a:defRPr/>
            </a:pPr>
            <a:r>
              <a:rPr lang="en-US" sz="2000" b="1">
                <a:cs typeface="+mn-cs"/>
              </a:rPr>
              <a:t>and mainstreaming</a:t>
            </a:r>
          </a:p>
        </p:txBody>
      </p:sp>
      <p:sp>
        <p:nvSpPr>
          <p:cNvPr id="1290247" name="Rectangle 7"/>
          <p:cNvSpPr>
            <a:spLocks noGrp="1" noChangeArrowheads="1"/>
          </p:cNvSpPr>
          <p:nvPr>
            <p:ph type="body" idx="4294967295"/>
          </p:nvPr>
        </p:nvSpPr>
        <p:spPr>
          <a:xfrm>
            <a:off x="0" y="1219200"/>
            <a:ext cx="8229600" cy="4953000"/>
          </a:xfrm>
        </p:spPr>
        <p:txBody>
          <a:bodyPr lIns="92075" tIns="46038" rIns="92075" bIns="46038"/>
          <a:lstStyle/>
          <a:p>
            <a:pPr marL="285750" indent="-285750" eaLnBrk="1" hangingPunct="1">
              <a:buFontTx/>
              <a:buNone/>
              <a:defRPr/>
            </a:pPr>
            <a:r>
              <a:rPr lang="en-US" smtClean="0">
                <a:cs typeface="+mn-cs"/>
              </a:rPr>
              <a:t> </a:t>
            </a:r>
          </a:p>
        </p:txBody>
      </p:sp>
      <p:sp>
        <p:nvSpPr>
          <p:cNvPr id="1290248" name="Rectangle 8"/>
          <p:cNvSpPr>
            <a:spLocks noChangeArrowheads="1"/>
          </p:cNvSpPr>
          <p:nvPr/>
        </p:nvSpPr>
        <p:spPr bwMode="auto">
          <a:xfrm>
            <a:off x="1600200" y="3429000"/>
            <a:ext cx="1792288" cy="566738"/>
          </a:xfrm>
          <a:prstGeom prst="rect">
            <a:avLst/>
          </a:prstGeom>
          <a:solidFill>
            <a:srgbClr val="F35B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defRPr/>
            </a:pPr>
            <a:r>
              <a:rPr lang="en-US" b="1">
                <a:cs typeface="+mn-cs"/>
              </a:rPr>
              <a:t>rising </a:t>
            </a:r>
          </a:p>
          <a:p>
            <a:pPr marL="285750" indent="-285750" algn="l" eaLnBrk="0" hangingPunct="0">
              <a:lnSpc>
                <a:spcPct val="50000"/>
              </a:lnSpc>
              <a:spcBef>
                <a:spcPct val="30000"/>
              </a:spcBef>
              <a:buClr>
                <a:schemeClr val="tx2"/>
              </a:buClr>
              <a:buFont typeface="Monotype Sorts" charset="0"/>
              <a:buNone/>
              <a:defRPr/>
            </a:pPr>
            <a:r>
              <a:rPr lang="en-US" b="1">
                <a:cs typeface="+mn-cs"/>
              </a:rPr>
              <a:t>expectations</a:t>
            </a:r>
          </a:p>
        </p:txBody>
      </p:sp>
      <p:sp>
        <p:nvSpPr>
          <p:cNvPr id="1290250" name="Text Box 10"/>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4" grpId="0" animBg="1"/>
      <p:bldP spid="1290245" grpId="0" animBg="1"/>
      <p:bldP spid="1290246" grpId="0" animBg="1"/>
      <p:bldP spid="129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2012</a:t>
            </a:r>
            <a:endParaRPr lang="en-US"/>
          </a:p>
        </p:txBody>
      </p:sp>
      <p:sp>
        <p:nvSpPr>
          <p:cNvPr id="1119236" name="Rectangle 4"/>
          <p:cNvSpPr>
            <a:spLocks noGrp="1" noChangeArrowheads="1"/>
          </p:cNvSpPr>
          <p:nvPr>
            <p:ph type="title"/>
          </p:nvPr>
        </p:nvSpPr>
        <p:spPr/>
        <p:txBody>
          <a:bodyPr/>
          <a:lstStyle/>
          <a:p>
            <a:pPr eaLnBrk="1" hangingPunct="1">
              <a:defRPr/>
            </a:pPr>
            <a:r>
              <a:rPr lang="en-US" smtClean="0">
                <a:cs typeface="+mj-cs"/>
              </a:rPr>
              <a:t>What is a Data Warehouse?</a:t>
            </a:r>
          </a:p>
        </p:txBody>
      </p:sp>
      <p:sp>
        <p:nvSpPr>
          <p:cNvPr id="1119235" name="Rectangle 3"/>
          <p:cNvSpPr>
            <a:spLocks noGrp="1" noChangeArrowheads="1"/>
          </p:cNvSpPr>
          <p:nvPr>
            <p:ph type="body" idx="4294967295"/>
          </p:nvPr>
        </p:nvSpPr>
        <p:spPr>
          <a:xfrm>
            <a:off x="914400" y="1447800"/>
            <a:ext cx="7924800" cy="4648200"/>
          </a:xfrm>
        </p:spPr>
        <p:txBody>
          <a:bodyPr/>
          <a:lstStyle/>
          <a:p>
            <a:pPr eaLnBrk="1" hangingPunct="1">
              <a:lnSpc>
                <a:spcPct val="90000"/>
              </a:lnSpc>
              <a:buFontTx/>
              <a:buNone/>
              <a:defRPr/>
            </a:pPr>
            <a:r>
              <a:rPr lang="ja-JP" altLang="en-US" sz="3600" smtClean="0">
                <a:latin typeface="Arial"/>
                <a:cs typeface="+mn-cs"/>
              </a:rPr>
              <a:t>“</a:t>
            </a:r>
            <a:r>
              <a:rPr lang="en-US" sz="3600" smtClean="0">
                <a:solidFill>
                  <a:srgbClr val="FF3300"/>
                </a:solidFill>
                <a:cs typeface="+mn-cs"/>
              </a:rPr>
              <a:t>A Data Warehouse is a </a:t>
            </a:r>
          </a:p>
          <a:p>
            <a:pPr lvl="1" eaLnBrk="1" hangingPunct="1">
              <a:lnSpc>
                <a:spcPct val="90000"/>
              </a:lnSpc>
              <a:defRPr/>
            </a:pPr>
            <a:r>
              <a:rPr lang="en-US" sz="3200" b="1" i="1" smtClean="0">
                <a:solidFill>
                  <a:srgbClr val="FF3300"/>
                </a:solidFill>
              </a:rPr>
              <a:t>subject-oriented,</a:t>
            </a:r>
          </a:p>
          <a:p>
            <a:pPr lvl="1" eaLnBrk="1" hangingPunct="1">
              <a:lnSpc>
                <a:spcPct val="90000"/>
              </a:lnSpc>
              <a:defRPr/>
            </a:pPr>
            <a:r>
              <a:rPr lang="en-US" sz="3200" b="1" i="1" smtClean="0">
                <a:solidFill>
                  <a:srgbClr val="FF3300"/>
                </a:solidFill>
              </a:rPr>
              <a:t>integrated,</a:t>
            </a:r>
          </a:p>
          <a:p>
            <a:pPr lvl="1" eaLnBrk="1" hangingPunct="1">
              <a:lnSpc>
                <a:spcPct val="90000"/>
              </a:lnSpc>
              <a:defRPr/>
            </a:pPr>
            <a:r>
              <a:rPr lang="en-US" sz="3200" b="1" i="1" smtClean="0">
                <a:solidFill>
                  <a:srgbClr val="FF3300"/>
                </a:solidFill>
              </a:rPr>
              <a:t>time-variant,</a:t>
            </a:r>
          </a:p>
          <a:p>
            <a:pPr lvl="1" eaLnBrk="1" hangingPunct="1">
              <a:lnSpc>
                <a:spcPct val="90000"/>
              </a:lnSpc>
              <a:defRPr/>
            </a:pPr>
            <a:r>
              <a:rPr lang="en-US" sz="3200" b="1" i="1" smtClean="0">
                <a:solidFill>
                  <a:srgbClr val="FF3300"/>
                </a:solidFill>
              </a:rPr>
              <a:t>non-volatile</a:t>
            </a:r>
          </a:p>
          <a:p>
            <a:pPr eaLnBrk="1" hangingPunct="1">
              <a:lnSpc>
                <a:spcPct val="90000"/>
              </a:lnSpc>
              <a:buFontTx/>
              <a:buNone/>
              <a:defRPr/>
            </a:pPr>
            <a:r>
              <a:rPr lang="en-US" sz="3600" smtClean="0">
                <a:solidFill>
                  <a:srgbClr val="FF3300"/>
                </a:solidFill>
                <a:cs typeface="+mn-cs"/>
              </a:rPr>
              <a:t>collection of data used in support of management decision making processes</a:t>
            </a:r>
            <a:r>
              <a:rPr lang="en-US" sz="3600" smtClean="0">
                <a:cs typeface="+mn-cs"/>
              </a:rPr>
              <a:t>.</a:t>
            </a:r>
            <a:r>
              <a:rPr lang="ja-JP" altLang="en-US" sz="3600" smtClean="0">
                <a:latin typeface="Arial"/>
                <a:cs typeface="+mn-cs"/>
              </a:rPr>
              <a:t>”</a:t>
            </a:r>
            <a:r>
              <a:rPr lang="en-US" sz="3600" smtClean="0">
                <a:cs typeface="+mn-cs"/>
              </a:rPr>
              <a:t> </a:t>
            </a:r>
          </a:p>
          <a:p>
            <a:pPr eaLnBrk="1" hangingPunct="1">
              <a:lnSpc>
                <a:spcPct val="90000"/>
              </a:lnSpc>
              <a:buFontTx/>
              <a:buNone/>
              <a:defRPr/>
            </a:pPr>
            <a:r>
              <a:rPr lang="en-US" sz="2400" smtClean="0">
                <a:cs typeface="+mn-cs"/>
              </a:rPr>
              <a:t>-- Inmon &amp; Hackathorn, 1994: viz. Hoffer, Chap 11</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2441</TotalTime>
  <Words>4995</Words>
  <Application>Microsoft Macintosh PowerPoint</Application>
  <PresentationFormat>On-screen Show (4:3)</PresentationFormat>
  <Paragraphs>1004</Paragraphs>
  <Slides>82</Slides>
  <Notes>82</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82</vt:i4>
      </vt:variant>
    </vt:vector>
  </HeadingPairs>
  <TitlesOfParts>
    <vt:vector size="89" baseType="lpstr">
      <vt:lpstr>Default Design</vt:lpstr>
      <vt:lpstr>ClipArt</vt:lpstr>
      <vt:lpstr>Clip</vt:lpstr>
      <vt:lpstr>Equation</vt:lpstr>
      <vt:lpstr>Microsoft ClipArt Gallery</vt:lpstr>
      <vt:lpstr>Bitmap Image</vt:lpstr>
      <vt:lpstr>Chart</vt:lpstr>
      <vt:lpstr>Data Warehouses, Decision Support and Data Mining</vt:lpstr>
      <vt:lpstr>Lecture Outline</vt:lpstr>
      <vt:lpstr>Lecture Outline</vt:lpstr>
      <vt:lpstr>Problem: Heterogeneous Information Sources</vt:lpstr>
      <vt:lpstr>Problem: Data Management in Large Enterprises</vt:lpstr>
      <vt:lpstr>Goal: Unified Access to Data</vt:lpstr>
      <vt:lpstr>The Traditional Research Approach</vt:lpstr>
      <vt:lpstr>The Warehousing Approach</vt:lpstr>
      <vt:lpstr>What is a Data Warehouse?</vt:lpstr>
      <vt:lpstr>A Data Warehouse is...</vt:lpstr>
      <vt:lpstr>… Cont’d</vt:lpstr>
      <vt:lpstr>Data Warehousing Architecture</vt:lpstr>
      <vt:lpstr>“Ingest”</vt:lpstr>
      <vt:lpstr>Lecture Outline</vt:lpstr>
      <vt:lpstr>Warehouse Maintenance</vt:lpstr>
      <vt:lpstr>Differs from Conventional View Maintenance...</vt:lpstr>
      <vt:lpstr>Differs from Conventional View Maintenance...</vt:lpstr>
      <vt:lpstr>Warehouse Maintenance Anomalies</vt:lpstr>
      <vt:lpstr>Warehouse Maintenance Anomalies</vt:lpstr>
      <vt:lpstr>Maintenance Anomaly - Solutions</vt:lpstr>
      <vt:lpstr>Self-Maintainability: Examples</vt:lpstr>
      <vt:lpstr>Self-Maintainability: Examples</vt:lpstr>
      <vt:lpstr>Partial Self-Maintainability</vt:lpstr>
      <vt:lpstr>Warehouse Specification (ideally)</vt:lpstr>
      <vt:lpstr>Optimization</vt:lpstr>
      <vt:lpstr>Additional Research Issues</vt:lpstr>
      <vt:lpstr>More Information on DW</vt:lpstr>
      <vt:lpstr>Lecture Outline</vt:lpstr>
      <vt:lpstr>Today</vt:lpstr>
      <vt:lpstr>Trends leading to Data Flood</vt:lpstr>
      <vt:lpstr>Examples</vt:lpstr>
      <vt:lpstr>Growth Trends</vt:lpstr>
      <vt:lpstr>Knowledge Discovery in Data (KDD)</vt:lpstr>
      <vt:lpstr>Related Fields</vt:lpstr>
      <vt:lpstr>PowerPoint Presentation</vt:lpstr>
      <vt:lpstr>What is Decision Support?</vt:lpstr>
      <vt:lpstr>Conventional Query Tools</vt:lpstr>
      <vt:lpstr>OLAP</vt:lpstr>
      <vt:lpstr>Data Cube</vt:lpstr>
      <vt:lpstr>Operations on Data Cubes</vt:lpstr>
      <vt:lpstr>Star Schema</vt:lpstr>
      <vt:lpstr>Star Schema for multidimensional data</vt:lpstr>
      <vt:lpstr>Data Mining</vt:lpstr>
      <vt:lpstr>Goals of Data Mining</vt:lpstr>
      <vt:lpstr>Data Mining Applications</vt:lpstr>
      <vt:lpstr>Data + Text Mining Process </vt:lpstr>
      <vt:lpstr>How Can We Do Data Mining?</vt:lpstr>
      <vt:lpstr>Why Should There be a Standard Process?</vt:lpstr>
      <vt:lpstr>Process Standardization</vt:lpstr>
      <vt:lpstr>CRISP-DM</vt:lpstr>
      <vt:lpstr>The CRISP-DM Process Model</vt:lpstr>
      <vt:lpstr>Why CRISP-DM?</vt:lpstr>
      <vt:lpstr>Phases and Tasks</vt:lpstr>
      <vt:lpstr>Phases in CRISP</vt:lpstr>
      <vt:lpstr>Phases in the DM Process: CRISP-DM</vt:lpstr>
      <vt:lpstr>Phases in the DM Process (1 &amp; 2)</vt:lpstr>
      <vt:lpstr>Phases in the DM Process (3)</vt:lpstr>
      <vt:lpstr>Phases in the DM Process (4)</vt:lpstr>
      <vt:lpstr>Types of Models</vt:lpstr>
      <vt:lpstr>Data Mining Algorithms</vt:lpstr>
      <vt:lpstr>Market Basket Analysis</vt:lpstr>
      <vt:lpstr>Memory-based reasoning</vt:lpstr>
      <vt:lpstr>Cluster detection</vt:lpstr>
      <vt:lpstr>Kohonen Network</vt:lpstr>
      <vt:lpstr>Link analysis</vt:lpstr>
      <vt:lpstr>Decision trees and rule induction algorithms</vt:lpstr>
      <vt:lpstr>Rule Induction</vt:lpstr>
      <vt:lpstr>Rule Induction</vt:lpstr>
      <vt:lpstr>Apriori </vt:lpstr>
      <vt:lpstr>Neural Networks</vt:lpstr>
      <vt:lpstr>Neural Network</vt:lpstr>
      <vt:lpstr>Neural Networks</vt:lpstr>
      <vt:lpstr>Genetic algorithms</vt:lpstr>
      <vt:lpstr>Phases in the DM Process (5)</vt:lpstr>
      <vt:lpstr>Phases in the DM Process (6)</vt:lpstr>
      <vt:lpstr>Specific Data Mining Applications:</vt:lpstr>
      <vt:lpstr>What data mining has done for... </vt:lpstr>
      <vt:lpstr>What data mining has done for... </vt:lpstr>
      <vt:lpstr>What data mining has done for... </vt:lpstr>
      <vt:lpstr>Analytic technology can be effective</vt:lpstr>
      <vt:lpstr>Data Mining with Privacy</vt:lpstr>
      <vt:lpstr>The Hype Curve for  Data Mining and Knowledge Discovery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166</cp:revision>
  <dcterms:created xsi:type="dcterms:W3CDTF">2002-08-26T07:08:49Z</dcterms:created>
  <dcterms:modified xsi:type="dcterms:W3CDTF">2012-11-01T18:45:18Z</dcterms:modified>
</cp:coreProperties>
</file>