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6"/>
  </p:notesMasterIdLst>
  <p:handoutMasterIdLst>
    <p:handoutMasterId r:id="rId77"/>
  </p:handoutMasterIdLst>
  <p:sldIdLst>
    <p:sldId id="828" r:id="rId2"/>
    <p:sldId id="1385" r:id="rId3"/>
    <p:sldId id="1386" r:id="rId4"/>
    <p:sldId id="1350" r:id="rId5"/>
    <p:sldId id="1351" r:id="rId6"/>
    <p:sldId id="1352" r:id="rId7"/>
    <p:sldId id="1353" r:id="rId8"/>
    <p:sldId id="1354" r:id="rId9"/>
    <p:sldId id="1355" r:id="rId10"/>
    <p:sldId id="1356" r:id="rId11"/>
    <p:sldId id="1357" r:id="rId12"/>
    <p:sldId id="1358" r:id="rId13"/>
    <p:sldId id="1359" r:id="rId14"/>
    <p:sldId id="1360" r:id="rId15"/>
    <p:sldId id="1361" r:id="rId16"/>
    <p:sldId id="1362" r:id="rId17"/>
    <p:sldId id="1363" r:id="rId18"/>
    <p:sldId id="1393" r:id="rId19"/>
    <p:sldId id="1364" r:id="rId20"/>
    <p:sldId id="1365" r:id="rId21"/>
    <p:sldId id="1366" r:id="rId22"/>
    <p:sldId id="1394" r:id="rId23"/>
    <p:sldId id="1395" r:id="rId24"/>
    <p:sldId id="1396" r:id="rId25"/>
    <p:sldId id="1367" r:id="rId26"/>
    <p:sldId id="1391" r:id="rId27"/>
    <p:sldId id="1392" r:id="rId28"/>
    <p:sldId id="1397" r:id="rId29"/>
    <p:sldId id="1398" r:id="rId30"/>
    <p:sldId id="1387" r:id="rId31"/>
    <p:sldId id="1368" r:id="rId32"/>
    <p:sldId id="1369" r:id="rId33"/>
    <p:sldId id="1370" r:id="rId34"/>
    <p:sldId id="1371" r:id="rId35"/>
    <p:sldId id="1372" r:id="rId36"/>
    <p:sldId id="1373" r:id="rId37"/>
    <p:sldId id="1390" r:id="rId38"/>
    <p:sldId id="1374" r:id="rId39"/>
    <p:sldId id="1375" r:id="rId40"/>
    <p:sldId id="1376" r:id="rId41"/>
    <p:sldId id="1377" r:id="rId42"/>
    <p:sldId id="1378" r:id="rId43"/>
    <p:sldId id="1379" r:id="rId44"/>
    <p:sldId id="1380" r:id="rId45"/>
    <p:sldId id="1381" r:id="rId46"/>
    <p:sldId id="1382" r:id="rId47"/>
    <p:sldId id="1383" r:id="rId48"/>
    <p:sldId id="1384" r:id="rId49"/>
    <p:sldId id="1388" r:id="rId50"/>
    <p:sldId id="1265" r:id="rId51"/>
    <p:sldId id="1266" r:id="rId52"/>
    <p:sldId id="1256" r:id="rId53"/>
    <p:sldId id="1257" r:id="rId54"/>
    <p:sldId id="1267" r:id="rId55"/>
    <p:sldId id="1333" r:id="rId56"/>
    <p:sldId id="1334" r:id="rId57"/>
    <p:sldId id="1258" r:id="rId58"/>
    <p:sldId id="1254" r:id="rId59"/>
    <p:sldId id="1255" r:id="rId60"/>
    <p:sldId id="1268" r:id="rId61"/>
    <p:sldId id="1270" r:id="rId62"/>
    <p:sldId id="1269" r:id="rId63"/>
    <p:sldId id="1271" r:id="rId64"/>
    <p:sldId id="1272" r:id="rId65"/>
    <p:sldId id="1273" r:id="rId66"/>
    <p:sldId id="1399" r:id="rId67"/>
    <p:sldId id="1274" r:id="rId68"/>
    <p:sldId id="1275" r:id="rId69"/>
    <p:sldId id="1259" r:id="rId70"/>
    <p:sldId id="1276" r:id="rId71"/>
    <p:sldId id="1261" r:id="rId72"/>
    <p:sldId id="1262" r:id="rId73"/>
    <p:sldId id="1263" r:id="rId74"/>
    <p:sldId id="1277" r:id="rId75"/>
  </p:sldIdLst>
  <p:sldSz cx="9144000" cy="6858000" type="screen4x3"/>
  <p:notesSz cx="6858000" cy="9144000"/>
  <p:defaultTextStyle>
    <a:defPPr>
      <a:defRPr lang="en-US"/>
    </a:defPPr>
    <a:lvl1pPr algn="ctr" rtl="0" fontAlgn="base">
      <a:spcBef>
        <a:spcPct val="0"/>
      </a:spcBef>
      <a:spcAft>
        <a:spcPct val="0"/>
      </a:spcAft>
      <a:defRPr sz="2000" kern="1200">
        <a:solidFill>
          <a:schemeClr val="tx1"/>
        </a:solidFill>
        <a:latin typeface="Times New Roman" charset="0"/>
        <a:ea typeface="ＭＳ Ｐゴシック" charset="0"/>
        <a:cs typeface="+mn-cs"/>
      </a:defRPr>
    </a:lvl1pPr>
    <a:lvl2pPr marL="457200" algn="ctr" rtl="0" fontAlgn="base">
      <a:spcBef>
        <a:spcPct val="0"/>
      </a:spcBef>
      <a:spcAft>
        <a:spcPct val="0"/>
      </a:spcAft>
      <a:defRPr sz="2000" kern="1200">
        <a:solidFill>
          <a:schemeClr val="tx1"/>
        </a:solidFill>
        <a:latin typeface="Times New Roman" charset="0"/>
        <a:ea typeface="ＭＳ Ｐゴシック" charset="0"/>
        <a:cs typeface="+mn-cs"/>
      </a:defRPr>
    </a:lvl2pPr>
    <a:lvl3pPr marL="914400" algn="ctr" rtl="0" fontAlgn="base">
      <a:spcBef>
        <a:spcPct val="0"/>
      </a:spcBef>
      <a:spcAft>
        <a:spcPct val="0"/>
      </a:spcAft>
      <a:defRPr sz="2000" kern="1200">
        <a:solidFill>
          <a:schemeClr val="tx1"/>
        </a:solidFill>
        <a:latin typeface="Times New Roman" charset="0"/>
        <a:ea typeface="ＭＳ Ｐゴシック" charset="0"/>
        <a:cs typeface="+mn-cs"/>
      </a:defRPr>
    </a:lvl3pPr>
    <a:lvl4pPr marL="1371600" algn="ctr" rtl="0" fontAlgn="base">
      <a:spcBef>
        <a:spcPct val="0"/>
      </a:spcBef>
      <a:spcAft>
        <a:spcPct val="0"/>
      </a:spcAft>
      <a:defRPr sz="2000" kern="1200">
        <a:solidFill>
          <a:schemeClr val="tx1"/>
        </a:solidFill>
        <a:latin typeface="Times New Roman" charset="0"/>
        <a:ea typeface="ＭＳ Ｐゴシック" charset="0"/>
        <a:cs typeface="+mn-cs"/>
      </a:defRPr>
    </a:lvl4pPr>
    <a:lvl5pPr marL="1828800" algn="ctr" rtl="0" fontAlgn="base">
      <a:spcBef>
        <a:spcPct val="0"/>
      </a:spcBef>
      <a:spcAft>
        <a:spcPct val="0"/>
      </a:spcAft>
      <a:defRPr sz="2000" kern="1200">
        <a:solidFill>
          <a:schemeClr val="tx1"/>
        </a:solidFill>
        <a:latin typeface="Times New Roman" charset="0"/>
        <a:ea typeface="ＭＳ Ｐゴシック" charset="0"/>
        <a:cs typeface="+mn-cs"/>
      </a:defRPr>
    </a:lvl5pPr>
    <a:lvl6pPr marL="2286000" algn="l" defTabSz="457200" rtl="0" eaLnBrk="1" latinLnBrk="0" hangingPunct="1">
      <a:defRPr sz="2000" kern="1200">
        <a:solidFill>
          <a:schemeClr val="tx1"/>
        </a:solidFill>
        <a:latin typeface="Times New Roman" charset="0"/>
        <a:ea typeface="ＭＳ Ｐゴシック" charset="0"/>
        <a:cs typeface="+mn-cs"/>
      </a:defRPr>
    </a:lvl6pPr>
    <a:lvl7pPr marL="2743200" algn="l" defTabSz="457200" rtl="0" eaLnBrk="1" latinLnBrk="0" hangingPunct="1">
      <a:defRPr sz="2000" kern="1200">
        <a:solidFill>
          <a:schemeClr val="tx1"/>
        </a:solidFill>
        <a:latin typeface="Times New Roman" charset="0"/>
        <a:ea typeface="ＭＳ Ｐゴシック" charset="0"/>
        <a:cs typeface="+mn-cs"/>
      </a:defRPr>
    </a:lvl7pPr>
    <a:lvl8pPr marL="3200400" algn="l" defTabSz="457200" rtl="0" eaLnBrk="1" latinLnBrk="0" hangingPunct="1">
      <a:defRPr sz="2000" kern="1200">
        <a:solidFill>
          <a:schemeClr val="tx1"/>
        </a:solidFill>
        <a:latin typeface="Times New Roman" charset="0"/>
        <a:ea typeface="ＭＳ Ｐゴシック" charset="0"/>
        <a:cs typeface="+mn-cs"/>
      </a:defRPr>
    </a:lvl8pPr>
    <a:lvl9pPr marL="3657600" algn="l" defTabSz="457200" rtl="0" eaLnBrk="1" latinLnBrk="0" hangingPunct="1">
      <a:defRPr sz="20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0000"/>
    <a:srgbClr val="FFFF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41" autoAdjust="0"/>
    <p:restoredTop sz="93590" autoAdjust="0"/>
  </p:normalViewPr>
  <p:slideViewPr>
    <p:cSldViewPr>
      <p:cViewPr varScale="1">
        <p:scale>
          <a:sx n="106" d="100"/>
          <a:sy n="106" d="100"/>
        </p:scale>
        <p:origin x="-83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513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viewProps" Target="viewProps.xml"/><Relationship Id="rId81" Type="http://schemas.openxmlformats.org/officeDocument/2006/relationships/theme" Target="theme/theme1.xml"/><Relationship Id="rId82"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notesMaster" Target="notesMasters/notesMaster1.xml"/><Relationship Id="rId77" Type="http://schemas.openxmlformats.org/officeDocument/2006/relationships/handoutMaster" Target="handoutMasters/handoutMaster1.xml"/><Relationship Id="rId78" Type="http://schemas.openxmlformats.org/officeDocument/2006/relationships/printerSettings" Target="printerSettings/printerSettings1.bin"/><Relationship Id="rId79" Type="http://schemas.openxmlformats.org/officeDocument/2006/relationships/presProps" Target="presProp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FC210CC-6058-BD4D-AEFC-A0170BB9B59C}" type="datetimeFigureOut">
              <a:rPr lang="en-US" smtClean="0"/>
              <a:t>10/23/12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94E6C7-D1C9-3544-93E0-D2A2B4DACE1C}" type="slidenum">
              <a:rPr lang="en-US" smtClean="0"/>
              <a:t>‹#›</a:t>
            </a:fld>
            <a:endParaRPr lang="en-US"/>
          </a:p>
        </p:txBody>
      </p:sp>
    </p:spTree>
    <p:extLst>
      <p:ext uri="{BB962C8B-B14F-4D97-AF65-F5344CB8AC3E}">
        <p14:creationId xmlns:p14="http://schemas.microsoft.com/office/powerpoint/2010/main" val="39965111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97F8B32F-AE0F-D643-BE01-12BC9D627007}" type="slidenum">
              <a:rPr lang="en-US"/>
              <a:pPr/>
              <a:t>‹#›</a:t>
            </a:fld>
            <a:endParaRPr lang="en-US"/>
          </a:p>
        </p:txBody>
      </p:sp>
    </p:spTree>
    <p:extLst>
      <p:ext uri="{BB962C8B-B14F-4D97-AF65-F5344CB8AC3E}">
        <p14:creationId xmlns:p14="http://schemas.microsoft.com/office/powerpoint/2010/main" val="2940707130"/>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ＭＳ Ｐゴシック" charset="0"/>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0"/>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361B26-8CE5-AB4C-BB78-380014338F86}" type="slidenum">
              <a:rPr lang="en-US"/>
              <a:pPr/>
              <a:t>1</a:t>
            </a:fld>
            <a:endParaRPr lang="en-US"/>
          </a:p>
        </p:txBody>
      </p:sp>
      <p:sp>
        <p:nvSpPr>
          <p:cNvPr id="1425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2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9D7FCB-7DBD-2F41-95A1-1871DF8BA7C1}" type="slidenum">
              <a:rPr lang="en-US"/>
              <a:pPr/>
              <a:t>10</a:t>
            </a:fld>
            <a:endParaRPr lang="en-US"/>
          </a:p>
        </p:txBody>
      </p:sp>
      <p:sp>
        <p:nvSpPr>
          <p:cNvPr id="1434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9A7EF8-6BA6-F348-8B0C-C2B44B4C5566}" type="slidenum">
              <a:rPr lang="en-US"/>
              <a:pPr/>
              <a:t>11</a:t>
            </a:fld>
            <a:endParaRPr lang="en-US"/>
          </a:p>
        </p:txBody>
      </p:sp>
      <p:sp>
        <p:nvSpPr>
          <p:cNvPr id="14356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DCD4EF-AB49-9747-9BC9-B206B8D431ED}" type="slidenum">
              <a:rPr lang="en-US"/>
              <a:pPr/>
              <a:t>12</a:t>
            </a:fld>
            <a:endParaRPr lang="en-US"/>
          </a:p>
        </p:txBody>
      </p:sp>
      <p:sp>
        <p:nvSpPr>
          <p:cNvPr id="14366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8222EA-8A07-6E40-A908-48C398751302}" type="slidenum">
              <a:rPr lang="en-US"/>
              <a:pPr/>
              <a:t>13</a:t>
            </a:fld>
            <a:endParaRPr lang="en-US"/>
          </a:p>
        </p:txBody>
      </p:sp>
      <p:sp>
        <p:nvSpPr>
          <p:cNvPr id="1437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D33D0A-1663-C945-8DE7-D4E3DA65C681}" type="slidenum">
              <a:rPr lang="en-US"/>
              <a:pPr/>
              <a:t>14</a:t>
            </a:fld>
            <a:endParaRPr lang="en-US"/>
          </a:p>
        </p:txBody>
      </p:sp>
      <p:sp>
        <p:nvSpPr>
          <p:cNvPr id="14387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61090B-0977-014A-875F-C0971D72B8CB}" type="slidenum">
              <a:rPr lang="en-US"/>
              <a:pPr/>
              <a:t>15</a:t>
            </a:fld>
            <a:endParaRPr lang="en-US"/>
          </a:p>
        </p:txBody>
      </p:sp>
      <p:sp>
        <p:nvSpPr>
          <p:cNvPr id="14397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B98D25-377F-5543-BB96-87AF45BF08CD}" type="slidenum">
              <a:rPr lang="en-US"/>
              <a:pPr/>
              <a:t>16</a:t>
            </a:fld>
            <a:endParaRPr lang="en-US"/>
          </a:p>
        </p:txBody>
      </p:sp>
      <p:sp>
        <p:nvSpPr>
          <p:cNvPr id="1440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4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9FB3AC-B016-294D-BA40-C7F0F61B65EA}" type="slidenum">
              <a:rPr lang="en-US"/>
              <a:pPr/>
              <a:t>17</a:t>
            </a:fld>
            <a:endParaRPr lang="en-US"/>
          </a:p>
        </p:txBody>
      </p:sp>
      <p:sp>
        <p:nvSpPr>
          <p:cNvPr id="14417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4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1580DC-CB37-3540-94AC-761A96396E72}" type="slidenum">
              <a:rPr lang="en-US"/>
              <a:pPr/>
              <a:t>18</a:t>
            </a:fld>
            <a:endParaRPr lang="en-US"/>
          </a:p>
        </p:txBody>
      </p:sp>
      <p:sp>
        <p:nvSpPr>
          <p:cNvPr id="15124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12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5738BB-194A-7449-BCE5-467BAC767B4A}" type="slidenum">
              <a:rPr lang="en-US"/>
              <a:pPr/>
              <a:t>19</a:t>
            </a:fld>
            <a:endParaRPr lang="en-US"/>
          </a:p>
        </p:txBody>
      </p:sp>
      <p:sp>
        <p:nvSpPr>
          <p:cNvPr id="14428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4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76678D-FC23-A440-BD5D-DF0DB538627B}" type="slidenum">
              <a:rPr lang="en-US"/>
              <a:pPr/>
              <a:t>2</a:t>
            </a:fld>
            <a:endParaRPr lang="en-US"/>
          </a:p>
        </p:txBody>
      </p:sp>
      <p:sp>
        <p:nvSpPr>
          <p:cNvPr id="14264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2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D96303-F346-6D4B-8DB7-B06E70E0F127}" type="slidenum">
              <a:rPr lang="en-US"/>
              <a:pPr/>
              <a:t>20</a:t>
            </a:fld>
            <a:endParaRPr lang="en-US"/>
          </a:p>
        </p:txBody>
      </p:sp>
      <p:sp>
        <p:nvSpPr>
          <p:cNvPr id="14438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4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94EA42-E935-FD46-BB2A-C0C45FF23BCE}" type="slidenum">
              <a:rPr lang="en-US"/>
              <a:pPr/>
              <a:t>21</a:t>
            </a:fld>
            <a:endParaRPr lang="en-US"/>
          </a:p>
        </p:txBody>
      </p:sp>
      <p:sp>
        <p:nvSpPr>
          <p:cNvPr id="14448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4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F10672-FA08-784B-AD1E-205CC89F7AB2}" type="slidenum">
              <a:rPr lang="en-US"/>
              <a:pPr/>
              <a:t>22</a:t>
            </a:fld>
            <a:endParaRPr lang="en-US"/>
          </a:p>
        </p:txBody>
      </p:sp>
      <p:sp>
        <p:nvSpPr>
          <p:cNvPr id="15144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14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7627D2-7810-ED4D-874A-19AA22E915C3}" type="slidenum">
              <a:rPr lang="en-US"/>
              <a:pPr/>
              <a:t>23</a:t>
            </a:fld>
            <a:endParaRPr lang="en-US"/>
          </a:p>
        </p:txBody>
      </p:sp>
      <p:sp>
        <p:nvSpPr>
          <p:cNvPr id="15165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16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22B2F6-EBC5-C04F-9C96-365E720D1744}" type="slidenum">
              <a:rPr lang="en-US"/>
              <a:pPr/>
              <a:t>24</a:t>
            </a:fld>
            <a:endParaRPr lang="en-US"/>
          </a:p>
        </p:txBody>
      </p:sp>
      <p:sp>
        <p:nvSpPr>
          <p:cNvPr id="15196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1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D5215A-85AC-CF45-AB66-29BF1E9A038A}" type="slidenum">
              <a:rPr lang="en-US"/>
              <a:pPr/>
              <a:t>25</a:t>
            </a:fld>
            <a:endParaRPr lang="en-US"/>
          </a:p>
        </p:txBody>
      </p:sp>
      <p:sp>
        <p:nvSpPr>
          <p:cNvPr id="14458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4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120584-C188-544F-888D-D4C9851AFB0A}" type="slidenum">
              <a:rPr lang="en-US"/>
              <a:pPr/>
              <a:t>26</a:t>
            </a:fld>
            <a:endParaRPr lang="en-US"/>
          </a:p>
        </p:txBody>
      </p:sp>
      <p:sp>
        <p:nvSpPr>
          <p:cNvPr id="15083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08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7924B0-AC00-D143-88D9-3017BD02839D}" type="slidenum">
              <a:rPr lang="en-US"/>
              <a:pPr/>
              <a:t>27</a:t>
            </a:fld>
            <a:endParaRPr lang="en-US"/>
          </a:p>
        </p:txBody>
      </p:sp>
      <p:sp>
        <p:nvSpPr>
          <p:cNvPr id="15104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10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3C7783-B534-7B49-8013-AC30C28D1566}" type="slidenum">
              <a:rPr lang="en-US"/>
              <a:pPr/>
              <a:t>28</a:t>
            </a:fld>
            <a:endParaRPr lang="en-US"/>
          </a:p>
        </p:txBody>
      </p:sp>
      <p:sp>
        <p:nvSpPr>
          <p:cNvPr id="15226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22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D0E354-7214-A841-80E9-E904F6E8B837}" type="slidenum">
              <a:rPr lang="en-US"/>
              <a:pPr/>
              <a:t>29</a:t>
            </a:fld>
            <a:endParaRPr lang="en-US"/>
          </a:p>
        </p:txBody>
      </p:sp>
      <p:sp>
        <p:nvSpPr>
          <p:cNvPr id="15257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25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EC1F9F-7514-1D48-9C26-F7E10DD6F182}" type="slidenum">
              <a:rPr lang="en-US"/>
              <a:pPr/>
              <a:t>3</a:t>
            </a:fld>
            <a:endParaRPr lang="en-US"/>
          </a:p>
        </p:txBody>
      </p:sp>
      <p:sp>
        <p:nvSpPr>
          <p:cNvPr id="1427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2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672B56-6DB7-5D46-AE2C-479FDADBD6A4}" type="slidenum">
              <a:rPr lang="en-US"/>
              <a:pPr/>
              <a:t>30</a:t>
            </a:fld>
            <a:endParaRPr lang="en-US"/>
          </a:p>
        </p:txBody>
      </p:sp>
      <p:sp>
        <p:nvSpPr>
          <p:cNvPr id="14469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4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BD6DFD-0EBD-7349-AAE0-10F3EB00B306}" type="slidenum">
              <a:rPr lang="en-US"/>
              <a:pPr/>
              <a:t>31</a:t>
            </a:fld>
            <a:endParaRPr lang="en-US"/>
          </a:p>
        </p:txBody>
      </p:sp>
      <p:sp>
        <p:nvSpPr>
          <p:cNvPr id="14479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4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BCEC10-51CE-BC4E-BC87-5D44D1A434E1}" type="slidenum">
              <a:rPr lang="en-US"/>
              <a:pPr/>
              <a:t>32</a:t>
            </a:fld>
            <a:endParaRPr lang="en-US"/>
          </a:p>
        </p:txBody>
      </p:sp>
      <p:sp>
        <p:nvSpPr>
          <p:cNvPr id="14489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4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044669-438B-4644-BD82-396B4EC62DC8}" type="slidenum">
              <a:rPr lang="en-US"/>
              <a:pPr/>
              <a:t>33</a:t>
            </a:fld>
            <a:endParaRPr lang="en-US"/>
          </a:p>
        </p:txBody>
      </p:sp>
      <p:sp>
        <p:nvSpPr>
          <p:cNvPr id="14499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4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631293-3685-F64A-8116-1B679F0A0814}" type="slidenum">
              <a:rPr lang="en-US"/>
              <a:pPr/>
              <a:t>34</a:t>
            </a:fld>
            <a:endParaRPr lang="en-US"/>
          </a:p>
        </p:txBody>
      </p:sp>
      <p:sp>
        <p:nvSpPr>
          <p:cNvPr id="14510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5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AD8C10-F28D-3241-9F64-CA1A3B1026A7}" type="slidenum">
              <a:rPr lang="en-US"/>
              <a:pPr/>
              <a:t>35</a:t>
            </a:fld>
            <a:endParaRPr lang="en-US"/>
          </a:p>
        </p:txBody>
      </p:sp>
      <p:sp>
        <p:nvSpPr>
          <p:cNvPr id="1452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5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E65706-4D20-2F4A-9385-95F9DBB9AB1A}" type="slidenum">
              <a:rPr lang="en-US"/>
              <a:pPr/>
              <a:t>36</a:t>
            </a:fld>
            <a:endParaRPr lang="en-US"/>
          </a:p>
        </p:txBody>
      </p:sp>
      <p:sp>
        <p:nvSpPr>
          <p:cNvPr id="14530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5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3EDC44-7E72-304E-AB88-8196BEA2722F}" type="slidenum">
              <a:rPr lang="en-US"/>
              <a:pPr/>
              <a:t>37</a:t>
            </a:fld>
            <a:endParaRPr lang="en-US"/>
          </a:p>
        </p:txBody>
      </p:sp>
      <p:sp>
        <p:nvSpPr>
          <p:cNvPr id="15063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06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26DB10-3A5F-D248-A98D-5B2BBF268246}" type="slidenum">
              <a:rPr lang="en-US"/>
              <a:pPr/>
              <a:t>38</a:t>
            </a:fld>
            <a:endParaRPr lang="en-US"/>
          </a:p>
        </p:txBody>
      </p:sp>
      <p:sp>
        <p:nvSpPr>
          <p:cNvPr id="1454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5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DC423F-379F-DD41-B163-18387BC71F1B}" type="slidenum">
              <a:rPr lang="en-US"/>
              <a:pPr/>
              <a:t>39</a:t>
            </a:fld>
            <a:endParaRPr lang="en-US"/>
          </a:p>
        </p:txBody>
      </p:sp>
      <p:sp>
        <p:nvSpPr>
          <p:cNvPr id="14551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5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02FD90-6F36-6542-BC6C-118DF9BEED80}" type="slidenum">
              <a:rPr lang="en-US"/>
              <a:pPr/>
              <a:t>4</a:t>
            </a:fld>
            <a:endParaRPr lang="en-US"/>
          </a:p>
        </p:txBody>
      </p:sp>
      <p:sp>
        <p:nvSpPr>
          <p:cNvPr id="14284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2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159A3F-4A78-1647-BD6E-5B7555FEBC4F}" type="slidenum">
              <a:rPr lang="en-US"/>
              <a:pPr/>
              <a:t>40</a:t>
            </a:fld>
            <a:endParaRPr lang="en-US"/>
          </a:p>
        </p:txBody>
      </p:sp>
      <p:sp>
        <p:nvSpPr>
          <p:cNvPr id="1456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5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853813-1D84-9D4F-8F2E-B35BEF44FE30}" type="slidenum">
              <a:rPr lang="en-US"/>
              <a:pPr/>
              <a:t>41</a:t>
            </a:fld>
            <a:endParaRPr lang="en-US"/>
          </a:p>
        </p:txBody>
      </p:sp>
      <p:sp>
        <p:nvSpPr>
          <p:cNvPr id="14571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5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3A0F86-3A82-B541-9702-F0D460F64555}" type="slidenum">
              <a:rPr lang="en-US"/>
              <a:pPr/>
              <a:t>42</a:t>
            </a:fld>
            <a:endParaRPr lang="en-US"/>
          </a:p>
        </p:txBody>
      </p:sp>
      <p:sp>
        <p:nvSpPr>
          <p:cNvPr id="14581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5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998730-6F36-9A40-AAF9-4F82954F1D3F}" type="slidenum">
              <a:rPr lang="en-US"/>
              <a:pPr/>
              <a:t>43</a:t>
            </a:fld>
            <a:endParaRPr lang="en-US"/>
          </a:p>
        </p:txBody>
      </p:sp>
      <p:sp>
        <p:nvSpPr>
          <p:cNvPr id="14592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5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FF951E-B15C-E147-B31D-2237C1E32355}" type="slidenum">
              <a:rPr lang="en-US"/>
              <a:pPr/>
              <a:t>44</a:t>
            </a:fld>
            <a:endParaRPr lang="en-US"/>
          </a:p>
        </p:txBody>
      </p:sp>
      <p:sp>
        <p:nvSpPr>
          <p:cNvPr id="14602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6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983E53-21B6-354C-8512-75DF5795B130}" type="slidenum">
              <a:rPr lang="en-US"/>
              <a:pPr/>
              <a:t>45</a:t>
            </a:fld>
            <a:endParaRPr lang="en-US"/>
          </a:p>
        </p:txBody>
      </p:sp>
      <p:sp>
        <p:nvSpPr>
          <p:cNvPr id="14612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6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897397-91B1-314A-B41D-EF7A64519695}" type="slidenum">
              <a:rPr lang="en-US"/>
              <a:pPr/>
              <a:t>46</a:t>
            </a:fld>
            <a:endParaRPr lang="en-US"/>
          </a:p>
        </p:txBody>
      </p:sp>
      <p:sp>
        <p:nvSpPr>
          <p:cNvPr id="14622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6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CDAB1E-B692-884D-854D-615DE0C16B7C}" type="slidenum">
              <a:rPr lang="en-US"/>
              <a:pPr/>
              <a:t>47</a:t>
            </a:fld>
            <a:endParaRPr lang="en-US"/>
          </a:p>
        </p:txBody>
      </p:sp>
      <p:sp>
        <p:nvSpPr>
          <p:cNvPr id="14632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6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85627B-1DBA-0944-87C1-6E1FE76034E2}" type="slidenum">
              <a:rPr lang="en-US"/>
              <a:pPr/>
              <a:t>48</a:t>
            </a:fld>
            <a:endParaRPr lang="en-US"/>
          </a:p>
        </p:txBody>
      </p:sp>
      <p:sp>
        <p:nvSpPr>
          <p:cNvPr id="14643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6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619C86-5040-B44C-B375-1390F0DF2793}" type="slidenum">
              <a:rPr lang="en-US"/>
              <a:pPr/>
              <a:t>49</a:t>
            </a:fld>
            <a:endParaRPr lang="en-US"/>
          </a:p>
        </p:txBody>
      </p:sp>
      <p:sp>
        <p:nvSpPr>
          <p:cNvPr id="14653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6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57475D-5036-3D47-B0FA-F6C9207C8E41}" type="slidenum">
              <a:rPr lang="en-US"/>
              <a:pPr/>
              <a:t>5</a:t>
            </a:fld>
            <a:endParaRPr lang="en-US"/>
          </a:p>
        </p:txBody>
      </p:sp>
      <p:sp>
        <p:nvSpPr>
          <p:cNvPr id="1429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2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8CA2FE-9FD6-FC4F-BE0C-4A44BEDD9FA9}" type="slidenum">
              <a:rPr lang="en-US"/>
              <a:pPr/>
              <a:t>50</a:t>
            </a:fld>
            <a:endParaRPr lang="en-US"/>
          </a:p>
        </p:txBody>
      </p:sp>
      <p:sp>
        <p:nvSpPr>
          <p:cNvPr id="14663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6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CA2C5A-F15C-314A-8832-E8223499C2CA}" type="slidenum">
              <a:rPr lang="en-US"/>
              <a:pPr/>
              <a:t>51</a:t>
            </a:fld>
            <a:endParaRPr lang="en-US"/>
          </a:p>
        </p:txBody>
      </p:sp>
      <p:sp>
        <p:nvSpPr>
          <p:cNvPr id="14673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6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44609F-130C-B241-B45C-854A359914CB}" type="slidenum">
              <a:rPr lang="en-US"/>
              <a:pPr/>
              <a:t>52</a:t>
            </a:fld>
            <a:endParaRPr lang="en-US"/>
          </a:p>
        </p:txBody>
      </p:sp>
      <p:sp>
        <p:nvSpPr>
          <p:cNvPr id="14684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6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A9CB97-8063-8B43-97C5-CC4ED6E27058}" type="slidenum">
              <a:rPr lang="en-US"/>
              <a:pPr/>
              <a:t>53</a:t>
            </a:fld>
            <a:endParaRPr lang="en-US"/>
          </a:p>
        </p:txBody>
      </p:sp>
      <p:sp>
        <p:nvSpPr>
          <p:cNvPr id="14694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6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695BE6-959F-394D-9B11-CA2F7B775593}" type="slidenum">
              <a:rPr lang="en-US"/>
              <a:pPr/>
              <a:t>54</a:t>
            </a:fld>
            <a:endParaRPr lang="en-US"/>
          </a:p>
        </p:txBody>
      </p:sp>
      <p:sp>
        <p:nvSpPr>
          <p:cNvPr id="14704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7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933D36-2B09-C242-9D99-B9CD720EE34C}" type="slidenum">
              <a:rPr lang="en-US"/>
              <a:pPr/>
              <a:t>55</a:t>
            </a:fld>
            <a:endParaRPr lang="en-US"/>
          </a:p>
        </p:txBody>
      </p:sp>
      <p:sp>
        <p:nvSpPr>
          <p:cNvPr id="14714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7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7A21F3-6680-3F40-B748-00320DB028A2}" type="slidenum">
              <a:rPr lang="en-US"/>
              <a:pPr/>
              <a:t>56</a:t>
            </a:fld>
            <a:endParaRPr lang="en-US"/>
          </a:p>
        </p:txBody>
      </p:sp>
      <p:sp>
        <p:nvSpPr>
          <p:cNvPr id="14725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72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9503F0-5446-E548-94A4-8755B7B4845D}" type="slidenum">
              <a:rPr lang="en-US"/>
              <a:pPr/>
              <a:t>57</a:t>
            </a:fld>
            <a:endParaRPr lang="en-US"/>
          </a:p>
        </p:txBody>
      </p:sp>
      <p:sp>
        <p:nvSpPr>
          <p:cNvPr id="14735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73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9FB159-596E-1A42-8D0C-42E8FA9FB506}" type="slidenum">
              <a:rPr lang="en-US"/>
              <a:pPr/>
              <a:t>58</a:t>
            </a:fld>
            <a:endParaRPr lang="en-US"/>
          </a:p>
        </p:txBody>
      </p:sp>
      <p:sp>
        <p:nvSpPr>
          <p:cNvPr id="1474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74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B34DC5-A2C1-814F-8A11-3B2441681E43}" type="slidenum">
              <a:rPr lang="en-US"/>
              <a:pPr/>
              <a:t>59</a:t>
            </a:fld>
            <a:endParaRPr lang="en-US"/>
          </a:p>
        </p:txBody>
      </p:sp>
      <p:sp>
        <p:nvSpPr>
          <p:cNvPr id="14755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75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709188-DBCD-664C-B547-440EAD36F169}" type="slidenum">
              <a:rPr lang="en-US"/>
              <a:pPr/>
              <a:t>6</a:t>
            </a:fld>
            <a:endParaRPr lang="en-US"/>
          </a:p>
        </p:txBody>
      </p:sp>
      <p:sp>
        <p:nvSpPr>
          <p:cNvPr id="14305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52658F-14C3-464A-9C20-04AFC3AD53F8}" type="slidenum">
              <a:rPr lang="en-US"/>
              <a:pPr/>
              <a:t>60</a:t>
            </a:fld>
            <a:endParaRPr lang="en-US"/>
          </a:p>
        </p:txBody>
      </p:sp>
      <p:sp>
        <p:nvSpPr>
          <p:cNvPr id="14766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76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B07628-375E-DC43-AD79-0499E5CCBC9C}" type="slidenum">
              <a:rPr lang="en-US"/>
              <a:pPr/>
              <a:t>61</a:t>
            </a:fld>
            <a:endParaRPr lang="en-US"/>
          </a:p>
        </p:txBody>
      </p:sp>
      <p:sp>
        <p:nvSpPr>
          <p:cNvPr id="14776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77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A43359-A8D1-DB44-B26A-FB0CC9705F08}" type="slidenum">
              <a:rPr lang="en-US"/>
              <a:pPr/>
              <a:t>62</a:t>
            </a:fld>
            <a:endParaRPr lang="en-US"/>
          </a:p>
        </p:txBody>
      </p:sp>
      <p:sp>
        <p:nvSpPr>
          <p:cNvPr id="14786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78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3D8933-1F27-E146-80A1-F33EED926D4D}" type="slidenum">
              <a:rPr lang="en-US"/>
              <a:pPr/>
              <a:t>63</a:t>
            </a:fld>
            <a:endParaRPr lang="en-US"/>
          </a:p>
        </p:txBody>
      </p:sp>
      <p:sp>
        <p:nvSpPr>
          <p:cNvPr id="14796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79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CCE8F9-47F7-5E42-A47F-E2D917F02A23}" type="slidenum">
              <a:rPr lang="en-US"/>
              <a:pPr/>
              <a:t>64</a:t>
            </a:fld>
            <a:endParaRPr lang="en-US"/>
          </a:p>
        </p:txBody>
      </p:sp>
      <p:sp>
        <p:nvSpPr>
          <p:cNvPr id="14807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80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0EC88D-12C6-614D-9DA1-9C8041A9A5A1}" type="slidenum">
              <a:rPr lang="en-US"/>
              <a:pPr/>
              <a:t>65</a:t>
            </a:fld>
            <a:endParaRPr lang="en-US"/>
          </a:p>
        </p:txBody>
      </p:sp>
      <p:sp>
        <p:nvSpPr>
          <p:cNvPr id="14817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81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153CFE-561F-814B-8A3C-3E072EB08598}" type="slidenum">
              <a:rPr lang="en-US"/>
              <a:pPr/>
              <a:t>66</a:t>
            </a:fld>
            <a:endParaRPr lang="en-US"/>
          </a:p>
        </p:txBody>
      </p:sp>
      <p:sp>
        <p:nvSpPr>
          <p:cNvPr id="15288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28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8A897E-CD58-C445-A507-D5A12E1DBB76}" type="slidenum">
              <a:rPr lang="en-US"/>
              <a:pPr/>
              <a:t>67</a:t>
            </a:fld>
            <a:endParaRPr lang="en-US"/>
          </a:p>
        </p:txBody>
      </p:sp>
      <p:sp>
        <p:nvSpPr>
          <p:cNvPr id="14827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82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410525-B8BD-044F-ADAB-3998056C5A6B}" type="slidenum">
              <a:rPr lang="en-US"/>
              <a:pPr/>
              <a:t>68</a:t>
            </a:fld>
            <a:endParaRPr lang="en-US"/>
          </a:p>
        </p:txBody>
      </p:sp>
      <p:sp>
        <p:nvSpPr>
          <p:cNvPr id="14837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83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AE9815-057D-BE40-91CD-C7C2C9E98F8D}" type="slidenum">
              <a:rPr lang="en-US"/>
              <a:pPr/>
              <a:t>69</a:t>
            </a:fld>
            <a:endParaRPr lang="en-US"/>
          </a:p>
        </p:txBody>
      </p:sp>
      <p:sp>
        <p:nvSpPr>
          <p:cNvPr id="14848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84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55B3E3-D03D-6D43-B5ED-0FA8834BC4C9}" type="slidenum">
              <a:rPr lang="en-US"/>
              <a:pPr/>
              <a:t>7</a:t>
            </a:fld>
            <a:endParaRPr lang="en-US"/>
          </a:p>
        </p:txBody>
      </p:sp>
      <p:sp>
        <p:nvSpPr>
          <p:cNvPr id="1431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DC12BC-C03C-EF4A-A806-0C7463B9A915}" type="slidenum">
              <a:rPr lang="en-US"/>
              <a:pPr/>
              <a:t>70</a:t>
            </a:fld>
            <a:endParaRPr lang="en-US"/>
          </a:p>
        </p:txBody>
      </p:sp>
      <p:sp>
        <p:nvSpPr>
          <p:cNvPr id="14858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85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82931F-F7DE-EA46-89B6-73E0D8F99F2A}" type="slidenum">
              <a:rPr lang="en-US"/>
              <a:pPr/>
              <a:t>71</a:t>
            </a:fld>
            <a:endParaRPr lang="en-US"/>
          </a:p>
        </p:txBody>
      </p:sp>
      <p:sp>
        <p:nvSpPr>
          <p:cNvPr id="14868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86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E201C6-E597-A24F-8D48-891E1175A320}" type="slidenum">
              <a:rPr lang="en-US"/>
              <a:pPr/>
              <a:t>72</a:t>
            </a:fld>
            <a:endParaRPr lang="en-US"/>
          </a:p>
        </p:txBody>
      </p:sp>
      <p:sp>
        <p:nvSpPr>
          <p:cNvPr id="14878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87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C8814D-1667-5F45-9212-5A7F8C14DD41}" type="slidenum">
              <a:rPr lang="en-US"/>
              <a:pPr/>
              <a:t>73</a:t>
            </a:fld>
            <a:endParaRPr lang="en-US"/>
          </a:p>
        </p:txBody>
      </p:sp>
      <p:sp>
        <p:nvSpPr>
          <p:cNvPr id="1488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88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013A23-D4C1-994B-A2A0-A635840475A3}" type="slidenum">
              <a:rPr lang="en-US"/>
              <a:pPr/>
              <a:t>74</a:t>
            </a:fld>
            <a:endParaRPr lang="en-US"/>
          </a:p>
        </p:txBody>
      </p:sp>
      <p:sp>
        <p:nvSpPr>
          <p:cNvPr id="14899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89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CCE077-8C44-9945-AC2F-3B3F6F09AFB6}" type="slidenum">
              <a:rPr lang="en-US"/>
              <a:pPr/>
              <a:t>8</a:t>
            </a:fld>
            <a:endParaRPr lang="en-US"/>
          </a:p>
        </p:txBody>
      </p:sp>
      <p:sp>
        <p:nvSpPr>
          <p:cNvPr id="14325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F4E148-5FCD-D34F-96B0-57033E39F4FF}" type="slidenum">
              <a:rPr lang="en-US"/>
              <a:pPr/>
              <a:t>9</a:t>
            </a:fld>
            <a:endParaRPr lang="en-US"/>
          </a:p>
        </p:txBody>
      </p:sp>
      <p:sp>
        <p:nvSpPr>
          <p:cNvPr id="14336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360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4271732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1340832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2744641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567019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642184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356747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3268396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2472336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2098370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3050993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32796599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jpe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914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46" name="Rectangle 22"/>
          <p:cNvSpPr>
            <a:spLocks noChangeArrowheads="1"/>
          </p:cNvSpPr>
          <p:nvPr userDrawn="1"/>
        </p:nvSpPr>
        <p:spPr bwMode="auto">
          <a:xfrm>
            <a:off x="0" y="6477000"/>
            <a:ext cx="9144000" cy="381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6" name="Rectangle 2"/>
          <p:cNvSpPr>
            <a:spLocks noGrp="1" noChangeArrowheads="1"/>
          </p:cNvSpPr>
          <p:nvPr>
            <p:ph type="title"/>
          </p:nvPr>
        </p:nvSpPr>
        <p:spPr bwMode="auto">
          <a:xfrm>
            <a:off x="457200" y="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229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0" bIns="45720" numCol="1" anchor="ctr" anchorCtr="0" compatLnSpc="1">
            <a:prstTxWarp prst="textNoShape">
              <a:avLst/>
            </a:prstTxWarp>
          </a:bodyPr>
          <a:lstStyle>
            <a:lvl1pPr algn="l">
              <a:defRPr sz="1000" b="1">
                <a:solidFill>
                  <a:srgbClr val="FFFFFF"/>
                </a:solidFill>
                <a:latin typeface="+mj-lt"/>
              </a:defRPr>
            </a:lvl1pPr>
          </a:lstStyle>
          <a:p>
            <a:r>
              <a:rPr lang="en-US" smtClean="0"/>
              <a:t>IS 257 – Fall 2012 </a:t>
            </a:r>
            <a:endParaRPr lang="en-US"/>
          </a:p>
        </p:txBody>
      </p:sp>
      <p:pic>
        <p:nvPicPr>
          <p:cNvPr id="1031" name="Picture 7" descr="logo_small"/>
          <p:cNvPicPr>
            <a:picLocks noChangeAspect="1" noChangeArrowheads="1"/>
          </p:cNvPicPr>
          <p:nvPr userDrawn="1"/>
        </p:nvPicPr>
        <p:blipFill>
          <a:blip r:embed="rId13">
            <a:extLst>
              <a:ext uri="{28A0092B-C50C-407E-A947-70E740481C1C}">
                <a14:useLocalDpi xmlns:a14="http://schemas.microsoft.com/office/drawing/2010/main" val="0"/>
              </a:ext>
            </a:extLst>
          </a:blip>
          <a:srcRect b="34164"/>
          <a:stretch>
            <a:fillRect/>
          </a:stretch>
        </p:blipFill>
        <p:spPr bwMode="auto">
          <a:xfrm>
            <a:off x="3619500" y="6553200"/>
            <a:ext cx="1905000" cy="24606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southhal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29600" y="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9"/>
          <p:cNvSpPr>
            <a:spLocks noChangeArrowheads="1"/>
          </p:cNvSpPr>
          <p:nvPr/>
        </p:nvSpPr>
        <p:spPr bwMode="auto">
          <a:xfrm>
            <a:off x="67818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Ins="0" anchor="ctr"/>
          <a:lstStyle/>
          <a:p>
            <a:pPr algn="l"/>
            <a:endParaRPr lang="en-US" sz="1000" b="1" dirty="0">
              <a:solidFill>
                <a:srgbClr val="FFFFFF"/>
              </a:solidFill>
              <a:latin typeface="Futura Md BT" charset="0"/>
            </a:endParaRPr>
          </a:p>
          <a:p>
            <a:pPr algn="r"/>
            <a:r>
              <a:rPr lang="en-US" sz="1000" b="1" dirty="0" smtClean="0">
                <a:solidFill>
                  <a:srgbClr val="FFFFFF"/>
                </a:solidFill>
                <a:latin typeface="Futura Md BT" charset="0"/>
              </a:rPr>
              <a:t>2012.10.23 </a:t>
            </a:r>
            <a:r>
              <a:rPr lang="en-US" sz="1000" b="1" dirty="0">
                <a:solidFill>
                  <a:srgbClr val="FFFFFF"/>
                </a:solidFill>
                <a:latin typeface="Futura Md BT" charset="0"/>
              </a:rPr>
              <a:t>SLIDE </a:t>
            </a:r>
            <a:fld id="{806DE841-CE40-B84D-9495-A9B5D7F57721}" type="slidenum">
              <a:rPr lang="en-US" sz="1000" b="1">
                <a:solidFill>
                  <a:srgbClr val="FFFFFF"/>
                </a:solidFill>
                <a:latin typeface="Futura Md BT" charset="0"/>
              </a:rPr>
              <a:pPr algn="r"/>
              <a:t>‹#›</a:t>
            </a:fld>
            <a:r>
              <a:rPr lang="en-US" sz="1000" b="1" dirty="0">
                <a:solidFill>
                  <a:srgbClr val="FFFFFF"/>
                </a:solidFill>
                <a:latin typeface="Futura Md BT" charset="0"/>
              </a:rPr>
              <a:t>	</a:t>
            </a:r>
          </a:p>
        </p:txBody>
      </p:sp>
      <p:pic>
        <p:nvPicPr>
          <p:cNvPr id="1047" name="Picture 23" descr="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657600" y="6477000"/>
            <a:ext cx="1905000" cy="381000"/>
          </a:xfrm>
          <a:prstGeom prst="rect">
            <a:avLst/>
          </a:prstGeom>
          <a:solidFill>
            <a:schemeClr val="accent1"/>
          </a:solid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rtl="0" fontAlgn="base">
        <a:spcBef>
          <a:spcPct val="0"/>
        </a:spcBef>
        <a:spcAft>
          <a:spcPct val="0"/>
        </a:spcAft>
        <a:defRPr sz="4000">
          <a:solidFill>
            <a:srgbClr val="FFFFFF"/>
          </a:solidFill>
          <a:latin typeface="+mj-lt"/>
          <a:ea typeface="+mj-ea"/>
          <a:cs typeface="+mj-cs"/>
        </a:defRPr>
      </a:lvl1pPr>
      <a:lvl2pPr algn="l" rtl="0" fontAlgn="base">
        <a:spcBef>
          <a:spcPct val="0"/>
        </a:spcBef>
        <a:spcAft>
          <a:spcPct val="0"/>
        </a:spcAft>
        <a:defRPr sz="4000">
          <a:solidFill>
            <a:srgbClr val="FFFFFF"/>
          </a:solidFill>
          <a:latin typeface="Futura Md BT" charset="0"/>
          <a:ea typeface="ＭＳ Ｐゴシック" charset="0"/>
        </a:defRPr>
      </a:lvl2pPr>
      <a:lvl3pPr algn="l" rtl="0" fontAlgn="base">
        <a:spcBef>
          <a:spcPct val="0"/>
        </a:spcBef>
        <a:spcAft>
          <a:spcPct val="0"/>
        </a:spcAft>
        <a:defRPr sz="4000">
          <a:solidFill>
            <a:srgbClr val="FFFFFF"/>
          </a:solidFill>
          <a:latin typeface="Futura Md BT" charset="0"/>
          <a:ea typeface="ＭＳ Ｐゴシック" charset="0"/>
        </a:defRPr>
      </a:lvl3pPr>
      <a:lvl4pPr algn="l" rtl="0" fontAlgn="base">
        <a:spcBef>
          <a:spcPct val="0"/>
        </a:spcBef>
        <a:spcAft>
          <a:spcPct val="0"/>
        </a:spcAft>
        <a:defRPr sz="4000">
          <a:solidFill>
            <a:srgbClr val="FFFFFF"/>
          </a:solidFill>
          <a:latin typeface="Futura Md BT" charset="0"/>
          <a:ea typeface="ＭＳ Ｐゴシック" charset="0"/>
        </a:defRPr>
      </a:lvl4pPr>
      <a:lvl5pPr algn="l" rtl="0" fontAlgn="base">
        <a:spcBef>
          <a:spcPct val="0"/>
        </a:spcBef>
        <a:spcAft>
          <a:spcPct val="0"/>
        </a:spcAft>
        <a:defRPr sz="4000">
          <a:solidFill>
            <a:srgbClr val="FFFFFF"/>
          </a:solidFill>
          <a:latin typeface="Futura Md BT" charset="0"/>
          <a:ea typeface="ＭＳ Ｐゴシック" charset="0"/>
        </a:defRPr>
      </a:lvl5pPr>
      <a:lvl6pPr marL="457200" algn="l" rtl="0" fontAlgn="base">
        <a:spcBef>
          <a:spcPct val="0"/>
        </a:spcBef>
        <a:spcAft>
          <a:spcPct val="0"/>
        </a:spcAft>
        <a:defRPr sz="4000">
          <a:solidFill>
            <a:srgbClr val="FFFFFF"/>
          </a:solidFill>
          <a:latin typeface="Futura Md BT" charset="0"/>
          <a:ea typeface="ＭＳ Ｐゴシック" charset="0"/>
        </a:defRPr>
      </a:lvl6pPr>
      <a:lvl7pPr marL="914400" algn="l" rtl="0" fontAlgn="base">
        <a:spcBef>
          <a:spcPct val="0"/>
        </a:spcBef>
        <a:spcAft>
          <a:spcPct val="0"/>
        </a:spcAft>
        <a:defRPr sz="4000">
          <a:solidFill>
            <a:srgbClr val="FFFFFF"/>
          </a:solidFill>
          <a:latin typeface="Futura Md BT" charset="0"/>
          <a:ea typeface="ＭＳ Ｐゴシック" charset="0"/>
        </a:defRPr>
      </a:lvl7pPr>
      <a:lvl8pPr marL="1371600" algn="l" rtl="0" fontAlgn="base">
        <a:spcBef>
          <a:spcPct val="0"/>
        </a:spcBef>
        <a:spcAft>
          <a:spcPct val="0"/>
        </a:spcAft>
        <a:defRPr sz="4000">
          <a:solidFill>
            <a:srgbClr val="FFFFFF"/>
          </a:solidFill>
          <a:latin typeface="Futura Md BT" charset="0"/>
          <a:ea typeface="ＭＳ Ｐゴシック" charset="0"/>
        </a:defRPr>
      </a:lvl8pPr>
      <a:lvl9pPr marL="1828800" algn="l" rtl="0" fontAlgn="base">
        <a:spcBef>
          <a:spcPct val="0"/>
        </a:spcBef>
        <a:spcAft>
          <a:spcPct val="0"/>
        </a:spcAft>
        <a:defRPr sz="4000">
          <a:solidFill>
            <a:srgbClr val="FFFFFF"/>
          </a:solidFill>
          <a:latin typeface="Futura Md BT"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1.xml"/><Relationship Id="rId3" Type="http://schemas.openxmlformats.org/officeDocument/2006/relationships/image" Target="../media/image4.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757762" name="Rectangle 2"/>
          <p:cNvSpPr>
            <a:spLocks noGrp="1" noChangeArrowheads="1"/>
          </p:cNvSpPr>
          <p:nvPr>
            <p:ph type="ctrTitle"/>
          </p:nvPr>
        </p:nvSpPr>
        <p:spPr>
          <a:xfrm>
            <a:off x="152400" y="2286000"/>
            <a:ext cx="8686800" cy="1143000"/>
          </a:xfrm>
        </p:spPr>
        <p:txBody>
          <a:bodyPr/>
          <a:lstStyle/>
          <a:p>
            <a:pPr algn="ctr"/>
            <a:r>
              <a:rPr lang="en-US">
                <a:solidFill>
                  <a:schemeClr val="tx1"/>
                </a:solidFill>
              </a:rPr>
              <a:t>Object-Relational Databases and </a:t>
            </a:r>
            <a:br>
              <a:rPr lang="en-US">
                <a:solidFill>
                  <a:schemeClr val="tx1"/>
                </a:solidFill>
              </a:rPr>
            </a:br>
            <a:r>
              <a:rPr lang="en-US">
                <a:solidFill>
                  <a:schemeClr val="tx1"/>
                </a:solidFill>
              </a:rPr>
              <a:t>OR Extensions</a:t>
            </a:r>
          </a:p>
        </p:txBody>
      </p:sp>
      <p:sp>
        <p:nvSpPr>
          <p:cNvPr id="757763" name="Rectangle 3"/>
          <p:cNvSpPr>
            <a:spLocks noGrp="1" noChangeArrowheads="1"/>
          </p:cNvSpPr>
          <p:nvPr>
            <p:ph type="subTitle" idx="1"/>
          </p:nvPr>
        </p:nvSpPr>
        <p:spPr/>
        <p:txBody>
          <a:bodyPr/>
          <a:lstStyle/>
          <a:p>
            <a:r>
              <a:rPr lang="en-US" sz="2800"/>
              <a:t>University of California, Berkeley</a:t>
            </a:r>
          </a:p>
          <a:p>
            <a:r>
              <a:rPr lang="en-US" sz="2800"/>
              <a:t>School of Information</a:t>
            </a:r>
          </a:p>
          <a:p>
            <a:r>
              <a:rPr lang="en-US" sz="2800" i="1"/>
              <a:t>IS 257: Database Management</a:t>
            </a:r>
            <a:endParaRPr lang="en-US" i="1"/>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389570" name="Rectangle 2"/>
          <p:cNvSpPr>
            <a:spLocks noGrp="1" noChangeArrowheads="1"/>
          </p:cNvSpPr>
          <p:nvPr>
            <p:ph type="title"/>
          </p:nvPr>
        </p:nvSpPr>
        <p:spPr/>
        <p:txBody>
          <a:bodyPr/>
          <a:lstStyle/>
          <a:p>
            <a:r>
              <a:rPr lang="en-US"/>
              <a:t>Constructor Functions</a:t>
            </a:r>
          </a:p>
        </p:txBody>
      </p:sp>
      <p:sp>
        <p:nvSpPr>
          <p:cNvPr id="1389571" name="Rectangle 3"/>
          <p:cNvSpPr>
            <a:spLocks noGrp="1" noChangeArrowheads="1"/>
          </p:cNvSpPr>
          <p:nvPr>
            <p:ph type="body" idx="1"/>
          </p:nvPr>
        </p:nvSpPr>
        <p:spPr/>
        <p:txBody>
          <a:bodyPr/>
          <a:lstStyle/>
          <a:p>
            <a:r>
              <a:rPr lang="en-US">
                <a:solidFill>
                  <a:srgbClr val="FF0000"/>
                </a:solidFill>
              </a:rPr>
              <a:t>INSERT INTO Animal values (ANIMAL_TY(</a:t>
            </a:r>
            <a:r>
              <a:rPr lang="ja-JP" altLang="en-US">
                <a:solidFill>
                  <a:srgbClr val="FF0000"/>
                </a:solidFill>
                <a:latin typeface="Arial"/>
              </a:rPr>
              <a:t>‘</a:t>
            </a:r>
            <a:r>
              <a:rPr lang="en-US">
                <a:solidFill>
                  <a:srgbClr val="FF0000"/>
                </a:solidFill>
              </a:rPr>
              <a:t>Mule</a:t>
            </a:r>
            <a:r>
              <a:rPr lang="ja-JP" altLang="en-US">
                <a:solidFill>
                  <a:srgbClr val="FF0000"/>
                </a:solidFill>
                <a:latin typeface="Arial"/>
              </a:rPr>
              <a:t>’</a:t>
            </a:r>
            <a:r>
              <a:rPr lang="en-US">
                <a:solidFill>
                  <a:srgbClr val="FF0000"/>
                </a:solidFill>
              </a:rPr>
              <a:t>, </a:t>
            </a:r>
            <a:r>
              <a:rPr lang="ja-JP" altLang="en-US">
                <a:solidFill>
                  <a:srgbClr val="FF0000"/>
                </a:solidFill>
                <a:latin typeface="Arial"/>
              </a:rPr>
              <a:t>‘</a:t>
            </a:r>
            <a:r>
              <a:rPr lang="en-US">
                <a:solidFill>
                  <a:srgbClr val="FF0000"/>
                </a:solidFill>
              </a:rPr>
              <a:t>Frances</a:t>
            </a:r>
            <a:r>
              <a:rPr lang="ja-JP" altLang="en-US">
                <a:solidFill>
                  <a:srgbClr val="FF0000"/>
                </a:solidFill>
                <a:latin typeface="Arial"/>
              </a:rPr>
              <a:t>’</a:t>
            </a:r>
            <a:r>
              <a:rPr lang="en-US">
                <a:solidFill>
                  <a:srgbClr val="FF0000"/>
                </a:solidFill>
              </a:rPr>
              <a:t>, TO_DATE(</a:t>
            </a:r>
            <a:r>
              <a:rPr lang="ja-JP" altLang="en-US">
                <a:solidFill>
                  <a:srgbClr val="FF0000"/>
                </a:solidFill>
                <a:latin typeface="Arial"/>
              </a:rPr>
              <a:t>‘</a:t>
            </a:r>
            <a:r>
              <a:rPr lang="en-US">
                <a:solidFill>
                  <a:srgbClr val="FF0000"/>
                </a:solidFill>
              </a:rPr>
              <a:t>01-APR-1997</a:t>
            </a:r>
            <a:r>
              <a:rPr lang="ja-JP" altLang="en-US">
                <a:solidFill>
                  <a:srgbClr val="FF0000"/>
                </a:solidFill>
                <a:latin typeface="Arial"/>
              </a:rPr>
              <a:t>’</a:t>
            </a:r>
            <a:r>
              <a:rPr lang="en-US">
                <a:solidFill>
                  <a:srgbClr val="FF0000"/>
                </a:solidFill>
              </a:rPr>
              <a:t>, </a:t>
            </a:r>
            <a:r>
              <a:rPr lang="ja-JP" altLang="en-US">
                <a:solidFill>
                  <a:srgbClr val="FF0000"/>
                </a:solidFill>
                <a:latin typeface="Arial"/>
              </a:rPr>
              <a:t>‘</a:t>
            </a:r>
            <a:r>
              <a:rPr lang="en-US">
                <a:solidFill>
                  <a:srgbClr val="FF0000"/>
                </a:solidFill>
              </a:rPr>
              <a:t>DD-MM-YYYY</a:t>
            </a:r>
            <a:r>
              <a:rPr lang="ja-JP" altLang="en-US">
                <a:solidFill>
                  <a:srgbClr val="FF0000"/>
                </a:solidFill>
                <a:latin typeface="Arial"/>
              </a:rPr>
              <a:t>’</a:t>
            </a:r>
            <a:r>
              <a:rPr lang="en-US">
                <a:solidFill>
                  <a:srgbClr val="FF0000"/>
                </a:solidFill>
              </a:rPr>
              <a:t>)));</a:t>
            </a:r>
          </a:p>
          <a:p>
            <a:pPr lvl="1"/>
            <a:r>
              <a:rPr lang="en-US"/>
              <a:t>Insert a new ANIMAL_TY object into the table</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390594" name="Rectangle 2"/>
          <p:cNvSpPr>
            <a:spLocks noGrp="1" noChangeArrowheads="1"/>
          </p:cNvSpPr>
          <p:nvPr>
            <p:ph type="title"/>
          </p:nvPr>
        </p:nvSpPr>
        <p:spPr/>
        <p:txBody>
          <a:bodyPr/>
          <a:lstStyle/>
          <a:p>
            <a:r>
              <a:rPr lang="en-US" sz="3600"/>
              <a:t>Selecting from an Object Table</a:t>
            </a:r>
          </a:p>
        </p:txBody>
      </p:sp>
      <p:sp>
        <p:nvSpPr>
          <p:cNvPr id="1390595" name="Rectangle 3"/>
          <p:cNvSpPr>
            <a:spLocks noGrp="1" noChangeArrowheads="1"/>
          </p:cNvSpPr>
          <p:nvPr>
            <p:ph type="body" idx="1"/>
          </p:nvPr>
        </p:nvSpPr>
        <p:spPr/>
        <p:txBody>
          <a:bodyPr/>
          <a:lstStyle/>
          <a:p>
            <a:r>
              <a:rPr lang="en-US"/>
              <a:t>Just use the columns in the object…</a:t>
            </a:r>
          </a:p>
          <a:p>
            <a:endParaRPr lang="en-US"/>
          </a:p>
          <a:p>
            <a:r>
              <a:rPr lang="en-US">
                <a:solidFill>
                  <a:srgbClr val="FF0000"/>
                </a:solidFill>
              </a:rPr>
              <a:t>SELECT  Name from Animal;</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391618" name="Rectangle 2"/>
          <p:cNvSpPr>
            <a:spLocks noGrp="1" noChangeArrowheads="1"/>
          </p:cNvSpPr>
          <p:nvPr>
            <p:ph type="title"/>
          </p:nvPr>
        </p:nvSpPr>
        <p:spPr/>
        <p:txBody>
          <a:bodyPr/>
          <a:lstStyle/>
          <a:p>
            <a:r>
              <a:rPr lang="en-US"/>
              <a:t>More Complex Objects</a:t>
            </a:r>
          </a:p>
        </p:txBody>
      </p:sp>
      <p:sp>
        <p:nvSpPr>
          <p:cNvPr id="1391619" name="Rectangle 3"/>
          <p:cNvSpPr>
            <a:spLocks noGrp="1" noChangeArrowheads="1"/>
          </p:cNvSpPr>
          <p:nvPr>
            <p:ph type="body" idx="1"/>
          </p:nvPr>
        </p:nvSpPr>
        <p:spPr/>
        <p:txBody>
          <a:bodyPr/>
          <a:lstStyle/>
          <a:p>
            <a:pPr>
              <a:lnSpc>
                <a:spcPct val="90000"/>
              </a:lnSpc>
            </a:pPr>
            <a:r>
              <a:rPr lang="en-US">
                <a:solidFill>
                  <a:srgbClr val="FF0000"/>
                </a:solidFill>
              </a:rPr>
              <a:t>CREATE TYPE Address_TY as object (Street VARCHAR2(50), City VARCHAR2(25), State CHAR(2), zip NUMBER);</a:t>
            </a:r>
          </a:p>
          <a:p>
            <a:pPr>
              <a:lnSpc>
                <a:spcPct val="90000"/>
              </a:lnSpc>
            </a:pPr>
            <a:r>
              <a:rPr lang="en-US">
                <a:solidFill>
                  <a:srgbClr val="FF0000"/>
                </a:solidFill>
              </a:rPr>
              <a:t>CREATE TYPE Person_TY as object (Name VARCHAR2(25), Address ADDRESS_TY);</a:t>
            </a:r>
          </a:p>
          <a:p>
            <a:pPr>
              <a:lnSpc>
                <a:spcPct val="90000"/>
              </a:lnSpc>
            </a:pPr>
            <a:r>
              <a:rPr lang="en-US">
                <a:solidFill>
                  <a:srgbClr val="FF0000"/>
                </a:solidFill>
              </a:rPr>
              <a:t>CREATE TABLE CUSTOMER (Customer_ID NUMBER, Person PERSON_TY);</a:t>
            </a:r>
          </a:p>
          <a:p>
            <a:pPr>
              <a:lnSpc>
                <a:spcPct val="90000"/>
              </a:lnSpc>
            </a:pPr>
            <a:endParaRPr lang="en-US">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392642" name="Rectangle 2"/>
          <p:cNvSpPr>
            <a:spLocks noGrp="1" noChangeArrowheads="1"/>
          </p:cNvSpPr>
          <p:nvPr>
            <p:ph type="title"/>
          </p:nvPr>
        </p:nvSpPr>
        <p:spPr/>
        <p:txBody>
          <a:bodyPr/>
          <a:lstStyle/>
          <a:p>
            <a:r>
              <a:rPr lang="en-US" sz="3600"/>
              <a:t>What Does the Table Look like?</a:t>
            </a:r>
          </a:p>
        </p:txBody>
      </p:sp>
      <p:sp>
        <p:nvSpPr>
          <p:cNvPr id="1392643" name="Rectangle 3"/>
          <p:cNvSpPr>
            <a:spLocks noGrp="1" noChangeArrowheads="1"/>
          </p:cNvSpPr>
          <p:nvPr>
            <p:ph type="body" idx="1"/>
          </p:nvPr>
        </p:nvSpPr>
        <p:spPr/>
        <p:txBody>
          <a:bodyPr/>
          <a:lstStyle/>
          <a:p>
            <a:r>
              <a:rPr lang="en-US"/>
              <a:t>DESCRIBE CUSTOMER;</a:t>
            </a:r>
          </a:p>
          <a:p>
            <a:r>
              <a:rPr lang="en-US"/>
              <a:t>NAME                           TYPE</a:t>
            </a:r>
          </a:p>
          <a:p>
            <a:r>
              <a:rPr lang="en-US"/>
              <a:t>-----------------------------------------------------</a:t>
            </a:r>
          </a:p>
          <a:p>
            <a:r>
              <a:rPr lang="en-US"/>
              <a:t>CUSTOMER_ID           NUMBER</a:t>
            </a:r>
          </a:p>
          <a:p>
            <a:r>
              <a:rPr lang="en-US"/>
              <a:t>PERSON                        NAMED TYPE</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393666" name="Rectangle 2"/>
          <p:cNvSpPr>
            <a:spLocks noGrp="1" noChangeArrowheads="1"/>
          </p:cNvSpPr>
          <p:nvPr>
            <p:ph type="title"/>
          </p:nvPr>
        </p:nvSpPr>
        <p:spPr/>
        <p:txBody>
          <a:bodyPr/>
          <a:lstStyle/>
          <a:p>
            <a:r>
              <a:rPr lang="en-US"/>
              <a:t>Inserting</a:t>
            </a:r>
          </a:p>
        </p:txBody>
      </p:sp>
      <p:sp>
        <p:nvSpPr>
          <p:cNvPr id="1393667" name="Rectangle 3"/>
          <p:cNvSpPr>
            <a:spLocks noGrp="1" noChangeArrowheads="1"/>
          </p:cNvSpPr>
          <p:nvPr>
            <p:ph type="body" idx="1"/>
          </p:nvPr>
        </p:nvSpPr>
        <p:spPr/>
        <p:txBody>
          <a:bodyPr/>
          <a:lstStyle/>
          <a:p>
            <a:r>
              <a:rPr lang="en-US">
                <a:solidFill>
                  <a:srgbClr val="FF0000"/>
                </a:solidFill>
              </a:rPr>
              <a:t>INSERT INTO CUSTOMER VALUES (1, PERSON_TY(</a:t>
            </a:r>
            <a:r>
              <a:rPr lang="ja-JP" altLang="en-US">
                <a:solidFill>
                  <a:srgbClr val="FF0000"/>
                </a:solidFill>
                <a:latin typeface="Arial"/>
              </a:rPr>
              <a:t>‘</a:t>
            </a:r>
            <a:r>
              <a:rPr lang="en-US">
                <a:solidFill>
                  <a:srgbClr val="FF0000"/>
                </a:solidFill>
              </a:rPr>
              <a:t>John Smith</a:t>
            </a:r>
            <a:r>
              <a:rPr lang="ja-JP" altLang="en-US">
                <a:solidFill>
                  <a:srgbClr val="FF0000"/>
                </a:solidFill>
                <a:latin typeface="Arial"/>
              </a:rPr>
              <a:t>’</a:t>
            </a:r>
            <a:r>
              <a:rPr lang="en-US">
                <a:solidFill>
                  <a:srgbClr val="FF0000"/>
                </a:solidFill>
              </a:rPr>
              <a:t>, ADDRESS_TY(</a:t>
            </a:r>
            <a:r>
              <a:rPr lang="ja-JP" altLang="en-US">
                <a:solidFill>
                  <a:srgbClr val="FF0000"/>
                </a:solidFill>
                <a:latin typeface="Arial"/>
              </a:rPr>
              <a:t>‘</a:t>
            </a:r>
            <a:r>
              <a:rPr lang="en-US">
                <a:solidFill>
                  <a:srgbClr val="FF0000"/>
                </a:solidFill>
              </a:rPr>
              <a:t>57 Mt Pleasant St.</a:t>
            </a:r>
            <a:r>
              <a:rPr lang="ja-JP" altLang="en-US">
                <a:solidFill>
                  <a:srgbClr val="FF0000"/>
                </a:solidFill>
                <a:latin typeface="Arial"/>
              </a:rPr>
              <a:t>’</a:t>
            </a:r>
            <a:r>
              <a:rPr lang="en-US">
                <a:solidFill>
                  <a:srgbClr val="FF0000"/>
                </a:solidFill>
              </a:rPr>
              <a:t>, </a:t>
            </a:r>
            <a:r>
              <a:rPr lang="ja-JP" altLang="en-US">
                <a:solidFill>
                  <a:srgbClr val="FF0000"/>
                </a:solidFill>
                <a:latin typeface="Arial"/>
              </a:rPr>
              <a:t>‘</a:t>
            </a:r>
            <a:r>
              <a:rPr lang="en-US">
                <a:solidFill>
                  <a:srgbClr val="FF0000"/>
                </a:solidFill>
              </a:rPr>
              <a:t>Finn</a:t>
            </a:r>
            <a:r>
              <a:rPr lang="ja-JP" altLang="en-US">
                <a:solidFill>
                  <a:srgbClr val="FF0000"/>
                </a:solidFill>
                <a:latin typeface="Arial"/>
              </a:rPr>
              <a:t>’</a:t>
            </a:r>
            <a:r>
              <a:rPr lang="en-US">
                <a:solidFill>
                  <a:srgbClr val="FF0000"/>
                </a:solidFill>
              </a:rPr>
              <a:t>, </a:t>
            </a:r>
            <a:r>
              <a:rPr lang="ja-JP" altLang="en-US">
                <a:solidFill>
                  <a:srgbClr val="FF0000"/>
                </a:solidFill>
                <a:latin typeface="Arial"/>
              </a:rPr>
              <a:t>‘</a:t>
            </a:r>
            <a:r>
              <a:rPr lang="en-US">
                <a:solidFill>
                  <a:srgbClr val="FF0000"/>
                </a:solidFill>
              </a:rPr>
              <a:t>NH</a:t>
            </a:r>
            <a:r>
              <a:rPr lang="ja-JP" altLang="en-US">
                <a:solidFill>
                  <a:srgbClr val="FF0000"/>
                </a:solidFill>
                <a:latin typeface="Arial"/>
              </a:rPr>
              <a:t>’</a:t>
            </a:r>
            <a:r>
              <a:rPr lang="en-US">
                <a:solidFill>
                  <a:srgbClr val="FF0000"/>
                </a:solidFill>
              </a:rPr>
              <a:t>, 111111)));</a:t>
            </a:r>
          </a:p>
          <a:p>
            <a:endParaRPr lang="en-US">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IS 257 – Fall 2012 </a:t>
            </a:r>
            <a:endParaRPr lang="en-US"/>
          </a:p>
        </p:txBody>
      </p:sp>
      <p:sp>
        <p:nvSpPr>
          <p:cNvPr id="1394690" name="Rectangle 2"/>
          <p:cNvSpPr>
            <a:spLocks noGrp="1" noChangeArrowheads="1"/>
          </p:cNvSpPr>
          <p:nvPr>
            <p:ph type="title"/>
          </p:nvPr>
        </p:nvSpPr>
        <p:spPr/>
        <p:txBody>
          <a:bodyPr/>
          <a:lstStyle/>
          <a:p>
            <a:r>
              <a:rPr lang="en-US" sz="3200"/>
              <a:t>Selecting from Abstract Datatypes</a:t>
            </a:r>
          </a:p>
        </p:txBody>
      </p:sp>
      <p:sp>
        <p:nvSpPr>
          <p:cNvPr id="1394691" name="Rectangle 3"/>
          <p:cNvSpPr>
            <a:spLocks noGrp="1" noChangeArrowheads="1"/>
          </p:cNvSpPr>
          <p:nvPr>
            <p:ph type="body" idx="1"/>
          </p:nvPr>
        </p:nvSpPr>
        <p:spPr/>
        <p:txBody>
          <a:bodyPr/>
          <a:lstStyle/>
          <a:p>
            <a:r>
              <a:rPr lang="en-US">
                <a:solidFill>
                  <a:srgbClr val="FF0000"/>
                </a:solidFill>
              </a:rPr>
              <a:t>SELECT Customer_ID from CUSTOMER;</a:t>
            </a:r>
          </a:p>
          <a:p>
            <a:r>
              <a:rPr lang="en-US">
                <a:solidFill>
                  <a:srgbClr val="FF0000"/>
                </a:solidFill>
              </a:rPr>
              <a:t>SELECT * from CUSTOMER;</a:t>
            </a:r>
          </a:p>
          <a:p>
            <a:endParaRPr lang="en-US">
              <a:solidFill>
                <a:srgbClr val="FF0000"/>
              </a:solidFill>
            </a:endParaRPr>
          </a:p>
        </p:txBody>
      </p:sp>
      <p:sp>
        <p:nvSpPr>
          <p:cNvPr id="1394692" name="Text Box 4"/>
          <p:cNvSpPr txBox="1">
            <a:spLocks noChangeArrowheads="1"/>
          </p:cNvSpPr>
          <p:nvPr/>
        </p:nvSpPr>
        <p:spPr bwMode="auto">
          <a:xfrm>
            <a:off x="609600" y="3578225"/>
            <a:ext cx="7720013"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a:t>CUSTOMER_ID   PERSON(NAME, ADDRESS(STREET, CITY, STATE ZIP))</a:t>
            </a:r>
          </a:p>
          <a:p>
            <a:pPr algn="l" eaLnBrk="0" hangingPunct="0"/>
            <a:r>
              <a:rPr lang="en-US" sz="1800"/>
              <a:t>---------------------------------------------------------------------------------------------------</a:t>
            </a:r>
          </a:p>
          <a:p>
            <a:pPr algn="l" eaLnBrk="0" hangingPunct="0"/>
            <a:r>
              <a:rPr lang="en-US" sz="1800"/>
              <a:t>1                            PERSON_TY(</a:t>
            </a:r>
            <a:r>
              <a:rPr lang="ja-JP" altLang="en-US" sz="1800">
                <a:latin typeface="Arial"/>
              </a:rPr>
              <a:t>‘</a:t>
            </a:r>
            <a:r>
              <a:rPr lang="en-US" sz="1800"/>
              <a:t>JOHN SMITH</a:t>
            </a:r>
            <a:r>
              <a:rPr lang="ja-JP" altLang="en-US" sz="1800">
                <a:latin typeface="Arial"/>
              </a:rPr>
              <a:t>’</a:t>
            </a:r>
            <a:r>
              <a:rPr lang="en-US" sz="1800"/>
              <a:t>, ADDRESS_TY(</a:t>
            </a:r>
            <a:r>
              <a:rPr lang="ja-JP" altLang="en-US" sz="1800">
                <a:latin typeface="Arial"/>
              </a:rPr>
              <a:t>‘</a:t>
            </a:r>
            <a:r>
              <a:rPr lang="en-US" sz="1800"/>
              <a:t>57...</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395714" name="Rectangle 2"/>
          <p:cNvSpPr>
            <a:spLocks noGrp="1" noChangeArrowheads="1"/>
          </p:cNvSpPr>
          <p:nvPr>
            <p:ph type="title"/>
          </p:nvPr>
        </p:nvSpPr>
        <p:spPr/>
        <p:txBody>
          <a:bodyPr/>
          <a:lstStyle/>
          <a:p>
            <a:r>
              <a:rPr lang="en-US" sz="3200"/>
              <a:t>Selecting from Abstract Datatypes</a:t>
            </a:r>
          </a:p>
        </p:txBody>
      </p:sp>
      <p:sp>
        <p:nvSpPr>
          <p:cNvPr id="1395715" name="Rectangle 3"/>
          <p:cNvSpPr>
            <a:spLocks noGrp="1" noChangeArrowheads="1"/>
          </p:cNvSpPr>
          <p:nvPr>
            <p:ph type="body" idx="1"/>
          </p:nvPr>
        </p:nvSpPr>
        <p:spPr/>
        <p:txBody>
          <a:bodyPr/>
          <a:lstStyle/>
          <a:p>
            <a:r>
              <a:rPr lang="en-US">
                <a:solidFill>
                  <a:srgbClr val="FF0000"/>
                </a:solidFill>
              </a:rPr>
              <a:t>SELECT Customer_id, person.name from Customer;</a:t>
            </a:r>
          </a:p>
          <a:p>
            <a:r>
              <a:rPr lang="en-US">
                <a:solidFill>
                  <a:srgbClr val="FF0000"/>
                </a:solidFill>
              </a:rPr>
              <a:t>SELECT Customer_id, person.address.street from Customer;</a:t>
            </a:r>
          </a:p>
          <a:p>
            <a:endParaRPr lang="en-US">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396738" name="Rectangle 2"/>
          <p:cNvSpPr>
            <a:spLocks noGrp="1" noChangeArrowheads="1"/>
          </p:cNvSpPr>
          <p:nvPr>
            <p:ph type="title"/>
          </p:nvPr>
        </p:nvSpPr>
        <p:spPr/>
        <p:txBody>
          <a:bodyPr/>
          <a:lstStyle/>
          <a:p>
            <a:r>
              <a:rPr lang="en-US"/>
              <a:t>Updating</a:t>
            </a:r>
          </a:p>
        </p:txBody>
      </p:sp>
      <p:sp>
        <p:nvSpPr>
          <p:cNvPr id="1396739" name="Rectangle 3"/>
          <p:cNvSpPr>
            <a:spLocks noGrp="1" noChangeArrowheads="1"/>
          </p:cNvSpPr>
          <p:nvPr>
            <p:ph type="body" idx="1"/>
          </p:nvPr>
        </p:nvSpPr>
        <p:spPr/>
        <p:txBody>
          <a:bodyPr/>
          <a:lstStyle/>
          <a:p>
            <a:r>
              <a:rPr lang="en-US">
                <a:solidFill>
                  <a:srgbClr val="FF0000"/>
                </a:solidFill>
              </a:rPr>
              <a:t>UPDATE Customer SET person.address.city = </a:t>
            </a:r>
            <a:r>
              <a:rPr lang="ja-JP" altLang="en-US">
                <a:solidFill>
                  <a:srgbClr val="FF0000"/>
                </a:solidFill>
                <a:latin typeface="Arial"/>
              </a:rPr>
              <a:t>‘</a:t>
            </a:r>
            <a:r>
              <a:rPr lang="en-US">
                <a:solidFill>
                  <a:srgbClr val="FF0000"/>
                </a:solidFill>
              </a:rPr>
              <a:t>HART</a:t>
            </a:r>
            <a:r>
              <a:rPr lang="ja-JP" altLang="en-US">
                <a:solidFill>
                  <a:srgbClr val="FF0000"/>
                </a:solidFill>
                <a:latin typeface="Arial"/>
              </a:rPr>
              <a:t>’</a:t>
            </a:r>
            <a:r>
              <a:rPr lang="en-US">
                <a:solidFill>
                  <a:srgbClr val="FF0000"/>
                </a:solidFill>
              </a:rPr>
              <a:t> where person.address.city = </a:t>
            </a:r>
            <a:r>
              <a:rPr lang="ja-JP" altLang="en-US">
                <a:solidFill>
                  <a:srgbClr val="FF0000"/>
                </a:solidFill>
                <a:latin typeface="Arial"/>
              </a:rPr>
              <a:t>‘</a:t>
            </a:r>
            <a:r>
              <a:rPr lang="en-US">
                <a:solidFill>
                  <a:srgbClr val="FF0000"/>
                </a:solidFill>
              </a:rPr>
              <a:t>Briant</a:t>
            </a:r>
            <a:r>
              <a:rPr lang="ja-JP" altLang="en-US">
                <a:solidFill>
                  <a:srgbClr val="FF0000"/>
                </a:solidFill>
                <a:latin typeface="Arial"/>
              </a:rPr>
              <a:t>’</a:t>
            </a:r>
            <a:r>
              <a:rPr lang="en-US">
                <a:solidFill>
                  <a:srgbClr val="FF0000"/>
                </a:solidFill>
              </a:rPr>
              <a:t>;</a:t>
            </a:r>
          </a:p>
          <a:p>
            <a:endParaRPr lang="en-US">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511426" name="Rectangle 2"/>
          <p:cNvSpPr>
            <a:spLocks noGrp="1" noChangeArrowheads="1"/>
          </p:cNvSpPr>
          <p:nvPr>
            <p:ph type="title"/>
          </p:nvPr>
        </p:nvSpPr>
        <p:spPr/>
        <p:txBody>
          <a:bodyPr/>
          <a:lstStyle/>
          <a:p>
            <a:r>
              <a:rPr lang="en-US"/>
              <a:t>MySQL</a:t>
            </a:r>
          </a:p>
        </p:txBody>
      </p:sp>
      <p:sp>
        <p:nvSpPr>
          <p:cNvPr id="1511427" name="Rectangle 3"/>
          <p:cNvSpPr>
            <a:spLocks noGrp="1" noChangeArrowheads="1"/>
          </p:cNvSpPr>
          <p:nvPr>
            <p:ph type="body" idx="1"/>
          </p:nvPr>
        </p:nvSpPr>
        <p:spPr/>
        <p:txBody>
          <a:bodyPr/>
          <a:lstStyle/>
          <a:p>
            <a:r>
              <a:rPr lang="en-US"/>
              <a:t>So far, no data type definitions in MySQL</a:t>
            </a:r>
          </a:p>
          <a:p>
            <a:pPr lvl="1"/>
            <a:r>
              <a:rPr lang="en-US"/>
              <a:t>But would not be surprised to see them before too long</a:t>
            </a:r>
          </a:p>
          <a:p>
            <a:pPr lvl="1"/>
            <a:r>
              <a:rPr lang="en-US"/>
              <a:t>User-defined data types are in the current SQL standard, so they will probably make it into MySQL eventually </a:t>
            </a:r>
          </a:p>
          <a:p>
            <a:r>
              <a:rPr lang="en-US"/>
              <a:t>They are available in Oracle and  PostgreSQL </a:t>
            </a:r>
          </a:p>
          <a:p>
            <a:pPr>
              <a:buFontTx/>
              <a:buNone/>
            </a:pPr>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397762" name="Rectangle 2"/>
          <p:cNvSpPr>
            <a:spLocks noGrp="1" noChangeArrowheads="1"/>
          </p:cNvSpPr>
          <p:nvPr>
            <p:ph type="title"/>
          </p:nvPr>
        </p:nvSpPr>
        <p:spPr/>
        <p:txBody>
          <a:bodyPr/>
          <a:lstStyle/>
          <a:p>
            <a:r>
              <a:rPr lang="en-US"/>
              <a:t>User-Defined Functions (Oracle)</a:t>
            </a:r>
          </a:p>
        </p:txBody>
      </p:sp>
      <p:sp>
        <p:nvSpPr>
          <p:cNvPr id="1397763" name="Rectangle 3"/>
          <p:cNvSpPr>
            <a:spLocks noGrp="1" noChangeArrowheads="1"/>
          </p:cNvSpPr>
          <p:nvPr>
            <p:ph type="body" idx="1"/>
          </p:nvPr>
        </p:nvSpPr>
        <p:spPr/>
        <p:txBody>
          <a:bodyPr/>
          <a:lstStyle/>
          <a:p>
            <a:r>
              <a:rPr lang="en-US"/>
              <a:t>CREATE [OR REPLACE] FUNCTION funcname (argname [IN | OUT | IN OUT] datatype …) RETURN datatype (IS | AS) {block | external body}</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2012 </a:t>
            </a:r>
            <a:endParaRPr lang="en-US"/>
          </a:p>
        </p:txBody>
      </p:sp>
      <p:sp>
        <p:nvSpPr>
          <p:cNvPr id="1419266" name="Rectangle 2"/>
          <p:cNvSpPr>
            <a:spLocks noGrp="1" noChangeArrowheads="1"/>
          </p:cNvSpPr>
          <p:nvPr>
            <p:ph type="title"/>
          </p:nvPr>
        </p:nvSpPr>
        <p:spPr/>
        <p:txBody>
          <a:bodyPr/>
          <a:lstStyle/>
          <a:p>
            <a:r>
              <a:rPr lang="en-US"/>
              <a:t>Lecture Outline</a:t>
            </a:r>
          </a:p>
        </p:txBody>
      </p:sp>
      <p:sp>
        <p:nvSpPr>
          <p:cNvPr id="1419267" name="Rectangle 3"/>
          <p:cNvSpPr>
            <a:spLocks noGrp="1" noChangeArrowheads="1"/>
          </p:cNvSpPr>
          <p:nvPr>
            <p:ph type="body" idx="4294967295"/>
          </p:nvPr>
        </p:nvSpPr>
        <p:spPr/>
        <p:txBody>
          <a:bodyPr/>
          <a:lstStyle/>
          <a:p>
            <a:r>
              <a:rPr lang="en-US"/>
              <a:t>Object-Relational DBMS</a:t>
            </a:r>
          </a:p>
          <a:p>
            <a:pPr lvl="1"/>
            <a:r>
              <a:rPr lang="en-US"/>
              <a:t>OR features in Oracle</a:t>
            </a:r>
          </a:p>
          <a:p>
            <a:pPr lvl="1"/>
            <a:r>
              <a:rPr lang="en-US"/>
              <a:t>OR features in PostgreSQL</a:t>
            </a:r>
          </a:p>
          <a:p>
            <a:r>
              <a:rPr lang="en-US"/>
              <a:t>Extending OR databases (examples from PostgreSQL)</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398786" name="Rectangle 2"/>
          <p:cNvSpPr>
            <a:spLocks noGrp="1" noChangeArrowheads="1"/>
          </p:cNvSpPr>
          <p:nvPr>
            <p:ph type="title"/>
          </p:nvPr>
        </p:nvSpPr>
        <p:spPr/>
        <p:txBody>
          <a:bodyPr/>
          <a:lstStyle/>
          <a:p>
            <a:r>
              <a:rPr lang="en-US"/>
              <a:t>Example</a:t>
            </a:r>
          </a:p>
        </p:txBody>
      </p:sp>
      <p:sp>
        <p:nvSpPr>
          <p:cNvPr id="1398787" name="Rectangle 3"/>
          <p:cNvSpPr>
            <a:spLocks noGrp="1" noChangeArrowheads="1"/>
          </p:cNvSpPr>
          <p:nvPr>
            <p:ph type="body" idx="1"/>
          </p:nvPr>
        </p:nvSpPr>
        <p:spPr/>
        <p:txBody>
          <a:bodyPr/>
          <a:lstStyle/>
          <a:p>
            <a:pPr>
              <a:buFontTx/>
              <a:buNone/>
            </a:pPr>
            <a:r>
              <a:rPr lang="en-US" sz="2800">
                <a:solidFill>
                  <a:srgbClr val="FF0000"/>
                </a:solidFill>
              </a:rPr>
              <a:t>Create Function BALANCE_CHECK (Person_name IN Varchar2) RETURN NUMBER is BALANCE NUMBER(10,2) BEGIN</a:t>
            </a:r>
          </a:p>
          <a:p>
            <a:pPr>
              <a:buFontTx/>
              <a:buNone/>
            </a:pPr>
            <a:r>
              <a:rPr lang="en-US" sz="2800">
                <a:solidFill>
                  <a:srgbClr val="FF0000"/>
                </a:solidFill>
              </a:rPr>
              <a:t>        SELECT sum(decode(Action, </a:t>
            </a:r>
            <a:r>
              <a:rPr lang="ja-JP" altLang="en-US" sz="2800">
                <a:solidFill>
                  <a:srgbClr val="FF0000"/>
                </a:solidFill>
                <a:latin typeface="Arial"/>
              </a:rPr>
              <a:t>‘</a:t>
            </a:r>
            <a:r>
              <a:rPr lang="en-US" sz="2800">
                <a:solidFill>
                  <a:srgbClr val="FF0000"/>
                </a:solidFill>
              </a:rPr>
              <a:t>BOUGHT</a:t>
            </a:r>
            <a:r>
              <a:rPr lang="ja-JP" altLang="en-US" sz="2800">
                <a:solidFill>
                  <a:srgbClr val="FF0000"/>
                </a:solidFill>
                <a:latin typeface="Arial"/>
              </a:rPr>
              <a:t>’</a:t>
            </a:r>
            <a:r>
              <a:rPr lang="en-US" sz="2800">
                <a:solidFill>
                  <a:srgbClr val="FF0000"/>
                </a:solidFill>
              </a:rPr>
              <a:t>, Amount, 0)) - sum(decode(Action, </a:t>
            </a:r>
            <a:r>
              <a:rPr lang="ja-JP" altLang="en-US" sz="2800">
                <a:solidFill>
                  <a:srgbClr val="FF0000"/>
                </a:solidFill>
                <a:latin typeface="Arial"/>
              </a:rPr>
              <a:t>‘</a:t>
            </a:r>
            <a:r>
              <a:rPr lang="en-US" sz="2800">
                <a:solidFill>
                  <a:srgbClr val="FF0000"/>
                </a:solidFill>
              </a:rPr>
              <a:t>SOLD</a:t>
            </a:r>
            <a:r>
              <a:rPr lang="ja-JP" altLang="en-US" sz="2800">
                <a:solidFill>
                  <a:srgbClr val="FF0000"/>
                </a:solidFill>
                <a:latin typeface="Arial"/>
              </a:rPr>
              <a:t>’</a:t>
            </a:r>
            <a:r>
              <a:rPr lang="en-US" sz="2800">
                <a:solidFill>
                  <a:srgbClr val="FF0000"/>
                </a:solidFill>
              </a:rPr>
              <a:t>, amount, 0)) INTO BALANCE FROM LEDGER where Person = PERSON_NAME;</a:t>
            </a:r>
          </a:p>
          <a:p>
            <a:pPr>
              <a:buFontTx/>
              <a:buNone/>
            </a:pPr>
            <a:r>
              <a:rPr lang="en-US" sz="2800">
                <a:solidFill>
                  <a:srgbClr val="FF0000"/>
                </a:solidFill>
              </a:rPr>
              <a:t>RETURN BALANCE;</a:t>
            </a:r>
          </a:p>
          <a:p>
            <a:pPr>
              <a:buFontTx/>
              <a:buNone/>
            </a:pPr>
            <a:r>
              <a:rPr lang="en-US" sz="2800">
                <a:solidFill>
                  <a:srgbClr val="FF0000"/>
                </a:solidFill>
              </a:rPr>
              <a:t>END;</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399810" name="Rectangle 2"/>
          <p:cNvSpPr>
            <a:spLocks noGrp="1" noChangeArrowheads="1"/>
          </p:cNvSpPr>
          <p:nvPr>
            <p:ph type="title"/>
          </p:nvPr>
        </p:nvSpPr>
        <p:spPr/>
        <p:txBody>
          <a:bodyPr/>
          <a:lstStyle/>
          <a:p>
            <a:r>
              <a:rPr lang="en-US"/>
              <a:t>Example</a:t>
            </a:r>
          </a:p>
        </p:txBody>
      </p:sp>
      <p:sp>
        <p:nvSpPr>
          <p:cNvPr id="1399811" name="Rectangle 3"/>
          <p:cNvSpPr>
            <a:spLocks noGrp="1" noChangeArrowheads="1"/>
          </p:cNvSpPr>
          <p:nvPr>
            <p:ph type="body" idx="1"/>
          </p:nvPr>
        </p:nvSpPr>
        <p:spPr/>
        <p:txBody>
          <a:bodyPr/>
          <a:lstStyle/>
          <a:p>
            <a:r>
              <a:rPr lang="en-US">
                <a:solidFill>
                  <a:srgbClr val="FF0000"/>
                </a:solidFill>
              </a:rPr>
              <a:t>Select NAME, BALANCE_CHECK(NAME) from Worker;</a:t>
            </a:r>
          </a:p>
          <a:p>
            <a:endParaRPr lang="en-US">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513474" name="Rectangle 2"/>
          <p:cNvSpPr>
            <a:spLocks noGrp="1" noChangeArrowheads="1"/>
          </p:cNvSpPr>
          <p:nvPr>
            <p:ph type="title"/>
          </p:nvPr>
        </p:nvSpPr>
        <p:spPr/>
        <p:txBody>
          <a:bodyPr/>
          <a:lstStyle/>
          <a:p>
            <a:r>
              <a:rPr lang="en-US" sz="3600"/>
              <a:t>Functions and Procedures - MySQL</a:t>
            </a:r>
          </a:p>
        </p:txBody>
      </p:sp>
      <p:sp>
        <p:nvSpPr>
          <p:cNvPr id="1513475" name="Rectangle 3"/>
          <p:cNvSpPr>
            <a:spLocks noGrp="1" noChangeArrowheads="1"/>
          </p:cNvSpPr>
          <p:nvPr>
            <p:ph type="body" idx="1"/>
          </p:nvPr>
        </p:nvSpPr>
        <p:spPr/>
        <p:txBody>
          <a:bodyPr/>
          <a:lstStyle/>
          <a:p>
            <a:pPr>
              <a:lnSpc>
                <a:spcPct val="80000"/>
              </a:lnSpc>
            </a:pPr>
            <a:r>
              <a:rPr lang="en-US" sz="2400" b="1"/>
              <a:t>CREATE</a:t>
            </a:r>
            <a:r>
              <a:rPr lang="en-US" sz="2400"/>
              <a:t> [DEFINER = { </a:t>
            </a:r>
            <a:r>
              <a:rPr lang="en-US" sz="2400" i="1"/>
              <a:t>user</a:t>
            </a:r>
            <a:r>
              <a:rPr lang="en-US" sz="2400"/>
              <a:t> | CURRENT_USER }] </a:t>
            </a:r>
            <a:r>
              <a:rPr lang="en-US" sz="2400" b="1"/>
              <a:t>PROCEDURE</a:t>
            </a:r>
            <a:r>
              <a:rPr lang="en-US" sz="2400"/>
              <a:t> </a:t>
            </a:r>
            <a:r>
              <a:rPr lang="en-US" sz="2400" i="1"/>
              <a:t>sp_name</a:t>
            </a:r>
            <a:r>
              <a:rPr lang="en-US" sz="2400"/>
              <a:t> ([</a:t>
            </a:r>
            <a:r>
              <a:rPr lang="en-US" sz="2400" i="1"/>
              <a:t>proc_parameter</a:t>
            </a:r>
            <a:r>
              <a:rPr lang="en-US" sz="2400"/>
              <a:t>[,...]]) [</a:t>
            </a:r>
            <a:r>
              <a:rPr lang="en-US" sz="2400" i="1"/>
              <a:t>characteristic</a:t>
            </a:r>
            <a:r>
              <a:rPr lang="en-US" sz="2400"/>
              <a:t> ...] </a:t>
            </a:r>
            <a:r>
              <a:rPr lang="en-US" sz="2400" i="1"/>
              <a:t>routine_body</a:t>
            </a:r>
            <a:r>
              <a:rPr lang="en-US" sz="2400"/>
              <a:t> </a:t>
            </a:r>
          </a:p>
          <a:p>
            <a:pPr>
              <a:lnSpc>
                <a:spcPct val="80000"/>
              </a:lnSpc>
            </a:pPr>
            <a:r>
              <a:rPr lang="en-US" sz="2400" b="1"/>
              <a:t>CREATE</a:t>
            </a:r>
            <a:r>
              <a:rPr lang="en-US" sz="2400"/>
              <a:t> [DEFINER = { </a:t>
            </a:r>
            <a:r>
              <a:rPr lang="en-US" sz="2400" i="1"/>
              <a:t>user</a:t>
            </a:r>
            <a:r>
              <a:rPr lang="en-US" sz="2400"/>
              <a:t> | CURRENT_USER }] </a:t>
            </a:r>
            <a:r>
              <a:rPr lang="en-US" sz="2400" b="1"/>
              <a:t>FUNCTION</a:t>
            </a:r>
            <a:r>
              <a:rPr lang="en-US" sz="2400"/>
              <a:t> </a:t>
            </a:r>
            <a:r>
              <a:rPr lang="en-US" sz="2400" i="1"/>
              <a:t>sp_name</a:t>
            </a:r>
            <a:r>
              <a:rPr lang="en-US" sz="2400"/>
              <a:t> ([</a:t>
            </a:r>
            <a:r>
              <a:rPr lang="en-US" sz="2400" i="1"/>
              <a:t>func_parameter</a:t>
            </a:r>
            <a:r>
              <a:rPr lang="en-US" sz="2400"/>
              <a:t>[,...]]) </a:t>
            </a:r>
            <a:r>
              <a:rPr lang="en-US" sz="2400" b="1"/>
              <a:t>RETURNS</a:t>
            </a:r>
            <a:r>
              <a:rPr lang="en-US" sz="2400"/>
              <a:t> </a:t>
            </a:r>
            <a:r>
              <a:rPr lang="en-US" sz="2400" i="1"/>
              <a:t>type</a:t>
            </a:r>
            <a:r>
              <a:rPr lang="en-US" sz="2400"/>
              <a:t> [</a:t>
            </a:r>
            <a:r>
              <a:rPr lang="en-US" sz="2400" i="1"/>
              <a:t>characteristic</a:t>
            </a:r>
            <a:r>
              <a:rPr lang="en-US" sz="2400"/>
              <a:t> ...] </a:t>
            </a:r>
            <a:r>
              <a:rPr lang="en-US" sz="2400" i="1"/>
              <a:t>routine_body</a:t>
            </a:r>
            <a:r>
              <a:rPr lang="en-US" sz="2400"/>
              <a:t> </a:t>
            </a:r>
          </a:p>
          <a:p>
            <a:pPr>
              <a:lnSpc>
                <a:spcPct val="70000"/>
              </a:lnSpc>
            </a:pPr>
            <a:endParaRPr lang="en-US" sz="2400" b="1" i="1"/>
          </a:p>
          <a:p>
            <a:pPr>
              <a:lnSpc>
                <a:spcPct val="70000"/>
              </a:lnSpc>
            </a:pPr>
            <a:r>
              <a:rPr lang="en-US" sz="2400" b="1" i="1"/>
              <a:t>proc_parameter</a:t>
            </a:r>
            <a:r>
              <a:rPr lang="en-US" sz="2400" b="1"/>
              <a:t>:</a:t>
            </a:r>
            <a:r>
              <a:rPr lang="en-US" sz="2400"/>
              <a:t> [ IN | OUT | INOUT ] </a:t>
            </a:r>
            <a:r>
              <a:rPr lang="en-US" sz="2400" i="1"/>
              <a:t>param_name</a:t>
            </a:r>
            <a:r>
              <a:rPr lang="en-US" sz="2400"/>
              <a:t> </a:t>
            </a:r>
            <a:r>
              <a:rPr lang="en-US" sz="2400" i="1"/>
              <a:t>type</a:t>
            </a:r>
          </a:p>
          <a:p>
            <a:pPr>
              <a:lnSpc>
                <a:spcPct val="70000"/>
              </a:lnSpc>
            </a:pPr>
            <a:r>
              <a:rPr lang="en-US" sz="2400" b="1" i="1"/>
              <a:t>func_parameter</a:t>
            </a:r>
            <a:r>
              <a:rPr lang="en-US" sz="2400" b="1"/>
              <a:t>:</a:t>
            </a:r>
            <a:r>
              <a:rPr lang="en-US" sz="2400"/>
              <a:t> </a:t>
            </a:r>
            <a:r>
              <a:rPr lang="en-US" sz="2400" i="1"/>
              <a:t>param_name</a:t>
            </a:r>
            <a:r>
              <a:rPr lang="en-US" sz="2400"/>
              <a:t> </a:t>
            </a:r>
            <a:r>
              <a:rPr lang="en-US" sz="2400" i="1"/>
              <a:t>type</a:t>
            </a:r>
            <a:r>
              <a:rPr lang="en-US" sz="2400"/>
              <a:t> </a:t>
            </a:r>
          </a:p>
          <a:p>
            <a:pPr>
              <a:lnSpc>
                <a:spcPct val="70000"/>
              </a:lnSpc>
            </a:pPr>
            <a:r>
              <a:rPr lang="en-US" sz="2400" b="1" i="1"/>
              <a:t>type</a:t>
            </a:r>
            <a:r>
              <a:rPr lang="en-US" sz="2400" b="1"/>
              <a:t>:</a:t>
            </a:r>
            <a:r>
              <a:rPr lang="en-US" sz="2400"/>
              <a:t> </a:t>
            </a:r>
            <a:r>
              <a:rPr lang="en-US" sz="2400" i="1"/>
              <a:t>Any valid MySQL data type</a:t>
            </a:r>
            <a:r>
              <a:rPr lang="en-US" sz="2400"/>
              <a:t> </a:t>
            </a:r>
          </a:p>
          <a:p>
            <a:pPr>
              <a:lnSpc>
                <a:spcPct val="70000"/>
              </a:lnSpc>
            </a:pPr>
            <a:r>
              <a:rPr lang="en-US" sz="2400" b="1" i="1"/>
              <a:t>characteristic</a:t>
            </a:r>
            <a:r>
              <a:rPr lang="en-US" sz="2400" b="1"/>
              <a:t>:</a:t>
            </a:r>
            <a:r>
              <a:rPr lang="en-US" sz="2400"/>
              <a:t> LANGUAGE SQL | [NOT] DETERMINISTIC | { CONTAINS SQL | NO SQL | READS SQL DATA | MODIFIES SQL DATA } | SQL SECURITY { DEFINER | INVOKER } | COMMENT '</a:t>
            </a:r>
            <a:r>
              <a:rPr lang="en-US" sz="2400" i="1"/>
              <a:t>string</a:t>
            </a:r>
            <a:r>
              <a:rPr lang="en-US" sz="2400"/>
              <a:t>' </a:t>
            </a:r>
          </a:p>
          <a:p>
            <a:pPr>
              <a:lnSpc>
                <a:spcPct val="70000"/>
              </a:lnSpc>
            </a:pPr>
            <a:r>
              <a:rPr lang="en-US" sz="2400" b="1" i="1"/>
              <a:t>routine_body</a:t>
            </a:r>
            <a:r>
              <a:rPr lang="en-US" sz="2400" b="1"/>
              <a:t>:</a:t>
            </a:r>
            <a:r>
              <a:rPr lang="en-US" sz="2400"/>
              <a:t> </a:t>
            </a:r>
            <a:r>
              <a:rPr lang="en-US" sz="2400" i="1"/>
              <a:t>Valid SQL procedure statement</a:t>
            </a:r>
            <a:r>
              <a:rPr lang="en-US" sz="2400"/>
              <a:t> </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2012 </a:t>
            </a:r>
            <a:endParaRPr lang="en-US"/>
          </a:p>
        </p:txBody>
      </p:sp>
      <p:sp>
        <p:nvSpPr>
          <p:cNvPr id="1515524" name="Rectangle 4"/>
          <p:cNvSpPr>
            <a:spLocks noGrp="1" noChangeArrowheads="1"/>
          </p:cNvSpPr>
          <p:nvPr>
            <p:ph type="title"/>
          </p:nvPr>
        </p:nvSpPr>
        <p:spPr/>
        <p:txBody>
          <a:bodyPr/>
          <a:lstStyle/>
          <a:p>
            <a:r>
              <a:rPr lang="en-US"/>
              <a:t>Defining a MySQL procedure</a:t>
            </a:r>
          </a:p>
        </p:txBody>
      </p:sp>
      <p:sp>
        <p:nvSpPr>
          <p:cNvPr id="1515525" name="Text Box 5"/>
          <p:cNvSpPr txBox="1">
            <a:spLocks noChangeArrowheads="1"/>
          </p:cNvSpPr>
          <p:nvPr/>
        </p:nvSpPr>
        <p:spPr bwMode="auto">
          <a:xfrm>
            <a:off x="381000" y="1219200"/>
            <a:ext cx="76962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r>
              <a:rPr lang="en-US"/>
              <a:t>mysql&gt; </a:t>
            </a:r>
            <a:r>
              <a:rPr lang="en-US" b="1"/>
              <a:t>delimiter //</a:t>
            </a:r>
            <a:r>
              <a:rPr lang="en-US"/>
              <a:t> </a:t>
            </a:r>
          </a:p>
          <a:p>
            <a:pPr algn="l"/>
            <a:r>
              <a:rPr lang="en-US"/>
              <a:t>mysql&gt; </a:t>
            </a:r>
            <a:r>
              <a:rPr lang="en-US" b="1"/>
              <a:t>CREATE PROCEDURE simpleproc (OUT param1 INT)</a:t>
            </a:r>
          </a:p>
          <a:p>
            <a:pPr algn="l"/>
            <a:r>
              <a:rPr lang="en-US"/>
              <a:t> -&gt; </a:t>
            </a:r>
            <a:r>
              <a:rPr lang="en-US" b="1"/>
              <a:t>BEGIN</a:t>
            </a:r>
          </a:p>
          <a:p>
            <a:pPr algn="l"/>
            <a:r>
              <a:rPr lang="en-US"/>
              <a:t> -&gt; </a:t>
            </a:r>
            <a:r>
              <a:rPr lang="en-US" b="1"/>
              <a:t>SELECT COUNT(*) INTO param1 FROM t;</a:t>
            </a:r>
          </a:p>
          <a:p>
            <a:pPr algn="l"/>
            <a:r>
              <a:rPr lang="en-US"/>
              <a:t> -&gt; </a:t>
            </a:r>
            <a:r>
              <a:rPr lang="en-US" b="1"/>
              <a:t>END//</a:t>
            </a:r>
            <a:r>
              <a:rPr lang="en-US"/>
              <a:t> </a:t>
            </a:r>
          </a:p>
          <a:p>
            <a:pPr algn="l"/>
            <a:r>
              <a:rPr lang="en-US"/>
              <a:t>Query OK, 0 rows affected (0.00 sec) </a:t>
            </a:r>
          </a:p>
          <a:p>
            <a:pPr algn="l"/>
            <a:r>
              <a:rPr lang="en-US"/>
              <a:t>mysql&gt; </a:t>
            </a:r>
            <a:r>
              <a:rPr lang="en-US" b="1"/>
              <a:t>delimiter ;</a:t>
            </a:r>
            <a:r>
              <a:rPr lang="en-US"/>
              <a:t> </a:t>
            </a:r>
          </a:p>
          <a:p>
            <a:pPr algn="l"/>
            <a:r>
              <a:rPr lang="en-US"/>
              <a:t>mysql&gt; </a:t>
            </a:r>
            <a:r>
              <a:rPr lang="en-US" b="1"/>
              <a:t>CALL simpleproc(@a);</a:t>
            </a:r>
            <a:r>
              <a:rPr lang="en-US"/>
              <a:t> </a:t>
            </a:r>
          </a:p>
          <a:p>
            <a:pPr algn="l"/>
            <a:r>
              <a:rPr lang="en-US"/>
              <a:t>Query OK, 0 rows affected (0.00 sec) </a:t>
            </a:r>
          </a:p>
          <a:p>
            <a:pPr algn="l"/>
            <a:r>
              <a:rPr lang="en-US"/>
              <a:t>mysql&gt; </a:t>
            </a:r>
            <a:r>
              <a:rPr lang="en-US" b="1"/>
              <a:t>SELECT @a;</a:t>
            </a:r>
            <a:r>
              <a:rPr lang="en-US"/>
              <a:t> </a:t>
            </a:r>
          </a:p>
          <a:p>
            <a:pPr algn="l"/>
            <a:r>
              <a:rPr lang="en-US"/>
              <a:t>+------+ </a:t>
            </a:r>
          </a:p>
          <a:p>
            <a:pPr algn="l"/>
            <a:r>
              <a:rPr lang="en-US"/>
              <a:t>|  @a   | </a:t>
            </a:r>
          </a:p>
          <a:p>
            <a:pPr algn="l"/>
            <a:r>
              <a:rPr lang="en-US"/>
              <a:t>+------+ </a:t>
            </a:r>
          </a:p>
          <a:p>
            <a:pPr algn="l"/>
            <a:r>
              <a:rPr lang="en-US"/>
              <a:t>|    3    | </a:t>
            </a:r>
          </a:p>
          <a:p>
            <a:pPr algn="l"/>
            <a:r>
              <a:rPr lang="en-US"/>
              <a:t>+------+ </a:t>
            </a:r>
          </a:p>
          <a:p>
            <a:pPr algn="l"/>
            <a:r>
              <a:rPr lang="en-US"/>
              <a:t>1 row in set (0.00 sec) </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2012 </a:t>
            </a:r>
            <a:endParaRPr lang="en-US"/>
          </a:p>
        </p:txBody>
      </p:sp>
      <p:sp>
        <p:nvSpPr>
          <p:cNvPr id="1518594" name="Rectangle 2"/>
          <p:cNvSpPr>
            <a:spLocks noGrp="1" noChangeArrowheads="1"/>
          </p:cNvSpPr>
          <p:nvPr>
            <p:ph type="title"/>
          </p:nvPr>
        </p:nvSpPr>
        <p:spPr/>
        <p:txBody>
          <a:bodyPr/>
          <a:lstStyle/>
          <a:p>
            <a:r>
              <a:rPr lang="en-US"/>
              <a:t>Defining a MySQL Function</a:t>
            </a:r>
          </a:p>
        </p:txBody>
      </p:sp>
      <p:sp>
        <p:nvSpPr>
          <p:cNvPr id="1518597" name="Text Box 5"/>
          <p:cNvSpPr txBox="1">
            <a:spLocks noChangeArrowheads="1"/>
          </p:cNvSpPr>
          <p:nvPr/>
        </p:nvSpPr>
        <p:spPr bwMode="auto">
          <a:xfrm>
            <a:off x="533400" y="1066800"/>
            <a:ext cx="7912100"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2800"/>
              <a:t>mysql&gt; </a:t>
            </a:r>
            <a:r>
              <a:rPr lang="en-US" sz="2800" b="1"/>
              <a:t>CREATE FUNCTION hello (s CHAR(20))</a:t>
            </a:r>
            <a:r>
              <a:rPr lang="en-US" sz="2800"/>
              <a:t> </a:t>
            </a:r>
          </a:p>
          <a:p>
            <a:pPr algn="l"/>
            <a:r>
              <a:rPr lang="en-US" sz="2800"/>
              <a:t>       </a:t>
            </a:r>
            <a:r>
              <a:rPr lang="en-US" sz="2800" b="1"/>
              <a:t>RETURNS CHAR(50) DETERMINISTIC</a:t>
            </a:r>
            <a:r>
              <a:rPr lang="en-US" sz="2800"/>
              <a:t> </a:t>
            </a:r>
          </a:p>
          <a:p>
            <a:pPr algn="l"/>
            <a:r>
              <a:rPr lang="en-US" sz="2800"/>
              <a:t>-&gt;    </a:t>
            </a:r>
            <a:r>
              <a:rPr lang="en-US" sz="2800" b="1"/>
              <a:t>RETURN CONCAT('Hello, ',s,'!');</a:t>
            </a:r>
          </a:p>
          <a:p>
            <a:pPr algn="l"/>
            <a:r>
              <a:rPr lang="en-US" sz="2800"/>
              <a:t> Query OK, 0 rows affected (0.00 sec) </a:t>
            </a:r>
          </a:p>
          <a:p>
            <a:pPr algn="l"/>
            <a:r>
              <a:rPr lang="en-US" sz="2800"/>
              <a:t>mysql&gt; </a:t>
            </a:r>
            <a:r>
              <a:rPr lang="en-US" sz="2800" b="1"/>
              <a:t>SELECT hello('world');</a:t>
            </a:r>
            <a:r>
              <a:rPr lang="en-US" sz="2800"/>
              <a:t> </a:t>
            </a:r>
          </a:p>
          <a:p>
            <a:pPr algn="l"/>
            <a:r>
              <a:rPr lang="en-US" sz="2800"/>
              <a:t>+----------------+ </a:t>
            </a:r>
          </a:p>
          <a:p>
            <a:pPr algn="l"/>
            <a:r>
              <a:rPr lang="en-US" sz="2800"/>
              <a:t>| hello('world') | </a:t>
            </a:r>
          </a:p>
          <a:p>
            <a:pPr algn="l"/>
            <a:r>
              <a:rPr lang="en-US" sz="2800"/>
              <a:t>+----------------+ </a:t>
            </a:r>
          </a:p>
          <a:p>
            <a:pPr algn="l"/>
            <a:r>
              <a:rPr lang="en-US" sz="2800"/>
              <a:t>| Hello, world! | </a:t>
            </a:r>
          </a:p>
          <a:p>
            <a:pPr algn="l"/>
            <a:r>
              <a:rPr lang="en-US" sz="2800"/>
              <a:t>+----------------+ </a:t>
            </a:r>
          </a:p>
          <a:p>
            <a:pPr algn="l"/>
            <a:r>
              <a:rPr lang="en-US" sz="2800"/>
              <a:t>1 row in set (0.00 sec) </a:t>
            </a:r>
          </a:p>
          <a:p>
            <a:pPr algn="l"/>
            <a:endParaRPr lang="en-US" sz="280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400834" name="Rectangle 2"/>
          <p:cNvSpPr>
            <a:spLocks noGrp="1" noChangeArrowheads="1"/>
          </p:cNvSpPr>
          <p:nvPr>
            <p:ph type="title"/>
          </p:nvPr>
        </p:nvSpPr>
        <p:spPr/>
        <p:txBody>
          <a:bodyPr/>
          <a:lstStyle/>
          <a:p>
            <a:r>
              <a:rPr lang="en-US"/>
              <a:t>TRIGGERS (Oracle)</a:t>
            </a:r>
          </a:p>
        </p:txBody>
      </p:sp>
      <p:sp>
        <p:nvSpPr>
          <p:cNvPr id="1400835" name="Rectangle 3"/>
          <p:cNvSpPr>
            <a:spLocks noGrp="1" noChangeArrowheads="1"/>
          </p:cNvSpPr>
          <p:nvPr>
            <p:ph type="body" idx="1"/>
          </p:nvPr>
        </p:nvSpPr>
        <p:spPr/>
        <p:txBody>
          <a:bodyPr/>
          <a:lstStyle/>
          <a:p>
            <a:r>
              <a:rPr lang="en-US">
                <a:solidFill>
                  <a:srgbClr val="FF0000"/>
                </a:solidFill>
              </a:rPr>
              <a:t>Create TRIGGER UPDATE_LODGING INSTEAD OF UPDATE on WORKER_LODGING for each row BEGIN </a:t>
            </a:r>
          </a:p>
          <a:p>
            <a:pPr>
              <a:buFontTx/>
              <a:buNone/>
            </a:pPr>
            <a:r>
              <a:rPr lang="en-US">
                <a:solidFill>
                  <a:srgbClr val="FF0000"/>
                </a:solidFill>
              </a:rPr>
              <a:t>   if :old.name &lt;&gt; :new.name then update worker set name = :new.name where name = :old.name;</a:t>
            </a:r>
          </a:p>
          <a:p>
            <a:pPr>
              <a:buFontTx/>
              <a:buNone/>
            </a:pPr>
            <a:r>
              <a:rPr lang="en-US">
                <a:solidFill>
                  <a:srgbClr val="FF0000"/>
                </a:solidFill>
              </a:rPr>
              <a:t> end if;</a:t>
            </a:r>
          </a:p>
          <a:p>
            <a:pPr>
              <a:buFontTx/>
              <a:buNone/>
            </a:pPr>
            <a:r>
              <a:rPr lang="en-US">
                <a:solidFill>
                  <a:srgbClr val="FF0000"/>
                </a:solidFill>
              </a:rPr>
              <a:t>if :old.lodging &lt;&gt; … etc...</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507330" name="Rectangle 2"/>
          <p:cNvSpPr>
            <a:spLocks noGrp="1" noChangeArrowheads="1"/>
          </p:cNvSpPr>
          <p:nvPr>
            <p:ph type="title"/>
          </p:nvPr>
        </p:nvSpPr>
        <p:spPr/>
        <p:txBody>
          <a:bodyPr/>
          <a:lstStyle/>
          <a:p>
            <a:r>
              <a:rPr lang="en-US"/>
              <a:t>Triggers in MySQL</a:t>
            </a:r>
          </a:p>
        </p:txBody>
      </p:sp>
      <p:sp>
        <p:nvSpPr>
          <p:cNvPr id="1507331" name="Rectangle 3"/>
          <p:cNvSpPr>
            <a:spLocks noGrp="1" noChangeArrowheads="1"/>
          </p:cNvSpPr>
          <p:nvPr>
            <p:ph type="body" idx="1"/>
          </p:nvPr>
        </p:nvSpPr>
        <p:spPr/>
        <p:txBody>
          <a:bodyPr/>
          <a:lstStyle/>
          <a:p>
            <a:r>
              <a:rPr lang="en-US"/>
              <a:t>CREATE</a:t>
            </a:r>
          </a:p>
          <a:p>
            <a:pPr>
              <a:buFontTx/>
              <a:buNone/>
            </a:pPr>
            <a:r>
              <a:rPr lang="en-US"/>
              <a:t>    [DEFINER = { user | CURRENT_USER }]</a:t>
            </a:r>
          </a:p>
          <a:p>
            <a:pPr>
              <a:buFontTx/>
              <a:buNone/>
            </a:pPr>
            <a:r>
              <a:rPr lang="en-US"/>
              <a:t>    TRIGGER trigger_name trigger_time trigger_event</a:t>
            </a:r>
          </a:p>
          <a:p>
            <a:pPr>
              <a:buFontTx/>
              <a:buNone/>
            </a:pPr>
            <a:r>
              <a:rPr lang="en-US"/>
              <a:t>    ON tbl_name FOR EACH ROW trigger_stmt</a:t>
            </a:r>
          </a:p>
          <a:p>
            <a:r>
              <a:rPr lang="en-US"/>
              <a:t>trigger_event can be INSERT, UPDATE, or DELETE</a:t>
            </a:r>
          </a:p>
          <a:p>
            <a:r>
              <a:rPr lang="en-US"/>
              <a:t>trigger_time can be BEFORE or AFTER.</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509378" name="Rectangle 2"/>
          <p:cNvSpPr>
            <a:spLocks noGrp="1" noChangeArrowheads="1"/>
          </p:cNvSpPr>
          <p:nvPr>
            <p:ph type="title"/>
          </p:nvPr>
        </p:nvSpPr>
        <p:spPr/>
        <p:txBody>
          <a:bodyPr/>
          <a:lstStyle/>
          <a:p>
            <a:r>
              <a:rPr lang="en-US"/>
              <a:t>Triggers in MySQL</a:t>
            </a:r>
          </a:p>
        </p:txBody>
      </p:sp>
      <p:sp>
        <p:nvSpPr>
          <p:cNvPr id="1509379" name="Rectangle 3"/>
          <p:cNvSpPr>
            <a:spLocks noGrp="1" noChangeArrowheads="1"/>
          </p:cNvSpPr>
          <p:nvPr>
            <p:ph type="body" idx="1"/>
          </p:nvPr>
        </p:nvSpPr>
        <p:spPr/>
        <p:txBody>
          <a:bodyPr/>
          <a:lstStyle/>
          <a:p>
            <a:pPr>
              <a:lnSpc>
                <a:spcPct val="70000"/>
              </a:lnSpc>
              <a:buFontTx/>
              <a:buNone/>
            </a:pPr>
            <a:r>
              <a:rPr lang="en-US" sz="2400"/>
              <a:t>CREATE TABLE test1(a1 INT); </a:t>
            </a:r>
          </a:p>
          <a:p>
            <a:pPr>
              <a:lnSpc>
                <a:spcPct val="70000"/>
              </a:lnSpc>
              <a:buFontTx/>
              <a:buNone/>
            </a:pPr>
            <a:r>
              <a:rPr lang="en-US" sz="2400"/>
              <a:t>CREATE TABLE test2(a2 INT); </a:t>
            </a:r>
          </a:p>
          <a:p>
            <a:pPr>
              <a:lnSpc>
                <a:spcPct val="70000"/>
              </a:lnSpc>
              <a:buFontTx/>
              <a:buNone/>
            </a:pPr>
            <a:r>
              <a:rPr lang="en-US" sz="2400"/>
              <a:t>CREATE TABLE test3(a3 INT NOT NULL AUTO_INCREMENT PRIMARY KEY); </a:t>
            </a:r>
          </a:p>
          <a:p>
            <a:pPr>
              <a:lnSpc>
                <a:spcPct val="70000"/>
              </a:lnSpc>
              <a:buFontTx/>
              <a:buNone/>
            </a:pPr>
            <a:r>
              <a:rPr lang="en-US" sz="2400"/>
              <a:t>CREATE TABLE test4( a4 INT NOT NULL AUTO_INCREMENT PRIMARY KEY, b4 INT DEFAULT 0 ); </a:t>
            </a:r>
          </a:p>
          <a:p>
            <a:pPr>
              <a:lnSpc>
                <a:spcPct val="70000"/>
              </a:lnSpc>
              <a:buFontTx/>
              <a:buNone/>
            </a:pPr>
            <a:r>
              <a:rPr lang="en-US" sz="2400"/>
              <a:t>delimiter |</a:t>
            </a:r>
          </a:p>
          <a:p>
            <a:pPr>
              <a:lnSpc>
                <a:spcPct val="70000"/>
              </a:lnSpc>
              <a:buFontTx/>
              <a:buNone/>
            </a:pPr>
            <a:r>
              <a:rPr lang="en-US" sz="2400"/>
              <a:t>CREATE TRIGGER testref BEFORE INSERT ON test1 FOR EACH ROW </a:t>
            </a:r>
          </a:p>
          <a:p>
            <a:pPr>
              <a:lnSpc>
                <a:spcPct val="70000"/>
              </a:lnSpc>
              <a:buFontTx/>
              <a:buNone/>
            </a:pPr>
            <a:r>
              <a:rPr lang="en-US" sz="2400"/>
              <a:t>    BEGIN</a:t>
            </a:r>
          </a:p>
          <a:p>
            <a:pPr>
              <a:lnSpc>
                <a:spcPct val="70000"/>
              </a:lnSpc>
              <a:buFontTx/>
              <a:buNone/>
            </a:pPr>
            <a:r>
              <a:rPr lang="en-US" sz="2400"/>
              <a:t>        INSERT INTO test2 SET a2 = NEW.a1; </a:t>
            </a:r>
          </a:p>
          <a:p>
            <a:pPr>
              <a:lnSpc>
                <a:spcPct val="70000"/>
              </a:lnSpc>
              <a:buFontTx/>
              <a:buNone/>
            </a:pPr>
            <a:r>
              <a:rPr lang="en-US" sz="2400"/>
              <a:t>        DELETE FROM test3 WHERE a3 = NEW.a1; </a:t>
            </a:r>
          </a:p>
          <a:p>
            <a:pPr>
              <a:lnSpc>
                <a:spcPct val="70000"/>
              </a:lnSpc>
              <a:buFontTx/>
              <a:buNone/>
            </a:pPr>
            <a:r>
              <a:rPr lang="en-US" sz="2400"/>
              <a:t>        UPDATE test4 SET b4 = b4 + 1 WHERE a4 = NEW.a1; </a:t>
            </a:r>
          </a:p>
          <a:p>
            <a:pPr>
              <a:lnSpc>
                <a:spcPct val="70000"/>
              </a:lnSpc>
              <a:buFontTx/>
              <a:buNone/>
            </a:pPr>
            <a:r>
              <a:rPr lang="en-US" sz="2400"/>
              <a:t>END |</a:t>
            </a:r>
          </a:p>
          <a:p>
            <a:pPr>
              <a:lnSpc>
                <a:spcPct val="70000"/>
              </a:lnSpc>
              <a:buFontTx/>
              <a:buNone/>
            </a:pPr>
            <a:r>
              <a:rPr lang="en-US" sz="2400"/>
              <a:t>delimiter ;</a:t>
            </a:r>
          </a:p>
          <a:p>
            <a:pPr>
              <a:lnSpc>
                <a:spcPct val="70000"/>
              </a:lnSpc>
              <a:buFontTx/>
              <a:buNone/>
            </a:pPr>
            <a:endParaRPr lang="en-US" sz="240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2012 </a:t>
            </a:r>
            <a:endParaRPr lang="en-US"/>
          </a:p>
        </p:txBody>
      </p:sp>
      <p:sp>
        <p:nvSpPr>
          <p:cNvPr id="1521668" name="Rectangle 4"/>
          <p:cNvSpPr>
            <a:spLocks noGrp="1" noChangeArrowheads="1"/>
          </p:cNvSpPr>
          <p:nvPr>
            <p:ph type="title"/>
          </p:nvPr>
        </p:nvSpPr>
        <p:spPr/>
        <p:txBody>
          <a:bodyPr/>
          <a:lstStyle/>
          <a:p>
            <a:r>
              <a:rPr lang="en-US"/>
              <a:t>Triggers in MySQL (cont)</a:t>
            </a:r>
          </a:p>
        </p:txBody>
      </p:sp>
      <p:sp>
        <p:nvSpPr>
          <p:cNvPr id="1521669" name="Text Box 5"/>
          <p:cNvSpPr txBox="1">
            <a:spLocks noChangeArrowheads="1"/>
          </p:cNvSpPr>
          <p:nvPr/>
        </p:nvSpPr>
        <p:spPr bwMode="auto">
          <a:xfrm>
            <a:off x="533400" y="998538"/>
            <a:ext cx="7956550" cy="585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800">
                <a:latin typeface="Arial" charset="0"/>
              </a:rPr>
              <a:t>mysql&gt; INSERT INTO test3 (a3) VALUES </a:t>
            </a:r>
          </a:p>
          <a:p>
            <a:pPr algn="l"/>
            <a:r>
              <a:rPr lang="en-US" sz="1800">
                <a:latin typeface="Arial" charset="0"/>
              </a:rPr>
              <a:t>(NULL), (NULL), (NULL), (NULL), (NULL), (NULL), (NULL), (NULL), (NULL), </a:t>
            </a:r>
          </a:p>
          <a:p>
            <a:pPr algn="l"/>
            <a:r>
              <a:rPr lang="en-US" sz="1800">
                <a:latin typeface="Arial" charset="0"/>
              </a:rPr>
              <a:t>(NULL); </a:t>
            </a:r>
          </a:p>
          <a:p>
            <a:pPr algn="l"/>
            <a:r>
              <a:rPr lang="en-US" sz="1800">
                <a:latin typeface="Arial" charset="0"/>
              </a:rPr>
              <a:t>mysql&gt; INSERT INTO test4 (a4) VALUES (0), (0), (0), (0), (0), (0), (0), (0), </a:t>
            </a:r>
          </a:p>
          <a:p>
            <a:pPr algn="l"/>
            <a:r>
              <a:rPr lang="en-US" sz="1800">
                <a:latin typeface="Arial" charset="0"/>
              </a:rPr>
              <a:t>(0), (0); </a:t>
            </a:r>
          </a:p>
          <a:p>
            <a:pPr algn="l"/>
            <a:r>
              <a:rPr lang="en-US" sz="1800">
                <a:latin typeface="Arial" charset="0"/>
              </a:rPr>
              <a:t>mysql&gt; INSERT INTO test1 VALUES </a:t>
            </a:r>
          </a:p>
          <a:p>
            <a:pPr algn="l"/>
            <a:r>
              <a:rPr lang="en-US" sz="1800">
                <a:latin typeface="Arial" charset="0"/>
              </a:rPr>
              <a:t>    -&gt; (1), (3), (1), (7), (1), (8), (4), (4);</a:t>
            </a:r>
          </a:p>
          <a:p>
            <a:pPr algn="l"/>
            <a:r>
              <a:rPr lang="en-US" sz="1800">
                <a:latin typeface="Arial" charset="0"/>
              </a:rPr>
              <a:t>mysql&gt; SELECT * FROM test1;</a:t>
            </a:r>
          </a:p>
          <a:p>
            <a:pPr algn="l"/>
            <a:r>
              <a:rPr lang="en-US" sz="1800">
                <a:latin typeface="Arial" charset="0"/>
              </a:rPr>
              <a:t>+------+</a:t>
            </a:r>
          </a:p>
          <a:p>
            <a:pPr algn="l"/>
            <a:r>
              <a:rPr lang="en-US" sz="1800">
                <a:latin typeface="Arial" charset="0"/>
              </a:rPr>
              <a:t>| a1   |</a:t>
            </a:r>
          </a:p>
          <a:p>
            <a:pPr algn="l"/>
            <a:r>
              <a:rPr lang="en-US" sz="1800">
                <a:latin typeface="Arial" charset="0"/>
              </a:rPr>
              <a:t>+------+</a:t>
            </a:r>
          </a:p>
          <a:p>
            <a:pPr algn="l"/>
            <a:r>
              <a:rPr lang="en-US" sz="1800">
                <a:latin typeface="Arial" charset="0"/>
              </a:rPr>
              <a:t>|    1 |</a:t>
            </a:r>
          </a:p>
          <a:p>
            <a:pPr algn="l"/>
            <a:r>
              <a:rPr lang="en-US" sz="1800">
                <a:latin typeface="Arial" charset="0"/>
              </a:rPr>
              <a:t>|    3 |</a:t>
            </a:r>
          </a:p>
          <a:p>
            <a:pPr algn="l"/>
            <a:r>
              <a:rPr lang="en-US" sz="1800">
                <a:latin typeface="Arial" charset="0"/>
              </a:rPr>
              <a:t>|    1 |</a:t>
            </a:r>
          </a:p>
          <a:p>
            <a:pPr algn="l"/>
            <a:r>
              <a:rPr lang="en-US" sz="1800">
                <a:latin typeface="Arial" charset="0"/>
              </a:rPr>
              <a:t>|    7 |</a:t>
            </a:r>
          </a:p>
          <a:p>
            <a:pPr algn="l"/>
            <a:r>
              <a:rPr lang="en-US" sz="1800">
                <a:latin typeface="Arial" charset="0"/>
              </a:rPr>
              <a:t>|    1 |</a:t>
            </a:r>
          </a:p>
          <a:p>
            <a:pPr algn="l"/>
            <a:r>
              <a:rPr lang="en-US" sz="1800">
                <a:latin typeface="Arial" charset="0"/>
              </a:rPr>
              <a:t>|    8 |</a:t>
            </a:r>
          </a:p>
          <a:p>
            <a:pPr algn="l"/>
            <a:r>
              <a:rPr lang="en-US" sz="1800">
                <a:latin typeface="Arial" charset="0"/>
              </a:rPr>
              <a:t>|    4 |</a:t>
            </a:r>
          </a:p>
          <a:p>
            <a:pPr algn="l"/>
            <a:r>
              <a:rPr lang="en-US" sz="1800">
                <a:latin typeface="Arial" charset="0"/>
              </a:rPr>
              <a:t>|    4 |</a:t>
            </a:r>
          </a:p>
          <a:p>
            <a:pPr algn="l"/>
            <a:r>
              <a:rPr lang="en-US" sz="1800">
                <a:latin typeface="Arial" charset="0"/>
              </a:rPr>
              <a:t>+------+</a:t>
            </a:r>
          </a:p>
          <a:p>
            <a:pPr algn="l"/>
            <a:endParaRPr lang="en-US" sz="180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2"/>
          <p:cNvSpPr>
            <a:spLocks noGrp="1"/>
          </p:cNvSpPr>
          <p:nvPr>
            <p:ph type="dt" sz="half" idx="10"/>
          </p:nvPr>
        </p:nvSpPr>
        <p:spPr/>
        <p:txBody>
          <a:bodyPr/>
          <a:lstStyle/>
          <a:p>
            <a:r>
              <a:rPr lang="en-US" smtClean="0"/>
              <a:t>IS 257 – Fall 2012 </a:t>
            </a:r>
            <a:endParaRPr lang="en-US"/>
          </a:p>
        </p:txBody>
      </p:sp>
      <p:sp>
        <p:nvSpPr>
          <p:cNvPr id="1524740" name="Rectangle 4"/>
          <p:cNvSpPr>
            <a:spLocks noGrp="1" noChangeArrowheads="1"/>
          </p:cNvSpPr>
          <p:nvPr>
            <p:ph type="title"/>
          </p:nvPr>
        </p:nvSpPr>
        <p:spPr/>
        <p:txBody>
          <a:bodyPr/>
          <a:lstStyle/>
          <a:p>
            <a:r>
              <a:rPr lang="en-US"/>
              <a:t>Triggers in MySQL (cont</a:t>
            </a:r>
          </a:p>
        </p:txBody>
      </p:sp>
      <p:sp>
        <p:nvSpPr>
          <p:cNvPr id="1524741" name="Text Box 5"/>
          <p:cNvSpPr txBox="1">
            <a:spLocks noChangeArrowheads="1"/>
          </p:cNvSpPr>
          <p:nvPr/>
        </p:nvSpPr>
        <p:spPr bwMode="auto">
          <a:xfrm>
            <a:off x="152400" y="990600"/>
            <a:ext cx="3529013"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a:t>mysql&gt; SELECT * FROM test2;</a:t>
            </a:r>
          </a:p>
          <a:p>
            <a:pPr algn="l"/>
            <a:r>
              <a:rPr lang="en-US"/>
              <a:t>+------+</a:t>
            </a:r>
          </a:p>
          <a:p>
            <a:pPr algn="l"/>
            <a:r>
              <a:rPr lang="en-US"/>
              <a:t>| a2   |</a:t>
            </a:r>
          </a:p>
          <a:p>
            <a:pPr algn="l"/>
            <a:r>
              <a:rPr lang="en-US"/>
              <a:t>+------+</a:t>
            </a:r>
          </a:p>
          <a:p>
            <a:pPr algn="l"/>
            <a:r>
              <a:rPr lang="en-US"/>
              <a:t>|    1 |</a:t>
            </a:r>
          </a:p>
          <a:p>
            <a:pPr algn="l"/>
            <a:r>
              <a:rPr lang="en-US"/>
              <a:t>|    3 |</a:t>
            </a:r>
          </a:p>
          <a:p>
            <a:pPr algn="l"/>
            <a:r>
              <a:rPr lang="en-US"/>
              <a:t>|    1 |</a:t>
            </a:r>
          </a:p>
          <a:p>
            <a:pPr algn="l"/>
            <a:r>
              <a:rPr lang="en-US"/>
              <a:t>|    7 |</a:t>
            </a:r>
          </a:p>
          <a:p>
            <a:pPr algn="l"/>
            <a:r>
              <a:rPr lang="en-US"/>
              <a:t>|    1 |</a:t>
            </a:r>
          </a:p>
          <a:p>
            <a:pPr algn="l"/>
            <a:r>
              <a:rPr lang="en-US"/>
              <a:t>|    8 |</a:t>
            </a:r>
          </a:p>
          <a:p>
            <a:pPr algn="l"/>
            <a:r>
              <a:rPr lang="en-US"/>
              <a:t>|    4 |</a:t>
            </a:r>
          </a:p>
          <a:p>
            <a:pPr algn="l"/>
            <a:r>
              <a:rPr lang="en-US"/>
              <a:t>|    4 |</a:t>
            </a:r>
          </a:p>
          <a:p>
            <a:pPr algn="l"/>
            <a:r>
              <a:rPr lang="en-US"/>
              <a:t>+------+</a:t>
            </a:r>
          </a:p>
          <a:p>
            <a:pPr algn="l"/>
            <a:endParaRPr lang="en-US"/>
          </a:p>
        </p:txBody>
      </p:sp>
      <p:sp>
        <p:nvSpPr>
          <p:cNvPr id="1524742" name="Text Box 6"/>
          <p:cNvSpPr txBox="1">
            <a:spLocks noChangeArrowheads="1"/>
          </p:cNvSpPr>
          <p:nvPr/>
        </p:nvSpPr>
        <p:spPr bwMode="auto">
          <a:xfrm>
            <a:off x="2819400" y="1447800"/>
            <a:ext cx="3529013" cy="344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a:t>mysql&gt; SELECT * FROM test3;</a:t>
            </a:r>
          </a:p>
          <a:p>
            <a:pPr algn="l"/>
            <a:r>
              <a:rPr lang="en-US"/>
              <a:t>+----+</a:t>
            </a:r>
          </a:p>
          <a:p>
            <a:pPr algn="l"/>
            <a:r>
              <a:rPr lang="en-US"/>
              <a:t>| a3 |</a:t>
            </a:r>
          </a:p>
          <a:p>
            <a:pPr algn="l"/>
            <a:r>
              <a:rPr lang="en-US"/>
              <a:t>+----+</a:t>
            </a:r>
          </a:p>
          <a:p>
            <a:pPr algn="l"/>
            <a:r>
              <a:rPr lang="en-US"/>
              <a:t>|  2 |</a:t>
            </a:r>
          </a:p>
          <a:p>
            <a:pPr algn="l"/>
            <a:r>
              <a:rPr lang="en-US"/>
              <a:t>|  5 |</a:t>
            </a:r>
          </a:p>
          <a:p>
            <a:pPr algn="l"/>
            <a:r>
              <a:rPr lang="en-US"/>
              <a:t>|  6 |</a:t>
            </a:r>
          </a:p>
          <a:p>
            <a:pPr algn="l"/>
            <a:r>
              <a:rPr lang="en-US"/>
              <a:t>|  9 |</a:t>
            </a:r>
          </a:p>
          <a:p>
            <a:pPr algn="l"/>
            <a:r>
              <a:rPr lang="en-US"/>
              <a:t>| 10 |</a:t>
            </a:r>
          </a:p>
          <a:p>
            <a:pPr algn="l"/>
            <a:r>
              <a:rPr lang="en-US"/>
              <a:t>+----+</a:t>
            </a:r>
          </a:p>
          <a:p>
            <a:pPr algn="l"/>
            <a:endParaRPr lang="en-US"/>
          </a:p>
        </p:txBody>
      </p:sp>
      <p:sp>
        <p:nvSpPr>
          <p:cNvPr id="1524743" name="Text Box 7"/>
          <p:cNvSpPr txBox="1">
            <a:spLocks noChangeArrowheads="1"/>
          </p:cNvSpPr>
          <p:nvPr/>
        </p:nvSpPr>
        <p:spPr bwMode="auto">
          <a:xfrm>
            <a:off x="5334000" y="1889125"/>
            <a:ext cx="3529013"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a:t>mysql&gt; SELECT * FROM test4;</a:t>
            </a:r>
          </a:p>
          <a:p>
            <a:pPr algn="l"/>
            <a:r>
              <a:rPr lang="en-US"/>
              <a:t>+----+------+</a:t>
            </a:r>
          </a:p>
          <a:p>
            <a:pPr algn="l"/>
            <a:r>
              <a:rPr lang="en-US"/>
              <a:t>| a4 | b4   |</a:t>
            </a:r>
          </a:p>
          <a:p>
            <a:pPr algn="l"/>
            <a:r>
              <a:rPr lang="en-US"/>
              <a:t>+----+------+</a:t>
            </a:r>
          </a:p>
          <a:p>
            <a:pPr algn="l"/>
            <a:r>
              <a:rPr lang="en-US"/>
              <a:t>|  1 |    3 |</a:t>
            </a:r>
          </a:p>
          <a:p>
            <a:pPr algn="l"/>
            <a:r>
              <a:rPr lang="en-US"/>
              <a:t>|  2 |    0 |</a:t>
            </a:r>
          </a:p>
          <a:p>
            <a:pPr algn="l"/>
            <a:r>
              <a:rPr lang="en-US"/>
              <a:t>|  3 |    1 |</a:t>
            </a:r>
          </a:p>
          <a:p>
            <a:pPr algn="l"/>
            <a:r>
              <a:rPr lang="en-US"/>
              <a:t>|  4 |    2 |</a:t>
            </a:r>
          </a:p>
          <a:p>
            <a:pPr algn="l"/>
            <a:r>
              <a:rPr lang="en-US"/>
              <a:t>|  5 |    0 |</a:t>
            </a:r>
          </a:p>
          <a:p>
            <a:pPr algn="l"/>
            <a:r>
              <a:rPr lang="en-US"/>
              <a:t>|  6 |    0 |</a:t>
            </a:r>
          </a:p>
          <a:p>
            <a:pPr algn="l"/>
            <a:r>
              <a:rPr lang="en-US"/>
              <a:t>|  7 |    1 |</a:t>
            </a:r>
          </a:p>
          <a:p>
            <a:pPr algn="l"/>
            <a:r>
              <a:rPr lang="en-US"/>
              <a:t>|  8 |    1 |</a:t>
            </a:r>
          </a:p>
          <a:p>
            <a:pPr algn="l"/>
            <a:r>
              <a:rPr lang="en-US"/>
              <a:t>|  9 |    0 |</a:t>
            </a:r>
          </a:p>
          <a:p>
            <a:pPr algn="l"/>
            <a:r>
              <a:rPr lang="en-US"/>
              <a:t>| 10 |    0 |</a:t>
            </a:r>
          </a:p>
          <a:p>
            <a:pPr algn="l"/>
            <a:r>
              <a:rPr lang="en-US"/>
              <a:t>+----+------+</a:t>
            </a:r>
          </a:p>
          <a:p>
            <a:pPr algn="l"/>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2012 </a:t>
            </a:r>
            <a:endParaRPr lang="en-US"/>
          </a:p>
        </p:txBody>
      </p:sp>
      <p:sp>
        <p:nvSpPr>
          <p:cNvPr id="1421314" name="Rectangle 2"/>
          <p:cNvSpPr>
            <a:spLocks noGrp="1" noChangeArrowheads="1"/>
          </p:cNvSpPr>
          <p:nvPr>
            <p:ph type="title"/>
          </p:nvPr>
        </p:nvSpPr>
        <p:spPr/>
        <p:txBody>
          <a:bodyPr/>
          <a:lstStyle/>
          <a:p>
            <a:r>
              <a:rPr lang="en-US"/>
              <a:t>Lecture Outline</a:t>
            </a:r>
          </a:p>
        </p:txBody>
      </p:sp>
      <p:sp>
        <p:nvSpPr>
          <p:cNvPr id="1421315" name="Rectangle 3"/>
          <p:cNvSpPr>
            <a:spLocks noGrp="1" noChangeArrowheads="1"/>
          </p:cNvSpPr>
          <p:nvPr>
            <p:ph type="body" idx="4294967295"/>
          </p:nvPr>
        </p:nvSpPr>
        <p:spPr/>
        <p:txBody>
          <a:bodyPr/>
          <a:lstStyle/>
          <a:p>
            <a:r>
              <a:rPr lang="en-US"/>
              <a:t>Object-Relational DBMS</a:t>
            </a:r>
          </a:p>
          <a:p>
            <a:pPr lvl="1"/>
            <a:r>
              <a:rPr lang="en-US"/>
              <a:t>OR features in Oracle</a:t>
            </a:r>
          </a:p>
          <a:p>
            <a:pPr lvl="1"/>
            <a:r>
              <a:rPr lang="en-US">
                <a:solidFill>
                  <a:srgbClr val="CCCCCC"/>
                </a:solidFill>
              </a:rPr>
              <a:t>OR features in PostgreSQL</a:t>
            </a:r>
          </a:p>
          <a:p>
            <a:r>
              <a:rPr lang="en-US">
                <a:solidFill>
                  <a:srgbClr val="CCCCCC"/>
                </a:solidFill>
              </a:rPr>
              <a:t>Extending OR databases (examples from PostgreSQL)</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2012 </a:t>
            </a:r>
            <a:endParaRPr lang="en-US"/>
          </a:p>
        </p:txBody>
      </p:sp>
      <p:sp>
        <p:nvSpPr>
          <p:cNvPr id="1422338" name="Rectangle 2"/>
          <p:cNvSpPr>
            <a:spLocks noGrp="1" noChangeArrowheads="1"/>
          </p:cNvSpPr>
          <p:nvPr>
            <p:ph type="title"/>
          </p:nvPr>
        </p:nvSpPr>
        <p:spPr/>
        <p:txBody>
          <a:bodyPr/>
          <a:lstStyle/>
          <a:p>
            <a:r>
              <a:rPr lang="en-US"/>
              <a:t>Lecture Outline</a:t>
            </a:r>
          </a:p>
        </p:txBody>
      </p:sp>
      <p:sp>
        <p:nvSpPr>
          <p:cNvPr id="1422339" name="Rectangle 3"/>
          <p:cNvSpPr>
            <a:spLocks noGrp="1" noChangeArrowheads="1"/>
          </p:cNvSpPr>
          <p:nvPr>
            <p:ph type="body" idx="4294967295"/>
          </p:nvPr>
        </p:nvSpPr>
        <p:spPr>
          <a:ln/>
        </p:spPr>
        <p:txBody>
          <a:bodyPr/>
          <a:lstStyle/>
          <a:p>
            <a:r>
              <a:rPr lang="en-US"/>
              <a:t>Object-Relational DBMS</a:t>
            </a:r>
          </a:p>
          <a:p>
            <a:pPr lvl="1"/>
            <a:r>
              <a:rPr lang="en-US">
                <a:solidFill>
                  <a:srgbClr val="CCCCCC"/>
                </a:solidFill>
              </a:rPr>
              <a:t>OR features in Oracle</a:t>
            </a:r>
          </a:p>
          <a:p>
            <a:pPr lvl="1"/>
            <a:r>
              <a:rPr lang="en-US"/>
              <a:t>OR features in PostgreSQL</a:t>
            </a:r>
          </a:p>
          <a:p>
            <a:r>
              <a:rPr lang="en-US">
                <a:solidFill>
                  <a:srgbClr val="CCCCCC"/>
                </a:solidFill>
              </a:rPr>
              <a:t>Extending OR databases (examples from PostgreSQL)</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401858" name="Rectangle 2"/>
          <p:cNvSpPr>
            <a:spLocks noGrp="1" noChangeArrowheads="1"/>
          </p:cNvSpPr>
          <p:nvPr>
            <p:ph type="title"/>
          </p:nvPr>
        </p:nvSpPr>
        <p:spPr/>
        <p:txBody>
          <a:bodyPr/>
          <a:lstStyle/>
          <a:p>
            <a:r>
              <a:rPr lang="en-US"/>
              <a:t>PostgreSQL</a:t>
            </a:r>
          </a:p>
        </p:txBody>
      </p:sp>
      <p:sp>
        <p:nvSpPr>
          <p:cNvPr id="1401859" name="Rectangle 3"/>
          <p:cNvSpPr>
            <a:spLocks noGrp="1" noChangeArrowheads="1"/>
          </p:cNvSpPr>
          <p:nvPr>
            <p:ph type="body" idx="1"/>
          </p:nvPr>
        </p:nvSpPr>
        <p:spPr/>
        <p:txBody>
          <a:bodyPr/>
          <a:lstStyle/>
          <a:p>
            <a:pPr>
              <a:lnSpc>
                <a:spcPct val="90000"/>
              </a:lnSpc>
            </a:pPr>
            <a:r>
              <a:rPr lang="en-US"/>
              <a:t>Derived from POSTGRES</a:t>
            </a:r>
          </a:p>
          <a:p>
            <a:pPr lvl="1">
              <a:lnSpc>
                <a:spcPct val="90000"/>
              </a:lnSpc>
            </a:pPr>
            <a:r>
              <a:rPr lang="en-US"/>
              <a:t>Developed at Berkeley by Mike Stonebraker and his students (EECS) starting in 1986</a:t>
            </a:r>
          </a:p>
          <a:p>
            <a:pPr>
              <a:lnSpc>
                <a:spcPct val="90000"/>
              </a:lnSpc>
            </a:pPr>
            <a:r>
              <a:rPr lang="en-US"/>
              <a:t>Postgres95</a:t>
            </a:r>
          </a:p>
          <a:p>
            <a:pPr lvl="1">
              <a:lnSpc>
                <a:spcPct val="90000"/>
              </a:lnSpc>
            </a:pPr>
            <a:r>
              <a:rPr lang="en-US"/>
              <a:t>Andrew Yu and Jolly Chen adapted POSTGRES to SQL and greatly improved the code base</a:t>
            </a:r>
          </a:p>
          <a:p>
            <a:pPr>
              <a:lnSpc>
                <a:spcPct val="90000"/>
              </a:lnSpc>
            </a:pPr>
            <a:r>
              <a:rPr lang="en-US"/>
              <a:t>PostgreSQL</a:t>
            </a:r>
          </a:p>
          <a:p>
            <a:pPr lvl="1">
              <a:lnSpc>
                <a:spcPct val="90000"/>
              </a:lnSpc>
            </a:pPr>
            <a:r>
              <a:rPr lang="en-US"/>
              <a:t>Name changed in 1996, and since that time the system has been expanded to support most SQL92 and many SQL99 features</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402882" name="Rectangle 2"/>
          <p:cNvSpPr>
            <a:spLocks noGrp="1" noChangeArrowheads="1"/>
          </p:cNvSpPr>
          <p:nvPr>
            <p:ph type="title"/>
          </p:nvPr>
        </p:nvSpPr>
        <p:spPr/>
        <p:txBody>
          <a:bodyPr/>
          <a:lstStyle/>
          <a:p>
            <a:r>
              <a:rPr lang="en-US"/>
              <a:t>PostgreSQL Classes</a:t>
            </a:r>
          </a:p>
        </p:txBody>
      </p:sp>
      <p:sp>
        <p:nvSpPr>
          <p:cNvPr id="1402883" name="Rectangle 3"/>
          <p:cNvSpPr>
            <a:spLocks noGrp="1" noChangeArrowheads="1"/>
          </p:cNvSpPr>
          <p:nvPr>
            <p:ph type="body" idx="1"/>
          </p:nvPr>
        </p:nvSpPr>
        <p:spPr/>
        <p:txBody>
          <a:bodyPr/>
          <a:lstStyle/>
          <a:p>
            <a:r>
              <a:rPr lang="en-US" sz="2800"/>
              <a:t>The fundamental notion in Postgres is that of a class, which is a named collection of object instances. Each instance has the same collection of named attributes, and each attribute is of a specific type. Furthermore, each instance has a permanent object identifier (OID) that is unique throughout the installation. Because SQL syntax refers to tables, we will use the terms table and class interchangeably. Likewise, an SQL row is an instance and SQL columns are attributes.</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403906" name="Rectangle 2"/>
          <p:cNvSpPr>
            <a:spLocks noGrp="1" noChangeArrowheads="1"/>
          </p:cNvSpPr>
          <p:nvPr>
            <p:ph type="title"/>
          </p:nvPr>
        </p:nvSpPr>
        <p:spPr/>
        <p:txBody>
          <a:bodyPr/>
          <a:lstStyle/>
          <a:p>
            <a:r>
              <a:rPr lang="en-US"/>
              <a:t>Creating a Class</a:t>
            </a:r>
          </a:p>
        </p:txBody>
      </p:sp>
      <p:sp>
        <p:nvSpPr>
          <p:cNvPr id="1403907" name="Rectangle 3"/>
          <p:cNvSpPr>
            <a:spLocks noGrp="1" noChangeArrowheads="1"/>
          </p:cNvSpPr>
          <p:nvPr>
            <p:ph type="body" idx="1"/>
          </p:nvPr>
        </p:nvSpPr>
        <p:spPr/>
        <p:txBody>
          <a:bodyPr/>
          <a:lstStyle/>
          <a:p>
            <a:pPr>
              <a:lnSpc>
                <a:spcPct val="90000"/>
              </a:lnSpc>
            </a:pPr>
            <a:r>
              <a:rPr lang="en-US" sz="2800"/>
              <a:t>You can create a new class by specifying the class name, along with all attribute names and their types: </a:t>
            </a:r>
          </a:p>
          <a:p>
            <a:pPr>
              <a:lnSpc>
                <a:spcPct val="90000"/>
              </a:lnSpc>
            </a:pPr>
            <a:endParaRPr lang="en-US" sz="2800"/>
          </a:p>
          <a:p>
            <a:pPr>
              <a:lnSpc>
                <a:spcPct val="90000"/>
              </a:lnSpc>
              <a:buFontTx/>
              <a:buNone/>
            </a:pPr>
            <a:r>
              <a:rPr lang="en-US" sz="2800">
                <a:solidFill>
                  <a:schemeClr val="accent2"/>
                </a:solidFill>
              </a:rPr>
              <a:t>CREATE TABLE weather (</a:t>
            </a:r>
          </a:p>
          <a:p>
            <a:pPr>
              <a:lnSpc>
                <a:spcPct val="90000"/>
              </a:lnSpc>
              <a:buFontTx/>
              <a:buNone/>
            </a:pPr>
            <a:r>
              <a:rPr lang="en-US" sz="2800">
                <a:solidFill>
                  <a:schemeClr val="accent2"/>
                </a:solidFill>
              </a:rPr>
              <a:t>    city            varchar(80),</a:t>
            </a:r>
          </a:p>
          <a:p>
            <a:pPr>
              <a:lnSpc>
                <a:spcPct val="90000"/>
              </a:lnSpc>
              <a:buFontTx/>
              <a:buNone/>
            </a:pPr>
            <a:r>
              <a:rPr lang="en-US" sz="2800">
                <a:solidFill>
                  <a:schemeClr val="accent2"/>
                </a:solidFill>
              </a:rPr>
              <a:t>    temp_lo         int,           -- low temperature</a:t>
            </a:r>
          </a:p>
          <a:p>
            <a:pPr>
              <a:lnSpc>
                <a:spcPct val="90000"/>
              </a:lnSpc>
              <a:buFontTx/>
              <a:buNone/>
            </a:pPr>
            <a:r>
              <a:rPr lang="en-US" sz="2800">
                <a:solidFill>
                  <a:schemeClr val="accent2"/>
                </a:solidFill>
              </a:rPr>
              <a:t>    temp_hi         int,           -- high temperature</a:t>
            </a:r>
          </a:p>
          <a:p>
            <a:pPr>
              <a:lnSpc>
                <a:spcPct val="90000"/>
              </a:lnSpc>
              <a:buFontTx/>
              <a:buNone/>
            </a:pPr>
            <a:r>
              <a:rPr lang="en-US" sz="2800">
                <a:solidFill>
                  <a:schemeClr val="accent2"/>
                </a:solidFill>
              </a:rPr>
              <a:t>    prcp            real,          -- precipitation</a:t>
            </a:r>
          </a:p>
          <a:p>
            <a:pPr>
              <a:lnSpc>
                <a:spcPct val="90000"/>
              </a:lnSpc>
              <a:buFontTx/>
              <a:buNone/>
            </a:pPr>
            <a:r>
              <a:rPr lang="en-US" sz="2800">
                <a:solidFill>
                  <a:schemeClr val="accent2"/>
                </a:solidFill>
              </a:rPr>
              <a:t>    date            date</a:t>
            </a:r>
          </a:p>
          <a:p>
            <a:pPr>
              <a:lnSpc>
                <a:spcPct val="90000"/>
              </a:lnSpc>
              <a:buFontTx/>
              <a:buNone/>
            </a:pPr>
            <a:r>
              <a:rPr lang="en-US" sz="2800">
                <a:solidFill>
                  <a:schemeClr val="accent2"/>
                </a:solidFill>
              </a:rPr>
              <a:t>); </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404930" name="Rectangle 2"/>
          <p:cNvSpPr>
            <a:spLocks noGrp="1" noChangeArrowheads="1"/>
          </p:cNvSpPr>
          <p:nvPr>
            <p:ph type="title"/>
          </p:nvPr>
        </p:nvSpPr>
        <p:spPr/>
        <p:txBody>
          <a:bodyPr/>
          <a:lstStyle/>
          <a:p>
            <a:r>
              <a:rPr lang="en-US"/>
              <a:t>PostgreSQL</a:t>
            </a:r>
          </a:p>
        </p:txBody>
      </p:sp>
      <p:sp>
        <p:nvSpPr>
          <p:cNvPr id="1404931" name="Rectangle 3"/>
          <p:cNvSpPr>
            <a:spLocks noGrp="1" noChangeArrowheads="1"/>
          </p:cNvSpPr>
          <p:nvPr>
            <p:ph type="body" idx="1"/>
          </p:nvPr>
        </p:nvSpPr>
        <p:spPr/>
        <p:txBody>
          <a:bodyPr/>
          <a:lstStyle/>
          <a:p>
            <a:r>
              <a:rPr lang="en-US" sz="2800"/>
              <a:t>Postgres can be customized with an arbitrary number of user-defined data types. Consequently, type names are not syntactical keywords, except where required to support special cases in the SQL92 standard. </a:t>
            </a:r>
          </a:p>
          <a:p>
            <a:r>
              <a:rPr lang="en-US" sz="2800"/>
              <a:t>So far, the Postgres CREATE command looks exactly like the command used to create a table in a traditional relational system. However, we will presently see that classes have properties that are extensions of the relational model. </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405954" name="Rectangle 2"/>
          <p:cNvSpPr>
            <a:spLocks noGrp="1" noChangeArrowheads="1"/>
          </p:cNvSpPr>
          <p:nvPr>
            <p:ph type="title"/>
          </p:nvPr>
        </p:nvSpPr>
        <p:spPr/>
        <p:txBody>
          <a:bodyPr/>
          <a:lstStyle/>
          <a:p>
            <a:r>
              <a:rPr lang="en-US"/>
              <a:t>PostgreSQL</a:t>
            </a:r>
          </a:p>
        </p:txBody>
      </p:sp>
      <p:sp>
        <p:nvSpPr>
          <p:cNvPr id="1405955" name="Rectangle 3"/>
          <p:cNvSpPr>
            <a:spLocks noGrp="1" noChangeArrowheads="1"/>
          </p:cNvSpPr>
          <p:nvPr>
            <p:ph type="body" idx="1"/>
          </p:nvPr>
        </p:nvSpPr>
        <p:spPr/>
        <p:txBody>
          <a:bodyPr/>
          <a:lstStyle/>
          <a:p>
            <a:r>
              <a:rPr lang="en-US"/>
              <a:t>All of the usual SQL commands for creation, searching and modifying classes (tables) are available. With some additions…</a:t>
            </a:r>
          </a:p>
          <a:p>
            <a:r>
              <a:rPr lang="en-US"/>
              <a:t>Inheritance</a:t>
            </a:r>
          </a:p>
          <a:p>
            <a:r>
              <a:rPr lang="en-US"/>
              <a:t>Non-Atomic Values</a:t>
            </a:r>
          </a:p>
          <a:p>
            <a:r>
              <a:rPr lang="en-US"/>
              <a:t>User defined functions and operators</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406978" name="Rectangle 2"/>
          <p:cNvSpPr>
            <a:spLocks noGrp="1" noChangeArrowheads="1"/>
          </p:cNvSpPr>
          <p:nvPr>
            <p:ph type="title"/>
          </p:nvPr>
        </p:nvSpPr>
        <p:spPr/>
        <p:txBody>
          <a:bodyPr/>
          <a:lstStyle/>
          <a:p>
            <a:r>
              <a:rPr lang="en-US"/>
              <a:t>Inheritance</a:t>
            </a:r>
          </a:p>
        </p:txBody>
      </p:sp>
      <p:sp>
        <p:nvSpPr>
          <p:cNvPr id="1406979" name="Rectangle 3"/>
          <p:cNvSpPr>
            <a:spLocks noGrp="1" noChangeArrowheads="1"/>
          </p:cNvSpPr>
          <p:nvPr>
            <p:ph type="body" idx="1"/>
          </p:nvPr>
        </p:nvSpPr>
        <p:spPr/>
        <p:txBody>
          <a:bodyPr/>
          <a:lstStyle/>
          <a:p>
            <a:pPr>
              <a:lnSpc>
                <a:spcPct val="90000"/>
              </a:lnSpc>
              <a:buFontTx/>
              <a:buNone/>
            </a:pPr>
            <a:r>
              <a:rPr lang="en-US" sz="2800">
                <a:solidFill>
                  <a:schemeClr val="accent2"/>
                </a:solidFill>
              </a:rPr>
              <a:t>CREATE TABLE cities (</a:t>
            </a:r>
          </a:p>
          <a:p>
            <a:pPr>
              <a:lnSpc>
                <a:spcPct val="90000"/>
              </a:lnSpc>
              <a:buFontTx/>
              <a:buNone/>
            </a:pPr>
            <a:r>
              <a:rPr lang="en-US" sz="2800">
                <a:solidFill>
                  <a:schemeClr val="accent2"/>
                </a:solidFill>
              </a:rPr>
              <a:t>    name            text,</a:t>
            </a:r>
          </a:p>
          <a:p>
            <a:pPr>
              <a:lnSpc>
                <a:spcPct val="90000"/>
              </a:lnSpc>
              <a:buFontTx/>
              <a:buNone/>
            </a:pPr>
            <a:r>
              <a:rPr lang="en-US" sz="2800">
                <a:solidFill>
                  <a:schemeClr val="accent2"/>
                </a:solidFill>
              </a:rPr>
              <a:t>    population      float,</a:t>
            </a:r>
          </a:p>
          <a:p>
            <a:pPr>
              <a:lnSpc>
                <a:spcPct val="90000"/>
              </a:lnSpc>
              <a:buFontTx/>
              <a:buNone/>
            </a:pPr>
            <a:r>
              <a:rPr lang="en-US" sz="2800">
                <a:solidFill>
                  <a:schemeClr val="accent2"/>
                </a:solidFill>
              </a:rPr>
              <a:t>    altitude        int     -- (in ft)</a:t>
            </a:r>
          </a:p>
          <a:p>
            <a:pPr>
              <a:lnSpc>
                <a:spcPct val="90000"/>
              </a:lnSpc>
              <a:buFontTx/>
              <a:buNone/>
            </a:pPr>
            <a:r>
              <a:rPr lang="en-US" sz="2800">
                <a:solidFill>
                  <a:schemeClr val="accent2"/>
                </a:solidFill>
              </a:rPr>
              <a:t>);</a:t>
            </a:r>
          </a:p>
          <a:p>
            <a:pPr>
              <a:lnSpc>
                <a:spcPct val="90000"/>
              </a:lnSpc>
            </a:pPr>
            <a:endParaRPr lang="en-US" sz="2800">
              <a:solidFill>
                <a:schemeClr val="accent2"/>
              </a:solidFill>
            </a:endParaRPr>
          </a:p>
          <a:p>
            <a:pPr>
              <a:lnSpc>
                <a:spcPct val="90000"/>
              </a:lnSpc>
              <a:buFontTx/>
              <a:buNone/>
            </a:pPr>
            <a:r>
              <a:rPr lang="en-US" sz="2800">
                <a:solidFill>
                  <a:schemeClr val="accent2"/>
                </a:solidFill>
              </a:rPr>
              <a:t>CREATE TABLE capitals (</a:t>
            </a:r>
          </a:p>
          <a:p>
            <a:pPr>
              <a:lnSpc>
                <a:spcPct val="90000"/>
              </a:lnSpc>
              <a:buFontTx/>
              <a:buNone/>
            </a:pPr>
            <a:r>
              <a:rPr lang="en-US" sz="2800">
                <a:solidFill>
                  <a:schemeClr val="accent2"/>
                </a:solidFill>
              </a:rPr>
              <a:t>    state           char(2)</a:t>
            </a:r>
          </a:p>
          <a:p>
            <a:pPr>
              <a:lnSpc>
                <a:spcPct val="90000"/>
              </a:lnSpc>
              <a:buFontTx/>
              <a:buNone/>
            </a:pPr>
            <a:r>
              <a:rPr lang="en-US" sz="2800">
                <a:solidFill>
                  <a:schemeClr val="accent2"/>
                </a:solidFill>
              </a:rPr>
              <a:t>) INHERITS (cities);</a:t>
            </a:r>
          </a:p>
          <a:p>
            <a:pPr>
              <a:lnSpc>
                <a:spcPct val="90000"/>
              </a:lnSpc>
              <a:buFontTx/>
              <a:buNone/>
            </a:pPr>
            <a:r>
              <a:rPr lang="en-US" sz="2800"/>
              <a:t> </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505282" name="Rectangle 2"/>
          <p:cNvSpPr>
            <a:spLocks noGrp="1" noChangeArrowheads="1"/>
          </p:cNvSpPr>
          <p:nvPr>
            <p:ph type="title"/>
          </p:nvPr>
        </p:nvSpPr>
        <p:spPr/>
        <p:txBody>
          <a:bodyPr/>
          <a:lstStyle/>
          <a:p>
            <a:r>
              <a:rPr lang="en-US"/>
              <a:t>Inheritance</a:t>
            </a:r>
          </a:p>
        </p:txBody>
      </p:sp>
      <p:sp>
        <p:nvSpPr>
          <p:cNvPr id="1505284" name="Text Box 4"/>
          <p:cNvSpPr txBox="1">
            <a:spLocks noChangeArrowheads="1"/>
          </p:cNvSpPr>
          <p:nvPr/>
        </p:nvSpPr>
        <p:spPr bwMode="auto">
          <a:xfrm>
            <a:off x="685800" y="914400"/>
            <a:ext cx="7885113"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a:solidFill>
                  <a:schemeClr val="accent1"/>
                </a:solidFill>
                <a:latin typeface="Courier New" charset="0"/>
              </a:rPr>
              <a:t>ray=#</a:t>
            </a:r>
            <a:r>
              <a:rPr lang="en-US" sz="1600">
                <a:latin typeface="Courier New" charset="0"/>
              </a:rPr>
              <a:t> </a:t>
            </a:r>
            <a:r>
              <a:rPr lang="en-US" sz="1600">
                <a:solidFill>
                  <a:srgbClr val="FF0000"/>
                </a:solidFill>
                <a:latin typeface="Courier New" charset="0"/>
              </a:rPr>
              <a:t>create table cities (name varchar(50), population float, </a:t>
            </a:r>
          </a:p>
          <a:p>
            <a:pPr algn="l"/>
            <a:r>
              <a:rPr lang="en-US" sz="1600">
                <a:solidFill>
                  <a:srgbClr val="FF0000"/>
                </a:solidFill>
                <a:latin typeface="Courier New" charset="0"/>
              </a:rPr>
              <a:t>      altitude int);</a:t>
            </a:r>
          </a:p>
          <a:p>
            <a:pPr algn="l"/>
            <a:r>
              <a:rPr lang="en-US" sz="1600">
                <a:latin typeface="Courier New" charset="0"/>
              </a:rPr>
              <a:t>CREATE TABLE</a:t>
            </a:r>
          </a:p>
          <a:p>
            <a:pPr algn="l"/>
            <a:r>
              <a:rPr lang="en-US" sz="1600">
                <a:solidFill>
                  <a:schemeClr val="accent1"/>
                </a:solidFill>
                <a:latin typeface="Courier New" charset="0"/>
              </a:rPr>
              <a:t>ray=#</a:t>
            </a:r>
            <a:r>
              <a:rPr lang="en-US" sz="1600">
                <a:latin typeface="Courier New" charset="0"/>
              </a:rPr>
              <a:t> </a:t>
            </a:r>
            <a:r>
              <a:rPr lang="en-US" sz="1600">
                <a:solidFill>
                  <a:srgbClr val="FF0000"/>
                </a:solidFill>
                <a:latin typeface="Courier New" charset="0"/>
              </a:rPr>
              <a:t>\d cities</a:t>
            </a:r>
          </a:p>
          <a:p>
            <a:pPr algn="l"/>
            <a:r>
              <a:rPr lang="en-US" sz="1600">
                <a:latin typeface="Courier New" charset="0"/>
              </a:rPr>
              <a:t>             Table "public.cities"</a:t>
            </a:r>
          </a:p>
          <a:p>
            <a:pPr algn="l"/>
            <a:r>
              <a:rPr lang="en-US" sz="1600">
                <a:latin typeface="Courier New" charset="0"/>
              </a:rPr>
              <a:t>   Column   |         Type          | Modifiers</a:t>
            </a:r>
          </a:p>
          <a:p>
            <a:pPr algn="l"/>
            <a:r>
              <a:rPr lang="en-US" sz="1600">
                <a:latin typeface="Courier New" charset="0"/>
              </a:rPr>
              <a:t>------------+-----------------------+-----------</a:t>
            </a:r>
          </a:p>
          <a:p>
            <a:pPr algn="l"/>
            <a:r>
              <a:rPr lang="en-US" sz="1600">
                <a:latin typeface="Courier New" charset="0"/>
              </a:rPr>
              <a:t> name       | character varying(50) |</a:t>
            </a:r>
          </a:p>
          <a:p>
            <a:pPr algn="l"/>
            <a:r>
              <a:rPr lang="en-US" sz="1600">
                <a:latin typeface="Courier New" charset="0"/>
              </a:rPr>
              <a:t> population | double precision      |</a:t>
            </a:r>
          </a:p>
          <a:p>
            <a:pPr algn="l"/>
            <a:r>
              <a:rPr lang="en-US" sz="1600">
                <a:latin typeface="Courier New" charset="0"/>
              </a:rPr>
              <a:t> altitude   | integer               |</a:t>
            </a:r>
          </a:p>
          <a:p>
            <a:pPr algn="l"/>
            <a:endParaRPr lang="en-US" sz="1600">
              <a:latin typeface="Courier New" charset="0"/>
            </a:endParaRPr>
          </a:p>
          <a:p>
            <a:pPr algn="l"/>
            <a:r>
              <a:rPr lang="en-US" sz="1600">
                <a:solidFill>
                  <a:schemeClr val="accent1"/>
                </a:solidFill>
                <a:latin typeface="Courier New" charset="0"/>
              </a:rPr>
              <a:t>ray=#</a:t>
            </a:r>
            <a:r>
              <a:rPr lang="en-US" sz="1600">
                <a:latin typeface="Courier New" charset="0"/>
              </a:rPr>
              <a:t> </a:t>
            </a:r>
            <a:r>
              <a:rPr lang="en-US" sz="1600">
                <a:solidFill>
                  <a:srgbClr val="FF0000"/>
                </a:solidFill>
                <a:latin typeface="Courier New" charset="0"/>
              </a:rPr>
              <a:t>create table capitals (state char(2)) inherits (cities);</a:t>
            </a:r>
          </a:p>
          <a:p>
            <a:pPr algn="l"/>
            <a:r>
              <a:rPr lang="en-US" sz="1600">
                <a:latin typeface="Courier New" charset="0"/>
              </a:rPr>
              <a:t>CREATE TABLE</a:t>
            </a:r>
          </a:p>
          <a:p>
            <a:pPr algn="l"/>
            <a:r>
              <a:rPr lang="en-US" sz="1600">
                <a:solidFill>
                  <a:schemeClr val="accent1"/>
                </a:solidFill>
                <a:latin typeface="Courier New" charset="0"/>
              </a:rPr>
              <a:t>ray=#</a:t>
            </a:r>
            <a:r>
              <a:rPr lang="en-US" sz="1600">
                <a:latin typeface="Courier New" charset="0"/>
              </a:rPr>
              <a:t> </a:t>
            </a:r>
            <a:r>
              <a:rPr lang="en-US" sz="1600">
                <a:solidFill>
                  <a:srgbClr val="FF0000"/>
                </a:solidFill>
                <a:latin typeface="Courier New" charset="0"/>
              </a:rPr>
              <a:t>\d capitals</a:t>
            </a:r>
          </a:p>
          <a:p>
            <a:pPr algn="l"/>
            <a:r>
              <a:rPr lang="en-US" sz="1600">
                <a:latin typeface="Courier New" charset="0"/>
              </a:rPr>
              <a:t>            Table "public.capitals"</a:t>
            </a:r>
          </a:p>
          <a:p>
            <a:pPr algn="l"/>
            <a:r>
              <a:rPr lang="en-US" sz="1600">
                <a:latin typeface="Courier New" charset="0"/>
              </a:rPr>
              <a:t>   Column   |         Type          | Modifiers</a:t>
            </a:r>
          </a:p>
          <a:p>
            <a:pPr algn="l"/>
            <a:r>
              <a:rPr lang="en-US" sz="1600">
                <a:latin typeface="Courier New" charset="0"/>
              </a:rPr>
              <a:t>------------+-----------------------+-----------</a:t>
            </a:r>
          </a:p>
          <a:p>
            <a:pPr algn="l"/>
            <a:r>
              <a:rPr lang="en-US" sz="1600">
                <a:latin typeface="Courier New" charset="0"/>
              </a:rPr>
              <a:t> name       | character varying(50) |</a:t>
            </a:r>
          </a:p>
          <a:p>
            <a:pPr algn="l"/>
            <a:r>
              <a:rPr lang="en-US" sz="1600">
                <a:latin typeface="Courier New" charset="0"/>
              </a:rPr>
              <a:t> population | double precision      |</a:t>
            </a:r>
          </a:p>
          <a:p>
            <a:pPr algn="l"/>
            <a:r>
              <a:rPr lang="en-US" sz="1600">
                <a:latin typeface="Courier New" charset="0"/>
              </a:rPr>
              <a:t> altitude   | integer               |</a:t>
            </a:r>
          </a:p>
          <a:p>
            <a:pPr algn="l"/>
            <a:r>
              <a:rPr lang="en-US" sz="1600">
                <a:latin typeface="Courier New" charset="0"/>
              </a:rPr>
              <a:t> state      | character(2)          |</a:t>
            </a:r>
          </a:p>
          <a:p>
            <a:pPr algn="l"/>
            <a:r>
              <a:rPr lang="en-US" sz="1600">
                <a:latin typeface="Courier New" charset="0"/>
              </a:rPr>
              <a:t>Inherits: cities</a:t>
            </a:r>
          </a:p>
          <a:p>
            <a:pPr algn="l"/>
            <a:endParaRPr lang="en-US" sz="1600">
              <a:latin typeface="Courier New" charset="0"/>
            </a:endParaRP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408002" name="Rectangle 2"/>
          <p:cNvSpPr>
            <a:spLocks noGrp="1" noChangeArrowheads="1"/>
          </p:cNvSpPr>
          <p:nvPr>
            <p:ph type="title"/>
          </p:nvPr>
        </p:nvSpPr>
        <p:spPr/>
        <p:txBody>
          <a:bodyPr/>
          <a:lstStyle/>
          <a:p>
            <a:r>
              <a:rPr lang="en-US"/>
              <a:t>Inheritance</a:t>
            </a:r>
          </a:p>
        </p:txBody>
      </p:sp>
      <p:sp>
        <p:nvSpPr>
          <p:cNvPr id="1408003" name="Rectangle 3"/>
          <p:cNvSpPr>
            <a:spLocks noGrp="1" noChangeArrowheads="1"/>
          </p:cNvSpPr>
          <p:nvPr>
            <p:ph type="body" idx="1"/>
          </p:nvPr>
        </p:nvSpPr>
        <p:spPr/>
        <p:txBody>
          <a:bodyPr/>
          <a:lstStyle/>
          <a:p>
            <a:r>
              <a:rPr lang="en-US" dirty="0"/>
              <a:t>In </a:t>
            </a:r>
            <a:r>
              <a:rPr lang="en-US" dirty="0" err="1"/>
              <a:t>Postgres</a:t>
            </a:r>
            <a:r>
              <a:rPr lang="en-US" dirty="0"/>
              <a:t>, a class can inherit from zero or more other classes.</a:t>
            </a:r>
          </a:p>
          <a:p>
            <a:r>
              <a:rPr lang="en-US" dirty="0"/>
              <a:t>A query can reference either </a:t>
            </a:r>
          </a:p>
          <a:p>
            <a:pPr lvl="1"/>
            <a:r>
              <a:rPr lang="en-US" dirty="0"/>
              <a:t>all instances of a class </a:t>
            </a:r>
          </a:p>
          <a:p>
            <a:pPr lvl="1"/>
            <a:r>
              <a:rPr lang="en-US" dirty="0"/>
              <a:t>or all instances of a class </a:t>
            </a:r>
            <a:r>
              <a:rPr lang="en-US" i="1" dirty="0"/>
              <a:t>plus all of its descendants</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409026" name="Rectangle 2"/>
          <p:cNvSpPr>
            <a:spLocks noGrp="1" noChangeArrowheads="1"/>
          </p:cNvSpPr>
          <p:nvPr>
            <p:ph type="title"/>
          </p:nvPr>
        </p:nvSpPr>
        <p:spPr/>
        <p:txBody>
          <a:bodyPr/>
          <a:lstStyle/>
          <a:p>
            <a:r>
              <a:rPr lang="en-US"/>
              <a:t>Inheritance</a:t>
            </a:r>
          </a:p>
        </p:txBody>
      </p:sp>
      <p:sp>
        <p:nvSpPr>
          <p:cNvPr id="1409027" name="Rectangle 3"/>
          <p:cNvSpPr>
            <a:spLocks noGrp="1" noChangeArrowheads="1"/>
          </p:cNvSpPr>
          <p:nvPr>
            <p:ph type="body" idx="1"/>
          </p:nvPr>
        </p:nvSpPr>
        <p:spPr/>
        <p:txBody>
          <a:bodyPr/>
          <a:lstStyle/>
          <a:p>
            <a:pPr>
              <a:lnSpc>
                <a:spcPct val="90000"/>
              </a:lnSpc>
            </a:pPr>
            <a:r>
              <a:rPr lang="en-US" sz="2800"/>
              <a:t>For example, the following query finds all the cities that are situated at an attitude of 500ft or higher: </a:t>
            </a:r>
          </a:p>
          <a:p>
            <a:pPr>
              <a:lnSpc>
                <a:spcPct val="90000"/>
              </a:lnSpc>
              <a:buFontTx/>
              <a:buNone/>
            </a:pPr>
            <a:r>
              <a:rPr lang="en-US" sz="2800" b="1">
                <a:solidFill>
                  <a:schemeClr val="accent2"/>
                </a:solidFill>
              </a:rPr>
              <a:t>SELECT name, altitude</a:t>
            </a:r>
          </a:p>
          <a:p>
            <a:pPr>
              <a:lnSpc>
                <a:spcPct val="90000"/>
              </a:lnSpc>
              <a:buFontTx/>
              <a:buNone/>
            </a:pPr>
            <a:r>
              <a:rPr lang="en-US" sz="2800" b="1">
                <a:solidFill>
                  <a:schemeClr val="accent2"/>
                </a:solidFill>
              </a:rPr>
              <a:t>    FROM cities</a:t>
            </a:r>
          </a:p>
          <a:p>
            <a:pPr>
              <a:lnSpc>
                <a:spcPct val="90000"/>
              </a:lnSpc>
              <a:buFontTx/>
              <a:buNone/>
            </a:pPr>
            <a:r>
              <a:rPr lang="en-US" sz="2800" b="1">
                <a:solidFill>
                  <a:schemeClr val="accent2"/>
                </a:solidFill>
              </a:rPr>
              <a:t>    WHERE altitude &gt; 500;</a:t>
            </a:r>
          </a:p>
          <a:p>
            <a:pPr>
              <a:lnSpc>
                <a:spcPct val="80000"/>
              </a:lnSpc>
              <a:buFontTx/>
              <a:buNone/>
            </a:pPr>
            <a:r>
              <a:rPr lang="en-US" sz="2400"/>
              <a:t>+----------+----------+</a:t>
            </a:r>
          </a:p>
          <a:p>
            <a:pPr>
              <a:lnSpc>
                <a:spcPct val="80000"/>
              </a:lnSpc>
              <a:buFontTx/>
              <a:buNone/>
            </a:pPr>
            <a:r>
              <a:rPr lang="en-US" sz="2400"/>
              <a:t>|name      | altitude |</a:t>
            </a:r>
          </a:p>
          <a:p>
            <a:pPr>
              <a:lnSpc>
                <a:spcPct val="80000"/>
              </a:lnSpc>
              <a:buFontTx/>
              <a:buNone/>
            </a:pPr>
            <a:r>
              <a:rPr lang="en-US" sz="2400"/>
              <a:t>+----------+----------+</a:t>
            </a:r>
          </a:p>
          <a:p>
            <a:pPr>
              <a:lnSpc>
                <a:spcPct val="80000"/>
              </a:lnSpc>
              <a:buFontTx/>
              <a:buNone/>
            </a:pPr>
            <a:r>
              <a:rPr lang="en-US" sz="2400"/>
              <a:t>|Las Vegas | 2174     |</a:t>
            </a:r>
          </a:p>
          <a:p>
            <a:pPr>
              <a:lnSpc>
                <a:spcPct val="80000"/>
              </a:lnSpc>
              <a:buFontTx/>
              <a:buNone/>
            </a:pPr>
            <a:r>
              <a:rPr lang="en-US" sz="2400"/>
              <a:t>+----------+----------+</a:t>
            </a:r>
          </a:p>
          <a:p>
            <a:pPr>
              <a:lnSpc>
                <a:spcPct val="80000"/>
              </a:lnSpc>
              <a:buFontTx/>
              <a:buNone/>
            </a:pPr>
            <a:r>
              <a:rPr lang="en-US" sz="2400"/>
              <a:t>|Mariposa  | 1953     |</a:t>
            </a:r>
          </a:p>
          <a:p>
            <a:pPr>
              <a:lnSpc>
                <a:spcPct val="80000"/>
              </a:lnSpc>
              <a:buFontTx/>
              <a:buNone/>
            </a:pPr>
            <a:r>
              <a:rPr lang="en-US" sz="2400"/>
              <a:t>+----------+----------+</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383426" name="Rectangle 2"/>
          <p:cNvSpPr>
            <a:spLocks noGrp="1" noChangeArrowheads="1"/>
          </p:cNvSpPr>
          <p:nvPr>
            <p:ph type="title"/>
          </p:nvPr>
        </p:nvSpPr>
        <p:spPr/>
        <p:txBody>
          <a:bodyPr/>
          <a:lstStyle/>
          <a:p>
            <a:pPr>
              <a:lnSpc>
                <a:spcPct val="80000"/>
              </a:lnSpc>
            </a:pPr>
            <a:r>
              <a:rPr lang="en-US"/>
              <a:t>Object Relational Databases</a:t>
            </a:r>
          </a:p>
        </p:txBody>
      </p:sp>
      <p:sp>
        <p:nvSpPr>
          <p:cNvPr id="1383427" name="Rectangle 3"/>
          <p:cNvSpPr>
            <a:spLocks noGrp="1" noChangeArrowheads="1"/>
          </p:cNvSpPr>
          <p:nvPr>
            <p:ph type="body" idx="1"/>
          </p:nvPr>
        </p:nvSpPr>
        <p:spPr/>
        <p:txBody>
          <a:bodyPr/>
          <a:lstStyle/>
          <a:p>
            <a:pPr>
              <a:lnSpc>
                <a:spcPct val="80000"/>
              </a:lnSpc>
            </a:pPr>
            <a:r>
              <a:rPr lang="en-US"/>
              <a:t>Background</a:t>
            </a:r>
          </a:p>
          <a:p>
            <a:pPr>
              <a:lnSpc>
                <a:spcPct val="80000"/>
              </a:lnSpc>
            </a:pPr>
            <a:r>
              <a:rPr lang="en-US"/>
              <a:t>Object Definitions</a:t>
            </a:r>
          </a:p>
          <a:p>
            <a:pPr lvl="1">
              <a:lnSpc>
                <a:spcPct val="80000"/>
              </a:lnSpc>
            </a:pPr>
            <a:r>
              <a:rPr lang="en-US"/>
              <a:t>inheritance</a:t>
            </a:r>
          </a:p>
          <a:p>
            <a:pPr>
              <a:lnSpc>
                <a:spcPct val="80000"/>
              </a:lnSpc>
            </a:pPr>
            <a:r>
              <a:rPr lang="en-US"/>
              <a:t>User-defined datatypes</a:t>
            </a:r>
          </a:p>
          <a:p>
            <a:pPr>
              <a:lnSpc>
                <a:spcPct val="80000"/>
              </a:lnSpc>
            </a:pPr>
            <a:r>
              <a:rPr lang="en-US"/>
              <a:t>User-defined functions</a:t>
            </a:r>
          </a:p>
          <a:p>
            <a:pPr>
              <a:lnSpc>
                <a:spcPct val="80000"/>
              </a:lnSpc>
            </a:pPr>
            <a:endParaRPr lang="en-US"/>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410050" name="Rectangle 2"/>
          <p:cNvSpPr>
            <a:spLocks noGrp="1" noChangeArrowheads="1"/>
          </p:cNvSpPr>
          <p:nvPr>
            <p:ph type="title"/>
          </p:nvPr>
        </p:nvSpPr>
        <p:spPr/>
        <p:txBody>
          <a:bodyPr/>
          <a:lstStyle/>
          <a:p>
            <a:r>
              <a:rPr lang="en-US"/>
              <a:t>Inheritance    </a:t>
            </a:r>
          </a:p>
        </p:txBody>
      </p:sp>
      <p:sp>
        <p:nvSpPr>
          <p:cNvPr id="1410051" name="Rectangle 3"/>
          <p:cNvSpPr>
            <a:spLocks noGrp="1" noChangeArrowheads="1"/>
          </p:cNvSpPr>
          <p:nvPr>
            <p:ph type="body" idx="1"/>
          </p:nvPr>
        </p:nvSpPr>
        <p:spPr/>
        <p:txBody>
          <a:bodyPr/>
          <a:lstStyle/>
          <a:p>
            <a:pPr>
              <a:lnSpc>
                <a:spcPct val="90000"/>
              </a:lnSpc>
            </a:pPr>
            <a:r>
              <a:rPr lang="en-US" sz="2800"/>
              <a:t>On the other hand, to find the names of all cities, including state capitals, that are located at an altitude over 500ft, the query is: </a:t>
            </a:r>
          </a:p>
          <a:p>
            <a:pPr>
              <a:lnSpc>
                <a:spcPct val="90000"/>
              </a:lnSpc>
              <a:buFontTx/>
              <a:buNone/>
            </a:pPr>
            <a:r>
              <a:rPr lang="en-US" sz="2800" b="1">
                <a:solidFill>
                  <a:schemeClr val="accent2"/>
                </a:solidFill>
              </a:rPr>
              <a:t>SELECT c.name, c.altitude</a:t>
            </a:r>
          </a:p>
          <a:p>
            <a:pPr>
              <a:lnSpc>
                <a:spcPct val="90000"/>
              </a:lnSpc>
              <a:buFontTx/>
              <a:buNone/>
            </a:pPr>
            <a:r>
              <a:rPr lang="en-US" sz="2800" b="1">
                <a:solidFill>
                  <a:schemeClr val="accent2"/>
                </a:solidFill>
              </a:rPr>
              <a:t>   FROM cities* c</a:t>
            </a:r>
          </a:p>
          <a:p>
            <a:pPr>
              <a:lnSpc>
                <a:spcPct val="90000"/>
              </a:lnSpc>
              <a:buFontTx/>
              <a:buNone/>
            </a:pPr>
            <a:r>
              <a:rPr lang="en-US" sz="2800" b="1">
                <a:solidFill>
                  <a:schemeClr val="accent2"/>
                </a:solidFill>
              </a:rPr>
              <a:t>    WHERE c.altitude &gt; 500;</a:t>
            </a:r>
          </a:p>
          <a:p>
            <a:pPr>
              <a:lnSpc>
                <a:spcPct val="90000"/>
              </a:lnSpc>
              <a:buFontTx/>
              <a:buNone/>
            </a:pPr>
            <a:r>
              <a:rPr lang="en-US" sz="2800"/>
              <a:t>which returns: </a:t>
            </a:r>
          </a:p>
          <a:p>
            <a:pPr>
              <a:lnSpc>
                <a:spcPct val="60000"/>
              </a:lnSpc>
              <a:buFontTx/>
              <a:buNone/>
            </a:pPr>
            <a:r>
              <a:rPr lang="en-US" sz="2000"/>
              <a:t>+----------+----------+</a:t>
            </a:r>
          </a:p>
          <a:p>
            <a:pPr>
              <a:lnSpc>
                <a:spcPct val="60000"/>
              </a:lnSpc>
              <a:buFontTx/>
              <a:buNone/>
            </a:pPr>
            <a:r>
              <a:rPr lang="en-US" sz="2000"/>
              <a:t>|name      | altitude |</a:t>
            </a:r>
          </a:p>
          <a:p>
            <a:pPr>
              <a:lnSpc>
                <a:spcPct val="60000"/>
              </a:lnSpc>
              <a:buFontTx/>
              <a:buNone/>
            </a:pPr>
            <a:r>
              <a:rPr lang="en-US" sz="2000"/>
              <a:t>+----------+----------+</a:t>
            </a:r>
          </a:p>
          <a:p>
            <a:pPr>
              <a:lnSpc>
                <a:spcPct val="60000"/>
              </a:lnSpc>
              <a:buFontTx/>
              <a:buNone/>
            </a:pPr>
            <a:r>
              <a:rPr lang="en-US" sz="2000"/>
              <a:t>|Las Vegas | 2174     |</a:t>
            </a:r>
          </a:p>
          <a:p>
            <a:pPr>
              <a:lnSpc>
                <a:spcPct val="60000"/>
              </a:lnSpc>
              <a:buFontTx/>
              <a:buNone/>
            </a:pPr>
            <a:r>
              <a:rPr lang="en-US" sz="2000"/>
              <a:t>+----------+----------+</a:t>
            </a:r>
          </a:p>
          <a:p>
            <a:pPr>
              <a:lnSpc>
                <a:spcPct val="60000"/>
              </a:lnSpc>
              <a:buFontTx/>
              <a:buNone/>
            </a:pPr>
            <a:r>
              <a:rPr lang="en-US" sz="2000"/>
              <a:t>|Mariposa  | 1953     |</a:t>
            </a:r>
          </a:p>
          <a:p>
            <a:pPr>
              <a:lnSpc>
                <a:spcPct val="60000"/>
              </a:lnSpc>
              <a:buFontTx/>
              <a:buNone/>
            </a:pPr>
            <a:r>
              <a:rPr lang="en-US" sz="2000"/>
              <a:t>+----------+----------+</a:t>
            </a:r>
          </a:p>
          <a:p>
            <a:pPr>
              <a:lnSpc>
                <a:spcPct val="60000"/>
              </a:lnSpc>
              <a:buFontTx/>
              <a:buNone/>
            </a:pPr>
            <a:r>
              <a:rPr lang="en-US" sz="2000"/>
              <a:t>|Madison   | 845      |</a:t>
            </a:r>
          </a:p>
          <a:p>
            <a:pPr>
              <a:lnSpc>
                <a:spcPct val="60000"/>
              </a:lnSpc>
              <a:buFontTx/>
              <a:buNone/>
            </a:pPr>
            <a:r>
              <a:rPr lang="en-US" sz="2000"/>
              <a:t>+----------+----------+</a:t>
            </a: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411074" name="Rectangle 2"/>
          <p:cNvSpPr>
            <a:spLocks noGrp="1" noChangeArrowheads="1"/>
          </p:cNvSpPr>
          <p:nvPr>
            <p:ph type="title"/>
          </p:nvPr>
        </p:nvSpPr>
        <p:spPr/>
        <p:txBody>
          <a:bodyPr/>
          <a:lstStyle/>
          <a:p>
            <a:r>
              <a:rPr lang="en-US"/>
              <a:t>Inheritance</a:t>
            </a:r>
          </a:p>
        </p:txBody>
      </p:sp>
      <p:sp>
        <p:nvSpPr>
          <p:cNvPr id="1411075" name="Rectangle 3"/>
          <p:cNvSpPr>
            <a:spLocks noGrp="1" noChangeArrowheads="1"/>
          </p:cNvSpPr>
          <p:nvPr>
            <p:ph type="body" idx="1"/>
          </p:nvPr>
        </p:nvSpPr>
        <p:spPr/>
        <p:txBody>
          <a:bodyPr/>
          <a:lstStyle/>
          <a:p>
            <a:r>
              <a:rPr lang="en-US"/>
              <a:t>The "*" after cities in the preceding query indicates that the query should be run over </a:t>
            </a:r>
            <a:r>
              <a:rPr lang="en-US" i="1"/>
              <a:t>cities and all classes below cities</a:t>
            </a:r>
            <a:r>
              <a:rPr lang="en-US"/>
              <a:t> in the inheritance hierarchy</a:t>
            </a:r>
          </a:p>
          <a:p>
            <a:r>
              <a:rPr lang="en-US"/>
              <a:t>Many of the PostgreSQL commands (SELECT, UPDATE and DELETE, etc.) support this inheritance notation using "*" </a:t>
            </a: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412098" name="Rectangle 2"/>
          <p:cNvSpPr>
            <a:spLocks noGrp="1" noChangeArrowheads="1"/>
          </p:cNvSpPr>
          <p:nvPr>
            <p:ph type="title"/>
          </p:nvPr>
        </p:nvSpPr>
        <p:spPr/>
        <p:txBody>
          <a:bodyPr/>
          <a:lstStyle/>
          <a:p>
            <a:r>
              <a:rPr lang="en-US"/>
              <a:t>Non-Atomic Values</a:t>
            </a:r>
          </a:p>
        </p:txBody>
      </p:sp>
      <p:sp>
        <p:nvSpPr>
          <p:cNvPr id="1412099" name="Rectangle 3"/>
          <p:cNvSpPr>
            <a:spLocks noGrp="1" noChangeArrowheads="1"/>
          </p:cNvSpPr>
          <p:nvPr>
            <p:ph type="body" idx="1"/>
          </p:nvPr>
        </p:nvSpPr>
        <p:spPr/>
        <p:txBody>
          <a:bodyPr/>
          <a:lstStyle/>
          <a:p>
            <a:r>
              <a:rPr lang="en-US"/>
              <a:t>One of the tenets of the relational model is that the attributes of a relation are atomic</a:t>
            </a:r>
          </a:p>
          <a:p>
            <a:pPr lvl="1"/>
            <a:r>
              <a:rPr lang="en-US"/>
              <a:t>I.e. only a single value for a given row and column (I.e., 1st Normal Form)</a:t>
            </a:r>
          </a:p>
          <a:p>
            <a:r>
              <a:rPr lang="en-US"/>
              <a:t>Postgres does not have this restriction: attributes can themselves contain sub-values that can be accessed from the query language</a:t>
            </a:r>
          </a:p>
          <a:p>
            <a:pPr lvl="1"/>
            <a:r>
              <a:rPr lang="en-US"/>
              <a:t>Examples include arrays and other complex data types.</a:t>
            </a: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413122" name="Rectangle 2"/>
          <p:cNvSpPr>
            <a:spLocks noGrp="1" noChangeArrowheads="1"/>
          </p:cNvSpPr>
          <p:nvPr>
            <p:ph type="title"/>
          </p:nvPr>
        </p:nvSpPr>
        <p:spPr/>
        <p:txBody>
          <a:bodyPr/>
          <a:lstStyle/>
          <a:p>
            <a:r>
              <a:rPr lang="en-US"/>
              <a:t>Non-Atomic Values - Arrays</a:t>
            </a:r>
          </a:p>
        </p:txBody>
      </p:sp>
      <p:sp>
        <p:nvSpPr>
          <p:cNvPr id="1413123" name="Rectangle 3"/>
          <p:cNvSpPr>
            <a:spLocks noGrp="1" noChangeArrowheads="1"/>
          </p:cNvSpPr>
          <p:nvPr>
            <p:ph type="body" idx="1"/>
          </p:nvPr>
        </p:nvSpPr>
        <p:spPr/>
        <p:txBody>
          <a:bodyPr/>
          <a:lstStyle/>
          <a:p>
            <a:pPr>
              <a:lnSpc>
                <a:spcPct val="90000"/>
              </a:lnSpc>
            </a:pPr>
            <a:r>
              <a:rPr lang="en-US" sz="2800"/>
              <a:t>Postgres allows attributes of an instance to be defined as fixed-length or variable-length multi-dimensional arrays. Arrays of any base type or user-defined type can be created. To illustrate their use, we first create a class with arrays of base types. </a:t>
            </a:r>
          </a:p>
          <a:p>
            <a:pPr>
              <a:lnSpc>
                <a:spcPct val="90000"/>
              </a:lnSpc>
              <a:buFontTx/>
              <a:buNone/>
            </a:pPr>
            <a:endParaRPr lang="en-US" sz="2800"/>
          </a:p>
          <a:p>
            <a:pPr>
              <a:lnSpc>
                <a:spcPct val="90000"/>
              </a:lnSpc>
              <a:buFontTx/>
              <a:buNone/>
            </a:pPr>
            <a:r>
              <a:rPr lang="en-US" sz="2800">
                <a:solidFill>
                  <a:schemeClr val="accent2"/>
                </a:solidFill>
              </a:rPr>
              <a:t>CREATE TABLE SAL_EMP (</a:t>
            </a:r>
          </a:p>
          <a:p>
            <a:pPr>
              <a:lnSpc>
                <a:spcPct val="90000"/>
              </a:lnSpc>
              <a:buFontTx/>
              <a:buNone/>
            </a:pPr>
            <a:r>
              <a:rPr lang="en-US" sz="2800">
                <a:solidFill>
                  <a:schemeClr val="accent2"/>
                </a:solidFill>
              </a:rPr>
              <a:t>    name            text,</a:t>
            </a:r>
          </a:p>
          <a:p>
            <a:pPr>
              <a:lnSpc>
                <a:spcPct val="90000"/>
              </a:lnSpc>
              <a:buFontTx/>
              <a:buNone/>
            </a:pPr>
            <a:r>
              <a:rPr lang="en-US" sz="2800">
                <a:solidFill>
                  <a:schemeClr val="accent2"/>
                </a:solidFill>
              </a:rPr>
              <a:t>    pay_by_quarter  int4[],</a:t>
            </a:r>
          </a:p>
          <a:p>
            <a:pPr>
              <a:lnSpc>
                <a:spcPct val="90000"/>
              </a:lnSpc>
              <a:buFontTx/>
              <a:buNone/>
            </a:pPr>
            <a:r>
              <a:rPr lang="en-US" sz="2800">
                <a:solidFill>
                  <a:schemeClr val="accent2"/>
                </a:solidFill>
              </a:rPr>
              <a:t>    schedule        text[][]</a:t>
            </a:r>
          </a:p>
          <a:p>
            <a:pPr>
              <a:lnSpc>
                <a:spcPct val="90000"/>
              </a:lnSpc>
              <a:buFontTx/>
              <a:buNone/>
            </a:pPr>
            <a:r>
              <a:rPr lang="en-US" sz="2800">
                <a:solidFill>
                  <a:schemeClr val="accent2"/>
                </a:solidFill>
              </a:rPr>
              <a:t>); </a:t>
            </a: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414146" name="Rectangle 2"/>
          <p:cNvSpPr>
            <a:spLocks noGrp="1" noChangeArrowheads="1"/>
          </p:cNvSpPr>
          <p:nvPr>
            <p:ph type="title"/>
          </p:nvPr>
        </p:nvSpPr>
        <p:spPr/>
        <p:txBody>
          <a:bodyPr/>
          <a:lstStyle/>
          <a:p>
            <a:r>
              <a:rPr lang="en-US"/>
              <a:t>Non-Atomic Values - Arrays</a:t>
            </a:r>
          </a:p>
        </p:txBody>
      </p:sp>
      <p:sp>
        <p:nvSpPr>
          <p:cNvPr id="1414147" name="Rectangle 3"/>
          <p:cNvSpPr>
            <a:spLocks noGrp="1" noChangeArrowheads="1"/>
          </p:cNvSpPr>
          <p:nvPr>
            <p:ph type="body" idx="1"/>
          </p:nvPr>
        </p:nvSpPr>
        <p:spPr/>
        <p:txBody>
          <a:bodyPr/>
          <a:lstStyle/>
          <a:p>
            <a:r>
              <a:rPr lang="en-US" sz="2800"/>
              <a:t>The preceding SQL command will create a class named SAL_EMP with a text string (name), a one-dimensional array of int4 (pay_by_quarter), which represents the employee's salary by quarter and a two-dimensional array of text (schedule), which represents the employee's weekly schedule</a:t>
            </a:r>
          </a:p>
          <a:p>
            <a:r>
              <a:rPr lang="en-US" sz="2800"/>
              <a:t>Now we do some INSERTSs; note that when appending to an array, we enclose the values within braces and separate them by commas.</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415170" name="Rectangle 2"/>
          <p:cNvSpPr>
            <a:spLocks noGrp="1" noChangeArrowheads="1"/>
          </p:cNvSpPr>
          <p:nvPr>
            <p:ph type="title"/>
          </p:nvPr>
        </p:nvSpPr>
        <p:spPr/>
        <p:txBody>
          <a:bodyPr/>
          <a:lstStyle/>
          <a:p>
            <a:r>
              <a:rPr lang="en-US"/>
              <a:t>Inserting into Arrays</a:t>
            </a:r>
          </a:p>
        </p:txBody>
      </p:sp>
      <p:sp>
        <p:nvSpPr>
          <p:cNvPr id="1415171" name="Rectangle 3"/>
          <p:cNvSpPr>
            <a:spLocks noGrp="1" noChangeArrowheads="1"/>
          </p:cNvSpPr>
          <p:nvPr>
            <p:ph type="body" idx="1"/>
          </p:nvPr>
        </p:nvSpPr>
        <p:spPr/>
        <p:txBody>
          <a:bodyPr/>
          <a:lstStyle/>
          <a:p>
            <a:pPr>
              <a:lnSpc>
                <a:spcPct val="90000"/>
              </a:lnSpc>
              <a:buFontTx/>
              <a:buNone/>
            </a:pPr>
            <a:r>
              <a:rPr lang="en-US" sz="2800">
                <a:solidFill>
                  <a:schemeClr val="accent2"/>
                </a:solidFill>
              </a:rPr>
              <a:t>INSERT INTO SAL_EMP</a:t>
            </a:r>
          </a:p>
          <a:p>
            <a:pPr>
              <a:lnSpc>
                <a:spcPct val="90000"/>
              </a:lnSpc>
              <a:buFontTx/>
              <a:buNone/>
            </a:pPr>
            <a:r>
              <a:rPr lang="en-US" sz="2800">
                <a:solidFill>
                  <a:schemeClr val="accent2"/>
                </a:solidFill>
              </a:rPr>
              <a:t>    VALUES ('Bill',</a:t>
            </a:r>
          </a:p>
          <a:p>
            <a:pPr>
              <a:lnSpc>
                <a:spcPct val="90000"/>
              </a:lnSpc>
              <a:buFontTx/>
              <a:buNone/>
            </a:pPr>
            <a:r>
              <a:rPr lang="en-US" sz="2800">
                <a:solidFill>
                  <a:schemeClr val="accent2"/>
                </a:solidFill>
              </a:rPr>
              <a:t>    '{10000, 10000, 10000, 10000}',</a:t>
            </a:r>
          </a:p>
          <a:p>
            <a:pPr>
              <a:lnSpc>
                <a:spcPct val="90000"/>
              </a:lnSpc>
              <a:buFontTx/>
              <a:buNone/>
            </a:pPr>
            <a:r>
              <a:rPr lang="en-US" sz="2800">
                <a:solidFill>
                  <a:schemeClr val="accent2"/>
                </a:solidFill>
              </a:rPr>
              <a:t>    '{{"meeting", "lunch"}, {}}');</a:t>
            </a:r>
          </a:p>
          <a:p>
            <a:pPr>
              <a:lnSpc>
                <a:spcPct val="90000"/>
              </a:lnSpc>
            </a:pPr>
            <a:endParaRPr lang="en-US" sz="2800">
              <a:solidFill>
                <a:schemeClr val="accent2"/>
              </a:solidFill>
            </a:endParaRPr>
          </a:p>
          <a:p>
            <a:pPr>
              <a:lnSpc>
                <a:spcPct val="90000"/>
              </a:lnSpc>
              <a:buFontTx/>
              <a:buNone/>
            </a:pPr>
            <a:r>
              <a:rPr lang="en-US" sz="2800">
                <a:solidFill>
                  <a:schemeClr val="accent2"/>
                </a:solidFill>
              </a:rPr>
              <a:t>INSERT INTO SAL_EMP</a:t>
            </a:r>
          </a:p>
          <a:p>
            <a:pPr>
              <a:lnSpc>
                <a:spcPct val="90000"/>
              </a:lnSpc>
              <a:buFontTx/>
              <a:buNone/>
            </a:pPr>
            <a:r>
              <a:rPr lang="en-US" sz="2800">
                <a:solidFill>
                  <a:schemeClr val="accent2"/>
                </a:solidFill>
              </a:rPr>
              <a:t>    VALUES ('Carol',</a:t>
            </a:r>
          </a:p>
          <a:p>
            <a:pPr>
              <a:lnSpc>
                <a:spcPct val="90000"/>
              </a:lnSpc>
              <a:buFontTx/>
              <a:buNone/>
            </a:pPr>
            <a:r>
              <a:rPr lang="en-US" sz="2800">
                <a:solidFill>
                  <a:schemeClr val="accent2"/>
                </a:solidFill>
              </a:rPr>
              <a:t>    '{20000, 25000, 25000, 25000}',</a:t>
            </a:r>
          </a:p>
          <a:p>
            <a:pPr>
              <a:lnSpc>
                <a:spcPct val="90000"/>
              </a:lnSpc>
              <a:buFontTx/>
              <a:buNone/>
            </a:pPr>
            <a:r>
              <a:rPr lang="en-US" sz="2800">
                <a:solidFill>
                  <a:schemeClr val="accent2"/>
                </a:solidFill>
              </a:rPr>
              <a:t>    '{{"talk", "consult"}, {"meeting"}}');</a:t>
            </a:r>
          </a:p>
          <a:p>
            <a:pPr>
              <a:lnSpc>
                <a:spcPct val="90000"/>
              </a:lnSpc>
              <a:buFontTx/>
              <a:buNone/>
            </a:pPr>
            <a:r>
              <a:rPr lang="en-US" sz="2800"/>
              <a:t> </a:t>
            </a: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416194" name="Rectangle 2"/>
          <p:cNvSpPr>
            <a:spLocks noGrp="1" noChangeArrowheads="1"/>
          </p:cNvSpPr>
          <p:nvPr>
            <p:ph type="title"/>
          </p:nvPr>
        </p:nvSpPr>
        <p:spPr/>
        <p:txBody>
          <a:bodyPr/>
          <a:lstStyle/>
          <a:p>
            <a:r>
              <a:rPr lang="en-US"/>
              <a:t>Querying Arrays</a:t>
            </a:r>
          </a:p>
        </p:txBody>
      </p:sp>
      <p:sp>
        <p:nvSpPr>
          <p:cNvPr id="1416195" name="Rectangle 3"/>
          <p:cNvSpPr>
            <a:spLocks noGrp="1" noChangeArrowheads="1"/>
          </p:cNvSpPr>
          <p:nvPr>
            <p:ph type="body" idx="1"/>
          </p:nvPr>
        </p:nvSpPr>
        <p:spPr/>
        <p:txBody>
          <a:bodyPr/>
          <a:lstStyle/>
          <a:p>
            <a:r>
              <a:rPr lang="en-US" sz="2800"/>
              <a:t>This query retrieves the names of the employees whose pay changed in the second quarter: </a:t>
            </a:r>
          </a:p>
          <a:p>
            <a:pPr>
              <a:buFontTx/>
              <a:buNone/>
            </a:pPr>
            <a:r>
              <a:rPr lang="en-US" sz="2800">
                <a:solidFill>
                  <a:schemeClr val="accent2"/>
                </a:solidFill>
              </a:rPr>
              <a:t>SELECT name</a:t>
            </a:r>
          </a:p>
          <a:p>
            <a:pPr>
              <a:buFontTx/>
              <a:buNone/>
            </a:pPr>
            <a:r>
              <a:rPr lang="en-US" sz="2800">
                <a:solidFill>
                  <a:schemeClr val="accent2"/>
                </a:solidFill>
              </a:rPr>
              <a:t>    FROM SAL_EMP</a:t>
            </a:r>
          </a:p>
          <a:p>
            <a:pPr>
              <a:buFontTx/>
              <a:buNone/>
            </a:pPr>
            <a:r>
              <a:rPr lang="en-US" sz="2800">
                <a:solidFill>
                  <a:schemeClr val="accent2"/>
                </a:solidFill>
              </a:rPr>
              <a:t>    WHERE SAL_EMP.pay_by_quarter[1] &lt;&gt;</a:t>
            </a:r>
          </a:p>
          <a:p>
            <a:pPr>
              <a:buFontTx/>
              <a:buNone/>
            </a:pPr>
            <a:r>
              <a:rPr lang="en-US" sz="2800">
                <a:solidFill>
                  <a:schemeClr val="accent2"/>
                </a:solidFill>
              </a:rPr>
              <a:t>    SAL_EMP.pay_by_quarter[2];</a:t>
            </a:r>
          </a:p>
          <a:p>
            <a:pPr>
              <a:lnSpc>
                <a:spcPct val="60000"/>
              </a:lnSpc>
              <a:buFontTx/>
              <a:buNone/>
            </a:pPr>
            <a:r>
              <a:rPr lang="en-US" sz="2800"/>
              <a:t>+------+</a:t>
            </a:r>
          </a:p>
          <a:p>
            <a:pPr>
              <a:lnSpc>
                <a:spcPct val="60000"/>
              </a:lnSpc>
              <a:buFontTx/>
              <a:buNone/>
            </a:pPr>
            <a:r>
              <a:rPr lang="en-US" sz="2800"/>
              <a:t>|name  |</a:t>
            </a:r>
          </a:p>
          <a:p>
            <a:pPr>
              <a:lnSpc>
                <a:spcPct val="60000"/>
              </a:lnSpc>
              <a:buFontTx/>
              <a:buNone/>
            </a:pPr>
            <a:r>
              <a:rPr lang="en-US" sz="2800"/>
              <a:t>+------+</a:t>
            </a:r>
          </a:p>
          <a:p>
            <a:pPr>
              <a:lnSpc>
                <a:spcPct val="60000"/>
              </a:lnSpc>
              <a:buFontTx/>
              <a:buNone/>
            </a:pPr>
            <a:r>
              <a:rPr lang="en-US" sz="2800"/>
              <a:t>|Carol |</a:t>
            </a:r>
          </a:p>
          <a:p>
            <a:pPr>
              <a:lnSpc>
                <a:spcPct val="60000"/>
              </a:lnSpc>
              <a:buFontTx/>
              <a:buNone/>
            </a:pPr>
            <a:r>
              <a:rPr lang="en-US" sz="2800"/>
              <a:t>+------+ </a:t>
            </a: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417218" name="Rectangle 2"/>
          <p:cNvSpPr>
            <a:spLocks noGrp="1" noChangeArrowheads="1"/>
          </p:cNvSpPr>
          <p:nvPr>
            <p:ph type="title"/>
          </p:nvPr>
        </p:nvSpPr>
        <p:spPr/>
        <p:txBody>
          <a:bodyPr/>
          <a:lstStyle/>
          <a:p>
            <a:r>
              <a:rPr lang="en-US"/>
              <a:t>Querying Arrays</a:t>
            </a:r>
          </a:p>
        </p:txBody>
      </p:sp>
      <p:sp>
        <p:nvSpPr>
          <p:cNvPr id="1417219" name="Rectangle 3"/>
          <p:cNvSpPr>
            <a:spLocks noGrp="1" noChangeArrowheads="1"/>
          </p:cNvSpPr>
          <p:nvPr>
            <p:ph type="body" idx="1"/>
          </p:nvPr>
        </p:nvSpPr>
        <p:spPr/>
        <p:txBody>
          <a:bodyPr/>
          <a:lstStyle/>
          <a:p>
            <a:r>
              <a:rPr lang="en-US" sz="2800"/>
              <a:t>This query retrieves the third quarter pay of all employees: </a:t>
            </a:r>
          </a:p>
          <a:p>
            <a:pPr>
              <a:buFontTx/>
              <a:buNone/>
            </a:pPr>
            <a:endParaRPr lang="en-US" sz="2800"/>
          </a:p>
          <a:p>
            <a:pPr>
              <a:buFontTx/>
              <a:buNone/>
            </a:pPr>
            <a:r>
              <a:rPr lang="en-US" sz="2800">
                <a:solidFill>
                  <a:schemeClr val="accent2"/>
                </a:solidFill>
              </a:rPr>
              <a:t>SELECT SAL_EMP.pay_by_quarter[3] FROM SAL_EMP;</a:t>
            </a:r>
          </a:p>
          <a:p>
            <a:pPr>
              <a:lnSpc>
                <a:spcPct val="70000"/>
              </a:lnSpc>
              <a:buFontTx/>
              <a:buNone/>
            </a:pPr>
            <a:r>
              <a:rPr lang="en-US" sz="2400"/>
              <a:t>+---------------+</a:t>
            </a:r>
          </a:p>
          <a:p>
            <a:pPr>
              <a:lnSpc>
                <a:spcPct val="70000"/>
              </a:lnSpc>
              <a:buFontTx/>
              <a:buNone/>
            </a:pPr>
            <a:r>
              <a:rPr lang="en-US" sz="2400"/>
              <a:t>|pay_by_quarter |</a:t>
            </a:r>
          </a:p>
          <a:p>
            <a:pPr>
              <a:lnSpc>
                <a:spcPct val="70000"/>
              </a:lnSpc>
              <a:buFontTx/>
              <a:buNone/>
            </a:pPr>
            <a:r>
              <a:rPr lang="en-US" sz="2400"/>
              <a:t>+---------------+</a:t>
            </a:r>
          </a:p>
          <a:p>
            <a:pPr>
              <a:lnSpc>
                <a:spcPct val="70000"/>
              </a:lnSpc>
              <a:buFontTx/>
              <a:buNone/>
            </a:pPr>
            <a:r>
              <a:rPr lang="en-US" sz="2400"/>
              <a:t>|10000          |</a:t>
            </a:r>
          </a:p>
          <a:p>
            <a:pPr>
              <a:lnSpc>
                <a:spcPct val="70000"/>
              </a:lnSpc>
              <a:buFontTx/>
              <a:buNone/>
            </a:pPr>
            <a:r>
              <a:rPr lang="en-US" sz="2400"/>
              <a:t>+---------------+</a:t>
            </a:r>
          </a:p>
          <a:p>
            <a:pPr>
              <a:lnSpc>
                <a:spcPct val="70000"/>
              </a:lnSpc>
              <a:buFontTx/>
              <a:buNone/>
            </a:pPr>
            <a:r>
              <a:rPr lang="en-US" sz="2400"/>
              <a:t>|25000          |</a:t>
            </a:r>
          </a:p>
          <a:p>
            <a:pPr>
              <a:lnSpc>
                <a:spcPct val="70000"/>
              </a:lnSpc>
              <a:buFontTx/>
              <a:buNone/>
            </a:pPr>
            <a:r>
              <a:rPr lang="en-US" sz="2400"/>
              <a:t>+---------------+</a:t>
            </a: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418242" name="Rectangle 2"/>
          <p:cNvSpPr>
            <a:spLocks noGrp="1" noChangeArrowheads="1"/>
          </p:cNvSpPr>
          <p:nvPr>
            <p:ph type="title"/>
          </p:nvPr>
        </p:nvSpPr>
        <p:spPr/>
        <p:txBody>
          <a:bodyPr/>
          <a:lstStyle/>
          <a:p>
            <a:r>
              <a:rPr lang="en-US"/>
              <a:t>Querying Arrays</a:t>
            </a:r>
          </a:p>
        </p:txBody>
      </p:sp>
      <p:sp>
        <p:nvSpPr>
          <p:cNvPr id="1418243" name="Rectangle 3"/>
          <p:cNvSpPr>
            <a:spLocks noGrp="1" noChangeArrowheads="1"/>
          </p:cNvSpPr>
          <p:nvPr>
            <p:ph type="body" idx="1"/>
          </p:nvPr>
        </p:nvSpPr>
        <p:spPr/>
        <p:txBody>
          <a:bodyPr/>
          <a:lstStyle/>
          <a:p>
            <a:pPr>
              <a:lnSpc>
                <a:spcPct val="90000"/>
              </a:lnSpc>
            </a:pPr>
            <a:r>
              <a:rPr lang="en-US" sz="2800"/>
              <a:t>We can also access arbitrary slices of an array, or subarrays. This query retrieves the first item on Bill's schedule for the first two days of the week. </a:t>
            </a:r>
          </a:p>
          <a:p>
            <a:pPr>
              <a:lnSpc>
                <a:spcPct val="90000"/>
              </a:lnSpc>
              <a:buFontTx/>
              <a:buNone/>
            </a:pPr>
            <a:r>
              <a:rPr lang="en-US" sz="2800">
                <a:solidFill>
                  <a:schemeClr val="accent2"/>
                </a:solidFill>
              </a:rPr>
              <a:t>SELECT SAL_EMP.schedule[1:2][1:1]</a:t>
            </a:r>
          </a:p>
          <a:p>
            <a:pPr>
              <a:lnSpc>
                <a:spcPct val="90000"/>
              </a:lnSpc>
              <a:buFontTx/>
              <a:buNone/>
            </a:pPr>
            <a:r>
              <a:rPr lang="en-US" sz="2800">
                <a:solidFill>
                  <a:schemeClr val="accent2"/>
                </a:solidFill>
              </a:rPr>
              <a:t>    FROM SAL_EMP</a:t>
            </a:r>
          </a:p>
          <a:p>
            <a:pPr>
              <a:lnSpc>
                <a:spcPct val="90000"/>
              </a:lnSpc>
              <a:buFontTx/>
              <a:buNone/>
            </a:pPr>
            <a:r>
              <a:rPr lang="en-US" sz="2800">
                <a:solidFill>
                  <a:schemeClr val="accent2"/>
                </a:solidFill>
              </a:rPr>
              <a:t>    WHERE SAL_EMP.name = 'Bill';</a:t>
            </a:r>
          </a:p>
          <a:p>
            <a:pPr>
              <a:lnSpc>
                <a:spcPct val="80000"/>
              </a:lnSpc>
              <a:buFontTx/>
              <a:buNone/>
            </a:pPr>
            <a:r>
              <a:rPr lang="en-US" sz="2800"/>
              <a:t>+-------------------+</a:t>
            </a:r>
          </a:p>
          <a:p>
            <a:pPr>
              <a:lnSpc>
                <a:spcPct val="80000"/>
              </a:lnSpc>
              <a:buFontTx/>
              <a:buNone/>
            </a:pPr>
            <a:r>
              <a:rPr lang="en-US" sz="2800"/>
              <a:t>|schedule           |</a:t>
            </a:r>
          </a:p>
          <a:p>
            <a:pPr>
              <a:lnSpc>
                <a:spcPct val="80000"/>
              </a:lnSpc>
              <a:buFontTx/>
              <a:buNone/>
            </a:pPr>
            <a:r>
              <a:rPr lang="en-US" sz="2800"/>
              <a:t>+-------------------+</a:t>
            </a:r>
          </a:p>
          <a:p>
            <a:pPr>
              <a:lnSpc>
                <a:spcPct val="80000"/>
              </a:lnSpc>
              <a:buFontTx/>
              <a:buNone/>
            </a:pPr>
            <a:r>
              <a:rPr lang="en-US" sz="2800"/>
              <a:t>|{{"meeting"},{""}} |</a:t>
            </a:r>
          </a:p>
          <a:p>
            <a:pPr>
              <a:lnSpc>
                <a:spcPct val="80000"/>
              </a:lnSpc>
              <a:buFontTx/>
              <a:buNone/>
            </a:pPr>
            <a:r>
              <a:rPr lang="en-US" sz="2800"/>
              <a:t>+-------------------+</a:t>
            </a: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2012 </a:t>
            </a:r>
            <a:endParaRPr lang="en-US"/>
          </a:p>
        </p:txBody>
      </p:sp>
      <p:sp>
        <p:nvSpPr>
          <p:cNvPr id="1423362" name="Rectangle 2"/>
          <p:cNvSpPr>
            <a:spLocks noGrp="1" noChangeArrowheads="1"/>
          </p:cNvSpPr>
          <p:nvPr>
            <p:ph type="title"/>
          </p:nvPr>
        </p:nvSpPr>
        <p:spPr/>
        <p:txBody>
          <a:bodyPr/>
          <a:lstStyle/>
          <a:p>
            <a:r>
              <a:rPr lang="en-US"/>
              <a:t>Lecture Outline</a:t>
            </a:r>
          </a:p>
        </p:txBody>
      </p:sp>
      <p:sp>
        <p:nvSpPr>
          <p:cNvPr id="1423363" name="Rectangle 3"/>
          <p:cNvSpPr>
            <a:spLocks noGrp="1" noChangeArrowheads="1"/>
          </p:cNvSpPr>
          <p:nvPr>
            <p:ph type="body" idx="4294967295"/>
          </p:nvPr>
        </p:nvSpPr>
        <p:spPr>
          <a:ln/>
        </p:spPr>
        <p:txBody>
          <a:bodyPr/>
          <a:lstStyle/>
          <a:p>
            <a:r>
              <a:rPr lang="en-US">
                <a:solidFill>
                  <a:srgbClr val="CCCCCC"/>
                </a:solidFill>
              </a:rPr>
              <a:t>Object-Relational DBMS</a:t>
            </a:r>
          </a:p>
          <a:p>
            <a:pPr lvl="1"/>
            <a:r>
              <a:rPr lang="en-US">
                <a:solidFill>
                  <a:srgbClr val="CCCCCC"/>
                </a:solidFill>
              </a:rPr>
              <a:t>OR features in Oracle</a:t>
            </a:r>
          </a:p>
          <a:p>
            <a:pPr lvl="1"/>
            <a:r>
              <a:rPr lang="en-US">
                <a:solidFill>
                  <a:srgbClr val="CCCCCC"/>
                </a:solidFill>
              </a:rPr>
              <a:t>OR features in PostgreSQL</a:t>
            </a:r>
          </a:p>
          <a:p>
            <a:r>
              <a:rPr lang="en-US"/>
              <a:t>Extending OR databases (examples from PostgreSQL)</a:t>
            </a:r>
            <a:endParaRPr lang="en-US">
              <a:solidFill>
                <a:srgbClr val="CCCCCC"/>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384450" name="Rectangle 2"/>
          <p:cNvSpPr>
            <a:spLocks noGrp="1" noChangeArrowheads="1"/>
          </p:cNvSpPr>
          <p:nvPr>
            <p:ph type="title"/>
          </p:nvPr>
        </p:nvSpPr>
        <p:spPr/>
        <p:txBody>
          <a:bodyPr/>
          <a:lstStyle/>
          <a:p>
            <a:r>
              <a:rPr lang="en-US"/>
              <a:t>Object Relational Databases</a:t>
            </a:r>
          </a:p>
        </p:txBody>
      </p:sp>
      <p:sp>
        <p:nvSpPr>
          <p:cNvPr id="1384451" name="Rectangle 3"/>
          <p:cNvSpPr>
            <a:spLocks noGrp="1" noChangeArrowheads="1"/>
          </p:cNvSpPr>
          <p:nvPr>
            <p:ph type="body" idx="1"/>
          </p:nvPr>
        </p:nvSpPr>
        <p:spPr/>
        <p:txBody>
          <a:bodyPr/>
          <a:lstStyle/>
          <a:p>
            <a:r>
              <a:rPr lang="en-US"/>
              <a:t>Began with UniSQL/X unified object-oriented and relational system</a:t>
            </a:r>
          </a:p>
          <a:p>
            <a:r>
              <a:rPr lang="en-US"/>
              <a:t>Some systems (like OpenODB from HP) were Object systems built on top of Relational databases.</a:t>
            </a:r>
          </a:p>
          <a:p>
            <a:r>
              <a:rPr lang="en-US"/>
              <a:t>Miro/Montage/Illustra built on Postgres.</a:t>
            </a:r>
          </a:p>
          <a:p>
            <a:r>
              <a:rPr lang="en-US"/>
              <a:t>Informix Buys Illustra. (DataBlades)</a:t>
            </a:r>
          </a:p>
          <a:p>
            <a:r>
              <a:rPr lang="en-US"/>
              <a:t>Oracle Hires away Informix Programmers. (Cartridges)</a:t>
            </a: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273858" name="Rectangle 2"/>
          <p:cNvSpPr>
            <a:spLocks noGrp="1" noChangeArrowheads="1"/>
          </p:cNvSpPr>
          <p:nvPr>
            <p:ph type="title"/>
          </p:nvPr>
        </p:nvSpPr>
        <p:spPr/>
        <p:txBody>
          <a:bodyPr/>
          <a:lstStyle/>
          <a:p>
            <a:r>
              <a:rPr lang="en-US"/>
              <a:t>PostgreSQL Extensibility</a:t>
            </a:r>
          </a:p>
        </p:txBody>
      </p:sp>
      <p:sp>
        <p:nvSpPr>
          <p:cNvPr id="1273859" name="Rectangle 3"/>
          <p:cNvSpPr>
            <a:spLocks noGrp="1" noChangeArrowheads="1"/>
          </p:cNvSpPr>
          <p:nvPr>
            <p:ph type="body" idx="1"/>
          </p:nvPr>
        </p:nvSpPr>
        <p:spPr/>
        <p:txBody>
          <a:bodyPr/>
          <a:lstStyle/>
          <a:p>
            <a:pPr>
              <a:lnSpc>
                <a:spcPct val="90000"/>
              </a:lnSpc>
            </a:pPr>
            <a:r>
              <a:rPr lang="en-US" sz="2400"/>
              <a:t>Postgres is extensible because its operation is catalog-driven</a:t>
            </a:r>
          </a:p>
          <a:p>
            <a:pPr lvl="1">
              <a:lnSpc>
                <a:spcPct val="90000"/>
              </a:lnSpc>
            </a:pPr>
            <a:r>
              <a:rPr lang="en-US" sz="2000"/>
              <a:t>RDBMS store information about databases, tables, columns, etc., in what are commonly known as system catalogs. (Some systems call this the data dictionary). </a:t>
            </a:r>
          </a:p>
          <a:p>
            <a:pPr>
              <a:lnSpc>
                <a:spcPct val="90000"/>
              </a:lnSpc>
            </a:pPr>
            <a:r>
              <a:rPr lang="en-US" sz="2400"/>
              <a:t>One key difference between Postgres and standard RDBMS is that Postgres stores much </a:t>
            </a:r>
            <a:r>
              <a:rPr lang="en-US" sz="2400" b="1"/>
              <a:t>more</a:t>
            </a:r>
            <a:r>
              <a:rPr lang="en-US" sz="2400"/>
              <a:t> information in its catalogs</a:t>
            </a:r>
          </a:p>
          <a:p>
            <a:pPr lvl="1">
              <a:lnSpc>
                <a:spcPct val="90000"/>
              </a:lnSpc>
            </a:pPr>
            <a:r>
              <a:rPr lang="en-US" sz="2000"/>
              <a:t>not only information about tables and columns, but also information about its types, functions, access methods, etc.</a:t>
            </a:r>
          </a:p>
          <a:p>
            <a:pPr>
              <a:lnSpc>
                <a:spcPct val="90000"/>
              </a:lnSpc>
            </a:pPr>
            <a:r>
              <a:rPr lang="en-US" sz="2400"/>
              <a:t>These classes can be modified by the user, and since Postgres bases its internal operation on these classes, this means that Postgres can be extended by users</a:t>
            </a:r>
          </a:p>
          <a:p>
            <a:pPr lvl="1">
              <a:lnSpc>
                <a:spcPct val="90000"/>
              </a:lnSpc>
            </a:pPr>
            <a:r>
              <a:rPr lang="en-US" sz="2000"/>
              <a:t>By comparison, conventional database systems can only be extended by changing hardcoded procedures within the DBMS or by loading modules specially-written by the DBMS vendor. </a:t>
            </a: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2012 </a:t>
            </a:r>
            <a:endParaRPr lang="en-US"/>
          </a:p>
        </p:txBody>
      </p:sp>
      <p:sp>
        <p:nvSpPr>
          <p:cNvPr id="1274882" name="Rectangle 2"/>
          <p:cNvSpPr>
            <a:spLocks noGrp="1" noChangeArrowheads="1"/>
          </p:cNvSpPr>
          <p:nvPr>
            <p:ph type="title"/>
          </p:nvPr>
        </p:nvSpPr>
        <p:spPr/>
        <p:txBody>
          <a:bodyPr/>
          <a:lstStyle/>
          <a:p>
            <a:r>
              <a:rPr lang="en-US"/>
              <a:t>Postgres System Catalogs</a:t>
            </a:r>
          </a:p>
        </p:txBody>
      </p:sp>
      <p:pic>
        <p:nvPicPr>
          <p:cNvPr id="1274883" name="Picture 3" descr="pg_catalog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990600"/>
            <a:ext cx="8786813" cy="5867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262594" name="Rectangle 2"/>
          <p:cNvSpPr>
            <a:spLocks noGrp="1" noChangeArrowheads="1"/>
          </p:cNvSpPr>
          <p:nvPr>
            <p:ph type="title"/>
          </p:nvPr>
        </p:nvSpPr>
        <p:spPr/>
        <p:txBody>
          <a:bodyPr/>
          <a:lstStyle/>
          <a:p>
            <a:r>
              <a:rPr lang="en-US"/>
              <a:t>User Defined Functions</a:t>
            </a:r>
          </a:p>
        </p:txBody>
      </p:sp>
      <p:sp>
        <p:nvSpPr>
          <p:cNvPr id="1262595" name="Rectangle 3"/>
          <p:cNvSpPr>
            <a:spLocks noGrp="1" noChangeArrowheads="1"/>
          </p:cNvSpPr>
          <p:nvPr>
            <p:ph type="body" idx="1"/>
          </p:nvPr>
        </p:nvSpPr>
        <p:spPr/>
        <p:txBody>
          <a:bodyPr/>
          <a:lstStyle/>
          <a:p>
            <a:pPr>
              <a:lnSpc>
                <a:spcPct val="90000"/>
              </a:lnSpc>
            </a:pPr>
            <a:r>
              <a:rPr lang="en-US" sz="2800"/>
              <a:t>CREATE FUNCTION allows a Postgres user to register a function with a database. Subsequently, this user is considered the </a:t>
            </a:r>
            <a:r>
              <a:rPr lang="en-US" sz="2800" i="1"/>
              <a:t>owner</a:t>
            </a:r>
            <a:r>
              <a:rPr lang="en-US" sz="2800"/>
              <a:t> of the function</a:t>
            </a:r>
          </a:p>
          <a:p>
            <a:pPr>
              <a:lnSpc>
                <a:spcPct val="90000"/>
              </a:lnSpc>
              <a:buFontTx/>
              <a:buNone/>
            </a:pPr>
            <a:r>
              <a:rPr lang="en-US" sz="2000" b="1">
                <a:solidFill>
                  <a:schemeClr val="accent2"/>
                </a:solidFill>
              </a:rPr>
              <a:t>CREATE FUNCTION name ( [ ftype [, ...] ] )</a:t>
            </a:r>
          </a:p>
          <a:p>
            <a:pPr>
              <a:lnSpc>
                <a:spcPct val="90000"/>
              </a:lnSpc>
              <a:buFontTx/>
              <a:buNone/>
            </a:pPr>
            <a:r>
              <a:rPr lang="en-US" sz="2000" b="1">
                <a:solidFill>
                  <a:schemeClr val="accent2"/>
                </a:solidFill>
              </a:rPr>
              <a:t>    RETURNS rtype</a:t>
            </a:r>
          </a:p>
          <a:p>
            <a:pPr>
              <a:lnSpc>
                <a:spcPct val="90000"/>
              </a:lnSpc>
              <a:buFontTx/>
              <a:buNone/>
            </a:pPr>
            <a:r>
              <a:rPr lang="en-US" sz="2000" b="1">
                <a:solidFill>
                  <a:schemeClr val="accent2"/>
                </a:solidFill>
              </a:rPr>
              <a:t>    AS {SQLdefinition}   </a:t>
            </a:r>
          </a:p>
          <a:p>
            <a:pPr>
              <a:lnSpc>
                <a:spcPct val="90000"/>
              </a:lnSpc>
              <a:buFontTx/>
              <a:buNone/>
            </a:pPr>
            <a:r>
              <a:rPr lang="en-US" sz="2000" b="1">
                <a:solidFill>
                  <a:schemeClr val="accent2"/>
                </a:solidFill>
              </a:rPr>
              <a:t>    LANGUAGE 'langname'</a:t>
            </a:r>
          </a:p>
          <a:p>
            <a:pPr>
              <a:lnSpc>
                <a:spcPct val="90000"/>
              </a:lnSpc>
              <a:buFontTx/>
              <a:buNone/>
            </a:pPr>
            <a:r>
              <a:rPr lang="en-US" sz="2000" b="1">
                <a:solidFill>
                  <a:schemeClr val="accent2"/>
                </a:solidFill>
              </a:rPr>
              <a:t>    [ WITH ( attribute [, ...] ) ]</a:t>
            </a:r>
          </a:p>
          <a:p>
            <a:pPr>
              <a:lnSpc>
                <a:spcPct val="90000"/>
              </a:lnSpc>
              <a:buFontTx/>
              <a:buNone/>
            </a:pPr>
            <a:r>
              <a:rPr lang="en-US" sz="2000" b="1">
                <a:solidFill>
                  <a:schemeClr val="accent2"/>
                </a:solidFill>
              </a:rPr>
              <a:t>CREATE FUNCTION name ( [ ftype [, ...] ] )</a:t>
            </a:r>
          </a:p>
          <a:p>
            <a:pPr>
              <a:lnSpc>
                <a:spcPct val="90000"/>
              </a:lnSpc>
              <a:buFontTx/>
              <a:buNone/>
            </a:pPr>
            <a:r>
              <a:rPr lang="en-US" sz="2000" b="1">
                <a:solidFill>
                  <a:schemeClr val="accent2"/>
                </a:solidFill>
              </a:rPr>
              <a:t>    RETURNS rtype</a:t>
            </a:r>
          </a:p>
          <a:p>
            <a:pPr>
              <a:lnSpc>
                <a:spcPct val="90000"/>
              </a:lnSpc>
              <a:buFontTx/>
              <a:buNone/>
            </a:pPr>
            <a:r>
              <a:rPr lang="en-US" sz="2000" b="1">
                <a:solidFill>
                  <a:schemeClr val="accent2"/>
                </a:solidFill>
              </a:rPr>
              <a:t>    AS obj_file , link_symbol  </a:t>
            </a:r>
          </a:p>
          <a:p>
            <a:pPr>
              <a:lnSpc>
                <a:spcPct val="90000"/>
              </a:lnSpc>
              <a:buFontTx/>
              <a:buNone/>
            </a:pPr>
            <a:r>
              <a:rPr lang="en-US" sz="2000" b="1">
                <a:solidFill>
                  <a:schemeClr val="accent2"/>
                </a:solidFill>
              </a:rPr>
              <a:t>    LANGUAGE 'C'</a:t>
            </a:r>
          </a:p>
          <a:p>
            <a:pPr>
              <a:lnSpc>
                <a:spcPct val="90000"/>
              </a:lnSpc>
              <a:buFontTx/>
              <a:buNone/>
            </a:pPr>
            <a:r>
              <a:rPr lang="en-US" sz="2000" b="1">
                <a:solidFill>
                  <a:schemeClr val="accent2"/>
                </a:solidFill>
              </a:rPr>
              <a:t>    [ WITH ( attribute [, ...] ) ]</a:t>
            </a:r>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263618" name="Rectangle 2"/>
          <p:cNvSpPr>
            <a:spLocks noGrp="1" noChangeArrowheads="1"/>
          </p:cNvSpPr>
          <p:nvPr>
            <p:ph type="title"/>
          </p:nvPr>
        </p:nvSpPr>
        <p:spPr/>
        <p:txBody>
          <a:bodyPr/>
          <a:lstStyle/>
          <a:p>
            <a:r>
              <a:rPr lang="en-US"/>
              <a:t>Simple SQL Function</a:t>
            </a:r>
          </a:p>
        </p:txBody>
      </p:sp>
      <p:sp>
        <p:nvSpPr>
          <p:cNvPr id="1263619" name="Rectangle 3"/>
          <p:cNvSpPr>
            <a:spLocks noGrp="1" noChangeArrowheads="1"/>
          </p:cNvSpPr>
          <p:nvPr>
            <p:ph type="body" idx="1"/>
          </p:nvPr>
        </p:nvSpPr>
        <p:spPr/>
        <p:txBody>
          <a:bodyPr/>
          <a:lstStyle/>
          <a:p>
            <a:r>
              <a:rPr lang="en-US" sz="2800">
                <a:solidFill>
                  <a:schemeClr val="accent2"/>
                </a:solidFill>
              </a:rPr>
              <a:t>CREATE FUNCTION one() RETURNS int4</a:t>
            </a:r>
          </a:p>
          <a:p>
            <a:pPr>
              <a:buFontTx/>
              <a:buNone/>
            </a:pPr>
            <a:r>
              <a:rPr lang="en-US" sz="2800">
                <a:solidFill>
                  <a:schemeClr val="accent2"/>
                </a:solidFill>
              </a:rPr>
              <a:t>   AS 'SELECT 1 AS RESULT'</a:t>
            </a:r>
          </a:p>
          <a:p>
            <a:pPr>
              <a:buFontTx/>
              <a:buNone/>
            </a:pPr>
            <a:r>
              <a:rPr lang="en-US" sz="2800">
                <a:solidFill>
                  <a:schemeClr val="accent2"/>
                </a:solidFill>
              </a:rPr>
              <a:t>    LANGUAGE 'sql';</a:t>
            </a:r>
          </a:p>
          <a:p>
            <a:pPr>
              <a:buFontTx/>
              <a:buNone/>
            </a:pPr>
            <a:endParaRPr lang="en-US" sz="2800">
              <a:solidFill>
                <a:schemeClr val="accent2"/>
              </a:solidFill>
            </a:endParaRPr>
          </a:p>
          <a:p>
            <a:pPr>
              <a:buFontTx/>
              <a:buNone/>
            </a:pPr>
            <a:r>
              <a:rPr lang="en-US" sz="2800">
                <a:solidFill>
                  <a:schemeClr val="accent2"/>
                </a:solidFill>
              </a:rPr>
              <a:t>SELECT one() AS answer;</a:t>
            </a:r>
          </a:p>
          <a:p>
            <a:endParaRPr lang="en-US" sz="2800">
              <a:solidFill>
                <a:schemeClr val="accent2"/>
              </a:solidFill>
            </a:endParaRPr>
          </a:p>
          <a:p>
            <a:pPr>
              <a:buFontTx/>
              <a:buNone/>
            </a:pPr>
            <a:r>
              <a:rPr lang="en-US" sz="2800"/>
              <a:t>answer </a:t>
            </a:r>
          </a:p>
          <a:p>
            <a:pPr>
              <a:buFontTx/>
              <a:buNone/>
            </a:pPr>
            <a:r>
              <a:rPr lang="en-US" sz="2800"/>
              <a:t>--------</a:t>
            </a:r>
          </a:p>
          <a:p>
            <a:pPr>
              <a:buFontTx/>
              <a:buNone/>
            </a:pPr>
            <a:r>
              <a:rPr lang="en-US" sz="2800"/>
              <a:t>      1 </a:t>
            </a:r>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275906" name="Rectangle 2"/>
          <p:cNvSpPr>
            <a:spLocks noGrp="1" noChangeArrowheads="1"/>
          </p:cNvSpPr>
          <p:nvPr>
            <p:ph type="title"/>
          </p:nvPr>
        </p:nvSpPr>
        <p:spPr/>
        <p:txBody>
          <a:bodyPr/>
          <a:lstStyle/>
          <a:p>
            <a:r>
              <a:rPr lang="en-US"/>
              <a:t>A more complex function</a:t>
            </a:r>
          </a:p>
        </p:txBody>
      </p:sp>
      <p:sp>
        <p:nvSpPr>
          <p:cNvPr id="1275907" name="Rectangle 3"/>
          <p:cNvSpPr>
            <a:spLocks noGrp="1" noChangeArrowheads="1"/>
          </p:cNvSpPr>
          <p:nvPr>
            <p:ph type="body" idx="1"/>
          </p:nvPr>
        </p:nvSpPr>
        <p:spPr/>
        <p:txBody>
          <a:bodyPr/>
          <a:lstStyle/>
          <a:p>
            <a:pPr>
              <a:lnSpc>
                <a:spcPct val="90000"/>
              </a:lnSpc>
            </a:pPr>
            <a:r>
              <a:rPr lang="en-US" sz="2800"/>
              <a:t>To illustrate a simple SQL function, consider the following, which might be used to debit a bank account: </a:t>
            </a:r>
          </a:p>
          <a:p>
            <a:pPr>
              <a:lnSpc>
                <a:spcPct val="90000"/>
              </a:lnSpc>
              <a:buFontTx/>
              <a:buNone/>
            </a:pPr>
            <a:r>
              <a:rPr lang="en-US" sz="2400" b="1">
                <a:solidFill>
                  <a:schemeClr val="accent2"/>
                </a:solidFill>
              </a:rPr>
              <a:t>create function TP1 (int4, float8) returns int4</a:t>
            </a:r>
          </a:p>
          <a:p>
            <a:pPr>
              <a:lnSpc>
                <a:spcPct val="90000"/>
              </a:lnSpc>
              <a:buFontTx/>
              <a:buNone/>
            </a:pPr>
            <a:r>
              <a:rPr lang="en-US" sz="2400" b="1">
                <a:solidFill>
                  <a:schemeClr val="accent2"/>
                </a:solidFill>
              </a:rPr>
              <a:t>    as </a:t>
            </a:r>
            <a:r>
              <a:rPr lang="ja-JP" altLang="en-US" sz="2400" b="1">
                <a:solidFill>
                  <a:schemeClr val="accent2"/>
                </a:solidFill>
                <a:latin typeface="Arial"/>
              </a:rPr>
              <a:t>‘</a:t>
            </a:r>
            <a:r>
              <a:rPr lang="en-US" sz="2400" b="1">
                <a:solidFill>
                  <a:schemeClr val="accent2"/>
                </a:solidFill>
              </a:rPr>
              <a:t>update BANK set balance = BANK.balance - $2</a:t>
            </a:r>
          </a:p>
          <a:p>
            <a:pPr>
              <a:lnSpc>
                <a:spcPct val="90000"/>
              </a:lnSpc>
              <a:buFontTx/>
              <a:buNone/>
            </a:pPr>
            <a:r>
              <a:rPr lang="en-US" sz="2400" b="1">
                <a:solidFill>
                  <a:schemeClr val="accent2"/>
                </a:solidFill>
              </a:rPr>
              <a:t>        where BANK.acctountno = $1;</a:t>
            </a:r>
          </a:p>
          <a:p>
            <a:pPr>
              <a:lnSpc>
                <a:spcPct val="90000"/>
              </a:lnSpc>
              <a:buFontTx/>
              <a:buNone/>
            </a:pPr>
            <a:r>
              <a:rPr lang="en-US" sz="2400" b="1">
                <a:solidFill>
                  <a:schemeClr val="accent2"/>
                </a:solidFill>
              </a:rPr>
              <a:t>        select balance from bank </a:t>
            </a:r>
          </a:p>
          <a:p>
            <a:pPr>
              <a:lnSpc>
                <a:spcPct val="90000"/>
              </a:lnSpc>
              <a:buFontTx/>
              <a:buNone/>
            </a:pPr>
            <a:r>
              <a:rPr lang="en-US" sz="2400" b="1">
                <a:solidFill>
                  <a:schemeClr val="accent2"/>
                </a:solidFill>
              </a:rPr>
              <a:t>          where accountno = $1; </a:t>
            </a:r>
            <a:r>
              <a:rPr lang="ja-JP" altLang="en-US" sz="2400" b="1">
                <a:solidFill>
                  <a:schemeClr val="accent2"/>
                </a:solidFill>
                <a:latin typeface="Arial"/>
              </a:rPr>
              <a:t>‘</a:t>
            </a:r>
            <a:r>
              <a:rPr lang="en-US" sz="2400" b="1">
                <a:solidFill>
                  <a:schemeClr val="accent2"/>
                </a:solidFill>
              </a:rPr>
              <a:t>  language 'sql';</a:t>
            </a:r>
            <a:r>
              <a:rPr lang="en-US" sz="2800"/>
              <a:t>   </a:t>
            </a:r>
          </a:p>
          <a:p>
            <a:pPr>
              <a:lnSpc>
                <a:spcPct val="90000"/>
              </a:lnSpc>
            </a:pPr>
            <a:r>
              <a:rPr lang="en-US" sz="2800"/>
              <a:t>A user could execute this function to debit account 17 by $100.00 as follows: </a:t>
            </a:r>
          </a:p>
          <a:p>
            <a:pPr>
              <a:lnSpc>
                <a:spcPct val="90000"/>
              </a:lnSpc>
              <a:buFontTx/>
              <a:buNone/>
            </a:pPr>
            <a:r>
              <a:rPr lang="en-US" sz="2400" b="1">
                <a:solidFill>
                  <a:schemeClr val="accent2"/>
                </a:solidFill>
              </a:rPr>
              <a:t>select (x = TP1( 17,100.0));</a:t>
            </a:r>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350658" name="Rectangle 2"/>
          <p:cNvSpPr>
            <a:spLocks noGrp="1" noChangeArrowheads="1"/>
          </p:cNvSpPr>
          <p:nvPr>
            <p:ph type="title"/>
          </p:nvPr>
        </p:nvSpPr>
        <p:spPr/>
        <p:txBody>
          <a:bodyPr/>
          <a:lstStyle/>
          <a:p>
            <a:r>
              <a:rPr lang="en-US" sz="3200"/>
              <a:t>SQL Functions on Composite Types </a:t>
            </a:r>
          </a:p>
        </p:txBody>
      </p:sp>
      <p:sp>
        <p:nvSpPr>
          <p:cNvPr id="1350659" name="Rectangle 3"/>
          <p:cNvSpPr>
            <a:spLocks noGrp="1" noChangeArrowheads="1"/>
          </p:cNvSpPr>
          <p:nvPr>
            <p:ph type="body" idx="1"/>
          </p:nvPr>
        </p:nvSpPr>
        <p:spPr/>
        <p:txBody>
          <a:bodyPr/>
          <a:lstStyle/>
          <a:p>
            <a:pPr>
              <a:lnSpc>
                <a:spcPct val="80000"/>
              </a:lnSpc>
            </a:pPr>
            <a:r>
              <a:rPr lang="en-US" sz="2000"/>
              <a:t>When creating functions with composite types, you have to include the attributes of that argument. If EMP is a table containing employee data, (therefore also the name of the composite type for each row of the table) a function to double salary might be… </a:t>
            </a:r>
          </a:p>
          <a:p>
            <a:pPr>
              <a:lnSpc>
                <a:spcPct val="80000"/>
              </a:lnSpc>
              <a:buFontTx/>
              <a:buNone/>
            </a:pPr>
            <a:endParaRPr lang="en-US" sz="2000"/>
          </a:p>
          <a:p>
            <a:pPr>
              <a:lnSpc>
                <a:spcPct val="80000"/>
              </a:lnSpc>
              <a:buFontTx/>
              <a:buNone/>
            </a:pPr>
            <a:r>
              <a:rPr lang="en-US" sz="1800" b="1">
                <a:solidFill>
                  <a:schemeClr val="accent2"/>
                </a:solidFill>
              </a:rPr>
              <a:t>CREATE FUNCTION double_salary(EMP) RETURNS integer </a:t>
            </a:r>
          </a:p>
          <a:p>
            <a:pPr>
              <a:lnSpc>
                <a:spcPct val="80000"/>
              </a:lnSpc>
              <a:buFontTx/>
              <a:buNone/>
            </a:pPr>
            <a:r>
              <a:rPr lang="en-US" sz="1800" b="1">
                <a:solidFill>
                  <a:schemeClr val="accent2"/>
                </a:solidFill>
              </a:rPr>
              <a:t>     AS ' SELECT $1.salary * 2 AS salary; ' LANGUAGE SQL; </a:t>
            </a:r>
          </a:p>
          <a:p>
            <a:pPr>
              <a:lnSpc>
                <a:spcPct val="80000"/>
              </a:lnSpc>
              <a:buFontTx/>
              <a:buNone/>
            </a:pPr>
            <a:endParaRPr lang="en-US" sz="1800" b="1">
              <a:solidFill>
                <a:schemeClr val="accent2"/>
              </a:solidFill>
            </a:endParaRPr>
          </a:p>
          <a:p>
            <a:pPr>
              <a:lnSpc>
                <a:spcPct val="80000"/>
              </a:lnSpc>
              <a:buFontTx/>
              <a:buNone/>
            </a:pPr>
            <a:r>
              <a:rPr lang="en-US" sz="1800" b="1">
                <a:solidFill>
                  <a:schemeClr val="accent2"/>
                </a:solidFill>
              </a:rPr>
              <a:t>SELECT name, double_salary(EMP) AS dream FROM EMP WHERE EMP.cubicle ~= point '(2,1)'; </a:t>
            </a:r>
          </a:p>
          <a:p>
            <a:pPr>
              <a:lnSpc>
                <a:spcPct val="80000"/>
              </a:lnSpc>
              <a:buFontTx/>
              <a:buNone/>
            </a:pPr>
            <a:r>
              <a:rPr lang="en-US" sz="1800" b="1">
                <a:solidFill>
                  <a:schemeClr val="accent2"/>
                </a:solidFill>
              </a:rPr>
              <a:t>name | dream </a:t>
            </a:r>
          </a:p>
          <a:p>
            <a:pPr>
              <a:lnSpc>
                <a:spcPct val="80000"/>
              </a:lnSpc>
              <a:buFontTx/>
              <a:buNone/>
            </a:pPr>
            <a:r>
              <a:rPr lang="en-US" sz="1800" b="1">
                <a:solidFill>
                  <a:schemeClr val="accent2"/>
                </a:solidFill>
              </a:rPr>
              <a:t>  ------+------- </a:t>
            </a:r>
          </a:p>
          <a:p>
            <a:pPr>
              <a:lnSpc>
                <a:spcPct val="80000"/>
              </a:lnSpc>
              <a:buFontTx/>
              <a:buNone/>
            </a:pPr>
            <a:r>
              <a:rPr lang="en-US" sz="1800" b="1">
                <a:solidFill>
                  <a:schemeClr val="accent2"/>
                </a:solidFill>
              </a:rPr>
              <a:t>  Sam | 2400 </a:t>
            </a:r>
          </a:p>
          <a:p>
            <a:pPr>
              <a:lnSpc>
                <a:spcPct val="80000"/>
              </a:lnSpc>
              <a:buFontTx/>
              <a:buNone/>
            </a:pPr>
            <a:endParaRPr lang="en-US" sz="1800" b="1">
              <a:solidFill>
                <a:schemeClr val="accent2"/>
              </a:solidFill>
            </a:endParaRPr>
          </a:p>
          <a:p>
            <a:pPr algn="ctr">
              <a:lnSpc>
                <a:spcPct val="80000"/>
              </a:lnSpc>
              <a:buFontTx/>
              <a:buNone/>
            </a:pPr>
            <a:r>
              <a:rPr lang="en-US" sz="1600"/>
              <a:t>Notice the use of the syntax $1.salary to select one field of the argument row value. Also notice how the calling SELECT command uses a table name to denote the entire current row of that table as a composite value. </a:t>
            </a:r>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352708" name="Rectangle 4"/>
          <p:cNvSpPr>
            <a:spLocks noGrp="1" noChangeArrowheads="1"/>
          </p:cNvSpPr>
          <p:nvPr>
            <p:ph type="title"/>
          </p:nvPr>
        </p:nvSpPr>
        <p:spPr/>
        <p:txBody>
          <a:bodyPr/>
          <a:lstStyle/>
          <a:p>
            <a:r>
              <a:rPr lang="en-US" sz="3200"/>
              <a:t>SQL Functions on Composite Types</a:t>
            </a:r>
          </a:p>
        </p:txBody>
      </p:sp>
      <p:sp>
        <p:nvSpPr>
          <p:cNvPr id="1352709" name="Rectangle 5"/>
          <p:cNvSpPr>
            <a:spLocks noGrp="1" noChangeArrowheads="1"/>
          </p:cNvSpPr>
          <p:nvPr>
            <p:ph type="body" idx="1"/>
          </p:nvPr>
        </p:nvSpPr>
        <p:spPr>
          <a:xfrm>
            <a:off x="457200" y="1219200"/>
            <a:ext cx="8534400" cy="4953000"/>
          </a:xfrm>
        </p:spPr>
        <p:txBody>
          <a:bodyPr/>
          <a:lstStyle/>
          <a:p>
            <a:pPr>
              <a:lnSpc>
                <a:spcPct val="90000"/>
              </a:lnSpc>
            </a:pPr>
            <a:r>
              <a:rPr lang="en-US"/>
              <a:t>It is also possible to build a function that returns a composite type. This is an example of a function that returns a single EMP row: </a:t>
            </a:r>
          </a:p>
          <a:p>
            <a:pPr>
              <a:lnSpc>
                <a:spcPct val="90000"/>
              </a:lnSpc>
              <a:buFontTx/>
              <a:buNone/>
            </a:pPr>
            <a:r>
              <a:rPr lang="en-US">
                <a:solidFill>
                  <a:schemeClr val="accent2"/>
                </a:solidFill>
              </a:rPr>
              <a:t>CREATE FUNCTION new_emp() RETURNS EMP </a:t>
            </a:r>
          </a:p>
          <a:p>
            <a:pPr>
              <a:lnSpc>
                <a:spcPct val="90000"/>
              </a:lnSpc>
              <a:buFontTx/>
              <a:buNone/>
            </a:pPr>
            <a:r>
              <a:rPr lang="en-US">
                <a:solidFill>
                  <a:schemeClr val="accent2"/>
                </a:solidFill>
              </a:rPr>
              <a:t>   AS ' SELECT text ''None'' AS name, </a:t>
            </a:r>
          </a:p>
          <a:p>
            <a:pPr>
              <a:lnSpc>
                <a:spcPct val="90000"/>
              </a:lnSpc>
              <a:buFontTx/>
              <a:buNone/>
            </a:pPr>
            <a:r>
              <a:rPr lang="en-US">
                <a:solidFill>
                  <a:schemeClr val="accent2"/>
                </a:solidFill>
              </a:rPr>
              <a:t>   1000 AS salary, </a:t>
            </a:r>
          </a:p>
          <a:p>
            <a:pPr>
              <a:lnSpc>
                <a:spcPct val="90000"/>
              </a:lnSpc>
              <a:buFontTx/>
              <a:buNone/>
            </a:pPr>
            <a:r>
              <a:rPr lang="en-US">
                <a:solidFill>
                  <a:schemeClr val="accent2"/>
                </a:solidFill>
              </a:rPr>
              <a:t>   25 AS age, </a:t>
            </a:r>
          </a:p>
          <a:p>
            <a:pPr>
              <a:lnSpc>
                <a:spcPct val="90000"/>
              </a:lnSpc>
              <a:buFontTx/>
              <a:buNone/>
            </a:pPr>
            <a:r>
              <a:rPr lang="en-US">
                <a:solidFill>
                  <a:schemeClr val="accent2"/>
                </a:solidFill>
              </a:rPr>
              <a:t>   point ''(2,2)'' AS cubicle; ' LANGUAGE SQL; </a:t>
            </a:r>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264642" name="Rectangle 2"/>
          <p:cNvSpPr>
            <a:spLocks noGrp="1" noChangeArrowheads="1"/>
          </p:cNvSpPr>
          <p:nvPr>
            <p:ph type="title"/>
          </p:nvPr>
        </p:nvSpPr>
        <p:spPr/>
        <p:txBody>
          <a:bodyPr/>
          <a:lstStyle/>
          <a:p>
            <a:r>
              <a:rPr lang="en-US"/>
              <a:t>External Functions</a:t>
            </a:r>
          </a:p>
        </p:txBody>
      </p:sp>
      <p:sp>
        <p:nvSpPr>
          <p:cNvPr id="1264643" name="Rectangle 3"/>
          <p:cNvSpPr>
            <a:spLocks noGrp="1" noChangeArrowheads="1"/>
          </p:cNvSpPr>
          <p:nvPr>
            <p:ph type="body" idx="1"/>
          </p:nvPr>
        </p:nvSpPr>
        <p:spPr/>
        <p:txBody>
          <a:bodyPr/>
          <a:lstStyle/>
          <a:p>
            <a:pPr>
              <a:lnSpc>
                <a:spcPct val="90000"/>
              </a:lnSpc>
            </a:pPr>
            <a:r>
              <a:rPr lang="en-US" sz="2800"/>
              <a:t>This example creates a C function by calling a routine from a user-created shared library. This particular routine calculates a check digit and returns TRUE if the check digit in the function parameters is correct. It is intended for use in a CHECK contraint. </a:t>
            </a:r>
          </a:p>
          <a:p>
            <a:pPr>
              <a:lnSpc>
                <a:spcPct val="80000"/>
              </a:lnSpc>
              <a:buFontTx/>
              <a:buNone/>
            </a:pPr>
            <a:r>
              <a:rPr lang="en-US" sz="2000" b="1">
                <a:solidFill>
                  <a:schemeClr val="accent2"/>
                </a:solidFill>
              </a:rPr>
              <a:t>CREATE FUNCTION ean_checkdigit(bpchar, bpchar) RETURNS bool</a:t>
            </a:r>
          </a:p>
          <a:p>
            <a:pPr>
              <a:lnSpc>
                <a:spcPct val="80000"/>
              </a:lnSpc>
              <a:buFontTx/>
              <a:buNone/>
            </a:pPr>
            <a:r>
              <a:rPr lang="en-US" sz="2000" b="1">
                <a:solidFill>
                  <a:schemeClr val="accent2"/>
                </a:solidFill>
              </a:rPr>
              <a:t>    AS '/usr1/proj/bray/sql/funcs.so' LANGUAGE 'c';</a:t>
            </a:r>
          </a:p>
          <a:p>
            <a:pPr>
              <a:lnSpc>
                <a:spcPct val="80000"/>
              </a:lnSpc>
              <a:buFontTx/>
              <a:buNone/>
            </a:pPr>
            <a:r>
              <a:rPr lang="en-US" sz="2000" b="1">
                <a:solidFill>
                  <a:schemeClr val="accent2"/>
                </a:solidFill>
              </a:rPr>
              <a:t>CREATE TABLE product (</a:t>
            </a:r>
          </a:p>
          <a:p>
            <a:pPr>
              <a:lnSpc>
                <a:spcPct val="80000"/>
              </a:lnSpc>
              <a:buFontTx/>
              <a:buNone/>
            </a:pPr>
            <a:r>
              <a:rPr lang="en-US" sz="2000" b="1">
                <a:solidFill>
                  <a:schemeClr val="accent2"/>
                </a:solidFill>
              </a:rPr>
              <a:t>    id        char(8) PRIMARY KEY,</a:t>
            </a:r>
          </a:p>
          <a:p>
            <a:pPr>
              <a:lnSpc>
                <a:spcPct val="80000"/>
              </a:lnSpc>
              <a:buFontTx/>
              <a:buNone/>
            </a:pPr>
            <a:r>
              <a:rPr lang="en-US" sz="2000" b="1">
                <a:solidFill>
                  <a:schemeClr val="accent2"/>
                </a:solidFill>
              </a:rPr>
              <a:t>    eanprefix char(8) CHECK (eanprefix ~ '[0-9]{2} [0-9]{5}')</a:t>
            </a:r>
          </a:p>
          <a:p>
            <a:pPr>
              <a:lnSpc>
                <a:spcPct val="80000"/>
              </a:lnSpc>
              <a:buFontTx/>
              <a:buNone/>
            </a:pPr>
            <a:r>
              <a:rPr lang="en-US" sz="2000" b="1">
                <a:solidFill>
                  <a:schemeClr val="accent2"/>
                </a:solidFill>
              </a:rPr>
              <a:t>                      REFERENCES brandname(ean_prefix),</a:t>
            </a:r>
          </a:p>
          <a:p>
            <a:pPr>
              <a:lnSpc>
                <a:spcPct val="80000"/>
              </a:lnSpc>
              <a:buFontTx/>
              <a:buNone/>
            </a:pPr>
            <a:r>
              <a:rPr lang="en-US" sz="2000" b="1">
                <a:solidFill>
                  <a:schemeClr val="accent2"/>
                </a:solidFill>
              </a:rPr>
              <a:t>    eancode   char(6) CHECK (eancode ~ '[0-9]{6}'),</a:t>
            </a:r>
          </a:p>
          <a:p>
            <a:pPr>
              <a:lnSpc>
                <a:spcPct val="80000"/>
              </a:lnSpc>
              <a:buFontTx/>
              <a:buNone/>
            </a:pPr>
            <a:r>
              <a:rPr lang="en-US" sz="2000" b="1">
                <a:solidFill>
                  <a:schemeClr val="accent2"/>
                </a:solidFill>
              </a:rPr>
              <a:t>    CONSTRAINT ean    CHECK (ean_checkdigit(eanprefix, eancode))); </a:t>
            </a:r>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260546" name="Rectangle 2"/>
          <p:cNvSpPr>
            <a:spLocks noGrp="1" noChangeArrowheads="1"/>
          </p:cNvSpPr>
          <p:nvPr>
            <p:ph type="title"/>
          </p:nvPr>
        </p:nvSpPr>
        <p:spPr/>
        <p:txBody>
          <a:bodyPr/>
          <a:lstStyle/>
          <a:p>
            <a:r>
              <a:rPr lang="en-US"/>
              <a:t>Creating new Types</a:t>
            </a:r>
          </a:p>
        </p:txBody>
      </p:sp>
      <p:sp>
        <p:nvSpPr>
          <p:cNvPr id="1260547" name="Rectangle 3"/>
          <p:cNvSpPr>
            <a:spLocks noGrp="1" noChangeArrowheads="1"/>
          </p:cNvSpPr>
          <p:nvPr>
            <p:ph type="body" idx="1"/>
          </p:nvPr>
        </p:nvSpPr>
        <p:spPr/>
        <p:txBody>
          <a:bodyPr/>
          <a:lstStyle/>
          <a:p>
            <a:r>
              <a:rPr lang="en-US" sz="2800"/>
              <a:t>CREATE TYPE allows the user to register a new user data type with Postgres for use in the current data base. The user who defines a type becomes its owner. typename is the name of the new type and must be unique within the types defined for this database. </a:t>
            </a:r>
          </a:p>
          <a:p>
            <a:pPr>
              <a:lnSpc>
                <a:spcPct val="80000"/>
              </a:lnSpc>
              <a:buFontTx/>
              <a:buNone/>
            </a:pPr>
            <a:r>
              <a:rPr lang="en-US" sz="2000" b="1">
                <a:solidFill>
                  <a:schemeClr val="accent2"/>
                </a:solidFill>
              </a:rPr>
              <a:t>CREATE TYPE typename ( INPUT = input_function, OUTPUT = output_function</a:t>
            </a:r>
          </a:p>
          <a:p>
            <a:pPr>
              <a:lnSpc>
                <a:spcPct val="80000"/>
              </a:lnSpc>
              <a:buFontTx/>
              <a:buNone/>
            </a:pPr>
            <a:r>
              <a:rPr lang="en-US" sz="2000" b="1">
                <a:solidFill>
                  <a:schemeClr val="accent2"/>
                </a:solidFill>
              </a:rPr>
              <a:t>      , INTERNALLENGTH = { internallength | VARIABLE } [ , EXTERNALLENGTH = { externallength | VARIABLE } ]</a:t>
            </a:r>
          </a:p>
          <a:p>
            <a:pPr>
              <a:lnSpc>
                <a:spcPct val="80000"/>
              </a:lnSpc>
              <a:buFontTx/>
              <a:buNone/>
            </a:pPr>
            <a:r>
              <a:rPr lang="en-US" sz="2000" b="1">
                <a:solidFill>
                  <a:schemeClr val="accent2"/>
                </a:solidFill>
              </a:rPr>
              <a:t>    [ , DEFAULT = "default" ]</a:t>
            </a:r>
          </a:p>
          <a:p>
            <a:pPr>
              <a:lnSpc>
                <a:spcPct val="80000"/>
              </a:lnSpc>
              <a:buFontTx/>
              <a:buNone/>
            </a:pPr>
            <a:r>
              <a:rPr lang="en-US" sz="2000" b="1">
                <a:solidFill>
                  <a:schemeClr val="accent2"/>
                </a:solidFill>
              </a:rPr>
              <a:t>    [ , ELEMENT = element ] [ , DELIMITER = delimiter ]</a:t>
            </a:r>
          </a:p>
          <a:p>
            <a:pPr>
              <a:lnSpc>
                <a:spcPct val="80000"/>
              </a:lnSpc>
              <a:buFontTx/>
              <a:buNone/>
            </a:pPr>
            <a:r>
              <a:rPr lang="en-US" sz="2000" b="1">
                <a:solidFill>
                  <a:schemeClr val="accent2"/>
                </a:solidFill>
              </a:rPr>
              <a:t>    [ , SEND = send_function ] [ , RECEIVE = receive_function ]</a:t>
            </a:r>
          </a:p>
          <a:p>
            <a:pPr>
              <a:lnSpc>
                <a:spcPct val="80000"/>
              </a:lnSpc>
              <a:buFontTx/>
              <a:buNone/>
            </a:pPr>
            <a:r>
              <a:rPr lang="en-US" sz="2000" b="1">
                <a:solidFill>
                  <a:schemeClr val="accent2"/>
                </a:solidFill>
              </a:rPr>
              <a:t>    [ , PASSEDBYVALUE ] )</a:t>
            </a:r>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261570" name="Rectangle 2"/>
          <p:cNvSpPr>
            <a:spLocks noGrp="1" noChangeArrowheads="1"/>
          </p:cNvSpPr>
          <p:nvPr>
            <p:ph type="title"/>
          </p:nvPr>
        </p:nvSpPr>
        <p:spPr/>
        <p:txBody>
          <a:bodyPr/>
          <a:lstStyle/>
          <a:p>
            <a:r>
              <a:rPr lang="en-US"/>
              <a:t>New Type Definition</a:t>
            </a:r>
          </a:p>
        </p:txBody>
      </p:sp>
      <p:sp>
        <p:nvSpPr>
          <p:cNvPr id="1261571" name="Rectangle 3"/>
          <p:cNvSpPr>
            <a:spLocks noGrp="1" noChangeArrowheads="1"/>
          </p:cNvSpPr>
          <p:nvPr>
            <p:ph type="body" idx="1"/>
          </p:nvPr>
        </p:nvSpPr>
        <p:spPr/>
        <p:txBody>
          <a:bodyPr/>
          <a:lstStyle/>
          <a:p>
            <a:r>
              <a:rPr lang="en-US" sz="2800"/>
              <a:t>This command creates the box data type and then uses the type in a class definition: </a:t>
            </a:r>
          </a:p>
          <a:p>
            <a:endParaRPr lang="en-US" sz="2800"/>
          </a:p>
          <a:p>
            <a:pPr>
              <a:buFontTx/>
              <a:buNone/>
            </a:pPr>
            <a:r>
              <a:rPr lang="en-US" sz="2800" b="1">
                <a:solidFill>
                  <a:schemeClr val="accent2"/>
                </a:solidFill>
              </a:rPr>
              <a:t>CREATE TYPE box (INTERNALLENGTH = 8,</a:t>
            </a:r>
          </a:p>
          <a:p>
            <a:pPr>
              <a:buFontTx/>
              <a:buNone/>
            </a:pPr>
            <a:r>
              <a:rPr lang="en-US" sz="2800" b="1">
                <a:solidFill>
                  <a:schemeClr val="accent2"/>
                </a:solidFill>
              </a:rPr>
              <a:t>    INPUT = my_procedure_1, OUTPUT = my_procedure_2);</a:t>
            </a:r>
          </a:p>
          <a:p>
            <a:pPr>
              <a:buFontTx/>
              <a:buNone/>
            </a:pPr>
            <a:endParaRPr lang="en-US" sz="2800" b="1">
              <a:solidFill>
                <a:schemeClr val="accent2"/>
              </a:solidFill>
            </a:endParaRPr>
          </a:p>
          <a:p>
            <a:pPr>
              <a:buFontTx/>
              <a:buNone/>
            </a:pPr>
            <a:r>
              <a:rPr lang="en-US" sz="2800" b="1">
                <a:solidFill>
                  <a:schemeClr val="accent2"/>
                </a:solidFill>
              </a:rPr>
              <a:t>CREATE TABLE myboxes (id INT4, description box); </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385474" name="Rectangle 2"/>
          <p:cNvSpPr>
            <a:spLocks noGrp="1" noChangeArrowheads="1"/>
          </p:cNvSpPr>
          <p:nvPr>
            <p:ph type="title"/>
          </p:nvPr>
        </p:nvSpPr>
        <p:spPr/>
        <p:txBody>
          <a:bodyPr/>
          <a:lstStyle/>
          <a:p>
            <a:r>
              <a:rPr lang="en-US"/>
              <a:t>Object Relational Data Model</a:t>
            </a:r>
          </a:p>
        </p:txBody>
      </p:sp>
      <p:sp>
        <p:nvSpPr>
          <p:cNvPr id="1385475" name="Rectangle 3"/>
          <p:cNvSpPr>
            <a:spLocks noGrp="1" noChangeArrowheads="1"/>
          </p:cNvSpPr>
          <p:nvPr>
            <p:ph type="body" idx="1"/>
          </p:nvPr>
        </p:nvSpPr>
        <p:spPr/>
        <p:txBody>
          <a:bodyPr/>
          <a:lstStyle/>
          <a:p>
            <a:pPr>
              <a:lnSpc>
                <a:spcPct val="90000"/>
              </a:lnSpc>
            </a:pPr>
            <a:r>
              <a:rPr lang="en-US"/>
              <a:t>Class, instance, attribute, method, and integrity constraints</a:t>
            </a:r>
          </a:p>
          <a:p>
            <a:pPr>
              <a:lnSpc>
                <a:spcPct val="90000"/>
              </a:lnSpc>
            </a:pPr>
            <a:r>
              <a:rPr lang="en-US"/>
              <a:t>OID per instance</a:t>
            </a:r>
          </a:p>
          <a:p>
            <a:pPr>
              <a:lnSpc>
                <a:spcPct val="90000"/>
              </a:lnSpc>
            </a:pPr>
            <a:r>
              <a:rPr lang="en-US"/>
              <a:t>Encapsulation</a:t>
            </a:r>
          </a:p>
          <a:p>
            <a:pPr>
              <a:lnSpc>
                <a:spcPct val="90000"/>
              </a:lnSpc>
            </a:pPr>
            <a:r>
              <a:rPr lang="en-US"/>
              <a:t>Multiple inheritance hierarchy of classes</a:t>
            </a:r>
          </a:p>
          <a:p>
            <a:pPr>
              <a:lnSpc>
                <a:spcPct val="90000"/>
              </a:lnSpc>
            </a:pPr>
            <a:r>
              <a:rPr lang="en-US"/>
              <a:t>Class references via OID object references</a:t>
            </a:r>
          </a:p>
          <a:p>
            <a:pPr>
              <a:lnSpc>
                <a:spcPct val="90000"/>
              </a:lnSpc>
            </a:pPr>
            <a:r>
              <a:rPr lang="en-US"/>
              <a:t>Set-Valued attributes</a:t>
            </a:r>
          </a:p>
          <a:p>
            <a:pPr>
              <a:lnSpc>
                <a:spcPct val="90000"/>
              </a:lnSpc>
            </a:pPr>
            <a:r>
              <a:rPr lang="en-US"/>
              <a:t>Abstract Data Types</a:t>
            </a:r>
          </a:p>
          <a:p>
            <a:pPr>
              <a:lnSpc>
                <a:spcPct val="90000"/>
              </a:lnSpc>
            </a:pPr>
            <a:endParaRPr lang="en-US"/>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276930" name="Rectangle 2"/>
          <p:cNvSpPr>
            <a:spLocks noGrp="1" noChangeArrowheads="1"/>
          </p:cNvSpPr>
          <p:nvPr>
            <p:ph type="title"/>
          </p:nvPr>
        </p:nvSpPr>
        <p:spPr/>
        <p:txBody>
          <a:bodyPr/>
          <a:lstStyle/>
          <a:p>
            <a:r>
              <a:rPr lang="en-US"/>
              <a:t>New Type Definition</a:t>
            </a:r>
          </a:p>
        </p:txBody>
      </p:sp>
      <p:sp>
        <p:nvSpPr>
          <p:cNvPr id="1276931" name="Rectangle 3"/>
          <p:cNvSpPr>
            <a:spLocks noGrp="1" noChangeArrowheads="1"/>
          </p:cNvSpPr>
          <p:nvPr>
            <p:ph type="body" idx="1"/>
          </p:nvPr>
        </p:nvSpPr>
        <p:spPr/>
        <p:txBody>
          <a:bodyPr/>
          <a:lstStyle/>
          <a:p>
            <a:pPr>
              <a:lnSpc>
                <a:spcPct val="90000"/>
              </a:lnSpc>
            </a:pPr>
            <a:r>
              <a:rPr lang="en-US"/>
              <a:t>In the external language (usually C) functions are written for</a:t>
            </a:r>
          </a:p>
          <a:p>
            <a:pPr>
              <a:lnSpc>
                <a:spcPct val="90000"/>
              </a:lnSpc>
            </a:pPr>
            <a:r>
              <a:rPr lang="en-US"/>
              <a:t>Type input</a:t>
            </a:r>
          </a:p>
          <a:p>
            <a:pPr lvl="1">
              <a:lnSpc>
                <a:spcPct val="90000"/>
              </a:lnSpc>
            </a:pPr>
            <a:r>
              <a:rPr lang="en-US"/>
              <a:t>From a text representation to the internal representation</a:t>
            </a:r>
          </a:p>
          <a:p>
            <a:pPr>
              <a:lnSpc>
                <a:spcPct val="90000"/>
              </a:lnSpc>
            </a:pPr>
            <a:r>
              <a:rPr lang="en-US"/>
              <a:t>Type output</a:t>
            </a:r>
          </a:p>
          <a:p>
            <a:pPr lvl="1">
              <a:lnSpc>
                <a:spcPct val="90000"/>
              </a:lnSpc>
            </a:pPr>
            <a:r>
              <a:rPr lang="en-US"/>
              <a:t>From the internal represenation to a text representation</a:t>
            </a:r>
          </a:p>
          <a:p>
            <a:pPr>
              <a:lnSpc>
                <a:spcPct val="90000"/>
              </a:lnSpc>
            </a:pPr>
            <a:r>
              <a:rPr lang="en-US"/>
              <a:t>Can also define function and operators to manipulate the new type </a:t>
            </a:r>
          </a:p>
        </p:txBody>
      </p:sp>
    </p:spTree>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278978" name="Rectangle 2"/>
          <p:cNvSpPr>
            <a:spLocks noGrp="1" noChangeArrowheads="1"/>
          </p:cNvSpPr>
          <p:nvPr>
            <p:ph type="title"/>
          </p:nvPr>
        </p:nvSpPr>
        <p:spPr/>
        <p:txBody>
          <a:bodyPr/>
          <a:lstStyle/>
          <a:p>
            <a:r>
              <a:rPr lang="en-US"/>
              <a:t>New Type Definition Example</a:t>
            </a:r>
          </a:p>
        </p:txBody>
      </p:sp>
      <p:sp>
        <p:nvSpPr>
          <p:cNvPr id="1278979" name="Rectangle 3"/>
          <p:cNvSpPr>
            <a:spLocks noGrp="1" noChangeArrowheads="1"/>
          </p:cNvSpPr>
          <p:nvPr>
            <p:ph type="body" idx="1"/>
          </p:nvPr>
        </p:nvSpPr>
        <p:spPr/>
        <p:txBody>
          <a:bodyPr/>
          <a:lstStyle/>
          <a:p>
            <a:r>
              <a:rPr lang="en-US"/>
              <a:t>A C data structure is defined for the new type:</a:t>
            </a:r>
          </a:p>
          <a:p>
            <a:pPr>
              <a:buFontTx/>
              <a:buNone/>
            </a:pPr>
            <a:r>
              <a:rPr lang="en-US" b="1">
                <a:solidFill>
                  <a:srgbClr val="FF9900"/>
                </a:solidFill>
              </a:rPr>
              <a:t>typedef struct Complex {</a:t>
            </a:r>
          </a:p>
          <a:p>
            <a:pPr>
              <a:buFontTx/>
              <a:buNone/>
            </a:pPr>
            <a:r>
              <a:rPr lang="en-US" b="1">
                <a:solidFill>
                  <a:srgbClr val="FF9900"/>
                </a:solidFill>
              </a:rPr>
              <a:t>    double      x;</a:t>
            </a:r>
          </a:p>
          <a:p>
            <a:pPr>
              <a:buFontTx/>
              <a:buNone/>
            </a:pPr>
            <a:r>
              <a:rPr lang="en-US" b="1">
                <a:solidFill>
                  <a:srgbClr val="FF9900"/>
                </a:solidFill>
              </a:rPr>
              <a:t>    double      y;</a:t>
            </a:r>
          </a:p>
          <a:p>
            <a:pPr>
              <a:buFontTx/>
              <a:buNone/>
            </a:pPr>
            <a:r>
              <a:rPr lang="en-US" b="1">
                <a:solidFill>
                  <a:srgbClr val="FF9900"/>
                </a:solidFill>
              </a:rPr>
              <a:t>} Complex;</a:t>
            </a:r>
          </a:p>
          <a:p>
            <a:pPr>
              <a:buFontTx/>
              <a:buNone/>
            </a:pPr>
            <a:r>
              <a:rPr lang="en-US">
                <a:solidFill>
                  <a:srgbClr val="FF9900"/>
                </a:solidFill>
              </a:rPr>
              <a:t> </a:t>
            </a:r>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277954" name="Rectangle 2"/>
          <p:cNvSpPr>
            <a:spLocks noGrp="1" noChangeArrowheads="1"/>
          </p:cNvSpPr>
          <p:nvPr>
            <p:ph type="title"/>
          </p:nvPr>
        </p:nvSpPr>
        <p:spPr/>
        <p:txBody>
          <a:bodyPr/>
          <a:lstStyle/>
          <a:p>
            <a:r>
              <a:rPr lang="en-US"/>
              <a:t>New Type Definition Example</a:t>
            </a:r>
          </a:p>
        </p:txBody>
      </p:sp>
      <p:sp>
        <p:nvSpPr>
          <p:cNvPr id="1277955" name="Rectangle 3"/>
          <p:cNvSpPr>
            <a:spLocks noGrp="1" noChangeArrowheads="1"/>
          </p:cNvSpPr>
          <p:nvPr>
            <p:ph type="body" idx="1"/>
          </p:nvPr>
        </p:nvSpPr>
        <p:spPr/>
        <p:txBody>
          <a:bodyPr/>
          <a:lstStyle/>
          <a:p>
            <a:pPr>
              <a:lnSpc>
                <a:spcPct val="80000"/>
              </a:lnSpc>
              <a:buFontTx/>
              <a:buNone/>
            </a:pPr>
            <a:r>
              <a:rPr lang="en-US" sz="2400" b="1">
                <a:solidFill>
                  <a:srgbClr val="FF9900"/>
                </a:solidFill>
              </a:rPr>
              <a:t>Complex *</a:t>
            </a:r>
          </a:p>
          <a:p>
            <a:pPr>
              <a:lnSpc>
                <a:spcPct val="80000"/>
              </a:lnSpc>
              <a:buFontTx/>
              <a:buNone/>
            </a:pPr>
            <a:r>
              <a:rPr lang="en-US" sz="2400" b="1">
                <a:solidFill>
                  <a:srgbClr val="FF9900"/>
                </a:solidFill>
              </a:rPr>
              <a:t>     complex_in(char *str)</a:t>
            </a:r>
          </a:p>
          <a:p>
            <a:pPr>
              <a:lnSpc>
                <a:spcPct val="80000"/>
              </a:lnSpc>
              <a:buFontTx/>
              <a:buNone/>
            </a:pPr>
            <a:r>
              <a:rPr lang="en-US" sz="2400" b="1">
                <a:solidFill>
                  <a:srgbClr val="FF9900"/>
                </a:solidFill>
              </a:rPr>
              <a:t>     {</a:t>
            </a:r>
          </a:p>
          <a:p>
            <a:pPr>
              <a:lnSpc>
                <a:spcPct val="80000"/>
              </a:lnSpc>
              <a:buFontTx/>
              <a:buNone/>
            </a:pPr>
            <a:r>
              <a:rPr lang="en-US" sz="2400" b="1">
                <a:solidFill>
                  <a:srgbClr val="FF9900"/>
                </a:solidFill>
              </a:rPr>
              <a:t>         double x, y;</a:t>
            </a:r>
          </a:p>
          <a:p>
            <a:pPr>
              <a:lnSpc>
                <a:spcPct val="80000"/>
              </a:lnSpc>
              <a:buFontTx/>
              <a:buNone/>
            </a:pPr>
            <a:r>
              <a:rPr lang="en-US" sz="2400" b="1">
                <a:solidFill>
                  <a:srgbClr val="FF9900"/>
                </a:solidFill>
              </a:rPr>
              <a:t>         Complex *result;</a:t>
            </a:r>
          </a:p>
          <a:p>
            <a:pPr>
              <a:lnSpc>
                <a:spcPct val="80000"/>
              </a:lnSpc>
              <a:buFontTx/>
              <a:buNone/>
            </a:pPr>
            <a:r>
              <a:rPr lang="en-US" sz="2400" b="1">
                <a:solidFill>
                  <a:srgbClr val="FF9900"/>
                </a:solidFill>
              </a:rPr>
              <a:t>         if (sscanf(str, " ( %lf , %lf )", &amp;x, &amp;y) != 2) {</a:t>
            </a:r>
          </a:p>
          <a:p>
            <a:pPr>
              <a:lnSpc>
                <a:spcPct val="80000"/>
              </a:lnSpc>
              <a:buFontTx/>
              <a:buNone/>
            </a:pPr>
            <a:r>
              <a:rPr lang="en-US" sz="2400" b="1">
                <a:solidFill>
                  <a:srgbClr val="FF9900"/>
                </a:solidFill>
              </a:rPr>
              <a:t>             elog(WARN, "complex_in: error in parsing</a:t>
            </a:r>
            <a:r>
              <a:rPr lang="ja-JP" altLang="en-US" sz="2400" b="1">
                <a:solidFill>
                  <a:srgbClr val="FF9900"/>
                </a:solidFill>
                <a:latin typeface="Arial"/>
              </a:rPr>
              <a:t>”</a:t>
            </a:r>
            <a:r>
              <a:rPr lang="en-US" sz="2400" b="1">
                <a:solidFill>
                  <a:srgbClr val="FF9900"/>
                </a:solidFill>
              </a:rPr>
              <a:t>);</a:t>
            </a:r>
          </a:p>
          <a:p>
            <a:pPr>
              <a:lnSpc>
                <a:spcPct val="80000"/>
              </a:lnSpc>
              <a:buFontTx/>
              <a:buNone/>
            </a:pPr>
            <a:r>
              <a:rPr lang="en-US" sz="2400" b="1">
                <a:solidFill>
                  <a:srgbClr val="FF9900"/>
                </a:solidFill>
              </a:rPr>
              <a:t>             return NULL;</a:t>
            </a:r>
          </a:p>
          <a:p>
            <a:pPr>
              <a:lnSpc>
                <a:spcPct val="80000"/>
              </a:lnSpc>
              <a:buFontTx/>
              <a:buNone/>
            </a:pPr>
            <a:r>
              <a:rPr lang="en-US" sz="2400" b="1">
                <a:solidFill>
                  <a:srgbClr val="FF9900"/>
                </a:solidFill>
              </a:rPr>
              <a:t>         }</a:t>
            </a:r>
          </a:p>
          <a:p>
            <a:pPr>
              <a:lnSpc>
                <a:spcPct val="80000"/>
              </a:lnSpc>
              <a:buFontTx/>
              <a:buNone/>
            </a:pPr>
            <a:r>
              <a:rPr lang="en-US" sz="2400" b="1">
                <a:solidFill>
                  <a:srgbClr val="FF9900"/>
                </a:solidFill>
              </a:rPr>
              <a:t>         result = (Complex *)palloc(sizeof(Complex));</a:t>
            </a:r>
          </a:p>
          <a:p>
            <a:pPr>
              <a:lnSpc>
                <a:spcPct val="80000"/>
              </a:lnSpc>
              <a:buFontTx/>
              <a:buNone/>
            </a:pPr>
            <a:r>
              <a:rPr lang="en-US" sz="2400" b="1">
                <a:solidFill>
                  <a:srgbClr val="FF9900"/>
                </a:solidFill>
              </a:rPr>
              <a:t>         result-&gt;x = x;</a:t>
            </a:r>
          </a:p>
          <a:p>
            <a:pPr>
              <a:lnSpc>
                <a:spcPct val="80000"/>
              </a:lnSpc>
              <a:buFontTx/>
              <a:buNone/>
            </a:pPr>
            <a:r>
              <a:rPr lang="en-US" sz="2400" b="1">
                <a:solidFill>
                  <a:srgbClr val="FF9900"/>
                </a:solidFill>
              </a:rPr>
              <a:t>         result-&gt;y = y;</a:t>
            </a:r>
          </a:p>
          <a:p>
            <a:pPr>
              <a:lnSpc>
                <a:spcPct val="80000"/>
              </a:lnSpc>
              <a:buFontTx/>
              <a:buNone/>
            </a:pPr>
            <a:r>
              <a:rPr lang="en-US" sz="2400" b="1">
                <a:solidFill>
                  <a:srgbClr val="FF9900"/>
                </a:solidFill>
              </a:rPr>
              <a:t>         return (result);</a:t>
            </a:r>
          </a:p>
          <a:p>
            <a:pPr>
              <a:lnSpc>
                <a:spcPct val="80000"/>
              </a:lnSpc>
              <a:buFontTx/>
              <a:buNone/>
            </a:pPr>
            <a:r>
              <a:rPr lang="en-US" sz="2400" b="1">
                <a:solidFill>
                  <a:srgbClr val="FF9900"/>
                </a:solidFill>
              </a:rPr>
              <a:t>     }</a:t>
            </a:r>
          </a:p>
        </p:txBody>
      </p:sp>
    </p:spTree>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280002" name="Rectangle 2"/>
          <p:cNvSpPr>
            <a:spLocks noGrp="1" noChangeArrowheads="1"/>
          </p:cNvSpPr>
          <p:nvPr>
            <p:ph type="title"/>
          </p:nvPr>
        </p:nvSpPr>
        <p:spPr/>
        <p:txBody>
          <a:bodyPr/>
          <a:lstStyle/>
          <a:p>
            <a:r>
              <a:rPr lang="en-US"/>
              <a:t>New Type Definition Example</a:t>
            </a:r>
          </a:p>
        </p:txBody>
      </p:sp>
      <p:sp>
        <p:nvSpPr>
          <p:cNvPr id="1280003" name="Rectangle 3"/>
          <p:cNvSpPr>
            <a:spLocks noGrp="1" noChangeArrowheads="1"/>
          </p:cNvSpPr>
          <p:nvPr>
            <p:ph type="body" idx="1"/>
          </p:nvPr>
        </p:nvSpPr>
        <p:spPr/>
        <p:txBody>
          <a:bodyPr/>
          <a:lstStyle/>
          <a:p>
            <a:pPr>
              <a:lnSpc>
                <a:spcPct val="90000"/>
              </a:lnSpc>
              <a:buFontTx/>
              <a:buNone/>
            </a:pPr>
            <a:r>
              <a:rPr lang="en-US" sz="2800" b="1">
                <a:solidFill>
                  <a:srgbClr val="FF9900"/>
                </a:solidFill>
              </a:rPr>
              <a:t>char *</a:t>
            </a:r>
          </a:p>
          <a:p>
            <a:pPr>
              <a:lnSpc>
                <a:spcPct val="90000"/>
              </a:lnSpc>
              <a:buFontTx/>
              <a:buNone/>
            </a:pPr>
            <a:r>
              <a:rPr lang="en-US" sz="2800" b="1">
                <a:solidFill>
                  <a:srgbClr val="FF9900"/>
                </a:solidFill>
              </a:rPr>
              <a:t>     complex_out(Complex *complex)</a:t>
            </a:r>
          </a:p>
          <a:p>
            <a:pPr>
              <a:lnSpc>
                <a:spcPct val="90000"/>
              </a:lnSpc>
              <a:buFontTx/>
              <a:buNone/>
            </a:pPr>
            <a:r>
              <a:rPr lang="en-US" sz="2800" b="1">
                <a:solidFill>
                  <a:srgbClr val="FF9900"/>
                </a:solidFill>
              </a:rPr>
              <a:t>     {</a:t>
            </a:r>
          </a:p>
          <a:p>
            <a:pPr>
              <a:lnSpc>
                <a:spcPct val="90000"/>
              </a:lnSpc>
              <a:buFontTx/>
              <a:buNone/>
            </a:pPr>
            <a:r>
              <a:rPr lang="en-US" sz="2800" b="1">
                <a:solidFill>
                  <a:srgbClr val="FF9900"/>
                </a:solidFill>
              </a:rPr>
              <a:t>         char *result;</a:t>
            </a:r>
          </a:p>
          <a:p>
            <a:pPr>
              <a:lnSpc>
                <a:spcPct val="90000"/>
              </a:lnSpc>
              <a:buFontTx/>
              <a:buNone/>
            </a:pPr>
            <a:r>
              <a:rPr lang="en-US" sz="2800" b="1">
                <a:solidFill>
                  <a:srgbClr val="FF9900"/>
                </a:solidFill>
              </a:rPr>
              <a:t>         if (complex == NULL)</a:t>
            </a:r>
          </a:p>
          <a:p>
            <a:pPr>
              <a:lnSpc>
                <a:spcPct val="90000"/>
              </a:lnSpc>
              <a:buFontTx/>
              <a:buNone/>
            </a:pPr>
            <a:r>
              <a:rPr lang="en-US" sz="2800" b="1">
                <a:solidFill>
                  <a:srgbClr val="FF9900"/>
                </a:solidFill>
              </a:rPr>
              <a:t>             return(NULL);</a:t>
            </a:r>
          </a:p>
          <a:p>
            <a:pPr>
              <a:lnSpc>
                <a:spcPct val="90000"/>
              </a:lnSpc>
              <a:buFontTx/>
              <a:buNone/>
            </a:pPr>
            <a:r>
              <a:rPr lang="en-US" sz="2800" b="1">
                <a:solidFill>
                  <a:srgbClr val="FF9900"/>
                </a:solidFill>
              </a:rPr>
              <a:t>         result = (char *) palloc(60);</a:t>
            </a:r>
          </a:p>
          <a:p>
            <a:pPr>
              <a:lnSpc>
                <a:spcPct val="90000"/>
              </a:lnSpc>
              <a:buFontTx/>
              <a:buNone/>
            </a:pPr>
            <a:r>
              <a:rPr lang="en-US" sz="2800" b="1">
                <a:solidFill>
                  <a:srgbClr val="FF9900"/>
                </a:solidFill>
              </a:rPr>
              <a:t>         sprintf(result, "(%g,%g)", complex-&gt;x, </a:t>
            </a:r>
          </a:p>
          <a:p>
            <a:pPr>
              <a:lnSpc>
                <a:spcPct val="90000"/>
              </a:lnSpc>
              <a:buFontTx/>
              <a:buNone/>
            </a:pPr>
            <a:r>
              <a:rPr lang="en-US" sz="2800" b="1">
                <a:solidFill>
                  <a:srgbClr val="FF9900"/>
                </a:solidFill>
              </a:rPr>
              <a:t>	                   complex-&gt;y);</a:t>
            </a:r>
          </a:p>
          <a:p>
            <a:pPr>
              <a:lnSpc>
                <a:spcPct val="90000"/>
              </a:lnSpc>
              <a:buFontTx/>
              <a:buNone/>
            </a:pPr>
            <a:r>
              <a:rPr lang="en-US" sz="2800" b="1">
                <a:solidFill>
                  <a:srgbClr val="FF9900"/>
                </a:solidFill>
              </a:rPr>
              <a:t>         return(result);</a:t>
            </a:r>
          </a:p>
          <a:p>
            <a:pPr>
              <a:lnSpc>
                <a:spcPct val="90000"/>
              </a:lnSpc>
              <a:buFontTx/>
              <a:buNone/>
            </a:pPr>
            <a:r>
              <a:rPr lang="en-US" sz="2800" b="1">
                <a:solidFill>
                  <a:srgbClr val="FF9900"/>
                </a:solidFill>
              </a:rPr>
              <a:t>     }</a:t>
            </a:r>
          </a:p>
        </p:txBody>
      </p:sp>
    </p:spTree>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281026" name="Rectangle 2"/>
          <p:cNvSpPr>
            <a:spLocks noGrp="1" noChangeArrowheads="1"/>
          </p:cNvSpPr>
          <p:nvPr>
            <p:ph type="title"/>
          </p:nvPr>
        </p:nvSpPr>
        <p:spPr/>
        <p:txBody>
          <a:bodyPr/>
          <a:lstStyle/>
          <a:p>
            <a:r>
              <a:rPr lang="en-US"/>
              <a:t>New Type Definition Example</a:t>
            </a:r>
          </a:p>
        </p:txBody>
      </p:sp>
      <p:sp>
        <p:nvSpPr>
          <p:cNvPr id="1281027" name="Rectangle 3"/>
          <p:cNvSpPr>
            <a:spLocks noGrp="1" noChangeArrowheads="1"/>
          </p:cNvSpPr>
          <p:nvPr>
            <p:ph type="body" idx="1"/>
          </p:nvPr>
        </p:nvSpPr>
        <p:spPr/>
        <p:txBody>
          <a:bodyPr/>
          <a:lstStyle/>
          <a:p>
            <a:pPr>
              <a:lnSpc>
                <a:spcPct val="90000"/>
              </a:lnSpc>
            </a:pPr>
            <a:r>
              <a:rPr lang="en-US" sz="2800"/>
              <a:t>Now tell the system about the new type…</a:t>
            </a:r>
          </a:p>
          <a:p>
            <a:pPr>
              <a:lnSpc>
                <a:spcPct val="90000"/>
              </a:lnSpc>
              <a:buFontTx/>
              <a:buNone/>
            </a:pPr>
            <a:r>
              <a:rPr lang="en-US" sz="2000" b="1">
                <a:solidFill>
                  <a:schemeClr val="accent2"/>
                </a:solidFill>
              </a:rPr>
              <a:t>CREATE FUNCTION complex_in(opaque)</a:t>
            </a:r>
          </a:p>
          <a:p>
            <a:pPr>
              <a:lnSpc>
                <a:spcPct val="90000"/>
              </a:lnSpc>
              <a:buFontTx/>
              <a:buNone/>
            </a:pPr>
            <a:r>
              <a:rPr lang="en-US" sz="2000" b="1">
                <a:solidFill>
                  <a:schemeClr val="accent2"/>
                </a:solidFill>
              </a:rPr>
              <a:t>    RETURNS complex</a:t>
            </a:r>
          </a:p>
          <a:p>
            <a:pPr>
              <a:lnSpc>
                <a:spcPct val="90000"/>
              </a:lnSpc>
              <a:buFontTx/>
              <a:buNone/>
            </a:pPr>
            <a:r>
              <a:rPr lang="en-US" sz="2000" b="1">
                <a:solidFill>
                  <a:schemeClr val="accent2"/>
                </a:solidFill>
              </a:rPr>
              <a:t>    AS 'PGROOT/tutorial/obj/complex.so'</a:t>
            </a:r>
          </a:p>
          <a:p>
            <a:pPr>
              <a:lnSpc>
                <a:spcPct val="90000"/>
              </a:lnSpc>
              <a:buFontTx/>
              <a:buNone/>
            </a:pPr>
            <a:r>
              <a:rPr lang="en-US" sz="2000" b="1">
                <a:solidFill>
                  <a:schemeClr val="accent2"/>
                </a:solidFill>
              </a:rPr>
              <a:t>    LANGUAGE 'c';</a:t>
            </a:r>
          </a:p>
          <a:p>
            <a:pPr>
              <a:lnSpc>
                <a:spcPct val="90000"/>
              </a:lnSpc>
              <a:buFontTx/>
              <a:buNone/>
            </a:pPr>
            <a:endParaRPr lang="en-US" sz="2000" b="1">
              <a:solidFill>
                <a:schemeClr val="accent2"/>
              </a:solidFill>
            </a:endParaRPr>
          </a:p>
          <a:p>
            <a:pPr>
              <a:lnSpc>
                <a:spcPct val="90000"/>
              </a:lnSpc>
              <a:buFontTx/>
              <a:buNone/>
            </a:pPr>
            <a:r>
              <a:rPr lang="en-US" sz="2000" b="1">
                <a:solidFill>
                  <a:schemeClr val="accent2"/>
                </a:solidFill>
              </a:rPr>
              <a:t>CREATE FUNCTION complex_out(opaque)</a:t>
            </a:r>
          </a:p>
          <a:p>
            <a:pPr>
              <a:lnSpc>
                <a:spcPct val="90000"/>
              </a:lnSpc>
              <a:buFontTx/>
              <a:buNone/>
            </a:pPr>
            <a:r>
              <a:rPr lang="en-US" sz="2000" b="1">
                <a:solidFill>
                  <a:schemeClr val="accent2"/>
                </a:solidFill>
              </a:rPr>
              <a:t>    RETURNS opaque</a:t>
            </a:r>
          </a:p>
          <a:p>
            <a:pPr>
              <a:lnSpc>
                <a:spcPct val="90000"/>
              </a:lnSpc>
              <a:buFontTx/>
              <a:buNone/>
            </a:pPr>
            <a:r>
              <a:rPr lang="en-US" sz="2000" b="1">
                <a:solidFill>
                  <a:schemeClr val="accent2"/>
                </a:solidFill>
              </a:rPr>
              <a:t>    AS 'PGROOT/tutorial/obj/complex.so'</a:t>
            </a:r>
          </a:p>
          <a:p>
            <a:pPr>
              <a:lnSpc>
                <a:spcPct val="90000"/>
              </a:lnSpc>
              <a:buFontTx/>
              <a:buNone/>
            </a:pPr>
            <a:r>
              <a:rPr lang="en-US" sz="2000" b="1">
                <a:solidFill>
                  <a:schemeClr val="accent2"/>
                </a:solidFill>
              </a:rPr>
              <a:t>    LANGUAGE 'c';</a:t>
            </a:r>
          </a:p>
          <a:p>
            <a:pPr>
              <a:lnSpc>
                <a:spcPct val="90000"/>
              </a:lnSpc>
              <a:buFontTx/>
              <a:buNone/>
            </a:pPr>
            <a:endParaRPr lang="en-US" sz="2000" b="1">
              <a:solidFill>
                <a:schemeClr val="accent2"/>
              </a:solidFill>
            </a:endParaRPr>
          </a:p>
          <a:p>
            <a:pPr>
              <a:lnSpc>
                <a:spcPct val="90000"/>
              </a:lnSpc>
              <a:buFontTx/>
              <a:buNone/>
            </a:pPr>
            <a:r>
              <a:rPr lang="en-US" sz="2000" b="1">
                <a:solidFill>
                  <a:schemeClr val="accent2"/>
                </a:solidFill>
              </a:rPr>
              <a:t>CREATE TYPE complex (</a:t>
            </a:r>
          </a:p>
          <a:p>
            <a:pPr>
              <a:lnSpc>
                <a:spcPct val="90000"/>
              </a:lnSpc>
              <a:buFontTx/>
              <a:buNone/>
            </a:pPr>
            <a:r>
              <a:rPr lang="en-US" sz="2000" b="1">
                <a:solidFill>
                  <a:schemeClr val="accent2"/>
                </a:solidFill>
              </a:rPr>
              <a:t>    internallength = 16,</a:t>
            </a:r>
          </a:p>
          <a:p>
            <a:pPr>
              <a:lnSpc>
                <a:spcPct val="90000"/>
              </a:lnSpc>
              <a:buFontTx/>
              <a:buNone/>
            </a:pPr>
            <a:r>
              <a:rPr lang="en-US" sz="2000" b="1">
                <a:solidFill>
                  <a:schemeClr val="accent2"/>
                </a:solidFill>
              </a:rPr>
              <a:t>    input = complex_in,</a:t>
            </a:r>
          </a:p>
          <a:p>
            <a:pPr>
              <a:lnSpc>
                <a:spcPct val="90000"/>
              </a:lnSpc>
              <a:buFontTx/>
              <a:buNone/>
            </a:pPr>
            <a:r>
              <a:rPr lang="en-US" sz="2000" b="1">
                <a:solidFill>
                  <a:schemeClr val="accent2"/>
                </a:solidFill>
              </a:rPr>
              <a:t>    output = complex_out);</a:t>
            </a:r>
            <a:endParaRPr lang="en-US" sz="2800"/>
          </a:p>
        </p:txBody>
      </p:sp>
    </p:spTree>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282050" name="Rectangle 2"/>
          <p:cNvSpPr>
            <a:spLocks noGrp="1" noChangeArrowheads="1"/>
          </p:cNvSpPr>
          <p:nvPr>
            <p:ph type="title"/>
          </p:nvPr>
        </p:nvSpPr>
        <p:spPr/>
        <p:txBody>
          <a:bodyPr/>
          <a:lstStyle/>
          <a:p>
            <a:r>
              <a:rPr lang="en-US"/>
              <a:t>Operator extensions</a:t>
            </a:r>
          </a:p>
        </p:txBody>
      </p:sp>
      <p:sp>
        <p:nvSpPr>
          <p:cNvPr id="1282051" name="Rectangle 3"/>
          <p:cNvSpPr>
            <a:spLocks noGrp="1" noChangeArrowheads="1"/>
          </p:cNvSpPr>
          <p:nvPr>
            <p:ph type="body" idx="1"/>
          </p:nvPr>
        </p:nvSpPr>
        <p:spPr/>
        <p:txBody>
          <a:bodyPr/>
          <a:lstStyle/>
          <a:p>
            <a:pPr>
              <a:lnSpc>
                <a:spcPct val="80000"/>
              </a:lnSpc>
              <a:buFontTx/>
              <a:buNone/>
            </a:pPr>
            <a:r>
              <a:rPr lang="en-US" sz="2800" b="1">
                <a:solidFill>
                  <a:schemeClr val="accent2"/>
                </a:solidFill>
              </a:rPr>
              <a:t>CREATE FUNCTION complex_add(complex, complex)</a:t>
            </a:r>
          </a:p>
          <a:p>
            <a:pPr>
              <a:lnSpc>
                <a:spcPct val="80000"/>
              </a:lnSpc>
              <a:buFontTx/>
              <a:buNone/>
            </a:pPr>
            <a:r>
              <a:rPr lang="en-US" sz="2800" b="1">
                <a:solidFill>
                  <a:schemeClr val="accent2"/>
                </a:solidFill>
              </a:rPr>
              <a:t>  RETURNS complex</a:t>
            </a:r>
          </a:p>
          <a:p>
            <a:pPr>
              <a:lnSpc>
                <a:spcPct val="80000"/>
              </a:lnSpc>
              <a:buFontTx/>
              <a:buNone/>
            </a:pPr>
            <a:r>
              <a:rPr lang="en-US" sz="2800" b="1">
                <a:solidFill>
                  <a:schemeClr val="accent2"/>
                </a:solidFill>
              </a:rPr>
              <a:t>    AS '$PWD/obj/complex.so'</a:t>
            </a:r>
          </a:p>
          <a:p>
            <a:pPr>
              <a:lnSpc>
                <a:spcPct val="80000"/>
              </a:lnSpc>
              <a:buFontTx/>
              <a:buNone/>
            </a:pPr>
            <a:r>
              <a:rPr lang="en-US" sz="2800" b="1">
                <a:solidFill>
                  <a:schemeClr val="accent2"/>
                </a:solidFill>
              </a:rPr>
              <a:t>    LANGUAGE 'c';</a:t>
            </a:r>
          </a:p>
          <a:p>
            <a:pPr>
              <a:lnSpc>
                <a:spcPct val="80000"/>
              </a:lnSpc>
              <a:buFontTx/>
              <a:buNone/>
            </a:pPr>
            <a:endParaRPr lang="en-US" sz="2800" b="1">
              <a:solidFill>
                <a:schemeClr val="accent2"/>
              </a:solidFill>
            </a:endParaRPr>
          </a:p>
          <a:p>
            <a:pPr>
              <a:lnSpc>
                <a:spcPct val="80000"/>
              </a:lnSpc>
              <a:buFontTx/>
              <a:buNone/>
            </a:pPr>
            <a:r>
              <a:rPr lang="en-US" sz="2800" b="1">
                <a:solidFill>
                  <a:schemeClr val="accent2"/>
                </a:solidFill>
              </a:rPr>
              <a:t>CREATE OPERATOR + (</a:t>
            </a:r>
          </a:p>
          <a:p>
            <a:pPr>
              <a:lnSpc>
                <a:spcPct val="80000"/>
              </a:lnSpc>
              <a:buFontTx/>
              <a:buNone/>
            </a:pPr>
            <a:r>
              <a:rPr lang="en-US" sz="2800" b="1">
                <a:solidFill>
                  <a:schemeClr val="accent2"/>
                </a:solidFill>
              </a:rPr>
              <a:t>    leftarg = complex,</a:t>
            </a:r>
          </a:p>
          <a:p>
            <a:pPr>
              <a:lnSpc>
                <a:spcPct val="80000"/>
              </a:lnSpc>
              <a:buFontTx/>
              <a:buNone/>
            </a:pPr>
            <a:r>
              <a:rPr lang="en-US" sz="2800" b="1">
                <a:solidFill>
                  <a:schemeClr val="accent2"/>
                </a:solidFill>
              </a:rPr>
              <a:t>    rightarg = complex,</a:t>
            </a:r>
          </a:p>
          <a:p>
            <a:pPr>
              <a:lnSpc>
                <a:spcPct val="80000"/>
              </a:lnSpc>
              <a:buFontTx/>
              <a:buNone/>
            </a:pPr>
            <a:r>
              <a:rPr lang="en-US" sz="2800" b="1">
                <a:solidFill>
                  <a:schemeClr val="accent2"/>
                </a:solidFill>
              </a:rPr>
              <a:t>    procedure = complex_add,</a:t>
            </a:r>
          </a:p>
          <a:p>
            <a:pPr>
              <a:lnSpc>
                <a:spcPct val="80000"/>
              </a:lnSpc>
              <a:buFontTx/>
              <a:buNone/>
            </a:pPr>
            <a:r>
              <a:rPr lang="en-US" sz="2800" b="1">
                <a:solidFill>
                  <a:schemeClr val="accent2"/>
                </a:solidFill>
              </a:rPr>
              <a:t>    commutator = + );</a:t>
            </a:r>
          </a:p>
        </p:txBody>
      </p:sp>
    </p:spTree>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527810" name="Rectangle 2"/>
          <p:cNvSpPr>
            <a:spLocks noGrp="1" noChangeArrowheads="1"/>
          </p:cNvSpPr>
          <p:nvPr>
            <p:ph type="title"/>
          </p:nvPr>
        </p:nvSpPr>
        <p:spPr/>
        <p:txBody>
          <a:bodyPr/>
          <a:lstStyle/>
          <a:p>
            <a:r>
              <a:rPr lang="en-US"/>
              <a:t>Create tables using the type</a:t>
            </a:r>
          </a:p>
        </p:txBody>
      </p:sp>
      <p:sp>
        <p:nvSpPr>
          <p:cNvPr id="1527811" name="Rectangle 3"/>
          <p:cNvSpPr>
            <a:spLocks noGrp="1" noChangeArrowheads="1"/>
          </p:cNvSpPr>
          <p:nvPr>
            <p:ph type="body" idx="1"/>
          </p:nvPr>
        </p:nvSpPr>
        <p:spPr/>
        <p:txBody>
          <a:bodyPr/>
          <a:lstStyle/>
          <a:p>
            <a:r>
              <a:rPr lang="en-US"/>
              <a:t>CREATE TABLE test_complex (a complex, b complex);</a:t>
            </a:r>
          </a:p>
          <a:p>
            <a:endParaRPr lang="en-US"/>
          </a:p>
          <a:p>
            <a:r>
              <a:rPr lang="en-US"/>
              <a:t>INSERT INTO test_complex (a,b) values (….);</a:t>
            </a:r>
          </a:p>
          <a:p>
            <a:pPr>
              <a:buFontTx/>
              <a:buNone/>
            </a:pPr>
            <a:endParaRPr lang="en-US"/>
          </a:p>
        </p:txBody>
      </p:sp>
    </p:spTree>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283074" name="Rectangle 2"/>
          <p:cNvSpPr>
            <a:spLocks noGrp="1" noChangeArrowheads="1"/>
          </p:cNvSpPr>
          <p:nvPr>
            <p:ph type="title"/>
          </p:nvPr>
        </p:nvSpPr>
        <p:spPr/>
        <p:txBody>
          <a:bodyPr/>
          <a:lstStyle/>
          <a:p>
            <a:r>
              <a:rPr lang="en-US"/>
              <a:t>Now we can do…</a:t>
            </a:r>
          </a:p>
        </p:txBody>
      </p:sp>
      <p:sp>
        <p:nvSpPr>
          <p:cNvPr id="1283075" name="Rectangle 3"/>
          <p:cNvSpPr>
            <a:spLocks noGrp="1" noChangeArrowheads="1"/>
          </p:cNvSpPr>
          <p:nvPr>
            <p:ph type="body" idx="1"/>
          </p:nvPr>
        </p:nvSpPr>
        <p:spPr/>
        <p:txBody>
          <a:bodyPr/>
          <a:lstStyle/>
          <a:p>
            <a:pPr>
              <a:lnSpc>
                <a:spcPct val="90000"/>
              </a:lnSpc>
            </a:pPr>
            <a:r>
              <a:rPr lang="en-US" sz="2800">
                <a:solidFill>
                  <a:schemeClr val="accent2"/>
                </a:solidFill>
              </a:rPr>
              <a:t>SELECT (a + b) AS c FROM test_complex;</a:t>
            </a:r>
          </a:p>
          <a:p>
            <a:pPr>
              <a:lnSpc>
                <a:spcPct val="90000"/>
              </a:lnSpc>
            </a:pPr>
            <a:endParaRPr lang="en-US" sz="2800">
              <a:solidFill>
                <a:schemeClr val="accent2"/>
              </a:solidFill>
            </a:endParaRPr>
          </a:p>
          <a:p>
            <a:pPr>
              <a:lnSpc>
                <a:spcPct val="90000"/>
              </a:lnSpc>
            </a:pPr>
            <a:r>
              <a:rPr lang="en-US" sz="2800"/>
              <a:t>+----------------+</a:t>
            </a:r>
          </a:p>
          <a:p>
            <a:pPr>
              <a:lnSpc>
                <a:spcPct val="90000"/>
              </a:lnSpc>
            </a:pPr>
            <a:r>
              <a:rPr lang="en-US" sz="2800"/>
              <a:t>|c               |</a:t>
            </a:r>
          </a:p>
          <a:p>
            <a:pPr>
              <a:lnSpc>
                <a:spcPct val="90000"/>
              </a:lnSpc>
            </a:pPr>
            <a:r>
              <a:rPr lang="en-US" sz="2800"/>
              <a:t>+----------------+</a:t>
            </a:r>
          </a:p>
          <a:p>
            <a:pPr>
              <a:lnSpc>
                <a:spcPct val="90000"/>
              </a:lnSpc>
            </a:pPr>
            <a:r>
              <a:rPr lang="en-US" sz="2800"/>
              <a:t>|(5.2,6.05)      |</a:t>
            </a:r>
          </a:p>
          <a:p>
            <a:pPr>
              <a:lnSpc>
                <a:spcPct val="90000"/>
              </a:lnSpc>
            </a:pPr>
            <a:r>
              <a:rPr lang="en-US" sz="2800"/>
              <a:t>+----------------+</a:t>
            </a:r>
          </a:p>
          <a:p>
            <a:pPr>
              <a:lnSpc>
                <a:spcPct val="90000"/>
              </a:lnSpc>
            </a:pPr>
            <a:r>
              <a:rPr lang="en-US" sz="2800"/>
              <a:t>|(133.42,144.95) |</a:t>
            </a:r>
          </a:p>
          <a:p>
            <a:pPr>
              <a:lnSpc>
                <a:spcPct val="90000"/>
              </a:lnSpc>
            </a:pPr>
            <a:r>
              <a:rPr lang="en-US" sz="2800"/>
              <a:t>+----------------+</a:t>
            </a:r>
          </a:p>
          <a:p>
            <a:pPr>
              <a:lnSpc>
                <a:spcPct val="90000"/>
              </a:lnSpc>
            </a:pPr>
            <a:r>
              <a:rPr lang="en-US" sz="2800"/>
              <a:t> </a:t>
            </a:r>
          </a:p>
        </p:txBody>
      </p:sp>
    </p:spTree>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284098" name="Rectangle 2"/>
          <p:cNvSpPr>
            <a:spLocks noGrp="1" noChangeArrowheads="1"/>
          </p:cNvSpPr>
          <p:nvPr>
            <p:ph type="title"/>
          </p:nvPr>
        </p:nvSpPr>
        <p:spPr/>
        <p:txBody>
          <a:bodyPr/>
          <a:lstStyle/>
          <a:p>
            <a:r>
              <a:rPr lang="en-US"/>
              <a:t>Creating new Aggregates</a:t>
            </a:r>
          </a:p>
        </p:txBody>
      </p:sp>
      <p:sp>
        <p:nvSpPr>
          <p:cNvPr id="1284099" name="Rectangle 3"/>
          <p:cNvSpPr>
            <a:spLocks noGrp="1" noChangeArrowheads="1"/>
          </p:cNvSpPr>
          <p:nvPr>
            <p:ph type="body" idx="1"/>
          </p:nvPr>
        </p:nvSpPr>
        <p:spPr/>
        <p:txBody>
          <a:bodyPr/>
          <a:lstStyle/>
          <a:p>
            <a:pPr>
              <a:lnSpc>
                <a:spcPct val="80000"/>
              </a:lnSpc>
              <a:buFontTx/>
              <a:buNone/>
            </a:pPr>
            <a:r>
              <a:rPr lang="en-US" sz="2800" b="1">
                <a:solidFill>
                  <a:schemeClr val="accent2"/>
                </a:solidFill>
              </a:rPr>
              <a:t>CREATE AGGREGATE complex_sum (</a:t>
            </a:r>
          </a:p>
          <a:p>
            <a:pPr>
              <a:lnSpc>
                <a:spcPct val="80000"/>
              </a:lnSpc>
              <a:buFontTx/>
              <a:buNone/>
            </a:pPr>
            <a:r>
              <a:rPr lang="en-US" sz="2800" b="1">
                <a:solidFill>
                  <a:schemeClr val="accent2"/>
                </a:solidFill>
              </a:rPr>
              <a:t>    sfunc1 = complex_add,</a:t>
            </a:r>
          </a:p>
          <a:p>
            <a:pPr>
              <a:lnSpc>
                <a:spcPct val="80000"/>
              </a:lnSpc>
              <a:buFontTx/>
              <a:buNone/>
            </a:pPr>
            <a:r>
              <a:rPr lang="en-US" sz="2800" b="1">
                <a:solidFill>
                  <a:schemeClr val="accent2"/>
                </a:solidFill>
              </a:rPr>
              <a:t>    basetype = complex,</a:t>
            </a:r>
          </a:p>
          <a:p>
            <a:pPr>
              <a:lnSpc>
                <a:spcPct val="80000"/>
              </a:lnSpc>
              <a:buFontTx/>
              <a:buNone/>
            </a:pPr>
            <a:r>
              <a:rPr lang="en-US" sz="2800" b="1">
                <a:solidFill>
                  <a:schemeClr val="accent2"/>
                </a:solidFill>
              </a:rPr>
              <a:t>    stype1 = complex,</a:t>
            </a:r>
          </a:p>
          <a:p>
            <a:pPr>
              <a:lnSpc>
                <a:spcPct val="80000"/>
              </a:lnSpc>
              <a:buFontTx/>
              <a:buNone/>
            </a:pPr>
            <a:r>
              <a:rPr lang="en-US" sz="2800" b="1">
                <a:solidFill>
                  <a:schemeClr val="accent2"/>
                </a:solidFill>
              </a:rPr>
              <a:t>    initcond1 = '(0,0)');</a:t>
            </a:r>
          </a:p>
          <a:p>
            <a:pPr>
              <a:lnSpc>
                <a:spcPct val="80000"/>
              </a:lnSpc>
              <a:buFontTx/>
              <a:buNone/>
            </a:pPr>
            <a:r>
              <a:rPr lang="en-US" sz="2800" b="1">
                <a:solidFill>
                  <a:schemeClr val="accent2"/>
                </a:solidFill>
              </a:rPr>
              <a:t>SELECT complex_sum(a) FROM test_complex;</a:t>
            </a:r>
          </a:p>
          <a:p>
            <a:pPr>
              <a:lnSpc>
                <a:spcPct val="80000"/>
              </a:lnSpc>
              <a:buFontTx/>
              <a:buNone/>
            </a:pPr>
            <a:r>
              <a:rPr lang="en-US" sz="2800" b="1"/>
              <a:t>         +------------+</a:t>
            </a:r>
          </a:p>
          <a:p>
            <a:pPr>
              <a:lnSpc>
                <a:spcPct val="80000"/>
              </a:lnSpc>
              <a:buFontTx/>
              <a:buNone/>
            </a:pPr>
            <a:r>
              <a:rPr lang="en-US" sz="2800" b="1"/>
              <a:t>         |complex_sum |</a:t>
            </a:r>
          </a:p>
          <a:p>
            <a:pPr>
              <a:lnSpc>
                <a:spcPct val="80000"/>
              </a:lnSpc>
              <a:buFontTx/>
              <a:buNone/>
            </a:pPr>
            <a:r>
              <a:rPr lang="en-US" sz="2800" b="1"/>
              <a:t>         +------------+</a:t>
            </a:r>
          </a:p>
          <a:p>
            <a:pPr>
              <a:lnSpc>
                <a:spcPct val="80000"/>
              </a:lnSpc>
              <a:buFontTx/>
              <a:buNone/>
            </a:pPr>
            <a:r>
              <a:rPr lang="en-US" sz="2800" b="1"/>
              <a:t>         |(34,53.9)   |</a:t>
            </a:r>
          </a:p>
          <a:p>
            <a:pPr>
              <a:lnSpc>
                <a:spcPct val="80000"/>
              </a:lnSpc>
              <a:buFontTx/>
              <a:buNone/>
            </a:pPr>
            <a:r>
              <a:rPr lang="en-US" sz="2800" b="1"/>
              <a:t>         +------------+</a:t>
            </a:r>
          </a:p>
        </p:txBody>
      </p:sp>
    </p:spTree>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266690" name="Rectangle 2"/>
          <p:cNvSpPr>
            <a:spLocks noGrp="1" noChangeArrowheads="1"/>
          </p:cNvSpPr>
          <p:nvPr>
            <p:ph type="title"/>
          </p:nvPr>
        </p:nvSpPr>
        <p:spPr/>
        <p:txBody>
          <a:bodyPr/>
          <a:lstStyle/>
          <a:p>
            <a:r>
              <a:rPr lang="en-US"/>
              <a:t>Rules System</a:t>
            </a:r>
          </a:p>
        </p:txBody>
      </p:sp>
      <p:sp>
        <p:nvSpPr>
          <p:cNvPr id="1266691" name="Rectangle 3"/>
          <p:cNvSpPr>
            <a:spLocks noGrp="1" noChangeArrowheads="1"/>
          </p:cNvSpPr>
          <p:nvPr>
            <p:ph type="body" idx="1"/>
          </p:nvPr>
        </p:nvSpPr>
        <p:spPr/>
        <p:txBody>
          <a:bodyPr/>
          <a:lstStyle/>
          <a:p>
            <a:r>
              <a:rPr lang="en-US">
                <a:solidFill>
                  <a:schemeClr val="accent2"/>
                </a:solidFill>
              </a:rPr>
              <a:t>CREATE RULE name AS ON event</a:t>
            </a:r>
          </a:p>
          <a:p>
            <a:pPr>
              <a:buFontTx/>
              <a:buNone/>
            </a:pPr>
            <a:r>
              <a:rPr lang="en-US">
                <a:solidFill>
                  <a:schemeClr val="accent2"/>
                </a:solidFill>
              </a:rPr>
              <a:t>    TO object [ WHERE condition ]</a:t>
            </a:r>
          </a:p>
          <a:p>
            <a:pPr>
              <a:buFontTx/>
              <a:buNone/>
            </a:pPr>
            <a:r>
              <a:rPr lang="en-US">
                <a:solidFill>
                  <a:schemeClr val="accent2"/>
                </a:solidFill>
              </a:rPr>
              <a:t>    DO [ INSTEAD ] [ action | NOTHING ]</a:t>
            </a:r>
          </a:p>
          <a:p>
            <a:endParaRPr lang="en-US">
              <a:solidFill>
                <a:schemeClr val="accent2"/>
              </a:solidFill>
            </a:endParaRPr>
          </a:p>
          <a:p>
            <a:r>
              <a:rPr lang="en-US"/>
              <a:t>Rules can be triggered by any event (select, update, delete, etc.)</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386498" name="Rectangle 2"/>
          <p:cNvSpPr>
            <a:spLocks noGrp="1" noChangeArrowheads="1"/>
          </p:cNvSpPr>
          <p:nvPr>
            <p:ph type="title"/>
          </p:nvPr>
        </p:nvSpPr>
        <p:spPr/>
        <p:txBody>
          <a:bodyPr/>
          <a:lstStyle/>
          <a:p>
            <a:r>
              <a:rPr lang="en-US" sz="2800"/>
              <a:t>Object Relational Extended SQL (Illustra)</a:t>
            </a:r>
          </a:p>
        </p:txBody>
      </p:sp>
      <p:sp>
        <p:nvSpPr>
          <p:cNvPr id="1386499" name="Rectangle 3"/>
          <p:cNvSpPr>
            <a:spLocks noGrp="1" noChangeArrowheads="1"/>
          </p:cNvSpPr>
          <p:nvPr>
            <p:ph type="body" idx="1"/>
          </p:nvPr>
        </p:nvSpPr>
        <p:spPr/>
        <p:txBody>
          <a:bodyPr/>
          <a:lstStyle/>
          <a:p>
            <a:pPr>
              <a:lnSpc>
                <a:spcPct val="90000"/>
              </a:lnSpc>
            </a:pPr>
            <a:r>
              <a:rPr lang="en-US"/>
              <a:t>CREATE TABLE tablename {OF TYPE Typename}|{OF NEW TYPE typename} (attr1 type1, attr2 type2,…,attrn typen) {UNDER parent_table_name};</a:t>
            </a:r>
          </a:p>
          <a:p>
            <a:pPr>
              <a:lnSpc>
                <a:spcPct val="90000"/>
              </a:lnSpc>
            </a:pPr>
            <a:r>
              <a:rPr lang="en-US"/>
              <a:t>CREATE TYPE typename (attribute_name type_desc, attribute2 type2, …, attrn typen);</a:t>
            </a:r>
          </a:p>
          <a:p>
            <a:pPr>
              <a:lnSpc>
                <a:spcPct val="90000"/>
              </a:lnSpc>
            </a:pPr>
            <a:r>
              <a:rPr lang="en-US"/>
              <a:t>CREATE FUNCTION functionname (type_name, type_name) RETURNS type_name AS sql_statement</a:t>
            </a:r>
          </a:p>
        </p:txBody>
      </p:sp>
    </p:spTree>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285122" name="Rectangle 2"/>
          <p:cNvSpPr>
            <a:spLocks noGrp="1" noChangeArrowheads="1"/>
          </p:cNvSpPr>
          <p:nvPr>
            <p:ph type="title"/>
          </p:nvPr>
        </p:nvSpPr>
        <p:spPr/>
        <p:txBody>
          <a:bodyPr/>
          <a:lstStyle/>
          <a:p>
            <a:r>
              <a:rPr lang="en-US"/>
              <a:t>Views as Rules</a:t>
            </a:r>
          </a:p>
        </p:txBody>
      </p:sp>
      <p:sp>
        <p:nvSpPr>
          <p:cNvPr id="1285123" name="Rectangle 3"/>
          <p:cNvSpPr>
            <a:spLocks noGrp="1" noChangeArrowheads="1"/>
          </p:cNvSpPr>
          <p:nvPr>
            <p:ph type="body" idx="1"/>
          </p:nvPr>
        </p:nvSpPr>
        <p:spPr/>
        <p:txBody>
          <a:bodyPr/>
          <a:lstStyle/>
          <a:p>
            <a:pPr>
              <a:lnSpc>
                <a:spcPct val="90000"/>
              </a:lnSpc>
            </a:pPr>
            <a:r>
              <a:rPr lang="en-US" sz="2800"/>
              <a:t>Views in Postgres are implemented using the rule system. In fact there is absolutely no difference between a </a:t>
            </a:r>
          </a:p>
          <a:p>
            <a:pPr>
              <a:lnSpc>
                <a:spcPct val="90000"/>
              </a:lnSpc>
              <a:buFontTx/>
              <a:buNone/>
            </a:pPr>
            <a:r>
              <a:rPr lang="en-US" sz="2800"/>
              <a:t>  </a:t>
            </a:r>
            <a:r>
              <a:rPr lang="en-US" sz="2800" b="1">
                <a:solidFill>
                  <a:schemeClr val="accent2"/>
                </a:solidFill>
              </a:rPr>
              <a:t>CREATE VIEW myview AS SELECT * FROM mytab;</a:t>
            </a:r>
          </a:p>
          <a:p>
            <a:pPr>
              <a:lnSpc>
                <a:spcPct val="90000"/>
              </a:lnSpc>
            </a:pPr>
            <a:r>
              <a:rPr lang="en-US" sz="2800"/>
              <a:t>compared against the two commands </a:t>
            </a:r>
          </a:p>
          <a:p>
            <a:pPr>
              <a:lnSpc>
                <a:spcPct val="90000"/>
              </a:lnSpc>
              <a:buFontTx/>
              <a:buNone/>
            </a:pPr>
            <a:r>
              <a:rPr lang="en-US" sz="2800" b="1">
                <a:solidFill>
                  <a:schemeClr val="accent2"/>
                </a:solidFill>
              </a:rPr>
              <a:t>CREATE TABLE myview (same attribute list as for mytab);</a:t>
            </a:r>
          </a:p>
          <a:p>
            <a:pPr>
              <a:lnSpc>
                <a:spcPct val="90000"/>
              </a:lnSpc>
              <a:buFontTx/>
              <a:buNone/>
            </a:pPr>
            <a:r>
              <a:rPr lang="en-US" sz="2800" b="1">
                <a:solidFill>
                  <a:schemeClr val="accent2"/>
                </a:solidFill>
              </a:rPr>
              <a:t>CREATE RULE "_RETmyview" AS ON SELECT TO myview DO INSTEAD</a:t>
            </a:r>
          </a:p>
          <a:p>
            <a:pPr>
              <a:lnSpc>
                <a:spcPct val="90000"/>
              </a:lnSpc>
              <a:buFontTx/>
              <a:buNone/>
            </a:pPr>
            <a:r>
              <a:rPr lang="en-US" sz="2800" b="1">
                <a:solidFill>
                  <a:schemeClr val="accent2"/>
                </a:solidFill>
              </a:rPr>
              <a:t>                      SELECT * FROM mytab;</a:t>
            </a:r>
          </a:p>
        </p:txBody>
      </p:sp>
    </p:spTree>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269764" name="Rectangle 4"/>
          <p:cNvSpPr>
            <a:spLocks noGrp="1" noChangeArrowheads="1"/>
          </p:cNvSpPr>
          <p:nvPr>
            <p:ph type="title"/>
          </p:nvPr>
        </p:nvSpPr>
        <p:spPr/>
        <p:txBody>
          <a:bodyPr/>
          <a:lstStyle/>
          <a:p>
            <a:r>
              <a:rPr lang="en-US"/>
              <a:t>Extensions to Indexing</a:t>
            </a:r>
          </a:p>
        </p:txBody>
      </p:sp>
      <p:sp>
        <p:nvSpPr>
          <p:cNvPr id="1269765" name="Rectangle 5"/>
          <p:cNvSpPr>
            <a:spLocks noGrp="1" noChangeArrowheads="1"/>
          </p:cNvSpPr>
          <p:nvPr>
            <p:ph type="body" idx="1"/>
          </p:nvPr>
        </p:nvSpPr>
        <p:spPr/>
        <p:txBody>
          <a:bodyPr/>
          <a:lstStyle/>
          <a:p>
            <a:r>
              <a:rPr lang="en-US"/>
              <a:t>Access Method extensions in Postgres</a:t>
            </a:r>
          </a:p>
          <a:p>
            <a:r>
              <a:rPr lang="en-US"/>
              <a:t>GiST: A Generalized Search Trees </a:t>
            </a:r>
          </a:p>
          <a:p>
            <a:pPr lvl="1"/>
            <a:r>
              <a:rPr lang="en-US"/>
              <a:t>Joe Hellerstein, UC Berkeley</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270788" name="Rectangle 4"/>
          <p:cNvSpPr>
            <a:spLocks noGrp="1" noChangeArrowheads="1"/>
          </p:cNvSpPr>
          <p:nvPr>
            <p:ph type="title"/>
          </p:nvPr>
        </p:nvSpPr>
        <p:spPr/>
        <p:txBody>
          <a:bodyPr/>
          <a:lstStyle/>
          <a:p>
            <a:r>
              <a:rPr lang="en-US"/>
              <a:t>Indexing in OO/OR Systems</a:t>
            </a:r>
          </a:p>
        </p:txBody>
      </p:sp>
      <p:sp>
        <p:nvSpPr>
          <p:cNvPr id="1270789" name="Rectangle 5"/>
          <p:cNvSpPr>
            <a:spLocks noGrp="1" noChangeArrowheads="1"/>
          </p:cNvSpPr>
          <p:nvPr>
            <p:ph type="body" idx="1"/>
          </p:nvPr>
        </p:nvSpPr>
        <p:spPr/>
        <p:txBody>
          <a:bodyPr/>
          <a:lstStyle/>
          <a:p>
            <a:r>
              <a:rPr lang="en-US"/>
              <a:t>Quick access to user-defined objects</a:t>
            </a:r>
          </a:p>
          <a:p>
            <a:r>
              <a:rPr lang="en-US"/>
              <a:t>Support queries natural to the objects</a:t>
            </a:r>
          </a:p>
          <a:p>
            <a:r>
              <a:rPr lang="en-US"/>
              <a:t>Two previous approaches</a:t>
            </a:r>
          </a:p>
          <a:p>
            <a:pPr lvl="1"/>
            <a:r>
              <a:rPr lang="en-US"/>
              <a:t>Specialized Indices (</a:t>
            </a:r>
            <a:r>
              <a:rPr lang="ja-JP" altLang="en-US">
                <a:latin typeface="Arial"/>
              </a:rPr>
              <a:t>“</a:t>
            </a:r>
            <a:r>
              <a:rPr lang="en-US"/>
              <a:t>ABCDEFG-trees</a:t>
            </a:r>
            <a:r>
              <a:rPr lang="ja-JP" altLang="en-US">
                <a:latin typeface="Arial"/>
              </a:rPr>
              <a:t>”</a:t>
            </a:r>
            <a:r>
              <a:rPr lang="en-US"/>
              <a:t>)</a:t>
            </a:r>
          </a:p>
          <a:p>
            <a:pPr lvl="2"/>
            <a:r>
              <a:rPr lang="en-US"/>
              <a:t>redundant code: most trees are very similar</a:t>
            </a:r>
          </a:p>
          <a:p>
            <a:pPr lvl="2"/>
            <a:r>
              <a:rPr lang="en-US"/>
              <a:t>concurrency control, etc. tricky!</a:t>
            </a:r>
          </a:p>
          <a:p>
            <a:pPr lvl="1"/>
            <a:r>
              <a:rPr lang="en-US"/>
              <a:t>Extensible B-trees &amp; R-trees (Postgres/Illustra)</a:t>
            </a:r>
          </a:p>
          <a:p>
            <a:pPr lvl="2"/>
            <a:r>
              <a:rPr lang="en-US"/>
              <a:t>B-tree or R-tree lookups only!</a:t>
            </a:r>
          </a:p>
          <a:p>
            <a:pPr lvl="2"/>
            <a:r>
              <a:rPr lang="en-US"/>
              <a:t>E.g. </a:t>
            </a:r>
            <a:r>
              <a:rPr lang="ja-JP" altLang="en-US">
                <a:latin typeface="Arial"/>
              </a:rPr>
              <a:t>‘</a:t>
            </a:r>
            <a:r>
              <a:rPr lang="en-US"/>
              <a:t>WHERE movie.video &lt; </a:t>
            </a:r>
            <a:r>
              <a:rPr lang="ja-JP" altLang="en-US">
                <a:latin typeface="Arial"/>
              </a:rPr>
              <a:t>‘</a:t>
            </a:r>
            <a:r>
              <a:rPr lang="en-US"/>
              <a:t>Terminator 2</a:t>
            </a:r>
            <a:r>
              <a:rPr lang="ja-JP" altLang="en-US">
                <a:latin typeface="Arial"/>
              </a:rPr>
              <a:t>’</a:t>
            </a:r>
            <a:endParaRPr lang="en-US"/>
          </a:p>
        </p:txBody>
      </p:sp>
    </p:spTree>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271810" name="Rectangle 2"/>
          <p:cNvSpPr>
            <a:spLocks noGrp="1" noChangeArrowheads="1"/>
          </p:cNvSpPr>
          <p:nvPr>
            <p:ph type="title"/>
          </p:nvPr>
        </p:nvSpPr>
        <p:spPr/>
        <p:txBody>
          <a:bodyPr/>
          <a:lstStyle/>
          <a:p>
            <a:r>
              <a:rPr lang="en-US"/>
              <a:t>GiST Approach</a:t>
            </a:r>
          </a:p>
        </p:txBody>
      </p:sp>
      <p:sp>
        <p:nvSpPr>
          <p:cNvPr id="1271811" name="Rectangle 3"/>
          <p:cNvSpPr>
            <a:spLocks noGrp="1" noChangeArrowheads="1"/>
          </p:cNvSpPr>
          <p:nvPr>
            <p:ph type="body" idx="1"/>
          </p:nvPr>
        </p:nvSpPr>
        <p:spPr/>
        <p:txBody>
          <a:bodyPr/>
          <a:lstStyle/>
          <a:p>
            <a:r>
              <a:rPr lang="en-US"/>
              <a:t>A generalized search tree. Must be:</a:t>
            </a:r>
          </a:p>
          <a:p>
            <a:r>
              <a:rPr lang="en-US"/>
              <a:t>Extensible in terms of queries</a:t>
            </a:r>
          </a:p>
          <a:p>
            <a:r>
              <a:rPr lang="en-US"/>
              <a:t>General (B+-tree, R-tree, etc.)</a:t>
            </a:r>
          </a:p>
          <a:p>
            <a:r>
              <a:rPr lang="en-US"/>
              <a:t>Easy to extend</a:t>
            </a:r>
          </a:p>
          <a:p>
            <a:r>
              <a:rPr lang="en-US"/>
              <a:t>Efficient (match specialized trees)</a:t>
            </a:r>
          </a:p>
          <a:p>
            <a:r>
              <a:rPr lang="en-US"/>
              <a:t>Highly concurrent, recoverable, etc.</a:t>
            </a:r>
          </a:p>
        </p:txBody>
      </p:sp>
    </p:spTree>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smtClean="0"/>
              <a:t>IS 257 – Fall 2012 </a:t>
            </a:r>
            <a:endParaRPr lang="en-US"/>
          </a:p>
        </p:txBody>
      </p:sp>
      <p:sp>
        <p:nvSpPr>
          <p:cNvPr id="1286146" name="Rectangle 2"/>
          <p:cNvSpPr>
            <a:spLocks noGrp="1" noChangeArrowheads="1"/>
          </p:cNvSpPr>
          <p:nvPr>
            <p:ph type="title"/>
          </p:nvPr>
        </p:nvSpPr>
        <p:spPr/>
        <p:txBody>
          <a:bodyPr/>
          <a:lstStyle/>
          <a:p>
            <a:r>
              <a:rPr lang="en-US"/>
              <a:t>GiST Applications</a:t>
            </a:r>
          </a:p>
        </p:txBody>
      </p:sp>
      <p:sp>
        <p:nvSpPr>
          <p:cNvPr id="1286147" name="Rectangle 3"/>
          <p:cNvSpPr>
            <a:spLocks noGrp="1" noChangeArrowheads="1"/>
          </p:cNvSpPr>
          <p:nvPr>
            <p:ph type="body" idx="1"/>
          </p:nvPr>
        </p:nvSpPr>
        <p:spPr/>
        <p:txBody>
          <a:bodyPr/>
          <a:lstStyle/>
          <a:p>
            <a:r>
              <a:rPr lang="en-US" sz="2800"/>
              <a:t>New indexes needed for new apps...</a:t>
            </a:r>
          </a:p>
          <a:p>
            <a:pPr lvl="1"/>
            <a:r>
              <a:rPr lang="en-US" sz="2400"/>
              <a:t>find all supersets of S</a:t>
            </a:r>
          </a:p>
          <a:p>
            <a:pPr lvl="1"/>
            <a:r>
              <a:rPr lang="en-US" sz="2400"/>
              <a:t>find all molecules that bind to M</a:t>
            </a:r>
          </a:p>
          <a:p>
            <a:pPr lvl="1"/>
            <a:r>
              <a:rPr lang="en-US" sz="2400"/>
              <a:t>your favorite query here (multimedia?)</a:t>
            </a:r>
          </a:p>
          <a:p>
            <a:r>
              <a:rPr lang="en-US" sz="2800"/>
              <a:t>...and for new queries over old domains:</a:t>
            </a:r>
          </a:p>
          <a:p>
            <a:pPr lvl="1"/>
            <a:r>
              <a:rPr lang="en-US" sz="2400"/>
              <a:t>find all points in region from 12 to 2 o</a:t>
            </a:r>
            <a:r>
              <a:rPr lang="ja-JP" altLang="en-US" sz="2400">
                <a:latin typeface="Arial"/>
              </a:rPr>
              <a:t>’</a:t>
            </a:r>
            <a:r>
              <a:rPr lang="en-US" sz="2400"/>
              <a:t>clock</a:t>
            </a:r>
          </a:p>
          <a:p>
            <a:pPr lvl="1"/>
            <a:endParaRPr lang="en-US" sz="2400"/>
          </a:p>
          <a:p>
            <a:pPr lvl="1"/>
            <a:endParaRPr lang="en-US" sz="2400"/>
          </a:p>
          <a:p>
            <a:pPr lvl="1"/>
            <a:endParaRPr lang="en-US" sz="2400"/>
          </a:p>
          <a:p>
            <a:pPr lvl="1"/>
            <a:r>
              <a:rPr lang="en-US" sz="2400"/>
              <a:t>find all text elements estimated relevant to a query string</a:t>
            </a:r>
          </a:p>
        </p:txBody>
      </p:sp>
      <p:grpSp>
        <p:nvGrpSpPr>
          <p:cNvPr id="1286151" name="Group 7"/>
          <p:cNvGrpSpPr>
            <a:grpSpLocks/>
          </p:cNvGrpSpPr>
          <p:nvPr/>
        </p:nvGrpSpPr>
        <p:grpSpPr bwMode="auto">
          <a:xfrm>
            <a:off x="5943600" y="4038600"/>
            <a:ext cx="1143000" cy="1143000"/>
            <a:chOff x="4608" y="2976"/>
            <a:chExt cx="720" cy="720"/>
          </a:xfrm>
        </p:grpSpPr>
        <p:sp>
          <p:nvSpPr>
            <p:cNvPr id="1286148" name="Oval 4"/>
            <p:cNvSpPr>
              <a:spLocks noChangeArrowheads="1"/>
            </p:cNvSpPr>
            <p:nvPr/>
          </p:nvSpPr>
          <p:spPr bwMode="auto">
            <a:xfrm>
              <a:off x="4608" y="2976"/>
              <a:ext cx="720" cy="72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86149" name="Line 5"/>
            <p:cNvSpPr>
              <a:spLocks noChangeShapeType="1"/>
            </p:cNvSpPr>
            <p:nvPr/>
          </p:nvSpPr>
          <p:spPr bwMode="auto">
            <a:xfrm flipH="1" flipV="1">
              <a:off x="4992" y="2976"/>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86150" name="Line 6"/>
            <p:cNvSpPr>
              <a:spLocks noChangeShapeType="1"/>
            </p:cNvSpPr>
            <p:nvPr/>
          </p:nvSpPr>
          <p:spPr bwMode="auto">
            <a:xfrm flipV="1">
              <a:off x="4992" y="3072"/>
              <a:ext cx="240"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387522" name="Rectangle 2"/>
          <p:cNvSpPr>
            <a:spLocks noGrp="1" noChangeArrowheads="1"/>
          </p:cNvSpPr>
          <p:nvPr>
            <p:ph type="title"/>
          </p:nvPr>
        </p:nvSpPr>
        <p:spPr/>
        <p:txBody>
          <a:bodyPr/>
          <a:lstStyle/>
          <a:p>
            <a:r>
              <a:rPr lang="en-US" sz="3200"/>
              <a:t>Object-Relational SQL in ORACLE</a:t>
            </a:r>
          </a:p>
        </p:txBody>
      </p:sp>
      <p:sp>
        <p:nvSpPr>
          <p:cNvPr id="1387523" name="Rectangle 3"/>
          <p:cNvSpPr>
            <a:spLocks noGrp="1" noChangeArrowheads="1"/>
          </p:cNvSpPr>
          <p:nvPr>
            <p:ph type="body" idx="1"/>
          </p:nvPr>
        </p:nvSpPr>
        <p:spPr/>
        <p:txBody>
          <a:bodyPr/>
          <a:lstStyle/>
          <a:p>
            <a:r>
              <a:rPr lang="en-US"/>
              <a:t>CREATE (OR REPLACE) TYPE typename AS OBJECT (attr_name, attr_type, …);</a:t>
            </a:r>
          </a:p>
          <a:p>
            <a:endParaRPr lang="en-US"/>
          </a:p>
          <a:p>
            <a:r>
              <a:rPr lang="en-US"/>
              <a:t>CREATE TABLE OF typename;</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1388546" name="Rectangle 2"/>
          <p:cNvSpPr>
            <a:spLocks noGrp="1" noChangeArrowheads="1"/>
          </p:cNvSpPr>
          <p:nvPr>
            <p:ph type="title"/>
          </p:nvPr>
        </p:nvSpPr>
        <p:spPr/>
        <p:txBody>
          <a:bodyPr/>
          <a:lstStyle/>
          <a:p>
            <a:r>
              <a:rPr lang="en-US"/>
              <a:t>Example</a:t>
            </a:r>
          </a:p>
        </p:txBody>
      </p:sp>
      <p:sp>
        <p:nvSpPr>
          <p:cNvPr id="1388547" name="Rectangle 3"/>
          <p:cNvSpPr>
            <a:spLocks noGrp="1" noChangeArrowheads="1"/>
          </p:cNvSpPr>
          <p:nvPr>
            <p:ph type="body" idx="1"/>
          </p:nvPr>
        </p:nvSpPr>
        <p:spPr/>
        <p:txBody>
          <a:bodyPr/>
          <a:lstStyle/>
          <a:p>
            <a:r>
              <a:rPr lang="en-US">
                <a:solidFill>
                  <a:srgbClr val="FF3300"/>
                </a:solidFill>
              </a:rPr>
              <a:t>CREATE TYPE ANIMAL_TY AS OBJECT  (Breed VARCHAR2(25), Name VARCHAR2(25), Birthdate DATE);</a:t>
            </a:r>
          </a:p>
          <a:p>
            <a:pPr lvl="1"/>
            <a:r>
              <a:rPr lang="en-US"/>
              <a:t>Creates a new type</a:t>
            </a:r>
          </a:p>
          <a:p>
            <a:r>
              <a:rPr lang="en-US">
                <a:solidFill>
                  <a:srgbClr val="FF3300"/>
                </a:solidFill>
              </a:rPr>
              <a:t>CREATE TABLE Animal of Animal_ty;</a:t>
            </a:r>
          </a:p>
          <a:p>
            <a:pPr lvl="1"/>
            <a:r>
              <a:rPr lang="en-US"/>
              <a:t>Creates </a:t>
            </a:r>
            <a:r>
              <a:rPr lang="ja-JP" altLang="en-US">
                <a:latin typeface="Arial"/>
              </a:rPr>
              <a:t>“</a:t>
            </a:r>
            <a:r>
              <a:rPr lang="en-US"/>
              <a:t>Object Table</a:t>
            </a:r>
            <a:r>
              <a:rPr lang="ja-JP" altLang="en-US">
                <a:latin typeface="Arial"/>
              </a:rPr>
              <a:t>”</a:t>
            </a:r>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99CC"/>
      </a:accent1>
      <a:accent2>
        <a:srgbClr val="3333CC"/>
      </a:accent2>
      <a:accent3>
        <a:srgbClr val="FFFFFF"/>
      </a:accent3>
      <a:accent4>
        <a:srgbClr val="000000"/>
      </a:accent4>
      <a:accent5>
        <a:srgbClr val="AACAE2"/>
      </a:accent5>
      <a:accent6>
        <a:srgbClr val="2D2DB9"/>
      </a:accent6>
      <a:hlink>
        <a:srgbClr val="CCCCFF"/>
      </a:hlink>
      <a:folHlink>
        <a:srgbClr val="B2B2B2"/>
      </a:folHlink>
    </a:clrScheme>
    <a:fontScheme name="Default Design">
      <a:majorFont>
        <a:latin typeface="Futura Md BT"/>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4628</TotalTime>
  <Words>5913</Words>
  <Application>Microsoft Macintosh PowerPoint</Application>
  <PresentationFormat>On-screen Show (4:3)</PresentationFormat>
  <Paragraphs>750</Paragraphs>
  <Slides>74</Slides>
  <Notes>74</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Default Design</vt:lpstr>
      <vt:lpstr>Object-Relational Databases and  OR Extensions</vt:lpstr>
      <vt:lpstr>Lecture Outline</vt:lpstr>
      <vt:lpstr>Lecture Outline</vt:lpstr>
      <vt:lpstr>Object Relational Databases</vt:lpstr>
      <vt:lpstr>Object Relational Databases</vt:lpstr>
      <vt:lpstr>Object Relational Data Model</vt:lpstr>
      <vt:lpstr>Object Relational Extended SQL (Illustra)</vt:lpstr>
      <vt:lpstr>Object-Relational SQL in ORACLE</vt:lpstr>
      <vt:lpstr>Example</vt:lpstr>
      <vt:lpstr>Constructor Functions</vt:lpstr>
      <vt:lpstr>Selecting from an Object Table</vt:lpstr>
      <vt:lpstr>More Complex Objects</vt:lpstr>
      <vt:lpstr>What Does the Table Look like?</vt:lpstr>
      <vt:lpstr>Inserting</vt:lpstr>
      <vt:lpstr>Selecting from Abstract Datatypes</vt:lpstr>
      <vt:lpstr>Selecting from Abstract Datatypes</vt:lpstr>
      <vt:lpstr>Updating</vt:lpstr>
      <vt:lpstr>MySQL</vt:lpstr>
      <vt:lpstr>User-Defined Functions (Oracle)</vt:lpstr>
      <vt:lpstr>Example</vt:lpstr>
      <vt:lpstr>Example</vt:lpstr>
      <vt:lpstr>Functions and Procedures - MySQL</vt:lpstr>
      <vt:lpstr>Defining a MySQL procedure</vt:lpstr>
      <vt:lpstr>Defining a MySQL Function</vt:lpstr>
      <vt:lpstr>TRIGGERS (Oracle)</vt:lpstr>
      <vt:lpstr>Triggers in MySQL</vt:lpstr>
      <vt:lpstr>Triggers in MySQL</vt:lpstr>
      <vt:lpstr>Triggers in MySQL (cont)</vt:lpstr>
      <vt:lpstr>Triggers in MySQL (cont</vt:lpstr>
      <vt:lpstr>Lecture Outline</vt:lpstr>
      <vt:lpstr>PostgreSQL</vt:lpstr>
      <vt:lpstr>PostgreSQL Classes</vt:lpstr>
      <vt:lpstr>Creating a Class</vt:lpstr>
      <vt:lpstr>PostgreSQL</vt:lpstr>
      <vt:lpstr>PostgreSQL</vt:lpstr>
      <vt:lpstr>Inheritance</vt:lpstr>
      <vt:lpstr>Inheritance</vt:lpstr>
      <vt:lpstr>Inheritance</vt:lpstr>
      <vt:lpstr>Inheritance</vt:lpstr>
      <vt:lpstr>Inheritance    </vt:lpstr>
      <vt:lpstr>Inheritance</vt:lpstr>
      <vt:lpstr>Non-Atomic Values</vt:lpstr>
      <vt:lpstr>Non-Atomic Values - Arrays</vt:lpstr>
      <vt:lpstr>Non-Atomic Values - Arrays</vt:lpstr>
      <vt:lpstr>Inserting into Arrays</vt:lpstr>
      <vt:lpstr>Querying Arrays</vt:lpstr>
      <vt:lpstr>Querying Arrays</vt:lpstr>
      <vt:lpstr>Querying Arrays</vt:lpstr>
      <vt:lpstr>Lecture Outline</vt:lpstr>
      <vt:lpstr>PostgreSQL Extensibility</vt:lpstr>
      <vt:lpstr>Postgres System Catalogs</vt:lpstr>
      <vt:lpstr>User Defined Functions</vt:lpstr>
      <vt:lpstr>Simple SQL Function</vt:lpstr>
      <vt:lpstr>A more complex function</vt:lpstr>
      <vt:lpstr>SQL Functions on Composite Types </vt:lpstr>
      <vt:lpstr>SQL Functions on Composite Types</vt:lpstr>
      <vt:lpstr>External Functions</vt:lpstr>
      <vt:lpstr>Creating new Types</vt:lpstr>
      <vt:lpstr>New Type Definition</vt:lpstr>
      <vt:lpstr>New Type Definition</vt:lpstr>
      <vt:lpstr>New Type Definition Example</vt:lpstr>
      <vt:lpstr>New Type Definition Example</vt:lpstr>
      <vt:lpstr>New Type Definition Example</vt:lpstr>
      <vt:lpstr>New Type Definition Example</vt:lpstr>
      <vt:lpstr>Operator extensions</vt:lpstr>
      <vt:lpstr>Create tables using the type</vt:lpstr>
      <vt:lpstr>Now we can do…</vt:lpstr>
      <vt:lpstr>Creating new Aggregates</vt:lpstr>
      <vt:lpstr>Rules System</vt:lpstr>
      <vt:lpstr>Views as Rules</vt:lpstr>
      <vt:lpstr>Extensions to Indexing</vt:lpstr>
      <vt:lpstr>Indexing in OO/OR Systems</vt:lpstr>
      <vt:lpstr>GiST Approach</vt:lpstr>
      <vt:lpstr>GiST Applications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Ray Larson</cp:lastModifiedBy>
  <cp:revision>192</cp:revision>
  <dcterms:created xsi:type="dcterms:W3CDTF">2002-08-26T07:08:49Z</dcterms:created>
  <dcterms:modified xsi:type="dcterms:W3CDTF">2012-10-23T19:26:18Z</dcterms:modified>
</cp:coreProperties>
</file>