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828" r:id="rId2"/>
    <p:sldId id="960" r:id="rId3"/>
    <p:sldId id="957" r:id="rId4"/>
    <p:sldId id="934" r:id="rId5"/>
    <p:sldId id="935" r:id="rId6"/>
    <p:sldId id="938" r:id="rId7"/>
    <p:sldId id="961" r:id="rId8"/>
    <p:sldId id="962" r:id="rId9"/>
    <p:sldId id="963" r:id="rId10"/>
    <p:sldId id="964" r:id="rId11"/>
    <p:sldId id="965" r:id="rId12"/>
    <p:sldId id="966" r:id="rId13"/>
    <p:sldId id="967" r:id="rId14"/>
    <p:sldId id="968" r:id="rId15"/>
    <p:sldId id="969" r:id="rId16"/>
    <p:sldId id="970" r:id="rId17"/>
    <p:sldId id="971" r:id="rId18"/>
    <p:sldId id="972" r:id="rId19"/>
    <p:sldId id="973" r:id="rId20"/>
    <p:sldId id="979" r:id="rId21"/>
    <p:sldId id="974" r:id="rId22"/>
    <p:sldId id="975" r:id="rId23"/>
    <p:sldId id="976" r:id="rId24"/>
    <p:sldId id="980" r:id="rId25"/>
    <p:sldId id="977" r:id="rId26"/>
    <p:sldId id="978" r:id="rId27"/>
    <p:sldId id="981" r:id="rId28"/>
    <p:sldId id="907" r:id="rId29"/>
    <p:sldId id="908" r:id="rId30"/>
    <p:sldId id="910" r:id="rId31"/>
    <p:sldId id="911" r:id="rId32"/>
    <p:sldId id="912" r:id="rId33"/>
    <p:sldId id="913" r:id="rId34"/>
    <p:sldId id="914" r:id="rId35"/>
    <p:sldId id="915" r:id="rId36"/>
    <p:sldId id="982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99" autoAdjust="0"/>
    <p:restoredTop sz="90929"/>
  </p:normalViewPr>
  <p:slideViewPr>
    <p:cSldViewPr>
      <p:cViewPr varScale="1">
        <p:scale>
          <a:sx n="114" d="100"/>
          <a:sy n="114" d="100"/>
        </p:scale>
        <p:origin x="-2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A7257-F73A-7A41-A0EE-96E5DBDD8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6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4A4BB-3E99-6743-87B1-6579F0CC3D6A}" type="slidenum">
              <a:rPr lang="en-US"/>
              <a:pPr/>
              <a:t>1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749CD-41E6-4149-91D0-6E4A77F60F8A}" type="slidenum">
              <a:rPr lang="en-US"/>
              <a:pPr/>
              <a:t>10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CCD77-86EC-9F49-8180-FC9785BB58A5}" type="slidenum">
              <a:rPr lang="en-US"/>
              <a:pPr/>
              <a:t>11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2E929-335E-2047-B654-224DB4E8C084}" type="slidenum">
              <a:rPr lang="en-US"/>
              <a:pPr/>
              <a:t>12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3F65B-D4D8-744D-B3D2-9EC763A30A2F}" type="slidenum">
              <a:rPr lang="en-US"/>
              <a:pPr/>
              <a:t>13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0575B-EA31-2245-A215-337F62BD8358}" type="slidenum">
              <a:rPr lang="en-US"/>
              <a:pPr/>
              <a:t>14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F97C8-7D7F-C345-A581-D28803250B89}" type="slidenum">
              <a:rPr lang="en-US"/>
              <a:pPr/>
              <a:t>15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8B7F9-E403-3C4D-890B-0B3AE1C3F237}" type="slidenum">
              <a:rPr lang="en-US"/>
              <a:pPr/>
              <a:t>16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B68A3-87F6-9B46-B596-475A302576B5}" type="slidenum">
              <a:rPr lang="en-US"/>
              <a:pPr/>
              <a:t>17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8E71F-C1E0-1A4D-AED4-D2E8AAD1C83E}" type="slidenum">
              <a:rPr lang="en-US"/>
              <a:pPr/>
              <a:t>18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19884-91E7-1E43-B274-DA7BC8FBDC86}" type="slidenum">
              <a:rPr lang="en-US"/>
              <a:pPr/>
              <a:t>19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9076A-6819-DE4A-BAB1-44838EE49E28}" type="slidenum">
              <a:rPr lang="en-US"/>
              <a:pPr/>
              <a:t>2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C5355-8EF0-664E-8D24-13DA9E040080}" type="slidenum">
              <a:rPr lang="en-US"/>
              <a:pPr/>
              <a:t>20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E143D-C18D-6141-8A67-EAEAEF24E6EA}" type="slidenum">
              <a:rPr lang="en-US"/>
              <a:pPr/>
              <a:t>21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E706E-D6E4-DE43-94F0-163C3AD97DF5}" type="slidenum">
              <a:rPr lang="en-US"/>
              <a:pPr/>
              <a:t>22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E739F-9E42-8943-9997-F2E3F044867A}" type="slidenum">
              <a:rPr lang="en-US"/>
              <a:pPr/>
              <a:t>23</a:t>
            </a:fld>
            <a:endParaRPr lang="en-US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B28D-A412-9540-8217-3E9BE1BA0C45}" type="slidenum">
              <a:rPr lang="en-US"/>
              <a:pPr/>
              <a:t>24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1592F-74A7-9548-88AE-5E8620C327E0}" type="slidenum">
              <a:rPr lang="en-US"/>
              <a:pPr/>
              <a:t>25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7A138-D63E-FD42-93D0-328A8A043E5F}" type="slidenum">
              <a:rPr lang="en-US"/>
              <a:pPr/>
              <a:t>26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F1D3F-BA91-A24C-BE57-53C15864B0AE}" type="slidenum">
              <a:rPr lang="en-US"/>
              <a:pPr/>
              <a:t>27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A1ABE-B1AC-EF48-95E9-2BE62F47763E}" type="slidenum">
              <a:rPr lang="en-US"/>
              <a:pPr/>
              <a:t>28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F0BE5-1958-7F45-9F0B-9561ECDB20F2}" type="slidenum">
              <a:rPr lang="en-US"/>
              <a:pPr/>
              <a:t>29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7FBAD-FCE1-CB48-B432-79774FD8A2AF}" type="slidenum">
              <a:rPr lang="en-US"/>
              <a:pPr/>
              <a:t>3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9C354-B190-8449-AE4E-E8D8F8615592}" type="slidenum">
              <a:rPr lang="en-US"/>
              <a:pPr/>
              <a:t>30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5C38C-6FCF-8D44-ACB9-5AE3A50ED7F9}" type="slidenum">
              <a:rPr lang="en-US"/>
              <a:pPr/>
              <a:t>31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646B6-7CBD-844D-A7EE-981683D67A81}" type="slidenum">
              <a:rPr lang="en-US"/>
              <a:pPr/>
              <a:t>32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BA5E8-8305-1E4D-A1DA-5BC8965AED1D}" type="slidenum">
              <a:rPr lang="en-US"/>
              <a:pPr/>
              <a:t>33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6B599-5015-1749-8670-137F5DB86BA0}" type="slidenum">
              <a:rPr lang="en-US"/>
              <a:pPr/>
              <a:t>34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71200-48AE-2E46-B528-1D1A642CD009}" type="slidenum">
              <a:rPr lang="en-US"/>
              <a:pPr/>
              <a:t>35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052E7-9EFE-344A-A827-1789677DD045}" type="slidenum">
              <a:rPr lang="en-US"/>
              <a:pPr/>
              <a:t>36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355EA-4B27-5048-99FD-343891827688}" type="slidenum">
              <a:rPr lang="en-US"/>
              <a:pPr/>
              <a:t>4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0574B-1A56-5244-960A-543BC47ABE62}" type="slidenum">
              <a:rPr lang="en-US"/>
              <a:pPr/>
              <a:t>5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19FA9-3C79-BB4F-9455-D0D78DDD6051}" type="slidenum">
              <a:rPr lang="en-US"/>
              <a:pPr/>
              <a:t>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454AE-B628-224E-86CA-5C806D13572D}" type="slidenum">
              <a:rPr lang="en-US"/>
              <a:pPr/>
              <a:t>7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B5539-E532-B942-8858-BFB83D86D4EF}" type="slidenum">
              <a:rPr lang="en-US"/>
              <a:pPr/>
              <a:t>8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D5214-D3DD-6C4A-82A9-ABEC7ECF8850}" type="slidenum">
              <a:rPr lang="en-US"/>
              <a:pPr/>
              <a:t>9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17507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22170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16782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8438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38134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320052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400787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343633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208526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326734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</p:spTree>
    <p:extLst>
      <p:ext uri="{BB962C8B-B14F-4D97-AF65-F5344CB8AC3E}">
        <p14:creationId xmlns:p14="http://schemas.microsoft.com/office/powerpoint/2010/main" val="38431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/>
          </a:p>
          <a:p>
            <a:r>
              <a:rPr lang="en-US"/>
              <a:t>IS 257 – Fall 2010	</a:t>
            </a:r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>
                <a:solidFill>
                  <a:srgbClr val="FFFFFF"/>
                </a:solidFill>
                <a:latin typeface="Futura Md BT" charset="0"/>
              </a:rPr>
              <a:t>2010.10.07 SLIDE </a:t>
            </a:r>
            <a:fld id="{351D9864-87A5-8D48-8D49-C8AAFF2073FA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0"/>
            <a:ext cx="86868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PHP introduction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University of California, Berkeley</a:t>
            </a:r>
          </a:p>
          <a:p>
            <a:r>
              <a:rPr lang="en-US" sz="2800"/>
              <a:t>School of Information</a:t>
            </a:r>
          </a:p>
          <a:p>
            <a:r>
              <a:rPr lang="en-US" sz="2800" i="1"/>
              <a:t>IS 257: Database Management</a:t>
            </a:r>
            <a:endParaRPr lang="en-US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ColdFusion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Started as CGI</a:t>
            </a:r>
          </a:p>
          <a:p>
            <a:pPr lvl="1"/>
            <a:r>
              <a:rPr lang="en-US"/>
              <a:t>Drawback, as previously discussed, is that the entire system is run for each cgi invocation</a:t>
            </a:r>
          </a:p>
          <a:p>
            <a:r>
              <a:rPr lang="en-US"/>
              <a:t>Split into cooperating components</a:t>
            </a:r>
          </a:p>
          <a:p>
            <a:pPr lvl="1"/>
            <a:r>
              <a:rPr lang="en-US"/>
              <a:t>Windows service -- runs constantly</a:t>
            </a:r>
          </a:p>
          <a:p>
            <a:pPr lvl="1"/>
            <a:r>
              <a:rPr lang="en-US"/>
              <a:t>Server modules for 4 main Web Server API (glue that binds web server to ColdFusion service) {Apache, ISAPI, NSAPI, WSAPI}</a:t>
            </a:r>
          </a:p>
          <a:p>
            <a:pPr lvl="1"/>
            <a:r>
              <a:rPr lang="en-US"/>
              <a:t>Special CGI scripts for other servers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ColdFusion is Good for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Putting up databases onto the Web</a:t>
            </a:r>
          </a:p>
          <a:p>
            <a:r>
              <a:rPr lang="en-US"/>
              <a:t>Handling dynamic databases (Frequent updates, etc)</a:t>
            </a:r>
          </a:p>
          <a:p>
            <a:r>
              <a:rPr lang="en-US"/>
              <a:t>Making databases searchable and updateable by users.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Unix or Windows systems</a:t>
            </a:r>
          </a:p>
          <a:p>
            <a:r>
              <a:rPr lang="en-US"/>
              <a:t>Install as SuperUser</a:t>
            </a:r>
          </a:p>
          <a:p>
            <a:r>
              <a:rPr lang="en-US"/>
              <a:t>Databases must be defined via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data source names (DSNs) by administrator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and Set Up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Field names should be devoid of spaces. Use the underscore character, like new_items instead of "new items."</a:t>
            </a:r>
          </a:p>
          <a:p>
            <a:pPr>
              <a:lnSpc>
                <a:spcPct val="90000"/>
              </a:lnSpc>
            </a:pPr>
            <a:r>
              <a:rPr lang="en-US" sz="2800"/>
              <a:t>Use key fields. Greatly reduces search time. </a:t>
            </a:r>
          </a:p>
          <a:p>
            <a:pPr>
              <a:lnSpc>
                <a:spcPct val="90000"/>
              </a:lnSpc>
            </a:pPr>
            <a:r>
              <a:rPr lang="en-US" sz="2800"/>
              <a:t>Check permissions on the individual tables in your database and make sure that they have read-access for the username your Web server uses to log in.  </a:t>
            </a:r>
          </a:p>
          <a:p>
            <a:pPr>
              <a:lnSpc>
                <a:spcPct val="90000"/>
              </a:lnSpc>
            </a:pPr>
            <a:r>
              <a:rPr lang="en-US" sz="2800"/>
              <a:t>If your fields include large blocks of text, you'll want to include basic HTML coding within the text itself, including boldface, italics, and paragraph markers.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Templates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114800"/>
          </a:xfrm>
        </p:spPr>
        <p:txBody>
          <a:bodyPr/>
          <a:lstStyle/>
          <a:p>
            <a:r>
              <a:rPr lang="en-US"/>
              <a:t>Assume we have a database named contents_of_my_shopping_cart.mdb -- single table called contents... </a:t>
            </a:r>
          </a:p>
          <a:p>
            <a:r>
              <a:rPr lang="en-US"/>
              <a:t>Create an HTML page (uses extension .cfm), and before &lt;HEAD&gt;...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Templates cont.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&lt;CFQUERY NAME= </a:t>
            </a:r>
            <a:r>
              <a:rPr lang="ja-JP" altLang="en-US" sz="200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000">
                <a:solidFill>
                  <a:srgbClr val="FF3300"/>
                </a:solidFill>
              </a:rPr>
              <a:t>cart" DATASOURCE=</a:t>
            </a:r>
            <a:r>
              <a:rPr lang="ja-JP" altLang="en-US" sz="200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000">
                <a:solidFill>
                  <a:srgbClr val="FF3300"/>
                </a:solidFill>
              </a:rPr>
              <a:t>contents_of_my_shopping_cart"&gt;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     SELECT * FROM contents ;  &lt;/CFQUERY&gt;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&lt;HEAD&gt;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&lt;TITLE&gt;Contents of My Shopping Cart&lt;/TITLE&gt;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&lt;/HEAD&gt;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&lt;BODY&gt;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 &lt;H1&gt;Contents of My Shopping Cart&lt;/H1&gt;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&lt;CFOUTPUT QUERY= </a:t>
            </a:r>
            <a:r>
              <a:rPr lang="ja-JP" altLang="en-US" sz="200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>
                <a:solidFill>
                  <a:srgbClr val="FF0000"/>
                </a:solidFill>
              </a:rPr>
              <a:t>cart"&gt;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</a:t>
            </a:r>
            <a:r>
              <a:rPr lang="en-US" sz="2000"/>
              <a:t>&lt;B&gt;</a:t>
            </a:r>
            <a:r>
              <a:rPr lang="en-US" sz="2000">
                <a:solidFill>
                  <a:srgbClr val="FF0000"/>
                </a:solidFill>
              </a:rPr>
              <a:t>#Item#</a:t>
            </a:r>
            <a:r>
              <a:rPr lang="en-US" sz="2000"/>
              <a:t>&lt;/B&gt;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&lt;BR&gt;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      #Date_of_item# </a:t>
            </a:r>
            <a:r>
              <a:rPr lang="en-US" sz="2000"/>
              <a:t>&lt;BR&gt;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     </a:t>
            </a:r>
            <a:r>
              <a:rPr lang="en-US" sz="2000"/>
              <a:t>$</a:t>
            </a:r>
            <a:r>
              <a:rPr lang="en-US" sz="2000">
                <a:solidFill>
                  <a:srgbClr val="FF0000"/>
                </a:solidFill>
              </a:rPr>
              <a:t>#Price# </a:t>
            </a:r>
            <a:r>
              <a:rPr lang="en-US" sz="2000"/>
              <a:t>&lt;P&gt;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&lt;/CFOUTPUT&gt;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&lt;/BODY&gt;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&lt;/HTML&gt;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Templates cont.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748347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3600" b="1"/>
              <a:t>Contents of My Shopping Cart</a:t>
            </a:r>
            <a:endParaRPr lang="en-US"/>
          </a:p>
          <a:p>
            <a:pPr algn="l" eaLnBrk="0" hangingPunct="0"/>
            <a:endParaRPr lang="en-US"/>
          </a:p>
          <a:p>
            <a:pPr algn="l" eaLnBrk="0" hangingPunct="0"/>
            <a:r>
              <a:rPr lang="en-US"/>
              <a:t>                           </a:t>
            </a:r>
            <a:r>
              <a:rPr lang="en-US" b="1"/>
              <a:t>Bouncy Ball with Psychedelic Markings</a:t>
            </a:r>
            <a:r>
              <a:rPr lang="en-US"/>
              <a:t> </a:t>
            </a:r>
          </a:p>
          <a:p>
            <a:pPr algn="l" eaLnBrk="0" hangingPunct="0"/>
            <a:r>
              <a:rPr lang="en-US"/>
              <a:t>                           12 December 1998</a:t>
            </a:r>
          </a:p>
          <a:p>
            <a:pPr algn="l" eaLnBrk="0" hangingPunct="0"/>
            <a:r>
              <a:rPr lang="en-US"/>
              <a:t>                           $0.25</a:t>
            </a:r>
          </a:p>
          <a:p>
            <a:pPr algn="l" eaLnBrk="0" hangingPunct="0"/>
            <a:endParaRPr lang="en-US"/>
          </a:p>
          <a:p>
            <a:pPr algn="l" eaLnBrk="0" hangingPunct="0"/>
            <a:r>
              <a:rPr lang="en-US"/>
              <a:t>                           </a:t>
            </a:r>
            <a:r>
              <a:rPr lang="en-US" b="1"/>
              <a:t>Shiny Blue Widget</a:t>
            </a:r>
            <a:r>
              <a:rPr lang="en-US"/>
              <a:t> </a:t>
            </a:r>
          </a:p>
          <a:p>
            <a:pPr algn="l" eaLnBrk="0" hangingPunct="0"/>
            <a:r>
              <a:rPr lang="en-US"/>
              <a:t>                           14 December 1998</a:t>
            </a:r>
          </a:p>
          <a:p>
            <a:pPr algn="l" eaLnBrk="0" hangingPunct="0"/>
            <a:r>
              <a:rPr lang="en-US"/>
              <a:t>                           $2.53</a:t>
            </a:r>
          </a:p>
          <a:p>
            <a:pPr algn="l" eaLnBrk="0" hangingPunct="0"/>
            <a:endParaRPr lang="en-US"/>
          </a:p>
          <a:p>
            <a:pPr algn="l" eaLnBrk="0" hangingPunct="0"/>
            <a:r>
              <a:rPr lang="en-US"/>
              <a:t>                            </a:t>
            </a:r>
            <a:r>
              <a:rPr lang="en-US" b="1"/>
              <a:t>Large Orange Widget</a:t>
            </a:r>
            <a:endParaRPr lang="en-US"/>
          </a:p>
          <a:p>
            <a:pPr algn="l" eaLnBrk="0" hangingPunct="0"/>
            <a:r>
              <a:rPr lang="en-US"/>
              <a:t>                           14 December 1998</a:t>
            </a:r>
          </a:p>
          <a:p>
            <a:pPr algn="l" eaLnBrk="0" hangingPunct="0"/>
            <a:r>
              <a:rPr lang="en-US"/>
              <a:t>                           $3.75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CFIF and CFELSE</a:t>
            </a:r>
          </a:p>
        </p:txBody>
      </p:sp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865188" y="1930400"/>
            <a:ext cx="705961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&lt;CFOUTPUT QUERY= 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800">
                <a:solidFill>
                  <a:srgbClr val="FF0000"/>
                </a:solidFill>
              </a:rPr>
              <a:t>cart"&gt;</a:t>
            </a:r>
          </a:p>
          <a:p>
            <a:pPr algn="l" eaLnBrk="0" hangingPunct="0"/>
            <a:r>
              <a:rPr lang="en-US" sz="2800"/>
              <a:t>         Item: </a:t>
            </a:r>
            <a:r>
              <a:rPr lang="en-US" sz="2800">
                <a:solidFill>
                  <a:srgbClr val="FF0000"/>
                </a:solidFill>
              </a:rPr>
              <a:t>#Item#</a:t>
            </a:r>
            <a:r>
              <a:rPr lang="en-US" sz="2800"/>
              <a:t> &lt;BR&gt;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&lt;CFIF #Picture# EQ""&gt;</a:t>
            </a:r>
          </a:p>
          <a:p>
            <a:pPr algn="l" eaLnBrk="0" hangingPunct="0"/>
            <a:r>
              <a:rPr lang="en-US" sz="2800"/>
              <a:t>         &lt;IMG SRC=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generic_picture.jpg"&gt; &lt;BR&gt;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&lt;CFELSE&gt;</a:t>
            </a:r>
          </a:p>
          <a:p>
            <a:pPr algn="l" eaLnBrk="0" hangingPunct="0"/>
            <a:r>
              <a:rPr lang="en-US" sz="2800"/>
              <a:t>         &lt;IMG SRC="</a:t>
            </a:r>
            <a:r>
              <a:rPr lang="en-US" sz="2800">
                <a:solidFill>
                  <a:srgbClr val="FF0000"/>
                </a:solidFill>
              </a:rPr>
              <a:t>#Picture#</a:t>
            </a:r>
            <a:r>
              <a:rPr lang="en-US" sz="2800"/>
              <a:t>"&gt; &lt;BR&gt;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&lt;/CFIF&gt;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&lt;/CFOUTPUT&gt;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Templates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335963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&lt;CFQUERY DATASOURCE = 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2800">
                <a:solidFill>
                  <a:srgbClr val="FF0000"/>
                </a:solidFill>
              </a:rPr>
              <a:t>AZ2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800">
                <a:solidFill>
                  <a:srgbClr val="FF0000"/>
                </a:solidFill>
              </a:rPr>
              <a:t>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INSERT INTO Employees(firstname, lastname,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phoneext) VALUES(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0000"/>
                </a:solidFill>
              </a:rPr>
              <a:t>#firstname#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0000"/>
                </a:solidFill>
              </a:rPr>
              <a:t>#lastname#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,</a:t>
            </a:r>
          </a:p>
          <a:p>
            <a:pPr algn="l" eaLnBrk="0" hangingPunct="0"/>
            <a:r>
              <a:rPr lang="ja-JP" altLang="en-US" sz="2800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0000"/>
                </a:solidFill>
              </a:rPr>
              <a:t>#phoneext#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) &lt;/CFQUERY&gt;</a:t>
            </a:r>
          </a:p>
          <a:p>
            <a:pPr algn="l" eaLnBrk="0" hangingPunct="0"/>
            <a:r>
              <a:rPr lang="en-US" sz="2800"/>
              <a:t>&lt;HTML&gt;&lt;HEAD&gt;&lt;TITLE&gt;Employee Added&lt;/TITLE&gt;</a:t>
            </a:r>
          </a:p>
          <a:p>
            <a:pPr algn="l" eaLnBrk="0" hangingPunct="0"/>
            <a:r>
              <a:rPr lang="en-US" sz="2800"/>
              <a:t>&lt;BODY&gt;&lt;H1&gt;Employee Added&lt;/H1&gt;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&lt;CFOUTPUT&gt;</a:t>
            </a:r>
          </a:p>
          <a:p>
            <a:pPr algn="l" eaLnBrk="0" hangingPunct="0"/>
            <a:r>
              <a:rPr lang="en-US" sz="2800"/>
              <a:t>Employee &lt;B&gt;</a:t>
            </a:r>
            <a:r>
              <a:rPr lang="en-US" sz="2800">
                <a:solidFill>
                  <a:srgbClr val="FF0000"/>
                </a:solidFill>
              </a:rPr>
              <a:t>#firstname# #lastname#</a:t>
            </a:r>
            <a:r>
              <a:rPr lang="en-US" sz="2800"/>
              <a:t>&lt;/B&gt; added.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&lt;/CFOUTPUT&gt;</a:t>
            </a:r>
            <a:r>
              <a:rPr lang="en-US" sz="2800"/>
              <a:t>&lt;/BODY&gt;</a:t>
            </a:r>
          </a:p>
          <a:p>
            <a:pPr algn="l" eaLnBrk="0" hangingPunct="0"/>
            <a:r>
              <a:rPr lang="en-US" sz="2800"/>
              <a:t>&lt;/HTML&gt;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CFML ColdFusion Markup Language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Read data from and update data to databases and tables</a:t>
            </a:r>
          </a:p>
          <a:p>
            <a:pPr>
              <a:lnSpc>
                <a:spcPct val="90000"/>
              </a:lnSpc>
            </a:pPr>
            <a:r>
              <a:rPr lang="en-US" sz="2800"/>
              <a:t>Create dynamic data-driven pages</a:t>
            </a:r>
          </a:p>
          <a:p>
            <a:pPr>
              <a:lnSpc>
                <a:spcPct val="90000"/>
              </a:lnSpc>
            </a:pPr>
            <a:r>
              <a:rPr lang="en-US" sz="2800"/>
              <a:t>Perform conditional processing</a:t>
            </a:r>
          </a:p>
          <a:p>
            <a:pPr>
              <a:lnSpc>
                <a:spcPct val="90000"/>
              </a:lnSpc>
            </a:pPr>
            <a:r>
              <a:rPr lang="en-US" sz="2800"/>
              <a:t>Populate forms with live data</a:t>
            </a:r>
          </a:p>
          <a:p>
            <a:pPr>
              <a:lnSpc>
                <a:spcPct val="90000"/>
              </a:lnSpc>
            </a:pPr>
            <a:r>
              <a:rPr lang="en-US" sz="2800"/>
              <a:t>Process form submissions</a:t>
            </a:r>
          </a:p>
          <a:p>
            <a:pPr>
              <a:lnSpc>
                <a:spcPct val="90000"/>
              </a:lnSpc>
            </a:pPr>
            <a:r>
              <a:rPr lang="en-US" sz="2800"/>
              <a:t>Generate and retrieve email messages</a:t>
            </a:r>
          </a:p>
          <a:p>
            <a:pPr>
              <a:lnSpc>
                <a:spcPct val="90000"/>
              </a:lnSpc>
            </a:pPr>
            <a:r>
              <a:rPr lang="en-US" sz="2800"/>
              <a:t>Perform HTTP and FTP function</a:t>
            </a:r>
          </a:p>
          <a:p>
            <a:pPr>
              <a:lnSpc>
                <a:spcPct val="90000"/>
              </a:lnSpc>
            </a:pPr>
            <a:r>
              <a:rPr lang="en-US" sz="2800"/>
              <a:t>Perform credit card verification and authorization</a:t>
            </a:r>
          </a:p>
          <a:p>
            <a:pPr>
              <a:lnSpc>
                <a:spcPct val="90000"/>
              </a:lnSpc>
            </a:pPr>
            <a:r>
              <a:rPr lang="en-US" sz="2800"/>
              <a:t>Read and write client-side cookies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/>
              <a:t>Review</a:t>
            </a:r>
          </a:p>
          <a:p>
            <a:pPr lvl="1"/>
            <a:r>
              <a:rPr lang="en-US"/>
              <a:t>Databases for Web Applications – Overview</a:t>
            </a:r>
          </a:p>
          <a:p>
            <a:r>
              <a:rPr lang="en-US"/>
              <a:t>ColdFusion</a:t>
            </a:r>
          </a:p>
          <a:p>
            <a:pPr lvl="1"/>
            <a:r>
              <a:rPr lang="en-US"/>
              <a:t>DiveShop in ColdFusion</a:t>
            </a:r>
          </a:p>
          <a:p>
            <a:r>
              <a:rPr lang="en-US"/>
              <a:t>PHP </a:t>
            </a:r>
          </a:p>
          <a:p>
            <a:pPr lvl="1"/>
            <a:r>
              <a:rPr lang="en-US"/>
              <a:t>DiveShop in PHP</a:t>
            </a:r>
          </a:p>
          <a:p>
            <a:r>
              <a:rPr lang="en-US"/>
              <a:t>More on MySQL and SQL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Databases for Web Applications – Overview</a:t>
            </a:r>
          </a:p>
          <a:p>
            <a:r>
              <a:rPr lang="en-US">
                <a:solidFill>
                  <a:srgbClr val="CCCCCC"/>
                </a:solidFill>
              </a:rPr>
              <a:t>ColdFusion</a:t>
            </a:r>
          </a:p>
          <a:p>
            <a:r>
              <a:rPr lang="en-US"/>
              <a:t>PHP </a:t>
            </a:r>
          </a:p>
          <a:p>
            <a:pPr lvl="1"/>
            <a:r>
              <a:rPr lang="en-US"/>
              <a:t>DiveShop in PHP</a:t>
            </a:r>
          </a:p>
          <a:p>
            <a:r>
              <a:rPr lang="en-US">
                <a:solidFill>
                  <a:srgbClr val="CCCCCC"/>
                </a:solidFill>
              </a:rPr>
              <a:t>More on ORACLE and SQL-Plus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PHP is an Open Source Software project with many programmers working on the code.</a:t>
            </a:r>
          </a:p>
          <a:p>
            <a:pPr lvl="1"/>
            <a:r>
              <a:rPr lang="en-US"/>
              <a:t>Commonly paired with MySQL, another OSS project</a:t>
            </a:r>
          </a:p>
          <a:p>
            <a:pPr lvl="1"/>
            <a:r>
              <a:rPr lang="en-US"/>
              <a:t>Free</a:t>
            </a:r>
          </a:p>
          <a:p>
            <a:pPr lvl="1"/>
            <a:r>
              <a:rPr lang="en-US"/>
              <a:t>Both Windows and Unix support</a:t>
            </a:r>
          </a:p>
          <a:p>
            <a:r>
              <a:rPr lang="en-US"/>
              <a:t>Estimated that more than 250,000 web sites use PHP as an Apache Module.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Syntax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Similar to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C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or Java (note lines end with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;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)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Includes most programming structures (Loops, functions, Arrays, etc.)</a:t>
            </a:r>
          </a:p>
          <a:p>
            <a:r>
              <a:rPr lang="en-US" sz="2800"/>
              <a:t>Loads HTML form variables so that they are addressable by name</a:t>
            </a:r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1447800" y="1676400"/>
            <a:ext cx="502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&lt;HTML&gt;&lt;BODY&gt;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&lt;?php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    $myvar = </a:t>
            </a:r>
            <a:r>
              <a:rPr lang="ja-JP" altLang="en-US">
                <a:solidFill>
                  <a:srgbClr val="FF3300"/>
                </a:solidFill>
                <a:latin typeface="Arial"/>
              </a:rPr>
              <a:t>“</a:t>
            </a:r>
            <a:r>
              <a:rPr lang="en-US">
                <a:solidFill>
                  <a:srgbClr val="FF3300"/>
                </a:solidFill>
              </a:rPr>
              <a:t>Hello World</a:t>
            </a:r>
            <a:r>
              <a:rPr lang="ja-JP" altLang="en-US">
                <a:solidFill>
                  <a:srgbClr val="FF3300"/>
                </a:solidFill>
                <a:latin typeface="Arial"/>
              </a:rPr>
              <a:t>”</a:t>
            </a:r>
            <a:r>
              <a:rPr lang="en-US">
                <a:solidFill>
                  <a:srgbClr val="FF3300"/>
                </a:solidFill>
              </a:rPr>
              <a:t>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    echo $myvar 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?&gt;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&lt;/BODY&gt;&lt;/HTML&gt;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with MySQL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DBMS interface appears as a set of functions:</a:t>
            </a:r>
          </a:p>
          <a:p>
            <a:endParaRPr lang="en-US"/>
          </a:p>
        </p:txBody>
      </p:sp>
      <p:sp>
        <p:nvSpPr>
          <p:cNvPr id="952324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803751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FF3300"/>
                </a:solidFill>
              </a:rPr>
              <a:t>&lt;HTML&gt;&lt;BODY&gt;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</a:rPr>
              <a:t>&lt;?</a:t>
            </a:r>
            <a:r>
              <a:rPr lang="en-US" sz="2000" dirty="0" err="1">
                <a:solidFill>
                  <a:srgbClr val="FF3300"/>
                </a:solidFill>
              </a:rPr>
              <a:t>php</a:t>
            </a:r>
            <a:endParaRPr lang="en-US" sz="2000" dirty="0">
              <a:solidFill>
                <a:srgbClr val="FF3300"/>
              </a:solidFill>
            </a:endParaRPr>
          </a:p>
          <a:p>
            <a:pPr algn="l" eaLnBrk="0" hangingPunct="0"/>
            <a:r>
              <a:rPr lang="en-US" sz="2000" dirty="0" err="1">
                <a:solidFill>
                  <a:srgbClr val="FF3300"/>
                </a:solidFill>
              </a:rPr>
              <a:t>mysql_connect</a:t>
            </a:r>
            <a:r>
              <a:rPr lang="en-US" sz="2000" dirty="0">
                <a:solidFill>
                  <a:srgbClr val="FF3300"/>
                </a:solidFill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000" dirty="0" err="1">
                <a:solidFill>
                  <a:srgbClr val="FF3300"/>
                </a:solidFill>
              </a:rPr>
              <a:t>localhost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3300"/>
                </a:solidFill>
              </a:rPr>
              <a:t>, 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000" dirty="0" err="1">
                <a:solidFill>
                  <a:srgbClr val="FF3300"/>
                </a:solidFill>
              </a:rPr>
              <a:t>usename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3300"/>
                </a:solidFill>
              </a:rPr>
              <a:t>, 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FF3300"/>
                </a:solidFill>
              </a:rPr>
              <a:t>password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3300"/>
                </a:solidFill>
              </a:rPr>
              <a:t>);</a:t>
            </a:r>
          </a:p>
          <a:p>
            <a:pPr algn="l" eaLnBrk="0" hangingPunct="0"/>
            <a:r>
              <a:rPr lang="en-US" sz="2000" dirty="0" err="1">
                <a:solidFill>
                  <a:srgbClr val="FF3300"/>
                </a:solidFill>
              </a:rPr>
              <a:t>mysql_select_db</a:t>
            </a:r>
            <a:r>
              <a:rPr lang="en-US" sz="2000" dirty="0">
                <a:solidFill>
                  <a:srgbClr val="FF3300"/>
                </a:solidFill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000" dirty="0" err="1">
                <a:solidFill>
                  <a:srgbClr val="FF3300"/>
                </a:solidFill>
              </a:rPr>
              <a:t>mydb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3300"/>
                </a:solidFill>
              </a:rPr>
              <a:t>);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</a:rPr>
              <a:t>$result = </a:t>
            </a:r>
            <a:r>
              <a:rPr lang="en-US" sz="2000" dirty="0" err="1">
                <a:solidFill>
                  <a:srgbClr val="FF3300"/>
                </a:solidFill>
              </a:rPr>
              <a:t>mysql_query</a:t>
            </a:r>
            <a:r>
              <a:rPr lang="en-US" sz="2000" dirty="0">
                <a:solidFill>
                  <a:srgbClr val="FF3300"/>
                </a:solidFill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FF3300"/>
                </a:solidFill>
              </a:rPr>
              <a:t>SELECT * FROM employees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3300"/>
                </a:solidFill>
              </a:rPr>
              <a:t>);</a:t>
            </a:r>
          </a:p>
          <a:p>
            <a:pPr algn="l" eaLnBrk="0" hangingPunct="0"/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while ($r = </a:t>
            </a:r>
            <a:r>
              <a:rPr lang="en-US" sz="2000" dirty="0" err="1">
                <a:solidFill>
                  <a:srgbClr val="FF0000"/>
                </a:solidFill>
              </a:rPr>
              <a:t>mysql_fetch_array</a:t>
            </a:r>
            <a:r>
              <a:rPr lang="en-US" sz="2000" dirty="0">
                <a:solidFill>
                  <a:srgbClr val="FF0000"/>
                </a:solidFill>
              </a:rPr>
              <a:t>($</a:t>
            </a:r>
            <a:r>
              <a:rPr lang="en-US" sz="2000" dirty="0" err="1">
                <a:solidFill>
                  <a:srgbClr val="FF0000"/>
                </a:solidFill>
              </a:rPr>
              <a:t>result,MYSQL_ASSOC</a:t>
            </a:r>
            <a:r>
              <a:rPr lang="en-US" sz="2000" dirty="0">
                <a:solidFill>
                  <a:srgbClr val="FF0000"/>
                </a:solidFill>
              </a:rPr>
              <a:t>)) {
              </a:t>
            </a:r>
            <a:r>
              <a:rPr lang="en-US" sz="2000" dirty="0" err="1">
                <a:solidFill>
                  <a:srgbClr val="FF0000"/>
                </a:solidFill>
              </a:rPr>
              <a:t>printf</a:t>
            </a:r>
            <a:r>
              <a:rPr lang="en-US" sz="2000" dirty="0">
                <a:solidFill>
                  <a:srgbClr val="FF0000"/>
                </a:solidFill>
              </a:rPr>
              <a:t>("&lt;center&gt;&lt;H2&gt;%</a:t>
            </a:r>
            <a:r>
              <a:rPr lang="en-US" sz="2000" dirty="0" err="1">
                <a:solidFill>
                  <a:srgbClr val="FF0000"/>
                </a:solidFill>
              </a:rPr>
              <a:t>s",$r</a:t>
            </a:r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LAST_NAME"]);
       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err="1">
                <a:solidFill>
                  <a:srgbClr val="FF0000"/>
                </a:solidFill>
              </a:rPr>
              <a:t>printf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, %s&lt;/H2&gt;&lt;/center&gt; ",$r[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FIRST_NAME"]);
 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</a:rPr>
              <a:t>}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</a:rPr>
              <a:t>?&gt;&lt;/BODY</a:t>
            </a:r>
            <a:r>
              <a:rPr lang="en-US" sz="2000" dirty="0">
                <a:solidFill>
                  <a:srgbClr val="FF3300"/>
                </a:solidFill>
              </a:rPr>
              <a:t>&gt;&lt;/HTML&gt;</a:t>
            </a:r>
          </a:p>
          <a:p>
            <a:pPr algn="l" eaLnBrk="0" hangingPunct="0"/>
            <a:endParaRPr lang="en-US" sz="2000" dirty="0">
              <a:solidFill>
                <a:srgbClr val="FF3300"/>
              </a:solidFill>
            </a:endParaRPr>
          </a:p>
          <a:p>
            <a:pPr algn="l" eaLnBrk="0" hangingPunct="0"/>
            <a:endParaRPr lang="en-US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Diveshop PHP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 on Harbinger/People…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 – Active Server Pages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server-side scripting language </a:t>
            </a:r>
          </a:p>
          <a:p>
            <a:r>
              <a:rPr lang="en-US"/>
              <a:t>From Microsoft using Visual Basic as the Language model (VBScript), though Javascript (actually MS Jscript) is also supported</a:t>
            </a:r>
          </a:p>
          <a:p>
            <a:r>
              <a:rPr lang="en-US"/>
              <a:t>Works with Microsoft IIS and gives access to ODBC databases</a:t>
            </a:r>
          </a:p>
          <a:p>
            <a:r>
              <a:rPr lang="en-US"/>
              <a:t>Most commonly used for Access or MS SQL 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 Syntax</a:t>
            </a:r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9200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&lt;%</a:t>
            </a:r>
          </a:p>
          <a:p>
            <a:pPr algn="l" eaLnBrk="0" hangingPunct="0"/>
            <a:r>
              <a:rPr lang="en-US"/>
              <a:t>     SQL="SELECT last, first FROM employees</a:t>
            </a:r>
          </a:p>
          <a:p>
            <a:pPr algn="l" eaLnBrk="0" hangingPunct="0"/>
            <a:r>
              <a:rPr lang="en-US"/>
              <a:t>                ORDER BY last"</a:t>
            </a:r>
          </a:p>
          <a:p>
            <a:pPr algn="l" eaLnBrk="0" hangingPunct="0"/>
            <a:r>
              <a:rPr lang="en-US"/>
              <a:t>     set conn = server.createobject("ADODB.Connection")</a:t>
            </a:r>
          </a:p>
          <a:p>
            <a:pPr algn="l" eaLnBrk="0" hangingPunct="0"/>
            <a:r>
              <a:rPr lang="en-US"/>
              <a:t>     conn.open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employee"</a:t>
            </a:r>
          </a:p>
          <a:p>
            <a:pPr algn="l" eaLnBrk="0" hangingPunct="0"/>
            <a:r>
              <a:rPr lang="en-US"/>
              <a:t>     set people=conn.execute(SQL)</a:t>
            </a:r>
          </a:p>
          <a:p>
            <a:pPr algn="l" eaLnBrk="0" hangingPunct="0"/>
            <a:r>
              <a:rPr lang="en-US"/>
              <a:t>%&gt;</a:t>
            </a:r>
          </a:p>
          <a:p>
            <a:pPr algn="l" eaLnBrk="0" hangingPunct="0"/>
            <a:r>
              <a:rPr lang="en-US"/>
              <a:t>&lt;% do while not people.eof </a:t>
            </a:r>
          </a:p>
          <a:p>
            <a:pPr algn="l" eaLnBrk="0" hangingPunct="0"/>
            <a:r>
              <a:rPr lang="en-US"/>
              <a:t>	  set resultline=people(0) &amp;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 &amp; people(1) &amp;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&lt;BR&gt;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algn="l" eaLnBrk="0" hangingPunct="0"/>
            <a:r>
              <a:rPr lang="en-US"/>
              <a:t>            Response.Write(resultline)</a:t>
            </a:r>
          </a:p>
          <a:p>
            <a:pPr algn="l" eaLnBrk="0" hangingPunct="0"/>
            <a:r>
              <a:rPr lang="en-US"/>
              <a:t>            people.movenext</a:t>
            </a:r>
          </a:p>
          <a:p>
            <a:pPr algn="l" eaLnBrk="0" hangingPunct="0"/>
            <a:r>
              <a:rPr lang="en-US"/>
              <a:t>loop%&gt;</a:t>
            </a:r>
          </a:p>
          <a:p>
            <a:pPr algn="l" eaLnBrk="0" hangingPunct="0"/>
            <a:r>
              <a:rPr lang="en-US"/>
              <a:t>&lt;% people.close %&gt;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Databases for Web Applications – Overview</a:t>
            </a:r>
          </a:p>
          <a:p>
            <a:r>
              <a:rPr lang="en-US">
                <a:solidFill>
                  <a:srgbClr val="CCCCCC"/>
                </a:solidFill>
              </a:rPr>
              <a:t>ColdFusion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ColdFusion</a:t>
            </a:r>
          </a:p>
          <a:p>
            <a:r>
              <a:rPr lang="en-US">
                <a:solidFill>
                  <a:srgbClr val="CCCCCC"/>
                </a:solidFill>
              </a:rPr>
              <a:t>PHP 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PHP</a:t>
            </a:r>
          </a:p>
          <a:p>
            <a:r>
              <a:rPr lang="en-US"/>
              <a:t>More on MySQL and SQL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More on SQL for data manipulation and  modification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Syntax: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SELECT</a:t>
            </a:r>
            <a:r>
              <a:rPr lang="en-US"/>
              <a:t>  [DISTINCT] attr1, attr2,…, attr3 as label, function(xxx), calculation, attr5, attr6 </a:t>
            </a:r>
            <a:r>
              <a:rPr lang="en-US">
                <a:solidFill>
                  <a:srgbClr val="FF3300"/>
                </a:solidFill>
              </a:rPr>
              <a:t>FROM</a:t>
            </a:r>
            <a:r>
              <a:rPr lang="en-US"/>
              <a:t> relname1 r1, relname2 r2,… rel3 r3 </a:t>
            </a:r>
            <a:r>
              <a:rPr lang="en-US">
                <a:solidFill>
                  <a:srgbClr val="FF3300"/>
                </a:solidFill>
              </a:rPr>
              <a:t>WHERE</a:t>
            </a:r>
            <a:r>
              <a:rPr lang="en-US"/>
              <a:t> condition1 {AND | OR} condition2  </a:t>
            </a:r>
            <a:r>
              <a:rPr lang="en-US">
                <a:solidFill>
                  <a:srgbClr val="FF3300"/>
                </a:solidFill>
              </a:rPr>
              <a:t>ORDER BY</a:t>
            </a:r>
            <a:r>
              <a:rPr lang="en-US"/>
              <a:t> attr1 [DESC], attr3 [DESC]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/>
              <a:t>Review</a:t>
            </a:r>
          </a:p>
          <a:p>
            <a:pPr lvl="1"/>
            <a:r>
              <a:rPr lang="en-US"/>
              <a:t>Databases for Web Applications – Overview</a:t>
            </a:r>
          </a:p>
          <a:p>
            <a:r>
              <a:rPr lang="en-US">
                <a:solidFill>
                  <a:srgbClr val="CCCCCC"/>
                </a:solidFill>
              </a:rPr>
              <a:t>ColdFusion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ColdFusion</a:t>
            </a:r>
          </a:p>
          <a:p>
            <a:r>
              <a:rPr lang="en-US">
                <a:solidFill>
                  <a:srgbClr val="CCCCCC"/>
                </a:solidFill>
              </a:rPr>
              <a:t>PHP 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PHP</a:t>
            </a:r>
          </a:p>
          <a:p>
            <a:r>
              <a:rPr lang="en-US">
                <a:solidFill>
                  <a:srgbClr val="CCCCCC"/>
                </a:solidFill>
              </a:rPr>
              <a:t>More on MySQL and SQL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SELECT Conditions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=</a:t>
            </a:r>
            <a:r>
              <a:rPr lang="en-US" sz="2800"/>
              <a:t>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&gt;=</a:t>
            </a:r>
            <a:r>
              <a:rPr lang="en-US" sz="2800"/>
              <a:t> greater than or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&gt;</a:t>
            </a:r>
            <a:r>
              <a:rPr lang="en-US" sz="2800"/>
              <a:t> greater than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&lt;=</a:t>
            </a:r>
            <a:r>
              <a:rPr lang="en-US" sz="2800"/>
              <a:t> less than or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&lt;&gt;</a:t>
            </a:r>
            <a:r>
              <a:rPr lang="en-US" sz="2800"/>
              <a:t> or </a:t>
            </a:r>
            <a:r>
              <a:rPr lang="en-US" sz="2800">
                <a:solidFill>
                  <a:srgbClr val="FF0000"/>
                </a:solidFill>
              </a:rPr>
              <a:t>!=</a:t>
            </a:r>
            <a:r>
              <a:rPr lang="en-US" sz="2800"/>
              <a:t> not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LIKE</a:t>
            </a:r>
            <a:r>
              <a:rPr lang="en-US" sz="2800"/>
              <a:t> 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3300"/>
                </a:solidFill>
              </a:rPr>
              <a:t>%wom_n%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/>
              <a:t>  (Note different wild card from Access)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opt1 SOUNDS LIKE opt2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IN (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3300"/>
                </a:solidFill>
              </a:rPr>
              <a:t>opt1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, 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3300"/>
                </a:solidFill>
              </a:rPr>
              <a:t>opt2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,…,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optn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BETWEEN opt1 AND opt2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IS NULL </a:t>
            </a:r>
            <a:r>
              <a:rPr lang="en-US" sz="2800"/>
              <a:t>or</a:t>
            </a:r>
            <a:r>
              <a:rPr lang="en-US" sz="2800">
                <a:solidFill>
                  <a:srgbClr val="FF3300"/>
                </a:solidFill>
              </a:rPr>
              <a:t> IS NOT NULL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Aggregate (group by) Functions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COUNT(dataitem)</a:t>
            </a:r>
          </a:p>
          <a:p>
            <a:pPr>
              <a:lnSpc>
                <a:spcPct val="90000"/>
              </a:lnSpc>
            </a:pPr>
            <a:r>
              <a:rPr lang="en-US"/>
              <a:t>COUNT(DISTINCT expr)</a:t>
            </a:r>
          </a:p>
          <a:p>
            <a:pPr>
              <a:lnSpc>
                <a:spcPct val="90000"/>
              </a:lnSpc>
            </a:pPr>
            <a:r>
              <a:rPr lang="en-US"/>
              <a:t>AVG(numbercolumn)</a:t>
            </a:r>
          </a:p>
          <a:p>
            <a:pPr>
              <a:lnSpc>
                <a:spcPct val="90000"/>
              </a:lnSpc>
            </a:pPr>
            <a:r>
              <a:rPr lang="en-US"/>
              <a:t>SUM(numbercolumn)</a:t>
            </a:r>
          </a:p>
          <a:p>
            <a:pPr>
              <a:lnSpc>
                <a:spcPct val="90000"/>
              </a:lnSpc>
            </a:pPr>
            <a:r>
              <a:rPr lang="en-US"/>
              <a:t>MAX(numbercolumn)</a:t>
            </a:r>
          </a:p>
          <a:p>
            <a:pPr>
              <a:lnSpc>
                <a:spcPct val="90000"/>
              </a:lnSpc>
            </a:pPr>
            <a:r>
              <a:rPr lang="en-US"/>
              <a:t>MIN(numbercolumn)</a:t>
            </a:r>
          </a:p>
          <a:p>
            <a:pPr>
              <a:lnSpc>
                <a:spcPct val="90000"/>
              </a:lnSpc>
            </a:pPr>
            <a:r>
              <a:rPr lang="en-US"/>
              <a:t>STDDEV(numbercolumn)</a:t>
            </a:r>
          </a:p>
          <a:p>
            <a:pPr>
              <a:lnSpc>
                <a:spcPct val="90000"/>
              </a:lnSpc>
            </a:pPr>
            <a:r>
              <a:rPr lang="en-US"/>
              <a:t>VARIANCE(numbercolumn)</a:t>
            </a:r>
          </a:p>
          <a:p>
            <a:pPr>
              <a:lnSpc>
                <a:spcPct val="90000"/>
              </a:lnSpc>
            </a:pPr>
            <a:r>
              <a:rPr lang="en-US"/>
              <a:t>and other variants of these…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 Functions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2905125" cy="4953000"/>
          </a:xfrm>
        </p:spPr>
        <p:txBody>
          <a:bodyPr/>
          <a:lstStyle/>
          <a:p>
            <a:r>
              <a:rPr lang="en-US" sz="2400"/>
              <a:t>ABS(n)</a:t>
            </a:r>
          </a:p>
          <a:p>
            <a:r>
              <a:rPr lang="en-US" sz="2400"/>
              <a:t>ACOS(n)</a:t>
            </a:r>
          </a:p>
          <a:p>
            <a:r>
              <a:rPr lang="en-US" sz="2400"/>
              <a:t>ASIN(n)</a:t>
            </a:r>
          </a:p>
          <a:p>
            <a:r>
              <a:rPr lang="en-US" sz="2400"/>
              <a:t>ATAN(n)</a:t>
            </a:r>
          </a:p>
          <a:p>
            <a:r>
              <a:rPr lang="en-US" sz="2400"/>
              <a:t>ATAN2(n, m)</a:t>
            </a:r>
          </a:p>
          <a:p>
            <a:r>
              <a:rPr lang="en-US" sz="2400"/>
              <a:t>CEIL(n)</a:t>
            </a:r>
          </a:p>
          <a:p>
            <a:r>
              <a:rPr lang="en-US" sz="2400"/>
              <a:t>COS(n)</a:t>
            </a:r>
          </a:p>
          <a:p>
            <a:r>
              <a:rPr lang="en-US" sz="2400"/>
              <a:t>COSH(n)</a:t>
            </a:r>
          </a:p>
          <a:p>
            <a:r>
              <a:rPr lang="en-US" sz="2400"/>
              <a:t>CONV(n, f-base,t-base)</a:t>
            </a:r>
          </a:p>
          <a:p>
            <a:r>
              <a:rPr lang="en-US" sz="2400"/>
              <a:t>COT(n)</a:t>
            </a:r>
          </a:p>
        </p:txBody>
      </p:sp>
      <p:sp>
        <p:nvSpPr>
          <p:cNvPr id="84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81200"/>
            <a:ext cx="2438400" cy="4114800"/>
          </a:xfrm>
        </p:spPr>
        <p:txBody>
          <a:bodyPr/>
          <a:lstStyle/>
          <a:p>
            <a:r>
              <a:rPr lang="en-US" sz="2400"/>
              <a:t>ROUND(n)</a:t>
            </a:r>
          </a:p>
          <a:p>
            <a:r>
              <a:rPr lang="en-US" sz="2400"/>
              <a:t>SIGN(n)</a:t>
            </a:r>
          </a:p>
          <a:p>
            <a:r>
              <a:rPr lang="en-US" sz="2400"/>
              <a:t>SIN(n)</a:t>
            </a:r>
          </a:p>
          <a:p>
            <a:r>
              <a:rPr lang="en-US" sz="2400"/>
              <a:t> SINH(n)</a:t>
            </a:r>
          </a:p>
          <a:p>
            <a:r>
              <a:rPr lang="en-US" sz="2400"/>
              <a:t>SQRT(n)</a:t>
            </a:r>
          </a:p>
          <a:p>
            <a:r>
              <a:rPr lang="en-US" sz="2400"/>
              <a:t>TAN(n)</a:t>
            </a:r>
          </a:p>
          <a:p>
            <a:r>
              <a:rPr lang="en-US" sz="2400"/>
              <a:t> TANH(n)</a:t>
            </a:r>
          </a:p>
          <a:p>
            <a:r>
              <a:rPr lang="en-US" sz="2400"/>
              <a:t>TRUNCATE(n,m)</a:t>
            </a:r>
          </a:p>
        </p:txBody>
      </p:sp>
      <p:sp>
        <p:nvSpPr>
          <p:cNvPr id="849925" name="Rectangle 5"/>
          <p:cNvSpPr>
            <a:spLocks noChangeArrowheads="1"/>
          </p:cNvSpPr>
          <p:nvPr/>
        </p:nvSpPr>
        <p:spPr bwMode="auto">
          <a:xfrm>
            <a:off x="3352800" y="1371600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DEGREES(n)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EXP(n)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EXP(n)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FLOOR(n)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LN(n)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LOG(n,b)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MOD(n)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PI()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POWER(n,p)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Character Functions returning character values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95763" cy="4953000"/>
          </a:xfrm>
        </p:spPr>
        <p:txBody>
          <a:bodyPr/>
          <a:lstStyle/>
          <a:p>
            <a:r>
              <a:rPr lang="en-US"/>
              <a:t>CHAR(n,…)</a:t>
            </a:r>
          </a:p>
          <a:p>
            <a:r>
              <a:rPr lang="en-US"/>
              <a:t>CONCAT(str1,str2,…)</a:t>
            </a:r>
          </a:p>
          <a:p>
            <a:r>
              <a:rPr lang="en-US"/>
              <a:t>LOWER(char)</a:t>
            </a:r>
          </a:p>
          <a:p>
            <a:r>
              <a:rPr lang="en-US"/>
              <a:t>LPAD(char, n,char2), RPAD(char, n,char2)</a:t>
            </a:r>
          </a:p>
          <a:p>
            <a:r>
              <a:rPr lang="en-US"/>
              <a:t>LTRIM(char, n, cset), RTRIM(char, n, cset)</a:t>
            </a:r>
          </a:p>
        </p:txBody>
      </p:sp>
      <p:sp>
        <p:nvSpPr>
          <p:cNvPr id="850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219200"/>
            <a:ext cx="4033837" cy="4953000"/>
          </a:xfrm>
        </p:spPr>
        <p:txBody>
          <a:bodyPr/>
          <a:lstStyle/>
          <a:p>
            <a:r>
              <a:rPr lang="en-US"/>
              <a:t>REPLACE(char, srch, repl)</a:t>
            </a:r>
          </a:p>
          <a:p>
            <a:r>
              <a:rPr lang="en-US"/>
              <a:t>SOUNDEX(char)</a:t>
            </a:r>
          </a:p>
          <a:p>
            <a:r>
              <a:rPr lang="en-US"/>
              <a:t>SUBSTR(char, m, n)</a:t>
            </a:r>
          </a:p>
          <a:p>
            <a:r>
              <a:rPr lang="en-US"/>
              <a:t>UPPER(char)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Character Function returning numeric values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3838" cy="4953000"/>
          </a:xfrm>
        </p:spPr>
        <p:txBody>
          <a:bodyPr/>
          <a:lstStyle/>
          <a:p>
            <a:r>
              <a:rPr lang="en-US"/>
              <a:t>ASCII(char)</a:t>
            </a:r>
          </a:p>
          <a:p>
            <a:r>
              <a:rPr lang="en-US"/>
              <a:t>INSTR(char1, char2)</a:t>
            </a:r>
          </a:p>
          <a:p>
            <a:r>
              <a:rPr lang="en-US"/>
              <a:t>LENGTH(char)</a:t>
            </a:r>
          </a:p>
          <a:p>
            <a:r>
              <a:rPr lang="en-US"/>
              <a:t>BIT_LENGTH(str)</a:t>
            </a:r>
          </a:p>
          <a:p>
            <a:r>
              <a:rPr lang="en-US"/>
              <a:t>CHAR_LENGTH(str)</a:t>
            </a:r>
          </a:p>
          <a:p>
            <a:r>
              <a:rPr lang="en-US"/>
              <a:t>LOCATE(substr,str)</a:t>
            </a:r>
          </a:p>
          <a:p>
            <a:r>
              <a:rPr lang="en-US"/>
              <a:t>LOCATE(substr,str,pos)</a:t>
            </a:r>
          </a:p>
          <a:p>
            <a:r>
              <a:rPr lang="en-US"/>
              <a:t>and many other variants.</a:t>
            </a:r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219200"/>
            <a:ext cx="4033837" cy="495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 functions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099300" cy="4953000"/>
          </a:xfrm>
        </p:spPr>
        <p:txBody>
          <a:bodyPr/>
          <a:lstStyle/>
          <a:p>
            <a:r>
              <a:rPr lang="en-US" sz="2400"/>
              <a:t>ADDDATE(dt, INTERVAL expr unit) or ADDDATE(dt, days)</a:t>
            </a:r>
          </a:p>
          <a:p>
            <a:r>
              <a:rPr lang="en-US" sz="2400"/>
              <a:t>ADDTIME(dttm, time)</a:t>
            </a:r>
          </a:p>
          <a:p>
            <a:r>
              <a:rPr lang="en-US" sz="2400"/>
              <a:t>LAST_DAY(dt)</a:t>
            </a:r>
          </a:p>
          <a:p>
            <a:r>
              <a:rPr lang="en-US" sz="2400"/>
              <a:t>MONTH(dt) – YEAR(dt) – DAY(dt)</a:t>
            </a:r>
          </a:p>
          <a:p>
            <a:r>
              <a:rPr lang="en-US" sz="2400"/>
              <a:t>MONTHNAME(dt)</a:t>
            </a:r>
          </a:p>
          <a:p>
            <a:r>
              <a:rPr lang="en-US" sz="2400"/>
              <a:t>NOW()</a:t>
            </a:r>
          </a:p>
          <a:p>
            <a:r>
              <a:rPr lang="en-US" sz="2400"/>
              <a:t>NEW_TIME(d, z1, z2) -- PST, AST, etc. </a:t>
            </a:r>
          </a:p>
          <a:p>
            <a:r>
              <a:rPr lang="en-US" sz="2400"/>
              <a:t>NEXT_DAY(d, dayname)</a:t>
            </a:r>
          </a:p>
          <a:p>
            <a:r>
              <a:rPr lang="en-US" sz="2400"/>
              <a:t>STR_TO_DATE(str,format)</a:t>
            </a:r>
          </a:p>
          <a:p>
            <a:r>
              <a:rPr lang="en-US" sz="2400"/>
              <a:t>SYSDATE()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101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3</a:t>
            </a:r>
          </a:p>
        </p:txBody>
      </p:sp>
      <p:sp>
        <p:nvSpPr>
          <p:cNvPr id="1010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3 is some additional (and occasionally more complex) searches to be run on the </a:t>
            </a:r>
            <a:r>
              <a:rPr lang="en-US" dirty="0" err="1"/>
              <a:t>Diveshop</a:t>
            </a:r>
            <a:r>
              <a:rPr lang="en-US" dirty="0"/>
              <a:t> database</a:t>
            </a:r>
          </a:p>
          <a:p>
            <a:r>
              <a:rPr lang="en-US" dirty="0"/>
              <a:t>These should be run via the command line (via login to </a:t>
            </a:r>
            <a:r>
              <a:rPr lang="en-US" dirty="0" err="1"/>
              <a:t>ischool.berkeley.edu</a:t>
            </a:r>
            <a:r>
              <a:rPr lang="en-US" dirty="0"/>
              <a:t>) </a:t>
            </a:r>
          </a:p>
          <a:p>
            <a:r>
              <a:rPr lang="en-US" dirty="0"/>
              <a:t>Assignment 3 is posted on the class web site</a:t>
            </a:r>
          </a:p>
          <a:p>
            <a:r>
              <a:rPr lang="en-US" dirty="0">
                <a:latin typeface="ヒラギノ角ゴ ProN W3" charset="0"/>
              </a:rPr>
              <a:t>Walkthrough online version</a:t>
            </a:r>
            <a:endParaRPr lang="en-US" dirty="0"/>
          </a:p>
          <a:p>
            <a:r>
              <a:rPr lang="en-US" dirty="0"/>
              <a:t>Due </a:t>
            </a:r>
            <a:r>
              <a:rPr lang="en-US" dirty="0" smtClean="0"/>
              <a:t>Thursday</a:t>
            </a:r>
            <a:r>
              <a:rPr lang="en-US" dirty="0"/>
              <a:t>, Oct. 25th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Web Applications 2</a:t>
            </a:r>
          </a:p>
        </p:txBody>
      </p:sp>
      <p:grpSp>
        <p:nvGrpSpPr>
          <p:cNvPr id="908291" name="Group 3"/>
          <p:cNvGrpSpPr>
            <a:grpSpLocks/>
          </p:cNvGrpSpPr>
          <p:nvPr/>
        </p:nvGrpSpPr>
        <p:grpSpPr bwMode="auto">
          <a:xfrm>
            <a:off x="457200" y="1066800"/>
            <a:ext cx="8469313" cy="5761038"/>
            <a:chOff x="281" y="960"/>
            <a:chExt cx="5335" cy="3629"/>
          </a:xfrm>
        </p:grpSpPr>
        <p:graphicFrame>
          <p:nvGraphicFramePr>
            <p:cNvPr id="908292" name="Object 4"/>
            <p:cNvGraphicFramePr>
              <a:graphicFrameLocks noChangeAspect="1"/>
            </p:cNvGraphicFramePr>
            <p:nvPr/>
          </p:nvGraphicFramePr>
          <p:xfrm>
            <a:off x="1488" y="1200"/>
            <a:ext cx="961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8327" name="Clip" r:id="rId4" imgW="2736850" imgH="3827463" progId="MS_ClipArt_Gallery.2">
                    <p:embed/>
                  </p:oleObj>
                </mc:Choice>
                <mc:Fallback>
                  <p:oleObj name="Clip" r:id="rId4" imgW="2736850" imgH="3827463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200"/>
                          <a:ext cx="961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8293" name="Text Box 5"/>
            <p:cNvSpPr txBox="1">
              <a:spLocks noChangeArrowheads="1"/>
            </p:cNvSpPr>
            <p:nvPr/>
          </p:nvSpPr>
          <p:spPr bwMode="auto">
            <a:xfrm>
              <a:off x="3456" y="3264"/>
              <a:ext cx="7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Server</a:t>
              </a:r>
            </a:p>
          </p:txBody>
        </p:sp>
        <p:sp>
          <p:nvSpPr>
            <p:cNvPr id="908294" name="AutoShape 6"/>
            <p:cNvSpPr>
              <a:spLocks noChangeArrowheads="1"/>
            </p:cNvSpPr>
            <p:nvPr/>
          </p:nvSpPr>
          <p:spPr bwMode="auto">
            <a:xfrm>
              <a:off x="4608" y="2160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database</a:t>
              </a:r>
            </a:p>
          </p:txBody>
        </p:sp>
        <p:sp>
          <p:nvSpPr>
            <p:cNvPr id="908295" name="Rectangle 7"/>
            <p:cNvSpPr>
              <a:spLocks noChangeArrowheads="1"/>
            </p:cNvSpPr>
            <p:nvPr/>
          </p:nvSpPr>
          <p:spPr bwMode="auto">
            <a:xfrm>
              <a:off x="3552" y="1536"/>
              <a:ext cx="62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CGI</a:t>
              </a:r>
            </a:p>
          </p:txBody>
        </p:sp>
        <p:sp>
          <p:nvSpPr>
            <p:cNvPr id="908296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816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DBMS</a:t>
              </a:r>
            </a:p>
          </p:txBody>
        </p:sp>
        <p:cxnSp>
          <p:nvCxnSpPr>
            <p:cNvPr id="908297" name="AutoShape 9"/>
            <p:cNvCxnSpPr>
              <a:cxnSpLocks noChangeShapeType="1"/>
              <a:stCxn id="908296" idx="3"/>
              <a:endCxn id="908294" idx="2"/>
            </p:cNvCxnSpPr>
            <p:nvPr/>
          </p:nvCxnSpPr>
          <p:spPr bwMode="auto">
            <a:xfrm flipV="1">
              <a:off x="4080" y="2616"/>
              <a:ext cx="528" cy="19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8298" name="AutoShape 10"/>
            <p:cNvCxnSpPr>
              <a:cxnSpLocks noChangeShapeType="1"/>
              <a:stCxn id="908296" idx="0"/>
              <a:endCxn id="908295" idx="2"/>
            </p:cNvCxnSpPr>
            <p:nvPr/>
          </p:nvCxnSpPr>
          <p:spPr bwMode="auto">
            <a:xfrm rot="16200000">
              <a:off x="3648" y="2184"/>
              <a:ext cx="240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8299" name="Rectangle 11"/>
            <p:cNvSpPr>
              <a:spLocks noChangeArrowheads="1"/>
            </p:cNvSpPr>
            <p:nvPr/>
          </p:nvSpPr>
          <p:spPr bwMode="auto">
            <a:xfrm>
              <a:off x="2688" y="1200"/>
              <a:ext cx="864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Web </a:t>
              </a:r>
            </a:p>
            <a:p>
              <a:pPr eaLnBrk="0" hangingPunct="0"/>
              <a:r>
                <a:rPr lang="en-US" sz="2800"/>
                <a:t>Server</a:t>
              </a:r>
            </a:p>
          </p:txBody>
        </p:sp>
        <p:cxnSp>
          <p:nvCxnSpPr>
            <p:cNvPr id="908300" name="AutoShape 12"/>
            <p:cNvCxnSpPr>
              <a:cxnSpLocks noChangeShapeType="1"/>
              <a:stCxn id="908299" idx="1"/>
              <a:endCxn id="0" idx="3"/>
            </p:cNvCxnSpPr>
            <p:nvPr/>
          </p:nvCxnSpPr>
          <p:spPr bwMode="auto">
            <a:xfrm rot="10800000" flipV="1">
              <a:off x="2449" y="1680"/>
              <a:ext cx="239" cy="192"/>
            </a:xfrm>
            <a:prstGeom prst="bentConnector3">
              <a:avLst>
                <a:gd name="adj1" fmla="val 49792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8301" name="Line 13"/>
            <p:cNvSpPr>
              <a:spLocks noChangeShapeType="1"/>
            </p:cNvSpPr>
            <p:nvPr/>
          </p:nvSpPr>
          <p:spPr bwMode="auto">
            <a:xfrm>
              <a:off x="720" y="24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02" name="Freeform 14"/>
            <p:cNvSpPr>
              <a:spLocks/>
            </p:cNvSpPr>
            <p:nvPr/>
          </p:nvSpPr>
          <p:spPr bwMode="auto">
            <a:xfrm>
              <a:off x="281" y="2302"/>
              <a:ext cx="1591" cy="866"/>
            </a:xfrm>
            <a:custGeom>
              <a:avLst/>
              <a:gdLst>
                <a:gd name="T0" fmla="*/ 378 w 1330"/>
                <a:gd name="T1" fmla="*/ 10 h 1551"/>
                <a:gd name="T2" fmla="*/ 1116 w 1330"/>
                <a:gd name="T3" fmla="*/ 39 h 1551"/>
                <a:gd name="T4" fmla="*/ 1273 w 1330"/>
                <a:gd name="T5" fmla="*/ 265 h 1551"/>
                <a:gd name="T6" fmla="*/ 1312 w 1330"/>
                <a:gd name="T7" fmla="*/ 846 h 1551"/>
                <a:gd name="T8" fmla="*/ 1322 w 1330"/>
                <a:gd name="T9" fmla="*/ 1111 h 1551"/>
                <a:gd name="T10" fmla="*/ 1302 w 1330"/>
                <a:gd name="T11" fmla="*/ 1328 h 1551"/>
                <a:gd name="T12" fmla="*/ 712 w 1330"/>
                <a:gd name="T13" fmla="*/ 1485 h 1551"/>
                <a:gd name="T14" fmla="*/ 653 w 1330"/>
                <a:gd name="T15" fmla="*/ 1505 h 1551"/>
                <a:gd name="T16" fmla="*/ 447 w 1330"/>
                <a:gd name="T17" fmla="*/ 1525 h 1551"/>
                <a:gd name="T18" fmla="*/ 201 w 1330"/>
                <a:gd name="T19" fmla="*/ 1505 h 1551"/>
                <a:gd name="T20" fmla="*/ 112 w 1330"/>
                <a:gd name="T21" fmla="*/ 1357 h 1551"/>
                <a:gd name="T22" fmla="*/ 53 w 1330"/>
                <a:gd name="T23" fmla="*/ 1210 h 1551"/>
                <a:gd name="T24" fmla="*/ 24 w 1330"/>
                <a:gd name="T25" fmla="*/ 1033 h 1551"/>
                <a:gd name="T26" fmla="*/ 24 w 1330"/>
                <a:gd name="T27" fmla="*/ 324 h 1551"/>
                <a:gd name="T28" fmla="*/ 34 w 1330"/>
                <a:gd name="T29" fmla="*/ 206 h 1551"/>
                <a:gd name="T30" fmla="*/ 329 w 1330"/>
                <a:gd name="T31" fmla="*/ 0 h 1551"/>
                <a:gd name="T32" fmla="*/ 378 w 1330"/>
                <a:gd name="T33" fmla="*/ 1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0" h="1551">
                  <a:moveTo>
                    <a:pt x="378" y="10"/>
                  </a:moveTo>
                  <a:cubicBezTo>
                    <a:pt x="621" y="42"/>
                    <a:pt x="871" y="27"/>
                    <a:pt x="1116" y="39"/>
                  </a:cubicBezTo>
                  <a:cubicBezTo>
                    <a:pt x="1156" y="123"/>
                    <a:pt x="1230" y="181"/>
                    <a:pt x="1273" y="265"/>
                  </a:cubicBezTo>
                  <a:cubicBezTo>
                    <a:pt x="1320" y="454"/>
                    <a:pt x="1296" y="652"/>
                    <a:pt x="1312" y="846"/>
                  </a:cubicBezTo>
                  <a:cubicBezTo>
                    <a:pt x="1315" y="934"/>
                    <a:pt x="1322" y="1023"/>
                    <a:pt x="1322" y="1111"/>
                  </a:cubicBezTo>
                  <a:cubicBezTo>
                    <a:pt x="1322" y="1117"/>
                    <a:pt x="1330" y="1271"/>
                    <a:pt x="1302" y="1328"/>
                  </a:cubicBezTo>
                  <a:cubicBezTo>
                    <a:pt x="1215" y="1505"/>
                    <a:pt x="824" y="1476"/>
                    <a:pt x="712" y="1485"/>
                  </a:cubicBezTo>
                  <a:cubicBezTo>
                    <a:pt x="692" y="1492"/>
                    <a:pt x="674" y="1503"/>
                    <a:pt x="653" y="1505"/>
                  </a:cubicBezTo>
                  <a:cubicBezTo>
                    <a:pt x="584" y="1512"/>
                    <a:pt x="447" y="1525"/>
                    <a:pt x="447" y="1525"/>
                  </a:cubicBezTo>
                  <a:cubicBezTo>
                    <a:pt x="365" y="1521"/>
                    <a:pt x="269" y="1551"/>
                    <a:pt x="201" y="1505"/>
                  </a:cubicBezTo>
                  <a:cubicBezTo>
                    <a:pt x="152" y="1472"/>
                    <a:pt x="135" y="1407"/>
                    <a:pt x="112" y="1357"/>
                  </a:cubicBezTo>
                  <a:cubicBezTo>
                    <a:pt x="85" y="1298"/>
                    <a:pt x="68" y="1270"/>
                    <a:pt x="53" y="1210"/>
                  </a:cubicBezTo>
                  <a:cubicBezTo>
                    <a:pt x="46" y="1150"/>
                    <a:pt x="39" y="1092"/>
                    <a:pt x="24" y="1033"/>
                  </a:cubicBezTo>
                  <a:cubicBezTo>
                    <a:pt x="0" y="727"/>
                    <a:pt x="8" y="881"/>
                    <a:pt x="24" y="324"/>
                  </a:cubicBezTo>
                  <a:cubicBezTo>
                    <a:pt x="25" y="285"/>
                    <a:pt x="29" y="245"/>
                    <a:pt x="34" y="206"/>
                  </a:cubicBezTo>
                  <a:cubicBezTo>
                    <a:pt x="57" y="22"/>
                    <a:pt x="185" y="29"/>
                    <a:pt x="329" y="0"/>
                  </a:cubicBezTo>
                  <a:cubicBezTo>
                    <a:pt x="364" y="12"/>
                    <a:pt x="348" y="10"/>
                    <a:pt x="378" y="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03" name="Text Box 15"/>
            <p:cNvSpPr txBox="1">
              <a:spLocks noChangeArrowheads="1"/>
            </p:cNvSpPr>
            <p:nvPr/>
          </p:nvSpPr>
          <p:spPr bwMode="auto">
            <a:xfrm>
              <a:off x="662" y="2538"/>
              <a:ext cx="8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Internet</a:t>
              </a:r>
            </a:p>
          </p:txBody>
        </p:sp>
        <p:graphicFrame>
          <p:nvGraphicFramePr>
            <p:cNvPr id="908304" name="Object 16"/>
            <p:cNvGraphicFramePr>
              <a:graphicFrameLocks noChangeAspect="1"/>
            </p:cNvGraphicFramePr>
            <p:nvPr/>
          </p:nvGraphicFramePr>
          <p:xfrm>
            <a:off x="384" y="3312"/>
            <a:ext cx="974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8328" name="Clip" r:id="rId6" imgW="5681481" imgH="3978497" progId="MS_ClipArt_Gallery.2">
                    <p:embed/>
                  </p:oleObj>
                </mc:Choice>
                <mc:Fallback>
                  <p:oleObj name="Clip" r:id="rId6" imgW="5681481" imgH="3978497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312"/>
                          <a:ext cx="974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8305" name="Object 17"/>
            <p:cNvGraphicFramePr>
              <a:graphicFrameLocks noChangeAspect="1"/>
            </p:cNvGraphicFramePr>
            <p:nvPr/>
          </p:nvGraphicFramePr>
          <p:xfrm>
            <a:off x="1632" y="3360"/>
            <a:ext cx="974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8329" name="Clip" r:id="rId8" imgW="5681481" imgH="3978497" progId="MS_ClipArt_Gallery.2">
                    <p:embed/>
                  </p:oleObj>
                </mc:Choice>
                <mc:Fallback>
                  <p:oleObj name="Clip" r:id="rId8" imgW="5681481" imgH="3978497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360"/>
                          <a:ext cx="974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8306" name="AutoShape 18"/>
            <p:cNvCxnSpPr>
              <a:cxnSpLocks noChangeShapeType="1"/>
              <a:stCxn id="0" idx="0"/>
              <a:endCxn id="908302" idx="8"/>
            </p:cNvCxnSpPr>
            <p:nvPr/>
          </p:nvCxnSpPr>
          <p:spPr bwMode="auto">
            <a:xfrm rot="5400000" flipH="1">
              <a:off x="764" y="3205"/>
              <a:ext cx="159" cy="55"/>
            </a:xfrm>
            <a:prstGeom prst="curvedConnector3">
              <a:avLst>
                <a:gd name="adj1" fmla="val 4528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8307" name="AutoShape 19"/>
            <p:cNvCxnSpPr>
              <a:cxnSpLocks noChangeShapeType="1"/>
              <a:stCxn id="0" idx="0"/>
              <a:endCxn id="908302" idx="5"/>
            </p:cNvCxnSpPr>
            <p:nvPr/>
          </p:nvCxnSpPr>
          <p:spPr bwMode="auto">
            <a:xfrm rot="5400000" flipH="1">
              <a:off x="1820" y="3062"/>
              <a:ext cx="317" cy="2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8308" name="AutoShape 20"/>
            <p:cNvCxnSpPr>
              <a:cxnSpLocks noChangeShapeType="1"/>
              <a:stCxn id="908296" idx="1"/>
              <a:endCxn id="908299" idx="2"/>
            </p:cNvCxnSpPr>
            <p:nvPr/>
          </p:nvCxnSpPr>
          <p:spPr bwMode="auto">
            <a:xfrm rot="10800000">
              <a:off x="3120" y="2160"/>
              <a:ext cx="144" cy="64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8309" name="AutoShape 21"/>
            <p:cNvSpPr>
              <a:spLocks noChangeArrowheads="1"/>
            </p:cNvSpPr>
            <p:nvPr/>
          </p:nvSpPr>
          <p:spPr bwMode="auto">
            <a:xfrm>
              <a:off x="4560" y="960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Files</a:t>
              </a:r>
            </a:p>
          </p:txBody>
        </p:sp>
        <p:sp>
          <p:nvSpPr>
            <p:cNvPr id="908310" name="Line 22"/>
            <p:cNvSpPr>
              <a:spLocks noChangeShapeType="1"/>
            </p:cNvSpPr>
            <p:nvPr/>
          </p:nvSpPr>
          <p:spPr bwMode="auto">
            <a:xfrm>
              <a:off x="4176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311" name="Line 23"/>
            <p:cNvSpPr>
              <a:spLocks noChangeShapeType="1"/>
            </p:cNvSpPr>
            <p:nvPr/>
          </p:nvSpPr>
          <p:spPr bwMode="auto">
            <a:xfrm flipH="1">
              <a:off x="3552" y="124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312" name="Oval 24"/>
            <p:cNvSpPr>
              <a:spLocks noChangeArrowheads="1"/>
            </p:cNvSpPr>
            <p:nvPr/>
          </p:nvSpPr>
          <p:spPr bwMode="auto">
            <a:xfrm>
              <a:off x="2832" y="1968"/>
              <a:ext cx="2784" cy="172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13" name="Text Box 25"/>
            <p:cNvSpPr txBox="1">
              <a:spLocks noChangeArrowheads="1"/>
            </p:cNvSpPr>
            <p:nvPr/>
          </p:nvSpPr>
          <p:spPr bwMode="auto">
            <a:xfrm>
              <a:off x="1056" y="3993"/>
              <a:ext cx="74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/>
                <a:t>Clients</a:t>
              </a:r>
            </a:p>
          </p:txBody>
        </p:sp>
        <p:sp>
          <p:nvSpPr>
            <p:cNvPr id="908314" name="AutoShape 26"/>
            <p:cNvSpPr>
              <a:spLocks noChangeArrowheads="1"/>
            </p:cNvSpPr>
            <p:nvPr/>
          </p:nvSpPr>
          <p:spPr bwMode="auto">
            <a:xfrm>
              <a:off x="4656" y="2736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database</a:t>
              </a:r>
            </a:p>
          </p:txBody>
        </p:sp>
        <p:sp>
          <p:nvSpPr>
            <p:cNvPr id="908315" name="AutoShape 27"/>
            <p:cNvSpPr>
              <a:spLocks noChangeArrowheads="1"/>
            </p:cNvSpPr>
            <p:nvPr/>
          </p:nvSpPr>
          <p:spPr bwMode="auto">
            <a:xfrm>
              <a:off x="4752" y="3168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database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Interfaces</a:t>
            </a:r>
          </a:p>
        </p:txBody>
      </p:sp>
      <p:sp>
        <p:nvSpPr>
          <p:cNvPr id="909315" name="Text Box 3"/>
          <p:cNvSpPr txBox="1">
            <a:spLocks noChangeArrowheads="1"/>
          </p:cNvSpPr>
          <p:nvPr/>
        </p:nvSpPr>
        <p:spPr bwMode="auto">
          <a:xfrm>
            <a:off x="0" y="5638800"/>
            <a:ext cx="3446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Adapted from </a:t>
            </a:r>
          </a:p>
          <a:p>
            <a:pPr algn="l" eaLnBrk="0" hangingPunct="0"/>
            <a:r>
              <a:rPr lang="en-US" sz="1600"/>
              <a:t>John P Ashenfelter, </a:t>
            </a:r>
          </a:p>
          <a:p>
            <a:pPr algn="l" eaLnBrk="0" hangingPunct="0"/>
            <a:r>
              <a:rPr lang="en-US" sz="1600" i="1"/>
              <a:t>Choosing a Database for Your Web Site</a:t>
            </a:r>
          </a:p>
        </p:txBody>
      </p:sp>
      <p:grpSp>
        <p:nvGrpSpPr>
          <p:cNvPr id="909316" name="Group 4"/>
          <p:cNvGrpSpPr>
            <a:grpSpLocks/>
          </p:cNvGrpSpPr>
          <p:nvPr/>
        </p:nvGrpSpPr>
        <p:grpSpPr bwMode="auto">
          <a:xfrm>
            <a:off x="2057400" y="1295400"/>
            <a:ext cx="5486400" cy="4800600"/>
            <a:chOff x="960" y="960"/>
            <a:chExt cx="3456" cy="3024"/>
          </a:xfrm>
        </p:grpSpPr>
        <p:sp>
          <p:nvSpPr>
            <p:cNvPr id="909317" name="Oval 5"/>
            <p:cNvSpPr>
              <a:spLocks noChangeArrowheads="1"/>
            </p:cNvSpPr>
            <p:nvPr/>
          </p:nvSpPr>
          <p:spPr bwMode="auto">
            <a:xfrm>
              <a:off x="2304" y="960"/>
              <a:ext cx="2112" cy="201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              </a:t>
              </a:r>
              <a:r>
                <a:rPr lang="en-US" sz="2800" u="sng">
                  <a:solidFill>
                    <a:srgbClr val="FF3300"/>
                  </a:solidFill>
                </a:rPr>
                <a:t>Database</a:t>
              </a:r>
              <a:endParaRPr lang="en-US" sz="2800">
                <a:solidFill>
                  <a:schemeClr val="accent1"/>
                </a:solidFill>
              </a:endParaRPr>
            </a:p>
            <a:p>
              <a:pPr eaLnBrk="0" hangingPunct="0"/>
              <a:endParaRPr lang="en-US" sz="2800"/>
            </a:p>
          </p:txBody>
        </p:sp>
        <p:sp>
          <p:nvSpPr>
            <p:cNvPr id="909318" name="Oval 6"/>
            <p:cNvSpPr>
              <a:spLocks noChangeArrowheads="1"/>
            </p:cNvSpPr>
            <p:nvPr/>
          </p:nvSpPr>
          <p:spPr bwMode="auto">
            <a:xfrm>
              <a:off x="960" y="960"/>
              <a:ext cx="2112" cy="2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 u="sng"/>
                <a:t>Web Server</a:t>
              </a:r>
              <a:r>
                <a:rPr lang="en-US" sz="2800"/>
                <a:t>             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909319" name="Oval 7"/>
            <p:cNvSpPr>
              <a:spLocks noChangeArrowheads="1"/>
            </p:cNvSpPr>
            <p:nvPr/>
          </p:nvSpPr>
          <p:spPr bwMode="auto">
            <a:xfrm>
              <a:off x="1680" y="1968"/>
              <a:ext cx="2112" cy="201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/>
            </a:p>
            <a:p>
              <a:pPr eaLnBrk="0" hangingPunct="0"/>
              <a:endParaRPr lang="en-US" sz="2800"/>
            </a:p>
            <a:p>
              <a:pPr eaLnBrk="0" hangingPunct="0"/>
              <a:endParaRPr lang="en-US" sz="2800"/>
            </a:p>
            <a:p>
              <a:pPr eaLnBrk="0" hangingPunct="0"/>
              <a:r>
                <a:rPr lang="en-US" sz="2800" u="sng">
                  <a:solidFill>
                    <a:schemeClr val="accent2"/>
                  </a:solidFill>
                </a:rPr>
                <a:t>Web Application</a:t>
              </a:r>
            </a:p>
            <a:p>
              <a:pPr eaLnBrk="0" hangingPunct="0"/>
              <a:r>
                <a:rPr lang="en-US" sz="2800" u="sng">
                  <a:solidFill>
                    <a:schemeClr val="accent2"/>
                  </a:solidFill>
                </a:rPr>
                <a:t>Server</a:t>
              </a:r>
              <a:endParaRPr lang="en-US" sz="2800"/>
            </a:p>
          </p:txBody>
        </p:sp>
        <p:sp>
          <p:nvSpPr>
            <p:cNvPr id="909320" name="Text Box 8"/>
            <p:cNvSpPr txBox="1">
              <a:spLocks noChangeArrowheads="1"/>
            </p:cNvSpPr>
            <p:nvPr/>
          </p:nvSpPr>
          <p:spPr bwMode="auto">
            <a:xfrm>
              <a:off x="2353" y="2064"/>
              <a:ext cx="6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99FF"/>
                  </a:solidFill>
                </a:rPr>
                <a:t>Web DB</a:t>
              </a:r>
            </a:p>
            <a:p>
              <a:pPr eaLnBrk="0" hangingPunct="0"/>
              <a:r>
                <a:rPr lang="en-US" sz="2000">
                  <a:solidFill>
                    <a:srgbClr val="0099FF"/>
                  </a:solidFill>
                </a:rPr>
                <a:t>App</a:t>
              </a:r>
            </a:p>
          </p:txBody>
        </p:sp>
        <p:sp>
          <p:nvSpPr>
            <p:cNvPr id="909321" name="Text Box 9"/>
            <p:cNvSpPr txBox="1">
              <a:spLocks noChangeArrowheads="1"/>
            </p:cNvSpPr>
            <p:nvPr/>
          </p:nvSpPr>
          <p:spPr bwMode="auto">
            <a:xfrm>
              <a:off x="1430" y="1176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/>
                <a:t>HTML</a:t>
              </a:r>
            </a:p>
          </p:txBody>
        </p:sp>
        <p:sp>
          <p:nvSpPr>
            <p:cNvPr id="909322" name="Text Box 10"/>
            <p:cNvSpPr txBox="1">
              <a:spLocks noChangeArrowheads="1"/>
            </p:cNvSpPr>
            <p:nvPr/>
          </p:nvSpPr>
          <p:spPr bwMode="auto">
            <a:xfrm>
              <a:off x="1008" y="2064"/>
              <a:ext cx="7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/>
                <a:t>JavaScript</a:t>
              </a:r>
            </a:p>
          </p:txBody>
        </p:sp>
        <p:sp>
          <p:nvSpPr>
            <p:cNvPr id="909323" name="Text Box 11"/>
            <p:cNvSpPr txBox="1">
              <a:spLocks noChangeArrowheads="1"/>
            </p:cNvSpPr>
            <p:nvPr/>
          </p:nvSpPr>
          <p:spPr bwMode="auto">
            <a:xfrm>
              <a:off x="1248" y="1440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/>
                <a:t>DHTML</a:t>
              </a:r>
            </a:p>
          </p:txBody>
        </p:sp>
        <p:sp>
          <p:nvSpPr>
            <p:cNvPr id="909324" name="Text Box 12"/>
            <p:cNvSpPr txBox="1">
              <a:spLocks noChangeArrowheads="1"/>
            </p:cNvSpPr>
            <p:nvPr/>
          </p:nvSpPr>
          <p:spPr bwMode="auto">
            <a:xfrm>
              <a:off x="1776" y="2208"/>
              <a:ext cx="91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6600"/>
                  </a:solidFill>
                </a:rPr>
                <a:t>    CGI</a:t>
              </a:r>
            </a:p>
            <a:p>
              <a:pPr algn="l" eaLnBrk="0" hangingPunct="0"/>
              <a:endParaRPr lang="en-US" sz="2000">
                <a:solidFill>
                  <a:srgbClr val="006600"/>
                </a:solidFill>
              </a:endParaRPr>
            </a:p>
            <a:p>
              <a:pPr algn="l" eaLnBrk="0" hangingPunct="0"/>
              <a:r>
                <a:rPr lang="en-US" sz="2000">
                  <a:solidFill>
                    <a:srgbClr val="006600"/>
                  </a:solidFill>
                </a:rPr>
                <a:t>Web Server </a:t>
              </a:r>
            </a:p>
            <a:p>
              <a:pPr algn="l" eaLnBrk="0" hangingPunct="0"/>
              <a:r>
                <a:rPr lang="en-US" sz="2000">
                  <a:solidFill>
                    <a:srgbClr val="006600"/>
                  </a:solidFill>
                </a:rPr>
                <a:t>API</a:t>
              </a:r>
              <a:r>
                <a:rPr lang="ja-JP" altLang="en-US" sz="2000">
                  <a:solidFill>
                    <a:srgbClr val="006600"/>
                  </a:solidFill>
                  <a:latin typeface="Arial"/>
                </a:rPr>
                <a:t>’</a:t>
              </a:r>
              <a:r>
                <a:rPr lang="en-US" sz="2000">
                  <a:solidFill>
                    <a:srgbClr val="006600"/>
                  </a:solidFill>
                </a:rPr>
                <a:t>s</a:t>
              </a:r>
            </a:p>
          </p:txBody>
        </p:sp>
        <p:sp>
          <p:nvSpPr>
            <p:cNvPr id="909325" name="Text Box 13"/>
            <p:cNvSpPr txBox="1">
              <a:spLocks noChangeArrowheads="1"/>
            </p:cNvSpPr>
            <p:nvPr/>
          </p:nvSpPr>
          <p:spPr bwMode="auto">
            <a:xfrm>
              <a:off x="2064" y="2976"/>
              <a:ext cx="141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accent2"/>
                  </a:solidFill>
                </a:rPr>
                <a:t>ColdFusion      PhP   Perl</a:t>
              </a:r>
            </a:p>
            <a:p>
              <a:pPr algn="l" eaLnBrk="0" hangingPunct="0"/>
              <a:endParaRPr lang="en-US" sz="1600">
                <a:solidFill>
                  <a:schemeClr val="accent2"/>
                </a:solidFill>
              </a:endParaRPr>
            </a:p>
            <a:p>
              <a:pPr algn="l" eaLnBrk="0" hangingPunct="0"/>
              <a:endParaRPr lang="en-US" sz="1600">
                <a:solidFill>
                  <a:schemeClr val="accent2"/>
                </a:solidFill>
              </a:endParaRPr>
            </a:p>
            <a:p>
              <a:pPr algn="l" eaLnBrk="0" hangingPunct="0"/>
              <a:endParaRPr lang="en-US" sz="1600">
                <a:solidFill>
                  <a:schemeClr val="accent2"/>
                </a:solidFill>
              </a:endParaRPr>
            </a:p>
            <a:p>
              <a:pPr algn="l" eaLnBrk="0" hangingPunct="0"/>
              <a:r>
                <a:rPr lang="en-US" sz="1600">
                  <a:solidFill>
                    <a:schemeClr val="accent2"/>
                  </a:solidFill>
                </a:rPr>
                <a:t>   Java               ASP</a:t>
              </a:r>
            </a:p>
          </p:txBody>
        </p:sp>
        <p:sp>
          <p:nvSpPr>
            <p:cNvPr id="909326" name="Text Box 14"/>
            <p:cNvSpPr txBox="1">
              <a:spLocks noChangeArrowheads="1"/>
            </p:cNvSpPr>
            <p:nvPr/>
          </p:nvSpPr>
          <p:spPr bwMode="auto">
            <a:xfrm>
              <a:off x="3158" y="112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rgbClr val="FF3300"/>
                  </a:solidFill>
                </a:rPr>
                <a:t>SQL</a:t>
              </a:r>
            </a:p>
          </p:txBody>
        </p:sp>
        <p:sp>
          <p:nvSpPr>
            <p:cNvPr id="909327" name="Text Box 15"/>
            <p:cNvSpPr txBox="1">
              <a:spLocks noChangeArrowheads="1"/>
            </p:cNvSpPr>
            <p:nvPr/>
          </p:nvSpPr>
          <p:spPr bwMode="auto">
            <a:xfrm>
              <a:off x="2976" y="2256"/>
              <a:ext cx="82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ODBC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Native DB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interfaces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          JDBC</a:t>
              </a:r>
            </a:p>
          </p:txBody>
        </p:sp>
        <p:sp>
          <p:nvSpPr>
            <p:cNvPr id="909328" name="Text Box 16"/>
            <p:cNvSpPr txBox="1">
              <a:spLocks noChangeArrowheads="1"/>
            </p:cNvSpPr>
            <p:nvPr/>
          </p:nvSpPr>
          <p:spPr bwMode="auto">
            <a:xfrm>
              <a:off x="2351" y="1344"/>
              <a:ext cx="74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9900"/>
                  </a:solidFill>
                </a:rPr>
                <a:t>Native </a:t>
              </a:r>
            </a:p>
            <a:p>
              <a:pPr eaLnBrk="0" hangingPunct="0"/>
              <a:r>
                <a:rPr lang="en-US" sz="2000">
                  <a:solidFill>
                    <a:srgbClr val="FF9900"/>
                  </a:solidFill>
                </a:rPr>
                <a:t>DB </a:t>
              </a:r>
            </a:p>
            <a:p>
              <a:pPr eaLnBrk="0" hangingPunct="0"/>
              <a:r>
                <a:rPr lang="en-US" sz="2000">
                  <a:solidFill>
                    <a:srgbClr val="FF9900"/>
                  </a:solidFill>
                </a:rPr>
                <a:t>Interfaces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Web Application Server Software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ColdFusion</a:t>
            </a:r>
          </a:p>
          <a:p>
            <a:r>
              <a:rPr lang="en-US"/>
              <a:t>PHP</a:t>
            </a:r>
          </a:p>
          <a:p>
            <a:r>
              <a:rPr lang="en-US"/>
              <a:t>ASP</a:t>
            </a:r>
          </a:p>
          <a:p>
            <a:r>
              <a:rPr lang="en-US"/>
              <a:t>All of the are server-side scripting languages that embed code in HTML 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Databases for Web Applications – Overview</a:t>
            </a:r>
          </a:p>
          <a:p>
            <a:r>
              <a:rPr lang="en-US"/>
              <a:t>ColdFusion</a:t>
            </a:r>
          </a:p>
          <a:p>
            <a:r>
              <a:rPr lang="en-US">
                <a:solidFill>
                  <a:srgbClr val="CCCCCC"/>
                </a:solidFill>
              </a:rPr>
              <a:t>PHP 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PHP</a:t>
            </a:r>
          </a:p>
          <a:p>
            <a:r>
              <a:rPr lang="en-US">
                <a:solidFill>
                  <a:srgbClr val="CCCCCC"/>
                </a:solidFill>
              </a:rPr>
              <a:t>Introduction to ORACLE and SQL-Plus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Web Application Server Software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ColdFusion</a:t>
            </a:r>
          </a:p>
          <a:p>
            <a:r>
              <a:rPr lang="en-US"/>
              <a:t>PHP</a:t>
            </a:r>
          </a:p>
          <a:p>
            <a:r>
              <a:rPr lang="en-US"/>
              <a:t>ASP</a:t>
            </a:r>
          </a:p>
          <a:p>
            <a:r>
              <a:rPr lang="en-US"/>
              <a:t>All of the are server-side scripting languages that embed code in HTML 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IS 257 – Fall 2010	</a:t>
            </a:r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ColdFusion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Developing WWW sites typically involved a lot of programming to build dynamic sites</a:t>
            </a:r>
          </a:p>
          <a:p>
            <a:pPr lvl="1"/>
            <a:r>
              <a:rPr lang="en-US"/>
              <a:t>e.g. Pages generated as a result of catalog searches, etc.</a:t>
            </a:r>
          </a:p>
          <a:p>
            <a:r>
              <a:rPr lang="en-US"/>
              <a:t>ColdFusion was designed to permit the construction of dynamic web sites with only minor extensions to HTML through a DBMS interface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2002</Words>
  <Application>Microsoft Macintosh PowerPoint</Application>
  <PresentationFormat>On-screen Show (4:3)</PresentationFormat>
  <Paragraphs>435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Clip</vt:lpstr>
      <vt:lpstr>PHP introduction</vt:lpstr>
      <vt:lpstr>Lecture Outline</vt:lpstr>
      <vt:lpstr>Lecture Outline</vt:lpstr>
      <vt:lpstr>Dynamic Web Applications 2</vt:lpstr>
      <vt:lpstr>Server Interfaces</vt:lpstr>
      <vt:lpstr>Web Application Server Software</vt:lpstr>
      <vt:lpstr>Lecture Outline</vt:lpstr>
      <vt:lpstr>Web Application Server Software</vt:lpstr>
      <vt:lpstr>ColdFusion</vt:lpstr>
      <vt:lpstr>ColdFusion</vt:lpstr>
      <vt:lpstr>What ColdFusion is Good for</vt:lpstr>
      <vt:lpstr>Requirements</vt:lpstr>
      <vt:lpstr>Requirements and Set Up</vt:lpstr>
      <vt:lpstr>Templates</vt:lpstr>
      <vt:lpstr>Templates cont.</vt:lpstr>
      <vt:lpstr>Templates cont.</vt:lpstr>
      <vt:lpstr>CFIF and CFELSE</vt:lpstr>
      <vt:lpstr>More Templates</vt:lpstr>
      <vt:lpstr>CFML ColdFusion Markup Language</vt:lpstr>
      <vt:lpstr>Lecture Outline</vt:lpstr>
      <vt:lpstr>PHP</vt:lpstr>
      <vt:lpstr>PHP Syntax</vt:lpstr>
      <vt:lpstr>Combined with MySQL</vt:lpstr>
      <vt:lpstr>Diveshop PHP</vt:lpstr>
      <vt:lpstr>ASP – Active Server Pages</vt:lpstr>
      <vt:lpstr>ASP Syntax</vt:lpstr>
      <vt:lpstr>Lecture Outline</vt:lpstr>
      <vt:lpstr>Today</vt:lpstr>
      <vt:lpstr>SELECT</vt:lpstr>
      <vt:lpstr>SELECT Conditions</vt:lpstr>
      <vt:lpstr>Aggregate (group by) Functions</vt:lpstr>
      <vt:lpstr>Numeric Functions</vt:lpstr>
      <vt:lpstr>Character Functions returning character values</vt:lpstr>
      <vt:lpstr>Character Function returning numeric values</vt:lpstr>
      <vt:lpstr>Date functions</vt:lpstr>
      <vt:lpstr>Assignment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158</cp:revision>
  <dcterms:created xsi:type="dcterms:W3CDTF">2002-08-26T07:08:49Z</dcterms:created>
  <dcterms:modified xsi:type="dcterms:W3CDTF">2012-10-11T19:15:46Z</dcterms:modified>
</cp:coreProperties>
</file>