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828" r:id="rId2"/>
    <p:sldId id="1318" r:id="rId3"/>
    <p:sldId id="1315" r:id="rId4"/>
    <p:sldId id="1361" r:id="rId5"/>
    <p:sldId id="1362" r:id="rId6"/>
    <p:sldId id="1363" r:id="rId7"/>
    <p:sldId id="1415" r:id="rId8"/>
    <p:sldId id="1416" r:id="rId9"/>
    <p:sldId id="1417" r:id="rId10"/>
    <p:sldId id="1367" r:id="rId11"/>
    <p:sldId id="1368" r:id="rId12"/>
    <p:sldId id="1369" r:id="rId13"/>
    <p:sldId id="1370" r:id="rId14"/>
    <p:sldId id="1371" r:id="rId15"/>
    <p:sldId id="1372" r:id="rId16"/>
    <p:sldId id="1373" r:id="rId17"/>
    <p:sldId id="1374" r:id="rId18"/>
    <p:sldId id="1375" r:id="rId19"/>
    <p:sldId id="1376" r:id="rId20"/>
    <p:sldId id="1377" r:id="rId21"/>
    <p:sldId id="1378" r:id="rId22"/>
    <p:sldId id="1379" r:id="rId23"/>
    <p:sldId id="1380" r:id="rId24"/>
    <p:sldId id="1381" r:id="rId25"/>
    <p:sldId id="1382" r:id="rId26"/>
    <p:sldId id="1383" r:id="rId27"/>
    <p:sldId id="1384" r:id="rId28"/>
    <p:sldId id="1385" r:id="rId29"/>
    <p:sldId id="1386" r:id="rId30"/>
    <p:sldId id="1387" r:id="rId31"/>
    <p:sldId id="1388" r:id="rId32"/>
    <p:sldId id="1389" r:id="rId33"/>
    <p:sldId id="1390" r:id="rId34"/>
    <p:sldId id="1392" r:id="rId35"/>
    <p:sldId id="1424" r:id="rId36"/>
    <p:sldId id="1391" r:id="rId37"/>
    <p:sldId id="1394" r:id="rId38"/>
    <p:sldId id="1393" r:id="rId39"/>
    <p:sldId id="1418" r:id="rId40"/>
    <p:sldId id="1419" r:id="rId41"/>
    <p:sldId id="1420" r:id="rId42"/>
    <p:sldId id="1421" r:id="rId43"/>
    <p:sldId id="1422" r:id="rId44"/>
    <p:sldId id="1423" r:id="rId45"/>
  </p:sldIdLst>
  <p:sldSz cx="9144000" cy="6858000" type="screen4x3"/>
  <p:notesSz cx="6858000" cy="9144000"/>
  <p:defaultTextStyle>
    <a:defPPr>
      <a:defRPr lang="en-US"/>
    </a:defPPr>
    <a:lvl1pPr algn="ctr" rtl="0" fontAlgn="base">
      <a:spcBef>
        <a:spcPct val="0"/>
      </a:spcBef>
      <a:spcAft>
        <a:spcPct val="0"/>
      </a:spcAft>
      <a:defRPr sz="2000" kern="1200" baseline="30000">
        <a:solidFill>
          <a:schemeClr val="tx1"/>
        </a:solidFill>
        <a:latin typeface="Times New Roman" charset="0"/>
        <a:ea typeface="ＭＳ Ｐゴシック" charset="0"/>
        <a:cs typeface="ＭＳ Ｐゴシック" charset="0"/>
      </a:defRPr>
    </a:lvl1pPr>
    <a:lvl2pPr marL="457200" algn="ctr" rtl="0" fontAlgn="base">
      <a:spcBef>
        <a:spcPct val="0"/>
      </a:spcBef>
      <a:spcAft>
        <a:spcPct val="0"/>
      </a:spcAft>
      <a:defRPr sz="2000" kern="1200" baseline="30000">
        <a:solidFill>
          <a:schemeClr val="tx1"/>
        </a:solidFill>
        <a:latin typeface="Times New Roman" charset="0"/>
        <a:ea typeface="ＭＳ Ｐゴシック" charset="0"/>
        <a:cs typeface="ＭＳ Ｐゴシック" charset="0"/>
      </a:defRPr>
    </a:lvl2pPr>
    <a:lvl3pPr marL="914400" algn="ctr" rtl="0" fontAlgn="base">
      <a:spcBef>
        <a:spcPct val="0"/>
      </a:spcBef>
      <a:spcAft>
        <a:spcPct val="0"/>
      </a:spcAft>
      <a:defRPr sz="2000" kern="1200" baseline="30000">
        <a:solidFill>
          <a:schemeClr val="tx1"/>
        </a:solidFill>
        <a:latin typeface="Times New Roman" charset="0"/>
        <a:ea typeface="ＭＳ Ｐゴシック" charset="0"/>
        <a:cs typeface="ＭＳ Ｐゴシック" charset="0"/>
      </a:defRPr>
    </a:lvl3pPr>
    <a:lvl4pPr marL="1371600" algn="ctr" rtl="0" fontAlgn="base">
      <a:spcBef>
        <a:spcPct val="0"/>
      </a:spcBef>
      <a:spcAft>
        <a:spcPct val="0"/>
      </a:spcAft>
      <a:defRPr sz="2000" kern="1200" baseline="30000">
        <a:solidFill>
          <a:schemeClr val="tx1"/>
        </a:solidFill>
        <a:latin typeface="Times New Roman" charset="0"/>
        <a:ea typeface="ＭＳ Ｐゴシック" charset="0"/>
        <a:cs typeface="ＭＳ Ｐゴシック" charset="0"/>
      </a:defRPr>
    </a:lvl4pPr>
    <a:lvl5pPr marL="1828800" algn="ctr" rtl="0" fontAlgn="base">
      <a:spcBef>
        <a:spcPct val="0"/>
      </a:spcBef>
      <a:spcAft>
        <a:spcPct val="0"/>
      </a:spcAft>
      <a:defRPr sz="2000" kern="1200" baseline="300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000" kern="1200" baseline="300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000" kern="1200" baseline="300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000" kern="1200" baseline="300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000" kern="1200" baseline="300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1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392"/>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baseline="0">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aseline="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baseline="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aseline="0">
                <a:cs typeface="+mn-cs"/>
              </a:defRPr>
            </a:lvl1pPr>
          </a:lstStyle>
          <a:p>
            <a:pPr>
              <a:defRPr/>
            </a:pPr>
            <a:fld id="{363A6126-BFD7-7A48-AE6F-6849273B21C3}" type="slidenum">
              <a:rPr lang="en-US"/>
              <a:pPr>
                <a:defRPr/>
              </a:pPr>
              <a:t>‹#›</a:t>
            </a:fld>
            <a:endParaRPr lang="en-US"/>
          </a:p>
        </p:txBody>
      </p:sp>
    </p:spTree>
    <p:extLst>
      <p:ext uri="{BB962C8B-B14F-4D97-AF65-F5344CB8AC3E}">
        <p14:creationId xmlns:p14="http://schemas.microsoft.com/office/powerpoint/2010/main" val="14934853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1E6B2A6-97BE-3F4E-A74A-7386261A35FE}" type="slidenum">
              <a:rPr lang="en-US"/>
              <a:pPr>
                <a:defRPr/>
              </a:pPr>
              <a:t>1</a:t>
            </a:fld>
            <a:endParaRPr lang="en-US"/>
          </a:p>
        </p:txBody>
      </p:sp>
      <p:sp>
        <p:nvSpPr>
          <p:cNvPr id="1421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131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EC3A11-FBEB-C444-BBCF-7EB3842C9EFD}" type="slidenum">
              <a:rPr lang="en-US"/>
              <a:pPr>
                <a:defRPr/>
              </a:pPr>
              <a:t>13</a:t>
            </a:fld>
            <a:endParaRPr lang="en-US"/>
          </a:p>
        </p:txBody>
      </p:sp>
      <p:sp>
        <p:nvSpPr>
          <p:cNvPr id="1538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805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D90A018-8D58-9D41-BB10-02591FDFE06D}" type="slidenum">
              <a:rPr lang="en-US"/>
              <a:pPr>
                <a:defRPr/>
              </a:pPr>
              <a:t>14</a:t>
            </a:fld>
            <a:endParaRPr lang="en-US"/>
          </a:p>
        </p:txBody>
      </p:sp>
      <p:sp>
        <p:nvSpPr>
          <p:cNvPr id="153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907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6B9470-43BA-BC4B-8D53-A168481ED66E}" type="slidenum">
              <a:rPr lang="en-US"/>
              <a:pPr>
                <a:defRPr/>
              </a:pPr>
              <a:t>15</a:t>
            </a:fld>
            <a:endParaRPr lang="en-US"/>
          </a:p>
        </p:txBody>
      </p:sp>
      <p:sp>
        <p:nvSpPr>
          <p:cNvPr id="1540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009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C4679C9-39D8-5A49-879D-582FAB0933C3}" type="slidenum">
              <a:rPr lang="en-US"/>
              <a:pPr>
                <a:defRPr/>
              </a:pPr>
              <a:t>16</a:t>
            </a:fld>
            <a:endParaRPr lang="en-US"/>
          </a:p>
        </p:txBody>
      </p:sp>
      <p:sp>
        <p:nvSpPr>
          <p:cNvPr id="1541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112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25E542D-CEFB-7641-B440-3A896782DC6D}" type="slidenum">
              <a:rPr lang="en-US"/>
              <a:pPr>
                <a:defRPr/>
              </a:pPr>
              <a:t>17</a:t>
            </a:fld>
            <a:endParaRPr lang="en-US"/>
          </a:p>
        </p:txBody>
      </p:sp>
      <p:sp>
        <p:nvSpPr>
          <p:cNvPr id="1542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214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F69D57-A7B5-6C4A-9B1E-712D4A666A04}" type="slidenum">
              <a:rPr lang="en-US"/>
              <a:pPr>
                <a:defRPr/>
              </a:pPr>
              <a:t>18</a:t>
            </a:fld>
            <a:endParaRPr lang="en-US"/>
          </a:p>
        </p:txBody>
      </p:sp>
      <p:sp>
        <p:nvSpPr>
          <p:cNvPr id="1543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317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592D4F-B938-E442-8F69-E7A4A7C1552C}" type="slidenum">
              <a:rPr lang="en-US"/>
              <a:pPr>
                <a:defRPr/>
              </a:pPr>
              <a:t>19</a:t>
            </a:fld>
            <a:endParaRPr lang="en-US"/>
          </a:p>
        </p:txBody>
      </p:sp>
      <p:sp>
        <p:nvSpPr>
          <p:cNvPr id="1544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419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EFD49F9-F9E5-E645-B93D-FD7B75FAB715}" type="slidenum">
              <a:rPr lang="en-US"/>
              <a:pPr>
                <a:defRPr/>
              </a:pPr>
              <a:t>20</a:t>
            </a:fld>
            <a:endParaRPr lang="en-US"/>
          </a:p>
        </p:txBody>
      </p:sp>
      <p:sp>
        <p:nvSpPr>
          <p:cNvPr id="1545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521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81E576A-7CA2-4245-94D1-5C2D89BC40C5}" type="slidenum">
              <a:rPr lang="en-US"/>
              <a:pPr>
                <a:defRPr/>
              </a:pPr>
              <a:t>21</a:t>
            </a:fld>
            <a:endParaRPr lang="en-US"/>
          </a:p>
        </p:txBody>
      </p:sp>
      <p:sp>
        <p:nvSpPr>
          <p:cNvPr id="1546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624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938A73-B0FB-BD49-A9C2-AD6F9A5B3A76}" type="slidenum">
              <a:rPr lang="en-US"/>
              <a:pPr>
                <a:defRPr/>
              </a:pPr>
              <a:t>22</a:t>
            </a:fld>
            <a:endParaRPr lang="en-US"/>
          </a:p>
        </p:txBody>
      </p:sp>
      <p:sp>
        <p:nvSpPr>
          <p:cNvPr id="1547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726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526BB53-3F77-6746-8823-4654686FF5A2}" type="slidenum">
              <a:rPr lang="en-US"/>
              <a:pPr>
                <a:defRPr/>
              </a:pPr>
              <a:t>2</a:t>
            </a:fld>
            <a:endParaRPr lang="en-US"/>
          </a:p>
        </p:txBody>
      </p:sp>
      <p:sp>
        <p:nvSpPr>
          <p:cNvPr id="1422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233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01DAB2-DF62-0F47-A8D2-C2DC982D92E3}" type="slidenum">
              <a:rPr lang="en-US"/>
              <a:pPr>
                <a:defRPr/>
              </a:pPr>
              <a:t>23</a:t>
            </a:fld>
            <a:endParaRPr lang="en-US"/>
          </a:p>
        </p:txBody>
      </p:sp>
      <p:sp>
        <p:nvSpPr>
          <p:cNvPr id="1548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829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2BCCAA2-4FD9-4E4E-9547-23486504971A}" type="slidenum">
              <a:rPr lang="en-US"/>
              <a:pPr>
                <a:defRPr/>
              </a:pPr>
              <a:t>24</a:t>
            </a:fld>
            <a:endParaRPr lang="en-US"/>
          </a:p>
        </p:txBody>
      </p:sp>
      <p:sp>
        <p:nvSpPr>
          <p:cNvPr id="1549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4931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5DBA660-2F08-4E4E-8CD2-E6D08B8C7088}" type="slidenum">
              <a:rPr lang="en-US"/>
              <a:pPr>
                <a:defRPr/>
              </a:pPr>
              <a:t>25</a:t>
            </a:fld>
            <a:endParaRPr lang="en-US"/>
          </a:p>
        </p:txBody>
      </p:sp>
      <p:sp>
        <p:nvSpPr>
          <p:cNvPr id="1550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033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60987522-3EA5-6345-9A28-E05F40783236}" type="slidenum">
              <a:rPr lang="en-US"/>
              <a:pPr>
                <a:defRPr/>
              </a:pPr>
              <a:t>26</a:t>
            </a:fld>
            <a:endParaRPr lang="en-US"/>
          </a:p>
        </p:txBody>
      </p:sp>
      <p:sp>
        <p:nvSpPr>
          <p:cNvPr id="1492994" name="Slide Image Placeholder 1"/>
          <p:cNvSpPr>
            <a:spLocks noGrp="1" noRot="1" noChangeAspect="1" noTextEdit="1"/>
          </p:cNvSpPr>
          <p:nvPr>
            <p:ph type="sldImg"/>
          </p:nvPr>
        </p:nvSpPr>
        <p:spPr>
          <a:solidFill>
            <a:srgbClr val="FFFFFF"/>
          </a:solidFill>
          <a:ln/>
          <a:extLst>
            <a:ext uri="{FAA26D3D-D897-4be2-8F04-BA451C77F1D7}">
              <ma14:placeholderFlag xmlns:ma14="http://schemas.microsoft.com/office/mac/drawingml/2011/main" val="1"/>
            </a:ext>
          </a:extLst>
        </p:spPr>
      </p:sp>
      <p:sp>
        <p:nvSpPr>
          <p:cNvPr id="1492995" name="Notes Placeholder 2"/>
          <p:cNvSpPr>
            <a:spLocks noGrp="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spcBef>
                <a:spcPct val="0"/>
              </a:spcBef>
              <a:defRPr/>
            </a:pPr>
            <a:endParaRPr lang="en-US" smtClean="0">
              <a:cs typeface="+mn-cs"/>
            </a:endParaRPr>
          </a:p>
        </p:txBody>
      </p:sp>
      <p:sp>
        <p:nvSpPr>
          <p:cNvPr id="6349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algn="r" eaLnBrk="1" hangingPunct="1"/>
            <a:fld id="{14EE3DE5-5FDD-BF48-94F6-2773E3A1C759}" type="slidenum">
              <a:rPr lang="en-US" sz="1200" baseline="0">
                <a:latin typeface="Calibri" charset="0"/>
              </a:rPr>
              <a:pPr algn="r" eaLnBrk="1" hangingPunct="1"/>
              <a:t>26</a:t>
            </a:fld>
            <a:endParaRPr lang="en-US" sz="1200" baseline="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73D67C48-7CE1-4F44-83FD-DE177462EB82}" type="slidenum">
              <a:rPr lang="en-US"/>
              <a:pPr>
                <a:defRPr/>
              </a:pPr>
              <a:t>27</a:t>
            </a:fld>
            <a:endParaRPr lang="en-US"/>
          </a:p>
        </p:txBody>
      </p:sp>
      <p:sp>
        <p:nvSpPr>
          <p:cNvPr id="1495042" name="Slide Image Placeholder 1"/>
          <p:cNvSpPr>
            <a:spLocks noGrp="1" noRot="1" noChangeAspect="1" noTextEdit="1"/>
          </p:cNvSpPr>
          <p:nvPr>
            <p:ph type="sldImg"/>
          </p:nvPr>
        </p:nvSpPr>
        <p:spPr>
          <a:solidFill>
            <a:srgbClr val="FFFFFF"/>
          </a:solidFill>
          <a:ln/>
          <a:extLst>
            <a:ext uri="{FAA26D3D-D897-4be2-8F04-BA451C77F1D7}">
              <ma14:placeholderFlag xmlns:ma14="http://schemas.microsoft.com/office/mac/drawingml/2011/main" val="1"/>
            </a:ext>
          </a:extLst>
        </p:spPr>
      </p:sp>
      <p:sp>
        <p:nvSpPr>
          <p:cNvPr id="1495043" name="Notes Placeholder 2"/>
          <p:cNvSpPr>
            <a:spLocks noGrp="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spcBef>
                <a:spcPct val="0"/>
              </a:spcBef>
              <a:defRPr/>
            </a:pPr>
            <a:endParaRPr lang="en-US" smtClean="0">
              <a:cs typeface="+mn-cs"/>
            </a:endParaRPr>
          </a:p>
        </p:txBody>
      </p:sp>
      <p:sp>
        <p:nvSpPr>
          <p:cNvPr id="655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algn="r" eaLnBrk="1" hangingPunct="1"/>
            <a:fld id="{8BD7D550-DF77-094D-9A44-C61F101F74B5}" type="slidenum">
              <a:rPr lang="en-US" sz="1200" baseline="0">
                <a:latin typeface="Calibri" charset="0"/>
              </a:rPr>
              <a:pPr algn="r" eaLnBrk="1" hangingPunct="1"/>
              <a:t>27</a:t>
            </a:fld>
            <a:endParaRPr lang="en-US" sz="1200" baseline="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BFD107-6DA4-5B4F-87C7-C1B57F310E4C}" type="slidenum">
              <a:rPr lang="en-US"/>
              <a:pPr>
                <a:defRPr/>
              </a:pPr>
              <a:t>28</a:t>
            </a:fld>
            <a:endParaRPr lang="en-US"/>
          </a:p>
        </p:txBody>
      </p:sp>
      <p:sp>
        <p:nvSpPr>
          <p:cNvPr id="1551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136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960367-0FF3-024E-A20B-5ED65ABA65F3}" type="slidenum">
              <a:rPr lang="en-US"/>
              <a:pPr>
                <a:defRPr/>
              </a:pPr>
              <a:t>29</a:t>
            </a:fld>
            <a:endParaRPr lang="en-US"/>
          </a:p>
        </p:txBody>
      </p:sp>
      <p:sp>
        <p:nvSpPr>
          <p:cNvPr id="1552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238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9C909F4-8D92-3648-AC5D-382FD822C6C3}" type="slidenum">
              <a:rPr lang="en-US"/>
              <a:pPr>
                <a:defRPr/>
              </a:pPr>
              <a:t>30</a:t>
            </a:fld>
            <a:endParaRPr lang="en-US"/>
          </a:p>
        </p:txBody>
      </p:sp>
      <p:sp>
        <p:nvSpPr>
          <p:cNvPr id="1553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341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8097EE6-AE50-BA45-9B0A-C7AE4C8A4243}" type="slidenum">
              <a:rPr lang="en-US"/>
              <a:pPr>
                <a:defRPr/>
              </a:pPr>
              <a:t>31</a:t>
            </a:fld>
            <a:endParaRPr lang="en-US"/>
          </a:p>
        </p:txBody>
      </p:sp>
      <p:sp>
        <p:nvSpPr>
          <p:cNvPr id="1554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443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4E850D-E5C7-DF4C-BF79-804484F6EA0F}" type="slidenum">
              <a:rPr lang="en-US"/>
              <a:pPr>
                <a:defRPr/>
              </a:pPr>
              <a:t>32</a:t>
            </a:fld>
            <a:endParaRPr lang="en-US"/>
          </a:p>
        </p:txBody>
      </p:sp>
      <p:sp>
        <p:nvSpPr>
          <p:cNvPr id="1555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545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CC1D7D-6500-9046-A57E-2E85C97B6150}" type="slidenum">
              <a:rPr lang="en-US"/>
              <a:pPr>
                <a:defRPr/>
              </a:pPr>
              <a:t>3</a:t>
            </a:fld>
            <a:endParaRPr lang="en-US"/>
          </a:p>
        </p:txBody>
      </p:sp>
      <p:sp>
        <p:nvSpPr>
          <p:cNvPr id="1435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565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56E79FC-54DC-DB42-9B5B-D3AEC126DB36}" type="slidenum">
              <a:rPr lang="en-US"/>
              <a:pPr>
                <a:defRPr/>
              </a:pPr>
              <a:t>33</a:t>
            </a:fld>
            <a:endParaRPr lang="en-US"/>
          </a:p>
        </p:txBody>
      </p:sp>
      <p:sp>
        <p:nvSpPr>
          <p:cNvPr id="150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733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EB2801-0B62-5E46-9E69-C101ACED5F93}" type="slidenum">
              <a:rPr lang="en-US"/>
              <a:pPr>
                <a:defRPr/>
              </a:pPr>
              <a:t>34</a:t>
            </a:fld>
            <a:endParaRPr lang="en-US"/>
          </a:p>
        </p:txBody>
      </p:sp>
      <p:sp>
        <p:nvSpPr>
          <p:cNvPr id="1556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648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18FEA42-3831-0743-9692-AC050FF3313F}" type="slidenum">
              <a:rPr lang="en-US"/>
              <a:pPr>
                <a:defRPr/>
              </a:pPr>
              <a:t>36</a:t>
            </a:fld>
            <a:endParaRPr lang="en-US"/>
          </a:p>
        </p:txBody>
      </p:sp>
      <p:sp>
        <p:nvSpPr>
          <p:cNvPr id="155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750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9064A3-DB64-084C-9AEE-765A9DC61267}" type="slidenum">
              <a:rPr lang="en-US"/>
              <a:pPr>
                <a:defRPr/>
              </a:pPr>
              <a:t>37</a:t>
            </a:fld>
            <a:endParaRPr lang="en-US"/>
          </a:p>
        </p:txBody>
      </p:sp>
      <p:sp>
        <p:nvSpPr>
          <p:cNvPr id="155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955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5CBA07-5CCF-5143-8B76-764BD9EB2494}" type="slidenum">
              <a:rPr lang="en-US"/>
              <a:pPr>
                <a:defRPr/>
              </a:pPr>
              <a:t>38</a:t>
            </a:fld>
            <a:endParaRPr lang="en-US"/>
          </a:p>
        </p:txBody>
      </p:sp>
      <p:sp>
        <p:nvSpPr>
          <p:cNvPr id="1558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853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309EB2-7582-2341-86B5-0D06D5C6191C}" type="slidenum">
              <a:rPr lang="en-US"/>
              <a:pPr>
                <a:defRPr/>
              </a:pPr>
              <a:t>4</a:t>
            </a:fld>
            <a:endParaRPr lang="en-US"/>
          </a:p>
        </p:txBody>
      </p:sp>
      <p:sp>
        <p:nvSpPr>
          <p:cNvPr id="1436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667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1E88FE1-FEA1-FC4F-8D97-9CB450880923}" type="slidenum">
              <a:rPr lang="en-US"/>
              <a:pPr>
                <a:defRPr/>
              </a:pPr>
              <a:t>5</a:t>
            </a:fld>
            <a:endParaRPr lang="en-US"/>
          </a:p>
        </p:txBody>
      </p:sp>
      <p:sp>
        <p:nvSpPr>
          <p:cNvPr id="1437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769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54C755-F631-6F4B-858A-B2C7DDA1F453}" type="slidenum">
              <a:rPr lang="en-US"/>
              <a:pPr>
                <a:defRPr/>
              </a:pPr>
              <a:t>6</a:t>
            </a:fld>
            <a:endParaRPr lang="en-US"/>
          </a:p>
        </p:txBody>
      </p:sp>
      <p:sp>
        <p:nvSpPr>
          <p:cNvPr id="143872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8723" name="Rectangle 1027"/>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850B9FD-85A0-A54D-AF0D-041D6CA88492}" type="slidenum">
              <a:rPr lang="en-US"/>
              <a:pPr>
                <a:defRPr/>
              </a:pPr>
              <a:t>10</a:t>
            </a:fld>
            <a:endParaRPr lang="en-US"/>
          </a:p>
        </p:txBody>
      </p:sp>
      <p:sp>
        <p:nvSpPr>
          <p:cNvPr id="1534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4979" name="Rectangle 1027"/>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B229928-BBAD-D34A-BE62-48666DCD3492}" type="slidenum">
              <a:rPr lang="en-US"/>
              <a:pPr>
                <a:defRPr/>
              </a:pPr>
              <a:t>11</a:t>
            </a:fld>
            <a:endParaRPr lang="en-US"/>
          </a:p>
        </p:txBody>
      </p:sp>
      <p:sp>
        <p:nvSpPr>
          <p:cNvPr id="153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600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B74BE9-B3A5-584E-9657-80971BC9ACEC}" type="slidenum">
              <a:rPr lang="en-US"/>
              <a:pPr>
                <a:defRPr/>
              </a:pPr>
              <a:t>12</a:t>
            </a:fld>
            <a:endParaRPr lang="en-US"/>
          </a:p>
        </p:txBody>
      </p:sp>
      <p:sp>
        <p:nvSpPr>
          <p:cNvPr id="153702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7027" name="Rectangle 1027"/>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371758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71416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355430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352645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38998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371902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2759404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212422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284601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386003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a:p>
            <a:pPr>
              <a:defRPr/>
            </a:pPr>
            <a:r>
              <a:rPr lang="en-US"/>
              <a:t>IS 257 – Fall 2006	</a:t>
            </a:r>
          </a:p>
        </p:txBody>
      </p:sp>
    </p:spTree>
    <p:extLst>
      <p:ext uri="{BB962C8B-B14F-4D97-AF65-F5344CB8AC3E}">
        <p14:creationId xmlns:p14="http://schemas.microsoft.com/office/powerpoint/2010/main" val="394614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baseline="0">
                <a:solidFill>
                  <a:srgbClr val="FFFFFF"/>
                </a:solidFill>
                <a:latin typeface="+mj-lt"/>
                <a:cs typeface="+mn-cs"/>
              </a:defRPr>
            </a:lvl1pPr>
          </a:lstStyle>
          <a:p>
            <a:pPr>
              <a:defRPr/>
            </a:pPr>
            <a:endParaRPr lang="en-US"/>
          </a:p>
          <a:p>
            <a:pPr>
              <a:defRPr/>
            </a:pPr>
            <a:r>
              <a:rPr lang="en-US"/>
              <a:t>IS 257 – Fall 2006	</a:t>
            </a:r>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defRPr/>
            </a:pPr>
            <a:endParaRPr lang="en-US" sz="1000" b="1" baseline="0">
              <a:solidFill>
                <a:srgbClr val="FFFFFF"/>
              </a:solidFill>
              <a:latin typeface="Futura Md BT" charset="0"/>
              <a:cs typeface="+mn-cs"/>
            </a:endParaRPr>
          </a:p>
          <a:p>
            <a:pPr algn="r">
              <a:defRPr/>
            </a:pPr>
            <a:r>
              <a:rPr lang="en-US" sz="1000" b="1" baseline="0">
                <a:solidFill>
                  <a:srgbClr val="FFFFFF"/>
                </a:solidFill>
                <a:latin typeface="Futura Md BT" charset="0"/>
                <a:cs typeface="+mn-cs"/>
              </a:rPr>
              <a:t>2006.11.28- SLIDE </a:t>
            </a:r>
            <a:fld id="{5A756A05-B0EB-4D48-B93B-81E03034CB69}" type="slidenum">
              <a:rPr lang="en-US" sz="1000" b="1" baseline="0">
                <a:solidFill>
                  <a:srgbClr val="FFFFFF"/>
                </a:solidFill>
                <a:latin typeface="Futura Md BT" charset="0"/>
                <a:cs typeface="+mn-cs"/>
              </a:rPr>
              <a:pPr algn="r">
                <a:defRPr/>
              </a:pPr>
              <a:t>‹#›</a:t>
            </a:fld>
            <a:r>
              <a:rPr lang="en-US" sz="1000" b="1" baseline="0">
                <a:solidFill>
                  <a:srgbClr val="FFFFFF"/>
                </a:solidFill>
                <a:latin typeface="Futura Md BT" charset="0"/>
                <a:cs typeface="+mn-cs"/>
              </a:rPr>
              <a:t>	</a:t>
            </a:r>
          </a:p>
        </p:txBody>
      </p:sp>
      <p:pic>
        <p:nvPicPr>
          <p:cNvPr id="1034"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eaLnBrk="0" fontAlgn="base" hangingPunct="0">
        <a:spcBef>
          <a:spcPct val="0"/>
        </a:spcBef>
        <a:spcAft>
          <a:spcPct val="0"/>
        </a:spcAft>
        <a:defRPr sz="4000">
          <a:solidFill>
            <a:srgbClr val="FFFFFF"/>
          </a:solidFill>
          <a:latin typeface="+mj-lt"/>
          <a:ea typeface="+mj-ea"/>
          <a:cs typeface="ＭＳ Ｐゴシック" charset="0"/>
        </a:defRPr>
      </a:lvl1pPr>
      <a:lvl2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2pPr>
      <a:lvl3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3pPr>
      <a:lvl4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4pPr>
      <a:lvl5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757762" name="Rectangle 2"/>
          <p:cNvSpPr>
            <a:spLocks noGrp="1" noChangeArrowheads="1"/>
          </p:cNvSpPr>
          <p:nvPr>
            <p:ph type="ctrTitle"/>
          </p:nvPr>
        </p:nvSpPr>
        <p:spPr>
          <a:xfrm>
            <a:off x="152400" y="2286000"/>
            <a:ext cx="8686800" cy="1143000"/>
          </a:xfrm>
        </p:spPr>
        <p:txBody>
          <a:bodyPr/>
          <a:lstStyle/>
          <a:p>
            <a:pPr algn="ctr" eaLnBrk="1" hangingPunct="1">
              <a:defRPr/>
            </a:pPr>
            <a:r>
              <a:rPr lang="en-US" sz="3600" dirty="0" smtClean="0">
                <a:solidFill>
                  <a:schemeClr val="tx1"/>
                </a:solidFill>
                <a:cs typeface="+mj-cs"/>
              </a:rPr>
              <a:t>New Generation Database Systems: XML Databases</a:t>
            </a:r>
          </a:p>
        </p:txBody>
      </p:sp>
      <p:sp>
        <p:nvSpPr>
          <p:cNvPr id="757763" name="Rectangle 3"/>
          <p:cNvSpPr>
            <a:spLocks noGrp="1" noChangeArrowheads="1"/>
          </p:cNvSpPr>
          <p:nvPr>
            <p:ph type="subTitle" idx="1"/>
          </p:nvPr>
        </p:nvSpPr>
        <p:spPr/>
        <p:txBody>
          <a:bodyPr/>
          <a:lstStyle/>
          <a:p>
            <a:pPr eaLnBrk="1" hangingPunct="1">
              <a:defRPr/>
            </a:pPr>
            <a:r>
              <a:rPr lang="en-US" sz="2800" smtClean="0">
                <a:cs typeface="+mn-cs"/>
              </a:rPr>
              <a:t>University of California, Berkeley</a:t>
            </a:r>
          </a:p>
          <a:p>
            <a:pPr eaLnBrk="1" hangingPunct="1">
              <a:defRPr/>
            </a:pPr>
            <a:r>
              <a:rPr lang="en-US" sz="2800" smtClean="0">
                <a:cs typeface="+mn-cs"/>
              </a:rPr>
              <a:t>School of Information</a:t>
            </a:r>
          </a:p>
          <a:p>
            <a:pPr eaLnBrk="1" hangingPunct="1">
              <a:defRPr/>
            </a:pPr>
            <a:r>
              <a:rPr lang="en-US" sz="2800" i="1" smtClean="0">
                <a:cs typeface="+mn-cs"/>
              </a:rPr>
              <a:t>IS 257: Database Management</a:t>
            </a:r>
            <a:endParaRPr lang="en-US" i="1"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ctrTitle" idx="4294967295"/>
          </p:nvPr>
        </p:nvSpPr>
        <p:spPr>
          <a:xfrm>
            <a:off x="76200" y="2130425"/>
            <a:ext cx="8915400" cy="1470025"/>
          </a:xfrm>
        </p:spPr>
        <p:txBody>
          <a:bodyPr>
            <a:normAutofit/>
          </a:bodyPr>
          <a:lstStyle/>
          <a:p>
            <a:pPr eaLnBrk="1" hangingPunct="1">
              <a:defRPr/>
            </a:pPr>
            <a:r>
              <a:rPr lang="en-US" smtClean="0">
                <a:solidFill>
                  <a:srgbClr val="253D75"/>
                </a:solidFill>
                <a:cs typeface="+mj-cs"/>
              </a:rPr>
              <a:t>XML to Relational Database Mapping</a:t>
            </a:r>
          </a:p>
        </p:txBody>
      </p:sp>
      <p:sp>
        <p:nvSpPr>
          <p:cNvPr id="1475587" name="Subtitle 2"/>
          <p:cNvSpPr>
            <a:spLocks noGrp="1"/>
          </p:cNvSpPr>
          <p:nvPr>
            <p:ph type="subTitle" idx="4294967295"/>
          </p:nvPr>
        </p:nvSpPr>
        <p:spPr>
          <a:xfrm>
            <a:off x="1371600" y="3721100"/>
            <a:ext cx="6400800" cy="1917700"/>
          </a:xfrm>
        </p:spPr>
        <p:txBody>
          <a:bodyPr bIns="45720"/>
          <a:lstStyle/>
          <a:p>
            <a:pPr marL="0" indent="0" algn="ctr" eaLnBrk="1" hangingPunct="1">
              <a:buFontTx/>
              <a:buNone/>
              <a:defRPr/>
            </a:pPr>
            <a:r>
              <a:rPr lang="en-US" smtClean="0">
                <a:cs typeface="+mn-cs"/>
              </a:rPr>
              <a:t>Bhavin Kansara</a:t>
            </a:r>
          </a:p>
        </p:txBody>
      </p:sp>
      <p:sp>
        <p:nvSpPr>
          <p:cNvPr id="1475588" name="Text Box 4"/>
          <p:cNvSpPr txBox="1">
            <a:spLocks noChangeArrowheads="1"/>
          </p:cNvSpPr>
          <p:nvPr/>
        </p:nvSpPr>
        <p:spPr bwMode="auto">
          <a:xfrm>
            <a:off x="1625600" y="1752600"/>
            <a:ext cx="5756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3600" b="1">
                <a:latin typeface="Arial" charset="0"/>
                <a:cs typeface="+mn-cs"/>
              </a:rPr>
              <a:t>The following slides are adapted from:</a:t>
            </a:r>
          </a:p>
        </p:txBody>
      </p:sp>
      <p:sp>
        <p:nvSpPr>
          <p:cNvPr id="1475589" name="Text Box 5"/>
          <p:cNvSpPr txBox="1">
            <a:spLocks noChangeArrowheads="1"/>
          </p:cNvSpPr>
          <p:nvPr/>
        </p:nvSpPr>
        <p:spPr bwMode="auto">
          <a:xfrm>
            <a:off x="7019925"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476612" name="Rectangle 4"/>
          <p:cNvSpPr>
            <a:spLocks noGrp="1" noChangeArrowheads="1"/>
          </p:cNvSpPr>
          <p:nvPr>
            <p:ph type="title"/>
          </p:nvPr>
        </p:nvSpPr>
        <p:spPr/>
        <p:txBody>
          <a:bodyPr/>
          <a:lstStyle/>
          <a:p>
            <a:pPr eaLnBrk="1" hangingPunct="1">
              <a:defRPr/>
            </a:pPr>
            <a:r>
              <a:rPr lang="en-US" smtClean="0">
                <a:cs typeface="+mj-cs"/>
              </a:rPr>
              <a:t>Introduction</a:t>
            </a:r>
          </a:p>
        </p:txBody>
      </p:sp>
      <p:sp>
        <p:nvSpPr>
          <p:cNvPr id="1476613" name="Rectangle 5"/>
          <p:cNvSpPr>
            <a:spLocks noGrp="1" noChangeArrowheads="1"/>
          </p:cNvSpPr>
          <p:nvPr>
            <p:ph type="body" idx="1"/>
          </p:nvPr>
        </p:nvSpPr>
        <p:spPr/>
        <p:txBody>
          <a:bodyPr/>
          <a:lstStyle/>
          <a:p>
            <a:pPr eaLnBrk="1" hangingPunct="1">
              <a:defRPr/>
            </a:pPr>
            <a:r>
              <a:rPr lang="en-GB" smtClean="0">
                <a:cs typeface="+mn-cs"/>
              </a:rPr>
              <a:t>XML/relational mapping means data transformation between XML and relational data models</a:t>
            </a:r>
          </a:p>
          <a:p>
            <a:pPr eaLnBrk="1" hangingPunct="1">
              <a:defRPr/>
            </a:pPr>
            <a:r>
              <a:rPr lang="en-GB" smtClean="0">
                <a:cs typeface="+mn-cs"/>
              </a:rPr>
              <a:t>XML documents can be transformed to relational data models or vice versa.</a:t>
            </a:r>
          </a:p>
          <a:p>
            <a:pPr eaLnBrk="1" hangingPunct="1">
              <a:defRPr/>
            </a:pPr>
            <a:r>
              <a:rPr lang="en-GB" smtClean="0">
                <a:cs typeface="+mn-cs"/>
              </a:rPr>
              <a:t>Mapping method is the way the mapping is done</a:t>
            </a:r>
          </a:p>
          <a:p>
            <a:pPr eaLnBrk="1" hangingPunct="1">
              <a:defRPr/>
            </a:pPr>
            <a:endParaRPr lang="en-US" smtClean="0">
              <a:cs typeface="+mn-cs"/>
            </a:endParaRPr>
          </a:p>
        </p:txBody>
      </p:sp>
      <p:sp>
        <p:nvSpPr>
          <p:cNvPr id="1476614" name="Text Box 6"/>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477636" name="Rectangle 4"/>
          <p:cNvSpPr>
            <a:spLocks noGrp="1" noChangeArrowheads="1"/>
          </p:cNvSpPr>
          <p:nvPr>
            <p:ph type="title"/>
          </p:nvPr>
        </p:nvSpPr>
        <p:spPr/>
        <p:txBody>
          <a:bodyPr/>
          <a:lstStyle/>
          <a:p>
            <a:pPr eaLnBrk="1" hangingPunct="1">
              <a:defRPr/>
            </a:pPr>
            <a:r>
              <a:rPr lang="en-US" smtClean="0">
                <a:cs typeface="+mj-cs"/>
              </a:rPr>
              <a:t>XML</a:t>
            </a:r>
          </a:p>
        </p:txBody>
      </p:sp>
      <p:sp>
        <p:nvSpPr>
          <p:cNvPr id="1477637" name="Rectangle 5"/>
          <p:cNvSpPr>
            <a:spLocks noGrp="1" noChangeArrowheads="1"/>
          </p:cNvSpPr>
          <p:nvPr>
            <p:ph type="body" idx="1"/>
          </p:nvPr>
        </p:nvSpPr>
        <p:spPr/>
        <p:txBody>
          <a:bodyPr/>
          <a:lstStyle/>
          <a:p>
            <a:pPr eaLnBrk="1" hangingPunct="1">
              <a:lnSpc>
                <a:spcPct val="90000"/>
              </a:lnSpc>
              <a:defRPr/>
            </a:pPr>
            <a:r>
              <a:rPr lang="en-US" sz="2800" smtClean="0">
                <a:cs typeface="+mn-cs"/>
              </a:rPr>
              <a:t>XML:  Extensible Markup Language</a:t>
            </a:r>
          </a:p>
          <a:p>
            <a:pPr eaLnBrk="1" hangingPunct="1">
              <a:lnSpc>
                <a:spcPct val="90000"/>
              </a:lnSpc>
              <a:defRPr/>
            </a:pPr>
            <a:r>
              <a:rPr lang="en-US" sz="2800" smtClean="0">
                <a:cs typeface="+mn-cs"/>
              </a:rPr>
              <a:t>Documents have tags giving extra information about sections of the document</a:t>
            </a:r>
          </a:p>
          <a:p>
            <a:pPr lvl="1" eaLnBrk="1" hangingPunct="1">
              <a:lnSpc>
                <a:spcPct val="90000"/>
              </a:lnSpc>
              <a:defRPr/>
            </a:pPr>
            <a:r>
              <a:rPr lang="en-US" sz="2400" smtClean="0"/>
              <a:t>E.g.  &lt;title&gt; XML &lt;/title&gt;  </a:t>
            </a:r>
          </a:p>
          <a:p>
            <a:pPr lvl="1" eaLnBrk="1" hangingPunct="1">
              <a:lnSpc>
                <a:spcPct val="90000"/>
              </a:lnSpc>
              <a:defRPr/>
            </a:pPr>
            <a:r>
              <a:rPr lang="en-US" sz="2400" smtClean="0"/>
              <a:t>            &lt;slide&gt; Introduction &lt;/slide&gt;</a:t>
            </a:r>
          </a:p>
          <a:p>
            <a:pPr eaLnBrk="1" hangingPunct="1">
              <a:lnSpc>
                <a:spcPct val="90000"/>
              </a:lnSpc>
              <a:defRPr/>
            </a:pPr>
            <a:r>
              <a:rPr lang="en-US" sz="2800" smtClean="0">
                <a:cs typeface="+mn-cs"/>
              </a:rPr>
              <a:t>XML has emerged as the standard for representing and exchanging data on the World Wide Web. </a:t>
            </a:r>
          </a:p>
          <a:p>
            <a:pPr eaLnBrk="1" hangingPunct="1">
              <a:lnSpc>
                <a:spcPct val="90000"/>
              </a:lnSpc>
              <a:defRPr/>
            </a:pPr>
            <a:r>
              <a:rPr lang="en-US" sz="2800" smtClean="0">
                <a:cs typeface="+mn-cs"/>
              </a:rPr>
              <a:t>The increasing amount of XML documents requires the need to store and query XML documents efficiently. </a:t>
            </a:r>
          </a:p>
          <a:p>
            <a:pPr eaLnBrk="1" hangingPunct="1">
              <a:lnSpc>
                <a:spcPct val="90000"/>
              </a:lnSpc>
              <a:defRPr/>
            </a:pPr>
            <a:endParaRPr lang="en-US" sz="2800" smtClean="0">
              <a:cs typeface="+mn-cs"/>
            </a:endParaRPr>
          </a:p>
        </p:txBody>
      </p:sp>
      <p:sp>
        <p:nvSpPr>
          <p:cNvPr id="1477638" name="Text Box 6"/>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478658" name="Title 1"/>
          <p:cNvSpPr>
            <a:spLocks noGrp="1"/>
          </p:cNvSpPr>
          <p:nvPr>
            <p:ph type="title" idx="4294967295"/>
          </p:nvPr>
        </p:nvSpPr>
        <p:spPr/>
        <p:txBody>
          <a:bodyPr/>
          <a:lstStyle/>
          <a:p>
            <a:pPr eaLnBrk="1" hangingPunct="1">
              <a:defRPr/>
            </a:pPr>
            <a:r>
              <a:rPr lang="en-US" smtClean="0">
                <a:cs typeface="+mj-cs"/>
              </a:rPr>
              <a:t>XML vs. HTML</a:t>
            </a:r>
          </a:p>
        </p:txBody>
      </p:sp>
      <p:sp>
        <p:nvSpPr>
          <p:cNvPr id="3" name="Content Placeholder 2"/>
          <p:cNvSpPr>
            <a:spLocks noGrp="1"/>
          </p:cNvSpPr>
          <p:nvPr>
            <p:ph idx="4294967295"/>
          </p:nvPr>
        </p:nvSpPr>
        <p:spPr>
          <a:xfrm>
            <a:off x="381000" y="1447800"/>
            <a:ext cx="4800600" cy="5029200"/>
          </a:xfrm>
        </p:spPr>
        <p:txBody>
          <a:bodyPr bIns="45720">
            <a:normAutofit/>
          </a:bodyPr>
          <a:lstStyle/>
          <a:p>
            <a:pPr eaLnBrk="1" hangingPunct="1">
              <a:lnSpc>
                <a:spcPct val="80000"/>
              </a:lnSpc>
              <a:defRPr/>
            </a:pPr>
            <a:r>
              <a:rPr lang="en-US" sz="2700" smtClean="0">
                <a:cs typeface="+mn-cs"/>
              </a:rPr>
              <a:t>HTML tags describe how to render things on the screen, while XML tags describe what thing are.</a:t>
            </a:r>
          </a:p>
          <a:p>
            <a:pPr eaLnBrk="1" hangingPunct="1">
              <a:lnSpc>
                <a:spcPct val="80000"/>
              </a:lnSpc>
              <a:defRPr/>
            </a:pPr>
            <a:r>
              <a:rPr lang="en-US" sz="2700" smtClean="0">
                <a:cs typeface="+mn-cs"/>
              </a:rPr>
              <a:t>HTML tags are designed for the interaction between humans and computers, while XML tags are designed for the interactions between two computers.</a:t>
            </a:r>
          </a:p>
          <a:p>
            <a:pPr eaLnBrk="1" hangingPunct="1">
              <a:lnSpc>
                <a:spcPct val="80000"/>
              </a:lnSpc>
              <a:defRPr/>
            </a:pPr>
            <a:r>
              <a:rPr lang="en-US" sz="2700" smtClean="0">
                <a:cs typeface="+mn-cs"/>
              </a:rPr>
              <a:t>Unlike HTML, XML tags tell you what the data means, rather than how to display it</a:t>
            </a:r>
          </a:p>
          <a:p>
            <a:pPr eaLnBrk="1" hangingPunct="1">
              <a:lnSpc>
                <a:spcPct val="80000"/>
              </a:lnSpc>
              <a:defRPr/>
            </a:pPr>
            <a:endParaRPr lang="en-US" sz="2700" smtClean="0">
              <a:cs typeface="+mn-cs"/>
            </a:endParaRPr>
          </a:p>
        </p:txBody>
      </p:sp>
      <p:sp>
        <p:nvSpPr>
          <p:cNvPr id="35844" name="Content Placeholder 2"/>
          <p:cNvSpPr txBox="1">
            <a:spLocks/>
          </p:cNvSpPr>
          <p:nvPr/>
        </p:nvSpPr>
        <p:spPr bwMode="auto">
          <a:xfrm>
            <a:off x="5181600" y="381000"/>
            <a:ext cx="3429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algn="l" eaLnBrk="1" hangingPunct="1">
              <a:spcBef>
                <a:spcPct val="20000"/>
              </a:spcBef>
            </a:pPr>
            <a:endParaRPr lang="en-US" sz="3200" baseline="0">
              <a:latin typeface="Calibri" charset="0"/>
            </a:endParaRPr>
          </a:p>
        </p:txBody>
      </p:sp>
      <p:sp>
        <p:nvSpPr>
          <p:cNvPr id="5" name="Content Placeholder 2"/>
          <p:cNvSpPr txBox="1">
            <a:spLocks/>
          </p:cNvSpPr>
          <p:nvPr/>
        </p:nvSpPr>
        <p:spPr>
          <a:xfrm>
            <a:off x="5486400" y="960438"/>
            <a:ext cx="3352800" cy="5364162"/>
          </a:xfrm>
          <a:prstGeom prst="rect">
            <a:avLst/>
          </a:prstGeom>
        </p:spPr>
        <p:txBody>
          <a:bodyPr>
            <a:normAutofit fontScale="85000" lnSpcReduction="20000"/>
          </a:bodyPr>
          <a:lstStyle/>
          <a:p>
            <a:pPr marL="342900" indent="-342900" algn="l" fontAlgn="auto">
              <a:spcBef>
                <a:spcPct val="20000"/>
              </a:spcBef>
              <a:spcAft>
                <a:spcPts val="0"/>
              </a:spcAft>
              <a:defRPr/>
            </a:pPr>
            <a:r>
              <a:rPr lang="en-US" sz="2500" baseline="0" dirty="0">
                <a:latin typeface="+mn-lt"/>
                <a:ea typeface="+mn-ea"/>
                <a:cs typeface="+mn-cs"/>
              </a:rPr>
              <a:t>&lt;name&gt;</a:t>
            </a:r>
          </a:p>
          <a:p>
            <a:pPr marL="342900" indent="-342900" algn="l" fontAlgn="auto">
              <a:spcBef>
                <a:spcPct val="20000"/>
              </a:spcBef>
              <a:spcAft>
                <a:spcPts val="0"/>
              </a:spcAft>
              <a:defRPr/>
            </a:pPr>
            <a:r>
              <a:rPr lang="en-US" sz="2500" baseline="0" dirty="0">
                <a:latin typeface="+mn-lt"/>
                <a:ea typeface="+mn-ea"/>
                <a:cs typeface="+mn-cs"/>
              </a:rPr>
              <a:t>	&lt;first&gt; </a:t>
            </a:r>
            <a:r>
              <a:rPr lang="en-US" sz="2500" baseline="0" dirty="0" err="1">
                <a:latin typeface="+mn-lt"/>
                <a:ea typeface="+mn-ea"/>
                <a:cs typeface="+mn-cs"/>
              </a:rPr>
              <a:t>abc</a:t>
            </a:r>
            <a:r>
              <a:rPr lang="en-US" sz="2500" baseline="0" dirty="0">
                <a:latin typeface="+mn-lt"/>
                <a:ea typeface="+mn-ea"/>
                <a:cs typeface="+mn-cs"/>
              </a:rPr>
              <a:t> &lt;/first&gt;</a:t>
            </a:r>
          </a:p>
          <a:p>
            <a:pPr marL="342900" indent="-342900" algn="l" fontAlgn="auto">
              <a:spcBef>
                <a:spcPct val="20000"/>
              </a:spcBef>
              <a:spcAft>
                <a:spcPts val="0"/>
              </a:spcAft>
              <a:defRPr/>
            </a:pPr>
            <a:r>
              <a:rPr lang="en-US" sz="2500" baseline="0" dirty="0">
                <a:latin typeface="+mn-lt"/>
                <a:ea typeface="+mn-ea"/>
                <a:cs typeface="+mn-cs"/>
              </a:rPr>
              <a:t>	&lt;middle&gt; xyz &lt;/middle&gt;</a:t>
            </a:r>
          </a:p>
          <a:p>
            <a:pPr marL="342900" indent="-342900" algn="l" fontAlgn="auto">
              <a:spcBef>
                <a:spcPct val="20000"/>
              </a:spcBef>
              <a:spcAft>
                <a:spcPts val="0"/>
              </a:spcAft>
              <a:defRPr/>
            </a:pPr>
            <a:r>
              <a:rPr lang="en-US" sz="2500" baseline="0" dirty="0">
                <a:latin typeface="+mn-lt"/>
                <a:ea typeface="+mn-ea"/>
                <a:cs typeface="+mn-cs"/>
              </a:rPr>
              <a:t>	&lt;last&gt; def &lt;/last&gt;</a:t>
            </a:r>
          </a:p>
          <a:p>
            <a:pPr marL="342900" indent="-342900" algn="l" fontAlgn="auto">
              <a:spcBef>
                <a:spcPct val="20000"/>
              </a:spcBef>
              <a:spcAft>
                <a:spcPts val="0"/>
              </a:spcAft>
              <a:defRPr/>
            </a:pPr>
            <a:r>
              <a:rPr lang="en-US" sz="2500" baseline="0" dirty="0">
                <a:latin typeface="+mn-lt"/>
                <a:ea typeface="+mn-ea"/>
                <a:cs typeface="+mn-cs"/>
              </a:rPr>
              <a:t>&lt;/name&gt;</a:t>
            </a:r>
          </a:p>
          <a:p>
            <a:pPr marL="342900" indent="-342900" algn="l" fontAlgn="auto">
              <a:spcBef>
                <a:spcPct val="20000"/>
              </a:spcBef>
              <a:spcAft>
                <a:spcPts val="0"/>
              </a:spcAft>
              <a:defRPr/>
            </a:pPr>
            <a:endParaRPr lang="en-US" sz="2500" baseline="0" dirty="0">
              <a:latin typeface="+mn-lt"/>
              <a:ea typeface="+mn-ea"/>
              <a:cs typeface="+mn-cs"/>
            </a:endParaRPr>
          </a:p>
          <a:p>
            <a:pPr marL="342900" indent="-342900" algn="l" fontAlgn="auto">
              <a:spcBef>
                <a:spcPct val="20000"/>
              </a:spcBef>
              <a:spcAft>
                <a:spcPts val="0"/>
              </a:spcAft>
              <a:defRPr/>
            </a:pPr>
            <a:r>
              <a:rPr lang="en-US" sz="2500" baseline="0" dirty="0">
                <a:latin typeface="+mn-lt"/>
                <a:ea typeface="+mn-ea"/>
                <a:cs typeface="+mn-cs"/>
              </a:rPr>
              <a:t>&lt;html&gt;</a:t>
            </a:r>
          </a:p>
          <a:p>
            <a:pPr marL="342900" indent="-342900" algn="l" fontAlgn="auto">
              <a:spcBef>
                <a:spcPct val="20000"/>
              </a:spcBef>
              <a:spcAft>
                <a:spcPts val="0"/>
              </a:spcAft>
              <a:defRPr/>
            </a:pPr>
            <a:r>
              <a:rPr lang="en-US" sz="2500" baseline="0" dirty="0">
                <a:latin typeface="+mn-lt"/>
                <a:ea typeface="+mn-ea"/>
                <a:cs typeface="+mn-cs"/>
              </a:rPr>
              <a:t>&lt;head&gt;</a:t>
            </a:r>
          </a:p>
          <a:p>
            <a:pPr marL="342900" indent="-342900" algn="l" fontAlgn="auto">
              <a:spcBef>
                <a:spcPct val="20000"/>
              </a:spcBef>
              <a:spcAft>
                <a:spcPts val="0"/>
              </a:spcAft>
              <a:defRPr/>
            </a:pPr>
            <a:r>
              <a:rPr lang="en-US" sz="2500" baseline="0" dirty="0">
                <a:latin typeface="+mn-lt"/>
                <a:ea typeface="+mn-ea"/>
                <a:cs typeface="+mn-cs"/>
              </a:rPr>
              <a:t>&lt;title&gt;Title of page&lt;/title&gt;</a:t>
            </a:r>
          </a:p>
          <a:p>
            <a:pPr marL="342900" indent="-342900" algn="l" fontAlgn="auto">
              <a:spcBef>
                <a:spcPct val="20000"/>
              </a:spcBef>
              <a:spcAft>
                <a:spcPts val="0"/>
              </a:spcAft>
              <a:defRPr/>
            </a:pPr>
            <a:r>
              <a:rPr lang="en-US" sz="2500" baseline="0" dirty="0">
                <a:latin typeface="+mn-lt"/>
                <a:ea typeface="+mn-ea"/>
                <a:cs typeface="+mn-cs"/>
              </a:rPr>
              <a:t>&lt;/head&gt;</a:t>
            </a:r>
          </a:p>
          <a:p>
            <a:pPr marL="342900" indent="-342900" algn="l" fontAlgn="auto">
              <a:spcBef>
                <a:spcPct val="20000"/>
              </a:spcBef>
              <a:spcAft>
                <a:spcPts val="0"/>
              </a:spcAft>
              <a:defRPr/>
            </a:pPr>
            <a:r>
              <a:rPr lang="en-US" sz="2500" baseline="0" dirty="0">
                <a:latin typeface="+mn-lt"/>
                <a:ea typeface="+mn-ea"/>
                <a:cs typeface="+mn-cs"/>
              </a:rPr>
              <a:t>&lt;body&gt;</a:t>
            </a:r>
          </a:p>
          <a:p>
            <a:pPr marL="342900" indent="-342900" algn="l" fontAlgn="auto">
              <a:spcBef>
                <a:spcPct val="20000"/>
              </a:spcBef>
              <a:spcAft>
                <a:spcPts val="0"/>
              </a:spcAft>
              <a:defRPr/>
            </a:pPr>
            <a:r>
              <a:rPr lang="en-US" sz="2500" baseline="0" dirty="0" err="1">
                <a:latin typeface="+mn-lt"/>
                <a:ea typeface="+mn-ea"/>
                <a:cs typeface="+mn-cs"/>
              </a:rPr>
              <a:t>abc</a:t>
            </a:r>
            <a:r>
              <a:rPr lang="en-US" sz="2500" baseline="0" dirty="0">
                <a:latin typeface="+mn-lt"/>
                <a:ea typeface="+mn-ea"/>
                <a:cs typeface="+mn-cs"/>
              </a:rPr>
              <a:t> &lt;</a:t>
            </a:r>
            <a:r>
              <a:rPr lang="en-US" sz="2500" baseline="0" dirty="0" err="1">
                <a:latin typeface="+mn-lt"/>
                <a:ea typeface="+mn-ea"/>
                <a:cs typeface="+mn-cs"/>
              </a:rPr>
              <a:t>br</a:t>
            </a:r>
            <a:r>
              <a:rPr lang="en-US" sz="2500" baseline="0" dirty="0">
                <a:latin typeface="+mn-lt"/>
                <a:ea typeface="+mn-ea"/>
                <a:cs typeface="+mn-cs"/>
              </a:rPr>
              <a:t>&gt;</a:t>
            </a:r>
          </a:p>
          <a:p>
            <a:pPr marL="342900" indent="-342900" algn="l" fontAlgn="auto">
              <a:spcBef>
                <a:spcPct val="20000"/>
              </a:spcBef>
              <a:spcAft>
                <a:spcPts val="0"/>
              </a:spcAft>
              <a:defRPr/>
            </a:pPr>
            <a:r>
              <a:rPr lang="en-US" sz="2500" baseline="0" dirty="0">
                <a:latin typeface="+mn-lt"/>
                <a:ea typeface="+mn-ea"/>
                <a:cs typeface="+mn-cs"/>
              </a:rPr>
              <a:t>xyz &lt;</a:t>
            </a:r>
            <a:r>
              <a:rPr lang="en-US" sz="2500" baseline="0" dirty="0" err="1">
                <a:latin typeface="+mn-lt"/>
                <a:ea typeface="+mn-ea"/>
                <a:cs typeface="+mn-cs"/>
              </a:rPr>
              <a:t>br</a:t>
            </a:r>
            <a:r>
              <a:rPr lang="en-US" sz="2500" baseline="0" dirty="0">
                <a:latin typeface="+mn-lt"/>
                <a:ea typeface="+mn-ea"/>
                <a:cs typeface="+mn-cs"/>
              </a:rPr>
              <a:t>&gt;</a:t>
            </a:r>
          </a:p>
          <a:p>
            <a:pPr marL="342900" indent="-342900" algn="l" fontAlgn="auto">
              <a:spcBef>
                <a:spcPct val="20000"/>
              </a:spcBef>
              <a:spcAft>
                <a:spcPts val="0"/>
              </a:spcAft>
              <a:defRPr/>
            </a:pPr>
            <a:r>
              <a:rPr lang="en-US" sz="2500" baseline="0" dirty="0">
                <a:latin typeface="+mn-lt"/>
                <a:ea typeface="+mn-ea"/>
                <a:cs typeface="+mn-cs"/>
              </a:rPr>
              <a:t>def &lt;</a:t>
            </a:r>
            <a:r>
              <a:rPr lang="en-US" sz="2500" baseline="0" dirty="0" err="1">
                <a:latin typeface="+mn-lt"/>
                <a:ea typeface="+mn-ea"/>
                <a:cs typeface="+mn-cs"/>
              </a:rPr>
              <a:t>br</a:t>
            </a:r>
            <a:r>
              <a:rPr lang="en-US" sz="2500" baseline="0" dirty="0">
                <a:latin typeface="+mn-lt"/>
                <a:ea typeface="+mn-ea"/>
                <a:cs typeface="+mn-cs"/>
              </a:rPr>
              <a:t>&gt;</a:t>
            </a:r>
          </a:p>
          <a:p>
            <a:pPr marL="342900" indent="-342900" algn="l" fontAlgn="auto">
              <a:spcBef>
                <a:spcPct val="20000"/>
              </a:spcBef>
              <a:spcAft>
                <a:spcPts val="0"/>
              </a:spcAft>
              <a:defRPr/>
            </a:pPr>
            <a:r>
              <a:rPr lang="en-US" sz="2500" baseline="0" dirty="0">
                <a:latin typeface="+mn-lt"/>
                <a:ea typeface="+mn-ea"/>
                <a:cs typeface="+mn-cs"/>
              </a:rPr>
              <a:t>&lt;/body&gt;</a:t>
            </a:r>
          </a:p>
          <a:p>
            <a:pPr marL="342900" indent="-342900" algn="l" fontAlgn="auto">
              <a:spcBef>
                <a:spcPct val="20000"/>
              </a:spcBef>
              <a:spcAft>
                <a:spcPts val="0"/>
              </a:spcAft>
              <a:defRPr/>
            </a:pPr>
            <a:r>
              <a:rPr lang="en-US" sz="2500" baseline="0" dirty="0">
                <a:latin typeface="+mn-lt"/>
                <a:ea typeface="+mn-ea"/>
                <a:cs typeface="+mn-cs"/>
              </a:rPr>
              <a:t>&lt;/html&gt;</a:t>
            </a:r>
          </a:p>
          <a:p>
            <a:pPr marL="342900" indent="-342900" algn="l" fontAlgn="auto">
              <a:spcBef>
                <a:spcPct val="20000"/>
              </a:spcBef>
              <a:spcAft>
                <a:spcPts val="0"/>
              </a:spcAft>
              <a:defRPr/>
            </a:pPr>
            <a:endParaRPr lang="en-US" sz="2500" baseline="0" dirty="0">
              <a:latin typeface="+mn-lt"/>
              <a:ea typeface="+mn-ea"/>
              <a:cs typeface="+mn-cs"/>
            </a:endParaRPr>
          </a:p>
          <a:p>
            <a:pPr marL="342900" indent="-342900" algn="l" fontAlgn="auto">
              <a:spcBef>
                <a:spcPct val="20000"/>
              </a:spcBef>
              <a:spcAft>
                <a:spcPts val="0"/>
              </a:spcAft>
              <a:defRPr/>
            </a:pPr>
            <a:endParaRPr lang="en-US" sz="2500" baseline="0" dirty="0">
              <a:latin typeface="+mn-lt"/>
              <a:ea typeface="+mn-ea"/>
              <a:cs typeface="+mn-cs"/>
            </a:endParaRPr>
          </a:p>
        </p:txBody>
      </p:sp>
      <p:cxnSp>
        <p:nvCxnSpPr>
          <p:cNvPr id="8" name="Straight Connector 7"/>
          <p:cNvCxnSpPr/>
          <p:nvPr/>
        </p:nvCxnSpPr>
        <p:spPr>
          <a:xfrm>
            <a:off x="5562600" y="2665413"/>
            <a:ext cx="3124200" cy="1587"/>
          </a:xfrm>
          <a:prstGeom prst="line">
            <a:avLst/>
          </a:prstGeom>
        </p:spPr>
        <p:style>
          <a:lnRef idx="1">
            <a:schemeClr val="dk1"/>
          </a:lnRef>
          <a:fillRef idx="0">
            <a:schemeClr val="dk1"/>
          </a:fillRef>
          <a:effectRef idx="0">
            <a:schemeClr val="dk1"/>
          </a:effectRef>
          <a:fontRef idx="minor">
            <a:schemeClr val="tx1"/>
          </a:fontRef>
        </p:style>
      </p:cxnSp>
      <p:sp>
        <p:nvSpPr>
          <p:cNvPr id="1478663" name="Text Box 7"/>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479682" name="Title 1"/>
          <p:cNvSpPr>
            <a:spLocks noGrp="1"/>
          </p:cNvSpPr>
          <p:nvPr>
            <p:ph type="title" idx="4294967295"/>
          </p:nvPr>
        </p:nvSpPr>
        <p:spPr/>
        <p:txBody>
          <a:bodyPr/>
          <a:lstStyle/>
          <a:p>
            <a:pPr eaLnBrk="1" hangingPunct="1">
              <a:defRPr/>
            </a:pPr>
            <a:r>
              <a:rPr lang="en-US" dirty="0" smtClean="0">
                <a:cs typeface="+mj-cs"/>
              </a:rPr>
              <a:t>XML Technologies</a:t>
            </a:r>
          </a:p>
        </p:txBody>
      </p:sp>
      <p:sp>
        <p:nvSpPr>
          <p:cNvPr id="3" name="Content Placeholder 2"/>
          <p:cNvSpPr>
            <a:spLocks noGrp="1"/>
          </p:cNvSpPr>
          <p:nvPr>
            <p:ph idx="4294967295"/>
          </p:nvPr>
        </p:nvSpPr>
        <p:spPr>
          <a:xfrm>
            <a:off x="457200" y="1600200"/>
            <a:ext cx="8229600" cy="4800600"/>
          </a:xfrm>
        </p:spPr>
        <p:txBody>
          <a:bodyPr bIns="45720">
            <a:normAutofit/>
          </a:bodyPr>
          <a:lstStyle/>
          <a:p>
            <a:pPr eaLnBrk="1" hangingPunct="1">
              <a:lnSpc>
                <a:spcPct val="80000"/>
              </a:lnSpc>
              <a:defRPr/>
            </a:pPr>
            <a:r>
              <a:rPr lang="en-US" sz="3000" smtClean="0">
                <a:cs typeface="+mn-cs"/>
              </a:rPr>
              <a:t>Schema Languages</a:t>
            </a:r>
          </a:p>
          <a:p>
            <a:pPr eaLnBrk="1" hangingPunct="1">
              <a:lnSpc>
                <a:spcPct val="80000"/>
              </a:lnSpc>
              <a:buFontTx/>
              <a:buNone/>
              <a:defRPr/>
            </a:pPr>
            <a:r>
              <a:rPr lang="en-US" sz="3000" smtClean="0">
                <a:cs typeface="+mn-cs"/>
              </a:rPr>
              <a:t>	DTDs</a:t>
            </a:r>
          </a:p>
          <a:p>
            <a:pPr eaLnBrk="1" hangingPunct="1">
              <a:lnSpc>
                <a:spcPct val="80000"/>
              </a:lnSpc>
              <a:buFontTx/>
              <a:buNone/>
              <a:defRPr/>
            </a:pPr>
            <a:r>
              <a:rPr lang="en-US" sz="3000" smtClean="0">
                <a:cs typeface="+mn-cs"/>
              </a:rPr>
              <a:t>	XML Schemas</a:t>
            </a:r>
          </a:p>
          <a:p>
            <a:pPr eaLnBrk="1" hangingPunct="1">
              <a:lnSpc>
                <a:spcPct val="80000"/>
              </a:lnSpc>
              <a:defRPr/>
            </a:pPr>
            <a:r>
              <a:rPr lang="en-US" sz="3000" smtClean="0">
                <a:cs typeface="+mn-cs"/>
              </a:rPr>
              <a:t>Query Languages</a:t>
            </a:r>
          </a:p>
          <a:p>
            <a:pPr eaLnBrk="1" hangingPunct="1">
              <a:lnSpc>
                <a:spcPct val="80000"/>
              </a:lnSpc>
              <a:buFontTx/>
              <a:buNone/>
              <a:defRPr/>
            </a:pPr>
            <a:r>
              <a:rPr lang="en-US" sz="3000" smtClean="0">
                <a:cs typeface="+mn-cs"/>
              </a:rPr>
              <a:t>	XPath</a:t>
            </a:r>
          </a:p>
          <a:p>
            <a:pPr eaLnBrk="1" hangingPunct="1">
              <a:lnSpc>
                <a:spcPct val="80000"/>
              </a:lnSpc>
              <a:buFontTx/>
              <a:buNone/>
              <a:defRPr/>
            </a:pPr>
            <a:r>
              <a:rPr lang="en-US" sz="3000" smtClean="0">
                <a:cs typeface="+mn-cs"/>
              </a:rPr>
              <a:t>	XQuery</a:t>
            </a:r>
          </a:p>
          <a:p>
            <a:pPr eaLnBrk="1" hangingPunct="1">
              <a:lnSpc>
                <a:spcPct val="80000"/>
              </a:lnSpc>
              <a:buFontTx/>
              <a:buNone/>
              <a:defRPr/>
            </a:pPr>
            <a:r>
              <a:rPr lang="en-US" sz="3000" smtClean="0">
                <a:cs typeface="+mn-cs"/>
              </a:rPr>
              <a:t>	XSLT</a:t>
            </a:r>
          </a:p>
          <a:p>
            <a:pPr eaLnBrk="1" hangingPunct="1">
              <a:lnSpc>
                <a:spcPct val="80000"/>
              </a:lnSpc>
              <a:defRPr/>
            </a:pPr>
            <a:r>
              <a:rPr lang="en-US" sz="3000" smtClean="0">
                <a:cs typeface="+mn-cs"/>
              </a:rPr>
              <a:t>Programming APIs</a:t>
            </a:r>
          </a:p>
          <a:p>
            <a:pPr eaLnBrk="1" hangingPunct="1">
              <a:lnSpc>
                <a:spcPct val="80000"/>
              </a:lnSpc>
              <a:buFontTx/>
              <a:buNone/>
              <a:defRPr/>
            </a:pPr>
            <a:r>
              <a:rPr lang="en-US" sz="3000" smtClean="0">
                <a:cs typeface="+mn-cs"/>
              </a:rPr>
              <a:t>	DOM</a:t>
            </a:r>
          </a:p>
          <a:p>
            <a:pPr eaLnBrk="1" hangingPunct="1">
              <a:lnSpc>
                <a:spcPct val="80000"/>
              </a:lnSpc>
              <a:buFontTx/>
              <a:buNone/>
              <a:defRPr/>
            </a:pPr>
            <a:r>
              <a:rPr lang="en-US" sz="3000" smtClean="0">
                <a:cs typeface="+mn-cs"/>
              </a:rPr>
              <a:t>	SAX</a:t>
            </a:r>
          </a:p>
        </p:txBody>
      </p:sp>
      <p:sp>
        <p:nvSpPr>
          <p:cNvPr id="37892" name="Rectangle 4"/>
          <p:cNvSpPr>
            <a:spLocks noChangeArrowheads="1"/>
          </p:cNvSpPr>
          <p:nvPr/>
        </p:nvSpPr>
        <p:spPr bwMode="auto">
          <a:xfrm>
            <a:off x="4114800" y="1258888"/>
            <a:ext cx="4876800" cy="2228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l"/>
            <a:r>
              <a:rPr lang="en-US" sz="1400" baseline="0">
                <a:latin typeface="Calibri" charset="0"/>
              </a:rPr>
              <a:t>&lt;bib&gt;</a:t>
            </a:r>
          </a:p>
          <a:p>
            <a:pPr algn="l"/>
            <a:r>
              <a:rPr lang="en-US" sz="1400" baseline="0">
                <a:latin typeface="Calibri" charset="0"/>
              </a:rPr>
              <a:t> {</a:t>
            </a:r>
          </a:p>
          <a:p>
            <a:pPr algn="l"/>
            <a:r>
              <a:rPr lang="en-US" sz="1400" baseline="0">
                <a:latin typeface="Calibri" charset="0"/>
              </a:rPr>
              <a:t>  for $b in doc("http://bstore1.example.com/bib.xml")/bib/book</a:t>
            </a:r>
          </a:p>
          <a:p>
            <a:pPr algn="l"/>
            <a:r>
              <a:rPr lang="en-US" sz="1400" baseline="0">
                <a:latin typeface="Calibri" charset="0"/>
              </a:rPr>
              <a:t>  where $b/publisher = "Addison-Wesley" and $b/@year &gt; 1991</a:t>
            </a:r>
          </a:p>
          <a:p>
            <a:pPr algn="l"/>
            <a:r>
              <a:rPr lang="en-US" sz="1400" baseline="0">
                <a:latin typeface="Calibri" charset="0"/>
              </a:rPr>
              <a:t>  return</a:t>
            </a:r>
          </a:p>
          <a:p>
            <a:pPr algn="l"/>
            <a:r>
              <a:rPr lang="en-US" sz="1400" baseline="0">
                <a:latin typeface="Calibri" charset="0"/>
              </a:rPr>
              <a:t>    &lt;book year="{ $b/@year }"&gt;</a:t>
            </a:r>
          </a:p>
          <a:p>
            <a:pPr algn="l"/>
            <a:r>
              <a:rPr lang="en-US" sz="1400" baseline="0">
                <a:latin typeface="Calibri" charset="0"/>
              </a:rPr>
              <a:t>     { $b/title }</a:t>
            </a:r>
          </a:p>
          <a:p>
            <a:pPr algn="l"/>
            <a:r>
              <a:rPr lang="en-US" sz="1400" baseline="0">
                <a:latin typeface="Calibri" charset="0"/>
              </a:rPr>
              <a:t>    &lt;/book&gt;</a:t>
            </a:r>
          </a:p>
          <a:p>
            <a:pPr algn="l"/>
            <a:r>
              <a:rPr lang="en-US" sz="1400" baseline="0">
                <a:latin typeface="Calibri" charset="0"/>
              </a:rPr>
              <a:t> }</a:t>
            </a:r>
          </a:p>
          <a:p>
            <a:pPr algn="l"/>
            <a:r>
              <a:rPr lang="en-US" sz="1400" baseline="0">
                <a:latin typeface="Calibri" charset="0"/>
              </a:rPr>
              <a:t>&lt;/bib&gt;</a:t>
            </a:r>
          </a:p>
        </p:txBody>
      </p:sp>
      <p:sp>
        <p:nvSpPr>
          <p:cNvPr id="37893" name="Rectangle 6"/>
          <p:cNvSpPr>
            <a:spLocks noChangeArrowheads="1"/>
          </p:cNvSpPr>
          <p:nvPr/>
        </p:nvSpPr>
        <p:spPr bwMode="auto">
          <a:xfrm>
            <a:off x="4114800" y="3646488"/>
            <a:ext cx="4876800" cy="265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l"/>
            <a:r>
              <a:rPr lang="en-US" sz="1400" baseline="0">
                <a:latin typeface="Calibri" charset="0"/>
              </a:rPr>
              <a:t>&lt;?xml version="1.0" encoding="ISO-8859-1"?&gt;</a:t>
            </a:r>
          </a:p>
          <a:p>
            <a:pPr algn="l"/>
            <a:r>
              <a:rPr lang="en-US" sz="1400" baseline="0">
                <a:latin typeface="Calibri" charset="0"/>
              </a:rPr>
              <a:t>&lt;?xml-stylesheet type="text/xsl" href="simple.xsl"?&gt;</a:t>
            </a:r>
          </a:p>
          <a:p>
            <a:pPr algn="l"/>
            <a:r>
              <a:rPr lang="en-US" sz="1400" baseline="0">
                <a:latin typeface="Calibri" charset="0"/>
              </a:rPr>
              <a:t>&lt;breakfast_menu&gt;</a:t>
            </a:r>
          </a:p>
          <a:p>
            <a:pPr algn="l"/>
            <a:r>
              <a:rPr lang="en-US" sz="1400" baseline="0">
                <a:latin typeface="Calibri" charset="0"/>
              </a:rPr>
              <a:t>  &lt;food&gt;</a:t>
            </a:r>
          </a:p>
          <a:p>
            <a:pPr algn="l"/>
            <a:r>
              <a:rPr lang="en-US" sz="1400" baseline="0">
                <a:latin typeface="Calibri" charset="0"/>
              </a:rPr>
              <a:t>    &lt;name&gt;Belgian Waffles&lt;/name&gt;</a:t>
            </a:r>
          </a:p>
          <a:p>
            <a:pPr algn="l"/>
            <a:r>
              <a:rPr lang="en-US" sz="1400" baseline="0">
                <a:latin typeface="Calibri" charset="0"/>
              </a:rPr>
              <a:t>    &lt;price&gt;$5.95&lt;/price&gt;</a:t>
            </a:r>
          </a:p>
          <a:p>
            <a:pPr algn="l"/>
            <a:r>
              <a:rPr lang="en-US" sz="1400" baseline="0">
                <a:latin typeface="Calibri" charset="0"/>
              </a:rPr>
              <a:t>    &lt;description&gt;</a:t>
            </a:r>
          </a:p>
          <a:p>
            <a:pPr algn="l"/>
            <a:r>
              <a:rPr lang="en-US" sz="1400" baseline="0">
                <a:latin typeface="Calibri" charset="0"/>
              </a:rPr>
              <a:t>       two of our famous Belgian Waffles</a:t>
            </a:r>
          </a:p>
          <a:p>
            <a:pPr algn="l"/>
            <a:r>
              <a:rPr lang="en-US" sz="1400" baseline="0">
                <a:latin typeface="Calibri" charset="0"/>
              </a:rPr>
              <a:t>    &lt;/description&gt;</a:t>
            </a:r>
          </a:p>
          <a:p>
            <a:pPr algn="l"/>
            <a:r>
              <a:rPr lang="en-US" sz="1400" baseline="0">
                <a:latin typeface="Calibri" charset="0"/>
              </a:rPr>
              <a:t>    &lt;calories&gt;650&lt;/calories&gt;</a:t>
            </a:r>
          </a:p>
          <a:p>
            <a:pPr algn="l"/>
            <a:r>
              <a:rPr lang="en-US" sz="1400" baseline="0">
                <a:latin typeface="Calibri" charset="0"/>
              </a:rPr>
              <a:t>  &lt;/food&gt;</a:t>
            </a:r>
          </a:p>
          <a:p>
            <a:pPr algn="l"/>
            <a:r>
              <a:rPr lang="en-US" sz="1400" baseline="0">
                <a:latin typeface="Calibri" charset="0"/>
              </a:rPr>
              <a:t>&lt;/breakfast_menu&gt;</a:t>
            </a:r>
          </a:p>
        </p:txBody>
      </p:sp>
      <p:sp>
        <p:nvSpPr>
          <p:cNvPr id="1479686" name="Text Box 6"/>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480706" name="Title 1"/>
          <p:cNvSpPr>
            <a:spLocks noGrp="1"/>
          </p:cNvSpPr>
          <p:nvPr>
            <p:ph type="title" idx="4294967295"/>
          </p:nvPr>
        </p:nvSpPr>
        <p:spPr/>
        <p:txBody>
          <a:bodyPr/>
          <a:lstStyle/>
          <a:p>
            <a:pPr eaLnBrk="1" hangingPunct="1">
              <a:defRPr/>
            </a:pPr>
            <a:r>
              <a:rPr lang="en-US" sz="3600" dirty="0" smtClean="0">
                <a:cs typeface="+mj-cs"/>
              </a:rPr>
              <a:t>DTD ( Document Type Definition )</a:t>
            </a:r>
          </a:p>
        </p:txBody>
      </p:sp>
      <p:sp>
        <p:nvSpPr>
          <p:cNvPr id="3" name="Content Placeholder 2"/>
          <p:cNvSpPr>
            <a:spLocks noGrp="1"/>
          </p:cNvSpPr>
          <p:nvPr>
            <p:ph idx="4294967295"/>
          </p:nvPr>
        </p:nvSpPr>
        <p:spPr/>
        <p:txBody>
          <a:bodyPr bIns="45720">
            <a:normAutofit/>
          </a:bodyPr>
          <a:lstStyle/>
          <a:p>
            <a:pPr eaLnBrk="1" hangingPunct="1">
              <a:lnSpc>
                <a:spcPct val="90000"/>
              </a:lnSpc>
              <a:defRPr/>
            </a:pPr>
            <a:r>
              <a:rPr lang="en-US" smtClean="0">
                <a:cs typeface="+mn-cs"/>
              </a:rPr>
              <a:t>DTD stands for Document Type Definition</a:t>
            </a:r>
          </a:p>
          <a:p>
            <a:pPr eaLnBrk="1" hangingPunct="1">
              <a:lnSpc>
                <a:spcPct val="90000"/>
              </a:lnSpc>
              <a:defRPr/>
            </a:pPr>
            <a:r>
              <a:rPr lang="en-US" smtClean="0">
                <a:cs typeface="+mn-cs"/>
              </a:rPr>
              <a:t>The purpose of a Document Type Definition is to define the legal building blocks of an XML document.</a:t>
            </a:r>
          </a:p>
          <a:p>
            <a:pPr eaLnBrk="1" hangingPunct="1">
              <a:lnSpc>
                <a:spcPct val="90000"/>
              </a:lnSpc>
              <a:defRPr/>
            </a:pPr>
            <a:r>
              <a:rPr lang="en-US" smtClean="0">
                <a:cs typeface="+mn-cs"/>
              </a:rPr>
              <a:t>It formally defines relationship between the various elements that form the documents.</a:t>
            </a:r>
          </a:p>
          <a:p>
            <a:pPr eaLnBrk="1" hangingPunct="1">
              <a:lnSpc>
                <a:spcPct val="90000"/>
              </a:lnSpc>
              <a:defRPr/>
            </a:pPr>
            <a:r>
              <a:rPr lang="en-US" smtClean="0">
                <a:cs typeface="+mn-cs"/>
              </a:rPr>
              <a:t>DTD allows computers to check that each component of document occurs in a valid place within the document.</a:t>
            </a:r>
          </a:p>
        </p:txBody>
      </p:sp>
      <p:sp>
        <p:nvSpPr>
          <p:cNvPr id="1480708" name="Text Box 4"/>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481730" name="Title 1"/>
          <p:cNvSpPr>
            <a:spLocks noGrp="1"/>
          </p:cNvSpPr>
          <p:nvPr>
            <p:ph type="title" idx="4294967295"/>
          </p:nvPr>
        </p:nvSpPr>
        <p:spPr>
          <a:xfrm>
            <a:off x="457200" y="-76200"/>
            <a:ext cx="8229600" cy="1143000"/>
          </a:xfrm>
        </p:spPr>
        <p:txBody>
          <a:bodyPr/>
          <a:lstStyle/>
          <a:p>
            <a:pPr eaLnBrk="1" hangingPunct="1">
              <a:defRPr/>
            </a:pPr>
            <a:r>
              <a:rPr lang="en-US" dirty="0" smtClean="0">
                <a:cs typeface="+mj-cs"/>
              </a:rPr>
              <a:t>DTD ( Document Type Definition )</a:t>
            </a:r>
          </a:p>
        </p:txBody>
      </p:sp>
      <p:pic>
        <p:nvPicPr>
          <p:cNvPr id="1481731"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33400" y="838200"/>
            <a:ext cx="8077200" cy="5715000"/>
          </a:xfrm>
        </p:spPr>
      </p:pic>
      <p:sp>
        <p:nvSpPr>
          <p:cNvPr id="1481732" name="Text Box 4"/>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482754" name="Title 1"/>
          <p:cNvSpPr>
            <a:spLocks noGrp="1"/>
          </p:cNvSpPr>
          <p:nvPr>
            <p:ph type="title" idx="4294967295"/>
          </p:nvPr>
        </p:nvSpPr>
        <p:spPr/>
        <p:txBody>
          <a:bodyPr/>
          <a:lstStyle/>
          <a:p>
            <a:pPr eaLnBrk="1" hangingPunct="1">
              <a:defRPr/>
            </a:pPr>
            <a:r>
              <a:rPr lang="en-US" dirty="0" smtClean="0">
                <a:cs typeface="+mj-cs"/>
              </a:rPr>
              <a:t>XML vs. Relational Database</a:t>
            </a:r>
          </a:p>
        </p:txBody>
      </p:sp>
      <p:graphicFrame>
        <p:nvGraphicFramePr>
          <p:cNvPr id="6" name="Content Placeholder 5"/>
          <p:cNvGraphicFramePr>
            <a:graphicFrameLocks noGrp="1"/>
          </p:cNvGraphicFramePr>
          <p:nvPr>
            <p:ph idx="4294967295"/>
          </p:nvPr>
        </p:nvGraphicFramePr>
        <p:xfrm>
          <a:off x="3413125" y="1412875"/>
          <a:ext cx="1997075" cy="1485900"/>
        </p:xfrm>
        <a:graphic>
          <a:graphicData uri="http://schemas.openxmlformats.org/drawingml/2006/table">
            <a:tbl>
              <a:tblPr/>
              <a:tblGrid>
                <a:gridCol w="1066800"/>
                <a:gridCol w="930275"/>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ＭＳ Ｐゴシック" charset="0"/>
                        </a:rPr>
                        <a:t>CUSTOMER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ＭＳ Ｐゴシック"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charset="0"/>
                          <a:ea typeface="ＭＳ Ｐゴシック" charset="0"/>
                        </a:rPr>
                        <a:t>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ABC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XYZ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51" name="Rectangle 6"/>
          <p:cNvSpPr>
            <a:spLocks noChangeArrowheads="1"/>
          </p:cNvSpPr>
          <p:nvPr/>
        </p:nvSpPr>
        <p:spPr bwMode="auto">
          <a:xfrm>
            <a:off x="914400" y="3124200"/>
            <a:ext cx="7543800" cy="314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l"/>
            <a:r>
              <a:rPr lang="en-US" baseline="0">
                <a:latin typeface="Arial Unicode MS" charset="0"/>
              </a:rPr>
              <a:t>&lt;customers&gt;</a:t>
            </a:r>
          </a:p>
          <a:p>
            <a:pPr algn="l"/>
            <a:r>
              <a:rPr lang="en-US" baseline="0">
                <a:latin typeface="Arial Unicode MS" charset="0"/>
              </a:rPr>
              <a:t>       &lt;custRec&gt; </a:t>
            </a:r>
          </a:p>
          <a:p>
            <a:pPr lvl="2" algn="l"/>
            <a:r>
              <a:rPr lang="en-US" baseline="0">
                <a:latin typeface="Arial Unicode MS" charset="0"/>
              </a:rPr>
              <a:t>&lt;Name type=</a:t>
            </a:r>
            <a:r>
              <a:rPr lang="ja-JP" altLang="en-US" baseline="0">
                <a:latin typeface="Arial Unicode MS" charset="0"/>
              </a:rPr>
              <a:t>“</a:t>
            </a:r>
            <a:r>
              <a:rPr lang="en-US" altLang="ja-JP" baseline="0">
                <a:latin typeface="Arial Unicode MS" charset="0"/>
              </a:rPr>
              <a:t>String</a:t>
            </a:r>
            <a:r>
              <a:rPr lang="ja-JP" altLang="en-US" baseline="0">
                <a:latin typeface="Arial Unicode MS" charset="0"/>
              </a:rPr>
              <a:t>”</a:t>
            </a:r>
            <a:r>
              <a:rPr lang="en-US" altLang="ja-JP" baseline="0">
                <a:latin typeface="Arial Unicode MS" charset="0"/>
              </a:rPr>
              <a:t>&gt;ABC&lt;/Name&gt; </a:t>
            </a:r>
          </a:p>
          <a:p>
            <a:pPr lvl="2" algn="l"/>
            <a:r>
              <a:rPr lang="en-US" baseline="0">
                <a:latin typeface="Arial Unicode MS" charset="0"/>
              </a:rPr>
              <a:t>&lt;Age type=</a:t>
            </a:r>
            <a:r>
              <a:rPr lang="ja-JP" altLang="en-US" baseline="0">
                <a:latin typeface="Arial Unicode MS" charset="0"/>
              </a:rPr>
              <a:t>“</a:t>
            </a:r>
            <a:r>
              <a:rPr lang="en-US" altLang="ja-JP" baseline="0">
                <a:latin typeface="Arial Unicode MS" charset="0"/>
              </a:rPr>
              <a:t>Integer</a:t>
            </a:r>
            <a:r>
              <a:rPr lang="ja-JP" altLang="en-US" baseline="0">
                <a:latin typeface="Arial Unicode MS" charset="0"/>
              </a:rPr>
              <a:t>”</a:t>
            </a:r>
            <a:r>
              <a:rPr lang="en-US" altLang="ja-JP" baseline="0">
                <a:latin typeface="Arial Unicode MS" charset="0"/>
              </a:rPr>
              <a:t>&gt;30&lt;/Age&gt;</a:t>
            </a:r>
          </a:p>
          <a:p>
            <a:pPr lvl="1" algn="l"/>
            <a:r>
              <a:rPr lang="en-US" baseline="0">
                <a:latin typeface="Arial Unicode MS" charset="0"/>
              </a:rPr>
              <a:t>&lt;/custRec&gt; </a:t>
            </a:r>
          </a:p>
          <a:p>
            <a:pPr algn="l"/>
            <a:r>
              <a:rPr lang="en-US" baseline="0">
                <a:latin typeface="Arial Unicode MS" charset="0"/>
              </a:rPr>
              <a:t>       &lt;custRec&gt; </a:t>
            </a:r>
          </a:p>
          <a:p>
            <a:pPr lvl="2" algn="l"/>
            <a:r>
              <a:rPr lang="en-US" baseline="0">
                <a:latin typeface="Arial Unicode MS" charset="0"/>
              </a:rPr>
              <a:t>&lt;Name type=</a:t>
            </a:r>
            <a:r>
              <a:rPr lang="ja-JP" altLang="en-US" baseline="0">
                <a:latin typeface="Arial Unicode MS" charset="0"/>
              </a:rPr>
              <a:t>“</a:t>
            </a:r>
            <a:r>
              <a:rPr lang="en-US" altLang="ja-JP" baseline="0">
                <a:latin typeface="Arial Unicode MS" charset="0"/>
              </a:rPr>
              <a:t>String</a:t>
            </a:r>
            <a:r>
              <a:rPr lang="ja-JP" altLang="en-US" baseline="0">
                <a:latin typeface="Arial Unicode MS" charset="0"/>
              </a:rPr>
              <a:t>”</a:t>
            </a:r>
            <a:r>
              <a:rPr lang="en-US" altLang="ja-JP" baseline="0">
                <a:latin typeface="Arial Unicode MS" charset="0"/>
              </a:rPr>
              <a:t>&gt;XYZ&lt;/Name&gt; </a:t>
            </a:r>
          </a:p>
          <a:p>
            <a:pPr lvl="2" algn="l"/>
            <a:r>
              <a:rPr lang="en-US" baseline="0">
                <a:latin typeface="Arial Unicode MS" charset="0"/>
              </a:rPr>
              <a:t>&lt;Age type=</a:t>
            </a:r>
            <a:r>
              <a:rPr lang="ja-JP" altLang="en-US" baseline="0">
                <a:latin typeface="Arial Unicode MS" charset="0"/>
              </a:rPr>
              <a:t>“</a:t>
            </a:r>
            <a:r>
              <a:rPr lang="en-US" altLang="ja-JP" baseline="0">
                <a:latin typeface="Arial Unicode MS" charset="0"/>
              </a:rPr>
              <a:t>Integer</a:t>
            </a:r>
            <a:r>
              <a:rPr lang="ja-JP" altLang="en-US" baseline="0">
                <a:latin typeface="Arial Unicode MS" charset="0"/>
              </a:rPr>
              <a:t>”</a:t>
            </a:r>
            <a:r>
              <a:rPr lang="en-US" altLang="ja-JP" baseline="0">
                <a:latin typeface="Arial Unicode MS" charset="0"/>
              </a:rPr>
              <a:t>&gt;40&lt;/Age&gt;</a:t>
            </a:r>
          </a:p>
          <a:p>
            <a:pPr lvl="1" algn="l"/>
            <a:r>
              <a:rPr lang="en-US" baseline="0">
                <a:latin typeface="Arial Unicode MS" charset="0"/>
              </a:rPr>
              <a:t>&lt;/custRec&gt; </a:t>
            </a:r>
          </a:p>
          <a:p>
            <a:pPr algn="l"/>
            <a:r>
              <a:rPr lang="en-US" baseline="0">
                <a:latin typeface="Arial Unicode MS" charset="0"/>
              </a:rPr>
              <a:t>&lt;/customers&gt;</a:t>
            </a:r>
          </a:p>
        </p:txBody>
      </p:sp>
      <p:cxnSp>
        <p:nvCxnSpPr>
          <p:cNvPr id="9" name="Straight Arrow Connector 8"/>
          <p:cNvCxnSpPr/>
          <p:nvPr/>
        </p:nvCxnSpPr>
        <p:spPr>
          <a:xfrm rot="10800000" flipV="1">
            <a:off x="1600200" y="1600200"/>
            <a:ext cx="1828800" cy="1600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362200" y="2438400"/>
            <a:ext cx="1219200" cy="914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019300" y="3390900"/>
            <a:ext cx="20574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82775" name="Text Box 23"/>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dirty="0" smtClean="0">
                <a:cs typeface="+mj-cs"/>
              </a:rPr>
              <a:t>XML vs. Relational Database</a:t>
            </a:r>
          </a:p>
        </p:txBody>
      </p:sp>
      <p:pic>
        <p:nvPicPr>
          <p:cNvPr id="4608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5410200"/>
            <a:ext cx="44958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83780" name="Picture 2"/>
          <p:cNvPicPr>
            <a:picLocks noGrp="1" noChangeAspect="1" noChangeArrowheads="1"/>
          </p:cNvPicPr>
          <p:nvPr>
            <p:ph idx="4294967295"/>
          </p:nvPr>
        </p:nvPicPr>
        <p:blipFill>
          <a:blip r:embed="rId4">
            <a:extLst>
              <a:ext uri="{28A0092B-C50C-407E-A947-70E740481C1C}">
                <a14:useLocalDpi xmlns:a14="http://schemas.microsoft.com/office/drawing/2010/main" val="0"/>
              </a:ext>
            </a:extLst>
          </a:blip>
          <a:srcRect/>
          <a:stretch>
            <a:fillRect/>
          </a:stretch>
        </p:blipFill>
        <p:spPr>
          <a:xfrm>
            <a:off x="738188" y="1219200"/>
            <a:ext cx="7667625" cy="3835400"/>
          </a:xfrm>
        </p:spPr>
      </p:pic>
      <p:sp>
        <p:nvSpPr>
          <p:cNvPr id="1483781" name="Text Box 5"/>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dirty="0" smtClean="0">
                <a:cs typeface="+mj-cs"/>
              </a:rPr>
              <a:t>XML vs. Relational Database</a:t>
            </a:r>
          </a:p>
        </p:txBody>
      </p:sp>
      <p:pic>
        <p:nvPicPr>
          <p:cNvPr id="1484803"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57200" y="1524000"/>
            <a:ext cx="8305800" cy="3581400"/>
          </a:xfrm>
        </p:spPr>
      </p:pic>
      <p:pic>
        <p:nvPicPr>
          <p:cNvPr id="4813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5105400"/>
            <a:ext cx="43434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TextBox 6"/>
          <p:cNvSpPr txBox="1">
            <a:spLocks noChangeArrowheads="1"/>
          </p:cNvSpPr>
          <p:nvPr/>
        </p:nvSpPr>
        <p:spPr bwMode="auto">
          <a:xfrm>
            <a:off x="1676400" y="5791200"/>
            <a:ext cx="7086600" cy="4365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algn="l" eaLnBrk="1" hangingPunct="1"/>
            <a:r>
              <a:rPr lang="en-US" sz="2200" baseline="0">
                <a:latin typeface="Calibri" charset="0"/>
              </a:rPr>
              <a:t>&lt;!ELEMENT note (to+, from, header, message*, #PCDATA)&gt;</a:t>
            </a:r>
          </a:p>
        </p:txBody>
      </p:sp>
      <p:sp>
        <p:nvSpPr>
          <p:cNvPr id="1484806" name="Text Box 6"/>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346562" name="Rectangle 2"/>
          <p:cNvSpPr>
            <a:spLocks noGrp="1" noChangeArrowheads="1"/>
          </p:cNvSpPr>
          <p:nvPr>
            <p:ph type="title"/>
          </p:nvPr>
        </p:nvSpPr>
        <p:spPr/>
        <p:txBody>
          <a:bodyPr/>
          <a:lstStyle/>
          <a:p>
            <a:pPr eaLnBrk="1" hangingPunct="1">
              <a:defRPr/>
            </a:pPr>
            <a:r>
              <a:rPr lang="en-US" smtClean="0">
                <a:cs typeface="+mj-cs"/>
              </a:rPr>
              <a:t>Lecture Outline</a:t>
            </a:r>
          </a:p>
        </p:txBody>
      </p:sp>
      <p:sp>
        <p:nvSpPr>
          <p:cNvPr id="1346563" name="Rectangle 3"/>
          <p:cNvSpPr>
            <a:spLocks noGrp="1" noChangeArrowheads="1"/>
          </p:cNvSpPr>
          <p:nvPr>
            <p:ph type="body" idx="1"/>
          </p:nvPr>
        </p:nvSpPr>
        <p:spPr/>
        <p:txBody>
          <a:bodyPr/>
          <a:lstStyle/>
          <a:p>
            <a:pPr eaLnBrk="1" hangingPunct="1">
              <a:defRPr/>
            </a:pPr>
            <a:r>
              <a:rPr lang="en-US" smtClean="0">
                <a:cs typeface="+mn-cs"/>
              </a:rPr>
              <a:t>XML and RDBMS</a:t>
            </a:r>
          </a:p>
          <a:p>
            <a:pPr eaLnBrk="1" hangingPunct="1">
              <a:defRPr/>
            </a:pPr>
            <a:r>
              <a:rPr lang="en-US" smtClean="0">
                <a:cs typeface="+mn-cs"/>
              </a:rPr>
              <a:t>Xpath and Native XML Databases</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485826" name="Title 1"/>
          <p:cNvSpPr>
            <a:spLocks noGrp="1"/>
          </p:cNvSpPr>
          <p:nvPr>
            <p:ph type="title" idx="4294967295"/>
          </p:nvPr>
        </p:nvSpPr>
        <p:spPr/>
        <p:txBody>
          <a:bodyPr/>
          <a:lstStyle/>
          <a:p>
            <a:pPr eaLnBrk="1" hangingPunct="1">
              <a:defRPr/>
            </a:pPr>
            <a:r>
              <a:rPr lang="en-US" dirty="0" smtClean="0">
                <a:cs typeface="+mj-cs"/>
              </a:rPr>
              <a:t>XML vs. Relational Database</a:t>
            </a:r>
          </a:p>
        </p:txBody>
      </p:sp>
      <p:pic>
        <p:nvPicPr>
          <p:cNvPr id="1485827"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609600" y="1385888"/>
            <a:ext cx="8042275" cy="3919537"/>
          </a:xfrm>
        </p:spPr>
      </p:pic>
      <p:pic>
        <p:nvPicPr>
          <p:cNvPr id="5018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686425"/>
            <a:ext cx="45624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5829" name="Text Box 5"/>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486850" name="Title 1"/>
          <p:cNvSpPr>
            <a:spLocks noGrp="1"/>
          </p:cNvSpPr>
          <p:nvPr>
            <p:ph type="title" idx="4294967295"/>
          </p:nvPr>
        </p:nvSpPr>
        <p:spPr/>
        <p:txBody>
          <a:bodyPr/>
          <a:lstStyle/>
          <a:p>
            <a:pPr eaLnBrk="1" hangingPunct="1">
              <a:defRPr/>
            </a:pPr>
            <a:r>
              <a:rPr lang="en-US" sz="3200" dirty="0" smtClean="0">
                <a:solidFill>
                  <a:schemeClr val="bg1"/>
                </a:solidFill>
                <a:cs typeface="+mj-cs"/>
              </a:rPr>
              <a:t>When XML representation is not beneficial</a:t>
            </a:r>
          </a:p>
        </p:txBody>
      </p:sp>
      <p:sp>
        <p:nvSpPr>
          <p:cNvPr id="3" name="Content Placeholder 2"/>
          <p:cNvSpPr>
            <a:spLocks noGrp="1"/>
          </p:cNvSpPr>
          <p:nvPr>
            <p:ph idx="4294967295"/>
          </p:nvPr>
        </p:nvSpPr>
        <p:spPr/>
        <p:txBody>
          <a:bodyPr bIns="45720">
            <a:normAutofit/>
          </a:bodyPr>
          <a:lstStyle/>
          <a:p>
            <a:pPr eaLnBrk="1" hangingPunct="1">
              <a:lnSpc>
                <a:spcPct val="90000"/>
              </a:lnSpc>
              <a:defRPr/>
            </a:pPr>
            <a:r>
              <a:rPr lang="en-US" dirty="0" smtClean="0">
                <a:cs typeface="+mn-cs"/>
              </a:rPr>
              <a:t>When downstream processing of the data is relational </a:t>
            </a:r>
          </a:p>
          <a:p>
            <a:pPr eaLnBrk="1" hangingPunct="1">
              <a:lnSpc>
                <a:spcPct val="90000"/>
              </a:lnSpc>
              <a:defRPr/>
            </a:pPr>
            <a:r>
              <a:rPr lang="en-US" dirty="0" smtClean="0">
                <a:cs typeface="+mn-cs"/>
              </a:rPr>
              <a:t>When the highest possible performance is required</a:t>
            </a:r>
          </a:p>
          <a:p>
            <a:pPr eaLnBrk="1" hangingPunct="1">
              <a:lnSpc>
                <a:spcPct val="90000"/>
              </a:lnSpc>
              <a:defRPr/>
            </a:pPr>
            <a:r>
              <a:rPr lang="en-US" dirty="0" smtClean="0">
                <a:cs typeface="+mn-cs"/>
              </a:rPr>
              <a:t>When any normalized data components have value outside the XML representation or the data need not be retained in XML form to have value</a:t>
            </a:r>
          </a:p>
          <a:p>
            <a:pPr eaLnBrk="1" hangingPunct="1">
              <a:lnSpc>
                <a:spcPct val="90000"/>
              </a:lnSpc>
              <a:defRPr/>
            </a:pPr>
            <a:r>
              <a:rPr lang="en-US" dirty="0" smtClean="0">
                <a:cs typeface="+mn-cs"/>
              </a:rPr>
              <a:t>When the data is naturally tabular </a:t>
            </a:r>
          </a:p>
        </p:txBody>
      </p:sp>
      <p:sp>
        <p:nvSpPr>
          <p:cNvPr id="1486852" name="Text Box 4"/>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fontScale="90000"/>
          </a:bodyPr>
          <a:lstStyle/>
          <a:p>
            <a:pPr eaLnBrk="1" hangingPunct="1">
              <a:defRPr/>
            </a:pPr>
            <a:r>
              <a:rPr lang="en-US" sz="3600" smtClean="0">
                <a:cs typeface="+mj-cs"/>
              </a:rPr>
              <a:t>When XML representation is beneficial</a:t>
            </a:r>
          </a:p>
        </p:txBody>
      </p:sp>
      <p:sp>
        <p:nvSpPr>
          <p:cNvPr id="1487875" name="Content Placeholder 2"/>
          <p:cNvSpPr>
            <a:spLocks noGrp="1"/>
          </p:cNvSpPr>
          <p:nvPr>
            <p:ph idx="4294967295"/>
          </p:nvPr>
        </p:nvSpPr>
        <p:spPr/>
        <p:txBody>
          <a:bodyPr bIns="45720"/>
          <a:lstStyle/>
          <a:p>
            <a:pPr eaLnBrk="1" hangingPunct="1">
              <a:defRPr/>
            </a:pPr>
            <a:r>
              <a:rPr lang="en-US" smtClean="0">
                <a:cs typeface="+mn-cs"/>
              </a:rPr>
              <a:t>When schema is volatile </a:t>
            </a:r>
          </a:p>
          <a:p>
            <a:pPr eaLnBrk="1" hangingPunct="1">
              <a:defRPr/>
            </a:pPr>
            <a:r>
              <a:rPr lang="en-US" smtClean="0">
                <a:cs typeface="+mn-cs"/>
              </a:rPr>
              <a:t>When data is inherently hierarchical in nature </a:t>
            </a:r>
          </a:p>
          <a:p>
            <a:pPr eaLnBrk="1" hangingPunct="1">
              <a:defRPr/>
            </a:pPr>
            <a:r>
              <a:rPr lang="en-US" smtClean="0">
                <a:cs typeface="+mn-cs"/>
              </a:rPr>
              <a:t>When data represents business objects in which the component parts do not make sense when removed from the context of that business object </a:t>
            </a:r>
          </a:p>
          <a:p>
            <a:pPr eaLnBrk="1" hangingPunct="1">
              <a:defRPr/>
            </a:pPr>
            <a:r>
              <a:rPr lang="en-US" smtClean="0">
                <a:cs typeface="+mn-cs"/>
              </a:rPr>
              <a:t>When applications have sparse attributes </a:t>
            </a:r>
          </a:p>
          <a:p>
            <a:pPr eaLnBrk="1" hangingPunct="1">
              <a:defRPr/>
            </a:pPr>
            <a:r>
              <a:rPr lang="en-US" smtClean="0">
                <a:cs typeface="+mn-cs"/>
              </a:rPr>
              <a:t>When low-volume data is highly structured </a:t>
            </a:r>
          </a:p>
          <a:p>
            <a:pPr eaLnBrk="1" hangingPunct="1">
              <a:defRPr/>
            </a:pPr>
            <a:endParaRPr lang="en-US" smtClean="0">
              <a:cs typeface="+mn-cs"/>
            </a:endParaRPr>
          </a:p>
        </p:txBody>
      </p:sp>
      <p:sp>
        <p:nvSpPr>
          <p:cNvPr id="1487876" name="Text Box 4"/>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dirty="0" smtClean="0">
                <a:cs typeface="+mj-cs"/>
              </a:rPr>
              <a:t>XML-to-Relational mapping</a:t>
            </a:r>
          </a:p>
        </p:txBody>
      </p:sp>
      <p:sp>
        <p:nvSpPr>
          <p:cNvPr id="3" name="Content Placeholder 2"/>
          <p:cNvSpPr>
            <a:spLocks noGrp="1"/>
          </p:cNvSpPr>
          <p:nvPr>
            <p:ph idx="4294967295"/>
          </p:nvPr>
        </p:nvSpPr>
        <p:spPr/>
        <p:txBody>
          <a:bodyPr bIns="45720">
            <a:normAutofit/>
          </a:bodyPr>
          <a:lstStyle/>
          <a:p>
            <a:pPr eaLnBrk="1" hangingPunct="1">
              <a:lnSpc>
                <a:spcPct val="90000"/>
              </a:lnSpc>
              <a:defRPr/>
            </a:pPr>
            <a:r>
              <a:rPr lang="en-US" b="1" smtClean="0">
                <a:cs typeface="+mn-cs"/>
              </a:rPr>
              <a:t>Schema mapping</a:t>
            </a:r>
          </a:p>
          <a:p>
            <a:pPr eaLnBrk="1" hangingPunct="1">
              <a:lnSpc>
                <a:spcPct val="90000"/>
              </a:lnSpc>
              <a:buFontTx/>
              <a:buNone/>
              <a:defRPr/>
            </a:pPr>
            <a:r>
              <a:rPr lang="en-US" smtClean="0">
                <a:cs typeface="+mn-cs"/>
              </a:rPr>
              <a:t>	Database schema is generated from an XML schema or DTD for the storage of XML documents.</a:t>
            </a:r>
          </a:p>
          <a:p>
            <a:pPr eaLnBrk="1" hangingPunct="1">
              <a:lnSpc>
                <a:spcPct val="90000"/>
              </a:lnSpc>
              <a:defRPr/>
            </a:pPr>
            <a:r>
              <a:rPr lang="en-US" b="1" smtClean="0">
                <a:cs typeface="+mn-cs"/>
              </a:rPr>
              <a:t>Data mapping</a:t>
            </a:r>
          </a:p>
          <a:p>
            <a:pPr eaLnBrk="1" hangingPunct="1">
              <a:lnSpc>
                <a:spcPct val="90000"/>
              </a:lnSpc>
              <a:buFontTx/>
              <a:buNone/>
              <a:defRPr/>
            </a:pPr>
            <a:r>
              <a:rPr lang="en-US" smtClean="0">
                <a:cs typeface="+mn-cs"/>
              </a:rPr>
              <a:t>	Shreds an input XML document into relational tuples and inserts them into the relational database whose schema is generated in the schema mapping phase</a:t>
            </a:r>
          </a:p>
        </p:txBody>
      </p:sp>
      <p:sp>
        <p:nvSpPr>
          <p:cNvPr id="1488900" name="Text Box 4"/>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dirty="0" smtClean="0">
                <a:cs typeface="+mj-cs"/>
              </a:rPr>
              <a:t>Schema Mapping</a:t>
            </a:r>
          </a:p>
        </p:txBody>
      </p:sp>
      <p:pic>
        <p:nvPicPr>
          <p:cNvPr id="1489923"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685800" y="1852613"/>
            <a:ext cx="8077200" cy="3786187"/>
          </a:xfrm>
        </p:spPr>
      </p:pic>
      <p:sp>
        <p:nvSpPr>
          <p:cNvPr id="1489924" name="Text Box 4"/>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a:xfrm>
            <a:off x="381000" y="-76200"/>
            <a:ext cx="8229600" cy="1143000"/>
          </a:xfrm>
        </p:spPr>
        <p:txBody>
          <a:bodyPr>
            <a:normAutofit/>
          </a:bodyPr>
          <a:lstStyle/>
          <a:p>
            <a:pPr eaLnBrk="1" hangingPunct="1">
              <a:defRPr/>
            </a:pPr>
            <a:r>
              <a:rPr lang="en-US" dirty="0" smtClean="0">
                <a:cs typeface="+mj-cs"/>
              </a:rPr>
              <a:t>Simplifying DTD</a:t>
            </a:r>
          </a:p>
        </p:txBody>
      </p:sp>
      <p:pic>
        <p:nvPicPr>
          <p:cNvPr id="1490947" name="Picture 3"/>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600200" y="914400"/>
            <a:ext cx="6019800" cy="3763963"/>
          </a:xfrm>
        </p:spPr>
      </p:pic>
      <p:pic>
        <p:nvPicPr>
          <p:cNvPr id="604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029200"/>
            <a:ext cx="67818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0949" name="Text Box 5"/>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a:xfrm>
            <a:off x="228600" y="0"/>
            <a:ext cx="8229600" cy="1143000"/>
          </a:xfrm>
        </p:spPr>
        <p:txBody>
          <a:bodyPr>
            <a:normAutofit/>
          </a:bodyPr>
          <a:lstStyle/>
          <a:p>
            <a:pPr eaLnBrk="1" hangingPunct="1">
              <a:defRPr/>
            </a:pPr>
            <a:r>
              <a:rPr lang="en-US" smtClean="0">
                <a:cs typeface="+mj-cs"/>
              </a:rPr>
              <a:t>DTD graph</a:t>
            </a:r>
          </a:p>
        </p:txBody>
      </p:sp>
      <p:pic>
        <p:nvPicPr>
          <p:cNvPr id="1491971"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334000" y="990600"/>
            <a:ext cx="3562350" cy="3314700"/>
          </a:xfrm>
        </p:spPr>
      </p:pic>
      <p:pic>
        <p:nvPicPr>
          <p:cNvPr id="6246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52600"/>
            <a:ext cx="5105400"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1973" name="Text Box 5"/>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dirty="0" err="1" smtClean="0">
                <a:cs typeface="+mj-cs"/>
              </a:rPr>
              <a:t>Inlined</a:t>
            </a:r>
            <a:r>
              <a:rPr lang="en-US" dirty="0" smtClean="0">
                <a:cs typeface="+mj-cs"/>
              </a:rPr>
              <a:t> DTD graph</a:t>
            </a:r>
          </a:p>
        </p:txBody>
      </p:sp>
      <p:sp>
        <p:nvSpPr>
          <p:cNvPr id="3" name="Content Placeholder 2"/>
          <p:cNvSpPr>
            <a:spLocks noGrp="1"/>
          </p:cNvSpPr>
          <p:nvPr>
            <p:ph idx="4294967295"/>
          </p:nvPr>
        </p:nvSpPr>
        <p:spPr>
          <a:xfrm>
            <a:off x="457200" y="1265238"/>
            <a:ext cx="8229600" cy="1020762"/>
          </a:xfrm>
        </p:spPr>
        <p:txBody>
          <a:bodyPr bIns="45720">
            <a:normAutofit/>
          </a:bodyPr>
          <a:lstStyle/>
          <a:p>
            <a:pPr eaLnBrk="1" hangingPunct="1">
              <a:lnSpc>
                <a:spcPct val="80000"/>
              </a:lnSpc>
              <a:defRPr/>
            </a:pPr>
            <a:r>
              <a:rPr lang="en-US" sz="2500" smtClean="0">
                <a:cs typeface="+mn-cs"/>
              </a:rPr>
              <a:t>Given a DTD graph, a node is inlinable if and only if it has exactly one incoming edge and that edge is a normal edge.</a:t>
            </a:r>
          </a:p>
          <a:p>
            <a:pPr eaLnBrk="1" hangingPunct="1">
              <a:lnSpc>
                <a:spcPct val="80000"/>
              </a:lnSpc>
              <a:defRPr/>
            </a:pPr>
            <a:endParaRPr lang="en-US" sz="2500" smtClean="0">
              <a:cs typeface="+mn-cs"/>
            </a:endParaRPr>
          </a:p>
        </p:txBody>
      </p:sp>
      <p:pic>
        <p:nvPicPr>
          <p:cNvPr id="645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81200"/>
            <a:ext cx="8229600" cy="2438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45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500563"/>
            <a:ext cx="182880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2588" y="5029200"/>
            <a:ext cx="2005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Arrow Connector 13"/>
          <p:cNvCxnSpPr/>
          <p:nvPr/>
        </p:nvCxnSpPr>
        <p:spPr>
          <a:xfrm>
            <a:off x="4876800" y="5715000"/>
            <a:ext cx="4572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4024" name="Text Box 8"/>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smtClean="0">
                <a:cs typeface="+mj-cs"/>
              </a:rPr>
              <a:t>Inlined DTD graph</a:t>
            </a:r>
          </a:p>
        </p:txBody>
      </p:sp>
      <p:pic>
        <p:nvPicPr>
          <p:cNvPr id="1496067"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105400" y="152400"/>
            <a:ext cx="3810000" cy="2762250"/>
          </a:xfrm>
        </p:spPr>
      </p:pic>
      <p:pic>
        <p:nvPicPr>
          <p:cNvPr id="665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300" y="2286000"/>
            <a:ext cx="61595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6069" name="Text Box 5"/>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a:xfrm>
            <a:off x="152400" y="-76200"/>
            <a:ext cx="8229600" cy="1143000"/>
          </a:xfrm>
        </p:spPr>
        <p:txBody>
          <a:bodyPr>
            <a:normAutofit/>
          </a:bodyPr>
          <a:lstStyle/>
          <a:p>
            <a:pPr eaLnBrk="1" hangingPunct="1">
              <a:defRPr/>
            </a:pPr>
            <a:r>
              <a:rPr lang="en-US" dirty="0" smtClean="0">
                <a:cs typeface="+mj-cs"/>
              </a:rPr>
              <a:t>Generated Database Schema</a:t>
            </a:r>
          </a:p>
        </p:txBody>
      </p:sp>
      <p:pic>
        <p:nvPicPr>
          <p:cNvPr id="1497091" name="Content Placeholder 3"/>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905000" y="914400"/>
            <a:ext cx="5486400" cy="2468563"/>
          </a:xfrm>
        </p:spPr>
      </p:pic>
      <p:pic>
        <p:nvPicPr>
          <p:cNvPr id="686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390900"/>
            <a:ext cx="8677275"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7093" name="Text Box 5"/>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343490" name="Rectangle 2"/>
          <p:cNvSpPr>
            <a:spLocks noGrp="1" noChangeArrowheads="1"/>
          </p:cNvSpPr>
          <p:nvPr>
            <p:ph type="title"/>
          </p:nvPr>
        </p:nvSpPr>
        <p:spPr/>
        <p:txBody>
          <a:bodyPr/>
          <a:lstStyle/>
          <a:p>
            <a:pPr eaLnBrk="1" hangingPunct="1">
              <a:defRPr/>
            </a:pPr>
            <a:r>
              <a:rPr lang="en-US" smtClean="0">
                <a:cs typeface="+mj-cs"/>
              </a:rPr>
              <a:t>Lecture Outline</a:t>
            </a:r>
          </a:p>
        </p:txBody>
      </p:sp>
      <p:sp>
        <p:nvSpPr>
          <p:cNvPr id="1343491" name="Rectangle 3"/>
          <p:cNvSpPr>
            <a:spLocks noGrp="1" noChangeArrowheads="1"/>
          </p:cNvSpPr>
          <p:nvPr>
            <p:ph type="body" idx="1"/>
          </p:nvPr>
        </p:nvSpPr>
        <p:spPr/>
        <p:txBody>
          <a:bodyPr/>
          <a:lstStyle/>
          <a:p>
            <a:pPr eaLnBrk="1" hangingPunct="1">
              <a:defRPr/>
            </a:pPr>
            <a:r>
              <a:rPr lang="en-US" smtClean="0">
                <a:cs typeface="+mn-cs"/>
              </a:rPr>
              <a:t>XML and DBMS</a:t>
            </a:r>
          </a:p>
          <a:p>
            <a:pPr eaLnBrk="1" hangingPunct="1">
              <a:defRPr/>
            </a:pPr>
            <a:r>
              <a:rPr lang="en-US" smtClean="0">
                <a:solidFill>
                  <a:srgbClr val="CCCCCC"/>
                </a:solidFill>
                <a:cs typeface="+mn-cs"/>
              </a:rPr>
              <a:t>Xpath and Native XML Databases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dirty="0" smtClean="0">
                <a:cs typeface="+mj-cs"/>
              </a:rPr>
              <a:t>Data Mapping</a:t>
            </a:r>
          </a:p>
        </p:txBody>
      </p:sp>
      <p:sp>
        <p:nvSpPr>
          <p:cNvPr id="3" name="Content Placeholder 2"/>
          <p:cNvSpPr>
            <a:spLocks noGrp="1"/>
          </p:cNvSpPr>
          <p:nvPr>
            <p:ph idx="4294967295"/>
          </p:nvPr>
        </p:nvSpPr>
        <p:spPr>
          <a:xfrm>
            <a:off x="381000" y="1371600"/>
            <a:ext cx="4191000" cy="1524000"/>
          </a:xfrm>
        </p:spPr>
        <p:txBody>
          <a:bodyPr bIns="45720">
            <a:normAutofit/>
          </a:bodyPr>
          <a:lstStyle/>
          <a:p>
            <a:pPr eaLnBrk="1" hangingPunct="1">
              <a:lnSpc>
                <a:spcPct val="80000"/>
              </a:lnSpc>
              <a:defRPr/>
            </a:pPr>
            <a:r>
              <a:rPr lang="en-US" sz="2200" smtClean="0">
                <a:cs typeface="+mn-cs"/>
              </a:rPr>
              <a:t>XML file is used to insert data into generated database schema</a:t>
            </a:r>
          </a:p>
          <a:p>
            <a:pPr eaLnBrk="1" hangingPunct="1">
              <a:lnSpc>
                <a:spcPct val="80000"/>
              </a:lnSpc>
              <a:defRPr/>
            </a:pPr>
            <a:r>
              <a:rPr lang="en-US" sz="2200" smtClean="0">
                <a:cs typeface="+mn-cs"/>
              </a:rPr>
              <a:t>Parser is used to fetch data from XML file.</a:t>
            </a:r>
          </a:p>
          <a:p>
            <a:pPr eaLnBrk="1" hangingPunct="1">
              <a:lnSpc>
                <a:spcPct val="80000"/>
              </a:lnSpc>
              <a:defRPr/>
            </a:pPr>
            <a:endParaRPr lang="en-US" sz="2200" smtClean="0">
              <a:cs typeface="+mn-cs"/>
            </a:endParaRPr>
          </a:p>
        </p:txBody>
      </p:sp>
      <p:pic>
        <p:nvPicPr>
          <p:cNvPr id="706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124200"/>
            <a:ext cx="7543800"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5325" y="76200"/>
            <a:ext cx="44862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8118" name="Text Box 6"/>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2" name="Title 1"/>
          <p:cNvSpPr>
            <a:spLocks noGrp="1"/>
          </p:cNvSpPr>
          <p:nvPr>
            <p:ph type="title" idx="4294967295"/>
          </p:nvPr>
        </p:nvSpPr>
        <p:spPr/>
        <p:txBody>
          <a:bodyPr>
            <a:normAutofit/>
          </a:bodyPr>
          <a:lstStyle/>
          <a:p>
            <a:pPr eaLnBrk="1" hangingPunct="1">
              <a:defRPr/>
            </a:pPr>
            <a:r>
              <a:rPr lang="en-US" dirty="0" smtClean="0">
                <a:cs typeface="+mj-cs"/>
              </a:rPr>
              <a:t>Summary</a:t>
            </a:r>
          </a:p>
        </p:txBody>
      </p:sp>
      <p:sp>
        <p:nvSpPr>
          <p:cNvPr id="1499139" name="Content Placeholder 2"/>
          <p:cNvSpPr>
            <a:spLocks noGrp="1"/>
          </p:cNvSpPr>
          <p:nvPr>
            <p:ph idx="4294967295"/>
          </p:nvPr>
        </p:nvSpPr>
        <p:spPr/>
        <p:txBody>
          <a:bodyPr bIns="45720"/>
          <a:lstStyle/>
          <a:p>
            <a:pPr eaLnBrk="1" hangingPunct="1">
              <a:defRPr/>
            </a:pPr>
            <a:r>
              <a:rPr lang="en-US" smtClean="0">
                <a:cs typeface="+mn-cs"/>
              </a:rPr>
              <a:t>Simplify DTD</a:t>
            </a:r>
          </a:p>
          <a:p>
            <a:pPr eaLnBrk="1" hangingPunct="1">
              <a:defRPr/>
            </a:pPr>
            <a:r>
              <a:rPr lang="en-US" smtClean="0">
                <a:cs typeface="+mn-cs"/>
              </a:rPr>
              <a:t>Create DTD graph from simplified DTD</a:t>
            </a:r>
          </a:p>
          <a:p>
            <a:pPr eaLnBrk="1" hangingPunct="1">
              <a:defRPr/>
            </a:pPr>
            <a:r>
              <a:rPr lang="en-US" smtClean="0">
                <a:cs typeface="+mn-cs"/>
              </a:rPr>
              <a:t>Create inlined DTD graph from DTD graph</a:t>
            </a:r>
          </a:p>
          <a:p>
            <a:pPr eaLnBrk="1" hangingPunct="1">
              <a:defRPr/>
            </a:pPr>
            <a:r>
              <a:rPr lang="en-US" smtClean="0">
                <a:cs typeface="+mn-cs"/>
              </a:rPr>
              <a:t>Use inlined DTD graph to generate database schema</a:t>
            </a:r>
          </a:p>
          <a:p>
            <a:pPr eaLnBrk="1" hangingPunct="1">
              <a:defRPr/>
            </a:pPr>
            <a:r>
              <a:rPr lang="en-US" smtClean="0">
                <a:cs typeface="+mn-cs"/>
              </a:rPr>
              <a:t>Insert values from XML file into generated tables</a:t>
            </a:r>
          </a:p>
          <a:p>
            <a:pPr eaLnBrk="1" hangingPunct="1">
              <a:defRPr/>
            </a:pPr>
            <a:endParaRPr lang="en-US" smtClean="0">
              <a:cs typeface="+mn-cs"/>
            </a:endParaRPr>
          </a:p>
        </p:txBody>
      </p:sp>
      <p:sp>
        <p:nvSpPr>
          <p:cNvPr id="1499140" name="Text Box 4"/>
          <p:cNvSpPr txBox="1">
            <a:spLocks noChangeArrowheads="1"/>
          </p:cNvSpPr>
          <p:nvPr/>
        </p:nvSpPr>
        <p:spPr bwMode="auto">
          <a:xfrm>
            <a:off x="7016750" y="6172200"/>
            <a:ext cx="2124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400" baseline="0">
                <a:cs typeface="+mn-cs"/>
              </a:rPr>
              <a:t>Slide from Bhavin Kansara</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05282" name="Rectangle 2"/>
          <p:cNvSpPr>
            <a:spLocks noGrp="1" noChangeArrowheads="1"/>
          </p:cNvSpPr>
          <p:nvPr>
            <p:ph type="title"/>
          </p:nvPr>
        </p:nvSpPr>
        <p:spPr/>
        <p:txBody>
          <a:bodyPr/>
          <a:lstStyle/>
          <a:p>
            <a:pPr eaLnBrk="1" hangingPunct="1">
              <a:defRPr/>
            </a:pPr>
            <a:r>
              <a:rPr lang="en-US" smtClean="0">
                <a:cs typeface="+mj-cs"/>
              </a:rPr>
              <a:t>Issues</a:t>
            </a:r>
          </a:p>
        </p:txBody>
      </p:sp>
      <p:sp>
        <p:nvSpPr>
          <p:cNvPr id="1505283" name="Rectangle 3"/>
          <p:cNvSpPr>
            <a:spLocks noGrp="1" noChangeArrowheads="1"/>
          </p:cNvSpPr>
          <p:nvPr>
            <p:ph type="body" idx="1"/>
          </p:nvPr>
        </p:nvSpPr>
        <p:spPr/>
        <p:txBody>
          <a:bodyPr/>
          <a:lstStyle/>
          <a:p>
            <a:pPr eaLnBrk="1" hangingPunct="1">
              <a:defRPr/>
            </a:pPr>
            <a:r>
              <a:rPr lang="en-US" dirty="0" smtClean="0">
                <a:cs typeface="+mn-cs"/>
              </a:rPr>
              <a:t>So, we can convert the XML to a relational database, but can we then export as an XML document?</a:t>
            </a:r>
          </a:p>
          <a:p>
            <a:pPr lvl="1" eaLnBrk="1" hangingPunct="1">
              <a:defRPr/>
            </a:pPr>
            <a:r>
              <a:rPr lang="en-US" dirty="0" smtClean="0"/>
              <a:t>This is equally challenging</a:t>
            </a:r>
          </a:p>
          <a:p>
            <a:pPr lvl="2" eaLnBrk="1" hangingPunct="1">
              <a:defRPr/>
            </a:pPr>
            <a:r>
              <a:rPr lang="en-US" dirty="0" smtClean="0"/>
              <a:t>But MOSTLY involves just re-joining the tables</a:t>
            </a:r>
          </a:p>
          <a:p>
            <a:pPr lvl="2" eaLnBrk="1" hangingPunct="1">
              <a:defRPr/>
            </a:pPr>
            <a:r>
              <a:rPr lang="en-US" dirty="0" smtClean="0"/>
              <a:t>How do you store and put back the wrapping tags for sets of </a:t>
            </a:r>
            <a:r>
              <a:rPr lang="en-US" dirty="0" err="1" smtClean="0"/>
              <a:t>subelements</a:t>
            </a:r>
            <a:r>
              <a:rPr lang="en-US" dirty="0" smtClean="0"/>
              <a:t>?</a:t>
            </a:r>
          </a:p>
          <a:p>
            <a:pPr lvl="2" eaLnBrk="1" hangingPunct="1">
              <a:defRPr/>
            </a:pPr>
            <a:r>
              <a:rPr lang="en-US" dirty="0" smtClean="0"/>
              <a:t>Since the decomposition of the DTD was approximate, the output </a:t>
            </a:r>
            <a:r>
              <a:rPr lang="en-US" b="1" i="1" u="sng" dirty="0" smtClean="0"/>
              <a:t>MAY not </a:t>
            </a:r>
            <a:r>
              <a:rPr lang="en-US" dirty="0" smtClean="0"/>
              <a:t>be identical to the input</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06306" name="Rectangle 2"/>
          <p:cNvSpPr>
            <a:spLocks noGrp="1" noChangeArrowheads="1"/>
          </p:cNvSpPr>
          <p:nvPr>
            <p:ph type="title"/>
          </p:nvPr>
        </p:nvSpPr>
        <p:spPr/>
        <p:txBody>
          <a:bodyPr/>
          <a:lstStyle/>
          <a:p>
            <a:pPr eaLnBrk="1" hangingPunct="1">
              <a:defRPr/>
            </a:pPr>
            <a:r>
              <a:rPr lang="en-US" smtClean="0">
                <a:cs typeface="+mj-cs"/>
              </a:rPr>
              <a:t>Lecture Outline</a:t>
            </a:r>
          </a:p>
        </p:txBody>
      </p:sp>
      <p:sp>
        <p:nvSpPr>
          <p:cNvPr id="1506307" name="Rectangle 3"/>
          <p:cNvSpPr>
            <a:spLocks noGrp="1" noChangeArrowheads="1"/>
          </p:cNvSpPr>
          <p:nvPr>
            <p:ph type="body" idx="1"/>
          </p:nvPr>
        </p:nvSpPr>
        <p:spPr/>
        <p:txBody>
          <a:bodyPr/>
          <a:lstStyle/>
          <a:p>
            <a:pPr eaLnBrk="1" hangingPunct="1">
              <a:defRPr/>
            </a:pPr>
            <a:r>
              <a:rPr lang="en-US" smtClean="0">
                <a:cs typeface="+mn-cs"/>
              </a:rPr>
              <a:t>XML and RDBMS</a:t>
            </a:r>
          </a:p>
          <a:p>
            <a:pPr eaLnBrk="1" hangingPunct="1">
              <a:defRPr/>
            </a:pPr>
            <a:r>
              <a:rPr lang="en-US" smtClean="0">
                <a:cs typeface="+mn-cs"/>
              </a:rPr>
              <a:t>Native XML Databases</a:t>
            </a:r>
          </a:p>
          <a:p>
            <a:pPr eaLnBrk="1" hangingPunct="1">
              <a:defRPr/>
            </a:pPr>
            <a:endParaRPr lang="en-US" smtClean="0">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09380" name="Rectangle 4"/>
          <p:cNvSpPr>
            <a:spLocks noGrp="1" noChangeArrowheads="1"/>
          </p:cNvSpPr>
          <p:nvPr>
            <p:ph type="title"/>
          </p:nvPr>
        </p:nvSpPr>
        <p:spPr/>
        <p:txBody>
          <a:bodyPr/>
          <a:lstStyle/>
          <a:p>
            <a:pPr eaLnBrk="1" hangingPunct="1">
              <a:defRPr/>
            </a:pPr>
            <a:r>
              <a:rPr lang="en-US" smtClean="0">
                <a:cs typeface="+mj-cs"/>
              </a:rPr>
              <a:t>Native XML Database (NXD) </a:t>
            </a:r>
          </a:p>
        </p:txBody>
      </p:sp>
      <p:sp>
        <p:nvSpPr>
          <p:cNvPr id="1509381" name="Rectangle 5"/>
          <p:cNvSpPr>
            <a:spLocks noGrp="1" noChangeArrowheads="1"/>
          </p:cNvSpPr>
          <p:nvPr>
            <p:ph type="body" idx="1"/>
          </p:nvPr>
        </p:nvSpPr>
        <p:spPr/>
        <p:txBody>
          <a:bodyPr/>
          <a:lstStyle/>
          <a:p>
            <a:pPr eaLnBrk="1" hangingPunct="1">
              <a:lnSpc>
                <a:spcPct val="90000"/>
              </a:lnSpc>
              <a:defRPr/>
            </a:pPr>
            <a:r>
              <a:rPr lang="en-US" sz="2800" smtClean="0">
                <a:cs typeface="+mn-cs"/>
              </a:rPr>
              <a:t>Native XML databases have an XML-based internal model</a:t>
            </a:r>
          </a:p>
          <a:p>
            <a:pPr lvl="1" eaLnBrk="1" hangingPunct="1">
              <a:lnSpc>
                <a:spcPct val="90000"/>
              </a:lnSpc>
              <a:defRPr/>
            </a:pPr>
            <a:r>
              <a:rPr lang="en-US" sz="2400" smtClean="0"/>
              <a:t>That is, their fundamental unit of storage is XML </a:t>
            </a:r>
          </a:p>
          <a:p>
            <a:pPr eaLnBrk="1" hangingPunct="1">
              <a:lnSpc>
                <a:spcPct val="90000"/>
              </a:lnSpc>
              <a:defRPr/>
            </a:pPr>
            <a:r>
              <a:rPr lang="en-US" sz="2800" smtClean="0">
                <a:cs typeface="+mn-cs"/>
              </a:rPr>
              <a:t>However, different native XML databases differ in What they consider the fundamental unit of storage</a:t>
            </a:r>
          </a:p>
          <a:p>
            <a:pPr lvl="1" eaLnBrk="1" hangingPunct="1">
              <a:lnSpc>
                <a:spcPct val="90000"/>
              </a:lnSpc>
              <a:defRPr/>
            </a:pPr>
            <a:r>
              <a:rPr lang="en-US" sz="2400" smtClean="0"/>
              <a:t>Document vs element or segment</a:t>
            </a:r>
          </a:p>
          <a:p>
            <a:pPr eaLnBrk="1" hangingPunct="1">
              <a:lnSpc>
                <a:spcPct val="90000"/>
              </a:lnSpc>
              <a:defRPr/>
            </a:pPr>
            <a:r>
              <a:rPr lang="en-US" sz="2800" smtClean="0">
                <a:cs typeface="+mn-cs"/>
              </a:rPr>
              <a:t>And how that information or its subelements are accessed, indexed and queried</a:t>
            </a:r>
          </a:p>
          <a:p>
            <a:pPr lvl="1" eaLnBrk="1" hangingPunct="1">
              <a:lnSpc>
                <a:spcPct val="90000"/>
              </a:lnSpc>
              <a:defRPr/>
            </a:pPr>
            <a:r>
              <a:rPr lang="en-US" sz="2400" smtClean="0"/>
              <a:t>E.g., SQL vs. Xquery or a special query language</a:t>
            </a:r>
          </a:p>
          <a:p>
            <a:pPr eaLnBrk="1" hangingPunct="1">
              <a:lnSpc>
                <a:spcPct val="90000"/>
              </a:lnSpc>
              <a:defRPr/>
            </a:pPr>
            <a:endParaRPr lang="en-US" sz="280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Why XML Databases?</a:t>
            </a:r>
            <a:endParaRPr lang="en-US" dirty="0"/>
          </a:p>
        </p:txBody>
      </p:sp>
      <p:sp>
        <p:nvSpPr>
          <p:cNvPr id="3" name="Content Placeholder 2"/>
          <p:cNvSpPr>
            <a:spLocks noGrp="1"/>
          </p:cNvSpPr>
          <p:nvPr>
            <p:ph idx="1"/>
          </p:nvPr>
        </p:nvSpPr>
        <p:spPr/>
        <p:txBody>
          <a:bodyPr/>
          <a:lstStyle/>
          <a:p>
            <a:pPr>
              <a:defRPr/>
            </a:pPr>
            <a:r>
              <a:rPr lang="en-US" sz="2800" dirty="0" smtClean="0"/>
              <a:t>The advantages of using an XML repository over an RDBMS come from the reduced mismatch between the application-programming model and the data storage model. </a:t>
            </a:r>
          </a:p>
          <a:p>
            <a:pPr>
              <a:defRPr/>
            </a:pPr>
            <a:r>
              <a:rPr lang="en-US" sz="2800" dirty="0" smtClean="0"/>
              <a:t>In particular applications that deal with document content or non-tabular information benefit from using an XML database. </a:t>
            </a:r>
          </a:p>
          <a:p>
            <a:pPr>
              <a:defRPr/>
            </a:pPr>
            <a:r>
              <a:rPr lang="en-US" sz="2800" dirty="0" smtClean="0"/>
              <a:t>Any information that has no schema, conforms only loosely to a schema, or conforms to a schema that is extensible, or changes frequently is a good candidate. </a:t>
            </a:r>
            <a:endParaRPr lang="en-US" sz="2800" dirty="0"/>
          </a:p>
        </p:txBody>
      </p:sp>
      <p:sp>
        <p:nvSpPr>
          <p:cNvPr id="4" name="Date Placeholder 3"/>
          <p:cNvSpPr>
            <a:spLocks noGrp="1"/>
          </p:cNvSpPr>
          <p:nvPr>
            <p:ph type="dt" sz="quarter" idx="10"/>
          </p:nvPr>
        </p:nvSpPr>
        <p:spPr/>
        <p:txBody>
          <a:bodyPr/>
          <a:lstStyle/>
          <a:p>
            <a:pPr>
              <a:defRPr/>
            </a:pPr>
            <a:endParaRPr lang="en-US" smtClean="0"/>
          </a:p>
          <a:p>
            <a:pPr>
              <a:defRPr/>
            </a:pPr>
            <a:r>
              <a:rPr lang="en-US" smtClean="0"/>
              <a:t>IS 257 – Fall 2006	</a:t>
            </a:r>
            <a:endParaRPr lang="en-US"/>
          </a:p>
        </p:txBody>
      </p:sp>
      <p:sp>
        <p:nvSpPr>
          <p:cNvPr id="93188" name="TextBox 4"/>
          <p:cNvSpPr txBox="1">
            <a:spLocks noChangeArrowheads="1"/>
          </p:cNvSpPr>
          <p:nvPr/>
        </p:nvSpPr>
        <p:spPr bwMode="auto">
          <a:xfrm>
            <a:off x="1335088" y="6172200"/>
            <a:ext cx="66468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http://www.oracle.com/technetwork/products/berkeleydb/xml-faq-088319.html#General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endParaRPr lang="en-US"/>
          </a:p>
          <a:p>
            <a:pPr>
              <a:defRPr/>
            </a:pPr>
            <a:r>
              <a:rPr lang="en-US"/>
              <a:t>IS 257 – Fall 2006	</a:t>
            </a:r>
          </a:p>
        </p:txBody>
      </p:sp>
      <p:sp>
        <p:nvSpPr>
          <p:cNvPr id="1508354" name="Rectangle 2"/>
          <p:cNvSpPr>
            <a:spLocks noGrp="1" noChangeArrowheads="1"/>
          </p:cNvSpPr>
          <p:nvPr>
            <p:ph type="title" idx="4294967295"/>
          </p:nvPr>
        </p:nvSpPr>
        <p:spPr/>
        <p:txBody>
          <a:bodyPr/>
          <a:lstStyle/>
          <a:p>
            <a:pPr eaLnBrk="1" hangingPunct="1">
              <a:defRPr/>
            </a:pPr>
            <a:r>
              <a:rPr lang="en-US" sz="3200" smtClean="0">
                <a:cs typeface="+mj-cs"/>
              </a:rPr>
              <a:t>Database Systems supporting XQuery</a:t>
            </a:r>
          </a:p>
        </p:txBody>
      </p:sp>
      <p:sp>
        <p:nvSpPr>
          <p:cNvPr id="1508355" name="Rectangle 3"/>
          <p:cNvSpPr>
            <a:spLocks noGrp="1" noChangeArrowheads="1"/>
          </p:cNvSpPr>
          <p:nvPr>
            <p:ph type="body" idx="4294967295"/>
          </p:nvPr>
        </p:nvSpPr>
        <p:spPr>
          <a:xfrm>
            <a:off x="381000" y="1143000"/>
            <a:ext cx="8229600" cy="4999038"/>
          </a:xfrm>
        </p:spPr>
        <p:txBody>
          <a:bodyPr bIns="45720"/>
          <a:lstStyle/>
          <a:p>
            <a:pPr eaLnBrk="1" hangingPunct="1">
              <a:lnSpc>
                <a:spcPct val="90000"/>
              </a:lnSpc>
              <a:defRPr/>
            </a:pPr>
            <a:r>
              <a:rPr lang="en-US" sz="2800" dirty="0" smtClean="0">
                <a:cs typeface="+mn-cs"/>
              </a:rPr>
              <a:t>The following database systems offer XQuery support: </a:t>
            </a:r>
          </a:p>
          <a:p>
            <a:pPr lvl="1" eaLnBrk="1" hangingPunct="1">
              <a:lnSpc>
                <a:spcPct val="90000"/>
              </a:lnSpc>
              <a:defRPr/>
            </a:pPr>
            <a:r>
              <a:rPr lang="en-US" sz="2400" i="1" dirty="0" smtClean="0"/>
              <a:t>Native XML Databases:</a:t>
            </a:r>
            <a:r>
              <a:rPr lang="en-US" sz="2400" dirty="0" smtClean="0"/>
              <a:t> </a:t>
            </a:r>
          </a:p>
          <a:p>
            <a:pPr lvl="2" eaLnBrk="1" hangingPunct="1">
              <a:lnSpc>
                <a:spcPct val="90000"/>
              </a:lnSpc>
              <a:defRPr/>
            </a:pPr>
            <a:r>
              <a:rPr lang="en-US" sz="2000" dirty="0" smtClean="0"/>
              <a:t>Berkeley DB XML</a:t>
            </a:r>
          </a:p>
          <a:p>
            <a:pPr lvl="2" eaLnBrk="1" hangingPunct="1">
              <a:lnSpc>
                <a:spcPct val="90000"/>
              </a:lnSpc>
              <a:defRPr/>
            </a:pPr>
            <a:r>
              <a:rPr lang="en-US" sz="2000" dirty="0" err="1" smtClean="0"/>
              <a:t>eXist</a:t>
            </a:r>
            <a:endParaRPr lang="en-US" sz="2000" dirty="0" smtClean="0"/>
          </a:p>
          <a:p>
            <a:pPr lvl="2" eaLnBrk="1" hangingPunct="1">
              <a:lnSpc>
                <a:spcPct val="90000"/>
              </a:lnSpc>
              <a:defRPr/>
            </a:pPr>
            <a:r>
              <a:rPr lang="en-US" sz="2000" dirty="0" err="1" smtClean="0"/>
              <a:t>MarkLogic</a:t>
            </a:r>
            <a:endParaRPr lang="en-US" sz="2000" dirty="0" smtClean="0"/>
          </a:p>
          <a:p>
            <a:pPr lvl="2" eaLnBrk="1" hangingPunct="1">
              <a:lnSpc>
                <a:spcPct val="90000"/>
              </a:lnSpc>
              <a:defRPr/>
            </a:pPr>
            <a:r>
              <a:rPr lang="en-US" sz="2000" dirty="0" smtClean="0"/>
              <a:t>Software AG </a:t>
            </a:r>
            <a:r>
              <a:rPr lang="en-US" sz="2000" dirty="0" err="1" smtClean="0"/>
              <a:t>Tamino</a:t>
            </a:r>
            <a:endParaRPr lang="en-US" sz="2000" dirty="0" smtClean="0"/>
          </a:p>
          <a:p>
            <a:pPr lvl="2" eaLnBrk="1" hangingPunct="1">
              <a:lnSpc>
                <a:spcPct val="90000"/>
              </a:lnSpc>
              <a:defRPr/>
            </a:pPr>
            <a:r>
              <a:rPr lang="en-US" sz="2000" dirty="0" smtClean="0"/>
              <a:t>Raining Data </a:t>
            </a:r>
            <a:r>
              <a:rPr lang="en-US" sz="2000" dirty="0" err="1" smtClean="0"/>
              <a:t>TigerLogic</a:t>
            </a:r>
            <a:endParaRPr lang="en-US" sz="2000" dirty="0" smtClean="0"/>
          </a:p>
          <a:p>
            <a:pPr lvl="2" eaLnBrk="1" hangingPunct="1">
              <a:lnSpc>
                <a:spcPct val="90000"/>
              </a:lnSpc>
              <a:defRPr/>
            </a:pPr>
            <a:r>
              <a:rPr lang="en-US" sz="2000" b="1" dirty="0" err="1" smtClean="0"/>
              <a:t>Documentum</a:t>
            </a:r>
            <a:r>
              <a:rPr lang="en-US" sz="2000" b="1" dirty="0" smtClean="0"/>
              <a:t> </a:t>
            </a:r>
            <a:r>
              <a:rPr lang="en-US" sz="2000" b="1" dirty="0" err="1" smtClean="0"/>
              <a:t>xDb</a:t>
            </a:r>
            <a:r>
              <a:rPr lang="en-US" sz="2000" b="1" dirty="0" smtClean="0"/>
              <a:t> (X-Hive/DB) (now EMC)</a:t>
            </a:r>
          </a:p>
          <a:p>
            <a:pPr lvl="1" eaLnBrk="1" hangingPunct="1">
              <a:lnSpc>
                <a:spcPct val="90000"/>
              </a:lnSpc>
              <a:defRPr/>
            </a:pPr>
            <a:r>
              <a:rPr lang="en-US" sz="2400" i="1" dirty="0" smtClean="0"/>
              <a:t>Relational Databases (also support SQL):</a:t>
            </a:r>
            <a:r>
              <a:rPr lang="en-US" sz="2400" dirty="0" smtClean="0"/>
              <a:t> </a:t>
            </a:r>
          </a:p>
          <a:p>
            <a:pPr lvl="2" eaLnBrk="1" hangingPunct="1">
              <a:lnSpc>
                <a:spcPct val="90000"/>
              </a:lnSpc>
              <a:defRPr/>
            </a:pPr>
            <a:r>
              <a:rPr lang="en-US" sz="2000" dirty="0" smtClean="0"/>
              <a:t>IBM DB2</a:t>
            </a:r>
          </a:p>
          <a:p>
            <a:pPr lvl="2" eaLnBrk="1" hangingPunct="1">
              <a:lnSpc>
                <a:spcPct val="90000"/>
              </a:lnSpc>
              <a:defRPr/>
            </a:pPr>
            <a:r>
              <a:rPr lang="en-US" sz="2000" dirty="0" smtClean="0"/>
              <a:t>Microsoft SQL Server</a:t>
            </a:r>
          </a:p>
          <a:p>
            <a:pPr lvl="2" eaLnBrk="1" hangingPunct="1">
              <a:lnSpc>
                <a:spcPct val="90000"/>
              </a:lnSpc>
              <a:defRPr/>
            </a:pPr>
            <a:r>
              <a:rPr lang="en-US" sz="2000" dirty="0" smtClean="0"/>
              <a:t>Oracle</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13474" name="Rectangle 2"/>
          <p:cNvSpPr>
            <a:spLocks noGrp="1" noChangeArrowheads="1"/>
          </p:cNvSpPr>
          <p:nvPr>
            <p:ph type="title"/>
          </p:nvPr>
        </p:nvSpPr>
        <p:spPr/>
        <p:txBody>
          <a:bodyPr/>
          <a:lstStyle/>
          <a:p>
            <a:pPr eaLnBrk="1" hangingPunct="1">
              <a:defRPr/>
            </a:pPr>
            <a:r>
              <a:rPr lang="en-US" smtClean="0">
                <a:cs typeface="+mj-cs"/>
              </a:rPr>
              <a:t>Further comments on NXD</a:t>
            </a:r>
          </a:p>
        </p:txBody>
      </p:sp>
      <p:sp>
        <p:nvSpPr>
          <p:cNvPr id="1513475" name="Rectangle 3"/>
          <p:cNvSpPr>
            <a:spLocks noGrp="1" noChangeArrowheads="1"/>
          </p:cNvSpPr>
          <p:nvPr>
            <p:ph type="body" idx="1"/>
          </p:nvPr>
        </p:nvSpPr>
        <p:spPr/>
        <p:txBody>
          <a:bodyPr/>
          <a:lstStyle/>
          <a:p>
            <a:pPr eaLnBrk="1" hangingPunct="1">
              <a:lnSpc>
                <a:spcPct val="90000"/>
              </a:lnSpc>
              <a:defRPr/>
            </a:pPr>
            <a:r>
              <a:rPr lang="en-US" smtClean="0">
                <a:cs typeface="+mn-cs"/>
              </a:rPr>
              <a:t>Native XML databases are most often used for storing </a:t>
            </a:r>
            <a:r>
              <a:rPr lang="ja-JP" altLang="en-US" smtClean="0">
                <a:latin typeface="Arial"/>
                <a:cs typeface="+mn-cs"/>
              </a:rPr>
              <a:t>“</a:t>
            </a:r>
            <a:r>
              <a:rPr lang="en-US" smtClean="0">
                <a:cs typeface="+mn-cs"/>
              </a:rPr>
              <a:t>document-centric</a:t>
            </a:r>
            <a:r>
              <a:rPr lang="ja-JP" altLang="en-US" smtClean="0">
                <a:latin typeface="Arial"/>
                <a:cs typeface="+mn-cs"/>
              </a:rPr>
              <a:t>”</a:t>
            </a:r>
            <a:r>
              <a:rPr lang="en-US" smtClean="0">
                <a:cs typeface="+mn-cs"/>
              </a:rPr>
              <a:t> XML document</a:t>
            </a:r>
          </a:p>
          <a:p>
            <a:pPr lvl="1" eaLnBrk="1" hangingPunct="1">
              <a:lnSpc>
                <a:spcPct val="90000"/>
              </a:lnSpc>
              <a:defRPr/>
            </a:pPr>
            <a:r>
              <a:rPr lang="en-US" smtClean="0"/>
              <a:t>I.e. the unit of retrieval would typically be the entire document and not a particular node or subelement</a:t>
            </a:r>
          </a:p>
          <a:p>
            <a:pPr eaLnBrk="1" hangingPunct="1">
              <a:lnSpc>
                <a:spcPct val="90000"/>
              </a:lnSpc>
              <a:defRPr/>
            </a:pPr>
            <a:r>
              <a:rPr lang="en-US" smtClean="0">
                <a:cs typeface="+mn-cs"/>
              </a:rPr>
              <a:t>This supports query languages like Xquery</a:t>
            </a:r>
          </a:p>
          <a:p>
            <a:pPr lvl="1" eaLnBrk="1" hangingPunct="1">
              <a:lnSpc>
                <a:spcPct val="90000"/>
              </a:lnSpc>
              <a:defRPr/>
            </a:pPr>
            <a:r>
              <a:rPr lang="en-US" smtClean="0"/>
              <a:t>Able to ask for </a:t>
            </a:r>
            <a:r>
              <a:rPr lang="ja-JP" altLang="en-US" smtClean="0">
                <a:latin typeface="Arial"/>
              </a:rPr>
              <a:t>“</a:t>
            </a:r>
            <a:r>
              <a:rPr lang="en-US" smtClean="0"/>
              <a:t>all documents where the third chapter contains a page that has boldfaced word</a:t>
            </a:r>
            <a:r>
              <a:rPr lang="ja-JP" altLang="en-US" smtClean="0">
                <a:latin typeface="Arial"/>
              </a:rPr>
              <a:t>”</a:t>
            </a:r>
            <a:r>
              <a:rPr lang="en-US" smtClean="0"/>
              <a:t> </a:t>
            </a:r>
          </a:p>
          <a:p>
            <a:pPr lvl="1" eaLnBrk="1" hangingPunct="1">
              <a:lnSpc>
                <a:spcPct val="90000"/>
              </a:lnSpc>
              <a:defRPr/>
            </a:pPr>
            <a:r>
              <a:rPr lang="en-US" smtClean="0"/>
              <a:t>Very difficult to do that kind of query in SQL</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10402" name="Rectangle 2"/>
          <p:cNvSpPr>
            <a:spLocks noGrp="1" noChangeArrowheads="1"/>
          </p:cNvSpPr>
          <p:nvPr>
            <p:ph type="title"/>
          </p:nvPr>
        </p:nvSpPr>
        <p:spPr/>
        <p:txBody>
          <a:bodyPr/>
          <a:lstStyle/>
          <a:p>
            <a:pPr eaLnBrk="1" hangingPunct="1">
              <a:lnSpc>
                <a:spcPct val="90000"/>
              </a:lnSpc>
              <a:defRPr/>
            </a:pPr>
            <a:r>
              <a:rPr lang="en-US" sz="3600" smtClean="0">
                <a:cs typeface="+mj-cs"/>
              </a:rPr>
              <a:t>Anatomy of a Native XML database</a:t>
            </a:r>
          </a:p>
        </p:txBody>
      </p:sp>
      <p:sp>
        <p:nvSpPr>
          <p:cNvPr id="1510403" name="Rectangle 3"/>
          <p:cNvSpPr>
            <a:spLocks noGrp="1" noChangeArrowheads="1"/>
          </p:cNvSpPr>
          <p:nvPr>
            <p:ph type="body" idx="1"/>
          </p:nvPr>
        </p:nvSpPr>
        <p:spPr>
          <a:xfrm>
            <a:off x="457200" y="1219200"/>
            <a:ext cx="3276600" cy="4953000"/>
          </a:xfrm>
        </p:spPr>
        <p:txBody>
          <a:bodyPr/>
          <a:lstStyle/>
          <a:p>
            <a:pPr eaLnBrk="1" hangingPunct="1">
              <a:defRPr/>
            </a:pPr>
            <a:r>
              <a:rPr lang="en-US" dirty="0" smtClean="0">
                <a:cs typeface="+mn-cs"/>
              </a:rPr>
              <a:t>ORACLE Berkeley DB XML</a:t>
            </a:r>
          </a:p>
          <a:p>
            <a:pPr lvl="1" eaLnBrk="1" hangingPunct="1">
              <a:defRPr/>
            </a:pPr>
            <a:r>
              <a:rPr lang="en-US" sz="1600" dirty="0" smtClean="0"/>
              <a:t>Berkeley DB XML supports XQuery 1.0 and </a:t>
            </a:r>
            <a:r>
              <a:rPr lang="en-US" sz="1600" dirty="0" err="1" smtClean="0"/>
              <a:t>XPath</a:t>
            </a:r>
            <a:r>
              <a:rPr lang="en-US" sz="1600" dirty="0" smtClean="0"/>
              <a:t> 2.0, XML Namespaces, schema validation, naming and cross-container operations and document streaming. </a:t>
            </a:r>
          </a:p>
        </p:txBody>
      </p:sp>
      <p:pic>
        <p:nvPicPr>
          <p:cNvPr id="84996" name="Picture 1" descr="103609.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600200"/>
            <a:ext cx="50196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7" name="TextBox 2"/>
          <p:cNvSpPr txBox="1">
            <a:spLocks noChangeArrowheads="1"/>
          </p:cNvSpPr>
          <p:nvPr/>
        </p:nvSpPr>
        <p:spPr bwMode="auto">
          <a:xfrm>
            <a:off x="1141413" y="6096000"/>
            <a:ext cx="65833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http://www.oracle.com/technetwork/products/berkeleydb/overview/index-083851.html</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OBDBXML</a:t>
            </a:r>
          </a:p>
        </p:txBody>
      </p:sp>
      <p:sp>
        <p:nvSpPr>
          <p:cNvPr id="3" name="Content Placeholder 2"/>
          <p:cNvSpPr>
            <a:spLocks noGrp="1"/>
          </p:cNvSpPr>
          <p:nvPr>
            <p:ph idx="1"/>
          </p:nvPr>
        </p:nvSpPr>
        <p:spPr/>
        <p:txBody>
          <a:bodyPr/>
          <a:lstStyle/>
          <a:p>
            <a:pPr eaLnBrk="1" hangingPunct="1">
              <a:defRPr/>
            </a:pPr>
            <a:r>
              <a:rPr lang="en-US" sz="2800" dirty="0" smtClean="0">
                <a:cs typeface="+mn-cs"/>
              </a:rPr>
              <a:t>The XQuery engine uses a sophisticated cost-based query optimizer and supports pre-compiled query execution with embedded variables. </a:t>
            </a:r>
          </a:p>
          <a:p>
            <a:pPr eaLnBrk="1" hangingPunct="1">
              <a:defRPr/>
            </a:pPr>
            <a:r>
              <a:rPr lang="en-US" sz="2800" dirty="0" smtClean="0">
                <a:cs typeface="+mn-cs"/>
              </a:rPr>
              <a:t>Large documents can be stored intact or broken up into nodes, enabling more efficient retrieval and partial document updates. </a:t>
            </a:r>
          </a:p>
          <a:p>
            <a:pPr eaLnBrk="1" hangingPunct="1">
              <a:defRPr/>
            </a:pPr>
            <a:r>
              <a:rPr lang="en-US" sz="2800" dirty="0" smtClean="0">
                <a:cs typeface="+mn-cs"/>
              </a:rPr>
              <a:t>Berkeley DB XML supports flexible indexing of XML nodes, elements, attributes and meta-data to enable the fastest, most efficient retrieval of data.</a:t>
            </a:r>
          </a:p>
          <a:p>
            <a:pPr eaLnBrk="1" hangingPunct="1">
              <a:defRPr/>
            </a:pPr>
            <a:endParaRPr lang="en-US" sz="2800" dirty="0" smtClean="0">
              <a:cs typeface="+mn-cs"/>
            </a:endParaRPr>
          </a:p>
        </p:txBody>
      </p:sp>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87044" name="TextBox 4"/>
          <p:cNvSpPr txBox="1">
            <a:spLocks noChangeArrowheads="1"/>
          </p:cNvSpPr>
          <p:nvPr/>
        </p:nvSpPr>
        <p:spPr bwMode="auto">
          <a:xfrm>
            <a:off x="1141413" y="6096000"/>
            <a:ext cx="65833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http://www.oracle.com/technetwork/products/berkeleydb/overview/index-083851.html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415170" name="Rectangle 2"/>
          <p:cNvSpPr>
            <a:spLocks noGrp="1" noChangeArrowheads="1"/>
          </p:cNvSpPr>
          <p:nvPr>
            <p:ph type="title"/>
          </p:nvPr>
        </p:nvSpPr>
        <p:spPr/>
        <p:txBody>
          <a:bodyPr/>
          <a:lstStyle/>
          <a:p>
            <a:pPr eaLnBrk="1" hangingPunct="1">
              <a:defRPr/>
            </a:pPr>
            <a:r>
              <a:rPr lang="en-US" smtClean="0">
                <a:cs typeface="+mj-cs"/>
              </a:rPr>
              <a:t>Standards: XML/SQL</a:t>
            </a:r>
          </a:p>
        </p:txBody>
      </p:sp>
      <p:sp>
        <p:nvSpPr>
          <p:cNvPr id="1415171" name="Rectangle 3"/>
          <p:cNvSpPr>
            <a:spLocks noGrp="1" noChangeArrowheads="1"/>
          </p:cNvSpPr>
          <p:nvPr>
            <p:ph type="body" idx="1"/>
          </p:nvPr>
        </p:nvSpPr>
        <p:spPr/>
        <p:txBody>
          <a:bodyPr/>
          <a:lstStyle/>
          <a:p>
            <a:pPr eaLnBrk="1" hangingPunct="1">
              <a:defRPr/>
            </a:pPr>
            <a:r>
              <a:rPr lang="en-US" smtClean="0">
                <a:cs typeface="+mn-cs"/>
              </a:rPr>
              <a:t>As part of SQL3 an extension providing a mapping from XML to DBMS is being created called XML/SQL</a:t>
            </a:r>
          </a:p>
          <a:p>
            <a:pPr eaLnBrk="1" hangingPunct="1">
              <a:defRPr/>
            </a:pPr>
            <a:r>
              <a:rPr lang="en-US" smtClean="0">
                <a:cs typeface="+mn-cs"/>
              </a:rPr>
              <a:t>The (draft) standard is very complex, but the ideas are actually pretty simple</a:t>
            </a:r>
          </a:p>
          <a:p>
            <a:pPr eaLnBrk="1" hangingPunct="1">
              <a:defRPr/>
            </a:pPr>
            <a:r>
              <a:rPr lang="en-US" smtClean="0">
                <a:cs typeface="+mn-cs"/>
              </a:rPr>
              <a:t>Suppose we have a table called EMPLOYEE that has columns EMPNO, FIRSTNAME, LASTNAME, BIRTHDATE, SALARY</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OBDBXML</a:t>
            </a:r>
          </a:p>
        </p:txBody>
      </p:sp>
      <p:sp>
        <p:nvSpPr>
          <p:cNvPr id="3" name="Content Placeholder 2"/>
          <p:cNvSpPr>
            <a:spLocks noGrp="1"/>
          </p:cNvSpPr>
          <p:nvPr>
            <p:ph idx="1"/>
          </p:nvPr>
        </p:nvSpPr>
        <p:spPr/>
        <p:txBody>
          <a:bodyPr/>
          <a:lstStyle/>
          <a:p>
            <a:pPr eaLnBrk="1" hangingPunct="1">
              <a:lnSpc>
                <a:spcPct val="90000"/>
              </a:lnSpc>
              <a:defRPr/>
            </a:pPr>
            <a:r>
              <a:rPr lang="en-US" dirty="0" smtClean="0">
                <a:cs typeface="+mn-cs"/>
              </a:rPr>
              <a:t>XML Document Storage</a:t>
            </a:r>
          </a:p>
          <a:p>
            <a:pPr lvl="1" eaLnBrk="1" hangingPunct="1">
              <a:lnSpc>
                <a:spcPct val="90000"/>
              </a:lnSpc>
              <a:defRPr/>
            </a:pPr>
            <a:r>
              <a:rPr lang="en-US" dirty="0" smtClean="0"/>
              <a:t>Fast, scalable, transactional storage</a:t>
            </a:r>
          </a:p>
          <a:p>
            <a:pPr lvl="1" eaLnBrk="1" hangingPunct="1">
              <a:lnSpc>
                <a:spcPct val="90000"/>
              </a:lnSpc>
              <a:defRPr/>
            </a:pPr>
            <a:r>
              <a:rPr lang="en-US" dirty="0" smtClean="0"/>
              <a:t>Flexible storage control - nodes or whole document</a:t>
            </a:r>
          </a:p>
          <a:p>
            <a:pPr lvl="1" eaLnBrk="1" hangingPunct="1">
              <a:lnSpc>
                <a:spcPct val="90000"/>
              </a:lnSpc>
              <a:defRPr/>
            </a:pPr>
            <a:r>
              <a:rPr lang="en-US" dirty="0" smtClean="0"/>
              <a:t>Group content into containers</a:t>
            </a:r>
          </a:p>
          <a:p>
            <a:pPr lvl="1" eaLnBrk="1" hangingPunct="1">
              <a:lnSpc>
                <a:spcPct val="90000"/>
              </a:lnSpc>
              <a:defRPr/>
            </a:pPr>
            <a:r>
              <a:rPr lang="en-US" dirty="0" smtClean="0"/>
              <a:t>Schema and method validation, per-document</a:t>
            </a:r>
          </a:p>
          <a:p>
            <a:pPr lvl="1" eaLnBrk="1" hangingPunct="1">
              <a:lnSpc>
                <a:spcPct val="90000"/>
              </a:lnSpc>
              <a:defRPr/>
            </a:pPr>
            <a:r>
              <a:rPr lang="en-US" dirty="0" smtClean="0"/>
              <a:t>Key/value meta-data support</a:t>
            </a:r>
          </a:p>
          <a:p>
            <a:pPr lvl="1" eaLnBrk="1" hangingPunct="1">
              <a:lnSpc>
                <a:spcPct val="90000"/>
              </a:lnSpc>
              <a:defRPr/>
            </a:pPr>
            <a:r>
              <a:rPr lang="en-US" dirty="0" smtClean="0"/>
              <a:t>XML namespace support</a:t>
            </a:r>
          </a:p>
          <a:p>
            <a:pPr lvl="1" eaLnBrk="1" hangingPunct="1">
              <a:lnSpc>
                <a:spcPct val="90000"/>
              </a:lnSpc>
              <a:defRPr/>
            </a:pPr>
            <a:r>
              <a:rPr lang="en-US" dirty="0" smtClean="0"/>
              <a:t>XQuery debugging support</a:t>
            </a:r>
          </a:p>
          <a:p>
            <a:pPr lvl="1" eaLnBrk="1" hangingPunct="1">
              <a:lnSpc>
                <a:spcPct val="90000"/>
              </a:lnSpc>
              <a:defRPr/>
            </a:pPr>
            <a:r>
              <a:rPr lang="en-US" dirty="0" smtClean="0"/>
              <a:t>White space preservation when whole document storage is used</a:t>
            </a:r>
          </a:p>
          <a:p>
            <a:pPr lvl="1" eaLnBrk="1" hangingPunct="1">
              <a:lnSpc>
                <a:spcPct val="90000"/>
              </a:lnSpc>
              <a:defRPr/>
            </a:pPr>
            <a:endParaRPr lang="en-US" dirty="0" smtClean="0"/>
          </a:p>
        </p:txBody>
      </p:sp>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88068" name="TextBox 4"/>
          <p:cNvSpPr txBox="1">
            <a:spLocks noChangeArrowheads="1"/>
          </p:cNvSpPr>
          <p:nvPr/>
        </p:nvSpPr>
        <p:spPr bwMode="auto">
          <a:xfrm>
            <a:off x="1143000" y="6248400"/>
            <a:ext cx="65833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http://www.oracle.com/technetwork/products/berkeleydb/overview/index-083851.html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OBDBXML</a:t>
            </a:r>
          </a:p>
        </p:txBody>
      </p:sp>
      <p:sp>
        <p:nvSpPr>
          <p:cNvPr id="3" name="Content Placeholder 2"/>
          <p:cNvSpPr>
            <a:spLocks noGrp="1"/>
          </p:cNvSpPr>
          <p:nvPr>
            <p:ph idx="1"/>
          </p:nvPr>
        </p:nvSpPr>
        <p:spPr/>
        <p:txBody>
          <a:bodyPr/>
          <a:lstStyle/>
          <a:p>
            <a:pPr eaLnBrk="1" hangingPunct="1">
              <a:defRPr/>
            </a:pPr>
            <a:r>
              <a:rPr lang="en-US" sz="2400" b="1" dirty="0" smtClean="0">
                <a:cs typeface="+mn-cs"/>
              </a:rPr>
              <a:t>XML Document Indexing</a:t>
            </a:r>
            <a:endParaRPr lang="en-US" sz="2400" dirty="0" smtClean="0">
              <a:cs typeface="+mn-cs"/>
            </a:endParaRPr>
          </a:p>
          <a:p>
            <a:pPr lvl="1" eaLnBrk="1" hangingPunct="1">
              <a:defRPr/>
            </a:pPr>
            <a:r>
              <a:rPr lang="en-US" sz="2000" dirty="0" smtClean="0"/>
              <a:t>Berkeley DB XML's unique dynamic indexing system enables optimized retrieval of XML content. XQuery statements are optimized based on statistical, cost-based query planning engine combine to deliver results quickly even when processing complex XQuery statements across large datasets. </a:t>
            </a:r>
          </a:p>
          <a:p>
            <a:pPr lvl="2" eaLnBrk="1" hangingPunct="1">
              <a:defRPr/>
            </a:pPr>
            <a:r>
              <a:rPr lang="en-US" sz="1800" dirty="0" smtClean="0"/>
              <a:t>Flexible indexing of XML nodes, elements, attributes and meta-data</a:t>
            </a:r>
          </a:p>
          <a:p>
            <a:pPr lvl="2" eaLnBrk="1" hangingPunct="1">
              <a:defRPr/>
            </a:pPr>
            <a:r>
              <a:rPr lang="en-US" sz="1800" dirty="0" smtClean="0"/>
              <a:t>Node level indexes which improve query performance, especially for large XML documents</a:t>
            </a:r>
          </a:p>
          <a:p>
            <a:pPr lvl="2" eaLnBrk="1" hangingPunct="1">
              <a:defRPr/>
            </a:pPr>
            <a:r>
              <a:rPr lang="en-US" sz="1800" dirty="0" smtClean="0"/>
              <a:t>Complex index creation and removal at runtime</a:t>
            </a:r>
          </a:p>
          <a:p>
            <a:pPr lvl="2" eaLnBrk="1" hangingPunct="1">
              <a:defRPr/>
            </a:pPr>
            <a:r>
              <a:rPr lang="en-US" sz="1800" dirty="0" smtClean="0"/>
              <a:t>Indexes targeted at specific hot spots</a:t>
            </a:r>
          </a:p>
          <a:p>
            <a:pPr lvl="2" eaLnBrk="1" hangingPunct="1">
              <a:defRPr/>
            </a:pPr>
            <a:r>
              <a:rPr lang="en-US" sz="1800" dirty="0" smtClean="0"/>
              <a:t>Type and existence-specific indexes</a:t>
            </a:r>
          </a:p>
          <a:p>
            <a:pPr lvl="2" eaLnBrk="1" hangingPunct="1">
              <a:defRPr/>
            </a:pPr>
            <a:r>
              <a:rPr lang="en-US" sz="1800" dirty="0" smtClean="0"/>
              <a:t>Interactive query planning and index optimization</a:t>
            </a:r>
          </a:p>
          <a:p>
            <a:pPr lvl="2" eaLnBrk="1" hangingPunct="1">
              <a:defRPr/>
            </a:pPr>
            <a:r>
              <a:rPr lang="en-US" sz="1800" dirty="0" smtClean="0"/>
              <a:t>Partial document re-indexing</a:t>
            </a:r>
          </a:p>
        </p:txBody>
      </p:sp>
      <p:sp>
        <p:nvSpPr>
          <p:cNvPr id="4" name="Date Placeholder 3"/>
          <p:cNvSpPr>
            <a:spLocks noGrp="1"/>
          </p:cNvSpPr>
          <p:nvPr>
            <p:ph type="dt" sz="quarter" idx="10"/>
          </p:nvPr>
        </p:nvSpPr>
        <p:spPr/>
        <p:txBody>
          <a:bodyPr/>
          <a:lstStyle/>
          <a:p>
            <a:pPr>
              <a:defRPr/>
            </a:pPr>
            <a:endParaRPr lang="en-US" dirty="0"/>
          </a:p>
          <a:p>
            <a:pPr>
              <a:defRPr/>
            </a:pPr>
            <a:r>
              <a:rPr lang="en-US" dirty="0"/>
              <a:t>IS 257 – Fall 2006	</a:t>
            </a:r>
          </a:p>
        </p:txBody>
      </p:sp>
      <p:sp>
        <p:nvSpPr>
          <p:cNvPr id="89092" name="TextBox 4"/>
          <p:cNvSpPr txBox="1">
            <a:spLocks noChangeArrowheads="1"/>
          </p:cNvSpPr>
          <p:nvPr/>
        </p:nvSpPr>
        <p:spPr bwMode="auto">
          <a:xfrm>
            <a:off x="1141413" y="6096000"/>
            <a:ext cx="65833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http://www.oracle.com/technetwork/products/berkeleydb/overview/index-083851.html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OBDBXML</a:t>
            </a:r>
          </a:p>
        </p:txBody>
      </p:sp>
      <p:sp>
        <p:nvSpPr>
          <p:cNvPr id="3" name="Content Placeholder 2"/>
          <p:cNvSpPr>
            <a:spLocks noGrp="1"/>
          </p:cNvSpPr>
          <p:nvPr>
            <p:ph idx="1"/>
          </p:nvPr>
        </p:nvSpPr>
        <p:spPr/>
        <p:txBody>
          <a:bodyPr/>
          <a:lstStyle/>
          <a:p>
            <a:pPr eaLnBrk="1" hangingPunct="1">
              <a:lnSpc>
                <a:spcPct val="90000"/>
              </a:lnSpc>
              <a:defRPr/>
            </a:pPr>
            <a:r>
              <a:rPr lang="en-US" sz="2400" b="1" dirty="0" smtClean="0">
                <a:cs typeface="+mn-cs"/>
              </a:rPr>
              <a:t>XML Document Query Access</a:t>
            </a:r>
            <a:endParaRPr lang="en-US" sz="2400" dirty="0" smtClean="0">
              <a:cs typeface="+mn-cs"/>
            </a:endParaRPr>
          </a:p>
          <a:p>
            <a:pPr lvl="1" eaLnBrk="1" hangingPunct="1">
              <a:lnSpc>
                <a:spcPct val="90000"/>
              </a:lnSpc>
              <a:defRPr/>
            </a:pPr>
            <a:r>
              <a:rPr lang="en-US" sz="2000" dirty="0" smtClean="0"/>
              <a:t>The XQuery language brings to XML databases what SQL brings to relational databases. With XQuery it is easy to express complex relationships, joins, conditions and result sets in statements that can be optimized and executed quickly over huge data sets. Berkeley DB XML closely tracks the XQuery and related XML standards.</a:t>
            </a:r>
          </a:p>
          <a:p>
            <a:pPr lvl="2" eaLnBrk="1" hangingPunct="1">
              <a:lnSpc>
                <a:spcPct val="90000"/>
              </a:lnSpc>
              <a:defRPr/>
            </a:pPr>
            <a:r>
              <a:rPr lang="en-US" sz="1800" dirty="0" smtClean="0"/>
              <a:t>XQuery 1.0 and </a:t>
            </a:r>
            <a:r>
              <a:rPr lang="en-US" sz="1800" dirty="0" err="1" smtClean="0"/>
              <a:t>XPath</a:t>
            </a:r>
            <a:r>
              <a:rPr lang="en-US" sz="1800" dirty="0" smtClean="0"/>
              <a:t> 2.0</a:t>
            </a:r>
          </a:p>
          <a:p>
            <a:pPr lvl="2" eaLnBrk="1" hangingPunct="1">
              <a:lnSpc>
                <a:spcPct val="90000"/>
              </a:lnSpc>
              <a:defRPr/>
            </a:pPr>
            <a:r>
              <a:rPr lang="en-US" sz="1800" dirty="0" smtClean="0"/>
              <a:t>Queries within a single container or across many</a:t>
            </a:r>
          </a:p>
          <a:p>
            <a:pPr lvl="2" eaLnBrk="1" hangingPunct="1">
              <a:lnSpc>
                <a:spcPct val="90000"/>
              </a:lnSpc>
              <a:defRPr/>
            </a:pPr>
            <a:r>
              <a:rPr lang="en-US" sz="1800" dirty="0" smtClean="0"/>
              <a:t>Queries across containers and network sources of XML data</a:t>
            </a:r>
          </a:p>
          <a:p>
            <a:pPr lvl="2" eaLnBrk="1" hangingPunct="1">
              <a:lnSpc>
                <a:spcPct val="90000"/>
              </a:lnSpc>
              <a:defRPr/>
            </a:pPr>
            <a:r>
              <a:rPr lang="en-US" sz="1800" dirty="0" smtClean="0"/>
              <a:t>Permanent document identifiers for direct access</a:t>
            </a:r>
          </a:p>
          <a:p>
            <a:pPr lvl="2" eaLnBrk="1" hangingPunct="1">
              <a:lnSpc>
                <a:spcPct val="90000"/>
              </a:lnSpc>
              <a:defRPr/>
            </a:pPr>
            <a:r>
              <a:rPr lang="en-US" sz="1800" dirty="0" smtClean="0"/>
              <a:t>Query optimization via cost-based query engine</a:t>
            </a:r>
          </a:p>
          <a:p>
            <a:pPr lvl="2" eaLnBrk="1" hangingPunct="1">
              <a:lnSpc>
                <a:spcPct val="90000"/>
              </a:lnSpc>
              <a:defRPr/>
            </a:pPr>
            <a:r>
              <a:rPr lang="en-US" sz="1800" dirty="0" smtClean="0"/>
              <a:t>Streamlined path expression evaluation and predicate evaluation</a:t>
            </a:r>
          </a:p>
          <a:p>
            <a:pPr lvl="2" eaLnBrk="1" hangingPunct="1">
              <a:lnSpc>
                <a:spcPct val="90000"/>
              </a:lnSpc>
              <a:defRPr/>
            </a:pPr>
            <a:r>
              <a:rPr lang="en-US" sz="1800" dirty="0" smtClean="0"/>
              <a:t>Pre-compiled queries containing variables for even more efficient repeated execution</a:t>
            </a:r>
          </a:p>
          <a:p>
            <a:pPr lvl="2" eaLnBrk="1" hangingPunct="1">
              <a:lnSpc>
                <a:spcPct val="90000"/>
              </a:lnSpc>
              <a:defRPr/>
            </a:pPr>
            <a:r>
              <a:rPr lang="en-US" sz="1800" dirty="0" smtClean="0"/>
              <a:t>Document streaming from URI, memory or file</a:t>
            </a:r>
          </a:p>
          <a:p>
            <a:pPr lvl="2" eaLnBrk="1" hangingPunct="1">
              <a:lnSpc>
                <a:spcPct val="90000"/>
              </a:lnSpc>
              <a:defRPr/>
            </a:pPr>
            <a:r>
              <a:rPr lang="en-US" sz="1800" dirty="0" smtClean="0"/>
              <a:t>DOM-like navigation of XML result sets</a:t>
            </a:r>
          </a:p>
          <a:p>
            <a:pPr lvl="4" eaLnBrk="1" hangingPunct="1">
              <a:lnSpc>
                <a:spcPct val="90000"/>
              </a:lnSpc>
              <a:defRPr/>
            </a:pPr>
            <a:endParaRPr lang="en-US" sz="1600" dirty="0" smtClean="0"/>
          </a:p>
        </p:txBody>
      </p:sp>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90116" name="TextBox 4"/>
          <p:cNvSpPr txBox="1">
            <a:spLocks noChangeArrowheads="1"/>
          </p:cNvSpPr>
          <p:nvPr/>
        </p:nvSpPr>
        <p:spPr bwMode="auto">
          <a:xfrm>
            <a:off x="1143000" y="6248400"/>
            <a:ext cx="65833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http://www.oracle.com/technetwork/products/berkeleydb/overview/index-083851.html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OBDBXML</a:t>
            </a:r>
          </a:p>
        </p:txBody>
      </p:sp>
      <p:sp>
        <p:nvSpPr>
          <p:cNvPr id="3" name="Content Placeholder 2"/>
          <p:cNvSpPr>
            <a:spLocks noGrp="1"/>
          </p:cNvSpPr>
          <p:nvPr>
            <p:ph idx="1"/>
          </p:nvPr>
        </p:nvSpPr>
        <p:spPr/>
        <p:txBody>
          <a:bodyPr/>
          <a:lstStyle/>
          <a:p>
            <a:pPr eaLnBrk="1" hangingPunct="1">
              <a:defRPr/>
            </a:pPr>
            <a:r>
              <a:rPr lang="en-US" sz="2800" b="1" dirty="0" smtClean="0">
                <a:cs typeface="+mn-cs"/>
              </a:rPr>
              <a:t>XML Document Modification</a:t>
            </a:r>
          </a:p>
          <a:p>
            <a:pPr lvl="1" eaLnBrk="1" hangingPunct="1">
              <a:defRPr/>
            </a:pPr>
            <a:r>
              <a:rPr lang="en-US" sz="2400" dirty="0" smtClean="0"/>
              <a:t>Berkeley DB XML provides a full modification API allowing for very efficient updates. XML document modification is not yet part of the XQuery standard, but as the standards are approved, Berkeley DB XML will support them.</a:t>
            </a:r>
          </a:p>
          <a:p>
            <a:pPr lvl="2" eaLnBrk="1" hangingPunct="1">
              <a:defRPr/>
            </a:pPr>
            <a:r>
              <a:rPr lang="en-US" sz="2000" dirty="0" smtClean="0"/>
              <a:t>    XQuery Update 1.0</a:t>
            </a:r>
          </a:p>
          <a:p>
            <a:pPr lvl="2" eaLnBrk="1" hangingPunct="1">
              <a:defRPr/>
            </a:pPr>
            <a:r>
              <a:rPr lang="en-US" sz="2000" dirty="0" smtClean="0"/>
              <a:t>    Partial document updates</a:t>
            </a:r>
          </a:p>
          <a:p>
            <a:pPr lvl="2" eaLnBrk="1" hangingPunct="1">
              <a:defRPr/>
            </a:pPr>
            <a:r>
              <a:rPr lang="en-US" sz="2000" dirty="0" smtClean="0"/>
              <a:t>    In-place document modification within transactions</a:t>
            </a:r>
          </a:p>
          <a:p>
            <a:pPr lvl="2" eaLnBrk="1" hangingPunct="1">
              <a:defRPr/>
            </a:pPr>
            <a:r>
              <a:rPr lang="en-US" sz="2000" dirty="0" smtClean="0"/>
              <a:t>    Concurrent modification of different sections of content</a:t>
            </a:r>
          </a:p>
          <a:p>
            <a:pPr lvl="1" eaLnBrk="1" hangingPunct="1">
              <a:defRPr/>
            </a:pPr>
            <a:endParaRPr lang="en-US" sz="2400" dirty="0" smtClean="0"/>
          </a:p>
        </p:txBody>
      </p:sp>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91140" name="TextBox 4"/>
          <p:cNvSpPr txBox="1">
            <a:spLocks noChangeArrowheads="1"/>
          </p:cNvSpPr>
          <p:nvPr/>
        </p:nvSpPr>
        <p:spPr bwMode="auto">
          <a:xfrm>
            <a:off x="1143000" y="6248400"/>
            <a:ext cx="65833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http://www.oracle.com/technetwork/products/berkeleydb/overview/index-083851.html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OBDBXML</a:t>
            </a:r>
          </a:p>
        </p:txBody>
      </p:sp>
      <p:sp>
        <p:nvSpPr>
          <p:cNvPr id="3" name="Content Placeholder 2"/>
          <p:cNvSpPr>
            <a:spLocks noGrp="1"/>
          </p:cNvSpPr>
          <p:nvPr>
            <p:ph idx="1"/>
          </p:nvPr>
        </p:nvSpPr>
        <p:spPr>
          <a:xfrm>
            <a:off x="457200" y="1143000"/>
            <a:ext cx="8229600" cy="4953000"/>
          </a:xfrm>
        </p:spPr>
        <p:txBody>
          <a:bodyPr/>
          <a:lstStyle/>
          <a:p>
            <a:pPr eaLnBrk="1" hangingPunct="1">
              <a:defRPr/>
            </a:pPr>
            <a:r>
              <a:rPr lang="en-US" sz="2000" b="1" dirty="0" smtClean="0">
                <a:cs typeface="+mn-cs"/>
              </a:rPr>
              <a:t>Deployment</a:t>
            </a:r>
          </a:p>
          <a:p>
            <a:pPr lvl="1" eaLnBrk="1" hangingPunct="1">
              <a:defRPr/>
            </a:pPr>
            <a:r>
              <a:rPr lang="en-US" sz="1800" dirty="0" smtClean="0"/>
              <a:t>Berkeley DB XML is very flexible, easy to deploy and easy to integrate. As a set of C and C++ libraries, it can be installed and configured along with your application. It was designed to operate without the need for administrative oversight, no DBA required, all administrative functions are controlled programmatically. It supports a wide variety of programming languages and operating system platforms.</a:t>
            </a:r>
          </a:p>
          <a:p>
            <a:pPr lvl="2" eaLnBrk="1" hangingPunct="1">
              <a:defRPr/>
            </a:pPr>
            <a:r>
              <a:rPr lang="en-US" sz="1600" dirty="0" smtClean="0"/>
              <a:t>    Programmatic administration and management - zero human administration</a:t>
            </a:r>
          </a:p>
          <a:p>
            <a:pPr lvl="2" eaLnBrk="1" hangingPunct="1">
              <a:defRPr/>
            </a:pPr>
            <a:r>
              <a:rPr lang="en-US" sz="1600" dirty="0" smtClean="0"/>
              <a:t>    Command line tools to load, backup, dump and interact with the XML databases</a:t>
            </a:r>
          </a:p>
          <a:p>
            <a:pPr lvl="2" eaLnBrk="1" hangingPunct="1">
              <a:defRPr/>
            </a:pPr>
            <a:r>
              <a:rPr lang="en-US" sz="1600" dirty="0" smtClean="0"/>
              <a:t>    Language support (C++, Java, Perl, Python, PHP, </a:t>
            </a:r>
            <a:r>
              <a:rPr lang="en-US" sz="1600" dirty="0" err="1" smtClean="0"/>
              <a:t>Tcl</a:t>
            </a:r>
            <a:r>
              <a:rPr lang="en-US" sz="1600" dirty="0" smtClean="0"/>
              <a:t>, Ruby, etc.)</a:t>
            </a:r>
          </a:p>
          <a:p>
            <a:pPr lvl="2" eaLnBrk="1" hangingPunct="1">
              <a:defRPr/>
            </a:pPr>
            <a:r>
              <a:rPr lang="en-US" sz="1600" dirty="0" smtClean="0"/>
              <a:t>    Operating system support (Windows, Linux, BSD UNIX, Mac OS/X and any POSIX-compliant operating system)</a:t>
            </a:r>
          </a:p>
          <a:p>
            <a:pPr lvl="2" eaLnBrk="1" hangingPunct="1">
              <a:defRPr/>
            </a:pPr>
            <a:r>
              <a:rPr lang="en-US" sz="1600" dirty="0" smtClean="0"/>
              <a:t>    Installer for Microsoft Windows</a:t>
            </a:r>
          </a:p>
          <a:p>
            <a:pPr lvl="2" eaLnBrk="1" hangingPunct="1">
              <a:defRPr/>
            </a:pPr>
            <a:r>
              <a:rPr lang="en-US" sz="1600" dirty="0" smtClean="0"/>
              <a:t>    Apache integration</a:t>
            </a:r>
          </a:p>
          <a:p>
            <a:pPr lvl="2" eaLnBrk="1" hangingPunct="1">
              <a:defRPr/>
            </a:pPr>
            <a:r>
              <a:rPr lang="en-US" sz="1600" dirty="0" smtClean="0"/>
              <a:t>    Documents up to 256TB</a:t>
            </a:r>
          </a:p>
          <a:p>
            <a:pPr lvl="2" eaLnBrk="1" hangingPunct="1">
              <a:defRPr/>
            </a:pPr>
            <a:r>
              <a:rPr lang="en-US" sz="1600" dirty="0" smtClean="0"/>
              <a:t>    Source code, test suite included</a:t>
            </a:r>
          </a:p>
          <a:p>
            <a:pPr lvl="1" eaLnBrk="1" hangingPunct="1">
              <a:defRPr/>
            </a:pPr>
            <a:endParaRPr lang="en-US" sz="1800" dirty="0" smtClean="0"/>
          </a:p>
          <a:p>
            <a:pPr lvl="2" eaLnBrk="1" hangingPunct="1">
              <a:defRPr/>
            </a:pPr>
            <a:endParaRPr lang="en-US" sz="1600" dirty="0" smtClean="0"/>
          </a:p>
        </p:txBody>
      </p:sp>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92164" name="TextBox 4"/>
          <p:cNvSpPr txBox="1">
            <a:spLocks noChangeArrowheads="1"/>
          </p:cNvSpPr>
          <p:nvPr/>
        </p:nvSpPr>
        <p:spPr bwMode="auto">
          <a:xfrm>
            <a:off x="1143000" y="6248400"/>
            <a:ext cx="65833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aseline="30000">
                <a:solidFill>
                  <a:schemeClr val="tx1"/>
                </a:solidFill>
                <a:latin typeface="Times New Roman" charset="0"/>
                <a:ea typeface="ＭＳ Ｐゴシック" charset="0"/>
                <a:cs typeface="ＭＳ Ｐゴシック" charset="0"/>
              </a:defRPr>
            </a:lvl1pPr>
            <a:lvl2pPr marL="742950" indent="-285750" eaLnBrk="0" hangingPunct="0">
              <a:defRPr sz="2000" baseline="30000">
                <a:solidFill>
                  <a:schemeClr val="tx1"/>
                </a:solidFill>
                <a:latin typeface="Times New Roman" charset="0"/>
                <a:ea typeface="ＭＳ Ｐゴシック" charset="0"/>
              </a:defRPr>
            </a:lvl2pPr>
            <a:lvl3pPr marL="1143000" indent="-228600" eaLnBrk="0" hangingPunct="0">
              <a:defRPr sz="2000" baseline="30000">
                <a:solidFill>
                  <a:schemeClr val="tx1"/>
                </a:solidFill>
                <a:latin typeface="Times New Roman" charset="0"/>
                <a:ea typeface="ＭＳ Ｐゴシック" charset="0"/>
              </a:defRPr>
            </a:lvl3pPr>
            <a:lvl4pPr marL="1600200" indent="-228600" eaLnBrk="0" hangingPunct="0">
              <a:defRPr sz="2000" baseline="30000">
                <a:solidFill>
                  <a:schemeClr val="tx1"/>
                </a:solidFill>
                <a:latin typeface="Times New Roman" charset="0"/>
                <a:ea typeface="ＭＳ Ｐゴシック" charset="0"/>
              </a:defRPr>
            </a:lvl4pPr>
            <a:lvl5pPr marL="2057400" indent="-228600" eaLnBrk="0" hangingPunct="0">
              <a:defRPr sz="2000" baseline="30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baseline="30000">
                <a:solidFill>
                  <a:schemeClr val="tx1"/>
                </a:solidFill>
                <a:latin typeface="Times New Roman" charset="0"/>
                <a:ea typeface="ＭＳ Ｐゴシック" charset="0"/>
              </a:defRPr>
            </a:lvl9pPr>
          </a:lstStyle>
          <a:p>
            <a:pPr eaLnBrk="1" hangingPunct="1"/>
            <a:r>
              <a:rPr lang="en-US"/>
              <a:t>From: http://www.oracle.com/technetwork/products/berkeleydb/overview/index-083851.html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416194" name="Rectangle 2"/>
          <p:cNvSpPr>
            <a:spLocks noGrp="1" noChangeArrowheads="1"/>
          </p:cNvSpPr>
          <p:nvPr>
            <p:ph type="title"/>
          </p:nvPr>
        </p:nvSpPr>
        <p:spPr/>
        <p:txBody>
          <a:bodyPr/>
          <a:lstStyle/>
          <a:p>
            <a:pPr eaLnBrk="1" hangingPunct="1">
              <a:defRPr/>
            </a:pPr>
            <a:r>
              <a:rPr lang="en-US" smtClean="0">
                <a:cs typeface="+mj-cs"/>
              </a:rPr>
              <a:t>Standards: XML/SQL</a:t>
            </a:r>
          </a:p>
        </p:txBody>
      </p:sp>
      <p:sp>
        <p:nvSpPr>
          <p:cNvPr id="1416195" name="Rectangle 3"/>
          <p:cNvSpPr>
            <a:spLocks noGrp="1" noChangeArrowheads="1"/>
          </p:cNvSpPr>
          <p:nvPr>
            <p:ph type="body" idx="1"/>
          </p:nvPr>
        </p:nvSpPr>
        <p:spPr>
          <a:xfrm>
            <a:off x="457200" y="1219200"/>
            <a:ext cx="8382000" cy="4953000"/>
          </a:xfrm>
        </p:spPr>
        <p:txBody>
          <a:bodyPr/>
          <a:lstStyle/>
          <a:p>
            <a:pPr eaLnBrk="1" hangingPunct="1">
              <a:defRPr/>
            </a:pPr>
            <a:r>
              <a:rPr lang="en-US" smtClean="0">
                <a:cs typeface="+mn-cs"/>
              </a:rPr>
              <a:t>That table can be mapped to:                              &lt;EMPLOYEE&gt;                                                &lt;row&gt;&lt;EMPNO&gt;000020&lt;/EMPNO&gt;                                 &lt;FIRSTNAME&gt;John&lt;/FIRSTNAME&gt;             &lt;LASTNAME&gt;Smith&lt;/LASTNAME&gt;             &lt;BIRTHDATE&gt;1955-08-21&lt;/BIRTHDATE&gt; &lt;SALARY&gt;52300.00&lt;/SALARY&gt;                   &lt;/row&gt;</a:t>
            </a:r>
          </a:p>
          <a:p>
            <a:pPr eaLnBrk="1" hangingPunct="1">
              <a:buFontTx/>
              <a:buNone/>
              <a:defRPr/>
            </a:pPr>
            <a:r>
              <a:rPr lang="en-US" smtClean="0">
                <a:cs typeface="+mn-cs"/>
              </a:rPr>
              <a:t>    &lt;row&gt; … etc. …</a:t>
            </a:r>
          </a:p>
          <a:p>
            <a:pPr eaLnBrk="1" hangingPunct="1">
              <a:buFontTx/>
              <a:buNone/>
              <a:defRPr/>
            </a:pPr>
            <a:endParaRPr lang="en-US" smtClean="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417218" name="Rectangle 2"/>
          <p:cNvSpPr>
            <a:spLocks noGrp="1" noChangeArrowheads="1"/>
          </p:cNvSpPr>
          <p:nvPr>
            <p:ph type="title"/>
          </p:nvPr>
        </p:nvSpPr>
        <p:spPr/>
        <p:txBody>
          <a:bodyPr/>
          <a:lstStyle/>
          <a:p>
            <a:pPr eaLnBrk="1" hangingPunct="1">
              <a:defRPr/>
            </a:pPr>
            <a:r>
              <a:rPr lang="en-US" smtClean="0">
                <a:cs typeface="+mj-cs"/>
              </a:rPr>
              <a:t>Standards: XML/SQL</a:t>
            </a:r>
          </a:p>
        </p:txBody>
      </p:sp>
      <p:sp>
        <p:nvSpPr>
          <p:cNvPr id="1417219" name="Rectangle 3"/>
          <p:cNvSpPr>
            <a:spLocks noGrp="1" noChangeArrowheads="1"/>
          </p:cNvSpPr>
          <p:nvPr>
            <p:ph type="body" idx="1"/>
          </p:nvPr>
        </p:nvSpPr>
        <p:spPr/>
        <p:txBody>
          <a:bodyPr/>
          <a:lstStyle/>
          <a:p>
            <a:pPr eaLnBrk="1" hangingPunct="1">
              <a:lnSpc>
                <a:spcPct val="90000"/>
              </a:lnSpc>
              <a:defRPr/>
            </a:pPr>
            <a:r>
              <a:rPr lang="en-US" smtClean="0">
                <a:cs typeface="+mn-cs"/>
              </a:rPr>
              <a:t>In addition the standard says that XMLSchemas must be generated for each table, and also allows relations to be managed by nesting records from tables in the XML.</a:t>
            </a:r>
          </a:p>
          <a:p>
            <a:pPr eaLnBrk="1" hangingPunct="1">
              <a:lnSpc>
                <a:spcPct val="90000"/>
              </a:lnSpc>
              <a:defRPr/>
            </a:pPr>
            <a:r>
              <a:rPr lang="en-US" smtClean="0">
                <a:cs typeface="+mn-cs"/>
              </a:rPr>
              <a:t>Variants of this are incorporated into the latest versions of ORACLE</a:t>
            </a:r>
          </a:p>
          <a:p>
            <a:pPr eaLnBrk="1" hangingPunct="1">
              <a:lnSpc>
                <a:spcPct val="90000"/>
              </a:lnSpc>
              <a:defRPr/>
            </a:pPr>
            <a:r>
              <a:rPr lang="en-US" smtClean="0">
                <a:cs typeface="+mn-cs"/>
              </a:rPr>
              <a:t>But what if you want to deal with more complex XML schemas (beyond </a:t>
            </a:r>
            <a:r>
              <a:rPr lang="ja-JP" altLang="en-US" smtClean="0">
                <a:latin typeface="Arial"/>
                <a:cs typeface="+mn-cs"/>
              </a:rPr>
              <a:t>“</a:t>
            </a:r>
            <a:r>
              <a:rPr lang="en-US" smtClean="0">
                <a:cs typeface="+mn-cs"/>
              </a:rPr>
              <a:t>flat</a:t>
            </a:r>
            <a:r>
              <a:rPr lang="ja-JP" altLang="en-US" smtClean="0">
                <a:latin typeface="Arial"/>
                <a:cs typeface="+mn-cs"/>
              </a:rPr>
              <a:t>”</a:t>
            </a:r>
            <a:r>
              <a:rPr lang="en-US" smtClean="0">
                <a:cs typeface="+mn-cs"/>
              </a:rPr>
              <a:t> structures)?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80034" name="Rectangle 2"/>
          <p:cNvSpPr>
            <a:spLocks noGrp="1" noChangeArrowheads="1"/>
          </p:cNvSpPr>
          <p:nvPr>
            <p:ph type="title"/>
          </p:nvPr>
        </p:nvSpPr>
        <p:spPr/>
        <p:txBody>
          <a:bodyPr/>
          <a:lstStyle/>
          <a:p>
            <a:pPr eaLnBrk="1" hangingPunct="1">
              <a:defRPr/>
            </a:pPr>
            <a:r>
              <a:rPr lang="en-US" smtClean="0">
                <a:cs typeface="+mj-cs"/>
              </a:rPr>
              <a:t>XML and MySQL</a:t>
            </a:r>
          </a:p>
        </p:txBody>
      </p:sp>
      <p:sp>
        <p:nvSpPr>
          <p:cNvPr id="1580035" name="Rectangle 3"/>
          <p:cNvSpPr>
            <a:spLocks noGrp="1" noChangeArrowheads="1"/>
          </p:cNvSpPr>
          <p:nvPr>
            <p:ph type="body" idx="1"/>
          </p:nvPr>
        </p:nvSpPr>
        <p:spPr/>
        <p:txBody>
          <a:bodyPr/>
          <a:lstStyle/>
          <a:p>
            <a:pPr eaLnBrk="1" hangingPunct="1">
              <a:defRPr/>
            </a:pPr>
            <a:r>
              <a:rPr lang="en-US" smtClean="0">
                <a:cs typeface="+mn-cs"/>
              </a:rPr>
              <a:t>MySQL supports XML output of results:</a:t>
            </a:r>
          </a:p>
          <a:p>
            <a:pPr eaLnBrk="1" hangingPunct="1">
              <a:defRPr/>
            </a:pPr>
            <a:endParaRPr lang="en-US" smtClean="0">
              <a:cs typeface="+mn-cs"/>
            </a:endParaRPr>
          </a:p>
        </p:txBody>
      </p:sp>
      <p:sp>
        <p:nvSpPr>
          <p:cNvPr id="1580036" name="Text Box 4"/>
          <p:cNvSpPr txBox="1">
            <a:spLocks noChangeArrowheads="1"/>
          </p:cNvSpPr>
          <p:nvPr/>
        </p:nvSpPr>
        <p:spPr bwMode="auto">
          <a:xfrm>
            <a:off x="533400" y="1866900"/>
            <a:ext cx="7042150" cy="484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baseline="0">
                <a:cs typeface="+mn-cs"/>
              </a:rPr>
              <a:t>Specify the </a:t>
            </a:r>
            <a:r>
              <a:rPr lang="ja-JP" altLang="en-US" baseline="0">
                <a:latin typeface="Arial"/>
                <a:cs typeface="+mn-cs"/>
              </a:rPr>
              <a:t>“</a:t>
            </a:r>
            <a:r>
              <a:rPr lang="en-US" baseline="0">
                <a:cs typeface="+mn-cs"/>
              </a:rPr>
              <a:t>--xml</a:t>
            </a:r>
            <a:r>
              <a:rPr lang="ja-JP" altLang="en-US" baseline="0">
                <a:latin typeface="Arial"/>
                <a:cs typeface="+mn-cs"/>
              </a:rPr>
              <a:t>”</a:t>
            </a:r>
            <a:r>
              <a:rPr lang="en-US" baseline="0">
                <a:cs typeface="+mn-cs"/>
              </a:rPr>
              <a:t> option when starting the mysql client…</a:t>
            </a:r>
          </a:p>
          <a:p>
            <a:pPr algn="l">
              <a:defRPr/>
            </a:pPr>
            <a:r>
              <a:rPr lang="en-US" baseline="0">
                <a:cs typeface="+mn-cs"/>
              </a:rPr>
              <a:t>mysql&gt; select * from DIVECUST;</a:t>
            </a:r>
          </a:p>
          <a:p>
            <a:pPr algn="l">
              <a:defRPr/>
            </a:pPr>
            <a:r>
              <a:rPr lang="en-US" baseline="0">
                <a:cs typeface="+mn-cs"/>
              </a:rPr>
              <a:t>&lt;?xml version="1.0"?&gt;</a:t>
            </a:r>
          </a:p>
          <a:p>
            <a:pPr algn="l">
              <a:defRPr/>
            </a:pPr>
            <a:endParaRPr lang="en-US" baseline="0">
              <a:cs typeface="+mn-cs"/>
            </a:endParaRPr>
          </a:p>
          <a:p>
            <a:pPr algn="l">
              <a:defRPr/>
            </a:pPr>
            <a:r>
              <a:rPr lang="en-US" baseline="0">
                <a:cs typeface="+mn-cs"/>
              </a:rPr>
              <a:t>&lt;resultset statement="select * from DIVECUST;" </a:t>
            </a:r>
          </a:p>
          <a:p>
            <a:pPr algn="l">
              <a:defRPr/>
            </a:pPr>
            <a:r>
              <a:rPr lang="en-US" baseline="0">
                <a:cs typeface="+mn-cs"/>
              </a:rPr>
              <a:t>        xmlns:xsi="http://www.w3.org/2001/XMLSchema-instance"&gt;</a:t>
            </a:r>
          </a:p>
          <a:p>
            <a:pPr algn="l">
              <a:defRPr/>
            </a:pPr>
            <a:r>
              <a:rPr lang="en-US" baseline="0">
                <a:cs typeface="+mn-cs"/>
              </a:rPr>
              <a:t>  &lt;row&gt;</a:t>
            </a:r>
          </a:p>
          <a:p>
            <a:pPr algn="l">
              <a:defRPr/>
            </a:pPr>
            <a:r>
              <a:rPr lang="en-US" baseline="0">
                <a:cs typeface="+mn-cs"/>
              </a:rPr>
              <a:t>	&lt;field name="Customer_No"&gt;1480&lt;/field&gt;</a:t>
            </a:r>
          </a:p>
          <a:p>
            <a:pPr algn="l">
              <a:defRPr/>
            </a:pPr>
            <a:r>
              <a:rPr lang="en-US" baseline="0">
                <a:cs typeface="+mn-cs"/>
              </a:rPr>
              <a:t>	&lt;field name="Name"&gt;Louis Jazdzewski&lt;/field&gt;</a:t>
            </a:r>
          </a:p>
          <a:p>
            <a:pPr algn="l">
              <a:defRPr/>
            </a:pPr>
            <a:r>
              <a:rPr lang="en-US" baseline="0">
                <a:cs typeface="+mn-cs"/>
              </a:rPr>
              <a:t>	&lt;field name="Street"&gt;2501 O'Connor&lt;/field&gt;</a:t>
            </a:r>
          </a:p>
          <a:p>
            <a:pPr algn="l">
              <a:defRPr/>
            </a:pPr>
            <a:r>
              <a:rPr lang="en-US" baseline="0">
                <a:cs typeface="+mn-cs"/>
              </a:rPr>
              <a:t>	&lt;field name="City"&gt;New Orleans&lt;/field&gt;</a:t>
            </a:r>
          </a:p>
          <a:p>
            <a:pPr algn="l">
              <a:defRPr/>
            </a:pPr>
            <a:r>
              <a:rPr lang="en-US" baseline="0">
                <a:cs typeface="+mn-cs"/>
              </a:rPr>
              <a:t>	&lt;field name="State_Prov"&gt;LA&lt;/field&gt;</a:t>
            </a:r>
          </a:p>
          <a:p>
            <a:pPr algn="l">
              <a:defRPr/>
            </a:pPr>
            <a:r>
              <a:rPr lang="en-US" baseline="0">
                <a:cs typeface="+mn-cs"/>
              </a:rPr>
              <a:t>	&lt;field name="Zip_Postal_Code"&gt;60332&lt;/field&gt;</a:t>
            </a:r>
          </a:p>
          <a:p>
            <a:pPr algn="l">
              <a:defRPr/>
            </a:pPr>
            <a:r>
              <a:rPr lang="en-US" baseline="0">
                <a:cs typeface="+mn-cs"/>
              </a:rPr>
              <a:t>	&lt;field name="Country"&gt;U.S.A.&lt;/field&gt;</a:t>
            </a:r>
          </a:p>
          <a:p>
            <a:pPr algn="l">
              <a:defRPr/>
            </a:pPr>
            <a:r>
              <a:rPr lang="en-US" baseline="0">
                <a:cs typeface="+mn-cs"/>
              </a:rPr>
              <a:t>… etc…</a:t>
            </a:r>
          </a:p>
          <a:p>
            <a:pPr algn="l">
              <a:defRPr/>
            </a:pPr>
            <a:endParaRPr lang="en-US" sz="180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81058" name="Rectangle 2"/>
          <p:cNvSpPr>
            <a:spLocks noGrp="1" noChangeArrowheads="1"/>
          </p:cNvSpPr>
          <p:nvPr>
            <p:ph type="title"/>
          </p:nvPr>
        </p:nvSpPr>
        <p:spPr/>
        <p:txBody>
          <a:bodyPr/>
          <a:lstStyle/>
          <a:p>
            <a:pPr eaLnBrk="1" hangingPunct="1">
              <a:defRPr/>
            </a:pPr>
            <a:r>
              <a:rPr lang="en-US" smtClean="0">
                <a:cs typeface="+mj-cs"/>
              </a:rPr>
              <a:t>XML and MySQL</a:t>
            </a:r>
          </a:p>
        </p:txBody>
      </p:sp>
      <p:sp>
        <p:nvSpPr>
          <p:cNvPr id="1581059" name="Rectangle 3"/>
          <p:cNvSpPr>
            <a:spLocks noGrp="1" noChangeArrowheads="1"/>
          </p:cNvSpPr>
          <p:nvPr>
            <p:ph type="body" idx="1"/>
          </p:nvPr>
        </p:nvSpPr>
        <p:spPr/>
        <p:txBody>
          <a:bodyPr/>
          <a:lstStyle/>
          <a:p>
            <a:pPr eaLnBrk="1" hangingPunct="1">
              <a:defRPr/>
            </a:pPr>
            <a:r>
              <a:rPr lang="en-US" smtClean="0">
                <a:cs typeface="+mn-cs"/>
              </a:rPr>
              <a:t>The mysqldump command can also use the </a:t>
            </a:r>
            <a:r>
              <a:rPr lang="ja-JP" altLang="en-US" smtClean="0">
                <a:latin typeface="Arial"/>
                <a:cs typeface="+mn-cs"/>
              </a:rPr>
              <a:t>“</a:t>
            </a:r>
            <a:r>
              <a:rPr lang="en-US" smtClean="0">
                <a:cs typeface="+mn-cs"/>
              </a:rPr>
              <a:t>--xml</a:t>
            </a:r>
            <a:r>
              <a:rPr lang="ja-JP" altLang="en-US" smtClean="0">
                <a:latin typeface="Arial"/>
                <a:cs typeface="+mn-cs"/>
              </a:rPr>
              <a:t>”</a:t>
            </a:r>
            <a:r>
              <a:rPr lang="en-US" smtClean="0">
                <a:cs typeface="+mn-cs"/>
              </a:rPr>
              <a:t> option, in which case the entire dump is phrased in XML…</a:t>
            </a:r>
          </a:p>
          <a:p>
            <a:pPr eaLnBrk="1" hangingPunct="1">
              <a:defRPr/>
            </a:pPr>
            <a:endParaRPr lang="en-US" smtClean="0">
              <a:cs typeface="+mn-cs"/>
            </a:endParaRPr>
          </a:p>
        </p:txBody>
      </p:sp>
      <p:sp>
        <p:nvSpPr>
          <p:cNvPr id="1581060" name="Text Box 4"/>
          <p:cNvSpPr txBox="1">
            <a:spLocks noChangeArrowheads="1"/>
          </p:cNvSpPr>
          <p:nvPr/>
        </p:nvSpPr>
        <p:spPr bwMode="auto">
          <a:xfrm>
            <a:off x="282575" y="2590800"/>
            <a:ext cx="886142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baseline="0" dirty="0">
                <a:cs typeface="+mn-cs"/>
              </a:rPr>
              <a:t>harbinger:~ --&gt; </a:t>
            </a:r>
            <a:r>
              <a:rPr lang="en-US" sz="1800" baseline="0" dirty="0" err="1">
                <a:cs typeface="+mn-cs"/>
              </a:rPr>
              <a:t>mysqldump</a:t>
            </a:r>
            <a:r>
              <a:rPr lang="en-US" sz="1800" baseline="0" dirty="0">
                <a:cs typeface="+mn-cs"/>
              </a:rPr>
              <a:t> --xml -p ray DIVECUST  </a:t>
            </a:r>
            <a:r>
              <a:rPr lang="en-US" sz="1800" b="1" baseline="0" dirty="0">
                <a:cs typeface="+mn-cs"/>
              </a:rPr>
              <a:t>…</a:t>
            </a:r>
          </a:p>
          <a:p>
            <a:pPr algn="l">
              <a:defRPr/>
            </a:pPr>
            <a:r>
              <a:rPr lang="en-US" sz="1800" baseline="0" dirty="0">
                <a:cs typeface="+mn-cs"/>
              </a:rPr>
              <a:t>&lt;?xml version="1.0"?&gt;</a:t>
            </a:r>
          </a:p>
          <a:p>
            <a:pPr algn="l">
              <a:defRPr/>
            </a:pPr>
            <a:r>
              <a:rPr lang="en-US" sz="1800" baseline="0" dirty="0">
                <a:cs typeface="+mn-cs"/>
              </a:rPr>
              <a:t>&lt;</a:t>
            </a:r>
            <a:r>
              <a:rPr lang="en-US" sz="1800" baseline="0" dirty="0" err="1">
                <a:cs typeface="+mn-cs"/>
              </a:rPr>
              <a:t>mysqldump</a:t>
            </a:r>
            <a:r>
              <a:rPr lang="en-US" sz="1800" baseline="0" dirty="0">
                <a:cs typeface="+mn-cs"/>
              </a:rPr>
              <a:t> </a:t>
            </a:r>
            <a:r>
              <a:rPr lang="en-US" sz="1800" baseline="0" dirty="0" err="1">
                <a:cs typeface="+mn-cs"/>
              </a:rPr>
              <a:t>xmlns:xsi</a:t>
            </a:r>
            <a:r>
              <a:rPr lang="en-US" sz="1800" baseline="0" dirty="0">
                <a:cs typeface="+mn-cs"/>
              </a:rPr>
              <a:t>="http://www.w3.org/2001/</a:t>
            </a:r>
            <a:r>
              <a:rPr lang="en-US" sz="1800" baseline="0" dirty="0" err="1">
                <a:cs typeface="+mn-cs"/>
              </a:rPr>
              <a:t>XMLSchema</a:t>
            </a:r>
            <a:r>
              <a:rPr lang="en-US" sz="1800" baseline="0" dirty="0">
                <a:cs typeface="+mn-cs"/>
              </a:rPr>
              <a:t>-instance"&gt;</a:t>
            </a:r>
          </a:p>
          <a:p>
            <a:pPr algn="l">
              <a:defRPr/>
            </a:pPr>
            <a:r>
              <a:rPr lang="en-US" sz="1800" baseline="0" dirty="0">
                <a:cs typeface="+mn-cs"/>
              </a:rPr>
              <a:t>&lt;database name="ray"&gt;</a:t>
            </a:r>
          </a:p>
          <a:p>
            <a:pPr algn="l">
              <a:defRPr/>
            </a:pPr>
            <a:r>
              <a:rPr lang="en-US" sz="1800" baseline="0" dirty="0">
                <a:cs typeface="+mn-cs"/>
              </a:rPr>
              <a:t>	&lt;</a:t>
            </a:r>
            <a:r>
              <a:rPr lang="en-US" sz="1800" baseline="0" dirty="0" err="1">
                <a:cs typeface="+mn-cs"/>
              </a:rPr>
              <a:t>table_structure</a:t>
            </a:r>
            <a:r>
              <a:rPr lang="en-US" sz="1800" baseline="0" dirty="0">
                <a:cs typeface="+mn-cs"/>
              </a:rPr>
              <a:t> name="DIVECUST"&gt;</a:t>
            </a:r>
          </a:p>
          <a:p>
            <a:pPr algn="l">
              <a:defRPr/>
            </a:pPr>
            <a:r>
              <a:rPr lang="en-US" sz="1800" baseline="0" dirty="0">
                <a:cs typeface="+mn-cs"/>
              </a:rPr>
              <a:t>		&lt;field Field="</a:t>
            </a:r>
            <a:r>
              <a:rPr lang="en-US" sz="1800" baseline="0" dirty="0" err="1">
                <a:cs typeface="+mn-cs"/>
              </a:rPr>
              <a:t>Customer_No</a:t>
            </a:r>
            <a:r>
              <a:rPr lang="en-US" sz="1800" baseline="0" dirty="0">
                <a:cs typeface="+mn-cs"/>
              </a:rPr>
              <a:t>" Type="</a:t>
            </a:r>
            <a:r>
              <a:rPr lang="en-US" sz="1800" baseline="0" dirty="0" err="1">
                <a:cs typeface="+mn-cs"/>
              </a:rPr>
              <a:t>int</a:t>
            </a:r>
            <a:r>
              <a:rPr lang="en-US" sz="1800" baseline="0" dirty="0">
                <a:cs typeface="+mn-cs"/>
              </a:rPr>
              <a:t>(11)" Null="NO" Key="PRI" </a:t>
            </a:r>
          </a:p>
          <a:p>
            <a:pPr algn="l">
              <a:defRPr/>
            </a:pPr>
            <a:r>
              <a:rPr lang="en-US" sz="1800" baseline="0" dirty="0">
                <a:cs typeface="+mn-cs"/>
              </a:rPr>
              <a:t>                                                Extra="" Comment="" /&gt;</a:t>
            </a:r>
          </a:p>
          <a:p>
            <a:pPr algn="l">
              <a:defRPr/>
            </a:pPr>
            <a:r>
              <a:rPr lang="en-US" sz="1800" baseline="0" dirty="0">
                <a:cs typeface="+mn-cs"/>
              </a:rPr>
              <a:t>		&lt;field Field="Name" Type="</a:t>
            </a:r>
            <a:r>
              <a:rPr lang="en-US" sz="1800" baseline="0" dirty="0" err="1">
                <a:cs typeface="+mn-cs"/>
              </a:rPr>
              <a:t>varchar</a:t>
            </a:r>
            <a:r>
              <a:rPr lang="en-US" sz="1800" baseline="0" dirty="0">
                <a:cs typeface="+mn-cs"/>
              </a:rPr>
              <a:t>(255)" Null="YES" Key="" Extra="" </a:t>
            </a:r>
          </a:p>
          <a:p>
            <a:pPr algn="l">
              <a:defRPr/>
            </a:pPr>
            <a:r>
              <a:rPr lang="en-US" sz="1800" baseline="0" dirty="0">
                <a:cs typeface="+mn-cs"/>
              </a:rPr>
              <a:t>                                                 Comment="" /&gt;</a:t>
            </a:r>
            <a:r>
              <a:rPr lang="en-US" sz="1800" b="1" baseline="0" dirty="0">
                <a:solidFill>
                  <a:srgbClr val="FF0000"/>
                </a:solidFill>
                <a:cs typeface="+mn-cs"/>
              </a:rPr>
              <a:t>…</a:t>
            </a:r>
            <a:endParaRPr lang="en-US" sz="1800" baseline="0" dirty="0">
              <a:solidFill>
                <a:srgbClr val="FF0000"/>
              </a:solidFill>
              <a:cs typeface="+mn-cs"/>
            </a:endParaRPr>
          </a:p>
          <a:p>
            <a:pPr algn="l">
              <a:defRPr/>
            </a:pPr>
            <a:r>
              <a:rPr lang="en-US" sz="1800" baseline="0" dirty="0">
                <a:cs typeface="+mn-cs"/>
              </a:rPr>
              <a:t>		&lt;options Name="DIVECUST" Engine="</a:t>
            </a:r>
            <a:r>
              <a:rPr lang="en-US" sz="1800" baseline="0" dirty="0" err="1">
                <a:cs typeface="+mn-cs"/>
              </a:rPr>
              <a:t>MyISAM</a:t>
            </a:r>
            <a:r>
              <a:rPr lang="en-US" sz="1800" baseline="0" dirty="0">
                <a:cs typeface="+mn-cs"/>
              </a:rPr>
              <a:t>" Version="10" </a:t>
            </a:r>
          </a:p>
          <a:p>
            <a:pPr algn="l">
              <a:defRPr/>
            </a:pPr>
            <a:r>
              <a:rPr lang="en-US" sz="1800" baseline="0" dirty="0">
                <a:cs typeface="+mn-cs"/>
              </a:rPr>
              <a:t>                                           </a:t>
            </a:r>
            <a:r>
              <a:rPr lang="en-US" sz="1800" baseline="0" dirty="0" err="1">
                <a:cs typeface="+mn-cs"/>
              </a:rPr>
              <a:t>Row_format</a:t>
            </a:r>
            <a:r>
              <a:rPr lang="en-US" sz="1800" baseline="0" dirty="0">
                <a:cs typeface="+mn-cs"/>
              </a:rPr>
              <a:t>="Dynamic" Rows="26" </a:t>
            </a:r>
            <a:r>
              <a:rPr lang="en-US" sz="1800" baseline="0" dirty="0" err="1">
                <a:cs typeface="+mn-cs"/>
              </a:rPr>
              <a:t>Avg_row_length</a:t>
            </a:r>
            <a:r>
              <a:rPr lang="en-US" sz="1800" baseline="0" dirty="0">
                <a:cs typeface="+mn-cs"/>
              </a:rPr>
              <a:t>="92" </a:t>
            </a:r>
          </a:p>
          <a:p>
            <a:pPr algn="l">
              <a:defRPr/>
            </a:pPr>
            <a:r>
              <a:rPr lang="en-US" sz="1800" baseline="0" dirty="0">
                <a:cs typeface="+mn-cs"/>
              </a:rPr>
              <a:t>                                           </a:t>
            </a:r>
            <a:r>
              <a:rPr lang="en-US" sz="1800" baseline="0" dirty="0" err="1">
                <a:cs typeface="+mn-cs"/>
              </a:rPr>
              <a:t>Data_length</a:t>
            </a:r>
            <a:r>
              <a:rPr lang="en-US" sz="1800" baseline="0" dirty="0">
                <a:cs typeface="+mn-cs"/>
              </a:rPr>
              <a:t>="2412" … </a:t>
            </a:r>
            <a:r>
              <a:rPr lang="en-US" sz="1800" baseline="0" dirty="0" err="1">
                <a:cs typeface="+mn-cs"/>
              </a:rPr>
              <a:t>Check_time</a:t>
            </a:r>
            <a:r>
              <a:rPr lang="en-US" sz="1800" baseline="0" dirty="0">
                <a:cs typeface="+mn-cs"/>
              </a:rPr>
              <a:t>="2011-09-02 15:49:22" </a:t>
            </a:r>
          </a:p>
          <a:p>
            <a:pPr algn="l">
              <a:defRPr/>
            </a:pPr>
            <a:r>
              <a:rPr lang="en-US" sz="1800" baseline="0" dirty="0">
                <a:cs typeface="+mn-cs"/>
              </a:rPr>
              <a:t>                                         Collation="latin1_swedish_ci" </a:t>
            </a:r>
            <a:r>
              <a:rPr lang="en-US" sz="1800" baseline="0" dirty="0" err="1">
                <a:cs typeface="+mn-cs"/>
              </a:rPr>
              <a:t>Create_options</a:t>
            </a:r>
            <a:r>
              <a:rPr lang="en-US" sz="1800" baseline="0" dirty="0">
                <a:cs typeface="+mn-cs"/>
              </a:rPr>
              <a:t>="" Comment="" /&gt;</a:t>
            </a:r>
          </a:p>
          <a:p>
            <a:pPr algn="l">
              <a:defRPr/>
            </a:pPr>
            <a:r>
              <a:rPr lang="en-US" sz="1800" baseline="0" dirty="0">
                <a:cs typeface="+mn-cs"/>
              </a:rPr>
              <a:t>	&lt;/</a:t>
            </a:r>
            <a:r>
              <a:rPr lang="en-US" sz="1800" baseline="0" dirty="0" err="1">
                <a:cs typeface="+mn-cs"/>
              </a:rPr>
              <a:t>table_structure</a:t>
            </a:r>
            <a:r>
              <a:rPr lang="en-US" sz="1800" baseline="0" dirty="0">
                <a:cs typeface="+mn-cs"/>
              </a:rPr>
              <a:t>&gt;</a:t>
            </a:r>
            <a:endParaRPr lang="en-US" sz="1600" dirty="0">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r>
              <a:rPr lang="en-US"/>
              <a:t>IS 257 – Fall 2006	</a:t>
            </a:r>
          </a:p>
        </p:txBody>
      </p:sp>
      <p:sp>
        <p:nvSpPr>
          <p:cNvPr id="1582086" name="Rectangle 6"/>
          <p:cNvSpPr>
            <a:spLocks noGrp="1" noChangeArrowheads="1"/>
          </p:cNvSpPr>
          <p:nvPr>
            <p:ph type="title"/>
          </p:nvPr>
        </p:nvSpPr>
        <p:spPr/>
        <p:txBody>
          <a:bodyPr/>
          <a:lstStyle/>
          <a:p>
            <a:pPr eaLnBrk="1" hangingPunct="1">
              <a:defRPr/>
            </a:pPr>
            <a:r>
              <a:rPr lang="en-US" smtClean="0">
                <a:cs typeface="+mj-cs"/>
              </a:rPr>
              <a:t>XML and MySQL</a:t>
            </a:r>
          </a:p>
        </p:txBody>
      </p:sp>
      <p:sp>
        <p:nvSpPr>
          <p:cNvPr id="1582088" name="Text Box 8"/>
          <p:cNvSpPr txBox="1">
            <a:spLocks noChangeArrowheads="1"/>
          </p:cNvSpPr>
          <p:nvPr/>
        </p:nvSpPr>
        <p:spPr bwMode="auto">
          <a:xfrm>
            <a:off x="609600" y="838200"/>
            <a:ext cx="7478713"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800" b="1" baseline="0" dirty="0">
                <a:solidFill>
                  <a:srgbClr val="FF0000"/>
                </a:solidFill>
                <a:cs typeface="+mn-cs"/>
              </a:rPr>
              <a:t>…</a:t>
            </a:r>
            <a:r>
              <a:rPr lang="en-US" sz="1800" b="1" baseline="0" dirty="0">
                <a:cs typeface="+mn-cs"/>
              </a:rPr>
              <a:t>	</a:t>
            </a:r>
            <a:r>
              <a:rPr lang="en-US" sz="1800" baseline="0" dirty="0">
                <a:cs typeface="+mn-cs"/>
              </a:rPr>
              <a:t>&lt;</a:t>
            </a:r>
            <a:r>
              <a:rPr lang="en-US" sz="1800" baseline="0" dirty="0" err="1">
                <a:cs typeface="+mn-cs"/>
              </a:rPr>
              <a:t>table_data</a:t>
            </a:r>
            <a:r>
              <a:rPr lang="en-US" sz="1800" baseline="0" dirty="0">
                <a:cs typeface="+mn-cs"/>
              </a:rPr>
              <a:t> name="DIVECUST"&gt;</a:t>
            </a:r>
            <a:br>
              <a:rPr lang="en-US" sz="1800" baseline="0" dirty="0">
                <a:cs typeface="+mn-cs"/>
              </a:rPr>
            </a:br>
            <a:r>
              <a:rPr lang="en-US" sz="1800" baseline="0" dirty="0">
                <a:cs typeface="+mn-cs"/>
              </a:rPr>
              <a:t>	&lt;row&gt;</a:t>
            </a:r>
            <a:br>
              <a:rPr lang="en-US" sz="1800" baseline="0" dirty="0">
                <a:cs typeface="+mn-cs"/>
              </a:rPr>
            </a:br>
            <a:r>
              <a:rPr lang="en-US" sz="1800" baseline="0" dirty="0">
                <a:cs typeface="+mn-cs"/>
              </a:rPr>
              <a:t>		&lt;field name="</a:t>
            </a:r>
            <a:r>
              <a:rPr lang="en-US" sz="1800" baseline="0" dirty="0" err="1">
                <a:cs typeface="+mn-cs"/>
              </a:rPr>
              <a:t>Customer_No</a:t>
            </a:r>
            <a:r>
              <a:rPr lang="en-US" sz="1800" baseline="0" dirty="0">
                <a:cs typeface="+mn-cs"/>
              </a:rPr>
              <a:t>"&gt;1480&lt;/field&gt;</a:t>
            </a:r>
            <a:br>
              <a:rPr lang="en-US" sz="1800" baseline="0" dirty="0">
                <a:cs typeface="+mn-cs"/>
              </a:rPr>
            </a:br>
            <a:r>
              <a:rPr lang="en-US" sz="1800" baseline="0" dirty="0">
                <a:cs typeface="+mn-cs"/>
              </a:rPr>
              <a:t>		&lt;field name="Name"&gt;Louis </a:t>
            </a:r>
            <a:r>
              <a:rPr lang="en-US" sz="1800" baseline="0" dirty="0" err="1">
                <a:cs typeface="+mn-cs"/>
              </a:rPr>
              <a:t>Jazdzewski</a:t>
            </a:r>
            <a:r>
              <a:rPr lang="en-US" sz="1800" baseline="0" dirty="0">
                <a:cs typeface="+mn-cs"/>
              </a:rPr>
              <a:t>&lt;/field&gt;</a:t>
            </a:r>
            <a:br>
              <a:rPr lang="en-US" sz="1800" baseline="0" dirty="0">
                <a:cs typeface="+mn-cs"/>
              </a:rPr>
            </a:br>
            <a:r>
              <a:rPr lang="en-US" sz="1800" baseline="0" dirty="0">
                <a:cs typeface="+mn-cs"/>
              </a:rPr>
              <a:t>		&lt;field name="Street"&gt;2501 O'Connor&lt;/field&gt;</a:t>
            </a:r>
            <a:br>
              <a:rPr lang="en-US" sz="1800" baseline="0" dirty="0">
                <a:cs typeface="+mn-cs"/>
              </a:rPr>
            </a:br>
            <a:r>
              <a:rPr lang="en-US" sz="1800" baseline="0" dirty="0">
                <a:cs typeface="+mn-cs"/>
              </a:rPr>
              <a:t>		&lt;field name="City"&gt;New Orleans&lt;/field&gt;</a:t>
            </a:r>
            <a:br>
              <a:rPr lang="en-US" sz="1800" baseline="0" dirty="0">
                <a:cs typeface="+mn-cs"/>
              </a:rPr>
            </a:br>
            <a:r>
              <a:rPr lang="en-US" sz="1800" baseline="0" dirty="0">
                <a:cs typeface="+mn-cs"/>
              </a:rPr>
              <a:t>		&lt;field name="</a:t>
            </a:r>
            <a:r>
              <a:rPr lang="en-US" sz="1800" baseline="0" dirty="0" err="1">
                <a:cs typeface="+mn-cs"/>
              </a:rPr>
              <a:t>State_Prov</a:t>
            </a:r>
            <a:r>
              <a:rPr lang="en-US" sz="1800" baseline="0" dirty="0">
                <a:cs typeface="+mn-cs"/>
              </a:rPr>
              <a:t>"&gt;LA&lt;/field&gt;</a:t>
            </a:r>
            <a:br>
              <a:rPr lang="en-US" sz="1800" baseline="0" dirty="0">
                <a:cs typeface="+mn-cs"/>
              </a:rPr>
            </a:br>
            <a:r>
              <a:rPr lang="en-US" sz="1800" baseline="0" dirty="0">
                <a:cs typeface="+mn-cs"/>
              </a:rPr>
              <a:t>		&lt;field name="</a:t>
            </a:r>
            <a:r>
              <a:rPr lang="en-US" sz="1800" baseline="0" dirty="0" err="1">
                <a:cs typeface="+mn-cs"/>
              </a:rPr>
              <a:t>Zip_Postal_Code</a:t>
            </a:r>
            <a:r>
              <a:rPr lang="en-US" sz="1800" baseline="0" dirty="0">
                <a:cs typeface="+mn-cs"/>
              </a:rPr>
              <a:t>"&gt;60332&lt;/field&gt;</a:t>
            </a:r>
            <a:br>
              <a:rPr lang="en-US" sz="1800" baseline="0" dirty="0">
                <a:cs typeface="+mn-cs"/>
              </a:rPr>
            </a:br>
            <a:r>
              <a:rPr lang="en-US" sz="1800" baseline="0" dirty="0">
                <a:cs typeface="+mn-cs"/>
              </a:rPr>
              <a:t>		&lt;field name="Country"&gt;U.S.A.&lt;/field&gt;</a:t>
            </a:r>
            <a:br>
              <a:rPr lang="en-US" sz="1800" baseline="0" dirty="0">
                <a:cs typeface="+mn-cs"/>
              </a:rPr>
            </a:br>
            <a:r>
              <a:rPr lang="en-US" sz="1800" baseline="0" dirty="0">
                <a:cs typeface="+mn-cs"/>
              </a:rPr>
              <a:t>		&lt;field name="Phone"&gt;(902) 555-8888&lt;/field&gt;</a:t>
            </a:r>
            <a:br>
              <a:rPr lang="en-US" sz="1800" baseline="0" dirty="0">
                <a:cs typeface="+mn-cs"/>
              </a:rPr>
            </a:br>
            <a:r>
              <a:rPr lang="en-US" sz="1800" baseline="0" dirty="0">
                <a:cs typeface="+mn-cs"/>
              </a:rPr>
              <a:t>		&lt;field name="</a:t>
            </a:r>
            <a:r>
              <a:rPr lang="en-US" sz="1800" baseline="0" dirty="0" err="1">
                <a:cs typeface="+mn-cs"/>
              </a:rPr>
              <a:t>First_Contact</a:t>
            </a:r>
            <a:r>
              <a:rPr lang="en-US" sz="1800" baseline="0" dirty="0">
                <a:cs typeface="+mn-cs"/>
              </a:rPr>
              <a:t>"&gt;1991-01-29 00:00:00&lt;/field&gt;</a:t>
            </a:r>
            <a:br>
              <a:rPr lang="en-US" sz="1800" baseline="0" dirty="0">
                <a:cs typeface="+mn-cs"/>
              </a:rPr>
            </a:br>
            <a:r>
              <a:rPr lang="en-US" sz="1800" baseline="0" dirty="0">
                <a:cs typeface="+mn-cs"/>
              </a:rPr>
              <a:t>	&lt;/row&gt;</a:t>
            </a:r>
            <a:br>
              <a:rPr lang="en-US" sz="1800" baseline="0" dirty="0">
                <a:cs typeface="+mn-cs"/>
              </a:rPr>
            </a:br>
            <a:r>
              <a:rPr lang="en-US" sz="1800" baseline="0" dirty="0">
                <a:cs typeface="+mn-cs"/>
              </a:rPr>
              <a:t>	&lt;row&gt;</a:t>
            </a:r>
            <a:br>
              <a:rPr lang="en-US" sz="1800" baseline="0" dirty="0">
                <a:cs typeface="+mn-cs"/>
              </a:rPr>
            </a:br>
            <a:r>
              <a:rPr lang="en-US" sz="1800" baseline="0" dirty="0">
                <a:cs typeface="+mn-cs"/>
              </a:rPr>
              <a:t>		&lt;field name="</a:t>
            </a:r>
            <a:r>
              <a:rPr lang="en-US" sz="1800" baseline="0" dirty="0" err="1">
                <a:cs typeface="+mn-cs"/>
              </a:rPr>
              <a:t>Customer_No</a:t>
            </a:r>
            <a:r>
              <a:rPr lang="en-US" sz="1800" baseline="0" dirty="0">
                <a:cs typeface="+mn-cs"/>
              </a:rPr>
              <a:t>"&gt;1481&lt;/field&gt;</a:t>
            </a:r>
            <a:br>
              <a:rPr lang="en-US" sz="1800" baseline="0" dirty="0">
                <a:cs typeface="+mn-cs"/>
              </a:rPr>
            </a:br>
            <a:r>
              <a:rPr lang="en-US" sz="1800" baseline="0" dirty="0">
                <a:cs typeface="+mn-cs"/>
              </a:rPr>
              <a:t>		&lt;field name="Name"&gt;Barbara Wright&lt;/field&gt;</a:t>
            </a:r>
            <a:br>
              <a:rPr lang="en-US" sz="1800" baseline="0" dirty="0">
                <a:cs typeface="+mn-cs"/>
              </a:rPr>
            </a:br>
            <a:r>
              <a:rPr lang="en-US" sz="1800" baseline="0" dirty="0">
                <a:cs typeface="+mn-cs"/>
              </a:rPr>
              <a:t>		&lt;field name="Street"&gt;6344 W. Freeway&lt;/field&gt;</a:t>
            </a:r>
            <a:br>
              <a:rPr lang="en-US" sz="1800" baseline="0" dirty="0">
                <a:cs typeface="+mn-cs"/>
              </a:rPr>
            </a:br>
            <a:r>
              <a:rPr lang="en-US" sz="1800" baseline="0" dirty="0">
                <a:cs typeface="+mn-cs"/>
              </a:rPr>
              <a:t>		&lt;field name="City"&gt;San Francisco&lt;/field&gt;</a:t>
            </a:r>
            <a:br>
              <a:rPr lang="en-US" sz="1800" baseline="0" dirty="0">
                <a:cs typeface="+mn-cs"/>
              </a:rPr>
            </a:br>
            <a:r>
              <a:rPr lang="en-US" sz="1800" baseline="0" dirty="0">
                <a:cs typeface="+mn-cs"/>
              </a:rPr>
              <a:t>		&lt;field name="</a:t>
            </a:r>
            <a:r>
              <a:rPr lang="en-US" sz="1800" baseline="0" dirty="0" err="1">
                <a:cs typeface="+mn-cs"/>
              </a:rPr>
              <a:t>State_Prov</a:t>
            </a:r>
            <a:r>
              <a:rPr lang="en-US" sz="1800" baseline="0" dirty="0">
                <a:cs typeface="+mn-cs"/>
              </a:rPr>
              <a:t>"&gt;CA&lt;/field&gt;</a:t>
            </a:r>
            <a:br>
              <a:rPr lang="en-US" sz="1800" baseline="0" dirty="0">
                <a:cs typeface="+mn-cs"/>
              </a:rPr>
            </a:br>
            <a:r>
              <a:rPr lang="en-US" sz="1800" baseline="0" dirty="0">
                <a:cs typeface="+mn-cs"/>
              </a:rPr>
              <a:t>		&lt;field name="</a:t>
            </a:r>
            <a:r>
              <a:rPr lang="en-US" sz="1800" baseline="0" dirty="0" err="1">
                <a:cs typeface="+mn-cs"/>
              </a:rPr>
              <a:t>Zip_Postal_Code</a:t>
            </a:r>
            <a:r>
              <a:rPr lang="en-US" sz="1800" baseline="0" dirty="0">
                <a:cs typeface="+mn-cs"/>
              </a:rPr>
              <a:t>"&gt;95031&lt;/field&gt;</a:t>
            </a:r>
            <a:br>
              <a:rPr lang="en-US" sz="1800" baseline="0" dirty="0">
                <a:cs typeface="+mn-cs"/>
              </a:rPr>
            </a:br>
            <a:r>
              <a:rPr lang="en-US" sz="1800" baseline="0" dirty="0">
                <a:cs typeface="+mn-cs"/>
              </a:rPr>
              <a:t>		&lt;field name="Country"&gt;U.S.A.&lt;/field&gt; </a:t>
            </a:r>
            <a:r>
              <a:rPr lang="en-US" sz="1800" b="1" baseline="0" dirty="0">
                <a:solidFill>
                  <a:srgbClr val="FF0000"/>
                </a:solidFill>
                <a:cs typeface="+mn-cs"/>
              </a:rPr>
              <a:t>…</a:t>
            </a:r>
            <a:endParaRPr lang="en-US" sz="1800" baseline="0" dirty="0">
              <a:solidFill>
                <a:srgbClr val="FF0000"/>
              </a:solidFill>
              <a:cs typeface="+mn-cs"/>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3000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3000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4139</TotalTime>
  <Words>2675</Words>
  <Application>Microsoft Macintosh PowerPoint</Application>
  <PresentationFormat>On-screen Show (4:3)</PresentationFormat>
  <Paragraphs>433</Paragraphs>
  <Slides>44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Times New Roman</vt:lpstr>
      <vt:lpstr>ＭＳ Ｐゴシック</vt:lpstr>
      <vt:lpstr>Arial</vt:lpstr>
      <vt:lpstr>Futura Md BT</vt:lpstr>
      <vt:lpstr>Calibri</vt:lpstr>
      <vt:lpstr>Arial Unicode MS</vt:lpstr>
      <vt:lpstr>Default Design</vt:lpstr>
      <vt:lpstr>New Generation Database Systems: XML Databases</vt:lpstr>
      <vt:lpstr>Lecture Outline</vt:lpstr>
      <vt:lpstr>Lecture Outline</vt:lpstr>
      <vt:lpstr>Standards: XML/SQL</vt:lpstr>
      <vt:lpstr>Standards: XML/SQL</vt:lpstr>
      <vt:lpstr>Standards: XML/SQL</vt:lpstr>
      <vt:lpstr>XML and MySQL</vt:lpstr>
      <vt:lpstr>XML and MySQL</vt:lpstr>
      <vt:lpstr>XML and MySQL</vt:lpstr>
      <vt:lpstr>XML to Relational Database Mapping</vt:lpstr>
      <vt:lpstr>Introduction</vt:lpstr>
      <vt:lpstr>XML</vt:lpstr>
      <vt:lpstr>XML vs. HTML</vt:lpstr>
      <vt:lpstr>XML Technologies</vt:lpstr>
      <vt:lpstr>DTD ( Document Type Definition )</vt:lpstr>
      <vt:lpstr>DTD ( Document Type Definition )</vt:lpstr>
      <vt:lpstr>XML vs. Relational Database</vt:lpstr>
      <vt:lpstr>XML vs. Relational Database</vt:lpstr>
      <vt:lpstr>XML vs. Relational Database</vt:lpstr>
      <vt:lpstr>XML vs. Relational Database</vt:lpstr>
      <vt:lpstr>When XML representation is not beneficial</vt:lpstr>
      <vt:lpstr>When XML representation is beneficial</vt:lpstr>
      <vt:lpstr>XML-to-Relational mapping</vt:lpstr>
      <vt:lpstr>Schema Mapping</vt:lpstr>
      <vt:lpstr>Simplifying DTD</vt:lpstr>
      <vt:lpstr>DTD graph</vt:lpstr>
      <vt:lpstr>Inlined DTD graph</vt:lpstr>
      <vt:lpstr>Inlined DTD graph</vt:lpstr>
      <vt:lpstr>Generated Database Schema</vt:lpstr>
      <vt:lpstr>Data Mapping</vt:lpstr>
      <vt:lpstr>Summary</vt:lpstr>
      <vt:lpstr>Issues</vt:lpstr>
      <vt:lpstr>Lecture Outline</vt:lpstr>
      <vt:lpstr>Native XML Database (NXD) </vt:lpstr>
      <vt:lpstr>Why XML Databases?</vt:lpstr>
      <vt:lpstr>Database Systems supporting XQuery</vt:lpstr>
      <vt:lpstr>Further comments on NXD</vt:lpstr>
      <vt:lpstr>Anatomy of a Native XML database</vt:lpstr>
      <vt:lpstr>OBDBXML</vt:lpstr>
      <vt:lpstr>OBDBXML</vt:lpstr>
      <vt:lpstr>OBDBXML</vt:lpstr>
      <vt:lpstr>OBDBXML</vt:lpstr>
      <vt:lpstr>OBDBXML</vt:lpstr>
      <vt:lpstr>OBDBXML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218</cp:revision>
  <dcterms:created xsi:type="dcterms:W3CDTF">2002-08-26T07:08:49Z</dcterms:created>
  <dcterms:modified xsi:type="dcterms:W3CDTF">2012-10-11T21:20:09Z</dcterms:modified>
</cp:coreProperties>
</file>