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1.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handoutMasterIdLst>
    <p:handoutMasterId r:id="rId67"/>
  </p:handoutMasterIdLst>
  <p:sldIdLst>
    <p:sldId id="600" r:id="rId2"/>
    <p:sldId id="668" r:id="rId3"/>
    <p:sldId id="776" r:id="rId4"/>
    <p:sldId id="747" r:id="rId5"/>
    <p:sldId id="721" r:id="rId6"/>
    <p:sldId id="723" r:id="rId7"/>
    <p:sldId id="725" r:id="rId8"/>
    <p:sldId id="786" r:id="rId9"/>
    <p:sldId id="787" r:id="rId10"/>
    <p:sldId id="788" r:id="rId11"/>
    <p:sldId id="789" r:id="rId12"/>
    <p:sldId id="790" r:id="rId13"/>
    <p:sldId id="791" r:id="rId14"/>
    <p:sldId id="792" r:id="rId15"/>
    <p:sldId id="793" r:id="rId16"/>
    <p:sldId id="795" r:id="rId17"/>
    <p:sldId id="796" r:id="rId18"/>
    <p:sldId id="797" r:id="rId19"/>
    <p:sldId id="815" r:id="rId20"/>
    <p:sldId id="799" r:id="rId21"/>
    <p:sldId id="800" r:id="rId22"/>
    <p:sldId id="801" r:id="rId23"/>
    <p:sldId id="802" r:id="rId24"/>
    <p:sldId id="803" r:id="rId25"/>
    <p:sldId id="804" r:id="rId26"/>
    <p:sldId id="805" r:id="rId27"/>
    <p:sldId id="806" r:id="rId28"/>
    <p:sldId id="807" r:id="rId29"/>
    <p:sldId id="808" r:id="rId30"/>
    <p:sldId id="809" r:id="rId31"/>
    <p:sldId id="810" r:id="rId32"/>
    <p:sldId id="782" r:id="rId33"/>
    <p:sldId id="811" r:id="rId34"/>
    <p:sldId id="816" r:id="rId35"/>
    <p:sldId id="750" r:id="rId36"/>
    <p:sldId id="751" r:id="rId37"/>
    <p:sldId id="752" r:id="rId38"/>
    <p:sldId id="753" r:id="rId39"/>
    <p:sldId id="754" r:id="rId40"/>
    <p:sldId id="755" r:id="rId41"/>
    <p:sldId id="817" r:id="rId42"/>
    <p:sldId id="756" r:id="rId43"/>
    <p:sldId id="757" r:id="rId44"/>
    <p:sldId id="758" r:id="rId45"/>
    <p:sldId id="759" r:id="rId46"/>
    <p:sldId id="760" r:id="rId47"/>
    <p:sldId id="761" r:id="rId48"/>
    <p:sldId id="762" r:id="rId49"/>
    <p:sldId id="763" r:id="rId50"/>
    <p:sldId id="764" r:id="rId51"/>
    <p:sldId id="765" r:id="rId52"/>
    <p:sldId id="785" r:id="rId53"/>
    <p:sldId id="780" r:id="rId54"/>
    <p:sldId id="766" r:id="rId55"/>
    <p:sldId id="767" r:id="rId56"/>
    <p:sldId id="768" r:id="rId57"/>
    <p:sldId id="769" r:id="rId58"/>
    <p:sldId id="770" r:id="rId59"/>
    <p:sldId id="771" r:id="rId60"/>
    <p:sldId id="772" r:id="rId61"/>
    <p:sldId id="773" r:id="rId62"/>
    <p:sldId id="774" r:id="rId63"/>
    <p:sldId id="775" r:id="rId64"/>
    <p:sldId id="781" r:id="rId6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99" autoAdjust="0"/>
    <p:restoredTop sz="90929"/>
  </p:normalViewPr>
  <p:slideViewPr>
    <p:cSldViewPr>
      <p:cViewPr varScale="1">
        <p:scale>
          <a:sx n="117" d="100"/>
          <a:sy n="117" d="100"/>
        </p:scale>
        <p:origin x="-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5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2C4F20-F38B-C343-BB2B-96B753860924}" type="datetimeFigureOut">
              <a:rPr lang="en-US" smtClean="0"/>
              <a:t>9/18/12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2675AA-2A1B-D247-BADC-65E924B47D2A}" type="slidenum">
              <a:rPr lang="en-US" smtClean="0"/>
              <a:t>‹#›</a:t>
            </a:fld>
            <a:endParaRPr lang="en-US"/>
          </a:p>
        </p:txBody>
      </p:sp>
    </p:spTree>
    <p:extLst>
      <p:ext uri="{BB962C8B-B14F-4D97-AF65-F5344CB8AC3E}">
        <p14:creationId xmlns:p14="http://schemas.microsoft.com/office/powerpoint/2010/main" val="20131148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2202852A-1C47-4A4D-809D-08B3DCB783CE}" type="slidenum">
              <a:rPr lang="en-US"/>
              <a:pPr/>
              <a:t>‹#›</a:t>
            </a:fld>
            <a:endParaRPr lang="en-US"/>
          </a:p>
        </p:txBody>
      </p:sp>
    </p:spTree>
    <p:extLst>
      <p:ext uri="{BB962C8B-B14F-4D97-AF65-F5344CB8AC3E}">
        <p14:creationId xmlns:p14="http://schemas.microsoft.com/office/powerpoint/2010/main" val="4187803354"/>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BCB3A-06E0-D44F-BE18-067A5C6A430C}" type="slidenum">
              <a:rPr lang="en-US"/>
              <a:pPr/>
              <a:t>1</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6267D5-6D1F-464F-8605-CB2B877B277B}" type="slidenum">
              <a:rPr lang="en-US"/>
              <a:pPr/>
              <a:t>10</a:t>
            </a:fld>
            <a:endParaRPr lang="en-US"/>
          </a:p>
        </p:txBody>
      </p:sp>
      <p:sp>
        <p:nvSpPr>
          <p:cNvPr id="7823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23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806D8-0D4E-DA40-8197-037EB45468C2}" type="slidenum">
              <a:rPr lang="en-US"/>
              <a:pPr/>
              <a:t>11</a:t>
            </a:fld>
            <a:endParaRPr lang="en-US"/>
          </a:p>
        </p:txBody>
      </p:sp>
      <p:sp>
        <p:nvSpPr>
          <p:cNvPr id="7843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43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AB33D-E46E-0B4F-A6AD-AF0C406889FB}" type="slidenum">
              <a:rPr lang="en-US"/>
              <a:pPr/>
              <a:t>12</a:t>
            </a:fld>
            <a:endParaRPr lang="en-US"/>
          </a:p>
        </p:txBody>
      </p:sp>
      <p:sp>
        <p:nvSpPr>
          <p:cNvPr id="786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6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18BD00-E4D6-5946-AF2F-BF7507B810B7}" type="slidenum">
              <a:rPr lang="en-US"/>
              <a:pPr/>
              <a:t>13</a:t>
            </a:fld>
            <a:endParaRPr lang="en-US"/>
          </a:p>
        </p:txBody>
      </p:sp>
      <p:sp>
        <p:nvSpPr>
          <p:cNvPr id="7884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84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6FD49-D499-C84A-AC7B-A110490009DB}" type="slidenum">
              <a:rPr lang="en-US"/>
              <a:pPr/>
              <a:t>14</a:t>
            </a:fld>
            <a:endParaRPr lang="en-US"/>
          </a:p>
        </p:txBody>
      </p:sp>
      <p:sp>
        <p:nvSpPr>
          <p:cNvPr id="7905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0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45C272-037F-7B44-8209-CAAD12B49853}" type="slidenum">
              <a:rPr lang="en-US"/>
              <a:pPr/>
              <a:t>15</a:t>
            </a:fld>
            <a:endParaRPr lang="en-US"/>
          </a:p>
        </p:txBody>
      </p:sp>
      <p:sp>
        <p:nvSpPr>
          <p:cNvPr id="7925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25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85655-B8C3-D645-9A52-F6DBA3136AB7}" type="slidenum">
              <a:rPr lang="en-US"/>
              <a:pPr/>
              <a:t>16</a:t>
            </a:fld>
            <a:endParaRPr lang="en-US"/>
          </a:p>
        </p:txBody>
      </p:sp>
      <p:sp>
        <p:nvSpPr>
          <p:cNvPr id="7966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66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BCFD-D28E-DD4E-A7B8-D19E44B42774}" type="slidenum">
              <a:rPr lang="en-US"/>
              <a:pPr/>
              <a:t>17</a:t>
            </a:fld>
            <a:endParaRPr lang="en-US"/>
          </a:p>
        </p:txBody>
      </p:sp>
      <p:sp>
        <p:nvSpPr>
          <p:cNvPr id="7987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87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AE7A50-547E-B643-9570-5C8AAB3EE882}" type="slidenum">
              <a:rPr lang="en-US"/>
              <a:pPr/>
              <a:t>18</a:t>
            </a:fld>
            <a:endParaRPr lang="en-US"/>
          </a:p>
        </p:txBody>
      </p:sp>
      <p:sp>
        <p:nvSpPr>
          <p:cNvPr id="8007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0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A007D-74F0-8746-8EC8-980A83D7FC83}" type="slidenum">
              <a:rPr lang="en-US"/>
              <a:pPr/>
              <a:t>19</a:t>
            </a:fld>
            <a:endParaRPr lang="en-US"/>
          </a:p>
        </p:txBody>
      </p:sp>
      <p:sp>
        <p:nvSpPr>
          <p:cNvPr id="837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A76C19-F969-D74D-94AD-4877FC3D871E}" type="slidenum">
              <a:rPr lang="en-US"/>
              <a:pPr/>
              <a:t>2</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2D25A-2EAA-184A-936A-20045EB49A3F}" type="slidenum">
              <a:rPr lang="en-US"/>
              <a:pPr/>
              <a:t>20</a:t>
            </a:fld>
            <a:endParaRPr lang="en-US"/>
          </a:p>
        </p:txBody>
      </p:sp>
      <p:sp>
        <p:nvSpPr>
          <p:cNvPr id="8048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48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BB43B7-0773-4B40-9597-443D8FBC1A13}" type="slidenum">
              <a:rPr lang="en-US"/>
              <a:pPr/>
              <a:t>21</a:t>
            </a:fld>
            <a:endParaRPr lang="en-US"/>
          </a:p>
        </p:txBody>
      </p:sp>
      <p:sp>
        <p:nvSpPr>
          <p:cNvPr id="8069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6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87EAD-464E-B748-AA5C-9B0184E89ED0}" type="slidenum">
              <a:rPr lang="en-US"/>
              <a:pPr/>
              <a:t>22</a:t>
            </a:fld>
            <a:endParaRPr lang="en-US"/>
          </a:p>
        </p:txBody>
      </p:sp>
      <p:sp>
        <p:nvSpPr>
          <p:cNvPr id="8089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89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21A5E6-6D23-1F43-9534-7DFDC990E9D5}" type="slidenum">
              <a:rPr lang="en-US"/>
              <a:pPr/>
              <a:t>23</a:t>
            </a:fld>
            <a:endParaRPr lang="en-US"/>
          </a:p>
        </p:txBody>
      </p:sp>
      <p:sp>
        <p:nvSpPr>
          <p:cNvPr id="811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1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C43F1A-69F7-674B-B044-06CD05F2ADCE}" type="slidenum">
              <a:rPr lang="en-US"/>
              <a:pPr/>
              <a:t>24</a:t>
            </a:fld>
            <a:endParaRPr lang="en-US"/>
          </a:p>
        </p:txBody>
      </p:sp>
      <p:sp>
        <p:nvSpPr>
          <p:cNvPr id="8130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30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9F96E1-4887-D540-9FA0-5429852EA93E}" type="slidenum">
              <a:rPr lang="en-US"/>
              <a:pPr/>
              <a:t>25</a:t>
            </a:fld>
            <a:endParaRPr lang="en-US"/>
          </a:p>
        </p:txBody>
      </p:sp>
      <p:sp>
        <p:nvSpPr>
          <p:cNvPr id="8151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51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EA3A3-0A05-5C40-97B6-AD18513024DD}" type="slidenum">
              <a:rPr lang="en-US"/>
              <a:pPr/>
              <a:t>26</a:t>
            </a:fld>
            <a:endParaRPr lang="en-US"/>
          </a:p>
        </p:txBody>
      </p:sp>
      <p:sp>
        <p:nvSpPr>
          <p:cNvPr id="8171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71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8FD1F-30EB-6841-8FF4-4A0D499B5AD0}" type="slidenum">
              <a:rPr lang="en-US"/>
              <a:pPr/>
              <a:t>27</a:t>
            </a:fld>
            <a:endParaRPr lang="en-US"/>
          </a:p>
        </p:txBody>
      </p:sp>
      <p:sp>
        <p:nvSpPr>
          <p:cNvPr id="8192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92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49C34C-FD63-5644-B270-5CEF29F682B1}" type="slidenum">
              <a:rPr lang="en-US"/>
              <a:pPr/>
              <a:t>28</a:t>
            </a:fld>
            <a:endParaRPr lang="en-US"/>
          </a:p>
        </p:txBody>
      </p:sp>
      <p:sp>
        <p:nvSpPr>
          <p:cNvPr id="8212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12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0028D-EA87-7F48-B5E6-1BE89ADE9064}" type="slidenum">
              <a:rPr lang="en-US"/>
              <a:pPr/>
              <a:t>29</a:t>
            </a:fld>
            <a:endParaRPr lang="en-US"/>
          </a:p>
        </p:txBody>
      </p:sp>
      <p:sp>
        <p:nvSpPr>
          <p:cNvPr id="8232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32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10D3B6-0BE0-2445-8D3B-C52D6D3A7B81}" type="slidenum">
              <a:rPr lang="en-US"/>
              <a:pPr/>
              <a:t>3</a:t>
            </a:fld>
            <a:endParaRPr lang="en-US"/>
          </a:p>
        </p:txBody>
      </p:sp>
      <p:sp>
        <p:nvSpPr>
          <p:cNvPr id="709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6BB84F-A7CF-8843-8B72-4A1F25385AB1}" type="slidenum">
              <a:rPr lang="en-US"/>
              <a:pPr/>
              <a:t>30</a:t>
            </a:fld>
            <a:endParaRPr lang="en-US"/>
          </a:p>
        </p:txBody>
      </p:sp>
      <p:sp>
        <p:nvSpPr>
          <p:cNvPr id="8253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53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D8604-CA64-ED45-9E37-62029F553BDD}" type="slidenum">
              <a:rPr lang="en-US"/>
              <a:pPr/>
              <a:t>31</a:t>
            </a:fld>
            <a:endParaRPr lang="en-US"/>
          </a:p>
        </p:txBody>
      </p:sp>
      <p:sp>
        <p:nvSpPr>
          <p:cNvPr id="8273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7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271D5-1F4B-3A40-9DC5-34DC5501B095}" type="slidenum">
              <a:rPr lang="en-US"/>
              <a:pPr/>
              <a:t>32</a:t>
            </a:fld>
            <a:endParaRPr lang="en-US"/>
          </a:p>
        </p:txBody>
      </p:sp>
      <p:sp>
        <p:nvSpPr>
          <p:cNvPr id="73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3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8B8BA4-B85B-2947-9C58-247EC067DCFE}" type="slidenum">
              <a:rPr lang="en-US"/>
              <a:pPr/>
              <a:t>33</a:t>
            </a:fld>
            <a:endParaRPr lang="en-US"/>
          </a:p>
        </p:txBody>
      </p:sp>
      <p:sp>
        <p:nvSpPr>
          <p:cNvPr id="8294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94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5A6E78-02A7-6141-A882-7F0DB6A2872B}" type="slidenum">
              <a:rPr lang="en-US"/>
              <a:pPr/>
              <a:t>34</a:t>
            </a:fld>
            <a:endParaRPr lang="en-US"/>
          </a:p>
        </p:txBody>
      </p:sp>
      <p:sp>
        <p:nvSpPr>
          <p:cNvPr id="839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0DA01-70FD-B046-B701-F703F53580A5}" type="slidenum">
              <a:rPr lang="en-US"/>
              <a:pPr/>
              <a:t>35</a:t>
            </a:fld>
            <a:endParaRPr lang="en-US"/>
          </a:p>
        </p:txBody>
      </p:sp>
      <p:sp>
        <p:nvSpPr>
          <p:cNvPr id="741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53A826-C220-5D40-886D-8EBD7777EE1E}" type="slidenum">
              <a:rPr lang="en-US"/>
              <a:pPr/>
              <a:t>36</a:t>
            </a:fld>
            <a:endParaRPr lang="en-US"/>
          </a:p>
        </p:txBody>
      </p:sp>
      <p:sp>
        <p:nvSpPr>
          <p:cNvPr id="742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193A33-BCE1-C145-BC58-F56748224A69}" type="slidenum">
              <a:rPr lang="en-US"/>
              <a:pPr/>
              <a:t>37</a:t>
            </a:fld>
            <a:endParaRPr lang="en-US"/>
          </a:p>
        </p:txBody>
      </p:sp>
      <p:sp>
        <p:nvSpPr>
          <p:cNvPr id="743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D91F95-2E0F-A24F-BF3E-3D196CECED87}" type="slidenum">
              <a:rPr lang="en-US"/>
              <a:pPr/>
              <a:t>38</a:t>
            </a:fld>
            <a:endParaRPr lang="en-US"/>
          </a:p>
        </p:txBody>
      </p:sp>
      <p:sp>
        <p:nvSpPr>
          <p:cNvPr id="744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90B9D-A315-D44F-A889-0EF7AA3D3494}" type="slidenum">
              <a:rPr lang="en-US"/>
              <a:pPr/>
              <a:t>39</a:t>
            </a:fld>
            <a:endParaRPr lang="en-US"/>
          </a:p>
        </p:txBody>
      </p:sp>
      <p:sp>
        <p:nvSpPr>
          <p:cNvPr id="745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249837-80B2-2C40-B48B-06C67F27BEE3}" type="slidenum">
              <a:rPr lang="en-US"/>
              <a:pPr/>
              <a:t>4</a:t>
            </a:fld>
            <a:endParaRPr lang="en-US"/>
          </a:p>
        </p:txBody>
      </p:sp>
      <p:sp>
        <p:nvSpPr>
          <p:cNvPr id="710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5FF2F0-8DE4-6C4B-A383-D48117A07217}" type="slidenum">
              <a:rPr lang="en-US"/>
              <a:pPr/>
              <a:t>40</a:t>
            </a:fld>
            <a:endParaRPr lang="en-US"/>
          </a:p>
        </p:txBody>
      </p:sp>
      <p:sp>
        <p:nvSpPr>
          <p:cNvPr id="7464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63F472-672D-AC4F-AC3B-C619D673FC35}" type="slidenum">
              <a:rPr lang="en-US"/>
              <a:pPr/>
              <a:t>41</a:t>
            </a:fld>
            <a:endParaRPr lang="en-US"/>
          </a:p>
        </p:txBody>
      </p:sp>
      <p:sp>
        <p:nvSpPr>
          <p:cNvPr id="841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4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73EB0C-D707-944B-82FE-5EBB599B6B50}" type="slidenum">
              <a:rPr lang="en-US"/>
              <a:pPr/>
              <a:t>42</a:t>
            </a:fld>
            <a:endParaRPr lang="en-US"/>
          </a:p>
        </p:txBody>
      </p:sp>
      <p:sp>
        <p:nvSpPr>
          <p:cNvPr id="748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D8CC-133A-2E4F-80E0-AF056C37F11C}" type="slidenum">
              <a:rPr lang="en-US"/>
              <a:pPr/>
              <a:t>43</a:t>
            </a:fld>
            <a:endParaRPr lang="en-US"/>
          </a:p>
        </p:txBody>
      </p:sp>
      <p:sp>
        <p:nvSpPr>
          <p:cNvPr id="749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E38F2C-77FC-2D47-B1B1-3CB3B07033E8}" type="slidenum">
              <a:rPr lang="en-US"/>
              <a:pPr/>
              <a:t>44</a:t>
            </a:fld>
            <a:endParaRPr lang="en-US"/>
          </a:p>
        </p:txBody>
      </p:sp>
      <p:sp>
        <p:nvSpPr>
          <p:cNvPr id="750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F8A56-9097-134E-A6A0-C6EB195EBFF2}" type="slidenum">
              <a:rPr lang="en-US"/>
              <a:pPr/>
              <a:t>45</a:t>
            </a:fld>
            <a:endParaRPr lang="en-US"/>
          </a:p>
        </p:txBody>
      </p:sp>
      <p:sp>
        <p:nvSpPr>
          <p:cNvPr id="751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31795-CD49-1E48-A4B4-3A3ED1AF4185}" type="slidenum">
              <a:rPr lang="en-US"/>
              <a:pPr/>
              <a:t>46</a:t>
            </a:fld>
            <a:endParaRPr lang="en-US"/>
          </a:p>
        </p:txBody>
      </p:sp>
      <p:sp>
        <p:nvSpPr>
          <p:cNvPr id="7526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55FE06-718C-F245-B6AA-7BE51BDA3870}" type="slidenum">
              <a:rPr lang="en-US"/>
              <a:pPr/>
              <a:t>47</a:t>
            </a:fld>
            <a:endParaRPr lang="en-US"/>
          </a:p>
        </p:txBody>
      </p:sp>
      <p:sp>
        <p:nvSpPr>
          <p:cNvPr id="7536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88F4F3-EFB8-A44F-BE6A-223ED8444428}" type="slidenum">
              <a:rPr lang="en-US"/>
              <a:pPr/>
              <a:t>48</a:t>
            </a:fld>
            <a:endParaRPr lang="en-US"/>
          </a:p>
        </p:txBody>
      </p:sp>
      <p:sp>
        <p:nvSpPr>
          <p:cNvPr id="754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3FDC3-FD02-9D4D-BCF7-F3DB518AB39D}" type="slidenum">
              <a:rPr lang="en-US"/>
              <a:pPr/>
              <a:t>49</a:t>
            </a:fld>
            <a:endParaRPr lang="en-US"/>
          </a:p>
        </p:txBody>
      </p:sp>
      <p:sp>
        <p:nvSpPr>
          <p:cNvPr id="755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E5940C-082F-8141-BEF9-3E7E5A452DDC}" type="slidenum">
              <a:rPr lang="en-US"/>
              <a:pPr/>
              <a:t>5</a:t>
            </a:fld>
            <a:endParaRPr lang="en-US"/>
          </a:p>
        </p:txBody>
      </p:sp>
      <p:sp>
        <p:nvSpPr>
          <p:cNvPr id="712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EB1CBE-975B-4F46-8BC7-1BE17FD85C7D}" type="slidenum">
              <a:rPr lang="en-US"/>
              <a:pPr/>
              <a:t>50</a:t>
            </a:fld>
            <a:endParaRPr lang="en-US"/>
          </a:p>
        </p:txBody>
      </p:sp>
      <p:sp>
        <p:nvSpPr>
          <p:cNvPr id="7567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5B188-6C72-EC46-B3C9-693535D4DEA3}" type="slidenum">
              <a:rPr lang="en-US"/>
              <a:pPr/>
              <a:t>51</a:t>
            </a:fld>
            <a:endParaRPr lang="en-US"/>
          </a:p>
        </p:txBody>
      </p:sp>
      <p:sp>
        <p:nvSpPr>
          <p:cNvPr id="757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8D988-352A-B449-AE6B-91A335A3876B}" type="slidenum">
              <a:rPr lang="en-US"/>
              <a:pPr/>
              <a:t>52</a:t>
            </a:fld>
            <a:endParaRPr lang="en-US"/>
          </a:p>
        </p:txBody>
      </p:sp>
      <p:sp>
        <p:nvSpPr>
          <p:cNvPr id="776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7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06CF87-E2F8-E545-B16A-1E0B9F90B90D}" type="slidenum">
              <a:rPr lang="en-US"/>
              <a:pPr/>
              <a:t>53</a:t>
            </a:fld>
            <a:endParaRPr lang="en-US"/>
          </a:p>
        </p:txBody>
      </p:sp>
      <p:sp>
        <p:nvSpPr>
          <p:cNvPr id="7587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AC6B1-2736-C749-9DE0-1C20C22BD2A3}" type="slidenum">
              <a:rPr lang="en-US"/>
              <a:pPr/>
              <a:t>54</a:t>
            </a:fld>
            <a:endParaRPr lang="en-US"/>
          </a:p>
        </p:txBody>
      </p:sp>
      <p:sp>
        <p:nvSpPr>
          <p:cNvPr id="759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787F9-3989-2247-BD2C-1F0753F53404}" type="slidenum">
              <a:rPr lang="en-US"/>
              <a:pPr/>
              <a:t>55</a:t>
            </a:fld>
            <a:endParaRPr lang="en-US"/>
          </a:p>
        </p:txBody>
      </p:sp>
      <p:sp>
        <p:nvSpPr>
          <p:cNvPr id="760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008C4-5F64-4E42-8911-56D32FFFA551}" type="slidenum">
              <a:rPr lang="en-US"/>
              <a:pPr/>
              <a:t>56</a:t>
            </a:fld>
            <a:endParaRPr lang="en-US"/>
          </a:p>
        </p:txBody>
      </p:sp>
      <p:sp>
        <p:nvSpPr>
          <p:cNvPr id="761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65BF0-7653-6A46-9F27-11B929E110E7}" type="slidenum">
              <a:rPr lang="en-US"/>
              <a:pPr/>
              <a:t>57</a:t>
            </a:fld>
            <a:endParaRPr lang="en-US"/>
          </a:p>
        </p:txBody>
      </p:sp>
      <p:sp>
        <p:nvSpPr>
          <p:cNvPr id="762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36D426-0D4D-504B-8451-CBF2CC5E9C3A}" type="slidenum">
              <a:rPr lang="en-US"/>
              <a:pPr/>
              <a:t>58</a:t>
            </a:fld>
            <a:endParaRPr lang="en-US"/>
          </a:p>
        </p:txBody>
      </p:sp>
      <p:sp>
        <p:nvSpPr>
          <p:cNvPr id="763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08605-6EC5-474A-835D-8B0EB9179F46}" type="slidenum">
              <a:rPr lang="en-US"/>
              <a:pPr/>
              <a:t>59</a:t>
            </a:fld>
            <a:endParaRPr lang="en-US"/>
          </a:p>
        </p:txBody>
      </p:sp>
      <p:sp>
        <p:nvSpPr>
          <p:cNvPr id="764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78757-EB64-A04E-83DA-5B58A9EE6F74}" type="slidenum">
              <a:rPr lang="en-US"/>
              <a:pPr/>
              <a:t>6</a:t>
            </a:fld>
            <a:endParaRPr lang="en-US"/>
          </a:p>
        </p:txBody>
      </p:sp>
      <p:sp>
        <p:nvSpPr>
          <p:cNvPr id="714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75471-FC24-6D4C-98F8-7BB6DF4D964B}" type="slidenum">
              <a:rPr lang="en-US"/>
              <a:pPr/>
              <a:t>60</a:t>
            </a:fld>
            <a:endParaRPr lang="en-US"/>
          </a:p>
        </p:txBody>
      </p:sp>
      <p:sp>
        <p:nvSpPr>
          <p:cNvPr id="765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9AD1B-051C-8842-BE7E-E226B31875C0}" type="slidenum">
              <a:rPr lang="en-US"/>
              <a:pPr/>
              <a:t>61</a:t>
            </a:fld>
            <a:endParaRPr lang="en-US"/>
          </a:p>
        </p:txBody>
      </p:sp>
      <p:sp>
        <p:nvSpPr>
          <p:cNvPr id="7669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70D4B-4EF9-3245-8AD5-C9248A8AC769}" type="slidenum">
              <a:rPr lang="en-US"/>
              <a:pPr/>
              <a:t>62</a:t>
            </a:fld>
            <a:endParaRPr lang="en-US"/>
          </a:p>
        </p:txBody>
      </p:sp>
      <p:sp>
        <p:nvSpPr>
          <p:cNvPr id="768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03C77E-9D44-2142-9EB9-3471BBBE478E}" type="slidenum">
              <a:rPr lang="en-US"/>
              <a:pPr/>
              <a:t>63</a:t>
            </a:fld>
            <a:endParaRPr lang="en-US"/>
          </a:p>
        </p:txBody>
      </p:sp>
      <p:sp>
        <p:nvSpPr>
          <p:cNvPr id="769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511F24-5764-6B48-B9EE-7A0CF568DA1A}" type="slidenum">
              <a:rPr lang="en-US"/>
              <a:pPr/>
              <a:t>64</a:t>
            </a:fld>
            <a:endParaRPr lang="en-US"/>
          </a:p>
        </p:txBody>
      </p:sp>
      <p:sp>
        <p:nvSpPr>
          <p:cNvPr id="770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7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9865F-438D-C345-B555-7970C12AFFE7}" type="slidenum">
              <a:rPr lang="en-US"/>
              <a:pPr/>
              <a:t>7</a:t>
            </a:fld>
            <a:endParaRPr lang="en-US"/>
          </a:p>
        </p:txBody>
      </p:sp>
      <p:sp>
        <p:nvSpPr>
          <p:cNvPr id="716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C6ED0A-43E7-FB4A-9D23-2AB8953E6844}" type="slidenum">
              <a:rPr lang="en-US"/>
              <a:pPr/>
              <a:t>8</a:t>
            </a:fld>
            <a:endParaRPr lang="en-US"/>
          </a:p>
        </p:txBody>
      </p:sp>
      <p:sp>
        <p:nvSpPr>
          <p:cNvPr id="7782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8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CE4CED-A735-C947-9C3D-377638D6692E}" type="slidenum">
              <a:rPr lang="en-US"/>
              <a:pPr/>
              <a:t>9</a:t>
            </a:fld>
            <a:endParaRPr lang="en-US"/>
          </a:p>
        </p:txBody>
      </p:sp>
      <p:sp>
        <p:nvSpPr>
          <p:cNvPr id="7802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0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03256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641979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970072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1905000" cy="381000"/>
          </a:xfrm>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97930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250161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69471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256168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76179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99481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47347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83081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044866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2012</a:t>
            </a:r>
            <a:endParaRPr lang="en-US"/>
          </a:p>
        </p:txBody>
      </p:sp>
      <p:pic>
        <p:nvPicPr>
          <p:cNvPr id="1031" name="Picture 7" descr="logo_small"/>
          <p:cNvPicPr>
            <a:picLocks noChangeAspect="1" noChangeArrowheads="1"/>
          </p:cNvPicPr>
          <p:nvPr userDrawn="1"/>
        </p:nvPicPr>
        <p:blipFill>
          <a:blip r:embed="rId14">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2012-</a:t>
            </a:r>
            <a:r>
              <a:rPr lang="en-US" sz="1000" b="1" dirty="0">
                <a:solidFill>
                  <a:srgbClr val="FFFFFF"/>
                </a:solidFill>
                <a:latin typeface="Futura Md BT" charset="0"/>
              </a:rPr>
              <a:t>09</a:t>
            </a:r>
            <a:r>
              <a:rPr lang="en-US" sz="1000" b="1" dirty="0" smtClean="0">
                <a:solidFill>
                  <a:srgbClr val="FFFFFF"/>
                </a:solidFill>
                <a:latin typeface="Futura Md BT" charset="0"/>
              </a:rPr>
              <a:t>-18 </a:t>
            </a:r>
            <a:r>
              <a:rPr lang="en-US" sz="1000" b="1" dirty="0">
                <a:solidFill>
                  <a:srgbClr val="FFFFFF"/>
                </a:solidFill>
                <a:latin typeface="Futura Md BT" charset="0"/>
              </a:rPr>
              <a:t>SLIDE </a:t>
            </a:r>
            <a:fld id="{09D560A9-3DC8-9A41-B8D4-09BD88BC499E}"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bin"/><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458754" name="Rectangle 2"/>
          <p:cNvSpPr>
            <a:spLocks noGrp="1" noChangeArrowheads="1"/>
          </p:cNvSpPr>
          <p:nvPr>
            <p:ph type="ctrTitle"/>
          </p:nvPr>
        </p:nvSpPr>
        <p:spPr>
          <a:xfrm>
            <a:off x="685800" y="2286000"/>
            <a:ext cx="7772400" cy="1143000"/>
          </a:xfrm>
        </p:spPr>
        <p:txBody>
          <a:bodyPr/>
          <a:lstStyle/>
          <a:p>
            <a:pPr algn="ctr"/>
            <a:r>
              <a:rPr lang="en-US">
                <a:solidFill>
                  <a:schemeClr val="tx1"/>
                </a:solidFill>
              </a:rPr>
              <a:t>Physical Database Design and Referential Integrity</a:t>
            </a:r>
          </a:p>
        </p:txBody>
      </p:sp>
      <p:sp>
        <p:nvSpPr>
          <p:cNvPr id="458755"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IS 257 – Fall 2012</a:t>
            </a:r>
            <a:endParaRPr lang="en-US"/>
          </a:p>
        </p:txBody>
      </p:sp>
      <p:sp>
        <p:nvSpPr>
          <p:cNvPr id="781314" name="Rectangle 2"/>
          <p:cNvSpPr>
            <a:spLocks noGrp="1" noChangeArrowheads="1"/>
          </p:cNvSpPr>
          <p:nvPr>
            <p:ph type="title"/>
          </p:nvPr>
        </p:nvSpPr>
        <p:spPr/>
        <p:txBody>
          <a:bodyPr/>
          <a:lstStyle/>
          <a:p>
            <a:r>
              <a:rPr lang="en-US"/>
              <a:t>MySQL Data Types</a:t>
            </a:r>
          </a:p>
        </p:txBody>
      </p:sp>
      <p:sp>
        <p:nvSpPr>
          <p:cNvPr id="781315" name="Rectangle 3"/>
          <p:cNvSpPr>
            <a:spLocks noGrp="1" noChangeArrowheads="1"/>
          </p:cNvSpPr>
          <p:nvPr>
            <p:ph type="body" sz="half" idx="1"/>
          </p:nvPr>
        </p:nvSpPr>
        <p:spPr>
          <a:xfrm>
            <a:off x="457200" y="1219200"/>
            <a:ext cx="8153400" cy="4953000"/>
          </a:xfrm>
        </p:spPr>
        <p:txBody>
          <a:bodyPr/>
          <a:lstStyle/>
          <a:p>
            <a:pPr>
              <a:lnSpc>
                <a:spcPct val="90000"/>
              </a:lnSpc>
            </a:pPr>
            <a:r>
              <a:rPr lang="en-US" sz="2800"/>
              <a:t>The string types are CHAR, VARCHAR, BINARY, VARBINARY, BLOB, TEXT, ENUM, and SET</a:t>
            </a:r>
          </a:p>
          <a:p>
            <a:pPr>
              <a:lnSpc>
                <a:spcPct val="90000"/>
              </a:lnSpc>
            </a:pPr>
            <a:r>
              <a:rPr lang="en-US" sz="2800"/>
              <a:t>Maximum length for CHAR is 255 and for VARCHAR is </a:t>
            </a:r>
            <a:r>
              <a:rPr lang="en-US" sz="2800" b="1"/>
              <a:t>65,535</a:t>
            </a:r>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r>
              <a:rPr lang="en-US" sz="2800"/>
              <a:t>VARCHAR uses 1 </a:t>
            </a:r>
            <a:r>
              <a:rPr lang="en-US" sz="2800" b="1"/>
              <a:t>or</a:t>
            </a:r>
            <a:r>
              <a:rPr lang="en-US" sz="2800"/>
              <a:t> 2 bytes for the length</a:t>
            </a:r>
          </a:p>
          <a:p>
            <a:pPr>
              <a:lnSpc>
                <a:spcPct val="90000"/>
              </a:lnSpc>
            </a:pPr>
            <a:r>
              <a:rPr lang="en-US" sz="2800"/>
              <a:t>For longer things there is BLOB and TEXT</a:t>
            </a:r>
            <a:endParaRPr lang="en-US" sz="2800" b="1"/>
          </a:p>
        </p:txBody>
      </p:sp>
      <p:graphicFrame>
        <p:nvGraphicFramePr>
          <p:cNvPr id="781316" name="Object 4"/>
          <p:cNvGraphicFramePr>
            <a:graphicFrameLocks noGrp="1" noChangeAspect="1"/>
          </p:cNvGraphicFramePr>
          <p:nvPr>
            <p:ph sz="half" idx="2"/>
          </p:nvPr>
        </p:nvGraphicFramePr>
        <p:xfrm>
          <a:off x="914400" y="3276600"/>
          <a:ext cx="6988175" cy="1914525"/>
        </p:xfrm>
        <a:graphic>
          <a:graphicData uri="http://schemas.openxmlformats.org/presentationml/2006/ole">
            <mc:AlternateContent xmlns:mc="http://schemas.openxmlformats.org/markup-compatibility/2006">
              <mc:Choice xmlns:v="urn:schemas-microsoft-com:vml" Requires="v">
                <p:oleObj spid="_x0000_s781319" name="Worksheet" r:id="rId4" imgW="2165684" imgH="591266" progId="Excel.Sheet.8">
                  <p:embed/>
                </p:oleObj>
              </mc:Choice>
              <mc:Fallback>
                <p:oleObj name="Worksheet" r:id="rId4" imgW="2165684" imgH="591266"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276600"/>
                        <a:ext cx="6988175" cy="191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83362" name="Rectangle 2"/>
          <p:cNvSpPr>
            <a:spLocks noGrp="1" noChangeArrowheads="1"/>
          </p:cNvSpPr>
          <p:nvPr>
            <p:ph type="title"/>
          </p:nvPr>
        </p:nvSpPr>
        <p:spPr/>
        <p:txBody>
          <a:bodyPr/>
          <a:lstStyle/>
          <a:p>
            <a:r>
              <a:rPr lang="en-US"/>
              <a:t>MySQL Data Types</a:t>
            </a:r>
          </a:p>
        </p:txBody>
      </p:sp>
      <p:sp>
        <p:nvSpPr>
          <p:cNvPr id="783363" name="Rectangle 3"/>
          <p:cNvSpPr>
            <a:spLocks noGrp="1" noChangeArrowheads="1"/>
          </p:cNvSpPr>
          <p:nvPr>
            <p:ph type="body" idx="1"/>
          </p:nvPr>
        </p:nvSpPr>
        <p:spPr/>
        <p:txBody>
          <a:bodyPr/>
          <a:lstStyle/>
          <a:p>
            <a:pPr>
              <a:lnSpc>
                <a:spcPct val="80000"/>
              </a:lnSpc>
            </a:pPr>
            <a:r>
              <a:rPr lang="en-US" sz="2800"/>
              <a:t>A </a:t>
            </a:r>
            <a:r>
              <a:rPr lang="en-US" sz="2800" b="1"/>
              <a:t>BLOB</a:t>
            </a:r>
            <a:r>
              <a:rPr lang="en-US" sz="2800"/>
              <a:t> is a binary large object that can hold a variable amount of data. </a:t>
            </a:r>
          </a:p>
          <a:p>
            <a:pPr>
              <a:lnSpc>
                <a:spcPct val="80000"/>
              </a:lnSpc>
            </a:pPr>
            <a:r>
              <a:rPr lang="en-US" sz="2800"/>
              <a:t>The four BLOB types are TINYBLOB, BLOB, MEDIUMBLOB, and LONGBLOB. These differ only in the maximum length of the values they can hold</a:t>
            </a:r>
          </a:p>
          <a:p>
            <a:pPr>
              <a:lnSpc>
                <a:spcPct val="80000"/>
              </a:lnSpc>
            </a:pPr>
            <a:r>
              <a:rPr lang="en-US" sz="2800"/>
              <a:t>The four TEXT types are TINYTEXT, TEXT, MEDIUMTEXT, and LONGTEXT. These correspond to the four BLOB types and have the same maximum lengths and storage requirements</a:t>
            </a:r>
          </a:p>
          <a:p>
            <a:pPr>
              <a:lnSpc>
                <a:spcPct val="80000"/>
              </a:lnSpc>
            </a:pPr>
            <a:r>
              <a:rPr lang="en-US" sz="2800"/>
              <a:t>TINY=1byte, BLOB and TEXT=2bytes, MEDIUM=3bytes, LONG=4bytes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85410" name="Rectangle 2"/>
          <p:cNvSpPr>
            <a:spLocks noGrp="1" noChangeArrowheads="1"/>
          </p:cNvSpPr>
          <p:nvPr>
            <p:ph type="title"/>
          </p:nvPr>
        </p:nvSpPr>
        <p:spPr/>
        <p:txBody>
          <a:bodyPr/>
          <a:lstStyle/>
          <a:p>
            <a:r>
              <a:rPr lang="en-US"/>
              <a:t>MySQL Data Types</a:t>
            </a:r>
          </a:p>
        </p:txBody>
      </p:sp>
      <p:sp>
        <p:nvSpPr>
          <p:cNvPr id="785411" name="Rectangle 3"/>
          <p:cNvSpPr>
            <a:spLocks noGrp="1" noChangeArrowheads="1"/>
          </p:cNvSpPr>
          <p:nvPr>
            <p:ph type="body" idx="1"/>
          </p:nvPr>
        </p:nvSpPr>
        <p:spPr/>
        <p:txBody>
          <a:bodyPr/>
          <a:lstStyle/>
          <a:p>
            <a:pPr>
              <a:lnSpc>
                <a:spcPct val="90000"/>
              </a:lnSpc>
            </a:pPr>
            <a:r>
              <a:rPr lang="en-US" sz="2400"/>
              <a:t>BINARY and VARBINARY are like CHAR and VARCHAR but are intended for binary data of 255 bytes or less</a:t>
            </a:r>
          </a:p>
          <a:p>
            <a:pPr>
              <a:lnSpc>
                <a:spcPct val="90000"/>
              </a:lnSpc>
            </a:pPr>
            <a:r>
              <a:rPr lang="en-US" sz="2400"/>
              <a:t>ENUM is a list of values that are stored as their addresses in the list</a:t>
            </a:r>
          </a:p>
          <a:p>
            <a:pPr lvl="1">
              <a:lnSpc>
                <a:spcPct val="90000"/>
              </a:lnSpc>
            </a:pPr>
            <a:r>
              <a:rPr lang="en-US" sz="2000"/>
              <a:t>For example, a column specified as ENUM('one', 'two', 'three') can have any of the values shown here. The index of each value is also shown: </a:t>
            </a:r>
            <a:endParaRPr lang="en-US" sz="2000" b="1"/>
          </a:p>
          <a:p>
            <a:pPr lvl="2">
              <a:lnSpc>
                <a:spcPct val="90000"/>
              </a:lnSpc>
            </a:pPr>
            <a:r>
              <a:rPr lang="en-US" sz="1800" b="1"/>
              <a:t>Value = Index</a:t>
            </a:r>
          </a:p>
          <a:p>
            <a:pPr lvl="2">
              <a:lnSpc>
                <a:spcPct val="90000"/>
              </a:lnSpc>
            </a:pPr>
            <a:r>
              <a:rPr lang="en-US" sz="1800"/>
              <a:t>NULL = NULL</a:t>
            </a:r>
          </a:p>
          <a:p>
            <a:pPr lvl="2">
              <a:lnSpc>
                <a:spcPct val="90000"/>
              </a:lnSpc>
            </a:pPr>
            <a:r>
              <a:rPr lang="ja-JP" altLang="en-US" sz="1800">
                <a:latin typeface="Arial"/>
              </a:rPr>
              <a:t>‘’</a:t>
            </a:r>
            <a:r>
              <a:rPr lang="en-US" sz="1800"/>
              <a:t>         =      0</a:t>
            </a:r>
          </a:p>
          <a:p>
            <a:pPr lvl="2">
              <a:lnSpc>
                <a:spcPct val="90000"/>
              </a:lnSpc>
            </a:pPr>
            <a:r>
              <a:rPr lang="en-US" sz="1800"/>
              <a:t>'one</a:t>
            </a:r>
            <a:r>
              <a:rPr lang="ja-JP" altLang="en-US" sz="1800">
                <a:latin typeface="Arial"/>
              </a:rPr>
              <a:t>’</a:t>
            </a:r>
            <a:r>
              <a:rPr lang="en-US" sz="1800"/>
              <a:t>   =      1</a:t>
            </a:r>
          </a:p>
          <a:p>
            <a:pPr lvl="2">
              <a:lnSpc>
                <a:spcPct val="90000"/>
              </a:lnSpc>
            </a:pPr>
            <a:r>
              <a:rPr lang="ja-JP" altLang="en-US" sz="1800">
                <a:latin typeface="Arial"/>
              </a:rPr>
              <a:t>‘</a:t>
            </a:r>
            <a:r>
              <a:rPr lang="en-US" sz="1800"/>
              <a:t>two</a:t>
            </a:r>
            <a:r>
              <a:rPr lang="ja-JP" altLang="en-US" sz="1800">
                <a:latin typeface="Arial"/>
              </a:rPr>
              <a:t>’</a:t>
            </a:r>
            <a:r>
              <a:rPr lang="en-US" sz="1800"/>
              <a:t>   =      2</a:t>
            </a:r>
          </a:p>
          <a:p>
            <a:pPr lvl="2">
              <a:lnSpc>
                <a:spcPct val="90000"/>
              </a:lnSpc>
            </a:pPr>
            <a:r>
              <a:rPr lang="ja-JP" altLang="en-US" sz="1800">
                <a:latin typeface="Arial"/>
              </a:rPr>
              <a:t>‘</a:t>
            </a:r>
            <a:r>
              <a:rPr lang="en-US" sz="1800"/>
              <a:t>three</a:t>
            </a:r>
            <a:r>
              <a:rPr lang="ja-JP" altLang="en-US" sz="1800">
                <a:latin typeface="Arial"/>
              </a:rPr>
              <a:t>’</a:t>
            </a:r>
            <a:r>
              <a:rPr lang="en-US" sz="1800"/>
              <a:t> =     3</a:t>
            </a:r>
          </a:p>
          <a:p>
            <a:pPr lvl="1">
              <a:lnSpc>
                <a:spcPct val="90000"/>
              </a:lnSpc>
            </a:pPr>
            <a:r>
              <a:rPr lang="en-US" sz="2000"/>
              <a:t>An enumeration can have a maximum of 65,535 elements.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87458" name="Rectangle 2"/>
          <p:cNvSpPr>
            <a:spLocks noGrp="1" noChangeArrowheads="1"/>
          </p:cNvSpPr>
          <p:nvPr>
            <p:ph type="title"/>
          </p:nvPr>
        </p:nvSpPr>
        <p:spPr/>
        <p:txBody>
          <a:bodyPr/>
          <a:lstStyle/>
          <a:p>
            <a:r>
              <a:rPr lang="en-US"/>
              <a:t>MySQL Data Types</a:t>
            </a:r>
          </a:p>
        </p:txBody>
      </p:sp>
      <p:sp>
        <p:nvSpPr>
          <p:cNvPr id="787459" name="Rectangle 3"/>
          <p:cNvSpPr>
            <a:spLocks noGrp="1" noChangeArrowheads="1"/>
          </p:cNvSpPr>
          <p:nvPr>
            <p:ph type="body" idx="1"/>
          </p:nvPr>
        </p:nvSpPr>
        <p:spPr/>
        <p:txBody>
          <a:bodyPr/>
          <a:lstStyle/>
          <a:p>
            <a:pPr>
              <a:lnSpc>
                <a:spcPct val="80000"/>
              </a:lnSpc>
            </a:pPr>
            <a:r>
              <a:rPr lang="en-US" sz="2400"/>
              <a:t>The final string type (for this version) is a SET</a:t>
            </a:r>
          </a:p>
          <a:p>
            <a:pPr>
              <a:lnSpc>
                <a:spcPct val="80000"/>
              </a:lnSpc>
            </a:pPr>
            <a:r>
              <a:rPr lang="en-US" sz="2400"/>
              <a:t>A SET is a string object that can have zero or more values, each of which must be chosen from a list of allowed values specified when the table is created. </a:t>
            </a:r>
          </a:p>
          <a:p>
            <a:pPr>
              <a:lnSpc>
                <a:spcPct val="80000"/>
              </a:lnSpc>
            </a:pPr>
            <a:r>
              <a:rPr lang="en-US" sz="2400"/>
              <a:t>SET column values that consist of multiple set members are specified with members separated by commas (</a:t>
            </a:r>
            <a:r>
              <a:rPr lang="ja-JP" altLang="en-US" sz="2400">
                <a:latin typeface="Arial"/>
              </a:rPr>
              <a:t>‘</a:t>
            </a:r>
            <a:r>
              <a:rPr lang="en-US" sz="2400"/>
              <a:t>,</a:t>
            </a:r>
            <a:r>
              <a:rPr lang="ja-JP" altLang="en-US" sz="2400">
                <a:latin typeface="Arial"/>
              </a:rPr>
              <a:t>’</a:t>
            </a:r>
            <a:r>
              <a:rPr lang="en-US" sz="2400"/>
              <a:t>)</a:t>
            </a:r>
          </a:p>
          <a:p>
            <a:pPr>
              <a:lnSpc>
                <a:spcPct val="80000"/>
              </a:lnSpc>
            </a:pPr>
            <a:r>
              <a:rPr lang="en-US" sz="2400"/>
              <a:t>For example, a column specified as SET('one', 'two') NOT NULL can have any of these values: </a:t>
            </a:r>
          </a:p>
          <a:p>
            <a:pPr lvl="1">
              <a:lnSpc>
                <a:spcPct val="80000"/>
              </a:lnSpc>
            </a:pPr>
            <a:r>
              <a:rPr lang="en-US" sz="2000"/>
              <a:t>'' </a:t>
            </a:r>
          </a:p>
          <a:p>
            <a:pPr lvl="1">
              <a:lnSpc>
                <a:spcPct val="80000"/>
              </a:lnSpc>
            </a:pPr>
            <a:r>
              <a:rPr lang="en-US" sz="2000"/>
              <a:t>'one' </a:t>
            </a:r>
          </a:p>
          <a:p>
            <a:pPr lvl="1">
              <a:lnSpc>
                <a:spcPct val="80000"/>
              </a:lnSpc>
            </a:pPr>
            <a:r>
              <a:rPr lang="en-US" sz="2000"/>
              <a:t>'two' </a:t>
            </a:r>
          </a:p>
          <a:p>
            <a:pPr lvl="1">
              <a:lnSpc>
                <a:spcPct val="80000"/>
              </a:lnSpc>
            </a:pPr>
            <a:r>
              <a:rPr lang="en-US" sz="2000"/>
              <a:t>'one,two</a:t>
            </a:r>
            <a:r>
              <a:rPr lang="ja-JP" altLang="en-US" sz="2000">
                <a:latin typeface="Arial"/>
              </a:rPr>
              <a:t>‘</a:t>
            </a:r>
            <a:endParaRPr lang="en-US" sz="2000"/>
          </a:p>
          <a:p>
            <a:pPr>
              <a:lnSpc>
                <a:spcPct val="80000"/>
              </a:lnSpc>
            </a:pPr>
            <a:r>
              <a:rPr lang="en-US" sz="2400"/>
              <a:t>A set can have up to 64 member values and is stored as an 8byte number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89506" name="Rectangle 2"/>
          <p:cNvSpPr>
            <a:spLocks noGrp="1" noChangeArrowheads="1"/>
          </p:cNvSpPr>
          <p:nvPr>
            <p:ph type="title"/>
          </p:nvPr>
        </p:nvSpPr>
        <p:spPr/>
        <p:txBody>
          <a:bodyPr/>
          <a:lstStyle/>
          <a:p>
            <a:r>
              <a:rPr lang="en-US"/>
              <a:t>Controlling Data Integrity</a:t>
            </a:r>
          </a:p>
        </p:txBody>
      </p:sp>
      <p:sp>
        <p:nvSpPr>
          <p:cNvPr id="789507" name="Rectangle 3"/>
          <p:cNvSpPr>
            <a:spLocks noGrp="1" noChangeArrowheads="1"/>
          </p:cNvSpPr>
          <p:nvPr>
            <p:ph type="body" idx="1"/>
          </p:nvPr>
        </p:nvSpPr>
        <p:spPr/>
        <p:txBody>
          <a:bodyPr/>
          <a:lstStyle/>
          <a:p>
            <a:r>
              <a:rPr lang="en-US"/>
              <a:t>Default values</a:t>
            </a:r>
          </a:p>
          <a:p>
            <a:r>
              <a:rPr lang="en-US"/>
              <a:t>Range control</a:t>
            </a:r>
          </a:p>
          <a:p>
            <a:r>
              <a:rPr lang="en-US"/>
              <a:t>Null value control</a:t>
            </a:r>
          </a:p>
          <a:p>
            <a:r>
              <a:rPr lang="en-US"/>
              <a:t>Referential integrity</a:t>
            </a:r>
          </a:p>
          <a:p>
            <a:r>
              <a:rPr lang="en-US"/>
              <a:t>Handling missing data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1554" name="Rectangle 2"/>
          <p:cNvSpPr>
            <a:spLocks noGrp="1" noChangeArrowheads="1"/>
          </p:cNvSpPr>
          <p:nvPr>
            <p:ph type="title"/>
          </p:nvPr>
        </p:nvSpPr>
        <p:spPr/>
        <p:txBody>
          <a:bodyPr/>
          <a:lstStyle/>
          <a:p>
            <a:r>
              <a:rPr lang="en-US"/>
              <a:t>Designing Physical Records</a:t>
            </a:r>
          </a:p>
        </p:txBody>
      </p:sp>
      <p:sp>
        <p:nvSpPr>
          <p:cNvPr id="791555" name="Rectangle 3"/>
          <p:cNvSpPr>
            <a:spLocks noGrp="1" noChangeArrowheads="1"/>
          </p:cNvSpPr>
          <p:nvPr>
            <p:ph type="body" idx="1"/>
          </p:nvPr>
        </p:nvSpPr>
        <p:spPr/>
        <p:txBody>
          <a:bodyPr/>
          <a:lstStyle/>
          <a:p>
            <a:r>
              <a:rPr lang="en-US"/>
              <a:t>A physical record is a group of fields stored in adjacent memory locations and retrieved together as a unit</a:t>
            </a:r>
          </a:p>
          <a:p>
            <a:r>
              <a:rPr lang="en-US"/>
              <a:t>Fixed Length and variable fields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IS 257 – Fall 2012</a:t>
            </a:r>
            <a:endParaRPr lang="en-US"/>
          </a:p>
        </p:txBody>
      </p:sp>
      <p:sp>
        <p:nvSpPr>
          <p:cNvPr id="795650" name="Rectangle 2"/>
          <p:cNvSpPr>
            <a:spLocks noGrp="1" noChangeArrowheads="1"/>
          </p:cNvSpPr>
          <p:nvPr>
            <p:ph type="title"/>
          </p:nvPr>
        </p:nvSpPr>
        <p:spPr/>
        <p:txBody>
          <a:bodyPr/>
          <a:lstStyle/>
          <a:p>
            <a:r>
              <a:rPr lang="en-US"/>
              <a:t>Physical Design</a:t>
            </a:r>
          </a:p>
        </p:txBody>
      </p:sp>
      <p:sp>
        <p:nvSpPr>
          <p:cNvPr id="795651" name="Rectangle 3"/>
          <p:cNvSpPr>
            <a:spLocks noGrp="1" noChangeArrowheads="1"/>
          </p:cNvSpPr>
          <p:nvPr>
            <p:ph type="body" idx="1"/>
          </p:nvPr>
        </p:nvSpPr>
        <p:spPr/>
        <p:txBody>
          <a:bodyPr/>
          <a:lstStyle/>
          <a:p>
            <a:r>
              <a:rPr lang="en-US"/>
              <a:t>Internal Model/Physical Model</a:t>
            </a:r>
          </a:p>
        </p:txBody>
      </p:sp>
      <p:sp>
        <p:nvSpPr>
          <p:cNvPr id="795652" name="Rectangle 4"/>
          <p:cNvSpPr>
            <a:spLocks noChangeArrowheads="1"/>
          </p:cNvSpPr>
          <p:nvPr/>
        </p:nvSpPr>
        <p:spPr bwMode="auto">
          <a:xfrm>
            <a:off x="3886200" y="4038600"/>
            <a:ext cx="1295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solidFill>
                  <a:schemeClr val="bg1"/>
                </a:solidFill>
              </a:rPr>
              <a:t>Operating</a:t>
            </a:r>
          </a:p>
          <a:p>
            <a:pPr eaLnBrk="0" hangingPunct="0"/>
            <a:r>
              <a:rPr lang="en-US" sz="1400" b="1">
                <a:solidFill>
                  <a:schemeClr val="bg1"/>
                </a:solidFill>
              </a:rPr>
              <a:t>System</a:t>
            </a:r>
          </a:p>
          <a:p>
            <a:pPr eaLnBrk="0" hangingPunct="0"/>
            <a:r>
              <a:rPr lang="en-US" sz="1400" b="1">
                <a:solidFill>
                  <a:schemeClr val="bg1"/>
                </a:solidFill>
              </a:rPr>
              <a:t>Access Methods</a:t>
            </a:r>
            <a:endParaRPr lang="en-US">
              <a:solidFill>
                <a:schemeClr val="bg1"/>
              </a:solidFill>
            </a:endParaRPr>
          </a:p>
        </p:txBody>
      </p:sp>
      <p:sp>
        <p:nvSpPr>
          <p:cNvPr id="795653" name="AutoShape 5"/>
          <p:cNvSpPr>
            <a:spLocks noChangeArrowheads="1"/>
          </p:cNvSpPr>
          <p:nvPr/>
        </p:nvSpPr>
        <p:spPr bwMode="auto">
          <a:xfrm>
            <a:off x="4038600" y="5181600"/>
            <a:ext cx="609600" cy="8382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54" name="AutoShape 6"/>
          <p:cNvSpPr>
            <a:spLocks noChangeArrowheads="1"/>
          </p:cNvSpPr>
          <p:nvPr/>
        </p:nvSpPr>
        <p:spPr bwMode="auto">
          <a:xfrm>
            <a:off x="4343400" y="5410200"/>
            <a:ext cx="609600" cy="8382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solidFill>
                  <a:schemeClr val="bg1"/>
                </a:solidFill>
              </a:rPr>
              <a:t>Data</a:t>
            </a:r>
          </a:p>
          <a:p>
            <a:pPr eaLnBrk="0" hangingPunct="0"/>
            <a:r>
              <a:rPr lang="en-US" sz="1400" b="1">
                <a:solidFill>
                  <a:schemeClr val="bg1"/>
                </a:solidFill>
              </a:rPr>
              <a:t>Base</a:t>
            </a:r>
          </a:p>
        </p:txBody>
      </p:sp>
      <p:sp>
        <p:nvSpPr>
          <p:cNvPr id="795655" name="Rectangle 7"/>
          <p:cNvSpPr>
            <a:spLocks noChangeArrowheads="1"/>
          </p:cNvSpPr>
          <p:nvPr/>
        </p:nvSpPr>
        <p:spPr bwMode="auto">
          <a:xfrm>
            <a:off x="3962400" y="2209800"/>
            <a:ext cx="1143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User request</a:t>
            </a:r>
            <a:endParaRPr lang="en-US">
              <a:solidFill>
                <a:schemeClr val="bg1"/>
              </a:solidFill>
            </a:endParaRPr>
          </a:p>
        </p:txBody>
      </p:sp>
      <p:grpSp>
        <p:nvGrpSpPr>
          <p:cNvPr id="795656" name="Group 8"/>
          <p:cNvGrpSpPr>
            <a:grpSpLocks/>
          </p:cNvGrpSpPr>
          <p:nvPr/>
        </p:nvGrpSpPr>
        <p:grpSpPr bwMode="auto">
          <a:xfrm>
            <a:off x="3657600" y="2819400"/>
            <a:ext cx="1809750" cy="930275"/>
            <a:chOff x="2304" y="1776"/>
            <a:chExt cx="1140" cy="586"/>
          </a:xfrm>
        </p:grpSpPr>
        <p:sp>
          <p:nvSpPr>
            <p:cNvPr id="795657" name="Rectangle 9"/>
            <p:cNvSpPr>
              <a:spLocks noChangeArrowheads="1"/>
            </p:cNvSpPr>
            <p:nvPr/>
          </p:nvSpPr>
          <p:spPr bwMode="auto">
            <a:xfrm>
              <a:off x="2304" y="1776"/>
              <a:ext cx="1104"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DBMS</a:t>
              </a:r>
            </a:p>
          </p:txBody>
        </p:sp>
        <p:sp>
          <p:nvSpPr>
            <p:cNvPr id="795658" name="Text Box 10"/>
            <p:cNvSpPr txBox="1">
              <a:spLocks noChangeArrowheads="1"/>
            </p:cNvSpPr>
            <p:nvPr/>
          </p:nvSpPr>
          <p:spPr bwMode="auto">
            <a:xfrm>
              <a:off x="2784" y="2112"/>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000" b="1">
                  <a:solidFill>
                    <a:schemeClr val="bg1"/>
                  </a:solidFill>
                </a:rPr>
                <a:t>Internal Model</a:t>
              </a:r>
            </a:p>
            <a:p>
              <a:pPr algn="l" eaLnBrk="0" hangingPunct="0"/>
              <a:r>
                <a:rPr lang="en-US" sz="1000" b="1">
                  <a:solidFill>
                    <a:schemeClr val="bg1"/>
                  </a:solidFill>
                </a:rPr>
                <a:t>Access Methods</a:t>
              </a:r>
            </a:p>
          </p:txBody>
        </p:sp>
        <p:sp>
          <p:nvSpPr>
            <p:cNvPr id="795659" name="Text Box 11"/>
            <p:cNvSpPr txBox="1">
              <a:spLocks noChangeArrowheads="1"/>
            </p:cNvSpPr>
            <p:nvPr/>
          </p:nvSpPr>
          <p:spPr bwMode="auto">
            <a:xfrm>
              <a:off x="2304" y="1776"/>
              <a:ext cx="65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000" b="1">
                  <a:solidFill>
                    <a:schemeClr val="bg1"/>
                  </a:solidFill>
                </a:rPr>
                <a:t>External Model</a:t>
              </a:r>
            </a:p>
          </p:txBody>
        </p:sp>
      </p:grpSp>
      <p:sp>
        <p:nvSpPr>
          <p:cNvPr id="795660" name="Line 12"/>
          <p:cNvSpPr>
            <a:spLocks noChangeShapeType="1"/>
          </p:cNvSpPr>
          <p:nvPr/>
        </p:nvSpPr>
        <p:spPr bwMode="auto">
          <a:xfrm>
            <a:off x="4343400" y="4953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1" name="Line 13"/>
          <p:cNvSpPr>
            <a:spLocks noChangeShapeType="1"/>
          </p:cNvSpPr>
          <p:nvPr/>
        </p:nvSpPr>
        <p:spPr bwMode="auto">
          <a:xfrm flipV="1">
            <a:off x="4648200" y="4953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2" name="Line 14"/>
          <p:cNvSpPr>
            <a:spLocks noChangeShapeType="1"/>
          </p:cNvSpPr>
          <p:nvPr/>
        </p:nvSpPr>
        <p:spPr bwMode="auto">
          <a:xfrm>
            <a:off x="4191000" y="3733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3" name="Line 15"/>
          <p:cNvSpPr>
            <a:spLocks noChangeShapeType="1"/>
          </p:cNvSpPr>
          <p:nvPr/>
        </p:nvSpPr>
        <p:spPr bwMode="auto">
          <a:xfrm flipV="1">
            <a:off x="4876800" y="3733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4" name="Line 16"/>
          <p:cNvSpPr>
            <a:spLocks noChangeShapeType="1"/>
          </p:cNvSpPr>
          <p:nvPr/>
        </p:nvSpPr>
        <p:spPr bwMode="auto">
          <a:xfrm>
            <a:off x="4267200" y="2514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5" name="Line 17"/>
          <p:cNvSpPr>
            <a:spLocks noChangeShapeType="1"/>
          </p:cNvSpPr>
          <p:nvPr/>
        </p:nvSpPr>
        <p:spPr bwMode="auto">
          <a:xfrm flipV="1">
            <a:off x="4800600" y="2514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6" name="Line 18"/>
          <p:cNvSpPr>
            <a:spLocks noChangeShapeType="1"/>
          </p:cNvSpPr>
          <p:nvPr/>
        </p:nvSpPr>
        <p:spPr bwMode="auto">
          <a:xfrm>
            <a:off x="3200400" y="26670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7" name="Line 19"/>
          <p:cNvSpPr>
            <a:spLocks noChangeShapeType="1"/>
          </p:cNvSpPr>
          <p:nvPr/>
        </p:nvSpPr>
        <p:spPr bwMode="auto">
          <a:xfrm>
            <a:off x="3200400" y="38862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8" name="Line 20"/>
          <p:cNvSpPr>
            <a:spLocks noChangeShapeType="1"/>
          </p:cNvSpPr>
          <p:nvPr/>
        </p:nvSpPr>
        <p:spPr bwMode="auto">
          <a:xfrm>
            <a:off x="3276600" y="51054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5669" name="Text Box 21"/>
          <p:cNvSpPr txBox="1">
            <a:spLocks noChangeArrowheads="1"/>
          </p:cNvSpPr>
          <p:nvPr/>
        </p:nvSpPr>
        <p:spPr bwMode="auto">
          <a:xfrm>
            <a:off x="5791200" y="25146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1</a:t>
            </a:r>
          </a:p>
        </p:txBody>
      </p:sp>
      <p:sp>
        <p:nvSpPr>
          <p:cNvPr id="795670" name="Text Box 22"/>
          <p:cNvSpPr txBox="1">
            <a:spLocks noChangeArrowheads="1"/>
          </p:cNvSpPr>
          <p:nvPr/>
        </p:nvSpPr>
        <p:spPr bwMode="auto">
          <a:xfrm>
            <a:off x="5867400" y="49530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3</a:t>
            </a:r>
          </a:p>
        </p:txBody>
      </p:sp>
      <p:sp>
        <p:nvSpPr>
          <p:cNvPr id="795671" name="Text Box 23"/>
          <p:cNvSpPr txBox="1">
            <a:spLocks noChangeArrowheads="1"/>
          </p:cNvSpPr>
          <p:nvPr/>
        </p:nvSpPr>
        <p:spPr bwMode="auto">
          <a:xfrm>
            <a:off x="5791200" y="37338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7698" name="Rectangle 2"/>
          <p:cNvSpPr>
            <a:spLocks noGrp="1" noChangeArrowheads="1"/>
          </p:cNvSpPr>
          <p:nvPr>
            <p:ph type="title"/>
          </p:nvPr>
        </p:nvSpPr>
        <p:spPr/>
        <p:txBody>
          <a:bodyPr/>
          <a:lstStyle/>
          <a:p>
            <a:r>
              <a:rPr lang="en-US"/>
              <a:t>Physical Design</a:t>
            </a:r>
          </a:p>
        </p:txBody>
      </p:sp>
      <p:sp>
        <p:nvSpPr>
          <p:cNvPr id="797699" name="Rectangle 3"/>
          <p:cNvSpPr>
            <a:spLocks noGrp="1" noChangeArrowheads="1"/>
          </p:cNvSpPr>
          <p:nvPr>
            <p:ph type="body" idx="1"/>
          </p:nvPr>
        </p:nvSpPr>
        <p:spPr/>
        <p:txBody>
          <a:bodyPr/>
          <a:lstStyle/>
          <a:p>
            <a:pPr>
              <a:lnSpc>
                <a:spcPct val="90000"/>
              </a:lnSpc>
            </a:pPr>
            <a:r>
              <a:rPr lang="en-US">
                <a:solidFill>
                  <a:srgbClr val="FF3300"/>
                </a:solidFill>
              </a:rPr>
              <a:t>Interface 1</a:t>
            </a:r>
            <a:r>
              <a:rPr lang="en-US"/>
              <a:t>: User request to the DBMS. The user presents a query, the DBMS determines which physical DBs are needed to resolve the query</a:t>
            </a:r>
          </a:p>
          <a:p>
            <a:pPr>
              <a:lnSpc>
                <a:spcPct val="90000"/>
              </a:lnSpc>
            </a:pPr>
            <a:r>
              <a:rPr lang="en-US">
                <a:solidFill>
                  <a:srgbClr val="FF3300"/>
                </a:solidFill>
              </a:rPr>
              <a:t>Interface 2</a:t>
            </a:r>
            <a:r>
              <a:rPr lang="en-US"/>
              <a:t>: The DBMS uses an internal model access method to access the data stored in a logical database.</a:t>
            </a:r>
          </a:p>
          <a:p>
            <a:pPr>
              <a:lnSpc>
                <a:spcPct val="90000"/>
              </a:lnSpc>
            </a:pPr>
            <a:r>
              <a:rPr lang="en-US">
                <a:solidFill>
                  <a:srgbClr val="FF3300"/>
                </a:solidFill>
              </a:rPr>
              <a:t>Interface 3</a:t>
            </a:r>
            <a:r>
              <a:rPr lang="en-US"/>
              <a:t>:  The internal model access methods and  OS access methods access the physical records of the database.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9746" name="Rectangle 2"/>
          <p:cNvSpPr>
            <a:spLocks noGrp="1" noChangeArrowheads="1"/>
          </p:cNvSpPr>
          <p:nvPr>
            <p:ph type="title"/>
          </p:nvPr>
        </p:nvSpPr>
        <p:spPr/>
        <p:txBody>
          <a:bodyPr/>
          <a:lstStyle/>
          <a:p>
            <a:r>
              <a:rPr lang="en-US"/>
              <a:t>Physical File Design</a:t>
            </a:r>
          </a:p>
        </p:txBody>
      </p:sp>
      <p:sp>
        <p:nvSpPr>
          <p:cNvPr id="799747" name="Rectangle 3"/>
          <p:cNvSpPr>
            <a:spLocks noGrp="1" noChangeArrowheads="1"/>
          </p:cNvSpPr>
          <p:nvPr>
            <p:ph type="body" idx="1"/>
          </p:nvPr>
        </p:nvSpPr>
        <p:spPr/>
        <p:txBody>
          <a:bodyPr/>
          <a:lstStyle/>
          <a:p>
            <a:r>
              <a:rPr lang="en-US" sz="2400"/>
              <a:t>A </a:t>
            </a:r>
            <a:r>
              <a:rPr lang="en-US" sz="2400" i="1"/>
              <a:t>Physical file</a:t>
            </a:r>
            <a:r>
              <a:rPr lang="en-US" sz="2400"/>
              <a:t> is a portion of secondary storage (disk space) allocated for the purpose of storing physical records</a:t>
            </a:r>
          </a:p>
          <a:p>
            <a:r>
              <a:rPr lang="en-US" sz="2400" i="1"/>
              <a:t>Pointers </a:t>
            </a:r>
            <a:r>
              <a:rPr lang="en-US" sz="2400"/>
              <a:t>- a field of data that can be used to locate a related field or record of data</a:t>
            </a:r>
          </a:p>
          <a:p>
            <a:r>
              <a:rPr lang="en-US" sz="2400" i="1"/>
              <a:t>Access Methods</a:t>
            </a:r>
            <a:r>
              <a:rPr lang="en-US" sz="2400"/>
              <a:t> - An operating system algorithm for storing and locating data in secondary storage</a:t>
            </a:r>
          </a:p>
          <a:p>
            <a:r>
              <a:rPr lang="en-US" sz="2400" i="1"/>
              <a:t>Pages </a:t>
            </a:r>
            <a:r>
              <a:rPr lang="en-US" sz="2400"/>
              <a:t>- The amount of data read or written in one disk input or output operation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36610" name="Rectangle 2"/>
          <p:cNvSpPr>
            <a:spLocks noGrp="1" noChangeArrowheads="1"/>
          </p:cNvSpPr>
          <p:nvPr>
            <p:ph type="title"/>
          </p:nvPr>
        </p:nvSpPr>
        <p:spPr/>
        <p:txBody>
          <a:bodyPr/>
          <a:lstStyle/>
          <a:p>
            <a:r>
              <a:rPr lang="en-US"/>
              <a:t>Lecture Outline</a:t>
            </a:r>
          </a:p>
        </p:txBody>
      </p:sp>
      <p:sp>
        <p:nvSpPr>
          <p:cNvPr id="836611" name="Rectangle 3"/>
          <p:cNvSpPr>
            <a:spLocks noGrp="1" noChangeArrowheads="1"/>
          </p:cNvSpPr>
          <p:nvPr>
            <p:ph type="body" idx="1"/>
          </p:nvPr>
        </p:nvSpPr>
        <p:spPr/>
        <p:txBody>
          <a:bodyPr/>
          <a:lstStyle/>
          <a:p>
            <a:r>
              <a:rPr lang="en-US" sz="3600">
                <a:solidFill>
                  <a:srgbClr val="CCCCCC"/>
                </a:solidFill>
              </a:rPr>
              <a:t>Review</a:t>
            </a:r>
          </a:p>
          <a:p>
            <a:pPr lvl="1"/>
            <a:r>
              <a:rPr lang="en-US" sz="3200">
                <a:solidFill>
                  <a:srgbClr val="CCCCCC"/>
                </a:solidFill>
              </a:rPr>
              <a:t>Physical Database Design</a:t>
            </a:r>
          </a:p>
          <a:p>
            <a:r>
              <a:rPr lang="en-US" sz="3600"/>
              <a:t>Access Methods</a:t>
            </a:r>
            <a:endParaRPr lang="en-US" sz="3600">
              <a:solidFill>
                <a:srgbClr val="CCCCCC"/>
              </a:solidFill>
            </a:endParaRPr>
          </a:p>
          <a:p>
            <a:r>
              <a:rPr lang="en-US" sz="3600">
                <a:solidFill>
                  <a:srgbClr val="CCCCCC"/>
                </a:solidFill>
              </a:rPr>
              <a:t>Indexes and What to index</a:t>
            </a:r>
          </a:p>
          <a:p>
            <a:r>
              <a:rPr lang="en-US" sz="3600">
                <a:solidFill>
                  <a:srgbClr val="CCCCCC"/>
                </a:solidFill>
              </a:rPr>
              <a:t>Parallel storage systems (RAID)</a:t>
            </a:r>
          </a:p>
          <a:p>
            <a:r>
              <a:rPr lang="en-US" sz="3600">
                <a:solidFill>
                  <a:srgbClr val="CCCCCC"/>
                </a:solidFill>
              </a:rPr>
              <a:t>Integrity constraints</a:t>
            </a:r>
          </a:p>
          <a:p>
            <a:endParaRPr lang="en-US" sz="3600">
              <a:solidFill>
                <a:srgbClr val="CCCC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a:t>Review</a:t>
            </a:r>
          </a:p>
          <a:p>
            <a:pPr lvl="1"/>
            <a:r>
              <a:rPr lang="en-US" sz="3200"/>
              <a:t>Physical Database Design</a:t>
            </a:r>
          </a:p>
          <a:p>
            <a:r>
              <a:rPr lang="en-US" sz="3600"/>
              <a:t>Access Methods</a:t>
            </a:r>
          </a:p>
          <a:p>
            <a:r>
              <a:rPr lang="en-US" sz="3600"/>
              <a:t>Indexes and What to index</a:t>
            </a:r>
          </a:p>
          <a:p>
            <a:r>
              <a:rPr lang="en-US" sz="3600"/>
              <a:t>Parallel storage systems (RAID)</a:t>
            </a:r>
          </a:p>
          <a:p>
            <a:r>
              <a:rPr lang="en-US" sz="3600"/>
              <a:t>Integrity constraints</a:t>
            </a:r>
          </a:p>
          <a:p>
            <a:endParaRPr lang="en-US"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03842" name="Rectangle 2"/>
          <p:cNvSpPr>
            <a:spLocks noGrp="1" noChangeArrowheads="1"/>
          </p:cNvSpPr>
          <p:nvPr>
            <p:ph type="title"/>
          </p:nvPr>
        </p:nvSpPr>
        <p:spPr/>
        <p:txBody>
          <a:bodyPr/>
          <a:lstStyle/>
          <a:p>
            <a:r>
              <a:rPr lang="en-US" sz="3600"/>
              <a:t>Internal Model Access Methods</a:t>
            </a:r>
          </a:p>
        </p:txBody>
      </p:sp>
      <p:sp>
        <p:nvSpPr>
          <p:cNvPr id="803843" name="Rectangle 3"/>
          <p:cNvSpPr>
            <a:spLocks noGrp="1" noChangeArrowheads="1"/>
          </p:cNvSpPr>
          <p:nvPr>
            <p:ph type="body" idx="1"/>
          </p:nvPr>
        </p:nvSpPr>
        <p:spPr/>
        <p:txBody>
          <a:bodyPr/>
          <a:lstStyle/>
          <a:p>
            <a:pPr>
              <a:lnSpc>
                <a:spcPct val="90000"/>
              </a:lnSpc>
            </a:pPr>
            <a:r>
              <a:rPr lang="en-US"/>
              <a:t>Many types of access methods:</a:t>
            </a:r>
          </a:p>
          <a:p>
            <a:pPr lvl="1">
              <a:lnSpc>
                <a:spcPct val="90000"/>
              </a:lnSpc>
            </a:pPr>
            <a:r>
              <a:rPr lang="en-US"/>
              <a:t>Physical Sequential</a:t>
            </a:r>
          </a:p>
          <a:p>
            <a:pPr lvl="1">
              <a:lnSpc>
                <a:spcPct val="90000"/>
              </a:lnSpc>
            </a:pPr>
            <a:r>
              <a:rPr lang="en-US"/>
              <a:t>Indexed Sequential</a:t>
            </a:r>
          </a:p>
          <a:p>
            <a:pPr lvl="1">
              <a:lnSpc>
                <a:spcPct val="90000"/>
              </a:lnSpc>
            </a:pPr>
            <a:r>
              <a:rPr lang="en-US"/>
              <a:t>Indexed Random</a:t>
            </a:r>
          </a:p>
          <a:p>
            <a:pPr lvl="1">
              <a:lnSpc>
                <a:spcPct val="90000"/>
              </a:lnSpc>
            </a:pPr>
            <a:r>
              <a:rPr lang="en-US"/>
              <a:t>Inverted</a:t>
            </a:r>
          </a:p>
          <a:p>
            <a:pPr lvl="1">
              <a:lnSpc>
                <a:spcPct val="90000"/>
              </a:lnSpc>
            </a:pPr>
            <a:r>
              <a:rPr lang="en-US"/>
              <a:t>Direct</a:t>
            </a:r>
          </a:p>
          <a:p>
            <a:pPr lvl="1">
              <a:lnSpc>
                <a:spcPct val="90000"/>
              </a:lnSpc>
            </a:pPr>
            <a:r>
              <a:rPr lang="en-US"/>
              <a:t>Hashed</a:t>
            </a:r>
          </a:p>
          <a:p>
            <a:pPr>
              <a:lnSpc>
                <a:spcPct val="90000"/>
              </a:lnSpc>
            </a:pPr>
            <a:r>
              <a:rPr lang="en-US"/>
              <a:t>Differences in </a:t>
            </a:r>
          </a:p>
          <a:p>
            <a:pPr lvl="1">
              <a:lnSpc>
                <a:spcPct val="90000"/>
              </a:lnSpc>
            </a:pPr>
            <a:r>
              <a:rPr lang="en-US"/>
              <a:t>Access Efficiency</a:t>
            </a:r>
          </a:p>
          <a:p>
            <a:pPr lvl="1">
              <a:lnSpc>
                <a:spcPct val="90000"/>
              </a:lnSpc>
            </a:pPr>
            <a:r>
              <a:rPr lang="en-US"/>
              <a:t>Storage Efficiency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05890" name="Rectangle 2"/>
          <p:cNvSpPr>
            <a:spLocks noGrp="1" noChangeArrowheads="1"/>
          </p:cNvSpPr>
          <p:nvPr>
            <p:ph type="title"/>
          </p:nvPr>
        </p:nvSpPr>
        <p:spPr/>
        <p:txBody>
          <a:bodyPr/>
          <a:lstStyle/>
          <a:p>
            <a:r>
              <a:rPr lang="en-US"/>
              <a:t>Physical Sequential</a:t>
            </a:r>
          </a:p>
        </p:txBody>
      </p:sp>
      <p:sp>
        <p:nvSpPr>
          <p:cNvPr id="805891" name="Rectangle 3"/>
          <p:cNvSpPr>
            <a:spLocks noGrp="1" noChangeArrowheads="1"/>
          </p:cNvSpPr>
          <p:nvPr>
            <p:ph type="body" idx="1"/>
          </p:nvPr>
        </p:nvSpPr>
        <p:spPr/>
        <p:txBody>
          <a:bodyPr/>
          <a:lstStyle/>
          <a:p>
            <a:r>
              <a:rPr lang="en-US"/>
              <a:t>Key values of the physical records are in logical sequence</a:t>
            </a:r>
          </a:p>
          <a:p>
            <a:r>
              <a:rPr lang="en-US"/>
              <a:t>Main use is for </a:t>
            </a:r>
            <a:r>
              <a:rPr lang="ja-JP" altLang="en-US">
                <a:latin typeface="Arial"/>
              </a:rPr>
              <a:t>“</a:t>
            </a:r>
            <a:r>
              <a:rPr lang="en-US"/>
              <a:t>dump</a:t>
            </a:r>
            <a:r>
              <a:rPr lang="ja-JP" altLang="en-US">
                <a:latin typeface="Arial"/>
              </a:rPr>
              <a:t>”</a:t>
            </a:r>
            <a:r>
              <a:rPr lang="en-US"/>
              <a:t> and </a:t>
            </a:r>
            <a:r>
              <a:rPr lang="ja-JP" altLang="en-US">
                <a:latin typeface="Arial"/>
              </a:rPr>
              <a:t>“</a:t>
            </a:r>
            <a:r>
              <a:rPr lang="en-US"/>
              <a:t>restore</a:t>
            </a:r>
            <a:r>
              <a:rPr lang="ja-JP" altLang="en-US">
                <a:latin typeface="Arial"/>
              </a:rPr>
              <a:t>”</a:t>
            </a:r>
            <a:endParaRPr lang="en-US"/>
          </a:p>
          <a:p>
            <a:r>
              <a:rPr lang="en-US"/>
              <a:t>Access method may be used for storage as well as retrieval</a:t>
            </a:r>
          </a:p>
          <a:p>
            <a:r>
              <a:rPr lang="en-US"/>
              <a:t>Storage Efficiency is near 100%</a:t>
            </a:r>
          </a:p>
          <a:p>
            <a:r>
              <a:rPr lang="en-US"/>
              <a:t>Access Efficiency is poor (unless fixed size physical records)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07938" name="Rectangle 2"/>
          <p:cNvSpPr>
            <a:spLocks noGrp="1" noChangeArrowheads="1"/>
          </p:cNvSpPr>
          <p:nvPr>
            <p:ph type="title"/>
          </p:nvPr>
        </p:nvSpPr>
        <p:spPr/>
        <p:txBody>
          <a:bodyPr/>
          <a:lstStyle/>
          <a:p>
            <a:r>
              <a:rPr lang="en-US"/>
              <a:t>Indexed Sequential</a:t>
            </a:r>
          </a:p>
        </p:txBody>
      </p:sp>
      <p:sp>
        <p:nvSpPr>
          <p:cNvPr id="807939" name="Rectangle 3"/>
          <p:cNvSpPr>
            <a:spLocks noGrp="1" noChangeArrowheads="1"/>
          </p:cNvSpPr>
          <p:nvPr>
            <p:ph type="body" idx="1"/>
          </p:nvPr>
        </p:nvSpPr>
        <p:spPr/>
        <p:txBody>
          <a:bodyPr/>
          <a:lstStyle/>
          <a:p>
            <a:pPr>
              <a:lnSpc>
                <a:spcPct val="90000"/>
              </a:lnSpc>
            </a:pPr>
            <a:r>
              <a:rPr lang="en-US" sz="2800"/>
              <a:t>Key values of the physical records are in logical sequence</a:t>
            </a:r>
          </a:p>
          <a:p>
            <a:pPr>
              <a:lnSpc>
                <a:spcPct val="90000"/>
              </a:lnSpc>
            </a:pPr>
            <a:r>
              <a:rPr lang="en-US" sz="2800"/>
              <a:t>Access method may be used for storage and retrieval</a:t>
            </a:r>
          </a:p>
          <a:p>
            <a:pPr>
              <a:lnSpc>
                <a:spcPct val="90000"/>
              </a:lnSpc>
            </a:pPr>
            <a:r>
              <a:rPr lang="en-US" sz="2800"/>
              <a:t>Index of key values is maintained with entries for the highest key values per block(s)</a:t>
            </a:r>
          </a:p>
          <a:p>
            <a:pPr>
              <a:lnSpc>
                <a:spcPct val="90000"/>
              </a:lnSpc>
            </a:pPr>
            <a:r>
              <a:rPr lang="en-US" sz="2800"/>
              <a:t>Access Efficiency depends on the levels of index, storage allocated for index, number of database records, and amount of overflow</a:t>
            </a:r>
          </a:p>
          <a:p>
            <a:pPr>
              <a:lnSpc>
                <a:spcPct val="90000"/>
              </a:lnSpc>
            </a:pPr>
            <a:r>
              <a:rPr lang="en-US" sz="2800"/>
              <a:t>Storage Efficiency depends on size of index and volatility of database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half" idx="10"/>
          </p:nvPr>
        </p:nvSpPr>
        <p:spPr/>
        <p:txBody>
          <a:bodyPr/>
          <a:lstStyle/>
          <a:p>
            <a:r>
              <a:rPr lang="en-US" smtClean="0"/>
              <a:t>IS 257 – Fall 2012</a:t>
            </a:r>
            <a:endParaRPr lang="en-US"/>
          </a:p>
        </p:txBody>
      </p:sp>
      <p:sp>
        <p:nvSpPr>
          <p:cNvPr id="809986" name="Rectangle 2"/>
          <p:cNvSpPr>
            <a:spLocks noGrp="1" noChangeArrowheads="1"/>
          </p:cNvSpPr>
          <p:nvPr>
            <p:ph type="title"/>
          </p:nvPr>
        </p:nvSpPr>
        <p:spPr/>
        <p:txBody>
          <a:bodyPr/>
          <a:lstStyle/>
          <a:p>
            <a:r>
              <a:rPr lang="en-US"/>
              <a:t>Index Sequential</a:t>
            </a:r>
          </a:p>
        </p:txBody>
      </p:sp>
      <p:grpSp>
        <p:nvGrpSpPr>
          <p:cNvPr id="809987" name="Group 3"/>
          <p:cNvGrpSpPr>
            <a:grpSpLocks/>
          </p:cNvGrpSpPr>
          <p:nvPr/>
        </p:nvGrpSpPr>
        <p:grpSpPr bwMode="auto">
          <a:xfrm>
            <a:off x="1600200" y="1293813"/>
            <a:ext cx="6737350" cy="4878387"/>
            <a:chOff x="1008" y="959"/>
            <a:chExt cx="4244" cy="3073"/>
          </a:xfrm>
        </p:grpSpPr>
        <p:sp>
          <p:nvSpPr>
            <p:cNvPr id="809988" name="Text Box 4"/>
            <p:cNvSpPr txBox="1">
              <a:spLocks noChangeArrowheads="1"/>
            </p:cNvSpPr>
            <p:nvPr/>
          </p:nvSpPr>
          <p:spPr bwMode="auto">
            <a:xfrm>
              <a:off x="4368" y="959"/>
              <a:ext cx="884" cy="2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Data File</a:t>
              </a:r>
            </a:p>
            <a:p>
              <a:pPr algn="l" eaLnBrk="0" hangingPunct="0"/>
              <a:endParaRPr lang="en-US">
                <a:latin typeface="Arial" charset="0"/>
              </a:endParaRPr>
            </a:p>
            <a:p>
              <a:pPr algn="l" eaLnBrk="0" hangingPunct="0"/>
              <a:r>
                <a:rPr lang="en-US">
                  <a:latin typeface="Arial" charset="0"/>
                </a:rPr>
                <a:t>Block 1</a:t>
              </a: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r>
                <a:rPr lang="en-US">
                  <a:latin typeface="Arial" charset="0"/>
                </a:rPr>
                <a:t>Block 2</a:t>
              </a: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r>
                <a:rPr lang="en-US">
                  <a:latin typeface="Arial" charset="0"/>
                </a:rPr>
                <a:t>Block 3</a:t>
              </a:r>
            </a:p>
          </p:txBody>
        </p:sp>
        <p:grpSp>
          <p:nvGrpSpPr>
            <p:cNvPr id="809989" name="Group 5"/>
            <p:cNvGrpSpPr>
              <a:grpSpLocks/>
            </p:cNvGrpSpPr>
            <p:nvPr/>
          </p:nvGrpSpPr>
          <p:grpSpPr bwMode="auto">
            <a:xfrm>
              <a:off x="1008" y="1296"/>
              <a:ext cx="3168" cy="2736"/>
              <a:chOff x="1008" y="1296"/>
              <a:chExt cx="3168" cy="2736"/>
            </a:xfrm>
          </p:grpSpPr>
          <p:sp>
            <p:nvSpPr>
              <p:cNvPr id="809990" name="Rectangle 6"/>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09991" name="Line 7"/>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9992" name="Line 8"/>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9993" name="Text Box 9"/>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809994" name="Text Box 10"/>
              <p:cNvSpPr txBox="1">
                <a:spLocks noChangeArrowheads="1"/>
              </p:cNvSpPr>
              <p:nvPr/>
            </p:nvSpPr>
            <p:spPr bwMode="auto">
              <a:xfrm>
                <a:off x="1872" y="2302"/>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809995" name="Text Box 11"/>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809996" name="Text Box 12"/>
              <p:cNvSpPr txBox="1">
                <a:spLocks noChangeArrowheads="1"/>
              </p:cNvSpPr>
              <p:nvPr/>
            </p:nvSpPr>
            <p:spPr bwMode="auto">
              <a:xfrm>
                <a:off x="1104" y="2302"/>
                <a:ext cx="522" cy="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Dumpling</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Harty</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Texaci</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p:txBody>
          </p:sp>
          <p:sp>
            <p:nvSpPr>
              <p:cNvPr id="809997" name="Rectangle 13"/>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Adams</a:t>
                </a:r>
              </a:p>
              <a:p>
                <a:pPr eaLnBrk="0" hangingPunct="0"/>
                <a:r>
                  <a:rPr lang="en-US">
                    <a:solidFill>
                      <a:schemeClr val="bg1"/>
                    </a:solidFill>
                    <a:latin typeface="Arial" charset="0"/>
                  </a:rPr>
                  <a:t>Becker</a:t>
                </a:r>
              </a:p>
              <a:p>
                <a:pPr eaLnBrk="0" hangingPunct="0"/>
                <a:r>
                  <a:rPr lang="en-US">
                    <a:solidFill>
                      <a:schemeClr val="bg1"/>
                    </a:solidFill>
                    <a:latin typeface="Arial" charset="0"/>
                  </a:rPr>
                  <a:t>Dumpling</a:t>
                </a:r>
              </a:p>
            </p:txBody>
          </p:sp>
          <p:sp>
            <p:nvSpPr>
              <p:cNvPr id="809998" name="Rectangle 14"/>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Getta</a:t>
                </a:r>
              </a:p>
              <a:p>
                <a:pPr eaLnBrk="0" hangingPunct="0"/>
                <a:r>
                  <a:rPr lang="en-US">
                    <a:solidFill>
                      <a:schemeClr val="bg1"/>
                    </a:solidFill>
                    <a:latin typeface="Arial" charset="0"/>
                  </a:rPr>
                  <a:t>Harty</a:t>
                </a:r>
              </a:p>
            </p:txBody>
          </p:sp>
          <p:sp>
            <p:nvSpPr>
              <p:cNvPr id="809999" name="Rectangle 15"/>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Mobile</a:t>
                </a:r>
              </a:p>
              <a:p>
                <a:pPr eaLnBrk="0" hangingPunct="0"/>
                <a:r>
                  <a:rPr lang="en-US">
                    <a:solidFill>
                      <a:schemeClr val="bg1"/>
                    </a:solidFill>
                    <a:latin typeface="Arial" charset="0"/>
                  </a:rPr>
                  <a:t>Sunoci</a:t>
                </a:r>
              </a:p>
              <a:p>
                <a:pPr eaLnBrk="0" hangingPunct="0"/>
                <a:r>
                  <a:rPr lang="en-US">
                    <a:solidFill>
                      <a:schemeClr val="bg1"/>
                    </a:solidFill>
                    <a:latin typeface="Arial" charset="0"/>
                  </a:rPr>
                  <a:t>Texaci</a:t>
                </a:r>
              </a:p>
            </p:txBody>
          </p:sp>
          <p:sp>
            <p:nvSpPr>
              <p:cNvPr id="810000" name="Line 16"/>
              <p:cNvSpPr>
                <a:spLocks noChangeShapeType="1"/>
              </p:cNvSpPr>
              <p:nvPr/>
            </p:nvSpPr>
            <p:spPr bwMode="auto">
              <a:xfrm flipV="1">
                <a:off x="2064" y="1680"/>
                <a:ext cx="124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0001" name="Line 17"/>
              <p:cNvSpPr>
                <a:spLocks noChangeShapeType="1"/>
              </p:cNvSpPr>
              <p:nvPr/>
            </p:nvSpPr>
            <p:spPr bwMode="auto">
              <a:xfrm>
                <a:off x="2064" y="2544"/>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0002" name="Line 18"/>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2"/>
          <p:cNvSpPr>
            <a:spLocks noGrp="1"/>
          </p:cNvSpPr>
          <p:nvPr>
            <p:ph type="dt" sz="half" idx="10"/>
          </p:nvPr>
        </p:nvSpPr>
        <p:spPr/>
        <p:txBody>
          <a:bodyPr/>
          <a:lstStyle/>
          <a:p>
            <a:r>
              <a:rPr lang="en-US" smtClean="0"/>
              <a:t>IS 257 – Fall 2012</a:t>
            </a:r>
            <a:endParaRPr lang="en-US"/>
          </a:p>
        </p:txBody>
      </p:sp>
      <p:sp>
        <p:nvSpPr>
          <p:cNvPr id="812034" name="Rectangle 2"/>
          <p:cNvSpPr>
            <a:spLocks noGrp="1" noChangeArrowheads="1"/>
          </p:cNvSpPr>
          <p:nvPr>
            <p:ph type="title"/>
          </p:nvPr>
        </p:nvSpPr>
        <p:spPr/>
        <p:txBody>
          <a:bodyPr/>
          <a:lstStyle/>
          <a:p>
            <a:r>
              <a:rPr lang="en-US" sz="3600"/>
              <a:t>Indexed Sequential: Two Levels</a:t>
            </a:r>
          </a:p>
        </p:txBody>
      </p:sp>
      <p:grpSp>
        <p:nvGrpSpPr>
          <p:cNvPr id="812035" name="Group 3"/>
          <p:cNvGrpSpPr>
            <a:grpSpLocks/>
          </p:cNvGrpSpPr>
          <p:nvPr/>
        </p:nvGrpSpPr>
        <p:grpSpPr bwMode="auto">
          <a:xfrm>
            <a:off x="1066800" y="1295400"/>
            <a:ext cx="5943600" cy="5029200"/>
            <a:chOff x="672" y="1104"/>
            <a:chExt cx="3744" cy="3168"/>
          </a:xfrm>
        </p:grpSpPr>
        <p:grpSp>
          <p:nvGrpSpPr>
            <p:cNvPr id="812036" name="Group 4"/>
            <p:cNvGrpSpPr>
              <a:grpSpLocks/>
            </p:cNvGrpSpPr>
            <p:nvPr/>
          </p:nvGrpSpPr>
          <p:grpSpPr bwMode="auto">
            <a:xfrm>
              <a:off x="672" y="1584"/>
              <a:ext cx="1248" cy="1344"/>
              <a:chOff x="1104" y="1968"/>
              <a:chExt cx="1248" cy="1344"/>
            </a:xfrm>
          </p:grpSpPr>
          <p:sp>
            <p:nvSpPr>
              <p:cNvPr id="812037" name="Rectangle 5"/>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12038" name="Line 6"/>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39" name="Line 7"/>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40" name="Text Box 8"/>
              <p:cNvSpPr txBox="1">
                <a:spLocks noChangeArrowheads="1"/>
              </p:cNvSpPr>
              <p:nvPr/>
            </p:nvSpPr>
            <p:spPr bwMode="auto">
              <a:xfrm>
                <a:off x="1872" y="2014"/>
                <a:ext cx="468"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812041" name="Text Box 9"/>
              <p:cNvSpPr txBox="1">
                <a:spLocks noChangeArrowheads="1"/>
              </p:cNvSpPr>
              <p:nvPr/>
            </p:nvSpPr>
            <p:spPr bwMode="auto">
              <a:xfrm>
                <a:off x="1968" y="2398"/>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7</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9</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812042" name="Text Box 10"/>
              <p:cNvSpPr txBox="1">
                <a:spLocks noChangeArrowheads="1"/>
              </p:cNvSpPr>
              <p:nvPr/>
            </p:nvSpPr>
            <p:spPr bwMode="auto">
              <a:xfrm>
                <a:off x="1200" y="2014"/>
                <a:ext cx="362"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812043" name="Text Box 11"/>
              <p:cNvSpPr txBox="1">
                <a:spLocks noChangeArrowheads="1"/>
              </p:cNvSpPr>
              <p:nvPr/>
            </p:nvSpPr>
            <p:spPr bwMode="auto">
              <a:xfrm>
                <a:off x="1200" y="2398"/>
                <a:ext cx="276" cy="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385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678</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805</a:t>
                </a:r>
              </a:p>
            </p:txBody>
          </p:sp>
        </p:grpSp>
        <p:sp>
          <p:nvSpPr>
            <p:cNvPr id="812044" name="Rectangle 12"/>
            <p:cNvSpPr>
              <a:spLocks noChangeArrowheads="1"/>
            </p:cNvSpPr>
            <p:nvPr/>
          </p:nvSpPr>
          <p:spPr bwMode="auto">
            <a:xfrm>
              <a:off x="4080" y="1152"/>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001</a:t>
              </a:r>
            </a:p>
            <a:p>
              <a:pPr eaLnBrk="0" hangingPunct="0"/>
              <a:r>
                <a:rPr lang="en-US" sz="1000">
                  <a:solidFill>
                    <a:schemeClr val="bg1"/>
                  </a:solidFill>
                  <a:latin typeface="Arial" charset="0"/>
                </a:rPr>
                <a:t>003</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150</a:t>
              </a:r>
            </a:p>
          </p:txBody>
        </p:sp>
        <p:sp>
          <p:nvSpPr>
            <p:cNvPr id="812045" name="Rectangle 13"/>
            <p:cNvSpPr>
              <a:spLocks noChangeArrowheads="1"/>
            </p:cNvSpPr>
            <p:nvPr/>
          </p:nvSpPr>
          <p:spPr bwMode="auto">
            <a:xfrm>
              <a:off x="4080" y="3456"/>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705</a:t>
              </a:r>
            </a:p>
            <a:p>
              <a:pPr eaLnBrk="0" hangingPunct="0"/>
              <a:r>
                <a:rPr lang="en-US" sz="1000">
                  <a:solidFill>
                    <a:schemeClr val="bg1"/>
                  </a:solidFill>
                  <a:latin typeface="Arial" charset="0"/>
                </a:rPr>
                <a:t>710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785</a:t>
              </a:r>
            </a:p>
          </p:txBody>
        </p:sp>
        <p:sp>
          <p:nvSpPr>
            <p:cNvPr id="812046" name="Rectangle 14"/>
            <p:cNvSpPr>
              <a:spLocks noChangeArrowheads="1"/>
            </p:cNvSpPr>
            <p:nvPr/>
          </p:nvSpPr>
          <p:spPr bwMode="auto">
            <a:xfrm>
              <a:off x="4080" y="1728"/>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251</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385</a:t>
              </a:r>
            </a:p>
          </p:txBody>
        </p:sp>
        <p:sp>
          <p:nvSpPr>
            <p:cNvPr id="812047" name="Rectangle 15"/>
            <p:cNvSpPr>
              <a:spLocks noChangeArrowheads="1"/>
            </p:cNvSpPr>
            <p:nvPr/>
          </p:nvSpPr>
          <p:spPr bwMode="auto">
            <a:xfrm>
              <a:off x="4080" y="2304"/>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455</a:t>
              </a:r>
            </a:p>
            <a:p>
              <a:pPr eaLnBrk="0" hangingPunct="0"/>
              <a:r>
                <a:rPr lang="en-US" sz="1000">
                  <a:solidFill>
                    <a:schemeClr val="bg1"/>
                  </a:solidFill>
                  <a:latin typeface="Arial" charset="0"/>
                </a:rPr>
                <a:t>480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536</a:t>
              </a:r>
            </a:p>
          </p:txBody>
        </p:sp>
        <p:sp>
          <p:nvSpPr>
            <p:cNvPr id="812048" name="Rectangle 16"/>
            <p:cNvSpPr>
              <a:spLocks noChangeArrowheads="1"/>
            </p:cNvSpPr>
            <p:nvPr/>
          </p:nvSpPr>
          <p:spPr bwMode="auto">
            <a:xfrm>
              <a:off x="4080" y="2880"/>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605</a:t>
              </a:r>
            </a:p>
            <a:p>
              <a:pPr eaLnBrk="0" hangingPunct="0"/>
              <a:r>
                <a:rPr lang="en-US" sz="1000">
                  <a:solidFill>
                    <a:schemeClr val="bg1"/>
                  </a:solidFill>
                  <a:latin typeface="Arial" charset="0"/>
                </a:rPr>
                <a:t>610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678</a:t>
              </a:r>
            </a:p>
          </p:txBody>
        </p:sp>
        <p:sp>
          <p:nvSpPr>
            <p:cNvPr id="812049" name="Rectangle 17"/>
            <p:cNvSpPr>
              <a:spLocks noChangeArrowheads="1"/>
            </p:cNvSpPr>
            <p:nvPr/>
          </p:nvSpPr>
          <p:spPr bwMode="auto">
            <a:xfrm>
              <a:off x="3648" y="3744"/>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791</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805</a:t>
              </a:r>
            </a:p>
          </p:txBody>
        </p:sp>
        <p:grpSp>
          <p:nvGrpSpPr>
            <p:cNvPr id="812050" name="Group 18"/>
            <p:cNvGrpSpPr>
              <a:grpSpLocks/>
            </p:cNvGrpSpPr>
            <p:nvPr/>
          </p:nvGrpSpPr>
          <p:grpSpPr bwMode="auto">
            <a:xfrm>
              <a:off x="2544" y="1104"/>
              <a:ext cx="972" cy="800"/>
              <a:chOff x="1104" y="1968"/>
              <a:chExt cx="1482" cy="1344"/>
            </a:xfrm>
          </p:grpSpPr>
          <p:sp>
            <p:nvSpPr>
              <p:cNvPr id="812051" name="Rectangle 19"/>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12052" name="Line 20"/>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53" name="Line 21"/>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54" name="Text Box 22"/>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812055" name="Text Box 23"/>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p:txBody>
          </p:sp>
          <p:sp>
            <p:nvSpPr>
              <p:cNvPr id="812056" name="Text Box 24"/>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812057" name="Text Box 25"/>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150</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385</a:t>
                </a:r>
              </a:p>
            </p:txBody>
          </p:sp>
        </p:grpSp>
        <p:grpSp>
          <p:nvGrpSpPr>
            <p:cNvPr id="812058" name="Group 26"/>
            <p:cNvGrpSpPr>
              <a:grpSpLocks/>
            </p:cNvGrpSpPr>
            <p:nvPr/>
          </p:nvGrpSpPr>
          <p:grpSpPr bwMode="auto">
            <a:xfrm>
              <a:off x="2544" y="2016"/>
              <a:ext cx="972" cy="800"/>
              <a:chOff x="1104" y="1968"/>
              <a:chExt cx="1482" cy="1344"/>
            </a:xfrm>
          </p:grpSpPr>
          <p:sp>
            <p:nvSpPr>
              <p:cNvPr id="812059" name="Rectangle 27"/>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12060" name="Line 28"/>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61" name="Line 29"/>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62" name="Text Box 30"/>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812063" name="Text Box 31"/>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4</a:t>
                </a:r>
              </a:p>
              <a:p>
                <a:pPr algn="l" eaLnBrk="0" hangingPunct="0">
                  <a:lnSpc>
                    <a:spcPct val="70000"/>
                  </a:lnSpc>
                </a:pPr>
                <a:endParaRPr lang="en-US" sz="1200">
                  <a:solidFill>
                    <a:schemeClr val="bg1"/>
                  </a:solidFill>
                  <a:latin typeface="Arial" charset="0"/>
                </a:endParaRPr>
              </a:p>
            </p:txBody>
          </p:sp>
          <p:sp>
            <p:nvSpPr>
              <p:cNvPr id="812064" name="Text Box 32"/>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812065" name="Text Box 33"/>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536</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678</a:t>
                </a:r>
              </a:p>
            </p:txBody>
          </p:sp>
        </p:grpSp>
        <p:grpSp>
          <p:nvGrpSpPr>
            <p:cNvPr id="812066" name="Group 34"/>
            <p:cNvGrpSpPr>
              <a:grpSpLocks/>
            </p:cNvGrpSpPr>
            <p:nvPr/>
          </p:nvGrpSpPr>
          <p:grpSpPr bwMode="auto">
            <a:xfrm>
              <a:off x="2544" y="2928"/>
              <a:ext cx="972" cy="800"/>
              <a:chOff x="1104" y="1968"/>
              <a:chExt cx="1482" cy="1344"/>
            </a:xfrm>
          </p:grpSpPr>
          <p:sp>
            <p:nvSpPr>
              <p:cNvPr id="812067" name="Rectangle 35"/>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12068" name="Line 36"/>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69" name="Line 37"/>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70" name="Text Box 38"/>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812071" name="Text Box 39"/>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a:t>
                </a:r>
              </a:p>
              <a:p>
                <a:pPr algn="l" eaLnBrk="0" hangingPunct="0">
                  <a:lnSpc>
                    <a:spcPct val="70000"/>
                  </a:lnSpc>
                </a:pPr>
                <a:endParaRPr lang="en-US" sz="1200">
                  <a:solidFill>
                    <a:schemeClr val="bg1"/>
                  </a:solidFill>
                  <a:latin typeface="Arial" charset="0"/>
                </a:endParaRPr>
              </a:p>
            </p:txBody>
          </p:sp>
          <p:sp>
            <p:nvSpPr>
              <p:cNvPr id="812072" name="Text Box 40"/>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812073" name="Text Box 41"/>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785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805</a:t>
                </a:r>
              </a:p>
            </p:txBody>
          </p:sp>
        </p:grpSp>
        <p:sp>
          <p:nvSpPr>
            <p:cNvPr id="812074" name="Line 42"/>
            <p:cNvSpPr>
              <a:spLocks noChangeShapeType="1"/>
            </p:cNvSpPr>
            <p:nvPr/>
          </p:nvSpPr>
          <p:spPr bwMode="auto">
            <a:xfrm flipV="1">
              <a:off x="1728" y="1488"/>
              <a:ext cx="81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75" name="Line 43"/>
            <p:cNvSpPr>
              <a:spLocks noChangeShapeType="1"/>
            </p:cNvSpPr>
            <p:nvPr/>
          </p:nvSpPr>
          <p:spPr bwMode="auto">
            <a:xfrm>
              <a:off x="1728" y="2208"/>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76" name="Line 44"/>
            <p:cNvSpPr>
              <a:spLocks noChangeShapeType="1"/>
            </p:cNvSpPr>
            <p:nvPr/>
          </p:nvSpPr>
          <p:spPr bwMode="auto">
            <a:xfrm>
              <a:off x="1728" y="2400"/>
              <a:ext cx="816"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77" name="Line 45"/>
            <p:cNvSpPr>
              <a:spLocks noChangeShapeType="1"/>
            </p:cNvSpPr>
            <p:nvPr/>
          </p:nvSpPr>
          <p:spPr bwMode="auto">
            <a:xfrm flipV="1">
              <a:off x="3264" y="1200"/>
              <a:ext cx="81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78" name="Line 46"/>
            <p:cNvSpPr>
              <a:spLocks noChangeShapeType="1"/>
            </p:cNvSpPr>
            <p:nvPr/>
          </p:nvSpPr>
          <p:spPr bwMode="auto">
            <a:xfrm>
              <a:off x="3264" y="1584"/>
              <a:ext cx="81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79" name="Line 47"/>
            <p:cNvSpPr>
              <a:spLocks noChangeShapeType="1"/>
            </p:cNvSpPr>
            <p:nvPr/>
          </p:nvSpPr>
          <p:spPr bwMode="auto">
            <a:xfrm>
              <a:off x="3264" y="2352"/>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80" name="Line 48"/>
            <p:cNvSpPr>
              <a:spLocks noChangeShapeType="1"/>
            </p:cNvSpPr>
            <p:nvPr/>
          </p:nvSpPr>
          <p:spPr bwMode="auto">
            <a:xfrm>
              <a:off x="3264" y="2496"/>
              <a:ext cx="816"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81" name="Line 49"/>
            <p:cNvSpPr>
              <a:spLocks noChangeShapeType="1"/>
            </p:cNvSpPr>
            <p:nvPr/>
          </p:nvSpPr>
          <p:spPr bwMode="auto">
            <a:xfrm>
              <a:off x="3264" y="3216"/>
              <a:ext cx="816"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2082" name="Line 50"/>
            <p:cNvSpPr>
              <a:spLocks noChangeShapeType="1"/>
            </p:cNvSpPr>
            <p:nvPr/>
          </p:nvSpPr>
          <p:spPr bwMode="auto">
            <a:xfrm>
              <a:off x="3264" y="3408"/>
              <a:ext cx="432"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14082" name="Rectangle 2"/>
          <p:cNvSpPr>
            <a:spLocks noGrp="1" noChangeArrowheads="1"/>
          </p:cNvSpPr>
          <p:nvPr>
            <p:ph type="title"/>
          </p:nvPr>
        </p:nvSpPr>
        <p:spPr/>
        <p:txBody>
          <a:bodyPr/>
          <a:lstStyle/>
          <a:p>
            <a:r>
              <a:rPr lang="en-US"/>
              <a:t>Indexed Random</a:t>
            </a:r>
          </a:p>
        </p:txBody>
      </p:sp>
      <p:sp>
        <p:nvSpPr>
          <p:cNvPr id="814083" name="Rectangle 3"/>
          <p:cNvSpPr>
            <a:spLocks noGrp="1" noChangeArrowheads="1"/>
          </p:cNvSpPr>
          <p:nvPr>
            <p:ph type="body" idx="1"/>
          </p:nvPr>
        </p:nvSpPr>
        <p:spPr/>
        <p:txBody>
          <a:bodyPr/>
          <a:lstStyle/>
          <a:p>
            <a:r>
              <a:rPr lang="en-US" sz="2400"/>
              <a:t>Key values of the physical records are not necessarily in logical sequence</a:t>
            </a:r>
          </a:p>
          <a:p>
            <a:r>
              <a:rPr lang="en-US" sz="2400"/>
              <a:t>Index may be stored and accessed with Indexed Sequential Access Method</a:t>
            </a:r>
          </a:p>
          <a:p>
            <a:r>
              <a:rPr lang="en-US" sz="2400"/>
              <a:t>Index has an entry for every data base record. These are in ascending order. The index keys are in logical sequence. Database records are not necessarily in ascending sequence.</a:t>
            </a:r>
          </a:p>
          <a:p>
            <a:r>
              <a:rPr lang="en-US" sz="2400"/>
              <a:t>Access method may be used for storage and retrieval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half" idx="10"/>
          </p:nvPr>
        </p:nvSpPr>
        <p:spPr/>
        <p:txBody>
          <a:bodyPr/>
          <a:lstStyle/>
          <a:p>
            <a:r>
              <a:rPr lang="en-US" smtClean="0"/>
              <a:t>IS 257 – Fall 2012</a:t>
            </a:r>
            <a:endParaRPr lang="en-US"/>
          </a:p>
        </p:txBody>
      </p:sp>
      <p:sp>
        <p:nvSpPr>
          <p:cNvPr id="816130" name="Rectangle 2"/>
          <p:cNvSpPr>
            <a:spLocks noGrp="1" noChangeArrowheads="1"/>
          </p:cNvSpPr>
          <p:nvPr>
            <p:ph type="title"/>
          </p:nvPr>
        </p:nvSpPr>
        <p:spPr/>
        <p:txBody>
          <a:bodyPr/>
          <a:lstStyle/>
          <a:p>
            <a:r>
              <a:rPr lang="en-US"/>
              <a:t>Indexed Random</a:t>
            </a:r>
          </a:p>
        </p:txBody>
      </p:sp>
      <p:grpSp>
        <p:nvGrpSpPr>
          <p:cNvPr id="816131" name="Group 3"/>
          <p:cNvGrpSpPr>
            <a:grpSpLocks/>
          </p:cNvGrpSpPr>
          <p:nvPr/>
        </p:nvGrpSpPr>
        <p:grpSpPr bwMode="auto">
          <a:xfrm>
            <a:off x="1600200" y="1524000"/>
            <a:ext cx="5029200" cy="4343400"/>
            <a:chOff x="1008" y="1296"/>
            <a:chExt cx="3168" cy="2736"/>
          </a:xfrm>
        </p:grpSpPr>
        <p:sp>
          <p:nvSpPr>
            <p:cNvPr id="816132" name="Rectangle 4"/>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16133" name="Line 5"/>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6134" name="Line 6"/>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6135" name="Text Box 7"/>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816136" name="Text Box 8"/>
            <p:cNvSpPr txBox="1">
              <a:spLocks noChangeArrowheads="1"/>
            </p:cNvSpPr>
            <p:nvPr/>
          </p:nvSpPr>
          <p:spPr bwMode="auto">
            <a:xfrm>
              <a:off x="1872" y="2302"/>
              <a:ext cx="169"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1</a:t>
              </a:r>
            </a:p>
          </p:txBody>
        </p:sp>
        <p:sp>
          <p:nvSpPr>
            <p:cNvPr id="816137" name="Text Box 9"/>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816138" name="Text Box 10"/>
            <p:cNvSpPr txBox="1">
              <a:spLocks noChangeArrowheads="1"/>
            </p:cNvSpPr>
            <p:nvPr/>
          </p:nvSpPr>
          <p:spPr bwMode="auto">
            <a:xfrm>
              <a:off x="1104" y="2302"/>
              <a:ext cx="522"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Adams</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Becker</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Dumpling</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Getta</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Harty</a:t>
              </a:r>
            </a:p>
          </p:txBody>
        </p:sp>
        <p:sp>
          <p:nvSpPr>
            <p:cNvPr id="816139" name="Rectangle 11"/>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Becker</a:t>
              </a:r>
            </a:p>
            <a:p>
              <a:pPr eaLnBrk="0" hangingPunct="0"/>
              <a:r>
                <a:rPr lang="en-US">
                  <a:solidFill>
                    <a:schemeClr val="bg1"/>
                  </a:solidFill>
                  <a:latin typeface="Arial" charset="0"/>
                </a:rPr>
                <a:t>Harty</a:t>
              </a:r>
            </a:p>
          </p:txBody>
        </p:sp>
        <p:sp>
          <p:nvSpPr>
            <p:cNvPr id="816140" name="Rectangle 12"/>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Adams</a:t>
              </a:r>
            </a:p>
            <a:p>
              <a:pPr eaLnBrk="0" hangingPunct="0"/>
              <a:r>
                <a:rPr lang="en-US">
                  <a:solidFill>
                    <a:schemeClr val="bg1"/>
                  </a:solidFill>
                  <a:latin typeface="Arial" charset="0"/>
                </a:rPr>
                <a:t>Getta</a:t>
              </a:r>
            </a:p>
          </p:txBody>
        </p:sp>
        <p:sp>
          <p:nvSpPr>
            <p:cNvPr id="816141" name="Rectangle 13"/>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Dumpling</a:t>
              </a:r>
            </a:p>
          </p:txBody>
        </p:sp>
        <p:sp>
          <p:nvSpPr>
            <p:cNvPr id="816142" name="Line 14"/>
            <p:cNvSpPr>
              <a:spLocks noChangeShapeType="1"/>
            </p:cNvSpPr>
            <p:nvPr/>
          </p:nvSpPr>
          <p:spPr bwMode="auto">
            <a:xfrm flipV="1">
              <a:off x="2064" y="2352"/>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6143" name="Line 15"/>
            <p:cNvSpPr>
              <a:spLocks noChangeShapeType="1"/>
            </p:cNvSpPr>
            <p:nvPr/>
          </p:nvSpPr>
          <p:spPr bwMode="auto">
            <a:xfrm flipV="1">
              <a:off x="2064" y="1584"/>
              <a:ext cx="1248"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6144" name="Line 16"/>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6145" name="Line 17"/>
            <p:cNvSpPr>
              <a:spLocks noChangeShapeType="1"/>
            </p:cNvSpPr>
            <p:nvPr/>
          </p:nvSpPr>
          <p:spPr bwMode="auto">
            <a:xfrm>
              <a:off x="2064" y="2832"/>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6146" name="Line 18"/>
            <p:cNvSpPr>
              <a:spLocks noChangeShapeType="1"/>
            </p:cNvSpPr>
            <p:nvPr/>
          </p:nvSpPr>
          <p:spPr bwMode="auto">
            <a:xfrm flipV="1">
              <a:off x="2064" y="1824"/>
              <a:ext cx="1248" cy="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half" idx="10"/>
          </p:nvPr>
        </p:nvSpPr>
        <p:spPr/>
        <p:txBody>
          <a:bodyPr/>
          <a:lstStyle/>
          <a:p>
            <a:r>
              <a:rPr lang="en-US" smtClean="0"/>
              <a:t>IS 257 – Fall 2012</a:t>
            </a:r>
            <a:endParaRPr lang="en-US"/>
          </a:p>
        </p:txBody>
      </p:sp>
      <p:sp>
        <p:nvSpPr>
          <p:cNvPr id="818178" name="Rectangle 2"/>
          <p:cNvSpPr>
            <a:spLocks noGrp="1" noChangeArrowheads="1"/>
          </p:cNvSpPr>
          <p:nvPr>
            <p:ph type="title"/>
          </p:nvPr>
        </p:nvSpPr>
        <p:spPr/>
        <p:txBody>
          <a:bodyPr/>
          <a:lstStyle/>
          <a:p>
            <a:r>
              <a:rPr lang="en-US"/>
              <a:t>Btree</a:t>
            </a:r>
          </a:p>
        </p:txBody>
      </p:sp>
      <p:grpSp>
        <p:nvGrpSpPr>
          <p:cNvPr id="818179" name="Group 3"/>
          <p:cNvGrpSpPr>
            <a:grpSpLocks/>
          </p:cNvGrpSpPr>
          <p:nvPr/>
        </p:nvGrpSpPr>
        <p:grpSpPr bwMode="auto">
          <a:xfrm>
            <a:off x="304800" y="1371600"/>
            <a:ext cx="8382000" cy="4495800"/>
            <a:chOff x="96" y="1248"/>
            <a:chExt cx="5280" cy="2832"/>
          </a:xfrm>
        </p:grpSpPr>
        <p:sp>
          <p:nvSpPr>
            <p:cNvPr id="818180" name="Rectangle 4"/>
            <p:cNvSpPr>
              <a:spLocks noChangeArrowheads="1"/>
            </p:cNvSpPr>
            <p:nvPr/>
          </p:nvSpPr>
          <p:spPr bwMode="auto">
            <a:xfrm>
              <a:off x="2064" y="1248"/>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F    | |    P   | |   Z |</a:t>
              </a:r>
            </a:p>
          </p:txBody>
        </p:sp>
        <p:sp>
          <p:nvSpPr>
            <p:cNvPr id="818181" name="Rectangle 5"/>
            <p:cNvSpPr>
              <a:spLocks noChangeArrowheads="1"/>
            </p:cNvSpPr>
            <p:nvPr/>
          </p:nvSpPr>
          <p:spPr bwMode="auto">
            <a:xfrm>
              <a:off x="3888"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R   | |    S   | |   Z |</a:t>
              </a:r>
            </a:p>
          </p:txBody>
        </p:sp>
        <p:sp>
          <p:nvSpPr>
            <p:cNvPr id="818182" name="Rectangle 6"/>
            <p:cNvSpPr>
              <a:spLocks noChangeArrowheads="1"/>
            </p:cNvSpPr>
            <p:nvPr/>
          </p:nvSpPr>
          <p:spPr bwMode="auto">
            <a:xfrm>
              <a:off x="206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H  | |    L   | |   P |</a:t>
              </a:r>
            </a:p>
          </p:txBody>
        </p:sp>
        <p:sp>
          <p:nvSpPr>
            <p:cNvPr id="818183" name="Rectangle 7"/>
            <p:cNvSpPr>
              <a:spLocks noChangeArrowheads="1"/>
            </p:cNvSpPr>
            <p:nvPr/>
          </p:nvSpPr>
          <p:spPr bwMode="auto">
            <a:xfrm>
              <a:off x="14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B    | |    D   | |   F |</a:t>
              </a:r>
            </a:p>
          </p:txBody>
        </p:sp>
        <p:sp>
          <p:nvSpPr>
            <p:cNvPr id="818184" name="Rectangle 8"/>
            <p:cNvSpPr>
              <a:spLocks noChangeArrowheads="1"/>
            </p:cNvSpPr>
            <p:nvPr/>
          </p:nvSpPr>
          <p:spPr bwMode="auto">
            <a:xfrm>
              <a:off x="672" y="254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Devils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818185" name="Rectangle 9"/>
            <p:cNvSpPr>
              <a:spLocks noChangeArrowheads="1"/>
            </p:cNvSpPr>
            <p:nvPr/>
          </p:nvSpPr>
          <p:spPr bwMode="auto">
            <a:xfrm>
              <a:off x="96" y="302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Aces</a:t>
              </a:r>
            </a:p>
            <a:p>
              <a:pPr eaLnBrk="0" hangingPunct="0"/>
              <a:r>
                <a:rPr lang="en-US" sz="2000">
                  <a:solidFill>
                    <a:schemeClr val="bg1"/>
                  </a:solidFill>
                  <a:latin typeface="Arial" charset="0"/>
                </a:rPr>
                <a:t>Boilers</a:t>
              </a:r>
            </a:p>
            <a:p>
              <a:pPr eaLnBrk="0" hangingPunct="0"/>
              <a:r>
                <a:rPr lang="en-US" sz="2000">
                  <a:solidFill>
                    <a:schemeClr val="bg1"/>
                  </a:solidFill>
                  <a:latin typeface="Arial" charset="0"/>
                </a:rPr>
                <a:t>Cars</a:t>
              </a:r>
            </a:p>
          </p:txBody>
        </p:sp>
        <p:sp>
          <p:nvSpPr>
            <p:cNvPr id="818186" name="Rectangle 10"/>
            <p:cNvSpPr>
              <a:spLocks noChangeArrowheads="1"/>
            </p:cNvSpPr>
            <p:nvPr/>
          </p:nvSpPr>
          <p:spPr bwMode="auto">
            <a:xfrm>
              <a:off x="3168"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Minors</a:t>
              </a:r>
            </a:p>
            <a:p>
              <a:pPr eaLnBrk="0" hangingPunct="0"/>
              <a:r>
                <a:rPr lang="en-US" sz="2000">
                  <a:solidFill>
                    <a:schemeClr val="bg1"/>
                  </a:solidFill>
                  <a:latin typeface="Arial" charset="0"/>
                </a:rPr>
                <a:t>Panthers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818187" name="Rectangle 11"/>
            <p:cNvSpPr>
              <a:spLocks noChangeArrowheads="1"/>
            </p:cNvSpPr>
            <p:nvPr/>
          </p:nvSpPr>
          <p:spPr bwMode="auto">
            <a:xfrm>
              <a:off x="4416" y="283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Seminoles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818188" name="Line 12"/>
            <p:cNvSpPr>
              <a:spLocks noChangeShapeType="1"/>
            </p:cNvSpPr>
            <p:nvPr/>
          </p:nvSpPr>
          <p:spPr bwMode="auto">
            <a:xfrm>
              <a:off x="2496"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89" name="Line 13"/>
            <p:cNvSpPr>
              <a:spLocks noChangeShapeType="1"/>
            </p:cNvSpPr>
            <p:nvPr/>
          </p:nvSpPr>
          <p:spPr bwMode="auto">
            <a:xfrm flipH="1">
              <a:off x="336" y="1680"/>
              <a:ext cx="21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0" name="Line 14"/>
            <p:cNvSpPr>
              <a:spLocks noChangeShapeType="1"/>
            </p:cNvSpPr>
            <p:nvPr/>
          </p:nvSpPr>
          <p:spPr bwMode="auto">
            <a:xfrm>
              <a:off x="336" y="168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1" name="Line 15"/>
            <p:cNvSpPr>
              <a:spLocks noChangeShapeType="1"/>
            </p:cNvSpPr>
            <p:nvPr/>
          </p:nvSpPr>
          <p:spPr bwMode="auto">
            <a:xfrm>
              <a:off x="336"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2" name="Line 16"/>
            <p:cNvSpPr>
              <a:spLocks noChangeShapeType="1"/>
            </p:cNvSpPr>
            <p:nvPr/>
          </p:nvSpPr>
          <p:spPr bwMode="auto">
            <a:xfrm>
              <a:off x="3072" y="1488"/>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3" name="Line 17"/>
            <p:cNvSpPr>
              <a:spLocks noChangeShapeType="1"/>
            </p:cNvSpPr>
            <p:nvPr/>
          </p:nvSpPr>
          <p:spPr bwMode="auto">
            <a:xfrm flipH="1">
              <a:off x="2256" y="177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4" name="Line 18"/>
            <p:cNvSpPr>
              <a:spLocks noChangeShapeType="1"/>
            </p:cNvSpPr>
            <p:nvPr/>
          </p:nvSpPr>
          <p:spPr bwMode="auto">
            <a:xfrm>
              <a:off x="2256" y="177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5" name="Line 19"/>
            <p:cNvSpPr>
              <a:spLocks noChangeShapeType="1"/>
            </p:cNvSpPr>
            <p:nvPr/>
          </p:nvSpPr>
          <p:spPr bwMode="auto">
            <a:xfrm>
              <a:off x="3504"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6" name="Line 20"/>
            <p:cNvSpPr>
              <a:spLocks noChangeShapeType="1"/>
            </p:cNvSpPr>
            <p:nvPr/>
          </p:nvSpPr>
          <p:spPr bwMode="auto">
            <a:xfrm>
              <a:off x="3504" y="1680"/>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7" name="Line 21"/>
            <p:cNvSpPr>
              <a:spLocks noChangeShapeType="1"/>
            </p:cNvSpPr>
            <p:nvPr/>
          </p:nvSpPr>
          <p:spPr bwMode="auto">
            <a:xfrm>
              <a:off x="4080"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198" name="Rectangle 22"/>
            <p:cNvSpPr>
              <a:spLocks noChangeArrowheads="1"/>
            </p:cNvSpPr>
            <p:nvPr/>
          </p:nvSpPr>
          <p:spPr bwMode="auto">
            <a:xfrm>
              <a:off x="1104" y="307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Flyers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818199" name="Rectangle 23"/>
            <p:cNvSpPr>
              <a:spLocks noChangeArrowheads="1"/>
            </p:cNvSpPr>
            <p:nvPr/>
          </p:nvSpPr>
          <p:spPr bwMode="auto">
            <a:xfrm>
              <a:off x="2112"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Hawkeyes</a:t>
              </a:r>
            </a:p>
            <a:p>
              <a:pPr eaLnBrk="0" hangingPunct="0"/>
              <a:r>
                <a:rPr lang="en-US" sz="2000">
                  <a:solidFill>
                    <a:schemeClr val="bg1"/>
                  </a:solidFill>
                  <a:latin typeface="Arial" charset="0"/>
                </a:rPr>
                <a:t>Hoosiers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818200" name="Line 24"/>
            <p:cNvSpPr>
              <a:spLocks noChangeShapeType="1"/>
            </p:cNvSpPr>
            <p:nvPr/>
          </p:nvSpPr>
          <p:spPr bwMode="auto">
            <a:xfrm>
              <a:off x="576" y="216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1" name="Line 25"/>
            <p:cNvSpPr>
              <a:spLocks noChangeShapeType="1"/>
            </p:cNvSpPr>
            <p:nvPr/>
          </p:nvSpPr>
          <p:spPr bwMode="auto">
            <a:xfrm>
              <a:off x="1200" y="2112"/>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2" name="Line 26"/>
            <p:cNvSpPr>
              <a:spLocks noChangeShapeType="1"/>
            </p:cNvSpPr>
            <p:nvPr/>
          </p:nvSpPr>
          <p:spPr bwMode="auto">
            <a:xfrm>
              <a:off x="1584" y="2112"/>
              <a:ext cx="0"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3" name="Line 27"/>
            <p:cNvSpPr>
              <a:spLocks noChangeShapeType="1"/>
            </p:cNvSpPr>
            <p:nvPr/>
          </p:nvSpPr>
          <p:spPr bwMode="auto">
            <a:xfrm>
              <a:off x="2448" y="2112"/>
              <a:ext cx="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4" name="Line 28"/>
            <p:cNvSpPr>
              <a:spLocks noChangeShapeType="1"/>
            </p:cNvSpPr>
            <p:nvPr/>
          </p:nvSpPr>
          <p:spPr bwMode="auto">
            <a:xfrm>
              <a:off x="3024" y="2112"/>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5" name="Line 29"/>
            <p:cNvSpPr>
              <a:spLocks noChangeShapeType="1"/>
            </p:cNvSpPr>
            <p:nvPr/>
          </p:nvSpPr>
          <p:spPr bwMode="auto">
            <a:xfrm>
              <a:off x="3504" y="2064"/>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6" name="Line 30"/>
            <p:cNvSpPr>
              <a:spLocks noChangeShapeType="1"/>
            </p:cNvSpPr>
            <p:nvPr/>
          </p:nvSpPr>
          <p:spPr bwMode="auto">
            <a:xfrm>
              <a:off x="4320" y="2112"/>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7" name="Line 31"/>
            <p:cNvSpPr>
              <a:spLocks noChangeShapeType="1"/>
            </p:cNvSpPr>
            <p:nvPr/>
          </p:nvSpPr>
          <p:spPr bwMode="auto">
            <a:xfrm>
              <a:off x="4896" y="2112"/>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18208" name="Line 32"/>
            <p:cNvSpPr>
              <a:spLocks noChangeShapeType="1"/>
            </p:cNvSpPr>
            <p:nvPr/>
          </p:nvSpPr>
          <p:spPr bwMode="auto">
            <a:xfrm>
              <a:off x="5328" y="2112"/>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20226" name="Rectangle 2"/>
          <p:cNvSpPr>
            <a:spLocks noGrp="1" noChangeArrowheads="1"/>
          </p:cNvSpPr>
          <p:nvPr>
            <p:ph type="title"/>
          </p:nvPr>
        </p:nvSpPr>
        <p:spPr/>
        <p:txBody>
          <a:bodyPr/>
          <a:lstStyle/>
          <a:p>
            <a:r>
              <a:rPr lang="en-US"/>
              <a:t>Inverted</a:t>
            </a:r>
          </a:p>
        </p:txBody>
      </p:sp>
      <p:sp>
        <p:nvSpPr>
          <p:cNvPr id="820227" name="Rectangle 3"/>
          <p:cNvSpPr>
            <a:spLocks noGrp="1" noChangeArrowheads="1"/>
          </p:cNvSpPr>
          <p:nvPr>
            <p:ph type="body" idx="1"/>
          </p:nvPr>
        </p:nvSpPr>
        <p:spPr/>
        <p:txBody>
          <a:bodyPr/>
          <a:lstStyle/>
          <a:p>
            <a:r>
              <a:rPr lang="en-US"/>
              <a:t>Key values of the physical records are not necessarily in logical sequence</a:t>
            </a:r>
          </a:p>
          <a:p>
            <a:r>
              <a:rPr lang="en-US"/>
              <a:t>Access Method is better used for retrieval</a:t>
            </a:r>
          </a:p>
          <a:p>
            <a:r>
              <a:rPr lang="en-US"/>
              <a:t>An index for every field to be inverted may be built</a:t>
            </a:r>
          </a:p>
          <a:p>
            <a:r>
              <a:rPr lang="en-US"/>
              <a:t>Access efficiency depends on number of database records, levels of index, and storage allocated for index</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2"/>
          <p:cNvSpPr>
            <a:spLocks noGrp="1"/>
          </p:cNvSpPr>
          <p:nvPr>
            <p:ph type="dt" sz="half" idx="10"/>
          </p:nvPr>
        </p:nvSpPr>
        <p:spPr/>
        <p:txBody>
          <a:bodyPr/>
          <a:lstStyle/>
          <a:p>
            <a:r>
              <a:rPr lang="en-US" smtClean="0"/>
              <a:t>IS 257 – Fall 2012</a:t>
            </a:r>
            <a:endParaRPr lang="en-US"/>
          </a:p>
        </p:txBody>
      </p:sp>
      <p:sp>
        <p:nvSpPr>
          <p:cNvPr id="822274" name="Rectangle 2"/>
          <p:cNvSpPr>
            <a:spLocks noGrp="1" noChangeArrowheads="1"/>
          </p:cNvSpPr>
          <p:nvPr>
            <p:ph type="title"/>
          </p:nvPr>
        </p:nvSpPr>
        <p:spPr/>
        <p:txBody>
          <a:bodyPr/>
          <a:lstStyle/>
          <a:p>
            <a:r>
              <a:rPr lang="en-US"/>
              <a:t>Inverted</a:t>
            </a:r>
          </a:p>
        </p:txBody>
      </p:sp>
      <p:grpSp>
        <p:nvGrpSpPr>
          <p:cNvPr id="822275" name="Group 3"/>
          <p:cNvGrpSpPr>
            <a:grpSpLocks/>
          </p:cNvGrpSpPr>
          <p:nvPr/>
        </p:nvGrpSpPr>
        <p:grpSpPr bwMode="auto">
          <a:xfrm>
            <a:off x="1066800" y="1143000"/>
            <a:ext cx="7354888" cy="4572000"/>
            <a:chOff x="672" y="720"/>
            <a:chExt cx="4633" cy="2880"/>
          </a:xfrm>
        </p:grpSpPr>
        <p:grpSp>
          <p:nvGrpSpPr>
            <p:cNvPr id="822276" name="Group 4"/>
            <p:cNvGrpSpPr>
              <a:grpSpLocks/>
            </p:cNvGrpSpPr>
            <p:nvPr/>
          </p:nvGrpSpPr>
          <p:grpSpPr bwMode="auto">
            <a:xfrm>
              <a:off x="672" y="720"/>
              <a:ext cx="4633" cy="2880"/>
              <a:chOff x="1008" y="1152"/>
              <a:chExt cx="4633" cy="2880"/>
            </a:xfrm>
          </p:grpSpPr>
          <p:grpSp>
            <p:nvGrpSpPr>
              <p:cNvPr id="822277" name="Group 5"/>
              <p:cNvGrpSpPr>
                <a:grpSpLocks/>
              </p:cNvGrpSpPr>
              <p:nvPr/>
            </p:nvGrpSpPr>
            <p:grpSpPr bwMode="auto">
              <a:xfrm>
                <a:off x="1008" y="1296"/>
                <a:ext cx="3168" cy="2736"/>
                <a:chOff x="1008" y="1296"/>
                <a:chExt cx="3168" cy="2736"/>
              </a:xfrm>
            </p:grpSpPr>
            <p:sp>
              <p:nvSpPr>
                <p:cNvPr id="822278" name="Rectangle 6"/>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22279" name="Line 7"/>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80" name="Line 8"/>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81" name="Text Box 9"/>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822282" name="Text Box 10"/>
                <p:cNvSpPr txBox="1">
                  <a:spLocks noChangeArrowheads="1"/>
                </p:cNvSpPr>
                <p:nvPr/>
              </p:nvSpPr>
              <p:spPr bwMode="auto">
                <a:xfrm>
                  <a:off x="1872" y="2302"/>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822283" name="Text Box 11"/>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822284" name="Text Box 12"/>
                <p:cNvSpPr txBox="1">
                  <a:spLocks noChangeArrowheads="1"/>
                </p:cNvSpPr>
                <p:nvPr/>
              </p:nvSpPr>
              <p:spPr bwMode="auto">
                <a:xfrm>
                  <a:off x="1104" y="2302"/>
                  <a:ext cx="442" cy="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CH 145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CS 201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CS 623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PH 345</a:t>
                  </a:r>
                </a:p>
              </p:txBody>
            </p:sp>
            <p:sp>
              <p:nvSpPr>
                <p:cNvPr id="822285" name="Rectangle 13"/>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CH 145</a:t>
                  </a:r>
                </a:p>
                <a:p>
                  <a:pPr eaLnBrk="0" hangingPunct="0"/>
                  <a:r>
                    <a:rPr lang="en-US" sz="2000">
                      <a:solidFill>
                        <a:schemeClr val="bg1"/>
                      </a:solidFill>
                      <a:latin typeface="Arial" charset="0"/>
                    </a:rPr>
                    <a:t>101, 103,104</a:t>
                  </a:r>
                </a:p>
              </p:txBody>
            </p:sp>
            <p:sp>
              <p:nvSpPr>
                <p:cNvPr id="822286" name="Rectangle 14"/>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CS 201</a:t>
                  </a:r>
                </a:p>
                <a:p>
                  <a:pPr eaLnBrk="0" hangingPunct="0"/>
                  <a:r>
                    <a:rPr lang="en-US" sz="2000">
                      <a:solidFill>
                        <a:schemeClr val="bg1"/>
                      </a:solidFill>
                      <a:latin typeface="Arial" charset="0"/>
                    </a:rPr>
                    <a:t>102</a:t>
                  </a:r>
                </a:p>
              </p:txBody>
            </p:sp>
            <p:sp>
              <p:nvSpPr>
                <p:cNvPr id="822287" name="Rectangle 15"/>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CS 623</a:t>
                  </a:r>
                </a:p>
                <a:p>
                  <a:pPr eaLnBrk="0" hangingPunct="0"/>
                  <a:r>
                    <a:rPr lang="en-US" sz="2000">
                      <a:solidFill>
                        <a:schemeClr val="bg1"/>
                      </a:solidFill>
                      <a:latin typeface="Arial" charset="0"/>
                    </a:rPr>
                    <a:t>105, 106</a:t>
                  </a:r>
                  <a:r>
                    <a:rPr lang="en-US">
                      <a:solidFill>
                        <a:schemeClr val="bg1"/>
                      </a:solidFill>
                      <a:latin typeface="Arial" charset="0"/>
                    </a:rPr>
                    <a:t> </a:t>
                  </a:r>
                </a:p>
              </p:txBody>
            </p:sp>
            <p:sp>
              <p:nvSpPr>
                <p:cNvPr id="822288" name="Line 16"/>
                <p:cNvSpPr>
                  <a:spLocks noChangeShapeType="1"/>
                </p:cNvSpPr>
                <p:nvPr/>
              </p:nvSpPr>
              <p:spPr bwMode="auto">
                <a:xfrm flipV="1">
                  <a:off x="2064" y="1680"/>
                  <a:ext cx="124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89" name="Line 17"/>
                <p:cNvSpPr>
                  <a:spLocks noChangeShapeType="1"/>
                </p:cNvSpPr>
                <p:nvPr/>
              </p:nvSpPr>
              <p:spPr bwMode="auto">
                <a:xfrm>
                  <a:off x="2064" y="2544"/>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90" name="Line 18"/>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22291" name="Rectangle 19"/>
              <p:cNvSpPr>
                <a:spLocks noChangeArrowheads="1"/>
              </p:cNvSpPr>
              <p:nvPr/>
            </p:nvSpPr>
            <p:spPr bwMode="auto">
              <a:xfrm>
                <a:off x="4608" y="1152"/>
                <a:ext cx="960" cy="28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822292" name="Text Box 20"/>
              <p:cNvSpPr txBox="1">
                <a:spLocks noChangeArrowheads="1"/>
              </p:cNvSpPr>
              <p:nvPr/>
            </p:nvSpPr>
            <p:spPr bwMode="auto">
              <a:xfrm>
                <a:off x="4656" y="1824"/>
                <a:ext cx="624" cy="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400">
                    <a:solidFill>
                      <a:schemeClr val="bg1"/>
                    </a:solidFill>
                    <a:latin typeface="Arial" charset="0"/>
                  </a:rPr>
                  <a:t>Adams</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Becker</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Dumpling</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Getta</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Harty</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Mobile</a:t>
                </a:r>
              </a:p>
              <a:p>
                <a:pPr algn="l" eaLnBrk="0" hangingPunct="0"/>
                <a:endParaRPr lang="en-US" sz="1400">
                  <a:solidFill>
                    <a:schemeClr val="bg1"/>
                  </a:solidFill>
                  <a:latin typeface="Arial" charset="0"/>
                </a:endParaRPr>
              </a:p>
              <a:p>
                <a:pPr algn="l" eaLnBrk="0" hangingPunct="0"/>
                <a:endParaRPr lang="en-US" sz="1400">
                  <a:solidFill>
                    <a:schemeClr val="bg1"/>
                  </a:solidFill>
                  <a:latin typeface="Arial" charset="0"/>
                </a:endParaRPr>
              </a:p>
            </p:txBody>
          </p:sp>
          <p:sp>
            <p:nvSpPr>
              <p:cNvPr id="822293" name="Line 21"/>
              <p:cNvSpPr>
                <a:spLocks noChangeShapeType="1"/>
              </p:cNvSpPr>
              <p:nvPr/>
            </p:nvSpPr>
            <p:spPr bwMode="auto">
              <a:xfrm>
                <a:off x="5184" y="1152"/>
                <a:ext cx="0" cy="28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94" name="Line 22"/>
              <p:cNvSpPr>
                <a:spLocks noChangeShapeType="1"/>
              </p:cNvSpPr>
              <p:nvPr/>
            </p:nvSpPr>
            <p:spPr bwMode="auto">
              <a:xfrm>
                <a:off x="4608" y="1680"/>
                <a:ext cx="9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95" name="Line 23"/>
              <p:cNvSpPr>
                <a:spLocks noChangeShapeType="1"/>
              </p:cNvSpPr>
              <p:nvPr/>
            </p:nvSpPr>
            <p:spPr bwMode="auto">
              <a:xfrm>
                <a:off x="3408" y="1824"/>
                <a:ext cx="1296"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96" name="Line 24"/>
              <p:cNvSpPr>
                <a:spLocks noChangeShapeType="1"/>
              </p:cNvSpPr>
              <p:nvPr/>
            </p:nvSpPr>
            <p:spPr bwMode="auto">
              <a:xfrm>
                <a:off x="3792" y="1824"/>
                <a:ext cx="912"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97" name="Line 25"/>
              <p:cNvSpPr>
                <a:spLocks noChangeShapeType="1"/>
              </p:cNvSpPr>
              <p:nvPr/>
            </p:nvSpPr>
            <p:spPr bwMode="auto">
              <a:xfrm>
                <a:off x="4080" y="1824"/>
                <a:ext cx="624" cy="9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98" name="Line 26"/>
              <p:cNvSpPr>
                <a:spLocks noChangeShapeType="1"/>
              </p:cNvSpPr>
              <p:nvPr/>
            </p:nvSpPr>
            <p:spPr bwMode="auto">
              <a:xfrm flipV="1">
                <a:off x="3888" y="2208"/>
                <a:ext cx="816"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299" name="Line 27"/>
              <p:cNvSpPr>
                <a:spLocks noChangeShapeType="1"/>
              </p:cNvSpPr>
              <p:nvPr/>
            </p:nvSpPr>
            <p:spPr bwMode="auto">
              <a:xfrm flipV="1">
                <a:off x="3696" y="3024"/>
                <a:ext cx="96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300" name="Line 28"/>
              <p:cNvSpPr>
                <a:spLocks noChangeShapeType="1"/>
              </p:cNvSpPr>
              <p:nvPr/>
            </p:nvSpPr>
            <p:spPr bwMode="auto">
              <a:xfrm flipV="1">
                <a:off x="4032" y="3264"/>
                <a:ext cx="624"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2301" name="Text Box 29"/>
              <p:cNvSpPr txBox="1">
                <a:spLocks noChangeArrowheads="1"/>
              </p:cNvSpPr>
              <p:nvPr/>
            </p:nvSpPr>
            <p:spPr bwMode="auto">
              <a:xfrm>
                <a:off x="4656" y="1246"/>
                <a:ext cx="4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solidFill>
                      <a:schemeClr val="bg1"/>
                    </a:solidFill>
                    <a:latin typeface="Arial" charset="0"/>
                  </a:rPr>
                  <a:t>Student</a:t>
                </a:r>
              </a:p>
              <a:p>
                <a:pPr algn="l" eaLnBrk="0" hangingPunct="0"/>
                <a:r>
                  <a:rPr lang="en-US" sz="1200">
                    <a:solidFill>
                      <a:schemeClr val="bg1"/>
                    </a:solidFill>
                    <a:latin typeface="Arial" charset="0"/>
                  </a:rPr>
                  <a:t>name</a:t>
                </a:r>
              </a:p>
            </p:txBody>
          </p:sp>
          <p:sp>
            <p:nvSpPr>
              <p:cNvPr id="822302" name="Text Box 30"/>
              <p:cNvSpPr txBox="1">
                <a:spLocks noChangeArrowheads="1"/>
              </p:cNvSpPr>
              <p:nvPr/>
            </p:nvSpPr>
            <p:spPr bwMode="auto">
              <a:xfrm>
                <a:off x="5184" y="1246"/>
                <a:ext cx="4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solidFill>
                      <a:schemeClr val="bg1"/>
                    </a:solidFill>
                    <a:latin typeface="Arial" charset="0"/>
                  </a:rPr>
                  <a:t>Course</a:t>
                </a:r>
              </a:p>
              <a:p>
                <a:pPr algn="l" eaLnBrk="0" hangingPunct="0"/>
                <a:r>
                  <a:rPr lang="en-US" sz="1200">
                    <a:solidFill>
                      <a:schemeClr val="bg1"/>
                    </a:solidFill>
                    <a:latin typeface="Arial" charset="0"/>
                  </a:rPr>
                  <a:t>Number</a:t>
                </a:r>
              </a:p>
            </p:txBody>
          </p:sp>
        </p:grpSp>
        <p:sp>
          <p:nvSpPr>
            <p:cNvPr id="822303" name="Text Box 31"/>
            <p:cNvSpPr txBox="1">
              <a:spLocks noChangeArrowheads="1"/>
            </p:cNvSpPr>
            <p:nvPr/>
          </p:nvSpPr>
          <p:spPr bwMode="auto">
            <a:xfrm>
              <a:off x="4800" y="1392"/>
              <a:ext cx="480" cy="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cs201</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cs623</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cs623</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9394" name="Rectangle 2"/>
          <p:cNvSpPr>
            <a:spLocks noGrp="1" noChangeArrowheads="1"/>
          </p:cNvSpPr>
          <p:nvPr>
            <p:ph type="title"/>
          </p:nvPr>
        </p:nvSpPr>
        <p:spPr/>
        <p:txBody>
          <a:bodyPr/>
          <a:lstStyle/>
          <a:p>
            <a:r>
              <a:rPr lang="en-US"/>
              <a:t>Lecture Outline</a:t>
            </a:r>
          </a:p>
        </p:txBody>
      </p:sp>
      <p:sp>
        <p:nvSpPr>
          <p:cNvPr id="699395" name="Rectangle 3"/>
          <p:cNvSpPr>
            <a:spLocks noGrp="1" noChangeArrowheads="1"/>
          </p:cNvSpPr>
          <p:nvPr>
            <p:ph type="body" idx="1"/>
          </p:nvPr>
        </p:nvSpPr>
        <p:spPr/>
        <p:txBody>
          <a:bodyPr/>
          <a:lstStyle/>
          <a:p>
            <a:r>
              <a:rPr lang="en-US" sz="3600"/>
              <a:t>Review</a:t>
            </a:r>
          </a:p>
          <a:p>
            <a:pPr lvl="1"/>
            <a:r>
              <a:rPr lang="en-US" sz="3200"/>
              <a:t>Physical Database Design</a:t>
            </a:r>
          </a:p>
          <a:p>
            <a:r>
              <a:rPr lang="en-US" sz="3600">
                <a:solidFill>
                  <a:srgbClr val="CCCCCC"/>
                </a:solidFill>
              </a:rPr>
              <a:t>Access Methods</a:t>
            </a:r>
          </a:p>
          <a:p>
            <a:r>
              <a:rPr lang="en-US" sz="3600">
                <a:solidFill>
                  <a:srgbClr val="CCCCCC"/>
                </a:solidFill>
              </a:rPr>
              <a:t>Indexes and What to index</a:t>
            </a:r>
          </a:p>
          <a:p>
            <a:r>
              <a:rPr lang="en-US" sz="3600">
                <a:solidFill>
                  <a:srgbClr val="CCCCCC"/>
                </a:solidFill>
              </a:rPr>
              <a:t>Parallel storage systems (RAID)</a:t>
            </a:r>
          </a:p>
          <a:p>
            <a:r>
              <a:rPr lang="en-US" sz="3600">
                <a:solidFill>
                  <a:srgbClr val="CCCCCC"/>
                </a:solidFill>
              </a:rPr>
              <a:t>Integrity constraints</a:t>
            </a:r>
          </a:p>
          <a:p>
            <a:endParaRPr lang="en-US" sz="3600">
              <a:solidFill>
                <a:srgbClr val="CCCCCC"/>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24322" name="Rectangle 2"/>
          <p:cNvSpPr>
            <a:spLocks noGrp="1" noChangeArrowheads="1"/>
          </p:cNvSpPr>
          <p:nvPr>
            <p:ph type="title"/>
          </p:nvPr>
        </p:nvSpPr>
        <p:spPr/>
        <p:txBody>
          <a:bodyPr/>
          <a:lstStyle/>
          <a:p>
            <a:r>
              <a:rPr lang="en-US"/>
              <a:t>Direct</a:t>
            </a:r>
          </a:p>
        </p:txBody>
      </p:sp>
      <p:sp>
        <p:nvSpPr>
          <p:cNvPr id="824323" name="Rectangle 3"/>
          <p:cNvSpPr>
            <a:spLocks noGrp="1" noChangeArrowheads="1"/>
          </p:cNvSpPr>
          <p:nvPr>
            <p:ph type="body" idx="1"/>
          </p:nvPr>
        </p:nvSpPr>
        <p:spPr/>
        <p:txBody>
          <a:bodyPr/>
          <a:lstStyle/>
          <a:p>
            <a:pPr>
              <a:lnSpc>
                <a:spcPct val="90000"/>
              </a:lnSpc>
            </a:pPr>
            <a:r>
              <a:rPr lang="en-US"/>
              <a:t>Key values of the physical records are not necessarily in logical sequence</a:t>
            </a:r>
          </a:p>
          <a:p>
            <a:pPr>
              <a:lnSpc>
                <a:spcPct val="90000"/>
              </a:lnSpc>
            </a:pPr>
            <a:r>
              <a:rPr lang="en-US"/>
              <a:t>There is a one-to-one correspondence between a record key and the physical address of the record</a:t>
            </a:r>
          </a:p>
          <a:p>
            <a:pPr>
              <a:lnSpc>
                <a:spcPct val="90000"/>
              </a:lnSpc>
            </a:pPr>
            <a:r>
              <a:rPr lang="en-US"/>
              <a:t>May be used for storage and retrieval</a:t>
            </a:r>
          </a:p>
          <a:p>
            <a:pPr>
              <a:lnSpc>
                <a:spcPct val="90000"/>
              </a:lnSpc>
            </a:pPr>
            <a:r>
              <a:rPr lang="en-US"/>
              <a:t>Access efficiency always 1</a:t>
            </a:r>
          </a:p>
          <a:p>
            <a:pPr>
              <a:lnSpc>
                <a:spcPct val="90000"/>
              </a:lnSpc>
            </a:pPr>
            <a:r>
              <a:rPr lang="en-US"/>
              <a:t>Storage efficiency depends on density of keys</a:t>
            </a:r>
          </a:p>
          <a:p>
            <a:pPr>
              <a:lnSpc>
                <a:spcPct val="90000"/>
              </a:lnSpc>
            </a:pPr>
            <a:r>
              <a:rPr lang="en-US"/>
              <a:t>No duplicate keys permitted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26370" name="Rectangle 2"/>
          <p:cNvSpPr>
            <a:spLocks noGrp="1" noChangeArrowheads="1"/>
          </p:cNvSpPr>
          <p:nvPr>
            <p:ph type="title"/>
          </p:nvPr>
        </p:nvSpPr>
        <p:spPr/>
        <p:txBody>
          <a:bodyPr/>
          <a:lstStyle/>
          <a:p>
            <a:r>
              <a:rPr lang="en-US"/>
              <a:t>Hashing</a:t>
            </a:r>
          </a:p>
        </p:txBody>
      </p:sp>
      <p:sp>
        <p:nvSpPr>
          <p:cNvPr id="826371" name="Rectangle 3"/>
          <p:cNvSpPr>
            <a:spLocks noGrp="1" noChangeArrowheads="1"/>
          </p:cNvSpPr>
          <p:nvPr>
            <p:ph type="body" idx="1"/>
          </p:nvPr>
        </p:nvSpPr>
        <p:spPr/>
        <p:txBody>
          <a:bodyPr/>
          <a:lstStyle/>
          <a:p>
            <a:r>
              <a:rPr lang="en-US" sz="2400"/>
              <a:t>Key values of the physical records are not necessarily in logical sequence</a:t>
            </a:r>
          </a:p>
          <a:p>
            <a:r>
              <a:rPr lang="en-US" sz="2400"/>
              <a:t>Many key values may share the same physical address (block)</a:t>
            </a:r>
          </a:p>
          <a:p>
            <a:r>
              <a:rPr lang="en-US" sz="2400"/>
              <a:t>May be used for storage and retrieval</a:t>
            </a:r>
          </a:p>
          <a:p>
            <a:r>
              <a:rPr lang="en-US" sz="2400"/>
              <a:t>Access efficiency depends on distribution of keys, algorithm for key transformation and space allocated</a:t>
            </a:r>
          </a:p>
          <a:p>
            <a:r>
              <a:rPr lang="en-US" sz="2400"/>
              <a:t>Storage efficiency depends on distibution of keys and algorithm used for key transformation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06562" name="Rectangle 2"/>
          <p:cNvSpPr>
            <a:spLocks noGrp="1" noChangeArrowheads="1"/>
          </p:cNvSpPr>
          <p:nvPr>
            <p:ph type="title"/>
          </p:nvPr>
        </p:nvSpPr>
        <p:spPr/>
        <p:txBody>
          <a:bodyPr/>
          <a:lstStyle/>
          <a:p>
            <a:r>
              <a:rPr lang="en-US"/>
              <a:t>Late addition – Bitmap index</a:t>
            </a:r>
          </a:p>
        </p:txBody>
      </p:sp>
      <p:sp>
        <p:nvSpPr>
          <p:cNvPr id="706563" name="Rectangle 3"/>
          <p:cNvSpPr>
            <a:spLocks noGrp="1" noChangeArrowheads="1"/>
          </p:cNvSpPr>
          <p:nvPr>
            <p:ph type="body" idx="1"/>
          </p:nvPr>
        </p:nvSpPr>
        <p:spPr/>
        <p:txBody>
          <a:bodyPr/>
          <a:lstStyle/>
          <a:p>
            <a:r>
              <a:rPr lang="en-US"/>
              <a:t>Uses a single bit to represent whether or not a particular record has a specific value</a:t>
            </a:r>
          </a:p>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IS 257 – Fall 2012</a:t>
            </a:r>
            <a:endParaRPr lang="en-US"/>
          </a:p>
        </p:txBody>
      </p:sp>
      <p:sp>
        <p:nvSpPr>
          <p:cNvPr id="828418" name="Rectangle 2"/>
          <p:cNvSpPr>
            <a:spLocks noGrp="1" noChangeArrowheads="1"/>
          </p:cNvSpPr>
          <p:nvPr>
            <p:ph type="title"/>
          </p:nvPr>
        </p:nvSpPr>
        <p:spPr/>
        <p:txBody>
          <a:bodyPr/>
          <a:lstStyle/>
          <a:p>
            <a:r>
              <a:rPr lang="en-US"/>
              <a:t>Comparative Access Methods</a:t>
            </a:r>
          </a:p>
        </p:txBody>
      </p:sp>
      <p:sp>
        <p:nvSpPr>
          <p:cNvPr id="828419" name="Text Box 3"/>
          <p:cNvSpPr txBox="1">
            <a:spLocks noChangeArrowheads="1"/>
          </p:cNvSpPr>
          <p:nvPr/>
        </p:nvSpPr>
        <p:spPr bwMode="auto">
          <a:xfrm>
            <a:off x="4800600" y="1219200"/>
            <a:ext cx="2300288"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Indexed</a:t>
            </a:r>
          </a:p>
          <a:p>
            <a:pPr algn="l" eaLnBrk="0" hangingPunct="0"/>
            <a:r>
              <a:rPr lang="en-US" sz="1400"/>
              <a:t>No wasted </a:t>
            </a:r>
          </a:p>
          <a:p>
            <a:pPr algn="l" eaLnBrk="0" hangingPunct="0"/>
            <a:r>
              <a:rPr lang="en-US" sz="1400"/>
              <a:t>space for data</a:t>
            </a:r>
          </a:p>
          <a:p>
            <a:pPr algn="l" eaLnBrk="0" hangingPunct="0"/>
            <a:r>
              <a:rPr lang="en-US" sz="1400"/>
              <a:t>but extra space for index</a:t>
            </a:r>
          </a:p>
          <a:p>
            <a:pPr algn="l" eaLnBrk="0" hangingPunct="0"/>
            <a:r>
              <a:rPr lang="en-US"/>
              <a:t>Moderately Fast</a:t>
            </a:r>
          </a:p>
          <a:p>
            <a:pPr algn="l" eaLnBrk="0" hangingPunct="0"/>
            <a:endParaRPr lang="en-US"/>
          </a:p>
          <a:p>
            <a:pPr algn="l" eaLnBrk="0" hangingPunct="0"/>
            <a:r>
              <a:rPr lang="en-US"/>
              <a:t>Moderately Fast</a:t>
            </a:r>
          </a:p>
          <a:p>
            <a:pPr algn="l" eaLnBrk="0" hangingPunct="0"/>
            <a:r>
              <a:rPr lang="en-US"/>
              <a:t>Very fast with </a:t>
            </a:r>
          </a:p>
          <a:p>
            <a:pPr algn="l" eaLnBrk="0" hangingPunct="0"/>
            <a:r>
              <a:rPr lang="en-US"/>
              <a:t>multiple indexes</a:t>
            </a:r>
          </a:p>
          <a:p>
            <a:pPr algn="l" eaLnBrk="0" hangingPunct="0"/>
            <a:r>
              <a:rPr lang="en-US"/>
              <a:t>OK if dynamic</a:t>
            </a:r>
          </a:p>
          <a:p>
            <a:pPr algn="l" eaLnBrk="0" hangingPunct="0"/>
            <a:r>
              <a:rPr lang="en-US"/>
              <a:t> </a:t>
            </a:r>
          </a:p>
          <a:p>
            <a:pPr algn="l" eaLnBrk="0" hangingPunct="0">
              <a:lnSpc>
                <a:spcPct val="80000"/>
              </a:lnSpc>
            </a:pPr>
            <a:r>
              <a:rPr lang="en-US"/>
              <a:t>OK if dynamic</a:t>
            </a:r>
          </a:p>
          <a:p>
            <a:pPr algn="l" eaLnBrk="0" hangingPunct="0">
              <a:lnSpc>
                <a:spcPct val="80000"/>
              </a:lnSpc>
            </a:pPr>
            <a:endParaRPr lang="en-US"/>
          </a:p>
          <a:p>
            <a:pPr algn="l" eaLnBrk="0" hangingPunct="0">
              <a:lnSpc>
                <a:spcPct val="80000"/>
              </a:lnSpc>
            </a:pPr>
            <a:r>
              <a:rPr lang="en-US"/>
              <a:t>Easy but requires</a:t>
            </a:r>
          </a:p>
          <a:p>
            <a:pPr algn="l" eaLnBrk="0" hangingPunct="0">
              <a:lnSpc>
                <a:spcPct val="80000"/>
              </a:lnSpc>
            </a:pPr>
            <a:r>
              <a:rPr lang="en-US"/>
              <a:t>Maintenance of</a:t>
            </a:r>
          </a:p>
          <a:p>
            <a:pPr algn="l" eaLnBrk="0" hangingPunct="0">
              <a:lnSpc>
                <a:spcPct val="80000"/>
              </a:lnSpc>
            </a:pPr>
            <a:r>
              <a:rPr lang="en-US"/>
              <a:t>indexes</a:t>
            </a:r>
          </a:p>
          <a:p>
            <a:pPr algn="l" eaLnBrk="0" hangingPunct="0">
              <a:lnSpc>
                <a:spcPct val="80000"/>
              </a:lnSpc>
            </a:pPr>
            <a:endParaRPr lang="en-US"/>
          </a:p>
        </p:txBody>
      </p:sp>
      <p:grpSp>
        <p:nvGrpSpPr>
          <p:cNvPr id="828420" name="Group 4"/>
          <p:cNvGrpSpPr>
            <a:grpSpLocks/>
          </p:cNvGrpSpPr>
          <p:nvPr/>
        </p:nvGrpSpPr>
        <p:grpSpPr bwMode="auto">
          <a:xfrm>
            <a:off x="152400" y="1219200"/>
            <a:ext cx="8991600" cy="5203825"/>
            <a:chOff x="96" y="912"/>
            <a:chExt cx="5664" cy="3278"/>
          </a:xfrm>
        </p:grpSpPr>
        <p:sp>
          <p:nvSpPr>
            <p:cNvPr id="828421" name="Text Box 5"/>
            <p:cNvSpPr txBox="1">
              <a:spLocks noChangeArrowheads="1"/>
            </p:cNvSpPr>
            <p:nvPr/>
          </p:nvSpPr>
          <p:spPr bwMode="auto">
            <a:xfrm>
              <a:off x="96" y="912"/>
              <a:ext cx="1476" cy="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Factor</a:t>
              </a:r>
            </a:p>
            <a:p>
              <a:pPr algn="l" eaLnBrk="0" hangingPunct="0"/>
              <a:r>
                <a:rPr lang="en-US" i="1"/>
                <a:t>Storage space</a:t>
              </a:r>
            </a:p>
            <a:p>
              <a:pPr algn="l" eaLnBrk="0" hangingPunct="0"/>
              <a:r>
                <a:rPr lang="en-US" i="1"/>
                <a:t>Sequential </a:t>
              </a:r>
            </a:p>
            <a:p>
              <a:pPr algn="l" eaLnBrk="0" hangingPunct="0"/>
              <a:r>
                <a:rPr lang="en-US" i="1"/>
                <a:t>  retrieval on</a:t>
              </a:r>
            </a:p>
            <a:p>
              <a:pPr algn="l" eaLnBrk="0" hangingPunct="0"/>
              <a:r>
                <a:rPr lang="en-US" i="1"/>
                <a:t>  primary key</a:t>
              </a:r>
            </a:p>
            <a:p>
              <a:pPr algn="l" eaLnBrk="0" hangingPunct="0"/>
              <a:r>
                <a:rPr lang="en-US" i="1"/>
                <a:t>Random Retr.</a:t>
              </a:r>
            </a:p>
            <a:p>
              <a:pPr algn="l" eaLnBrk="0" hangingPunct="0"/>
              <a:r>
                <a:rPr lang="en-US" i="1"/>
                <a:t>Multiple Key</a:t>
              </a:r>
            </a:p>
            <a:p>
              <a:pPr algn="l" eaLnBrk="0" hangingPunct="0"/>
              <a:r>
                <a:rPr lang="en-US" i="1"/>
                <a:t>   Retr.</a:t>
              </a:r>
            </a:p>
            <a:p>
              <a:pPr algn="l" eaLnBrk="0" hangingPunct="0"/>
              <a:r>
                <a:rPr lang="en-US" i="1"/>
                <a:t>Deleting records</a:t>
              </a:r>
            </a:p>
            <a:p>
              <a:pPr algn="l" eaLnBrk="0" hangingPunct="0"/>
              <a:endParaRPr lang="en-US" i="1"/>
            </a:p>
            <a:p>
              <a:pPr algn="l" eaLnBrk="0" hangingPunct="0"/>
              <a:r>
                <a:rPr lang="en-US" i="1"/>
                <a:t>Adding records</a:t>
              </a:r>
            </a:p>
            <a:p>
              <a:pPr algn="l" eaLnBrk="0" hangingPunct="0"/>
              <a:endParaRPr lang="en-US" i="1"/>
            </a:p>
            <a:p>
              <a:pPr algn="l" eaLnBrk="0" hangingPunct="0"/>
              <a:r>
                <a:rPr lang="en-US" i="1"/>
                <a:t>Updating records</a:t>
              </a:r>
              <a:endParaRPr lang="en-US" b="1"/>
            </a:p>
          </p:txBody>
        </p:sp>
        <p:sp>
          <p:nvSpPr>
            <p:cNvPr id="828422" name="Text Box 6"/>
            <p:cNvSpPr txBox="1">
              <a:spLocks noChangeArrowheads="1"/>
            </p:cNvSpPr>
            <p:nvPr/>
          </p:nvSpPr>
          <p:spPr bwMode="auto">
            <a:xfrm>
              <a:off x="1536" y="912"/>
              <a:ext cx="1535" cy="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Sequential</a:t>
              </a:r>
              <a:endParaRPr lang="en-US"/>
            </a:p>
            <a:p>
              <a:pPr algn="l" eaLnBrk="0" hangingPunct="0"/>
              <a:r>
                <a:rPr lang="en-US"/>
                <a:t>No wasted space</a:t>
              </a:r>
            </a:p>
            <a:p>
              <a:pPr algn="l" eaLnBrk="0" hangingPunct="0"/>
              <a:endParaRPr lang="en-US"/>
            </a:p>
            <a:p>
              <a:pPr algn="l" eaLnBrk="0" hangingPunct="0"/>
              <a:r>
                <a:rPr lang="en-US"/>
                <a:t>Very fast</a:t>
              </a:r>
            </a:p>
            <a:p>
              <a:pPr algn="l" eaLnBrk="0" hangingPunct="0"/>
              <a:endParaRPr lang="en-US"/>
            </a:p>
            <a:p>
              <a:pPr algn="l" eaLnBrk="0" hangingPunct="0"/>
              <a:r>
                <a:rPr lang="en-US"/>
                <a:t>Impractical</a:t>
              </a:r>
            </a:p>
            <a:p>
              <a:pPr algn="l" eaLnBrk="0" hangingPunct="0"/>
              <a:r>
                <a:rPr lang="en-US"/>
                <a:t>Possible but needs</a:t>
              </a:r>
            </a:p>
            <a:p>
              <a:pPr algn="l" eaLnBrk="0" hangingPunct="0"/>
              <a:r>
                <a:rPr lang="en-US"/>
                <a:t>a full scan</a:t>
              </a:r>
            </a:p>
            <a:p>
              <a:pPr algn="l" eaLnBrk="0" hangingPunct="0"/>
              <a:r>
                <a:rPr lang="en-US"/>
                <a:t>can create wasted </a:t>
              </a:r>
            </a:p>
            <a:p>
              <a:pPr algn="l" eaLnBrk="0" hangingPunct="0"/>
              <a:r>
                <a:rPr lang="en-US"/>
                <a:t>space</a:t>
              </a:r>
            </a:p>
            <a:p>
              <a:pPr algn="l" eaLnBrk="0" hangingPunct="0"/>
              <a:r>
                <a:rPr lang="en-US"/>
                <a:t>requires rewriting</a:t>
              </a:r>
            </a:p>
            <a:p>
              <a:pPr algn="l" eaLnBrk="0" hangingPunct="0"/>
              <a:r>
                <a:rPr lang="en-US"/>
                <a:t> file</a:t>
              </a:r>
            </a:p>
            <a:p>
              <a:pPr algn="l" eaLnBrk="0" hangingPunct="0"/>
              <a:r>
                <a:rPr lang="en-US"/>
                <a:t>usually requires </a:t>
              </a:r>
            </a:p>
            <a:p>
              <a:pPr algn="l" eaLnBrk="0" hangingPunct="0"/>
              <a:r>
                <a:rPr lang="en-US"/>
                <a:t>rewriting file</a:t>
              </a:r>
            </a:p>
          </p:txBody>
        </p:sp>
        <p:sp>
          <p:nvSpPr>
            <p:cNvPr id="828423" name="Text Box 7"/>
            <p:cNvSpPr txBox="1">
              <a:spLocks noChangeArrowheads="1"/>
            </p:cNvSpPr>
            <p:nvPr/>
          </p:nvSpPr>
          <p:spPr bwMode="auto">
            <a:xfrm>
              <a:off x="4571" y="912"/>
              <a:ext cx="118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Hashed</a:t>
              </a:r>
            </a:p>
            <a:p>
              <a:pPr algn="l" eaLnBrk="0" hangingPunct="0"/>
              <a:r>
                <a:rPr lang="en-US" sz="1400"/>
                <a:t>more space needed for</a:t>
              </a:r>
            </a:p>
            <a:p>
              <a:pPr algn="l" eaLnBrk="0" hangingPunct="0"/>
              <a:r>
                <a:rPr lang="en-US" sz="1400"/>
                <a:t>addition and deletion of</a:t>
              </a:r>
            </a:p>
            <a:p>
              <a:pPr algn="l" eaLnBrk="0" hangingPunct="0"/>
              <a:r>
                <a:rPr lang="en-US" sz="1400"/>
                <a:t>records after initial load</a:t>
              </a:r>
              <a:endParaRPr lang="en-US"/>
            </a:p>
            <a:p>
              <a:pPr algn="l" eaLnBrk="0" hangingPunct="0"/>
              <a:r>
                <a:rPr lang="en-US"/>
                <a:t>Impractical</a:t>
              </a:r>
            </a:p>
            <a:p>
              <a:pPr algn="l" eaLnBrk="0" hangingPunct="0"/>
              <a:endParaRPr lang="en-US"/>
            </a:p>
            <a:p>
              <a:pPr algn="l" eaLnBrk="0" hangingPunct="0"/>
              <a:r>
                <a:rPr lang="en-US"/>
                <a:t>Very fast</a:t>
              </a:r>
            </a:p>
            <a:p>
              <a:pPr algn="l" eaLnBrk="0" hangingPunct="0"/>
              <a:endParaRPr lang="en-US"/>
            </a:p>
            <a:p>
              <a:pPr algn="l" eaLnBrk="0" hangingPunct="0"/>
              <a:r>
                <a:rPr lang="en-US"/>
                <a:t>Not possible</a:t>
              </a:r>
            </a:p>
            <a:p>
              <a:pPr algn="l" eaLnBrk="0" hangingPunct="0"/>
              <a:r>
                <a:rPr lang="en-US"/>
                <a:t>very easy</a:t>
              </a:r>
            </a:p>
            <a:p>
              <a:pPr algn="l" eaLnBrk="0" hangingPunct="0"/>
              <a:endParaRPr lang="en-US"/>
            </a:p>
            <a:p>
              <a:pPr algn="l" eaLnBrk="0" hangingPunct="0"/>
              <a:r>
                <a:rPr lang="en-US"/>
                <a:t>very easy</a:t>
              </a:r>
            </a:p>
            <a:p>
              <a:pPr algn="l" eaLnBrk="0" hangingPunct="0"/>
              <a:endParaRPr lang="en-US"/>
            </a:p>
            <a:p>
              <a:pPr algn="l" eaLnBrk="0" hangingPunct="0"/>
              <a:r>
                <a:rPr lang="en-US"/>
                <a:t> very easy</a:t>
              </a:r>
            </a:p>
            <a:p>
              <a:pPr algn="l" eaLnBrk="0" hangingPunct="0"/>
              <a:endParaRPr lang="en-US"/>
            </a:p>
          </p:txBody>
        </p:sp>
        <p:sp>
          <p:nvSpPr>
            <p:cNvPr id="828424" name="Line 8"/>
            <p:cNvSpPr>
              <a:spLocks noChangeShapeType="1"/>
            </p:cNvSpPr>
            <p:nvPr/>
          </p:nvSpPr>
          <p:spPr bwMode="auto">
            <a:xfrm>
              <a:off x="302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8425" name="Line 9"/>
            <p:cNvSpPr>
              <a:spLocks noChangeShapeType="1"/>
            </p:cNvSpPr>
            <p:nvPr/>
          </p:nvSpPr>
          <p:spPr bwMode="auto">
            <a:xfrm>
              <a:off x="446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38658" name="Rectangle 2"/>
          <p:cNvSpPr>
            <a:spLocks noGrp="1" noChangeArrowheads="1"/>
          </p:cNvSpPr>
          <p:nvPr>
            <p:ph type="title"/>
          </p:nvPr>
        </p:nvSpPr>
        <p:spPr/>
        <p:txBody>
          <a:bodyPr/>
          <a:lstStyle/>
          <a:p>
            <a:r>
              <a:rPr lang="en-US"/>
              <a:t>Lecture Outline</a:t>
            </a:r>
          </a:p>
        </p:txBody>
      </p:sp>
      <p:sp>
        <p:nvSpPr>
          <p:cNvPr id="838659" name="Rectangle 3"/>
          <p:cNvSpPr>
            <a:spLocks noGrp="1" noChangeArrowheads="1"/>
          </p:cNvSpPr>
          <p:nvPr>
            <p:ph type="body" idx="1"/>
          </p:nvPr>
        </p:nvSpPr>
        <p:spPr/>
        <p:txBody>
          <a:bodyPr/>
          <a:lstStyle/>
          <a:p>
            <a:r>
              <a:rPr lang="en-US" sz="3600">
                <a:solidFill>
                  <a:srgbClr val="CCCCCC"/>
                </a:solidFill>
              </a:rPr>
              <a:t>Review</a:t>
            </a:r>
          </a:p>
          <a:p>
            <a:pPr lvl="1"/>
            <a:r>
              <a:rPr lang="en-US" sz="3200">
                <a:solidFill>
                  <a:srgbClr val="CCCCCC"/>
                </a:solidFill>
              </a:rPr>
              <a:t>Physical Database Design</a:t>
            </a:r>
          </a:p>
          <a:p>
            <a:r>
              <a:rPr lang="en-US" sz="3600">
                <a:solidFill>
                  <a:srgbClr val="CCCCCC"/>
                </a:solidFill>
              </a:rPr>
              <a:t>Access Methods</a:t>
            </a:r>
            <a:endParaRPr lang="en-US" sz="3600"/>
          </a:p>
          <a:p>
            <a:r>
              <a:rPr lang="en-US" sz="3600"/>
              <a:t>Indexes and What to index</a:t>
            </a:r>
          </a:p>
          <a:p>
            <a:r>
              <a:rPr lang="en-US" sz="3600">
                <a:solidFill>
                  <a:srgbClr val="CCCCCC"/>
                </a:solidFill>
              </a:rPr>
              <a:t>Parallel storage systems (RAID)</a:t>
            </a:r>
          </a:p>
          <a:p>
            <a:r>
              <a:rPr lang="en-US" sz="3600">
                <a:solidFill>
                  <a:srgbClr val="CCCCCC"/>
                </a:solidFill>
              </a:rPr>
              <a:t>Integrity constraints</a:t>
            </a:r>
          </a:p>
          <a:p>
            <a:endParaRPr lang="en-US" sz="36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72772" name="Rectangle 4"/>
          <p:cNvSpPr>
            <a:spLocks noGrp="1" noChangeArrowheads="1"/>
          </p:cNvSpPr>
          <p:nvPr>
            <p:ph type="title"/>
          </p:nvPr>
        </p:nvSpPr>
        <p:spPr/>
        <p:txBody>
          <a:bodyPr/>
          <a:lstStyle/>
          <a:p>
            <a:r>
              <a:rPr lang="en-US"/>
              <a:t>Indexes</a:t>
            </a:r>
          </a:p>
        </p:txBody>
      </p:sp>
      <p:sp>
        <p:nvSpPr>
          <p:cNvPr id="672773" name="Rectangle 5"/>
          <p:cNvSpPr>
            <a:spLocks noGrp="1" noChangeArrowheads="1"/>
          </p:cNvSpPr>
          <p:nvPr>
            <p:ph type="body" idx="1"/>
          </p:nvPr>
        </p:nvSpPr>
        <p:spPr/>
        <p:txBody>
          <a:bodyPr/>
          <a:lstStyle/>
          <a:p>
            <a:r>
              <a:rPr lang="en-US"/>
              <a:t>Most database applications require:</a:t>
            </a:r>
          </a:p>
          <a:p>
            <a:pPr lvl="1"/>
            <a:r>
              <a:rPr lang="en-US"/>
              <a:t>locating rows in tables that match some condition (e.g. SELECT operations)</a:t>
            </a:r>
          </a:p>
          <a:p>
            <a:pPr lvl="1"/>
            <a:r>
              <a:rPr lang="en-US"/>
              <a:t>Joining one table with another based on common values of attributes in each table</a:t>
            </a:r>
          </a:p>
          <a:p>
            <a:r>
              <a:rPr lang="en-US"/>
              <a:t>Indexes can greatly speed up these processes and avoid having to do sequential scanning of database tables to resolve queries</a:t>
            </a:r>
          </a:p>
          <a:p>
            <a:pPr lvl="1"/>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73796" name="Rectangle 4"/>
          <p:cNvSpPr>
            <a:spLocks noGrp="1" noChangeArrowheads="1"/>
          </p:cNvSpPr>
          <p:nvPr>
            <p:ph type="title"/>
          </p:nvPr>
        </p:nvSpPr>
        <p:spPr/>
        <p:txBody>
          <a:bodyPr/>
          <a:lstStyle/>
          <a:p>
            <a:r>
              <a:rPr lang="en-US"/>
              <a:t>Type of Keys</a:t>
            </a:r>
          </a:p>
        </p:txBody>
      </p:sp>
      <p:sp>
        <p:nvSpPr>
          <p:cNvPr id="673797" name="Rectangle 5"/>
          <p:cNvSpPr>
            <a:spLocks noGrp="1" noChangeArrowheads="1"/>
          </p:cNvSpPr>
          <p:nvPr>
            <p:ph type="body" idx="1"/>
          </p:nvPr>
        </p:nvSpPr>
        <p:spPr/>
        <p:txBody>
          <a:bodyPr/>
          <a:lstStyle/>
          <a:p>
            <a:r>
              <a:rPr lang="en-US"/>
              <a:t>Primary keys -- as we have seen before -- uniquely identify a single row in a relational table</a:t>
            </a:r>
          </a:p>
          <a:p>
            <a:r>
              <a:rPr lang="en-US"/>
              <a:t>Secondary keys -- are search keys that may occur multiple times in a table</a:t>
            </a:r>
          </a:p>
          <a:p>
            <a:r>
              <a:rPr lang="en-US"/>
              <a:t>Bitmap Indexes</a:t>
            </a:r>
          </a:p>
          <a:p>
            <a:pPr lvl="1"/>
            <a:r>
              <a:rPr lang="en-US"/>
              <a:t>Table of bits where each row represents a distinct key value and each column is a bit – 0 or 1 for each record </a:t>
            </a:r>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74820" name="Rectangle 4"/>
          <p:cNvSpPr>
            <a:spLocks noGrp="1" noChangeArrowheads="1"/>
          </p:cNvSpPr>
          <p:nvPr>
            <p:ph type="title"/>
          </p:nvPr>
        </p:nvSpPr>
        <p:spPr/>
        <p:txBody>
          <a:bodyPr/>
          <a:lstStyle/>
          <a:p>
            <a:r>
              <a:rPr lang="en-US"/>
              <a:t>Primary Key Indexes</a:t>
            </a:r>
          </a:p>
        </p:txBody>
      </p:sp>
      <p:sp>
        <p:nvSpPr>
          <p:cNvPr id="674821" name="Rectangle 5"/>
          <p:cNvSpPr>
            <a:spLocks noGrp="1" noChangeArrowheads="1"/>
          </p:cNvSpPr>
          <p:nvPr>
            <p:ph type="body" idx="1"/>
          </p:nvPr>
        </p:nvSpPr>
        <p:spPr/>
        <p:txBody>
          <a:bodyPr/>
          <a:lstStyle/>
          <a:p>
            <a:pPr>
              <a:lnSpc>
                <a:spcPct val="90000"/>
              </a:lnSpc>
            </a:pPr>
            <a:r>
              <a:rPr lang="en-US"/>
              <a:t>In Access -- this will be created automatically when a field is selected as primary key</a:t>
            </a:r>
          </a:p>
          <a:p>
            <a:pPr lvl="1">
              <a:lnSpc>
                <a:spcPct val="90000"/>
              </a:lnSpc>
            </a:pPr>
            <a:r>
              <a:rPr lang="en-US"/>
              <a:t>in the table design view select an attribute row (or rows) and clock on the key symbol in the toolbar.</a:t>
            </a:r>
          </a:p>
          <a:p>
            <a:pPr lvl="1">
              <a:lnSpc>
                <a:spcPct val="90000"/>
              </a:lnSpc>
            </a:pPr>
            <a:r>
              <a:rPr lang="en-US"/>
              <a:t>The index is created automatically as one with (No Duplicates)</a:t>
            </a:r>
          </a:p>
          <a:p>
            <a:pPr>
              <a:lnSpc>
                <a:spcPct val="90000"/>
              </a:lnSpc>
            </a:pPr>
            <a:r>
              <a:rPr lang="en-US"/>
              <a:t>In SQL</a:t>
            </a:r>
          </a:p>
          <a:p>
            <a:pPr lvl="3">
              <a:lnSpc>
                <a:spcPct val="90000"/>
              </a:lnSpc>
            </a:pPr>
            <a:r>
              <a:rPr lang="en-US"/>
              <a:t>CREATE UNIQUE INDEX indexname ON tablename(attribute);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75844" name="Rectangle 4"/>
          <p:cNvSpPr>
            <a:spLocks noGrp="1" noChangeArrowheads="1"/>
          </p:cNvSpPr>
          <p:nvPr>
            <p:ph type="title"/>
          </p:nvPr>
        </p:nvSpPr>
        <p:spPr/>
        <p:txBody>
          <a:bodyPr/>
          <a:lstStyle/>
          <a:p>
            <a:r>
              <a:rPr lang="en-US"/>
              <a:t>Secondary Key Indexes</a:t>
            </a:r>
          </a:p>
        </p:txBody>
      </p:sp>
      <p:sp>
        <p:nvSpPr>
          <p:cNvPr id="675845" name="Rectangle 5"/>
          <p:cNvSpPr>
            <a:spLocks noGrp="1" noChangeArrowheads="1"/>
          </p:cNvSpPr>
          <p:nvPr>
            <p:ph type="body" idx="1"/>
          </p:nvPr>
        </p:nvSpPr>
        <p:spPr/>
        <p:txBody>
          <a:bodyPr/>
          <a:lstStyle/>
          <a:p>
            <a:r>
              <a:rPr lang="en-US"/>
              <a:t>In Access -- Secondary key indexes can be created on any field. </a:t>
            </a:r>
          </a:p>
          <a:p>
            <a:pPr lvl="1"/>
            <a:r>
              <a:rPr lang="en-US"/>
              <a:t>In the table design view, select the attribute to be indexed</a:t>
            </a:r>
          </a:p>
          <a:p>
            <a:pPr lvl="1"/>
            <a:r>
              <a:rPr lang="en-US"/>
              <a:t>In the </a:t>
            </a:r>
            <a:r>
              <a:rPr lang="ja-JP" altLang="en-US">
                <a:latin typeface="Arial"/>
              </a:rPr>
              <a:t>“</a:t>
            </a:r>
            <a:r>
              <a:rPr lang="en-US"/>
              <a:t>Indexed</a:t>
            </a:r>
            <a:r>
              <a:rPr lang="ja-JP" altLang="en-US">
                <a:latin typeface="Arial"/>
              </a:rPr>
              <a:t>”</a:t>
            </a:r>
            <a:r>
              <a:rPr lang="en-US"/>
              <a:t> box on the General field description information at the bottom of the window, select </a:t>
            </a:r>
            <a:r>
              <a:rPr lang="ja-JP" altLang="en-US">
                <a:latin typeface="Arial"/>
              </a:rPr>
              <a:t>“</a:t>
            </a:r>
            <a:r>
              <a:rPr lang="en-US"/>
              <a:t>Yes (Duplicates OK)</a:t>
            </a:r>
            <a:r>
              <a:rPr lang="ja-JP" altLang="en-US">
                <a:latin typeface="Arial"/>
              </a:rPr>
              <a:t>”</a:t>
            </a:r>
            <a:endParaRPr lang="en-US"/>
          </a:p>
          <a:p>
            <a:r>
              <a:rPr lang="en-US"/>
              <a:t>In SQL</a:t>
            </a:r>
          </a:p>
          <a:p>
            <a:pPr lvl="3"/>
            <a:r>
              <a:rPr lang="en-US"/>
              <a:t>CREATE  INDEX indxname on tablename(attribute);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76868" name="Rectangle 4"/>
          <p:cNvSpPr>
            <a:spLocks noGrp="1" noChangeArrowheads="1"/>
          </p:cNvSpPr>
          <p:nvPr>
            <p:ph type="title"/>
          </p:nvPr>
        </p:nvSpPr>
        <p:spPr/>
        <p:txBody>
          <a:bodyPr/>
          <a:lstStyle/>
          <a:p>
            <a:r>
              <a:rPr lang="en-US"/>
              <a:t>When to Index</a:t>
            </a:r>
          </a:p>
        </p:txBody>
      </p:sp>
      <p:sp>
        <p:nvSpPr>
          <p:cNvPr id="676869" name="Rectangle 5"/>
          <p:cNvSpPr>
            <a:spLocks noGrp="1" noChangeArrowheads="1"/>
          </p:cNvSpPr>
          <p:nvPr>
            <p:ph type="body" idx="1"/>
          </p:nvPr>
        </p:nvSpPr>
        <p:spPr/>
        <p:txBody>
          <a:bodyPr/>
          <a:lstStyle/>
          <a:p>
            <a:r>
              <a:rPr lang="en-US" sz="2800"/>
              <a:t>Tradeoff between time and space:</a:t>
            </a:r>
          </a:p>
          <a:p>
            <a:pPr lvl="1"/>
            <a:r>
              <a:rPr lang="en-US" sz="2400"/>
              <a:t>Indexes permit faster processing for searching</a:t>
            </a:r>
          </a:p>
          <a:p>
            <a:pPr lvl="1"/>
            <a:r>
              <a:rPr lang="en-US" sz="2400"/>
              <a:t>But they take up space for the index</a:t>
            </a:r>
          </a:p>
          <a:p>
            <a:pPr lvl="1"/>
            <a:r>
              <a:rPr lang="en-US" sz="2400"/>
              <a:t>They also slow processing for insertions, deletions, and updates, because both the table and the index must be modified</a:t>
            </a:r>
          </a:p>
          <a:p>
            <a:r>
              <a:rPr lang="en-US" sz="2800"/>
              <a:t>Thus they </a:t>
            </a:r>
            <a:r>
              <a:rPr lang="en-US" sz="2800" b="1"/>
              <a:t>SHOULD</a:t>
            </a:r>
            <a:r>
              <a:rPr lang="en-US" sz="2800"/>
              <a:t> be used for databases where search is the main mode of interaction</a:t>
            </a:r>
          </a:p>
          <a:p>
            <a:r>
              <a:rPr lang="en-US" sz="2800"/>
              <a:t>The might be skipped if high rates of updating and insertions are expected, and access or operations are rare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smtClean="0"/>
              <a:t>IS 257 – Fall 2012</a:t>
            </a:r>
            <a:endParaRPr lang="en-US"/>
          </a:p>
        </p:txBody>
      </p:sp>
      <p:sp>
        <p:nvSpPr>
          <p:cNvPr id="668674" name="Rectangle 2"/>
          <p:cNvSpPr>
            <a:spLocks noGrp="1" noChangeArrowheads="1"/>
          </p:cNvSpPr>
          <p:nvPr>
            <p:ph type="title"/>
          </p:nvPr>
        </p:nvSpPr>
        <p:spPr/>
        <p:txBody>
          <a:bodyPr/>
          <a:lstStyle/>
          <a:p>
            <a:r>
              <a:rPr lang="en-US"/>
              <a:t>Database Design Process</a:t>
            </a:r>
          </a:p>
        </p:txBody>
      </p:sp>
      <p:sp>
        <p:nvSpPr>
          <p:cNvPr id="668675" name="Rectangle 3"/>
          <p:cNvSpPr>
            <a:spLocks noChangeArrowheads="1"/>
          </p:cNvSpPr>
          <p:nvPr/>
        </p:nvSpPr>
        <p:spPr bwMode="auto">
          <a:xfrm>
            <a:off x="23622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668676"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668677" name="AutoShape 5"/>
          <p:cNvSpPr>
            <a:spLocks noChangeArrowheads="1"/>
          </p:cNvSpPr>
          <p:nvPr/>
        </p:nvSpPr>
        <p:spPr bwMode="auto">
          <a:xfrm>
            <a:off x="7696200" y="28194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78" name="AutoShape 6"/>
          <p:cNvSpPr>
            <a:spLocks noChangeArrowheads="1"/>
          </p:cNvSpPr>
          <p:nvPr/>
        </p:nvSpPr>
        <p:spPr bwMode="auto">
          <a:xfrm>
            <a:off x="7239000" y="32766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668679"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80"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1"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2"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3"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4" name="Text Box 12"/>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5" name="Text Box 13"/>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6" name="Text Box 14"/>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87" name="Text Box 15"/>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88" name="Text Box 16"/>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89" name="Text Box 17"/>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90" name="Text Box 18"/>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91" name="Text Box 19"/>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92"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3"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4"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5"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6"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7"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8"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9"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0"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1"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2"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3"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668704"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5"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6"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7"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8" name="Text Box 36"/>
          <p:cNvSpPr txBox="1">
            <a:spLocks noChangeArrowheads="1"/>
          </p:cNvSpPr>
          <p:nvPr/>
        </p:nvSpPr>
        <p:spPr bwMode="auto">
          <a:xfrm>
            <a:off x="7239000" y="4876800"/>
            <a:ext cx="1217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rgbClr val="FF0000"/>
                </a:solidFill>
              </a:rPr>
              <a:t>Physical</a:t>
            </a:r>
            <a:br>
              <a:rPr lang="en-US">
                <a:solidFill>
                  <a:srgbClr val="FF0000"/>
                </a:solidFill>
              </a:rPr>
            </a:br>
            <a:r>
              <a:rPr lang="en-US">
                <a:solidFill>
                  <a:srgbClr val="FF0000"/>
                </a:solidFill>
              </a:rPr>
              <a:t>Design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77892" name="Rectangle 4"/>
          <p:cNvSpPr>
            <a:spLocks noGrp="1" noChangeArrowheads="1"/>
          </p:cNvSpPr>
          <p:nvPr>
            <p:ph type="title"/>
          </p:nvPr>
        </p:nvSpPr>
        <p:spPr/>
        <p:txBody>
          <a:bodyPr/>
          <a:lstStyle/>
          <a:p>
            <a:r>
              <a:rPr lang="en-US"/>
              <a:t>When to Use Indexes</a:t>
            </a:r>
          </a:p>
        </p:txBody>
      </p:sp>
      <p:sp>
        <p:nvSpPr>
          <p:cNvPr id="677893" name="Rectangle 5"/>
          <p:cNvSpPr>
            <a:spLocks noGrp="1" noChangeArrowheads="1"/>
          </p:cNvSpPr>
          <p:nvPr>
            <p:ph type="body" idx="1"/>
          </p:nvPr>
        </p:nvSpPr>
        <p:spPr/>
        <p:txBody>
          <a:bodyPr/>
          <a:lstStyle/>
          <a:p>
            <a:pPr>
              <a:lnSpc>
                <a:spcPct val="90000"/>
              </a:lnSpc>
            </a:pPr>
            <a:r>
              <a:rPr lang="en-US" sz="2800"/>
              <a:t>Rules of thumb</a:t>
            </a:r>
          </a:p>
          <a:p>
            <a:pPr lvl="1">
              <a:lnSpc>
                <a:spcPct val="90000"/>
              </a:lnSpc>
            </a:pPr>
            <a:r>
              <a:rPr lang="en-US" sz="2400"/>
              <a:t>Indexes are most useful on larger tables</a:t>
            </a:r>
          </a:p>
          <a:p>
            <a:pPr lvl="1">
              <a:lnSpc>
                <a:spcPct val="90000"/>
              </a:lnSpc>
            </a:pPr>
            <a:r>
              <a:rPr lang="en-US" sz="2400"/>
              <a:t>Specify a unique index for the primary key of each table (automatically done for many DBMS)</a:t>
            </a:r>
          </a:p>
          <a:p>
            <a:pPr lvl="1">
              <a:lnSpc>
                <a:spcPct val="90000"/>
              </a:lnSpc>
            </a:pPr>
            <a:r>
              <a:rPr lang="en-US" sz="2400"/>
              <a:t>Indexes are most useful for attributes used as search criteria or for joining tables</a:t>
            </a:r>
          </a:p>
          <a:p>
            <a:pPr lvl="1">
              <a:lnSpc>
                <a:spcPct val="90000"/>
              </a:lnSpc>
            </a:pPr>
            <a:r>
              <a:rPr lang="en-US" sz="2400"/>
              <a:t>Indexes are useful if </a:t>
            </a:r>
            <a:r>
              <a:rPr lang="en-US" sz="2400" i="1"/>
              <a:t>sorting</a:t>
            </a:r>
            <a:r>
              <a:rPr lang="en-US" sz="2400"/>
              <a:t> is often done on the attribute</a:t>
            </a:r>
          </a:p>
          <a:p>
            <a:pPr lvl="1">
              <a:lnSpc>
                <a:spcPct val="90000"/>
              </a:lnSpc>
            </a:pPr>
            <a:r>
              <a:rPr lang="en-US" sz="2400"/>
              <a:t>Most useful when there are many different values for an attribute</a:t>
            </a:r>
          </a:p>
          <a:p>
            <a:pPr lvl="1">
              <a:lnSpc>
                <a:spcPct val="90000"/>
              </a:lnSpc>
            </a:pPr>
            <a:r>
              <a:rPr lang="en-US" sz="2400"/>
              <a:t>Some DBMS limit the number of indexes and the size of the index key values</a:t>
            </a:r>
          </a:p>
          <a:p>
            <a:pPr lvl="1">
              <a:lnSpc>
                <a:spcPct val="90000"/>
              </a:lnSpc>
            </a:pPr>
            <a:r>
              <a:rPr lang="en-US" sz="2400"/>
              <a:t>Some indexes will not retrieve NULL values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40706" name="Rectangle 2"/>
          <p:cNvSpPr>
            <a:spLocks noGrp="1" noChangeArrowheads="1"/>
          </p:cNvSpPr>
          <p:nvPr>
            <p:ph type="title"/>
          </p:nvPr>
        </p:nvSpPr>
        <p:spPr/>
        <p:txBody>
          <a:bodyPr/>
          <a:lstStyle/>
          <a:p>
            <a:r>
              <a:rPr lang="en-US"/>
              <a:t>Lecture Outline</a:t>
            </a:r>
          </a:p>
        </p:txBody>
      </p:sp>
      <p:sp>
        <p:nvSpPr>
          <p:cNvPr id="840707" name="Rectangle 3"/>
          <p:cNvSpPr>
            <a:spLocks noGrp="1" noChangeArrowheads="1"/>
          </p:cNvSpPr>
          <p:nvPr>
            <p:ph type="body" idx="1"/>
          </p:nvPr>
        </p:nvSpPr>
        <p:spPr/>
        <p:txBody>
          <a:bodyPr/>
          <a:lstStyle/>
          <a:p>
            <a:r>
              <a:rPr lang="en-US" sz="3600">
                <a:solidFill>
                  <a:srgbClr val="CCCCCC"/>
                </a:solidFill>
              </a:rPr>
              <a:t>Review</a:t>
            </a:r>
          </a:p>
          <a:p>
            <a:pPr lvl="1"/>
            <a:r>
              <a:rPr lang="en-US" sz="3200">
                <a:solidFill>
                  <a:srgbClr val="CCCCCC"/>
                </a:solidFill>
              </a:rPr>
              <a:t>Physical Database Design</a:t>
            </a:r>
          </a:p>
          <a:p>
            <a:r>
              <a:rPr lang="en-US" sz="3600">
                <a:solidFill>
                  <a:srgbClr val="CCCCCC"/>
                </a:solidFill>
              </a:rPr>
              <a:t>Access Methods</a:t>
            </a:r>
          </a:p>
          <a:p>
            <a:r>
              <a:rPr lang="en-US" sz="3600">
                <a:solidFill>
                  <a:srgbClr val="CCCCCC"/>
                </a:solidFill>
              </a:rPr>
              <a:t>Indexes and What to index</a:t>
            </a:r>
          </a:p>
          <a:p>
            <a:r>
              <a:rPr lang="en-US" sz="3600"/>
              <a:t>Parallel storage systems (RAID)</a:t>
            </a:r>
          </a:p>
          <a:p>
            <a:r>
              <a:rPr lang="en-US" sz="3600">
                <a:solidFill>
                  <a:srgbClr val="CCCCCC"/>
                </a:solidFill>
              </a:rPr>
              <a:t>Integrity constraints</a:t>
            </a:r>
            <a:endParaRPr lang="en-US" sz="3600"/>
          </a:p>
          <a:p>
            <a:endParaRPr lang="en-US" sz="36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78916" name="Rectangle 4"/>
          <p:cNvSpPr>
            <a:spLocks noGrp="1" noChangeArrowheads="1"/>
          </p:cNvSpPr>
          <p:nvPr>
            <p:ph type="title"/>
          </p:nvPr>
        </p:nvSpPr>
        <p:spPr/>
        <p:txBody>
          <a:bodyPr/>
          <a:lstStyle/>
          <a:p>
            <a:r>
              <a:rPr lang="en-US"/>
              <a:t>Parallel Processing with RAID</a:t>
            </a:r>
          </a:p>
        </p:txBody>
      </p:sp>
      <p:sp>
        <p:nvSpPr>
          <p:cNvPr id="678917" name="Rectangle 5"/>
          <p:cNvSpPr>
            <a:spLocks noGrp="1" noChangeArrowheads="1"/>
          </p:cNvSpPr>
          <p:nvPr>
            <p:ph type="body" idx="1"/>
          </p:nvPr>
        </p:nvSpPr>
        <p:spPr/>
        <p:txBody>
          <a:bodyPr/>
          <a:lstStyle/>
          <a:p>
            <a:r>
              <a:rPr lang="en-US"/>
              <a:t>In reading pages from secondary storage, there are often situations where the DBMS must retrieve multiple pages of data from storage -- and may often encounter </a:t>
            </a:r>
          </a:p>
          <a:p>
            <a:pPr lvl="1"/>
            <a:r>
              <a:rPr lang="en-US"/>
              <a:t>rotational delay</a:t>
            </a:r>
          </a:p>
          <a:p>
            <a:pPr lvl="1"/>
            <a:r>
              <a:rPr lang="en-US"/>
              <a:t>seek positioning delay</a:t>
            </a:r>
          </a:p>
          <a:p>
            <a:r>
              <a:rPr lang="en-US"/>
              <a:t>    in getting each page from the disk</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Date Placeholder 2"/>
          <p:cNvSpPr>
            <a:spLocks noGrp="1"/>
          </p:cNvSpPr>
          <p:nvPr>
            <p:ph type="dt" sz="half" idx="10"/>
          </p:nvPr>
        </p:nvSpPr>
        <p:spPr/>
        <p:txBody>
          <a:bodyPr/>
          <a:lstStyle/>
          <a:p>
            <a:r>
              <a:rPr lang="en-US" smtClean="0"/>
              <a:t>IS 257 – Fall 2012</a:t>
            </a:r>
            <a:endParaRPr lang="en-US"/>
          </a:p>
        </p:txBody>
      </p:sp>
      <p:sp>
        <p:nvSpPr>
          <p:cNvPr id="679988" name="Rectangle 52"/>
          <p:cNvSpPr>
            <a:spLocks noGrp="1" noChangeArrowheads="1"/>
          </p:cNvSpPr>
          <p:nvPr>
            <p:ph type="title"/>
          </p:nvPr>
        </p:nvSpPr>
        <p:spPr/>
        <p:txBody>
          <a:bodyPr/>
          <a:lstStyle/>
          <a:p>
            <a:r>
              <a:rPr lang="en-US"/>
              <a:t>Disk Timing (and Problems)</a:t>
            </a:r>
          </a:p>
        </p:txBody>
      </p:sp>
      <p:grpSp>
        <p:nvGrpSpPr>
          <p:cNvPr id="679989" name="Group 53"/>
          <p:cNvGrpSpPr>
            <a:grpSpLocks/>
          </p:cNvGrpSpPr>
          <p:nvPr/>
        </p:nvGrpSpPr>
        <p:grpSpPr bwMode="auto">
          <a:xfrm>
            <a:off x="228600" y="1217613"/>
            <a:ext cx="8686800" cy="5137150"/>
            <a:chOff x="288" y="911"/>
            <a:chExt cx="5472" cy="3236"/>
          </a:xfrm>
        </p:grpSpPr>
        <p:grpSp>
          <p:nvGrpSpPr>
            <p:cNvPr id="679939" name="Group 3"/>
            <p:cNvGrpSpPr>
              <a:grpSpLocks/>
            </p:cNvGrpSpPr>
            <p:nvPr/>
          </p:nvGrpSpPr>
          <p:grpSpPr bwMode="auto">
            <a:xfrm>
              <a:off x="3120" y="1680"/>
              <a:ext cx="2352" cy="672"/>
              <a:chOff x="2976" y="2208"/>
              <a:chExt cx="2352" cy="672"/>
            </a:xfrm>
          </p:grpSpPr>
          <p:sp>
            <p:nvSpPr>
              <p:cNvPr id="679940" name="Line 4"/>
              <p:cNvSpPr>
                <a:spLocks noChangeShapeType="1"/>
              </p:cNvSpPr>
              <p:nvPr/>
            </p:nvSpPr>
            <p:spPr bwMode="auto">
              <a:xfrm>
                <a:off x="4320" y="2256"/>
                <a:ext cx="0" cy="57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1" name="Rectangle 5"/>
              <p:cNvSpPr>
                <a:spLocks noChangeArrowheads="1"/>
              </p:cNvSpPr>
              <p:nvPr/>
            </p:nvSpPr>
            <p:spPr bwMode="auto">
              <a:xfrm>
                <a:off x="2976" y="2208"/>
                <a:ext cx="14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42" name="Line 6"/>
              <p:cNvSpPr>
                <a:spLocks noChangeShapeType="1"/>
              </p:cNvSpPr>
              <p:nvPr/>
            </p:nvSpPr>
            <p:spPr bwMode="auto">
              <a:xfrm>
                <a:off x="3120" y="220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3" name="Line 7"/>
              <p:cNvSpPr>
                <a:spLocks noChangeShapeType="1"/>
              </p:cNvSpPr>
              <p:nvPr/>
            </p:nvSpPr>
            <p:spPr bwMode="auto">
              <a:xfrm>
                <a:off x="3120" y="230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4" name="Line 8"/>
              <p:cNvSpPr>
                <a:spLocks noChangeShapeType="1"/>
              </p:cNvSpPr>
              <p:nvPr/>
            </p:nvSpPr>
            <p:spPr bwMode="auto">
              <a:xfrm>
                <a:off x="3120" y="240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5" name="Line 9"/>
              <p:cNvSpPr>
                <a:spLocks noChangeShapeType="1"/>
              </p:cNvSpPr>
              <p:nvPr/>
            </p:nvSpPr>
            <p:spPr bwMode="auto">
              <a:xfrm>
                <a:off x="3120" y="249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6" name="Line 10"/>
              <p:cNvSpPr>
                <a:spLocks noChangeShapeType="1"/>
              </p:cNvSpPr>
              <p:nvPr/>
            </p:nvSpPr>
            <p:spPr bwMode="auto">
              <a:xfrm>
                <a:off x="3120" y="2592"/>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7" name="Line 11"/>
              <p:cNvSpPr>
                <a:spLocks noChangeShapeType="1"/>
              </p:cNvSpPr>
              <p:nvPr/>
            </p:nvSpPr>
            <p:spPr bwMode="auto">
              <a:xfrm>
                <a:off x="3120" y="268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8" name="Line 12"/>
              <p:cNvSpPr>
                <a:spLocks noChangeShapeType="1"/>
              </p:cNvSpPr>
              <p:nvPr/>
            </p:nvSpPr>
            <p:spPr bwMode="auto">
              <a:xfrm>
                <a:off x="3120" y="278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9" name="Line 13"/>
              <p:cNvSpPr>
                <a:spLocks noChangeShapeType="1"/>
              </p:cNvSpPr>
              <p:nvPr/>
            </p:nvSpPr>
            <p:spPr bwMode="auto">
              <a:xfrm>
                <a:off x="3120" y="288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50" name="Rectangle 14"/>
              <p:cNvSpPr>
                <a:spLocks noChangeArrowheads="1"/>
              </p:cNvSpPr>
              <p:nvPr/>
            </p:nvSpPr>
            <p:spPr bwMode="auto">
              <a:xfrm>
                <a:off x="3792" y="220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1" name="Rectangle 15"/>
              <p:cNvSpPr>
                <a:spLocks noChangeArrowheads="1"/>
              </p:cNvSpPr>
              <p:nvPr/>
            </p:nvSpPr>
            <p:spPr bwMode="auto">
              <a:xfrm>
                <a:off x="3792" y="225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2" name="Rectangle 16"/>
              <p:cNvSpPr>
                <a:spLocks noChangeArrowheads="1"/>
              </p:cNvSpPr>
              <p:nvPr/>
            </p:nvSpPr>
            <p:spPr bwMode="auto">
              <a:xfrm>
                <a:off x="3792" y="230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3" name="Rectangle 17"/>
              <p:cNvSpPr>
                <a:spLocks noChangeArrowheads="1"/>
              </p:cNvSpPr>
              <p:nvPr/>
            </p:nvSpPr>
            <p:spPr bwMode="auto">
              <a:xfrm>
                <a:off x="3792" y="235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4" name="Rectangle 18"/>
              <p:cNvSpPr>
                <a:spLocks noChangeArrowheads="1"/>
              </p:cNvSpPr>
              <p:nvPr/>
            </p:nvSpPr>
            <p:spPr bwMode="auto">
              <a:xfrm>
                <a:off x="3792" y="2400"/>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5" name="Rectangle 19"/>
              <p:cNvSpPr>
                <a:spLocks noChangeArrowheads="1"/>
              </p:cNvSpPr>
              <p:nvPr/>
            </p:nvSpPr>
            <p:spPr bwMode="auto">
              <a:xfrm>
                <a:off x="3792" y="244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6" name="Rectangle 20"/>
              <p:cNvSpPr>
                <a:spLocks noChangeArrowheads="1"/>
              </p:cNvSpPr>
              <p:nvPr/>
            </p:nvSpPr>
            <p:spPr bwMode="auto">
              <a:xfrm>
                <a:off x="3792" y="249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7" name="Rectangle 21"/>
              <p:cNvSpPr>
                <a:spLocks noChangeArrowheads="1"/>
              </p:cNvSpPr>
              <p:nvPr/>
            </p:nvSpPr>
            <p:spPr bwMode="auto">
              <a:xfrm>
                <a:off x="3792" y="254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8" name="Rectangle 22"/>
              <p:cNvSpPr>
                <a:spLocks noChangeArrowheads="1"/>
              </p:cNvSpPr>
              <p:nvPr/>
            </p:nvSpPr>
            <p:spPr bwMode="auto">
              <a:xfrm>
                <a:off x="3792" y="259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9" name="Rectangle 23"/>
              <p:cNvSpPr>
                <a:spLocks noChangeArrowheads="1"/>
              </p:cNvSpPr>
              <p:nvPr/>
            </p:nvSpPr>
            <p:spPr bwMode="auto">
              <a:xfrm>
                <a:off x="3792" y="2640"/>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0" name="Rectangle 24"/>
              <p:cNvSpPr>
                <a:spLocks noChangeArrowheads="1"/>
              </p:cNvSpPr>
              <p:nvPr/>
            </p:nvSpPr>
            <p:spPr bwMode="auto">
              <a:xfrm>
                <a:off x="3792" y="273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1" name="Rectangle 25"/>
              <p:cNvSpPr>
                <a:spLocks noChangeArrowheads="1"/>
              </p:cNvSpPr>
              <p:nvPr/>
            </p:nvSpPr>
            <p:spPr bwMode="auto">
              <a:xfrm>
                <a:off x="3792" y="278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2" name="Rectangle 26"/>
              <p:cNvSpPr>
                <a:spLocks noChangeArrowheads="1"/>
              </p:cNvSpPr>
              <p:nvPr/>
            </p:nvSpPr>
            <p:spPr bwMode="auto">
              <a:xfrm>
                <a:off x="3792" y="283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3" name="Rectangle 27"/>
              <p:cNvSpPr>
                <a:spLocks noChangeArrowheads="1"/>
              </p:cNvSpPr>
              <p:nvPr/>
            </p:nvSpPr>
            <p:spPr bwMode="auto">
              <a:xfrm>
                <a:off x="3792" y="268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4" name="Line 28"/>
              <p:cNvSpPr>
                <a:spLocks noChangeShapeType="1"/>
              </p:cNvSpPr>
              <p:nvPr/>
            </p:nvSpPr>
            <p:spPr bwMode="auto">
              <a:xfrm>
                <a:off x="3360" y="2256"/>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5" name="Line 29"/>
              <p:cNvSpPr>
                <a:spLocks noChangeShapeType="1"/>
              </p:cNvSpPr>
              <p:nvPr/>
            </p:nvSpPr>
            <p:spPr bwMode="auto">
              <a:xfrm>
                <a:off x="3360" y="2352"/>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6" name="Line 30"/>
              <p:cNvSpPr>
                <a:spLocks noChangeShapeType="1"/>
              </p:cNvSpPr>
              <p:nvPr/>
            </p:nvSpPr>
            <p:spPr bwMode="auto">
              <a:xfrm>
                <a:off x="3360" y="2448"/>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7" name="Line 31"/>
              <p:cNvSpPr>
                <a:spLocks noChangeShapeType="1"/>
              </p:cNvSpPr>
              <p:nvPr/>
            </p:nvSpPr>
            <p:spPr bwMode="auto">
              <a:xfrm>
                <a:off x="3360" y="2544"/>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8" name="Line 32"/>
              <p:cNvSpPr>
                <a:spLocks noChangeShapeType="1"/>
              </p:cNvSpPr>
              <p:nvPr/>
            </p:nvSpPr>
            <p:spPr bwMode="auto">
              <a:xfrm>
                <a:off x="3360" y="2640"/>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9" name="Line 33"/>
              <p:cNvSpPr>
                <a:spLocks noChangeShapeType="1"/>
              </p:cNvSpPr>
              <p:nvPr/>
            </p:nvSpPr>
            <p:spPr bwMode="auto">
              <a:xfrm>
                <a:off x="3360" y="2736"/>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70" name="Line 34"/>
              <p:cNvSpPr>
                <a:spLocks noChangeShapeType="1"/>
              </p:cNvSpPr>
              <p:nvPr/>
            </p:nvSpPr>
            <p:spPr bwMode="auto">
              <a:xfrm>
                <a:off x="3360" y="2832"/>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679971" name="Line 35"/>
            <p:cNvSpPr>
              <a:spLocks noChangeShapeType="1"/>
            </p:cNvSpPr>
            <p:nvPr/>
          </p:nvSpPr>
          <p:spPr bwMode="auto">
            <a:xfrm>
              <a:off x="1680" y="4128"/>
              <a:ext cx="408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679972" name="Group 36"/>
            <p:cNvGrpSpPr>
              <a:grpSpLocks/>
            </p:cNvGrpSpPr>
            <p:nvPr/>
          </p:nvGrpSpPr>
          <p:grpSpPr bwMode="auto">
            <a:xfrm>
              <a:off x="288" y="911"/>
              <a:ext cx="2352" cy="2401"/>
              <a:chOff x="240" y="1055"/>
              <a:chExt cx="2352" cy="2401"/>
            </a:xfrm>
          </p:grpSpPr>
          <p:sp>
            <p:nvSpPr>
              <p:cNvPr id="679973" name="Oval 37"/>
              <p:cNvSpPr>
                <a:spLocks noChangeArrowheads="1"/>
              </p:cNvSpPr>
              <p:nvPr/>
            </p:nvSpPr>
            <p:spPr bwMode="auto">
              <a:xfrm>
                <a:off x="528" y="1392"/>
                <a:ext cx="2064" cy="206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4" name="Oval 38"/>
              <p:cNvSpPr>
                <a:spLocks noChangeArrowheads="1"/>
              </p:cNvSpPr>
              <p:nvPr/>
            </p:nvSpPr>
            <p:spPr bwMode="auto">
              <a:xfrm>
                <a:off x="672" y="1536"/>
                <a:ext cx="1776" cy="177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5" name="Oval 39"/>
              <p:cNvSpPr>
                <a:spLocks noChangeArrowheads="1"/>
              </p:cNvSpPr>
              <p:nvPr/>
            </p:nvSpPr>
            <p:spPr bwMode="auto">
              <a:xfrm>
                <a:off x="768" y="1632"/>
                <a:ext cx="1584" cy="15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6" name="Rectangle 40"/>
              <p:cNvSpPr>
                <a:spLocks noChangeArrowheads="1"/>
              </p:cNvSpPr>
              <p:nvPr/>
            </p:nvSpPr>
            <p:spPr bwMode="auto">
              <a:xfrm>
                <a:off x="480" y="2880"/>
                <a:ext cx="1056"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7" name="Oval 41"/>
              <p:cNvSpPr>
                <a:spLocks noChangeArrowheads="1"/>
              </p:cNvSpPr>
              <p:nvPr/>
            </p:nvSpPr>
            <p:spPr bwMode="auto">
              <a:xfrm>
                <a:off x="1440" y="2256"/>
                <a:ext cx="288" cy="28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8" name="Oval 42"/>
              <p:cNvSpPr>
                <a:spLocks noChangeArrowheads="1"/>
              </p:cNvSpPr>
              <p:nvPr/>
            </p:nvSpPr>
            <p:spPr bwMode="auto">
              <a:xfrm>
                <a:off x="288" y="2832"/>
                <a:ext cx="24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9" name="AutoShape 43"/>
              <p:cNvSpPr>
                <a:spLocks noChangeArrowheads="1"/>
              </p:cNvSpPr>
              <p:nvPr/>
            </p:nvSpPr>
            <p:spPr bwMode="auto">
              <a:xfrm flipH="1" flipV="1">
                <a:off x="432" y="1056"/>
                <a:ext cx="2160" cy="480"/>
              </a:xfrm>
              <a:prstGeom prst="curvedUpArrow">
                <a:avLst>
                  <a:gd name="adj1" fmla="val 90000"/>
                  <a:gd name="adj2" fmla="val 180000"/>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80" name="Text Box 44"/>
              <p:cNvSpPr txBox="1">
                <a:spLocks noChangeArrowheads="1"/>
              </p:cNvSpPr>
              <p:nvPr/>
            </p:nvSpPr>
            <p:spPr bwMode="auto">
              <a:xfrm>
                <a:off x="960" y="1055"/>
                <a:ext cx="15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Rotational Delay</a:t>
                </a:r>
              </a:p>
            </p:txBody>
          </p:sp>
          <p:sp>
            <p:nvSpPr>
              <p:cNvPr id="679981" name="Oval 45"/>
              <p:cNvSpPr>
                <a:spLocks noChangeArrowheads="1"/>
              </p:cNvSpPr>
              <p:nvPr/>
            </p:nvSpPr>
            <p:spPr bwMode="auto">
              <a:xfrm>
                <a:off x="816" y="2016"/>
                <a:ext cx="96"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82" name="AutoShape 46"/>
              <p:cNvSpPr>
                <a:spLocks noChangeArrowheads="1"/>
              </p:cNvSpPr>
              <p:nvPr/>
            </p:nvSpPr>
            <p:spPr bwMode="auto">
              <a:xfrm>
                <a:off x="240" y="2640"/>
                <a:ext cx="384" cy="33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1 h 21600"/>
                  <a:gd name="T6" fmla="*/ 2699 w 21600"/>
                  <a:gd name="T7" fmla="*/ 10799 h 21600"/>
                  <a:gd name="T8" fmla="*/ 10800 w 21600"/>
                  <a:gd name="T9" fmla="*/ 5399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1" y="10799"/>
                    </a:ln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79984" name="AutoShape 48"/>
            <p:cNvSpPr>
              <a:spLocks noChangeArrowheads="1"/>
            </p:cNvSpPr>
            <p:nvPr/>
          </p:nvSpPr>
          <p:spPr bwMode="auto">
            <a:xfrm>
              <a:off x="2640" y="3984"/>
              <a:ext cx="1536" cy="144"/>
            </a:xfrm>
            <a:prstGeom prst="cloudCallout">
              <a:avLst>
                <a:gd name="adj1" fmla="val 15625"/>
                <a:gd name="adj2" fmla="val -2986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0" hangingPunct="0"/>
              <a:endParaRPr lang="en-US">
                <a:latin typeface="Arial" charset="0"/>
              </a:endParaRPr>
            </a:p>
          </p:txBody>
        </p:sp>
        <p:sp>
          <p:nvSpPr>
            <p:cNvPr id="679985" name="AutoShape 49"/>
            <p:cNvSpPr>
              <a:spLocks noChangeArrowheads="1"/>
            </p:cNvSpPr>
            <p:nvPr/>
          </p:nvSpPr>
          <p:spPr bwMode="auto">
            <a:xfrm rot="5400000">
              <a:off x="1728" y="3168"/>
              <a:ext cx="624" cy="1200"/>
            </a:xfrm>
            <a:prstGeom prst="flowChartDelay">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anchor="ctr"/>
            <a:lstStyle/>
            <a:p>
              <a:pPr eaLnBrk="0" hangingPunct="0"/>
              <a:r>
                <a:rPr lang="en-US">
                  <a:solidFill>
                    <a:schemeClr val="bg1"/>
                  </a:solidFill>
                  <a:latin typeface="Arial" charset="0"/>
                </a:rPr>
                <a:t>Read Head</a:t>
              </a:r>
            </a:p>
          </p:txBody>
        </p:sp>
        <p:sp>
          <p:nvSpPr>
            <p:cNvPr id="679986" name="Text Box 50"/>
            <p:cNvSpPr txBox="1">
              <a:spLocks noChangeArrowheads="1"/>
            </p:cNvSpPr>
            <p:nvPr/>
          </p:nvSpPr>
          <p:spPr bwMode="auto">
            <a:xfrm>
              <a:off x="3072" y="3935"/>
              <a:ext cx="6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600">
                  <a:solidFill>
                    <a:schemeClr val="bg1"/>
                  </a:solidFill>
                  <a:latin typeface="Arial" charset="0"/>
                </a:rPr>
                <a:t>fingerprint</a:t>
              </a:r>
            </a:p>
          </p:txBody>
        </p:sp>
        <p:sp>
          <p:nvSpPr>
            <p:cNvPr id="679987" name="Oval 51"/>
            <p:cNvSpPr>
              <a:spLocks noChangeArrowheads="1"/>
            </p:cNvSpPr>
            <p:nvPr/>
          </p:nvSpPr>
          <p:spPr bwMode="auto">
            <a:xfrm>
              <a:off x="4128" y="2448"/>
              <a:ext cx="1632" cy="163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Hair</a:t>
              </a:r>
            </a:p>
          </p:txBody>
        </p:sp>
      </p:grpSp>
      <p:sp>
        <p:nvSpPr>
          <p:cNvPr id="679983" name="Text Box 47"/>
          <p:cNvSpPr txBox="1">
            <a:spLocks noChangeArrowheads="1"/>
          </p:cNvSpPr>
          <p:nvPr/>
        </p:nvSpPr>
        <p:spPr bwMode="auto">
          <a:xfrm>
            <a:off x="0" y="3475038"/>
            <a:ext cx="2076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latin typeface="Arial" charset="0"/>
              </a:rPr>
              <a:t>Seek Positioning</a:t>
            </a:r>
          </a:p>
          <a:p>
            <a:pPr algn="l" eaLnBrk="0" hangingPunct="0"/>
            <a:r>
              <a:rPr lang="en-US" sz="2000">
                <a:latin typeface="Arial" charset="0"/>
              </a:rPr>
              <a:t>Delay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80964" name="Rectangle 4"/>
          <p:cNvSpPr>
            <a:spLocks noGrp="1" noChangeArrowheads="1"/>
          </p:cNvSpPr>
          <p:nvPr>
            <p:ph type="title"/>
          </p:nvPr>
        </p:nvSpPr>
        <p:spPr/>
        <p:txBody>
          <a:bodyPr/>
          <a:lstStyle/>
          <a:p>
            <a:r>
              <a:rPr lang="en-US"/>
              <a:t>RAID</a:t>
            </a:r>
          </a:p>
        </p:txBody>
      </p:sp>
      <p:sp>
        <p:nvSpPr>
          <p:cNvPr id="680965" name="Rectangle 5"/>
          <p:cNvSpPr>
            <a:spLocks noGrp="1" noChangeArrowheads="1"/>
          </p:cNvSpPr>
          <p:nvPr>
            <p:ph type="body" idx="1"/>
          </p:nvPr>
        </p:nvSpPr>
        <p:spPr/>
        <p:txBody>
          <a:bodyPr/>
          <a:lstStyle/>
          <a:p>
            <a:r>
              <a:rPr lang="en-US"/>
              <a:t>Provides parallel disks (and software) so that multiple pages can be retrieved simultaneously</a:t>
            </a:r>
          </a:p>
          <a:p>
            <a:r>
              <a:rPr lang="en-US"/>
              <a:t>RAID stands for </a:t>
            </a:r>
            <a:r>
              <a:rPr lang="ja-JP" altLang="en-US">
                <a:latin typeface="Arial"/>
              </a:rPr>
              <a:t>“</a:t>
            </a:r>
            <a:r>
              <a:rPr lang="en-US"/>
              <a:t>Redundant Arrays of Inexpensive Disks</a:t>
            </a:r>
            <a:r>
              <a:rPr lang="ja-JP" altLang="en-US">
                <a:latin typeface="Arial"/>
              </a:rPr>
              <a:t>”</a:t>
            </a:r>
            <a:r>
              <a:rPr lang="en-US"/>
              <a:t> </a:t>
            </a:r>
          </a:p>
          <a:p>
            <a:pPr lvl="1"/>
            <a:r>
              <a:rPr lang="en-US"/>
              <a:t>invented by Randy Katz and Dave Patterson here at Berkeley</a:t>
            </a:r>
          </a:p>
          <a:p>
            <a:r>
              <a:rPr lang="en-US"/>
              <a:t>Some manufacturers have renamed the </a:t>
            </a:r>
            <a:r>
              <a:rPr lang="ja-JP" altLang="en-US">
                <a:latin typeface="Arial"/>
              </a:rPr>
              <a:t>“</a:t>
            </a:r>
            <a:r>
              <a:rPr lang="en-US"/>
              <a:t>inexpensive</a:t>
            </a:r>
            <a:r>
              <a:rPr lang="ja-JP" altLang="en-US">
                <a:latin typeface="Arial"/>
              </a:rPr>
              <a:t>”</a:t>
            </a:r>
            <a:r>
              <a:rPr lang="en-US"/>
              <a:t> part (for obvious reasons)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2"/>
          <p:cNvSpPr>
            <a:spLocks noGrp="1"/>
          </p:cNvSpPr>
          <p:nvPr>
            <p:ph type="dt" sz="half" idx="10"/>
          </p:nvPr>
        </p:nvSpPr>
        <p:spPr/>
        <p:txBody>
          <a:bodyPr/>
          <a:lstStyle/>
          <a:p>
            <a:r>
              <a:rPr lang="en-US" smtClean="0"/>
              <a:t>IS 257 – Fall 2012</a:t>
            </a:r>
            <a:endParaRPr lang="en-US"/>
          </a:p>
        </p:txBody>
      </p:sp>
      <p:sp>
        <p:nvSpPr>
          <p:cNvPr id="681986" name="Rectangle 2"/>
          <p:cNvSpPr>
            <a:spLocks noGrp="1" noChangeArrowheads="1"/>
          </p:cNvSpPr>
          <p:nvPr>
            <p:ph type="title"/>
          </p:nvPr>
        </p:nvSpPr>
        <p:spPr/>
        <p:txBody>
          <a:bodyPr/>
          <a:lstStyle/>
          <a:p>
            <a:r>
              <a:rPr lang="en-US"/>
              <a:t>RAID Technology</a:t>
            </a:r>
          </a:p>
        </p:txBody>
      </p:sp>
      <p:grpSp>
        <p:nvGrpSpPr>
          <p:cNvPr id="681987" name="Group 3"/>
          <p:cNvGrpSpPr>
            <a:grpSpLocks/>
          </p:cNvGrpSpPr>
          <p:nvPr/>
        </p:nvGrpSpPr>
        <p:grpSpPr bwMode="auto">
          <a:xfrm>
            <a:off x="2514600" y="1600200"/>
            <a:ext cx="3810000" cy="4419600"/>
            <a:chOff x="1584" y="1008"/>
            <a:chExt cx="2400" cy="2784"/>
          </a:xfrm>
        </p:grpSpPr>
        <p:sp>
          <p:nvSpPr>
            <p:cNvPr id="681988" name="Rectangle 4"/>
            <p:cNvSpPr>
              <a:spLocks noChangeArrowheads="1"/>
            </p:cNvSpPr>
            <p:nvPr/>
          </p:nvSpPr>
          <p:spPr bwMode="auto">
            <a:xfrm>
              <a:off x="1584" y="1248"/>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1989" name="Rectangle 5"/>
            <p:cNvSpPr>
              <a:spLocks noChangeArrowheads="1"/>
            </p:cNvSpPr>
            <p:nvPr/>
          </p:nvSpPr>
          <p:spPr bwMode="auto">
            <a:xfrm>
              <a:off x="177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1990" name="Rectangle 6"/>
            <p:cNvSpPr>
              <a:spLocks noChangeArrowheads="1"/>
            </p:cNvSpPr>
            <p:nvPr/>
          </p:nvSpPr>
          <p:spPr bwMode="auto">
            <a:xfrm>
              <a:off x="225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1991" name="Rectangle 7"/>
            <p:cNvSpPr>
              <a:spLocks noChangeArrowheads="1"/>
            </p:cNvSpPr>
            <p:nvPr/>
          </p:nvSpPr>
          <p:spPr bwMode="auto">
            <a:xfrm>
              <a:off x="273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1992" name="Rectangle 8"/>
            <p:cNvSpPr>
              <a:spLocks noChangeArrowheads="1"/>
            </p:cNvSpPr>
            <p:nvPr/>
          </p:nvSpPr>
          <p:spPr bwMode="auto">
            <a:xfrm>
              <a:off x="321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1993" name="Line 9"/>
            <p:cNvSpPr>
              <a:spLocks noChangeShapeType="1"/>
            </p:cNvSpPr>
            <p:nvPr/>
          </p:nvSpPr>
          <p:spPr bwMode="auto">
            <a:xfrm>
              <a:off x="1920"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1994" name="Line 10"/>
            <p:cNvSpPr>
              <a:spLocks noChangeShapeType="1"/>
            </p:cNvSpPr>
            <p:nvPr/>
          </p:nvSpPr>
          <p:spPr bwMode="auto">
            <a:xfrm>
              <a:off x="244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1995" name="Line 11"/>
            <p:cNvSpPr>
              <a:spLocks noChangeShapeType="1"/>
            </p:cNvSpPr>
            <p:nvPr/>
          </p:nvSpPr>
          <p:spPr bwMode="auto">
            <a:xfrm>
              <a:off x="292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1996" name="Line 12"/>
            <p:cNvSpPr>
              <a:spLocks noChangeShapeType="1"/>
            </p:cNvSpPr>
            <p:nvPr/>
          </p:nvSpPr>
          <p:spPr bwMode="auto">
            <a:xfrm>
              <a:off x="340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1997" name="Text Box 13"/>
            <p:cNvSpPr txBox="1">
              <a:spLocks noChangeArrowheads="1"/>
            </p:cNvSpPr>
            <p:nvPr/>
          </p:nvSpPr>
          <p:spPr bwMode="auto">
            <a:xfrm>
              <a:off x="3553" y="1248"/>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Writes</a:t>
              </a:r>
            </a:p>
          </p:txBody>
        </p:sp>
        <p:sp>
          <p:nvSpPr>
            <p:cNvPr id="681998" name="Text Box 14"/>
            <p:cNvSpPr txBox="1">
              <a:spLocks noChangeArrowheads="1"/>
            </p:cNvSpPr>
            <p:nvPr/>
          </p:nvSpPr>
          <p:spPr bwMode="auto">
            <a:xfrm>
              <a:off x="225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1999" name="Text Box 15"/>
            <p:cNvSpPr txBox="1">
              <a:spLocks noChangeArrowheads="1"/>
            </p:cNvSpPr>
            <p:nvPr/>
          </p:nvSpPr>
          <p:spPr bwMode="auto">
            <a:xfrm>
              <a:off x="273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2000" name="Text Box 16"/>
            <p:cNvSpPr txBox="1">
              <a:spLocks noChangeArrowheads="1"/>
            </p:cNvSpPr>
            <p:nvPr/>
          </p:nvSpPr>
          <p:spPr bwMode="auto">
            <a:xfrm>
              <a:off x="321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2001" name="Text Box 17"/>
            <p:cNvSpPr txBox="1">
              <a:spLocks noChangeArrowheads="1"/>
            </p:cNvSpPr>
            <p:nvPr/>
          </p:nvSpPr>
          <p:spPr bwMode="auto">
            <a:xfrm>
              <a:off x="177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2002" name="Text Box 18"/>
            <p:cNvSpPr txBox="1">
              <a:spLocks noChangeArrowheads="1"/>
            </p:cNvSpPr>
            <p:nvPr/>
          </p:nvSpPr>
          <p:spPr bwMode="auto">
            <a:xfrm>
              <a:off x="1872" y="177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1        2        3        4</a:t>
              </a:r>
            </a:p>
          </p:txBody>
        </p:sp>
        <p:sp>
          <p:nvSpPr>
            <p:cNvPr id="682003" name="Text Box 19"/>
            <p:cNvSpPr txBox="1">
              <a:spLocks noChangeArrowheads="1"/>
            </p:cNvSpPr>
            <p:nvPr/>
          </p:nvSpPr>
          <p:spPr bwMode="auto">
            <a:xfrm>
              <a:off x="1872" y="206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5        6        7        8</a:t>
              </a:r>
            </a:p>
          </p:txBody>
        </p:sp>
        <p:sp>
          <p:nvSpPr>
            <p:cNvPr id="682004" name="Text Box 20"/>
            <p:cNvSpPr txBox="1">
              <a:spLocks noChangeArrowheads="1"/>
            </p:cNvSpPr>
            <p:nvPr/>
          </p:nvSpPr>
          <p:spPr bwMode="auto">
            <a:xfrm>
              <a:off x="1872" y="2352"/>
              <a:ext cx="17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9       10      11      12</a:t>
              </a:r>
            </a:p>
          </p:txBody>
        </p:sp>
        <p:sp>
          <p:nvSpPr>
            <p:cNvPr id="682005" name="Text Box 21"/>
            <p:cNvSpPr txBox="1">
              <a:spLocks noChangeArrowheads="1"/>
            </p:cNvSpPr>
            <p:nvPr/>
          </p:nvSpPr>
          <p:spPr bwMode="auto">
            <a:xfrm>
              <a:off x="1872" y="302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2006" name="Text Box 22"/>
            <p:cNvSpPr txBox="1">
              <a:spLocks noChangeArrowheads="1"/>
            </p:cNvSpPr>
            <p:nvPr/>
          </p:nvSpPr>
          <p:spPr bwMode="auto">
            <a:xfrm>
              <a:off x="1872" y="283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2007" name="Text Box 23"/>
            <p:cNvSpPr txBox="1">
              <a:spLocks noChangeArrowheads="1"/>
            </p:cNvSpPr>
            <p:nvPr/>
          </p:nvSpPr>
          <p:spPr bwMode="auto">
            <a:xfrm>
              <a:off x="1872" y="259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2008" name="Line 24"/>
            <p:cNvSpPr>
              <a:spLocks noChangeShapeType="1"/>
            </p:cNvSpPr>
            <p:nvPr/>
          </p:nvSpPr>
          <p:spPr bwMode="auto">
            <a:xfrm>
              <a:off x="196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2009" name="Line 25"/>
            <p:cNvSpPr>
              <a:spLocks noChangeShapeType="1"/>
            </p:cNvSpPr>
            <p:nvPr/>
          </p:nvSpPr>
          <p:spPr bwMode="auto">
            <a:xfrm>
              <a:off x="244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2010" name="Line 26"/>
            <p:cNvSpPr>
              <a:spLocks noChangeShapeType="1"/>
            </p:cNvSpPr>
            <p:nvPr/>
          </p:nvSpPr>
          <p:spPr bwMode="auto">
            <a:xfrm>
              <a:off x="292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2011" name="Line 27"/>
            <p:cNvSpPr>
              <a:spLocks noChangeShapeType="1"/>
            </p:cNvSpPr>
            <p:nvPr/>
          </p:nvSpPr>
          <p:spPr bwMode="auto">
            <a:xfrm>
              <a:off x="340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2012" name="Text Box 28"/>
            <p:cNvSpPr txBox="1">
              <a:spLocks noChangeArrowheads="1"/>
            </p:cNvSpPr>
            <p:nvPr/>
          </p:nvSpPr>
          <p:spPr bwMode="auto">
            <a:xfrm>
              <a:off x="3553" y="3456"/>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Reads</a:t>
              </a:r>
            </a:p>
          </p:txBody>
        </p:sp>
        <p:sp>
          <p:nvSpPr>
            <p:cNvPr id="682013" name="Text Box 29"/>
            <p:cNvSpPr txBox="1">
              <a:spLocks noChangeArrowheads="1"/>
            </p:cNvSpPr>
            <p:nvPr/>
          </p:nvSpPr>
          <p:spPr bwMode="auto">
            <a:xfrm>
              <a:off x="3601" y="2448"/>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2014" name="Text Box 30"/>
            <p:cNvSpPr txBox="1">
              <a:spLocks noChangeArrowheads="1"/>
            </p:cNvSpPr>
            <p:nvPr/>
          </p:nvSpPr>
          <p:spPr bwMode="auto">
            <a:xfrm>
              <a:off x="3601" y="2112"/>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2015" name="Text Box 31"/>
            <p:cNvSpPr txBox="1">
              <a:spLocks noChangeArrowheads="1"/>
            </p:cNvSpPr>
            <p:nvPr/>
          </p:nvSpPr>
          <p:spPr bwMode="auto">
            <a:xfrm>
              <a:off x="3601" y="182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2016" name="Line 32"/>
            <p:cNvSpPr>
              <a:spLocks noChangeShapeType="1"/>
            </p:cNvSpPr>
            <p:nvPr/>
          </p:nvSpPr>
          <p:spPr bwMode="auto">
            <a:xfrm>
              <a:off x="1680" y="2592"/>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2017" name="Line 33"/>
            <p:cNvSpPr>
              <a:spLocks noChangeShapeType="1"/>
            </p:cNvSpPr>
            <p:nvPr/>
          </p:nvSpPr>
          <p:spPr bwMode="auto">
            <a:xfrm>
              <a:off x="1680" y="230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2018" name="Line 34"/>
            <p:cNvSpPr>
              <a:spLocks noChangeShapeType="1"/>
            </p:cNvSpPr>
            <p:nvPr/>
          </p:nvSpPr>
          <p:spPr bwMode="auto">
            <a:xfrm>
              <a:off x="1680" y="201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2019" name="Text Box 35"/>
            <p:cNvSpPr txBox="1">
              <a:spLocks noChangeArrowheads="1"/>
            </p:cNvSpPr>
            <p:nvPr/>
          </p:nvSpPr>
          <p:spPr bwMode="auto">
            <a:xfrm>
              <a:off x="1584" y="1008"/>
              <a:ext cx="13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a:t>One logical disk drive</a:t>
              </a:r>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2"/>
          <p:cNvSpPr>
            <a:spLocks noGrp="1"/>
          </p:cNvSpPr>
          <p:nvPr>
            <p:ph type="dt" sz="half" idx="10"/>
          </p:nvPr>
        </p:nvSpPr>
        <p:spPr/>
        <p:txBody>
          <a:bodyPr/>
          <a:lstStyle/>
          <a:p>
            <a:r>
              <a:rPr lang="en-US" smtClean="0"/>
              <a:t>IS 257 – Fall 2012</a:t>
            </a:r>
            <a:endParaRPr lang="en-US"/>
          </a:p>
        </p:txBody>
      </p:sp>
      <p:sp>
        <p:nvSpPr>
          <p:cNvPr id="683010" name="Rectangle 2"/>
          <p:cNvSpPr>
            <a:spLocks noGrp="1" noChangeArrowheads="1"/>
          </p:cNvSpPr>
          <p:nvPr>
            <p:ph type="title"/>
          </p:nvPr>
        </p:nvSpPr>
        <p:spPr/>
        <p:txBody>
          <a:bodyPr/>
          <a:lstStyle/>
          <a:p>
            <a:r>
              <a:rPr lang="en-US"/>
              <a:t>Raid 0</a:t>
            </a:r>
          </a:p>
        </p:txBody>
      </p:sp>
      <p:grpSp>
        <p:nvGrpSpPr>
          <p:cNvPr id="683011" name="Group 3"/>
          <p:cNvGrpSpPr>
            <a:grpSpLocks/>
          </p:cNvGrpSpPr>
          <p:nvPr/>
        </p:nvGrpSpPr>
        <p:grpSpPr bwMode="auto">
          <a:xfrm>
            <a:off x="2514600" y="1600200"/>
            <a:ext cx="3810000" cy="4419600"/>
            <a:chOff x="1584" y="1008"/>
            <a:chExt cx="2400" cy="2784"/>
          </a:xfrm>
        </p:grpSpPr>
        <p:sp>
          <p:nvSpPr>
            <p:cNvPr id="683012" name="Rectangle 4"/>
            <p:cNvSpPr>
              <a:spLocks noChangeArrowheads="1"/>
            </p:cNvSpPr>
            <p:nvPr/>
          </p:nvSpPr>
          <p:spPr bwMode="auto">
            <a:xfrm>
              <a:off x="1584" y="1248"/>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3013" name="Rectangle 5"/>
            <p:cNvSpPr>
              <a:spLocks noChangeArrowheads="1"/>
            </p:cNvSpPr>
            <p:nvPr/>
          </p:nvSpPr>
          <p:spPr bwMode="auto">
            <a:xfrm>
              <a:off x="177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3014" name="Rectangle 6"/>
            <p:cNvSpPr>
              <a:spLocks noChangeArrowheads="1"/>
            </p:cNvSpPr>
            <p:nvPr/>
          </p:nvSpPr>
          <p:spPr bwMode="auto">
            <a:xfrm>
              <a:off x="225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15" name="Rectangle 7"/>
            <p:cNvSpPr>
              <a:spLocks noChangeArrowheads="1"/>
            </p:cNvSpPr>
            <p:nvPr/>
          </p:nvSpPr>
          <p:spPr bwMode="auto">
            <a:xfrm>
              <a:off x="273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16" name="Rectangle 8"/>
            <p:cNvSpPr>
              <a:spLocks noChangeArrowheads="1"/>
            </p:cNvSpPr>
            <p:nvPr/>
          </p:nvSpPr>
          <p:spPr bwMode="auto">
            <a:xfrm>
              <a:off x="321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17" name="Line 9"/>
            <p:cNvSpPr>
              <a:spLocks noChangeShapeType="1"/>
            </p:cNvSpPr>
            <p:nvPr/>
          </p:nvSpPr>
          <p:spPr bwMode="auto">
            <a:xfrm>
              <a:off x="1920"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18" name="Line 10"/>
            <p:cNvSpPr>
              <a:spLocks noChangeShapeType="1"/>
            </p:cNvSpPr>
            <p:nvPr/>
          </p:nvSpPr>
          <p:spPr bwMode="auto">
            <a:xfrm>
              <a:off x="244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19" name="Line 11"/>
            <p:cNvSpPr>
              <a:spLocks noChangeShapeType="1"/>
            </p:cNvSpPr>
            <p:nvPr/>
          </p:nvSpPr>
          <p:spPr bwMode="auto">
            <a:xfrm>
              <a:off x="292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20" name="Line 12"/>
            <p:cNvSpPr>
              <a:spLocks noChangeShapeType="1"/>
            </p:cNvSpPr>
            <p:nvPr/>
          </p:nvSpPr>
          <p:spPr bwMode="auto">
            <a:xfrm>
              <a:off x="340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21" name="Text Box 13"/>
            <p:cNvSpPr txBox="1">
              <a:spLocks noChangeArrowheads="1"/>
            </p:cNvSpPr>
            <p:nvPr/>
          </p:nvSpPr>
          <p:spPr bwMode="auto">
            <a:xfrm>
              <a:off x="3553" y="1248"/>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Writes</a:t>
              </a:r>
            </a:p>
          </p:txBody>
        </p:sp>
        <p:sp>
          <p:nvSpPr>
            <p:cNvPr id="683022" name="Text Box 14"/>
            <p:cNvSpPr txBox="1">
              <a:spLocks noChangeArrowheads="1"/>
            </p:cNvSpPr>
            <p:nvPr/>
          </p:nvSpPr>
          <p:spPr bwMode="auto">
            <a:xfrm>
              <a:off x="225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3023" name="Text Box 15"/>
            <p:cNvSpPr txBox="1">
              <a:spLocks noChangeArrowheads="1"/>
            </p:cNvSpPr>
            <p:nvPr/>
          </p:nvSpPr>
          <p:spPr bwMode="auto">
            <a:xfrm>
              <a:off x="273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3024" name="Text Box 16"/>
            <p:cNvSpPr txBox="1">
              <a:spLocks noChangeArrowheads="1"/>
            </p:cNvSpPr>
            <p:nvPr/>
          </p:nvSpPr>
          <p:spPr bwMode="auto">
            <a:xfrm>
              <a:off x="321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3025" name="Text Box 17"/>
            <p:cNvSpPr txBox="1">
              <a:spLocks noChangeArrowheads="1"/>
            </p:cNvSpPr>
            <p:nvPr/>
          </p:nvSpPr>
          <p:spPr bwMode="auto">
            <a:xfrm>
              <a:off x="177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3026" name="Text Box 18"/>
            <p:cNvSpPr txBox="1">
              <a:spLocks noChangeArrowheads="1"/>
            </p:cNvSpPr>
            <p:nvPr/>
          </p:nvSpPr>
          <p:spPr bwMode="auto">
            <a:xfrm>
              <a:off x="1872" y="177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1        2        3        4</a:t>
              </a:r>
            </a:p>
          </p:txBody>
        </p:sp>
        <p:sp>
          <p:nvSpPr>
            <p:cNvPr id="683027" name="Text Box 19"/>
            <p:cNvSpPr txBox="1">
              <a:spLocks noChangeArrowheads="1"/>
            </p:cNvSpPr>
            <p:nvPr/>
          </p:nvSpPr>
          <p:spPr bwMode="auto">
            <a:xfrm>
              <a:off x="1872" y="206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5        6        7        8</a:t>
              </a:r>
            </a:p>
          </p:txBody>
        </p:sp>
        <p:sp>
          <p:nvSpPr>
            <p:cNvPr id="683028" name="Text Box 20"/>
            <p:cNvSpPr txBox="1">
              <a:spLocks noChangeArrowheads="1"/>
            </p:cNvSpPr>
            <p:nvPr/>
          </p:nvSpPr>
          <p:spPr bwMode="auto">
            <a:xfrm>
              <a:off x="1872" y="2352"/>
              <a:ext cx="17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9       10      11      12</a:t>
              </a:r>
            </a:p>
          </p:txBody>
        </p:sp>
        <p:sp>
          <p:nvSpPr>
            <p:cNvPr id="683029" name="Text Box 21"/>
            <p:cNvSpPr txBox="1">
              <a:spLocks noChangeArrowheads="1"/>
            </p:cNvSpPr>
            <p:nvPr/>
          </p:nvSpPr>
          <p:spPr bwMode="auto">
            <a:xfrm>
              <a:off x="1872" y="302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3030" name="Text Box 22"/>
            <p:cNvSpPr txBox="1">
              <a:spLocks noChangeArrowheads="1"/>
            </p:cNvSpPr>
            <p:nvPr/>
          </p:nvSpPr>
          <p:spPr bwMode="auto">
            <a:xfrm>
              <a:off x="1872" y="283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3031" name="Text Box 23"/>
            <p:cNvSpPr txBox="1">
              <a:spLocks noChangeArrowheads="1"/>
            </p:cNvSpPr>
            <p:nvPr/>
          </p:nvSpPr>
          <p:spPr bwMode="auto">
            <a:xfrm>
              <a:off x="1872" y="259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3032" name="Line 24"/>
            <p:cNvSpPr>
              <a:spLocks noChangeShapeType="1"/>
            </p:cNvSpPr>
            <p:nvPr/>
          </p:nvSpPr>
          <p:spPr bwMode="auto">
            <a:xfrm>
              <a:off x="196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33" name="Line 25"/>
            <p:cNvSpPr>
              <a:spLocks noChangeShapeType="1"/>
            </p:cNvSpPr>
            <p:nvPr/>
          </p:nvSpPr>
          <p:spPr bwMode="auto">
            <a:xfrm>
              <a:off x="244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34" name="Line 26"/>
            <p:cNvSpPr>
              <a:spLocks noChangeShapeType="1"/>
            </p:cNvSpPr>
            <p:nvPr/>
          </p:nvSpPr>
          <p:spPr bwMode="auto">
            <a:xfrm>
              <a:off x="292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35" name="Line 27"/>
            <p:cNvSpPr>
              <a:spLocks noChangeShapeType="1"/>
            </p:cNvSpPr>
            <p:nvPr/>
          </p:nvSpPr>
          <p:spPr bwMode="auto">
            <a:xfrm>
              <a:off x="340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36" name="Text Box 28"/>
            <p:cNvSpPr txBox="1">
              <a:spLocks noChangeArrowheads="1"/>
            </p:cNvSpPr>
            <p:nvPr/>
          </p:nvSpPr>
          <p:spPr bwMode="auto">
            <a:xfrm>
              <a:off x="3553" y="3456"/>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Reads</a:t>
              </a:r>
            </a:p>
          </p:txBody>
        </p:sp>
        <p:sp>
          <p:nvSpPr>
            <p:cNvPr id="683037" name="Text Box 29"/>
            <p:cNvSpPr txBox="1">
              <a:spLocks noChangeArrowheads="1"/>
            </p:cNvSpPr>
            <p:nvPr/>
          </p:nvSpPr>
          <p:spPr bwMode="auto">
            <a:xfrm>
              <a:off x="3601" y="2448"/>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3038" name="Text Box 30"/>
            <p:cNvSpPr txBox="1">
              <a:spLocks noChangeArrowheads="1"/>
            </p:cNvSpPr>
            <p:nvPr/>
          </p:nvSpPr>
          <p:spPr bwMode="auto">
            <a:xfrm>
              <a:off x="3601" y="2112"/>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3039" name="Text Box 31"/>
            <p:cNvSpPr txBox="1">
              <a:spLocks noChangeArrowheads="1"/>
            </p:cNvSpPr>
            <p:nvPr/>
          </p:nvSpPr>
          <p:spPr bwMode="auto">
            <a:xfrm>
              <a:off x="3601" y="182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3040" name="Line 32"/>
            <p:cNvSpPr>
              <a:spLocks noChangeShapeType="1"/>
            </p:cNvSpPr>
            <p:nvPr/>
          </p:nvSpPr>
          <p:spPr bwMode="auto">
            <a:xfrm>
              <a:off x="1680" y="2592"/>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41" name="Line 33"/>
            <p:cNvSpPr>
              <a:spLocks noChangeShapeType="1"/>
            </p:cNvSpPr>
            <p:nvPr/>
          </p:nvSpPr>
          <p:spPr bwMode="auto">
            <a:xfrm>
              <a:off x="1680" y="230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42" name="Line 34"/>
            <p:cNvSpPr>
              <a:spLocks noChangeShapeType="1"/>
            </p:cNvSpPr>
            <p:nvPr/>
          </p:nvSpPr>
          <p:spPr bwMode="auto">
            <a:xfrm>
              <a:off x="1680" y="201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3043" name="Text Box 35"/>
            <p:cNvSpPr txBox="1">
              <a:spLocks noChangeArrowheads="1"/>
            </p:cNvSpPr>
            <p:nvPr/>
          </p:nvSpPr>
          <p:spPr bwMode="auto">
            <a:xfrm>
              <a:off x="1584" y="1008"/>
              <a:ext cx="13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a:t>One logical disk drive</a:t>
              </a:r>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2"/>
          <p:cNvSpPr>
            <a:spLocks noGrp="1"/>
          </p:cNvSpPr>
          <p:nvPr>
            <p:ph type="dt" sz="half" idx="10"/>
          </p:nvPr>
        </p:nvSpPr>
        <p:spPr/>
        <p:txBody>
          <a:bodyPr/>
          <a:lstStyle/>
          <a:p>
            <a:r>
              <a:rPr lang="en-US" smtClean="0"/>
              <a:t>IS 257 – Fall 2012</a:t>
            </a:r>
            <a:endParaRPr lang="en-US"/>
          </a:p>
        </p:txBody>
      </p:sp>
      <p:sp>
        <p:nvSpPr>
          <p:cNvPr id="684034" name="Rectangle 2"/>
          <p:cNvSpPr>
            <a:spLocks noGrp="1" noChangeArrowheads="1"/>
          </p:cNvSpPr>
          <p:nvPr>
            <p:ph type="title"/>
          </p:nvPr>
        </p:nvSpPr>
        <p:spPr/>
        <p:txBody>
          <a:bodyPr/>
          <a:lstStyle/>
          <a:p>
            <a:r>
              <a:rPr lang="en-US"/>
              <a:t>RAID-1</a:t>
            </a:r>
          </a:p>
        </p:txBody>
      </p:sp>
      <p:sp>
        <p:nvSpPr>
          <p:cNvPr id="684035" name="Rectangle 3"/>
          <p:cNvSpPr>
            <a:spLocks noChangeArrowheads="1"/>
          </p:cNvSpPr>
          <p:nvPr/>
        </p:nvSpPr>
        <p:spPr bwMode="auto">
          <a:xfrm>
            <a:off x="2514600" y="1981200"/>
            <a:ext cx="3810000" cy="40386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4036" name="Rectangle 4"/>
          <p:cNvSpPr>
            <a:spLocks noChangeArrowheads="1"/>
          </p:cNvSpPr>
          <p:nvPr/>
        </p:nvSpPr>
        <p:spPr bwMode="auto">
          <a:xfrm>
            <a:off x="2819400" y="2667000"/>
            <a:ext cx="609600" cy="2667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4037" name="Rectangle 5"/>
          <p:cNvSpPr>
            <a:spLocks noChangeArrowheads="1"/>
          </p:cNvSpPr>
          <p:nvPr/>
        </p:nvSpPr>
        <p:spPr bwMode="auto">
          <a:xfrm>
            <a:off x="3581400" y="2667000"/>
            <a:ext cx="609600" cy="2667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38" name="Rectangle 6"/>
          <p:cNvSpPr>
            <a:spLocks noChangeArrowheads="1"/>
          </p:cNvSpPr>
          <p:nvPr/>
        </p:nvSpPr>
        <p:spPr bwMode="auto">
          <a:xfrm>
            <a:off x="4343400" y="2667000"/>
            <a:ext cx="609600" cy="2667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39" name="Rectangle 7"/>
          <p:cNvSpPr>
            <a:spLocks noChangeArrowheads="1"/>
          </p:cNvSpPr>
          <p:nvPr/>
        </p:nvSpPr>
        <p:spPr bwMode="auto">
          <a:xfrm>
            <a:off x="5105400" y="2667000"/>
            <a:ext cx="609600" cy="2667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40" name="Text Box 8"/>
          <p:cNvSpPr txBox="1">
            <a:spLocks noChangeArrowheads="1"/>
          </p:cNvSpPr>
          <p:nvPr/>
        </p:nvSpPr>
        <p:spPr bwMode="auto">
          <a:xfrm>
            <a:off x="5640388" y="1981200"/>
            <a:ext cx="64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Writes</a:t>
            </a:r>
          </a:p>
        </p:txBody>
      </p:sp>
      <p:sp>
        <p:nvSpPr>
          <p:cNvPr id="684041" name="Text Box 9"/>
          <p:cNvSpPr txBox="1">
            <a:spLocks noChangeArrowheads="1"/>
          </p:cNvSpPr>
          <p:nvPr/>
        </p:nvSpPr>
        <p:spPr bwMode="auto">
          <a:xfrm>
            <a:off x="3581400" y="2438400"/>
            <a:ext cx="585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4042" name="Text Box 10"/>
          <p:cNvSpPr txBox="1">
            <a:spLocks noChangeArrowheads="1"/>
          </p:cNvSpPr>
          <p:nvPr/>
        </p:nvSpPr>
        <p:spPr bwMode="auto">
          <a:xfrm>
            <a:off x="4343400" y="2438400"/>
            <a:ext cx="585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4043" name="Text Box 11"/>
          <p:cNvSpPr txBox="1">
            <a:spLocks noChangeArrowheads="1"/>
          </p:cNvSpPr>
          <p:nvPr/>
        </p:nvSpPr>
        <p:spPr bwMode="auto">
          <a:xfrm>
            <a:off x="5105400" y="2438400"/>
            <a:ext cx="585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4044" name="Text Box 12"/>
          <p:cNvSpPr txBox="1">
            <a:spLocks noChangeArrowheads="1"/>
          </p:cNvSpPr>
          <p:nvPr/>
        </p:nvSpPr>
        <p:spPr bwMode="auto">
          <a:xfrm>
            <a:off x="2819400" y="2438400"/>
            <a:ext cx="585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4045" name="Text Box 13"/>
          <p:cNvSpPr txBox="1">
            <a:spLocks noChangeArrowheads="1"/>
          </p:cNvSpPr>
          <p:nvPr/>
        </p:nvSpPr>
        <p:spPr bwMode="auto">
          <a:xfrm>
            <a:off x="2971800" y="281940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1        1        2        2</a:t>
            </a:r>
          </a:p>
        </p:txBody>
      </p:sp>
      <p:sp>
        <p:nvSpPr>
          <p:cNvPr id="684046" name="Text Box 14"/>
          <p:cNvSpPr txBox="1">
            <a:spLocks noChangeArrowheads="1"/>
          </p:cNvSpPr>
          <p:nvPr/>
        </p:nvSpPr>
        <p:spPr bwMode="auto">
          <a:xfrm>
            <a:off x="2971800" y="327660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3        3        4        4</a:t>
            </a:r>
          </a:p>
        </p:txBody>
      </p:sp>
      <p:sp>
        <p:nvSpPr>
          <p:cNvPr id="684047" name="Text Box 15"/>
          <p:cNvSpPr txBox="1">
            <a:spLocks noChangeArrowheads="1"/>
          </p:cNvSpPr>
          <p:nvPr/>
        </p:nvSpPr>
        <p:spPr bwMode="auto">
          <a:xfrm>
            <a:off x="2971800" y="373380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5        5        6        6</a:t>
            </a:r>
          </a:p>
        </p:txBody>
      </p:sp>
      <p:sp>
        <p:nvSpPr>
          <p:cNvPr id="684048" name="Text Box 16"/>
          <p:cNvSpPr txBox="1">
            <a:spLocks noChangeArrowheads="1"/>
          </p:cNvSpPr>
          <p:nvPr/>
        </p:nvSpPr>
        <p:spPr bwMode="auto">
          <a:xfrm>
            <a:off x="2971800" y="480060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4049" name="Text Box 17"/>
          <p:cNvSpPr txBox="1">
            <a:spLocks noChangeArrowheads="1"/>
          </p:cNvSpPr>
          <p:nvPr/>
        </p:nvSpPr>
        <p:spPr bwMode="auto">
          <a:xfrm>
            <a:off x="2971800" y="449580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4050" name="Text Box 18"/>
          <p:cNvSpPr txBox="1">
            <a:spLocks noChangeArrowheads="1"/>
          </p:cNvSpPr>
          <p:nvPr/>
        </p:nvSpPr>
        <p:spPr bwMode="auto">
          <a:xfrm>
            <a:off x="2971800" y="411480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4051" name="Line 19"/>
          <p:cNvSpPr>
            <a:spLocks noChangeShapeType="1"/>
          </p:cNvSpPr>
          <p:nvPr/>
        </p:nvSpPr>
        <p:spPr bwMode="auto">
          <a:xfrm>
            <a:off x="3124200" y="53340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52" name="Line 20"/>
          <p:cNvSpPr>
            <a:spLocks noChangeShapeType="1"/>
          </p:cNvSpPr>
          <p:nvPr/>
        </p:nvSpPr>
        <p:spPr bwMode="auto">
          <a:xfrm>
            <a:off x="3886200" y="53340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53" name="Line 21"/>
          <p:cNvSpPr>
            <a:spLocks noChangeShapeType="1"/>
          </p:cNvSpPr>
          <p:nvPr/>
        </p:nvSpPr>
        <p:spPr bwMode="auto">
          <a:xfrm>
            <a:off x="4648200" y="53340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54" name="Line 22"/>
          <p:cNvSpPr>
            <a:spLocks noChangeShapeType="1"/>
          </p:cNvSpPr>
          <p:nvPr/>
        </p:nvSpPr>
        <p:spPr bwMode="auto">
          <a:xfrm>
            <a:off x="5410200" y="53340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55" name="Text Box 23"/>
          <p:cNvSpPr txBox="1">
            <a:spLocks noChangeArrowheads="1"/>
          </p:cNvSpPr>
          <p:nvPr/>
        </p:nvSpPr>
        <p:spPr bwMode="auto">
          <a:xfrm>
            <a:off x="5640388" y="5486400"/>
            <a:ext cx="64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Reads</a:t>
            </a:r>
          </a:p>
        </p:txBody>
      </p:sp>
      <p:sp>
        <p:nvSpPr>
          <p:cNvPr id="684056" name="Text Box 24"/>
          <p:cNvSpPr txBox="1">
            <a:spLocks noChangeArrowheads="1"/>
          </p:cNvSpPr>
          <p:nvPr/>
        </p:nvSpPr>
        <p:spPr bwMode="auto">
          <a:xfrm>
            <a:off x="5716588" y="3886200"/>
            <a:ext cx="547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4057" name="Text Box 25"/>
          <p:cNvSpPr txBox="1">
            <a:spLocks noChangeArrowheads="1"/>
          </p:cNvSpPr>
          <p:nvPr/>
        </p:nvSpPr>
        <p:spPr bwMode="auto">
          <a:xfrm>
            <a:off x="5716588" y="3352800"/>
            <a:ext cx="547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4058" name="Text Box 26"/>
          <p:cNvSpPr txBox="1">
            <a:spLocks noChangeArrowheads="1"/>
          </p:cNvSpPr>
          <p:nvPr/>
        </p:nvSpPr>
        <p:spPr bwMode="auto">
          <a:xfrm>
            <a:off x="5716588" y="2895600"/>
            <a:ext cx="547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4059" name="Line 27"/>
          <p:cNvSpPr>
            <a:spLocks noChangeShapeType="1"/>
          </p:cNvSpPr>
          <p:nvPr/>
        </p:nvSpPr>
        <p:spPr bwMode="auto">
          <a:xfrm>
            <a:off x="2667000" y="4114800"/>
            <a:ext cx="3581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60" name="Line 28"/>
          <p:cNvSpPr>
            <a:spLocks noChangeShapeType="1"/>
          </p:cNvSpPr>
          <p:nvPr/>
        </p:nvSpPr>
        <p:spPr bwMode="auto">
          <a:xfrm>
            <a:off x="2667000" y="3657600"/>
            <a:ext cx="3581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61" name="Line 29"/>
          <p:cNvSpPr>
            <a:spLocks noChangeShapeType="1"/>
          </p:cNvSpPr>
          <p:nvPr/>
        </p:nvSpPr>
        <p:spPr bwMode="auto">
          <a:xfrm>
            <a:off x="2667000" y="3200400"/>
            <a:ext cx="3581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684062" name="Group 30"/>
          <p:cNvGrpSpPr>
            <a:grpSpLocks/>
          </p:cNvGrpSpPr>
          <p:nvPr/>
        </p:nvGrpSpPr>
        <p:grpSpPr bwMode="auto">
          <a:xfrm>
            <a:off x="4648200" y="1219200"/>
            <a:ext cx="762000" cy="1219200"/>
            <a:chOff x="2928" y="768"/>
            <a:chExt cx="480" cy="768"/>
          </a:xfrm>
        </p:grpSpPr>
        <p:sp>
          <p:nvSpPr>
            <p:cNvPr id="684063" name="Line 31"/>
            <p:cNvSpPr>
              <a:spLocks noChangeShapeType="1"/>
            </p:cNvSpPr>
            <p:nvPr/>
          </p:nvSpPr>
          <p:spPr bwMode="auto">
            <a:xfrm>
              <a:off x="292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64" name="Line 32"/>
            <p:cNvSpPr>
              <a:spLocks noChangeShapeType="1"/>
            </p:cNvSpPr>
            <p:nvPr/>
          </p:nvSpPr>
          <p:spPr bwMode="auto">
            <a:xfrm>
              <a:off x="340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65" name="Line 33"/>
            <p:cNvSpPr>
              <a:spLocks noChangeShapeType="1"/>
            </p:cNvSpPr>
            <p:nvPr/>
          </p:nvSpPr>
          <p:spPr bwMode="auto">
            <a:xfrm flipH="1" flipV="1">
              <a:off x="3168" y="1008"/>
              <a:ext cx="24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66" name="Line 34"/>
            <p:cNvSpPr>
              <a:spLocks noChangeShapeType="1"/>
            </p:cNvSpPr>
            <p:nvPr/>
          </p:nvSpPr>
          <p:spPr bwMode="auto">
            <a:xfrm>
              <a:off x="3168" y="768"/>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67" name="Line 35"/>
            <p:cNvSpPr>
              <a:spLocks noChangeShapeType="1"/>
            </p:cNvSpPr>
            <p:nvPr/>
          </p:nvSpPr>
          <p:spPr bwMode="auto">
            <a:xfrm flipV="1">
              <a:off x="2928" y="1008"/>
              <a:ext cx="24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84068" name="Group 36"/>
          <p:cNvGrpSpPr>
            <a:grpSpLocks/>
          </p:cNvGrpSpPr>
          <p:nvPr/>
        </p:nvGrpSpPr>
        <p:grpSpPr bwMode="auto">
          <a:xfrm>
            <a:off x="3124200" y="1219200"/>
            <a:ext cx="762000" cy="1219200"/>
            <a:chOff x="2928" y="768"/>
            <a:chExt cx="480" cy="768"/>
          </a:xfrm>
        </p:grpSpPr>
        <p:sp>
          <p:nvSpPr>
            <p:cNvPr id="684069" name="Line 37"/>
            <p:cNvSpPr>
              <a:spLocks noChangeShapeType="1"/>
            </p:cNvSpPr>
            <p:nvPr/>
          </p:nvSpPr>
          <p:spPr bwMode="auto">
            <a:xfrm>
              <a:off x="292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70" name="Line 38"/>
            <p:cNvSpPr>
              <a:spLocks noChangeShapeType="1"/>
            </p:cNvSpPr>
            <p:nvPr/>
          </p:nvSpPr>
          <p:spPr bwMode="auto">
            <a:xfrm>
              <a:off x="3408" y="1248"/>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71" name="Line 39"/>
            <p:cNvSpPr>
              <a:spLocks noChangeShapeType="1"/>
            </p:cNvSpPr>
            <p:nvPr/>
          </p:nvSpPr>
          <p:spPr bwMode="auto">
            <a:xfrm flipH="1" flipV="1">
              <a:off x="3168" y="1008"/>
              <a:ext cx="24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72" name="Line 40"/>
            <p:cNvSpPr>
              <a:spLocks noChangeShapeType="1"/>
            </p:cNvSpPr>
            <p:nvPr/>
          </p:nvSpPr>
          <p:spPr bwMode="auto">
            <a:xfrm>
              <a:off x="3168" y="768"/>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4073" name="Line 41"/>
            <p:cNvSpPr>
              <a:spLocks noChangeShapeType="1"/>
            </p:cNvSpPr>
            <p:nvPr/>
          </p:nvSpPr>
          <p:spPr bwMode="auto">
            <a:xfrm flipV="1">
              <a:off x="2928" y="1008"/>
              <a:ext cx="24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84074" name="Text Box 42"/>
          <p:cNvSpPr txBox="1">
            <a:spLocks noChangeArrowheads="1"/>
          </p:cNvSpPr>
          <p:nvPr/>
        </p:nvSpPr>
        <p:spPr bwMode="auto">
          <a:xfrm>
            <a:off x="2233613" y="6019800"/>
            <a:ext cx="4781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Arial" charset="0"/>
              </a:rPr>
              <a:t>Raid 1 provides full redundancy for any data stored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2"/>
          <p:cNvSpPr>
            <a:spLocks noGrp="1"/>
          </p:cNvSpPr>
          <p:nvPr>
            <p:ph type="dt" sz="half" idx="10"/>
          </p:nvPr>
        </p:nvSpPr>
        <p:spPr/>
        <p:txBody>
          <a:bodyPr/>
          <a:lstStyle/>
          <a:p>
            <a:r>
              <a:rPr lang="en-US" smtClean="0"/>
              <a:t>IS 257 – Fall 2012</a:t>
            </a:r>
            <a:endParaRPr lang="en-US"/>
          </a:p>
        </p:txBody>
      </p:sp>
      <p:sp>
        <p:nvSpPr>
          <p:cNvPr id="685058" name="Rectangle 2"/>
          <p:cNvSpPr>
            <a:spLocks noGrp="1" noChangeArrowheads="1"/>
          </p:cNvSpPr>
          <p:nvPr>
            <p:ph type="title"/>
          </p:nvPr>
        </p:nvSpPr>
        <p:spPr/>
        <p:txBody>
          <a:bodyPr/>
          <a:lstStyle/>
          <a:p>
            <a:r>
              <a:rPr lang="en-US"/>
              <a:t>RAID-2</a:t>
            </a:r>
          </a:p>
        </p:txBody>
      </p:sp>
      <p:grpSp>
        <p:nvGrpSpPr>
          <p:cNvPr id="685092" name="Group 36"/>
          <p:cNvGrpSpPr>
            <a:grpSpLocks/>
          </p:cNvGrpSpPr>
          <p:nvPr/>
        </p:nvGrpSpPr>
        <p:grpSpPr bwMode="auto">
          <a:xfrm>
            <a:off x="2590800" y="1447800"/>
            <a:ext cx="5397500" cy="4572000"/>
            <a:chOff x="1584" y="1152"/>
            <a:chExt cx="3400" cy="2880"/>
          </a:xfrm>
        </p:grpSpPr>
        <p:sp>
          <p:nvSpPr>
            <p:cNvPr id="685059" name="Rectangle 3"/>
            <p:cNvSpPr>
              <a:spLocks noChangeArrowheads="1"/>
            </p:cNvSpPr>
            <p:nvPr/>
          </p:nvSpPr>
          <p:spPr bwMode="auto">
            <a:xfrm>
              <a:off x="1584" y="1440"/>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5060" name="Rectangle 4"/>
            <p:cNvSpPr>
              <a:spLocks noChangeArrowheads="1"/>
            </p:cNvSpPr>
            <p:nvPr/>
          </p:nvSpPr>
          <p:spPr bwMode="auto">
            <a:xfrm>
              <a:off x="177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5061" name="Rectangle 5"/>
            <p:cNvSpPr>
              <a:spLocks noChangeArrowheads="1"/>
            </p:cNvSpPr>
            <p:nvPr/>
          </p:nvSpPr>
          <p:spPr bwMode="auto">
            <a:xfrm>
              <a:off x="225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62" name="Rectangle 6"/>
            <p:cNvSpPr>
              <a:spLocks noChangeArrowheads="1"/>
            </p:cNvSpPr>
            <p:nvPr/>
          </p:nvSpPr>
          <p:spPr bwMode="auto">
            <a:xfrm>
              <a:off x="273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63" name="Rectangle 7"/>
            <p:cNvSpPr>
              <a:spLocks noChangeArrowheads="1"/>
            </p:cNvSpPr>
            <p:nvPr/>
          </p:nvSpPr>
          <p:spPr bwMode="auto">
            <a:xfrm>
              <a:off x="321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64" name="Line 8"/>
            <p:cNvSpPr>
              <a:spLocks noChangeShapeType="1"/>
            </p:cNvSpPr>
            <p:nvPr/>
          </p:nvSpPr>
          <p:spPr bwMode="auto">
            <a:xfrm>
              <a:off x="1920"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65" name="Line 9"/>
            <p:cNvSpPr>
              <a:spLocks noChangeShapeType="1"/>
            </p:cNvSpPr>
            <p:nvPr/>
          </p:nvSpPr>
          <p:spPr bwMode="auto">
            <a:xfrm>
              <a:off x="2448"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66" name="Line 10"/>
            <p:cNvSpPr>
              <a:spLocks noChangeShapeType="1"/>
            </p:cNvSpPr>
            <p:nvPr/>
          </p:nvSpPr>
          <p:spPr bwMode="auto">
            <a:xfrm>
              <a:off x="2928"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67" name="Line 11"/>
            <p:cNvSpPr>
              <a:spLocks noChangeShapeType="1"/>
            </p:cNvSpPr>
            <p:nvPr/>
          </p:nvSpPr>
          <p:spPr bwMode="auto">
            <a:xfrm>
              <a:off x="3408"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68" name="Text Box 12"/>
            <p:cNvSpPr txBox="1">
              <a:spLocks noChangeArrowheads="1"/>
            </p:cNvSpPr>
            <p:nvPr/>
          </p:nvSpPr>
          <p:spPr bwMode="auto">
            <a:xfrm>
              <a:off x="4034" y="1488"/>
              <a:ext cx="95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Writes span all drives</a:t>
              </a:r>
            </a:p>
          </p:txBody>
        </p:sp>
        <p:sp>
          <p:nvSpPr>
            <p:cNvPr id="685069" name="Text Box 13"/>
            <p:cNvSpPr txBox="1">
              <a:spLocks noChangeArrowheads="1"/>
            </p:cNvSpPr>
            <p:nvPr/>
          </p:nvSpPr>
          <p:spPr bwMode="auto">
            <a:xfrm>
              <a:off x="225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5070" name="Text Box 14"/>
            <p:cNvSpPr txBox="1">
              <a:spLocks noChangeArrowheads="1"/>
            </p:cNvSpPr>
            <p:nvPr/>
          </p:nvSpPr>
          <p:spPr bwMode="auto">
            <a:xfrm>
              <a:off x="273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5071" name="Text Box 15"/>
            <p:cNvSpPr txBox="1">
              <a:spLocks noChangeArrowheads="1"/>
            </p:cNvSpPr>
            <p:nvPr/>
          </p:nvSpPr>
          <p:spPr bwMode="auto">
            <a:xfrm>
              <a:off x="321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5072" name="Text Box 16"/>
            <p:cNvSpPr txBox="1">
              <a:spLocks noChangeArrowheads="1"/>
            </p:cNvSpPr>
            <p:nvPr/>
          </p:nvSpPr>
          <p:spPr bwMode="auto">
            <a:xfrm>
              <a:off x="177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5073" name="Text Box 17"/>
            <p:cNvSpPr txBox="1">
              <a:spLocks noChangeArrowheads="1"/>
            </p:cNvSpPr>
            <p:nvPr/>
          </p:nvSpPr>
          <p:spPr bwMode="auto">
            <a:xfrm>
              <a:off x="1872" y="1968"/>
              <a:ext cx="17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     1b     ecc     ecc</a:t>
              </a:r>
            </a:p>
          </p:txBody>
        </p:sp>
        <p:sp>
          <p:nvSpPr>
            <p:cNvPr id="685074" name="Text Box 18"/>
            <p:cNvSpPr txBox="1">
              <a:spLocks noChangeArrowheads="1"/>
            </p:cNvSpPr>
            <p:nvPr/>
          </p:nvSpPr>
          <p:spPr bwMode="auto">
            <a:xfrm>
              <a:off x="1872" y="2256"/>
              <a:ext cx="17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2a      2b     ecc    ecc</a:t>
              </a:r>
            </a:p>
          </p:txBody>
        </p:sp>
        <p:sp>
          <p:nvSpPr>
            <p:cNvPr id="685075" name="Text Box 19"/>
            <p:cNvSpPr txBox="1">
              <a:spLocks noChangeArrowheads="1"/>
            </p:cNvSpPr>
            <p:nvPr/>
          </p:nvSpPr>
          <p:spPr bwMode="auto">
            <a:xfrm>
              <a:off x="1872" y="2544"/>
              <a:ext cx="17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3a       3b    ecc    ecc</a:t>
              </a:r>
            </a:p>
          </p:txBody>
        </p:sp>
        <p:sp>
          <p:nvSpPr>
            <p:cNvPr id="685076" name="Text Box 20"/>
            <p:cNvSpPr txBox="1">
              <a:spLocks noChangeArrowheads="1"/>
            </p:cNvSpPr>
            <p:nvPr/>
          </p:nvSpPr>
          <p:spPr bwMode="auto">
            <a:xfrm>
              <a:off x="1872" y="321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5077" name="Text Box 21"/>
            <p:cNvSpPr txBox="1">
              <a:spLocks noChangeArrowheads="1"/>
            </p:cNvSpPr>
            <p:nvPr/>
          </p:nvSpPr>
          <p:spPr bwMode="auto">
            <a:xfrm>
              <a:off x="1872" y="302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5078" name="Text Box 22"/>
            <p:cNvSpPr txBox="1">
              <a:spLocks noChangeArrowheads="1"/>
            </p:cNvSpPr>
            <p:nvPr/>
          </p:nvSpPr>
          <p:spPr bwMode="auto">
            <a:xfrm>
              <a:off x="1872" y="278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5079" name="Line 23"/>
            <p:cNvSpPr>
              <a:spLocks noChangeShapeType="1"/>
            </p:cNvSpPr>
            <p:nvPr/>
          </p:nvSpPr>
          <p:spPr bwMode="auto">
            <a:xfrm>
              <a:off x="196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80" name="Line 24"/>
            <p:cNvSpPr>
              <a:spLocks noChangeShapeType="1"/>
            </p:cNvSpPr>
            <p:nvPr/>
          </p:nvSpPr>
          <p:spPr bwMode="auto">
            <a:xfrm>
              <a:off x="244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81" name="Text Box 25"/>
            <p:cNvSpPr txBox="1">
              <a:spLocks noChangeArrowheads="1"/>
            </p:cNvSpPr>
            <p:nvPr/>
          </p:nvSpPr>
          <p:spPr bwMode="auto">
            <a:xfrm>
              <a:off x="4033" y="3696"/>
              <a:ext cx="92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Reads span all drives</a:t>
              </a:r>
            </a:p>
          </p:txBody>
        </p:sp>
        <p:sp>
          <p:nvSpPr>
            <p:cNvPr id="685082" name="Text Box 26"/>
            <p:cNvSpPr txBox="1">
              <a:spLocks noChangeArrowheads="1"/>
            </p:cNvSpPr>
            <p:nvPr/>
          </p:nvSpPr>
          <p:spPr bwMode="auto">
            <a:xfrm>
              <a:off x="3601" y="2640"/>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5083" name="Text Box 27"/>
            <p:cNvSpPr txBox="1">
              <a:spLocks noChangeArrowheads="1"/>
            </p:cNvSpPr>
            <p:nvPr/>
          </p:nvSpPr>
          <p:spPr bwMode="auto">
            <a:xfrm>
              <a:off x="3601" y="230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5084" name="Text Box 28"/>
            <p:cNvSpPr txBox="1">
              <a:spLocks noChangeArrowheads="1"/>
            </p:cNvSpPr>
            <p:nvPr/>
          </p:nvSpPr>
          <p:spPr bwMode="auto">
            <a:xfrm>
              <a:off x="3601" y="2016"/>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5085" name="Line 29"/>
            <p:cNvSpPr>
              <a:spLocks noChangeShapeType="1"/>
            </p:cNvSpPr>
            <p:nvPr/>
          </p:nvSpPr>
          <p:spPr bwMode="auto">
            <a:xfrm>
              <a:off x="1680" y="278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86" name="Line 30"/>
            <p:cNvSpPr>
              <a:spLocks noChangeShapeType="1"/>
            </p:cNvSpPr>
            <p:nvPr/>
          </p:nvSpPr>
          <p:spPr bwMode="auto">
            <a:xfrm>
              <a:off x="1680" y="249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87" name="Line 31"/>
            <p:cNvSpPr>
              <a:spLocks noChangeShapeType="1"/>
            </p:cNvSpPr>
            <p:nvPr/>
          </p:nvSpPr>
          <p:spPr bwMode="auto">
            <a:xfrm>
              <a:off x="1680" y="2208"/>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88" name="Line 32"/>
            <p:cNvSpPr>
              <a:spLocks noChangeShapeType="1"/>
            </p:cNvSpPr>
            <p:nvPr/>
          </p:nvSpPr>
          <p:spPr bwMode="auto">
            <a:xfrm>
              <a:off x="1920" y="1440"/>
              <a:ext cx="148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89" name="Line 33"/>
            <p:cNvSpPr>
              <a:spLocks noChangeShapeType="1"/>
            </p:cNvSpPr>
            <p:nvPr/>
          </p:nvSpPr>
          <p:spPr bwMode="auto">
            <a:xfrm>
              <a:off x="2160" y="1152"/>
              <a:ext cx="0" cy="28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90" name="Line 34"/>
            <p:cNvSpPr>
              <a:spLocks noChangeShapeType="1"/>
            </p:cNvSpPr>
            <p:nvPr/>
          </p:nvSpPr>
          <p:spPr bwMode="auto">
            <a:xfrm>
              <a:off x="1968" y="3840"/>
              <a:ext cx="48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5091" name="Line 35"/>
            <p:cNvSpPr>
              <a:spLocks noChangeShapeType="1"/>
            </p:cNvSpPr>
            <p:nvPr/>
          </p:nvSpPr>
          <p:spPr bwMode="auto">
            <a:xfrm flipH="1">
              <a:off x="2208" y="3840"/>
              <a:ext cx="0" cy="19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85093" name="Text Box 37"/>
          <p:cNvSpPr txBox="1">
            <a:spLocks noChangeArrowheads="1"/>
          </p:cNvSpPr>
          <p:nvPr/>
        </p:nvSpPr>
        <p:spPr bwMode="auto">
          <a:xfrm>
            <a:off x="1390650" y="6019800"/>
            <a:ext cx="6473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Arial" charset="0"/>
              </a:rPr>
              <a:t>Raid 2 divides blocks across multiple disks with error correcting codes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2"/>
          <p:cNvSpPr>
            <a:spLocks noGrp="1"/>
          </p:cNvSpPr>
          <p:nvPr>
            <p:ph type="dt" sz="half" idx="10"/>
          </p:nvPr>
        </p:nvSpPr>
        <p:spPr/>
        <p:txBody>
          <a:bodyPr/>
          <a:lstStyle/>
          <a:p>
            <a:r>
              <a:rPr lang="en-US" smtClean="0"/>
              <a:t>IS 257 – Fall 2012</a:t>
            </a:r>
            <a:endParaRPr lang="en-US"/>
          </a:p>
        </p:txBody>
      </p:sp>
      <p:sp>
        <p:nvSpPr>
          <p:cNvPr id="686082" name="Rectangle 2"/>
          <p:cNvSpPr>
            <a:spLocks noGrp="1" noChangeArrowheads="1"/>
          </p:cNvSpPr>
          <p:nvPr>
            <p:ph type="title"/>
          </p:nvPr>
        </p:nvSpPr>
        <p:spPr/>
        <p:txBody>
          <a:bodyPr/>
          <a:lstStyle/>
          <a:p>
            <a:r>
              <a:rPr lang="en-US"/>
              <a:t>RAID-3</a:t>
            </a:r>
          </a:p>
        </p:txBody>
      </p:sp>
      <p:grpSp>
        <p:nvGrpSpPr>
          <p:cNvPr id="686117" name="Group 37"/>
          <p:cNvGrpSpPr>
            <a:grpSpLocks/>
          </p:cNvGrpSpPr>
          <p:nvPr/>
        </p:nvGrpSpPr>
        <p:grpSpPr bwMode="auto">
          <a:xfrm>
            <a:off x="2514600" y="1447800"/>
            <a:ext cx="5397500" cy="4572000"/>
            <a:chOff x="1584" y="1152"/>
            <a:chExt cx="3400" cy="2880"/>
          </a:xfrm>
        </p:grpSpPr>
        <p:sp>
          <p:nvSpPr>
            <p:cNvPr id="686083" name="Rectangle 3"/>
            <p:cNvSpPr>
              <a:spLocks noChangeArrowheads="1"/>
            </p:cNvSpPr>
            <p:nvPr/>
          </p:nvSpPr>
          <p:spPr bwMode="auto">
            <a:xfrm>
              <a:off x="1584" y="1440"/>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6084" name="Rectangle 4"/>
            <p:cNvSpPr>
              <a:spLocks noChangeArrowheads="1"/>
            </p:cNvSpPr>
            <p:nvPr/>
          </p:nvSpPr>
          <p:spPr bwMode="auto">
            <a:xfrm>
              <a:off x="177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6085" name="Rectangle 5"/>
            <p:cNvSpPr>
              <a:spLocks noChangeArrowheads="1"/>
            </p:cNvSpPr>
            <p:nvPr/>
          </p:nvSpPr>
          <p:spPr bwMode="auto">
            <a:xfrm>
              <a:off x="225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086" name="Rectangle 6"/>
            <p:cNvSpPr>
              <a:spLocks noChangeArrowheads="1"/>
            </p:cNvSpPr>
            <p:nvPr/>
          </p:nvSpPr>
          <p:spPr bwMode="auto">
            <a:xfrm>
              <a:off x="273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087" name="Rectangle 7"/>
            <p:cNvSpPr>
              <a:spLocks noChangeArrowheads="1"/>
            </p:cNvSpPr>
            <p:nvPr/>
          </p:nvSpPr>
          <p:spPr bwMode="auto">
            <a:xfrm>
              <a:off x="321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088" name="Line 8"/>
            <p:cNvSpPr>
              <a:spLocks noChangeShapeType="1"/>
            </p:cNvSpPr>
            <p:nvPr/>
          </p:nvSpPr>
          <p:spPr bwMode="auto">
            <a:xfrm>
              <a:off x="1920"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089" name="Line 9"/>
            <p:cNvSpPr>
              <a:spLocks noChangeShapeType="1"/>
            </p:cNvSpPr>
            <p:nvPr/>
          </p:nvSpPr>
          <p:spPr bwMode="auto">
            <a:xfrm>
              <a:off x="2448"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090" name="Line 10"/>
            <p:cNvSpPr>
              <a:spLocks noChangeShapeType="1"/>
            </p:cNvSpPr>
            <p:nvPr/>
          </p:nvSpPr>
          <p:spPr bwMode="auto">
            <a:xfrm>
              <a:off x="2928"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091" name="Line 11"/>
            <p:cNvSpPr>
              <a:spLocks noChangeShapeType="1"/>
            </p:cNvSpPr>
            <p:nvPr/>
          </p:nvSpPr>
          <p:spPr bwMode="auto">
            <a:xfrm>
              <a:off x="3408" y="144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092" name="Text Box 12"/>
            <p:cNvSpPr txBox="1">
              <a:spLocks noChangeArrowheads="1"/>
            </p:cNvSpPr>
            <p:nvPr/>
          </p:nvSpPr>
          <p:spPr bwMode="auto">
            <a:xfrm>
              <a:off x="4034" y="1488"/>
              <a:ext cx="95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Writes span all drives</a:t>
              </a:r>
            </a:p>
          </p:txBody>
        </p:sp>
        <p:sp>
          <p:nvSpPr>
            <p:cNvPr id="686093" name="Text Box 13"/>
            <p:cNvSpPr txBox="1">
              <a:spLocks noChangeArrowheads="1"/>
            </p:cNvSpPr>
            <p:nvPr/>
          </p:nvSpPr>
          <p:spPr bwMode="auto">
            <a:xfrm>
              <a:off x="225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6094" name="Text Box 14"/>
            <p:cNvSpPr txBox="1">
              <a:spLocks noChangeArrowheads="1"/>
            </p:cNvSpPr>
            <p:nvPr/>
          </p:nvSpPr>
          <p:spPr bwMode="auto">
            <a:xfrm>
              <a:off x="273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6095" name="Text Box 15"/>
            <p:cNvSpPr txBox="1">
              <a:spLocks noChangeArrowheads="1"/>
            </p:cNvSpPr>
            <p:nvPr/>
          </p:nvSpPr>
          <p:spPr bwMode="auto">
            <a:xfrm>
              <a:off x="321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6096" name="Text Box 16"/>
            <p:cNvSpPr txBox="1">
              <a:spLocks noChangeArrowheads="1"/>
            </p:cNvSpPr>
            <p:nvPr/>
          </p:nvSpPr>
          <p:spPr bwMode="auto">
            <a:xfrm>
              <a:off x="177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6097" name="Text Box 17"/>
            <p:cNvSpPr txBox="1">
              <a:spLocks noChangeArrowheads="1"/>
            </p:cNvSpPr>
            <p:nvPr/>
          </p:nvSpPr>
          <p:spPr bwMode="auto">
            <a:xfrm>
              <a:off x="1872" y="196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     1b      1c      ecc</a:t>
              </a:r>
            </a:p>
          </p:txBody>
        </p:sp>
        <p:sp>
          <p:nvSpPr>
            <p:cNvPr id="686098" name="Text Box 18"/>
            <p:cNvSpPr txBox="1">
              <a:spLocks noChangeArrowheads="1"/>
            </p:cNvSpPr>
            <p:nvPr/>
          </p:nvSpPr>
          <p:spPr bwMode="auto">
            <a:xfrm>
              <a:off x="1872" y="2256"/>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2a      2b      2c     ecc</a:t>
              </a:r>
            </a:p>
          </p:txBody>
        </p:sp>
        <p:sp>
          <p:nvSpPr>
            <p:cNvPr id="686099" name="Text Box 19"/>
            <p:cNvSpPr txBox="1">
              <a:spLocks noChangeArrowheads="1"/>
            </p:cNvSpPr>
            <p:nvPr/>
          </p:nvSpPr>
          <p:spPr bwMode="auto">
            <a:xfrm>
              <a:off x="1872" y="254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3a      3b      3c     ecc</a:t>
              </a:r>
            </a:p>
          </p:txBody>
        </p:sp>
        <p:sp>
          <p:nvSpPr>
            <p:cNvPr id="686100" name="Text Box 20"/>
            <p:cNvSpPr txBox="1">
              <a:spLocks noChangeArrowheads="1"/>
            </p:cNvSpPr>
            <p:nvPr/>
          </p:nvSpPr>
          <p:spPr bwMode="auto">
            <a:xfrm>
              <a:off x="1872" y="321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6101" name="Text Box 21"/>
            <p:cNvSpPr txBox="1">
              <a:spLocks noChangeArrowheads="1"/>
            </p:cNvSpPr>
            <p:nvPr/>
          </p:nvSpPr>
          <p:spPr bwMode="auto">
            <a:xfrm>
              <a:off x="1872" y="302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6102" name="Text Box 22"/>
            <p:cNvSpPr txBox="1">
              <a:spLocks noChangeArrowheads="1"/>
            </p:cNvSpPr>
            <p:nvPr/>
          </p:nvSpPr>
          <p:spPr bwMode="auto">
            <a:xfrm>
              <a:off x="1872" y="278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6103" name="Line 23"/>
            <p:cNvSpPr>
              <a:spLocks noChangeShapeType="1"/>
            </p:cNvSpPr>
            <p:nvPr/>
          </p:nvSpPr>
          <p:spPr bwMode="auto">
            <a:xfrm>
              <a:off x="196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04" name="Line 24"/>
            <p:cNvSpPr>
              <a:spLocks noChangeShapeType="1"/>
            </p:cNvSpPr>
            <p:nvPr/>
          </p:nvSpPr>
          <p:spPr bwMode="auto">
            <a:xfrm>
              <a:off x="244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05" name="Text Box 25"/>
            <p:cNvSpPr txBox="1">
              <a:spLocks noChangeArrowheads="1"/>
            </p:cNvSpPr>
            <p:nvPr/>
          </p:nvSpPr>
          <p:spPr bwMode="auto">
            <a:xfrm>
              <a:off x="4033" y="3696"/>
              <a:ext cx="92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Reads span all drives</a:t>
              </a:r>
            </a:p>
          </p:txBody>
        </p:sp>
        <p:sp>
          <p:nvSpPr>
            <p:cNvPr id="686106" name="Text Box 26"/>
            <p:cNvSpPr txBox="1">
              <a:spLocks noChangeArrowheads="1"/>
            </p:cNvSpPr>
            <p:nvPr/>
          </p:nvSpPr>
          <p:spPr bwMode="auto">
            <a:xfrm>
              <a:off x="3601" y="2640"/>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6107" name="Text Box 27"/>
            <p:cNvSpPr txBox="1">
              <a:spLocks noChangeArrowheads="1"/>
            </p:cNvSpPr>
            <p:nvPr/>
          </p:nvSpPr>
          <p:spPr bwMode="auto">
            <a:xfrm>
              <a:off x="3601" y="230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6108" name="Text Box 28"/>
            <p:cNvSpPr txBox="1">
              <a:spLocks noChangeArrowheads="1"/>
            </p:cNvSpPr>
            <p:nvPr/>
          </p:nvSpPr>
          <p:spPr bwMode="auto">
            <a:xfrm>
              <a:off x="3601" y="2016"/>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6109" name="Line 29"/>
            <p:cNvSpPr>
              <a:spLocks noChangeShapeType="1"/>
            </p:cNvSpPr>
            <p:nvPr/>
          </p:nvSpPr>
          <p:spPr bwMode="auto">
            <a:xfrm>
              <a:off x="1680" y="278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10" name="Line 30"/>
            <p:cNvSpPr>
              <a:spLocks noChangeShapeType="1"/>
            </p:cNvSpPr>
            <p:nvPr/>
          </p:nvSpPr>
          <p:spPr bwMode="auto">
            <a:xfrm>
              <a:off x="1680" y="249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11" name="Line 31"/>
            <p:cNvSpPr>
              <a:spLocks noChangeShapeType="1"/>
            </p:cNvSpPr>
            <p:nvPr/>
          </p:nvSpPr>
          <p:spPr bwMode="auto">
            <a:xfrm>
              <a:off x="1680" y="2208"/>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12" name="Line 32"/>
            <p:cNvSpPr>
              <a:spLocks noChangeShapeType="1"/>
            </p:cNvSpPr>
            <p:nvPr/>
          </p:nvSpPr>
          <p:spPr bwMode="auto">
            <a:xfrm>
              <a:off x="1920" y="1440"/>
              <a:ext cx="148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13" name="Line 33"/>
            <p:cNvSpPr>
              <a:spLocks noChangeShapeType="1"/>
            </p:cNvSpPr>
            <p:nvPr/>
          </p:nvSpPr>
          <p:spPr bwMode="auto">
            <a:xfrm>
              <a:off x="2160" y="1152"/>
              <a:ext cx="0" cy="28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14" name="Line 34"/>
            <p:cNvSpPr>
              <a:spLocks noChangeShapeType="1"/>
            </p:cNvSpPr>
            <p:nvPr/>
          </p:nvSpPr>
          <p:spPr bwMode="auto">
            <a:xfrm>
              <a:off x="1968" y="3840"/>
              <a:ext cx="96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15" name="Line 35"/>
            <p:cNvSpPr>
              <a:spLocks noChangeShapeType="1"/>
            </p:cNvSpPr>
            <p:nvPr/>
          </p:nvSpPr>
          <p:spPr bwMode="auto">
            <a:xfrm flipH="1">
              <a:off x="2208" y="3840"/>
              <a:ext cx="0" cy="19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6116" name="Line 36"/>
            <p:cNvSpPr>
              <a:spLocks noChangeShapeType="1"/>
            </p:cNvSpPr>
            <p:nvPr/>
          </p:nvSpPr>
          <p:spPr bwMode="auto">
            <a:xfrm>
              <a:off x="292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86118" name="Text Box 38"/>
          <p:cNvSpPr txBox="1">
            <a:spLocks noChangeArrowheads="1"/>
          </p:cNvSpPr>
          <p:nvPr/>
        </p:nvSpPr>
        <p:spPr bwMode="auto">
          <a:xfrm>
            <a:off x="963613" y="6019800"/>
            <a:ext cx="73548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Arial" charset="0"/>
              </a:rPr>
              <a:t>Raid 3 divides very long blocks across multiple disks with a single drive for ECC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2050" name="Rectangle 2"/>
          <p:cNvSpPr>
            <a:spLocks noGrp="1" noChangeArrowheads="1"/>
          </p:cNvSpPr>
          <p:nvPr>
            <p:ph type="title"/>
          </p:nvPr>
        </p:nvSpPr>
        <p:spPr/>
        <p:txBody>
          <a:bodyPr/>
          <a:lstStyle/>
          <a:p>
            <a:r>
              <a:rPr lang="en-US"/>
              <a:t>Physical Database Design</a:t>
            </a:r>
          </a:p>
        </p:txBody>
      </p:sp>
      <p:sp>
        <p:nvSpPr>
          <p:cNvPr id="642051" name="Rectangle 3"/>
          <p:cNvSpPr>
            <a:spLocks noGrp="1" noChangeArrowheads="1"/>
          </p:cNvSpPr>
          <p:nvPr>
            <p:ph type="body" idx="1"/>
          </p:nvPr>
        </p:nvSpPr>
        <p:spPr/>
        <p:txBody>
          <a:bodyPr/>
          <a:lstStyle/>
          <a:p>
            <a:r>
              <a:rPr lang="en-US"/>
              <a:t>The primary goal of physical database design is data processing efficiency</a:t>
            </a:r>
          </a:p>
          <a:p>
            <a:r>
              <a:rPr lang="en-US"/>
              <a:t>We will concentrate on choices often available to optimize performance of database services</a:t>
            </a:r>
          </a:p>
          <a:p>
            <a:r>
              <a:rPr lang="en-US"/>
              <a:t>Physical Database Design requires information gathered during earlier stages of the design process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2"/>
          <p:cNvSpPr>
            <a:spLocks noGrp="1"/>
          </p:cNvSpPr>
          <p:nvPr>
            <p:ph type="dt" sz="half" idx="10"/>
          </p:nvPr>
        </p:nvSpPr>
        <p:spPr/>
        <p:txBody>
          <a:bodyPr/>
          <a:lstStyle/>
          <a:p>
            <a:r>
              <a:rPr lang="en-US" smtClean="0"/>
              <a:t>IS 257 – Fall 2012</a:t>
            </a:r>
            <a:endParaRPr lang="en-US"/>
          </a:p>
        </p:txBody>
      </p:sp>
      <p:sp>
        <p:nvSpPr>
          <p:cNvPr id="687106" name="Rectangle 2"/>
          <p:cNvSpPr>
            <a:spLocks noGrp="1" noChangeArrowheads="1"/>
          </p:cNvSpPr>
          <p:nvPr>
            <p:ph type="title"/>
          </p:nvPr>
        </p:nvSpPr>
        <p:spPr/>
        <p:txBody>
          <a:bodyPr/>
          <a:lstStyle/>
          <a:p>
            <a:r>
              <a:rPr lang="en-US"/>
              <a:t>Raid-4</a:t>
            </a:r>
          </a:p>
        </p:txBody>
      </p:sp>
      <p:grpSp>
        <p:nvGrpSpPr>
          <p:cNvPr id="687140" name="Group 36"/>
          <p:cNvGrpSpPr>
            <a:grpSpLocks/>
          </p:cNvGrpSpPr>
          <p:nvPr/>
        </p:nvGrpSpPr>
        <p:grpSpPr bwMode="auto">
          <a:xfrm>
            <a:off x="2514600" y="1752600"/>
            <a:ext cx="3810000" cy="4191000"/>
            <a:chOff x="1584" y="1344"/>
            <a:chExt cx="2400" cy="2640"/>
          </a:xfrm>
        </p:grpSpPr>
        <p:sp>
          <p:nvSpPr>
            <p:cNvPr id="687107" name="Rectangle 3"/>
            <p:cNvSpPr>
              <a:spLocks noChangeArrowheads="1"/>
            </p:cNvSpPr>
            <p:nvPr/>
          </p:nvSpPr>
          <p:spPr bwMode="auto">
            <a:xfrm>
              <a:off x="1584" y="1440"/>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7108" name="Rectangle 4"/>
            <p:cNvSpPr>
              <a:spLocks noChangeArrowheads="1"/>
            </p:cNvSpPr>
            <p:nvPr/>
          </p:nvSpPr>
          <p:spPr bwMode="auto">
            <a:xfrm>
              <a:off x="177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7109" name="Rectangle 5"/>
            <p:cNvSpPr>
              <a:spLocks noChangeArrowheads="1"/>
            </p:cNvSpPr>
            <p:nvPr/>
          </p:nvSpPr>
          <p:spPr bwMode="auto">
            <a:xfrm>
              <a:off x="225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10" name="Rectangle 6"/>
            <p:cNvSpPr>
              <a:spLocks noChangeArrowheads="1"/>
            </p:cNvSpPr>
            <p:nvPr/>
          </p:nvSpPr>
          <p:spPr bwMode="auto">
            <a:xfrm>
              <a:off x="273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11" name="Rectangle 7"/>
            <p:cNvSpPr>
              <a:spLocks noChangeArrowheads="1"/>
            </p:cNvSpPr>
            <p:nvPr/>
          </p:nvSpPr>
          <p:spPr bwMode="auto">
            <a:xfrm>
              <a:off x="3216" y="1872"/>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12" name="Line 8"/>
            <p:cNvSpPr>
              <a:spLocks noChangeShapeType="1"/>
            </p:cNvSpPr>
            <p:nvPr/>
          </p:nvSpPr>
          <p:spPr bwMode="auto">
            <a:xfrm>
              <a:off x="1920" y="1344"/>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13" name="Line 9"/>
            <p:cNvSpPr>
              <a:spLocks noChangeShapeType="1"/>
            </p:cNvSpPr>
            <p:nvPr/>
          </p:nvSpPr>
          <p:spPr bwMode="auto">
            <a:xfrm>
              <a:off x="2448" y="1344"/>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14" name="Line 10"/>
            <p:cNvSpPr>
              <a:spLocks noChangeShapeType="1"/>
            </p:cNvSpPr>
            <p:nvPr/>
          </p:nvSpPr>
          <p:spPr bwMode="auto">
            <a:xfrm>
              <a:off x="2928" y="1344"/>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15" name="Line 11"/>
            <p:cNvSpPr>
              <a:spLocks noChangeShapeType="1"/>
            </p:cNvSpPr>
            <p:nvPr/>
          </p:nvSpPr>
          <p:spPr bwMode="auto">
            <a:xfrm>
              <a:off x="3408" y="1536"/>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16" name="Text Box 12"/>
            <p:cNvSpPr txBox="1">
              <a:spLocks noChangeArrowheads="1"/>
            </p:cNvSpPr>
            <p:nvPr/>
          </p:nvSpPr>
          <p:spPr bwMode="auto">
            <a:xfrm>
              <a:off x="225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7117" name="Text Box 13"/>
            <p:cNvSpPr txBox="1">
              <a:spLocks noChangeArrowheads="1"/>
            </p:cNvSpPr>
            <p:nvPr/>
          </p:nvSpPr>
          <p:spPr bwMode="auto">
            <a:xfrm>
              <a:off x="273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7118" name="Text Box 14"/>
            <p:cNvSpPr txBox="1">
              <a:spLocks noChangeArrowheads="1"/>
            </p:cNvSpPr>
            <p:nvPr/>
          </p:nvSpPr>
          <p:spPr bwMode="auto">
            <a:xfrm>
              <a:off x="321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7119" name="Text Box 15"/>
            <p:cNvSpPr txBox="1">
              <a:spLocks noChangeArrowheads="1"/>
            </p:cNvSpPr>
            <p:nvPr/>
          </p:nvSpPr>
          <p:spPr bwMode="auto">
            <a:xfrm>
              <a:off x="1776" y="1728"/>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7120" name="Text Box 16"/>
            <p:cNvSpPr txBox="1">
              <a:spLocks noChangeArrowheads="1"/>
            </p:cNvSpPr>
            <p:nvPr/>
          </p:nvSpPr>
          <p:spPr bwMode="auto">
            <a:xfrm>
              <a:off x="1872" y="1968"/>
              <a:ext cx="17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        2        3      ecc</a:t>
              </a:r>
            </a:p>
          </p:txBody>
        </p:sp>
        <p:sp>
          <p:nvSpPr>
            <p:cNvPr id="687121" name="Text Box 17"/>
            <p:cNvSpPr txBox="1">
              <a:spLocks noChangeArrowheads="1"/>
            </p:cNvSpPr>
            <p:nvPr/>
          </p:nvSpPr>
          <p:spPr bwMode="auto">
            <a:xfrm>
              <a:off x="1872" y="2256"/>
              <a:ext cx="17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4        5        6      ecc</a:t>
              </a:r>
            </a:p>
          </p:txBody>
        </p:sp>
        <p:sp>
          <p:nvSpPr>
            <p:cNvPr id="687122" name="Text Box 18"/>
            <p:cNvSpPr txBox="1">
              <a:spLocks noChangeArrowheads="1"/>
            </p:cNvSpPr>
            <p:nvPr/>
          </p:nvSpPr>
          <p:spPr bwMode="auto">
            <a:xfrm>
              <a:off x="1872" y="2544"/>
              <a:ext cx="17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7        8        9      ecc</a:t>
              </a:r>
            </a:p>
          </p:txBody>
        </p:sp>
        <p:sp>
          <p:nvSpPr>
            <p:cNvPr id="687123" name="Text Box 19"/>
            <p:cNvSpPr txBox="1">
              <a:spLocks noChangeArrowheads="1"/>
            </p:cNvSpPr>
            <p:nvPr/>
          </p:nvSpPr>
          <p:spPr bwMode="auto">
            <a:xfrm>
              <a:off x="1872" y="321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7124" name="Text Box 20"/>
            <p:cNvSpPr txBox="1">
              <a:spLocks noChangeArrowheads="1"/>
            </p:cNvSpPr>
            <p:nvPr/>
          </p:nvSpPr>
          <p:spPr bwMode="auto">
            <a:xfrm>
              <a:off x="1872" y="302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7125" name="Text Box 21"/>
            <p:cNvSpPr txBox="1">
              <a:spLocks noChangeArrowheads="1"/>
            </p:cNvSpPr>
            <p:nvPr/>
          </p:nvSpPr>
          <p:spPr bwMode="auto">
            <a:xfrm>
              <a:off x="1872" y="278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7126" name="Line 22"/>
            <p:cNvSpPr>
              <a:spLocks noChangeShapeType="1"/>
            </p:cNvSpPr>
            <p:nvPr/>
          </p:nvSpPr>
          <p:spPr bwMode="auto">
            <a:xfrm>
              <a:off x="196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27" name="Line 23"/>
            <p:cNvSpPr>
              <a:spLocks noChangeShapeType="1"/>
            </p:cNvSpPr>
            <p:nvPr/>
          </p:nvSpPr>
          <p:spPr bwMode="auto">
            <a:xfrm>
              <a:off x="244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28" name="Text Box 24"/>
            <p:cNvSpPr txBox="1">
              <a:spLocks noChangeArrowheads="1"/>
            </p:cNvSpPr>
            <p:nvPr/>
          </p:nvSpPr>
          <p:spPr bwMode="auto">
            <a:xfrm>
              <a:off x="3601" y="2640"/>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7129" name="Text Box 25"/>
            <p:cNvSpPr txBox="1">
              <a:spLocks noChangeArrowheads="1"/>
            </p:cNvSpPr>
            <p:nvPr/>
          </p:nvSpPr>
          <p:spPr bwMode="auto">
            <a:xfrm>
              <a:off x="3601" y="230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7130" name="Text Box 26"/>
            <p:cNvSpPr txBox="1">
              <a:spLocks noChangeArrowheads="1"/>
            </p:cNvSpPr>
            <p:nvPr/>
          </p:nvSpPr>
          <p:spPr bwMode="auto">
            <a:xfrm>
              <a:off x="3601" y="2016"/>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7131" name="Line 27"/>
            <p:cNvSpPr>
              <a:spLocks noChangeShapeType="1"/>
            </p:cNvSpPr>
            <p:nvPr/>
          </p:nvSpPr>
          <p:spPr bwMode="auto">
            <a:xfrm>
              <a:off x="1680" y="278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32" name="Line 28"/>
            <p:cNvSpPr>
              <a:spLocks noChangeShapeType="1"/>
            </p:cNvSpPr>
            <p:nvPr/>
          </p:nvSpPr>
          <p:spPr bwMode="auto">
            <a:xfrm>
              <a:off x="1680" y="249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33" name="Line 29"/>
            <p:cNvSpPr>
              <a:spLocks noChangeShapeType="1"/>
            </p:cNvSpPr>
            <p:nvPr/>
          </p:nvSpPr>
          <p:spPr bwMode="auto">
            <a:xfrm>
              <a:off x="1680" y="2208"/>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34" name="Line 30"/>
            <p:cNvSpPr>
              <a:spLocks noChangeShapeType="1"/>
            </p:cNvSpPr>
            <p:nvPr/>
          </p:nvSpPr>
          <p:spPr bwMode="auto">
            <a:xfrm>
              <a:off x="2928" y="3552"/>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35" name="Line 31"/>
            <p:cNvSpPr>
              <a:spLocks noChangeShapeType="1"/>
            </p:cNvSpPr>
            <p:nvPr/>
          </p:nvSpPr>
          <p:spPr bwMode="auto">
            <a:xfrm>
              <a:off x="1920" y="1536"/>
              <a:ext cx="1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36" name="Line 32"/>
            <p:cNvSpPr>
              <a:spLocks noChangeShapeType="1"/>
            </p:cNvSpPr>
            <p:nvPr/>
          </p:nvSpPr>
          <p:spPr bwMode="auto">
            <a:xfrm>
              <a:off x="2448" y="1584"/>
              <a:ext cx="9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37" name="Line 33"/>
            <p:cNvSpPr>
              <a:spLocks noChangeShapeType="1"/>
            </p:cNvSpPr>
            <p:nvPr/>
          </p:nvSpPr>
          <p:spPr bwMode="auto">
            <a:xfrm>
              <a:off x="2928" y="1632"/>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7138" name="Text Box 34"/>
            <p:cNvSpPr txBox="1">
              <a:spLocks noChangeArrowheads="1"/>
            </p:cNvSpPr>
            <p:nvPr/>
          </p:nvSpPr>
          <p:spPr bwMode="auto">
            <a:xfrm>
              <a:off x="3553" y="1488"/>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Writes</a:t>
              </a:r>
            </a:p>
          </p:txBody>
        </p:sp>
        <p:sp>
          <p:nvSpPr>
            <p:cNvPr id="687139" name="Text Box 35"/>
            <p:cNvSpPr txBox="1">
              <a:spLocks noChangeArrowheads="1"/>
            </p:cNvSpPr>
            <p:nvPr/>
          </p:nvSpPr>
          <p:spPr bwMode="auto">
            <a:xfrm>
              <a:off x="3553" y="3600"/>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Reads</a:t>
              </a:r>
            </a:p>
          </p:txBody>
        </p:sp>
      </p:grpSp>
      <p:sp>
        <p:nvSpPr>
          <p:cNvPr id="687141" name="Text Box 37"/>
          <p:cNvSpPr txBox="1">
            <a:spLocks noChangeArrowheads="1"/>
          </p:cNvSpPr>
          <p:nvPr/>
        </p:nvSpPr>
        <p:spPr bwMode="auto">
          <a:xfrm>
            <a:off x="1585913" y="6019800"/>
            <a:ext cx="6124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Arial" charset="0"/>
              </a:rPr>
              <a:t>Raid 4 like Raid 3 for smaller blocks with multiple blocks per stripe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ate Placeholder 2"/>
          <p:cNvSpPr>
            <a:spLocks noGrp="1"/>
          </p:cNvSpPr>
          <p:nvPr>
            <p:ph type="dt" sz="half" idx="10"/>
          </p:nvPr>
        </p:nvSpPr>
        <p:spPr/>
        <p:txBody>
          <a:bodyPr/>
          <a:lstStyle/>
          <a:p>
            <a:r>
              <a:rPr lang="en-US" smtClean="0"/>
              <a:t>IS 257 – Fall 2012</a:t>
            </a:r>
            <a:endParaRPr lang="en-US"/>
          </a:p>
        </p:txBody>
      </p:sp>
      <p:sp>
        <p:nvSpPr>
          <p:cNvPr id="688130" name="Rectangle 2"/>
          <p:cNvSpPr>
            <a:spLocks noGrp="1" noChangeArrowheads="1"/>
          </p:cNvSpPr>
          <p:nvPr>
            <p:ph type="title"/>
          </p:nvPr>
        </p:nvSpPr>
        <p:spPr/>
        <p:txBody>
          <a:bodyPr/>
          <a:lstStyle/>
          <a:p>
            <a:r>
              <a:rPr lang="en-US"/>
              <a:t>RAID-5</a:t>
            </a:r>
          </a:p>
        </p:txBody>
      </p:sp>
      <p:grpSp>
        <p:nvGrpSpPr>
          <p:cNvPr id="688170" name="Group 42"/>
          <p:cNvGrpSpPr>
            <a:grpSpLocks/>
          </p:cNvGrpSpPr>
          <p:nvPr/>
        </p:nvGrpSpPr>
        <p:grpSpPr bwMode="auto">
          <a:xfrm>
            <a:off x="2438400" y="1600200"/>
            <a:ext cx="3810000" cy="4114800"/>
            <a:chOff x="1584" y="1200"/>
            <a:chExt cx="2400" cy="2592"/>
          </a:xfrm>
        </p:grpSpPr>
        <p:sp>
          <p:nvSpPr>
            <p:cNvPr id="688131" name="Rectangle 3"/>
            <p:cNvSpPr>
              <a:spLocks noChangeArrowheads="1"/>
            </p:cNvSpPr>
            <p:nvPr/>
          </p:nvSpPr>
          <p:spPr bwMode="auto">
            <a:xfrm>
              <a:off x="1584" y="1248"/>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8132" name="Rectangle 4"/>
            <p:cNvSpPr>
              <a:spLocks noChangeArrowheads="1"/>
            </p:cNvSpPr>
            <p:nvPr/>
          </p:nvSpPr>
          <p:spPr bwMode="auto">
            <a:xfrm>
              <a:off x="177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8133" name="Rectangle 5"/>
            <p:cNvSpPr>
              <a:spLocks noChangeArrowheads="1"/>
            </p:cNvSpPr>
            <p:nvPr/>
          </p:nvSpPr>
          <p:spPr bwMode="auto">
            <a:xfrm>
              <a:off x="225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4" name="Rectangle 6"/>
            <p:cNvSpPr>
              <a:spLocks noChangeArrowheads="1"/>
            </p:cNvSpPr>
            <p:nvPr/>
          </p:nvSpPr>
          <p:spPr bwMode="auto">
            <a:xfrm>
              <a:off x="273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5" name="Rectangle 7"/>
            <p:cNvSpPr>
              <a:spLocks noChangeArrowheads="1"/>
            </p:cNvSpPr>
            <p:nvPr/>
          </p:nvSpPr>
          <p:spPr bwMode="auto">
            <a:xfrm>
              <a:off x="321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6" name="Line 8"/>
            <p:cNvSpPr>
              <a:spLocks noChangeShapeType="1"/>
            </p:cNvSpPr>
            <p:nvPr/>
          </p:nvSpPr>
          <p:spPr bwMode="auto">
            <a:xfrm>
              <a:off x="1920"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7" name="Line 9"/>
            <p:cNvSpPr>
              <a:spLocks noChangeShapeType="1"/>
            </p:cNvSpPr>
            <p:nvPr/>
          </p:nvSpPr>
          <p:spPr bwMode="auto">
            <a:xfrm>
              <a:off x="244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8" name="Line 10"/>
            <p:cNvSpPr>
              <a:spLocks noChangeShapeType="1"/>
            </p:cNvSpPr>
            <p:nvPr/>
          </p:nvSpPr>
          <p:spPr bwMode="auto">
            <a:xfrm>
              <a:off x="292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9" name="Line 11"/>
            <p:cNvSpPr>
              <a:spLocks noChangeShapeType="1"/>
            </p:cNvSpPr>
            <p:nvPr/>
          </p:nvSpPr>
          <p:spPr bwMode="auto">
            <a:xfrm>
              <a:off x="340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40" name="Text Box 12"/>
            <p:cNvSpPr txBox="1">
              <a:spLocks noChangeArrowheads="1"/>
            </p:cNvSpPr>
            <p:nvPr/>
          </p:nvSpPr>
          <p:spPr bwMode="auto">
            <a:xfrm>
              <a:off x="3553" y="1248"/>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Writes</a:t>
              </a:r>
            </a:p>
          </p:txBody>
        </p:sp>
        <p:sp>
          <p:nvSpPr>
            <p:cNvPr id="688141" name="Text Box 13"/>
            <p:cNvSpPr txBox="1">
              <a:spLocks noChangeArrowheads="1"/>
            </p:cNvSpPr>
            <p:nvPr/>
          </p:nvSpPr>
          <p:spPr bwMode="auto">
            <a:xfrm>
              <a:off x="225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8142" name="Text Box 14"/>
            <p:cNvSpPr txBox="1">
              <a:spLocks noChangeArrowheads="1"/>
            </p:cNvSpPr>
            <p:nvPr/>
          </p:nvSpPr>
          <p:spPr bwMode="auto">
            <a:xfrm>
              <a:off x="273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8143" name="Text Box 15"/>
            <p:cNvSpPr txBox="1">
              <a:spLocks noChangeArrowheads="1"/>
            </p:cNvSpPr>
            <p:nvPr/>
          </p:nvSpPr>
          <p:spPr bwMode="auto">
            <a:xfrm>
              <a:off x="321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8144" name="Text Box 16"/>
            <p:cNvSpPr txBox="1">
              <a:spLocks noChangeArrowheads="1"/>
            </p:cNvSpPr>
            <p:nvPr/>
          </p:nvSpPr>
          <p:spPr bwMode="auto">
            <a:xfrm>
              <a:off x="177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8145" name="Text Box 17"/>
            <p:cNvSpPr txBox="1">
              <a:spLocks noChangeArrowheads="1"/>
            </p:cNvSpPr>
            <p:nvPr/>
          </p:nvSpPr>
          <p:spPr bwMode="auto">
            <a:xfrm>
              <a:off x="1872" y="177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1        2        3        4</a:t>
              </a:r>
            </a:p>
          </p:txBody>
        </p:sp>
        <p:sp>
          <p:nvSpPr>
            <p:cNvPr id="688146" name="Text Box 18"/>
            <p:cNvSpPr txBox="1">
              <a:spLocks noChangeArrowheads="1"/>
            </p:cNvSpPr>
            <p:nvPr/>
          </p:nvSpPr>
          <p:spPr bwMode="auto">
            <a:xfrm>
              <a:off x="1872" y="206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5        6        7        8</a:t>
              </a:r>
            </a:p>
          </p:txBody>
        </p:sp>
        <p:sp>
          <p:nvSpPr>
            <p:cNvPr id="688147" name="Text Box 19"/>
            <p:cNvSpPr txBox="1">
              <a:spLocks noChangeArrowheads="1"/>
            </p:cNvSpPr>
            <p:nvPr/>
          </p:nvSpPr>
          <p:spPr bwMode="auto">
            <a:xfrm>
              <a:off x="1872" y="2352"/>
              <a:ext cx="17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9       10      11      12</a:t>
              </a:r>
            </a:p>
          </p:txBody>
        </p:sp>
        <p:sp>
          <p:nvSpPr>
            <p:cNvPr id="688148" name="Text Box 20"/>
            <p:cNvSpPr txBox="1">
              <a:spLocks noChangeArrowheads="1"/>
            </p:cNvSpPr>
            <p:nvPr/>
          </p:nvSpPr>
          <p:spPr bwMode="auto">
            <a:xfrm>
              <a:off x="1776" y="3024"/>
              <a:ext cx="18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ecc     ecc     ecc     ecc</a:t>
              </a:r>
            </a:p>
          </p:txBody>
        </p:sp>
        <p:sp>
          <p:nvSpPr>
            <p:cNvPr id="688149" name="Text Box 21"/>
            <p:cNvSpPr txBox="1">
              <a:spLocks noChangeArrowheads="1"/>
            </p:cNvSpPr>
            <p:nvPr/>
          </p:nvSpPr>
          <p:spPr bwMode="auto">
            <a:xfrm>
              <a:off x="1872" y="283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8150" name="Text Box 22"/>
            <p:cNvSpPr txBox="1">
              <a:spLocks noChangeArrowheads="1"/>
            </p:cNvSpPr>
            <p:nvPr/>
          </p:nvSpPr>
          <p:spPr bwMode="auto">
            <a:xfrm>
              <a:off x="1872" y="259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8151" name="Line 23"/>
            <p:cNvSpPr>
              <a:spLocks noChangeShapeType="1"/>
            </p:cNvSpPr>
            <p:nvPr/>
          </p:nvSpPr>
          <p:spPr bwMode="auto">
            <a:xfrm>
              <a:off x="196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2" name="Line 24"/>
            <p:cNvSpPr>
              <a:spLocks noChangeShapeType="1"/>
            </p:cNvSpPr>
            <p:nvPr/>
          </p:nvSpPr>
          <p:spPr bwMode="auto">
            <a:xfrm>
              <a:off x="244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3" name="Line 25"/>
            <p:cNvSpPr>
              <a:spLocks noChangeShapeType="1"/>
            </p:cNvSpPr>
            <p:nvPr/>
          </p:nvSpPr>
          <p:spPr bwMode="auto">
            <a:xfrm>
              <a:off x="292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4" name="Line 26"/>
            <p:cNvSpPr>
              <a:spLocks noChangeShapeType="1"/>
            </p:cNvSpPr>
            <p:nvPr/>
          </p:nvSpPr>
          <p:spPr bwMode="auto">
            <a:xfrm>
              <a:off x="340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5" name="Text Box 27"/>
            <p:cNvSpPr txBox="1">
              <a:spLocks noChangeArrowheads="1"/>
            </p:cNvSpPr>
            <p:nvPr/>
          </p:nvSpPr>
          <p:spPr bwMode="auto">
            <a:xfrm>
              <a:off x="3553" y="3456"/>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Reads</a:t>
              </a:r>
            </a:p>
          </p:txBody>
        </p:sp>
        <p:sp>
          <p:nvSpPr>
            <p:cNvPr id="688156" name="Text Box 28"/>
            <p:cNvSpPr txBox="1">
              <a:spLocks noChangeArrowheads="1"/>
            </p:cNvSpPr>
            <p:nvPr/>
          </p:nvSpPr>
          <p:spPr bwMode="auto">
            <a:xfrm>
              <a:off x="3601" y="2448"/>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7" name="Text Box 29"/>
            <p:cNvSpPr txBox="1">
              <a:spLocks noChangeArrowheads="1"/>
            </p:cNvSpPr>
            <p:nvPr/>
          </p:nvSpPr>
          <p:spPr bwMode="auto">
            <a:xfrm>
              <a:off x="3601" y="2112"/>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8" name="Text Box 30"/>
            <p:cNvSpPr txBox="1">
              <a:spLocks noChangeArrowheads="1"/>
            </p:cNvSpPr>
            <p:nvPr/>
          </p:nvSpPr>
          <p:spPr bwMode="auto">
            <a:xfrm>
              <a:off x="3601" y="182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9" name="Line 31"/>
            <p:cNvSpPr>
              <a:spLocks noChangeShapeType="1"/>
            </p:cNvSpPr>
            <p:nvPr/>
          </p:nvSpPr>
          <p:spPr bwMode="auto">
            <a:xfrm>
              <a:off x="1680" y="2592"/>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0" name="Line 32"/>
            <p:cNvSpPr>
              <a:spLocks noChangeShapeType="1"/>
            </p:cNvSpPr>
            <p:nvPr/>
          </p:nvSpPr>
          <p:spPr bwMode="auto">
            <a:xfrm>
              <a:off x="1680" y="230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1" name="Line 33"/>
            <p:cNvSpPr>
              <a:spLocks noChangeShapeType="1"/>
            </p:cNvSpPr>
            <p:nvPr/>
          </p:nvSpPr>
          <p:spPr bwMode="auto">
            <a:xfrm>
              <a:off x="1680" y="201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2" name="Line 34"/>
            <p:cNvSpPr>
              <a:spLocks noChangeShapeType="1"/>
            </p:cNvSpPr>
            <p:nvPr/>
          </p:nvSpPr>
          <p:spPr bwMode="auto">
            <a:xfrm>
              <a:off x="2112" y="2544"/>
              <a:ext cx="1200"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3" name="Line 35"/>
            <p:cNvSpPr>
              <a:spLocks noChangeShapeType="1"/>
            </p:cNvSpPr>
            <p:nvPr/>
          </p:nvSpPr>
          <p:spPr bwMode="auto">
            <a:xfrm flipH="1">
              <a:off x="2064" y="2544"/>
              <a:ext cx="1248"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4" name="Line 36"/>
            <p:cNvSpPr>
              <a:spLocks noChangeShapeType="1"/>
            </p:cNvSpPr>
            <p:nvPr/>
          </p:nvSpPr>
          <p:spPr bwMode="auto">
            <a:xfrm>
              <a:off x="2592" y="2544"/>
              <a:ext cx="336"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5" name="Line 37"/>
            <p:cNvSpPr>
              <a:spLocks noChangeShapeType="1"/>
            </p:cNvSpPr>
            <p:nvPr/>
          </p:nvSpPr>
          <p:spPr bwMode="auto">
            <a:xfrm flipH="1">
              <a:off x="2448" y="2544"/>
              <a:ext cx="384" cy="52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6" name="Line 38"/>
            <p:cNvSpPr>
              <a:spLocks noChangeShapeType="1"/>
            </p:cNvSpPr>
            <p:nvPr/>
          </p:nvSpPr>
          <p:spPr bwMode="auto">
            <a:xfrm>
              <a:off x="1920" y="1296"/>
              <a:ext cx="14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7" name="Line 39"/>
            <p:cNvSpPr>
              <a:spLocks noChangeShapeType="1"/>
            </p:cNvSpPr>
            <p:nvPr/>
          </p:nvSpPr>
          <p:spPr bwMode="auto">
            <a:xfrm flipH="1">
              <a:off x="1920" y="1440"/>
              <a:ext cx="14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8" name="Line 40"/>
            <p:cNvSpPr>
              <a:spLocks noChangeShapeType="1"/>
            </p:cNvSpPr>
            <p:nvPr/>
          </p:nvSpPr>
          <p:spPr bwMode="auto">
            <a:xfrm>
              <a:off x="2448" y="1344"/>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9" name="Line 41"/>
            <p:cNvSpPr>
              <a:spLocks noChangeShapeType="1"/>
            </p:cNvSpPr>
            <p:nvPr/>
          </p:nvSpPr>
          <p:spPr bwMode="auto">
            <a:xfrm flipH="1">
              <a:off x="2448" y="1392"/>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88171" name="Text Box 43"/>
          <p:cNvSpPr txBox="1">
            <a:spLocks noChangeArrowheads="1"/>
          </p:cNvSpPr>
          <p:nvPr/>
        </p:nvSpPr>
        <p:spPr bwMode="auto">
          <a:xfrm>
            <a:off x="1390650" y="6019800"/>
            <a:ext cx="6473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Arial" charset="0"/>
              </a:rPr>
              <a:t>Raid 5 divides blocks across multiple disks with error correcting codes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75170" name="Rectangle 2"/>
          <p:cNvSpPr>
            <a:spLocks noGrp="1" noChangeArrowheads="1"/>
          </p:cNvSpPr>
          <p:nvPr>
            <p:ph type="title"/>
          </p:nvPr>
        </p:nvSpPr>
        <p:spPr/>
        <p:txBody>
          <a:bodyPr/>
          <a:lstStyle/>
          <a:p>
            <a:r>
              <a:rPr lang="en-US"/>
              <a:t>RAID for DBMS	</a:t>
            </a:r>
          </a:p>
        </p:txBody>
      </p:sp>
      <p:sp>
        <p:nvSpPr>
          <p:cNvPr id="775171" name="Rectangle 3"/>
          <p:cNvSpPr>
            <a:spLocks noGrp="1" noChangeArrowheads="1"/>
          </p:cNvSpPr>
          <p:nvPr>
            <p:ph type="body" idx="1"/>
          </p:nvPr>
        </p:nvSpPr>
        <p:spPr/>
        <p:txBody>
          <a:bodyPr/>
          <a:lstStyle/>
          <a:p>
            <a:r>
              <a:rPr lang="en-US"/>
              <a:t>What works best for Database storage?</a:t>
            </a:r>
          </a:p>
          <a:p>
            <a:r>
              <a:rPr lang="en-US"/>
              <a:t>RAID-1 is best when 24/7 fault tolerant processing is needed</a:t>
            </a:r>
          </a:p>
          <a:p>
            <a:r>
              <a:rPr lang="en-US"/>
              <a:t>RAID-5 is best for read-intensive applications with very large data sets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03490" name="Rectangle 2"/>
          <p:cNvSpPr>
            <a:spLocks noGrp="1" noChangeArrowheads="1"/>
          </p:cNvSpPr>
          <p:nvPr>
            <p:ph type="title"/>
          </p:nvPr>
        </p:nvSpPr>
        <p:spPr/>
        <p:txBody>
          <a:bodyPr/>
          <a:lstStyle/>
          <a:p>
            <a:r>
              <a:rPr lang="en-US"/>
              <a:t>Lecture Outline</a:t>
            </a:r>
          </a:p>
        </p:txBody>
      </p:sp>
      <p:sp>
        <p:nvSpPr>
          <p:cNvPr id="703491" name="Rectangle 3"/>
          <p:cNvSpPr>
            <a:spLocks noGrp="1" noChangeArrowheads="1"/>
          </p:cNvSpPr>
          <p:nvPr>
            <p:ph type="body" idx="1"/>
          </p:nvPr>
        </p:nvSpPr>
        <p:spPr/>
        <p:txBody>
          <a:bodyPr/>
          <a:lstStyle/>
          <a:p>
            <a:r>
              <a:rPr lang="en-US" sz="3600">
                <a:solidFill>
                  <a:srgbClr val="CCCCCC"/>
                </a:solidFill>
              </a:rPr>
              <a:t>Review</a:t>
            </a:r>
          </a:p>
          <a:p>
            <a:pPr lvl="1"/>
            <a:r>
              <a:rPr lang="en-US" sz="3200">
                <a:solidFill>
                  <a:srgbClr val="CCCCCC"/>
                </a:solidFill>
              </a:rPr>
              <a:t>Physical Database Design</a:t>
            </a:r>
          </a:p>
          <a:p>
            <a:r>
              <a:rPr lang="en-US" sz="3600">
                <a:solidFill>
                  <a:srgbClr val="CCCCCC"/>
                </a:solidFill>
              </a:rPr>
              <a:t>Access Methods</a:t>
            </a:r>
          </a:p>
          <a:p>
            <a:r>
              <a:rPr lang="en-US" sz="3600">
                <a:solidFill>
                  <a:srgbClr val="CCCCCC"/>
                </a:solidFill>
              </a:rPr>
              <a:t>Indexes and What to index</a:t>
            </a:r>
          </a:p>
          <a:p>
            <a:r>
              <a:rPr lang="en-US" sz="3600">
                <a:solidFill>
                  <a:srgbClr val="CCCCCC"/>
                </a:solidFill>
              </a:rPr>
              <a:t>Parallel storage systems (RAID)</a:t>
            </a:r>
          </a:p>
          <a:p>
            <a:r>
              <a:rPr lang="en-US" sz="3600"/>
              <a:t>Integrity constraints</a:t>
            </a:r>
          </a:p>
          <a:p>
            <a:endParaRPr lang="en-US" sz="36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89156" name="Rectangle 4"/>
          <p:cNvSpPr>
            <a:spLocks noGrp="1" noChangeArrowheads="1"/>
          </p:cNvSpPr>
          <p:nvPr>
            <p:ph type="title"/>
          </p:nvPr>
        </p:nvSpPr>
        <p:spPr/>
        <p:txBody>
          <a:bodyPr/>
          <a:lstStyle/>
          <a:p>
            <a:r>
              <a:rPr lang="en-US"/>
              <a:t>Integrity Constraints</a:t>
            </a:r>
          </a:p>
        </p:txBody>
      </p:sp>
      <p:sp>
        <p:nvSpPr>
          <p:cNvPr id="689157" name="Rectangle 5"/>
          <p:cNvSpPr>
            <a:spLocks noGrp="1" noChangeArrowheads="1"/>
          </p:cNvSpPr>
          <p:nvPr>
            <p:ph type="body" idx="1"/>
          </p:nvPr>
        </p:nvSpPr>
        <p:spPr/>
        <p:txBody>
          <a:bodyPr/>
          <a:lstStyle/>
          <a:p>
            <a:r>
              <a:rPr lang="en-US"/>
              <a:t>The constraints we wish to impose in order to protect the database from becoming inconsistent.</a:t>
            </a:r>
          </a:p>
          <a:p>
            <a:r>
              <a:rPr lang="en-US"/>
              <a:t>Five types</a:t>
            </a:r>
          </a:p>
          <a:p>
            <a:pPr lvl="1"/>
            <a:r>
              <a:rPr lang="en-US"/>
              <a:t>Required data</a:t>
            </a:r>
          </a:p>
          <a:p>
            <a:pPr lvl="1"/>
            <a:r>
              <a:rPr lang="en-US"/>
              <a:t>attribute domain constraints</a:t>
            </a:r>
          </a:p>
          <a:p>
            <a:pPr lvl="1"/>
            <a:r>
              <a:rPr lang="en-US"/>
              <a:t>entity integrity</a:t>
            </a:r>
          </a:p>
          <a:p>
            <a:pPr lvl="1"/>
            <a:r>
              <a:rPr lang="en-US"/>
              <a:t>referential integrity</a:t>
            </a:r>
          </a:p>
          <a:p>
            <a:pPr lvl="1"/>
            <a:r>
              <a:rPr lang="en-US"/>
              <a:t>enterprise constraints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0180" name="Rectangle 4"/>
          <p:cNvSpPr>
            <a:spLocks noGrp="1" noChangeArrowheads="1"/>
          </p:cNvSpPr>
          <p:nvPr>
            <p:ph type="title"/>
          </p:nvPr>
        </p:nvSpPr>
        <p:spPr/>
        <p:txBody>
          <a:bodyPr/>
          <a:lstStyle/>
          <a:p>
            <a:r>
              <a:rPr lang="en-US"/>
              <a:t>Required Data</a:t>
            </a:r>
          </a:p>
        </p:txBody>
      </p:sp>
      <p:sp>
        <p:nvSpPr>
          <p:cNvPr id="690181" name="Rectangle 5"/>
          <p:cNvSpPr>
            <a:spLocks noGrp="1" noChangeArrowheads="1"/>
          </p:cNvSpPr>
          <p:nvPr>
            <p:ph type="body" idx="1"/>
          </p:nvPr>
        </p:nvSpPr>
        <p:spPr/>
        <p:txBody>
          <a:bodyPr/>
          <a:lstStyle/>
          <a:p>
            <a:r>
              <a:rPr lang="en-US"/>
              <a:t>Some attributes must always contain a value -- they cannot have a null</a:t>
            </a:r>
          </a:p>
          <a:p>
            <a:r>
              <a:rPr lang="en-US"/>
              <a:t>For example:</a:t>
            </a:r>
          </a:p>
          <a:p>
            <a:pPr lvl="1"/>
            <a:r>
              <a:rPr lang="en-US"/>
              <a:t> Every  employee must have a job title.</a:t>
            </a:r>
          </a:p>
          <a:p>
            <a:pPr lvl="1"/>
            <a:r>
              <a:rPr lang="en-US"/>
              <a:t>Every diveshop diveitem must have an  order number and an item number.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1204" name="Rectangle 4"/>
          <p:cNvSpPr>
            <a:spLocks noGrp="1" noChangeArrowheads="1"/>
          </p:cNvSpPr>
          <p:nvPr>
            <p:ph type="title"/>
          </p:nvPr>
        </p:nvSpPr>
        <p:spPr/>
        <p:txBody>
          <a:bodyPr/>
          <a:lstStyle/>
          <a:p>
            <a:r>
              <a:rPr lang="en-US"/>
              <a:t>Attribute Domain Constraints</a:t>
            </a:r>
          </a:p>
        </p:txBody>
      </p:sp>
      <p:sp>
        <p:nvSpPr>
          <p:cNvPr id="691205" name="Rectangle 5"/>
          <p:cNvSpPr>
            <a:spLocks noGrp="1" noChangeArrowheads="1"/>
          </p:cNvSpPr>
          <p:nvPr>
            <p:ph type="body" idx="1"/>
          </p:nvPr>
        </p:nvSpPr>
        <p:spPr/>
        <p:txBody>
          <a:bodyPr/>
          <a:lstStyle/>
          <a:p>
            <a:r>
              <a:rPr lang="en-US"/>
              <a:t>Every attribute has a domain, that is a set of values that are legal for it to use.</a:t>
            </a:r>
          </a:p>
          <a:p>
            <a:r>
              <a:rPr lang="en-US"/>
              <a:t>For example:</a:t>
            </a:r>
          </a:p>
          <a:p>
            <a:pPr lvl="1"/>
            <a:r>
              <a:rPr lang="en-US"/>
              <a:t>The domain of sex in the employee relation is </a:t>
            </a:r>
            <a:r>
              <a:rPr lang="ja-JP" altLang="en-US">
                <a:latin typeface="Arial"/>
              </a:rPr>
              <a:t>“</a:t>
            </a:r>
            <a:r>
              <a:rPr lang="en-US"/>
              <a:t>M</a:t>
            </a:r>
            <a:r>
              <a:rPr lang="ja-JP" altLang="en-US">
                <a:latin typeface="Arial"/>
              </a:rPr>
              <a:t>”</a:t>
            </a:r>
            <a:r>
              <a:rPr lang="en-US"/>
              <a:t> or </a:t>
            </a:r>
            <a:r>
              <a:rPr lang="ja-JP" altLang="en-US">
                <a:latin typeface="Arial"/>
              </a:rPr>
              <a:t>“</a:t>
            </a:r>
            <a:r>
              <a:rPr lang="en-US"/>
              <a:t>F</a:t>
            </a:r>
            <a:r>
              <a:rPr lang="ja-JP" altLang="en-US">
                <a:latin typeface="Arial"/>
              </a:rPr>
              <a:t>”</a:t>
            </a:r>
            <a:endParaRPr lang="en-US"/>
          </a:p>
          <a:p>
            <a:r>
              <a:rPr lang="en-US"/>
              <a:t>Domain ranges can be used to validate input to the database.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2228" name="Rectangle 4"/>
          <p:cNvSpPr>
            <a:spLocks noGrp="1" noChangeArrowheads="1"/>
          </p:cNvSpPr>
          <p:nvPr>
            <p:ph type="title"/>
          </p:nvPr>
        </p:nvSpPr>
        <p:spPr/>
        <p:txBody>
          <a:bodyPr/>
          <a:lstStyle/>
          <a:p>
            <a:r>
              <a:rPr lang="en-US"/>
              <a:t>Entity Integrity</a:t>
            </a:r>
          </a:p>
        </p:txBody>
      </p:sp>
      <p:sp>
        <p:nvSpPr>
          <p:cNvPr id="692229" name="Rectangle 5"/>
          <p:cNvSpPr>
            <a:spLocks noGrp="1" noChangeArrowheads="1"/>
          </p:cNvSpPr>
          <p:nvPr>
            <p:ph type="body" idx="1"/>
          </p:nvPr>
        </p:nvSpPr>
        <p:spPr/>
        <p:txBody>
          <a:bodyPr/>
          <a:lstStyle/>
          <a:p>
            <a:r>
              <a:rPr lang="en-US"/>
              <a:t>The primary key of any entity cannot be NULL.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3252" name="Rectangle 4"/>
          <p:cNvSpPr>
            <a:spLocks noGrp="1" noChangeArrowheads="1"/>
          </p:cNvSpPr>
          <p:nvPr>
            <p:ph type="title"/>
          </p:nvPr>
        </p:nvSpPr>
        <p:spPr/>
        <p:txBody>
          <a:bodyPr/>
          <a:lstStyle/>
          <a:p>
            <a:r>
              <a:rPr lang="en-US"/>
              <a:t>Referential Integrity</a:t>
            </a:r>
          </a:p>
        </p:txBody>
      </p:sp>
      <p:sp>
        <p:nvSpPr>
          <p:cNvPr id="693253" name="Rectangle 5"/>
          <p:cNvSpPr>
            <a:spLocks noGrp="1" noChangeArrowheads="1"/>
          </p:cNvSpPr>
          <p:nvPr>
            <p:ph type="body" idx="1"/>
          </p:nvPr>
        </p:nvSpPr>
        <p:spPr/>
        <p:txBody>
          <a:bodyPr/>
          <a:lstStyle/>
          <a:p>
            <a:r>
              <a:rPr lang="en-US" sz="2800"/>
              <a:t>A </a:t>
            </a:r>
            <a:r>
              <a:rPr lang="ja-JP" altLang="en-US" sz="2800">
                <a:latin typeface="Arial"/>
              </a:rPr>
              <a:t>“</a:t>
            </a:r>
            <a:r>
              <a:rPr lang="en-US" sz="2800"/>
              <a:t>foreign key</a:t>
            </a:r>
            <a:r>
              <a:rPr lang="ja-JP" altLang="en-US" sz="2800">
                <a:latin typeface="Arial"/>
              </a:rPr>
              <a:t>”</a:t>
            </a:r>
            <a:r>
              <a:rPr lang="en-US" sz="2800"/>
              <a:t> links each occurrence in a relation representing a </a:t>
            </a:r>
            <a:r>
              <a:rPr lang="en-US" sz="2800" i="1"/>
              <a:t>child</a:t>
            </a:r>
            <a:r>
              <a:rPr lang="en-US" sz="2800"/>
              <a:t> entity to the occurrence of the </a:t>
            </a:r>
            <a:r>
              <a:rPr lang="en-US" sz="2800" i="1"/>
              <a:t>parent</a:t>
            </a:r>
            <a:r>
              <a:rPr lang="en-US" sz="2800"/>
              <a:t> entity containing the matching candidate key</a:t>
            </a:r>
          </a:p>
          <a:p>
            <a:r>
              <a:rPr lang="en-US" sz="2800"/>
              <a:t>Referential Integrity means that if the foreign key contains a value, that value must refer to an existing occurrence in the parent entity</a:t>
            </a:r>
          </a:p>
          <a:p>
            <a:r>
              <a:rPr lang="en-US" sz="2800"/>
              <a:t>For example:</a:t>
            </a:r>
          </a:p>
          <a:p>
            <a:pPr lvl="1"/>
            <a:r>
              <a:rPr lang="en-US" sz="2400"/>
              <a:t>Since the Order ID in the diveitem relation refers to a particular diveords item, that item must exist for referential integrity to be satisfied</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4276" name="Rectangle 4"/>
          <p:cNvSpPr>
            <a:spLocks noGrp="1" noChangeArrowheads="1"/>
          </p:cNvSpPr>
          <p:nvPr>
            <p:ph type="title"/>
          </p:nvPr>
        </p:nvSpPr>
        <p:spPr/>
        <p:txBody>
          <a:bodyPr/>
          <a:lstStyle/>
          <a:p>
            <a:r>
              <a:rPr lang="en-US"/>
              <a:t>Referential Integrity</a:t>
            </a:r>
          </a:p>
        </p:txBody>
      </p:sp>
      <p:sp>
        <p:nvSpPr>
          <p:cNvPr id="694277" name="Rectangle 5"/>
          <p:cNvSpPr>
            <a:spLocks noGrp="1" noChangeArrowheads="1"/>
          </p:cNvSpPr>
          <p:nvPr>
            <p:ph type="body" idx="1"/>
          </p:nvPr>
        </p:nvSpPr>
        <p:spPr/>
        <p:txBody>
          <a:bodyPr/>
          <a:lstStyle/>
          <a:p>
            <a:r>
              <a:rPr lang="en-US"/>
              <a:t>Referential integrity options are declared when tables are defined (in most systems)</a:t>
            </a:r>
          </a:p>
          <a:p>
            <a:r>
              <a:rPr lang="en-US"/>
              <a:t>There are many issues having to do with how particular referential integrity constraints are to be implemented to deal with insertions and deletions of data from the parent and child tables.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4100" name="Rectangle 4"/>
          <p:cNvSpPr>
            <a:spLocks noGrp="1" noChangeArrowheads="1"/>
          </p:cNvSpPr>
          <p:nvPr>
            <p:ph type="title"/>
          </p:nvPr>
        </p:nvSpPr>
        <p:spPr/>
        <p:txBody>
          <a:bodyPr/>
          <a:lstStyle/>
          <a:p>
            <a:r>
              <a:rPr lang="en-US"/>
              <a:t>Physical Design Decisions</a:t>
            </a:r>
          </a:p>
        </p:txBody>
      </p:sp>
      <p:sp>
        <p:nvSpPr>
          <p:cNvPr id="644101" name="Rectangle 5"/>
          <p:cNvSpPr>
            <a:spLocks noGrp="1" noChangeArrowheads="1"/>
          </p:cNvSpPr>
          <p:nvPr>
            <p:ph type="body" idx="1"/>
          </p:nvPr>
        </p:nvSpPr>
        <p:spPr/>
        <p:txBody>
          <a:bodyPr/>
          <a:lstStyle/>
          <a:p>
            <a:r>
              <a:rPr lang="en-US"/>
              <a:t>There are several critical decisions that will affect the integrity and performance of the system. </a:t>
            </a:r>
          </a:p>
          <a:p>
            <a:pPr lvl="1"/>
            <a:r>
              <a:rPr lang="en-US"/>
              <a:t>Storage Format</a:t>
            </a:r>
          </a:p>
          <a:p>
            <a:pPr lvl="1"/>
            <a:r>
              <a:rPr lang="en-US"/>
              <a:t>Physical record composition</a:t>
            </a:r>
          </a:p>
          <a:p>
            <a:pPr lvl="1"/>
            <a:r>
              <a:rPr lang="en-US"/>
              <a:t>Data arrangement</a:t>
            </a:r>
          </a:p>
          <a:p>
            <a:pPr lvl="1"/>
            <a:r>
              <a:rPr lang="en-US"/>
              <a:t>Indexes</a:t>
            </a:r>
          </a:p>
          <a:p>
            <a:pPr lvl="1"/>
            <a:r>
              <a:rPr lang="en-US"/>
              <a:t>Query optimization and performance tuning</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5300" name="Rectangle 4"/>
          <p:cNvSpPr>
            <a:spLocks noGrp="1" noChangeArrowheads="1"/>
          </p:cNvSpPr>
          <p:nvPr>
            <p:ph type="title"/>
          </p:nvPr>
        </p:nvSpPr>
        <p:spPr/>
        <p:txBody>
          <a:bodyPr/>
          <a:lstStyle/>
          <a:p>
            <a:r>
              <a:rPr lang="en-US"/>
              <a:t>Insertion rules</a:t>
            </a:r>
          </a:p>
        </p:txBody>
      </p:sp>
      <p:sp>
        <p:nvSpPr>
          <p:cNvPr id="695301" name="Rectangle 5"/>
          <p:cNvSpPr>
            <a:spLocks noGrp="1" noChangeArrowheads="1"/>
          </p:cNvSpPr>
          <p:nvPr>
            <p:ph type="body" idx="1"/>
          </p:nvPr>
        </p:nvSpPr>
        <p:spPr/>
        <p:txBody>
          <a:bodyPr/>
          <a:lstStyle/>
          <a:p>
            <a:pPr>
              <a:lnSpc>
                <a:spcPct val="90000"/>
              </a:lnSpc>
            </a:pPr>
            <a:r>
              <a:rPr lang="en-US"/>
              <a:t>A row should not be inserted in the referencing (child) table unless there already exists a matching entry in the referenced table.</a:t>
            </a:r>
          </a:p>
          <a:p>
            <a:pPr>
              <a:lnSpc>
                <a:spcPct val="90000"/>
              </a:lnSpc>
            </a:pPr>
            <a:r>
              <a:rPr lang="en-US"/>
              <a:t>Inserting into the parent table should </a:t>
            </a:r>
            <a:r>
              <a:rPr lang="en-US" i="1"/>
              <a:t>not</a:t>
            </a:r>
            <a:r>
              <a:rPr lang="en-US"/>
              <a:t> cause referential integrity problems</a:t>
            </a:r>
          </a:p>
          <a:p>
            <a:pPr lvl="1">
              <a:lnSpc>
                <a:spcPct val="90000"/>
              </a:lnSpc>
            </a:pPr>
            <a:r>
              <a:rPr lang="en-US"/>
              <a:t>Unless it is itself a child…</a:t>
            </a:r>
          </a:p>
          <a:p>
            <a:pPr>
              <a:lnSpc>
                <a:spcPct val="90000"/>
              </a:lnSpc>
            </a:pPr>
            <a:r>
              <a:rPr lang="en-US"/>
              <a:t>Sometimes a special NULL value may be used to create child entries without a parent or with a </a:t>
            </a:r>
            <a:r>
              <a:rPr lang="ja-JP" altLang="en-US">
                <a:latin typeface="Arial"/>
              </a:rPr>
              <a:t>“</a:t>
            </a:r>
            <a:r>
              <a:rPr lang="en-US"/>
              <a:t>dummy</a:t>
            </a:r>
            <a:r>
              <a:rPr lang="ja-JP" altLang="en-US">
                <a:latin typeface="Arial"/>
              </a:rPr>
              <a:t>”</a:t>
            </a:r>
            <a:r>
              <a:rPr lang="en-US"/>
              <a:t> parent.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6324" name="Rectangle 4"/>
          <p:cNvSpPr>
            <a:spLocks noGrp="1" noChangeArrowheads="1"/>
          </p:cNvSpPr>
          <p:nvPr>
            <p:ph type="title"/>
          </p:nvPr>
        </p:nvSpPr>
        <p:spPr/>
        <p:txBody>
          <a:bodyPr/>
          <a:lstStyle/>
          <a:p>
            <a:r>
              <a:rPr lang="en-US"/>
              <a:t>Deletion rules</a:t>
            </a:r>
          </a:p>
        </p:txBody>
      </p:sp>
      <p:sp>
        <p:nvSpPr>
          <p:cNvPr id="696325" name="Rectangle 5"/>
          <p:cNvSpPr>
            <a:spLocks noGrp="1" noChangeArrowheads="1"/>
          </p:cNvSpPr>
          <p:nvPr>
            <p:ph type="body" idx="1"/>
          </p:nvPr>
        </p:nvSpPr>
        <p:spPr/>
        <p:txBody>
          <a:bodyPr/>
          <a:lstStyle/>
          <a:p>
            <a:pPr>
              <a:lnSpc>
                <a:spcPct val="90000"/>
              </a:lnSpc>
            </a:pPr>
            <a:r>
              <a:rPr lang="en-US"/>
              <a:t>A row should not be deleted from the referenced table (parent) if there are matching rows in the referencing table (child).</a:t>
            </a:r>
          </a:p>
          <a:p>
            <a:pPr>
              <a:lnSpc>
                <a:spcPct val="90000"/>
              </a:lnSpc>
            </a:pPr>
            <a:r>
              <a:rPr lang="en-US"/>
              <a:t>Three ways to handle this</a:t>
            </a:r>
          </a:p>
          <a:p>
            <a:pPr lvl="1">
              <a:lnSpc>
                <a:spcPct val="90000"/>
              </a:lnSpc>
            </a:pPr>
            <a:r>
              <a:rPr lang="en-US" b="1"/>
              <a:t>Restrict</a:t>
            </a:r>
            <a:r>
              <a:rPr lang="en-US"/>
              <a:t> -- disallow the delete</a:t>
            </a:r>
          </a:p>
          <a:p>
            <a:pPr lvl="1">
              <a:lnSpc>
                <a:spcPct val="90000"/>
              </a:lnSpc>
            </a:pPr>
            <a:r>
              <a:rPr lang="en-US" b="1"/>
              <a:t>Nullify</a:t>
            </a:r>
            <a:r>
              <a:rPr lang="en-US"/>
              <a:t> -- reset the foreign keys in the child to some NULL or dummy value</a:t>
            </a:r>
          </a:p>
          <a:p>
            <a:pPr lvl="1">
              <a:lnSpc>
                <a:spcPct val="90000"/>
              </a:lnSpc>
            </a:pPr>
            <a:r>
              <a:rPr lang="en-US" b="1"/>
              <a:t>Cascade</a:t>
            </a:r>
            <a:r>
              <a:rPr lang="en-US"/>
              <a:t> -- Delete all rows in the child where there is a foreign key matching the key in the parent row being deleted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7348" name="Rectangle 4"/>
          <p:cNvSpPr>
            <a:spLocks noGrp="1" noChangeArrowheads="1"/>
          </p:cNvSpPr>
          <p:nvPr>
            <p:ph type="title"/>
          </p:nvPr>
        </p:nvSpPr>
        <p:spPr/>
        <p:txBody>
          <a:bodyPr/>
          <a:lstStyle/>
          <a:p>
            <a:r>
              <a:rPr lang="en-US"/>
              <a:t>Referential Integrity</a:t>
            </a:r>
          </a:p>
        </p:txBody>
      </p:sp>
      <p:sp>
        <p:nvSpPr>
          <p:cNvPr id="697349" name="Rectangle 5"/>
          <p:cNvSpPr>
            <a:spLocks noGrp="1" noChangeArrowheads="1"/>
          </p:cNvSpPr>
          <p:nvPr>
            <p:ph type="body" idx="1"/>
          </p:nvPr>
        </p:nvSpPr>
        <p:spPr/>
        <p:txBody>
          <a:bodyPr/>
          <a:lstStyle/>
          <a:p>
            <a:r>
              <a:rPr lang="en-US"/>
              <a:t>This can be implemented using external programs that access the database</a:t>
            </a:r>
          </a:p>
          <a:p>
            <a:r>
              <a:rPr lang="en-US"/>
              <a:t>newer databases implement executable rules or built-in integrity constraints (e.g. Access)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98372" name="Rectangle 4"/>
          <p:cNvSpPr>
            <a:spLocks noGrp="1" noChangeArrowheads="1"/>
          </p:cNvSpPr>
          <p:nvPr>
            <p:ph type="title"/>
          </p:nvPr>
        </p:nvSpPr>
        <p:spPr/>
        <p:txBody>
          <a:bodyPr/>
          <a:lstStyle/>
          <a:p>
            <a:r>
              <a:rPr lang="en-US"/>
              <a:t>Enterprise Constraints</a:t>
            </a:r>
          </a:p>
        </p:txBody>
      </p:sp>
      <p:sp>
        <p:nvSpPr>
          <p:cNvPr id="698373" name="Rectangle 5"/>
          <p:cNvSpPr>
            <a:spLocks noGrp="1" noChangeArrowheads="1"/>
          </p:cNvSpPr>
          <p:nvPr>
            <p:ph type="body" idx="1"/>
          </p:nvPr>
        </p:nvSpPr>
        <p:spPr/>
        <p:txBody>
          <a:bodyPr/>
          <a:lstStyle/>
          <a:p>
            <a:r>
              <a:rPr lang="en-US"/>
              <a:t>These are business rule that may affect the database and the data in it</a:t>
            </a:r>
          </a:p>
          <a:p>
            <a:pPr lvl="1"/>
            <a:r>
              <a:rPr lang="en-US"/>
              <a:t>for example, if a manager is only permitted to manage 10 employees then it would violate an enterprise constraint to manage more</a:t>
            </a:r>
          </a:p>
          <a:p>
            <a:pPr lvl="1"/>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05538" name="Rectangle 2"/>
          <p:cNvSpPr>
            <a:spLocks noGrp="1" noChangeArrowheads="1"/>
          </p:cNvSpPr>
          <p:nvPr>
            <p:ph type="title"/>
          </p:nvPr>
        </p:nvSpPr>
        <p:spPr/>
        <p:txBody>
          <a:bodyPr/>
          <a:lstStyle/>
          <a:p>
            <a:r>
              <a:rPr lang="en-US"/>
              <a:t>Next Time</a:t>
            </a:r>
          </a:p>
        </p:txBody>
      </p:sp>
      <p:sp>
        <p:nvSpPr>
          <p:cNvPr id="705539" name="Rectangle 3"/>
          <p:cNvSpPr>
            <a:spLocks noGrp="1" noChangeArrowheads="1"/>
          </p:cNvSpPr>
          <p:nvPr>
            <p:ph type="body" idx="1"/>
          </p:nvPr>
        </p:nvSpPr>
        <p:spPr/>
        <p:txBody>
          <a:bodyPr/>
          <a:lstStyle/>
          <a:p>
            <a:r>
              <a:rPr lang="en-US"/>
              <a:t>More on physical design </a:t>
            </a:r>
          </a:p>
          <a:p>
            <a:r>
              <a:rPr lang="en-US"/>
              <a:t>Design Review</a:t>
            </a:r>
          </a:p>
          <a:p>
            <a:r>
              <a:rPr lang="en-US"/>
              <a:t>Building a database with MySQL</a:t>
            </a:r>
          </a:p>
          <a:p>
            <a:pPr>
              <a:buFontTx/>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6150" name="Rectangle 6"/>
          <p:cNvSpPr>
            <a:spLocks noGrp="1" noChangeArrowheads="1"/>
          </p:cNvSpPr>
          <p:nvPr>
            <p:ph type="title"/>
          </p:nvPr>
        </p:nvSpPr>
        <p:spPr/>
        <p:txBody>
          <a:bodyPr/>
          <a:lstStyle/>
          <a:p>
            <a:r>
              <a:rPr lang="en-US" sz="3600"/>
              <a:t>Objectives of data type selection</a:t>
            </a:r>
          </a:p>
        </p:txBody>
      </p:sp>
      <p:sp>
        <p:nvSpPr>
          <p:cNvPr id="646151" name="Rectangle 7"/>
          <p:cNvSpPr>
            <a:spLocks noGrp="1" noChangeArrowheads="1"/>
          </p:cNvSpPr>
          <p:nvPr>
            <p:ph type="body" idx="1"/>
          </p:nvPr>
        </p:nvSpPr>
        <p:spPr/>
        <p:txBody>
          <a:bodyPr/>
          <a:lstStyle/>
          <a:p>
            <a:pPr>
              <a:lnSpc>
                <a:spcPct val="90000"/>
              </a:lnSpc>
            </a:pPr>
            <a:r>
              <a:rPr lang="en-US"/>
              <a:t>Minimize storage space</a:t>
            </a:r>
          </a:p>
          <a:p>
            <a:pPr>
              <a:lnSpc>
                <a:spcPct val="90000"/>
              </a:lnSpc>
            </a:pPr>
            <a:r>
              <a:rPr lang="en-US"/>
              <a:t>Represent all possible values</a:t>
            </a:r>
          </a:p>
          <a:p>
            <a:pPr>
              <a:lnSpc>
                <a:spcPct val="90000"/>
              </a:lnSpc>
            </a:pPr>
            <a:r>
              <a:rPr lang="en-US"/>
              <a:t>Improve data integrity</a:t>
            </a:r>
          </a:p>
          <a:p>
            <a:pPr>
              <a:lnSpc>
                <a:spcPct val="90000"/>
              </a:lnSpc>
            </a:pPr>
            <a:r>
              <a:rPr lang="en-US"/>
              <a:t>Support all data manipulations</a:t>
            </a:r>
          </a:p>
          <a:p>
            <a:pPr>
              <a:lnSpc>
                <a:spcPct val="90000"/>
              </a:lnSpc>
            </a:pPr>
            <a:r>
              <a:rPr lang="en-US"/>
              <a:t>The correct data type should, in minimal space, represent every possible value (but eliminated illegal values) for the associated attribute and can support the required data manipulations (e.g. numerical or string operations)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77218" name="Rectangle 2"/>
          <p:cNvSpPr>
            <a:spLocks noGrp="1" noChangeArrowheads="1"/>
          </p:cNvSpPr>
          <p:nvPr>
            <p:ph type="title"/>
          </p:nvPr>
        </p:nvSpPr>
        <p:spPr/>
        <p:txBody>
          <a:bodyPr/>
          <a:lstStyle/>
          <a:p>
            <a:r>
              <a:rPr lang="en-US"/>
              <a:t>MySQL Data Types</a:t>
            </a:r>
          </a:p>
        </p:txBody>
      </p:sp>
      <p:sp>
        <p:nvSpPr>
          <p:cNvPr id="777219" name="Rectangle 3"/>
          <p:cNvSpPr>
            <a:spLocks noGrp="1" noChangeArrowheads="1"/>
          </p:cNvSpPr>
          <p:nvPr>
            <p:ph type="body" idx="1"/>
          </p:nvPr>
        </p:nvSpPr>
        <p:spPr/>
        <p:txBody>
          <a:bodyPr/>
          <a:lstStyle/>
          <a:p>
            <a:pPr>
              <a:lnSpc>
                <a:spcPct val="80000"/>
              </a:lnSpc>
            </a:pPr>
            <a:r>
              <a:rPr lang="en-US" sz="2400"/>
              <a:t>MySQL supports all of the standard SQL numeric data types. These types include the exact numeric data types (INTEGER, SMALLINT, DECIMAL, and NUMERIC), as well as the approximate numeric data types (FLOAT, REAL, and DOUBLE PRECISION). The keyword INT is a synonym for INTEGER, and the keyword DEC  is a synonym for DECIMAL</a:t>
            </a:r>
          </a:p>
          <a:p>
            <a:pPr>
              <a:lnSpc>
                <a:spcPct val="80000"/>
              </a:lnSpc>
            </a:pPr>
            <a:r>
              <a:rPr lang="en-US" sz="2400"/>
              <a:t>Numeric (can also be declared as UNSIGNED)</a:t>
            </a:r>
          </a:p>
          <a:p>
            <a:pPr lvl="1">
              <a:lnSpc>
                <a:spcPct val="80000"/>
              </a:lnSpc>
            </a:pPr>
            <a:r>
              <a:rPr lang="en-US" sz="2000"/>
              <a:t>TINYINT (1 byte)</a:t>
            </a:r>
          </a:p>
          <a:p>
            <a:pPr lvl="1">
              <a:lnSpc>
                <a:spcPct val="80000"/>
              </a:lnSpc>
            </a:pPr>
            <a:r>
              <a:rPr lang="en-US" sz="2000"/>
              <a:t>SMALLINT (2 bytes)</a:t>
            </a:r>
          </a:p>
          <a:p>
            <a:pPr lvl="1">
              <a:lnSpc>
                <a:spcPct val="80000"/>
              </a:lnSpc>
            </a:pPr>
            <a:r>
              <a:rPr lang="en-US" sz="2000"/>
              <a:t>MEDIUMINT (3 bytes)</a:t>
            </a:r>
          </a:p>
          <a:p>
            <a:pPr lvl="1">
              <a:lnSpc>
                <a:spcPct val="80000"/>
              </a:lnSpc>
            </a:pPr>
            <a:r>
              <a:rPr lang="en-US" sz="2000"/>
              <a:t>INT (4 bytes)</a:t>
            </a:r>
          </a:p>
          <a:p>
            <a:pPr lvl="1">
              <a:lnSpc>
                <a:spcPct val="80000"/>
              </a:lnSpc>
            </a:pPr>
            <a:r>
              <a:rPr lang="en-US" sz="2000"/>
              <a:t>BIGINT (8 bytes)</a:t>
            </a:r>
          </a:p>
          <a:p>
            <a:pPr lvl="1">
              <a:lnSpc>
                <a:spcPct val="80000"/>
              </a:lnSpc>
            </a:pPr>
            <a:r>
              <a:rPr lang="en-US" sz="2000"/>
              <a:t>NUMERIC or DECIMAL</a:t>
            </a:r>
          </a:p>
          <a:p>
            <a:pPr lvl="1">
              <a:lnSpc>
                <a:spcPct val="80000"/>
              </a:lnSpc>
            </a:pPr>
            <a:r>
              <a:rPr lang="en-US" sz="2000"/>
              <a:t>FLOAT </a:t>
            </a:r>
          </a:p>
          <a:p>
            <a:pPr lvl="1">
              <a:lnSpc>
                <a:spcPct val="80000"/>
              </a:lnSpc>
            </a:pPr>
            <a:r>
              <a:rPr lang="en-US" sz="2000"/>
              <a:t>DOUBLE (or DOUBLE PRECISION)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79266" name="Rectangle 2"/>
          <p:cNvSpPr>
            <a:spLocks noGrp="1" noChangeArrowheads="1"/>
          </p:cNvSpPr>
          <p:nvPr>
            <p:ph type="title"/>
          </p:nvPr>
        </p:nvSpPr>
        <p:spPr/>
        <p:txBody>
          <a:bodyPr/>
          <a:lstStyle/>
          <a:p>
            <a:r>
              <a:rPr lang="en-US"/>
              <a:t>MySQL Data Types</a:t>
            </a:r>
          </a:p>
        </p:txBody>
      </p:sp>
      <p:sp>
        <p:nvSpPr>
          <p:cNvPr id="779267" name="Rectangle 3"/>
          <p:cNvSpPr>
            <a:spLocks noGrp="1" noChangeArrowheads="1"/>
          </p:cNvSpPr>
          <p:nvPr>
            <p:ph type="body" idx="1"/>
          </p:nvPr>
        </p:nvSpPr>
        <p:spPr/>
        <p:txBody>
          <a:bodyPr/>
          <a:lstStyle/>
          <a:p>
            <a:pPr>
              <a:lnSpc>
                <a:spcPct val="90000"/>
              </a:lnSpc>
            </a:pPr>
            <a:r>
              <a:rPr lang="en-US" sz="2800"/>
              <a:t>The date and time types for representing temporal values are DATETIME, DATE, TIMESTAMP, TIME, and YEAR. Each temporal type has a range of legal values, as well as a </a:t>
            </a:r>
            <a:r>
              <a:rPr lang="ja-JP" altLang="en-US" sz="2800">
                <a:latin typeface="Arial"/>
              </a:rPr>
              <a:t>“</a:t>
            </a:r>
            <a:r>
              <a:rPr lang="en-US" sz="2800"/>
              <a:t>zero</a:t>
            </a:r>
            <a:r>
              <a:rPr lang="ja-JP" altLang="en-US" sz="2800">
                <a:latin typeface="Arial"/>
              </a:rPr>
              <a:t>”</a:t>
            </a:r>
            <a:r>
              <a:rPr lang="en-US" sz="2800"/>
              <a:t> value that is used when you specify an illegal value that MySQL cannot represent</a:t>
            </a:r>
          </a:p>
          <a:p>
            <a:pPr lvl="1">
              <a:lnSpc>
                <a:spcPct val="90000"/>
              </a:lnSpc>
            </a:pPr>
            <a:r>
              <a:rPr lang="en-US" sz="2400"/>
              <a:t>DATETIME 	'0000-00-00 00:00:00'</a:t>
            </a:r>
          </a:p>
          <a:p>
            <a:pPr lvl="1">
              <a:lnSpc>
                <a:spcPct val="90000"/>
              </a:lnSpc>
            </a:pPr>
            <a:r>
              <a:rPr lang="en-US" sz="2400"/>
              <a:t>DATE 	'0000-00-00'</a:t>
            </a:r>
          </a:p>
          <a:p>
            <a:pPr lvl="1">
              <a:lnSpc>
                <a:spcPct val="90000"/>
              </a:lnSpc>
            </a:pPr>
            <a:r>
              <a:rPr lang="en-US" sz="2400"/>
              <a:t>TIMESTAMP (4.1 and up) 	'0000-00-00 00:00:00'</a:t>
            </a:r>
          </a:p>
          <a:p>
            <a:pPr lvl="1">
              <a:lnSpc>
                <a:spcPct val="90000"/>
              </a:lnSpc>
            </a:pPr>
            <a:r>
              <a:rPr lang="en-US" sz="2400"/>
              <a:t>TIMESTAMP (before 4.1) 	00000000000000</a:t>
            </a:r>
          </a:p>
          <a:p>
            <a:pPr lvl="1">
              <a:lnSpc>
                <a:spcPct val="90000"/>
              </a:lnSpc>
            </a:pPr>
            <a:r>
              <a:rPr lang="en-US" sz="2400"/>
              <a:t>TIME 	'00:00:00'</a:t>
            </a:r>
          </a:p>
          <a:p>
            <a:pPr lvl="1">
              <a:lnSpc>
                <a:spcPct val="90000"/>
              </a:lnSpc>
            </a:pPr>
            <a:r>
              <a:rPr lang="en-US" sz="2400"/>
              <a:t>YEAR 	0000</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1375</TotalTime>
  <Words>3616</Words>
  <Application>Microsoft Macintosh PowerPoint</Application>
  <PresentationFormat>On-screen Show (4:3)</PresentationFormat>
  <Paragraphs>862</Paragraphs>
  <Slides>64</Slides>
  <Notes>64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Default Design</vt:lpstr>
      <vt:lpstr>Worksheet</vt:lpstr>
      <vt:lpstr>Physical Database Design and Referential Integrity</vt:lpstr>
      <vt:lpstr>Lecture Outline</vt:lpstr>
      <vt:lpstr>Lecture Outline</vt:lpstr>
      <vt:lpstr>Database Design Process</vt:lpstr>
      <vt:lpstr>Physical Database Design</vt:lpstr>
      <vt:lpstr>Physical Design Decisions</vt:lpstr>
      <vt:lpstr>Objectives of data type selection</vt:lpstr>
      <vt:lpstr>MySQL Data Types</vt:lpstr>
      <vt:lpstr>MySQL Data Types</vt:lpstr>
      <vt:lpstr>MySQL Data Types</vt:lpstr>
      <vt:lpstr>MySQL Data Types</vt:lpstr>
      <vt:lpstr>MySQL Data Types</vt:lpstr>
      <vt:lpstr>MySQL Data Types</vt:lpstr>
      <vt:lpstr>Controlling Data Integrity</vt:lpstr>
      <vt:lpstr>Designing Physical Records</vt:lpstr>
      <vt:lpstr>Physical Design</vt:lpstr>
      <vt:lpstr>Physical Design</vt:lpstr>
      <vt:lpstr>Physical File Design</vt:lpstr>
      <vt:lpstr>Lecture Outline</vt:lpstr>
      <vt:lpstr>Internal Model Access Methods</vt:lpstr>
      <vt:lpstr>Physical Sequential</vt:lpstr>
      <vt:lpstr>Indexed Sequential</vt:lpstr>
      <vt:lpstr>Index Sequential</vt:lpstr>
      <vt:lpstr>Indexed Sequential: Two Levels</vt:lpstr>
      <vt:lpstr>Indexed Random</vt:lpstr>
      <vt:lpstr>Indexed Random</vt:lpstr>
      <vt:lpstr>Btree</vt:lpstr>
      <vt:lpstr>Inverted</vt:lpstr>
      <vt:lpstr>Inverted</vt:lpstr>
      <vt:lpstr>Direct</vt:lpstr>
      <vt:lpstr>Hashing</vt:lpstr>
      <vt:lpstr>Late addition – Bitmap index</vt:lpstr>
      <vt:lpstr>Comparative Access Methods</vt:lpstr>
      <vt:lpstr>Lecture Outline</vt:lpstr>
      <vt:lpstr>Indexes</vt:lpstr>
      <vt:lpstr>Type of Keys</vt:lpstr>
      <vt:lpstr>Primary Key Indexes</vt:lpstr>
      <vt:lpstr>Secondary Key Indexes</vt:lpstr>
      <vt:lpstr>When to Index</vt:lpstr>
      <vt:lpstr>When to Use Indexes</vt:lpstr>
      <vt:lpstr>Lecture Outline</vt:lpstr>
      <vt:lpstr>Parallel Processing with RAID</vt:lpstr>
      <vt:lpstr>Disk Timing (and Problems)</vt:lpstr>
      <vt:lpstr>RAID</vt:lpstr>
      <vt:lpstr>RAID Technology</vt:lpstr>
      <vt:lpstr>Raid 0</vt:lpstr>
      <vt:lpstr>RAID-1</vt:lpstr>
      <vt:lpstr>RAID-2</vt:lpstr>
      <vt:lpstr>RAID-3</vt:lpstr>
      <vt:lpstr>Raid-4</vt:lpstr>
      <vt:lpstr>RAID-5</vt:lpstr>
      <vt:lpstr>RAID for DBMS </vt:lpstr>
      <vt:lpstr>Lecture Outline</vt:lpstr>
      <vt:lpstr>Integrity Constraints</vt:lpstr>
      <vt:lpstr>Required Data</vt:lpstr>
      <vt:lpstr>Attribute Domain Constraints</vt:lpstr>
      <vt:lpstr>Entity Integrity</vt:lpstr>
      <vt:lpstr>Referential Integrity</vt:lpstr>
      <vt:lpstr>Referential Integrity</vt:lpstr>
      <vt:lpstr>Insertion rules</vt:lpstr>
      <vt:lpstr>Deletion rules</vt:lpstr>
      <vt:lpstr>Referential Integrity</vt:lpstr>
      <vt:lpstr>Enterprise Constraints</vt:lpstr>
      <vt:lpstr>Next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128</cp:revision>
  <dcterms:created xsi:type="dcterms:W3CDTF">2002-08-26T07:08:49Z</dcterms:created>
  <dcterms:modified xsi:type="dcterms:W3CDTF">2012-09-18T19:26:52Z</dcterms:modified>
</cp:coreProperties>
</file>