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embeddings/oleObject5.bin" ContentType="application/vnd.openxmlformats-officedocument.oleObject"/>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handoutMasterIdLst>
    <p:handoutMasterId r:id="rId68"/>
  </p:handoutMasterIdLst>
  <p:sldIdLst>
    <p:sldId id="600" r:id="rId2"/>
    <p:sldId id="668" r:id="rId3"/>
    <p:sldId id="766" r:id="rId4"/>
    <p:sldId id="767" r:id="rId5"/>
    <p:sldId id="768" r:id="rId6"/>
    <p:sldId id="769" r:id="rId7"/>
    <p:sldId id="770" r:id="rId8"/>
    <p:sldId id="771" r:id="rId9"/>
    <p:sldId id="772" r:id="rId10"/>
    <p:sldId id="773" r:id="rId11"/>
    <p:sldId id="774" r:id="rId12"/>
    <p:sldId id="775" r:id="rId13"/>
    <p:sldId id="777" r:id="rId14"/>
    <p:sldId id="778" r:id="rId15"/>
    <p:sldId id="779" r:id="rId16"/>
    <p:sldId id="780" r:id="rId17"/>
    <p:sldId id="781" r:id="rId18"/>
    <p:sldId id="782" r:id="rId19"/>
    <p:sldId id="783" r:id="rId20"/>
    <p:sldId id="784" r:id="rId21"/>
    <p:sldId id="785" r:id="rId22"/>
    <p:sldId id="786" r:id="rId23"/>
    <p:sldId id="787" r:id="rId24"/>
    <p:sldId id="788" r:id="rId25"/>
    <p:sldId id="789" r:id="rId26"/>
    <p:sldId id="756" r:id="rId27"/>
    <p:sldId id="791" r:id="rId28"/>
    <p:sldId id="758" r:id="rId29"/>
    <p:sldId id="793" r:id="rId30"/>
    <p:sldId id="794" r:id="rId31"/>
    <p:sldId id="795" r:id="rId32"/>
    <p:sldId id="796" r:id="rId33"/>
    <p:sldId id="747" r:id="rId34"/>
    <p:sldId id="720" r:id="rId35"/>
    <p:sldId id="721" r:id="rId36"/>
    <p:sldId id="722" r:id="rId37"/>
    <p:sldId id="723" r:id="rId38"/>
    <p:sldId id="724" r:id="rId39"/>
    <p:sldId id="725" r:id="rId40"/>
    <p:sldId id="760" r:id="rId41"/>
    <p:sldId id="761" r:id="rId42"/>
    <p:sldId id="762" r:id="rId43"/>
    <p:sldId id="763" r:id="rId44"/>
    <p:sldId id="764" r:id="rId45"/>
    <p:sldId id="765" r:id="rId46"/>
    <p:sldId id="728" r:id="rId47"/>
    <p:sldId id="729" r:id="rId48"/>
    <p:sldId id="730" r:id="rId49"/>
    <p:sldId id="731" r:id="rId50"/>
    <p:sldId id="732" r:id="rId51"/>
    <p:sldId id="733" r:id="rId52"/>
    <p:sldId id="790" r:id="rId53"/>
    <p:sldId id="734" r:id="rId54"/>
    <p:sldId id="735" r:id="rId55"/>
    <p:sldId id="736" r:id="rId56"/>
    <p:sldId id="737" r:id="rId57"/>
    <p:sldId id="738" r:id="rId58"/>
    <p:sldId id="739" r:id="rId59"/>
    <p:sldId id="740" r:id="rId60"/>
    <p:sldId id="741" r:id="rId61"/>
    <p:sldId id="742" r:id="rId62"/>
    <p:sldId id="743" r:id="rId63"/>
    <p:sldId id="744" r:id="rId64"/>
    <p:sldId id="745" r:id="rId65"/>
    <p:sldId id="746" r:id="rId6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99" autoAdjust="0"/>
    <p:restoredTop sz="90929"/>
  </p:normalViewPr>
  <p:slideViewPr>
    <p:cSldViewPr>
      <p:cViewPr varScale="1">
        <p:scale>
          <a:sx n="112" d="100"/>
          <a:sy n="112" d="100"/>
        </p:scale>
        <p:origin x="-5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notesMaster" Target="notesMasters/notesMaster1.xml"/><Relationship Id="rId68" Type="http://schemas.openxmlformats.org/officeDocument/2006/relationships/handoutMaster" Target="handoutMasters/handoutMaster1.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1CA788-ABE9-0640-94EF-FA7A0B635A19}" type="datetimeFigureOut">
              <a:rPr lang="en-US" smtClean="0"/>
              <a:t>9/13/12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7337FE-0551-5F48-B6D9-55B32E4869C1}" type="slidenum">
              <a:rPr lang="en-US" smtClean="0"/>
              <a:t>‹#›</a:t>
            </a:fld>
            <a:endParaRPr lang="en-US"/>
          </a:p>
        </p:txBody>
      </p:sp>
    </p:spTree>
    <p:extLst>
      <p:ext uri="{BB962C8B-B14F-4D97-AF65-F5344CB8AC3E}">
        <p14:creationId xmlns:p14="http://schemas.microsoft.com/office/powerpoint/2010/main" val="3877995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A21570D-71A8-4046-82C2-8DECC280C039}" type="slidenum">
              <a:rPr lang="en-US"/>
              <a:pPr/>
              <a:t>‹#›</a:t>
            </a:fld>
            <a:endParaRPr lang="en-US"/>
          </a:p>
        </p:txBody>
      </p:sp>
    </p:spTree>
    <p:extLst>
      <p:ext uri="{BB962C8B-B14F-4D97-AF65-F5344CB8AC3E}">
        <p14:creationId xmlns:p14="http://schemas.microsoft.com/office/powerpoint/2010/main" val="17384301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CC6FE-93F6-6A48-B31A-0BAEAD1D5525}" type="slidenum">
              <a:rPr lang="en-US"/>
              <a:pPr/>
              <a:t>1</a:t>
            </a:fld>
            <a:endParaRPr lang="en-US"/>
          </a:p>
        </p:txBody>
      </p:sp>
      <p:sp>
        <p:nvSpPr>
          <p:cNvPr id="67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26C3DF-1853-BF4B-B6C9-182B099A6083}" type="slidenum">
              <a:rPr lang="en-US"/>
              <a:pPr/>
              <a:t>10</a:t>
            </a:fld>
            <a:endParaRPr lang="en-US"/>
          </a:p>
        </p:txBody>
      </p:sp>
      <p:sp>
        <p:nvSpPr>
          <p:cNvPr id="7833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33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E0157-7AAB-8C4A-B739-A65EA9DB79CA}" type="slidenum">
              <a:rPr lang="en-US"/>
              <a:pPr/>
              <a:t>11</a:t>
            </a:fld>
            <a:endParaRPr lang="en-US"/>
          </a:p>
        </p:txBody>
      </p:sp>
      <p:sp>
        <p:nvSpPr>
          <p:cNvPr id="785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5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97708-C9EB-B949-8540-0CE00FB0361B}" type="slidenum">
              <a:rPr lang="en-US"/>
              <a:pPr/>
              <a:t>12</a:t>
            </a:fld>
            <a:endParaRPr lang="en-US"/>
          </a:p>
        </p:txBody>
      </p:sp>
      <p:sp>
        <p:nvSpPr>
          <p:cNvPr id="78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03D57-9489-A545-B05B-85BD7A0B2310}" type="slidenum">
              <a:rPr lang="en-US"/>
              <a:pPr/>
              <a:t>13</a:t>
            </a:fld>
            <a:endParaRPr lang="en-US"/>
          </a:p>
        </p:txBody>
      </p:sp>
      <p:sp>
        <p:nvSpPr>
          <p:cNvPr id="79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303F6-D38B-3F47-89E4-7E82ECB098A0}" type="slidenum">
              <a:rPr lang="en-US"/>
              <a:pPr/>
              <a:t>14</a:t>
            </a:fld>
            <a:endParaRPr lang="en-US"/>
          </a:p>
        </p:txBody>
      </p:sp>
      <p:sp>
        <p:nvSpPr>
          <p:cNvPr id="793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3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E351-E573-1C45-9E84-63FFA9753F44}" type="slidenum">
              <a:rPr lang="en-US"/>
              <a:pPr/>
              <a:t>15</a:t>
            </a:fld>
            <a:endParaRPr lang="en-US"/>
          </a:p>
        </p:txBody>
      </p:sp>
      <p:sp>
        <p:nvSpPr>
          <p:cNvPr id="795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5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99CA3-5D05-964F-BFC6-E094D01B20C1}" type="slidenum">
              <a:rPr lang="en-US"/>
              <a:pPr/>
              <a:t>16</a:t>
            </a:fld>
            <a:endParaRPr lang="en-US"/>
          </a:p>
        </p:txBody>
      </p:sp>
      <p:sp>
        <p:nvSpPr>
          <p:cNvPr id="797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7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0F878-9B04-9D4E-8858-94F48AF15777}" type="slidenum">
              <a:rPr lang="en-US"/>
              <a:pPr/>
              <a:t>17</a:t>
            </a:fld>
            <a:endParaRPr lang="en-US"/>
          </a:p>
        </p:txBody>
      </p:sp>
      <p:sp>
        <p:nvSpPr>
          <p:cNvPr id="799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9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9FA81-5FD5-4D46-ABC9-EC6F903B8280}" type="slidenum">
              <a:rPr lang="en-US"/>
              <a:pPr/>
              <a:t>18</a:t>
            </a:fld>
            <a:endParaRPr lang="en-US"/>
          </a:p>
        </p:txBody>
      </p:sp>
      <p:sp>
        <p:nvSpPr>
          <p:cNvPr id="801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1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8504F-8A89-F846-A349-3F45EDA2915F}" type="slidenum">
              <a:rPr lang="en-US"/>
              <a:pPr/>
              <a:t>19</a:t>
            </a:fld>
            <a:endParaRPr lang="en-US"/>
          </a:p>
        </p:txBody>
      </p:sp>
      <p:sp>
        <p:nvSpPr>
          <p:cNvPr id="803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3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2</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77ACE-7001-E045-B7C1-981E37A87F07}" type="slidenum">
              <a:rPr lang="en-US"/>
              <a:pPr/>
              <a:t>20</a:t>
            </a:fld>
            <a:endParaRPr lang="en-US"/>
          </a:p>
        </p:txBody>
      </p:sp>
      <p:sp>
        <p:nvSpPr>
          <p:cNvPr id="8058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5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8BC58-2A09-8D47-BFDB-8A1D8BEEFA41}" type="slidenum">
              <a:rPr lang="en-US"/>
              <a:pPr/>
              <a:t>21</a:t>
            </a:fld>
            <a:endParaRPr lang="en-US"/>
          </a:p>
        </p:txBody>
      </p:sp>
      <p:sp>
        <p:nvSpPr>
          <p:cNvPr id="807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79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79865-BCDF-DA45-A50C-7AB258D854BB}" type="slidenum">
              <a:rPr lang="en-US"/>
              <a:pPr/>
              <a:t>22</a:t>
            </a:fld>
            <a:endParaRPr lang="en-US"/>
          </a:p>
        </p:txBody>
      </p:sp>
      <p:sp>
        <p:nvSpPr>
          <p:cNvPr id="809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9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4218F-0FA5-754A-90CE-9172D78A6786}" type="slidenum">
              <a:rPr lang="en-US"/>
              <a:pPr/>
              <a:t>23</a:t>
            </a:fld>
            <a:endParaRPr lang="en-US"/>
          </a:p>
        </p:txBody>
      </p:sp>
      <p:sp>
        <p:nvSpPr>
          <p:cNvPr id="812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2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72F0F-96CB-D244-89FA-B8E79DE3F081}" type="slidenum">
              <a:rPr lang="en-US"/>
              <a:pPr/>
              <a:t>24</a:t>
            </a:fld>
            <a:endParaRPr lang="en-US"/>
          </a:p>
        </p:txBody>
      </p:sp>
      <p:sp>
        <p:nvSpPr>
          <p:cNvPr id="814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4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8C63E-E95A-934F-9A03-73C086E75E0D}" type="slidenum">
              <a:rPr lang="en-US"/>
              <a:pPr/>
              <a:t>25</a:t>
            </a:fld>
            <a:endParaRPr lang="en-US"/>
          </a:p>
        </p:txBody>
      </p:sp>
      <p:sp>
        <p:nvSpPr>
          <p:cNvPr id="816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6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8F145-6431-2F4D-B9A5-74013FF2D4E1}" type="slidenum">
              <a:rPr lang="en-US"/>
              <a:pPr/>
              <a:t>26</a:t>
            </a:fld>
            <a:endParaRPr lang="en-US"/>
          </a:p>
        </p:txBody>
      </p:sp>
      <p:sp>
        <p:nvSpPr>
          <p:cNvPr id="7485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48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B0AED5-321F-ED49-B8B7-BDF67CAB8F4E}" type="slidenum">
              <a:rPr lang="en-US"/>
              <a:pPr/>
              <a:t>27</a:t>
            </a:fld>
            <a:endParaRPr lang="en-US"/>
          </a:p>
        </p:txBody>
      </p:sp>
      <p:sp>
        <p:nvSpPr>
          <p:cNvPr id="820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0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5BEF7-03CA-2B48-B90C-F4B4B86B64D4}" type="slidenum">
              <a:rPr lang="en-US"/>
              <a:pPr/>
              <a:t>28</a:t>
            </a:fld>
            <a:endParaRPr lang="en-US"/>
          </a:p>
        </p:txBody>
      </p:sp>
      <p:sp>
        <p:nvSpPr>
          <p:cNvPr id="7526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26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3EF8A-F3DB-9845-ABA5-551C9AD7D475}" type="slidenum">
              <a:rPr lang="en-US"/>
              <a:pPr/>
              <a:t>29</a:t>
            </a:fld>
            <a:endParaRPr lang="en-US"/>
          </a:p>
        </p:txBody>
      </p:sp>
      <p:sp>
        <p:nvSpPr>
          <p:cNvPr id="824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4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90F73-0898-AD40-88C6-277F5831F0CA}" type="slidenum">
              <a:rPr lang="en-US"/>
              <a:pPr/>
              <a:t>3</a:t>
            </a:fld>
            <a:endParaRPr lang="en-US"/>
          </a:p>
        </p:txBody>
      </p:sp>
      <p:sp>
        <p:nvSpPr>
          <p:cNvPr id="769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FC6E7-79C1-3347-AE3F-2F2BEFD2B61E}" type="slidenum">
              <a:rPr lang="en-US"/>
              <a:pPr/>
              <a:t>30</a:t>
            </a:fld>
            <a:endParaRPr lang="en-US"/>
          </a:p>
        </p:txBody>
      </p:sp>
      <p:sp>
        <p:nvSpPr>
          <p:cNvPr id="826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6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87A3B-FF6D-C848-8252-C30C078F9CDA}" type="slidenum">
              <a:rPr lang="en-US"/>
              <a:pPr/>
              <a:t>31</a:t>
            </a:fld>
            <a:endParaRPr lang="en-US"/>
          </a:p>
        </p:txBody>
      </p:sp>
      <p:sp>
        <p:nvSpPr>
          <p:cNvPr id="8284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8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1F801-4203-1B40-89D4-68CA3964C0FE}" type="slidenum">
              <a:rPr lang="en-US"/>
              <a:pPr/>
              <a:t>32</a:t>
            </a:fld>
            <a:endParaRPr lang="en-US"/>
          </a:p>
        </p:txBody>
      </p:sp>
      <p:sp>
        <p:nvSpPr>
          <p:cNvPr id="83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3FADD-5FC2-6D47-ABD4-8FB31797784F}" type="slidenum">
              <a:rPr lang="en-US"/>
              <a:pPr/>
              <a:t>33</a:t>
            </a:fld>
            <a:endParaRPr lang="en-US"/>
          </a:p>
        </p:txBody>
      </p:sp>
      <p:sp>
        <p:nvSpPr>
          <p:cNvPr id="69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578F2-2F85-914C-A9C8-78D85F05984F}" type="slidenum">
              <a:rPr lang="en-US"/>
              <a:pPr/>
              <a:t>34</a:t>
            </a:fld>
            <a:endParaRPr lang="en-US"/>
          </a:p>
        </p:txBody>
      </p:sp>
      <p:sp>
        <p:nvSpPr>
          <p:cNvPr id="70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37BC6-60F9-3F4A-B868-DE78EE3C150D}" type="slidenum">
              <a:rPr lang="en-US"/>
              <a:pPr/>
              <a:t>35</a:t>
            </a:fld>
            <a:endParaRPr lang="en-US"/>
          </a:p>
        </p:txBody>
      </p:sp>
      <p:sp>
        <p:nvSpPr>
          <p:cNvPr id="70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611B48-F2B5-1A44-BAE3-3FBA4D482D46}" type="slidenum">
              <a:rPr lang="en-US"/>
              <a:pPr/>
              <a:t>36</a:t>
            </a:fld>
            <a:endParaRPr lang="en-US"/>
          </a:p>
        </p:txBody>
      </p:sp>
      <p:sp>
        <p:nvSpPr>
          <p:cNvPr id="70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3DF32-29F1-E94D-BB79-AE27A08BBA6F}" type="slidenum">
              <a:rPr lang="en-US"/>
              <a:pPr/>
              <a:t>37</a:t>
            </a:fld>
            <a:endParaRPr lang="en-US"/>
          </a:p>
        </p:txBody>
      </p:sp>
      <p:sp>
        <p:nvSpPr>
          <p:cNvPr id="70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2D33A-4BFA-854C-8284-F0743EBE35A1}" type="slidenum">
              <a:rPr lang="en-US"/>
              <a:pPr/>
              <a:t>38</a:t>
            </a:fld>
            <a:endParaRPr lang="en-US"/>
          </a:p>
        </p:txBody>
      </p:sp>
      <p:sp>
        <p:nvSpPr>
          <p:cNvPr id="704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E883D-3E87-784B-8A3B-ECF3FC38F807}" type="slidenum">
              <a:rPr lang="en-US"/>
              <a:pPr/>
              <a:t>39</a:t>
            </a:fld>
            <a:endParaRPr lang="en-US"/>
          </a:p>
        </p:txBody>
      </p:sp>
      <p:sp>
        <p:nvSpPr>
          <p:cNvPr id="705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C13740-2251-5749-B695-DE625F12FFFE}" type="slidenum">
              <a:rPr lang="en-US"/>
              <a:pPr/>
              <a:t>4</a:t>
            </a:fld>
            <a:endParaRPr lang="en-US"/>
          </a:p>
        </p:txBody>
      </p:sp>
      <p:sp>
        <p:nvSpPr>
          <p:cNvPr id="7710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10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FCD91-A189-D242-9499-D47937F9C4E7}" type="slidenum">
              <a:rPr lang="en-US"/>
              <a:pPr/>
              <a:t>40</a:t>
            </a:fld>
            <a:endParaRPr lang="en-US"/>
          </a:p>
        </p:txBody>
      </p:sp>
      <p:sp>
        <p:nvSpPr>
          <p:cNvPr id="7567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67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B1E3D6-05C4-164E-8FEE-D643506CE84F}" type="slidenum">
              <a:rPr lang="en-US"/>
              <a:pPr/>
              <a:t>41</a:t>
            </a:fld>
            <a:endParaRPr lang="en-US"/>
          </a:p>
        </p:txBody>
      </p:sp>
      <p:sp>
        <p:nvSpPr>
          <p:cNvPr id="7587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87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ECBF4-15B7-9D4A-A668-CE9CF9B81484}" type="slidenum">
              <a:rPr lang="en-US"/>
              <a:pPr/>
              <a:t>42</a:t>
            </a:fld>
            <a:endParaRPr lang="en-US"/>
          </a:p>
        </p:txBody>
      </p:sp>
      <p:sp>
        <p:nvSpPr>
          <p:cNvPr id="7608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08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C2195-791C-A445-88C3-CBC649CE8321}" type="slidenum">
              <a:rPr lang="en-US"/>
              <a:pPr/>
              <a:t>43</a:t>
            </a:fld>
            <a:endParaRPr lang="en-US"/>
          </a:p>
        </p:txBody>
      </p:sp>
      <p:sp>
        <p:nvSpPr>
          <p:cNvPr id="7628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2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E53F92-9CDB-3949-9FBD-8A1C716D4D64}" type="slidenum">
              <a:rPr lang="en-US"/>
              <a:pPr/>
              <a:t>44</a:t>
            </a:fld>
            <a:endParaRPr lang="en-US"/>
          </a:p>
        </p:txBody>
      </p:sp>
      <p:sp>
        <p:nvSpPr>
          <p:cNvPr id="764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4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4B289-8D55-F147-AD11-3F4A7DB1A5A6}" type="slidenum">
              <a:rPr lang="en-US"/>
              <a:pPr/>
              <a:t>45</a:t>
            </a:fld>
            <a:endParaRPr lang="en-US"/>
          </a:p>
        </p:txBody>
      </p:sp>
      <p:sp>
        <p:nvSpPr>
          <p:cNvPr id="7669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69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2632E-B1A0-9C47-A9A2-8013CDE778B1}" type="slidenum">
              <a:rPr lang="en-US"/>
              <a:pPr/>
              <a:t>46</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610740-3833-F64F-9FA4-2BCD217130D6}" type="slidenum">
              <a:rPr lang="en-US"/>
              <a:pPr/>
              <a:t>47</a:t>
            </a:fld>
            <a:endParaRPr lang="en-US"/>
          </a:p>
        </p:txBody>
      </p:sp>
      <p:sp>
        <p:nvSpPr>
          <p:cNvPr id="70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579D5-D0B4-3648-AB2E-2F19BD26EA95}" type="slidenum">
              <a:rPr lang="en-US"/>
              <a:pPr/>
              <a:t>48</a:t>
            </a:fld>
            <a:endParaRPr lang="en-US"/>
          </a:p>
        </p:txBody>
      </p:sp>
      <p:sp>
        <p:nvSpPr>
          <p:cNvPr id="71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71C21E-040E-5D48-96F9-035CEE51F53A}" type="slidenum">
              <a:rPr lang="en-US"/>
              <a:pPr/>
              <a:t>49</a:t>
            </a:fld>
            <a:endParaRPr lang="en-US"/>
          </a:p>
        </p:txBody>
      </p:sp>
      <p:sp>
        <p:nvSpPr>
          <p:cNvPr id="71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5958D-CAFD-194C-885A-C9EBBEDF4E4E}" type="slidenum">
              <a:rPr lang="en-US"/>
              <a:pPr/>
              <a:t>5</a:t>
            </a:fld>
            <a:endParaRPr lang="en-US"/>
          </a:p>
        </p:txBody>
      </p:sp>
      <p:sp>
        <p:nvSpPr>
          <p:cNvPr id="7731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31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E1709-D224-1D40-9FA4-33793CCBF9B6}" type="slidenum">
              <a:rPr lang="en-US"/>
              <a:pPr/>
              <a:t>50</a:t>
            </a:fld>
            <a:endParaRPr lang="en-US"/>
          </a:p>
        </p:txBody>
      </p:sp>
      <p:sp>
        <p:nvSpPr>
          <p:cNvPr id="712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19B3A-7D10-9243-BB32-8F173AFA82D6}" type="slidenum">
              <a:rPr lang="en-US"/>
              <a:pPr/>
              <a:t>51</a:t>
            </a:fld>
            <a:endParaRPr lang="en-US"/>
          </a:p>
        </p:txBody>
      </p:sp>
      <p:sp>
        <p:nvSpPr>
          <p:cNvPr id="713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01427D-2457-4343-9B66-6FD64C82DAE6}" type="slidenum">
              <a:rPr lang="en-US"/>
              <a:pPr/>
              <a:t>52</a:t>
            </a:fld>
            <a:endParaRPr lang="en-US"/>
          </a:p>
        </p:txBody>
      </p:sp>
      <p:sp>
        <p:nvSpPr>
          <p:cNvPr id="81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CA56C-4B1E-3542-9EC8-2067A262B2EC}" type="slidenum">
              <a:rPr lang="en-US"/>
              <a:pPr/>
              <a:t>53</a:t>
            </a:fld>
            <a:endParaRPr lang="en-US"/>
          </a:p>
        </p:txBody>
      </p:sp>
      <p:sp>
        <p:nvSpPr>
          <p:cNvPr id="714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92D63-A505-1343-8D3C-69D2E773BAB0}" type="slidenum">
              <a:rPr lang="en-US"/>
              <a:pPr/>
              <a:t>54</a:t>
            </a:fld>
            <a:endParaRPr lang="en-US"/>
          </a:p>
        </p:txBody>
      </p:sp>
      <p:sp>
        <p:nvSpPr>
          <p:cNvPr id="715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088AB-0AF4-064D-B69A-9A47AA1DF3B8}" type="slidenum">
              <a:rPr lang="en-US"/>
              <a:pPr/>
              <a:t>55</a:t>
            </a:fld>
            <a:endParaRPr lang="en-US"/>
          </a:p>
        </p:txBody>
      </p:sp>
      <p:sp>
        <p:nvSpPr>
          <p:cNvPr id="716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31F89-BC58-8748-90C6-B3D78233888C}" type="slidenum">
              <a:rPr lang="en-US"/>
              <a:pPr/>
              <a:t>56</a:t>
            </a:fld>
            <a:endParaRPr lang="en-US"/>
          </a:p>
        </p:txBody>
      </p:sp>
      <p:sp>
        <p:nvSpPr>
          <p:cNvPr id="717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4D667-0A08-E640-9E43-D52F640079C2}" type="slidenum">
              <a:rPr lang="en-US"/>
              <a:pPr/>
              <a:t>57</a:t>
            </a:fld>
            <a:endParaRPr lang="en-US"/>
          </a:p>
        </p:txBody>
      </p:sp>
      <p:sp>
        <p:nvSpPr>
          <p:cNvPr id="7188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F0133-66AE-094F-BA18-C02BF5B7AC45}" type="slidenum">
              <a:rPr lang="en-US"/>
              <a:pPr/>
              <a:t>58</a:t>
            </a:fld>
            <a:endParaRPr lang="en-US"/>
          </a:p>
        </p:txBody>
      </p:sp>
      <p:sp>
        <p:nvSpPr>
          <p:cNvPr id="719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82DA4-041D-5D4E-B676-9884958CDFDC}" type="slidenum">
              <a:rPr lang="en-US"/>
              <a:pPr/>
              <a:t>59</a:t>
            </a:fld>
            <a:endParaRPr lang="en-US"/>
          </a:p>
        </p:txBody>
      </p:sp>
      <p:sp>
        <p:nvSpPr>
          <p:cNvPr id="720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F419-2828-3549-866E-2C53CC244566}" type="slidenum">
              <a:rPr lang="en-US"/>
              <a:pPr/>
              <a:t>6</a:t>
            </a:fld>
            <a:endParaRPr lang="en-US"/>
          </a:p>
        </p:txBody>
      </p:sp>
      <p:sp>
        <p:nvSpPr>
          <p:cNvPr id="7751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51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7E75E-E816-AA4A-B6A8-6C645C269EE4}" type="slidenum">
              <a:rPr lang="en-US"/>
              <a:pPr/>
              <a:t>60</a:t>
            </a:fld>
            <a:endParaRPr lang="en-US"/>
          </a:p>
        </p:txBody>
      </p:sp>
      <p:sp>
        <p:nvSpPr>
          <p:cNvPr id="721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C6DD7-3FD2-7747-8EE2-A2E41A73DEDE}" type="slidenum">
              <a:rPr lang="en-US"/>
              <a:pPr/>
              <a:t>61</a:t>
            </a:fld>
            <a:endParaRPr lang="en-US"/>
          </a:p>
        </p:txBody>
      </p:sp>
      <p:sp>
        <p:nvSpPr>
          <p:cNvPr id="722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72B66-DA5E-9948-8CA1-80BD193C8470}" type="slidenum">
              <a:rPr lang="en-US"/>
              <a:pPr/>
              <a:t>62</a:t>
            </a:fld>
            <a:endParaRPr lang="en-US"/>
          </a:p>
        </p:txBody>
      </p:sp>
      <p:sp>
        <p:nvSpPr>
          <p:cNvPr id="723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219BC-B47B-2546-92D8-6DE5CF22F205}" type="slidenum">
              <a:rPr lang="en-US"/>
              <a:pPr/>
              <a:t>63</a:t>
            </a:fld>
            <a:endParaRPr lang="en-US"/>
          </a:p>
        </p:txBody>
      </p:sp>
      <p:sp>
        <p:nvSpPr>
          <p:cNvPr id="724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FBD5E8-D518-164E-BC8F-FE2963001EB7}" type="slidenum">
              <a:rPr lang="en-US"/>
              <a:pPr/>
              <a:t>64</a:t>
            </a:fld>
            <a:endParaRPr lang="en-US"/>
          </a:p>
        </p:txBody>
      </p:sp>
      <p:sp>
        <p:nvSpPr>
          <p:cNvPr id="726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4CD6F-114D-6B4D-837B-2F378ADCBDED}" type="slidenum">
              <a:rPr lang="en-US"/>
              <a:pPr/>
              <a:t>65</a:t>
            </a:fld>
            <a:endParaRPr lang="en-US"/>
          </a:p>
        </p:txBody>
      </p:sp>
      <p:sp>
        <p:nvSpPr>
          <p:cNvPr id="727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87AE7-CB42-3A4A-AE4F-D143C6B51971}" type="slidenum">
              <a:rPr lang="en-US"/>
              <a:pPr/>
              <a:t>7</a:t>
            </a:fld>
            <a:endParaRPr lang="en-US"/>
          </a:p>
        </p:txBody>
      </p:sp>
      <p:sp>
        <p:nvSpPr>
          <p:cNvPr id="7772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7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D8E94-CE0F-1443-A3C6-E9782C2F62BA}" type="slidenum">
              <a:rPr lang="en-US"/>
              <a:pPr/>
              <a:t>8</a:t>
            </a:fld>
            <a:endParaRPr lang="en-US"/>
          </a:p>
        </p:txBody>
      </p:sp>
      <p:sp>
        <p:nvSpPr>
          <p:cNvPr id="7792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9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E6032-ED27-7E4E-BC6C-C59541D43FF9}" type="slidenum">
              <a:rPr lang="en-US"/>
              <a:pPr/>
              <a:t>9</a:t>
            </a:fld>
            <a:endParaRPr lang="en-US"/>
          </a:p>
        </p:txBody>
      </p:sp>
      <p:sp>
        <p:nvSpPr>
          <p:cNvPr id="781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1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54401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6874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22251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1905000" cy="381000"/>
          </a:xfrm>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7524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82817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90445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9323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420019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40543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6822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87931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413342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a:t>
            </a:r>
            <a:endParaRPr lang="en-US"/>
          </a:p>
        </p:txBody>
      </p:sp>
      <p:pic>
        <p:nvPicPr>
          <p:cNvPr id="1031" name="Picture 7" descr="logo_small"/>
          <p:cNvPicPr>
            <a:picLocks noChangeAspect="1" noChangeArrowheads="1"/>
          </p:cNvPicPr>
          <p:nvPr userDrawn="1"/>
        </p:nvPicPr>
        <p:blipFill>
          <a:blip r:embed="rId14">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2012-</a:t>
            </a:r>
            <a:r>
              <a:rPr lang="en-US" sz="1000" b="1" dirty="0">
                <a:solidFill>
                  <a:srgbClr val="FFFFFF"/>
                </a:solidFill>
                <a:latin typeface="Futura Md BT" charset="0"/>
              </a:rPr>
              <a:t>09-</a:t>
            </a:r>
            <a:r>
              <a:rPr lang="en-US" sz="1000" b="1" dirty="0" smtClean="0">
                <a:solidFill>
                  <a:srgbClr val="FFFFFF"/>
                </a:solidFill>
                <a:latin typeface="Futura Md BT" charset="0"/>
              </a:rPr>
              <a:t>13 </a:t>
            </a:r>
            <a:r>
              <a:rPr lang="en-US" sz="1000" b="1" dirty="0">
                <a:solidFill>
                  <a:srgbClr val="FFFFFF"/>
                </a:solidFill>
                <a:latin typeface="Futura Md BT" charset="0"/>
              </a:rPr>
              <a:t>SLIDE </a:t>
            </a:r>
            <a:fld id="{FEF37A7B-B8F4-CF43-A3E2-FFCF7BEC0E4A}"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5.bin"/><Relationship Id="rId5"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bin"/><Relationship Id="rId5" Type="http://schemas.openxmlformats.org/officeDocument/2006/relationships/image" Target="../media/image4.emf"/><Relationship Id="rId6" Type="http://schemas.openxmlformats.org/officeDocument/2006/relationships/oleObject" Target="../embeddings/oleObject2.bin"/><Relationship Id="rId7" Type="http://schemas.openxmlformats.org/officeDocument/2006/relationships/image" Target="../media/image5.emf"/><Relationship Id="rId8" Type="http://schemas.openxmlformats.org/officeDocument/2006/relationships/oleObject" Target="../embeddings/oleObject3.bin"/><Relationship Id="rId9" Type="http://schemas.openxmlformats.org/officeDocument/2006/relationships/image" Target="../media/image6.emf"/><Relationship Id="rId10" Type="http://schemas.openxmlformats.org/officeDocument/2006/relationships/oleObject" Target="../embeddings/oleObject4.bin"/><Relationship Id="rId11"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Physical Database Design</a:t>
            </a:r>
          </a:p>
        </p:txBody>
      </p:sp>
      <p:sp>
        <p:nvSpPr>
          <p:cNvPr id="458755" name="Rectangle 3"/>
          <p:cNvSpPr>
            <a:spLocks noGrp="1" noChangeArrowheads="1"/>
          </p:cNvSpPr>
          <p:nvPr>
            <p:ph type="subTitle" idx="1"/>
          </p:nvPr>
        </p:nvSpPr>
        <p:spPr/>
        <p:txBody>
          <a:bodyPr/>
          <a:lstStyle/>
          <a:p>
            <a:r>
              <a:rPr lang="en-US" sz="2800"/>
              <a:t>University of California, Berkeley</a:t>
            </a:r>
          </a:p>
          <a:p>
            <a:r>
              <a:rPr lang="en-US" sz="2800"/>
              <a:t>School of Information </a:t>
            </a:r>
          </a:p>
          <a:p>
            <a:r>
              <a:rPr lang="en-US" sz="2800" i="1"/>
              <a:t>I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2338" name="Rectangle 2"/>
          <p:cNvSpPr>
            <a:spLocks noGrp="1" noChangeArrowheads="1"/>
          </p:cNvSpPr>
          <p:nvPr>
            <p:ph type="title"/>
          </p:nvPr>
        </p:nvSpPr>
        <p:spPr/>
        <p:txBody>
          <a:bodyPr/>
          <a:lstStyle/>
          <a:p>
            <a:r>
              <a:rPr lang="en-US"/>
              <a:t>Relational Algebra</a:t>
            </a:r>
          </a:p>
        </p:txBody>
      </p:sp>
      <p:sp>
        <p:nvSpPr>
          <p:cNvPr id="782339" name="Rectangle 3"/>
          <p:cNvSpPr>
            <a:spLocks noGrp="1" noChangeArrowheads="1"/>
          </p:cNvSpPr>
          <p:nvPr>
            <p:ph type="body" idx="1"/>
          </p:nvPr>
        </p:nvSpPr>
        <p:spPr/>
        <p:txBody>
          <a:bodyPr/>
          <a:lstStyle/>
          <a:p>
            <a:r>
              <a:rPr lang="en-US"/>
              <a:t>What is the name of the customer who ordered Large Red Widgets?</a:t>
            </a:r>
          </a:p>
          <a:p>
            <a:pPr lvl="1"/>
            <a:r>
              <a:rPr lang="en-US"/>
              <a:t>Select </a:t>
            </a:r>
            <a:r>
              <a:rPr lang="ja-JP" altLang="en-US">
                <a:latin typeface="Arial"/>
              </a:rPr>
              <a:t>“</a:t>
            </a:r>
            <a:r>
              <a:rPr lang="en-US"/>
              <a:t>large Red Widgets</a:t>
            </a:r>
            <a:r>
              <a:rPr lang="ja-JP" altLang="en-US">
                <a:latin typeface="Arial"/>
              </a:rPr>
              <a:t>”</a:t>
            </a:r>
            <a:r>
              <a:rPr lang="en-US"/>
              <a:t> from Part as temp1</a:t>
            </a:r>
          </a:p>
          <a:p>
            <a:pPr lvl="1"/>
            <a:r>
              <a:rPr lang="en-US"/>
              <a:t>Join temp1 with Line-item on Part # as temp2</a:t>
            </a:r>
          </a:p>
          <a:p>
            <a:pPr lvl="1"/>
            <a:r>
              <a:rPr lang="en-US"/>
              <a:t>Join temp2 with Invoice on Invoice # as temp3</a:t>
            </a:r>
          </a:p>
          <a:p>
            <a:pPr lvl="1"/>
            <a:r>
              <a:rPr lang="en-US"/>
              <a:t>Join temp3 with customer on cust # as temp4</a:t>
            </a:r>
          </a:p>
          <a:p>
            <a:pPr lvl="1"/>
            <a:r>
              <a:rPr lang="en-US"/>
              <a:t>Project Name from temp4</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4386" name="Rectangle 2"/>
          <p:cNvSpPr>
            <a:spLocks noGrp="1" noChangeArrowheads="1"/>
          </p:cNvSpPr>
          <p:nvPr>
            <p:ph type="title"/>
          </p:nvPr>
        </p:nvSpPr>
        <p:spPr/>
        <p:txBody>
          <a:bodyPr/>
          <a:lstStyle/>
          <a:p>
            <a:r>
              <a:rPr lang="en-US"/>
              <a:t>Relational Calculus</a:t>
            </a:r>
          </a:p>
        </p:txBody>
      </p:sp>
      <p:sp>
        <p:nvSpPr>
          <p:cNvPr id="784387" name="Rectangle 3"/>
          <p:cNvSpPr>
            <a:spLocks noGrp="1" noChangeArrowheads="1"/>
          </p:cNvSpPr>
          <p:nvPr>
            <p:ph type="body" idx="1"/>
          </p:nvPr>
        </p:nvSpPr>
        <p:spPr/>
        <p:txBody>
          <a:bodyPr/>
          <a:lstStyle/>
          <a:p>
            <a:pPr>
              <a:lnSpc>
                <a:spcPct val="90000"/>
              </a:lnSpc>
            </a:pPr>
            <a:r>
              <a:rPr lang="en-US"/>
              <a:t>Relational Algebra provides a set of explicit operations (select, project, join, etc) that can be used to build some desired relation from the database.</a:t>
            </a:r>
          </a:p>
          <a:p>
            <a:pPr>
              <a:lnSpc>
                <a:spcPct val="90000"/>
              </a:lnSpc>
            </a:pPr>
            <a:r>
              <a:rPr lang="en-US"/>
              <a:t>Relational Calculus provides a notation for formulating the definition of that desired relation in terms of the relations in the database without explicitly stating the operations to be performed</a:t>
            </a:r>
          </a:p>
          <a:p>
            <a:pPr>
              <a:lnSpc>
                <a:spcPct val="90000"/>
              </a:lnSpc>
            </a:pPr>
            <a:r>
              <a:rPr lang="en-US"/>
              <a:t>SQL is based on the relational calculus.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86434" name="Rectangle 2"/>
          <p:cNvSpPr>
            <a:spLocks noGrp="1" noChangeArrowheads="1"/>
          </p:cNvSpPr>
          <p:nvPr>
            <p:ph type="title"/>
          </p:nvPr>
        </p:nvSpPr>
        <p:spPr/>
        <p:txBody>
          <a:bodyPr/>
          <a:lstStyle/>
          <a:p>
            <a:r>
              <a:rPr lang="en-US"/>
              <a:t>SQL - History </a:t>
            </a:r>
          </a:p>
        </p:txBody>
      </p:sp>
      <p:sp>
        <p:nvSpPr>
          <p:cNvPr id="786435" name="Rectangle 3"/>
          <p:cNvSpPr>
            <a:spLocks noGrp="1" noChangeArrowheads="1"/>
          </p:cNvSpPr>
          <p:nvPr>
            <p:ph type="body" idx="1"/>
          </p:nvPr>
        </p:nvSpPr>
        <p:spPr/>
        <p:txBody>
          <a:bodyPr/>
          <a:lstStyle/>
          <a:p>
            <a:r>
              <a:rPr lang="en-US"/>
              <a:t>Structured Query Language</a:t>
            </a:r>
          </a:p>
          <a:p>
            <a:r>
              <a:rPr lang="en-US"/>
              <a:t>SEQUEL from IBM San Jose</a:t>
            </a:r>
          </a:p>
          <a:p>
            <a:r>
              <a:rPr lang="en-US"/>
              <a:t>ANSI 1992 Standard is the version used by most DBMS today (SQL92)</a:t>
            </a:r>
          </a:p>
          <a:p>
            <a:r>
              <a:rPr lang="en-US"/>
              <a:t>Basic language is standardized across relational DBMSs. Each system may have proprietary extensions to standard.</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0530" name="Rectangle 2"/>
          <p:cNvSpPr>
            <a:spLocks noGrp="1" noChangeArrowheads="1"/>
          </p:cNvSpPr>
          <p:nvPr>
            <p:ph type="title"/>
          </p:nvPr>
        </p:nvSpPr>
        <p:spPr/>
        <p:txBody>
          <a:bodyPr/>
          <a:lstStyle/>
          <a:p>
            <a:r>
              <a:rPr lang="en-US"/>
              <a:t>SQL Uses</a:t>
            </a:r>
          </a:p>
        </p:txBody>
      </p:sp>
      <p:sp>
        <p:nvSpPr>
          <p:cNvPr id="790531" name="Rectangle 3"/>
          <p:cNvSpPr>
            <a:spLocks noGrp="1" noChangeArrowheads="1"/>
          </p:cNvSpPr>
          <p:nvPr>
            <p:ph type="body" idx="1"/>
          </p:nvPr>
        </p:nvSpPr>
        <p:spPr/>
        <p:txBody>
          <a:bodyPr/>
          <a:lstStyle/>
          <a:p>
            <a:r>
              <a:rPr lang="en-US"/>
              <a:t>Database Definition and Querying</a:t>
            </a:r>
          </a:p>
          <a:p>
            <a:pPr lvl="1"/>
            <a:r>
              <a:rPr lang="en-US"/>
              <a:t>Can be used as an interactive query language</a:t>
            </a:r>
          </a:p>
          <a:p>
            <a:pPr lvl="1"/>
            <a:r>
              <a:rPr lang="en-US"/>
              <a:t>Can be imbedded in programs</a:t>
            </a:r>
          </a:p>
          <a:p>
            <a:r>
              <a:rPr lang="en-US"/>
              <a:t>Relational Calculus combines Select, Project and Join operations in a single command: </a:t>
            </a:r>
            <a:r>
              <a:rPr lang="en-US">
                <a:solidFill>
                  <a:srgbClr val="FF0000"/>
                </a:solidFill>
              </a:rPr>
              <a:t>SELECT</a:t>
            </a: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2578" name="Rectangle 2"/>
          <p:cNvSpPr>
            <a:spLocks noGrp="1" noChangeArrowheads="1"/>
          </p:cNvSpPr>
          <p:nvPr>
            <p:ph type="title"/>
          </p:nvPr>
        </p:nvSpPr>
        <p:spPr/>
        <p:txBody>
          <a:bodyPr/>
          <a:lstStyle/>
          <a:p>
            <a:r>
              <a:rPr lang="en-US"/>
              <a:t>SELECT</a:t>
            </a:r>
          </a:p>
        </p:txBody>
      </p:sp>
      <p:sp>
        <p:nvSpPr>
          <p:cNvPr id="792579"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[DISTINCT] attr1, attr2,…, attr3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4626" name="Rectangle 2"/>
          <p:cNvSpPr>
            <a:spLocks noGrp="1" noChangeArrowheads="1"/>
          </p:cNvSpPr>
          <p:nvPr>
            <p:ph type="title"/>
          </p:nvPr>
        </p:nvSpPr>
        <p:spPr/>
        <p:txBody>
          <a:bodyPr/>
          <a:lstStyle/>
          <a:p>
            <a:r>
              <a:rPr lang="en-US"/>
              <a:t>SELECT</a:t>
            </a:r>
          </a:p>
        </p:txBody>
      </p:sp>
      <p:sp>
        <p:nvSpPr>
          <p:cNvPr id="794627"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a.author, b.title </a:t>
            </a:r>
            <a:r>
              <a:rPr lang="en-US">
                <a:solidFill>
                  <a:srgbClr val="FF3300"/>
                </a:solidFill>
              </a:rPr>
              <a:t>FROM</a:t>
            </a:r>
            <a:r>
              <a:rPr lang="en-US"/>
              <a:t> authors a, bibfile b, au_bib c </a:t>
            </a:r>
            <a:r>
              <a:rPr lang="en-US">
                <a:solidFill>
                  <a:srgbClr val="FF3300"/>
                </a:solidFill>
              </a:rPr>
              <a:t>WHERE</a:t>
            </a:r>
            <a:r>
              <a:rPr lang="en-US"/>
              <a:t> a.AU_ID = c.AU_ID and c.accno = b.accno  </a:t>
            </a:r>
            <a:r>
              <a:rPr lang="en-US">
                <a:solidFill>
                  <a:srgbClr val="FF3300"/>
                </a:solidFill>
              </a:rPr>
              <a:t>ORDER BY</a:t>
            </a:r>
            <a:r>
              <a:rPr lang="en-US"/>
              <a:t> a.author ; </a:t>
            </a:r>
          </a:p>
          <a:p>
            <a:r>
              <a:rPr lang="en-US"/>
              <a:t>Examples in Access...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6674" name="Rectangle 2"/>
          <p:cNvSpPr>
            <a:spLocks noGrp="1" noChangeArrowheads="1"/>
          </p:cNvSpPr>
          <p:nvPr>
            <p:ph type="title"/>
          </p:nvPr>
        </p:nvSpPr>
        <p:spPr/>
        <p:txBody>
          <a:bodyPr/>
          <a:lstStyle/>
          <a:p>
            <a:pPr>
              <a:lnSpc>
                <a:spcPct val="90000"/>
              </a:lnSpc>
            </a:pPr>
            <a:r>
              <a:rPr lang="en-US"/>
              <a:t>SELECT Conditions</a:t>
            </a:r>
          </a:p>
        </p:txBody>
      </p:sp>
      <p:sp>
        <p:nvSpPr>
          <p:cNvPr id="796675" name="Rectangle 3"/>
          <p:cNvSpPr>
            <a:spLocks noGrp="1" noChangeArrowheads="1"/>
          </p:cNvSpPr>
          <p:nvPr>
            <p:ph type="body" idx="1"/>
          </p:nvPr>
        </p:nvSpPr>
        <p:spPr>
          <a:xfrm>
            <a:off x="685800" y="1447800"/>
            <a:ext cx="7772400" cy="4114800"/>
          </a:xfrm>
        </p:spPr>
        <p:txBody>
          <a:bodyPr/>
          <a:lstStyle/>
          <a:p>
            <a:pPr>
              <a:lnSpc>
                <a:spcPct val="90000"/>
              </a:lnSpc>
            </a:pPr>
            <a:r>
              <a:rPr lang="en-US" sz="2400">
                <a:solidFill>
                  <a:srgbClr val="FF3300"/>
                </a:solidFill>
              </a:rPr>
              <a:t>=</a:t>
            </a:r>
            <a:r>
              <a:rPr lang="en-US" sz="2400"/>
              <a:t> equal to a particular value</a:t>
            </a:r>
          </a:p>
          <a:p>
            <a:pPr>
              <a:lnSpc>
                <a:spcPct val="90000"/>
              </a:lnSpc>
            </a:pPr>
            <a:r>
              <a:rPr lang="en-US" sz="2400">
                <a:solidFill>
                  <a:srgbClr val="FF3300"/>
                </a:solidFill>
              </a:rPr>
              <a:t>&gt;=</a:t>
            </a:r>
            <a:r>
              <a:rPr lang="en-US" sz="2400"/>
              <a:t> greater than or equal to a particular value</a:t>
            </a:r>
          </a:p>
          <a:p>
            <a:pPr>
              <a:lnSpc>
                <a:spcPct val="90000"/>
              </a:lnSpc>
            </a:pPr>
            <a:r>
              <a:rPr lang="en-US" sz="2400">
                <a:solidFill>
                  <a:srgbClr val="FF3300"/>
                </a:solidFill>
              </a:rPr>
              <a:t>&gt;</a:t>
            </a:r>
            <a:r>
              <a:rPr lang="en-US" sz="2400"/>
              <a:t> greater than a particular value</a:t>
            </a:r>
          </a:p>
          <a:p>
            <a:pPr>
              <a:lnSpc>
                <a:spcPct val="90000"/>
              </a:lnSpc>
            </a:pPr>
            <a:r>
              <a:rPr lang="en-US" sz="2400">
                <a:solidFill>
                  <a:srgbClr val="FF3300"/>
                </a:solidFill>
              </a:rPr>
              <a:t>&lt;=</a:t>
            </a:r>
            <a:r>
              <a:rPr lang="en-US" sz="2400"/>
              <a:t> less than or equal to a particular value</a:t>
            </a:r>
          </a:p>
          <a:p>
            <a:pPr>
              <a:lnSpc>
                <a:spcPct val="90000"/>
              </a:lnSpc>
            </a:pPr>
            <a:r>
              <a:rPr lang="en-US" sz="2400">
                <a:solidFill>
                  <a:srgbClr val="FF3300"/>
                </a:solidFill>
              </a:rPr>
              <a:t>&lt;&gt;</a:t>
            </a:r>
            <a:r>
              <a:rPr lang="en-US" sz="2400"/>
              <a:t> not equal to a particular value</a:t>
            </a:r>
          </a:p>
          <a:p>
            <a:pPr>
              <a:lnSpc>
                <a:spcPct val="90000"/>
              </a:lnSpc>
            </a:pPr>
            <a:r>
              <a:rPr lang="en-US" sz="2400">
                <a:solidFill>
                  <a:srgbClr val="FF3300"/>
                </a:solidFill>
              </a:rPr>
              <a:t>LIKE</a:t>
            </a:r>
            <a:r>
              <a:rPr lang="en-US" sz="2400"/>
              <a:t> </a:t>
            </a:r>
            <a:r>
              <a:rPr lang="ja-JP" altLang="en-US" sz="2400">
                <a:latin typeface="Arial"/>
              </a:rPr>
              <a:t>“</a:t>
            </a:r>
            <a:r>
              <a:rPr lang="en-US" sz="2400"/>
              <a:t>*term*</a:t>
            </a:r>
            <a:r>
              <a:rPr lang="ja-JP" altLang="en-US" sz="2400">
                <a:latin typeface="Arial"/>
              </a:rPr>
              <a:t>”</a:t>
            </a:r>
            <a:r>
              <a:rPr lang="en-US" sz="2400"/>
              <a:t>   (may be other wild cards in other systems)</a:t>
            </a:r>
          </a:p>
          <a:p>
            <a:pPr>
              <a:lnSpc>
                <a:spcPct val="90000"/>
              </a:lnSpc>
            </a:pPr>
            <a:r>
              <a:rPr lang="en-US" sz="2400">
                <a:solidFill>
                  <a:srgbClr val="FF3300"/>
                </a:solidFill>
              </a:rPr>
              <a:t>IN</a:t>
            </a:r>
            <a:r>
              <a:rPr lang="en-US" sz="2400"/>
              <a:t> (</a:t>
            </a:r>
            <a:r>
              <a:rPr lang="ja-JP" altLang="en-US" sz="2400">
                <a:latin typeface="Arial"/>
              </a:rPr>
              <a:t>“</a:t>
            </a:r>
            <a:r>
              <a:rPr lang="en-US" sz="2400"/>
              <a:t>opt1</a:t>
            </a:r>
            <a:r>
              <a:rPr lang="ja-JP" altLang="en-US" sz="2400">
                <a:latin typeface="Arial"/>
              </a:rPr>
              <a:t>”</a:t>
            </a:r>
            <a:r>
              <a:rPr lang="en-US" sz="2400"/>
              <a:t>, </a:t>
            </a:r>
            <a:r>
              <a:rPr lang="ja-JP" altLang="en-US" sz="2400">
                <a:latin typeface="Arial"/>
              </a:rPr>
              <a:t>“</a:t>
            </a:r>
            <a:r>
              <a:rPr lang="en-US" sz="2400"/>
              <a:t>opt2</a:t>
            </a:r>
            <a:r>
              <a:rPr lang="ja-JP" altLang="en-US" sz="2400">
                <a:latin typeface="Arial"/>
              </a:rPr>
              <a:t>”</a:t>
            </a:r>
            <a:r>
              <a:rPr lang="en-US" sz="2400"/>
              <a:t>,…,</a:t>
            </a:r>
            <a:r>
              <a:rPr lang="ja-JP" altLang="en-US" sz="2400">
                <a:latin typeface="Arial"/>
              </a:rPr>
              <a:t>”</a:t>
            </a:r>
            <a:r>
              <a:rPr lang="en-US" sz="2400"/>
              <a:t>optn</a:t>
            </a:r>
            <a:r>
              <a:rPr lang="ja-JP" altLang="en-US" sz="2400">
                <a:latin typeface="Arial"/>
              </a:rPr>
              <a:t>”</a:t>
            </a:r>
            <a:r>
              <a:rPr lang="en-US" sz="2400"/>
              <a:t>)</a:t>
            </a:r>
          </a:p>
          <a:p>
            <a:pPr>
              <a:lnSpc>
                <a:spcPct val="90000"/>
              </a:lnSpc>
            </a:pPr>
            <a:r>
              <a:rPr lang="en-US" sz="2400">
                <a:solidFill>
                  <a:srgbClr val="FF3300"/>
                </a:solidFill>
              </a:rPr>
              <a:t>BETWEEN</a:t>
            </a:r>
            <a:r>
              <a:rPr lang="en-US" sz="2400"/>
              <a:t> val1 </a:t>
            </a:r>
            <a:r>
              <a:rPr lang="en-US" sz="2400">
                <a:solidFill>
                  <a:srgbClr val="FF3300"/>
                </a:solidFill>
              </a:rPr>
              <a:t>AND</a:t>
            </a:r>
            <a:r>
              <a:rPr lang="en-US" sz="2400"/>
              <a:t> val2</a:t>
            </a:r>
          </a:p>
          <a:p>
            <a:pPr>
              <a:lnSpc>
                <a:spcPct val="90000"/>
              </a:lnSpc>
            </a:pPr>
            <a:r>
              <a:rPr lang="en-US" sz="2400">
                <a:solidFill>
                  <a:srgbClr val="FF3300"/>
                </a:solidFill>
              </a:rPr>
              <a:t>IS NULL</a:t>
            </a:r>
            <a:endParaRPr lang="en-US" sz="24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98722" name="Rectangle 2"/>
          <p:cNvSpPr>
            <a:spLocks noGrp="1" noChangeArrowheads="1"/>
          </p:cNvSpPr>
          <p:nvPr>
            <p:ph type="title"/>
          </p:nvPr>
        </p:nvSpPr>
        <p:spPr/>
        <p:txBody>
          <a:bodyPr/>
          <a:lstStyle/>
          <a:p>
            <a:r>
              <a:rPr lang="en-US" sz="2800"/>
              <a:t>Relational Algebra Selection using SELECT</a:t>
            </a:r>
          </a:p>
        </p:txBody>
      </p:sp>
      <p:sp>
        <p:nvSpPr>
          <p:cNvPr id="798723"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 </a:t>
            </a:r>
            <a:r>
              <a:rPr lang="en-US">
                <a:solidFill>
                  <a:srgbClr val="FF0000"/>
                </a:solidFill>
              </a:rPr>
              <a:t>FROM</a:t>
            </a:r>
            <a:r>
              <a:rPr lang="en-US"/>
              <a:t> rel1 </a:t>
            </a:r>
            <a:r>
              <a:rPr lang="en-US">
                <a:solidFill>
                  <a:srgbClr val="FF3300"/>
                </a:solidFill>
              </a:rPr>
              <a:t>WHERE</a:t>
            </a:r>
            <a:r>
              <a:rPr lang="en-US"/>
              <a:t> condition1 {AND | OR} condition2;</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0770" name="Rectangle 2"/>
          <p:cNvSpPr>
            <a:spLocks noGrp="1" noChangeArrowheads="1"/>
          </p:cNvSpPr>
          <p:nvPr>
            <p:ph type="title"/>
          </p:nvPr>
        </p:nvSpPr>
        <p:spPr/>
        <p:txBody>
          <a:bodyPr/>
          <a:lstStyle/>
          <a:p>
            <a:r>
              <a:rPr lang="en-US" sz="2400"/>
              <a:t>Relational Algebra Projection using SELECT</a:t>
            </a:r>
          </a:p>
        </p:txBody>
      </p:sp>
      <p:sp>
        <p:nvSpPr>
          <p:cNvPr id="800771"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[DISTINCT] attr1, attr2,…, attr3 </a:t>
            </a:r>
            <a:r>
              <a:rPr lang="en-US">
                <a:solidFill>
                  <a:srgbClr val="FF3300"/>
                </a:solidFill>
              </a:rPr>
              <a:t>FROM</a:t>
            </a:r>
            <a:r>
              <a:rPr lang="en-US"/>
              <a:t> rel1 r1, rel2 r2,… rel3 r3;</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2818" name="Rectangle 2"/>
          <p:cNvSpPr>
            <a:spLocks noGrp="1" noChangeArrowheads="1"/>
          </p:cNvSpPr>
          <p:nvPr>
            <p:ph type="title"/>
          </p:nvPr>
        </p:nvSpPr>
        <p:spPr/>
        <p:txBody>
          <a:bodyPr/>
          <a:lstStyle/>
          <a:p>
            <a:r>
              <a:rPr lang="en-US" sz="2800"/>
              <a:t>Relational Algebra Join using SELECT</a:t>
            </a:r>
          </a:p>
        </p:txBody>
      </p:sp>
      <p:sp>
        <p:nvSpPr>
          <p:cNvPr id="802819"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 </a:t>
            </a:r>
            <a:r>
              <a:rPr lang="en-US">
                <a:solidFill>
                  <a:srgbClr val="FF3300"/>
                </a:solidFill>
              </a:rPr>
              <a:t>FROM</a:t>
            </a:r>
            <a:r>
              <a:rPr lang="en-US"/>
              <a:t> rel1 r1, rel2 r2 </a:t>
            </a:r>
            <a:r>
              <a:rPr lang="en-US">
                <a:solidFill>
                  <a:srgbClr val="FF3300"/>
                </a:solidFill>
              </a:rPr>
              <a:t>WHERE</a:t>
            </a:r>
            <a:r>
              <a:rPr lang="en-US"/>
              <a:t> r1.linkattr = r2.linkattr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a:t>Review</a:t>
            </a:r>
          </a:p>
          <a:p>
            <a:pPr lvl="1"/>
            <a:r>
              <a:rPr lang="en-US" sz="3600"/>
              <a:t>Relational Algebra and Calculus</a:t>
            </a:r>
          </a:p>
          <a:p>
            <a:pPr lvl="1"/>
            <a:r>
              <a:rPr lang="en-US" sz="3600"/>
              <a:t>Introduction to SQL</a:t>
            </a:r>
          </a:p>
          <a:p>
            <a:r>
              <a:rPr lang="en-US" sz="4000"/>
              <a:t>Physical Database Design</a:t>
            </a:r>
          </a:p>
          <a:p>
            <a:r>
              <a:rPr lang="en-US" sz="4000"/>
              <a:t>Access Methods</a:t>
            </a:r>
          </a:p>
          <a:p>
            <a:endParaRPr lang="en-US" sz="400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a:t>
            </a:r>
            <a:endParaRPr lang="en-US"/>
          </a:p>
        </p:txBody>
      </p:sp>
      <p:sp>
        <p:nvSpPr>
          <p:cNvPr id="804866" name="Rectangle 2"/>
          <p:cNvSpPr>
            <a:spLocks noGrp="1" noChangeArrowheads="1"/>
          </p:cNvSpPr>
          <p:nvPr>
            <p:ph type="title"/>
          </p:nvPr>
        </p:nvSpPr>
        <p:spPr/>
        <p:txBody>
          <a:bodyPr/>
          <a:lstStyle/>
          <a:p>
            <a:r>
              <a:rPr lang="en-US"/>
              <a:t>Sorting</a:t>
            </a:r>
          </a:p>
        </p:txBody>
      </p:sp>
      <p:sp>
        <p:nvSpPr>
          <p:cNvPr id="804867" name="Rectangle 3"/>
          <p:cNvSpPr>
            <a:spLocks noGrp="1" noChangeArrowheads="1"/>
          </p:cNvSpPr>
          <p:nvPr>
            <p:ph type="body" idx="1"/>
          </p:nvPr>
        </p:nvSpPr>
        <p:spPr/>
        <p:txBody>
          <a:bodyPr/>
          <a:lstStyle/>
          <a:p>
            <a:r>
              <a:rPr lang="en-US"/>
              <a:t>SELECT BIOLIFE.[Common Name], BIOLIFE.[Length (cm)]</a:t>
            </a:r>
          </a:p>
          <a:p>
            <a:pPr>
              <a:buFontTx/>
              <a:buNone/>
            </a:pPr>
            <a:r>
              <a:rPr lang="en-US"/>
              <a:t>   FROM BIOLIFE</a:t>
            </a:r>
          </a:p>
          <a:p>
            <a:pPr>
              <a:buFontTx/>
              <a:buNone/>
            </a:pPr>
            <a:r>
              <a:rPr lang="en-US"/>
              <a:t>   </a:t>
            </a:r>
            <a:r>
              <a:rPr lang="en-US">
                <a:solidFill>
                  <a:srgbClr val="FF3300"/>
                </a:solidFill>
              </a:rPr>
              <a:t>ORDER BY BIOLIFE.[Length (cm)] DESC;</a:t>
            </a:r>
          </a:p>
          <a:p>
            <a:endParaRPr lang="en-US">
              <a:solidFill>
                <a:srgbClr val="FF3300"/>
              </a:solidFill>
            </a:endParaRPr>
          </a:p>
        </p:txBody>
      </p:sp>
      <p:sp>
        <p:nvSpPr>
          <p:cNvPr id="804868" name="Text Box 4"/>
          <p:cNvSpPr txBox="1">
            <a:spLocks noChangeArrowheads="1"/>
          </p:cNvSpPr>
          <p:nvPr/>
        </p:nvSpPr>
        <p:spPr bwMode="auto">
          <a:xfrm>
            <a:off x="1965325" y="5548313"/>
            <a:ext cx="47386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i="1">
                <a:solidFill>
                  <a:schemeClr val="accent1"/>
                </a:solidFill>
              </a:rPr>
              <a:t>Note: the square brackets are not part of the standard,</a:t>
            </a:r>
          </a:p>
          <a:p>
            <a:pPr algn="l" eaLnBrk="0" hangingPunct="0"/>
            <a:r>
              <a:rPr lang="en-US" sz="1600" i="1">
                <a:solidFill>
                  <a:schemeClr val="accent1"/>
                </a:solidFill>
              </a:rPr>
              <a:t>But are used in Access for names with embedded blanks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6914" name="Rectangle 2"/>
          <p:cNvSpPr>
            <a:spLocks noGrp="1" noChangeArrowheads="1"/>
          </p:cNvSpPr>
          <p:nvPr>
            <p:ph type="title"/>
          </p:nvPr>
        </p:nvSpPr>
        <p:spPr/>
        <p:txBody>
          <a:bodyPr/>
          <a:lstStyle/>
          <a:p>
            <a:r>
              <a:rPr lang="en-US"/>
              <a:t>Subqueries</a:t>
            </a:r>
          </a:p>
        </p:txBody>
      </p:sp>
      <p:sp>
        <p:nvSpPr>
          <p:cNvPr id="806915" name="Rectangle 3"/>
          <p:cNvSpPr>
            <a:spLocks noGrp="1" noChangeArrowheads="1"/>
          </p:cNvSpPr>
          <p:nvPr>
            <p:ph type="body" idx="1"/>
          </p:nvPr>
        </p:nvSpPr>
        <p:spPr/>
        <p:txBody>
          <a:bodyPr/>
          <a:lstStyle/>
          <a:p>
            <a:r>
              <a:rPr lang="en-US"/>
              <a:t>SELECT SITES.[Site Name], SITES.[Destination no]</a:t>
            </a:r>
          </a:p>
          <a:p>
            <a:pPr>
              <a:buFontTx/>
              <a:buNone/>
            </a:pPr>
            <a:r>
              <a:rPr lang="en-US"/>
              <a:t>   FROM SITES</a:t>
            </a:r>
          </a:p>
          <a:p>
            <a:pPr>
              <a:buFontTx/>
              <a:buNone/>
            </a:pPr>
            <a:r>
              <a:rPr lang="en-US"/>
              <a:t>   WHERE sites.[Destination no] </a:t>
            </a:r>
            <a:r>
              <a:rPr lang="en-US">
                <a:solidFill>
                  <a:srgbClr val="FF3300"/>
                </a:solidFill>
              </a:rPr>
              <a:t>IN (SELECT [Destination no] from DEST where [avg temp (f)] &gt;= 78);</a:t>
            </a:r>
          </a:p>
          <a:p>
            <a:pPr>
              <a:buFontTx/>
              <a:buNone/>
            </a:pPr>
            <a:endParaRPr lang="en-US">
              <a:solidFill>
                <a:srgbClr val="FF3300"/>
              </a:solidFill>
            </a:endParaRPr>
          </a:p>
          <a:p>
            <a:r>
              <a:rPr lang="en-US"/>
              <a:t>Can be used as a form of JOIN.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08962" name="Rectangle 2"/>
          <p:cNvSpPr>
            <a:spLocks noGrp="1" noChangeArrowheads="1"/>
          </p:cNvSpPr>
          <p:nvPr>
            <p:ph type="title"/>
          </p:nvPr>
        </p:nvSpPr>
        <p:spPr/>
        <p:txBody>
          <a:bodyPr/>
          <a:lstStyle/>
          <a:p>
            <a:pPr>
              <a:lnSpc>
                <a:spcPct val="90000"/>
              </a:lnSpc>
            </a:pPr>
            <a:r>
              <a:rPr lang="en-US"/>
              <a:t>Aggregate Functions</a:t>
            </a:r>
          </a:p>
        </p:txBody>
      </p:sp>
      <p:sp>
        <p:nvSpPr>
          <p:cNvPr id="808963" name="Rectangle 3"/>
          <p:cNvSpPr>
            <a:spLocks noGrp="1" noChangeArrowheads="1"/>
          </p:cNvSpPr>
          <p:nvPr>
            <p:ph type="body" idx="1"/>
          </p:nvPr>
        </p:nvSpPr>
        <p:spPr/>
        <p:txBody>
          <a:bodyPr/>
          <a:lstStyle/>
          <a:p>
            <a:pPr>
              <a:lnSpc>
                <a:spcPct val="90000"/>
              </a:lnSpc>
            </a:pPr>
            <a:r>
              <a:rPr lang="en-US"/>
              <a:t>Count</a:t>
            </a:r>
          </a:p>
          <a:p>
            <a:pPr>
              <a:lnSpc>
                <a:spcPct val="90000"/>
              </a:lnSpc>
            </a:pPr>
            <a:r>
              <a:rPr lang="en-US"/>
              <a:t>Avg</a:t>
            </a:r>
          </a:p>
          <a:p>
            <a:pPr>
              <a:lnSpc>
                <a:spcPct val="90000"/>
              </a:lnSpc>
            </a:pPr>
            <a:r>
              <a:rPr lang="en-US"/>
              <a:t>SUM</a:t>
            </a:r>
          </a:p>
          <a:p>
            <a:pPr>
              <a:lnSpc>
                <a:spcPct val="90000"/>
              </a:lnSpc>
            </a:pPr>
            <a:r>
              <a:rPr lang="en-US"/>
              <a:t>MAX</a:t>
            </a:r>
          </a:p>
          <a:p>
            <a:pPr>
              <a:lnSpc>
                <a:spcPct val="90000"/>
              </a:lnSpc>
            </a:pPr>
            <a:r>
              <a:rPr lang="en-US"/>
              <a:t>MIN</a:t>
            </a:r>
          </a:p>
          <a:p>
            <a:pPr>
              <a:lnSpc>
                <a:spcPct val="90000"/>
              </a:lnSpc>
            </a:pPr>
            <a:r>
              <a:rPr lang="en-US"/>
              <a:t>Others may be available in different systems</a:t>
            </a:r>
          </a:p>
          <a:p>
            <a:pPr>
              <a:lnSpc>
                <a:spcPct val="9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11010" name="Rectangle 2"/>
          <p:cNvSpPr>
            <a:spLocks noGrp="1" noChangeArrowheads="1"/>
          </p:cNvSpPr>
          <p:nvPr>
            <p:ph type="title"/>
          </p:nvPr>
        </p:nvSpPr>
        <p:spPr/>
        <p:txBody>
          <a:bodyPr/>
          <a:lstStyle/>
          <a:p>
            <a:r>
              <a:rPr lang="en-US"/>
              <a:t>Using Aggregate functions</a:t>
            </a:r>
          </a:p>
        </p:txBody>
      </p:sp>
      <p:sp>
        <p:nvSpPr>
          <p:cNvPr id="811011" name="Rectangle 3"/>
          <p:cNvSpPr>
            <a:spLocks noGrp="1" noChangeArrowheads="1"/>
          </p:cNvSpPr>
          <p:nvPr>
            <p:ph type="body" idx="1"/>
          </p:nvPr>
        </p:nvSpPr>
        <p:spPr/>
        <p:txBody>
          <a:bodyPr/>
          <a:lstStyle/>
          <a:p>
            <a:r>
              <a:rPr lang="en-US" sz="2800">
                <a:solidFill>
                  <a:srgbClr val="FF3300"/>
                </a:solidFill>
              </a:rPr>
              <a:t>SELECT</a:t>
            </a:r>
            <a:r>
              <a:rPr lang="en-US" sz="2800"/>
              <a:t> attr1, Sum(attr2) </a:t>
            </a:r>
            <a:r>
              <a:rPr lang="en-US" sz="2800">
                <a:solidFill>
                  <a:srgbClr val="FF3300"/>
                </a:solidFill>
              </a:rPr>
              <a:t>AS</a:t>
            </a:r>
            <a:r>
              <a:rPr lang="en-US" sz="2800"/>
              <a:t> name                </a:t>
            </a:r>
            <a:r>
              <a:rPr lang="en-US" sz="2800">
                <a:solidFill>
                  <a:srgbClr val="FF3300"/>
                </a:solidFill>
              </a:rPr>
              <a:t>FROM</a:t>
            </a:r>
            <a:r>
              <a:rPr lang="en-US" sz="2800"/>
              <a:t> tab1, tab2 ...</a:t>
            </a:r>
          </a:p>
          <a:p>
            <a:pPr>
              <a:buFontTx/>
              <a:buNone/>
            </a:pPr>
            <a:r>
              <a:rPr lang="en-US" sz="2800"/>
              <a:t>   </a:t>
            </a:r>
            <a:r>
              <a:rPr lang="en-US" sz="2800">
                <a:solidFill>
                  <a:srgbClr val="FF3300"/>
                </a:solidFill>
              </a:rPr>
              <a:t>GROUP BY</a:t>
            </a:r>
            <a:r>
              <a:rPr lang="en-US" sz="2800"/>
              <a:t> attr1, attr3  </a:t>
            </a:r>
            <a:r>
              <a:rPr lang="en-US" sz="2800">
                <a:solidFill>
                  <a:srgbClr val="FF3300"/>
                </a:solidFill>
              </a:rPr>
              <a:t>HAVING</a:t>
            </a:r>
            <a:r>
              <a:rPr lang="en-US" sz="2800"/>
              <a:t> condition;</a:t>
            </a: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13058" name="Rectangle 2"/>
          <p:cNvSpPr>
            <a:spLocks noGrp="1" noChangeArrowheads="1"/>
          </p:cNvSpPr>
          <p:nvPr>
            <p:ph type="title"/>
          </p:nvPr>
        </p:nvSpPr>
        <p:spPr/>
        <p:txBody>
          <a:bodyPr/>
          <a:lstStyle/>
          <a:p>
            <a:r>
              <a:rPr lang="en-US"/>
              <a:t>Using an Aggregate Function</a:t>
            </a:r>
          </a:p>
        </p:txBody>
      </p:sp>
      <p:sp>
        <p:nvSpPr>
          <p:cNvPr id="813059" name="Rectangle 3"/>
          <p:cNvSpPr>
            <a:spLocks noGrp="1" noChangeArrowheads="1"/>
          </p:cNvSpPr>
          <p:nvPr>
            <p:ph type="body" idx="1"/>
          </p:nvPr>
        </p:nvSpPr>
        <p:spPr>
          <a:xfrm>
            <a:off x="304800" y="1524000"/>
            <a:ext cx="8610600" cy="4114800"/>
          </a:xfrm>
        </p:spPr>
        <p:txBody>
          <a:bodyPr/>
          <a:lstStyle/>
          <a:p>
            <a:pPr>
              <a:lnSpc>
                <a:spcPct val="90000"/>
              </a:lnSpc>
            </a:pPr>
            <a:r>
              <a:rPr lang="en-US" sz="2400"/>
              <a:t>SELECT DIVECUST.Name, </a:t>
            </a:r>
            <a:r>
              <a:rPr lang="en-US" sz="2400">
                <a:solidFill>
                  <a:srgbClr val="FF3300"/>
                </a:solidFill>
              </a:rPr>
              <a:t>Sum([Price]*[qty]) AS Total</a:t>
            </a:r>
          </a:p>
          <a:p>
            <a:pPr>
              <a:lnSpc>
                <a:spcPct val="90000"/>
              </a:lnSpc>
              <a:buFontTx/>
              <a:buNone/>
            </a:pPr>
            <a:r>
              <a:rPr lang="en-US" sz="2400"/>
              <a:t>   FROM (DIVECUST INNER JOIN DIVEORDS ON DIVECUST.[Customer No] = DIVEORDS.[Customer No]) INNER JOIN DIVEITEM ON DIVEORDS.[Order No] = DIVEITEM.[Order No]</a:t>
            </a:r>
          </a:p>
          <a:p>
            <a:pPr>
              <a:lnSpc>
                <a:spcPct val="90000"/>
              </a:lnSpc>
              <a:buFontTx/>
              <a:buNone/>
            </a:pPr>
            <a:r>
              <a:rPr lang="en-US" sz="2400"/>
              <a:t>   </a:t>
            </a:r>
            <a:r>
              <a:rPr lang="en-US" sz="2400">
                <a:solidFill>
                  <a:srgbClr val="FF3300"/>
                </a:solidFill>
              </a:rPr>
              <a:t>GROUP BY DIVECUST.Name</a:t>
            </a:r>
          </a:p>
          <a:p>
            <a:pPr>
              <a:lnSpc>
                <a:spcPct val="90000"/>
              </a:lnSpc>
              <a:buFontTx/>
              <a:buNone/>
            </a:pPr>
            <a:r>
              <a:rPr lang="en-US" sz="2400">
                <a:solidFill>
                  <a:srgbClr val="FF3300"/>
                </a:solidFill>
              </a:rPr>
              <a:t>   HAVING (((DIVECUST.Name) Like "*Jazdzewski"));</a:t>
            </a:r>
          </a:p>
          <a:p>
            <a:pPr>
              <a:lnSpc>
                <a:spcPct val="90000"/>
              </a:lnSpc>
            </a:pPr>
            <a:endParaRPr lang="en-US" sz="2400">
              <a:solidFill>
                <a:srgbClr val="FF3300"/>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15106" name="Rectangle 2"/>
          <p:cNvSpPr>
            <a:spLocks noGrp="1" noChangeArrowheads="1"/>
          </p:cNvSpPr>
          <p:nvPr>
            <p:ph type="title"/>
          </p:nvPr>
        </p:nvSpPr>
        <p:spPr/>
        <p:txBody>
          <a:bodyPr/>
          <a:lstStyle/>
          <a:p>
            <a:r>
              <a:rPr lang="en-US"/>
              <a:t>GROUP BY</a:t>
            </a:r>
          </a:p>
        </p:txBody>
      </p:sp>
      <p:sp>
        <p:nvSpPr>
          <p:cNvPr id="815107" name="Rectangle 3"/>
          <p:cNvSpPr>
            <a:spLocks noGrp="1" noChangeArrowheads="1"/>
          </p:cNvSpPr>
          <p:nvPr>
            <p:ph type="body" idx="1"/>
          </p:nvPr>
        </p:nvSpPr>
        <p:spPr/>
        <p:txBody>
          <a:bodyPr/>
          <a:lstStyle/>
          <a:p>
            <a:r>
              <a:rPr lang="en-US"/>
              <a:t>SELECT DEST.[Destination Name], Count(*) AS Expr1</a:t>
            </a:r>
          </a:p>
          <a:p>
            <a:pPr>
              <a:buFontTx/>
              <a:buNone/>
            </a:pPr>
            <a:r>
              <a:rPr lang="en-US"/>
              <a:t>   FROM DEST INNER JOIN DIVEORDS ON DEST.[Destination Name] = DIVEORDS.Destination</a:t>
            </a:r>
          </a:p>
          <a:p>
            <a:pPr>
              <a:buFontTx/>
              <a:buNone/>
            </a:pPr>
            <a:r>
              <a:rPr lang="en-US">
                <a:solidFill>
                  <a:srgbClr val="FF0000"/>
                </a:solidFill>
              </a:rPr>
              <a:t>   GROUP BY DEST.[Destination Name]</a:t>
            </a:r>
          </a:p>
          <a:p>
            <a:pPr>
              <a:buFontTx/>
              <a:buNone/>
            </a:pPr>
            <a:r>
              <a:rPr lang="en-US">
                <a:solidFill>
                  <a:srgbClr val="FF0000"/>
                </a:solidFill>
              </a:rPr>
              <a:t>   HAVING ((Count(*))&gt;1);</a:t>
            </a:r>
          </a:p>
          <a:p>
            <a:r>
              <a:rPr lang="en-US"/>
              <a:t>Provides a list of Destinations with the number of orders going to that destination</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47522" name="Rectangle 2"/>
          <p:cNvSpPr>
            <a:spLocks noGrp="1" noChangeArrowheads="1"/>
          </p:cNvSpPr>
          <p:nvPr>
            <p:ph type="title"/>
          </p:nvPr>
        </p:nvSpPr>
        <p:spPr/>
        <p:txBody>
          <a:bodyPr/>
          <a:lstStyle/>
          <a:p>
            <a:r>
              <a:rPr lang="en-US"/>
              <a:t>SQL Commands</a:t>
            </a:r>
          </a:p>
        </p:txBody>
      </p:sp>
      <p:sp>
        <p:nvSpPr>
          <p:cNvPr id="747523" name="Rectangle 3"/>
          <p:cNvSpPr>
            <a:spLocks noGrp="1" noChangeArrowheads="1"/>
          </p:cNvSpPr>
          <p:nvPr>
            <p:ph type="body" idx="1"/>
          </p:nvPr>
        </p:nvSpPr>
        <p:spPr/>
        <p:txBody>
          <a:bodyPr/>
          <a:lstStyle/>
          <a:p>
            <a:r>
              <a:rPr lang="en-US"/>
              <a:t>Data Definition Statements</a:t>
            </a:r>
          </a:p>
          <a:p>
            <a:pPr lvl="1"/>
            <a:r>
              <a:rPr lang="en-US"/>
              <a:t>For creation of relations/tables…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19202" name="Rectangle 2"/>
          <p:cNvSpPr>
            <a:spLocks noGrp="1" noChangeArrowheads="1"/>
          </p:cNvSpPr>
          <p:nvPr>
            <p:ph type="title"/>
          </p:nvPr>
        </p:nvSpPr>
        <p:spPr/>
        <p:txBody>
          <a:bodyPr/>
          <a:lstStyle/>
          <a:p>
            <a:pPr>
              <a:lnSpc>
                <a:spcPct val="90000"/>
              </a:lnSpc>
            </a:pPr>
            <a:r>
              <a:rPr lang="en-US"/>
              <a:t>Create Table</a:t>
            </a:r>
          </a:p>
        </p:txBody>
      </p:sp>
      <p:sp>
        <p:nvSpPr>
          <p:cNvPr id="819203" name="Rectangle 3"/>
          <p:cNvSpPr>
            <a:spLocks noGrp="1" noChangeArrowheads="1"/>
          </p:cNvSpPr>
          <p:nvPr>
            <p:ph type="body" idx="1"/>
          </p:nvPr>
        </p:nvSpPr>
        <p:spPr/>
        <p:txBody>
          <a:bodyPr/>
          <a:lstStyle/>
          <a:p>
            <a:pPr>
              <a:lnSpc>
                <a:spcPct val="90000"/>
              </a:lnSpc>
            </a:pPr>
            <a:r>
              <a:rPr lang="en-US">
                <a:solidFill>
                  <a:srgbClr val="FF3300"/>
                </a:solidFill>
              </a:rPr>
              <a:t>CREATE TABLE</a:t>
            </a:r>
            <a:r>
              <a:rPr lang="en-US"/>
              <a:t> table-name (attr1 attr-type PRIMARY KEY, attr2 attr-type,…,attrN attr-type);</a:t>
            </a:r>
          </a:p>
          <a:p>
            <a:pPr>
              <a:lnSpc>
                <a:spcPct val="90000"/>
              </a:lnSpc>
            </a:pPr>
            <a:endParaRPr lang="en-US"/>
          </a:p>
          <a:p>
            <a:pPr>
              <a:lnSpc>
                <a:spcPct val="90000"/>
              </a:lnSpc>
            </a:pPr>
            <a:r>
              <a:rPr lang="en-US"/>
              <a:t>Adds a new table with the specified attributes (and types) to the database.</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51618" name="Rectangle 2"/>
          <p:cNvSpPr>
            <a:spLocks noGrp="1" noChangeArrowheads="1"/>
          </p:cNvSpPr>
          <p:nvPr>
            <p:ph type="title"/>
          </p:nvPr>
        </p:nvSpPr>
        <p:spPr/>
        <p:txBody>
          <a:bodyPr/>
          <a:lstStyle/>
          <a:p>
            <a:r>
              <a:rPr lang="en-US"/>
              <a:t>Access Data Types (</a:t>
            </a:r>
            <a:r>
              <a:rPr lang="en-US" i="1"/>
              <a:t>Not MySQL)</a:t>
            </a:r>
            <a:endParaRPr lang="en-US"/>
          </a:p>
        </p:txBody>
      </p:sp>
      <p:sp>
        <p:nvSpPr>
          <p:cNvPr id="751619" name="Rectangle 3"/>
          <p:cNvSpPr>
            <a:spLocks noGrp="1" noChangeArrowheads="1"/>
          </p:cNvSpPr>
          <p:nvPr>
            <p:ph type="body" idx="1"/>
          </p:nvPr>
        </p:nvSpPr>
        <p:spPr>
          <a:xfrm>
            <a:off x="533400" y="1676400"/>
            <a:ext cx="8458200" cy="4114800"/>
          </a:xfrm>
        </p:spPr>
        <p:txBody>
          <a:bodyPr/>
          <a:lstStyle/>
          <a:p>
            <a:pPr>
              <a:lnSpc>
                <a:spcPct val="80000"/>
              </a:lnSpc>
            </a:pPr>
            <a:r>
              <a:rPr lang="en-US" sz="2800" b="1"/>
              <a:t>Numeric</a:t>
            </a:r>
            <a:r>
              <a:rPr lang="en-US" sz="2800"/>
              <a:t> (1, 2, 4, 8 bytes, fixed or float)</a:t>
            </a:r>
          </a:p>
          <a:p>
            <a:pPr>
              <a:lnSpc>
                <a:spcPct val="80000"/>
              </a:lnSpc>
            </a:pPr>
            <a:r>
              <a:rPr lang="en-US" sz="2800" b="1"/>
              <a:t>Text</a:t>
            </a:r>
            <a:r>
              <a:rPr lang="en-US" sz="2800"/>
              <a:t> (255 max)</a:t>
            </a:r>
          </a:p>
          <a:p>
            <a:pPr>
              <a:lnSpc>
                <a:spcPct val="80000"/>
              </a:lnSpc>
            </a:pPr>
            <a:r>
              <a:rPr lang="en-US" sz="2800" b="1"/>
              <a:t>Memo</a:t>
            </a:r>
            <a:r>
              <a:rPr lang="en-US" sz="2800"/>
              <a:t> (64000 max)</a:t>
            </a:r>
          </a:p>
          <a:p>
            <a:pPr>
              <a:lnSpc>
                <a:spcPct val="80000"/>
              </a:lnSpc>
            </a:pPr>
            <a:r>
              <a:rPr lang="en-US" sz="2800" b="1"/>
              <a:t>Date/Time</a:t>
            </a:r>
            <a:r>
              <a:rPr lang="en-US" sz="2800"/>
              <a:t> (8 bytes)</a:t>
            </a:r>
          </a:p>
          <a:p>
            <a:pPr>
              <a:lnSpc>
                <a:spcPct val="80000"/>
              </a:lnSpc>
            </a:pPr>
            <a:r>
              <a:rPr lang="en-US" sz="2800" b="1"/>
              <a:t>Currency</a:t>
            </a:r>
            <a:r>
              <a:rPr lang="en-US" sz="2800"/>
              <a:t> (8 bytes, 15 digits + 4 digits decimal)</a:t>
            </a:r>
          </a:p>
          <a:p>
            <a:pPr>
              <a:lnSpc>
                <a:spcPct val="80000"/>
              </a:lnSpc>
            </a:pPr>
            <a:r>
              <a:rPr lang="en-US" sz="2800" b="1"/>
              <a:t>Autonumber</a:t>
            </a:r>
            <a:r>
              <a:rPr lang="en-US" sz="2800"/>
              <a:t> (4 bytes)</a:t>
            </a:r>
          </a:p>
          <a:p>
            <a:pPr>
              <a:lnSpc>
                <a:spcPct val="80000"/>
              </a:lnSpc>
            </a:pPr>
            <a:r>
              <a:rPr lang="en-US" sz="2800" b="1"/>
              <a:t>Yes/No</a:t>
            </a:r>
            <a:r>
              <a:rPr lang="en-US" sz="2800"/>
              <a:t> (1 bit)</a:t>
            </a:r>
          </a:p>
          <a:p>
            <a:pPr>
              <a:lnSpc>
                <a:spcPct val="80000"/>
              </a:lnSpc>
            </a:pPr>
            <a:r>
              <a:rPr lang="en-US" sz="2800" b="1"/>
              <a:t>OLE</a:t>
            </a:r>
            <a:r>
              <a:rPr lang="en-US" sz="2800"/>
              <a:t> (limited only by disk space)</a:t>
            </a:r>
          </a:p>
          <a:p>
            <a:pPr>
              <a:lnSpc>
                <a:spcPct val="80000"/>
              </a:lnSpc>
            </a:pPr>
            <a:r>
              <a:rPr lang="en-US" sz="2800" b="1"/>
              <a:t>Hyperlinks</a:t>
            </a:r>
            <a:r>
              <a:rPr lang="en-US" sz="2800"/>
              <a:t> (up to 64000 chars)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3298" name="Rectangle 2"/>
          <p:cNvSpPr>
            <a:spLocks noGrp="1" noChangeArrowheads="1"/>
          </p:cNvSpPr>
          <p:nvPr>
            <p:ph type="title"/>
          </p:nvPr>
        </p:nvSpPr>
        <p:spPr/>
        <p:txBody>
          <a:bodyPr/>
          <a:lstStyle/>
          <a:p>
            <a:pPr>
              <a:lnSpc>
                <a:spcPct val="80000"/>
              </a:lnSpc>
            </a:pPr>
            <a:r>
              <a:rPr lang="en-US"/>
              <a:t>Access Numeric types</a:t>
            </a:r>
          </a:p>
        </p:txBody>
      </p:sp>
      <p:sp>
        <p:nvSpPr>
          <p:cNvPr id="823299" name="Rectangle 3"/>
          <p:cNvSpPr>
            <a:spLocks noGrp="1" noChangeArrowheads="1"/>
          </p:cNvSpPr>
          <p:nvPr>
            <p:ph type="body" idx="1"/>
          </p:nvPr>
        </p:nvSpPr>
        <p:spPr>
          <a:xfrm>
            <a:off x="609600" y="1143000"/>
            <a:ext cx="7772400" cy="4114800"/>
          </a:xfrm>
        </p:spPr>
        <p:txBody>
          <a:bodyPr/>
          <a:lstStyle/>
          <a:p>
            <a:pPr>
              <a:lnSpc>
                <a:spcPct val="70000"/>
              </a:lnSpc>
            </a:pPr>
            <a:r>
              <a:rPr lang="en-US" sz="2800" b="1"/>
              <a:t>Byte</a:t>
            </a:r>
            <a:r>
              <a:rPr lang="en-US" sz="2800"/>
              <a:t>  </a:t>
            </a:r>
          </a:p>
          <a:p>
            <a:pPr lvl="3">
              <a:lnSpc>
                <a:spcPct val="70000"/>
              </a:lnSpc>
            </a:pPr>
            <a:r>
              <a:rPr lang="en-US" sz="1600"/>
              <a:t>Stores numbers from 0 to 255 (no fractions). 1 byte</a:t>
            </a:r>
            <a:endParaRPr lang="en-US" sz="1800"/>
          </a:p>
          <a:p>
            <a:pPr>
              <a:lnSpc>
                <a:spcPct val="70000"/>
              </a:lnSpc>
            </a:pPr>
            <a:r>
              <a:rPr lang="en-US" sz="2800" b="1"/>
              <a:t>Integer</a:t>
            </a:r>
            <a:r>
              <a:rPr lang="en-US" sz="2800"/>
              <a:t>	</a:t>
            </a:r>
          </a:p>
          <a:p>
            <a:pPr lvl="3">
              <a:lnSpc>
                <a:spcPct val="70000"/>
              </a:lnSpc>
            </a:pPr>
            <a:r>
              <a:rPr lang="en-US" sz="1800"/>
              <a:t> Stores numbers from –32,768 to 32,767 (no fractions) 2 bytes</a:t>
            </a:r>
          </a:p>
          <a:p>
            <a:pPr>
              <a:lnSpc>
                <a:spcPct val="70000"/>
              </a:lnSpc>
            </a:pPr>
            <a:r>
              <a:rPr lang="en-US" sz="2800" b="1"/>
              <a:t>Long Integer</a:t>
            </a:r>
            <a:r>
              <a:rPr lang="en-US" sz="2800"/>
              <a:t>	</a:t>
            </a:r>
            <a:r>
              <a:rPr lang="en-US" sz="2800" i="1"/>
              <a:t>(Default)</a:t>
            </a:r>
            <a:r>
              <a:rPr lang="en-US" sz="2800"/>
              <a:t> </a:t>
            </a:r>
          </a:p>
          <a:p>
            <a:pPr lvl="3">
              <a:lnSpc>
                <a:spcPct val="70000"/>
              </a:lnSpc>
            </a:pPr>
            <a:r>
              <a:rPr lang="en-US" sz="1800"/>
              <a:t>Stores numbers from –2,147,483,648 to 2,147,483,647 (no fractions). 4 bytes</a:t>
            </a:r>
          </a:p>
          <a:p>
            <a:pPr>
              <a:lnSpc>
                <a:spcPct val="70000"/>
              </a:lnSpc>
            </a:pPr>
            <a:r>
              <a:rPr lang="en-US" sz="2800" b="1"/>
              <a:t>Single</a:t>
            </a:r>
            <a:r>
              <a:rPr lang="en-US" sz="2800"/>
              <a:t>	</a:t>
            </a:r>
          </a:p>
          <a:p>
            <a:pPr lvl="3">
              <a:lnSpc>
                <a:spcPct val="70000"/>
              </a:lnSpc>
            </a:pPr>
            <a:r>
              <a:rPr lang="en-US" sz="1800"/>
              <a:t>Stores numbers from -3.402823E38 to –1.401298E–45 for negative values and from 1.401298E–45 to 3.402823E38 for positive values.		4 bytes</a:t>
            </a:r>
          </a:p>
          <a:p>
            <a:pPr>
              <a:lnSpc>
                <a:spcPct val="70000"/>
              </a:lnSpc>
            </a:pPr>
            <a:r>
              <a:rPr lang="en-US" sz="2800" b="1"/>
              <a:t>Double</a:t>
            </a:r>
            <a:r>
              <a:rPr lang="en-US" sz="2800"/>
              <a:t>	</a:t>
            </a:r>
          </a:p>
          <a:p>
            <a:pPr lvl="3">
              <a:lnSpc>
                <a:spcPct val="70000"/>
              </a:lnSpc>
            </a:pPr>
            <a:r>
              <a:rPr lang="en-US" sz="1800"/>
              <a:t>Stores numbers from –1.79769313486231E308 to –4.94065645841247E–324 for negative values and from 1.79769313486231E308 to 4.94065645841247E–324 for positive values.	15	8 bytes</a:t>
            </a:r>
          </a:p>
          <a:p>
            <a:pPr>
              <a:lnSpc>
                <a:spcPct val="70000"/>
              </a:lnSpc>
            </a:pPr>
            <a:r>
              <a:rPr lang="en-US" sz="2800" b="1"/>
              <a:t>Replication ID</a:t>
            </a:r>
            <a:r>
              <a:rPr lang="en-US" sz="2800"/>
              <a:t>	</a:t>
            </a:r>
          </a:p>
          <a:p>
            <a:pPr lvl="3">
              <a:lnSpc>
                <a:spcPct val="70000"/>
              </a:lnSpc>
            </a:pPr>
            <a:r>
              <a:rPr lang="en-US" sz="1800"/>
              <a:t>Globally unique identifier (GUID)	N/A	16 bytes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68002" name="Rectangle 2"/>
          <p:cNvSpPr>
            <a:spLocks noGrp="1" noChangeArrowheads="1"/>
          </p:cNvSpPr>
          <p:nvPr>
            <p:ph type="title"/>
          </p:nvPr>
        </p:nvSpPr>
        <p:spPr/>
        <p:txBody>
          <a:bodyPr/>
          <a:lstStyle/>
          <a:p>
            <a:r>
              <a:rPr lang="en-US"/>
              <a:t>Lecture Outline</a:t>
            </a:r>
          </a:p>
        </p:txBody>
      </p:sp>
      <p:sp>
        <p:nvSpPr>
          <p:cNvPr id="768003" name="Rectangle 3"/>
          <p:cNvSpPr>
            <a:spLocks noGrp="1" noChangeArrowheads="1"/>
          </p:cNvSpPr>
          <p:nvPr>
            <p:ph type="body" idx="1"/>
          </p:nvPr>
        </p:nvSpPr>
        <p:spPr/>
        <p:txBody>
          <a:bodyPr/>
          <a:lstStyle/>
          <a:p>
            <a:r>
              <a:rPr lang="en-US" sz="4000"/>
              <a:t>Review</a:t>
            </a:r>
          </a:p>
          <a:p>
            <a:pPr lvl="1"/>
            <a:r>
              <a:rPr lang="en-US" sz="3600"/>
              <a:t>Relational Algebra and Calculus</a:t>
            </a:r>
          </a:p>
          <a:p>
            <a:pPr lvl="1"/>
            <a:r>
              <a:rPr lang="en-US" sz="3600"/>
              <a:t>Introduction to SQL</a:t>
            </a:r>
          </a:p>
          <a:p>
            <a:r>
              <a:rPr lang="en-US" sz="4000"/>
              <a:t>Physical Database Design</a:t>
            </a:r>
          </a:p>
          <a:p>
            <a:r>
              <a:rPr lang="en-US" sz="4000"/>
              <a:t>Access Methods</a:t>
            </a:r>
          </a:p>
          <a:p>
            <a:endParaRPr lang="en-US" sz="400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5346" name="Rectangle 2"/>
          <p:cNvSpPr>
            <a:spLocks noGrp="1" noChangeArrowheads="1"/>
          </p:cNvSpPr>
          <p:nvPr>
            <p:ph type="title"/>
          </p:nvPr>
        </p:nvSpPr>
        <p:spPr/>
        <p:txBody>
          <a:bodyPr/>
          <a:lstStyle/>
          <a:p>
            <a:pPr>
              <a:lnSpc>
                <a:spcPct val="90000"/>
              </a:lnSpc>
            </a:pPr>
            <a:r>
              <a:rPr lang="en-US"/>
              <a:t>Oracle Data Types</a:t>
            </a:r>
          </a:p>
        </p:txBody>
      </p:sp>
      <p:sp>
        <p:nvSpPr>
          <p:cNvPr id="825347" name="Rectangle 3"/>
          <p:cNvSpPr>
            <a:spLocks noGrp="1" noChangeArrowheads="1"/>
          </p:cNvSpPr>
          <p:nvPr>
            <p:ph type="body" idx="1"/>
          </p:nvPr>
        </p:nvSpPr>
        <p:spPr>
          <a:xfrm>
            <a:off x="533400" y="1524000"/>
            <a:ext cx="8458200" cy="4114800"/>
          </a:xfrm>
        </p:spPr>
        <p:txBody>
          <a:bodyPr/>
          <a:lstStyle/>
          <a:p>
            <a:pPr>
              <a:lnSpc>
                <a:spcPct val="80000"/>
              </a:lnSpc>
            </a:pPr>
            <a:r>
              <a:rPr lang="en-US" sz="2800"/>
              <a:t>CHAR (size) -- max 2000</a:t>
            </a:r>
          </a:p>
          <a:p>
            <a:pPr>
              <a:lnSpc>
                <a:spcPct val="80000"/>
              </a:lnSpc>
            </a:pPr>
            <a:r>
              <a:rPr lang="en-US" sz="2800"/>
              <a:t>VARCHAR2(size) -- up to 4000</a:t>
            </a:r>
          </a:p>
          <a:p>
            <a:pPr>
              <a:lnSpc>
                <a:spcPct val="80000"/>
              </a:lnSpc>
            </a:pPr>
            <a:r>
              <a:rPr lang="en-US" sz="2800"/>
              <a:t>DATE</a:t>
            </a:r>
          </a:p>
          <a:p>
            <a:pPr>
              <a:lnSpc>
                <a:spcPct val="80000"/>
              </a:lnSpc>
            </a:pPr>
            <a:r>
              <a:rPr lang="en-US" sz="2800"/>
              <a:t>DECIMAL, FLOAT, INTEGER, INTEGER(s), SMALLINT, NUMBER, NUMBER(size,d)</a:t>
            </a:r>
          </a:p>
          <a:p>
            <a:pPr lvl="1">
              <a:lnSpc>
                <a:spcPct val="80000"/>
              </a:lnSpc>
            </a:pPr>
            <a:r>
              <a:rPr lang="en-US" sz="2400"/>
              <a:t>All numbers internally in same format…</a:t>
            </a:r>
          </a:p>
          <a:p>
            <a:pPr>
              <a:lnSpc>
                <a:spcPct val="80000"/>
              </a:lnSpc>
            </a:pPr>
            <a:r>
              <a:rPr lang="en-US" sz="2800"/>
              <a:t>LONG, LONG RAW, LONG VARCHAR</a:t>
            </a:r>
          </a:p>
          <a:p>
            <a:pPr lvl="1">
              <a:lnSpc>
                <a:spcPct val="80000"/>
              </a:lnSpc>
            </a:pPr>
            <a:r>
              <a:rPr lang="en-US" sz="2400"/>
              <a:t>up to 2 Gb -- </a:t>
            </a:r>
            <a:r>
              <a:rPr lang="en-US" sz="2400" i="1"/>
              <a:t>only one per table</a:t>
            </a:r>
          </a:p>
          <a:p>
            <a:pPr>
              <a:lnSpc>
                <a:spcPct val="80000"/>
              </a:lnSpc>
            </a:pPr>
            <a:r>
              <a:rPr lang="en-US" sz="2800"/>
              <a:t>BLOB, CLOB, NCLOB -- up to 4 Gb</a:t>
            </a:r>
          </a:p>
          <a:p>
            <a:pPr>
              <a:lnSpc>
                <a:spcPct val="80000"/>
              </a:lnSpc>
            </a:pPr>
            <a:r>
              <a:rPr lang="en-US" sz="2800"/>
              <a:t>BFILE -- file pointer to binary OS file</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7394" name="Rectangle 2"/>
          <p:cNvSpPr>
            <a:spLocks noGrp="1" noChangeArrowheads="1"/>
          </p:cNvSpPr>
          <p:nvPr>
            <p:ph type="title"/>
          </p:nvPr>
        </p:nvSpPr>
        <p:spPr/>
        <p:txBody>
          <a:bodyPr/>
          <a:lstStyle/>
          <a:p>
            <a:r>
              <a:rPr lang="en-US" sz="2800"/>
              <a:t>Creating a new table from existing tables</a:t>
            </a:r>
          </a:p>
        </p:txBody>
      </p:sp>
      <p:sp>
        <p:nvSpPr>
          <p:cNvPr id="827395" name="Rectangle 3"/>
          <p:cNvSpPr>
            <a:spLocks noGrp="1" noChangeArrowheads="1"/>
          </p:cNvSpPr>
          <p:nvPr>
            <p:ph type="body" idx="1"/>
          </p:nvPr>
        </p:nvSpPr>
        <p:spPr/>
        <p:txBody>
          <a:bodyPr/>
          <a:lstStyle/>
          <a:p>
            <a:r>
              <a:rPr lang="en-US"/>
              <a:t>Access and PostgreSQL Syntax:</a:t>
            </a:r>
          </a:p>
          <a:p>
            <a:pPr lvl="1">
              <a:buFontTx/>
              <a:buNone/>
            </a:pPr>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INTO</a:t>
            </a:r>
            <a:r>
              <a:rPr lang="en-US"/>
              <a:t> newtablename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29442" name="Rectangle 2"/>
          <p:cNvSpPr>
            <a:spLocks noGrp="1" noChangeArrowheads="1"/>
          </p:cNvSpPr>
          <p:nvPr>
            <p:ph type="title"/>
          </p:nvPr>
        </p:nvSpPr>
        <p:spPr/>
        <p:txBody>
          <a:bodyPr/>
          <a:lstStyle/>
          <a:p>
            <a:r>
              <a:rPr lang="en-US"/>
              <a:t>How to do it in MySQL</a:t>
            </a:r>
          </a:p>
        </p:txBody>
      </p:sp>
      <p:sp>
        <p:nvSpPr>
          <p:cNvPr id="829443" name="Text Box 3"/>
          <p:cNvSpPr txBox="1">
            <a:spLocks noChangeArrowheads="1"/>
          </p:cNvSpPr>
          <p:nvPr/>
        </p:nvSpPr>
        <p:spPr bwMode="auto">
          <a:xfrm>
            <a:off x="914400" y="1066800"/>
            <a:ext cx="6996113"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000"/>
              <a:t>mysql&gt; SELECT * FROM foo;</a:t>
            </a:r>
          </a:p>
          <a:p>
            <a:pPr algn="l"/>
            <a:r>
              <a:rPr lang="en-US" sz="2000"/>
              <a:t>+---+</a:t>
            </a:r>
          </a:p>
          <a:p>
            <a:pPr algn="l"/>
            <a:r>
              <a:rPr lang="en-US" sz="2000"/>
              <a:t>| n |</a:t>
            </a:r>
          </a:p>
          <a:p>
            <a:pPr algn="l"/>
            <a:r>
              <a:rPr lang="en-US" sz="2000"/>
              <a:t>+---+</a:t>
            </a:r>
          </a:p>
          <a:p>
            <a:pPr algn="l"/>
            <a:r>
              <a:rPr lang="en-US" sz="2000"/>
              <a:t>| 1 |</a:t>
            </a:r>
          </a:p>
          <a:p>
            <a:pPr algn="l"/>
            <a:r>
              <a:rPr lang="en-US" sz="2000"/>
              <a:t>+---+</a:t>
            </a:r>
          </a:p>
          <a:p>
            <a:pPr algn="l"/>
            <a:endParaRPr lang="en-US" sz="2000"/>
          </a:p>
          <a:p>
            <a:pPr algn="l"/>
            <a:r>
              <a:rPr lang="en-US" sz="2000"/>
              <a:t>mysql&gt; </a:t>
            </a:r>
            <a:r>
              <a:rPr lang="en-US" sz="2000" b="1"/>
              <a:t>CREATE TABLE bar (m INT) SELECT n FROM foo;</a:t>
            </a:r>
            <a:endParaRPr lang="en-US" sz="2000"/>
          </a:p>
          <a:p>
            <a:pPr algn="l"/>
            <a:r>
              <a:rPr lang="en-US" sz="2000"/>
              <a:t>Query OK, 1 row affected (0.02 sec)</a:t>
            </a:r>
          </a:p>
          <a:p>
            <a:pPr algn="l"/>
            <a:r>
              <a:rPr lang="en-US" sz="2000"/>
              <a:t>Records: 1  Duplicates: 0  Warnings: 0</a:t>
            </a:r>
          </a:p>
          <a:p>
            <a:pPr algn="l"/>
            <a:endParaRPr lang="en-US" sz="2000"/>
          </a:p>
          <a:p>
            <a:pPr algn="l"/>
            <a:r>
              <a:rPr lang="en-US" sz="2000"/>
              <a:t>mysql&gt; </a:t>
            </a:r>
            <a:r>
              <a:rPr lang="en-US" sz="2000" b="1"/>
              <a:t>SELECT * FROM bar;</a:t>
            </a:r>
          </a:p>
          <a:p>
            <a:pPr algn="l"/>
            <a:r>
              <a:rPr lang="en-US" sz="2000"/>
              <a:t>+------+---+</a:t>
            </a:r>
          </a:p>
          <a:p>
            <a:pPr algn="l"/>
            <a:r>
              <a:rPr lang="en-US" sz="2000"/>
              <a:t>| m    | n |</a:t>
            </a:r>
          </a:p>
          <a:p>
            <a:pPr algn="l"/>
            <a:r>
              <a:rPr lang="en-US" sz="2000"/>
              <a:t>+------+---+</a:t>
            </a:r>
          </a:p>
          <a:p>
            <a:pPr algn="l"/>
            <a:r>
              <a:rPr lang="en-US" sz="2000"/>
              <a:t>| NULL | 1 |</a:t>
            </a:r>
          </a:p>
          <a:p>
            <a:pPr algn="l"/>
            <a:r>
              <a:rPr lang="en-US" sz="2000"/>
              <a:t>+------+---+</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smtClean="0"/>
              <a:t>IS 257 – Fall 2012</a:t>
            </a:r>
            <a:endParaRPr lang="en-US"/>
          </a:p>
        </p:txBody>
      </p:sp>
      <p:sp>
        <p:nvSpPr>
          <p:cNvPr id="668674" name="Rectangle 2"/>
          <p:cNvSpPr>
            <a:spLocks noGrp="1" noChangeArrowheads="1"/>
          </p:cNvSpPr>
          <p:nvPr>
            <p:ph type="title"/>
          </p:nvPr>
        </p:nvSpPr>
        <p:spPr/>
        <p:txBody>
          <a:bodyPr/>
          <a:lstStyle/>
          <a:p>
            <a:r>
              <a:rPr lang="en-US"/>
              <a:t>Database Design Process</a:t>
            </a:r>
          </a:p>
        </p:txBody>
      </p:sp>
      <p:sp>
        <p:nvSpPr>
          <p:cNvPr id="66867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66867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668677" name="AutoShape 5"/>
          <p:cNvSpPr>
            <a:spLocks noChangeArrowheads="1"/>
          </p:cNvSpPr>
          <p:nvPr/>
        </p:nvSpPr>
        <p:spPr bwMode="auto">
          <a:xfrm>
            <a:off x="7696200" y="28194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78" name="AutoShape 6"/>
          <p:cNvSpPr>
            <a:spLocks noChangeArrowheads="1"/>
          </p:cNvSpPr>
          <p:nvPr/>
        </p:nvSpPr>
        <p:spPr bwMode="auto">
          <a:xfrm>
            <a:off x="7239000" y="32766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66867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8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8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8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8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9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9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9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66870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8" name="Text Box 36"/>
          <p:cNvSpPr txBox="1">
            <a:spLocks noChangeArrowheads="1"/>
          </p:cNvSpPr>
          <p:nvPr/>
        </p:nvSpPr>
        <p:spPr bwMode="auto">
          <a:xfrm>
            <a:off x="7239000" y="4876800"/>
            <a:ext cx="1217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FF0000"/>
                </a:solidFill>
              </a:rPr>
              <a:t>Physical</a:t>
            </a:r>
            <a:br>
              <a:rPr lang="en-US">
                <a:solidFill>
                  <a:srgbClr val="FF0000"/>
                </a:solidFill>
              </a:rPr>
            </a:br>
            <a:r>
              <a:rPr lang="en-US">
                <a:solidFill>
                  <a:srgbClr val="FF0000"/>
                </a:solidFill>
              </a:rPr>
              <a:t>Design</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1026" name="Rectangle 2"/>
          <p:cNvSpPr>
            <a:spLocks noGrp="1" noChangeArrowheads="1"/>
          </p:cNvSpPr>
          <p:nvPr>
            <p:ph type="title"/>
          </p:nvPr>
        </p:nvSpPr>
        <p:spPr/>
        <p:txBody>
          <a:bodyPr/>
          <a:lstStyle/>
          <a:p>
            <a:r>
              <a:rPr lang="en-US"/>
              <a:t>Physical Database Design</a:t>
            </a:r>
          </a:p>
        </p:txBody>
      </p:sp>
      <p:sp>
        <p:nvSpPr>
          <p:cNvPr id="641027" name="Rectangle 3"/>
          <p:cNvSpPr>
            <a:spLocks noGrp="1" noChangeArrowheads="1"/>
          </p:cNvSpPr>
          <p:nvPr>
            <p:ph type="body" idx="1"/>
          </p:nvPr>
        </p:nvSpPr>
        <p:spPr/>
        <p:txBody>
          <a:bodyPr/>
          <a:lstStyle/>
          <a:p>
            <a:r>
              <a:rPr lang="en-US"/>
              <a:t>Many physical database design decisions are implicit in the technology adopted</a:t>
            </a:r>
          </a:p>
          <a:p>
            <a:pPr lvl="1"/>
            <a:r>
              <a:rPr lang="en-US"/>
              <a:t>Also, organizations may have standards or an </a:t>
            </a:r>
            <a:r>
              <a:rPr lang="ja-JP" altLang="en-US">
                <a:latin typeface="Arial"/>
              </a:rPr>
              <a:t>“</a:t>
            </a:r>
            <a:r>
              <a:rPr lang="en-US"/>
              <a:t>information architecture</a:t>
            </a:r>
            <a:r>
              <a:rPr lang="ja-JP" altLang="en-US">
                <a:latin typeface="Arial"/>
              </a:rPr>
              <a:t>”</a:t>
            </a:r>
            <a:r>
              <a:rPr lang="en-US"/>
              <a:t> that specifies operating systems, DBMS, and data access languages -- thus constraining the range of possible physical implementations.</a:t>
            </a:r>
          </a:p>
          <a:p>
            <a:r>
              <a:rPr lang="en-US"/>
              <a:t>We will be concerned with some of the possible physical implementation issues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2050" name="Rectangle 2"/>
          <p:cNvSpPr>
            <a:spLocks noGrp="1" noChangeArrowheads="1"/>
          </p:cNvSpPr>
          <p:nvPr>
            <p:ph type="title"/>
          </p:nvPr>
        </p:nvSpPr>
        <p:spPr/>
        <p:txBody>
          <a:bodyPr/>
          <a:lstStyle/>
          <a:p>
            <a:r>
              <a:rPr lang="en-US"/>
              <a:t>Physical Database Design</a:t>
            </a:r>
          </a:p>
        </p:txBody>
      </p:sp>
      <p:sp>
        <p:nvSpPr>
          <p:cNvPr id="642051" name="Rectangle 3"/>
          <p:cNvSpPr>
            <a:spLocks noGrp="1" noChangeArrowheads="1"/>
          </p:cNvSpPr>
          <p:nvPr>
            <p:ph type="body" idx="1"/>
          </p:nvPr>
        </p:nvSpPr>
        <p:spPr/>
        <p:txBody>
          <a:bodyPr/>
          <a:lstStyle/>
          <a:p>
            <a:r>
              <a:rPr lang="en-US"/>
              <a:t>The primary goal of physical database design is </a:t>
            </a:r>
            <a:r>
              <a:rPr lang="en-US" i="1"/>
              <a:t>data processing efficiency</a:t>
            </a:r>
          </a:p>
          <a:p>
            <a:r>
              <a:rPr lang="en-US"/>
              <a:t>We will concentrate on choices often available to optimize performance of database services</a:t>
            </a:r>
          </a:p>
          <a:p>
            <a:r>
              <a:rPr lang="en-US"/>
              <a:t>Physical Database Design requires information gathered during earlier stages of the design process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3076" name="Rectangle 4"/>
          <p:cNvSpPr>
            <a:spLocks noGrp="1" noChangeArrowheads="1"/>
          </p:cNvSpPr>
          <p:nvPr>
            <p:ph type="title"/>
          </p:nvPr>
        </p:nvSpPr>
        <p:spPr/>
        <p:txBody>
          <a:bodyPr/>
          <a:lstStyle/>
          <a:p>
            <a:r>
              <a:rPr lang="en-US"/>
              <a:t>Physical Design Information</a:t>
            </a:r>
          </a:p>
        </p:txBody>
      </p:sp>
      <p:sp>
        <p:nvSpPr>
          <p:cNvPr id="643077" name="Rectangle 5"/>
          <p:cNvSpPr>
            <a:spLocks noGrp="1" noChangeArrowheads="1"/>
          </p:cNvSpPr>
          <p:nvPr>
            <p:ph type="body" idx="1"/>
          </p:nvPr>
        </p:nvSpPr>
        <p:spPr/>
        <p:txBody>
          <a:bodyPr/>
          <a:lstStyle/>
          <a:p>
            <a:r>
              <a:rPr lang="en-US" sz="2800"/>
              <a:t>Information needed for physical file and database design includes:</a:t>
            </a:r>
          </a:p>
          <a:p>
            <a:pPr lvl="1"/>
            <a:r>
              <a:rPr lang="en-US" sz="2400"/>
              <a:t>Normalized relations plus size estimates for them</a:t>
            </a:r>
          </a:p>
          <a:p>
            <a:pPr lvl="1"/>
            <a:r>
              <a:rPr lang="en-US" sz="2400"/>
              <a:t>Definitions of each attribute</a:t>
            </a:r>
          </a:p>
          <a:p>
            <a:pPr lvl="1"/>
            <a:r>
              <a:rPr lang="en-US" sz="2400"/>
              <a:t>Descriptions of where and when data are used</a:t>
            </a:r>
          </a:p>
          <a:p>
            <a:pPr lvl="2"/>
            <a:r>
              <a:rPr lang="en-US" sz="2000"/>
              <a:t>entered, retrieved, deleted, updated, and how often</a:t>
            </a:r>
          </a:p>
          <a:p>
            <a:pPr lvl="1"/>
            <a:r>
              <a:rPr lang="en-US" sz="2400"/>
              <a:t>Expectations and requirements for response time, and data security, backup, recovery, retention and integrity</a:t>
            </a:r>
          </a:p>
          <a:p>
            <a:pPr lvl="1"/>
            <a:r>
              <a:rPr lang="en-US" sz="2400"/>
              <a:t>Descriptions of the technologies used to implement the database</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4100" name="Rectangle 4"/>
          <p:cNvSpPr>
            <a:spLocks noGrp="1" noChangeArrowheads="1"/>
          </p:cNvSpPr>
          <p:nvPr>
            <p:ph type="title"/>
          </p:nvPr>
        </p:nvSpPr>
        <p:spPr/>
        <p:txBody>
          <a:bodyPr/>
          <a:lstStyle/>
          <a:p>
            <a:r>
              <a:rPr lang="en-US"/>
              <a:t>Physical Design Decisions</a:t>
            </a:r>
          </a:p>
        </p:txBody>
      </p:sp>
      <p:sp>
        <p:nvSpPr>
          <p:cNvPr id="644101" name="Rectangle 5"/>
          <p:cNvSpPr>
            <a:spLocks noGrp="1" noChangeArrowheads="1"/>
          </p:cNvSpPr>
          <p:nvPr>
            <p:ph type="body" idx="1"/>
          </p:nvPr>
        </p:nvSpPr>
        <p:spPr/>
        <p:txBody>
          <a:bodyPr/>
          <a:lstStyle/>
          <a:p>
            <a:r>
              <a:rPr lang="en-US"/>
              <a:t>There are several critical decisions that will affect the integrity and performance of the system</a:t>
            </a:r>
          </a:p>
          <a:p>
            <a:pPr lvl="1"/>
            <a:r>
              <a:rPr lang="en-US"/>
              <a:t>Storage Format</a:t>
            </a:r>
          </a:p>
          <a:p>
            <a:pPr lvl="1"/>
            <a:r>
              <a:rPr lang="en-US"/>
              <a:t>Physical record composition</a:t>
            </a:r>
          </a:p>
          <a:p>
            <a:pPr lvl="1"/>
            <a:r>
              <a:rPr lang="en-US"/>
              <a:t>Data arrangement</a:t>
            </a:r>
          </a:p>
          <a:p>
            <a:pPr lvl="1"/>
            <a:r>
              <a:rPr lang="en-US"/>
              <a:t>Indexes</a:t>
            </a:r>
          </a:p>
          <a:p>
            <a:pPr lvl="1"/>
            <a:r>
              <a:rPr lang="en-US"/>
              <a:t>Query optimization and performance tuning</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5122" name="Rectangle 2"/>
          <p:cNvSpPr>
            <a:spLocks noGrp="1" noChangeArrowheads="1"/>
          </p:cNvSpPr>
          <p:nvPr>
            <p:ph type="title"/>
          </p:nvPr>
        </p:nvSpPr>
        <p:spPr/>
        <p:txBody>
          <a:bodyPr/>
          <a:lstStyle/>
          <a:p>
            <a:r>
              <a:rPr lang="en-US"/>
              <a:t>Storage Format</a:t>
            </a:r>
          </a:p>
        </p:txBody>
      </p:sp>
      <p:sp>
        <p:nvSpPr>
          <p:cNvPr id="645123" name="Rectangle 3"/>
          <p:cNvSpPr>
            <a:spLocks noGrp="1" noChangeArrowheads="1"/>
          </p:cNvSpPr>
          <p:nvPr>
            <p:ph type="body" idx="1"/>
          </p:nvPr>
        </p:nvSpPr>
        <p:spPr/>
        <p:txBody>
          <a:bodyPr/>
          <a:lstStyle/>
          <a:p>
            <a:r>
              <a:rPr lang="en-US"/>
              <a:t>Choosing the storage format of each </a:t>
            </a:r>
            <a:r>
              <a:rPr lang="en-US" i="1"/>
              <a:t>field </a:t>
            </a:r>
            <a:r>
              <a:rPr lang="en-US"/>
              <a:t>(attribute). The DBMS provides some set of data types that can be used for the physical storage of fields in the database</a:t>
            </a:r>
          </a:p>
          <a:p>
            <a:r>
              <a:rPr lang="en-US"/>
              <a:t>Data Type (format) is chosen to minimize storage space and maximize data integrity</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6146" name="Rectangle 2"/>
          <p:cNvSpPr>
            <a:spLocks noGrp="1" noChangeArrowheads="1"/>
          </p:cNvSpPr>
          <p:nvPr>
            <p:ph type="title"/>
          </p:nvPr>
        </p:nvSpPr>
        <p:spPr/>
        <p:txBody>
          <a:bodyPr/>
          <a:lstStyle/>
          <a:p>
            <a:r>
              <a:rPr lang="en-US" sz="3600"/>
              <a:t>Objectives of data type selection</a:t>
            </a:r>
          </a:p>
        </p:txBody>
      </p:sp>
      <p:sp>
        <p:nvSpPr>
          <p:cNvPr id="646147" name="Rectangle 3"/>
          <p:cNvSpPr>
            <a:spLocks noGrp="1" noChangeArrowheads="1"/>
          </p:cNvSpPr>
          <p:nvPr>
            <p:ph type="body" idx="1"/>
          </p:nvPr>
        </p:nvSpPr>
        <p:spPr/>
        <p:txBody>
          <a:bodyPr/>
          <a:lstStyle/>
          <a:p>
            <a:pPr>
              <a:lnSpc>
                <a:spcPct val="90000"/>
              </a:lnSpc>
            </a:pPr>
            <a:r>
              <a:rPr lang="en-US"/>
              <a:t>Minimize storage space</a:t>
            </a:r>
          </a:p>
          <a:p>
            <a:pPr>
              <a:lnSpc>
                <a:spcPct val="90000"/>
              </a:lnSpc>
            </a:pPr>
            <a:r>
              <a:rPr lang="en-US"/>
              <a:t>Represent all possible values</a:t>
            </a:r>
          </a:p>
          <a:p>
            <a:pPr>
              <a:lnSpc>
                <a:spcPct val="90000"/>
              </a:lnSpc>
            </a:pPr>
            <a:r>
              <a:rPr lang="en-US"/>
              <a:t>Improve data integrity</a:t>
            </a:r>
          </a:p>
          <a:p>
            <a:pPr>
              <a:lnSpc>
                <a:spcPct val="90000"/>
              </a:lnSpc>
            </a:pPr>
            <a:r>
              <a:rPr lang="en-US"/>
              <a:t>Support all data manipulations</a:t>
            </a:r>
          </a:p>
          <a:p>
            <a:pPr>
              <a:lnSpc>
                <a:spcPct val="90000"/>
              </a:lnSpc>
            </a:pPr>
            <a:r>
              <a:rPr lang="en-US"/>
              <a:t>The correct data type </a:t>
            </a:r>
            <a:r>
              <a:rPr lang="en-US" b="1"/>
              <a:t>should</a:t>
            </a:r>
            <a:r>
              <a:rPr lang="en-US"/>
              <a:t>, in minimal space, represent every possible value (but eliminate illegal values) for the associated attribute </a:t>
            </a:r>
            <a:r>
              <a:rPr lang="en-US" i="1"/>
              <a:t>and</a:t>
            </a:r>
            <a:r>
              <a:rPr lang="en-US"/>
              <a:t> can support the required data manipulations (e.g. numerical or string operations)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70050" name="Rectangle 2"/>
          <p:cNvSpPr>
            <a:spLocks noGrp="1" noChangeArrowheads="1"/>
          </p:cNvSpPr>
          <p:nvPr>
            <p:ph type="title"/>
          </p:nvPr>
        </p:nvSpPr>
        <p:spPr/>
        <p:txBody>
          <a:bodyPr/>
          <a:lstStyle/>
          <a:p>
            <a:r>
              <a:rPr lang="en-US" sz="3600"/>
              <a:t>Relational Algebra Operations</a:t>
            </a:r>
          </a:p>
        </p:txBody>
      </p:sp>
      <p:sp>
        <p:nvSpPr>
          <p:cNvPr id="770051" name="Rectangle 3"/>
          <p:cNvSpPr>
            <a:spLocks noGrp="1" noChangeArrowheads="1"/>
          </p:cNvSpPr>
          <p:nvPr>
            <p:ph type="body" idx="1"/>
          </p:nvPr>
        </p:nvSpPr>
        <p:spPr/>
        <p:txBody>
          <a:bodyPr/>
          <a:lstStyle/>
          <a:p>
            <a:r>
              <a:rPr lang="en-US"/>
              <a:t>Select</a:t>
            </a:r>
          </a:p>
          <a:p>
            <a:r>
              <a:rPr lang="en-US"/>
              <a:t>Project</a:t>
            </a:r>
          </a:p>
          <a:p>
            <a:r>
              <a:rPr lang="en-US"/>
              <a:t>Product</a:t>
            </a:r>
          </a:p>
          <a:p>
            <a:r>
              <a:rPr lang="en-US"/>
              <a:t>Union</a:t>
            </a:r>
          </a:p>
          <a:p>
            <a:r>
              <a:rPr lang="en-US"/>
              <a:t>Intersect</a:t>
            </a:r>
          </a:p>
          <a:p>
            <a:r>
              <a:rPr lang="en-US"/>
              <a:t>Difference</a:t>
            </a:r>
          </a:p>
          <a:p>
            <a:r>
              <a:rPr lang="en-US"/>
              <a:t>Join</a:t>
            </a:r>
          </a:p>
          <a:p>
            <a:r>
              <a:rPr lang="en-US"/>
              <a:t>Divide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55714" name="Rectangle 2"/>
          <p:cNvSpPr>
            <a:spLocks noGrp="1" noChangeArrowheads="1"/>
          </p:cNvSpPr>
          <p:nvPr>
            <p:ph type="title"/>
          </p:nvPr>
        </p:nvSpPr>
        <p:spPr/>
        <p:txBody>
          <a:bodyPr/>
          <a:lstStyle/>
          <a:p>
            <a:r>
              <a:rPr lang="en-US"/>
              <a:t>MySQL Data Types</a:t>
            </a:r>
          </a:p>
        </p:txBody>
      </p:sp>
      <p:sp>
        <p:nvSpPr>
          <p:cNvPr id="755715" name="Rectangle 3"/>
          <p:cNvSpPr>
            <a:spLocks noGrp="1" noChangeArrowheads="1"/>
          </p:cNvSpPr>
          <p:nvPr>
            <p:ph type="body" idx="1"/>
          </p:nvPr>
        </p:nvSpPr>
        <p:spPr/>
        <p:txBody>
          <a:bodyPr/>
          <a:lstStyle/>
          <a:p>
            <a:pPr>
              <a:lnSpc>
                <a:spcPct val="80000"/>
              </a:lnSpc>
            </a:pPr>
            <a:r>
              <a:rPr lang="en-US" sz="2400"/>
              <a:t>MySQL supports all of the standard SQL numeric data types. These types include the exact numeric data types (INTEGER, SMALLINT, DECIMAL, and NUMERIC), as well as the approximate numeric data types (FLOAT, REAL, and DOUBLE PRECISION). The keyword INT is a synonym for INTEGER, and the keyword DEC  is a synonym for DECIMAL</a:t>
            </a:r>
          </a:p>
          <a:p>
            <a:pPr>
              <a:lnSpc>
                <a:spcPct val="80000"/>
              </a:lnSpc>
            </a:pPr>
            <a:r>
              <a:rPr lang="en-US" sz="2400"/>
              <a:t>Numeric (can also be declared as UNSIGNED)</a:t>
            </a:r>
          </a:p>
          <a:p>
            <a:pPr lvl="1">
              <a:lnSpc>
                <a:spcPct val="80000"/>
              </a:lnSpc>
            </a:pPr>
            <a:r>
              <a:rPr lang="en-US" sz="2000"/>
              <a:t>TINYINT (1 byte)</a:t>
            </a:r>
          </a:p>
          <a:p>
            <a:pPr lvl="1">
              <a:lnSpc>
                <a:spcPct val="80000"/>
              </a:lnSpc>
            </a:pPr>
            <a:r>
              <a:rPr lang="en-US" sz="2000"/>
              <a:t>SMALLINT (2 bytes)</a:t>
            </a:r>
          </a:p>
          <a:p>
            <a:pPr lvl="1">
              <a:lnSpc>
                <a:spcPct val="80000"/>
              </a:lnSpc>
            </a:pPr>
            <a:r>
              <a:rPr lang="en-US" sz="2000"/>
              <a:t>MEDIUMINT (3 bytes)</a:t>
            </a:r>
          </a:p>
          <a:p>
            <a:pPr lvl="1">
              <a:lnSpc>
                <a:spcPct val="80000"/>
              </a:lnSpc>
            </a:pPr>
            <a:r>
              <a:rPr lang="en-US" sz="2000"/>
              <a:t>INT (4 bytes)</a:t>
            </a:r>
          </a:p>
          <a:p>
            <a:pPr lvl="1">
              <a:lnSpc>
                <a:spcPct val="80000"/>
              </a:lnSpc>
            </a:pPr>
            <a:r>
              <a:rPr lang="en-US" sz="2000"/>
              <a:t>BIGINT (8 bytes)</a:t>
            </a:r>
          </a:p>
          <a:p>
            <a:pPr lvl="1">
              <a:lnSpc>
                <a:spcPct val="80000"/>
              </a:lnSpc>
            </a:pPr>
            <a:r>
              <a:rPr lang="en-US" sz="2000"/>
              <a:t>NUMERIC or DECIMAL</a:t>
            </a:r>
          </a:p>
          <a:p>
            <a:pPr lvl="1">
              <a:lnSpc>
                <a:spcPct val="80000"/>
              </a:lnSpc>
            </a:pPr>
            <a:r>
              <a:rPr lang="en-US" sz="2000"/>
              <a:t>FLOAT </a:t>
            </a:r>
          </a:p>
          <a:p>
            <a:pPr lvl="1">
              <a:lnSpc>
                <a:spcPct val="80000"/>
              </a:lnSpc>
            </a:pPr>
            <a:r>
              <a:rPr lang="en-US" sz="2000"/>
              <a:t>DOUBLE (or DOUBLE PRECISION)</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57762" name="Rectangle 2"/>
          <p:cNvSpPr>
            <a:spLocks noGrp="1" noChangeArrowheads="1"/>
          </p:cNvSpPr>
          <p:nvPr>
            <p:ph type="title"/>
          </p:nvPr>
        </p:nvSpPr>
        <p:spPr/>
        <p:txBody>
          <a:bodyPr/>
          <a:lstStyle/>
          <a:p>
            <a:r>
              <a:rPr lang="en-US"/>
              <a:t>MySQL Data Types</a:t>
            </a:r>
          </a:p>
        </p:txBody>
      </p:sp>
      <p:sp>
        <p:nvSpPr>
          <p:cNvPr id="757763" name="Rectangle 3"/>
          <p:cNvSpPr>
            <a:spLocks noGrp="1" noChangeArrowheads="1"/>
          </p:cNvSpPr>
          <p:nvPr>
            <p:ph type="body" idx="1"/>
          </p:nvPr>
        </p:nvSpPr>
        <p:spPr/>
        <p:txBody>
          <a:bodyPr/>
          <a:lstStyle/>
          <a:p>
            <a:pPr>
              <a:lnSpc>
                <a:spcPct val="90000"/>
              </a:lnSpc>
            </a:pPr>
            <a:r>
              <a:rPr lang="en-US" sz="2800"/>
              <a:t>The date and time types for representing temporal values are DATETIME, DATE, TIMESTAMP, TIME, and YEAR. Each temporal type has a range of legal values, as well as a </a:t>
            </a:r>
            <a:r>
              <a:rPr lang="ja-JP" altLang="en-US" sz="2800">
                <a:latin typeface="Arial"/>
              </a:rPr>
              <a:t>“</a:t>
            </a:r>
            <a:r>
              <a:rPr lang="en-US" sz="2800"/>
              <a:t>zero</a:t>
            </a:r>
            <a:r>
              <a:rPr lang="ja-JP" altLang="en-US" sz="2800">
                <a:latin typeface="Arial"/>
              </a:rPr>
              <a:t>”</a:t>
            </a:r>
            <a:r>
              <a:rPr lang="en-US" sz="2800"/>
              <a:t> value that is used when you specify an illegal value that MySQL cannot represent</a:t>
            </a:r>
          </a:p>
          <a:p>
            <a:pPr lvl="1">
              <a:lnSpc>
                <a:spcPct val="90000"/>
              </a:lnSpc>
            </a:pPr>
            <a:r>
              <a:rPr lang="en-US" sz="2400"/>
              <a:t>DATETIME 	'0000-00-00 00:00:00'</a:t>
            </a:r>
          </a:p>
          <a:p>
            <a:pPr lvl="1">
              <a:lnSpc>
                <a:spcPct val="90000"/>
              </a:lnSpc>
            </a:pPr>
            <a:r>
              <a:rPr lang="en-US" sz="2400"/>
              <a:t>DATE 	'0000-00-00'</a:t>
            </a:r>
          </a:p>
          <a:p>
            <a:pPr lvl="1">
              <a:lnSpc>
                <a:spcPct val="90000"/>
              </a:lnSpc>
            </a:pPr>
            <a:r>
              <a:rPr lang="en-US" sz="2400"/>
              <a:t>TIMESTAMP (4.1 and up) 	'0000-00-00 00:00:00'</a:t>
            </a:r>
          </a:p>
          <a:p>
            <a:pPr lvl="1">
              <a:lnSpc>
                <a:spcPct val="90000"/>
              </a:lnSpc>
            </a:pPr>
            <a:r>
              <a:rPr lang="en-US" sz="2400"/>
              <a:t>TIMESTAMP (before 4.1) 	00000000000000</a:t>
            </a:r>
          </a:p>
          <a:p>
            <a:pPr lvl="1">
              <a:lnSpc>
                <a:spcPct val="90000"/>
              </a:lnSpc>
            </a:pPr>
            <a:r>
              <a:rPr lang="en-US" sz="2400"/>
              <a:t>TIME 	'00:00:00'</a:t>
            </a:r>
          </a:p>
          <a:p>
            <a:pPr lvl="1">
              <a:lnSpc>
                <a:spcPct val="90000"/>
              </a:lnSpc>
            </a:pPr>
            <a:r>
              <a:rPr lang="en-US" sz="2400"/>
              <a:t>YEAR 	0000</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2012</a:t>
            </a:r>
            <a:endParaRPr lang="en-US"/>
          </a:p>
        </p:txBody>
      </p:sp>
      <p:sp>
        <p:nvSpPr>
          <p:cNvPr id="759810" name="Rectangle 2"/>
          <p:cNvSpPr>
            <a:spLocks noGrp="1" noChangeArrowheads="1"/>
          </p:cNvSpPr>
          <p:nvPr>
            <p:ph type="title"/>
          </p:nvPr>
        </p:nvSpPr>
        <p:spPr/>
        <p:txBody>
          <a:bodyPr/>
          <a:lstStyle/>
          <a:p>
            <a:r>
              <a:rPr lang="en-US"/>
              <a:t>MySQL Data Types</a:t>
            </a:r>
          </a:p>
        </p:txBody>
      </p:sp>
      <p:sp>
        <p:nvSpPr>
          <p:cNvPr id="759811" name="Rectangle 3"/>
          <p:cNvSpPr>
            <a:spLocks noGrp="1" noChangeArrowheads="1"/>
          </p:cNvSpPr>
          <p:nvPr>
            <p:ph type="body" sz="half" idx="1"/>
          </p:nvPr>
        </p:nvSpPr>
        <p:spPr>
          <a:xfrm>
            <a:off x="457200" y="1219200"/>
            <a:ext cx="8153400" cy="4953000"/>
          </a:xfrm>
        </p:spPr>
        <p:txBody>
          <a:bodyPr/>
          <a:lstStyle/>
          <a:p>
            <a:pPr>
              <a:lnSpc>
                <a:spcPct val="90000"/>
              </a:lnSpc>
            </a:pPr>
            <a:r>
              <a:rPr lang="en-US" sz="2800"/>
              <a:t>The string types are CHAR, VARCHAR, BINARY, VARBINARY, BLOB, TEXT, ENUM, and SET</a:t>
            </a:r>
          </a:p>
          <a:p>
            <a:pPr>
              <a:lnSpc>
                <a:spcPct val="90000"/>
              </a:lnSpc>
            </a:pPr>
            <a:r>
              <a:rPr lang="en-US" sz="2800"/>
              <a:t>Maximum length for CHAR is 255 and for VARCHAR is </a:t>
            </a:r>
            <a:r>
              <a:rPr lang="en-US" sz="2800" b="1"/>
              <a:t>65,535</a:t>
            </a:r>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r>
              <a:rPr lang="en-US" sz="2800"/>
              <a:t>VARCHAR uses 1 or 2 bytes for the length</a:t>
            </a:r>
          </a:p>
          <a:p>
            <a:pPr>
              <a:lnSpc>
                <a:spcPct val="90000"/>
              </a:lnSpc>
            </a:pPr>
            <a:r>
              <a:rPr lang="en-US" sz="2800"/>
              <a:t>For longer things there is BLOB and TEXT</a:t>
            </a:r>
            <a:endParaRPr lang="en-US" sz="2800" b="1"/>
          </a:p>
        </p:txBody>
      </p:sp>
      <p:graphicFrame>
        <p:nvGraphicFramePr>
          <p:cNvPr id="759812" name="Object 4"/>
          <p:cNvGraphicFramePr>
            <a:graphicFrameLocks noGrp="1" noChangeAspect="1"/>
          </p:cNvGraphicFramePr>
          <p:nvPr>
            <p:ph sz="half" idx="2"/>
          </p:nvPr>
        </p:nvGraphicFramePr>
        <p:xfrm>
          <a:off x="914400" y="3276600"/>
          <a:ext cx="6988175" cy="1914525"/>
        </p:xfrm>
        <a:graphic>
          <a:graphicData uri="http://schemas.openxmlformats.org/presentationml/2006/ole">
            <mc:AlternateContent xmlns:mc="http://schemas.openxmlformats.org/markup-compatibility/2006">
              <mc:Choice xmlns:v="urn:schemas-microsoft-com:vml" Requires="v">
                <p:oleObj spid="_x0000_s759816" name="Worksheet" r:id="rId4" imgW="2165684" imgH="591266" progId="Excel.Sheet.8">
                  <p:embed/>
                </p:oleObj>
              </mc:Choice>
              <mc:Fallback>
                <p:oleObj name="Worksheet" r:id="rId4" imgW="2165684" imgH="591266"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76600"/>
                        <a:ext cx="6988175" cy="191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61858" name="Rectangle 2"/>
          <p:cNvSpPr>
            <a:spLocks noGrp="1" noChangeArrowheads="1"/>
          </p:cNvSpPr>
          <p:nvPr>
            <p:ph type="title"/>
          </p:nvPr>
        </p:nvSpPr>
        <p:spPr/>
        <p:txBody>
          <a:bodyPr/>
          <a:lstStyle/>
          <a:p>
            <a:r>
              <a:rPr lang="en-US"/>
              <a:t>MySQL Data Types</a:t>
            </a:r>
          </a:p>
        </p:txBody>
      </p:sp>
      <p:sp>
        <p:nvSpPr>
          <p:cNvPr id="761859" name="Rectangle 3"/>
          <p:cNvSpPr>
            <a:spLocks noGrp="1" noChangeArrowheads="1"/>
          </p:cNvSpPr>
          <p:nvPr>
            <p:ph type="body" idx="1"/>
          </p:nvPr>
        </p:nvSpPr>
        <p:spPr/>
        <p:txBody>
          <a:bodyPr/>
          <a:lstStyle/>
          <a:p>
            <a:pPr>
              <a:lnSpc>
                <a:spcPct val="80000"/>
              </a:lnSpc>
            </a:pPr>
            <a:r>
              <a:rPr lang="en-US" sz="2800"/>
              <a:t>A </a:t>
            </a:r>
            <a:r>
              <a:rPr lang="en-US" sz="2800" b="1"/>
              <a:t>BLOB</a:t>
            </a:r>
            <a:r>
              <a:rPr lang="en-US" sz="2800"/>
              <a:t> is a binary large object that can hold a variable amount of data. </a:t>
            </a:r>
          </a:p>
          <a:p>
            <a:pPr>
              <a:lnSpc>
                <a:spcPct val="80000"/>
              </a:lnSpc>
            </a:pPr>
            <a:r>
              <a:rPr lang="en-US" sz="2800"/>
              <a:t>The four BLOB types are TINYBLOB, BLOB, MEDIUMBLOB, and LONGBLOB. These differ only in the maximum length of the values they can hold</a:t>
            </a:r>
          </a:p>
          <a:p>
            <a:pPr>
              <a:lnSpc>
                <a:spcPct val="80000"/>
              </a:lnSpc>
            </a:pPr>
            <a:r>
              <a:rPr lang="en-US" sz="2800"/>
              <a:t>The four TEXT types are TINYTEXT, TEXT, MEDIUMTEXT, and LONGTEXT. These correspond to the four BLOB types and have the same maximum lengths and storage requirements</a:t>
            </a:r>
          </a:p>
          <a:p>
            <a:pPr>
              <a:lnSpc>
                <a:spcPct val="80000"/>
              </a:lnSpc>
            </a:pPr>
            <a:r>
              <a:rPr lang="en-US" sz="2800"/>
              <a:t>TINY=1byte, BLOB and TEXT=2bytes, MEDIUM=3bytes, LONG=4bytes</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63906" name="Rectangle 2"/>
          <p:cNvSpPr>
            <a:spLocks noGrp="1" noChangeArrowheads="1"/>
          </p:cNvSpPr>
          <p:nvPr>
            <p:ph type="title"/>
          </p:nvPr>
        </p:nvSpPr>
        <p:spPr/>
        <p:txBody>
          <a:bodyPr/>
          <a:lstStyle/>
          <a:p>
            <a:r>
              <a:rPr lang="en-US"/>
              <a:t>MySQL Data Types</a:t>
            </a:r>
          </a:p>
        </p:txBody>
      </p:sp>
      <p:sp>
        <p:nvSpPr>
          <p:cNvPr id="763907" name="Rectangle 3"/>
          <p:cNvSpPr>
            <a:spLocks noGrp="1" noChangeArrowheads="1"/>
          </p:cNvSpPr>
          <p:nvPr>
            <p:ph type="body" idx="1"/>
          </p:nvPr>
        </p:nvSpPr>
        <p:spPr/>
        <p:txBody>
          <a:bodyPr/>
          <a:lstStyle/>
          <a:p>
            <a:pPr>
              <a:lnSpc>
                <a:spcPct val="90000"/>
              </a:lnSpc>
            </a:pPr>
            <a:r>
              <a:rPr lang="en-US" sz="2400"/>
              <a:t>BINARY and VARBINARY are like CHAR and VARCHAR but are intended for binary data of 255 bytes or less</a:t>
            </a:r>
          </a:p>
          <a:p>
            <a:pPr>
              <a:lnSpc>
                <a:spcPct val="90000"/>
              </a:lnSpc>
            </a:pPr>
            <a:r>
              <a:rPr lang="en-US" sz="2400"/>
              <a:t>ENUM is a list of values that are stored as their addresses in the list</a:t>
            </a:r>
          </a:p>
          <a:p>
            <a:pPr lvl="1">
              <a:lnSpc>
                <a:spcPct val="90000"/>
              </a:lnSpc>
            </a:pPr>
            <a:r>
              <a:rPr lang="en-US" sz="2000"/>
              <a:t>For example, a column specified as ENUM('one', 'two', 'three') can have any of the values shown here. The index of each value is also shown: </a:t>
            </a:r>
            <a:endParaRPr lang="en-US" sz="2000" b="1"/>
          </a:p>
          <a:p>
            <a:pPr lvl="2">
              <a:lnSpc>
                <a:spcPct val="90000"/>
              </a:lnSpc>
            </a:pPr>
            <a:r>
              <a:rPr lang="en-US" sz="1800" b="1"/>
              <a:t>Value = Index</a:t>
            </a:r>
          </a:p>
          <a:p>
            <a:pPr lvl="2">
              <a:lnSpc>
                <a:spcPct val="90000"/>
              </a:lnSpc>
            </a:pPr>
            <a:r>
              <a:rPr lang="en-US" sz="1800"/>
              <a:t>NULL = NULL</a:t>
            </a:r>
          </a:p>
          <a:p>
            <a:pPr lvl="2">
              <a:lnSpc>
                <a:spcPct val="90000"/>
              </a:lnSpc>
            </a:pPr>
            <a:r>
              <a:rPr lang="ja-JP" altLang="en-US" sz="1800">
                <a:latin typeface="Arial"/>
              </a:rPr>
              <a:t>‘’</a:t>
            </a:r>
            <a:r>
              <a:rPr lang="en-US" sz="1800"/>
              <a:t>         =      0</a:t>
            </a:r>
          </a:p>
          <a:p>
            <a:pPr lvl="2">
              <a:lnSpc>
                <a:spcPct val="90000"/>
              </a:lnSpc>
            </a:pPr>
            <a:r>
              <a:rPr lang="en-US" sz="1800"/>
              <a:t>'one</a:t>
            </a:r>
            <a:r>
              <a:rPr lang="ja-JP" altLang="en-US" sz="1800">
                <a:latin typeface="Arial"/>
              </a:rPr>
              <a:t>’</a:t>
            </a:r>
            <a:r>
              <a:rPr lang="en-US" sz="1800"/>
              <a:t>   =      1</a:t>
            </a:r>
          </a:p>
          <a:p>
            <a:pPr lvl="2">
              <a:lnSpc>
                <a:spcPct val="90000"/>
              </a:lnSpc>
            </a:pPr>
            <a:r>
              <a:rPr lang="ja-JP" altLang="en-US" sz="1800">
                <a:latin typeface="Arial"/>
              </a:rPr>
              <a:t>‘</a:t>
            </a:r>
            <a:r>
              <a:rPr lang="en-US" sz="1800"/>
              <a:t>two</a:t>
            </a:r>
            <a:r>
              <a:rPr lang="ja-JP" altLang="en-US" sz="1800">
                <a:latin typeface="Arial"/>
              </a:rPr>
              <a:t>’</a:t>
            </a:r>
            <a:r>
              <a:rPr lang="en-US" sz="1800"/>
              <a:t>   =      2</a:t>
            </a:r>
          </a:p>
          <a:p>
            <a:pPr lvl="2">
              <a:lnSpc>
                <a:spcPct val="90000"/>
              </a:lnSpc>
            </a:pPr>
            <a:r>
              <a:rPr lang="ja-JP" altLang="en-US" sz="1800">
                <a:latin typeface="Arial"/>
              </a:rPr>
              <a:t>‘</a:t>
            </a:r>
            <a:r>
              <a:rPr lang="en-US" sz="1800"/>
              <a:t>three</a:t>
            </a:r>
            <a:r>
              <a:rPr lang="ja-JP" altLang="en-US" sz="1800">
                <a:latin typeface="Arial"/>
              </a:rPr>
              <a:t>’</a:t>
            </a:r>
            <a:r>
              <a:rPr lang="en-US" sz="1800"/>
              <a:t> =     3</a:t>
            </a:r>
          </a:p>
          <a:p>
            <a:pPr lvl="1">
              <a:lnSpc>
                <a:spcPct val="90000"/>
              </a:lnSpc>
            </a:pPr>
            <a:r>
              <a:rPr lang="en-US" sz="2000"/>
              <a:t>An enumeration can have a maximum of 65,535 elements. </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65954" name="Rectangle 2"/>
          <p:cNvSpPr>
            <a:spLocks noGrp="1" noChangeArrowheads="1"/>
          </p:cNvSpPr>
          <p:nvPr>
            <p:ph type="title"/>
          </p:nvPr>
        </p:nvSpPr>
        <p:spPr/>
        <p:txBody>
          <a:bodyPr/>
          <a:lstStyle/>
          <a:p>
            <a:r>
              <a:rPr lang="en-US"/>
              <a:t>MySQL Data Types</a:t>
            </a:r>
          </a:p>
        </p:txBody>
      </p:sp>
      <p:sp>
        <p:nvSpPr>
          <p:cNvPr id="765955" name="Rectangle 3"/>
          <p:cNvSpPr>
            <a:spLocks noGrp="1" noChangeArrowheads="1"/>
          </p:cNvSpPr>
          <p:nvPr>
            <p:ph type="body" idx="1"/>
          </p:nvPr>
        </p:nvSpPr>
        <p:spPr/>
        <p:txBody>
          <a:bodyPr/>
          <a:lstStyle/>
          <a:p>
            <a:pPr>
              <a:lnSpc>
                <a:spcPct val="80000"/>
              </a:lnSpc>
            </a:pPr>
            <a:r>
              <a:rPr lang="en-US" sz="2400"/>
              <a:t>The final string type (for this version) is a SET</a:t>
            </a:r>
          </a:p>
          <a:p>
            <a:pPr>
              <a:lnSpc>
                <a:spcPct val="80000"/>
              </a:lnSpc>
            </a:pPr>
            <a:r>
              <a:rPr lang="en-US" sz="2400"/>
              <a:t>A SET is a string object that can have zero or more values, each of which must be chosen from a list of allowed values specified when the table is created. </a:t>
            </a:r>
          </a:p>
          <a:p>
            <a:pPr>
              <a:lnSpc>
                <a:spcPct val="80000"/>
              </a:lnSpc>
            </a:pPr>
            <a:r>
              <a:rPr lang="en-US" sz="2400"/>
              <a:t>SET column values that consist of multiple set members are specified with members separated by commas (</a:t>
            </a:r>
            <a:r>
              <a:rPr lang="ja-JP" altLang="en-US" sz="2400">
                <a:latin typeface="Arial"/>
              </a:rPr>
              <a:t>‘</a:t>
            </a:r>
            <a:r>
              <a:rPr lang="en-US" sz="2400"/>
              <a:t>,</a:t>
            </a:r>
            <a:r>
              <a:rPr lang="ja-JP" altLang="en-US" sz="2400">
                <a:latin typeface="Arial"/>
              </a:rPr>
              <a:t>’</a:t>
            </a:r>
            <a:r>
              <a:rPr lang="en-US" sz="2400"/>
              <a:t>)</a:t>
            </a:r>
          </a:p>
          <a:p>
            <a:pPr>
              <a:lnSpc>
                <a:spcPct val="80000"/>
              </a:lnSpc>
            </a:pPr>
            <a:r>
              <a:rPr lang="en-US" sz="2400"/>
              <a:t>For example, a column specified as SET('one', 'two') NOT NULL can have any of these values: </a:t>
            </a:r>
          </a:p>
          <a:p>
            <a:pPr lvl="1">
              <a:lnSpc>
                <a:spcPct val="80000"/>
              </a:lnSpc>
            </a:pPr>
            <a:r>
              <a:rPr lang="en-US" sz="2000"/>
              <a:t>'' </a:t>
            </a:r>
          </a:p>
          <a:p>
            <a:pPr lvl="1">
              <a:lnSpc>
                <a:spcPct val="80000"/>
              </a:lnSpc>
            </a:pPr>
            <a:r>
              <a:rPr lang="en-US" sz="2000"/>
              <a:t>'one' </a:t>
            </a:r>
          </a:p>
          <a:p>
            <a:pPr lvl="1">
              <a:lnSpc>
                <a:spcPct val="80000"/>
              </a:lnSpc>
            </a:pPr>
            <a:r>
              <a:rPr lang="en-US" sz="2000"/>
              <a:t>'two' </a:t>
            </a:r>
          </a:p>
          <a:p>
            <a:pPr lvl="1">
              <a:lnSpc>
                <a:spcPct val="80000"/>
              </a:lnSpc>
            </a:pPr>
            <a:r>
              <a:rPr lang="en-US" sz="2000"/>
              <a:t>'one,two</a:t>
            </a:r>
            <a:r>
              <a:rPr lang="ja-JP" altLang="en-US" sz="2000">
                <a:latin typeface="Arial"/>
              </a:rPr>
              <a:t>‘</a:t>
            </a:r>
            <a:endParaRPr lang="en-US" sz="2000"/>
          </a:p>
          <a:p>
            <a:pPr>
              <a:lnSpc>
                <a:spcPct val="80000"/>
              </a:lnSpc>
            </a:pPr>
            <a:r>
              <a:rPr lang="en-US" sz="2400"/>
              <a:t>A set can have up to 64 member values and is stored as an 8byte number</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49218" name="Rectangle 2"/>
          <p:cNvSpPr>
            <a:spLocks noGrp="1" noChangeArrowheads="1"/>
          </p:cNvSpPr>
          <p:nvPr>
            <p:ph type="title"/>
          </p:nvPr>
        </p:nvSpPr>
        <p:spPr/>
        <p:txBody>
          <a:bodyPr/>
          <a:lstStyle/>
          <a:p>
            <a:r>
              <a:rPr lang="en-US"/>
              <a:t>Controlling Data Integrity</a:t>
            </a:r>
          </a:p>
        </p:txBody>
      </p:sp>
      <p:sp>
        <p:nvSpPr>
          <p:cNvPr id="649219" name="Rectangle 3"/>
          <p:cNvSpPr>
            <a:spLocks noGrp="1" noChangeArrowheads="1"/>
          </p:cNvSpPr>
          <p:nvPr>
            <p:ph type="body" idx="1"/>
          </p:nvPr>
        </p:nvSpPr>
        <p:spPr/>
        <p:txBody>
          <a:bodyPr/>
          <a:lstStyle/>
          <a:p>
            <a:r>
              <a:rPr lang="en-US"/>
              <a:t>Default values</a:t>
            </a:r>
          </a:p>
          <a:p>
            <a:r>
              <a:rPr lang="en-US"/>
              <a:t>Range control</a:t>
            </a:r>
          </a:p>
          <a:p>
            <a:r>
              <a:rPr lang="en-US"/>
              <a:t>Null value control</a:t>
            </a:r>
          </a:p>
          <a:p>
            <a:r>
              <a:rPr lang="en-US"/>
              <a:t>Referential integrity (next time)</a:t>
            </a:r>
          </a:p>
          <a:p>
            <a:r>
              <a:rPr lang="en-US"/>
              <a:t>Handling missing data</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0242" name="Rectangle 2"/>
          <p:cNvSpPr>
            <a:spLocks noGrp="1" noChangeArrowheads="1"/>
          </p:cNvSpPr>
          <p:nvPr>
            <p:ph type="title"/>
          </p:nvPr>
        </p:nvSpPr>
        <p:spPr/>
        <p:txBody>
          <a:bodyPr/>
          <a:lstStyle/>
          <a:p>
            <a:r>
              <a:rPr lang="en-US"/>
              <a:t>Designing Physical Records</a:t>
            </a:r>
          </a:p>
        </p:txBody>
      </p:sp>
      <p:sp>
        <p:nvSpPr>
          <p:cNvPr id="650243" name="Rectangle 3"/>
          <p:cNvSpPr>
            <a:spLocks noGrp="1" noChangeArrowheads="1"/>
          </p:cNvSpPr>
          <p:nvPr>
            <p:ph type="body" idx="1"/>
          </p:nvPr>
        </p:nvSpPr>
        <p:spPr/>
        <p:txBody>
          <a:bodyPr/>
          <a:lstStyle/>
          <a:p>
            <a:r>
              <a:rPr lang="en-US"/>
              <a:t>A physical record is a group of fields stored in adjacent memory locations and retrieved together as a unit</a:t>
            </a:r>
          </a:p>
          <a:p>
            <a:r>
              <a:rPr lang="en-US"/>
              <a:t>Fixed Length and variable fields</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1266" name="Rectangle 2"/>
          <p:cNvSpPr>
            <a:spLocks noGrp="1" noChangeArrowheads="1"/>
          </p:cNvSpPr>
          <p:nvPr>
            <p:ph type="title"/>
          </p:nvPr>
        </p:nvSpPr>
        <p:spPr/>
        <p:txBody>
          <a:bodyPr/>
          <a:lstStyle/>
          <a:p>
            <a:r>
              <a:rPr lang="en-US" sz="3200"/>
              <a:t>Designing Physical/Internal Model</a:t>
            </a:r>
          </a:p>
        </p:txBody>
      </p:sp>
      <p:sp>
        <p:nvSpPr>
          <p:cNvPr id="651267" name="Rectangle 3"/>
          <p:cNvSpPr>
            <a:spLocks noGrp="1" noChangeArrowheads="1"/>
          </p:cNvSpPr>
          <p:nvPr>
            <p:ph type="body" idx="1"/>
          </p:nvPr>
        </p:nvSpPr>
        <p:spPr/>
        <p:txBody>
          <a:bodyPr/>
          <a:lstStyle/>
          <a:p>
            <a:r>
              <a:rPr lang="en-US"/>
              <a:t>Overview</a:t>
            </a:r>
          </a:p>
          <a:p>
            <a:r>
              <a:rPr lang="en-US"/>
              <a:t>terminology</a:t>
            </a:r>
          </a:p>
          <a:p>
            <a:r>
              <a:rPr lang="en-US"/>
              <a:t>Access methods</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IS 257 – Fall 2012</a:t>
            </a:r>
            <a:endParaRPr lang="en-US"/>
          </a:p>
        </p:txBody>
      </p:sp>
      <p:sp>
        <p:nvSpPr>
          <p:cNvPr id="652312" name="Rectangle 24"/>
          <p:cNvSpPr>
            <a:spLocks noGrp="1" noChangeArrowheads="1"/>
          </p:cNvSpPr>
          <p:nvPr>
            <p:ph type="title"/>
          </p:nvPr>
        </p:nvSpPr>
        <p:spPr/>
        <p:txBody>
          <a:bodyPr/>
          <a:lstStyle/>
          <a:p>
            <a:r>
              <a:rPr lang="en-US"/>
              <a:t>Physical Design</a:t>
            </a:r>
          </a:p>
        </p:txBody>
      </p:sp>
      <p:sp>
        <p:nvSpPr>
          <p:cNvPr id="652313" name="Rectangle 25"/>
          <p:cNvSpPr>
            <a:spLocks noGrp="1" noChangeArrowheads="1"/>
          </p:cNvSpPr>
          <p:nvPr>
            <p:ph type="body" idx="1"/>
          </p:nvPr>
        </p:nvSpPr>
        <p:spPr/>
        <p:txBody>
          <a:bodyPr/>
          <a:lstStyle/>
          <a:p>
            <a:r>
              <a:rPr lang="en-US"/>
              <a:t>Internal Model/Physical Model</a:t>
            </a:r>
          </a:p>
        </p:txBody>
      </p:sp>
      <p:sp>
        <p:nvSpPr>
          <p:cNvPr id="652292" name="Rectangle 4"/>
          <p:cNvSpPr>
            <a:spLocks noChangeArrowheads="1"/>
          </p:cNvSpPr>
          <p:nvPr/>
        </p:nvSpPr>
        <p:spPr bwMode="auto">
          <a:xfrm>
            <a:off x="3886200" y="4038600"/>
            <a:ext cx="1295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solidFill>
                  <a:schemeClr val="bg1"/>
                </a:solidFill>
              </a:rPr>
              <a:t>Operating</a:t>
            </a:r>
          </a:p>
          <a:p>
            <a:pPr eaLnBrk="0" hangingPunct="0"/>
            <a:r>
              <a:rPr lang="en-US" sz="1400" b="1">
                <a:solidFill>
                  <a:schemeClr val="bg1"/>
                </a:solidFill>
              </a:rPr>
              <a:t>System</a:t>
            </a:r>
          </a:p>
          <a:p>
            <a:pPr eaLnBrk="0" hangingPunct="0"/>
            <a:r>
              <a:rPr lang="en-US" sz="1400" b="1">
                <a:solidFill>
                  <a:schemeClr val="bg1"/>
                </a:solidFill>
              </a:rPr>
              <a:t>Access Methods</a:t>
            </a:r>
            <a:endParaRPr lang="en-US">
              <a:solidFill>
                <a:schemeClr val="bg1"/>
              </a:solidFill>
            </a:endParaRPr>
          </a:p>
        </p:txBody>
      </p:sp>
      <p:sp>
        <p:nvSpPr>
          <p:cNvPr id="652293" name="AutoShape 5"/>
          <p:cNvSpPr>
            <a:spLocks noChangeArrowheads="1"/>
          </p:cNvSpPr>
          <p:nvPr/>
        </p:nvSpPr>
        <p:spPr bwMode="auto">
          <a:xfrm>
            <a:off x="4038600" y="5181600"/>
            <a:ext cx="609600" cy="8382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294" name="AutoShape 6"/>
          <p:cNvSpPr>
            <a:spLocks noChangeArrowheads="1"/>
          </p:cNvSpPr>
          <p:nvPr/>
        </p:nvSpPr>
        <p:spPr bwMode="auto">
          <a:xfrm>
            <a:off x="4343400" y="5410200"/>
            <a:ext cx="609600" cy="8382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b="1">
                <a:solidFill>
                  <a:schemeClr val="bg1"/>
                </a:solidFill>
              </a:rPr>
              <a:t>Data</a:t>
            </a:r>
          </a:p>
          <a:p>
            <a:pPr eaLnBrk="0" hangingPunct="0"/>
            <a:r>
              <a:rPr lang="en-US" sz="1400" b="1">
                <a:solidFill>
                  <a:schemeClr val="bg1"/>
                </a:solidFill>
              </a:rPr>
              <a:t>Base</a:t>
            </a:r>
          </a:p>
        </p:txBody>
      </p:sp>
      <p:sp>
        <p:nvSpPr>
          <p:cNvPr id="652295" name="Rectangle 7"/>
          <p:cNvSpPr>
            <a:spLocks noChangeArrowheads="1"/>
          </p:cNvSpPr>
          <p:nvPr/>
        </p:nvSpPr>
        <p:spPr bwMode="auto">
          <a:xfrm>
            <a:off x="3962400" y="2209800"/>
            <a:ext cx="1143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User request</a:t>
            </a:r>
            <a:endParaRPr lang="en-US">
              <a:solidFill>
                <a:schemeClr val="bg1"/>
              </a:solidFill>
            </a:endParaRPr>
          </a:p>
        </p:txBody>
      </p:sp>
      <p:grpSp>
        <p:nvGrpSpPr>
          <p:cNvPr id="652296" name="Group 8"/>
          <p:cNvGrpSpPr>
            <a:grpSpLocks/>
          </p:cNvGrpSpPr>
          <p:nvPr/>
        </p:nvGrpSpPr>
        <p:grpSpPr bwMode="auto">
          <a:xfrm>
            <a:off x="3657600" y="2819400"/>
            <a:ext cx="1809750" cy="930275"/>
            <a:chOff x="2304" y="1776"/>
            <a:chExt cx="1140" cy="586"/>
          </a:xfrm>
        </p:grpSpPr>
        <p:sp>
          <p:nvSpPr>
            <p:cNvPr id="652297" name="Rectangle 9"/>
            <p:cNvSpPr>
              <a:spLocks noChangeArrowheads="1"/>
            </p:cNvSpPr>
            <p:nvPr/>
          </p:nvSpPr>
          <p:spPr bwMode="auto">
            <a:xfrm>
              <a:off x="2304" y="1776"/>
              <a:ext cx="1104"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DBMS</a:t>
              </a:r>
            </a:p>
          </p:txBody>
        </p:sp>
        <p:sp>
          <p:nvSpPr>
            <p:cNvPr id="652298" name="Text Box 10"/>
            <p:cNvSpPr txBox="1">
              <a:spLocks noChangeArrowheads="1"/>
            </p:cNvSpPr>
            <p:nvPr/>
          </p:nvSpPr>
          <p:spPr bwMode="auto">
            <a:xfrm>
              <a:off x="2784" y="2112"/>
              <a:ext cx="6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000" b="1">
                  <a:solidFill>
                    <a:schemeClr val="bg1"/>
                  </a:solidFill>
                </a:rPr>
                <a:t>Internal Model</a:t>
              </a:r>
            </a:p>
            <a:p>
              <a:pPr algn="l" eaLnBrk="0" hangingPunct="0"/>
              <a:r>
                <a:rPr lang="en-US" sz="1000" b="1">
                  <a:solidFill>
                    <a:schemeClr val="bg1"/>
                  </a:solidFill>
                </a:rPr>
                <a:t>Access Methods</a:t>
              </a:r>
            </a:p>
          </p:txBody>
        </p:sp>
        <p:sp>
          <p:nvSpPr>
            <p:cNvPr id="652299" name="Text Box 11"/>
            <p:cNvSpPr txBox="1">
              <a:spLocks noChangeArrowheads="1"/>
            </p:cNvSpPr>
            <p:nvPr/>
          </p:nvSpPr>
          <p:spPr bwMode="auto">
            <a:xfrm>
              <a:off x="2304" y="1776"/>
              <a:ext cx="65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000" b="1">
                  <a:solidFill>
                    <a:schemeClr val="bg1"/>
                  </a:solidFill>
                </a:rPr>
                <a:t>External Model</a:t>
              </a:r>
            </a:p>
          </p:txBody>
        </p:sp>
      </p:grpSp>
      <p:sp>
        <p:nvSpPr>
          <p:cNvPr id="652300" name="Line 12"/>
          <p:cNvSpPr>
            <a:spLocks noChangeShapeType="1"/>
          </p:cNvSpPr>
          <p:nvPr/>
        </p:nvSpPr>
        <p:spPr bwMode="auto">
          <a:xfrm>
            <a:off x="4343400" y="4953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1" name="Line 13"/>
          <p:cNvSpPr>
            <a:spLocks noChangeShapeType="1"/>
          </p:cNvSpPr>
          <p:nvPr/>
        </p:nvSpPr>
        <p:spPr bwMode="auto">
          <a:xfrm flipV="1">
            <a:off x="4648200" y="4953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2" name="Line 14"/>
          <p:cNvSpPr>
            <a:spLocks noChangeShapeType="1"/>
          </p:cNvSpPr>
          <p:nvPr/>
        </p:nvSpPr>
        <p:spPr bwMode="auto">
          <a:xfrm>
            <a:off x="4191000" y="3733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3" name="Line 15"/>
          <p:cNvSpPr>
            <a:spLocks noChangeShapeType="1"/>
          </p:cNvSpPr>
          <p:nvPr/>
        </p:nvSpPr>
        <p:spPr bwMode="auto">
          <a:xfrm flipV="1">
            <a:off x="4876800" y="3733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4" name="Line 16"/>
          <p:cNvSpPr>
            <a:spLocks noChangeShapeType="1"/>
          </p:cNvSpPr>
          <p:nvPr/>
        </p:nvSpPr>
        <p:spPr bwMode="auto">
          <a:xfrm>
            <a:off x="4267200" y="2514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5" name="Line 17"/>
          <p:cNvSpPr>
            <a:spLocks noChangeShapeType="1"/>
          </p:cNvSpPr>
          <p:nvPr/>
        </p:nvSpPr>
        <p:spPr bwMode="auto">
          <a:xfrm flipV="1">
            <a:off x="4800600" y="2514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6" name="Line 18"/>
          <p:cNvSpPr>
            <a:spLocks noChangeShapeType="1"/>
          </p:cNvSpPr>
          <p:nvPr/>
        </p:nvSpPr>
        <p:spPr bwMode="auto">
          <a:xfrm>
            <a:off x="3200400" y="26670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7" name="Line 19"/>
          <p:cNvSpPr>
            <a:spLocks noChangeShapeType="1"/>
          </p:cNvSpPr>
          <p:nvPr/>
        </p:nvSpPr>
        <p:spPr bwMode="auto">
          <a:xfrm>
            <a:off x="3200400" y="38862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8" name="Line 20"/>
          <p:cNvSpPr>
            <a:spLocks noChangeShapeType="1"/>
          </p:cNvSpPr>
          <p:nvPr/>
        </p:nvSpPr>
        <p:spPr bwMode="auto">
          <a:xfrm>
            <a:off x="3276600" y="510540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2309" name="Text Box 21"/>
          <p:cNvSpPr txBox="1">
            <a:spLocks noChangeArrowheads="1"/>
          </p:cNvSpPr>
          <p:nvPr/>
        </p:nvSpPr>
        <p:spPr bwMode="auto">
          <a:xfrm>
            <a:off x="5791200" y="25146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1</a:t>
            </a:r>
          </a:p>
        </p:txBody>
      </p:sp>
      <p:sp>
        <p:nvSpPr>
          <p:cNvPr id="652310" name="Text Box 22"/>
          <p:cNvSpPr txBox="1">
            <a:spLocks noChangeArrowheads="1"/>
          </p:cNvSpPr>
          <p:nvPr/>
        </p:nvSpPr>
        <p:spPr bwMode="auto">
          <a:xfrm>
            <a:off x="5867400" y="49530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3</a:t>
            </a:r>
          </a:p>
        </p:txBody>
      </p:sp>
      <p:sp>
        <p:nvSpPr>
          <p:cNvPr id="652311" name="Text Box 23"/>
          <p:cNvSpPr txBox="1">
            <a:spLocks noChangeArrowheads="1"/>
          </p:cNvSpPr>
          <p:nvPr/>
        </p:nvSpPr>
        <p:spPr bwMode="auto">
          <a:xfrm>
            <a:off x="5791200" y="3733800"/>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400" b="1"/>
              <a:t>Interface 2</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2012</a:t>
            </a:r>
            <a:endParaRPr lang="en-US"/>
          </a:p>
        </p:txBody>
      </p:sp>
      <p:sp>
        <p:nvSpPr>
          <p:cNvPr id="772098" name="Rectangle 2"/>
          <p:cNvSpPr>
            <a:spLocks noGrp="1" noChangeArrowheads="1"/>
          </p:cNvSpPr>
          <p:nvPr>
            <p:ph type="title"/>
          </p:nvPr>
        </p:nvSpPr>
        <p:spPr/>
        <p:txBody>
          <a:bodyPr/>
          <a:lstStyle/>
          <a:p>
            <a:pPr>
              <a:lnSpc>
                <a:spcPct val="90000"/>
              </a:lnSpc>
            </a:pPr>
            <a:r>
              <a:rPr lang="en-US"/>
              <a:t>Restrict (Select)</a:t>
            </a:r>
          </a:p>
        </p:txBody>
      </p:sp>
      <p:sp>
        <p:nvSpPr>
          <p:cNvPr id="772099" name="Rectangle 3"/>
          <p:cNvSpPr>
            <a:spLocks noGrp="1" noChangeArrowheads="1"/>
          </p:cNvSpPr>
          <p:nvPr>
            <p:ph type="body" idx="1"/>
          </p:nvPr>
        </p:nvSpPr>
        <p:spPr/>
        <p:txBody>
          <a:bodyPr/>
          <a:lstStyle/>
          <a:p>
            <a:pPr>
              <a:lnSpc>
                <a:spcPct val="90000"/>
              </a:lnSpc>
            </a:pPr>
            <a:r>
              <a:rPr lang="en-US"/>
              <a:t>Extracts specified tuples (rows) from a specified relation (table).</a:t>
            </a:r>
          </a:p>
        </p:txBody>
      </p:sp>
      <p:grpSp>
        <p:nvGrpSpPr>
          <p:cNvPr id="772100" name="Group 4"/>
          <p:cNvGrpSpPr>
            <a:grpSpLocks/>
          </p:cNvGrpSpPr>
          <p:nvPr/>
        </p:nvGrpSpPr>
        <p:grpSpPr bwMode="auto">
          <a:xfrm>
            <a:off x="3733800" y="3581400"/>
            <a:ext cx="1524000" cy="2133600"/>
            <a:chOff x="2160" y="2400"/>
            <a:chExt cx="672" cy="1008"/>
          </a:xfrm>
        </p:grpSpPr>
        <p:sp>
          <p:nvSpPr>
            <p:cNvPr id="772101" name="Rectangle 5"/>
            <p:cNvSpPr>
              <a:spLocks noChangeArrowheads="1"/>
            </p:cNvSpPr>
            <p:nvPr/>
          </p:nvSpPr>
          <p:spPr bwMode="auto">
            <a:xfrm>
              <a:off x="2160" y="2400"/>
              <a:ext cx="672"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2" name="Rectangle 6"/>
            <p:cNvSpPr>
              <a:spLocks noChangeArrowheads="1"/>
            </p:cNvSpPr>
            <p:nvPr/>
          </p:nvSpPr>
          <p:spPr bwMode="auto">
            <a:xfrm>
              <a:off x="2160" y="2544"/>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3" name="Rectangle 7"/>
            <p:cNvSpPr>
              <a:spLocks noChangeArrowheads="1"/>
            </p:cNvSpPr>
            <p:nvPr/>
          </p:nvSpPr>
          <p:spPr bwMode="auto">
            <a:xfrm>
              <a:off x="2160" y="2832"/>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4" name="Rectangle 8"/>
            <p:cNvSpPr>
              <a:spLocks noChangeArrowheads="1"/>
            </p:cNvSpPr>
            <p:nvPr/>
          </p:nvSpPr>
          <p:spPr bwMode="auto">
            <a:xfrm>
              <a:off x="2160" y="3120"/>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3314" name="Rectangle 2"/>
          <p:cNvSpPr>
            <a:spLocks noGrp="1" noChangeArrowheads="1"/>
          </p:cNvSpPr>
          <p:nvPr>
            <p:ph type="title"/>
          </p:nvPr>
        </p:nvSpPr>
        <p:spPr/>
        <p:txBody>
          <a:bodyPr/>
          <a:lstStyle/>
          <a:p>
            <a:r>
              <a:rPr lang="en-US"/>
              <a:t>Physical Design</a:t>
            </a:r>
          </a:p>
        </p:txBody>
      </p:sp>
      <p:sp>
        <p:nvSpPr>
          <p:cNvPr id="653315" name="Rectangle 3"/>
          <p:cNvSpPr>
            <a:spLocks noGrp="1" noChangeArrowheads="1"/>
          </p:cNvSpPr>
          <p:nvPr>
            <p:ph type="body" idx="1"/>
          </p:nvPr>
        </p:nvSpPr>
        <p:spPr/>
        <p:txBody>
          <a:bodyPr/>
          <a:lstStyle/>
          <a:p>
            <a:pPr>
              <a:lnSpc>
                <a:spcPct val="90000"/>
              </a:lnSpc>
            </a:pPr>
            <a:r>
              <a:rPr lang="en-US">
                <a:solidFill>
                  <a:srgbClr val="FF3300"/>
                </a:solidFill>
              </a:rPr>
              <a:t>Interface 1</a:t>
            </a:r>
            <a:r>
              <a:rPr lang="en-US"/>
              <a:t>: User request to the DBMS. The user presents a query, the DBMS determines which physical DBs are needed to resolve the query</a:t>
            </a:r>
          </a:p>
          <a:p>
            <a:pPr>
              <a:lnSpc>
                <a:spcPct val="90000"/>
              </a:lnSpc>
            </a:pPr>
            <a:r>
              <a:rPr lang="en-US">
                <a:solidFill>
                  <a:srgbClr val="FF3300"/>
                </a:solidFill>
              </a:rPr>
              <a:t>Interface 2</a:t>
            </a:r>
            <a:r>
              <a:rPr lang="en-US"/>
              <a:t>: The DBMS uses an internal model access method to access the data stored in a logical database.</a:t>
            </a:r>
          </a:p>
          <a:p>
            <a:pPr>
              <a:lnSpc>
                <a:spcPct val="90000"/>
              </a:lnSpc>
            </a:pPr>
            <a:r>
              <a:rPr lang="en-US">
                <a:solidFill>
                  <a:srgbClr val="FF3300"/>
                </a:solidFill>
              </a:rPr>
              <a:t>Interface 3</a:t>
            </a:r>
            <a:r>
              <a:rPr lang="en-US"/>
              <a:t>:  The internal model access methods and  OS access methods access the physical records of the database.</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4340" name="Rectangle 4"/>
          <p:cNvSpPr>
            <a:spLocks noGrp="1" noChangeArrowheads="1"/>
          </p:cNvSpPr>
          <p:nvPr>
            <p:ph type="title"/>
          </p:nvPr>
        </p:nvSpPr>
        <p:spPr/>
        <p:txBody>
          <a:bodyPr/>
          <a:lstStyle/>
          <a:p>
            <a:r>
              <a:rPr lang="en-US"/>
              <a:t>Physical File Design</a:t>
            </a:r>
          </a:p>
        </p:txBody>
      </p:sp>
      <p:sp>
        <p:nvSpPr>
          <p:cNvPr id="654341" name="Rectangle 5"/>
          <p:cNvSpPr>
            <a:spLocks noGrp="1" noChangeArrowheads="1"/>
          </p:cNvSpPr>
          <p:nvPr>
            <p:ph type="body" idx="1"/>
          </p:nvPr>
        </p:nvSpPr>
        <p:spPr/>
        <p:txBody>
          <a:bodyPr/>
          <a:lstStyle/>
          <a:p>
            <a:r>
              <a:rPr lang="en-US" sz="2800"/>
              <a:t>A </a:t>
            </a:r>
            <a:r>
              <a:rPr lang="en-US" sz="2800" i="1"/>
              <a:t>Physical file</a:t>
            </a:r>
            <a:r>
              <a:rPr lang="en-US" sz="2800"/>
              <a:t> is a portion of secondary storage (disk space) allocated for the purpose of storing physical records</a:t>
            </a:r>
          </a:p>
          <a:p>
            <a:r>
              <a:rPr lang="en-US" sz="2800" i="1"/>
              <a:t>Pointers </a:t>
            </a:r>
            <a:r>
              <a:rPr lang="en-US" sz="2800"/>
              <a:t>- a field of data that can be used to locate a related field or record of data</a:t>
            </a:r>
          </a:p>
          <a:p>
            <a:r>
              <a:rPr lang="en-US" sz="2800" i="1"/>
              <a:t>Access Methods</a:t>
            </a:r>
            <a:r>
              <a:rPr lang="en-US" sz="2800"/>
              <a:t> - An operating system algorithm for storing and locating data in secondary storage</a:t>
            </a:r>
          </a:p>
          <a:p>
            <a:r>
              <a:rPr lang="en-US" sz="2800" i="1"/>
              <a:t>Pages </a:t>
            </a:r>
            <a:r>
              <a:rPr lang="en-US" sz="2800"/>
              <a:t>- The amount of data read or written in one disk input or output operation</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817154" name="Rectangle 2"/>
          <p:cNvSpPr>
            <a:spLocks noGrp="1" noChangeArrowheads="1"/>
          </p:cNvSpPr>
          <p:nvPr>
            <p:ph type="title"/>
          </p:nvPr>
        </p:nvSpPr>
        <p:spPr/>
        <p:txBody>
          <a:bodyPr/>
          <a:lstStyle/>
          <a:p>
            <a:r>
              <a:rPr lang="en-US"/>
              <a:t>Lecture Outline</a:t>
            </a:r>
          </a:p>
        </p:txBody>
      </p:sp>
      <p:sp>
        <p:nvSpPr>
          <p:cNvPr id="817155" name="Rectangle 3"/>
          <p:cNvSpPr>
            <a:spLocks noGrp="1" noChangeArrowheads="1"/>
          </p:cNvSpPr>
          <p:nvPr>
            <p:ph type="body" idx="1"/>
          </p:nvPr>
        </p:nvSpPr>
        <p:spPr/>
        <p:txBody>
          <a:bodyPr/>
          <a:lstStyle/>
          <a:p>
            <a:r>
              <a:rPr lang="en-US" sz="4000"/>
              <a:t>Review</a:t>
            </a:r>
          </a:p>
          <a:p>
            <a:pPr lvl="1"/>
            <a:r>
              <a:rPr lang="en-US" sz="3600"/>
              <a:t>Relational Algebra and Calculus</a:t>
            </a:r>
          </a:p>
          <a:p>
            <a:pPr lvl="1"/>
            <a:r>
              <a:rPr lang="en-US" sz="3600"/>
              <a:t>Introduction to SQL</a:t>
            </a:r>
          </a:p>
          <a:p>
            <a:r>
              <a:rPr lang="en-US" sz="4000"/>
              <a:t>Physical Database Design</a:t>
            </a:r>
          </a:p>
          <a:p>
            <a:r>
              <a:rPr lang="en-US" sz="4000"/>
              <a:t>Access Methods</a:t>
            </a:r>
          </a:p>
          <a:p>
            <a:endParaRPr lang="en-US" sz="400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5366" name="Rectangle 6"/>
          <p:cNvSpPr>
            <a:spLocks noGrp="1" noChangeArrowheads="1"/>
          </p:cNvSpPr>
          <p:nvPr>
            <p:ph type="title"/>
          </p:nvPr>
        </p:nvSpPr>
        <p:spPr/>
        <p:txBody>
          <a:bodyPr/>
          <a:lstStyle/>
          <a:p>
            <a:r>
              <a:rPr lang="en-US" sz="3600"/>
              <a:t>Internal Model Access Methods</a:t>
            </a:r>
          </a:p>
        </p:txBody>
      </p:sp>
      <p:sp>
        <p:nvSpPr>
          <p:cNvPr id="655367" name="Rectangle 7"/>
          <p:cNvSpPr>
            <a:spLocks noGrp="1" noChangeArrowheads="1"/>
          </p:cNvSpPr>
          <p:nvPr>
            <p:ph type="body" idx="1"/>
          </p:nvPr>
        </p:nvSpPr>
        <p:spPr/>
        <p:txBody>
          <a:bodyPr/>
          <a:lstStyle/>
          <a:p>
            <a:pPr>
              <a:lnSpc>
                <a:spcPct val="90000"/>
              </a:lnSpc>
            </a:pPr>
            <a:r>
              <a:rPr lang="en-US"/>
              <a:t>Many types of access methods:</a:t>
            </a:r>
          </a:p>
          <a:p>
            <a:pPr lvl="1">
              <a:lnSpc>
                <a:spcPct val="90000"/>
              </a:lnSpc>
            </a:pPr>
            <a:r>
              <a:rPr lang="en-US"/>
              <a:t>Physical Sequential</a:t>
            </a:r>
          </a:p>
          <a:p>
            <a:pPr lvl="1">
              <a:lnSpc>
                <a:spcPct val="90000"/>
              </a:lnSpc>
            </a:pPr>
            <a:r>
              <a:rPr lang="en-US"/>
              <a:t>Indexed Sequential</a:t>
            </a:r>
          </a:p>
          <a:p>
            <a:pPr lvl="1">
              <a:lnSpc>
                <a:spcPct val="90000"/>
              </a:lnSpc>
            </a:pPr>
            <a:r>
              <a:rPr lang="en-US"/>
              <a:t>Indexed Random</a:t>
            </a:r>
          </a:p>
          <a:p>
            <a:pPr lvl="1">
              <a:lnSpc>
                <a:spcPct val="90000"/>
              </a:lnSpc>
            </a:pPr>
            <a:r>
              <a:rPr lang="en-US"/>
              <a:t>Inverted</a:t>
            </a:r>
          </a:p>
          <a:p>
            <a:pPr lvl="1">
              <a:lnSpc>
                <a:spcPct val="90000"/>
              </a:lnSpc>
            </a:pPr>
            <a:r>
              <a:rPr lang="en-US"/>
              <a:t>Direct</a:t>
            </a:r>
          </a:p>
          <a:p>
            <a:pPr lvl="1">
              <a:lnSpc>
                <a:spcPct val="90000"/>
              </a:lnSpc>
            </a:pPr>
            <a:r>
              <a:rPr lang="en-US"/>
              <a:t>Hashed</a:t>
            </a:r>
          </a:p>
          <a:p>
            <a:pPr>
              <a:lnSpc>
                <a:spcPct val="90000"/>
              </a:lnSpc>
            </a:pPr>
            <a:r>
              <a:rPr lang="en-US"/>
              <a:t>Differences in </a:t>
            </a:r>
          </a:p>
          <a:p>
            <a:pPr lvl="1">
              <a:lnSpc>
                <a:spcPct val="90000"/>
              </a:lnSpc>
            </a:pPr>
            <a:r>
              <a:rPr lang="en-US"/>
              <a:t>Access Efficiency</a:t>
            </a:r>
          </a:p>
          <a:p>
            <a:pPr lvl="1">
              <a:lnSpc>
                <a:spcPct val="90000"/>
              </a:lnSpc>
            </a:pPr>
            <a:r>
              <a:rPr lang="en-US"/>
              <a:t>Storage Efficiency</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6390" name="Rectangle 6"/>
          <p:cNvSpPr>
            <a:spLocks noGrp="1" noChangeArrowheads="1"/>
          </p:cNvSpPr>
          <p:nvPr>
            <p:ph type="title"/>
          </p:nvPr>
        </p:nvSpPr>
        <p:spPr/>
        <p:txBody>
          <a:bodyPr/>
          <a:lstStyle/>
          <a:p>
            <a:r>
              <a:rPr lang="en-US"/>
              <a:t>Physical Sequential</a:t>
            </a:r>
          </a:p>
        </p:txBody>
      </p:sp>
      <p:sp>
        <p:nvSpPr>
          <p:cNvPr id="656391" name="Rectangle 7"/>
          <p:cNvSpPr>
            <a:spLocks noGrp="1" noChangeArrowheads="1"/>
          </p:cNvSpPr>
          <p:nvPr>
            <p:ph type="body" idx="1"/>
          </p:nvPr>
        </p:nvSpPr>
        <p:spPr/>
        <p:txBody>
          <a:bodyPr/>
          <a:lstStyle/>
          <a:p>
            <a:r>
              <a:rPr lang="en-US"/>
              <a:t>Key values of the physical records are in logical sequence</a:t>
            </a:r>
          </a:p>
          <a:p>
            <a:r>
              <a:rPr lang="en-US"/>
              <a:t>Main use is for </a:t>
            </a:r>
            <a:r>
              <a:rPr lang="ja-JP" altLang="en-US">
                <a:latin typeface="Arial"/>
              </a:rPr>
              <a:t>“</a:t>
            </a:r>
            <a:r>
              <a:rPr lang="en-US"/>
              <a:t>dump</a:t>
            </a:r>
            <a:r>
              <a:rPr lang="ja-JP" altLang="en-US">
                <a:latin typeface="Arial"/>
              </a:rPr>
              <a:t>”</a:t>
            </a:r>
            <a:r>
              <a:rPr lang="en-US"/>
              <a:t> and </a:t>
            </a:r>
            <a:r>
              <a:rPr lang="ja-JP" altLang="en-US">
                <a:latin typeface="Arial"/>
              </a:rPr>
              <a:t>“</a:t>
            </a:r>
            <a:r>
              <a:rPr lang="en-US"/>
              <a:t>restore</a:t>
            </a:r>
            <a:r>
              <a:rPr lang="ja-JP" altLang="en-US">
                <a:latin typeface="Arial"/>
              </a:rPr>
              <a:t>”</a:t>
            </a:r>
            <a:endParaRPr lang="en-US"/>
          </a:p>
          <a:p>
            <a:r>
              <a:rPr lang="en-US"/>
              <a:t>Access method may be used for storage as well as retrieval</a:t>
            </a:r>
          </a:p>
          <a:p>
            <a:r>
              <a:rPr lang="en-US"/>
              <a:t>Storage Efficiency is near 100%</a:t>
            </a:r>
          </a:p>
          <a:p>
            <a:r>
              <a:rPr lang="en-US"/>
              <a:t>Access Efficiency is poor (unless fixed size physical records)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57414" name="Rectangle 6"/>
          <p:cNvSpPr>
            <a:spLocks noGrp="1" noChangeArrowheads="1"/>
          </p:cNvSpPr>
          <p:nvPr>
            <p:ph type="title"/>
          </p:nvPr>
        </p:nvSpPr>
        <p:spPr/>
        <p:txBody>
          <a:bodyPr/>
          <a:lstStyle/>
          <a:p>
            <a:r>
              <a:rPr lang="en-US"/>
              <a:t>Indexed Sequential</a:t>
            </a:r>
          </a:p>
        </p:txBody>
      </p:sp>
      <p:sp>
        <p:nvSpPr>
          <p:cNvPr id="657415" name="Rectangle 7"/>
          <p:cNvSpPr>
            <a:spLocks noGrp="1" noChangeArrowheads="1"/>
          </p:cNvSpPr>
          <p:nvPr>
            <p:ph type="body" idx="1"/>
          </p:nvPr>
        </p:nvSpPr>
        <p:spPr/>
        <p:txBody>
          <a:bodyPr/>
          <a:lstStyle/>
          <a:p>
            <a:pPr>
              <a:lnSpc>
                <a:spcPct val="90000"/>
              </a:lnSpc>
            </a:pPr>
            <a:r>
              <a:rPr lang="en-US" sz="2800"/>
              <a:t>Key values of the physical records are in logical sequence</a:t>
            </a:r>
          </a:p>
          <a:p>
            <a:pPr>
              <a:lnSpc>
                <a:spcPct val="90000"/>
              </a:lnSpc>
            </a:pPr>
            <a:r>
              <a:rPr lang="en-US" sz="2800"/>
              <a:t>Access method may be used for storage and retrieval</a:t>
            </a:r>
          </a:p>
          <a:p>
            <a:pPr>
              <a:lnSpc>
                <a:spcPct val="90000"/>
              </a:lnSpc>
            </a:pPr>
            <a:r>
              <a:rPr lang="en-US" sz="2800"/>
              <a:t>Index of key values is maintained with entries for the highest key values per block(s)</a:t>
            </a:r>
          </a:p>
          <a:p>
            <a:pPr>
              <a:lnSpc>
                <a:spcPct val="90000"/>
              </a:lnSpc>
            </a:pPr>
            <a:r>
              <a:rPr lang="en-US" sz="2800"/>
              <a:t>Access Efficiency depends on the levels of index, storage allocated for index, number of database records, and amount of overflow</a:t>
            </a:r>
          </a:p>
          <a:p>
            <a:pPr>
              <a:lnSpc>
                <a:spcPct val="90000"/>
              </a:lnSpc>
            </a:pPr>
            <a:r>
              <a:rPr lang="en-US" sz="2800"/>
              <a:t>Storage Efficiency depends on size of index and volatility of database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half" idx="10"/>
          </p:nvPr>
        </p:nvSpPr>
        <p:spPr/>
        <p:txBody>
          <a:bodyPr/>
          <a:lstStyle/>
          <a:p>
            <a:r>
              <a:rPr lang="en-US" smtClean="0"/>
              <a:t>IS 257 – Fall 2012</a:t>
            </a:r>
            <a:endParaRPr lang="en-US"/>
          </a:p>
        </p:txBody>
      </p:sp>
      <p:sp>
        <p:nvSpPr>
          <p:cNvPr id="658434" name="Rectangle 2"/>
          <p:cNvSpPr>
            <a:spLocks noGrp="1" noChangeArrowheads="1"/>
          </p:cNvSpPr>
          <p:nvPr>
            <p:ph type="title"/>
          </p:nvPr>
        </p:nvSpPr>
        <p:spPr/>
        <p:txBody>
          <a:bodyPr/>
          <a:lstStyle/>
          <a:p>
            <a:r>
              <a:rPr lang="en-US"/>
              <a:t>Index Sequential</a:t>
            </a:r>
          </a:p>
        </p:txBody>
      </p:sp>
      <p:grpSp>
        <p:nvGrpSpPr>
          <p:cNvPr id="658450" name="Group 18"/>
          <p:cNvGrpSpPr>
            <a:grpSpLocks/>
          </p:cNvGrpSpPr>
          <p:nvPr/>
        </p:nvGrpSpPr>
        <p:grpSpPr bwMode="auto">
          <a:xfrm>
            <a:off x="1600200" y="1293813"/>
            <a:ext cx="6737350" cy="4878387"/>
            <a:chOff x="1008" y="959"/>
            <a:chExt cx="4244" cy="3073"/>
          </a:xfrm>
        </p:grpSpPr>
        <p:sp>
          <p:nvSpPr>
            <p:cNvPr id="658435" name="Text Box 3"/>
            <p:cNvSpPr txBox="1">
              <a:spLocks noChangeArrowheads="1"/>
            </p:cNvSpPr>
            <p:nvPr/>
          </p:nvSpPr>
          <p:spPr bwMode="auto">
            <a:xfrm>
              <a:off x="4368" y="959"/>
              <a:ext cx="884" cy="2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Data File</a:t>
              </a:r>
            </a:p>
            <a:p>
              <a:pPr algn="l" eaLnBrk="0" hangingPunct="0"/>
              <a:endParaRPr lang="en-US">
                <a:latin typeface="Arial" charset="0"/>
              </a:endParaRPr>
            </a:p>
            <a:p>
              <a:pPr algn="l" eaLnBrk="0" hangingPunct="0"/>
              <a:r>
                <a:rPr lang="en-US">
                  <a:latin typeface="Arial" charset="0"/>
                </a:rPr>
                <a:t>Block 1</a:t>
              </a: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r>
                <a:rPr lang="en-US">
                  <a:latin typeface="Arial" charset="0"/>
                </a:rPr>
                <a:t>Block 2</a:t>
              </a:r>
            </a:p>
            <a:p>
              <a:pPr algn="l" eaLnBrk="0" hangingPunct="0"/>
              <a:endParaRPr lang="en-US">
                <a:latin typeface="Arial" charset="0"/>
              </a:endParaRPr>
            </a:p>
            <a:p>
              <a:pPr algn="l" eaLnBrk="0" hangingPunct="0"/>
              <a:endParaRPr lang="en-US">
                <a:latin typeface="Arial" charset="0"/>
              </a:endParaRPr>
            </a:p>
            <a:p>
              <a:pPr algn="l" eaLnBrk="0" hangingPunct="0"/>
              <a:endParaRPr lang="en-US">
                <a:latin typeface="Arial" charset="0"/>
              </a:endParaRPr>
            </a:p>
            <a:p>
              <a:pPr algn="l" eaLnBrk="0" hangingPunct="0"/>
              <a:r>
                <a:rPr lang="en-US">
                  <a:latin typeface="Arial" charset="0"/>
                </a:rPr>
                <a:t>Block 3</a:t>
              </a:r>
            </a:p>
          </p:txBody>
        </p:sp>
        <p:grpSp>
          <p:nvGrpSpPr>
            <p:cNvPr id="658436" name="Group 4"/>
            <p:cNvGrpSpPr>
              <a:grpSpLocks/>
            </p:cNvGrpSpPr>
            <p:nvPr/>
          </p:nvGrpSpPr>
          <p:grpSpPr bwMode="auto">
            <a:xfrm>
              <a:off x="1008" y="1296"/>
              <a:ext cx="3168" cy="2736"/>
              <a:chOff x="1008" y="1296"/>
              <a:chExt cx="3168" cy="2736"/>
            </a:xfrm>
          </p:grpSpPr>
          <p:sp>
            <p:nvSpPr>
              <p:cNvPr id="658437" name="Rectangle 5"/>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8438" name="Line 6"/>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39" name="Line 7"/>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40" name="Text Box 8"/>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658441" name="Text Box 9"/>
              <p:cNvSpPr txBox="1">
                <a:spLocks noChangeArrowheads="1"/>
              </p:cNvSpPr>
              <p:nvPr/>
            </p:nvSpPr>
            <p:spPr bwMode="auto">
              <a:xfrm>
                <a:off x="1872" y="2302"/>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658442" name="Text Box 10"/>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658443" name="Text Box 11"/>
              <p:cNvSpPr txBox="1">
                <a:spLocks noChangeArrowheads="1"/>
              </p:cNvSpPr>
              <p:nvPr/>
            </p:nvSpPr>
            <p:spPr bwMode="auto">
              <a:xfrm>
                <a:off x="1104" y="2302"/>
                <a:ext cx="522" cy="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Dumpling</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Harty</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Texaci</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p:txBody>
          </p:sp>
          <p:sp>
            <p:nvSpPr>
              <p:cNvPr id="658444" name="Rectangle 12"/>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Adams</a:t>
                </a:r>
              </a:p>
              <a:p>
                <a:pPr eaLnBrk="0" hangingPunct="0"/>
                <a:r>
                  <a:rPr lang="en-US">
                    <a:solidFill>
                      <a:schemeClr val="bg1"/>
                    </a:solidFill>
                    <a:latin typeface="Arial" charset="0"/>
                  </a:rPr>
                  <a:t>Becker</a:t>
                </a:r>
              </a:p>
              <a:p>
                <a:pPr eaLnBrk="0" hangingPunct="0"/>
                <a:r>
                  <a:rPr lang="en-US">
                    <a:solidFill>
                      <a:schemeClr val="bg1"/>
                    </a:solidFill>
                    <a:latin typeface="Arial" charset="0"/>
                  </a:rPr>
                  <a:t>Dumpling</a:t>
                </a:r>
              </a:p>
            </p:txBody>
          </p:sp>
          <p:sp>
            <p:nvSpPr>
              <p:cNvPr id="658445" name="Rectangle 13"/>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Getta</a:t>
                </a:r>
              </a:p>
              <a:p>
                <a:pPr eaLnBrk="0" hangingPunct="0"/>
                <a:r>
                  <a:rPr lang="en-US">
                    <a:solidFill>
                      <a:schemeClr val="bg1"/>
                    </a:solidFill>
                    <a:latin typeface="Arial" charset="0"/>
                  </a:rPr>
                  <a:t>Harty</a:t>
                </a:r>
              </a:p>
            </p:txBody>
          </p:sp>
          <p:sp>
            <p:nvSpPr>
              <p:cNvPr id="658446" name="Rectangle 14"/>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Mobile</a:t>
                </a:r>
              </a:p>
              <a:p>
                <a:pPr eaLnBrk="0" hangingPunct="0"/>
                <a:r>
                  <a:rPr lang="en-US">
                    <a:solidFill>
                      <a:schemeClr val="bg1"/>
                    </a:solidFill>
                    <a:latin typeface="Arial" charset="0"/>
                  </a:rPr>
                  <a:t>Sunoci</a:t>
                </a:r>
              </a:p>
              <a:p>
                <a:pPr eaLnBrk="0" hangingPunct="0"/>
                <a:r>
                  <a:rPr lang="en-US">
                    <a:solidFill>
                      <a:schemeClr val="bg1"/>
                    </a:solidFill>
                    <a:latin typeface="Arial" charset="0"/>
                  </a:rPr>
                  <a:t>Texaci</a:t>
                </a:r>
              </a:p>
            </p:txBody>
          </p:sp>
          <p:sp>
            <p:nvSpPr>
              <p:cNvPr id="658447" name="Line 15"/>
              <p:cNvSpPr>
                <a:spLocks noChangeShapeType="1"/>
              </p:cNvSpPr>
              <p:nvPr/>
            </p:nvSpPr>
            <p:spPr bwMode="auto">
              <a:xfrm flipV="1">
                <a:off x="2064" y="1680"/>
                <a:ext cx="124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48" name="Line 16"/>
              <p:cNvSpPr>
                <a:spLocks noChangeShapeType="1"/>
              </p:cNvSpPr>
              <p:nvPr/>
            </p:nvSpPr>
            <p:spPr bwMode="auto">
              <a:xfrm>
                <a:off x="2064" y="2544"/>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8449" name="Line 17"/>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2"/>
          <p:cNvSpPr>
            <a:spLocks noGrp="1"/>
          </p:cNvSpPr>
          <p:nvPr>
            <p:ph type="dt" sz="half" idx="10"/>
          </p:nvPr>
        </p:nvSpPr>
        <p:spPr/>
        <p:txBody>
          <a:bodyPr/>
          <a:lstStyle/>
          <a:p>
            <a:r>
              <a:rPr lang="en-US" smtClean="0"/>
              <a:t>IS 257 – Fall 2012</a:t>
            </a:r>
            <a:endParaRPr lang="en-US"/>
          </a:p>
        </p:txBody>
      </p:sp>
      <p:sp>
        <p:nvSpPr>
          <p:cNvPr id="659458" name="Rectangle 2"/>
          <p:cNvSpPr>
            <a:spLocks noGrp="1" noChangeArrowheads="1"/>
          </p:cNvSpPr>
          <p:nvPr>
            <p:ph type="title"/>
          </p:nvPr>
        </p:nvSpPr>
        <p:spPr/>
        <p:txBody>
          <a:bodyPr/>
          <a:lstStyle/>
          <a:p>
            <a:r>
              <a:rPr lang="en-US" sz="3600"/>
              <a:t>Indexed Sequential: Two Levels</a:t>
            </a:r>
          </a:p>
        </p:txBody>
      </p:sp>
      <p:grpSp>
        <p:nvGrpSpPr>
          <p:cNvPr id="659506" name="Group 50"/>
          <p:cNvGrpSpPr>
            <a:grpSpLocks/>
          </p:cNvGrpSpPr>
          <p:nvPr/>
        </p:nvGrpSpPr>
        <p:grpSpPr bwMode="auto">
          <a:xfrm>
            <a:off x="1066800" y="1295400"/>
            <a:ext cx="5943600" cy="5029200"/>
            <a:chOff x="672" y="1104"/>
            <a:chExt cx="3744" cy="3168"/>
          </a:xfrm>
        </p:grpSpPr>
        <p:grpSp>
          <p:nvGrpSpPr>
            <p:cNvPr id="659459" name="Group 3"/>
            <p:cNvGrpSpPr>
              <a:grpSpLocks/>
            </p:cNvGrpSpPr>
            <p:nvPr/>
          </p:nvGrpSpPr>
          <p:grpSpPr bwMode="auto">
            <a:xfrm>
              <a:off x="672" y="1584"/>
              <a:ext cx="1248" cy="1344"/>
              <a:chOff x="1104" y="1968"/>
              <a:chExt cx="1248" cy="1344"/>
            </a:xfrm>
          </p:grpSpPr>
          <p:sp>
            <p:nvSpPr>
              <p:cNvPr id="659460" name="Rectangle 4"/>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61" name="Line 5"/>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62" name="Line 6"/>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63" name="Text Box 7"/>
              <p:cNvSpPr txBox="1">
                <a:spLocks noChangeArrowheads="1"/>
              </p:cNvSpPr>
              <p:nvPr/>
            </p:nvSpPr>
            <p:spPr bwMode="auto">
              <a:xfrm>
                <a:off x="1872" y="2014"/>
                <a:ext cx="468"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64" name="Text Box 8"/>
              <p:cNvSpPr txBox="1">
                <a:spLocks noChangeArrowheads="1"/>
              </p:cNvSpPr>
              <p:nvPr/>
            </p:nvSpPr>
            <p:spPr bwMode="auto">
              <a:xfrm>
                <a:off x="1968" y="2398"/>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7</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9</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659465" name="Text Box 9"/>
              <p:cNvSpPr txBox="1">
                <a:spLocks noChangeArrowheads="1"/>
              </p:cNvSpPr>
              <p:nvPr/>
            </p:nvSpPr>
            <p:spPr bwMode="auto">
              <a:xfrm>
                <a:off x="1200" y="2014"/>
                <a:ext cx="362"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66" name="Text Box 10"/>
              <p:cNvSpPr txBox="1">
                <a:spLocks noChangeArrowheads="1"/>
              </p:cNvSpPr>
              <p:nvPr/>
            </p:nvSpPr>
            <p:spPr bwMode="auto">
              <a:xfrm>
                <a:off x="1200" y="2398"/>
                <a:ext cx="276" cy="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385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678</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805</a:t>
                </a:r>
              </a:p>
            </p:txBody>
          </p:sp>
        </p:grpSp>
        <p:sp>
          <p:nvSpPr>
            <p:cNvPr id="659467" name="Rectangle 11"/>
            <p:cNvSpPr>
              <a:spLocks noChangeArrowheads="1"/>
            </p:cNvSpPr>
            <p:nvPr/>
          </p:nvSpPr>
          <p:spPr bwMode="auto">
            <a:xfrm>
              <a:off x="4080" y="1152"/>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001</a:t>
              </a:r>
            </a:p>
            <a:p>
              <a:pPr eaLnBrk="0" hangingPunct="0"/>
              <a:r>
                <a:rPr lang="en-US" sz="1000">
                  <a:solidFill>
                    <a:schemeClr val="bg1"/>
                  </a:solidFill>
                  <a:latin typeface="Arial" charset="0"/>
                </a:rPr>
                <a:t>003</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150</a:t>
              </a:r>
            </a:p>
          </p:txBody>
        </p:sp>
        <p:sp>
          <p:nvSpPr>
            <p:cNvPr id="659468" name="Rectangle 12"/>
            <p:cNvSpPr>
              <a:spLocks noChangeArrowheads="1"/>
            </p:cNvSpPr>
            <p:nvPr/>
          </p:nvSpPr>
          <p:spPr bwMode="auto">
            <a:xfrm>
              <a:off x="4080" y="3456"/>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705</a:t>
              </a:r>
            </a:p>
            <a:p>
              <a:pPr eaLnBrk="0" hangingPunct="0"/>
              <a:r>
                <a:rPr lang="en-US" sz="1000">
                  <a:solidFill>
                    <a:schemeClr val="bg1"/>
                  </a:solidFill>
                  <a:latin typeface="Arial" charset="0"/>
                </a:rPr>
                <a:t>710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785</a:t>
              </a:r>
            </a:p>
          </p:txBody>
        </p:sp>
        <p:sp>
          <p:nvSpPr>
            <p:cNvPr id="659469" name="Rectangle 13"/>
            <p:cNvSpPr>
              <a:spLocks noChangeArrowheads="1"/>
            </p:cNvSpPr>
            <p:nvPr/>
          </p:nvSpPr>
          <p:spPr bwMode="auto">
            <a:xfrm>
              <a:off x="4080" y="1728"/>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251</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385</a:t>
              </a:r>
            </a:p>
          </p:txBody>
        </p:sp>
        <p:sp>
          <p:nvSpPr>
            <p:cNvPr id="659470" name="Rectangle 14"/>
            <p:cNvSpPr>
              <a:spLocks noChangeArrowheads="1"/>
            </p:cNvSpPr>
            <p:nvPr/>
          </p:nvSpPr>
          <p:spPr bwMode="auto">
            <a:xfrm>
              <a:off x="4080" y="2304"/>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455</a:t>
              </a:r>
            </a:p>
            <a:p>
              <a:pPr eaLnBrk="0" hangingPunct="0"/>
              <a:r>
                <a:rPr lang="en-US" sz="1000">
                  <a:solidFill>
                    <a:schemeClr val="bg1"/>
                  </a:solidFill>
                  <a:latin typeface="Arial" charset="0"/>
                </a:rPr>
                <a:t>480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536</a:t>
              </a:r>
            </a:p>
          </p:txBody>
        </p:sp>
        <p:sp>
          <p:nvSpPr>
            <p:cNvPr id="659471" name="Rectangle 15"/>
            <p:cNvSpPr>
              <a:spLocks noChangeArrowheads="1"/>
            </p:cNvSpPr>
            <p:nvPr/>
          </p:nvSpPr>
          <p:spPr bwMode="auto">
            <a:xfrm>
              <a:off x="4080" y="2880"/>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605</a:t>
              </a:r>
            </a:p>
            <a:p>
              <a:pPr eaLnBrk="0" hangingPunct="0"/>
              <a:r>
                <a:rPr lang="en-US" sz="1000">
                  <a:solidFill>
                    <a:schemeClr val="bg1"/>
                  </a:solidFill>
                  <a:latin typeface="Arial" charset="0"/>
                </a:rPr>
                <a:t>610</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678</a:t>
              </a:r>
            </a:p>
          </p:txBody>
        </p:sp>
        <p:sp>
          <p:nvSpPr>
            <p:cNvPr id="659472" name="Rectangle 16"/>
            <p:cNvSpPr>
              <a:spLocks noChangeArrowheads="1"/>
            </p:cNvSpPr>
            <p:nvPr/>
          </p:nvSpPr>
          <p:spPr bwMode="auto">
            <a:xfrm>
              <a:off x="3648" y="3744"/>
              <a:ext cx="336"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000">
                  <a:solidFill>
                    <a:schemeClr val="bg1"/>
                  </a:solidFill>
                  <a:latin typeface="Arial" charset="0"/>
                </a:rPr>
                <a:t>791</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a:t>
              </a:r>
            </a:p>
            <a:p>
              <a:pPr eaLnBrk="0" hangingPunct="0"/>
              <a:r>
                <a:rPr lang="en-US" sz="1000">
                  <a:solidFill>
                    <a:schemeClr val="bg1"/>
                  </a:solidFill>
                  <a:latin typeface="Arial" charset="0"/>
                </a:rPr>
                <a:t>805</a:t>
              </a:r>
            </a:p>
          </p:txBody>
        </p:sp>
        <p:grpSp>
          <p:nvGrpSpPr>
            <p:cNvPr id="659473" name="Group 17"/>
            <p:cNvGrpSpPr>
              <a:grpSpLocks/>
            </p:cNvGrpSpPr>
            <p:nvPr/>
          </p:nvGrpSpPr>
          <p:grpSpPr bwMode="auto">
            <a:xfrm>
              <a:off x="2544" y="1104"/>
              <a:ext cx="972" cy="800"/>
              <a:chOff x="1104" y="1968"/>
              <a:chExt cx="1482" cy="1344"/>
            </a:xfrm>
          </p:grpSpPr>
          <p:sp>
            <p:nvSpPr>
              <p:cNvPr id="659474" name="Rectangle 18"/>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75" name="Line 19"/>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76" name="Line 20"/>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77" name="Text Box 21"/>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78" name="Text Box 22"/>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p:txBody>
          </p:sp>
          <p:sp>
            <p:nvSpPr>
              <p:cNvPr id="659479" name="Text Box 23"/>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80" name="Text Box 24"/>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150</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385</a:t>
                </a:r>
              </a:p>
            </p:txBody>
          </p:sp>
        </p:grpSp>
        <p:grpSp>
          <p:nvGrpSpPr>
            <p:cNvPr id="659481" name="Group 25"/>
            <p:cNvGrpSpPr>
              <a:grpSpLocks/>
            </p:cNvGrpSpPr>
            <p:nvPr/>
          </p:nvGrpSpPr>
          <p:grpSpPr bwMode="auto">
            <a:xfrm>
              <a:off x="2544" y="2016"/>
              <a:ext cx="972" cy="800"/>
              <a:chOff x="1104" y="1968"/>
              <a:chExt cx="1482" cy="1344"/>
            </a:xfrm>
          </p:grpSpPr>
          <p:sp>
            <p:nvSpPr>
              <p:cNvPr id="659482" name="Rectangle 26"/>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83" name="Line 27"/>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84" name="Line 28"/>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85" name="Text Box 29"/>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86" name="Text Box 30"/>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4</a:t>
                </a:r>
              </a:p>
              <a:p>
                <a:pPr algn="l" eaLnBrk="0" hangingPunct="0">
                  <a:lnSpc>
                    <a:spcPct val="70000"/>
                  </a:lnSpc>
                </a:pPr>
                <a:endParaRPr lang="en-US" sz="1200">
                  <a:solidFill>
                    <a:schemeClr val="bg1"/>
                  </a:solidFill>
                  <a:latin typeface="Arial" charset="0"/>
                </a:endParaRPr>
              </a:p>
            </p:txBody>
          </p:sp>
          <p:sp>
            <p:nvSpPr>
              <p:cNvPr id="659487" name="Text Box 31"/>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88" name="Text Box 32"/>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536</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678</a:t>
                </a:r>
              </a:p>
            </p:txBody>
          </p:sp>
        </p:grpSp>
        <p:grpSp>
          <p:nvGrpSpPr>
            <p:cNvPr id="659489" name="Group 33"/>
            <p:cNvGrpSpPr>
              <a:grpSpLocks/>
            </p:cNvGrpSpPr>
            <p:nvPr/>
          </p:nvGrpSpPr>
          <p:grpSpPr bwMode="auto">
            <a:xfrm>
              <a:off x="2544" y="2928"/>
              <a:ext cx="972" cy="800"/>
              <a:chOff x="1104" y="1968"/>
              <a:chExt cx="1482" cy="1344"/>
            </a:xfrm>
          </p:grpSpPr>
          <p:sp>
            <p:nvSpPr>
              <p:cNvPr id="659490" name="Rectangle 34"/>
              <p:cNvSpPr>
                <a:spLocks noChangeArrowheads="1"/>
              </p:cNvSpPr>
              <p:nvPr/>
            </p:nvSpPr>
            <p:spPr bwMode="auto">
              <a:xfrm>
                <a:off x="1104" y="1968"/>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59491" name="Line 35"/>
              <p:cNvSpPr>
                <a:spLocks noChangeShapeType="1"/>
              </p:cNvSpPr>
              <p:nvPr/>
            </p:nvSpPr>
            <p:spPr bwMode="auto">
              <a:xfrm>
                <a:off x="1728" y="1968"/>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2" name="Line 36"/>
              <p:cNvSpPr>
                <a:spLocks noChangeShapeType="1"/>
              </p:cNvSpPr>
              <p:nvPr/>
            </p:nvSpPr>
            <p:spPr bwMode="auto">
              <a:xfrm>
                <a:off x="1104" y="2304"/>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3" name="Text Box 37"/>
              <p:cNvSpPr txBox="1">
                <a:spLocks noChangeArrowheads="1"/>
              </p:cNvSpPr>
              <p:nvPr/>
            </p:nvSpPr>
            <p:spPr bwMode="auto">
              <a:xfrm>
                <a:off x="1872" y="2013"/>
                <a:ext cx="71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p:txBody>
          </p:sp>
          <p:sp>
            <p:nvSpPr>
              <p:cNvPr id="659494" name="Text Box 38"/>
              <p:cNvSpPr txBox="1">
                <a:spLocks noChangeArrowheads="1"/>
              </p:cNvSpPr>
              <p:nvPr/>
            </p:nvSpPr>
            <p:spPr bwMode="auto">
              <a:xfrm>
                <a:off x="1968" y="2396"/>
                <a:ext cx="258" cy="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6</a:t>
                </a:r>
              </a:p>
              <a:p>
                <a:pPr algn="l" eaLnBrk="0" hangingPunct="0">
                  <a:lnSpc>
                    <a:spcPct val="70000"/>
                  </a:lnSpc>
                </a:pPr>
                <a:endParaRPr lang="en-US" sz="1200">
                  <a:solidFill>
                    <a:schemeClr val="bg1"/>
                  </a:solidFill>
                  <a:latin typeface="Arial" charset="0"/>
                </a:endParaRPr>
              </a:p>
            </p:txBody>
          </p:sp>
          <p:sp>
            <p:nvSpPr>
              <p:cNvPr id="659495" name="Text Box 39"/>
              <p:cNvSpPr txBox="1">
                <a:spLocks noChangeArrowheads="1"/>
              </p:cNvSpPr>
              <p:nvPr/>
            </p:nvSpPr>
            <p:spPr bwMode="auto">
              <a:xfrm>
                <a:off x="1199" y="2013"/>
                <a:ext cx="551"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Key </a:t>
                </a:r>
              </a:p>
              <a:p>
                <a:pPr algn="l" eaLnBrk="0" hangingPunct="0">
                  <a:lnSpc>
                    <a:spcPct val="70000"/>
                  </a:lnSpc>
                </a:pPr>
                <a:r>
                  <a:rPr lang="en-US" sz="1200">
                    <a:solidFill>
                      <a:schemeClr val="bg1"/>
                    </a:solidFill>
                    <a:latin typeface="Arial" charset="0"/>
                  </a:rPr>
                  <a:t>Value</a:t>
                </a:r>
              </a:p>
            </p:txBody>
          </p:sp>
          <p:sp>
            <p:nvSpPr>
              <p:cNvPr id="659496" name="Text Box 40"/>
              <p:cNvSpPr txBox="1">
                <a:spLocks noChangeArrowheads="1"/>
              </p:cNvSpPr>
              <p:nvPr/>
            </p:nvSpPr>
            <p:spPr bwMode="auto">
              <a:xfrm>
                <a:off x="1199" y="2396"/>
                <a:ext cx="420"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785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805</a:t>
                </a:r>
              </a:p>
            </p:txBody>
          </p:sp>
        </p:grpSp>
        <p:sp>
          <p:nvSpPr>
            <p:cNvPr id="659497" name="Line 41"/>
            <p:cNvSpPr>
              <a:spLocks noChangeShapeType="1"/>
            </p:cNvSpPr>
            <p:nvPr/>
          </p:nvSpPr>
          <p:spPr bwMode="auto">
            <a:xfrm flipV="1">
              <a:off x="1728" y="1488"/>
              <a:ext cx="816"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8" name="Line 42"/>
            <p:cNvSpPr>
              <a:spLocks noChangeShapeType="1"/>
            </p:cNvSpPr>
            <p:nvPr/>
          </p:nvSpPr>
          <p:spPr bwMode="auto">
            <a:xfrm>
              <a:off x="1728" y="2208"/>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499" name="Line 43"/>
            <p:cNvSpPr>
              <a:spLocks noChangeShapeType="1"/>
            </p:cNvSpPr>
            <p:nvPr/>
          </p:nvSpPr>
          <p:spPr bwMode="auto">
            <a:xfrm>
              <a:off x="1728" y="2400"/>
              <a:ext cx="816"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0" name="Line 44"/>
            <p:cNvSpPr>
              <a:spLocks noChangeShapeType="1"/>
            </p:cNvSpPr>
            <p:nvPr/>
          </p:nvSpPr>
          <p:spPr bwMode="auto">
            <a:xfrm flipV="1">
              <a:off x="3264" y="1200"/>
              <a:ext cx="81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1" name="Line 45"/>
            <p:cNvSpPr>
              <a:spLocks noChangeShapeType="1"/>
            </p:cNvSpPr>
            <p:nvPr/>
          </p:nvSpPr>
          <p:spPr bwMode="auto">
            <a:xfrm>
              <a:off x="3264" y="1584"/>
              <a:ext cx="81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2" name="Line 46"/>
            <p:cNvSpPr>
              <a:spLocks noChangeShapeType="1"/>
            </p:cNvSpPr>
            <p:nvPr/>
          </p:nvSpPr>
          <p:spPr bwMode="auto">
            <a:xfrm>
              <a:off x="3264" y="2352"/>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3" name="Line 47"/>
            <p:cNvSpPr>
              <a:spLocks noChangeShapeType="1"/>
            </p:cNvSpPr>
            <p:nvPr/>
          </p:nvSpPr>
          <p:spPr bwMode="auto">
            <a:xfrm>
              <a:off x="3264" y="2496"/>
              <a:ext cx="816"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4" name="Line 48"/>
            <p:cNvSpPr>
              <a:spLocks noChangeShapeType="1"/>
            </p:cNvSpPr>
            <p:nvPr/>
          </p:nvSpPr>
          <p:spPr bwMode="auto">
            <a:xfrm>
              <a:off x="3264" y="3216"/>
              <a:ext cx="816"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59505" name="Line 49"/>
            <p:cNvSpPr>
              <a:spLocks noChangeShapeType="1"/>
            </p:cNvSpPr>
            <p:nvPr/>
          </p:nvSpPr>
          <p:spPr bwMode="auto">
            <a:xfrm>
              <a:off x="3264" y="3408"/>
              <a:ext cx="432"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60484" name="Rectangle 4"/>
          <p:cNvSpPr>
            <a:spLocks noGrp="1" noChangeArrowheads="1"/>
          </p:cNvSpPr>
          <p:nvPr>
            <p:ph type="title"/>
          </p:nvPr>
        </p:nvSpPr>
        <p:spPr/>
        <p:txBody>
          <a:bodyPr/>
          <a:lstStyle/>
          <a:p>
            <a:r>
              <a:rPr lang="en-US"/>
              <a:t>Indexed Random</a:t>
            </a:r>
          </a:p>
        </p:txBody>
      </p:sp>
      <p:sp>
        <p:nvSpPr>
          <p:cNvPr id="660485" name="Rectangle 5"/>
          <p:cNvSpPr>
            <a:spLocks noGrp="1" noChangeArrowheads="1"/>
          </p:cNvSpPr>
          <p:nvPr>
            <p:ph type="body" idx="1"/>
          </p:nvPr>
        </p:nvSpPr>
        <p:spPr/>
        <p:txBody>
          <a:bodyPr/>
          <a:lstStyle/>
          <a:p>
            <a:r>
              <a:rPr lang="en-US" sz="2800"/>
              <a:t>Key values of the physical records are not necessarily in logical sequence</a:t>
            </a:r>
          </a:p>
          <a:p>
            <a:r>
              <a:rPr lang="en-US" sz="2800"/>
              <a:t>Index may be stored and accessed with Indexed Sequential Access Method</a:t>
            </a:r>
          </a:p>
          <a:p>
            <a:r>
              <a:rPr lang="en-US" sz="2800"/>
              <a:t>Index has an entry for every data base record. These are in ascending order. The index keys are in logical sequence. Database records are not necessarily in ascending sequence.</a:t>
            </a:r>
          </a:p>
          <a:p>
            <a:r>
              <a:rPr lang="en-US" sz="2800"/>
              <a:t>Access method may be used for storage and retrieval</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half" idx="10"/>
          </p:nvPr>
        </p:nvSpPr>
        <p:spPr/>
        <p:txBody>
          <a:bodyPr/>
          <a:lstStyle/>
          <a:p>
            <a:r>
              <a:rPr lang="en-US" smtClean="0"/>
              <a:t>IS 257 – Fall 2012</a:t>
            </a:r>
            <a:endParaRPr lang="en-US"/>
          </a:p>
        </p:txBody>
      </p:sp>
      <p:sp>
        <p:nvSpPr>
          <p:cNvPr id="661506" name="Rectangle 2"/>
          <p:cNvSpPr>
            <a:spLocks noGrp="1" noChangeArrowheads="1"/>
          </p:cNvSpPr>
          <p:nvPr>
            <p:ph type="title"/>
          </p:nvPr>
        </p:nvSpPr>
        <p:spPr/>
        <p:txBody>
          <a:bodyPr/>
          <a:lstStyle/>
          <a:p>
            <a:r>
              <a:rPr lang="en-US"/>
              <a:t>Indexed Random</a:t>
            </a:r>
          </a:p>
        </p:txBody>
      </p:sp>
      <p:grpSp>
        <p:nvGrpSpPr>
          <p:cNvPr id="661522" name="Group 18"/>
          <p:cNvGrpSpPr>
            <a:grpSpLocks/>
          </p:cNvGrpSpPr>
          <p:nvPr/>
        </p:nvGrpSpPr>
        <p:grpSpPr bwMode="auto">
          <a:xfrm>
            <a:off x="1600200" y="1524000"/>
            <a:ext cx="5029200" cy="4343400"/>
            <a:chOff x="1008" y="1296"/>
            <a:chExt cx="3168" cy="2736"/>
          </a:xfrm>
        </p:grpSpPr>
        <p:sp>
          <p:nvSpPr>
            <p:cNvPr id="661507" name="Rectangle 3"/>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61508" name="Line 4"/>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09" name="Line 5"/>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10" name="Text Box 6"/>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661511" name="Text Box 7"/>
            <p:cNvSpPr txBox="1">
              <a:spLocks noChangeArrowheads="1"/>
            </p:cNvSpPr>
            <p:nvPr/>
          </p:nvSpPr>
          <p:spPr bwMode="auto">
            <a:xfrm>
              <a:off x="1872" y="2302"/>
              <a:ext cx="169"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1</a:t>
              </a:r>
            </a:p>
          </p:txBody>
        </p:sp>
        <p:sp>
          <p:nvSpPr>
            <p:cNvPr id="661512" name="Text Box 8"/>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661513" name="Text Box 9"/>
            <p:cNvSpPr txBox="1">
              <a:spLocks noChangeArrowheads="1"/>
            </p:cNvSpPr>
            <p:nvPr/>
          </p:nvSpPr>
          <p:spPr bwMode="auto">
            <a:xfrm>
              <a:off x="1104" y="2302"/>
              <a:ext cx="522"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Adams</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Becker</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Dumpling</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Getta</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Harty</a:t>
              </a:r>
            </a:p>
          </p:txBody>
        </p:sp>
        <p:sp>
          <p:nvSpPr>
            <p:cNvPr id="661514" name="Rectangle 10"/>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Becker</a:t>
              </a:r>
            </a:p>
            <a:p>
              <a:pPr eaLnBrk="0" hangingPunct="0"/>
              <a:r>
                <a:rPr lang="en-US">
                  <a:solidFill>
                    <a:schemeClr val="bg1"/>
                  </a:solidFill>
                  <a:latin typeface="Arial" charset="0"/>
                </a:rPr>
                <a:t>Harty</a:t>
              </a:r>
            </a:p>
          </p:txBody>
        </p:sp>
        <p:sp>
          <p:nvSpPr>
            <p:cNvPr id="661515" name="Rectangle 11"/>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Adams</a:t>
              </a:r>
            </a:p>
            <a:p>
              <a:pPr eaLnBrk="0" hangingPunct="0"/>
              <a:r>
                <a:rPr lang="en-US">
                  <a:solidFill>
                    <a:schemeClr val="bg1"/>
                  </a:solidFill>
                  <a:latin typeface="Arial" charset="0"/>
                </a:rPr>
                <a:t>Getta</a:t>
              </a:r>
            </a:p>
          </p:txBody>
        </p:sp>
        <p:sp>
          <p:nvSpPr>
            <p:cNvPr id="661516" name="Rectangle 12"/>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Dumpling</a:t>
              </a:r>
            </a:p>
          </p:txBody>
        </p:sp>
        <p:sp>
          <p:nvSpPr>
            <p:cNvPr id="661517" name="Line 13"/>
            <p:cNvSpPr>
              <a:spLocks noChangeShapeType="1"/>
            </p:cNvSpPr>
            <p:nvPr/>
          </p:nvSpPr>
          <p:spPr bwMode="auto">
            <a:xfrm flipV="1">
              <a:off x="2064" y="2352"/>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18" name="Line 14"/>
            <p:cNvSpPr>
              <a:spLocks noChangeShapeType="1"/>
            </p:cNvSpPr>
            <p:nvPr/>
          </p:nvSpPr>
          <p:spPr bwMode="auto">
            <a:xfrm flipV="1">
              <a:off x="2064" y="1584"/>
              <a:ext cx="1248"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19" name="Line 15"/>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20" name="Line 16"/>
            <p:cNvSpPr>
              <a:spLocks noChangeShapeType="1"/>
            </p:cNvSpPr>
            <p:nvPr/>
          </p:nvSpPr>
          <p:spPr bwMode="auto">
            <a:xfrm>
              <a:off x="2064" y="2832"/>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1521" name="Line 17"/>
            <p:cNvSpPr>
              <a:spLocks noChangeShapeType="1"/>
            </p:cNvSpPr>
            <p:nvPr/>
          </p:nvSpPr>
          <p:spPr bwMode="auto">
            <a:xfrm flipV="1">
              <a:off x="2064" y="1824"/>
              <a:ext cx="1248" cy="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2012</a:t>
            </a:r>
            <a:endParaRPr lang="en-US"/>
          </a:p>
        </p:txBody>
      </p:sp>
      <p:sp>
        <p:nvSpPr>
          <p:cNvPr id="774146" name="Rectangle 2"/>
          <p:cNvSpPr>
            <a:spLocks noGrp="1" noChangeArrowheads="1"/>
          </p:cNvSpPr>
          <p:nvPr>
            <p:ph type="title"/>
          </p:nvPr>
        </p:nvSpPr>
        <p:spPr/>
        <p:txBody>
          <a:bodyPr/>
          <a:lstStyle/>
          <a:p>
            <a:pPr>
              <a:lnSpc>
                <a:spcPct val="90000"/>
              </a:lnSpc>
            </a:pPr>
            <a:r>
              <a:rPr lang="en-US"/>
              <a:t>Project</a:t>
            </a:r>
          </a:p>
        </p:txBody>
      </p:sp>
      <p:sp>
        <p:nvSpPr>
          <p:cNvPr id="774147" name="Rectangle 3"/>
          <p:cNvSpPr>
            <a:spLocks noGrp="1" noChangeArrowheads="1"/>
          </p:cNvSpPr>
          <p:nvPr>
            <p:ph type="body" idx="1"/>
          </p:nvPr>
        </p:nvSpPr>
        <p:spPr/>
        <p:txBody>
          <a:bodyPr/>
          <a:lstStyle/>
          <a:p>
            <a:pPr>
              <a:lnSpc>
                <a:spcPct val="90000"/>
              </a:lnSpc>
            </a:pPr>
            <a:r>
              <a:rPr lang="en-US"/>
              <a:t>Extracts specified attributes(columns) from a specified relation.</a:t>
            </a:r>
          </a:p>
        </p:txBody>
      </p:sp>
      <p:sp>
        <p:nvSpPr>
          <p:cNvPr id="774148" name="Rectangle 4"/>
          <p:cNvSpPr>
            <a:spLocks noChangeArrowheads="1"/>
          </p:cNvSpPr>
          <p:nvPr/>
        </p:nvSpPr>
        <p:spPr bwMode="auto">
          <a:xfrm>
            <a:off x="3733800" y="3581400"/>
            <a:ext cx="1524000" cy="213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49" name="Rectangle 5"/>
          <p:cNvSpPr>
            <a:spLocks noChangeArrowheads="1"/>
          </p:cNvSpPr>
          <p:nvPr/>
        </p:nvSpPr>
        <p:spPr bwMode="auto">
          <a:xfrm>
            <a:off x="38862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50" name="Rectangle 6"/>
          <p:cNvSpPr>
            <a:spLocks noChangeArrowheads="1"/>
          </p:cNvSpPr>
          <p:nvPr/>
        </p:nvSpPr>
        <p:spPr bwMode="auto">
          <a:xfrm>
            <a:off x="44958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51" name="Rectangle 7"/>
          <p:cNvSpPr>
            <a:spLocks noChangeArrowheads="1"/>
          </p:cNvSpPr>
          <p:nvPr/>
        </p:nvSpPr>
        <p:spPr bwMode="auto">
          <a:xfrm>
            <a:off x="46482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52" name="Rectangle 8"/>
          <p:cNvSpPr>
            <a:spLocks noChangeArrowheads="1"/>
          </p:cNvSpPr>
          <p:nvPr/>
        </p:nvSpPr>
        <p:spPr bwMode="auto">
          <a:xfrm>
            <a:off x="49530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r>
              <a:rPr lang="en-US" smtClean="0"/>
              <a:t>IS 257 – Fall 2012</a:t>
            </a:r>
            <a:endParaRPr lang="en-US"/>
          </a:p>
        </p:txBody>
      </p:sp>
      <p:sp>
        <p:nvSpPr>
          <p:cNvPr id="662530" name="Rectangle 2"/>
          <p:cNvSpPr>
            <a:spLocks noGrp="1" noChangeArrowheads="1"/>
          </p:cNvSpPr>
          <p:nvPr>
            <p:ph type="title"/>
          </p:nvPr>
        </p:nvSpPr>
        <p:spPr/>
        <p:txBody>
          <a:bodyPr/>
          <a:lstStyle/>
          <a:p>
            <a:r>
              <a:rPr lang="en-US"/>
              <a:t>Btree</a:t>
            </a:r>
          </a:p>
        </p:txBody>
      </p:sp>
      <p:grpSp>
        <p:nvGrpSpPr>
          <p:cNvPr id="662560" name="Group 32"/>
          <p:cNvGrpSpPr>
            <a:grpSpLocks/>
          </p:cNvGrpSpPr>
          <p:nvPr/>
        </p:nvGrpSpPr>
        <p:grpSpPr bwMode="auto">
          <a:xfrm>
            <a:off x="304800" y="1371600"/>
            <a:ext cx="8382000" cy="4495800"/>
            <a:chOff x="96" y="1248"/>
            <a:chExt cx="5280" cy="2832"/>
          </a:xfrm>
        </p:grpSpPr>
        <p:sp>
          <p:nvSpPr>
            <p:cNvPr id="662531" name="Rectangle 3"/>
            <p:cNvSpPr>
              <a:spLocks noChangeArrowheads="1"/>
            </p:cNvSpPr>
            <p:nvPr/>
          </p:nvSpPr>
          <p:spPr bwMode="auto">
            <a:xfrm>
              <a:off x="2064" y="1248"/>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F    | |    P   | |   Z |</a:t>
              </a:r>
            </a:p>
          </p:txBody>
        </p:sp>
        <p:sp>
          <p:nvSpPr>
            <p:cNvPr id="662532" name="Rectangle 4"/>
            <p:cNvSpPr>
              <a:spLocks noChangeArrowheads="1"/>
            </p:cNvSpPr>
            <p:nvPr/>
          </p:nvSpPr>
          <p:spPr bwMode="auto">
            <a:xfrm>
              <a:off x="3888"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R   | |    S   | |   Z |</a:t>
              </a:r>
            </a:p>
          </p:txBody>
        </p:sp>
        <p:sp>
          <p:nvSpPr>
            <p:cNvPr id="662533" name="Rectangle 5"/>
            <p:cNvSpPr>
              <a:spLocks noChangeArrowheads="1"/>
            </p:cNvSpPr>
            <p:nvPr/>
          </p:nvSpPr>
          <p:spPr bwMode="auto">
            <a:xfrm>
              <a:off x="206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H  | |    L   | |   P |</a:t>
              </a:r>
            </a:p>
          </p:txBody>
        </p:sp>
        <p:sp>
          <p:nvSpPr>
            <p:cNvPr id="662534" name="Rectangle 6"/>
            <p:cNvSpPr>
              <a:spLocks noChangeArrowheads="1"/>
            </p:cNvSpPr>
            <p:nvPr/>
          </p:nvSpPr>
          <p:spPr bwMode="auto">
            <a:xfrm>
              <a:off x="14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B    | |    D   | |   F |</a:t>
              </a:r>
            </a:p>
          </p:txBody>
        </p:sp>
        <p:sp>
          <p:nvSpPr>
            <p:cNvPr id="662535" name="Rectangle 7"/>
            <p:cNvSpPr>
              <a:spLocks noChangeArrowheads="1"/>
            </p:cNvSpPr>
            <p:nvPr/>
          </p:nvSpPr>
          <p:spPr bwMode="auto">
            <a:xfrm>
              <a:off x="672" y="254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Devils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36" name="Rectangle 8"/>
            <p:cNvSpPr>
              <a:spLocks noChangeArrowheads="1"/>
            </p:cNvSpPr>
            <p:nvPr/>
          </p:nvSpPr>
          <p:spPr bwMode="auto">
            <a:xfrm>
              <a:off x="96" y="302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Aces</a:t>
              </a:r>
            </a:p>
            <a:p>
              <a:pPr eaLnBrk="0" hangingPunct="0"/>
              <a:r>
                <a:rPr lang="en-US" sz="2000">
                  <a:solidFill>
                    <a:schemeClr val="bg1"/>
                  </a:solidFill>
                  <a:latin typeface="Arial" charset="0"/>
                </a:rPr>
                <a:t>Boilers</a:t>
              </a:r>
            </a:p>
            <a:p>
              <a:pPr eaLnBrk="0" hangingPunct="0"/>
              <a:r>
                <a:rPr lang="en-US" sz="2000">
                  <a:solidFill>
                    <a:schemeClr val="bg1"/>
                  </a:solidFill>
                  <a:latin typeface="Arial" charset="0"/>
                </a:rPr>
                <a:t>Cars</a:t>
              </a:r>
            </a:p>
          </p:txBody>
        </p:sp>
        <p:sp>
          <p:nvSpPr>
            <p:cNvPr id="662537" name="Rectangle 9"/>
            <p:cNvSpPr>
              <a:spLocks noChangeArrowheads="1"/>
            </p:cNvSpPr>
            <p:nvPr/>
          </p:nvSpPr>
          <p:spPr bwMode="auto">
            <a:xfrm>
              <a:off x="3168"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Minors</a:t>
              </a:r>
            </a:p>
            <a:p>
              <a:pPr eaLnBrk="0" hangingPunct="0"/>
              <a:r>
                <a:rPr lang="en-US" sz="2000">
                  <a:solidFill>
                    <a:schemeClr val="bg1"/>
                  </a:solidFill>
                  <a:latin typeface="Arial" charset="0"/>
                </a:rPr>
                <a:t>Panthers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38" name="Rectangle 10"/>
            <p:cNvSpPr>
              <a:spLocks noChangeArrowheads="1"/>
            </p:cNvSpPr>
            <p:nvPr/>
          </p:nvSpPr>
          <p:spPr bwMode="auto">
            <a:xfrm>
              <a:off x="4416" y="283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Seminoles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39" name="Line 11"/>
            <p:cNvSpPr>
              <a:spLocks noChangeShapeType="1"/>
            </p:cNvSpPr>
            <p:nvPr/>
          </p:nvSpPr>
          <p:spPr bwMode="auto">
            <a:xfrm>
              <a:off x="2496"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0" name="Line 12"/>
            <p:cNvSpPr>
              <a:spLocks noChangeShapeType="1"/>
            </p:cNvSpPr>
            <p:nvPr/>
          </p:nvSpPr>
          <p:spPr bwMode="auto">
            <a:xfrm flipH="1">
              <a:off x="336" y="1680"/>
              <a:ext cx="21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1" name="Line 13"/>
            <p:cNvSpPr>
              <a:spLocks noChangeShapeType="1"/>
            </p:cNvSpPr>
            <p:nvPr/>
          </p:nvSpPr>
          <p:spPr bwMode="auto">
            <a:xfrm>
              <a:off x="336" y="168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2" name="Line 14"/>
            <p:cNvSpPr>
              <a:spLocks noChangeShapeType="1"/>
            </p:cNvSpPr>
            <p:nvPr/>
          </p:nvSpPr>
          <p:spPr bwMode="auto">
            <a:xfrm>
              <a:off x="336"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3" name="Line 15"/>
            <p:cNvSpPr>
              <a:spLocks noChangeShapeType="1"/>
            </p:cNvSpPr>
            <p:nvPr/>
          </p:nvSpPr>
          <p:spPr bwMode="auto">
            <a:xfrm>
              <a:off x="3072" y="1488"/>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4" name="Line 16"/>
            <p:cNvSpPr>
              <a:spLocks noChangeShapeType="1"/>
            </p:cNvSpPr>
            <p:nvPr/>
          </p:nvSpPr>
          <p:spPr bwMode="auto">
            <a:xfrm flipH="1">
              <a:off x="2256" y="177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5" name="Line 17"/>
            <p:cNvSpPr>
              <a:spLocks noChangeShapeType="1"/>
            </p:cNvSpPr>
            <p:nvPr/>
          </p:nvSpPr>
          <p:spPr bwMode="auto">
            <a:xfrm>
              <a:off x="2256" y="177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6" name="Line 18"/>
            <p:cNvSpPr>
              <a:spLocks noChangeShapeType="1"/>
            </p:cNvSpPr>
            <p:nvPr/>
          </p:nvSpPr>
          <p:spPr bwMode="auto">
            <a:xfrm>
              <a:off x="350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7" name="Line 19"/>
            <p:cNvSpPr>
              <a:spLocks noChangeShapeType="1"/>
            </p:cNvSpPr>
            <p:nvPr/>
          </p:nvSpPr>
          <p:spPr bwMode="auto">
            <a:xfrm>
              <a:off x="3504" y="1680"/>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8" name="Line 20"/>
            <p:cNvSpPr>
              <a:spLocks noChangeShapeType="1"/>
            </p:cNvSpPr>
            <p:nvPr/>
          </p:nvSpPr>
          <p:spPr bwMode="auto">
            <a:xfrm>
              <a:off x="4080"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9" name="Rectangle 21"/>
            <p:cNvSpPr>
              <a:spLocks noChangeArrowheads="1"/>
            </p:cNvSpPr>
            <p:nvPr/>
          </p:nvSpPr>
          <p:spPr bwMode="auto">
            <a:xfrm>
              <a:off x="1104" y="307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Flyers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50" name="Rectangle 22"/>
            <p:cNvSpPr>
              <a:spLocks noChangeArrowheads="1"/>
            </p:cNvSpPr>
            <p:nvPr/>
          </p:nvSpPr>
          <p:spPr bwMode="auto">
            <a:xfrm>
              <a:off x="2112"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Hawkeyes</a:t>
              </a:r>
            </a:p>
            <a:p>
              <a:pPr eaLnBrk="0" hangingPunct="0"/>
              <a:r>
                <a:rPr lang="en-US" sz="2000">
                  <a:solidFill>
                    <a:schemeClr val="bg1"/>
                  </a:solidFill>
                  <a:latin typeface="Arial" charset="0"/>
                </a:rPr>
                <a:t>Hoosiers</a:t>
              </a:r>
            </a:p>
            <a:p>
              <a:pPr eaLnBrk="0" hangingPunct="0"/>
              <a:endParaRPr lang="en-US" sz="2000">
                <a:solidFill>
                  <a:schemeClr val="bg1"/>
                </a:solidFill>
                <a:latin typeface="Arial" charset="0"/>
              </a:endParaRPr>
            </a:p>
            <a:p>
              <a:pPr eaLnBrk="0" hangingPunct="0"/>
              <a:endParaRPr lang="en-US" sz="2000">
                <a:solidFill>
                  <a:schemeClr val="bg1"/>
                </a:solidFill>
                <a:latin typeface="Arial" charset="0"/>
              </a:endParaRPr>
            </a:p>
          </p:txBody>
        </p:sp>
        <p:sp>
          <p:nvSpPr>
            <p:cNvPr id="662551" name="Line 23"/>
            <p:cNvSpPr>
              <a:spLocks noChangeShapeType="1"/>
            </p:cNvSpPr>
            <p:nvPr/>
          </p:nvSpPr>
          <p:spPr bwMode="auto">
            <a:xfrm>
              <a:off x="576" y="216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2" name="Line 24"/>
            <p:cNvSpPr>
              <a:spLocks noChangeShapeType="1"/>
            </p:cNvSpPr>
            <p:nvPr/>
          </p:nvSpPr>
          <p:spPr bwMode="auto">
            <a:xfrm>
              <a:off x="1200" y="2112"/>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3" name="Line 25"/>
            <p:cNvSpPr>
              <a:spLocks noChangeShapeType="1"/>
            </p:cNvSpPr>
            <p:nvPr/>
          </p:nvSpPr>
          <p:spPr bwMode="auto">
            <a:xfrm>
              <a:off x="1584" y="2112"/>
              <a:ext cx="0"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4" name="Line 26"/>
            <p:cNvSpPr>
              <a:spLocks noChangeShapeType="1"/>
            </p:cNvSpPr>
            <p:nvPr/>
          </p:nvSpPr>
          <p:spPr bwMode="auto">
            <a:xfrm>
              <a:off x="2448" y="2112"/>
              <a:ext cx="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5" name="Line 27"/>
            <p:cNvSpPr>
              <a:spLocks noChangeShapeType="1"/>
            </p:cNvSpPr>
            <p:nvPr/>
          </p:nvSpPr>
          <p:spPr bwMode="auto">
            <a:xfrm>
              <a:off x="3024" y="2112"/>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6" name="Line 28"/>
            <p:cNvSpPr>
              <a:spLocks noChangeShapeType="1"/>
            </p:cNvSpPr>
            <p:nvPr/>
          </p:nvSpPr>
          <p:spPr bwMode="auto">
            <a:xfrm>
              <a:off x="3504" y="2064"/>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7" name="Line 29"/>
            <p:cNvSpPr>
              <a:spLocks noChangeShapeType="1"/>
            </p:cNvSpPr>
            <p:nvPr/>
          </p:nvSpPr>
          <p:spPr bwMode="auto">
            <a:xfrm>
              <a:off x="4320" y="2112"/>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8" name="Line 30"/>
            <p:cNvSpPr>
              <a:spLocks noChangeShapeType="1"/>
            </p:cNvSpPr>
            <p:nvPr/>
          </p:nvSpPr>
          <p:spPr bwMode="auto">
            <a:xfrm>
              <a:off x="4896" y="2112"/>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9" name="Line 31"/>
            <p:cNvSpPr>
              <a:spLocks noChangeShapeType="1"/>
            </p:cNvSpPr>
            <p:nvPr/>
          </p:nvSpPr>
          <p:spPr bwMode="auto">
            <a:xfrm>
              <a:off x="5328" y="2112"/>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63554" name="Rectangle 2"/>
          <p:cNvSpPr>
            <a:spLocks noGrp="1" noChangeArrowheads="1"/>
          </p:cNvSpPr>
          <p:nvPr>
            <p:ph type="title"/>
          </p:nvPr>
        </p:nvSpPr>
        <p:spPr/>
        <p:txBody>
          <a:bodyPr/>
          <a:lstStyle/>
          <a:p>
            <a:r>
              <a:rPr lang="en-US"/>
              <a:t>Inverted</a:t>
            </a:r>
          </a:p>
        </p:txBody>
      </p:sp>
      <p:sp>
        <p:nvSpPr>
          <p:cNvPr id="663555" name="Rectangle 3"/>
          <p:cNvSpPr>
            <a:spLocks noGrp="1" noChangeArrowheads="1"/>
          </p:cNvSpPr>
          <p:nvPr>
            <p:ph type="body" idx="1"/>
          </p:nvPr>
        </p:nvSpPr>
        <p:spPr/>
        <p:txBody>
          <a:bodyPr/>
          <a:lstStyle/>
          <a:p>
            <a:r>
              <a:rPr lang="en-US"/>
              <a:t>Key values of the physical records are not necessarily in logical sequence</a:t>
            </a:r>
          </a:p>
          <a:p>
            <a:r>
              <a:rPr lang="en-US"/>
              <a:t>Access Method is better used for retrieval</a:t>
            </a:r>
          </a:p>
          <a:p>
            <a:r>
              <a:rPr lang="en-US"/>
              <a:t>An index for every field to be inverted may be built</a:t>
            </a:r>
          </a:p>
          <a:p>
            <a:r>
              <a:rPr lang="en-US"/>
              <a:t>Access efficiency depends on number of database records, levels of index, and storage allocated for index</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2"/>
          <p:cNvSpPr>
            <a:spLocks noGrp="1"/>
          </p:cNvSpPr>
          <p:nvPr>
            <p:ph type="dt" sz="half" idx="10"/>
          </p:nvPr>
        </p:nvSpPr>
        <p:spPr/>
        <p:txBody>
          <a:bodyPr/>
          <a:lstStyle/>
          <a:p>
            <a:r>
              <a:rPr lang="en-US" smtClean="0"/>
              <a:t>IS 257 – Fall 2012</a:t>
            </a:r>
            <a:endParaRPr lang="en-US"/>
          </a:p>
        </p:txBody>
      </p:sp>
      <p:sp>
        <p:nvSpPr>
          <p:cNvPr id="664578" name="Rectangle 2"/>
          <p:cNvSpPr>
            <a:spLocks noGrp="1" noChangeArrowheads="1"/>
          </p:cNvSpPr>
          <p:nvPr>
            <p:ph type="title"/>
          </p:nvPr>
        </p:nvSpPr>
        <p:spPr/>
        <p:txBody>
          <a:bodyPr/>
          <a:lstStyle/>
          <a:p>
            <a:r>
              <a:rPr lang="en-US"/>
              <a:t>Inverted</a:t>
            </a:r>
          </a:p>
        </p:txBody>
      </p:sp>
      <p:grpSp>
        <p:nvGrpSpPr>
          <p:cNvPr id="664607" name="Group 31"/>
          <p:cNvGrpSpPr>
            <a:grpSpLocks/>
          </p:cNvGrpSpPr>
          <p:nvPr/>
        </p:nvGrpSpPr>
        <p:grpSpPr bwMode="auto">
          <a:xfrm>
            <a:off x="1066800" y="1143000"/>
            <a:ext cx="7354888" cy="4572000"/>
            <a:chOff x="672" y="720"/>
            <a:chExt cx="4633" cy="2880"/>
          </a:xfrm>
        </p:grpSpPr>
        <p:grpSp>
          <p:nvGrpSpPr>
            <p:cNvPr id="664580" name="Group 4"/>
            <p:cNvGrpSpPr>
              <a:grpSpLocks/>
            </p:cNvGrpSpPr>
            <p:nvPr/>
          </p:nvGrpSpPr>
          <p:grpSpPr bwMode="auto">
            <a:xfrm>
              <a:off x="672" y="720"/>
              <a:ext cx="4633" cy="2880"/>
              <a:chOff x="1008" y="1152"/>
              <a:chExt cx="4633" cy="2880"/>
            </a:xfrm>
          </p:grpSpPr>
          <p:grpSp>
            <p:nvGrpSpPr>
              <p:cNvPr id="664581" name="Group 5"/>
              <p:cNvGrpSpPr>
                <a:grpSpLocks/>
              </p:cNvGrpSpPr>
              <p:nvPr/>
            </p:nvGrpSpPr>
            <p:grpSpPr bwMode="auto">
              <a:xfrm>
                <a:off x="1008" y="1296"/>
                <a:ext cx="3168" cy="2736"/>
                <a:chOff x="1008" y="1296"/>
                <a:chExt cx="3168" cy="2736"/>
              </a:xfrm>
            </p:grpSpPr>
            <p:sp>
              <p:nvSpPr>
                <p:cNvPr id="664582" name="Rectangle 6"/>
                <p:cNvSpPr>
                  <a:spLocks noChangeArrowheads="1"/>
                </p:cNvSpPr>
                <p:nvPr/>
              </p:nvSpPr>
              <p:spPr bwMode="auto">
                <a:xfrm>
                  <a:off x="1008" y="1872"/>
                  <a:ext cx="1248" cy="1344"/>
                </a:xfrm>
                <a:prstGeom prst="rect">
                  <a:avLst/>
                </a:pr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64583" name="Line 7"/>
                <p:cNvSpPr>
                  <a:spLocks noChangeShapeType="1"/>
                </p:cNvSpPr>
                <p:nvPr/>
              </p:nvSpPr>
              <p:spPr bwMode="auto">
                <a:xfrm>
                  <a:off x="1632" y="187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84" name="Line 8"/>
                <p:cNvSpPr>
                  <a:spLocks noChangeShapeType="1"/>
                </p:cNvSpPr>
                <p:nvPr/>
              </p:nvSpPr>
              <p:spPr bwMode="auto">
                <a:xfrm>
                  <a:off x="1008" y="2208"/>
                  <a:ext cx="1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85" name="Text Box 9"/>
                <p:cNvSpPr txBox="1">
                  <a:spLocks noChangeArrowheads="1"/>
                </p:cNvSpPr>
                <p:nvPr/>
              </p:nvSpPr>
              <p:spPr bwMode="auto">
                <a:xfrm>
                  <a:off x="1776" y="1918"/>
                  <a:ext cx="468" cy="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Address</a:t>
                  </a:r>
                </a:p>
                <a:p>
                  <a:pPr algn="l" eaLnBrk="0" hangingPunct="0">
                    <a:lnSpc>
                      <a:spcPct val="70000"/>
                    </a:lnSpc>
                  </a:pPr>
                  <a:r>
                    <a:rPr lang="en-US" sz="1200">
                      <a:solidFill>
                        <a:schemeClr val="bg1"/>
                      </a:solidFill>
                      <a:latin typeface="Arial" charset="0"/>
                    </a:rPr>
                    <a:t>Block</a:t>
                  </a:r>
                </a:p>
                <a:p>
                  <a:pPr algn="l" eaLnBrk="0" hangingPunct="0">
                    <a:lnSpc>
                      <a:spcPct val="70000"/>
                    </a:lnSpc>
                  </a:pPr>
                  <a:r>
                    <a:rPr lang="en-US" sz="1200">
                      <a:solidFill>
                        <a:schemeClr val="bg1"/>
                      </a:solidFill>
                      <a:latin typeface="Arial" charset="0"/>
                    </a:rPr>
                    <a:t>Number</a:t>
                  </a:r>
                </a:p>
              </p:txBody>
            </p:sp>
            <p:sp>
              <p:nvSpPr>
                <p:cNvPr id="664586" name="Text Box 10"/>
                <p:cNvSpPr txBox="1">
                  <a:spLocks noChangeArrowheads="1"/>
                </p:cNvSpPr>
                <p:nvPr/>
              </p:nvSpPr>
              <p:spPr bwMode="auto">
                <a:xfrm>
                  <a:off x="1872" y="2302"/>
                  <a:ext cx="212" cy="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2</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a:t>
                  </a:r>
                </a:p>
                <a:p>
                  <a:pPr algn="l" eaLnBrk="0" hangingPunct="0">
                    <a:lnSpc>
                      <a:spcPct val="70000"/>
                    </a:lnSpc>
                  </a:pPr>
                  <a:endParaRPr lang="en-US" sz="1200">
                    <a:solidFill>
                      <a:schemeClr val="bg1"/>
                    </a:solidFill>
                    <a:latin typeface="Arial" charset="0"/>
                  </a:endParaRPr>
                </a:p>
              </p:txBody>
            </p:sp>
            <p:sp>
              <p:nvSpPr>
                <p:cNvPr id="664587" name="Text Box 11"/>
                <p:cNvSpPr txBox="1">
                  <a:spLocks noChangeArrowheads="1"/>
                </p:cNvSpPr>
                <p:nvPr/>
              </p:nvSpPr>
              <p:spPr bwMode="auto">
                <a:xfrm>
                  <a:off x="1104" y="1918"/>
                  <a:ext cx="383"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Actual</a:t>
                  </a:r>
                </a:p>
                <a:p>
                  <a:pPr algn="l" eaLnBrk="0" hangingPunct="0">
                    <a:lnSpc>
                      <a:spcPct val="70000"/>
                    </a:lnSpc>
                  </a:pPr>
                  <a:r>
                    <a:rPr lang="en-US" sz="1200">
                      <a:solidFill>
                        <a:schemeClr val="bg1"/>
                      </a:solidFill>
                      <a:latin typeface="Arial" charset="0"/>
                    </a:rPr>
                    <a:t>Value</a:t>
                  </a:r>
                </a:p>
              </p:txBody>
            </p:sp>
            <p:sp>
              <p:nvSpPr>
                <p:cNvPr id="664588" name="Text Box 12"/>
                <p:cNvSpPr txBox="1">
                  <a:spLocks noChangeArrowheads="1"/>
                </p:cNvSpPr>
                <p:nvPr/>
              </p:nvSpPr>
              <p:spPr bwMode="auto">
                <a:xfrm>
                  <a:off x="1104" y="2302"/>
                  <a:ext cx="442" cy="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lnSpc>
                      <a:spcPct val="70000"/>
                    </a:lnSpc>
                  </a:pPr>
                  <a:r>
                    <a:rPr lang="en-US" sz="1200">
                      <a:solidFill>
                        <a:schemeClr val="bg1"/>
                      </a:solidFill>
                      <a:latin typeface="Arial" charset="0"/>
                    </a:rPr>
                    <a:t>CH 145</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CS 201</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CS 623</a:t>
                  </a:r>
                </a:p>
                <a:p>
                  <a:pPr algn="l" eaLnBrk="0" hangingPunct="0">
                    <a:lnSpc>
                      <a:spcPct val="70000"/>
                    </a:lnSpc>
                  </a:pPr>
                  <a:endParaRPr lang="en-US" sz="1200">
                    <a:solidFill>
                      <a:schemeClr val="bg1"/>
                    </a:solidFill>
                    <a:latin typeface="Arial" charset="0"/>
                  </a:endParaRPr>
                </a:p>
                <a:p>
                  <a:pPr algn="l" eaLnBrk="0" hangingPunct="0">
                    <a:lnSpc>
                      <a:spcPct val="70000"/>
                    </a:lnSpc>
                  </a:pPr>
                  <a:r>
                    <a:rPr lang="en-US" sz="1200">
                      <a:solidFill>
                        <a:schemeClr val="bg1"/>
                      </a:solidFill>
                      <a:latin typeface="Arial" charset="0"/>
                    </a:rPr>
                    <a:t>PH 345</a:t>
                  </a:r>
                </a:p>
              </p:txBody>
            </p:sp>
            <p:sp>
              <p:nvSpPr>
                <p:cNvPr id="664589" name="Rectangle 13"/>
                <p:cNvSpPr>
                  <a:spLocks noChangeArrowheads="1"/>
                </p:cNvSpPr>
                <p:nvPr/>
              </p:nvSpPr>
              <p:spPr bwMode="auto">
                <a:xfrm>
                  <a:off x="3312" y="1296"/>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CH 145</a:t>
                  </a:r>
                </a:p>
                <a:p>
                  <a:pPr eaLnBrk="0" hangingPunct="0"/>
                  <a:r>
                    <a:rPr lang="en-US" sz="2000">
                      <a:solidFill>
                        <a:schemeClr val="bg1"/>
                      </a:solidFill>
                      <a:latin typeface="Arial" charset="0"/>
                    </a:rPr>
                    <a:t>101, 103,104</a:t>
                  </a:r>
                </a:p>
              </p:txBody>
            </p:sp>
            <p:sp>
              <p:nvSpPr>
                <p:cNvPr id="664590" name="Rectangle 14"/>
                <p:cNvSpPr>
                  <a:spLocks noChangeArrowheads="1"/>
                </p:cNvSpPr>
                <p:nvPr/>
              </p:nvSpPr>
              <p:spPr bwMode="auto">
                <a:xfrm>
                  <a:off x="3312" y="230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CS 201</a:t>
                  </a:r>
                </a:p>
                <a:p>
                  <a:pPr eaLnBrk="0" hangingPunct="0"/>
                  <a:r>
                    <a:rPr lang="en-US" sz="2000">
                      <a:solidFill>
                        <a:schemeClr val="bg1"/>
                      </a:solidFill>
                      <a:latin typeface="Arial" charset="0"/>
                    </a:rPr>
                    <a:t>102</a:t>
                  </a:r>
                </a:p>
              </p:txBody>
            </p:sp>
            <p:sp>
              <p:nvSpPr>
                <p:cNvPr id="664591" name="Rectangle 15"/>
                <p:cNvSpPr>
                  <a:spLocks noChangeArrowheads="1"/>
                </p:cNvSpPr>
                <p:nvPr/>
              </p:nvSpPr>
              <p:spPr bwMode="auto">
                <a:xfrm>
                  <a:off x="3312" y="3264"/>
                  <a:ext cx="864"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CS 623</a:t>
                  </a:r>
                </a:p>
                <a:p>
                  <a:pPr eaLnBrk="0" hangingPunct="0"/>
                  <a:r>
                    <a:rPr lang="en-US" sz="2000">
                      <a:solidFill>
                        <a:schemeClr val="bg1"/>
                      </a:solidFill>
                      <a:latin typeface="Arial" charset="0"/>
                    </a:rPr>
                    <a:t>105, 106</a:t>
                  </a:r>
                  <a:r>
                    <a:rPr lang="en-US">
                      <a:solidFill>
                        <a:schemeClr val="bg1"/>
                      </a:solidFill>
                      <a:latin typeface="Arial" charset="0"/>
                    </a:rPr>
                    <a:t> </a:t>
                  </a:r>
                </a:p>
              </p:txBody>
            </p:sp>
            <p:sp>
              <p:nvSpPr>
                <p:cNvPr id="664592" name="Line 16"/>
                <p:cNvSpPr>
                  <a:spLocks noChangeShapeType="1"/>
                </p:cNvSpPr>
                <p:nvPr/>
              </p:nvSpPr>
              <p:spPr bwMode="auto">
                <a:xfrm flipV="1">
                  <a:off x="2064" y="1680"/>
                  <a:ext cx="124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3" name="Line 17"/>
                <p:cNvSpPr>
                  <a:spLocks noChangeShapeType="1"/>
                </p:cNvSpPr>
                <p:nvPr/>
              </p:nvSpPr>
              <p:spPr bwMode="auto">
                <a:xfrm>
                  <a:off x="2064" y="2544"/>
                  <a:ext cx="124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4" name="Line 18"/>
                <p:cNvSpPr>
                  <a:spLocks noChangeShapeType="1"/>
                </p:cNvSpPr>
                <p:nvPr/>
              </p:nvSpPr>
              <p:spPr bwMode="auto">
                <a:xfrm>
                  <a:off x="2064" y="2688"/>
                  <a:ext cx="1248"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64595" name="Rectangle 19"/>
              <p:cNvSpPr>
                <a:spLocks noChangeArrowheads="1"/>
              </p:cNvSpPr>
              <p:nvPr/>
            </p:nvSpPr>
            <p:spPr bwMode="auto">
              <a:xfrm>
                <a:off x="4608" y="1152"/>
                <a:ext cx="960" cy="28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solidFill>
                    <a:schemeClr val="bg1"/>
                  </a:solidFill>
                  <a:latin typeface="Arial" charset="0"/>
                </a:endParaRPr>
              </a:p>
            </p:txBody>
          </p:sp>
          <p:sp>
            <p:nvSpPr>
              <p:cNvPr id="664596" name="Text Box 20"/>
              <p:cNvSpPr txBox="1">
                <a:spLocks noChangeArrowheads="1"/>
              </p:cNvSpPr>
              <p:nvPr/>
            </p:nvSpPr>
            <p:spPr bwMode="auto">
              <a:xfrm>
                <a:off x="4656" y="1824"/>
                <a:ext cx="624" cy="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400">
                    <a:solidFill>
                      <a:schemeClr val="bg1"/>
                    </a:solidFill>
                    <a:latin typeface="Arial" charset="0"/>
                  </a:rPr>
                  <a:t>Adams</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Becker</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Dumpling</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Getta</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Harty</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Mobile</a:t>
                </a:r>
              </a:p>
              <a:p>
                <a:pPr algn="l" eaLnBrk="0" hangingPunct="0"/>
                <a:endParaRPr lang="en-US" sz="1400">
                  <a:solidFill>
                    <a:schemeClr val="bg1"/>
                  </a:solidFill>
                  <a:latin typeface="Arial" charset="0"/>
                </a:endParaRPr>
              </a:p>
              <a:p>
                <a:pPr algn="l" eaLnBrk="0" hangingPunct="0"/>
                <a:endParaRPr lang="en-US" sz="1400">
                  <a:solidFill>
                    <a:schemeClr val="bg1"/>
                  </a:solidFill>
                  <a:latin typeface="Arial" charset="0"/>
                </a:endParaRPr>
              </a:p>
            </p:txBody>
          </p:sp>
          <p:sp>
            <p:nvSpPr>
              <p:cNvPr id="664597" name="Line 21"/>
              <p:cNvSpPr>
                <a:spLocks noChangeShapeType="1"/>
              </p:cNvSpPr>
              <p:nvPr/>
            </p:nvSpPr>
            <p:spPr bwMode="auto">
              <a:xfrm>
                <a:off x="5184" y="1152"/>
                <a:ext cx="0" cy="28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8" name="Line 22"/>
              <p:cNvSpPr>
                <a:spLocks noChangeShapeType="1"/>
              </p:cNvSpPr>
              <p:nvPr/>
            </p:nvSpPr>
            <p:spPr bwMode="auto">
              <a:xfrm>
                <a:off x="4608" y="1680"/>
                <a:ext cx="9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599" name="Line 23"/>
              <p:cNvSpPr>
                <a:spLocks noChangeShapeType="1"/>
              </p:cNvSpPr>
              <p:nvPr/>
            </p:nvSpPr>
            <p:spPr bwMode="auto">
              <a:xfrm>
                <a:off x="3408" y="1824"/>
                <a:ext cx="1296"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0" name="Line 24"/>
              <p:cNvSpPr>
                <a:spLocks noChangeShapeType="1"/>
              </p:cNvSpPr>
              <p:nvPr/>
            </p:nvSpPr>
            <p:spPr bwMode="auto">
              <a:xfrm>
                <a:off x="3792" y="1824"/>
                <a:ext cx="91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1" name="Line 25"/>
              <p:cNvSpPr>
                <a:spLocks noChangeShapeType="1"/>
              </p:cNvSpPr>
              <p:nvPr/>
            </p:nvSpPr>
            <p:spPr bwMode="auto">
              <a:xfrm>
                <a:off x="4080" y="1824"/>
                <a:ext cx="624" cy="9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2" name="Line 26"/>
              <p:cNvSpPr>
                <a:spLocks noChangeShapeType="1"/>
              </p:cNvSpPr>
              <p:nvPr/>
            </p:nvSpPr>
            <p:spPr bwMode="auto">
              <a:xfrm flipV="1">
                <a:off x="3888" y="2208"/>
                <a:ext cx="816"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3" name="Line 27"/>
              <p:cNvSpPr>
                <a:spLocks noChangeShapeType="1"/>
              </p:cNvSpPr>
              <p:nvPr/>
            </p:nvSpPr>
            <p:spPr bwMode="auto">
              <a:xfrm flipV="1">
                <a:off x="3696" y="3024"/>
                <a:ext cx="96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4" name="Line 28"/>
              <p:cNvSpPr>
                <a:spLocks noChangeShapeType="1"/>
              </p:cNvSpPr>
              <p:nvPr/>
            </p:nvSpPr>
            <p:spPr bwMode="auto">
              <a:xfrm flipV="1">
                <a:off x="4032" y="3264"/>
                <a:ext cx="624"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4605" name="Text Box 29"/>
              <p:cNvSpPr txBox="1">
                <a:spLocks noChangeArrowheads="1"/>
              </p:cNvSpPr>
              <p:nvPr/>
            </p:nvSpPr>
            <p:spPr bwMode="auto">
              <a:xfrm>
                <a:off x="4656" y="1246"/>
                <a:ext cx="4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solidFill>
                      <a:schemeClr val="bg1"/>
                    </a:solidFill>
                    <a:latin typeface="Arial" charset="0"/>
                  </a:rPr>
                  <a:t>Student</a:t>
                </a:r>
              </a:p>
              <a:p>
                <a:pPr algn="l" eaLnBrk="0" hangingPunct="0"/>
                <a:r>
                  <a:rPr lang="en-US" sz="1200">
                    <a:solidFill>
                      <a:schemeClr val="bg1"/>
                    </a:solidFill>
                    <a:latin typeface="Arial" charset="0"/>
                  </a:rPr>
                  <a:t>name</a:t>
                </a:r>
              </a:p>
            </p:txBody>
          </p:sp>
          <p:sp>
            <p:nvSpPr>
              <p:cNvPr id="664606" name="Text Box 30"/>
              <p:cNvSpPr txBox="1">
                <a:spLocks noChangeArrowheads="1"/>
              </p:cNvSpPr>
              <p:nvPr/>
            </p:nvSpPr>
            <p:spPr bwMode="auto">
              <a:xfrm>
                <a:off x="5184" y="1246"/>
                <a:ext cx="4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solidFill>
                      <a:schemeClr val="bg1"/>
                    </a:solidFill>
                    <a:latin typeface="Arial" charset="0"/>
                  </a:rPr>
                  <a:t>Course</a:t>
                </a:r>
              </a:p>
              <a:p>
                <a:pPr algn="l" eaLnBrk="0" hangingPunct="0"/>
                <a:r>
                  <a:rPr lang="en-US" sz="1200">
                    <a:solidFill>
                      <a:schemeClr val="bg1"/>
                    </a:solidFill>
                    <a:latin typeface="Arial" charset="0"/>
                  </a:rPr>
                  <a:t>Number</a:t>
                </a:r>
              </a:p>
            </p:txBody>
          </p:sp>
        </p:grpSp>
        <p:sp>
          <p:nvSpPr>
            <p:cNvPr id="664579" name="Text Box 3"/>
            <p:cNvSpPr txBox="1">
              <a:spLocks noChangeArrowheads="1"/>
            </p:cNvSpPr>
            <p:nvPr/>
          </p:nvSpPr>
          <p:spPr bwMode="auto">
            <a:xfrm>
              <a:off x="4800" y="1392"/>
              <a:ext cx="480" cy="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cs201</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ch145</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cs623</a:t>
              </a:r>
            </a:p>
            <a:p>
              <a:pPr algn="l" eaLnBrk="0" hangingPunct="0"/>
              <a:endParaRPr lang="en-US" sz="1400">
                <a:solidFill>
                  <a:schemeClr val="bg1"/>
                </a:solidFill>
                <a:latin typeface="Arial" charset="0"/>
              </a:endParaRPr>
            </a:p>
            <a:p>
              <a:pPr algn="l" eaLnBrk="0" hangingPunct="0"/>
              <a:r>
                <a:rPr lang="en-US" sz="1400">
                  <a:solidFill>
                    <a:schemeClr val="bg1"/>
                  </a:solidFill>
                  <a:latin typeface="Arial" charset="0"/>
                </a:rPr>
                <a:t>cs623</a:t>
              </a: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65602" name="Rectangle 2"/>
          <p:cNvSpPr>
            <a:spLocks noGrp="1" noChangeArrowheads="1"/>
          </p:cNvSpPr>
          <p:nvPr>
            <p:ph type="title"/>
          </p:nvPr>
        </p:nvSpPr>
        <p:spPr/>
        <p:txBody>
          <a:bodyPr/>
          <a:lstStyle/>
          <a:p>
            <a:r>
              <a:rPr lang="en-US"/>
              <a:t>Direct</a:t>
            </a:r>
          </a:p>
        </p:txBody>
      </p:sp>
      <p:sp>
        <p:nvSpPr>
          <p:cNvPr id="665603" name="Rectangle 3"/>
          <p:cNvSpPr>
            <a:spLocks noGrp="1" noChangeArrowheads="1"/>
          </p:cNvSpPr>
          <p:nvPr>
            <p:ph type="body" idx="1"/>
          </p:nvPr>
        </p:nvSpPr>
        <p:spPr/>
        <p:txBody>
          <a:bodyPr/>
          <a:lstStyle/>
          <a:p>
            <a:pPr>
              <a:lnSpc>
                <a:spcPct val="90000"/>
              </a:lnSpc>
            </a:pPr>
            <a:r>
              <a:rPr lang="en-US"/>
              <a:t>Key values of the physical records are not necessarily in logical sequence</a:t>
            </a:r>
          </a:p>
          <a:p>
            <a:pPr>
              <a:lnSpc>
                <a:spcPct val="90000"/>
              </a:lnSpc>
            </a:pPr>
            <a:r>
              <a:rPr lang="en-US"/>
              <a:t>There is a one-to-one correspondence between a record key and the physical address of the record</a:t>
            </a:r>
          </a:p>
          <a:p>
            <a:pPr>
              <a:lnSpc>
                <a:spcPct val="90000"/>
              </a:lnSpc>
            </a:pPr>
            <a:r>
              <a:rPr lang="en-US"/>
              <a:t>May be used for storage and retrieval</a:t>
            </a:r>
          </a:p>
          <a:p>
            <a:pPr>
              <a:lnSpc>
                <a:spcPct val="90000"/>
              </a:lnSpc>
            </a:pPr>
            <a:r>
              <a:rPr lang="en-US"/>
              <a:t>Access efficiency always 1</a:t>
            </a:r>
          </a:p>
          <a:p>
            <a:pPr>
              <a:lnSpc>
                <a:spcPct val="90000"/>
              </a:lnSpc>
            </a:pPr>
            <a:r>
              <a:rPr lang="en-US"/>
              <a:t>Storage efficiency depends on density of keys</a:t>
            </a:r>
          </a:p>
          <a:p>
            <a:pPr>
              <a:lnSpc>
                <a:spcPct val="90000"/>
              </a:lnSpc>
            </a:pPr>
            <a:r>
              <a:rPr lang="en-US"/>
              <a:t>No duplicate keys permitted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66628" name="Rectangle 4"/>
          <p:cNvSpPr>
            <a:spLocks noGrp="1" noChangeArrowheads="1"/>
          </p:cNvSpPr>
          <p:nvPr>
            <p:ph type="title"/>
          </p:nvPr>
        </p:nvSpPr>
        <p:spPr/>
        <p:txBody>
          <a:bodyPr/>
          <a:lstStyle/>
          <a:p>
            <a:r>
              <a:rPr lang="en-US"/>
              <a:t>Hashing</a:t>
            </a:r>
          </a:p>
        </p:txBody>
      </p:sp>
      <p:sp>
        <p:nvSpPr>
          <p:cNvPr id="666629" name="Rectangle 5"/>
          <p:cNvSpPr>
            <a:spLocks noGrp="1" noChangeArrowheads="1"/>
          </p:cNvSpPr>
          <p:nvPr>
            <p:ph type="body" idx="1"/>
          </p:nvPr>
        </p:nvSpPr>
        <p:spPr/>
        <p:txBody>
          <a:bodyPr/>
          <a:lstStyle/>
          <a:p>
            <a:r>
              <a:rPr lang="en-US" sz="2800"/>
              <a:t>Key values of the physical records are not necessarily in logical sequence</a:t>
            </a:r>
          </a:p>
          <a:p>
            <a:r>
              <a:rPr lang="en-US" sz="2800"/>
              <a:t>Many key values may share the same physical address (block)</a:t>
            </a:r>
          </a:p>
          <a:p>
            <a:r>
              <a:rPr lang="en-US" sz="2800"/>
              <a:t>May be used for storage and retrieval</a:t>
            </a:r>
          </a:p>
          <a:p>
            <a:r>
              <a:rPr lang="en-US" sz="2800"/>
              <a:t>Access efficiency depends on distribution of keys, algorithm for key transformation and space allocated</a:t>
            </a:r>
          </a:p>
          <a:p>
            <a:r>
              <a:rPr lang="en-US" sz="2800"/>
              <a:t>Storage efficiency depends on distibution of keys and algorithm used for key transformation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IS 257 – Fall 2012</a:t>
            </a:r>
            <a:endParaRPr lang="en-US"/>
          </a:p>
        </p:txBody>
      </p:sp>
      <p:sp>
        <p:nvSpPr>
          <p:cNvPr id="667650" name="Rectangle 2"/>
          <p:cNvSpPr>
            <a:spLocks noGrp="1" noChangeArrowheads="1"/>
          </p:cNvSpPr>
          <p:nvPr>
            <p:ph type="title"/>
          </p:nvPr>
        </p:nvSpPr>
        <p:spPr/>
        <p:txBody>
          <a:bodyPr/>
          <a:lstStyle/>
          <a:p>
            <a:r>
              <a:rPr lang="en-US"/>
              <a:t>Comparative Access Methods</a:t>
            </a:r>
          </a:p>
        </p:txBody>
      </p:sp>
      <p:sp>
        <p:nvSpPr>
          <p:cNvPr id="667653" name="Text Box 5"/>
          <p:cNvSpPr txBox="1">
            <a:spLocks noChangeArrowheads="1"/>
          </p:cNvSpPr>
          <p:nvPr/>
        </p:nvSpPr>
        <p:spPr bwMode="auto">
          <a:xfrm>
            <a:off x="4800600" y="1219200"/>
            <a:ext cx="2300288"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Indexed</a:t>
            </a:r>
          </a:p>
          <a:p>
            <a:pPr algn="l" eaLnBrk="0" hangingPunct="0"/>
            <a:r>
              <a:rPr lang="en-US" sz="1400"/>
              <a:t>No wasted </a:t>
            </a:r>
          </a:p>
          <a:p>
            <a:pPr algn="l" eaLnBrk="0" hangingPunct="0"/>
            <a:r>
              <a:rPr lang="en-US" sz="1400"/>
              <a:t>space for data</a:t>
            </a:r>
          </a:p>
          <a:p>
            <a:pPr algn="l" eaLnBrk="0" hangingPunct="0"/>
            <a:r>
              <a:rPr lang="en-US" sz="1400"/>
              <a:t>but extra space for index</a:t>
            </a:r>
          </a:p>
          <a:p>
            <a:pPr algn="l" eaLnBrk="0" hangingPunct="0"/>
            <a:r>
              <a:rPr lang="en-US"/>
              <a:t>Moderately Fast</a:t>
            </a:r>
          </a:p>
          <a:p>
            <a:pPr algn="l" eaLnBrk="0" hangingPunct="0"/>
            <a:endParaRPr lang="en-US"/>
          </a:p>
          <a:p>
            <a:pPr algn="l" eaLnBrk="0" hangingPunct="0"/>
            <a:r>
              <a:rPr lang="en-US"/>
              <a:t>Moderately Fast</a:t>
            </a:r>
          </a:p>
          <a:p>
            <a:pPr algn="l" eaLnBrk="0" hangingPunct="0"/>
            <a:r>
              <a:rPr lang="en-US"/>
              <a:t>Very fast with </a:t>
            </a:r>
          </a:p>
          <a:p>
            <a:pPr algn="l" eaLnBrk="0" hangingPunct="0"/>
            <a:r>
              <a:rPr lang="en-US"/>
              <a:t>multiple indexes</a:t>
            </a:r>
          </a:p>
          <a:p>
            <a:pPr algn="l" eaLnBrk="0" hangingPunct="0"/>
            <a:r>
              <a:rPr lang="en-US"/>
              <a:t>OK if dynamic</a:t>
            </a:r>
          </a:p>
          <a:p>
            <a:pPr algn="l" eaLnBrk="0" hangingPunct="0"/>
            <a:r>
              <a:rPr lang="en-US"/>
              <a:t> </a:t>
            </a:r>
          </a:p>
          <a:p>
            <a:pPr algn="l" eaLnBrk="0" hangingPunct="0">
              <a:lnSpc>
                <a:spcPct val="80000"/>
              </a:lnSpc>
            </a:pPr>
            <a:r>
              <a:rPr lang="en-US"/>
              <a:t>OK if dynamic</a:t>
            </a:r>
          </a:p>
          <a:p>
            <a:pPr algn="l" eaLnBrk="0" hangingPunct="0">
              <a:lnSpc>
                <a:spcPct val="80000"/>
              </a:lnSpc>
            </a:pPr>
            <a:endParaRPr lang="en-US"/>
          </a:p>
          <a:p>
            <a:pPr algn="l" eaLnBrk="0" hangingPunct="0">
              <a:lnSpc>
                <a:spcPct val="80000"/>
              </a:lnSpc>
            </a:pPr>
            <a:r>
              <a:rPr lang="en-US"/>
              <a:t>Easy but requires</a:t>
            </a:r>
          </a:p>
          <a:p>
            <a:pPr algn="l" eaLnBrk="0" hangingPunct="0">
              <a:lnSpc>
                <a:spcPct val="80000"/>
              </a:lnSpc>
            </a:pPr>
            <a:r>
              <a:rPr lang="en-US"/>
              <a:t>Maintenance of</a:t>
            </a:r>
          </a:p>
          <a:p>
            <a:pPr algn="l" eaLnBrk="0" hangingPunct="0">
              <a:lnSpc>
                <a:spcPct val="80000"/>
              </a:lnSpc>
            </a:pPr>
            <a:r>
              <a:rPr lang="en-US"/>
              <a:t>indexes</a:t>
            </a:r>
          </a:p>
          <a:p>
            <a:pPr algn="l" eaLnBrk="0" hangingPunct="0">
              <a:lnSpc>
                <a:spcPct val="80000"/>
              </a:lnSpc>
            </a:pPr>
            <a:endParaRPr lang="en-US"/>
          </a:p>
        </p:txBody>
      </p:sp>
      <p:grpSp>
        <p:nvGrpSpPr>
          <p:cNvPr id="667657" name="Group 9"/>
          <p:cNvGrpSpPr>
            <a:grpSpLocks/>
          </p:cNvGrpSpPr>
          <p:nvPr/>
        </p:nvGrpSpPr>
        <p:grpSpPr bwMode="auto">
          <a:xfrm>
            <a:off x="152400" y="1219200"/>
            <a:ext cx="8991600" cy="5203825"/>
            <a:chOff x="96" y="912"/>
            <a:chExt cx="5664" cy="3278"/>
          </a:xfrm>
        </p:grpSpPr>
        <p:sp>
          <p:nvSpPr>
            <p:cNvPr id="667651" name="Text Box 3"/>
            <p:cNvSpPr txBox="1">
              <a:spLocks noChangeArrowheads="1"/>
            </p:cNvSpPr>
            <p:nvPr/>
          </p:nvSpPr>
          <p:spPr bwMode="auto">
            <a:xfrm>
              <a:off x="96" y="912"/>
              <a:ext cx="1476" cy="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Factor</a:t>
              </a:r>
            </a:p>
            <a:p>
              <a:pPr algn="l" eaLnBrk="0" hangingPunct="0"/>
              <a:r>
                <a:rPr lang="en-US" i="1"/>
                <a:t>Storage space</a:t>
              </a:r>
            </a:p>
            <a:p>
              <a:pPr algn="l" eaLnBrk="0" hangingPunct="0"/>
              <a:r>
                <a:rPr lang="en-US" i="1"/>
                <a:t>Sequential </a:t>
              </a:r>
            </a:p>
            <a:p>
              <a:pPr algn="l" eaLnBrk="0" hangingPunct="0"/>
              <a:r>
                <a:rPr lang="en-US" i="1"/>
                <a:t>  retrieval on</a:t>
              </a:r>
            </a:p>
            <a:p>
              <a:pPr algn="l" eaLnBrk="0" hangingPunct="0"/>
              <a:r>
                <a:rPr lang="en-US" i="1"/>
                <a:t>  primary key</a:t>
              </a:r>
            </a:p>
            <a:p>
              <a:pPr algn="l" eaLnBrk="0" hangingPunct="0"/>
              <a:r>
                <a:rPr lang="en-US" i="1"/>
                <a:t>Random Retr.</a:t>
              </a:r>
            </a:p>
            <a:p>
              <a:pPr algn="l" eaLnBrk="0" hangingPunct="0"/>
              <a:r>
                <a:rPr lang="en-US" i="1"/>
                <a:t>Multiple Key</a:t>
              </a:r>
            </a:p>
            <a:p>
              <a:pPr algn="l" eaLnBrk="0" hangingPunct="0"/>
              <a:r>
                <a:rPr lang="en-US" i="1"/>
                <a:t>   Retr.</a:t>
              </a:r>
            </a:p>
            <a:p>
              <a:pPr algn="l" eaLnBrk="0" hangingPunct="0"/>
              <a:r>
                <a:rPr lang="en-US" i="1"/>
                <a:t>Deleting records</a:t>
              </a:r>
            </a:p>
            <a:p>
              <a:pPr algn="l" eaLnBrk="0" hangingPunct="0"/>
              <a:endParaRPr lang="en-US" i="1"/>
            </a:p>
            <a:p>
              <a:pPr algn="l" eaLnBrk="0" hangingPunct="0"/>
              <a:r>
                <a:rPr lang="en-US" i="1"/>
                <a:t>Adding records</a:t>
              </a:r>
            </a:p>
            <a:p>
              <a:pPr algn="l" eaLnBrk="0" hangingPunct="0"/>
              <a:endParaRPr lang="en-US" i="1"/>
            </a:p>
            <a:p>
              <a:pPr algn="l" eaLnBrk="0" hangingPunct="0"/>
              <a:r>
                <a:rPr lang="en-US" i="1"/>
                <a:t>Updating records</a:t>
              </a:r>
              <a:endParaRPr lang="en-US" b="1"/>
            </a:p>
          </p:txBody>
        </p:sp>
        <p:sp>
          <p:nvSpPr>
            <p:cNvPr id="667652" name="Text Box 4"/>
            <p:cNvSpPr txBox="1">
              <a:spLocks noChangeArrowheads="1"/>
            </p:cNvSpPr>
            <p:nvPr/>
          </p:nvSpPr>
          <p:spPr bwMode="auto">
            <a:xfrm>
              <a:off x="1536" y="912"/>
              <a:ext cx="1535" cy="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Sequential</a:t>
              </a:r>
              <a:endParaRPr lang="en-US"/>
            </a:p>
            <a:p>
              <a:pPr algn="l" eaLnBrk="0" hangingPunct="0"/>
              <a:r>
                <a:rPr lang="en-US"/>
                <a:t>No wasted space</a:t>
              </a:r>
            </a:p>
            <a:p>
              <a:pPr algn="l" eaLnBrk="0" hangingPunct="0"/>
              <a:endParaRPr lang="en-US"/>
            </a:p>
            <a:p>
              <a:pPr algn="l" eaLnBrk="0" hangingPunct="0"/>
              <a:r>
                <a:rPr lang="en-US"/>
                <a:t>Very fast</a:t>
              </a:r>
            </a:p>
            <a:p>
              <a:pPr algn="l" eaLnBrk="0" hangingPunct="0"/>
              <a:endParaRPr lang="en-US"/>
            </a:p>
            <a:p>
              <a:pPr algn="l" eaLnBrk="0" hangingPunct="0"/>
              <a:r>
                <a:rPr lang="en-US"/>
                <a:t>Impractical</a:t>
              </a:r>
            </a:p>
            <a:p>
              <a:pPr algn="l" eaLnBrk="0" hangingPunct="0"/>
              <a:r>
                <a:rPr lang="en-US"/>
                <a:t>Possible but needs</a:t>
              </a:r>
            </a:p>
            <a:p>
              <a:pPr algn="l" eaLnBrk="0" hangingPunct="0"/>
              <a:r>
                <a:rPr lang="en-US"/>
                <a:t>a full scan</a:t>
              </a:r>
            </a:p>
            <a:p>
              <a:pPr algn="l" eaLnBrk="0" hangingPunct="0"/>
              <a:r>
                <a:rPr lang="en-US"/>
                <a:t>can create wasted </a:t>
              </a:r>
            </a:p>
            <a:p>
              <a:pPr algn="l" eaLnBrk="0" hangingPunct="0"/>
              <a:r>
                <a:rPr lang="en-US"/>
                <a:t>space</a:t>
              </a:r>
            </a:p>
            <a:p>
              <a:pPr algn="l" eaLnBrk="0" hangingPunct="0"/>
              <a:r>
                <a:rPr lang="en-US"/>
                <a:t>requires rewriting</a:t>
              </a:r>
            </a:p>
            <a:p>
              <a:pPr algn="l" eaLnBrk="0" hangingPunct="0"/>
              <a:r>
                <a:rPr lang="en-US"/>
                <a:t> file</a:t>
              </a:r>
            </a:p>
            <a:p>
              <a:pPr algn="l" eaLnBrk="0" hangingPunct="0"/>
              <a:r>
                <a:rPr lang="en-US"/>
                <a:t>usually requires </a:t>
              </a:r>
            </a:p>
            <a:p>
              <a:pPr algn="l" eaLnBrk="0" hangingPunct="0"/>
              <a:r>
                <a:rPr lang="en-US"/>
                <a:t>rewriting file</a:t>
              </a:r>
            </a:p>
          </p:txBody>
        </p:sp>
        <p:sp>
          <p:nvSpPr>
            <p:cNvPr id="667654" name="Text Box 6"/>
            <p:cNvSpPr txBox="1">
              <a:spLocks noChangeArrowheads="1"/>
            </p:cNvSpPr>
            <p:nvPr/>
          </p:nvSpPr>
          <p:spPr bwMode="auto">
            <a:xfrm>
              <a:off x="4571" y="912"/>
              <a:ext cx="118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Hashed</a:t>
              </a:r>
            </a:p>
            <a:p>
              <a:pPr algn="l" eaLnBrk="0" hangingPunct="0"/>
              <a:r>
                <a:rPr lang="en-US" sz="1400"/>
                <a:t>more space needed for</a:t>
              </a:r>
            </a:p>
            <a:p>
              <a:pPr algn="l" eaLnBrk="0" hangingPunct="0"/>
              <a:r>
                <a:rPr lang="en-US" sz="1400"/>
                <a:t>addition and deletion of</a:t>
              </a:r>
            </a:p>
            <a:p>
              <a:pPr algn="l" eaLnBrk="0" hangingPunct="0"/>
              <a:r>
                <a:rPr lang="en-US" sz="1400"/>
                <a:t>records after initial load</a:t>
              </a:r>
              <a:endParaRPr lang="en-US"/>
            </a:p>
            <a:p>
              <a:pPr algn="l" eaLnBrk="0" hangingPunct="0"/>
              <a:r>
                <a:rPr lang="en-US"/>
                <a:t>Impractical</a:t>
              </a:r>
            </a:p>
            <a:p>
              <a:pPr algn="l" eaLnBrk="0" hangingPunct="0"/>
              <a:endParaRPr lang="en-US"/>
            </a:p>
            <a:p>
              <a:pPr algn="l" eaLnBrk="0" hangingPunct="0"/>
              <a:r>
                <a:rPr lang="en-US"/>
                <a:t>Very fast</a:t>
              </a:r>
            </a:p>
            <a:p>
              <a:pPr algn="l" eaLnBrk="0" hangingPunct="0"/>
              <a:endParaRPr lang="en-US"/>
            </a:p>
            <a:p>
              <a:pPr algn="l" eaLnBrk="0" hangingPunct="0"/>
              <a:r>
                <a:rPr lang="en-US"/>
                <a:t>Not possible</a:t>
              </a:r>
            </a:p>
            <a:p>
              <a:pPr algn="l" eaLnBrk="0" hangingPunct="0"/>
              <a:r>
                <a:rPr lang="en-US"/>
                <a:t>very easy</a:t>
              </a:r>
            </a:p>
            <a:p>
              <a:pPr algn="l" eaLnBrk="0" hangingPunct="0"/>
              <a:endParaRPr lang="en-US"/>
            </a:p>
            <a:p>
              <a:pPr algn="l" eaLnBrk="0" hangingPunct="0"/>
              <a:r>
                <a:rPr lang="en-US"/>
                <a:t>very easy</a:t>
              </a:r>
            </a:p>
            <a:p>
              <a:pPr algn="l" eaLnBrk="0" hangingPunct="0"/>
              <a:endParaRPr lang="en-US"/>
            </a:p>
            <a:p>
              <a:pPr algn="l" eaLnBrk="0" hangingPunct="0"/>
              <a:r>
                <a:rPr lang="en-US"/>
                <a:t> very easy</a:t>
              </a:r>
            </a:p>
            <a:p>
              <a:pPr algn="l" eaLnBrk="0" hangingPunct="0"/>
              <a:endParaRPr lang="en-US"/>
            </a:p>
          </p:txBody>
        </p:sp>
        <p:sp>
          <p:nvSpPr>
            <p:cNvPr id="667655" name="Line 7"/>
            <p:cNvSpPr>
              <a:spLocks noChangeShapeType="1"/>
            </p:cNvSpPr>
            <p:nvPr/>
          </p:nvSpPr>
          <p:spPr bwMode="auto">
            <a:xfrm>
              <a:off x="302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7656" name="Line 8"/>
            <p:cNvSpPr>
              <a:spLocks noChangeShapeType="1"/>
            </p:cNvSpPr>
            <p:nvPr/>
          </p:nvSpPr>
          <p:spPr bwMode="auto">
            <a:xfrm>
              <a:off x="446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IS 257 – Fall 2012</a:t>
            </a:r>
            <a:endParaRPr lang="en-US"/>
          </a:p>
        </p:txBody>
      </p:sp>
      <p:sp>
        <p:nvSpPr>
          <p:cNvPr id="776194" name="Rectangle 2"/>
          <p:cNvSpPr>
            <a:spLocks noGrp="1" noChangeArrowheads="1"/>
          </p:cNvSpPr>
          <p:nvPr>
            <p:ph type="title"/>
          </p:nvPr>
        </p:nvSpPr>
        <p:spPr/>
        <p:txBody>
          <a:bodyPr/>
          <a:lstStyle/>
          <a:p>
            <a:r>
              <a:rPr lang="en-US"/>
              <a:t>Join</a:t>
            </a:r>
          </a:p>
        </p:txBody>
      </p:sp>
      <p:sp>
        <p:nvSpPr>
          <p:cNvPr id="776195" name="Rectangle 3"/>
          <p:cNvSpPr>
            <a:spLocks noGrp="1" noChangeArrowheads="1"/>
          </p:cNvSpPr>
          <p:nvPr>
            <p:ph type="body" idx="1"/>
          </p:nvPr>
        </p:nvSpPr>
        <p:spPr/>
        <p:txBody>
          <a:bodyPr/>
          <a:lstStyle/>
          <a:p>
            <a:r>
              <a:rPr lang="en-US"/>
              <a:t>Builds a relation from two specified relations consisting of all possible concatenated pairs, one from each of the two relations, such that in each pair the two tuples satisfy some condition. (E.g., equal values in a given col.)</a:t>
            </a:r>
          </a:p>
        </p:txBody>
      </p:sp>
      <p:grpSp>
        <p:nvGrpSpPr>
          <p:cNvPr id="776196" name="Group 4"/>
          <p:cNvGrpSpPr>
            <a:grpSpLocks/>
          </p:cNvGrpSpPr>
          <p:nvPr/>
        </p:nvGrpSpPr>
        <p:grpSpPr bwMode="auto">
          <a:xfrm>
            <a:off x="838200" y="4953000"/>
            <a:ext cx="1150938" cy="1196975"/>
            <a:chOff x="518" y="2762"/>
            <a:chExt cx="725" cy="754"/>
          </a:xfrm>
        </p:grpSpPr>
        <p:sp>
          <p:nvSpPr>
            <p:cNvPr id="776197" name="Text Box 5"/>
            <p:cNvSpPr txBox="1">
              <a:spLocks noChangeArrowheads="1"/>
            </p:cNvSpPr>
            <p:nvPr/>
          </p:nvSpPr>
          <p:spPr bwMode="auto">
            <a:xfrm>
              <a:off x="518" y="2762"/>
              <a:ext cx="72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p:txBody>
        </p:sp>
        <p:sp>
          <p:nvSpPr>
            <p:cNvPr id="776198" name="Line 6"/>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6199" name="Group 7"/>
          <p:cNvGrpSpPr>
            <a:grpSpLocks/>
          </p:cNvGrpSpPr>
          <p:nvPr/>
        </p:nvGrpSpPr>
        <p:grpSpPr bwMode="auto">
          <a:xfrm>
            <a:off x="2438400" y="4953000"/>
            <a:ext cx="1133475" cy="1196975"/>
            <a:chOff x="518" y="2762"/>
            <a:chExt cx="714" cy="754"/>
          </a:xfrm>
        </p:grpSpPr>
        <p:sp>
          <p:nvSpPr>
            <p:cNvPr id="776200"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6201"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6202" name="Group 10"/>
          <p:cNvGrpSpPr>
            <a:grpSpLocks/>
          </p:cNvGrpSpPr>
          <p:nvPr/>
        </p:nvGrpSpPr>
        <p:grpSpPr bwMode="auto">
          <a:xfrm>
            <a:off x="5715000" y="4800600"/>
            <a:ext cx="1658938" cy="1219200"/>
            <a:chOff x="3216" y="2784"/>
            <a:chExt cx="1045" cy="768"/>
          </a:xfrm>
        </p:grpSpPr>
        <p:grpSp>
          <p:nvGrpSpPr>
            <p:cNvPr id="776203" name="Group 11"/>
            <p:cNvGrpSpPr>
              <a:grpSpLocks/>
            </p:cNvGrpSpPr>
            <p:nvPr/>
          </p:nvGrpSpPr>
          <p:grpSpPr bwMode="auto">
            <a:xfrm>
              <a:off x="3216" y="2784"/>
              <a:ext cx="1045" cy="754"/>
              <a:chOff x="518" y="2762"/>
              <a:chExt cx="1045" cy="754"/>
            </a:xfrm>
          </p:grpSpPr>
          <p:sp>
            <p:nvSpPr>
              <p:cNvPr id="776204" name="Text Box 12"/>
              <p:cNvSpPr txBox="1">
                <a:spLocks noChangeArrowheads="1"/>
              </p:cNvSpPr>
              <p:nvPr/>
            </p:nvSpPr>
            <p:spPr bwMode="auto">
              <a:xfrm>
                <a:off x="518" y="2762"/>
                <a:ext cx="104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  C1</a:t>
                </a:r>
              </a:p>
              <a:p>
                <a:pPr algn="l" eaLnBrk="0" hangingPunct="0"/>
                <a:r>
                  <a:rPr lang="en-US"/>
                  <a:t>A2   B1  C1</a:t>
                </a:r>
              </a:p>
              <a:p>
                <a:pPr algn="l" eaLnBrk="0" hangingPunct="0"/>
                <a:r>
                  <a:rPr lang="en-US"/>
                  <a:t>A3   B2  C2</a:t>
                </a:r>
              </a:p>
            </p:txBody>
          </p:sp>
          <p:sp>
            <p:nvSpPr>
              <p:cNvPr id="776205" name="Line 13"/>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6206" name="Line 14"/>
            <p:cNvSpPr>
              <a:spLocks noChangeShapeType="1"/>
            </p:cNvSpPr>
            <p:nvPr/>
          </p:nvSpPr>
          <p:spPr bwMode="auto">
            <a:xfrm>
              <a:off x="3936" y="2784"/>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6207" name="AutoShape 15"/>
          <p:cNvSpPr>
            <a:spLocks noChangeArrowheads="1"/>
          </p:cNvSpPr>
          <p:nvPr/>
        </p:nvSpPr>
        <p:spPr bwMode="auto">
          <a:xfrm>
            <a:off x="1295400" y="4419600"/>
            <a:ext cx="1752600" cy="533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8" name="AutoShape 16"/>
          <p:cNvSpPr>
            <a:spLocks noChangeArrowheads="1"/>
          </p:cNvSpPr>
          <p:nvPr/>
        </p:nvSpPr>
        <p:spPr bwMode="auto">
          <a:xfrm>
            <a:off x="2971800" y="4419600"/>
            <a:ext cx="1066800" cy="533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9" name="Text Box 17"/>
          <p:cNvSpPr txBox="1">
            <a:spLocks noChangeArrowheads="1"/>
          </p:cNvSpPr>
          <p:nvPr/>
        </p:nvSpPr>
        <p:spPr bwMode="auto">
          <a:xfrm>
            <a:off x="4038600" y="4308475"/>
            <a:ext cx="1344613" cy="11969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(Natural</a:t>
            </a:r>
          </a:p>
          <a:p>
            <a:pPr eaLnBrk="0" hangingPunct="0"/>
            <a:r>
              <a:rPr lang="en-US"/>
              <a:t>or Inner) </a:t>
            </a:r>
          </a:p>
          <a:p>
            <a:pPr eaLnBrk="0" hangingPunct="0"/>
            <a:r>
              <a:rPr lang="en-US"/>
              <a:t>Join</a:t>
            </a:r>
          </a:p>
        </p:txBody>
      </p:sp>
      <p:sp>
        <p:nvSpPr>
          <p:cNvPr id="776210" name="AutoShape 18"/>
          <p:cNvSpPr>
            <a:spLocks noChangeArrowheads="1"/>
          </p:cNvSpPr>
          <p:nvPr/>
        </p:nvSpPr>
        <p:spPr bwMode="auto">
          <a:xfrm rot="5345304">
            <a:off x="5791200" y="3962400"/>
            <a:ext cx="457200" cy="1219200"/>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IS 257 – Fall 2012</a:t>
            </a:r>
            <a:endParaRPr lang="en-US"/>
          </a:p>
        </p:txBody>
      </p:sp>
      <p:sp>
        <p:nvSpPr>
          <p:cNvPr id="778242" name="Rectangle 2"/>
          <p:cNvSpPr>
            <a:spLocks noGrp="1" noChangeArrowheads="1"/>
          </p:cNvSpPr>
          <p:nvPr>
            <p:ph type="title"/>
          </p:nvPr>
        </p:nvSpPr>
        <p:spPr/>
        <p:txBody>
          <a:bodyPr/>
          <a:lstStyle/>
          <a:p>
            <a:r>
              <a:rPr lang="en-US"/>
              <a:t>Outer Join</a:t>
            </a:r>
          </a:p>
        </p:txBody>
      </p:sp>
      <p:sp>
        <p:nvSpPr>
          <p:cNvPr id="778243" name="Rectangle 3"/>
          <p:cNvSpPr>
            <a:spLocks noGrp="1" noChangeArrowheads="1"/>
          </p:cNvSpPr>
          <p:nvPr>
            <p:ph type="body" idx="1"/>
          </p:nvPr>
        </p:nvSpPr>
        <p:spPr/>
        <p:txBody>
          <a:bodyPr/>
          <a:lstStyle/>
          <a:p>
            <a:r>
              <a:rPr lang="en-US"/>
              <a:t>Outer Joins are similar to PRODUCT -- but will leave NULLs for any row in the first table with no corresponding rows in the second.</a:t>
            </a:r>
          </a:p>
        </p:txBody>
      </p:sp>
      <p:grpSp>
        <p:nvGrpSpPr>
          <p:cNvPr id="778244" name="Group 4"/>
          <p:cNvGrpSpPr>
            <a:grpSpLocks/>
          </p:cNvGrpSpPr>
          <p:nvPr/>
        </p:nvGrpSpPr>
        <p:grpSpPr bwMode="auto">
          <a:xfrm>
            <a:off x="1524000" y="4191000"/>
            <a:ext cx="6535738" cy="2209800"/>
            <a:chOff x="960" y="2832"/>
            <a:chExt cx="4117" cy="1392"/>
          </a:xfrm>
        </p:grpSpPr>
        <p:sp>
          <p:nvSpPr>
            <p:cNvPr id="778245" name="Text Box 5"/>
            <p:cNvSpPr txBox="1">
              <a:spLocks noChangeArrowheads="1"/>
            </p:cNvSpPr>
            <p:nvPr/>
          </p:nvSpPr>
          <p:spPr bwMode="auto">
            <a:xfrm>
              <a:off x="960" y="3238"/>
              <a:ext cx="72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a:p>
              <a:pPr algn="l" eaLnBrk="0" hangingPunct="0"/>
              <a:r>
                <a:rPr lang="en-US"/>
                <a:t>A4   B7</a:t>
              </a:r>
            </a:p>
          </p:txBody>
        </p:sp>
        <p:sp>
          <p:nvSpPr>
            <p:cNvPr id="778246" name="Line 6"/>
            <p:cNvSpPr>
              <a:spLocks noChangeShapeType="1"/>
            </p:cNvSpPr>
            <p:nvPr/>
          </p:nvSpPr>
          <p:spPr bwMode="auto">
            <a:xfrm flipH="1">
              <a:off x="1296" y="3264"/>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778247" name="Group 7"/>
            <p:cNvGrpSpPr>
              <a:grpSpLocks/>
            </p:cNvGrpSpPr>
            <p:nvPr/>
          </p:nvGrpSpPr>
          <p:grpSpPr bwMode="auto">
            <a:xfrm>
              <a:off x="1968" y="3238"/>
              <a:ext cx="714" cy="754"/>
              <a:chOff x="518" y="2762"/>
              <a:chExt cx="714" cy="754"/>
            </a:xfrm>
          </p:grpSpPr>
          <p:sp>
            <p:nvSpPr>
              <p:cNvPr id="778248"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8249"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8250" name="Text Box 10"/>
            <p:cNvSpPr txBox="1">
              <a:spLocks noChangeArrowheads="1"/>
            </p:cNvSpPr>
            <p:nvPr/>
          </p:nvSpPr>
          <p:spPr bwMode="auto">
            <a:xfrm>
              <a:off x="4032" y="3120"/>
              <a:ext cx="104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a:t>A1   B1  C1</a:t>
              </a:r>
            </a:p>
            <a:p>
              <a:pPr algn="l" eaLnBrk="0" hangingPunct="0"/>
              <a:r>
                <a:rPr lang="en-US"/>
                <a:t>A2   B1  C1</a:t>
              </a:r>
            </a:p>
            <a:p>
              <a:pPr algn="l" eaLnBrk="0" hangingPunct="0"/>
              <a:r>
                <a:rPr lang="en-US"/>
                <a:t>A3   B2  C2</a:t>
              </a:r>
            </a:p>
            <a:p>
              <a:pPr algn="l" eaLnBrk="0" hangingPunct="0"/>
              <a:r>
                <a:rPr lang="en-US"/>
                <a:t>A4     *     *</a:t>
              </a:r>
            </a:p>
          </p:txBody>
        </p:sp>
        <p:sp>
          <p:nvSpPr>
            <p:cNvPr id="778251" name="Line 11"/>
            <p:cNvSpPr>
              <a:spLocks noChangeShapeType="1"/>
            </p:cNvSpPr>
            <p:nvPr/>
          </p:nvSpPr>
          <p:spPr bwMode="auto">
            <a:xfrm flipH="1">
              <a:off x="4368"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2" name="Line 12"/>
            <p:cNvSpPr>
              <a:spLocks noChangeShapeType="1"/>
            </p:cNvSpPr>
            <p:nvPr/>
          </p:nvSpPr>
          <p:spPr bwMode="auto">
            <a:xfrm>
              <a:off x="4752"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3" name="AutoShape 13"/>
            <p:cNvSpPr>
              <a:spLocks noChangeArrowheads="1"/>
            </p:cNvSpPr>
            <p:nvPr/>
          </p:nvSpPr>
          <p:spPr bwMode="auto">
            <a:xfrm>
              <a:off x="1248" y="2902"/>
              <a:ext cx="1104"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4" name="AutoShape 14"/>
            <p:cNvSpPr>
              <a:spLocks noChangeArrowheads="1"/>
            </p:cNvSpPr>
            <p:nvPr/>
          </p:nvSpPr>
          <p:spPr bwMode="auto">
            <a:xfrm>
              <a:off x="2304" y="2902"/>
              <a:ext cx="672"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5" name="Text Box 15"/>
            <p:cNvSpPr txBox="1">
              <a:spLocks noChangeArrowheads="1"/>
            </p:cNvSpPr>
            <p:nvPr/>
          </p:nvSpPr>
          <p:spPr bwMode="auto">
            <a:xfrm>
              <a:off x="3097" y="2832"/>
              <a:ext cx="607" cy="52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Outer </a:t>
              </a:r>
            </a:p>
            <a:p>
              <a:pPr eaLnBrk="0" hangingPunct="0"/>
              <a:r>
                <a:rPr lang="en-US"/>
                <a:t>Join</a:t>
              </a:r>
            </a:p>
          </p:txBody>
        </p:sp>
        <p:sp>
          <p:nvSpPr>
            <p:cNvPr id="778256" name="AutoShape 16"/>
            <p:cNvSpPr>
              <a:spLocks noChangeArrowheads="1"/>
            </p:cNvSpPr>
            <p:nvPr/>
          </p:nvSpPr>
          <p:spPr bwMode="auto">
            <a:xfrm rot="5345304">
              <a:off x="3816" y="2712"/>
              <a:ext cx="288" cy="528"/>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r>
              <a:rPr lang="en-US" smtClean="0"/>
              <a:t>IS 257 – Fall 2012</a:t>
            </a:r>
            <a:endParaRPr lang="en-US"/>
          </a:p>
        </p:txBody>
      </p:sp>
      <p:sp>
        <p:nvSpPr>
          <p:cNvPr id="780290" name="Rectangle 2"/>
          <p:cNvSpPr>
            <a:spLocks noGrp="1" noChangeArrowheads="1"/>
          </p:cNvSpPr>
          <p:nvPr>
            <p:ph type="title"/>
          </p:nvPr>
        </p:nvSpPr>
        <p:spPr/>
        <p:txBody>
          <a:bodyPr/>
          <a:lstStyle/>
          <a:p>
            <a:r>
              <a:rPr lang="en-US"/>
              <a:t>Join Items</a:t>
            </a:r>
          </a:p>
        </p:txBody>
      </p:sp>
      <p:graphicFrame>
        <p:nvGraphicFramePr>
          <p:cNvPr id="780291" name="Object 3"/>
          <p:cNvGraphicFramePr>
            <a:graphicFrameLocks noChangeAspect="1"/>
          </p:cNvGraphicFramePr>
          <p:nvPr/>
        </p:nvGraphicFramePr>
        <p:xfrm>
          <a:off x="5029200" y="1143000"/>
          <a:ext cx="3810000" cy="2143125"/>
        </p:xfrm>
        <a:graphic>
          <a:graphicData uri="http://schemas.openxmlformats.org/presentationml/2006/ole">
            <mc:AlternateContent xmlns:mc="http://schemas.openxmlformats.org/markup-compatibility/2006">
              <mc:Choice xmlns:v="urn:schemas-microsoft-com:vml" Requires="v">
                <p:oleObj spid="_x0000_s780311" name="Worksheet" r:id="rId4" imgW="3443111" imgH="1941689" progId="Excel.Sheet.8">
                  <p:embed/>
                </p:oleObj>
              </mc:Choice>
              <mc:Fallback>
                <p:oleObj name="Worksheet" r:id="rId4" imgW="3443111" imgH="194168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143000"/>
                        <a:ext cx="3810000" cy="214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0292" name="Object 4"/>
          <p:cNvGraphicFramePr>
            <a:graphicFrameLocks noChangeAspect="1"/>
          </p:cNvGraphicFramePr>
          <p:nvPr/>
        </p:nvGraphicFramePr>
        <p:xfrm>
          <a:off x="762000" y="1143000"/>
          <a:ext cx="2667000" cy="2130425"/>
        </p:xfrm>
        <a:graphic>
          <a:graphicData uri="http://schemas.openxmlformats.org/presentationml/2006/ole">
            <mc:AlternateContent xmlns:mc="http://schemas.openxmlformats.org/markup-compatibility/2006">
              <mc:Choice xmlns:v="urn:schemas-microsoft-com:vml" Requires="v">
                <p:oleObj spid="_x0000_s780312" name="Worksheet" r:id="rId6" imgW="2178756" imgH="1749778" progId="Excel.Sheet.8">
                  <p:embed/>
                </p:oleObj>
              </mc:Choice>
              <mc:Fallback>
                <p:oleObj name="Worksheet" r:id="rId6" imgW="2178756" imgH="1749778" progId="Excel.Shee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1143000"/>
                        <a:ext cx="2667000" cy="213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0293" name="Object 5"/>
          <p:cNvGraphicFramePr>
            <a:graphicFrameLocks noChangeAspect="1"/>
          </p:cNvGraphicFramePr>
          <p:nvPr/>
        </p:nvGraphicFramePr>
        <p:xfrm>
          <a:off x="609600" y="4267200"/>
          <a:ext cx="2743200" cy="1933575"/>
        </p:xfrm>
        <a:graphic>
          <a:graphicData uri="http://schemas.openxmlformats.org/presentationml/2006/ole">
            <mc:AlternateContent xmlns:mc="http://schemas.openxmlformats.org/markup-compatibility/2006">
              <mc:Choice xmlns:v="urn:schemas-microsoft-com:vml" Requires="v">
                <p:oleObj spid="_x0000_s780313" name="Worksheet" r:id="rId8" imgW="2178756" imgH="1546578" progId="Excel.Sheet.8">
                  <p:embed/>
                </p:oleObj>
              </mc:Choice>
              <mc:Fallback>
                <p:oleObj name="Worksheet" r:id="rId8" imgW="2178756" imgH="1546578" progId="Excel.Sheet.8">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267200"/>
                        <a:ext cx="274320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0294" name="Object 6"/>
          <p:cNvGraphicFramePr>
            <a:graphicFrameLocks noChangeAspect="1"/>
          </p:cNvGraphicFramePr>
          <p:nvPr/>
        </p:nvGraphicFramePr>
        <p:xfrm>
          <a:off x="4191000" y="3581400"/>
          <a:ext cx="4800600" cy="2774950"/>
        </p:xfrm>
        <a:graphic>
          <a:graphicData uri="http://schemas.openxmlformats.org/presentationml/2006/ole">
            <mc:AlternateContent xmlns:mc="http://schemas.openxmlformats.org/markup-compatibility/2006">
              <mc:Choice xmlns:v="urn:schemas-microsoft-com:vml" Requires="v">
                <p:oleObj spid="_x0000_s780314" name="Worksheet" r:id="rId10" imgW="4292600" imgH="2006600" progId="Excel.Sheet.8">
                  <p:embed/>
                </p:oleObj>
              </mc:Choice>
              <mc:Fallback>
                <p:oleObj name="Worksheet" r:id="rId10" imgW="4292600" imgH="2006600" progId="Excel.Sheet.8">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91000" y="3581400"/>
                        <a:ext cx="4800600" cy="277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0295" name="Line 7"/>
          <p:cNvSpPr>
            <a:spLocks noChangeShapeType="1"/>
          </p:cNvSpPr>
          <p:nvPr/>
        </p:nvSpPr>
        <p:spPr bwMode="auto">
          <a:xfrm flipV="1">
            <a:off x="838200" y="2895600"/>
            <a:ext cx="0" cy="1676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6" name="Line 8"/>
          <p:cNvSpPr>
            <a:spLocks noChangeShapeType="1"/>
          </p:cNvSpPr>
          <p:nvPr/>
        </p:nvSpPr>
        <p:spPr bwMode="auto">
          <a:xfrm flipV="1">
            <a:off x="914400" y="1447800"/>
            <a:ext cx="76200" cy="31242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7" name="Line 9"/>
          <p:cNvSpPr>
            <a:spLocks noChangeShapeType="1"/>
          </p:cNvSpPr>
          <p:nvPr/>
        </p:nvSpPr>
        <p:spPr bwMode="auto">
          <a:xfrm flipV="1">
            <a:off x="2133600" y="4419600"/>
            <a:ext cx="2209800" cy="152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8" name="Line 10"/>
          <p:cNvSpPr>
            <a:spLocks noChangeShapeType="1"/>
          </p:cNvSpPr>
          <p:nvPr/>
        </p:nvSpPr>
        <p:spPr bwMode="auto">
          <a:xfrm>
            <a:off x="1905000" y="1524000"/>
            <a:ext cx="3505200" cy="381000"/>
          </a:xfrm>
          <a:prstGeom prst="line">
            <a:avLst/>
          </a:prstGeom>
          <a:noFill/>
          <a:ln w="952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9" name="Line 11"/>
          <p:cNvSpPr>
            <a:spLocks noChangeShapeType="1"/>
          </p:cNvSpPr>
          <p:nvPr/>
        </p:nvSpPr>
        <p:spPr bwMode="auto">
          <a:xfrm flipV="1">
            <a:off x="914400" y="2209800"/>
            <a:ext cx="152400" cy="28956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300" name="Line 12"/>
          <p:cNvSpPr>
            <a:spLocks noChangeShapeType="1"/>
          </p:cNvSpPr>
          <p:nvPr/>
        </p:nvSpPr>
        <p:spPr bwMode="auto">
          <a:xfrm>
            <a:off x="1905000" y="5029200"/>
            <a:ext cx="2514600" cy="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301" name="Line 13"/>
          <p:cNvSpPr>
            <a:spLocks noChangeShapeType="1"/>
          </p:cNvSpPr>
          <p:nvPr/>
        </p:nvSpPr>
        <p:spPr bwMode="auto">
          <a:xfrm flipV="1">
            <a:off x="1905000" y="2057400"/>
            <a:ext cx="3581400" cy="762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2678</TotalTime>
  <Words>3592</Words>
  <Application>Microsoft Macintosh PowerPoint</Application>
  <PresentationFormat>On-screen Show (4:3)</PresentationFormat>
  <Paragraphs>805</Paragraphs>
  <Slides>65</Slides>
  <Notes>65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67" baseType="lpstr">
      <vt:lpstr>Default Design</vt:lpstr>
      <vt:lpstr>Worksheet</vt:lpstr>
      <vt:lpstr>Physical Database Design</vt:lpstr>
      <vt:lpstr>Lecture Outline</vt:lpstr>
      <vt:lpstr>Lecture Outline</vt:lpstr>
      <vt:lpstr>Relational Algebra Operations</vt:lpstr>
      <vt:lpstr>Restrict (Select)</vt:lpstr>
      <vt:lpstr>Project</vt:lpstr>
      <vt:lpstr>Join</vt:lpstr>
      <vt:lpstr>Outer Join</vt:lpstr>
      <vt:lpstr>Join Items</vt:lpstr>
      <vt:lpstr>Relational Algebra</vt:lpstr>
      <vt:lpstr>Relational Calculus</vt:lpstr>
      <vt:lpstr>SQL - History </vt:lpstr>
      <vt:lpstr>SQL Uses</vt:lpstr>
      <vt:lpstr>SELECT</vt:lpstr>
      <vt:lpstr>SELECT</vt:lpstr>
      <vt:lpstr>SELECT Conditions</vt:lpstr>
      <vt:lpstr>Relational Algebra Selection using SELECT</vt:lpstr>
      <vt:lpstr>Relational Algebra Projection using SELECT</vt:lpstr>
      <vt:lpstr>Relational Algebra Join using SELECT</vt:lpstr>
      <vt:lpstr>Sorting</vt:lpstr>
      <vt:lpstr>Subqueries</vt:lpstr>
      <vt:lpstr>Aggregate Functions</vt:lpstr>
      <vt:lpstr>Using Aggregate functions</vt:lpstr>
      <vt:lpstr>Using an Aggregate Function</vt:lpstr>
      <vt:lpstr>GROUP BY</vt:lpstr>
      <vt:lpstr>SQL Commands</vt:lpstr>
      <vt:lpstr>Create Table</vt:lpstr>
      <vt:lpstr>Access Data Types (Not MySQL)</vt:lpstr>
      <vt:lpstr>Access Numeric types</vt:lpstr>
      <vt:lpstr>Oracle Data Types</vt:lpstr>
      <vt:lpstr>Creating a new table from existing tables</vt:lpstr>
      <vt:lpstr>How to do it in MySQL</vt:lpstr>
      <vt:lpstr>Database Design Process</vt:lpstr>
      <vt:lpstr>Physical Database Design</vt:lpstr>
      <vt:lpstr>Physical Database Design</vt:lpstr>
      <vt:lpstr>Physical Design Information</vt:lpstr>
      <vt:lpstr>Physical Design Decisions</vt:lpstr>
      <vt:lpstr>Storage Format</vt:lpstr>
      <vt:lpstr>Objectives of data type selection</vt:lpstr>
      <vt:lpstr>MySQL Data Types</vt:lpstr>
      <vt:lpstr>MySQL Data Types</vt:lpstr>
      <vt:lpstr>MySQL Data Types</vt:lpstr>
      <vt:lpstr>MySQL Data Types</vt:lpstr>
      <vt:lpstr>MySQL Data Types</vt:lpstr>
      <vt:lpstr>MySQL Data Types</vt:lpstr>
      <vt:lpstr>Controlling Data Integrity</vt:lpstr>
      <vt:lpstr>Designing Physical Records</vt:lpstr>
      <vt:lpstr>Designing Physical/Internal Model</vt:lpstr>
      <vt:lpstr>Physical Design</vt:lpstr>
      <vt:lpstr>Physical Design</vt:lpstr>
      <vt:lpstr>Physical File Design</vt:lpstr>
      <vt:lpstr>Lecture Outline</vt:lpstr>
      <vt:lpstr>Internal Model Access Methods</vt:lpstr>
      <vt:lpstr>Physical Sequential</vt:lpstr>
      <vt:lpstr>Indexed Sequential</vt:lpstr>
      <vt:lpstr>Index Sequential</vt:lpstr>
      <vt:lpstr>Indexed Sequential: Two Levels</vt:lpstr>
      <vt:lpstr>Indexed Random</vt:lpstr>
      <vt:lpstr>Indexed Random</vt:lpstr>
      <vt:lpstr>Btree</vt:lpstr>
      <vt:lpstr>Inverted</vt:lpstr>
      <vt:lpstr>Inverted</vt:lpstr>
      <vt:lpstr>Direct</vt:lpstr>
      <vt:lpstr>Hashing</vt:lpstr>
      <vt:lpstr>Comparative Access Methods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127</cp:revision>
  <dcterms:created xsi:type="dcterms:W3CDTF">2002-08-26T07:08:49Z</dcterms:created>
  <dcterms:modified xsi:type="dcterms:W3CDTF">2012-09-13T19:04:04Z</dcterms:modified>
</cp:coreProperties>
</file>