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600" r:id="rId2"/>
    <p:sldId id="744" r:id="rId3"/>
    <p:sldId id="788" r:id="rId4"/>
    <p:sldId id="677" r:id="rId5"/>
    <p:sldId id="747" r:id="rId6"/>
    <p:sldId id="748" r:id="rId7"/>
    <p:sldId id="749" r:id="rId8"/>
    <p:sldId id="755" r:id="rId9"/>
    <p:sldId id="756" r:id="rId10"/>
    <p:sldId id="771" r:id="rId11"/>
    <p:sldId id="772" r:id="rId12"/>
    <p:sldId id="773" r:id="rId13"/>
    <p:sldId id="776" r:id="rId14"/>
    <p:sldId id="777" r:id="rId15"/>
    <p:sldId id="778" r:id="rId16"/>
    <p:sldId id="779" r:id="rId17"/>
    <p:sldId id="780" r:id="rId18"/>
    <p:sldId id="789" r:id="rId19"/>
    <p:sldId id="787" r:id="rId20"/>
    <p:sldId id="790" r:id="rId21"/>
    <p:sldId id="785" r:id="rId22"/>
    <p:sldId id="786" r:id="rId23"/>
    <p:sldId id="784" r:id="rId24"/>
    <p:sldId id="791" r:id="rId25"/>
    <p:sldId id="720" r:id="rId26"/>
    <p:sldId id="721" r:id="rId27"/>
    <p:sldId id="722" r:id="rId28"/>
    <p:sldId id="723" r:id="rId29"/>
    <p:sldId id="724" r:id="rId30"/>
    <p:sldId id="725" r:id="rId31"/>
    <p:sldId id="726" r:id="rId32"/>
    <p:sldId id="727" r:id="rId33"/>
    <p:sldId id="728" r:id="rId34"/>
    <p:sldId id="729" r:id="rId35"/>
    <p:sldId id="730" r:id="rId36"/>
    <p:sldId id="731" r:id="rId37"/>
    <p:sldId id="732" r:id="rId38"/>
    <p:sldId id="733" r:id="rId39"/>
    <p:sldId id="734" r:id="rId40"/>
    <p:sldId id="735" r:id="rId41"/>
    <p:sldId id="736" r:id="rId42"/>
    <p:sldId id="737" r:id="rId43"/>
    <p:sldId id="738" r:id="rId44"/>
    <p:sldId id="739" r:id="rId45"/>
    <p:sldId id="740" r:id="rId46"/>
    <p:sldId id="741" r:id="rId47"/>
    <p:sldId id="783" r:id="rId4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55" autoAdjust="0"/>
    <p:restoredTop sz="90929"/>
  </p:normalViewPr>
  <p:slideViewPr>
    <p:cSldViewPr>
      <p:cViewPr varScale="1">
        <p:scale>
          <a:sx n="117" d="100"/>
          <a:sy n="117" d="100"/>
        </p:scale>
        <p:origin x="-22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44D076D8-FB01-9942-A06B-026F8437FAEA}" type="slidenum">
              <a:rPr lang="en-US"/>
              <a:pPr/>
              <a:t>‹#›</a:t>
            </a:fld>
            <a:endParaRPr lang="en-US"/>
          </a:p>
        </p:txBody>
      </p:sp>
    </p:spTree>
    <p:extLst>
      <p:ext uri="{BB962C8B-B14F-4D97-AF65-F5344CB8AC3E}">
        <p14:creationId xmlns:p14="http://schemas.microsoft.com/office/powerpoint/2010/main" val="957984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952ED-C3BA-8945-863D-E9FA84134559}" type="slidenum">
              <a:rPr lang="en-US"/>
              <a:pPr/>
              <a:t>1</a:t>
            </a:fld>
            <a:endParaRPr lang="en-US"/>
          </a:p>
        </p:txBody>
      </p:sp>
      <p:sp>
        <p:nvSpPr>
          <p:cNvPr id="6574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5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640D40-C6B4-E349-93AB-6A2793F6038F}" type="slidenum">
              <a:rPr lang="en-US"/>
              <a:pPr/>
              <a:t>10</a:t>
            </a:fld>
            <a:endParaRPr lang="en-US"/>
          </a:p>
        </p:txBody>
      </p:sp>
      <p:sp>
        <p:nvSpPr>
          <p:cNvPr id="6860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8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EB7227-4C44-0240-9244-C7AE84B51C22}" type="slidenum">
              <a:rPr lang="en-US"/>
              <a:pPr/>
              <a:t>11</a:t>
            </a:fld>
            <a:endParaRPr lang="en-US"/>
          </a:p>
        </p:txBody>
      </p:sp>
      <p:sp>
        <p:nvSpPr>
          <p:cNvPr id="6871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8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8C4DC1-BCC4-C34D-877E-65795830FC14}" type="slidenum">
              <a:rPr lang="en-US"/>
              <a:pPr/>
              <a:t>12</a:t>
            </a:fld>
            <a:endParaRPr lang="en-US"/>
          </a:p>
        </p:txBody>
      </p:sp>
      <p:sp>
        <p:nvSpPr>
          <p:cNvPr id="6881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8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493E0-A2B3-844B-A2FE-BCA58C3D163E}" type="slidenum">
              <a:rPr lang="en-US"/>
              <a:pPr/>
              <a:t>13</a:t>
            </a:fld>
            <a:endParaRPr lang="en-US"/>
          </a:p>
        </p:txBody>
      </p:sp>
      <p:sp>
        <p:nvSpPr>
          <p:cNvPr id="6912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3B3512-8702-D045-8329-D521E99A4007}" type="slidenum">
              <a:rPr lang="en-US"/>
              <a:pPr/>
              <a:t>14</a:t>
            </a:fld>
            <a:endParaRPr lang="en-US"/>
          </a:p>
        </p:txBody>
      </p:sp>
      <p:sp>
        <p:nvSpPr>
          <p:cNvPr id="6922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5ED91E-8139-0347-86BF-7BBCE4EF9C0E}" type="slidenum">
              <a:rPr lang="en-US"/>
              <a:pPr/>
              <a:t>15</a:t>
            </a:fld>
            <a:endParaRPr lang="en-US"/>
          </a:p>
        </p:txBody>
      </p:sp>
      <p:sp>
        <p:nvSpPr>
          <p:cNvPr id="6932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1FD09-EB85-224D-846E-6CA2A20CE9FE}" type="slidenum">
              <a:rPr lang="en-US"/>
              <a:pPr/>
              <a:t>16</a:t>
            </a:fld>
            <a:endParaRPr lang="en-US"/>
          </a:p>
        </p:txBody>
      </p:sp>
      <p:sp>
        <p:nvSpPr>
          <p:cNvPr id="6942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84EA36-636D-2E43-A160-BA967BE8DC03}" type="slidenum">
              <a:rPr lang="en-US"/>
              <a:pPr/>
              <a:t>17</a:t>
            </a:fld>
            <a:endParaRPr lang="en-US"/>
          </a:p>
        </p:txBody>
      </p:sp>
      <p:sp>
        <p:nvSpPr>
          <p:cNvPr id="6952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9B51ED-5BD8-4A40-829E-6AC7D5BEC072}" type="slidenum">
              <a:rPr lang="en-US"/>
              <a:pPr/>
              <a:t>18</a:t>
            </a:fld>
            <a:endParaRPr lang="en-US"/>
          </a:p>
        </p:txBody>
      </p:sp>
      <p:sp>
        <p:nvSpPr>
          <p:cNvPr id="7505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09EE55-58ED-2C45-97EA-49A50F2D2201}" type="slidenum">
              <a:rPr lang="en-US"/>
              <a:pPr/>
              <a:t>19</a:t>
            </a:fld>
            <a:endParaRPr lang="en-US"/>
          </a:p>
        </p:txBody>
      </p:sp>
      <p:sp>
        <p:nvSpPr>
          <p:cNvPr id="7464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6A5DF4-C61C-7F48-B36A-9A1700544545}" type="slidenum">
              <a:rPr lang="en-US"/>
              <a:pPr/>
              <a:t>2</a:t>
            </a:fld>
            <a:endParaRPr lang="en-US"/>
          </a:p>
        </p:txBody>
      </p:sp>
      <p:sp>
        <p:nvSpPr>
          <p:cNvPr id="6584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5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38A455-C75E-4744-9A0C-51DCDEF813CF}" type="slidenum">
              <a:rPr lang="en-US"/>
              <a:pPr/>
              <a:t>20</a:t>
            </a:fld>
            <a:endParaRPr lang="en-US"/>
          </a:p>
        </p:txBody>
      </p:sp>
      <p:sp>
        <p:nvSpPr>
          <p:cNvPr id="7526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D33278-1B88-5744-893D-FA5E3BB55D2F}" type="slidenum">
              <a:rPr lang="en-US"/>
              <a:pPr/>
              <a:t>21</a:t>
            </a:fld>
            <a:endParaRPr lang="en-US"/>
          </a:p>
        </p:txBody>
      </p:sp>
      <p:sp>
        <p:nvSpPr>
          <p:cNvPr id="7424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C2468-C986-324C-8C79-66ECC8E233BB}" type="slidenum">
              <a:rPr lang="en-US"/>
              <a:pPr/>
              <a:t>22</a:t>
            </a:fld>
            <a:endParaRPr lang="en-US"/>
          </a:p>
        </p:txBody>
      </p:sp>
      <p:sp>
        <p:nvSpPr>
          <p:cNvPr id="7444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11757-7378-E04A-AF2B-F460D57C28B1}" type="slidenum">
              <a:rPr lang="en-US"/>
              <a:pPr/>
              <a:t>23</a:t>
            </a:fld>
            <a:endParaRPr lang="en-US"/>
          </a:p>
        </p:txBody>
      </p:sp>
      <p:sp>
        <p:nvSpPr>
          <p:cNvPr id="7403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7B23F-16FA-DA47-BF3D-6D1338EEF347}" type="slidenum">
              <a:rPr lang="en-US"/>
              <a:pPr/>
              <a:t>24</a:t>
            </a:fld>
            <a:endParaRPr lang="en-US"/>
          </a:p>
        </p:txBody>
      </p:sp>
      <p:sp>
        <p:nvSpPr>
          <p:cNvPr id="7546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DBC9C6-5319-6C41-8D91-9BF363AA7EB0}" type="slidenum">
              <a:rPr lang="en-US"/>
              <a:pPr/>
              <a:t>25</a:t>
            </a:fld>
            <a:endParaRPr lang="en-US"/>
          </a:p>
        </p:txBody>
      </p:sp>
      <p:sp>
        <p:nvSpPr>
          <p:cNvPr id="6973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FF3447-ED32-384E-8F03-1E39AD29ABB5}" type="slidenum">
              <a:rPr lang="en-US"/>
              <a:pPr/>
              <a:t>26</a:t>
            </a:fld>
            <a:endParaRPr lang="en-US"/>
          </a:p>
        </p:txBody>
      </p:sp>
      <p:sp>
        <p:nvSpPr>
          <p:cNvPr id="6983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A9C09-5253-FC45-B0E4-185A917975D6}" type="slidenum">
              <a:rPr lang="en-US"/>
              <a:pPr/>
              <a:t>27</a:t>
            </a:fld>
            <a:endParaRPr lang="en-US"/>
          </a:p>
        </p:txBody>
      </p:sp>
      <p:sp>
        <p:nvSpPr>
          <p:cNvPr id="6993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ADD72C-E1B4-EC42-8F79-9480D9436EAC}" type="slidenum">
              <a:rPr lang="en-US"/>
              <a:pPr/>
              <a:t>28</a:t>
            </a:fld>
            <a:endParaRPr lang="en-US"/>
          </a:p>
        </p:txBody>
      </p:sp>
      <p:sp>
        <p:nvSpPr>
          <p:cNvPr id="7004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0D11DC-A520-D842-9B76-09E5921AAC57}" type="slidenum">
              <a:rPr lang="en-US"/>
              <a:pPr/>
              <a:t>29</a:t>
            </a:fld>
            <a:endParaRPr lang="en-US"/>
          </a:p>
        </p:txBody>
      </p:sp>
      <p:sp>
        <p:nvSpPr>
          <p:cNvPr id="7014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93A9A-9006-DB48-9AE0-B9C629057DBE}" type="slidenum">
              <a:rPr lang="en-US"/>
              <a:pPr/>
              <a:t>3</a:t>
            </a:fld>
            <a:endParaRPr lang="en-US"/>
          </a:p>
        </p:txBody>
      </p:sp>
      <p:sp>
        <p:nvSpPr>
          <p:cNvPr id="7485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70030-5C17-9D4E-A588-BD1C56C8FF03}" type="slidenum">
              <a:rPr lang="en-US"/>
              <a:pPr/>
              <a:t>30</a:t>
            </a:fld>
            <a:endParaRPr lang="en-US"/>
          </a:p>
        </p:txBody>
      </p:sp>
      <p:sp>
        <p:nvSpPr>
          <p:cNvPr id="7024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4F726-6AB0-E148-BF22-3A8805AFE57E}" type="slidenum">
              <a:rPr lang="en-US"/>
              <a:pPr/>
              <a:t>31</a:t>
            </a:fld>
            <a:endParaRPr lang="en-US"/>
          </a:p>
        </p:txBody>
      </p:sp>
      <p:sp>
        <p:nvSpPr>
          <p:cNvPr id="7034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09759F-79A9-C341-BD48-5789A29AB125}" type="slidenum">
              <a:rPr lang="en-US"/>
              <a:pPr/>
              <a:t>32</a:t>
            </a:fld>
            <a:endParaRPr lang="en-US"/>
          </a:p>
        </p:txBody>
      </p:sp>
      <p:sp>
        <p:nvSpPr>
          <p:cNvPr id="7045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60364C-D1CE-3C47-AA40-92D1ABECCF0C}" type="slidenum">
              <a:rPr lang="en-US"/>
              <a:pPr/>
              <a:t>33</a:t>
            </a:fld>
            <a:endParaRPr lang="en-US"/>
          </a:p>
        </p:txBody>
      </p:sp>
      <p:sp>
        <p:nvSpPr>
          <p:cNvPr id="7055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DDC5E8-B1E9-3247-9EE2-A95353468189}" type="slidenum">
              <a:rPr lang="en-US"/>
              <a:pPr/>
              <a:t>34</a:t>
            </a:fld>
            <a:endParaRPr lang="en-US"/>
          </a:p>
        </p:txBody>
      </p:sp>
      <p:sp>
        <p:nvSpPr>
          <p:cNvPr id="7065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DFEAC-3037-D349-8425-009F7FB683A9}" type="slidenum">
              <a:rPr lang="en-US"/>
              <a:pPr/>
              <a:t>35</a:t>
            </a:fld>
            <a:endParaRPr lang="en-US"/>
          </a:p>
        </p:txBody>
      </p:sp>
      <p:sp>
        <p:nvSpPr>
          <p:cNvPr id="7075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924C7-A749-EF4A-BF2E-50BF2056E0BB}" type="slidenum">
              <a:rPr lang="en-US"/>
              <a:pPr/>
              <a:t>36</a:t>
            </a:fld>
            <a:endParaRPr lang="en-US"/>
          </a:p>
        </p:txBody>
      </p:sp>
      <p:sp>
        <p:nvSpPr>
          <p:cNvPr id="70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AC1AFE-51BF-BA40-BF3D-16082D6D32E6}" type="slidenum">
              <a:rPr lang="en-US"/>
              <a:pPr/>
              <a:t>37</a:t>
            </a:fld>
            <a:endParaRPr lang="en-US"/>
          </a:p>
        </p:txBody>
      </p:sp>
      <p:sp>
        <p:nvSpPr>
          <p:cNvPr id="7096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9EE53-E2EB-6745-856B-9CDE232FAE17}" type="slidenum">
              <a:rPr lang="en-US"/>
              <a:pPr/>
              <a:t>38</a:t>
            </a:fld>
            <a:endParaRPr lang="en-US"/>
          </a:p>
        </p:txBody>
      </p:sp>
      <p:sp>
        <p:nvSpPr>
          <p:cNvPr id="7106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6E0EC-3A8C-2B40-A3CC-47644952CB74}" type="slidenum">
              <a:rPr lang="en-US"/>
              <a:pPr/>
              <a:t>39</a:t>
            </a:fld>
            <a:endParaRPr lang="en-US"/>
          </a:p>
        </p:txBody>
      </p:sp>
      <p:sp>
        <p:nvSpPr>
          <p:cNvPr id="7116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EF1A5-9368-BA45-BEDD-AB7C9EA87066}" type="slidenum">
              <a:rPr lang="en-US"/>
              <a:pPr/>
              <a:t>4</a:t>
            </a:fld>
            <a:endParaRPr lang="en-US"/>
          </a:p>
        </p:txBody>
      </p:sp>
      <p:sp>
        <p:nvSpPr>
          <p:cNvPr id="6604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6E0AB3-D432-3C42-8BDC-DF46CA13B488}" type="slidenum">
              <a:rPr lang="en-US"/>
              <a:pPr/>
              <a:t>40</a:t>
            </a:fld>
            <a:endParaRPr lang="en-US"/>
          </a:p>
        </p:txBody>
      </p:sp>
      <p:sp>
        <p:nvSpPr>
          <p:cNvPr id="7127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FC0C2-42E0-3B47-8F6D-F20E4AC6DE82}" type="slidenum">
              <a:rPr lang="en-US"/>
              <a:pPr/>
              <a:t>41</a:t>
            </a:fld>
            <a:endParaRPr lang="en-US"/>
          </a:p>
        </p:txBody>
      </p:sp>
      <p:sp>
        <p:nvSpPr>
          <p:cNvPr id="7137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9ACC9E-7BFD-984F-B902-7DB8AE595421}" type="slidenum">
              <a:rPr lang="en-US"/>
              <a:pPr/>
              <a:t>42</a:t>
            </a:fld>
            <a:endParaRPr lang="en-US"/>
          </a:p>
        </p:txBody>
      </p:sp>
      <p:sp>
        <p:nvSpPr>
          <p:cNvPr id="7147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3A324E-383E-E141-AE91-D465EE271154}" type="slidenum">
              <a:rPr lang="en-US"/>
              <a:pPr/>
              <a:t>43</a:t>
            </a:fld>
            <a:endParaRPr lang="en-US"/>
          </a:p>
        </p:txBody>
      </p:sp>
      <p:sp>
        <p:nvSpPr>
          <p:cNvPr id="7157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573A94-B44D-754B-B101-471827834D1C}" type="slidenum">
              <a:rPr lang="en-US"/>
              <a:pPr/>
              <a:t>44</a:t>
            </a:fld>
            <a:endParaRPr lang="en-US"/>
          </a:p>
        </p:txBody>
      </p:sp>
      <p:sp>
        <p:nvSpPr>
          <p:cNvPr id="7168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A68BD0-376F-2640-8F8E-69657570D554}" type="slidenum">
              <a:rPr lang="en-US"/>
              <a:pPr/>
              <a:t>45</a:t>
            </a:fld>
            <a:endParaRPr lang="en-US"/>
          </a:p>
        </p:txBody>
      </p:sp>
      <p:sp>
        <p:nvSpPr>
          <p:cNvPr id="7178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E3C17-BC04-1C44-B0C5-78820A7A71F2}" type="slidenum">
              <a:rPr lang="en-US"/>
              <a:pPr/>
              <a:t>46</a:t>
            </a:fld>
            <a:endParaRPr lang="en-US"/>
          </a:p>
        </p:txBody>
      </p:sp>
      <p:sp>
        <p:nvSpPr>
          <p:cNvPr id="7188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8244A-D7F3-E141-AEC1-E1D307654C79}" type="slidenum">
              <a:rPr lang="en-US"/>
              <a:pPr/>
              <a:t>47</a:t>
            </a:fld>
            <a:endParaRPr lang="en-US"/>
          </a:p>
        </p:txBody>
      </p:sp>
      <p:sp>
        <p:nvSpPr>
          <p:cNvPr id="7383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B933F-60A4-FC4A-9A86-6B8F9C8FEA0E}" type="slidenum">
              <a:rPr lang="en-US"/>
              <a:pPr/>
              <a:t>5</a:t>
            </a:fld>
            <a:endParaRPr lang="en-US"/>
          </a:p>
        </p:txBody>
      </p:sp>
      <p:sp>
        <p:nvSpPr>
          <p:cNvPr id="6615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F3D11-3534-BE44-9699-D0775214BB1F}" type="slidenum">
              <a:rPr lang="en-US"/>
              <a:pPr/>
              <a:t>6</a:t>
            </a:fld>
            <a:endParaRPr lang="en-US"/>
          </a:p>
        </p:txBody>
      </p:sp>
      <p:sp>
        <p:nvSpPr>
          <p:cNvPr id="6625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1FB4B-0FF3-914E-A50D-697C9C1169C1}" type="slidenum">
              <a:rPr lang="en-US"/>
              <a:pPr/>
              <a:t>7</a:t>
            </a:fld>
            <a:endParaRPr lang="en-US"/>
          </a:p>
        </p:txBody>
      </p:sp>
      <p:sp>
        <p:nvSpPr>
          <p:cNvPr id="6635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5AD58-98D0-7448-8844-BCC60C1045DB}" type="slidenum">
              <a:rPr lang="en-US"/>
              <a:pPr/>
              <a:t>8</a:t>
            </a:fld>
            <a:endParaRPr lang="en-US"/>
          </a:p>
        </p:txBody>
      </p:sp>
      <p:sp>
        <p:nvSpPr>
          <p:cNvPr id="6696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E4B065-3AC0-D644-BE47-E24650A1CEF7}" type="slidenum">
              <a:rPr lang="en-US"/>
              <a:pPr/>
              <a:t>9</a:t>
            </a:fld>
            <a:endParaRPr lang="en-US"/>
          </a:p>
        </p:txBody>
      </p:sp>
      <p:sp>
        <p:nvSpPr>
          <p:cNvPr id="6707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70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1729434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47595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252954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165716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284314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57393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63762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15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254389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414029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2051147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endParaRPr lang="en-US"/>
          </a:p>
          <a:p>
            <a:r>
              <a:rPr lang="en-US"/>
              <a:t>IS 257 – Fall 2011	</a:t>
            </a:r>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a:solidFill>
                <a:srgbClr val="FFFFFF"/>
              </a:solidFill>
              <a:latin typeface="Futura Md BT" charset="0"/>
            </a:endParaRPr>
          </a:p>
          <a:p>
            <a:pPr algn="r"/>
            <a:r>
              <a:rPr lang="en-US" sz="1000" b="1">
                <a:solidFill>
                  <a:srgbClr val="FFFFFF"/>
                </a:solidFill>
                <a:latin typeface="Futura Md BT" charset="0"/>
              </a:rPr>
              <a:t>2011.09.06 - SLIDE </a:t>
            </a:r>
            <a:fld id="{3B0567E8-E520-F541-8BDF-BF0ECBA5452F}" type="slidenum">
              <a:rPr lang="en-US" sz="1000" b="1">
                <a:solidFill>
                  <a:srgbClr val="FFFFFF"/>
                </a:solidFill>
                <a:latin typeface="Futura Md BT" charset="0"/>
              </a:rPr>
              <a:pPr algn="r"/>
              <a:t>‹#›</a:t>
            </a:fld>
            <a:r>
              <a:rPr lang="en-US" sz="1000" b="1">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458754" name="Rectangle 2"/>
          <p:cNvSpPr>
            <a:spLocks noGrp="1" noChangeArrowheads="1"/>
          </p:cNvSpPr>
          <p:nvPr>
            <p:ph type="ctrTitle"/>
          </p:nvPr>
        </p:nvSpPr>
        <p:spPr>
          <a:xfrm>
            <a:off x="685800" y="2286000"/>
            <a:ext cx="7772400" cy="1143000"/>
          </a:xfrm>
        </p:spPr>
        <p:txBody>
          <a:bodyPr/>
          <a:lstStyle/>
          <a:p>
            <a:pPr algn="ctr"/>
            <a:r>
              <a:rPr lang="en-US">
                <a:solidFill>
                  <a:schemeClr val="tx1"/>
                </a:solidFill>
              </a:rPr>
              <a:t>Database Design: Conceptual Model (cont.) and UML</a:t>
            </a:r>
          </a:p>
        </p:txBody>
      </p:sp>
      <p:sp>
        <p:nvSpPr>
          <p:cNvPr id="458755" name="Rectangle 3"/>
          <p:cNvSpPr>
            <a:spLocks noGrp="1" noChangeArrowheads="1"/>
          </p:cNvSpPr>
          <p:nvPr>
            <p:ph type="subTitle" idx="1"/>
          </p:nvPr>
        </p:nvSpPr>
        <p:spPr/>
        <p:txBody>
          <a:bodyPr/>
          <a:lstStyle/>
          <a:p>
            <a:r>
              <a:rPr lang="en-US"/>
              <a:t>University of California, Berkeley</a:t>
            </a:r>
          </a:p>
          <a:p>
            <a:r>
              <a:rPr lang="en-US"/>
              <a:t>School of Information </a:t>
            </a:r>
          </a:p>
          <a:p>
            <a:r>
              <a:rPr lang="en-US" i="1"/>
              <a:t>IS 257: Database Management</a:t>
            </a:r>
            <a:endParaRPr lang="en-US" sz="3600"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endParaRPr lang="en-US"/>
          </a:p>
          <a:p>
            <a:r>
              <a:rPr lang="en-US"/>
              <a:t>IS 257 – Fall 2011	</a:t>
            </a:r>
          </a:p>
        </p:txBody>
      </p:sp>
      <p:sp>
        <p:nvSpPr>
          <p:cNvPr id="642050" name="Rectangle 2"/>
          <p:cNvSpPr>
            <a:spLocks noGrp="1" noChangeArrowheads="1"/>
          </p:cNvSpPr>
          <p:nvPr>
            <p:ph type="title"/>
          </p:nvPr>
        </p:nvSpPr>
        <p:spPr/>
        <p:txBody>
          <a:bodyPr/>
          <a:lstStyle/>
          <a:p>
            <a:r>
              <a:rPr lang="en-US"/>
              <a:t>Ordering: Full ER</a:t>
            </a:r>
          </a:p>
        </p:txBody>
      </p:sp>
      <p:sp>
        <p:nvSpPr>
          <p:cNvPr id="642051" name="Oval 3"/>
          <p:cNvSpPr>
            <a:spLocks noChangeArrowheads="1"/>
          </p:cNvSpPr>
          <p:nvPr/>
        </p:nvSpPr>
        <p:spPr bwMode="auto">
          <a:xfrm>
            <a:off x="3203575" y="1371600"/>
            <a:ext cx="600075"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u="sng">
                <a:latin typeface="Arial" charset="0"/>
              </a:rPr>
              <a:t>Customer</a:t>
            </a:r>
          </a:p>
          <a:p>
            <a:pPr eaLnBrk="0" hangingPunct="0"/>
            <a:r>
              <a:rPr lang="en-US" sz="1400" u="sng">
                <a:latin typeface="Arial" charset="0"/>
              </a:rPr>
              <a:t>No</a:t>
            </a:r>
            <a:endParaRPr lang="en-US" u="sng">
              <a:latin typeface="Arial" charset="0"/>
            </a:endParaRPr>
          </a:p>
        </p:txBody>
      </p:sp>
      <p:sp>
        <p:nvSpPr>
          <p:cNvPr id="642052" name="Oval 4"/>
          <p:cNvSpPr>
            <a:spLocks noChangeArrowheads="1"/>
          </p:cNvSpPr>
          <p:nvPr/>
        </p:nvSpPr>
        <p:spPr bwMode="auto">
          <a:xfrm>
            <a:off x="5033963" y="2070100"/>
            <a:ext cx="601662"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latin typeface="Arial" charset="0"/>
              </a:rPr>
              <a:t>ShipVia</a:t>
            </a:r>
            <a:endParaRPr lang="en-US" u="sng">
              <a:latin typeface="Arial" charset="0"/>
            </a:endParaRPr>
          </a:p>
        </p:txBody>
      </p:sp>
      <p:sp>
        <p:nvSpPr>
          <p:cNvPr id="642053" name="Rectangle 5"/>
          <p:cNvSpPr>
            <a:spLocks noChangeArrowheads="1"/>
          </p:cNvSpPr>
          <p:nvPr/>
        </p:nvSpPr>
        <p:spPr bwMode="auto">
          <a:xfrm>
            <a:off x="2135188" y="2770188"/>
            <a:ext cx="901700" cy="4524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latin typeface="Arial" charset="0"/>
              </a:rPr>
              <a:t>Dest</a:t>
            </a:r>
            <a:endParaRPr lang="en-US">
              <a:solidFill>
                <a:schemeClr val="bg1"/>
              </a:solidFill>
              <a:latin typeface="Arial" charset="0"/>
            </a:endParaRPr>
          </a:p>
        </p:txBody>
      </p:sp>
      <p:sp>
        <p:nvSpPr>
          <p:cNvPr id="642054" name="Rectangle 6"/>
          <p:cNvSpPr>
            <a:spLocks noChangeArrowheads="1"/>
          </p:cNvSpPr>
          <p:nvPr/>
        </p:nvSpPr>
        <p:spPr bwMode="auto">
          <a:xfrm>
            <a:off x="6178550" y="2536825"/>
            <a:ext cx="901700" cy="4524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latin typeface="Arial" charset="0"/>
              </a:rPr>
              <a:t>ShipVia</a:t>
            </a:r>
            <a:endParaRPr lang="en-US">
              <a:solidFill>
                <a:schemeClr val="bg1"/>
              </a:solidFill>
              <a:latin typeface="Arial" charset="0"/>
            </a:endParaRPr>
          </a:p>
        </p:txBody>
      </p:sp>
      <p:sp>
        <p:nvSpPr>
          <p:cNvPr id="642055" name="Rectangle 7"/>
          <p:cNvSpPr>
            <a:spLocks noChangeArrowheads="1"/>
          </p:cNvSpPr>
          <p:nvPr/>
        </p:nvSpPr>
        <p:spPr bwMode="auto">
          <a:xfrm>
            <a:off x="5186363" y="5567363"/>
            <a:ext cx="901700" cy="4524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latin typeface="Arial" charset="0"/>
              </a:rPr>
              <a:t>DiveStok</a:t>
            </a:r>
            <a:endParaRPr lang="en-US">
              <a:solidFill>
                <a:schemeClr val="bg1"/>
              </a:solidFill>
              <a:latin typeface="Arial" charset="0"/>
            </a:endParaRPr>
          </a:p>
        </p:txBody>
      </p:sp>
      <p:sp>
        <p:nvSpPr>
          <p:cNvPr id="642056" name="Rectangle 8"/>
          <p:cNvSpPr>
            <a:spLocks noChangeArrowheads="1"/>
          </p:cNvSpPr>
          <p:nvPr/>
        </p:nvSpPr>
        <p:spPr bwMode="auto">
          <a:xfrm>
            <a:off x="5186363" y="4168775"/>
            <a:ext cx="901700" cy="4524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latin typeface="Arial" charset="0"/>
              </a:rPr>
              <a:t>DiveItem</a:t>
            </a:r>
            <a:endParaRPr lang="en-US">
              <a:solidFill>
                <a:schemeClr val="bg1"/>
              </a:solidFill>
              <a:latin typeface="Arial" charset="0"/>
            </a:endParaRPr>
          </a:p>
        </p:txBody>
      </p:sp>
      <p:sp>
        <p:nvSpPr>
          <p:cNvPr id="642057" name="Rectangle 9"/>
          <p:cNvSpPr>
            <a:spLocks noChangeArrowheads="1"/>
          </p:cNvSpPr>
          <p:nvPr/>
        </p:nvSpPr>
        <p:spPr bwMode="auto">
          <a:xfrm>
            <a:off x="4043363" y="2692400"/>
            <a:ext cx="900112" cy="4524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latin typeface="Arial" charset="0"/>
              </a:rPr>
              <a:t>DiveOrds</a:t>
            </a:r>
            <a:endParaRPr lang="en-US">
              <a:solidFill>
                <a:schemeClr val="bg1"/>
              </a:solidFill>
              <a:latin typeface="Arial" charset="0"/>
            </a:endParaRPr>
          </a:p>
        </p:txBody>
      </p:sp>
      <p:sp>
        <p:nvSpPr>
          <p:cNvPr id="642058" name="Rectangle 10"/>
          <p:cNvSpPr>
            <a:spLocks noChangeArrowheads="1"/>
          </p:cNvSpPr>
          <p:nvPr/>
        </p:nvSpPr>
        <p:spPr bwMode="auto">
          <a:xfrm>
            <a:off x="4043363" y="1449388"/>
            <a:ext cx="900112" cy="4524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latin typeface="Arial" charset="0"/>
              </a:rPr>
              <a:t>DiveCust</a:t>
            </a:r>
            <a:endParaRPr lang="en-US">
              <a:solidFill>
                <a:schemeClr val="bg1"/>
              </a:solidFill>
              <a:latin typeface="Arial" charset="0"/>
            </a:endParaRPr>
          </a:p>
        </p:txBody>
      </p:sp>
      <p:sp>
        <p:nvSpPr>
          <p:cNvPr id="642059" name="AutoShape 11"/>
          <p:cNvSpPr>
            <a:spLocks noChangeArrowheads="1"/>
          </p:cNvSpPr>
          <p:nvPr/>
        </p:nvSpPr>
        <p:spPr bwMode="auto">
          <a:xfrm>
            <a:off x="5340350" y="3159125"/>
            <a:ext cx="457200" cy="309563"/>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42060" name="Line 12"/>
          <p:cNvSpPr>
            <a:spLocks noChangeShapeType="1"/>
          </p:cNvSpPr>
          <p:nvPr/>
        </p:nvSpPr>
        <p:spPr bwMode="auto">
          <a:xfrm>
            <a:off x="3051175" y="2925763"/>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61" name="Line 13"/>
          <p:cNvSpPr>
            <a:spLocks noChangeShapeType="1"/>
          </p:cNvSpPr>
          <p:nvPr/>
        </p:nvSpPr>
        <p:spPr bwMode="auto">
          <a:xfrm>
            <a:off x="3813175" y="2925763"/>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62" name="Line 14"/>
          <p:cNvSpPr>
            <a:spLocks noChangeShapeType="1"/>
          </p:cNvSpPr>
          <p:nvPr/>
        </p:nvSpPr>
        <p:spPr bwMode="auto">
          <a:xfrm>
            <a:off x="4500563" y="1916113"/>
            <a:ext cx="0"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63" name="Line 15"/>
          <p:cNvSpPr>
            <a:spLocks noChangeShapeType="1"/>
          </p:cNvSpPr>
          <p:nvPr/>
        </p:nvSpPr>
        <p:spPr bwMode="auto">
          <a:xfrm>
            <a:off x="4500563" y="2459038"/>
            <a:ext cx="0" cy="233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64" name="Line 16"/>
          <p:cNvSpPr>
            <a:spLocks noChangeShapeType="1"/>
          </p:cNvSpPr>
          <p:nvPr/>
        </p:nvSpPr>
        <p:spPr bwMode="auto">
          <a:xfrm flipV="1">
            <a:off x="4957763" y="2770188"/>
            <a:ext cx="382587" cy="155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65" name="Line 17"/>
          <p:cNvSpPr>
            <a:spLocks noChangeShapeType="1"/>
          </p:cNvSpPr>
          <p:nvPr/>
        </p:nvSpPr>
        <p:spPr bwMode="auto">
          <a:xfrm>
            <a:off x="4957763" y="2925763"/>
            <a:ext cx="382587" cy="38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66" name="Line 18"/>
          <p:cNvSpPr>
            <a:spLocks noChangeShapeType="1"/>
          </p:cNvSpPr>
          <p:nvPr/>
        </p:nvSpPr>
        <p:spPr bwMode="auto">
          <a:xfrm>
            <a:off x="5568950" y="3468688"/>
            <a:ext cx="0" cy="700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67" name="AutoShape 19"/>
          <p:cNvSpPr>
            <a:spLocks noChangeArrowheads="1"/>
          </p:cNvSpPr>
          <p:nvPr/>
        </p:nvSpPr>
        <p:spPr bwMode="auto">
          <a:xfrm>
            <a:off x="3355975" y="2770188"/>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42068" name="AutoShape 20"/>
          <p:cNvSpPr>
            <a:spLocks noChangeArrowheads="1"/>
          </p:cNvSpPr>
          <p:nvPr/>
        </p:nvSpPr>
        <p:spPr bwMode="auto">
          <a:xfrm>
            <a:off x="4271963" y="2147888"/>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42069" name="AutoShape 21"/>
          <p:cNvSpPr>
            <a:spLocks noChangeArrowheads="1"/>
          </p:cNvSpPr>
          <p:nvPr/>
        </p:nvSpPr>
        <p:spPr bwMode="auto">
          <a:xfrm>
            <a:off x="5340350" y="2614613"/>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42070" name="AutoShape 22"/>
          <p:cNvSpPr>
            <a:spLocks noChangeArrowheads="1"/>
          </p:cNvSpPr>
          <p:nvPr/>
        </p:nvSpPr>
        <p:spPr bwMode="auto">
          <a:xfrm>
            <a:off x="5340350" y="4945063"/>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42071" name="Line 23"/>
          <p:cNvSpPr>
            <a:spLocks noChangeShapeType="1"/>
          </p:cNvSpPr>
          <p:nvPr/>
        </p:nvSpPr>
        <p:spPr bwMode="auto">
          <a:xfrm>
            <a:off x="5568950" y="4633913"/>
            <a:ext cx="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72" name="Line 24"/>
          <p:cNvSpPr>
            <a:spLocks noChangeShapeType="1"/>
          </p:cNvSpPr>
          <p:nvPr/>
        </p:nvSpPr>
        <p:spPr bwMode="auto">
          <a:xfrm>
            <a:off x="5568950" y="5256213"/>
            <a:ext cx="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73" name="Line 25"/>
          <p:cNvSpPr>
            <a:spLocks noChangeShapeType="1"/>
          </p:cNvSpPr>
          <p:nvPr/>
        </p:nvSpPr>
        <p:spPr bwMode="auto">
          <a:xfrm>
            <a:off x="5797550" y="2770188"/>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74" name="Oval 26"/>
          <p:cNvSpPr>
            <a:spLocks noChangeArrowheads="1"/>
          </p:cNvSpPr>
          <p:nvPr/>
        </p:nvSpPr>
        <p:spPr bwMode="auto">
          <a:xfrm>
            <a:off x="3355975" y="2147888"/>
            <a:ext cx="600075" cy="363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latin typeface="Arial" charset="0"/>
              </a:rPr>
              <a:t>Customer</a:t>
            </a:r>
          </a:p>
          <a:p>
            <a:pPr eaLnBrk="0" hangingPunct="0"/>
            <a:r>
              <a:rPr lang="en-US" sz="1400">
                <a:latin typeface="Arial" charset="0"/>
              </a:rPr>
              <a:t>No</a:t>
            </a:r>
            <a:endParaRPr lang="en-US">
              <a:latin typeface="Arial" charset="0"/>
            </a:endParaRPr>
          </a:p>
        </p:txBody>
      </p:sp>
      <p:sp>
        <p:nvSpPr>
          <p:cNvPr id="642075" name="Line 27"/>
          <p:cNvSpPr>
            <a:spLocks noChangeShapeType="1"/>
          </p:cNvSpPr>
          <p:nvPr/>
        </p:nvSpPr>
        <p:spPr bwMode="auto">
          <a:xfrm>
            <a:off x="3813175" y="1527175"/>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76" name="Line 28"/>
          <p:cNvSpPr>
            <a:spLocks noChangeShapeType="1"/>
          </p:cNvSpPr>
          <p:nvPr/>
        </p:nvSpPr>
        <p:spPr bwMode="auto">
          <a:xfrm>
            <a:off x="3965575" y="2303463"/>
            <a:ext cx="230188" cy="388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77" name="Oval 29"/>
          <p:cNvSpPr>
            <a:spLocks noChangeArrowheads="1"/>
          </p:cNvSpPr>
          <p:nvPr/>
        </p:nvSpPr>
        <p:spPr bwMode="auto">
          <a:xfrm>
            <a:off x="7475538" y="2614613"/>
            <a:ext cx="601662"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u="sng">
                <a:latin typeface="Arial" charset="0"/>
              </a:rPr>
              <a:t>ShipVia</a:t>
            </a:r>
            <a:endParaRPr lang="en-US" u="sng">
              <a:latin typeface="Arial" charset="0"/>
            </a:endParaRPr>
          </a:p>
        </p:txBody>
      </p:sp>
      <p:sp>
        <p:nvSpPr>
          <p:cNvPr id="642078" name="Line 30"/>
          <p:cNvSpPr>
            <a:spLocks noChangeShapeType="1"/>
          </p:cNvSpPr>
          <p:nvPr/>
        </p:nvSpPr>
        <p:spPr bwMode="auto">
          <a:xfrm flipH="1">
            <a:off x="4805363" y="2381250"/>
            <a:ext cx="38100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79" name="Line 31"/>
          <p:cNvSpPr>
            <a:spLocks noChangeShapeType="1"/>
          </p:cNvSpPr>
          <p:nvPr/>
        </p:nvSpPr>
        <p:spPr bwMode="auto">
          <a:xfrm flipH="1">
            <a:off x="7094538" y="2770188"/>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80" name="Oval 32"/>
          <p:cNvSpPr>
            <a:spLocks noChangeArrowheads="1"/>
          </p:cNvSpPr>
          <p:nvPr/>
        </p:nvSpPr>
        <p:spPr bwMode="auto">
          <a:xfrm>
            <a:off x="4195763" y="3390900"/>
            <a:ext cx="600075"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u="sng">
                <a:latin typeface="Arial" charset="0"/>
              </a:rPr>
              <a:t>Order</a:t>
            </a:r>
          </a:p>
          <a:p>
            <a:pPr eaLnBrk="0" hangingPunct="0"/>
            <a:r>
              <a:rPr lang="en-US" sz="1400" u="sng">
                <a:latin typeface="Arial" charset="0"/>
              </a:rPr>
              <a:t>No</a:t>
            </a:r>
            <a:endParaRPr lang="en-US" u="sng">
              <a:latin typeface="Arial" charset="0"/>
            </a:endParaRPr>
          </a:p>
        </p:txBody>
      </p:sp>
      <p:sp>
        <p:nvSpPr>
          <p:cNvPr id="642081" name="Oval 33"/>
          <p:cNvSpPr>
            <a:spLocks noChangeArrowheads="1"/>
          </p:cNvSpPr>
          <p:nvPr/>
        </p:nvSpPr>
        <p:spPr bwMode="auto">
          <a:xfrm>
            <a:off x="6408738" y="3779838"/>
            <a:ext cx="600075"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latin typeface="Arial" charset="0"/>
              </a:rPr>
              <a:t>Order</a:t>
            </a:r>
          </a:p>
          <a:p>
            <a:pPr eaLnBrk="0" hangingPunct="0"/>
            <a:r>
              <a:rPr lang="en-US" sz="1400">
                <a:latin typeface="Arial" charset="0"/>
              </a:rPr>
              <a:t>No</a:t>
            </a:r>
            <a:endParaRPr lang="en-US" u="sng">
              <a:latin typeface="Arial" charset="0"/>
            </a:endParaRPr>
          </a:p>
        </p:txBody>
      </p:sp>
      <p:sp>
        <p:nvSpPr>
          <p:cNvPr id="642082" name="Oval 34"/>
          <p:cNvSpPr>
            <a:spLocks noChangeArrowheads="1"/>
          </p:cNvSpPr>
          <p:nvPr/>
        </p:nvSpPr>
        <p:spPr bwMode="auto">
          <a:xfrm>
            <a:off x="6408738" y="4478338"/>
            <a:ext cx="600075" cy="363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latin typeface="Arial" charset="0"/>
              </a:rPr>
              <a:t>Item</a:t>
            </a:r>
          </a:p>
          <a:p>
            <a:pPr eaLnBrk="0" hangingPunct="0"/>
            <a:r>
              <a:rPr lang="en-US" sz="1400">
                <a:latin typeface="Arial" charset="0"/>
              </a:rPr>
              <a:t>No</a:t>
            </a:r>
            <a:endParaRPr lang="en-US" u="sng">
              <a:latin typeface="Arial" charset="0"/>
            </a:endParaRPr>
          </a:p>
        </p:txBody>
      </p:sp>
      <p:sp>
        <p:nvSpPr>
          <p:cNvPr id="642083" name="Oval 35"/>
          <p:cNvSpPr>
            <a:spLocks noChangeArrowheads="1"/>
          </p:cNvSpPr>
          <p:nvPr/>
        </p:nvSpPr>
        <p:spPr bwMode="auto">
          <a:xfrm>
            <a:off x="6408738" y="5643563"/>
            <a:ext cx="600075" cy="363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u="sng">
                <a:latin typeface="Arial" charset="0"/>
              </a:rPr>
              <a:t>Item</a:t>
            </a:r>
          </a:p>
          <a:p>
            <a:pPr eaLnBrk="0" hangingPunct="0"/>
            <a:r>
              <a:rPr lang="en-US" sz="1400" u="sng">
                <a:latin typeface="Arial" charset="0"/>
              </a:rPr>
              <a:t>No</a:t>
            </a:r>
            <a:endParaRPr lang="en-US" u="sng">
              <a:latin typeface="Arial" charset="0"/>
            </a:endParaRPr>
          </a:p>
        </p:txBody>
      </p:sp>
      <p:sp>
        <p:nvSpPr>
          <p:cNvPr id="642084" name="Line 36"/>
          <p:cNvSpPr>
            <a:spLocks noChangeShapeType="1"/>
          </p:cNvSpPr>
          <p:nvPr/>
        </p:nvSpPr>
        <p:spPr bwMode="auto">
          <a:xfrm>
            <a:off x="6102350" y="5799138"/>
            <a:ext cx="306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85" name="Line 37"/>
          <p:cNvSpPr>
            <a:spLocks noChangeShapeType="1"/>
          </p:cNvSpPr>
          <p:nvPr/>
        </p:nvSpPr>
        <p:spPr bwMode="auto">
          <a:xfrm>
            <a:off x="6102350" y="4402138"/>
            <a:ext cx="306388"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86" name="Line 38"/>
          <p:cNvSpPr>
            <a:spLocks noChangeShapeType="1"/>
          </p:cNvSpPr>
          <p:nvPr/>
        </p:nvSpPr>
        <p:spPr bwMode="auto">
          <a:xfrm flipH="1">
            <a:off x="6102350" y="3935413"/>
            <a:ext cx="306388" cy="388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87" name="Line 39"/>
          <p:cNvSpPr>
            <a:spLocks noChangeShapeType="1"/>
          </p:cNvSpPr>
          <p:nvPr/>
        </p:nvSpPr>
        <p:spPr bwMode="auto">
          <a:xfrm flipV="1">
            <a:off x="4500563" y="3159125"/>
            <a:ext cx="0"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88" name="Oval 40"/>
          <p:cNvSpPr>
            <a:spLocks noChangeArrowheads="1"/>
          </p:cNvSpPr>
          <p:nvPr/>
        </p:nvSpPr>
        <p:spPr bwMode="auto">
          <a:xfrm>
            <a:off x="1906588" y="2070100"/>
            <a:ext cx="600075"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u="sng">
                <a:latin typeface="Arial" charset="0"/>
              </a:rPr>
              <a:t>Destination</a:t>
            </a:r>
          </a:p>
          <a:p>
            <a:pPr eaLnBrk="0" hangingPunct="0"/>
            <a:r>
              <a:rPr lang="en-US" sz="1400" u="sng">
                <a:latin typeface="Arial" charset="0"/>
              </a:rPr>
              <a:t>Name</a:t>
            </a:r>
            <a:endParaRPr lang="en-US">
              <a:latin typeface="Arial" charset="0"/>
            </a:endParaRPr>
          </a:p>
        </p:txBody>
      </p:sp>
      <p:sp>
        <p:nvSpPr>
          <p:cNvPr id="642089" name="Oval 41"/>
          <p:cNvSpPr>
            <a:spLocks noChangeArrowheads="1"/>
          </p:cNvSpPr>
          <p:nvPr/>
        </p:nvSpPr>
        <p:spPr bwMode="auto">
          <a:xfrm>
            <a:off x="3432175" y="3390900"/>
            <a:ext cx="601663"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latin typeface="Arial" charset="0"/>
              </a:rPr>
              <a:t>Destination</a:t>
            </a:r>
            <a:endParaRPr lang="en-US">
              <a:latin typeface="Arial" charset="0"/>
            </a:endParaRPr>
          </a:p>
        </p:txBody>
      </p:sp>
      <p:sp>
        <p:nvSpPr>
          <p:cNvPr id="642090" name="Line 42"/>
          <p:cNvSpPr>
            <a:spLocks noChangeShapeType="1"/>
          </p:cNvSpPr>
          <p:nvPr/>
        </p:nvSpPr>
        <p:spPr bwMode="auto">
          <a:xfrm>
            <a:off x="2287588" y="2459038"/>
            <a:ext cx="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91" name="Line 43"/>
          <p:cNvSpPr>
            <a:spLocks noChangeShapeType="1"/>
          </p:cNvSpPr>
          <p:nvPr/>
        </p:nvSpPr>
        <p:spPr bwMode="auto">
          <a:xfrm flipV="1">
            <a:off x="3813175" y="3159125"/>
            <a:ext cx="306388"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92" name="Oval 44"/>
          <p:cNvSpPr>
            <a:spLocks noChangeArrowheads="1"/>
          </p:cNvSpPr>
          <p:nvPr/>
        </p:nvSpPr>
        <p:spPr bwMode="auto">
          <a:xfrm>
            <a:off x="1143000" y="2459038"/>
            <a:ext cx="601663"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latin typeface="Arial" charset="0"/>
              </a:rPr>
              <a:t>Destination</a:t>
            </a:r>
          </a:p>
          <a:p>
            <a:pPr eaLnBrk="0" hangingPunct="0"/>
            <a:r>
              <a:rPr lang="en-US" sz="1400">
                <a:latin typeface="Arial" charset="0"/>
              </a:rPr>
              <a:t>no</a:t>
            </a:r>
            <a:endParaRPr lang="en-US">
              <a:latin typeface="Arial" charset="0"/>
            </a:endParaRPr>
          </a:p>
        </p:txBody>
      </p:sp>
      <p:sp>
        <p:nvSpPr>
          <p:cNvPr id="642093" name="Line 45"/>
          <p:cNvSpPr>
            <a:spLocks noChangeShapeType="1"/>
          </p:cNvSpPr>
          <p:nvPr/>
        </p:nvSpPr>
        <p:spPr bwMode="auto">
          <a:xfrm>
            <a:off x="1754188" y="2614613"/>
            <a:ext cx="381000" cy="155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2094" name="Text Box 46"/>
          <p:cNvSpPr txBox="1">
            <a:spLocks noChangeArrowheads="1"/>
          </p:cNvSpPr>
          <p:nvPr/>
        </p:nvSpPr>
        <p:spPr bwMode="auto">
          <a:xfrm>
            <a:off x="3051175" y="2692400"/>
            <a:ext cx="2413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642095" name="Text Box 47"/>
          <p:cNvSpPr txBox="1">
            <a:spLocks noChangeArrowheads="1"/>
          </p:cNvSpPr>
          <p:nvPr/>
        </p:nvSpPr>
        <p:spPr bwMode="auto">
          <a:xfrm>
            <a:off x="4500563" y="1916113"/>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642096" name="Text Box 48"/>
          <p:cNvSpPr txBox="1">
            <a:spLocks noChangeArrowheads="1"/>
          </p:cNvSpPr>
          <p:nvPr/>
        </p:nvSpPr>
        <p:spPr bwMode="auto">
          <a:xfrm>
            <a:off x="4957763" y="3003550"/>
            <a:ext cx="241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642097" name="Text Box 49"/>
          <p:cNvSpPr txBox="1">
            <a:spLocks noChangeArrowheads="1"/>
          </p:cNvSpPr>
          <p:nvPr/>
        </p:nvSpPr>
        <p:spPr bwMode="auto">
          <a:xfrm>
            <a:off x="5568950" y="5334000"/>
            <a:ext cx="241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642098" name="Text Box 50"/>
          <p:cNvSpPr txBox="1">
            <a:spLocks noChangeArrowheads="1"/>
          </p:cNvSpPr>
          <p:nvPr/>
        </p:nvSpPr>
        <p:spPr bwMode="auto">
          <a:xfrm>
            <a:off x="5949950" y="2770188"/>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642099" name="Text Box 51"/>
          <p:cNvSpPr txBox="1">
            <a:spLocks noChangeArrowheads="1"/>
          </p:cNvSpPr>
          <p:nvPr/>
        </p:nvSpPr>
        <p:spPr bwMode="auto">
          <a:xfrm>
            <a:off x="4957763" y="2692400"/>
            <a:ext cx="2413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642100" name="Text Box 52"/>
          <p:cNvSpPr txBox="1">
            <a:spLocks noChangeArrowheads="1"/>
          </p:cNvSpPr>
          <p:nvPr/>
        </p:nvSpPr>
        <p:spPr bwMode="auto">
          <a:xfrm>
            <a:off x="5568950" y="3935413"/>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642101" name="Text Box 53"/>
          <p:cNvSpPr txBox="1">
            <a:spLocks noChangeArrowheads="1"/>
          </p:cNvSpPr>
          <p:nvPr/>
        </p:nvSpPr>
        <p:spPr bwMode="auto">
          <a:xfrm>
            <a:off x="5568950" y="4633913"/>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642102" name="Text Box 54"/>
          <p:cNvSpPr txBox="1">
            <a:spLocks noChangeArrowheads="1"/>
          </p:cNvSpPr>
          <p:nvPr/>
        </p:nvSpPr>
        <p:spPr bwMode="auto">
          <a:xfrm>
            <a:off x="4500563" y="2459038"/>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642103" name="Text Box 55"/>
          <p:cNvSpPr txBox="1">
            <a:spLocks noChangeArrowheads="1"/>
          </p:cNvSpPr>
          <p:nvPr/>
        </p:nvSpPr>
        <p:spPr bwMode="auto">
          <a:xfrm>
            <a:off x="3813175" y="2692400"/>
            <a:ext cx="2413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endParaRPr lang="en-US"/>
          </a:p>
          <a:p>
            <a:r>
              <a:rPr lang="en-US"/>
              <a:t>IS 257 – Fall 2011	</a:t>
            </a:r>
          </a:p>
        </p:txBody>
      </p:sp>
      <p:sp>
        <p:nvSpPr>
          <p:cNvPr id="643074" name="Rectangle 2"/>
          <p:cNvSpPr>
            <a:spLocks noGrp="1" noChangeArrowheads="1"/>
          </p:cNvSpPr>
          <p:nvPr>
            <p:ph type="title"/>
          </p:nvPr>
        </p:nvSpPr>
        <p:spPr/>
        <p:txBody>
          <a:bodyPr/>
          <a:lstStyle/>
          <a:p>
            <a:r>
              <a:rPr lang="en-US"/>
              <a:t>Location/Site Selection</a:t>
            </a:r>
          </a:p>
        </p:txBody>
      </p:sp>
      <p:sp>
        <p:nvSpPr>
          <p:cNvPr id="643075" name="Rectangle 3"/>
          <p:cNvSpPr>
            <a:spLocks noChangeArrowheads="1"/>
          </p:cNvSpPr>
          <p:nvPr/>
        </p:nvSpPr>
        <p:spPr bwMode="auto">
          <a:xfrm>
            <a:off x="5791200" y="38100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Dest</a:t>
            </a:r>
          </a:p>
        </p:txBody>
      </p:sp>
      <p:sp>
        <p:nvSpPr>
          <p:cNvPr id="643076" name="AutoShape 4"/>
          <p:cNvSpPr>
            <a:spLocks noChangeArrowheads="1"/>
          </p:cNvSpPr>
          <p:nvPr/>
        </p:nvSpPr>
        <p:spPr bwMode="auto">
          <a:xfrm>
            <a:off x="3962400" y="3733800"/>
            <a:ext cx="1219200" cy="9144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lnSpc>
                <a:spcPct val="80000"/>
              </a:lnSpc>
            </a:pPr>
            <a:r>
              <a:rPr lang="en-US">
                <a:latin typeface="Arial" charset="0"/>
              </a:rPr>
              <a:t>Going </a:t>
            </a:r>
          </a:p>
          <a:p>
            <a:pPr eaLnBrk="0" hangingPunct="0">
              <a:lnSpc>
                <a:spcPct val="80000"/>
              </a:lnSpc>
            </a:pPr>
            <a:r>
              <a:rPr lang="en-US">
                <a:latin typeface="Arial" charset="0"/>
              </a:rPr>
              <a:t>to?</a:t>
            </a:r>
          </a:p>
        </p:txBody>
      </p:sp>
      <p:sp>
        <p:nvSpPr>
          <p:cNvPr id="643077" name="Line 5"/>
          <p:cNvSpPr>
            <a:spLocks noChangeShapeType="1"/>
          </p:cNvSpPr>
          <p:nvPr/>
        </p:nvSpPr>
        <p:spPr bwMode="auto">
          <a:xfrm>
            <a:off x="5181600" y="4191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3078" name="Rectangle 6"/>
          <p:cNvSpPr>
            <a:spLocks noChangeArrowheads="1"/>
          </p:cNvSpPr>
          <p:nvPr/>
        </p:nvSpPr>
        <p:spPr bwMode="auto">
          <a:xfrm>
            <a:off x="1752600" y="38100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DiveOrds</a:t>
            </a:r>
          </a:p>
        </p:txBody>
      </p:sp>
      <p:sp>
        <p:nvSpPr>
          <p:cNvPr id="643079" name="Line 7"/>
          <p:cNvSpPr>
            <a:spLocks noChangeShapeType="1"/>
          </p:cNvSpPr>
          <p:nvPr/>
        </p:nvSpPr>
        <p:spPr bwMode="auto">
          <a:xfrm>
            <a:off x="3352800" y="4191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3080" name="Oval 8"/>
          <p:cNvSpPr>
            <a:spLocks noChangeArrowheads="1"/>
          </p:cNvSpPr>
          <p:nvPr/>
        </p:nvSpPr>
        <p:spPr bwMode="auto">
          <a:xfrm>
            <a:off x="5410200" y="2438400"/>
            <a:ext cx="990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latin typeface="Arial" charset="0"/>
              </a:rPr>
              <a:t>Destination</a:t>
            </a:r>
            <a:endParaRPr lang="en-US" sz="2000" u="sng">
              <a:latin typeface="Arial" charset="0"/>
            </a:endParaRPr>
          </a:p>
          <a:p>
            <a:pPr eaLnBrk="0" hangingPunct="0"/>
            <a:r>
              <a:rPr lang="en-US" sz="2000" u="sng">
                <a:latin typeface="Arial" charset="0"/>
              </a:rPr>
              <a:t>No</a:t>
            </a:r>
          </a:p>
        </p:txBody>
      </p:sp>
      <p:sp>
        <p:nvSpPr>
          <p:cNvPr id="643081" name="Oval 9"/>
          <p:cNvSpPr>
            <a:spLocks noChangeArrowheads="1"/>
          </p:cNvSpPr>
          <p:nvPr/>
        </p:nvSpPr>
        <p:spPr bwMode="auto">
          <a:xfrm>
            <a:off x="6705600" y="2438400"/>
            <a:ext cx="990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latin typeface="Arial" charset="0"/>
              </a:rPr>
              <a:t>Destination</a:t>
            </a:r>
          </a:p>
          <a:p>
            <a:pPr eaLnBrk="0" hangingPunct="0"/>
            <a:r>
              <a:rPr lang="en-US" sz="1800">
                <a:latin typeface="Arial" charset="0"/>
              </a:rPr>
              <a:t>Name</a:t>
            </a:r>
          </a:p>
        </p:txBody>
      </p:sp>
      <p:sp>
        <p:nvSpPr>
          <p:cNvPr id="643082" name="Line 10"/>
          <p:cNvSpPr>
            <a:spLocks noChangeShapeType="1"/>
          </p:cNvSpPr>
          <p:nvPr/>
        </p:nvSpPr>
        <p:spPr bwMode="auto">
          <a:xfrm>
            <a:off x="5943600" y="3048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3083" name="Line 11"/>
          <p:cNvSpPr>
            <a:spLocks noChangeShapeType="1"/>
          </p:cNvSpPr>
          <p:nvPr/>
        </p:nvSpPr>
        <p:spPr bwMode="auto">
          <a:xfrm>
            <a:off x="7239000" y="3048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3084" name="Oval 12"/>
          <p:cNvSpPr>
            <a:spLocks noChangeArrowheads="1"/>
          </p:cNvSpPr>
          <p:nvPr/>
        </p:nvSpPr>
        <p:spPr bwMode="auto">
          <a:xfrm>
            <a:off x="1905000" y="2438400"/>
            <a:ext cx="990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latin typeface="Arial" charset="0"/>
              </a:rPr>
              <a:t>Destination</a:t>
            </a:r>
            <a:endParaRPr lang="en-US">
              <a:latin typeface="Arial" charset="0"/>
            </a:endParaRPr>
          </a:p>
        </p:txBody>
      </p:sp>
      <p:sp>
        <p:nvSpPr>
          <p:cNvPr id="643085" name="Line 13"/>
          <p:cNvSpPr>
            <a:spLocks noChangeShapeType="1"/>
          </p:cNvSpPr>
          <p:nvPr/>
        </p:nvSpPr>
        <p:spPr bwMode="auto">
          <a:xfrm>
            <a:off x="2438400" y="3048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2"/>
          <p:cNvSpPr>
            <a:spLocks noGrp="1"/>
          </p:cNvSpPr>
          <p:nvPr>
            <p:ph type="dt" sz="half" idx="10"/>
          </p:nvPr>
        </p:nvSpPr>
        <p:spPr/>
        <p:txBody>
          <a:bodyPr/>
          <a:lstStyle/>
          <a:p>
            <a:endParaRPr lang="en-US"/>
          </a:p>
          <a:p>
            <a:r>
              <a:rPr lang="en-US"/>
              <a:t>IS 257 – Fall 2011	</a:t>
            </a:r>
          </a:p>
        </p:txBody>
      </p:sp>
      <p:sp>
        <p:nvSpPr>
          <p:cNvPr id="644098" name="Rectangle 2"/>
          <p:cNvSpPr>
            <a:spLocks noGrp="1" noChangeArrowheads="1"/>
          </p:cNvSpPr>
          <p:nvPr>
            <p:ph type="title"/>
          </p:nvPr>
        </p:nvSpPr>
        <p:spPr/>
        <p:txBody>
          <a:bodyPr/>
          <a:lstStyle/>
          <a:p>
            <a:r>
              <a:rPr lang="en-US"/>
              <a:t>Destination/ Sites </a:t>
            </a:r>
          </a:p>
        </p:txBody>
      </p:sp>
      <p:sp>
        <p:nvSpPr>
          <p:cNvPr id="644099" name="Rectangle 3"/>
          <p:cNvSpPr>
            <a:spLocks noChangeArrowheads="1"/>
          </p:cNvSpPr>
          <p:nvPr/>
        </p:nvSpPr>
        <p:spPr bwMode="auto">
          <a:xfrm>
            <a:off x="3417888" y="3236913"/>
            <a:ext cx="1422400"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Dest</a:t>
            </a:r>
            <a:endParaRPr lang="en-US" sz="3600">
              <a:solidFill>
                <a:schemeClr val="bg1"/>
              </a:solidFill>
              <a:latin typeface="Arial" charset="0"/>
            </a:endParaRPr>
          </a:p>
        </p:txBody>
      </p:sp>
      <p:sp>
        <p:nvSpPr>
          <p:cNvPr id="644100" name="Rectangle 4"/>
          <p:cNvSpPr>
            <a:spLocks noChangeArrowheads="1"/>
          </p:cNvSpPr>
          <p:nvPr/>
        </p:nvSpPr>
        <p:spPr bwMode="auto">
          <a:xfrm>
            <a:off x="3417888" y="5308600"/>
            <a:ext cx="1422400"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Sites</a:t>
            </a:r>
            <a:endParaRPr lang="en-US" sz="3600">
              <a:solidFill>
                <a:schemeClr val="bg1"/>
              </a:solidFill>
              <a:latin typeface="Arial" charset="0"/>
            </a:endParaRPr>
          </a:p>
        </p:txBody>
      </p:sp>
      <p:sp>
        <p:nvSpPr>
          <p:cNvPr id="644101" name="Rectangle 5"/>
          <p:cNvSpPr>
            <a:spLocks noChangeArrowheads="1"/>
          </p:cNvSpPr>
          <p:nvPr/>
        </p:nvSpPr>
        <p:spPr bwMode="auto">
          <a:xfrm>
            <a:off x="6426200" y="3089275"/>
            <a:ext cx="1422400"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DiveOrds</a:t>
            </a:r>
            <a:endParaRPr lang="en-US" sz="3600">
              <a:solidFill>
                <a:schemeClr val="bg1"/>
              </a:solidFill>
              <a:latin typeface="Arial" charset="0"/>
            </a:endParaRPr>
          </a:p>
        </p:txBody>
      </p:sp>
      <p:sp>
        <p:nvSpPr>
          <p:cNvPr id="644102" name="Line 6"/>
          <p:cNvSpPr>
            <a:spLocks noChangeShapeType="1"/>
          </p:cNvSpPr>
          <p:nvPr/>
        </p:nvSpPr>
        <p:spPr bwMode="auto">
          <a:xfrm>
            <a:off x="4140200" y="5013325"/>
            <a:ext cx="0" cy="29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03" name="Line 7"/>
          <p:cNvSpPr>
            <a:spLocks noChangeShapeType="1"/>
          </p:cNvSpPr>
          <p:nvPr/>
        </p:nvSpPr>
        <p:spPr bwMode="auto">
          <a:xfrm>
            <a:off x="4140200" y="4124325"/>
            <a:ext cx="0" cy="296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04" name="Line 8"/>
          <p:cNvSpPr>
            <a:spLocks noChangeShapeType="1"/>
          </p:cNvSpPr>
          <p:nvPr/>
        </p:nvSpPr>
        <p:spPr bwMode="auto">
          <a:xfrm>
            <a:off x="4862513" y="3532188"/>
            <a:ext cx="481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05" name="Line 9"/>
          <p:cNvSpPr>
            <a:spLocks noChangeShapeType="1"/>
          </p:cNvSpPr>
          <p:nvPr/>
        </p:nvSpPr>
        <p:spPr bwMode="auto">
          <a:xfrm>
            <a:off x="6065838" y="353218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06" name="AutoShape 10"/>
          <p:cNvSpPr>
            <a:spLocks noChangeArrowheads="1"/>
          </p:cNvSpPr>
          <p:nvPr/>
        </p:nvSpPr>
        <p:spPr bwMode="auto">
          <a:xfrm>
            <a:off x="3778250" y="4421188"/>
            <a:ext cx="722313" cy="592137"/>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3600">
              <a:latin typeface="Arial" charset="0"/>
            </a:endParaRPr>
          </a:p>
        </p:txBody>
      </p:sp>
      <p:sp>
        <p:nvSpPr>
          <p:cNvPr id="644107" name="AutoShape 11"/>
          <p:cNvSpPr>
            <a:spLocks noChangeArrowheads="1"/>
          </p:cNvSpPr>
          <p:nvPr/>
        </p:nvSpPr>
        <p:spPr bwMode="auto">
          <a:xfrm>
            <a:off x="5343525" y="3236913"/>
            <a:ext cx="722313" cy="592137"/>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3600">
              <a:latin typeface="Arial" charset="0"/>
            </a:endParaRPr>
          </a:p>
        </p:txBody>
      </p:sp>
      <p:sp>
        <p:nvSpPr>
          <p:cNvPr id="644108" name="Oval 12"/>
          <p:cNvSpPr>
            <a:spLocks noChangeArrowheads="1"/>
          </p:cNvSpPr>
          <p:nvPr/>
        </p:nvSpPr>
        <p:spPr bwMode="auto">
          <a:xfrm>
            <a:off x="5343525" y="2052638"/>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latin typeface="Arial" charset="0"/>
              </a:rPr>
              <a:t>Customer</a:t>
            </a:r>
          </a:p>
          <a:p>
            <a:pPr eaLnBrk="0" hangingPunct="0"/>
            <a:r>
              <a:rPr lang="en-US" sz="2000">
                <a:latin typeface="Arial" charset="0"/>
              </a:rPr>
              <a:t>No</a:t>
            </a:r>
            <a:endParaRPr lang="en-US" sz="3600">
              <a:latin typeface="Arial" charset="0"/>
            </a:endParaRPr>
          </a:p>
        </p:txBody>
      </p:sp>
      <p:sp>
        <p:nvSpPr>
          <p:cNvPr id="644109" name="Line 13"/>
          <p:cNvSpPr>
            <a:spLocks noChangeShapeType="1"/>
          </p:cNvSpPr>
          <p:nvPr/>
        </p:nvSpPr>
        <p:spPr bwMode="auto">
          <a:xfrm>
            <a:off x="6307138" y="2349500"/>
            <a:ext cx="360362" cy="739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10" name="Oval 14"/>
          <p:cNvSpPr>
            <a:spLocks noChangeArrowheads="1"/>
          </p:cNvSpPr>
          <p:nvPr/>
        </p:nvSpPr>
        <p:spPr bwMode="auto">
          <a:xfrm>
            <a:off x="6667500" y="4421188"/>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latin typeface="Arial" charset="0"/>
              </a:rPr>
              <a:t>Order</a:t>
            </a:r>
          </a:p>
          <a:p>
            <a:pPr eaLnBrk="0" hangingPunct="0"/>
            <a:r>
              <a:rPr lang="en-US" sz="2000" u="sng">
                <a:latin typeface="Arial" charset="0"/>
              </a:rPr>
              <a:t>No</a:t>
            </a:r>
            <a:endParaRPr lang="en-US" sz="3600" u="sng">
              <a:latin typeface="Arial" charset="0"/>
            </a:endParaRPr>
          </a:p>
        </p:txBody>
      </p:sp>
      <p:sp>
        <p:nvSpPr>
          <p:cNvPr id="644111" name="Line 15"/>
          <p:cNvSpPr>
            <a:spLocks noChangeShapeType="1"/>
          </p:cNvSpPr>
          <p:nvPr/>
        </p:nvSpPr>
        <p:spPr bwMode="auto">
          <a:xfrm flipV="1">
            <a:off x="7148513" y="3976688"/>
            <a:ext cx="0" cy="444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12" name="Oval 16"/>
          <p:cNvSpPr>
            <a:spLocks noChangeArrowheads="1"/>
          </p:cNvSpPr>
          <p:nvPr/>
        </p:nvSpPr>
        <p:spPr bwMode="auto">
          <a:xfrm>
            <a:off x="3055938" y="1905000"/>
            <a:ext cx="949325" cy="6905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latin typeface="Arial" charset="0"/>
              </a:rPr>
              <a:t>Destination</a:t>
            </a:r>
          </a:p>
          <a:p>
            <a:pPr eaLnBrk="0" hangingPunct="0"/>
            <a:r>
              <a:rPr lang="en-US" sz="2000" u="sng">
                <a:latin typeface="Arial" charset="0"/>
              </a:rPr>
              <a:t>Name</a:t>
            </a:r>
            <a:endParaRPr lang="en-US" sz="3600">
              <a:latin typeface="Arial" charset="0"/>
            </a:endParaRPr>
          </a:p>
        </p:txBody>
      </p:sp>
      <p:sp>
        <p:nvSpPr>
          <p:cNvPr id="644113" name="Oval 17"/>
          <p:cNvSpPr>
            <a:spLocks noChangeArrowheads="1"/>
          </p:cNvSpPr>
          <p:nvPr/>
        </p:nvSpPr>
        <p:spPr bwMode="auto">
          <a:xfrm>
            <a:off x="5464175" y="4421188"/>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latin typeface="Arial" charset="0"/>
              </a:rPr>
              <a:t>Destination</a:t>
            </a:r>
            <a:endParaRPr lang="en-US" sz="3600">
              <a:latin typeface="Arial" charset="0"/>
            </a:endParaRPr>
          </a:p>
        </p:txBody>
      </p:sp>
      <p:sp>
        <p:nvSpPr>
          <p:cNvPr id="644114" name="Line 18"/>
          <p:cNvSpPr>
            <a:spLocks noChangeShapeType="1"/>
          </p:cNvSpPr>
          <p:nvPr/>
        </p:nvSpPr>
        <p:spPr bwMode="auto">
          <a:xfrm>
            <a:off x="3659188" y="2644775"/>
            <a:ext cx="0" cy="592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15" name="Line 19"/>
          <p:cNvSpPr>
            <a:spLocks noChangeShapeType="1"/>
          </p:cNvSpPr>
          <p:nvPr/>
        </p:nvSpPr>
        <p:spPr bwMode="auto">
          <a:xfrm flipV="1">
            <a:off x="6065838" y="3976688"/>
            <a:ext cx="481012" cy="444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16" name="Oval 20"/>
          <p:cNvSpPr>
            <a:spLocks noChangeArrowheads="1"/>
          </p:cNvSpPr>
          <p:nvPr/>
        </p:nvSpPr>
        <p:spPr bwMode="auto">
          <a:xfrm>
            <a:off x="1371600" y="4716463"/>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latin typeface="Arial" charset="0"/>
              </a:rPr>
              <a:t>Site No</a:t>
            </a:r>
            <a:endParaRPr lang="en-US" sz="3600">
              <a:latin typeface="Arial" charset="0"/>
            </a:endParaRPr>
          </a:p>
        </p:txBody>
      </p:sp>
      <p:sp>
        <p:nvSpPr>
          <p:cNvPr id="644117" name="Oval 21"/>
          <p:cNvSpPr>
            <a:spLocks noChangeArrowheads="1"/>
          </p:cNvSpPr>
          <p:nvPr/>
        </p:nvSpPr>
        <p:spPr bwMode="auto">
          <a:xfrm>
            <a:off x="1852613" y="2644775"/>
            <a:ext cx="947737" cy="6905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latin typeface="Arial" charset="0"/>
              </a:rPr>
              <a:t>Destination</a:t>
            </a:r>
          </a:p>
          <a:p>
            <a:pPr eaLnBrk="0" hangingPunct="0"/>
            <a:r>
              <a:rPr lang="en-US" sz="2000">
                <a:latin typeface="Arial" charset="0"/>
              </a:rPr>
              <a:t>no</a:t>
            </a:r>
            <a:endParaRPr lang="en-US" sz="3600">
              <a:latin typeface="Arial" charset="0"/>
            </a:endParaRPr>
          </a:p>
        </p:txBody>
      </p:sp>
      <p:sp>
        <p:nvSpPr>
          <p:cNvPr id="644118" name="Oval 22"/>
          <p:cNvSpPr>
            <a:spLocks noChangeArrowheads="1"/>
          </p:cNvSpPr>
          <p:nvPr/>
        </p:nvSpPr>
        <p:spPr bwMode="auto">
          <a:xfrm>
            <a:off x="2214563" y="4124325"/>
            <a:ext cx="947737" cy="6905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latin typeface="Arial" charset="0"/>
              </a:rPr>
              <a:t>Destination</a:t>
            </a:r>
          </a:p>
          <a:p>
            <a:pPr eaLnBrk="0" hangingPunct="0"/>
            <a:r>
              <a:rPr lang="en-US" sz="2000">
                <a:latin typeface="Arial" charset="0"/>
              </a:rPr>
              <a:t>no</a:t>
            </a:r>
            <a:endParaRPr lang="en-US" sz="3600">
              <a:latin typeface="Arial" charset="0"/>
            </a:endParaRPr>
          </a:p>
        </p:txBody>
      </p:sp>
      <p:sp>
        <p:nvSpPr>
          <p:cNvPr id="644119" name="Line 23"/>
          <p:cNvSpPr>
            <a:spLocks noChangeShapeType="1"/>
          </p:cNvSpPr>
          <p:nvPr/>
        </p:nvSpPr>
        <p:spPr bwMode="auto">
          <a:xfrm>
            <a:off x="2816225" y="2941638"/>
            <a:ext cx="601663" cy="29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20" name="Line 24"/>
          <p:cNvSpPr>
            <a:spLocks noChangeShapeType="1"/>
          </p:cNvSpPr>
          <p:nvPr/>
        </p:nvSpPr>
        <p:spPr bwMode="auto">
          <a:xfrm>
            <a:off x="3176588" y="4568825"/>
            <a:ext cx="482600" cy="739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21" name="Line 25"/>
          <p:cNvSpPr>
            <a:spLocks noChangeShapeType="1"/>
          </p:cNvSpPr>
          <p:nvPr/>
        </p:nvSpPr>
        <p:spPr bwMode="auto">
          <a:xfrm>
            <a:off x="2335213" y="5013325"/>
            <a:ext cx="1203325" cy="29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4122" name="Text Box 26"/>
          <p:cNvSpPr txBox="1">
            <a:spLocks noChangeArrowheads="1"/>
          </p:cNvSpPr>
          <p:nvPr/>
        </p:nvSpPr>
        <p:spPr bwMode="auto">
          <a:xfrm>
            <a:off x="4140200" y="407193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1</a:t>
            </a:r>
          </a:p>
        </p:txBody>
      </p:sp>
      <p:sp>
        <p:nvSpPr>
          <p:cNvPr id="644123" name="Text Box 27"/>
          <p:cNvSpPr txBox="1">
            <a:spLocks noChangeArrowheads="1"/>
          </p:cNvSpPr>
          <p:nvPr/>
        </p:nvSpPr>
        <p:spPr bwMode="auto">
          <a:xfrm>
            <a:off x="4862513" y="3040063"/>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1</a:t>
            </a:r>
          </a:p>
        </p:txBody>
      </p:sp>
      <p:sp>
        <p:nvSpPr>
          <p:cNvPr id="644124" name="Text Box 28"/>
          <p:cNvSpPr txBox="1">
            <a:spLocks noChangeArrowheads="1"/>
          </p:cNvSpPr>
          <p:nvPr/>
        </p:nvSpPr>
        <p:spPr bwMode="auto">
          <a:xfrm>
            <a:off x="4140200" y="481488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n</a:t>
            </a:r>
          </a:p>
        </p:txBody>
      </p:sp>
      <p:sp>
        <p:nvSpPr>
          <p:cNvPr id="644125" name="Text Box 29"/>
          <p:cNvSpPr txBox="1">
            <a:spLocks noChangeArrowheads="1"/>
          </p:cNvSpPr>
          <p:nvPr/>
        </p:nvSpPr>
        <p:spPr bwMode="auto">
          <a:xfrm>
            <a:off x="6065838" y="3040063"/>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n</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2"/>
          <p:cNvSpPr>
            <a:spLocks noGrp="1"/>
          </p:cNvSpPr>
          <p:nvPr>
            <p:ph type="dt" sz="half" idx="10"/>
          </p:nvPr>
        </p:nvSpPr>
        <p:spPr/>
        <p:txBody>
          <a:bodyPr/>
          <a:lstStyle/>
          <a:p>
            <a:endParaRPr lang="en-US"/>
          </a:p>
          <a:p>
            <a:r>
              <a:rPr lang="en-US"/>
              <a:t>IS 257 – Fall 2011	</a:t>
            </a:r>
          </a:p>
        </p:txBody>
      </p:sp>
      <p:sp>
        <p:nvSpPr>
          <p:cNvPr id="647170" name="Rectangle 2"/>
          <p:cNvSpPr>
            <a:spLocks noGrp="1" noChangeArrowheads="1"/>
          </p:cNvSpPr>
          <p:nvPr>
            <p:ph type="title"/>
          </p:nvPr>
        </p:nvSpPr>
        <p:spPr/>
        <p:txBody>
          <a:bodyPr/>
          <a:lstStyle/>
          <a:p>
            <a:r>
              <a:rPr lang="en-US"/>
              <a:t>Sites and Sea Life 2</a:t>
            </a:r>
          </a:p>
        </p:txBody>
      </p:sp>
      <p:grpSp>
        <p:nvGrpSpPr>
          <p:cNvPr id="647171" name="Group 3"/>
          <p:cNvGrpSpPr>
            <a:grpSpLocks/>
          </p:cNvGrpSpPr>
          <p:nvPr/>
        </p:nvGrpSpPr>
        <p:grpSpPr bwMode="auto">
          <a:xfrm>
            <a:off x="1828800" y="1676400"/>
            <a:ext cx="5029200" cy="4724400"/>
            <a:chOff x="384" y="2112"/>
            <a:chExt cx="2010" cy="1864"/>
          </a:xfrm>
        </p:grpSpPr>
        <p:sp>
          <p:nvSpPr>
            <p:cNvPr id="647172" name="Rectangle 4"/>
            <p:cNvSpPr>
              <a:spLocks noChangeArrowheads="1"/>
            </p:cNvSpPr>
            <p:nvPr/>
          </p:nvSpPr>
          <p:spPr bwMode="auto">
            <a:xfrm>
              <a:off x="1680" y="259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800">
                  <a:solidFill>
                    <a:schemeClr val="bg1"/>
                  </a:solidFill>
                  <a:latin typeface="Arial" charset="0"/>
                </a:rPr>
                <a:t>Sites</a:t>
              </a:r>
              <a:endParaRPr lang="en-US" sz="4000">
                <a:solidFill>
                  <a:schemeClr val="bg1"/>
                </a:solidFill>
                <a:latin typeface="Arial" charset="0"/>
              </a:endParaRPr>
            </a:p>
          </p:txBody>
        </p:sp>
        <p:sp>
          <p:nvSpPr>
            <p:cNvPr id="647173" name="Rectangle 5"/>
            <p:cNvSpPr>
              <a:spLocks noChangeArrowheads="1"/>
            </p:cNvSpPr>
            <p:nvPr/>
          </p:nvSpPr>
          <p:spPr bwMode="auto">
            <a:xfrm>
              <a:off x="1008"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800">
                  <a:solidFill>
                    <a:schemeClr val="bg1"/>
                  </a:solidFill>
                  <a:latin typeface="Arial" charset="0"/>
                </a:rPr>
                <a:t>BioSite</a:t>
              </a:r>
              <a:endParaRPr lang="en-US" sz="4000">
                <a:solidFill>
                  <a:schemeClr val="bg1"/>
                </a:solidFill>
                <a:latin typeface="Arial" charset="0"/>
              </a:endParaRPr>
            </a:p>
          </p:txBody>
        </p:sp>
        <p:sp>
          <p:nvSpPr>
            <p:cNvPr id="647174" name="Rectangle 6"/>
            <p:cNvSpPr>
              <a:spLocks noChangeArrowheads="1"/>
            </p:cNvSpPr>
            <p:nvPr/>
          </p:nvSpPr>
          <p:spPr bwMode="auto">
            <a:xfrm>
              <a:off x="1008" y="369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800">
                  <a:solidFill>
                    <a:schemeClr val="bg1"/>
                  </a:solidFill>
                  <a:latin typeface="Arial" charset="0"/>
                </a:rPr>
                <a:t>BioLife</a:t>
              </a:r>
              <a:endParaRPr lang="en-US" sz="4000">
                <a:solidFill>
                  <a:schemeClr val="bg1"/>
                </a:solidFill>
                <a:latin typeface="Arial" charset="0"/>
              </a:endParaRPr>
            </a:p>
          </p:txBody>
        </p:sp>
        <p:sp>
          <p:nvSpPr>
            <p:cNvPr id="647175" name="Line 7"/>
            <p:cNvSpPr>
              <a:spLocks noChangeShapeType="1"/>
            </p:cNvSpPr>
            <p:nvPr/>
          </p:nvSpPr>
          <p:spPr bwMode="auto">
            <a:xfrm>
              <a:off x="1296" y="355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76" name="Line 8"/>
            <p:cNvSpPr>
              <a:spLocks noChangeShapeType="1"/>
            </p:cNvSpPr>
            <p:nvPr/>
          </p:nvSpPr>
          <p:spPr bwMode="auto">
            <a:xfrm>
              <a:off x="1296" y="326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77" name="Line 9"/>
            <p:cNvSpPr>
              <a:spLocks noChangeShapeType="1"/>
            </p:cNvSpPr>
            <p:nvPr/>
          </p:nvSpPr>
          <p:spPr bwMode="auto">
            <a:xfrm>
              <a:off x="1296"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78" name="Line 10"/>
            <p:cNvSpPr>
              <a:spLocks noChangeShapeType="1"/>
            </p:cNvSpPr>
            <p:nvPr/>
          </p:nvSpPr>
          <p:spPr bwMode="auto">
            <a:xfrm>
              <a:off x="1440"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79" name="AutoShape 11"/>
            <p:cNvSpPr>
              <a:spLocks noChangeArrowheads="1"/>
            </p:cNvSpPr>
            <p:nvPr/>
          </p:nvSpPr>
          <p:spPr bwMode="auto">
            <a:xfrm>
              <a:off x="1152"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4000">
                <a:latin typeface="Arial" charset="0"/>
              </a:endParaRPr>
            </a:p>
          </p:txBody>
        </p:sp>
        <p:sp>
          <p:nvSpPr>
            <p:cNvPr id="647180" name="AutoShape 12"/>
            <p:cNvSpPr>
              <a:spLocks noChangeArrowheads="1"/>
            </p:cNvSpPr>
            <p:nvPr/>
          </p:nvSpPr>
          <p:spPr bwMode="auto">
            <a:xfrm>
              <a:off x="1152" y="336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4000">
                <a:latin typeface="Arial" charset="0"/>
              </a:endParaRPr>
            </a:p>
          </p:txBody>
        </p:sp>
        <p:sp>
          <p:nvSpPr>
            <p:cNvPr id="647181" name="Oval 13"/>
            <p:cNvSpPr>
              <a:spLocks noChangeArrowheads="1"/>
            </p:cNvSpPr>
            <p:nvPr/>
          </p:nvSpPr>
          <p:spPr bwMode="auto">
            <a:xfrm>
              <a:off x="384" y="374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latin typeface="Arial" charset="0"/>
                </a:rPr>
                <a:t>Species</a:t>
              </a:r>
            </a:p>
            <a:p>
              <a:pPr eaLnBrk="0" hangingPunct="0"/>
              <a:r>
                <a:rPr lang="en-US" u="sng">
                  <a:latin typeface="Arial" charset="0"/>
                </a:rPr>
                <a:t>No</a:t>
              </a:r>
              <a:endParaRPr lang="en-US" sz="4000">
                <a:latin typeface="Arial" charset="0"/>
              </a:endParaRPr>
            </a:p>
          </p:txBody>
        </p:sp>
        <p:sp>
          <p:nvSpPr>
            <p:cNvPr id="647182" name="Oval 14"/>
            <p:cNvSpPr>
              <a:spLocks noChangeArrowheads="1"/>
            </p:cNvSpPr>
            <p:nvPr/>
          </p:nvSpPr>
          <p:spPr bwMode="auto">
            <a:xfrm>
              <a:off x="1392"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latin typeface="Arial" charset="0"/>
                </a:rPr>
                <a:t>Site No</a:t>
              </a:r>
              <a:endParaRPr lang="en-US" sz="4000">
                <a:latin typeface="Arial" charset="0"/>
              </a:endParaRPr>
            </a:p>
          </p:txBody>
        </p:sp>
        <p:sp>
          <p:nvSpPr>
            <p:cNvPr id="647183" name="Oval 15"/>
            <p:cNvSpPr>
              <a:spLocks noChangeArrowheads="1"/>
            </p:cNvSpPr>
            <p:nvPr/>
          </p:nvSpPr>
          <p:spPr bwMode="auto">
            <a:xfrm>
              <a:off x="384" y="283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Site No</a:t>
              </a:r>
              <a:endParaRPr lang="en-US" sz="4000">
                <a:latin typeface="Arial" charset="0"/>
              </a:endParaRPr>
            </a:p>
          </p:txBody>
        </p:sp>
        <p:sp>
          <p:nvSpPr>
            <p:cNvPr id="647184" name="Oval 16"/>
            <p:cNvSpPr>
              <a:spLocks noChangeArrowheads="1"/>
            </p:cNvSpPr>
            <p:nvPr/>
          </p:nvSpPr>
          <p:spPr bwMode="auto">
            <a:xfrm>
              <a:off x="2016"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Destination</a:t>
              </a:r>
            </a:p>
            <a:p>
              <a:pPr eaLnBrk="0" hangingPunct="0"/>
              <a:r>
                <a:rPr lang="en-US">
                  <a:latin typeface="Arial" charset="0"/>
                </a:rPr>
                <a:t>no</a:t>
              </a:r>
              <a:endParaRPr lang="en-US" sz="4000">
                <a:latin typeface="Arial" charset="0"/>
              </a:endParaRPr>
            </a:p>
          </p:txBody>
        </p:sp>
        <p:sp>
          <p:nvSpPr>
            <p:cNvPr id="647185" name="Line 17"/>
            <p:cNvSpPr>
              <a:spLocks noChangeShapeType="1"/>
            </p:cNvSpPr>
            <p:nvPr/>
          </p:nvSpPr>
          <p:spPr bwMode="auto">
            <a:xfrm>
              <a:off x="1584" y="2352"/>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86" name="Oval 18"/>
            <p:cNvSpPr>
              <a:spLocks noChangeArrowheads="1"/>
            </p:cNvSpPr>
            <p:nvPr/>
          </p:nvSpPr>
          <p:spPr bwMode="auto">
            <a:xfrm>
              <a:off x="384" y="316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Species</a:t>
              </a:r>
            </a:p>
            <a:p>
              <a:pPr eaLnBrk="0" hangingPunct="0"/>
              <a:r>
                <a:rPr lang="en-US">
                  <a:latin typeface="Arial" charset="0"/>
                </a:rPr>
                <a:t>No</a:t>
              </a:r>
              <a:endParaRPr lang="en-US" sz="4000">
                <a:latin typeface="Arial" charset="0"/>
              </a:endParaRPr>
            </a:p>
          </p:txBody>
        </p:sp>
        <p:sp>
          <p:nvSpPr>
            <p:cNvPr id="647187" name="Line 19"/>
            <p:cNvSpPr>
              <a:spLocks noChangeShapeType="1"/>
            </p:cNvSpPr>
            <p:nvPr/>
          </p:nvSpPr>
          <p:spPr bwMode="auto">
            <a:xfrm>
              <a:off x="768" y="2928"/>
              <a:ext cx="24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88" name="Line 20"/>
            <p:cNvSpPr>
              <a:spLocks noChangeShapeType="1"/>
            </p:cNvSpPr>
            <p:nvPr/>
          </p:nvSpPr>
          <p:spPr bwMode="auto">
            <a:xfrm flipV="1">
              <a:off x="768" y="3168"/>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89" name="Line 21"/>
            <p:cNvSpPr>
              <a:spLocks noChangeShapeType="1"/>
            </p:cNvSpPr>
            <p:nvPr/>
          </p:nvSpPr>
          <p:spPr bwMode="auto">
            <a:xfrm>
              <a:off x="768" y="384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7190" name="Text Box 22"/>
            <p:cNvSpPr txBox="1">
              <a:spLocks noChangeArrowheads="1"/>
            </p:cNvSpPr>
            <p:nvPr/>
          </p:nvSpPr>
          <p:spPr bwMode="auto">
            <a:xfrm>
              <a:off x="1536" y="2707"/>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a:t>
              </a:r>
            </a:p>
          </p:txBody>
        </p:sp>
        <p:sp>
          <p:nvSpPr>
            <p:cNvPr id="647191" name="Text Box 23"/>
            <p:cNvSpPr txBox="1">
              <a:spLocks noChangeArrowheads="1"/>
            </p:cNvSpPr>
            <p:nvPr/>
          </p:nvSpPr>
          <p:spPr bwMode="auto">
            <a:xfrm>
              <a:off x="1296" y="3523"/>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a:t>
              </a:r>
            </a:p>
          </p:txBody>
        </p:sp>
        <p:sp>
          <p:nvSpPr>
            <p:cNvPr id="647192" name="Text Box 24"/>
            <p:cNvSpPr txBox="1">
              <a:spLocks noChangeArrowheads="1"/>
            </p:cNvSpPr>
            <p:nvPr/>
          </p:nvSpPr>
          <p:spPr bwMode="auto">
            <a:xfrm>
              <a:off x="1296" y="2803"/>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n</a:t>
              </a:r>
            </a:p>
          </p:txBody>
        </p:sp>
        <p:sp>
          <p:nvSpPr>
            <p:cNvPr id="647193" name="Text Box 25"/>
            <p:cNvSpPr txBox="1">
              <a:spLocks noChangeArrowheads="1"/>
            </p:cNvSpPr>
            <p:nvPr/>
          </p:nvSpPr>
          <p:spPr bwMode="auto">
            <a:xfrm>
              <a:off x="1296" y="3235"/>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n</a:t>
              </a:r>
            </a:p>
          </p:txBody>
        </p:sp>
        <p:sp>
          <p:nvSpPr>
            <p:cNvPr id="647194" name="Line 26"/>
            <p:cNvSpPr>
              <a:spLocks noChangeShapeType="1"/>
            </p:cNvSpPr>
            <p:nvPr/>
          </p:nvSpPr>
          <p:spPr bwMode="auto">
            <a:xfrm flipH="1">
              <a:off x="2112" y="2304"/>
              <a:ext cx="9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endParaRPr lang="en-US"/>
          </a:p>
          <a:p>
            <a:r>
              <a:rPr lang="en-US"/>
              <a:t>IS 257 – Fall 2011	</a:t>
            </a:r>
          </a:p>
        </p:txBody>
      </p:sp>
      <p:sp>
        <p:nvSpPr>
          <p:cNvPr id="648194" name="Rectangle 2"/>
          <p:cNvSpPr>
            <a:spLocks noGrp="1" noChangeArrowheads="1"/>
          </p:cNvSpPr>
          <p:nvPr>
            <p:ph type="title"/>
          </p:nvPr>
        </p:nvSpPr>
        <p:spPr/>
        <p:txBody>
          <a:bodyPr/>
          <a:lstStyle/>
          <a:p>
            <a:r>
              <a:rPr lang="en-US"/>
              <a:t>Sites and Shipwrecks</a:t>
            </a:r>
          </a:p>
        </p:txBody>
      </p:sp>
      <p:grpSp>
        <p:nvGrpSpPr>
          <p:cNvPr id="648195" name="Group 3"/>
          <p:cNvGrpSpPr>
            <a:grpSpLocks/>
          </p:cNvGrpSpPr>
          <p:nvPr/>
        </p:nvGrpSpPr>
        <p:grpSpPr bwMode="auto">
          <a:xfrm>
            <a:off x="2514600" y="1828800"/>
            <a:ext cx="4038600" cy="4419600"/>
            <a:chOff x="1440" y="2112"/>
            <a:chExt cx="1479" cy="1520"/>
          </a:xfrm>
        </p:grpSpPr>
        <p:sp>
          <p:nvSpPr>
            <p:cNvPr id="648196" name="Rectangle 4"/>
            <p:cNvSpPr>
              <a:spLocks noChangeArrowheads="1"/>
            </p:cNvSpPr>
            <p:nvPr/>
          </p:nvSpPr>
          <p:spPr bwMode="auto">
            <a:xfrm>
              <a:off x="1680" y="259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800">
                  <a:solidFill>
                    <a:schemeClr val="bg1"/>
                  </a:solidFill>
                  <a:latin typeface="Arial" charset="0"/>
                </a:rPr>
                <a:t>Sites</a:t>
              </a:r>
              <a:endParaRPr lang="en-US" sz="4000">
                <a:solidFill>
                  <a:schemeClr val="bg1"/>
                </a:solidFill>
                <a:latin typeface="Arial" charset="0"/>
              </a:endParaRPr>
            </a:p>
          </p:txBody>
        </p:sp>
        <p:sp>
          <p:nvSpPr>
            <p:cNvPr id="648197" name="Rectangle 5"/>
            <p:cNvSpPr>
              <a:spLocks noChangeArrowheads="1"/>
            </p:cNvSpPr>
            <p:nvPr/>
          </p:nvSpPr>
          <p:spPr bwMode="auto">
            <a:xfrm>
              <a:off x="2352"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800">
                  <a:solidFill>
                    <a:schemeClr val="bg1"/>
                  </a:solidFill>
                  <a:latin typeface="Arial" charset="0"/>
                </a:rPr>
                <a:t>ShipWrck</a:t>
              </a:r>
              <a:endParaRPr lang="en-US" sz="4000">
                <a:solidFill>
                  <a:schemeClr val="bg1"/>
                </a:solidFill>
                <a:latin typeface="Arial" charset="0"/>
              </a:endParaRPr>
            </a:p>
          </p:txBody>
        </p:sp>
        <p:sp>
          <p:nvSpPr>
            <p:cNvPr id="648198" name="Line 6"/>
            <p:cNvSpPr>
              <a:spLocks noChangeShapeType="1"/>
            </p:cNvSpPr>
            <p:nvPr/>
          </p:nvSpPr>
          <p:spPr bwMode="auto">
            <a:xfrm>
              <a:off x="2256"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8199" name="Line 7"/>
            <p:cNvSpPr>
              <a:spLocks noChangeShapeType="1"/>
            </p:cNvSpPr>
            <p:nvPr/>
          </p:nvSpPr>
          <p:spPr bwMode="auto">
            <a:xfrm>
              <a:off x="2640"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8200" name="AutoShape 8"/>
            <p:cNvSpPr>
              <a:spLocks noChangeArrowheads="1"/>
            </p:cNvSpPr>
            <p:nvPr/>
          </p:nvSpPr>
          <p:spPr bwMode="auto">
            <a:xfrm>
              <a:off x="2496"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4000">
                <a:latin typeface="Arial" charset="0"/>
              </a:endParaRPr>
            </a:p>
          </p:txBody>
        </p:sp>
        <p:sp>
          <p:nvSpPr>
            <p:cNvPr id="648201" name="Oval 9"/>
            <p:cNvSpPr>
              <a:spLocks noChangeArrowheads="1"/>
            </p:cNvSpPr>
            <p:nvPr/>
          </p:nvSpPr>
          <p:spPr bwMode="auto">
            <a:xfrm>
              <a:off x="1440"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latin typeface="Arial" charset="0"/>
                </a:rPr>
                <a:t>Site No</a:t>
              </a:r>
              <a:endParaRPr lang="en-US" sz="4000">
                <a:latin typeface="Arial" charset="0"/>
              </a:endParaRPr>
            </a:p>
          </p:txBody>
        </p:sp>
        <p:sp>
          <p:nvSpPr>
            <p:cNvPr id="648202" name="Oval 10"/>
            <p:cNvSpPr>
              <a:spLocks noChangeArrowheads="1"/>
            </p:cNvSpPr>
            <p:nvPr/>
          </p:nvSpPr>
          <p:spPr bwMode="auto">
            <a:xfrm>
              <a:off x="1968"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Destination</a:t>
              </a:r>
            </a:p>
            <a:p>
              <a:pPr eaLnBrk="0" hangingPunct="0"/>
              <a:r>
                <a:rPr lang="en-US">
                  <a:latin typeface="Arial" charset="0"/>
                </a:rPr>
                <a:t>no</a:t>
              </a:r>
              <a:endParaRPr lang="en-US" sz="4000">
                <a:latin typeface="Arial" charset="0"/>
              </a:endParaRPr>
            </a:p>
          </p:txBody>
        </p:sp>
        <p:sp>
          <p:nvSpPr>
            <p:cNvPr id="648203" name="Line 11"/>
            <p:cNvSpPr>
              <a:spLocks noChangeShapeType="1"/>
            </p:cNvSpPr>
            <p:nvPr/>
          </p:nvSpPr>
          <p:spPr bwMode="auto">
            <a:xfrm>
              <a:off x="1632" y="2352"/>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8204" name="Oval 12"/>
            <p:cNvSpPr>
              <a:spLocks noChangeArrowheads="1"/>
            </p:cNvSpPr>
            <p:nvPr/>
          </p:nvSpPr>
          <p:spPr bwMode="auto">
            <a:xfrm>
              <a:off x="2448" y="340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Site No</a:t>
              </a:r>
              <a:endParaRPr lang="en-US" sz="4000">
                <a:latin typeface="Arial" charset="0"/>
              </a:endParaRPr>
            </a:p>
          </p:txBody>
        </p:sp>
        <p:sp>
          <p:nvSpPr>
            <p:cNvPr id="648205" name="Line 13"/>
            <p:cNvSpPr>
              <a:spLocks noChangeShapeType="1"/>
            </p:cNvSpPr>
            <p:nvPr/>
          </p:nvSpPr>
          <p:spPr bwMode="auto">
            <a:xfrm flipV="1">
              <a:off x="2640" y="32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8206" name="Text Box 14"/>
            <p:cNvSpPr txBox="1">
              <a:spLocks noChangeArrowheads="1"/>
            </p:cNvSpPr>
            <p:nvPr/>
          </p:nvSpPr>
          <p:spPr bwMode="auto">
            <a:xfrm>
              <a:off x="2640" y="2807"/>
              <a:ext cx="157" cy="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1/n</a:t>
              </a:r>
            </a:p>
          </p:txBody>
        </p:sp>
        <p:sp>
          <p:nvSpPr>
            <p:cNvPr id="648207" name="Text Box 15"/>
            <p:cNvSpPr txBox="1">
              <a:spLocks noChangeArrowheads="1"/>
            </p:cNvSpPr>
            <p:nvPr/>
          </p:nvSpPr>
          <p:spPr bwMode="auto">
            <a:xfrm>
              <a:off x="2256" y="2711"/>
              <a:ext cx="104" cy="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a:t>
              </a:r>
            </a:p>
          </p:txBody>
        </p:sp>
        <p:sp>
          <p:nvSpPr>
            <p:cNvPr id="648208" name="Line 16"/>
            <p:cNvSpPr>
              <a:spLocks noChangeShapeType="1"/>
            </p:cNvSpPr>
            <p:nvPr/>
          </p:nvSpPr>
          <p:spPr bwMode="auto">
            <a:xfrm flipH="1">
              <a:off x="2112" y="2352"/>
              <a:ext cx="4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Date Placeholder 3"/>
          <p:cNvSpPr>
            <a:spLocks noGrp="1"/>
          </p:cNvSpPr>
          <p:nvPr>
            <p:ph type="dt" sz="half" idx="10"/>
          </p:nvPr>
        </p:nvSpPr>
        <p:spPr/>
        <p:txBody>
          <a:bodyPr/>
          <a:lstStyle/>
          <a:p>
            <a:endParaRPr lang="en-US"/>
          </a:p>
          <a:p>
            <a:r>
              <a:rPr lang="en-US"/>
              <a:t>IS 257 – Fall 2011	</a:t>
            </a:r>
          </a:p>
        </p:txBody>
      </p:sp>
      <p:sp>
        <p:nvSpPr>
          <p:cNvPr id="649218" name="Rectangle 2"/>
          <p:cNvSpPr>
            <a:spLocks noGrp="1" noChangeArrowheads="1"/>
          </p:cNvSpPr>
          <p:nvPr>
            <p:ph type="title"/>
          </p:nvPr>
        </p:nvSpPr>
        <p:spPr/>
        <p:txBody>
          <a:bodyPr/>
          <a:lstStyle/>
          <a:p>
            <a:r>
              <a:rPr lang="en-US"/>
              <a:t>DiveShop ER Diagram</a:t>
            </a:r>
          </a:p>
        </p:txBody>
      </p:sp>
      <p:grpSp>
        <p:nvGrpSpPr>
          <p:cNvPr id="649219" name="Group 3"/>
          <p:cNvGrpSpPr>
            <a:grpSpLocks/>
          </p:cNvGrpSpPr>
          <p:nvPr/>
        </p:nvGrpSpPr>
        <p:grpSpPr bwMode="auto">
          <a:xfrm>
            <a:off x="304800" y="990600"/>
            <a:ext cx="8610600" cy="5334000"/>
            <a:chOff x="384" y="1056"/>
            <a:chExt cx="5034" cy="2920"/>
          </a:xfrm>
        </p:grpSpPr>
        <p:sp>
          <p:nvSpPr>
            <p:cNvPr id="649220" name="Oval 4"/>
            <p:cNvSpPr>
              <a:spLocks noChangeArrowheads="1"/>
            </p:cNvSpPr>
            <p:nvPr/>
          </p:nvSpPr>
          <p:spPr bwMode="auto">
            <a:xfrm>
              <a:off x="2352" y="105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u="sng">
                  <a:latin typeface="Arial" charset="0"/>
                </a:rPr>
                <a:t>Customer</a:t>
              </a:r>
            </a:p>
            <a:p>
              <a:pPr eaLnBrk="0" hangingPunct="0"/>
              <a:r>
                <a:rPr lang="en-US" sz="1400" b="1" u="sng">
                  <a:latin typeface="Arial" charset="0"/>
                </a:rPr>
                <a:t>No</a:t>
              </a:r>
              <a:endParaRPr lang="en-US" b="1" u="sng">
                <a:latin typeface="Arial" charset="0"/>
              </a:endParaRPr>
            </a:p>
          </p:txBody>
        </p:sp>
        <p:sp>
          <p:nvSpPr>
            <p:cNvPr id="649221" name="Oval 5"/>
            <p:cNvSpPr>
              <a:spLocks noChangeArrowheads="1"/>
            </p:cNvSpPr>
            <p:nvPr/>
          </p:nvSpPr>
          <p:spPr bwMode="auto">
            <a:xfrm>
              <a:off x="3504" y="148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ShipVia</a:t>
              </a:r>
              <a:endParaRPr lang="en-US" b="1" u="sng">
                <a:latin typeface="Arial" charset="0"/>
              </a:endParaRPr>
            </a:p>
          </p:txBody>
        </p:sp>
        <p:grpSp>
          <p:nvGrpSpPr>
            <p:cNvPr id="649222" name="Group 6"/>
            <p:cNvGrpSpPr>
              <a:grpSpLocks/>
            </p:cNvGrpSpPr>
            <p:nvPr/>
          </p:nvGrpSpPr>
          <p:grpSpPr bwMode="auto">
            <a:xfrm>
              <a:off x="1008" y="1104"/>
              <a:ext cx="3783" cy="2872"/>
              <a:chOff x="1008" y="1104"/>
              <a:chExt cx="3783" cy="2872"/>
            </a:xfrm>
          </p:grpSpPr>
          <p:sp>
            <p:nvSpPr>
              <p:cNvPr id="649223" name="Rectangle 7"/>
              <p:cNvSpPr>
                <a:spLocks noChangeArrowheads="1"/>
              </p:cNvSpPr>
              <p:nvPr/>
            </p:nvSpPr>
            <p:spPr bwMode="auto">
              <a:xfrm>
                <a:off x="1680" y="1920"/>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Dest</a:t>
                </a:r>
                <a:endParaRPr lang="en-US" b="1">
                  <a:solidFill>
                    <a:schemeClr val="bg1"/>
                  </a:solidFill>
                  <a:latin typeface="Arial" charset="0"/>
                </a:endParaRPr>
              </a:p>
            </p:txBody>
          </p:sp>
          <p:sp>
            <p:nvSpPr>
              <p:cNvPr id="649224" name="Rectangle 8"/>
              <p:cNvSpPr>
                <a:spLocks noChangeArrowheads="1"/>
              </p:cNvSpPr>
              <p:nvPr/>
            </p:nvSpPr>
            <p:spPr bwMode="auto">
              <a:xfrm>
                <a:off x="1680" y="259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Sites</a:t>
                </a:r>
                <a:endParaRPr lang="en-US" b="1">
                  <a:solidFill>
                    <a:schemeClr val="bg1"/>
                  </a:solidFill>
                  <a:latin typeface="Arial" charset="0"/>
                </a:endParaRPr>
              </a:p>
            </p:txBody>
          </p:sp>
          <p:sp>
            <p:nvSpPr>
              <p:cNvPr id="649225" name="Rectangle 9"/>
              <p:cNvSpPr>
                <a:spLocks noChangeArrowheads="1"/>
              </p:cNvSpPr>
              <p:nvPr/>
            </p:nvSpPr>
            <p:spPr bwMode="auto">
              <a:xfrm>
                <a:off x="1008"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BioSite</a:t>
                </a:r>
                <a:endParaRPr lang="en-US" b="1">
                  <a:solidFill>
                    <a:schemeClr val="bg1"/>
                  </a:solidFill>
                  <a:latin typeface="Arial" charset="0"/>
                </a:endParaRPr>
              </a:p>
            </p:txBody>
          </p:sp>
          <p:sp>
            <p:nvSpPr>
              <p:cNvPr id="649226" name="Rectangle 10"/>
              <p:cNvSpPr>
                <a:spLocks noChangeArrowheads="1"/>
              </p:cNvSpPr>
              <p:nvPr/>
            </p:nvSpPr>
            <p:spPr bwMode="auto">
              <a:xfrm>
                <a:off x="4224" y="17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ShipVia</a:t>
                </a:r>
                <a:endParaRPr lang="en-US" b="1">
                  <a:solidFill>
                    <a:schemeClr val="bg1"/>
                  </a:solidFill>
                  <a:latin typeface="Arial" charset="0"/>
                </a:endParaRPr>
              </a:p>
            </p:txBody>
          </p:sp>
          <p:sp>
            <p:nvSpPr>
              <p:cNvPr id="649227" name="Rectangle 11"/>
              <p:cNvSpPr>
                <a:spLocks noChangeArrowheads="1"/>
              </p:cNvSpPr>
              <p:nvPr/>
            </p:nvSpPr>
            <p:spPr bwMode="auto">
              <a:xfrm>
                <a:off x="2352"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ShipWrck</a:t>
                </a:r>
                <a:endParaRPr lang="en-US" b="1">
                  <a:solidFill>
                    <a:schemeClr val="bg1"/>
                  </a:solidFill>
                  <a:latin typeface="Arial" charset="0"/>
                </a:endParaRPr>
              </a:p>
            </p:txBody>
          </p:sp>
          <p:sp>
            <p:nvSpPr>
              <p:cNvPr id="649228" name="Rectangle 12"/>
              <p:cNvSpPr>
                <a:spLocks noChangeArrowheads="1"/>
              </p:cNvSpPr>
              <p:nvPr/>
            </p:nvSpPr>
            <p:spPr bwMode="auto">
              <a:xfrm>
                <a:off x="1008" y="369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BioLife</a:t>
                </a:r>
                <a:endParaRPr lang="en-US" b="1">
                  <a:solidFill>
                    <a:schemeClr val="bg1"/>
                  </a:solidFill>
                  <a:latin typeface="Arial" charset="0"/>
                </a:endParaRPr>
              </a:p>
            </p:txBody>
          </p:sp>
          <p:sp>
            <p:nvSpPr>
              <p:cNvPr id="649229" name="Rectangle 13"/>
              <p:cNvSpPr>
                <a:spLocks noChangeArrowheads="1"/>
              </p:cNvSpPr>
              <p:nvPr/>
            </p:nvSpPr>
            <p:spPr bwMode="auto">
              <a:xfrm>
                <a:off x="3600" y="3648"/>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DiveStok</a:t>
                </a:r>
                <a:endParaRPr lang="en-US" b="1">
                  <a:solidFill>
                    <a:schemeClr val="bg1"/>
                  </a:solidFill>
                  <a:latin typeface="Arial" charset="0"/>
                </a:endParaRPr>
              </a:p>
            </p:txBody>
          </p:sp>
          <p:sp>
            <p:nvSpPr>
              <p:cNvPr id="649230" name="Rectangle 14"/>
              <p:cNvSpPr>
                <a:spLocks noChangeArrowheads="1"/>
              </p:cNvSpPr>
              <p:nvPr/>
            </p:nvSpPr>
            <p:spPr bwMode="auto">
              <a:xfrm>
                <a:off x="3600" y="2784"/>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DiveItem</a:t>
                </a:r>
                <a:endParaRPr lang="en-US" b="1">
                  <a:solidFill>
                    <a:schemeClr val="bg1"/>
                  </a:solidFill>
                  <a:latin typeface="Arial" charset="0"/>
                </a:endParaRPr>
              </a:p>
            </p:txBody>
          </p:sp>
          <p:sp>
            <p:nvSpPr>
              <p:cNvPr id="649231" name="Rectangle 15"/>
              <p:cNvSpPr>
                <a:spLocks noChangeArrowheads="1"/>
              </p:cNvSpPr>
              <p:nvPr/>
            </p:nvSpPr>
            <p:spPr bwMode="auto">
              <a:xfrm>
                <a:off x="2880" y="187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DiveOrds</a:t>
                </a:r>
                <a:endParaRPr lang="en-US" b="1">
                  <a:solidFill>
                    <a:schemeClr val="bg1"/>
                  </a:solidFill>
                  <a:latin typeface="Arial" charset="0"/>
                </a:endParaRPr>
              </a:p>
            </p:txBody>
          </p:sp>
          <p:sp>
            <p:nvSpPr>
              <p:cNvPr id="649232" name="Rectangle 16"/>
              <p:cNvSpPr>
                <a:spLocks noChangeArrowheads="1"/>
              </p:cNvSpPr>
              <p:nvPr/>
            </p:nvSpPr>
            <p:spPr bwMode="auto">
              <a:xfrm>
                <a:off x="2880" y="1104"/>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latin typeface="Arial" charset="0"/>
                  </a:rPr>
                  <a:t>DiveCust</a:t>
                </a:r>
                <a:endParaRPr lang="en-US" b="1">
                  <a:solidFill>
                    <a:schemeClr val="bg1"/>
                  </a:solidFill>
                  <a:latin typeface="Arial" charset="0"/>
                </a:endParaRPr>
              </a:p>
            </p:txBody>
          </p:sp>
          <p:sp>
            <p:nvSpPr>
              <p:cNvPr id="649233" name="AutoShape 17"/>
              <p:cNvSpPr>
                <a:spLocks noChangeArrowheads="1"/>
              </p:cNvSpPr>
              <p:nvPr/>
            </p:nvSpPr>
            <p:spPr bwMode="auto">
              <a:xfrm>
                <a:off x="3696" y="216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34" name="Line 18"/>
              <p:cNvSpPr>
                <a:spLocks noChangeShapeType="1"/>
              </p:cNvSpPr>
              <p:nvPr/>
            </p:nvSpPr>
            <p:spPr bwMode="auto">
              <a:xfrm>
                <a:off x="1296" y="355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35" name="Line 19"/>
              <p:cNvSpPr>
                <a:spLocks noChangeShapeType="1"/>
              </p:cNvSpPr>
              <p:nvPr/>
            </p:nvSpPr>
            <p:spPr bwMode="auto">
              <a:xfrm>
                <a:off x="1296" y="326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36" name="Line 20"/>
              <p:cNvSpPr>
                <a:spLocks noChangeShapeType="1"/>
              </p:cNvSpPr>
              <p:nvPr/>
            </p:nvSpPr>
            <p:spPr bwMode="auto">
              <a:xfrm>
                <a:off x="1296"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37" name="Line 21"/>
              <p:cNvSpPr>
                <a:spLocks noChangeShapeType="1"/>
              </p:cNvSpPr>
              <p:nvPr/>
            </p:nvSpPr>
            <p:spPr bwMode="auto">
              <a:xfrm>
                <a:off x="1440"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38" name="Line 22"/>
              <p:cNvSpPr>
                <a:spLocks noChangeShapeType="1"/>
              </p:cNvSpPr>
              <p:nvPr/>
            </p:nvSpPr>
            <p:spPr bwMode="auto">
              <a:xfrm>
                <a:off x="2256"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39" name="Line 23"/>
              <p:cNvSpPr>
                <a:spLocks noChangeShapeType="1"/>
              </p:cNvSpPr>
              <p:nvPr/>
            </p:nvSpPr>
            <p:spPr bwMode="auto">
              <a:xfrm>
                <a:off x="2640"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0" name="Line 24"/>
              <p:cNvSpPr>
                <a:spLocks noChangeShapeType="1"/>
              </p:cNvSpPr>
              <p:nvPr/>
            </p:nvSpPr>
            <p:spPr bwMode="auto">
              <a:xfrm>
                <a:off x="1968" y="249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1" name="Line 25"/>
              <p:cNvSpPr>
                <a:spLocks noChangeShapeType="1"/>
              </p:cNvSpPr>
              <p:nvPr/>
            </p:nvSpPr>
            <p:spPr bwMode="auto">
              <a:xfrm>
                <a:off x="1968" y="220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2" name="Line 26"/>
              <p:cNvSpPr>
                <a:spLocks noChangeShapeType="1"/>
              </p:cNvSpPr>
              <p:nvPr/>
            </p:nvSpPr>
            <p:spPr bwMode="auto">
              <a:xfrm>
                <a:off x="2256" y="2016"/>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3" name="Line 27"/>
              <p:cNvSpPr>
                <a:spLocks noChangeShapeType="1"/>
              </p:cNvSpPr>
              <p:nvPr/>
            </p:nvSpPr>
            <p:spPr bwMode="auto">
              <a:xfrm>
                <a:off x="2736" y="2016"/>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4" name="Line 28"/>
              <p:cNvSpPr>
                <a:spLocks noChangeShapeType="1"/>
              </p:cNvSpPr>
              <p:nvPr/>
            </p:nvSpPr>
            <p:spPr bwMode="auto">
              <a:xfrm>
                <a:off x="3168" y="139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5" name="Line 29"/>
              <p:cNvSpPr>
                <a:spLocks noChangeShapeType="1"/>
              </p:cNvSpPr>
              <p:nvPr/>
            </p:nvSpPr>
            <p:spPr bwMode="auto">
              <a:xfrm>
                <a:off x="3168" y="172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6" name="Line 30"/>
              <p:cNvSpPr>
                <a:spLocks noChangeShapeType="1"/>
              </p:cNvSpPr>
              <p:nvPr/>
            </p:nvSpPr>
            <p:spPr bwMode="auto">
              <a:xfrm flipV="1">
                <a:off x="3456" y="1920"/>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7" name="Line 31"/>
              <p:cNvSpPr>
                <a:spLocks noChangeShapeType="1"/>
              </p:cNvSpPr>
              <p:nvPr/>
            </p:nvSpPr>
            <p:spPr bwMode="auto">
              <a:xfrm>
                <a:off x="3456" y="2016"/>
                <a:ext cx="24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8" name="Line 32"/>
              <p:cNvSpPr>
                <a:spLocks noChangeShapeType="1"/>
              </p:cNvSpPr>
              <p:nvPr/>
            </p:nvSpPr>
            <p:spPr bwMode="auto">
              <a:xfrm>
                <a:off x="3840" y="2352"/>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49" name="AutoShape 33"/>
              <p:cNvSpPr>
                <a:spLocks noChangeArrowheads="1"/>
              </p:cNvSpPr>
              <p:nvPr/>
            </p:nvSpPr>
            <p:spPr bwMode="auto">
              <a:xfrm>
                <a:off x="2496"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0" name="AutoShape 34"/>
              <p:cNvSpPr>
                <a:spLocks noChangeArrowheads="1"/>
              </p:cNvSpPr>
              <p:nvPr/>
            </p:nvSpPr>
            <p:spPr bwMode="auto">
              <a:xfrm>
                <a:off x="1152"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1" name="AutoShape 35"/>
              <p:cNvSpPr>
                <a:spLocks noChangeArrowheads="1"/>
              </p:cNvSpPr>
              <p:nvPr/>
            </p:nvSpPr>
            <p:spPr bwMode="auto">
              <a:xfrm>
                <a:off x="1824" y="2304"/>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2" name="AutoShape 36"/>
              <p:cNvSpPr>
                <a:spLocks noChangeArrowheads="1"/>
              </p:cNvSpPr>
              <p:nvPr/>
            </p:nvSpPr>
            <p:spPr bwMode="auto">
              <a:xfrm>
                <a:off x="2448" y="192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3" name="AutoShape 37"/>
              <p:cNvSpPr>
                <a:spLocks noChangeArrowheads="1"/>
              </p:cNvSpPr>
              <p:nvPr/>
            </p:nvSpPr>
            <p:spPr bwMode="auto">
              <a:xfrm>
                <a:off x="3024" y="1536"/>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4" name="AutoShape 38"/>
              <p:cNvSpPr>
                <a:spLocks noChangeArrowheads="1"/>
              </p:cNvSpPr>
              <p:nvPr/>
            </p:nvSpPr>
            <p:spPr bwMode="auto">
              <a:xfrm>
                <a:off x="3696" y="1824"/>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5" name="AutoShape 39"/>
              <p:cNvSpPr>
                <a:spLocks noChangeArrowheads="1"/>
              </p:cNvSpPr>
              <p:nvPr/>
            </p:nvSpPr>
            <p:spPr bwMode="auto">
              <a:xfrm>
                <a:off x="3696" y="3264"/>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6" name="AutoShape 40"/>
              <p:cNvSpPr>
                <a:spLocks noChangeArrowheads="1"/>
              </p:cNvSpPr>
              <p:nvPr/>
            </p:nvSpPr>
            <p:spPr bwMode="auto">
              <a:xfrm>
                <a:off x="1152" y="336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b="1">
                  <a:latin typeface="Arial" charset="0"/>
                </a:endParaRPr>
              </a:p>
            </p:txBody>
          </p:sp>
          <p:sp>
            <p:nvSpPr>
              <p:cNvPr id="649257" name="Line 41"/>
              <p:cNvSpPr>
                <a:spLocks noChangeShapeType="1"/>
              </p:cNvSpPr>
              <p:nvPr/>
            </p:nvSpPr>
            <p:spPr bwMode="auto">
              <a:xfrm>
                <a:off x="3840" y="307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58" name="Line 42"/>
              <p:cNvSpPr>
                <a:spLocks noChangeShapeType="1"/>
              </p:cNvSpPr>
              <p:nvPr/>
            </p:nvSpPr>
            <p:spPr bwMode="auto">
              <a:xfrm>
                <a:off x="3840" y="345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59" name="Line 43"/>
              <p:cNvSpPr>
                <a:spLocks noChangeShapeType="1"/>
              </p:cNvSpPr>
              <p:nvPr/>
            </p:nvSpPr>
            <p:spPr bwMode="auto">
              <a:xfrm>
                <a:off x="3984" y="192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49260" name="Oval 44"/>
            <p:cNvSpPr>
              <a:spLocks noChangeArrowheads="1"/>
            </p:cNvSpPr>
            <p:nvPr/>
          </p:nvSpPr>
          <p:spPr bwMode="auto">
            <a:xfrm>
              <a:off x="2448" y="153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Customer</a:t>
              </a:r>
            </a:p>
            <a:p>
              <a:pPr eaLnBrk="0" hangingPunct="0"/>
              <a:r>
                <a:rPr lang="en-US" sz="1400" b="1">
                  <a:latin typeface="Arial" charset="0"/>
                </a:rPr>
                <a:t>No</a:t>
              </a:r>
              <a:endParaRPr lang="en-US" b="1">
                <a:latin typeface="Arial" charset="0"/>
              </a:endParaRPr>
            </a:p>
          </p:txBody>
        </p:sp>
        <p:sp>
          <p:nvSpPr>
            <p:cNvPr id="649261" name="Line 45"/>
            <p:cNvSpPr>
              <a:spLocks noChangeShapeType="1"/>
            </p:cNvSpPr>
            <p:nvPr/>
          </p:nvSpPr>
          <p:spPr bwMode="auto">
            <a:xfrm>
              <a:off x="2736"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62" name="Line 46"/>
            <p:cNvSpPr>
              <a:spLocks noChangeShapeType="1"/>
            </p:cNvSpPr>
            <p:nvPr/>
          </p:nvSpPr>
          <p:spPr bwMode="auto">
            <a:xfrm>
              <a:off x="2832" y="1632"/>
              <a:ext cx="14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63" name="Oval 47"/>
            <p:cNvSpPr>
              <a:spLocks noChangeArrowheads="1"/>
            </p:cNvSpPr>
            <p:nvPr/>
          </p:nvSpPr>
          <p:spPr bwMode="auto">
            <a:xfrm>
              <a:off x="5040" y="182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u="sng">
                  <a:latin typeface="Arial" charset="0"/>
                </a:rPr>
                <a:t>ShipVia</a:t>
              </a:r>
              <a:endParaRPr lang="en-US" b="1" u="sng">
                <a:latin typeface="Arial" charset="0"/>
              </a:endParaRPr>
            </a:p>
          </p:txBody>
        </p:sp>
        <p:sp>
          <p:nvSpPr>
            <p:cNvPr id="649264" name="Line 48"/>
            <p:cNvSpPr>
              <a:spLocks noChangeShapeType="1"/>
            </p:cNvSpPr>
            <p:nvPr/>
          </p:nvSpPr>
          <p:spPr bwMode="auto">
            <a:xfrm flipH="1">
              <a:off x="3360" y="1680"/>
              <a:ext cx="24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65" name="Line 49"/>
            <p:cNvSpPr>
              <a:spLocks noChangeShapeType="1"/>
            </p:cNvSpPr>
            <p:nvPr/>
          </p:nvSpPr>
          <p:spPr bwMode="auto">
            <a:xfrm flipH="1">
              <a:off x="4800" y="192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66" name="Oval 50"/>
            <p:cNvSpPr>
              <a:spLocks noChangeArrowheads="1"/>
            </p:cNvSpPr>
            <p:nvPr/>
          </p:nvSpPr>
          <p:spPr bwMode="auto">
            <a:xfrm>
              <a:off x="2976" y="230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u="sng">
                  <a:latin typeface="Arial" charset="0"/>
                </a:rPr>
                <a:t>Order</a:t>
              </a:r>
            </a:p>
            <a:p>
              <a:pPr eaLnBrk="0" hangingPunct="0"/>
              <a:r>
                <a:rPr lang="en-US" sz="1400" b="1" u="sng">
                  <a:latin typeface="Arial" charset="0"/>
                </a:rPr>
                <a:t>No</a:t>
              </a:r>
              <a:endParaRPr lang="en-US" b="1" u="sng">
                <a:latin typeface="Arial" charset="0"/>
              </a:endParaRPr>
            </a:p>
          </p:txBody>
        </p:sp>
        <p:sp>
          <p:nvSpPr>
            <p:cNvPr id="649267" name="Oval 51"/>
            <p:cNvSpPr>
              <a:spLocks noChangeArrowheads="1"/>
            </p:cNvSpPr>
            <p:nvPr/>
          </p:nvSpPr>
          <p:spPr bwMode="auto">
            <a:xfrm>
              <a:off x="4368" y="254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Order</a:t>
              </a:r>
            </a:p>
            <a:p>
              <a:pPr eaLnBrk="0" hangingPunct="0"/>
              <a:r>
                <a:rPr lang="en-US" sz="1400" b="1">
                  <a:latin typeface="Arial" charset="0"/>
                </a:rPr>
                <a:t>No</a:t>
              </a:r>
              <a:endParaRPr lang="en-US" b="1" u="sng">
                <a:latin typeface="Arial" charset="0"/>
              </a:endParaRPr>
            </a:p>
          </p:txBody>
        </p:sp>
        <p:sp>
          <p:nvSpPr>
            <p:cNvPr id="649268" name="Oval 52"/>
            <p:cNvSpPr>
              <a:spLocks noChangeArrowheads="1"/>
            </p:cNvSpPr>
            <p:nvPr/>
          </p:nvSpPr>
          <p:spPr bwMode="auto">
            <a:xfrm>
              <a:off x="4368" y="297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Item</a:t>
              </a:r>
            </a:p>
            <a:p>
              <a:pPr eaLnBrk="0" hangingPunct="0"/>
              <a:r>
                <a:rPr lang="en-US" sz="1400" b="1">
                  <a:latin typeface="Arial" charset="0"/>
                </a:rPr>
                <a:t>No</a:t>
              </a:r>
              <a:endParaRPr lang="en-US" b="1" u="sng">
                <a:latin typeface="Arial" charset="0"/>
              </a:endParaRPr>
            </a:p>
          </p:txBody>
        </p:sp>
        <p:sp>
          <p:nvSpPr>
            <p:cNvPr id="649269" name="Oval 53"/>
            <p:cNvSpPr>
              <a:spLocks noChangeArrowheads="1"/>
            </p:cNvSpPr>
            <p:nvPr/>
          </p:nvSpPr>
          <p:spPr bwMode="auto">
            <a:xfrm>
              <a:off x="4368" y="369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u="sng">
                  <a:latin typeface="Arial" charset="0"/>
                </a:rPr>
                <a:t>Item</a:t>
              </a:r>
            </a:p>
            <a:p>
              <a:pPr eaLnBrk="0" hangingPunct="0"/>
              <a:r>
                <a:rPr lang="en-US" sz="1400" b="1" u="sng">
                  <a:latin typeface="Arial" charset="0"/>
                </a:rPr>
                <a:t>No</a:t>
              </a:r>
              <a:endParaRPr lang="en-US" b="1" u="sng">
                <a:latin typeface="Arial" charset="0"/>
              </a:endParaRPr>
            </a:p>
          </p:txBody>
        </p:sp>
        <p:sp>
          <p:nvSpPr>
            <p:cNvPr id="649270" name="Line 54"/>
            <p:cNvSpPr>
              <a:spLocks noChangeShapeType="1"/>
            </p:cNvSpPr>
            <p:nvPr/>
          </p:nvSpPr>
          <p:spPr bwMode="auto">
            <a:xfrm>
              <a:off x="4176" y="379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71" name="Line 55"/>
            <p:cNvSpPr>
              <a:spLocks noChangeShapeType="1"/>
            </p:cNvSpPr>
            <p:nvPr/>
          </p:nvSpPr>
          <p:spPr bwMode="auto">
            <a:xfrm>
              <a:off x="4176" y="2928"/>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72" name="Line 56"/>
            <p:cNvSpPr>
              <a:spLocks noChangeShapeType="1"/>
            </p:cNvSpPr>
            <p:nvPr/>
          </p:nvSpPr>
          <p:spPr bwMode="auto">
            <a:xfrm flipH="1">
              <a:off x="4176" y="2640"/>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73" name="Line 57"/>
            <p:cNvSpPr>
              <a:spLocks noChangeShapeType="1"/>
            </p:cNvSpPr>
            <p:nvPr/>
          </p:nvSpPr>
          <p:spPr bwMode="auto">
            <a:xfrm flipV="1">
              <a:off x="3168" y="216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74" name="Oval 58"/>
            <p:cNvSpPr>
              <a:spLocks noChangeArrowheads="1"/>
            </p:cNvSpPr>
            <p:nvPr/>
          </p:nvSpPr>
          <p:spPr bwMode="auto">
            <a:xfrm>
              <a:off x="1536" y="148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u="sng">
                  <a:latin typeface="Arial" charset="0"/>
                </a:rPr>
                <a:t>Destination</a:t>
              </a:r>
            </a:p>
            <a:p>
              <a:pPr eaLnBrk="0" hangingPunct="0"/>
              <a:r>
                <a:rPr lang="en-US" sz="1400" b="1" u="sng">
                  <a:latin typeface="Arial" charset="0"/>
                </a:rPr>
                <a:t>Name</a:t>
              </a:r>
              <a:endParaRPr lang="en-US" b="1">
                <a:latin typeface="Arial" charset="0"/>
              </a:endParaRPr>
            </a:p>
          </p:txBody>
        </p:sp>
        <p:sp>
          <p:nvSpPr>
            <p:cNvPr id="649275" name="Oval 59"/>
            <p:cNvSpPr>
              <a:spLocks noChangeArrowheads="1"/>
            </p:cNvSpPr>
            <p:nvPr/>
          </p:nvSpPr>
          <p:spPr bwMode="auto">
            <a:xfrm>
              <a:off x="2496" y="230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Destination</a:t>
              </a:r>
              <a:endParaRPr lang="en-US" b="1">
                <a:latin typeface="Arial" charset="0"/>
              </a:endParaRPr>
            </a:p>
          </p:txBody>
        </p:sp>
        <p:sp>
          <p:nvSpPr>
            <p:cNvPr id="649276" name="Line 60"/>
            <p:cNvSpPr>
              <a:spLocks noChangeShapeType="1"/>
            </p:cNvSpPr>
            <p:nvPr/>
          </p:nvSpPr>
          <p:spPr bwMode="auto">
            <a:xfrm>
              <a:off x="1776" y="172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77" name="Line 61"/>
            <p:cNvSpPr>
              <a:spLocks noChangeShapeType="1"/>
            </p:cNvSpPr>
            <p:nvPr/>
          </p:nvSpPr>
          <p:spPr bwMode="auto">
            <a:xfrm flipV="1">
              <a:off x="2736" y="2160"/>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78" name="Oval 62"/>
            <p:cNvSpPr>
              <a:spLocks noChangeArrowheads="1"/>
            </p:cNvSpPr>
            <p:nvPr/>
          </p:nvSpPr>
          <p:spPr bwMode="auto">
            <a:xfrm>
              <a:off x="384" y="374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u="sng">
                  <a:latin typeface="Arial" charset="0"/>
                </a:rPr>
                <a:t>Species</a:t>
              </a:r>
            </a:p>
            <a:p>
              <a:pPr eaLnBrk="0" hangingPunct="0"/>
              <a:r>
                <a:rPr lang="en-US" sz="1400" b="1" u="sng">
                  <a:latin typeface="Arial" charset="0"/>
                </a:rPr>
                <a:t>No</a:t>
              </a:r>
              <a:endParaRPr lang="en-US" b="1">
                <a:latin typeface="Arial" charset="0"/>
              </a:endParaRPr>
            </a:p>
          </p:txBody>
        </p:sp>
        <p:sp>
          <p:nvSpPr>
            <p:cNvPr id="649279" name="Oval 63"/>
            <p:cNvSpPr>
              <a:spLocks noChangeArrowheads="1"/>
            </p:cNvSpPr>
            <p:nvPr/>
          </p:nvSpPr>
          <p:spPr bwMode="auto">
            <a:xfrm>
              <a:off x="864" y="2400"/>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u="sng">
                  <a:latin typeface="Arial" charset="0"/>
                </a:rPr>
                <a:t>Site No</a:t>
              </a:r>
              <a:endParaRPr lang="en-US" b="1">
                <a:latin typeface="Arial" charset="0"/>
              </a:endParaRPr>
            </a:p>
          </p:txBody>
        </p:sp>
        <p:sp>
          <p:nvSpPr>
            <p:cNvPr id="649280" name="Oval 64"/>
            <p:cNvSpPr>
              <a:spLocks noChangeArrowheads="1"/>
            </p:cNvSpPr>
            <p:nvPr/>
          </p:nvSpPr>
          <p:spPr bwMode="auto">
            <a:xfrm>
              <a:off x="1056" y="172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Destination</a:t>
              </a:r>
            </a:p>
            <a:p>
              <a:pPr eaLnBrk="0" hangingPunct="0"/>
              <a:r>
                <a:rPr lang="en-US" sz="1400" b="1">
                  <a:latin typeface="Arial" charset="0"/>
                </a:rPr>
                <a:t>no</a:t>
              </a:r>
              <a:endParaRPr lang="en-US" b="1">
                <a:latin typeface="Arial" charset="0"/>
              </a:endParaRPr>
            </a:p>
          </p:txBody>
        </p:sp>
        <p:sp>
          <p:nvSpPr>
            <p:cNvPr id="649281" name="Oval 65"/>
            <p:cNvSpPr>
              <a:spLocks noChangeArrowheads="1"/>
            </p:cNvSpPr>
            <p:nvPr/>
          </p:nvSpPr>
          <p:spPr bwMode="auto">
            <a:xfrm>
              <a:off x="384" y="283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Site No</a:t>
              </a:r>
              <a:endParaRPr lang="en-US" b="1">
                <a:latin typeface="Arial" charset="0"/>
              </a:endParaRPr>
            </a:p>
          </p:txBody>
        </p:sp>
        <p:sp>
          <p:nvSpPr>
            <p:cNvPr id="649282" name="Oval 66"/>
            <p:cNvSpPr>
              <a:spLocks noChangeArrowheads="1"/>
            </p:cNvSpPr>
            <p:nvPr/>
          </p:nvSpPr>
          <p:spPr bwMode="auto">
            <a:xfrm>
              <a:off x="1200" y="220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Destination</a:t>
              </a:r>
            </a:p>
            <a:p>
              <a:pPr eaLnBrk="0" hangingPunct="0"/>
              <a:r>
                <a:rPr lang="en-US" sz="1400" b="1">
                  <a:latin typeface="Arial" charset="0"/>
                </a:rPr>
                <a:t>no</a:t>
              </a:r>
              <a:endParaRPr lang="en-US" b="1">
                <a:latin typeface="Arial" charset="0"/>
              </a:endParaRPr>
            </a:p>
          </p:txBody>
        </p:sp>
        <p:sp>
          <p:nvSpPr>
            <p:cNvPr id="649283" name="Line 67"/>
            <p:cNvSpPr>
              <a:spLocks noChangeShapeType="1"/>
            </p:cNvSpPr>
            <p:nvPr/>
          </p:nvSpPr>
          <p:spPr bwMode="auto">
            <a:xfrm>
              <a:off x="1440" y="1824"/>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84" name="Line 68"/>
            <p:cNvSpPr>
              <a:spLocks noChangeShapeType="1"/>
            </p:cNvSpPr>
            <p:nvPr/>
          </p:nvSpPr>
          <p:spPr bwMode="auto">
            <a:xfrm>
              <a:off x="1584" y="2352"/>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85" name="Line 69"/>
            <p:cNvSpPr>
              <a:spLocks noChangeShapeType="1"/>
            </p:cNvSpPr>
            <p:nvPr/>
          </p:nvSpPr>
          <p:spPr bwMode="auto">
            <a:xfrm>
              <a:off x="1248" y="2496"/>
              <a:ext cx="48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86" name="Oval 70"/>
            <p:cNvSpPr>
              <a:spLocks noChangeArrowheads="1"/>
            </p:cNvSpPr>
            <p:nvPr/>
          </p:nvSpPr>
          <p:spPr bwMode="auto">
            <a:xfrm>
              <a:off x="384" y="316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Species</a:t>
              </a:r>
            </a:p>
            <a:p>
              <a:pPr eaLnBrk="0" hangingPunct="0"/>
              <a:r>
                <a:rPr lang="en-US" sz="1400" b="1">
                  <a:latin typeface="Arial" charset="0"/>
                </a:rPr>
                <a:t>No</a:t>
              </a:r>
              <a:endParaRPr lang="en-US" b="1">
                <a:latin typeface="Arial" charset="0"/>
              </a:endParaRPr>
            </a:p>
          </p:txBody>
        </p:sp>
        <p:sp>
          <p:nvSpPr>
            <p:cNvPr id="649287" name="Oval 71"/>
            <p:cNvSpPr>
              <a:spLocks noChangeArrowheads="1"/>
            </p:cNvSpPr>
            <p:nvPr/>
          </p:nvSpPr>
          <p:spPr bwMode="auto">
            <a:xfrm>
              <a:off x="2448" y="340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latin typeface="Arial" charset="0"/>
                </a:rPr>
                <a:t>Site No</a:t>
              </a:r>
              <a:endParaRPr lang="en-US" b="1">
                <a:latin typeface="Arial" charset="0"/>
              </a:endParaRPr>
            </a:p>
          </p:txBody>
        </p:sp>
        <p:sp>
          <p:nvSpPr>
            <p:cNvPr id="649288" name="Line 72"/>
            <p:cNvSpPr>
              <a:spLocks noChangeShapeType="1"/>
            </p:cNvSpPr>
            <p:nvPr/>
          </p:nvSpPr>
          <p:spPr bwMode="auto">
            <a:xfrm flipV="1">
              <a:off x="2640" y="32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89" name="Line 73"/>
            <p:cNvSpPr>
              <a:spLocks noChangeShapeType="1"/>
            </p:cNvSpPr>
            <p:nvPr/>
          </p:nvSpPr>
          <p:spPr bwMode="auto">
            <a:xfrm>
              <a:off x="768" y="2928"/>
              <a:ext cx="24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90" name="Line 74"/>
            <p:cNvSpPr>
              <a:spLocks noChangeShapeType="1"/>
            </p:cNvSpPr>
            <p:nvPr/>
          </p:nvSpPr>
          <p:spPr bwMode="auto">
            <a:xfrm flipV="1">
              <a:off x="768" y="3168"/>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49291" name="Line 75"/>
            <p:cNvSpPr>
              <a:spLocks noChangeShapeType="1"/>
            </p:cNvSpPr>
            <p:nvPr/>
          </p:nvSpPr>
          <p:spPr bwMode="auto">
            <a:xfrm>
              <a:off x="768" y="384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49292" name="Text Box 76"/>
          <p:cNvSpPr txBox="1">
            <a:spLocks noChangeArrowheads="1"/>
          </p:cNvSpPr>
          <p:nvPr/>
        </p:nvSpPr>
        <p:spPr bwMode="auto">
          <a:xfrm>
            <a:off x="2286000" y="4038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293" name="Text Box 77"/>
          <p:cNvSpPr txBox="1">
            <a:spLocks noChangeArrowheads="1"/>
          </p:cNvSpPr>
          <p:nvPr/>
        </p:nvSpPr>
        <p:spPr bwMode="auto">
          <a:xfrm>
            <a:off x="2971800" y="30480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294" name="Text Box 78"/>
          <p:cNvSpPr txBox="1">
            <a:spLocks noChangeArrowheads="1"/>
          </p:cNvSpPr>
          <p:nvPr/>
        </p:nvSpPr>
        <p:spPr bwMode="auto">
          <a:xfrm>
            <a:off x="3581400" y="2743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295" name="Text Box 79"/>
          <p:cNvSpPr txBox="1">
            <a:spLocks noChangeArrowheads="1"/>
          </p:cNvSpPr>
          <p:nvPr/>
        </p:nvSpPr>
        <p:spPr bwMode="auto">
          <a:xfrm>
            <a:off x="5029200" y="1600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296" name="Text Box 80"/>
          <p:cNvSpPr txBox="1">
            <a:spLocks noChangeArrowheads="1"/>
          </p:cNvSpPr>
          <p:nvPr/>
        </p:nvSpPr>
        <p:spPr bwMode="auto">
          <a:xfrm>
            <a:off x="5562600" y="2895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297" name="Text Box 81"/>
          <p:cNvSpPr txBox="1">
            <a:spLocks noChangeArrowheads="1"/>
          </p:cNvSpPr>
          <p:nvPr/>
        </p:nvSpPr>
        <p:spPr bwMode="auto">
          <a:xfrm>
            <a:off x="6019800" y="5562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298" name="Text Box 82"/>
          <p:cNvSpPr txBox="1">
            <a:spLocks noChangeArrowheads="1"/>
          </p:cNvSpPr>
          <p:nvPr/>
        </p:nvSpPr>
        <p:spPr bwMode="auto">
          <a:xfrm>
            <a:off x="4191000" y="4267200"/>
            <a:ext cx="31432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1/n</a:t>
            </a:r>
          </a:p>
        </p:txBody>
      </p:sp>
      <p:sp>
        <p:nvSpPr>
          <p:cNvPr id="649299" name="Text Box 83"/>
          <p:cNvSpPr txBox="1">
            <a:spLocks noChangeArrowheads="1"/>
          </p:cNvSpPr>
          <p:nvPr/>
        </p:nvSpPr>
        <p:spPr bwMode="auto">
          <a:xfrm>
            <a:off x="1905000" y="56388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300" name="Text Box 84"/>
          <p:cNvSpPr txBox="1">
            <a:spLocks noChangeArrowheads="1"/>
          </p:cNvSpPr>
          <p:nvPr/>
        </p:nvSpPr>
        <p:spPr bwMode="auto">
          <a:xfrm>
            <a:off x="6477000" y="2514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649301" name="Text Box 85"/>
          <p:cNvSpPr txBox="1">
            <a:spLocks noChangeArrowheads="1"/>
          </p:cNvSpPr>
          <p:nvPr/>
        </p:nvSpPr>
        <p:spPr bwMode="auto">
          <a:xfrm>
            <a:off x="5562600" y="2514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2" name="Text Box 86"/>
          <p:cNvSpPr txBox="1">
            <a:spLocks noChangeArrowheads="1"/>
          </p:cNvSpPr>
          <p:nvPr/>
        </p:nvSpPr>
        <p:spPr bwMode="auto">
          <a:xfrm>
            <a:off x="6019800" y="3886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3" name="Text Box 87"/>
          <p:cNvSpPr txBox="1">
            <a:spLocks noChangeArrowheads="1"/>
          </p:cNvSpPr>
          <p:nvPr/>
        </p:nvSpPr>
        <p:spPr bwMode="auto">
          <a:xfrm>
            <a:off x="6019800" y="4648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4" name="Text Box 88"/>
          <p:cNvSpPr txBox="1">
            <a:spLocks noChangeArrowheads="1"/>
          </p:cNvSpPr>
          <p:nvPr/>
        </p:nvSpPr>
        <p:spPr bwMode="auto">
          <a:xfrm>
            <a:off x="5029200" y="22860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5" name="Text Box 89"/>
          <p:cNvSpPr txBox="1">
            <a:spLocks noChangeArrowheads="1"/>
          </p:cNvSpPr>
          <p:nvPr/>
        </p:nvSpPr>
        <p:spPr bwMode="auto">
          <a:xfrm>
            <a:off x="3048000" y="35814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6" name="Text Box 90"/>
          <p:cNvSpPr txBox="1">
            <a:spLocks noChangeArrowheads="1"/>
          </p:cNvSpPr>
          <p:nvPr/>
        </p:nvSpPr>
        <p:spPr bwMode="auto">
          <a:xfrm>
            <a:off x="1905000" y="4267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7" name="Text Box 91"/>
          <p:cNvSpPr txBox="1">
            <a:spLocks noChangeArrowheads="1"/>
          </p:cNvSpPr>
          <p:nvPr/>
        </p:nvSpPr>
        <p:spPr bwMode="auto">
          <a:xfrm>
            <a:off x="1905000" y="49530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8" name="Text Box 92"/>
          <p:cNvSpPr txBox="1">
            <a:spLocks noChangeArrowheads="1"/>
          </p:cNvSpPr>
          <p:nvPr/>
        </p:nvSpPr>
        <p:spPr bwMode="auto">
          <a:xfrm>
            <a:off x="4343400" y="25908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649309" name="Text Box 93"/>
          <p:cNvSpPr txBox="1">
            <a:spLocks noChangeArrowheads="1"/>
          </p:cNvSpPr>
          <p:nvPr/>
        </p:nvSpPr>
        <p:spPr bwMode="auto">
          <a:xfrm>
            <a:off x="3581400" y="4038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50242" name="Rectangle 2"/>
          <p:cNvSpPr>
            <a:spLocks noGrp="1" noChangeArrowheads="1"/>
          </p:cNvSpPr>
          <p:nvPr>
            <p:ph type="title"/>
          </p:nvPr>
        </p:nvSpPr>
        <p:spPr/>
        <p:txBody>
          <a:bodyPr/>
          <a:lstStyle/>
          <a:p>
            <a:r>
              <a:rPr lang="en-US"/>
              <a:t>What must be calculated?</a:t>
            </a:r>
          </a:p>
        </p:txBody>
      </p:sp>
      <p:sp>
        <p:nvSpPr>
          <p:cNvPr id="650243" name="Rectangle 3"/>
          <p:cNvSpPr>
            <a:spLocks noGrp="1" noChangeArrowheads="1"/>
          </p:cNvSpPr>
          <p:nvPr>
            <p:ph type="body" idx="1"/>
          </p:nvPr>
        </p:nvSpPr>
        <p:spPr/>
        <p:txBody>
          <a:bodyPr/>
          <a:lstStyle/>
          <a:p>
            <a:r>
              <a:rPr lang="en-US"/>
              <a:t>Total price for equipment rental?</a:t>
            </a:r>
          </a:p>
          <a:p>
            <a:r>
              <a:rPr lang="en-US"/>
              <a:t>Total price for equipment sale?</a:t>
            </a:r>
          </a:p>
          <a:p>
            <a:r>
              <a:rPr lang="en-US"/>
              <a:t>Total price of an order?</a:t>
            </a:r>
          </a:p>
          <a:p>
            <a:pPr lvl="1"/>
            <a:r>
              <a:rPr lang="en-US"/>
              <a:t>Vacation price</a:t>
            </a:r>
          </a:p>
          <a:p>
            <a:pPr lvl="1"/>
            <a:r>
              <a:rPr lang="en-US"/>
              <a:t>Equipment  (rental or sale)</a:t>
            </a:r>
          </a:p>
          <a:p>
            <a:pPr lvl="1"/>
            <a:r>
              <a:rPr lang="en-US"/>
              <a:t>Shipping</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51266" name="Rectangle 2"/>
          <p:cNvSpPr>
            <a:spLocks noGrp="1" noChangeArrowheads="1"/>
          </p:cNvSpPr>
          <p:nvPr>
            <p:ph type="title"/>
          </p:nvPr>
        </p:nvSpPr>
        <p:spPr/>
        <p:txBody>
          <a:bodyPr/>
          <a:lstStyle/>
          <a:p>
            <a:r>
              <a:rPr lang="en-US"/>
              <a:t>What is Missing??</a:t>
            </a:r>
          </a:p>
        </p:txBody>
      </p:sp>
      <p:sp>
        <p:nvSpPr>
          <p:cNvPr id="651267" name="Rectangle 3"/>
          <p:cNvSpPr>
            <a:spLocks noGrp="1" noChangeArrowheads="1"/>
          </p:cNvSpPr>
          <p:nvPr>
            <p:ph type="body" idx="1"/>
          </p:nvPr>
        </p:nvSpPr>
        <p:spPr/>
        <p:txBody>
          <a:bodyPr/>
          <a:lstStyle/>
          <a:p>
            <a:pPr>
              <a:lnSpc>
                <a:spcPct val="90000"/>
              </a:lnSpc>
            </a:pPr>
            <a:r>
              <a:rPr lang="en-US" sz="2800"/>
              <a:t>Not really an </a:t>
            </a:r>
            <a:r>
              <a:rPr lang="ja-JP" altLang="en-US" sz="2800">
                <a:latin typeface="Arial"/>
              </a:rPr>
              <a:t>“</a:t>
            </a:r>
            <a:r>
              <a:rPr lang="en-US" sz="2800"/>
              <a:t>enterprise-wide</a:t>
            </a:r>
            <a:r>
              <a:rPr lang="ja-JP" altLang="en-US" sz="2800">
                <a:latin typeface="Arial"/>
              </a:rPr>
              <a:t>”</a:t>
            </a:r>
            <a:r>
              <a:rPr lang="en-US" sz="2800"/>
              <a:t> database</a:t>
            </a:r>
          </a:p>
          <a:p>
            <a:pPr lvl="1">
              <a:lnSpc>
                <a:spcPct val="90000"/>
              </a:lnSpc>
            </a:pPr>
            <a:r>
              <a:rPr lang="en-US" sz="2400"/>
              <a:t>No personnel</a:t>
            </a:r>
          </a:p>
          <a:p>
            <a:pPr lvl="2">
              <a:lnSpc>
                <a:spcPct val="90000"/>
              </a:lnSpc>
            </a:pPr>
            <a:r>
              <a:rPr lang="en-US" sz="2000"/>
              <a:t>Sales people</a:t>
            </a:r>
          </a:p>
          <a:p>
            <a:pPr lvl="2">
              <a:lnSpc>
                <a:spcPct val="90000"/>
              </a:lnSpc>
            </a:pPr>
            <a:r>
              <a:rPr lang="en-US" sz="2000"/>
              <a:t>Dive masters</a:t>
            </a:r>
          </a:p>
          <a:p>
            <a:pPr lvl="2">
              <a:lnSpc>
                <a:spcPct val="90000"/>
              </a:lnSpc>
            </a:pPr>
            <a:r>
              <a:rPr lang="en-US" sz="2000"/>
              <a:t>Boat captains and crew</a:t>
            </a:r>
          </a:p>
          <a:p>
            <a:pPr lvl="2">
              <a:lnSpc>
                <a:spcPct val="90000"/>
              </a:lnSpc>
            </a:pPr>
            <a:r>
              <a:rPr lang="en-US" sz="2000"/>
              <a:t>payroll</a:t>
            </a:r>
          </a:p>
          <a:p>
            <a:pPr lvl="1">
              <a:lnSpc>
                <a:spcPct val="90000"/>
              </a:lnSpc>
            </a:pPr>
            <a:r>
              <a:rPr lang="en-US" sz="2400"/>
              <a:t>No Local arrangements</a:t>
            </a:r>
          </a:p>
          <a:p>
            <a:pPr lvl="2">
              <a:lnSpc>
                <a:spcPct val="90000"/>
              </a:lnSpc>
            </a:pPr>
            <a:r>
              <a:rPr lang="en-US" sz="2000"/>
              <a:t>Dive Boats</a:t>
            </a:r>
          </a:p>
          <a:p>
            <a:pPr lvl="3">
              <a:lnSpc>
                <a:spcPct val="90000"/>
              </a:lnSpc>
            </a:pPr>
            <a:r>
              <a:rPr lang="en-US" sz="1800"/>
              <a:t>Charter bookings?</a:t>
            </a:r>
          </a:p>
          <a:p>
            <a:pPr lvl="2">
              <a:lnSpc>
                <a:spcPct val="90000"/>
              </a:lnSpc>
            </a:pPr>
            <a:r>
              <a:rPr lang="en-US" sz="2000"/>
              <a:t>Hotels?</a:t>
            </a:r>
          </a:p>
          <a:p>
            <a:pPr lvl="1">
              <a:lnSpc>
                <a:spcPct val="90000"/>
              </a:lnSpc>
            </a:pPr>
            <a:r>
              <a:rPr lang="en-US" sz="2400"/>
              <a:t>Suppliers/Wholesalers for dive equipment</a:t>
            </a:r>
          </a:p>
          <a:p>
            <a:pPr lvl="2">
              <a:lnSpc>
                <a:spcPct val="90000"/>
              </a:lnSpc>
            </a:pPr>
            <a:r>
              <a:rPr lang="en-US" sz="2000"/>
              <a:t>Orders for new/replacement equipment</a:t>
            </a:r>
          </a:p>
          <a:p>
            <a:pPr lvl="1">
              <a:lnSpc>
                <a:spcPct val="90000"/>
              </a:lnSpc>
            </a:pPr>
            <a:r>
              <a:rPr lang="en-US" sz="2400"/>
              <a:t>No history (only current or last order)</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49570" name="Rectangle 2"/>
          <p:cNvSpPr>
            <a:spLocks noGrp="1" noChangeArrowheads="1"/>
          </p:cNvSpPr>
          <p:nvPr>
            <p:ph type="title"/>
          </p:nvPr>
        </p:nvSpPr>
        <p:spPr/>
        <p:txBody>
          <a:bodyPr/>
          <a:lstStyle/>
          <a:p>
            <a:r>
              <a:rPr lang="en-US"/>
              <a:t>Lecture Outline</a:t>
            </a:r>
          </a:p>
        </p:txBody>
      </p:sp>
      <p:sp>
        <p:nvSpPr>
          <p:cNvPr id="749571" name="Rectangle 3"/>
          <p:cNvSpPr>
            <a:spLocks noGrp="1" noChangeArrowheads="1"/>
          </p:cNvSpPr>
          <p:nvPr>
            <p:ph type="body" idx="1"/>
          </p:nvPr>
        </p:nvSpPr>
        <p:spPr/>
        <p:txBody>
          <a:bodyPr/>
          <a:lstStyle/>
          <a:p>
            <a:r>
              <a:rPr lang="en-US" sz="3600">
                <a:solidFill>
                  <a:srgbClr val="CCCCCC"/>
                </a:solidFill>
              </a:rPr>
              <a:t>Review (and continuation)</a:t>
            </a:r>
          </a:p>
          <a:p>
            <a:pPr lvl="1"/>
            <a:r>
              <a:rPr lang="en-US" sz="3200">
                <a:solidFill>
                  <a:srgbClr val="CCCCCC"/>
                </a:solidFill>
              </a:rPr>
              <a:t>Database Design, Conceptual Model </a:t>
            </a:r>
          </a:p>
          <a:p>
            <a:r>
              <a:rPr lang="en-US" sz="3600"/>
              <a:t>Assignment 1 cont. -- The challenging queries (pre-intro to SQL)</a:t>
            </a:r>
          </a:p>
          <a:p>
            <a:r>
              <a:rPr lang="en-US" sz="3600">
                <a:solidFill>
                  <a:srgbClr val="CCCCCC"/>
                </a:solidFill>
              </a:rPr>
              <a:t>Assignment 2 – Personal Database Conceptual Design</a:t>
            </a:r>
          </a:p>
          <a:p>
            <a:r>
              <a:rPr lang="en-US" sz="3600">
                <a:solidFill>
                  <a:srgbClr val="CCCCCC"/>
                </a:solidFill>
              </a:rPr>
              <a:t>Object-Oriented Modeling</a:t>
            </a:r>
            <a:endParaRPr lang="en-US" sz="360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45474" name="Rectangle 2"/>
          <p:cNvSpPr>
            <a:spLocks noGrp="1" noChangeArrowheads="1"/>
          </p:cNvSpPr>
          <p:nvPr>
            <p:ph type="title"/>
          </p:nvPr>
        </p:nvSpPr>
        <p:spPr/>
        <p:txBody>
          <a:bodyPr/>
          <a:lstStyle/>
          <a:p>
            <a:r>
              <a:rPr lang="en-US"/>
              <a:t>Assignment 1 - hard queries</a:t>
            </a:r>
          </a:p>
        </p:txBody>
      </p:sp>
      <p:sp>
        <p:nvSpPr>
          <p:cNvPr id="745475" name="Rectangle 3"/>
          <p:cNvSpPr>
            <a:spLocks noGrp="1" noChangeArrowheads="1"/>
          </p:cNvSpPr>
          <p:nvPr>
            <p:ph type="body" idx="1"/>
          </p:nvPr>
        </p:nvSpPr>
        <p:spPr/>
        <p:txBody>
          <a:bodyPr/>
          <a:lstStyle/>
          <a:p>
            <a:r>
              <a:rPr lang="en-US"/>
              <a:t>Assignment 1 requires some queries that are not immediately obvious in phpMyAdmin (and require a bit of SQL)</a:t>
            </a:r>
          </a:p>
          <a:p>
            <a:pPr lvl="1"/>
            <a:r>
              <a:rPr lang="en-US"/>
              <a:t>Such as number 8 </a:t>
            </a:r>
          </a:p>
          <a:p>
            <a:pPr lvl="2"/>
            <a:r>
              <a:rPr lang="en-US"/>
              <a:t>must calculate the total cost for rental</a:t>
            </a:r>
          </a:p>
          <a:p>
            <a:r>
              <a:rPr lang="en-US"/>
              <a:t>Pattern matching queries</a:t>
            </a:r>
          </a:p>
          <a:p>
            <a:r>
              <a:rPr lang="en-US"/>
              <a:t>Demo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14402" name="Rectangle 2"/>
          <p:cNvSpPr>
            <a:spLocks noGrp="1" noChangeArrowheads="1"/>
          </p:cNvSpPr>
          <p:nvPr>
            <p:ph type="title"/>
          </p:nvPr>
        </p:nvSpPr>
        <p:spPr/>
        <p:txBody>
          <a:bodyPr/>
          <a:lstStyle/>
          <a:p>
            <a:r>
              <a:rPr lang="en-US"/>
              <a:t>Lecture Outline</a:t>
            </a:r>
          </a:p>
        </p:txBody>
      </p:sp>
      <p:sp>
        <p:nvSpPr>
          <p:cNvPr id="614403" name="Rectangle 3"/>
          <p:cNvSpPr>
            <a:spLocks noGrp="1" noChangeArrowheads="1"/>
          </p:cNvSpPr>
          <p:nvPr>
            <p:ph type="body" idx="1"/>
          </p:nvPr>
        </p:nvSpPr>
        <p:spPr/>
        <p:txBody>
          <a:bodyPr/>
          <a:lstStyle/>
          <a:p>
            <a:r>
              <a:rPr lang="en-US" sz="3600"/>
              <a:t>Review (and continuation)</a:t>
            </a:r>
          </a:p>
          <a:p>
            <a:pPr lvl="1"/>
            <a:r>
              <a:rPr lang="en-US" sz="3200"/>
              <a:t>Database Design, Conceptual Model </a:t>
            </a:r>
          </a:p>
          <a:p>
            <a:r>
              <a:rPr lang="en-US" sz="3600"/>
              <a:t>Assignment 1 cont. -- The challenging queries (pre-intro to SQL)</a:t>
            </a:r>
          </a:p>
          <a:p>
            <a:r>
              <a:rPr lang="en-US" sz="3600"/>
              <a:t>Assignment 2 – Personal Database Conceptual Design</a:t>
            </a:r>
          </a:p>
          <a:p>
            <a:r>
              <a:rPr lang="en-US" sz="3600"/>
              <a:t>Object-Oriented Modeling in UML</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51618" name="Rectangle 2"/>
          <p:cNvSpPr>
            <a:spLocks noGrp="1" noChangeArrowheads="1"/>
          </p:cNvSpPr>
          <p:nvPr>
            <p:ph type="title"/>
          </p:nvPr>
        </p:nvSpPr>
        <p:spPr/>
        <p:txBody>
          <a:bodyPr/>
          <a:lstStyle/>
          <a:p>
            <a:r>
              <a:rPr lang="en-US"/>
              <a:t>Lecture Outline</a:t>
            </a:r>
          </a:p>
        </p:txBody>
      </p:sp>
      <p:sp>
        <p:nvSpPr>
          <p:cNvPr id="751619" name="Rectangle 3"/>
          <p:cNvSpPr>
            <a:spLocks noGrp="1" noChangeArrowheads="1"/>
          </p:cNvSpPr>
          <p:nvPr>
            <p:ph type="body" idx="1"/>
          </p:nvPr>
        </p:nvSpPr>
        <p:spPr/>
        <p:txBody>
          <a:bodyPr/>
          <a:lstStyle/>
          <a:p>
            <a:r>
              <a:rPr lang="en-US" sz="3600">
                <a:solidFill>
                  <a:srgbClr val="CCCCCC"/>
                </a:solidFill>
              </a:rPr>
              <a:t>Review (and continuation)</a:t>
            </a:r>
          </a:p>
          <a:p>
            <a:pPr lvl="1"/>
            <a:r>
              <a:rPr lang="en-US" sz="3200">
                <a:solidFill>
                  <a:srgbClr val="CCCCCC"/>
                </a:solidFill>
              </a:rPr>
              <a:t>Database Design, Conceptual Model </a:t>
            </a:r>
          </a:p>
          <a:p>
            <a:r>
              <a:rPr lang="en-US" sz="3600">
                <a:solidFill>
                  <a:srgbClr val="CCCCCC"/>
                </a:solidFill>
              </a:rPr>
              <a:t>Assignment 1 cont. -- The challenging queries (pre-intro to SQL)</a:t>
            </a:r>
          </a:p>
          <a:p>
            <a:r>
              <a:rPr lang="en-US" sz="3600"/>
              <a:t>Assignment 2 – Personal Database Conceptual Design</a:t>
            </a:r>
          </a:p>
          <a:p>
            <a:r>
              <a:rPr lang="en-US" sz="3600">
                <a:solidFill>
                  <a:srgbClr val="CCCCCC"/>
                </a:solidFill>
              </a:rPr>
              <a:t>Object-Oriented Modeling</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41380" name="Rectangle 4"/>
          <p:cNvSpPr>
            <a:spLocks noGrp="1" noChangeArrowheads="1"/>
          </p:cNvSpPr>
          <p:nvPr>
            <p:ph type="title"/>
          </p:nvPr>
        </p:nvSpPr>
        <p:spPr/>
        <p:txBody>
          <a:bodyPr/>
          <a:lstStyle/>
          <a:p>
            <a:r>
              <a:rPr lang="en-US"/>
              <a:t>Assignment 2</a:t>
            </a:r>
          </a:p>
        </p:txBody>
      </p:sp>
      <p:sp>
        <p:nvSpPr>
          <p:cNvPr id="741381" name="Rectangle 5"/>
          <p:cNvSpPr>
            <a:spLocks noGrp="1" noChangeArrowheads="1"/>
          </p:cNvSpPr>
          <p:nvPr>
            <p:ph type="body" idx="1"/>
          </p:nvPr>
        </p:nvSpPr>
        <p:spPr/>
        <p:txBody>
          <a:bodyPr/>
          <a:lstStyle/>
          <a:p>
            <a:pPr>
              <a:lnSpc>
                <a:spcPct val="80000"/>
              </a:lnSpc>
            </a:pPr>
            <a:r>
              <a:rPr lang="en-US" sz="1800"/>
              <a:t>Due Thursday Sept. 22</a:t>
            </a:r>
          </a:p>
          <a:p>
            <a:pPr>
              <a:lnSpc>
                <a:spcPct val="80000"/>
              </a:lnSpc>
            </a:pPr>
            <a:r>
              <a:rPr lang="en-US" sz="1800"/>
              <a:t>Personal Database Project Design</a:t>
            </a:r>
          </a:p>
          <a:p>
            <a:pPr>
              <a:lnSpc>
                <a:spcPct val="80000"/>
              </a:lnSpc>
            </a:pPr>
            <a:endParaRPr lang="en-US" sz="1800"/>
          </a:p>
          <a:p>
            <a:pPr>
              <a:lnSpc>
                <a:spcPct val="80000"/>
              </a:lnSpc>
            </a:pPr>
            <a:r>
              <a:rPr lang="en-US" sz="1800"/>
              <a:t>The following information should be turned in for the preliminary design of your personal database project.</a:t>
            </a:r>
          </a:p>
          <a:p>
            <a:pPr>
              <a:lnSpc>
                <a:spcPct val="80000"/>
              </a:lnSpc>
            </a:pPr>
            <a:endParaRPr lang="en-US" sz="1800"/>
          </a:p>
          <a:p>
            <a:pPr>
              <a:lnSpc>
                <a:spcPct val="80000"/>
              </a:lnSpc>
              <a:buFontTx/>
              <a:buAutoNum type="arabicPeriod"/>
            </a:pPr>
            <a:r>
              <a:rPr lang="en-US" sz="1800"/>
              <a:t>A written description of the data you will be using for the database, and what uses you might expect the database to have. (2-4 pages)</a:t>
            </a:r>
          </a:p>
          <a:p>
            <a:pPr>
              <a:lnSpc>
                <a:spcPct val="80000"/>
              </a:lnSpc>
              <a:buFontTx/>
              <a:buAutoNum type="arabicPeriod"/>
            </a:pPr>
            <a:r>
              <a:rPr lang="en-US" sz="1800"/>
              <a:t>A preliminary data dictionary for the entities and attributes and format of the data elements of the database. You should have </a:t>
            </a:r>
            <a:r>
              <a:rPr lang="en-US" sz="1800" i="1"/>
              <a:t>at least 5 entities with some logical connections between them</a:t>
            </a:r>
            <a:r>
              <a:rPr lang="en-US" sz="1800"/>
              <a:t>. The data dictionary consists of all of the attributes that you have identified for each entity, along with indication of whether the attribute is a primary key (or part of a primary key), and what format the data will be (e.g.: text, decimal number, integer, etc.)</a:t>
            </a:r>
          </a:p>
          <a:p>
            <a:pPr>
              <a:lnSpc>
                <a:spcPct val="80000"/>
              </a:lnSpc>
              <a:buFontTx/>
              <a:buAutoNum type="arabicPeriod"/>
            </a:pPr>
            <a:r>
              <a:rPr lang="en-US" sz="1800"/>
              <a:t>Produce an entity-relationship diagram of the database </a:t>
            </a:r>
            <a:r>
              <a:rPr lang="en-US" sz="1800" i="1"/>
              <a:t>OR</a:t>
            </a:r>
            <a:r>
              <a:rPr lang="en-US" sz="1800"/>
              <a:t> a UML diagram.</a:t>
            </a:r>
          </a:p>
          <a:p>
            <a:pPr>
              <a:lnSpc>
                <a:spcPct val="80000"/>
              </a:lnSpc>
            </a:pPr>
            <a:endParaRPr lang="en-US" sz="1800"/>
          </a:p>
          <a:p>
            <a:pPr>
              <a:lnSpc>
                <a:spcPct val="80000"/>
              </a:lnSpc>
            </a:pPr>
            <a:r>
              <a:rPr lang="en-US" sz="1800"/>
              <a:t>These will be preliminary design specifications, so do not feel that you must follow everything that you describe here in the final database design. </a:t>
            </a:r>
          </a:p>
          <a:p>
            <a:pPr>
              <a:lnSpc>
                <a:spcPct val="80000"/>
              </a:lnSpc>
            </a:pPr>
            <a:endParaRPr lang="en-US" sz="1800"/>
          </a:p>
          <a:p>
            <a:pPr>
              <a:lnSpc>
                <a:spcPct val="80000"/>
              </a:lnSpc>
            </a:pPr>
            <a:r>
              <a:rPr lang="en-US" sz="1800"/>
              <a:t>The report should be printed. </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43426" name="Rectangle 2"/>
          <p:cNvSpPr>
            <a:spLocks noGrp="1" noChangeArrowheads="1"/>
          </p:cNvSpPr>
          <p:nvPr>
            <p:ph type="title"/>
          </p:nvPr>
        </p:nvSpPr>
        <p:spPr/>
        <p:txBody>
          <a:bodyPr/>
          <a:lstStyle/>
          <a:p>
            <a:r>
              <a:rPr lang="en-US"/>
              <a:t>Discussion of Projects</a:t>
            </a:r>
          </a:p>
        </p:txBody>
      </p:sp>
      <p:sp>
        <p:nvSpPr>
          <p:cNvPr id="743427" name="Rectangle 3"/>
          <p:cNvSpPr>
            <a:spLocks noGrp="1" noChangeArrowheads="1"/>
          </p:cNvSpPr>
          <p:nvPr>
            <p:ph type="body" idx="1"/>
          </p:nvPr>
        </p:nvSpPr>
        <p:spPr/>
        <p:txBody>
          <a:bodyPr/>
          <a:lstStyle/>
          <a:p>
            <a:r>
              <a:rPr lang="en-US"/>
              <a:t>How many have decided on what they want to do for their project?</a:t>
            </a:r>
          </a:p>
          <a:p>
            <a:r>
              <a:rPr lang="en-US"/>
              <a:t>How many have an idea, but would like to work in a group?</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39330" name="Rectangle 2"/>
          <p:cNvSpPr>
            <a:spLocks noGrp="1" noChangeArrowheads="1"/>
          </p:cNvSpPr>
          <p:nvPr>
            <p:ph type="title"/>
          </p:nvPr>
        </p:nvSpPr>
        <p:spPr/>
        <p:txBody>
          <a:bodyPr/>
          <a:lstStyle/>
          <a:p>
            <a:r>
              <a:rPr lang="en-US" sz="3600"/>
              <a:t>Tools for ER (and UML) diagrams</a:t>
            </a:r>
          </a:p>
        </p:txBody>
      </p:sp>
      <p:sp>
        <p:nvSpPr>
          <p:cNvPr id="739331" name="Rectangle 3"/>
          <p:cNvSpPr>
            <a:spLocks noGrp="1" noChangeArrowheads="1"/>
          </p:cNvSpPr>
          <p:nvPr>
            <p:ph type="body" idx="1"/>
          </p:nvPr>
        </p:nvSpPr>
        <p:spPr>
          <a:xfrm>
            <a:off x="457200" y="1219200"/>
            <a:ext cx="8458200" cy="4953000"/>
          </a:xfrm>
        </p:spPr>
        <p:txBody>
          <a:bodyPr/>
          <a:lstStyle/>
          <a:p>
            <a:r>
              <a:rPr lang="en-US" sz="2800" b="1"/>
              <a:t>Microsoft Visio</a:t>
            </a:r>
            <a:r>
              <a:rPr lang="en-US" sz="2800"/>
              <a:t> has a UML-like set of diagramming templates for databases</a:t>
            </a:r>
          </a:p>
          <a:p>
            <a:r>
              <a:rPr lang="en-US" sz="2800"/>
              <a:t>For Macs </a:t>
            </a:r>
            <a:r>
              <a:rPr lang="en-US" sz="2800" b="1"/>
              <a:t>OmniGraffle</a:t>
            </a:r>
            <a:r>
              <a:rPr lang="en-US" sz="2800"/>
              <a:t> has UML or spreadsheet templates that can be used for ER diagrams</a:t>
            </a:r>
          </a:p>
          <a:p>
            <a:r>
              <a:rPr lang="en-US" sz="2800"/>
              <a:t>More sophisticated (and open source) CASE tools are available such as:</a:t>
            </a:r>
          </a:p>
          <a:p>
            <a:pPr lvl="1"/>
            <a:r>
              <a:rPr lang="en-US" sz="2400" b="1"/>
              <a:t>DBDesigner</a:t>
            </a:r>
            <a:r>
              <a:rPr lang="en-US" sz="2400"/>
              <a:t> (optimized for MySQL databases)</a:t>
            </a:r>
          </a:p>
          <a:p>
            <a:pPr lvl="1"/>
            <a:r>
              <a:rPr lang="en-US" sz="2400" b="1"/>
              <a:t>Toad</a:t>
            </a:r>
            <a:r>
              <a:rPr lang="en-US" sz="2400"/>
              <a:t> (freeware version)</a:t>
            </a:r>
          </a:p>
          <a:p>
            <a:r>
              <a:rPr lang="en-US" sz="2800"/>
              <a:t>Many other drawing packages have ERD available (sometimes as add-ons)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53666" name="Rectangle 2"/>
          <p:cNvSpPr>
            <a:spLocks noGrp="1" noChangeArrowheads="1"/>
          </p:cNvSpPr>
          <p:nvPr>
            <p:ph type="title"/>
          </p:nvPr>
        </p:nvSpPr>
        <p:spPr/>
        <p:txBody>
          <a:bodyPr/>
          <a:lstStyle/>
          <a:p>
            <a:r>
              <a:rPr lang="en-US"/>
              <a:t>Lecture Outline</a:t>
            </a:r>
          </a:p>
        </p:txBody>
      </p:sp>
      <p:sp>
        <p:nvSpPr>
          <p:cNvPr id="753667" name="Rectangle 3"/>
          <p:cNvSpPr>
            <a:spLocks noGrp="1" noChangeArrowheads="1"/>
          </p:cNvSpPr>
          <p:nvPr>
            <p:ph type="body" idx="1"/>
          </p:nvPr>
        </p:nvSpPr>
        <p:spPr/>
        <p:txBody>
          <a:bodyPr/>
          <a:lstStyle/>
          <a:p>
            <a:r>
              <a:rPr lang="en-US" sz="3600"/>
              <a:t>Review (and continuation)</a:t>
            </a:r>
          </a:p>
          <a:p>
            <a:pPr lvl="1"/>
            <a:r>
              <a:rPr lang="en-US" sz="3200"/>
              <a:t>Database Design, Conceptual Model </a:t>
            </a:r>
          </a:p>
          <a:p>
            <a:r>
              <a:rPr lang="en-US" sz="3600"/>
              <a:t>Assignment 1 cont. -- The challenging queries (pre-intro to SQL)</a:t>
            </a:r>
          </a:p>
          <a:p>
            <a:r>
              <a:rPr lang="en-US" sz="3600"/>
              <a:t>Assignment 2 – Personal Database Conceptual Design</a:t>
            </a:r>
          </a:p>
          <a:p>
            <a:r>
              <a:rPr lang="en-US" sz="3600"/>
              <a:t>Object-Oriented Modeling in UML</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87778" name="Rectangle 2"/>
          <p:cNvSpPr>
            <a:spLocks noGrp="1" noChangeArrowheads="1"/>
          </p:cNvSpPr>
          <p:nvPr>
            <p:ph type="title"/>
          </p:nvPr>
        </p:nvSpPr>
        <p:spPr/>
        <p:txBody>
          <a:bodyPr/>
          <a:lstStyle/>
          <a:p>
            <a:r>
              <a:rPr lang="en-US"/>
              <a:t>Object-Oriented Modeling</a:t>
            </a:r>
          </a:p>
        </p:txBody>
      </p:sp>
      <p:sp>
        <p:nvSpPr>
          <p:cNvPr id="587779" name="Rectangle 3"/>
          <p:cNvSpPr>
            <a:spLocks noGrp="1" noChangeArrowheads="1"/>
          </p:cNvSpPr>
          <p:nvPr>
            <p:ph type="body" idx="1"/>
          </p:nvPr>
        </p:nvSpPr>
        <p:spPr/>
        <p:txBody>
          <a:bodyPr/>
          <a:lstStyle/>
          <a:p>
            <a:r>
              <a:rPr lang="en-US"/>
              <a:t>Becoming increasingly important as</a:t>
            </a:r>
          </a:p>
          <a:p>
            <a:pPr lvl="1"/>
            <a:r>
              <a:rPr lang="en-US"/>
              <a:t>Object-Oriented and Object-Relational DBMS continue to proliferate</a:t>
            </a:r>
          </a:p>
          <a:p>
            <a:pPr lvl="1"/>
            <a:r>
              <a:rPr lang="en-US"/>
              <a:t>Databases become more complex and have more complex relationships than are easily captured in ER or EER diagrams</a:t>
            </a:r>
          </a:p>
          <a:p>
            <a:endParaRPr lang="en-US" sz="2400" i="1"/>
          </a:p>
          <a:p>
            <a:endParaRPr lang="en-US" sz="2400" i="1"/>
          </a:p>
          <a:p>
            <a:r>
              <a:rPr lang="en-US" sz="2400" i="1"/>
              <a:t>(Most UML examples based on McFadden, </a:t>
            </a:r>
            <a:r>
              <a:rPr lang="ja-JP" altLang="en-US" sz="2400" i="1">
                <a:latin typeface="Arial"/>
              </a:rPr>
              <a:t>“</a:t>
            </a:r>
            <a:r>
              <a:rPr lang="en-US" sz="2400" i="1"/>
              <a:t>Modern Database Management</a:t>
            </a:r>
            <a:r>
              <a:rPr lang="ja-JP" altLang="en-US" sz="2400" i="1">
                <a:latin typeface="Arial"/>
              </a:rPr>
              <a:t>”</a:t>
            </a:r>
            <a:r>
              <a:rPr lang="en-US" sz="2400" i="1"/>
              <a:t>, 5</a:t>
            </a:r>
            <a:r>
              <a:rPr lang="en-US" sz="2400" i="1" baseline="30000"/>
              <a:t>th</a:t>
            </a:r>
            <a:r>
              <a:rPr lang="en-US" sz="2400" i="1"/>
              <a:t> edition)</a:t>
            </a:r>
            <a:endParaRPr lang="en-US" i="1"/>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88802" name="Rectangle 2"/>
          <p:cNvSpPr>
            <a:spLocks noGrp="1" noChangeArrowheads="1"/>
          </p:cNvSpPr>
          <p:nvPr>
            <p:ph type="title"/>
          </p:nvPr>
        </p:nvSpPr>
        <p:spPr/>
        <p:txBody>
          <a:bodyPr/>
          <a:lstStyle/>
          <a:p>
            <a:r>
              <a:rPr lang="en-US"/>
              <a:t>Object Benefits</a:t>
            </a:r>
          </a:p>
        </p:txBody>
      </p:sp>
      <p:sp>
        <p:nvSpPr>
          <p:cNvPr id="588803" name="Rectangle 3"/>
          <p:cNvSpPr>
            <a:spLocks noGrp="1" noChangeArrowheads="1"/>
          </p:cNvSpPr>
          <p:nvPr>
            <p:ph type="body" idx="1"/>
          </p:nvPr>
        </p:nvSpPr>
        <p:spPr/>
        <p:txBody>
          <a:bodyPr/>
          <a:lstStyle/>
          <a:p>
            <a:r>
              <a:rPr lang="en-US"/>
              <a:t>Encapsulate both data and behavior</a:t>
            </a:r>
          </a:p>
          <a:p>
            <a:r>
              <a:rPr lang="en-US"/>
              <a:t>Object-oriented modeling methods can be used for both database design and process design</a:t>
            </a:r>
          </a:p>
          <a:p>
            <a:pPr lvl="1"/>
            <a:r>
              <a:rPr lang="en-US"/>
              <a:t>Real-World applications have more than just the data in the database they also involve the processes, calculations, etc performed on that data to get real tasks done</a:t>
            </a:r>
          </a:p>
          <a:p>
            <a:pPr lvl="1"/>
            <a:r>
              <a:rPr lang="en-US"/>
              <a:t>OOM can be used for more challenging and complex problems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89826" name="Rectangle 2"/>
          <p:cNvSpPr>
            <a:spLocks noGrp="1" noChangeArrowheads="1"/>
          </p:cNvSpPr>
          <p:nvPr>
            <p:ph type="title"/>
          </p:nvPr>
        </p:nvSpPr>
        <p:spPr/>
        <p:txBody>
          <a:bodyPr/>
          <a:lstStyle/>
          <a:p>
            <a:r>
              <a:rPr lang="en-US" sz="3200"/>
              <a:t>Unified Modeling Language (UML)</a:t>
            </a:r>
          </a:p>
        </p:txBody>
      </p:sp>
      <p:sp>
        <p:nvSpPr>
          <p:cNvPr id="589827" name="Rectangle 3"/>
          <p:cNvSpPr>
            <a:spLocks noGrp="1" noChangeArrowheads="1"/>
          </p:cNvSpPr>
          <p:nvPr>
            <p:ph type="body" idx="1"/>
          </p:nvPr>
        </p:nvSpPr>
        <p:spPr/>
        <p:txBody>
          <a:bodyPr/>
          <a:lstStyle/>
          <a:p>
            <a:r>
              <a:rPr lang="en-US"/>
              <a:t>Combined three competing methods</a:t>
            </a:r>
          </a:p>
          <a:p>
            <a:r>
              <a:rPr lang="en-US"/>
              <a:t>Can be used for graphically depicting</a:t>
            </a:r>
          </a:p>
          <a:p>
            <a:pPr lvl="1"/>
            <a:r>
              <a:rPr lang="en-US"/>
              <a:t>Software designs and interaction</a:t>
            </a:r>
          </a:p>
          <a:p>
            <a:pPr lvl="1"/>
            <a:r>
              <a:rPr lang="en-US"/>
              <a:t>Database</a:t>
            </a:r>
          </a:p>
          <a:p>
            <a:pPr lvl="1"/>
            <a:r>
              <a:rPr lang="en-US"/>
              <a:t>Processes</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90850" name="Rectangle 2"/>
          <p:cNvSpPr>
            <a:spLocks noGrp="1" noChangeArrowheads="1"/>
          </p:cNvSpPr>
          <p:nvPr>
            <p:ph type="title"/>
          </p:nvPr>
        </p:nvSpPr>
        <p:spPr/>
        <p:txBody>
          <a:bodyPr/>
          <a:lstStyle/>
          <a:p>
            <a:r>
              <a:rPr lang="en-US"/>
              <a:t>CLASS</a:t>
            </a:r>
          </a:p>
        </p:txBody>
      </p:sp>
      <p:sp>
        <p:nvSpPr>
          <p:cNvPr id="590851" name="Rectangle 3"/>
          <p:cNvSpPr>
            <a:spLocks noGrp="1" noChangeArrowheads="1"/>
          </p:cNvSpPr>
          <p:nvPr>
            <p:ph type="body" idx="1"/>
          </p:nvPr>
        </p:nvSpPr>
        <p:spPr/>
        <p:txBody>
          <a:bodyPr/>
          <a:lstStyle/>
          <a:p>
            <a:pPr>
              <a:lnSpc>
                <a:spcPct val="80000"/>
              </a:lnSpc>
            </a:pPr>
            <a:r>
              <a:rPr lang="en-US" sz="2800"/>
              <a:t>A class is a named description of a set of </a:t>
            </a:r>
            <a:r>
              <a:rPr lang="en-US" sz="2800">
                <a:solidFill>
                  <a:srgbClr val="FF3300"/>
                </a:solidFill>
              </a:rPr>
              <a:t>objects</a:t>
            </a:r>
            <a:r>
              <a:rPr lang="en-US" sz="2800"/>
              <a:t> that share the same </a:t>
            </a:r>
            <a:r>
              <a:rPr lang="en-US" sz="2800">
                <a:solidFill>
                  <a:schemeClr val="accent1"/>
                </a:solidFill>
              </a:rPr>
              <a:t>attributes</a:t>
            </a:r>
            <a:r>
              <a:rPr lang="en-US" sz="2800"/>
              <a:t>, </a:t>
            </a:r>
            <a:r>
              <a:rPr lang="en-US" sz="2800">
                <a:solidFill>
                  <a:schemeClr val="accent2"/>
                </a:solidFill>
              </a:rPr>
              <a:t>operations</a:t>
            </a:r>
            <a:r>
              <a:rPr lang="en-US" sz="2800"/>
              <a:t>, relationships, and semantics. </a:t>
            </a:r>
          </a:p>
          <a:p>
            <a:pPr lvl="1">
              <a:lnSpc>
                <a:spcPct val="80000"/>
              </a:lnSpc>
            </a:pPr>
            <a:r>
              <a:rPr lang="en-US" sz="2400"/>
              <a:t>An </a:t>
            </a:r>
            <a:r>
              <a:rPr lang="en-US" sz="2400">
                <a:solidFill>
                  <a:srgbClr val="FF3300"/>
                </a:solidFill>
              </a:rPr>
              <a:t>object</a:t>
            </a:r>
            <a:r>
              <a:rPr lang="en-US" sz="2400"/>
              <a:t> is an instance of a class that encapsulates state and behavior.</a:t>
            </a:r>
          </a:p>
          <a:p>
            <a:pPr lvl="2">
              <a:lnSpc>
                <a:spcPct val="80000"/>
              </a:lnSpc>
            </a:pPr>
            <a:r>
              <a:rPr lang="en-US" sz="2000"/>
              <a:t>These objects can represent real-world things or conceptual things.</a:t>
            </a:r>
          </a:p>
          <a:p>
            <a:pPr lvl="1">
              <a:lnSpc>
                <a:spcPct val="80000"/>
              </a:lnSpc>
            </a:pPr>
            <a:r>
              <a:rPr lang="en-US" sz="2400"/>
              <a:t>An </a:t>
            </a:r>
            <a:r>
              <a:rPr lang="en-US" sz="2400">
                <a:solidFill>
                  <a:schemeClr val="accent1"/>
                </a:solidFill>
              </a:rPr>
              <a:t>attribute</a:t>
            </a:r>
            <a:r>
              <a:rPr lang="en-US" sz="2400"/>
              <a:t> is a named property of a class that describes a range of values that instances of that class might hold.</a:t>
            </a:r>
          </a:p>
          <a:p>
            <a:pPr lvl="1">
              <a:lnSpc>
                <a:spcPct val="80000"/>
              </a:lnSpc>
            </a:pPr>
            <a:r>
              <a:rPr lang="en-US" sz="2400"/>
              <a:t>An </a:t>
            </a:r>
            <a:r>
              <a:rPr lang="en-US" sz="2400">
                <a:solidFill>
                  <a:schemeClr val="accent2"/>
                </a:solidFill>
              </a:rPr>
              <a:t>operation</a:t>
            </a:r>
            <a:r>
              <a:rPr lang="en-US" sz="2400"/>
              <a:t> is a named specification of a service that can be requested from any of a class's objects to affect behavior in some way or to return a value without affecting behavior</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91874" name="Rectangle 2"/>
          <p:cNvSpPr>
            <a:spLocks noGrp="1" noChangeArrowheads="1"/>
          </p:cNvSpPr>
          <p:nvPr>
            <p:ph type="title"/>
          </p:nvPr>
        </p:nvSpPr>
        <p:spPr/>
        <p:txBody>
          <a:bodyPr/>
          <a:lstStyle/>
          <a:p>
            <a:pPr>
              <a:lnSpc>
                <a:spcPct val="80000"/>
              </a:lnSpc>
            </a:pPr>
            <a:r>
              <a:rPr lang="en-US"/>
              <a:t>UML Relationships</a:t>
            </a:r>
          </a:p>
        </p:txBody>
      </p:sp>
      <p:sp>
        <p:nvSpPr>
          <p:cNvPr id="591875" name="Rectangle 3"/>
          <p:cNvSpPr>
            <a:spLocks noGrp="1" noChangeArrowheads="1"/>
          </p:cNvSpPr>
          <p:nvPr>
            <p:ph type="body" idx="1"/>
          </p:nvPr>
        </p:nvSpPr>
        <p:spPr/>
        <p:txBody>
          <a:bodyPr/>
          <a:lstStyle/>
          <a:p>
            <a:pPr>
              <a:lnSpc>
                <a:spcPct val="80000"/>
              </a:lnSpc>
            </a:pPr>
            <a:r>
              <a:rPr lang="en-US"/>
              <a:t>An relationship is a connection between or among model elements.</a:t>
            </a:r>
          </a:p>
          <a:p>
            <a:pPr>
              <a:lnSpc>
                <a:spcPct val="80000"/>
              </a:lnSpc>
            </a:pPr>
            <a:r>
              <a:rPr lang="en-US"/>
              <a:t>The UML defines four basic kinds of relationships: </a:t>
            </a:r>
          </a:p>
          <a:p>
            <a:pPr lvl="1">
              <a:lnSpc>
                <a:spcPct val="80000"/>
              </a:lnSpc>
            </a:pPr>
            <a:r>
              <a:rPr lang="en-US"/>
              <a:t>Association</a:t>
            </a:r>
          </a:p>
          <a:p>
            <a:pPr lvl="1">
              <a:lnSpc>
                <a:spcPct val="80000"/>
              </a:lnSpc>
            </a:pPr>
            <a:r>
              <a:rPr lang="en-US"/>
              <a:t>Dependency</a:t>
            </a:r>
          </a:p>
          <a:p>
            <a:pPr lvl="1">
              <a:lnSpc>
                <a:spcPct val="80000"/>
              </a:lnSpc>
            </a:pPr>
            <a:r>
              <a:rPr lang="en-US"/>
              <a:t>Generalization</a:t>
            </a:r>
          </a:p>
          <a:p>
            <a:pPr lvl="1">
              <a:lnSpc>
                <a:spcPct val="80000"/>
              </a:lnSpc>
            </a:pPr>
            <a:r>
              <a:rPr lang="en-US"/>
              <a:t>Realization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747522" name="Rectangle 2"/>
          <p:cNvSpPr>
            <a:spLocks noGrp="1" noChangeArrowheads="1"/>
          </p:cNvSpPr>
          <p:nvPr>
            <p:ph type="title"/>
          </p:nvPr>
        </p:nvSpPr>
        <p:spPr/>
        <p:txBody>
          <a:bodyPr/>
          <a:lstStyle/>
          <a:p>
            <a:r>
              <a:rPr lang="en-US"/>
              <a:t>Lecture Outline</a:t>
            </a:r>
          </a:p>
        </p:txBody>
      </p:sp>
      <p:sp>
        <p:nvSpPr>
          <p:cNvPr id="747523" name="Rectangle 3"/>
          <p:cNvSpPr>
            <a:spLocks noGrp="1" noChangeArrowheads="1"/>
          </p:cNvSpPr>
          <p:nvPr>
            <p:ph type="body" idx="1"/>
          </p:nvPr>
        </p:nvSpPr>
        <p:spPr/>
        <p:txBody>
          <a:bodyPr/>
          <a:lstStyle/>
          <a:p>
            <a:r>
              <a:rPr lang="en-US" sz="3600"/>
              <a:t>Review (and continuation)</a:t>
            </a:r>
          </a:p>
          <a:p>
            <a:pPr lvl="1"/>
            <a:r>
              <a:rPr lang="en-US" sz="3200"/>
              <a:t>Database Design, Conceptual Model </a:t>
            </a:r>
          </a:p>
          <a:p>
            <a:r>
              <a:rPr lang="en-US" sz="3600">
                <a:solidFill>
                  <a:srgbClr val="CCCCCC"/>
                </a:solidFill>
              </a:rPr>
              <a:t>Assignment 1 cont. -- The challenging queries (pre-intro to SQL)</a:t>
            </a:r>
          </a:p>
          <a:p>
            <a:r>
              <a:rPr lang="en-US" sz="3600">
                <a:solidFill>
                  <a:srgbClr val="CCCCCC"/>
                </a:solidFill>
              </a:rPr>
              <a:t>Assignment 2 – Personal Database Conceptual Design</a:t>
            </a:r>
          </a:p>
          <a:p>
            <a:r>
              <a:rPr lang="en-US" sz="3600">
                <a:solidFill>
                  <a:srgbClr val="CCCCCC"/>
                </a:solidFill>
              </a:rPr>
              <a:t>Object-Oriented Modeling in UML</a:t>
            </a:r>
            <a:endParaRPr lang="en-US" sz="360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92898" name="Rectangle 2"/>
          <p:cNvSpPr>
            <a:spLocks noGrp="1" noChangeArrowheads="1"/>
          </p:cNvSpPr>
          <p:nvPr>
            <p:ph type="title"/>
          </p:nvPr>
        </p:nvSpPr>
        <p:spPr/>
        <p:txBody>
          <a:bodyPr/>
          <a:lstStyle/>
          <a:p>
            <a:r>
              <a:rPr lang="en-US"/>
              <a:t>UML Diagrams</a:t>
            </a:r>
          </a:p>
        </p:txBody>
      </p:sp>
      <p:sp>
        <p:nvSpPr>
          <p:cNvPr id="592899" name="Rectangle 3"/>
          <p:cNvSpPr>
            <a:spLocks noGrp="1" noChangeArrowheads="1"/>
          </p:cNvSpPr>
          <p:nvPr>
            <p:ph type="body" idx="1"/>
          </p:nvPr>
        </p:nvSpPr>
        <p:spPr/>
        <p:txBody>
          <a:bodyPr/>
          <a:lstStyle/>
          <a:p>
            <a:pPr>
              <a:lnSpc>
                <a:spcPct val="80000"/>
              </a:lnSpc>
            </a:pPr>
            <a:r>
              <a:rPr lang="en-US"/>
              <a:t>The UML defines nine types of diagrams:  </a:t>
            </a:r>
          </a:p>
          <a:p>
            <a:pPr lvl="1">
              <a:lnSpc>
                <a:spcPct val="80000"/>
              </a:lnSpc>
            </a:pPr>
            <a:r>
              <a:rPr lang="en-US"/>
              <a:t>activity diagram</a:t>
            </a:r>
          </a:p>
          <a:p>
            <a:pPr lvl="1">
              <a:lnSpc>
                <a:spcPct val="80000"/>
              </a:lnSpc>
            </a:pPr>
            <a:r>
              <a:rPr lang="en-US">
                <a:solidFill>
                  <a:srgbClr val="FF3300"/>
                </a:solidFill>
              </a:rPr>
              <a:t>class diagram</a:t>
            </a:r>
          </a:p>
          <a:p>
            <a:pPr lvl="2">
              <a:lnSpc>
                <a:spcPct val="80000"/>
              </a:lnSpc>
            </a:pPr>
            <a:r>
              <a:rPr lang="en-US">
                <a:solidFill>
                  <a:srgbClr val="FF3300"/>
                </a:solidFill>
              </a:rPr>
              <a:t>Describes the data and some behavioral (operations) of a system</a:t>
            </a:r>
          </a:p>
          <a:p>
            <a:pPr lvl="1">
              <a:lnSpc>
                <a:spcPct val="80000"/>
              </a:lnSpc>
            </a:pPr>
            <a:r>
              <a:rPr lang="en-US"/>
              <a:t>collaboration diagram</a:t>
            </a:r>
          </a:p>
          <a:p>
            <a:pPr lvl="1">
              <a:lnSpc>
                <a:spcPct val="80000"/>
              </a:lnSpc>
            </a:pPr>
            <a:r>
              <a:rPr lang="en-US"/>
              <a:t>component diagram</a:t>
            </a:r>
          </a:p>
          <a:p>
            <a:pPr lvl="1">
              <a:lnSpc>
                <a:spcPct val="80000"/>
              </a:lnSpc>
            </a:pPr>
            <a:r>
              <a:rPr lang="en-US"/>
              <a:t>deployment diagram</a:t>
            </a:r>
          </a:p>
          <a:p>
            <a:pPr lvl="1">
              <a:lnSpc>
                <a:spcPct val="80000"/>
              </a:lnSpc>
            </a:pPr>
            <a:r>
              <a:rPr lang="en-US"/>
              <a:t>object diagram</a:t>
            </a:r>
          </a:p>
          <a:p>
            <a:pPr lvl="1">
              <a:lnSpc>
                <a:spcPct val="80000"/>
              </a:lnSpc>
            </a:pPr>
            <a:r>
              <a:rPr lang="en-US"/>
              <a:t>sequence diagram</a:t>
            </a:r>
          </a:p>
          <a:p>
            <a:pPr lvl="1">
              <a:lnSpc>
                <a:spcPct val="80000"/>
              </a:lnSpc>
            </a:pPr>
            <a:r>
              <a:rPr lang="en-US"/>
              <a:t>statechart diagram</a:t>
            </a:r>
          </a:p>
          <a:p>
            <a:pPr lvl="1">
              <a:lnSpc>
                <a:spcPct val="80000"/>
              </a:lnSpc>
            </a:pPr>
            <a:r>
              <a:rPr lang="en-US"/>
              <a:t>use case diagram</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93922" name="Rectangle 2"/>
          <p:cNvSpPr>
            <a:spLocks noGrp="1" noChangeArrowheads="1"/>
          </p:cNvSpPr>
          <p:nvPr>
            <p:ph type="title"/>
          </p:nvPr>
        </p:nvSpPr>
        <p:spPr/>
        <p:txBody>
          <a:bodyPr/>
          <a:lstStyle/>
          <a:p>
            <a:r>
              <a:rPr lang="en-US"/>
              <a:t>Class Diagrams</a:t>
            </a:r>
          </a:p>
        </p:txBody>
      </p:sp>
      <p:sp>
        <p:nvSpPr>
          <p:cNvPr id="593923" name="Rectangle 3"/>
          <p:cNvSpPr>
            <a:spLocks noGrp="1" noChangeArrowheads="1"/>
          </p:cNvSpPr>
          <p:nvPr>
            <p:ph type="body" idx="1"/>
          </p:nvPr>
        </p:nvSpPr>
        <p:spPr/>
        <p:txBody>
          <a:bodyPr/>
          <a:lstStyle/>
          <a:p>
            <a:r>
              <a:rPr lang="en-US"/>
              <a:t>A class diagram is a diagram that shows a set of classes, interfaces, and/or collaborations and the relationships among these elements.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half" idx="10"/>
          </p:nvPr>
        </p:nvSpPr>
        <p:spPr/>
        <p:txBody>
          <a:bodyPr/>
          <a:lstStyle/>
          <a:p>
            <a:endParaRPr lang="en-US"/>
          </a:p>
          <a:p>
            <a:r>
              <a:rPr lang="en-US"/>
              <a:t>IS 257 – Fall 2011	</a:t>
            </a:r>
          </a:p>
        </p:txBody>
      </p:sp>
      <p:sp>
        <p:nvSpPr>
          <p:cNvPr id="594946" name="Rectangle 2"/>
          <p:cNvSpPr>
            <a:spLocks noGrp="1" noChangeArrowheads="1"/>
          </p:cNvSpPr>
          <p:nvPr>
            <p:ph type="title"/>
          </p:nvPr>
        </p:nvSpPr>
        <p:spPr/>
        <p:txBody>
          <a:bodyPr/>
          <a:lstStyle/>
          <a:p>
            <a:r>
              <a:rPr lang="en-US"/>
              <a:t>UML Class Diagram</a:t>
            </a:r>
          </a:p>
        </p:txBody>
      </p:sp>
      <p:grpSp>
        <p:nvGrpSpPr>
          <p:cNvPr id="594947" name="Group 3"/>
          <p:cNvGrpSpPr>
            <a:grpSpLocks/>
          </p:cNvGrpSpPr>
          <p:nvPr/>
        </p:nvGrpSpPr>
        <p:grpSpPr bwMode="auto">
          <a:xfrm>
            <a:off x="3048000" y="1905000"/>
            <a:ext cx="1981200" cy="4181475"/>
            <a:chOff x="2064" y="1387"/>
            <a:chExt cx="1248" cy="2634"/>
          </a:xfrm>
        </p:grpSpPr>
        <p:sp>
          <p:nvSpPr>
            <p:cNvPr id="594948" name="Text Box 4"/>
            <p:cNvSpPr txBox="1">
              <a:spLocks noChangeArrowheads="1"/>
            </p:cNvSpPr>
            <p:nvPr/>
          </p:nvSpPr>
          <p:spPr bwMode="auto">
            <a:xfrm>
              <a:off x="2064" y="1387"/>
              <a:ext cx="1248" cy="263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n-US"/>
                <a:t>DIVEORDS</a:t>
              </a:r>
            </a:p>
            <a:p>
              <a:pPr algn="l" eaLnBrk="0" hangingPunct="0">
                <a:lnSpc>
                  <a:spcPct val="40000"/>
                </a:lnSpc>
                <a:spcBef>
                  <a:spcPct val="50000"/>
                </a:spcBef>
              </a:pPr>
              <a:endParaRPr lang="en-US" sz="1800"/>
            </a:p>
            <a:p>
              <a:pPr algn="l" eaLnBrk="0" hangingPunct="0">
                <a:lnSpc>
                  <a:spcPct val="40000"/>
                </a:lnSpc>
                <a:spcBef>
                  <a:spcPct val="50000"/>
                </a:spcBef>
              </a:pPr>
              <a:r>
                <a:rPr lang="en-US" sz="1800"/>
                <a:t>Order No</a:t>
              </a:r>
            </a:p>
            <a:p>
              <a:pPr algn="l" eaLnBrk="0" hangingPunct="0">
                <a:lnSpc>
                  <a:spcPct val="40000"/>
                </a:lnSpc>
                <a:spcBef>
                  <a:spcPct val="50000"/>
                </a:spcBef>
              </a:pPr>
              <a:r>
                <a:rPr lang="en-US" sz="1800"/>
                <a:t>Customer No</a:t>
              </a:r>
            </a:p>
            <a:p>
              <a:pPr algn="l" eaLnBrk="0" hangingPunct="0">
                <a:lnSpc>
                  <a:spcPct val="40000"/>
                </a:lnSpc>
                <a:spcBef>
                  <a:spcPct val="50000"/>
                </a:spcBef>
              </a:pPr>
              <a:r>
                <a:rPr lang="en-US" sz="1800"/>
                <a:t>Sale Date</a:t>
              </a:r>
            </a:p>
            <a:p>
              <a:pPr algn="l" eaLnBrk="0" hangingPunct="0">
                <a:lnSpc>
                  <a:spcPct val="40000"/>
                </a:lnSpc>
                <a:spcBef>
                  <a:spcPct val="50000"/>
                </a:spcBef>
              </a:pPr>
              <a:r>
                <a:rPr lang="en-US" sz="1800"/>
                <a:t>Shipvia</a:t>
              </a:r>
            </a:p>
            <a:p>
              <a:pPr algn="l" eaLnBrk="0" hangingPunct="0">
                <a:lnSpc>
                  <a:spcPct val="40000"/>
                </a:lnSpc>
                <a:spcBef>
                  <a:spcPct val="50000"/>
                </a:spcBef>
              </a:pPr>
              <a:r>
                <a:rPr lang="en-US" sz="1800"/>
                <a:t>PaymentMethod</a:t>
              </a:r>
            </a:p>
            <a:p>
              <a:pPr algn="l" eaLnBrk="0" hangingPunct="0">
                <a:lnSpc>
                  <a:spcPct val="40000"/>
                </a:lnSpc>
                <a:spcBef>
                  <a:spcPct val="50000"/>
                </a:spcBef>
              </a:pPr>
              <a:r>
                <a:rPr lang="en-US" sz="1800"/>
                <a:t>CCNumber</a:t>
              </a:r>
            </a:p>
            <a:p>
              <a:pPr algn="l" eaLnBrk="0" hangingPunct="0">
                <a:lnSpc>
                  <a:spcPct val="40000"/>
                </a:lnSpc>
                <a:spcBef>
                  <a:spcPct val="50000"/>
                </a:spcBef>
              </a:pPr>
              <a:r>
                <a:rPr lang="en-US" sz="1800"/>
                <a:t>No of People</a:t>
              </a:r>
            </a:p>
            <a:p>
              <a:pPr algn="l" eaLnBrk="0" hangingPunct="0">
                <a:lnSpc>
                  <a:spcPct val="40000"/>
                </a:lnSpc>
                <a:spcBef>
                  <a:spcPct val="50000"/>
                </a:spcBef>
              </a:pPr>
              <a:r>
                <a:rPr lang="en-US" sz="1800"/>
                <a:t>Depart Date</a:t>
              </a:r>
            </a:p>
            <a:p>
              <a:pPr algn="l" eaLnBrk="0" hangingPunct="0">
                <a:lnSpc>
                  <a:spcPct val="40000"/>
                </a:lnSpc>
                <a:spcBef>
                  <a:spcPct val="50000"/>
                </a:spcBef>
              </a:pPr>
              <a:r>
                <a:rPr lang="en-US" sz="1800"/>
                <a:t>Return Date</a:t>
              </a:r>
            </a:p>
            <a:p>
              <a:pPr algn="l" eaLnBrk="0" hangingPunct="0">
                <a:lnSpc>
                  <a:spcPct val="40000"/>
                </a:lnSpc>
                <a:spcBef>
                  <a:spcPct val="50000"/>
                </a:spcBef>
              </a:pPr>
              <a:r>
                <a:rPr lang="en-US" sz="1800"/>
                <a:t>Destination</a:t>
              </a:r>
            </a:p>
            <a:p>
              <a:pPr algn="l" eaLnBrk="0" hangingPunct="0">
                <a:lnSpc>
                  <a:spcPct val="40000"/>
                </a:lnSpc>
                <a:spcBef>
                  <a:spcPct val="50000"/>
                </a:spcBef>
              </a:pPr>
              <a:r>
                <a:rPr lang="en-US" sz="1800"/>
                <a:t>Vacation Cost</a:t>
              </a:r>
            </a:p>
            <a:p>
              <a:pPr algn="l" eaLnBrk="0" hangingPunct="0">
                <a:lnSpc>
                  <a:spcPct val="40000"/>
                </a:lnSpc>
                <a:spcBef>
                  <a:spcPct val="50000"/>
                </a:spcBef>
              </a:pPr>
              <a:endParaRPr lang="en-US" sz="1800"/>
            </a:p>
            <a:p>
              <a:pPr algn="l" eaLnBrk="0" hangingPunct="0">
                <a:lnSpc>
                  <a:spcPct val="40000"/>
                </a:lnSpc>
                <a:spcBef>
                  <a:spcPct val="50000"/>
                </a:spcBef>
              </a:pPr>
              <a:r>
                <a:rPr lang="en-US" sz="1800"/>
                <a:t>CalcTotalInvoice()</a:t>
              </a:r>
            </a:p>
            <a:p>
              <a:pPr algn="l" eaLnBrk="0" hangingPunct="0">
                <a:lnSpc>
                  <a:spcPct val="40000"/>
                </a:lnSpc>
                <a:spcBef>
                  <a:spcPct val="50000"/>
                </a:spcBef>
              </a:pPr>
              <a:r>
                <a:rPr lang="en-US" sz="1800"/>
                <a:t>CalcEquipment()</a:t>
              </a:r>
            </a:p>
          </p:txBody>
        </p:sp>
        <p:sp>
          <p:nvSpPr>
            <p:cNvPr id="594949" name="Line 5"/>
            <p:cNvSpPr>
              <a:spLocks noChangeShapeType="1"/>
            </p:cNvSpPr>
            <p:nvPr/>
          </p:nvSpPr>
          <p:spPr bwMode="auto">
            <a:xfrm>
              <a:off x="2064" y="172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94950" name="Line 6"/>
            <p:cNvSpPr>
              <a:spLocks noChangeShapeType="1"/>
            </p:cNvSpPr>
            <p:nvPr/>
          </p:nvSpPr>
          <p:spPr bwMode="auto">
            <a:xfrm>
              <a:off x="2064" y="3600"/>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594951" name="Text Box 7"/>
          <p:cNvSpPr txBox="1">
            <a:spLocks noChangeArrowheads="1"/>
          </p:cNvSpPr>
          <p:nvPr/>
        </p:nvSpPr>
        <p:spPr bwMode="auto">
          <a:xfrm>
            <a:off x="5470525" y="1946275"/>
            <a:ext cx="164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Class Name</a:t>
            </a:r>
          </a:p>
        </p:txBody>
      </p:sp>
      <p:sp>
        <p:nvSpPr>
          <p:cNvPr id="594952" name="Text Box 8"/>
          <p:cNvSpPr txBox="1">
            <a:spLocks noChangeArrowheads="1"/>
          </p:cNvSpPr>
          <p:nvPr/>
        </p:nvSpPr>
        <p:spPr bwMode="auto">
          <a:xfrm>
            <a:off x="5486400" y="3657600"/>
            <a:ext cx="2281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List of Attributes</a:t>
            </a:r>
          </a:p>
        </p:txBody>
      </p:sp>
      <p:sp>
        <p:nvSpPr>
          <p:cNvPr id="594953" name="Text Box 9"/>
          <p:cNvSpPr txBox="1">
            <a:spLocks noChangeArrowheads="1"/>
          </p:cNvSpPr>
          <p:nvPr/>
        </p:nvSpPr>
        <p:spPr bwMode="auto">
          <a:xfrm>
            <a:off x="5562600" y="5486400"/>
            <a:ext cx="2332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List of operations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endParaRPr lang="en-US"/>
          </a:p>
          <a:p>
            <a:r>
              <a:rPr lang="en-US"/>
              <a:t>IS 257 – Fall 2011	</a:t>
            </a:r>
          </a:p>
        </p:txBody>
      </p:sp>
      <p:sp>
        <p:nvSpPr>
          <p:cNvPr id="595970" name="Rectangle 2"/>
          <p:cNvSpPr>
            <a:spLocks noGrp="1" noChangeArrowheads="1"/>
          </p:cNvSpPr>
          <p:nvPr>
            <p:ph type="title"/>
          </p:nvPr>
        </p:nvSpPr>
        <p:spPr/>
        <p:txBody>
          <a:bodyPr/>
          <a:lstStyle/>
          <a:p>
            <a:r>
              <a:rPr lang="en-US"/>
              <a:t>Object Diagrams</a:t>
            </a:r>
          </a:p>
        </p:txBody>
      </p:sp>
      <p:grpSp>
        <p:nvGrpSpPr>
          <p:cNvPr id="595971" name="Group 3"/>
          <p:cNvGrpSpPr>
            <a:grpSpLocks/>
          </p:cNvGrpSpPr>
          <p:nvPr/>
        </p:nvGrpSpPr>
        <p:grpSpPr bwMode="auto">
          <a:xfrm>
            <a:off x="2895600" y="1295400"/>
            <a:ext cx="3032125" cy="4368800"/>
            <a:chOff x="1718" y="1545"/>
            <a:chExt cx="1910" cy="2752"/>
          </a:xfrm>
        </p:grpSpPr>
        <p:sp>
          <p:nvSpPr>
            <p:cNvPr id="595972" name="Text Box 4"/>
            <p:cNvSpPr txBox="1">
              <a:spLocks noChangeArrowheads="1"/>
            </p:cNvSpPr>
            <p:nvPr/>
          </p:nvSpPr>
          <p:spPr bwMode="auto">
            <a:xfrm>
              <a:off x="1718" y="1545"/>
              <a:ext cx="1910" cy="275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solidFill>
                    <a:srgbClr val="000000"/>
                  </a:solidFill>
                </a:rPr>
                <a:t>          </a:t>
              </a:r>
              <a:r>
                <a:rPr lang="en-US" sz="2000" u="sng">
                  <a:solidFill>
                    <a:srgbClr val="000000"/>
                  </a:solidFill>
                </a:rPr>
                <a:t>307:DIVORDS</a:t>
              </a:r>
              <a:r>
                <a:rPr lang="en-US" sz="2000">
                  <a:solidFill>
                    <a:srgbClr val="000000"/>
                  </a:solidFill>
                </a:rPr>
                <a:t>        </a:t>
              </a:r>
              <a:endParaRPr lang="en-US" sz="2000" u="sng">
                <a:solidFill>
                  <a:srgbClr val="000000"/>
                </a:solidFill>
              </a:endParaRPr>
            </a:p>
            <a:p>
              <a:pPr algn="l" eaLnBrk="0" hangingPunct="0"/>
              <a:endParaRPr lang="en-US" sz="2000" u="sng">
                <a:solidFill>
                  <a:srgbClr val="000000"/>
                </a:solidFill>
              </a:endParaRPr>
            </a:p>
            <a:p>
              <a:pPr algn="l" eaLnBrk="0" hangingPunct="0"/>
              <a:r>
                <a:rPr lang="en-US" sz="2000">
                  <a:solidFill>
                    <a:srgbClr val="000000"/>
                  </a:solidFill>
                </a:rPr>
                <a:t>Order No = 307</a:t>
              </a:r>
            </a:p>
            <a:p>
              <a:pPr algn="l" eaLnBrk="0" hangingPunct="0"/>
              <a:r>
                <a:rPr lang="en-US" sz="2000">
                  <a:solidFill>
                    <a:srgbClr val="000000"/>
                  </a:solidFill>
                </a:rPr>
                <a:t>Customer No = 1480</a:t>
              </a:r>
            </a:p>
            <a:p>
              <a:pPr algn="l" eaLnBrk="0" hangingPunct="0"/>
              <a:r>
                <a:rPr lang="en-US" sz="2000">
                  <a:solidFill>
                    <a:srgbClr val="000000"/>
                  </a:solidFill>
                </a:rPr>
                <a:t>Sale Date = 9/1/99</a:t>
              </a:r>
            </a:p>
            <a:p>
              <a:pPr algn="l" eaLnBrk="0" hangingPunct="0"/>
              <a:r>
                <a:rPr lang="en-US" sz="2000">
                  <a:solidFill>
                    <a:srgbClr val="000000"/>
                  </a:solidFill>
                </a:rPr>
                <a:t>Ship Via = UPS</a:t>
              </a:r>
            </a:p>
            <a:p>
              <a:pPr algn="l" eaLnBrk="0" hangingPunct="0"/>
              <a:r>
                <a:rPr lang="en-US" sz="2000">
                  <a:solidFill>
                    <a:srgbClr val="000000"/>
                  </a:solidFill>
                </a:rPr>
                <a:t>PaymentMethod = Visa</a:t>
              </a:r>
            </a:p>
            <a:p>
              <a:pPr algn="l" eaLnBrk="0" hangingPunct="0"/>
              <a:r>
                <a:rPr lang="en-US" sz="2000">
                  <a:solidFill>
                    <a:srgbClr val="000000"/>
                  </a:solidFill>
                </a:rPr>
                <a:t>CCNumber = 12345 678 90</a:t>
              </a:r>
            </a:p>
            <a:p>
              <a:pPr algn="l" eaLnBrk="0" hangingPunct="0"/>
              <a:r>
                <a:rPr lang="en-US" sz="2000">
                  <a:solidFill>
                    <a:srgbClr val="000000"/>
                  </a:solidFill>
                </a:rPr>
                <a:t>CCExpDate = 1/1/01</a:t>
              </a:r>
            </a:p>
            <a:p>
              <a:pPr algn="l" eaLnBrk="0" hangingPunct="0"/>
              <a:r>
                <a:rPr lang="en-US" sz="2000">
                  <a:solidFill>
                    <a:srgbClr val="000000"/>
                  </a:solidFill>
                </a:rPr>
                <a:t>No of People = 2</a:t>
              </a:r>
            </a:p>
            <a:p>
              <a:pPr algn="l" eaLnBrk="0" hangingPunct="0"/>
              <a:r>
                <a:rPr lang="en-US" sz="2000">
                  <a:solidFill>
                    <a:srgbClr val="000000"/>
                  </a:solidFill>
                </a:rPr>
                <a:t>Depart Date = 11/8/00</a:t>
              </a:r>
            </a:p>
            <a:p>
              <a:pPr algn="l" eaLnBrk="0" hangingPunct="0"/>
              <a:r>
                <a:rPr lang="en-US" sz="2000">
                  <a:solidFill>
                    <a:srgbClr val="000000"/>
                  </a:solidFill>
                </a:rPr>
                <a:t>Return Date = 11/15/00</a:t>
              </a:r>
            </a:p>
            <a:p>
              <a:pPr algn="l" eaLnBrk="0" hangingPunct="0"/>
              <a:r>
                <a:rPr lang="en-US" sz="2000">
                  <a:solidFill>
                    <a:srgbClr val="000000"/>
                  </a:solidFill>
                </a:rPr>
                <a:t>Destination = Fiji</a:t>
              </a:r>
            </a:p>
            <a:p>
              <a:pPr algn="l" eaLnBrk="0" hangingPunct="0"/>
              <a:r>
                <a:rPr lang="en-US" sz="2000">
                  <a:solidFill>
                    <a:srgbClr val="000000"/>
                  </a:solidFill>
                </a:rPr>
                <a:t>Vacation Cost = 10000</a:t>
              </a:r>
            </a:p>
          </p:txBody>
        </p:sp>
        <p:sp>
          <p:nvSpPr>
            <p:cNvPr id="595973" name="Line 5"/>
            <p:cNvSpPr>
              <a:spLocks noChangeShapeType="1"/>
            </p:cNvSpPr>
            <p:nvPr/>
          </p:nvSpPr>
          <p:spPr bwMode="auto">
            <a:xfrm>
              <a:off x="1735" y="1872"/>
              <a:ext cx="186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96996" name="Rectangle 4"/>
          <p:cNvSpPr>
            <a:spLocks noGrp="1" noChangeArrowheads="1"/>
          </p:cNvSpPr>
          <p:nvPr>
            <p:ph type="title"/>
          </p:nvPr>
        </p:nvSpPr>
        <p:spPr/>
        <p:txBody>
          <a:bodyPr/>
          <a:lstStyle/>
          <a:p>
            <a:r>
              <a:rPr lang="en-US"/>
              <a:t>Differences from Entities in ER</a:t>
            </a:r>
          </a:p>
        </p:txBody>
      </p:sp>
      <p:sp>
        <p:nvSpPr>
          <p:cNvPr id="596997" name="Rectangle 5"/>
          <p:cNvSpPr>
            <a:spLocks noGrp="1" noChangeArrowheads="1"/>
          </p:cNvSpPr>
          <p:nvPr>
            <p:ph type="body" idx="1"/>
          </p:nvPr>
        </p:nvSpPr>
        <p:spPr/>
        <p:txBody>
          <a:bodyPr/>
          <a:lstStyle/>
          <a:p>
            <a:r>
              <a:rPr lang="en-US"/>
              <a:t>Entities can be represented by Class diagrams</a:t>
            </a:r>
          </a:p>
          <a:p>
            <a:r>
              <a:rPr lang="en-US"/>
              <a:t>But Classes of objects also have additional operations associated with them</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98020" name="Rectangle 4"/>
          <p:cNvSpPr>
            <a:spLocks noGrp="1" noChangeArrowheads="1"/>
          </p:cNvSpPr>
          <p:nvPr>
            <p:ph type="title"/>
          </p:nvPr>
        </p:nvSpPr>
        <p:spPr/>
        <p:txBody>
          <a:bodyPr/>
          <a:lstStyle/>
          <a:p>
            <a:r>
              <a:rPr lang="en-US"/>
              <a:t>Operations</a:t>
            </a:r>
          </a:p>
        </p:txBody>
      </p:sp>
      <p:sp>
        <p:nvSpPr>
          <p:cNvPr id="598021" name="Rectangle 5"/>
          <p:cNvSpPr>
            <a:spLocks noGrp="1" noChangeArrowheads="1"/>
          </p:cNvSpPr>
          <p:nvPr>
            <p:ph type="body" idx="1"/>
          </p:nvPr>
        </p:nvSpPr>
        <p:spPr/>
        <p:txBody>
          <a:bodyPr/>
          <a:lstStyle/>
          <a:p>
            <a:r>
              <a:rPr lang="en-US"/>
              <a:t>Three basic types for database</a:t>
            </a:r>
          </a:p>
          <a:p>
            <a:pPr lvl="1"/>
            <a:r>
              <a:rPr lang="en-US"/>
              <a:t>Constructor</a:t>
            </a:r>
          </a:p>
          <a:p>
            <a:pPr lvl="1"/>
            <a:r>
              <a:rPr lang="en-US"/>
              <a:t>Query</a:t>
            </a:r>
          </a:p>
          <a:p>
            <a:pPr lvl="1"/>
            <a:r>
              <a:rPr lang="en-US"/>
              <a:t>Update</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99044" name="Rectangle 4"/>
          <p:cNvSpPr>
            <a:spLocks noGrp="1" noChangeArrowheads="1"/>
          </p:cNvSpPr>
          <p:nvPr>
            <p:ph type="title"/>
          </p:nvPr>
        </p:nvSpPr>
        <p:spPr/>
        <p:txBody>
          <a:bodyPr/>
          <a:lstStyle/>
          <a:p>
            <a:r>
              <a:rPr lang="en-US"/>
              <a:t>Associations</a:t>
            </a:r>
          </a:p>
        </p:txBody>
      </p:sp>
      <p:sp>
        <p:nvSpPr>
          <p:cNvPr id="599045" name="Rectangle 5"/>
          <p:cNvSpPr>
            <a:spLocks noGrp="1" noChangeArrowheads="1"/>
          </p:cNvSpPr>
          <p:nvPr>
            <p:ph type="body" idx="1"/>
          </p:nvPr>
        </p:nvSpPr>
        <p:spPr/>
        <p:txBody>
          <a:bodyPr/>
          <a:lstStyle/>
          <a:p>
            <a:r>
              <a:rPr lang="en-US"/>
              <a:t>An association is a relationship that describes a set of links between or among objects.</a:t>
            </a:r>
          </a:p>
          <a:p>
            <a:r>
              <a:rPr lang="en-US"/>
              <a:t>An association can have a name that describes the nature of this relationship. You can put a triangle next to this name to indicate the direction in which the name should be read.</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00068" name="Rectangle 4"/>
          <p:cNvSpPr>
            <a:spLocks noGrp="1" noChangeArrowheads="1"/>
          </p:cNvSpPr>
          <p:nvPr>
            <p:ph type="title"/>
          </p:nvPr>
        </p:nvSpPr>
        <p:spPr/>
        <p:txBody>
          <a:bodyPr/>
          <a:lstStyle/>
          <a:p>
            <a:r>
              <a:rPr lang="en-US"/>
              <a:t>Associations</a:t>
            </a:r>
          </a:p>
        </p:txBody>
      </p:sp>
      <p:sp>
        <p:nvSpPr>
          <p:cNvPr id="600069" name="Rectangle 5"/>
          <p:cNvSpPr>
            <a:spLocks noGrp="1" noChangeArrowheads="1"/>
          </p:cNvSpPr>
          <p:nvPr>
            <p:ph type="body" idx="1"/>
          </p:nvPr>
        </p:nvSpPr>
        <p:spPr/>
        <p:txBody>
          <a:bodyPr/>
          <a:lstStyle/>
          <a:p>
            <a:r>
              <a:rPr lang="en-US"/>
              <a:t>An association contains an ordered list of association ends. </a:t>
            </a:r>
          </a:p>
          <a:p>
            <a:pPr lvl="1"/>
            <a:r>
              <a:rPr lang="en-US"/>
              <a:t>An association with exactly two association ends is called a binary association</a:t>
            </a:r>
          </a:p>
          <a:p>
            <a:pPr lvl="1"/>
            <a:r>
              <a:rPr lang="en-US"/>
              <a:t>An association with more than two ends is called an n-ary association. </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endParaRPr lang="en-US"/>
          </a:p>
          <a:p>
            <a:r>
              <a:rPr lang="en-US"/>
              <a:t>IS 257 – Fall 2011	</a:t>
            </a:r>
          </a:p>
        </p:txBody>
      </p:sp>
      <p:sp>
        <p:nvSpPr>
          <p:cNvPr id="601090" name="Rectangle 2"/>
          <p:cNvSpPr>
            <a:spLocks noGrp="1" noChangeArrowheads="1"/>
          </p:cNvSpPr>
          <p:nvPr>
            <p:ph type="title"/>
          </p:nvPr>
        </p:nvSpPr>
        <p:spPr/>
        <p:txBody>
          <a:bodyPr/>
          <a:lstStyle/>
          <a:p>
            <a:r>
              <a:rPr lang="en-US" sz="3200"/>
              <a:t>Associations: Unary relationships</a:t>
            </a:r>
          </a:p>
        </p:txBody>
      </p:sp>
      <p:grpSp>
        <p:nvGrpSpPr>
          <p:cNvPr id="601091" name="Group 3"/>
          <p:cNvGrpSpPr>
            <a:grpSpLocks/>
          </p:cNvGrpSpPr>
          <p:nvPr/>
        </p:nvGrpSpPr>
        <p:grpSpPr bwMode="auto">
          <a:xfrm>
            <a:off x="457200" y="1981200"/>
            <a:ext cx="4418013" cy="3082925"/>
            <a:chOff x="576" y="1706"/>
            <a:chExt cx="2783" cy="1942"/>
          </a:xfrm>
        </p:grpSpPr>
        <p:sp>
          <p:nvSpPr>
            <p:cNvPr id="601092" name="Rectangle 4"/>
            <p:cNvSpPr>
              <a:spLocks noChangeArrowheads="1"/>
            </p:cNvSpPr>
            <p:nvPr/>
          </p:nvSpPr>
          <p:spPr bwMode="auto">
            <a:xfrm>
              <a:off x="576" y="1968"/>
              <a:ext cx="1344" cy="13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Person</a:t>
              </a:r>
            </a:p>
          </p:txBody>
        </p:sp>
        <p:cxnSp>
          <p:nvCxnSpPr>
            <p:cNvPr id="601093" name="AutoShape 5"/>
            <p:cNvCxnSpPr>
              <a:cxnSpLocks noChangeShapeType="1"/>
            </p:cNvCxnSpPr>
            <p:nvPr/>
          </p:nvCxnSpPr>
          <p:spPr bwMode="auto">
            <a:xfrm rot="5400000" flipV="1">
              <a:off x="553" y="2663"/>
              <a:ext cx="1392" cy="1"/>
            </a:xfrm>
            <a:prstGeom prst="bentConnector5">
              <a:avLst>
                <a:gd name="adj1" fmla="val -22343"/>
                <a:gd name="adj2" fmla="val 100299995"/>
                <a:gd name="adj3" fmla="val 125287"/>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1094" name="Text Box 6"/>
            <p:cNvSpPr txBox="1">
              <a:spLocks noChangeArrowheads="1"/>
            </p:cNvSpPr>
            <p:nvPr/>
          </p:nvSpPr>
          <p:spPr bwMode="auto">
            <a:xfrm>
              <a:off x="2208" y="2352"/>
              <a:ext cx="11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Is-married-to</a:t>
              </a:r>
            </a:p>
          </p:txBody>
        </p:sp>
        <p:sp>
          <p:nvSpPr>
            <p:cNvPr id="601095" name="Text Box 7"/>
            <p:cNvSpPr txBox="1">
              <a:spLocks noChangeArrowheads="1"/>
            </p:cNvSpPr>
            <p:nvPr/>
          </p:nvSpPr>
          <p:spPr bwMode="auto">
            <a:xfrm>
              <a:off x="902" y="1706"/>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0..1</a:t>
              </a:r>
            </a:p>
          </p:txBody>
        </p:sp>
        <p:sp>
          <p:nvSpPr>
            <p:cNvPr id="601096" name="Text Box 8"/>
            <p:cNvSpPr txBox="1">
              <a:spLocks noChangeArrowheads="1"/>
            </p:cNvSpPr>
            <p:nvPr/>
          </p:nvSpPr>
          <p:spPr bwMode="auto">
            <a:xfrm>
              <a:off x="864" y="3360"/>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0..1</a:t>
              </a:r>
            </a:p>
          </p:txBody>
        </p:sp>
      </p:grpSp>
      <p:grpSp>
        <p:nvGrpSpPr>
          <p:cNvPr id="601097" name="Group 9"/>
          <p:cNvGrpSpPr>
            <a:grpSpLocks/>
          </p:cNvGrpSpPr>
          <p:nvPr/>
        </p:nvGrpSpPr>
        <p:grpSpPr bwMode="auto">
          <a:xfrm>
            <a:off x="5105400" y="1828800"/>
            <a:ext cx="3859213" cy="3082925"/>
            <a:chOff x="576" y="1706"/>
            <a:chExt cx="2431" cy="1942"/>
          </a:xfrm>
        </p:grpSpPr>
        <p:sp>
          <p:nvSpPr>
            <p:cNvPr id="601098" name="Rectangle 10"/>
            <p:cNvSpPr>
              <a:spLocks noChangeArrowheads="1"/>
            </p:cNvSpPr>
            <p:nvPr/>
          </p:nvSpPr>
          <p:spPr bwMode="auto">
            <a:xfrm>
              <a:off x="576" y="1968"/>
              <a:ext cx="1344" cy="13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cxnSp>
          <p:nvCxnSpPr>
            <p:cNvPr id="601099" name="AutoShape 11"/>
            <p:cNvCxnSpPr>
              <a:cxnSpLocks noChangeShapeType="1"/>
            </p:cNvCxnSpPr>
            <p:nvPr/>
          </p:nvCxnSpPr>
          <p:spPr bwMode="auto">
            <a:xfrm rot="5400000" flipV="1">
              <a:off x="553" y="2663"/>
              <a:ext cx="1392" cy="1"/>
            </a:xfrm>
            <a:prstGeom prst="bentConnector5">
              <a:avLst>
                <a:gd name="adj1" fmla="val -22343"/>
                <a:gd name="adj2" fmla="val 100299995"/>
                <a:gd name="adj3" fmla="val 125287"/>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1100" name="Text Box 12"/>
            <p:cNvSpPr txBox="1">
              <a:spLocks noChangeArrowheads="1"/>
            </p:cNvSpPr>
            <p:nvPr/>
          </p:nvSpPr>
          <p:spPr bwMode="auto">
            <a:xfrm>
              <a:off x="2208" y="2352"/>
              <a:ext cx="7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manages</a:t>
              </a:r>
            </a:p>
          </p:txBody>
        </p:sp>
        <p:sp>
          <p:nvSpPr>
            <p:cNvPr id="601101" name="Text Box 13"/>
            <p:cNvSpPr txBox="1">
              <a:spLocks noChangeArrowheads="1"/>
            </p:cNvSpPr>
            <p:nvPr/>
          </p:nvSpPr>
          <p:spPr bwMode="auto">
            <a:xfrm>
              <a:off x="902" y="1706"/>
              <a:ext cx="3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a:t>
              </a:r>
            </a:p>
          </p:txBody>
        </p:sp>
        <p:sp>
          <p:nvSpPr>
            <p:cNvPr id="601102" name="Text Box 14"/>
            <p:cNvSpPr txBox="1">
              <a:spLocks noChangeArrowheads="1"/>
            </p:cNvSpPr>
            <p:nvPr/>
          </p:nvSpPr>
          <p:spPr bwMode="auto">
            <a:xfrm>
              <a:off x="864" y="3360"/>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0..1</a:t>
              </a:r>
            </a:p>
          </p:txBody>
        </p:sp>
      </p:grpSp>
      <p:sp>
        <p:nvSpPr>
          <p:cNvPr id="601103" name="Text Box 15"/>
          <p:cNvSpPr txBox="1">
            <a:spLocks noChangeArrowheads="1"/>
          </p:cNvSpPr>
          <p:nvPr/>
        </p:nvSpPr>
        <p:spPr bwMode="auto">
          <a:xfrm>
            <a:off x="6461125" y="4994275"/>
            <a:ext cx="1231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manager</a:t>
            </a:r>
          </a:p>
        </p:txBody>
      </p:sp>
      <p:sp>
        <p:nvSpPr>
          <p:cNvPr id="601104" name="AutoShape 16"/>
          <p:cNvSpPr>
            <a:spLocks noChangeArrowheads="1"/>
          </p:cNvSpPr>
          <p:nvPr/>
        </p:nvSpPr>
        <p:spPr bwMode="auto">
          <a:xfrm>
            <a:off x="8305800" y="3200400"/>
            <a:ext cx="3048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2"/>
          <p:cNvSpPr>
            <a:spLocks noGrp="1"/>
          </p:cNvSpPr>
          <p:nvPr>
            <p:ph type="dt" sz="half" idx="10"/>
          </p:nvPr>
        </p:nvSpPr>
        <p:spPr/>
        <p:txBody>
          <a:bodyPr/>
          <a:lstStyle/>
          <a:p>
            <a:endParaRPr lang="en-US"/>
          </a:p>
          <a:p>
            <a:r>
              <a:rPr lang="en-US"/>
              <a:t>IS 257 – Fall 2011	</a:t>
            </a:r>
          </a:p>
        </p:txBody>
      </p:sp>
      <p:sp>
        <p:nvSpPr>
          <p:cNvPr id="602114" name="Rectangle 2"/>
          <p:cNvSpPr>
            <a:spLocks noGrp="1" noChangeArrowheads="1"/>
          </p:cNvSpPr>
          <p:nvPr>
            <p:ph type="title"/>
          </p:nvPr>
        </p:nvSpPr>
        <p:spPr/>
        <p:txBody>
          <a:bodyPr/>
          <a:lstStyle/>
          <a:p>
            <a:r>
              <a:rPr lang="en-US" sz="3200"/>
              <a:t>Associations: Binary Relationship</a:t>
            </a:r>
          </a:p>
        </p:txBody>
      </p:sp>
      <p:grpSp>
        <p:nvGrpSpPr>
          <p:cNvPr id="602115" name="Group 3"/>
          <p:cNvGrpSpPr>
            <a:grpSpLocks/>
          </p:cNvGrpSpPr>
          <p:nvPr/>
        </p:nvGrpSpPr>
        <p:grpSpPr bwMode="auto">
          <a:xfrm>
            <a:off x="457200" y="1524000"/>
            <a:ext cx="8229600" cy="1412875"/>
            <a:chOff x="288" y="1008"/>
            <a:chExt cx="5184" cy="890"/>
          </a:xfrm>
        </p:grpSpPr>
        <p:sp>
          <p:nvSpPr>
            <p:cNvPr id="602116" name="Rectangle 4"/>
            <p:cNvSpPr>
              <a:spLocks noChangeArrowheads="1"/>
            </p:cNvSpPr>
            <p:nvPr/>
          </p:nvSpPr>
          <p:spPr bwMode="auto">
            <a:xfrm>
              <a:off x="288" y="1008"/>
              <a:ext cx="110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602117" name="Rectangle 5"/>
            <p:cNvSpPr>
              <a:spLocks noChangeArrowheads="1"/>
            </p:cNvSpPr>
            <p:nvPr/>
          </p:nvSpPr>
          <p:spPr bwMode="auto">
            <a:xfrm>
              <a:off x="4368" y="1008"/>
              <a:ext cx="110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Parking</a:t>
              </a:r>
            </a:p>
            <a:p>
              <a:pPr eaLnBrk="0" hangingPunct="0"/>
              <a:r>
                <a:rPr lang="en-US"/>
                <a:t>Place</a:t>
              </a:r>
            </a:p>
          </p:txBody>
        </p:sp>
        <p:cxnSp>
          <p:nvCxnSpPr>
            <p:cNvPr id="602118" name="AutoShape 6"/>
            <p:cNvCxnSpPr>
              <a:cxnSpLocks noChangeShapeType="1"/>
              <a:stCxn id="602116" idx="3"/>
              <a:endCxn id="602117" idx="1"/>
            </p:cNvCxnSpPr>
            <p:nvPr/>
          </p:nvCxnSpPr>
          <p:spPr bwMode="auto">
            <a:xfrm>
              <a:off x="1392" y="1344"/>
              <a:ext cx="297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2119" name="Text Box 7"/>
            <p:cNvSpPr txBox="1">
              <a:spLocks noChangeArrowheads="1"/>
            </p:cNvSpPr>
            <p:nvPr/>
          </p:nvSpPr>
          <p:spPr bwMode="auto">
            <a:xfrm>
              <a:off x="2342" y="1610"/>
              <a:ext cx="9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One-to-one</a:t>
              </a:r>
            </a:p>
          </p:txBody>
        </p:sp>
        <p:sp>
          <p:nvSpPr>
            <p:cNvPr id="602120" name="Text Box 8"/>
            <p:cNvSpPr txBox="1">
              <a:spLocks noChangeArrowheads="1"/>
            </p:cNvSpPr>
            <p:nvPr/>
          </p:nvSpPr>
          <p:spPr bwMode="auto">
            <a:xfrm>
              <a:off x="2246" y="1082"/>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Is-assigned</a:t>
              </a:r>
            </a:p>
          </p:txBody>
        </p:sp>
        <p:sp>
          <p:nvSpPr>
            <p:cNvPr id="602121" name="AutoShape 9"/>
            <p:cNvSpPr>
              <a:spLocks noChangeArrowheads="1"/>
            </p:cNvSpPr>
            <p:nvPr/>
          </p:nvSpPr>
          <p:spPr bwMode="auto">
            <a:xfrm rot="5400000">
              <a:off x="3264" y="1104"/>
              <a:ext cx="240" cy="24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2122" name="Text Box 10"/>
            <p:cNvSpPr txBox="1">
              <a:spLocks noChangeArrowheads="1"/>
            </p:cNvSpPr>
            <p:nvPr/>
          </p:nvSpPr>
          <p:spPr bwMode="auto">
            <a:xfrm>
              <a:off x="1382" y="1082"/>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0..1</a:t>
              </a:r>
            </a:p>
          </p:txBody>
        </p:sp>
        <p:sp>
          <p:nvSpPr>
            <p:cNvPr id="602123" name="Text Box 11"/>
            <p:cNvSpPr txBox="1">
              <a:spLocks noChangeArrowheads="1"/>
            </p:cNvSpPr>
            <p:nvPr/>
          </p:nvSpPr>
          <p:spPr bwMode="auto">
            <a:xfrm>
              <a:off x="3984" y="1104"/>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0..1</a:t>
              </a:r>
            </a:p>
          </p:txBody>
        </p:sp>
      </p:grpSp>
      <p:grpSp>
        <p:nvGrpSpPr>
          <p:cNvPr id="602124" name="Group 12"/>
          <p:cNvGrpSpPr>
            <a:grpSpLocks/>
          </p:cNvGrpSpPr>
          <p:nvPr/>
        </p:nvGrpSpPr>
        <p:grpSpPr bwMode="auto">
          <a:xfrm>
            <a:off x="533400" y="3200400"/>
            <a:ext cx="8229600" cy="1412875"/>
            <a:chOff x="288" y="1008"/>
            <a:chExt cx="5184" cy="890"/>
          </a:xfrm>
        </p:grpSpPr>
        <p:sp>
          <p:nvSpPr>
            <p:cNvPr id="602125" name="Rectangle 13"/>
            <p:cNvSpPr>
              <a:spLocks noChangeArrowheads="1"/>
            </p:cNvSpPr>
            <p:nvPr/>
          </p:nvSpPr>
          <p:spPr bwMode="auto">
            <a:xfrm>
              <a:off x="288" y="1008"/>
              <a:ext cx="110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Product</a:t>
              </a:r>
            </a:p>
            <a:p>
              <a:pPr eaLnBrk="0" hangingPunct="0"/>
              <a:r>
                <a:rPr lang="en-US"/>
                <a:t>Line</a:t>
              </a:r>
            </a:p>
          </p:txBody>
        </p:sp>
        <p:sp>
          <p:nvSpPr>
            <p:cNvPr id="602126" name="Rectangle 14"/>
            <p:cNvSpPr>
              <a:spLocks noChangeArrowheads="1"/>
            </p:cNvSpPr>
            <p:nvPr/>
          </p:nvSpPr>
          <p:spPr bwMode="auto">
            <a:xfrm>
              <a:off x="4368" y="1008"/>
              <a:ext cx="110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Product</a:t>
              </a:r>
            </a:p>
          </p:txBody>
        </p:sp>
        <p:cxnSp>
          <p:nvCxnSpPr>
            <p:cNvPr id="602127" name="AutoShape 15"/>
            <p:cNvCxnSpPr>
              <a:cxnSpLocks noChangeShapeType="1"/>
              <a:stCxn id="602125" idx="3"/>
              <a:endCxn id="602126" idx="1"/>
            </p:cNvCxnSpPr>
            <p:nvPr/>
          </p:nvCxnSpPr>
          <p:spPr bwMode="auto">
            <a:xfrm>
              <a:off x="1392" y="1344"/>
              <a:ext cx="297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2128" name="Text Box 16"/>
            <p:cNvSpPr txBox="1">
              <a:spLocks noChangeArrowheads="1"/>
            </p:cNvSpPr>
            <p:nvPr/>
          </p:nvSpPr>
          <p:spPr bwMode="auto">
            <a:xfrm>
              <a:off x="2342" y="1610"/>
              <a:ext cx="11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One-to-many</a:t>
              </a:r>
            </a:p>
          </p:txBody>
        </p:sp>
        <p:sp>
          <p:nvSpPr>
            <p:cNvPr id="602129" name="Text Box 17"/>
            <p:cNvSpPr txBox="1">
              <a:spLocks noChangeArrowheads="1"/>
            </p:cNvSpPr>
            <p:nvPr/>
          </p:nvSpPr>
          <p:spPr bwMode="auto">
            <a:xfrm>
              <a:off x="2246" y="1082"/>
              <a:ext cx="7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contains</a:t>
              </a:r>
            </a:p>
          </p:txBody>
        </p:sp>
        <p:sp>
          <p:nvSpPr>
            <p:cNvPr id="602130" name="AutoShape 18"/>
            <p:cNvSpPr>
              <a:spLocks noChangeArrowheads="1"/>
            </p:cNvSpPr>
            <p:nvPr/>
          </p:nvSpPr>
          <p:spPr bwMode="auto">
            <a:xfrm rot="5400000">
              <a:off x="3264" y="1104"/>
              <a:ext cx="240" cy="24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2131" name="Text Box 19"/>
            <p:cNvSpPr txBox="1">
              <a:spLocks noChangeArrowheads="1"/>
            </p:cNvSpPr>
            <p:nvPr/>
          </p:nvSpPr>
          <p:spPr bwMode="auto">
            <a:xfrm>
              <a:off x="1382" y="108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t>
              </a:r>
            </a:p>
          </p:txBody>
        </p:sp>
        <p:sp>
          <p:nvSpPr>
            <p:cNvPr id="602132" name="Text Box 20"/>
            <p:cNvSpPr txBox="1">
              <a:spLocks noChangeArrowheads="1"/>
            </p:cNvSpPr>
            <p:nvPr/>
          </p:nvSpPr>
          <p:spPr bwMode="auto">
            <a:xfrm>
              <a:off x="3984" y="1104"/>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a:t>
              </a:r>
            </a:p>
          </p:txBody>
        </p:sp>
      </p:grpSp>
      <p:grpSp>
        <p:nvGrpSpPr>
          <p:cNvPr id="602133" name="Group 21"/>
          <p:cNvGrpSpPr>
            <a:grpSpLocks/>
          </p:cNvGrpSpPr>
          <p:nvPr/>
        </p:nvGrpSpPr>
        <p:grpSpPr bwMode="auto">
          <a:xfrm>
            <a:off x="609600" y="4876800"/>
            <a:ext cx="8229600" cy="1412875"/>
            <a:chOff x="288" y="1008"/>
            <a:chExt cx="5184" cy="890"/>
          </a:xfrm>
        </p:grpSpPr>
        <p:sp>
          <p:nvSpPr>
            <p:cNvPr id="602134" name="Rectangle 22"/>
            <p:cNvSpPr>
              <a:spLocks noChangeArrowheads="1"/>
            </p:cNvSpPr>
            <p:nvPr/>
          </p:nvSpPr>
          <p:spPr bwMode="auto">
            <a:xfrm>
              <a:off x="288" y="1008"/>
              <a:ext cx="110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Student</a:t>
              </a:r>
            </a:p>
          </p:txBody>
        </p:sp>
        <p:sp>
          <p:nvSpPr>
            <p:cNvPr id="602135" name="Rectangle 23"/>
            <p:cNvSpPr>
              <a:spLocks noChangeArrowheads="1"/>
            </p:cNvSpPr>
            <p:nvPr/>
          </p:nvSpPr>
          <p:spPr bwMode="auto">
            <a:xfrm>
              <a:off x="4368" y="1008"/>
              <a:ext cx="110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Course</a:t>
              </a:r>
            </a:p>
          </p:txBody>
        </p:sp>
        <p:cxnSp>
          <p:nvCxnSpPr>
            <p:cNvPr id="602136" name="AutoShape 24"/>
            <p:cNvCxnSpPr>
              <a:cxnSpLocks noChangeShapeType="1"/>
              <a:stCxn id="602134" idx="3"/>
              <a:endCxn id="602135" idx="1"/>
            </p:cNvCxnSpPr>
            <p:nvPr/>
          </p:nvCxnSpPr>
          <p:spPr bwMode="auto">
            <a:xfrm>
              <a:off x="1392" y="1344"/>
              <a:ext cx="297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2137" name="Text Box 25"/>
            <p:cNvSpPr txBox="1">
              <a:spLocks noChangeArrowheads="1"/>
            </p:cNvSpPr>
            <p:nvPr/>
          </p:nvSpPr>
          <p:spPr bwMode="auto">
            <a:xfrm>
              <a:off x="2342" y="1610"/>
              <a:ext cx="12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Many-to-many</a:t>
              </a:r>
            </a:p>
          </p:txBody>
        </p:sp>
        <p:sp>
          <p:nvSpPr>
            <p:cNvPr id="602138" name="Text Box 26"/>
            <p:cNvSpPr txBox="1">
              <a:spLocks noChangeArrowheads="1"/>
            </p:cNvSpPr>
            <p:nvPr/>
          </p:nvSpPr>
          <p:spPr bwMode="auto">
            <a:xfrm>
              <a:off x="2246" y="1082"/>
              <a:ext cx="11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Registers-for</a:t>
              </a:r>
            </a:p>
          </p:txBody>
        </p:sp>
        <p:sp>
          <p:nvSpPr>
            <p:cNvPr id="602139" name="AutoShape 27"/>
            <p:cNvSpPr>
              <a:spLocks noChangeArrowheads="1"/>
            </p:cNvSpPr>
            <p:nvPr/>
          </p:nvSpPr>
          <p:spPr bwMode="auto">
            <a:xfrm rot="5400000">
              <a:off x="3264" y="1104"/>
              <a:ext cx="240" cy="24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2140" name="Text Box 28"/>
            <p:cNvSpPr txBox="1">
              <a:spLocks noChangeArrowheads="1"/>
            </p:cNvSpPr>
            <p:nvPr/>
          </p:nvSpPr>
          <p:spPr bwMode="auto">
            <a:xfrm>
              <a:off x="1382" y="108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sp>
          <p:nvSpPr>
            <p:cNvPr id="602141" name="Text Box 29"/>
            <p:cNvSpPr txBox="1">
              <a:spLocks noChangeArrowheads="1"/>
            </p:cNvSpPr>
            <p:nvPr/>
          </p:nvSpPr>
          <p:spPr bwMode="auto">
            <a:xfrm>
              <a:off x="3984" y="1104"/>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a:t>
              </a:r>
            </a:p>
          </p:txBody>
        </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endParaRPr lang="en-US"/>
          </a:p>
          <a:p>
            <a:r>
              <a:rPr lang="en-US"/>
              <a:t>IS 257 – Fall 2011	</a:t>
            </a:r>
          </a:p>
        </p:txBody>
      </p:sp>
      <p:sp>
        <p:nvSpPr>
          <p:cNvPr id="537602" name="Rectangle 2"/>
          <p:cNvSpPr>
            <a:spLocks noGrp="1" noChangeArrowheads="1"/>
          </p:cNvSpPr>
          <p:nvPr>
            <p:ph type="title"/>
          </p:nvPr>
        </p:nvSpPr>
        <p:spPr/>
        <p:txBody>
          <a:bodyPr/>
          <a:lstStyle/>
          <a:p>
            <a:r>
              <a:rPr lang="en-US"/>
              <a:t>Database Design Process</a:t>
            </a:r>
          </a:p>
        </p:txBody>
      </p:sp>
      <p:sp>
        <p:nvSpPr>
          <p:cNvPr id="537603" name="Rectangle 3"/>
          <p:cNvSpPr>
            <a:spLocks noChangeArrowheads="1"/>
          </p:cNvSpPr>
          <p:nvPr/>
        </p:nvSpPr>
        <p:spPr bwMode="auto">
          <a:xfrm>
            <a:off x="2362200" y="3200400"/>
            <a:ext cx="1447800" cy="1371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537604"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537605" name="AutoShape 5"/>
          <p:cNvSpPr>
            <a:spLocks noChangeArrowheads="1"/>
          </p:cNvSpPr>
          <p:nvPr/>
        </p:nvSpPr>
        <p:spPr bwMode="auto">
          <a:xfrm>
            <a:off x="7696200" y="28194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06" name="AutoShape 6"/>
          <p:cNvSpPr>
            <a:spLocks noChangeArrowheads="1"/>
          </p:cNvSpPr>
          <p:nvPr/>
        </p:nvSpPr>
        <p:spPr bwMode="auto">
          <a:xfrm>
            <a:off x="7239000" y="32766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537607"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537608"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537609"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537610"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537611"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537612" name="Text Box 12"/>
          <p:cNvSpPr txBox="1">
            <a:spLocks noChangeArrowheads="1"/>
          </p:cNvSpPr>
          <p:nvPr/>
        </p:nvSpPr>
        <p:spPr bwMode="auto">
          <a:xfrm>
            <a:off x="2819400" y="15208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537613" name="Text Box 13"/>
          <p:cNvSpPr txBox="1">
            <a:spLocks noChangeArrowheads="1"/>
          </p:cNvSpPr>
          <p:nvPr/>
        </p:nvSpPr>
        <p:spPr bwMode="auto">
          <a:xfrm>
            <a:off x="533400" y="22066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537614" name="Text Box 14"/>
          <p:cNvSpPr txBox="1">
            <a:spLocks noChangeArrowheads="1"/>
          </p:cNvSpPr>
          <p:nvPr/>
        </p:nvSpPr>
        <p:spPr bwMode="auto">
          <a:xfrm>
            <a:off x="4343400" y="15208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537615" name="Text Box 15"/>
          <p:cNvSpPr txBox="1">
            <a:spLocks noChangeArrowheads="1"/>
          </p:cNvSpPr>
          <p:nvPr/>
        </p:nvSpPr>
        <p:spPr bwMode="auto">
          <a:xfrm>
            <a:off x="5943600" y="15208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537616" name="Text Box 16"/>
          <p:cNvSpPr txBox="1">
            <a:spLocks noChangeArrowheads="1"/>
          </p:cNvSpPr>
          <p:nvPr/>
        </p:nvSpPr>
        <p:spPr bwMode="auto">
          <a:xfrm>
            <a:off x="7543800" y="15208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537617" name="Text Box 17"/>
          <p:cNvSpPr txBox="1">
            <a:spLocks noChangeArrowheads="1"/>
          </p:cNvSpPr>
          <p:nvPr/>
        </p:nvSpPr>
        <p:spPr bwMode="auto">
          <a:xfrm>
            <a:off x="457200" y="29686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537618" name="Text Box 18"/>
          <p:cNvSpPr txBox="1">
            <a:spLocks noChangeArrowheads="1"/>
          </p:cNvSpPr>
          <p:nvPr/>
        </p:nvSpPr>
        <p:spPr bwMode="auto">
          <a:xfrm>
            <a:off x="457200" y="38830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537619" name="Text Box 19"/>
          <p:cNvSpPr txBox="1">
            <a:spLocks noChangeArrowheads="1"/>
          </p:cNvSpPr>
          <p:nvPr/>
        </p:nvSpPr>
        <p:spPr bwMode="auto">
          <a:xfrm>
            <a:off x="457200" y="4645025"/>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537620"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537621"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537622"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537623"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24"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25"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26"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27"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28"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29"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30"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31"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537632"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33"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34"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7635"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endParaRPr lang="en-US"/>
          </a:p>
          <a:p>
            <a:r>
              <a:rPr lang="en-US"/>
              <a:t>IS 257 – Fall 2011	</a:t>
            </a:r>
          </a:p>
        </p:txBody>
      </p:sp>
      <p:sp>
        <p:nvSpPr>
          <p:cNvPr id="603138" name="Rectangle 2"/>
          <p:cNvSpPr>
            <a:spLocks noGrp="1" noChangeArrowheads="1"/>
          </p:cNvSpPr>
          <p:nvPr>
            <p:ph type="title"/>
          </p:nvPr>
        </p:nvSpPr>
        <p:spPr/>
        <p:txBody>
          <a:bodyPr/>
          <a:lstStyle/>
          <a:p>
            <a:r>
              <a:rPr lang="en-US" sz="3200"/>
              <a:t>Associations: Ternary Relationships</a:t>
            </a:r>
          </a:p>
        </p:txBody>
      </p:sp>
      <p:sp>
        <p:nvSpPr>
          <p:cNvPr id="603139" name="Rectangle 3"/>
          <p:cNvSpPr>
            <a:spLocks noChangeArrowheads="1"/>
          </p:cNvSpPr>
          <p:nvPr/>
        </p:nvSpPr>
        <p:spPr bwMode="auto">
          <a:xfrm>
            <a:off x="533400" y="4343400"/>
            <a:ext cx="17526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Vendor</a:t>
            </a:r>
          </a:p>
        </p:txBody>
      </p:sp>
      <p:sp>
        <p:nvSpPr>
          <p:cNvPr id="603140" name="Rectangle 4"/>
          <p:cNvSpPr>
            <a:spLocks noChangeArrowheads="1"/>
          </p:cNvSpPr>
          <p:nvPr/>
        </p:nvSpPr>
        <p:spPr bwMode="auto">
          <a:xfrm>
            <a:off x="7010400" y="4343400"/>
            <a:ext cx="17526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Warehouse</a:t>
            </a:r>
          </a:p>
        </p:txBody>
      </p:sp>
      <p:sp>
        <p:nvSpPr>
          <p:cNvPr id="603141" name="Text Box 5"/>
          <p:cNvSpPr txBox="1">
            <a:spLocks noChangeArrowheads="1"/>
          </p:cNvSpPr>
          <p:nvPr/>
        </p:nvSpPr>
        <p:spPr bwMode="auto">
          <a:xfrm>
            <a:off x="3794125" y="5299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603142" name="Text Box 6"/>
          <p:cNvSpPr txBox="1">
            <a:spLocks noChangeArrowheads="1"/>
          </p:cNvSpPr>
          <p:nvPr/>
        </p:nvSpPr>
        <p:spPr bwMode="auto">
          <a:xfrm>
            <a:off x="2270125" y="44608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sp>
        <p:nvSpPr>
          <p:cNvPr id="603143" name="Text Box 7"/>
          <p:cNvSpPr txBox="1">
            <a:spLocks noChangeArrowheads="1"/>
          </p:cNvSpPr>
          <p:nvPr/>
        </p:nvSpPr>
        <p:spPr bwMode="auto">
          <a:xfrm>
            <a:off x="6400800" y="44958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a:t>
            </a:r>
          </a:p>
        </p:txBody>
      </p:sp>
      <p:sp>
        <p:nvSpPr>
          <p:cNvPr id="603144" name="AutoShape 8"/>
          <p:cNvSpPr>
            <a:spLocks noChangeArrowheads="1"/>
          </p:cNvSpPr>
          <p:nvPr/>
        </p:nvSpPr>
        <p:spPr bwMode="auto">
          <a:xfrm>
            <a:off x="3810000" y="4343400"/>
            <a:ext cx="1600200" cy="1066800"/>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Supplies</a:t>
            </a:r>
          </a:p>
        </p:txBody>
      </p:sp>
      <p:sp>
        <p:nvSpPr>
          <p:cNvPr id="603145" name="Rectangle 9"/>
          <p:cNvSpPr>
            <a:spLocks noChangeArrowheads="1"/>
          </p:cNvSpPr>
          <p:nvPr/>
        </p:nvSpPr>
        <p:spPr bwMode="auto">
          <a:xfrm>
            <a:off x="3733800" y="2133600"/>
            <a:ext cx="17526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Part</a:t>
            </a:r>
          </a:p>
        </p:txBody>
      </p:sp>
      <p:sp>
        <p:nvSpPr>
          <p:cNvPr id="603146" name="Text Box 10"/>
          <p:cNvSpPr txBox="1">
            <a:spLocks noChangeArrowheads="1"/>
          </p:cNvSpPr>
          <p:nvPr/>
        </p:nvSpPr>
        <p:spPr bwMode="auto">
          <a:xfrm>
            <a:off x="4648200" y="3200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cxnSp>
        <p:nvCxnSpPr>
          <p:cNvPr id="603147" name="AutoShape 11"/>
          <p:cNvCxnSpPr>
            <a:cxnSpLocks noChangeShapeType="1"/>
            <a:stCxn id="603139" idx="3"/>
            <a:endCxn id="603144" idx="1"/>
          </p:cNvCxnSpPr>
          <p:nvPr/>
        </p:nvCxnSpPr>
        <p:spPr bwMode="auto">
          <a:xfrm>
            <a:off x="2286000" y="4876800"/>
            <a:ext cx="15240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03148" name="AutoShape 12"/>
          <p:cNvCxnSpPr>
            <a:cxnSpLocks noChangeShapeType="1"/>
            <a:stCxn id="603140" idx="1"/>
            <a:endCxn id="603144" idx="3"/>
          </p:cNvCxnSpPr>
          <p:nvPr/>
        </p:nvCxnSpPr>
        <p:spPr bwMode="auto">
          <a:xfrm flipH="1">
            <a:off x="5410200" y="4876800"/>
            <a:ext cx="16002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03149" name="AutoShape 13"/>
          <p:cNvCxnSpPr>
            <a:cxnSpLocks noChangeShapeType="1"/>
            <a:stCxn id="603145" idx="2"/>
            <a:endCxn id="603144" idx="0"/>
          </p:cNvCxnSpPr>
          <p:nvPr/>
        </p:nvCxnSpPr>
        <p:spPr bwMode="auto">
          <a:xfrm>
            <a:off x="4610100" y="3200400"/>
            <a:ext cx="0" cy="11430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endParaRPr lang="en-US"/>
          </a:p>
          <a:p>
            <a:r>
              <a:rPr lang="en-US"/>
              <a:t>IS 257 – Fall 2011	</a:t>
            </a:r>
          </a:p>
        </p:txBody>
      </p:sp>
      <p:sp>
        <p:nvSpPr>
          <p:cNvPr id="604162" name="Rectangle 2"/>
          <p:cNvSpPr>
            <a:spLocks noGrp="1" noChangeArrowheads="1"/>
          </p:cNvSpPr>
          <p:nvPr>
            <p:ph type="title"/>
          </p:nvPr>
        </p:nvSpPr>
        <p:spPr/>
        <p:txBody>
          <a:bodyPr/>
          <a:lstStyle/>
          <a:p>
            <a:r>
              <a:rPr lang="en-US"/>
              <a:t>Association Classes</a:t>
            </a:r>
          </a:p>
        </p:txBody>
      </p:sp>
      <p:sp>
        <p:nvSpPr>
          <p:cNvPr id="604163" name="Rectangle 3"/>
          <p:cNvSpPr>
            <a:spLocks noChangeArrowheads="1"/>
          </p:cNvSpPr>
          <p:nvPr/>
        </p:nvSpPr>
        <p:spPr bwMode="auto">
          <a:xfrm>
            <a:off x="381000" y="1524000"/>
            <a:ext cx="17526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Student</a:t>
            </a:r>
          </a:p>
        </p:txBody>
      </p:sp>
      <p:sp>
        <p:nvSpPr>
          <p:cNvPr id="604164" name="Rectangle 4"/>
          <p:cNvSpPr>
            <a:spLocks noChangeArrowheads="1"/>
          </p:cNvSpPr>
          <p:nvPr/>
        </p:nvSpPr>
        <p:spPr bwMode="auto">
          <a:xfrm>
            <a:off x="5181600" y="1524000"/>
            <a:ext cx="17526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Course</a:t>
            </a:r>
          </a:p>
        </p:txBody>
      </p:sp>
      <p:cxnSp>
        <p:nvCxnSpPr>
          <p:cNvPr id="604165" name="AutoShape 5"/>
          <p:cNvCxnSpPr>
            <a:cxnSpLocks noChangeShapeType="1"/>
            <a:stCxn id="604163" idx="3"/>
            <a:endCxn id="604164" idx="1"/>
          </p:cNvCxnSpPr>
          <p:nvPr/>
        </p:nvCxnSpPr>
        <p:spPr bwMode="auto">
          <a:xfrm>
            <a:off x="2133600" y="2057400"/>
            <a:ext cx="30480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4166" name="Text Box 6"/>
          <p:cNvSpPr txBox="1">
            <a:spLocks noChangeArrowheads="1"/>
          </p:cNvSpPr>
          <p:nvPr/>
        </p:nvSpPr>
        <p:spPr bwMode="auto">
          <a:xfrm>
            <a:off x="2895600" y="1600200"/>
            <a:ext cx="177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Registers-for</a:t>
            </a:r>
          </a:p>
        </p:txBody>
      </p:sp>
      <p:sp>
        <p:nvSpPr>
          <p:cNvPr id="604167" name="AutoShape 7"/>
          <p:cNvSpPr>
            <a:spLocks noChangeArrowheads="1"/>
          </p:cNvSpPr>
          <p:nvPr/>
        </p:nvSpPr>
        <p:spPr bwMode="auto">
          <a:xfrm rot="5400000">
            <a:off x="4648200" y="1676400"/>
            <a:ext cx="381000" cy="381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4168" name="Text Box 8"/>
          <p:cNvSpPr txBox="1">
            <a:spLocks noChangeArrowheads="1"/>
          </p:cNvSpPr>
          <p:nvPr/>
        </p:nvSpPr>
        <p:spPr bwMode="auto">
          <a:xfrm>
            <a:off x="2270125" y="24796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sp>
        <p:nvSpPr>
          <p:cNvPr id="604169" name="Text Box 9"/>
          <p:cNvSpPr txBox="1">
            <a:spLocks noChangeArrowheads="1"/>
          </p:cNvSpPr>
          <p:nvPr/>
        </p:nvSpPr>
        <p:spPr bwMode="auto">
          <a:xfrm>
            <a:off x="6400800" y="25146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a:t>
            </a:r>
          </a:p>
        </p:txBody>
      </p:sp>
      <p:sp>
        <p:nvSpPr>
          <p:cNvPr id="604170" name="Rectangle 10"/>
          <p:cNvSpPr>
            <a:spLocks noChangeArrowheads="1"/>
          </p:cNvSpPr>
          <p:nvPr/>
        </p:nvSpPr>
        <p:spPr bwMode="auto">
          <a:xfrm>
            <a:off x="2514600" y="3200400"/>
            <a:ext cx="2514600" cy="2590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0" hangingPunct="0"/>
            <a:r>
              <a:rPr lang="en-US"/>
              <a:t>      Registration</a:t>
            </a:r>
          </a:p>
          <a:p>
            <a:pPr algn="l" eaLnBrk="0" hangingPunct="0"/>
            <a:r>
              <a:rPr lang="en-US"/>
              <a:t>________________</a:t>
            </a:r>
          </a:p>
          <a:p>
            <a:pPr algn="l" eaLnBrk="0" hangingPunct="0"/>
            <a:r>
              <a:rPr lang="en-US"/>
              <a:t>Term</a:t>
            </a:r>
          </a:p>
          <a:p>
            <a:pPr algn="l" eaLnBrk="0" hangingPunct="0"/>
            <a:r>
              <a:rPr lang="en-US"/>
              <a:t>Grade</a:t>
            </a:r>
          </a:p>
          <a:p>
            <a:pPr algn="l" eaLnBrk="0" hangingPunct="0"/>
            <a:r>
              <a:rPr lang="en-US"/>
              <a:t>________________</a:t>
            </a:r>
          </a:p>
          <a:p>
            <a:pPr algn="l" eaLnBrk="0" hangingPunct="0"/>
            <a:r>
              <a:rPr lang="en-US"/>
              <a:t>CheckEligibility()</a:t>
            </a:r>
          </a:p>
        </p:txBody>
      </p:sp>
      <p:cxnSp>
        <p:nvCxnSpPr>
          <p:cNvPr id="604171" name="AutoShape 11"/>
          <p:cNvCxnSpPr>
            <a:cxnSpLocks noChangeShapeType="1"/>
            <a:stCxn id="604170" idx="0"/>
            <a:endCxn id="604166" idx="2"/>
          </p:cNvCxnSpPr>
          <p:nvPr/>
        </p:nvCxnSpPr>
        <p:spPr bwMode="auto">
          <a:xfrm flipV="1">
            <a:off x="3771900" y="2057400"/>
            <a:ext cx="11113" cy="114300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4172" name="Rectangle 12"/>
          <p:cNvSpPr>
            <a:spLocks noChangeArrowheads="1"/>
          </p:cNvSpPr>
          <p:nvPr/>
        </p:nvSpPr>
        <p:spPr bwMode="auto">
          <a:xfrm>
            <a:off x="6248400" y="3200400"/>
            <a:ext cx="2590800" cy="2590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Computer Account</a:t>
            </a:r>
          </a:p>
          <a:p>
            <a:pPr eaLnBrk="0" hangingPunct="0"/>
            <a:r>
              <a:rPr lang="en-US"/>
              <a:t>_________________</a:t>
            </a:r>
          </a:p>
          <a:p>
            <a:pPr eaLnBrk="0" hangingPunct="0"/>
            <a:r>
              <a:rPr lang="en-US"/>
              <a:t>acctID</a:t>
            </a:r>
          </a:p>
          <a:p>
            <a:pPr eaLnBrk="0" hangingPunct="0"/>
            <a:r>
              <a:rPr lang="en-US"/>
              <a:t>Password</a:t>
            </a:r>
          </a:p>
          <a:p>
            <a:pPr eaLnBrk="0" hangingPunct="0"/>
            <a:r>
              <a:rPr lang="en-US"/>
              <a:t>ServerSpace</a:t>
            </a:r>
          </a:p>
          <a:p>
            <a:pPr eaLnBrk="0" hangingPunct="0"/>
            <a:endParaRPr lang="en-US"/>
          </a:p>
          <a:p>
            <a:pPr eaLnBrk="0" hangingPunct="0"/>
            <a:endParaRPr lang="en-US"/>
          </a:p>
        </p:txBody>
      </p:sp>
      <p:cxnSp>
        <p:nvCxnSpPr>
          <p:cNvPr id="604173" name="AutoShape 13"/>
          <p:cNvCxnSpPr>
            <a:cxnSpLocks noChangeShapeType="1"/>
            <a:stCxn id="604170" idx="3"/>
            <a:endCxn id="604172" idx="1"/>
          </p:cNvCxnSpPr>
          <p:nvPr/>
        </p:nvCxnSpPr>
        <p:spPr bwMode="auto">
          <a:xfrm>
            <a:off x="5029200" y="4495800"/>
            <a:ext cx="12192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4174" name="Text Box 14"/>
          <p:cNvSpPr txBox="1">
            <a:spLocks noChangeArrowheads="1"/>
          </p:cNvSpPr>
          <p:nvPr/>
        </p:nvSpPr>
        <p:spPr bwMode="auto">
          <a:xfrm>
            <a:off x="49530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sp>
        <p:nvSpPr>
          <p:cNvPr id="604175" name="Text Box 15"/>
          <p:cNvSpPr txBox="1">
            <a:spLocks noChangeArrowheads="1"/>
          </p:cNvSpPr>
          <p:nvPr/>
        </p:nvSpPr>
        <p:spPr bwMode="auto">
          <a:xfrm>
            <a:off x="5715000" y="44196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0..1</a:t>
            </a:r>
          </a:p>
        </p:txBody>
      </p:sp>
      <p:sp>
        <p:nvSpPr>
          <p:cNvPr id="604176" name="Text Box 16"/>
          <p:cNvSpPr txBox="1">
            <a:spLocks noChangeArrowheads="1"/>
          </p:cNvSpPr>
          <p:nvPr/>
        </p:nvSpPr>
        <p:spPr bwMode="auto">
          <a:xfrm>
            <a:off x="5181600" y="4114800"/>
            <a:ext cx="912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issues</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2"/>
          <p:cNvSpPr>
            <a:spLocks noGrp="1"/>
          </p:cNvSpPr>
          <p:nvPr>
            <p:ph type="dt" sz="half" idx="10"/>
          </p:nvPr>
        </p:nvSpPr>
        <p:spPr/>
        <p:txBody>
          <a:bodyPr/>
          <a:lstStyle/>
          <a:p>
            <a:endParaRPr lang="en-US"/>
          </a:p>
          <a:p>
            <a:r>
              <a:rPr lang="en-US"/>
              <a:t>IS 257 – Fall 2011	</a:t>
            </a:r>
          </a:p>
        </p:txBody>
      </p:sp>
      <p:sp>
        <p:nvSpPr>
          <p:cNvPr id="605186" name="Rectangle 2"/>
          <p:cNvSpPr>
            <a:spLocks noGrp="1" noChangeArrowheads="1"/>
          </p:cNvSpPr>
          <p:nvPr>
            <p:ph type="title"/>
          </p:nvPr>
        </p:nvSpPr>
        <p:spPr/>
        <p:txBody>
          <a:bodyPr/>
          <a:lstStyle/>
          <a:p>
            <a:r>
              <a:rPr lang="en-US" sz="3200"/>
              <a:t>Derived Attributes, Associations, and Roles</a:t>
            </a:r>
          </a:p>
        </p:txBody>
      </p:sp>
      <p:sp>
        <p:nvSpPr>
          <p:cNvPr id="605187" name="Rectangle 3"/>
          <p:cNvSpPr>
            <a:spLocks noChangeArrowheads="1"/>
          </p:cNvSpPr>
          <p:nvPr/>
        </p:nvSpPr>
        <p:spPr bwMode="auto">
          <a:xfrm>
            <a:off x="228600" y="1600200"/>
            <a:ext cx="1676400" cy="2819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Student</a:t>
            </a:r>
          </a:p>
          <a:p>
            <a:pPr eaLnBrk="0" hangingPunct="0"/>
            <a:r>
              <a:rPr lang="en-US"/>
              <a:t>_________</a:t>
            </a:r>
          </a:p>
          <a:p>
            <a:pPr eaLnBrk="0" hangingPunct="0"/>
            <a:r>
              <a:rPr lang="en-US"/>
              <a:t>name</a:t>
            </a:r>
          </a:p>
          <a:p>
            <a:pPr eaLnBrk="0" hangingPunct="0"/>
            <a:r>
              <a:rPr lang="en-US"/>
              <a:t>ssn</a:t>
            </a:r>
          </a:p>
          <a:p>
            <a:pPr eaLnBrk="0" hangingPunct="0"/>
            <a:r>
              <a:rPr lang="en-US"/>
              <a:t>dateOfBirth</a:t>
            </a:r>
          </a:p>
          <a:p>
            <a:pPr eaLnBrk="0" hangingPunct="0"/>
            <a:r>
              <a:rPr lang="en-US"/>
              <a:t>/age</a:t>
            </a:r>
          </a:p>
        </p:txBody>
      </p:sp>
      <p:sp>
        <p:nvSpPr>
          <p:cNvPr id="605188" name="Rectangle 4"/>
          <p:cNvSpPr>
            <a:spLocks noChangeArrowheads="1"/>
          </p:cNvSpPr>
          <p:nvPr/>
        </p:nvSpPr>
        <p:spPr bwMode="auto">
          <a:xfrm>
            <a:off x="3505200" y="1828800"/>
            <a:ext cx="189865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Course </a:t>
            </a:r>
          </a:p>
          <a:p>
            <a:pPr eaLnBrk="0" hangingPunct="0"/>
            <a:r>
              <a:rPr lang="en-US"/>
              <a:t>Offering</a:t>
            </a:r>
          </a:p>
          <a:p>
            <a:pPr eaLnBrk="0" hangingPunct="0"/>
            <a:r>
              <a:rPr lang="en-US"/>
              <a:t>____________</a:t>
            </a:r>
          </a:p>
          <a:p>
            <a:pPr eaLnBrk="0" hangingPunct="0"/>
            <a:r>
              <a:rPr lang="en-US"/>
              <a:t>term</a:t>
            </a:r>
          </a:p>
          <a:p>
            <a:pPr eaLnBrk="0" hangingPunct="0"/>
            <a:r>
              <a:rPr lang="en-US"/>
              <a:t>section</a:t>
            </a:r>
          </a:p>
          <a:p>
            <a:pPr eaLnBrk="0" hangingPunct="0"/>
            <a:r>
              <a:rPr lang="en-US"/>
              <a:t>time</a:t>
            </a:r>
          </a:p>
          <a:p>
            <a:pPr eaLnBrk="0" hangingPunct="0"/>
            <a:r>
              <a:rPr lang="en-US"/>
              <a:t>location</a:t>
            </a:r>
          </a:p>
        </p:txBody>
      </p:sp>
      <p:cxnSp>
        <p:nvCxnSpPr>
          <p:cNvPr id="605189" name="AutoShape 5"/>
          <p:cNvCxnSpPr>
            <a:cxnSpLocks noChangeShapeType="1"/>
            <a:stCxn id="605187" idx="3"/>
            <a:endCxn id="605188" idx="1"/>
          </p:cNvCxnSpPr>
          <p:nvPr/>
        </p:nvCxnSpPr>
        <p:spPr bwMode="auto">
          <a:xfrm>
            <a:off x="1905000" y="3009900"/>
            <a:ext cx="1600200" cy="38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5190" name="Text Box 6"/>
          <p:cNvSpPr txBox="1">
            <a:spLocks noChangeArrowheads="1"/>
          </p:cNvSpPr>
          <p:nvPr/>
        </p:nvSpPr>
        <p:spPr bwMode="auto">
          <a:xfrm>
            <a:off x="1905000" y="2667000"/>
            <a:ext cx="1506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i="1"/>
              <a:t>Registers-for</a:t>
            </a:r>
          </a:p>
        </p:txBody>
      </p:sp>
      <p:sp>
        <p:nvSpPr>
          <p:cNvPr id="605191" name="Text Box 7"/>
          <p:cNvSpPr txBox="1">
            <a:spLocks noChangeArrowheads="1"/>
          </p:cNvSpPr>
          <p:nvPr/>
        </p:nvSpPr>
        <p:spPr bwMode="auto">
          <a:xfrm>
            <a:off x="1905000" y="3048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sp>
        <p:nvSpPr>
          <p:cNvPr id="605192" name="Text Box 8"/>
          <p:cNvSpPr txBox="1">
            <a:spLocks noChangeArrowheads="1"/>
          </p:cNvSpPr>
          <p:nvPr/>
        </p:nvSpPr>
        <p:spPr bwMode="auto">
          <a:xfrm>
            <a:off x="6629400" y="3048000"/>
            <a:ext cx="41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1</a:t>
            </a:r>
          </a:p>
        </p:txBody>
      </p:sp>
      <p:sp>
        <p:nvSpPr>
          <p:cNvPr id="605193" name="Rectangle 9"/>
          <p:cNvSpPr>
            <a:spLocks noChangeArrowheads="1"/>
          </p:cNvSpPr>
          <p:nvPr/>
        </p:nvSpPr>
        <p:spPr bwMode="auto">
          <a:xfrm>
            <a:off x="7010400" y="1828800"/>
            <a:ext cx="189865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Course </a:t>
            </a:r>
          </a:p>
          <a:p>
            <a:pPr eaLnBrk="0" hangingPunct="0"/>
            <a:r>
              <a:rPr lang="en-US"/>
              <a:t>____________</a:t>
            </a:r>
          </a:p>
          <a:p>
            <a:pPr eaLnBrk="0" hangingPunct="0"/>
            <a:r>
              <a:rPr lang="en-US"/>
              <a:t>crseCode</a:t>
            </a:r>
          </a:p>
          <a:p>
            <a:pPr eaLnBrk="0" hangingPunct="0"/>
            <a:r>
              <a:rPr lang="en-US"/>
              <a:t>crseTitle</a:t>
            </a:r>
          </a:p>
          <a:p>
            <a:pPr eaLnBrk="0" hangingPunct="0"/>
            <a:r>
              <a:rPr lang="en-US"/>
              <a:t>creditHrs</a:t>
            </a:r>
          </a:p>
          <a:p>
            <a:pPr eaLnBrk="0" hangingPunct="0"/>
            <a:endParaRPr lang="en-US"/>
          </a:p>
        </p:txBody>
      </p:sp>
      <p:cxnSp>
        <p:nvCxnSpPr>
          <p:cNvPr id="605194" name="AutoShape 10"/>
          <p:cNvCxnSpPr>
            <a:cxnSpLocks noChangeShapeType="1"/>
            <a:stCxn id="605188" idx="3"/>
            <a:endCxn id="605193" idx="1"/>
          </p:cNvCxnSpPr>
          <p:nvPr/>
        </p:nvCxnSpPr>
        <p:spPr bwMode="auto">
          <a:xfrm>
            <a:off x="5403850" y="3048000"/>
            <a:ext cx="160655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05195" name="AutoShape 11"/>
          <p:cNvCxnSpPr>
            <a:cxnSpLocks noChangeShapeType="1"/>
            <a:stCxn id="605187" idx="2"/>
            <a:endCxn id="605193" idx="2"/>
          </p:cNvCxnSpPr>
          <p:nvPr/>
        </p:nvCxnSpPr>
        <p:spPr bwMode="auto">
          <a:xfrm rot="5400000" flipH="1" flipV="1">
            <a:off x="4437063" y="896937"/>
            <a:ext cx="152400" cy="6892925"/>
          </a:xfrm>
          <a:prstGeom prst="bentConnector3">
            <a:avLst>
              <a:gd name="adj1" fmla="val -1018755"/>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5196" name="Text Box 12"/>
          <p:cNvSpPr txBox="1">
            <a:spLocks noChangeArrowheads="1"/>
          </p:cNvSpPr>
          <p:nvPr/>
        </p:nvSpPr>
        <p:spPr bwMode="auto">
          <a:xfrm>
            <a:off x="2895600" y="30480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a:t>
            </a:r>
          </a:p>
        </p:txBody>
      </p:sp>
      <p:sp>
        <p:nvSpPr>
          <p:cNvPr id="605197" name="Text Box 13"/>
          <p:cNvSpPr txBox="1">
            <a:spLocks noChangeArrowheads="1"/>
          </p:cNvSpPr>
          <p:nvPr/>
        </p:nvSpPr>
        <p:spPr bwMode="auto">
          <a:xfrm>
            <a:off x="5105400" y="29718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a:t>
            </a:r>
          </a:p>
        </p:txBody>
      </p:sp>
      <p:sp>
        <p:nvSpPr>
          <p:cNvPr id="605198" name="Text Box 14"/>
          <p:cNvSpPr txBox="1">
            <a:spLocks noChangeArrowheads="1"/>
          </p:cNvSpPr>
          <p:nvPr/>
        </p:nvSpPr>
        <p:spPr bwMode="auto">
          <a:xfrm>
            <a:off x="5486400" y="2590800"/>
            <a:ext cx="1606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i="1"/>
              <a:t>Scheduled-for</a:t>
            </a:r>
          </a:p>
        </p:txBody>
      </p:sp>
      <p:sp>
        <p:nvSpPr>
          <p:cNvPr id="605199" name="Text Box 15"/>
          <p:cNvSpPr txBox="1">
            <a:spLocks noChangeArrowheads="1"/>
          </p:cNvSpPr>
          <p:nvPr/>
        </p:nvSpPr>
        <p:spPr bwMode="auto">
          <a:xfrm>
            <a:off x="1431925" y="5146675"/>
            <a:ext cx="441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{age = currentDate – dateOfBirth}</a:t>
            </a:r>
          </a:p>
        </p:txBody>
      </p:sp>
      <p:sp>
        <p:nvSpPr>
          <p:cNvPr id="605200" name="Text Box 16"/>
          <p:cNvSpPr txBox="1">
            <a:spLocks noChangeArrowheads="1"/>
          </p:cNvSpPr>
          <p:nvPr/>
        </p:nvSpPr>
        <p:spPr bwMode="auto">
          <a:xfrm>
            <a:off x="1066800" y="4419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sp>
        <p:nvSpPr>
          <p:cNvPr id="605201" name="Text Box 17"/>
          <p:cNvSpPr txBox="1">
            <a:spLocks noChangeArrowheads="1"/>
          </p:cNvSpPr>
          <p:nvPr/>
        </p:nvSpPr>
        <p:spPr bwMode="auto">
          <a:xfrm>
            <a:off x="7620000" y="42672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t>
            </a:r>
          </a:p>
        </p:txBody>
      </p:sp>
      <p:sp>
        <p:nvSpPr>
          <p:cNvPr id="605202" name="Text Box 18"/>
          <p:cNvSpPr txBox="1">
            <a:spLocks noChangeArrowheads="1"/>
          </p:cNvSpPr>
          <p:nvPr/>
        </p:nvSpPr>
        <p:spPr bwMode="auto">
          <a:xfrm>
            <a:off x="4175125" y="5908675"/>
            <a:ext cx="979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i="1"/>
              <a:t>/Takes</a:t>
            </a:r>
          </a:p>
        </p:txBody>
      </p:sp>
      <p:sp>
        <p:nvSpPr>
          <p:cNvPr id="605203" name="Text Box 19"/>
          <p:cNvSpPr txBox="1">
            <a:spLocks noChangeArrowheads="1"/>
          </p:cNvSpPr>
          <p:nvPr/>
        </p:nvSpPr>
        <p:spPr bwMode="auto">
          <a:xfrm>
            <a:off x="1203325" y="4613275"/>
            <a:ext cx="1568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/participant</a:t>
            </a:r>
          </a:p>
        </p:txBody>
      </p:sp>
      <p:sp>
        <p:nvSpPr>
          <p:cNvPr id="605204" name="Text Box 20"/>
          <p:cNvSpPr txBox="1">
            <a:spLocks noChangeArrowheads="1"/>
          </p:cNvSpPr>
          <p:nvPr/>
        </p:nvSpPr>
        <p:spPr bwMode="auto">
          <a:xfrm>
            <a:off x="1905000" y="3581400"/>
            <a:ext cx="1196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Derived</a:t>
            </a:r>
          </a:p>
          <a:p>
            <a:pPr algn="l" eaLnBrk="0" hangingPunct="0"/>
            <a:r>
              <a:rPr lang="en-US">
                <a:solidFill>
                  <a:srgbClr val="FF3300"/>
                </a:solidFill>
              </a:rPr>
              <a:t>attribute</a:t>
            </a:r>
          </a:p>
        </p:txBody>
      </p:sp>
      <p:sp>
        <p:nvSpPr>
          <p:cNvPr id="605205" name="Text Box 21"/>
          <p:cNvSpPr txBox="1">
            <a:spLocks noChangeArrowheads="1"/>
          </p:cNvSpPr>
          <p:nvPr/>
        </p:nvSpPr>
        <p:spPr bwMode="auto">
          <a:xfrm>
            <a:off x="2743200" y="45720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a:solidFill>
                  <a:srgbClr val="FF3300"/>
                </a:solidFill>
              </a:rPr>
              <a:t>Derived role</a:t>
            </a:r>
          </a:p>
        </p:txBody>
      </p:sp>
      <p:sp>
        <p:nvSpPr>
          <p:cNvPr id="605206" name="Text Box 22"/>
          <p:cNvSpPr txBox="1">
            <a:spLocks noChangeArrowheads="1"/>
          </p:cNvSpPr>
          <p:nvPr/>
        </p:nvSpPr>
        <p:spPr bwMode="auto">
          <a:xfrm>
            <a:off x="3581400" y="6096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a:solidFill>
                  <a:srgbClr val="FF3300"/>
                </a:solidFill>
              </a:rPr>
              <a:t>Derived association</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endParaRPr lang="en-US"/>
          </a:p>
          <a:p>
            <a:r>
              <a:rPr lang="en-US"/>
              <a:t>IS 257 – Fall 2011	</a:t>
            </a:r>
          </a:p>
        </p:txBody>
      </p:sp>
      <p:sp>
        <p:nvSpPr>
          <p:cNvPr id="606210" name="Rectangle 2"/>
          <p:cNvSpPr>
            <a:spLocks noGrp="1" noChangeArrowheads="1"/>
          </p:cNvSpPr>
          <p:nvPr>
            <p:ph type="title"/>
          </p:nvPr>
        </p:nvSpPr>
        <p:spPr>
          <a:xfrm>
            <a:off x="762000" y="0"/>
            <a:ext cx="7772400" cy="1143000"/>
          </a:xfrm>
        </p:spPr>
        <p:txBody>
          <a:bodyPr/>
          <a:lstStyle/>
          <a:p>
            <a:r>
              <a:rPr lang="en-US"/>
              <a:t>Generalization</a:t>
            </a:r>
          </a:p>
        </p:txBody>
      </p:sp>
      <p:grpSp>
        <p:nvGrpSpPr>
          <p:cNvPr id="606211" name="Group 3"/>
          <p:cNvGrpSpPr>
            <a:grpSpLocks/>
          </p:cNvGrpSpPr>
          <p:nvPr/>
        </p:nvGrpSpPr>
        <p:grpSpPr bwMode="auto">
          <a:xfrm>
            <a:off x="685800" y="1143000"/>
            <a:ext cx="7848600" cy="5257800"/>
            <a:chOff x="336" y="624"/>
            <a:chExt cx="5232" cy="3696"/>
          </a:xfrm>
        </p:grpSpPr>
        <p:sp>
          <p:nvSpPr>
            <p:cNvPr id="606212" name="Rectangle 4"/>
            <p:cNvSpPr>
              <a:spLocks noChangeArrowheads="1"/>
            </p:cNvSpPr>
            <p:nvPr/>
          </p:nvSpPr>
          <p:spPr bwMode="auto">
            <a:xfrm>
              <a:off x="2208" y="624"/>
              <a:ext cx="1200" cy="201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a:p>
              <a:pPr eaLnBrk="0" hangingPunct="0"/>
              <a:r>
                <a:rPr lang="en-US"/>
                <a:t>____________</a:t>
              </a:r>
            </a:p>
            <a:p>
              <a:pPr eaLnBrk="0" hangingPunct="0"/>
              <a:r>
                <a:rPr lang="en-US"/>
                <a:t>empName</a:t>
              </a:r>
            </a:p>
            <a:p>
              <a:pPr eaLnBrk="0" hangingPunct="0"/>
              <a:r>
                <a:rPr lang="en-US"/>
                <a:t>empNumber</a:t>
              </a:r>
            </a:p>
            <a:p>
              <a:pPr eaLnBrk="0" hangingPunct="0"/>
              <a:r>
                <a:rPr lang="en-US"/>
                <a:t>address</a:t>
              </a:r>
            </a:p>
            <a:p>
              <a:pPr eaLnBrk="0" hangingPunct="0"/>
              <a:r>
                <a:rPr lang="en-US"/>
                <a:t>dateHired</a:t>
              </a:r>
            </a:p>
            <a:p>
              <a:pPr eaLnBrk="0" hangingPunct="0"/>
              <a:r>
                <a:rPr lang="en-US"/>
                <a:t>____________</a:t>
              </a:r>
            </a:p>
            <a:p>
              <a:pPr eaLnBrk="0" hangingPunct="0"/>
              <a:r>
                <a:rPr lang="en-US"/>
                <a:t>printLabel()</a:t>
              </a:r>
            </a:p>
          </p:txBody>
        </p:sp>
        <p:sp>
          <p:nvSpPr>
            <p:cNvPr id="606213" name="Rectangle 5"/>
            <p:cNvSpPr>
              <a:spLocks noChangeArrowheads="1"/>
            </p:cNvSpPr>
            <p:nvPr/>
          </p:nvSpPr>
          <p:spPr bwMode="auto">
            <a:xfrm>
              <a:off x="336" y="2928"/>
              <a:ext cx="1488" cy="1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Hourly Employee</a:t>
              </a:r>
            </a:p>
            <a:p>
              <a:pPr eaLnBrk="0" hangingPunct="0"/>
              <a:r>
                <a:rPr lang="en-US"/>
                <a:t>_______________</a:t>
              </a:r>
            </a:p>
            <a:p>
              <a:pPr eaLnBrk="0" hangingPunct="0"/>
              <a:r>
                <a:rPr lang="en-US"/>
                <a:t>HourlyRate</a:t>
              </a:r>
            </a:p>
            <a:p>
              <a:pPr eaLnBrk="0" hangingPunct="0"/>
              <a:r>
                <a:rPr lang="en-US"/>
                <a:t>_______________</a:t>
              </a:r>
            </a:p>
            <a:p>
              <a:pPr eaLnBrk="0" hangingPunct="0"/>
              <a:r>
                <a:rPr lang="en-US"/>
                <a:t>computeWages()</a:t>
              </a:r>
            </a:p>
          </p:txBody>
        </p:sp>
        <p:sp>
          <p:nvSpPr>
            <p:cNvPr id="606214" name="Rectangle 6"/>
            <p:cNvSpPr>
              <a:spLocks noChangeArrowheads="1"/>
            </p:cNvSpPr>
            <p:nvPr/>
          </p:nvSpPr>
          <p:spPr bwMode="auto">
            <a:xfrm>
              <a:off x="2064" y="2880"/>
              <a:ext cx="1536" cy="14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Salaried Employee</a:t>
              </a:r>
            </a:p>
            <a:p>
              <a:pPr eaLnBrk="0" hangingPunct="0"/>
              <a:r>
                <a:rPr lang="en-US"/>
                <a:t>_______________</a:t>
              </a:r>
            </a:p>
            <a:p>
              <a:pPr eaLnBrk="0" hangingPunct="0"/>
              <a:r>
                <a:rPr lang="en-US"/>
                <a:t>Annual Sal</a:t>
              </a:r>
            </a:p>
            <a:p>
              <a:pPr eaLnBrk="0" hangingPunct="0"/>
              <a:r>
                <a:rPr lang="en-US"/>
                <a:t>stockoption</a:t>
              </a:r>
            </a:p>
            <a:p>
              <a:pPr eaLnBrk="0" hangingPunct="0"/>
              <a:r>
                <a:rPr lang="en-US"/>
                <a:t>_______________</a:t>
              </a:r>
            </a:p>
            <a:p>
              <a:pPr eaLnBrk="0" hangingPunct="0"/>
              <a:r>
                <a:rPr lang="en-US"/>
                <a:t>Contributepension()</a:t>
              </a:r>
            </a:p>
          </p:txBody>
        </p:sp>
        <p:sp>
          <p:nvSpPr>
            <p:cNvPr id="606215" name="Rectangle 7"/>
            <p:cNvSpPr>
              <a:spLocks noChangeArrowheads="1"/>
            </p:cNvSpPr>
            <p:nvPr/>
          </p:nvSpPr>
          <p:spPr bwMode="auto">
            <a:xfrm>
              <a:off x="4080" y="2640"/>
              <a:ext cx="1488" cy="15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Consultant</a:t>
              </a:r>
            </a:p>
            <a:p>
              <a:pPr eaLnBrk="0" hangingPunct="0"/>
              <a:r>
                <a:rPr lang="en-US"/>
                <a:t>_______________</a:t>
              </a:r>
            </a:p>
            <a:p>
              <a:pPr eaLnBrk="0" hangingPunct="0"/>
              <a:r>
                <a:rPr lang="en-US"/>
                <a:t>contractNumber</a:t>
              </a:r>
            </a:p>
            <a:p>
              <a:pPr eaLnBrk="0" hangingPunct="0"/>
              <a:r>
                <a:rPr lang="en-US"/>
                <a:t>billingRate</a:t>
              </a:r>
            </a:p>
            <a:p>
              <a:pPr eaLnBrk="0" hangingPunct="0"/>
              <a:r>
                <a:rPr lang="en-US"/>
                <a:t>_______________</a:t>
              </a:r>
            </a:p>
            <a:p>
              <a:pPr eaLnBrk="0" hangingPunct="0"/>
              <a:r>
                <a:rPr lang="en-US"/>
                <a:t>computeFees()</a:t>
              </a:r>
            </a:p>
          </p:txBody>
        </p:sp>
        <p:cxnSp>
          <p:nvCxnSpPr>
            <p:cNvPr id="606216" name="AutoShape 8"/>
            <p:cNvCxnSpPr>
              <a:cxnSpLocks noChangeShapeType="1"/>
              <a:stCxn id="606213" idx="0"/>
              <a:endCxn id="606212" idx="1"/>
            </p:cNvCxnSpPr>
            <p:nvPr/>
          </p:nvCxnSpPr>
          <p:spPr bwMode="auto">
            <a:xfrm flipV="1">
              <a:off x="1080" y="1632"/>
              <a:ext cx="1128" cy="1296"/>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06217" name="AutoShape 9"/>
            <p:cNvCxnSpPr>
              <a:cxnSpLocks noChangeShapeType="1"/>
              <a:stCxn id="606214" idx="0"/>
              <a:endCxn id="606212" idx="2"/>
            </p:cNvCxnSpPr>
            <p:nvPr/>
          </p:nvCxnSpPr>
          <p:spPr bwMode="auto">
            <a:xfrm flipH="1" flipV="1">
              <a:off x="2808" y="2640"/>
              <a:ext cx="24" cy="24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06218" name="AutoShape 10"/>
            <p:cNvCxnSpPr>
              <a:cxnSpLocks noChangeShapeType="1"/>
              <a:stCxn id="606215" idx="0"/>
              <a:endCxn id="606212" idx="3"/>
            </p:cNvCxnSpPr>
            <p:nvPr/>
          </p:nvCxnSpPr>
          <p:spPr bwMode="auto">
            <a:xfrm flipH="1" flipV="1">
              <a:off x="3408" y="1632"/>
              <a:ext cx="1416" cy="1008"/>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07234" name="Rectangle 2"/>
          <p:cNvSpPr>
            <a:spLocks noGrp="1" noChangeArrowheads="1"/>
          </p:cNvSpPr>
          <p:nvPr>
            <p:ph type="title"/>
          </p:nvPr>
        </p:nvSpPr>
        <p:spPr/>
        <p:txBody>
          <a:bodyPr/>
          <a:lstStyle/>
          <a:p>
            <a:r>
              <a:rPr lang="en-US"/>
              <a:t>Other Diagramming methods</a:t>
            </a:r>
          </a:p>
        </p:txBody>
      </p:sp>
      <p:sp>
        <p:nvSpPr>
          <p:cNvPr id="607235" name="Rectangle 3"/>
          <p:cNvSpPr>
            <a:spLocks noGrp="1" noChangeArrowheads="1"/>
          </p:cNvSpPr>
          <p:nvPr>
            <p:ph type="body" idx="1"/>
          </p:nvPr>
        </p:nvSpPr>
        <p:spPr/>
        <p:txBody>
          <a:bodyPr/>
          <a:lstStyle/>
          <a:p>
            <a:r>
              <a:rPr lang="en-US"/>
              <a:t>SOM (Semantic Object Model)</a:t>
            </a:r>
          </a:p>
          <a:p>
            <a:r>
              <a:rPr lang="en-US"/>
              <a:t>Object Definition Language (ODL)</a:t>
            </a:r>
          </a:p>
          <a:p>
            <a:pPr lvl="1"/>
            <a:r>
              <a:rPr lang="en-US"/>
              <a:t>Not really diagramming </a:t>
            </a:r>
          </a:p>
          <a:p>
            <a:r>
              <a:rPr lang="en-US"/>
              <a:t>Access relationships display</a:t>
            </a:r>
          </a:p>
          <a:p>
            <a:r>
              <a:rPr lang="en-US"/>
              <a:t>Hybrids</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2"/>
          <p:cNvSpPr>
            <a:spLocks noGrp="1"/>
          </p:cNvSpPr>
          <p:nvPr>
            <p:ph type="dt" sz="half" idx="10"/>
          </p:nvPr>
        </p:nvSpPr>
        <p:spPr/>
        <p:txBody>
          <a:bodyPr/>
          <a:lstStyle/>
          <a:p>
            <a:endParaRPr lang="en-US"/>
          </a:p>
          <a:p>
            <a:r>
              <a:rPr lang="en-US"/>
              <a:t>IS 257 – Fall 2011	</a:t>
            </a:r>
          </a:p>
        </p:txBody>
      </p:sp>
      <p:sp>
        <p:nvSpPr>
          <p:cNvPr id="608258" name="Rectangle 2"/>
          <p:cNvSpPr>
            <a:spLocks noGrp="1" noChangeArrowheads="1"/>
          </p:cNvSpPr>
          <p:nvPr>
            <p:ph type="title"/>
          </p:nvPr>
        </p:nvSpPr>
        <p:spPr/>
        <p:txBody>
          <a:bodyPr/>
          <a:lstStyle/>
          <a:p>
            <a:r>
              <a:rPr lang="en-US" sz="3600"/>
              <a:t>Application of SOM to Diveshop</a:t>
            </a:r>
          </a:p>
        </p:txBody>
      </p:sp>
      <p:sp>
        <p:nvSpPr>
          <p:cNvPr id="608259" name="Text Box 3"/>
          <p:cNvSpPr txBox="1">
            <a:spLocks noChangeArrowheads="1"/>
          </p:cNvSpPr>
          <p:nvPr/>
        </p:nvSpPr>
        <p:spPr bwMode="auto">
          <a:xfrm>
            <a:off x="3962400" y="1981200"/>
            <a:ext cx="1692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DIVECUST</a:t>
            </a:r>
          </a:p>
        </p:txBody>
      </p:sp>
      <p:sp>
        <p:nvSpPr>
          <p:cNvPr id="608260" name="Text Box 4"/>
          <p:cNvSpPr txBox="1">
            <a:spLocks noChangeArrowheads="1"/>
          </p:cNvSpPr>
          <p:nvPr/>
        </p:nvSpPr>
        <p:spPr bwMode="auto">
          <a:xfrm>
            <a:off x="3505200" y="2743200"/>
            <a:ext cx="240982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chemeClr val="accent2"/>
                </a:solidFill>
              </a:rPr>
              <a:t>Address</a:t>
            </a:r>
          </a:p>
          <a:p>
            <a:pPr algn="l" eaLnBrk="0" hangingPunct="0"/>
            <a:r>
              <a:rPr lang="en-US"/>
              <a:t>    Street</a:t>
            </a:r>
          </a:p>
          <a:p>
            <a:pPr algn="l" eaLnBrk="0" hangingPunct="0"/>
            <a:r>
              <a:rPr lang="en-US"/>
              <a:t>    City</a:t>
            </a:r>
          </a:p>
          <a:p>
            <a:pPr algn="l" eaLnBrk="0" hangingPunct="0"/>
            <a:r>
              <a:rPr lang="en-US"/>
              <a:t>     StateProvince</a:t>
            </a:r>
          </a:p>
          <a:p>
            <a:pPr algn="l" eaLnBrk="0" hangingPunct="0"/>
            <a:r>
              <a:rPr lang="en-US"/>
              <a:t>     ZIPPostalCode</a:t>
            </a:r>
          </a:p>
          <a:p>
            <a:pPr algn="l" eaLnBrk="0" hangingPunct="0"/>
            <a:r>
              <a:rPr lang="en-US"/>
              <a:t>     Country</a:t>
            </a:r>
          </a:p>
          <a:p>
            <a:pPr algn="l" eaLnBrk="0" hangingPunct="0"/>
            <a:r>
              <a:rPr lang="en-US"/>
              <a:t>Phone</a:t>
            </a:r>
          </a:p>
          <a:p>
            <a:pPr algn="l" eaLnBrk="0" hangingPunct="0"/>
            <a:r>
              <a:rPr lang="en-US"/>
              <a:t>FirstContact</a:t>
            </a:r>
          </a:p>
        </p:txBody>
      </p:sp>
      <p:sp>
        <p:nvSpPr>
          <p:cNvPr id="608261" name="Text Box 5"/>
          <p:cNvSpPr txBox="1">
            <a:spLocks noChangeArrowheads="1"/>
          </p:cNvSpPr>
          <p:nvPr/>
        </p:nvSpPr>
        <p:spPr bwMode="auto">
          <a:xfrm>
            <a:off x="3505200" y="2362200"/>
            <a:ext cx="91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Name</a:t>
            </a:r>
          </a:p>
        </p:txBody>
      </p:sp>
      <p:sp>
        <p:nvSpPr>
          <p:cNvPr id="608262" name="Text Box 6"/>
          <p:cNvSpPr txBox="1">
            <a:spLocks noChangeArrowheads="1"/>
          </p:cNvSpPr>
          <p:nvPr/>
        </p:nvSpPr>
        <p:spPr bwMode="auto">
          <a:xfrm>
            <a:off x="1508125" y="5222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608263" name="Text Box 7"/>
          <p:cNvSpPr txBox="1">
            <a:spLocks noChangeArrowheads="1"/>
          </p:cNvSpPr>
          <p:nvPr/>
        </p:nvSpPr>
        <p:spPr bwMode="auto">
          <a:xfrm>
            <a:off x="3581400" y="5791200"/>
            <a:ext cx="17272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DIVEORDS</a:t>
            </a:r>
          </a:p>
        </p:txBody>
      </p:sp>
      <p:sp>
        <p:nvSpPr>
          <p:cNvPr id="608264" name="Rectangle 8"/>
          <p:cNvSpPr>
            <a:spLocks noChangeArrowheads="1"/>
          </p:cNvSpPr>
          <p:nvPr/>
        </p:nvSpPr>
        <p:spPr bwMode="auto">
          <a:xfrm>
            <a:off x="3276600" y="1981200"/>
            <a:ext cx="2971800" cy="44196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8265" name="Text Box 9"/>
          <p:cNvSpPr txBox="1">
            <a:spLocks noChangeArrowheads="1"/>
          </p:cNvSpPr>
          <p:nvPr/>
        </p:nvSpPr>
        <p:spPr bwMode="auto">
          <a:xfrm>
            <a:off x="4343400" y="25908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66" name="Text Box 10"/>
          <p:cNvSpPr txBox="1">
            <a:spLocks noChangeArrowheads="1"/>
          </p:cNvSpPr>
          <p:nvPr/>
        </p:nvSpPr>
        <p:spPr bwMode="auto">
          <a:xfrm>
            <a:off x="4648200" y="33528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67" name="Text Box 11"/>
          <p:cNvSpPr txBox="1">
            <a:spLocks noChangeArrowheads="1"/>
          </p:cNvSpPr>
          <p:nvPr/>
        </p:nvSpPr>
        <p:spPr bwMode="auto">
          <a:xfrm>
            <a:off x="4343400" y="37338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68" name="Text Box 12"/>
          <p:cNvSpPr txBox="1">
            <a:spLocks noChangeArrowheads="1"/>
          </p:cNvSpPr>
          <p:nvPr/>
        </p:nvSpPr>
        <p:spPr bwMode="auto">
          <a:xfrm>
            <a:off x="5715000" y="41148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69" name="Text Box 13"/>
          <p:cNvSpPr txBox="1">
            <a:spLocks noChangeArrowheads="1"/>
          </p:cNvSpPr>
          <p:nvPr/>
        </p:nvSpPr>
        <p:spPr bwMode="auto">
          <a:xfrm>
            <a:off x="5791200" y="44958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70" name="Text Box 14"/>
          <p:cNvSpPr txBox="1">
            <a:spLocks noChangeArrowheads="1"/>
          </p:cNvSpPr>
          <p:nvPr/>
        </p:nvSpPr>
        <p:spPr bwMode="auto">
          <a:xfrm>
            <a:off x="4953000" y="48006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71" name="Text Box 15"/>
          <p:cNvSpPr txBox="1">
            <a:spLocks noChangeArrowheads="1"/>
          </p:cNvSpPr>
          <p:nvPr/>
        </p:nvSpPr>
        <p:spPr bwMode="auto">
          <a:xfrm>
            <a:off x="4343400" y="51816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72" name="Text Box 16"/>
          <p:cNvSpPr txBox="1">
            <a:spLocks noChangeArrowheads="1"/>
          </p:cNvSpPr>
          <p:nvPr/>
        </p:nvSpPr>
        <p:spPr bwMode="auto">
          <a:xfrm>
            <a:off x="5105400" y="55626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t>1.1</a:t>
            </a:r>
          </a:p>
        </p:txBody>
      </p:sp>
      <p:sp>
        <p:nvSpPr>
          <p:cNvPr id="608273" name="Text Box 17"/>
          <p:cNvSpPr txBox="1">
            <a:spLocks noChangeArrowheads="1"/>
          </p:cNvSpPr>
          <p:nvPr/>
        </p:nvSpPr>
        <p:spPr bwMode="auto">
          <a:xfrm>
            <a:off x="5334000" y="6096000"/>
            <a:ext cx="29686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solidFill>
                  <a:schemeClr val="accent1"/>
                </a:solidFill>
              </a:rPr>
              <a:t>1.N</a:t>
            </a:r>
          </a:p>
        </p:txBody>
      </p:sp>
      <p:grpSp>
        <p:nvGrpSpPr>
          <p:cNvPr id="608274" name="Group 18"/>
          <p:cNvGrpSpPr>
            <a:grpSpLocks/>
          </p:cNvGrpSpPr>
          <p:nvPr/>
        </p:nvGrpSpPr>
        <p:grpSpPr bwMode="auto">
          <a:xfrm>
            <a:off x="5867400" y="2895600"/>
            <a:ext cx="152400" cy="1981200"/>
            <a:chOff x="3408" y="1872"/>
            <a:chExt cx="96" cy="432"/>
          </a:xfrm>
        </p:grpSpPr>
        <p:sp>
          <p:nvSpPr>
            <p:cNvPr id="608275" name="Line 19"/>
            <p:cNvSpPr>
              <a:spLocks noChangeShapeType="1"/>
            </p:cNvSpPr>
            <p:nvPr/>
          </p:nvSpPr>
          <p:spPr bwMode="auto">
            <a:xfrm>
              <a:off x="3408" y="1872"/>
              <a:ext cx="96"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8276" name="Line 20"/>
            <p:cNvSpPr>
              <a:spLocks noChangeShapeType="1"/>
            </p:cNvSpPr>
            <p:nvPr/>
          </p:nvSpPr>
          <p:spPr bwMode="auto">
            <a:xfrm>
              <a:off x="3408" y="2304"/>
              <a:ext cx="96"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8277" name="Line 21"/>
            <p:cNvSpPr>
              <a:spLocks noChangeShapeType="1"/>
            </p:cNvSpPr>
            <p:nvPr/>
          </p:nvSpPr>
          <p:spPr bwMode="auto">
            <a:xfrm>
              <a:off x="3504" y="1872"/>
              <a:ext cx="0" cy="43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08278" name="Text Box 22"/>
          <p:cNvSpPr txBox="1">
            <a:spLocks noChangeArrowheads="1"/>
          </p:cNvSpPr>
          <p:nvPr/>
        </p:nvSpPr>
        <p:spPr bwMode="auto">
          <a:xfrm>
            <a:off x="5943600" y="48006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600">
                <a:solidFill>
                  <a:schemeClr val="accent2"/>
                </a:solidFill>
              </a:rPr>
              <a:t>1.1</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half" idx="10"/>
          </p:nvPr>
        </p:nvSpPr>
        <p:spPr/>
        <p:txBody>
          <a:bodyPr/>
          <a:lstStyle/>
          <a:p>
            <a:endParaRPr lang="en-US"/>
          </a:p>
          <a:p>
            <a:r>
              <a:rPr lang="en-US"/>
              <a:t>IS 257 – Fall 2011	</a:t>
            </a:r>
          </a:p>
        </p:txBody>
      </p:sp>
      <p:sp>
        <p:nvSpPr>
          <p:cNvPr id="609282" name="Rectangle 2"/>
          <p:cNvSpPr>
            <a:spLocks noGrp="1" noChangeArrowheads="1"/>
          </p:cNvSpPr>
          <p:nvPr>
            <p:ph type="title"/>
          </p:nvPr>
        </p:nvSpPr>
        <p:spPr/>
        <p:txBody>
          <a:bodyPr/>
          <a:lstStyle/>
          <a:p>
            <a:r>
              <a:rPr lang="en-US"/>
              <a:t>DIVEORDS</a:t>
            </a:r>
          </a:p>
        </p:txBody>
      </p:sp>
      <p:sp>
        <p:nvSpPr>
          <p:cNvPr id="609283" name="Text Box 3"/>
          <p:cNvSpPr txBox="1">
            <a:spLocks noChangeArrowheads="1"/>
          </p:cNvSpPr>
          <p:nvPr/>
        </p:nvSpPr>
        <p:spPr bwMode="auto">
          <a:xfrm>
            <a:off x="3200400" y="1905000"/>
            <a:ext cx="16827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80000"/>
              </a:lnSpc>
            </a:pPr>
            <a:r>
              <a:rPr lang="en-US" sz="1800"/>
              <a:t>      DIVEORDS</a:t>
            </a:r>
          </a:p>
          <a:p>
            <a:pPr algn="l" eaLnBrk="0" hangingPunct="0">
              <a:lnSpc>
                <a:spcPct val="80000"/>
              </a:lnSpc>
            </a:pPr>
            <a:r>
              <a:rPr lang="en-US" sz="700" u="sng"/>
              <a:t>id </a:t>
            </a:r>
            <a:r>
              <a:rPr lang="en-US" sz="700"/>
              <a:t> </a:t>
            </a:r>
            <a:r>
              <a:rPr lang="en-US" sz="1800"/>
              <a:t>OrderNo</a:t>
            </a:r>
          </a:p>
          <a:p>
            <a:pPr algn="l" eaLnBrk="0" hangingPunct="0">
              <a:lnSpc>
                <a:spcPct val="80000"/>
              </a:lnSpc>
            </a:pPr>
            <a:r>
              <a:rPr lang="en-US" sz="1800"/>
              <a:t>SaleDate</a:t>
            </a:r>
          </a:p>
        </p:txBody>
      </p:sp>
      <p:sp>
        <p:nvSpPr>
          <p:cNvPr id="609284" name="Text Box 4"/>
          <p:cNvSpPr txBox="1">
            <a:spLocks noChangeArrowheads="1"/>
          </p:cNvSpPr>
          <p:nvPr/>
        </p:nvSpPr>
        <p:spPr bwMode="auto">
          <a:xfrm>
            <a:off x="3276600" y="3048000"/>
            <a:ext cx="1085850" cy="3111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80000"/>
              </a:lnSpc>
            </a:pPr>
            <a:r>
              <a:rPr lang="en-US" sz="1800"/>
              <a:t>SHIPVIA</a:t>
            </a:r>
          </a:p>
        </p:txBody>
      </p:sp>
      <p:sp>
        <p:nvSpPr>
          <p:cNvPr id="609285" name="Text Box 5"/>
          <p:cNvSpPr txBox="1">
            <a:spLocks noChangeArrowheads="1"/>
          </p:cNvSpPr>
          <p:nvPr/>
        </p:nvSpPr>
        <p:spPr bwMode="auto">
          <a:xfrm>
            <a:off x="3276600" y="3429000"/>
            <a:ext cx="1708150" cy="3111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80000"/>
              </a:lnSpc>
            </a:pPr>
            <a:r>
              <a:rPr lang="en-US" sz="1800"/>
              <a:t>DESTINATION</a:t>
            </a:r>
          </a:p>
        </p:txBody>
      </p:sp>
      <p:sp>
        <p:nvSpPr>
          <p:cNvPr id="609286" name="Text Box 6"/>
          <p:cNvSpPr txBox="1">
            <a:spLocks noChangeArrowheads="1"/>
          </p:cNvSpPr>
          <p:nvPr/>
        </p:nvSpPr>
        <p:spPr bwMode="auto">
          <a:xfrm>
            <a:off x="3276600" y="3810000"/>
            <a:ext cx="1289050" cy="3111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80000"/>
              </a:lnSpc>
            </a:pPr>
            <a:r>
              <a:rPr lang="en-US" sz="1800"/>
              <a:t>DIVEITEM</a:t>
            </a:r>
          </a:p>
        </p:txBody>
      </p:sp>
      <p:sp>
        <p:nvSpPr>
          <p:cNvPr id="609287" name="Text Box 7"/>
          <p:cNvSpPr txBox="1">
            <a:spLocks noChangeArrowheads="1"/>
          </p:cNvSpPr>
          <p:nvPr/>
        </p:nvSpPr>
        <p:spPr bwMode="auto">
          <a:xfrm>
            <a:off x="3200400" y="4114800"/>
            <a:ext cx="1695450" cy="162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80000"/>
              </a:lnSpc>
            </a:pPr>
            <a:r>
              <a:rPr lang="en-US" sz="1800"/>
              <a:t>PaymentMethod</a:t>
            </a:r>
          </a:p>
          <a:p>
            <a:pPr algn="l" eaLnBrk="0" hangingPunct="0">
              <a:lnSpc>
                <a:spcPct val="80000"/>
              </a:lnSpc>
            </a:pPr>
            <a:r>
              <a:rPr lang="en-US" sz="1800"/>
              <a:t>CCNumber</a:t>
            </a:r>
          </a:p>
          <a:p>
            <a:pPr algn="l" eaLnBrk="0" hangingPunct="0">
              <a:lnSpc>
                <a:spcPct val="80000"/>
              </a:lnSpc>
            </a:pPr>
            <a:r>
              <a:rPr lang="en-US" sz="1800"/>
              <a:t>CCExpDate</a:t>
            </a:r>
          </a:p>
          <a:p>
            <a:pPr algn="l" eaLnBrk="0" hangingPunct="0">
              <a:lnSpc>
                <a:spcPct val="80000"/>
              </a:lnSpc>
            </a:pPr>
            <a:r>
              <a:rPr lang="en-US" sz="1800"/>
              <a:t>NoOfPeople</a:t>
            </a:r>
          </a:p>
          <a:p>
            <a:pPr algn="l" eaLnBrk="0" hangingPunct="0">
              <a:lnSpc>
                <a:spcPct val="80000"/>
              </a:lnSpc>
            </a:pPr>
            <a:r>
              <a:rPr lang="en-US" sz="1800"/>
              <a:t>DepartDate</a:t>
            </a:r>
          </a:p>
          <a:p>
            <a:pPr algn="l" eaLnBrk="0" hangingPunct="0">
              <a:lnSpc>
                <a:spcPct val="80000"/>
              </a:lnSpc>
            </a:pPr>
            <a:r>
              <a:rPr lang="en-US" sz="1800"/>
              <a:t>ReturnDate</a:t>
            </a:r>
          </a:p>
          <a:p>
            <a:pPr algn="l" eaLnBrk="0" hangingPunct="0">
              <a:lnSpc>
                <a:spcPct val="80000"/>
              </a:lnSpc>
            </a:pPr>
            <a:r>
              <a:rPr lang="en-US" sz="1800"/>
              <a:t>VacationCost</a:t>
            </a:r>
          </a:p>
        </p:txBody>
      </p:sp>
      <p:sp>
        <p:nvSpPr>
          <p:cNvPr id="609288" name="Rectangle 8"/>
          <p:cNvSpPr>
            <a:spLocks noChangeArrowheads="1"/>
          </p:cNvSpPr>
          <p:nvPr/>
        </p:nvSpPr>
        <p:spPr bwMode="auto">
          <a:xfrm>
            <a:off x="2971800" y="1752600"/>
            <a:ext cx="2286000" cy="4572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9289" name="Text Box 9"/>
          <p:cNvSpPr txBox="1">
            <a:spLocks noChangeArrowheads="1"/>
          </p:cNvSpPr>
          <p:nvPr/>
        </p:nvSpPr>
        <p:spPr bwMode="auto">
          <a:xfrm>
            <a:off x="3276600" y="2667000"/>
            <a:ext cx="1314450" cy="3111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80000"/>
              </a:lnSpc>
            </a:pPr>
            <a:r>
              <a:rPr lang="en-US" sz="1800"/>
              <a:t>DIVECUST</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56386" name="Rectangle 2"/>
          <p:cNvSpPr>
            <a:spLocks noGrp="1" noChangeArrowheads="1"/>
          </p:cNvSpPr>
          <p:nvPr>
            <p:ph type="title"/>
          </p:nvPr>
        </p:nvSpPr>
        <p:spPr/>
        <p:txBody>
          <a:bodyPr/>
          <a:lstStyle/>
          <a:p>
            <a:r>
              <a:rPr lang="en-US"/>
              <a:t>Next Time</a:t>
            </a:r>
          </a:p>
        </p:txBody>
      </p:sp>
      <p:sp>
        <p:nvSpPr>
          <p:cNvPr id="656387" name="Rectangle 3"/>
          <p:cNvSpPr>
            <a:spLocks noGrp="1" noChangeArrowheads="1"/>
          </p:cNvSpPr>
          <p:nvPr>
            <p:ph type="body" idx="1"/>
          </p:nvPr>
        </p:nvSpPr>
        <p:spPr/>
        <p:txBody>
          <a:bodyPr/>
          <a:lstStyle/>
          <a:p>
            <a:r>
              <a:rPr lang="en-US"/>
              <a:t>Logical Model</a:t>
            </a:r>
          </a:p>
          <a:p>
            <a:r>
              <a:rPr lang="en-US"/>
              <a:t>Normalization and the relational model</a:t>
            </a:r>
          </a:p>
          <a:p>
            <a:r>
              <a:rPr lang="en-US"/>
              <a:t>Implementing DBs in MySQL</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17474" name="Rectangle 2"/>
          <p:cNvSpPr>
            <a:spLocks noGrp="1" noChangeArrowheads="1"/>
          </p:cNvSpPr>
          <p:nvPr>
            <p:ph type="title"/>
          </p:nvPr>
        </p:nvSpPr>
        <p:spPr/>
        <p:txBody>
          <a:bodyPr/>
          <a:lstStyle/>
          <a:p>
            <a:r>
              <a:rPr lang="en-US" sz="3600"/>
              <a:t>Developing a Conceptual Model</a:t>
            </a:r>
          </a:p>
        </p:txBody>
      </p:sp>
      <p:sp>
        <p:nvSpPr>
          <p:cNvPr id="617475" name="Rectangle 3"/>
          <p:cNvSpPr>
            <a:spLocks noGrp="1" noChangeArrowheads="1"/>
          </p:cNvSpPr>
          <p:nvPr>
            <p:ph type="body" idx="1"/>
          </p:nvPr>
        </p:nvSpPr>
        <p:spPr/>
        <p:txBody>
          <a:bodyPr/>
          <a:lstStyle/>
          <a:p>
            <a:r>
              <a:rPr lang="en-US" sz="2800"/>
              <a:t>Overall view of the database that integrates all the needed information discovered during the requirements analysis.</a:t>
            </a:r>
          </a:p>
          <a:p>
            <a:r>
              <a:rPr lang="en-US" sz="2800"/>
              <a:t>Elements of the Conceptual Model are represented by diagrams, </a:t>
            </a:r>
            <a:r>
              <a:rPr lang="en-US" sz="2800" i="1">
                <a:solidFill>
                  <a:schemeClr val="accent2"/>
                </a:solidFill>
              </a:rPr>
              <a:t>Entity-Relationship or ER Diagrams</a:t>
            </a:r>
            <a:r>
              <a:rPr lang="en-US" sz="2800"/>
              <a:t>, that show the meanings and relationships of those elements independent of any particular database systems or implementation details.</a:t>
            </a:r>
          </a:p>
          <a:p>
            <a:r>
              <a:rPr lang="en-US" sz="2800"/>
              <a:t>Can also be represented using other modeling tools (such as UML – more later)</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endParaRPr lang="en-US"/>
          </a:p>
          <a:p>
            <a:r>
              <a:rPr lang="en-US"/>
              <a:t>IS 257 – Fall 2011	</a:t>
            </a:r>
          </a:p>
        </p:txBody>
      </p:sp>
      <p:sp>
        <p:nvSpPr>
          <p:cNvPr id="618498" name="Rectangle 2"/>
          <p:cNvSpPr>
            <a:spLocks noGrp="1" noChangeArrowheads="1"/>
          </p:cNvSpPr>
          <p:nvPr>
            <p:ph type="title"/>
          </p:nvPr>
        </p:nvSpPr>
        <p:spPr/>
        <p:txBody>
          <a:bodyPr/>
          <a:lstStyle/>
          <a:p>
            <a:r>
              <a:rPr lang="en-US" sz="3600"/>
              <a:t>Developing a Conceptual Model</a:t>
            </a:r>
          </a:p>
        </p:txBody>
      </p:sp>
      <p:sp>
        <p:nvSpPr>
          <p:cNvPr id="618499" name="Rectangle 3"/>
          <p:cNvSpPr>
            <a:spLocks noGrp="1" noChangeArrowheads="1"/>
          </p:cNvSpPr>
          <p:nvPr>
            <p:ph type="body" idx="1"/>
          </p:nvPr>
        </p:nvSpPr>
        <p:spPr/>
        <p:txBody>
          <a:bodyPr/>
          <a:lstStyle/>
          <a:p>
            <a:r>
              <a:rPr lang="en-US"/>
              <a:t>Building the Conceptual Model for the Diveshop database</a:t>
            </a:r>
          </a:p>
        </p:txBody>
      </p:sp>
      <p:pic>
        <p:nvPicPr>
          <p:cNvPr id="618500"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191000"/>
            <a:ext cx="2181225"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19522" name="Rectangle 2"/>
          <p:cNvSpPr>
            <a:spLocks noGrp="1" noChangeArrowheads="1"/>
          </p:cNvSpPr>
          <p:nvPr>
            <p:ph type="title"/>
          </p:nvPr>
        </p:nvSpPr>
        <p:spPr/>
        <p:txBody>
          <a:bodyPr/>
          <a:lstStyle/>
          <a:p>
            <a:r>
              <a:rPr lang="en-US" sz="3600"/>
              <a:t>Developing a Conceptual Model</a:t>
            </a:r>
          </a:p>
        </p:txBody>
      </p:sp>
      <p:sp>
        <p:nvSpPr>
          <p:cNvPr id="619523" name="Rectangle 3"/>
          <p:cNvSpPr>
            <a:spLocks noGrp="1" noChangeArrowheads="1"/>
          </p:cNvSpPr>
          <p:nvPr>
            <p:ph type="body" idx="1"/>
          </p:nvPr>
        </p:nvSpPr>
        <p:spPr/>
        <p:txBody>
          <a:bodyPr/>
          <a:lstStyle/>
          <a:p>
            <a:r>
              <a:rPr lang="en-US"/>
              <a:t>We will look at a small business  -- a diveshop that offers diving adventure vacations </a:t>
            </a:r>
          </a:p>
          <a:p>
            <a:r>
              <a:rPr lang="en-US"/>
              <a:t>Assume that we have done interviews with the business and found out the following information about the forms used and types of information kept in files and used for business operations...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a:p>
            <a:r>
              <a:rPr lang="en-US"/>
              <a:t>IS 257 – Fall 2011	</a:t>
            </a:r>
          </a:p>
        </p:txBody>
      </p:sp>
      <p:sp>
        <p:nvSpPr>
          <p:cNvPr id="625666" name="Rectangle 2"/>
          <p:cNvSpPr>
            <a:spLocks noGrp="1" noChangeArrowheads="1"/>
          </p:cNvSpPr>
          <p:nvPr>
            <p:ph type="title"/>
          </p:nvPr>
        </p:nvSpPr>
        <p:spPr/>
        <p:txBody>
          <a:bodyPr/>
          <a:lstStyle/>
          <a:p>
            <a:r>
              <a:rPr lang="en-US"/>
              <a:t>Entities </a:t>
            </a:r>
          </a:p>
        </p:txBody>
      </p:sp>
      <p:sp>
        <p:nvSpPr>
          <p:cNvPr id="625667" name="Rectangle 3"/>
          <p:cNvSpPr>
            <a:spLocks noGrp="1" noChangeArrowheads="1"/>
          </p:cNvSpPr>
          <p:nvPr>
            <p:ph type="body" sz="half" idx="1"/>
          </p:nvPr>
        </p:nvSpPr>
        <p:spPr>
          <a:xfrm>
            <a:off x="457200" y="1219200"/>
            <a:ext cx="4033838" cy="4953000"/>
          </a:xfrm>
        </p:spPr>
        <p:txBody>
          <a:bodyPr/>
          <a:lstStyle/>
          <a:p>
            <a:r>
              <a:rPr lang="en-US" sz="3200"/>
              <a:t>Customer</a:t>
            </a:r>
          </a:p>
          <a:p>
            <a:r>
              <a:rPr lang="en-US" sz="3200"/>
              <a:t>Dive Order</a:t>
            </a:r>
          </a:p>
          <a:p>
            <a:r>
              <a:rPr lang="en-US" sz="3200"/>
              <a:t>Line item</a:t>
            </a:r>
          </a:p>
          <a:p>
            <a:r>
              <a:rPr lang="en-US" sz="3200"/>
              <a:t>Shipping information</a:t>
            </a:r>
          </a:p>
          <a:p>
            <a:r>
              <a:rPr lang="en-US" sz="3200"/>
              <a:t>Dive Equipment/ Stock/Inventory</a:t>
            </a:r>
          </a:p>
          <a:p>
            <a:r>
              <a:rPr lang="en-US" sz="3200"/>
              <a:t>Dive Locations</a:t>
            </a:r>
          </a:p>
        </p:txBody>
      </p:sp>
      <p:sp>
        <p:nvSpPr>
          <p:cNvPr id="625668" name="Rectangle 4"/>
          <p:cNvSpPr>
            <a:spLocks noGrp="1" noChangeArrowheads="1"/>
          </p:cNvSpPr>
          <p:nvPr>
            <p:ph type="body" sz="half" idx="2"/>
          </p:nvPr>
        </p:nvSpPr>
        <p:spPr>
          <a:xfrm>
            <a:off x="4652963" y="1219200"/>
            <a:ext cx="4033837" cy="4953000"/>
          </a:xfrm>
        </p:spPr>
        <p:txBody>
          <a:bodyPr/>
          <a:lstStyle/>
          <a:p>
            <a:r>
              <a:rPr lang="en-US" sz="3200"/>
              <a:t>Dive Sites</a:t>
            </a:r>
          </a:p>
          <a:p>
            <a:r>
              <a:rPr lang="en-US" sz="3200"/>
              <a:t>Sea Life</a:t>
            </a:r>
          </a:p>
          <a:p>
            <a:r>
              <a:rPr lang="en-US" sz="3200"/>
              <a:t>Shipwrecks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endParaRPr lang="en-US"/>
          </a:p>
          <a:p>
            <a:r>
              <a:rPr lang="en-US"/>
              <a:t>IS 257 – Fall 2011	</a:t>
            </a:r>
          </a:p>
        </p:txBody>
      </p:sp>
      <p:sp>
        <p:nvSpPr>
          <p:cNvPr id="626690" name="Rectangle 2"/>
          <p:cNvSpPr>
            <a:spLocks noGrp="1" noChangeArrowheads="1"/>
          </p:cNvSpPr>
          <p:nvPr>
            <p:ph type="title"/>
          </p:nvPr>
        </p:nvSpPr>
        <p:spPr/>
        <p:txBody>
          <a:bodyPr/>
          <a:lstStyle/>
          <a:p>
            <a:r>
              <a:rPr lang="en-US"/>
              <a:t>Diveshop Entities: DIVECUST</a:t>
            </a:r>
          </a:p>
        </p:txBody>
      </p:sp>
      <p:grpSp>
        <p:nvGrpSpPr>
          <p:cNvPr id="626691" name="Group 3"/>
          <p:cNvGrpSpPr>
            <a:grpSpLocks/>
          </p:cNvGrpSpPr>
          <p:nvPr/>
        </p:nvGrpSpPr>
        <p:grpSpPr bwMode="auto">
          <a:xfrm>
            <a:off x="1600200" y="2438400"/>
            <a:ext cx="6172200" cy="2971800"/>
            <a:chOff x="912" y="1104"/>
            <a:chExt cx="3888" cy="1872"/>
          </a:xfrm>
        </p:grpSpPr>
        <p:sp>
          <p:nvSpPr>
            <p:cNvPr id="626692" name="Oval 4"/>
            <p:cNvSpPr>
              <a:spLocks noChangeArrowheads="1"/>
            </p:cNvSpPr>
            <p:nvPr/>
          </p:nvSpPr>
          <p:spPr bwMode="auto">
            <a:xfrm>
              <a:off x="912"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Name</a:t>
              </a:r>
              <a:endParaRPr lang="en-US" sz="2000" b="1" u="sng">
                <a:latin typeface="Arial" charset="0"/>
              </a:endParaRPr>
            </a:p>
          </p:txBody>
        </p:sp>
        <p:sp>
          <p:nvSpPr>
            <p:cNvPr id="626693" name="Oval 5"/>
            <p:cNvSpPr>
              <a:spLocks noChangeArrowheads="1"/>
            </p:cNvSpPr>
            <p:nvPr/>
          </p:nvSpPr>
          <p:spPr bwMode="auto">
            <a:xfrm>
              <a:off x="912"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u="sng">
                  <a:latin typeface="Arial" charset="0"/>
                </a:rPr>
                <a:t>Customer no</a:t>
              </a:r>
            </a:p>
          </p:txBody>
        </p:sp>
        <p:sp>
          <p:nvSpPr>
            <p:cNvPr id="626694" name="Oval 6"/>
            <p:cNvSpPr>
              <a:spLocks noChangeArrowheads="1"/>
            </p:cNvSpPr>
            <p:nvPr/>
          </p:nvSpPr>
          <p:spPr bwMode="auto">
            <a:xfrm>
              <a:off x="912"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Street</a:t>
              </a:r>
              <a:endParaRPr lang="en-US" sz="2000" b="1" u="sng">
                <a:latin typeface="Arial" charset="0"/>
              </a:endParaRPr>
            </a:p>
          </p:txBody>
        </p:sp>
        <p:sp>
          <p:nvSpPr>
            <p:cNvPr id="626695" name="Oval 7"/>
            <p:cNvSpPr>
              <a:spLocks noChangeArrowheads="1"/>
            </p:cNvSpPr>
            <p:nvPr/>
          </p:nvSpPr>
          <p:spPr bwMode="auto">
            <a:xfrm>
              <a:off x="2448"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State/Prov</a:t>
              </a:r>
              <a:endParaRPr lang="en-US" sz="2000" b="1" u="sng">
                <a:latin typeface="Arial" charset="0"/>
              </a:endParaRPr>
            </a:p>
          </p:txBody>
        </p:sp>
        <p:sp>
          <p:nvSpPr>
            <p:cNvPr id="626696" name="Oval 8"/>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City</a:t>
              </a:r>
              <a:endParaRPr lang="en-US" sz="2000" b="1" u="sng">
                <a:latin typeface="Arial" charset="0"/>
              </a:endParaRPr>
            </a:p>
          </p:txBody>
        </p:sp>
        <p:sp>
          <p:nvSpPr>
            <p:cNvPr id="626697" name="Oval 9"/>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ZIP/Postal</a:t>
              </a:r>
            </a:p>
            <a:p>
              <a:pPr eaLnBrk="0" hangingPunct="0"/>
              <a:r>
                <a:rPr lang="en-US" sz="2000" b="1">
                  <a:latin typeface="Arial" charset="0"/>
                </a:rPr>
                <a:t>Code</a:t>
              </a:r>
              <a:endParaRPr lang="en-US" sz="2000" b="1" u="sng">
                <a:latin typeface="Arial" charset="0"/>
              </a:endParaRPr>
            </a:p>
          </p:txBody>
        </p:sp>
        <p:sp>
          <p:nvSpPr>
            <p:cNvPr id="626698" name="Oval 10"/>
            <p:cNvSpPr>
              <a:spLocks noChangeArrowheads="1"/>
            </p:cNvSpPr>
            <p:nvPr/>
          </p:nvSpPr>
          <p:spPr bwMode="auto">
            <a:xfrm>
              <a:off x="4080"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Country</a:t>
              </a:r>
            </a:p>
          </p:txBody>
        </p:sp>
        <p:sp>
          <p:nvSpPr>
            <p:cNvPr id="626699" name="Oval 11"/>
            <p:cNvSpPr>
              <a:spLocks noChangeArrowheads="1"/>
            </p:cNvSpPr>
            <p:nvPr/>
          </p:nvSpPr>
          <p:spPr bwMode="auto">
            <a:xfrm>
              <a:off x="4128"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First </a:t>
              </a:r>
            </a:p>
            <a:p>
              <a:pPr eaLnBrk="0" hangingPunct="0"/>
              <a:r>
                <a:rPr lang="en-US" sz="2000" b="1">
                  <a:latin typeface="Arial" charset="0"/>
                </a:rPr>
                <a:t>Contact</a:t>
              </a:r>
            </a:p>
          </p:txBody>
        </p:sp>
        <p:sp>
          <p:nvSpPr>
            <p:cNvPr id="626700" name="Oval 12"/>
            <p:cNvSpPr>
              <a:spLocks noChangeArrowheads="1"/>
            </p:cNvSpPr>
            <p:nvPr/>
          </p:nvSpPr>
          <p:spPr bwMode="auto">
            <a:xfrm>
              <a:off x="4128"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Phone</a:t>
              </a:r>
              <a:endParaRPr lang="en-US" sz="2000" b="1" u="sng">
                <a:latin typeface="Arial" charset="0"/>
              </a:endParaRPr>
            </a:p>
          </p:txBody>
        </p:sp>
        <p:sp>
          <p:nvSpPr>
            <p:cNvPr id="626701" name="Line 13"/>
            <p:cNvSpPr>
              <a:spLocks noChangeShapeType="1"/>
            </p:cNvSpPr>
            <p:nvPr/>
          </p:nvSpPr>
          <p:spPr bwMode="auto">
            <a:xfrm flipH="1" flipV="1">
              <a:off x="3360" y="2352"/>
              <a:ext cx="76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2" name="Line 14"/>
            <p:cNvSpPr>
              <a:spLocks noChangeShapeType="1"/>
            </p:cNvSpPr>
            <p:nvPr/>
          </p:nvSpPr>
          <p:spPr bwMode="auto">
            <a:xfrm flipH="1">
              <a:off x="3360"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3" name="Line 15"/>
            <p:cNvSpPr>
              <a:spLocks noChangeShapeType="1"/>
            </p:cNvSpPr>
            <p:nvPr/>
          </p:nvSpPr>
          <p:spPr bwMode="auto">
            <a:xfrm flipH="1">
              <a:off x="3360" y="1776"/>
              <a:ext cx="72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4" name="Line 16"/>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5" name="Line 17"/>
            <p:cNvSpPr>
              <a:spLocks noChangeShapeType="1"/>
            </p:cNvSpPr>
            <p:nvPr/>
          </p:nvSpPr>
          <p:spPr bwMode="auto">
            <a:xfrm>
              <a:off x="2736" y="1488"/>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6" name="Line 18"/>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7" name="Line 19"/>
            <p:cNvSpPr>
              <a:spLocks noChangeShapeType="1"/>
            </p:cNvSpPr>
            <p:nvPr/>
          </p:nvSpPr>
          <p:spPr bwMode="auto">
            <a:xfrm>
              <a:off x="1584" y="1728"/>
              <a:ext cx="768"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8" name="Line 20"/>
            <p:cNvSpPr>
              <a:spLocks noChangeShapeType="1"/>
            </p:cNvSpPr>
            <p:nvPr/>
          </p:nvSpPr>
          <p:spPr bwMode="auto">
            <a:xfrm>
              <a:off x="1584"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09" name="Line 21"/>
            <p:cNvSpPr>
              <a:spLocks noChangeShapeType="1"/>
            </p:cNvSpPr>
            <p:nvPr/>
          </p:nvSpPr>
          <p:spPr bwMode="auto">
            <a:xfrm flipV="1">
              <a:off x="1536" y="2496"/>
              <a:ext cx="81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6710" name="Rectangle 22"/>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b="1">
                  <a:latin typeface="Arial" charset="0"/>
                </a:rPr>
                <a:t>DiveCust</a:t>
              </a:r>
            </a:p>
          </p:txBody>
        </p:sp>
      </p:gr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1658</TotalTime>
  <Words>2205</Words>
  <Application>Microsoft Macintosh PowerPoint</Application>
  <PresentationFormat>On-screen Show (4:3)</PresentationFormat>
  <Paragraphs>696</Paragraphs>
  <Slides>47</Slides>
  <Notes>47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Times New Roman</vt:lpstr>
      <vt:lpstr>Futura Md BT</vt:lpstr>
      <vt:lpstr>Arial</vt:lpstr>
      <vt:lpstr>Default Design</vt:lpstr>
      <vt:lpstr>Database Design: Conceptual Model (cont.) and UML</vt:lpstr>
      <vt:lpstr>Lecture Outline</vt:lpstr>
      <vt:lpstr>Lecture Outline</vt:lpstr>
      <vt:lpstr>Database Design Process</vt:lpstr>
      <vt:lpstr>Developing a Conceptual Model</vt:lpstr>
      <vt:lpstr>Developing a Conceptual Model</vt:lpstr>
      <vt:lpstr>Developing a Conceptual Model</vt:lpstr>
      <vt:lpstr>Entities </vt:lpstr>
      <vt:lpstr>Diveshop Entities: DIVECUST</vt:lpstr>
      <vt:lpstr>Ordering: Full ER</vt:lpstr>
      <vt:lpstr>Location/Site Selection</vt:lpstr>
      <vt:lpstr>Destination/ Sites </vt:lpstr>
      <vt:lpstr>Sites and Sea Life 2</vt:lpstr>
      <vt:lpstr>Sites and Shipwrecks</vt:lpstr>
      <vt:lpstr>DiveShop ER Diagram</vt:lpstr>
      <vt:lpstr>What must be calculated?</vt:lpstr>
      <vt:lpstr>What is Missing??</vt:lpstr>
      <vt:lpstr>Lecture Outline</vt:lpstr>
      <vt:lpstr>Assignment 1 - hard queries</vt:lpstr>
      <vt:lpstr>Lecture Outline</vt:lpstr>
      <vt:lpstr>Assignment 2</vt:lpstr>
      <vt:lpstr>Discussion of Projects</vt:lpstr>
      <vt:lpstr>Tools for ER (and UML) diagrams</vt:lpstr>
      <vt:lpstr>Lecture Outline</vt:lpstr>
      <vt:lpstr>Object-Oriented Modeling</vt:lpstr>
      <vt:lpstr>Object Benefits</vt:lpstr>
      <vt:lpstr>Unified Modeling Language (UML)</vt:lpstr>
      <vt:lpstr>CLASS</vt:lpstr>
      <vt:lpstr>UML Relationships</vt:lpstr>
      <vt:lpstr>UML Diagrams</vt:lpstr>
      <vt:lpstr>Class Diagrams</vt:lpstr>
      <vt:lpstr>UML Class Diagram</vt:lpstr>
      <vt:lpstr>Object Diagrams</vt:lpstr>
      <vt:lpstr>Differences from Entities in ER</vt:lpstr>
      <vt:lpstr>Operations</vt:lpstr>
      <vt:lpstr>Associations</vt:lpstr>
      <vt:lpstr>Associations</vt:lpstr>
      <vt:lpstr>Associations: Unary relationships</vt:lpstr>
      <vt:lpstr>Associations: Binary Relationship</vt:lpstr>
      <vt:lpstr>Associations: Ternary Relationships</vt:lpstr>
      <vt:lpstr>Association Classes</vt:lpstr>
      <vt:lpstr>Derived Attributes, Associations, and Roles</vt:lpstr>
      <vt:lpstr>Generalization</vt:lpstr>
      <vt:lpstr>Other Diagramming methods</vt:lpstr>
      <vt:lpstr>Application of SOM to Diveshop</vt:lpstr>
      <vt:lpstr>DIVEORDS</vt:lpstr>
      <vt:lpstr>Next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131</cp:revision>
  <dcterms:created xsi:type="dcterms:W3CDTF">2002-08-26T07:08:49Z</dcterms:created>
  <dcterms:modified xsi:type="dcterms:W3CDTF">2012-09-04T15:03:58Z</dcterms:modified>
</cp:coreProperties>
</file>