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handoutMasterIdLst>
    <p:handoutMasterId r:id="rId63"/>
  </p:handoutMasterIdLst>
  <p:sldIdLst>
    <p:sldId id="585" r:id="rId2"/>
    <p:sldId id="609" r:id="rId3"/>
    <p:sldId id="579" r:id="rId4"/>
    <p:sldId id="611" r:id="rId5"/>
    <p:sldId id="604" r:id="rId6"/>
    <p:sldId id="605" r:id="rId7"/>
    <p:sldId id="586" r:id="rId8"/>
    <p:sldId id="610" r:id="rId9"/>
    <p:sldId id="588" r:id="rId10"/>
    <p:sldId id="589" r:id="rId11"/>
    <p:sldId id="607" r:id="rId12"/>
    <p:sldId id="466" r:id="rId13"/>
    <p:sldId id="470" r:id="rId14"/>
    <p:sldId id="475" r:id="rId15"/>
    <p:sldId id="476" r:id="rId16"/>
    <p:sldId id="477" r:id="rId17"/>
    <p:sldId id="478" r:id="rId18"/>
    <p:sldId id="479" r:id="rId19"/>
    <p:sldId id="480" r:id="rId20"/>
    <p:sldId id="485" r:id="rId21"/>
    <p:sldId id="612" r:id="rId22"/>
    <p:sldId id="474" r:id="rId23"/>
    <p:sldId id="536" r:id="rId24"/>
    <p:sldId id="537" r:id="rId25"/>
    <p:sldId id="538" r:id="rId26"/>
    <p:sldId id="539" r:id="rId27"/>
    <p:sldId id="540" r:id="rId28"/>
    <p:sldId id="541" r:id="rId29"/>
    <p:sldId id="542" r:id="rId30"/>
    <p:sldId id="543" r:id="rId31"/>
    <p:sldId id="569" r:id="rId32"/>
    <p:sldId id="596" r:id="rId33"/>
    <p:sldId id="597" r:id="rId34"/>
    <p:sldId id="599" r:id="rId35"/>
    <p:sldId id="548" r:id="rId36"/>
    <p:sldId id="592" r:id="rId37"/>
    <p:sldId id="591" r:id="rId38"/>
    <p:sldId id="598" r:id="rId39"/>
    <p:sldId id="593" r:id="rId40"/>
    <p:sldId id="594" r:id="rId41"/>
    <p:sldId id="553" r:id="rId42"/>
    <p:sldId id="554" r:id="rId43"/>
    <p:sldId id="555" r:id="rId44"/>
    <p:sldId id="556" r:id="rId45"/>
    <p:sldId id="557" r:id="rId46"/>
    <p:sldId id="558" r:id="rId47"/>
    <p:sldId id="559" r:id="rId48"/>
    <p:sldId id="560" r:id="rId49"/>
    <p:sldId id="561" r:id="rId50"/>
    <p:sldId id="562" r:id="rId51"/>
    <p:sldId id="563" r:id="rId52"/>
    <p:sldId id="564" r:id="rId53"/>
    <p:sldId id="578" r:id="rId54"/>
    <p:sldId id="566" r:id="rId55"/>
    <p:sldId id="567" r:id="rId56"/>
    <p:sldId id="613" r:id="rId57"/>
    <p:sldId id="617" r:id="rId58"/>
    <p:sldId id="614" r:id="rId59"/>
    <p:sldId id="615" r:id="rId60"/>
    <p:sldId id="616" r:id="rId61"/>
  </p:sldIdLst>
  <p:sldSz cx="9144000" cy="6858000" type="screen4x3"/>
  <p:notesSz cx="6858000" cy="9144000"/>
  <p:defaultTextStyle>
    <a:defPPr>
      <a:defRPr lang="en-US"/>
    </a:defPPr>
    <a:lvl1pPr algn="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6" autoAdjust="0"/>
    <p:restoredTop sz="98485" autoAdjust="0"/>
  </p:normalViewPr>
  <p:slideViewPr>
    <p:cSldViewPr>
      <p:cViewPr varScale="1">
        <p:scale>
          <a:sx n="115" d="100"/>
          <a:sy n="115"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3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5843C1-54E9-B04A-A8EF-3D0F3957D804}" type="datetimeFigureOut">
              <a:rPr lang="en-US" smtClean="0"/>
              <a:t>8/30/12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49F324-6CCE-3E45-9B13-A2235D93C768}" type="slidenum">
              <a:rPr lang="en-US" smtClean="0"/>
              <a:t>‹#›</a:t>
            </a:fld>
            <a:endParaRPr lang="en-US"/>
          </a:p>
        </p:txBody>
      </p:sp>
    </p:spTree>
    <p:extLst>
      <p:ext uri="{BB962C8B-B14F-4D97-AF65-F5344CB8AC3E}">
        <p14:creationId xmlns:p14="http://schemas.microsoft.com/office/powerpoint/2010/main" val="3555261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fld id="{5331DF94-1660-3E47-9FE7-6A7EC954A946}" type="slidenum">
              <a:rPr lang="en-US"/>
              <a:pPr/>
              <a:t>‹#›</a:t>
            </a:fld>
            <a:endParaRPr lang="en-US"/>
          </a:p>
        </p:txBody>
      </p:sp>
    </p:spTree>
    <p:extLst>
      <p:ext uri="{BB962C8B-B14F-4D97-AF65-F5344CB8AC3E}">
        <p14:creationId xmlns:p14="http://schemas.microsoft.com/office/powerpoint/2010/main" val="37160013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BC706-5CDA-F646-8A13-5FD685915579}" type="slidenum">
              <a:rPr lang="en-US"/>
              <a:pPr/>
              <a:t>1</a:t>
            </a:fld>
            <a:endParaRPr lang="en-US"/>
          </a:p>
        </p:txBody>
      </p:sp>
      <p:sp>
        <p:nvSpPr>
          <p:cNvPr id="473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3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1D8290-F202-9C44-B205-61702886D02F}" type="slidenum">
              <a:rPr lang="en-US"/>
              <a:pPr/>
              <a:t>10</a:t>
            </a:fld>
            <a:endParaRPr lang="en-US"/>
          </a:p>
        </p:txBody>
      </p:sp>
      <p:sp>
        <p:nvSpPr>
          <p:cNvPr id="48230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230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D3354-9306-9741-B93B-7F678D50D45C}" type="slidenum">
              <a:rPr lang="en-US"/>
              <a:pPr/>
              <a:t>11</a:t>
            </a:fld>
            <a:endParaRPr lang="en-US"/>
          </a:p>
        </p:txBody>
      </p:sp>
      <p:sp>
        <p:nvSpPr>
          <p:cNvPr id="483330"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33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5708EE-936A-4D42-97D7-1ECC9703EF17}" type="slidenum">
              <a:rPr lang="en-US"/>
              <a:pPr/>
              <a:t>12</a:t>
            </a:fld>
            <a:endParaRPr lang="en-US"/>
          </a:p>
        </p:txBody>
      </p:sp>
      <p:sp>
        <p:nvSpPr>
          <p:cNvPr id="4853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53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6FEA8-F645-AE42-9E37-96FE003AF93E}" type="slidenum">
              <a:rPr lang="en-US"/>
              <a:pPr/>
              <a:t>13</a:t>
            </a:fld>
            <a:endParaRPr lang="en-US"/>
          </a:p>
        </p:txBody>
      </p:sp>
      <p:sp>
        <p:nvSpPr>
          <p:cNvPr id="48947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947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1B498-E34F-1F4F-81A8-F964F09C4FF4}" type="slidenum">
              <a:rPr lang="en-US"/>
              <a:pPr/>
              <a:t>14</a:t>
            </a:fld>
            <a:endParaRPr lang="en-US"/>
          </a:p>
        </p:txBody>
      </p:sp>
      <p:sp>
        <p:nvSpPr>
          <p:cNvPr id="49459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459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0B08B-4E35-474F-B634-6D6280278A13}" type="slidenum">
              <a:rPr lang="en-US"/>
              <a:pPr/>
              <a:t>15</a:t>
            </a:fld>
            <a:endParaRPr lang="en-US"/>
          </a:p>
        </p:txBody>
      </p:sp>
      <p:sp>
        <p:nvSpPr>
          <p:cNvPr id="49561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56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0BCB45-C271-554C-AF3B-D00F29044B55}" type="slidenum">
              <a:rPr lang="en-US"/>
              <a:pPr/>
              <a:t>16</a:t>
            </a:fld>
            <a:endParaRPr lang="en-US"/>
          </a:p>
        </p:txBody>
      </p:sp>
      <p:sp>
        <p:nvSpPr>
          <p:cNvPr id="49664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664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775999-4884-484B-82CD-66AD9C4705DF}" type="slidenum">
              <a:rPr lang="en-US"/>
              <a:pPr/>
              <a:t>17</a:t>
            </a:fld>
            <a:endParaRPr lang="en-US"/>
          </a:p>
        </p:txBody>
      </p:sp>
      <p:sp>
        <p:nvSpPr>
          <p:cNvPr id="49766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766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82C88D-E67C-9F43-BFB6-87F6E7898091}" type="slidenum">
              <a:rPr lang="en-US"/>
              <a:pPr/>
              <a:t>18</a:t>
            </a:fld>
            <a:endParaRPr lang="en-US"/>
          </a:p>
        </p:txBody>
      </p:sp>
      <p:sp>
        <p:nvSpPr>
          <p:cNvPr id="498690"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869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10CA8-59AA-2449-B86E-F968FEC38102}" type="slidenum">
              <a:rPr lang="en-US"/>
              <a:pPr/>
              <a:t>19</a:t>
            </a:fld>
            <a:endParaRPr lang="en-US"/>
          </a:p>
        </p:txBody>
      </p:sp>
      <p:sp>
        <p:nvSpPr>
          <p:cNvPr id="49971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97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E8C369-8CBB-6C4F-B254-792569C33AC8}" type="slidenum">
              <a:rPr lang="en-US"/>
              <a:pPr/>
              <a:t>2</a:t>
            </a:fld>
            <a:endParaRPr lang="en-US"/>
          </a:p>
        </p:txBody>
      </p:sp>
      <p:sp>
        <p:nvSpPr>
          <p:cNvPr id="54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44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9E2CF8-BD04-444E-971E-66B1D6ABA169}" type="slidenum">
              <a:rPr lang="en-US"/>
              <a:pPr/>
              <a:t>20</a:t>
            </a:fld>
            <a:endParaRPr lang="en-US"/>
          </a:p>
        </p:txBody>
      </p:sp>
      <p:sp>
        <p:nvSpPr>
          <p:cNvPr id="50483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483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7533D-A859-3D4F-B3A5-580E32A6738F}" type="slidenum">
              <a:rPr lang="en-US"/>
              <a:pPr/>
              <a:t>21</a:t>
            </a:fld>
            <a:endParaRPr lang="en-US"/>
          </a:p>
        </p:txBody>
      </p:sp>
      <p:sp>
        <p:nvSpPr>
          <p:cNvPr id="55091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09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DAC3AE-0058-CC44-A326-07EEAB3DCFF4}" type="slidenum">
              <a:rPr lang="en-US"/>
              <a:pPr/>
              <a:t>22</a:t>
            </a:fld>
            <a:endParaRPr lang="en-US"/>
          </a:p>
        </p:txBody>
      </p:sp>
      <p:sp>
        <p:nvSpPr>
          <p:cNvPr id="50688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688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E36FA6-01BD-D14D-BB51-651121E0E65D}" type="slidenum">
              <a:rPr lang="en-US"/>
              <a:pPr/>
              <a:t>23</a:t>
            </a:fld>
            <a:endParaRPr lang="en-US"/>
          </a:p>
        </p:txBody>
      </p:sp>
      <p:sp>
        <p:nvSpPr>
          <p:cNvPr id="50790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790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766B1F-F541-A54A-85FE-79BAF5C220F7}" type="slidenum">
              <a:rPr lang="en-US"/>
              <a:pPr/>
              <a:t>24</a:t>
            </a:fld>
            <a:endParaRPr lang="en-US"/>
          </a:p>
        </p:txBody>
      </p:sp>
      <p:sp>
        <p:nvSpPr>
          <p:cNvPr id="508930"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89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7895D5-E83D-A045-B9A2-0EB982AAA13C}" type="slidenum">
              <a:rPr lang="en-US"/>
              <a:pPr/>
              <a:t>25</a:t>
            </a:fld>
            <a:endParaRPr lang="en-US"/>
          </a:p>
        </p:txBody>
      </p:sp>
      <p:sp>
        <p:nvSpPr>
          <p:cNvPr id="50995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995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26C4A7-1E2B-D249-A74B-39296A4042C3}" type="slidenum">
              <a:rPr lang="en-US"/>
              <a:pPr/>
              <a:t>26</a:t>
            </a:fld>
            <a:endParaRPr lang="en-US"/>
          </a:p>
        </p:txBody>
      </p:sp>
      <p:sp>
        <p:nvSpPr>
          <p:cNvPr id="510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0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6BE917-2A45-BC41-A96E-243138A8FFEF}" type="slidenum">
              <a:rPr lang="en-US"/>
              <a:pPr/>
              <a:t>27</a:t>
            </a:fld>
            <a:endParaRPr lang="en-US"/>
          </a:p>
        </p:txBody>
      </p:sp>
      <p:sp>
        <p:nvSpPr>
          <p:cNvPr id="51200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200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90190-7A4C-9646-A045-E029773A336D}" type="slidenum">
              <a:rPr lang="en-US"/>
              <a:pPr/>
              <a:t>28</a:t>
            </a:fld>
            <a:endParaRPr lang="en-US"/>
          </a:p>
        </p:txBody>
      </p:sp>
      <p:sp>
        <p:nvSpPr>
          <p:cNvPr id="51302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30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1B98A8-A857-7643-A679-D289164F825F}" type="slidenum">
              <a:rPr lang="en-US"/>
              <a:pPr/>
              <a:t>29</a:t>
            </a:fld>
            <a:endParaRPr lang="en-US"/>
          </a:p>
        </p:txBody>
      </p:sp>
      <p:sp>
        <p:nvSpPr>
          <p:cNvPr id="514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4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3A675-443C-D641-AEAC-2071EA72CDF9}" type="slidenum">
              <a:rPr lang="en-US"/>
              <a:pPr/>
              <a:t>3</a:t>
            </a:fld>
            <a:endParaRPr lang="en-US"/>
          </a:p>
        </p:txBody>
      </p:sp>
      <p:sp>
        <p:nvSpPr>
          <p:cNvPr id="474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1FC2D8-4E63-0349-BA40-35B97FA02647}" type="slidenum">
              <a:rPr lang="en-US"/>
              <a:pPr/>
              <a:t>30</a:t>
            </a:fld>
            <a:endParaRPr lang="en-US"/>
          </a:p>
        </p:txBody>
      </p:sp>
      <p:sp>
        <p:nvSpPr>
          <p:cNvPr id="515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5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AB1DD-C2F2-814B-8976-04FEFF6D6C96}" type="slidenum">
              <a:rPr lang="en-US"/>
              <a:pPr/>
              <a:t>31</a:t>
            </a:fld>
            <a:endParaRPr lang="en-US"/>
          </a:p>
        </p:txBody>
      </p:sp>
      <p:sp>
        <p:nvSpPr>
          <p:cNvPr id="516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6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F66BB-2731-064C-8CC0-13500F241A87}" type="slidenum">
              <a:rPr lang="en-US"/>
              <a:pPr/>
              <a:t>32</a:t>
            </a:fld>
            <a:endParaRPr lang="en-US"/>
          </a:p>
        </p:txBody>
      </p:sp>
      <p:sp>
        <p:nvSpPr>
          <p:cNvPr id="517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7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7599B1-326C-224F-BE60-E818BB5D14A4}" type="slidenum">
              <a:rPr lang="en-US"/>
              <a:pPr/>
              <a:t>33</a:t>
            </a:fld>
            <a:endParaRPr lang="en-US"/>
          </a:p>
        </p:txBody>
      </p:sp>
      <p:sp>
        <p:nvSpPr>
          <p:cNvPr id="518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8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00AEE-22CD-4645-A7F3-03901018E958}" type="slidenum">
              <a:rPr lang="en-US"/>
              <a:pPr/>
              <a:t>34</a:t>
            </a:fld>
            <a:endParaRPr lang="en-US"/>
          </a:p>
        </p:txBody>
      </p:sp>
      <p:sp>
        <p:nvSpPr>
          <p:cNvPr id="519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9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B8C7E-CBCF-1544-ADA1-9B9878964872}" type="slidenum">
              <a:rPr lang="en-US"/>
              <a:pPr/>
              <a:t>35</a:t>
            </a:fld>
            <a:endParaRPr lang="en-US"/>
          </a:p>
        </p:txBody>
      </p:sp>
      <p:sp>
        <p:nvSpPr>
          <p:cNvPr id="520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0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A9B96-9C1D-8442-891B-7C20F977D055}" type="slidenum">
              <a:rPr lang="en-US"/>
              <a:pPr/>
              <a:t>36</a:t>
            </a:fld>
            <a:endParaRPr lang="en-US"/>
          </a:p>
        </p:txBody>
      </p:sp>
      <p:sp>
        <p:nvSpPr>
          <p:cNvPr id="521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1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2EEC7-1CF9-A84E-B026-D163BD6421B3}" type="slidenum">
              <a:rPr lang="en-US"/>
              <a:pPr/>
              <a:t>37</a:t>
            </a:fld>
            <a:endParaRPr lang="en-US"/>
          </a:p>
        </p:txBody>
      </p:sp>
      <p:sp>
        <p:nvSpPr>
          <p:cNvPr id="522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2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9CC91E-5BF1-E14E-82D1-57C8622A8CE9}" type="slidenum">
              <a:rPr lang="en-US"/>
              <a:pPr/>
              <a:t>38</a:t>
            </a:fld>
            <a:endParaRPr lang="en-US"/>
          </a:p>
        </p:txBody>
      </p:sp>
      <p:sp>
        <p:nvSpPr>
          <p:cNvPr id="523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F40956-2C62-CD49-AF45-AB3987C82FB8}" type="slidenum">
              <a:rPr lang="en-US"/>
              <a:pPr/>
              <a:t>39</a:t>
            </a:fld>
            <a:endParaRPr lang="en-US"/>
          </a:p>
        </p:txBody>
      </p:sp>
      <p:sp>
        <p:nvSpPr>
          <p:cNvPr id="524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FACB59-D1EE-9341-AC90-38DD4496C184}" type="slidenum">
              <a:rPr lang="en-US"/>
              <a:pPr/>
              <a:t>4</a:t>
            </a:fld>
            <a:endParaRPr lang="en-US"/>
          </a:p>
        </p:txBody>
      </p:sp>
      <p:sp>
        <p:nvSpPr>
          <p:cNvPr id="54886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4886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51A8E-99F9-8343-AB70-AE4DCB1BD8C4}" type="slidenum">
              <a:rPr lang="en-US"/>
              <a:pPr/>
              <a:t>40</a:t>
            </a:fld>
            <a:endParaRPr lang="en-US"/>
          </a:p>
        </p:txBody>
      </p:sp>
      <p:sp>
        <p:nvSpPr>
          <p:cNvPr id="525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5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F3EC4-20CF-0940-BEC1-56967D5B1D54}" type="slidenum">
              <a:rPr lang="en-US"/>
              <a:pPr/>
              <a:t>41</a:t>
            </a:fld>
            <a:endParaRPr lang="en-US"/>
          </a:p>
        </p:txBody>
      </p:sp>
      <p:sp>
        <p:nvSpPr>
          <p:cNvPr id="526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BBE4D-4B4B-DB48-8725-6896348DD157}" type="slidenum">
              <a:rPr lang="en-US"/>
              <a:pPr/>
              <a:t>42</a:t>
            </a:fld>
            <a:endParaRPr lang="en-US"/>
          </a:p>
        </p:txBody>
      </p:sp>
      <p:sp>
        <p:nvSpPr>
          <p:cNvPr id="527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7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5675F-657C-9847-9023-BA14DA95872E}" type="slidenum">
              <a:rPr lang="en-US"/>
              <a:pPr/>
              <a:t>43</a:t>
            </a:fld>
            <a:endParaRPr lang="en-US"/>
          </a:p>
        </p:txBody>
      </p:sp>
      <p:sp>
        <p:nvSpPr>
          <p:cNvPr id="528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8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C0A22-4C54-304E-A024-91FA2D9AD9E0}" type="slidenum">
              <a:rPr lang="en-US"/>
              <a:pPr/>
              <a:t>44</a:t>
            </a:fld>
            <a:endParaRPr lang="en-US"/>
          </a:p>
        </p:txBody>
      </p:sp>
      <p:sp>
        <p:nvSpPr>
          <p:cNvPr id="529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9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222273-4135-104E-B69F-3DA9533DA39D}" type="slidenum">
              <a:rPr lang="en-US"/>
              <a:pPr/>
              <a:t>45</a:t>
            </a:fld>
            <a:endParaRPr lang="en-US"/>
          </a:p>
        </p:txBody>
      </p:sp>
      <p:sp>
        <p:nvSpPr>
          <p:cNvPr id="530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0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BFB5D9-D324-8048-8CD4-7AC87A2CD6D0}" type="slidenum">
              <a:rPr lang="en-US"/>
              <a:pPr/>
              <a:t>46</a:t>
            </a:fld>
            <a:endParaRPr lang="en-US"/>
          </a:p>
        </p:txBody>
      </p:sp>
      <p:sp>
        <p:nvSpPr>
          <p:cNvPr id="531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1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11507-5A3D-9E40-9547-962240BEE0AC}" type="slidenum">
              <a:rPr lang="en-US"/>
              <a:pPr/>
              <a:t>47</a:t>
            </a:fld>
            <a:endParaRPr lang="en-US"/>
          </a:p>
        </p:txBody>
      </p:sp>
      <p:sp>
        <p:nvSpPr>
          <p:cNvPr id="532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2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F0A093-A758-5442-942D-E4BE73720BE1}" type="slidenum">
              <a:rPr lang="en-US"/>
              <a:pPr/>
              <a:t>48</a:t>
            </a:fld>
            <a:endParaRPr lang="en-US"/>
          </a:p>
        </p:txBody>
      </p:sp>
      <p:sp>
        <p:nvSpPr>
          <p:cNvPr id="533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3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2A263C-BB1E-874F-80B3-616E9A9F7F7D}" type="slidenum">
              <a:rPr lang="en-US"/>
              <a:pPr/>
              <a:t>49</a:t>
            </a:fld>
            <a:endParaRPr lang="en-US"/>
          </a:p>
        </p:txBody>
      </p:sp>
      <p:sp>
        <p:nvSpPr>
          <p:cNvPr id="534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4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3039C-5816-0E4D-BBBC-99A70B3C4C40}" type="slidenum">
              <a:rPr lang="en-US"/>
              <a:pPr/>
              <a:t>5</a:t>
            </a:fld>
            <a:endParaRPr lang="en-US"/>
          </a:p>
        </p:txBody>
      </p:sp>
      <p:sp>
        <p:nvSpPr>
          <p:cNvPr id="478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D8B56-7798-DC48-9AAB-77B8C498BC09}" type="slidenum">
              <a:rPr lang="en-US"/>
              <a:pPr/>
              <a:t>50</a:t>
            </a:fld>
            <a:endParaRPr lang="en-US"/>
          </a:p>
        </p:txBody>
      </p:sp>
      <p:sp>
        <p:nvSpPr>
          <p:cNvPr id="535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5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48FA9-47C3-9E4D-BBD8-F7C65E10BB51}" type="slidenum">
              <a:rPr lang="en-US"/>
              <a:pPr/>
              <a:t>51</a:t>
            </a:fld>
            <a:endParaRPr lang="en-US"/>
          </a:p>
        </p:txBody>
      </p:sp>
      <p:sp>
        <p:nvSpPr>
          <p:cNvPr id="536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6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7703CB-251A-EA44-96DF-D7F3C5681FE9}" type="slidenum">
              <a:rPr lang="en-US"/>
              <a:pPr/>
              <a:t>52</a:t>
            </a:fld>
            <a:endParaRPr lang="en-US"/>
          </a:p>
        </p:txBody>
      </p:sp>
      <p:sp>
        <p:nvSpPr>
          <p:cNvPr id="537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7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95BAF-5FC7-6E4C-A26F-FB1E4DE43FA5}" type="slidenum">
              <a:rPr lang="en-US"/>
              <a:pPr/>
              <a:t>53</a:t>
            </a:fld>
            <a:endParaRPr lang="en-US"/>
          </a:p>
        </p:txBody>
      </p:sp>
      <p:sp>
        <p:nvSpPr>
          <p:cNvPr id="538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8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7FCCA-E87E-7242-B5BA-0EFA672F09D1}" type="slidenum">
              <a:rPr lang="en-US"/>
              <a:pPr/>
              <a:t>54</a:t>
            </a:fld>
            <a:endParaRPr lang="en-US"/>
          </a:p>
        </p:txBody>
      </p:sp>
      <p:sp>
        <p:nvSpPr>
          <p:cNvPr id="539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9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D5BC25-DA4E-A04C-807C-56198D8F9C4A}" type="slidenum">
              <a:rPr lang="en-US"/>
              <a:pPr/>
              <a:t>55</a:t>
            </a:fld>
            <a:endParaRPr lang="en-US"/>
          </a:p>
        </p:txBody>
      </p:sp>
      <p:sp>
        <p:nvSpPr>
          <p:cNvPr id="540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40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2E67B-8D3E-7042-A5CD-DEF0F30732F4}" type="slidenum">
              <a:rPr lang="en-US"/>
              <a:pPr/>
              <a:t>56</a:t>
            </a:fld>
            <a:endParaRPr lang="en-US"/>
          </a:p>
        </p:txBody>
      </p:sp>
      <p:sp>
        <p:nvSpPr>
          <p:cNvPr id="552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2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4F174D-C8AA-FB46-BCF6-34BA588C5D51}" type="slidenum">
              <a:rPr lang="en-US"/>
              <a:pPr/>
              <a:t>57</a:t>
            </a:fld>
            <a:endParaRPr lang="en-US"/>
          </a:p>
        </p:txBody>
      </p:sp>
      <p:sp>
        <p:nvSpPr>
          <p:cNvPr id="561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61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33E06C-2A13-F146-AD29-FA057904EB1E}" type="slidenum">
              <a:rPr lang="en-US"/>
              <a:pPr/>
              <a:t>58</a:t>
            </a:fld>
            <a:endParaRPr lang="en-US"/>
          </a:p>
        </p:txBody>
      </p:sp>
      <p:sp>
        <p:nvSpPr>
          <p:cNvPr id="555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5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D5CF8-04A9-2F43-858E-DE4DF3D8DB18}" type="slidenum">
              <a:rPr lang="en-US"/>
              <a:pPr/>
              <a:t>59</a:t>
            </a:fld>
            <a:endParaRPr lang="en-US"/>
          </a:p>
        </p:txBody>
      </p:sp>
      <p:sp>
        <p:nvSpPr>
          <p:cNvPr id="557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7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5DDAE-D93E-BF46-B78A-E79CA707306E}" type="slidenum">
              <a:rPr lang="en-US"/>
              <a:pPr/>
              <a:t>6</a:t>
            </a:fld>
            <a:endParaRPr lang="en-US"/>
          </a:p>
        </p:txBody>
      </p:sp>
      <p:sp>
        <p:nvSpPr>
          <p:cNvPr id="47923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923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145FD-50D2-EC4A-BD1E-1F821DB64DE3}" type="slidenum">
              <a:rPr lang="en-US"/>
              <a:pPr/>
              <a:t>60</a:t>
            </a:fld>
            <a:endParaRPr lang="en-US"/>
          </a:p>
        </p:txBody>
      </p:sp>
      <p:sp>
        <p:nvSpPr>
          <p:cNvPr id="559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9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133E6-A25A-1048-B721-07E1F966A135}" type="slidenum">
              <a:rPr lang="en-US"/>
              <a:pPr/>
              <a:t>7</a:t>
            </a:fld>
            <a:endParaRPr lang="en-US"/>
          </a:p>
        </p:txBody>
      </p:sp>
      <p:sp>
        <p:nvSpPr>
          <p:cNvPr id="48025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025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1C6B36-7CB5-A849-B53D-04BED8E49AFF}" type="slidenum">
              <a:rPr lang="en-US"/>
              <a:pPr/>
              <a:t>8</a:t>
            </a:fld>
            <a:endParaRPr lang="en-US"/>
          </a:p>
        </p:txBody>
      </p:sp>
      <p:sp>
        <p:nvSpPr>
          <p:cNvPr id="54681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468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2CE15A-B983-A44B-BD81-6FC9E1D58701}" type="slidenum">
              <a:rPr lang="en-US"/>
              <a:pPr/>
              <a:t>9</a:t>
            </a:fld>
            <a:endParaRPr lang="en-US"/>
          </a:p>
        </p:txBody>
      </p:sp>
      <p:sp>
        <p:nvSpPr>
          <p:cNvPr id="48128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283"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781504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199134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139149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94523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47264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73853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24267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120108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49563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75589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0736994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 </a:t>
            </a:r>
            <a:endParaRPr lang="en-US" dirty="0"/>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r>
              <a:rPr lang="en-US" sz="1000" b="1" dirty="0" smtClean="0">
                <a:solidFill>
                  <a:srgbClr val="FFFFFF"/>
                </a:solidFill>
                <a:latin typeface="Futura Md BT" charset="0"/>
              </a:rPr>
              <a:t>2012-08-30 </a:t>
            </a:r>
            <a:r>
              <a:rPr lang="en-US" sz="1000" b="1" dirty="0">
                <a:solidFill>
                  <a:srgbClr val="FFFFFF"/>
                </a:solidFill>
                <a:latin typeface="Futura Md BT" charset="0"/>
              </a:rPr>
              <a:t>- SLIDE </a:t>
            </a:r>
            <a:fld id="{02CF8713-F911-0643-AF02-E1D141793470}" type="slidenum">
              <a:rPr lang="en-US" sz="1000" b="1">
                <a:solidFill>
                  <a:srgbClr val="FFFFFF"/>
                </a:solidFill>
                <a:latin typeface="Futura Md BT" charset="0"/>
              </a:rPr>
              <a:pP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4339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Database Design: Conceptual Model and ER Diagramming</a:t>
            </a:r>
          </a:p>
        </p:txBody>
      </p:sp>
      <p:sp>
        <p:nvSpPr>
          <p:cNvPr id="443395" name="Rectangle 3"/>
          <p:cNvSpPr>
            <a:spLocks noGrp="1" noChangeArrowheads="1"/>
          </p:cNvSpPr>
          <p:nvPr>
            <p:ph type="subTitle" idx="1"/>
          </p:nvPr>
        </p:nvSpPr>
        <p:spPr/>
        <p:txBody>
          <a:bodyPr/>
          <a:lstStyle/>
          <a:p>
            <a:r>
              <a:rPr lang="en-US" sz="2800"/>
              <a:t>Ray R. Larson</a:t>
            </a:r>
          </a:p>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IS 257 – Fall 2012 </a:t>
            </a:r>
            <a:endParaRPr lang="en-US"/>
          </a:p>
        </p:txBody>
      </p:sp>
      <p:sp>
        <p:nvSpPr>
          <p:cNvPr id="447490" name="Rectangle 1026"/>
          <p:cNvSpPr>
            <a:spLocks noGrp="1" noChangeArrowheads="1"/>
          </p:cNvSpPr>
          <p:nvPr>
            <p:ph type="title"/>
          </p:nvPr>
        </p:nvSpPr>
        <p:spPr/>
        <p:txBody>
          <a:bodyPr/>
          <a:lstStyle/>
          <a:p>
            <a:r>
              <a:rPr lang="en-US"/>
              <a:t>Information Engineering</a:t>
            </a:r>
          </a:p>
        </p:txBody>
      </p:sp>
      <p:sp>
        <p:nvSpPr>
          <p:cNvPr id="447491" name="Text Box 1027"/>
          <p:cNvSpPr txBox="1">
            <a:spLocks noChangeArrowheads="1"/>
          </p:cNvSpPr>
          <p:nvPr/>
        </p:nvSpPr>
        <p:spPr bwMode="auto">
          <a:xfrm>
            <a:off x="593725" y="2047875"/>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Planning</a:t>
            </a:r>
          </a:p>
        </p:txBody>
      </p:sp>
      <p:sp>
        <p:nvSpPr>
          <p:cNvPr id="447492" name="Text Box 1028"/>
          <p:cNvSpPr txBox="1">
            <a:spLocks noChangeArrowheads="1"/>
          </p:cNvSpPr>
          <p:nvPr/>
        </p:nvSpPr>
        <p:spPr bwMode="auto">
          <a:xfrm>
            <a:off x="4648200" y="3352800"/>
            <a:ext cx="1192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Design</a:t>
            </a:r>
          </a:p>
        </p:txBody>
      </p:sp>
      <p:sp>
        <p:nvSpPr>
          <p:cNvPr id="447493" name="Text Box 1029"/>
          <p:cNvSpPr txBox="1">
            <a:spLocks noChangeArrowheads="1"/>
          </p:cNvSpPr>
          <p:nvPr/>
        </p:nvSpPr>
        <p:spPr bwMode="auto">
          <a:xfrm>
            <a:off x="2514600" y="2743200"/>
            <a:ext cx="1428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Analysis</a:t>
            </a:r>
            <a:endParaRPr lang="en-US" sz="2800"/>
          </a:p>
        </p:txBody>
      </p:sp>
      <p:sp>
        <p:nvSpPr>
          <p:cNvPr id="447494" name="Text Box 1030"/>
          <p:cNvSpPr txBox="1">
            <a:spLocks noChangeArrowheads="1"/>
          </p:cNvSpPr>
          <p:nvPr/>
        </p:nvSpPr>
        <p:spPr bwMode="auto">
          <a:xfrm>
            <a:off x="6553200" y="4038600"/>
            <a:ext cx="2435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Implementation</a:t>
            </a:r>
            <a:endParaRPr lang="en-US" sz="2800"/>
          </a:p>
        </p:txBody>
      </p:sp>
      <p:sp>
        <p:nvSpPr>
          <p:cNvPr id="447495" name="AutoShape 1031"/>
          <p:cNvSpPr>
            <a:spLocks noChangeArrowheads="1"/>
          </p:cNvSpPr>
          <p:nvPr/>
        </p:nvSpPr>
        <p:spPr bwMode="auto">
          <a:xfrm>
            <a:off x="1981200" y="20574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7496" name="AutoShape 1032"/>
          <p:cNvSpPr>
            <a:spLocks noChangeArrowheads="1"/>
          </p:cNvSpPr>
          <p:nvPr/>
        </p:nvSpPr>
        <p:spPr bwMode="auto">
          <a:xfrm>
            <a:off x="3962400" y="2743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7497" name="AutoShape 1033"/>
          <p:cNvSpPr>
            <a:spLocks noChangeArrowheads="1"/>
          </p:cNvSpPr>
          <p:nvPr/>
        </p:nvSpPr>
        <p:spPr bwMode="auto">
          <a:xfrm>
            <a:off x="6096000" y="34290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7498" name="AutoShape 1034"/>
          <p:cNvSpPr>
            <a:spLocks noChangeArrowheads="1"/>
          </p:cNvSpPr>
          <p:nvPr/>
        </p:nvSpPr>
        <p:spPr bwMode="auto">
          <a:xfrm rot="10986902">
            <a:off x="3429000" y="3505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7499" name="AutoShape 1035"/>
          <p:cNvSpPr>
            <a:spLocks noChangeArrowheads="1"/>
          </p:cNvSpPr>
          <p:nvPr/>
        </p:nvSpPr>
        <p:spPr bwMode="auto">
          <a:xfrm rot="10986902">
            <a:off x="1295400" y="28956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7500" name="AutoShape 1036"/>
          <p:cNvSpPr>
            <a:spLocks noChangeArrowheads="1"/>
          </p:cNvSpPr>
          <p:nvPr/>
        </p:nvSpPr>
        <p:spPr bwMode="auto">
          <a:xfrm rot="10986902">
            <a:off x="5334000" y="4267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7501" name="Text Box 1037"/>
          <p:cNvSpPr txBox="1">
            <a:spLocks noChangeArrowheads="1"/>
          </p:cNvSpPr>
          <p:nvPr/>
        </p:nvSpPr>
        <p:spPr bwMode="auto">
          <a:xfrm>
            <a:off x="152400" y="3273425"/>
            <a:ext cx="2286000" cy="302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Identify Strategic Planning </a:t>
            </a:r>
          </a:p>
          <a:p>
            <a:r>
              <a:rPr lang="en-US" sz="1200">
                <a:latin typeface="Arial" charset="0"/>
              </a:rPr>
              <a:t>    Factors</a:t>
            </a:r>
          </a:p>
          <a:p>
            <a:r>
              <a:rPr lang="en-US" sz="1200">
                <a:latin typeface="Arial" charset="0"/>
              </a:rPr>
              <a:t>    a. Goals</a:t>
            </a:r>
          </a:p>
          <a:p>
            <a:r>
              <a:rPr lang="en-US" sz="1200">
                <a:latin typeface="Arial" charset="0"/>
              </a:rPr>
              <a:t>    b. Critical Success Factors</a:t>
            </a:r>
          </a:p>
          <a:p>
            <a:r>
              <a:rPr lang="en-US" sz="1200">
                <a:latin typeface="Arial" charset="0"/>
              </a:rPr>
              <a:t>    c. Problem Areas</a:t>
            </a:r>
          </a:p>
          <a:p>
            <a:r>
              <a:rPr lang="en-US" sz="1200">
                <a:latin typeface="Arial" charset="0"/>
              </a:rPr>
              <a:t>2. Identify  Corporate Planning </a:t>
            </a:r>
          </a:p>
          <a:p>
            <a:r>
              <a:rPr lang="en-US" sz="1200">
                <a:latin typeface="Arial" charset="0"/>
              </a:rPr>
              <a:t>    Objects</a:t>
            </a:r>
          </a:p>
          <a:p>
            <a:r>
              <a:rPr lang="en-US" sz="1200">
                <a:latin typeface="Arial" charset="0"/>
              </a:rPr>
              <a:t>    a. Org. Units</a:t>
            </a:r>
          </a:p>
          <a:p>
            <a:r>
              <a:rPr lang="en-US" sz="1200">
                <a:latin typeface="Arial" charset="0"/>
              </a:rPr>
              <a:t>    b. Locations</a:t>
            </a:r>
          </a:p>
          <a:p>
            <a:r>
              <a:rPr lang="en-US" sz="1200">
                <a:latin typeface="Arial" charset="0"/>
              </a:rPr>
              <a:t>    c. Business Functions</a:t>
            </a:r>
          </a:p>
          <a:p>
            <a:r>
              <a:rPr lang="en-US" sz="1200">
                <a:latin typeface="Arial" charset="0"/>
              </a:rPr>
              <a:t>    d. Entity types</a:t>
            </a:r>
          </a:p>
          <a:p>
            <a:r>
              <a:rPr lang="en-US" sz="1200">
                <a:latin typeface="Arial" charset="0"/>
              </a:rPr>
              <a:t>3. Develop Enterprise Model</a:t>
            </a:r>
          </a:p>
          <a:p>
            <a:r>
              <a:rPr lang="en-US" sz="1200">
                <a:latin typeface="Arial" charset="0"/>
              </a:rPr>
              <a:t>    a. Function decomposition</a:t>
            </a:r>
          </a:p>
          <a:p>
            <a:r>
              <a:rPr lang="en-US" sz="1200">
                <a:latin typeface="Arial" charset="0"/>
              </a:rPr>
              <a:t>    b. Entity-Relationship </a:t>
            </a:r>
          </a:p>
          <a:p>
            <a:r>
              <a:rPr lang="en-US" sz="1200">
                <a:latin typeface="Arial" charset="0"/>
              </a:rPr>
              <a:t>        Diagram</a:t>
            </a:r>
          </a:p>
          <a:p>
            <a:r>
              <a:rPr lang="en-US" sz="1200">
                <a:latin typeface="Arial" charset="0"/>
              </a:rPr>
              <a:t>    c. Planning Matrices</a:t>
            </a:r>
          </a:p>
        </p:txBody>
      </p:sp>
      <p:sp>
        <p:nvSpPr>
          <p:cNvPr id="447502" name="Text Box 1038"/>
          <p:cNvSpPr txBox="1">
            <a:spLocks noChangeArrowheads="1"/>
          </p:cNvSpPr>
          <p:nvPr/>
        </p:nvSpPr>
        <p:spPr bwMode="auto">
          <a:xfrm>
            <a:off x="2514600" y="3886200"/>
            <a:ext cx="1920875" cy="1196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Develop Conceptual </a:t>
            </a:r>
          </a:p>
          <a:p>
            <a:r>
              <a:rPr lang="en-US" sz="1200">
                <a:latin typeface="Arial" charset="0"/>
              </a:rPr>
              <a:t>    Model</a:t>
            </a:r>
          </a:p>
          <a:p>
            <a:r>
              <a:rPr lang="en-US" sz="1200">
                <a:latin typeface="Arial" charset="0"/>
              </a:rPr>
              <a:t>    (detailed E-R Diagram)</a:t>
            </a:r>
          </a:p>
          <a:p>
            <a:r>
              <a:rPr lang="en-US" sz="1200">
                <a:latin typeface="Arial" charset="0"/>
              </a:rPr>
              <a:t>2. Develop Process </a:t>
            </a:r>
          </a:p>
          <a:p>
            <a:r>
              <a:rPr lang="en-US" sz="1200">
                <a:latin typeface="Arial" charset="0"/>
              </a:rPr>
              <a:t>    Models</a:t>
            </a:r>
          </a:p>
          <a:p>
            <a:r>
              <a:rPr lang="en-US" sz="1200">
                <a:latin typeface="Arial" charset="0"/>
              </a:rPr>
              <a:t>    (data flow diagrams)</a:t>
            </a:r>
          </a:p>
        </p:txBody>
      </p:sp>
      <p:sp>
        <p:nvSpPr>
          <p:cNvPr id="447503" name="Text Box 1039"/>
          <p:cNvSpPr txBox="1">
            <a:spLocks noChangeArrowheads="1"/>
          </p:cNvSpPr>
          <p:nvPr/>
        </p:nvSpPr>
        <p:spPr bwMode="auto">
          <a:xfrm>
            <a:off x="4495800" y="4953000"/>
            <a:ext cx="1828800" cy="13795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Design Databases</a:t>
            </a:r>
          </a:p>
          <a:p>
            <a:r>
              <a:rPr lang="en-US" sz="1200">
                <a:latin typeface="Arial" charset="0"/>
              </a:rPr>
              <a:t>    (normalized relations)</a:t>
            </a:r>
          </a:p>
          <a:p>
            <a:r>
              <a:rPr lang="en-US" sz="1200">
                <a:latin typeface="Arial" charset="0"/>
              </a:rPr>
              <a:t>2. Design Processes</a:t>
            </a:r>
          </a:p>
          <a:p>
            <a:r>
              <a:rPr lang="en-US" sz="1200">
                <a:latin typeface="Arial" charset="0"/>
              </a:rPr>
              <a:t>    a. Action Diagrams</a:t>
            </a:r>
          </a:p>
          <a:p>
            <a:r>
              <a:rPr lang="en-US" sz="1200">
                <a:latin typeface="Arial" charset="0"/>
              </a:rPr>
              <a:t>    b. User Interfaces: </a:t>
            </a:r>
          </a:p>
          <a:p>
            <a:r>
              <a:rPr lang="en-US" sz="1200">
                <a:latin typeface="Arial" charset="0"/>
              </a:rPr>
              <a:t>        menus, screens,</a:t>
            </a:r>
          </a:p>
          <a:p>
            <a:r>
              <a:rPr lang="en-US" sz="1200">
                <a:latin typeface="Arial" charset="0"/>
              </a:rPr>
              <a:t>        reports</a:t>
            </a:r>
          </a:p>
        </p:txBody>
      </p:sp>
      <p:sp>
        <p:nvSpPr>
          <p:cNvPr id="447504" name="Text Box 1040"/>
          <p:cNvSpPr txBox="1">
            <a:spLocks noChangeArrowheads="1"/>
          </p:cNvSpPr>
          <p:nvPr/>
        </p:nvSpPr>
        <p:spPr bwMode="auto">
          <a:xfrm>
            <a:off x="6629400" y="5486400"/>
            <a:ext cx="2100263" cy="1014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Build database definitions</a:t>
            </a:r>
          </a:p>
          <a:p>
            <a:r>
              <a:rPr lang="en-US" sz="1200">
                <a:latin typeface="Arial" charset="0"/>
              </a:rPr>
              <a:t>    (tables, indexes, etc.)</a:t>
            </a:r>
          </a:p>
          <a:p>
            <a:r>
              <a:rPr lang="en-US" sz="1200">
                <a:latin typeface="Arial" charset="0"/>
              </a:rPr>
              <a:t>2. Generate Applications</a:t>
            </a:r>
          </a:p>
          <a:p>
            <a:r>
              <a:rPr lang="en-US" sz="1200">
                <a:latin typeface="Arial" charset="0"/>
              </a:rPr>
              <a:t>    (program code, control</a:t>
            </a:r>
          </a:p>
          <a:p>
            <a:r>
              <a:rPr lang="en-US" sz="1200">
                <a:latin typeface="Arial" charset="0"/>
              </a:rPr>
              <a:t>      blocks, 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71042" name="Rectangle 1026"/>
          <p:cNvSpPr>
            <a:spLocks noGrp="1" noChangeArrowheads="1"/>
          </p:cNvSpPr>
          <p:nvPr>
            <p:ph type="title"/>
          </p:nvPr>
        </p:nvSpPr>
        <p:spPr/>
        <p:txBody>
          <a:bodyPr/>
          <a:lstStyle/>
          <a:p>
            <a:r>
              <a:rPr lang="en-US"/>
              <a:t>Focus</a:t>
            </a:r>
          </a:p>
        </p:txBody>
      </p:sp>
      <p:sp>
        <p:nvSpPr>
          <p:cNvPr id="471043" name="Rectangle 1027"/>
          <p:cNvSpPr>
            <a:spLocks noGrp="1" noChangeArrowheads="1"/>
          </p:cNvSpPr>
          <p:nvPr>
            <p:ph type="body" idx="1"/>
          </p:nvPr>
        </p:nvSpPr>
        <p:spPr/>
        <p:txBody>
          <a:bodyPr/>
          <a:lstStyle/>
          <a:p>
            <a:r>
              <a:rPr lang="en-US"/>
              <a:t>In this course we will focus on the design aspects for databases</a:t>
            </a:r>
          </a:p>
          <a:p>
            <a:r>
              <a:rPr lang="en-US"/>
              <a:t>We will NOT focus on interaction design or interface design (That is covered in other courses)</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r>
              <a:rPr lang="en-US" smtClean="0"/>
              <a:t>IS 257 – Fall 2012 </a:t>
            </a:r>
            <a:endParaRPr lang="en-US"/>
          </a:p>
        </p:txBody>
      </p:sp>
      <p:sp>
        <p:nvSpPr>
          <p:cNvPr id="320514" name="Rectangle 2"/>
          <p:cNvSpPr>
            <a:spLocks noGrp="1" noChangeArrowheads="1"/>
          </p:cNvSpPr>
          <p:nvPr>
            <p:ph type="title"/>
          </p:nvPr>
        </p:nvSpPr>
        <p:spPr/>
        <p:txBody>
          <a:bodyPr/>
          <a:lstStyle/>
          <a:p>
            <a:r>
              <a:rPr lang="en-US"/>
              <a:t>Database Design Process</a:t>
            </a:r>
          </a:p>
        </p:txBody>
      </p:sp>
      <p:sp>
        <p:nvSpPr>
          <p:cNvPr id="320516" name="Rectangle 4"/>
          <p:cNvSpPr>
            <a:spLocks noChangeArrowheads="1"/>
          </p:cNvSpPr>
          <p:nvPr/>
        </p:nvSpPr>
        <p:spPr bwMode="auto">
          <a:xfrm>
            <a:off x="2362200" y="3200400"/>
            <a:ext cx="1447800" cy="1371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Conceptual</a:t>
            </a:r>
          </a:p>
          <a:p>
            <a:pPr algn="ctr" eaLnBrk="0" hangingPunct="0"/>
            <a:r>
              <a:rPr lang="en-US" sz="2000">
                <a:solidFill>
                  <a:schemeClr val="bg1"/>
                </a:solidFill>
                <a:latin typeface="Arial" charset="0"/>
              </a:rPr>
              <a:t>Model</a:t>
            </a:r>
          </a:p>
        </p:txBody>
      </p:sp>
      <p:sp>
        <p:nvSpPr>
          <p:cNvPr id="320517" name="Rectangle 5"/>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Logical</a:t>
            </a:r>
          </a:p>
          <a:p>
            <a:pPr algn="ctr" eaLnBrk="0" hangingPunct="0"/>
            <a:r>
              <a:rPr lang="en-US" sz="2000">
                <a:solidFill>
                  <a:schemeClr val="bg1"/>
                </a:solidFill>
                <a:latin typeface="Arial" charset="0"/>
              </a:rPr>
              <a:t>Model</a:t>
            </a:r>
          </a:p>
        </p:txBody>
      </p:sp>
      <p:sp>
        <p:nvSpPr>
          <p:cNvPr id="320518" name="AutoShape 6"/>
          <p:cNvSpPr>
            <a:spLocks noChangeArrowheads="1"/>
          </p:cNvSpPr>
          <p:nvPr/>
        </p:nvSpPr>
        <p:spPr bwMode="auto">
          <a:xfrm>
            <a:off x="7696200" y="28194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19" name="AutoShape 7"/>
          <p:cNvSpPr>
            <a:spLocks noChangeArrowheads="1"/>
          </p:cNvSpPr>
          <p:nvPr/>
        </p:nvSpPr>
        <p:spPr bwMode="auto">
          <a:xfrm>
            <a:off x="7239000" y="32766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sz="2000">
              <a:solidFill>
                <a:schemeClr val="bg1"/>
              </a:solidFill>
              <a:latin typeface="Arial" charset="0"/>
            </a:endParaRPr>
          </a:p>
        </p:txBody>
      </p:sp>
      <p:sp>
        <p:nvSpPr>
          <p:cNvPr id="320520" name="Rectangle 8"/>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External </a:t>
            </a:r>
          </a:p>
          <a:p>
            <a:pPr algn="ct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21" name="Rectangle 9"/>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Conceptual </a:t>
            </a:r>
          </a:p>
          <a:p>
            <a:pPr algn="ct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2" name="Rectangle 10"/>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Conceptual </a:t>
            </a:r>
          </a:p>
          <a:p>
            <a:pPr algn="ct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3" name="Rectangle 11"/>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Conceptual </a:t>
            </a:r>
          </a:p>
          <a:p>
            <a:pPr algn="ct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4" name="Rectangle 12"/>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Conceptual </a:t>
            </a:r>
          </a:p>
          <a:p>
            <a:pPr algn="ct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5" name="Text Box 13"/>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320526" name="Text Box 14"/>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320527" name="Text Box 15"/>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320528" name="Text Box 16"/>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320529" name="Text Box 17"/>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320530" name="Text Box 18"/>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320531" name="Text Box 19"/>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320532" name="Text Box 20"/>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320533" name="Rectangle 21"/>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External </a:t>
            </a:r>
          </a:p>
          <a:p>
            <a:pPr algn="ct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4" name="Rectangle 22"/>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External </a:t>
            </a:r>
          </a:p>
          <a:p>
            <a:pPr algn="ct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5" name="Rectangle 23"/>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solidFill>
                  <a:schemeClr val="bg1"/>
                </a:solidFill>
                <a:latin typeface="Arial" charset="0"/>
              </a:rPr>
              <a:t>External </a:t>
            </a:r>
          </a:p>
          <a:p>
            <a:pPr algn="ct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6" name="Line 24"/>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7" name="Line 25"/>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8" name="Line 26"/>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9" name="Line 27"/>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0" name="Line 28"/>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1" name="Line 29"/>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2" name="Line 30"/>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3" name="Line 31"/>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4" name="Text Box 32"/>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320545" name="Line 33"/>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6" name="Line 34"/>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7" name="Line 35"/>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8" name="Line 36"/>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24610" name="Rectangle 2"/>
          <p:cNvSpPr>
            <a:spLocks noGrp="1" noChangeArrowheads="1"/>
          </p:cNvSpPr>
          <p:nvPr>
            <p:ph type="title"/>
          </p:nvPr>
        </p:nvSpPr>
        <p:spPr/>
        <p:txBody>
          <a:bodyPr/>
          <a:lstStyle/>
          <a:p>
            <a:r>
              <a:rPr lang="en-US"/>
              <a:t>Database Design Process</a:t>
            </a:r>
          </a:p>
        </p:txBody>
      </p:sp>
      <p:sp>
        <p:nvSpPr>
          <p:cNvPr id="324611" name="Rectangle 3"/>
          <p:cNvSpPr>
            <a:spLocks noGrp="1" noChangeArrowheads="1"/>
          </p:cNvSpPr>
          <p:nvPr>
            <p:ph type="body" idx="1"/>
          </p:nvPr>
        </p:nvSpPr>
        <p:spPr/>
        <p:txBody>
          <a:bodyPr/>
          <a:lstStyle/>
          <a:p>
            <a:r>
              <a:rPr lang="en-US"/>
              <a:t>Conceptual Model</a:t>
            </a:r>
          </a:p>
          <a:p>
            <a:pPr lvl="1"/>
            <a:r>
              <a:rPr lang="en-US"/>
              <a:t>Merge the collective needs of all applications</a:t>
            </a:r>
          </a:p>
          <a:p>
            <a:pPr lvl="1"/>
            <a:r>
              <a:rPr lang="en-US"/>
              <a:t>Determine what </a:t>
            </a:r>
            <a:r>
              <a:rPr lang="en-US" b="1" i="1">
                <a:solidFill>
                  <a:schemeClr val="accent2"/>
                </a:solidFill>
              </a:rPr>
              <a:t>Entities</a:t>
            </a:r>
            <a:r>
              <a:rPr lang="en-US"/>
              <a:t> are being used</a:t>
            </a:r>
          </a:p>
          <a:p>
            <a:pPr lvl="2"/>
            <a:r>
              <a:rPr lang="en-US"/>
              <a:t>Some object about which information is to maintained</a:t>
            </a:r>
          </a:p>
          <a:p>
            <a:pPr lvl="1"/>
            <a:r>
              <a:rPr lang="en-US"/>
              <a:t>What are the </a:t>
            </a:r>
            <a:r>
              <a:rPr lang="en-US" b="1" i="1">
                <a:solidFill>
                  <a:schemeClr val="accent2"/>
                </a:solidFill>
              </a:rPr>
              <a:t>Attributes</a:t>
            </a:r>
            <a:r>
              <a:rPr lang="en-US"/>
              <a:t> of those entities?</a:t>
            </a:r>
          </a:p>
          <a:p>
            <a:pPr lvl="2"/>
            <a:r>
              <a:rPr lang="en-US"/>
              <a:t>Properties or characteristics of the entity</a:t>
            </a:r>
          </a:p>
          <a:p>
            <a:pPr lvl="2"/>
            <a:r>
              <a:rPr lang="en-US"/>
              <a:t>What attributes uniquely identify the entity</a:t>
            </a:r>
          </a:p>
          <a:p>
            <a:pPr lvl="1"/>
            <a:r>
              <a:rPr lang="en-US"/>
              <a:t>What are the </a:t>
            </a:r>
            <a:r>
              <a:rPr lang="en-US" b="1" i="1">
                <a:solidFill>
                  <a:schemeClr val="accent2"/>
                </a:solidFill>
              </a:rPr>
              <a:t>Relationships</a:t>
            </a:r>
            <a:r>
              <a:rPr lang="en-US" b="1" i="1"/>
              <a:t> </a:t>
            </a:r>
            <a:r>
              <a:rPr lang="en-US"/>
              <a:t>between entities</a:t>
            </a:r>
          </a:p>
          <a:p>
            <a:pPr lvl="2"/>
            <a:r>
              <a:rPr lang="en-US"/>
              <a:t>How the entities interact with each 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 </a:t>
            </a:r>
            <a:endParaRPr lang="en-US"/>
          </a:p>
        </p:txBody>
      </p:sp>
      <p:sp>
        <p:nvSpPr>
          <p:cNvPr id="329730" name="Rectangle 2"/>
          <p:cNvSpPr>
            <a:spLocks noGrp="1" noChangeArrowheads="1"/>
          </p:cNvSpPr>
          <p:nvPr>
            <p:ph type="title"/>
          </p:nvPr>
        </p:nvSpPr>
        <p:spPr/>
        <p:txBody>
          <a:bodyPr/>
          <a:lstStyle/>
          <a:p>
            <a:r>
              <a:rPr lang="en-US"/>
              <a:t>Entity</a:t>
            </a:r>
          </a:p>
        </p:txBody>
      </p:sp>
      <p:sp>
        <p:nvSpPr>
          <p:cNvPr id="329731" name="Rectangle 3"/>
          <p:cNvSpPr>
            <a:spLocks noGrp="1" noChangeArrowheads="1"/>
          </p:cNvSpPr>
          <p:nvPr>
            <p:ph type="body" idx="1"/>
          </p:nvPr>
        </p:nvSpPr>
        <p:spPr/>
        <p:txBody>
          <a:bodyPr/>
          <a:lstStyle/>
          <a:p>
            <a:r>
              <a:rPr lang="en-US"/>
              <a:t>An Entity is an object in the real world (or even imaginary worlds) about which we want or need to maintain information</a:t>
            </a:r>
          </a:p>
          <a:p>
            <a:pPr lvl="1"/>
            <a:r>
              <a:rPr lang="en-US"/>
              <a:t>Persons (e.g.: customers in a business, employees, authors)</a:t>
            </a:r>
          </a:p>
          <a:p>
            <a:pPr lvl="1"/>
            <a:r>
              <a:rPr lang="en-US"/>
              <a:t>Things (e.g.: purchase orders, meetings, parts, companies)</a:t>
            </a:r>
          </a:p>
        </p:txBody>
      </p:sp>
      <p:sp>
        <p:nvSpPr>
          <p:cNvPr id="329732" name="Rectangle 4"/>
          <p:cNvSpPr>
            <a:spLocks noChangeArrowheads="1"/>
          </p:cNvSpPr>
          <p:nvPr/>
        </p:nvSpPr>
        <p:spPr bwMode="auto">
          <a:xfrm>
            <a:off x="3733800" y="5105400"/>
            <a:ext cx="15240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Employee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r>
              <a:rPr lang="en-US" smtClean="0"/>
              <a:t>IS 257 – Fall 2012 </a:t>
            </a:r>
            <a:endParaRPr lang="en-US"/>
          </a:p>
        </p:txBody>
      </p:sp>
      <p:sp>
        <p:nvSpPr>
          <p:cNvPr id="330754" name="Rectangle 2"/>
          <p:cNvSpPr>
            <a:spLocks noGrp="1" noChangeArrowheads="1"/>
          </p:cNvSpPr>
          <p:nvPr>
            <p:ph type="title"/>
          </p:nvPr>
        </p:nvSpPr>
        <p:spPr/>
        <p:txBody>
          <a:bodyPr/>
          <a:lstStyle/>
          <a:p>
            <a:r>
              <a:rPr lang="en-US"/>
              <a:t>Attributes</a:t>
            </a:r>
          </a:p>
        </p:txBody>
      </p:sp>
      <p:sp>
        <p:nvSpPr>
          <p:cNvPr id="330755" name="Rectangle 3"/>
          <p:cNvSpPr>
            <a:spLocks noGrp="1" noChangeArrowheads="1"/>
          </p:cNvSpPr>
          <p:nvPr>
            <p:ph type="body" idx="1"/>
          </p:nvPr>
        </p:nvSpPr>
        <p:spPr/>
        <p:txBody>
          <a:bodyPr/>
          <a:lstStyle/>
          <a:p>
            <a:r>
              <a:rPr lang="en-US"/>
              <a:t>Attributes are the significant properties or characteristics of an entity that help identify it and provide the information needed to interact with it or use it. (This is the Metadata for the entities.)</a:t>
            </a:r>
          </a:p>
        </p:txBody>
      </p:sp>
      <p:grpSp>
        <p:nvGrpSpPr>
          <p:cNvPr id="330756" name="Group 4"/>
          <p:cNvGrpSpPr>
            <a:grpSpLocks/>
          </p:cNvGrpSpPr>
          <p:nvPr/>
        </p:nvGrpSpPr>
        <p:grpSpPr bwMode="auto">
          <a:xfrm>
            <a:off x="914400" y="3581400"/>
            <a:ext cx="7315200" cy="2667000"/>
            <a:chOff x="528" y="2496"/>
            <a:chExt cx="4608" cy="1680"/>
          </a:xfrm>
        </p:grpSpPr>
        <p:sp>
          <p:nvSpPr>
            <p:cNvPr id="330757" name="Rectangle 5"/>
            <p:cNvSpPr>
              <a:spLocks noChangeArrowheads="1"/>
            </p:cNvSpPr>
            <p:nvPr/>
          </p:nvSpPr>
          <p:spPr bwMode="auto">
            <a:xfrm>
              <a:off x="2688" y="3216"/>
              <a:ext cx="960"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Employee</a:t>
              </a:r>
            </a:p>
          </p:txBody>
        </p:sp>
        <p:sp>
          <p:nvSpPr>
            <p:cNvPr id="330758" name="Oval 6"/>
            <p:cNvSpPr>
              <a:spLocks noChangeArrowheads="1"/>
            </p:cNvSpPr>
            <p:nvPr/>
          </p:nvSpPr>
          <p:spPr bwMode="auto">
            <a:xfrm>
              <a:off x="528"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Last</a:t>
              </a:r>
            </a:p>
          </p:txBody>
        </p:sp>
        <p:sp>
          <p:nvSpPr>
            <p:cNvPr id="330759" name="Oval 7"/>
            <p:cNvSpPr>
              <a:spLocks noChangeArrowheads="1"/>
            </p:cNvSpPr>
            <p:nvPr/>
          </p:nvSpPr>
          <p:spPr bwMode="auto">
            <a:xfrm>
              <a:off x="528"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Middle</a:t>
              </a:r>
            </a:p>
          </p:txBody>
        </p:sp>
        <p:sp>
          <p:nvSpPr>
            <p:cNvPr id="330760" name="Oval 8"/>
            <p:cNvSpPr>
              <a:spLocks noChangeArrowheads="1"/>
            </p:cNvSpPr>
            <p:nvPr/>
          </p:nvSpPr>
          <p:spPr bwMode="auto">
            <a:xfrm>
              <a:off x="528" y="28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First</a:t>
              </a:r>
            </a:p>
          </p:txBody>
        </p:sp>
        <p:sp>
          <p:nvSpPr>
            <p:cNvPr id="330761" name="Oval 9"/>
            <p:cNvSpPr>
              <a:spLocks noChangeArrowheads="1"/>
            </p:cNvSpPr>
            <p:nvPr/>
          </p:nvSpPr>
          <p:spPr bwMode="auto">
            <a:xfrm>
              <a:off x="1584"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Name</a:t>
              </a:r>
            </a:p>
          </p:txBody>
        </p:sp>
        <p:sp>
          <p:nvSpPr>
            <p:cNvPr id="330762" name="Oval 10"/>
            <p:cNvSpPr>
              <a:spLocks noChangeArrowheads="1"/>
            </p:cNvSpPr>
            <p:nvPr/>
          </p:nvSpPr>
          <p:spPr bwMode="auto">
            <a:xfrm>
              <a:off x="446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3" name="Oval 11"/>
            <p:cNvSpPr>
              <a:spLocks noChangeArrowheads="1"/>
            </p:cNvSpPr>
            <p:nvPr/>
          </p:nvSpPr>
          <p:spPr bwMode="auto">
            <a:xfrm>
              <a:off x="4464"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u="sng">
                  <a:solidFill>
                    <a:schemeClr val="bg1"/>
                  </a:solidFill>
                  <a:latin typeface="Arial" charset="0"/>
                </a:rPr>
                <a:t>SSN</a:t>
              </a:r>
              <a:endParaRPr lang="en-US">
                <a:solidFill>
                  <a:schemeClr val="bg1"/>
                </a:solidFill>
                <a:latin typeface="Arial" charset="0"/>
              </a:endParaRPr>
            </a:p>
          </p:txBody>
        </p:sp>
        <p:sp>
          <p:nvSpPr>
            <p:cNvPr id="330764" name="Oval 12"/>
            <p:cNvSpPr>
              <a:spLocks noChangeArrowheads="1"/>
            </p:cNvSpPr>
            <p:nvPr/>
          </p:nvSpPr>
          <p:spPr bwMode="auto">
            <a:xfrm>
              <a:off x="4464" y="2928"/>
              <a:ext cx="672" cy="384"/>
            </a:xfrm>
            <a:prstGeom prst="ellipse">
              <a:avLst/>
            </a:prstGeom>
            <a:solidFill>
              <a:schemeClr val="accent1"/>
            </a:solidFill>
            <a:ln w="12700">
              <a:solidFill>
                <a:schemeClr val="tx1"/>
              </a:solidFill>
              <a:prstDash val="dash"/>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Age</a:t>
              </a:r>
            </a:p>
          </p:txBody>
        </p:sp>
        <p:sp>
          <p:nvSpPr>
            <p:cNvPr id="330765" name="Oval 13"/>
            <p:cNvSpPr>
              <a:spLocks noChangeArrowheads="1"/>
            </p:cNvSpPr>
            <p:nvPr/>
          </p:nvSpPr>
          <p:spPr bwMode="auto">
            <a:xfrm>
              <a:off x="4464" y="24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Birthdate</a:t>
              </a:r>
            </a:p>
          </p:txBody>
        </p:sp>
        <p:sp>
          <p:nvSpPr>
            <p:cNvPr id="330766" name="Line 14"/>
            <p:cNvSpPr>
              <a:spLocks noChangeShapeType="1"/>
            </p:cNvSpPr>
            <p:nvPr/>
          </p:nvSpPr>
          <p:spPr bwMode="auto">
            <a:xfrm>
              <a:off x="1200" y="3024"/>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7" name="Line 15"/>
            <p:cNvSpPr>
              <a:spLocks noChangeShapeType="1"/>
            </p:cNvSpPr>
            <p:nvPr/>
          </p:nvSpPr>
          <p:spPr bwMode="auto">
            <a:xfrm flipV="1">
              <a:off x="1200" y="3456"/>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8" name="Line 16"/>
            <p:cNvSpPr>
              <a:spLocks noChangeShapeType="1"/>
            </p:cNvSpPr>
            <p:nvPr/>
          </p:nvSpPr>
          <p:spPr bwMode="auto">
            <a:xfrm flipV="1">
              <a:off x="1200" y="3456"/>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9" name="Line 17"/>
            <p:cNvSpPr>
              <a:spLocks noChangeShapeType="1"/>
            </p:cNvSpPr>
            <p:nvPr/>
          </p:nvSpPr>
          <p:spPr bwMode="auto">
            <a:xfrm>
              <a:off x="2256" y="3456"/>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0" name="Line 18"/>
            <p:cNvSpPr>
              <a:spLocks noChangeShapeType="1"/>
            </p:cNvSpPr>
            <p:nvPr/>
          </p:nvSpPr>
          <p:spPr bwMode="auto">
            <a:xfrm flipV="1">
              <a:off x="3648" y="2688"/>
              <a:ext cx="816"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1" name="Line 19"/>
            <p:cNvSpPr>
              <a:spLocks noChangeShapeType="1"/>
            </p:cNvSpPr>
            <p:nvPr/>
          </p:nvSpPr>
          <p:spPr bwMode="auto">
            <a:xfrm flipV="1">
              <a:off x="3648" y="3120"/>
              <a:ext cx="81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2" name="Line 20"/>
            <p:cNvSpPr>
              <a:spLocks noChangeShapeType="1"/>
            </p:cNvSpPr>
            <p:nvPr/>
          </p:nvSpPr>
          <p:spPr bwMode="auto">
            <a:xfrm>
              <a:off x="3648" y="3456"/>
              <a:ext cx="81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3" name="Line 21"/>
            <p:cNvSpPr>
              <a:spLocks noChangeShapeType="1"/>
            </p:cNvSpPr>
            <p:nvPr/>
          </p:nvSpPr>
          <p:spPr bwMode="auto">
            <a:xfrm>
              <a:off x="3648" y="3456"/>
              <a:ext cx="816"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4" name="Oval 22"/>
            <p:cNvSpPr>
              <a:spLocks noChangeArrowheads="1"/>
            </p:cNvSpPr>
            <p:nvPr/>
          </p:nvSpPr>
          <p:spPr bwMode="auto">
            <a:xfrm>
              <a:off x="4512" y="3840"/>
              <a:ext cx="576"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Projects</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31778" name="Rectangle 2"/>
          <p:cNvSpPr>
            <a:spLocks noGrp="1" noChangeArrowheads="1"/>
          </p:cNvSpPr>
          <p:nvPr>
            <p:ph type="title"/>
          </p:nvPr>
        </p:nvSpPr>
        <p:spPr/>
        <p:txBody>
          <a:bodyPr/>
          <a:lstStyle/>
          <a:p>
            <a:r>
              <a:rPr lang="en-US"/>
              <a:t>Relationships</a:t>
            </a:r>
          </a:p>
        </p:txBody>
      </p:sp>
      <p:sp>
        <p:nvSpPr>
          <p:cNvPr id="331779" name="Rectangle 3"/>
          <p:cNvSpPr>
            <a:spLocks noGrp="1" noChangeArrowheads="1"/>
          </p:cNvSpPr>
          <p:nvPr>
            <p:ph type="body" idx="1"/>
          </p:nvPr>
        </p:nvSpPr>
        <p:spPr/>
        <p:txBody>
          <a:bodyPr/>
          <a:lstStyle/>
          <a:p>
            <a:r>
              <a:rPr lang="en-US"/>
              <a:t>Relationships are the associations between entities. They can involve one or more entities and belong to particular relationship types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IS 257 – Fall 2012 </a:t>
            </a:r>
            <a:endParaRPr lang="en-US"/>
          </a:p>
        </p:txBody>
      </p:sp>
      <p:sp>
        <p:nvSpPr>
          <p:cNvPr id="332802" name="Rectangle 2"/>
          <p:cNvSpPr>
            <a:spLocks noGrp="1" noChangeArrowheads="1"/>
          </p:cNvSpPr>
          <p:nvPr>
            <p:ph type="title"/>
          </p:nvPr>
        </p:nvSpPr>
        <p:spPr/>
        <p:txBody>
          <a:bodyPr/>
          <a:lstStyle/>
          <a:p>
            <a:r>
              <a:rPr lang="en-US"/>
              <a:t>Relationships</a:t>
            </a:r>
          </a:p>
        </p:txBody>
      </p:sp>
      <p:grpSp>
        <p:nvGrpSpPr>
          <p:cNvPr id="332803" name="Group 3"/>
          <p:cNvGrpSpPr>
            <a:grpSpLocks/>
          </p:cNvGrpSpPr>
          <p:nvPr/>
        </p:nvGrpSpPr>
        <p:grpSpPr bwMode="auto">
          <a:xfrm>
            <a:off x="1600200" y="1981200"/>
            <a:ext cx="5638800" cy="914400"/>
            <a:chOff x="912" y="2736"/>
            <a:chExt cx="3552" cy="576"/>
          </a:xfrm>
        </p:grpSpPr>
        <p:sp>
          <p:nvSpPr>
            <p:cNvPr id="332804"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Class</a:t>
              </a:r>
            </a:p>
          </p:txBody>
        </p:sp>
        <p:sp>
          <p:nvSpPr>
            <p:cNvPr id="332805"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Attends</a:t>
              </a:r>
            </a:p>
          </p:txBody>
        </p:sp>
        <p:sp>
          <p:nvSpPr>
            <p:cNvPr id="332806"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2807"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Student</a:t>
              </a:r>
            </a:p>
          </p:txBody>
        </p:sp>
        <p:sp>
          <p:nvSpPr>
            <p:cNvPr id="332808"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2809" name="Group 9"/>
          <p:cNvGrpSpPr>
            <a:grpSpLocks/>
          </p:cNvGrpSpPr>
          <p:nvPr/>
        </p:nvGrpSpPr>
        <p:grpSpPr bwMode="auto">
          <a:xfrm>
            <a:off x="1676400" y="3429000"/>
            <a:ext cx="5638800" cy="2133600"/>
            <a:chOff x="1056" y="2160"/>
            <a:chExt cx="3552" cy="1344"/>
          </a:xfrm>
        </p:grpSpPr>
        <p:grpSp>
          <p:nvGrpSpPr>
            <p:cNvPr id="332810" name="Group 10"/>
            <p:cNvGrpSpPr>
              <a:grpSpLocks/>
            </p:cNvGrpSpPr>
            <p:nvPr/>
          </p:nvGrpSpPr>
          <p:grpSpPr bwMode="auto">
            <a:xfrm>
              <a:off x="1056" y="2928"/>
              <a:ext cx="3552" cy="576"/>
              <a:chOff x="1104" y="3552"/>
              <a:chExt cx="3552" cy="576"/>
            </a:xfrm>
          </p:grpSpPr>
          <p:sp>
            <p:nvSpPr>
              <p:cNvPr id="332811" name="Rectangle 11"/>
              <p:cNvSpPr>
                <a:spLocks noChangeArrowheads="1"/>
              </p:cNvSpPr>
              <p:nvPr/>
            </p:nvSpPr>
            <p:spPr bwMode="auto">
              <a:xfrm>
                <a:off x="3648"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Part</a:t>
                </a:r>
              </a:p>
            </p:txBody>
          </p:sp>
          <p:sp>
            <p:nvSpPr>
              <p:cNvPr id="332812" name="AutoShape 12"/>
              <p:cNvSpPr>
                <a:spLocks noChangeArrowheads="1"/>
              </p:cNvSpPr>
              <p:nvPr/>
            </p:nvSpPr>
            <p:spPr bwMode="auto">
              <a:xfrm>
                <a:off x="2496" y="355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lnSpc>
                    <a:spcPct val="80000"/>
                  </a:lnSpc>
                </a:pPr>
                <a:r>
                  <a:rPr lang="en-US" sz="1400">
                    <a:solidFill>
                      <a:schemeClr val="bg1"/>
                    </a:solidFill>
                    <a:latin typeface="Arial" charset="0"/>
                  </a:rPr>
                  <a:t>Supplies</a:t>
                </a:r>
              </a:p>
              <a:p>
                <a:pPr algn="ctr" eaLnBrk="0" hangingPunct="0">
                  <a:lnSpc>
                    <a:spcPct val="80000"/>
                  </a:lnSpc>
                </a:pPr>
                <a:r>
                  <a:rPr lang="en-US" sz="1400">
                    <a:solidFill>
                      <a:schemeClr val="bg1"/>
                    </a:solidFill>
                    <a:latin typeface="Arial" charset="0"/>
                  </a:rPr>
                  <a:t>project </a:t>
                </a:r>
              </a:p>
              <a:p>
                <a:pPr algn="ctr" eaLnBrk="0" hangingPunct="0">
                  <a:lnSpc>
                    <a:spcPct val="80000"/>
                  </a:lnSpc>
                </a:pPr>
                <a:r>
                  <a:rPr lang="en-US" sz="1400">
                    <a:solidFill>
                      <a:schemeClr val="bg1"/>
                    </a:solidFill>
                    <a:latin typeface="Arial" charset="0"/>
                  </a:rPr>
                  <a:t>parts</a:t>
                </a:r>
                <a:endParaRPr lang="en-US" sz="1800">
                  <a:solidFill>
                    <a:schemeClr val="bg1"/>
                  </a:solidFill>
                  <a:latin typeface="Arial" charset="0"/>
                </a:endParaRPr>
              </a:p>
            </p:txBody>
          </p:sp>
          <p:sp>
            <p:nvSpPr>
              <p:cNvPr id="332813" name="Line 13"/>
              <p:cNvSpPr>
                <a:spLocks noChangeShapeType="1"/>
              </p:cNvSpPr>
              <p:nvPr/>
            </p:nvSpPr>
            <p:spPr bwMode="auto">
              <a:xfrm>
                <a:off x="3264" y="38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2814" name="Rectangle 14"/>
              <p:cNvSpPr>
                <a:spLocks noChangeArrowheads="1"/>
              </p:cNvSpPr>
              <p:nvPr/>
            </p:nvSpPr>
            <p:spPr bwMode="auto">
              <a:xfrm>
                <a:off x="1104"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Supplier</a:t>
                </a:r>
              </a:p>
            </p:txBody>
          </p:sp>
          <p:sp>
            <p:nvSpPr>
              <p:cNvPr id="332815" name="Line 15"/>
              <p:cNvSpPr>
                <a:spLocks noChangeShapeType="1"/>
              </p:cNvSpPr>
              <p:nvPr/>
            </p:nvSpPr>
            <p:spPr bwMode="auto">
              <a:xfrm>
                <a:off x="2112" y="38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2816" name="Rectangle 16"/>
            <p:cNvSpPr>
              <a:spLocks noChangeArrowheads="1"/>
            </p:cNvSpPr>
            <p:nvPr/>
          </p:nvSpPr>
          <p:spPr bwMode="auto">
            <a:xfrm>
              <a:off x="2304" y="216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Project</a:t>
              </a:r>
            </a:p>
          </p:txBody>
        </p:sp>
        <p:sp>
          <p:nvSpPr>
            <p:cNvPr id="332817" name="Line 17"/>
            <p:cNvSpPr>
              <a:spLocks noChangeShapeType="1"/>
            </p:cNvSpPr>
            <p:nvPr/>
          </p:nvSpPr>
          <p:spPr bwMode="auto">
            <a:xfrm>
              <a:off x="2832" y="264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half" idx="10"/>
          </p:nvPr>
        </p:nvSpPr>
        <p:spPr/>
        <p:txBody>
          <a:bodyPr/>
          <a:lstStyle/>
          <a:p>
            <a:r>
              <a:rPr lang="en-US" smtClean="0"/>
              <a:t>IS 257 – Fall 2012 </a:t>
            </a:r>
            <a:endParaRPr lang="en-US"/>
          </a:p>
        </p:txBody>
      </p:sp>
      <p:sp>
        <p:nvSpPr>
          <p:cNvPr id="333826" name="Rectangle 2"/>
          <p:cNvSpPr>
            <a:spLocks noGrp="1" noChangeArrowheads="1"/>
          </p:cNvSpPr>
          <p:nvPr>
            <p:ph type="title"/>
          </p:nvPr>
        </p:nvSpPr>
        <p:spPr/>
        <p:txBody>
          <a:bodyPr/>
          <a:lstStyle/>
          <a:p>
            <a:r>
              <a:rPr lang="en-US"/>
              <a:t>Types of Relationships</a:t>
            </a:r>
          </a:p>
        </p:txBody>
      </p:sp>
      <p:sp>
        <p:nvSpPr>
          <p:cNvPr id="333827" name="Rectangle 3"/>
          <p:cNvSpPr>
            <a:spLocks noGrp="1" noChangeArrowheads="1"/>
          </p:cNvSpPr>
          <p:nvPr>
            <p:ph type="body" idx="1"/>
          </p:nvPr>
        </p:nvSpPr>
        <p:spPr>
          <a:xfrm>
            <a:off x="457200" y="1524000"/>
            <a:ext cx="8458200" cy="4114800"/>
          </a:xfrm>
        </p:spPr>
        <p:txBody>
          <a:bodyPr/>
          <a:lstStyle/>
          <a:p>
            <a:r>
              <a:rPr lang="en-US"/>
              <a:t>Concerned only with </a:t>
            </a:r>
            <a:r>
              <a:rPr lang="en-US" i="1"/>
              <a:t>cardinality </a:t>
            </a:r>
            <a:r>
              <a:rPr lang="en-US"/>
              <a:t>of relationship</a:t>
            </a:r>
          </a:p>
        </p:txBody>
      </p:sp>
      <p:grpSp>
        <p:nvGrpSpPr>
          <p:cNvPr id="333829" name="Group 5"/>
          <p:cNvGrpSpPr>
            <a:grpSpLocks/>
          </p:cNvGrpSpPr>
          <p:nvPr/>
        </p:nvGrpSpPr>
        <p:grpSpPr bwMode="auto">
          <a:xfrm>
            <a:off x="1524000" y="2743200"/>
            <a:ext cx="5638800" cy="914400"/>
            <a:chOff x="912" y="2736"/>
            <a:chExt cx="3552" cy="576"/>
          </a:xfrm>
        </p:grpSpPr>
        <p:sp>
          <p:nvSpPr>
            <p:cNvPr id="333830" name="Rectangle 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Truck</a:t>
              </a:r>
            </a:p>
          </p:txBody>
        </p:sp>
        <p:sp>
          <p:nvSpPr>
            <p:cNvPr id="333831" name="AutoShape 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Assigned</a:t>
              </a:r>
              <a:endParaRPr lang="en-US">
                <a:solidFill>
                  <a:schemeClr val="bg1"/>
                </a:solidFill>
                <a:latin typeface="Arial" charset="0"/>
              </a:endParaRPr>
            </a:p>
          </p:txBody>
        </p:sp>
        <p:sp>
          <p:nvSpPr>
            <p:cNvPr id="333832" name="Line 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33" name="Rectangle 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Employee</a:t>
              </a:r>
            </a:p>
          </p:txBody>
        </p:sp>
        <p:sp>
          <p:nvSpPr>
            <p:cNvPr id="333834" name="Line 1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3835" name="Group 11"/>
          <p:cNvGrpSpPr>
            <a:grpSpLocks/>
          </p:cNvGrpSpPr>
          <p:nvPr/>
        </p:nvGrpSpPr>
        <p:grpSpPr bwMode="auto">
          <a:xfrm>
            <a:off x="1524000" y="3962400"/>
            <a:ext cx="5638800" cy="914400"/>
            <a:chOff x="912" y="2736"/>
            <a:chExt cx="3552" cy="576"/>
          </a:xfrm>
        </p:grpSpPr>
        <p:sp>
          <p:nvSpPr>
            <p:cNvPr id="333836" name="Rectangle 12"/>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Project</a:t>
              </a:r>
            </a:p>
          </p:txBody>
        </p:sp>
        <p:sp>
          <p:nvSpPr>
            <p:cNvPr id="333837" name="AutoShape 13"/>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Assigned</a:t>
              </a:r>
              <a:endParaRPr lang="en-US">
                <a:solidFill>
                  <a:schemeClr val="bg1"/>
                </a:solidFill>
                <a:latin typeface="Arial" charset="0"/>
              </a:endParaRPr>
            </a:p>
          </p:txBody>
        </p:sp>
        <p:sp>
          <p:nvSpPr>
            <p:cNvPr id="333838" name="Line 14"/>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39" name="Rectangle 15"/>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Employee</a:t>
              </a:r>
            </a:p>
          </p:txBody>
        </p:sp>
        <p:sp>
          <p:nvSpPr>
            <p:cNvPr id="333840" name="Line 16"/>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3841" name="Group 17"/>
          <p:cNvGrpSpPr>
            <a:grpSpLocks/>
          </p:cNvGrpSpPr>
          <p:nvPr/>
        </p:nvGrpSpPr>
        <p:grpSpPr bwMode="auto">
          <a:xfrm>
            <a:off x="1524000" y="5029200"/>
            <a:ext cx="5638800" cy="914400"/>
            <a:chOff x="912" y="2736"/>
            <a:chExt cx="3552" cy="576"/>
          </a:xfrm>
        </p:grpSpPr>
        <p:sp>
          <p:nvSpPr>
            <p:cNvPr id="333842" name="Rectangle 18"/>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Project</a:t>
              </a:r>
            </a:p>
          </p:txBody>
        </p:sp>
        <p:sp>
          <p:nvSpPr>
            <p:cNvPr id="333843" name="AutoShape 19"/>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Assigned</a:t>
              </a:r>
              <a:endParaRPr lang="en-US">
                <a:solidFill>
                  <a:schemeClr val="bg1"/>
                </a:solidFill>
                <a:latin typeface="Arial" charset="0"/>
              </a:endParaRPr>
            </a:p>
          </p:txBody>
        </p:sp>
        <p:sp>
          <p:nvSpPr>
            <p:cNvPr id="333844" name="Line 20"/>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5" name="Rectangle 21"/>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Employee</a:t>
              </a:r>
            </a:p>
          </p:txBody>
        </p:sp>
        <p:sp>
          <p:nvSpPr>
            <p:cNvPr id="333846" name="Line 22"/>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3847" name="Oval 23"/>
          <p:cNvSpPr>
            <a:spLocks noChangeArrowheads="1"/>
          </p:cNvSpPr>
          <p:nvPr/>
        </p:nvSpPr>
        <p:spPr bwMode="auto">
          <a:xfrm>
            <a:off x="3200400" y="3124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8" name="Oval 24"/>
          <p:cNvSpPr>
            <a:spLocks noChangeArrowheads="1"/>
          </p:cNvSpPr>
          <p:nvPr/>
        </p:nvSpPr>
        <p:spPr bwMode="auto">
          <a:xfrm>
            <a:off x="5334000" y="5410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9" name="Oval 25"/>
          <p:cNvSpPr>
            <a:spLocks noChangeArrowheads="1"/>
          </p:cNvSpPr>
          <p:nvPr/>
        </p:nvSpPr>
        <p:spPr bwMode="auto">
          <a:xfrm>
            <a:off x="5334000" y="43434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50" name="Text Box 26"/>
          <p:cNvSpPr txBox="1">
            <a:spLocks noChangeArrowheads="1"/>
          </p:cNvSpPr>
          <p:nvPr/>
        </p:nvSpPr>
        <p:spPr bwMode="auto">
          <a:xfrm>
            <a:off x="3352800" y="281781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sp>
        <p:nvSpPr>
          <p:cNvPr id="333851" name="Text Box 27"/>
          <p:cNvSpPr txBox="1">
            <a:spLocks noChangeArrowheads="1"/>
          </p:cNvSpPr>
          <p:nvPr/>
        </p:nvSpPr>
        <p:spPr bwMode="auto">
          <a:xfrm>
            <a:off x="5181600" y="281781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sp>
        <p:nvSpPr>
          <p:cNvPr id="333852" name="Text Box 28"/>
          <p:cNvSpPr txBox="1">
            <a:spLocks noChangeArrowheads="1"/>
          </p:cNvSpPr>
          <p:nvPr/>
        </p:nvSpPr>
        <p:spPr bwMode="auto">
          <a:xfrm>
            <a:off x="3200400" y="403701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a:t>
            </a:r>
          </a:p>
        </p:txBody>
      </p:sp>
      <p:sp>
        <p:nvSpPr>
          <p:cNvPr id="333853" name="Text Box 29"/>
          <p:cNvSpPr txBox="1">
            <a:spLocks noChangeArrowheads="1"/>
          </p:cNvSpPr>
          <p:nvPr/>
        </p:nvSpPr>
        <p:spPr bwMode="auto">
          <a:xfrm>
            <a:off x="5029200" y="510381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a:t>
            </a:r>
          </a:p>
        </p:txBody>
      </p:sp>
      <p:sp>
        <p:nvSpPr>
          <p:cNvPr id="333854" name="Text Box 30"/>
          <p:cNvSpPr txBox="1">
            <a:spLocks noChangeArrowheads="1"/>
          </p:cNvSpPr>
          <p:nvPr/>
        </p:nvSpPr>
        <p:spPr bwMode="auto">
          <a:xfrm>
            <a:off x="5029200" y="403701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sp>
        <p:nvSpPr>
          <p:cNvPr id="333855" name="Text Box 31"/>
          <p:cNvSpPr txBox="1">
            <a:spLocks noChangeArrowheads="1"/>
          </p:cNvSpPr>
          <p:nvPr/>
        </p:nvSpPr>
        <p:spPr bwMode="auto">
          <a:xfrm>
            <a:off x="3200400" y="5103813"/>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m</a:t>
            </a:r>
          </a:p>
        </p:txBody>
      </p:sp>
      <p:sp>
        <p:nvSpPr>
          <p:cNvPr id="333856" name="Text Box 32"/>
          <p:cNvSpPr txBox="1">
            <a:spLocks noChangeArrowheads="1"/>
          </p:cNvSpPr>
          <p:nvPr/>
        </p:nvSpPr>
        <p:spPr bwMode="auto">
          <a:xfrm>
            <a:off x="5622925" y="5932488"/>
            <a:ext cx="2990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latin typeface="Arial" charset="0"/>
              </a:rPr>
              <a:t>Chen ER notation</a:t>
            </a:r>
            <a:endParaRPr lang="en-US" sz="280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r>
              <a:rPr lang="en-US" smtClean="0"/>
              <a:t>IS 257 – Fall 2012 </a:t>
            </a:r>
            <a:endParaRPr lang="en-US"/>
          </a:p>
        </p:txBody>
      </p:sp>
      <p:sp>
        <p:nvSpPr>
          <p:cNvPr id="334850" name="Rectangle 2"/>
          <p:cNvSpPr>
            <a:spLocks noGrp="1" noChangeArrowheads="1"/>
          </p:cNvSpPr>
          <p:nvPr>
            <p:ph type="title"/>
          </p:nvPr>
        </p:nvSpPr>
        <p:spPr/>
        <p:txBody>
          <a:bodyPr/>
          <a:lstStyle/>
          <a:p>
            <a:r>
              <a:rPr lang="en-US"/>
              <a:t>Other Notations</a:t>
            </a:r>
          </a:p>
        </p:txBody>
      </p:sp>
      <p:grpSp>
        <p:nvGrpSpPr>
          <p:cNvPr id="334851" name="Group 3"/>
          <p:cNvGrpSpPr>
            <a:grpSpLocks/>
          </p:cNvGrpSpPr>
          <p:nvPr/>
        </p:nvGrpSpPr>
        <p:grpSpPr bwMode="auto">
          <a:xfrm>
            <a:off x="1828800" y="2286000"/>
            <a:ext cx="5638800" cy="914400"/>
            <a:chOff x="912" y="2736"/>
            <a:chExt cx="3552" cy="576"/>
          </a:xfrm>
        </p:grpSpPr>
        <p:sp>
          <p:nvSpPr>
            <p:cNvPr id="334852"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Truck</a:t>
              </a:r>
            </a:p>
          </p:txBody>
        </p:sp>
        <p:sp>
          <p:nvSpPr>
            <p:cNvPr id="334853"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rPr>
                <a:t>Assigned</a:t>
              </a:r>
              <a:endParaRPr lang="en-US">
                <a:solidFill>
                  <a:schemeClr val="bg1"/>
                </a:solidFill>
              </a:endParaRPr>
            </a:p>
          </p:txBody>
        </p:sp>
        <p:sp>
          <p:nvSpPr>
            <p:cNvPr id="334854"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55"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Employee</a:t>
              </a:r>
            </a:p>
          </p:txBody>
        </p:sp>
        <p:sp>
          <p:nvSpPr>
            <p:cNvPr id="334856"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4857" name="Group 9"/>
          <p:cNvGrpSpPr>
            <a:grpSpLocks/>
          </p:cNvGrpSpPr>
          <p:nvPr/>
        </p:nvGrpSpPr>
        <p:grpSpPr bwMode="auto">
          <a:xfrm>
            <a:off x="1828800" y="3505200"/>
            <a:ext cx="5638800" cy="914400"/>
            <a:chOff x="912" y="2736"/>
            <a:chExt cx="3552" cy="576"/>
          </a:xfrm>
        </p:grpSpPr>
        <p:sp>
          <p:nvSpPr>
            <p:cNvPr id="334858" name="Rectangle 10"/>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Project</a:t>
              </a:r>
            </a:p>
          </p:txBody>
        </p:sp>
        <p:sp>
          <p:nvSpPr>
            <p:cNvPr id="334859" name="AutoShape 11"/>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rPr>
                <a:t>Assigned</a:t>
              </a:r>
              <a:endParaRPr lang="en-US">
                <a:solidFill>
                  <a:schemeClr val="bg1"/>
                </a:solidFill>
              </a:endParaRPr>
            </a:p>
          </p:txBody>
        </p:sp>
        <p:sp>
          <p:nvSpPr>
            <p:cNvPr id="334860" name="Line 12"/>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61" name="Rectangle 13"/>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Employee</a:t>
              </a:r>
            </a:p>
          </p:txBody>
        </p:sp>
        <p:sp>
          <p:nvSpPr>
            <p:cNvPr id="334862" name="Line 14"/>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4863" name="Group 15"/>
          <p:cNvGrpSpPr>
            <a:grpSpLocks/>
          </p:cNvGrpSpPr>
          <p:nvPr/>
        </p:nvGrpSpPr>
        <p:grpSpPr bwMode="auto">
          <a:xfrm>
            <a:off x="1828800" y="4572000"/>
            <a:ext cx="5638800" cy="914400"/>
            <a:chOff x="912" y="2736"/>
            <a:chExt cx="3552" cy="576"/>
          </a:xfrm>
        </p:grpSpPr>
        <p:sp>
          <p:nvSpPr>
            <p:cNvPr id="334864" name="Rectangle 1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Project</a:t>
              </a:r>
            </a:p>
          </p:txBody>
        </p:sp>
        <p:sp>
          <p:nvSpPr>
            <p:cNvPr id="334865" name="AutoShape 1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rPr>
                <a:t>Assigned</a:t>
              </a:r>
              <a:endParaRPr lang="en-US">
                <a:solidFill>
                  <a:schemeClr val="bg1"/>
                </a:solidFill>
              </a:endParaRPr>
            </a:p>
          </p:txBody>
        </p:sp>
        <p:sp>
          <p:nvSpPr>
            <p:cNvPr id="334866" name="Line 1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67" name="Rectangle 1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Employee</a:t>
              </a:r>
            </a:p>
          </p:txBody>
        </p:sp>
        <p:sp>
          <p:nvSpPr>
            <p:cNvPr id="334868" name="Line 2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4869" name="Oval 21"/>
          <p:cNvSpPr>
            <a:spLocks noChangeArrowheads="1"/>
          </p:cNvSpPr>
          <p:nvPr/>
        </p:nvSpPr>
        <p:spPr bwMode="auto">
          <a:xfrm>
            <a:off x="5562600" y="26670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0" name="Oval 22"/>
          <p:cNvSpPr>
            <a:spLocks noChangeArrowheads="1"/>
          </p:cNvSpPr>
          <p:nvPr/>
        </p:nvSpPr>
        <p:spPr bwMode="auto">
          <a:xfrm>
            <a:off x="5562600" y="3886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1" name="Text Box 23"/>
          <p:cNvSpPr txBox="1">
            <a:spLocks noChangeArrowheads="1"/>
          </p:cNvSpPr>
          <p:nvPr/>
        </p:nvSpPr>
        <p:spPr bwMode="auto">
          <a:xfrm>
            <a:off x="5622925" y="5856288"/>
            <a:ext cx="2317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ja-JP" altLang="en-US" sz="2800">
                <a:latin typeface="Arial"/>
              </a:rPr>
              <a:t>“</a:t>
            </a:r>
            <a:r>
              <a:rPr lang="en-US" sz="2800">
                <a:latin typeface="Arial" charset="0"/>
              </a:rPr>
              <a:t>Crow</a:t>
            </a:r>
            <a:r>
              <a:rPr lang="ja-JP" altLang="en-US" sz="2800">
                <a:latin typeface="Arial"/>
              </a:rPr>
              <a:t>’</a:t>
            </a:r>
            <a:r>
              <a:rPr lang="en-US" sz="2800">
                <a:latin typeface="Arial" charset="0"/>
              </a:rPr>
              <a:t>s Foot</a:t>
            </a:r>
            <a:r>
              <a:rPr lang="ja-JP" altLang="en-US" sz="2800">
                <a:latin typeface="Arial"/>
              </a:rPr>
              <a:t>”</a:t>
            </a:r>
            <a:endParaRPr lang="en-US" sz="2800">
              <a:latin typeface="Arial" charset="0"/>
            </a:endParaRPr>
          </a:p>
        </p:txBody>
      </p:sp>
      <p:sp>
        <p:nvSpPr>
          <p:cNvPr id="334872" name="Line 24"/>
          <p:cNvSpPr>
            <a:spLocks noChangeShapeType="1"/>
          </p:cNvSpPr>
          <p:nvPr/>
        </p:nvSpPr>
        <p:spPr bwMode="auto">
          <a:xfrm>
            <a:off x="35052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3" name="Line 25"/>
          <p:cNvSpPr>
            <a:spLocks noChangeShapeType="1"/>
          </p:cNvSpPr>
          <p:nvPr/>
        </p:nvSpPr>
        <p:spPr bwMode="auto">
          <a:xfrm>
            <a:off x="36576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4" name="Line 26"/>
          <p:cNvSpPr>
            <a:spLocks noChangeShapeType="1"/>
          </p:cNvSpPr>
          <p:nvPr/>
        </p:nvSpPr>
        <p:spPr bwMode="auto">
          <a:xfrm>
            <a:off x="57912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5" name="Line 27"/>
          <p:cNvSpPr>
            <a:spLocks noChangeShapeType="1"/>
          </p:cNvSpPr>
          <p:nvPr/>
        </p:nvSpPr>
        <p:spPr bwMode="auto">
          <a:xfrm>
            <a:off x="36576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6" name="Oval 28"/>
          <p:cNvSpPr>
            <a:spLocks noChangeArrowheads="1"/>
          </p:cNvSpPr>
          <p:nvPr/>
        </p:nvSpPr>
        <p:spPr bwMode="auto">
          <a:xfrm>
            <a:off x="3657600" y="3886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7" name="Line 29"/>
          <p:cNvSpPr>
            <a:spLocks noChangeShapeType="1"/>
          </p:cNvSpPr>
          <p:nvPr/>
        </p:nvSpPr>
        <p:spPr bwMode="auto">
          <a:xfrm flipV="1">
            <a:off x="3429000" y="3962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8" name="Line 30"/>
          <p:cNvSpPr>
            <a:spLocks noChangeShapeType="1"/>
          </p:cNvSpPr>
          <p:nvPr/>
        </p:nvSpPr>
        <p:spPr bwMode="auto">
          <a:xfrm>
            <a:off x="3429000" y="38100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9" name="Line 31"/>
          <p:cNvSpPr>
            <a:spLocks noChangeShapeType="1"/>
          </p:cNvSpPr>
          <p:nvPr/>
        </p:nvSpPr>
        <p:spPr bwMode="auto">
          <a:xfrm>
            <a:off x="3429000" y="4876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0" name="Line 32"/>
          <p:cNvSpPr>
            <a:spLocks noChangeShapeType="1"/>
          </p:cNvSpPr>
          <p:nvPr/>
        </p:nvSpPr>
        <p:spPr bwMode="auto">
          <a:xfrm flipV="1">
            <a:off x="3429000" y="5029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1" name="Line 33"/>
          <p:cNvSpPr>
            <a:spLocks noChangeShapeType="1"/>
          </p:cNvSpPr>
          <p:nvPr/>
        </p:nvSpPr>
        <p:spPr bwMode="auto">
          <a:xfrm flipV="1">
            <a:off x="5638800" y="4876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2" name="Line 34"/>
          <p:cNvSpPr>
            <a:spLocks noChangeShapeType="1"/>
          </p:cNvSpPr>
          <p:nvPr/>
        </p:nvSpPr>
        <p:spPr bwMode="auto">
          <a:xfrm>
            <a:off x="5638800" y="5029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3" name="Line 35"/>
          <p:cNvSpPr>
            <a:spLocks noChangeShapeType="1"/>
          </p:cNvSpPr>
          <p:nvPr/>
        </p:nvSpPr>
        <p:spPr bwMode="auto">
          <a:xfrm>
            <a:off x="56388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4" name="Line 36"/>
          <p:cNvSpPr>
            <a:spLocks noChangeShapeType="1"/>
          </p:cNvSpPr>
          <p:nvPr/>
        </p:nvSpPr>
        <p:spPr bwMode="auto">
          <a:xfrm>
            <a:off x="5791200" y="3810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43746" name="Rectangle 2"/>
          <p:cNvSpPr>
            <a:spLocks noGrp="1" noChangeArrowheads="1"/>
          </p:cNvSpPr>
          <p:nvPr>
            <p:ph type="title"/>
          </p:nvPr>
        </p:nvSpPr>
        <p:spPr/>
        <p:txBody>
          <a:bodyPr/>
          <a:lstStyle/>
          <a:p>
            <a:r>
              <a:rPr lang="en-US"/>
              <a:t>Announcements</a:t>
            </a:r>
          </a:p>
        </p:txBody>
      </p:sp>
      <p:sp>
        <p:nvSpPr>
          <p:cNvPr id="543747" name="Rectangle 3"/>
          <p:cNvSpPr>
            <a:spLocks noGrp="1" noChangeArrowheads="1"/>
          </p:cNvSpPr>
          <p:nvPr>
            <p:ph type="body" idx="1"/>
          </p:nvPr>
        </p:nvSpPr>
        <p:spPr/>
        <p:txBody>
          <a:bodyPr/>
          <a:lstStyle/>
          <a:p>
            <a:r>
              <a:rPr lang="en-US" dirty="0"/>
              <a:t>Accounts and MySQL access</a:t>
            </a:r>
          </a:p>
          <a:p>
            <a:r>
              <a:rPr lang="en-US" dirty="0"/>
              <a:t>Assignment 1 on web site (more at end of class</a:t>
            </a:r>
            <a:r>
              <a:rPr lang="en-US" dirty="0" smtClean="0"/>
              <a:t>)</a:t>
            </a:r>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10"/>
          </p:nvPr>
        </p:nvSpPr>
        <p:spPr/>
        <p:txBody>
          <a:bodyPr/>
          <a:lstStyle/>
          <a:p>
            <a:r>
              <a:rPr lang="en-US" smtClean="0"/>
              <a:t>IS 257 – Fall 2012 </a:t>
            </a:r>
            <a:endParaRPr lang="en-US"/>
          </a:p>
        </p:txBody>
      </p:sp>
      <p:sp>
        <p:nvSpPr>
          <p:cNvPr id="339970" name="Rectangle 2"/>
          <p:cNvSpPr>
            <a:spLocks noGrp="1" noChangeArrowheads="1"/>
          </p:cNvSpPr>
          <p:nvPr>
            <p:ph type="title"/>
          </p:nvPr>
        </p:nvSpPr>
        <p:spPr/>
        <p:txBody>
          <a:bodyPr/>
          <a:lstStyle/>
          <a:p>
            <a:r>
              <a:rPr lang="en-US"/>
              <a:t>Many to Many Relationships</a:t>
            </a:r>
          </a:p>
        </p:txBody>
      </p:sp>
      <p:sp>
        <p:nvSpPr>
          <p:cNvPr id="339971" name="Rectangle 3"/>
          <p:cNvSpPr>
            <a:spLocks noChangeArrowheads="1"/>
          </p:cNvSpPr>
          <p:nvPr/>
        </p:nvSpPr>
        <p:spPr bwMode="auto">
          <a:xfrm>
            <a:off x="1676400" y="5334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Employee</a:t>
            </a:r>
          </a:p>
        </p:txBody>
      </p:sp>
      <p:grpSp>
        <p:nvGrpSpPr>
          <p:cNvPr id="339972" name="Group 4"/>
          <p:cNvGrpSpPr>
            <a:grpSpLocks/>
          </p:cNvGrpSpPr>
          <p:nvPr/>
        </p:nvGrpSpPr>
        <p:grpSpPr bwMode="auto">
          <a:xfrm>
            <a:off x="1295400" y="1524000"/>
            <a:ext cx="6096000" cy="4495800"/>
            <a:chOff x="624" y="1200"/>
            <a:chExt cx="3840" cy="2832"/>
          </a:xfrm>
        </p:grpSpPr>
        <p:grpSp>
          <p:nvGrpSpPr>
            <p:cNvPr id="339973" name="Group 5"/>
            <p:cNvGrpSpPr>
              <a:grpSpLocks/>
            </p:cNvGrpSpPr>
            <p:nvPr/>
          </p:nvGrpSpPr>
          <p:grpSpPr bwMode="auto">
            <a:xfrm>
              <a:off x="912" y="2160"/>
              <a:ext cx="3552" cy="576"/>
              <a:chOff x="960" y="2736"/>
              <a:chExt cx="3552" cy="576"/>
            </a:xfrm>
          </p:grpSpPr>
          <p:sp>
            <p:nvSpPr>
              <p:cNvPr id="339974" name="Rectangle 6"/>
              <p:cNvSpPr>
                <a:spLocks noChangeArrowheads="1"/>
              </p:cNvSpPr>
              <p:nvPr/>
            </p:nvSpPr>
            <p:spPr bwMode="auto">
              <a:xfrm>
                <a:off x="3504"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Project</a:t>
                </a:r>
              </a:p>
            </p:txBody>
          </p:sp>
          <p:sp>
            <p:nvSpPr>
              <p:cNvPr id="339975" name="AutoShape 7"/>
              <p:cNvSpPr>
                <a:spLocks noChangeArrowheads="1"/>
              </p:cNvSpPr>
              <p:nvPr/>
            </p:nvSpPr>
            <p:spPr bwMode="auto">
              <a:xfrm>
                <a:off x="2352"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solidFill>
                      <a:schemeClr val="bg1"/>
                    </a:solidFill>
                    <a:latin typeface="Arial" charset="0"/>
                  </a:rPr>
                  <a:t>Is</a:t>
                </a:r>
              </a:p>
              <a:p>
                <a:pPr algn="ctr" eaLnBrk="0" hangingPunct="0">
                  <a:lnSpc>
                    <a:spcPct val="60000"/>
                  </a:lnSpc>
                </a:pPr>
                <a:r>
                  <a:rPr lang="en-US" sz="1800">
                    <a:solidFill>
                      <a:schemeClr val="bg1"/>
                    </a:solidFill>
                    <a:latin typeface="Arial" charset="0"/>
                  </a:rPr>
                  <a:t>Assigned</a:t>
                </a:r>
                <a:endParaRPr lang="en-US" sz="2000">
                  <a:solidFill>
                    <a:schemeClr val="bg1"/>
                  </a:solidFill>
                  <a:latin typeface="Arial" charset="0"/>
                </a:endParaRPr>
              </a:p>
            </p:txBody>
          </p:sp>
          <p:sp>
            <p:nvSpPr>
              <p:cNvPr id="339976" name="Line 8"/>
              <p:cNvSpPr>
                <a:spLocks noChangeShapeType="1"/>
              </p:cNvSpPr>
              <p:nvPr/>
            </p:nvSpPr>
            <p:spPr bwMode="auto">
              <a:xfrm>
                <a:off x="31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77" name="Rectangle 9"/>
              <p:cNvSpPr>
                <a:spLocks noChangeArrowheads="1"/>
              </p:cNvSpPr>
              <p:nvPr/>
            </p:nvSpPr>
            <p:spPr bwMode="auto">
              <a:xfrm>
                <a:off x="960"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solidFill>
                      <a:schemeClr val="bg1"/>
                    </a:solidFill>
                    <a:latin typeface="Arial" charset="0"/>
                  </a:rPr>
                  <a:t>Project</a:t>
                </a:r>
              </a:p>
              <a:p>
                <a:pPr algn="ctr" eaLnBrk="0" hangingPunct="0"/>
                <a:r>
                  <a:rPr lang="en-US" sz="2000">
                    <a:solidFill>
                      <a:schemeClr val="bg1"/>
                    </a:solidFill>
                    <a:latin typeface="Arial" charset="0"/>
                  </a:rPr>
                  <a:t>Assignment</a:t>
                </a:r>
              </a:p>
            </p:txBody>
          </p:sp>
          <p:sp>
            <p:nvSpPr>
              <p:cNvPr id="339978" name="Line 10"/>
              <p:cNvSpPr>
                <a:spLocks noChangeShapeType="1"/>
              </p:cNvSpPr>
              <p:nvPr/>
            </p:nvSpPr>
            <p:spPr bwMode="auto">
              <a:xfrm>
                <a:off x="1968"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79" name="Text Box 11"/>
              <p:cNvSpPr txBox="1">
                <a:spLocks noChangeArrowheads="1"/>
              </p:cNvSpPr>
              <p:nvPr/>
            </p:nvSpPr>
            <p:spPr bwMode="auto">
              <a:xfrm>
                <a:off x="2016" y="2813"/>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solidFill>
                    <a:schemeClr val="bg1"/>
                  </a:solidFill>
                  <a:latin typeface="Arial" charset="0"/>
                </a:endParaRPr>
              </a:p>
            </p:txBody>
          </p:sp>
          <p:sp>
            <p:nvSpPr>
              <p:cNvPr id="339980" name="Text Box 12"/>
              <p:cNvSpPr txBox="1">
                <a:spLocks noChangeArrowheads="1"/>
              </p:cNvSpPr>
              <p:nvPr/>
            </p:nvSpPr>
            <p:spPr bwMode="auto">
              <a:xfrm>
                <a:off x="3168" y="2813"/>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solidFill>
                    <a:schemeClr val="bg1"/>
                  </a:solidFill>
                  <a:latin typeface="Arial" charset="0"/>
                </a:endParaRPr>
              </a:p>
            </p:txBody>
          </p:sp>
        </p:grpSp>
        <p:sp>
          <p:nvSpPr>
            <p:cNvPr id="339981" name="AutoShape 13"/>
            <p:cNvSpPr>
              <a:spLocks noChangeArrowheads="1"/>
            </p:cNvSpPr>
            <p:nvPr/>
          </p:nvSpPr>
          <p:spPr bwMode="auto">
            <a:xfrm>
              <a:off x="1008" y="283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solidFill>
                    <a:schemeClr val="bg1"/>
                  </a:solidFill>
                  <a:latin typeface="Arial" charset="0"/>
                </a:rPr>
                <a:t>Assigned</a:t>
              </a:r>
              <a:endParaRPr lang="en-US" sz="2000">
                <a:solidFill>
                  <a:schemeClr val="bg1"/>
                </a:solidFill>
                <a:latin typeface="Arial" charset="0"/>
              </a:endParaRPr>
            </a:p>
          </p:txBody>
        </p:sp>
        <p:sp>
          <p:nvSpPr>
            <p:cNvPr id="339982" name="Line 14"/>
            <p:cNvSpPr>
              <a:spLocks noChangeShapeType="1"/>
            </p:cNvSpPr>
            <p:nvPr/>
          </p:nvSpPr>
          <p:spPr bwMode="auto">
            <a:xfrm flipV="1">
              <a:off x="1392" y="268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3" name="Line 15"/>
            <p:cNvSpPr>
              <a:spLocks noChangeShapeType="1"/>
            </p:cNvSpPr>
            <p:nvPr/>
          </p:nvSpPr>
          <p:spPr bwMode="auto">
            <a:xfrm>
              <a:off x="1392" y="340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4" name="Oval 16"/>
            <p:cNvSpPr>
              <a:spLocks noChangeArrowheads="1"/>
            </p:cNvSpPr>
            <p:nvPr/>
          </p:nvSpPr>
          <p:spPr bwMode="auto">
            <a:xfrm>
              <a:off x="1056" y="120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solidFill>
                    <a:schemeClr val="bg1"/>
                  </a:solidFill>
                  <a:latin typeface="Arial" charset="0"/>
                </a:rPr>
                <a:t>SSN</a:t>
              </a:r>
              <a:endParaRPr lang="en-US" sz="2000" u="sng">
                <a:solidFill>
                  <a:schemeClr val="bg1"/>
                </a:solidFill>
                <a:latin typeface="Arial" charset="0"/>
              </a:endParaRPr>
            </a:p>
          </p:txBody>
        </p:sp>
        <p:sp>
          <p:nvSpPr>
            <p:cNvPr id="339985" name="Oval 17"/>
            <p:cNvSpPr>
              <a:spLocks noChangeArrowheads="1"/>
            </p:cNvSpPr>
            <p:nvPr/>
          </p:nvSpPr>
          <p:spPr bwMode="auto">
            <a:xfrm>
              <a:off x="624"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solidFill>
                    <a:schemeClr val="bg1"/>
                  </a:solidFill>
                  <a:latin typeface="Arial" charset="0"/>
                </a:rPr>
                <a:t>Proj#</a:t>
              </a:r>
              <a:endParaRPr lang="en-US" sz="2000" u="sng">
                <a:solidFill>
                  <a:schemeClr val="bg1"/>
                </a:solidFill>
                <a:latin typeface="Arial" charset="0"/>
              </a:endParaRPr>
            </a:p>
          </p:txBody>
        </p:sp>
        <p:sp>
          <p:nvSpPr>
            <p:cNvPr id="339986" name="Oval 18"/>
            <p:cNvSpPr>
              <a:spLocks noChangeArrowheads="1"/>
            </p:cNvSpPr>
            <p:nvPr/>
          </p:nvSpPr>
          <p:spPr bwMode="auto">
            <a:xfrm>
              <a:off x="2352" y="36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solidFill>
                    <a:schemeClr val="bg1"/>
                  </a:solidFill>
                  <a:latin typeface="Arial" charset="0"/>
                </a:rPr>
                <a:t>SSN</a:t>
              </a:r>
              <a:endParaRPr lang="en-US" sz="2000" u="sng">
                <a:solidFill>
                  <a:schemeClr val="bg1"/>
                </a:solidFill>
                <a:latin typeface="Arial" charset="0"/>
              </a:endParaRPr>
            </a:p>
          </p:txBody>
        </p:sp>
        <p:sp>
          <p:nvSpPr>
            <p:cNvPr id="339987" name="Oval 19"/>
            <p:cNvSpPr>
              <a:spLocks noChangeArrowheads="1"/>
            </p:cNvSpPr>
            <p:nvPr/>
          </p:nvSpPr>
          <p:spPr bwMode="auto">
            <a:xfrm>
              <a:off x="3648"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solidFill>
                    <a:schemeClr val="bg1"/>
                  </a:solidFill>
                  <a:latin typeface="Arial" charset="0"/>
                </a:rPr>
                <a:t>Proj#</a:t>
              </a:r>
              <a:endParaRPr lang="en-US" sz="2000" u="sng">
                <a:solidFill>
                  <a:schemeClr val="bg1"/>
                </a:solidFill>
                <a:latin typeface="Arial" charset="0"/>
              </a:endParaRPr>
            </a:p>
          </p:txBody>
        </p:sp>
        <p:sp>
          <p:nvSpPr>
            <p:cNvPr id="339988" name="Line 20"/>
            <p:cNvSpPr>
              <a:spLocks noChangeShapeType="1"/>
            </p:cNvSpPr>
            <p:nvPr/>
          </p:nvSpPr>
          <p:spPr bwMode="auto">
            <a:xfrm flipH="1">
              <a:off x="1872" y="384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9" name="Oval 21"/>
            <p:cNvSpPr>
              <a:spLocks noChangeArrowheads="1"/>
            </p:cNvSpPr>
            <p:nvPr/>
          </p:nvSpPr>
          <p:spPr bwMode="auto">
            <a:xfrm>
              <a:off x="1488"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solidFill>
                    <a:schemeClr val="bg1"/>
                  </a:solidFill>
                  <a:latin typeface="Arial" charset="0"/>
                </a:rPr>
                <a:t>Hours</a:t>
              </a:r>
              <a:endParaRPr lang="en-US" sz="2000" u="sng">
                <a:solidFill>
                  <a:schemeClr val="bg1"/>
                </a:solidFill>
                <a:latin typeface="Arial" charset="0"/>
              </a:endParaRPr>
            </a:p>
          </p:txBody>
        </p:sp>
        <p:sp>
          <p:nvSpPr>
            <p:cNvPr id="339990" name="Line 22"/>
            <p:cNvSpPr>
              <a:spLocks noChangeShapeType="1"/>
            </p:cNvSpPr>
            <p:nvPr/>
          </p:nvSpPr>
          <p:spPr bwMode="auto">
            <a:xfrm>
              <a:off x="960" y="196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1" name="Line 23"/>
            <p:cNvSpPr>
              <a:spLocks noChangeShapeType="1"/>
            </p:cNvSpPr>
            <p:nvPr/>
          </p:nvSpPr>
          <p:spPr bwMode="auto">
            <a:xfrm>
              <a:off x="1824" y="196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2" name="Line 24"/>
            <p:cNvSpPr>
              <a:spLocks noChangeShapeType="1"/>
            </p:cNvSpPr>
            <p:nvPr/>
          </p:nvSpPr>
          <p:spPr bwMode="auto">
            <a:xfrm>
              <a:off x="1392" y="1584"/>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3" name="Line 25"/>
            <p:cNvSpPr>
              <a:spLocks noChangeShapeType="1"/>
            </p:cNvSpPr>
            <p:nvPr/>
          </p:nvSpPr>
          <p:spPr bwMode="auto">
            <a:xfrm>
              <a:off x="3984" y="192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49890" name="Rectangle 1026"/>
          <p:cNvSpPr>
            <a:spLocks noGrp="1" noChangeArrowheads="1"/>
          </p:cNvSpPr>
          <p:nvPr>
            <p:ph type="title"/>
          </p:nvPr>
        </p:nvSpPr>
        <p:spPr/>
        <p:txBody>
          <a:bodyPr/>
          <a:lstStyle/>
          <a:p>
            <a:r>
              <a:rPr lang="en-US"/>
              <a:t>Lecture Outline</a:t>
            </a:r>
          </a:p>
        </p:txBody>
      </p:sp>
      <p:sp>
        <p:nvSpPr>
          <p:cNvPr id="549891" name="Rectangle 1027"/>
          <p:cNvSpPr>
            <a:spLocks noGrp="1" noChangeArrowheads="1"/>
          </p:cNvSpPr>
          <p:nvPr>
            <p:ph type="body" idx="1"/>
          </p:nvPr>
        </p:nvSpPr>
        <p:spPr/>
        <p:txBody>
          <a:bodyPr/>
          <a:lstStyle/>
          <a:p>
            <a:r>
              <a:rPr lang="en-US">
                <a:solidFill>
                  <a:srgbClr val="CCCCCC"/>
                </a:solidFill>
              </a:rPr>
              <a:t>Review</a:t>
            </a:r>
          </a:p>
          <a:p>
            <a:pPr lvl="1"/>
            <a:r>
              <a:rPr lang="en-US">
                <a:solidFill>
                  <a:srgbClr val="CCCCCC"/>
                </a:solidFill>
              </a:rPr>
              <a:t>Information Systems Planning</a:t>
            </a:r>
          </a:p>
          <a:p>
            <a:pPr lvl="2"/>
            <a:r>
              <a:rPr lang="en-US">
                <a:solidFill>
                  <a:srgbClr val="CCCCCC"/>
                </a:solidFill>
              </a:rPr>
              <a:t>Information Systems Architecture</a:t>
            </a:r>
          </a:p>
          <a:p>
            <a:pPr lvl="2"/>
            <a:r>
              <a:rPr lang="en-US">
                <a:solidFill>
                  <a:srgbClr val="CCCCCC"/>
                </a:solidFill>
              </a:rPr>
              <a:t>Information Engineering</a:t>
            </a:r>
          </a:p>
          <a:p>
            <a:pPr lvl="1"/>
            <a:r>
              <a:rPr lang="en-US">
                <a:solidFill>
                  <a:srgbClr val="CCCCCC"/>
                </a:solidFill>
              </a:rPr>
              <a:t>Database Design</a:t>
            </a:r>
          </a:p>
          <a:p>
            <a:pPr lvl="1"/>
            <a:r>
              <a:rPr lang="en-US">
                <a:solidFill>
                  <a:srgbClr val="CCCCCC"/>
                </a:solidFill>
              </a:rPr>
              <a:t>ER Diagrams</a:t>
            </a:r>
          </a:p>
          <a:p>
            <a:r>
              <a:rPr lang="en-US"/>
              <a:t>Developing the Conceptual Model for the Diveshop Database</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28712" name="Rectangle 8"/>
          <p:cNvSpPr>
            <a:spLocks noGrp="1" noChangeArrowheads="1"/>
          </p:cNvSpPr>
          <p:nvPr>
            <p:ph type="title"/>
          </p:nvPr>
        </p:nvSpPr>
        <p:spPr/>
        <p:txBody>
          <a:bodyPr/>
          <a:lstStyle/>
          <a:p>
            <a:r>
              <a:rPr lang="en-US"/>
              <a:t>Developing a Conceptual Model</a:t>
            </a:r>
          </a:p>
        </p:txBody>
      </p:sp>
      <p:sp>
        <p:nvSpPr>
          <p:cNvPr id="328713" name="Rectangle 9"/>
          <p:cNvSpPr>
            <a:spLocks noGrp="1" noChangeArrowheads="1"/>
          </p:cNvSpPr>
          <p:nvPr>
            <p:ph type="body" idx="1"/>
          </p:nvPr>
        </p:nvSpPr>
        <p:spPr/>
        <p:txBody>
          <a:bodyPr/>
          <a:lstStyle/>
          <a:p>
            <a:r>
              <a:rPr lang="en-US" sz="2800"/>
              <a:t>Overall view of the database that integrates all the needed information discovered during the requirements analysis.</a:t>
            </a:r>
          </a:p>
          <a:p>
            <a:r>
              <a:rPr lang="en-US" sz="2800"/>
              <a:t>Elements of the Conceptual Model are represented by diagrams, </a:t>
            </a:r>
            <a:r>
              <a:rPr lang="en-US" sz="2800" i="1">
                <a:solidFill>
                  <a:schemeClr val="accent2"/>
                </a:solidFill>
              </a:rPr>
              <a:t>Entity-Relationship or ER Diagrams</a:t>
            </a:r>
            <a:r>
              <a:rPr lang="en-US" sz="2800"/>
              <a:t>, that show the meanings and relationships of those elements independent of any particular database systems or implementation details.</a:t>
            </a:r>
          </a:p>
          <a:p>
            <a:r>
              <a:rPr lang="en-US" sz="2800"/>
              <a:t>Can also be represented using other modeling tools (such as UML)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 </a:t>
            </a:r>
            <a:endParaRPr lang="en-US"/>
          </a:p>
        </p:txBody>
      </p:sp>
      <p:sp>
        <p:nvSpPr>
          <p:cNvPr id="393221" name="Rectangle 5"/>
          <p:cNvSpPr>
            <a:spLocks noGrp="1" noChangeArrowheads="1"/>
          </p:cNvSpPr>
          <p:nvPr>
            <p:ph type="title"/>
          </p:nvPr>
        </p:nvSpPr>
        <p:spPr/>
        <p:txBody>
          <a:bodyPr/>
          <a:lstStyle/>
          <a:p>
            <a:r>
              <a:rPr lang="en-US"/>
              <a:t>Developing a Conceptual Model</a:t>
            </a:r>
          </a:p>
        </p:txBody>
      </p:sp>
      <p:sp>
        <p:nvSpPr>
          <p:cNvPr id="393222" name="Rectangle 6"/>
          <p:cNvSpPr>
            <a:spLocks noGrp="1" noChangeArrowheads="1"/>
          </p:cNvSpPr>
          <p:nvPr>
            <p:ph type="body" idx="1"/>
          </p:nvPr>
        </p:nvSpPr>
        <p:spPr/>
        <p:txBody>
          <a:bodyPr/>
          <a:lstStyle/>
          <a:p>
            <a:r>
              <a:rPr lang="en-US"/>
              <a:t>Building the Conceptual Model for the Diveshop database</a:t>
            </a:r>
          </a:p>
        </p:txBody>
      </p:sp>
      <p:pic>
        <p:nvPicPr>
          <p:cNvPr id="393220"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191000"/>
            <a:ext cx="2181225"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94244" name="Rectangle 4"/>
          <p:cNvSpPr>
            <a:spLocks noGrp="1" noChangeArrowheads="1"/>
          </p:cNvSpPr>
          <p:nvPr>
            <p:ph type="title"/>
          </p:nvPr>
        </p:nvSpPr>
        <p:spPr/>
        <p:txBody>
          <a:bodyPr/>
          <a:lstStyle/>
          <a:p>
            <a:r>
              <a:rPr lang="en-US"/>
              <a:t>Developing a Conceptual Model</a:t>
            </a:r>
          </a:p>
        </p:txBody>
      </p:sp>
      <p:sp>
        <p:nvSpPr>
          <p:cNvPr id="394245" name="Rectangle 5"/>
          <p:cNvSpPr>
            <a:spLocks noGrp="1" noChangeArrowheads="1"/>
          </p:cNvSpPr>
          <p:nvPr>
            <p:ph type="body" idx="1"/>
          </p:nvPr>
        </p:nvSpPr>
        <p:spPr/>
        <p:txBody>
          <a:bodyPr/>
          <a:lstStyle/>
          <a:p>
            <a:r>
              <a:rPr lang="en-US"/>
              <a:t>We will look at a small business  -- a diveshop that offers diving adventure vacations </a:t>
            </a:r>
          </a:p>
          <a:p>
            <a:r>
              <a:rPr lang="en-US"/>
              <a:t>Assume that we have done interviews with the business and found out the following information about the forms used and types of information kept in files and used for business operations...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95268" name="Rectangle 4"/>
          <p:cNvSpPr>
            <a:spLocks noGrp="1" noChangeArrowheads="1"/>
          </p:cNvSpPr>
          <p:nvPr>
            <p:ph type="title"/>
          </p:nvPr>
        </p:nvSpPr>
        <p:spPr/>
        <p:txBody>
          <a:bodyPr/>
          <a:lstStyle/>
          <a:p>
            <a:r>
              <a:rPr lang="en-US"/>
              <a:t>Primary Business Operations</a:t>
            </a:r>
          </a:p>
        </p:txBody>
      </p:sp>
      <p:sp>
        <p:nvSpPr>
          <p:cNvPr id="395269" name="Rectangle 5"/>
          <p:cNvSpPr>
            <a:spLocks noGrp="1" noChangeArrowheads="1"/>
          </p:cNvSpPr>
          <p:nvPr>
            <p:ph type="body" idx="1"/>
          </p:nvPr>
        </p:nvSpPr>
        <p:spPr/>
        <p:txBody>
          <a:bodyPr/>
          <a:lstStyle/>
          <a:p>
            <a:r>
              <a:rPr lang="en-US"/>
              <a:t>The shop takes orders from customers for dive vacations.</a:t>
            </a:r>
          </a:p>
          <a:p>
            <a:r>
              <a:rPr lang="en-US"/>
              <a:t>It ships information about the dive vacation to the customers.</a:t>
            </a:r>
          </a:p>
          <a:p>
            <a:r>
              <a:rPr lang="en-US"/>
              <a:t>It rents diving equipment for the divers going on the trips (these may include additional people other than the customer)</a:t>
            </a:r>
          </a:p>
          <a:p>
            <a:r>
              <a:rPr lang="en-US"/>
              <a:t>It bills the customer for the vacation and for equipment rental or sales.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96292" name="Rectangle 4"/>
          <p:cNvSpPr>
            <a:spLocks noGrp="1" noChangeArrowheads="1"/>
          </p:cNvSpPr>
          <p:nvPr>
            <p:ph type="title"/>
          </p:nvPr>
        </p:nvSpPr>
        <p:spPr/>
        <p:txBody>
          <a:bodyPr/>
          <a:lstStyle/>
          <a:p>
            <a:r>
              <a:rPr lang="en-US"/>
              <a:t>Business Operations (cont.)</a:t>
            </a:r>
          </a:p>
        </p:txBody>
      </p:sp>
      <p:sp>
        <p:nvSpPr>
          <p:cNvPr id="396293" name="Rectangle 5"/>
          <p:cNvSpPr>
            <a:spLocks noGrp="1" noChangeArrowheads="1"/>
          </p:cNvSpPr>
          <p:nvPr>
            <p:ph type="body" idx="1"/>
          </p:nvPr>
        </p:nvSpPr>
        <p:spPr/>
        <p:txBody>
          <a:bodyPr/>
          <a:lstStyle/>
          <a:p>
            <a:r>
              <a:rPr lang="en-US"/>
              <a:t>It arranges sub-trips to particular dive sites at the primary location</a:t>
            </a:r>
          </a:p>
          <a:p>
            <a:pPr lvl="1"/>
            <a:r>
              <a:rPr lang="en-US"/>
              <a:t>NOTE: This needs expanding – charter boats, divemasters, local dive companies</a:t>
            </a:r>
          </a:p>
          <a:p>
            <a:r>
              <a:rPr lang="en-US"/>
              <a:t>It provides information about the features of various sites to help customers choose their destinations.</a:t>
            </a:r>
          </a:p>
          <a:p>
            <a:pPr lvl="1"/>
            <a:r>
              <a:rPr lang="en-US"/>
              <a:t>Features include sea life found at the location and shipwrecks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97316" name="Rectangle 4"/>
          <p:cNvSpPr>
            <a:spLocks noGrp="1" noChangeArrowheads="1"/>
          </p:cNvSpPr>
          <p:nvPr>
            <p:ph type="title"/>
          </p:nvPr>
        </p:nvSpPr>
        <p:spPr/>
        <p:txBody>
          <a:bodyPr/>
          <a:lstStyle/>
          <a:p>
            <a:r>
              <a:rPr lang="en-US"/>
              <a:t>Business Operations (cont.)</a:t>
            </a:r>
          </a:p>
        </p:txBody>
      </p:sp>
      <p:sp>
        <p:nvSpPr>
          <p:cNvPr id="397317" name="Rectangle 5"/>
          <p:cNvSpPr>
            <a:spLocks noGrp="1" noChangeArrowheads="1"/>
          </p:cNvSpPr>
          <p:nvPr>
            <p:ph type="body" idx="1"/>
          </p:nvPr>
        </p:nvSpPr>
        <p:spPr/>
        <p:txBody>
          <a:bodyPr/>
          <a:lstStyle/>
          <a:p>
            <a:pPr>
              <a:lnSpc>
                <a:spcPct val="90000"/>
              </a:lnSpc>
            </a:pPr>
            <a:r>
              <a:rPr lang="en-US" sz="2800"/>
              <a:t>Each dive order (or sale or trip) is on an invoice to one customer.</a:t>
            </a:r>
          </a:p>
          <a:p>
            <a:pPr lvl="1">
              <a:lnSpc>
                <a:spcPct val="90000"/>
              </a:lnSpc>
            </a:pPr>
            <a:r>
              <a:rPr lang="en-US" sz="2400"/>
              <a:t>Invoices contain:</a:t>
            </a:r>
          </a:p>
          <a:p>
            <a:pPr lvl="2">
              <a:lnSpc>
                <a:spcPct val="90000"/>
              </a:lnSpc>
            </a:pPr>
            <a:r>
              <a:rPr lang="en-US" sz="2000"/>
              <a:t>Line items for each type of equipment ordered,</a:t>
            </a:r>
          </a:p>
          <a:p>
            <a:pPr lvl="2">
              <a:lnSpc>
                <a:spcPct val="90000"/>
              </a:lnSpc>
            </a:pPr>
            <a:r>
              <a:rPr lang="en-US" sz="2000"/>
              <a:t>Total amount due for the invoice,</a:t>
            </a:r>
          </a:p>
          <a:p>
            <a:pPr lvl="2">
              <a:lnSpc>
                <a:spcPct val="90000"/>
              </a:lnSpc>
            </a:pPr>
            <a:r>
              <a:rPr lang="en-US" sz="2000"/>
              <a:t>Customer information:</a:t>
            </a:r>
          </a:p>
          <a:p>
            <a:pPr lvl="3">
              <a:lnSpc>
                <a:spcPct val="90000"/>
              </a:lnSpc>
            </a:pPr>
            <a:r>
              <a:rPr lang="en-US" sz="1800"/>
              <a:t>Name, address, phone, credit card info.</a:t>
            </a:r>
          </a:p>
          <a:p>
            <a:pPr lvl="2">
              <a:lnSpc>
                <a:spcPct val="90000"/>
              </a:lnSpc>
            </a:pPr>
            <a:r>
              <a:rPr lang="en-US" sz="2000"/>
              <a:t>Note: could be expanded with particular charter dates and time, dive boats, etc.</a:t>
            </a:r>
          </a:p>
          <a:p>
            <a:pPr>
              <a:lnSpc>
                <a:spcPct val="90000"/>
              </a:lnSpc>
            </a:pPr>
            <a:r>
              <a:rPr lang="en-US" sz="2800"/>
              <a:t>Information must be kept on inventory of dive equipment.</a:t>
            </a:r>
          </a:p>
          <a:p>
            <a:pPr>
              <a:lnSpc>
                <a:spcPct val="90000"/>
              </a:lnSpc>
            </a:pPr>
            <a:r>
              <a:rPr lang="en-US" sz="2800"/>
              <a:t>There are multiple types of dive equipment:</a:t>
            </a:r>
          </a:p>
          <a:p>
            <a:pPr lvl="1">
              <a:lnSpc>
                <a:spcPct val="90000"/>
              </a:lnSpc>
            </a:pPr>
            <a:r>
              <a:rPr lang="en-US" sz="2400"/>
              <a:t>The prices charged for sale or rental are maintained.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98340" name="Rectangle 4"/>
          <p:cNvSpPr>
            <a:spLocks noGrp="1" noChangeArrowheads="1"/>
          </p:cNvSpPr>
          <p:nvPr>
            <p:ph type="title"/>
          </p:nvPr>
        </p:nvSpPr>
        <p:spPr/>
        <p:txBody>
          <a:bodyPr/>
          <a:lstStyle/>
          <a:p>
            <a:r>
              <a:rPr lang="en-US"/>
              <a:t>Business Operations (cont.)</a:t>
            </a:r>
          </a:p>
        </p:txBody>
      </p:sp>
      <p:sp>
        <p:nvSpPr>
          <p:cNvPr id="398341" name="Rectangle 5"/>
          <p:cNvSpPr>
            <a:spLocks noGrp="1" noChangeArrowheads="1"/>
          </p:cNvSpPr>
          <p:nvPr>
            <p:ph type="body" idx="1"/>
          </p:nvPr>
        </p:nvSpPr>
        <p:spPr/>
        <p:txBody>
          <a:bodyPr/>
          <a:lstStyle/>
          <a:p>
            <a:r>
              <a:rPr lang="en-US" sz="2800"/>
              <a:t>Destination information includes:</a:t>
            </a:r>
          </a:p>
          <a:p>
            <a:pPr lvl="1"/>
            <a:r>
              <a:rPr lang="en-US" sz="2400"/>
              <a:t>Name of the destination</a:t>
            </a:r>
          </a:p>
          <a:p>
            <a:pPr lvl="1"/>
            <a:r>
              <a:rPr lang="en-US" sz="2400"/>
              <a:t>information about the location (accomodations, night life, travel cost, average temperatures for different times of the year</a:t>
            </a:r>
          </a:p>
          <a:p>
            <a:r>
              <a:rPr lang="en-US" sz="2800"/>
              <a:t>Destinations have associated dive sites.</a:t>
            </a:r>
          </a:p>
          <a:p>
            <a:r>
              <a:rPr lang="en-US" sz="2800"/>
              <a:t>Dive Sites have associated features</a:t>
            </a:r>
          </a:p>
          <a:p>
            <a:pPr lvl="1"/>
            <a:r>
              <a:rPr lang="en-US" sz="2400"/>
              <a:t> Sea life </a:t>
            </a:r>
          </a:p>
          <a:p>
            <a:pPr lvl="1"/>
            <a:r>
              <a:rPr lang="en-US" sz="2400"/>
              <a:t>Shipwrecks</a:t>
            </a:r>
          </a:p>
          <a:p>
            <a:pPr lvl="1"/>
            <a:r>
              <a:rPr lang="en-US" sz="2400" i="1"/>
              <a:t>Note: could be expanded to include the boats, etc that go to specific sites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399362" name="Rectangle 2"/>
          <p:cNvSpPr>
            <a:spLocks noGrp="1" noChangeArrowheads="1"/>
          </p:cNvSpPr>
          <p:nvPr>
            <p:ph type="title"/>
          </p:nvPr>
        </p:nvSpPr>
        <p:spPr/>
        <p:txBody>
          <a:bodyPr/>
          <a:lstStyle/>
          <a:p>
            <a:r>
              <a:rPr lang="en-US"/>
              <a:t>Business Operations (cont.)</a:t>
            </a:r>
          </a:p>
        </p:txBody>
      </p:sp>
      <p:sp>
        <p:nvSpPr>
          <p:cNvPr id="399363" name="Rectangle 3"/>
          <p:cNvSpPr>
            <a:spLocks noGrp="1" noChangeArrowheads="1"/>
          </p:cNvSpPr>
          <p:nvPr>
            <p:ph type="body" idx="1"/>
          </p:nvPr>
        </p:nvSpPr>
        <p:spPr/>
        <p:txBody>
          <a:bodyPr/>
          <a:lstStyle/>
          <a:p>
            <a:pPr>
              <a:lnSpc>
                <a:spcPct val="90000"/>
              </a:lnSpc>
            </a:pPr>
            <a:r>
              <a:rPr lang="en-US"/>
              <a:t>One record is kept for </a:t>
            </a:r>
            <a:r>
              <a:rPr lang="en-US" i="1"/>
              <a:t>each</a:t>
            </a:r>
            <a:r>
              <a:rPr lang="en-US"/>
              <a:t> order by a customer and will include the method of payment, total price, and location information. (I.e. Customers may have multiple orders)</a:t>
            </a:r>
          </a:p>
          <a:p>
            <a:pPr>
              <a:lnSpc>
                <a:spcPct val="90000"/>
              </a:lnSpc>
            </a:pPr>
            <a:r>
              <a:rPr lang="en-US"/>
              <a:t>The company needs to know how an order is to be shipped.</a:t>
            </a:r>
          </a:p>
          <a:p>
            <a:pPr>
              <a:lnSpc>
                <a:spcPct val="90000"/>
              </a:lnSpc>
            </a:pPr>
            <a:r>
              <a:rPr lang="en-US"/>
              <a:t>The shop has to keep track of what equipment is on-hand and when replacements or additional equipment is needed</a:t>
            </a:r>
          </a:p>
          <a:p>
            <a:pPr>
              <a:lnSpc>
                <a:spcPct val="90000"/>
              </a:lnSpc>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37254" name="Rectangle 6"/>
          <p:cNvSpPr>
            <a:spLocks noGrp="1" noChangeArrowheads="1"/>
          </p:cNvSpPr>
          <p:nvPr>
            <p:ph type="title"/>
          </p:nvPr>
        </p:nvSpPr>
        <p:spPr/>
        <p:txBody>
          <a:bodyPr/>
          <a:lstStyle/>
          <a:p>
            <a:r>
              <a:rPr lang="en-US"/>
              <a:t>Lecture Outline</a:t>
            </a:r>
          </a:p>
        </p:txBody>
      </p:sp>
      <p:sp>
        <p:nvSpPr>
          <p:cNvPr id="437255" name="Rectangle 7"/>
          <p:cNvSpPr>
            <a:spLocks noGrp="1" noChangeArrowheads="1"/>
          </p:cNvSpPr>
          <p:nvPr>
            <p:ph type="body" idx="1"/>
          </p:nvPr>
        </p:nvSpPr>
        <p:spPr/>
        <p:txBody>
          <a:bodyPr/>
          <a:lstStyle/>
          <a:p>
            <a:r>
              <a:rPr lang="en-US" dirty="0"/>
              <a:t>Review</a:t>
            </a:r>
          </a:p>
          <a:p>
            <a:pPr lvl="1"/>
            <a:r>
              <a:rPr lang="en-US" dirty="0"/>
              <a:t>Information Systems Planning</a:t>
            </a:r>
          </a:p>
          <a:p>
            <a:pPr lvl="2"/>
            <a:r>
              <a:rPr lang="en-US" dirty="0"/>
              <a:t>Information Systems Architecture</a:t>
            </a:r>
          </a:p>
          <a:p>
            <a:pPr lvl="2"/>
            <a:r>
              <a:rPr lang="en-US" dirty="0"/>
              <a:t>Information Engineering</a:t>
            </a:r>
          </a:p>
          <a:p>
            <a:pPr lvl="1"/>
            <a:r>
              <a:rPr lang="en-US" dirty="0"/>
              <a:t>Database Design</a:t>
            </a:r>
          </a:p>
          <a:p>
            <a:pPr lvl="1"/>
            <a:r>
              <a:rPr lang="en-US" dirty="0"/>
              <a:t>ER Diagrams</a:t>
            </a:r>
          </a:p>
          <a:p>
            <a:r>
              <a:rPr lang="en-US" dirty="0"/>
              <a:t>Developing the Conceptual Model for the </a:t>
            </a:r>
            <a:r>
              <a:rPr lang="en-US" dirty="0" err="1"/>
              <a:t>Diveshop</a:t>
            </a:r>
            <a:r>
              <a:rPr lang="en-US" dirty="0"/>
              <a:t> Database</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2012 </a:t>
            </a:r>
            <a:endParaRPr lang="en-US"/>
          </a:p>
        </p:txBody>
      </p:sp>
      <p:sp>
        <p:nvSpPr>
          <p:cNvPr id="400389" name="Rectangle 5"/>
          <p:cNvSpPr>
            <a:spLocks noGrp="1" noChangeArrowheads="1"/>
          </p:cNvSpPr>
          <p:nvPr>
            <p:ph type="title"/>
          </p:nvPr>
        </p:nvSpPr>
        <p:spPr/>
        <p:txBody>
          <a:bodyPr/>
          <a:lstStyle/>
          <a:p>
            <a:r>
              <a:rPr lang="en-US"/>
              <a:t>Entities </a:t>
            </a:r>
          </a:p>
        </p:txBody>
      </p:sp>
      <p:sp>
        <p:nvSpPr>
          <p:cNvPr id="400390" name="Rectangle 6"/>
          <p:cNvSpPr>
            <a:spLocks noGrp="1" noChangeArrowheads="1"/>
          </p:cNvSpPr>
          <p:nvPr>
            <p:ph type="body" sz="half" idx="1"/>
          </p:nvPr>
        </p:nvSpPr>
        <p:spPr/>
        <p:txBody>
          <a:bodyPr/>
          <a:lstStyle/>
          <a:p>
            <a:r>
              <a:rPr lang="en-US"/>
              <a:t>Customer</a:t>
            </a:r>
          </a:p>
          <a:p>
            <a:r>
              <a:rPr lang="en-US"/>
              <a:t>Dive Order</a:t>
            </a:r>
          </a:p>
          <a:p>
            <a:r>
              <a:rPr lang="en-US"/>
              <a:t>Line item</a:t>
            </a:r>
          </a:p>
          <a:p>
            <a:r>
              <a:rPr lang="en-US"/>
              <a:t>Shipping information</a:t>
            </a:r>
          </a:p>
          <a:p>
            <a:r>
              <a:rPr lang="en-US"/>
              <a:t>Dive Equipment/ Stock/Inventory</a:t>
            </a:r>
          </a:p>
          <a:p>
            <a:r>
              <a:rPr lang="en-US"/>
              <a:t>Dive Locations</a:t>
            </a:r>
          </a:p>
        </p:txBody>
      </p:sp>
      <p:sp>
        <p:nvSpPr>
          <p:cNvPr id="400391" name="Rectangle 7"/>
          <p:cNvSpPr>
            <a:spLocks noGrp="1" noChangeArrowheads="1"/>
          </p:cNvSpPr>
          <p:nvPr>
            <p:ph type="body" sz="half" idx="2"/>
          </p:nvPr>
        </p:nvSpPr>
        <p:spPr/>
        <p:txBody>
          <a:bodyPr/>
          <a:lstStyle/>
          <a:p>
            <a:r>
              <a:rPr lang="en-US"/>
              <a:t>Dive Sites</a:t>
            </a:r>
          </a:p>
          <a:p>
            <a:r>
              <a:rPr lang="en-US"/>
              <a:t>Sea Life</a:t>
            </a:r>
          </a:p>
          <a:p>
            <a:r>
              <a:rPr lang="en-US"/>
              <a:t>Shipwrecks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r>
              <a:rPr lang="en-US" smtClean="0"/>
              <a:t>IS 257 – Fall 2012 </a:t>
            </a:r>
            <a:endParaRPr lang="en-US"/>
          </a:p>
        </p:txBody>
      </p:sp>
      <p:sp>
        <p:nvSpPr>
          <p:cNvPr id="427010" name="Rectangle 2"/>
          <p:cNvSpPr>
            <a:spLocks noGrp="1" noChangeArrowheads="1"/>
          </p:cNvSpPr>
          <p:nvPr>
            <p:ph type="title"/>
          </p:nvPr>
        </p:nvSpPr>
        <p:spPr/>
        <p:txBody>
          <a:bodyPr/>
          <a:lstStyle/>
          <a:p>
            <a:r>
              <a:rPr lang="en-US"/>
              <a:t>Diveshop Entities: DIVECUST</a:t>
            </a:r>
          </a:p>
        </p:txBody>
      </p:sp>
      <p:grpSp>
        <p:nvGrpSpPr>
          <p:cNvPr id="427011" name="Group 3"/>
          <p:cNvGrpSpPr>
            <a:grpSpLocks/>
          </p:cNvGrpSpPr>
          <p:nvPr/>
        </p:nvGrpSpPr>
        <p:grpSpPr bwMode="auto">
          <a:xfrm>
            <a:off x="1600200" y="2438400"/>
            <a:ext cx="6172200" cy="2971800"/>
            <a:chOff x="912" y="1104"/>
            <a:chExt cx="3888" cy="1872"/>
          </a:xfrm>
        </p:grpSpPr>
        <p:sp>
          <p:nvSpPr>
            <p:cNvPr id="427012" name="Oval 4"/>
            <p:cNvSpPr>
              <a:spLocks noChangeArrowheads="1"/>
            </p:cNvSpPr>
            <p:nvPr/>
          </p:nvSpPr>
          <p:spPr bwMode="auto">
            <a:xfrm>
              <a:off x="912"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Name</a:t>
              </a:r>
              <a:endParaRPr lang="en-US" sz="2000" b="1" u="sng">
                <a:latin typeface="Arial" charset="0"/>
              </a:endParaRPr>
            </a:p>
          </p:txBody>
        </p:sp>
        <p:sp>
          <p:nvSpPr>
            <p:cNvPr id="427013" name="Oval 5"/>
            <p:cNvSpPr>
              <a:spLocks noChangeArrowheads="1"/>
            </p:cNvSpPr>
            <p:nvPr/>
          </p:nvSpPr>
          <p:spPr bwMode="auto">
            <a:xfrm>
              <a:off x="912"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Customer no</a:t>
              </a:r>
            </a:p>
          </p:txBody>
        </p:sp>
        <p:sp>
          <p:nvSpPr>
            <p:cNvPr id="427014" name="Oval 6"/>
            <p:cNvSpPr>
              <a:spLocks noChangeArrowheads="1"/>
            </p:cNvSpPr>
            <p:nvPr/>
          </p:nvSpPr>
          <p:spPr bwMode="auto">
            <a:xfrm>
              <a:off x="912"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Street</a:t>
              </a:r>
              <a:endParaRPr lang="en-US" sz="2000" b="1" u="sng">
                <a:latin typeface="Arial" charset="0"/>
              </a:endParaRPr>
            </a:p>
          </p:txBody>
        </p:sp>
        <p:sp>
          <p:nvSpPr>
            <p:cNvPr id="427015" name="Oval 7"/>
            <p:cNvSpPr>
              <a:spLocks noChangeArrowheads="1"/>
            </p:cNvSpPr>
            <p:nvPr/>
          </p:nvSpPr>
          <p:spPr bwMode="auto">
            <a:xfrm>
              <a:off x="2448"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State/Prov</a:t>
              </a:r>
              <a:endParaRPr lang="en-US" sz="2000" b="1" u="sng">
                <a:latin typeface="Arial" charset="0"/>
              </a:endParaRPr>
            </a:p>
          </p:txBody>
        </p:sp>
        <p:sp>
          <p:nvSpPr>
            <p:cNvPr id="427016" name="Oval 8"/>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City</a:t>
              </a:r>
              <a:endParaRPr lang="en-US" sz="2000" b="1" u="sng">
                <a:latin typeface="Arial" charset="0"/>
              </a:endParaRPr>
            </a:p>
          </p:txBody>
        </p:sp>
        <p:sp>
          <p:nvSpPr>
            <p:cNvPr id="427017" name="Oval 9"/>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ZIP/Postal</a:t>
              </a:r>
            </a:p>
            <a:p>
              <a:pPr algn="ctr" eaLnBrk="0" hangingPunct="0"/>
              <a:r>
                <a:rPr lang="en-US" sz="2000" b="1">
                  <a:latin typeface="Arial" charset="0"/>
                </a:rPr>
                <a:t>Code</a:t>
              </a:r>
              <a:endParaRPr lang="en-US" sz="2000" b="1" u="sng">
                <a:latin typeface="Arial" charset="0"/>
              </a:endParaRPr>
            </a:p>
          </p:txBody>
        </p:sp>
        <p:sp>
          <p:nvSpPr>
            <p:cNvPr id="427018" name="Oval 10"/>
            <p:cNvSpPr>
              <a:spLocks noChangeArrowheads="1"/>
            </p:cNvSpPr>
            <p:nvPr/>
          </p:nvSpPr>
          <p:spPr bwMode="auto">
            <a:xfrm>
              <a:off x="4080"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Country</a:t>
              </a:r>
            </a:p>
          </p:txBody>
        </p:sp>
        <p:sp>
          <p:nvSpPr>
            <p:cNvPr id="427019" name="Oval 11"/>
            <p:cNvSpPr>
              <a:spLocks noChangeArrowheads="1"/>
            </p:cNvSpPr>
            <p:nvPr/>
          </p:nvSpPr>
          <p:spPr bwMode="auto">
            <a:xfrm>
              <a:off x="4128"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First </a:t>
              </a:r>
            </a:p>
            <a:p>
              <a:pPr algn="ctr" eaLnBrk="0" hangingPunct="0"/>
              <a:r>
                <a:rPr lang="en-US" sz="2000" b="1">
                  <a:latin typeface="Arial" charset="0"/>
                </a:rPr>
                <a:t>Contact</a:t>
              </a:r>
            </a:p>
          </p:txBody>
        </p:sp>
        <p:sp>
          <p:nvSpPr>
            <p:cNvPr id="427020" name="Oval 12"/>
            <p:cNvSpPr>
              <a:spLocks noChangeArrowheads="1"/>
            </p:cNvSpPr>
            <p:nvPr/>
          </p:nvSpPr>
          <p:spPr bwMode="auto">
            <a:xfrm>
              <a:off x="4128"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Phone</a:t>
              </a:r>
              <a:endParaRPr lang="en-US" sz="2000" b="1" u="sng">
                <a:latin typeface="Arial" charset="0"/>
              </a:endParaRPr>
            </a:p>
          </p:txBody>
        </p:sp>
        <p:sp>
          <p:nvSpPr>
            <p:cNvPr id="427021" name="Line 13"/>
            <p:cNvSpPr>
              <a:spLocks noChangeShapeType="1"/>
            </p:cNvSpPr>
            <p:nvPr/>
          </p:nvSpPr>
          <p:spPr bwMode="auto">
            <a:xfrm flipH="1" flipV="1">
              <a:off x="3360" y="2352"/>
              <a:ext cx="76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2" name="Line 14"/>
            <p:cNvSpPr>
              <a:spLocks noChangeShapeType="1"/>
            </p:cNvSpPr>
            <p:nvPr/>
          </p:nvSpPr>
          <p:spPr bwMode="auto">
            <a:xfrm flipH="1">
              <a:off x="3360"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3" name="Line 15"/>
            <p:cNvSpPr>
              <a:spLocks noChangeShapeType="1"/>
            </p:cNvSpPr>
            <p:nvPr/>
          </p:nvSpPr>
          <p:spPr bwMode="auto">
            <a:xfrm flipH="1">
              <a:off x="3360" y="1776"/>
              <a:ext cx="72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4" name="Line 16"/>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5" name="Line 17"/>
            <p:cNvSpPr>
              <a:spLocks noChangeShapeType="1"/>
            </p:cNvSpPr>
            <p:nvPr/>
          </p:nvSpPr>
          <p:spPr bwMode="auto">
            <a:xfrm>
              <a:off x="2736" y="148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6" name="Line 18"/>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7" name="Line 19"/>
            <p:cNvSpPr>
              <a:spLocks noChangeShapeType="1"/>
            </p:cNvSpPr>
            <p:nvPr/>
          </p:nvSpPr>
          <p:spPr bwMode="auto">
            <a:xfrm>
              <a:off x="1584" y="1728"/>
              <a:ext cx="768"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8" name="Line 20"/>
            <p:cNvSpPr>
              <a:spLocks noChangeShapeType="1"/>
            </p:cNvSpPr>
            <p:nvPr/>
          </p:nvSpPr>
          <p:spPr bwMode="auto">
            <a:xfrm>
              <a:off x="1584"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29" name="Line 21"/>
            <p:cNvSpPr>
              <a:spLocks noChangeShapeType="1"/>
            </p:cNvSpPr>
            <p:nvPr/>
          </p:nvSpPr>
          <p:spPr bwMode="auto">
            <a:xfrm flipV="1">
              <a:off x="1536" y="2496"/>
              <a:ext cx="81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7030" name="Rectangle 22"/>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DiveCust</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smtClean="0"/>
              <a:t>IS 257 – Fall 2012 </a:t>
            </a:r>
            <a:endParaRPr lang="en-US"/>
          </a:p>
        </p:txBody>
      </p:sp>
      <p:sp>
        <p:nvSpPr>
          <p:cNvPr id="454658" name="Rectangle 2"/>
          <p:cNvSpPr>
            <a:spLocks noGrp="1" noChangeArrowheads="1"/>
          </p:cNvSpPr>
          <p:nvPr>
            <p:ph type="title"/>
          </p:nvPr>
        </p:nvSpPr>
        <p:spPr/>
        <p:txBody>
          <a:bodyPr/>
          <a:lstStyle/>
          <a:p>
            <a:r>
              <a:rPr lang="en-US"/>
              <a:t>Diveshop Entities: DIVEORDS</a:t>
            </a:r>
          </a:p>
        </p:txBody>
      </p:sp>
      <p:grpSp>
        <p:nvGrpSpPr>
          <p:cNvPr id="454659" name="Group 3"/>
          <p:cNvGrpSpPr>
            <a:grpSpLocks/>
          </p:cNvGrpSpPr>
          <p:nvPr/>
        </p:nvGrpSpPr>
        <p:grpSpPr bwMode="auto">
          <a:xfrm>
            <a:off x="1447800" y="1447800"/>
            <a:ext cx="6172200" cy="4800600"/>
            <a:chOff x="912" y="1056"/>
            <a:chExt cx="3888" cy="3024"/>
          </a:xfrm>
        </p:grpSpPr>
        <p:sp>
          <p:nvSpPr>
            <p:cNvPr id="454660" name="Oval 4"/>
            <p:cNvSpPr>
              <a:spLocks noChangeArrowheads="1"/>
            </p:cNvSpPr>
            <p:nvPr/>
          </p:nvSpPr>
          <p:spPr bwMode="auto">
            <a:xfrm>
              <a:off x="912" y="201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Customer</a:t>
              </a:r>
            </a:p>
            <a:p>
              <a:pPr algn="ctr" eaLnBrk="0" hangingPunct="0"/>
              <a:r>
                <a:rPr lang="en-US" sz="2000" b="1">
                  <a:latin typeface="Arial" charset="0"/>
                </a:rPr>
                <a:t>No</a:t>
              </a:r>
              <a:endParaRPr lang="en-US" sz="2000" b="1" u="sng">
                <a:latin typeface="Arial" charset="0"/>
              </a:endParaRPr>
            </a:p>
          </p:txBody>
        </p:sp>
        <p:sp>
          <p:nvSpPr>
            <p:cNvPr id="454661" name="Oval 5"/>
            <p:cNvSpPr>
              <a:spLocks noChangeArrowheads="1"/>
            </p:cNvSpPr>
            <p:nvPr/>
          </p:nvSpPr>
          <p:spPr bwMode="auto">
            <a:xfrm>
              <a:off x="912" y="25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Order no</a:t>
              </a:r>
            </a:p>
          </p:txBody>
        </p:sp>
        <p:sp>
          <p:nvSpPr>
            <p:cNvPr id="454662" name="Oval 6"/>
            <p:cNvSpPr>
              <a:spLocks noChangeArrowheads="1"/>
            </p:cNvSpPr>
            <p:nvPr/>
          </p:nvSpPr>
          <p:spPr bwMode="auto">
            <a:xfrm>
              <a:off x="912" y="148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Sale</a:t>
              </a:r>
            </a:p>
            <a:p>
              <a:pPr algn="ctr" eaLnBrk="0" hangingPunct="0"/>
              <a:r>
                <a:rPr lang="en-US" sz="2000" b="1">
                  <a:latin typeface="Arial" charset="0"/>
                </a:rPr>
                <a:t>Date</a:t>
              </a:r>
              <a:endParaRPr lang="en-US" sz="2000" b="1" u="sng">
                <a:latin typeface="Arial" charset="0"/>
              </a:endParaRPr>
            </a:p>
          </p:txBody>
        </p:sp>
        <p:sp>
          <p:nvSpPr>
            <p:cNvPr id="454663" name="Oval 7"/>
            <p:cNvSpPr>
              <a:spLocks noChangeArrowheads="1"/>
            </p:cNvSpPr>
            <p:nvPr/>
          </p:nvSpPr>
          <p:spPr bwMode="auto">
            <a:xfrm>
              <a:off x="1536" y="105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Ship</a:t>
              </a:r>
            </a:p>
            <a:p>
              <a:pPr algn="ctr" eaLnBrk="0" hangingPunct="0"/>
              <a:r>
                <a:rPr lang="en-US" sz="2000" b="1">
                  <a:latin typeface="Arial" charset="0"/>
                </a:rPr>
                <a:t>Via</a:t>
              </a:r>
              <a:endParaRPr lang="en-US" sz="2000" b="1" u="sng">
                <a:latin typeface="Arial" charset="0"/>
              </a:endParaRPr>
            </a:p>
          </p:txBody>
        </p:sp>
        <p:sp>
          <p:nvSpPr>
            <p:cNvPr id="454664" name="Oval 8"/>
            <p:cNvSpPr>
              <a:spLocks noChangeArrowheads="1"/>
            </p:cNvSpPr>
            <p:nvPr/>
          </p:nvSpPr>
          <p:spPr bwMode="auto">
            <a:xfrm>
              <a:off x="1872" y="33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Destination</a:t>
              </a:r>
            </a:p>
          </p:txBody>
        </p:sp>
        <p:sp>
          <p:nvSpPr>
            <p:cNvPr id="454665" name="Oval 9"/>
            <p:cNvSpPr>
              <a:spLocks noChangeArrowheads="1"/>
            </p:cNvSpPr>
            <p:nvPr/>
          </p:nvSpPr>
          <p:spPr bwMode="auto">
            <a:xfrm>
              <a:off x="3888" y="312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CCExpDate</a:t>
              </a:r>
            </a:p>
          </p:txBody>
        </p:sp>
        <p:sp>
          <p:nvSpPr>
            <p:cNvPr id="454666" name="Oval 10"/>
            <p:cNvSpPr>
              <a:spLocks noChangeArrowheads="1"/>
            </p:cNvSpPr>
            <p:nvPr/>
          </p:nvSpPr>
          <p:spPr bwMode="auto">
            <a:xfrm>
              <a:off x="4128" y="25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CCNumber</a:t>
              </a:r>
            </a:p>
          </p:txBody>
        </p:sp>
        <p:sp>
          <p:nvSpPr>
            <p:cNvPr id="454667" name="Oval 11"/>
            <p:cNvSpPr>
              <a:spLocks noChangeArrowheads="1"/>
            </p:cNvSpPr>
            <p:nvPr/>
          </p:nvSpPr>
          <p:spPr bwMode="auto">
            <a:xfrm>
              <a:off x="4128" y="201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Payment</a:t>
              </a:r>
            </a:p>
            <a:p>
              <a:pPr algn="ctr" eaLnBrk="0" hangingPunct="0"/>
              <a:r>
                <a:rPr lang="en-US" sz="2000" b="1">
                  <a:latin typeface="Arial" charset="0"/>
                </a:rPr>
                <a:t>Method</a:t>
              </a:r>
              <a:endParaRPr lang="en-US" sz="2000" b="1" u="sng">
                <a:latin typeface="Arial" charset="0"/>
              </a:endParaRPr>
            </a:p>
          </p:txBody>
        </p:sp>
        <p:sp>
          <p:nvSpPr>
            <p:cNvPr id="454668" name="Line 12"/>
            <p:cNvSpPr>
              <a:spLocks noChangeShapeType="1"/>
            </p:cNvSpPr>
            <p:nvPr/>
          </p:nvSpPr>
          <p:spPr bwMode="auto">
            <a:xfrm flipV="1">
              <a:off x="2256" y="2544"/>
              <a:ext cx="288"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69" name="Line 13"/>
            <p:cNvSpPr>
              <a:spLocks noChangeShapeType="1"/>
            </p:cNvSpPr>
            <p:nvPr/>
          </p:nvSpPr>
          <p:spPr bwMode="auto">
            <a:xfrm flipH="1" flipV="1">
              <a:off x="3120" y="2544"/>
              <a:ext cx="48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0" name="Line 14"/>
            <p:cNvSpPr>
              <a:spLocks noChangeShapeType="1"/>
            </p:cNvSpPr>
            <p:nvPr/>
          </p:nvSpPr>
          <p:spPr bwMode="auto">
            <a:xfrm flipH="1" flipV="1">
              <a:off x="3312" y="2544"/>
              <a:ext cx="86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1" name="Line 15"/>
            <p:cNvSpPr>
              <a:spLocks noChangeShapeType="1"/>
            </p:cNvSpPr>
            <p:nvPr/>
          </p:nvSpPr>
          <p:spPr bwMode="auto">
            <a:xfrm flipH="1" flipV="1">
              <a:off x="3360" y="2304"/>
              <a:ext cx="76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2" name="Line 16"/>
            <p:cNvSpPr>
              <a:spLocks noChangeShapeType="1"/>
            </p:cNvSpPr>
            <p:nvPr/>
          </p:nvSpPr>
          <p:spPr bwMode="auto">
            <a:xfrm flipH="1">
              <a:off x="3360" y="2208"/>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3" name="Line 17"/>
            <p:cNvSpPr>
              <a:spLocks noChangeShapeType="1"/>
            </p:cNvSpPr>
            <p:nvPr/>
          </p:nvSpPr>
          <p:spPr bwMode="auto">
            <a:xfrm>
              <a:off x="1968" y="1440"/>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4" name="Line 18"/>
            <p:cNvSpPr>
              <a:spLocks noChangeShapeType="1"/>
            </p:cNvSpPr>
            <p:nvPr/>
          </p:nvSpPr>
          <p:spPr bwMode="auto">
            <a:xfrm>
              <a:off x="1584" y="1680"/>
              <a:ext cx="768"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5" name="Line 19"/>
            <p:cNvSpPr>
              <a:spLocks noChangeShapeType="1"/>
            </p:cNvSpPr>
            <p:nvPr/>
          </p:nvSpPr>
          <p:spPr bwMode="auto">
            <a:xfrm>
              <a:off x="1584" y="2208"/>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6" name="Line 20"/>
            <p:cNvSpPr>
              <a:spLocks noChangeShapeType="1"/>
            </p:cNvSpPr>
            <p:nvPr/>
          </p:nvSpPr>
          <p:spPr bwMode="auto">
            <a:xfrm flipV="1">
              <a:off x="1584" y="2448"/>
              <a:ext cx="76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77" name="Rectangle 21"/>
            <p:cNvSpPr>
              <a:spLocks noChangeArrowheads="1"/>
            </p:cNvSpPr>
            <p:nvPr/>
          </p:nvSpPr>
          <p:spPr bwMode="auto">
            <a:xfrm>
              <a:off x="2352" y="206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DiveOrds</a:t>
              </a:r>
            </a:p>
          </p:txBody>
        </p:sp>
        <p:sp>
          <p:nvSpPr>
            <p:cNvPr id="454678" name="Oval 22"/>
            <p:cNvSpPr>
              <a:spLocks noChangeArrowheads="1"/>
            </p:cNvSpPr>
            <p:nvPr/>
          </p:nvSpPr>
          <p:spPr bwMode="auto">
            <a:xfrm>
              <a:off x="3216" y="33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No of</a:t>
              </a:r>
            </a:p>
            <a:p>
              <a:pPr algn="ctr" eaLnBrk="0" hangingPunct="0"/>
              <a:r>
                <a:rPr lang="en-US" sz="2000" b="1">
                  <a:latin typeface="Arial" charset="0"/>
                </a:rPr>
                <a:t>People</a:t>
              </a:r>
            </a:p>
          </p:txBody>
        </p:sp>
        <p:sp>
          <p:nvSpPr>
            <p:cNvPr id="454679" name="Oval 23"/>
            <p:cNvSpPr>
              <a:spLocks noChangeArrowheads="1"/>
            </p:cNvSpPr>
            <p:nvPr/>
          </p:nvSpPr>
          <p:spPr bwMode="auto">
            <a:xfrm>
              <a:off x="1152" y="312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Vacation</a:t>
              </a:r>
            </a:p>
            <a:p>
              <a:pPr algn="ctr" eaLnBrk="0" hangingPunct="0"/>
              <a:r>
                <a:rPr lang="en-US" sz="2000" b="1">
                  <a:latin typeface="Arial" charset="0"/>
                </a:rPr>
                <a:t>Cost</a:t>
              </a:r>
            </a:p>
          </p:txBody>
        </p:sp>
        <p:sp>
          <p:nvSpPr>
            <p:cNvPr id="454680" name="Oval 24"/>
            <p:cNvSpPr>
              <a:spLocks noChangeArrowheads="1"/>
            </p:cNvSpPr>
            <p:nvPr/>
          </p:nvSpPr>
          <p:spPr bwMode="auto">
            <a:xfrm>
              <a:off x="2160"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Return</a:t>
              </a:r>
            </a:p>
            <a:p>
              <a:pPr algn="ctr" eaLnBrk="0" hangingPunct="0"/>
              <a:r>
                <a:rPr lang="en-US" sz="2000" b="1">
                  <a:latin typeface="Arial" charset="0"/>
                </a:rPr>
                <a:t>Date</a:t>
              </a:r>
            </a:p>
          </p:txBody>
        </p:sp>
        <p:sp>
          <p:nvSpPr>
            <p:cNvPr id="454681" name="Oval 25"/>
            <p:cNvSpPr>
              <a:spLocks noChangeArrowheads="1"/>
            </p:cNvSpPr>
            <p:nvPr/>
          </p:nvSpPr>
          <p:spPr bwMode="auto">
            <a:xfrm>
              <a:off x="2880"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Depart</a:t>
              </a:r>
            </a:p>
            <a:p>
              <a:pPr algn="ctr" eaLnBrk="0" hangingPunct="0"/>
              <a:r>
                <a:rPr lang="en-US" sz="2000" b="1">
                  <a:latin typeface="Arial" charset="0"/>
                </a:rPr>
                <a:t>Date</a:t>
              </a:r>
            </a:p>
          </p:txBody>
        </p:sp>
        <p:sp>
          <p:nvSpPr>
            <p:cNvPr id="454682" name="Line 26"/>
            <p:cNvSpPr>
              <a:spLocks noChangeShapeType="1"/>
            </p:cNvSpPr>
            <p:nvPr/>
          </p:nvSpPr>
          <p:spPr bwMode="auto">
            <a:xfrm flipV="1">
              <a:off x="1632" y="2544"/>
              <a:ext cx="816"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83" name="Line 27"/>
            <p:cNvSpPr>
              <a:spLocks noChangeShapeType="1"/>
            </p:cNvSpPr>
            <p:nvPr/>
          </p:nvSpPr>
          <p:spPr bwMode="auto">
            <a:xfrm flipV="1">
              <a:off x="2544" y="2544"/>
              <a:ext cx="24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4684" name="Line 28"/>
            <p:cNvSpPr>
              <a:spLocks noChangeShapeType="1"/>
            </p:cNvSpPr>
            <p:nvPr/>
          </p:nvSpPr>
          <p:spPr bwMode="auto">
            <a:xfrm flipH="1" flipV="1">
              <a:off x="2928" y="2544"/>
              <a:ext cx="24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IS 257 – Fall 2012 </a:t>
            </a:r>
            <a:endParaRPr lang="en-US"/>
          </a:p>
        </p:txBody>
      </p:sp>
      <p:sp>
        <p:nvSpPr>
          <p:cNvPr id="455682" name="Rectangle 2"/>
          <p:cNvSpPr>
            <a:spLocks noGrp="1" noChangeArrowheads="1"/>
          </p:cNvSpPr>
          <p:nvPr>
            <p:ph type="title"/>
          </p:nvPr>
        </p:nvSpPr>
        <p:spPr/>
        <p:txBody>
          <a:bodyPr/>
          <a:lstStyle/>
          <a:p>
            <a:r>
              <a:rPr lang="en-US"/>
              <a:t>Diveshop Entities: DIVEITEM</a:t>
            </a:r>
          </a:p>
        </p:txBody>
      </p:sp>
      <p:grpSp>
        <p:nvGrpSpPr>
          <p:cNvPr id="455683" name="Group 3"/>
          <p:cNvGrpSpPr>
            <a:grpSpLocks/>
          </p:cNvGrpSpPr>
          <p:nvPr/>
        </p:nvGrpSpPr>
        <p:grpSpPr bwMode="auto">
          <a:xfrm>
            <a:off x="1447800" y="2057400"/>
            <a:ext cx="6172200" cy="2667000"/>
            <a:chOff x="912" y="1296"/>
            <a:chExt cx="3888" cy="1680"/>
          </a:xfrm>
        </p:grpSpPr>
        <p:sp>
          <p:nvSpPr>
            <p:cNvPr id="455684" name="Oval 4"/>
            <p:cNvSpPr>
              <a:spLocks noChangeArrowheads="1"/>
            </p:cNvSpPr>
            <p:nvPr/>
          </p:nvSpPr>
          <p:spPr bwMode="auto">
            <a:xfrm>
              <a:off x="912"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Item no</a:t>
              </a:r>
              <a:endParaRPr lang="en-US" sz="2000" b="1" u="sng">
                <a:latin typeface="Arial" charset="0"/>
              </a:endParaRPr>
            </a:p>
          </p:txBody>
        </p:sp>
        <p:sp>
          <p:nvSpPr>
            <p:cNvPr id="455685" name="Oval 5"/>
            <p:cNvSpPr>
              <a:spLocks noChangeArrowheads="1"/>
            </p:cNvSpPr>
            <p:nvPr/>
          </p:nvSpPr>
          <p:spPr bwMode="auto">
            <a:xfrm>
              <a:off x="912"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Order no</a:t>
              </a:r>
            </a:p>
          </p:txBody>
        </p:sp>
        <p:sp>
          <p:nvSpPr>
            <p:cNvPr id="455686" name="Oval 6"/>
            <p:cNvSpPr>
              <a:spLocks noChangeArrowheads="1"/>
            </p:cNvSpPr>
            <p:nvPr/>
          </p:nvSpPr>
          <p:spPr bwMode="auto">
            <a:xfrm>
              <a:off x="1920" y="13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Rental/</a:t>
              </a:r>
            </a:p>
            <a:p>
              <a:pPr algn="ctr" eaLnBrk="0" hangingPunct="0"/>
              <a:r>
                <a:rPr lang="en-US" sz="2000" b="1">
                  <a:latin typeface="Arial" charset="0"/>
                </a:rPr>
                <a:t>Sale</a:t>
              </a:r>
              <a:endParaRPr lang="en-US" sz="2000" b="1" u="sng">
                <a:latin typeface="Arial" charset="0"/>
              </a:endParaRPr>
            </a:p>
          </p:txBody>
        </p:sp>
        <p:sp>
          <p:nvSpPr>
            <p:cNvPr id="455687" name="Oval 7"/>
            <p:cNvSpPr>
              <a:spLocks noChangeArrowheads="1"/>
            </p:cNvSpPr>
            <p:nvPr/>
          </p:nvSpPr>
          <p:spPr bwMode="auto">
            <a:xfrm>
              <a:off x="3072" y="12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Qty </a:t>
              </a:r>
              <a:endParaRPr lang="en-US" sz="2000" b="1" u="sng">
                <a:latin typeface="Arial" charset="0"/>
              </a:endParaRPr>
            </a:p>
          </p:txBody>
        </p:sp>
        <p:sp>
          <p:nvSpPr>
            <p:cNvPr id="455688" name="Oval 8"/>
            <p:cNvSpPr>
              <a:spLocks noChangeArrowheads="1"/>
            </p:cNvSpPr>
            <p:nvPr/>
          </p:nvSpPr>
          <p:spPr bwMode="auto">
            <a:xfrm>
              <a:off x="4128"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Line </a:t>
              </a:r>
            </a:p>
            <a:p>
              <a:pPr algn="ctr" eaLnBrk="0" hangingPunct="0"/>
              <a:r>
                <a:rPr lang="en-US" sz="2000" b="1">
                  <a:latin typeface="Arial" charset="0"/>
                </a:rPr>
                <a:t>Note</a:t>
              </a:r>
              <a:endParaRPr lang="en-US" sz="2000" b="1" u="sng">
                <a:latin typeface="Arial" charset="0"/>
              </a:endParaRPr>
            </a:p>
          </p:txBody>
        </p:sp>
        <p:sp>
          <p:nvSpPr>
            <p:cNvPr id="455689" name="Line 9"/>
            <p:cNvSpPr>
              <a:spLocks noChangeShapeType="1"/>
            </p:cNvSpPr>
            <p:nvPr/>
          </p:nvSpPr>
          <p:spPr bwMode="auto">
            <a:xfrm flipH="1">
              <a:off x="3360" y="2352"/>
              <a:ext cx="768"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5690" name="Line 10"/>
            <p:cNvSpPr>
              <a:spLocks noChangeShapeType="1"/>
            </p:cNvSpPr>
            <p:nvPr/>
          </p:nvSpPr>
          <p:spPr bwMode="auto">
            <a:xfrm flipH="1">
              <a:off x="3072" y="1680"/>
              <a:ext cx="336"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5691" name="Line 11"/>
            <p:cNvSpPr>
              <a:spLocks noChangeShapeType="1"/>
            </p:cNvSpPr>
            <p:nvPr/>
          </p:nvSpPr>
          <p:spPr bwMode="auto">
            <a:xfrm>
              <a:off x="2256" y="1728"/>
              <a:ext cx="48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5692" name="Line 12"/>
            <p:cNvSpPr>
              <a:spLocks noChangeShapeType="1"/>
            </p:cNvSpPr>
            <p:nvPr/>
          </p:nvSpPr>
          <p:spPr bwMode="auto">
            <a:xfrm>
              <a:off x="1584"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5693" name="Line 13"/>
            <p:cNvSpPr>
              <a:spLocks noChangeShapeType="1"/>
            </p:cNvSpPr>
            <p:nvPr/>
          </p:nvSpPr>
          <p:spPr bwMode="auto">
            <a:xfrm flipV="1">
              <a:off x="1584" y="2496"/>
              <a:ext cx="76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5694" name="Rectangle 14"/>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DiveItem</a:t>
              </a: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2012 </a:t>
            </a:r>
            <a:endParaRPr lang="en-US"/>
          </a:p>
        </p:txBody>
      </p:sp>
      <p:sp>
        <p:nvSpPr>
          <p:cNvPr id="457730" name="Rectangle 2"/>
          <p:cNvSpPr>
            <a:spLocks noGrp="1" noChangeArrowheads="1"/>
          </p:cNvSpPr>
          <p:nvPr>
            <p:ph type="title"/>
          </p:nvPr>
        </p:nvSpPr>
        <p:spPr/>
        <p:txBody>
          <a:bodyPr/>
          <a:lstStyle/>
          <a:p>
            <a:r>
              <a:rPr lang="en-US"/>
              <a:t>Diveshop Entities: SHIPVIA</a:t>
            </a:r>
          </a:p>
        </p:txBody>
      </p:sp>
      <p:grpSp>
        <p:nvGrpSpPr>
          <p:cNvPr id="457731" name="Group 3"/>
          <p:cNvGrpSpPr>
            <a:grpSpLocks/>
          </p:cNvGrpSpPr>
          <p:nvPr/>
        </p:nvGrpSpPr>
        <p:grpSpPr bwMode="auto">
          <a:xfrm>
            <a:off x="2438400" y="1752600"/>
            <a:ext cx="4191000" cy="2362200"/>
            <a:chOff x="1536" y="1104"/>
            <a:chExt cx="2640" cy="1488"/>
          </a:xfrm>
        </p:grpSpPr>
        <p:sp>
          <p:nvSpPr>
            <p:cNvPr id="457732" name="Oval 4"/>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Ship </a:t>
              </a:r>
            </a:p>
            <a:p>
              <a:pPr algn="ctr" eaLnBrk="0" hangingPunct="0"/>
              <a:r>
                <a:rPr lang="en-US" sz="2000">
                  <a:latin typeface="Arial" charset="0"/>
                </a:rPr>
                <a:t>Via</a:t>
              </a:r>
              <a:endParaRPr lang="en-US" u="sng">
                <a:latin typeface="Arial" charset="0"/>
              </a:endParaRPr>
            </a:p>
          </p:txBody>
        </p:sp>
        <p:sp>
          <p:nvSpPr>
            <p:cNvPr id="457733" name="Oval 5"/>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Ship</a:t>
              </a:r>
            </a:p>
            <a:p>
              <a:pPr algn="ctr" eaLnBrk="0" hangingPunct="0"/>
              <a:r>
                <a:rPr lang="en-US" sz="2000">
                  <a:latin typeface="Arial" charset="0"/>
                </a:rPr>
                <a:t>Cost</a:t>
              </a:r>
              <a:endParaRPr lang="en-US" u="sng">
                <a:latin typeface="Arial" charset="0"/>
              </a:endParaRPr>
            </a:p>
          </p:txBody>
        </p:sp>
        <p:sp>
          <p:nvSpPr>
            <p:cNvPr id="457734" name="Line 6"/>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7735" name="Line 7"/>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7736" name="Rectangle 8"/>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ShipVia</a:t>
              </a: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IS 257 – Fall 2012 </a:t>
            </a:r>
            <a:endParaRPr lang="en-US"/>
          </a:p>
        </p:txBody>
      </p:sp>
      <p:sp>
        <p:nvSpPr>
          <p:cNvPr id="405506" name="Rectangle 2"/>
          <p:cNvSpPr>
            <a:spLocks noGrp="1" noChangeArrowheads="1"/>
          </p:cNvSpPr>
          <p:nvPr>
            <p:ph type="title"/>
          </p:nvPr>
        </p:nvSpPr>
        <p:spPr/>
        <p:txBody>
          <a:bodyPr/>
          <a:lstStyle/>
          <a:p>
            <a:r>
              <a:rPr lang="en-US"/>
              <a:t>Diveshop Entities: DIVESTOK</a:t>
            </a:r>
          </a:p>
        </p:txBody>
      </p:sp>
      <p:sp>
        <p:nvSpPr>
          <p:cNvPr id="405507" name="Oval 3"/>
          <p:cNvSpPr>
            <a:spLocks noChangeArrowheads="1"/>
          </p:cNvSpPr>
          <p:nvPr/>
        </p:nvSpPr>
        <p:spPr bwMode="auto">
          <a:xfrm>
            <a:off x="1447800" y="3276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Description</a:t>
            </a:r>
            <a:endParaRPr lang="en-US" u="sng"/>
          </a:p>
        </p:txBody>
      </p:sp>
      <p:sp>
        <p:nvSpPr>
          <p:cNvPr id="405508" name="Oval 4"/>
          <p:cNvSpPr>
            <a:spLocks noChangeArrowheads="1"/>
          </p:cNvSpPr>
          <p:nvPr/>
        </p:nvSpPr>
        <p:spPr bwMode="auto">
          <a:xfrm>
            <a:off x="1447800" y="41148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t>Item No</a:t>
            </a:r>
            <a:endParaRPr lang="en-US" u="sng"/>
          </a:p>
        </p:txBody>
      </p:sp>
      <p:sp>
        <p:nvSpPr>
          <p:cNvPr id="405509" name="Oval 5"/>
          <p:cNvSpPr>
            <a:spLocks noChangeArrowheads="1"/>
          </p:cNvSpPr>
          <p:nvPr/>
        </p:nvSpPr>
        <p:spPr bwMode="auto">
          <a:xfrm>
            <a:off x="1447800" y="2438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Equipment</a:t>
            </a:r>
          </a:p>
          <a:p>
            <a:pPr algn="ctr" eaLnBrk="0" hangingPunct="0"/>
            <a:r>
              <a:rPr lang="en-US" sz="2000"/>
              <a:t>Class</a:t>
            </a:r>
            <a:endParaRPr lang="en-US" u="sng"/>
          </a:p>
        </p:txBody>
      </p:sp>
      <p:sp>
        <p:nvSpPr>
          <p:cNvPr id="405510" name="Oval 6"/>
          <p:cNvSpPr>
            <a:spLocks noChangeArrowheads="1"/>
          </p:cNvSpPr>
          <p:nvPr/>
        </p:nvSpPr>
        <p:spPr bwMode="auto">
          <a:xfrm>
            <a:off x="3886200" y="1752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Reorder</a:t>
            </a:r>
          </a:p>
          <a:p>
            <a:pPr algn="ctr" eaLnBrk="0" hangingPunct="0"/>
            <a:r>
              <a:rPr lang="en-US" sz="2000"/>
              <a:t>Point </a:t>
            </a:r>
            <a:endParaRPr lang="en-US" u="sng"/>
          </a:p>
        </p:txBody>
      </p:sp>
      <p:sp>
        <p:nvSpPr>
          <p:cNvPr id="405511" name="Oval 7"/>
          <p:cNvSpPr>
            <a:spLocks noChangeArrowheads="1"/>
          </p:cNvSpPr>
          <p:nvPr/>
        </p:nvSpPr>
        <p:spPr bwMode="auto">
          <a:xfrm>
            <a:off x="2438400" y="1752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On Hand</a:t>
            </a:r>
            <a:endParaRPr lang="en-US" u="sng"/>
          </a:p>
        </p:txBody>
      </p:sp>
      <p:sp>
        <p:nvSpPr>
          <p:cNvPr id="405512" name="Oval 8"/>
          <p:cNvSpPr>
            <a:spLocks noChangeArrowheads="1"/>
          </p:cNvSpPr>
          <p:nvPr/>
        </p:nvSpPr>
        <p:spPr bwMode="auto">
          <a:xfrm>
            <a:off x="5562600" y="1752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Cost</a:t>
            </a:r>
            <a:endParaRPr lang="en-US" u="sng"/>
          </a:p>
        </p:txBody>
      </p:sp>
      <p:sp>
        <p:nvSpPr>
          <p:cNvPr id="405513" name="Oval 9"/>
          <p:cNvSpPr>
            <a:spLocks noChangeArrowheads="1"/>
          </p:cNvSpPr>
          <p:nvPr/>
        </p:nvSpPr>
        <p:spPr bwMode="auto">
          <a:xfrm>
            <a:off x="6477000" y="2438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Sale</a:t>
            </a:r>
          </a:p>
          <a:p>
            <a:pPr algn="ctr" eaLnBrk="0" hangingPunct="0"/>
            <a:r>
              <a:rPr lang="en-US" sz="2000"/>
              <a:t>Price</a:t>
            </a:r>
            <a:endParaRPr lang="en-US" u="sng"/>
          </a:p>
        </p:txBody>
      </p:sp>
      <p:sp>
        <p:nvSpPr>
          <p:cNvPr id="405514" name="Line 10"/>
          <p:cNvSpPr>
            <a:spLocks noChangeShapeType="1"/>
          </p:cNvSpPr>
          <p:nvPr/>
        </p:nvSpPr>
        <p:spPr bwMode="auto">
          <a:xfrm flipH="1">
            <a:off x="5334000" y="2819400"/>
            <a:ext cx="11430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15" name="Line 11"/>
          <p:cNvSpPr>
            <a:spLocks noChangeShapeType="1"/>
          </p:cNvSpPr>
          <p:nvPr/>
        </p:nvSpPr>
        <p:spPr bwMode="auto">
          <a:xfrm flipH="1">
            <a:off x="5105400" y="2286000"/>
            <a:ext cx="6096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16" name="Line 12"/>
          <p:cNvSpPr>
            <a:spLocks noChangeShapeType="1"/>
          </p:cNvSpPr>
          <p:nvPr/>
        </p:nvSpPr>
        <p:spPr bwMode="auto">
          <a:xfrm>
            <a:off x="4343400" y="23622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17" name="Line 13"/>
          <p:cNvSpPr>
            <a:spLocks noChangeShapeType="1"/>
          </p:cNvSpPr>
          <p:nvPr/>
        </p:nvSpPr>
        <p:spPr bwMode="auto">
          <a:xfrm>
            <a:off x="3124200" y="2362200"/>
            <a:ext cx="8382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18" name="Line 14"/>
          <p:cNvSpPr>
            <a:spLocks noChangeShapeType="1"/>
          </p:cNvSpPr>
          <p:nvPr/>
        </p:nvSpPr>
        <p:spPr bwMode="auto">
          <a:xfrm>
            <a:off x="2514600" y="2743200"/>
            <a:ext cx="1219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19" name="Line 15"/>
          <p:cNvSpPr>
            <a:spLocks noChangeShapeType="1"/>
          </p:cNvSpPr>
          <p:nvPr/>
        </p:nvSpPr>
        <p:spPr bwMode="auto">
          <a:xfrm>
            <a:off x="2514600" y="35814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20" name="Line 16"/>
          <p:cNvSpPr>
            <a:spLocks noChangeShapeType="1"/>
          </p:cNvSpPr>
          <p:nvPr/>
        </p:nvSpPr>
        <p:spPr bwMode="auto">
          <a:xfrm flipV="1">
            <a:off x="2514600" y="3962400"/>
            <a:ext cx="12192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5521" name="Rectangle 17"/>
          <p:cNvSpPr>
            <a:spLocks noChangeArrowheads="1"/>
          </p:cNvSpPr>
          <p:nvPr/>
        </p:nvSpPr>
        <p:spPr bwMode="auto">
          <a:xfrm>
            <a:off x="3733800" y="3352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t>DiveStok</a:t>
            </a:r>
          </a:p>
        </p:txBody>
      </p:sp>
      <p:sp>
        <p:nvSpPr>
          <p:cNvPr id="405522" name="Oval 18"/>
          <p:cNvSpPr>
            <a:spLocks noChangeArrowheads="1"/>
          </p:cNvSpPr>
          <p:nvPr/>
        </p:nvSpPr>
        <p:spPr bwMode="auto">
          <a:xfrm>
            <a:off x="6705600" y="33528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Rental</a:t>
            </a:r>
          </a:p>
          <a:p>
            <a:pPr algn="ctr" eaLnBrk="0" hangingPunct="0"/>
            <a:r>
              <a:rPr lang="en-US" sz="2000"/>
              <a:t>Price</a:t>
            </a:r>
            <a:endParaRPr lang="en-US" u="sng"/>
          </a:p>
        </p:txBody>
      </p:sp>
      <p:sp>
        <p:nvSpPr>
          <p:cNvPr id="405523" name="Line 19"/>
          <p:cNvSpPr>
            <a:spLocks noChangeShapeType="1"/>
          </p:cNvSpPr>
          <p:nvPr/>
        </p:nvSpPr>
        <p:spPr bwMode="auto">
          <a:xfrm flipH="1">
            <a:off x="5334000" y="3657600"/>
            <a:ext cx="13716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smtClean="0"/>
              <a:t>IS 257 – Fall 2012 </a:t>
            </a:r>
            <a:endParaRPr lang="en-US"/>
          </a:p>
        </p:txBody>
      </p:sp>
      <p:sp>
        <p:nvSpPr>
          <p:cNvPr id="450562" name="Rectangle 2"/>
          <p:cNvSpPr>
            <a:spLocks noGrp="1" noChangeArrowheads="1"/>
          </p:cNvSpPr>
          <p:nvPr>
            <p:ph type="title"/>
          </p:nvPr>
        </p:nvSpPr>
        <p:spPr/>
        <p:txBody>
          <a:bodyPr/>
          <a:lstStyle/>
          <a:p>
            <a:r>
              <a:rPr lang="en-US"/>
              <a:t>Diveshop Entities: DEST</a:t>
            </a:r>
          </a:p>
        </p:txBody>
      </p:sp>
      <p:grpSp>
        <p:nvGrpSpPr>
          <p:cNvPr id="450563" name="Group 3"/>
          <p:cNvGrpSpPr>
            <a:grpSpLocks/>
          </p:cNvGrpSpPr>
          <p:nvPr/>
        </p:nvGrpSpPr>
        <p:grpSpPr bwMode="auto">
          <a:xfrm>
            <a:off x="1447800" y="1143000"/>
            <a:ext cx="6172200" cy="5029200"/>
            <a:chOff x="912" y="960"/>
            <a:chExt cx="3888" cy="3168"/>
          </a:xfrm>
        </p:grpSpPr>
        <p:sp>
          <p:nvSpPr>
            <p:cNvPr id="450564" name="Oval 4"/>
            <p:cNvSpPr>
              <a:spLocks noChangeArrowheads="1"/>
            </p:cNvSpPr>
            <p:nvPr/>
          </p:nvSpPr>
          <p:spPr bwMode="auto">
            <a:xfrm>
              <a:off x="912"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Destination</a:t>
              </a:r>
            </a:p>
            <a:p>
              <a:pPr algn="ctr" eaLnBrk="0" hangingPunct="0"/>
              <a:r>
                <a:rPr lang="en-US" sz="2000" b="1">
                  <a:latin typeface="Arial" charset="0"/>
                </a:rPr>
                <a:t>name</a:t>
              </a:r>
              <a:endParaRPr lang="en-US" sz="2000" b="1" u="sng">
                <a:latin typeface="Arial" charset="0"/>
              </a:endParaRPr>
            </a:p>
          </p:txBody>
        </p:sp>
        <p:sp>
          <p:nvSpPr>
            <p:cNvPr id="450565" name="Oval 5"/>
            <p:cNvSpPr>
              <a:spLocks noChangeArrowheads="1"/>
            </p:cNvSpPr>
            <p:nvPr/>
          </p:nvSpPr>
          <p:spPr bwMode="auto">
            <a:xfrm>
              <a:off x="912"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Destination no</a:t>
              </a:r>
            </a:p>
          </p:txBody>
        </p:sp>
        <p:sp>
          <p:nvSpPr>
            <p:cNvPr id="450566" name="Oval 6"/>
            <p:cNvSpPr>
              <a:spLocks noChangeArrowheads="1"/>
            </p:cNvSpPr>
            <p:nvPr/>
          </p:nvSpPr>
          <p:spPr bwMode="auto">
            <a:xfrm>
              <a:off x="912"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Avg</a:t>
              </a:r>
            </a:p>
            <a:p>
              <a:pPr algn="ctr" eaLnBrk="0" hangingPunct="0"/>
              <a:r>
                <a:rPr lang="en-US" sz="2000" b="1">
                  <a:latin typeface="Arial" charset="0"/>
                </a:rPr>
                <a:t> Temp (F)</a:t>
              </a:r>
              <a:endParaRPr lang="en-US" sz="2000" b="1" u="sng">
                <a:latin typeface="Arial" charset="0"/>
              </a:endParaRPr>
            </a:p>
          </p:txBody>
        </p:sp>
        <p:sp>
          <p:nvSpPr>
            <p:cNvPr id="450567" name="Oval 7"/>
            <p:cNvSpPr>
              <a:spLocks noChangeArrowheads="1"/>
            </p:cNvSpPr>
            <p:nvPr/>
          </p:nvSpPr>
          <p:spPr bwMode="auto">
            <a:xfrm>
              <a:off x="2832" y="9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Spring</a:t>
              </a:r>
            </a:p>
            <a:p>
              <a:pPr algn="ctr" eaLnBrk="0" hangingPunct="0"/>
              <a:r>
                <a:rPr lang="en-US" sz="2000" b="1">
                  <a:latin typeface="Arial" charset="0"/>
                </a:rPr>
                <a:t>Temp (F) </a:t>
              </a:r>
              <a:endParaRPr lang="en-US" sz="2000" b="1" u="sng">
                <a:latin typeface="Arial" charset="0"/>
              </a:endParaRPr>
            </a:p>
          </p:txBody>
        </p:sp>
        <p:sp>
          <p:nvSpPr>
            <p:cNvPr id="450568" name="Oval 8"/>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Avg</a:t>
              </a:r>
            </a:p>
            <a:p>
              <a:pPr algn="ctr" eaLnBrk="0" hangingPunct="0"/>
              <a:r>
                <a:rPr lang="en-US" sz="2000" b="1">
                  <a:latin typeface="Arial" charset="0"/>
                </a:rPr>
                <a:t> Temp (C)</a:t>
              </a:r>
              <a:endParaRPr lang="en-US" sz="2000" b="1" u="sng">
                <a:latin typeface="Arial" charset="0"/>
              </a:endParaRPr>
            </a:p>
          </p:txBody>
        </p:sp>
        <p:sp>
          <p:nvSpPr>
            <p:cNvPr id="450569" name="Oval 9"/>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Summer</a:t>
              </a:r>
            </a:p>
            <a:p>
              <a:pPr algn="ctr" eaLnBrk="0" hangingPunct="0"/>
              <a:r>
                <a:rPr lang="en-US" sz="2000" b="1">
                  <a:latin typeface="Arial" charset="0"/>
                </a:rPr>
                <a:t> Temp (C)</a:t>
              </a:r>
              <a:endParaRPr lang="en-US" sz="2000" b="1" u="sng">
                <a:latin typeface="Arial" charset="0"/>
              </a:endParaRPr>
            </a:p>
          </p:txBody>
        </p:sp>
        <p:sp>
          <p:nvSpPr>
            <p:cNvPr id="450570" name="Oval 10"/>
            <p:cNvSpPr>
              <a:spLocks noChangeArrowheads="1"/>
            </p:cNvSpPr>
            <p:nvPr/>
          </p:nvSpPr>
          <p:spPr bwMode="auto">
            <a:xfrm>
              <a:off x="4080"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Summer</a:t>
              </a:r>
            </a:p>
            <a:p>
              <a:pPr algn="ctr" eaLnBrk="0" hangingPunct="0"/>
              <a:r>
                <a:rPr lang="en-US" sz="2000" b="1">
                  <a:latin typeface="Arial" charset="0"/>
                </a:rPr>
                <a:t>Temp (F)</a:t>
              </a:r>
              <a:endParaRPr lang="en-US" sz="2000" b="1" u="sng">
                <a:latin typeface="Arial" charset="0"/>
              </a:endParaRPr>
            </a:p>
          </p:txBody>
        </p:sp>
        <p:sp>
          <p:nvSpPr>
            <p:cNvPr id="450571" name="Oval 11"/>
            <p:cNvSpPr>
              <a:spLocks noChangeArrowheads="1"/>
            </p:cNvSpPr>
            <p:nvPr/>
          </p:nvSpPr>
          <p:spPr bwMode="auto">
            <a:xfrm>
              <a:off x="1872"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Travel</a:t>
              </a:r>
            </a:p>
            <a:p>
              <a:pPr algn="ctr" eaLnBrk="0" hangingPunct="0"/>
              <a:r>
                <a:rPr lang="en-US" sz="2000" b="1">
                  <a:latin typeface="Arial" charset="0"/>
                </a:rPr>
                <a:t>Cost</a:t>
              </a:r>
            </a:p>
          </p:txBody>
        </p:sp>
        <p:sp>
          <p:nvSpPr>
            <p:cNvPr id="450572" name="Oval 12"/>
            <p:cNvSpPr>
              <a:spLocks noChangeArrowheads="1"/>
            </p:cNvSpPr>
            <p:nvPr/>
          </p:nvSpPr>
          <p:spPr bwMode="auto">
            <a:xfrm>
              <a:off x="3888" y="31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Winter</a:t>
              </a:r>
            </a:p>
            <a:p>
              <a:pPr algn="ctr" eaLnBrk="0" hangingPunct="0"/>
              <a:r>
                <a:rPr lang="en-US" sz="2000" b="1">
                  <a:latin typeface="Arial" charset="0"/>
                </a:rPr>
                <a:t>Temp (C)</a:t>
              </a:r>
            </a:p>
          </p:txBody>
        </p:sp>
        <p:sp>
          <p:nvSpPr>
            <p:cNvPr id="450573" name="Oval 13"/>
            <p:cNvSpPr>
              <a:spLocks noChangeArrowheads="1"/>
            </p:cNvSpPr>
            <p:nvPr/>
          </p:nvSpPr>
          <p:spPr bwMode="auto">
            <a:xfrm>
              <a:off x="4128"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Fall</a:t>
              </a:r>
            </a:p>
            <a:p>
              <a:pPr algn="ctr" eaLnBrk="0" hangingPunct="0"/>
              <a:r>
                <a:rPr lang="en-US" sz="2000" b="1">
                  <a:latin typeface="Arial" charset="0"/>
                </a:rPr>
                <a:t>Temp (F)</a:t>
              </a:r>
            </a:p>
          </p:txBody>
        </p:sp>
        <p:sp>
          <p:nvSpPr>
            <p:cNvPr id="450574" name="Oval 14"/>
            <p:cNvSpPr>
              <a:spLocks noChangeArrowheads="1"/>
            </p:cNvSpPr>
            <p:nvPr/>
          </p:nvSpPr>
          <p:spPr bwMode="auto">
            <a:xfrm>
              <a:off x="4128"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Fall</a:t>
              </a:r>
            </a:p>
            <a:p>
              <a:pPr algn="ctr" eaLnBrk="0" hangingPunct="0"/>
              <a:r>
                <a:rPr lang="en-US" sz="2000" b="1">
                  <a:latin typeface="Arial" charset="0"/>
                </a:rPr>
                <a:t>Temp (C)</a:t>
              </a:r>
              <a:endParaRPr lang="en-US" sz="2000" b="1" u="sng">
                <a:latin typeface="Arial" charset="0"/>
              </a:endParaRPr>
            </a:p>
          </p:txBody>
        </p:sp>
        <p:sp>
          <p:nvSpPr>
            <p:cNvPr id="450575" name="Line 15"/>
            <p:cNvSpPr>
              <a:spLocks noChangeShapeType="1"/>
            </p:cNvSpPr>
            <p:nvPr/>
          </p:nvSpPr>
          <p:spPr bwMode="auto">
            <a:xfrm flipV="1">
              <a:off x="2256" y="2592"/>
              <a:ext cx="288"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76" name="Line 16"/>
            <p:cNvSpPr>
              <a:spLocks noChangeShapeType="1"/>
            </p:cNvSpPr>
            <p:nvPr/>
          </p:nvSpPr>
          <p:spPr bwMode="auto">
            <a:xfrm flipH="1" flipV="1">
              <a:off x="3120" y="2592"/>
              <a:ext cx="48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77" name="Line 17"/>
            <p:cNvSpPr>
              <a:spLocks noChangeShapeType="1"/>
            </p:cNvSpPr>
            <p:nvPr/>
          </p:nvSpPr>
          <p:spPr bwMode="auto">
            <a:xfrm flipH="1" flipV="1">
              <a:off x="3312" y="2592"/>
              <a:ext cx="86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78" name="Line 18"/>
            <p:cNvSpPr>
              <a:spLocks noChangeShapeType="1"/>
            </p:cNvSpPr>
            <p:nvPr/>
          </p:nvSpPr>
          <p:spPr bwMode="auto">
            <a:xfrm flipH="1" flipV="1">
              <a:off x="3360" y="2352"/>
              <a:ext cx="76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79" name="Line 19"/>
            <p:cNvSpPr>
              <a:spLocks noChangeShapeType="1"/>
            </p:cNvSpPr>
            <p:nvPr/>
          </p:nvSpPr>
          <p:spPr bwMode="auto">
            <a:xfrm flipH="1">
              <a:off x="3360"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0" name="Line 20"/>
            <p:cNvSpPr>
              <a:spLocks noChangeShapeType="1"/>
            </p:cNvSpPr>
            <p:nvPr/>
          </p:nvSpPr>
          <p:spPr bwMode="auto">
            <a:xfrm flipH="1">
              <a:off x="3360" y="1776"/>
              <a:ext cx="72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1" name="Line 21"/>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2" name="Line 22"/>
            <p:cNvSpPr>
              <a:spLocks noChangeShapeType="1"/>
            </p:cNvSpPr>
            <p:nvPr/>
          </p:nvSpPr>
          <p:spPr bwMode="auto">
            <a:xfrm flipH="1">
              <a:off x="2976" y="1344"/>
              <a:ext cx="192"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3" name="Line 23"/>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4" name="Line 24"/>
            <p:cNvSpPr>
              <a:spLocks noChangeShapeType="1"/>
            </p:cNvSpPr>
            <p:nvPr/>
          </p:nvSpPr>
          <p:spPr bwMode="auto">
            <a:xfrm>
              <a:off x="1584" y="1728"/>
              <a:ext cx="768"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5" name="Line 25"/>
            <p:cNvSpPr>
              <a:spLocks noChangeShapeType="1"/>
            </p:cNvSpPr>
            <p:nvPr/>
          </p:nvSpPr>
          <p:spPr bwMode="auto">
            <a:xfrm>
              <a:off x="1584"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6" name="Line 26"/>
            <p:cNvSpPr>
              <a:spLocks noChangeShapeType="1"/>
            </p:cNvSpPr>
            <p:nvPr/>
          </p:nvSpPr>
          <p:spPr bwMode="auto">
            <a:xfrm flipV="1">
              <a:off x="1584" y="2496"/>
              <a:ext cx="76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87" name="Rectangle 27"/>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Dest</a:t>
              </a:r>
            </a:p>
          </p:txBody>
        </p:sp>
        <p:sp>
          <p:nvSpPr>
            <p:cNvPr id="450588" name="Oval 28"/>
            <p:cNvSpPr>
              <a:spLocks noChangeArrowheads="1"/>
            </p:cNvSpPr>
            <p:nvPr/>
          </p:nvSpPr>
          <p:spPr bwMode="auto">
            <a:xfrm>
              <a:off x="3216"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Winter</a:t>
              </a:r>
            </a:p>
            <a:p>
              <a:pPr algn="ctr" eaLnBrk="0" hangingPunct="0"/>
              <a:r>
                <a:rPr lang="en-US" sz="2000" b="1">
                  <a:latin typeface="Arial" charset="0"/>
                </a:rPr>
                <a:t>Temp (F)</a:t>
              </a:r>
            </a:p>
          </p:txBody>
        </p:sp>
        <p:sp>
          <p:nvSpPr>
            <p:cNvPr id="450589" name="Oval 29"/>
            <p:cNvSpPr>
              <a:spLocks noChangeArrowheads="1"/>
            </p:cNvSpPr>
            <p:nvPr/>
          </p:nvSpPr>
          <p:spPr bwMode="auto">
            <a:xfrm>
              <a:off x="1152" y="31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Accommodations</a:t>
              </a:r>
            </a:p>
          </p:txBody>
        </p:sp>
        <p:sp>
          <p:nvSpPr>
            <p:cNvPr id="450590" name="Oval 30"/>
            <p:cNvSpPr>
              <a:spLocks noChangeArrowheads="1"/>
            </p:cNvSpPr>
            <p:nvPr/>
          </p:nvSpPr>
          <p:spPr bwMode="auto">
            <a:xfrm>
              <a:off x="2160" y="37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Body of</a:t>
              </a:r>
            </a:p>
            <a:p>
              <a:pPr algn="ctr" eaLnBrk="0" hangingPunct="0"/>
              <a:r>
                <a:rPr lang="en-US" sz="2000" b="1">
                  <a:latin typeface="Arial" charset="0"/>
                </a:rPr>
                <a:t>Water</a:t>
              </a:r>
            </a:p>
          </p:txBody>
        </p:sp>
        <p:sp>
          <p:nvSpPr>
            <p:cNvPr id="450591" name="Oval 31"/>
            <p:cNvSpPr>
              <a:spLocks noChangeArrowheads="1"/>
            </p:cNvSpPr>
            <p:nvPr/>
          </p:nvSpPr>
          <p:spPr bwMode="auto">
            <a:xfrm>
              <a:off x="2880" y="37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Night</a:t>
              </a:r>
            </a:p>
            <a:p>
              <a:pPr algn="ctr" eaLnBrk="0" hangingPunct="0"/>
              <a:r>
                <a:rPr lang="en-US" sz="2000" b="1">
                  <a:latin typeface="Arial" charset="0"/>
                </a:rPr>
                <a:t>Life</a:t>
              </a:r>
            </a:p>
          </p:txBody>
        </p:sp>
        <p:sp>
          <p:nvSpPr>
            <p:cNvPr id="450592" name="Line 32"/>
            <p:cNvSpPr>
              <a:spLocks noChangeShapeType="1"/>
            </p:cNvSpPr>
            <p:nvPr/>
          </p:nvSpPr>
          <p:spPr bwMode="auto">
            <a:xfrm flipV="1">
              <a:off x="1632" y="2592"/>
              <a:ext cx="816"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93" name="Line 33"/>
            <p:cNvSpPr>
              <a:spLocks noChangeShapeType="1"/>
            </p:cNvSpPr>
            <p:nvPr/>
          </p:nvSpPr>
          <p:spPr bwMode="auto">
            <a:xfrm flipV="1">
              <a:off x="2544" y="2592"/>
              <a:ext cx="24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94" name="Line 34"/>
            <p:cNvSpPr>
              <a:spLocks noChangeShapeType="1"/>
            </p:cNvSpPr>
            <p:nvPr/>
          </p:nvSpPr>
          <p:spPr bwMode="auto">
            <a:xfrm flipH="1" flipV="1">
              <a:off x="2928" y="2592"/>
              <a:ext cx="24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0595" name="Line 35"/>
            <p:cNvSpPr>
              <a:spLocks noChangeShapeType="1"/>
            </p:cNvSpPr>
            <p:nvPr/>
          </p:nvSpPr>
          <p:spPr bwMode="auto">
            <a:xfrm>
              <a:off x="2544" y="1296"/>
              <a:ext cx="240" cy="8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50596" name="Oval 36"/>
            <p:cNvSpPr>
              <a:spLocks noChangeArrowheads="1"/>
            </p:cNvSpPr>
            <p:nvPr/>
          </p:nvSpPr>
          <p:spPr bwMode="auto">
            <a:xfrm>
              <a:off x="2208" y="9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Spring</a:t>
              </a:r>
            </a:p>
            <a:p>
              <a:pPr algn="ctr" eaLnBrk="0" hangingPunct="0"/>
              <a:r>
                <a:rPr lang="en-US" sz="2000" b="1">
                  <a:latin typeface="Arial" charset="0"/>
                </a:rPr>
                <a:t>Temp (C) </a:t>
              </a:r>
              <a:endParaRPr lang="en-US" sz="2000" b="1" u="sng">
                <a:latin typeface="Arial" charset="0"/>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IS 257 – Fall 2012 </a:t>
            </a:r>
            <a:endParaRPr lang="en-US"/>
          </a:p>
        </p:txBody>
      </p:sp>
      <p:sp>
        <p:nvSpPr>
          <p:cNvPr id="449538" name="Rectangle 2"/>
          <p:cNvSpPr>
            <a:spLocks noGrp="1" noChangeArrowheads="1"/>
          </p:cNvSpPr>
          <p:nvPr>
            <p:ph type="title"/>
          </p:nvPr>
        </p:nvSpPr>
        <p:spPr/>
        <p:txBody>
          <a:bodyPr/>
          <a:lstStyle/>
          <a:p>
            <a:r>
              <a:rPr lang="en-US"/>
              <a:t>Diveshop Entities: SITES</a:t>
            </a:r>
          </a:p>
        </p:txBody>
      </p:sp>
      <p:grpSp>
        <p:nvGrpSpPr>
          <p:cNvPr id="449539" name="Group 3"/>
          <p:cNvGrpSpPr>
            <a:grpSpLocks/>
          </p:cNvGrpSpPr>
          <p:nvPr/>
        </p:nvGrpSpPr>
        <p:grpSpPr bwMode="auto">
          <a:xfrm>
            <a:off x="1371600" y="1371600"/>
            <a:ext cx="6172200" cy="4800600"/>
            <a:chOff x="912" y="1104"/>
            <a:chExt cx="3888" cy="3024"/>
          </a:xfrm>
        </p:grpSpPr>
        <p:sp>
          <p:nvSpPr>
            <p:cNvPr id="449540" name="Oval 4"/>
            <p:cNvSpPr>
              <a:spLocks noChangeArrowheads="1"/>
            </p:cNvSpPr>
            <p:nvPr/>
          </p:nvSpPr>
          <p:spPr bwMode="auto">
            <a:xfrm>
              <a:off x="912"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Destination</a:t>
              </a:r>
            </a:p>
            <a:p>
              <a:pPr algn="ctr" eaLnBrk="0" hangingPunct="0"/>
              <a:r>
                <a:rPr lang="en-US" sz="2000" b="1">
                  <a:latin typeface="Arial" charset="0"/>
                </a:rPr>
                <a:t>no</a:t>
              </a:r>
              <a:endParaRPr lang="en-US" b="1" u="sng">
                <a:latin typeface="Arial" charset="0"/>
              </a:endParaRPr>
            </a:p>
          </p:txBody>
        </p:sp>
        <p:sp>
          <p:nvSpPr>
            <p:cNvPr id="449541" name="Oval 5"/>
            <p:cNvSpPr>
              <a:spLocks noChangeArrowheads="1"/>
            </p:cNvSpPr>
            <p:nvPr/>
          </p:nvSpPr>
          <p:spPr bwMode="auto">
            <a:xfrm>
              <a:off x="912"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Site no</a:t>
              </a:r>
              <a:endParaRPr lang="en-US" b="1" u="sng">
                <a:latin typeface="Arial" charset="0"/>
              </a:endParaRPr>
            </a:p>
          </p:txBody>
        </p:sp>
        <p:sp>
          <p:nvSpPr>
            <p:cNvPr id="449542" name="Oval 6"/>
            <p:cNvSpPr>
              <a:spLocks noChangeArrowheads="1"/>
            </p:cNvSpPr>
            <p:nvPr/>
          </p:nvSpPr>
          <p:spPr bwMode="auto">
            <a:xfrm>
              <a:off x="912"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Site Name</a:t>
              </a:r>
              <a:endParaRPr lang="en-US" b="1" u="sng">
                <a:latin typeface="Arial" charset="0"/>
              </a:endParaRPr>
            </a:p>
          </p:txBody>
        </p:sp>
        <p:sp>
          <p:nvSpPr>
            <p:cNvPr id="449543" name="Oval 7"/>
            <p:cNvSpPr>
              <a:spLocks noChangeArrowheads="1"/>
            </p:cNvSpPr>
            <p:nvPr/>
          </p:nvSpPr>
          <p:spPr bwMode="auto">
            <a:xfrm>
              <a:off x="2448"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Site</a:t>
              </a:r>
            </a:p>
            <a:p>
              <a:pPr algn="ctr" eaLnBrk="0" hangingPunct="0"/>
              <a:r>
                <a:rPr lang="en-US" sz="2000" b="1">
                  <a:latin typeface="Arial" charset="0"/>
                </a:rPr>
                <a:t>Notes</a:t>
              </a:r>
              <a:endParaRPr lang="en-US" b="1" u="sng">
                <a:latin typeface="Arial" charset="0"/>
              </a:endParaRPr>
            </a:p>
          </p:txBody>
        </p:sp>
        <p:sp>
          <p:nvSpPr>
            <p:cNvPr id="449544" name="Oval 8"/>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Site</a:t>
              </a:r>
            </a:p>
            <a:p>
              <a:pPr algn="ctr" eaLnBrk="0" hangingPunct="0"/>
              <a:r>
                <a:rPr lang="en-US" sz="2000" b="1">
                  <a:latin typeface="Arial" charset="0"/>
                </a:rPr>
                <a:t>Highlight</a:t>
              </a:r>
              <a:endParaRPr lang="en-US" b="1" u="sng">
                <a:latin typeface="Arial" charset="0"/>
              </a:endParaRPr>
            </a:p>
          </p:txBody>
        </p:sp>
        <p:sp>
          <p:nvSpPr>
            <p:cNvPr id="449545" name="Oval 9"/>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Distance</a:t>
              </a:r>
            </a:p>
            <a:p>
              <a:pPr algn="ctr" eaLnBrk="0" hangingPunct="0"/>
              <a:r>
                <a:rPr lang="en-US" sz="2000" b="1">
                  <a:latin typeface="Arial" charset="0"/>
                </a:rPr>
                <a:t>From Town (M)</a:t>
              </a:r>
              <a:endParaRPr lang="en-US" b="1" u="sng">
                <a:latin typeface="Arial" charset="0"/>
              </a:endParaRPr>
            </a:p>
          </p:txBody>
        </p:sp>
        <p:sp>
          <p:nvSpPr>
            <p:cNvPr id="449546" name="Oval 10"/>
            <p:cNvSpPr>
              <a:spLocks noChangeArrowheads="1"/>
            </p:cNvSpPr>
            <p:nvPr/>
          </p:nvSpPr>
          <p:spPr bwMode="auto">
            <a:xfrm>
              <a:off x="4080"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Distance</a:t>
              </a:r>
            </a:p>
            <a:p>
              <a:pPr algn="ctr" eaLnBrk="0" hangingPunct="0"/>
              <a:r>
                <a:rPr lang="en-US" sz="2000" b="1">
                  <a:latin typeface="Arial" charset="0"/>
                </a:rPr>
                <a:t>From Town (Km)</a:t>
              </a:r>
              <a:endParaRPr lang="en-US" sz="2000" b="1" u="sng">
                <a:latin typeface="Arial" charset="0"/>
              </a:endParaRPr>
            </a:p>
          </p:txBody>
        </p:sp>
        <p:sp>
          <p:nvSpPr>
            <p:cNvPr id="449547" name="Oval 11"/>
            <p:cNvSpPr>
              <a:spLocks noChangeArrowheads="1"/>
            </p:cNvSpPr>
            <p:nvPr/>
          </p:nvSpPr>
          <p:spPr bwMode="auto">
            <a:xfrm>
              <a:off x="1872"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Skill Level</a:t>
              </a:r>
            </a:p>
          </p:txBody>
        </p:sp>
        <p:sp>
          <p:nvSpPr>
            <p:cNvPr id="449548" name="Oval 12"/>
            <p:cNvSpPr>
              <a:spLocks noChangeArrowheads="1"/>
            </p:cNvSpPr>
            <p:nvPr/>
          </p:nvSpPr>
          <p:spPr bwMode="auto">
            <a:xfrm>
              <a:off x="3888" y="31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Visibility(ft)</a:t>
              </a:r>
            </a:p>
          </p:txBody>
        </p:sp>
        <p:sp>
          <p:nvSpPr>
            <p:cNvPr id="449549" name="Oval 13"/>
            <p:cNvSpPr>
              <a:spLocks noChangeArrowheads="1"/>
            </p:cNvSpPr>
            <p:nvPr/>
          </p:nvSpPr>
          <p:spPr bwMode="auto">
            <a:xfrm>
              <a:off x="4128"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Depth (m)</a:t>
              </a:r>
            </a:p>
          </p:txBody>
        </p:sp>
        <p:sp>
          <p:nvSpPr>
            <p:cNvPr id="449550" name="Oval 14"/>
            <p:cNvSpPr>
              <a:spLocks noChangeArrowheads="1"/>
            </p:cNvSpPr>
            <p:nvPr/>
          </p:nvSpPr>
          <p:spPr bwMode="auto">
            <a:xfrm>
              <a:off x="4128"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Depth (ft)</a:t>
              </a:r>
              <a:endParaRPr lang="en-US" sz="2000" b="1" u="sng">
                <a:latin typeface="Arial" charset="0"/>
              </a:endParaRPr>
            </a:p>
          </p:txBody>
        </p:sp>
        <p:sp>
          <p:nvSpPr>
            <p:cNvPr id="449551" name="Line 15"/>
            <p:cNvSpPr>
              <a:spLocks noChangeShapeType="1"/>
            </p:cNvSpPr>
            <p:nvPr/>
          </p:nvSpPr>
          <p:spPr bwMode="auto">
            <a:xfrm flipV="1">
              <a:off x="2256" y="2592"/>
              <a:ext cx="288"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2" name="Line 16"/>
            <p:cNvSpPr>
              <a:spLocks noChangeShapeType="1"/>
            </p:cNvSpPr>
            <p:nvPr/>
          </p:nvSpPr>
          <p:spPr bwMode="auto">
            <a:xfrm flipH="1" flipV="1">
              <a:off x="3120" y="2592"/>
              <a:ext cx="48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3" name="Line 17"/>
            <p:cNvSpPr>
              <a:spLocks noChangeShapeType="1"/>
            </p:cNvSpPr>
            <p:nvPr/>
          </p:nvSpPr>
          <p:spPr bwMode="auto">
            <a:xfrm flipH="1" flipV="1">
              <a:off x="3312" y="2592"/>
              <a:ext cx="86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4" name="Line 18"/>
            <p:cNvSpPr>
              <a:spLocks noChangeShapeType="1"/>
            </p:cNvSpPr>
            <p:nvPr/>
          </p:nvSpPr>
          <p:spPr bwMode="auto">
            <a:xfrm flipH="1" flipV="1">
              <a:off x="3360" y="2352"/>
              <a:ext cx="76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5" name="Line 19"/>
            <p:cNvSpPr>
              <a:spLocks noChangeShapeType="1"/>
            </p:cNvSpPr>
            <p:nvPr/>
          </p:nvSpPr>
          <p:spPr bwMode="auto">
            <a:xfrm flipH="1">
              <a:off x="3360"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6" name="Line 20"/>
            <p:cNvSpPr>
              <a:spLocks noChangeShapeType="1"/>
            </p:cNvSpPr>
            <p:nvPr/>
          </p:nvSpPr>
          <p:spPr bwMode="auto">
            <a:xfrm flipH="1">
              <a:off x="3360" y="1776"/>
              <a:ext cx="72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7" name="Line 21"/>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8" name="Line 22"/>
            <p:cNvSpPr>
              <a:spLocks noChangeShapeType="1"/>
            </p:cNvSpPr>
            <p:nvPr/>
          </p:nvSpPr>
          <p:spPr bwMode="auto">
            <a:xfrm>
              <a:off x="2736" y="148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59" name="Line 23"/>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60" name="Line 24"/>
            <p:cNvSpPr>
              <a:spLocks noChangeShapeType="1"/>
            </p:cNvSpPr>
            <p:nvPr/>
          </p:nvSpPr>
          <p:spPr bwMode="auto">
            <a:xfrm>
              <a:off x="1584" y="1728"/>
              <a:ext cx="768"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61" name="Line 25"/>
            <p:cNvSpPr>
              <a:spLocks noChangeShapeType="1"/>
            </p:cNvSpPr>
            <p:nvPr/>
          </p:nvSpPr>
          <p:spPr bwMode="auto">
            <a:xfrm>
              <a:off x="1584"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62" name="Line 26"/>
            <p:cNvSpPr>
              <a:spLocks noChangeShapeType="1"/>
            </p:cNvSpPr>
            <p:nvPr/>
          </p:nvSpPr>
          <p:spPr bwMode="auto">
            <a:xfrm flipV="1">
              <a:off x="1536" y="2496"/>
              <a:ext cx="81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9563" name="Rectangle 27"/>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Sites</a:t>
              </a:r>
            </a:p>
          </p:txBody>
        </p:sp>
        <p:sp>
          <p:nvSpPr>
            <p:cNvPr id="449564" name="Oval 28"/>
            <p:cNvSpPr>
              <a:spLocks noChangeArrowheads="1"/>
            </p:cNvSpPr>
            <p:nvPr/>
          </p:nvSpPr>
          <p:spPr bwMode="auto">
            <a:xfrm>
              <a:off x="3264"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Visibility (m)</a:t>
              </a:r>
            </a:p>
          </p:txBody>
        </p:sp>
        <p:sp>
          <p:nvSpPr>
            <p:cNvPr id="449565" name="Oval 29"/>
            <p:cNvSpPr>
              <a:spLocks noChangeArrowheads="1"/>
            </p:cNvSpPr>
            <p:nvPr/>
          </p:nvSpPr>
          <p:spPr bwMode="auto">
            <a:xfrm>
              <a:off x="2544" y="37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Current</a:t>
              </a:r>
            </a:p>
          </p:txBody>
        </p:sp>
        <p:sp>
          <p:nvSpPr>
            <p:cNvPr id="449566" name="Line 30"/>
            <p:cNvSpPr>
              <a:spLocks noChangeShapeType="1"/>
            </p:cNvSpPr>
            <p:nvPr/>
          </p:nvSpPr>
          <p:spPr bwMode="auto">
            <a:xfrm flipV="1">
              <a:off x="2880" y="2592"/>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half" idx="10"/>
          </p:nvPr>
        </p:nvSpPr>
        <p:spPr/>
        <p:txBody>
          <a:bodyPr/>
          <a:lstStyle/>
          <a:p>
            <a:r>
              <a:rPr lang="en-US" smtClean="0"/>
              <a:t>IS 257 – Fall 2012 </a:t>
            </a:r>
            <a:endParaRPr lang="en-US"/>
          </a:p>
        </p:txBody>
      </p:sp>
      <p:sp>
        <p:nvSpPr>
          <p:cNvPr id="456706" name="Rectangle 2"/>
          <p:cNvSpPr>
            <a:spLocks noGrp="1" noChangeArrowheads="1"/>
          </p:cNvSpPr>
          <p:nvPr>
            <p:ph type="title"/>
          </p:nvPr>
        </p:nvSpPr>
        <p:spPr/>
        <p:txBody>
          <a:bodyPr/>
          <a:lstStyle/>
          <a:p>
            <a:r>
              <a:rPr lang="en-US"/>
              <a:t>Diveshop Entities: BIOSITE</a:t>
            </a:r>
          </a:p>
        </p:txBody>
      </p:sp>
      <p:grpSp>
        <p:nvGrpSpPr>
          <p:cNvPr id="456707" name="Group 3"/>
          <p:cNvGrpSpPr>
            <a:grpSpLocks/>
          </p:cNvGrpSpPr>
          <p:nvPr/>
        </p:nvGrpSpPr>
        <p:grpSpPr bwMode="auto">
          <a:xfrm>
            <a:off x="2438400" y="1752600"/>
            <a:ext cx="4191000" cy="2362200"/>
            <a:chOff x="1536" y="1104"/>
            <a:chExt cx="2640" cy="1488"/>
          </a:xfrm>
        </p:grpSpPr>
        <p:sp>
          <p:nvSpPr>
            <p:cNvPr id="456708" name="Oval 4"/>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Species</a:t>
              </a:r>
            </a:p>
            <a:p>
              <a:pPr algn="ctr" eaLnBrk="0" hangingPunct="0"/>
              <a:r>
                <a:rPr lang="en-US" sz="2000" b="1">
                  <a:latin typeface="Arial" charset="0"/>
                </a:rPr>
                <a:t>No</a:t>
              </a:r>
              <a:endParaRPr lang="en-US" sz="2000" b="1" u="sng">
                <a:latin typeface="Arial" charset="0"/>
              </a:endParaRPr>
            </a:p>
          </p:txBody>
        </p:sp>
        <p:sp>
          <p:nvSpPr>
            <p:cNvPr id="456709" name="Oval 5"/>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Site</a:t>
              </a:r>
            </a:p>
            <a:p>
              <a:pPr algn="ctr" eaLnBrk="0" hangingPunct="0"/>
              <a:r>
                <a:rPr lang="en-US" sz="2000" b="1">
                  <a:latin typeface="Arial" charset="0"/>
                </a:rPr>
                <a:t>No</a:t>
              </a:r>
              <a:endParaRPr lang="en-US" sz="2000" b="1" u="sng">
                <a:latin typeface="Arial" charset="0"/>
              </a:endParaRPr>
            </a:p>
          </p:txBody>
        </p:sp>
        <p:sp>
          <p:nvSpPr>
            <p:cNvPr id="456710" name="Line 6"/>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6711" name="Line 7"/>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6712" name="Rectangle 8"/>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BioSite</a:t>
              </a: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smtClean="0"/>
              <a:t>IS 257 – Fall 2012 </a:t>
            </a:r>
            <a:endParaRPr lang="en-US"/>
          </a:p>
        </p:txBody>
      </p:sp>
      <p:sp>
        <p:nvSpPr>
          <p:cNvPr id="451586" name="Rectangle 2"/>
          <p:cNvSpPr>
            <a:spLocks noGrp="1" noChangeArrowheads="1"/>
          </p:cNvSpPr>
          <p:nvPr>
            <p:ph type="title"/>
          </p:nvPr>
        </p:nvSpPr>
        <p:spPr/>
        <p:txBody>
          <a:bodyPr/>
          <a:lstStyle/>
          <a:p>
            <a:r>
              <a:rPr lang="en-US"/>
              <a:t>Diveshop Entities: BIOLIFE</a:t>
            </a:r>
          </a:p>
        </p:txBody>
      </p:sp>
      <p:grpSp>
        <p:nvGrpSpPr>
          <p:cNvPr id="451587" name="Group 3"/>
          <p:cNvGrpSpPr>
            <a:grpSpLocks/>
          </p:cNvGrpSpPr>
          <p:nvPr/>
        </p:nvGrpSpPr>
        <p:grpSpPr bwMode="auto">
          <a:xfrm>
            <a:off x="1600200" y="2514600"/>
            <a:ext cx="6172200" cy="2971800"/>
            <a:chOff x="912" y="1104"/>
            <a:chExt cx="3888" cy="1872"/>
          </a:xfrm>
        </p:grpSpPr>
        <p:sp>
          <p:nvSpPr>
            <p:cNvPr id="451588" name="Oval 4"/>
            <p:cNvSpPr>
              <a:spLocks noChangeArrowheads="1"/>
            </p:cNvSpPr>
            <p:nvPr/>
          </p:nvSpPr>
          <p:spPr bwMode="auto">
            <a:xfrm>
              <a:off x="912"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Category</a:t>
              </a:r>
              <a:endParaRPr lang="en-US" b="1" u="sng">
                <a:latin typeface="Arial" charset="0"/>
              </a:endParaRPr>
            </a:p>
          </p:txBody>
        </p:sp>
        <p:sp>
          <p:nvSpPr>
            <p:cNvPr id="451589" name="Oval 5"/>
            <p:cNvSpPr>
              <a:spLocks noChangeArrowheads="1"/>
            </p:cNvSpPr>
            <p:nvPr/>
          </p:nvSpPr>
          <p:spPr bwMode="auto">
            <a:xfrm>
              <a:off x="912"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Species no</a:t>
              </a:r>
              <a:endParaRPr lang="en-US" b="1" u="sng">
                <a:latin typeface="Arial" charset="0"/>
              </a:endParaRPr>
            </a:p>
          </p:txBody>
        </p:sp>
        <p:sp>
          <p:nvSpPr>
            <p:cNvPr id="451590" name="Oval 6"/>
            <p:cNvSpPr>
              <a:spLocks noChangeArrowheads="1"/>
            </p:cNvSpPr>
            <p:nvPr/>
          </p:nvSpPr>
          <p:spPr bwMode="auto">
            <a:xfrm>
              <a:off x="912"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Common</a:t>
              </a:r>
            </a:p>
            <a:p>
              <a:pPr algn="ctr" eaLnBrk="0" hangingPunct="0"/>
              <a:r>
                <a:rPr lang="en-US" sz="2000" b="1">
                  <a:latin typeface="Arial" charset="0"/>
                </a:rPr>
                <a:t>Name</a:t>
              </a:r>
              <a:endParaRPr lang="en-US" b="1" u="sng">
                <a:latin typeface="Arial" charset="0"/>
              </a:endParaRPr>
            </a:p>
          </p:txBody>
        </p:sp>
        <p:sp>
          <p:nvSpPr>
            <p:cNvPr id="451591" name="Oval 7"/>
            <p:cNvSpPr>
              <a:spLocks noChangeArrowheads="1"/>
            </p:cNvSpPr>
            <p:nvPr/>
          </p:nvSpPr>
          <p:spPr bwMode="auto">
            <a:xfrm>
              <a:off x="2448"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Length</a:t>
              </a:r>
            </a:p>
            <a:p>
              <a:pPr algn="ctr" eaLnBrk="0" hangingPunct="0"/>
              <a:r>
                <a:rPr lang="en-US" sz="2000" b="1">
                  <a:latin typeface="Arial" charset="0"/>
                </a:rPr>
                <a:t>(cm)</a:t>
              </a:r>
              <a:endParaRPr lang="en-US" b="1" u="sng">
                <a:latin typeface="Arial" charset="0"/>
              </a:endParaRPr>
            </a:p>
          </p:txBody>
        </p:sp>
        <p:sp>
          <p:nvSpPr>
            <p:cNvPr id="451592" name="Oval 8"/>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Species</a:t>
              </a:r>
            </a:p>
            <a:p>
              <a:pPr algn="ctr" eaLnBrk="0" hangingPunct="0"/>
              <a:r>
                <a:rPr lang="en-US" sz="2000" b="1">
                  <a:latin typeface="Arial" charset="0"/>
                </a:rPr>
                <a:t>Name</a:t>
              </a:r>
              <a:endParaRPr lang="en-US" b="1" u="sng">
                <a:latin typeface="Arial" charset="0"/>
              </a:endParaRPr>
            </a:p>
          </p:txBody>
        </p:sp>
        <p:sp>
          <p:nvSpPr>
            <p:cNvPr id="451593" name="Oval 9"/>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Length</a:t>
              </a:r>
            </a:p>
            <a:p>
              <a:pPr algn="ctr" eaLnBrk="0" hangingPunct="0"/>
              <a:r>
                <a:rPr lang="en-US" sz="2000" b="1">
                  <a:latin typeface="Arial" charset="0"/>
                </a:rPr>
                <a:t>(in)</a:t>
              </a:r>
              <a:endParaRPr lang="en-US" b="1" u="sng">
                <a:latin typeface="Arial" charset="0"/>
              </a:endParaRPr>
            </a:p>
          </p:txBody>
        </p:sp>
        <p:sp>
          <p:nvSpPr>
            <p:cNvPr id="451594" name="Oval 10"/>
            <p:cNvSpPr>
              <a:spLocks noChangeArrowheads="1"/>
            </p:cNvSpPr>
            <p:nvPr/>
          </p:nvSpPr>
          <p:spPr bwMode="auto">
            <a:xfrm>
              <a:off x="4080"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Notes</a:t>
              </a:r>
            </a:p>
            <a:p>
              <a:pPr algn="ctr" eaLnBrk="0" hangingPunct="0"/>
              <a:r>
                <a:rPr lang="en-US" sz="2000" b="1" i="1">
                  <a:latin typeface="Arial" charset="0"/>
                </a:rPr>
                <a:t>external</a:t>
              </a:r>
              <a:endParaRPr lang="en-US" b="1" u="sng">
                <a:latin typeface="Arial" charset="0"/>
              </a:endParaRPr>
            </a:p>
          </p:txBody>
        </p:sp>
        <p:sp>
          <p:nvSpPr>
            <p:cNvPr id="451595" name="Oval 11"/>
            <p:cNvSpPr>
              <a:spLocks noChangeArrowheads="1"/>
            </p:cNvSpPr>
            <p:nvPr/>
          </p:nvSpPr>
          <p:spPr bwMode="auto">
            <a:xfrm>
              <a:off x="4128"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Graphic</a:t>
              </a:r>
            </a:p>
            <a:p>
              <a:pPr algn="ctr" eaLnBrk="0" hangingPunct="0"/>
              <a:r>
                <a:rPr lang="en-US" sz="2000" b="1" i="1">
                  <a:latin typeface="Arial" charset="0"/>
                </a:rPr>
                <a:t>external</a:t>
              </a:r>
              <a:endParaRPr lang="en-US" b="1" u="sng">
                <a:latin typeface="Arial" charset="0"/>
              </a:endParaRPr>
            </a:p>
          </p:txBody>
        </p:sp>
        <p:sp>
          <p:nvSpPr>
            <p:cNvPr id="451596" name="Line 12"/>
            <p:cNvSpPr>
              <a:spLocks noChangeShapeType="1"/>
            </p:cNvSpPr>
            <p:nvPr/>
          </p:nvSpPr>
          <p:spPr bwMode="auto">
            <a:xfrm flipH="1">
              <a:off x="3360"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597" name="Line 13"/>
            <p:cNvSpPr>
              <a:spLocks noChangeShapeType="1"/>
            </p:cNvSpPr>
            <p:nvPr/>
          </p:nvSpPr>
          <p:spPr bwMode="auto">
            <a:xfrm flipH="1">
              <a:off x="3360" y="1776"/>
              <a:ext cx="72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598" name="Line 14"/>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599" name="Line 15"/>
            <p:cNvSpPr>
              <a:spLocks noChangeShapeType="1"/>
            </p:cNvSpPr>
            <p:nvPr/>
          </p:nvSpPr>
          <p:spPr bwMode="auto">
            <a:xfrm>
              <a:off x="2736" y="148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600" name="Line 16"/>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601" name="Line 17"/>
            <p:cNvSpPr>
              <a:spLocks noChangeShapeType="1"/>
            </p:cNvSpPr>
            <p:nvPr/>
          </p:nvSpPr>
          <p:spPr bwMode="auto">
            <a:xfrm>
              <a:off x="1584" y="1728"/>
              <a:ext cx="72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602" name="Line 18"/>
            <p:cNvSpPr>
              <a:spLocks noChangeShapeType="1"/>
            </p:cNvSpPr>
            <p:nvPr/>
          </p:nvSpPr>
          <p:spPr bwMode="auto">
            <a:xfrm>
              <a:off x="1584" y="2256"/>
              <a:ext cx="7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603" name="Line 19"/>
            <p:cNvSpPr>
              <a:spLocks noChangeShapeType="1"/>
            </p:cNvSpPr>
            <p:nvPr/>
          </p:nvSpPr>
          <p:spPr bwMode="auto">
            <a:xfrm flipV="1">
              <a:off x="1536" y="2496"/>
              <a:ext cx="81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1604" name="Rectangle 20"/>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b="1">
                  <a:latin typeface="Arial" charset="0"/>
                </a:rPr>
                <a:t>BioLife</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47842" name="Rectangle 1026"/>
          <p:cNvSpPr>
            <a:spLocks noGrp="1" noChangeArrowheads="1"/>
          </p:cNvSpPr>
          <p:nvPr>
            <p:ph type="title"/>
          </p:nvPr>
        </p:nvSpPr>
        <p:spPr/>
        <p:txBody>
          <a:bodyPr/>
          <a:lstStyle/>
          <a:p>
            <a:r>
              <a:rPr lang="en-US"/>
              <a:t>Lecture Outline</a:t>
            </a:r>
          </a:p>
        </p:txBody>
      </p:sp>
      <p:sp>
        <p:nvSpPr>
          <p:cNvPr id="547843" name="Rectangle 1027"/>
          <p:cNvSpPr>
            <a:spLocks noGrp="1" noChangeArrowheads="1"/>
          </p:cNvSpPr>
          <p:nvPr>
            <p:ph type="body" idx="1"/>
          </p:nvPr>
        </p:nvSpPr>
        <p:spPr/>
        <p:txBody>
          <a:bodyPr/>
          <a:lstStyle/>
          <a:p>
            <a:r>
              <a:rPr lang="en-US"/>
              <a:t>Review</a:t>
            </a:r>
          </a:p>
          <a:p>
            <a:pPr lvl="1"/>
            <a:r>
              <a:rPr lang="en-US"/>
              <a:t>Information Systems Planning</a:t>
            </a:r>
          </a:p>
          <a:p>
            <a:pPr lvl="2"/>
            <a:r>
              <a:rPr lang="en-US"/>
              <a:t>Information Systems Architecture</a:t>
            </a:r>
          </a:p>
          <a:p>
            <a:pPr lvl="2"/>
            <a:r>
              <a:rPr lang="en-US"/>
              <a:t>Information Engineering</a:t>
            </a:r>
          </a:p>
          <a:p>
            <a:pPr lvl="1"/>
            <a:r>
              <a:rPr lang="en-US"/>
              <a:t>Database Design</a:t>
            </a:r>
          </a:p>
          <a:p>
            <a:pPr lvl="1"/>
            <a:r>
              <a:rPr lang="en-US"/>
              <a:t>ER Diagrams</a:t>
            </a:r>
          </a:p>
          <a:p>
            <a:r>
              <a:rPr lang="en-US">
                <a:solidFill>
                  <a:srgbClr val="CCCCCC"/>
                </a:solidFill>
              </a:rPr>
              <a:t>Developing the Conceptual Model for the Diveshop Database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3"/>
          <p:cNvSpPr>
            <a:spLocks noGrp="1"/>
          </p:cNvSpPr>
          <p:nvPr>
            <p:ph type="dt" sz="half" idx="10"/>
          </p:nvPr>
        </p:nvSpPr>
        <p:spPr/>
        <p:txBody>
          <a:bodyPr/>
          <a:lstStyle/>
          <a:p>
            <a:r>
              <a:rPr lang="en-US" smtClean="0"/>
              <a:t>IS 257 – Fall 2012 </a:t>
            </a:r>
            <a:endParaRPr lang="en-US"/>
          </a:p>
        </p:txBody>
      </p:sp>
      <p:sp>
        <p:nvSpPr>
          <p:cNvPr id="452610" name="Rectangle 2"/>
          <p:cNvSpPr>
            <a:spLocks noGrp="1" noChangeArrowheads="1"/>
          </p:cNvSpPr>
          <p:nvPr>
            <p:ph type="title"/>
          </p:nvPr>
        </p:nvSpPr>
        <p:spPr/>
        <p:txBody>
          <a:bodyPr/>
          <a:lstStyle/>
          <a:p>
            <a:r>
              <a:rPr lang="en-US"/>
              <a:t>Diveshop Entities: SHIPWRCK</a:t>
            </a:r>
          </a:p>
        </p:txBody>
      </p:sp>
      <p:grpSp>
        <p:nvGrpSpPr>
          <p:cNvPr id="452611" name="Group 3"/>
          <p:cNvGrpSpPr>
            <a:grpSpLocks/>
          </p:cNvGrpSpPr>
          <p:nvPr/>
        </p:nvGrpSpPr>
        <p:grpSpPr bwMode="auto">
          <a:xfrm>
            <a:off x="381000" y="1371600"/>
            <a:ext cx="7315200" cy="4724400"/>
            <a:chOff x="240" y="1104"/>
            <a:chExt cx="4608" cy="2976"/>
          </a:xfrm>
        </p:grpSpPr>
        <p:sp>
          <p:nvSpPr>
            <p:cNvPr id="452612" name="Oval 4"/>
            <p:cNvSpPr>
              <a:spLocks noChangeArrowheads="1"/>
            </p:cNvSpPr>
            <p:nvPr/>
          </p:nvSpPr>
          <p:spPr bwMode="auto">
            <a:xfrm>
              <a:off x="960"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Site no</a:t>
              </a:r>
              <a:endParaRPr lang="en-US" sz="2000" b="1" u="sng">
                <a:latin typeface="Arial" charset="0"/>
              </a:endParaRPr>
            </a:p>
          </p:txBody>
        </p:sp>
        <p:sp>
          <p:nvSpPr>
            <p:cNvPr id="452613" name="Oval 5"/>
            <p:cNvSpPr>
              <a:spLocks noChangeArrowheads="1"/>
            </p:cNvSpPr>
            <p:nvPr/>
          </p:nvSpPr>
          <p:spPr bwMode="auto">
            <a:xfrm>
              <a:off x="960"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u="sng">
                  <a:latin typeface="Arial" charset="0"/>
                </a:rPr>
                <a:t>Ship Name</a:t>
              </a:r>
            </a:p>
          </p:txBody>
        </p:sp>
        <p:sp>
          <p:nvSpPr>
            <p:cNvPr id="452614" name="Oval 6"/>
            <p:cNvSpPr>
              <a:spLocks noChangeArrowheads="1"/>
            </p:cNvSpPr>
            <p:nvPr/>
          </p:nvSpPr>
          <p:spPr bwMode="auto">
            <a:xfrm>
              <a:off x="960"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Category</a:t>
              </a:r>
              <a:endParaRPr lang="en-US" sz="2000" b="1" u="sng">
                <a:latin typeface="Arial" charset="0"/>
              </a:endParaRPr>
            </a:p>
          </p:txBody>
        </p:sp>
        <p:sp>
          <p:nvSpPr>
            <p:cNvPr id="452615" name="Oval 7"/>
            <p:cNvSpPr>
              <a:spLocks noChangeArrowheads="1"/>
            </p:cNvSpPr>
            <p:nvPr/>
          </p:nvSpPr>
          <p:spPr bwMode="auto">
            <a:xfrm>
              <a:off x="249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Interest</a:t>
              </a:r>
              <a:endParaRPr lang="en-US" sz="2000" b="1" u="sng">
                <a:latin typeface="Arial" charset="0"/>
              </a:endParaRPr>
            </a:p>
          </p:txBody>
        </p:sp>
        <p:sp>
          <p:nvSpPr>
            <p:cNvPr id="452616" name="Oval 8"/>
            <p:cNvSpPr>
              <a:spLocks noChangeArrowheads="1"/>
            </p:cNvSpPr>
            <p:nvPr/>
          </p:nvSpPr>
          <p:spPr bwMode="auto">
            <a:xfrm>
              <a:off x="158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Type</a:t>
              </a:r>
              <a:endParaRPr lang="en-US" sz="2000" b="1" u="sng">
                <a:latin typeface="Arial" charset="0"/>
              </a:endParaRPr>
            </a:p>
          </p:txBody>
        </p:sp>
        <p:sp>
          <p:nvSpPr>
            <p:cNvPr id="452617" name="Oval 9"/>
            <p:cNvSpPr>
              <a:spLocks noChangeArrowheads="1"/>
            </p:cNvSpPr>
            <p:nvPr/>
          </p:nvSpPr>
          <p:spPr bwMode="auto">
            <a:xfrm>
              <a:off x="3552"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Tonnage</a:t>
              </a:r>
              <a:endParaRPr lang="en-US" sz="2000" b="1" u="sng">
                <a:latin typeface="Arial" charset="0"/>
              </a:endParaRPr>
            </a:p>
          </p:txBody>
        </p:sp>
        <p:sp>
          <p:nvSpPr>
            <p:cNvPr id="452618" name="Oval 10"/>
            <p:cNvSpPr>
              <a:spLocks noChangeArrowheads="1"/>
            </p:cNvSpPr>
            <p:nvPr/>
          </p:nvSpPr>
          <p:spPr bwMode="auto">
            <a:xfrm>
              <a:off x="4128"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Length </a:t>
              </a:r>
            </a:p>
            <a:p>
              <a:pPr algn="ctr" eaLnBrk="0" hangingPunct="0"/>
              <a:r>
                <a:rPr lang="en-US" sz="2000" b="1">
                  <a:latin typeface="Arial" charset="0"/>
                </a:rPr>
                <a:t>(ft)</a:t>
              </a:r>
              <a:endParaRPr lang="en-US" sz="2000" b="1" u="sng">
                <a:latin typeface="Arial" charset="0"/>
              </a:endParaRPr>
            </a:p>
          </p:txBody>
        </p:sp>
        <p:sp>
          <p:nvSpPr>
            <p:cNvPr id="452619" name="Oval 11"/>
            <p:cNvSpPr>
              <a:spLocks noChangeArrowheads="1"/>
            </p:cNvSpPr>
            <p:nvPr/>
          </p:nvSpPr>
          <p:spPr bwMode="auto">
            <a:xfrm>
              <a:off x="3936" y="31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Beam</a:t>
              </a:r>
            </a:p>
            <a:p>
              <a:pPr algn="ctr" eaLnBrk="0" hangingPunct="0"/>
              <a:r>
                <a:rPr lang="en-US" sz="2000" b="1">
                  <a:latin typeface="Arial" charset="0"/>
                </a:rPr>
                <a:t>(m)</a:t>
              </a:r>
            </a:p>
          </p:txBody>
        </p:sp>
        <p:sp>
          <p:nvSpPr>
            <p:cNvPr id="452620" name="Oval 12"/>
            <p:cNvSpPr>
              <a:spLocks noChangeArrowheads="1"/>
            </p:cNvSpPr>
            <p:nvPr/>
          </p:nvSpPr>
          <p:spPr bwMode="auto">
            <a:xfrm>
              <a:off x="4176"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Beam</a:t>
              </a:r>
            </a:p>
            <a:p>
              <a:pPr algn="ctr" eaLnBrk="0" hangingPunct="0"/>
              <a:r>
                <a:rPr lang="en-US" sz="2000" b="1">
                  <a:latin typeface="Arial" charset="0"/>
                </a:rPr>
                <a:t>(ft)</a:t>
              </a:r>
            </a:p>
          </p:txBody>
        </p:sp>
        <p:sp>
          <p:nvSpPr>
            <p:cNvPr id="452621" name="Oval 13"/>
            <p:cNvSpPr>
              <a:spLocks noChangeArrowheads="1"/>
            </p:cNvSpPr>
            <p:nvPr/>
          </p:nvSpPr>
          <p:spPr bwMode="auto">
            <a:xfrm>
              <a:off x="4176"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Length</a:t>
              </a:r>
            </a:p>
            <a:p>
              <a:pPr algn="ctr" eaLnBrk="0" hangingPunct="0"/>
              <a:r>
                <a:rPr lang="en-US" sz="2000" b="1">
                  <a:latin typeface="Arial" charset="0"/>
                </a:rPr>
                <a:t>(m)</a:t>
              </a:r>
            </a:p>
          </p:txBody>
        </p:sp>
        <p:sp>
          <p:nvSpPr>
            <p:cNvPr id="452622" name="Line 14"/>
            <p:cNvSpPr>
              <a:spLocks noChangeShapeType="1"/>
            </p:cNvSpPr>
            <p:nvPr/>
          </p:nvSpPr>
          <p:spPr bwMode="auto">
            <a:xfrm flipV="1">
              <a:off x="2304" y="2592"/>
              <a:ext cx="288" cy="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3" name="Line 15"/>
            <p:cNvSpPr>
              <a:spLocks noChangeShapeType="1"/>
            </p:cNvSpPr>
            <p:nvPr/>
          </p:nvSpPr>
          <p:spPr bwMode="auto">
            <a:xfrm flipH="1" flipV="1">
              <a:off x="3168" y="2592"/>
              <a:ext cx="48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4" name="Line 16"/>
            <p:cNvSpPr>
              <a:spLocks noChangeShapeType="1"/>
            </p:cNvSpPr>
            <p:nvPr/>
          </p:nvSpPr>
          <p:spPr bwMode="auto">
            <a:xfrm flipH="1" flipV="1">
              <a:off x="3360" y="2592"/>
              <a:ext cx="86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5" name="Line 17"/>
            <p:cNvSpPr>
              <a:spLocks noChangeShapeType="1"/>
            </p:cNvSpPr>
            <p:nvPr/>
          </p:nvSpPr>
          <p:spPr bwMode="auto">
            <a:xfrm flipH="1" flipV="1">
              <a:off x="3408" y="2352"/>
              <a:ext cx="76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6" name="Line 18"/>
            <p:cNvSpPr>
              <a:spLocks noChangeShapeType="1"/>
            </p:cNvSpPr>
            <p:nvPr/>
          </p:nvSpPr>
          <p:spPr bwMode="auto">
            <a:xfrm flipH="1">
              <a:off x="3408"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7" name="Line 19"/>
            <p:cNvSpPr>
              <a:spLocks noChangeShapeType="1"/>
            </p:cNvSpPr>
            <p:nvPr/>
          </p:nvSpPr>
          <p:spPr bwMode="auto">
            <a:xfrm flipH="1">
              <a:off x="3408" y="1776"/>
              <a:ext cx="72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8" name="Line 20"/>
            <p:cNvSpPr>
              <a:spLocks noChangeShapeType="1"/>
            </p:cNvSpPr>
            <p:nvPr/>
          </p:nvSpPr>
          <p:spPr bwMode="auto">
            <a:xfrm flipH="1">
              <a:off x="3264"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29" name="Line 21"/>
            <p:cNvSpPr>
              <a:spLocks noChangeShapeType="1"/>
            </p:cNvSpPr>
            <p:nvPr/>
          </p:nvSpPr>
          <p:spPr bwMode="auto">
            <a:xfrm>
              <a:off x="2784" y="148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30" name="Line 22"/>
            <p:cNvSpPr>
              <a:spLocks noChangeShapeType="1"/>
            </p:cNvSpPr>
            <p:nvPr/>
          </p:nvSpPr>
          <p:spPr bwMode="auto">
            <a:xfrm>
              <a:off x="2016"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31" name="Line 23"/>
            <p:cNvSpPr>
              <a:spLocks noChangeShapeType="1"/>
            </p:cNvSpPr>
            <p:nvPr/>
          </p:nvSpPr>
          <p:spPr bwMode="auto">
            <a:xfrm>
              <a:off x="1632" y="1728"/>
              <a:ext cx="768"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32" name="Line 24"/>
            <p:cNvSpPr>
              <a:spLocks noChangeShapeType="1"/>
            </p:cNvSpPr>
            <p:nvPr/>
          </p:nvSpPr>
          <p:spPr bwMode="auto">
            <a:xfrm>
              <a:off x="1632" y="22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33" name="Line 25"/>
            <p:cNvSpPr>
              <a:spLocks noChangeShapeType="1"/>
            </p:cNvSpPr>
            <p:nvPr/>
          </p:nvSpPr>
          <p:spPr bwMode="auto">
            <a:xfrm flipV="1">
              <a:off x="1584" y="2496"/>
              <a:ext cx="81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34" name="Rectangle 26"/>
            <p:cNvSpPr>
              <a:spLocks noChangeArrowheads="1"/>
            </p:cNvSpPr>
            <p:nvPr/>
          </p:nvSpPr>
          <p:spPr bwMode="auto">
            <a:xfrm>
              <a:off x="2400"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Shipwrck</a:t>
              </a:r>
            </a:p>
          </p:txBody>
        </p:sp>
        <p:sp>
          <p:nvSpPr>
            <p:cNvPr id="452635" name="Oval 27"/>
            <p:cNvSpPr>
              <a:spLocks noChangeArrowheads="1"/>
            </p:cNvSpPr>
            <p:nvPr/>
          </p:nvSpPr>
          <p:spPr bwMode="auto">
            <a:xfrm>
              <a:off x="3216" y="33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Cause</a:t>
              </a:r>
            </a:p>
          </p:txBody>
        </p:sp>
        <p:sp>
          <p:nvSpPr>
            <p:cNvPr id="452636" name="Oval 28"/>
            <p:cNvSpPr>
              <a:spLocks noChangeArrowheads="1"/>
            </p:cNvSpPr>
            <p:nvPr/>
          </p:nvSpPr>
          <p:spPr bwMode="auto">
            <a:xfrm>
              <a:off x="2256"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Comments</a:t>
              </a:r>
            </a:p>
            <a:p>
              <a:pPr algn="ctr" eaLnBrk="0" hangingPunct="0"/>
              <a:r>
                <a:rPr lang="en-US" sz="2000" b="1" i="1">
                  <a:latin typeface="Arial" charset="0"/>
                </a:rPr>
                <a:t>external</a:t>
              </a:r>
              <a:endParaRPr lang="en-US" sz="2000" b="1">
                <a:latin typeface="Arial" charset="0"/>
              </a:endParaRPr>
            </a:p>
          </p:txBody>
        </p:sp>
        <p:sp>
          <p:nvSpPr>
            <p:cNvPr id="452637" name="Oval 29"/>
            <p:cNvSpPr>
              <a:spLocks noChangeArrowheads="1"/>
            </p:cNvSpPr>
            <p:nvPr/>
          </p:nvSpPr>
          <p:spPr bwMode="auto">
            <a:xfrm>
              <a:off x="2976"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Date</a:t>
              </a:r>
            </a:p>
            <a:p>
              <a:pPr algn="ctr" eaLnBrk="0" hangingPunct="0"/>
              <a:r>
                <a:rPr lang="en-US" sz="2000" b="1">
                  <a:latin typeface="Arial" charset="0"/>
                </a:rPr>
                <a:t>Sunk</a:t>
              </a:r>
            </a:p>
          </p:txBody>
        </p:sp>
        <p:sp>
          <p:nvSpPr>
            <p:cNvPr id="452638" name="Oval 30"/>
            <p:cNvSpPr>
              <a:spLocks noChangeArrowheads="1"/>
            </p:cNvSpPr>
            <p:nvPr/>
          </p:nvSpPr>
          <p:spPr bwMode="auto">
            <a:xfrm>
              <a:off x="1968" y="33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Passengers/</a:t>
              </a:r>
            </a:p>
            <a:p>
              <a:pPr algn="ctr" eaLnBrk="0" hangingPunct="0"/>
              <a:r>
                <a:rPr lang="en-US" sz="2000" b="1">
                  <a:latin typeface="Arial" charset="0"/>
                </a:rPr>
                <a:t>Crew</a:t>
              </a:r>
            </a:p>
          </p:txBody>
        </p:sp>
        <p:sp>
          <p:nvSpPr>
            <p:cNvPr id="452639" name="Line 31"/>
            <p:cNvSpPr>
              <a:spLocks noChangeShapeType="1"/>
            </p:cNvSpPr>
            <p:nvPr/>
          </p:nvSpPr>
          <p:spPr bwMode="auto">
            <a:xfrm flipV="1">
              <a:off x="2640" y="2592"/>
              <a:ext cx="192"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40" name="Line 32"/>
            <p:cNvSpPr>
              <a:spLocks noChangeShapeType="1"/>
            </p:cNvSpPr>
            <p:nvPr/>
          </p:nvSpPr>
          <p:spPr bwMode="auto">
            <a:xfrm flipH="1" flipV="1">
              <a:off x="2976" y="2592"/>
              <a:ext cx="288"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41" name="Oval 33"/>
            <p:cNvSpPr>
              <a:spLocks noChangeArrowheads="1"/>
            </p:cNvSpPr>
            <p:nvPr/>
          </p:nvSpPr>
          <p:spPr bwMode="auto">
            <a:xfrm>
              <a:off x="240" y="307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Graphic</a:t>
              </a:r>
            </a:p>
            <a:p>
              <a:pPr algn="ctr" eaLnBrk="0" hangingPunct="0"/>
              <a:r>
                <a:rPr lang="en-US" sz="2000" b="1" i="1">
                  <a:latin typeface="Arial" charset="0"/>
                </a:rPr>
                <a:t>external</a:t>
              </a:r>
              <a:endParaRPr lang="en-US" sz="2000" b="1">
                <a:latin typeface="Arial" charset="0"/>
              </a:endParaRPr>
            </a:p>
          </p:txBody>
        </p:sp>
        <p:sp>
          <p:nvSpPr>
            <p:cNvPr id="452642" name="Line 34"/>
            <p:cNvSpPr>
              <a:spLocks noChangeShapeType="1"/>
            </p:cNvSpPr>
            <p:nvPr/>
          </p:nvSpPr>
          <p:spPr bwMode="auto">
            <a:xfrm flipV="1">
              <a:off x="864" y="2592"/>
              <a:ext cx="1632"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43" name="Line 35"/>
            <p:cNvSpPr>
              <a:spLocks noChangeShapeType="1"/>
            </p:cNvSpPr>
            <p:nvPr/>
          </p:nvSpPr>
          <p:spPr bwMode="auto">
            <a:xfrm flipV="1">
              <a:off x="1680" y="2592"/>
              <a:ext cx="816"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44" name="Line 36"/>
            <p:cNvSpPr>
              <a:spLocks noChangeShapeType="1"/>
            </p:cNvSpPr>
            <p:nvPr/>
          </p:nvSpPr>
          <p:spPr bwMode="auto">
            <a:xfrm flipV="1">
              <a:off x="1728" y="2592"/>
              <a:ext cx="816"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2645" name="Oval 37"/>
            <p:cNvSpPr>
              <a:spLocks noChangeArrowheads="1"/>
            </p:cNvSpPr>
            <p:nvPr/>
          </p:nvSpPr>
          <p:spPr bwMode="auto">
            <a:xfrm>
              <a:off x="1248" y="355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Survivors</a:t>
              </a:r>
            </a:p>
          </p:txBody>
        </p:sp>
        <p:sp>
          <p:nvSpPr>
            <p:cNvPr id="452646" name="Oval 38"/>
            <p:cNvSpPr>
              <a:spLocks noChangeArrowheads="1"/>
            </p:cNvSpPr>
            <p:nvPr/>
          </p:nvSpPr>
          <p:spPr bwMode="auto">
            <a:xfrm>
              <a:off x="1200" y="312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b="1">
                  <a:latin typeface="Arial" charset="0"/>
                </a:rPr>
                <a:t>Condition</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10626" name="Rectangle 2"/>
          <p:cNvSpPr>
            <a:spLocks noGrp="1" noChangeArrowheads="1"/>
          </p:cNvSpPr>
          <p:nvPr>
            <p:ph type="title"/>
          </p:nvPr>
        </p:nvSpPr>
        <p:spPr/>
        <p:txBody>
          <a:bodyPr/>
          <a:lstStyle/>
          <a:p>
            <a:r>
              <a:rPr lang="en-US"/>
              <a:t>Functional areas</a:t>
            </a:r>
          </a:p>
        </p:txBody>
      </p:sp>
      <p:sp>
        <p:nvSpPr>
          <p:cNvPr id="410627" name="Rectangle 3"/>
          <p:cNvSpPr>
            <a:spLocks noGrp="1" noChangeArrowheads="1"/>
          </p:cNvSpPr>
          <p:nvPr>
            <p:ph type="body" idx="1"/>
          </p:nvPr>
        </p:nvSpPr>
        <p:spPr/>
        <p:txBody>
          <a:bodyPr/>
          <a:lstStyle/>
          <a:p>
            <a:r>
              <a:rPr lang="en-US"/>
              <a:t>Ordering</a:t>
            </a:r>
            <a:endParaRPr lang="en-US">
              <a:solidFill>
                <a:srgbClr val="FF3300"/>
              </a:solidFill>
            </a:endParaRPr>
          </a:p>
          <a:p>
            <a:r>
              <a:rPr lang="en-US"/>
              <a:t>Inventory</a:t>
            </a:r>
          </a:p>
          <a:p>
            <a:r>
              <a:rPr lang="en-US"/>
              <a:t>Supplies</a:t>
            </a:r>
          </a:p>
          <a:p>
            <a:r>
              <a:rPr lang="en-US"/>
              <a:t>Shipping</a:t>
            </a:r>
          </a:p>
          <a:p>
            <a:r>
              <a:rPr lang="en-US"/>
              <a:t>Billing</a:t>
            </a:r>
          </a:p>
          <a:p>
            <a:r>
              <a:rPr lang="en-US"/>
              <a:t>Location/Site Selection</a:t>
            </a:r>
          </a:p>
          <a:p>
            <a:pPr lvl="1"/>
            <a:r>
              <a:rPr lang="en-US"/>
              <a:t>We will concentrate on </a:t>
            </a:r>
            <a:r>
              <a:rPr lang="en-US">
                <a:solidFill>
                  <a:srgbClr val="FF3300"/>
                </a:solidFill>
              </a:rPr>
              <a:t>Ordering</a:t>
            </a:r>
            <a:r>
              <a:rPr lang="en-US"/>
              <a:t> and </a:t>
            </a:r>
            <a:r>
              <a:rPr lang="en-US">
                <a:solidFill>
                  <a:srgbClr val="FF3300"/>
                </a:solidFill>
              </a:rPr>
              <a:t>Location/Site Selection </a:t>
            </a:r>
            <a:r>
              <a:rPr lang="en-US"/>
              <a:t>(these are joined tasks)</a:t>
            </a:r>
            <a:endParaRPr lang="en-US">
              <a:solidFill>
                <a:srgbClr val="FF33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IS 257 – Fall 2012 </a:t>
            </a:r>
            <a:endParaRPr lang="en-US"/>
          </a:p>
        </p:txBody>
      </p:sp>
      <p:sp>
        <p:nvSpPr>
          <p:cNvPr id="411650" name="Rectangle 2"/>
          <p:cNvSpPr>
            <a:spLocks noGrp="1" noChangeArrowheads="1"/>
          </p:cNvSpPr>
          <p:nvPr>
            <p:ph type="title"/>
          </p:nvPr>
        </p:nvSpPr>
        <p:spPr/>
        <p:txBody>
          <a:bodyPr/>
          <a:lstStyle/>
          <a:p>
            <a:r>
              <a:rPr lang="en-US"/>
              <a:t>Ordering</a:t>
            </a:r>
          </a:p>
        </p:txBody>
      </p:sp>
      <p:grpSp>
        <p:nvGrpSpPr>
          <p:cNvPr id="411651" name="Group 3"/>
          <p:cNvGrpSpPr>
            <a:grpSpLocks/>
          </p:cNvGrpSpPr>
          <p:nvPr/>
        </p:nvGrpSpPr>
        <p:grpSpPr bwMode="auto">
          <a:xfrm>
            <a:off x="1828800" y="2819400"/>
            <a:ext cx="5638800" cy="914400"/>
            <a:chOff x="1104" y="2352"/>
            <a:chExt cx="3552" cy="576"/>
          </a:xfrm>
        </p:grpSpPr>
        <p:sp>
          <p:nvSpPr>
            <p:cNvPr id="411652" name="Rectangle 4"/>
            <p:cNvSpPr>
              <a:spLocks noChangeArrowheads="1"/>
            </p:cNvSpPr>
            <p:nvPr/>
          </p:nvSpPr>
          <p:spPr bwMode="auto">
            <a:xfrm>
              <a:off x="3648" y="24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Orders</a:t>
              </a:r>
            </a:p>
            <a:p>
              <a:pPr algn="ctr" eaLnBrk="0" hangingPunct="0"/>
              <a:r>
                <a:rPr lang="en-US">
                  <a:solidFill>
                    <a:schemeClr val="bg1"/>
                  </a:solidFill>
                </a:rPr>
                <a:t>(DIVORDS)</a:t>
              </a:r>
            </a:p>
          </p:txBody>
        </p:sp>
        <p:sp>
          <p:nvSpPr>
            <p:cNvPr id="411653" name="AutoShape 5"/>
            <p:cNvSpPr>
              <a:spLocks noChangeArrowheads="1"/>
            </p:cNvSpPr>
            <p:nvPr/>
          </p:nvSpPr>
          <p:spPr bwMode="auto">
            <a:xfrm>
              <a:off x="2496" y="235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lnSpc>
                  <a:spcPct val="80000"/>
                </a:lnSpc>
              </a:pPr>
              <a:endParaRPr lang="en-US">
                <a:solidFill>
                  <a:schemeClr val="bg1"/>
                </a:solidFill>
              </a:endParaRPr>
            </a:p>
          </p:txBody>
        </p:sp>
        <p:sp>
          <p:nvSpPr>
            <p:cNvPr id="411654" name="Line 6"/>
            <p:cNvSpPr>
              <a:spLocks noChangeShapeType="1"/>
            </p:cNvSpPr>
            <p:nvPr/>
          </p:nvSpPr>
          <p:spPr bwMode="auto">
            <a:xfrm>
              <a:off x="3264" y="26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1655" name="Rectangle 7"/>
            <p:cNvSpPr>
              <a:spLocks noChangeArrowheads="1"/>
            </p:cNvSpPr>
            <p:nvPr/>
          </p:nvSpPr>
          <p:spPr bwMode="auto">
            <a:xfrm>
              <a:off x="1104" y="24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rPr>
                <a:t>Customer</a:t>
              </a:r>
            </a:p>
            <a:p>
              <a:pPr algn="ctr" eaLnBrk="0" hangingPunct="0"/>
              <a:r>
                <a:rPr lang="en-US">
                  <a:solidFill>
                    <a:schemeClr val="bg1"/>
                  </a:solidFill>
                </a:rPr>
                <a:t>(DIVECUST)</a:t>
              </a:r>
            </a:p>
          </p:txBody>
        </p:sp>
        <p:sp>
          <p:nvSpPr>
            <p:cNvPr id="411656" name="Line 8"/>
            <p:cNvSpPr>
              <a:spLocks noChangeShapeType="1"/>
            </p:cNvSpPr>
            <p:nvPr/>
          </p:nvSpPr>
          <p:spPr bwMode="auto">
            <a:xfrm>
              <a:off x="2112" y="26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11657" name="Text Box 9"/>
          <p:cNvSpPr txBox="1">
            <a:spLocks noChangeArrowheads="1"/>
          </p:cNvSpPr>
          <p:nvPr/>
        </p:nvSpPr>
        <p:spPr bwMode="auto">
          <a:xfrm>
            <a:off x="3124200" y="2895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411658" name="Text Box 10"/>
          <p:cNvSpPr txBox="1">
            <a:spLocks noChangeArrowheads="1"/>
          </p:cNvSpPr>
          <p:nvPr/>
        </p:nvSpPr>
        <p:spPr bwMode="auto">
          <a:xfrm>
            <a:off x="2438400" y="4419600"/>
            <a:ext cx="5127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Customers place Orders</a:t>
            </a:r>
          </a:p>
          <a:p>
            <a:pPr algn="l" eaLnBrk="0" hangingPunct="0"/>
            <a:r>
              <a:rPr lang="en-US"/>
              <a:t>Each Order needs Customer information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3"/>
          <p:cNvSpPr>
            <a:spLocks noGrp="1"/>
          </p:cNvSpPr>
          <p:nvPr>
            <p:ph type="dt" sz="half" idx="10"/>
          </p:nvPr>
        </p:nvSpPr>
        <p:spPr/>
        <p:txBody>
          <a:bodyPr/>
          <a:lstStyle/>
          <a:p>
            <a:r>
              <a:rPr lang="en-US" smtClean="0"/>
              <a:t>IS 257 – Fall 2012 </a:t>
            </a:r>
            <a:endParaRPr lang="en-US"/>
          </a:p>
        </p:txBody>
      </p:sp>
      <p:sp>
        <p:nvSpPr>
          <p:cNvPr id="412674" name="Rectangle 2"/>
          <p:cNvSpPr>
            <a:spLocks noGrp="1" noChangeArrowheads="1"/>
          </p:cNvSpPr>
          <p:nvPr>
            <p:ph type="title"/>
          </p:nvPr>
        </p:nvSpPr>
        <p:spPr/>
        <p:txBody>
          <a:bodyPr/>
          <a:lstStyle/>
          <a:p>
            <a:r>
              <a:rPr lang="en-US"/>
              <a:t>Ordering</a:t>
            </a:r>
          </a:p>
        </p:txBody>
      </p:sp>
      <p:grpSp>
        <p:nvGrpSpPr>
          <p:cNvPr id="412675" name="Group 3"/>
          <p:cNvGrpSpPr>
            <a:grpSpLocks/>
          </p:cNvGrpSpPr>
          <p:nvPr/>
        </p:nvGrpSpPr>
        <p:grpSpPr bwMode="auto">
          <a:xfrm>
            <a:off x="990600" y="1905000"/>
            <a:ext cx="7593013" cy="4021138"/>
            <a:chOff x="912" y="1440"/>
            <a:chExt cx="4783" cy="2533"/>
          </a:xfrm>
        </p:grpSpPr>
        <p:sp>
          <p:nvSpPr>
            <p:cNvPr id="412676" name="Rectangle 4"/>
            <p:cNvSpPr>
              <a:spLocks noChangeArrowheads="1"/>
            </p:cNvSpPr>
            <p:nvPr/>
          </p:nvSpPr>
          <p:spPr bwMode="auto">
            <a:xfrm>
              <a:off x="3456" y="283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DiveOrds</a:t>
              </a:r>
            </a:p>
          </p:txBody>
        </p:sp>
        <p:sp>
          <p:nvSpPr>
            <p:cNvPr id="412677" name="AutoShape 5"/>
            <p:cNvSpPr>
              <a:spLocks noChangeArrowheads="1"/>
            </p:cNvSpPr>
            <p:nvPr/>
          </p:nvSpPr>
          <p:spPr bwMode="auto">
            <a:xfrm>
              <a:off x="2304" y="2784"/>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Orders</a:t>
              </a:r>
              <a:endParaRPr lang="en-US">
                <a:latin typeface="Arial" charset="0"/>
              </a:endParaRPr>
            </a:p>
          </p:txBody>
        </p:sp>
        <p:sp>
          <p:nvSpPr>
            <p:cNvPr id="412678" name="Line 6"/>
            <p:cNvSpPr>
              <a:spLocks noChangeShapeType="1"/>
            </p:cNvSpPr>
            <p:nvPr/>
          </p:nvSpPr>
          <p:spPr bwMode="auto">
            <a:xfrm>
              <a:off x="3072" y="307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79" name="Rectangle 7"/>
            <p:cNvSpPr>
              <a:spLocks noChangeArrowheads="1"/>
            </p:cNvSpPr>
            <p:nvPr/>
          </p:nvSpPr>
          <p:spPr bwMode="auto">
            <a:xfrm>
              <a:off x="912" y="283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DiveCust</a:t>
              </a:r>
            </a:p>
          </p:txBody>
        </p:sp>
        <p:sp>
          <p:nvSpPr>
            <p:cNvPr id="412680" name="Line 8"/>
            <p:cNvSpPr>
              <a:spLocks noChangeShapeType="1"/>
            </p:cNvSpPr>
            <p:nvPr/>
          </p:nvSpPr>
          <p:spPr bwMode="auto">
            <a:xfrm>
              <a:off x="1920" y="307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81" name="Text Box 9"/>
            <p:cNvSpPr txBox="1">
              <a:spLocks noChangeArrowheads="1"/>
            </p:cNvSpPr>
            <p:nvPr/>
          </p:nvSpPr>
          <p:spPr bwMode="auto">
            <a:xfrm>
              <a:off x="1968" y="2832"/>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latin typeface="Arial" charset="0"/>
              </a:endParaRPr>
            </a:p>
          </p:txBody>
        </p:sp>
        <p:sp>
          <p:nvSpPr>
            <p:cNvPr id="412682" name="Text Box 10"/>
            <p:cNvSpPr txBox="1">
              <a:spLocks noChangeArrowheads="1"/>
            </p:cNvSpPr>
            <p:nvPr/>
          </p:nvSpPr>
          <p:spPr bwMode="auto">
            <a:xfrm>
              <a:off x="3120" y="2832"/>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latin typeface="Arial" charset="0"/>
              </a:endParaRPr>
            </a:p>
          </p:txBody>
        </p:sp>
        <p:sp>
          <p:nvSpPr>
            <p:cNvPr id="412683" name="Oval 11"/>
            <p:cNvSpPr>
              <a:spLocks noChangeArrowheads="1"/>
            </p:cNvSpPr>
            <p:nvPr/>
          </p:nvSpPr>
          <p:spPr bwMode="auto">
            <a:xfrm>
              <a:off x="1056" y="22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Customer No</a:t>
              </a:r>
              <a:endParaRPr lang="en-US" u="sng">
                <a:latin typeface="Arial" charset="0"/>
              </a:endParaRPr>
            </a:p>
          </p:txBody>
        </p:sp>
        <p:sp>
          <p:nvSpPr>
            <p:cNvPr id="412684" name="Line 12"/>
            <p:cNvSpPr>
              <a:spLocks noChangeShapeType="1"/>
            </p:cNvSpPr>
            <p:nvPr/>
          </p:nvSpPr>
          <p:spPr bwMode="auto">
            <a:xfrm>
              <a:off x="1392"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85" name="Line 13"/>
            <p:cNvSpPr>
              <a:spLocks noChangeShapeType="1"/>
            </p:cNvSpPr>
            <p:nvPr/>
          </p:nvSpPr>
          <p:spPr bwMode="auto">
            <a:xfrm>
              <a:off x="3984" y="254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86" name="AutoShape 14"/>
            <p:cNvSpPr>
              <a:spLocks noChangeArrowheads="1"/>
            </p:cNvSpPr>
            <p:nvPr/>
          </p:nvSpPr>
          <p:spPr bwMode="auto">
            <a:xfrm>
              <a:off x="3600" y="211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ship</a:t>
              </a:r>
              <a:endParaRPr lang="en-US">
                <a:latin typeface="Arial" charset="0"/>
              </a:endParaRPr>
            </a:p>
          </p:txBody>
        </p:sp>
        <p:sp>
          <p:nvSpPr>
            <p:cNvPr id="412687" name="Rectangle 15"/>
            <p:cNvSpPr>
              <a:spLocks noChangeArrowheads="1"/>
            </p:cNvSpPr>
            <p:nvPr/>
          </p:nvSpPr>
          <p:spPr bwMode="auto">
            <a:xfrm>
              <a:off x="3504" y="144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ShipVia</a:t>
              </a:r>
            </a:p>
          </p:txBody>
        </p:sp>
        <p:sp>
          <p:nvSpPr>
            <p:cNvPr id="412688" name="Line 16"/>
            <p:cNvSpPr>
              <a:spLocks noChangeShapeType="1"/>
            </p:cNvSpPr>
            <p:nvPr/>
          </p:nvSpPr>
          <p:spPr bwMode="auto">
            <a:xfrm>
              <a:off x="3984" y="192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89" name="Oval 17"/>
            <p:cNvSpPr>
              <a:spLocks noChangeArrowheads="1"/>
            </p:cNvSpPr>
            <p:nvPr/>
          </p:nvSpPr>
          <p:spPr bwMode="auto">
            <a:xfrm>
              <a:off x="3264"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Order No</a:t>
              </a:r>
              <a:endParaRPr lang="en-US" u="sng">
                <a:latin typeface="Arial" charset="0"/>
              </a:endParaRPr>
            </a:p>
          </p:txBody>
        </p:sp>
        <p:sp>
          <p:nvSpPr>
            <p:cNvPr id="412690" name="Oval 18"/>
            <p:cNvSpPr>
              <a:spLocks noChangeArrowheads="1"/>
            </p:cNvSpPr>
            <p:nvPr/>
          </p:nvSpPr>
          <p:spPr bwMode="auto">
            <a:xfrm>
              <a:off x="2496" y="148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Ship Via</a:t>
              </a:r>
              <a:endParaRPr lang="en-US" u="sng">
                <a:latin typeface="Arial" charset="0"/>
              </a:endParaRPr>
            </a:p>
          </p:txBody>
        </p:sp>
        <p:sp>
          <p:nvSpPr>
            <p:cNvPr id="412691" name="Line 19"/>
            <p:cNvSpPr>
              <a:spLocks noChangeShapeType="1"/>
            </p:cNvSpPr>
            <p:nvPr/>
          </p:nvSpPr>
          <p:spPr bwMode="auto">
            <a:xfrm flipV="1">
              <a:off x="3600" y="33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412692" name="Group 20"/>
            <p:cNvGrpSpPr>
              <a:grpSpLocks/>
            </p:cNvGrpSpPr>
            <p:nvPr/>
          </p:nvGrpSpPr>
          <p:grpSpPr bwMode="auto">
            <a:xfrm>
              <a:off x="3984" y="3504"/>
              <a:ext cx="672" cy="384"/>
              <a:chOff x="4272" y="3696"/>
              <a:chExt cx="672" cy="384"/>
            </a:xfrm>
          </p:grpSpPr>
          <p:sp>
            <p:nvSpPr>
              <p:cNvPr id="412693" name="Oval 21"/>
              <p:cNvSpPr>
                <a:spLocks noChangeArrowheads="1"/>
              </p:cNvSpPr>
              <p:nvPr/>
            </p:nvSpPr>
            <p:spPr bwMode="auto">
              <a:xfrm>
                <a:off x="4272"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DiveItem</a:t>
                </a:r>
              </a:p>
            </p:txBody>
          </p:sp>
          <p:sp>
            <p:nvSpPr>
              <p:cNvPr id="412694" name="Oval 22"/>
              <p:cNvSpPr>
                <a:spLocks noChangeArrowheads="1"/>
              </p:cNvSpPr>
              <p:nvPr/>
            </p:nvSpPr>
            <p:spPr bwMode="auto">
              <a:xfrm>
                <a:off x="4320" y="3744"/>
                <a:ext cx="576"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12695" name="Line 23"/>
            <p:cNvSpPr>
              <a:spLocks noChangeShapeType="1"/>
            </p:cNvSpPr>
            <p:nvPr/>
          </p:nvSpPr>
          <p:spPr bwMode="auto">
            <a:xfrm>
              <a:off x="4320" y="33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96" name="Line 24"/>
            <p:cNvSpPr>
              <a:spLocks noChangeShapeType="1"/>
            </p:cNvSpPr>
            <p:nvPr/>
          </p:nvSpPr>
          <p:spPr bwMode="auto">
            <a:xfrm>
              <a:off x="3168" y="1680"/>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2697" name="Text Box 25"/>
            <p:cNvSpPr txBox="1">
              <a:spLocks noChangeArrowheads="1"/>
            </p:cNvSpPr>
            <p:nvPr/>
          </p:nvSpPr>
          <p:spPr bwMode="auto">
            <a:xfrm>
              <a:off x="4704" y="3455"/>
              <a:ext cx="99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latin typeface="Arial" charset="0"/>
                </a:rPr>
                <a:t>Repeating</a:t>
              </a:r>
            </a:p>
            <a:p>
              <a:pPr algn="l" eaLnBrk="0" hangingPunct="0"/>
              <a:r>
                <a:rPr lang="en-US">
                  <a:solidFill>
                    <a:srgbClr val="FF3300"/>
                  </a:solidFill>
                  <a:latin typeface="Arial" charset="0"/>
                </a:rPr>
                <a:t>attribute</a:t>
              </a:r>
            </a:p>
          </p:txBody>
        </p:sp>
        <p:sp>
          <p:nvSpPr>
            <p:cNvPr id="412698" name="Oval 26"/>
            <p:cNvSpPr>
              <a:spLocks noChangeArrowheads="1"/>
            </p:cNvSpPr>
            <p:nvPr/>
          </p:nvSpPr>
          <p:spPr bwMode="auto">
            <a:xfrm>
              <a:off x="4704" y="288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Customer No</a:t>
              </a:r>
            </a:p>
          </p:txBody>
        </p:sp>
        <p:sp>
          <p:nvSpPr>
            <p:cNvPr id="412699" name="Line 27"/>
            <p:cNvSpPr>
              <a:spLocks noChangeShapeType="1"/>
            </p:cNvSpPr>
            <p:nvPr/>
          </p:nvSpPr>
          <p:spPr bwMode="auto">
            <a:xfrm flipH="1">
              <a:off x="4464" y="3072"/>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3"/>
          <p:cNvSpPr>
            <a:spLocks noGrp="1"/>
          </p:cNvSpPr>
          <p:nvPr>
            <p:ph type="dt" sz="half" idx="10"/>
          </p:nvPr>
        </p:nvSpPr>
        <p:spPr/>
        <p:txBody>
          <a:bodyPr/>
          <a:lstStyle/>
          <a:p>
            <a:r>
              <a:rPr lang="en-US" smtClean="0"/>
              <a:t>IS 257 – Fall 2012 </a:t>
            </a:r>
            <a:endParaRPr lang="en-US"/>
          </a:p>
        </p:txBody>
      </p:sp>
      <p:sp>
        <p:nvSpPr>
          <p:cNvPr id="413698" name="Rectangle 2"/>
          <p:cNvSpPr>
            <a:spLocks noGrp="1" noChangeArrowheads="1"/>
          </p:cNvSpPr>
          <p:nvPr>
            <p:ph type="title"/>
          </p:nvPr>
        </p:nvSpPr>
        <p:spPr/>
        <p:txBody>
          <a:bodyPr/>
          <a:lstStyle/>
          <a:p>
            <a:r>
              <a:rPr lang="en-US"/>
              <a:t>Ordering Normalization</a:t>
            </a:r>
          </a:p>
        </p:txBody>
      </p:sp>
      <p:grpSp>
        <p:nvGrpSpPr>
          <p:cNvPr id="413734" name="Group 38"/>
          <p:cNvGrpSpPr>
            <a:grpSpLocks/>
          </p:cNvGrpSpPr>
          <p:nvPr/>
        </p:nvGrpSpPr>
        <p:grpSpPr bwMode="auto">
          <a:xfrm>
            <a:off x="228600" y="1295400"/>
            <a:ext cx="8686800" cy="4876800"/>
            <a:chOff x="192" y="1056"/>
            <a:chExt cx="5472" cy="3072"/>
          </a:xfrm>
        </p:grpSpPr>
        <p:sp>
          <p:nvSpPr>
            <p:cNvPr id="413699" name="Rectangle 3"/>
            <p:cNvSpPr>
              <a:spLocks noChangeArrowheads="1"/>
            </p:cNvSpPr>
            <p:nvPr/>
          </p:nvSpPr>
          <p:spPr bwMode="auto">
            <a:xfrm>
              <a:off x="192" y="259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t>DiveCust</a:t>
              </a:r>
            </a:p>
          </p:txBody>
        </p:sp>
        <p:sp>
          <p:nvSpPr>
            <p:cNvPr id="413700" name="AutoShape 4"/>
            <p:cNvSpPr>
              <a:spLocks noChangeArrowheads="1"/>
            </p:cNvSpPr>
            <p:nvPr/>
          </p:nvSpPr>
          <p:spPr bwMode="auto">
            <a:xfrm>
              <a:off x="1344" y="2544"/>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Orders</a:t>
              </a:r>
              <a:endParaRPr lang="en-US" sz="2000">
                <a:latin typeface="Arial" charset="0"/>
              </a:endParaRPr>
            </a:p>
          </p:txBody>
        </p:sp>
        <p:sp>
          <p:nvSpPr>
            <p:cNvPr id="413701" name="Line 5"/>
            <p:cNvSpPr>
              <a:spLocks noChangeShapeType="1"/>
            </p:cNvSpPr>
            <p:nvPr/>
          </p:nvSpPr>
          <p:spPr bwMode="auto">
            <a:xfrm>
              <a:off x="1200" y="283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02" name="Text Box 6"/>
            <p:cNvSpPr txBox="1">
              <a:spLocks noChangeArrowheads="1"/>
            </p:cNvSpPr>
            <p:nvPr/>
          </p:nvSpPr>
          <p:spPr bwMode="auto">
            <a:xfrm>
              <a:off x="1248" y="2622"/>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latin typeface="Arial" charset="0"/>
              </a:endParaRPr>
            </a:p>
          </p:txBody>
        </p:sp>
        <p:sp>
          <p:nvSpPr>
            <p:cNvPr id="413703" name="Oval 7"/>
            <p:cNvSpPr>
              <a:spLocks noChangeArrowheads="1"/>
            </p:cNvSpPr>
            <p:nvPr/>
          </p:nvSpPr>
          <p:spPr bwMode="auto">
            <a:xfrm>
              <a:off x="336"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latin typeface="Arial" charset="0"/>
                </a:rPr>
                <a:t>Customer No</a:t>
              </a:r>
              <a:endParaRPr lang="en-US" sz="2000" u="sng">
                <a:latin typeface="Arial" charset="0"/>
              </a:endParaRPr>
            </a:p>
          </p:txBody>
        </p:sp>
        <p:sp>
          <p:nvSpPr>
            <p:cNvPr id="413704" name="Line 8"/>
            <p:cNvSpPr>
              <a:spLocks noChangeShapeType="1"/>
            </p:cNvSpPr>
            <p:nvPr/>
          </p:nvSpPr>
          <p:spPr bwMode="auto">
            <a:xfrm>
              <a:off x="672" y="235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05" name="Rectangle 9"/>
            <p:cNvSpPr>
              <a:spLocks noChangeArrowheads="1"/>
            </p:cNvSpPr>
            <p:nvPr/>
          </p:nvSpPr>
          <p:spPr bwMode="auto">
            <a:xfrm>
              <a:off x="2256" y="259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DiveOrds</a:t>
              </a:r>
            </a:p>
          </p:txBody>
        </p:sp>
        <p:sp>
          <p:nvSpPr>
            <p:cNvPr id="413706" name="Line 10"/>
            <p:cNvSpPr>
              <a:spLocks noChangeShapeType="1"/>
            </p:cNvSpPr>
            <p:nvPr/>
          </p:nvSpPr>
          <p:spPr bwMode="auto">
            <a:xfrm>
              <a:off x="2112" y="283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07" name="Line 11"/>
            <p:cNvSpPr>
              <a:spLocks noChangeShapeType="1"/>
            </p:cNvSpPr>
            <p:nvPr/>
          </p:nvSpPr>
          <p:spPr bwMode="auto">
            <a:xfrm>
              <a:off x="2784" y="230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08" name="AutoShape 12"/>
            <p:cNvSpPr>
              <a:spLocks noChangeArrowheads="1"/>
            </p:cNvSpPr>
            <p:nvPr/>
          </p:nvSpPr>
          <p:spPr bwMode="auto">
            <a:xfrm>
              <a:off x="2400"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Ship</a:t>
              </a:r>
              <a:endParaRPr lang="en-US" sz="2000">
                <a:latin typeface="Arial" charset="0"/>
              </a:endParaRPr>
            </a:p>
          </p:txBody>
        </p:sp>
        <p:sp>
          <p:nvSpPr>
            <p:cNvPr id="413709" name="Rectangle 13"/>
            <p:cNvSpPr>
              <a:spLocks noChangeArrowheads="1"/>
            </p:cNvSpPr>
            <p:nvPr/>
          </p:nvSpPr>
          <p:spPr bwMode="auto">
            <a:xfrm>
              <a:off x="2304" y="12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ShipVia</a:t>
              </a:r>
            </a:p>
          </p:txBody>
        </p:sp>
        <p:sp>
          <p:nvSpPr>
            <p:cNvPr id="413710" name="Line 14"/>
            <p:cNvSpPr>
              <a:spLocks noChangeShapeType="1"/>
            </p:cNvSpPr>
            <p:nvPr/>
          </p:nvSpPr>
          <p:spPr bwMode="auto">
            <a:xfrm>
              <a:off x="2784" y="168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11" name="Oval 15"/>
            <p:cNvSpPr>
              <a:spLocks noChangeArrowheads="1"/>
            </p:cNvSpPr>
            <p:nvPr/>
          </p:nvSpPr>
          <p:spPr bwMode="auto">
            <a:xfrm>
              <a:off x="2064"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latin typeface="Arial" charset="0"/>
                </a:rPr>
                <a:t>Order No</a:t>
              </a:r>
              <a:endParaRPr lang="en-US" sz="2000" u="sng">
                <a:latin typeface="Arial" charset="0"/>
              </a:endParaRPr>
            </a:p>
          </p:txBody>
        </p:sp>
        <p:sp>
          <p:nvSpPr>
            <p:cNvPr id="413712" name="Oval 16"/>
            <p:cNvSpPr>
              <a:spLocks noChangeArrowheads="1"/>
            </p:cNvSpPr>
            <p:nvPr/>
          </p:nvSpPr>
          <p:spPr bwMode="auto">
            <a:xfrm>
              <a:off x="1296" y="12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latin typeface="Arial" charset="0"/>
                </a:rPr>
                <a:t>Ship Via</a:t>
              </a:r>
              <a:endParaRPr lang="en-US" sz="2000" u="sng">
                <a:latin typeface="Arial" charset="0"/>
              </a:endParaRPr>
            </a:p>
          </p:txBody>
        </p:sp>
        <p:sp>
          <p:nvSpPr>
            <p:cNvPr id="413713" name="Line 17"/>
            <p:cNvSpPr>
              <a:spLocks noChangeShapeType="1"/>
            </p:cNvSpPr>
            <p:nvPr/>
          </p:nvSpPr>
          <p:spPr bwMode="auto">
            <a:xfrm flipV="1">
              <a:off x="2400" y="307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14" name="Line 18"/>
            <p:cNvSpPr>
              <a:spLocks noChangeShapeType="1"/>
            </p:cNvSpPr>
            <p:nvPr/>
          </p:nvSpPr>
          <p:spPr bwMode="auto">
            <a:xfrm>
              <a:off x="1968" y="1440"/>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15" name="Text Box 19"/>
            <p:cNvSpPr txBox="1">
              <a:spLocks noChangeArrowheads="1"/>
            </p:cNvSpPr>
            <p:nvPr/>
          </p:nvSpPr>
          <p:spPr bwMode="auto">
            <a:xfrm>
              <a:off x="2208" y="3246"/>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latin typeface="Arial" charset="0"/>
              </a:endParaRPr>
            </a:p>
          </p:txBody>
        </p:sp>
        <p:sp>
          <p:nvSpPr>
            <p:cNvPr id="413716" name="Line 20"/>
            <p:cNvSpPr>
              <a:spLocks noChangeShapeType="1"/>
            </p:cNvSpPr>
            <p:nvPr/>
          </p:nvSpPr>
          <p:spPr bwMode="auto">
            <a:xfrm>
              <a:off x="4464" y="240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17" name="Rectangle 21"/>
            <p:cNvSpPr>
              <a:spLocks noChangeArrowheads="1"/>
            </p:cNvSpPr>
            <p:nvPr/>
          </p:nvSpPr>
          <p:spPr bwMode="auto">
            <a:xfrm>
              <a:off x="4368" y="259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DiveItem</a:t>
              </a:r>
            </a:p>
          </p:txBody>
        </p:sp>
        <p:sp>
          <p:nvSpPr>
            <p:cNvPr id="413718" name="AutoShape 22"/>
            <p:cNvSpPr>
              <a:spLocks noChangeArrowheads="1"/>
            </p:cNvSpPr>
            <p:nvPr/>
          </p:nvSpPr>
          <p:spPr bwMode="auto">
            <a:xfrm>
              <a:off x="3456" y="2544"/>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Contains</a:t>
              </a:r>
              <a:endParaRPr lang="en-US" sz="2000">
                <a:latin typeface="Arial" charset="0"/>
              </a:endParaRPr>
            </a:p>
          </p:txBody>
        </p:sp>
        <p:sp>
          <p:nvSpPr>
            <p:cNvPr id="413719" name="Line 23"/>
            <p:cNvSpPr>
              <a:spLocks noChangeShapeType="1"/>
            </p:cNvSpPr>
            <p:nvPr/>
          </p:nvSpPr>
          <p:spPr bwMode="auto">
            <a:xfrm>
              <a:off x="4224" y="283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20" name="Text Box 24"/>
            <p:cNvSpPr txBox="1">
              <a:spLocks noChangeArrowheads="1"/>
            </p:cNvSpPr>
            <p:nvPr/>
          </p:nvSpPr>
          <p:spPr bwMode="auto">
            <a:xfrm>
              <a:off x="4032" y="2622"/>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latin typeface="Arial" charset="0"/>
              </a:endParaRPr>
            </a:p>
          </p:txBody>
        </p:sp>
        <p:sp>
          <p:nvSpPr>
            <p:cNvPr id="413721" name="Oval 25"/>
            <p:cNvSpPr>
              <a:spLocks noChangeArrowheads="1"/>
            </p:cNvSpPr>
            <p:nvPr/>
          </p:nvSpPr>
          <p:spPr bwMode="auto">
            <a:xfrm>
              <a:off x="4560" y="144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Item No</a:t>
              </a:r>
              <a:endParaRPr lang="en-US" sz="2000">
                <a:latin typeface="Arial" charset="0"/>
              </a:endParaRPr>
            </a:p>
          </p:txBody>
        </p:sp>
        <p:sp>
          <p:nvSpPr>
            <p:cNvPr id="413722" name="Rectangle 26"/>
            <p:cNvSpPr>
              <a:spLocks noChangeArrowheads="1"/>
            </p:cNvSpPr>
            <p:nvPr/>
          </p:nvSpPr>
          <p:spPr bwMode="auto">
            <a:xfrm>
              <a:off x="4416" y="2640"/>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23" name="AutoShape 27"/>
            <p:cNvSpPr>
              <a:spLocks noChangeArrowheads="1"/>
            </p:cNvSpPr>
            <p:nvPr/>
          </p:nvSpPr>
          <p:spPr bwMode="auto">
            <a:xfrm>
              <a:off x="3504" y="2592"/>
              <a:ext cx="672" cy="480"/>
            </a:xfrm>
            <a:prstGeom prst="flowChartDecision">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24" name="Oval 28"/>
            <p:cNvSpPr>
              <a:spLocks noChangeArrowheads="1"/>
            </p:cNvSpPr>
            <p:nvPr/>
          </p:nvSpPr>
          <p:spPr bwMode="auto">
            <a:xfrm>
              <a:off x="4944" y="201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Qty</a:t>
              </a:r>
              <a:endParaRPr lang="en-US" sz="2000">
                <a:latin typeface="Arial" charset="0"/>
              </a:endParaRPr>
            </a:p>
          </p:txBody>
        </p:sp>
        <p:sp>
          <p:nvSpPr>
            <p:cNvPr id="413725" name="Oval 29"/>
            <p:cNvSpPr>
              <a:spLocks noChangeArrowheads="1"/>
            </p:cNvSpPr>
            <p:nvPr/>
          </p:nvSpPr>
          <p:spPr bwMode="auto">
            <a:xfrm>
              <a:off x="4128" y="201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Order No</a:t>
              </a:r>
              <a:endParaRPr lang="en-US" sz="2000">
                <a:latin typeface="Arial" charset="0"/>
              </a:endParaRPr>
            </a:p>
          </p:txBody>
        </p:sp>
        <p:sp>
          <p:nvSpPr>
            <p:cNvPr id="413726" name="Line 30"/>
            <p:cNvSpPr>
              <a:spLocks noChangeShapeType="1"/>
            </p:cNvSpPr>
            <p:nvPr/>
          </p:nvSpPr>
          <p:spPr bwMode="auto">
            <a:xfrm>
              <a:off x="4896" y="1824"/>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27" name="Line 31"/>
            <p:cNvSpPr>
              <a:spLocks noChangeShapeType="1"/>
            </p:cNvSpPr>
            <p:nvPr/>
          </p:nvSpPr>
          <p:spPr bwMode="auto">
            <a:xfrm>
              <a:off x="5280" y="240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28" name="Line 32"/>
            <p:cNvSpPr>
              <a:spLocks noChangeShapeType="1"/>
            </p:cNvSpPr>
            <p:nvPr/>
          </p:nvSpPr>
          <p:spPr bwMode="auto">
            <a:xfrm>
              <a:off x="3264" y="283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29" name="Oval 33"/>
            <p:cNvSpPr>
              <a:spLocks noChangeArrowheads="1"/>
            </p:cNvSpPr>
            <p:nvPr/>
          </p:nvSpPr>
          <p:spPr bwMode="auto">
            <a:xfrm>
              <a:off x="2448" y="36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latin typeface="Arial" charset="0"/>
                </a:rPr>
                <a:t>Customer No</a:t>
              </a:r>
              <a:endParaRPr lang="en-US" sz="2000">
                <a:latin typeface="Arial" charset="0"/>
              </a:endParaRPr>
            </a:p>
          </p:txBody>
        </p:sp>
        <p:sp>
          <p:nvSpPr>
            <p:cNvPr id="413730" name="Line 34"/>
            <p:cNvSpPr>
              <a:spLocks noChangeShapeType="1"/>
            </p:cNvSpPr>
            <p:nvPr/>
          </p:nvSpPr>
          <p:spPr bwMode="auto">
            <a:xfrm>
              <a:off x="2784" y="3072"/>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31" name="Oval 35"/>
            <p:cNvSpPr>
              <a:spLocks noChangeArrowheads="1"/>
            </p:cNvSpPr>
            <p:nvPr/>
          </p:nvSpPr>
          <p:spPr bwMode="auto">
            <a:xfrm>
              <a:off x="3456" y="1056"/>
              <a:ext cx="2208" cy="3072"/>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3732" name="Oval 36"/>
            <p:cNvSpPr>
              <a:spLocks noChangeArrowheads="1"/>
            </p:cNvSpPr>
            <p:nvPr/>
          </p:nvSpPr>
          <p:spPr bwMode="auto">
            <a:xfrm>
              <a:off x="4944" y="345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Rental/sale</a:t>
              </a:r>
              <a:endParaRPr lang="en-US" sz="2000">
                <a:latin typeface="Arial" charset="0"/>
              </a:endParaRPr>
            </a:p>
          </p:txBody>
        </p:sp>
        <p:sp>
          <p:nvSpPr>
            <p:cNvPr id="413733" name="Line 37"/>
            <p:cNvSpPr>
              <a:spLocks noChangeShapeType="1"/>
            </p:cNvSpPr>
            <p:nvPr/>
          </p:nvSpPr>
          <p:spPr bwMode="auto">
            <a:xfrm flipV="1">
              <a:off x="5280" y="3072"/>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IS 257 – Fall 2012 </a:t>
            </a:r>
            <a:endParaRPr lang="en-US"/>
          </a:p>
        </p:txBody>
      </p:sp>
      <p:sp>
        <p:nvSpPr>
          <p:cNvPr id="414722" name="Rectangle 2"/>
          <p:cNvSpPr>
            <a:spLocks noGrp="1" noChangeArrowheads="1"/>
          </p:cNvSpPr>
          <p:nvPr>
            <p:ph type="title"/>
          </p:nvPr>
        </p:nvSpPr>
        <p:spPr/>
        <p:txBody>
          <a:bodyPr/>
          <a:lstStyle/>
          <a:p>
            <a:r>
              <a:rPr lang="en-US"/>
              <a:t>Details of DiveItem</a:t>
            </a:r>
          </a:p>
        </p:txBody>
      </p:sp>
      <p:grpSp>
        <p:nvGrpSpPr>
          <p:cNvPr id="414723" name="Group 3"/>
          <p:cNvGrpSpPr>
            <a:grpSpLocks/>
          </p:cNvGrpSpPr>
          <p:nvPr/>
        </p:nvGrpSpPr>
        <p:grpSpPr bwMode="auto">
          <a:xfrm>
            <a:off x="914400" y="1981200"/>
            <a:ext cx="7086600" cy="4419600"/>
            <a:chOff x="912" y="1440"/>
            <a:chExt cx="4464" cy="2784"/>
          </a:xfrm>
        </p:grpSpPr>
        <p:sp>
          <p:nvSpPr>
            <p:cNvPr id="414724" name="Rectangle 4"/>
            <p:cNvSpPr>
              <a:spLocks noChangeArrowheads="1"/>
            </p:cNvSpPr>
            <p:nvPr/>
          </p:nvSpPr>
          <p:spPr bwMode="auto">
            <a:xfrm>
              <a:off x="3456" y="283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DiveStok</a:t>
              </a:r>
            </a:p>
          </p:txBody>
        </p:sp>
        <p:sp>
          <p:nvSpPr>
            <p:cNvPr id="414725" name="AutoShape 5"/>
            <p:cNvSpPr>
              <a:spLocks noChangeArrowheads="1"/>
            </p:cNvSpPr>
            <p:nvPr/>
          </p:nvSpPr>
          <p:spPr bwMode="auto">
            <a:xfrm>
              <a:off x="2304" y="2784"/>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Supplies</a:t>
              </a:r>
              <a:endParaRPr lang="en-US">
                <a:latin typeface="Arial" charset="0"/>
              </a:endParaRPr>
            </a:p>
          </p:txBody>
        </p:sp>
        <p:sp>
          <p:nvSpPr>
            <p:cNvPr id="414726" name="Line 6"/>
            <p:cNvSpPr>
              <a:spLocks noChangeShapeType="1"/>
            </p:cNvSpPr>
            <p:nvPr/>
          </p:nvSpPr>
          <p:spPr bwMode="auto">
            <a:xfrm>
              <a:off x="3072" y="307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27" name="Rectangle 7"/>
            <p:cNvSpPr>
              <a:spLocks noChangeArrowheads="1"/>
            </p:cNvSpPr>
            <p:nvPr/>
          </p:nvSpPr>
          <p:spPr bwMode="auto">
            <a:xfrm>
              <a:off x="912" y="283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Supplier</a:t>
              </a:r>
            </a:p>
          </p:txBody>
        </p:sp>
        <p:sp>
          <p:nvSpPr>
            <p:cNvPr id="414728" name="Line 8"/>
            <p:cNvSpPr>
              <a:spLocks noChangeShapeType="1"/>
            </p:cNvSpPr>
            <p:nvPr/>
          </p:nvSpPr>
          <p:spPr bwMode="auto">
            <a:xfrm>
              <a:off x="1920" y="307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29" name="Text Box 9"/>
            <p:cNvSpPr txBox="1">
              <a:spLocks noChangeArrowheads="1"/>
            </p:cNvSpPr>
            <p:nvPr/>
          </p:nvSpPr>
          <p:spPr bwMode="auto">
            <a:xfrm>
              <a:off x="1968" y="2832"/>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latin typeface="Arial" charset="0"/>
              </a:endParaRPr>
            </a:p>
          </p:txBody>
        </p:sp>
        <p:sp>
          <p:nvSpPr>
            <p:cNvPr id="414730" name="Text Box 10"/>
            <p:cNvSpPr txBox="1">
              <a:spLocks noChangeArrowheads="1"/>
            </p:cNvSpPr>
            <p:nvPr/>
          </p:nvSpPr>
          <p:spPr bwMode="auto">
            <a:xfrm>
              <a:off x="3120" y="2832"/>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latin typeface="Arial" charset="0"/>
              </a:endParaRPr>
            </a:p>
          </p:txBody>
        </p:sp>
        <p:sp>
          <p:nvSpPr>
            <p:cNvPr id="414731" name="Oval 11"/>
            <p:cNvSpPr>
              <a:spLocks noChangeArrowheads="1"/>
            </p:cNvSpPr>
            <p:nvPr/>
          </p:nvSpPr>
          <p:spPr bwMode="auto">
            <a:xfrm>
              <a:off x="1056" y="22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Company#</a:t>
              </a:r>
              <a:endParaRPr lang="en-US" u="sng">
                <a:latin typeface="Arial" charset="0"/>
              </a:endParaRPr>
            </a:p>
          </p:txBody>
        </p:sp>
        <p:sp>
          <p:nvSpPr>
            <p:cNvPr id="414732" name="Line 12"/>
            <p:cNvSpPr>
              <a:spLocks noChangeShapeType="1"/>
            </p:cNvSpPr>
            <p:nvPr/>
          </p:nvSpPr>
          <p:spPr bwMode="auto">
            <a:xfrm>
              <a:off x="1392"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33" name="Line 13"/>
            <p:cNvSpPr>
              <a:spLocks noChangeShapeType="1"/>
            </p:cNvSpPr>
            <p:nvPr/>
          </p:nvSpPr>
          <p:spPr bwMode="auto">
            <a:xfrm>
              <a:off x="3984" y="254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34" name="AutoShape 14"/>
            <p:cNvSpPr>
              <a:spLocks noChangeArrowheads="1"/>
            </p:cNvSpPr>
            <p:nvPr/>
          </p:nvSpPr>
          <p:spPr bwMode="auto">
            <a:xfrm>
              <a:off x="3600" y="211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Has</a:t>
              </a:r>
              <a:endParaRPr lang="en-US">
                <a:latin typeface="Arial" charset="0"/>
              </a:endParaRPr>
            </a:p>
          </p:txBody>
        </p:sp>
        <p:sp>
          <p:nvSpPr>
            <p:cNvPr id="414735" name="Rectangle 15"/>
            <p:cNvSpPr>
              <a:spLocks noChangeArrowheads="1"/>
            </p:cNvSpPr>
            <p:nvPr/>
          </p:nvSpPr>
          <p:spPr bwMode="auto">
            <a:xfrm>
              <a:off x="3504" y="144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DiveItem</a:t>
              </a:r>
            </a:p>
          </p:txBody>
        </p:sp>
        <p:sp>
          <p:nvSpPr>
            <p:cNvPr id="414736" name="Line 16"/>
            <p:cNvSpPr>
              <a:spLocks noChangeShapeType="1"/>
            </p:cNvSpPr>
            <p:nvPr/>
          </p:nvSpPr>
          <p:spPr bwMode="auto">
            <a:xfrm>
              <a:off x="3984" y="192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37" name="Oval 17"/>
            <p:cNvSpPr>
              <a:spLocks noChangeArrowheads="1"/>
            </p:cNvSpPr>
            <p:nvPr/>
          </p:nvSpPr>
          <p:spPr bwMode="auto">
            <a:xfrm>
              <a:off x="3216"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Item No</a:t>
              </a:r>
              <a:endParaRPr lang="en-US" u="sng">
                <a:latin typeface="Arial" charset="0"/>
              </a:endParaRPr>
            </a:p>
          </p:txBody>
        </p:sp>
        <p:sp>
          <p:nvSpPr>
            <p:cNvPr id="414738" name="Oval 18"/>
            <p:cNvSpPr>
              <a:spLocks noChangeArrowheads="1"/>
            </p:cNvSpPr>
            <p:nvPr/>
          </p:nvSpPr>
          <p:spPr bwMode="auto">
            <a:xfrm>
              <a:off x="2496" y="148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Item No</a:t>
              </a:r>
              <a:endParaRPr lang="en-US" u="sng">
                <a:latin typeface="Arial" charset="0"/>
              </a:endParaRPr>
            </a:p>
          </p:txBody>
        </p:sp>
        <p:sp>
          <p:nvSpPr>
            <p:cNvPr id="414739" name="Line 19"/>
            <p:cNvSpPr>
              <a:spLocks noChangeShapeType="1"/>
            </p:cNvSpPr>
            <p:nvPr/>
          </p:nvSpPr>
          <p:spPr bwMode="auto">
            <a:xfrm flipV="1">
              <a:off x="3552" y="33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40" name="Oval 20"/>
            <p:cNvSpPr>
              <a:spLocks noChangeArrowheads="1"/>
            </p:cNvSpPr>
            <p:nvPr/>
          </p:nvSpPr>
          <p:spPr bwMode="auto">
            <a:xfrm>
              <a:off x="4080"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On Hand</a:t>
              </a:r>
            </a:p>
          </p:txBody>
        </p:sp>
        <p:sp>
          <p:nvSpPr>
            <p:cNvPr id="414741" name="Line 21"/>
            <p:cNvSpPr>
              <a:spLocks noChangeShapeType="1"/>
            </p:cNvSpPr>
            <p:nvPr/>
          </p:nvSpPr>
          <p:spPr bwMode="auto">
            <a:xfrm>
              <a:off x="4416" y="33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42" name="Line 22"/>
            <p:cNvSpPr>
              <a:spLocks noChangeShapeType="1"/>
            </p:cNvSpPr>
            <p:nvPr/>
          </p:nvSpPr>
          <p:spPr bwMode="auto">
            <a:xfrm>
              <a:off x="3168" y="1680"/>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43" name="Oval 23"/>
            <p:cNvSpPr>
              <a:spLocks noChangeArrowheads="1"/>
            </p:cNvSpPr>
            <p:nvPr/>
          </p:nvSpPr>
          <p:spPr bwMode="auto">
            <a:xfrm>
              <a:off x="3648" y="384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Sale Price</a:t>
              </a:r>
            </a:p>
          </p:txBody>
        </p:sp>
        <p:sp>
          <p:nvSpPr>
            <p:cNvPr id="414744" name="Oval 24"/>
            <p:cNvSpPr>
              <a:spLocks noChangeArrowheads="1"/>
            </p:cNvSpPr>
            <p:nvPr/>
          </p:nvSpPr>
          <p:spPr bwMode="auto">
            <a:xfrm>
              <a:off x="4704" y="148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Order No</a:t>
              </a:r>
            </a:p>
          </p:txBody>
        </p:sp>
        <p:sp>
          <p:nvSpPr>
            <p:cNvPr id="414745" name="Line 25"/>
            <p:cNvSpPr>
              <a:spLocks noChangeShapeType="1"/>
            </p:cNvSpPr>
            <p:nvPr/>
          </p:nvSpPr>
          <p:spPr bwMode="auto">
            <a:xfrm>
              <a:off x="3984" y="33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46" name="Line 26"/>
            <p:cNvSpPr>
              <a:spLocks noChangeShapeType="1"/>
            </p:cNvSpPr>
            <p:nvPr/>
          </p:nvSpPr>
          <p:spPr bwMode="auto">
            <a:xfrm flipH="1">
              <a:off x="4512" y="168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47" name="Text Box 27"/>
            <p:cNvSpPr txBox="1">
              <a:spLocks noChangeArrowheads="1"/>
            </p:cNvSpPr>
            <p:nvPr/>
          </p:nvSpPr>
          <p:spPr bwMode="auto">
            <a:xfrm>
              <a:off x="1920" y="2831"/>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m</a:t>
              </a:r>
            </a:p>
          </p:txBody>
        </p:sp>
        <p:sp>
          <p:nvSpPr>
            <p:cNvPr id="414748" name="Text Box 28"/>
            <p:cNvSpPr txBox="1">
              <a:spLocks noChangeArrowheads="1"/>
            </p:cNvSpPr>
            <p:nvPr/>
          </p:nvSpPr>
          <p:spPr bwMode="auto">
            <a:xfrm>
              <a:off x="3216" y="2831"/>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a:t>
              </a:r>
            </a:p>
          </p:txBody>
        </p:sp>
      </p:grpSp>
      <p:sp>
        <p:nvSpPr>
          <p:cNvPr id="414749" name="Oval 29"/>
          <p:cNvSpPr>
            <a:spLocks noChangeArrowheads="1"/>
          </p:cNvSpPr>
          <p:nvPr/>
        </p:nvSpPr>
        <p:spPr bwMode="auto">
          <a:xfrm>
            <a:off x="457200" y="2743200"/>
            <a:ext cx="4343400" cy="32004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4750" name="Text Box 30"/>
          <p:cNvSpPr txBox="1">
            <a:spLocks noChangeArrowheads="1"/>
          </p:cNvSpPr>
          <p:nvPr/>
        </p:nvSpPr>
        <p:spPr bwMode="auto">
          <a:xfrm>
            <a:off x="1524000" y="5027613"/>
            <a:ext cx="27082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80000"/>
              </a:lnSpc>
            </a:pPr>
            <a:r>
              <a:rPr lang="en-US">
                <a:solidFill>
                  <a:schemeClr val="accent2"/>
                </a:solidFill>
                <a:latin typeface="Arial" charset="0"/>
              </a:rPr>
              <a:t>We</a:t>
            </a:r>
            <a:r>
              <a:rPr lang="ja-JP" altLang="en-US">
                <a:solidFill>
                  <a:schemeClr val="accent2"/>
                </a:solidFill>
                <a:latin typeface="Arial"/>
              </a:rPr>
              <a:t>’</a:t>
            </a:r>
            <a:r>
              <a:rPr lang="en-US">
                <a:solidFill>
                  <a:schemeClr val="accent2"/>
                </a:solidFill>
                <a:latin typeface="Arial" charset="0"/>
              </a:rPr>
              <a:t>re ignoring this</a:t>
            </a:r>
          </a:p>
          <a:p>
            <a:pPr algn="l" eaLnBrk="0" hangingPunct="0">
              <a:lnSpc>
                <a:spcPct val="80000"/>
              </a:lnSpc>
            </a:pPr>
            <a:r>
              <a:rPr lang="en-US">
                <a:solidFill>
                  <a:schemeClr val="accent2"/>
                </a:solidFill>
                <a:latin typeface="Arial" charset="0"/>
              </a:rPr>
              <a:t>  part...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r>
              <a:rPr lang="en-US" smtClean="0"/>
              <a:t>IS 257 – Fall 2012 </a:t>
            </a:r>
            <a:endParaRPr lang="en-US"/>
          </a:p>
        </p:txBody>
      </p:sp>
      <p:sp>
        <p:nvSpPr>
          <p:cNvPr id="415746" name="Rectangle 2"/>
          <p:cNvSpPr>
            <a:spLocks noGrp="1" noChangeArrowheads="1"/>
          </p:cNvSpPr>
          <p:nvPr>
            <p:ph type="title"/>
          </p:nvPr>
        </p:nvSpPr>
        <p:spPr/>
        <p:txBody>
          <a:bodyPr/>
          <a:lstStyle/>
          <a:p>
            <a:r>
              <a:rPr lang="en-US"/>
              <a:t>Ordering: Full ER</a:t>
            </a:r>
          </a:p>
        </p:txBody>
      </p:sp>
      <p:sp>
        <p:nvSpPr>
          <p:cNvPr id="415748" name="Oval 4"/>
          <p:cNvSpPr>
            <a:spLocks noChangeArrowheads="1"/>
          </p:cNvSpPr>
          <p:nvPr/>
        </p:nvSpPr>
        <p:spPr bwMode="auto">
          <a:xfrm>
            <a:off x="3203575" y="1371600"/>
            <a:ext cx="600075"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u="sng">
                <a:latin typeface="Arial" charset="0"/>
              </a:rPr>
              <a:t>Customer</a:t>
            </a:r>
          </a:p>
          <a:p>
            <a:pPr algn="ctr" eaLnBrk="0" hangingPunct="0"/>
            <a:r>
              <a:rPr lang="en-US" sz="1400" u="sng">
                <a:latin typeface="Arial" charset="0"/>
              </a:rPr>
              <a:t>No</a:t>
            </a:r>
            <a:endParaRPr lang="en-US" u="sng">
              <a:latin typeface="Arial" charset="0"/>
            </a:endParaRPr>
          </a:p>
        </p:txBody>
      </p:sp>
      <p:sp>
        <p:nvSpPr>
          <p:cNvPr id="415749" name="Oval 5"/>
          <p:cNvSpPr>
            <a:spLocks noChangeArrowheads="1"/>
          </p:cNvSpPr>
          <p:nvPr/>
        </p:nvSpPr>
        <p:spPr bwMode="auto">
          <a:xfrm>
            <a:off x="5033963" y="2070100"/>
            <a:ext cx="601662"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latin typeface="Arial" charset="0"/>
              </a:rPr>
              <a:t>ShipVia</a:t>
            </a:r>
            <a:endParaRPr lang="en-US" u="sng">
              <a:latin typeface="Arial" charset="0"/>
            </a:endParaRPr>
          </a:p>
        </p:txBody>
      </p:sp>
      <p:sp>
        <p:nvSpPr>
          <p:cNvPr id="415750" name="Rectangle 6"/>
          <p:cNvSpPr>
            <a:spLocks noChangeArrowheads="1"/>
          </p:cNvSpPr>
          <p:nvPr/>
        </p:nvSpPr>
        <p:spPr bwMode="auto">
          <a:xfrm>
            <a:off x="2135188" y="2770188"/>
            <a:ext cx="901700" cy="452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solidFill>
                  <a:schemeClr val="bg1"/>
                </a:solidFill>
                <a:latin typeface="Arial" charset="0"/>
              </a:rPr>
              <a:t>Dest</a:t>
            </a:r>
            <a:endParaRPr lang="en-US">
              <a:solidFill>
                <a:schemeClr val="bg1"/>
              </a:solidFill>
              <a:latin typeface="Arial" charset="0"/>
            </a:endParaRPr>
          </a:p>
        </p:txBody>
      </p:sp>
      <p:sp>
        <p:nvSpPr>
          <p:cNvPr id="415751" name="Rectangle 7"/>
          <p:cNvSpPr>
            <a:spLocks noChangeArrowheads="1"/>
          </p:cNvSpPr>
          <p:nvPr/>
        </p:nvSpPr>
        <p:spPr bwMode="auto">
          <a:xfrm>
            <a:off x="6178550" y="2536825"/>
            <a:ext cx="901700" cy="452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solidFill>
                  <a:schemeClr val="bg1"/>
                </a:solidFill>
                <a:latin typeface="Arial" charset="0"/>
              </a:rPr>
              <a:t>ShipVia</a:t>
            </a:r>
            <a:endParaRPr lang="en-US">
              <a:solidFill>
                <a:schemeClr val="bg1"/>
              </a:solidFill>
              <a:latin typeface="Arial" charset="0"/>
            </a:endParaRPr>
          </a:p>
        </p:txBody>
      </p:sp>
      <p:sp>
        <p:nvSpPr>
          <p:cNvPr id="415752" name="Rectangle 8"/>
          <p:cNvSpPr>
            <a:spLocks noChangeArrowheads="1"/>
          </p:cNvSpPr>
          <p:nvPr/>
        </p:nvSpPr>
        <p:spPr bwMode="auto">
          <a:xfrm>
            <a:off x="5186363" y="5567363"/>
            <a:ext cx="901700" cy="452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solidFill>
                  <a:schemeClr val="bg1"/>
                </a:solidFill>
                <a:latin typeface="Arial" charset="0"/>
              </a:rPr>
              <a:t>DiveStok</a:t>
            </a:r>
            <a:endParaRPr lang="en-US">
              <a:solidFill>
                <a:schemeClr val="bg1"/>
              </a:solidFill>
              <a:latin typeface="Arial" charset="0"/>
            </a:endParaRPr>
          </a:p>
        </p:txBody>
      </p:sp>
      <p:sp>
        <p:nvSpPr>
          <p:cNvPr id="415753" name="Rectangle 9"/>
          <p:cNvSpPr>
            <a:spLocks noChangeArrowheads="1"/>
          </p:cNvSpPr>
          <p:nvPr/>
        </p:nvSpPr>
        <p:spPr bwMode="auto">
          <a:xfrm>
            <a:off x="5186363" y="4168775"/>
            <a:ext cx="901700" cy="452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solidFill>
                  <a:schemeClr val="bg1"/>
                </a:solidFill>
                <a:latin typeface="Arial" charset="0"/>
              </a:rPr>
              <a:t>DiveItem</a:t>
            </a:r>
            <a:endParaRPr lang="en-US">
              <a:solidFill>
                <a:schemeClr val="bg1"/>
              </a:solidFill>
              <a:latin typeface="Arial" charset="0"/>
            </a:endParaRPr>
          </a:p>
        </p:txBody>
      </p:sp>
      <p:sp>
        <p:nvSpPr>
          <p:cNvPr id="415754" name="Rectangle 10"/>
          <p:cNvSpPr>
            <a:spLocks noChangeArrowheads="1"/>
          </p:cNvSpPr>
          <p:nvPr/>
        </p:nvSpPr>
        <p:spPr bwMode="auto">
          <a:xfrm>
            <a:off x="4043363" y="2692400"/>
            <a:ext cx="900112" cy="452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solidFill>
                  <a:schemeClr val="bg1"/>
                </a:solidFill>
                <a:latin typeface="Arial" charset="0"/>
              </a:rPr>
              <a:t>DiveOrds</a:t>
            </a:r>
            <a:endParaRPr lang="en-US">
              <a:solidFill>
                <a:schemeClr val="bg1"/>
              </a:solidFill>
              <a:latin typeface="Arial" charset="0"/>
            </a:endParaRPr>
          </a:p>
        </p:txBody>
      </p:sp>
      <p:sp>
        <p:nvSpPr>
          <p:cNvPr id="415755" name="Rectangle 11"/>
          <p:cNvSpPr>
            <a:spLocks noChangeArrowheads="1"/>
          </p:cNvSpPr>
          <p:nvPr/>
        </p:nvSpPr>
        <p:spPr bwMode="auto">
          <a:xfrm>
            <a:off x="4043363" y="1449388"/>
            <a:ext cx="900112" cy="452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a:solidFill>
                  <a:schemeClr val="bg1"/>
                </a:solidFill>
                <a:latin typeface="Arial" charset="0"/>
              </a:rPr>
              <a:t>DiveCust</a:t>
            </a:r>
            <a:endParaRPr lang="en-US">
              <a:solidFill>
                <a:schemeClr val="bg1"/>
              </a:solidFill>
              <a:latin typeface="Arial" charset="0"/>
            </a:endParaRPr>
          </a:p>
        </p:txBody>
      </p:sp>
      <p:sp>
        <p:nvSpPr>
          <p:cNvPr id="415756" name="AutoShape 12"/>
          <p:cNvSpPr>
            <a:spLocks noChangeArrowheads="1"/>
          </p:cNvSpPr>
          <p:nvPr/>
        </p:nvSpPr>
        <p:spPr bwMode="auto">
          <a:xfrm>
            <a:off x="5340350" y="3159125"/>
            <a:ext cx="457200" cy="309563"/>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a:solidFill>
                <a:schemeClr val="bg1"/>
              </a:solidFill>
              <a:latin typeface="Arial" charset="0"/>
            </a:endParaRPr>
          </a:p>
        </p:txBody>
      </p:sp>
      <p:sp>
        <p:nvSpPr>
          <p:cNvPr id="415757" name="Line 13"/>
          <p:cNvSpPr>
            <a:spLocks noChangeShapeType="1"/>
          </p:cNvSpPr>
          <p:nvPr/>
        </p:nvSpPr>
        <p:spPr bwMode="auto">
          <a:xfrm>
            <a:off x="3051175" y="2925763"/>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58" name="Line 14"/>
          <p:cNvSpPr>
            <a:spLocks noChangeShapeType="1"/>
          </p:cNvSpPr>
          <p:nvPr/>
        </p:nvSpPr>
        <p:spPr bwMode="auto">
          <a:xfrm>
            <a:off x="3813175" y="2925763"/>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59" name="Line 15"/>
          <p:cNvSpPr>
            <a:spLocks noChangeShapeType="1"/>
          </p:cNvSpPr>
          <p:nvPr/>
        </p:nvSpPr>
        <p:spPr bwMode="auto">
          <a:xfrm>
            <a:off x="4500563" y="1916113"/>
            <a:ext cx="0"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60" name="Line 16"/>
          <p:cNvSpPr>
            <a:spLocks noChangeShapeType="1"/>
          </p:cNvSpPr>
          <p:nvPr/>
        </p:nvSpPr>
        <p:spPr bwMode="auto">
          <a:xfrm>
            <a:off x="4500563" y="2459038"/>
            <a:ext cx="0" cy="233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61" name="Line 17"/>
          <p:cNvSpPr>
            <a:spLocks noChangeShapeType="1"/>
          </p:cNvSpPr>
          <p:nvPr/>
        </p:nvSpPr>
        <p:spPr bwMode="auto">
          <a:xfrm flipV="1">
            <a:off x="4957763" y="2770188"/>
            <a:ext cx="382587" cy="155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62" name="Line 18"/>
          <p:cNvSpPr>
            <a:spLocks noChangeShapeType="1"/>
          </p:cNvSpPr>
          <p:nvPr/>
        </p:nvSpPr>
        <p:spPr bwMode="auto">
          <a:xfrm>
            <a:off x="4957763" y="2925763"/>
            <a:ext cx="382587" cy="38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63" name="Line 19"/>
          <p:cNvSpPr>
            <a:spLocks noChangeShapeType="1"/>
          </p:cNvSpPr>
          <p:nvPr/>
        </p:nvSpPr>
        <p:spPr bwMode="auto">
          <a:xfrm>
            <a:off x="5568950" y="3468688"/>
            <a:ext cx="0" cy="700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64" name="AutoShape 20"/>
          <p:cNvSpPr>
            <a:spLocks noChangeArrowheads="1"/>
          </p:cNvSpPr>
          <p:nvPr/>
        </p:nvSpPr>
        <p:spPr bwMode="auto">
          <a:xfrm>
            <a:off x="3355975" y="2770188"/>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a:solidFill>
                <a:schemeClr val="bg1"/>
              </a:solidFill>
              <a:latin typeface="Arial" charset="0"/>
            </a:endParaRPr>
          </a:p>
        </p:txBody>
      </p:sp>
      <p:sp>
        <p:nvSpPr>
          <p:cNvPr id="415765" name="AutoShape 21"/>
          <p:cNvSpPr>
            <a:spLocks noChangeArrowheads="1"/>
          </p:cNvSpPr>
          <p:nvPr/>
        </p:nvSpPr>
        <p:spPr bwMode="auto">
          <a:xfrm>
            <a:off x="4271963" y="2147888"/>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a:solidFill>
                <a:schemeClr val="bg1"/>
              </a:solidFill>
              <a:latin typeface="Arial" charset="0"/>
            </a:endParaRPr>
          </a:p>
        </p:txBody>
      </p:sp>
      <p:sp>
        <p:nvSpPr>
          <p:cNvPr id="415766" name="AutoShape 22"/>
          <p:cNvSpPr>
            <a:spLocks noChangeArrowheads="1"/>
          </p:cNvSpPr>
          <p:nvPr/>
        </p:nvSpPr>
        <p:spPr bwMode="auto">
          <a:xfrm>
            <a:off x="5340350" y="2614613"/>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a:solidFill>
                <a:schemeClr val="bg1"/>
              </a:solidFill>
              <a:latin typeface="Arial" charset="0"/>
            </a:endParaRPr>
          </a:p>
        </p:txBody>
      </p:sp>
      <p:sp>
        <p:nvSpPr>
          <p:cNvPr id="415767" name="AutoShape 23"/>
          <p:cNvSpPr>
            <a:spLocks noChangeArrowheads="1"/>
          </p:cNvSpPr>
          <p:nvPr/>
        </p:nvSpPr>
        <p:spPr bwMode="auto">
          <a:xfrm>
            <a:off x="5340350" y="4945063"/>
            <a:ext cx="457200" cy="311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a:solidFill>
                <a:schemeClr val="bg1"/>
              </a:solidFill>
              <a:latin typeface="Arial" charset="0"/>
            </a:endParaRPr>
          </a:p>
        </p:txBody>
      </p:sp>
      <p:sp>
        <p:nvSpPr>
          <p:cNvPr id="415768" name="Line 24"/>
          <p:cNvSpPr>
            <a:spLocks noChangeShapeType="1"/>
          </p:cNvSpPr>
          <p:nvPr/>
        </p:nvSpPr>
        <p:spPr bwMode="auto">
          <a:xfrm>
            <a:off x="5568950" y="4633913"/>
            <a:ext cx="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69" name="Line 25"/>
          <p:cNvSpPr>
            <a:spLocks noChangeShapeType="1"/>
          </p:cNvSpPr>
          <p:nvPr/>
        </p:nvSpPr>
        <p:spPr bwMode="auto">
          <a:xfrm>
            <a:off x="5568950" y="5256213"/>
            <a:ext cx="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70" name="Line 26"/>
          <p:cNvSpPr>
            <a:spLocks noChangeShapeType="1"/>
          </p:cNvSpPr>
          <p:nvPr/>
        </p:nvSpPr>
        <p:spPr bwMode="auto">
          <a:xfrm>
            <a:off x="5797550" y="2770188"/>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71" name="Oval 27"/>
          <p:cNvSpPr>
            <a:spLocks noChangeArrowheads="1"/>
          </p:cNvSpPr>
          <p:nvPr/>
        </p:nvSpPr>
        <p:spPr bwMode="auto">
          <a:xfrm>
            <a:off x="3355975" y="2147888"/>
            <a:ext cx="600075" cy="363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latin typeface="Arial" charset="0"/>
              </a:rPr>
              <a:t>Customer</a:t>
            </a:r>
          </a:p>
          <a:p>
            <a:pPr algn="ctr" eaLnBrk="0" hangingPunct="0"/>
            <a:r>
              <a:rPr lang="en-US" sz="1400">
                <a:latin typeface="Arial" charset="0"/>
              </a:rPr>
              <a:t>No</a:t>
            </a:r>
            <a:endParaRPr lang="en-US">
              <a:latin typeface="Arial" charset="0"/>
            </a:endParaRPr>
          </a:p>
        </p:txBody>
      </p:sp>
      <p:sp>
        <p:nvSpPr>
          <p:cNvPr id="415772" name="Line 28"/>
          <p:cNvSpPr>
            <a:spLocks noChangeShapeType="1"/>
          </p:cNvSpPr>
          <p:nvPr/>
        </p:nvSpPr>
        <p:spPr bwMode="auto">
          <a:xfrm>
            <a:off x="3813175" y="1527175"/>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73" name="Line 29"/>
          <p:cNvSpPr>
            <a:spLocks noChangeShapeType="1"/>
          </p:cNvSpPr>
          <p:nvPr/>
        </p:nvSpPr>
        <p:spPr bwMode="auto">
          <a:xfrm>
            <a:off x="3965575" y="2303463"/>
            <a:ext cx="230188" cy="388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74" name="Oval 30"/>
          <p:cNvSpPr>
            <a:spLocks noChangeArrowheads="1"/>
          </p:cNvSpPr>
          <p:nvPr/>
        </p:nvSpPr>
        <p:spPr bwMode="auto">
          <a:xfrm>
            <a:off x="7475538" y="2614613"/>
            <a:ext cx="601662"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u="sng">
                <a:latin typeface="Arial" charset="0"/>
              </a:rPr>
              <a:t>ShipVia</a:t>
            </a:r>
            <a:endParaRPr lang="en-US" u="sng">
              <a:latin typeface="Arial" charset="0"/>
            </a:endParaRPr>
          </a:p>
        </p:txBody>
      </p:sp>
      <p:sp>
        <p:nvSpPr>
          <p:cNvPr id="415775" name="Line 31"/>
          <p:cNvSpPr>
            <a:spLocks noChangeShapeType="1"/>
          </p:cNvSpPr>
          <p:nvPr/>
        </p:nvSpPr>
        <p:spPr bwMode="auto">
          <a:xfrm flipH="1">
            <a:off x="4805363" y="2381250"/>
            <a:ext cx="38100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76" name="Line 32"/>
          <p:cNvSpPr>
            <a:spLocks noChangeShapeType="1"/>
          </p:cNvSpPr>
          <p:nvPr/>
        </p:nvSpPr>
        <p:spPr bwMode="auto">
          <a:xfrm flipH="1">
            <a:off x="7094538" y="2770188"/>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77" name="Oval 33"/>
          <p:cNvSpPr>
            <a:spLocks noChangeArrowheads="1"/>
          </p:cNvSpPr>
          <p:nvPr/>
        </p:nvSpPr>
        <p:spPr bwMode="auto">
          <a:xfrm>
            <a:off x="4195763" y="3390900"/>
            <a:ext cx="600075"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u="sng">
                <a:latin typeface="Arial" charset="0"/>
              </a:rPr>
              <a:t>Order</a:t>
            </a:r>
          </a:p>
          <a:p>
            <a:pPr algn="ctr" eaLnBrk="0" hangingPunct="0"/>
            <a:r>
              <a:rPr lang="en-US" sz="1400" u="sng">
                <a:latin typeface="Arial" charset="0"/>
              </a:rPr>
              <a:t>No</a:t>
            </a:r>
            <a:endParaRPr lang="en-US" u="sng">
              <a:latin typeface="Arial" charset="0"/>
            </a:endParaRPr>
          </a:p>
        </p:txBody>
      </p:sp>
      <p:sp>
        <p:nvSpPr>
          <p:cNvPr id="415778" name="Oval 34"/>
          <p:cNvSpPr>
            <a:spLocks noChangeArrowheads="1"/>
          </p:cNvSpPr>
          <p:nvPr/>
        </p:nvSpPr>
        <p:spPr bwMode="auto">
          <a:xfrm>
            <a:off x="6408738" y="3779838"/>
            <a:ext cx="600075"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latin typeface="Arial" charset="0"/>
              </a:rPr>
              <a:t>Order</a:t>
            </a:r>
          </a:p>
          <a:p>
            <a:pPr algn="ctr" eaLnBrk="0" hangingPunct="0"/>
            <a:r>
              <a:rPr lang="en-US" sz="1400">
                <a:latin typeface="Arial" charset="0"/>
              </a:rPr>
              <a:t>No</a:t>
            </a:r>
            <a:endParaRPr lang="en-US" u="sng">
              <a:latin typeface="Arial" charset="0"/>
            </a:endParaRPr>
          </a:p>
        </p:txBody>
      </p:sp>
      <p:sp>
        <p:nvSpPr>
          <p:cNvPr id="415779" name="Oval 35"/>
          <p:cNvSpPr>
            <a:spLocks noChangeArrowheads="1"/>
          </p:cNvSpPr>
          <p:nvPr/>
        </p:nvSpPr>
        <p:spPr bwMode="auto">
          <a:xfrm>
            <a:off x="6408738" y="4478338"/>
            <a:ext cx="600075" cy="363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latin typeface="Arial" charset="0"/>
              </a:rPr>
              <a:t>Item</a:t>
            </a:r>
          </a:p>
          <a:p>
            <a:pPr algn="ctr" eaLnBrk="0" hangingPunct="0"/>
            <a:r>
              <a:rPr lang="en-US" sz="1400">
                <a:latin typeface="Arial" charset="0"/>
              </a:rPr>
              <a:t>No</a:t>
            </a:r>
            <a:endParaRPr lang="en-US" u="sng">
              <a:latin typeface="Arial" charset="0"/>
            </a:endParaRPr>
          </a:p>
        </p:txBody>
      </p:sp>
      <p:sp>
        <p:nvSpPr>
          <p:cNvPr id="415780" name="Oval 36"/>
          <p:cNvSpPr>
            <a:spLocks noChangeArrowheads="1"/>
          </p:cNvSpPr>
          <p:nvPr/>
        </p:nvSpPr>
        <p:spPr bwMode="auto">
          <a:xfrm>
            <a:off x="6408738" y="5643563"/>
            <a:ext cx="600075" cy="363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u="sng">
                <a:latin typeface="Arial" charset="0"/>
              </a:rPr>
              <a:t>Item</a:t>
            </a:r>
          </a:p>
          <a:p>
            <a:pPr algn="ctr" eaLnBrk="0" hangingPunct="0"/>
            <a:r>
              <a:rPr lang="en-US" sz="1400" u="sng">
                <a:latin typeface="Arial" charset="0"/>
              </a:rPr>
              <a:t>No</a:t>
            </a:r>
            <a:endParaRPr lang="en-US" u="sng">
              <a:latin typeface="Arial" charset="0"/>
            </a:endParaRPr>
          </a:p>
        </p:txBody>
      </p:sp>
      <p:sp>
        <p:nvSpPr>
          <p:cNvPr id="415781" name="Line 37"/>
          <p:cNvSpPr>
            <a:spLocks noChangeShapeType="1"/>
          </p:cNvSpPr>
          <p:nvPr/>
        </p:nvSpPr>
        <p:spPr bwMode="auto">
          <a:xfrm>
            <a:off x="6102350" y="5799138"/>
            <a:ext cx="306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82" name="Line 38"/>
          <p:cNvSpPr>
            <a:spLocks noChangeShapeType="1"/>
          </p:cNvSpPr>
          <p:nvPr/>
        </p:nvSpPr>
        <p:spPr bwMode="auto">
          <a:xfrm>
            <a:off x="6102350" y="4402138"/>
            <a:ext cx="306388"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83" name="Line 39"/>
          <p:cNvSpPr>
            <a:spLocks noChangeShapeType="1"/>
          </p:cNvSpPr>
          <p:nvPr/>
        </p:nvSpPr>
        <p:spPr bwMode="auto">
          <a:xfrm flipH="1">
            <a:off x="6102350" y="3935413"/>
            <a:ext cx="306388" cy="388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84" name="Line 40"/>
          <p:cNvSpPr>
            <a:spLocks noChangeShapeType="1"/>
          </p:cNvSpPr>
          <p:nvPr/>
        </p:nvSpPr>
        <p:spPr bwMode="auto">
          <a:xfrm flipV="1">
            <a:off x="4500563" y="3159125"/>
            <a:ext cx="0"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85" name="Oval 41"/>
          <p:cNvSpPr>
            <a:spLocks noChangeArrowheads="1"/>
          </p:cNvSpPr>
          <p:nvPr/>
        </p:nvSpPr>
        <p:spPr bwMode="auto">
          <a:xfrm>
            <a:off x="1906588" y="2070100"/>
            <a:ext cx="600075"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u="sng">
                <a:latin typeface="Arial" charset="0"/>
              </a:rPr>
              <a:t>Destination</a:t>
            </a:r>
          </a:p>
          <a:p>
            <a:pPr algn="ctr" eaLnBrk="0" hangingPunct="0"/>
            <a:r>
              <a:rPr lang="en-US" sz="1400" u="sng">
                <a:latin typeface="Arial" charset="0"/>
              </a:rPr>
              <a:t>Name</a:t>
            </a:r>
            <a:endParaRPr lang="en-US">
              <a:latin typeface="Arial" charset="0"/>
            </a:endParaRPr>
          </a:p>
        </p:txBody>
      </p:sp>
      <p:sp>
        <p:nvSpPr>
          <p:cNvPr id="415786" name="Oval 42"/>
          <p:cNvSpPr>
            <a:spLocks noChangeArrowheads="1"/>
          </p:cNvSpPr>
          <p:nvPr/>
        </p:nvSpPr>
        <p:spPr bwMode="auto">
          <a:xfrm>
            <a:off x="3432175" y="3390900"/>
            <a:ext cx="601663" cy="363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latin typeface="Arial" charset="0"/>
              </a:rPr>
              <a:t>Destination</a:t>
            </a:r>
            <a:endParaRPr lang="en-US">
              <a:latin typeface="Arial" charset="0"/>
            </a:endParaRPr>
          </a:p>
        </p:txBody>
      </p:sp>
      <p:sp>
        <p:nvSpPr>
          <p:cNvPr id="415787" name="Line 43"/>
          <p:cNvSpPr>
            <a:spLocks noChangeShapeType="1"/>
          </p:cNvSpPr>
          <p:nvPr/>
        </p:nvSpPr>
        <p:spPr bwMode="auto">
          <a:xfrm>
            <a:off x="2287588" y="2459038"/>
            <a:ext cx="0" cy="311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88" name="Line 44"/>
          <p:cNvSpPr>
            <a:spLocks noChangeShapeType="1"/>
          </p:cNvSpPr>
          <p:nvPr/>
        </p:nvSpPr>
        <p:spPr bwMode="auto">
          <a:xfrm flipV="1">
            <a:off x="3813175" y="3159125"/>
            <a:ext cx="306388"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89" name="Oval 45"/>
          <p:cNvSpPr>
            <a:spLocks noChangeArrowheads="1"/>
          </p:cNvSpPr>
          <p:nvPr/>
        </p:nvSpPr>
        <p:spPr bwMode="auto">
          <a:xfrm>
            <a:off x="1143000" y="2459038"/>
            <a:ext cx="601663" cy="36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a:latin typeface="Arial" charset="0"/>
              </a:rPr>
              <a:t>Destination</a:t>
            </a:r>
          </a:p>
          <a:p>
            <a:pPr algn="ctr" eaLnBrk="0" hangingPunct="0"/>
            <a:r>
              <a:rPr lang="en-US" sz="1400">
                <a:latin typeface="Arial" charset="0"/>
              </a:rPr>
              <a:t>no</a:t>
            </a:r>
            <a:endParaRPr lang="en-US">
              <a:latin typeface="Arial" charset="0"/>
            </a:endParaRPr>
          </a:p>
        </p:txBody>
      </p:sp>
      <p:sp>
        <p:nvSpPr>
          <p:cNvPr id="415790" name="Line 46"/>
          <p:cNvSpPr>
            <a:spLocks noChangeShapeType="1"/>
          </p:cNvSpPr>
          <p:nvPr/>
        </p:nvSpPr>
        <p:spPr bwMode="auto">
          <a:xfrm>
            <a:off x="1754188" y="2614613"/>
            <a:ext cx="381000" cy="155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5791" name="Text Box 47"/>
          <p:cNvSpPr txBox="1">
            <a:spLocks noChangeArrowheads="1"/>
          </p:cNvSpPr>
          <p:nvPr/>
        </p:nvSpPr>
        <p:spPr bwMode="auto">
          <a:xfrm>
            <a:off x="3051175" y="269240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415792" name="Text Box 48"/>
          <p:cNvSpPr txBox="1">
            <a:spLocks noChangeArrowheads="1"/>
          </p:cNvSpPr>
          <p:nvPr/>
        </p:nvSpPr>
        <p:spPr bwMode="auto">
          <a:xfrm>
            <a:off x="4500563" y="1916113"/>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415793" name="Text Box 49"/>
          <p:cNvSpPr txBox="1">
            <a:spLocks noChangeArrowheads="1"/>
          </p:cNvSpPr>
          <p:nvPr/>
        </p:nvSpPr>
        <p:spPr bwMode="auto">
          <a:xfrm>
            <a:off x="4957763" y="300355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415794" name="Text Box 50"/>
          <p:cNvSpPr txBox="1">
            <a:spLocks noChangeArrowheads="1"/>
          </p:cNvSpPr>
          <p:nvPr/>
        </p:nvSpPr>
        <p:spPr bwMode="auto">
          <a:xfrm>
            <a:off x="5568950" y="533400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415795" name="Text Box 51"/>
          <p:cNvSpPr txBox="1">
            <a:spLocks noChangeArrowheads="1"/>
          </p:cNvSpPr>
          <p:nvPr/>
        </p:nvSpPr>
        <p:spPr bwMode="auto">
          <a:xfrm>
            <a:off x="5949950" y="2770188"/>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1</a:t>
            </a:r>
          </a:p>
        </p:txBody>
      </p:sp>
      <p:sp>
        <p:nvSpPr>
          <p:cNvPr id="415796" name="Text Box 52"/>
          <p:cNvSpPr txBox="1">
            <a:spLocks noChangeArrowheads="1"/>
          </p:cNvSpPr>
          <p:nvPr/>
        </p:nvSpPr>
        <p:spPr bwMode="auto">
          <a:xfrm>
            <a:off x="4957763" y="269240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415797" name="Text Box 53"/>
          <p:cNvSpPr txBox="1">
            <a:spLocks noChangeArrowheads="1"/>
          </p:cNvSpPr>
          <p:nvPr/>
        </p:nvSpPr>
        <p:spPr bwMode="auto">
          <a:xfrm>
            <a:off x="5568950" y="3935413"/>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415798" name="Text Box 54"/>
          <p:cNvSpPr txBox="1">
            <a:spLocks noChangeArrowheads="1"/>
          </p:cNvSpPr>
          <p:nvPr/>
        </p:nvSpPr>
        <p:spPr bwMode="auto">
          <a:xfrm>
            <a:off x="5568950" y="4633913"/>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415799" name="Text Box 55"/>
          <p:cNvSpPr txBox="1">
            <a:spLocks noChangeArrowheads="1"/>
          </p:cNvSpPr>
          <p:nvPr/>
        </p:nvSpPr>
        <p:spPr bwMode="auto">
          <a:xfrm>
            <a:off x="4500563" y="2459038"/>
            <a:ext cx="2413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
        <p:nvSpPr>
          <p:cNvPr id="415800" name="Text Box 56"/>
          <p:cNvSpPr txBox="1">
            <a:spLocks noChangeArrowheads="1"/>
          </p:cNvSpPr>
          <p:nvPr/>
        </p:nvSpPr>
        <p:spPr bwMode="auto">
          <a:xfrm>
            <a:off x="3813175" y="2692400"/>
            <a:ext cx="241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solidFill>
                  <a:schemeClr val="bg1"/>
                </a:solidFill>
                <a:latin typeface="Arial" charset="0"/>
              </a:rPr>
              <a:t>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smtClean="0"/>
              <a:t>IS 257 – Fall 2012 </a:t>
            </a:r>
            <a:endParaRPr lang="en-US"/>
          </a:p>
        </p:txBody>
      </p:sp>
      <p:sp>
        <p:nvSpPr>
          <p:cNvPr id="416770" name="Rectangle 2"/>
          <p:cNvSpPr>
            <a:spLocks noGrp="1" noChangeArrowheads="1"/>
          </p:cNvSpPr>
          <p:nvPr>
            <p:ph type="title"/>
          </p:nvPr>
        </p:nvSpPr>
        <p:spPr/>
        <p:txBody>
          <a:bodyPr/>
          <a:lstStyle/>
          <a:p>
            <a:r>
              <a:rPr lang="en-US"/>
              <a:t>Location/Site Selection</a:t>
            </a:r>
          </a:p>
        </p:txBody>
      </p:sp>
      <p:sp>
        <p:nvSpPr>
          <p:cNvPr id="416771" name="Rectangle 3"/>
          <p:cNvSpPr>
            <a:spLocks noChangeArrowheads="1"/>
          </p:cNvSpPr>
          <p:nvPr/>
        </p:nvSpPr>
        <p:spPr bwMode="auto">
          <a:xfrm>
            <a:off x="5791200" y="3810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Dest</a:t>
            </a:r>
          </a:p>
        </p:txBody>
      </p:sp>
      <p:sp>
        <p:nvSpPr>
          <p:cNvPr id="416772" name="AutoShape 4"/>
          <p:cNvSpPr>
            <a:spLocks noChangeArrowheads="1"/>
          </p:cNvSpPr>
          <p:nvPr/>
        </p:nvSpPr>
        <p:spPr bwMode="auto">
          <a:xfrm>
            <a:off x="3962400" y="3733800"/>
            <a:ext cx="1219200" cy="9144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lnSpc>
                <a:spcPct val="80000"/>
              </a:lnSpc>
            </a:pPr>
            <a:r>
              <a:rPr lang="en-US">
                <a:latin typeface="Arial" charset="0"/>
              </a:rPr>
              <a:t>Going </a:t>
            </a:r>
          </a:p>
          <a:p>
            <a:pPr algn="ctr" eaLnBrk="0" hangingPunct="0">
              <a:lnSpc>
                <a:spcPct val="80000"/>
              </a:lnSpc>
            </a:pPr>
            <a:r>
              <a:rPr lang="en-US">
                <a:latin typeface="Arial" charset="0"/>
              </a:rPr>
              <a:t>to?</a:t>
            </a:r>
          </a:p>
        </p:txBody>
      </p:sp>
      <p:sp>
        <p:nvSpPr>
          <p:cNvPr id="416773" name="Line 5"/>
          <p:cNvSpPr>
            <a:spLocks noChangeShapeType="1"/>
          </p:cNvSpPr>
          <p:nvPr/>
        </p:nvSpPr>
        <p:spPr bwMode="auto">
          <a:xfrm>
            <a:off x="5181600" y="4191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6774" name="Rectangle 6"/>
          <p:cNvSpPr>
            <a:spLocks noChangeArrowheads="1"/>
          </p:cNvSpPr>
          <p:nvPr/>
        </p:nvSpPr>
        <p:spPr bwMode="auto">
          <a:xfrm>
            <a:off x="1752600" y="3810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DiveOrds</a:t>
            </a:r>
          </a:p>
        </p:txBody>
      </p:sp>
      <p:sp>
        <p:nvSpPr>
          <p:cNvPr id="416775" name="Line 7"/>
          <p:cNvSpPr>
            <a:spLocks noChangeShapeType="1"/>
          </p:cNvSpPr>
          <p:nvPr/>
        </p:nvSpPr>
        <p:spPr bwMode="auto">
          <a:xfrm>
            <a:off x="3352800" y="4191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6776" name="Oval 8"/>
          <p:cNvSpPr>
            <a:spLocks noChangeArrowheads="1"/>
          </p:cNvSpPr>
          <p:nvPr/>
        </p:nvSpPr>
        <p:spPr bwMode="auto">
          <a:xfrm>
            <a:off x="5410200" y="2438400"/>
            <a:ext cx="990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u="sng">
                <a:latin typeface="Arial" charset="0"/>
              </a:rPr>
              <a:t>Destination</a:t>
            </a:r>
            <a:endParaRPr lang="en-US" sz="2000" u="sng">
              <a:latin typeface="Arial" charset="0"/>
            </a:endParaRPr>
          </a:p>
          <a:p>
            <a:pPr algn="ctr" eaLnBrk="0" hangingPunct="0"/>
            <a:r>
              <a:rPr lang="en-US" sz="2000" u="sng">
                <a:latin typeface="Arial" charset="0"/>
              </a:rPr>
              <a:t>No</a:t>
            </a:r>
          </a:p>
        </p:txBody>
      </p:sp>
      <p:sp>
        <p:nvSpPr>
          <p:cNvPr id="416777" name="Oval 9"/>
          <p:cNvSpPr>
            <a:spLocks noChangeArrowheads="1"/>
          </p:cNvSpPr>
          <p:nvPr/>
        </p:nvSpPr>
        <p:spPr bwMode="auto">
          <a:xfrm>
            <a:off x="6705600" y="2438400"/>
            <a:ext cx="990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Destination</a:t>
            </a:r>
          </a:p>
          <a:p>
            <a:pPr algn="ctr" eaLnBrk="0" hangingPunct="0"/>
            <a:r>
              <a:rPr lang="en-US" sz="1800">
                <a:latin typeface="Arial" charset="0"/>
              </a:rPr>
              <a:t>Name</a:t>
            </a:r>
          </a:p>
        </p:txBody>
      </p:sp>
      <p:sp>
        <p:nvSpPr>
          <p:cNvPr id="416778" name="Line 10"/>
          <p:cNvSpPr>
            <a:spLocks noChangeShapeType="1"/>
          </p:cNvSpPr>
          <p:nvPr/>
        </p:nvSpPr>
        <p:spPr bwMode="auto">
          <a:xfrm>
            <a:off x="59436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6779" name="Line 11"/>
          <p:cNvSpPr>
            <a:spLocks noChangeShapeType="1"/>
          </p:cNvSpPr>
          <p:nvPr/>
        </p:nvSpPr>
        <p:spPr bwMode="auto">
          <a:xfrm>
            <a:off x="72390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6780" name="Oval 12"/>
          <p:cNvSpPr>
            <a:spLocks noChangeArrowheads="1"/>
          </p:cNvSpPr>
          <p:nvPr/>
        </p:nvSpPr>
        <p:spPr bwMode="auto">
          <a:xfrm>
            <a:off x="1905000" y="2438400"/>
            <a:ext cx="990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800">
                <a:latin typeface="Arial" charset="0"/>
              </a:rPr>
              <a:t>Destination</a:t>
            </a:r>
            <a:endParaRPr lang="en-US">
              <a:latin typeface="Arial" charset="0"/>
            </a:endParaRPr>
          </a:p>
        </p:txBody>
      </p:sp>
      <p:sp>
        <p:nvSpPr>
          <p:cNvPr id="416781" name="Line 13"/>
          <p:cNvSpPr>
            <a:spLocks noChangeShapeType="1"/>
          </p:cNvSpPr>
          <p:nvPr/>
        </p:nvSpPr>
        <p:spPr bwMode="auto">
          <a:xfrm>
            <a:off x="24384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2"/>
          <p:cNvSpPr>
            <a:spLocks noGrp="1"/>
          </p:cNvSpPr>
          <p:nvPr>
            <p:ph type="dt" sz="half" idx="10"/>
          </p:nvPr>
        </p:nvSpPr>
        <p:spPr/>
        <p:txBody>
          <a:bodyPr/>
          <a:lstStyle/>
          <a:p>
            <a:r>
              <a:rPr lang="en-US" smtClean="0"/>
              <a:t>IS 257 – Fall 2012 </a:t>
            </a:r>
            <a:endParaRPr lang="en-US"/>
          </a:p>
        </p:txBody>
      </p:sp>
      <p:sp>
        <p:nvSpPr>
          <p:cNvPr id="417794" name="Rectangle 2"/>
          <p:cNvSpPr>
            <a:spLocks noGrp="1" noChangeArrowheads="1"/>
          </p:cNvSpPr>
          <p:nvPr>
            <p:ph type="title"/>
          </p:nvPr>
        </p:nvSpPr>
        <p:spPr/>
        <p:txBody>
          <a:bodyPr/>
          <a:lstStyle/>
          <a:p>
            <a:r>
              <a:rPr lang="en-US"/>
              <a:t>Destination/ Sites </a:t>
            </a:r>
          </a:p>
        </p:txBody>
      </p:sp>
      <p:sp>
        <p:nvSpPr>
          <p:cNvPr id="417796" name="Rectangle 4"/>
          <p:cNvSpPr>
            <a:spLocks noChangeArrowheads="1"/>
          </p:cNvSpPr>
          <p:nvPr/>
        </p:nvSpPr>
        <p:spPr bwMode="auto">
          <a:xfrm>
            <a:off x="3417888" y="3236913"/>
            <a:ext cx="14224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Dest</a:t>
            </a:r>
            <a:endParaRPr lang="en-US" sz="3600">
              <a:solidFill>
                <a:schemeClr val="bg1"/>
              </a:solidFill>
              <a:latin typeface="Arial" charset="0"/>
            </a:endParaRPr>
          </a:p>
        </p:txBody>
      </p:sp>
      <p:sp>
        <p:nvSpPr>
          <p:cNvPr id="417797" name="Rectangle 5"/>
          <p:cNvSpPr>
            <a:spLocks noChangeArrowheads="1"/>
          </p:cNvSpPr>
          <p:nvPr/>
        </p:nvSpPr>
        <p:spPr bwMode="auto">
          <a:xfrm>
            <a:off x="3417888" y="5308600"/>
            <a:ext cx="14224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Sites</a:t>
            </a:r>
            <a:endParaRPr lang="en-US" sz="3600">
              <a:solidFill>
                <a:schemeClr val="bg1"/>
              </a:solidFill>
              <a:latin typeface="Arial" charset="0"/>
            </a:endParaRPr>
          </a:p>
        </p:txBody>
      </p:sp>
      <p:sp>
        <p:nvSpPr>
          <p:cNvPr id="417798" name="Rectangle 6"/>
          <p:cNvSpPr>
            <a:spLocks noChangeArrowheads="1"/>
          </p:cNvSpPr>
          <p:nvPr/>
        </p:nvSpPr>
        <p:spPr bwMode="auto">
          <a:xfrm>
            <a:off x="6426200" y="3089275"/>
            <a:ext cx="1422400"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DiveOrds</a:t>
            </a:r>
            <a:endParaRPr lang="en-US" sz="3600">
              <a:solidFill>
                <a:schemeClr val="bg1"/>
              </a:solidFill>
              <a:latin typeface="Arial" charset="0"/>
            </a:endParaRPr>
          </a:p>
        </p:txBody>
      </p:sp>
      <p:sp>
        <p:nvSpPr>
          <p:cNvPr id="417799" name="Line 7"/>
          <p:cNvSpPr>
            <a:spLocks noChangeShapeType="1"/>
          </p:cNvSpPr>
          <p:nvPr/>
        </p:nvSpPr>
        <p:spPr bwMode="auto">
          <a:xfrm>
            <a:off x="4140200" y="5013325"/>
            <a:ext cx="0"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00" name="Line 8"/>
          <p:cNvSpPr>
            <a:spLocks noChangeShapeType="1"/>
          </p:cNvSpPr>
          <p:nvPr/>
        </p:nvSpPr>
        <p:spPr bwMode="auto">
          <a:xfrm>
            <a:off x="4140200" y="4124325"/>
            <a:ext cx="0" cy="296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01" name="Line 9"/>
          <p:cNvSpPr>
            <a:spLocks noChangeShapeType="1"/>
          </p:cNvSpPr>
          <p:nvPr/>
        </p:nvSpPr>
        <p:spPr bwMode="auto">
          <a:xfrm>
            <a:off x="4862513" y="3532188"/>
            <a:ext cx="481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02" name="Line 10"/>
          <p:cNvSpPr>
            <a:spLocks noChangeShapeType="1"/>
          </p:cNvSpPr>
          <p:nvPr/>
        </p:nvSpPr>
        <p:spPr bwMode="auto">
          <a:xfrm>
            <a:off x="6065838" y="353218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03" name="AutoShape 11"/>
          <p:cNvSpPr>
            <a:spLocks noChangeArrowheads="1"/>
          </p:cNvSpPr>
          <p:nvPr/>
        </p:nvSpPr>
        <p:spPr bwMode="auto">
          <a:xfrm>
            <a:off x="3778250" y="4421188"/>
            <a:ext cx="722313" cy="592137"/>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sz="3600">
              <a:latin typeface="Arial" charset="0"/>
            </a:endParaRPr>
          </a:p>
        </p:txBody>
      </p:sp>
      <p:sp>
        <p:nvSpPr>
          <p:cNvPr id="417804" name="AutoShape 12"/>
          <p:cNvSpPr>
            <a:spLocks noChangeArrowheads="1"/>
          </p:cNvSpPr>
          <p:nvPr/>
        </p:nvSpPr>
        <p:spPr bwMode="auto">
          <a:xfrm>
            <a:off x="5343525" y="3236913"/>
            <a:ext cx="722313" cy="592137"/>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sz="3600">
              <a:latin typeface="Arial" charset="0"/>
            </a:endParaRPr>
          </a:p>
        </p:txBody>
      </p:sp>
      <p:sp>
        <p:nvSpPr>
          <p:cNvPr id="417805" name="Oval 13"/>
          <p:cNvSpPr>
            <a:spLocks noChangeArrowheads="1"/>
          </p:cNvSpPr>
          <p:nvPr/>
        </p:nvSpPr>
        <p:spPr bwMode="auto">
          <a:xfrm>
            <a:off x="5343525" y="2052638"/>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Customer</a:t>
            </a:r>
          </a:p>
          <a:p>
            <a:pPr algn="ctr" eaLnBrk="0" hangingPunct="0"/>
            <a:r>
              <a:rPr lang="en-US" sz="2000">
                <a:latin typeface="Arial" charset="0"/>
              </a:rPr>
              <a:t>No</a:t>
            </a:r>
            <a:endParaRPr lang="en-US" sz="3600">
              <a:latin typeface="Arial" charset="0"/>
            </a:endParaRPr>
          </a:p>
        </p:txBody>
      </p:sp>
      <p:sp>
        <p:nvSpPr>
          <p:cNvPr id="417806" name="Line 14"/>
          <p:cNvSpPr>
            <a:spLocks noChangeShapeType="1"/>
          </p:cNvSpPr>
          <p:nvPr/>
        </p:nvSpPr>
        <p:spPr bwMode="auto">
          <a:xfrm>
            <a:off x="6307138" y="2349500"/>
            <a:ext cx="360362" cy="739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07" name="Oval 15"/>
          <p:cNvSpPr>
            <a:spLocks noChangeArrowheads="1"/>
          </p:cNvSpPr>
          <p:nvPr/>
        </p:nvSpPr>
        <p:spPr bwMode="auto">
          <a:xfrm>
            <a:off x="6667500" y="4421188"/>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Order</a:t>
            </a:r>
          </a:p>
          <a:p>
            <a:pPr algn="ctr" eaLnBrk="0" hangingPunct="0"/>
            <a:r>
              <a:rPr lang="en-US" sz="2000" u="sng">
                <a:latin typeface="Arial" charset="0"/>
              </a:rPr>
              <a:t>No</a:t>
            </a:r>
            <a:endParaRPr lang="en-US" sz="3600" u="sng">
              <a:latin typeface="Arial" charset="0"/>
            </a:endParaRPr>
          </a:p>
        </p:txBody>
      </p:sp>
      <p:sp>
        <p:nvSpPr>
          <p:cNvPr id="417808" name="Line 16"/>
          <p:cNvSpPr>
            <a:spLocks noChangeShapeType="1"/>
          </p:cNvSpPr>
          <p:nvPr/>
        </p:nvSpPr>
        <p:spPr bwMode="auto">
          <a:xfrm flipV="1">
            <a:off x="7148513" y="3976688"/>
            <a:ext cx="0" cy="444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09" name="Oval 17"/>
          <p:cNvSpPr>
            <a:spLocks noChangeArrowheads="1"/>
          </p:cNvSpPr>
          <p:nvPr/>
        </p:nvSpPr>
        <p:spPr bwMode="auto">
          <a:xfrm>
            <a:off x="3055938" y="1905000"/>
            <a:ext cx="949325" cy="690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Destination</a:t>
            </a:r>
          </a:p>
          <a:p>
            <a:pPr algn="ctr" eaLnBrk="0" hangingPunct="0"/>
            <a:r>
              <a:rPr lang="en-US" sz="2000" u="sng">
                <a:latin typeface="Arial" charset="0"/>
              </a:rPr>
              <a:t>Name</a:t>
            </a:r>
            <a:endParaRPr lang="en-US" sz="3600">
              <a:latin typeface="Arial" charset="0"/>
            </a:endParaRPr>
          </a:p>
        </p:txBody>
      </p:sp>
      <p:sp>
        <p:nvSpPr>
          <p:cNvPr id="417810" name="Oval 18"/>
          <p:cNvSpPr>
            <a:spLocks noChangeArrowheads="1"/>
          </p:cNvSpPr>
          <p:nvPr/>
        </p:nvSpPr>
        <p:spPr bwMode="auto">
          <a:xfrm>
            <a:off x="5464175" y="4421188"/>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Destination</a:t>
            </a:r>
            <a:endParaRPr lang="en-US" sz="3600">
              <a:latin typeface="Arial" charset="0"/>
            </a:endParaRPr>
          </a:p>
        </p:txBody>
      </p:sp>
      <p:sp>
        <p:nvSpPr>
          <p:cNvPr id="417811" name="Line 19"/>
          <p:cNvSpPr>
            <a:spLocks noChangeShapeType="1"/>
          </p:cNvSpPr>
          <p:nvPr/>
        </p:nvSpPr>
        <p:spPr bwMode="auto">
          <a:xfrm>
            <a:off x="3659188" y="2644775"/>
            <a:ext cx="0" cy="592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12" name="Line 20"/>
          <p:cNvSpPr>
            <a:spLocks noChangeShapeType="1"/>
          </p:cNvSpPr>
          <p:nvPr/>
        </p:nvSpPr>
        <p:spPr bwMode="auto">
          <a:xfrm flipV="1">
            <a:off x="6065838" y="3976688"/>
            <a:ext cx="481012" cy="444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13" name="Oval 21"/>
          <p:cNvSpPr>
            <a:spLocks noChangeArrowheads="1"/>
          </p:cNvSpPr>
          <p:nvPr/>
        </p:nvSpPr>
        <p:spPr bwMode="auto">
          <a:xfrm>
            <a:off x="1371600" y="4716463"/>
            <a:ext cx="947738" cy="6905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u="sng">
                <a:latin typeface="Arial" charset="0"/>
              </a:rPr>
              <a:t>Site No</a:t>
            </a:r>
            <a:endParaRPr lang="en-US" sz="3600">
              <a:latin typeface="Arial" charset="0"/>
            </a:endParaRPr>
          </a:p>
        </p:txBody>
      </p:sp>
      <p:sp>
        <p:nvSpPr>
          <p:cNvPr id="417814" name="Oval 22"/>
          <p:cNvSpPr>
            <a:spLocks noChangeArrowheads="1"/>
          </p:cNvSpPr>
          <p:nvPr/>
        </p:nvSpPr>
        <p:spPr bwMode="auto">
          <a:xfrm>
            <a:off x="1852613" y="2644775"/>
            <a:ext cx="947737" cy="690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Destination</a:t>
            </a:r>
          </a:p>
          <a:p>
            <a:pPr algn="ctr" eaLnBrk="0" hangingPunct="0"/>
            <a:r>
              <a:rPr lang="en-US" sz="2000">
                <a:latin typeface="Arial" charset="0"/>
              </a:rPr>
              <a:t>no</a:t>
            </a:r>
            <a:endParaRPr lang="en-US" sz="3600">
              <a:latin typeface="Arial" charset="0"/>
            </a:endParaRPr>
          </a:p>
        </p:txBody>
      </p:sp>
      <p:sp>
        <p:nvSpPr>
          <p:cNvPr id="417815" name="Oval 23"/>
          <p:cNvSpPr>
            <a:spLocks noChangeArrowheads="1"/>
          </p:cNvSpPr>
          <p:nvPr/>
        </p:nvSpPr>
        <p:spPr bwMode="auto">
          <a:xfrm>
            <a:off x="2214563" y="4124325"/>
            <a:ext cx="947737" cy="690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Destination</a:t>
            </a:r>
          </a:p>
          <a:p>
            <a:pPr algn="ctr" eaLnBrk="0" hangingPunct="0"/>
            <a:r>
              <a:rPr lang="en-US" sz="2000">
                <a:latin typeface="Arial" charset="0"/>
              </a:rPr>
              <a:t>no</a:t>
            </a:r>
            <a:endParaRPr lang="en-US" sz="3600">
              <a:latin typeface="Arial" charset="0"/>
            </a:endParaRPr>
          </a:p>
        </p:txBody>
      </p:sp>
      <p:sp>
        <p:nvSpPr>
          <p:cNvPr id="417816" name="Line 24"/>
          <p:cNvSpPr>
            <a:spLocks noChangeShapeType="1"/>
          </p:cNvSpPr>
          <p:nvPr/>
        </p:nvSpPr>
        <p:spPr bwMode="auto">
          <a:xfrm>
            <a:off x="2816225" y="2941638"/>
            <a:ext cx="601663"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17" name="Line 25"/>
          <p:cNvSpPr>
            <a:spLocks noChangeShapeType="1"/>
          </p:cNvSpPr>
          <p:nvPr/>
        </p:nvSpPr>
        <p:spPr bwMode="auto">
          <a:xfrm>
            <a:off x="3176588" y="4568825"/>
            <a:ext cx="482600" cy="739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18" name="Line 26"/>
          <p:cNvSpPr>
            <a:spLocks noChangeShapeType="1"/>
          </p:cNvSpPr>
          <p:nvPr/>
        </p:nvSpPr>
        <p:spPr bwMode="auto">
          <a:xfrm>
            <a:off x="2335213" y="5013325"/>
            <a:ext cx="1203325"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7819" name="Text Box 27"/>
          <p:cNvSpPr txBox="1">
            <a:spLocks noChangeArrowheads="1"/>
          </p:cNvSpPr>
          <p:nvPr/>
        </p:nvSpPr>
        <p:spPr bwMode="auto">
          <a:xfrm>
            <a:off x="4140200" y="407193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1</a:t>
            </a:r>
          </a:p>
        </p:txBody>
      </p:sp>
      <p:sp>
        <p:nvSpPr>
          <p:cNvPr id="417820" name="Text Box 28"/>
          <p:cNvSpPr txBox="1">
            <a:spLocks noChangeArrowheads="1"/>
          </p:cNvSpPr>
          <p:nvPr/>
        </p:nvSpPr>
        <p:spPr bwMode="auto">
          <a:xfrm>
            <a:off x="4862513" y="3040063"/>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1</a:t>
            </a:r>
          </a:p>
        </p:txBody>
      </p:sp>
      <p:sp>
        <p:nvSpPr>
          <p:cNvPr id="417821" name="Text Box 29"/>
          <p:cNvSpPr txBox="1">
            <a:spLocks noChangeArrowheads="1"/>
          </p:cNvSpPr>
          <p:nvPr/>
        </p:nvSpPr>
        <p:spPr bwMode="auto">
          <a:xfrm>
            <a:off x="4140200" y="481488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n</a:t>
            </a:r>
          </a:p>
        </p:txBody>
      </p:sp>
      <p:sp>
        <p:nvSpPr>
          <p:cNvPr id="417822" name="Text Box 30"/>
          <p:cNvSpPr txBox="1">
            <a:spLocks noChangeArrowheads="1"/>
          </p:cNvSpPr>
          <p:nvPr/>
        </p:nvSpPr>
        <p:spPr bwMode="auto">
          <a:xfrm>
            <a:off x="6065838" y="3040063"/>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r>
              <a:rPr lang="en-US" smtClean="0"/>
              <a:t>IS 257 – Fall 2012 </a:t>
            </a:r>
            <a:endParaRPr lang="en-US"/>
          </a:p>
        </p:txBody>
      </p:sp>
      <p:sp>
        <p:nvSpPr>
          <p:cNvPr id="418818" name="Rectangle 2"/>
          <p:cNvSpPr>
            <a:spLocks noGrp="1" noChangeArrowheads="1"/>
          </p:cNvSpPr>
          <p:nvPr>
            <p:ph type="title"/>
          </p:nvPr>
        </p:nvSpPr>
        <p:spPr/>
        <p:txBody>
          <a:bodyPr/>
          <a:lstStyle/>
          <a:p>
            <a:r>
              <a:rPr lang="en-US"/>
              <a:t>Sites and Sea Life 1</a:t>
            </a:r>
          </a:p>
        </p:txBody>
      </p:sp>
      <p:grpSp>
        <p:nvGrpSpPr>
          <p:cNvPr id="418819" name="Group 3"/>
          <p:cNvGrpSpPr>
            <a:grpSpLocks/>
          </p:cNvGrpSpPr>
          <p:nvPr/>
        </p:nvGrpSpPr>
        <p:grpSpPr bwMode="auto">
          <a:xfrm>
            <a:off x="2667000" y="2438400"/>
            <a:ext cx="3276600" cy="3429000"/>
            <a:chOff x="1920" y="1680"/>
            <a:chExt cx="1002" cy="1344"/>
          </a:xfrm>
        </p:grpSpPr>
        <p:grpSp>
          <p:nvGrpSpPr>
            <p:cNvPr id="418820" name="Group 4"/>
            <p:cNvGrpSpPr>
              <a:grpSpLocks/>
            </p:cNvGrpSpPr>
            <p:nvPr/>
          </p:nvGrpSpPr>
          <p:grpSpPr bwMode="auto">
            <a:xfrm>
              <a:off x="2256" y="2688"/>
              <a:ext cx="480" cy="336"/>
              <a:chOff x="2832" y="2880"/>
              <a:chExt cx="480" cy="336"/>
            </a:xfrm>
          </p:grpSpPr>
          <p:sp>
            <p:nvSpPr>
              <p:cNvPr id="418821" name="Oval 5"/>
              <p:cNvSpPr>
                <a:spLocks noChangeArrowheads="1"/>
              </p:cNvSpPr>
              <p:nvPr/>
            </p:nvSpPr>
            <p:spPr bwMode="auto">
              <a:xfrm>
                <a:off x="2832" y="2880"/>
                <a:ext cx="480"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8822" name="Oval 6"/>
              <p:cNvSpPr>
                <a:spLocks noChangeArrowheads="1"/>
              </p:cNvSpPr>
              <p:nvPr/>
            </p:nvSpPr>
            <p:spPr bwMode="auto">
              <a:xfrm>
                <a:off x="2880" y="292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BioLife</a:t>
                </a:r>
                <a:endParaRPr lang="en-US" sz="4000">
                  <a:latin typeface="Arial" charset="0"/>
                </a:endParaRPr>
              </a:p>
            </p:txBody>
          </p:sp>
        </p:grpSp>
        <p:sp>
          <p:nvSpPr>
            <p:cNvPr id="418823" name="Rectangle 7"/>
            <p:cNvSpPr>
              <a:spLocks noChangeArrowheads="1"/>
            </p:cNvSpPr>
            <p:nvPr/>
          </p:nvSpPr>
          <p:spPr bwMode="auto">
            <a:xfrm>
              <a:off x="2208" y="2160"/>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800">
                  <a:solidFill>
                    <a:schemeClr val="bg1"/>
                  </a:solidFill>
                  <a:latin typeface="Arial" charset="0"/>
                </a:rPr>
                <a:t>Sites</a:t>
              </a:r>
              <a:endParaRPr lang="en-US" sz="4000">
                <a:solidFill>
                  <a:schemeClr val="bg1"/>
                </a:solidFill>
                <a:latin typeface="Arial" charset="0"/>
              </a:endParaRPr>
            </a:p>
          </p:txBody>
        </p:sp>
        <p:sp>
          <p:nvSpPr>
            <p:cNvPr id="418824" name="Oval 8"/>
            <p:cNvSpPr>
              <a:spLocks noChangeArrowheads="1"/>
            </p:cNvSpPr>
            <p:nvPr/>
          </p:nvSpPr>
          <p:spPr bwMode="auto">
            <a:xfrm>
              <a:off x="1920" y="1680"/>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u="sng">
                  <a:latin typeface="Arial" charset="0"/>
                </a:rPr>
                <a:t>Site No</a:t>
              </a:r>
              <a:endParaRPr lang="en-US" sz="4000">
                <a:latin typeface="Arial" charset="0"/>
              </a:endParaRPr>
            </a:p>
          </p:txBody>
        </p:sp>
        <p:sp>
          <p:nvSpPr>
            <p:cNvPr id="418825" name="Oval 9"/>
            <p:cNvSpPr>
              <a:spLocks noChangeArrowheads="1"/>
            </p:cNvSpPr>
            <p:nvPr/>
          </p:nvSpPr>
          <p:spPr bwMode="auto">
            <a:xfrm>
              <a:off x="2544" y="1680"/>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Destination</a:t>
              </a:r>
            </a:p>
            <a:p>
              <a:pPr algn="ctr" eaLnBrk="0" hangingPunct="0"/>
              <a:r>
                <a:rPr lang="en-US">
                  <a:latin typeface="Arial" charset="0"/>
                </a:rPr>
                <a:t>no</a:t>
              </a:r>
              <a:endParaRPr lang="en-US" sz="4000">
                <a:latin typeface="Arial" charset="0"/>
              </a:endParaRPr>
            </a:p>
          </p:txBody>
        </p:sp>
        <p:sp>
          <p:nvSpPr>
            <p:cNvPr id="418826" name="Line 10"/>
            <p:cNvSpPr>
              <a:spLocks noChangeShapeType="1"/>
            </p:cNvSpPr>
            <p:nvPr/>
          </p:nvSpPr>
          <p:spPr bwMode="auto">
            <a:xfrm>
              <a:off x="2112" y="1920"/>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8827" name="Line 11"/>
            <p:cNvSpPr>
              <a:spLocks noChangeShapeType="1"/>
            </p:cNvSpPr>
            <p:nvPr/>
          </p:nvSpPr>
          <p:spPr bwMode="auto">
            <a:xfrm flipH="1">
              <a:off x="2640" y="1872"/>
              <a:ext cx="9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8828" name="Line 12"/>
            <p:cNvSpPr>
              <a:spLocks noChangeShapeType="1"/>
            </p:cNvSpPr>
            <p:nvPr/>
          </p:nvSpPr>
          <p:spPr bwMode="auto">
            <a:xfrm>
              <a:off x="2496" y="244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18829" name="Text Box 13"/>
          <p:cNvSpPr txBox="1">
            <a:spLocks noChangeArrowheads="1"/>
          </p:cNvSpPr>
          <p:nvPr/>
        </p:nvSpPr>
        <p:spPr bwMode="auto">
          <a:xfrm>
            <a:off x="5699125" y="4994275"/>
            <a:ext cx="27654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Multiple occurrences</a:t>
            </a:r>
          </a:p>
          <a:p>
            <a:pPr algn="l" eaLnBrk="0" hangingPunct="0"/>
            <a:r>
              <a:rPr lang="en-US">
                <a:solidFill>
                  <a:srgbClr val="FF3300"/>
                </a:solidFill>
              </a:rPr>
              <a:t>of sea life...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67970" name="Rectangle 1026"/>
          <p:cNvSpPr>
            <a:spLocks noGrp="1" noChangeArrowheads="1"/>
          </p:cNvSpPr>
          <p:nvPr>
            <p:ph type="title"/>
          </p:nvPr>
        </p:nvSpPr>
        <p:spPr/>
        <p:txBody>
          <a:bodyPr/>
          <a:lstStyle/>
          <a:p>
            <a:r>
              <a:rPr lang="en-US" sz="3200"/>
              <a:t>Information Systems Architecture</a:t>
            </a:r>
          </a:p>
        </p:txBody>
      </p:sp>
      <p:sp>
        <p:nvSpPr>
          <p:cNvPr id="467971" name="Rectangle 1027"/>
          <p:cNvSpPr>
            <a:spLocks noGrp="1" noChangeArrowheads="1"/>
          </p:cNvSpPr>
          <p:nvPr>
            <p:ph type="body" idx="1"/>
          </p:nvPr>
        </p:nvSpPr>
        <p:spPr/>
        <p:txBody>
          <a:bodyPr/>
          <a:lstStyle/>
          <a:p>
            <a:r>
              <a:rPr lang="en-US"/>
              <a:t>An ISA is a </a:t>
            </a:r>
            <a:r>
              <a:rPr lang="ja-JP" altLang="en-US">
                <a:latin typeface="Arial"/>
              </a:rPr>
              <a:t>“</a:t>
            </a:r>
            <a:r>
              <a:rPr lang="en-US" i="1"/>
              <a:t>conceptual blueprint or plan that expresses the desired future structure for information systems in an organization</a:t>
            </a:r>
            <a:r>
              <a:rPr lang="ja-JP" altLang="en-US">
                <a:latin typeface="Arial"/>
              </a:rPr>
              <a:t>”</a:t>
            </a:r>
            <a:endParaRPr lang="en-US"/>
          </a:p>
          <a:p>
            <a:r>
              <a:rPr lang="en-US"/>
              <a:t>It provides a </a:t>
            </a:r>
            <a:r>
              <a:rPr lang="ja-JP" altLang="en-US">
                <a:latin typeface="Arial"/>
              </a:rPr>
              <a:t>“</a:t>
            </a:r>
            <a:r>
              <a:rPr lang="en-US" i="1"/>
              <a:t>context within which managers throughout the organization can make consistent decisions concerning their information systems</a:t>
            </a:r>
            <a:r>
              <a:rPr lang="ja-JP" altLang="en-US">
                <a:latin typeface="Arial"/>
              </a:rPr>
              <a:t>”</a:t>
            </a:r>
            <a:endParaRPr lang="en-US"/>
          </a:p>
          <a:p>
            <a:pPr lvl="1"/>
            <a:r>
              <a:rPr lang="en-US" sz="1800"/>
              <a:t>Quotes from McFadden (Modern Database Management, 4</a:t>
            </a:r>
            <a:r>
              <a:rPr lang="en-US" sz="1800" baseline="30000"/>
              <a:t>th</a:t>
            </a:r>
            <a:r>
              <a:rPr lang="en-US" sz="1800"/>
              <a:t> edition), Ch. 3</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2012 </a:t>
            </a:r>
            <a:endParaRPr lang="en-US"/>
          </a:p>
        </p:txBody>
      </p:sp>
      <p:sp>
        <p:nvSpPr>
          <p:cNvPr id="419842" name="Rectangle 2"/>
          <p:cNvSpPr>
            <a:spLocks noGrp="1" noChangeArrowheads="1"/>
          </p:cNvSpPr>
          <p:nvPr>
            <p:ph type="title"/>
          </p:nvPr>
        </p:nvSpPr>
        <p:spPr/>
        <p:txBody>
          <a:bodyPr/>
          <a:lstStyle/>
          <a:p>
            <a:r>
              <a:rPr lang="en-US"/>
              <a:t>Diveshop ER diagram: BioSite</a:t>
            </a:r>
          </a:p>
        </p:txBody>
      </p:sp>
      <p:grpSp>
        <p:nvGrpSpPr>
          <p:cNvPr id="419843" name="Group 3"/>
          <p:cNvGrpSpPr>
            <a:grpSpLocks/>
          </p:cNvGrpSpPr>
          <p:nvPr/>
        </p:nvGrpSpPr>
        <p:grpSpPr bwMode="auto">
          <a:xfrm>
            <a:off x="2438400" y="1752600"/>
            <a:ext cx="4191000" cy="2362200"/>
            <a:chOff x="1536" y="1104"/>
            <a:chExt cx="2640" cy="1488"/>
          </a:xfrm>
        </p:grpSpPr>
        <p:sp>
          <p:nvSpPr>
            <p:cNvPr id="419844" name="Oval 4"/>
            <p:cNvSpPr>
              <a:spLocks noChangeArrowheads="1"/>
            </p:cNvSpPr>
            <p:nvPr/>
          </p:nvSpPr>
          <p:spPr bwMode="auto">
            <a:xfrm>
              <a:off x="153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Species</a:t>
              </a:r>
            </a:p>
            <a:p>
              <a:pPr algn="ctr" eaLnBrk="0" hangingPunct="0"/>
              <a:r>
                <a:rPr lang="en-US" sz="2000">
                  <a:latin typeface="Arial" charset="0"/>
                </a:rPr>
                <a:t>No</a:t>
              </a:r>
              <a:endParaRPr lang="en-US" u="sng">
                <a:latin typeface="Arial" charset="0"/>
              </a:endParaRPr>
            </a:p>
          </p:txBody>
        </p:sp>
        <p:sp>
          <p:nvSpPr>
            <p:cNvPr id="419845" name="Oval 5"/>
            <p:cNvSpPr>
              <a:spLocks noChangeArrowheads="1"/>
            </p:cNvSpPr>
            <p:nvPr/>
          </p:nvSpPr>
          <p:spPr bwMode="auto">
            <a:xfrm>
              <a:off x="3504"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000">
                  <a:latin typeface="Arial" charset="0"/>
                </a:rPr>
                <a:t>Site</a:t>
              </a:r>
            </a:p>
            <a:p>
              <a:pPr algn="ctr" eaLnBrk="0" hangingPunct="0"/>
              <a:r>
                <a:rPr lang="en-US" sz="2000">
                  <a:latin typeface="Arial" charset="0"/>
                </a:rPr>
                <a:t>No</a:t>
              </a:r>
              <a:endParaRPr lang="en-US" u="sng">
                <a:latin typeface="Arial" charset="0"/>
              </a:endParaRPr>
            </a:p>
          </p:txBody>
        </p:sp>
        <p:sp>
          <p:nvSpPr>
            <p:cNvPr id="419846" name="Line 6"/>
            <p:cNvSpPr>
              <a:spLocks noChangeShapeType="1"/>
            </p:cNvSpPr>
            <p:nvPr/>
          </p:nvSpPr>
          <p:spPr bwMode="auto">
            <a:xfrm flipH="1">
              <a:off x="3216" y="1440"/>
              <a:ext cx="384"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847" name="Line 7"/>
            <p:cNvSpPr>
              <a:spLocks noChangeShapeType="1"/>
            </p:cNvSpPr>
            <p:nvPr/>
          </p:nvSpPr>
          <p:spPr bwMode="auto">
            <a:xfrm>
              <a:off x="1968" y="1488"/>
              <a:ext cx="528"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848" name="Rectangle 8"/>
            <p:cNvSpPr>
              <a:spLocks noChangeArrowheads="1"/>
            </p:cNvSpPr>
            <p:nvPr/>
          </p:nvSpPr>
          <p:spPr bwMode="auto">
            <a:xfrm>
              <a:off x="2352" y="21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solidFill>
                    <a:schemeClr val="bg1"/>
                  </a:solidFill>
                  <a:latin typeface="Arial" charset="0"/>
                </a:rPr>
                <a:t>BioSite</a:t>
              </a: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
          <p:cNvSpPr>
            <a:spLocks noGrp="1"/>
          </p:cNvSpPr>
          <p:nvPr>
            <p:ph type="dt" sz="half" idx="10"/>
          </p:nvPr>
        </p:nvSpPr>
        <p:spPr/>
        <p:txBody>
          <a:bodyPr/>
          <a:lstStyle/>
          <a:p>
            <a:r>
              <a:rPr lang="en-US" smtClean="0"/>
              <a:t>IS 257 – Fall 2012 </a:t>
            </a:r>
            <a:endParaRPr lang="en-US"/>
          </a:p>
        </p:txBody>
      </p:sp>
      <p:sp>
        <p:nvSpPr>
          <p:cNvPr id="420866" name="Rectangle 2"/>
          <p:cNvSpPr>
            <a:spLocks noGrp="1" noChangeArrowheads="1"/>
          </p:cNvSpPr>
          <p:nvPr>
            <p:ph type="title"/>
          </p:nvPr>
        </p:nvSpPr>
        <p:spPr/>
        <p:txBody>
          <a:bodyPr/>
          <a:lstStyle/>
          <a:p>
            <a:r>
              <a:rPr lang="en-US"/>
              <a:t>Sites and Sea Life 2</a:t>
            </a:r>
          </a:p>
        </p:txBody>
      </p:sp>
      <p:grpSp>
        <p:nvGrpSpPr>
          <p:cNvPr id="420867" name="Group 3"/>
          <p:cNvGrpSpPr>
            <a:grpSpLocks/>
          </p:cNvGrpSpPr>
          <p:nvPr/>
        </p:nvGrpSpPr>
        <p:grpSpPr bwMode="auto">
          <a:xfrm>
            <a:off x="1828800" y="1676400"/>
            <a:ext cx="5029200" cy="4724400"/>
            <a:chOff x="384" y="2112"/>
            <a:chExt cx="2010" cy="1864"/>
          </a:xfrm>
        </p:grpSpPr>
        <p:sp>
          <p:nvSpPr>
            <p:cNvPr id="420868" name="Rectangle 4"/>
            <p:cNvSpPr>
              <a:spLocks noChangeArrowheads="1"/>
            </p:cNvSpPr>
            <p:nvPr/>
          </p:nvSpPr>
          <p:spPr bwMode="auto">
            <a:xfrm>
              <a:off x="1680" y="259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800">
                  <a:solidFill>
                    <a:schemeClr val="bg1"/>
                  </a:solidFill>
                  <a:latin typeface="Arial" charset="0"/>
                </a:rPr>
                <a:t>Sites</a:t>
              </a:r>
              <a:endParaRPr lang="en-US" sz="4000">
                <a:solidFill>
                  <a:schemeClr val="bg1"/>
                </a:solidFill>
                <a:latin typeface="Arial" charset="0"/>
              </a:endParaRPr>
            </a:p>
          </p:txBody>
        </p:sp>
        <p:sp>
          <p:nvSpPr>
            <p:cNvPr id="420869" name="Rectangle 5"/>
            <p:cNvSpPr>
              <a:spLocks noChangeArrowheads="1"/>
            </p:cNvSpPr>
            <p:nvPr/>
          </p:nvSpPr>
          <p:spPr bwMode="auto">
            <a:xfrm>
              <a:off x="1008"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800">
                  <a:solidFill>
                    <a:schemeClr val="bg1"/>
                  </a:solidFill>
                  <a:latin typeface="Arial" charset="0"/>
                </a:rPr>
                <a:t>BioSite</a:t>
              </a:r>
              <a:endParaRPr lang="en-US" sz="4000">
                <a:solidFill>
                  <a:schemeClr val="bg1"/>
                </a:solidFill>
                <a:latin typeface="Arial" charset="0"/>
              </a:endParaRPr>
            </a:p>
          </p:txBody>
        </p:sp>
        <p:sp>
          <p:nvSpPr>
            <p:cNvPr id="420870" name="Rectangle 6"/>
            <p:cNvSpPr>
              <a:spLocks noChangeArrowheads="1"/>
            </p:cNvSpPr>
            <p:nvPr/>
          </p:nvSpPr>
          <p:spPr bwMode="auto">
            <a:xfrm>
              <a:off x="1008" y="369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800">
                  <a:solidFill>
                    <a:schemeClr val="bg1"/>
                  </a:solidFill>
                  <a:latin typeface="Arial" charset="0"/>
                </a:rPr>
                <a:t>BioLife</a:t>
              </a:r>
              <a:endParaRPr lang="en-US" sz="4000">
                <a:solidFill>
                  <a:schemeClr val="bg1"/>
                </a:solidFill>
                <a:latin typeface="Arial" charset="0"/>
              </a:endParaRPr>
            </a:p>
          </p:txBody>
        </p:sp>
        <p:sp>
          <p:nvSpPr>
            <p:cNvPr id="420871" name="Line 7"/>
            <p:cNvSpPr>
              <a:spLocks noChangeShapeType="1"/>
            </p:cNvSpPr>
            <p:nvPr/>
          </p:nvSpPr>
          <p:spPr bwMode="auto">
            <a:xfrm>
              <a:off x="1296" y="355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72" name="Line 8"/>
            <p:cNvSpPr>
              <a:spLocks noChangeShapeType="1"/>
            </p:cNvSpPr>
            <p:nvPr/>
          </p:nvSpPr>
          <p:spPr bwMode="auto">
            <a:xfrm>
              <a:off x="1296" y="326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73" name="Line 9"/>
            <p:cNvSpPr>
              <a:spLocks noChangeShapeType="1"/>
            </p:cNvSpPr>
            <p:nvPr/>
          </p:nvSpPr>
          <p:spPr bwMode="auto">
            <a:xfrm>
              <a:off x="1296"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74" name="Line 10"/>
            <p:cNvSpPr>
              <a:spLocks noChangeShapeType="1"/>
            </p:cNvSpPr>
            <p:nvPr/>
          </p:nvSpPr>
          <p:spPr bwMode="auto">
            <a:xfrm>
              <a:off x="1440"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75" name="AutoShape 11"/>
            <p:cNvSpPr>
              <a:spLocks noChangeArrowheads="1"/>
            </p:cNvSpPr>
            <p:nvPr/>
          </p:nvSpPr>
          <p:spPr bwMode="auto">
            <a:xfrm>
              <a:off x="1152"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sz="4000">
                <a:latin typeface="Arial" charset="0"/>
              </a:endParaRPr>
            </a:p>
          </p:txBody>
        </p:sp>
        <p:sp>
          <p:nvSpPr>
            <p:cNvPr id="420876" name="AutoShape 12"/>
            <p:cNvSpPr>
              <a:spLocks noChangeArrowheads="1"/>
            </p:cNvSpPr>
            <p:nvPr/>
          </p:nvSpPr>
          <p:spPr bwMode="auto">
            <a:xfrm>
              <a:off x="1152" y="336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sz="4000">
                <a:latin typeface="Arial" charset="0"/>
              </a:endParaRPr>
            </a:p>
          </p:txBody>
        </p:sp>
        <p:sp>
          <p:nvSpPr>
            <p:cNvPr id="420877" name="Oval 13"/>
            <p:cNvSpPr>
              <a:spLocks noChangeArrowheads="1"/>
            </p:cNvSpPr>
            <p:nvPr/>
          </p:nvSpPr>
          <p:spPr bwMode="auto">
            <a:xfrm>
              <a:off x="384" y="374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u="sng">
                  <a:latin typeface="Arial" charset="0"/>
                </a:rPr>
                <a:t>Species</a:t>
              </a:r>
            </a:p>
            <a:p>
              <a:pPr algn="ctr" eaLnBrk="0" hangingPunct="0"/>
              <a:r>
                <a:rPr lang="en-US" u="sng">
                  <a:latin typeface="Arial" charset="0"/>
                </a:rPr>
                <a:t>No</a:t>
              </a:r>
              <a:endParaRPr lang="en-US" sz="4000">
                <a:latin typeface="Arial" charset="0"/>
              </a:endParaRPr>
            </a:p>
          </p:txBody>
        </p:sp>
        <p:sp>
          <p:nvSpPr>
            <p:cNvPr id="420878" name="Oval 14"/>
            <p:cNvSpPr>
              <a:spLocks noChangeArrowheads="1"/>
            </p:cNvSpPr>
            <p:nvPr/>
          </p:nvSpPr>
          <p:spPr bwMode="auto">
            <a:xfrm>
              <a:off x="1392"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u="sng">
                  <a:latin typeface="Arial" charset="0"/>
                </a:rPr>
                <a:t>Site No</a:t>
              </a:r>
              <a:endParaRPr lang="en-US" sz="4000">
                <a:latin typeface="Arial" charset="0"/>
              </a:endParaRPr>
            </a:p>
          </p:txBody>
        </p:sp>
        <p:sp>
          <p:nvSpPr>
            <p:cNvPr id="420879" name="Oval 15"/>
            <p:cNvSpPr>
              <a:spLocks noChangeArrowheads="1"/>
            </p:cNvSpPr>
            <p:nvPr/>
          </p:nvSpPr>
          <p:spPr bwMode="auto">
            <a:xfrm>
              <a:off x="384" y="283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Site No</a:t>
              </a:r>
              <a:endParaRPr lang="en-US" sz="4000">
                <a:latin typeface="Arial" charset="0"/>
              </a:endParaRPr>
            </a:p>
          </p:txBody>
        </p:sp>
        <p:sp>
          <p:nvSpPr>
            <p:cNvPr id="420880" name="Oval 16"/>
            <p:cNvSpPr>
              <a:spLocks noChangeArrowheads="1"/>
            </p:cNvSpPr>
            <p:nvPr/>
          </p:nvSpPr>
          <p:spPr bwMode="auto">
            <a:xfrm>
              <a:off x="2016"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Destination</a:t>
              </a:r>
            </a:p>
            <a:p>
              <a:pPr algn="ctr" eaLnBrk="0" hangingPunct="0"/>
              <a:r>
                <a:rPr lang="en-US">
                  <a:latin typeface="Arial" charset="0"/>
                </a:rPr>
                <a:t>no</a:t>
              </a:r>
              <a:endParaRPr lang="en-US" sz="4000">
                <a:latin typeface="Arial" charset="0"/>
              </a:endParaRPr>
            </a:p>
          </p:txBody>
        </p:sp>
        <p:sp>
          <p:nvSpPr>
            <p:cNvPr id="420881" name="Line 17"/>
            <p:cNvSpPr>
              <a:spLocks noChangeShapeType="1"/>
            </p:cNvSpPr>
            <p:nvPr/>
          </p:nvSpPr>
          <p:spPr bwMode="auto">
            <a:xfrm>
              <a:off x="1584" y="2352"/>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82" name="Oval 18"/>
            <p:cNvSpPr>
              <a:spLocks noChangeArrowheads="1"/>
            </p:cNvSpPr>
            <p:nvPr/>
          </p:nvSpPr>
          <p:spPr bwMode="auto">
            <a:xfrm>
              <a:off x="384" y="316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Species</a:t>
              </a:r>
            </a:p>
            <a:p>
              <a:pPr algn="ctr" eaLnBrk="0" hangingPunct="0"/>
              <a:r>
                <a:rPr lang="en-US">
                  <a:latin typeface="Arial" charset="0"/>
                </a:rPr>
                <a:t>No</a:t>
              </a:r>
              <a:endParaRPr lang="en-US" sz="4000">
                <a:latin typeface="Arial" charset="0"/>
              </a:endParaRPr>
            </a:p>
          </p:txBody>
        </p:sp>
        <p:sp>
          <p:nvSpPr>
            <p:cNvPr id="420883" name="Line 19"/>
            <p:cNvSpPr>
              <a:spLocks noChangeShapeType="1"/>
            </p:cNvSpPr>
            <p:nvPr/>
          </p:nvSpPr>
          <p:spPr bwMode="auto">
            <a:xfrm>
              <a:off x="768" y="2928"/>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84" name="Line 20"/>
            <p:cNvSpPr>
              <a:spLocks noChangeShapeType="1"/>
            </p:cNvSpPr>
            <p:nvPr/>
          </p:nvSpPr>
          <p:spPr bwMode="auto">
            <a:xfrm flipV="1">
              <a:off x="768" y="3168"/>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85" name="Line 21"/>
            <p:cNvSpPr>
              <a:spLocks noChangeShapeType="1"/>
            </p:cNvSpPr>
            <p:nvPr/>
          </p:nvSpPr>
          <p:spPr bwMode="auto">
            <a:xfrm>
              <a:off x="768" y="384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86" name="Text Box 22"/>
            <p:cNvSpPr txBox="1">
              <a:spLocks noChangeArrowheads="1"/>
            </p:cNvSpPr>
            <p:nvPr/>
          </p:nvSpPr>
          <p:spPr bwMode="auto">
            <a:xfrm>
              <a:off x="1536" y="2707"/>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a:t>
              </a:r>
            </a:p>
          </p:txBody>
        </p:sp>
        <p:sp>
          <p:nvSpPr>
            <p:cNvPr id="420887" name="Text Box 23"/>
            <p:cNvSpPr txBox="1">
              <a:spLocks noChangeArrowheads="1"/>
            </p:cNvSpPr>
            <p:nvPr/>
          </p:nvSpPr>
          <p:spPr bwMode="auto">
            <a:xfrm>
              <a:off x="1296" y="3523"/>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a:t>
              </a:r>
            </a:p>
          </p:txBody>
        </p:sp>
        <p:sp>
          <p:nvSpPr>
            <p:cNvPr id="420888" name="Text Box 24"/>
            <p:cNvSpPr txBox="1">
              <a:spLocks noChangeArrowheads="1"/>
            </p:cNvSpPr>
            <p:nvPr/>
          </p:nvSpPr>
          <p:spPr bwMode="auto">
            <a:xfrm>
              <a:off x="1296" y="2803"/>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n</a:t>
              </a:r>
            </a:p>
          </p:txBody>
        </p:sp>
        <p:sp>
          <p:nvSpPr>
            <p:cNvPr id="420889" name="Text Box 25"/>
            <p:cNvSpPr txBox="1">
              <a:spLocks noChangeArrowheads="1"/>
            </p:cNvSpPr>
            <p:nvPr/>
          </p:nvSpPr>
          <p:spPr bwMode="auto">
            <a:xfrm>
              <a:off x="1296" y="3235"/>
              <a:ext cx="113" cy="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n</a:t>
              </a:r>
            </a:p>
          </p:txBody>
        </p:sp>
        <p:sp>
          <p:nvSpPr>
            <p:cNvPr id="420890" name="Line 26"/>
            <p:cNvSpPr>
              <a:spLocks noChangeShapeType="1"/>
            </p:cNvSpPr>
            <p:nvPr/>
          </p:nvSpPr>
          <p:spPr bwMode="auto">
            <a:xfrm flipH="1">
              <a:off x="2112" y="2304"/>
              <a:ext cx="9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IS 257 – Fall 2012 </a:t>
            </a:r>
            <a:endParaRPr lang="en-US"/>
          </a:p>
        </p:txBody>
      </p:sp>
      <p:sp>
        <p:nvSpPr>
          <p:cNvPr id="421890" name="Rectangle 2"/>
          <p:cNvSpPr>
            <a:spLocks noGrp="1" noChangeArrowheads="1"/>
          </p:cNvSpPr>
          <p:nvPr>
            <p:ph type="title"/>
          </p:nvPr>
        </p:nvSpPr>
        <p:spPr/>
        <p:txBody>
          <a:bodyPr/>
          <a:lstStyle/>
          <a:p>
            <a:r>
              <a:rPr lang="en-US"/>
              <a:t>Sites and Shipwrecks</a:t>
            </a:r>
          </a:p>
        </p:txBody>
      </p:sp>
      <p:grpSp>
        <p:nvGrpSpPr>
          <p:cNvPr id="421891" name="Group 3"/>
          <p:cNvGrpSpPr>
            <a:grpSpLocks/>
          </p:cNvGrpSpPr>
          <p:nvPr/>
        </p:nvGrpSpPr>
        <p:grpSpPr bwMode="auto">
          <a:xfrm>
            <a:off x="2514600" y="1828800"/>
            <a:ext cx="4038600" cy="4419600"/>
            <a:chOff x="1440" y="2112"/>
            <a:chExt cx="1479" cy="1520"/>
          </a:xfrm>
        </p:grpSpPr>
        <p:sp>
          <p:nvSpPr>
            <p:cNvPr id="421892" name="Rectangle 4"/>
            <p:cNvSpPr>
              <a:spLocks noChangeArrowheads="1"/>
            </p:cNvSpPr>
            <p:nvPr/>
          </p:nvSpPr>
          <p:spPr bwMode="auto">
            <a:xfrm>
              <a:off x="1680" y="259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800">
                  <a:solidFill>
                    <a:schemeClr val="bg1"/>
                  </a:solidFill>
                  <a:latin typeface="Arial" charset="0"/>
                </a:rPr>
                <a:t>Sites</a:t>
              </a:r>
              <a:endParaRPr lang="en-US" sz="4000">
                <a:solidFill>
                  <a:schemeClr val="bg1"/>
                </a:solidFill>
                <a:latin typeface="Arial" charset="0"/>
              </a:endParaRPr>
            </a:p>
          </p:txBody>
        </p:sp>
        <p:sp>
          <p:nvSpPr>
            <p:cNvPr id="421893" name="Rectangle 5"/>
            <p:cNvSpPr>
              <a:spLocks noChangeArrowheads="1"/>
            </p:cNvSpPr>
            <p:nvPr/>
          </p:nvSpPr>
          <p:spPr bwMode="auto">
            <a:xfrm>
              <a:off x="2352"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2800">
                  <a:solidFill>
                    <a:schemeClr val="bg1"/>
                  </a:solidFill>
                  <a:latin typeface="Arial" charset="0"/>
                </a:rPr>
                <a:t>ShipWrck</a:t>
              </a:r>
              <a:endParaRPr lang="en-US" sz="4000">
                <a:solidFill>
                  <a:schemeClr val="bg1"/>
                </a:solidFill>
                <a:latin typeface="Arial" charset="0"/>
              </a:endParaRPr>
            </a:p>
          </p:txBody>
        </p:sp>
        <p:sp>
          <p:nvSpPr>
            <p:cNvPr id="421894" name="Line 6"/>
            <p:cNvSpPr>
              <a:spLocks noChangeShapeType="1"/>
            </p:cNvSpPr>
            <p:nvPr/>
          </p:nvSpPr>
          <p:spPr bwMode="auto">
            <a:xfrm>
              <a:off x="2256"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1895" name="Line 7"/>
            <p:cNvSpPr>
              <a:spLocks noChangeShapeType="1"/>
            </p:cNvSpPr>
            <p:nvPr/>
          </p:nvSpPr>
          <p:spPr bwMode="auto">
            <a:xfrm>
              <a:off x="2640"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1896" name="AutoShape 8"/>
            <p:cNvSpPr>
              <a:spLocks noChangeArrowheads="1"/>
            </p:cNvSpPr>
            <p:nvPr/>
          </p:nvSpPr>
          <p:spPr bwMode="auto">
            <a:xfrm>
              <a:off x="2496"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sz="4000">
                <a:latin typeface="Arial" charset="0"/>
              </a:endParaRPr>
            </a:p>
          </p:txBody>
        </p:sp>
        <p:sp>
          <p:nvSpPr>
            <p:cNvPr id="421897" name="Oval 9"/>
            <p:cNvSpPr>
              <a:spLocks noChangeArrowheads="1"/>
            </p:cNvSpPr>
            <p:nvPr/>
          </p:nvSpPr>
          <p:spPr bwMode="auto">
            <a:xfrm>
              <a:off x="1440"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u="sng">
                  <a:latin typeface="Arial" charset="0"/>
                </a:rPr>
                <a:t>Site No</a:t>
              </a:r>
              <a:endParaRPr lang="en-US" sz="4000">
                <a:latin typeface="Arial" charset="0"/>
              </a:endParaRPr>
            </a:p>
          </p:txBody>
        </p:sp>
        <p:sp>
          <p:nvSpPr>
            <p:cNvPr id="421898" name="Oval 10"/>
            <p:cNvSpPr>
              <a:spLocks noChangeArrowheads="1"/>
            </p:cNvSpPr>
            <p:nvPr/>
          </p:nvSpPr>
          <p:spPr bwMode="auto">
            <a:xfrm>
              <a:off x="1968" y="211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Destination</a:t>
              </a:r>
            </a:p>
            <a:p>
              <a:pPr algn="ctr" eaLnBrk="0" hangingPunct="0"/>
              <a:r>
                <a:rPr lang="en-US">
                  <a:latin typeface="Arial" charset="0"/>
                </a:rPr>
                <a:t>no</a:t>
              </a:r>
              <a:endParaRPr lang="en-US" sz="4000">
                <a:latin typeface="Arial" charset="0"/>
              </a:endParaRPr>
            </a:p>
          </p:txBody>
        </p:sp>
        <p:sp>
          <p:nvSpPr>
            <p:cNvPr id="421899" name="Line 11"/>
            <p:cNvSpPr>
              <a:spLocks noChangeShapeType="1"/>
            </p:cNvSpPr>
            <p:nvPr/>
          </p:nvSpPr>
          <p:spPr bwMode="auto">
            <a:xfrm>
              <a:off x="1632" y="2352"/>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1900" name="Oval 12"/>
            <p:cNvSpPr>
              <a:spLocks noChangeArrowheads="1"/>
            </p:cNvSpPr>
            <p:nvPr/>
          </p:nvSpPr>
          <p:spPr bwMode="auto">
            <a:xfrm>
              <a:off x="2448" y="340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atin typeface="Arial" charset="0"/>
                </a:rPr>
                <a:t>Site No</a:t>
              </a:r>
              <a:endParaRPr lang="en-US" sz="4000">
                <a:latin typeface="Arial" charset="0"/>
              </a:endParaRPr>
            </a:p>
          </p:txBody>
        </p:sp>
        <p:sp>
          <p:nvSpPr>
            <p:cNvPr id="421901" name="Line 13"/>
            <p:cNvSpPr>
              <a:spLocks noChangeShapeType="1"/>
            </p:cNvSpPr>
            <p:nvPr/>
          </p:nvSpPr>
          <p:spPr bwMode="auto">
            <a:xfrm flipV="1">
              <a:off x="2640" y="32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1902" name="Text Box 14"/>
            <p:cNvSpPr txBox="1">
              <a:spLocks noChangeArrowheads="1"/>
            </p:cNvSpPr>
            <p:nvPr/>
          </p:nvSpPr>
          <p:spPr bwMode="auto">
            <a:xfrm>
              <a:off x="2640" y="2807"/>
              <a:ext cx="158" cy="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1/n</a:t>
              </a:r>
            </a:p>
          </p:txBody>
        </p:sp>
        <p:sp>
          <p:nvSpPr>
            <p:cNvPr id="421903" name="Text Box 15"/>
            <p:cNvSpPr txBox="1">
              <a:spLocks noChangeArrowheads="1"/>
            </p:cNvSpPr>
            <p:nvPr/>
          </p:nvSpPr>
          <p:spPr bwMode="auto">
            <a:xfrm>
              <a:off x="2256" y="2711"/>
              <a:ext cx="104" cy="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a:latin typeface="Arial" charset="0"/>
                </a:rPr>
                <a:t>1</a:t>
              </a:r>
            </a:p>
          </p:txBody>
        </p:sp>
        <p:sp>
          <p:nvSpPr>
            <p:cNvPr id="421904" name="Line 16"/>
            <p:cNvSpPr>
              <a:spLocks noChangeShapeType="1"/>
            </p:cNvSpPr>
            <p:nvPr/>
          </p:nvSpPr>
          <p:spPr bwMode="auto">
            <a:xfrm flipH="1">
              <a:off x="2112" y="2352"/>
              <a:ext cx="4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Date Placeholder 3"/>
          <p:cNvSpPr>
            <a:spLocks noGrp="1"/>
          </p:cNvSpPr>
          <p:nvPr>
            <p:ph type="dt" sz="half" idx="10"/>
          </p:nvPr>
        </p:nvSpPr>
        <p:spPr/>
        <p:txBody>
          <a:bodyPr/>
          <a:lstStyle/>
          <a:p>
            <a:r>
              <a:rPr lang="en-US" smtClean="0"/>
              <a:t>IS 257 – Fall 2012 </a:t>
            </a:r>
            <a:endParaRPr lang="en-US"/>
          </a:p>
        </p:txBody>
      </p:sp>
      <p:sp>
        <p:nvSpPr>
          <p:cNvPr id="436226" name="Rectangle 2"/>
          <p:cNvSpPr>
            <a:spLocks noGrp="1" noChangeArrowheads="1"/>
          </p:cNvSpPr>
          <p:nvPr>
            <p:ph type="title"/>
          </p:nvPr>
        </p:nvSpPr>
        <p:spPr/>
        <p:txBody>
          <a:bodyPr/>
          <a:lstStyle/>
          <a:p>
            <a:r>
              <a:rPr lang="en-US"/>
              <a:t>DiveShop ER Diagram</a:t>
            </a:r>
          </a:p>
        </p:txBody>
      </p:sp>
      <p:grpSp>
        <p:nvGrpSpPr>
          <p:cNvPr id="436227" name="Group 3"/>
          <p:cNvGrpSpPr>
            <a:grpSpLocks/>
          </p:cNvGrpSpPr>
          <p:nvPr/>
        </p:nvGrpSpPr>
        <p:grpSpPr bwMode="auto">
          <a:xfrm>
            <a:off x="304800" y="990600"/>
            <a:ext cx="8610600" cy="5334000"/>
            <a:chOff x="384" y="1056"/>
            <a:chExt cx="5034" cy="2920"/>
          </a:xfrm>
        </p:grpSpPr>
        <p:sp>
          <p:nvSpPr>
            <p:cNvPr id="436228" name="Oval 4"/>
            <p:cNvSpPr>
              <a:spLocks noChangeArrowheads="1"/>
            </p:cNvSpPr>
            <p:nvPr/>
          </p:nvSpPr>
          <p:spPr bwMode="auto">
            <a:xfrm>
              <a:off x="2352" y="105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Customer</a:t>
              </a:r>
            </a:p>
            <a:p>
              <a:pPr algn="ctr" eaLnBrk="0" hangingPunct="0"/>
              <a:r>
                <a:rPr lang="en-US" sz="1400" b="1" u="sng">
                  <a:latin typeface="Arial" charset="0"/>
                </a:rPr>
                <a:t>No</a:t>
              </a:r>
              <a:endParaRPr lang="en-US" b="1" u="sng">
                <a:latin typeface="Arial" charset="0"/>
              </a:endParaRPr>
            </a:p>
          </p:txBody>
        </p:sp>
        <p:sp>
          <p:nvSpPr>
            <p:cNvPr id="436229" name="Oval 5"/>
            <p:cNvSpPr>
              <a:spLocks noChangeArrowheads="1"/>
            </p:cNvSpPr>
            <p:nvPr/>
          </p:nvSpPr>
          <p:spPr bwMode="auto">
            <a:xfrm>
              <a:off x="3504" y="148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ShipVia</a:t>
              </a:r>
              <a:endParaRPr lang="en-US" b="1" u="sng">
                <a:latin typeface="Arial" charset="0"/>
              </a:endParaRPr>
            </a:p>
          </p:txBody>
        </p:sp>
        <p:grpSp>
          <p:nvGrpSpPr>
            <p:cNvPr id="436230" name="Group 6"/>
            <p:cNvGrpSpPr>
              <a:grpSpLocks/>
            </p:cNvGrpSpPr>
            <p:nvPr/>
          </p:nvGrpSpPr>
          <p:grpSpPr bwMode="auto">
            <a:xfrm>
              <a:off x="1008" y="1104"/>
              <a:ext cx="3783" cy="2872"/>
              <a:chOff x="1008" y="1104"/>
              <a:chExt cx="3783" cy="2872"/>
            </a:xfrm>
          </p:grpSpPr>
          <p:sp>
            <p:nvSpPr>
              <p:cNvPr id="436231" name="Rectangle 7"/>
              <p:cNvSpPr>
                <a:spLocks noChangeArrowheads="1"/>
              </p:cNvSpPr>
              <p:nvPr/>
            </p:nvSpPr>
            <p:spPr bwMode="auto">
              <a:xfrm>
                <a:off x="1680" y="1920"/>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Dest</a:t>
                </a:r>
                <a:endParaRPr lang="en-US" b="1">
                  <a:solidFill>
                    <a:schemeClr val="bg1"/>
                  </a:solidFill>
                  <a:latin typeface="Arial" charset="0"/>
                </a:endParaRPr>
              </a:p>
            </p:txBody>
          </p:sp>
          <p:sp>
            <p:nvSpPr>
              <p:cNvPr id="436232" name="Rectangle 8"/>
              <p:cNvSpPr>
                <a:spLocks noChangeArrowheads="1"/>
              </p:cNvSpPr>
              <p:nvPr/>
            </p:nvSpPr>
            <p:spPr bwMode="auto">
              <a:xfrm>
                <a:off x="1680" y="259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Sites</a:t>
                </a:r>
                <a:endParaRPr lang="en-US" b="1">
                  <a:solidFill>
                    <a:schemeClr val="bg1"/>
                  </a:solidFill>
                  <a:latin typeface="Arial" charset="0"/>
                </a:endParaRPr>
              </a:p>
            </p:txBody>
          </p:sp>
          <p:sp>
            <p:nvSpPr>
              <p:cNvPr id="436233" name="Rectangle 9"/>
              <p:cNvSpPr>
                <a:spLocks noChangeArrowheads="1"/>
              </p:cNvSpPr>
              <p:nvPr/>
            </p:nvSpPr>
            <p:spPr bwMode="auto">
              <a:xfrm>
                <a:off x="1008"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BioSite</a:t>
                </a:r>
                <a:endParaRPr lang="en-US" b="1">
                  <a:solidFill>
                    <a:schemeClr val="bg1"/>
                  </a:solidFill>
                  <a:latin typeface="Arial" charset="0"/>
                </a:endParaRPr>
              </a:p>
            </p:txBody>
          </p:sp>
          <p:sp>
            <p:nvSpPr>
              <p:cNvPr id="436234" name="Rectangle 10"/>
              <p:cNvSpPr>
                <a:spLocks noChangeArrowheads="1"/>
              </p:cNvSpPr>
              <p:nvPr/>
            </p:nvSpPr>
            <p:spPr bwMode="auto">
              <a:xfrm>
                <a:off x="4224" y="17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ShipVia</a:t>
                </a:r>
                <a:endParaRPr lang="en-US" b="1">
                  <a:solidFill>
                    <a:schemeClr val="bg1"/>
                  </a:solidFill>
                  <a:latin typeface="Arial" charset="0"/>
                </a:endParaRPr>
              </a:p>
            </p:txBody>
          </p:sp>
          <p:sp>
            <p:nvSpPr>
              <p:cNvPr id="436235" name="Rectangle 11"/>
              <p:cNvSpPr>
                <a:spLocks noChangeArrowheads="1"/>
              </p:cNvSpPr>
              <p:nvPr/>
            </p:nvSpPr>
            <p:spPr bwMode="auto">
              <a:xfrm>
                <a:off x="2352" y="297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ShipWrck</a:t>
                </a:r>
                <a:endParaRPr lang="en-US" b="1">
                  <a:solidFill>
                    <a:schemeClr val="bg1"/>
                  </a:solidFill>
                  <a:latin typeface="Arial" charset="0"/>
                </a:endParaRPr>
              </a:p>
            </p:txBody>
          </p:sp>
          <p:sp>
            <p:nvSpPr>
              <p:cNvPr id="436236" name="Rectangle 12"/>
              <p:cNvSpPr>
                <a:spLocks noChangeArrowheads="1"/>
              </p:cNvSpPr>
              <p:nvPr/>
            </p:nvSpPr>
            <p:spPr bwMode="auto">
              <a:xfrm>
                <a:off x="1008" y="3696"/>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BioLife</a:t>
                </a:r>
                <a:endParaRPr lang="en-US" b="1">
                  <a:solidFill>
                    <a:schemeClr val="bg1"/>
                  </a:solidFill>
                  <a:latin typeface="Arial" charset="0"/>
                </a:endParaRPr>
              </a:p>
            </p:txBody>
          </p:sp>
          <p:sp>
            <p:nvSpPr>
              <p:cNvPr id="436237" name="Rectangle 13"/>
              <p:cNvSpPr>
                <a:spLocks noChangeArrowheads="1"/>
              </p:cNvSpPr>
              <p:nvPr/>
            </p:nvSpPr>
            <p:spPr bwMode="auto">
              <a:xfrm>
                <a:off x="3600" y="3648"/>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DiveStok</a:t>
                </a:r>
                <a:endParaRPr lang="en-US" b="1">
                  <a:solidFill>
                    <a:schemeClr val="bg1"/>
                  </a:solidFill>
                  <a:latin typeface="Arial" charset="0"/>
                </a:endParaRPr>
              </a:p>
            </p:txBody>
          </p:sp>
          <p:sp>
            <p:nvSpPr>
              <p:cNvPr id="436238" name="Rectangle 14"/>
              <p:cNvSpPr>
                <a:spLocks noChangeArrowheads="1"/>
              </p:cNvSpPr>
              <p:nvPr/>
            </p:nvSpPr>
            <p:spPr bwMode="auto">
              <a:xfrm>
                <a:off x="3600" y="2784"/>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DiveItem</a:t>
                </a:r>
                <a:endParaRPr lang="en-US" b="1">
                  <a:solidFill>
                    <a:schemeClr val="bg1"/>
                  </a:solidFill>
                  <a:latin typeface="Arial" charset="0"/>
                </a:endParaRPr>
              </a:p>
            </p:txBody>
          </p:sp>
          <p:sp>
            <p:nvSpPr>
              <p:cNvPr id="436239" name="Rectangle 15"/>
              <p:cNvSpPr>
                <a:spLocks noChangeArrowheads="1"/>
              </p:cNvSpPr>
              <p:nvPr/>
            </p:nvSpPr>
            <p:spPr bwMode="auto">
              <a:xfrm>
                <a:off x="2880" y="1872"/>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DiveOrds</a:t>
                </a:r>
                <a:endParaRPr lang="en-US" b="1">
                  <a:solidFill>
                    <a:schemeClr val="bg1"/>
                  </a:solidFill>
                  <a:latin typeface="Arial" charset="0"/>
                </a:endParaRPr>
              </a:p>
            </p:txBody>
          </p:sp>
          <p:sp>
            <p:nvSpPr>
              <p:cNvPr id="436240" name="Rectangle 16"/>
              <p:cNvSpPr>
                <a:spLocks noChangeArrowheads="1"/>
              </p:cNvSpPr>
              <p:nvPr/>
            </p:nvSpPr>
            <p:spPr bwMode="auto">
              <a:xfrm>
                <a:off x="2880" y="1104"/>
                <a:ext cx="567" cy="2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solidFill>
                      <a:schemeClr val="bg1"/>
                    </a:solidFill>
                    <a:latin typeface="Arial" charset="0"/>
                  </a:rPr>
                  <a:t>DiveCust</a:t>
                </a:r>
                <a:endParaRPr lang="en-US" b="1">
                  <a:solidFill>
                    <a:schemeClr val="bg1"/>
                  </a:solidFill>
                  <a:latin typeface="Arial" charset="0"/>
                </a:endParaRPr>
              </a:p>
            </p:txBody>
          </p:sp>
          <p:sp>
            <p:nvSpPr>
              <p:cNvPr id="436241" name="AutoShape 17"/>
              <p:cNvSpPr>
                <a:spLocks noChangeArrowheads="1"/>
              </p:cNvSpPr>
              <p:nvPr/>
            </p:nvSpPr>
            <p:spPr bwMode="auto">
              <a:xfrm>
                <a:off x="3696" y="216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42" name="Line 18"/>
              <p:cNvSpPr>
                <a:spLocks noChangeShapeType="1"/>
              </p:cNvSpPr>
              <p:nvPr/>
            </p:nvSpPr>
            <p:spPr bwMode="auto">
              <a:xfrm>
                <a:off x="1296" y="355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3" name="Line 19"/>
              <p:cNvSpPr>
                <a:spLocks noChangeShapeType="1"/>
              </p:cNvSpPr>
              <p:nvPr/>
            </p:nvSpPr>
            <p:spPr bwMode="auto">
              <a:xfrm>
                <a:off x="1296" y="326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4" name="Line 20"/>
              <p:cNvSpPr>
                <a:spLocks noChangeShapeType="1"/>
              </p:cNvSpPr>
              <p:nvPr/>
            </p:nvSpPr>
            <p:spPr bwMode="auto">
              <a:xfrm>
                <a:off x="1296"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5" name="Line 21"/>
              <p:cNvSpPr>
                <a:spLocks noChangeShapeType="1"/>
              </p:cNvSpPr>
              <p:nvPr/>
            </p:nvSpPr>
            <p:spPr bwMode="auto">
              <a:xfrm>
                <a:off x="1440"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6" name="Line 22"/>
              <p:cNvSpPr>
                <a:spLocks noChangeShapeType="1"/>
              </p:cNvSpPr>
              <p:nvPr/>
            </p:nvSpPr>
            <p:spPr bwMode="auto">
              <a:xfrm>
                <a:off x="2256" y="27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7" name="Line 23"/>
              <p:cNvSpPr>
                <a:spLocks noChangeShapeType="1"/>
              </p:cNvSpPr>
              <p:nvPr/>
            </p:nvSpPr>
            <p:spPr bwMode="auto">
              <a:xfrm>
                <a:off x="2640" y="283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8" name="Line 24"/>
              <p:cNvSpPr>
                <a:spLocks noChangeShapeType="1"/>
              </p:cNvSpPr>
              <p:nvPr/>
            </p:nvSpPr>
            <p:spPr bwMode="auto">
              <a:xfrm>
                <a:off x="1968" y="249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49" name="Line 25"/>
              <p:cNvSpPr>
                <a:spLocks noChangeShapeType="1"/>
              </p:cNvSpPr>
              <p:nvPr/>
            </p:nvSpPr>
            <p:spPr bwMode="auto">
              <a:xfrm>
                <a:off x="1968" y="220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0" name="Line 26"/>
              <p:cNvSpPr>
                <a:spLocks noChangeShapeType="1"/>
              </p:cNvSpPr>
              <p:nvPr/>
            </p:nvSpPr>
            <p:spPr bwMode="auto">
              <a:xfrm>
                <a:off x="2256" y="2016"/>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1" name="Line 27"/>
              <p:cNvSpPr>
                <a:spLocks noChangeShapeType="1"/>
              </p:cNvSpPr>
              <p:nvPr/>
            </p:nvSpPr>
            <p:spPr bwMode="auto">
              <a:xfrm>
                <a:off x="2736" y="2016"/>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2" name="Line 28"/>
              <p:cNvSpPr>
                <a:spLocks noChangeShapeType="1"/>
              </p:cNvSpPr>
              <p:nvPr/>
            </p:nvSpPr>
            <p:spPr bwMode="auto">
              <a:xfrm>
                <a:off x="3168" y="139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3" name="Line 29"/>
              <p:cNvSpPr>
                <a:spLocks noChangeShapeType="1"/>
              </p:cNvSpPr>
              <p:nvPr/>
            </p:nvSpPr>
            <p:spPr bwMode="auto">
              <a:xfrm>
                <a:off x="3168" y="172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4" name="Line 30"/>
              <p:cNvSpPr>
                <a:spLocks noChangeShapeType="1"/>
              </p:cNvSpPr>
              <p:nvPr/>
            </p:nvSpPr>
            <p:spPr bwMode="auto">
              <a:xfrm flipV="1">
                <a:off x="3456" y="1920"/>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5" name="Line 31"/>
              <p:cNvSpPr>
                <a:spLocks noChangeShapeType="1"/>
              </p:cNvSpPr>
              <p:nvPr/>
            </p:nvSpPr>
            <p:spPr bwMode="auto">
              <a:xfrm>
                <a:off x="3456" y="2016"/>
                <a:ext cx="24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6" name="Line 32"/>
              <p:cNvSpPr>
                <a:spLocks noChangeShapeType="1"/>
              </p:cNvSpPr>
              <p:nvPr/>
            </p:nvSpPr>
            <p:spPr bwMode="auto">
              <a:xfrm>
                <a:off x="3840" y="2352"/>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57" name="AutoShape 33"/>
              <p:cNvSpPr>
                <a:spLocks noChangeArrowheads="1"/>
              </p:cNvSpPr>
              <p:nvPr/>
            </p:nvSpPr>
            <p:spPr bwMode="auto">
              <a:xfrm>
                <a:off x="2496"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58" name="AutoShape 34"/>
              <p:cNvSpPr>
                <a:spLocks noChangeArrowheads="1"/>
              </p:cNvSpPr>
              <p:nvPr/>
            </p:nvSpPr>
            <p:spPr bwMode="auto">
              <a:xfrm>
                <a:off x="1152" y="264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59" name="AutoShape 35"/>
              <p:cNvSpPr>
                <a:spLocks noChangeArrowheads="1"/>
              </p:cNvSpPr>
              <p:nvPr/>
            </p:nvSpPr>
            <p:spPr bwMode="auto">
              <a:xfrm>
                <a:off x="1824" y="2304"/>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60" name="AutoShape 36"/>
              <p:cNvSpPr>
                <a:spLocks noChangeArrowheads="1"/>
              </p:cNvSpPr>
              <p:nvPr/>
            </p:nvSpPr>
            <p:spPr bwMode="auto">
              <a:xfrm>
                <a:off x="2448" y="192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61" name="AutoShape 37"/>
              <p:cNvSpPr>
                <a:spLocks noChangeArrowheads="1"/>
              </p:cNvSpPr>
              <p:nvPr/>
            </p:nvSpPr>
            <p:spPr bwMode="auto">
              <a:xfrm>
                <a:off x="3024" y="1536"/>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62" name="AutoShape 38"/>
              <p:cNvSpPr>
                <a:spLocks noChangeArrowheads="1"/>
              </p:cNvSpPr>
              <p:nvPr/>
            </p:nvSpPr>
            <p:spPr bwMode="auto">
              <a:xfrm>
                <a:off x="3696" y="1824"/>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63" name="AutoShape 39"/>
              <p:cNvSpPr>
                <a:spLocks noChangeArrowheads="1"/>
              </p:cNvSpPr>
              <p:nvPr/>
            </p:nvSpPr>
            <p:spPr bwMode="auto">
              <a:xfrm>
                <a:off x="3696" y="3264"/>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64" name="AutoShape 40"/>
              <p:cNvSpPr>
                <a:spLocks noChangeArrowheads="1"/>
              </p:cNvSpPr>
              <p:nvPr/>
            </p:nvSpPr>
            <p:spPr bwMode="auto">
              <a:xfrm>
                <a:off x="1152" y="3360"/>
                <a:ext cx="288" cy="19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endParaRPr lang="en-US" b="1">
                  <a:latin typeface="Arial" charset="0"/>
                </a:endParaRPr>
              </a:p>
            </p:txBody>
          </p:sp>
          <p:sp>
            <p:nvSpPr>
              <p:cNvPr id="436265" name="Line 41"/>
              <p:cNvSpPr>
                <a:spLocks noChangeShapeType="1"/>
              </p:cNvSpPr>
              <p:nvPr/>
            </p:nvSpPr>
            <p:spPr bwMode="auto">
              <a:xfrm>
                <a:off x="3840" y="307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66" name="Line 42"/>
              <p:cNvSpPr>
                <a:spLocks noChangeShapeType="1"/>
              </p:cNvSpPr>
              <p:nvPr/>
            </p:nvSpPr>
            <p:spPr bwMode="auto">
              <a:xfrm>
                <a:off x="3840" y="34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67" name="Line 43"/>
              <p:cNvSpPr>
                <a:spLocks noChangeShapeType="1"/>
              </p:cNvSpPr>
              <p:nvPr/>
            </p:nvSpPr>
            <p:spPr bwMode="auto">
              <a:xfrm>
                <a:off x="3984" y="192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36268" name="Oval 44"/>
            <p:cNvSpPr>
              <a:spLocks noChangeArrowheads="1"/>
            </p:cNvSpPr>
            <p:nvPr/>
          </p:nvSpPr>
          <p:spPr bwMode="auto">
            <a:xfrm>
              <a:off x="2448" y="153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Customer</a:t>
              </a:r>
            </a:p>
            <a:p>
              <a:pPr algn="ctr" eaLnBrk="0" hangingPunct="0"/>
              <a:r>
                <a:rPr lang="en-US" sz="1400" b="1">
                  <a:latin typeface="Arial" charset="0"/>
                </a:rPr>
                <a:t>No</a:t>
              </a:r>
              <a:endParaRPr lang="en-US" b="1">
                <a:latin typeface="Arial" charset="0"/>
              </a:endParaRPr>
            </a:p>
          </p:txBody>
        </p:sp>
        <p:sp>
          <p:nvSpPr>
            <p:cNvPr id="436269" name="Line 45"/>
            <p:cNvSpPr>
              <a:spLocks noChangeShapeType="1"/>
            </p:cNvSpPr>
            <p:nvPr/>
          </p:nvSpPr>
          <p:spPr bwMode="auto">
            <a:xfrm>
              <a:off x="2736"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70" name="Line 46"/>
            <p:cNvSpPr>
              <a:spLocks noChangeShapeType="1"/>
            </p:cNvSpPr>
            <p:nvPr/>
          </p:nvSpPr>
          <p:spPr bwMode="auto">
            <a:xfrm>
              <a:off x="2832" y="1632"/>
              <a:ext cx="14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71" name="Oval 47"/>
            <p:cNvSpPr>
              <a:spLocks noChangeArrowheads="1"/>
            </p:cNvSpPr>
            <p:nvPr/>
          </p:nvSpPr>
          <p:spPr bwMode="auto">
            <a:xfrm>
              <a:off x="5040" y="182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ShipVia</a:t>
              </a:r>
              <a:endParaRPr lang="en-US" b="1" u="sng">
                <a:latin typeface="Arial" charset="0"/>
              </a:endParaRPr>
            </a:p>
          </p:txBody>
        </p:sp>
        <p:sp>
          <p:nvSpPr>
            <p:cNvPr id="436272" name="Line 48"/>
            <p:cNvSpPr>
              <a:spLocks noChangeShapeType="1"/>
            </p:cNvSpPr>
            <p:nvPr/>
          </p:nvSpPr>
          <p:spPr bwMode="auto">
            <a:xfrm flipH="1">
              <a:off x="3360" y="1680"/>
              <a:ext cx="24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73" name="Line 49"/>
            <p:cNvSpPr>
              <a:spLocks noChangeShapeType="1"/>
            </p:cNvSpPr>
            <p:nvPr/>
          </p:nvSpPr>
          <p:spPr bwMode="auto">
            <a:xfrm flipH="1">
              <a:off x="4800" y="192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74" name="Oval 50"/>
            <p:cNvSpPr>
              <a:spLocks noChangeArrowheads="1"/>
            </p:cNvSpPr>
            <p:nvPr/>
          </p:nvSpPr>
          <p:spPr bwMode="auto">
            <a:xfrm>
              <a:off x="2976" y="230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Order</a:t>
              </a:r>
            </a:p>
            <a:p>
              <a:pPr algn="ctr" eaLnBrk="0" hangingPunct="0"/>
              <a:r>
                <a:rPr lang="en-US" sz="1400" b="1" u="sng">
                  <a:latin typeface="Arial" charset="0"/>
                </a:rPr>
                <a:t>No</a:t>
              </a:r>
              <a:endParaRPr lang="en-US" b="1" u="sng">
                <a:latin typeface="Arial" charset="0"/>
              </a:endParaRPr>
            </a:p>
          </p:txBody>
        </p:sp>
        <p:sp>
          <p:nvSpPr>
            <p:cNvPr id="436275" name="Oval 51"/>
            <p:cNvSpPr>
              <a:spLocks noChangeArrowheads="1"/>
            </p:cNvSpPr>
            <p:nvPr/>
          </p:nvSpPr>
          <p:spPr bwMode="auto">
            <a:xfrm>
              <a:off x="4368" y="254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Order</a:t>
              </a:r>
            </a:p>
            <a:p>
              <a:pPr algn="ctr" eaLnBrk="0" hangingPunct="0"/>
              <a:r>
                <a:rPr lang="en-US" sz="1400" b="1">
                  <a:latin typeface="Arial" charset="0"/>
                </a:rPr>
                <a:t>No</a:t>
              </a:r>
              <a:endParaRPr lang="en-US" b="1" u="sng">
                <a:latin typeface="Arial" charset="0"/>
              </a:endParaRPr>
            </a:p>
          </p:txBody>
        </p:sp>
        <p:sp>
          <p:nvSpPr>
            <p:cNvPr id="436276" name="Oval 52"/>
            <p:cNvSpPr>
              <a:spLocks noChangeArrowheads="1"/>
            </p:cNvSpPr>
            <p:nvPr/>
          </p:nvSpPr>
          <p:spPr bwMode="auto">
            <a:xfrm>
              <a:off x="4368" y="297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Item</a:t>
              </a:r>
            </a:p>
            <a:p>
              <a:pPr algn="ctr" eaLnBrk="0" hangingPunct="0"/>
              <a:r>
                <a:rPr lang="en-US" sz="1400" b="1">
                  <a:latin typeface="Arial" charset="0"/>
                </a:rPr>
                <a:t>No</a:t>
              </a:r>
              <a:endParaRPr lang="en-US" b="1" u="sng">
                <a:latin typeface="Arial" charset="0"/>
              </a:endParaRPr>
            </a:p>
          </p:txBody>
        </p:sp>
        <p:sp>
          <p:nvSpPr>
            <p:cNvPr id="436277" name="Oval 53"/>
            <p:cNvSpPr>
              <a:spLocks noChangeArrowheads="1"/>
            </p:cNvSpPr>
            <p:nvPr/>
          </p:nvSpPr>
          <p:spPr bwMode="auto">
            <a:xfrm>
              <a:off x="4368" y="3696"/>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Item</a:t>
              </a:r>
            </a:p>
            <a:p>
              <a:pPr algn="ctr" eaLnBrk="0" hangingPunct="0"/>
              <a:r>
                <a:rPr lang="en-US" sz="1400" b="1" u="sng">
                  <a:latin typeface="Arial" charset="0"/>
                </a:rPr>
                <a:t>No</a:t>
              </a:r>
              <a:endParaRPr lang="en-US" b="1" u="sng">
                <a:latin typeface="Arial" charset="0"/>
              </a:endParaRPr>
            </a:p>
          </p:txBody>
        </p:sp>
        <p:sp>
          <p:nvSpPr>
            <p:cNvPr id="436278" name="Line 54"/>
            <p:cNvSpPr>
              <a:spLocks noChangeShapeType="1"/>
            </p:cNvSpPr>
            <p:nvPr/>
          </p:nvSpPr>
          <p:spPr bwMode="auto">
            <a:xfrm>
              <a:off x="4176" y="379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79" name="Line 55"/>
            <p:cNvSpPr>
              <a:spLocks noChangeShapeType="1"/>
            </p:cNvSpPr>
            <p:nvPr/>
          </p:nvSpPr>
          <p:spPr bwMode="auto">
            <a:xfrm>
              <a:off x="4176" y="2928"/>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80" name="Line 56"/>
            <p:cNvSpPr>
              <a:spLocks noChangeShapeType="1"/>
            </p:cNvSpPr>
            <p:nvPr/>
          </p:nvSpPr>
          <p:spPr bwMode="auto">
            <a:xfrm flipH="1">
              <a:off x="4176" y="2640"/>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81" name="Line 57"/>
            <p:cNvSpPr>
              <a:spLocks noChangeShapeType="1"/>
            </p:cNvSpPr>
            <p:nvPr/>
          </p:nvSpPr>
          <p:spPr bwMode="auto">
            <a:xfrm flipV="1">
              <a:off x="3168" y="216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82" name="Oval 58"/>
            <p:cNvSpPr>
              <a:spLocks noChangeArrowheads="1"/>
            </p:cNvSpPr>
            <p:nvPr/>
          </p:nvSpPr>
          <p:spPr bwMode="auto">
            <a:xfrm>
              <a:off x="1536" y="148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Destination</a:t>
              </a:r>
            </a:p>
            <a:p>
              <a:pPr algn="ctr" eaLnBrk="0" hangingPunct="0"/>
              <a:r>
                <a:rPr lang="en-US" sz="1400" b="1" u="sng">
                  <a:latin typeface="Arial" charset="0"/>
                </a:rPr>
                <a:t>Name</a:t>
              </a:r>
              <a:endParaRPr lang="en-US" b="1">
                <a:latin typeface="Arial" charset="0"/>
              </a:endParaRPr>
            </a:p>
          </p:txBody>
        </p:sp>
        <p:sp>
          <p:nvSpPr>
            <p:cNvPr id="436283" name="Oval 59"/>
            <p:cNvSpPr>
              <a:spLocks noChangeArrowheads="1"/>
            </p:cNvSpPr>
            <p:nvPr/>
          </p:nvSpPr>
          <p:spPr bwMode="auto">
            <a:xfrm>
              <a:off x="2496" y="230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Destination</a:t>
              </a:r>
              <a:endParaRPr lang="en-US" b="1">
                <a:latin typeface="Arial" charset="0"/>
              </a:endParaRPr>
            </a:p>
          </p:txBody>
        </p:sp>
        <p:sp>
          <p:nvSpPr>
            <p:cNvPr id="436284" name="Line 60"/>
            <p:cNvSpPr>
              <a:spLocks noChangeShapeType="1"/>
            </p:cNvSpPr>
            <p:nvPr/>
          </p:nvSpPr>
          <p:spPr bwMode="auto">
            <a:xfrm>
              <a:off x="1776" y="172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85" name="Line 61"/>
            <p:cNvSpPr>
              <a:spLocks noChangeShapeType="1"/>
            </p:cNvSpPr>
            <p:nvPr/>
          </p:nvSpPr>
          <p:spPr bwMode="auto">
            <a:xfrm flipV="1">
              <a:off x="2736" y="2160"/>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86" name="Oval 62"/>
            <p:cNvSpPr>
              <a:spLocks noChangeArrowheads="1"/>
            </p:cNvSpPr>
            <p:nvPr/>
          </p:nvSpPr>
          <p:spPr bwMode="auto">
            <a:xfrm>
              <a:off x="384" y="3744"/>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Species</a:t>
              </a:r>
            </a:p>
            <a:p>
              <a:pPr algn="ctr" eaLnBrk="0" hangingPunct="0"/>
              <a:r>
                <a:rPr lang="en-US" sz="1400" b="1" u="sng">
                  <a:latin typeface="Arial" charset="0"/>
                </a:rPr>
                <a:t>No</a:t>
              </a:r>
              <a:endParaRPr lang="en-US" b="1">
                <a:latin typeface="Arial" charset="0"/>
              </a:endParaRPr>
            </a:p>
          </p:txBody>
        </p:sp>
        <p:sp>
          <p:nvSpPr>
            <p:cNvPr id="436287" name="Oval 63"/>
            <p:cNvSpPr>
              <a:spLocks noChangeArrowheads="1"/>
            </p:cNvSpPr>
            <p:nvPr/>
          </p:nvSpPr>
          <p:spPr bwMode="auto">
            <a:xfrm>
              <a:off x="864" y="2400"/>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u="sng">
                  <a:latin typeface="Arial" charset="0"/>
                </a:rPr>
                <a:t>Site No</a:t>
              </a:r>
              <a:endParaRPr lang="en-US" b="1">
                <a:latin typeface="Arial" charset="0"/>
              </a:endParaRPr>
            </a:p>
          </p:txBody>
        </p:sp>
        <p:sp>
          <p:nvSpPr>
            <p:cNvPr id="436288" name="Oval 64"/>
            <p:cNvSpPr>
              <a:spLocks noChangeArrowheads="1"/>
            </p:cNvSpPr>
            <p:nvPr/>
          </p:nvSpPr>
          <p:spPr bwMode="auto">
            <a:xfrm>
              <a:off x="1056" y="172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Destination</a:t>
              </a:r>
            </a:p>
            <a:p>
              <a:pPr algn="ctr" eaLnBrk="0" hangingPunct="0"/>
              <a:r>
                <a:rPr lang="en-US" sz="1400" b="1">
                  <a:latin typeface="Arial" charset="0"/>
                </a:rPr>
                <a:t>no</a:t>
              </a:r>
              <a:endParaRPr lang="en-US" b="1">
                <a:latin typeface="Arial" charset="0"/>
              </a:endParaRPr>
            </a:p>
          </p:txBody>
        </p:sp>
        <p:sp>
          <p:nvSpPr>
            <p:cNvPr id="436289" name="Oval 65"/>
            <p:cNvSpPr>
              <a:spLocks noChangeArrowheads="1"/>
            </p:cNvSpPr>
            <p:nvPr/>
          </p:nvSpPr>
          <p:spPr bwMode="auto">
            <a:xfrm>
              <a:off x="384" y="2832"/>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Site No</a:t>
              </a:r>
              <a:endParaRPr lang="en-US" b="1">
                <a:latin typeface="Arial" charset="0"/>
              </a:endParaRPr>
            </a:p>
          </p:txBody>
        </p:sp>
        <p:sp>
          <p:nvSpPr>
            <p:cNvPr id="436290" name="Oval 66"/>
            <p:cNvSpPr>
              <a:spLocks noChangeArrowheads="1"/>
            </p:cNvSpPr>
            <p:nvPr/>
          </p:nvSpPr>
          <p:spPr bwMode="auto">
            <a:xfrm>
              <a:off x="1200" y="220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Destination</a:t>
              </a:r>
            </a:p>
            <a:p>
              <a:pPr algn="ctr" eaLnBrk="0" hangingPunct="0"/>
              <a:r>
                <a:rPr lang="en-US" sz="1400" b="1">
                  <a:latin typeface="Arial" charset="0"/>
                </a:rPr>
                <a:t>no</a:t>
              </a:r>
              <a:endParaRPr lang="en-US" b="1">
                <a:latin typeface="Arial" charset="0"/>
              </a:endParaRPr>
            </a:p>
          </p:txBody>
        </p:sp>
        <p:sp>
          <p:nvSpPr>
            <p:cNvPr id="436291" name="Line 67"/>
            <p:cNvSpPr>
              <a:spLocks noChangeShapeType="1"/>
            </p:cNvSpPr>
            <p:nvPr/>
          </p:nvSpPr>
          <p:spPr bwMode="auto">
            <a:xfrm>
              <a:off x="1440" y="1824"/>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92" name="Line 68"/>
            <p:cNvSpPr>
              <a:spLocks noChangeShapeType="1"/>
            </p:cNvSpPr>
            <p:nvPr/>
          </p:nvSpPr>
          <p:spPr bwMode="auto">
            <a:xfrm>
              <a:off x="1584" y="2352"/>
              <a:ext cx="19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93" name="Line 69"/>
            <p:cNvSpPr>
              <a:spLocks noChangeShapeType="1"/>
            </p:cNvSpPr>
            <p:nvPr/>
          </p:nvSpPr>
          <p:spPr bwMode="auto">
            <a:xfrm>
              <a:off x="1248" y="2496"/>
              <a:ext cx="48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94" name="Oval 70"/>
            <p:cNvSpPr>
              <a:spLocks noChangeArrowheads="1"/>
            </p:cNvSpPr>
            <p:nvPr/>
          </p:nvSpPr>
          <p:spPr bwMode="auto">
            <a:xfrm>
              <a:off x="384" y="316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Species</a:t>
              </a:r>
            </a:p>
            <a:p>
              <a:pPr algn="ctr" eaLnBrk="0" hangingPunct="0"/>
              <a:r>
                <a:rPr lang="en-US" sz="1400" b="1">
                  <a:latin typeface="Arial" charset="0"/>
                </a:rPr>
                <a:t>No</a:t>
              </a:r>
              <a:endParaRPr lang="en-US" b="1">
                <a:latin typeface="Arial" charset="0"/>
              </a:endParaRPr>
            </a:p>
          </p:txBody>
        </p:sp>
        <p:sp>
          <p:nvSpPr>
            <p:cNvPr id="436295" name="Oval 71"/>
            <p:cNvSpPr>
              <a:spLocks noChangeArrowheads="1"/>
            </p:cNvSpPr>
            <p:nvPr/>
          </p:nvSpPr>
          <p:spPr bwMode="auto">
            <a:xfrm>
              <a:off x="2448" y="3408"/>
              <a:ext cx="378" cy="22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400" b="1">
                  <a:latin typeface="Arial" charset="0"/>
                </a:rPr>
                <a:t>Site No</a:t>
              </a:r>
              <a:endParaRPr lang="en-US" b="1">
                <a:latin typeface="Arial" charset="0"/>
              </a:endParaRPr>
            </a:p>
          </p:txBody>
        </p:sp>
        <p:sp>
          <p:nvSpPr>
            <p:cNvPr id="436296" name="Line 72"/>
            <p:cNvSpPr>
              <a:spLocks noChangeShapeType="1"/>
            </p:cNvSpPr>
            <p:nvPr/>
          </p:nvSpPr>
          <p:spPr bwMode="auto">
            <a:xfrm flipV="1">
              <a:off x="2640" y="32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97" name="Line 73"/>
            <p:cNvSpPr>
              <a:spLocks noChangeShapeType="1"/>
            </p:cNvSpPr>
            <p:nvPr/>
          </p:nvSpPr>
          <p:spPr bwMode="auto">
            <a:xfrm>
              <a:off x="768" y="2928"/>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98" name="Line 74"/>
            <p:cNvSpPr>
              <a:spLocks noChangeShapeType="1"/>
            </p:cNvSpPr>
            <p:nvPr/>
          </p:nvSpPr>
          <p:spPr bwMode="auto">
            <a:xfrm flipV="1">
              <a:off x="768" y="3168"/>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6299" name="Line 75"/>
            <p:cNvSpPr>
              <a:spLocks noChangeShapeType="1"/>
            </p:cNvSpPr>
            <p:nvPr/>
          </p:nvSpPr>
          <p:spPr bwMode="auto">
            <a:xfrm>
              <a:off x="768" y="384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36300" name="Text Box 76"/>
          <p:cNvSpPr txBox="1">
            <a:spLocks noChangeArrowheads="1"/>
          </p:cNvSpPr>
          <p:nvPr/>
        </p:nvSpPr>
        <p:spPr bwMode="auto">
          <a:xfrm>
            <a:off x="2286000" y="4038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1" name="Text Box 77"/>
          <p:cNvSpPr txBox="1">
            <a:spLocks noChangeArrowheads="1"/>
          </p:cNvSpPr>
          <p:nvPr/>
        </p:nvSpPr>
        <p:spPr bwMode="auto">
          <a:xfrm>
            <a:off x="2971800" y="30480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2" name="Text Box 78"/>
          <p:cNvSpPr txBox="1">
            <a:spLocks noChangeArrowheads="1"/>
          </p:cNvSpPr>
          <p:nvPr/>
        </p:nvSpPr>
        <p:spPr bwMode="auto">
          <a:xfrm>
            <a:off x="3581400" y="2743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3" name="Text Box 79"/>
          <p:cNvSpPr txBox="1">
            <a:spLocks noChangeArrowheads="1"/>
          </p:cNvSpPr>
          <p:nvPr/>
        </p:nvSpPr>
        <p:spPr bwMode="auto">
          <a:xfrm>
            <a:off x="5029200" y="1600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4" name="Text Box 80"/>
          <p:cNvSpPr txBox="1">
            <a:spLocks noChangeArrowheads="1"/>
          </p:cNvSpPr>
          <p:nvPr/>
        </p:nvSpPr>
        <p:spPr bwMode="auto">
          <a:xfrm>
            <a:off x="5562600" y="2895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5" name="Text Box 81"/>
          <p:cNvSpPr txBox="1">
            <a:spLocks noChangeArrowheads="1"/>
          </p:cNvSpPr>
          <p:nvPr/>
        </p:nvSpPr>
        <p:spPr bwMode="auto">
          <a:xfrm>
            <a:off x="6019800" y="5562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6" name="Text Box 82"/>
          <p:cNvSpPr txBox="1">
            <a:spLocks noChangeArrowheads="1"/>
          </p:cNvSpPr>
          <p:nvPr/>
        </p:nvSpPr>
        <p:spPr bwMode="auto">
          <a:xfrm>
            <a:off x="4191000" y="4267200"/>
            <a:ext cx="31432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1/n</a:t>
            </a:r>
          </a:p>
        </p:txBody>
      </p:sp>
      <p:sp>
        <p:nvSpPr>
          <p:cNvPr id="436307" name="Text Box 83"/>
          <p:cNvSpPr txBox="1">
            <a:spLocks noChangeArrowheads="1"/>
          </p:cNvSpPr>
          <p:nvPr/>
        </p:nvSpPr>
        <p:spPr bwMode="auto">
          <a:xfrm>
            <a:off x="1905000" y="56388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8" name="Text Box 84"/>
          <p:cNvSpPr txBox="1">
            <a:spLocks noChangeArrowheads="1"/>
          </p:cNvSpPr>
          <p:nvPr/>
        </p:nvSpPr>
        <p:spPr bwMode="auto">
          <a:xfrm>
            <a:off x="6477000" y="2514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
        <p:nvSpPr>
          <p:cNvPr id="436309" name="Text Box 85"/>
          <p:cNvSpPr txBox="1">
            <a:spLocks noChangeArrowheads="1"/>
          </p:cNvSpPr>
          <p:nvPr/>
        </p:nvSpPr>
        <p:spPr bwMode="auto">
          <a:xfrm>
            <a:off x="5562600" y="2514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0" name="Text Box 86"/>
          <p:cNvSpPr txBox="1">
            <a:spLocks noChangeArrowheads="1"/>
          </p:cNvSpPr>
          <p:nvPr/>
        </p:nvSpPr>
        <p:spPr bwMode="auto">
          <a:xfrm>
            <a:off x="6019800" y="3886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1" name="Text Box 87"/>
          <p:cNvSpPr txBox="1">
            <a:spLocks noChangeArrowheads="1"/>
          </p:cNvSpPr>
          <p:nvPr/>
        </p:nvSpPr>
        <p:spPr bwMode="auto">
          <a:xfrm>
            <a:off x="6019800" y="4648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2" name="Text Box 88"/>
          <p:cNvSpPr txBox="1">
            <a:spLocks noChangeArrowheads="1"/>
          </p:cNvSpPr>
          <p:nvPr/>
        </p:nvSpPr>
        <p:spPr bwMode="auto">
          <a:xfrm>
            <a:off x="5029200" y="22860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3" name="Text Box 89"/>
          <p:cNvSpPr txBox="1">
            <a:spLocks noChangeArrowheads="1"/>
          </p:cNvSpPr>
          <p:nvPr/>
        </p:nvSpPr>
        <p:spPr bwMode="auto">
          <a:xfrm>
            <a:off x="3048000" y="35814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4" name="Text Box 90"/>
          <p:cNvSpPr txBox="1">
            <a:spLocks noChangeArrowheads="1"/>
          </p:cNvSpPr>
          <p:nvPr/>
        </p:nvSpPr>
        <p:spPr bwMode="auto">
          <a:xfrm>
            <a:off x="1905000" y="42672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5" name="Text Box 91"/>
          <p:cNvSpPr txBox="1">
            <a:spLocks noChangeArrowheads="1"/>
          </p:cNvSpPr>
          <p:nvPr/>
        </p:nvSpPr>
        <p:spPr bwMode="auto">
          <a:xfrm>
            <a:off x="1905000" y="49530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6" name="Text Box 92"/>
          <p:cNvSpPr txBox="1">
            <a:spLocks noChangeArrowheads="1"/>
          </p:cNvSpPr>
          <p:nvPr/>
        </p:nvSpPr>
        <p:spPr bwMode="auto">
          <a:xfrm>
            <a:off x="4343400" y="25908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n</a:t>
            </a:r>
          </a:p>
        </p:txBody>
      </p:sp>
      <p:sp>
        <p:nvSpPr>
          <p:cNvPr id="436317" name="Text Box 93"/>
          <p:cNvSpPr txBox="1">
            <a:spLocks noChangeArrowheads="1"/>
          </p:cNvSpPr>
          <p:nvPr/>
        </p:nvSpPr>
        <p:spPr bwMode="auto">
          <a:xfrm>
            <a:off x="3581400" y="40386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800"/>
              <a:t>1</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23938" name="Rectangle 2"/>
          <p:cNvSpPr>
            <a:spLocks noGrp="1" noChangeArrowheads="1"/>
          </p:cNvSpPr>
          <p:nvPr>
            <p:ph type="title"/>
          </p:nvPr>
        </p:nvSpPr>
        <p:spPr/>
        <p:txBody>
          <a:bodyPr/>
          <a:lstStyle/>
          <a:p>
            <a:r>
              <a:rPr lang="en-US"/>
              <a:t>What must be calculated?</a:t>
            </a:r>
          </a:p>
        </p:txBody>
      </p:sp>
      <p:sp>
        <p:nvSpPr>
          <p:cNvPr id="423939" name="Rectangle 3"/>
          <p:cNvSpPr>
            <a:spLocks noGrp="1" noChangeArrowheads="1"/>
          </p:cNvSpPr>
          <p:nvPr>
            <p:ph type="body" idx="1"/>
          </p:nvPr>
        </p:nvSpPr>
        <p:spPr/>
        <p:txBody>
          <a:bodyPr/>
          <a:lstStyle/>
          <a:p>
            <a:r>
              <a:rPr lang="en-US"/>
              <a:t>Total price for equipment rental?</a:t>
            </a:r>
          </a:p>
          <a:p>
            <a:r>
              <a:rPr lang="en-US"/>
              <a:t>Total price for equipment sale?</a:t>
            </a:r>
          </a:p>
          <a:p>
            <a:r>
              <a:rPr lang="en-US"/>
              <a:t>Total price of an order?</a:t>
            </a:r>
          </a:p>
          <a:p>
            <a:pPr lvl="1"/>
            <a:r>
              <a:rPr lang="en-US"/>
              <a:t>Vacation price</a:t>
            </a:r>
          </a:p>
          <a:p>
            <a:pPr lvl="1"/>
            <a:r>
              <a:rPr lang="en-US"/>
              <a:t>Equipment  (rental or sale)</a:t>
            </a:r>
          </a:p>
          <a:p>
            <a:pPr lvl="1"/>
            <a:r>
              <a:rPr lang="en-US"/>
              <a:t>Shipping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24962" name="Rectangle 2"/>
          <p:cNvSpPr>
            <a:spLocks noGrp="1" noChangeArrowheads="1"/>
          </p:cNvSpPr>
          <p:nvPr>
            <p:ph type="title"/>
          </p:nvPr>
        </p:nvSpPr>
        <p:spPr/>
        <p:txBody>
          <a:bodyPr/>
          <a:lstStyle/>
          <a:p>
            <a:r>
              <a:rPr lang="en-US"/>
              <a:t>What is Missing??</a:t>
            </a:r>
          </a:p>
        </p:txBody>
      </p:sp>
      <p:sp>
        <p:nvSpPr>
          <p:cNvPr id="424963" name="Rectangle 3"/>
          <p:cNvSpPr>
            <a:spLocks noGrp="1" noChangeArrowheads="1"/>
          </p:cNvSpPr>
          <p:nvPr>
            <p:ph type="body" idx="1"/>
          </p:nvPr>
        </p:nvSpPr>
        <p:spPr/>
        <p:txBody>
          <a:bodyPr/>
          <a:lstStyle/>
          <a:p>
            <a:pPr>
              <a:lnSpc>
                <a:spcPct val="90000"/>
              </a:lnSpc>
            </a:pPr>
            <a:r>
              <a:rPr lang="en-US" sz="2800"/>
              <a:t>Not really an </a:t>
            </a:r>
            <a:r>
              <a:rPr lang="ja-JP" altLang="en-US" sz="2800">
                <a:latin typeface="Arial"/>
              </a:rPr>
              <a:t>“</a:t>
            </a:r>
            <a:r>
              <a:rPr lang="en-US" sz="2800"/>
              <a:t>enterprise-wide</a:t>
            </a:r>
            <a:r>
              <a:rPr lang="ja-JP" altLang="en-US" sz="2800">
                <a:latin typeface="Arial"/>
              </a:rPr>
              <a:t>”</a:t>
            </a:r>
            <a:r>
              <a:rPr lang="en-US" sz="2800"/>
              <a:t> database</a:t>
            </a:r>
          </a:p>
          <a:p>
            <a:pPr lvl="1">
              <a:lnSpc>
                <a:spcPct val="90000"/>
              </a:lnSpc>
            </a:pPr>
            <a:r>
              <a:rPr lang="en-US" sz="2400"/>
              <a:t>No personnel…</a:t>
            </a:r>
          </a:p>
          <a:p>
            <a:pPr lvl="2">
              <a:lnSpc>
                <a:spcPct val="90000"/>
              </a:lnSpc>
            </a:pPr>
            <a:r>
              <a:rPr lang="en-US" sz="2000"/>
              <a:t>Sales people</a:t>
            </a:r>
          </a:p>
          <a:p>
            <a:pPr lvl="2">
              <a:lnSpc>
                <a:spcPct val="90000"/>
              </a:lnSpc>
            </a:pPr>
            <a:r>
              <a:rPr lang="en-US" sz="2000"/>
              <a:t>Dive masters</a:t>
            </a:r>
          </a:p>
          <a:p>
            <a:pPr lvl="2">
              <a:lnSpc>
                <a:spcPct val="90000"/>
              </a:lnSpc>
            </a:pPr>
            <a:r>
              <a:rPr lang="en-US" sz="2000"/>
              <a:t>Boat captains and crew</a:t>
            </a:r>
          </a:p>
          <a:p>
            <a:pPr lvl="2">
              <a:lnSpc>
                <a:spcPct val="90000"/>
              </a:lnSpc>
            </a:pPr>
            <a:r>
              <a:rPr lang="en-US" sz="2000"/>
              <a:t>payroll</a:t>
            </a:r>
          </a:p>
          <a:p>
            <a:pPr lvl="1">
              <a:lnSpc>
                <a:spcPct val="90000"/>
              </a:lnSpc>
            </a:pPr>
            <a:r>
              <a:rPr lang="en-US" sz="2400"/>
              <a:t>No Local arrangements…</a:t>
            </a:r>
          </a:p>
          <a:p>
            <a:pPr lvl="2">
              <a:lnSpc>
                <a:spcPct val="90000"/>
              </a:lnSpc>
            </a:pPr>
            <a:r>
              <a:rPr lang="en-US" sz="2000"/>
              <a:t>Dive Boats</a:t>
            </a:r>
          </a:p>
          <a:p>
            <a:pPr lvl="3">
              <a:lnSpc>
                <a:spcPct val="90000"/>
              </a:lnSpc>
            </a:pPr>
            <a:r>
              <a:rPr lang="en-US" sz="1800"/>
              <a:t>Charter bookings?</a:t>
            </a:r>
          </a:p>
          <a:p>
            <a:pPr lvl="2">
              <a:lnSpc>
                <a:spcPct val="90000"/>
              </a:lnSpc>
            </a:pPr>
            <a:r>
              <a:rPr lang="en-US" sz="2000"/>
              <a:t>Hotels?</a:t>
            </a:r>
          </a:p>
          <a:p>
            <a:pPr lvl="1">
              <a:lnSpc>
                <a:spcPct val="90000"/>
              </a:lnSpc>
            </a:pPr>
            <a:r>
              <a:rPr lang="en-US" sz="2400"/>
              <a:t>Suppliers/Wholesalers for dive equipment</a:t>
            </a:r>
          </a:p>
          <a:p>
            <a:pPr lvl="2">
              <a:lnSpc>
                <a:spcPct val="90000"/>
              </a:lnSpc>
            </a:pPr>
            <a:r>
              <a:rPr lang="en-US" sz="2000"/>
              <a:t>Orders for new/replacement equipment</a:t>
            </a:r>
          </a:p>
          <a:p>
            <a:pPr lvl="1">
              <a:lnSpc>
                <a:spcPct val="90000"/>
              </a:lnSpc>
            </a:pPr>
            <a:r>
              <a:rPr lang="en-US" sz="2400"/>
              <a:t>No history (only current or last order)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51938" name="Rectangle 2"/>
          <p:cNvSpPr>
            <a:spLocks noGrp="1" noChangeArrowheads="1"/>
          </p:cNvSpPr>
          <p:nvPr>
            <p:ph type="title"/>
          </p:nvPr>
        </p:nvSpPr>
        <p:spPr/>
        <p:txBody>
          <a:bodyPr/>
          <a:lstStyle/>
          <a:p>
            <a:r>
              <a:rPr lang="en-US" dirty="0" err="1"/>
              <a:t>Diveshop</a:t>
            </a:r>
            <a:r>
              <a:rPr lang="en-US" dirty="0"/>
              <a:t> </a:t>
            </a:r>
            <a:r>
              <a:rPr lang="en-US" dirty="0" smtClean="0"/>
              <a:t>database</a:t>
            </a:r>
            <a:endParaRPr lang="en-US" dirty="0"/>
          </a:p>
        </p:txBody>
      </p:sp>
      <p:sp>
        <p:nvSpPr>
          <p:cNvPr id="551939" name="Rectangle 3"/>
          <p:cNvSpPr>
            <a:spLocks noGrp="1" noChangeArrowheads="1"/>
          </p:cNvSpPr>
          <p:nvPr>
            <p:ph type="body" idx="1"/>
          </p:nvPr>
        </p:nvSpPr>
        <p:spPr/>
        <p:txBody>
          <a:bodyPr/>
          <a:lstStyle/>
          <a:p>
            <a:r>
              <a:rPr lang="en-US" dirty="0"/>
              <a:t>We will take </a:t>
            </a:r>
            <a:r>
              <a:rPr lang="en-US" dirty="0" smtClean="0"/>
              <a:t>a </a:t>
            </a:r>
            <a:r>
              <a:rPr lang="en-US" dirty="0"/>
              <a:t>look at </a:t>
            </a:r>
            <a:r>
              <a:rPr lang="en-US" dirty="0" smtClean="0"/>
              <a:t>the the </a:t>
            </a:r>
            <a:r>
              <a:rPr lang="en-US" dirty="0"/>
              <a:t>MySQL </a:t>
            </a:r>
            <a:r>
              <a:rPr lang="en-US" dirty="0" smtClean="0"/>
              <a:t>version of the </a:t>
            </a:r>
            <a:r>
              <a:rPr lang="en-US" dirty="0" err="1" smtClean="0"/>
              <a:t>DiveShop</a:t>
            </a:r>
            <a:r>
              <a:rPr lang="en-US" dirty="0" smtClean="0"/>
              <a:t> database </a:t>
            </a:r>
            <a:r>
              <a:rPr lang="en-US" dirty="0"/>
              <a:t>using </a:t>
            </a:r>
            <a:r>
              <a:rPr lang="en-US" dirty="0" err="1"/>
              <a:t>phpMyAdmin</a:t>
            </a:r>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60130" name="Rectangle 2"/>
          <p:cNvSpPr>
            <a:spLocks noGrp="1" noChangeArrowheads="1"/>
          </p:cNvSpPr>
          <p:nvPr>
            <p:ph type="title"/>
          </p:nvPr>
        </p:nvSpPr>
        <p:spPr/>
        <p:txBody>
          <a:bodyPr/>
          <a:lstStyle/>
          <a:p>
            <a:r>
              <a:rPr lang="en-US"/>
              <a:t>phpMyAdmin</a:t>
            </a:r>
          </a:p>
        </p:txBody>
      </p:sp>
      <p:sp>
        <p:nvSpPr>
          <p:cNvPr id="560131" name="Rectangle 3"/>
          <p:cNvSpPr>
            <a:spLocks noGrp="1" noChangeArrowheads="1"/>
          </p:cNvSpPr>
          <p:nvPr>
            <p:ph type="body" idx="1"/>
          </p:nvPr>
        </p:nvSpPr>
        <p:spPr/>
        <p:txBody>
          <a:bodyPr/>
          <a:lstStyle/>
          <a:p>
            <a:r>
              <a:rPr lang="en-US"/>
              <a:t>phpMyAdmin is a web-based interface for MySQL databases that has been set up for iSchool MySQL accounts.</a:t>
            </a:r>
          </a:p>
          <a:p>
            <a:r>
              <a:rPr lang="en-US"/>
              <a:t>It can be accessed at https://groups.ischool.berkeley.edu/pma/</a:t>
            </a:r>
          </a:p>
          <a:p>
            <a:r>
              <a:rPr lang="en-US"/>
              <a:t>Demo</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53986" name="Rectangle 2"/>
          <p:cNvSpPr>
            <a:spLocks noGrp="1" noChangeArrowheads="1"/>
          </p:cNvSpPr>
          <p:nvPr>
            <p:ph type="title"/>
          </p:nvPr>
        </p:nvSpPr>
        <p:spPr/>
        <p:txBody>
          <a:bodyPr/>
          <a:lstStyle/>
          <a:p>
            <a:r>
              <a:rPr lang="en-US"/>
              <a:t>Assignment  1 (also online)</a:t>
            </a:r>
          </a:p>
        </p:txBody>
      </p:sp>
      <p:sp>
        <p:nvSpPr>
          <p:cNvPr id="553987" name="Rectangle 3"/>
          <p:cNvSpPr>
            <a:spLocks noGrp="1" noChangeArrowheads="1"/>
          </p:cNvSpPr>
          <p:nvPr>
            <p:ph type="body" idx="1"/>
          </p:nvPr>
        </p:nvSpPr>
        <p:spPr/>
        <p:txBody>
          <a:bodyPr/>
          <a:lstStyle/>
          <a:p>
            <a:pPr>
              <a:lnSpc>
                <a:spcPct val="90000"/>
              </a:lnSpc>
            </a:pPr>
            <a:r>
              <a:rPr lang="en-US" sz="2800"/>
              <a:t>How many tons was the sunken ship Delaware?</a:t>
            </a:r>
          </a:p>
          <a:p>
            <a:pPr>
              <a:lnSpc>
                <a:spcPct val="90000"/>
              </a:lnSpc>
            </a:pPr>
            <a:r>
              <a:rPr lang="en-US" sz="2800"/>
              <a:t>What is customer Karen Ng</a:t>
            </a:r>
            <a:r>
              <a:rPr lang="ja-JP" altLang="en-US" sz="2800">
                <a:latin typeface="Arial"/>
              </a:rPr>
              <a:t>’</a:t>
            </a:r>
            <a:r>
              <a:rPr lang="en-US" sz="2800"/>
              <a:t>s address?</a:t>
            </a:r>
          </a:p>
          <a:p>
            <a:pPr>
              <a:lnSpc>
                <a:spcPct val="90000"/>
              </a:lnSpc>
            </a:pPr>
            <a:r>
              <a:rPr lang="en-US" sz="2800"/>
              <a:t>At what destinations and sites might you find a Spotted Eagle Ray?</a:t>
            </a:r>
          </a:p>
          <a:p>
            <a:pPr>
              <a:lnSpc>
                <a:spcPct val="90000"/>
              </a:lnSpc>
            </a:pPr>
            <a:r>
              <a:rPr lang="en-US" sz="2800"/>
              <a:t>Where (what destination) is the site Palancar Reef?</a:t>
            </a:r>
          </a:p>
          <a:p>
            <a:pPr>
              <a:lnSpc>
                <a:spcPct val="90000"/>
              </a:lnSpc>
            </a:pPr>
            <a:r>
              <a:rPr lang="en-US" sz="2800"/>
              <a:t>What sites might Lorraine Vega dive on her trip?</a:t>
            </a:r>
          </a:p>
          <a:p>
            <a:pPr>
              <a:lnSpc>
                <a:spcPct val="90000"/>
              </a:lnSpc>
            </a:pPr>
            <a:r>
              <a:rPr lang="en-US" sz="2800"/>
              <a:t>Keith Lucas wants to see a shipwreck on his trip. Is he going to the right place?</a:t>
            </a:r>
          </a:p>
          <a:p>
            <a:pPr>
              <a:lnSpc>
                <a:spcPct val="90000"/>
              </a:lnSpc>
            </a:pPr>
            <a:r>
              <a:rPr lang="en-US" sz="2800"/>
              <a:t>What equipment is Richard Denning getting?</a:t>
            </a:r>
          </a:p>
          <a:p>
            <a:pPr>
              <a:lnSpc>
                <a:spcPct val="90000"/>
              </a:lnSpc>
            </a:pPr>
            <a:r>
              <a:rPr lang="en-US" sz="2800"/>
              <a:t>What is the cost of the equipment rental for Louis Jazdzewski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56034" name="Rectangle 2"/>
          <p:cNvSpPr>
            <a:spLocks noGrp="1" noChangeArrowheads="1"/>
          </p:cNvSpPr>
          <p:nvPr>
            <p:ph type="title"/>
          </p:nvPr>
        </p:nvSpPr>
        <p:spPr/>
        <p:txBody>
          <a:bodyPr/>
          <a:lstStyle/>
          <a:p>
            <a:r>
              <a:rPr lang="en-US"/>
              <a:t>Assignment 1: cont.</a:t>
            </a:r>
          </a:p>
        </p:txBody>
      </p:sp>
      <p:sp>
        <p:nvSpPr>
          <p:cNvPr id="556035" name="Rectangle 3"/>
          <p:cNvSpPr>
            <a:spLocks noGrp="1" noChangeArrowheads="1"/>
          </p:cNvSpPr>
          <p:nvPr>
            <p:ph type="body" idx="1"/>
          </p:nvPr>
        </p:nvSpPr>
        <p:spPr/>
        <p:txBody>
          <a:bodyPr/>
          <a:lstStyle/>
          <a:p>
            <a:pPr>
              <a:lnSpc>
                <a:spcPct val="90000"/>
              </a:lnSpc>
            </a:pPr>
            <a:r>
              <a:rPr lang="en-US" sz="2800"/>
              <a:t>The Database is available on the course web site</a:t>
            </a:r>
          </a:p>
          <a:p>
            <a:pPr>
              <a:lnSpc>
                <a:spcPct val="90000"/>
              </a:lnSpc>
            </a:pPr>
            <a:r>
              <a:rPr lang="en-US" sz="2800"/>
              <a:t>Download your own copy and install from phpMyAdmin (demo)</a:t>
            </a:r>
          </a:p>
          <a:p>
            <a:pPr>
              <a:lnSpc>
                <a:spcPct val="90000"/>
              </a:lnSpc>
            </a:pPr>
            <a:r>
              <a:rPr lang="en-US" sz="2800"/>
              <a:t>For each of the questions create a query in phpMyAdmin (more on this later)</a:t>
            </a:r>
          </a:p>
          <a:p>
            <a:pPr>
              <a:lnSpc>
                <a:spcPct val="90000"/>
              </a:lnSpc>
            </a:pPr>
            <a:r>
              <a:rPr lang="en-US" sz="2800"/>
              <a:t>Create a document (Word, etc.) containing</a:t>
            </a:r>
          </a:p>
          <a:p>
            <a:pPr lvl="1">
              <a:lnSpc>
                <a:spcPct val="90000"/>
              </a:lnSpc>
            </a:pPr>
            <a:r>
              <a:rPr lang="en-US" sz="2400"/>
              <a:t>The query being answered</a:t>
            </a:r>
          </a:p>
          <a:p>
            <a:pPr lvl="1">
              <a:lnSpc>
                <a:spcPct val="90000"/>
              </a:lnSpc>
            </a:pPr>
            <a:r>
              <a:rPr lang="en-US" sz="2400"/>
              <a:t>The results of your query cut and pasted from phpMyAdmin</a:t>
            </a:r>
          </a:p>
          <a:p>
            <a:pPr>
              <a:lnSpc>
                <a:spcPct val="90000"/>
              </a:lnSpc>
            </a:pPr>
            <a:r>
              <a:rPr lang="en-US" sz="2800"/>
              <a:t>Due date Sept. 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68994" name="Rectangle 1026"/>
          <p:cNvSpPr>
            <a:spLocks noGrp="1" noChangeArrowheads="1"/>
          </p:cNvSpPr>
          <p:nvPr>
            <p:ph type="title"/>
          </p:nvPr>
        </p:nvSpPr>
        <p:spPr/>
        <p:txBody>
          <a:bodyPr/>
          <a:lstStyle/>
          <a:p>
            <a:r>
              <a:rPr lang="en-US" sz="3200"/>
              <a:t>Information Systems Architecture</a:t>
            </a:r>
          </a:p>
        </p:txBody>
      </p:sp>
      <p:sp>
        <p:nvSpPr>
          <p:cNvPr id="468995" name="Rectangle 1027"/>
          <p:cNvSpPr>
            <a:spLocks noGrp="1" noChangeArrowheads="1"/>
          </p:cNvSpPr>
          <p:nvPr>
            <p:ph type="body" idx="1"/>
          </p:nvPr>
        </p:nvSpPr>
        <p:spPr/>
        <p:txBody>
          <a:bodyPr/>
          <a:lstStyle/>
          <a:p>
            <a:r>
              <a:rPr lang="en-US"/>
              <a:t>Benefits of ISA:</a:t>
            </a:r>
          </a:p>
          <a:p>
            <a:pPr lvl="1">
              <a:lnSpc>
                <a:spcPct val="70000"/>
              </a:lnSpc>
            </a:pPr>
            <a:r>
              <a:rPr lang="ja-JP" altLang="en-US" sz="2400">
                <a:latin typeface="Arial"/>
              </a:rPr>
              <a:t>“</a:t>
            </a:r>
            <a:r>
              <a:rPr lang="en-US" sz="2400"/>
              <a:t>Provides a basis for strategic planning of IS</a:t>
            </a:r>
          </a:p>
          <a:p>
            <a:pPr lvl="1">
              <a:lnSpc>
                <a:spcPct val="70000"/>
              </a:lnSpc>
            </a:pPr>
            <a:r>
              <a:rPr lang="en-US" sz="2400"/>
              <a:t>Provides a basis for communicating with top management and a context for budget decisions concerning IS</a:t>
            </a:r>
          </a:p>
          <a:p>
            <a:pPr lvl="1">
              <a:lnSpc>
                <a:spcPct val="70000"/>
              </a:lnSpc>
            </a:pPr>
            <a:r>
              <a:rPr lang="en-US" sz="2400"/>
              <a:t>Provides a unifying concept for the various stakeholders in information systems.</a:t>
            </a:r>
          </a:p>
          <a:p>
            <a:pPr lvl="1">
              <a:lnSpc>
                <a:spcPct val="70000"/>
              </a:lnSpc>
            </a:pPr>
            <a:r>
              <a:rPr lang="en-US" sz="2400"/>
              <a:t>Communicates the overall direction for information technology and a context for decisions in this area</a:t>
            </a:r>
          </a:p>
          <a:p>
            <a:pPr lvl="1">
              <a:lnSpc>
                <a:spcPct val="70000"/>
              </a:lnSpc>
            </a:pPr>
            <a:r>
              <a:rPr lang="en-US" sz="2400"/>
              <a:t>Helps achieve information integration when systems are distributed (increasing important in a global economy)</a:t>
            </a:r>
          </a:p>
          <a:p>
            <a:pPr lvl="1">
              <a:lnSpc>
                <a:spcPct val="70000"/>
              </a:lnSpc>
            </a:pPr>
            <a:r>
              <a:rPr lang="en-US" sz="2400"/>
              <a:t>Provides a basis for evaluating technology options (for example, downsizing and distributed processing)</a:t>
            </a:r>
            <a:r>
              <a:rPr lang="ja-JP" altLang="en-US" sz="2400">
                <a:latin typeface="Arial"/>
              </a:rPr>
              <a:t>”</a:t>
            </a:r>
            <a:endParaRPr lang="en-US" sz="2400"/>
          </a:p>
          <a:p>
            <a:pPr>
              <a:lnSpc>
                <a:spcPct val="70000"/>
              </a:lnSpc>
            </a:pPr>
            <a:r>
              <a:rPr lang="en-US" sz="2800"/>
              <a:t>Read Chapter 2 in Hoffer…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58082" name="Rectangle 2"/>
          <p:cNvSpPr>
            <a:spLocks noGrp="1" noChangeArrowheads="1"/>
          </p:cNvSpPr>
          <p:nvPr>
            <p:ph type="title"/>
          </p:nvPr>
        </p:nvSpPr>
        <p:spPr/>
        <p:txBody>
          <a:bodyPr/>
          <a:lstStyle/>
          <a:p>
            <a:r>
              <a:rPr lang="en-US"/>
              <a:t>Next Time</a:t>
            </a:r>
          </a:p>
        </p:txBody>
      </p:sp>
      <p:sp>
        <p:nvSpPr>
          <p:cNvPr id="558083" name="Rectangle 3"/>
          <p:cNvSpPr>
            <a:spLocks noGrp="1" noChangeArrowheads="1"/>
          </p:cNvSpPr>
          <p:nvPr>
            <p:ph type="body" idx="1"/>
          </p:nvPr>
        </p:nvSpPr>
        <p:spPr/>
        <p:txBody>
          <a:bodyPr/>
          <a:lstStyle/>
          <a:p>
            <a:endParaRPr lang="en-US"/>
          </a:p>
          <a:p>
            <a:r>
              <a:rPr lang="en-US"/>
              <a:t>Tuesday:   </a:t>
            </a:r>
          </a:p>
          <a:p>
            <a:pPr lvl="1"/>
            <a:r>
              <a:rPr lang="en-US"/>
              <a:t>More on Designing the Conceptual Model </a:t>
            </a:r>
          </a:p>
          <a:p>
            <a:pPr lvl="1"/>
            <a:r>
              <a:rPr lang="en-US"/>
              <a:t>Using UML to represent Conceptual Models</a:t>
            </a:r>
          </a:p>
          <a:p>
            <a:pPr lvl="1"/>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44418" name="Rectangle 2"/>
          <p:cNvSpPr>
            <a:spLocks noGrp="1" noChangeArrowheads="1"/>
          </p:cNvSpPr>
          <p:nvPr>
            <p:ph type="title"/>
          </p:nvPr>
        </p:nvSpPr>
        <p:spPr/>
        <p:txBody>
          <a:bodyPr/>
          <a:lstStyle/>
          <a:p>
            <a:pPr>
              <a:lnSpc>
                <a:spcPct val="70000"/>
              </a:lnSpc>
            </a:pPr>
            <a:r>
              <a:rPr lang="en-US" sz="3200"/>
              <a:t>Information Systems Architecture</a:t>
            </a:r>
          </a:p>
        </p:txBody>
      </p:sp>
      <p:sp>
        <p:nvSpPr>
          <p:cNvPr id="444419" name="Rectangle 3"/>
          <p:cNvSpPr>
            <a:spLocks noGrp="1" noChangeArrowheads="1"/>
          </p:cNvSpPr>
          <p:nvPr>
            <p:ph type="body" idx="1"/>
          </p:nvPr>
        </p:nvSpPr>
        <p:spPr/>
        <p:txBody>
          <a:bodyPr/>
          <a:lstStyle/>
          <a:p>
            <a:pPr>
              <a:lnSpc>
                <a:spcPct val="70000"/>
              </a:lnSpc>
            </a:pPr>
            <a:r>
              <a:rPr lang="en-US"/>
              <a:t>Zachman ISA Framework components</a:t>
            </a:r>
          </a:p>
          <a:p>
            <a:pPr lvl="1">
              <a:lnSpc>
                <a:spcPct val="70000"/>
              </a:lnSpc>
            </a:pPr>
            <a:r>
              <a:rPr lang="en-US">
                <a:solidFill>
                  <a:schemeClr val="accent2"/>
                </a:solidFill>
              </a:rPr>
              <a:t>Data</a:t>
            </a:r>
            <a:endParaRPr lang="en-US"/>
          </a:p>
          <a:p>
            <a:pPr lvl="2">
              <a:lnSpc>
                <a:spcPct val="70000"/>
              </a:lnSpc>
            </a:pPr>
            <a:r>
              <a:rPr lang="en-US"/>
              <a:t>The </a:t>
            </a:r>
            <a:r>
              <a:rPr lang="ja-JP" altLang="en-US">
                <a:latin typeface="Arial"/>
              </a:rPr>
              <a:t>“</a:t>
            </a:r>
            <a:r>
              <a:rPr lang="en-US"/>
              <a:t>what</a:t>
            </a:r>
            <a:r>
              <a:rPr lang="ja-JP" altLang="en-US">
                <a:latin typeface="Arial"/>
              </a:rPr>
              <a:t>”</a:t>
            </a:r>
            <a:r>
              <a:rPr lang="en-US"/>
              <a:t> of the information system</a:t>
            </a:r>
          </a:p>
          <a:p>
            <a:pPr lvl="1">
              <a:lnSpc>
                <a:spcPct val="70000"/>
              </a:lnSpc>
            </a:pPr>
            <a:r>
              <a:rPr lang="en-US">
                <a:solidFill>
                  <a:schemeClr val="accent2"/>
                </a:solidFill>
              </a:rPr>
              <a:t>Process</a:t>
            </a:r>
            <a:endParaRPr lang="en-US"/>
          </a:p>
          <a:p>
            <a:pPr lvl="2">
              <a:lnSpc>
                <a:spcPct val="70000"/>
              </a:lnSpc>
            </a:pPr>
            <a:r>
              <a:rPr lang="en-US"/>
              <a:t>The </a:t>
            </a:r>
            <a:r>
              <a:rPr lang="ja-JP" altLang="en-US">
                <a:latin typeface="Arial"/>
              </a:rPr>
              <a:t>“</a:t>
            </a:r>
            <a:r>
              <a:rPr lang="en-US"/>
              <a:t>how</a:t>
            </a:r>
            <a:r>
              <a:rPr lang="ja-JP" altLang="en-US">
                <a:latin typeface="Arial"/>
              </a:rPr>
              <a:t>”</a:t>
            </a:r>
            <a:r>
              <a:rPr lang="en-US"/>
              <a:t> of the information system</a:t>
            </a:r>
          </a:p>
          <a:p>
            <a:pPr lvl="1">
              <a:lnSpc>
                <a:spcPct val="70000"/>
              </a:lnSpc>
            </a:pPr>
            <a:r>
              <a:rPr lang="en-US">
                <a:solidFill>
                  <a:schemeClr val="accent2"/>
                </a:solidFill>
              </a:rPr>
              <a:t>Network</a:t>
            </a:r>
            <a:endParaRPr lang="en-US"/>
          </a:p>
          <a:p>
            <a:pPr lvl="2">
              <a:lnSpc>
                <a:spcPct val="70000"/>
              </a:lnSpc>
            </a:pPr>
            <a:r>
              <a:rPr lang="en-US"/>
              <a:t>The </a:t>
            </a:r>
            <a:r>
              <a:rPr lang="ja-JP" altLang="en-US">
                <a:latin typeface="Arial"/>
              </a:rPr>
              <a:t>“</a:t>
            </a:r>
            <a:r>
              <a:rPr lang="en-US"/>
              <a:t>where</a:t>
            </a:r>
            <a:r>
              <a:rPr lang="ja-JP" altLang="en-US">
                <a:latin typeface="Arial"/>
              </a:rPr>
              <a:t>”</a:t>
            </a:r>
            <a:r>
              <a:rPr lang="en-US"/>
              <a:t> of the information system</a:t>
            </a:r>
          </a:p>
          <a:p>
            <a:pPr lvl="1">
              <a:lnSpc>
                <a:spcPct val="70000"/>
              </a:lnSpc>
            </a:pPr>
            <a:r>
              <a:rPr lang="en-US">
                <a:solidFill>
                  <a:schemeClr val="accent2"/>
                </a:solidFill>
              </a:rPr>
              <a:t>People</a:t>
            </a:r>
          </a:p>
          <a:p>
            <a:pPr lvl="2">
              <a:lnSpc>
                <a:spcPct val="70000"/>
              </a:lnSpc>
            </a:pPr>
            <a:r>
              <a:rPr lang="en-US"/>
              <a:t>Who performs processes and are the source and receiver of data and information.</a:t>
            </a:r>
          </a:p>
          <a:p>
            <a:pPr lvl="1">
              <a:lnSpc>
                <a:spcPct val="70000"/>
              </a:lnSpc>
            </a:pPr>
            <a:r>
              <a:rPr lang="en-US">
                <a:solidFill>
                  <a:schemeClr val="accent2"/>
                </a:solidFill>
              </a:rPr>
              <a:t>Events and Points in time</a:t>
            </a:r>
          </a:p>
          <a:p>
            <a:pPr lvl="2">
              <a:lnSpc>
                <a:spcPct val="70000"/>
              </a:lnSpc>
            </a:pPr>
            <a:r>
              <a:rPr lang="en-US"/>
              <a:t>When processes are performed</a:t>
            </a:r>
          </a:p>
          <a:p>
            <a:pPr lvl="1">
              <a:lnSpc>
                <a:spcPct val="70000"/>
              </a:lnSpc>
            </a:pPr>
            <a:r>
              <a:rPr lang="en-US">
                <a:solidFill>
                  <a:schemeClr val="accent2"/>
                </a:solidFill>
              </a:rPr>
              <a:t>Reasons</a:t>
            </a:r>
          </a:p>
          <a:p>
            <a:pPr lvl="2">
              <a:lnSpc>
                <a:spcPct val="70000"/>
              </a:lnSpc>
            </a:pPr>
            <a:r>
              <a:rPr lang="en-US"/>
              <a:t>For events and rules that govern processing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45794" name="Rectangle 1026"/>
          <p:cNvSpPr>
            <a:spLocks noGrp="1" noChangeArrowheads="1"/>
          </p:cNvSpPr>
          <p:nvPr>
            <p:ph type="title"/>
          </p:nvPr>
        </p:nvSpPr>
        <p:spPr/>
        <p:txBody>
          <a:bodyPr/>
          <a:lstStyle/>
          <a:p>
            <a:r>
              <a:rPr lang="en-US"/>
              <a:t>Zachman Framework</a:t>
            </a:r>
          </a:p>
        </p:txBody>
      </p:sp>
      <p:pic>
        <p:nvPicPr>
          <p:cNvPr id="545795" name="Picture 1027" descr="zachman_large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14400"/>
            <a:ext cx="7867650" cy="5695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446466" name="Rectangle 1026"/>
          <p:cNvSpPr>
            <a:spLocks noGrp="1" noChangeArrowheads="1"/>
          </p:cNvSpPr>
          <p:nvPr>
            <p:ph type="title"/>
          </p:nvPr>
        </p:nvSpPr>
        <p:spPr/>
        <p:txBody>
          <a:bodyPr/>
          <a:lstStyle/>
          <a:p>
            <a:r>
              <a:rPr lang="en-US"/>
              <a:t>Information Engineering</a:t>
            </a:r>
          </a:p>
        </p:txBody>
      </p:sp>
      <p:sp>
        <p:nvSpPr>
          <p:cNvPr id="446467" name="Rectangle 1027"/>
          <p:cNvSpPr>
            <a:spLocks noGrp="1" noChangeArrowheads="1"/>
          </p:cNvSpPr>
          <p:nvPr>
            <p:ph type="body" idx="1"/>
          </p:nvPr>
        </p:nvSpPr>
        <p:spPr/>
        <p:txBody>
          <a:bodyPr/>
          <a:lstStyle/>
          <a:p>
            <a:r>
              <a:rPr lang="en-US"/>
              <a:t>A formal methodology that is used to create and maintain information systems</a:t>
            </a:r>
          </a:p>
          <a:p>
            <a:r>
              <a:rPr lang="en-US"/>
              <a:t>Starts with the Business Model and works in a Top-Down fashion to build supporting data models and process models for that business model</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2580</TotalTime>
  <Words>2666</Words>
  <Application>Microsoft Macintosh PowerPoint</Application>
  <PresentationFormat>On-screen Show (4:3)</PresentationFormat>
  <Paragraphs>824</Paragraphs>
  <Slides>60</Slides>
  <Notes>60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Default Design</vt:lpstr>
      <vt:lpstr>Database Design: Conceptual Model and ER Diagramming</vt:lpstr>
      <vt:lpstr>Announcements</vt:lpstr>
      <vt:lpstr>Lecture Outline</vt:lpstr>
      <vt:lpstr>Lecture Outline</vt:lpstr>
      <vt:lpstr>Information Systems Architecture</vt:lpstr>
      <vt:lpstr>Information Systems Architecture</vt:lpstr>
      <vt:lpstr>Information Systems Architecture</vt:lpstr>
      <vt:lpstr>Zachman Framework</vt:lpstr>
      <vt:lpstr>Information Engineering</vt:lpstr>
      <vt:lpstr>Information Engineering</vt:lpstr>
      <vt:lpstr>Focus</vt:lpstr>
      <vt:lpstr>Database Design Process</vt:lpstr>
      <vt:lpstr>Database Design Process</vt:lpstr>
      <vt:lpstr>Entity</vt:lpstr>
      <vt:lpstr>Attributes</vt:lpstr>
      <vt:lpstr>Relationships</vt:lpstr>
      <vt:lpstr>Relationships</vt:lpstr>
      <vt:lpstr>Types of Relationships</vt:lpstr>
      <vt:lpstr>Other Notations</vt:lpstr>
      <vt:lpstr>Many to Many Relationships</vt:lpstr>
      <vt:lpstr>Lecture Outline</vt:lpstr>
      <vt:lpstr>Developing a Conceptual Model</vt:lpstr>
      <vt:lpstr>Developing a Conceptual Model</vt:lpstr>
      <vt:lpstr>Developing a Conceptual Model</vt:lpstr>
      <vt:lpstr>Primary Business Operations</vt:lpstr>
      <vt:lpstr>Business Operations (cont.)</vt:lpstr>
      <vt:lpstr>Business Operations (cont.)</vt:lpstr>
      <vt:lpstr>Business Operations (cont.)</vt:lpstr>
      <vt:lpstr>Business Operations (cont.)</vt:lpstr>
      <vt:lpstr>Entities </vt:lpstr>
      <vt:lpstr>Diveshop Entities: DIVECUST</vt:lpstr>
      <vt:lpstr>Diveshop Entities: DIVEORDS</vt:lpstr>
      <vt:lpstr>Diveshop Entities: DIVEITEM</vt:lpstr>
      <vt:lpstr>Diveshop Entities: SHIPVIA</vt:lpstr>
      <vt:lpstr>Diveshop Entities: DIVESTOK</vt:lpstr>
      <vt:lpstr>Diveshop Entities: DEST</vt:lpstr>
      <vt:lpstr>Diveshop Entities: SITES</vt:lpstr>
      <vt:lpstr>Diveshop Entities: BIOSITE</vt:lpstr>
      <vt:lpstr>Diveshop Entities: BIOLIFE</vt:lpstr>
      <vt:lpstr>Diveshop Entities: SHIPWRCK</vt:lpstr>
      <vt:lpstr>Functional areas</vt:lpstr>
      <vt:lpstr>Ordering</vt:lpstr>
      <vt:lpstr>Ordering</vt:lpstr>
      <vt:lpstr>Ordering Normalization</vt:lpstr>
      <vt:lpstr>Details of DiveItem</vt:lpstr>
      <vt:lpstr>Ordering: Full ER</vt:lpstr>
      <vt:lpstr>Location/Site Selection</vt:lpstr>
      <vt:lpstr>Destination/ Sites </vt:lpstr>
      <vt:lpstr>Sites and Sea Life 1</vt:lpstr>
      <vt:lpstr>Diveshop ER diagram: BioSite</vt:lpstr>
      <vt:lpstr>Sites and Sea Life 2</vt:lpstr>
      <vt:lpstr>Sites and Shipwrecks</vt:lpstr>
      <vt:lpstr>DiveShop ER Diagram</vt:lpstr>
      <vt:lpstr>What must be calculated?</vt:lpstr>
      <vt:lpstr>What is Missing??</vt:lpstr>
      <vt:lpstr>Diveshop database</vt:lpstr>
      <vt:lpstr>phpMyAdmin</vt:lpstr>
      <vt:lpstr>Assignment  1 (also online)</vt:lpstr>
      <vt:lpstr>Assignment 1: cont.</vt:lpstr>
      <vt:lpstr>Next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128</cp:revision>
  <dcterms:created xsi:type="dcterms:W3CDTF">2002-08-26T07:08:49Z</dcterms:created>
  <dcterms:modified xsi:type="dcterms:W3CDTF">2012-08-30T18:09:08Z</dcterms:modified>
</cp:coreProperties>
</file>