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notesSlides/notesSlide2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8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9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04" r:id="rId2"/>
    <p:sldId id="367" r:id="rId3"/>
    <p:sldId id="379" r:id="rId4"/>
    <p:sldId id="305" r:id="rId5"/>
    <p:sldId id="306" r:id="rId6"/>
    <p:sldId id="307" r:id="rId7"/>
    <p:sldId id="308" r:id="rId8"/>
    <p:sldId id="309" r:id="rId9"/>
    <p:sldId id="310" r:id="rId10"/>
    <p:sldId id="380" r:id="rId11"/>
    <p:sldId id="311" r:id="rId12"/>
    <p:sldId id="312" r:id="rId13"/>
    <p:sldId id="313" r:id="rId14"/>
    <p:sldId id="340" r:id="rId15"/>
    <p:sldId id="339" r:id="rId16"/>
    <p:sldId id="338" r:id="rId17"/>
    <p:sldId id="314" r:id="rId18"/>
    <p:sldId id="316" r:id="rId19"/>
    <p:sldId id="317" r:id="rId20"/>
    <p:sldId id="346" r:id="rId21"/>
    <p:sldId id="318" r:id="rId22"/>
    <p:sldId id="353" r:id="rId23"/>
    <p:sldId id="319" r:id="rId24"/>
    <p:sldId id="320" r:id="rId25"/>
    <p:sldId id="321" r:id="rId26"/>
    <p:sldId id="322" r:id="rId27"/>
    <p:sldId id="323" r:id="rId28"/>
    <p:sldId id="324" r:id="rId29"/>
    <p:sldId id="383" r:id="rId30"/>
    <p:sldId id="342" r:id="rId31"/>
    <p:sldId id="341" r:id="rId32"/>
    <p:sldId id="351" r:id="rId33"/>
    <p:sldId id="343" r:id="rId34"/>
    <p:sldId id="344" r:id="rId35"/>
    <p:sldId id="345" r:id="rId36"/>
    <p:sldId id="350" r:id="rId37"/>
    <p:sldId id="347" r:id="rId38"/>
    <p:sldId id="381" r:id="rId39"/>
    <p:sldId id="348" r:id="rId40"/>
    <p:sldId id="362" r:id="rId41"/>
    <p:sldId id="363" r:id="rId42"/>
    <p:sldId id="364" r:id="rId43"/>
    <p:sldId id="365" r:id="rId44"/>
    <p:sldId id="366" r:id="rId45"/>
    <p:sldId id="384" r:id="rId46"/>
    <p:sldId id="382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68" r:id="rId5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9" autoAdjust="0"/>
    <p:restoredTop sz="90929"/>
  </p:normalViewPr>
  <p:slideViewPr>
    <p:cSldViewPr>
      <p:cViewPr varScale="1">
        <p:scale>
          <a:sx n="114" d="100"/>
          <a:sy n="114" d="100"/>
        </p:scale>
        <p:origin x="-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4940-6CF4-2942-A543-CC80651D8E49}" type="datetimeFigureOut">
              <a:rPr lang="en-US" smtClean="0"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0BCF-4ED6-EB49-9C73-4868FF5C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B6C44-595A-B147-93BC-B9F0A7482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D6E7C-AFE7-354C-9B76-98A5AF9EF711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0501-B0BD-3045-9E42-B74EDA333117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17435-BA69-CC46-A248-2414018C10E4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67D27-8E17-1947-8090-8E41379CAD24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03E1-A920-1B48-9314-04D73D7203A2}" type="slidenum">
              <a:rPr lang="en-US"/>
              <a:pPr/>
              <a:t>13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ADC6D-2FF1-3441-95BC-E99FF23F953F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D0171-39F9-B247-846B-090461CD19FC}" type="slidenum">
              <a:rPr lang="en-US"/>
              <a:pPr/>
              <a:t>15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85AAA-CD28-7548-BB67-1927F876CFF2}" type="slidenum">
              <a:rPr lang="en-US"/>
              <a:pPr/>
              <a:t>16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2FC01-58E4-4E46-899F-AEA10656EAF9}" type="slidenum">
              <a:rPr lang="en-US"/>
              <a:pPr/>
              <a:t>17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FF8A4-1045-F24A-B3CB-527391D48B73}" type="slidenum">
              <a:rPr lang="en-US"/>
              <a:pPr/>
              <a:t>18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76A8-6617-E841-B594-E569914C7B6C}" type="slidenum">
              <a:rPr lang="en-US"/>
              <a:pPr/>
              <a:t>19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E81B-D8CD-7745-8A39-F9356F66B7DA}" type="slidenum">
              <a:rPr lang="en-US"/>
              <a:pPr/>
              <a:t>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D6D0B-BCF3-D246-BD9A-0D47F6311E1E}" type="slidenum">
              <a:rPr lang="en-US"/>
              <a:pPr/>
              <a:t>20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A08F8-2993-3441-A09F-D76618B8BDC2}" type="slidenum">
              <a:rPr lang="en-US"/>
              <a:pPr/>
              <a:t>21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448C-F324-6E41-B193-74C8F7FBC5D4}" type="slidenum">
              <a:rPr lang="en-US"/>
              <a:pPr/>
              <a:t>22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AB87-8DAA-1F4B-9F92-41ED1890C07C}" type="slidenum">
              <a:rPr lang="en-US"/>
              <a:pPr/>
              <a:t>23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0FCD-3E7C-664F-BBD3-3FE8D404D27F}" type="slidenum">
              <a:rPr lang="en-US"/>
              <a:pPr/>
              <a:t>24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099B-F498-EB46-B38E-ABCF9A70B40D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F5998-B9D8-A742-A44A-ADC98390DC5E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593-DA0B-2A46-87A3-D440D5BD2082}" type="slidenum">
              <a:rPr lang="en-US"/>
              <a:pPr/>
              <a:t>27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28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29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3E23E-AAF8-5248-A508-385E1436FE5E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ED16-292F-5F4B-A806-2DD92DD7BB4E}" type="slidenum">
              <a:rPr lang="en-US"/>
              <a:pPr/>
              <a:t>30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143CE-4011-3145-8401-3AB5AFB23DD0}" type="slidenum">
              <a:rPr lang="en-US"/>
              <a:pPr/>
              <a:t>31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98670-529C-0346-A064-225428B6E9F4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7CAE-3736-684B-B8D2-312428FEB6E0}" type="slidenum">
              <a:rPr lang="en-US"/>
              <a:pPr/>
              <a:t>33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42B06-E1ED-774C-BC8E-75BB8FAA689B}" type="slidenum">
              <a:rPr lang="en-US"/>
              <a:pPr/>
              <a:t>34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330D-E4BA-B948-BD63-D4A2FD9F4F21}" type="slidenum">
              <a:rPr lang="en-US"/>
              <a:pPr/>
              <a:t>35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99B5-6E6F-6843-8666-8EC93FF8DF9F}" type="slidenum">
              <a:rPr lang="en-US"/>
              <a:pPr/>
              <a:t>36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1F79B-A9B1-FC46-B65E-82C7B73FB8E0}" type="slidenum">
              <a:rPr lang="en-US"/>
              <a:pPr/>
              <a:t>37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8888-8580-BF4F-90D2-E031AC3B61D0}" type="slidenum">
              <a:rPr lang="en-US"/>
              <a:pPr/>
              <a:t>38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6A6B-161F-434C-A6D2-20566E916B1F}" type="slidenum">
              <a:rPr lang="en-US"/>
              <a:pPr/>
              <a:t>39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F831-4C08-424A-814F-A0737C2408B7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21B3-0E74-024B-A9E8-931E81861B7E}" type="slidenum">
              <a:rPr lang="en-US"/>
              <a:pPr/>
              <a:t>40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E9F1-9F9A-8C4A-A663-8036C4B6E82F}" type="slidenum">
              <a:rPr lang="en-US"/>
              <a:pPr/>
              <a:t>41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42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4C86-9130-6240-A03C-00F2FB8A79A0}" type="slidenum">
              <a:rPr lang="en-US"/>
              <a:pPr/>
              <a:t>43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8F32A-02B8-EC48-A6C1-98E04022A3A1}" type="slidenum">
              <a:rPr lang="en-US"/>
              <a:pPr/>
              <a:t>44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918FA-CC18-7144-A2D9-DD82B1771370}" type="slidenum">
              <a:rPr lang="en-US"/>
              <a:pPr/>
              <a:t>46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5DA3-8EB3-2F40-B258-AE26857BEB8A}" type="slidenum">
              <a:rPr lang="en-US"/>
              <a:pPr/>
              <a:t>47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0605-4332-3243-A9A9-43AEE0006C7D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BC87-2345-E742-A641-229F4E082686}" type="slidenum">
              <a:rPr lang="en-US"/>
              <a:pPr/>
              <a:t>49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B40DD-949D-0E4D-B638-E72F28EEDA09}" type="slidenum">
              <a:rPr lang="en-US"/>
              <a:pPr/>
              <a:t>50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33B1-D8BE-0444-A8AD-075087107419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B6357-9C04-7A47-8719-69A5A6E507BC}" type="slidenum">
              <a:rPr lang="en-US"/>
              <a:pPr/>
              <a:t>51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3CAA-B396-AE42-B684-BE1380EB5897}" type="slidenum">
              <a:rPr lang="en-US"/>
              <a:pPr/>
              <a:t>52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77ACA-5C97-874D-A3DC-EB2CB6A53D40}" type="slidenum">
              <a:rPr lang="en-US"/>
              <a:pPr/>
              <a:t>53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7BBDD-AE2C-C84D-BFB5-E7B2571AB6AE}" type="slidenum">
              <a:rPr lang="en-US"/>
              <a:pPr/>
              <a:t>54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3DCF8-32D1-9744-AD17-095A53C3C3FF}" type="slidenum">
              <a:rPr lang="en-US"/>
              <a:pPr/>
              <a:t>55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30657-8E8B-394A-B54C-81AFE482BD8D}" type="slidenum">
              <a:rPr lang="en-US"/>
              <a:pPr/>
              <a:t>56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89F04-A194-2243-8CCC-25D52070FA80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65712-63F3-9C41-8EA0-F5A4CCD0BEEC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BBE55-4471-8747-8912-B0D53400BDF6}" type="slidenum">
              <a:rPr lang="en-US"/>
              <a:pPr/>
              <a:t>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A9BBC-15F7-7B47-B943-F282D3477F68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2012.08.22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3CD45AC6-871A-E54B-9F6C-D6B09EC6E9B1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l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I257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 – Fall 2012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Database Management: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Ray R. Larson</a:t>
            </a:r>
          </a:p>
          <a:p>
            <a:r>
              <a:rPr lang="en-US" sz="2800" dirty="0"/>
              <a:t>University of California, Berkeley</a:t>
            </a:r>
          </a:p>
          <a:p>
            <a:r>
              <a:rPr lang="en-US" sz="2800" dirty="0"/>
              <a:t>School of Information</a:t>
            </a:r>
          </a:p>
          <a:p>
            <a:r>
              <a:rPr lang="en-US" sz="2800" i="1" dirty="0"/>
              <a:t>IS 257: Database Management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Database?</a:t>
            </a:r>
          </a:p>
        </p:txBody>
      </p:sp>
      <p:sp>
        <p:nvSpPr>
          <p:cNvPr id="159749" name="WordArt 5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814513" cy="2608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  <a:ea typeface="Arial Black"/>
                <a:cs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Files and Databases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/>
              <a:t>File: A collection of records or documents dealing with one organization, person, area or subject. (Rowley)</a:t>
            </a:r>
          </a:p>
          <a:p>
            <a:pPr lvl="1"/>
            <a:r>
              <a:rPr lang="en-US" sz="2400"/>
              <a:t>Manual (paper) files</a:t>
            </a:r>
          </a:p>
          <a:p>
            <a:pPr lvl="1"/>
            <a:r>
              <a:rPr lang="en-US" sz="2400"/>
              <a:t>Computer files</a:t>
            </a:r>
          </a:p>
          <a:p>
            <a:r>
              <a:rPr lang="en-US" sz="2800"/>
              <a:t>Database: A collection of similar records with relationships between the records. (Rowley)</a:t>
            </a:r>
          </a:p>
          <a:p>
            <a:pPr lvl="1"/>
            <a:r>
              <a:rPr lang="en-US" sz="2400"/>
              <a:t>bibliographic, statistical, business data, images,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Database is a collection of stored operational data used by the application systems of some particular enterprise. (C.J. Date)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Paper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Databases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Still contain a large portion of the world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knowledge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Changing as, for example, book scanning projects like Google Books and the Open Content </a:t>
            </a:r>
            <a:r>
              <a:rPr lang="en-US" sz="1800" dirty="0" err="1"/>
              <a:t>Aliance</a:t>
            </a:r>
            <a:r>
              <a:rPr lang="en-US" sz="1800" dirty="0"/>
              <a:t> convert paper docs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File-Based Data Processing Systems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Early batch processing of (primarily) business data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would not be too surprised to find some these still out there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Database Management Systems (DBMS)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old ones still in use, but most modern DBMS are relational, object or object-</a:t>
            </a:r>
            <a:r>
              <a:rPr lang="en-US" sz="2000" dirty="0" smtClean="0"/>
              <a:t>relational, but there is increasing use of so-called “</a:t>
            </a:r>
            <a:r>
              <a:rPr lang="en-US" sz="2000" dirty="0" err="1" smtClean="0"/>
              <a:t>noSQL</a:t>
            </a:r>
            <a:r>
              <a:rPr lang="en-US" sz="2000" dirty="0" smtClean="0"/>
              <a:t>” key/object databases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Database Management System -- DBMS</a:t>
            </a:r>
          </a:p>
          <a:p>
            <a:pPr lvl="1"/>
            <a:r>
              <a:rPr lang="en-US"/>
              <a:t>Software system used to define, create, maintain and provide controlled access to the database and </a:t>
            </a:r>
            <a:r>
              <a:rPr lang="en-US" i="1"/>
              <a:t>its metadata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  <a:p>
            <a:pPr lvl="1"/>
            <a:r>
              <a:rPr lang="en-US" i="1" dirty="0"/>
              <a:t>AKA </a:t>
            </a:r>
            <a:r>
              <a:rPr lang="en-US" b="1" i="1" dirty="0"/>
              <a:t>Repository (old usage)</a:t>
            </a:r>
          </a:p>
          <a:p>
            <a:pPr lvl="1"/>
            <a:r>
              <a:rPr lang="en-US" dirty="0"/>
              <a:t>The place where all </a:t>
            </a:r>
            <a:r>
              <a:rPr lang="en-US" i="1" dirty="0"/>
              <a:t>metadata</a:t>
            </a:r>
            <a:r>
              <a:rPr lang="en-US" dirty="0"/>
              <a:t> for a particular database is stored</a:t>
            </a:r>
          </a:p>
          <a:p>
            <a:pPr lvl="1"/>
            <a:r>
              <a:rPr lang="en-US" dirty="0"/>
              <a:t>may also include information on relationships between files or tables in a particular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In modern DBMS this is part of the database itself (e.g., system tables in RDBMS)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Data about data </a:t>
            </a:r>
          </a:p>
          <a:p>
            <a:pPr lvl="2"/>
            <a:r>
              <a:rPr lang="en-US" dirty="0"/>
              <a:t>In DBMS means all of the characteristics describing the attributes of an entity, E.G.:</a:t>
            </a:r>
          </a:p>
          <a:p>
            <a:pPr lvl="3"/>
            <a:r>
              <a:rPr lang="en-US" dirty="0"/>
              <a:t>name of attribute</a:t>
            </a:r>
          </a:p>
          <a:p>
            <a:pPr lvl="3"/>
            <a:r>
              <a:rPr lang="en-US" dirty="0"/>
              <a:t>data type of attribute</a:t>
            </a:r>
          </a:p>
          <a:p>
            <a:pPr lvl="3"/>
            <a:r>
              <a:rPr lang="en-US" dirty="0"/>
              <a:t>size of the attribute</a:t>
            </a:r>
          </a:p>
          <a:p>
            <a:pPr lvl="3"/>
            <a:r>
              <a:rPr lang="en-US" dirty="0"/>
              <a:t>format or special characteristics</a:t>
            </a:r>
          </a:p>
          <a:p>
            <a:pPr lvl="1"/>
            <a:r>
              <a:rPr lang="en-US" dirty="0"/>
              <a:t>Characteristics of files or </a:t>
            </a:r>
            <a:r>
              <a:rPr lang="en-US" dirty="0" smtClean="0"/>
              <a:t>relations</a:t>
            </a:r>
            <a:endParaRPr lang="en-US" dirty="0"/>
          </a:p>
          <a:p>
            <a:pPr lvl="2"/>
            <a:r>
              <a:rPr lang="en-US" dirty="0"/>
              <a:t>name, content,  notes,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DBMS?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History</a:t>
            </a:r>
          </a:p>
          <a:p>
            <a:pPr lvl="1">
              <a:lnSpc>
                <a:spcPct val="90000"/>
              </a:lnSpc>
            </a:pPr>
            <a:r>
              <a:rPr lang="en-US"/>
              <a:t>50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all applications were custom built for particular needs</a:t>
            </a:r>
          </a:p>
          <a:p>
            <a:pPr lvl="1">
              <a:lnSpc>
                <a:spcPct val="90000"/>
              </a:lnSpc>
            </a:pPr>
            <a:r>
              <a:rPr lang="en-US"/>
              <a:t>File based</a:t>
            </a:r>
          </a:p>
          <a:p>
            <a:pPr lvl="1">
              <a:lnSpc>
                <a:spcPct val="90000"/>
              </a:lnSpc>
            </a:pPr>
            <a:r>
              <a:rPr lang="en-US"/>
              <a:t>Many similar/duplicative applications dealing with collections of business data</a:t>
            </a:r>
          </a:p>
          <a:p>
            <a:pPr lvl="1">
              <a:lnSpc>
                <a:spcPct val="90000"/>
              </a:lnSpc>
            </a:pPr>
            <a:r>
              <a:rPr lang="en-US"/>
              <a:t>Early DBMS were extensions of programming languages</a:t>
            </a:r>
          </a:p>
          <a:p>
            <a:pPr lvl="1">
              <a:lnSpc>
                <a:spcPct val="90000"/>
              </a:lnSpc>
            </a:pPr>
            <a:r>
              <a:rPr lang="en-US"/>
              <a:t>1970 - E.F. Codd and the Relational Model</a:t>
            </a:r>
          </a:p>
          <a:p>
            <a:pPr lvl="1">
              <a:lnSpc>
                <a:spcPct val="90000"/>
              </a:lnSpc>
            </a:pPr>
            <a:r>
              <a:rPr lang="en-US"/>
              <a:t>1979 - Ashton-Tate &amp; first Microcomputer DBMS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File Systems to DBMS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Problems with File Processing systems</a:t>
            </a:r>
          </a:p>
          <a:p>
            <a:pPr lvl="1"/>
            <a:r>
              <a:rPr lang="en-US" sz="3200"/>
              <a:t>Inconsistent Data</a:t>
            </a:r>
          </a:p>
          <a:p>
            <a:pPr lvl="1"/>
            <a:r>
              <a:rPr lang="en-US" sz="3200"/>
              <a:t>Inflexibility</a:t>
            </a:r>
          </a:p>
          <a:p>
            <a:pPr lvl="1"/>
            <a:r>
              <a:rPr lang="en-US" sz="3200"/>
              <a:t>Limited Data Sharing</a:t>
            </a:r>
          </a:p>
          <a:p>
            <a:pPr lvl="1"/>
            <a:r>
              <a:rPr lang="en-US" sz="3200"/>
              <a:t>Poor enforcement of standards</a:t>
            </a:r>
          </a:p>
          <a:p>
            <a:pPr lvl="1"/>
            <a:r>
              <a:rPr lang="en-US" sz="3200"/>
              <a:t>Excessive program maintenance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Benefits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Minimal Data Redundancy</a:t>
            </a:r>
          </a:p>
          <a:p>
            <a:pPr>
              <a:lnSpc>
                <a:spcPct val="70000"/>
              </a:lnSpc>
            </a:pPr>
            <a:r>
              <a:rPr lang="en-US"/>
              <a:t>Consistency of Data</a:t>
            </a:r>
          </a:p>
          <a:p>
            <a:pPr>
              <a:lnSpc>
                <a:spcPct val="70000"/>
              </a:lnSpc>
            </a:pPr>
            <a:r>
              <a:rPr lang="en-US"/>
              <a:t>Integration of Data</a:t>
            </a:r>
          </a:p>
          <a:p>
            <a:pPr>
              <a:lnSpc>
                <a:spcPct val="70000"/>
              </a:lnSpc>
            </a:pPr>
            <a:r>
              <a:rPr lang="en-US"/>
              <a:t>Sharing of Data</a:t>
            </a:r>
          </a:p>
          <a:p>
            <a:pPr>
              <a:lnSpc>
                <a:spcPct val="70000"/>
              </a:lnSpc>
            </a:pPr>
            <a:r>
              <a:rPr lang="en-US"/>
              <a:t>Ease of Application Development</a:t>
            </a:r>
          </a:p>
          <a:p>
            <a:pPr>
              <a:lnSpc>
                <a:spcPct val="70000"/>
              </a:lnSpc>
            </a:pPr>
            <a:r>
              <a:rPr lang="en-US"/>
              <a:t>Uniform Security, Privacy, and Integrity Controls</a:t>
            </a:r>
          </a:p>
          <a:p>
            <a:pPr>
              <a:lnSpc>
                <a:spcPct val="70000"/>
              </a:lnSpc>
            </a:pPr>
            <a:r>
              <a:rPr lang="en-US"/>
              <a:t>Data Accessibility and Responsiveness</a:t>
            </a:r>
          </a:p>
          <a:p>
            <a:pPr>
              <a:lnSpc>
                <a:spcPct val="70000"/>
              </a:lnSpc>
            </a:pPr>
            <a:r>
              <a:rPr lang="en-US"/>
              <a:t>Data Independence</a:t>
            </a:r>
          </a:p>
          <a:p>
            <a:pPr>
              <a:lnSpc>
                <a:spcPct val="70000"/>
              </a:lnSpc>
            </a:pPr>
            <a:r>
              <a:rPr lang="en-US"/>
              <a:t>Reduced Program Maintenance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Data Independence</a:t>
            </a:r>
          </a:p>
          <a:p>
            <a:pPr lvl="1"/>
            <a:r>
              <a:rPr lang="en-US"/>
              <a:t>Physical representation and location of data and the use of that data are separated</a:t>
            </a:r>
          </a:p>
          <a:p>
            <a:pPr lvl="2"/>
            <a:r>
              <a:rPr lang="en-US"/>
              <a:t>The application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need to know how or where the database has stored the data, but just how to ask for it.</a:t>
            </a:r>
          </a:p>
          <a:p>
            <a:pPr lvl="2"/>
            <a:r>
              <a:rPr lang="en-US"/>
              <a:t>Moving a database from one DBMS to another should not have a material effect on application program</a:t>
            </a:r>
          </a:p>
          <a:p>
            <a:pPr lvl="2"/>
            <a:r>
              <a:rPr lang="en-US"/>
              <a:t>Recoding, adding fields, etc. in the database should not affect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Environment</a:t>
            </a:r>
          </a:p>
        </p:txBody>
      </p: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1828800" y="1524000"/>
            <a:ext cx="5105400" cy="4267200"/>
            <a:chOff x="1152" y="1200"/>
            <a:chExt cx="3216" cy="2688"/>
          </a:xfrm>
        </p:grpSpPr>
        <p:graphicFrame>
          <p:nvGraphicFramePr>
            <p:cNvPr id="166915" name="Object 3"/>
            <p:cNvGraphicFramePr>
              <a:graphicFrameLocks noChangeAspect="1"/>
            </p:cNvGraphicFramePr>
            <p:nvPr/>
          </p:nvGraphicFramePr>
          <p:xfrm>
            <a:off x="2496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74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6" name="Object 4"/>
            <p:cNvGraphicFramePr>
              <a:graphicFrameLocks noChangeAspect="1"/>
            </p:cNvGraphicFramePr>
            <p:nvPr/>
          </p:nvGraphicFramePr>
          <p:xfrm>
            <a:off x="1344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75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7" name="Object 5"/>
            <p:cNvGraphicFramePr>
              <a:graphicFrameLocks noChangeAspect="1"/>
            </p:cNvGraphicFramePr>
            <p:nvPr/>
          </p:nvGraphicFramePr>
          <p:xfrm>
            <a:off x="369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76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1152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CASE 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Tools</a:t>
              </a:r>
            </a:p>
          </p:txBody>
        </p:sp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2400" y="326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DBMS</a:t>
              </a:r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4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User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Interface</a:t>
              </a:r>
            </a:p>
          </p:txBody>
        </p:sp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36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Programs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2784" y="18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H="1">
              <a:off x="3072" y="1872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632" y="1824"/>
              <a:ext cx="86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AutoShape 13"/>
            <p:cNvSpPr>
              <a:spLocks noChangeArrowheads="1"/>
            </p:cNvSpPr>
            <p:nvPr/>
          </p:nvSpPr>
          <p:spPr bwMode="auto">
            <a:xfrm>
              <a:off x="1344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</a:rPr>
                <a:t>Repository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66926" name="AutoShape 14"/>
            <p:cNvSpPr>
              <a:spLocks noChangeArrowheads="1"/>
            </p:cNvSpPr>
            <p:nvPr/>
          </p:nvSpPr>
          <p:spPr bwMode="auto">
            <a:xfrm>
              <a:off x="3888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Database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>
              <a:off x="1728" y="36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 flipH="1">
              <a:off x="3168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>
              <a:off x="2784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 flipV="1">
              <a:off x="1584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>
              <a:off x="1536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Line 20"/>
            <p:cNvSpPr>
              <a:spLocks noChangeShapeType="1"/>
            </p:cNvSpPr>
            <p:nvPr/>
          </p:nvSpPr>
          <p:spPr bwMode="auto">
            <a:xfrm>
              <a:off x="316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1920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 flipV="1">
              <a:off x="3168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Components</a:t>
            </a:r>
          </a:p>
        </p:txBody>
      </p:sp>
      <p:grpSp>
        <p:nvGrpSpPr>
          <p:cNvPr id="202769" name="Group 17"/>
          <p:cNvGrpSpPr>
            <a:grpSpLocks/>
          </p:cNvGrpSpPr>
          <p:nvPr/>
        </p:nvGrpSpPr>
        <p:grpSpPr bwMode="auto">
          <a:xfrm>
            <a:off x="609600" y="1600200"/>
            <a:ext cx="8077200" cy="4295775"/>
            <a:chOff x="480" y="1344"/>
            <a:chExt cx="5088" cy="2706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1968" y="1344"/>
              <a:ext cx="1056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DBMS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===============</a:t>
              </a:r>
              <a:endParaRPr lang="en-US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 tools</a:t>
              </a:r>
              <a:endParaRPr lang="en-US" sz="180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Table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Form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Query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Report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Procedural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language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compiler (4GL)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=============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Run time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Form processor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Query processor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Report Writer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Language Run time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3648" y="3360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User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Interface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Applications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3600" y="2352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Programs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624" y="2352"/>
              <a:ext cx="576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Database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1200" y="2784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480" y="3216"/>
              <a:ext cx="1235" cy="8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/>
                <a:t>Database contains:</a:t>
              </a:r>
              <a:endParaRPr lang="en-US" sz="1600"/>
            </a:p>
            <a:p>
              <a:pPr algn="l" eaLnBrk="0" hangingPunct="0"/>
              <a:r>
                <a:rPr lang="en-US" sz="1600"/>
                <a:t>User</a:t>
              </a:r>
              <a:r>
                <a:rPr lang="ja-JP" altLang="en-US" sz="1600">
                  <a:latin typeface="Arial"/>
                </a:rPr>
                <a:t>’</a:t>
              </a:r>
              <a:r>
                <a:rPr lang="en-US" sz="1600"/>
                <a:t>s Data</a:t>
              </a:r>
            </a:p>
            <a:p>
              <a:pPr algn="l" eaLnBrk="0" hangingPunct="0"/>
              <a:r>
                <a:rPr lang="en-US" sz="1600"/>
                <a:t>Metadata</a:t>
              </a:r>
            </a:p>
            <a:p>
              <a:pPr algn="l" eaLnBrk="0" hangingPunct="0"/>
              <a:r>
                <a:rPr lang="en-US" sz="1600"/>
                <a:t>Indexes</a:t>
              </a:r>
            </a:p>
            <a:p>
              <a:pPr algn="l" eaLnBrk="0" hangingPunct="0"/>
              <a:r>
                <a:rPr lang="en-US" sz="1600"/>
                <a:t>Application Metadata</a:t>
              </a:r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 flipH="1">
              <a:off x="3024" y="364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2" name="Object 10"/>
            <p:cNvGraphicFramePr>
              <a:graphicFrameLocks noChangeAspect="1"/>
            </p:cNvGraphicFramePr>
            <p:nvPr/>
          </p:nvGraphicFramePr>
          <p:xfrm>
            <a:off x="4752" y="1872"/>
            <a:ext cx="637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96" name="Clip" r:id="rId4" imgW="5641975" imgH="6416675" progId="MS_ClipArt_Gallery.2">
                    <p:embed/>
                  </p:oleObj>
                </mc:Choice>
                <mc:Fallback>
                  <p:oleObj name="Clip" r:id="rId4" imgW="5641975" imgH="641667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872"/>
                          <a:ext cx="637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 flipH="1">
              <a:off x="3024" y="264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H="1">
              <a:off x="4368" y="2304"/>
              <a:ext cx="38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H="1">
              <a:off x="4416" y="3408"/>
              <a:ext cx="33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6" name="Object 14"/>
            <p:cNvGraphicFramePr>
              <a:graphicFrameLocks noChangeAspect="1"/>
            </p:cNvGraphicFramePr>
            <p:nvPr/>
          </p:nvGraphicFramePr>
          <p:xfrm>
            <a:off x="4800" y="3120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97" name="Clip" r:id="rId6" imgW="4040853" imgH="2536466" progId="MS_ClipArt_Gallery.2">
                    <p:embed/>
                  </p:oleObj>
                </mc:Choice>
                <mc:Fallback>
                  <p:oleObj name="Clip" r:id="rId6" imgW="4040853" imgH="2536466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120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 flipH="1">
              <a:off x="302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024" y="3216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Database Systems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 Databases</a:t>
            </a:r>
          </a:p>
          <a:p>
            <a:r>
              <a:rPr lang="en-US" dirty="0"/>
              <a:t>Centralized Database</a:t>
            </a:r>
          </a:p>
          <a:p>
            <a:r>
              <a:rPr lang="en-US" dirty="0"/>
              <a:t>Client/Server Databases</a:t>
            </a:r>
          </a:p>
          <a:p>
            <a:r>
              <a:rPr lang="en-US" dirty="0"/>
              <a:t>Distributed </a:t>
            </a:r>
            <a:r>
              <a:rPr lang="en-US" dirty="0" smtClean="0"/>
              <a:t>Databases</a:t>
            </a:r>
          </a:p>
          <a:p>
            <a:endParaRPr lang="en-US" dirty="0"/>
          </a:p>
          <a:p>
            <a:r>
              <a:rPr lang="en-US" dirty="0"/>
              <a:t>Database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 Databases</a:t>
            </a:r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2590800" y="1752600"/>
          <a:ext cx="40782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0782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6918325" y="1666875"/>
            <a:ext cx="12319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E.G.</a:t>
            </a: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Access</a:t>
            </a: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FoxPro</a:t>
            </a: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Dbase</a:t>
            </a: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Databases</a:t>
            </a:r>
          </a:p>
        </p:txBody>
      </p:sp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1828800" y="1600200"/>
            <a:ext cx="5943600" cy="4203700"/>
            <a:chOff x="1056" y="960"/>
            <a:chExt cx="3744" cy="2648"/>
          </a:xfrm>
        </p:grpSpPr>
        <p:graphicFrame>
          <p:nvGraphicFramePr>
            <p:cNvPr id="169988" name="Object 4"/>
            <p:cNvGraphicFramePr>
              <a:graphicFrameLocks noChangeAspect="1"/>
            </p:cNvGraphicFramePr>
            <p:nvPr/>
          </p:nvGraphicFramePr>
          <p:xfrm>
            <a:off x="1920" y="96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49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96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89" name="Object 5"/>
            <p:cNvGraphicFramePr>
              <a:graphicFrameLocks noChangeAspect="1"/>
            </p:cNvGraphicFramePr>
            <p:nvPr/>
          </p:nvGraphicFramePr>
          <p:xfrm>
            <a:off x="1056" y="158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50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8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0" name="Object 6"/>
            <p:cNvGraphicFramePr>
              <a:graphicFrameLocks noChangeAspect="1"/>
            </p:cNvGraphicFramePr>
            <p:nvPr/>
          </p:nvGraphicFramePr>
          <p:xfrm>
            <a:off x="1104" y="230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51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30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1" name="Object 7"/>
            <p:cNvGraphicFramePr>
              <a:graphicFrameLocks noChangeAspect="1"/>
            </p:cNvGraphicFramePr>
            <p:nvPr/>
          </p:nvGraphicFramePr>
          <p:xfrm>
            <a:off x="1776" y="2976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52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976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992" name="Rectangle 8"/>
            <p:cNvSpPr>
              <a:spLocks noChangeArrowheads="1"/>
            </p:cNvSpPr>
            <p:nvPr/>
          </p:nvSpPr>
          <p:spPr bwMode="auto">
            <a:xfrm>
              <a:off x="2064" y="1872"/>
              <a:ext cx="110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>
                  <a:solidFill>
                    <a:srgbClr val="FFFFFF"/>
                  </a:solidFill>
                </a:rPr>
                <a:t>Cental </a:t>
              </a:r>
            </a:p>
            <a:p>
              <a:pPr eaLnBrk="0" hangingPunct="0"/>
              <a:r>
                <a:rPr lang="en-US" sz="2800">
                  <a:solidFill>
                    <a:srgbClr val="FFFFFF"/>
                  </a:solidFill>
                </a:rPr>
                <a:t>Computer</a:t>
              </a:r>
            </a:p>
          </p:txBody>
        </p:sp>
        <p:sp>
          <p:nvSpPr>
            <p:cNvPr id="169993" name="AutoShape 9"/>
            <p:cNvSpPr>
              <a:spLocks noChangeArrowheads="1"/>
            </p:cNvSpPr>
            <p:nvPr/>
          </p:nvSpPr>
          <p:spPr bwMode="auto">
            <a:xfrm>
              <a:off x="4032" y="1824"/>
              <a:ext cx="768" cy="86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3168" y="2256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9995" name="AutoShape 11"/>
            <p:cNvCxnSpPr>
              <a:cxnSpLocks noChangeShapeType="1"/>
              <a:stCxn id="0" idx="3"/>
              <a:endCxn id="169992" idx="1"/>
            </p:cNvCxnSpPr>
            <p:nvPr/>
          </p:nvCxnSpPr>
          <p:spPr bwMode="auto">
            <a:xfrm>
              <a:off x="1660" y="1900"/>
              <a:ext cx="404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996" name="AutoShape 12"/>
            <p:cNvCxnSpPr>
              <a:cxnSpLocks noChangeShapeType="1"/>
              <a:stCxn id="0" idx="2"/>
              <a:endCxn id="169992" idx="0"/>
            </p:cNvCxnSpPr>
            <p:nvPr/>
          </p:nvCxnSpPr>
          <p:spPr bwMode="auto">
            <a:xfrm>
              <a:off x="2222" y="1592"/>
              <a:ext cx="394" cy="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997" name="AutoShape 13"/>
            <p:cNvCxnSpPr>
              <a:cxnSpLocks noChangeShapeType="1"/>
              <a:stCxn id="0" idx="3"/>
              <a:endCxn id="169992" idx="1"/>
            </p:cNvCxnSpPr>
            <p:nvPr/>
          </p:nvCxnSpPr>
          <p:spPr bwMode="auto">
            <a:xfrm flipV="1">
              <a:off x="1708" y="2280"/>
              <a:ext cx="356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998" name="AutoShape 14"/>
            <p:cNvCxnSpPr>
              <a:cxnSpLocks noChangeShapeType="1"/>
              <a:stCxn id="0" idx="0"/>
              <a:endCxn id="169992" idx="2"/>
            </p:cNvCxnSpPr>
            <p:nvPr/>
          </p:nvCxnSpPr>
          <p:spPr bwMode="auto">
            <a:xfrm flipV="1">
              <a:off x="2078" y="2688"/>
              <a:ext cx="53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Server Databases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990600" y="1447800"/>
            <a:ext cx="6950075" cy="4786313"/>
            <a:chOff x="1286" y="912"/>
            <a:chExt cx="4378" cy="3015"/>
          </a:xfrm>
        </p:grpSpPr>
        <p:sp>
          <p:nvSpPr>
            <p:cNvPr id="171012" name="Oval 4"/>
            <p:cNvSpPr>
              <a:spLocks noChangeArrowheads="1"/>
            </p:cNvSpPr>
            <p:nvPr/>
          </p:nvSpPr>
          <p:spPr bwMode="auto">
            <a:xfrm>
              <a:off x="2208" y="1536"/>
              <a:ext cx="2592" cy="2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>
                  <a:solidFill>
                    <a:srgbClr val="FFFFFF"/>
                  </a:solidFill>
                </a:rPr>
                <a:t>Network</a:t>
              </a:r>
            </a:p>
          </p:txBody>
        </p:sp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4320" y="2064"/>
            <a:ext cx="87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73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064"/>
                          <a:ext cx="87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4" name="Object 6"/>
            <p:cNvGraphicFramePr>
              <a:graphicFrameLocks noChangeAspect="1"/>
            </p:cNvGraphicFramePr>
            <p:nvPr/>
          </p:nvGraphicFramePr>
          <p:xfrm>
            <a:off x="3216" y="326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74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26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1872" y="216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75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16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321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76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17" name="AutoShape 9"/>
            <p:cNvSpPr>
              <a:spLocks noChangeArrowheads="1"/>
            </p:cNvSpPr>
            <p:nvPr/>
          </p:nvSpPr>
          <p:spPr bwMode="auto">
            <a:xfrm>
              <a:off x="5280" y="2256"/>
              <a:ext cx="384" cy="57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286" y="2154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19" name="Text Box 11"/>
            <p:cNvSpPr txBox="1">
              <a:spLocks noChangeArrowheads="1"/>
            </p:cNvSpPr>
            <p:nvPr/>
          </p:nvSpPr>
          <p:spPr bwMode="auto">
            <a:xfrm>
              <a:off x="2496" y="3600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3168" y="912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1" name="Text Box 13"/>
            <p:cNvSpPr txBox="1">
              <a:spLocks noChangeArrowheads="1"/>
            </p:cNvSpPr>
            <p:nvPr/>
          </p:nvSpPr>
          <p:spPr bwMode="auto">
            <a:xfrm>
              <a:off x="4358" y="2922"/>
              <a:ext cx="93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Database</a:t>
              </a:r>
            </a:p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5040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133600" y="1905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5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362200" y="3200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295400" y="3276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981200" y="36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5943600" y="2819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3048000" y="4724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1828800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6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6096000" y="1524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7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5257800" y="4800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7848600" y="2895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4495800" y="5181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7391400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590800" y="2895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6629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590800" y="5181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2051" name="AutoShape 19"/>
          <p:cNvCxnSpPr>
            <a:cxnSpLocks noChangeShapeType="1"/>
            <a:stCxn id="172037" idx="3"/>
            <a:endCxn id="172040" idx="1"/>
          </p:cNvCxnSpPr>
          <p:nvPr/>
        </p:nvCxnSpPr>
        <p:spPr bwMode="auto">
          <a:xfrm flipV="1">
            <a:off x="3810000" y="3276600"/>
            <a:ext cx="2133600" cy="381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052" name="AutoShape 20"/>
          <p:cNvCxnSpPr>
            <a:cxnSpLocks noChangeShapeType="1"/>
            <a:stCxn id="172041" idx="0"/>
            <a:endCxn id="172040" idx="2"/>
          </p:cNvCxnSpPr>
          <p:nvPr/>
        </p:nvCxnSpPr>
        <p:spPr bwMode="auto">
          <a:xfrm rot="16200000">
            <a:off x="4724400" y="2781300"/>
            <a:ext cx="990600" cy="2895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108325" y="5705475"/>
            <a:ext cx="1793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A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3048000" y="19812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7086600" y="16764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B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6613525" y="4638675"/>
            <a:ext cx="2317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Homogeneous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sp>
        <p:nvSpPr>
          <p:cNvPr id="173059" name="Oval 3"/>
          <p:cNvSpPr>
            <a:spLocks noChangeArrowheads="1"/>
          </p:cNvSpPr>
          <p:nvPr/>
        </p:nvSpPr>
        <p:spPr bwMode="auto">
          <a:xfrm>
            <a:off x="2454275" y="2438400"/>
            <a:ext cx="41148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Local Network</a:t>
            </a: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943600" y="3276600"/>
          <a:ext cx="109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9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09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0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1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054475" y="19812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2" name="Clip" r:id="rId8" imgW="2502713" imgH="2617013" progId="MS_ClipArt_Gallery.2">
                  <p:embed/>
                </p:oleObj>
              </mc:Choice>
              <mc:Fallback>
                <p:oleObj name="Clip" r:id="rId8" imgW="2502713" imgH="261701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9812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487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Database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978275" y="14478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115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Comm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0" idx="3"/>
            <a:endCxn id="173073" idx="2"/>
          </p:cNvCxnSpPr>
          <p:nvPr/>
        </p:nvCxnSpPr>
        <p:spPr bwMode="auto">
          <a:xfrm flipV="1">
            <a:off x="7035800" y="2895600"/>
            <a:ext cx="8890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0" idx="3"/>
            <a:endCxn id="173074" idx="0"/>
          </p:cNvCxnSpPr>
          <p:nvPr/>
        </p:nvCxnSpPr>
        <p:spPr bwMode="auto">
          <a:xfrm>
            <a:off x="7035800" y="3848100"/>
            <a:ext cx="355600" cy="1638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2435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Heterogeneous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Or Federated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Cloud-Based Databases</a:t>
            </a:r>
            <a:endParaRPr lang="en-US" dirty="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301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 smtClean="0"/>
              <a:t>Remote</a:t>
            </a:r>
          </a:p>
          <a:p>
            <a:pPr algn="l" eaLnBrk="0" hangingPunct="0"/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876800"/>
            <a:ext cx="1054100" cy="1536700"/>
            <a:chOff x="3978275" y="1447800"/>
            <a:chExt cx="1054100" cy="1536700"/>
          </a:xfrm>
        </p:grpSpPr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067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3" idx="0"/>
            <a:endCxn id="173073" idx="2"/>
          </p:cNvCxnSpPr>
          <p:nvPr/>
        </p:nvCxnSpPr>
        <p:spPr bwMode="auto">
          <a:xfrm flipV="1">
            <a:off x="6246178" y="2895600"/>
            <a:ext cx="1678622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3" idx="0"/>
            <a:endCxn id="173074" idx="0"/>
          </p:cNvCxnSpPr>
          <p:nvPr/>
        </p:nvCxnSpPr>
        <p:spPr bwMode="auto">
          <a:xfrm>
            <a:off x="6246178" y="3276600"/>
            <a:ext cx="1145222" cy="220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04800" y="1066800"/>
            <a:ext cx="33970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rgbClr val="FF9900"/>
                </a:solidFill>
              </a:rPr>
              <a:t>Server may be one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or more remote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machines, depending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on task demands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4953000"/>
            <a:ext cx="1054100" cy="1536700"/>
            <a:chOff x="3978275" y="1447800"/>
            <a:chExt cx="1054100" cy="1536700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3" name="Cloud 2"/>
          <p:cNvSpPr/>
          <p:nvPr/>
        </p:nvSpPr>
        <p:spPr bwMode="auto">
          <a:xfrm>
            <a:off x="3581400" y="2133600"/>
            <a:ext cx="2667000" cy="2286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>
            <a:stCxn id="173063" idx="0"/>
          </p:cNvCxnSpPr>
          <p:nvPr/>
        </p:nvCxnSpPr>
        <p:spPr bwMode="auto">
          <a:xfrm flipV="1">
            <a:off x="1012825" y="3962400"/>
            <a:ext cx="2720975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26" idx="2"/>
          </p:cNvCxnSpPr>
          <p:nvPr/>
        </p:nvCxnSpPr>
        <p:spPr bwMode="auto">
          <a:xfrm flipV="1">
            <a:off x="2508250" y="4191000"/>
            <a:ext cx="1606550" cy="1281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3" idx="2"/>
          </p:cNvCxnSpPr>
          <p:nvPr/>
        </p:nvCxnSpPr>
        <p:spPr bwMode="auto">
          <a:xfrm flipV="1">
            <a:off x="2667000" y="3276600"/>
            <a:ext cx="922673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73061" idx="0"/>
            <a:endCxn id="3" idx="1"/>
          </p:cNvCxnSpPr>
          <p:nvPr/>
        </p:nvCxnSpPr>
        <p:spPr bwMode="auto">
          <a:xfrm flipV="1">
            <a:off x="4533900" y="4417166"/>
            <a:ext cx="381000" cy="76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867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Database activities: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Create</a:t>
            </a:r>
          </a:p>
          <a:p>
            <a:pPr lvl="2"/>
            <a:r>
              <a:rPr lang="en-US"/>
              <a:t>Add new data to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Read</a:t>
            </a:r>
          </a:p>
          <a:p>
            <a:pPr lvl="2"/>
            <a:r>
              <a:rPr lang="en-US"/>
              <a:t>Read current data from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Update</a:t>
            </a:r>
          </a:p>
          <a:p>
            <a:pPr lvl="2"/>
            <a:r>
              <a:rPr lang="en-US"/>
              <a:t>Update or modify current database data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Delete</a:t>
            </a:r>
          </a:p>
          <a:p>
            <a:pPr lvl="2"/>
            <a:r>
              <a:rPr lang="en-US"/>
              <a:t>Remove current data from the database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Database Application</a:t>
            </a:r>
          </a:p>
          <a:p>
            <a:pPr lvl="1"/>
            <a:r>
              <a:rPr lang="en-US"/>
              <a:t>An application program (or set of related programs) that is used to perform a series of database activities:</a:t>
            </a:r>
          </a:p>
          <a:p>
            <a:pPr lvl="2"/>
            <a:r>
              <a:rPr lang="en-US"/>
              <a:t>Create</a:t>
            </a:r>
          </a:p>
          <a:p>
            <a:pPr lvl="2"/>
            <a:r>
              <a:rPr lang="en-US"/>
              <a:t>Read</a:t>
            </a:r>
          </a:p>
          <a:p>
            <a:pPr lvl="2"/>
            <a:r>
              <a:rPr lang="en-US"/>
              <a:t>Update</a:t>
            </a:r>
          </a:p>
          <a:p>
            <a:pPr lvl="2"/>
            <a:r>
              <a:rPr lang="en-US"/>
              <a:t>Delete</a:t>
            </a:r>
          </a:p>
          <a:p>
            <a:pPr lvl="2"/>
            <a:r>
              <a:rPr lang="en-US"/>
              <a:t>On behalf of database 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Range of Database Applications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PC databases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Usually for individual </a:t>
            </a:r>
            <a:r>
              <a:rPr lang="en-US" dirty="0" smtClean="0"/>
              <a:t>user applications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WorkGroup</a:t>
            </a:r>
            <a:r>
              <a:rPr lang="en-US" dirty="0"/>
              <a:t> databases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Small group use where everyone has access to the database over a </a:t>
            </a:r>
            <a:r>
              <a:rPr lang="en-US" dirty="0" smtClean="0"/>
              <a:t>LAN (or internet)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Departmental databases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Larger than a workgroup – but similar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Enterprise </a:t>
            </a:r>
            <a:r>
              <a:rPr lang="en-US" dirty="0"/>
              <a:t>databases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the entire organization over an intranet </a:t>
            </a:r>
            <a:r>
              <a:rPr lang="en-US" dirty="0" smtClean="0"/>
              <a:t>or the internet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/>
              <a:t>Enterprise</a:t>
            </a:r>
          </a:p>
          <a:p>
            <a:pPr lvl="1"/>
            <a:r>
              <a:rPr lang="en-US" sz="2400"/>
              <a:t>Organization</a:t>
            </a:r>
          </a:p>
          <a:p>
            <a:r>
              <a:rPr lang="en-US" sz="2800" b="1" i="1"/>
              <a:t>Entity</a:t>
            </a:r>
          </a:p>
          <a:p>
            <a:pPr lvl="1"/>
            <a:r>
              <a:rPr lang="en-US" sz="2400"/>
              <a:t>Person, Place, Thing, Event, Concept...</a:t>
            </a:r>
          </a:p>
          <a:p>
            <a:r>
              <a:rPr lang="en-US" sz="2800" b="1" i="1"/>
              <a:t>Attributes</a:t>
            </a:r>
          </a:p>
          <a:p>
            <a:pPr lvl="1"/>
            <a:r>
              <a:rPr lang="en-US" sz="2400"/>
              <a:t>Data elements (facts) about some entity</a:t>
            </a:r>
          </a:p>
          <a:p>
            <a:pPr lvl="1"/>
            <a:r>
              <a:rPr lang="en-US" sz="2400"/>
              <a:t>Also sometimes called fields or items or domains</a:t>
            </a:r>
          </a:p>
          <a:p>
            <a:r>
              <a:rPr lang="en-US" sz="2800" b="1" i="1"/>
              <a:t>Data values</a:t>
            </a:r>
          </a:p>
          <a:p>
            <a:pPr lvl="1"/>
            <a:r>
              <a:rPr lang="en-US" sz="2400"/>
              <a:t>instances of a particular attribute for a particular entity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Records</a:t>
            </a:r>
          </a:p>
          <a:p>
            <a:pPr lvl="1"/>
            <a:r>
              <a:rPr lang="en-US"/>
              <a:t>The set of values for all attributes of a particular entity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tuples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rows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</a:p>
          <a:p>
            <a:r>
              <a:rPr lang="en-US" b="1" i="1"/>
              <a:t>File</a:t>
            </a:r>
          </a:p>
          <a:p>
            <a:pPr lvl="1"/>
            <a:r>
              <a:rPr lang="en-US"/>
              <a:t>Collection of records 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Relation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  <a:endParaRPr lang="en-US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Key</a:t>
            </a:r>
          </a:p>
          <a:p>
            <a:pPr lvl="1"/>
            <a:r>
              <a:rPr lang="en-US"/>
              <a:t>an attribute or set of attributes used to identify or locate records in a file</a:t>
            </a:r>
          </a:p>
          <a:p>
            <a:r>
              <a:rPr lang="en-US" b="1" i="1"/>
              <a:t>Primary Key</a:t>
            </a:r>
          </a:p>
          <a:p>
            <a:pPr lvl="1"/>
            <a:r>
              <a:rPr lang="en-US"/>
              <a:t>an attribute or set of attributes that </a:t>
            </a:r>
            <a:r>
              <a:rPr lang="en-US" i="1"/>
              <a:t>uniquely</a:t>
            </a:r>
            <a:r>
              <a:rPr lang="en-US"/>
              <a:t> identifies each record in a file</a:t>
            </a:r>
            <a:endParaRPr lang="en-US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DA</a:t>
            </a:r>
          </a:p>
          <a:p>
            <a:pPr lvl="1"/>
            <a:r>
              <a:rPr lang="en-US"/>
              <a:t>Data adminstrator - person responsible for the Data Administration function in an organization</a:t>
            </a:r>
          </a:p>
          <a:p>
            <a:pPr lvl="1"/>
            <a:r>
              <a:rPr lang="en-US"/>
              <a:t>Sometimes may be the CIO -- Chief Information Officer</a:t>
            </a:r>
          </a:p>
          <a:p>
            <a:r>
              <a:rPr lang="en-US" i="1"/>
              <a:t>DBA</a:t>
            </a:r>
          </a:p>
          <a:p>
            <a:pPr lvl="1"/>
            <a:r>
              <a:rPr lang="en-US"/>
              <a:t>Database Administrator - person responsible for the Database Administration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Models</a:t>
            </a:r>
            <a:endParaRPr lang="en-US"/>
          </a:p>
          <a:p>
            <a:pPr lvl="1"/>
            <a:r>
              <a:rPr lang="en-US"/>
              <a:t>(1) Levels or views of the Database</a:t>
            </a:r>
          </a:p>
          <a:p>
            <a:pPr lvl="2"/>
            <a:r>
              <a:rPr lang="en-US"/>
              <a:t>Conceptual, logical, physical</a:t>
            </a:r>
          </a:p>
          <a:p>
            <a:pPr lvl="2"/>
            <a:endParaRPr lang="en-US"/>
          </a:p>
          <a:p>
            <a:pPr lvl="1"/>
            <a:r>
              <a:rPr lang="en-US"/>
              <a:t>(2) DBMS types</a:t>
            </a:r>
          </a:p>
          <a:p>
            <a:pPr lvl="2"/>
            <a:r>
              <a:rPr lang="en-US"/>
              <a:t>Relational, Hierarchic, Network, Object-Oriented, Object-Relational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(1)</a:t>
            </a:r>
          </a:p>
        </p:txBody>
      </p:sp>
      <p:grpSp>
        <p:nvGrpSpPr>
          <p:cNvPr id="197669" name="Group 37"/>
          <p:cNvGrpSpPr>
            <a:grpSpLocks/>
          </p:cNvGrpSpPr>
          <p:nvPr/>
        </p:nvGrpSpPr>
        <p:grpSpPr bwMode="auto">
          <a:xfrm>
            <a:off x="304800" y="1828800"/>
            <a:ext cx="8458200" cy="3886200"/>
            <a:chOff x="192" y="1152"/>
            <a:chExt cx="5376" cy="2400"/>
          </a:xfrm>
        </p:grpSpPr>
        <p:sp>
          <p:nvSpPr>
            <p:cNvPr id="197636" name="Rectangle 4"/>
            <p:cNvSpPr>
              <a:spLocks noChangeArrowheads="1"/>
            </p:cNvSpPr>
            <p:nvPr/>
          </p:nvSpPr>
          <p:spPr bwMode="auto">
            <a:xfrm>
              <a:off x="1488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Conceptual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Logical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8" name="AutoShape 6"/>
            <p:cNvSpPr>
              <a:spLocks noChangeArrowheads="1"/>
            </p:cNvSpPr>
            <p:nvPr/>
          </p:nvSpPr>
          <p:spPr bwMode="auto">
            <a:xfrm>
              <a:off x="4848" y="1968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AutoShape 7"/>
            <p:cNvSpPr>
              <a:spLocks noChangeArrowheads="1"/>
            </p:cNvSpPr>
            <p:nvPr/>
          </p:nvSpPr>
          <p:spPr bwMode="auto">
            <a:xfrm>
              <a:off x="4560" y="2256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1632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192" y="172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2" name="Rectangle 10"/>
            <p:cNvSpPr>
              <a:spLocks noChangeArrowheads="1"/>
            </p:cNvSpPr>
            <p:nvPr/>
          </p:nvSpPr>
          <p:spPr bwMode="auto">
            <a:xfrm>
              <a:off x="192" y="220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192" y="278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192" y="326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1776" y="1152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336" y="1584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2736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3744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4752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51" name="Text Box 19"/>
            <p:cNvSpPr txBox="1">
              <a:spLocks noChangeArrowheads="1"/>
            </p:cNvSpPr>
            <p:nvPr/>
          </p:nvSpPr>
          <p:spPr bwMode="auto">
            <a:xfrm>
              <a:off x="288" y="2640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88" y="3120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4656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3648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2640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1056" y="1872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Line 25"/>
            <p:cNvSpPr>
              <a:spLocks noChangeShapeType="1"/>
            </p:cNvSpPr>
            <p:nvPr/>
          </p:nvSpPr>
          <p:spPr bwMode="auto">
            <a:xfrm>
              <a:off x="1056" y="235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0" name="Line 28"/>
            <p:cNvSpPr>
              <a:spLocks noChangeShapeType="1"/>
            </p:cNvSpPr>
            <p:nvPr/>
          </p:nvSpPr>
          <p:spPr bwMode="auto">
            <a:xfrm>
              <a:off x="24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3744" y="26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2" name="Line 30"/>
            <p:cNvSpPr>
              <a:spLocks noChangeShapeType="1"/>
            </p:cNvSpPr>
            <p:nvPr/>
          </p:nvSpPr>
          <p:spPr bwMode="auto">
            <a:xfrm>
              <a:off x="4080" y="1872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2640" y="1920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Text Box 32"/>
            <p:cNvSpPr txBox="1">
              <a:spLocks noChangeArrowheads="1"/>
            </p:cNvSpPr>
            <p:nvPr/>
          </p:nvSpPr>
          <p:spPr bwMode="auto">
            <a:xfrm>
              <a:off x="4608" y="2208"/>
              <a:ext cx="96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Internal Model</a:t>
              </a:r>
            </a:p>
          </p:txBody>
        </p:sp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7" name="Line 35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 flipV="1">
              <a:off x="3264" y="1584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the Course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Readings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Web site: </a:t>
            </a:r>
            <a:r>
              <a:rPr lang="en-US" sz="2800" dirty="0"/>
              <a:t>http://</a:t>
            </a:r>
            <a:r>
              <a:rPr lang="en-US" sz="2800" dirty="0" err="1"/>
              <a:t>courses.ischool.berkeley.edu</a:t>
            </a:r>
            <a:r>
              <a:rPr lang="en-US" sz="2800" dirty="0"/>
              <a:t>/i257/</a:t>
            </a:r>
            <a:r>
              <a:rPr lang="en-US" sz="2800" dirty="0" smtClean="0"/>
              <a:t>f12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Hierarchical Model (1960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Similar to data structures in programming languages.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981200" y="3276600"/>
            <a:ext cx="5181600" cy="2438400"/>
            <a:chOff x="1248" y="2064"/>
            <a:chExt cx="3264" cy="1536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Line 10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Model (1970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for single entries of data and navigational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</a:rPr>
              <a:t>links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through chains of data.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762000" y="3505200"/>
            <a:ext cx="7086600" cy="2514600"/>
            <a:chOff x="480" y="2208"/>
            <a:chExt cx="4464" cy="1584"/>
          </a:xfrm>
        </p:grpSpPr>
        <p:sp>
          <p:nvSpPr>
            <p:cNvPr id="212997" name="AutoShape 5"/>
            <p:cNvSpPr>
              <a:spLocks noChangeArrowheads="1"/>
            </p:cNvSpPr>
            <p:nvPr/>
          </p:nvSpPr>
          <p:spPr bwMode="auto">
            <a:xfrm>
              <a:off x="1392" y="2496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8" name="AutoShape 6"/>
            <p:cNvSpPr>
              <a:spLocks noChangeArrowheads="1"/>
            </p:cNvSpPr>
            <p:nvPr/>
          </p:nvSpPr>
          <p:spPr bwMode="auto">
            <a:xfrm flipH="1" flipV="1">
              <a:off x="1296" y="3024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9" name="Oval 7"/>
            <p:cNvSpPr>
              <a:spLocks noChangeArrowheads="1"/>
            </p:cNvSpPr>
            <p:nvPr/>
          </p:nvSpPr>
          <p:spPr bwMode="auto">
            <a:xfrm>
              <a:off x="480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>
              <a:off x="2688" y="220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 rot="21455089" flipH="1">
              <a:off x="3312" y="292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 rot="21427763" flipV="1">
              <a:off x="2688" y="316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 rot="-10613256">
              <a:off x="3312" y="2544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Oval 12"/>
            <p:cNvSpPr>
              <a:spLocks noChangeArrowheads="1"/>
            </p:cNvSpPr>
            <p:nvPr/>
          </p:nvSpPr>
          <p:spPr bwMode="auto">
            <a:xfrm>
              <a:off x="2016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</p:txBody>
        </p:sp>
        <p:sp>
          <p:nvSpPr>
            <p:cNvPr id="213005" name="Oval 13"/>
            <p:cNvSpPr>
              <a:spLocks noChangeArrowheads="1"/>
            </p:cNvSpPr>
            <p:nvPr/>
          </p:nvSpPr>
          <p:spPr bwMode="auto">
            <a:xfrm>
              <a:off x="3600" y="225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</p:txBody>
        </p:sp>
        <p:sp>
          <p:nvSpPr>
            <p:cNvPr id="213006" name="Oval 14"/>
            <p:cNvSpPr>
              <a:spLocks noChangeArrowheads="1"/>
            </p:cNvSpPr>
            <p:nvPr/>
          </p:nvSpPr>
          <p:spPr bwMode="auto">
            <a:xfrm>
              <a:off x="3648" y="3312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4419600"/>
          <a:ext cx="2449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7" name="Worksheet" r:id="rId4" imgW="2901244" imgH="1174044" progId="Excel.Sheet.8">
                  <p:embed/>
                </p:oleObj>
              </mc:Choice>
              <mc:Fallback>
                <p:oleObj name="Worksheet" r:id="rId4" imgW="2901244" imgH="117404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4495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114800" y="3810000"/>
          <a:ext cx="12239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8" name="Worksheet" r:id="rId6" imgW="1456267" imgH="1174044" progId="Excel.Sheet.8">
                  <p:embed/>
                </p:oleObj>
              </mc:Choice>
              <mc:Fallback>
                <p:oleObj name="Worksheet" r:id="rId6" imgW="1456267" imgH="1174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12239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6096000" y="3810000"/>
          <a:ext cx="12239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9" name="Worksheet" r:id="rId8" imgW="1456267" imgH="1365956" progId="Excel.Sheet.8">
                  <p:embed/>
                </p:oleObj>
              </mc:Choice>
              <mc:Fallback>
                <p:oleObj name="Worksheet" r:id="rId8" imgW="1456267" imgH="136595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0"/>
                        <a:ext cx="12239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6010275" y="5405438"/>
          <a:ext cx="1228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0" name="Worksheet" r:id="rId10" imgW="1456267" imgH="778933" progId="Excel.Sheet.8">
                  <p:embed/>
                </p:oleObj>
              </mc:Choice>
              <mc:Fallback>
                <p:oleObj name="Worksheet" r:id="rId10" imgW="1456267" imgH="77893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405438"/>
                        <a:ext cx="1228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944938" y="5168900"/>
          <a:ext cx="1228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1" name="Worksheet" r:id="rId12" imgW="1456267" imgH="1174044" progId="Excel.Sheet.8">
                  <p:embed/>
                </p:oleObj>
              </mc:Choice>
              <mc:Fallback>
                <p:oleObj name="Worksheet" r:id="rId12" imgW="1456267" imgH="1174044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168900"/>
                        <a:ext cx="12287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 Oriented Data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Encapsulates data and operations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Objects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143000" y="3352800"/>
            <a:ext cx="6934200" cy="3124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752600" y="4572000"/>
            <a:ext cx="21336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6" name="Group 6"/>
          <p:cNvGrpSpPr>
            <a:grpSpLocks/>
          </p:cNvGrpSpPr>
          <p:nvPr/>
        </p:nvGrpSpPr>
        <p:grpSpPr bwMode="auto">
          <a:xfrm>
            <a:off x="2133600" y="3505200"/>
            <a:ext cx="5181600" cy="2438400"/>
            <a:chOff x="1248" y="2064"/>
            <a:chExt cx="3264" cy="1536"/>
          </a:xfrm>
        </p:grpSpPr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2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Object-Relational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Combines the well-known properties of the Relational Model with such OO features as:</a:t>
            </a:r>
          </a:p>
          <a:p>
            <a:pPr lvl="2"/>
            <a:r>
              <a:rPr lang="en-US"/>
              <a:t>User-defined datatypes</a:t>
            </a:r>
          </a:p>
          <a:p>
            <a:pPr lvl="2"/>
            <a:r>
              <a:rPr lang="en-US"/>
              <a:t>User-defined functions</a:t>
            </a:r>
          </a:p>
          <a:p>
            <a:pPr lvl="2"/>
            <a:r>
              <a:rPr lang="en-US"/>
              <a:t>Inheritance and sub-classing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very simple key/value search operations</a:t>
            </a:r>
          </a:p>
          <a:p>
            <a:r>
              <a:rPr lang="en-US" dirty="0" smtClean="0"/>
              <a:t>May use distributed parallel processing (grid/cloud, e.g. </a:t>
            </a:r>
            <a:r>
              <a:rPr lang="en-US" dirty="0" err="1" smtClean="0"/>
              <a:t>MongoDB</a:t>
            </a:r>
            <a:r>
              <a:rPr lang="en-US" dirty="0" smtClean="0"/>
              <a:t> +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Semantic Web “</a:t>
            </a:r>
            <a:r>
              <a:rPr lang="en-US" dirty="0" err="1" smtClean="0"/>
              <a:t>TripleStores</a:t>
            </a:r>
            <a:r>
              <a:rPr lang="en-US" dirty="0" smtClean="0"/>
              <a:t>” are one type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System Life Cycle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2209800" y="1066800"/>
            <a:ext cx="4876800" cy="5257800"/>
            <a:chOff x="1488" y="1008"/>
            <a:chExt cx="2592" cy="2880"/>
          </a:xfrm>
        </p:grpSpPr>
        <p:sp>
          <p:nvSpPr>
            <p:cNvPr id="274436" name="Oval 4"/>
            <p:cNvSpPr>
              <a:spLocks noChangeArrowheads="1"/>
            </p:cNvSpPr>
            <p:nvPr/>
          </p:nvSpPr>
          <p:spPr bwMode="auto">
            <a:xfrm>
              <a:off x="1536" y="268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Growth,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Change, &amp;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Maintenance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6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7" name="Oval 5"/>
            <p:cNvSpPr>
              <a:spLocks noChangeArrowheads="1"/>
            </p:cNvSpPr>
            <p:nvPr/>
          </p:nvSpPr>
          <p:spPr bwMode="auto">
            <a:xfrm>
              <a:off x="2448" y="3264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Operations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8" name="Oval 6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Integration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9" name="Oval 7"/>
            <p:cNvSpPr>
              <a:spLocks noChangeArrowheads="1"/>
            </p:cNvSpPr>
            <p:nvPr/>
          </p:nvSpPr>
          <p:spPr bwMode="auto">
            <a:xfrm>
              <a:off x="1488" y="172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0" name="Oval 8"/>
            <p:cNvSpPr>
              <a:spLocks noChangeArrowheads="1"/>
            </p:cNvSpPr>
            <p:nvPr/>
          </p:nvSpPr>
          <p:spPr bwMode="auto">
            <a:xfrm>
              <a:off x="3408" y="1680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Conversion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1" name="Oval 9"/>
            <p:cNvSpPr>
              <a:spLocks noChangeArrowheads="1"/>
            </p:cNvSpPr>
            <p:nvPr/>
          </p:nvSpPr>
          <p:spPr bwMode="auto">
            <a:xfrm>
              <a:off x="2400" y="100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Creation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 flipV="1">
              <a:off x="1968" y="1440"/>
              <a:ext cx="43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3" name="Line 11"/>
            <p:cNvSpPr>
              <a:spLocks noChangeShapeType="1"/>
            </p:cNvSpPr>
            <p:nvPr/>
          </p:nvSpPr>
          <p:spPr bwMode="auto">
            <a:xfrm>
              <a:off x="3024" y="1440"/>
              <a:ext cx="48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4" name="Line 12"/>
            <p:cNvSpPr>
              <a:spLocks noChangeShapeType="1"/>
            </p:cNvSpPr>
            <p:nvPr/>
          </p:nvSpPr>
          <p:spPr bwMode="auto">
            <a:xfrm>
              <a:off x="3744" y="2304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 flipH="1">
              <a:off x="3072" y="3264"/>
              <a:ext cx="432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6" name="Line 14"/>
            <p:cNvSpPr>
              <a:spLocks noChangeShapeType="1"/>
            </p:cNvSpPr>
            <p:nvPr/>
          </p:nvSpPr>
          <p:spPr bwMode="auto">
            <a:xfrm flipH="1" flipV="1">
              <a:off x="2112" y="3216"/>
              <a:ext cx="336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7" name="Line 15"/>
            <p:cNvSpPr>
              <a:spLocks noChangeShapeType="1"/>
            </p:cNvSpPr>
            <p:nvPr/>
          </p:nvSpPr>
          <p:spPr bwMode="auto">
            <a:xfrm flipV="1">
              <a:off x="1824" y="2352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Cascade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View</a:t>
            </a:r>
          </a:p>
        </p:txBody>
      </p:sp>
      <p:grpSp>
        <p:nvGrpSpPr>
          <p:cNvPr id="276483" name="Group 3"/>
          <p:cNvGrpSpPr>
            <a:grpSpLocks/>
          </p:cNvGrpSpPr>
          <p:nvPr/>
        </p:nvGrpSpPr>
        <p:grpSpPr bwMode="auto">
          <a:xfrm>
            <a:off x="381000" y="1371600"/>
            <a:ext cx="8077200" cy="4724400"/>
            <a:chOff x="0" y="1200"/>
            <a:chExt cx="4992" cy="2400"/>
          </a:xfrm>
        </p:grpSpPr>
        <p:sp>
          <p:nvSpPr>
            <p:cNvPr id="276484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Project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Identifcation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and Selection</a:t>
              </a:r>
            </a:p>
          </p:txBody>
        </p:sp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720" y="153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Project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Initiation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and Planning</a:t>
              </a: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1440" y="1872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Analysis</a:t>
              </a: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160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Logical 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2880" y="254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600" y="288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4320" y="321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276491" name="AutoShape 11"/>
            <p:cNvSpPr>
              <a:spLocks noChangeArrowheads="1"/>
            </p:cNvSpPr>
            <p:nvPr/>
          </p:nvSpPr>
          <p:spPr bwMode="auto">
            <a:xfrm flipH="1" flipV="1">
              <a:off x="720" y="124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2" name="AutoShape 12"/>
            <p:cNvSpPr>
              <a:spLocks noChangeArrowheads="1"/>
            </p:cNvSpPr>
            <p:nvPr/>
          </p:nvSpPr>
          <p:spPr bwMode="auto">
            <a:xfrm flipH="1" flipV="1">
              <a:off x="1488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3" name="AutoShape 13"/>
            <p:cNvSpPr>
              <a:spLocks noChangeArrowheads="1"/>
            </p:cNvSpPr>
            <p:nvPr/>
          </p:nvSpPr>
          <p:spPr bwMode="auto">
            <a:xfrm flipH="1" flipV="1">
              <a:off x="2160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4" name="AutoShape 14"/>
            <p:cNvSpPr>
              <a:spLocks noChangeArrowheads="1"/>
            </p:cNvSpPr>
            <p:nvPr/>
          </p:nvSpPr>
          <p:spPr bwMode="auto">
            <a:xfrm flipH="1" flipV="1">
              <a:off x="2880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5" name="AutoShape 15"/>
            <p:cNvSpPr>
              <a:spLocks noChangeArrowheads="1"/>
            </p:cNvSpPr>
            <p:nvPr/>
          </p:nvSpPr>
          <p:spPr bwMode="auto">
            <a:xfrm flipH="1" flipV="1">
              <a:off x="3600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6" name="AutoShape 16"/>
            <p:cNvSpPr>
              <a:spLocks noChangeArrowheads="1"/>
            </p:cNvSpPr>
            <p:nvPr/>
          </p:nvSpPr>
          <p:spPr bwMode="auto">
            <a:xfrm flipH="1" flipV="1">
              <a:off x="4320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7" name="AutoShape 17"/>
            <p:cNvSpPr>
              <a:spLocks noChangeArrowheads="1"/>
            </p:cNvSpPr>
            <p:nvPr/>
          </p:nvSpPr>
          <p:spPr bwMode="auto">
            <a:xfrm>
              <a:off x="432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8" name="AutoShape 18"/>
            <p:cNvSpPr>
              <a:spLocks noChangeArrowheads="1"/>
            </p:cNvSpPr>
            <p:nvPr/>
          </p:nvSpPr>
          <p:spPr bwMode="auto">
            <a:xfrm>
              <a:off x="4032" y="326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9" name="AutoShape 19"/>
            <p:cNvSpPr>
              <a:spLocks noChangeArrowheads="1"/>
            </p:cNvSpPr>
            <p:nvPr/>
          </p:nvSpPr>
          <p:spPr bwMode="auto">
            <a:xfrm>
              <a:off x="3312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0" name="AutoShape 20"/>
            <p:cNvSpPr>
              <a:spLocks noChangeArrowheads="1"/>
            </p:cNvSpPr>
            <p:nvPr/>
          </p:nvSpPr>
          <p:spPr bwMode="auto">
            <a:xfrm>
              <a:off x="2592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1" name="AutoShape 21"/>
            <p:cNvSpPr>
              <a:spLocks noChangeArrowheads="1"/>
            </p:cNvSpPr>
            <p:nvPr/>
          </p:nvSpPr>
          <p:spPr bwMode="auto">
            <a:xfrm>
              <a:off x="1872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2" name="AutoShape 22"/>
            <p:cNvSpPr>
              <a:spLocks noChangeArrowheads="1"/>
            </p:cNvSpPr>
            <p:nvPr/>
          </p:nvSpPr>
          <p:spPr bwMode="auto">
            <a:xfrm>
              <a:off x="1152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03" name="Text Box 23"/>
          <p:cNvSpPr txBox="1">
            <a:spLocks noChangeArrowheads="1"/>
          </p:cNvSpPr>
          <p:nvPr/>
        </p:nvSpPr>
        <p:spPr bwMode="auto">
          <a:xfrm>
            <a:off x="349250" y="5637213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See Hoffer, p. 41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Determination of the needs of the organization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Conceptual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Typically using Entity-Relationship diagramming techniques</a:t>
            </a:r>
          </a:p>
          <a:p>
            <a:pPr>
              <a:lnSpc>
                <a:spcPct val="90000"/>
              </a:lnSpc>
            </a:pPr>
            <a:r>
              <a:rPr lang="en-US"/>
              <a:t>Construction of a Data Dictionary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Logical Model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Description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course is concerned with the design of the database itself -- not with the design of database system software.</a:t>
            </a:r>
          </a:p>
          <a:p>
            <a:pPr lvl="1">
              <a:lnSpc>
                <a:spcPct val="90000"/>
              </a:lnSpc>
            </a:pPr>
            <a:r>
              <a:rPr lang="en-US"/>
              <a:t>We will discuss DBMS internals only as they relate to the database and its design and structure</a:t>
            </a:r>
          </a:p>
          <a:p>
            <a:pPr>
              <a:lnSpc>
                <a:spcPct val="90000"/>
              </a:lnSpc>
            </a:pPr>
            <a:r>
              <a:rPr lang="en-US"/>
              <a:t>We will spend a fair amount time on database application design, especially on options for Web application database support -- but this will not be primary focus.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Creation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the Physical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data formats and types</a:t>
            </a:r>
          </a:p>
          <a:p>
            <a:pPr lvl="1">
              <a:lnSpc>
                <a:spcPct val="90000"/>
              </a:lnSpc>
            </a:pPr>
            <a:r>
              <a:rPr lang="en-US"/>
              <a:t>determination of indexes, etc.</a:t>
            </a:r>
          </a:p>
          <a:p>
            <a:pPr>
              <a:lnSpc>
                <a:spcPct val="90000"/>
              </a:lnSpc>
            </a:pPr>
            <a:r>
              <a:rPr lang="en-US"/>
              <a:t>Load a prototype database and test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security, privacy and access controls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integrity constraints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existing data sets and applications to use the new database</a:t>
            </a:r>
          </a:p>
          <a:p>
            <a:pPr lvl="1"/>
            <a:r>
              <a:rPr lang="en-US"/>
              <a:t>May need programs, conversion utilities to convert old data to new formats.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Overlaps with Phase 3</a:t>
            </a:r>
          </a:p>
          <a:p>
            <a:r>
              <a:rPr lang="en-US"/>
              <a:t>Integration of converted applications and new applications into the new database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applications run full-scale</a:t>
            </a:r>
          </a:p>
          <a:p>
            <a:r>
              <a:rPr lang="en-US"/>
              <a:t>Privacy, security, access control must be in place.</a:t>
            </a:r>
          </a:p>
          <a:p>
            <a:r>
              <a:rPr lang="en-US"/>
              <a:t>Recovery and Backup procedures must be established and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Growth, Change &amp; Maintenance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is a way of life</a:t>
            </a:r>
          </a:p>
          <a:p>
            <a:pPr lvl="1"/>
            <a:r>
              <a:rPr lang="en-US"/>
              <a:t>Applications, data requirements, reports, etc. will all change as new needs and requirements are found</a:t>
            </a:r>
          </a:p>
          <a:p>
            <a:pPr lvl="1"/>
            <a:r>
              <a:rPr lang="en-US"/>
              <a:t>The Database and applications and will need to be modified to meet the needs of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Another View of the Life Cycle</a:t>
            </a: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4267200" y="2057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Operations</a:t>
            </a:r>
          </a:p>
          <a:p>
            <a:pPr eaLnBrk="0" hangingPunct="0"/>
            <a:r>
              <a:rPr lang="en-US"/>
              <a:t>5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3048000" y="3200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Conversion</a:t>
            </a:r>
          </a:p>
          <a:p>
            <a:pPr eaLnBrk="0" hangingPunct="0"/>
            <a:r>
              <a:rPr lang="en-US"/>
              <a:t>3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1752600" y="2971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  <a:p>
            <a:pPr eaLnBrk="0" hangingPunct="0"/>
            <a:r>
              <a:rPr lang="en-US"/>
              <a:t>Creation</a:t>
            </a:r>
          </a:p>
          <a:p>
            <a:pPr eaLnBrk="0" hangingPunct="0"/>
            <a:r>
              <a:rPr lang="en-US"/>
              <a:t>2</a:t>
            </a:r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343400" y="3352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Growth, </a:t>
            </a:r>
          </a:p>
          <a:p>
            <a:pPr eaLnBrk="0" hangingPunct="0"/>
            <a:r>
              <a:rPr lang="en-US"/>
              <a:t>Change</a:t>
            </a:r>
          </a:p>
          <a:p>
            <a:pPr eaLnBrk="0" hangingPunct="0"/>
            <a:r>
              <a:rPr lang="en-US"/>
              <a:t>6</a:t>
            </a:r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2743200" y="19812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Integration</a:t>
            </a:r>
          </a:p>
          <a:p>
            <a:pPr eaLnBrk="0" hangingPunct="0"/>
            <a:r>
              <a:rPr lang="en-US"/>
              <a:t>4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2819400" y="2590800"/>
            <a:ext cx="18288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Design</a:t>
            </a:r>
          </a:p>
          <a:p>
            <a:pPr eaLnBrk="0" hangingPunct="0"/>
            <a:r>
              <a:rPr lang="en-US"/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90825" name="AutoShape 9"/>
          <p:cNvCxnSpPr>
            <a:cxnSpLocks noChangeShapeType="1"/>
            <a:stCxn id="290821" idx="4"/>
            <a:endCxn id="290822" idx="4"/>
          </p:cNvCxnSpPr>
          <p:nvPr/>
        </p:nvCxnSpPr>
        <p:spPr bwMode="auto">
          <a:xfrm rot="16200000" flipH="1">
            <a:off x="3771900" y="3705225"/>
            <a:ext cx="381000" cy="2590800"/>
          </a:xfrm>
          <a:prstGeom prst="curvedConnector3">
            <a:avLst>
              <a:gd name="adj1" fmla="val 24791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0826" name="AutoShape 10"/>
          <p:cNvCxnSpPr>
            <a:cxnSpLocks noChangeShapeType="1"/>
            <a:stCxn id="290823" idx="0"/>
            <a:endCxn id="290822" idx="6"/>
          </p:cNvCxnSpPr>
          <p:nvPr/>
        </p:nvCxnSpPr>
        <p:spPr bwMode="auto">
          <a:xfrm rot="5400000" flipV="1">
            <a:off x="3771900" y="1857375"/>
            <a:ext cx="2295525" cy="2524125"/>
          </a:xfrm>
          <a:prstGeom prst="curvedConnector4">
            <a:avLst>
              <a:gd name="adj1" fmla="val -20542"/>
              <a:gd name="adj2" fmla="val 11968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the Diveshop database</a:t>
            </a:r>
          </a:p>
          <a:p>
            <a:r>
              <a:rPr lang="en-US"/>
              <a:t>Introduction to Database Design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Two kinds of assignments</a:t>
            </a:r>
          </a:p>
          <a:p>
            <a:pPr lvl="1"/>
            <a:r>
              <a:rPr lang="en-US" sz="2400"/>
              <a:t>Using a pre-built database for search and retrieval and database modification queries</a:t>
            </a:r>
          </a:p>
          <a:p>
            <a:pPr lvl="1"/>
            <a:r>
              <a:rPr lang="en-US" sz="2400"/>
              <a:t>Designing, populating, and running queries against your </a:t>
            </a:r>
            <a:r>
              <a:rPr lang="en-US" sz="2400" b="1" i="1"/>
              <a:t>own personal (or group)</a:t>
            </a:r>
            <a:r>
              <a:rPr lang="en-US" sz="2400" i="1"/>
              <a:t> </a:t>
            </a:r>
            <a:r>
              <a:rPr lang="en-US" sz="2400"/>
              <a:t>database</a:t>
            </a:r>
          </a:p>
          <a:p>
            <a:pPr lvl="2"/>
            <a:r>
              <a:rPr lang="en-US" sz="2000"/>
              <a:t>Types of database project</a:t>
            </a:r>
          </a:p>
          <a:p>
            <a:pPr lvl="3"/>
            <a:r>
              <a:rPr lang="en-US" sz="1800"/>
              <a:t>Individual</a:t>
            </a:r>
          </a:p>
          <a:p>
            <a:pPr lvl="4"/>
            <a:r>
              <a:rPr lang="en-US" sz="1800"/>
              <a:t>Work related</a:t>
            </a:r>
          </a:p>
          <a:p>
            <a:pPr lvl="4"/>
            <a:r>
              <a:rPr lang="en-US" sz="1800"/>
              <a:t>Course only</a:t>
            </a:r>
          </a:p>
          <a:p>
            <a:pPr lvl="4"/>
            <a:r>
              <a:rPr lang="en-US" sz="1800"/>
              <a:t>Projects from around campus that need doing…</a:t>
            </a:r>
          </a:p>
          <a:p>
            <a:pPr lvl="3"/>
            <a:r>
              <a:rPr lang="en-US" sz="1800"/>
              <a:t>Group</a:t>
            </a:r>
          </a:p>
          <a:p>
            <a:pPr lvl="4"/>
            <a:r>
              <a:rPr lang="en-US" sz="1800"/>
              <a:t>Course related</a:t>
            </a:r>
          </a:p>
          <a:p>
            <a:pPr lvl="4"/>
            <a:r>
              <a:rPr lang="en-US" sz="1800"/>
              <a:t>Final Master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Readings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Textbook is:</a:t>
            </a:r>
          </a:p>
          <a:p>
            <a:pPr lvl="1"/>
            <a:r>
              <a:rPr lang="en-US"/>
              <a:t>Jeffrey A. Hoffer, Mary B. Prescott and Heikki Topi. </a:t>
            </a:r>
            <a:r>
              <a:rPr lang="en-US" b="1" i="1"/>
              <a:t>Modern Database Management (Tenth Edition).</a:t>
            </a:r>
            <a:r>
              <a:rPr lang="en-US"/>
              <a:t> Prentice Hall (Pearson Educational) : Upper Saddle River, NJ, 2011. </a:t>
            </a:r>
          </a:p>
          <a:p>
            <a:pPr lvl="2"/>
            <a:r>
              <a:rPr lang="en-US"/>
              <a:t>ISBN 978-0-13-608843-1</a:t>
            </a:r>
          </a:p>
          <a:p>
            <a:pPr lvl="1"/>
            <a:r>
              <a:rPr lang="en-US"/>
              <a:t>Ninth (or even earlier) editions are OK too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Grades will be based on:</a:t>
            </a:r>
          </a:p>
          <a:p>
            <a:pPr lvl="1"/>
            <a:r>
              <a:rPr lang="en-US"/>
              <a:t>Assignments (30%)</a:t>
            </a:r>
          </a:p>
          <a:p>
            <a:pPr lvl="1"/>
            <a:r>
              <a:rPr lang="en-US"/>
              <a:t>Personal/Group Database project (60%)</a:t>
            </a:r>
          </a:p>
          <a:p>
            <a:pPr lvl="1"/>
            <a:r>
              <a:rPr lang="en-US"/>
              <a:t>Class participation (10%)</a:t>
            </a:r>
          </a:p>
          <a:p>
            <a:pPr lvl="1"/>
            <a:r>
              <a:rPr lang="en-US"/>
              <a:t>(No midterm or final)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website:</a:t>
            </a:r>
          </a:p>
          <a:p>
            <a:r>
              <a:rPr lang="en-US" sz="2800" dirty="0"/>
              <a:t>http://</a:t>
            </a:r>
            <a:r>
              <a:rPr lang="en-US" sz="2800" dirty="0" err="1"/>
              <a:t>courses.ischool.berkeley.edu</a:t>
            </a:r>
            <a:r>
              <a:rPr lang="en-US" sz="2800" dirty="0"/>
              <a:t>/i257/</a:t>
            </a:r>
            <a:r>
              <a:rPr lang="en-US" sz="2800" dirty="0" smtClean="0"/>
              <a:t>f12/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1930</Words>
  <Application>Microsoft Macintosh PowerPoint</Application>
  <PresentationFormat>On-screen Show (4:3)</PresentationFormat>
  <Paragraphs>497</Paragraphs>
  <Slides>56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Clip</vt:lpstr>
      <vt:lpstr>Worksheet</vt:lpstr>
      <vt:lpstr>Database Management: Introduction</vt:lpstr>
      <vt:lpstr>Overview</vt:lpstr>
      <vt:lpstr>Overview</vt:lpstr>
      <vt:lpstr>Course Overview</vt:lpstr>
      <vt:lpstr>Course Description</vt:lpstr>
      <vt:lpstr>Assignments</vt:lpstr>
      <vt:lpstr>Readings</vt:lpstr>
      <vt:lpstr>Grading</vt:lpstr>
      <vt:lpstr>Schedule</vt:lpstr>
      <vt:lpstr>Overview</vt:lpstr>
      <vt:lpstr>What is a Database?</vt:lpstr>
      <vt:lpstr>Files and Databases</vt:lpstr>
      <vt:lpstr>Database</vt:lpstr>
      <vt:lpstr>Terms and Concepts</vt:lpstr>
      <vt:lpstr>Terms and Concepts</vt:lpstr>
      <vt:lpstr>Terms and Concepts</vt:lpstr>
      <vt:lpstr>Why DBMS?</vt:lpstr>
      <vt:lpstr>From File Systems to DBMS</vt:lpstr>
      <vt:lpstr>DBMS Benefits</vt:lpstr>
      <vt:lpstr>Terms and Concepts</vt:lpstr>
      <vt:lpstr>Database Environment</vt:lpstr>
      <vt:lpstr>Database Components</vt:lpstr>
      <vt:lpstr>Types of Database Systems</vt:lpstr>
      <vt:lpstr>PC Databases</vt:lpstr>
      <vt:lpstr>Centralized Databases</vt:lpstr>
      <vt:lpstr>Client Server Databases</vt:lpstr>
      <vt:lpstr>Distributed Databases</vt:lpstr>
      <vt:lpstr>Distributed Databases</vt:lpstr>
      <vt:lpstr>Cloud-Based Databases</vt:lpstr>
      <vt:lpstr>Terms and Concepts</vt:lpstr>
      <vt:lpstr>Terms and Concepts</vt:lpstr>
      <vt:lpstr>Range of Database Applications</vt:lpstr>
      <vt:lpstr>Terms and Concepts</vt:lpstr>
      <vt:lpstr>Terms and Concepts</vt:lpstr>
      <vt:lpstr>Terms and Concepts</vt:lpstr>
      <vt:lpstr>Terms and Concepts</vt:lpstr>
      <vt:lpstr>Terms and Concepts</vt:lpstr>
      <vt:lpstr>Overview</vt:lpstr>
      <vt:lpstr>Models (1)</vt:lpstr>
      <vt:lpstr>Data Models(2): History</vt:lpstr>
      <vt:lpstr>Data Models(2): History</vt:lpstr>
      <vt:lpstr>Data Models(2): History</vt:lpstr>
      <vt:lpstr>Data Models(2): History</vt:lpstr>
      <vt:lpstr>Data Models(2): History</vt:lpstr>
      <vt:lpstr>NoSQL Databases</vt:lpstr>
      <vt:lpstr>Overview</vt:lpstr>
      <vt:lpstr>Database System Life Cycle</vt:lpstr>
      <vt:lpstr>The “Cascade” View</vt:lpstr>
      <vt:lpstr>Design</vt:lpstr>
      <vt:lpstr>Physical Creation</vt:lpstr>
      <vt:lpstr>Conversion</vt:lpstr>
      <vt:lpstr>Integration</vt:lpstr>
      <vt:lpstr>Operations</vt:lpstr>
      <vt:lpstr>Growth, Change &amp; Maintenance</vt:lpstr>
      <vt:lpstr>Another View of the Life Cycle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120</cp:revision>
  <dcterms:created xsi:type="dcterms:W3CDTF">2002-08-26T07:08:49Z</dcterms:created>
  <dcterms:modified xsi:type="dcterms:W3CDTF">2012-08-22T17:34:33Z</dcterms:modified>
</cp:coreProperties>
</file>