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1.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handoutMasterIdLst>
    <p:handoutMasterId r:id="rId72"/>
  </p:handoutMasterIdLst>
  <p:sldIdLst>
    <p:sldId id="256" r:id="rId2"/>
    <p:sldId id="283" r:id="rId3"/>
    <p:sldId id="272" r:id="rId4"/>
    <p:sldId id="273" r:id="rId5"/>
    <p:sldId id="284" r:id="rId6"/>
    <p:sldId id="348" r:id="rId7"/>
    <p:sldId id="274" r:id="rId8"/>
    <p:sldId id="275" r:id="rId9"/>
    <p:sldId id="276" r:id="rId10"/>
    <p:sldId id="277" r:id="rId11"/>
    <p:sldId id="278" r:id="rId12"/>
    <p:sldId id="279" r:id="rId13"/>
    <p:sldId id="280" r:id="rId14"/>
    <p:sldId id="281" r:id="rId15"/>
    <p:sldId id="282"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301" r:id="rId31"/>
    <p:sldId id="306" r:id="rId32"/>
    <p:sldId id="307" r:id="rId33"/>
    <p:sldId id="308" r:id="rId34"/>
    <p:sldId id="309" r:id="rId35"/>
    <p:sldId id="310" r:id="rId36"/>
    <p:sldId id="311" r:id="rId37"/>
    <p:sldId id="312"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38" r:id="rId61"/>
    <p:sldId id="339" r:id="rId62"/>
    <p:sldId id="340" r:id="rId63"/>
    <p:sldId id="341" r:id="rId64"/>
    <p:sldId id="342" r:id="rId65"/>
    <p:sldId id="343" r:id="rId66"/>
    <p:sldId id="344" r:id="rId67"/>
    <p:sldId id="345" r:id="rId68"/>
    <p:sldId id="346" r:id="rId69"/>
    <p:sldId id="347" r:id="rId70"/>
  </p:sldIdLst>
  <p:sldSz cx="9144000" cy="6858000" type="screen4x3"/>
  <p:notesSz cx="6858000" cy="9144000"/>
  <p:defaultTextStyle>
    <a:defPPr>
      <a:defRPr lang="en-US"/>
    </a:defPPr>
    <a:lvl1pPr algn="ctr" rtl="0" fontAlgn="base">
      <a:spcBef>
        <a:spcPct val="0"/>
      </a:spcBef>
      <a:spcAft>
        <a:spcPct val="0"/>
      </a:spcAft>
      <a:defRPr sz="1200" kern="1200">
        <a:solidFill>
          <a:schemeClr val="tx1"/>
        </a:solidFill>
        <a:latin typeface="Times New Roman" charset="0"/>
        <a:ea typeface="ＭＳ Ｐゴシック" charset="0"/>
        <a:cs typeface="+mn-cs"/>
      </a:defRPr>
    </a:lvl1pPr>
    <a:lvl2pPr marL="457200" algn="ctr" rtl="0" fontAlgn="base">
      <a:spcBef>
        <a:spcPct val="0"/>
      </a:spcBef>
      <a:spcAft>
        <a:spcPct val="0"/>
      </a:spcAft>
      <a:defRPr sz="1200" kern="1200">
        <a:solidFill>
          <a:schemeClr val="tx1"/>
        </a:solidFill>
        <a:latin typeface="Times New Roman" charset="0"/>
        <a:ea typeface="ＭＳ Ｐゴシック" charset="0"/>
        <a:cs typeface="+mn-cs"/>
      </a:defRPr>
    </a:lvl2pPr>
    <a:lvl3pPr marL="914400" algn="ctr" rtl="0" fontAlgn="base">
      <a:spcBef>
        <a:spcPct val="0"/>
      </a:spcBef>
      <a:spcAft>
        <a:spcPct val="0"/>
      </a:spcAft>
      <a:defRPr sz="1200" kern="1200">
        <a:solidFill>
          <a:schemeClr val="tx1"/>
        </a:solidFill>
        <a:latin typeface="Times New Roman" charset="0"/>
        <a:ea typeface="ＭＳ Ｐゴシック" charset="0"/>
        <a:cs typeface="+mn-cs"/>
      </a:defRPr>
    </a:lvl3pPr>
    <a:lvl4pPr marL="1371600" algn="ctr" rtl="0" fontAlgn="base">
      <a:spcBef>
        <a:spcPct val="0"/>
      </a:spcBef>
      <a:spcAft>
        <a:spcPct val="0"/>
      </a:spcAft>
      <a:defRPr sz="1200" kern="1200">
        <a:solidFill>
          <a:schemeClr val="tx1"/>
        </a:solidFill>
        <a:latin typeface="Times New Roman" charset="0"/>
        <a:ea typeface="ＭＳ Ｐゴシック" charset="0"/>
        <a:cs typeface="+mn-cs"/>
      </a:defRPr>
    </a:lvl4pPr>
    <a:lvl5pPr marL="1828800" algn="ctr" rtl="0" fontAlgn="base">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CC33"/>
    <a:srgbClr val="FF99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77" autoAdjust="0"/>
    <p:restoredTop sz="94660" autoAdjust="0"/>
  </p:normalViewPr>
  <p:slideViewPr>
    <p:cSldViewPr>
      <p:cViewPr varScale="1">
        <p:scale>
          <a:sx n="92" d="100"/>
          <a:sy n="92" d="100"/>
        </p:scale>
        <p:origin x="-992"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2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SAI\SAI%20Projects\BlueJay%20QA%20System\Research%20Papers%20Venues%20and%20Patents\AIMagWatsonPaper\Lat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SAI\SAI%20Projects\BlueJay%20QA%20System\BlueJ%20Overview%20Presentations\EvidenceProfiles\EvidenceProfi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lrMapOvr bg1="dk2" tx1="lt1" bg2="dk1"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Sheet1!$B$2</c:f>
              <c:strCache>
                <c:ptCount val="1"/>
                <c:pt idx="0">
                  <c:v>Frequency</c:v>
                </c:pt>
              </c:strCache>
            </c:strRef>
          </c:tx>
          <c:invertIfNegative val="0"/>
          <c:cat>
            <c:strRef>
              <c:f>Sheet1!$A$4:$A$204</c:f>
              <c:strCache>
                <c:ptCount val="201"/>
                <c:pt idx="0">
                  <c:v>he</c:v>
                </c:pt>
                <c:pt idx="1">
                  <c:v>country</c:v>
                </c:pt>
                <c:pt idx="2">
                  <c:v>city</c:v>
                </c:pt>
                <c:pt idx="3">
                  <c:v>man</c:v>
                </c:pt>
                <c:pt idx="4">
                  <c:v>film</c:v>
                </c:pt>
                <c:pt idx="5">
                  <c:v>state</c:v>
                </c:pt>
                <c:pt idx="6">
                  <c:v>she</c:v>
                </c:pt>
                <c:pt idx="7">
                  <c:v>author</c:v>
                </c:pt>
                <c:pt idx="8">
                  <c:v>group</c:v>
                </c:pt>
                <c:pt idx="9">
                  <c:v>here</c:v>
                </c:pt>
                <c:pt idx="10">
                  <c:v>company</c:v>
                </c:pt>
                <c:pt idx="11">
                  <c:v>president</c:v>
                </c:pt>
                <c:pt idx="12">
                  <c:v>capital</c:v>
                </c:pt>
                <c:pt idx="13">
                  <c:v>star</c:v>
                </c:pt>
                <c:pt idx="14">
                  <c:v>novel</c:v>
                </c:pt>
                <c:pt idx="15">
                  <c:v>character</c:v>
                </c:pt>
                <c:pt idx="16">
                  <c:v>woman</c:v>
                </c:pt>
                <c:pt idx="17">
                  <c:v>river</c:v>
                </c:pt>
                <c:pt idx="18">
                  <c:v>island</c:v>
                </c:pt>
                <c:pt idx="19">
                  <c:v>king</c:v>
                </c:pt>
                <c:pt idx="20">
                  <c:v>song</c:v>
                </c:pt>
                <c:pt idx="21">
                  <c:v>part</c:v>
                </c:pt>
                <c:pt idx="22">
                  <c:v>series</c:v>
                </c:pt>
                <c:pt idx="23">
                  <c:v>sport</c:v>
                </c:pt>
                <c:pt idx="24">
                  <c:v>singer</c:v>
                </c:pt>
                <c:pt idx="25">
                  <c:v>actor</c:v>
                </c:pt>
                <c:pt idx="26">
                  <c:v>play</c:v>
                </c:pt>
                <c:pt idx="27">
                  <c:v>team</c:v>
                </c:pt>
                <c:pt idx="28">
                  <c:v>show</c:v>
                </c:pt>
                <c:pt idx="29">
                  <c:v>actress</c:v>
                </c:pt>
                <c:pt idx="30">
                  <c:v>animal</c:v>
                </c:pt>
                <c:pt idx="31">
                  <c:v>presidential</c:v>
                </c:pt>
                <c:pt idx="32">
                  <c:v>composer</c:v>
                </c:pt>
                <c:pt idx="33">
                  <c:v>musical</c:v>
                </c:pt>
                <c:pt idx="34">
                  <c:v>nation</c:v>
                </c:pt>
                <c:pt idx="35">
                  <c:v>book</c:v>
                </c:pt>
                <c:pt idx="36">
                  <c:v>title</c:v>
                </c:pt>
                <c:pt idx="37">
                  <c:v>leader</c:v>
                </c:pt>
                <c:pt idx="38">
                  <c:v>game</c:v>
                </c:pt>
                <c:pt idx="39">
                  <c:v>poet</c:v>
                </c:pt>
                <c:pt idx="40">
                  <c:v>fruit</c:v>
                </c:pt>
                <c:pt idx="41">
                  <c:v>bird</c:v>
                </c:pt>
                <c:pt idx="42">
                  <c:v>phrase</c:v>
                </c:pt>
                <c:pt idx="43">
                  <c:v>hit</c:v>
                </c:pt>
                <c:pt idx="44">
                  <c:v>planet</c:v>
                </c:pt>
                <c:pt idx="45">
                  <c:v>nickname</c:v>
                </c:pt>
                <c:pt idx="46">
                  <c:v>area</c:v>
                </c:pt>
                <c:pt idx="47">
                  <c:v>work</c:v>
                </c:pt>
                <c:pt idx="48">
                  <c:v>there</c:v>
                </c:pt>
                <c:pt idx="49">
                  <c:v>event</c:v>
                </c:pt>
                <c:pt idx="50">
                  <c:v>classic</c:v>
                </c:pt>
                <c:pt idx="51">
                  <c:v>artist</c:v>
                </c:pt>
                <c:pt idx="52">
                  <c:v>person</c:v>
                </c:pt>
                <c:pt idx="53">
                  <c:v>number</c:v>
                </c:pt>
                <c:pt idx="54">
                  <c:v>movie</c:v>
                </c:pt>
                <c:pt idx="55">
                  <c:v>letter</c:v>
                </c:pt>
                <c:pt idx="56">
                  <c:v>language</c:v>
                </c:pt>
                <c:pt idx="57">
                  <c:v>ship</c:v>
                </c:pt>
                <c:pt idx="58">
                  <c:v>school</c:v>
                </c:pt>
                <c:pt idx="59">
                  <c:v>instrument</c:v>
                </c:pt>
                <c:pt idx="60">
                  <c:v>holiday</c:v>
                </c:pt>
                <c:pt idx="61">
                  <c:v>director</c:v>
                </c:pt>
                <c:pt idx="62">
                  <c:v>device</c:v>
                </c:pt>
                <c:pt idx="63">
                  <c:v>comedy</c:v>
                </c:pt>
                <c:pt idx="64">
                  <c:v>color</c:v>
                </c:pt>
                <c:pt idx="65">
                  <c:v>war</c:v>
                </c:pt>
                <c:pt idx="66">
                  <c:v>family</c:v>
                </c:pt>
                <c:pt idx="67">
                  <c:v>sitcom</c:v>
                </c:pt>
                <c:pt idx="68">
                  <c:v>place</c:v>
                </c:pt>
                <c:pt idx="69">
                  <c:v>town</c:v>
                </c:pt>
                <c:pt idx="70">
                  <c:v>lake</c:v>
                </c:pt>
                <c:pt idx="71">
                  <c:v>hero</c:v>
                </c:pt>
                <c:pt idx="72">
                  <c:v>son</c:v>
                </c:pt>
                <c:pt idx="73">
                  <c:v>process</c:v>
                </c:pt>
                <c:pt idx="74">
                  <c:v>band</c:v>
                </c:pt>
                <c:pt idx="75">
                  <c:v>university</c:v>
                </c:pt>
                <c:pt idx="76">
                  <c:v>tree</c:v>
                </c:pt>
                <c:pt idx="77">
                  <c:v>sea</c:v>
                </c:pt>
                <c:pt idx="78">
                  <c:v>people</c:v>
                </c:pt>
                <c:pt idx="79">
                  <c:v>member</c:v>
                </c:pt>
                <c:pt idx="80">
                  <c:v>line</c:v>
                </c:pt>
                <c:pt idx="81">
                  <c:v>general</c:v>
                </c:pt>
                <c:pt idx="82">
                  <c:v>year</c:v>
                </c:pt>
                <c:pt idx="83">
                  <c:v>queen</c:v>
                </c:pt>
                <c:pt idx="84">
                  <c:v>product</c:v>
                </c:pt>
                <c:pt idx="85">
                  <c:v>flower</c:v>
                </c:pt>
                <c:pt idx="86">
                  <c:v>pair</c:v>
                </c:pt>
                <c:pt idx="87">
                  <c:v>god</c:v>
                </c:pt>
                <c:pt idx="88">
                  <c:v>birds</c:v>
                </c:pt>
                <c:pt idx="89">
                  <c:v>symbol</c:v>
                </c:pt>
                <c:pt idx="90">
                  <c:v>organization</c:v>
                </c:pt>
                <c:pt idx="91">
                  <c:v>governor</c:v>
                </c:pt>
                <c:pt idx="92">
                  <c:v>animals</c:v>
                </c:pt>
                <c:pt idx="93">
                  <c:v>landmark</c:v>
                </c:pt>
                <c:pt idx="94">
                  <c:v>home</c:v>
                </c:pt>
                <c:pt idx="95">
                  <c:v>continent</c:v>
                </c:pt>
                <c:pt idx="96">
                  <c:v>site</c:v>
                </c:pt>
                <c:pt idx="97">
                  <c:v>park</c:v>
                </c:pt>
                <c:pt idx="98">
                  <c:v>now</c:v>
                </c:pt>
                <c:pt idx="99">
                  <c:v>meaning</c:v>
                </c:pt>
                <c:pt idx="100">
                  <c:v>lady</c:v>
                </c:pt>
                <c:pt idx="101">
                  <c:v>drink</c:v>
                </c:pt>
                <c:pt idx="102">
                  <c:v>adjective</c:v>
                </c:pt>
                <c:pt idx="103">
                  <c:v>religion</c:v>
                </c:pt>
                <c:pt idx="104">
                  <c:v>province</c:v>
                </c:pt>
                <c:pt idx="105">
                  <c:v>plant</c:v>
                </c:pt>
                <c:pt idx="106">
                  <c:v>empire</c:v>
                </c:pt>
                <c:pt idx="107">
                  <c:v>element</c:v>
                </c:pt>
                <c:pt idx="108">
                  <c:v>dog</c:v>
                </c:pt>
                <c:pt idx="109">
                  <c:v>creatures</c:v>
                </c:pt>
                <c:pt idx="110">
                  <c:v>chain</c:v>
                </c:pt>
                <c:pt idx="111">
                  <c:v>them</c:v>
                </c:pt>
                <c:pt idx="112">
                  <c:v>substance</c:v>
                </c:pt>
                <c:pt idx="113">
                  <c:v>role</c:v>
                </c:pt>
                <c:pt idx="114">
                  <c:v>region</c:v>
                </c:pt>
                <c:pt idx="115">
                  <c:v>organ</c:v>
                </c:pt>
                <c:pt idx="116">
                  <c:v>insect</c:v>
                </c:pt>
                <c:pt idx="117">
                  <c:v>girl</c:v>
                </c:pt>
                <c:pt idx="118">
                  <c:v>drama</c:v>
                </c:pt>
                <c:pt idx="119">
                  <c:v>day</c:v>
                </c:pt>
                <c:pt idx="120">
                  <c:v>way</c:v>
                </c:pt>
                <c:pt idx="121">
                  <c:v>something</c:v>
                </c:pt>
                <c:pt idx="122">
                  <c:v>mammal</c:v>
                </c:pt>
                <c:pt idx="123">
                  <c:v>job</c:v>
                </c:pt>
                <c:pt idx="124">
                  <c:v>founder</c:v>
                </c:pt>
                <c:pt idx="125">
                  <c:v>creature</c:v>
                </c:pt>
                <c:pt idx="126">
                  <c:v>who</c:v>
                </c:pt>
                <c:pt idx="127">
                  <c:v>story</c:v>
                </c:pt>
                <c:pt idx="128">
                  <c:v>senator</c:v>
                </c:pt>
                <c:pt idx="129">
                  <c:v>playwright</c:v>
                </c:pt>
                <c:pt idx="130">
                  <c:v>player</c:v>
                </c:pt>
                <c:pt idx="131">
                  <c:v>hotel</c:v>
                </c:pt>
                <c:pt idx="132">
                  <c:v>form</c:v>
                </c:pt>
                <c:pt idx="133">
                  <c:v>tale</c:v>
                </c:pt>
                <c:pt idx="134">
                  <c:v>museum</c:v>
                </c:pt>
                <c:pt idx="135">
                  <c:v>mountain</c:v>
                </c:pt>
                <c:pt idx="136">
                  <c:v>disease</c:v>
                </c:pt>
                <c:pt idx="137">
                  <c:v>body</c:v>
                </c:pt>
                <c:pt idx="138">
                  <c:v>wife</c:v>
                </c:pt>
                <c:pt idx="139">
                  <c:v>unit</c:v>
                </c:pt>
                <c:pt idx="140">
                  <c:v>someone</c:v>
                </c:pt>
                <c:pt idx="141">
                  <c:v>peninsula</c:v>
                </c:pt>
                <c:pt idx="142">
                  <c:v>peak</c:v>
                </c:pt>
                <c:pt idx="143">
                  <c:v>metal</c:v>
                </c:pt>
                <c:pt idx="144">
                  <c:v>maker</c:v>
                </c:pt>
                <c:pt idx="145">
                  <c:v>host</c:v>
                </c:pt>
                <c:pt idx="146">
                  <c:v>frenchman</c:v>
                </c:pt>
                <c:pt idx="147">
                  <c:v>figure</c:v>
                </c:pt>
                <c:pt idx="148">
                  <c:v>father</c:v>
                </c:pt>
                <c:pt idx="149">
                  <c:v>daughter</c:v>
                </c:pt>
                <c:pt idx="150">
                  <c:v>colony</c:v>
                </c:pt>
                <c:pt idx="151">
                  <c:v>clue</c:v>
                </c:pt>
                <c:pt idx="152">
                  <c:v>words</c:v>
                </c:pt>
                <c:pt idx="153">
                  <c:v>time</c:v>
                </c:pt>
                <c:pt idx="154">
                  <c:v>saint</c:v>
                </c:pt>
                <c:pt idx="155">
                  <c:v>port</c:v>
                </c:pt>
                <c:pt idx="156">
                  <c:v>object</c:v>
                </c:pt>
                <c:pt idx="157">
                  <c:v>magazine</c:v>
                </c:pt>
                <c:pt idx="158">
                  <c:v>duo</c:v>
                </c:pt>
                <c:pt idx="159">
                  <c:v>brother</c:v>
                </c:pt>
                <c:pt idx="160">
                  <c:v>writer</c:v>
                </c:pt>
                <c:pt idx="161">
                  <c:v>weapon</c:v>
                </c:pt>
                <c:pt idx="162">
                  <c:v>strait</c:v>
                </c:pt>
                <c:pt idx="163">
                  <c:v>party</c:v>
                </c:pt>
                <c:pt idx="164">
                  <c:v>novelist</c:v>
                </c:pt>
                <c:pt idx="165">
                  <c:v>material</c:v>
                </c:pt>
                <c:pt idx="166">
                  <c:v>item</c:v>
                </c:pt>
                <c:pt idx="167">
                  <c:v>house</c:v>
                </c:pt>
                <c:pt idx="168">
                  <c:v>heroine</c:v>
                </c:pt>
                <c:pt idx="169">
                  <c:v>food</c:v>
                </c:pt>
                <c:pt idx="170">
                  <c:v>fish</c:v>
                </c:pt>
                <c:pt idx="171">
                  <c:v>explorer</c:v>
                </c:pt>
                <c:pt idx="172">
                  <c:v>dish</c:v>
                </c:pt>
                <c:pt idx="173">
                  <c:v>building</c:v>
                </c:pt>
                <c:pt idx="174">
                  <c:v>winner</c:v>
                </c:pt>
                <c:pt idx="175">
                  <c:v>relative</c:v>
                </c:pt>
                <c:pt idx="176">
                  <c:v>post</c:v>
                </c:pt>
                <c:pt idx="177">
                  <c:v>position</c:v>
                </c:pt>
                <c:pt idx="178">
                  <c:v>opera</c:v>
                </c:pt>
                <c:pt idx="179">
                  <c:v>movement</c:v>
                </c:pt>
                <c:pt idx="180">
                  <c:v>month</c:v>
                </c:pt>
                <c:pt idx="181">
                  <c:v>emperor</c:v>
                </c:pt>
                <c:pt idx="182">
                  <c:v>dance</c:v>
                </c:pt>
                <c:pt idx="183">
                  <c:v>c</c:v>
                </c:pt>
                <c:pt idx="184">
                  <c:v>vegetable</c:v>
                </c:pt>
                <c:pt idx="185">
                  <c:v>tune</c:v>
                </c:pt>
                <c:pt idx="186">
                  <c:v>thriller</c:v>
                </c:pt>
                <c:pt idx="187">
                  <c:v>street</c:v>
                </c:pt>
                <c:pt idx="188">
                  <c:v>sign</c:v>
                </c:pt>
                <c:pt idx="189">
                  <c:v>items</c:v>
                </c:pt>
                <c:pt idx="190">
                  <c:v>ingredient</c:v>
                </c:pt>
                <c:pt idx="191">
                  <c:v>doctor</c:v>
                </c:pt>
                <c:pt idx="192">
                  <c:v>countries</c:v>
                </c:pt>
                <c:pt idx="193">
                  <c:v>college</c:v>
                </c:pt>
                <c:pt idx="194">
                  <c:v>system</c:v>
                </c:pt>
                <c:pt idx="195">
                  <c:v>structure</c:v>
                </c:pt>
                <c:pt idx="196">
                  <c:v>hat</c:v>
                </c:pt>
                <c:pt idx="197">
                  <c:v>goddess</c:v>
                </c:pt>
                <c:pt idx="198">
                  <c:v>devices</c:v>
                </c:pt>
                <c:pt idx="199">
                  <c:v>cat</c:v>
                </c:pt>
                <c:pt idx="200">
                  <c:v>bay</c:v>
                </c:pt>
              </c:strCache>
            </c:strRef>
          </c:cat>
          <c:val>
            <c:numRef>
              <c:f>Sheet1!$B$4:$B$204</c:f>
              <c:numCache>
                <c:formatCode>0.00%</c:formatCode>
                <c:ptCount val="201"/>
                <c:pt idx="0">
                  <c:v>0.0250000000000002</c:v>
                </c:pt>
                <c:pt idx="1">
                  <c:v>0.02155</c:v>
                </c:pt>
                <c:pt idx="2">
                  <c:v>0.0210000000000002</c:v>
                </c:pt>
                <c:pt idx="3">
                  <c:v>0.01405</c:v>
                </c:pt>
                <c:pt idx="4">
                  <c:v>0.0131500000000001</c:v>
                </c:pt>
                <c:pt idx="5">
                  <c:v>0.0116500000000004</c:v>
                </c:pt>
                <c:pt idx="6">
                  <c:v>0.0100000000000001</c:v>
                </c:pt>
                <c:pt idx="7">
                  <c:v>0.00720000000000029</c:v>
                </c:pt>
                <c:pt idx="8">
                  <c:v>0.00695000000000028</c:v>
                </c:pt>
                <c:pt idx="9">
                  <c:v>0.00650000000000022</c:v>
                </c:pt>
                <c:pt idx="10">
                  <c:v>0.00620000000000025</c:v>
                </c:pt>
                <c:pt idx="11">
                  <c:v>0.00600000000000021</c:v>
                </c:pt>
                <c:pt idx="12">
                  <c:v>0.00565</c:v>
                </c:pt>
                <c:pt idx="13">
                  <c:v>0.00530000000000001</c:v>
                </c:pt>
                <c:pt idx="14">
                  <c:v>0.00510000000000001</c:v>
                </c:pt>
                <c:pt idx="15">
                  <c:v>0.00495000000000001</c:v>
                </c:pt>
                <c:pt idx="16">
                  <c:v>0.00430000000000001</c:v>
                </c:pt>
                <c:pt idx="17">
                  <c:v>0.00420000000000009</c:v>
                </c:pt>
                <c:pt idx="18">
                  <c:v>0.0041</c:v>
                </c:pt>
                <c:pt idx="19">
                  <c:v>0.00390000000000013</c:v>
                </c:pt>
                <c:pt idx="20">
                  <c:v>0.00385000000000001</c:v>
                </c:pt>
                <c:pt idx="21">
                  <c:v>0.00385000000000001</c:v>
                </c:pt>
                <c:pt idx="22">
                  <c:v>0.00375000000000014</c:v>
                </c:pt>
                <c:pt idx="23">
                  <c:v>0.00360000000000015</c:v>
                </c:pt>
                <c:pt idx="24">
                  <c:v>0.0035500000000001</c:v>
                </c:pt>
                <c:pt idx="25">
                  <c:v>0.00330000000000009</c:v>
                </c:pt>
                <c:pt idx="26">
                  <c:v>0.00325000000000012</c:v>
                </c:pt>
                <c:pt idx="27">
                  <c:v>0.0031500000000001</c:v>
                </c:pt>
                <c:pt idx="28">
                  <c:v>0.0031500000000001</c:v>
                </c:pt>
                <c:pt idx="29">
                  <c:v>0.00295</c:v>
                </c:pt>
                <c:pt idx="30">
                  <c:v>0.00290000000000005</c:v>
                </c:pt>
                <c:pt idx="31">
                  <c:v>0.0028</c:v>
                </c:pt>
                <c:pt idx="32">
                  <c:v>0.0027500000000001</c:v>
                </c:pt>
                <c:pt idx="33">
                  <c:v>0.00270000000000013</c:v>
                </c:pt>
                <c:pt idx="34">
                  <c:v>0.00265</c:v>
                </c:pt>
                <c:pt idx="35">
                  <c:v>0.00265</c:v>
                </c:pt>
                <c:pt idx="36">
                  <c:v>0.00260000000000011</c:v>
                </c:pt>
                <c:pt idx="37">
                  <c:v>0.00255000000000003</c:v>
                </c:pt>
                <c:pt idx="38">
                  <c:v>0.00245</c:v>
                </c:pt>
                <c:pt idx="39">
                  <c:v>0.00235</c:v>
                </c:pt>
                <c:pt idx="40">
                  <c:v>0.00225000000000007</c:v>
                </c:pt>
                <c:pt idx="41">
                  <c:v>0.00225000000000007</c:v>
                </c:pt>
                <c:pt idx="42">
                  <c:v>0.00220000000000011</c:v>
                </c:pt>
                <c:pt idx="43">
                  <c:v>0.00220000000000011</c:v>
                </c:pt>
                <c:pt idx="44">
                  <c:v>0.00215</c:v>
                </c:pt>
                <c:pt idx="45">
                  <c:v>0.00215</c:v>
                </c:pt>
                <c:pt idx="46">
                  <c:v>0.00215</c:v>
                </c:pt>
                <c:pt idx="47">
                  <c:v>0.00210000000000009</c:v>
                </c:pt>
                <c:pt idx="48">
                  <c:v>0.00210000000000009</c:v>
                </c:pt>
                <c:pt idx="49">
                  <c:v>0.00210000000000009</c:v>
                </c:pt>
                <c:pt idx="50">
                  <c:v>0.00210000000000009</c:v>
                </c:pt>
                <c:pt idx="51">
                  <c:v>0.00210000000000009</c:v>
                </c:pt>
                <c:pt idx="52">
                  <c:v>0.002</c:v>
                </c:pt>
                <c:pt idx="53">
                  <c:v>0.002</c:v>
                </c:pt>
                <c:pt idx="54">
                  <c:v>0.002</c:v>
                </c:pt>
                <c:pt idx="55">
                  <c:v>0.002</c:v>
                </c:pt>
                <c:pt idx="56">
                  <c:v>0.002</c:v>
                </c:pt>
                <c:pt idx="57">
                  <c:v>0.00190000000000006</c:v>
                </c:pt>
                <c:pt idx="58">
                  <c:v>0.00190000000000006</c:v>
                </c:pt>
                <c:pt idx="59">
                  <c:v>0.00190000000000006</c:v>
                </c:pt>
                <c:pt idx="60">
                  <c:v>0.00185000000000008</c:v>
                </c:pt>
                <c:pt idx="61">
                  <c:v>0.00185000000000008</c:v>
                </c:pt>
                <c:pt idx="62">
                  <c:v>0.00185000000000008</c:v>
                </c:pt>
                <c:pt idx="63">
                  <c:v>0.00185000000000008</c:v>
                </c:pt>
                <c:pt idx="64">
                  <c:v>0.00185000000000008</c:v>
                </c:pt>
                <c:pt idx="65">
                  <c:v>0.00180000000000007</c:v>
                </c:pt>
                <c:pt idx="66">
                  <c:v>0.00180000000000007</c:v>
                </c:pt>
                <c:pt idx="67">
                  <c:v>0.00175000000000009</c:v>
                </c:pt>
                <c:pt idx="68">
                  <c:v>0.00175000000000009</c:v>
                </c:pt>
                <c:pt idx="69">
                  <c:v>0.00170000000000008</c:v>
                </c:pt>
                <c:pt idx="70">
                  <c:v>0.00170000000000008</c:v>
                </c:pt>
                <c:pt idx="71">
                  <c:v>0.00170000000000008</c:v>
                </c:pt>
                <c:pt idx="72">
                  <c:v>0.00165000000000008</c:v>
                </c:pt>
                <c:pt idx="73">
                  <c:v>0.00165000000000008</c:v>
                </c:pt>
                <c:pt idx="74">
                  <c:v>0.00165000000000008</c:v>
                </c:pt>
                <c:pt idx="75">
                  <c:v>0.00155</c:v>
                </c:pt>
                <c:pt idx="76">
                  <c:v>0.00155</c:v>
                </c:pt>
                <c:pt idx="77">
                  <c:v>0.00155</c:v>
                </c:pt>
                <c:pt idx="78">
                  <c:v>0.00150000000000005</c:v>
                </c:pt>
                <c:pt idx="79">
                  <c:v>0.00145</c:v>
                </c:pt>
                <c:pt idx="80">
                  <c:v>0.00145</c:v>
                </c:pt>
                <c:pt idx="81">
                  <c:v>0.00145</c:v>
                </c:pt>
                <c:pt idx="82">
                  <c:v>0.00140000000000001</c:v>
                </c:pt>
                <c:pt idx="83">
                  <c:v>0.00140000000000001</c:v>
                </c:pt>
                <c:pt idx="84">
                  <c:v>0.00140000000000001</c:v>
                </c:pt>
                <c:pt idx="85">
                  <c:v>0.00140000000000001</c:v>
                </c:pt>
                <c:pt idx="86">
                  <c:v>0.00135000000000006</c:v>
                </c:pt>
                <c:pt idx="87">
                  <c:v>0.00135000000000006</c:v>
                </c:pt>
                <c:pt idx="88">
                  <c:v>0.00135000000000006</c:v>
                </c:pt>
                <c:pt idx="89">
                  <c:v>0.0013</c:v>
                </c:pt>
                <c:pt idx="90">
                  <c:v>0.0013</c:v>
                </c:pt>
                <c:pt idx="91">
                  <c:v>0.0013</c:v>
                </c:pt>
                <c:pt idx="92">
                  <c:v>0.0013</c:v>
                </c:pt>
                <c:pt idx="93">
                  <c:v>0.00125000000000005</c:v>
                </c:pt>
                <c:pt idx="94">
                  <c:v>0.00125000000000005</c:v>
                </c:pt>
                <c:pt idx="95">
                  <c:v>0.00125000000000005</c:v>
                </c:pt>
                <c:pt idx="96">
                  <c:v>0.00120000000000001</c:v>
                </c:pt>
                <c:pt idx="97">
                  <c:v>0.00120000000000001</c:v>
                </c:pt>
                <c:pt idx="98">
                  <c:v>0.00120000000000001</c:v>
                </c:pt>
                <c:pt idx="99">
                  <c:v>0.00120000000000001</c:v>
                </c:pt>
                <c:pt idx="100">
                  <c:v>0.00120000000000001</c:v>
                </c:pt>
                <c:pt idx="101">
                  <c:v>0.00120000000000001</c:v>
                </c:pt>
                <c:pt idx="102">
                  <c:v>0.00120000000000001</c:v>
                </c:pt>
                <c:pt idx="103">
                  <c:v>0.00115000000000006</c:v>
                </c:pt>
                <c:pt idx="104">
                  <c:v>0.00115000000000006</c:v>
                </c:pt>
                <c:pt idx="105">
                  <c:v>0.00115000000000006</c:v>
                </c:pt>
                <c:pt idx="106">
                  <c:v>0.00115000000000006</c:v>
                </c:pt>
                <c:pt idx="107">
                  <c:v>0.00115000000000006</c:v>
                </c:pt>
                <c:pt idx="108">
                  <c:v>0.00115000000000006</c:v>
                </c:pt>
                <c:pt idx="109">
                  <c:v>0.00115000000000006</c:v>
                </c:pt>
                <c:pt idx="110">
                  <c:v>0.00115000000000006</c:v>
                </c:pt>
                <c:pt idx="111">
                  <c:v>0.00110000000000005</c:v>
                </c:pt>
                <c:pt idx="112">
                  <c:v>0.00110000000000005</c:v>
                </c:pt>
                <c:pt idx="113">
                  <c:v>0.00110000000000005</c:v>
                </c:pt>
                <c:pt idx="114">
                  <c:v>0.00110000000000005</c:v>
                </c:pt>
                <c:pt idx="115">
                  <c:v>0.00110000000000005</c:v>
                </c:pt>
                <c:pt idx="116">
                  <c:v>0.00110000000000005</c:v>
                </c:pt>
                <c:pt idx="117">
                  <c:v>0.00110000000000005</c:v>
                </c:pt>
                <c:pt idx="118">
                  <c:v>0.00110000000000005</c:v>
                </c:pt>
                <c:pt idx="119">
                  <c:v>0.00110000000000005</c:v>
                </c:pt>
                <c:pt idx="120">
                  <c:v>0.00105</c:v>
                </c:pt>
                <c:pt idx="121">
                  <c:v>0.00105</c:v>
                </c:pt>
                <c:pt idx="122">
                  <c:v>0.00105</c:v>
                </c:pt>
                <c:pt idx="123">
                  <c:v>0.00105</c:v>
                </c:pt>
                <c:pt idx="124">
                  <c:v>0.00105</c:v>
                </c:pt>
                <c:pt idx="125">
                  <c:v>0.00105</c:v>
                </c:pt>
                <c:pt idx="126">
                  <c:v>0.001</c:v>
                </c:pt>
                <c:pt idx="127">
                  <c:v>0.001</c:v>
                </c:pt>
                <c:pt idx="128">
                  <c:v>0.001</c:v>
                </c:pt>
                <c:pt idx="129">
                  <c:v>0.001</c:v>
                </c:pt>
                <c:pt idx="130">
                  <c:v>0.001</c:v>
                </c:pt>
                <c:pt idx="131">
                  <c:v>0.001</c:v>
                </c:pt>
                <c:pt idx="132">
                  <c:v>0.001</c:v>
                </c:pt>
                <c:pt idx="133">
                  <c:v>0.000950000000000017</c:v>
                </c:pt>
                <c:pt idx="134">
                  <c:v>0.000950000000000017</c:v>
                </c:pt>
                <c:pt idx="135">
                  <c:v>0.000950000000000017</c:v>
                </c:pt>
                <c:pt idx="136">
                  <c:v>0.000950000000000017</c:v>
                </c:pt>
                <c:pt idx="137">
                  <c:v>0.000950000000000017</c:v>
                </c:pt>
                <c:pt idx="138">
                  <c:v>0.000900000000000017</c:v>
                </c:pt>
                <c:pt idx="139">
                  <c:v>0.000900000000000017</c:v>
                </c:pt>
                <c:pt idx="140">
                  <c:v>0.000900000000000017</c:v>
                </c:pt>
                <c:pt idx="141">
                  <c:v>0.000900000000000017</c:v>
                </c:pt>
                <c:pt idx="142">
                  <c:v>0.000900000000000017</c:v>
                </c:pt>
                <c:pt idx="143">
                  <c:v>0.000900000000000017</c:v>
                </c:pt>
                <c:pt idx="144">
                  <c:v>0.000900000000000017</c:v>
                </c:pt>
                <c:pt idx="145">
                  <c:v>0.000900000000000017</c:v>
                </c:pt>
                <c:pt idx="146">
                  <c:v>0.000900000000000017</c:v>
                </c:pt>
                <c:pt idx="147">
                  <c:v>0.000900000000000017</c:v>
                </c:pt>
                <c:pt idx="148">
                  <c:v>0.000900000000000017</c:v>
                </c:pt>
                <c:pt idx="149">
                  <c:v>0.000900000000000017</c:v>
                </c:pt>
                <c:pt idx="150">
                  <c:v>0.000900000000000017</c:v>
                </c:pt>
                <c:pt idx="151">
                  <c:v>0.000900000000000017</c:v>
                </c:pt>
                <c:pt idx="152">
                  <c:v>0.000850000000000015</c:v>
                </c:pt>
                <c:pt idx="153">
                  <c:v>0.000850000000000015</c:v>
                </c:pt>
                <c:pt idx="154">
                  <c:v>0.000850000000000015</c:v>
                </c:pt>
                <c:pt idx="155">
                  <c:v>0.000850000000000015</c:v>
                </c:pt>
                <c:pt idx="156">
                  <c:v>0.000850000000000015</c:v>
                </c:pt>
                <c:pt idx="157">
                  <c:v>0.000850000000000015</c:v>
                </c:pt>
                <c:pt idx="158">
                  <c:v>0.000850000000000015</c:v>
                </c:pt>
                <c:pt idx="159">
                  <c:v>0.000850000000000015</c:v>
                </c:pt>
                <c:pt idx="160">
                  <c:v>0.000800000000000017</c:v>
                </c:pt>
                <c:pt idx="161">
                  <c:v>0.000800000000000017</c:v>
                </c:pt>
                <c:pt idx="162">
                  <c:v>0.000800000000000017</c:v>
                </c:pt>
                <c:pt idx="163">
                  <c:v>0.000800000000000017</c:v>
                </c:pt>
                <c:pt idx="164">
                  <c:v>0.000800000000000017</c:v>
                </c:pt>
                <c:pt idx="165">
                  <c:v>0.000800000000000017</c:v>
                </c:pt>
                <c:pt idx="166">
                  <c:v>0.000800000000000017</c:v>
                </c:pt>
                <c:pt idx="167">
                  <c:v>0.000800000000000017</c:v>
                </c:pt>
                <c:pt idx="168">
                  <c:v>0.000800000000000017</c:v>
                </c:pt>
                <c:pt idx="169">
                  <c:v>0.000800000000000017</c:v>
                </c:pt>
                <c:pt idx="170">
                  <c:v>0.000800000000000017</c:v>
                </c:pt>
                <c:pt idx="171">
                  <c:v>0.000800000000000017</c:v>
                </c:pt>
                <c:pt idx="172">
                  <c:v>0.000800000000000017</c:v>
                </c:pt>
                <c:pt idx="173">
                  <c:v>0.000800000000000017</c:v>
                </c:pt>
                <c:pt idx="174">
                  <c:v>0.000750000000000036</c:v>
                </c:pt>
                <c:pt idx="175">
                  <c:v>0.000750000000000036</c:v>
                </c:pt>
                <c:pt idx="176">
                  <c:v>0.000750000000000036</c:v>
                </c:pt>
                <c:pt idx="177">
                  <c:v>0.000750000000000036</c:v>
                </c:pt>
                <c:pt idx="178">
                  <c:v>0.000750000000000036</c:v>
                </c:pt>
                <c:pt idx="179">
                  <c:v>0.000750000000000036</c:v>
                </c:pt>
                <c:pt idx="180">
                  <c:v>0.000750000000000036</c:v>
                </c:pt>
                <c:pt idx="181">
                  <c:v>0.000750000000000036</c:v>
                </c:pt>
                <c:pt idx="182">
                  <c:v>0.000750000000000036</c:v>
                </c:pt>
                <c:pt idx="183">
                  <c:v>0.000750000000000036</c:v>
                </c:pt>
                <c:pt idx="184">
                  <c:v>0.000700000000000034</c:v>
                </c:pt>
                <c:pt idx="185">
                  <c:v>0.000700000000000034</c:v>
                </c:pt>
                <c:pt idx="186">
                  <c:v>0.000700000000000034</c:v>
                </c:pt>
                <c:pt idx="187">
                  <c:v>0.000700000000000034</c:v>
                </c:pt>
                <c:pt idx="188">
                  <c:v>0.000700000000000034</c:v>
                </c:pt>
                <c:pt idx="189">
                  <c:v>0.000700000000000034</c:v>
                </c:pt>
                <c:pt idx="190">
                  <c:v>0.000700000000000034</c:v>
                </c:pt>
                <c:pt idx="191">
                  <c:v>0.000700000000000034</c:v>
                </c:pt>
                <c:pt idx="192">
                  <c:v>0.000700000000000034</c:v>
                </c:pt>
                <c:pt idx="193">
                  <c:v>0.000700000000000034</c:v>
                </c:pt>
                <c:pt idx="194">
                  <c:v>0.00065000000000003</c:v>
                </c:pt>
                <c:pt idx="195">
                  <c:v>0.00065000000000003</c:v>
                </c:pt>
                <c:pt idx="196">
                  <c:v>0.00065000000000003</c:v>
                </c:pt>
                <c:pt idx="197">
                  <c:v>0.00065000000000003</c:v>
                </c:pt>
                <c:pt idx="198">
                  <c:v>0.00065000000000003</c:v>
                </c:pt>
                <c:pt idx="199">
                  <c:v>0.00065000000000003</c:v>
                </c:pt>
                <c:pt idx="200">
                  <c:v>0.00065000000000003</c:v>
                </c:pt>
              </c:numCache>
            </c:numRef>
          </c:val>
        </c:ser>
        <c:dLbls>
          <c:showLegendKey val="0"/>
          <c:showVal val="0"/>
          <c:showCatName val="0"/>
          <c:showSerName val="0"/>
          <c:showPercent val="0"/>
          <c:showBubbleSize val="0"/>
        </c:dLbls>
        <c:gapWidth val="150"/>
        <c:axId val="-2023008968"/>
        <c:axId val="-2023021416"/>
      </c:barChart>
      <c:catAx>
        <c:axId val="-2023008968"/>
        <c:scaling>
          <c:orientation val="minMax"/>
        </c:scaling>
        <c:delete val="0"/>
        <c:axPos val="b"/>
        <c:majorTickMark val="out"/>
        <c:minorTickMark val="none"/>
        <c:tickLblPos val="nextTo"/>
        <c:crossAx val="-2023021416"/>
        <c:crosses val="autoZero"/>
        <c:auto val="1"/>
        <c:lblAlgn val="ctr"/>
        <c:lblOffset val="100"/>
        <c:tickLblSkip val="4"/>
        <c:noMultiLvlLbl val="0"/>
      </c:catAx>
      <c:valAx>
        <c:axId val="-2023021416"/>
        <c:scaling>
          <c:orientation val="minMax"/>
        </c:scaling>
        <c:delete val="0"/>
        <c:axPos val="l"/>
        <c:majorGridlines/>
        <c:numFmt formatCode="0.00%" sourceLinked="1"/>
        <c:majorTickMark val="out"/>
        <c:minorTickMark val="none"/>
        <c:tickLblPos val="nextTo"/>
        <c:crossAx val="-2023008968"/>
        <c:crosses val="autoZero"/>
        <c:crossBetween val="between"/>
      </c:valAx>
    </c:plotArea>
    <c:plotVisOnly val="1"/>
    <c:dispBlanksAs val="gap"/>
    <c:showDLblsOverMax val="0"/>
  </c:chart>
  <c:txPr>
    <a:bodyPr/>
    <a:lstStyle/>
    <a:p>
      <a:pPr>
        <a:defRPr sz="11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Sheet1!$C$34</c:f>
              <c:strCache>
                <c:ptCount val="1"/>
                <c:pt idx="0">
                  <c:v>Argentina</c:v>
                </c:pt>
              </c:strCache>
            </c:strRef>
          </c:tx>
          <c:invertIfNegative val="0"/>
          <c:cat>
            <c:strRef>
              <c:f>Sheet1!$B$35:$B$39</c:f>
              <c:strCache>
                <c:ptCount val="5"/>
                <c:pt idx="0">
                  <c:v>Location</c:v>
                </c:pt>
                <c:pt idx="1">
                  <c:v>Passage Support</c:v>
                </c:pt>
                <c:pt idx="2">
                  <c:v>Popularity</c:v>
                </c:pt>
                <c:pt idx="3">
                  <c:v>Source Reliability</c:v>
                </c:pt>
                <c:pt idx="4">
                  <c:v>Classification</c:v>
                </c:pt>
              </c:strCache>
            </c:strRef>
          </c:cat>
          <c:val>
            <c:numRef>
              <c:f>Sheet1!$C$35:$C$39</c:f>
              <c:numCache>
                <c:formatCode>General</c:formatCode>
                <c:ptCount val="5"/>
                <c:pt idx="0">
                  <c:v>0.630000000000003</c:v>
                </c:pt>
                <c:pt idx="1">
                  <c:v>1.0</c:v>
                </c:pt>
                <c:pt idx="2">
                  <c:v>0.125</c:v>
                </c:pt>
                <c:pt idx="3">
                  <c:v>0.775000000000004</c:v>
                </c:pt>
                <c:pt idx="4">
                  <c:v>0.380000000000002</c:v>
                </c:pt>
              </c:numCache>
            </c:numRef>
          </c:val>
        </c:ser>
        <c:ser>
          <c:idx val="1"/>
          <c:order val="1"/>
          <c:tx>
            <c:strRef>
              <c:f>Sheet1!$D$34</c:f>
              <c:strCache>
                <c:ptCount val="1"/>
                <c:pt idx="0">
                  <c:v>Bolivia</c:v>
                </c:pt>
              </c:strCache>
            </c:strRef>
          </c:tx>
          <c:invertIfNegative val="0"/>
          <c:cat>
            <c:strRef>
              <c:f>Sheet1!$B$35:$B$39</c:f>
              <c:strCache>
                <c:ptCount val="5"/>
                <c:pt idx="0">
                  <c:v>Location</c:v>
                </c:pt>
                <c:pt idx="1">
                  <c:v>Passage Support</c:v>
                </c:pt>
                <c:pt idx="2">
                  <c:v>Popularity</c:v>
                </c:pt>
                <c:pt idx="3">
                  <c:v>Source Reliability</c:v>
                </c:pt>
                <c:pt idx="4">
                  <c:v>Classification</c:v>
                </c:pt>
              </c:strCache>
            </c:strRef>
          </c:cat>
          <c:val>
            <c:numRef>
              <c:f>Sheet1!$D$35:$D$39</c:f>
              <c:numCache>
                <c:formatCode>General</c:formatCode>
                <c:ptCount val="5"/>
                <c:pt idx="0">
                  <c:v>0.2</c:v>
                </c:pt>
                <c:pt idx="1">
                  <c:v>0.700000000000001</c:v>
                </c:pt>
                <c:pt idx="2">
                  <c:v>0.5</c:v>
                </c:pt>
                <c:pt idx="3">
                  <c:v>0.01</c:v>
                </c:pt>
                <c:pt idx="4">
                  <c:v>0.380000000000002</c:v>
                </c:pt>
              </c:numCache>
            </c:numRef>
          </c:val>
        </c:ser>
        <c:dLbls>
          <c:showLegendKey val="0"/>
          <c:showVal val="0"/>
          <c:showCatName val="0"/>
          <c:showSerName val="0"/>
          <c:showPercent val="0"/>
          <c:showBubbleSize val="0"/>
        </c:dLbls>
        <c:gapWidth val="150"/>
        <c:axId val="1807722744"/>
        <c:axId val="1807725720"/>
      </c:barChart>
      <c:catAx>
        <c:axId val="1807722744"/>
        <c:scaling>
          <c:orientation val="minMax"/>
        </c:scaling>
        <c:delete val="0"/>
        <c:axPos val="b"/>
        <c:majorTickMark val="out"/>
        <c:minorTickMark val="none"/>
        <c:tickLblPos val="nextTo"/>
        <c:crossAx val="1807725720"/>
        <c:crosses val="autoZero"/>
        <c:auto val="1"/>
        <c:lblAlgn val="ctr"/>
        <c:lblOffset val="100"/>
        <c:noMultiLvlLbl val="0"/>
      </c:catAx>
      <c:valAx>
        <c:axId val="1807725720"/>
        <c:scaling>
          <c:orientation val="minMax"/>
          <c:max val="1.0"/>
          <c:min val="-0.2"/>
        </c:scaling>
        <c:delete val="0"/>
        <c:axPos val="l"/>
        <c:numFmt formatCode="General" sourceLinked="1"/>
        <c:majorTickMark val="out"/>
        <c:minorTickMark val="none"/>
        <c:tickLblPos val="nextTo"/>
        <c:crossAx val="1807722744"/>
        <c:crosses val="autoZero"/>
        <c:crossBetween val="between"/>
        <c:majorUnit val="0.2"/>
        <c:minorUnit val="0.04"/>
      </c:valAx>
    </c:plotArea>
    <c:legend>
      <c:legendPos val="t"/>
      <c:overlay val="0"/>
    </c:legend>
    <c:plotVisOnly val="1"/>
    <c:dispBlanksAs val="gap"/>
    <c:showDLblsOverMax val="0"/>
  </c:chart>
  <c:spPr>
    <a:solidFill>
      <a:schemeClr val="bg1">
        <a:lumMod val="85000"/>
      </a:schemeClr>
    </a:solidFill>
    <a:effectLst>
      <a:outerShdw blurRad="63500" sx="102000" sy="102000" algn="ctr" rotWithShape="0">
        <a:prstClr val="black">
          <a:alpha val="40000"/>
        </a:prstClr>
      </a:outerShdw>
    </a:effectLst>
  </c:spPr>
  <c:txPr>
    <a:bodyPr/>
    <a:lstStyle/>
    <a:p>
      <a:pPr>
        <a:defRPr sz="16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96938E-DF68-5E44-AC88-0D67CB53C217}" type="datetimeFigureOut">
              <a:rPr lang="en-US" smtClean="0"/>
              <a:t>4/29/13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7C6C30-74D9-FB4D-B07C-47A321B83B57}" type="slidenum">
              <a:rPr lang="en-US" smtClean="0"/>
              <a:t>‹#›</a:t>
            </a:fld>
            <a:endParaRPr lang="en-US"/>
          </a:p>
        </p:txBody>
      </p:sp>
    </p:spTree>
    <p:extLst>
      <p:ext uri="{BB962C8B-B14F-4D97-AF65-F5344CB8AC3E}">
        <p14:creationId xmlns:p14="http://schemas.microsoft.com/office/powerpoint/2010/main" val="16328342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a:lvl1pPr>
          </a:lstStyle>
          <a:p>
            <a:fld id="{0CD66FE4-EED4-EA46-8E59-39B8F5B1338E}" type="slidenum">
              <a:rPr lang="en-US"/>
              <a:pPr/>
              <a:t>‹#›</a:t>
            </a:fld>
            <a:endParaRPr lang="en-US"/>
          </a:p>
        </p:txBody>
      </p:sp>
    </p:spTree>
    <p:extLst>
      <p:ext uri="{BB962C8B-B14F-4D97-AF65-F5344CB8AC3E}">
        <p14:creationId xmlns:p14="http://schemas.microsoft.com/office/powerpoint/2010/main" val="393213592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8B405-4BF3-114B-8392-4F16B29369D4}" type="slidenum">
              <a:rPr lang="en-US"/>
              <a:pPr/>
              <a:t>1</a:t>
            </a:fld>
            <a:endParaRPr lang="en-US"/>
          </a:p>
        </p:txBody>
      </p:sp>
      <p:sp>
        <p:nvSpPr>
          <p:cNvPr id="232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2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188D9-5C8D-AF49-8453-8785367DC4F8}" type="slidenum">
              <a:rPr lang="en-US"/>
              <a:pPr/>
              <a:t>11</a:t>
            </a:fld>
            <a:endParaRPr lang="en-US"/>
          </a:p>
        </p:txBody>
      </p:sp>
      <p:sp>
        <p:nvSpPr>
          <p:cNvPr id="23705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705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23EC59-0EA3-A34A-B45E-A66D0189E0B0}" type="slidenum">
              <a:rPr lang="en-US"/>
              <a:pPr/>
              <a:t>12</a:t>
            </a:fld>
            <a:endParaRPr lang="en-US"/>
          </a:p>
        </p:txBody>
      </p:sp>
      <p:sp>
        <p:nvSpPr>
          <p:cNvPr id="23726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72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38D59C-6804-CB4E-A07A-76C67B9BBBDA}" type="slidenum">
              <a:rPr lang="en-US"/>
              <a:pPr/>
              <a:t>13</a:t>
            </a:fld>
            <a:endParaRPr lang="en-US"/>
          </a:p>
        </p:txBody>
      </p:sp>
      <p:sp>
        <p:nvSpPr>
          <p:cNvPr id="23746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746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F430F0-26B7-2648-B346-87A8EFA60B18}" type="slidenum">
              <a:rPr lang="en-US"/>
              <a:pPr/>
              <a:t>14</a:t>
            </a:fld>
            <a:endParaRPr lang="en-US"/>
          </a:p>
        </p:txBody>
      </p:sp>
      <p:sp>
        <p:nvSpPr>
          <p:cNvPr id="23767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767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FA8F7-9CE2-E44F-A4AD-6F6A89BF0F6A}" type="slidenum">
              <a:rPr lang="en-US"/>
              <a:pPr/>
              <a:t>15</a:t>
            </a:fld>
            <a:endParaRPr lang="en-US"/>
          </a:p>
        </p:txBody>
      </p:sp>
      <p:sp>
        <p:nvSpPr>
          <p:cNvPr id="23787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78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F6389B-C37C-FD42-A3CB-1CD19DDEA70A}" type="slidenum">
              <a:rPr lang="en-US"/>
              <a:pPr/>
              <a:t>16</a:t>
            </a:fld>
            <a:endParaRPr lang="en-US"/>
          </a:p>
        </p:txBody>
      </p:sp>
      <p:sp>
        <p:nvSpPr>
          <p:cNvPr id="23828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82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3BF1A-B3F6-014C-8905-A15E689BF7F0}" type="slidenum">
              <a:rPr lang="en-US"/>
              <a:pPr/>
              <a:t>17</a:t>
            </a:fld>
            <a:endParaRPr lang="en-US"/>
          </a:p>
        </p:txBody>
      </p:sp>
      <p:sp>
        <p:nvSpPr>
          <p:cNvPr id="23848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84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7C8E0-CD84-DA43-B6C9-B4ECB277109F}" type="slidenum">
              <a:rPr lang="en-US"/>
              <a:pPr/>
              <a:t>18</a:t>
            </a:fld>
            <a:endParaRPr lang="en-US"/>
          </a:p>
        </p:txBody>
      </p:sp>
      <p:sp>
        <p:nvSpPr>
          <p:cNvPr id="23869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86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CFDC8-BD9F-644B-9850-5762F26342DE}" type="slidenum">
              <a:rPr lang="en-US"/>
              <a:pPr/>
              <a:t>19</a:t>
            </a:fld>
            <a:endParaRPr lang="en-US"/>
          </a:p>
        </p:txBody>
      </p:sp>
      <p:sp>
        <p:nvSpPr>
          <p:cNvPr id="23889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88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948391-7EE9-114F-AA59-9ADD6DB41E02}" type="slidenum">
              <a:rPr lang="en-US"/>
              <a:pPr/>
              <a:t>20</a:t>
            </a:fld>
            <a:endParaRPr lang="en-US"/>
          </a:p>
        </p:txBody>
      </p:sp>
      <p:sp>
        <p:nvSpPr>
          <p:cNvPr id="23910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910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BA823-A926-8042-83A8-59456704EE5A}" type="slidenum">
              <a:rPr lang="en-US"/>
              <a:pPr/>
              <a:t>2</a:t>
            </a:fld>
            <a:endParaRPr lang="en-US"/>
          </a:p>
        </p:txBody>
      </p:sp>
      <p:sp>
        <p:nvSpPr>
          <p:cNvPr id="2464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3698A-F6F0-9741-B69F-72ACAFB91DC0}" type="slidenum">
              <a:rPr lang="en-US"/>
              <a:pPr/>
              <a:t>21</a:t>
            </a:fld>
            <a:endParaRPr lang="en-US"/>
          </a:p>
        </p:txBody>
      </p:sp>
      <p:sp>
        <p:nvSpPr>
          <p:cNvPr id="23930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93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01126-416A-8A49-9BFC-D85F95C94075}" type="slidenum">
              <a:rPr lang="en-US"/>
              <a:pPr/>
              <a:t>22</a:t>
            </a:fld>
            <a:endParaRPr lang="en-US"/>
          </a:p>
        </p:txBody>
      </p:sp>
      <p:sp>
        <p:nvSpPr>
          <p:cNvPr id="23951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95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1B3B0-218A-1D40-8BFE-30EF1175CD06}" type="slidenum">
              <a:rPr lang="en-US"/>
              <a:pPr/>
              <a:t>23</a:t>
            </a:fld>
            <a:endParaRPr lang="en-US"/>
          </a:p>
        </p:txBody>
      </p:sp>
      <p:sp>
        <p:nvSpPr>
          <p:cNvPr id="23971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97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B5EC1-12AD-9D45-A8A3-556EFF256FDB}" type="slidenum">
              <a:rPr lang="en-US"/>
              <a:pPr/>
              <a:t>24</a:t>
            </a:fld>
            <a:endParaRPr lang="en-US"/>
          </a:p>
        </p:txBody>
      </p:sp>
      <p:sp>
        <p:nvSpPr>
          <p:cNvPr id="23992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99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0E6619-A64F-9640-B7A2-36EA2A32E8F9}" type="slidenum">
              <a:rPr lang="en-US"/>
              <a:pPr/>
              <a:t>25</a:t>
            </a:fld>
            <a:endParaRPr lang="en-US"/>
          </a:p>
        </p:txBody>
      </p:sp>
      <p:sp>
        <p:nvSpPr>
          <p:cNvPr id="24012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012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93011-7615-A148-A0B6-3111FB3F02F3}" type="slidenum">
              <a:rPr lang="en-US"/>
              <a:pPr/>
              <a:t>26</a:t>
            </a:fld>
            <a:endParaRPr lang="en-US"/>
          </a:p>
        </p:txBody>
      </p:sp>
      <p:sp>
        <p:nvSpPr>
          <p:cNvPr id="24033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03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DD4D2E-10B8-8C49-8478-E64E3D4068CC}" type="slidenum">
              <a:rPr lang="en-US"/>
              <a:pPr/>
              <a:t>27</a:t>
            </a:fld>
            <a:endParaRPr lang="en-US"/>
          </a:p>
        </p:txBody>
      </p:sp>
      <p:sp>
        <p:nvSpPr>
          <p:cNvPr id="24053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05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770AD-ACB3-D14C-81F0-EA6FDB485A9E}" type="slidenum">
              <a:rPr lang="en-US"/>
              <a:pPr/>
              <a:t>28</a:t>
            </a:fld>
            <a:endParaRPr lang="en-US"/>
          </a:p>
        </p:txBody>
      </p:sp>
      <p:sp>
        <p:nvSpPr>
          <p:cNvPr id="24074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07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4A68E-16F1-A243-B3A9-82BE606D6AB1}" type="slidenum">
              <a:rPr lang="en-US"/>
              <a:pPr/>
              <a:t>29</a:t>
            </a:fld>
            <a:endParaRPr lang="en-US"/>
          </a:p>
        </p:txBody>
      </p:sp>
      <p:sp>
        <p:nvSpPr>
          <p:cNvPr id="24094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09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5122EA-0A5C-6D4F-A43B-F0C1FC5A9CB0}" type="slidenum">
              <a:rPr lang="en-US"/>
              <a:pPr/>
              <a:t>30</a:t>
            </a:fld>
            <a:endParaRPr lang="en-US"/>
          </a:p>
        </p:txBody>
      </p:sp>
      <p:sp>
        <p:nvSpPr>
          <p:cNvPr id="24156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15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DE138C-33CF-BC41-870E-3C461A4CBCC5}" type="slidenum">
              <a:rPr lang="en-US"/>
              <a:pPr/>
              <a:t>3</a:t>
            </a:fld>
            <a:endParaRPr lang="en-US"/>
          </a:p>
        </p:txBody>
      </p:sp>
      <p:sp>
        <p:nvSpPr>
          <p:cNvPr id="23582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58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9EF50-6D2F-F84B-B473-143F0BE8ED74}" type="slidenum">
              <a:rPr lang="en-US"/>
              <a:pPr/>
              <a:t>31</a:t>
            </a:fld>
            <a:endParaRPr lang="en-US"/>
          </a:p>
        </p:txBody>
      </p:sp>
      <p:sp>
        <p:nvSpPr>
          <p:cNvPr id="24258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25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2D2C1-4ACD-AF47-AE28-FF80A3594EF4}" type="slidenum">
              <a:rPr lang="en-US"/>
              <a:pPr/>
              <a:t>32</a:t>
            </a:fld>
            <a:endParaRPr lang="en-US"/>
          </a:p>
        </p:txBody>
      </p:sp>
      <p:sp>
        <p:nvSpPr>
          <p:cNvPr id="24279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27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930187-9B4C-7548-85AB-A088F775852D}" type="slidenum">
              <a:rPr lang="en-US"/>
              <a:pPr/>
              <a:t>33</a:t>
            </a:fld>
            <a:endParaRPr lang="en-US"/>
          </a:p>
        </p:txBody>
      </p:sp>
      <p:sp>
        <p:nvSpPr>
          <p:cNvPr id="24299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29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337BA-7E90-E349-8A10-27A4AA2A6A9E}" type="slidenum">
              <a:rPr lang="en-US"/>
              <a:pPr/>
              <a:t>34</a:t>
            </a:fld>
            <a:endParaRPr lang="en-US"/>
          </a:p>
        </p:txBody>
      </p:sp>
      <p:sp>
        <p:nvSpPr>
          <p:cNvPr id="24320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320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0AF95-DFC3-744C-9ADC-3BAFCDB7DFA3}" type="slidenum">
              <a:rPr lang="en-US"/>
              <a:pPr/>
              <a:t>35</a:t>
            </a:fld>
            <a:endParaRPr lang="en-US"/>
          </a:p>
        </p:txBody>
      </p:sp>
      <p:sp>
        <p:nvSpPr>
          <p:cNvPr id="24340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340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47A65-ADF3-A14C-9075-2006ACF55607}" type="slidenum">
              <a:rPr lang="en-US"/>
              <a:pPr/>
              <a:t>36</a:t>
            </a:fld>
            <a:endParaRPr lang="en-US"/>
          </a:p>
        </p:txBody>
      </p:sp>
      <p:sp>
        <p:nvSpPr>
          <p:cNvPr id="24360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36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AB3A5-0BE2-FE44-A41C-8B206A297DAA}" type="slidenum">
              <a:rPr lang="en-US"/>
              <a:pPr/>
              <a:t>37</a:t>
            </a:fld>
            <a:endParaRPr lang="en-US"/>
          </a:p>
        </p:txBody>
      </p:sp>
      <p:sp>
        <p:nvSpPr>
          <p:cNvPr id="24381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38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D3862-6B47-4449-AC55-630BA9C765C9}" type="slidenum">
              <a:rPr lang="en-US"/>
              <a:pPr/>
              <a:t>38</a:t>
            </a:fld>
            <a:endParaRPr lang="en-US"/>
          </a:p>
        </p:txBody>
      </p:sp>
      <p:sp>
        <p:nvSpPr>
          <p:cNvPr id="24463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46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0A2C3-07F4-FB46-9059-B0338CBAC9EE}" type="slidenum">
              <a:rPr lang="en-US"/>
              <a:pPr/>
              <a:t>39</a:t>
            </a:fld>
            <a:endParaRPr lang="en-US"/>
          </a:p>
        </p:txBody>
      </p:sp>
      <p:sp>
        <p:nvSpPr>
          <p:cNvPr id="24483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48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8F210-BBB3-7848-BFE0-A76A7C2BEAAF}" type="slidenum">
              <a:rPr lang="en-US"/>
              <a:pPr/>
              <a:t>40</a:t>
            </a:fld>
            <a:endParaRPr lang="en-US"/>
          </a:p>
        </p:txBody>
      </p:sp>
      <p:sp>
        <p:nvSpPr>
          <p:cNvPr id="2450434" name="Rectangle 2"/>
          <p:cNvSpPr>
            <a:spLocks noGrp="1" noRot="1" noChangeAspect="1" noChangeArrowheads="1"/>
          </p:cNvSpPr>
          <p:nvPr>
            <p:ph type="sldImg"/>
          </p:nvPr>
        </p:nvSpPr>
        <p:spPr bwMode="auto">
          <a:xfrm>
            <a:off x="1141413" y="685800"/>
            <a:ext cx="4570412" cy="342741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50435" name="Rectangle 3"/>
          <p:cNvSpPr>
            <a:spLocks noGrp="1" noChangeArrowheads="1"/>
          </p:cNvSpPr>
          <p:nvPr>
            <p:ph type="body" idx="1"/>
          </p:nvPr>
        </p:nvSpPr>
        <p:spPr bwMode="auto">
          <a:xfrm>
            <a:off x="915988" y="4340225"/>
            <a:ext cx="5022850" cy="411003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1376" tIns="45688" rIns="91376" bIns="45688"/>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1E866A-44B5-D74B-8000-AE4AC35E0ABF}" type="slidenum">
              <a:rPr lang="en-US"/>
              <a:pPr/>
              <a:t>4</a:t>
            </a:fld>
            <a:endParaRPr lang="en-US"/>
          </a:p>
        </p:txBody>
      </p:sp>
      <p:sp>
        <p:nvSpPr>
          <p:cNvPr id="23603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603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29D891-575B-C945-89B3-A6B4E91F8637}" type="slidenum">
              <a:rPr lang="en-US"/>
              <a:pPr/>
              <a:t>41</a:t>
            </a:fld>
            <a:endParaRPr lang="en-US"/>
          </a:p>
        </p:txBody>
      </p:sp>
      <p:sp>
        <p:nvSpPr>
          <p:cNvPr id="24524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52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8451DA-12B2-3249-B5A0-4FE9FD359A1D}" type="slidenum">
              <a:rPr lang="en-US"/>
              <a:pPr/>
              <a:t>42</a:t>
            </a:fld>
            <a:endParaRPr lang="en-US"/>
          </a:p>
        </p:txBody>
      </p:sp>
      <p:sp>
        <p:nvSpPr>
          <p:cNvPr id="24545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54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ED61BA-5730-B644-958F-050976B18D67}" type="slidenum">
              <a:rPr lang="en-US"/>
              <a:pPr/>
              <a:t>43</a:t>
            </a:fld>
            <a:endParaRPr lang="en-US"/>
          </a:p>
        </p:txBody>
      </p:sp>
      <p:sp>
        <p:nvSpPr>
          <p:cNvPr id="24565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56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336DC-7660-A44D-B2A0-444EDB2D534C}" type="slidenum">
              <a:rPr lang="en-US"/>
              <a:pPr/>
              <a:t>44</a:t>
            </a:fld>
            <a:endParaRPr lang="en-US"/>
          </a:p>
        </p:txBody>
      </p:sp>
      <p:sp>
        <p:nvSpPr>
          <p:cNvPr id="24586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58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C534E-286E-544F-B4E6-C986C92EF844}" type="slidenum">
              <a:rPr lang="en-US"/>
              <a:pPr/>
              <a:t>45</a:t>
            </a:fld>
            <a:endParaRPr lang="en-US"/>
          </a:p>
        </p:txBody>
      </p:sp>
      <p:sp>
        <p:nvSpPr>
          <p:cNvPr id="24606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60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5206E87E-2420-A04A-BE29-46FAA5C83E26}" type="slidenum">
              <a:rPr lang="en-US"/>
              <a:pPr/>
              <a:t>46</a:t>
            </a:fld>
            <a:endParaRPr lang="en-US"/>
          </a:p>
        </p:txBody>
      </p:sp>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1505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fld id="{69867ECC-BC3E-1548-AEB5-CBF904317C31}" type="slidenum">
              <a:rPr lang="en-US" sz="1200"/>
              <a:pPr algn="r"/>
              <a:t>46</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a:ln/>
        </p:spPr>
      </p:sp>
      <p:sp>
        <p:nvSpPr>
          <p:cNvPr id="152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52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38DF3A72-80BA-594C-A102-45EB284570F4}" type="slidenum">
              <a:rPr lang="en-US"/>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C4B09F0E-E0F2-AA45-9CE4-AFFDF33FD543}" type="slidenum">
              <a:rPr lang="en-US"/>
              <a:pPr/>
              <a:t>48</a:t>
            </a:fld>
            <a:endParaRPr lang="en-US"/>
          </a:p>
        </p:txBody>
      </p:sp>
      <p:sp>
        <p:nvSpPr>
          <p:cNvPr id="154626" name="Slide Image Placeholder 1"/>
          <p:cNvSpPr>
            <a:spLocks noGrp="1" noRot="1" noChangeAspect="1" noTextEdit="1"/>
          </p:cNvSpPr>
          <p:nvPr>
            <p:ph type="sldImg"/>
          </p:nvPr>
        </p:nvSpPr>
        <p:spPr>
          <a:xfrm>
            <a:off x="1144588" y="685800"/>
            <a:ext cx="4572000" cy="3429000"/>
          </a:xfrm>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t>Automatic Open-Domain Question Answering is represents a very long standing challenge in Computer Science, specifically in the areas of NLP, Information Retrieval and AI.</a:t>
            </a:r>
          </a:p>
          <a:p>
            <a:pPr eaLnBrk="1" hangingPunct="1"/>
            <a:endParaRPr lang="en-US"/>
          </a:p>
          <a:p>
            <a:pPr eaLnBrk="1" hangingPunct="1"/>
            <a:r>
              <a:rPr lang="en-US"/>
              <a:t>&lt;go through slide&gt;</a:t>
            </a:r>
          </a:p>
        </p:txBody>
      </p:sp>
      <p:sp>
        <p:nvSpPr>
          <p:cNvPr id="1546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a:defRPr>
                <a:solidFill>
                  <a:schemeClr val="tx1"/>
                </a:solidFill>
                <a:latin typeface="Arial" charset="0"/>
                <a:ea typeface="ＭＳ Ｐゴシック" charset="0"/>
                <a:cs typeface="Arial" charset="0"/>
              </a:defRPr>
            </a:lvl1pPr>
            <a:lvl2pPr marL="742950" indent="-285750" defTabSz="865188">
              <a:defRPr>
                <a:solidFill>
                  <a:schemeClr val="tx1"/>
                </a:solidFill>
                <a:latin typeface="Arial" charset="0"/>
                <a:ea typeface="Arial" charset="0"/>
                <a:cs typeface="Arial" charset="0"/>
              </a:defRPr>
            </a:lvl2pPr>
            <a:lvl3pPr marL="1143000" indent="-228600" defTabSz="865188">
              <a:defRPr>
                <a:solidFill>
                  <a:schemeClr val="tx1"/>
                </a:solidFill>
                <a:latin typeface="Arial" charset="0"/>
                <a:ea typeface="Arial" charset="0"/>
                <a:cs typeface="Arial" charset="0"/>
              </a:defRPr>
            </a:lvl3pPr>
            <a:lvl4pPr marL="1600200" indent="-228600" defTabSz="865188">
              <a:defRPr>
                <a:solidFill>
                  <a:schemeClr val="tx1"/>
                </a:solidFill>
                <a:latin typeface="Arial" charset="0"/>
                <a:ea typeface="Arial" charset="0"/>
                <a:cs typeface="Arial" charset="0"/>
              </a:defRPr>
            </a:lvl4pPr>
            <a:lvl5pPr marL="2057400" indent="-228600" defTabSz="865188">
              <a:defRPr>
                <a:solidFill>
                  <a:schemeClr val="tx1"/>
                </a:solidFill>
                <a:latin typeface="Arial" charset="0"/>
                <a:ea typeface="Arial" charset="0"/>
                <a:cs typeface="Arial" charset="0"/>
              </a:defRPr>
            </a:lvl5pPr>
            <a:lvl6pPr marL="2514600" indent="-228600" defTabSz="865188" fontAlgn="base">
              <a:spcBef>
                <a:spcPct val="0"/>
              </a:spcBef>
              <a:spcAft>
                <a:spcPct val="0"/>
              </a:spcAft>
              <a:defRPr>
                <a:solidFill>
                  <a:schemeClr val="tx1"/>
                </a:solidFill>
                <a:latin typeface="Arial" charset="0"/>
                <a:ea typeface="Arial" charset="0"/>
                <a:cs typeface="Arial" charset="0"/>
              </a:defRPr>
            </a:lvl6pPr>
            <a:lvl7pPr marL="2971800" indent="-228600" defTabSz="865188" fontAlgn="base">
              <a:spcBef>
                <a:spcPct val="0"/>
              </a:spcBef>
              <a:spcAft>
                <a:spcPct val="0"/>
              </a:spcAft>
              <a:defRPr>
                <a:solidFill>
                  <a:schemeClr val="tx1"/>
                </a:solidFill>
                <a:latin typeface="Arial" charset="0"/>
                <a:ea typeface="Arial" charset="0"/>
                <a:cs typeface="Arial" charset="0"/>
              </a:defRPr>
            </a:lvl7pPr>
            <a:lvl8pPr marL="3429000" indent="-228600" defTabSz="865188" fontAlgn="base">
              <a:spcBef>
                <a:spcPct val="0"/>
              </a:spcBef>
              <a:spcAft>
                <a:spcPct val="0"/>
              </a:spcAft>
              <a:defRPr>
                <a:solidFill>
                  <a:schemeClr val="tx1"/>
                </a:solidFill>
                <a:latin typeface="Arial" charset="0"/>
                <a:ea typeface="Arial" charset="0"/>
                <a:cs typeface="Arial" charset="0"/>
              </a:defRPr>
            </a:lvl8pPr>
            <a:lvl9pPr marL="3886200" indent="-228600" defTabSz="865188" fontAlgn="base">
              <a:spcBef>
                <a:spcPct val="0"/>
              </a:spcBef>
              <a:spcAft>
                <a:spcPct val="0"/>
              </a:spcAft>
              <a:defRPr>
                <a:solidFill>
                  <a:schemeClr val="tx1"/>
                </a:solidFill>
                <a:latin typeface="Arial" charset="0"/>
                <a:ea typeface="Arial" charset="0"/>
                <a:cs typeface="Arial" charset="0"/>
              </a:defRPr>
            </a:lvl9pPr>
          </a:lstStyle>
          <a:p>
            <a:pPr algn="r"/>
            <a:fld id="{4D852469-392D-C34A-9B64-7F6777668FD5}" type="slidenum">
              <a:rPr lang="en-US" sz="1200">
                <a:latin typeface="Calibri" charset="0"/>
              </a:rPr>
              <a:pPr algn="r"/>
              <a:t>48</a:t>
            </a:fld>
            <a:endParaRPr lang="en-US" sz="1200">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E2523191-BDFA-E742-AE34-B1A7305170C2}" type="slidenum">
              <a:rPr lang="en-US"/>
              <a:pPr/>
              <a:t>49</a:t>
            </a:fld>
            <a:endParaRPr lang="en-US"/>
          </a:p>
        </p:txBody>
      </p:sp>
      <p:sp>
        <p:nvSpPr>
          <p:cNvPr id="156674" name="Slide Image Placeholder 1"/>
          <p:cNvSpPr>
            <a:spLocks noGrp="1" noRot="1" noChangeAspect="1" noTextEdit="1"/>
          </p:cNvSpPr>
          <p:nvPr>
            <p:ph type="sldImg"/>
          </p:nvPr>
        </p:nvSpPr>
        <p:spPr>
          <a:xfrm>
            <a:off x="1144588" y="685800"/>
            <a:ext cx="4572000" cy="3429000"/>
          </a:xfrm>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spcBef>
                <a:spcPct val="0"/>
              </a:spcBef>
            </a:pPr>
            <a:r>
              <a:rPr lang="en-US"/>
              <a:t>Among many things, IBM Research is interested in pursuing exploratory research and </a:t>
            </a:r>
            <a:r>
              <a:rPr lang="en-US" b="1"/>
              <a:t>Grand Challenges.  </a:t>
            </a:r>
            <a:r>
              <a:rPr lang="en-US"/>
              <a:t>Consider Deep Blue, the first computer to win against a grand master chess player.</a:t>
            </a:r>
          </a:p>
          <a:p>
            <a:pPr eaLnBrk="1" hangingPunct="1">
              <a:spcBef>
                <a:spcPct val="0"/>
              </a:spcBef>
            </a:pPr>
            <a:endParaRPr lang="en-US"/>
          </a:p>
          <a:p>
            <a:pPr marL="0" lvl="1" eaLnBrk="1" hangingPunct="1">
              <a:spcBef>
                <a:spcPct val="0"/>
              </a:spcBef>
            </a:pPr>
            <a:r>
              <a:rPr lang="en-US"/>
              <a:t>The goals are for a Grand Challenge Project are to engage and inspire the scientific community to have broader impact on science and society. </a:t>
            </a:r>
          </a:p>
          <a:p>
            <a:pPr marL="0" lvl="1" eaLnBrk="1" hangingPunct="1">
              <a:spcBef>
                <a:spcPct val="0"/>
              </a:spcBef>
            </a:pPr>
            <a:endParaRPr lang="en-US"/>
          </a:p>
          <a:p>
            <a:pPr marL="0" lvl="1" eaLnBrk="1" hangingPunct="1">
              <a:spcBef>
                <a:spcPct val="0"/>
              </a:spcBef>
            </a:pPr>
            <a:r>
              <a:rPr lang="en-US"/>
              <a:t>To push the limits of computer technology and ultimately to drive innovation into business applications relevant to IBM customers.  Like, as we will see, in the case of the Jeopardy! Challenge,  to have impact on </a:t>
            </a:r>
            <a:r>
              <a:rPr lang="en-US" sz="2000"/>
              <a:t>Business Intelligence, Knowledge Discovery and Knowledge Management Compliance, Legal, Healthcare, Business Integrity, Customer Relationship Management, Web Self-Service , Product Support and National Intelligence.</a:t>
            </a:r>
            <a:endParaRPr lang="en-US" sz="1900"/>
          </a:p>
          <a:p>
            <a:pPr eaLnBrk="1" hangingPunct="1">
              <a:spcBef>
                <a:spcPct val="0"/>
              </a:spcBef>
            </a:pPr>
            <a:endParaRPr lang="en-US"/>
          </a:p>
          <a:p>
            <a:pPr eaLnBrk="1" hangingPunct="1">
              <a:spcBef>
                <a:spcPct val="0"/>
              </a:spcBef>
            </a:pPr>
            <a:endParaRPr lang="en-US"/>
          </a:p>
        </p:txBody>
      </p:sp>
      <p:sp>
        <p:nvSpPr>
          <p:cNvPr id="1566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a:defRPr>
                <a:solidFill>
                  <a:schemeClr val="tx1"/>
                </a:solidFill>
                <a:latin typeface="Arial" charset="0"/>
                <a:ea typeface="ＭＳ Ｐゴシック" charset="0"/>
                <a:cs typeface="Arial" charset="0"/>
              </a:defRPr>
            </a:lvl1pPr>
            <a:lvl2pPr marL="742950" indent="-285750" defTabSz="865188">
              <a:defRPr>
                <a:solidFill>
                  <a:schemeClr val="tx1"/>
                </a:solidFill>
                <a:latin typeface="Arial" charset="0"/>
                <a:ea typeface="Arial" charset="0"/>
                <a:cs typeface="Arial" charset="0"/>
              </a:defRPr>
            </a:lvl2pPr>
            <a:lvl3pPr marL="1143000" indent="-228600" defTabSz="865188">
              <a:defRPr>
                <a:solidFill>
                  <a:schemeClr val="tx1"/>
                </a:solidFill>
                <a:latin typeface="Arial" charset="0"/>
                <a:ea typeface="Arial" charset="0"/>
                <a:cs typeface="Arial" charset="0"/>
              </a:defRPr>
            </a:lvl3pPr>
            <a:lvl4pPr marL="1600200" indent="-228600" defTabSz="865188">
              <a:defRPr>
                <a:solidFill>
                  <a:schemeClr val="tx1"/>
                </a:solidFill>
                <a:latin typeface="Arial" charset="0"/>
                <a:ea typeface="Arial" charset="0"/>
                <a:cs typeface="Arial" charset="0"/>
              </a:defRPr>
            </a:lvl4pPr>
            <a:lvl5pPr marL="2057400" indent="-228600" defTabSz="865188">
              <a:defRPr>
                <a:solidFill>
                  <a:schemeClr val="tx1"/>
                </a:solidFill>
                <a:latin typeface="Arial" charset="0"/>
                <a:ea typeface="Arial" charset="0"/>
                <a:cs typeface="Arial" charset="0"/>
              </a:defRPr>
            </a:lvl5pPr>
            <a:lvl6pPr marL="2514600" indent="-228600" defTabSz="865188" fontAlgn="base">
              <a:spcBef>
                <a:spcPct val="0"/>
              </a:spcBef>
              <a:spcAft>
                <a:spcPct val="0"/>
              </a:spcAft>
              <a:defRPr>
                <a:solidFill>
                  <a:schemeClr val="tx1"/>
                </a:solidFill>
                <a:latin typeface="Arial" charset="0"/>
                <a:ea typeface="Arial" charset="0"/>
                <a:cs typeface="Arial" charset="0"/>
              </a:defRPr>
            </a:lvl6pPr>
            <a:lvl7pPr marL="2971800" indent="-228600" defTabSz="865188" fontAlgn="base">
              <a:spcBef>
                <a:spcPct val="0"/>
              </a:spcBef>
              <a:spcAft>
                <a:spcPct val="0"/>
              </a:spcAft>
              <a:defRPr>
                <a:solidFill>
                  <a:schemeClr val="tx1"/>
                </a:solidFill>
                <a:latin typeface="Arial" charset="0"/>
                <a:ea typeface="Arial" charset="0"/>
                <a:cs typeface="Arial" charset="0"/>
              </a:defRPr>
            </a:lvl7pPr>
            <a:lvl8pPr marL="3429000" indent="-228600" defTabSz="865188" fontAlgn="base">
              <a:spcBef>
                <a:spcPct val="0"/>
              </a:spcBef>
              <a:spcAft>
                <a:spcPct val="0"/>
              </a:spcAft>
              <a:defRPr>
                <a:solidFill>
                  <a:schemeClr val="tx1"/>
                </a:solidFill>
                <a:latin typeface="Arial" charset="0"/>
                <a:ea typeface="Arial" charset="0"/>
                <a:cs typeface="Arial" charset="0"/>
              </a:defRPr>
            </a:lvl8pPr>
            <a:lvl9pPr marL="3886200" indent="-228600" defTabSz="865188" fontAlgn="base">
              <a:spcBef>
                <a:spcPct val="0"/>
              </a:spcBef>
              <a:spcAft>
                <a:spcPct val="0"/>
              </a:spcAft>
              <a:defRPr>
                <a:solidFill>
                  <a:schemeClr val="tx1"/>
                </a:solidFill>
                <a:latin typeface="Arial" charset="0"/>
                <a:ea typeface="Arial" charset="0"/>
                <a:cs typeface="Arial" charset="0"/>
              </a:defRPr>
            </a:lvl9pPr>
          </a:lstStyle>
          <a:p>
            <a:pPr algn="r"/>
            <a:fld id="{169D4011-7B70-5949-B39B-FE93990D837A}" type="slidenum">
              <a:rPr lang="en-US" sz="1200">
                <a:latin typeface="Calibri" charset="0"/>
              </a:rPr>
              <a:pPr algn="r"/>
              <a:t>49</a:t>
            </a:fld>
            <a:endParaRPr lang="en-US" sz="1200">
              <a:latin typeface="Calibri"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0B23B740-4F0F-A84D-9E85-17E1795FE800}" type="slidenum">
              <a:rPr lang="en-US"/>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BAEA67-4999-354B-A0FD-D18A400E4A72}" type="slidenum">
              <a:rPr lang="en-US"/>
              <a:pPr/>
              <a:t>5</a:t>
            </a:fld>
            <a:endParaRPr lang="en-US"/>
          </a:p>
        </p:txBody>
      </p:sp>
      <p:sp>
        <p:nvSpPr>
          <p:cNvPr id="2465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noTextEdit="1"/>
          </p:cNvSpPr>
          <p:nvPr>
            <p:ph type="sldImg"/>
          </p:nvPr>
        </p:nvSpPr>
        <p:spPr>
          <a:ln/>
        </p:spPr>
      </p:sp>
      <p:sp>
        <p:nvSpPr>
          <p:cNvPr id="160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Consider first what computers are good at.</a:t>
            </a:r>
          </a:p>
          <a:p>
            <a:r>
              <a:rPr lang="en-US"/>
              <a:t>Here is a equation – the natural long of 12 million 546 thousand, 7 hundred and nintey-eight * Pi / 34,567.46 </a:t>
            </a:r>
          </a:p>
          <a:p>
            <a:r>
              <a:rPr lang="en-US"/>
              <a:t>Anyone?</a:t>
            </a:r>
          </a:p>
          <a:p>
            <a:r>
              <a:rPr lang="en-US"/>
              <a:t>Anyone know if its greater or less than 1?</a:t>
            </a:r>
          </a:p>
          <a:p>
            <a:r>
              <a:rPr lang="en-US"/>
              <a:t>Comptuter?</a:t>
            </a:r>
          </a:p>
          <a:p>
            <a:r>
              <a:rPr lang="en-US"/>
              <a:t>&lt;click&gt;</a:t>
            </a:r>
          </a:p>
          <a:p>
            <a:r>
              <a:rPr lang="en-US"/>
              <a:t>The answer is 0.00885</a:t>
            </a:r>
          </a:p>
          <a:p>
            <a:endParaRPr lang="en-US"/>
          </a:p>
          <a:p>
            <a:r>
              <a:rPr lang="en-US"/>
              <a:t>How about this?</a:t>
            </a:r>
          </a:p>
          <a:p>
            <a:endParaRPr lang="en-US"/>
          </a:p>
          <a:p>
            <a:r>
              <a:rPr lang="en-US"/>
              <a:t>Select the payment where the owner is David Jones and the type of the product owned is a laptop.</a:t>
            </a:r>
          </a:p>
          <a:p>
            <a:endParaRPr lang="en-US"/>
          </a:p>
          <a:p>
            <a:r>
              <a:rPr lang="en-US"/>
              <a:t>&lt;click&gt; </a:t>
            </a:r>
          </a:p>
          <a:p>
            <a:endParaRPr lang="en-US"/>
          </a:p>
          <a:p>
            <a:r>
              <a:rPr lang="en-US"/>
              <a:t>The computer can easily traverse this information in tables or </a:t>
            </a:r>
            <a:r>
              <a:rPr lang="ja-JP" altLang="en-US"/>
              <a:t>“</a:t>
            </a:r>
            <a:r>
              <a:rPr lang="en-US"/>
              <a:t>structured databases</a:t>
            </a:r>
            <a:r>
              <a:rPr lang="ja-JP" altLang="en-US"/>
              <a:t>”</a:t>
            </a:r>
            <a:r>
              <a:rPr lang="en-US"/>
              <a:t> and go from row to column to row and find its way to the Payment field and get the answer.</a:t>
            </a:r>
          </a:p>
          <a:p>
            <a:r>
              <a:rPr lang="en-US"/>
              <a:t>It does this sort of stuff really, really well storing just the information it needs to answer these database queries</a:t>
            </a:r>
          </a:p>
          <a:p>
            <a:endParaRPr lang="en-US"/>
          </a:p>
          <a:p>
            <a:r>
              <a:rPr lang="en-US"/>
              <a:t>How about matching keywords does that real well too.</a:t>
            </a:r>
          </a:p>
          <a:p>
            <a:endParaRPr lang="en-US"/>
          </a:p>
          <a:p>
            <a:r>
              <a:rPr lang="en-US"/>
              <a:t>Here to figure out that David Jones is the same as David Jones it compares each letter and knows they are the same so it concludes they are equal.</a:t>
            </a:r>
          </a:p>
          <a:p>
            <a:endParaRPr lang="en-US"/>
          </a:p>
          <a:p>
            <a:r>
              <a:rPr lang="en-US"/>
              <a:t>&lt;click&gt;</a:t>
            </a:r>
          </a:p>
          <a:p>
            <a:endParaRPr lang="en-US"/>
          </a:p>
          <a:p>
            <a:r>
              <a:rPr lang="en-US"/>
              <a:t>In the next example based on that simple letter matching algorithm it does not think </a:t>
            </a:r>
            <a:r>
              <a:rPr lang="ja-JP" altLang="en-US"/>
              <a:t>“</a:t>
            </a:r>
            <a:r>
              <a:rPr lang="en-US"/>
              <a:t>Dave Jones</a:t>
            </a:r>
            <a:r>
              <a:rPr lang="ja-JP" altLang="en-US"/>
              <a:t>”</a:t>
            </a:r>
            <a:r>
              <a:rPr lang="en-US"/>
              <a:t> is the same as </a:t>
            </a:r>
            <a:r>
              <a:rPr lang="ja-JP" altLang="en-US"/>
              <a:t>“</a:t>
            </a:r>
            <a:r>
              <a:rPr lang="en-US"/>
              <a:t>David Jones</a:t>
            </a:r>
            <a:r>
              <a:rPr lang="ja-JP" altLang="en-US"/>
              <a:t>”</a:t>
            </a:r>
            <a:endParaRPr lang="en-US"/>
          </a:p>
          <a:p>
            <a:r>
              <a:rPr lang="en-US"/>
              <a:t>To make that very simple leap it would have to know that that Dave is nickname for David and some likelihood they are the same.</a:t>
            </a:r>
          </a:p>
          <a:p>
            <a:r>
              <a:rPr lang="en-US"/>
              <a:t>As far as the computer is concerned with no additional knowledge David and Dave are as different as Mary and Mauri.</a:t>
            </a:r>
          </a:p>
          <a:p>
            <a:endParaRPr lang="en-US"/>
          </a:p>
          <a:p>
            <a:endParaRPr lang="en-US"/>
          </a:p>
        </p:txBody>
      </p:sp>
      <p:sp>
        <p:nvSpPr>
          <p:cNvPr id="160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FEB6954A-E555-884C-942E-E96AEA597B19}" type="slidenum">
              <a:rPr lang="en-US"/>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a:xfrm>
            <a:off x="1600200" y="381000"/>
            <a:ext cx="3581400" cy="2686050"/>
          </a:xfrm>
          <a:ln/>
        </p:spPr>
      </p:sp>
      <p:sp>
        <p:nvSpPr>
          <p:cNvPr id="162818" name="Notes Placeholder 2"/>
          <p:cNvSpPr>
            <a:spLocks noGrp="1"/>
          </p:cNvSpPr>
          <p:nvPr>
            <p:ph type="body" idx="1"/>
          </p:nvPr>
        </p:nvSpPr>
        <p:spPr>
          <a:xfrm>
            <a:off x="0" y="3200400"/>
            <a:ext cx="685800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900"/>
              <a:t>Computer programs are natively </a:t>
            </a:r>
            <a:r>
              <a:rPr lang="en-US" sz="900" b="1"/>
              <a:t>explicit</a:t>
            </a:r>
            <a:r>
              <a:rPr lang="en-US" sz="900"/>
              <a:t> and </a:t>
            </a:r>
            <a:r>
              <a:rPr lang="en-US" sz="900" b="1"/>
              <a:t>exacting</a:t>
            </a:r>
            <a:r>
              <a:rPr lang="en-US" sz="900"/>
              <a:t> in their calculations over numbers and symbols.</a:t>
            </a:r>
            <a:br>
              <a:rPr lang="en-US" sz="900"/>
            </a:br>
            <a:endParaRPr lang="en-US" sz="900"/>
          </a:p>
          <a:p>
            <a:r>
              <a:rPr lang="en-US" sz="900"/>
              <a:t>But Natural Language - -the words and phrases we humans use to communicate with one another -- is implicit -- the exact meaning is not completely and exactly indicated -- but instead is  highly dependent on the context  -- what has been said before, the topic, how it is being discussed  -- factually, figuratively, fictionally etc.</a:t>
            </a:r>
          </a:p>
          <a:p>
            <a:endParaRPr lang="en-US" sz="900"/>
          </a:p>
          <a:p>
            <a:r>
              <a:rPr lang="en-US" sz="900"/>
              <a:t>Moreover,  natural language is often imprecise – it does not have to treat a subject with numerical precision…humans naturally interact and operate all the time with different degrees of uncertainty and fuzzy associations between words and concepts. We use huge amounts of background knowledge to reconcile and interpret what we read.</a:t>
            </a:r>
          </a:p>
          <a:p>
            <a:endParaRPr lang="en-US" sz="900"/>
          </a:p>
          <a:p>
            <a:r>
              <a:rPr lang="en-US" sz="900"/>
              <a:t>Consider these examples….it is one thing to build a </a:t>
            </a:r>
            <a:r>
              <a:rPr lang="en-US" sz="900" b="1"/>
              <a:t>database table </a:t>
            </a:r>
            <a:r>
              <a:rPr lang="en-US" sz="900"/>
              <a:t>to exactly answer the question </a:t>
            </a:r>
            <a:r>
              <a:rPr lang="ja-JP" altLang="en-US" sz="900"/>
              <a:t>“</a:t>
            </a:r>
            <a:r>
              <a:rPr lang="en-US" sz="900" b="1"/>
              <a:t>Where is someone born?</a:t>
            </a:r>
            <a:r>
              <a:rPr lang="ja-JP" altLang="en-US" sz="900" b="1"/>
              <a:t>”</a:t>
            </a:r>
            <a:r>
              <a:rPr lang="en-US" sz="900" b="1"/>
              <a:t>.  </a:t>
            </a:r>
            <a:r>
              <a:rPr lang="en-US" sz="900"/>
              <a:t>The computer looks up the name in one column and is programmed to know that the other column contains the birth place. </a:t>
            </a:r>
            <a:r>
              <a:rPr lang="en-US" sz="900" b="1"/>
              <a:t>STRUCUTRED</a:t>
            </a:r>
            <a:r>
              <a:rPr lang="en-US" sz="900"/>
              <a:t> information, like this database table,  is designed for computers to make simple comparisons and to be exactly as accurate as the data entered into the database. </a:t>
            </a:r>
          </a:p>
          <a:p>
            <a:r>
              <a:rPr lang="en-US" sz="900"/>
              <a:t>Natural language is created  and used by humans for humans. A reason we call natural language </a:t>
            </a:r>
            <a:r>
              <a:rPr lang="ja-JP" altLang="en-US" sz="900"/>
              <a:t>“</a:t>
            </a:r>
            <a:r>
              <a:rPr lang="en-US" sz="900" b="1"/>
              <a:t>Unstructured</a:t>
            </a:r>
            <a:r>
              <a:rPr lang="ja-JP" altLang="en-US" sz="900"/>
              <a:t>”</a:t>
            </a:r>
            <a:r>
              <a:rPr lang="en-US" sz="900"/>
              <a:t> is because it lacks the exact  structure and meaning that computer programs typically use to answer questions. Understanding what is being represented is a whole other challenge for computer programs .</a:t>
            </a:r>
          </a:p>
          <a:p>
            <a:endParaRPr lang="en-US" sz="900"/>
          </a:p>
          <a:p>
            <a:r>
              <a:rPr lang="en-US" sz="900"/>
              <a:t>Consider this sentence &lt;read&gt; </a:t>
            </a:r>
          </a:p>
          <a:p>
            <a:endParaRPr lang="en-US" sz="900"/>
          </a:p>
          <a:p>
            <a:r>
              <a:rPr lang="en-US" sz="900"/>
              <a:t>It implies that </a:t>
            </a:r>
            <a:r>
              <a:rPr lang="en-US" sz="900" b="1"/>
              <a:t>Albert Einstein </a:t>
            </a:r>
            <a:r>
              <a:rPr lang="en-US" sz="900"/>
              <a:t>was born in </a:t>
            </a:r>
            <a:r>
              <a:rPr lang="en-US" sz="900" b="1"/>
              <a:t>Ulm</a:t>
            </a:r>
            <a:r>
              <a:rPr lang="en-US" sz="900"/>
              <a:t> – but there is a whole lot the computer has to do to figure that out any degree of certainty  -  it has to understand sentence structure, parts of speech, the possible meaning of words and phrases and how they related to the words and phrases in the question. What does a </a:t>
            </a:r>
            <a:r>
              <a:rPr lang="en-US" sz="900" b="1"/>
              <a:t>remembrance</a:t>
            </a:r>
            <a:r>
              <a:rPr lang="en-US" sz="900"/>
              <a:t>, a </a:t>
            </a:r>
            <a:r>
              <a:rPr lang="en-US" sz="900" b="1"/>
              <a:t>water color </a:t>
            </a:r>
            <a:r>
              <a:rPr lang="en-US" sz="900"/>
              <a:t>and an </a:t>
            </a:r>
            <a:r>
              <a:rPr lang="en-US" sz="900" b="1"/>
              <a:t>Otto</a:t>
            </a:r>
            <a:r>
              <a:rPr lang="en-US" sz="900"/>
              <a:t> have to do with where someone was born.</a:t>
            </a:r>
          </a:p>
          <a:p>
            <a:endParaRPr lang="en-US" sz="900"/>
          </a:p>
          <a:p>
            <a:r>
              <a:rPr lang="en-US" sz="900"/>
              <a:t>Consider another question in the Jeopardy Style … </a:t>
            </a:r>
            <a:r>
              <a:rPr lang="en-US" sz="900" b="1"/>
              <a:t>X ran this? </a:t>
            </a:r>
            <a:r>
              <a:rPr lang="en-US" sz="900"/>
              <a:t>And this potentially answer-bearing sentence. Read the Sentence…</a:t>
            </a:r>
          </a:p>
          <a:p>
            <a:endParaRPr lang="en-US" sz="900"/>
          </a:p>
          <a:p>
            <a:r>
              <a:rPr lang="en-US" sz="900"/>
              <a:t>Does this sentence answer the question for </a:t>
            </a:r>
            <a:r>
              <a:rPr lang="en-US" sz="900" b="1"/>
              <a:t>Jack Welch </a:t>
            </a:r>
            <a:r>
              <a:rPr lang="en-US" sz="900"/>
              <a:t>- -what does </a:t>
            </a:r>
            <a:r>
              <a:rPr lang="ja-JP" altLang="en-US" sz="900"/>
              <a:t>“</a:t>
            </a:r>
            <a:r>
              <a:rPr lang="en-US" sz="900" b="1"/>
              <a:t>ran</a:t>
            </a:r>
            <a:r>
              <a:rPr lang="ja-JP" altLang="en-US" sz="900"/>
              <a:t>”</a:t>
            </a:r>
            <a:r>
              <a:rPr lang="en-US" sz="900"/>
              <a:t> have to do with </a:t>
            </a:r>
            <a:r>
              <a:rPr lang="en-US" sz="900" b="1"/>
              <a:t>leadership</a:t>
            </a:r>
            <a:r>
              <a:rPr lang="en-US" sz="900"/>
              <a:t> or </a:t>
            </a:r>
            <a:r>
              <a:rPr lang="en-US" sz="900" b="1"/>
              <a:t>painting</a:t>
            </a:r>
            <a:r>
              <a:rPr lang="en-US" sz="900"/>
              <a:t>. How would a computer  confidently infer from this sentence that Jack Welch ran GE – might be easer to deduce that he was at least a painter there.</a:t>
            </a:r>
          </a:p>
          <a:p>
            <a:endParaRPr lang="en-US" sz="900"/>
          </a:p>
          <a:p>
            <a:endParaRPr lang="en-US" sz="900"/>
          </a:p>
        </p:txBody>
      </p:sp>
      <p:sp>
        <p:nvSpPr>
          <p:cNvPr id="162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307C68A9-6A5E-A641-B5F6-34FF3F66B063}" type="slidenum">
              <a:rPr lang="en-US">
                <a:solidFill>
                  <a:srgbClr val="000000"/>
                </a:solidFill>
              </a:rPr>
              <a:pPr/>
              <a:t>52</a:t>
            </a:fld>
            <a:endParaRPr lang="en-US">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4D158970-8280-8F4A-902C-0943504968D3}" type="slidenum">
              <a:rPr lang="en-US"/>
              <a:pPr/>
              <a:t>53</a:t>
            </a:fld>
            <a:endParaRPr lang="en-US"/>
          </a:p>
        </p:txBody>
      </p:sp>
      <p:sp>
        <p:nvSpPr>
          <p:cNvPr id="168962" name="Slide Image Placeholder 1"/>
          <p:cNvSpPr>
            <a:spLocks noGrp="1" noRot="1" noChangeAspect="1" noTextEdit="1"/>
          </p:cNvSpPr>
          <p:nvPr>
            <p:ph type="sldImg"/>
          </p:nvPr>
        </p:nvSpPr>
        <p:spPr>
          <a:xfrm>
            <a:off x="1144588" y="685800"/>
            <a:ext cx="4572000" cy="3429000"/>
          </a:xfrm>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lnSpc>
                <a:spcPct val="90000"/>
              </a:lnSpc>
              <a:spcBef>
                <a:spcPct val="0"/>
              </a:spcBef>
            </a:pPr>
            <a:r>
              <a:rPr lang="en-US" sz="1300"/>
              <a:t>Lets look at some examples of what we call  </a:t>
            </a:r>
            <a:r>
              <a:rPr lang="en-US" sz="1300" b="1"/>
              <a:t>Basic Factiods.</a:t>
            </a:r>
            <a:endParaRPr lang="en-US" sz="1300"/>
          </a:p>
          <a:p>
            <a:pPr eaLnBrk="1" hangingPunct="1">
              <a:lnSpc>
                <a:spcPct val="90000"/>
              </a:lnSpc>
              <a:spcBef>
                <a:spcPct val="0"/>
              </a:spcBef>
            </a:pPr>
            <a:r>
              <a:rPr lang="en-US" sz="1300" b="1"/>
              <a:t> </a:t>
            </a:r>
            <a:endParaRPr lang="en-US" sz="1300"/>
          </a:p>
          <a:p>
            <a:pPr eaLnBrk="1" hangingPunct="1">
              <a:lnSpc>
                <a:spcPct val="90000"/>
              </a:lnSpc>
              <a:spcBef>
                <a:spcPct val="0"/>
              </a:spcBef>
            </a:pPr>
            <a:r>
              <a:rPr lang="en-US" sz="1300" i="1" baseline="-25000"/>
              <a:t>&lt;Read the fish example&gt; </a:t>
            </a:r>
            <a:endParaRPr lang="en-US" sz="1300"/>
          </a:p>
          <a:p>
            <a:pPr eaLnBrk="1" hangingPunct="1">
              <a:lnSpc>
                <a:spcPct val="90000"/>
              </a:lnSpc>
              <a:spcBef>
                <a:spcPct val="0"/>
              </a:spcBef>
            </a:pPr>
            <a:r>
              <a:rPr lang="en-US" sz="1300"/>
              <a:t> </a:t>
            </a:r>
          </a:p>
          <a:p>
            <a:pPr eaLnBrk="1" hangingPunct="1">
              <a:lnSpc>
                <a:spcPct val="90000"/>
              </a:lnSpc>
              <a:spcBef>
                <a:spcPct val="0"/>
              </a:spcBef>
            </a:pPr>
            <a:r>
              <a:rPr lang="en-US" sz="1300"/>
              <a:t>Notice that the type of thing being asked for is often indicated, </a:t>
            </a:r>
          </a:p>
          <a:p>
            <a:pPr eaLnBrk="1" hangingPunct="1">
              <a:lnSpc>
                <a:spcPct val="90000"/>
              </a:lnSpc>
              <a:spcBef>
                <a:spcPct val="0"/>
              </a:spcBef>
            </a:pPr>
            <a:r>
              <a:rPr lang="en-US" sz="1300"/>
              <a:t>but can go from specific to very vague. </a:t>
            </a:r>
          </a:p>
          <a:p>
            <a:pPr eaLnBrk="1" hangingPunct="1">
              <a:lnSpc>
                <a:spcPct val="90000"/>
              </a:lnSpc>
              <a:spcBef>
                <a:spcPct val="0"/>
              </a:spcBef>
            </a:pPr>
            <a:r>
              <a:rPr lang="en-US" sz="1300"/>
              <a:t> </a:t>
            </a:r>
          </a:p>
          <a:p>
            <a:pPr eaLnBrk="1" hangingPunct="1">
              <a:lnSpc>
                <a:spcPct val="90000"/>
              </a:lnSpc>
              <a:spcBef>
                <a:spcPct val="0"/>
              </a:spcBef>
            </a:pPr>
            <a:r>
              <a:rPr lang="en-US" sz="1300"/>
              <a:t>If you are starting </a:t>
            </a:r>
          </a:p>
          <a:p>
            <a:pPr eaLnBrk="1" hangingPunct="1">
              <a:lnSpc>
                <a:spcPct val="90000"/>
              </a:lnSpc>
              <a:spcBef>
                <a:spcPct val="0"/>
              </a:spcBef>
            </a:pPr>
            <a:r>
              <a:rPr lang="en-US" sz="1300"/>
              <a:t>to think -- we can just build a database of fish, think again.</a:t>
            </a:r>
          </a:p>
          <a:p>
            <a:pPr eaLnBrk="1" hangingPunct="1">
              <a:lnSpc>
                <a:spcPct val="90000"/>
              </a:lnSpc>
              <a:spcBef>
                <a:spcPct val="0"/>
              </a:spcBef>
            </a:pPr>
            <a:r>
              <a:rPr lang="en-US" sz="1300"/>
              <a:t> </a:t>
            </a:r>
          </a:p>
          <a:p>
            <a:pPr eaLnBrk="1" hangingPunct="1">
              <a:lnSpc>
                <a:spcPct val="90000"/>
              </a:lnSpc>
              <a:spcBef>
                <a:spcPct val="0"/>
              </a:spcBef>
            </a:pPr>
            <a:r>
              <a:rPr lang="en-US" sz="1300" i="1" baseline="-25000"/>
              <a:t>&lt;Read the form example&gt; </a:t>
            </a:r>
            <a:endParaRPr lang="en-US" sz="1300"/>
          </a:p>
          <a:p>
            <a:pPr eaLnBrk="1" hangingPunct="1">
              <a:lnSpc>
                <a:spcPct val="90000"/>
              </a:lnSpc>
              <a:spcBef>
                <a:spcPct val="0"/>
              </a:spcBef>
            </a:pPr>
            <a:r>
              <a:rPr lang="en-US" sz="1300"/>
              <a:t> </a:t>
            </a:r>
          </a:p>
          <a:p>
            <a:pPr eaLnBrk="1" hangingPunct="1">
              <a:lnSpc>
                <a:spcPct val="90000"/>
              </a:lnSpc>
              <a:spcBef>
                <a:spcPct val="0"/>
              </a:spcBef>
            </a:pPr>
            <a:r>
              <a:rPr lang="en-US" sz="1300"/>
              <a:t>imagine building a database of everything that can be a </a:t>
            </a:r>
            <a:r>
              <a:rPr lang="en-US" sz="1300" b="1"/>
              <a:t>form</a:t>
            </a:r>
            <a:endParaRPr lang="en-US" sz="1300"/>
          </a:p>
          <a:p>
            <a:pPr eaLnBrk="1" hangingPunct="1">
              <a:lnSpc>
                <a:spcPct val="90000"/>
              </a:lnSpc>
              <a:spcBef>
                <a:spcPct val="0"/>
              </a:spcBef>
            </a:pPr>
            <a:r>
              <a:rPr lang="en-US" sz="1300"/>
              <a:t> </a:t>
            </a:r>
          </a:p>
          <a:p>
            <a:pPr eaLnBrk="1" hangingPunct="1">
              <a:lnSpc>
                <a:spcPct val="90000"/>
              </a:lnSpc>
              <a:spcBef>
                <a:spcPct val="0"/>
              </a:spcBef>
            </a:pPr>
            <a:r>
              <a:rPr lang="en-US" sz="1300"/>
              <a:t>Or consider this example </a:t>
            </a:r>
          </a:p>
          <a:p>
            <a:pPr eaLnBrk="1" hangingPunct="1">
              <a:lnSpc>
                <a:spcPct val="90000"/>
              </a:lnSpc>
              <a:spcBef>
                <a:spcPct val="0"/>
              </a:spcBef>
            </a:pPr>
            <a:r>
              <a:rPr lang="en-US" sz="1300"/>
              <a:t> </a:t>
            </a:r>
          </a:p>
          <a:p>
            <a:pPr eaLnBrk="1" hangingPunct="1">
              <a:lnSpc>
                <a:spcPct val="90000"/>
              </a:lnSpc>
              <a:spcBef>
                <a:spcPct val="0"/>
              </a:spcBef>
            </a:pPr>
            <a:r>
              <a:rPr lang="en-US" sz="1300" i="1" baseline="-25000"/>
              <a:t>&lt;read the Lincoln example&gt;</a:t>
            </a:r>
            <a:endParaRPr lang="en-US" sz="1300"/>
          </a:p>
          <a:p>
            <a:pPr eaLnBrk="1" hangingPunct="1">
              <a:lnSpc>
                <a:spcPct val="90000"/>
              </a:lnSpc>
              <a:spcBef>
                <a:spcPct val="0"/>
              </a:spcBef>
            </a:pPr>
            <a:r>
              <a:rPr lang="en-US" sz="1300"/>
              <a:t> </a:t>
            </a:r>
          </a:p>
          <a:p>
            <a:pPr eaLnBrk="1" hangingPunct="1">
              <a:lnSpc>
                <a:spcPct val="90000"/>
              </a:lnSpc>
              <a:spcBef>
                <a:spcPct val="0"/>
              </a:spcBef>
            </a:pPr>
            <a:r>
              <a:rPr lang="en-US" sz="1300"/>
              <a:t>There are many questions that do not indicate the type at all.</a:t>
            </a:r>
          </a:p>
          <a:p>
            <a:pPr eaLnBrk="1" hangingPunct="1">
              <a:lnSpc>
                <a:spcPct val="90000"/>
              </a:lnSpc>
              <a:spcBef>
                <a:spcPct val="0"/>
              </a:spcBef>
            </a:pPr>
            <a:endParaRPr lang="en-US"/>
          </a:p>
        </p:txBody>
      </p:sp>
      <p:sp>
        <p:nvSpPr>
          <p:cNvPr id="1689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a:defRPr>
                <a:solidFill>
                  <a:schemeClr val="tx1"/>
                </a:solidFill>
                <a:latin typeface="Arial" charset="0"/>
                <a:ea typeface="ＭＳ Ｐゴシック" charset="0"/>
                <a:cs typeface="Arial" charset="0"/>
              </a:defRPr>
            </a:lvl1pPr>
            <a:lvl2pPr marL="742950" indent="-285750" defTabSz="865188">
              <a:defRPr>
                <a:solidFill>
                  <a:schemeClr val="tx1"/>
                </a:solidFill>
                <a:latin typeface="Arial" charset="0"/>
                <a:ea typeface="Arial" charset="0"/>
                <a:cs typeface="Arial" charset="0"/>
              </a:defRPr>
            </a:lvl2pPr>
            <a:lvl3pPr marL="1143000" indent="-228600" defTabSz="865188">
              <a:defRPr>
                <a:solidFill>
                  <a:schemeClr val="tx1"/>
                </a:solidFill>
                <a:latin typeface="Arial" charset="0"/>
                <a:ea typeface="Arial" charset="0"/>
                <a:cs typeface="Arial" charset="0"/>
              </a:defRPr>
            </a:lvl3pPr>
            <a:lvl4pPr marL="1600200" indent="-228600" defTabSz="865188">
              <a:defRPr>
                <a:solidFill>
                  <a:schemeClr val="tx1"/>
                </a:solidFill>
                <a:latin typeface="Arial" charset="0"/>
                <a:ea typeface="Arial" charset="0"/>
                <a:cs typeface="Arial" charset="0"/>
              </a:defRPr>
            </a:lvl4pPr>
            <a:lvl5pPr marL="2057400" indent="-228600" defTabSz="865188">
              <a:defRPr>
                <a:solidFill>
                  <a:schemeClr val="tx1"/>
                </a:solidFill>
                <a:latin typeface="Arial" charset="0"/>
                <a:ea typeface="Arial" charset="0"/>
                <a:cs typeface="Arial" charset="0"/>
              </a:defRPr>
            </a:lvl5pPr>
            <a:lvl6pPr marL="2514600" indent="-228600" defTabSz="865188" fontAlgn="base">
              <a:spcBef>
                <a:spcPct val="0"/>
              </a:spcBef>
              <a:spcAft>
                <a:spcPct val="0"/>
              </a:spcAft>
              <a:defRPr>
                <a:solidFill>
                  <a:schemeClr val="tx1"/>
                </a:solidFill>
                <a:latin typeface="Arial" charset="0"/>
                <a:ea typeface="Arial" charset="0"/>
                <a:cs typeface="Arial" charset="0"/>
              </a:defRPr>
            </a:lvl6pPr>
            <a:lvl7pPr marL="2971800" indent="-228600" defTabSz="865188" fontAlgn="base">
              <a:spcBef>
                <a:spcPct val="0"/>
              </a:spcBef>
              <a:spcAft>
                <a:spcPct val="0"/>
              </a:spcAft>
              <a:defRPr>
                <a:solidFill>
                  <a:schemeClr val="tx1"/>
                </a:solidFill>
                <a:latin typeface="Arial" charset="0"/>
                <a:ea typeface="Arial" charset="0"/>
                <a:cs typeface="Arial" charset="0"/>
              </a:defRPr>
            </a:lvl7pPr>
            <a:lvl8pPr marL="3429000" indent="-228600" defTabSz="865188" fontAlgn="base">
              <a:spcBef>
                <a:spcPct val="0"/>
              </a:spcBef>
              <a:spcAft>
                <a:spcPct val="0"/>
              </a:spcAft>
              <a:defRPr>
                <a:solidFill>
                  <a:schemeClr val="tx1"/>
                </a:solidFill>
                <a:latin typeface="Arial" charset="0"/>
                <a:ea typeface="Arial" charset="0"/>
                <a:cs typeface="Arial" charset="0"/>
              </a:defRPr>
            </a:lvl8pPr>
            <a:lvl9pPr marL="3886200" indent="-228600" defTabSz="865188" fontAlgn="base">
              <a:spcBef>
                <a:spcPct val="0"/>
              </a:spcBef>
              <a:spcAft>
                <a:spcPct val="0"/>
              </a:spcAft>
              <a:defRPr>
                <a:solidFill>
                  <a:schemeClr val="tx1"/>
                </a:solidFill>
                <a:latin typeface="Arial" charset="0"/>
                <a:ea typeface="Arial" charset="0"/>
                <a:cs typeface="Arial" charset="0"/>
              </a:defRPr>
            </a:lvl9pPr>
          </a:lstStyle>
          <a:p>
            <a:pPr algn="r"/>
            <a:fld id="{296FDDC8-B19A-9642-BF1F-7DCFF3784A9F}" type="slidenum">
              <a:rPr lang="en-US" sz="1200">
                <a:latin typeface="Calibri" charset="0"/>
              </a:rPr>
              <a:pPr algn="r"/>
              <a:t>53</a:t>
            </a:fld>
            <a:endParaRPr lang="en-US" sz="1200">
              <a:latin typeface="Calibri"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FD319A93-58A7-A84B-B38E-9857C09CB7FB}" type="slidenum">
              <a:rPr lang="en-US">
                <a:solidFill>
                  <a:srgbClr val="000000"/>
                </a:solidFill>
              </a:rPr>
              <a:pPr/>
              <a:t>54</a:t>
            </a:fld>
            <a:endParaRPr lang="en-US">
              <a:solidFill>
                <a:srgbClr val="000000"/>
              </a:solidFill>
            </a:endParaRPr>
          </a:p>
        </p:txBody>
      </p:sp>
      <p:sp>
        <p:nvSpPr>
          <p:cNvPr id="171010" name="Slide Image Placeholder 1"/>
          <p:cNvSpPr>
            <a:spLocks noGrp="1" noRot="1" noChangeAspect="1" noTextEdit="1"/>
          </p:cNvSpPr>
          <p:nvPr>
            <p:ph type="sldImg"/>
          </p:nvPr>
        </p:nvSpPr>
        <p:spPr>
          <a:xfrm>
            <a:off x="1600200" y="231775"/>
            <a:ext cx="3657600" cy="2743200"/>
          </a:xfrm>
          <a:ln/>
        </p:spPr>
      </p:sp>
      <p:sp>
        <p:nvSpPr>
          <p:cNvPr id="171011" name="Notes Placeholder 2"/>
          <p:cNvSpPr>
            <a:spLocks noGrp="1"/>
          </p:cNvSpPr>
          <p:nvPr>
            <p:ph type="body" idx="1"/>
          </p:nvPr>
        </p:nvSpPr>
        <p:spPr>
          <a:xfrm>
            <a:off x="228600" y="3048000"/>
            <a:ext cx="6324600"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r>
              <a:rPr lang="en-US" sz="1100"/>
              <a:t>We do NOT approach the Jeopardy Challenge by trying to anticipate all questions and building databases of answers. </a:t>
            </a:r>
          </a:p>
          <a:p>
            <a:endParaRPr lang="en-US" sz="1100"/>
          </a:p>
          <a:p>
            <a:r>
              <a:rPr lang="en-US" sz="1100"/>
              <a:t>In fact, in  a random sample of </a:t>
            </a:r>
            <a:r>
              <a:rPr lang="en-US" sz="1100" b="1"/>
              <a:t>20,000 Jeopardy Clues </a:t>
            </a:r>
            <a:r>
              <a:rPr lang="en-US" sz="1100"/>
              <a:t>we automatically identified the main subject </a:t>
            </a:r>
            <a:r>
              <a:rPr lang="en-US" sz="1100" b="1"/>
              <a:t>or type </a:t>
            </a:r>
            <a:r>
              <a:rPr lang="en-US" sz="1100"/>
              <a:t>being asked about.  </a:t>
            </a:r>
          </a:p>
          <a:p>
            <a:r>
              <a:rPr lang="en-US" sz="1100"/>
              <a:t>We found that in 13% of the sampled questions,  there was no clear indication at all for the type of answer  and the players must rely almost entirely on the </a:t>
            </a:r>
            <a:r>
              <a:rPr lang="en-US" sz="1100" b="1"/>
              <a:t>context</a:t>
            </a:r>
            <a:r>
              <a:rPr lang="en-US" sz="1100"/>
              <a:t> to figure out what sort of answer is required.  </a:t>
            </a:r>
          </a:p>
          <a:p>
            <a:r>
              <a:rPr lang="en-US" sz="1100"/>
              <a:t> </a:t>
            </a:r>
          </a:p>
          <a:p>
            <a:r>
              <a:rPr lang="en-US" sz="1100" b="1"/>
              <a:t>The</a:t>
            </a:r>
            <a:r>
              <a:rPr lang="en-US" sz="1100"/>
              <a:t> remaining 87%  </a:t>
            </a:r>
            <a:r>
              <a:rPr lang="en-US" sz="1100" b="1"/>
              <a:t>is</a:t>
            </a:r>
            <a:r>
              <a:rPr lang="en-US" sz="1100"/>
              <a:t> what you see is this graph. It shows, what we call, a </a:t>
            </a:r>
            <a:r>
              <a:rPr lang="en-US" sz="1100" b="1"/>
              <a:t>very long tail.  </a:t>
            </a:r>
            <a:r>
              <a:rPr lang="en-US" sz="1100"/>
              <a:t>There is no small-enough set of topics to focus on that covers enough ground. Even focusing on the most </a:t>
            </a:r>
            <a:r>
              <a:rPr lang="en-US" sz="1100" b="1"/>
              <a:t>frequent few (The head of the tail to the left) </a:t>
            </a:r>
            <a:r>
              <a:rPr lang="en-US" sz="1100"/>
              <a:t>will cover  less-than 10% of the content. </a:t>
            </a:r>
          </a:p>
          <a:p>
            <a:endParaRPr lang="en-US" sz="1100"/>
          </a:p>
          <a:p>
            <a:r>
              <a:rPr lang="en-US" sz="1100"/>
              <a:t>1000</a:t>
            </a:r>
            <a:r>
              <a:rPr lang="ja-JP" altLang="en-US" sz="1100"/>
              <a:t>’</a:t>
            </a:r>
            <a:r>
              <a:rPr lang="en-US" sz="1100"/>
              <a:t>s of topics from </a:t>
            </a:r>
            <a:r>
              <a:rPr lang="en-US" sz="1100" b="1"/>
              <a:t>hats</a:t>
            </a:r>
            <a:r>
              <a:rPr lang="en-US" sz="1100"/>
              <a:t> to </a:t>
            </a:r>
            <a:r>
              <a:rPr lang="en-US" sz="1100" b="1"/>
              <a:t>insects</a:t>
            </a:r>
            <a:r>
              <a:rPr lang="en-US" sz="1100"/>
              <a:t> to </a:t>
            </a:r>
            <a:r>
              <a:rPr lang="en-US" sz="1100" b="1"/>
              <a:t>writers</a:t>
            </a:r>
            <a:r>
              <a:rPr lang="en-US" sz="1100"/>
              <a:t> to </a:t>
            </a:r>
            <a:r>
              <a:rPr lang="en-US" sz="1100" b="1"/>
              <a:t>diseases</a:t>
            </a:r>
            <a:r>
              <a:rPr lang="en-US" sz="1100"/>
              <a:t> to </a:t>
            </a:r>
            <a:r>
              <a:rPr lang="en-US" sz="1100" b="1"/>
              <a:t>vegetables</a:t>
            </a:r>
            <a:r>
              <a:rPr lang="en-US" sz="1100"/>
              <a:t> are all </a:t>
            </a:r>
            <a:r>
              <a:rPr lang="en-US" sz="1100" b="1"/>
              <a:t>equally</a:t>
            </a:r>
            <a:r>
              <a:rPr lang="en-US" sz="1100"/>
              <a:t> fair game. </a:t>
            </a:r>
          </a:p>
          <a:p>
            <a:endParaRPr lang="en-US" sz="1100"/>
          </a:p>
          <a:p>
            <a:r>
              <a:rPr lang="en-US" sz="1100"/>
              <a:t>And </a:t>
            </a:r>
            <a:r>
              <a:rPr lang="en-US" sz="1100" b="1"/>
              <a:t>FOR</a:t>
            </a:r>
            <a:r>
              <a:rPr lang="en-US" sz="1100"/>
              <a:t> these 1000</a:t>
            </a:r>
            <a:r>
              <a:rPr lang="ja-JP" altLang="en-US" sz="1100"/>
              <a:t>’</a:t>
            </a:r>
            <a:r>
              <a:rPr lang="en-US" sz="1100"/>
              <a:t>s of types, 1000</a:t>
            </a:r>
            <a:r>
              <a:rPr lang="ja-JP" altLang="en-US" sz="1100"/>
              <a:t>’</a:t>
            </a:r>
            <a:r>
              <a:rPr lang="en-US" sz="1100"/>
              <a:t>s of different questions may be asked and then phrased in an huge variety of different of ways.</a:t>
            </a:r>
          </a:p>
          <a:p>
            <a:r>
              <a:rPr lang="en-US" sz="1100"/>
              <a:t> </a:t>
            </a:r>
          </a:p>
          <a:p>
            <a:r>
              <a:rPr lang="en-US" sz="1100" b="1"/>
              <a:t>So, our </a:t>
            </a:r>
            <a:r>
              <a:rPr lang="en-US" sz="1100"/>
              <a:t>primary approach and research interest is </a:t>
            </a:r>
            <a:r>
              <a:rPr lang="en-US" sz="1100" b="1"/>
              <a:t>not</a:t>
            </a:r>
            <a:r>
              <a:rPr lang="en-US" sz="1100"/>
              <a:t> to collect and organize databases. Rather it is ON reusable  </a:t>
            </a:r>
            <a:r>
              <a:rPr lang="en-US" sz="1100" b="1"/>
              <a:t>Natural Language Processing (NLP) </a:t>
            </a:r>
            <a:r>
              <a:rPr lang="en-US" sz="1100"/>
              <a:t>technology for automatically understanding naturally occurring human-language text. </a:t>
            </a:r>
          </a:p>
          <a:p>
            <a:endParaRPr lang="en-US" sz="1100"/>
          </a:p>
          <a:p>
            <a:r>
              <a:rPr lang="en-US" sz="1100"/>
              <a:t>AS-IS, pre=existing structured knowledge in the form of DBs or KBs </a:t>
            </a:r>
            <a:r>
              <a:rPr lang="en-US" sz="1100" u="sng"/>
              <a:t>is</a:t>
            </a:r>
            <a:r>
              <a:rPr lang="en-US" sz="1100"/>
              <a:t> used to help to bridge meaning and interpret multiple NL texts. But because of the broad domain and the expressive language used in the questions and in content,  pre-built databases have very limited use of answering any significant number of questions. The focus rather is on NL understanding.</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a:ln/>
        </p:spPr>
      </p:sp>
      <p:sp>
        <p:nvSpPr>
          <p:cNvPr id="173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73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AD27050C-9DA0-8046-8BBA-B7C78DB67323}" type="slidenum">
              <a:rPr lang="en-US">
                <a:solidFill>
                  <a:srgbClr val="000000"/>
                </a:solidFill>
              </a:rPr>
              <a:pPr/>
              <a:t>55</a:t>
            </a:fld>
            <a:endParaRPr lang="en-US">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a:ln/>
        </p:spPr>
      </p:sp>
      <p:sp>
        <p:nvSpPr>
          <p:cNvPr id="175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Note that the </a:t>
            </a:r>
            <a:r>
              <a:rPr lang="ja-JP" altLang="en-US"/>
              <a:t>“</a:t>
            </a:r>
            <a:r>
              <a:rPr lang="en-US"/>
              <a:t>Text Mining</a:t>
            </a:r>
            <a:r>
              <a:rPr lang="ja-JP" altLang="en-US"/>
              <a:t>”</a:t>
            </a:r>
            <a:r>
              <a:rPr lang="en-US"/>
              <a:t> inference is very different from the Wordnet Tycor – mining ordinary language as we find that people consider a FLUID a type of LIQUID, when a strict taxonomy like Wordnet, correctly does not. However, for this domain, Jeopardy!, ML techniques learn to trust the relations mined from natural language text which allows the system to boost Cytoplasm</a:t>
            </a:r>
            <a:r>
              <a:rPr lang="ja-JP" altLang="en-US"/>
              <a:t>’</a:t>
            </a:r>
            <a:r>
              <a:rPr lang="en-US"/>
              <a:t> Tycor score.</a:t>
            </a:r>
          </a:p>
        </p:txBody>
      </p:sp>
      <p:sp>
        <p:nvSpPr>
          <p:cNvPr id="175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89019568-FDAE-A548-A8F5-522BAA4826E0}" type="slidenum">
              <a:rPr lang="en-US">
                <a:solidFill>
                  <a:srgbClr val="000000"/>
                </a:solidFill>
              </a:rPr>
              <a:pPr/>
              <a:t>56</a:t>
            </a:fld>
            <a:endParaRPr lang="en-US">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5B31BF60-78F0-384C-92B0-F1016FFB602B}" type="slidenum">
              <a:rPr lang="en-US"/>
              <a:pPr/>
              <a:t>57</a:t>
            </a:fld>
            <a:endParaRPr lang="en-US"/>
          </a:p>
        </p:txBody>
      </p:sp>
      <p:sp>
        <p:nvSpPr>
          <p:cNvPr id="17715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865188">
              <a:defRPr>
                <a:solidFill>
                  <a:schemeClr val="tx1"/>
                </a:solidFill>
                <a:latin typeface="Arial" charset="0"/>
                <a:ea typeface="ＭＳ Ｐゴシック" charset="0"/>
                <a:cs typeface="Arial" charset="0"/>
              </a:defRPr>
            </a:lvl1pPr>
            <a:lvl2pPr marL="742950" indent="-285750" defTabSz="865188">
              <a:defRPr>
                <a:solidFill>
                  <a:schemeClr val="tx1"/>
                </a:solidFill>
                <a:latin typeface="Arial" charset="0"/>
                <a:ea typeface="Arial" charset="0"/>
                <a:cs typeface="Arial" charset="0"/>
              </a:defRPr>
            </a:lvl2pPr>
            <a:lvl3pPr marL="1143000" indent="-228600" defTabSz="865188">
              <a:defRPr>
                <a:solidFill>
                  <a:schemeClr val="tx1"/>
                </a:solidFill>
                <a:latin typeface="Arial" charset="0"/>
                <a:ea typeface="Arial" charset="0"/>
                <a:cs typeface="Arial" charset="0"/>
              </a:defRPr>
            </a:lvl3pPr>
            <a:lvl4pPr marL="1600200" indent="-228600" defTabSz="865188">
              <a:defRPr>
                <a:solidFill>
                  <a:schemeClr val="tx1"/>
                </a:solidFill>
                <a:latin typeface="Arial" charset="0"/>
                <a:ea typeface="Arial" charset="0"/>
                <a:cs typeface="Arial" charset="0"/>
              </a:defRPr>
            </a:lvl4pPr>
            <a:lvl5pPr marL="2057400" indent="-228600" defTabSz="865188">
              <a:defRPr>
                <a:solidFill>
                  <a:schemeClr val="tx1"/>
                </a:solidFill>
                <a:latin typeface="Arial" charset="0"/>
                <a:ea typeface="Arial" charset="0"/>
                <a:cs typeface="Arial" charset="0"/>
              </a:defRPr>
            </a:lvl5pPr>
            <a:lvl6pPr marL="2514600" indent="-228600" defTabSz="865188" fontAlgn="base">
              <a:spcBef>
                <a:spcPct val="0"/>
              </a:spcBef>
              <a:spcAft>
                <a:spcPct val="0"/>
              </a:spcAft>
              <a:defRPr>
                <a:solidFill>
                  <a:schemeClr val="tx1"/>
                </a:solidFill>
                <a:latin typeface="Arial" charset="0"/>
                <a:ea typeface="Arial" charset="0"/>
                <a:cs typeface="Arial" charset="0"/>
              </a:defRPr>
            </a:lvl6pPr>
            <a:lvl7pPr marL="2971800" indent="-228600" defTabSz="865188" fontAlgn="base">
              <a:spcBef>
                <a:spcPct val="0"/>
              </a:spcBef>
              <a:spcAft>
                <a:spcPct val="0"/>
              </a:spcAft>
              <a:defRPr>
                <a:solidFill>
                  <a:schemeClr val="tx1"/>
                </a:solidFill>
                <a:latin typeface="Arial" charset="0"/>
                <a:ea typeface="Arial" charset="0"/>
                <a:cs typeface="Arial" charset="0"/>
              </a:defRPr>
            </a:lvl7pPr>
            <a:lvl8pPr marL="3429000" indent="-228600" defTabSz="865188" fontAlgn="base">
              <a:spcBef>
                <a:spcPct val="0"/>
              </a:spcBef>
              <a:spcAft>
                <a:spcPct val="0"/>
              </a:spcAft>
              <a:defRPr>
                <a:solidFill>
                  <a:schemeClr val="tx1"/>
                </a:solidFill>
                <a:latin typeface="Arial" charset="0"/>
                <a:ea typeface="Arial" charset="0"/>
                <a:cs typeface="Arial" charset="0"/>
              </a:defRPr>
            </a:lvl8pPr>
            <a:lvl9pPr marL="3886200" indent="-228600" defTabSz="865188" fontAlgn="base">
              <a:spcBef>
                <a:spcPct val="0"/>
              </a:spcBef>
              <a:spcAft>
                <a:spcPct val="0"/>
              </a:spcAft>
              <a:defRPr>
                <a:solidFill>
                  <a:schemeClr val="tx1"/>
                </a:solidFill>
                <a:latin typeface="Arial" charset="0"/>
                <a:ea typeface="Arial" charset="0"/>
                <a:cs typeface="Arial" charset="0"/>
              </a:defRPr>
            </a:lvl9pPr>
          </a:lstStyle>
          <a:p>
            <a:r>
              <a:rPr lang="en-US" sz="1200">
                <a:latin typeface="Calibri" charset="0"/>
              </a:rPr>
              <a:t>RSDC 2009</a:t>
            </a:r>
          </a:p>
        </p:txBody>
      </p:sp>
      <p:sp>
        <p:nvSpPr>
          <p:cNvPr id="177155"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865188">
              <a:defRPr>
                <a:solidFill>
                  <a:schemeClr val="tx1"/>
                </a:solidFill>
                <a:latin typeface="Arial" charset="0"/>
                <a:ea typeface="ＭＳ Ｐゴシック" charset="0"/>
                <a:cs typeface="Arial" charset="0"/>
              </a:defRPr>
            </a:lvl1pPr>
            <a:lvl2pPr marL="742950" indent="-285750" defTabSz="865188">
              <a:defRPr>
                <a:solidFill>
                  <a:schemeClr val="tx1"/>
                </a:solidFill>
                <a:latin typeface="Arial" charset="0"/>
                <a:ea typeface="Arial" charset="0"/>
                <a:cs typeface="Arial" charset="0"/>
              </a:defRPr>
            </a:lvl2pPr>
            <a:lvl3pPr marL="1143000" indent="-228600" defTabSz="865188">
              <a:defRPr>
                <a:solidFill>
                  <a:schemeClr val="tx1"/>
                </a:solidFill>
                <a:latin typeface="Arial" charset="0"/>
                <a:ea typeface="Arial" charset="0"/>
                <a:cs typeface="Arial" charset="0"/>
              </a:defRPr>
            </a:lvl3pPr>
            <a:lvl4pPr marL="1600200" indent="-228600" defTabSz="865188">
              <a:defRPr>
                <a:solidFill>
                  <a:schemeClr val="tx1"/>
                </a:solidFill>
                <a:latin typeface="Arial" charset="0"/>
                <a:ea typeface="Arial" charset="0"/>
                <a:cs typeface="Arial" charset="0"/>
              </a:defRPr>
            </a:lvl4pPr>
            <a:lvl5pPr marL="2057400" indent="-228600" defTabSz="865188">
              <a:defRPr>
                <a:solidFill>
                  <a:schemeClr val="tx1"/>
                </a:solidFill>
                <a:latin typeface="Arial" charset="0"/>
                <a:ea typeface="Arial" charset="0"/>
                <a:cs typeface="Arial" charset="0"/>
              </a:defRPr>
            </a:lvl5pPr>
            <a:lvl6pPr marL="2514600" indent="-228600" defTabSz="865188" fontAlgn="base">
              <a:spcBef>
                <a:spcPct val="0"/>
              </a:spcBef>
              <a:spcAft>
                <a:spcPct val="0"/>
              </a:spcAft>
              <a:defRPr>
                <a:solidFill>
                  <a:schemeClr val="tx1"/>
                </a:solidFill>
                <a:latin typeface="Arial" charset="0"/>
                <a:ea typeface="Arial" charset="0"/>
                <a:cs typeface="Arial" charset="0"/>
              </a:defRPr>
            </a:lvl6pPr>
            <a:lvl7pPr marL="2971800" indent="-228600" defTabSz="865188" fontAlgn="base">
              <a:spcBef>
                <a:spcPct val="0"/>
              </a:spcBef>
              <a:spcAft>
                <a:spcPct val="0"/>
              </a:spcAft>
              <a:defRPr>
                <a:solidFill>
                  <a:schemeClr val="tx1"/>
                </a:solidFill>
                <a:latin typeface="Arial" charset="0"/>
                <a:ea typeface="Arial" charset="0"/>
                <a:cs typeface="Arial" charset="0"/>
              </a:defRPr>
            </a:lvl7pPr>
            <a:lvl8pPr marL="3429000" indent="-228600" defTabSz="865188" fontAlgn="base">
              <a:spcBef>
                <a:spcPct val="0"/>
              </a:spcBef>
              <a:spcAft>
                <a:spcPct val="0"/>
              </a:spcAft>
              <a:defRPr>
                <a:solidFill>
                  <a:schemeClr val="tx1"/>
                </a:solidFill>
                <a:latin typeface="Arial" charset="0"/>
                <a:ea typeface="Arial" charset="0"/>
                <a:cs typeface="Arial" charset="0"/>
              </a:defRPr>
            </a:lvl8pPr>
            <a:lvl9pPr marL="3886200" indent="-228600" defTabSz="865188" fontAlgn="base">
              <a:spcBef>
                <a:spcPct val="0"/>
              </a:spcBef>
              <a:spcAft>
                <a:spcPct val="0"/>
              </a:spcAft>
              <a:defRPr>
                <a:solidFill>
                  <a:schemeClr val="tx1"/>
                </a:solidFill>
                <a:latin typeface="Arial" charset="0"/>
                <a:ea typeface="Arial" charset="0"/>
                <a:cs typeface="Arial" charset="0"/>
              </a:defRPr>
            </a:lvl9pPr>
          </a:lstStyle>
          <a:p>
            <a:pPr algn="r"/>
            <a:fld id="{2C0AF777-5268-3349-9E85-196E3911D7EA}" type="datetime8">
              <a:rPr lang="en-US" sz="1200">
                <a:latin typeface="Calibri" charset="0"/>
              </a:rPr>
              <a:pPr algn="r"/>
              <a:t>4/29/13 10:57</a:t>
            </a:fld>
            <a:endParaRPr lang="en-US" sz="1200">
              <a:latin typeface="Calibri" charset="0"/>
            </a:endParaRPr>
          </a:p>
        </p:txBody>
      </p:sp>
      <p:sp>
        <p:nvSpPr>
          <p:cNvPr id="177156" name="Rectangle 6"/>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a:defRPr>
                <a:solidFill>
                  <a:schemeClr val="tx1"/>
                </a:solidFill>
                <a:latin typeface="Arial" charset="0"/>
                <a:ea typeface="ＭＳ Ｐゴシック" charset="0"/>
                <a:cs typeface="Arial" charset="0"/>
              </a:defRPr>
            </a:lvl1pPr>
            <a:lvl2pPr marL="742950" indent="-285750" defTabSz="865188">
              <a:defRPr>
                <a:solidFill>
                  <a:schemeClr val="tx1"/>
                </a:solidFill>
                <a:latin typeface="Arial" charset="0"/>
                <a:ea typeface="Arial" charset="0"/>
                <a:cs typeface="Arial" charset="0"/>
              </a:defRPr>
            </a:lvl2pPr>
            <a:lvl3pPr marL="1143000" indent="-228600" defTabSz="865188">
              <a:defRPr>
                <a:solidFill>
                  <a:schemeClr val="tx1"/>
                </a:solidFill>
                <a:latin typeface="Arial" charset="0"/>
                <a:ea typeface="Arial" charset="0"/>
                <a:cs typeface="Arial" charset="0"/>
              </a:defRPr>
            </a:lvl3pPr>
            <a:lvl4pPr marL="1600200" indent="-228600" defTabSz="865188">
              <a:defRPr>
                <a:solidFill>
                  <a:schemeClr val="tx1"/>
                </a:solidFill>
                <a:latin typeface="Arial" charset="0"/>
                <a:ea typeface="Arial" charset="0"/>
                <a:cs typeface="Arial" charset="0"/>
              </a:defRPr>
            </a:lvl4pPr>
            <a:lvl5pPr marL="2057400" indent="-228600" defTabSz="865188">
              <a:defRPr>
                <a:solidFill>
                  <a:schemeClr val="tx1"/>
                </a:solidFill>
                <a:latin typeface="Arial" charset="0"/>
                <a:ea typeface="Arial" charset="0"/>
                <a:cs typeface="Arial" charset="0"/>
              </a:defRPr>
            </a:lvl5pPr>
            <a:lvl6pPr marL="2514600" indent="-228600" defTabSz="865188" fontAlgn="base">
              <a:spcBef>
                <a:spcPct val="0"/>
              </a:spcBef>
              <a:spcAft>
                <a:spcPct val="0"/>
              </a:spcAft>
              <a:defRPr>
                <a:solidFill>
                  <a:schemeClr val="tx1"/>
                </a:solidFill>
                <a:latin typeface="Arial" charset="0"/>
                <a:ea typeface="Arial" charset="0"/>
                <a:cs typeface="Arial" charset="0"/>
              </a:defRPr>
            </a:lvl6pPr>
            <a:lvl7pPr marL="2971800" indent="-228600" defTabSz="865188" fontAlgn="base">
              <a:spcBef>
                <a:spcPct val="0"/>
              </a:spcBef>
              <a:spcAft>
                <a:spcPct val="0"/>
              </a:spcAft>
              <a:defRPr>
                <a:solidFill>
                  <a:schemeClr val="tx1"/>
                </a:solidFill>
                <a:latin typeface="Arial" charset="0"/>
                <a:ea typeface="Arial" charset="0"/>
                <a:cs typeface="Arial" charset="0"/>
              </a:defRPr>
            </a:lvl7pPr>
            <a:lvl8pPr marL="3429000" indent="-228600" defTabSz="865188" fontAlgn="base">
              <a:spcBef>
                <a:spcPct val="0"/>
              </a:spcBef>
              <a:spcAft>
                <a:spcPct val="0"/>
              </a:spcAft>
              <a:defRPr>
                <a:solidFill>
                  <a:schemeClr val="tx1"/>
                </a:solidFill>
                <a:latin typeface="Arial" charset="0"/>
                <a:ea typeface="Arial" charset="0"/>
                <a:cs typeface="Arial" charset="0"/>
              </a:defRPr>
            </a:lvl8pPr>
            <a:lvl9pPr marL="3886200" indent="-228600" defTabSz="865188" fontAlgn="base">
              <a:spcBef>
                <a:spcPct val="0"/>
              </a:spcBef>
              <a:spcAft>
                <a:spcPct val="0"/>
              </a:spcAft>
              <a:defRPr>
                <a:solidFill>
                  <a:schemeClr val="tx1"/>
                </a:solidFill>
                <a:latin typeface="Arial" charset="0"/>
                <a:ea typeface="Arial" charset="0"/>
                <a:cs typeface="Arial" charset="0"/>
              </a:defRPr>
            </a:lvl9pPr>
          </a:lstStyle>
          <a:p>
            <a:r>
              <a:rPr lang="en-US" sz="1200">
                <a:latin typeface="Calibri" charset="0"/>
              </a:rPr>
              <a:t>D3_Ferrucci</a:t>
            </a:r>
          </a:p>
        </p:txBody>
      </p:sp>
      <p:sp>
        <p:nvSpPr>
          <p:cNvPr id="17715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a:defRPr>
                <a:solidFill>
                  <a:schemeClr val="tx1"/>
                </a:solidFill>
                <a:latin typeface="Arial" charset="0"/>
                <a:ea typeface="ＭＳ Ｐゴシック" charset="0"/>
                <a:cs typeface="Arial" charset="0"/>
              </a:defRPr>
            </a:lvl1pPr>
            <a:lvl2pPr marL="742950" indent="-285750" defTabSz="865188">
              <a:defRPr>
                <a:solidFill>
                  <a:schemeClr val="tx1"/>
                </a:solidFill>
                <a:latin typeface="Arial" charset="0"/>
                <a:ea typeface="Arial" charset="0"/>
                <a:cs typeface="Arial" charset="0"/>
              </a:defRPr>
            </a:lvl2pPr>
            <a:lvl3pPr marL="1143000" indent="-228600" defTabSz="865188">
              <a:defRPr>
                <a:solidFill>
                  <a:schemeClr val="tx1"/>
                </a:solidFill>
                <a:latin typeface="Arial" charset="0"/>
                <a:ea typeface="Arial" charset="0"/>
                <a:cs typeface="Arial" charset="0"/>
              </a:defRPr>
            </a:lvl3pPr>
            <a:lvl4pPr marL="1600200" indent="-228600" defTabSz="865188">
              <a:defRPr>
                <a:solidFill>
                  <a:schemeClr val="tx1"/>
                </a:solidFill>
                <a:latin typeface="Arial" charset="0"/>
                <a:ea typeface="Arial" charset="0"/>
                <a:cs typeface="Arial" charset="0"/>
              </a:defRPr>
            </a:lvl4pPr>
            <a:lvl5pPr marL="2057400" indent="-228600" defTabSz="865188">
              <a:defRPr>
                <a:solidFill>
                  <a:schemeClr val="tx1"/>
                </a:solidFill>
                <a:latin typeface="Arial" charset="0"/>
                <a:ea typeface="Arial" charset="0"/>
                <a:cs typeface="Arial" charset="0"/>
              </a:defRPr>
            </a:lvl5pPr>
            <a:lvl6pPr marL="2514600" indent="-228600" defTabSz="865188" fontAlgn="base">
              <a:spcBef>
                <a:spcPct val="0"/>
              </a:spcBef>
              <a:spcAft>
                <a:spcPct val="0"/>
              </a:spcAft>
              <a:defRPr>
                <a:solidFill>
                  <a:schemeClr val="tx1"/>
                </a:solidFill>
                <a:latin typeface="Arial" charset="0"/>
                <a:ea typeface="Arial" charset="0"/>
                <a:cs typeface="Arial" charset="0"/>
              </a:defRPr>
            </a:lvl6pPr>
            <a:lvl7pPr marL="2971800" indent="-228600" defTabSz="865188" fontAlgn="base">
              <a:spcBef>
                <a:spcPct val="0"/>
              </a:spcBef>
              <a:spcAft>
                <a:spcPct val="0"/>
              </a:spcAft>
              <a:defRPr>
                <a:solidFill>
                  <a:schemeClr val="tx1"/>
                </a:solidFill>
                <a:latin typeface="Arial" charset="0"/>
                <a:ea typeface="Arial" charset="0"/>
                <a:cs typeface="Arial" charset="0"/>
              </a:defRPr>
            </a:lvl7pPr>
            <a:lvl8pPr marL="3429000" indent="-228600" defTabSz="865188" fontAlgn="base">
              <a:spcBef>
                <a:spcPct val="0"/>
              </a:spcBef>
              <a:spcAft>
                <a:spcPct val="0"/>
              </a:spcAft>
              <a:defRPr>
                <a:solidFill>
                  <a:schemeClr val="tx1"/>
                </a:solidFill>
                <a:latin typeface="Arial" charset="0"/>
                <a:ea typeface="Arial" charset="0"/>
                <a:cs typeface="Arial" charset="0"/>
              </a:defRPr>
            </a:lvl8pPr>
            <a:lvl9pPr marL="3886200" indent="-228600" defTabSz="865188" fontAlgn="base">
              <a:spcBef>
                <a:spcPct val="0"/>
              </a:spcBef>
              <a:spcAft>
                <a:spcPct val="0"/>
              </a:spcAft>
              <a:defRPr>
                <a:solidFill>
                  <a:schemeClr val="tx1"/>
                </a:solidFill>
                <a:latin typeface="Arial" charset="0"/>
                <a:ea typeface="Arial" charset="0"/>
                <a:cs typeface="Arial" charset="0"/>
              </a:defRPr>
            </a:lvl9pPr>
          </a:lstStyle>
          <a:p>
            <a:pPr algn="r"/>
            <a:fld id="{C899B159-803D-FF44-92EE-7EFD3B829BCF}" type="slidenum">
              <a:rPr lang="en-US" sz="1200">
                <a:latin typeface="Calibri" charset="0"/>
              </a:rPr>
              <a:pPr algn="r"/>
              <a:t>57</a:t>
            </a:fld>
            <a:endParaRPr lang="en-US" sz="1200">
              <a:latin typeface="Calibri" charset="0"/>
            </a:endParaRPr>
          </a:p>
        </p:txBody>
      </p:sp>
      <p:sp>
        <p:nvSpPr>
          <p:cNvPr id="177158" name="Rectangle 2"/>
          <p:cNvSpPr>
            <a:spLocks noGrp="1" noRot="1" noChangeAspect="1" noChangeArrowheads="1" noTextEdit="1"/>
          </p:cNvSpPr>
          <p:nvPr>
            <p:ph type="sldImg"/>
          </p:nvPr>
        </p:nvSpPr>
        <p:spPr>
          <a:xfrm>
            <a:off x="1144588" y="685800"/>
            <a:ext cx="4572000" cy="3429000"/>
          </a:xfrm>
          <a:ln/>
        </p:spPr>
      </p:sp>
      <p:sp>
        <p:nvSpPr>
          <p:cNvPr id="1771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spcBef>
                <a:spcPct val="0"/>
              </a:spcBef>
            </a:pPr>
            <a:r>
              <a:rPr lang="en-US"/>
              <a:t>We faced a lot of technical challenges but at the heart of the algorithm challenge is dealing with the many was you can express the same meaning. NL is often very sensitive to context and is often incomplete, tacit and ambiguous. Simplified approaches can lead you astray. </a:t>
            </a:r>
          </a:p>
          <a:p>
            <a:pPr eaLnBrk="1" hangingPunct="1">
              <a:spcBef>
                <a:spcPct val="0"/>
              </a:spcBef>
            </a:pPr>
            <a:endParaRPr lang="en-US"/>
          </a:p>
          <a:p>
            <a:pPr eaLnBrk="1" hangingPunct="1">
              <a:spcBef>
                <a:spcPct val="0"/>
              </a:spcBef>
            </a:pPr>
            <a:r>
              <a:rPr lang="en-US"/>
              <a:t>These next two examples should help motivate our approach.</a:t>
            </a:r>
          </a:p>
          <a:p>
            <a:pPr eaLnBrk="1" hangingPunct="1">
              <a:spcBef>
                <a:spcPct val="0"/>
              </a:spcBef>
            </a:pPr>
            <a:endParaRPr lang="en-US"/>
          </a:p>
          <a:p>
            <a:pPr eaLnBrk="1" hangingPunct="1">
              <a:spcBef>
                <a:spcPct val="0"/>
              </a:spcBef>
            </a:pPr>
            <a:r>
              <a:rPr lang="en-US"/>
              <a:t>Consider this question. &lt;Read it&gt;</a:t>
            </a:r>
          </a:p>
          <a:p>
            <a:pPr eaLnBrk="1" hangingPunct="1">
              <a:spcBef>
                <a:spcPct val="0"/>
              </a:spcBef>
            </a:pPr>
            <a:endParaRPr lang="en-US"/>
          </a:p>
          <a:p>
            <a:pPr eaLnBrk="1" hangingPunct="1">
              <a:spcBef>
                <a:spcPct val="0"/>
              </a:spcBef>
            </a:pPr>
            <a:r>
              <a:rPr lang="en-US"/>
              <a:t>The systems parses it into is logical structure – things centered around the predicate celebrated etc.</a:t>
            </a:r>
          </a:p>
          <a:p>
            <a:pPr eaLnBrk="1" hangingPunct="1">
              <a:spcBef>
                <a:spcPct val="0"/>
              </a:spcBef>
            </a:pPr>
            <a:endParaRPr lang="en-US"/>
          </a:p>
          <a:p>
            <a:pPr eaLnBrk="1" hangingPunct="1">
              <a:spcBef>
                <a:spcPct val="0"/>
              </a:spcBef>
            </a:pPr>
            <a:r>
              <a:rPr lang="en-US"/>
              <a:t>Now consider that based on keywords it would be straight-forward to pick up this potentially answer-bearing passage. &lt;read green passage&gt;</a:t>
            </a:r>
          </a:p>
          <a:p>
            <a:pPr eaLnBrk="1" hangingPunct="1">
              <a:spcBef>
                <a:spcPct val="0"/>
              </a:spcBef>
            </a:pPr>
            <a:r>
              <a:rPr lang="en-US"/>
              <a:t>This is a great hit from a Keyword search perspective and by that score gives good evidence that </a:t>
            </a:r>
            <a:r>
              <a:rPr lang="en-US" b="1"/>
              <a:t>Joe</a:t>
            </a:r>
            <a:r>
              <a:rPr lang="en-US"/>
              <a:t> is the answer.</a:t>
            </a:r>
          </a:p>
          <a:p>
            <a:pPr eaLnBrk="1" hangingPunct="1">
              <a:spcBef>
                <a:spcPct val="0"/>
              </a:spcBef>
            </a:pPr>
            <a:r>
              <a:rPr lang="en-US"/>
              <a:t>And it might be – of course in this case – Joe is not the answer, -- Vasco De Gama is the answer.</a:t>
            </a:r>
          </a:p>
          <a:p>
            <a:pPr eaLnBrk="1" hangingPunct="1">
              <a:spcBef>
                <a:spcPct val="0"/>
              </a:spcBef>
            </a:pPr>
            <a:endParaRPr lang="en-US"/>
          </a:p>
          <a:p>
            <a:pPr eaLnBrk="1" hangingPunct="1">
              <a:spcBef>
                <a:spcPct val="0"/>
              </a:spcBef>
            </a:pPr>
            <a:r>
              <a:rPr lang="en-US"/>
              <a:t>The system must learn that of all sorts of evidence different algorithms might produce, some evidence under some conditions is stronger than other evidence.</a:t>
            </a:r>
          </a:p>
          <a:p>
            <a:pPr eaLnBrk="1" hangingPunct="1">
              <a:spcBef>
                <a:spcPct val="0"/>
              </a:spcBef>
            </a:pPr>
            <a:r>
              <a:rPr lang="en-US"/>
              <a:t>Using probabilistic machine learning algorithms, it has to learn this automatically.</a:t>
            </a:r>
          </a:p>
          <a:p>
            <a:pPr eaLnBrk="1" hangingPunct="1">
              <a:spcBef>
                <a:spcPct val="0"/>
              </a:spcBef>
            </a:pPr>
            <a:endParaRPr lang="en-US"/>
          </a:p>
          <a:p>
            <a:pPr eaLnBrk="1" hangingPunct="1">
              <a:spcBef>
                <a:spcPct val="0"/>
              </a:spcBef>
            </a:pPr>
            <a:r>
              <a:rPr lang="en-US"/>
              <a:t>Consider this…&lt;next slide&gt;</a:t>
            </a:r>
          </a:p>
          <a:p>
            <a:pPr eaLnBrk="1" hangingPunct="1">
              <a:spcBef>
                <a:spcPct val="0"/>
              </a:spcBef>
            </a:pP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6528B7C1-FAFB-E840-A492-D5AEA8333EEA}" type="slidenum">
              <a:rPr lang="en-US"/>
              <a:pPr/>
              <a:t>58</a:t>
            </a:fld>
            <a:endParaRPr lang="en-US"/>
          </a:p>
        </p:txBody>
      </p:sp>
      <p:sp>
        <p:nvSpPr>
          <p:cNvPr id="179202" name="Slide Image Placeholder 1"/>
          <p:cNvSpPr>
            <a:spLocks noGrp="1" noRot="1" noChangeAspect="1" noTextEdit="1"/>
          </p:cNvSpPr>
          <p:nvPr>
            <p:ph type="sldImg"/>
          </p:nvPr>
        </p:nvSpPr>
        <p:spPr>
          <a:xfrm>
            <a:off x="1144588" y="685800"/>
            <a:ext cx="4572000" cy="3429000"/>
          </a:xfrm>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spcBef>
                <a:spcPct val="0"/>
              </a:spcBef>
            </a:pPr>
            <a:r>
              <a:rPr lang="en-US"/>
              <a:t>Here we see the same question, the same parse, but on the other side we see that there exists a passage containing the RIGHT answer BUT with only one key word in common.</a:t>
            </a:r>
          </a:p>
          <a:p>
            <a:pPr eaLnBrk="1" hangingPunct="1">
              <a:spcBef>
                <a:spcPct val="0"/>
              </a:spcBef>
            </a:pPr>
            <a:r>
              <a:rPr lang="en-US"/>
              <a:t> </a:t>
            </a:r>
          </a:p>
          <a:p>
            <a:pPr eaLnBrk="1" hangingPunct="1">
              <a:spcBef>
                <a:spcPct val="0"/>
              </a:spcBef>
            </a:pPr>
            <a:r>
              <a:rPr lang="en-US" i="1"/>
              <a:t>&lt;read the green passage&gt;</a:t>
            </a:r>
            <a:endParaRPr lang="en-US"/>
          </a:p>
          <a:p>
            <a:pPr eaLnBrk="1" hangingPunct="1">
              <a:spcBef>
                <a:spcPct val="0"/>
              </a:spcBef>
            </a:pPr>
            <a:r>
              <a:rPr lang="en-US"/>
              <a:t> </a:t>
            </a:r>
          </a:p>
          <a:p>
            <a:pPr eaLnBrk="1" hangingPunct="1">
              <a:spcBef>
                <a:spcPct val="0"/>
              </a:spcBef>
            </a:pPr>
            <a:r>
              <a:rPr lang="en-US"/>
              <a:t>The system must consider in parallel and in detail a huge amount of content just to get a SHOT at this evidence and then must find and weigh the right inferences that will allow it to match and score with an accurate confidence, for example  in this case </a:t>
            </a:r>
          </a:p>
          <a:p>
            <a:pPr eaLnBrk="1" hangingPunct="1">
              <a:spcBef>
                <a:spcPct val="0"/>
              </a:spcBef>
            </a:pPr>
            <a:r>
              <a:rPr lang="en-US"/>
              <a:t> </a:t>
            </a:r>
          </a:p>
          <a:p>
            <a:pPr eaLnBrk="1" hangingPunct="1">
              <a:spcBef>
                <a:spcPct val="0"/>
              </a:spcBef>
            </a:pPr>
            <a:r>
              <a:rPr lang="en-US" i="1"/>
              <a:t>&lt;click&gt;</a:t>
            </a:r>
            <a:endParaRPr lang="en-US"/>
          </a:p>
          <a:p>
            <a:pPr eaLnBrk="1" hangingPunct="1">
              <a:spcBef>
                <a:spcPct val="0"/>
              </a:spcBef>
            </a:pPr>
            <a:r>
              <a:rPr lang="en-US"/>
              <a:t> </a:t>
            </a:r>
          </a:p>
          <a:p>
            <a:pPr eaLnBrk="1" hangingPunct="1">
              <a:spcBef>
                <a:spcPct val="0"/>
              </a:spcBef>
            </a:pPr>
            <a:r>
              <a:rPr lang="en-US"/>
              <a:t>Date Math, Statistical Paraphrasing and Geospatial reasoning.</a:t>
            </a:r>
          </a:p>
          <a:p>
            <a:pPr eaLnBrk="1" hangingPunct="1">
              <a:spcBef>
                <a:spcPct val="0"/>
              </a:spcBef>
            </a:pPr>
            <a:r>
              <a:rPr lang="en-US"/>
              <a:t> </a:t>
            </a:r>
          </a:p>
          <a:p>
            <a:pPr eaLnBrk="1" hangingPunct="1">
              <a:spcBef>
                <a:spcPct val="0"/>
              </a:spcBef>
            </a:pPr>
            <a:r>
              <a:rPr lang="en-US"/>
              <a:t>And its still not 100% certain</a:t>
            </a:r>
          </a:p>
          <a:p>
            <a:pPr eaLnBrk="1" hangingPunct="1">
              <a:spcBef>
                <a:spcPct val="0"/>
              </a:spcBef>
            </a:pPr>
            <a:r>
              <a:rPr lang="en-US"/>
              <a:t> </a:t>
            </a:r>
          </a:p>
          <a:p>
            <a:pPr eaLnBrk="1" hangingPunct="1">
              <a:spcBef>
                <a:spcPct val="0"/>
              </a:spcBef>
            </a:pPr>
            <a:r>
              <a:rPr lang="en-US"/>
              <a:t>What if, for example, the passage said  </a:t>
            </a:r>
            <a:r>
              <a:rPr lang="ja-JP" altLang="en-US"/>
              <a:t>“</a:t>
            </a:r>
            <a:r>
              <a:rPr lang="en-US"/>
              <a:t>considered landing in</a:t>
            </a:r>
            <a:r>
              <a:rPr lang="ja-JP" altLang="en-US"/>
              <a:t>”</a:t>
            </a:r>
            <a:r>
              <a:rPr lang="en-US"/>
              <a:t> rather than </a:t>
            </a:r>
            <a:r>
              <a:rPr lang="ja-JP" altLang="en-US"/>
              <a:t>“</a:t>
            </a:r>
            <a:r>
              <a:rPr lang="en-US"/>
              <a:t>landed in</a:t>
            </a:r>
            <a:r>
              <a:rPr lang="ja-JP" altLang="en-US"/>
              <a:t>”</a:t>
            </a:r>
            <a:r>
              <a:rPr lang="en-US"/>
              <a:t> or what if there was just a preponderance of weaker evidence for another answer.</a:t>
            </a:r>
          </a:p>
          <a:p>
            <a:pPr eaLnBrk="1" hangingPunct="1">
              <a:spcBef>
                <a:spcPct val="0"/>
              </a:spcBef>
            </a:pPr>
            <a:r>
              <a:rPr lang="en-US"/>
              <a:t> </a:t>
            </a:r>
          </a:p>
          <a:p>
            <a:pPr eaLnBrk="1" hangingPunct="1">
              <a:spcBef>
                <a:spcPct val="0"/>
              </a:spcBef>
            </a:pPr>
            <a:r>
              <a:rPr lang="en-US" b="1"/>
              <a:t>Question Answering Technology tries to understand what the user is  really asking for and to deliver precise and correct responses. But Natural language is hard.</a:t>
            </a:r>
            <a:endParaRPr lang="en-US"/>
          </a:p>
          <a:p>
            <a:pPr eaLnBrk="1" hangingPunct="1">
              <a:spcBef>
                <a:spcPct val="0"/>
              </a:spcBef>
            </a:pPr>
            <a:r>
              <a:rPr lang="en-US" b="1"/>
              <a:t> </a:t>
            </a:r>
            <a:endParaRPr lang="en-US"/>
          </a:p>
          <a:p>
            <a:pPr eaLnBrk="1" hangingPunct="1">
              <a:spcBef>
                <a:spcPct val="0"/>
              </a:spcBef>
            </a:pPr>
            <a:r>
              <a:rPr lang="en-US" b="1" i="1"/>
              <a:t>Meaning </a:t>
            </a:r>
            <a:r>
              <a:rPr lang="en-US" b="1"/>
              <a:t>can be expressed in so many different ways and to achieve high levels of precision and confidence you must consider much more information and analyze it much more deeply.</a:t>
            </a:r>
            <a:endParaRPr lang="en-US"/>
          </a:p>
          <a:p>
            <a:pPr eaLnBrk="1" hangingPunct="1">
              <a:spcBef>
                <a:spcPct val="0"/>
              </a:spcBef>
            </a:pPr>
            <a:r>
              <a:rPr lang="en-US" b="1"/>
              <a:t> </a:t>
            </a:r>
            <a:endParaRPr lang="en-US"/>
          </a:p>
          <a:p>
            <a:pPr eaLnBrk="1" hangingPunct="1">
              <a:spcBef>
                <a:spcPct val="0"/>
              </a:spcBef>
            </a:pPr>
            <a:r>
              <a:rPr lang="en-US"/>
              <a:t>We is needed is a radically different approach that explores many different plaussive interpretations in parallel and collects and evaluates all sorts of evidence in support or in refutation of those possibilities.</a:t>
            </a:r>
          </a:p>
        </p:txBody>
      </p:sp>
      <p:sp>
        <p:nvSpPr>
          <p:cNvPr id="1792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a:defRPr>
                <a:solidFill>
                  <a:schemeClr val="tx1"/>
                </a:solidFill>
                <a:latin typeface="Arial" charset="0"/>
                <a:ea typeface="ＭＳ Ｐゴシック" charset="0"/>
                <a:cs typeface="Arial" charset="0"/>
              </a:defRPr>
            </a:lvl1pPr>
            <a:lvl2pPr marL="742950" indent="-285750" defTabSz="865188">
              <a:defRPr>
                <a:solidFill>
                  <a:schemeClr val="tx1"/>
                </a:solidFill>
                <a:latin typeface="Arial" charset="0"/>
                <a:ea typeface="Arial" charset="0"/>
                <a:cs typeface="Arial" charset="0"/>
              </a:defRPr>
            </a:lvl2pPr>
            <a:lvl3pPr marL="1143000" indent="-228600" defTabSz="865188">
              <a:defRPr>
                <a:solidFill>
                  <a:schemeClr val="tx1"/>
                </a:solidFill>
                <a:latin typeface="Arial" charset="0"/>
                <a:ea typeface="Arial" charset="0"/>
                <a:cs typeface="Arial" charset="0"/>
              </a:defRPr>
            </a:lvl3pPr>
            <a:lvl4pPr marL="1600200" indent="-228600" defTabSz="865188">
              <a:defRPr>
                <a:solidFill>
                  <a:schemeClr val="tx1"/>
                </a:solidFill>
                <a:latin typeface="Arial" charset="0"/>
                <a:ea typeface="Arial" charset="0"/>
                <a:cs typeface="Arial" charset="0"/>
              </a:defRPr>
            </a:lvl4pPr>
            <a:lvl5pPr marL="2057400" indent="-228600" defTabSz="865188">
              <a:defRPr>
                <a:solidFill>
                  <a:schemeClr val="tx1"/>
                </a:solidFill>
                <a:latin typeface="Arial" charset="0"/>
                <a:ea typeface="Arial" charset="0"/>
                <a:cs typeface="Arial" charset="0"/>
              </a:defRPr>
            </a:lvl5pPr>
            <a:lvl6pPr marL="2514600" indent="-228600" defTabSz="865188" fontAlgn="base">
              <a:spcBef>
                <a:spcPct val="0"/>
              </a:spcBef>
              <a:spcAft>
                <a:spcPct val="0"/>
              </a:spcAft>
              <a:defRPr>
                <a:solidFill>
                  <a:schemeClr val="tx1"/>
                </a:solidFill>
                <a:latin typeface="Arial" charset="0"/>
                <a:ea typeface="Arial" charset="0"/>
                <a:cs typeface="Arial" charset="0"/>
              </a:defRPr>
            </a:lvl6pPr>
            <a:lvl7pPr marL="2971800" indent="-228600" defTabSz="865188" fontAlgn="base">
              <a:spcBef>
                <a:spcPct val="0"/>
              </a:spcBef>
              <a:spcAft>
                <a:spcPct val="0"/>
              </a:spcAft>
              <a:defRPr>
                <a:solidFill>
                  <a:schemeClr val="tx1"/>
                </a:solidFill>
                <a:latin typeface="Arial" charset="0"/>
                <a:ea typeface="Arial" charset="0"/>
                <a:cs typeface="Arial" charset="0"/>
              </a:defRPr>
            </a:lvl7pPr>
            <a:lvl8pPr marL="3429000" indent="-228600" defTabSz="865188" fontAlgn="base">
              <a:spcBef>
                <a:spcPct val="0"/>
              </a:spcBef>
              <a:spcAft>
                <a:spcPct val="0"/>
              </a:spcAft>
              <a:defRPr>
                <a:solidFill>
                  <a:schemeClr val="tx1"/>
                </a:solidFill>
                <a:latin typeface="Arial" charset="0"/>
                <a:ea typeface="Arial" charset="0"/>
                <a:cs typeface="Arial" charset="0"/>
              </a:defRPr>
            </a:lvl8pPr>
            <a:lvl9pPr marL="3886200" indent="-228600" defTabSz="865188" fontAlgn="base">
              <a:spcBef>
                <a:spcPct val="0"/>
              </a:spcBef>
              <a:spcAft>
                <a:spcPct val="0"/>
              </a:spcAft>
              <a:defRPr>
                <a:solidFill>
                  <a:schemeClr val="tx1"/>
                </a:solidFill>
                <a:latin typeface="Arial" charset="0"/>
                <a:ea typeface="Arial" charset="0"/>
                <a:cs typeface="Arial" charset="0"/>
              </a:defRPr>
            </a:lvl9pPr>
          </a:lstStyle>
          <a:p>
            <a:pPr algn="r"/>
            <a:fld id="{BFC9261D-87BB-114A-B50D-F1B0FF181491}" type="slidenum">
              <a:rPr lang="en-US" sz="1200">
                <a:latin typeface="Calibri" charset="0"/>
              </a:rPr>
              <a:pPr algn="r"/>
              <a:t>58</a:t>
            </a:fld>
            <a:endParaRPr lang="en-US" sz="1200">
              <a:latin typeface="Calibri"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30FDB6E2-CCD4-8245-A42E-372F44D1DDD6}" type="slidenum">
              <a:rPr lang="en-US"/>
              <a:pPr/>
              <a:t>59</a:t>
            </a:fld>
            <a:endParaRPr lang="en-US"/>
          </a:p>
        </p:txBody>
      </p:sp>
      <p:sp>
        <p:nvSpPr>
          <p:cNvPr id="181250"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865188">
              <a:defRPr>
                <a:solidFill>
                  <a:schemeClr val="tx1"/>
                </a:solidFill>
                <a:latin typeface="Arial" charset="0"/>
                <a:ea typeface="ＭＳ Ｐゴシック" charset="0"/>
                <a:cs typeface="Arial" charset="0"/>
              </a:defRPr>
            </a:lvl1pPr>
            <a:lvl2pPr marL="742950" indent="-285750" defTabSz="865188">
              <a:defRPr>
                <a:solidFill>
                  <a:schemeClr val="tx1"/>
                </a:solidFill>
                <a:latin typeface="Arial" charset="0"/>
                <a:ea typeface="Arial" charset="0"/>
                <a:cs typeface="Arial" charset="0"/>
              </a:defRPr>
            </a:lvl2pPr>
            <a:lvl3pPr marL="1143000" indent="-228600" defTabSz="865188">
              <a:defRPr>
                <a:solidFill>
                  <a:schemeClr val="tx1"/>
                </a:solidFill>
                <a:latin typeface="Arial" charset="0"/>
                <a:ea typeface="Arial" charset="0"/>
                <a:cs typeface="Arial" charset="0"/>
              </a:defRPr>
            </a:lvl3pPr>
            <a:lvl4pPr marL="1600200" indent="-228600" defTabSz="865188">
              <a:defRPr>
                <a:solidFill>
                  <a:schemeClr val="tx1"/>
                </a:solidFill>
                <a:latin typeface="Arial" charset="0"/>
                <a:ea typeface="Arial" charset="0"/>
                <a:cs typeface="Arial" charset="0"/>
              </a:defRPr>
            </a:lvl4pPr>
            <a:lvl5pPr marL="2057400" indent="-228600" defTabSz="865188">
              <a:defRPr>
                <a:solidFill>
                  <a:schemeClr val="tx1"/>
                </a:solidFill>
                <a:latin typeface="Arial" charset="0"/>
                <a:ea typeface="Arial" charset="0"/>
                <a:cs typeface="Arial" charset="0"/>
              </a:defRPr>
            </a:lvl5pPr>
            <a:lvl6pPr marL="2514600" indent="-228600" defTabSz="865188" fontAlgn="base">
              <a:spcBef>
                <a:spcPct val="0"/>
              </a:spcBef>
              <a:spcAft>
                <a:spcPct val="0"/>
              </a:spcAft>
              <a:defRPr>
                <a:solidFill>
                  <a:schemeClr val="tx1"/>
                </a:solidFill>
                <a:latin typeface="Arial" charset="0"/>
                <a:ea typeface="Arial" charset="0"/>
                <a:cs typeface="Arial" charset="0"/>
              </a:defRPr>
            </a:lvl6pPr>
            <a:lvl7pPr marL="2971800" indent="-228600" defTabSz="865188" fontAlgn="base">
              <a:spcBef>
                <a:spcPct val="0"/>
              </a:spcBef>
              <a:spcAft>
                <a:spcPct val="0"/>
              </a:spcAft>
              <a:defRPr>
                <a:solidFill>
                  <a:schemeClr val="tx1"/>
                </a:solidFill>
                <a:latin typeface="Arial" charset="0"/>
                <a:ea typeface="Arial" charset="0"/>
                <a:cs typeface="Arial" charset="0"/>
              </a:defRPr>
            </a:lvl7pPr>
            <a:lvl8pPr marL="3429000" indent="-228600" defTabSz="865188" fontAlgn="base">
              <a:spcBef>
                <a:spcPct val="0"/>
              </a:spcBef>
              <a:spcAft>
                <a:spcPct val="0"/>
              </a:spcAft>
              <a:defRPr>
                <a:solidFill>
                  <a:schemeClr val="tx1"/>
                </a:solidFill>
                <a:latin typeface="Arial" charset="0"/>
                <a:ea typeface="Arial" charset="0"/>
                <a:cs typeface="Arial" charset="0"/>
              </a:defRPr>
            </a:lvl8pPr>
            <a:lvl9pPr marL="3886200" indent="-228600" defTabSz="865188" fontAlgn="base">
              <a:spcBef>
                <a:spcPct val="0"/>
              </a:spcBef>
              <a:spcAft>
                <a:spcPct val="0"/>
              </a:spcAft>
              <a:defRPr>
                <a:solidFill>
                  <a:schemeClr val="tx1"/>
                </a:solidFill>
                <a:latin typeface="Arial" charset="0"/>
                <a:ea typeface="Arial" charset="0"/>
                <a:cs typeface="Arial" charset="0"/>
              </a:defRPr>
            </a:lvl9pPr>
          </a:lstStyle>
          <a:p>
            <a:r>
              <a:rPr lang="en-US" sz="1200"/>
              <a:t>RSDC09</a:t>
            </a:r>
          </a:p>
        </p:txBody>
      </p:sp>
      <p:sp>
        <p:nvSpPr>
          <p:cNvPr id="181251"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865188">
              <a:defRPr>
                <a:solidFill>
                  <a:schemeClr val="tx1"/>
                </a:solidFill>
                <a:latin typeface="Arial" charset="0"/>
                <a:ea typeface="ＭＳ Ｐゴシック" charset="0"/>
                <a:cs typeface="Arial" charset="0"/>
              </a:defRPr>
            </a:lvl1pPr>
            <a:lvl2pPr marL="742950" indent="-285750" defTabSz="865188">
              <a:defRPr>
                <a:solidFill>
                  <a:schemeClr val="tx1"/>
                </a:solidFill>
                <a:latin typeface="Arial" charset="0"/>
                <a:ea typeface="Arial" charset="0"/>
                <a:cs typeface="Arial" charset="0"/>
              </a:defRPr>
            </a:lvl2pPr>
            <a:lvl3pPr marL="1143000" indent="-228600" defTabSz="865188">
              <a:defRPr>
                <a:solidFill>
                  <a:schemeClr val="tx1"/>
                </a:solidFill>
                <a:latin typeface="Arial" charset="0"/>
                <a:ea typeface="Arial" charset="0"/>
                <a:cs typeface="Arial" charset="0"/>
              </a:defRPr>
            </a:lvl3pPr>
            <a:lvl4pPr marL="1600200" indent="-228600" defTabSz="865188">
              <a:defRPr>
                <a:solidFill>
                  <a:schemeClr val="tx1"/>
                </a:solidFill>
                <a:latin typeface="Arial" charset="0"/>
                <a:ea typeface="Arial" charset="0"/>
                <a:cs typeface="Arial" charset="0"/>
              </a:defRPr>
            </a:lvl4pPr>
            <a:lvl5pPr marL="2057400" indent="-228600" defTabSz="865188">
              <a:defRPr>
                <a:solidFill>
                  <a:schemeClr val="tx1"/>
                </a:solidFill>
                <a:latin typeface="Arial" charset="0"/>
                <a:ea typeface="Arial" charset="0"/>
                <a:cs typeface="Arial" charset="0"/>
              </a:defRPr>
            </a:lvl5pPr>
            <a:lvl6pPr marL="2514600" indent="-228600" defTabSz="865188" fontAlgn="base">
              <a:spcBef>
                <a:spcPct val="0"/>
              </a:spcBef>
              <a:spcAft>
                <a:spcPct val="0"/>
              </a:spcAft>
              <a:defRPr>
                <a:solidFill>
                  <a:schemeClr val="tx1"/>
                </a:solidFill>
                <a:latin typeface="Arial" charset="0"/>
                <a:ea typeface="Arial" charset="0"/>
                <a:cs typeface="Arial" charset="0"/>
              </a:defRPr>
            </a:lvl6pPr>
            <a:lvl7pPr marL="2971800" indent="-228600" defTabSz="865188" fontAlgn="base">
              <a:spcBef>
                <a:spcPct val="0"/>
              </a:spcBef>
              <a:spcAft>
                <a:spcPct val="0"/>
              </a:spcAft>
              <a:defRPr>
                <a:solidFill>
                  <a:schemeClr val="tx1"/>
                </a:solidFill>
                <a:latin typeface="Arial" charset="0"/>
                <a:ea typeface="Arial" charset="0"/>
                <a:cs typeface="Arial" charset="0"/>
              </a:defRPr>
            </a:lvl7pPr>
            <a:lvl8pPr marL="3429000" indent="-228600" defTabSz="865188" fontAlgn="base">
              <a:spcBef>
                <a:spcPct val="0"/>
              </a:spcBef>
              <a:spcAft>
                <a:spcPct val="0"/>
              </a:spcAft>
              <a:defRPr>
                <a:solidFill>
                  <a:schemeClr val="tx1"/>
                </a:solidFill>
                <a:latin typeface="Arial" charset="0"/>
                <a:ea typeface="Arial" charset="0"/>
                <a:cs typeface="Arial" charset="0"/>
              </a:defRPr>
            </a:lvl8pPr>
            <a:lvl9pPr marL="3886200" indent="-228600" defTabSz="865188" fontAlgn="base">
              <a:spcBef>
                <a:spcPct val="0"/>
              </a:spcBef>
              <a:spcAft>
                <a:spcPct val="0"/>
              </a:spcAft>
              <a:defRPr>
                <a:solidFill>
                  <a:schemeClr val="tx1"/>
                </a:solidFill>
                <a:latin typeface="Arial" charset="0"/>
                <a:ea typeface="Arial" charset="0"/>
                <a:cs typeface="Arial" charset="0"/>
              </a:defRPr>
            </a:lvl9pPr>
          </a:lstStyle>
          <a:p>
            <a:pPr algn="r"/>
            <a:fld id="{14651875-786D-F745-969B-AC441409F1C7}" type="datetime8">
              <a:rPr lang="en-US" sz="1200"/>
              <a:pPr algn="r"/>
              <a:t>4/29/13 10:57</a:t>
            </a:fld>
            <a:endParaRPr lang="en-US" sz="1200"/>
          </a:p>
        </p:txBody>
      </p:sp>
      <p:sp>
        <p:nvSpPr>
          <p:cNvPr id="181252" name="Rectangle 6"/>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a:defRPr>
                <a:solidFill>
                  <a:schemeClr val="tx1"/>
                </a:solidFill>
                <a:latin typeface="Arial" charset="0"/>
                <a:ea typeface="ＭＳ Ｐゴシック" charset="0"/>
                <a:cs typeface="Arial" charset="0"/>
              </a:defRPr>
            </a:lvl1pPr>
            <a:lvl2pPr marL="742950" indent="-285750" defTabSz="865188">
              <a:defRPr>
                <a:solidFill>
                  <a:schemeClr val="tx1"/>
                </a:solidFill>
                <a:latin typeface="Arial" charset="0"/>
                <a:ea typeface="Arial" charset="0"/>
                <a:cs typeface="Arial" charset="0"/>
              </a:defRPr>
            </a:lvl2pPr>
            <a:lvl3pPr marL="1143000" indent="-228600" defTabSz="865188">
              <a:defRPr>
                <a:solidFill>
                  <a:schemeClr val="tx1"/>
                </a:solidFill>
                <a:latin typeface="Arial" charset="0"/>
                <a:ea typeface="Arial" charset="0"/>
                <a:cs typeface="Arial" charset="0"/>
              </a:defRPr>
            </a:lvl3pPr>
            <a:lvl4pPr marL="1600200" indent="-228600" defTabSz="865188">
              <a:defRPr>
                <a:solidFill>
                  <a:schemeClr val="tx1"/>
                </a:solidFill>
                <a:latin typeface="Arial" charset="0"/>
                <a:ea typeface="Arial" charset="0"/>
                <a:cs typeface="Arial" charset="0"/>
              </a:defRPr>
            </a:lvl4pPr>
            <a:lvl5pPr marL="2057400" indent="-228600" defTabSz="865188">
              <a:defRPr>
                <a:solidFill>
                  <a:schemeClr val="tx1"/>
                </a:solidFill>
                <a:latin typeface="Arial" charset="0"/>
                <a:ea typeface="Arial" charset="0"/>
                <a:cs typeface="Arial" charset="0"/>
              </a:defRPr>
            </a:lvl5pPr>
            <a:lvl6pPr marL="2514600" indent="-228600" defTabSz="865188" fontAlgn="base">
              <a:spcBef>
                <a:spcPct val="0"/>
              </a:spcBef>
              <a:spcAft>
                <a:spcPct val="0"/>
              </a:spcAft>
              <a:defRPr>
                <a:solidFill>
                  <a:schemeClr val="tx1"/>
                </a:solidFill>
                <a:latin typeface="Arial" charset="0"/>
                <a:ea typeface="Arial" charset="0"/>
                <a:cs typeface="Arial" charset="0"/>
              </a:defRPr>
            </a:lvl6pPr>
            <a:lvl7pPr marL="2971800" indent="-228600" defTabSz="865188" fontAlgn="base">
              <a:spcBef>
                <a:spcPct val="0"/>
              </a:spcBef>
              <a:spcAft>
                <a:spcPct val="0"/>
              </a:spcAft>
              <a:defRPr>
                <a:solidFill>
                  <a:schemeClr val="tx1"/>
                </a:solidFill>
                <a:latin typeface="Arial" charset="0"/>
                <a:ea typeface="Arial" charset="0"/>
                <a:cs typeface="Arial" charset="0"/>
              </a:defRPr>
            </a:lvl7pPr>
            <a:lvl8pPr marL="3429000" indent="-228600" defTabSz="865188" fontAlgn="base">
              <a:spcBef>
                <a:spcPct val="0"/>
              </a:spcBef>
              <a:spcAft>
                <a:spcPct val="0"/>
              </a:spcAft>
              <a:defRPr>
                <a:solidFill>
                  <a:schemeClr val="tx1"/>
                </a:solidFill>
                <a:latin typeface="Arial" charset="0"/>
                <a:ea typeface="Arial" charset="0"/>
                <a:cs typeface="Arial" charset="0"/>
              </a:defRPr>
            </a:lvl8pPr>
            <a:lvl9pPr marL="3886200" indent="-228600" defTabSz="865188" fontAlgn="base">
              <a:spcBef>
                <a:spcPct val="0"/>
              </a:spcBef>
              <a:spcAft>
                <a:spcPct val="0"/>
              </a:spcAft>
              <a:defRPr>
                <a:solidFill>
                  <a:schemeClr val="tx1"/>
                </a:solidFill>
                <a:latin typeface="Arial" charset="0"/>
                <a:ea typeface="Arial" charset="0"/>
                <a:cs typeface="Arial" charset="0"/>
              </a:defRPr>
            </a:lvl9pPr>
          </a:lstStyle>
          <a:p>
            <a:r>
              <a:rPr lang="en-US" sz="1200"/>
              <a:t>D3_Ferrucci_v02</a:t>
            </a:r>
          </a:p>
        </p:txBody>
      </p:sp>
      <p:sp>
        <p:nvSpPr>
          <p:cNvPr id="18125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a:defRPr>
                <a:solidFill>
                  <a:schemeClr val="tx1"/>
                </a:solidFill>
                <a:latin typeface="Arial" charset="0"/>
                <a:ea typeface="ＭＳ Ｐゴシック" charset="0"/>
                <a:cs typeface="Arial" charset="0"/>
              </a:defRPr>
            </a:lvl1pPr>
            <a:lvl2pPr marL="742950" indent="-285750" defTabSz="865188">
              <a:defRPr>
                <a:solidFill>
                  <a:schemeClr val="tx1"/>
                </a:solidFill>
                <a:latin typeface="Arial" charset="0"/>
                <a:ea typeface="Arial" charset="0"/>
                <a:cs typeface="Arial" charset="0"/>
              </a:defRPr>
            </a:lvl2pPr>
            <a:lvl3pPr marL="1143000" indent="-228600" defTabSz="865188">
              <a:defRPr>
                <a:solidFill>
                  <a:schemeClr val="tx1"/>
                </a:solidFill>
                <a:latin typeface="Arial" charset="0"/>
                <a:ea typeface="Arial" charset="0"/>
                <a:cs typeface="Arial" charset="0"/>
              </a:defRPr>
            </a:lvl3pPr>
            <a:lvl4pPr marL="1600200" indent="-228600" defTabSz="865188">
              <a:defRPr>
                <a:solidFill>
                  <a:schemeClr val="tx1"/>
                </a:solidFill>
                <a:latin typeface="Arial" charset="0"/>
                <a:ea typeface="Arial" charset="0"/>
                <a:cs typeface="Arial" charset="0"/>
              </a:defRPr>
            </a:lvl4pPr>
            <a:lvl5pPr marL="2057400" indent="-228600" defTabSz="865188">
              <a:defRPr>
                <a:solidFill>
                  <a:schemeClr val="tx1"/>
                </a:solidFill>
                <a:latin typeface="Arial" charset="0"/>
                <a:ea typeface="Arial" charset="0"/>
                <a:cs typeface="Arial" charset="0"/>
              </a:defRPr>
            </a:lvl5pPr>
            <a:lvl6pPr marL="2514600" indent="-228600" defTabSz="865188" fontAlgn="base">
              <a:spcBef>
                <a:spcPct val="0"/>
              </a:spcBef>
              <a:spcAft>
                <a:spcPct val="0"/>
              </a:spcAft>
              <a:defRPr>
                <a:solidFill>
                  <a:schemeClr val="tx1"/>
                </a:solidFill>
                <a:latin typeface="Arial" charset="0"/>
                <a:ea typeface="Arial" charset="0"/>
                <a:cs typeface="Arial" charset="0"/>
              </a:defRPr>
            </a:lvl6pPr>
            <a:lvl7pPr marL="2971800" indent="-228600" defTabSz="865188" fontAlgn="base">
              <a:spcBef>
                <a:spcPct val="0"/>
              </a:spcBef>
              <a:spcAft>
                <a:spcPct val="0"/>
              </a:spcAft>
              <a:defRPr>
                <a:solidFill>
                  <a:schemeClr val="tx1"/>
                </a:solidFill>
                <a:latin typeface="Arial" charset="0"/>
                <a:ea typeface="Arial" charset="0"/>
                <a:cs typeface="Arial" charset="0"/>
              </a:defRPr>
            </a:lvl7pPr>
            <a:lvl8pPr marL="3429000" indent="-228600" defTabSz="865188" fontAlgn="base">
              <a:spcBef>
                <a:spcPct val="0"/>
              </a:spcBef>
              <a:spcAft>
                <a:spcPct val="0"/>
              </a:spcAft>
              <a:defRPr>
                <a:solidFill>
                  <a:schemeClr val="tx1"/>
                </a:solidFill>
                <a:latin typeface="Arial" charset="0"/>
                <a:ea typeface="Arial" charset="0"/>
                <a:cs typeface="Arial" charset="0"/>
              </a:defRPr>
            </a:lvl8pPr>
            <a:lvl9pPr marL="3886200" indent="-228600" defTabSz="865188" fontAlgn="base">
              <a:spcBef>
                <a:spcPct val="0"/>
              </a:spcBef>
              <a:spcAft>
                <a:spcPct val="0"/>
              </a:spcAft>
              <a:defRPr>
                <a:solidFill>
                  <a:schemeClr val="tx1"/>
                </a:solidFill>
                <a:latin typeface="Arial" charset="0"/>
                <a:ea typeface="Arial" charset="0"/>
                <a:cs typeface="Arial" charset="0"/>
              </a:defRPr>
            </a:lvl9pPr>
          </a:lstStyle>
          <a:p>
            <a:pPr algn="r"/>
            <a:fld id="{AA4C7A91-254B-4446-AEEC-1D570903FA2B}" type="slidenum">
              <a:rPr lang="en-US" sz="1200"/>
              <a:pPr algn="r"/>
              <a:t>59</a:t>
            </a:fld>
            <a:endParaRPr lang="en-US" sz="1200"/>
          </a:p>
        </p:txBody>
      </p:sp>
      <p:sp>
        <p:nvSpPr>
          <p:cNvPr id="181254" name="Rectangle 2"/>
          <p:cNvSpPr>
            <a:spLocks noGrp="1" noRot="1" noChangeAspect="1" noChangeArrowheads="1" noTextEdit="1"/>
          </p:cNvSpPr>
          <p:nvPr>
            <p:ph type="sldImg"/>
          </p:nvPr>
        </p:nvSpPr>
        <p:spPr>
          <a:xfrm>
            <a:off x="1144588" y="685800"/>
            <a:ext cx="4572000" cy="3429000"/>
          </a:xfrm>
          <a:ln/>
        </p:spPr>
      </p:sp>
      <p:sp>
        <p:nvSpPr>
          <p:cNvPr id="181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a:t>Many Jeopardy! clues are designed to be FUN or entertaining, but it turns out that they require an important and general question analysis capability – to detect and then decompose a question unto meaningful subparts, solve those and put the pieces back to together into a coherent answer.</a:t>
            </a:r>
          </a:p>
          <a:p>
            <a:pPr eaLnBrk="1" hangingPunct="1"/>
            <a:endParaRPr lang="en-US"/>
          </a:p>
          <a:p>
            <a:pPr eaLnBrk="1" hangingPunct="1"/>
            <a:r>
              <a:rPr lang="en-US"/>
              <a:t>Go through the clue</a:t>
            </a:r>
          </a:p>
          <a:p>
            <a:pPr eaLnBrk="1" hangingPunct="1"/>
            <a:endParaRPr lang="en-US"/>
          </a:p>
          <a:p>
            <a:pPr eaLnBrk="1" hangingPunct="1"/>
            <a:r>
              <a:rPr lang="en-US"/>
              <a:t>In this case the computer must understand enough about the language to compose the final answer but putting the modifier in front of the object, even though they are reversed in the question.</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noTextEdit="1"/>
          </p:cNvSpPr>
          <p:nvPr>
            <p:ph type="sldImg"/>
          </p:nvPr>
        </p:nvSpPr>
        <p:spPr>
          <a:ln/>
        </p:spPr>
      </p:sp>
      <p:sp>
        <p:nvSpPr>
          <p:cNvPr id="183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83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19775C55-49F7-1F4D-AC5F-1EA696123662}" type="slidenum">
              <a:rPr lang="en-US"/>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AC745-361B-0540-A4B9-7DA0FDCE3C54}" type="slidenum">
              <a:rPr lang="en-US"/>
              <a:pPr/>
              <a:t>7</a:t>
            </a:fld>
            <a:endParaRPr lang="en-US"/>
          </a:p>
        </p:txBody>
      </p:sp>
      <p:sp>
        <p:nvSpPr>
          <p:cNvPr id="23623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623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A9A551C5-E25F-9049-BD85-5F2E3C841B98}" type="slidenum">
              <a:rPr lang="en-US">
                <a:solidFill>
                  <a:srgbClr val="000000"/>
                </a:solidFill>
              </a:rPr>
              <a:pPr/>
              <a:t>61</a:t>
            </a:fld>
            <a:endParaRPr lang="en-US">
              <a:solidFill>
                <a:srgbClr val="000000"/>
              </a:solidFill>
            </a:endParaRPr>
          </a:p>
        </p:txBody>
      </p:sp>
      <p:sp>
        <p:nvSpPr>
          <p:cNvPr id="189442" name="Slide Image Placeholder 1"/>
          <p:cNvSpPr>
            <a:spLocks noGrp="1" noRot="1" noChangeAspect="1" noTextEdit="1"/>
          </p:cNvSpPr>
          <p:nvPr>
            <p:ph type="sldImg"/>
          </p:nvPr>
        </p:nvSpPr>
        <p:spPr>
          <a:xfrm>
            <a:off x="1144588" y="685800"/>
            <a:ext cx="4572000" cy="3429000"/>
          </a:xfrm>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spcBef>
                <a:spcPct val="0"/>
              </a:spcBef>
            </a:pPr>
            <a:r>
              <a:rPr lang="en-US" i="1" baseline="-25000"/>
              <a:t>&lt;click&gt;</a:t>
            </a:r>
            <a:endParaRPr lang="en-US"/>
          </a:p>
          <a:p>
            <a:pPr eaLnBrk="1" hangingPunct="1">
              <a:spcBef>
                <a:spcPct val="0"/>
              </a:spcBef>
            </a:pPr>
            <a:r>
              <a:rPr lang="en-US"/>
              <a:t> </a:t>
            </a:r>
          </a:p>
          <a:p>
            <a:pPr eaLnBrk="1" hangingPunct="1">
              <a:spcBef>
                <a:spcPct val="0"/>
              </a:spcBef>
            </a:pPr>
            <a:r>
              <a:rPr lang="en-US"/>
              <a:t>Watson – the computer system we developed to play Jeopardy! is based on the DeepQA softate archtiecture.Here is a look at the </a:t>
            </a:r>
            <a:r>
              <a:rPr lang="en-US" b="1"/>
              <a:t>DeepQA</a:t>
            </a:r>
            <a:r>
              <a:rPr lang="en-US"/>
              <a:t> architecture. This is like looking inside the brain of the Watson system from about 30,000 feet high.</a:t>
            </a:r>
          </a:p>
          <a:p>
            <a:pPr eaLnBrk="1" hangingPunct="1">
              <a:spcBef>
                <a:spcPct val="0"/>
              </a:spcBef>
            </a:pPr>
            <a:endParaRPr lang="en-US"/>
          </a:p>
          <a:p>
            <a:pPr eaLnBrk="1" hangingPunct="1">
              <a:spcBef>
                <a:spcPct val="0"/>
              </a:spcBef>
            </a:pPr>
            <a:r>
              <a:rPr lang="en-US"/>
              <a:t>Remember, the intended meaning of natural language is ambiguous, tacit and highly contextual. The computer needs to consider many possible meanings, attempting to find the evidence and inference paths that are most confidently supported by the data.</a:t>
            </a:r>
          </a:p>
          <a:p>
            <a:pPr eaLnBrk="1" hangingPunct="1">
              <a:spcBef>
                <a:spcPct val="0"/>
              </a:spcBef>
            </a:pPr>
            <a:endParaRPr lang="en-US"/>
          </a:p>
          <a:p>
            <a:pPr eaLnBrk="1" hangingPunct="1">
              <a:spcBef>
                <a:spcPct val="0"/>
              </a:spcBef>
            </a:pPr>
            <a:r>
              <a:rPr lang="en-US"/>
              <a:t>So, the primary computational principle supported by the DeepQA architecture is to assume and pursue multiple interpretations of the question, to generate many plausible answers or </a:t>
            </a:r>
            <a:r>
              <a:rPr lang="en-US" b="1"/>
              <a:t>hypotheses</a:t>
            </a:r>
            <a:r>
              <a:rPr lang="en-US"/>
              <a:t> and to collect and evaluate many different competing evidence paths that might support or refute those hypotheses. </a:t>
            </a:r>
          </a:p>
          <a:p>
            <a:pPr eaLnBrk="1" hangingPunct="1">
              <a:spcBef>
                <a:spcPct val="0"/>
              </a:spcBef>
            </a:pPr>
            <a:endParaRPr lang="en-US"/>
          </a:p>
          <a:p>
            <a:pPr eaLnBrk="1" hangingPunct="1">
              <a:spcBef>
                <a:spcPct val="0"/>
              </a:spcBef>
            </a:pPr>
            <a:r>
              <a:rPr lang="en-US"/>
              <a:t>Each component in the system adds assumptions about what the question might means or what the content means or what the answer might be or why it might be correct.  </a:t>
            </a:r>
          </a:p>
          <a:p>
            <a:pPr eaLnBrk="1" hangingPunct="1">
              <a:spcBef>
                <a:spcPct val="0"/>
              </a:spcBef>
            </a:pPr>
            <a:endParaRPr lang="en-US"/>
          </a:p>
          <a:p>
            <a:pPr eaLnBrk="1" hangingPunct="1">
              <a:spcBef>
                <a:spcPct val="0"/>
              </a:spcBef>
            </a:pPr>
            <a:r>
              <a:rPr lang="en-US"/>
              <a:t>DeepQA is implemented as an extensible architecture and was designed at the outset to support interoperability. </a:t>
            </a:r>
          </a:p>
          <a:p>
            <a:pPr eaLnBrk="1" hangingPunct="1">
              <a:spcBef>
                <a:spcPct val="0"/>
              </a:spcBef>
            </a:pPr>
            <a:endParaRPr lang="en-US"/>
          </a:p>
          <a:p>
            <a:pPr eaLnBrk="1" hangingPunct="1">
              <a:spcBef>
                <a:spcPct val="0"/>
              </a:spcBef>
            </a:pPr>
            <a:r>
              <a:rPr lang="en-US"/>
              <a:t>&lt;UIMA Mention&gt;</a:t>
            </a:r>
          </a:p>
          <a:p>
            <a:pPr eaLnBrk="1" hangingPunct="1">
              <a:spcBef>
                <a:spcPct val="0"/>
              </a:spcBef>
            </a:pPr>
            <a:endParaRPr lang="en-US"/>
          </a:p>
          <a:p>
            <a:pPr eaLnBrk="1" hangingPunct="1">
              <a:spcBef>
                <a:spcPct val="0"/>
              </a:spcBef>
            </a:pPr>
            <a:r>
              <a:rPr lang="en-US"/>
              <a:t>For this reason it was implemented using UIMA, a framework and OASIS standard for interoperable text and multi-modal analysis contributed by IBM to the open-source community.</a:t>
            </a:r>
          </a:p>
          <a:p>
            <a:pPr eaLnBrk="1" hangingPunct="1">
              <a:spcBef>
                <a:spcPct val="0"/>
              </a:spcBef>
            </a:pPr>
            <a:endParaRPr lang="en-US"/>
          </a:p>
          <a:p>
            <a:pPr eaLnBrk="1" hangingPunct="1">
              <a:spcBef>
                <a:spcPct val="0"/>
              </a:spcBef>
            </a:pPr>
            <a:r>
              <a:rPr lang="en-US"/>
              <a:t>Over 100 different algorithms, implemented as UIMA components, were integrated into this architecture to build </a:t>
            </a:r>
            <a:r>
              <a:rPr lang="en-US" i="1"/>
              <a:t>Watson</a:t>
            </a:r>
            <a:r>
              <a:rPr lang="en-US"/>
              <a:t>.</a:t>
            </a:r>
          </a:p>
          <a:p>
            <a:pPr eaLnBrk="1" hangingPunct="1">
              <a:spcBef>
                <a:spcPct val="0"/>
              </a:spcBef>
            </a:pPr>
            <a:endParaRPr lang="en-US"/>
          </a:p>
          <a:p>
            <a:pPr eaLnBrk="1" hangingPunct="1">
              <a:spcBef>
                <a:spcPct val="0"/>
              </a:spcBef>
            </a:pPr>
            <a:r>
              <a:rPr lang="en-US"/>
              <a:t>In the first step, </a:t>
            </a:r>
            <a:r>
              <a:rPr lang="en-US" b="1"/>
              <a:t>Question and Category analysis</a:t>
            </a:r>
            <a:r>
              <a:rPr lang="en-US"/>
              <a:t>, parsing algorithms decompose the question into its grammatical components. Other algorithms here will identify and tag specific semantic entities like names, places or dates. In particular the type of thing being asked for, if is indicated at all, will be identified. We call this the LAT or Lexical Answer Type, like this </a:t>
            </a:r>
            <a:r>
              <a:rPr lang="ja-JP" altLang="en-US"/>
              <a:t>“</a:t>
            </a:r>
            <a:r>
              <a:rPr lang="en-US"/>
              <a:t>FISH</a:t>
            </a:r>
            <a:r>
              <a:rPr lang="ja-JP" altLang="en-US"/>
              <a:t>”</a:t>
            </a:r>
            <a:r>
              <a:rPr lang="en-US"/>
              <a:t>, this </a:t>
            </a:r>
            <a:r>
              <a:rPr lang="ja-JP" altLang="en-US"/>
              <a:t>“</a:t>
            </a:r>
            <a:r>
              <a:rPr lang="en-US"/>
              <a:t>CHARACTER</a:t>
            </a:r>
            <a:r>
              <a:rPr lang="ja-JP" altLang="en-US"/>
              <a:t>”</a:t>
            </a:r>
            <a:r>
              <a:rPr lang="en-US"/>
              <a:t> or </a:t>
            </a:r>
            <a:r>
              <a:rPr lang="ja-JP" altLang="en-US"/>
              <a:t>“</a:t>
            </a:r>
            <a:r>
              <a:rPr lang="en-US"/>
              <a:t>COUNTRY</a:t>
            </a:r>
            <a:r>
              <a:rPr lang="ja-JP" altLang="en-US"/>
              <a:t>”</a:t>
            </a:r>
            <a:r>
              <a:rPr lang="en-US"/>
              <a:t>.</a:t>
            </a:r>
          </a:p>
          <a:p>
            <a:pPr eaLnBrk="1" hangingPunct="1">
              <a:spcBef>
                <a:spcPct val="0"/>
              </a:spcBef>
            </a:pPr>
            <a:endParaRPr lang="en-US"/>
          </a:p>
          <a:p>
            <a:pPr eaLnBrk="1" hangingPunct="1">
              <a:spcBef>
                <a:spcPct val="0"/>
              </a:spcBef>
            </a:pPr>
            <a:r>
              <a:rPr lang="en-US"/>
              <a:t>In </a:t>
            </a:r>
            <a:r>
              <a:rPr lang="en-US" b="1"/>
              <a:t>Query Decomposition, </a:t>
            </a:r>
            <a:r>
              <a:rPr lang="en-US"/>
              <a:t>different assumptions are made about if and how the question might be decomposed into sub questions. The original and each identified sub part follow parallel paths through the system.</a:t>
            </a:r>
          </a:p>
          <a:p>
            <a:pPr eaLnBrk="1" hangingPunct="1">
              <a:spcBef>
                <a:spcPct val="0"/>
              </a:spcBef>
            </a:pPr>
            <a:endParaRPr lang="en-US"/>
          </a:p>
          <a:p>
            <a:pPr eaLnBrk="1" hangingPunct="1">
              <a:spcBef>
                <a:spcPct val="0"/>
              </a:spcBef>
            </a:pPr>
            <a:r>
              <a:rPr lang="en-US"/>
              <a:t>In </a:t>
            </a:r>
            <a:r>
              <a:rPr lang="en-US" b="1"/>
              <a:t>Hypothesis Generation, </a:t>
            </a:r>
            <a:r>
              <a:rPr lang="en-US"/>
              <a:t>DeepQA does a variety of very broad searches for each of several interpretations of the question. Note that Watson, to compete on Jeopardy! is not connected to the internet.</a:t>
            </a:r>
          </a:p>
          <a:p>
            <a:pPr eaLnBrk="1" hangingPunct="1">
              <a:spcBef>
                <a:spcPct val="0"/>
              </a:spcBef>
            </a:pPr>
            <a:endParaRPr lang="en-US"/>
          </a:p>
          <a:p>
            <a:pPr eaLnBrk="1" hangingPunct="1">
              <a:spcBef>
                <a:spcPct val="0"/>
              </a:spcBef>
            </a:pPr>
            <a:r>
              <a:rPr lang="en-US"/>
              <a:t>These searches are performed over a combination of unstructured data, natural language documents, and structured data, available data bases and knowledge bases fed to Watson during training.</a:t>
            </a:r>
          </a:p>
          <a:p>
            <a:pPr eaLnBrk="1" hangingPunct="1">
              <a:spcBef>
                <a:spcPct val="0"/>
              </a:spcBef>
            </a:pPr>
            <a:endParaRPr lang="en-US"/>
          </a:p>
          <a:p>
            <a:pPr eaLnBrk="1" hangingPunct="1">
              <a:spcBef>
                <a:spcPct val="0"/>
              </a:spcBef>
            </a:pPr>
            <a:r>
              <a:rPr lang="en-US"/>
              <a:t>The goal of this step is to generate possible answers to the question and/or its sub parts. At this point there is very little confidence in these possible answers since little intelligence has been applied to understanding the content that might relate to the question. The focus at this point on generating a broad set of hypotheses, – or for this application what we call them </a:t>
            </a:r>
            <a:r>
              <a:rPr lang="ja-JP" altLang="en-US"/>
              <a:t>“</a:t>
            </a:r>
            <a:r>
              <a:rPr lang="en-US"/>
              <a:t>Candidate Answers</a:t>
            </a:r>
            <a:r>
              <a:rPr lang="ja-JP" altLang="en-US"/>
              <a:t>”</a:t>
            </a:r>
            <a:r>
              <a:rPr lang="en-US"/>
              <a:t>. </a:t>
            </a:r>
          </a:p>
          <a:p>
            <a:pPr eaLnBrk="1" hangingPunct="1">
              <a:spcBef>
                <a:spcPct val="0"/>
              </a:spcBef>
            </a:pPr>
            <a:endParaRPr lang="en-US"/>
          </a:p>
          <a:p>
            <a:pPr eaLnBrk="1" hangingPunct="1">
              <a:spcBef>
                <a:spcPct val="0"/>
              </a:spcBef>
            </a:pPr>
            <a:r>
              <a:rPr lang="en-US"/>
              <a:t>To implement this step for Watson we integrated and advanced multiple open-source text and KB search components.</a:t>
            </a:r>
          </a:p>
          <a:p>
            <a:pPr eaLnBrk="1" hangingPunct="1">
              <a:spcBef>
                <a:spcPct val="0"/>
              </a:spcBef>
            </a:pPr>
            <a:endParaRPr lang="en-US"/>
          </a:p>
          <a:p>
            <a:pPr eaLnBrk="1" hangingPunct="1">
              <a:spcBef>
                <a:spcPct val="0"/>
              </a:spcBef>
            </a:pPr>
            <a:r>
              <a:rPr lang="en-US"/>
              <a:t>After candidate generation DeepQA also performs </a:t>
            </a:r>
            <a:r>
              <a:rPr lang="en-US" b="1"/>
              <a:t>Soft Filtering </a:t>
            </a:r>
            <a:r>
              <a:rPr lang="en-US"/>
              <a:t>where it makes parameterized judgments about which and how many candidate answers are most likely worth investing more computation given specific constrains on time and available hardware.  Based on a trained threshold for optimizing the tradeoff between accuracy and speed, Soft Filtering uses different light-weight algorithms to judge which candidates are worth gathering evidence for and which should get less attention and continue through the computation as-is. In contrast, if this were a hard-filter those candidates falling below the threshold would be eliminated from consideration entirely at this point.</a:t>
            </a:r>
          </a:p>
          <a:p>
            <a:pPr eaLnBrk="1" hangingPunct="1">
              <a:spcBef>
                <a:spcPct val="0"/>
              </a:spcBef>
            </a:pPr>
            <a:endParaRPr lang="en-US"/>
          </a:p>
          <a:p>
            <a:pPr eaLnBrk="1" hangingPunct="1">
              <a:spcBef>
                <a:spcPct val="0"/>
              </a:spcBef>
            </a:pPr>
            <a:r>
              <a:rPr lang="en-US"/>
              <a:t>In </a:t>
            </a:r>
            <a:r>
              <a:rPr lang="en-US" b="1"/>
              <a:t>Hypothesis &amp; Evidence Scoring </a:t>
            </a:r>
            <a:r>
              <a:rPr lang="en-US"/>
              <a:t>the candidate answers are first scored independently of any additional evidence by deeper analysis algorithms. This may for example include Typing Algorithms. These are algorithms that produce a score indicating how likely it is that a candidate answer is an instance of the Lexical Answer Type determined in the first step – for example Country, Agent, Character, City, Slogan, Book etc. </a:t>
            </a:r>
          </a:p>
          <a:p>
            <a:pPr eaLnBrk="1" hangingPunct="1">
              <a:spcBef>
                <a:spcPct val="0"/>
              </a:spcBef>
            </a:pPr>
            <a:endParaRPr lang="en-US"/>
          </a:p>
          <a:p>
            <a:pPr eaLnBrk="1" hangingPunct="1">
              <a:spcBef>
                <a:spcPct val="0"/>
              </a:spcBef>
            </a:pPr>
            <a:r>
              <a:rPr lang="en-US"/>
              <a:t>Many of these algorithms may fire using different resources and techniques to come up with a score. What is the likelihood that </a:t>
            </a:r>
            <a:r>
              <a:rPr lang="ja-JP" altLang="en-US"/>
              <a:t>“</a:t>
            </a:r>
            <a:r>
              <a:rPr lang="en-US"/>
              <a:t>Washington</a:t>
            </a:r>
            <a:r>
              <a:rPr lang="ja-JP" altLang="en-US"/>
              <a:t>”</a:t>
            </a:r>
            <a:r>
              <a:rPr lang="en-US"/>
              <a:t> for example, refers to a </a:t>
            </a:r>
            <a:r>
              <a:rPr lang="ja-JP" altLang="en-US"/>
              <a:t>“</a:t>
            </a:r>
            <a:r>
              <a:rPr lang="en-US"/>
              <a:t>General</a:t>
            </a:r>
            <a:r>
              <a:rPr lang="ja-JP" altLang="en-US"/>
              <a:t>”</a:t>
            </a:r>
            <a:r>
              <a:rPr lang="en-US"/>
              <a:t> or a </a:t>
            </a:r>
            <a:r>
              <a:rPr lang="ja-JP" altLang="en-US"/>
              <a:t>“</a:t>
            </a:r>
            <a:r>
              <a:rPr lang="en-US"/>
              <a:t>Capital</a:t>
            </a:r>
            <a:r>
              <a:rPr lang="ja-JP" altLang="en-US"/>
              <a:t>”</a:t>
            </a:r>
            <a:r>
              <a:rPr lang="en-US"/>
              <a:t> or a </a:t>
            </a:r>
            <a:r>
              <a:rPr lang="ja-JP" altLang="en-US"/>
              <a:t>“</a:t>
            </a:r>
            <a:r>
              <a:rPr lang="en-US"/>
              <a:t>State</a:t>
            </a:r>
            <a:r>
              <a:rPr lang="ja-JP" altLang="en-US"/>
              <a:t>”</a:t>
            </a:r>
            <a:r>
              <a:rPr lang="en-US"/>
              <a:t> or a </a:t>
            </a:r>
            <a:r>
              <a:rPr lang="ja-JP" altLang="en-US"/>
              <a:t>“</a:t>
            </a:r>
            <a:r>
              <a:rPr lang="en-US"/>
              <a:t>Mountain</a:t>
            </a:r>
            <a:r>
              <a:rPr lang="ja-JP" altLang="en-US"/>
              <a:t>”</a:t>
            </a:r>
            <a:r>
              <a:rPr lang="en-US"/>
              <a:t> or a </a:t>
            </a:r>
            <a:r>
              <a:rPr lang="ja-JP" altLang="en-US"/>
              <a:t>“</a:t>
            </a:r>
            <a:r>
              <a:rPr lang="en-US"/>
              <a:t>Father</a:t>
            </a:r>
            <a:r>
              <a:rPr lang="ja-JP" altLang="en-US"/>
              <a:t>”</a:t>
            </a:r>
            <a:r>
              <a:rPr lang="en-US"/>
              <a:t> or a </a:t>
            </a:r>
            <a:r>
              <a:rPr lang="ja-JP" altLang="en-US"/>
              <a:t>“</a:t>
            </a:r>
            <a:r>
              <a:rPr lang="en-US"/>
              <a:t>Founder</a:t>
            </a:r>
            <a:r>
              <a:rPr lang="ja-JP" altLang="en-US"/>
              <a:t>”</a:t>
            </a:r>
            <a:r>
              <a:rPr lang="en-US"/>
              <a:t>?</a:t>
            </a:r>
          </a:p>
          <a:p>
            <a:pPr eaLnBrk="1" hangingPunct="1">
              <a:spcBef>
                <a:spcPct val="0"/>
              </a:spcBef>
            </a:pPr>
            <a:endParaRPr lang="en-US"/>
          </a:p>
          <a:p>
            <a:pPr eaLnBrk="1" hangingPunct="1">
              <a:spcBef>
                <a:spcPct val="0"/>
              </a:spcBef>
            </a:pPr>
            <a:r>
              <a:rPr lang="en-US" b="1"/>
              <a:t>For each candidate answer many pieces of  additional Evidence are search for.</a:t>
            </a:r>
            <a:r>
              <a:rPr lang="en-US"/>
              <a:t> Each of these pieces of evidence are subjected to more algorithms that deeply analyze the evidentiary passages and score the likelihood that the passage supports or refutes the correctness of the candidate answer. These algorithms may consider variations in grammatical structure, word usage, and meaning.</a:t>
            </a:r>
          </a:p>
          <a:p>
            <a:pPr eaLnBrk="1" hangingPunct="1">
              <a:spcBef>
                <a:spcPct val="0"/>
              </a:spcBef>
            </a:pPr>
            <a:endParaRPr lang="en-US"/>
          </a:p>
          <a:p>
            <a:pPr eaLnBrk="1" hangingPunct="1">
              <a:spcBef>
                <a:spcPct val="0"/>
              </a:spcBef>
            </a:pPr>
            <a:r>
              <a:rPr lang="en-US"/>
              <a:t>In the </a:t>
            </a:r>
            <a:r>
              <a:rPr lang="en-US" b="1"/>
              <a:t>Synthesis</a:t>
            </a:r>
            <a:r>
              <a:rPr lang="en-US"/>
              <a:t> step, if the question had been decomposed into sub-parts, one or more synthesis algorithms will fire. They will apply methods for inferring a coherent final answer from the constituent elements derived from the questions sub-parts.</a:t>
            </a:r>
          </a:p>
          <a:p>
            <a:pPr eaLnBrk="1" hangingPunct="1">
              <a:spcBef>
                <a:spcPct val="0"/>
              </a:spcBef>
            </a:pPr>
            <a:endParaRPr lang="en-US"/>
          </a:p>
          <a:p>
            <a:pPr eaLnBrk="1" hangingPunct="1">
              <a:spcBef>
                <a:spcPct val="0"/>
              </a:spcBef>
            </a:pPr>
            <a:r>
              <a:rPr lang="en-US"/>
              <a:t>Finally, arriving at the last step, </a:t>
            </a:r>
            <a:r>
              <a:rPr lang="en-US" b="1"/>
              <a:t>Final Merging and Ranking, </a:t>
            </a:r>
            <a:r>
              <a:rPr lang="en-US"/>
              <a:t>are many possible answers, each paired with many pieces of evidence and each of these scored by many algorithms to produce hundreds of feature scores. All giving some evidence for the correctness of each candidate answer. </a:t>
            </a:r>
          </a:p>
          <a:p>
            <a:pPr eaLnBrk="1" hangingPunct="1">
              <a:spcBef>
                <a:spcPct val="0"/>
              </a:spcBef>
            </a:pPr>
            <a:endParaRPr lang="en-US"/>
          </a:p>
          <a:p>
            <a:pPr eaLnBrk="1" hangingPunct="1">
              <a:spcBef>
                <a:spcPct val="0"/>
              </a:spcBef>
            </a:pPr>
            <a:r>
              <a:rPr lang="en-US"/>
              <a:t>Trained models are applied to weigh the relative importance of these feature scores. These models are trained with ML methods to predict, based on past performance, how best to combine all this scores to produce final, single confidence numbers for each candidate answer and to produce the final ranking of all candidates. </a:t>
            </a:r>
          </a:p>
          <a:p>
            <a:pPr eaLnBrk="1" hangingPunct="1">
              <a:spcBef>
                <a:spcPct val="0"/>
              </a:spcBef>
            </a:pPr>
            <a:endParaRPr lang="en-US"/>
          </a:p>
          <a:p>
            <a:pPr eaLnBrk="1" hangingPunct="1">
              <a:spcBef>
                <a:spcPct val="0"/>
              </a:spcBef>
            </a:pPr>
            <a:r>
              <a:rPr lang="en-US"/>
              <a:t>The answer with the strongest confidence would be Watson</a:t>
            </a:r>
            <a:r>
              <a:rPr lang="ja-JP" altLang="en-US"/>
              <a:t>’</a:t>
            </a:r>
            <a:r>
              <a:rPr lang="en-US"/>
              <a:t>s final answer. And Watson would try to buzz-in provided that top answer</a:t>
            </a:r>
            <a:r>
              <a:rPr lang="ja-JP" altLang="en-US"/>
              <a:t>’</a:t>
            </a:r>
            <a:r>
              <a:rPr lang="en-US"/>
              <a:t>s confidence was above a certain threshold. </a:t>
            </a:r>
          </a:p>
          <a:p>
            <a:pPr eaLnBrk="1" hangingPunct="1">
              <a:spcBef>
                <a:spcPct val="0"/>
              </a:spcBef>
            </a:pPr>
            <a:endParaRPr lang="en-US"/>
          </a:p>
          <a:p>
            <a:pPr eaLnBrk="1" hangingPunct="1">
              <a:spcBef>
                <a:spcPct val="0"/>
              </a:spcBef>
            </a:pPr>
            <a:r>
              <a:rPr lang="en-US"/>
              <a:t>----</a:t>
            </a:r>
          </a:p>
          <a:p>
            <a:pPr eaLnBrk="1" hangingPunct="1">
              <a:spcBef>
                <a:spcPct val="0"/>
              </a:spcBef>
            </a:pPr>
            <a:r>
              <a:rPr lang="en-US"/>
              <a:t>The DeepQA system defers commitments and carries possibilities through the entire process while searching for increasing broader contextual evidence and more credible inferences to support the most likely candidate answers. </a:t>
            </a:r>
          </a:p>
          <a:p>
            <a:pPr eaLnBrk="1" hangingPunct="1">
              <a:spcBef>
                <a:spcPct val="0"/>
              </a:spcBef>
            </a:pPr>
            <a:endParaRPr lang="en-US"/>
          </a:p>
          <a:p>
            <a:pPr eaLnBrk="1" hangingPunct="1">
              <a:spcBef>
                <a:spcPct val="0"/>
              </a:spcBef>
            </a:pPr>
            <a:r>
              <a:rPr lang="en-US"/>
              <a:t>All the algorithms used to interpret questions, generate candidate answers, score answers, collection evidence and score evidence are loosely coupled but work holistically by virtue of DeepQA</a:t>
            </a:r>
            <a:r>
              <a:rPr lang="ja-JP" altLang="en-US"/>
              <a:t>’</a:t>
            </a:r>
            <a:r>
              <a:rPr lang="en-US"/>
              <a:t>s pervasive machine learning infrastructure.</a:t>
            </a:r>
          </a:p>
          <a:p>
            <a:pPr eaLnBrk="1" hangingPunct="1">
              <a:spcBef>
                <a:spcPct val="0"/>
              </a:spcBef>
            </a:pPr>
            <a:endParaRPr lang="en-US"/>
          </a:p>
          <a:p>
            <a:pPr eaLnBrk="1" hangingPunct="1">
              <a:spcBef>
                <a:spcPct val="0"/>
              </a:spcBef>
            </a:pPr>
            <a:r>
              <a:rPr lang="en-US"/>
              <a:t>No one component could realize its impact on end-to-end performance without being integrated and trained with the other components AND they are all evolving simultaneously.   In fact what had 10% impact on some metric one day, might 1 month later, only contribute 2% to overall performance due to evolving component algorithms and interactions. This is why the system as it develops in regularly trained and retrained.</a:t>
            </a:r>
          </a:p>
          <a:p>
            <a:pPr eaLnBrk="1" hangingPunct="1">
              <a:spcBef>
                <a:spcPct val="0"/>
              </a:spcBef>
            </a:pPr>
            <a:endParaRPr lang="en-US"/>
          </a:p>
          <a:p>
            <a:pPr eaLnBrk="1" hangingPunct="1">
              <a:spcBef>
                <a:spcPct val="0"/>
              </a:spcBef>
            </a:pPr>
            <a:r>
              <a:rPr lang="en-US"/>
              <a:t>DeepQA is a complex system architecture designed to extensibly deal with the challenges of natural language processing applications and to adapt to new domains of knowledge. </a:t>
            </a:r>
          </a:p>
          <a:p>
            <a:pPr eaLnBrk="1" hangingPunct="1">
              <a:spcBef>
                <a:spcPct val="0"/>
              </a:spcBef>
            </a:pPr>
            <a:endParaRPr lang="en-US"/>
          </a:p>
          <a:p>
            <a:pPr eaLnBrk="1" hangingPunct="1">
              <a:spcBef>
                <a:spcPct val="0"/>
              </a:spcBef>
            </a:pPr>
            <a:r>
              <a:rPr lang="en-US"/>
              <a:t>The Jeopardy! Challenge has greatly inspired its design and implementation for the </a:t>
            </a:r>
            <a:r>
              <a:rPr lang="en-US" i="1"/>
              <a:t>Watson</a:t>
            </a:r>
            <a:r>
              <a:rPr lang="en-US"/>
              <a:t> system.</a:t>
            </a:r>
          </a:p>
          <a:p>
            <a:pPr eaLnBrk="1" hangingPunct="1">
              <a:spcBef>
                <a:spcPct val="0"/>
              </a:spcBef>
            </a:pPr>
            <a:endParaRPr lang="en-US"/>
          </a:p>
        </p:txBody>
      </p:sp>
      <p:sp>
        <p:nvSpPr>
          <p:cNvPr id="1894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a:defRPr>
                <a:solidFill>
                  <a:schemeClr val="tx1"/>
                </a:solidFill>
                <a:latin typeface="Arial" charset="0"/>
                <a:ea typeface="ＭＳ Ｐゴシック" charset="0"/>
                <a:cs typeface="Arial" charset="0"/>
              </a:defRPr>
            </a:lvl1pPr>
            <a:lvl2pPr marL="742950" indent="-285750" defTabSz="865188">
              <a:defRPr>
                <a:solidFill>
                  <a:schemeClr val="tx1"/>
                </a:solidFill>
                <a:latin typeface="Arial" charset="0"/>
                <a:ea typeface="Arial" charset="0"/>
                <a:cs typeface="Arial" charset="0"/>
              </a:defRPr>
            </a:lvl2pPr>
            <a:lvl3pPr marL="1143000" indent="-228600" defTabSz="865188">
              <a:defRPr>
                <a:solidFill>
                  <a:schemeClr val="tx1"/>
                </a:solidFill>
                <a:latin typeface="Arial" charset="0"/>
                <a:ea typeface="Arial" charset="0"/>
                <a:cs typeface="Arial" charset="0"/>
              </a:defRPr>
            </a:lvl3pPr>
            <a:lvl4pPr marL="1600200" indent="-228600" defTabSz="865188">
              <a:defRPr>
                <a:solidFill>
                  <a:schemeClr val="tx1"/>
                </a:solidFill>
                <a:latin typeface="Arial" charset="0"/>
                <a:ea typeface="Arial" charset="0"/>
                <a:cs typeface="Arial" charset="0"/>
              </a:defRPr>
            </a:lvl4pPr>
            <a:lvl5pPr marL="2057400" indent="-228600" defTabSz="865188">
              <a:defRPr>
                <a:solidFill>
                  <a:schemeClr val="tx1"/>
                </a:solidFill>
                <a:latin typeface="Arial" charset="0"/>
                <a:ea typeface="Arial" charset="0"/>
                <a:cs typeface="Arial" charset="0"/>
              </a:defRPr>
            </a:lvl5pPr>
            <a:lvl6pPr marL="2514600" indent="-228600" defTabSz="865188" fontAlgn="base">
              <a:spcBef>
                <a:spcPct val="0"/>
              </a:spcBef>
              <a:spcAft>
                <a:spcPct val="0"/>
              </a:spcAft>
              <a:defRPr>
                <a:solidFill>
                  <a:schemeClr val="tx1"/>
                </a:solidFill>
                <a:latin typeface="Arial" charset="0"/>
                <a:ea typeface="Arial" charset="0"/>
                <a:cs typeface="Arial" charset="0"/>
              </a:defRPr>
            </a:lvl6pPr>
            <a:lvl7pPr marL="2971800" indent="-228600" defTabSz="865188" fontAlgn="base">
              <a:spcBef>
                <a:spcPct val="0"/>
              </a:spcBef>
              <a:spcAft>
                <a:spcPct val="0"/>
              </a:spcAft>
              <a:defRPr>
                <a:solidFill>
                  <a:schemeClr val="tx1"/>
                </a:solidFill>
                <a:latin typeface="Arial" charset="0"/>
                <a:ea typeface="Arial" charset="0"/>
                <a:cs typeface="Arial" charset="0"/>
              </a:defRPr>
            </a:lvl7pPr>
            <a:lvl8pPr marL="3429000" indent="-228600" defTabSz="865188" fontAlgn="base">
              <a:spcBef>
                <a:spcPct val="0"/>
              </a:spcBef>
              <a:spcAft>
                <a:spcPct val="0"/>
              </a:spcAft>
              <a:defRPr>
                <a:solidFill>
                  <a:schemeClr val="tx1"/>
                </a:solidFill>
                <a:latin typeface="Arial" charset="0"/>
                <a:ea typeface="Arial" charset="0"/>
                <a:cs typeface="Arial" charset="0"/>
              </a:defRPr>
            </a:lvl8pPr>
            <a:lvl9pPr marL="3886200" indent="-228600" defTabSz="865188" fontAlgn="base">
              <a:spcBef>
                <a:spcPct val="0"/>
              </a:spcBef>
              <a:spcAft>
                <a:spcPct val="0"/>
              </a:spcAft>
              <a:defRPr>
                <a:solidFill>
                  <a:schemeClr val="tx1"/>
                </a:solidFill>
                <a:latin typeface="Arial" charset="0"/>
                <a:ea typeface="Arial" charset="0"/>
                <a:cs typeface="Arial" charset="0"/>
              </a:defRPr>
            </a:lvl9pPr>
          </a:lstStyle>
          <a:p>
            <a:pPr algn="r" eaLnBrk="0" hangingPunct="0"/>
            <a:fld id="{6C6D9696-DCE2-0548-97A1-688534F2B165}" type="slidenum">
              <a:rPr lang="en-US" sz="1200" b="1">
                <a:solidFill>
                  <a:srgbClr val="000000"/>
                </a:solidFill>
              </a:rPr>
              <a:pPr algn="r" eaLnBrk="0" hangingPunct="0"/>
              <a:t>61</a:t>
            </a:fld>
            <a:endParaRPr lang="en-US" sz="1200" b="1">
              <a:solidFill>
                <a:srgbClr val="00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noTextEdit="1"/>
          </p:cNvSpPr>
          <p:nvPr>
            <p:ph type="sldImg"/>
          </p:nvPr>
        </p:nvSpPr>
        <p:spPr>
          <a:ln/>
        </p:spPr>
      </p:sp>
      <p:sp>
        <p:nvSpPr>
          <p:cNvPr id="191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91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9A1F5A2E-F8DB-274A-878E-987E65B7C36B}" type="slidenum">
              <a:rPr lang="en-US"/>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4FDE752F-F6FB-AA42-88F4-072D0EFEF109}" type="slidenum">
              <a:rPr lang="en-US">
                <a:solidFill>
                  <a:srgbClr val="000000"/>
                </a:solidFill>
              </a:rPr>
              <a:pPr/>
              <a:t>63</a:t>
            </a:fld>
            <a:endParaRPr lang="en-US">
              <a:solidFill>
                <a:srgbClr val="000000"/>
              </a:solidFill>
            </a:endParaRPr>
          </a:p>
        </p:txBody>
      </p:sp>
      <p:sp>
        <p:nvSpPr>
          <p:cNvPr id="199682" name="Slide Image Placeholder 1"/>
          <p:cNvSpPr>
            <a:spLocks noGrp="1" noRot="1" noChangeAspect="1" noTextEdit="1"/>
          </p:cNvSpPr>
          <p:nvPr>
            <p:ph type="sldImg"/>
          </p:nvPr>
        </p:nvSpPr>
        <p:spPr>
          <a:xfrm>
            <a:off x="1144588" y="685800"/>
            <a:ext cx="4570412" cy="3429000"/>
          </a:xfrm>
          <a:ln/>
        </p:spPr>
      </p:sp>
      <p:sp>
        <p:nvSpPr>
          <p:cNvPr id="15364" name="Notes Placeholder 2"/>
          <p:cNvSpPr>
            <a:spLocks noGrp="1"/>
          </p:cNvSpPr>
          <p:nvPr>
            <p:ph type="body" idx="1"/>
          </p:nvPr>
        </p:nvSpPr>
        <p:spPr/>
        <p:txBody>
          <a:bodyPr lIns="91424" tIns="45712" rIns="91424" bIns="45712">
            <a:normAutofit/>
          </a:bodyPr>
          <a:lstStyle/>
          <a:p>
            <a:pPr eaLnBrk="1" hangingPunct="1">
              <a:lnSpc>
                <a:spcPct val="80000"/>
              </a:lnSpc>
              <a:spcBef>
                <a:spcPct val="0"/>
              </a:spcBef>
            </a:pPr>
            <a:r>
              <a:rPr lang="en-US" sz="400" i="1" baseline="-25000"/>
              <a:t>&lt;click&gt;</a:t>
            </a:r>
            <a:endParaRPr lang="en-US" sz="400"/>
          </a:p>
          <a:p>
            <a:pPr eaLnBrk="1" hangingPunct="1">
              <a:lnSpc>
                <a:spcPct val="80000"/>
              </a:lnSpc>
              <a:spcBef>
                <a:spcPct val="0"/>
              </a:spcBef>
            </a:pPr>
            <a:r>
              <a:rPr lang="en-US" sz="400"/>
              <a:t> </a:t>
            </a:r>
          </a:p>
          <a:p>
            <a:pPr eaLnBrk="1" hangingPunct="1">
              <a:lnSpc>
                <a:spcPct val="80000"/>
              </a:lnSpc>
              <a:spcBef>
                <a:spcPct val="0"/>
              </a:spcBef>
            </a:pPr>
            <a:r>
              <a:rPr lang="en-US" sz="400"/>
              <a:t>Here is a look at the </a:t>
            </a:r>
            <a:r>
              <a:rPr lang="en-US" sz="400" b="1"/>
              <a:t>DeepQA</a:t>
            </a:r>
            <a:r>
              <a:rPr lang="en-US" sz="400"/>
              <a:t> architecture. This is like looking inside the brain of the Watson system from about 30,000 feet high.</a:t>
            </a:r>
          </a:p>
          <a:p>
            <a:pPr eaLnBrk="1" hangingPunct="1">
              <a:lnSpc>
                <a:spcPct val="80000"/>
              </a:lnSpc>
              <a:spcBef>
                <a:spcPct val="0"/>
              </a:spcBef>
            </a:pPr>
            <a:endParaRPr lang="en-US" sz="400"/>
          </a:p>
          <a:p>
            <a:pPr eaLnBrk="1" hangingPunct="1">
              <a:lnSpc>
                <a:spcPct val="80000"/>
              </a:lnSpc>
              <a:spcBef>
                <a:spcPct val="0"/>
              </a:spcBef>
            </a:pPr>
            <a:r>
              <a:rPr lang="en-US" sz="400"/>
              <a:t>Remember, natural language is ambiguous, polysemous, tacit and its meaning is often highly contextual. Bottom line -- the computer needs to consider many possible meanings, attempting to find the inference paths that are most confidently supported by the data.</a:t>
            </a:r>
          </a:p>
          <a:p>
            <a:pPr eaLnBrk="1" hangingPunct="1">
              <a:lnSpc>
                <a:spcPct val="80000"/>
              </a:lnSpc>
              <a:spcBef>
                <a:spcPct val="0"/>
              </a:spcBef>
            </a:pPr>
            <a:endParaRPr lang="en-US" sz="400"/>
          </a:p>
          <a:p>
            <a:pPr eaLnBrk="1" hangingPunct="1">
              <a:lnSpc>
                <a:spcPct val="80000"/>
              </a:lnSpc>
              <a:spcBef>
                <a:spcPct val="0"/>
              </a:spcBef>
            </a:pPr>
            <a:r>
              <a:rPr lang="en-US" sz="400"/>
              <a:t>So, the primary computational principle supported by the DeepQA architecture is to assume and maintain multiple interpretations of the question, to generate many plausible answers or </a:t>
            </a:r>
            <a:r>
              <a:rPr lang="en-US" sz="400" b="1"/>
              <a:t>hypotheses</a:t>
            </a:r>
            <a:r>
              <a:rPr lang="en-US" sz="400"/>
              <a:t> and to collect and process many different evidence streams that might support or refute those hypotheses. </a:t>
            </a:r>
          </a:p>
          <a:p>
            <a:pPr eaLnBrk="1" hangingPunct="1">
              <a:lnSpc>
                <a:spcPct val="80000"/>
              </a:lnSpc>
              <a:spcBef>
                <a:spcPct val="0"/>
              </a:spcBef>
            </a:pPr>
            <a:endParaRPr lang="en-US" sz="400"/>
          </a:p>
          <a:p>
            <a:pPr eaLnBrk="1" hangingPunct="1">
              <a:lnSpc>
                <a:spcPct val="80000"/>
              </a:lnSpc>
              <a:spcBef>
                <a:spcPct val="0"/>
              </a:spcBef>
            </a:pPr>
            <a:r>
              <a:rPr lang="en-US" sz="400"/>
              <a:t>Each component in the system adds assumptions about what the question means or what the content means or what the answer might be or why it might be correct.  </a:t>
            </a:r>
          </a:p>
          <a:p>
            <a:pPr eaLnBrk="1" hangingPunct="1">
              <a:lnSpc>
                <a:spcPct val="80000"/>
              </a:lnSpc>
              <a:spcBef>
                <a:spcPct val="0"/>
              </a:spcBef>
            </a:pPr>
            <a:endParaRPr lang="en-US" sz="400"/>
          </a:p>
          <a:p>
            <a:pPr eaLnBrk="1" hangingPunct="1">
              <a:lnSpc>
                <a:spcPct val="80000"/>
              </a:lnSpc>
              <a:spcBef>
                <a:spcPct val="0"/>
              </a:spcBef>
            </a:pPr>
            <a:r>
              <a:rPr lang="en-US" sz="400"/>
              <a:t>DeepQA is implemented as an extensible architecture and was designed at the outset to support interoperability. </a:t>
            </a:r>
          </a:p>
          <a:p>
            <a:pPr eaLnBrk="1" hangingPunct="1">
              <a:lnSpc>
                <a:spcPct val="80000"/>
              </a:lnSpc>
              <a:spcBef>
                <a:spcPct val="0"/>
              </a:spcBef>
            </a:pPr>
            <a:endParaRPr lang="en-US" sz="400"/>
          </a:p>
          <a:p>
            <a:pPr eaLnBrk="1" hangingPunct="1">
              <a:lnSpc>
                <a:spcPct val="80000"/>
              </a:lnSpc>
              <a:spcBef>
                <a:spcPct val="0"/>
              </a:spcBef>
            </a:pPr>
            <a:r>
              <a:rPr lang="en-US" sz="400"/>
              <a:t>&lt;UIMA Mention&gt;</a:t>
            </a:r>
          </a:p>
          <a:p>
            <a:pPr eaLnBrk="1" hangingPunct="1">
              <a:lnSpc>
                <a:spcPct val="80000"/>
              </a:lnSpc>
              <a:spcBef>
                <a:spcPct val="0"/>
              </a:spcBef>
            </a:pPr>
            <a:endParaRPr lang="en-US" sz="400"/>
          </a:p>
          <a:p>
            <a:pPr eaLnBrk="1" hangingPunct="1">
              <a:lnSpc>
                <a:spcPct val="80000"/>
              </a:lnSpc>
              <a:spcBef>
                <a:spcPct val="0"/>
              </a:spcBef>
            </a:pPr>
            <a:r>
              <a:rPr lang="en-US" sz="400"/>
              <a:t>For this reason it was implemented using UIMA, a framework and OASIS standard for interoperable text and multi-modal analysis contributed by IBM to the open-source community.</a:t>
            </a:r>
          </a:p>
          <a:p>
            <a:pPr eaLnBrk="1" hangingPunct="1">
              <a:lnSpc>
                <a:spcPct val="80000"/>
              </a:lnSpc>
              <a:spcBef>
                <a:spcPct val="0"/>
              </a:spcBef>
            </a:pPr>
            <a:endParaRPr lang="en-US" sz="400"/>
          </a:p>
          <a:p>
            <a:pPr eaLnBrk="1" hangingPunct="1">
              <a:lnSpc>
                <a:spcPct val="80000"/>
              </a:lnSpc>
              <a:spcBef>
                <a:spcPct val="0"/>
              </a:spcBef>
            </a:pPr>
            <a:r>
              <a:rPr lang="en-US" sz="400"/>
              <a:t>Over 100 different algorithms, implemented as UIMA components, were integrated into this architecture to build </a:t>
            </a:r>
            <a:r>
              <a:rPr lang="en-US" sz="400" i="1"/>
              <a:t>Watson</a:t>
            </a:r>
            <a:r>
              <a:rPr lang="en-US" sz="400"/>
              <a:t>.</a:t>
            </a:r>
          </a:p>
          <a:p>
            <a:pPr eaLnBrk="1" hangingPunct="1">
              <a:lnSpc>
                <a:spcPct val="80000"/>
              </a:lnSpc>
              <a:spcBef>
                <a:spcPct val="0"/>
              </a:spcBef>
            </a:pPr>
            <a:endParaRPr lang="en-US" sz="400"/>
          </a:p>
          <a:p>
            <a:pPr eaLnBrk="1" hangingPunct="1">
              <a:lnSpc>
                <a:spcPct val="80000"/>
              </a:lnSpc>
              <a:spcBef>
                <a:spcPct val="0"/>
              </a:spcBef>
            </a:pPr>
            <a:r>
              <a:rPr lang="en-US" sz="400"/>
              <a:t>In the first step, </a:t>
            </a:r>
            <a:r>
              <a:rPr lang="en-US" sz="400" b="1"/>
              <a:t>Question and Category analysis</a:t>
            </a:r>
            <a:r>
              <a:rPr lang="en-US" sz="400"/>
              <a:t>, parsing algorithms decompose the question into its grammatical or syntactic components. Other algorithms here will identify and tag specific semantic entities like names, places or dates. In particular the type of thing being asked for, if is indicated at all, will be identified. We call this the LAT or Lexical Answer Type, like this </a:t>
            </a:r>
            <a:r>
              <a:rPr lang="ja-JP" altLang="en-US" sz="400"/>
              <a:t>“</a:t>
            </a:r>
            <a:r>
              <a:rPr lang="en-US" sz="400"/>
              <a:t>FISH</a:t>
            </a:r>
            <a:r>
              <a:rPr lang="ja-JP" altLang="en-US" sz="400"/>
              <a:t>”</a:t>
            </a:r>
            <a:r>
              <a:rPr lang="en-US" sz="400"/>
              <a:t>, this </a:t>
            </a:r>
            <a:r>
              <a:rPr lang="ja-JP" altLang="en-US" sz="400"/>
              <a:t>“</a:t>
            </a:r>
            <a:r>
              <a:rPr lang="en-US" sz="400"/>
              <a:t>CHARACTER</a:t>
            </a:r>
            <a:r>
              <a:rPr lang="ja-JP" altLang="en-US" sz="400"/>
              <a:t>”</a:t>
            </a:r>
            <a:r>
              <a:rPr lang="en-US" sz="400"/>
              <a:t> or </a:t>
            </a:r>
            <a:r>
              <a:rPr lang="ja-JP" altLang="en-US" sz="400"/>
              <a:t>“</a:t>
            </a:r>
            <a:r>
              <a:rPr lang="en-US" sz="400"/>
              <a:t>COUNTRY</a:t>
            </a:r>
            <a:r>
              <a:rPr lang="ja-JP" altLang="en-US" sz="400"/>
              <a:t>”</a:t>
            </a:r>
            <a:r>
              <a:rPr lang="en-US" sz="400"/>
              <a:t>.</a:t>
            </a:r>
          </a:p>
          <a:p>
            <a:pPr eaLnBrk="1" hangingPunct="1">
              <a:lnSpc>
                <a:spcPct val="80000"/>
              </a:lnSpc>
              <a:spcBef>
                <a:spcPct val="0"/>
              </a:spcBef>
            </a:pPr>
            <a:endParaRPr lang="en-US" sz="400"/>
          </a:p>
          <a:p>
            <a:pPr eaLnBrk="1" hangingPunct="1">
              <a:lnSpc>
                <a:spcPct val="80000"/>
              </a:lnSpc>
              <a:spcBef>
                <a:spcPct val="0"/>
              </a:spcBef>
            </a:pPr>
            <a:r>
              <a:rPr lang="en-US" sz="400"/>
              <a:t>In </a:t>
            </a:r>
            <a:r>
              <a:rPr lang="en-US" sz="400" b="1"/>
              <a:t>Query Decomposition, </a:t>
            </a:r>
            <a:r>
              <a:rPr lang="en-US" sz="400"/>
              <a:t>different assumptions are made about if and how the question might be decomposed into sub questions. The original and each identified sub part follow parallel paths through the system.</a:t>
            </a:r>
          </a:p>
          <a:p>
            <a:pPr eaLnBrk="1" hangingPunct="1">
              <a:lnSpc>
                <a:spcPct val="80000"/>
              </a:lnSpc>
              <a:spcBef>
                <a:spcPct val="0"/>
              </a:spcBef>
            </a:pPr>
            <a:endParaRPr lang="en-US" sz="400"/>
          </a:p>
          <a:p>
            <a:pPr eaLnBrk="1" hangingPunct="1">
              <a:lnSpc>
                <a:spcPct val="80000"/>
              </a:lnSpc>
              <a:spcBef>
                <a:spcPct val="0"/>
              </a:spcBef>
            </a:pPr>
            <a:r>
              <a:rPr lang="en-US" sz="400"/>
              <a:t>In </a:t>
            </a:r>
            <a:r>
              <a:rPr lang="en-US" sz="400" b="1"/>
              <a:t>Hypothesis Generation, </a:t>
            </a:r>
            <a:r>
              <a:rPr lang="en-US" sz="400"/>
              <a:t>DeepQA does a variety of very broad searches for each of several interpretations of the question. </a:t>
            </a:r>
          </a:p>
          <a:p>
            <a:pPr eaLnBrk="1" hangingPunct="1">
              <a:lnSpc>
                <a:spcPct val="80000"/>
              </a:lnSpc>
              <a:spcBef>
                <a:spcPct val="0"/>
              </a:spcBef>
            </a:pPr>
            <a:endParaRPr lang="en-US" sz="400"/>
          </a:p>
          <a:p>
            <a:pPr eaLnBrk="1" hangingPunct="1">
              <a:lnSpc>
                <a:spcPct val="80000"/>
              </a:lnSpc>
              <a:spcBef>
                <a:spcPct val="0"/>
              </a:spcBef>
            </a:pPr>
            <a:r>
              <a:rPr lang="en-US" sz="400"/>
              <a:t>These searches are performed over a combination of unstructured data, natural language documents, and structured data, available knowledge bases. </a:t>
            </a:r>
          </a:p>
          <a:p>
            <a:pPr eaLnBrk="1" hangingPunct="1">
              <a:lnSpc>
                <a:spcPct val="80000"/>
              </a:lnSpc>
              <a:spcBef>
                <a:spcPct val="0"/>
              </a:spcBef>
            </a:pPr>
            <a:r>
              <a:rPr lang="en-US" sz="400"/>
              <a:t>--</a:t>
            </a:r>
          </a:p>
          <a:p>
            <a:pPr eaLnBrk="1" hangingPunct="1">
              <a:lnSpc>
                <a:spcPct val="80000"/>
              </a:lnSpc>
              <a:spcBef>
                <a:spcPct val="0"/>
              </a:spcBef>
            </a:pPr>
            <a:r>
              <a:rPr lang="en-US" sz="400"/>
              <a:t>The goal of this step is to generate possible answers to the question and/or its sub parts. At this point there is not a lot of confidence in these possible answers since little intelligence has been applied to understanding the content that might relate to the question. The focus is on generating a broad set of hypotheses, – or for this application what we call </a:t>
            </a:r>
            <a:r>
              <a:rPr lang="ja-JP" altLang="en-US" sz="400"/>
              <a:t>“</a:t>
            </a:r>
            <a:r>
              <a:rPr lang="en-US" sz="400"/>
              <a:t>Candidate Answers</a:t>
            </a:r>
            <a:r>
              <a:rPr lang="ja-JP" altLang="en-US" sz="400"/>
              <a:t>”</a:t>
            </a:r>
            <a:r>
              <a:rPr lang="en-US" sz="400"/>
              <a:t>. </a:t>
            </a:r>
          </a:p>
          <a:p>
            <a:pPr eaLnBrk="1" hangingPunct="1">
              <a:lnSpc>
                <a:spcPct val="80000"/>
              </a:lnSpc>
              <a:spcBef>
                <a:spcPct val="0"/>
              </a:spcBef>
            </a:pPr>
            <a:endParaRPr lang="en-US" sz="400"/>
          </a:p>
          <a:p>
            <a:pPr eaLnBrk="1" hangingPunct="1">
              <a:lnSpc>
                <a:spcPct val="80000"/>
              </a:lnSpc>
              <a:spcBef>
                <a:spcPct val="0"/>
              </a:spcBef>
            </a:pPr>
            <a:r>
              <a:rPr lang="en-US" sz="400"/>
              <a:t>To implement this step for Watson we used multiple open-source text and KB search components.</a:t>
            </a:r>
          </a:p>
          <a:p>
            <a:pPr eaLnBrk="1" hangingPunct="1">
              <a:lnSpc>
                <a:spcPct val="80000"/>
              </a:lnSpc>
              <a:spcBef>
                <a:spcPct val="0"/>
              </a:spcBef>
            </a:pPr>
            <a:endParaRPr lang="en-US" sz="400"/>
          </a:p>
          <a:p>
            <a:pPr eaLnBrk="1" hangingPunct="1">
              <a:lnSpc>
                <a:spcPct val="80000"/>
              </a:lnSpc>
              <a:spcBef>
                <a:spcPct val="0"/>
              </a:spcBef>
            </a:pPr>
            <a:r>
              <a:rPr lang="en-US" sz="400"/>
              <a:t>The </a:t>
            </a:r>
            <a:r>
              <a:rPr lang="en-US" sz="400" b="1"/>
              <a:t>Soft Filtering </a:t>
            </a:r>
            <a:r>
              <a:rPr lang="en-US" sz="400"/>
              <a:t>step in DeepQA, acknowledges that resources are ultimately limited. And some parameterized judgment about which candidate answers are worth pursuing further must be made given constrains on time and available hardware. </a:t>
            </a:r>
          </a:p>
          <a:p>
            <a:pPr eaLnBrk="1" hangingPunct="1">
              <a:lnSpc>
                <a:spcPct val="80000"/>
              </a:lnSpc>
              <a:spcBef>
                <a:spcPct val="0"/>
              </a:spcBef>
            </a:pPr>
            <a:endParaRPr lang="en-US" sz="400"/>
          </a:p>
          <a:p>
            <a:pPr eaLnBrk="1" hangingPunct="1">
              <a:lnSpc>
                <a:spcPct val="80000"/>
              </a:lnSpc>
              <a:spcBef>
                <a:spcPct val="0"/>
              </a:spcBef>
            </a:pPr>
            <a:r>
              <a:rPr lang="en-US" sz="400"/>
              <a:t>Based on a trained threshold for optimizing the tradeoff between accuracy and latency, Soft Filtering uses different light-weight algorithms to judge which candidates are worth gathering evidence for and which should get less attention and continue through the computation as-is. In contrast, if this were a hard-filter those candidates falling below the filter would be eliminated from consideration entirely at this point.</a:t>
            </a:r>
          </a:p>
          <a:p>
            <a:pPr eaLnBrk="1" hangingPunct="1">
              <a:lnSpc>
                <a:spcPct val="80000"/>
              </a:lnSpc>
              <a:spcBef>
                <a:spcPct val="0"/>
              </a:spcBef>
            </a:pPr>
            <a:endParaRPr lang="en-US" sz="400"/>
          </a:p>
          <a:p>
            <a:pPr eaLnBrk="1" hangingPunct="1">
              <a:lnSpc>
                <a:spcPct val="80000"/>
              </a:lnSpc>
              <a:spcBef>
                <a:spcPct val="0"/>
              </a:spcBef>
            </a:pPr>
            <a:r>
              <a:rPr lang="en-US" sz="400"/>
              <a:t>In </a:t>
            </a:r>
            <a:r>
              <a:rPr lang="en-US" sz="400" b="1"/>
              <a:t>Hypothesis &amp; Evidence Scoring </a:t>
            </a:r>
            <a:r>
              <a:rPr lang="en-US" sz="400"/>
              <a:t>the candidate answers are scored independently of any additional evidence by deeper analysis algorithms. This may for example include Typing Algorithms. These are algorithms that produce a score indicating how likely it is that a candidate answer is an instance of the Lexical Answer Type determined in the first step – for example Country, Agent, Character, City, Slogan, Book etc. </a:t>
            </a:r>
          </a:p>
          <a:p>
            <a:pPr eaLnBrk="1" hangingPunct="1">
              <a:lnSpc>
                <a:spcPct val="80000"/>
              </a:lnSpc>
              <a:spcBef>
                <a:spcPct val="0"/>
              </a:spcBef>
            </a:pPr>
            <a:endParaRPr lang="en-US" sz="400"/>
          </a:p>
          <a:p>
            <a:pPr eaLnBrk="1" hangingPunct="1">
              <a:lnSpc>
                <a:spcPct val="80000"/>
              </a:lnSpc>
              <a:spcBef>
                <a:spcPct val="0"/>
              </a:spcBef>
            </a:pPr>
            <a:r>
              <a:rPr lang="en-US" sz="400"/>
              <a:t>Many of these algorithms may fire using different resources and techniques to come up with a score. What is the likelihood that </a:t>
            </a:r>
            <a:r>
              <a:rPr lang="ja-JP" altLang="en-US" sz="400"/>
              <a:t>“</a:t>
            </a:r>
            <a:r>
              <a:rPr lang="en-US" sz="400"/>
              <a:t>Washington</a:t>
            </a:r>
            <a:r>
              <a:rPr lang="ja-JP" altLang="en-US" sz="400"/>
              <a:t>”</a:t>
            </a:r>
            <a:r>
              <a:rPr lang="en-US" sz="400"/>
              <a:t> for example, refers to a </a:t>
            </a:r>
            <a:r>
              <a:rPr lang="ja-JP" altLang="en-US" sz="400"/>
              <a:t>“</a:t>
            </a:r>
            <a:r>
              <a:rPr lang="en-US" sz="400"/>
              <a:t>General</a:t>
            </a:r>
            <a:r>
              <a:rPr lang="ja-JP" altLang="en-US" sz="400"/>
              <a:t>”</a:t>
            </a:r>
            <a:r>
              <a:rPr lang="en-US" sz="400"/>
              <a:t> or a </a:t>
            </a:r>
            <a:r>
              <a:rPr lang="ja-JP" altLang="en-US" sz="400"/>
              <a:t>“</a:t>
            </a:r>
            <a:r>
              <a:rPr lang="en-US" sz="400"/>
              <a:t>Capital</a:t>
            </a:r>
            <a:r>
              <a:rPr lang="ja-JP" altLang="en-US" sz="400"/>
              <a:t>”</a:t>
            </a:r>
            <a:r>
              <a:rPr lang="en-US" sz="400"/>
              <a:t> or a </a:t>
            </a:r>
            <a:r>
              <a:rPr lang="ja-JP" altLang="en-US" sz="400"/>
              <a:t>“</a:t>
            </a:r>
            <a:r>
              <a:rPr lang="en-US" sz="400"/>
              <a:t>State</a:t>
            </a:r>
            <a:r>
              <a:rPr lang="ja-JP" altLang="en-US" sz="400"/>
              <a:t>”</a:t>
            </a:r>
            <a:r>
              <a:rPr lang="en-US" sz="400"/>
              <a:t> or a </a:t>
            </a:r>
            <a:r>
              <a:rPr lang="ja-JP" altLang="en-US" sz="400"/>
              <a:t>“</a:t>
            </a:r>
            <a:r>
              <a:rPr lang="en-US" sz="400"/>
              <a:t>Mountain</a:t>
            </a:r>
            <a:r>
              <a:rPr lang="ja-JP" altLang="en-US" sz="400"/>
              <a:t>”</a:t>
            </a:r>
            <a:r>
              <a:rPr lang="en-US" sz="400"/>
              <a:t> or a </a:t>
            </a:r>
            <a:r>
              <a:rPr lang="ja-JP" altLang="en-US" sz="400"/>
              <a:t>“</a:t>
            </a:r>
            <a:r>
              <a:rPr lang="en-US" sz="400"/>
              <a:t>Father</a:t>
            </a:r>
            <a:r>
              <a:rPr lang="ja-JP" altLang="en-US" sz="400"/>
              <a:t>”</a:t>
            </a:r>
            <a:r>
              <a:rPr lang="en-US" sz="400"/>
              <a:t> or a </a:t>
            </a:r>
            <a:r>
              <a:rPr lang="ja-JP" altLang="en-US" sz="400"/>
              <a:t>“</a:t>
            </a:r>
            <a:r>
              <a:rPr lang="en-US" sz="400"/>
              <a:t>Founder</a:t>
            </a:r>
            <a:r>
              <a:rPr lang="ja-JP" altLang="en-US" sz="400"/>
              <a:t>”</a:t>
            </a:r>
            <a:r>
              <a:rPr lang="en-US" sz="400"/>
              <a:t>?</a:t>
            </a:r>
          </a:p>
          <a:p>
            <a:pPr eaLnBrk="1" hangingPunct="1">
              <a:lnSpc>
                <a:spcPct val="80000"/>
              </a:lnSpc>
              <a:spcBef>
                <a:spcPct val="0"/>
              </a:spcBef>
            </a:pPr>
            <a:endParaRPr lang="en-US" sz="400"/>
          </a:p>
          <a:p>
            <a:pPr eaLnBrk="1" hangingPunct="1">
              <a:lnSpc>
                <a:spcPct val="80000"/>
              </a:lnSpc>
              <a:spcBef>
                <a:spcPct val="0"/>
              </a:spcBef>
            </a:pPr>
            <a:r>
              <a:rPr lang="en-US" sz="400" b="1"/>
              <a:t>Evidence</a:t>
            </a:r>
            <a:r>
              <a:rPr lang="en-US" sz="400"/>
              <a:t>, in this case, more documents and or more structured facts, is collected for the many candidate answers. Each of these pieces of evidence are subjected to more algorithms that deeply analyze the evidentiary passages, for example, and score the likelihood that the passage supports or refutes the correctness of the candidate answer.</a:t>
            </a:r>
          </a:p>
          <a:p>
            <a:pPr eaLnBrk="1" hangingPunct="1">
              <a:lnSpc>
                <a:spcPct val="80000"/>
              </a:lnSpc>
              <a:spcBef>
                <a:spcPct val="0"/>
              </a:spcBef>
            </a:pPr>
            <a:endParaRPr lang="en-US" sz="400"/>
          </a:p>
          <a:p>
            <a:pPr eaLnBrk="1" hangingPunct="1">
              <a:lnSpc>
                <a:spcPct val="80000"/>
              </a:lnSpc>
              <a:spcBef>
                <a:spcPct val="0"/>
              </a:spcBef>
            </a:pPr>
            <a:r>
              <a:rPr lang="en-US" sz="400"/>
              <a:t>In the </a:t>
            </a:r>
            <a:r>
              <a:rPr lang="en-US" sz="400" b="1"/>
              <a:t>Synthesis</a:t>
            </a:r>
            <a:r>
              <a:rPr lang="en-US" sz="400"/>
              <a:t> step, if the question had been decomposed into sub-parts, one or more synthesis algorithms will fire, with varying levels of certainty, They will apply methods for inferring a coherent final answer from the constituent elements derived from the questions sub-parts.</a:t>
            </a:r>
          </a:p>
          <a:p>
            <a:pPr eaLnBrk="1" hangingPunct="1">
              <a:lnSpc>
                <a:spcPct val="80000"/>
              </a:lnSpc>
              <a:spcBef>
                <a:spcPct val="0"/>
              </a:spcBef>
            </a:pPr>
            <a:endParaRPr lang="en-US" sz="400"/>
          </a:p>
          <a:p>
            <a:pPr eaLnBrk="1" hangingPunct="1">
              <a:lnSpc>
                <a:spcPct val="80000"/>
              </a:lnSpc>
              <a:spcBef>
                <a:spcPct val="0"/>
              </a:spcBef>
            </a:pPr>
            <a:r>
              <a:rPr lang="en-US" sz="400"/>
              <a:t>Finally, arriving at the last step, </a:t>
            </a:r>
            <a:r>
              <a:rPr lang="en-US" sz="400" b="1"/>
              <a:t>Final Merging and Ranking, </a:t>
            </a:r>
            <a:r>
              <a:rPr lang="en-US" sz="400"/>
              <a:t>are many possible answers, each paired with many pieces of evidence and each of these scored by many algorithms to produce hundreds of feature scores. All giving some evidence for the correctness of each candidate answer. </a:t>
            </a:r>
          </a:p>
          <a:p>
            <a:pPr eaLnBrk="1" hangingPunct="1">
              <a:lnSpc>
                <a:spcPct val="80000"/>
              </a:lnSpc>
              <a:spcBef>
                <a:spcPct val="0"/>
              </a:spcBef>
            </a:pPr>
            <a:endParaRPr lang="en-US" sz="400"/>
          </a:p>
          <a:p>
            <a:pPr eaLnBrk="1" hangingPunct="1">
              <a:lnSpc>
                <a:spcPct val="80000"/>
              </a:lnSpc>
              <a:spcBef>
                <a:spcPct val="0"/>
              </a:spcBef>
            </a:pPr>
            <a:r>
              <a:rPr lang="en-US" sz="400"/>
              <a:t>Trained models are applied to weigh the relative importance of these feature scores. These models are trained with ML methods to predict, based on past performance, how best to combine all this scores to produce final, single confidence numbers for each candidate answer and to produce the final ranking of all candidates. </a:t>
            </a:r>
          </a:p>
          <a:p>
            <a:pPr eaLnBrk="1" hangingPunct="1">
              <a:lnSpc>
                <a:spcPct val="80000"/>
              </a:lnSpc>
              <a:spcBef>
                <a:spcPct val="0"/>
              </a:spcBef>
            </a:pPr>
            <a:endParaRPr lang="en-US" sz="400"/>
          </a:p>
          <a:p>
            <a:pPr eaLnBrk="1" hangingPunct="1">
              <a:lnSpc>
                <a:spcPct val="80000"/>
              </a:lnSpc>
              <a:spcBef>
                <a:spcPct val="0"/>
              </a:spcBef>
            </a:pPr>
            <a:r>
              <a:rPr lang="en-US" sz="400"/>
              <a:t>The answer with the strongest confidence would be Watson</a:t>
            </a:r>
            <a:r>
              <a:rPr lang="ja-JP" altLang="en-US" sz="400"/>
              <a:t>’</a:t>
            </a:r>
            <a:r>
              <a:rPr lang="en-US" sz="400"/>
              <a:t>s final answer. And Watson would try to buzz-in provided that top answer</a:t>
            </a:r>
            <a:r>
              <a:rPr lang="ja-JP" altLang="en-US" sz="400"/>
              <a:t>’</a:t>
            </a:r>
            <a:r>
              <a:rPr lang="en-US" sz="400"/>
              <a:t>s confidence was above a certain threshold. </a:t>
            </a:r>
          </a:p>
          <a:p>
            <a:pPr eaLnBrk="1" hangingPunct="1">
              <a:lnSpc>
                <a:spcPct val="80000"/>
              </a:lnSpc>
              <a:spcBef>
                <a:spcPct val="0"/>
              </a:spcBef>
            </a:pPr>
            <a:endParaRPr lang="en-US" sz="400"/>
          </a:p>
          <a:p>
            <a:pPr eaLnBrk="1" hangingPunct="1">
              <a:lnSpc>
                <a:spcPct val="80000"/>
              </a:lnSpc>
              <a:spcBef>
                <a:spcPct val="0"/>
              </a:spcBef>
            </a:pPr>
            <a:r>
              <a:rPr lang="en-US" sz="400"/>
              <a:t>----</a:t>
            </a:r>
          </a:p>
          <a:p>
            <a:pPr eaLnBrk="1" hangingPunct="1">
              <a:lnSpc>
                <a:spcPct val="80000"/>
              </a:lnSpc>
              <a:spcBef>
                <a:spcPct val="0"/>
              </a:spcBef>
            </a:pPr>
            <a:r>
              <a:rPr lang="en-US" sz="400"/>
              <a:t>The DeepQA system defers commitments and carries possibilities through the entire process while searching for increasing broader contextual evidence and more credible inferences to support the most likely candidate answers. </a:t>
            </a:r>
          </a:p>
          <a:p>
            <a:pPr eaLnBrk="1" hangingPunct="1">
              <a:lnSpc>
                <a:spcPct val="80000"/>
              </a:lnSpc>
              <a:spcBef>
                <a:spcPct val="0"/>
              </a:spcBef>
            </a:pPr>
            <a:endParaRPr lang="en-US" sz="400"/>
          </a:p>
          <a:p>
            <a:pPr eaLnBrk="1" hangingPunct="1">
              <a:lnSpc>
                <a:spcPct val="80000"/>
              </a:lnSpc>
              <a:spcBef>
                <a:spcPct val="0"/>
              </a:spcBef>
            </a:pPr>
            <a:r>
              <a:rPr lang="en-US" sz="400"/>
              <a:t>All the algorithms used to interpret questions, generate candidate answers, score answers, collection evidence and score evidence are loosely coupled but work holistically by virtue of DeepQA</a:t>
            </a:r>
            <a:r>
              <a:rPr lang="ja-JP" altLang="en-US" sz="400"/>
              <a:t>’</a:t>
            </a:r>
            <a:r>
              <a:rPr lang="en-US" sz="400"/>
              <a:t>s pervasive machine learning infrastructure.</a:t>
            </a:r>
          </a:p>
          <a:p>
            <a:pPr eaLnBrk="1" hangingPunct="1">
              <a:lnSpc>
                <a:spcPct val="80000"/>
              </a:lnSpc>
              <a:spcBef>
                <a:spcPct val="0"/>
              </a:spcBef>
            </a:pPr>
            <a:endParaRPr lang="en-US" sz="400"/>
          </a:p>
          <a:p>
            <a:pPr eaLnBrk="1" hangingPunct="1">
              <a:lnSpc>
                <a:spcPct val="80000"/>
              </a:lnSpc>
              <a:spcBef>
                <a:spcPct val="0"/>
              </a:spcBef>
            </a:pPr>
            <a:r>
              <a:rPr lang="en-US" sz="400"/>
              <a:t>No one component could realize its impact on end-to-end performance without being integrated and trained with the other components AND they are all evolving simultaneously.   In fact what had 10% impact on some metric one day, might 1 month later, only contribute 2% to overall performance due to evolving component algorithms and interactions. This is why the system as it develops in regularly trained and retrained.</a:t>
            </a:r>
          </a:p>
          <a:p>
            <a:pPr eaLnBrk="1" hangingPunct="1">
              <a:lnSpc>
                <a:spcPct val="80000"/>
              </a:lnSpc>
              <a:spcBef>
                <a:spcPct val="0"/>
              </a:spcBef>
            </a:pPr>
            <a:endParaRPr lang="en-US" sz="400"/>
          </a:p>
          <a:p>
            <a:pPr eaLnBrk="1" hangingPunct="1">
              <a:lnSpc>
                <a:spcPct val="80000"/>
              </a:lnSpc>
              <a:spcBef>
                <a:spcPct val="0"/>
              </a:spcBef>
            </a:pPr>
            <a:r>
              <a:rPr lang="en-US" sz="400"/>
              <a:t>DeepQA is a complex system architecture designed to extensibly deal with the challenges of natural language processing applications and to adapt to new domains of knowledge. </a:t>
            </a:r>
          </a:p>
          <a:p>
            <a:pPr eaLnBrk="1" hangingPunct="1">
              <a:lnSpc>
                <a:spcPct val="80000"/>
              </a:lnSpc>
              <a:spcBef>
                <a:spcPct val="0"/>
              </a:spcBef>
            </a:pPr>
            <a:endParaRPr lang="en-US" sz="400"/>
          </a:p>
          <a:p>
            <a:pPr eaLnBrk="1" hangingPunct="1">
              <a:lnSpc>
                <a:spcPct val="80000"/>
              </a:lnSpc>
              <a:spcBef>
                <a:spcPct val="0"/>
              </a:spcBef>
            </a:pPr>
            <a:r>
              <a:rPr lang="en-US" sz="400"/>
              <a:t>The Jeopardy! Challenge has greatly inspired its design and implementation for the </a:t>
            </a:r>
            <a:r>
              <a:rPr lang="en-US" sz="400" i="1"/>
              <a:t>Watson</a:t>
            </a:r>
            <a:r>
              <a:rPr lang="en-US" sz="400"/>
              <a:t> system.</a:t>
            </a:r>
          </a:p>
          <a:p>
            <a:pPr eaLnBrk="1" hangingPunct="1">
              <a:lnSpc>
                <a:spcPct val="80000"/>
              </a:lnSpc>
              <a:spcBef>
                <a:spcPct val="0"/>
              </a:spcBef>
            </a:pPr>
            <a:endParaRPr lang="en-US" sz="400"/>
          </a:p>
        </p:txBody>
      </p:sp>
      <p:sp>
        <p:nvSpPr>
          <p:cNvPr id="1996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eaLnBrk="0" hangingPunct="0"/>
            <a:fld id="{6594FA57-BEE4-F94C-B23E-E3A5556D7575}" type="slidenum">
              <a:rPr lang="en-US" sz="1200" b="1">
                <a:solidFill>
                  <a:srgbClr val="000000"/>
                </a:solidFill>
                <a:latin typeface="Calibri" charset="0"/>
              </a:rPr>
              <a:pPr algn="r" eaLnBrk="0" hangingPunct="0"/>
              <a:t>63</a:t>
            </a:fld>
            <a:endParaRPr lang="en-US" sz="1200" b="1">
              <a:solidFill>
                <a:srgbClr val="000000"/>
              </a:solidFill>
              <a:latin typeface="Calibri"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Rot="1" noChangeAspect="1" noChangeArrowheads="1" noTextEdit="1"/>
          </p:cNvSpPr>
          <p:nvPr>
            <p:ph type="sldImg"/>
          </p:nvPr>
        </p:nvSpPr>
        <p:spPr>
          <a:ln/>
        </p:spPr>
      </p:sp>
      <p:sp>
        <p:nvSpPr>
          <p:cNvPr id="2017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noTextEdit="1"/>
          </p:cNvSpPr>
          <p:nvPr>
            <p:ph type="sldImg"/>
          </p:nvPr>
        </p:nvSpPr>
        <p:spPr>
          <a:ln/>
        </p:spPr>
      </p:sp>
      <p:sp>
        <p:nvSpPr>
          <p:cNvPr id="203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03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8E7FF26A-5680-4342-A612-E42F7BFC587C}" type="slidenum">
              <a:rPr lang="en-US"/>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ChangeArrowheads="1" noTextEdit="1"/>
          </p:cNvSpPr>
          <p:nvPr>
            <p:ph type="sldImg"/>
          </p:nvPr>
        </p:nvSpPr>
        <p:spPr>
          <a:ln/>
        </p:spPr>
      </p:sp>
      <p:sp>
        <p:nvSpPr>
          <p:cNvPr id="2058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EFA37-741B-2345-9840-5C9220C734CF}" type="slidenum">
              <a:rPr lang="en-US"/>
              <a:pPr/>
              <a:t>8</a:t>
            </a:fld>
            <a:endParaRPr lang="en-US"/>
          </a:p>
        </p:txBody>
      </p:sp>
      <p:sp>
        <p:nvSpPr>
          <p:cNvPr id="23644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64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65E324-0706-1449-96A9-1721E528145B}" type="slidenum">
              <a:rPr lang="en-US"/>
              <a:pPr/>
              <a:t>9</a:t>
            </a:fld>
            <a:endParaRPr lang="en-US"/>
          </a:p>
        </p:txBody>
      </p:sp>
      <p:sp>
        <p:nvSpPr>
          <p:cNvPr id="23664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664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0B0BC-0E2E-954C-B87D-BEE5F0CD0226}" type="slidenum">
              <a:rPr lang="en-US"/>
              <a:pPr/>
              <a:t>10</a:t>
            </a:fld>
            <a:endParaRPr lang="en-US"/>
          </a:p>
        </p:txBody>
      </p:sp>
      <p:sp>
        <p:nvSpPr>
          <p:cNvPr id="2368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68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162090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70485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2625713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953000"/>
          </a:xfrm>
        </p:spPr>
        <p:txBody>
          <a:bodyPr/>
          <a:lstStyle/>
          <a:p>
            <a:endParaRPr lang="en-US"/>
          </a:p>
        </p:txBody>
      </p:sp>
      <p:sp>
        <p:nvSpPr>
          <p:cNvPr id="5" name="Date Placeholder 4"/>
          <p:cNvSpPr>
            <a:spLocks noGrp="1"/>
          </p:cNvSpPr>
          <p:nvPr>
            <p:ph type="dt" sz="half" idx="10"/>
          </p:nvPr>
        </p:nvSpPr>
        <p:spPr>
          <a:xfrm>
            <a:off x="457200" y="6477000"/>
            <a:ext cx="1905000" cy="381000"/>
          </a:xfrm>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1940857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6"/>
          <p:cNvSpPr>
            <a:spLocks noChangeArrowheads="1"/>
          </p:cNvSpPr>
          <p:nvPr userDrawn="1"/>
        </p:nvSpPr>
        <p:spPr bwMode="black">
          <a:xfrm>
            <a:off x="7589838" y="6537325"/>
            <a:ext cx="1371600" cy="184150"/>
          </a:xfrm>
          <a:prstGeom prst="rect">
            <a:avLst/>
          </a:prstGeom>
          <a:noFill/>
          <a:ln w="9525">
            <a:noFill/>
            <a:miter lim="800000"/>
            <a:headEnd/>
            <a:tailEnd/>
          </a:ln>
        </p:spPr>
        <p:txBody>
          <a:bodyPr lIns="92075" tIns="46038" rIns="92075" bIns="46038"/>
          <a:lstStyle/>
          <a:p>
            <a:pPr algn="r"/>
            <a:r>
              <a:rPr lang="en-US" altLang="ja-JP" sz="800">
                <a:ea typeface="MS PGothic" charset="0"/>
                <a:cs typeface="MS PGothic" charset="0"/>
              </a:rPr>
              <a:t>© 2009 IBM Corporation</a:t>
            </a:r>
            <a:endParaRPr lang="en-US" altLang="ja-JP">
              <a:ea typeface="MS PGothic" charset="0"/>
              <a:cs typeface="MS PGothic" charset="0"/>
            </a:endParaRPr>
          </a:p>
        </p:txBody>
      </p:sp>
      <p:pic>
        <p:nvPicPr>
          <p:cNvPr id="4" name="Picture 13" descr="GettyImages_82301734_cover.jpg"/>
          <p:cNvPicPr preferRelativeResize="0">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3050" y="3665538"/>
            <a:ext cx="8593138"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p:cNvGrpSpPr>
            <a:grpSpLocks/>
          </p:cNvGrpSpPr>
          <p:nvPr userDrawn="1"/>
        </p:nvGrpSpPr>
        <p:grpSpPr bwMode="auto">
          <a:xfrm>
            <a:off x="273050" y="3665538"/>
            <a:ext cx="8594725" cy="2233612"/>
            <a:chOff x="160" y="2308"/>
            <a:chExt cx="5437" cy="1399"/>
          </a:xfrm>
        </p:grpSpPr>
        <p:sp>
          <p:nvSpPr>
            <p:cNvPr id="6" name="Rectangle 9"/>
            <p:cNvSpPr>
              <a:spLocks noChangeArrowheads="1"/>
            </p:cNvSpPr>
            <p:nvPr/>
          </p:nvSpPr>
          <p:spPr bwMode="auto">
            <a:xfrm>
              <a:off x="160" y="2308"/>
              <a:ext cx="858" cy="288"/>
            </a:xfrm>
            <a:prstGeom prst="rect">
              <a:avLst/>
            </a:prstGeom>
            <a:solidFill>
              <a:schemeClr val="bg1">
                <a:alpha val="49001"/>
              </a:schemeClr>
            </a:solidFill>
            <a:ln w="9525">
              <a:noFill/>
              <a:miter lim="800000"/>
              <a:headEnd/>
              <a:tailEnd/>
            </a:ln>
          </p:spPr>
          <p:txBody>
            <a:bodyPr wrap="none" anchor="ctr"/>
            <a:lstStyle/>
            <a:p>
              <a:pPr>
                <a:defRPr/>
              </a:pPr>
              <a:endParaRPr lang="en-US">
                <a:ea typeface="+mn-ea"/>
              </a:endParaRPr>
            </a:p>
          </p:txBody>
        </p:sp>
        <p:sp>
          <p:nvSpPr>
            <p:cNvPr id="7" name="Rectangle 10"/>
            <p:cNvSpPr>
              <a:spLocks noChangeArrowheads="1"/>
            </p:cNvSpPr>
            <p:nvPr/>
          </p:nvSpPr>
          <p:spPr bwMode="auto">
            <a:xfrm>
              <a:off x="160" y="2862"/>
              <a:ext cx="858" cy="289"/>
            </a:xfrm>
            <a:prstGeom prst="rect">
              <a:avLst/>
            </a:prstGeom>
            <a:solidFill>
              <a:schemeClr val="bg1">
                <a:alpha val="49001"/>
              </a:schemeClr>
            </a:solidFill>
            <a:ln w="9525">
              <a:noFill/>
              <a:miter lim="800000"/>
              <a:headEnd/>
              <a:tailEnd/>
            </a:ln>
          </p:spPr>
          <p:txBody>
            <a:bodyPr wrap="none" anchor="ctr"/>
            <a:lstStyle/>
            <a:p>
              <a:pPr>
                <a:defRPr/>
              </a:pPr>
              <a:endParaRPr lang="en-US">
                <a:ea typeface="+mn-ea"/>
              </a:endParaRPr>
            </a:p>
          </p:txBody>
        </p:sp>
        <p:sp>
          <p:nvSpPr>
            <p:cNvPr id="8" name="Rectangle 11"/>
            <p:cNvSpPr>
              <a:spLocks noChangeArrowheads="1"/>
            </p:cNvSpPr>
            <p:nvPr/>
          </p:nvSpPr>
          <p:spPr bwMode="auto">
            <a:xfrm>
              <a:off x="160" y="3419"/>
              <a:ext cx="269" cy="288"/>
            </a:xfrm>
            <a:prstGeom prst="rect">
              <a:avLst/>
            </a:prstGeom>
            <a:solidFill>
              <a:schemeClr val="bg1">
                <a:alpha val="49001"/>
              </a:schemeClr>
            </a:solidFill>
            <a:ln w="9525">
              <a:noFill/>
              <a:miter lim="800000"/>
              <a:headEnd/>
              <a:tailEnd/>
            </a:ln>
          </p:spPr>
          <p:txBody>
            <a:bodyPr wrap="none" anchor="ctr"/>
            <a:lstStyle/>
            <a:p>
              <a:pPr>
                <a:defRPr/>
              </a:pPr>
              <a:endParaRPr lang="en-US">
                <a:ea typeface="+mn-ea"/>
              </a:endParaRPr>
            </a:p>
          </p:txBody>
        </p:sp>
        <p:sp>
          <p:nvSpPr>
            <p:cNvPr id="9" name="Rectangle 12"/>
            <p:cNvSpPr>
              <a:spLocks noChangeArrowheads="1"/>
            </p:cNvSpPr>
            <p:nvPr/>
          </p:nvSpPr>
          <p:spPr bwMode="auto">
            <a:xfrm>
              <a:off x="4739" y="2308"/>
              <a:ext cx="858" cy="288"/>
            </a:xfrm>
            <a:prstGeom prst="rect">
              <a:avLst/>
            </a:prstGeom>
            <a:solidFill>
              <a:schemeClr val="bg1">
                <a:alpha val="49001"/>
              </a:schemeClr>
            </a:solidFill>
            <a:ln w="9525">
              <a:noFill/>
              <a:miter lim="800000"/>
              <a:headEnd/>
              <a:tailEnd/>
            </a:ln>
          </p:spPr>
          <p:txBody>
            <a:bodyPr wrap="none" anchor="ctr"/>
            <a:lstStyle/>
            <a:p>
              <a:pPr>
                <a:defRPr/>
              </a:pPr>
              <a:endParaRPr lang="en-US">
                <a:ea typeface="+mn-ea"/>
              </a:endParaRPr>
            </a:p>
          </p:txBody>
        </p:sp>
        <p:sp>
          <p:nvSpPr>
            <p:cNvPr id="10" name="Rectangle 13"/>
            <p:cNvSpPr>
              <a:spLocks noChangeArrowheads="1"/>
            </p:cNvSpPr>
            <p:nvPr/>
          </p:nvSpPr>
          <p:spPr bwMode="auto">
            <a:xfrm>
              <a:off x="4739" y="2862"/>
              <a:ext cx="858" cy="289"/>
            </a:xfrm>
            <a:prstGeom prst="rect">
              <a:avLst/>
            </a:prstGeom>
            <a:solidFill>
              <a:schemeClr val="bg1">
                <a:alpha val="49001"/>
              </a:schemeClr>
            </a:solidFill>
            <a:ln w="9525">
              <a:noFill/>
              <a:miter lim="800000"/>
              <a:headEnd/>
              <a:tailEnd/>
            </a:ln>
          </p:spPr>
          <p:txBody>
            <a:bodyPr wrap="none" anchor="ctr"/>
            <a:lstStyle/>
            <a:p>
              <a:pPr>
                <a:defRPr/>
              </a:pPr>
              <a:endParaRPr lang="en-US">
                <a:ea typeface="+mn-ea"/>
              </a:endParaRPr>
            </a:p>
          </p:txBody>
        </p:sp>
        <p:sp>
          <p:nvSpPr>
            <p:cNvPr id="11" name="Rectangle 14"/>
            <p:cNvSpPr>
              <a:spLocks noChangeArrowheads="1"/>
            </p:cNvSpPr>
            <p:nvPr/>
          </p:nvSpPr>
          <p:spPr bwMode="auto">
            <a:xfrm>
              <a:off x="5328" y="3419"/>
              <a:ext cx="269" cy="288"/>
            </a:xfrm>
            <a:prstGeom prst="rect">
              <a:avLst/>
            </a:prstGeom>
            <a:solidFill>
              <a:schemeClr val="bg1">
                <a:alpha val="49001"/>
              </a:schemeClr>
            </a:solidFill>
            <a:ln w="9525">
              <a:noFill/>
              <a:miter lim="800000"/>
              <a:headEnd/>
              <a:tailEnd/>
            </a:ln>
          </p:spPr>
          <p:txBody>
            <a:bodyPr wrap="none" anchor="ctr"/>
            <a:lstStyle/>
            <a:p>
              <a:pPr>
                <a:defRPr/>
              </a:pPr>
              <a:endParaRPr lang="en-US">
                <a:ea typeface="+mn-ea"/>
              </a:endParaRPr>
            </a:p>
          </p:txBody>
        </p:sp>
        <p:sp>
          <p:nvSpPr>
            <p:cNvPr id="12" name="Freeform 15"/>
            <p:cNvSpPr>
              <a:spLocks/>
            </p:cNvSpPr>
            <p:nvPr/>
          </p:nvSpPr>
          <p:spPr bwMode="auto">
            <a:xfrm>
              <a:off x="1305" y="2308"/>
              <a:ext cx="2862" cy="288"/>
            </a:xfrm>
            <a:custGeom>
              <a:avLst/>
              <a:gdLst/>
              <a:ahLst/>
              <a:cxnLst>
                <a:cxn ang="0">
                  <a:pos x="0" y="0"/>
                </a:cxn>
                <a:cxn ang="0">
                  <a:pos x="0" y="288"/>
                </a:cxn>
                <a:cxn ang="0">
                  <a:pos x="2880" y="288"/>
                </a:cxn>
                <a:cxn ang="0">
                  <a:pos x="2838" y="256"/>
                </a:cxn>
                <a:cxn ang="0">
                  <a:pos x="2660" y="134"/>
                </a:cxn>
                <a:cxn ang="0">
                  <a:pos x="2430" y="46"/>
                </a:cxn>
                <a:cxn ang="0">
                  <a:pos x="2230" y="10"/>
                </a:cxn>
                <a:cxn ang="0">
                  <a:pos x="2112" y="0"/>
                </a:cxn>
                <a:cxn ang="0">
                  <a:pos x="0" y="0"/>
                </a:cxn>
              </a:cxnLst>
              <a:rect l="0" t="0" r="r" b="b"/>
              <a:pathLst>
                <a:path w="2880" h="288">
                  <a:moveTo>
                    <a:pt x="0" y="0"/>
                  </a:moveTo>
                  <a:lnTo>
                    <a:pt x="0" y="288"/>
                  </a:lnTo>
                  <a:lnTo>
                    <a:pt x="2880" y="288"/>
                  </a:lnTo>
                  <a:lnTo>
                    <a:pt x="2838" y="256"/>
                  </a:lnTo>
                  <a:cubicBezTo>
                    <a:pt x="2838" y="256"/>
                    <a:pt x="2728" y="169"/>
                    <a:pt x="2660" y="134"/>
                  </a:cubicBezTo>
                  <a:cubicBezTo>
                    <a:pt x="2592" y="99"/>
                    <a:pt x="2502" y="67"/>
                    <a:pt x="2430" y="46"/>
                  </a:cubicBezTo>
                  <a:cubicBezTo>
                    <a:pt x="2358" y="25"/>
                    <a:pt x="2283" y="18"/>
                    <a:pt x="2230" y="10"/>
                  </a:cubicBezTo>
                  <a:lnTo>
                    <a:pt x="2112" y="0"/>
                  </a:lnTo>
                  <a:lnTo>
                    <a:pt x="0" y="0"/>
                  </a:lnTo>
                  <a:close/>
                </a:path>
              </a:pathLst>
            </a:custGeom>
            <a:solidFill>
              <a:schemeClr val="bg1">
                <a:alpha val="49001"/>
              </a:schemeClr>
            </a:solidFill>
            <a:ln w="9525">
              <a:noFill/>
              <a:round/>
              <a:headEnd/>
              <a:tailEnd/>
            </a:ln>
          </p:spPr>
          <p:txBody>
            <a:bodyPr wrap="none" anchor="ctr"/>
            <a:lstStyle/>
            <a:p>
              <a:pPr>
                <a:defRPr/>
              </a:pPr>
              <a:endParaRPr lang="en-US">
                <a:ea typeface="+mn-ea"/>
              </a:endParaRPr>
            </a:p>
          </p:txBody>
        </p:sp>
        <p:sp>
          <p:nvSpPr>
            <p:cNvPr id="13" name="Freeform 16"/>
            <p:cNvSpPr>
              <a:spLocks/>
            </p:cNvSpPr>
            <p:nvPr/>
          </p:nvSpPr>
          <p:spPr bwMode="auto">
            <a:xfrm>
              <a:off x="1305" y="2862"/>
              <a:ext cx="3174" cy="291"/>
            </a:xfrm>
            <a:custGeom>
              <a:avLst/>
              <a:gdLst/>
              <a:ahLst/>
              <a:cxnLst>
                <a:cxn ang="0">
                  <a:pos x="0" y="0"/>
                </a:cxn>
                <a:cxn ang="0">
                  <a:pos x="0" y="288"/>
                </a:cxn>
                <a:cxn ang="0">
                  <a:pos x="3194" y="290"/>
                </a:cxn>
                <a:cxn ang="0">
                  <a:pos x="3188" y="256"/>
                </a:cxn>
                <a:cxn ang="0">
                  <a:pos x="3160" y="146"/>
                </a:cxn>
                <a:cxn ang="0">
                  <a:pos x="3118" y="34"/>
                </a:cxn>
                <a:cxn ang="0">
                  <a:pos x="3102" y="2"/>
                </a:cxn>
                <a:cxn ang="0">
                  <a:pos x="0" y="0"/>
                </a:cxn>
              </a:cxnLst>
              <a:rect l="0" t="0" r="r" b="b"/>
              <a:pathLst>
                <a:path w="3194" h="290">
                  <a:moveTo>
                    <a:pt x="0" y="0"/>
                  </a:moveTo>
                  <a:lnTo>
                    <a:pt x="0" y="288"/>
                  </a:lnTo>
                  <a:lnTo>
                    <a:pt x="3194" y="290"/>
                  </a:lnTo>
                  <a:lnTo>
                    <a:pt x="3188" y="256"/>
                  </a:lnTo>
                  <a:cubicBezTo>
                    <a:pt x="3182" y="232"/>
                    <a:pt x="3172" y="183"/>
                    <a:pt x="3160" y="146"/>
                  </a:cubicBezTo>
                  <a:cubicBezTo>
                    <a:pt x="3146" y="103"/>
                    <a:pt x="3128" y="58"/>
                    <a:pt x="3118" y="34"/>
                  </a:cubicBezTo>
                  <a:lnTo>
                    <a:pt x="3102" y="2"/>
                  </a:lnTo>
                  <a:lnTo>
                    <a:pt x="0" y="0"/>
                  </a:lnTo>
                  <a:close/>
                </a:path>
              </a:pathLst>
            </a:custGeom>
            <a:solidFill>
              <a:schemeClr val="bg1">
                <a:alpha val="49001"/>
              </a:schemeClr>
            </a:solidFill>
            <a:ln w="9525">
              <a:noFill/>
              <a:round/>
              <a:headEnd/>
              <a:tailEnd/>
            </a:ln>
          </p:spPr>
          <p:txBody>
            <a:bodyPr wrap="none" anchor="ctr"/>
            <a:lstStyle/>
            <a:p>
              <a:pPr>
                <a:defRPr/>
              </a:pPr>
              <a:endParaRPr lang="en-US">
                <a:ea typeface="+mn-ea"/>
              </a:endParaRPr>
            </a:p>
          </p:txBody>
        </p:sp>
        <p:sp>
          <p:nvSpPr>
            <p:cNvPr id="14" name="Freeform 17"/>
            <p:cNvSpPr>
              <a:spLocks/>
            </p:cNvSpPr>
            <p:nvPr/>
          </p:nvSpPr>
          <p:spPr bwMode="auto">
            <a:xfrm>
              <a:off x="3595" y="3417"/>
              <a:ext cx="921" cy="290"/>
            </a:xfrm>
            <a:custGeom>
              <a:avLst/>
              <a:gdLst/>
              <a:ahLst/>
              <a:cxnLst>
                <a:cxn ang="0">
                  <a:pos x="0" y="290"/>
                </a:cxn>
                <a:cxn ang="0">
                  <a:pos x="0" y="2"/>
                </a:cxn>
                <a:cxn ang="0">
                  <a:pos x="3194" y="0"/>
                </a:cxn>
                <a:cxn ang="0">
                  <a:pos x="3176" y="156"/>
                </a:cxn>
                <a:cxn ang="0">
                  <a:pos x="3150" y="254"/>
                </a:cxn>
                <a:cxn ang="0">
                  <a:pos x="3140" y="290"/>
                </a:cxn>
                <a:cxn ang="0">
                  <a:pos x="0" y="290"/>
                </a:cxn>
              </a:cxnLst>
              <a:rect l="0" t="0" r="r" b="b"/>
              <a:pathLst>
                <a:path w="3194" h="290">
                  <a:moveTo>
                    <a:pt x="0" y="290"/>
                  </a:moveTo>
                  <a:lnTo>
                    <a:pt x="0" y="2"/>
                  </a:lnTo>
                  <a:lnTo>
                    <a:pt x="3194" y="0"/>
                  </a:lnTo>
                  <a:lnTo>
                    <a:pt x="3176" y="156"/>
                  </a:lnTo>
                  <a:cubicBezTo>
                    <a:pt x="3169" y="198"/>
                    <a:pt x="3162" y="232"/>
                    <a:pt x="3150" y="254"/>
                  </a:cubicBezTo>
                  <a:lnTo>
                    <a:pt x="3140" y="290"/>
                  </a:lnTo>
                  <a:lnTo>
                    <a:pt x="0" y="290"/>
                  </a:lnTo>
                  <a:close/>
                </a:path>
              </a:pathLst>
            </a:custGeom>
            <a:solidFill>
              <a:schemeClr val="bg1">
                <a:alpha val="49001"/>
              </a:schemeClr>
            </a:solidFill>
            <a:ln w="9525">
              <a:noFill/>
              <a:round/>
              <a:headEnd/>
              <a:tailEnd/>
            </a:ln>
          </p:spPr>
          <p:txBody>
            <a:bodyPr wrap="none" anchor="ctr"/>
            <a:lstStyle/>
            <a:p>
              <a:pPr>
                <a:defRPr/>
              </a:pPr>
              <a:endParaRPr lang="en-US">
                <a:ea typeface="+mn-ea"/>
              </a:endParaRPr>
            </a:p>
          </p:txBody>
        </p:sp>
        <p:sp>
          <p:nvSpPr>
            <p:cNvPr id="15" name="Rectangle 18"/>
            <p:cNvSpPr>
              <a:spLocks noChangeArrowheads="1"/>
            </p:cNvSpPr>
            <p:nvPr/>
          </p:nvSpPr>
          <p:spPr bwMode="auto">
            <a:xfrm>
              <a:off x="1877" y="3419"/>
              <a:ext cx="858" cy="288"/>
            </a:xfrm>
            <a:prstGeom prst="rect">
              <a:avLst/>
            </a:prstGeom>
            <a:solidFill>
              <a:schemeClr val="bg1">
                <a:alpha val="49001"/>
              </a:schemeClr>
            </a:solidFill>
            <a:ln w="9525">
              <a:noFill/>
              <a:miter lim="800000"/>
              <a:headEnd/>
              <a:tailEnd/>
            </a:ln>
          </p:spPr>
          <p:txBody>
            <a:bodyPr wrap="none" anchor="ctr"/>
            <a:lstStyle/>
            <a:p>
              <a:pPr>
                <a:defRPr/>
              </a:pPr>
              <a:endParaRPr lang="en-US">
                <a:ea typeface="+mn-ea"/>
              </a:endParaRPr>
            </a:p>
          </p:txBody>
        </p:sp>
      </p:grpSp>
      <p:sp>
        <p:nvSpPr>
          <p:cNvPr id="105474" name="Rectangle 2"/>
          <p:cNvSpPr>
            <a:spLocks noGrp="1" noChangeArrowheads="1"/>
          </p:cNvSpPr>
          <p:nvPr>
            <p:ph type="ctrTitle"/>
          </p:nvPr>
        </p:nvSpPr>
        <p:spPr>
          <a:xfrm>
            <a:off x="139700" y="1417638"/>
            <a:ext cx="8729663" cy="2011362"/>
          </a:xfrm>
        </p:spPr>
        <p:txBody>
          <a:bodyPr anchor="b"/>
          <a:lstStyle>
            <a:lvl1pPr>
              <a:lnSpc>
                <a:spcPct val="95000"/>
              </a:lnSpc>
              <a:defRPr sz="3500">
                <a:solidFill>
                  <a:schemeClr val="tx1"/>
                </a:solidFill>
              </a:defRPr>
            </a:lvl1pPr>
          </a:lstStyle>
          <a:p>
            <a:r>
              <a:rPr lang="en-US" altLang="ja-JP"/>
              <a:t>Click to edit Master title style</a:t>
            </a:r>
          </a:p>
        </p:txBody>
      </p:sp>
    </p:spTree>
    <p:extLst>
      <p:ext uri="{BB962C8B-B14F-4D97-AF65-F5344CB8AC3E}">
        <p14:creationId xmlns:p14="http://schemas.microsoft.com/office/powerpoint/2010/main" val="97763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961437" cy="393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563" y="1874838"/>
            <a:ext cx="42672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874838"/>
            <a:ext cx="42672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182563" y="6537325"/>
            <a:ext cx="366712" cy="184150"/>
          </a:xfrm>
          <a:prstGeom prst="rect">
            <a:avLst/>
          </a:prstGeom>
        </p:spPr>
        <p:txBody>
          <a:bodyPr/>
          <a:lstStyle>
            <a:lvl1pPr>
              <a:defRPr/>
            </a:lvl1pPr>
          </a:lstStyle>
          <a:p>
            <a:fld id="{827CA80A-FDCF-4D4B-98A9-C5529AFC2D40}" type="slidenum">
              <a:rPr lang="ja-JP" altLang="en-US"/>
              <a:pPr/>
              <a:t>‹#›</a:t>
            </a:fld>
            <a:endParaRPr lang="en-US" altLang="ja-JP"/>
          </a:p>
        </p:txBody>
      </p:sp>
      <p:sp>
        <p:nvSpPr>
          <p:cNvPr id="6" name="Footer Placeholder 5"/>
          <p:cNvSpPr>
            <a:spLocks noGrp="1"/>
          </p:cNvSpPr>
          <p:nvPr>
            <p:ph type="ftr" sz="quarter" idx="11"/>
          </p:nvPr>
        </p:nvSpPr>
        <p:spPr>
          <a:xfrm>
            <a:off x="2651125" y="6537325"/>
            <a:ext cx="4846638" cy="184150"/>
          </a:xfrm>
          <a:prstGeom prst="rect">
            <a:avLst/>
          </a:prstGeom>
        </p:spPr>
        <p:txBody>
          <a:bodyPr/>
          <a:lstStyle>
            <a:lvl1pPr>
              <a:defRPr smtClean="0"/>
            </a:lvl1pPr>
          </a:lstStyle>
          <a:p>
            <a:pPr>
              <a:defRPr/>
            </a:pPr>
            <a:endParaRPr lang="en-US" altLang="ja-JP"/>
          </a:p>
        </p:txBody>
      </p:sp>
      <p:sp>
        <p:nvSpPr>
          <p:cNvPr id="7" name="Date Placeholder 6"/>
          <p:cNvSpPr>
            <a:spLocks noGrp="1"/>
          </p:cNvSpPr>
          <p:nvPr>
            <p:ph type="dt" sz="half" idx="12"/>
          </p:nvPr>
        </p:nvSpPr>
        <p:spPr>
          <a:xfrm>
            <a:off x="549275" y="6537325"/>
            <a:ext cx="1004888" cy="184150"/>
          </a:xfrm>
        </p:spPr>
        <p:txBody>
          <a:bodyPr/>
          <a:lstStyle>
            <a:lvl1pPr>
              <a:defRPr/>
            </a:lvl1pPr>
          </a:lstStyle>
          <a:p>
            <a:pPr>
              <a:defRPr/>
            </a:pPr>
            <a:r>
              <a:rPr lang="en-US" altLang="ja-JP" smtClean="0"/>
              <a:t>IS 240 – Spring 2013 </a:t>
            </a:r>
            <a:endParaRPr lang="en-US" altLang="ja-JP"/>
          </a:p>
        </p:txBody>
      </p:sp>
    </p:spTree>
    <p:extLst>
      <p:ext uri="{BB962C8B-B14F-4D97-AF65-F5344CB8AC3E}">
        <p14:creationId xmlns:p14="http://schemas.microsoft.com/office/powerpoint/2010/main" val="59300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266564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115030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2110828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107134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373329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54059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356046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9552919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jpeg"/><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6" name="Rectangle 22"/>
          <p:cNvSpPr>
            <a:spLocks noChangeArrowheads="1"/>
          </p:cNvSpPr>
          <p:nvPr/>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7" descr="logo_small"/>
          <p:cNvPicPr>
            <a:picLocks noChangeAspect="1" noChangeArrowheads="1"/>
          </p:cNvPicPr>
          <p:nvPr/>
        </p:nvPicPr>
        <p:blipFill>
          <a:blip r:embed="rId16">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outhhall"/>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endParaRPr lang="en-US" sz="1000" b="1" dirty="0">
              <a:solidFill>
                <a:srgbClr val="FFFFFF"/>
              </a:solidFill>
              <a:latin typeface="Futura Md BT" charset="0"/>
            </a:endParaRPr>
          </a:p>
          <a:p>
            <a:pPr algn="r"/>
            <a:r>
              <a:rPr lang="en-US" sz="1000" b="1" dirty="0" smtClean="0">
                <a:solidFill>
                  <a:srgbClr val="FFFFFF"/>
                </a:solidFill>
                <a:latin typeface="Futura Md BT" charset="0"/>
              </a:rPr>
              <a:t>2013.04.29 </a:t>
            </a:r>
            <a:r>
              <a:rPr lang="en-US" sz="1000" b="1" dirty="0">
                <a:solidFill>
                  <a:srgbClr val="FFFFFF"/>
                </a:solidFill>
                <a:latin typeface="Futura Md BT" charset="0"/>
              </a:rPr>
              <a:t>- SLIDE </a:t>
            </a:r>
            <a:fld id="{CEC3849C-BEC2-6F4D-906F-F48542D17449}" type="slidenum">
              <a:rPr lang="en-US" sz="1000" b="1">
                <a:solidFill>
                  <a:srgbClr val="FFFFFF"/>
                </a:solidFill>
                <a:latin typeface="Futura Md BT" charset="0"/>
              </a:rPr>
              <a:pPr algn="r"/>
              <a:t>‹#›</a:t>
            </a:fld>
            <a:r>
              <a:rPr lang="en-US" sz="1000" b="1" dirty="0">
                <a:solidFill>
                  <a:srgbClr val="FFFFFF"/>
                </a:solidFill>
                <a:latin typeface="Futura Md BT" charset="0"/>
              </a:rPr>
              <a:t>	</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a:solidFill>
                  <a:srgbClr val="FFFFFF"/>
                </a:solidFill>
                <a:latin typeface="+mj-lt"/>
              </a:defRPr>
            </a:lvl1pPr>
          </a:lstStyle>
          <a:p>
            <a:r>
              <a:rPr lang="en-US" smtClean="0"/>
              <a:t>IS 240 – Spring 2013 </a:t>
            </a:r>
            <a:endParaRPr lang="en-US"/>
          </a:p>
        </p:txBody>
      </p:sp>
      <p:sp>
        <p:nvSpPr>
          <p:cNvPr id="1047" name="Rectangle 23"/>
          <p:cNvSpPr>
            <a:spLocks noChangeArrowheads="1"/>
          </p:cNvSpPr>
          <p:nvPr userDrawn="1"/>
        </p:nvSpPr>
        <p:spPr bwMode="auto">
          <a:xfrm>
            <a:off x="8229600" y="-1588"/>
            <a:ext cx="914400" cy="91440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48" name="Picture 24" descr="southhall"/>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logo"/>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xmlns:p14="http://schemas.microsoft.com/office/powerpoint/2010/main" id="1" dur="indefinite" restart="never" nodeType="tmRoot"/>
      </p:par>
    </p:tnLst>
  </p:timing>
  <p:hf sldNum="0" hdr="0" ftr="0"/>
  <p:txStyles>
    <p:titleStyle>
      <a:lvl1pPr algn="l" rtl="0" fontAlgn="base">
        <a:spcBef>
          <a:spcPct val="0"/>
        </a:spcBef>
        <a:spcAft>
          <a:spcPct val="0"/>
        </a:spcAft>
        <a:defRPr sz="4000">
          <a:solidFill>
            <a:srgbClr val="FFFFFF"/>
          </a:solidFill>
          <a:latin typeface="+mj-lt"/>
          <a:ea typeface="+mj-ea"/>
          <a:cs typeface="+mj-cs"/>
        </a:defRPr>
      </a:lvl1pPr>
      <a:lvl2pPr algn="l" rtl="0" fontAlgn="base">
        <a:spcBef>
          <a:spcPct val="0"/>
        </a:spcBef>
        <a:spcAft>
          <a:spcPct val="0"/>
        </a:spcAft>
        <a:defRPr sz="4000">
          <a:solidFill>
            <a:srgbClr val="FFFFFF"/>
          </a:solidFill>
          <a:latin typeface="Futura Md BT" charset="0"/>
          <a:ea typeface="ＭＳ Ｐゴシック" charset="0"/>
        </a:defRPr>
      </a:lvl2pPr>
      <a:lvl3pPr algn="l" rtl="0" fontAlgn="base">
        <a:spcBef>
          <a:spcPct val="0"/>
        </a:spcBef>
        <a:spcAft>
          <a:spcPct val="0"/>
        </a:spcAft>
        <a:defRPr sz="4000">
          <a:solidFill>
            <a:srgbClr val="FFFFFF"/>
          </a:solidFill>
          <a:latin typeface="Futura Md BT" charset="0"/>
          <a:ea typeface="ＭＳ Ｐゴシック" charset="0"/>
        </a:defRPr>
      </a:lvl3pPr>
      <a:lvl4pPr algn="l" rtl="0" fontAlgn="base">
        <a:spcBef>
          <a:spcPct val="0"/>
        </a:spcBef>
        <a:spcAft>
          <a:spcPct val="0"/>
        </a:spcAft>
        <a:defRPr sz="4000">
          <a:solidFill>
            <a:srgbClr val="FFFFFF"/>
          </a:solidFill>
          <a:latin typeface="Futura Md BT" charset="0"/>
          <a:ea typeface="ＭＳ Ｐゴシック" charset="0"/>
        </a:defRPr>
      </a:lvl4pPr>
      <a:lvl5pPr algn="l" rtl="0" fontAlgn="base">
        <a:spcBef>
          <a:spcPct val="0"/>
        </a:spcBef>
        <a:spcAft>
          <a:spcPct val="0"/>
        </a:spcAft>
        <a:defRPr sz="4000">
          <a:solidFill>
            <a:srgbClr val="FFFFFF"/>
          </a:solidFill>
          <a:latin typeface="Futura Md BT" charset="0"/>
          <a:ea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chart" Target="../charts/char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9" Type="http://schemas.openxmlformats.org/officeDocument/2006/relationships/image" Target="../media/image27.png"/><Relationship Id="rId20" Type="http://schemas.openxmlformats.org/officeDocument/2006/relationships/image" Target="../media/image38.png"/><Relationship Id="rId10" Type="http://schemas.openxmlformats.org/officeDocument/2006/relationships/image" Target="../media/image28.png"/><Relationship Id="rId11" Type="http://schemas.openxmlformats.org/officeDocument/2006/relationships/image" Target="../media/image29.png"/><Relationship Id="rId12" Type="http://schemas.openxmlformats.org/officeDocument/2006/relationships/image" Target="../media/image30.png"/><Relationship Id="rId13" Type="http://schemas.openxmlformats.org/officeDocument/2006/relationships/image" Target="../media/image31.png"/><Relationship Id="rId14" Type="http://schemas.openxmlformats.org/officeDocument/2006/relationships/image" Target="../media/image32.png"/><Relationship Id="rId15" Type="http://schemas.openxmlformats.org/officeDocument/2006/relationships/image" Target="../media/image33.png"/><Relationship Id="rId16" Type="http://schemas.openxmlformats.org/officeDocument/2006/relationships/image" Target="../media/image34.png"/><Relationship Id="rId17" Type="http://schemas.openxmlformats.org/officeDocument/2006/relationships/image" Target="../media/image35.png"/><Relationship Id="rId18" Type="http://schemas.openxmlformats.org/officeDocument/2006/relationships/image" Target="../media/image36.png"/><Relationship Id="rId19"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s>
</file>

<file path=ppt/slides/_rels/slide58.xml.rels><?xml version="1.0" encoding="UTF-8" standalone="yes"?>
<Relationships xmlns="http://schemas.openxmlformats.org/package/2006/relationships"><Relationship Id="rId101" Type="http://schemas.openxmlformats.org/officeDocument/2006/relationships/image" Target="../media/image134.png"/><Relationship Id="rId102" Type="http://schemas.openxmlformats.org/officeDocument/2006/relationships/image" Target="../media/image135.png"/><Relationship Id="rId103" Type="http://schemas.openxmlformats.org/officeDocument/2006/relationships/image" Target="../media/image136.png"/><Relationship Id="rId104" Type="http://schemas.openxmlformats.org/officeDocument/2006/relationships/image" Target="../media/image137.png"/><Relationship Id="rId1" Type="http://schemas.openxmlformats.org/officeDocument/2006/relationships/tags" Target="../tags/tag1.xml"/><Relationship Id="rId2" Type="http://schemas.openxmlformats.org/officeDocument/2006/relationships/slideLayout" Target="../slideLayouts/slideLayout7.xml"/><Relationship Id="rId3" Type="http://schemas.openxmlformats.org/officeDocument/2006/relationships/notesSlide" Target="../notesSlides/notesSlide57.xml"/><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38.png"/><Relationship Id="rId10" Type="http://schemas.openxmlformats.org/officeDocument/2006/relationships/image" Target="../media/image28.png"/><Relationship Id="rId11" Type="http://schemas.openxmlformats.org/officeDocument/2006/relationships/image" Target="../media/image44.png"/><Relationship Id="rId12" Type="http://schemas.openxmlformats.org/officeDocument/2006/relationships/image" Target="../media/image45.png"/><Relationship Id="rId13" Type="http://schemas.openxmlformats.org/officeDocument/2006/relationships/image" Target="../media/image46.png"/><Relationship Id="rId14" Type="http://schemas.openxmlformats.org/officeDocument/2006/relationships/image" Target="../media/image47.png"/><Relationship Id="rId15" Type="http://schemas.openxmlformats.org/officeDocument/2006/relationships/image" Target="../media/image48.png"/><Relationship Id="rId16" Type="http://schemas.openxmlformats.org/officeDocument/2006/relationships/image" Target="../media/image49.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30" Type="http://schemas.openxmlformats.org/officeDocument/2006/relationships/image" Target="../media/image63.png"/><Relationship Id="rId31" Type="http://schemas.openxmlformats.org/officeDocument/2006/relationships/image" Target="../media/image64.png"/><Relationship Id="rId32" Type="http://schemas.openxmlformats.org/officeDocument/2006/relationships/image" Target="../media/image65.png"/><Relationship Id="rId33" Type="http://schemas.openxmlformats.org/officeDocument/2006/relationships/image" Target="../media/image66.png"/><Relationship Id="rId34" Type="http://schemas.openxmlformats.org/officeDocument/2006/relationships/image" Target="../media/image67.png"/><Relationship Id="rId35" Type="http://schemas.openxmlformats.org/officeDocument/2006/relationships/image" Target="../media/image68.png"/><Relationship Id="rId36" Type="http://schemas.openxmlformats.org/officeDocument/2006/relationships/image" Target="../media/image69.png"/><Relationship Id="rId37" Type="http://schemas.openxmlformats.org/officeDocument/2006/relationships/image" Target="../media/image70.png"/><Relationship Id="rId38" Type="http://schemas.openxmlformats.org/officeDocument/2006/relationships/image" Target="../media/image71.png"/><Relationship Id="rId39" Type="http://schemas.openxmlformats.org/officeDocument/2006/relationships/image" Target="../media/image72.png"/><Relationship Id="rId50" Type="http://schemas.openxmlformats.org/officeDocument/2006/relationships/image" Target="../media/image83.png"/><Relationship Id="rId51" Type="http://schemas.openxmlformats.org/officeDocument/2006/relationships/image" Target="../media/image84.png"/><Relationship Id="rId52" Type="http://schemas.openxmlformats.org/officeDocument/2006/relationships/image" Target="../media/image85.png"/><Relationship Id="rId53" Type="http://schemas.openxmlformats.org/officeDocument/2006/relationships/image" Target="../media/image86.png"/><Relationship Id="rId54" Type="http://schemas.openxmlformats.org/officeDocument/2006/relationships/image" Target="../media/image87.png"/><Relationship Id="rId55" Type="http://schemas.openxmlformats.org/officeDocument/2006/relationships/image" Target="../media/image88.png"/><Relationship Id="rId56" Type="http://schemas.openxmlformats.org/officeDocument/2006/relationships/image" Target="../media/image89.png"/><Relationship Id="rId57" Type="http://schemas.openxmlformats.org/officeDocument/2006/relationships/image" Target="../media/image90.png"/><Relationship Id="rId58" Type="http://schemas.openxmlformats.org/officeDocument/2006/relationships/image" Target="../media/image91.png"/><Relationship Id="rId59" Type="http://schemas.openxmlformats.org/officeDocument/2006/relationships/image" Target="../media/image92.png"/><Relationship Id="rId70" Type="http://schemas.openxmlformats.org/officeDocument/2006/relationships/image" Target="../media/image103.png"/><Relationship Id="rId71" Type="http://schemas.openxmlformats.org/officeDocument/2006/relationships/image" Target="../media/image104.png"/><Relationship Id="rId72" Type="http://schemas.openxmlformats.org/officeDocument/2006/relationships/image" Target="../media/image105.png"/><Relationship Id="rId73" Type="http://schemas.openxmlformats.org/officeDocument/2006/relationships/image" Target="../media/image106.png"/><Relationship Id="rId74" Type="http://schemas.openxmlformats.org/officeDocument/2006/relationships/image" Target="../media/image107.png"/><Relationship Id="rId75" Type="http://schemas.openxmlformats.org/officeDocument/2006/relationships/image" Target="../media/image108.png"/><Relationship Id="rId76" Type="http://schemas.openxmlformats.org/officeDocument/2006/relationships/image" Target="../media/image109.png"/><Relationship Id="rId77" Type="http://schemas.openxmlformats.org/officeDocument/2006/relationships/image" Target="../media/image110.png"/><Relationship Id="rId78" Type="http://schemas.openxmlformats.org/officeDocument/2006/relationships/image" Target="../media/image111.png"/><Relationship Id="rId79" Type="http://schemas.openxmlformats.org/officeDocument/2006/relationships/image" Target="../media/image112.png"/><Relationship Id="rId90" Type="http://schemas.openxmlformats.org/officeDocument/2006/relationships/image" Target="../media/image123.png"/><Relationship Id="rId91" Type="http://schemas.openxmlformats.org/officeDocument/2006/relationships/image" Target="../media/image124.png"/><Relationship Id="rId92" Type="http://schemas.openxmlformats.org/officeDocument/2006/relationships/image" Target="../media/image125.png"/><Relationship Id="rId93" Type="http://schemas.openxmlformats.org/officeDocument/2006/relationships/image" Target="../media/image126.png"/><Relationship Id="rId94" Type="http://schemas.openxmlformats.org/officeDocument/2006/relationships/image" Target="../media/image127.png"/><Relationship Id="rId95" Type="http://schemas.openxmlformats.org/officeDocument/2006/relationships/image" Target="../media/image128.png"/><Relationship Id="rId96" Type="http://schemas.openxmlformats.org/officeDocument/2006/relationships/image" Target="../media/image129.png"/><Relationship Id="rId97" Type="http://schemas.openxmlformats.org/officeDocument/2006/relationships/image" Target="../media/image130.png"/><Relationship Id="rId98" Type="http://schemas.openxmlformats.org/officeDocument/2006/relationships/image" Target="../media/image131.png"/><Relationship Id="rId99" Type="http://schemas.openxmlformats.org/officeDocument/2006/relationships/image" Target="../media/image132.png"/><Relationship Id="rId20" Type="http://schemas.openxmlformats.org/officeDocument/2006/relationships/image" Target="../media/image53.png"/><Relationship Id="rId21" Type="http://schemas.openxmlformats.org/officeDocument/2006/relationships/image" Target="../media/image54.png"/><Relationship Id="rId22" Type="http://schemas.openxmlformats.org/officeDocument/2006/relationships/image" Target="../media/image55.png"/><Relationship Id="rId23" Type="http://schemas.openxmlformats.org/officeDocument/2006/relationships/image" Target="../media/image56.png"/><Relationship Id="rId24" Type="http://schemas.openxmlformats.org/officeDocument/2006/relationships/image" Target="../media/image57.png"/><Relationship Id="rId25" Type="http://schemas.openxmlformats.org/officeDocument/2006/relationships/image" Target="../media/image58.png"/><Relationship Id="rId26" Type="http://schemas.openxmlformats.org/officeDocument/2006/relationships/image" Target="../media/image59.png"/><Relationship Id="rId27" Type="http://schemas.openxmlformats.org/officeDocument/2006/relationships/image" Target="../media/image60.png"/><Relationship Id="rId28" Type="http://schemas.openxmlformats.org/officeDocument/2006/relationships/image" Target="../media/image61.png"/><Relationship Id="rId29" Type="http://schemas.openxmlformats.org/officeDocument/2006/relationships/image" Target="../media/image62.png"/><Relationship Id="rId40" Type="http://schemas.openxmlformats.org/officeDocument/2006/relationships/image" Target="../media/image73.png"/><Relationship Id="rId41" Type="http://schemas.openxmlformats.org/officeDocument/2006/relationships/image" Target="../media/image74.png"/><Relationship Id="rId42" Type="http://schemas.openxmlformats.org/officeDocument/2006/relationships/image" Target="../media/image75.png"/><Relationship Id="rId43" Type="http://schemas.openxmlformats.org/officeDocument/2006/relationships/image" Target="../media/image76.png"/><Relationship Id="rId44" Type="http://schemas.openxmlformats.org/officeDocument/2006/relationships/image" Target="../media/image77.png"/><Relationship Id="rId45" Type="http://schemas.openxmlformats.org/officeDocument/2006/relationships/image" Target="../media/image78.png"/><Relationship Id="rId46" Type="http://schemas.openxmlformats.org/officeDocument/2006/relationships/image" Target="../media/image79.png"/><Relationship Id="rId47" Type="http://schemas.openxmlformats.org/officeDocument/2006/relationships/image" Target="../media/image80.png"/><Relationship Id="rId48" Type="http://schemas.openxmlformats.org/officeDocument/2006/relationships/image" Target="../media/image81.png"/><Relationship Id="rId49" Type="http://schemas.openxmlformats.org/officeDocument/2006/relationships/image" Target="../media/image82.png"/><Relationship Id="rId60" Type="http://schemas.openxmlformats.org/officeDocument/2006/relationships/image" Target="../media/image93.png"/><Relationship Id="rId61" Type="http://schemas.openxmlformats.org/officeDocument/2006/relationships/image" Target="../media/image94.png"/><Relationship Id="rId62" Type="http://schemas.openxmlformats.org/officeDocument/2006/relationships/image" Target="../media/image95.png"/><Relationship Id="rId63" Type="http://schemas.openxmlformats.org/officeDocument/2006/relationships/image" Target="../media/image96.png"/><Relationship Id="rId64" Type="http://schemas.openxmlformats.org/officeDocument/2006/relationships/image" Target="../media/image97.png"/><Relationship Id="rId65" Type="http://schemas.openxmlformats.org/officeDocument/2006/relationships/image" Target="../media/image98.png"/><Relationship Id="rId66" Type="http://schemas.openxmlformats.org/officeDocument/2006/relationships/image" Target="../media/image99.png"/><Relationship Id="rId67" Type="http://schemas.openxmlformats.org/officeDocument/2006/relationships/image" Target="../media/image100.png"/><Relationship Id="rId68" Type="http://schemas.openxmlformats.org/officeDocument/2006/relationships/image" Target="../media/image101.png"/><Relationship Id="rId69" Type="http://schemas.openxmlformats.org/officeDocument/2006/relationships/image" Target="../media/image102.png"/><Relationship Id="rId100" Type="http://schemas.openxmlformats.org/officeDocument/2006/relationships/image" Target="../media/image133.png"/><Relationship Id="rId80" Type="http://schemas.openxmlformats.org/officeDocument/2006/relationships/image" Target="../media/image113.png"/><Relationship Id="rId81" Type="http://schemas.openxmlformats.org/officeDocument/2006/relationships/image" Target="../media/image114.png"/><Relationship Id="rId82" Type="http://schemas.openxmlformats.org/officeDocument/2006/relationships/image" Target="../media/image115.png"/><Relationship Id="rId83" Type="http://schemas.openxmlformats.org/officeDocument/2006/relationships/image" Target="../media/image116.png"/><Relationship Id="rId84" Type="http://schemas.openxmlformats.org/officeDocument/2006/relationships/image" Target="../media/image117.png"/><Relationship Id="rId85" Type="http://schemas.openxmlformats.org/officeDocument/2006/relationships/image" Target="../media/image118.png"/><Relationship Id="rId86" Type="http://schemas.openxmlformats.org/officeDocument/2006/relationships/image" Target="../media/image119.png"/><Relationship Id="rId87" Type="http://schemas.openxmlformats.org/officeDocument/2006/relationships/image" Target="../media/image120.png"/><Relationship Id="rId88" Type="http://schemas.openxmlformats.org/officeDocument/2006/relationships/image" Target="../media/image121.png"/><Relationship Id="rId89" Type="http://schemas.openxmlformats.org/officeDocument/2006/relationships/image" Target="../media/image12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20" Type="http://schemas.openxmlformats.org/officeDocument/2006/relationships/image" Target="../media/image154.png"/><Relationship Id="rId21" Type="http://schemas.openxmlformats.org/officeDocument/2006/relationships/image" Target="../media/image155.png"/><Relationship Id="rId22" Type="http://schemas.openxmlformats.org/officeDocument/2006/relationships/image" Target="../media/image156.png"/><Relationship Id="rId23" Type="http://schemas.openxmlformats.org/officeDocument/2006/relationships/image" Target="../media/image157.png"/><Relationship Id="rId24" Type="http://schemas.openxmlformats.org/officeDocument/2006/relationships/image" Target="../media/image158.png"/><Relationship Id="rId25" Type="http://schemas.openxmlformats.org/officeDocument/2006/relationships/image" Target="../media/image159.png"/><Relationship Id="rId26" Type="http://schemas.openxmlformats.org/officeDocument/2006/relationships/image" Target="../media/image160.png"/><Relationship Id="rId27" Type="http://schemas.openxmlformats.org/officeDocument/2006/relationships/image" Target="../media/image161.png"/><Relationship Id="rId28" Type="http://schemas.openxmlformats.org/officeDocument/2006/relationships/image" Target="../media/image162.png"/><Relationship Id="rId29" Type="http://schemas.openxmlformats.org/officeDocument/2006/relationships/image" Target="../media/image163.png"/><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image" Target="../media/image138.png"/><Relationship Id="rId4" Type="http://schemas.openxmlformats.org/officeDocument/2006/relationships/image" Target="../media/image20.png"/><Relationship Id="rId5" Type="http://schemas.openxmlformats.org/officeDocument/2006/relationships/image" Target="../media/image139.png"/><Relationship Id="rId30" Type="http://schemas.openxmlformats.org/officeDocument/2006/relationships/image" Target="../media/image164.png"/><Relationship Id="rId31" Type="http://schemas.openxmlformats.org/officeDocument/2006/relationships/image" Target="../media/image165.png"/><Relationship Id="rId32" Type="http://schemas.openxmlformats.org/officeDocument/2006/relationships/image" Target="../media/image166.png"/><Relationship Id="rId9" Type="http://schemas.openxmlformats.org/officeDocument/2006/relationships/image" Target="../media/image143.png"/><Relationship Id="rId6" Type="http://schemas.openxmlformats.org/officeDocument/2006/relationships/image" Target="../media/image140.png"/><Relationship Id="rId7" Type="http://schemas.openxmlformats.org/officeDocument/2006/relationships/image" Target="../media/image141.png"/><Relationship Id="rId8" Type="http://schemas.openxmlformats.org/officeDocument/2006/relationships/image" Target="../media/image142.png"/><Relationship Id="rId33" Type="http://schemas.openxmlformats.org/officeDocument/2006/relationships/image" Target="../media/image167.png"/><Relationship Id="rId34" Type="http://schemas.openxmlformats.org/officeDocument/2006/relationships/image" Target="../media/image168.png"/><Relationship Id="rId35" Type="http://schemas.openxmlformats.org/officeDocument/2006/relationships/image" Target="../media/image169.png"/><Relationship Id="rId36" Type="http://schemas.openxmlformats.org/officeDocument/2006/relationships/image" Target="../media/image170.png"/><Relationship Id="rId10" Type="http://schemas.openxmlformats.org/officeDocument/2006/relationships/image" Target="../media/image144.png"/><Relationship Id="rId11" Type="http://schemas.openxmlformats.org/officeDocument/2006/relationships/image" Target="../media/image145.png"/><Relationship Id="rId12" Type="http://schemas.openxmlformats.org/officeDocument/2006/relationships/image" Target="../media/image146.png"/><Relationship Id="rId13" Type="http://schemas.openxmlformats.org/officeDocument/2006/relationships/image" Target="../media/image147.png"/><Relationship Id="rId14" Type="http://schemas.openxmlformats.org/officeDocument/2006/relationships/image" Target="../media/image148.png"/><Relationship Id="rId15" Type="http://schemas.openxmlformats.org/officeDocument/2006/relationships/image" Target="../media/image149.png"/><Relationship Id="rId16" Type="http://schemas.openxmlformats.org/officeDocument/2006/relationships/image" Target="../media/image150.png"/><Relationship Id="rId17" Type="http://schemas.openxmlformats.org/officeDocument/2006/relationships/image" Target="../media/image151.png"/><Relationship Id="rId18" Type="http://schemas.openxmlformats.org/officeDocument/2006/relationships/image" Target="../media/image152.png"/><Relationship Id="rId19" Type="http://schemas.openxmlformats.org/officeDocument/2006/relationships/image" Target="../media/image153.png"/><Relationship Id="rId37" Type="http://schemas.openxmlformats.org/officeDocument/2006/relationships/image" Target="../media/image171.png"/><Relationship Id="rId38" Type="http://schemas.openxmlformats.org/officeDocument/2006/relationships/image" Target="../media/image17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 Id="rId3" Type="http://schemas.openxmlformats.org/officeDocument/2006/relationships/chart" Target="../charts/char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3.jpeg"/><Relationship Id="rId4" Type="http://schemas.openxmlformats.org/officeDocument/2006/relationships/image" Target="../media/image174.jpeg"/><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3" Type="http://schemas.openxmlformats.org/officeDocument/2006/relationships/image" Target="../media/image175.jpeg"/><Relationship Id="rId4" Type="http://schemas.openxmlformats.org/officeDocument/2006/relationships/image" Target="../media/image176.png"/><Relationship Id="rId5" Type="http://schemas.openxmlformats.org/officeDocument/2006/relationships/image" Target="../media/image177.png"/><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3" Type="http://schemas.openxmlformats.org/officeDocument/2006/relationships/image" Target="../media/image178.png"/><Relationship Id="rId4" Type="http://schemas.openxmlformats.org/officeDocument/2006/relationships/image" Target="../media/image179.jpeg"/><Relationship Id="rId5" Type="http://schemas.openxmlformats.org/officeDocument/2006/relationships/image" Target="../media/image180.png"/><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3" Type="http://schemas.openxmlformats.org/officeDocument/2006/relationships/image" Target="../media/image181.wmf"/><Relationship Id="rId4" Type="http://schemas.openxmlformats.org/officeDocument/2006/relationships/image" Target="../media/image182.jpeg"/><Relationship Id="rId5" Type="http://schemas.openxmlformats.org/officeDocument/2006/relationships/image" Target="../media/image183.png"/><Relationship Id="rId6" Type="http://schemas.openxmlformats.org/officeDocument/2006/relationships/image" Target="../media/image184.wmf"/><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0" Type="http://schemas.openxmlformats.org/officeDocument/2006/relationships/image" Target="../media/image156.png"/><Relationship Id="rId21" Type="http://schemas.openxmlformats.org/officeDocument/2006/relationships/image" Target="../media/image157.png"/><Relationship Id="rId22" Type="http://schemas.openxmlformats.org/officeDocument/2006/relationships/image" Target="../media/image158.png"/><Relationship Id="rId23" Type="http://schemas.openxmlformats.org/officeDocument/2006/relationships/image" Target="../media/image159.png"/><Relationship Id="rId24" Type="http://schemas.openxmlformats.org/officeDocument/2006/relationships/image" Target="../media/image160.png"/><Relationship Id="rId25" Type="http://schemas.openxmlformats.org/officeDocument/2006/relationships/image" Target="../media/image161.png"/><Relationship Id="rId26" Type="http://schemas.openxmlformats.org/officeDocument/2006/relationships/image" Target="../media/image162.png"/><Relationship Id="rId27" Type="http://schemas.openxmlformats.org/officeDocument/2006/relationships/image" Target="../media/image163.png"/><Relationship Id="rId28" Type="http://schemas.openxmlformats.org/officeDocument/2006/relationships/image" Target="../media/image164.png"/><Relationship Id="rId29" Type="http://schemas.openxmlformats.org/officeDocument/2006/relationships/image" Target="../media/image165.png"/><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139.png"/><Relationship Id="rId4" Type="http://schemas.openxmlformats.org/officeDocument/2006/relationships/image" Target="../media/image140.png"/><Relationship Id="rId5" Type="http://schemas.openxmlformats.org/officeDocument/2006/relationships/image" Target="../media/image141.png"/><Relationship Id="rId30" Type="http://schemas.openxmlformats.org/officeDocument/2006/relationships/image" Target="../media/image166.png"/><Relationship Id="rId31" Type="http://schemas.openxmlformats.org/officeDocument/2006/relationships/image" Target="../media/image167.png"/><Relationship Id="rId32" Type="http://schemas.openxmlformats.org/officeDocument/2006/relationships/image" Target="../media/image168.png"/><Relationship Id="rId9" Type="http://schemas.openxmlformats.org/officeDocument/2006/relationships/image" Target="../media/image145.png"/><Relationship Id="rId6" Type="http://schemas.openxmlformats.org/officeDocument/2006/relationships/image" Target="../media/image142.png"/><Relationship Id="rId7" Type="http://schemas.openxmlformats.org/officeDocument/2006/relationships/image" Target="../media/image143.png"/><Relationship Id="rId8" Type="http://schemas.openxmlformats.org/officeDocument/2006/relationships/image" Target="../media/image144.png"/><Relationship Id="rId33" Type="http://schemas.openxmlformats.org/officeDocument/2006/relationships/image" Target="../media/image169.png"/><Relationship Id="rId34" Type="http://schemas.openxmlformats.org/officeDocument/2006/relationships/image" Target="../media/image170.png"/><Relationship Id="rId10" Type="http://schemas.openxmlformats.org/officeDocument/2006/relationships/image" Target="../media/image146.png"/><Relationship Id="rId11" Type="http://schemas.openxmlformats.org/officeDocument/2006/relationships/image" Target="../media/image147.png"/><Relationship Id="rId12" Type="http://schemas.openxmlformats.org/officeDocument/2006/relationships/image" Target="../media/image148.png"/><Relationship Id="rId13" Type="http://schemas.openxmlformats.org/officeDocument/2006/relationships/image" Target="../media/image149.png"/><Relationship Id="rId14" Type="http://schemas.openxmlformats.org/officeDocument/2006/relationships/image" Target="../media/image150.png"/><Relationship Id="rId15" Type="http://schemas.openxmlformats.org/officeDocument/2006/relationships/image" Target="../media/image151.png"/><Relationship Id="rId16" Type="http://schemas.openxmlformats.org/officeDocument/2006/relationships/image" Target="../media/image152.png"/><Relationship Id="rId17" Type="http://schemas.openxmlformats.org/officeDocument/2006/relationships/image" Target="../media/image153.png"/><Relationship Id="rId18" Type="http://schemas.openxmlformats.org/officeDocument/2006/relationships/image" Target="../media/image154.png"/><Relationship Id="rId19" Type="http://schemas.openxmlformats.org/officeDocument/2006/relationships/image" Target="../media/image15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0"/>
          </p:nvPr>
        </p:nvSpPr>
        <p:spPr/>
        <p:txBody>
          <a:bodyPr/>
          <a:lstStyle/>
          <a:p>
            <a:r>
              <a:rPr lang="en-US" smtClean="0"/>
              <a:t>IS 240 – Spring 2013 </a:t>
            </a:r>
            <a:endParaRPr lang="en-US"/>
          </a:p>
        </p:txBody>
      </p:sp>
      <p:sp>
        <p:nvSpPr>
          <p:cNvPr id="498690" name="Rectangle 2"/>
          <p:cNvSpPr>
            <a:spLocks noGrp="1" noChangeArrowheads="1"/>
          </p:cNvSpPr>
          <p:nvPr>
            <p:ph type="subTitle" idx="4294967295"/>
          </p:nvPr>
        </p:nvSpPr>
        <p:spPr>
          <a:xfrm>
            <a:off x="457200" y="3733800"/>
            <a:ext cx="8229600" cy="1752600"/>
          </a:xfrm>
          <a:noFill/>
          <a:ln/>
        </p:spPr>
        <p:txBody>
          <a:bodyPr lIns="92075" tIns="46038" rIns="92075" bIns="46038"/>
          <a:lstStyle/>
          <a:p>
            <a:pPr marL="0" indent="0" algn="ctr">
              <a:buFontTx/>
              <a:buNone/>
            </a:pPr>
            <a:r>
              <a:rPr lang="en-US" sz="2600" b="1"/>
              <a:t>Prof. Ray Larson </a:t>
            </a:r>
          </a:p>
          <a:p>
            <a:pPr marL="0" indent="0" algn="ctr">
              <a:buFontTx/>
              <a:buNone/>
            </a:pPr>
            <a:r>
              <a:rPr lang="en-US" sz="2600" b="1"/>
              <a:t>University of California, Berkeley</a:t>
            </a:r>
          </a:p>
          <a:p>
            <a:pPr marL="0" indent="0" algn="ctr">
              <a:buFontTx/>
              <a:buNone/>
            </a:pPr>
            <a:r>
              <a:rPr lang="en-US" sz="2600" b="1"/>
              <a:t>School of Information</a:t>
            </a:r>
          </a:p>
        </p:txBody>
      </p:sp>
      <p:sp>
        <p:nvSpPr>
          <p:cNvPr id="498691" name="Rectangle 3"/>
          <p:cNvSpPr>
            <a:spLocks noChangeArrowheads="1"/>
          </p:cNvSpPr>
          <p:nvPr/>
        </p:nvSpPr>
        <p:spPr bwMode="auto">
          <a:xfrm>
            <a:off x="533400" y="1371600"/>
            <a:ext cx="8077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spcBef>
                <a:spcPct val="20000"/>
              </a:spcBef>
            </a:pPr>
            <a:endParaRPr lang="en-US" sz="4000" b="1">
              <a:latin typeface="Arial" charset="0"/>
            </a:endParaRPr>
          </a:p>
          <a:p>
            <a:pPr>
              <a:spcBef>
                <a:spcPct val="20000"/>
              </a:spcBef>
            </a:pPr>
            <a:r>
              <a:rPr lang="en-US" sz="4000" b="1">
                <a:latin typeface="Arial" charset="0"/>
              </a:rPr>
              <a:t>Principles of Information Retrieval</a:t>
            </a:r>
          </a:p>
        </p:txBody>
      </p:sp>
      <p:sp>
        <p:nvSpPr>
          <p:cNvPr id="498693" name="Rectangle 5"/>
          <p:cNvSpPr>
            <a:spLocks noGrp="1" noChangeArrowheads="1"/>
          </p:cNvSpPr>
          <p:nvPr>
            <p:ph type="title"/>
          </p:nvPr>
        </p:nvSpPr>
        <p:spPr>
          <a:noFill/>
          <a:ln/>
        </p:spPr>
        <p:txBody>
          <a:bodyPr/>
          <a:lstStyle/>
          <a:p>
            <a:r>
              <a:rPr lang="en-US" dirty="0"/>
              <a:t>Lecture </a:t>
            </a:r>
            <a:r>
              <a:rPr lang="en-US" dirty="0" smtClean="0"/>
              <a:t>22: Future Search</a:t>
            </a:r>
            <a:endParaRPr lang="en-US" dirty="0"/>
          </a:p>
        </p:txBody>
      </p:sp>
      <p:sp>
        <p:nvSpPr>
          <p:cNvPr id="498694" name="Text Box 6"/>
          <p:cNvSpPr txBox="1">
            <a:spLocks noChangeArrowheads="1"/>
          </p:cNvSpPr>
          <p:nvPr/>
        </p:nvSpPr>
        <p:spPr bwMode="auto">
          <a:xfrm>
            <a:off x="915515" y="6096000"/>
            <a:ext cx="73352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FF3300"/>
                </a:solidFill>
                <a:latin typeface="Arial" charset="0"/>
              </a:rPr>
              <a:t>Credit for several of the slides in this presentation goes </a:t>
            </a:r>
            <a:r>
              <a:rPr lang="en-US" dirty="0" smtClean="0">
                <a:solidFill>
                  <a:srgbClr val="FF3300"/>
                </a:solidFill>
                <a:latin typeface="Arial" charset="0"/>
              </a:rPr>
              <a:t>to </a:t>
            </a:r>
            <a:r>
              <a:rPr lang="en-US" dirty="0" smtClean="0">
                <a:solidFill>
                  <a:srgbClr val="FF3300"/>
                </a:solidFill>
                <a:latin typeface="Arial" charset="0"/>
              </a:rPr>
              <a:t>Chris </a:t>
            </a:r>
            <a:r>
              <a:rPr lang="en-US" dirty="0" smtClean="0">
                <a:solidFill>
                  <a:srgbClr val="FF3300"/>
                </a:solidFill>
                <a:latin typeface="Arial" charset="0"/>
              </a:rPr>
              <a:t>Manning </a:t>
            </a:r>
            <a:r>
              <a:rPr lang="en-US" smtClean="0">
                <a:solidFill>
                  <a:srgbClr val="FF3300"/>
                </a:solidFill>
                <a:latin typeface="Arial" charset="0"/>
              </a:rPr>
              <a:t>(Stanford) </a:t>
            </a:r>
            <a:r>
              <a:rPr lang="en-US" dirty="0" smtClean="0">
                <a:solidFill>
                  <a:srgbClr val="FF3300"/>
                </a:solidFill>
                <a:latin typeface="Arial" charset="0"/>
              </a:rPr>
              <a:t>and Joel Farrell (IBM) </a:t>
            </a:r>
            <a:endParaRPr lang="en-US" dirty="0">
              <a:solidFill>
                <a:srgbClr val="FF3300"/>
              </a:solidFill>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t>IS 240 – Spring 2013 </a:t>
            </a:r>
            <a:endParaRPr lang="en-US"/>
          </a:p>
        </p:txBody>
      </p:sp>
      <p:sp>
        <p:nvSpPr>
          <p:cNvPr id="2367490" name="Rectangle 2"/>
          <p:cNvSpPr>
            <a:spLocks noGrp="1" noChangeArrowheads="1"/>
          </p:cNvSpPr>
          <p:nvPr>
            <p:ph type="title"/>
          </p:nvPr>
        </p:nvSpPr>
        <p:spPr/>
        <p:txBody>
          <a:bodyPr/>
          <a:lstStyle/>
          <a:p>
            <a:r>
              <a:rPr lang="en-US"/>
              <a:t>Where are the ambiguities?</a:t>
            </a:r>
          </a:p>
        </p:txBody>
      </p:sp>
      <p:pic>
        <p:nvPicPr>
          <p:cNvPr id="2367491" name="Picture 3"/>
          <p:cNvPicPr>
            <a:picLocks noChangeAspect="1" noChangeArrowheads="1"/>
          </p:cNvPicPr>
          <p:nvPr/>
        </p:nvPicPr>
        <p:blipFill>
          <a:blip r:embed="rId3">
            <a:extLst>
              <a:ext uri="{28A0092B-C50C-407E-A947-70E740481C1C}">
                <a14:useLocalDpi xmlns:a14="http://schemas.microsoft.com/office/drawing/2010/main" val="0"/>
              </a:ext>
            </a:extLst>
          </a:blip>
          <a:srcRect l="3922" t="23517" r="2333" b="4759"/>
          <a:stretch>
            <a:fillRect/>
          </a:stretch>
        </p:blipFill>
        <p:spPr bwMode="auto">
          <a:xfrm>
            <a:off x="304800" y="1066800"/>
            <a:ext cx="8610600" cy="474345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67492"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2"/>
          <p:cNvSpPr>
            <a:spLocks noGrp="1"/>
          </p:cNvSpPr>
          <p:nvPr>
            <p:ph type="dt" sz="half" idx="10"/>
          </p:nvPr>
        </p:nvSpPr>
        <p:spPr/>
        <p:txBody>
          <a:bodyPr/>
          <a:lstStyle/>
          <a:p>
            <a:r>
              <a:rPr lang="en-US" smtClean="0"/>
              <a:t>IS 240 – Spring 2013 </a:t>
            </a:r>
            <a:endParaRPr lang="en-US"/>
          </a:p>
        </p:txBody>
      </p:sp>
      <p:sp>
        <p:nvSpPr>
          <p:cNvPr id="2369538" name="Rectangle 2"/>
          <p:cNvSpPr>
            <a:spLocks noGrp="1" noChangeArrowheads="1"/>
          </p:cNvSpPr>
          <p:nvPr>
            <p:ph type="title"/>
          </p:nvPr>
        </p:nvSpPr>
        <p:spPr/>
        <p:txBody>
          <a:bodyPr/>
          <a:lstStyle/>
          <a:p>
            <a:r>
              <a:rPr lang="en-US"/>
              <a:t>Translating user needs</a:t>
            </a:r>
          </a:p>
        </p:txBody>
      </p:sp>
      <p:sp>
        <p:nvSpPr>
          <p:cNvPr id="2369539" name="Rectangle 3"/>
          <p:cNvSpPr>
            <a:spLocks noChangeArrowheads="1"/>
          </p:cNvSpPr>
          <p:nvPr/>
        </p:nvSpPr>
        <p:spPr bwMode="auto">
          <a:xfrm>
            <a:off x="990600" y="1676400"/>
            <a:ext cx="1828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2400">
                <a:latin typeface="Lucida Sans" charset="0"/>
              </a:rPr>
              <a:t>User need</a:t>
            </a:r>
          </a:p>
        </p:txBody>
      </p:sp>
      <p:sp>
        <p:nvSpPr>
          <p:cNvPr id="2369540" name="Rectangle 4"/>
          <p:cNvSpPr>
            <a:spLocks noChangeArrowheads="1"/>
          </p:cNvSpPr>
          <p:nvPr/>
        </p:nvSpPr>
        <p:spPr bwMode="auto">
          <a:xfrm>
            <a:off x="3657600" y="1676400"/>
            <a:ext cx="1828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2400">
                <a:latin typeface="Lucida Sans" charset="0"/>
              </a:rPr>
              <a:t>User query</a:t>
            </a:r>
          </a:p>
        </p:txBody>
      </p:sp>
      <p:sp>
        <p:nvSpPr>
          <p:cNvPr id="2369541" name="Rectangle 5"/>
          <p:cNvSpPr>
            <a:spLocks noChangeArrowheads="1"/>
          </p:cNvSpPr>
          <p:nvPr/>
        </p:nvSpPr>
        <p:spPr bwMode="auto">
          <a:xfrm>
            <a:off x="6324600" y="1676400"/>
            <a:ext cx="1828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2400">
                <a:latin typeface="Lucida Sans" charset="0"/>
              </a:rPr>
              <a:t>Results</a:t>
            </a:r>
          </a:p>
        </p:txBody>
      </p:sp>
      <p:sp>
        <p:nvSpPr>
          <p:cNvPr id="2369542" name="Line 6"/>
          <p:cNvSpPr>
            <a:spLocks noChangeShapeType="1"/>
          </p:cNvSpPr>
          <p:nvPr/>
        </p:nvSpPr>
        <p:spPr bwMode="auto">
          <a:xfrm>
            <a:off x="2819400" y="2209800"/>
            <a:ext cx="838200" cy="0"/>
          </a:xfrm>
          <a:prstGeom prst="line">
            <a:avLst/>
          </a:prstGeom>
          <a:noFill/>
          <a:ln w="762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9543" name="Line 7"/>
          <p:cNvSpPr>
            <a:spLocks noChangeShapeType="1"/>
          </p:cNvSpPr>
          <p:nvPr/>
        </p:nvSpPr>
        <p:spPr bwMode="auto">
          <a:xfrm>
            <a:off x="5486400" y="2209800"/>
            <a:ext cx="838200" cy="0"/>
          </a:xfrm>
          <a:prstGeom prst="line">
            <a:avLst/>
          </a:prstGeom>
          <a:noFill/>
          <a:ln w="762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9544" name="Line 8"/>
          <p:cNvSpPr>
            <a:spLocks noChangeShapeType="1"/>
          </p:cNvSpPr>
          <p:nvPr/>
        </p:nvSpPr>
        <p:spPr bwMode="auto">
          <a:xfrm flipV="1">
            <a:off x="2362200" y="2514600"/>
            <a:ext cx="838200" cy="1066800"/>
          </a:xfrm>
          <a:prstGeom prst="line">
            <a:avLst/>
          </a:prstGeom>
          <a:noFill/>
          <a:ln w="57150">
            <a:solidFill>
              <a:srgbClr val="A405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9545" name="Text Box 9"/>
          <p:cNvSpPr txBox="1">
            <a:spLocks noChangeArrowheads="1"/>
          </p:cNvSpPr>
          <p:nvPr/>
        </p:nvSpPr>
        <p:spPr bwMode="auto">
          <a:xfrm>
            <a:off x="990600" y="3505200"/>
            <a:ext cx="2709863" cy="191770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400">
                <a:latin typeface="Lucida Sans" charset="0"/>
              </a:rPr>
              <a:t>For RDB, a lot</a:t>
            </a:r>
          </a:p>
          <a:p>
            <a:pPr algn="l"/>
            <a:r>
              <a:rPr lang="en-US" sz="2400">
                <a:latin typeface="Lucida Sans" charset="0"/>
              </a:rPr>
              <a:t>of people know</a:t>
            </a:r>
          </a:p>
          <a:p>
            <a:pPr algn="l"/>
            <a:r>
              <a:rPr lang="en-US" sz="2400">
                <a:latin typeface="Lucida Sans" charset="0"/>
              </a:rPr>
              <a:t>how to do this </a:t>
            </a:r>
          </a:p>
          <a:p>
            <a:pPr algn="l"/>
            <a:r>
              <a:rPr lang="en-US" sz="2400">
                <a:latin typeface="Lucida Sans" charset="0"/>
              </a:rPr>
              <a:t>correctly, using</a:t>
            </a:r>
          </a:p>
          <a:p>
            <a:pPr algn="l"/>
            <a:r>
              <a:rPr lang="en-US" sz="2400">
                <a:latin typeface="Lucida Sans" charset="0"/>
              </a:rPr>
              <a:t>SQL or a GUI tool</a:t>
            </a:r>
          </a:p>
        </p:txBody>
      </p:sp>
      <p:sp>
        <p:nvSpPr>
          <p:cNvPr id="2369546" name="Line 10"/>
          <p:cNvSpPr>
            <a:spLocks noChangeShapeType="1"/>
          </p:cNvSpPr>
          <p:nvPr/>
        </p:nvSpPr>
        <p:spPr bwMode="auto">
          <a:xfrm flipH="1" flipV="1">
            <a:off x="5867400" y="2438400"/>
            <a:ext cx="838200" cy="1066800"/>
          </a:xfrm>
          <a:prstGeom prst="line">
            <a:avLst/>
          </a:prstGeom>
          <a:noFill/>
          <a:ln w="57150">
            <a:solidFill>
              <a:srgbClr val="A405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9547" name="Text Box 11"/>
          <p:cNvSpPr txBox="1">
            <a:spLocks noChangeArrowheads="1"/>
          </p:cNvSpPr>
          <p:nvPr/>
        </p:nvSpPr>
        <p:spPr bwMode="auto">
          <a:xfrm>
            <a:off x="5486400" y="3505200"/>
            <a:ext cx="3612437" cy="2308324"/>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400" dirty="0">
                <a:latin typeface="Lucida Sans" charset="0"/>
              </a:rPr>
              <a:t>The answers</a:t>
            </a:r>
          </a:p>
          <a:p>
            <a:pPr algn="l"/>
            <a:r>
              <a:rPr lang="en-US" sz="2400" dirty="0">
                <a:latin typeface="Lucida Sans" charset="0"/>
              </a:rPr>
              <a:t>coming out here</a:t>
            </a:r>
          </a:p>
          <a:p>
            <a:pPr algn="l"/>
            <a:r>
              <a:rPr lang="en-US" sz="2400" dirty="0">
                <a:latin typeface="Lucida Sans" charset="0"/>
              </a:rPr>
              <a:t>will then be</a:t>
            </a:r>
          </a:p>
          <a:p>
            <a:pPr algn="l"/>
            <a:r>
              <a:rPr lang="en-US" sz="2400" dirty="0">
                <a:latin typeface="Lucida Sans" charset="0"/>
              </a:rPr>
              <a:t>precisely what the</a:t>
            </a:r>
          </a:p>
          <a:p>
            <a:pPr algn="l"/>
            <a:r>
              <a:rPr lang="en-US" sz="2400" dirty="0">
                <a:latin typeface="Lucida Sans" charset="0"/>
              </a:rPr>
              <a:t>user </a:t>
            </a:r>
            <a:r>
              <a:rPr lang="en-US" sz="2400" dirty="0" smtClean="0">
                <a:latin typeface="Lucida Sans" charset="0"/>
              </a:rPr>
              <a:t>wanted (or rather,</a:t>
            </a:r>
            <a:br>
              <a:rPr lang="en-US" sz="2400" dirty="0" smtClean="0">
                <a:latin typeface="Lucida Sans" charset="0"/>
              </a:rPr>
            </a:br>
            <a:r>
              <a:rPr lang="en-US" sz="2400" dirty="0" smtClean="0">
                <a:latin typeface="Lucida Sans" charset="0"/>
              </a:rPr>
              <a:t>what was asked for)</a:t>
            </a:r>
          </a:p>
        </p:txBody>
      </p:sp>
      <p:sp>
        <p:nvSpPr>
          <p:cNvPr id="2369548" name="Text Box 12"/>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2"/>
          <p:cNvSpPr>
            <a:spLocks noGrp="1"/>
          </p:cNvSpPr>
          <p:nvPr>
            <p:ph type="dt" sz="half" idx="10"/>
          </p:nvPr>
        </p:nvSpPr>
        <p:spPr/>
        <p:txBody>
          <a:bodyPr/>
          <a:lstStyle/>
          <a:p>
            <a:r>
              <a:rPr lang="en-US" smtClean="0"/>
              <a:t>IS 240 – Spring 2013 </a:t>
            </a:r>
            <a:endParaRPr lang="en-US"/>
          </a:p>
        </p:txBody>
      </p:sp>
      <p:sp>
        <p:nvSpPr>
          <p:cNvPr id="2371586" name="Rectangle 2"/>
          <p:cNvSpPr>
            <a:spLocks noGrp="1" noChangeArrowheads="1"/>
          </p:cNvSpPr>
          <p:nvPr>
            <p:ph type="title"/>
          </p:nvPr>
        </p:nvSpPr>
        <p:spPr/>
        <p:txBody>
          <a:bodyPr/>
          <a:lstStyle/>
          <a:p>
            <a:r>
              <a:rPr lang="en-US"/>
              <a:t>Translating user needs</a:t>
            </a:r>
          </a:p>
        </p:txBody>
      </p:sp>
      <p:sp>
        <p:nvSpPr>
          <p:cNvPr id="2371587" name="Rectangle 3"/>
          <p:cNvSpPr>
            <a:spLocks noChangeArrowheads="1"/>
          </p:cNvSpPr>
          <p:nvPr/>
        </p:nvSpPr>
        <p:spPr bwMode="auto">
          <a:xfrm>
            <a:off x="914400" y="1524000"/>
            <a:ext cx="1828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2400">
                <a:latin typeface="Lucida Sans" charset="0"/>
              </a:rPr>
              <a:t>User need</a:t>
            </a:r>
          </a:p>
        </p:txBody>
      </p:sp>
      <p:sp>
        <p:nvSpPr>
          <p:cNvPr id="2371588" name="Rectangle 4"/>
          <p:cNvSpPr>
            <a:spLocks noChangeArrowheads="1"/>
          </p:cNvSpPr>
          <p:nvPr/>
        </p:nvSpPr>
        <p:spPr bwMode="auto">
          <a:xfrm>
            <a:off x="3581400" y="1524000"/>
            <a:ext cx="1828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2400">
                <a:latin typeface="Lucida Sans" charset="0"/>
              </a:rPr>
              <a:t>User query</a:t>
            </a:r>
          </a:p>
        </p:txBody>
      </p:sp>
      <p:sp>
        <p:nvSpPr>
          <p:cNvPr id="2371589" name="Rectangle 5"/>
          <p:cNvSpPr>
            <a:spLocks noChangeArrowheads="1"/>
          </p:cNvSpPr>
          <p:nvPr/>
        </p:nvSpPr>
        <p:spPr bwMode="auto">
          <a:xfrm>
            <a:off x="6248400" y="1524000"/>
            <a:ext cx="1828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2400">
                <a:latin typeface="Lucida Sans" charset="0"/>
              </a:rPr>
              <a:t>Results</a:t>
            </a:r>
          </a:p>
        </p:txBody>
      </p:sp>
      <p:sp>
        <p:nvSpPr>
          <p:cNvPr id="2371590" name="Line 6"/>
          <p:cNvSpPr>
            <a:spLocks noChangeShapeType="1"/>
          </p:cNvSpPr>
          <p:nvPr/>
        </p:nvSpPr>
        <p:spPr bwMode="auto">
          <a:xfrm>
            <a:off x="2743200" y="2057400"/>
            <a:ext cx="838200" cy="0"/>
          </a:xfrm>
          <a:prstGeom prst="line">
            <a:avLst/>
          </a:prstGeom>
          <a:noFill/>
          <a:ln w="762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1591" name="Line 7"/>
          <p:cNvSpPr>
            <a:spLocks noChangeShapeType="1"/>
          </p:cNvSpPr>
          <p:nvPr/>
        </p:nvSpPr>
        <p:spPr bwMode="auto">
          <a:xfrm>
            <a:off x="5410200" y="2057400"/>
            <a:ext cx="838200" cy="0"/>
          </a:xfrm>
          <a:prstGeom prst="line">
            <a:avLst/>
          </a:prstGeom>
          <a:noFill/>
          <a:ln w="762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1592" name="Line 8"/>
          <p:cNvSpPr>
            <a:spLocks noChangeShapeType="1"/>
          </p:cNvSpPr>
          <p:nvPr/>
        </p:nvSpPr>
        <p:spPr bwMode="auto">
          <a:xfrm flipV="1">
            <a:off x="2286000" y="2362200"/>
            <a:ext cx="838200" cy="1066800"/>
          </a:xfrm>
          <a:prstGeom prst="line">
            <a:avLst/>
          </a:prstGeom>
          <a:noFill/>
          <a:ln w="57150">
            <a:solidFill>
              <a:srgbClr val="A405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1593" name="Text Box 9"/>
          <p:cNvSpPr txBox="1">
            <a:spLocks noChangeArrowheads="1"/>
          </p:cNvSpPr>
          <p:nvPr/>
        </p:nvSpPr>
        <p:spPr bwMode="auto">
          <a:xfrm>
            <a:off x="914400" y="3352800"/>
            <a:ext cx="3341688" cy="191770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400">
                <a:latin typeface="Lucida Sans" charset="0"/>
              </a:rPr>
              <a:t>For meanings in text,</a:t>
            </a:r>
          </a:p>
          <a:p>
            <a:pPr algn="l"/>
            <a:r>
              <a:rPr lang="en-US" sz="2400">
                <a:latin typeface="Lucida Sans" charset="0"/>
              </a:rPr>
              <a:t>no IR-style query</a:t>
            </a:r>
          </a:p>
          <a:p>
            <a:pPr algn="l"/>
            <a:r>
              <a:rPr lang="en-US" sz="2400">
                <a:latin typeface="Lucida Sans" charset="0"/>
              </a:rPr>
              <a:t>gives one exactly</a:t>
            </a:r>
          </a:p>
          <a:p>
            <a:pPr algn="l"/>
            <a:r>
              <a:rPr lang="en-US" sz="2400">
                <a:latin typeface="Lucida Sans" charset="0"/>
              </a:rPr>
              <a:t>what one wants;</a:t>
            </a:r>
          </a:p>
          <a:p>
            <a:pPr algn="l"/>
            <a:r>
              <a:rPr lang="en-US" sz="2400">
                <a:latin typeface="Lucida Sans" charset="0"/>
              </a:rPr>
              <a:t>it only hints at it</a:t>
            </a:r>
          </a:p>
        </p:txBody>
      </p:sp>
      <p:sp>
        <p:nvSpPr>
          <p:cNvPr id="2371594" name="Line 10"/>
          <p:cNvSpPr>
            <a:spLocks noChangeShapeType="1"/>
          </p:cNvSpPr>
          <p:nvPr/>
        </p:nvSpPr>
        <p:spPr bwMode="auto">
          <a:xfrm flipH="1" flipV="1">
            <a:off x="5791200" y="2286000"/>
            <a:ext cx="838200" cy="1066800"/>
          </a:xfrm>
          <a:prstGeom prst="line">
            <a:avLst/>
          </a:prstGeom>
          <a:noFill/>
          <a:ln w="57150">
            <a:solidFill>
              <a:srgbClr val="A405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1595" name="Text Box 11"/>
          <p:cNvSpPr txBox="1">
            <a:spLocks noChangeArrowheads="1"/>
          </p:cNvSpPr>
          <p:nvPr/>
        </p:nvSpPr>
        <p:spPr bwMode="auto">
          <a:xfrm>
            <a:off x="5410200" y="3352800"/>
            <a:ext cx="2746375" cy="2282825"/>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400">
                <a:latin typeface="Lucida Sans" charset="0"/>
              </a:rPr>
              <a:t>The answers</a:t>
            </a:r>
          </a:p>
          <a:p>
            <a:pPr algn="l"/>
            <a:r>
              <a:rPr lang="en-US" sz="2400">
                <a:latin typeface="Lucida Sans" charset="0"/>
              </a:rPr>
              <a:t>coming out may</a:t>
            </a:r>
          </a:p>
          <a:p>
            <a:pPr algn="l"/>
            <a:r>
              <a:rPr lang="en-US" sz="2400">
                <a:latin typeface="Lucida Sans" charset="0"/>
              </a:rPr>
              <a:t>be roughly what</a:t>
            </a:r>
          </a:p>
          <a:p>
            <a:pPr algn="l"/>
            <a:r>
              <a:rPr lang="en-US" sz="2400">
                <a:latin typeface="Lucida Sans" charset="0"/>
              </a:rPr>
              <a:t>was wanted, or</a:t>
            </a:r>
          </a:p>
          <a:p>
            <a:pPr algn="l"/>
            <a:r>
              <a:rPr lang="en-US" sz="2400">
                <a:latin typeface="Lucida Sans" charset="0"/>
              </a:rPr>
              <a:t>can be refined</a:t>
            </a:r>
          </a:p>
          <a:p>
            <a:pPr algn="l"/>
            <a:r>
              <a:rPr lang="en-US" sz="2400">
                <a:latin typeface="Lucida Sans" charset="0"/>
              </a:rPr>
              <a:t>	    </a:t>
            </a:r>
            <a:r>
              <a:rPr lang="en-US" sz="1800" i="1">
                <a:solidFill>
                  <a:srgbClr val="CC0000"/>
                </a:solidFill>
                <a:latin typeface="Lucida Sans" charset="0"/>
              </a:rPr>
              <a:t>Sometimes!</a:t>
            </a:r>
            <a:endParaRPr lang="en-US" sz="1800">
              <a:solidFill>
                <a:srgbClr val="CC0000"/>
              </a:solidFill>
              <a:latin typeface="Lucida Sans" charset="0"/>
            </a:endParaRPr>
          </a:p>
        </p:txBody>
      </p:sp>
      <p:sp>
        <p:nvSpPr>
          <p:cNvPr id="2371596" name="Text Box 12"/>
          <p:cNvSpPr txBox="1">
            <a:spLocks noChangeArrowheads="1"/>
          </p:cNvSpPr>
          <p:nvPr/>
        </p:nvSpPr>
        <p:spPr bwMode="auto">
          <a:xfrm>
            <a:off x="6105525" y="61722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2"/>
          <p:cNvSpPr>
            <a:spLocks noGrp="1"/>
          </p:cNvSpPr>
          <p:nvPr>
            <p:ph type="dt" sz="half" idx="10"/>
          </p:nvPr>
        </p:nvSpPr>
        <p:spPr/>
        <p:txBody>
          <a:bodyPr/>
          <a:lstStyle/>
          <a:p>
            <a:r>
              <a:rPr lang="en-US" smtClean="0"/>
              <a:t>IS 240 – Spring 2013 </a:t>
            </a:r>
            <a:endParaRPr lang="en-US"/>
          </a:p>
        </p:txBody>
      </p:sp>
      <p:sp>
        <p:nvSpPr>
          <p:cNvPr id="2373634" name="Rectangle 2"/>
          <p:cNvSpPr>
            <a:spLocks noGrp="1" noChangeArrowheads="1"/>
          </p:cNvSpPr>
          <p:nvPr>
            <p:ph type="title"/>
          </p:nvPr>
        </p:nvSpPr>
        <p:spPr/>
        <p:txBody>
          <a:bodyPr/>
          <a:lstStyle/>
          <a:p>
            <a:r>
              <a:rPr lang="en-US"/>
              <a:t>Translating user needs</a:t>
            </a:r>
          </a:p>
        </p:txBody>
      </p:sp>
      <p:sp>
        <p:nvSpPr>
          <p:cNvPr id="2373635" name="Rectangle 3"/>
          <p:cNvSpPr>
            <a:spLocks noChangeArrowheads="1"/>
          </p:cNvSpPr>
          <p:nvPr/>
        </p:nvSpPr>
        <p:spPr bwMode="auto">
          <a:xfrm>
            <a:off x="914400" y="1447800"/>
            <a:ext cx="1828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2400">
                <a:latin typeface="Lucida Sans" charset="0"/>
              </a:rPr>
              <a:t>User need</a:t>
            </a:r>
          </a:p>
        </p:txBody>
      </p:sp>
      <p:sp>
        <p:nvSpPr>
          <p:cNvPr id="2373636" name="Rectangle 4"/>
          <p:cNvSpPr>
            <a:spLocks noChangeArrowheads="1"/>
          </p:cNvSpPr>
          <p:nvPr/>
        </p:nvSpPr>
        <p:spPr bwMode="auto">
          <a:xfrm>
            <a:off x="3581400" y="1447800"/>
            <a:ext cx="1828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2400">
                <a:latin typeface="Lucida Sans" charset="0"/>
              </a:rPr>
              <a:t>NLP query</a:t>
            </a:r>
          </a:p>
        </p:txBody>
      </p:sp>
      <p:sp>
        <p:nvSpPr>
          <p:cNvPr id="2373637" name="Rectangle 5"/>
          <p:cNvSpPr>
            <a:spLocks noChangeArrowheads="1"/>
          </p:cNvSpPr>
          <p:nvPr/>
        </p:nvSpPr>
        <p:spPr bwMode="auto">
          <a:xfrm>
            <a:off x="6248400" y="1447800"/>
            <a:ext cx="1828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sz="2400">
                <a:latin typeface="Lucida Sans" charset="0"/>
              </a:rPr>
              <a:t>Results</a:t>
            </a:r>
          </a:p>
        </p:txBody>
      </p:sp>
      <p:sp>
        <p:nvSpPr>
          <p:cNvPr id="2373638" name="Line 6"/>
          <p:cNvSpPr>
            <a:spLocks noChangeShapeType="1"/>
          </p:cNvSpPr>
          <p:nvPr/>
        </p:nvSpPr>
        <p:spPr bwMode="auto">
          <a:xfrm>
            <a:off x="2743200" y="1981200"/>
            <a:ext cx="838200" cy="0"/>
          </a:xfrm>
          <a:prstGeom prst="line">
            <a:avLst/>
          </a:prstGeom>
          <a:noFill/>
          <a:ln w="762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3639" name="Line 7"/>
          <p:cNvSpPr>
            <a:spLocks noChangeShapeType="1"/>
          </p:cNvSpPr>
          <p:nvPr/>
        </p:nvSpPr>
        <p:spPr bwMode="auto">
          <a:xfrm>
            <a:off x="5410200" y="1981200"/>
            <a:ext cx="838200" cy="0"/>
          </a:xfrm>
          <a:prstGeom prst="line">
            <a:avLst/>
          </a:prstGeom>
          <a:noFill/>
          <a:ln w="762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3640" name="Line 8"/>
          <p:cNvSpPr>
            <a:spLocks noChangeShapeType="1"/>
          </p:cNvSpPr>
          <p:nvPr/>
        </p:nvSpPr>
        <p:spPr bwMode="auto">
          <a:xfrm flipV="1">
            <a:off x="2286000" y="2286000"/>
            <a:ext cx="838200" cy="1066800"/>
          </a:xfrm>
          <a:prstGeom prst="line">
            <a:avLst/>
          </a:prstGeom>
          <a:noFill/>
          <a:ln w="57150">
            <a:solidFill>
              <a:srgbClr val="A405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3641" name="Text Box 9"/>
          <p:cNvSpPr txBox="1">
            <a:spLocks noChangeArrowheads="1"/>
          </p:cNvSpPr>
          <p:nvPr/>
        </p:nvSpPr>
        <p:spPr bwMode="auto">
          <a:xfrm>
            <a:off x="914400" y="3276600"/>
            <a:ext cx="2786063" cy="191770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400">
                <a:latin typeface="Lucida Sans" charset="0"/>
              </a:rPr>
              <a:t>For a deeper NLP</a:t>
            </a:r>
          </a:p>
          <a:p>
            <a:pPr algn="l"/>
            <a:r>
              <a:rPr lang="en-US" sz="2400">
                <a:latin typeface="Lucida Sans" charset="0"/>
              </a:rPr>
              <a:t>analysis system,</a:t>
            </a:r>
          </a:p>
          <a:p>
            <a:pPr algn="l"/>
            <a:r>
              <a:rPr lang="en-US" sz="2400">
                <a:latin typeface="Lucida Sans" charset="0"/>
              </a:rPr>
              <a:t>the system subtly</a:t>
            </a:r>
          </a:p>
          <a:p>
            <a:pPr algn="l"/>
            <a:r>
              <a:rPr lang="en-US" sz="2400">
                <a:latin typeface="Lucida Sans" charset="0"/>
              </a:rPr>
              <a:t>translates the</a:t>
            </a:r>
          </a:p>
          <a:p>
            <a:pPr algn="l"/>
            <a:r>
              <a:rPr lang="en-US" sz="2400">
                <a:latin typeface="Lucida Sans" charset="0"/>
              </a:rPr>
              <a:t>user</a:t>
            </a:r>
            <a:r>
              <a:rPr lang="ja-JP" altLang="en-US" sz="2400">
                <a:latin typeface="Arial"/>
              </a:rPr>
              <a:t>’</a:t>
            </a:r>
            <a:r>
              <a:rPr lang="en-US" sz="2400">
                <a:latin typeface="Lucida Sans" charset="0"/>
              </a:rPr>
              <a:t>s language</a:t>
            </a:r>
          </a:p>
        </p:txBody>
      </p:sp>
      <p:sp>
        <p:nvSpPr>
          <p:cNvPr id="2373642" name="Line 10"/>
          <p:cNvSpPr>
            <a:spLocks noChangeShapeType="1"/>
          </p:cNvSpPr>
          <p:nvPr/>
        </p:nvSpPr>
        <p:spPr bwMode="auto">
          <a:xfrm flipH="1" flipV="1">
            <a:off x="5791200" y="2209800"/>
            <a:ext cx="838200" cy="1066800"/>
          </a:xfrm>
          <a:prstGeom prst="line">
            <a:avLst/>
          </a:prstGeom>
          <a:noFill/>
          <a:ln w="57150">
            <a:solidFill>
              <a:srgbClr val="A405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3643" name="Text Box 11"/>
          <p:cNvSpPr txBox="1">
            <a:spLocks noChangeArrowheads="1"/>
          </p:cNvSpPr>
          <p:nvPr/>
        </p:nvSpPr>
        <p:spPr bwMode="auto">
          <a:xfrm>
            <a:off x="5410200" y="3276600"/>
            <a:ext cx="3579813" cy="2282825"/>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400">
                <a:latin typeface="Lucida Sans" charset="0"/>
              </a:rPr>
              <a:t>If the answers coming</a:t>
            </a:r>
          </a:p>
          <a:p>
            <a:pPr algn="l"/>
            <a:r>
              <a:rPr lang="en-US" sz="2400">
                <a:latin typeface="Lucida Sans" charset="0"/>
              </a:rPr>
              <a:t>back aren</a:t>
            </a:r>
            <a:r>
              <a:rPr lang="ja-JP" altLang="en-US" sz="2400">
                <a:latin typeface="Arial"/>
              </a:rPr>
              <a:t>’</a:t>
            </a:r>
            <a:r>
              <a:rPr lang="en-US" sz="2400">
                <a:latin typeface="Lucida Sans" charset="0"/>
              </a:rPr>
              <a:t>t what was</a:t>
            </a:r>
          </a:p>
          <a:p>
            <a:pPr algn="l"/>
            <a:r>
              <a:rPr lang="en-US" sz="2400">
                <a:latin typeface="Lucida Sans" charset="0"/>
              </a:rPr>
              <a:t>wanted, the user</a:t>
            </a:r>
          </a:p>
          <a:p>
            <a:pPr algn="l"/>
            <a:r>
              <a:rPr lang="en-US" sz="2400">
                <a:latin typeface="Lucida Sans" charset="0"/>
              </a:rPr>
              <a:t>frequently has </a:t>
            </a:r>
            <a:r>
              <a:rPr lang="en-US" sz="2400" i="1">
                <a:latin typeface="Lucida Sans" charset="0"/>
              </a:rPr>
              <a:t>no idea </a:t>
            </a:r>
          </a:p>
          <a:p>
            <a:pPr algn="l"/>
            <a:r>
              <a:rPr lang="en-US" sz="2400">
                <a:latin typeface="Lucida Sans" charset="0"/>
              </a:rPr>
              <a:t>how to fix the problem</a:t>
            </a:r>
          </a:p>
          <a:p>
            <a:pPr algn="l"/>
            <a:r>
              <a:rPr lang="en-US" sz="2400">
                <a:latin typeface="Lucida Sans" charset="0"/>
              </a:rPr>
              <a:t>		</a:t>
            </a:r>
            <a:r>
              <a:rPr lang="en-US" sz="1800" i="1">
                <a:solidFill>
                  <a:srgbClr val="CC0000"/>
                </a:solidFill>
                <a:latin typeface="Lucida Sans" charset="0"/>
              </a:rPr>
              <a:t>Risky!</a:t>
            </a:r>
            <a:endParaRPr lang="en-US" sz="2400">
              <a:latin typeface="Lucida Sans" charset="0"/>
            </a:endParaRPr>
          </a:p>
        </p:txBody>
      </p:sp>
      <p:sp>
        <p:nvSpPr>
          <p:cNvPr id="2373644" name="Text Box 12"/>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375682" name="Rectangle 2"/>
          <p:cNvSpPr>
            <a:spLocks noGrp="1" noChangeArrowheads="1"/>
          </p:cNvSpPr>
          <p:nvPr>
            <p:ph type="title"/>
          </p:nvPr>
        </p:nvSpPr>
        <p:spPr/>
        <p:txBody>
          <a:bodyPr/>
          <a:lstStyle/>
          <a:p>
            <a:r>
              <a:rPr lang="en-US"/>
              <a:t>Aim: Practical applied NLP goals</a:t>
            </a:r>
          </a:p>
        </p:txBody>
      </p:sp>
      <p:sp>
        <p:nvSpPr>
          <p:cNvPr id="2375683" name="Rectangle 3"/>
          <p:cNvSpPr>
            <a:spLocks noGrp="1" noChangeArrowheads="1"/>
          </p:cNvSpPr>
          <p:nvPr>
            <p:ph type="body" idx="1"/>
          </p:nvPr>
        </p:nvSpPr>
        <p:spPr>
          <a:xfrm>
            <a:off x="457200" y="1447800"/>
            <a:ext cx="8153400" cy="4114800"/>
          </a:xfrm>
        </p:spPr>
        <p:txBody>
          <a:bodyPr/>
          <a:lstStyle/>
          <a:p>
            <a:pPr>
              <a:lnSpc>
                <a:spcPct val="90000"/>
              </a:lnSpc>
              <a:buFontTx/>
              <a:buNone/>
            </a:pPr>
            <a:r>
              <a:rPr lang="en-AU" sz="2800"/>
              <a:t>Use language technology to add value to data by:</a:t>
            </a:r>
          </a:p>
          <a:p>
            <a:pPr>
              <a:lnSpc>
                <a:spcPct val="90000"/>
              </a:lnSpc>
            </a:pPr>
            <a:r>
              <a:rPr lang="en-US" sz="2800"/>
              <a:t>interpretation</a:t>
            </a:r>
          </a:p>
          <a:p>
            <a:pPr>
              <a:lnSpc>
                <a:spcPct val="90000"/>
              </a:lnSpc>
            </a:pPr>
            <a:r>
              <a:rPr lang="en-US" sz="2800"/>
              <a:t>transformation</a:t>
            </a:r>
          </a:p>
          <a:p>
            <a:pPr>
              <a:lnSpc>
                <a:spcPct val="90000"/>
              </a:lnSpc>
            </a:pPr>
            <a:r>
              <a:rPr lang="en-US" sz="2800"/>
              <a:t>value filtering</a:t>
            </a:r>
          </a:p>
          <a:p>
            <a:pPr>
              <a:lnSpc>
                <a:spcPct val="90000"/>
              </a:lnSpc>
            </a:pPr>
            <a:r>
              <a:rPr lang="en-US" sz="2800"/>
              <a:t>augmentation (providing metadata)</a:t>
            </a:r>
          </a:p>
          <a:p>
            <a:pPr>
              <a:lnSpc>
                <a:spcPct val="90000"/>
              </a:lnSpc>
              <a:buFontTx/>
              <a:buNone/>
            </a:pPr>
            <a:r>
              <a:rPr lang="en-US" sz="2800"/>
              <a:t>Two motivations:</a:t>
            </a:r>
          </a:p>
          <a:p>
            <a:pPr>
              <a:lnSpc>
                <a:spcPct val="90000"/>
              </a:lnSpc>
            </a:pPr>
            <a:r>
              <a:rPr lang="en-US" sz="2800"/>
              <a:t>The amount of information in textual form</a:t>
            </a:r>
          </a:p>
          <a:p>
            <a:pPr>
              <a:lnSpc>
                <a:spcPct val="90000"/>
              </a:lnSpc>
            </a:pPr>
            <a:r>
              <a:rPr lang="en-US" sz="2800"/>
              <a:t>Information integration needs NLP methods for coping with ambiguity and context</a:t>
            </a:r>
          </a:p>
        </p:txBody>
      </p:sp>
      <p:sp>
        <p:nvSpPr>
          <p:cNvPr id="2375684"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half" idx="10"/>
          </p:nvPr>
        </p:nvSpPr>
        <p:spPr/>
        <p:txBody>
          <a:bodyPr/>
          <a:lstStyle/>
          <a:p>
            <a:r>
              <a:rPr lang="en-US" smtClean="0"/>
              <a:t>IS 240 – Spring 2013 </a:t>
            </a:r>
            <a:endParaRPr lang="en-US"/>
          </a:p>
        </p:txBody>
      </p:sp>
      <p:sp>
        <p:nvSpPr>
          <p:cNvPr id="2377730" name="Rectangle 2"/>
          <p:cNvSpPr>
            <a:spLocks noGrp="1" noChangeArrowheads="1"/>
          </p:cNvSpPr>
          <p:nvPr>
            <p:ph type="title"/>
          </p:nvPr>
        </p:nvSpPr>
        <p:spPr/>
        <p:txBody>
          <a:bodyPr/>
          <a:lstStyle/>
          <a:p>
            <a:r>
              <a:rPr lang="en-US"/>
              <a:t>Knowledge Extraction Vision</a:t>
            </a:r>
          </a:p>
        </p:txBody>
      </p:sp>
      <p:sp>
        <p:nvSpPr>
          <p:cNvPr id="2377731" name="Rectangle 3"/>
          <p:cNvSpPr>
            <a:spLocks noGrp="1" noChangeArrowheads="1"/>
          </p:cNvSpPr>
          <p:nvPr>
            <p:ph type="body" sz="half" idx="1"/>
          </p:nvPr>
        </p:nvSpPr>
        <p:spPr>
          <a:xfrm>
            <a:off x="2673350" y="1557338"/>
            <a:ext cx="2409825" cy="1355725"/>
          </a:xfrm>
        </p:spPr>
        <p:txBody>
          <a:bodyPr/>
          <a:lstStyle/>
          <a:p>
            <a:pPr marL="0" indent="0" algn="ctr">
              <a:lnSpc>
                <a:spcPct val="90000"/>
              </a:lnSpc>
              <a:buFontTx/>
              <a:buNone/>
            </a:pPr>
            <a:r>
              <a:rPr lang="en-US" sz="2400"/>
              <a:t>Multi-dimensional Meta-data Extraction</a:t>
            </a:r>
          </a:p>
          <a:p>
            <a:pPr marL="285750" lvl="1" indent="-171450">
              <a:lnSpc>
                <a:spcPct val="90000"/>
              </a:lnSpc>
            </a:pPr>
            <a:endParaRPr lang="en-US" sz="1800"/>
          </a:p>
        </p:txBody>
      </p:sp>
      <p:pic>
        <p:nvPicPr>
          <p:cNvPr id="23777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33600"/>
            <a:ext cx="5915025"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777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 y="1836738"/>
            <a:ext cx="2505075" cy="3833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accent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77734" name="Line 6"/>
          <p:cNvSpPr>
            <a:spLocks noChangeShapeType="1"/>
          </p:cNvSpPr>
          <p:nvPr/>
        </p:nvSpPr>
        <p:spPr bwMode="auto">
          <a:xfrm flipV="1">
            <a:off x="2506663" y="4076700"/>
            <a:ext cx="631825" cy="19050"/>
          </a:xfrm>
          <a:prstGeom prst="line">
            <a:avLst/>
          </a:prstGeom>
          <a:noFill/>
          <a:ln w="2540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377735" name="Picture 7" descr="NY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2146300"/>
            <a:ext cx="1262063" cy="1323975"/>
          </a:xfrm>
          <a:prstGeom prst="rect">
            <a:avLst/>
          </a:prstGeom>
          <a:noFill/>
          <a:extLst>
            <a:ext uri="{909E8E84-426E-40dd-AFC4-6F175D3DCCD1}">
              <a14:hiddenFill xmlns:a14="http://schemas.microsoft.com/office/drawing/2010/main">
                <a:solidFill>
                  <a:srgbClr val="FFFFFF"/>
                </a:solidFill>
              </a14:hiddenFill>
            </a:ext>
          </a:extLst>
        </p:spPr>
      </p:pic>
      <p:sp>
        <p:nvSpPr>
          <p:cNvPr id="2377736" name="Text Box 8"/>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381826" name="Rectangle 2"/>
          <p:cNvSpPr>
            <a:spLocks noGrp="1" noChangeArrowheads="1"/>
          </p:cNvSpPr>
          <p:nvPr>
            <p:ph type="title"/>
          </p:nvPr>
        </p:nvSpPr>
        <p:spPr/>
        <p:txBody>
          <a:bodyPr/>
          <a:lstStyle/>
          <a:p>
            <a:pPr>
              <a:lnSpc>
                <a:spcPct val="80000"/>
              </a:lnSpc>
            </a:pPr>
            <a:r>
              <a:rPr lang="en-US" sz="3600"/>
              <a:t>Natural Language Interfaces to Databases</a:t>
            </a:r>
          </a:p>
        </p:txBody>
      </p:sp>
      <p:sp>
        <p:nvSpPr>
          <p:cNvPr id="2381827" name="Rectangle 3"/>
          <p:cNvSpPr>
            <a:spLocks noGrp="1" noChangeArrowheads="1"/>
          </p:cNvSpPr>
          <p:nvPr>
            <p:ph type="body" idx="1"/>
          </p:nvPr>
        </p:nvSpPr>
        <p:spPr/>
        <p:txBody>
          <a:bodyPr/>
          <a:lstStyle/>
          <a:p>
            <a:pPr>
              <a:lnSpc>
                <a:spcPct val="90000"/>
              </a:lnSpc>
            </a:pPr>
            <a:r>
              <a:rPr lang="en-US" sz="2800"/>
              <a:t>This was going to be the big application of NLP in the 1980s</a:t>
            </a:r>
          </a:p>
          <a:p>
            <a:pPr lvl="1">
              <a:lnSpc>
                <a:spcPct val="90000"/>
              </a:lnSpc>
            </a:pPr>
            <a:r>
              <a:rPr lang="en-US" sz="2400"/>
              <a:t>&gt; How many service calls did we receive from Europe last month?</a:t>
            </a:r>
          </a:p>
          <a:p>
            <a:pPr lvl="1">
              <a:lnSpc>
                <a:spcPct val="90000"/>
              </a:lnSpc>
            </a:pPr>
            <a:r>
              <a:rPr lang="en-US" sz="2400" i="1"/>
              <a:t>I am listing the total service calls from Europe for November 2001.</a:t>
            </a:r>
          </a:p>
          <a:p>
            <a:pPr lvl="1">
              <a:lnSpc>
                <a:spcPct val="90000"/>
              </a:lnSpc>
            </a:pPr>
            <a:r>
              <a:rPr lang="en-US" sz="2400" i="1"/>
              <a:t>The total for November 2001 was 1756.</a:t>
            </a:r>
            <a:r>
              <a:rPr lang="en-US" sz="2400"/>
              <a:t> </a:t>
            </a:r>
          </a:p>
          <a:p>
            <a:pPr>
              <a:lnSpc>
                <a:spcPct val="90000"/>
              </a:lnSpc>
            </a:pPr>
            <a:r>
              <a:rPr lang="en-US" sz="2800"/>
              <a:t>It has been recently integrated into MS SQL Server (English Query)</a:t>
            </a:r>
          </a:p>
          <a:p>
            <a:pPr>
              <a:lnSpc>
                <a:spcPct val="90000"/>
              </a:lnSpc>
            </a:pPr>
            <a:r>
              <a:rPr lang="en-US" sz="2800"/>
              <a:t>Problems: need largely hand-built custom semantic support </a:t>
            </a:r>
            <a:r>
              <a:rPr lang="en-US" sz="1800">
                <a:solidFill>
                  <a:srgbClr val="CC0000"/>
                </a:solidFill>
              </a:rPr>
              <a:t>(improved wizards in new version!)</a:t>
            </a:r>
            <a:endParaRPr lang="en-US" sz="2800">
              <a:solidFill>
                <a:srgbClr val="CC0000"/>
              </a:solidFill>
            </a:endParaRPr>
          </a:p>
          <a:p>
            <a:pPr lvl="1">
              <a:lnSpc>
                <a:spcPct val="90000"/>
              </a:lnSpc>
            </a:pPr>
            <a:r>
              <a:rPr lang="en-US" sz="2400"/>
              <a:t>GUIs more tangible and effective?</a:t>
            </a:r>
          </a:p>
        </p:txBody>
      </p:sp>
      <p:sp>
        <p:nvSpPr>
          <p:cNvPr id="2381829" name="Text Box 5"/>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383874" name="Rectangle 2"/>
          <p:cNvSpPr>
            <a:spLocks noGrp="1" noChangeArrowheads="1"/>
          </p:cNvSpPr>
          <p:nvPr>
            <p:ph type="title"/>
          </p:nvPr>
        </p:nvSpPr>
        <p:spPr/>
        <p:txBody>
          <a:bodyPr/>
          <a:lstStyle/>
          <a:p>
            <a:r>
              <a:rPr lang="en-US"/>
              <a:t>NLP for IR/web search?</a:t>
            </a:r>
          </a:p>
        </p:txBody>
      </p:sp>
      <p:sp>
        <p:nvSpPr>
          <p:cNvPr id="2383875" name="Rectangle 3"/>
          <p:cNvSpPr>
            <a:spLocks noGrp="1" noChangeArrowheads="1"/>
          </p:cNvSpPr>
          <p:nvPr>
            <p:ph type="body" idx="1"/>
          </p:nvPr>
        </p:nvSpPr>
        <p:spPr/>
        <p:txBody>
          <a:bodyPr/>
          <a:lstStyle/>
          <a:p>
            <a:pPr>
              <a:lnSpc>
                <a:spcPct val="90000"/>
              </a:lnSpc>
            </a:pPr>
            <a:r>
              <a:rPr lang="en-US" sz="2800"/>
              <a:t>It</a:t>
            </a:r>
            <a:r>
              <a:rPr lang="ja-JP" altLang="en-US" sz="2800">
                <a:latin typeface="Arial"/>
              </a:rPr>
              <a:t>’</a:t>
            </a:r>
            <a:r>
              <a:rPr lang="en-US" sz="2800"/>
              <a:t>s a no-brainer that NLP should be useful and used for web search (and IR in general):</a:t>
            </a:r>
          </a:p>
          <a:p>
            <a:pPr lvl="1">
              <a:lnSpc>
                <a:spcPct val="90000"/>
              </a:lnSpc>
            </a:pPr>
            <a:r>
              <a:rPr lang="en-US" sz="2400"/>
              <a:t>Search for </a:t>
            </a:r>
            <a:r>
              <a:rPr lang="ja-JP" altLang="en-US" sz="2400">
                <a:latin typeface="Arial"/>
              </a:rPr>
              <a:t>‘</a:t>
            </a:r>
            <a:r>
              <a:rPr lang="en-US" sz="2400"/>
              <a:t>Jaguar</a:t>
            </a:r>
            <a:r>
              <a:rPr lang="ja-JP" altLang="en-US" sz="2400">
                <a:latin typeface="Arial"/>
              </a:rPr>
              <a:t>’</a:t>
            </a:r>
            <a:endParaRPr lang="en-US" sz="2400"/>
          </a:p>
          <a:p>
            <a:pPr lvl="2">
              <a:lnSpc>
                <a:spcPct val="90000"/>
              </a:lnSpc>
            </a:pPr>
            <a:r>
              <a:rPr lang="en-US" sz="2000"/>
              <a:t>the computer should know or ask whether you</a:t>
            </a:r>
            <a:r>
              <a:rPr lang="ja-JP" altLang="en-US" sz="2000">
                <a:latin typeface="Arial"/>
              </a:rPr>
              <a:t>’</a:t>
            </a:r>
            <a:r>
              <a:rPr lang="en-US" sz="2000"/>
              <a:t>re interested in big cats [scarce on the web], cars, or, perhaps a molecule geometry and solvation energy package, or a package for fast network I/O in Java</a:t>
            </a:r>
          </a:p>
          <a:p>
            <a:pPr lvl="1">
              <a:lnSpc>
                <a:spcPct val="90000"/>
              </a:lnSpc>
            </a:pPr>
            <a:r>
              <a:rPr lang="en-US" sz="2400"/>
              <a:t>Search for </a:t>
            </a:r>
            <a:r>
              <a:rPr lang="ja-JP" altLang="en-US" sz="2400">
                <a:latin typeface="Arial"/>
              </a:rPr>
              <a:t>‘</a:t>
            </a:r>
            <a:r>
              <a:rPr lang="en-US" sz="2400"/>
              <a:t>Michael Jordan</a:t>
            </a:r>
            <a:r>
              <a:rPr lang="ja-JP" altLang="en-US" sz="2400">
                <a:latin typeface="Arial"/>
              </a:rPr>
              <a:t>’</a:t>
            </a:r>
            <a:endParaRPr lang="en-US" sz="2400"/>
          </a:p>
          <a:p>
            <a:pPr lvl="2">
              <a:lnSpc>
                <a:spcPct val="90000"/>
              </a:lnSpc>
            </a:pPr>
            <a:r>
              <a:rPr lang="en-US" sz="2000"/>
              <a:t>The basketballer or the machine learning guy?</a:t>
            </a:r>
          </a:p>
          <a:p>
            <a:pPr lvl="1">
              <a:lnSpc>
                <a:spcPct val="90000"/>
              </a:lnSpc>
            </a:pPr>
            <a:r>
              <a:rPr lang="en-US" sz="2400"/>
              <a:t>Search for laptop, don</a:t>
            </a:r>
            <a:r>
              <a:rPr lang="ja-JP" altLang="en-US" sz="2400">
                <a:latin typeface="Arial"/>
              </a:rPr>
              <a:t>’</a:t>
            </a:r>
            <a:r>
              <a:rPr lang="en-US" sz="2400"/>
              <a:t>t find notebook</a:t>
            </a:r>
          </a:p>
          <a:p>
            <a:pPr lvl="1">
              <a:lnSpc>
                <a:spcPct val="90000"/>
              </a:lnSpc>
            </a:pPr>
            <a:r>
              <a:rPr lang="en-US" sz="2400"/>
              <a:t>Google doesn</a:t>
            </a:r>
            <a:r>
              <a:rPr lang="ja-JP" altLang="en-US" sz="2400">
                <a:latin typeface="Arial"/>
              </a:rPr>
              <a:t>’</a:t>
            </a:r>
            <a:r>
              <a:rPr lang="en-US" sz="2400"/>
              <a:t>t even </a:t>
            </a:r>
            <a:r>
              <a:rPr lang="en-US" sz="2400" i="1"/>
              <a:t>stem:</a:t>
            </a:r>
            <a:r>
              <a:rPr lang="en-US" sz="2400"/>
              <a:t> </a:t>
            </a:r>
          </a:p>
          <a:p>
            <a:pPr lvl="2">
              <a:lnSpc>
                <a:spcPct val="90000"/>
              </a:lnSpc>
            </a:pPr>
            <a:r>
              <a:rPr lang="en-US" sz="2000"/>
              <a:t>Search for </a:t>
            </a:r>
            <a:r>
              <a:rPr lang="en-US" sz="2000" i="1"/>
              <a:t>probabilistic model</a:t>
            </a:r>
            <a:r>
              <a:rPr lang="en-US" sz="2000"/>
              <a:t>, and you don</a:t>
            </a:r>
            <a:r>
              <a:rPr lang="ja-JP" altLang="en-US" sz="2000">
                <a:latin typeface="Arial"/>
              </a:rPr>
              <a:t>’</a:t>
            </a:r>
            <a:r>
              <a:rPr lang="en-US" sz="2000"/>
              <a:t>t even match pages with </a:t>
            </a:r>
            <a:r>
              <a:rPr lang="en-US" sz="2000" i="1"/>
              <a:t>probabilistic models</a:t>
            </a:r>
            <a:r>
              <a:rPr lang="en-US" sz="2000"/>
              <a:t>.</a:t>
            </a:r>
          </a:p>
        </p:txBody>
      </p:sp>
      <p:sp>
        <p:nvSpPr>
          <p:cNvPr id="2383876"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385922" name="Rectangle 2"/>
          <p:cNvSpPr>
            <a:spLocks noGrp="1" noChangeArrowheads="1"/>
          </p:cNvSpPr>
          <p:nvPr>
            <p:ph type="title"/>
          </p:nvPr>
        </p:nvSpPr>
        <p:spPr/>
        <p:txBody>
          <a:bodyPr/>
          <a:lstStyle/>
          <a:p>
            <a:r>
              <a:rPr lang="en-US"/>
              <a:t>NLP for IR/web search?</a:t>
            </a:r>
          </a:p>
        </p:txBody>
      </p:sp>
      <p:sp>
        <p:nvSpPr>
          <p:cNvPr id="2385923" name="Rectangle 3"/>
          <p:cNvSpPr>
            <a:spLocks noGrp="1" noChangeArrowheads="1"/>
          </p:cNvSpPr>
          <p:nvPr>
            <p:ph type="body" idx="1"/>
          </p:nvPr>
        </p:nvSpPr>
        <p:spPr/>
        <p:txBody>
          <a:bodyPr/>
          <a:lstStyle/>
          <a:p>
            <a:r>
              <a:rPr lang="en-US" sz="2800"/>
              <a:t>Word sense disambiguation technology generally works well (like text categorization)</a:t>
            </a:r>
          </a:p>
          <a:p>
            <a:r>
              <a:rPr lang="en-US" sz="2800"/>
              <a:t>Synonyms can be found or listed</a:t>
            </a:r>
          </a:p>
          <a:p>
            <a:r>
              <a:rPr lang="en-US" sz="2800"/>
              <a:t>Lots of people have been into fixing this</a:t>
            </a:r>
          </a:p>
          <a:p>
            <a:pPr lvl="1"/>
            <a:r>
              <a:rPr lang="en-US" sz="2400"/>
              <a:t>e-Cyc had a beta version with Hotbot that disambiguated senses, and was going to go live in 2 months … 14 months ago</a:t>
            </a:r>
          </a:p>
          <a:p>
            <a:pPr lvl="1"/>
            <a:r>
              <a:rPr lang="en-US" sz="2400"/>
              <a:t>Lots of startups: </a:t>
            </a:r>
          </a:p>
          <a:p>
            <a:pPr lvl="2"/>
            <a:r>
              <a:rPr lang="en-US" sz="2000"/>
              <a:t>LingoMotors</a:t>
            </a:r>
          </a:p>
          <a:p>
            <a:pPr lvl="2"/>
            <a:r>
              <a:rPr lang="en-US" sz="2000"/>
              <a:t>iPhrase </a:t>
            </a:r>
            <a:r>
              <a:rPr lang="ja-JP" altLang="en-US" sz="2000">
                <a:latin typeface="Arial"/>
              </a:rPr>
              <a:t>“</a:t>
            </a:r>
            <a:r>
              <a:rPr lang="en-US" sz="2000">
                <a:solidFill>
                  <a:srgbClr val="000099"/>
                </a:solidFill>
              </a:rPr>
              <a:t>Traditional keyword search technology is hopelessly outdated</a:t>
            </a:r>
            <a:r>
              <a:rPr lang="ja-JP" altLang="en-US" sz="2000">
                <a:latin typeface="Arial"/>
              </a:rPr>
              <a:t>”</a:t>
            </a:r>
            <a:endParaRPr lang="en-US" sz="2000"/>
          </a:p>
        </p:txBody>
      </p:sp>
      <p:sp>
        <p:nvSpPr>
          <p:cNvPr id="2385924"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387970" name="Rectangle 2"/>
          <p:cNvSpPr>
            <a:spLocks noGrp="1" noChangeArrowheads="1"/>
          </p:cNvSpPr>
          <p:nvPr>
            <p:ph type="title"/>
          </p:nvPr>
        </p:nvSpPr>
        <p:spPr/>
        <p:txBody>
          <a:bodyPr/>
          <a:lstStyle/>
          <a:p>
            <a:r>
              <a:rPr lang="en-US"/>
              <a:t>NLP for IR/web search?</a:t>
            </a:r>
          </a:p>
        </p:txBody>
      </p:sp>
      <p:sp>
        <p:nvSpPr>
          <p:cNvPr id="2387971" name="Rectangle 3"/>
          <p:cNvSpPr>
            <a:spLocks noGrp="1" noChangeArrowheads="1"/>
          </p:cNvSpPr>
          <p:nvPr>
            <p:ph type="body" idx="1"/>
          </p:nvPr>
        </p:nvSpPr>
        <p:spPr/>
        <p:txBody>
          <a:bodyPr/>
          <a:lstStyle/>
          <a:p>
            <a:pPr>
              <a:lnSpc>
                <a:spcPct val="90000"/>
              </a:lnSpc>
            </a:pPr>
            <a:r>
              <a:rPr lang="en-US" sz="2800"/>
              <a:t>But in practice it</a:t>
            </a:r>
            <a:r>
              <a:rPr lang="ja-JP" altLang="en-US" sz="2800">
                <a:latin typeface="Arial"/>
              </a:rPr>
              <a:t>’</a:t>
            </a:r>
            <a:r>
              <a:rPr lang="en-US" sz="2800"/>
              <a:t>s an idea that hasn</a:t>
            </a:r>
            <a:r>
              <a:rPr lang="ja-JP" altLang="en-US" sz="2800">
                <a:latin typeface="Arial"/>
              </a:rPr>
              <a:t>’</a:t>
            </a:r>
            <a:r>
              <a:rPr lang="en-US" sz="2800"/>
              <a:t>t gotten much traction</a:t>
            </a:r>
          </a:p>
          <a:p>
            <a:pPr lvl="1">
              <a:lnSpc>
                <a:spcPct val="90000"/>
              </a:lnSpc>
            </a:pPr>
            <a:r>
              <a:rPr lang="en-US" sz="2400"/>
              <a:t>Correctly finding linguistic base forms is straightforward, but produces little advantage over crude stemming which just slightly over equivalence classes words</a:t>
            </a:r>
          </a:p>
          <a:p>
            <a:pPr lvl="1">
              <a:lnSpc>
                <a:spcPct val="90000"/>
              </a:lnSpc>
            </a:pPr>
            <a:r>
              <a:rPr lang="en-US" sz="2400"/>
              <a:t>Word sense disambiguation only helps on average in IR if over 90% accurate (Sanderson 1994), and that</a:t>
            </a:r>
            <a:r>
              <a:rPr lang="ja-JP" altLang="en-US" sz="2400">
                <a:latin typeface="Arial"/>
              </a:rPr>
              <a:t>’</a:t>
            </a:r>
            <a:r>
              <a:rPr lang="en-US" sz="2400"/>
              <a:t>s about where we are</a:t>
            </a:r>
          </a:p>
          <a:p>
            <a:pPr lvl="1">
              <a:lnSpc>
                <a:spcPct val="90000"/>
              </a:lnSpc>
            </a:pPr>
            <a:r>
              <a:rPr lang="en-US" sz="2400"/>
              <a:t>Syntactic phrases should help, but people have been able to get most of the mileage with </a:t>
            </a:r>
            <a:r>
              <a:rPr lang="ja-JP" altLang="en-US" sz="2400">
                <a:latin typeface="Arial"/>
              </a:rPr>
              <a:t>“</a:t>
            </a:r>
            <a:r>
              <a:rPr lang="en-US" sz="2400"/>
              <a:t>statistical phrases</a:t>
            </a:r>
            <a:r>
              <a:rPr lang="ja-JP" altLang="en-US" sz="2400">
                <a:latin typeface="Arial"/>
              </a:rPr>
              <a:t>”</a:t>
            </a:r>
            <a:r>
              <a:rPr lang="en-US" sz="2400"/>
              <a:t> – which have been aggressively integrated into systems recently</a:t>
            </a:r>
          </a:p>
        </p:txBody>
      </p:sp>
      <p:sp>
        <p:nvSpPr>
          <p:cNvPr id="2387972"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2379778" name="Rectangle 2"/>
          <p:cNvSpPr>
            <a:spLocks noGrp="1" noChangeArrowheads="1"/>
          </p:cNvSpPr>
          <p:nvPr>
            <p:ph type="title"/>
          </p:nvPr>
        </p:nvSpPr>
        <p:spPr/>
        <p:txBody>
          <a:bodyPr/>
          <a:lstStyle/>
          <a:p>
            <a:r>
              <a:rPr lang="en-US"/>
              <a:t>Why IR?	(or Why not?)</a:t>
            </a:r>
          </a:p>
        </p:txBody>
      </p:sp>
      <p:sp>
        <p:nvSpPr>
          <p:cNvPr id="2379779" name="Rectangle 3"/>
          <p:cNvSpPr>
            <a:spLocks noGrp="1" noChangeArrowheads="1"/>
          </p:cNvSpPr>
          <p:nvPr>
            <p:ph type="body" idx="1"/>
          </p:nvPr>
        </p:nvSpPr>
        <p:spPr/>
        <p:txBody>
          <a:bodyPr/>
          <a:lstStyle/>
          <a:p>
            <a:r>
              <a:rPr lang="en-US" sz="2800"/>
              <a:t>IR is not the only approach to managing and accessing information</a:t>
            </a:r>
          </a:p>
          <a:p>
            <a:r>
              <a:rPr lang="en-US" sz="2800"/>
              <a:t>There are several problems and issues that have better addressed by other technologies, e.g.:</a:t>
            </a:r>
          </a:p>
          <a:p>
            <a:pPr lvl="1"/>
            <a:r>
              <a:rPr lang="en-US" sz="2400"/>
              <a:t>DBMS</a:t>
            </a:r>
          </a:p>
          <a:p>
            <a:pPr lvl="1"/>
            <a:r>
              <a:rPr lang="en-US" sz="2400"/>
              <a:t>NLP</a:t>
            </a:r>
          </a:p>
          <a:p>
            <a:pPr lvl="1"/>
            <a:r>
              <a:rPr lang="en-US" sz="2400"/>
              <a:t>Web services</a:t>
            </a:r>
          </a:p>
          <a:p>
            <a:r>
              <a:rPr lang="en-US" sz="2800"/>
              <a:t>In the following we will examine some of these issues and consider what we might see in the future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390018" name="Rectangle 2"/>
          <p:cNvSpPr>
            <a:spLocks noGrp="1" noChangeArrowheads="1"/>
          </p:cNvSpPr>
          <p:nvPr>
            <p:ph type="title"/>
          </p:nvPr>
        </p:nvSpPr>
        <p:spPr/>
        <p:txBody>
          <a:bodyPr/>
          <a:lstStyle/>
          <a:p>
            <a:r>
              <a:rPr lang="en-US"/>
              <a:t>NLP for IR/web search?</a:t>
            </a:r>
          </a:p>
        </p:txBody>
      </p:sp>
      <p:sp>
        <p:nvSpPr>
          <p:cNvPr id="2390019" name="Rectangle 3"/>
          <p:cNvSpPr>
            <a:spLocks noGrp="1" noChangeArrowheads="1"/>
          </p:cNvSpPr>
          <p:nvPr>
            <p:ph type="body" idx="1"/>
          </p:nvPr>
        </p:nvSpPr>
        <p:spPr/>
        <p:txBody>
          <a:bodyPr/>
          <a:lstStyle/>
          <a:p>
            <a:pPr>
              <a:lnSpc>
                <a:spcPct val="90000"/>
              </a:lnSpc>
            </a:pPr>
            <a:r>
              <a:rPr lang="en-US" sz="2800"/>
              <a:t>People can easily scan among results (on their 21</a:t>
            </a:r>
            <a:r>
              <a:rPr lang="ja-JP" altLang="en-US" sz="2800">
                <a:latin typeface="Arial"/>
              </a:rPr>
              <a:t>”</a:t>
            </a:r>
            <a:r>
              <a:rPr lang="en-US" sz="2800"/>
              <a:t> monitor) … if you</a:t>
            </a:r>
            <a:r>
              <a:rPr lang="ja-JP" altLang="en-US" sz="2800">
                <a:latin typeface="Arial"/>
              </a:rPr>
              <a:t>’</a:t>
            </a:r>
            <a:r>
              <a:rPr lang="en-US" sz="2800"/>
              <a:t>re above the fold</a:t>
            </a:r>
          </a:p>
          <a:p>
            <a:pPr>
              <a:lnSpc>
                <a:spcPct val="90000"/>
              </a:lnSpc>
            </a:pPr>
            <a:r>
              <a:rPr lang="en-US" sz="2800"/>
              <a:t>Much more progress has been made in link analysis, and use of anchor text, etc.</a:t>
            </a:r>
          </a:p>
          <a:p>
            <a:pPr>
              <a:lnSpc>
                <a:spcPct val="90000"/>
              </a:lnSpc>
            </a:pPr>
            <a:r>
              <a:rPr lang="en-US" sz="2800"/>
              <a:t>Anchor text gives human-provided synonyms</a:t>
            </a:r>
          </a:p>
          <a:p>
            <a:pPr>
              <a:lnSpc>
                <a:spcPct val="90000"/>
              </a:lnSpc>
            </a:pPr>
            <a:r>
              <a:rPr lang="en-US" sz="2800"/>
              <a:t>Link or click stream analysis gives a form of pragmatics: what do people find correct or important (in a default context)</a:t>
            </a:r>
          </a:p>
          <a:p>
            <a:pPr>
              <a:lnSpc>
                <a:spcPct val="90000"/>
              </a:lnSpc>
            </a:pPr>
            <a:r>
              <a:rPr lang="en-US" sz="2800"/>
              <a:t>Focus on short, popular queries, news, etc.</a:t>
            </a:r>
          </a:p>
          <a:p>
            <a:pPr>
              <a:lnSpc>
                <a:spcPct val="90000"/>
              </a:lnSpc>
            </a:pPr>
            <a:r>
              <a:rPr lang="en-US" sz="2800"/>
              <a:t>Using human intelligence always beats artificial intelligence </a:t>
            </a:r>
            <a:r>
              <a:rPr lang="en-US" sz="2800" i="1"/>
              <a:t>(Does it still, viz. Watson?)</a:t>
            </a:r>
            <a:endParaRPr lang="en-US" sz="2800"/>
          </a:p>
        </p:txBody>
      </p:sp>
      <p:sp>
        <p:nvSpPr>
          <p:cNvPr id="2390020"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392066" name="Rectangle 2"/>
          <p:cNvSpPr>
            <a:spLocks noGrp="1" noChangeArrowheads="1"/>
          </p:cNvSpPr>
          <p:nvPr>
            <p:ph type="title"/>
          </p:nvPr>
        </p:nvSpPr>
        <p:spPr/>
        <p:txBody>
          <a:bodyPr/>
          <a:lstStyle/>
          <a:p>
            <a:r>
              <a:rPr lang="en-US"/>
              <a:t>NLP for IR/web search?</a:t>
            </a:r>
          </a:p>
        </p:txBody>
      </p:sp>
      <p:sp>
        <p:nvSpPr>
          <p:cNvPr id="2392067" name="Rectangle 3"/>
          <p:cNvSpPr>
            <a:spLocks noGrp="1" noChangeArrowheads="1"/>
          </p:cNvSpPr>
          <p:nvPr>
            <p:ph type="body" idx="1"/>
          </p:nvPr>
        </p:nvSpPr>
        <p:spPr/>
        <p:txBody>
          <a:bodyPr/>
          <a:lstStyle/>
          <a:p>
            <a:pPr>
              <a:lnSpc>
                <a:spcPct val="90000"/>
              </a:lnSpc>
            </a:pPr>
            <a:r>
              <a:rPr lang="en-US" sz="2800"/>
              <a:t>Methods which use of rich ontologies, etc., can work very well for intranet search within a customer</a:t>
            </a:r>
            <a:r>
              <a:rPr lang="ja-JP" altLang="en-US" sz="2800">
                <a:latin typeface="Arial"/>
              </a:rPr>
              <a:t>’</a:t>
            </a:r>
            <a:r>
              <a:rPr lang="en-US" sz="2800"/>
              <a:t>s site (where anchor-text, link, and click patterns are much less relevant)</a:t>
            </a:r>
          </a:p>
          <a:p>
            <a:pPr lvl="1">
              <a:lnSpc>
                <a:spcPct val="90000"/>
              </a:lnSpc>
            </a:pPr>
            <a:r>
              <a:rPr lang="en-US" sz="2400"/>
              <a:t>But don</a:t>
            </a:r>
            <a:r>
              <a:rPr lang="ja-JP" altLang="en-US" sz="2400">
                <a:latin typeface="Arial"/>
              </a:rPr>
              <a:t>’</a:t>
            </a:r>
            <a:r>
              <a:rPr lang="en-US" sz="2400"/>
              <a:t>t really scale to the whole web</a:t>
            </a:r>
          </a:p>
          <a:p>
            <a:pPr>
              <a:lnSpc>
                <a:spcPct val="90000"/>
              </a:lnSpc>
            </a:pPr>
            <a:endParaRPr lang="en-US" sz="2800"/>
          </a:p>
          <a:p>
            <a:pPr>
              <a:lnSpc>
                <a:spcPct val="90000"/>
              </a:lnSpc>
            </a:pPr>
            <a:r>
              <a:rPr lang="en-US" sz="2800" i="1"/>
              <a:t>Moral: it</a:t>
            </a:r>
            <a:r>
              <a:rPr lang="ja-JP" altLang="en-US" sz="2800" i="1">
                <a:latin typeface="Arial"/>
              </a:rPr>
              <a:t>’</a:t>
            </a:r>
            <a:r>
              <a:rPr lang="en-US" sz="2800" i="1"/>
              <a:t>s hard to beat keyword search for the task of general ad hoc document retrieval</a:t>
            </a:r>
          </a:p>
          <a:p>
            <a:pPr>
              <a:lnSpc>
                <a:spcPct val="90000"/>
              </a:lnSpc>
            </a:pPr>
            <a:r>
              <a:rPr lang="en-US" sz="2800" i="1"/>
              <a:t>Conclusion: one should move up the food chain to tasks where finer grained understanding of meaning is needed</a:t>
            </a:r>
          </a:p>
        </p:txBody>
      </p:sp>
      <p:sp>
        <p:nvSpPr>
          <p:cNvPr id="2392068"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smtClean="0"/>
              <a:t>IS 240 – Spring 2013 </a:t>
            </a:r>
            <a:endParaRPr lang="en-US"/>
          </a:p>
        </p:txBody>
      </p:sp>
      <p:sp>
        <p:nvSpPr>
          <p:cNvPr id="2394114" name="Rectangle 2"/>
          <p:cNvSpPr>
            <a:spLocks noChangeArrowheads="1"/>
          </p:cNvSpPr>
          <p:nvPr/>
        </p:nvSpPr>
        <p:spPr bwMode="auto">
          <a:xfrm>
            <a:off x="485775" y="118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2394115" name="Picture 3" descr="img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2394116"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t>IS 240 – Spring 2013 </a:t>
            </a:r>
            <a:endParaRPr lang="en-US"/>
          </a:p>
        </p:txBody>
      </p:sp>
      <p:pic>
        <p:nvPicPr>
          <p:cNvPr id="23961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6781800" cy="508635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96163" name="Rectangle 3"/>
          <p:cNvSpPr>
            <a:spLocks noGrp="1" noChangeArrowheads="1"/>
          </p:cNvSpPr>
          <p:nvPr>
            <p:ph type="title"/>
          </p:nvPr>
        </p:nvSpPr>
        <p:spPr/>
        <p:txBody>
          <a:bodyPr/>
          <a:lstStyle/>
          <a:p>
            <a:r>
              <a:rPr lang="en-US"/>
              <a:t>Product information</a:t>
            </a:r>
          </a:p>
        </p:txBody>
      </p:sp>
      <p:sp>
        <p:nvSpPr>
          <p:cNvPr id="2396164"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smtClean="0"/>
              <a:t>IS 240 – Spring 2013 </a:t>
            </a:r>
            <a:endParaRPr lang="en-US"/>
          </a:p>
        </p:txBody>
      </p:sp>
      <p:sp>
        <p:nvSpPr>
          <p:cNvPr id="2398210" name="Rectangle 2"/>
          <p:cNvSpPr>
            <a:spLocks noGrp="1" noChangeArrowheads="1"/>
          </p:cNvSpPr>
          <p:nvPr>
            <p:ph type="title"/>
          </p:nvPr>
        </p:nvSpPr>
        <p:spPr/>
        <p:txBody>
          <a:bodyPr/>
          <a:lstStyle/>
          <a:p>
            <a:r>
              <a:rPr lang="en-US"/>
              <a:t>Product info</a:t>
            </a:r>
          </a:p>
        </p:txBody>
      </p:sp>
      <p:sp>
        <p:nvSpPr>
          <p:cNvPr id="2398211" name="Rectangle 3"/>
          <p:cNvSpPr>
            <a:spLocks noGrp="1" noChangeArrowheads="1"/>
          </p:cNvSpPr>
          <p:nvPr>
            <p:ph type="body" sz="half" idx="1"/>
          </p:nvPr>
        </p:nvSpPr>
        <p:spPr>
          <a:xfrm>
            <a:off x="457200" y="1219200"/>
            <a:ext cx="3086100" cy="4953000"/>
          </a:xfrm>
        </p:spPr>
        <p:txBody>
          <a:bodyPr/>
          <a:lstStyle/>
          <a:p>
            <a:r>
              <a:rPr lang="en-US" sz="2800"/>
              <a:t>C-net markets this information</a:t>
            </a:r>
          </a:p>
          <a:p>
            <a:r>
              <a:rPr lang="en-US" sz="2800"/>
              <a:t>How do they get most of it?</a:t>
            </a:r>
          </a:p>
          <a:p>
            <a:pPr lvl="1"/>
            <a:r>
              <a:rPr lang="en-US" sz="2400"/>
              <a:t>Phone calls</a:t>
            </a:r>
          </a:p>
          <a:p>
            <a:pPr lvl="1"/>
            <a:r>
              <a:rPr lang="en-US" sz="2400"/>
              <a:t>Typing.</a:t>
            </a:r>
          </a:p>
        </p:txBody>
      </p:sp>
      <p:pic>
        <p:nvPicPr>
          <p:cNvPr id="23982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371600"/>
            <a:ext cx="5124450" cy="4297363"/>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98213" name="Text Box 5"/>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IS 240 – Spring 2013 </a:t>
            </a:r>
            <a:endParaRPr lang="en-US"/>
          </a:p>
        </p:txBody>
      </p:sp>
      <p:sp>
        <p:nvSpPr>
          <p:cNvPr id="2400258" name="Rectangle 2"/>
          <p:cNvSpPr>
            <a:spLocks noGrp="1" noChangeArrowheads="1"/>
          </p:cNvSpPr>
          <p:nvPr>
            <p:ph type="title"/>
          </p:nvPr>
        </p:nvSpPr>
        <p:spPr/>
        <p:txBody>
          <a:bodyPr/>
          <a:lstStyle/>
          <a:p>
            <a:r>
              <a:rPr lang="en-US"/>
              <a:t>Inconsistency: digital cameras</a:t>
            </a:r>
          </a:p>
        </p:txBody>
      </p:sp>
      <p:sp>
        <p:nvSpPr>
          <p:cNvPr id="2400259" name="Rectangle 3"/>
          <p:cNvSpPr>
            <a:spLocks noGrp="1" noChangeArrowheads="1"/>
          </p:cNvSpPr>
          <p:nvPr>
            <p:ph type="body" idx="1"/>
          </p:nvPr>
        </p:nvSpPr>
        <p:spPr/>
        <p:txBody>
          <a:bodyPr/>
          <a:lstStyle/>
          <a:p>
            <a:r>
              <a:rPr lang="en-US" sz="2200"/>
              <a:t>Image Capture Device: 1.68 million pixel 1/2-inch CCD sensor</a:t>
            </a:r>
          </a:p>
          <a:p>
            <a:r>
              <a:rPr lang="en-US" sz="2200"/>
              <a:t>Image Capture Device    Total Pixels Approx. 3.34 million    Effective Pixels Approx. 3.24 million</a:t>
            </a:r>
          </a:p>
          <a:p>
            <a:r>
              <a:rPr lang="en-US" sz="2200"/>
              <a:t>Image sensor   Total Pixels: Approx. 2.11 million-pixel</a:t>
            </a:r>
          </a:p>
          <a:p>
            <a:r>
              <a:rPr lang="en-US" sz="2200"/>
              <a:t>Imaging sensor   Total Pixels: Approx. 2.11 million   1,688 (H) x 1,248 (V)</a:t>
            </a:r>
          </a:p>
          <a:p>
            <a:r>
              <a:rPr lang="en-US" sz="2200"/>
              <a:t>CCD   Total Pixels: Approx. 3,340,000 (2,140[H] x 1,560 [V] )</a:t>
            </a:r>
          </a:p>
          <a:p>
            <a:pPr lvl="1"/>
            <a:r>
              <a:rPr lang="en-US" sz="1800"/>
              <a:t>Effective Pixels: Approx. 3,240,000 (2,088 [H] x 1,550 [V] )</a:t>
            </a:r>
          </a:p>
          <a:p>
            <a:pPr lvl="1"/>
            <a:r>
              <a:rPr lang="en-US" sz="1800"/>
              <a:t>Recording Pixels: Approx. 3,145,000 (2,048 [H] x 1,536 [V] )</a:t>
            </a:r>
          </a:p>
          <a:p>
            <a:r>
              <a:rPr lang="en-US" sz="2800" i="1">
                <a:solidFill>
                  <a:schemeClr val="tx2"/>
                </a:solidFill>
              </a:rPr>
              <a:t>These all came off the </a:t>
            </a:r>
            <a:r>
              <a:rPr lang="en-US" sz="2800">
                <a:solidFill>
                  <a:schemeClr val="tx2"/>
                </a:solidFill>
              </a:rPr>
              <a:t>same manufacturer</a:t>
            </a:r>
            <a:r>
              <a:rPr lang="ja-JP" altLang="en-US" sz="2800">
                <a:solidFill>
                  <a:schemeClr val="tx2"/>
                </a:solidFill>
                <a:latin typeface="Arial"/>
              </a:rPr>
              <a:t>’</a:t>
            </a:r>
            <a:r>
              <a:rPr lang="en-US" sz="2800">
                <a:solidFill>
                  <a:schemeClr val="tx2"/>
                </a:solidFill>
              </a:rPr>
              <a:t>s </a:t>
            </a:r>
            <a:r>
              <a:rPr lang="en-US" sz="2800" i="1">
                <a:solidFill>
                  <a:schemeClr val="tx2"/>
                </a:solidFill>
              </a:rPr>
              <a:t>website!!</a:t>
            </a:r>
          </a:p>
          <a:p>
            <a:r>
              <a:rPr lang="en-US" sz="2200">
                <a:solidFill>
                  <a:schemeClr val="tx2"/>
                </a:solidFill>
              </a:rPr>
              <a:t>And this is a very technical domain. Try sofa beds.</a:t>
            </a:r>
          </a:p>
        </p:txBody>
      </p:sp>
      <p:pic>
        <p:nvPicPr>
          <p:cNvPr id="2400260" name="Picture 4" descr="can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4419600"/>
            <a:ext cx="781050" cy="781050"/>
          </a:xfrm>
          <a:prstGeom prst="rect">
            <a:avLst/>
          </a:prstGeom>
          <a:noFill/>
          <a:extLst>
            <a:ext uri="{909E8E84-426E-40dd-AFC4-6F175D3DCCD1}">
              <a14:hiddenFill xmlns:a14="http://schemas.microsoft.com/office/drawing/2010/main">
                <a:solidFill>
                  <a:srgbClr val="FFFFFF"/>
                </a:solidFill>
              </a14:hiddenFill>
            </a:ext>
          </a:extLst>
        </p:spPr>
      </p:pic>
      <p:sp>
        <p:nvSpPr>
          <p:cNvPr id="2400261" name="Text Box 5"/>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402306" name="Rectangle 2"/>
          <p:cNvSpPr>
            <a:spLocks noGrp="1" noChangeArrowheads="1"/>
          </p:cNvSpPr>
          <p:nvPr>
            <p:ph type="title"/>
          </p:nvPr>
        </p:nvSpPr>
        <p:spPr/>
        <p:txBody>
          <a:bodyPr/>
          <a:lstStyle/>
          <a:p>
            <a:pPr>
              <a:lnSpc>
                <a:spcPct val="80000"/>
              </a:lnSpc>
            </a:pPr>
            <a:r>
              <a:rPr lang="en-US" sz="3600"/>
              <a:t>Product information/ Comparison shopping, etc.</a:t>
            </a:r>
          </a:p>
        </p:txBody>
      </p:sp>
      <p:sp>
        <p:nvSpPr>
          <p:cNvPr id="2402307" name="Rectangle 3"/>
          <p:cNvSpPr>
            <a:spLocks noGrp="1" noChangeArrowheads="1"/>
          </p:cNvSpPr>
          <p:nvPr>
            <p:ph type="body" idx="1"/>
          </p:nvPr>
        </p:nvSpPr>
        <p:spPr/>
        <p:txBody>
          <a:bodyPr/>
          <a:lstStyle/>
          <a:p>
            <a:r>
              <a:rPr lang="en-US" sz="2800"/>
              <a:t>Need to learn to extract info from online vendors</a:t>
            </a:r>
          </a:p>
          <a:p>
            <a:r>
              <a:rPr lang="en-US" sz="2800"/>
              <a:t>Can exploit uniformity of layout, and (partial) knowledge of domain by querying with known products</a:t>
            </a:r>
          </a:p>
          <a:p>
            <a:r>
              <a:rPr lang="en-US" sz="2800"/>
              <a:t>E.g., Jango Shopbot (Etzioni and Weld)</a:t>
            </a:r>
          </a:p>
          <a:p>
            <a:pPr lvl="1"/>
            <a:r>
              <a:rPr lang="en-US" sz="2400"/>
              <a:t>Gives convenient aggregation of online content</a:t>
            </a:r>
          </a:p>
          <a:p>
            <a:r>
              <a:rPr lang="en-US" sz="2800"/>
              <a:t>Bug: not popular with vendors</a:t>
            </a:r>
          </a:p>
          <a:p>
            <a:pPr lvl="1"/>
            <a:r>
              <a:rPr lang="en-US" sz="2400"/>
              <a:t>A partial solution is for these tools to be personal agents rather than web services</a:t>
            </a:r>
          </a:p>
          <a:p>
            <a:pPr>
              <a:buFontTx/>
              <a:buNone/>
            </a:pPr>
            <a:endParaRPr lang="en-US" sz="2800"/>
          </a:p>
        </p:txBody>
      </p:sp>
      <p:sp>
        <p:nvSpPr>
          <p:cNvPr id="2402308"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404354" name="Rectangle 2"/>
          <p:cNvSpPr>
            <a:spLocks noGrp="1" noChangeArrowheads="1"/>
          </p:cNvSpPr>
          <p:nvPr>
            <p:ph type="title"/>
          </p:nvPr>
        </p:nvSpPr>
        <p:spPr/>
        <p:txBody>
          <a:bodyPr/>
          <a:lstStyle/>
          <a:p>
            <a:r>
              <a:rPr lang="en-US"/>
              <a:t>Email handling</a:t>
            </a:r>
          </a:p>
        </p:txBody>
      </p:sp>
      <p:sp>
        <p:nvSpPr>
          <p:cNvPr id="2404355" name="Rectangle 3"/>
          <p:cNvSpPr>
            <a:spLocks noGrp="1" noChangeArrowheads="1"/>
          </p:cNvSpPr>
          <p:nvPr>
            <p:ph type="body" idx="1"/>
          </p:nvPr>
        </p:nvSpPr>
        <p:spPr/>
        <p:txBody>
          <a:bodyPr/>
          <a:lstStyle/>
          <a:p>
            <a:pPr>
              <a:lnSpc>
                <a:spcPct val="90000"/>
              </a:lnSpc>
            </a:pPr>
            <a:r>
              <a:rPr lang="en-US" sz="2800"/>
              <a:t>Big point of pain for many people</a:t>
            </a:r>
          </a:p>
          <a:p>
            <a:pPr>
              <a:lnSpc>
                <a:spcPct val="90000"/>
              </a:lnSpc>
            </a:pPr>
            <a:r>
              <a:rPr lang="en-US" sz="2800"/>
              <a:t>There just aren</a:t>
            </a:r>
            <a:r>
              <a:rPr lang="ja-JP" altLang="en-US" sz="2800">
                <a:latin typeface="Arial"/>
              </a:rPr>
              <a:t>’</a:t>
            </a:r>
            <a:r>
              <a:rPr lang="en-US" sz="2800"/>
              <a:t>t enough hours in the day</a:t>
            </a:r>
          </a:p>
          <a:p>
            <a:pPr lvl="1">
              <a:lnSpc>
                <a:spcPct val="90000"/>
              </a:lnSpc>
            </a:pPr>
            <a:r>
              <a:rPr lang="en-US" sz="2400"/>
              <a:t>even if you</a:t>
            </a:r>
            <a:r>
              <a:rPr lang="ja-JP" altLang="en-US" sz="2400">
                <a:latin typeface="Arial"/>
              </a:rPr>
              <a:t>’</a:t>
            </a:r>
            <a:r>
              <a:rPr lang="en-US" sz="2400"/>
              <a:t>re not a customer service rep</a:t>
            </a:r>
          </a:p>
          <a:p>
            <a:pPr>
              <a:lnSpc>
                <a:spcPct val="90000"/>
              </a:lnSpc>
            </a:pPr>
            <a:r>
              <a:rPr lang="en-US" sz="2800"/>
              <a:t>What kind of tools are there to provide an electronic secretary?</a:t>
            </a:r>
          </a:p>
          <a:p>
            <a:pPr lvl="1">
              <a:lnSpc>
                <a:spcPct val="90000"/>
              </a:lnSpc>
            </a:pPr>
            <a:r>
              <a:rPr lang="en-US" sz="2400"/>
              <a:t>Negotiating routine correspondence</a:t>
            </a:r>
          </a:p>
          <a:p>
            <a:pPr lvl="1">
              <a:lnSpc>
                <a:spcPct val="90000"/>
              </a:lnSpc>
            </a:pPr>
            <a:r>
              <a:rPr lang="en-US" sz="2400"/>
              <a:t>Scheduling meetings</a:t>
            </a:r>
          </a:p>
          <a:p>
            <a:pPr lvl="1">
              <a:lnSpc>
                <a:spcPct val="90000"/>
              </a:lnSpc>
            </a:pPr>
            <a:r>
              <a:rPr lang="en-US" sz="2400"/>
              <a:t>Filtering junk</a:t>
            </a:r>
          </a:p>
          <a:p>
            <a:pPr lvl="1">
              <a:lnSpc>
                <a:spcPct val="90000"/>
              </a:lnSpc>
            </a:pPr>
            <a:r>
              <a:rPr lang="en-US" sz="2400"/>
              <a:t>Summarizing content</a:t>
            </a:r>
          </a:p>
          <a:p>
            <a:pPr>
              <a:lnSpc>
                <a:spcPct val="90000"/>
              </a:lnSpc>
            </a:pPr>
            <a:r>
              <a:rPr lang="ja-JP" altLang="en-US" sz="2800">
                <a:latin typeface="Arial"/>
              </a:rPr>
              <a:t>“</a:t>
            </a:r>
            <a:r>
              <a:rPr lang="en-US" sz="2800"/>
              <a:t>The web</a:t>
            </a:r>
            <a:r>
              <a:rPr lang="ja-JP" altLang="en-US" sz="2800">
                <a:latin typeface="Arial"/>
              </a:rPr>
              <a:t>’</a:t>
            </a:r>
            <a:r>
              <a:rPr lang="en-US" sz="2800"/>
              <a:t>s okay to use; it</a:t>
            </a:r>
            <a:r>
              <a:rPr lang="ja-JP" altLang="en-US" sz="2800">
                <a:latin typeface="Arial"/>
              </a:rPr>
              <a:t>’</a:t>
            </a:r>
            <a:r>
              <a:rPr lang="en-US" sz="2800"/>
              <a:t>s my email that is out of control</a:t>
            </a:r>
            <a:r>
              <a:rPr lang="ja-JP" altLang="en-US" sz="2800">
                <a:latin typeface="Arial"/>
              </a:rPr>
              <a:t>”</a:t>
            </a:r>
            <a:endParaRPr lang="en-US" sz="2800"/>
          </a:p>
        </p:txBody>
      </p:sp>
      <p:sp>
        <p:nvSpPr>
          <p:cNvPr id="2404356"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406402" name="Rectangle 2"/>
          <p:cNvSpPr>
            <a:spLocks noGrp="1" noChangeArrowheads="1"/>
          </p:cNvSpPr>
          <p:nvPr>
            <p:ph type="title"/>
          </p:nvPr>
        </p:nvSpPr>
        <p:spPr/>
        <p:txBody>
          <a:bodyPr/>
          <a:lstStyle/>
          <a:p>
            <a:pPr>
              <a:lnSpc>
                <a:spcPct val="90000"/>
              </a:lnSpc>
            </a:pPr>
            <a:r>
              <a:rPr lang="en-US" sz="3200"/>
              <a:t>Text Categorization is a task with many potential uses</a:t>
            </a:r>
          </a:p>
        </p:txBody>
      </p:sp>
      <p:sp>
        <p:nvSpPr>
          <p:cNvPr id="2406403" name="Rectangle 3"/>
          <p:cNvSpPr>
            <a:spLocks noGrp="1" noChangeArrowheads="1"/>
          </p:cNvSpPr>
          <p:nvPr>
            <p:ph type="body" idx="1"/>
          </p:nvPr>
        </p:nvSpPr>
        <p:spPr/>
        <p:txBody>
          <a:bodyPr/>
          <a:lstStyle/>
          <a:p>
            <a:pPr>
              <a:lnSpc>
                <a:spcPct val="90000"/>
              </a:lnSpc>
            </a:pPr>
            <a:r>
              <a:rPr lang="en-US" sz="2400"/>
              <a:t>Take a document and assign it a label representing its content (MeSH heading, ACM keyword, Yahoo category)</a:t>
            </a:r>
          </a:p>
          <a:p>
            <a:pPr>
              <a:lnSpc>
                <a:spcPct val="90000"/>
              </a:lnSpc>
            </a:pPr>
            <a:r>
              <a:rPr lang="en-US" sz="2400"/>
              <a:t>Classic example: decide if a newspaper article is about politics, business, or sports?</a:t>
            </a:r>
          </a:p>
          <a:p>
            <a:pPr>
              <a:lnSpc>
                <a:spcPct val="90000"/>
              </a:lnSpc>
            </a:pPr>
            <a:r>
              <a:rPr lang="en-US" sz="2400"/>
              <a:t>There are many other uses for the same technology:</a:t>
            </a:r>
          </a:p>
          <a:p>
            <a:pPr lvl="1">
              <a:lnSpc>
                <a:spcPct val="90000"/>
              </a:lnSpc>
            </a:pPr>
            <a:r>
              <a:rPr lang="en-US" sz="2000"/>
              <a:t>Is this page a laser printer product page?</a:t>
            </a:r>
          </a:p>
          <a:p>
            <a:pPr lvl="1">
              <a:lnSpc>
                <a:spcPct val="90000"/>
              </a:lnSpc>
            </a:pPr>
            <a:r>
              <a:rPr lang="en-US" sz="2000"/>
              <a:t>Does this company accept overseas orders?</a:t>
            </a:r>
          </a:p>
          <a:p>
            <a:pPr lvl="1">
              <a:lnSpc>
                <a:spcPct val="90000"/>
              </a:lnSpc>
            </a:pPr>
            <a:r>
              <a:rPr lang="en-US" sz="2000"/>
              <a:t>What kind of job does this job posting describe?</a:t>
            </a:r>
          </a:p>
          <a:p>
            <a:pPr lvl="1">
              <a:lnSpc>
                <a:spcPct val="90000"/>
              </a:lnSpc>
            </a:pPr>
            <a:r>
              <a:rPr lang="en-US" sz="2000"/>
              <a:t>What kind of position does this list of responsibilities describe?</a:t>
            </a:r>
          </a:p>
          <a:p>
            <a:pPr lvl="1">
              <a:lnSpc>
                <a:spcPct val="90000"/>
              </a:lnSpc>
            </a:pPr>
            <a:r>
              <a:rPr lang="en-US" sz="2000"/>
              <a:t>What position does this this list of skills best fit?</a:t>
            </a:r>
          </a:p>
          <a:p>
            <a:pPr lvl="1">
              <a:lnSpc>
                <a:spcPct val="90000"/>
              </a:lnSpc>
            </a:pPr>
            <a:r>
              <a:rPr lang="en-US" sz="2000"/>
              <a:t>Is this the </a:t>
            </a:r>
            <a:r>
              <a:rPr lang="ja-JP" altLang="en-US" sz="2000">
                <a:latin typeface="Arial"/>
              </a:rPr>
              <a:t>“</a:t>
            </a:r>
            <a:r>
              <a:rPr lang="en-US" sz="2000"/>
              <a:t>computer</a:t>
            </a:r>
            <a:r>
              <a:rPr lang="ja-JP" altLang="en-US" sz="2000">
                <a:latin typeface="Arial"/>
              </a:rPr>
              <a:t>”</a:t>
            </a:r>
            <a:r>
              <a:rPr lang="en-US" sz="2000"/>
              <a:t> or </a:t>
            </a:r>
            <a:r>
              <a:rPr lang="ja-JP" altLang="en-US" sz="2000">
                <a:latin typeface="Arial"/>
              </a:rPr>
              <a:t>“</a:t>
            </a:r>
            <a:r>
              <a:rPr lang="en-US" sz="2000"/>
              <a:t>harbor</a:t>
            </a:r>
            <a:r>
              <a:rPr lang="ja-JP" altLang="en-US" sz="2000">
                <a:latin typeface="Arial"/>
              </a:rPr>
              <a:t>”</a:t>
            </a:r>
            <a:r>
              <a:rPr lang="en-US" sz="2000"/>
              <a:t> sense of </a:t>
            </a:r>
            <a:r>
              <a:rPr lang="en-US" sz="2000" i="1"/>
              <a:t>port</a:t>
            </a:r>
            <a:r>
              <a:rPr lang="en-US" sz="2000"/>
              <a:t>?</a:t>
            </a:r>
          </a:p>
        </p:txBody>
      </p:sp>
      <p:sp>
        <p:nvSpPr>
          <p:cNvPr id="2406404"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408450" name="Rectangle 2"/>
          <p:cNvSpPr>
            <a:spLocks noGrp="1" noChangeArrowheads="1"/>
          </p:cNvSpPr>
          <p:nvPr>
            <p:ph type="title"/>
          </p:nvPr>
        </p:nvSpPr>
        <p:spPr/>
        <p:txBody>
          <a:bodyPr/>
          <a:lstStyle/>
          <a:p>
            <a:r>
              <a:rPr lang="en-US"/>
              <a:t>Text Categorization</a:t>
            </a:r>
          </a:p>
        </p:txBody>
      </p:sp>
      <p:sp>
        <p:nvSpPr>
          <p:cNvPr id="2408451" name="Rectangle 3"/>
          <p:cNvSpPr>
            <a:spLocks noGrp="1" noChangeArrowheads="1"/>
          </p:cNvSpPr>
          <p:nvPr>
            <p:ph type="body" idx="1"/>
          </p:nvPr>
        </p:nvSpPr>
        <p:spPr/>
        <p:txBody>
          <a:bodyPr/>
          <a:lstStyle/>
          <a:p>
            <a:pPr>
              <a:lnSpc>
                <a:spcPct val="90000"/>
              </a:lnSpc>
            </a:pPr>
            <a:r>
              <a:rPr lang="en-US" sz="2400"/>
              <a:t>Usually, simple machine learning algorithms are used.</a:t>
            </a:r>
          </a:p>
          <a:p>
            <a:pPr>
              <a:lnSpc>
                <a:spcPct val="90000"/>
              </a:lnSpc>
            </a:pPr>
            <a:r>
              <a:rPr lang="en-US" sz="2400"/>
              <a:t>Examples: Naïve Bayes models, decision trees.</a:t>
            </a:r>
          </a:p>
          <a:p>
            <a:pPr>
              <a:lnSpc>
                <a:spcPct val="90000"/>
              </a:lnSpc>
            </a:pPr>
            <a:r>
              <a:rPr lang="en-US" sz="2400"/>
              <a:t>Very robust, very re-usable, very fast.</a:t>
            </a:r>
          </a:p>
          <a:p>
            <a:pPr>
              <a:lnSpc>
                <a:spcPct val="90000"/>
              </a:lnSpc>
            </a:pPr>
            <a:r>
              <a:rPr lang="en-US" sz="2400"/>
              <a:t>Recently, slightly better performance from better algorithms</a:t>
            </a:r>
          </a:p>
          <a:p>
            <a:pPr lvl="1">
              <a:lnSpc>
                <a:spcPct val="90000"/>
              </a:lnSpc>
            </a:pPr>
            <a:r>
              <a:rPr lang="en-US" sz="2000"/>
              <a:t>e.g., use of support vector machines, nearest neighbor methods, boosting</a:t>
            </a:r>
          </a:p>
          <a:p>
            <a:pPr>
              <a:lnSpc>
                <a:spcPct val="90000"/>
              </a:lnSpc>
            </a:pPr>
            <a:r>
              <a:rPr lang="en-US" sz="2400"/>
              <a:t>Accuracy is more dependent on:</a:t>
            </a:r>
          </a:p>
          <a:p>
            <a:pPr lvl="1">
              <a:lnSpc>
                <a:spcPct val="90000"/>
              </a:lnSpc>
            </a:pPr>
            <a:r>
              <a:rPr lang="en-US" sz="2000"/>
              <a:t>Naturalness of classes.</a:t>
            </a:r>
          </a:p>
          <a:p>
            <a:pPr lvl="1">
              <a:lnSpc>
                <a:spcPct val="90000"/>
              </a:lnSpc>
            </a:pPr>
            <a:r>
              <a:rPr lang="en-US" sz="2000"/>
              <a:t>Quality of features extracted and amount of training data available.</a:t>
            </a:r>
          </a:p>
          <a:p>
            <a:pPr>
              <a:lnSpc>
                <a:spcPct val="90000"/>
              </a:lnSpc>
            </a:pPr>
            <a:r>
              <a:rPr lang="en-US" sz="2400"/>
              <a:t>Accuracy typically ranges from 65% to 97% depending on the situation</a:t>
            </a:r>
          </a:p>
          <a:p>
            <a:pPr lvl="1">
              <a:lnSpc>
                <a:spcPct val="90000"/>
              </a:lnSpc>
            </a:pPr>
            <a:r>
              <a:rPr lang="en-US" sz="2000"/>
              <a:t>Note particularly performance on rare classes</a:t>
            </a:r>
          </a:p>
        </p:txBody>
      </p:sp>
      <p:sp>
        <p:nvSpPr>
          <p:cNvPr id="2408452"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357250" name="Rectangle 2"/>
          <p:cNvSpPr>
            <a:spLocks noGrp="1" noChangeArrowheads="1"/>
          </p:cNvSpPr>
          <p:nvPr>
            <p:ph type="title"/>
          </p:nvPr>
        </p:nvSpPr>
        <p:spPr/>
        <p:txBody>
          <a:bodyPr/>
          <a:lstStyle/>
          <a:p>
            <a:r>
              <a:rPr lang="ja-JP" altLang="en-US">
                <a:latin typeface="Arial"/>
              </a:rPr>
              <a:t>“</a:t>
            </a:r>
            <a:r>
              <a:rPr lang="en-US"/>
              <a:t>Databases</a:t>
            </a:r>
            <a:r>
              <a:rPr lang="ja-JP" altLang="en-US">
                <a:latin typeface="Arial"/>
              </a:rPr>
              <a:t>”</a:t>
            </a:r>
            <a:r>
              <a:rPr lang="en-US"/>
              <a:t> in 1992</a:t>
            </a:r>
          </a:p>
        </p:txBody>
      </p:sp>
      <p:sp>
        <p:nvSpPr>
          <p:cNvPr id="2357251" name="Rectangle 3"/>
          <p:cNvSpPr>
            <a:spLocks noGrp="1" noChangeArrowheads="1"/>
          </p:cNvSpPr>
          <p:nvPr>
            <p:ph type="body" idx="1"/>
          </p:nvPr>
        </p:nvSpPr>
        <p:spPr/>
        <p:txBody>
          <a:bodyPr/>
          <a:lstStyle/>
          <a:p>
            <a:pPr>
              <a:lnSpc>
                <a:spcPct val="90000"/>
              </a:lnSpc>
            </a:pPr>
            <a:r>
              <a:rPr lang="en-US" sz="2800"/>
              <a:t>Database systems (mostly relational) are the pervasive form of information technology providing efficient access to structured, tabular data primarily for governments and corporations: Oracle, Sybase, Informix, etc.</a:t>
            </a:r>
          </a:p>
          <a:p>
            <a:pPr>
              <a:lnSpc>
                <a:spcPct val="90000"/>
              </a:lnSpc>
            </a:pPr>
            <a:r>
              <a:rPr lang="en-US" sz="2800"/>
              <a:t>(Text) Information Retrieval systems is a small market dominated by a few large systems providing information to specialized markets (legal, news, medical, corporate info): Westlaw, Medline, Lexis/Nexis</a:t>
            </a:r>
          </a:p>
          <a:p>
            <a:pPr>
              <a:lnSpc>
                <a:spcPct val="90000"/>
              </a:lnSpc>
            </a:pPr>
            <a:r>
              <a:rPr lang="en-US" sz="2800"/>
              <a:t>Commercial NLP market basically nonexistent</a:t>
            </a:r>
          </a:p>
          <a:p>
            <a:pPr lvl="2">
              <a:lnSpc>
                <a:spcPct val="90000"/>
              </a:lnSpc>
            </a:pPr>
            <a:r>
              <a:rPr lang="en-US" sz="2000"/>
              <a:t>mainly DARPA work</a:t>
            </a:r>
          </a:p>
        </p:txBody>
      </p:sp>
      <p:sp>
        <p:nvSpPr>
          <p:cNvPr id="2357252"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414594" name="Rectangle 2"/>
          <p:cNvSpPr>
            <a:spLocks noGrp="1" noChangeArrowheads="1"/>
          </p:cNvSpPr>
          <p:nvPr>
            <p:ph type="title"/>
          </p:nvPr>
        </p:nvSpPr>
        <p:spPr/>
        <p:txBody>
          <a:bodyPr/>
          <a:lstStyle/>
          <a:p>
            <a:r>
              <a:rPr lang="en-US"/>
              <a:t>Financial markets</a:t>
            </a:r>
          </a:p>
        </p:txBody>
      </p:sp>
      <p:sp>
        <p:nvSpPr>
          <p:cNvPr id="2414595" name="Rectangle 3"/>
          <p:cNvSpPr>
            <a:spLocks noGrp="1" noChangeArrowheads="1"/>
          </p:cNvSpPr>
          <p:nvPr>
            <p:ph type="body" idx="1"/>
          </p:nvPr>
        </p:nvSpPr>
        <p:spPr>
          <a:xfrm>
            <a:off x="609600" y="1219200"/>
            <a:ext cx="8229600" cy="4876800"/>
          </a:xfrm>
        </p:spPr>
        <p:txBody>
          <a:bodyPr/>
          <a:lstStyle/>
          <a:p>
            <a:pPr>
              <a:lnSpc>
                <a:spcPct val="90000"/>
              </a:lnSpc>
            </a:pPr>
            <a:r>
              <a:rPr lang="en-US" sz="2800"/>
              <a:t>Quantitative data are (relatively) easily and rapidly processed by computer systems, and consequently many numerical tools are available to stock market analysts</a:t>
            </a:r>
          </a:p>
          <a:p>
            <a:pPr lvl="1">
              <a:lnSpc>
                <a:spcPct val="90000"/>
              </a:lnSpc>
            </a:pPr>
            <a:r>
              <a:rPr lang="en-US" sz="2400"/>
              <a:t>However, a lot of these are in the form of (widely derided) technical analysis</a:t>
            </a:r>
          </a:p>
          <a:p>
            <a:pPr lvl="1">
              <a:lnSpc>
                <a:spcPct val="90000"/>
              </a:lnSpc>
            </a:pPr>
            <a:r>
              <a:rPr lang="en-US" sz="2400"/>
              <a:t>It</a:t>
            </a:r>
            <a:r>
              <a:rPr lang="ja-JP" altLang="en-US" sz="2400">
                <a:latin typeface="Arial"/>
              </a:rPr>
              <a:t>’</a:t>
            </a:r>
            <a:r>
              <a:rPr lang="en-US" sz="2400"/>
              <a:t>s meant to be </a:t>
            </a:r>
            <a:r>
              <a:rPr lang="en-US" sz="2400" i="1"/>
              <a:t>information </a:t>
            </a:r>
            <a:r>
              <a:rPr lang="en-US" sz="2400"/>
              <a:t>that moves markets</a:t>
            </a:r>
          </a:p>
          <a:p>
            <a:pPr>
              <a:lnSpc>
                <a:spcPct val="90000"/>
              </a:lnSpc>
            </a:pPr>
            <a:r>
              <a:rPr lang="en-US" sz="2800"/>
              <a:t>Financial market players are overloaded with qualitative information – mainly news articles – with few tools to help them (beyond people)</a:t>
            </a:r>
          </a:p>
          <a:p>
            <a:pPr lvl="1">
              <a:lnSpc>
                <a:spcPct val="90000"/>
              </a:lnSpc>
            </a:pPr>
            <a:r>
              <a:rPr lang="en-US" sz="2400"/>
              <a:t>Need tools to identify, summarize, and partition information, and to generate meaningful links </a:t>
            </a:r>
          </a:p>
        </p:txBody>
      </p:sp>
      <p:sp>
        <p:nvSpPr>
          <p:cNvPr id="2414596"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424834" name="Rectangle 2"/>
          <p:cNvSpPr>
            <a:spLocks noGrp="1" noChangeArrowheads="1"/>
          </p:cNvSpPr>
          <p:nvPr>
            <p:ph type="title"/>
          </p:nvPr>
        </p:nvSpPr>
        <p:spPr/>
        <p:txBody>
          <a:bodyPr/>
          <a:lstStyle/>
          <a:p>
            <a:r>
              <a:rPr lang="en-US"/>
              <a:t>Citeseer/ResearchIndex</a:t>
            </a:r>
          </a:p>
        </p:txBody>
      </p:sp>
      <p:sp>
        <p:nvSpPr>
          <p:cNvPr id="2424835" name="Rectangle 3"/>
          <p:cNvSpPr>
            <a:spLocks noGrp="1" noChangeArrowheads="1"/>
          </p:cNvSpPr>
          <p:nvPr>
            <p:ph type="body" idx="1"/>
          </p:nvPr>
        </p:nvSpPr>
        <p:spPr/>
        <p:txBody>
          <a:bodyPr/>
          <a:lstStyle/>
          <a:p>
            <a:r>
              <a:rPr lang="en-US" sz="2800"/>
              <a:t>An online repository of papers, with citations, etc.  Specialized search with semantics in it</a:t>
            </a:r>
          </a:p>
          <a:p>
            <a:r>
              <a:rPr lang="en-US" sz="2800"/>
              <a:t>Great product; research people love it</a:t>
            </a:r>
          </a:p>
          <a:p>
            <a:r>
              <a:rPr lang="en-US" sz="2800"/>
              <a:t>However it</a:t>
            </a:r>
            <a:r>
              <a:rPr lang="ja-JP" altLang="en-US" sz="2800">
                <a:latin typeface="Arial"/>
              </a:rPr>
              <a:t>’</a:t>
            </a:r>
            <a:r>
              <a:rPr lang="en-US" sz="2800"/>
              <a:t>s fairly low tech. NLP could improve on it:</a:t>
            </a:r>
          </a:p>
          <a:p>
            <a:pPr lvl="1"/>
            <a:r>
              <a:rPr lang="en-US" sz="2400"/>
              <a:t>Better parsing of bibliographic entries</a:t>
            </a:r>
          </a:p>
          <a:p>
            <a:pPr lvl="1"/>
            <a:r>
              <a:rPr lang="en-US" sz="2400"/>
              <a:t>Better linking from author names to web pages</a:t>
            </a:r>
          </a:p>
          <a:p>
            <a:pPr lvl="1"/>
            <a:r>
              <a:rPr lang="en-US" sz="2400"/>
              <a:t>Better resolution of cases of name identity</a:t>
            </a:r>
          </a:p>
          <a:p>
            <a:pPr lvl="2"/>
            <a:r>
              <a:rPr lang="en-US" sz="2000"/>
              <a:t>E.g., by also using the paper content</a:t>
            </a:r>
          </a:p>
          <a:p>
            <a:pPr lvl="2"/>
            <a:endParaRPr lang="en-US" sz="2000"/>
          </a:p>
          <a:p>
            <a:pPr lvl="2"/>
            <a:r>
              <a:rPr lang="en-US" sz="2000"/>
              <a:t>Cf. Cora, which did some of these tasks better</a:t>
            </a:r>
          </a:p>
        </p:txBody>
      </p:sp>
      <p:sp>
        <p:nvSpPr>
          <p:cNvPr id="2424836"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426882" name="Rectangle 2"/>
          <p:cNvSpPr>
            <a:spLocks noGrp="1" noChangeArrowheads="1"/>
          </p:cNvSpPr>
          <p:nvPr>
            <p:ph type="title"/>
          </p:nvPr>
        </p:nvSpPr>
        <p:spPr/>
        <p:txBody>
          <a:bodyPr/>
          <a:lstStyle/>
          <a:p>
            <a:r>
              <a:rPr lang="en-US" sz="3200"/>
              <a:t>Chat rooms/groups/discussion forums/usenet</a:t>
            </a:r>
          </a:p>
        </p:txBody>
      </p:sp>
      <p:sp>
        <p:nvSpPr>
          <p:cNvPr id="2426883" name="Rectangle 3"/>
          <p:cNvSpPr>
            <a:spLocks noGrp="1" noChangeArrowheads="1"/>
          </p:cNvSpPr>
          <p:nvPr>
            <p:ph type="body" idx="1"/>
          </p:nvPr>
        </p:nvSpPr>
        <p:spPr/>
        <p:txBody>
          <a:bodyPr/>
          <a:lstStyle/>
          <a:p>
            <a:r>
              <a:rPr lang="en-US" sz="2800"/>
              <a:t>Many of these are public on the web</a:t>
            </a:r>
          </a:p>
          <a:p>
            <a:r>
              <a:rPr lang="en-US" sz="2800"/>
              <a:t>The signal to noise ratio is very low</a:t>
            </a:r>
          </a:p>
          <a:p>
            <a:r>
              <a:rPr lang="en-US" sz="2800"/>
              <a:t>But there</a:t>
            </a:r>
            <a:r>
              <a:rPr lang="ja-JP" altLang="en-US" sz="2800">
                <a:latin typeface="Arial"/>
              </a:rPr>
              <a:t>’</a:t>
            </a:r>
            <a:r>
              <a:rPr lang="en-US" sz="2800"/>
              <a:t>s still lots of good information there</a:t>
            </a:r>
          </a:p>
          <a:p>
            <a:r>
              <a:rPr lang="en-US" sz="2800"/>
              <a:t>Some of it has commercial value</a:t>
            </a:r>
          </a:p>
          <a:p>
            <a:pPr lvl="1"/>
            <a:r>
              <a:rPr lang="en-US" sz="2400"/>
              <a:t>What problems have users had with your product?</a:t>
            </a:r>
          </a:p>
          <a:p>
            <a:pPr lvl="1"/>
            <a:r>
              <a:rPr lang="en-US" sz="2400"/>
              <a:t>Why did people end up buying product X rather than your product Y</a:t>
            </a:r>
          </a:p>
          <a:p>
            <a:r>
              <a:rPr lang="en-US" sz="2800"/>
              <a:t>Some of it is time sensitive</a:t>
            </a:r>
          </a:p>
          <a:p>
            <a:pPr lvl="1"/>
            <a:r>
              <a:rPr lang="en-US" sz="2400"/>
              <a:t>Rumors on chat rooms can affect stockprice</a:t>
            </a:r>
          </a:p>
          <a:p>
            <a:pPr lvl="2"/>
            <a:r>
              <a:rPr lang="en-US" sz="2000"/>
              <a:t>Regardless of whether they are factual or not</a:t>
            </a:r>
          </a:p>
        </p:txBody>
      </p:sp>
      <p:sp>
        <p:nvSpPr>
          <p:cNvPr id="2426884"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IS 240 – Spring 2013 </a:t>
            </a:r>
            <a:endParaRPr lang="en-US"/>
          </a:p>
        </p:txBody>
      </p:sp>
      <p:sp>
        <p:nvSpPr>
          <p:cNvPr id="2428930" name="Rectangle 2"/>
          <p:cNvSpPr>
            <a:spLocks noGrp="1" noChangeArrowheads="1"/>
          </p:cNvSpPr>
          <p:nvPr>
            <p:ph type="title"/>
          </p:nvPr>
        </p:nvSpPr>
        <p:spPr/>
        <p:txBody>
          <a:bodyPr/>
          <a:lstStyle/>
          <a:p>
            <a:r>
              <a:rPr lang="en-US"/>
              <a:t>Small devices</a:t>
            </a:r>
          </a:p>
        </p:txBody>
      </p:sp>
      <p:sp>
        <p:nvSpPr>
          <p:cNvPr id="2428931" name="Rectangle 3"/>
          <p:cNvSpPr>
            <a:spLocks noGrp="1" noChangeArrowheads="1"/>
          </p:cNvSpPr>
          <p:nvPr>
            <p:ph type="body" idx="1"/>
          </p:nvPr>
        </p:nvSpPr>
        <p:spPr>
          <a:xfrm>
            <a:off x="457200" y="1219200"/>
            <a:ext cx="6092825" cy="4953000"/>
          </a:xfrm>
        </p:spPr>
        <p:txBody>
          <a:bodyPr/>
          <a:lstStyle/>
          <a:p>
            <a:r>
              <a:rPr lang="en-US" sz="2800"/>
              <a:t>With a big monitor, humans can scan for the right information</a:t>
            </a:r>
          </a:p>
          <a:p>
            <a:r>
              <a:rPr lang="en-US" sz="2800"/>
              <a:t>On a small screen, there</a:t>
            </a:r>
            <a:r>
              <a:rPr lang="ja-JP" altLang="en-US" sz="2800">
                <a:latin typeface="Arial"/>
              </a:rPr>
              <a:t>’</a:t>
            </a:r>
            <a:r>
              <a:rPr lang="en-US" sz="2800"/>
              <a:t>s </a:t>
            </a:r>
            <a:r>
              <a:rPr lang="en-US" sz="2800" i="1"/>
              <a:t>hugely</a:t>
            </a:r>
            <a:r>
              <a:rPr lang="en-US" sz="2800"/>
              <a:t> more value from a system that can show you what you want:</a:t>
            </a:r>
          </a:p>
          <a:p>
            <a:pPr lvl="1"/>
            <a:r>
              <a:rPr lang="en-US" sz="2400"/>
              <a:t>phone number</a:t>
            </a:r>
          </a:p>
          <a:p>
            <a:pPr lvl="1"/>
            <a:r>
              <a:rPr lang="en-US" sz="2400"/>
              <a:t>business hours</a:t>
            </a:r>
          </a:p>
          <a:p>
            <a:pPr lvl="1"/>
            <a:r>
              <a:rPr lang="en-US" sz="2400"/>
              <a:t>email summary</a:t>
            </a:r>
          </a:p>
          <a:p>
            <a:pPr lvl="2"/>
            <a:r>
              <a:rPr lang="ja-JP" altLang="en-US" sz="2000">
                <a:latin typeface="Arial"/>
              </a:rPr>
              <a:t>“</a:t>
            </a:r>
            <a:r>
              <a:rPr lang="en-US" sz="2000"/>
              <a:t>Call me at 11 to finalize this</a:t>
            </a:r>
            <a:r>
              <a:rPr lang="ja-JP" altLang="en-US" sz="2000">
                <a:latin typeface="Arial"/>
              </a:rPr>
              <a:t>”</a:t>
            </a:r>
            <a:endParaRPr lang="en-US" sz="2000"/>
          </a:p>
        </p:txBody>
      </p:sp>
      <p:pic>
        <p:nvPicPr>
          <p:cNvPr id="2428932" name="Picture 4"/>
          <p:cNvPicPr>
            <a:picLocks noChangeAspect="1" noChangeArrowheads="1"/>
          </p:cNvPicPr>
          <p:nvPr/>
        </p:nvPicPr>
        <p:blipFill>
          <a:blip r:embed="rId3">
            <a:extLst>
              <a:ext uri="{28A0092B-C50C-407E-A947-70E740481C1C}">
                <a14:useLocalDpi xmlns:a14="http://schemas.microsoft.com/office/drawing/2010/main" val="0"/>
              </a:ext>
            </a:extLst>
          </a:blip>
          <a:srcRect l="6938" t="46576" r="75838" b="11198"/>
          <a:stretch>
            <a:fillRect/>
          </a:stretch>
        </p:blipFill>
        <p:spPr bwMode="auto">
          <a:xfrm>
            <a:off x="6477000" y="990600"/>
            <a:ext cx="2373313" cy="487680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28933" name="Text Box 5"/>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430978" name="Rectangle 2"/>
          <p:cNvSpPr>
            <a:spLocks noGrp="1" noChangeArrowheads="1"/>
          </p:cNvSpPr>
          <p:nvPr>
            <p:ph type="title"/>
          </p:nvPr>
        </p:nvSpPr>
        <p:spPr/>
        <p:txBody>
          <a:bodyPr/>
          <a:lstStyle/>
          <a:p>
            <a:r>
              <a:rPr lang="en-US"/>
              <a:t>Machine translation</a:t>
            </a:r>
          </a:p>
        </p:txBody>
      </p:sp>
      <p:sp>
        <p:nvSpPr>
          <p:cNvPr id="2430979" name="Rectangle 3"/>
          <p:cNvSpPr>
            <a:spLocks noGrp="1" noChangeArrowheads="1"/>
          </p:cNvSpPr>
          <p:nvPr>
            <p:ph type="body" idx="1"/>
          </p:nvPr>
        </p:nvSpPr>
        <p:spPr/>
        <p:txBody>
          <a:bodyPr/>
          <a:lstStyle/>
          <a:p>
            <a:pPr>
              <a:lnSpc>
                <a:spcPct val="90000"/>
              </a:lnSpc>
            </a:pPr>
            <a:r>
              <a:rPr lang="en-US" sz="2800"/>
              <a:t>High quality MT is still a distant goal</a:t>
            </a:r>
          </a:p>
          <a:p>
            <a:pPr>
              <a:lnSpc>
                <a:spcPct val="90000"/>
              </a:lnSpc>
            </a:pPr>
            <a:r>
              <a:rPr lang="en-US" sz="2800"/>
              <a:t>But MT is effective for scanning content</a:t>
            </a:r>
          </a:p>
          <a:p>
            <a:pPr>
              <a:lnSpc>
                <a:spcPct val="90000"/>
              </a:lnSpc>
            </a:pPr>
            <a:r>
              <a:rPr lang="en-US" sz="2800"/>
              <a:t>And for machine-assisted human translation</a:t>
            </a:r>
          </a:p>
          <a:p>
            <a:pPr>
              <a:lnSpc>
                <a:spcPct val="90000"/>
              </a:lnSpc>
            </a:pPr>
            <a:r>
              <a:rPr lang="en-US" sz="2800"/>
              <a:t>Dictionary use accounts for about half of a traditional translator's time. </a:t>
            </a:r>
          </a:p>
          <a:p>
            <a:pPr>
              <a:lnSpc>
                <a:spcPct val="90000"/>
              </a:lnSpc>
            </a:pPr>
            <a:r>
              <a:rPr lang="en-US" sz="2800"/>
              <a:t>Printed lexical resources are not up-to-date</a:t>
            </a:r>
          </a:p>
          <a:p>
            <a:pPr>
              <a:lnSpc>
                <a:spcPct val="90000"/>
              </a:lnSpc>
            </a:pPr>
            <a:r>
              <a:rPr lang="en-US" sz="2800"/>
              <a:t>Electronic lexical resources ease access to terminological data. </a:t>
            </a:r>
          </a:p>
          <a:p>
            <a:pPr>
              <a:lnSpc>
                <a:spcPct val="90000"/>
              </a:lnSpc>
            </a:pPr>
            <a:r>
              <a:rPr lang="ja-JP" altLang="en-US" sz="2800">
                <a:latin typeface="Arial"/>
              </a:rPr>
              <a:t>“</a:t>
            </a:r>
            <a:r>
              <a:rPr lang="en-US" sz="2800"/>
              <a:t>Translation memory</a:t>
            </a:r>
            <a:r>
              <a:rPr lang="ja-JP" altLang="en-US" sz="2800">
                <a:latin typeface="Arial"/>
              </a:rPr>
              <a:t>”</a:t>
            </a:r>
            <a:r>
              <a:rPr lang="en-US" sz="2800"/>
              <a:t> systems: remember previously translated documents, allowing automatic recycling of translations</a:t>
            </a:r>
          </a:p>
        </p:txBody>
      </p:sp>
      <p:sp>
        <p:nvSpPr>
          <p:cNvPr id="2430980"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433026" name="Rectangle 2"/>
          <p:cNvSpPr>
            <a:spLocks noGrp="1" noChangeArrowheads="1"/>
          </p:cNvSpPr>
          <p:nvPr>
            <p:ph type="title"/>
          </p:nvPr>
        </p:nvSpPr>
        <p:spPr/>
        <p:txBody>
          <a:bodyPr/>
          <a:lstStyle/>
          <a:p>
            <a:r>
              <a:rPr lang="en-US"/>
              <a:t>Online technical publishing</a:t>
            </a:r>
          </a:p>
        </p:txBody>
      </p:sp>
      <p:sp>
        <p:nvSpPr>
          <p:cNvPr id="2433027" name="Rectangle 3"/>
          <p:cNvSpPr>
            <a:spLocks noGrp="1" noChangeArrowheads="1"/>
          </p:cNvSpPr>
          <p:nvPr>
            <p:ph type="body" idx="1"/>
          </p:nvPr>
        </p:nvSpPr>
        <p:spPr>
          <a:xfrm>
            <a:off x="533400" y="1066800"/>
            <a:ext cx="8229600" cy="4876800"/>
          </a:xfrm>
        </p:spPr>
        <p:txBody>
          <a:bodyPr/>
          <a:lstStyle/>
          <a:p>
            <a:pPr>
              <a:lnSpc>
                <a:spcPct val="90000"/>
              </a:lnSpc>
            </a:pPr>
            <a:r>
              <a:rPr lang="en-US" sz="2600">
                <a:solidFill>
                  <a:srgbClr val="0000FF"/>
                </a:solidFill>
                <a:latin typeface="Arial Unicode MS" charset="0"/>
                <a:cs typeface="Times New Roman" charset="0"/>
              </a:rPr>
              <a:t>Natural Language Processing for Online Applications: Text Retrieval, Extraction &amp; Categorization</a:t>
            </a:r>
            <a:br>
              <a:rPr lang="en-US" sz="2600">
                <a:solidFill>
                  <a:srgbClr val="0000FF"/>
                </a:solidFill>
                <a:latin typeface="Arial Unicode MS" charset="0"/>
                <a:cs typeface="Times New Roman" charset="0"/>
              </a:rPr>
            </a:br>
            <a:r>
              <a:rPr lang="en-US" sz="2600" i="1">
                <a:solidFill>
                  <a:srgbClr val="0000FF"/>
                </a:solidFill>
                <a:latin typeface="Times New Roman" charset="0"/>
                <a:cs typeface="Times New Roman" charset="0"/>
              </a:rPr>
              <a:t>Peter Jackson &amp; Isabelle Moulinier </a:t>
            </a:r>
            <a:r>
              <a:rPr lang="en-US" sz="2600">
                <a:solidFill>
                  <a:srgbClr val="0000FF"/>
                </a:solidFill>
                <a:latin typeface="Times New Roman" charset="0"/>
                <a:cs typeface="Times New Roman" charset="0"/>
              </a:rPr>
              <a:t>(Benjamins, 2002)</a:t>
            </a:r>
            <a:endParaRPr lang="en-US" sz="2600">
              <a:solidFill>
                <a:srgbClr val="00000B"/>
              </a:solidFill>
              <a:latin typeface="Times New Roman" charset="0"/>
              <a:cs typeface="Times New Roman" charset="0"/>
            </a:endParaRPr>
          </a:p>
          <a:p>
            <a:pPr>
              <a:lnSpc>
                <a:spcPct val="90000"/>
              </a:lnSpc>
            </a:pPr>
            <a:r>
              <a:rPr lang="ja-JP" altLang="en-US" sz="2600">
                <a:solidFill>
                  <a:srgbClr val="00000B"/>
                </a:solidFill>
                <a:latin typeface="Arial"/>
                <a:cs typeface="Times New Roman" charset="0"/>
              </a:rPr>
              <a:t>“</a:t>
            </a:r>
            <a:r>
              <a:rPr lang="en-US" sz="2600">
                <a:solidFill>
                  <a:srgbClr val="00000B"/>
                </a:solidFill>
                <a:latin typeface="Times New Roman" charset="0"/>
                <a:cs typeface="Times New Roman" charset="0"/>
              </a:rPr>
              <a:t>The Web really changed everything, because there was suddenly a pressing need to process large amounts of text, and there was also a ready-made vehicle for delivering it to the world. Technologies such as information retrieval (IR), information extraction, and text categorization no longer seemed quite so arcane to upper management. The applications were, in some cases, obvious to anyone with half a brain; all one needed to do was demonstrate that they could be built and made to work, which we proceeded to do.</a:t>
            </a:r>
            <a:r>
              <a:rPr lang="ja-JP" altLang="en-US" sz="2600">
                <a:solidFill>
                  <a:srgbClr val="00000B"/>
                </a:solidFill>
                <a:latin typeface="Arial"/>
                <a:cs typeface="Times New Roman" charset="0"/>
              </a:rPr>
              <a:t>”</a:t>
            </a:r>
            <a:endParaRPr lang="en-US" sz="2600"/>
          </a:p>
        </p:txBody>
      </p:sp>
      <p:sp>
        <p:nvSpPr>
          <p:cNvPr id="2433028"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435074" name="Rectangle 2"/>
          <p:cNvSpPr>
            <a:spLocks noGrp="1" noChangeArrowheads="1"/>
          </p:cNvSpPr>
          <p:nvPr>
            <p:ph type="title"/>
          </p:nvPr>
        </p:nvSpPr>
        <p:spPr/>
        <p:txBody>
          <a:bodyPr/>
          <a:lstStyle/>
          <a:p>
            <a:r>
              <a:rPr lang="en-US" sz="3600"/>
              <a:t>Task: Information Extraction</a:t>
            </a:r>
          </a:p>
        </p:txBody>
      </p:sp>
      <p:sp>
        <p:nvSpPr>
          <p:cNvPr id="2435075" name="Rectangle 3"/>
          <p:cNvSpPr>
            <a:spLocks noGrp="1" noChangeArrowheads="1"/>
          </p:cNvSpPr>
          <p:nvPr>
            <p:ph type="body" idx="1"/>
          </p:nvPr>
        </p:nvSpPr>
        <p:spPr/>
        <p:txBody>
          <a:bodyPr/>
          <a:lstStyle/>
          <a:p>
            <a:pPr>
              <a:buFontTx/>
              <a:buNone/>
            </a:pPr>
            <a:r>
              <a:rPr lang="en-US" sz="2800">
                <a:solidFill>
                  <a:schemeClr val="tx2"/>
                </a:solidFill>
              </a:rPr>
              <a:t>Suppositions:</a:t>
            </a:r>
          </a:p>
          <a:p>
            <a:r>
              <a:rPr lang="en-US" sz="2800"/>
              <a:t>A lot of information that </a:t>
            </a:r>
            <a:r>
              <a:rPr lang="en-US" sz="2800" i="1"/>
              <a:t>could</a:t>
            </a:r>
            <a:r>
              <a:rPr lang="en-US" sz="2800"/>
              <a:t> be represented in a structured semantically clear format isn</a:t>
            </a:r>
            <a:r>
              <a:rPr lang="ja-JP" altLang="en-US" sz="2800">
                <a:latin typeface="Arial"/>
              </a:rPr>
              <a:t>’</a:t>
            </a:r>
            <a:r>
              <a:rPr lang="en-US" sz="2800"/>
              <a:t>t</a:t>
            </a:r>
          </a:p>
          <a:p>
            <a:r>
              <a:rPr lang="en-US" sz="2800"/>
              <a:t>It may be costly, not desired, or not in one</a:t>
            </a:r>
            <a:r>
              <a:rPr lang="ja-JP" altLang="en-US" sz="2800">
                <a:latin typeface="Arial"/>
              </a:rPr>
              <a:t>’</a:t>
            </a:r>
            <a:r>
              <a:rPr lang="en-US" sz="2800"/>
              <a:t>s control (screen scraping) to change this.</a:t>
            </a:r>
          </a:p>
          <a:p>
            <a:endParaRPr lang="en-US" sz="2800"/>
          </a:p>
          <a:p>
            <a:r>
              <a:rPr lang="en-US" sz="2800">
                <a:solidFill>
                  <a:schemeClr val="tx2"/>
                </a:solidFill>
              </a:rPr>
              <a:t>Goal: being able to answer semantic queries using </a:t>
            </a:r>
            <a:r>
              <a:rPr lang="ja-JP" altLang="en-US" sz="2800">
                <a:solidFill>
                  <a:schemeClr val="tx2"/>
                </a:solidFill>
                <a:latin typeface="Arial"/>
              </a:rPr>
              <a:t>“</a:t>
            </a:r>
            <a:r>
              <a:rPr lang="en-US" sz="2800">
                <a:solidFill>
                  <a:schemeClr val="tx2"/>
                </a:solidFill>
              </a:rPr>
              <a:t>unstructured</a:t>
            </a:r>
            <a:r>
              <a:rPr lang="ja-JP" altLang="en-US" sz="2800">
                <a:solidFill>
                  <a:schemeClr val="tx2"/>
                </a:solidFill>
                <a:latin typeface="Arial"/>
              </a:rPr>
              <a:t>”</a:t>
            </a:r>
            <a:r>
              <a:rPr lang="en-US" sz="2800">
                <a:solidFill>
                  <a:schemeClr val="tx2"/>
                </a:solidFill>
              </a:rPr>
              <a:t> natural language sources</a:t>
            </a:r>
          </a:p>
        </p:txBody>
      </p:sp>
      <p:sp>
        <p:nvSpPr>
          <p:cNvPr id="2435076"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437122" name="Rectangle 2"/>
          <p:cNvSpPr>
            <a:spLocks noGrp="1" noChangeArrowheads="1"/>
          </p:cNvSpPr>
          <p:nvPr>
            <p:ph type="title"/>
          </p:nvPr>
        </p:nvSpPr>
        <p:spPr/>
        <p:txBody>
          <a:bodyPr/>
          <a:lstStyle/>
          <a:p>
            <a:r>
              <a:rPr lang="en-US" sz="3600"/>
              <a:t>Information Extraction</a:t>
            </a:r>
          </a:p>
        </p:txBody>
      </p:sp>
      <p:sp>
        <p:nvSpPr>
          <p:cNvPr id="2437123" name="Rectangle 3"/>
          <p:cNvSpPr>
            <a:spLocks noGrp="1" noChangeArrowheads="1"/>
          </p:cNvSpPr>
          <p:nvPr>
            <p:ph type="body" idx="1"/>
          </p:nvPr>
        </p:nvSpPr>
        <p:spPr/>
        <p:txBody>
          <a:bodyPr/>
          <a:lstStyle/>
          <a:p>
            <a:pPr>
              <a:lnSpc>
                <a:spcPct val="90000"/>
              </a:lnSpc>
            </a:pPr>
            <a:r>
              <a:rPr lang="en-US" sz="2800"/>
              <a:t>Information extraction systems</a:t>
            </a:r>
          </a:p>
          <a:p>
            <a:pPr lvl="1">
              <a:lnSpc>
                <a:spcPct val="90000"/>
              </a:lnSpc>
            </a:pPr>
            <a:r>
              <a:rPr lang="en-US" sz="2400"/>
              <a:t>Find and understand relevant parts of texts.</a:t>
            </a:r>
          </a:p>
          <a:p>
            <a:pPr lvl="1">
              <a:lnSpc>
                <a:spcPct val="90000"/>
              </a:lnSpc>
            </a:pPr>
            <a:r>
              <a:rPr lang="en-US" sz="2400"/>
              <a:t>Produce a structured representation of the relevant information: </a:t>
            </a:r>
            <a:r>
              <a:rPr lang="en-US" sz="2400" i="1"/>
              <a:t>relations</a:t>
            </a:r>
            <a:r>
              <a:rPr lang="en-US" sz="2400"/>
              <a:t> (in the DB sense)</a:t>
            </a:r>
          </a:p>
          <a:p>
            <a:pPr lvl="1">
              <a:lnSpc>
                <a:spcPct val="90000"/>
              </a:lnSpc>
            </a:pPr>
            <a:r>
              <a:rPr lang="en-US" sz="2400"/>
              <a:t>Combine knowledge about language and the application domain</a:t>
            </a:r>
          </a:p>
          <a:p>
            <a:pPr lvl="1">
              <a:lnSpc>
                <a:spcPct val="90000"/>
              </a:lnSpc>
            </a:pPr>
            <a:r>
              <a:rPr lang="en-US" sz="2400"/>
              <a:t>Automatically extract the desired information</a:t>
            </a:r>
          </a:p>
          <a:p>
            <a:pPr>
              <a:lnSpc>
                <a:spcPct val="90000"/>
              </a:lnSpc>
            </a:pPr>
            <a:r>
              <a:rPr lang="en-US" sz="2800"/>
              <a:t>When is IE appropriate?</a:t>
            </a:r>
          </a:p>
          <a:p>
            <a:pPr lvl="1">
              <a:lnSpc>
                <a:spcPct val="90000"/>
              </a:lnSpc>
            </a:pPr>
            <a:r>
              <a:rPr lang="en-US" sz="2400"/>
              <a:t>Clear, factual information (who did what to whom and when?)</a:t>
            </a:r>
          </a:p>
          <a:p>
            <a:pPr lvl="1">
              <a:lnSpc>
                <a:spcPct val="90000"/>
              </a:lnSpc>
            </a:pPr>
            <a:r>
              <a:rPr lang="en-US" sz="2400" i="1"/>
              <a:t>Only a small portion of the text is relevant.</a:t>
            </a:r>
          </a:p>
          <a:p>
            <a:pPr lvl="1">
              <a:lnSpc>
                <a:spcPct val="90000"/>
              </a:lnSpc>
            </a:pPr>
            <a:r>
              <a:rPr lang="en-US" sz="2400" b="1" i="1"/>
              <a:t>Some errors can be tolerated</a:t>
            </a:r>
            <a:endParaRPr lang="en-US" sz="2400"/>
          </a:p>
        </p:txBody>
      </p:sp>
      <p:sp>
        <p:nvSpPr>
          <p:cNvPr id="2437124"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2"/>
          <p:cNvSpPr>
            <a:spLocks noGrp="1"/>
          </p:cNvSpPr>
          <p:nvPr>
            <p:ph type="dt" sz="half" idx="10"/>
          </p:nvPr>
        </p:nvSpPr>
        <p:spPr/>
        <p:txBody>
          <a:bodyPr/>
          <a:lstStyle/>
          <a:p>
            <a:r>
              <a:rPr lang="en-US" smtClean="0"/>
              <a:t>IS 240 – Spring 2013 </a:t>
            </a:r>
            <a:endParaRPr lang="en-US"/>
          </a:p>
        </p:txBody>
      </p:sp>
      <p:sp>
        <p:nvSpPr>
          <p:cNvPr id="2445314" name="Rectangle 2"/>
          <p:cNvSpPr>
            <a:spLocks noGrp="1" noChangeArrowheads="1"/>
          </p:cNvSpPr>
          <p:nvPr>
            <p:ph type="title"/>
          </p:nvPr>
        </p:nvSpPr>
        <p:spPr/>
        <p:txBody>
          <a:bodyPr/>
          <a:lstStyle/>
          <a:p>
            <a:r>
              <a:rPr lang="en-US"/>
              <a:t>Name Extraction via HMMs</a:t>
            </a:r>
          </a:p>
        </p:txBody>
      </p:sp>
      <p:sp>
        <p:nvSpPr>
          <p:cNvPr id="2445315" name="Rectangle 3"/>
          <p:cNvSpPr>
            <a:spLocks noChangeArrowheads="1"/>
          </p:cNvSpPr>
          <p:nvPr/>
        </p:nvSpPr>
        <p:spPr bwMode="auto">
          <a:xfrm>
            <a:off x="3344863" y="3376613"/>
            <a:ext cx="984250" cy="42545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5316" name="Rectangle 4"/>
          <p:cNvSpPr>
            <a:spLocks noChangeArrowheads="1"/>
          </p:cNvSpPr>
          <p:nvPr/>
        </p:nvSpPr>
        <p:spPr bwMode="auto">
          <a:xfrm>
            <a:off x="3227388" y="3978275"/>
            <a:ext cx="43973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31750" rIns="63500" bIns="31750">
            <a:spAutoFit/>
          </a:bodyPr>
          <a:lstStyle/>
          <a:p>
            <a:pPr algn="l" defTabSz="515938" eaLnBrk="0" hangingPunct="0">
              <a:lnSpc>
                <a:spcPct val="90000"/>
              </a:lnSpc>
            </a:pPr>
            <a:r>
              <a:rPr lang="en-US" b="1">
                <a:solidFill>
                  <a:schemeClr val="tx2"/>
                </a:solidFill>
                <a:latin typeface="Arial" charset="0"/>
              </a:rPr>
              <a:t>Text</a:t>
            </a:r>
          </a:p>
        </p:txBody>
      </p:sp>
      <p:sp>
        <p:nvSpPr>
          <p:cNvPr id="2445317" name="Rectangle 5"/>
          <p:cNvSpPr>
            <a:spLocks noChangeArrowheads="1"/>
          </p:cNvSpPr>
          <p:nvPr/>
        </p:nvSpPr>
        <p:spPr bwMode="auto">
          <a:xfrm>
            <a:off x="3360738" y="3384550"/>
            <a:ext cx="10080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31750" rIns="63500" bIns="31750">
            <a:spAutoFit/>
          </a:bodyPr>
          <a:lstStyle/>
          <a:p>
            <a:pPr defTabSz="515938" eaLnBrk="0" hangingPunct="0">
              <a:lnSpc>
                <a:spcPct val="90000"/>
              </a:lnSpc>
            </a:pPr>
            <a:r>
              <a:rPr lang="en-US" b="1">
                <a:solidFill>
                  <a:schemeClr val="tx2"/>
                </a:solidFill>
                <a:latin typeface="Arial" charset="0"/>
              </a:rPr>
              <a:t>Speech</a:t>
            </a:r>
          </a:p>
          <a:p>
            <a:pPr defTabSz="515938" eaLnBrk="0" hangingPunct="0">
              <a:lnSpc>
                <a:spcPct val="90000"/>
              </a:lnSpc>
            </a:pPr>
            <a:r>
              <a:rPr lang="en-US" b="1">
                <a:solidFill>
                  <a:schemeClr val="tx2"/>
                </a:solidFill>
                <a:latin typeface="Arial" charset="0"/>
              </a:rPr>
              <a:t>Recognition</a:t>
            </a:r>
          </a:p>
        </p:txBody>
      </p:sp>
      <p:sp>
        <p:nvSpPr>
          <p:cNvPr id="2445318" name="Rectangle 6"/>
          <p:cNvSpPr>
            <a:spLocks noChangeArrowheads="1"/>
          </p:cNvSpPr>
          <p:nvPr/>
        </p:nvSpPr>
        <p:spPr bwMode="auto">
          <a:xfrm>
            <a:off x="4708525" y="3395663"/>
            <a:ext cx="944563" cy="60483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5319" name="Rectangle 7"/>
          <p:cNvSpPr>
            <a:spLocks noChangeArrowheads="1"/>
          </p:cNvSpPr>
          <p:nvPr/>
        </p:nvSpPr>
        <p:spPr bwMode="auto">
          <a:xfrm>
            <a:off x="4816475" y="3573463"/>
            <a:ext cx="7969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31750" rIns="63500" bIns="31750">
            <a:spAutoFit/>
          </a:bodyPr>
          <a:lstStyle/>
          <a:p>
            <a:pPr defTabSz="515938" eaLnBrk="0" hangingPunct="0">
              <a:lnSpc>
                <a:spcPct val="90000"/>
              </a:lnSpc>
            </a:pPr>
            <a:r>
              <a:rPr lang="en-US" b="1">
                <a:solidFill>
                  <a:schemeClr val="tx2"/>
                </a:solidFill>
                <a:latin typeface="Arial" charset="0"/>
              </a:rPr>
              <a:t>Extractor</a:t>
            </a:r>
          </a:p>
        </p:txBody>
      </p:sp>
      <p:sp>
        <p:nvSpPr>
          <p:cNvPr id="2445320" name="Rectangle 8"/>
          <p:cNvSpPr>
            <a:spLocks noChangeArrowheads="1"/>
          </p:cNvSpPr>
          <p:nvPr/>
        </p:nvSpPr>
        <p:spPr bwMode="auto">
          <a:xfrm>
            <a:off x="2663825" y="3378200"/>
            <a:ext cx="6683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31750" rIns="63500" bIns="31750">
            <a:spAutoFit/>
          </a:bodyPr>
          <a:lstStyle/>
          <a:p>
            <a:pPr algn="l" defTabSz="515938" eaLnBrk="0" hangingPunct="0">
              <a:lnSpc>
                <a:spcPct val="90000"/>
              </a:lnSpc>
            </a:pPr>
            <a:r>
              <a:rPr lang="en-US" b="1">
                <a:solidFill>
                  <a:schemeClr val="tx2"/>
                </a:solidFill>
                <a:latin typeface="Arial" charset="0"/>
              </a:rPr>
              <a:t>Speech</a:t>
            </a:r>
          </a:p>
        </p:txBody>
      </p:sp>
      <p:sp>
        <p:nvSpPr>
          <p:cNvPr id="2445321" name="Line 9"/>
          <p:cNvSpPr>
            <a:spLocks noChangeShapeType="1"/>
          </p:cNvSpPr>
          <p:nvPr/>
        </p:nvSpPr>
        <p:spPr bwMode="auto">
          <a:xfrm flipV="1">
            <a:off x="2762250" y="3657600"/>
            <a:ext cx="609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5322" name="Line 10"/>
          <p:cNvSpPr>
            <a:spLocks noChangeShapeType="1"/>
          </p:cNvSpPr>
          <p:nvPr/>
        </p:nvSpPr>
        <p:spPr bwMode="auto">
          <a:xfrm flipV="1">
            <a:off x="4338638" y="3640138"/>
            <a:ext cx="331787" cy="158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5323" name="Line 11"/>
          <p:cNvSpPr>
            <a:spLocks noChangeShapeType="1"/>
          </p:cNvSpPr>
          <p:nvPr/>
        </p:nvSpPr>
        <p:spPr bwMode="auto">
          <a:xfrm flipH="1">
            <a:off x="5168900" y="3162300"/>
            <a:ext cx="15875" cy="2317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5324" name="Line 12"/>
          <p:cNvSpPr>
            <a:spLocks noChangeShapeType="1"/>
          </p:cNvSpPr>
          <p:nvPr/>
        </p:nvSpPr>
        <p:spPr bwMode="auto">
          <a:xfrm>
            <a:off x="2684463" y="3962400"/>
            <a:ext cx="199866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5325" name="Rectangle 13"/>
          <p:cNvSpPr>
            <a:spLocks noChangeArrowheads="1"/>
          </p:cNvSpPr>
          <p:nvPr/>
        </p:nvSpPr>
        <p:spPr bwMode="auto">
          <a:xfrm>
            <a:off x="5624513" y="3332163"/>
            <a:ext cx="6778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31750" rIns="63500" bIns="31750">
            <a:spAutoFit/>
          </a:bodyPr>
          <a:lstStyle/>
          <a:p>
            <a:pPr defTabSz="515938" eaLnBrk="0" hangingPunct="0">
              <a:lnSpc>
                <a:spcPct val="90000"/>
              </a:lnSpc>
            </a:pPr>
            <a:r>
              <a:rPr lang="en-US" b="1">
                <a:solidFill>
                  <a:schemeClr val="tx2"/>
                </a:solidFill>
                <a:latin typeface="Arial" charset="0"/>
              </a:rPr>
              <a:t>Entities</a:t>
            </a:r>
          </a:p>
        </p:txBody>
      </p:sp>
      <p:sp>
        <p:nvSpPr>
          <p:cNvPr id="2445326" name="Oval 14"/>
          <p:cNvSpPr>
            <a:spLocks noChangeArrowheads="1"/>
          </p:cNvSpPr>
          <p:nvPr/>
        </p:nvSpPr>
        <p:spPr bwMode="auto">
          <a:xfrm>
            <a:off x="4757738" y="2601913"/>
            <a:ext cx="804862" cy="528637"/>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31750" rIns="63500" bIns="31750" anchor="ctr"/>
          <a:lstStyle/>
          <a:p>
            <a:pPr defTabSz="515938" eaLnBrk="0" hangingPunct="0">
              <a:lnSpc>
                <a:spcPct val="90000"/>
              </a:lnSpc>
            </a:pPr>
            <a:r>
              <a:rPr lang="en-US" sz="1100">
                <a:solidFill>
                  <a:schemeClr val="tx2"/>
                </a:solidFill>
                <a:latin typeface="Lucida Sans" charset="0"/>
              </a:rPr>
              <a:t>    </a:t>
            </a:r>
          </a:p>
        </p:txBody>
      </p:sp>
      <p:sp>
        <p:nvSpPr>
          <p:cNvPr id="2445327" name="Rectangle 15"/>
          <p:cNvSpPr>
            <a:spLocks noChangeArrowheads="1"/>
          </p:cNvSpPr>
          <p:nvPr/>
        </p:nvSpPr>
        <p:spPr bwMode="auto">
          <a:xfrm>
            <a:off x="4854575" y="2665413"/>
            <a:ext cx="6524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3500" tIns="31750" rIns="63500" bIns="31750">
            <a:spAutoFit/>
          </a:bodyPr>
          <a:lstStyle/>
          <a:p>
            <a:pPr defTabSz="515938" eaLnBrk="0" hangingPunct="0">
              <a:lnSpc>
                <a:spcPct val="90000"/>
              </a:lnSpc>
            </a:pPr>
            <a:r>
              <a:rPr lang="en-US" b="1">
                <a:solidFill>
                  <a:schemeClr val="tx2"/>
                </a:solidFill>
                <a:latin typeface="Arial" charset="0"/>
              </a:rPr>
              <a:t>NE</a:t>
            </a:r>
          </a:p>
          <a:p>
            <a:pPr defTabSz="515938" eaLnBrk="0" hangingPunct="0">
              <a:lnSpc>
                <a:spcPct val="90000"/>
              </a:lnSpc>
            </a:pPr>
            <a:r>
              <a:rPr lang="en-US" b="1">
                <a:solidFill>
                  <a:schemeClr val="tx2"/>
                </a:solidFill>
                <a:latin typeface="Arial" charset="0"/>
              </a:rPr>
              <a:t>Models</a:t>
            </a:r>
          </a:p>
        </p:txBody>
      </p:sp>
      <p:sp>
        <p:nvSpPr>
          <p:cNvPr id="2445328" name="Line 16"/>
          <p:cNvSpPr>
            <a:spLocks noChangeShapeType="1"/>
          </p:cNvSpPr>
          <p:nvPr/>
        </p:nvSpPr>
        <p:spPr bwMode="auto">
          <a:xfrm flipV="1">
            <a:off x="5657850" y="3657600"/>
            <a:ext cx="533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445329" name="Group 17"/>
          <p:cNvGrpSpPr>
            <a:grpSpLocks/>
          </p:cNvGrpSpPr>
          <p:nvPr/>
        </p:nvGrpSpPr>
        <p:grpSpPr bwMode="auto">
          <a:xfrm>
            <a:off x="7391400" y="4648200"/>
            <a:ext cx="1544638" cy="842963"/>
            <a:chOff x="4506" y="1103"/>
            <a:chExt cx="973" cy="531"/>
          </a:xfrm>
        </p:grpSpPr>
        <p:sp>
          <p:nvSpPr>
            <p:cNvPr id="2445330" name="Rectangle 18"/>
            <p:cNvSpPr>
              <a:spLocks noChangeArrowheads="1"/>
            </p:cNvSpPr>
            <p:nvPr/>
          </p:nvSpPr>
          <p:spPr bwMode="auto">
            <a:xfrm>
              <a:off x="4506" y="1139"/>
              <a:ext cx="94" cy="70"/>
            </a:xfrm>
            <a:prstGeom prst="rect">
              <a:avLst/>
            </a:prstGeom>
            <a:solidFill>
              <a:srgbClr val="CF0E3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5331" name="Rectangle 19"/>
            <p:cNvSpPr>
              <a:spLocks noChangeArrowheads="1"/>
            </p:cNvSpPr>
            <p:nvPr/>
          </p:nvSpPr>
          <p:spPr bwMode="auto">
            <a:xfrm>
              <a:off x="4506" y="1309"/>
              <a:ext cx="94" cy="69"/>
            </a:xfrm>
            <a:prstGeom prst="rect">
              <a:avLst/>
            </a:prstGeom>
            <a:solidFill>
              <a:srgbClr val="8901F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5332" name="Rectangle 20"/>
            <p:cNvSpPr>
              <a:spLocks noChangeArrowheads="1"/>
            </p:cNvSpPr>
            <p:nvPr/>
          </p:nvSpPr>
          <p:spPr bwMode="auto">
            <a:xfrm>
              <a:off x="4506" y="1478"/>
              <a:ext cx="94" cy="70"/>
            </a:xfrm>
            <a:prstGeom prst="rect">
              <a:avLst/>
            </a:prstGeom>
            <a:solidFill>
              <a:srgbClr val="037C0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5333" name="Rectangle 21"/>
            <p:cNvSpPr>
              <a:spLocks noChangeArrowheads="1"/>
            </p:cNvSpPr>
            <p:nvPr/>
          </p:nvSpPr>
          <p:spPr bwMode="auto">
            <a:xfrm>
              <a:off x="4655" y="1103"/>
              <a:ext cx="63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962" tIns="41275" rIns="80962" bIns="41275">
              <a:spAutoFit/>
            </a:bodyPr>
            <a:lstStyle/>
            <a:p>
              <a:pPr algn="l" defTabSz="804863" eaLnBrk="0" hangingPunct="0">
                <a:lnSpc>
                  <a:spcPct val="90000"/>
                </a:lnSpc>
              </a:pPr>
              <a:r>
                <a:rPr lang="en-US" sz="1400" b="1">
                  <a:solidFill>
                    <a:srgbClr val="CF0E30"/>
                  </a:solidFill>
                  <a:latin typeface="Arial" charset="0"/>
                </a:rPr>
                <a:t>Locations</a:t>
              </a:r>
            </a:p>
          </p:txBody>
        </p:sp>
        <p:sp>
          <p:nvSpPr>
            <p:cNvPr id="2445334" name="Rectangle 22"/>
            <p:cNvSpPr>
              <a:spLocks noChangeArrowheads="1"/>
            </p:cNvSpPr>
            <p:nvPr/>
          </p:nvSpPr>
          <p:spPr bwMode="auto">
            <a:xfrm>
              <a:off x="4655" y="1273"/>
              <a:ext cx="54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962" tIns="41275" rIns="80962" bIns="41275">
              <a:spAutoFit/>
            </a:bodyPr>
            <a:lstStyle/>
            <a:p>
              <a:pPr algn="l" defTabSz="804863" eaLnBrk="0" hangingPunct="0">
                <a:lnSpc>
                  <a:spcPct val="90000"/>
                </a:lnSpc>
              </a:pPr>
              <a:r>
                <a:rPr lang="en-US" sz="1400" b="1" u="sng">
                  <a:solidFill>
                    <a:srgbClr val="990099"/>
                  </a:solidFill>
                  <a:latin typeface="Arial" charset="0"/>
                </a:rPr>
                <a:t>Persons</a:t>
              </a:r>
              <a:endParaRPr lang="en-US" sz="1400" b="1" u="sng">
                <a:solidFill>
                  <a:schemeClr val="tx2"/>
                </a:solidFill>
                <a:latin typeface="Arial" charset="0"/>
              </a:endParaRPr>
            </a:p>
          </p:txBody>
        </p:sp>
        <p:sp>
          <p:nvSpPr>
            <p:cNvPr id="2445335" name="Rectangle 23"/>
            <p:cNvSpPr>
              <a:spLocks noChangeArrowheads="1"/>
            </p:cNvSpPr>
            <p:nvPr/>
          </p:nvSpPr>
          <p:spPr bwMode="auto">
            <a:xfrm>
              <a:off x="4630" y="1461"/>
              <a:ext cx="84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962" tIns="41275" rIns="80962" bIns="41275">
              <a:spAutoFit/>
            </a:bodyPr>
            <a:lstStyle/>
            <a:p>
              <a:pPr algn="l" defTabSz="804863" eaLnBrk="0" hangingPunct="0">
                <a:lnSpc>
                  <a:spcPct val="90000"/>
                </a:lnSpc>
              </a:pPr>
              <a:r>
                <a:rPr lang="en-US" sz="1400" b="1">
                  <a:solidFill>
                    <a:srgbClr val="005400"/>
                  </a:solidFill>
                  <a:latin typeface="Arial" charset="0"/>
                </a:rPr>
                <a:t>Organizations</a:t>
              </a:r>
            </a:p>
          </p:txBody>
        </p:sp>
        <p:sp>
          <p:nvSpPr>
            <p:cNvPr id="2445336" name="Line 24"/>
            <p:cNvSpPr>
              <a:spLocks noChangeShapeType="1"/>
            </p:cNvSpPr>
            <p:nvPr/>
          </p:nvSpPr>
          <p:spPr bwMode="auto">
            <a:xfrm>
              <a:off x="4714" y="1614"/>
              <a:ext cx="741"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5337" name="Line 25"/>
            <p:cNvSpPr>
              <a:spLocks noChangeShapeType="1"/>
            </p:cNvSpPr>
            <p:nvPr/>
          </p:nvSpPr>
          <p:spPr bwMode="auto">
            <a:xfrm>
              <a:off x="4721" y="1240"/>
              <a:ext cx="516"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445338" name="Rectangle 26"/>
          <p:cNvSpPr>
            <a:spLocks noChangeArrowheads="1"/>
          </p:cNvSpPr>
          <p:nvPr/>
        </p:nvSpPr>
        <p:spPr bwMode="auto">
          <a:xfrm>
            <a:off x="485775" y="1838325"/>
            <a:ext cx="2257425"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550" tIns="41275" rIns="82550" bIns="41275"/>
          <a:lstStyle/>
          <a:p>
            <a:pPr algn="l" defTabSz="812800" eaLnBrk="0" hangingPunct="0">
              <a:lnSpc>
                <a:spcPct val="110000"/>
              </a:lnSpc>
              <a:spcBef>
                <a:spcPct val="30000"/>
              </a:spcBef>
            </a:pPr>
            <a:r>
              <a:rPr lang="en-US" sz="1400" b="1">
                <a:solidFill>
                  <a:schemeClr val="tx2"/>
                </a:solidFill>
                <a:latin typeface="Lucida Sans" charset="0"/>
              </a:rPr>
              <a:t>The delegation, which included the commander of the  U.N. troops in Bosnia, Lt. Gen. Sir Michael Rose, went to the Serb stronghold of Pale, near Sarajevo, for talks with Bosnian Serb leader Radovan Karadzic.</a:t>
            </a:r>
          </a:p>
        </p:txBody>
      </p:sp>
      <p:sp>
        <p:nvSpPr>
          <p:cNvPr id="2445339" name="Rectangle 27"/>
          <p:cNvSpPr>
            <a:spLocks noChangeArrowheads="1"/>
          </p:cNvSpPr>
          <p:nvPr/>
        </p:nvSpPr>
        <p:spPr bwMode="auto">
          <a:xfrm>
            <a:off x="4630738" y="1870075"/>
            <a:ext cx="1138237" cy="4572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5340" name="Rectangle 28"/>
          <p:cNvSpPr>
            <a:spLocks noChangeArrowheads="1"/>
          </p:cNvSpPr>
          <p:nvPr/>
        </p:nvSpPr>
        <p:spPr bwMode="auto">
          <a:xfrm>
            <a:off x="4845050" y="1916113"/>
            <a:ext cx="7223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7625" tIns="25400" rIns="47625" bIns="25400">
            <a:spAutoFit/>
          </a:bodyPr>
          <a:lstStyle/>
          <a:p>
            <a:pPr defTabSz="309563" eaLnBrk="0" hangingPunct="0">
              <a:lnSpc>
                <a:spcPct val="90000"/>
              </a:lnSpc>
            </a:pPr>
            <a:r>
              <a:rPr lang="en-US" b="1">
                <a:latin typeface="Arial" charset="0"/>
              </a:rPr>
              <a:t>Training</a:t>
            </a:r>
          </a:p>
          <a:p>
            <a:pPr defTabSz="309563" eaLnBrk="0" hangingPunct="0">
              <a:lnSpc>
                <a:spcPct val="90000"/>
              </a:lnSpc>
            </a:pPr>
            <a:r>
              <a:rPr lang="en-US" b="1">
                <a:latin typeface="Arial" charset="0"/>
              </a:rPr>
              <a:t>Program</a:t>
            </a:r>
          </a:p>
        </p:txBody>
      </p:sp>
      <p:sp>
        <p:nvSpPr>
          <p:cNvPr id="2445341" name="Line 29"/>
          <p:cNvSpPr>
            <a:spLocks noChangeShapeType="1"/>
          </p:cNvSpPr>
          <p:nvPr/>
        </p:nvSpPr>
        <p:spPr bwMode="auto">
          <a:xfrm>
            <a:off x="5186363" y="2374900"/>
            <a:ext cx="0" cy="2159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5342" name="Line 30"/>
          <p:cNvSpPr>
            <a:spLocks noChangeShapeType="1"/>
          </p:cNvSpPr>
          <p:nvPr/>
        </p:nvSpPr>
        <p:spPr bwMode="auto">
          <a:xfrm>
            <a:off x="4211638" y="2098675"/>
            <a:ext cx="3619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5343" name="Rectangle 31"/>
          <p:cNvSpPr>
            <a:spLocks noChangeArrowheads="1"/>
          </p:cNvSpPr>
          <p:nvPr/>
        </p:nvSpPr>
        <p:spPr bwMode="auto">
          <a:xfrm>
            <a:off x="3506788" y="1931988"/>
            <a:ext cx="8413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7625" tIns="25400" rIns="47625" bIns="25400">
            <a:spAutoFit/>
          </a:bodyPr>
          <a:lstStyle/>
          <a:p>
            <a:pPr algn="l" defTabSz="309563" eaLnBrk="0" hangingPunct="0">
              <a:lnSpc>
                <a:spcPct val="90000"/>
              </a:lnSpc>
            </a:pPr>
            <a:r>
              <a:rPr lang="en-US" b="1">
                <a:latin typeface="Arial" charset="0"/>
              </a:rPr>
              <a:t>training</a:t>
            </a:r>
          </a:p>
          <a:p>
            <a:pPr algn="l" defTabSz="309563" eaLnBrk="0" hangingPunct="0">
              <a:lnSpc>
                <a:spcPct val="90000"/>
              </a:lnSpc>
            </a:pPr>
            <a:r>
              <a:rPr lang="en-US" b="1">
                <a:latin typeface="Arial" charset="0"/>
              </a:rPr>
              <a:t>sentences</a:t>
            </a:r>
          </a:p>
        </p:txBody>
      </p:sp>
      <p:sp>
        <p:nvSpPr>
          <p:cNvPr id="2445344" name="Line 32"/>
          <p:cNvSpPr>
            <a:spLocks noChangeShapeType="1"/>
          </p:cNvSpPr>
          <p:nvPr/>
        </p:nvSpPr>
        <p:spPr bwMode="auto">
          <a:xfrm>
            <a:off x="5813425" y="2073275"/>
            <a:ext cx="361950"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5345" name="Rectangle 33"/>
          <p:cNvSpPr>
            <a:spLocks noChangeArrowheads="1"/>
          </p:cNvSpPr>
          <p:nvPr/>
        </p:nvSpPr>
        <p:spPr bwMode="auto">
          <a:xfrm>
            <a:off x="5786438" y="2116138"/>
            <a:ext cx="7048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7625" tIns="25400" rIns="47625" bIns="25400">
            <a:spAutoFit/>
          </a:bodyPr>
          <a:lstStyle/>
          <a:p>
            <a:pPr algn="l" defTabSz="309563" eaLnBrk="0" hangingPunct="0">
              <a:lnSpc>
                <a:spcPct val="90000"/>
              </a:lnSpc>
            </a:pPr>
            <a:r>
              <a:rPr lang="en-US" b="1">
                <a:latin typeface="Arial" charset="0"/>
              </a:rPr>
              <a:t>answers</a:t>
            </a:r>
          </a:p>
        </p:txBody>
      </p:sp>
      <p:sp>
        <p:nvSpPr>
          <p:cNvPr id="2445346" name="Rectangle 34"/>
          <p:cNvSpPr>
            <a:spLocks noChangeArrowheads="1"/>
          </p:cNvSpPr>
          <p:nvPr/>
        </p:nvSpPr>
        <p:spPr bwMode="auto">
          <a:xfrm>
            <a:off x="6477000" y="1524000"/>
            <a:ext cx="2484438"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662" tIns="46038" rIns="93662" bIns="46038"/>
          <a:lstStyle/>
          <a:p>
            <a:pPr algn="l" defTabSz="923925" eaLnBrk="0" hangingPunct="0">
              <a:lnSpc>
                <a:spcPct val="110000"/>
              </a:lnSpc>
              <a:spcBef>
                <a:spcPct val="30000"/>
              </a:spcBef>
            </a:pPr>
            <a:r>
              <a:rPr lang="en-US" sz="1600" b="1">
                <a:latin typeface="Lucida Sans" charset="0"/>
              </a:rPr>
              <a:t>The delegation, which included the commander of the  </a:t>
            </a:r>
            <a:r>
              <a:rPr lang="en-US" sz="1600" b="1">
                <a:solidFill>
                  <a:srgbClr val="006600"/>
                </a:solidFill>
                <a:latin typeface="Lucida Sans" charset="0"/>
              </a:rPr>
              <a:t>U.N.</a:t>
            </a:r>
            <a:r>
              <a:rPr lang="en-US" sz="1600" b="1">
                <a:solidFill>
                  <a:srgbClr val="005400"/>
                </a:solidFill>
                <a:latin typeface="Lucida Sans" charset="0"/>
              </a:rPr>
              <a:t> </a:t>
            </a:r>
            <a:r>
              <a:rPr lang="en-US" sz="1600" b="1">
                <a:latin typeface="Lucida Sans" charset="0"/>
              </a:rPr>
              <a:t>troops in </a:t>
            </a:r>
            <a:r>
              <a:rPr lang="en-US" sz="1600" b="1">
                <a:solidFill>
                  <a:srgbClr val="CF0E30"/>
                </a:solidFill>
                <a:latin typeface="Lucida Sans" charset="0"/>
              </a:rPr>
              <a:t>Bosnia</a:t>
            </a:r>
            <a:r>
              <a:rPr lang="en-US" sz="1600" b="1">
                <a:latin typeface="Lucida Sans" charset="0"/>
              </a:rPr>
              <a:t>, Lt. Gen. Sir </a:t>
            </a:r>
            <a:r>
              <a:rPr lang="en-US" sz="1600" b="1" u="sng">
                <a:solidFill>
                  <a:srgbClr val="8901F3"/>
                </a:solidFill>
                <a:latin typeface="Lucida Sans" charset="0"/>
              </a:rPr>
              <a:t>Michael Rose</a:t>
            </a:r>
            <a:r>
              <a:rPr lang="en-US" sz="1600" b="1">
                <a:latin typeface="Lucida Sans" charset="0"/>
              </a:rPr>
              <a:t>, went to the Serb stronghold of </a:t>
            </a:r>
            <a:r>
              <a:rPr lang="en-US" sz="1600" b="1">
                <a:solidFill>
                  <a:srgbClr val="CF0E30"/>
                </a:solidFill>
                <a:latin typeface="Lucida Sans" charset="0"/>
              </a:rPr>
              <a:t>Pale</a:t>
            </a:r>
            <a:r>
              <a:rPr lang="en-US" sz="1600" b="1">
                <a:latin typeface="Lucida Sans" charset="0"/>
              </a:rPr>
              <a:t>, near</a:t>
            </a:r>
            <a:r>
              <a:rPr lang="en-US" sz="1600" b="1">
                <a:solidFill>
                  <a:srgbClr val="CF0E30"/>
                </a:solidFill>
                <a:latin typeface="Lucida Sans" charset="0"/>
              </a:rPr>
              <a:t> Sarajevo</a:t>
            </a:r>
            <a:r>
              <a:rPr lang="en-US" sz="1600" b="1">
                <a:latin typeface="Lucida Sans" charset="0"/>
              </a:rPr>
              <a:t>, for talks with Bosnian Serb leader</a:t>
            </a:r>
            <a:r>
              <a:rPr lang="en-US" sz="1600" b="1">
                <a:solidFill>
                  <a:srgbClr val="8901F3"/>
                </a:solidFill>
                <a:latin typeface="Lucida Sans" charset="0"/>
              </a:rPr>
              <a:t> </a:t>
            </a:r>
            <a:r>
              <a:rPr lang="en-US" sz="1600" b="1" u="sng">
                <a:solidFill>
                  <a:srgbClr val="8901F3"/>
                </a:solidFill>
                <a:latin typeface="Lucida Sans" charset="0"/>
              </a:rPr>
              <a:t>Radovan Karadzic</a:t>
            </a:r>
            <a:r>
              <a:rPr lang="en-US" sz="1600" b="1">
                <a:latin typeface="Lucida Sans" charset="0"/>
              </a:rPr>
              <a:t>.</a:t>
            </a:r>
          </a:p>
        </p:txBody>
      </p:sp>
      <p:sp>
        <p:nvSpPr>
          <p:cNvPr id="2445347" name="Line 35"/>
          <p:cNvSpPr>
            <a:spLocks noChangeShapeType="1"/>
          </p:cNvSpPr>
          <p:nvPr/>
        </p:nvSpPr>
        <p:spPr bwMode="auto">
          <a:xfrm>
            <a:off x="6553200" y="2667000"/>
            <a:ext cx="430213"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5348" name="Line 36"/>
          <p:cNvSpPr>
            <a:spLocks noChangeShapeType="1"/>
          </p:cNvSpPr>
          <p:nvPr/>
        </p:nvSpPr>
        <p:spPr bwMode="auto">
          <a:xfrm>
            <a:off x="8153400" y="2667000"/>
            <a:ext cx="533400" cy="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5349" name="Line 37"/>
          <p:cNvSpPr>
            <a:spLocks noChangeShapeType="1"/>
          </p:cNvSpPr>
          <p:nvPr/>
        </p:nvSpPr>
        <p:spPr bwMode="auto">
          <a:xfrm>
            <a:off x="6629400" y="3733800"/>
            <a:ext cx="317500" cy="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5350" name="Line 38"/>
          <p:cNvSpPr>
            <a:spLocks noChangeShapeType="1"/>
          </p:cNvSpPr>
          <p:nvPr/>
        </p:nvSpPr>
        <p:spPr bwMode="auto">
          <a:xfrm>
            <a:off x="7772400" y="3733800"/>
            <a:ext cx="723900" cy="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5351" name="Rectangle 39"/>
          <p:cNvSpPr>
            <a:spLocks noChangeArrowheads="1"/>
          </p:cNvSpPr>
          <p:nvPr/>
        </p:nvSpPr>
        <p:spPr bwMode="auto">
          <a:xfrm>
            <a:off x="560388" y="4752975"/>
            <a:ext cx="5789612"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l" eaLnBrk="0" hangingPunct="0">
              <a:lnSpc>
                <a:spcPct val="90000"/>
              </a:lnSpc>
              <a:buFontTx/>
              <a:buChar char="•"/>
            </a:pPr>
            <a:r>
              <a:rPr lang="en-US" sz="1800">
                <a:latin typeface="Lucida Sans" charset="0"/>
              </a:rPr>
              <a:t>Prior to 1997 - no learning approach competitive with hand-built rule systems </a:t>
            </a:r>
          </a:p>
          <a:p>
            <a:pPr algn="l" eaLnBrk="0" hangingPunct="0">
              <a:lnSpc>
                <a:spcPct val="90000"/>
              </a:lnSpc>
              <a:buFontTx/>
              <a:buChar char="•"/>
            </a:pPr>
            <a:r>
              <a:rPr lang="en-US" sz="1800">
                <a:latin typeface="Lucida Sans" charset="0"/>
              </a:rPr>
              <a:t>Since 1997 - Statistical approaches  (BBN, NYU, MITRE, CMU/JustSystems) achieve state-of-the-art performance</a:t>
            </a:r>
            <a:endParaRPr lang="en-US" sz="2000" i="1">
              <a:latin typeface="Lucida Sans" charset="0"/>
            </a:endParaRPr>
          </a:p>
        </p:txBody>
      </p:sp>
      <p:sp>
        <p:nvSpPr>
          <p:cNvPr id="2445352" name="Text Box 40"/>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IS 240 – Spring 2013 </a:t>
            </a:r>
            <a:endParaRPr lang="en-US"/>
          </a:p>
        </p:txBody>
      </p:sp>
      <p:sp>
        <p:nvSpPr>
          <p:cNvPr id="2447362" name="Rectangle 2"/>
          <p:cNvSpPr>
            <a:spLocks noGrp="1" noChangeArrowheads="1"/>
          </p:cNvSpPr>
          <p:nvPr>
            <p:ph type="title"/>
          </p:nvPr>
        </p:nvSpPr>
        <p:spPr/>
        <p:txBody>
          <a:bodyPr/>
          <a:lstStyle/>
          <a:p>
            <a:r>
              <a:rPr lang="en-AU" sz="3600"/>
              <a:t>Classified Advertisements (Real Estate)</a:t>
            </a:r>
            <a:endParaRPr lang="en-AU"/>
          </a:p>
        </p:txBody>
      </p:sp>
      <p:sp>
        <p:nvSpPr>
          <p:cNvPr id="2447363" name="Rectangle 3"/>
          <p:cNvSpPr>
            <a:spLocks noGrp="1" noChangeArrowheads="1"/>
          </p:cNvSpPr>
          <p:nvPr>
            <p:ph type="body" idx="1"/>
          </p:nvPr>
        </p:nvSpPr>
        <p:spPr>
          <a:xfrm>
            <a:off x="457200" y="1219200"/>
            <a:ext cx="3719513" cy="4953000"/>
          </a:xfrm>
        </p:spPr>
        <p:txBody>
          <a:bodyPr/>
          <a:lstStyle/>
          <a:p>
            <a:pPr>
              <a:buFontTx/>
              <a:buNone/>
            </a:pPr>
            <a:r>
              <a:rPr lang="en-AU" sz="2800">
                <a:solidFill>
                  <a:schemeClr val="tx2"/>
                </a:solidFill>
              </a:rPr>
              <a:t>Background:</a:t>
            </a:r>
          </a:p>
          <a:p>
            <a:r>
              <a:rPr lang="en-AU" sz="2800"/>
              <a:t>Advertisements are plain text</a:t>
            </a:r>
          </a:p>
          <a:p>
            <a:r>
              <a:rPr lang="en-AU" sz="2800"/>
              <a:t>Lowest common denominator: only thing that 70+ newspapers with 20+ publishing systems can all handle</a:t>
            </a:r>
          </a:p>
        </p:txBody>
      </p:sp>
      <p:sp>
        <p:nvSpPr>
          <p:cNvPr id="2447364" name="Rectangle 4"/>
          <p:cNvSpPr>
            <a:spLocks noChangeArrowheads="1"/>
          </p:cNvSpPr>
          <p:nvPr/>
        </p:nvSpPr>
        <p:spPr bwMode="auto">
          <a:xfrm>
            <a:off x="4495800" y="1676400"/>
            <a:ext cx="434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spcBef>
                <a:spcPct val="20000"/>
              </a:spcBef>
              <a:buClr>
                <a:schemeClr val="tx1"/>
              </a:buClr>
              <a:buSzPct val="55000"/>
              <a:buFont typeface="Wingdings" charset="0"/>
              <a:buNone/>
            </a:pPr>
            <a:r>
              <a:rPr lang="en-AU" sz="1700">
                <a:latin typeface="Lucida Console" charset="0"/>
              </a:rPr>
              <a:t>&lt;ADNUM&gt;2067206v1&lt;/ADNUM&gt;</a:t>
            </a:r>
          </a:p>
          <a:p>
            <a:pPr marL="342900" indent="-342900" algn="l">
              <a:buClr>
                <a:schemeClr val="tx1"/>
              </a:buClr>
              <a:buSzPct val="55000"/>
              <a:buFont typeface="Wingdings" charset="0"/>
              <a:buNone/>
            </a:pPr>
            <a:r>
              <a:rPr lang="en-AU" sz="1700">
                <a:latin typeface="Lucida Console" charset="0"/>
              </a:rPr>
              <a:t>&lt;DATE&gt;March 02, 1998&lt;/DATE&gt;</a:t>
            </a:r>
          </a:p>
          <a:p>
            <a:pPr marL="342900" indent="-342900" algn="l">
              <a:buClr>
                <a:schemeClr val="tx1"/>
              </a:buClr>
              <a:buSzPct val="55000"/>
              <a:buFont typeface="Wingdings" charset="0"/>
              <a:buNone/>
            </a:pPr>
            <a:r>
              <a:rPr lang="en-AU" sz="1700">
                <a:latin typeface="Lucida Console" charset="0"/>
              </a:rPr>
              <a:t>&lt;ADTITLE&gt;MADDINGTON $89,000&lt;/ADTITLE&gt;</a:t>
            </a:r>
          </a:p>
          <a:p>
            <a:pPr marL="342900" indent="-342900" algn="l">
              <a:buClr>
                <a:schemeClr val="tx1"/>
              </a:buClr>
              <a:buSzPct val="55000"/>
              <a:buFont typeface="Wingdings" charset="0"/>
              <a:buNone/>
            </a:pPr>
            <a:r>
              <a:rPr lang="en-AU" sz="1700">
                <a:latin typeface="Lucida Console" charset="0"/>
              </a:rPr>
              <a:t>&lt;ADTEXT&gt;</a:t>
            </a:r>
          </a:p>
          <a:p>
            <a:pPr marL="342900" indent="-342900" algn="l">
              <a:buClr>
                <a:schemeClr val="tx1"/>
              </a:buClr>
              <a:buSzPct val="55000"/>
              <a:buFont typeface="Wingdings" charset="0"/>
              <a:buNone/>
            </a:pPr>
            <a:r>
              <a:rPr lang="en-AU" sz="1700">
                <a:latin typeface="Lucida Console" charset="0"/>
              </a:rPr>
              <a:t>OPEN 1.00 - 1.45&lt;BR&gt;</a:t>
            </a:r>
          </a:p>
          <a:p>
            <a:pPr marL="342900" indent="-342900" algn="l">
              <a:buClr>
                <a:srgbClr val="A50021"/>
              </a:buClr>
              <a:buSzPct val="60000"/>
              <a:buFont typeface="Wingdings" charset="0"/>
              <a:buNone/>
            </a:pPr>
            <a:r>
              <a:rPr lang="en-AU" sz="1700">
                <a:latin typeface="Lucida Console" charset="0"/>
              </a:rPr>
              <a:t>U 11 / 10 BERTRAM ST&lt;BR&gt; </a:t>
            </a:r>
          </a:p>
          <a:p>
            <a:pPr marL="342900" indent="-342900" algn="l">
              <a:buClr>
                <a:srgbClr val="A50021"/>
              </a:buClr>
              <a:buSzPct val="60000"/>
              <a:buFont typeface="Wingdings" charset="0"/>
              <a:buNone/>
            </a:pPr>
            <a:r>
              <a:rPr lang="en-AU" sz="1700">
                <a:latin typeface="Lucida Console" charset="0"/>
              </a:rPr>
              <a:t>NEW TO MARKET Beautiful&lt;BR&gt;</a:t>
            </a:r>
          </a:p>
          <a:p>
            <a:pPr marL="342900" indent="-342900" algn="l">
              <a:buClr>
                <a:srgbClr val="A50021"/>
              </a:buClr>
              <a:buSzPct val="60000"/>
              <a:buFont typeface="Wingdings" charset="0"/>
              <a:buNone/>
            </a:pPr>
            <a:r>
              <a:rPr lang="en-AU" sz="1700">
                <a:latin typeface="Lucida Console" charset="0"/>
              </a:rPr>
              <a:t>3 brm freestanding&lt;BR&gt;</a:t>
            </a:r>
          </a:p>
          <a:p>
            <a:pPr marL="342900" indent="-342900" algn="l">
              <a:buClr>
                <a:srgbClr val="A50021"/>
              </a:buClr>
              <a:buSzPct val="60000"/>
              <a:buFont typeface="Wingdings" charset="0"/>
              <a:buNone/>
            </a:pPr>
            <a:r>
              <a:rPr lang="en-AU" sz="1700">
                <a:latin typeface="Lucida Console" charset="0"/>
              </a:rPr>
              <a:t>villa, close to shops &amp; bus&lt;BR&gt;</a:t>
            </a:r>
          </a:p>
          <a:p>
            <a:pPr marL="342900" indent="-342900" algn="l">
              <a:buClr>
                <a:srgbClr val="A50021"/>
              </a:buClr>
              <a:buSzPct val="60000"/>
              <a:buFont typeface="Wingdings" charset="0"/>
              <a:buNone/>
            </a:pPr>
            <a:r>
              <a:rPr lang="en-AU" sz="1700">
                <a:latin typeface="Lucida Console" charset="0"/>
              </a:rPr>
              <a:t>Owner moved to Melbourne&lt;BR&gt; </a:t>
            </a:r>
          </a:p>
          <a:p>
            <a:pPr marL="342900" indent="-342900" algn="l">
              <a:buClr>
                <a:srgbClr val="A50021"/>
              </a:buClr>
              <a:buSzPct val="60000"/>
              <a:buFont typeface="Wingdings" charset="0"/>
              <a:buNone/>
            </a:pPr>
            <a:r>
              <a:rPr lang="en-AU" sz="1700">
                <a:latin typeface="Lucida Console" charset="0"/>
              </a:rPr>
              <a:t>ideally suit 1st home buyer,&lt;BR&gt; </a:t>
            </a:r>
          </a:p>
          <a:p>
            <a:pPr marL="342900" indent="-342900" algn="l">
              <a:buClr>
                <a:srgbClr val="A50021"/>
              </a:buClr>
              <a:buSzPct val="60000"/>
              <a:buFont typeface="Wingdings" charset="0"/>
              <a:buNone/>
            </a:pPr>
            <a:r>
              <a:rPr lang="en-AU" sz="1700">
                <a:latin typeface="Lucida Console" charset="0"/>
              </a:rPr>
              <a:t>investor &amp; 55 and over.&lt;BR&gt;</a:t>
            </a:r>
          </a:p>
          <a:p>
            <a:pPr marL="342900" indent="-342900" algn="l">
              <a:buClr>
                <a:srgbClr val="A50021"/>
              </a:buClr>
              <a:buSzPct val="60000"/>
              <a:buFont typeface="Wingdings" charset="0"/>
              <a:buNone/>
            </a:pPr>
            <a:r>
              <a:rPr lang="en-AU" sz="1700">
                <a:latin typeface="Lucida Console" charset="0"/>
              </a:rPr>
              <a:t>Brian Hazelden 0418 958 996&lt;BR&gt; </a:t>
            </a:r>
          </a:p>
          <a:p>
            <a:pPr marL="342900" indent="-342900" algn="l">
              <a:buClr>
                <a:srgbClr val="A50021"/>
              </a:buClr>
              <a:buSzPct val="60000"/>
              <a:buFont typeface="Wingdings" charset="0"/>
              <a:buNone/>
            </a:pPr>
            <a:r>
              <a:rPr lang="en-AU" sz="1700">
                <a:latin typeface="Lucida Console" charset="0"/>
              </a:rPr>
              <a:t>R WHITE LEEMING 9332 3477</a:t>
            </a:r>
          </a:p>
          <a:p>
            <a:pPr marL="342900" indent="-342900" algn="l">
              <a:buClr>
                <a:schemeClr val="tx1"/>
              </a:buClr>
              <a:buSzPct val="55000"/>
              <a:buFont typeface="Wingdings" charset="0"/>
              <a:buNone/>
            </a:pPr>
            <a:r>
              <a:rPr lang="en-AU" sz="1700">
                <a:latin typeface="Lucida Console" charset="0"/>
              </a:rPr>
              <a:t>&lt;/ADTEXT&gt;</a:t>
            </a:r>
            <a:endParaRPr lang="en-AU" sz="1700">
              <a:latin typeface="Lucida Sans" charset="0"/>
            </a:endParaRPr>
          </a:p>
        </p:txBody>
      </p:sp>
      <p:sp>
        <p:nvSpPr>
          <p:cNvPr id="2447365" name="Text Box 5"/>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359298" name="Rectangle 2"/>
          <p:cNvSpPr>
            <a:spLocks noGrp="1" noChangeArrowheads="1"/>
          </p:cNvSpPr>
          <p:nvPr>
            <p:ph type="title"/>
          </p:nvPr>
        </p:nvSpPr>
        <p:spPr/>
        <p:txBody>
          <a:bodyPr/>
          <a:lstStyle/>
          <a:p>
            <a:r>
              <a:rPr lang="ja-JP" altLang="en-US">
                <a:latin typeface="Arial"/>
              </a:rPr>
              <a:t>“</a:t>
            </a:r>
            <a:r>
              <a:rPr lang="en-US"/>
              <a:t>Databases</a:t>
            </a:r>
            <a:r>
              <a:rPr lang="ja-JP" altLang="en-US">
                <a:latin typeface="Arial"/>
              </a:rPr>
              <a:t>”</a:t>
            </a:r>
            <a:r>
              <a:rPr lang="en-US"/>
              <a:t> in 2002</a:t>
            </a:r>
          </a:p>
        </p:txBody>
      </p:sp>
      <p:sp>
        <p:nvSpPr>
          <p:cNvPr id="2359299" name="Rectangle 3"/>
          <p:cNvSpPr>
            <a:spLocks noGrp="1" noChangeArrowheads="1"/>
          </p:cNvSpPr>
          <p:nvPr>
            <p:ph type="body" idx="1"/>
          </p:nvPr>
        </p:nvSpPr>
        <p:spPr/>
        <p:txBody>
          <a:bodyPr/>
          <a:lstStyle/>
          <a:p>
            <a:r>
              <a:rPr lang="en-US" sz="2800"/>
              <a:t>A lot of new things seem important:</a:t>
            </a:r>
          </a:p>
          <a:p>
            <a:pPr lvl="1"/>
            <a:r>
              <a:rPr lang="en-US" sz="2400"/>
              <a:t>Internet, Web search, Portals, Peer­to­Peer, Agents, Collaborative Filtering, XML/Metadata, Data mining</a:t>
            </a:r>
          </a:p>
          <a:p>
            <a:r>
              <a:rPr lang="en-US" sz="2800"/>
              <a:t>Is everything the same, different, or just a mess? </a:t>
            </a:r>
          </a:p>
          <a:p>
            <a:r>
              <a:rPr lang="en-US" sz="2800"/>
              <a:t>There is more of everything, it</a:t>
            </a:r>
            <a:r>
              <a:rPr lang="ja-JP" altLang="en-US" sz="2800">
                <a:latin typeface="Arial"/>
              </a:rPr>
              <a:t>’</a:t>
            </a:r>
            <a:r>
              <a:rPr lang="en-US" sz="2800"/>
              <a:t>s more distributed, and it</a:t>
            </a:r>
            <a:r>
              <a:rPr lang="ja-JP" altLang="en-US" sz="2800">
                <a:latin typeface="Arial"/>
              </a:rPr>
              <a:t>’</a:t>
            </a:r>
            <a:r>
              <a:rPr lang="en-US" sz="2800"/>
              <a:t>s </a:t>
            </a:r>
            <a:r>
              <a:rPr lang="en-US" sz="2800" i="1"/>
              <a:t>less structured.</a:t>
            </a:r>
            <a:endParaRPr lang="en-US" sz="2800"/>
          </a:p>
          <a:p>
            <a:r>
              <a:rPr lang="en-US" sz="2800"/>
              <a:t>Large textbases and information retrieval are a crucial component of modern information systems, and have a big impact on everyday people (web search, portals, email)</a:t>
            </a:r>
          </a:p>
        </p:txBody>
      </p:sp>
      <p:sp>
        <p:nvSpPr>
          <p:cNvPr id="2359300"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smtClean="0"/>
              <a:t>IS 240 – Spring 2013 </a:t>
            </a:r>
            <a:endParaRPr lang="en-US"/>
          </a:p>
        </p:txBody>
      </p:sp>
      <p:pic>
        <p:nvPicPr>
          <p:cNvPr id="2449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6677025" cy="639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451458" name="Rectangle 2"/>
          <p:cNvSpPr>
            <a:spLocks noGrp="1" noChangeArrowheads="1"/>
          </p:cNvSpPr>
          <p:nvPr>
            <p:ph type="title"/>
          </p:nvPr>
        </p:nvSpPr>
        <p:spPr/>
        <p:txBody>
          <a:bodyPr/>
          <a:lstStyle/>
          <a:p>
            <a:r>
              <a:rPr lang="en-US" sz="3600"/>
              <a:t>Why doesn</a:t>
            </a:r>
            <a:r>
              <a:rPr lang="ja-JP" altLang="en-US" sz="3600">
                <a:latin typeface="Arial"/>
              </a:rPr>
              <a:t>’</a:t>
            </a:r>
            <a:r>
              <a:rPr lang="en-US" sz="3600"/>
              <a:t>t text search (IR) work?</a:t>
            </a:r>
          </a:p>
        </p:txBody>
      </p:sp>
      <p:sp>
        <p:nvSpPr>
          <p:cNvPr id="2451459" name="Rectangle 3"/>
          <p:cNvSpPr>
            <a:spLocks noGrp="1" noChangeArrowheads="1"/>
          </p:cNvSpPr>
          <p:nvPr>
            <p:ph type="body" idx="1"/>
          </p:nvPr>
        </p:nvSpPr>
        <p:spPr/>
        <p:txBody>
          <a:bodyPr/>
          <a:lstStyle/>
          <a:p>
            <a:pPr>
              <a:buFontTx/>
              <a:buNone/>
            </a:pPr>
            <a:r>
              <a:rPr lang="en-US" sz="2800"/>
              <a:t>What you search for in real estate advertisements:</a:t>
            </a:r>
          </a:p>
          <a:p>
            <a:r>
              <a:rPr lang="en-US" sz="2800"/>
              <a:t>Suburbs.  You might think easy, but:</a:t>
            </a:r>
          </a:p>
          <a:p>
            <a:pPr lvl="1"/>
            <a:r>
              <a:rPr lang="en-US" sz="2400">
                <a:solidFill>
                  <a:schemeClr val="tx2"/>
                </a:solidFill>
              </a:rPr>
              <a:t>Real estate agents:</a:t>
            </a:r>
            <a:r>
              <a:rPr lang="en-US" sz="2400"/>
              <a:t> Coldwell Banker, Mosman</a:t>
            </a:r>
          </a:p>
          <a:p>
            <a:pPr lvl="1"/>
            <a:r>
              <a:rPr lang="en-US" sz="2400">
                <a:solidFill>
                  <a:schemeClr val="tx2"/>
                </a:solidFill>
              </a:rPr>
              <a:t>Phrases:</a:t>
            </a:r>
            <a:r>
              <a:rPr lang="en-US" sz="2400"/>
              <a:t> Only 45 minutes from Parramatta</a:t>
            </a:r>
          </a:p>
          <a:p>
            <a:pPr lvl="1"/>
            <a:r>
              <a:rPr lang="en-US" sz="2400">
                <a:solidFill>
                  <a:schemeClr val="tx2"/>
                </a:solidFill>
              </a:rPr>
              <a:t>Multiple property ads have different suburbs</a:t>
            </a:r>
          </a:p>
          <a:p>
            <a:r>
              <a:rPr lang="en-US" sz="2800"/>
              <a:t>Money: want a range not a textual match</a:t>
            </a:r>
          </a:p>
          <a:p>
            <a:pPr lvl="1"/>
            <a:r>
              <a:rPr lang="en-US" sz="2400">
                <a:solidFill>
                  <a:schemeClr val="tx2"/>
                </a:solidFill>
              </a:rPr>
              <a:t>Multiple amounts:</a:t>
            </a:r>
            <a:r>
              <a:rPr lang="en-US" sz="2400"/>
              <a:t> was $155K, now $145K</a:t>
            </a:r>
          </a:p>
          <a:p>
            <a:pPr lvl="1"/>
            <a:r>
              <a:rPr lang="en-US" sz="2400">
                <a:solidFill>
                  <a:schemeClr val="tx2"/>
                </a:solidFill>
              </a:rPr>
              <a:t>Variations:</a:t>
            </a:r>
            <a:r>
              <a:rPr lang="en-US" sz="2400"/>
              <a:t> offers in the high 700s [</a:t>
            </a:r>
            <a:r>
              <a:rPr lang="en-US" sz="2400" i="1"/>
              <a:t>but not</a:t>
            </a:r>
            <a:r>
              <a:rPr lang="en-US" sz="2400"/>
              <a:t>  rents for $270]</a:t>
            </a:r>
            <a:endParaRPr lang="en-US" sz="2400" i="1"/>
          </a:p>
          <a:p>
            <a:r>
              <a:rPr lang="en-US" sz="2800"/>
              <a:t>Bedrooms: similar issues (br, bdr, beds, B/R)</a:t>
            </a:r>
          </a:p>
        </p:txBody>
      </p:sp>
      <p:sp>
        <p:nvSpPr>
          <p:cNvPr id="2451460"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IS 240 – Spring 2013 </a:t>
            </a:r>
            <a:endParaRPr lang="en-US"/>
          </a:p>
        </p:txBody>
      </p:sp>
      <p:sp>
        <p:nvSpPr>
          <p:cNvPr id="2453506" name="Rectangle 2"/>
          <p:cNvSpPr>
            <a:spLocks noChangeArrowheads="1"/>
          </p:cNvSpPr>
          <p:nvPr/>
        </p:nvSpPr>
        <p:spPr bwMode="auto">
          <a:xfrm>
            <a:off x="485775" y="118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453507" name="Rectangle 3"/>
          <p:cNvSpPr>
            <a:spLocks noGrp="1" noChangeArrowheads="1"/>
          </p:cNvSpPr>
          <p:nvPr>
            <p:ph type="title"/>
          </p:nvPr>
        </p:nvSpPr>
        <p:spPr/>
        <p:txBody>
          <a:bodyPr/>
          <a:lstStyle/>
          <a:p>
            <a:r>
              <a:rPr lang="en-US"/>
              <a:t>Machine learning</a:t>
            </a:r>
          </a:p>
        </p:txBody>
      </p:sp>
      <p:sp>
        <p:nvSpPr>
          <p:cNvPr id="2453508" name="Rectangle 4"/>
          <p:cNvSpPr>
            <a:spLocks noGrp="1" noChangeArrowheads="1"/>
          </p:cNvSpPr>
          <p:nvPr>
            <p:ph type="body" idx="1"/>
          </p:nvPr>
        </p:nvSpPr>
        <p:spPr/>
        <p:txBody>
          <a:bodyPr/>
          <a:lstStyle/>
          <a:p>
            <a:pPr>
              <a:lnSpc>
                <a:spcPct val="90000"/>
              </a:lnSpc>
            </a:pPr>
            <a:r>
              <a:rPr lang="en-US"/>
              <a:t>To keep up with and exploit the web, you need to be able to </a:t>
            </a:r>
            <a:r>
              <a:rPr lang="en-US" i="1"/>
              <a:t>learn</a:t>
            </a:r>
          </a:p>
          <a:p>
            <a:pPr lvl="1">
              <a:lnSpc>
                <a:spcPct val="90000"/>
              </a:lnSpc>
            </a:pPr>
            <a:r>
              <a:rPr lang="en-US"/>
              <a:t>Discovery: How do you find new information sources </a:t>
            </a:r>
            <a:r>
              <a:rPr lang="en-US" i="1"/>
              <a:t>S</a:t>
            </a:r>
            <a:r>
              <a:rPr lang="en-US"/>
              <a:t>?</a:t>
            </a:r>
          </a:p>
          <a:p>
            <a:pPr lvl="1">
              <a:lnSpc>
                <a:spcPct val="90000"/>
              </a:lnSpc>
            </a:pPr>
            <a:r>
              <a:rPr lang="en-US"/>
              <a:t>Extraction: How can you access and parse the information in </a:t>
            </a:r>
            <a:r>
              <a:rPr lang="en-US" i="1"/>
              <a:t>S</a:t>
            </a:r>
            <a:r>
              <a:rPr lang="en-US"/>
              <a:t>?</a:t>
            </a:r>
            <a:endParaRPr lang="en-US" i="1"/>
          </a:p>
          <a:p>
            <a:pPr lvl="1">
              <a:lnSpc>
                <a:spcPct val="90000"/>
              </a:lnSpc>
            </a:pPr>
            <a:r>
              <a:rPr lang="en-US"/>
              <a:t>Semantics: How does one understand and link up the information in contained in </a:t>
            </a:r>
            <a:r>
              <a:rPr lang="en-US" i="1"/>
              <a:t>S</a:t>
            </a:r>
            <a:r>
              <a:rPr lang="en-US"/>
              <a:t>?</a:t>
            </a:r>
            <a:endParaRPr lang="en-US" i="1"/>
          </a:p>
          <a:p>
            <a:pPr lvl="1">
              <a:lnSpc>
                <a:spcPct val="90000"/>
              </a:lnSpc>
            </a:pPr>
            <a:r>
              <a:rPr lang="en-US"/>
              <a:t>Pragmatics: What is the accuracy, reliability, and scope of information in </a:t>
            </a:r>
            <a:r>
              <a:rPr lang="en-US" i="1"/>
              <a:t>S</a:t>
            </a:r>
            <a:r>
              <a:rPr lang="en-US"/>
              <a:t>?</a:t>
            </a:r>
          </a:p>
          <a:p>
            <a:pPr>
              <a:lnSpc>
                <a:spcPct val="90000"/>
              </a:lnSpc>
            </a:pPr>
            <a:r>
              <a:rPr lang="en-US"/>
              <a:t>Hand-coding just doesn</a:t>
            </a:r>
            <a:r>
              <a:rPr lang="ja-JP" altLang="en-US">
                <a:latin typeface="Arial"/>
              </a:rPr>
              <a:t>’</a:t>
            </a:r>
            <a:r>
              <a:rPr lang="en-US"/>
              <a:t>t scale</a:t>
            </a:r>
          </a:p>
        </p:txBody>
      </p:sp>
      <p:sp>
        <p:nvSpPr>
          <p:cNvPr id="2453509" name="Text Box 5"/>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455554" name="Rectangle 2"/>
          <p:cNvSpPr>
            <a:spLocks noGrp="1" noChangeArrowheads="1"/>
          </p:cNvSpPr>
          <p:nvPr>
            <p:ph type="title"/>
          </p:nvPr>
        </p:nvSpPr>
        <p:spPr/>
        <p:txBody>
          <a:bodyPr/>
          <a:lstStyle/>
          <a:p>
            <a:r>
              <a:rPr lang="en-US"/>
              <a:t>Question answering from text</a:t>
            </a:r>
          </a:p>
        </p:txBody>
      </p:sp>
      <p:sp>
        <p:nvSpPr>
          <p:cNvPr id="2455555" name="Rectangle 3"/>
          <p:cNvSpPr>
            <a:spLocks noGrp="1" noChangeArrowheads="1"/>
          </p:cNvSpPr>
          <p:nvPr>
            <p:ph type="body" idx="1"/>
          </p:nvPr>
        </p:nvSpPr>
        <p:spPr/>
        <p:txBody>
          <a:bodyPr/>
          <a:lstStyle/>
          <a:p>
            <a:pPr>
              <a:lnSpc>
                <a:spcPct val="90000"/>
              </a:lnSpc>
            </a:pPr>
            <a:r>
              <a:rPr lang="en-US" sz="2600"/>
              <a:t>TREC 8/9 QA competition: an idea originating from the IR community</a:t>
            </a:r>
          </a:p>
          <a:p>
            <a:pPr>
              <a:lnSpc>
                <a:spcPct val="90000"/>
              </a:lnSpc>
            </a:pPr>
            <a:r>
              <a:rPr lang="en-US" sz="2600"/>
              <a:t>With massive collections of on-line documents, manual translation of knowledge is impractical: we want answers from textbases </a:t>
            </a:r>
            <a:r>
              <a:rPr lang="en-US" sz="2200">
                <a:solidFill>
                  <a:srgbClr val="CC0000"/>
                </a:solidFill>
              </a:rPr>
              <a:t>[cf. bioinformatics]</a:t>
            </a:r>
          </a:p>
          <a:p>
            <a:pPr>
              <a:lnSpc>
                <a:spcPct val="90000"/>
              </a:lnSpc>
            </a:pPr>
            <a:r>
              <a:rPr lang="en-US" sz="2600"/>
              <a:t>Evaluated output is 5 answers of 50/250 byte snippets of text drawn from a 3 Gb text collection, and required to contain at least one concept of the semantic category of the expected answer type. (IR think.  Suggests the use of named entity recognizers.)</a:t>
            </a:r>
          </a:p>
          <a:p>
            <a:pPr>
              <a:lnSpc>
                <a:spcPct val="90000"/>
              </a:lnSpc>
            </a:pPr>
            <a:r>
              <a:rPr lang="en-US" sz="2600"/>
              <a:t>Get reciprocal points for highest correct answer.</a:t>
            </a:r>
          </a:p>
        </p:txBody>
      </p:sp>
      <p:sp>
        <p:nvSpPr>
          <p:cNvPr id="2455556"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457602" name="Rectangle 2"/>
          <p:cNvSpPr>
            <a:spLocks noGrp="1" noChangeArrowheads="1"/>
          </p:cNvSpPr>
          <p:nvPr>
            <p:ph type="title"/>
          </p:nvPr>
        </p:nvSpPr>
        <p:spPr>
          <a:xfrm>
            <a:off x="304800" y="0"/>
            <a:ext cx="7543800" cy="990600"/>
          </a:xfrm>
        </p:spPr>
        <p:txBody>
          <a:bodyPr/>
          <a:lstStyle/>
          <a:p>
            <a:r>
              <a:rPr lang="en-US" sz="3200"/>
              <a:t>Pasca and Harabagiu (2001) show  value of sophisticated NLP</a:t>
            </a:r>
          </a:p>
        </p:txBody>
      </p:sp>
      <p:sp>
        <p:nvSpPr>
          <p:cNvPr id="2457603" name="Rectangle 3"/>
          <p:cNvSpPr>
            <a:spLocks noGrp="1" noChangeArrowheads="1"/>
          </p:cNvSpPr>
          <p:nvPr>
            <p:ph type="body" idx="1"/>
          </p:nvPr>
        </p:nvSpPr>
        <p:spPr/>
        <p:txBody>
          <a:bodyPr/>
          <a:lstStyle/>
          <a:p>
            <a:pPr>
              <a:lnSpc>
                <a:spcPct val="90000"/>
              </a:lnSpc>
            </a:pPr>
            <a:r>
              <a:rPr lang="en-US" sz="2800"/>
              <a:t>Good IR is needed: paragraph retrieval based on SMART</a:t>
            </a:r>
          </a:p>
          <a:p>
            <a:pPr>
              <a:lnSpc>
                <a:spcPct val="90000"/>
              </a:lnSpc>
            </a:pPr>
            <a:r>
              <a:rPr lang="en-US" sz="2800"/>
              <a:t>Large taxonomy of question types and expected answer types is crucial</a:t>
            </a:r>
          </a:p>
          <a:p>
            <a:pPr>
              <a:lnSpc>
                <a:spcPct val="90000"/>
              </a:lnSpc>
            </a:pPr>
            <a:r>
              <a:rPr lang="en-US" sz="2800"/>
              <a:t>Statistical parser (modeled on Collins 1997) used to parse questions and relevant text for answers, and to build knowledge base</a:t>
            </a:r>
          </a:p>
          <a:p>
            <a:pPr>
              <a:lnSpc>
                <a:spcPct val="90000"/>
              </a:lnSpc>
            </a:pPr>
            <a:r>
              <a:rPr lang="en-US" sz="2800"/>
              <a:t>Controlled query expansion loops (morphological, lexical synonyms, and semantic relations) are all important </a:t>
            </a:r>
          </a:p>
          <a:p>
            <a:pPr>
              <a:lnSpc>
                <a:spcPct val="90000"/>
              </a:lnSpc>
            </a:pPr>
            <a:r>
              <a:rPr lang="en-US" sz="2800"/>
              <a:t>Answer ranking by simple ML method</a:t>
            </a:r>
          </a:p>
        </p:txBody>
      </p:sp>
      <p:sp>
        <p:nvSpPr>
          <p:cNvPr id="2457604"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459650" name="Rectangle 2"/>
          <p:cNvSpPr>
            <a:spLocks noGrp="1" noChangeArrowheads="1"/>
          </p:cNvSpPr>
          <p:nvPr>
            <p:ph type="title"/>
          </p:nvPr>
        </p:nvSpPr>
        <p:spPr/>
        <p:txBody>
          <a:bodyPr/>
          <a:lstStyle/>
          <a:p>
            <a:r>
              <a:rPr lang="en-US"/>
              <a:t>Question Answering Example</a:t>
            </a:r>
          </a:p>
        </p:txBody>
      </p:sp>
      <p:sp>
        <p:nvSpPr>
          <p:cNvPr id="2459651" name="Rectangle 3"/>
          <p:cNvSpPr>
            <a:spLocks noGrp="1" noChangeArrowheads="1"/>
          </p:cNvSpPr>
          <p:nvPr>
            <p:ph type="body" idx="1"/>
          </p:nvPr>
        </p:nvSpPr>
        <p:spPr/>
        <p:txBody>
          <a:bodyPr/>
          <a:lstStyle/>
          <a:p>
            <a:pPr>
              <a:lnSpc>
                <a:spcPct val="90000"/>
              </a:lnSpc>
            </a:pPr>
            <a:r>
              <a:rPr lang="en-US" sz="2600"/>
              <a:t>How hot does the inside of an active volcano get? </a:t>
            </a:r>
          </a:p>
          <a:p>
            <a:pPr>
              <a:lnSpc>
                <a:spcPct val="90000"/>
              </a:lnSpc>
            </a:pPr>
            <a:r>
              <a:rPr lang="en-US" sz="2600"/>
              <a:t>get(TEMPERATURE, inside(volcano(active))) </a:t>
            </a:r>
          </a:p>
          <a:p>
            <a:pPr>
              <a:lnSpc>
                <a:spcPct val="90000"/>
              </a:lnSpc>
            </a:pPr>
            <a:r>
              <a:rPr lang="ja-JP" altLang="en-US" sz="2600">
                <a:latin typeface="Arial"/>
              </a:rPr>
              <a:t>“</a:t>
            </a:r>
            <a:r>
              <a:rPr lang="en-US" sz="2600"/>
              <a:t>lava fragments belched out of the mountain were as hot as 300 degrees Fahrenheit</a:t>
            </a:r>
            <a:r>
              <a:rPr lang="ja-JP" altLang="en-US" sz="2600">
                <a:latin typeface="Arial"/>
              </a:rPr>
              <a:t>”</a:t>
            </a:r>
            <a:r>
              <a:rPr lang="en-US" sz="2600"/>
              <a:t> </a:t>
            </a:r>
          </a:p>
          <a:p>
            <a:pPr>
              <a:lnSpc>
                <a:spcPct val="90000"/>
              </a:lnSpc>
            </a:pPr>
            <a:r>
              <a:rPr lang="en-US" sz="2600"/>
              <a:t>fragments(lava, TEMPERATURE(degrees(300)), </a:t>
            </a:r>
          </a:p>
          <a:p>
            <a:pPr lvl="1">
              <a:lnSpc>
                <a:spcPct val="90000"/>
              </a:lnSpc>
              <a:buFontTx/>
              <a:buNone/>
            </a:pPr>
            <a:r>
              <a:rPr lang="en-US" sz="2400"/>
              <a:t>	belched(out, mountain)) </a:t>
            </a:r>
          </a:p>
          <a:p>
            <a:pPr lvl="1">
              <a:lnSpc>
                <a:spcPct val="90000"/>
              </a:lnSpc>
            </a:pPr>
            <a:r>
              <a:rPr lang="en-US" sz="2000"/>
              <a:t>volcano ISA mountain </a:t>
            </a:r>
          </a:p>
          <a:p>
            <a:pPr lvl="1">
              <a:lnSpc>
                <a:spcPct val="90000"/>
              </a:lnSpc>
            </a:pPr>
            <a:r>
              <a:rPr lang="en-US" sz="2000"/>
              <a:t>lava ISPARTOF volcano  </a:t>
            </a:r>
            <a:r>
              <a:rPr lang="en-US" sz="2000">
                <a:sym typeface="Symbol" charset="0"/>
              </a:rPr>
              <a:t>  </a:t>
            </a:r>
            <a:r>
              <a:rPr lang="en-US" sz="2000"/>
              <a:t>lava inside volcano </a:t>
            </a:r>
          </a:p>
          <a:p>
            <a:pPr lvl="1">
              <a:lnSpc>
                <a:spcPct val="90000"/>
              </a:lnSpc>
            </a:pPr>
            <a:r>
              <a:rPr lang="en-US" sz="2000"/>
              <a:t>fragments of lava HAVEPROPERTIESOF lava </a:t>
            </a:r>
          </a:p>
          <a:p>
            <a:pPr>
              <a:lnSpc>
                <a:spcPct val="90000"/>
              </a:lnSpc>
            </a:pPr>
            <a:r>
              <a:rPr lang="en-US" sz="2600"/>
              <a:t>The needed semantic information is in WordNet definitions, and was successfully translated into a form that can be used for rough </a:t>
            </a:r>
            <a:r>
              <a:rPr lang="ja-JP" altLang="en-US" sz="2600">
                <a:latin typeface="Arial"/>
              </a:rPr>
              <a:t>‘</a:t>
            </a:r>
            <a:r>
              <a:rPr lang="en-US" sz="2600"/>
              <a:t>proofs</a:t>
            </a:r>
            <a:r>
              <a:rPr lang="ja-JP" altLang="en-US" sz="2600">
                <a:latin typeface="Arial"/>
              </a:rPr>
              <a:t>’</a:t>
            </a:r>
            <a:r>
              <a:rPr lang="en-US" sz="2600"/>
              <a:t> </a:t>
            </a:r>
          </a:p>
        </p:txBody>
      </p:sp>
      <p:sp>
        <p:nvSpPr>
          <p:cNvPr id="2459652"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ctrTitle"/>
          </p:nvPr>
        </p:nvSpPr>
        <p:spPr>
          <a:xfrm>
            <a:off x="109538" y="793750"/>
            <a:ext cx="8729662" cy="1263650"/>
          </a:xfrm>
        </p:spPr>
        <p:txBody>
          <a:bodyPr/>
          <a:lstStyle/>
          <a:p>
            <a:r>
              <a:rPr lang="en-US">
                <a:latin typeface="Arial" charset="0"/>
                <a:ea typeface="Arial Unicode MS" charset="0"/>
                <a:cs typeface="Arial" charset="0"/>
              </a:rPr>
              <a:t>IBM Watson</a:t>
            </a:r>
            <a:br>
              <a:rPr lang="en-US">
                <a:latin typeface="Arial" charset="0"/>
                <a:ea typeface="Arial Unicode MS" charset="0"/>
                <a:cs typeface="Arial" charset="0"/>
              </a:rPr>
            </a:br>
            <a:r>
              <a:rPr lang="en-US" sz="2400" i="1">
                <a:solidFill>
                  <a:srgbClr val="3399FF"/>
                </a:solidFill>
                <a:latin typeface="Arial" charset="0"/>
                <a:ea typeface="Arial Unicode MS" charset="0"/>
                <a:cs typeface="Arial" charset="0"/>
              </a:rPr>
              <a:t>A </a:t>
            </a:r>
            <a:r>
              <a:rPr lang="en-US" altLang="ja-JP" sz="2400" i="1">
                <a:solidFill>
                  <a:srgbClr val="3399FF"/>
                </a:solidFill>
                <a:latin typeface="Arial" charset="0"/>
                <a:ea typeface="Arial Unicode MS" charset="0"/>
                <a:cs typeface="Arial" charset="0"/>
              </a:rPr>
              <a:t>B</a:t>
            </a:r>
            <a:r>
              <a:rPr lang="en-US" sz="2400" i="1">
                <a:solidFill>
                  <a:srgbClr val="3399FF"/>
                </a:solidFill>
                <a:latin typeface="Arial" charset="0"/>
                <a:ea typeface="Arial Unicode MS" charset="0"/>
                <a:cs typeface="Arial" charset="0"/>
              </a:rPr>
              <a:t>rief </a:t>
            </a:r>
            <a:r>
              <a:rPr lang="en-US" altLang="ja-JP" sz="2400" i="1">
                <a:solidFill>
                  <a:srgbClr val="3399FF"/>
                </a:solidFill>
                <a:latin typeface="Arial" charset="0"/>
                <a:ea typeface="Arial Unicode MS" charset="0"/>
                <a:cs typeface="Arial" charset="0"/>
              </a:rPr>
              <a:t>O</a:t>
            </a:r>
            <a:r>
              <a:rPr lang="en-US" sz="2400" i="1">
                <a:solidFill>
                  <a:srgbClr val="3399FF"/>
                </a:solidFill>
                <a:latin typeface="Arial" charset="0"/>
                <a:ea typeface="Arial Unicode MS" charset="0"/>
                <a:cs typeface="Arial" charset="0"/>
              </a:rPr>
              <a:t>verview and Thoughts for </a:t>
            </a:r>
            <a:r>
              <a:rPr lang="en-US" sz="2200" i="1">
                <a:solidFill>
                  <a:srgbClr val="3399FF"/>
                </a:solidFill>
                <a:latin typeface="Arial" charset="0"/>
                <a:ea typeface="Arial Unicode MS" charset="0"/>
                <a:cs typeface="Arial" charset="0"/>
              </a:rPr>
              <a:t>Healthcare Education and Performance Improvement</a:t>
            </a:r>
            <a:r>
              <a:rPr lang="en-US" sz="2200">
                <a:solidFill>
                  <a:srgbClr val="6974DD"/>
                </a:solidFill>
                <a:latin typeface="Arial" charset="0"/>
                <a:ea typeface="Arial Unicode MS" charset="0"/>
                <a:cs typeface="Arial" charset="0"/>
              </a:rPr>
              <a:t> </a:t>
            </a:r>
          </a:p>
        </p:txBody>
      </p:sp>
      <p:sp>
        <p:nvSpPr>
          <p:cNvPr id="3075" name="Rectangle 3"/>
          <p:cNvSpPr>
            <a:spLocks noGrp="1" noChangeArrowheads="1"/>
          </p:cNvSpPr>
          <p:nvPr>
            <p:ph type="subTitle" idx="4294967295"/>
          </p:nvPr>
        </p:nvSpPr>
        <p:spPr>
          <a:xfrm>
            <a:off x="304800" y="2819400"/>
            <a:ext cx="4389438" cy="609600"/>
          </a:xfrm>
        </p:spPr>
        <p:txBody>
          <a:bodyPr/>
          <a:lstStyle/>
          <a:p>
            <a:pPr>
              <a:lnSpc>
                <a:spcPct val="85000"/>
              </a:lnSpc>
              <a:buFont typeface="Wingdings" charset="0"/>
              <a:buNone/>
            </a:pPr>
            <a:r>
              <a:rPr lang="en-US" sz="1800">
                <a:solidFill>
                  <a:srgbClr val="479D83"/>
                </a:solidFill>
                <a:latin typeface="Arial" charset="0"/>
                <a:cs typeface="Arial" charset="0"/>
              </a:rPr>
              <a:t>Watson Team</a:t>
            </a:r>
          </a:p>
          <a:p>
            <a:pPr>
              <a:lnSpc>
                <a:spcPct val="85000"/>
              </a:lnSpc>
              <a:buFont typeface="Wingdings" charset="0"/>
              <a:buNone/>
            </a:pPr>
            <a:r>
              <a:rPr lang="en-US" sz="1800">
                <a:solidFill>
                  <a:srgbClr val="479D83"/>
                </a:solidFill>
                <a:latin typeface="Arial" charset="0"/>
                <a:cs typeface="Arial" charset="0"/>
              </a:rPr>
              <a:t>Presenter: Joel Farrell</a:t>
            </a:r>
          </a:p>
          <a:p>
            <a:pPr>
              <a:lnSpc>
                <a:spcPct val="85000"/>
              </a:lnSpc>
              <a:buFont typeface="Wingdings" charset="0"/>
              <a:buNone/>
            </a:pPr>
            <a:r>
              <a:rPr lang="en-US" sz="1800">
                <a:solidFill>
                  <a:srgbClr val="479D83"/>
                </a:solidFill>
                <a:latin typeface="Arial" charset="0"/>
                <a:cs typeface="Arial" charset="0"/>
              </a:rPr>
              <a:t>IBM</a:t>
            </a:r>
          </a:p>
        </p:txBody>
      </p:sp>
    </p:spTree>
    <p:extLst>
      <p:ext uri="{BB962C8B-B14F-4D97-AF65-F5344CB8AC3E}">
        <p14:creationId xmlns:p14="http://schemas.microsoft.com/office/powerpoint/2010/main" val="376398675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a:xfrm>
            <a:off x="182563" y="566738"/>
            <a:ext cx="8961437" cy="476250"/>
          </a:xfrm>
        </p:spPr>
        <p:txBody>
          <a:bodyPr/>
          <a:lstStyle/>
          <a:p>
            <a:r>
              <a:rPr lang="en-US" sz="2800">
                <a:latin typeface="Arial" charset="0"/>
                <a:ea typeface="Arial Unicode MS" charset="0"/>
                <a:cs typeface="Arial" charset="0"/>
              </a:rPr>
              <a:t>Informed Decision Making: Search vs. Expert Q&amp;A </a:t>
            </a:r>
          </a:p>
        </p:txBody>
      </p:sp>
      <p:grpSp>
        <p:nvGrpSpPr>
          <p:cNvPr id="2" name="Group 76"/>
          <p:cNvGrpSpPr>
            <a:grpSpLocks/>
          </p:cNvGrpSpPr>
          <p:nvPr/>
        </p:nvGrpSpPr>
        <p:grpSpPr bwMode="auto">
          <a:xfrm>
            <a:off x="109538" y="1724025"/>
            <a:ext cx="8915400" cy="3105150"/>
            <a:chOff x="119416" y="1064528"/>
            <a:chExt cx="8915400" cy="3104864"/>
          </a:xfrm>
        </p:grpSpPr>
        <p:sp>
          <p:nvSpPr>
            <p:cNvPr id="66" name="Trapezoid 65"/>
            <p:cNvSpPr>
              <a:spLocks noChangeArrowheads="1"/>
            </p:cNvSpPr>
            <p:nvPr/>
          </p:nvSpPr>
          <p:spPr bwMode="auto">
            <a:xfrm rot="5400000">
              <a:off x="3024684" y="-1840740"/>
              <a:ext cx="3104864" cy="8915400"/>
            </a:xfrm>
            <a:custGeom>
              <a:avLst/>
              <a:gdLst>
                <a:gd name="T0" fmla="*/ 1552432 w 3104864"/>
                <a:gd name="T1" fmla="*/ 0 h 8915400"/>
                <a:gd name="T2" fmla="*/ 388108 w 3104864"/>
                <a:gd name="T3" fmla="*/ 4457700 h 8915400"/>
                <a:gd name="T4" fmla="*/ 1552432 w 3104864"/>
                <a:gd name="T5" fmla="*/ 8915400 h 8915400"/>
                <a:gd name="T6" fmla="*/ 2716756 w 3104864"/>
                <a:gd name="T7" fmla="*/ 4457700 h 8915400"/>
                <a:gd name="T8" fmla="*/ 17694720 60000 65536"/>
                <a:gd name="T9" fmla="*/ 11796480 60000 65536"/>
                <a:gd name="T10" fmla="*/ 5898240 60000 65536"/>
                <a:gd name="T11" fmla="*/ 0 60000 65536"/>
                <a:gd name="T12" fmla="*/ 517477 w 3104864"/>
                <a:gd name="T13" fmla="*/ 1485900 h 8915400"/>
                <a:gd name="T14" fmla="*/ 2587387 w 3104864"/>
                <a:gd name="T15" fmla="*/ 8915400 h 8915400"/>
              </a:gdLst>
              <a:ahLst/>
              <a:cxnLst>
                <a:cxn ang="T8">
                  <a:pos x="T0" y="T1"/>
                </a:cxn>
                <a:cxn ang="T9">
                  <a:pos x="T2" y="T3"/>
                </a:cxn>
                <a:cxn ang="T10">
                  <a:pos x="T4" y="T5"/>
                </a:cxn>
                <a:cxn ang="T11">
                  <a:pos x="T6" y="T7"/>
                </a:cxn>
              </a:cxnLst>
              <a:rect l="T12" t="T13" r="T14" b="T15"/>
              <a:pathLst>
                <a:path w="3104864" h="8915400">
                  <a:moveTo>
                    <a:pt x="0" y="8915400"/>
                  </a:moveTo>
                  <a:lnTo>
                    <a:pt x="776216" y="0"/>
                  </a:lnTo>
                  <a:lnTo>
                    <a:pt x="2328648" y="0"/>
                  </a:lnTo>
                  <a:lnTo>
                    <a:pt x="3104864" y="8915400"/>
                  </a:lnTo>
                  <a:close/>
                </a:path>
              </a:pathLst>
            </a:custGeom>
            <a:gradFill rotWithShape="1">
              <a:gsLst>
                <a:gs pos="0">
                  <a:srgbClr val="BCBCBC"/>
                </a:gs>
                <a:gs pos="35001">
                  <a:srgbClr val="D0D0D0"/>
                </a:gs>
                <a:gs pos="100000">
                  <a:srgbClr val="EDEDED"/>
                </a:gs>
              </a:gsLst>
              <a:lin ang="162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dk1"/>
                </a:solidFill>
                <a:latin typeface="+mn-lt"/>
                <a:ea typeface="+mn-ea"/>
                <a:cs typeface="+mn-cs"/>
              </a:endParaRPr>
            </a:p>
          </p:txBody>
        </p:sp>
        <p:sp>
          <p:nvSpPr>
            <p:cNvPr id="151568" name="TextBox 15"/>
            <p:cNvSpPr txBox="1">
              <a:spLocks noChangeArrowheads="1"/>
            </p:cNvSpPr>
            <p:nvPr/>
          </p:nvSpPr>
          <p:spPr bwMode="auto">
            <a:xfrm>
              <a:off x="865496" y="1227160"/>
              <a:ext cx="2308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400"/>
                <a:t>Decision Maker</a:t>
              </a:r>
            </a:p>
          </p:txBody>
        </p:sp>
        <p:sp>
          <p:nvSpPr>
            <p:cNvPr id="151569" name="TextBox 16"/>
            <p:cNvSpPr txBox="1">
              <a:spLocks noChangeArrowheads="1"/>
            </p:cNvSpPr>
            <p:nvPr/>
          </p:nvSpPr>
          <p:spPr bwMode="auto">
            <a:xfrm>
              <a:off x="5410200" y="1743512"/>
              <a:ext cx="2206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400"/>
                <a:t>Search Engine</a:t>
              </a:r>
            </a:p>
          </p:txBody>
        </p:sp>
        <p:sp>
          <p:nvSpPr>
            <p:cNvPr id="18" name="Rectangle 17"/>
            <p:cNvSpPr>
              <a:spLocks noChangeArrowheads="1"/>
            </p:cNvSpPr>
            <p:nvPr/>
          </p:nvSpPr>
          <p:spPr bwMode="auto">
            <a:xfrm>
              <a:off x="4267553" y="2224884"/>
              <a:ext cx="4648200" cy="457158"/>
            </a:xfrm>
            <a:prstGeom prst="rect">
              <a:avLst/>
            </a:prstGeom>
            <a:gradFill rotWithShape="1">
              <a:gsLst>
                <a:gs pos="0">
                  <a:srgbClr val="008181"/>
                </a:gs>
                <a:gs pos="80000">
                  <a:srgbClr val="00AAAA"/>
                </a:gs>
                <a:gs pos="100000">
                  <a:srgbClr val="00AFAF"/>
                </a:gs>
              </a:gsLst>
              <a:lin ang="16200000"/>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dirty="0">
                  <a:solidFill>
                    <a:schemeClr val="lt1"/>
                  </a:solidFill>
                  <a:latin typeface="+mn-lt"/>
                  <a:ea typeface="+mn-ea"/>
                  <a:cs typeface="+mn-cs"/>
                </a:rPr>
                <a:t>Finds Documents containing Keywords</a:t>
              </a:r>
            </a:p>
          </p:txBody>
        </p:sp>
        <p:sp>
          <p:nvSpPr>
            <p:cNvPr id="19" name="Rectangle 18"/>
            <p:cNvSpPr>
              <a:spLocks noChangeArrowheads="1"/>
            </p:cNvSpPr>
            <p:nvPr/>
          </p:nvSpPr>
          <p:spPr bwMode="auto">
            <a:xfrm>
              <a:off x="4267553" y="2758235"/>
              <a:ext cx="4648200" cy="457158"/>
            </a:xfrm>
            <a:prstGeom prst="rect">
              <a:avLst/>
            </a:prstGeom>
            <a:gradFill rotWithShape="1">
              <a:gsLst>
                <a:gs pos="0">
                  <a:srgbClr val="008181"/>
                </a:gs>
                <a:gs pos="80000">
                  <a:srgbClr val="00AAAA"/>
                </a:gs>
                <a:gs pos="100000">
                  <a:srgbClr val="00AFAF"/>
                </a:gs>
              </a:gsLst>
              <a:lin ang="16200000"/>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dirty="0">
                  <a:solidFill>
                    <a:schemeClr val="lt1"/>
                  </a:solidFill>
                  <a:latin typeface="+mn-lt"/>
                  <a:ea typeface="+mn-ea"/>
                  <a:cs typeface="+mn-cs"/>
                </a:rPr>
                <a:t>Delivers Documents based on Popularity</a:t>
              </a:r>
            </a:p>
          </p:txBody>
        </p:sp>
        <p:cxnSp>
          <p:nvCxnSpPr>
            <p:cNvPr id="21" name="Shape 20"/>
            <p:cNvCxnSpPr>
              <a:stCxn id="28" idx="3"/>
              <a:endCxn id="18" idx="1"/>
            </p:cNvCxnSpPr>
            <p:nvPr/>
          </p:nvCxnSpPr>
          <p:spPr>
            <a:xfrm>
              <a:off x="3715103" y="2453463"/>
              <a:ext cx="552450" cy="1587"/>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2" name="Shape 21"/>
            <p:cNvCxnSpPr>
              <a:stCxn id="19" idx="1"/>
              <a:endCxn id="29" idx="3"/>
            </p:cNvCxnSpPr>
            <p:nvPr/>
          </p:nvCxnSpPr>
          <p:spPr>
            <a:xfrm rot="10800000">
              <a:off x="3715103" y="2986814"/>
              <a:ext cx="552450" cy="1587"/>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a:spLocks noChangeArrowheads="1"/>
            </p:cNvSpPr>
            <p:nvPr/>
          </p:nvSpPr>
          <p:spPr bwMode="auto">
            <a:xfrm>
              <a:off x="438503" y="1675660"/>
              <a:ext cx="3276600" cy="488905"/>
            </a:xfrm>
            <a:prstGeom prst="rect">
              <a:avLst/>
            </a:prstGeom>
            <a:solidFill>
              <a:srgbClr val="FFC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dirty="0">
                  <a:latin typeface="+mn-lt"/>
                  <a:ea typeface="+mn-ea"/>
                  <a:cs typeface="+mn-cs"/>
                </a:rPr>
                <a:t>Has Question</a:t>
              </a:r>
            </a:p>
          </p:txBody>
        </p:sp>
        <p:sp>
          <p:nvSpPr>
            <p:cNvPr id="28" name="Rectangle 27"/>
            <p:cNvSpPr>
              <a:spLocks noChangeArrowheads="1"/>
            </p:cNvSpPr>
            <p:nvPr/>
          </p:nvSpPr>
          <p:spPr bwMode="auto">
            <a:xfrm>
              <a:off x="438503" y="2209011"/>
              <a:ext cx="3276600" cy="488905"/>
            </a:xfrm>
            <a:prstGeom prst="rect">
              <a:avLst/>
            </a:prstGeom>
            <a:solidFill>
              <a:srgbClr val="FFC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dirty="0">
                  <a:latin typeface="+mn-lt"/>
                  <a:ea typeface="+mn-ea"/>
                  <a:cs typeface="+mn-cs"/>
                </a:rPr>
                <a:t>Distills to 2-3 Keywords</a:t>
              </a:r>
            </a:p>
          </p:txBody>
        </p:sp>
        <p:sp>
          <p:nvSpPr>
            <p:cNvPr id="29" name="Rectangle 28"/>
            <p:cNvSpPr>
              <a:spLocks noChangeArrowheads="1"/>
            </p:cNvSpPr>
            <p:nvPr/>
          </p:nvSpPr>
          <p:spPr bwMode="auto">
            <a:xfrm>
              <a:off x="438503" y="2743948"/>
              <a:ext cx="3276600" cy="487318"/>
            </a:xfrm>
            <a:prstGeom prst="rect">
              <a:avLst/>
            </a:prstGeom>
            <a:solidFill>
              <a:srgbClr val="FFC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dirty="0">
                  <a:latin typeface="+mn-lt"/>
                  <a:ea typeface="+mn-ea"/>
                  <a:cs typeface="+mn-cs"/>
                </a:rPr>
                <a:t>Reads Documents, Finds Answers</a:t>
              </a:r>
            </a:p>
          </p:txBody>
        </p:sp>
        <p:sp>
          <p:nvSpPr>
            <p:cNvPr id="41" name="Rectangle 40"/>
            <p:cNvSpPr>
              <a:spLocks noChangeArrowheads="1"/>
            </p:cNvSpPr>
            <p:nvPr/>
          </p:nvSpPr>
          <p:spPr bwMode="auto">
            <a:xfrm>
              <a:off x="438503" y="3277299"/>
              <a:ext cx="3276600" cy="487318"/>
            </a:xfrm>
            <a:prstGeom prst="rect">
              <a:avLst/>
            </a:prstGeom>
            <a:solidFill>
              <a:srgbClr val="FFC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dirty="0">
                  <a:latin typeface="+mn-lt"/>
                  <a:ea typeface="+mn-ea"/>
                  <a:cs typeface="+mn-cs"/>
                </a:rPr>
                <a:t>Finds &amp; Analyzes Evidence</a:t>
              </a:r>
            </a:p>
          </p:txBody>
        </p:sp>
      </p:grpSp>
      <p:grpSp>
        <p:nvGrpSpPr>
          <p:cNvPr id="3" name="Group 77"/>
          <p:cNvGrpSpPr>
            <a:grpSpLocks/>
          </p:cNvGrpSpPr>
          <p:nvPr/>
        </p:nvGrpSpPr>
        <p:grpSpPr bwMode="auto">
          <a:xfrm>
            <a:off x="111125" y="3459163"/>
            <a:ext cx="8915400" cy="3235325"/>
            <a:chOff x="122832" y="3595048"/>
            <a:chExt cx="8915400" cy="3235656"/>
          </a:xfrm>
        </p:grpSpPr>
        <p:sp>
          <p:nvSpPr>
            <p:cNvPr id="67" name="Trapezoid 66"/>
            <p:cNvSpPr>
              <a:spLocks noChangeArrowheads="1"/>
            </p:cNvSpPr>
            <p:nvPr/>
          </p:nvSpPr>
          <p:spPr bwMode="auto">
            <a:xfrm rot="-5400000">
              <a:off x="2962704" y="755177"/>
              <a:ext cx="3235656" cy="8915400"/>
            </a:xfrm>
            <a:custGeom>
              <a:avLst/>
              <a:gdLst>
                <a:gd name="T0" fmla="*/ 1617828 w 3235656"/>
                <a:gd name="T1" fmla="*/ 0 h 8915400"/>
                <a:gd name="T2" fmla="*/ 404457 w 3235656"/>
                <a:gd name="T3" fmla="*/ 4457700 h 8915400"/>
                <a:gd name="T4" fmla="*/ 1617828 w 3235656"/>
                <a:gd name="T5" fmla="*/ 8915400 h 8915400"/>
                <a:gd name="T6" fmla="*/ 2831199 w 3235656"/>
                <a:gd name="T7" fmla="*/ 4457700 h 8915400"/>
                <a:gd name="T8" fmla="*/ 17694720 60000 65536"/>
                <a:gd name="T9" fmla="*/ 11796480 60000 65536"/>
                <a:gd name="T10" fmla="*/ 5898240 60000 65536"/>
                <a:gd name="T11" fmla="*/ 0 60000 65536"/>
                <a:gd name="T12" fmla="*/ 539276 w 3235656"/>
                <a:gd name="T13" fmla="*/ 1485900 h 8915400"/>
                <a:gd name="T14" fmla="*/ 2696380 w 3235656"/>
                <a:gd name="T15" fmla="*/ 8915400 h 8915400"/>
              </a:gdLst>
              <a:ahLst/>
              <a:cxnLst>
                <a:cxn ang="T8">
                  <a:pos x="T0" y="T1"/>
                </a:cxn>
                <a:cxn ang="T9">
                  <a:pos x="T2" y="T3"/>
                </a:cxn>
                <a:cxn ang="T10">
                  <a:pos x="T4" y="T5"/>
                </a:cxn>
                <a:cxn ang="T11">
                  <a:pos x="T6" y="T7"/>
                </a:cxn>
              </a:cxnLst>
              <a:rect l="T12" t="T13" r="T14" b="T15"/>
              <a:pathLst>
                <a:path w="3235656" h="8915400">
                  <a:moveTo>
                    <a:pt x="0" y="8915400"/>
                  </a:moveTo>
                  <a:lnTo>
                    <a:pt x="808914" y="0"/>
                  </a:lnTo>
                  <a:lnTo>
                    <a:pt x="2426742" y="0"/>
                  </a:lnTo>
                  <a:lnTo>
                    <a:pt x="3235656" y="8915400"/>
                  </a:lnTo>
                  <a:close/>
                </a:path>
              </a:pathLst>
            </a:custGeom>
            <a:gradFill rotWithShape="1">
              <a:gsLst>
                <a:gs pos="0">
                  <a:srgbClr val="BCBCBC"/>
                </a:gs>
                <a:gs pos="35001">
                  <a:srgbClr val="D0D0D0"/>
                </a:gs>
                <a:gs pos="100000">
                  <a:srgbClr val="EDEDED"/>
                </a:gs>
              </a:gsLst>
              <a:lin ang="162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dk1"/>
                </a:solidFill>
                <a:latin typeface="+mn-lt"/>
                <a:ea typeface="+mn-ea"/>
                <a:cs typeface="+mn-cs"/>
              </a:endParaRPr>
            </a:p>
          </p:txBody>
        </p:sp>
        <p:sp>
          <p:nvSpPr>
            <p:cNvPr id="151557" name="TextBox 3"/>
            <p:cNvSpPr txBox="1">
              <a:spLocks noChangeArrowheads="1"/>
            </p:cNvSpPr>
            <p:nvPr/>
          </p:nvSpPr>
          <p:spPr bwMode="auto">
            <a:xfrm>
              <a:off x="6019800" y="3810000"/>
              <a:ext cx="1074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400"/>
                <a:t>Expert</a:t>
              </a:r>
            </a:p>
          </p:txBody>
        </p:sp>
        <p:sp>
          <p:nvSpPr>
            <p:cNvPr id="9" name="Rectangle 8"/>
            <p:cNvSpPr>
              <a:spLocks noChangeArrowheads="1"/>
            </p:cNvSpPr>
            <p:nvPr/>
          </p:nvSpPr>
          <p:spPr bwMode="auto">
            <a:xfrm>
              <a:off x="4302720" y="4242814"/>
              <a:ext cx="4613275" cy="457247"/>
            </a:xfrm>
            <a:prstGeom prst="rect">
              <a:avLst/>
            </a:prstGeom>
            <a:gradFill rotWithShape="1">
              <a:gsLst>
                <a:gs pos="0">
                  <a:srgbClr val="008181"/>
                </a:gs>
                <a:gs pos="80000">
                  <a:srgbClr val="00AAAA"/>
                </a:gs>
                <a:gs pos="100000">
                  <a:srgbClr val="00AFAF"/>
                </a:gs>
              </a:gsLst>
              <a:lin ang="16200000"/>
            </a:gradFill>
            <a:ln w="9525">
              <a:solidFill>
                <a:srgbClr val="009999"/>
              </a:solidFill>
              <a:miter lim="800000"/>
              <a:headEnd/>
              <a:tailEnd/>
            </a:ln>
            <a:effectLst>
              <a:outerShdw blurRad="63500" sx="102000" sy="102000" algn="ctr" rotWithShape="0">
                <a:srgbClr val="000000">
                  <a:alpha val="39999"/>
                </a:srgbClr>
              </a:outerShdw>
            </a:effectLst>
          </p:spPr>
          <p:txBody>
            <a:bodyPr anchor="ctr"/>
            <a:lstStyle/>
            <a:p>
              <a:pPr algn="ctr">
                <a:defRPr/>
              </a:pPr>
              <a:r>
                <a:rPr lang="en-US" dirty="0">
                  <a:solidFill>
                    <a:schemeClr val="lt1"/>
                  </a:solidFill>
                  <a:latin typeface="+mn-lt"/>
                  <a:ea typeface="+mn-ea"/>
                  <a:cs typeface="+mn-cs"/>
                </a:rPr>
                <a:t>Understands Question</a:t>
              </a:r>
            </a:p>
          </p:txBody>
        </p:sp>
        <p:sp>
          <p:nvSpPr>
            <p:cNvPr id="12" name="Rectangle 11"/>
            <p:cNvSpPr>
              <a:spLocks noChangeArrowheads="1"/>
            </p:cNvSpPr>
            <p:nvPr/>
          </p:nvSpPr>
          <p:spPr bwMode="auto">
            <a:xfrm>
              <a:off x="4302720" y="4763568"/>
              <a:ext cx="4613275" cy="457247"/>
            </a:xfrm>
            <a:prstGeom prst="rect">
              <a:avLst/>
            </a:prstGeom>
            <a:gradFill rotWithShape="1">
              <a:gsLst>
                <a:gs pos="0">
                  <a:srgbClr val="008181"/>
                </a:gs>
                <a:gs pos="80000">
                  <a:srgbClr val="00AAAA"/>
                </a:gs>
                <a:gs pos="100000">
                  <a:srgbClr val="00AFAF"/>
                </a:gs>
              </a:gsLst>
              <a:lin ang="16200000"/>
            </a:gradFill>
            <a:ln w="9525">
              <a:solidFill>
                <a:srgbClr val="009999"/>
              </a:solidFill>
              <a:miter lim="800000"/>
              <a:headEnd/>
              <a:tailEnd/>
            </a:ln>
            <a:effectLst>
              <a:outerShdw blurRad="63500" sx="102000" sy="102000" algn="ctr" rotWithShape="0">
                <a:srgbClr val="000000">
                  <a:alpha val="39999"/>
                </a:srgbClr>
              </a:outerShdw>
            </a:effectLst>
          </p:spPr>
          <p:txBody>
            <a:bodyPr anchor="ctr"/>
            <a:lstStyle/>
            <a:p>
              <a:pPr algn="ctr">
                <a:defRPr/>
              </a:pPr>
              <a:r>
                <a:rPr lang="en-US" dirty="0">
                  <a:solidFill>
                    <a:schemeClr val="lt1"/>
                  </a:solidFill>
                  <a:latin typeface="+mn-lt"/>
                  <a:ea typeface="+mn-ea"/>
                  <a:cs typeface="+mn-cs"/>
                </a:rPr>
                <a:t>Produces Possible Answers &amp; Evidence</a:t>
              </a:r>
            </a:p>
          </p:txBody>
        </p:sp>
        <p:sp>
          <p:nvSpPr>
            <p:cNvPr id="13" name="Rectangle 12"/>
            <p:cNvSpPr>
              <a:spLocks noChangeArrowheads="1"/>
            </p:cNvSpPr>
            <p:nvPr/>
          </p:nvSpPr>
          <p:spPr bwMode="auto">
            <a:xfrm>
              <a:off x="4302720" y="5833652"/>
              <a:ext cx="4613275" cy="457247"/>
            </a:xfrm>
            <a:prstGeom prst="rect">
              <a:avLst/>
            </a:prstGeom>
            <a:gradFill rotWithShape="1">
              <a:gsLst>
                <a:gs pos="0">
                  <a:srgbClr val="008181"/>
                </a:gs>
                <a:gs pos="80000">
                  <a:srgbClr val="00AAAA"/>
                </a:gs>
                <a:gs pos="100000">
                  <a:srgbClr val="00AFAF"/>
                </a:gs>
              </a:gsLst>
              <a:lin ang="16200000"/>
            </a:gradFill>
            <a:ln w="9525">
              <a:solidFill>
                <a:srgbClr val="009999"/>
              </a:solidFill>
              <a:miter lim="800000"/>
              <a:headEnd/>
              <a:tailEnd/>
            </a:ln>
            <a:effectLst>
              <a:outerShdw blurRad="63500" sx="102000" sy="102000" algn="ctr" rotWithShape="0">
                <a:srgbClr val="000000">
                  <a:alpha val="39999"/>
                </a:srgbClr>
              </a:outerShdw>
            </a:effectLst>
          </p:spPr>
          <p:txBody>
            <a:bodyPr anchor="ctr"/>
            <a:lstStyle/>
            <a:p>
              <a:pPr algn="ctr">
                <a:defRPr/>
              </a:pPr>
              <a:r>
                <a:rPr lang="en-US" dirty="0">
                  <a:solidFill>
                    <a:schemeClr val="lt1"/>
                  </a:solidFill>
                  <a:latin typeface="+mn-lt"/>
                  <a:ea typeface="+mn-ea"/>
                  <a:cs typeface="+mn-cs"/>
                </a:rPr>
                <a:t>Delivers Response, Evidence &amp; Confidence</a:t>
              </a:r>
            </a:p>
          </p:txBody>
        </p:sp>
        <p:sp>
          <p:nvSpPr>
            <p:cNvPr id="14" name="Rectangle 13"/>
            <p:cNvSpPr>
              <a:spLocks noChangeArrowheads="1"/>
            </p:cNvSpPr>
            <p:nvPr/>
          </p:nvSpPr>
          <p:spPr bwMode="auto">
            <a:xfrm>
              <a:off x="4302720" y="5304960"/>
              <a:ext cx="4613275" cy="457247"/>
            </a:xfrm>
            <a:prstGeom prst="rect">
              <a:avLst/>
            </a:prstGeom>
            <a:gradFill rotWithShape="1">
              <a:gsLst>
                <a:gs pos="0">
                  <a:srgbClr val="008181"/>
                </a:gs>
                <a:gs pos="80000">
                  <a:srgbClr val="00AAAA"/>
                </a:gs>
                <a:gs pos="100000">
                  <a:srgbClr val="00AFAF"/>
                </a:gs>
              </a:gsLst>
              <a:lin ang="16200000"/>
            </a:gradFill>
            <a:ln w="9525">
              <a:solidFill>
                <a:srgbClr val="009999"/>
              </a:solidFill>
              <a:miter lim="800000"/>
              <a:headEnd/>
              <a:tailEnd/>
            </a:ln>
            <a:effectLst>
              <a:outerShdw blurRad="63500" sx="102000" sy="102000" algn="ctr" rotWithShape="0">
                <a:srgbClr val="000000">
                  <a:alpha val="39999"/>
                </a:srgbClr>
              </a:outerShdw>
            </a:effectLst>
          </p:spPr>
          <p:txBody>
            <a:bodyPr anchor="ctr"/>
            <a:lstStyle/>
            <a:p>
              <a:pPr algn="ctr">
                <a:defRPr/>
              </a:pPr>
              <a:r>
                <a:rPr lang="en-US" dirty="0">
                  <a:solidFill>
                    <a:schemeClr val="lt1"/>
                  </a:solidFill>
                  <a:latin typeface="+mn-lt"/>
                  <a:ea typeface="+mn-ea"/>
                  <a:cs typeface="+mn-cs"/>
                </a:rPr>
                <a:t>Analyzes Evidence, Computes Confidence</a:t>
              </a:r>
            </a:p>
          </p:txBody>
        </p:sp>
        <p:sp>
          <p:nvSpPr>
            <p:cNvPr id="52" name="Rectangle 51"/>
            <p:cNvSpPr>
              <a:spLocks noChangeArrowheads="1"/>
            </p:cNvSpPr>
            <p:nvPr/>
          </p:nvSpPr>
          <p:spPr bwMode="auto">
            <a:xfrm>
              <a:off x="457795" y="4765155"/>
              <a:ext cx="3276600" cy="457247"/>
            </a:xfrm>
            <a:prstGeom prst="rect">
              <a:avLst/>
            </a:prstGeom>
            <a:solidFill>
              <a:srgbClr val="FFC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dirty="0">
                  <a:latin typeface="+mn-lt"/>
                  <a:ea typeface="+mn-ea"/>
                  <a:cs typeface="+mn-cs"/>
                </a:rPr>
                <a:t>Asks NL Question</a:t>
              </a:r>
            </a:p>
          </p:txBody>
        </p:sp>
        <p:sp>
          <p:nvSpPr>
            <p:cNvPr id="53" name="Rectangle 52"/>
            <p:cNvSpPr>
              <a:spLocks noChangeArrowheads="1"/>
            </p:cNvSpPr>
            <p:nvPr/>
          </p:nvSpPr>
          <p:spPr bwMode="auto">
            <a:xfrm>
              <a:off x="457795" y="5312899"/>
              <a:ext cx="3276600" cy="457247"/>
            </a:xfrm>
            <a:prstGeom prst="rect">
              <a:avLst/>
            </a:prstGeom>
            <a:solidFill>
              <a:srgbClr val="FFC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dirty="0">
                  <a:latin typeface="+mn-lt"/>
                  <a:ea typeface="+mn-ea"/>
                  <a:cs typeface="+mn-cs"/>
                </a:rPr>
                <a:t>Considers Answer &amp; Evidence</a:t>
              </a:r>
            </a:p>
          </p:txBody>
        </p:sp>
        <p:cxnSp>
          <p:nvCxnSpPr>
            <p:cNvPr id="60" name="Shape 21"/>
            <p:cNvCxnSpPr>
              <a:stCxn id="52" idx="3"/>
              <a:endCxn id="9" idx="1"/>
            </p:cNvCxnSpPr>
            <p:nvPr/>
          </p:nvCxnSpPr>
          <p:spPr>
            <a:xfrm flipV="1">
              <a:off x="3734395" y="4471438"/>
              <a:ext cx="568325" cy="522340"/>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3" name="Shape 21"/>
            <p:cNvCxnSpPr>
              <a:stCxn id="13" idx="1"/>
              <a:endCxn id="53" idx="3"/>
            </p:cNvCxnSpPr>
            <p:nvPr/>
          </p:nvCxnSpPr>
          <p:spPr>
            <a:xfrm rot="10800000">
              <a:off x="3734395" y="5541522"/>
              <a:ext cx="568325" cy="520753"/>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1566" name="TextBox 67"/>
            <p:cNvSpPr txBox="1">
              <a:spLocks noChangeArrowheads="1"/>
            </p:cNvSpPr>
            <p:nvPr/>
          </p:nvSpPr>
          <p:spPr bwMode="auto">
            <a:xfrm>
              <a:off x="851848" y="4288808"/>
              <a:ext cx="2308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400"/>
                <a:t>Decision Maker</a:t>
              </a:r>
            </a:p>
          </p:txBody>
        </p:sp>
      </p:grpSp>
      <p:sp>
        <p:nvSpPr>
          <p:cNvPr id="4" name="Date Placeholder 3"/>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8694914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8.33333E-7 4.19981E-6 L 0.00052 -0.09991 " pathEditMode="relative" rAng="0" ptsTypes="AA">
                                      <p:cBhvr>
                                        <p:cTn id="6" dur="2000" fill="hold"/>
                                        <p:tgtEl>
                                          <p:spTgt spid="2"/>
                                        </p:tgtEl>
                                        <p:attrNameLst>
                                          <p:attrName>ppt_x</p:attrName>
                                          <p:attrName>ppt_y</p:attrName>
                                        </p:attrNameLst>
                                      </p:cBhvr>
                                      <p:rCtr x="0" y="-5000"/>
                                    </p:animMotion>
                                  </p:childTnLst>
                                </p:cTn>
                              </p:par>
                            </p:childTnLst>
                          </p:cTn>
                        </p:par>
                        <p:par>
                          <p:cTn id="7" fill="hold" nodeType="afterGroup">
                            <p:stCondLst>
                              <p:cond delay="200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ChangeArrowheads="1"/>
          </p:cNvSpPr>
          <p:nvPr/>
        </p:nvSpPr>
        <p:spPr bwMode="auto">
          <a:xfrm>
            <a:off x="228600" y="1447800"/>
            <a:ext cx="8610600" cy="4800600"/>
          </a:xfrm>
          <a:prstGeom prst="rect">
            <a:avLst/>
          </a:prstGeom>
          <a:gradFill rotWithShape="1">
            <a:gsLst>
              <a:gs pos="0">
                <a:srgbClr val="BECCD6">
                  <a:alpha val="60001"/>
                </a:srgbClr>
              </a:gs>
              <a:gs pos="100000">
                <a:srgbClr val="FFFFFF">
                  <a:alpha val="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374" tIns="45690" rIns="91374" bIns="45690" anchor="ctr"/>
          <a:lstStyle/>
          <a:p>
            <a:endParaRPr lang="en-US"/>
          </a:p>
        </p:txBody>
      </p:sp>
      <p:sp>
        <p:nvSpPr>
          <p:cNvPr id="153602" name="Rectangle 3"/>
          <p:cNvSpPr>
            <a:spLocks noGrp="1" noChangeArrowheads="1"/>
          </p:cNvSpPr>
          <p:nvPr>
            <p:ph type="title"/>
          </p:nvPr>
        </p:nvSpPr>
        <p:spPr>
          <a:xfrm>
            <a:off x="0" y="152400"/>
            <a:ext cx="9266237" cy="668338"/>
          </a:xfrm>
        </p:spPr>
        <p:txBody>
          <a:bodyPr/>
          <a:lstStyle/>
          <a:p>
            <a:pPr eaLnBrk="1" hangingPunct="1"/>
            <a:r>
              <a:rPr lang="en-US" sz="3200" dirty="0">
                <a:latin typeface="Arial" charset="0"/>
                <a:ea typeface="Arial Unicode MS" charset="0"/>
                <a:cs typeface="Arial" charset="0"/>
              </a:rPr>
              <a:t>Automatic Open-Domain Question Answering</a:t>
            </a:r>
            <a:br>
              <a:rPr lang="en-US" sz="3200" dirty="0">
                <a:latin typeface="Arial" charset="0"/>
                <a:ea typeface="Arial Unicode MS" charset="0"/>
                <a:cs typeface="Arial" charset="0"/>
              </a:rPr>
            </a:br>
            <a:r>
              <a:rPr lang="en-US" sz="1600" i="1" dirty="0">
                <a:latin typeface="Arial" charset="0"/>
                <a:ea typeface="Arial Unicode MS" charset="0"/>
                <a:cs typeface="Arial" charset="0"/>
              </a:rPr>
              <a:t>A </a:t>
            </a:r>
            <a:r>
              <a:rPr lang="en-US" altLang="ja-JP" sz="1600" i="1" dirty="0">
                <a:latin typeface="Arial" charset="0"/>
                <a:ea typeface="Arial Unicode MS" charset="0"/>
                <a:cs typeface="Arial" charset="0"/>
              </a:rPr>
              <a:t>L</a:t>
            </a:r>
            <a:r>
              <a:rPr lang="en-US" sz="1600" i="1" dirty="0">
                <a:latin typeface="Arial" charset="0"/>
                <a:ea typeface="Arial Unicode MS" charset="0"/>
                <a:cs typeface="Arial" charset="0"/>
              </a:rPr>
              <a:t>ong-Standing </a:t>
            </a:r>
            <a:r>
              <a:rPr lang="en-US" altLang="ja-JP" sz="1600" i="1" dirty="0">
                <a:latin typeface="Arial" charset="0"/>
                <a:ea typeface="Arial Unicode MS" charset="0"/>
                <a:cs typeface="Arial" charset="0"/>
              </a:rPr>
              <a:t>C</a:t>
            </a:r>
            <a:r>
              <a:rPr lang="en-US" sz="1600" i="1" dirty="0">
                <a:latin typeface="Arial" charset="0"/>
                <a:ea typeface="Arial Unicode MS" charset="0"/>
                <a:cs typeface="Arial" charset="0"/>
              </a:rPr>
              <a:t>hallenge in Artificial Intelligence to emulate human expertise</a:t>
            </a:r>
            <a:endParaRPr lang="en-US" sz="3200" i="1" dirty="0">
              <a:latin typeface="Arial" charset="0"/>
              <a:ea typeface="Arial Unicode MS" charset="0"/>
              <a:cs typeface="Arial" charset="0"/>
            </a:endParaRPr>
          </a:p>
        </p:txBody>
      </p:sp>
      <p:sp>
        <p:nvSpPr>
          <p:cNvPr id="153603" name="Content Placeholder 2"/>
          <p:cNvSpPr>
            <a:spLocks/>
          </p:cNvSpPr>
          <p:nvPr/>
        </p:nvSpPr>
        <p:spPr bwMode="auto">
          <a:xfrm>
            <a:off x="304800" y="1827213"/>
            <a:ext cx="868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5000"/>
              </a:lnSpc>
              <a:spcAft>
                <a:spcPct val="15000"/>
              </a:spcAft>
              <a:buClr>
                <a:schemeClr val="tx1"/>
              </a:buClr>
              <a:buFont typeface="Wingdings" charset="0"/>
              <a:buChar char="§"/>
            </a:pPr>
            <a:r>
              <a:rPr lang="en-US" altLang="ja-JP" sz="2400">
                <a:ea typeface="MS PGothic" charset="0"/>
                <a:cs typeface="MS PGothic" charset="0"/>
              </a:rPr>
              <a:t>Given</a:t>
            </a:r>
            <a:endParaRPr lang="en-US" sz="2400"/>
          </a:p>
          <a:p>
            <a:pPr lvl="1" indent="-227013">
              <a:lnSpc>
                <a:spcPct val="95000"/>
              </a:lnSpc>
              <a:spcAft>
                <a:spcPct val="15000"/>
              </a:spcAft>
              <a:buClr>
                <a:schemeClr val="tx1"/>
              </a:buClr>
              <a:buFont typeface="Arial" charset="0"/>
              <a:buChar char="–"/>
            </a:pPr>
            <a:r>
              <a:rPr lang="en-US" sz="2000"/>
              <a:t>Rich </a:t>
            </a:r>
            <a:r>
              <a:rPr lang="en-US" sz="2000" b="1">
                <a:solidFill>
                  <a:srgbClr val="00547E"/>
                </a:solidFill>
              </a:rPr>
              <a:t>Natural Language Questions</a:t>
            </a:r>
          </a:p>
          <a:p>
            <a:pPr lvl="1" indent="-227013">
              <a:lnSpc>
                <a:spcPct val="95000"/>
              </a:lnSpc>
              <a:spcAft>
                <a:spcPct val="15000"/>
              </a:spcAft>
              <a:buClr>
                <a:schemeClr val="tx1"/>
              </a:buClr>
              <a:buFont typeface="Arial" charset="0"/>
              <a:buChar char="–"/>
            </a:pPr>
            <a:r>
              <a:rPr lang="en-US" sz="2000"/>
              <a:t>Over a </a:t>
            </a:r>
            <a:r>
              <a:rPr lang="en-US" sz="2000" b="1">
                <a:solidFill>
                  <a:srgbClr val="00547E"/>
                </a:solidFill>
              </a:rPr>
              <a:t>Broad Domain of Knowledge</a:t>
            </a:r>
            <a:r>
              <a:rPr lang="en-US" altLang="ja-JP" sz="2000">
                <a:solidFill>
                  <a:srgbClr val="00547E"/>
                </a:solidFill>
                <a:ea typeface="MS PGothic" charset="0"/>
                <a:cs typeface="MS PGothic" charset="0"/>
              </a:rPr>
              <a:t/>
            </a:r>
            <a:br>
              <a:rPr lang="en-US" altLang="ja-JP" sz="2000">
                <a:solidFill>
                  <a:srgbClr val="00547E"/>
                </a:solidFill>
                <a:ea typeface="MS PGothic" charset="0"/>
                <a:cs typeface="MS PGothic" charset="0"/>
              </a:rPr>
            </a:br>
            <a:endParaRPr lang="en-US" sz="2400">
              <a:solidFill>
                <a:srgbClr val="00547E"/>
              </a:solidFill>
            </a:endParaRPr>
          </a:p>
          <a:p>
            <a:pPr marL="228600" indent="-228600">
              <a:lnSpc>
                <a:spcPct val="95000"/>
              </a:lnSpc>
              <a:spcAft>
                <a:spcPct val="15000"/>
              </a:spcAft>
              <a:buClr>
                <a:schemeClr val="tx1"/>
              </a:buClr>
              <a:buFont typeface="Wingdings" charset="0"/>
              <a:buChar char="§"/>
            </a:pPr>
            <a:r>
              <a:rPr lang="en-US" altLang="ja-JP" sz="2400">
                <a:ea typeface="MS PGothic" charset="0"/>
                <a:cs typeface="MS PGothic" charset="0"/>
              </a:rPr>
              <a:t>Deliver</a:t>
            </a:r>
            <a:endParaRPr lang="en-US" sz="2400"/>
          </a:p>
          <a:p>
            <a:pPr lvl="1" indent="-227013">
              <a:lnSpc>
                <a:spcPct val="95000"/>
              </a:lnSpc>
              <a:spcAft>
                <a:spcPct val="15000"/>
              </a:spcAft>
              <a:buClr>
                <a:schemeClr val="tx1"/>
              </a:buClr>
              <a:buFont typeface="Arial" charset="0"/>
              <a:buChar char="–"/>
            </a:pPr>
            <a:r>
              <a:rPr lang="en-US" sz="2000" b="1"/>
              <a:t>Precise Answers:</a:t>
            </a:r>
            <a:r>
              <a:rPr lang="en-US" sz="2000"/>
              <a:t> </a:t>
            </a:r>
            <a:r>
              <a:rPr lang="en-US"/>
              <a:t>Determine what is being asked &amp; give precise response</a:t>
            </a:r>
            <a:endParaRPr lang="en-US" sz="2000"/>
          </a:p>
          <a:p>
            <a:pPr lvl="1" indent="-227013">
              <a:lnSpc>
                <a:spcPct val="95000"/>
              </a:lnSpc>
              <a:spcAft>
                <a:spcPct val="15000"/>
              </a:spcAft>
              <a:buClr>
                <a:schemeClr val="tx1"/>
              </a:buClr>
              <a:buFont typeface="Arial" charset="0"/>
              <a:buChar char="–"/>
            </a:pPr>
            <a:r>
              <a:rPr lang="en-US" sz="2000" b="1"/>
              <a:t>Accurate Confidences:</a:t>
            </a:r>
            <a:r>
              <a:rPr lang="en-US" sz="2000"/>
              <a:t> </a:t>
            </a:r>
            <a:r>
              <a:rPr lang="en-US"/>
              <a:t>Determine likelihood answer is correct</a:t>
            </a:r>
            <a:endParaRPr lang="en-US" sz="2000"/>
          </a:p>
          <a:p>
            <a:pPr lvl="1" indent="-227013">
              <a:lnSpc>
                <a:spcPct val="95000"/>
              </a:lnSpc>
              <a:spcAft>
                <a:spcPct val="15000"/>
              </a:spcAft>
              <a:buClr>
                <a:schemeClr val="tx1"/>
              </a:buClr>
              <a:buFont typeface="Arial" charset="0"/>
              <a:buChar char="–"/>
            </a:pPr>
            <a:r>
              <a:rPr lang="en-US" sz="2000" b="1"/>
              <a:t>Consumable Justifications:</a:t>
            </a:r>
            <a:r>
              <a:rPr lang="en-US" sz="2000"/>
              <a:t> </a:t>
            </a:r>
            <a:r>
              <a:rPr lang="en-US"/>
              <a:t>Explain why the answer is right</a:t>
            </a:r>
            <a:endParaRPr lang="en-US" sz="2000"/>
          </a:p>
          <a:p>
            <a:pPr lvl="1" indent="-227013">
              <a:lnSpc>
                <a:spcPct val="95000"/>
              </a:lnSpc>
              <a:spcAft>
                <a:spcPct val="15000"/>
              </a:spcAft>
              <a:buClr>
                <a:schemeClr val="tx1"/>
              </a:buClr>
              <a:buFont typeface="Arial" charset="0"/>
              <a:buChar char="–"/>
            </a:pPr>
            <a:r>
              <a:rPr lang="en-US" sz="2000" b="1"/>
              <a:t>Fast Response Time:</a:t>
            </a:r>
            <a:r>
              <a:rPr lang="en-US" sz="2000"/>
              <a:t> </a:t>
            </a:r>
            <a:r>
              <a:rPr lang="en-US"/>
              <a:t>Precision &amp; Confidence in &lt;3 seconds</a:t>
            </a:r>
            <a:endParaRPr lang="en-US" sz="2000"/>
          </a:p>
          <a:p>
            <a:pPr marL="228600" indent="-228600">
              <a:lnSpc>
                <a:spcPct val="95000"/>
              </a:lnSpc>
              <a:spcAft>
                <a:spcPct val="15000"/>
              </a:spcAft>
              <a:buClr>
                <a:schemeClr val="tx1"/>
              </a:buClr>
              <a:buFont typeface="Wingdings" charset="0"/>
              <a:buChar char="§"/>
            </a:pPr>
            <a:endParaRPr lang="en-US" sz="2000"/>
          </a:p>
        </p:txBody>
      </p:sp>
      <p:sp>
        <p:nvSpPr>
          <p:cNvPr id="153604" name="Rectangle 5"/>
          <p:cNvSpPr>
            <a:spLocks noChangeArrowheads="1"/>
          </p:cNvSpPr>
          <p:nvPr/>
        </p:nvSpPr>
        <p:spPr bwMode="black">
          <a:xfrm>
            <a:off x="182563" y="6537325"/>
            <a:ext cx="366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fld id="{5412B7C6-2460-2449-94AD-6246B09D71CE}" type="slidenum">
              <a:rPr lang="ja-JP" altLang="en-US" sz="800">
                <a:ea typeface="MS PGothic" charset="0"/>
                <a:cs typeface="MS PGothic" charset="0"/>
              </a:rPr>
              <a:pPr/>
              <a:t>48</a:t>
            </a:fld>
            <a:endParaRPr lang="en-US" altLang="ja-JP" sz="800">
              <a:ea typeface="MS PGothic" charset="0"/>
              <a:cs typeface="MS PGothic" charset="0"/>
            </a:endParaRPr>
          </a:p>
        </p:txBody>
      </p:sp>
      <p:sp>
        <p:nvSpPr>
          <p:cNvPr id="2" name="Date Placeholder 1"/>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110936843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ChangeArrowheads="1"/>
          </p:cNvSpPr>
          <p:nvPr/>
        </p:nvSpPr>
        <p:spPr bwMode="auto">
          <a:xfrm>
            <a:off x="271463" y="1362075"/>
            <a:ext cx="8610600" cy="4200525"/>
          </a:xfrm>
          <a:prstGeom prst="rect">
            <a:avLst/>
          </a:prstGeom>
          <a:gradFill rotWithShape="1">
            <a:gsLst>
              <a:gs pos="0">
                <a:srgbClr val="BECCD6">
                  <a:alpha val="60001"/>
                </a:srgbClr>
              </a:gs>
              <a:gs pos="100000">
                <a:srgbClr val="FFFFFF">
                  <a:alpha val="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374" tIns="45690" rIns="91374" bIns="45690" anchor="ctr"/>
          <a:lstStyle/>
          <a:p>
            <a:endParaRPr lang="en-US"/>
          </a:p>
        </p:txBody>
      </p:sp>
      <p:sp>
        <p:nvSpPr>
          <p:cNvPr id="155650" name="Content Placeholder 2"/>
          <p:cNvSpPr>
            <a:spLocks/>
          </p:cNvSpPr>
          <p:nvPr/>
        </p:nvSpPr>
        <p:spPr bwMode="auto">
          <a:xfrm>
            <a:off x="228600" y="1644650"/>
            <a:ext cx="8610600"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5000"/>
              </a:lnSpc>
              <a:spcAft>
                <a:spcPct val="15000"/>
              </a:spcAft>
              <a:buClr>
                <a:schemeClr val="tx1"/>
              </a:buClr>
              <a:buFont typeface="Wingdings" charset="0"/>
              <a:buChar char="§"/>
            </a:pPr>
            <a:r>
              <a:rPr lang="en-US" sz="2000"/>
              <a:t>Capture the imagination</a:t>
            </a:r>
          </a:p>
          <a:p>
            <a:pPr lvl="1" indent="-227013">
              <a:lnSpc>
                <a:spcPct val="95000"/>
              </a:lnSpc>
              <a:spcAft>
                <a:spcPct val="15000"/>
              </a:spcAft>
              <a:buClr>
                <a:schemeClr val="tx1"/>
              </a:buClr>
              <a:buFont typeface="Arial" charset="0"/>
              <a:buChar char="–"/>
            </a:pPr>
            <a:r>
              <a:rPr lang="en-US"/>
              <a:t>The Next </a:t>
            </a:r>
            <a:r>
              <a:rPr lang="en-US" i="1"/>
              <a:t>Deep Blue</a:t>
            </a:r>
            <a:r>
              <a:rPr lang="en-US" altLang="ja-JP" sz="2000">
                <a:ea typeface="MS PGothic" charset="0"/>
                <a:cs typeface="MS PGothic" charset="0"/>
              </a:rPr>
              <a:t/>
            </a:r>
            <a:br>
              <a:rPr lang="en-US" altLang="ja-JP" sz="2000">
                <a:ea typeface="MS PGothic" charset="0"/>
                <a:cs typeface="MS PGothic" charset="0"/>
              </a:rPr>
            </a:br>
            <a:endParaRPr lang="en-US" sz="2000"/>
          </a:p>
          <a:p>
            <a:pPr marL="228600" indent="-228600">
              <a:lnSpc>
                <a:spcPct val="95000"/>
              </a:lnSpc>
              <a:spcAft>
                <a:spcPct val="15000"/>
              </a:spcAft>
              <a:buClr>
                <a:schemeClr val="tx1"/>
              </a:buClr>
              <a:buFont typeface="Wingdings" charset="0"/>
              <a:buChar char="§"/>
            </a:pPr>
            <a:r>
              <a:rPr lang="en-US" sz="2000"/>
              <a:t>Engage the scientific community</a:t>
            </a:r>
          </a:p>
          <a:p>
            <a:pPr lvl="1" indent="-227013">
              <a:lnSpc>
                <a:spcPct val="95000"/>
              </a:lnSpc>
              <a:spcAft>
                <a:spcPct val="15000"/>
              </a:spcAft>
              <a:buClr>
                <a:schemeClr val="tx1"/>
              </a:buClr>
              <a:buFont typeface="Arial" charset="0"/>
              <a:buChar char="–"/>
            </a:pPr>
            <a:r>
              <a:rPr lang="en-US"/>
              <a:t>Envision new ways for computers to impact society &amp; science</a:t>
            </a:r>
          </a:p>
          <a:p>
            <a:pPr lvl="1" indent="-227013">
              <a:lnSpc>
                <a:spcPct val="95000"/>
              </a:lnSpc>
              <a:spcAft>
                <a:spcPct val="15000"/>
              </a:spcAft>
              <a:buClr>
                <a:schemeClr val="tx1"/>
              </a:buClr>
              <a:buFont typeface="Arial" charset="0"/>
              <a:buChar char="–"/>
            </a:pPr>
            <a:r>
              <a:rPr lang="en-US"/>
              <a:t>Drive important and measurable scientific advances</a:t>
            </a:r>
            <a:r>
              <a:rPr lang="en-US" altLang="ja-JP">
                <a:ea typeface="MS PGothic" charset="0"/>
                <a:cs typeface="MS PGothic" charset="0"/>
              </a:rPr>
              <a:t/>
            </a:r>
            <a:br>
              <a:rPr lang="en-US" altLang="ja-JP">
                <a:ea typeface="MS PGothic" charset="0"/>
                <a:cs typeface="MS PGothic" charset="0"/>
              </a:rPr>
            </a:br>
            <a:endParaRPr lang="en-US"/>
          </a:p>
          <a:p>
            <a:pPr marL="228600" indent="-228600">
              <a:lnSpc>
                <a:spcPct val="95000"/>
              </a:lnSpc>
              <a:spcAft>
                <a:spcPct val="15000"/>
              </a:spcAft>
              <a:buClr>
                <a:schemeClr val="tx1"/>
              </a:buClr>
              <a:buFont typeface="Wingdings" charset="0"/>
              <a:buChar char="§"/>
            </a:pPr>
            <a:r>
              <a:rPr lang="en-US" sz="2000"/>
              <a:t>Be Relevant to Important Problems</a:t>
            </a:r>
          </a:p>
          <a:p>
            <a:pPr lvl="1" indent="-227013">
              <a:lnSpc>
                <a:spcPct val="95000"/>
              </a:lnSpc>
              <a:spcAft>
                <a:spcPct val="15000"/>
              </a:spcAft>
              <a:buClr>
                <a:schemeClr val="tx1"/>
              </a:buClr>
              <a:buFont typeface="Arial" charset="0"/>
              <a:buChar char="–"/>
            </a:pPr>
            <a:r>
              <a:rPr lang="en-US"/>
              <a:t>Enable better, faster decision making over unstructured and structured content</a:t>
            </a:r>
          </a:p>
          <a:p>
            <a:pPr lvl="1" indent="-227013">
              <a:lnSpc>
                <a:spcPct val="95000"/>
              </a:lnSpc>
              <a:spcAft>
                <a:spcPct val="15000"/>
              </a:spcAft>
              <a:buClr>
                <a:schemeClr val="tx1"/>
              </a:buClr>
              <a:buFont typeface="Arial" charset="0"/>
              <a:buChar char="–"/>
            </a:pPr>
            <a:r>
              <a:rPr lang="en-US"/>
              <a:t>Business Intelligence, Knowledge Discovery and Management, Government, Compliance, Publishing, Legal, Healthcare, Business Integrity,</a:t>
            </a:r>
            <a:r>
              <a:rPr lang="en-US" altLang="ja-JP">
                <a:ea typeface="MS PGothic" charset="0"/>
                <a:cs typeface="MS PGothic" charset="0"/>
              </a:rPr>
              <a:t> </a:t>
            </a:r>
            <a:r>
              <a:rPr lang="en-US"/>
              <a:t>Customer Relationship Management, Web Self-Service, Product Support, etc.</a:t>
            </a:r>
          </a:p>
        </p:txBody>
      </p:sp>
      <p:pic>
        <p:nvPicPr>
          <p:cNvPr id="15565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685800"/>
            <a:ext cx="34893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2" name="Rectangle 5"/>
          <p:cNvSpPr>
            <a:spLocks noGrp="1" noChangeArrowheads="1"/>
          </p:cNvSpPr>
          <p:nvPr>
            <p:ph type="title"/>
          </p:nvPr>
        </p:nvSpPr>
        <p:spPr/>
        <p:txBody>
          <a:bodyPr/>
          <a:lstStyle/>
          <a:p>
            <a:pPr eaLnBrk="1" hangingPunct="1"/>
            <a:r>
              <a:rPr lang="en-US">
                <a:latin typeface="Arial" charset="0"/>
                <a:ea typeface="Arial Unicode MS" charset="0"/>
                <a:cs typeface="Arial" charset="0"/>
              </a:rPr>
              <a:t>A Grand Challenge Opportunity</a:t>
            </a:r>
          </a:p>
        </p:txBody>
      </p:sp>
      <p:sp>
        <p:nvSpPr>
          <p:cNvPr id="155653" name="Rectangle 6"/>
          <p:cNvSpPr>
            <a:spLocks noChangeArrowheads="1"/>
          </p:cNvSpPr>
          <p:nvPr/>
        </p:nvSpPr>
        <p:spPr bwMode="black">
          <a:xfrm>
            <a:off x="182563" y="6537325"/>
            <a:ext cx="366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fld id="{72F38DA6-9A07-E44C-8D30-5F152F7BED9C}" type="slidenum">
              <a:rPr lang="ja-JP" altLang="en-US" sz="800">
                <a:ea typeface="MS PGothic" charset="0"/>
                <a:cs typeface="MS PGothic" charset="0"/>
              </a:rPr>
              <a:pPr/>
              <a:t>49</a:t>
            </a:fld>
            <a:endParaRPr lang="en-US" altLang="ja-JP" sz="800">
              <a:ea typeface="MS PGothic" charset="0"/>
              <a:cs typeface="MS PGothic" charset="0"/>
            </a:endParaRPr>
          </a:p>
        </p:txBody>
      </p:sp>
      <p:sp>
        <p:nvSpPr>
          <p:cNvPr id="2" name="Date Placeholder 1"/>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20251206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2380802" name="Rectangle 2"/>
          <p:cNvSpPr>
            <a:spLocks noGrp="1" noChangeArrowheads="1"/>
          </p:cNvSpPr>
          <p:nvPr>
            <p:ph type="title"/>
          </p:nvPr>
        </p:nvSpPr>
        <p:spPr/>
        <p:txBody>
          <a:bodyPr/>
          <a:lstStyle/>
          <a:p>
            <a:r>
              <a:rPr lang="ja-JP" altLang="en-US">
                <a:latin typeface="Arial"/>
              </a:rPr>
              <a:t>“</a:t>
            </a:r>
            <a:r>
              <a:rPr lang="en-US"/>
              <a:t>Databases</a:t>
            </a:r>
            <a:r>
              <a:rPr lang="ja-JP" altLang="en-US">
                <a:latin typeface="Arial"/>
              </a:rPr>
              <a:t>”</a:t>
            </a:r>
            <a:r>
              <a:rPr lang="en-US"/>
              <a:t> in 2012</a:t>
            </a:r>
          </a:p>
        </p:txBody>
      </p:sp>
      <p:sp>
        <p:nvSpPr>
          <p:cNvPr id="2380803" name="Rectangle 3"/>
          <p:cNvSpPr>
            <a:spLocks noGrp="1" noChangeArrowheads="1"/>
          </p:cNvSpPr>
          <p:nvPr>
            <p:ph type="body" idx="1"/>
          </p:nvPr>
        </p:nvSpPr>
        <p:spPr/>
        <p:txBody>
          <a:bodyPr/>
          <a:lstStyle/>
          <a:p>
            <a:r>
              <a:rPr lang="en-US" sz="2800"/>
              <a:t>IR is the dominant technology (in terms of the number of users)</a:t>
            </a:r>
          </a:p>
          <a:p>
            <a:r>
              <a:rPr lang="en-US" sz="2800"/>
              <a:t>Most e-commerce depends on relational DBMS for managing everything from inventory to customer preferences (but often uses IR approaches for product search)</a:t>
            </a:r>
          </a:p>
          <a:p>
            <a:r>
              <a:rPr lang="en-US" sz="2800"/>
              <a:t>NLP methods are used for everything from mining Social network sites to spam filters</a:t>
            </a:r>
          </a:p>
          <a:p>
            <a:r>
              <a:rPr lang="en-US" sz="2800"/>
              <a:t>Grid/Cloud-based databases growing rapidly</a:t>
            </a:r>
          </a:p>
          <a:p>
            <a:r>
              <a:rPr lang="en-US" sz="2800"/>
              <a:t>Mobile applications also growing rapidly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ChangeArrowheads="1"/>
          </p:cNvSpPr>
          <p:nvPr/>
        </p:nvSpPr>
        <p:spPr bwMode="auto">
          <a:xfrm>
            <a:off x="152400" y="1514475"/>
            <a:ext cx="8839200" cy="4962525"/>
          </a:xfrm>
          <a:prstGeom prst="rect">
            <a:avLst/>
          </a:prstGeom>
          <a:gradFill rotWithShape="1">
            <a:gsLst>
              <a:gs pos="0">
                <a:srgbClr val="BECCD6">
                  <a:alpha val="60001"/>
                </a:srgbClr>
              </a:gs>
              <a:gs pos="100000">
                <a:srgbClr val="FFFFFF">
                  <a:alpha val="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374" tIns="45690" rIns="91374" bIns="45690" anchor="ctr"/>
          <a:lstStyle/>
          <a:p>
            <a:endParaRPr lang="en-US"/>
          </a:p>
        </p:txBody>
      </p:sp>
      <p:sp>
        <p:nvSpPr>
          <p:cNvPr id="157698" name="Title 1"/>
          <p:cNvSpPr>
            <a:spLocks noGrp="1"/>
          </p:cNvSpPr>
          <p:nvPr>
            <p:ph type="title"/>
          </p:nvPr>
        </p:nvSpPr>
        <p:spPr>
          <a:xfrm>
            <a:off x="0" y="228600"/>
            <a:ext cx="8961437" cy="393700"/>
          </a:xfrm>
        </p:spPr>
        <p:txBody>
          <a:bodyPr/>
          <a:lstStyle/>
          <a:p>
            <a:r>
              <a:rPr lang="en-US" b="1" dirty="0">
                <a:solidFill>
                  <a:srgbClr val="3366CC"/>
                </a:solidFill>
                <a:latin typeface="Arial" charset="0"/>
                <a:ea typeface="Arial Unicode MS" charset="0"/>
                <a:cs typeface="Arial" charset="0"/>
              </a:rPr>
              <a:t>Real Language is Real Hard</a:t>
            </a:r>
          </a:p>
        </p:txBody>
      </p:sp>
      <p:sp>
        <p:nvSpPr>
          <p:cNvPr id="157699" name="Content Placeholder 2"/>
          <p:cNvSpPr>
            <a:spLocks noGrp="1"/>
          </p:cNvSpPr>
          <p:nvPr>
            <p:ph idx="1"/>
          </p:nvPr>
        </p:nvSpPr>
        <p:spPr>
          <a:xfrm>
            <a:off x="228600" y="1571625"/>
            <a:ext cx="8991600" cy="4267200"/>
          </a:xfrm>
        </p:spPr>
        <p:txBody>
          <a:bodyPr/>
          <a:lstStyle/>
          <a:p>
            <a:r>
              <a:rPr lang="en-US" sz="3600">
                <a:latin typeface="Arial" charset="0"/>
                <a:cs typeface="Arial" charset="0"/>
              </a:rPr>
              <a:t>Chess</a:t>
            </a:r>
          </a:p>
          <a:p>
            <a:pPr lvl="1"/>
            <a:r>
              <a:rPr lang="en-US" sz="2000">
                <a:latin typeface="Arial" charset="0"/>
                <a:cs typeface="Arial" charset="0"/>
              </a:rPr>
              <a:t>A finite, mathematically well-defined search space</a:t>
            </a:r>
          </a:p>
          <a:p>
            <a:pPr lvl="1"/>
            <a:r>
              <a:rPr lang="en-US" sz="2000">
                <a:latin typeface="Arial" charset="0"/>
                <a:cs typeface="Arial" charset="0"/>
              </a:rPr>
              <a:t>Limited number of moves and states</a:t>
            </a:r>
          </a:p>
          <a:p>
            <a:pPr lvl="1"/>
            <a:r>
              <a:rPr lang="en-US" sz="2000">
                <a:latin typeface="Arial" charset="0"/>
                <a:cs typeface="Arial" charset="0"/>
              </a:rPr>
              <a:t>Grounded in </a:t>
            </a:r>
            <a:r>
              <a:rPr lang="en-US" sz="2000" b="1">
                <a:latin typeface="Arial" charset="0"/>
                <a:cs typeface="Arial" charset="0"/>
              </a:rPr>
              <a:t>explicit</a:t>
            </a:r>
            <a:r>
              <a:rPr lang="en-US" sz="2000">
                <a:latin typeface="Arial" charset="0"/>
                <a:cs typeface="Arial" charset="0"/>
              </a:rPr>
              <a:t>, </a:t>
            </a:r>
            <a:r>
              <a:rPr lang="en-US" sz="2000" b="1">
                <a:latin typeface="Arial" charset="0"/>
                <a:cs typeface="Arial" charset="0"/>
              </a:rPr>
              <a:t>unambiguous</a:t>
            </a:r>
            <a:r>
              <a:rPr lang="en-US" sz="2000">
                <a:latin typeface="Arial" charset="0"/>
                <a:cs typeface="Arial" charset="0"/>
              </a:rPr>
              <a:t> mathematical rules</a:t>
            </a:r>
          </a:p>
          <a:p>
            <a:pPr lvl="1">
              <a:buFont typeface="Arial" charset="0"/>
              <a:buNone/>
            </a:pPr>
            <a:endParaRPr lang="en-US" sz="1800">
              <a:latin typeface="Arial" charset="0"/>
              <a:cs typeface="Arial" charset="0"/>
            </a:endParaRPr>
          </a:p>
          <a:p>
            <a:pPr lvl="1">
              <a:buFont typeface="Arial" charset="0"/>
              <a:buNone/>
            </a:pPr>
            <a:endParaRPr lang="en-US" sz="1800">
              <a:latin typeface="Arial" charset="0"/>
              <a:cs typeface="Arial" charset="0"/>
            </a:endParaRPr>
          </a:p>
          <a:p>
            <a:pPr lvl="1">
              <a:buFont typeface="Arial" charset="0"/>
              <a:buNone/>
            </a:pPr>
            <a:endParaRPr lang="en-US" sz="1800">
              <a:latin typeface="Arial" charset="0"/>
              <a:cs typeface="Arial" charset="0"/>
            </a:endParaRPr>
          </a:p>
          <a:p>
            <a:r>
              <a:rPr lang="en-US" sz="3200">
                <a:latin typeface="Arial" charset="0"/>
                <a:cs typeface="Arial" charset="0"/>
              </a:rPr>
              <a:t>Human Language</a:t>
            </a:r>
          </a:p>
          <a:p>
            <a:pPr lvl="1"/>
            <a:r>
              <a:rPr lang="en-US" sz="2000">
                <a:latin typeface="Arial" charset="0"/>
                <a:cs typeface="Arial" charset="0"/>
              </a:rPr>
              <a:t>Ambiguous, contextual and implicit</a:t>
            </a:r>
          </a:p>
          <a:p>
            <a:pPr lvl="1"/>
            <a:r>
              <a:rPr lang="en-US" sz="2000">
                <a:latin typeface="Arial" charset="0"/>
                <a:cs typeface="Arial" charset="0"/>
              </a:rPr>
              <a:t>Grounded only in </a:t>
            </a:r>
            <a:r>
              <a:rPr lang="en-US" sz="2000" b="1">
                <a:latin typeface="Arial" charset="0"/>
                <a:cs typeface="Arial" charset="0"/>
              </a:rPr>
              <a:t>human cognition</a:t>
            </a:r>
          </a:p>
          <a:p>
            <a:pPr lvl="1"/>
            <a:r>
              <a:rPr lang="en-US" sz="2000">
                <a:latin typeface="Arial" charset="0"/>
                <a:cs typeface="Arial" charset="0"/>
              </a:rPr>
              <a:t>Seemingly infinite</a:t>
            </a:r>
            <a:r>
              <a:rPr lang="en-US" sz="2000" i="1">
                <a:latin typeface="Arial" charset="0"/>
                <a:cs typeface="Arial" charset="0"/>
              </a:rPr>
              <a:t> </a:t>
            </a:r>
            <a:r>
              <a:rPr lang="en-US" sz="2000">
                <a:latin typeface="Arial" charset="0"/>
                <a:cs typeface="Arial" charset="0"/>
              </a:rPr>
              <a:t>number of ways to express the same meaning</a:t>
            </a:r>
          </a:p>
        </p:txBody>
      </p:sp>
      <p:pic>
        <p:nvPicPr>
          <p:cNvPr id="1214466" name="Picture 2" descr="C:\Users\Admin\AppData\Local\Microsoft\Windows\Temporary Internet Files\Content.IE5\0OESMIGQ\MC900433898[1].png"/>
          <p:cNvPicPr>
            <a:picLocks noChangeAspect="1" noChangeArrowheads="1"/>
          </p:cNvPicPr>
          <p:nvPr/>
        </p:nvPicPr>
        <p:blipFill>
          <a:blip r:embed="rId3"/>
          <a:srcRect/>
          <a:stretch>
            <a:fillRect/>
          </a:stretch>
        </p:blipFill>
        <p:spPr bwMode="auto">
          <a:xfrm>
            <a:off x="7010400" y="1066800"/>
            <a:ext cx="1600200" cy="1600200"/>
          </a:xfrm>
          <a:prstGeom prst="rect">
            <a:avLst/>
          </a:prstGeom>
          <a:ln>
            <a:noFill/>
          </a:ln>
          <a:effectLst>
            <a:outerShdw blurRad="292100" dist="139700" dir="2700000" algn="tl" rotWithShape="0">
              <a:srgbClr val="333333">
                <a:alpha val="65000"/>
              </a:srgbClr>
            </a:outerShdw>
          </a:effectLst>
        </p:spPr>
      </p:pic>
      <p:pic>
        <p:nvPicPr>
          <p:cNvPr id="109572" name="Picture 4" descr="http://cs.na.infn.it/images/dialog.jpg"/>
          <p:cNvPicPr>
            <a:picLocks noChangeAspect="1" noChangeArrowheads="1"/>
          </p:cNvPicPr>
          <p:nvPr/>
        </p:nvPicPr>
        <p:blipFill>
          <a:blip r:embed="rId4"/>
          <a:srcRect/>
          <a:stretch>
            <a:fillRect/>
          </a:stretch>
        </p:blipFill>
        <p:spPr bwMode="auto">
          <a:xfrm>
            <a:off x="5029200" y="3429000"/>
            <a:ext cx="3335338" cy="1836738"/>
          </a:xfrm>
          <a:prstGeom prst="rect">
            <a:avLst/>
          </a:prstGeom>
          <a:ln>
            <a:noFill/>
          </a:ln>
          <a:effectLst>
            <a:outerShdw blurRad="292100" dist="139700" dir="2700000" algn="tl" rotWithShape="0">
              <a:srgbClr val="333333">
                <a:alpha val="65000"/>
              </a:srgbClr>
            </a:outerShdw>
          </a:effectLst>
        </p:spPr>
      </p:pic>
      <p:pic>
        <p:nvPicPr>
          <p:cNvPr id="157702" name="Picture 10" descr="http://www.chess-game-strategies.com/images/chess-strategies_9_sse_d114.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6858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157907441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a:xfrm>
            <a:off x="152400" y="152400"/>
            <a:ext cx="8016875" cy="530225"/>
          </a:xfrm>
        </p:spPr>
        <p:txBody>
          <a:bodyPr/>
          <a:lstStyle/>
          <a:p>
            <a:r>
              <a:rPr lang="en-US" sz="3200" dirty="0">
                <a:latin typeface="Arial" charset="0"/>
                <a:ea typeface="Arial Unicode MS" charset="0"/>
                <a:cs typeface="Arial" charset="0"/>
              </a:rPr>
              <a:t>What Computers Find Easier (and Hard)</a:t>
            </a:r>
          </a:p>
        </p:txBody>
      </p:sp>
      <p:sp>
        <p:nvSpPr>
          <p:cNvPr id="159748" name="TextBox 4"/>
          <p:cNvSpPr txBox="1">
            <a:spLocks noChangeArrowheads="1"/>
          </p:cNvSpPr>
          <p:nvPr/>
        </p:nvSpPr>
        <p:spPr bwMode="auto">
          <a:xfrm>
            <a:off x="0" y="1104900"/>
            <a:ext cx="4437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000">
                <a:solidFill>
                  <a:srgbClr val="00B050"/>
                </a:solidFill>
                <a:ea typeface="BatangChe" charset="0"/>
                <a:cs typeface="BatangChe" charset="0"/>
              </a:rPr>
              <a:t>ln((12,546,798 * </a:t>
            </a:r>
            <a:r>
              <a:rPr lang="el-GR" sz="2000">
                <a:solidFill>
                  <a:srgbClr val="00B050"/>
                </a:solidFill>
                <a:ea typeface="BatangChe" charset="0"/>
                <a:cs typeface="BatangChe" charset="0"/>
              </a:rPr>
              <a:t>π</a:t>
            </a:r>
            <a:r>
              <a:rPr lang="en-US" sz="2000">
                <a:solidFill>
                  <a:srgbClr val="00B050"/>
                </a:solidFill>
                <a:ea typeface="BatangChe" charset="0"/>
                <a:cs typeface="BatangChe" charset="0"/>
              </a:rPr>
              <a:t>) ^ 2) / 34,567.46 =</a:t>
            </a:r>
          </a:p>
        </p:txBody>
      </p:sp>
      <p:graphicFrame>
        <p:nvGraphicFramePr>
          <p:cNvPr id="6" name="Table 5"/>
          <p:cNvGraphicFramePr>
            <a:graphicFrameLocks noGrp="1"/>
          </p:cNvGraphicFramePr>
          <p:nvPr/>
        </p:nvGraphicFramePr>
        <p:xfrm>
          <a:off x="363538" y="2311400"/>
          <a:ext cx="4064000" cy="1112838"/>
        </p:xfrm>
        <a:graphic>
          <a:graphicData uri="http://schemas.openxmlformats.org/drawingml/2006/table">
            <a:tbl>
              <a:tblPr firstRow="1" bandRow="1">
                <a:tableStyleId>{00A15C55-8517-42AA-B614-E9B94910E393}</a:tableStyleId>
              </a:tblPr>
              <a:tblGrid>
                <a:gridCol w="2032000"/>
                <a:gridCol w="2032000"/>
              </a:tblGrid>
              <a:tr h="370946">
                <a:tc>
                  <a:txBody>
                    <a:bodyPr/>
                    <a:lstStyle/>
                    <a:p>
                      <a:r>
                        <a:rPr lang="en-US" sz="1800" dirty="0" smtClean="0"/>
                        <a:t>Owner</a:t>
                      </a:r>
                      <a:endParaRPr lang="en-US" sz="1800" dirty="0">
                        <a:solidFill>
                          <a:sysClr val="windowText" lastClr="000000"/>
                        </a:solidFill>
                      </a:endParaRPr>
                    </a:p>
                  </a:txBody>
                  <a:tcPr marT="45733" marB="45733"/>
                </a:tc>
                <a:tc>
                  <a:txBody>
                    <a:bodyPr/>
                    <a:lstStyle/>
                    <a:p>
                      <a:r>
                        <a:rPr lang="en-US" sz="1800" dirty="0" smtClean="0"/>
                        <a:t>Serial</a:t>
                      </a:r>
                      <a:r>
                        <a:rPr lang="en-US" sz="1800" baseline="0" dirty="0" smtClean="0"/>
                        <a:t> Number</a:t>
                      </a:r>
                      <a:endParaRPr lang="en-US" sz="1800" dirty="0">
                        <a:solidFill>
                          <a:sysClr val="windowText" lastClr="000000"/>
                        </a:solidFill>
                      </a:endParaRPr>
                    </a:p>
                  </a:txBody>
                  <a:tcPr marT="45733" marB="45733"/>
                </a:tc>
              </a:tr>
              <a:tr h="370946">
                <a:tc>
                  <a:txBody>
                    <a:bodyPr/>
                    <a:lstStyle/>
                    <a:p>
                      <a:r>
                        <a:rPr lang="en-US" sz="1800" dirty="0" smtClean="0"/>
                        <a:t>David Jones</a:t>
                      </a:r>
                      <a:endParaRPr lang="en-US" sz="1800" dirty="0">
                        <a:solidFill>
                          <a:sysClr val="windowText" lastClr="000000"/>
                        </a:solidFill>
                      </a:endParaRPr>
                    </a:p>
                  </a:txBody>
                  <a:tcPr marT="45733" marB="45733"/>
                </a:tc>
                <a:tc>
                  <a:txBody>
                    <a:bodyPr/>
                    <a:lstStyle/>
                    <a:p>
                      <a:r>
                        <a:rPr lang="en-US" sz="1800" dirty="0" smtClean="0"/>
                        <a:t>45322190-AK</a:t>
                      </a:r>
                      <a:endParaRPr lang="en-US" sz="1800" dirty="0">
                        <a:solidFill>
                          <a:sysClr val="windowText" lastClr="000000"/>
                        </a:solidFill>
                      </a:endParaRPr>
                    </a:p>
                  </a:txBody>
                  <a:tcPr marT="45733" marB="45733"/>
                </a:tc>
              </a:tr>
              <a:tr h="370946">
                <a:tc>
                  <a:txBody>
                    <a:bodyPr/>
                    <a:lstStyle/>
                    <a:p>
                      <a:endParaRPr lang="en-US" sz="1800" dirty="0">
                        <a:solidFill>
                          <a:sysClr val="windowText" lastClr="000000"/>
                        </a:solidFill>
                      </a:endParaRPr>
                    </a:p>
                  </a:txBody>
                  <a:tcPr marT="45733" marB="45733"/>
                </a:tc>
                <a:tc>
                  <a:txBody>
                    <a:bodyPr/>
                    <a:lstStyle/>
                    <a:p>
                      <a:endParaRPr lang="en-US" sz="1800" dirty="0">
                        <a:solidFill>
                          <a:sysClr val="windowText" lastClr="000000"/>
                        </a:solidFill>
                      </a:endParaRPr>
                    </a:p>
                  </a:txBody>
                  <a:tcPr marT="45733" marB="45733"/>
                </a:tc>
              </a:tr>
            </a:tbl>
          </a:graphicData>
        </a:graphic>
      </p:graphicFrame>
      <p:graphicFrame>
        <p:nvGraphicFramePr>
          <p:cNvPr id="7" name="Table 6"/>
          <p:cNvGraphicFramePr>
            <a:graphicFrameLocks noGrp="1"/>
          </p:cNvGraphicFramePr>
          <p:nvPr/>
        </p:nvGraphicFramePr>
        <p:xfrm>
          <a:off x="311150" y="3733800"/>
          <a:ext cx="4219575" cy="1112838"/>
        </p:xfrm>
        <a:graphic>
          <a:graphicData uri="http://schemas.openxmlformats.org/drawingml/2006/table">
            <a:tbl>
              <a:tblPr firstRow="1" bandRow="1">
                <a:tableStyleId>{00A15C55-8517-42AA-B614-E9B94910E393}</a:tableStyleId>
              </a:tblPr>
              <a:tblGrid>
                <a:gridCol w="1745837"/>
                <a:gridCol w="1164145"/>
                <a:gridCol w="1309593"/>
              </a:tblGrid>
              <a:tr h="370946">
                <a:tc>
                  <a:txBody>
                    <a:bodyPr/>
                    <a:lstStyle/>
                    <a:p>
                      <a:r>
                        <a:rPr lang="en-US" sz="1800" dirty="0" smtClean="0"/>
                        <a:t>Serial</a:t>
                      </a:r>
                      <a:r>
                        <a:rPr lang="en-US" sz="1800" baseline="0" dirty="0" smtClean="0"/>
                        <a:t> Number</a:t>
                      </a:r>
                      <a:endParaRPr lang="en-US" sz="1800" dirty="0">
                        <a:solidFill>
                          <a:sysClr val="windowText" lastClr="000000"/>
                        </a:solidFill>
                      </a:endParaRPr>
                    </a:p>
                  </a:txBody>
                  <a:tcPr marL="91443" marR="91443" marT="45733" marB="45733"/>
                </a:tc>
                <a:tc>
                  <a:txBody>
                    <a:bodyPr/>
                    <a:lstStyle/>
                    <a:p>
                      <a:r>
                        <a:rPr lang="en-US" sz="1800" dirty="0" smtClean="0"/>
                        <a:t>Type</a:t>
                      </a:r>
                      <a:endParaRPr lang="en-US" sz="1800" dirty="0">
                        <a:solidFill>
                          <a:sysClr val="windowText" lastClr="000000"/>
                        </a:solidFill>
                      </a:endParaRPr>
                    </a:p>
                  </a:txBody>
                  <a:tcPr marL="91443" marR="91443" marT="45733" marB="45733"/>
                </a:tc>
                <a:tc>
                  <a:txBody>
                    <a:bodyPr/>
                    <a:lstStyle/>
                    <a:p>
                      <a:r>
                        <a:rPr lang="en-US" sz="1800" dirty="0" smtClean="0"/>
                        <a:t>Invoice</a:t>
                      </a:r>
                      <a:r>
                        <a:rPr lang="en-US" sz="1800" baseline="0" dirty="0" smtClean="0"/>
                        <a:t> #</a:t>
                      </a:r>
                      <a:endParaRPr lang="en-US" sz="1800" dirty="0">
                        <a:solidFill>
                          <a:sysClr val="windowText" lastClr="000000"/>
                        </a:solidFill>
                      </a:endParaRPr>
                    </a:p>
                  </a:txBody>
                  <a:tcPr marL="91443" marR="91443" marT="45733" marB="45733"/>
                </a:tc>
              </a:tr>
              <a:tr h="370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45322190-AK</a:t>
                      </a:r>
                      <a:endParaRPr lang="en-US" sz="1800" dirty="0" smtClean="0">
                        <a:solidFill>
                          <a:sysClr val="windowText" lastClr="000000"/>
                        </a:solidFill>
                      </a:endParaRPr>
                    </a:p>
                  </a:txBody>
                  <a:tcPr marL="91443" marR="91443" marT="45733" marB="45733"/>
                </a:tc>
                <a:tc>
                  <a:txBody>
                    <a:bodyPr/>
                    <a:lstStyle/>
                    <a:p>
                      <a:r>
                        <a:rPr lang="en-US" sz="1800" dirty="0" err="1" smtClean="0"/>
                        <a:t>LapTop</a:t>
                      </a:r>
                      <a:endParaRPr lang="en-US" sz="1800" dirty="0">
                        <a:solidFill>
                          <a:sysClr val="windowText" lastClr="000000"/>
                        </a:solidFill>
                      </a:endParaRPr>
                    </a:p>
                  </a:txBody>
                  <a:tcPr marL="91443" marR="91443"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INV10895</a:t>
                      </a:r>
                      <a:endParaRPr lang="en-US" sz="1800" dirty="0" smtClean="0">
                        <a:solidFill>
                          <a:sysClr val="windowText" lastClr="000000"/>
                        </a:solidFill>
                      </a:endParaRPr>
                    </a:p>
                  </a:txBody>
                  <a:tcPr marL="91443" marR="91443" marT="45733" marB="45733"/>
                </a:tc>
              </a:tr>
              <a:tr h="370946">
                <a:tc>
                  <a:txBody>
                    <a:bodyPr/>
                    <a:lstStyle/>
                    <a:p>
                      <a:endParaRPr lang="en-US" sz="1800" dirty="0">
                        <a:solidFill>
                          <a:sysClr val="windowText" lastClr="000000"/>
                        </a:solidFill>
                      </a:endParaRPr>
                    </a:p>
                  </a:txBody>
                  <a:tcPr marL="91443" marR="91443" marT="45733" marB="45733"/>
                </a:tc>
                <a:tc>
                  <a:txBody>
                    <a:bodyPr/>
                    <a:lstStyle/>
                    <a:p>
                      <a:endParaRPr lang="en-US" sz="1800" dirty="0">
                        <a:solidFill>
                          <a:sysClr val="windowText" lastClr="000000"/>
                        </a:solidFill>
                      </a:endParaRPr>
                    </a:p>
                  </a:txBody>
                  <a:tcPr marL="91443" marR="91443" marT="45733" marB="45733"/>
                </a:tc>
                <a:tc>
                  <a:txBody>
                    <a:bodyPr/>
                    <a:lstStyle/>
                    <a:p>
                      <a:endParaRPr lang="en-US" sz="1800" dirty="0">
                        <a:solidFill>
                          <a:sysClr val="windowText" lastClr="000000"/>
                        </a:solidFill>
                      </a:endParaRPr>
                    </a:p>
                  </a:txBody>
                  <a:tcPr marL="91443" marR="91443" marT="45733" marB="45733"/>
                </a:tc>
              </a:tr>
            </a:tbl>
          </a:graphicData>
        </a:graphic>
      </p:graphicFrame>
      <p:cxnSp>
        <p:nvCxnSpPr>
          <p:cNvPr id="9" name="Curved Connector 8"/>
          <p:cNvCxnSpPr>
            <a:cxnSpLocks noChangeShapeType="1"/>
          </p:cNvCxnSpPr>
          <p:nvPr/>
        </p:nvCxnSpPr>
        <p:spPr bwMode="auto">
          <a:xfrm rot="10800000" flipV="1">
            <a:off x="1555750" y="3001963"/>
            <a:ext cx="1719263" cy="942975"/>
          </a:xfrm>
          <a:prstGeom prst="curvedConnector3">
            <a:avLst>
              <a:gd name="adj1" fmla="val 61111"/>
            </a:avLst>
          </a:prstGeom>
          <a:noFill/>
          <a:ln w="38100">
            <a:solidFill>
              <a:srgbClr val="FF0000"/>
            </a:solidFill>
            <a:prstDash val="sysDash"/>
            <a:round/>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3" name="Curved Connector 12"/>
          <p:cNvCxnSpPr>
            <a:cxnSpLocks noChangeShapeType="1"/>
          </p:cNvCxnSpPr>
          <p:nvPr/>
        </p:nvCxnSpPr>
        <p:spPr bwMode="auto">
          <a:xfrm flipV="1">
            <a:off x="1760538" y="2825750"/>
            <a:ext cx="668337" cy="68263"/>
          </a:xfrm>
          <a:prstGeom prst="curvedConnector3">
            <a:avLst>
              <a:gd name="adj1" fmla="val 50000"/>
            </a:avLst>
          </a:prstGeom>
          <a:noFill/>
          <a:ln w="38100">
            <a:solidFill>
              <a:srgbClr val="FF0000"/>
            </a:solidFill>
            <a:prstDash val="sysDash"/>
            <a:round/>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graphicFrame>
        <p:nvGraphicFramePr>
          <p:cNvPr id="29" name="Table 28"/>
          <p:cNvGraphicFramePr>
            <a:graphicFrameLocks noGrp="1"/>
          </p:cNvGraphicFramePr>
          <p:nvPr/>
        </p:nvGraphicFramePr>
        <p:xfrm>
          <a:off x="4800600" y="2895600"/>
          <a:ext cx="4244975" cy="1112838"/>
        </p:xfrm>
        <a:graphic>
          <a:graphicData uri="http://schemas.openxmlformats.org/drawingml/2006/table">
            <a:tbl>
              <a:tblPr firstRow="1" bandRow="1">
                <a:tableStyleId>{00A15C55-8517-42AA-B614-E9B94910E393}</a:tableStyleId>
              </a:tblPr>
              <a:tblGrid>
                <a:gridCol w="1414989"/>
                <a:gridCol w="1512510"/>
                <a:gridCol w="1317476"/>
              </a:tblGrid>
              <a:tr h="370946">
                <a:tc>
                  <a:txBody>
                    <a:bodyPr/>
                    <a:lstStyle/>
                    <a:p>
                      <a:r>
                        <a:rPr lang="en-US" sz="1800" dirty="0" smtClean="0"/>
                        <a:t>Invoice</a:t>
                      </a:r>
                      <a:r>
                        <a:rPr lang="en-US" sz="1800" baseline="0" dirty="0" smtClean="0"/>
                        <a:t> #</a:t>
                      </a:r>
                      <a:endParaRPr lang="en-US" sz="1800" dirty="0">
                        <a:solidFill>
                          <a:sysClr val="windowText" lastClr="000000"/>
                        </a:solidFill>
                      </a:endParaRPr>
                    </a:p>
                  </a:txBody>
                  <a:tcPr marL="91451" marR="91451" marT="45733" marB="45733"/>
                </a:tc>
                <a:tc>
                  <a:txBody>
                    <a:bodyPr/>
                    <a:lstStyle/>
                    <a:p>
                      <a:r>
                        <a:rPr lang="en-US" sz="1800" dirty="0" smtClean="0"/>
                        <a:t>Vendor</a:t>
                      </a:r>
                      <a:endParaRPr lang="en-US" sz="1800" dirty="0">
                        <a:solidFill>
                          <a:sysClr val="windowText" lastClr="000000"/>
                        </a:solidFill>
                      </a:endParaRPr>
                    </a:p>
                  </a:txBody>
                  <a:tcPr marL="91451" marR="91451" marT="45733" marB="45733"/>
                </a:tc>
                <a:tc>
                  <a:txBody>
                    <a:bodyPr/>
                    <a:lstStyle/>
                    <a:p>
                      <a:r>
                        <a:rPr lang="en-US" sz="1800" dirty="0" smtClean="0"/>
                        <a:t>Payment</a:t>
                      </a:r>
                      <a:endParaRPr lang="en-US" sz="1800" dirty="0">
                        <a:solidFill>
                          <a:sysClr val="windowText" lastClr="000000"/>
                        </a:solidFill>
                      </a:endParaRPr>
                    </a:p>
                  </a:txBody>
                  <a:tcPr marL="91451" marR="91451" marT="45733" marB="45733"/>
                </a:tc>
              </a:tr>
              <a:tr h="370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INV10895</a:t>
                      </a:r>
                      <a:endParaRPr lang="en-US" sz="1800" dirty="0" smtClean="0">
                        <a:solidFill>
                          <a:sysClr val="windowText" lastClr="000000"/>
                        </a:solidFill>
                      </a:endParaRPr>
                    </a:p>
                  </a:txBody>
                  <a:tcPr marL="91451" marR="91451" marT="45733" marB="45733"/>
                </a:tc>
                <a:tc>
                  <a:txBody>
                    <a:bodyPr/>
                    <a:lstStyle/>
                    <a:p>
                      <a:r>
                        <a:rPr lang="en-US" sz="1800" dirty="0" err="1" smtClean="0"/>
                        <a:t>MyBuy</a:t>
                      </a:r>
                      <a:endParaRPr lang="en-US" sz="1800" dirty="0">
                        <a:solidFill>
                          <a:sysClr val="windowText" lastClr="000000"/>
                        </a:solidFill>
                      </a:endParaRPr>
                    </a:p>
                  </a:txBody>
                  <a:tcPr marL="91451" marR="91451" marT="45733" marB="45733"/>
                </a:tc>
                <a:tc>
                  <a:txBody>
                    <a:bodyPr/>
                    <a:lstStyle/>
                    <a:p>
                      <a:r>
                        <a:rPr lang="en-US" sz="1800" dirty="0" smtClean="0"/>
                        <a:t>$104.56</a:t>
                      </a:r>
                      <a:endParaRPr lang="en-US" sz="1800" dirty="0">
                        <a:solidFill>
                          <a:sysClr val="windowText" lastClr="000000"/>
                        </a:solidFill>
                      </a:endParaRPr>
                    </a:p>
                  </a:txBody>
                  <a:tcPr marL="91451" marR="91451" marT="45733" marB="45733"/>
                </a:tc>
              </a:tr>
              <a:tr h="370946">
                <a:tc>
                  <a:txBody>
                    <a:bodyPr/>
                    <a:lstStyle/>
                    <a:p>
                      <a:endParaRPr lang="en-US" sz="1800" dirty="0">
                        <a:solidFill>
                          <a:sysClr val="windowText" lastClr="000000"/>
                        </a:solidFill>
                      </a:endParaRPr>
                    </a:p>
                  </a:txBody>
                  <a:tcPr marL="91451" marR="91451" marT="45733" marB="45733"/>
                </a:tc>
                <a:tc>
                  <a:txBody>
                    <a:bodyPr/>
                    <a:lstStyle/>
                    <a:p>
                      <a:endParaRPr lang="en-US" sz="1800" dirty="0">
                        <a:solidFill>
                          <a:sysClr val="windowText" lastClr="000000"/>
                        </a:solidFill>
                      </a:endParaRPr>
                    </a:p>
                  </a:txBody>
                  <a:tcPr marL="91451" marR="91451" marT="45733" marB="45733"/>
                </a:tc>
                <a:tc>
                  <a:txBody>
                    <a:bodyPr/>
                    <a:lstStyle/>
                    <a:p>
                      <a:endParaRPr lang="en-US" sz="1800" dirty="0">
                        <a:solidFill>
                          <a:sysClr val="windowText" lastClr="000000"/>
                        </a:solidFill>
                      </a:endParaRPr>
                    </a:p>
                  </a:txBody>
                  <a:tcPr marL="91451" marR="91451" marT="45733" marB="45733"/>
                </a:tc>
              </a:tr>
            </a:tbl>
          </a:graphicData>
        </a:graphic>
      </p:graphicFrame>
      <p:cxnSp>
        <p:nvCxnSpPr>
          <p:cNvPr id="30" name="Curved Connector 29"/>
          <p:cNvCxnSpPr>
            <a:cxnSpLocks noChangeShapeType="1"/>
          </p:cNvCxnSpPr>
          <p:nvPr/>
        </p:nvCxnSpPr>
        <p:spPr bwMode="auto">
          <a:xfrm rot="5400000" flipH="1" flipV="1">
            <a:off x="4378325" y="3546475"/>
            <a:ext cx="655638" cy="573088"/>
          </a:xfrm>
          <a:prstGeom prst="curvedConnector3">
            <a:avLst>
              <a:gd name="adj1" fmla="val 100000"/>
            </a:avLst>
          </a:prstGeom>
          <a:noFill/>
          <a:ln w="38100">
            <a:solidFill>
              <a:srgbClr val="FF0000"/>
            </a:solidFill>
            <a:prstDash val="sysDash"/>
            <a:round/>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41" name="TextBox 40"/>
          <p:cNvSpPr txBox="1">
            <a:spLocks noChangeArrowheads="1"/>
          </p:cNvSpPr>
          <p:nvPr/>
        </p:nvSpPr>
        <p:spPr bwMode="auto">
          <a:xfrm>
            <a:off x="493713" y="5065713"/>
            <a:ext cx="2547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800">
                <a:latin typeface="Miriam Fixed" charset="0"/>
                <a:cs typeface="Miriam Fixed" charset="0"/>
              </a:rPr>
              <a:t>David Jones</a:t>
            </a:r>
          </a:p>
        </p:txBody>
      </p:sp>
      <p:sp>
        <p:nvSpPr>
          <p:cNvPr id="42" name="TextBox 41"/>
          <p:cNvSpPr txBox="1">
            <a:spLocks noChangeArrowheads="1"/>
          </p:cNvSpPr>
          <p:nvPr/>
        </p:nvSpPr>
        <p:spPr bwMode="auto">
          <a:xfrm>
            <a:off x="495300" y="5749925"/>
            <a:ext cx="310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800">
                <a:latin typeface="Miriam Fixed" charset="0"/>
                <a:cs typeface="Miriam Fixed" charset="0"/>
              </a:rPr>
              <a:t>David Jones</a:t>
            </a:r>
          </a:p>
        </p:txBody>
      </p:sp>
      <p:cxnSp>
        <p:nvCxnSpPr>
          <p:cNvPr id="44" name="Straight Arrow Connector 43"/>
          <p:cNvCxnSpPr>
            <a:cxnSpLocks noChangeShapeType="1"/>
          </p:cNvCxnSpPr>
          <p:nvPr/>
        </p:nvCxnSpPr>
        <p:spPr bwMode="auto">
          <a:xfrm rot="5400000">
            <a:off x="525462" y="5648326"/>
            <a:ext cx="314325" cy="0"/>
          </a:xfrm>
          <a:prstGeom prst="straightConnector1">
            <a:avLst/>
          </a:prstGeom>
          <a:noFill/>
          <a:ln w="254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6" name="Straight Arrow Connector 45"/>
          <p:cNvCxnSpPr>
            <a:cxnSpLocks noChangeShapeType="1"/>
          </p:cNvCxnSpPr>
          <p:nvPr/>
        </p:nvCxnSpPr>
        <p:spPr bwMode="auto">
          <a:xfrm rot="5400000">
            <a:off x="746125" y="5648326"/>
            <a:ext cx="314325" cy="0"/>
          </a:xfrm>
          <a:prstGeom prst="straightConnector1">
            <a:avLst/>
          </a:prstGeom>
          <a:noFill/>
          <a:ln w="254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rot="5400000">
            <a:off x="968375" y="5648326"/>
            <a:ext cx="314325" cy="0"/>
          </a:xfrm>
          <a:prstGeom prst="straightConnector1">
            <a:avLst/>
          </a:prstGeom>
          <a:noFill/>
          <a:ln w="254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p:cNvCxnSpPr>
          <p:nvPr/>
        </p:nvCxnSpPr>
        <p:spPr bwMode="auto">
          <a:xfrm rot="5400000">
            <a:off x="1190625" y="5648326"/>
            <a:ext cx="314325" cy="0"/>
          </a:xfrm>
          <a:prstGeom prst="straightConnector1">
            <a:avLst/>
          </a:prstGeom>
          <a:noFill/>
          <a:ln w="254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9" name="Straight Arrow Connector 48"/>
          <p:cNvCxnSpPr>
            <a:cxnSpLocks noChangeShapeType="1"/>
          </p:cNvCxnSpPr>
          <p:nvPr/>
        </p:nvCxnSpPr>
        <p:spPr bwMode="auto">
          <a:xfrm rot="5400000">
            <a:off x="1411287" y="5648326"/>
            <a:ext cx="314325" cy="0"/>
          </a:xfrm>
          <a:prstGeom prst="straightConnector1">
            <a:avLst/>
          </a:prstGeom>
          <a:noFill/>
          <a:ln w="254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p:cNvCxnSpPr>
          <p:nvPr/>
        </p:nvCxnSpPr>
        <p:spPr bwMode="auto">
          <a:xfrm rot="5400000">
            <a:off x="1619250" y="5648326"/>
            <a:ext cx="314325" cy="0"/>
          </a:xfrm>
          <a:prstGeom prst="straightConnector1">
            <a:avLst/>
          </a:prstGeom>
          <a:noFill/>
          <a:ln w="254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1" name="Straight Arrow Connector 50"/>
          <p:cNvCxnSpPr>
            <a:cxnSpLocks noChangeShapeType="1"/>
          </p:cNvCxnSpPr>
          <p:nvPr/>
        </p:nvCxnSpPr>
        <p:spPr bwMode="auto">
          <a:xfrm rot="5400000">
            <a:off x="1841500" y="5648326"/>
            <a:ext cx="314325" cy="0"/>
          </a:xfrm>
          <a:prstGeom prst="straightConnector1">
            <a:avLst/>
          </a:prstGeom>
          <a:noFill/>
          <a:ln w="254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2" name="Straight Arrow Connector 51"/>
          <p:cNvCxnSpPr>
            <a:cxnSpLocks noChangeShapeType="1"/>
          </p:cNvCxnSpPr>
          <p:nvPr/>
        </p:nvCxnSpPr>
        <p:spPr bwMode="auto">
          <a:xfrm rot="5400000">
            <a:off x="2035175" y="5648326"/>
            <a:ext cx="314325" cy="0"/>
          </a:xfrm>
          <a:prstGeom prst="straightConnector1">
            <a:avLst/>
          </a:prstGeom>
          <a:noFill/>
          <a:ln w="254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p:cNvCxnSpPr>
          <p:nvPr/>
        </p:nvCxnSpPr>
        <p:spPr bwMode="auto">
          <a:xfrm rot="5400000">
            <a:off x="2243137" y="5648326"/>
            <a:ext cx="314325" cy="0"/>
          </a:xfrm>
          <a:prstGeom prst="straightConnector1">
            <a:avLst/>
          </a:prstGeom>
          <a:noFill/>
          <a:ln w="254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4" name="Straight Arrow Connector 53"/>
          <p:cNvCxnSpPr>
            <a:cxnSpLocks noChangeShapeType="1"/>
          </p:cNvCxnSpPr>
          <p:nvPr/>
        </p:nvCxnSpPr>
        <p:spPr bwMode="auto">
          <a:xfrm rot="5400000">
            <a:off x="2457450" y="5649913"/>
            <a:ext cx="314325" cy="0"/>
          </a:xfrm>
          <a:prstGeom prst="straightConnector1">
            <a:avLst/>
          </a:prstGeom>
          <a:noFill/>
          <a:ln w="254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5" name="Straight Arrow Connector 54"/>
          <p:cNvCxnSpPr>
            <a:cxnSpLocks noChangeShapeType="1"/>
          </p:cNvCxnSpPr>
          <p:nvPr/>
        </p:nvCxnSpPr>
        <p:spPr bwMode="auto">
          <a:xfrm rot="5400000">
            <a:off x="2651125" y="5649913"/>
            <a:ext cx="314325" cy="0"/>
          </a:xfrm>
          <a:prstGeom prst="straightConnector1">
            <a:avLst/>
          </a:prstGeom>
          <a:noFill/>
          <a:ln w="254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74" name="TextBox 73"/>
          <p:cNvSpPr txBox="1">
            <a:spLocks noChangeArrowheads="1"/>
          </p:cNvSpPr>
          <p:nvPr/>
        </p:nvSpPr>
        <p:spPr bwMode="auto">
          <a:xfrm>
            <a:off x="3330575" y="5172075"/>
            <a:ext cx="55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6000">
                <a:solidFill>
                  <a:srgbClr val="00B050"/>
                </a:solidFill>
              </a:rPr>
              <a:t>=</a:t>
            </a:r>
          </a:p>
        </p:txBody>
      </p:sp>
      <p:sp>
        <p:nvSpPr>
          <p:cNvPr id="75" name="Rectangle 74"/>
          <p:cNvSpPr>
            <a:spLocks noChangeArrowheads="1"/>
          </p:cNvSpPr>
          <p:nvPr/>
        </p:nvSpPr>
        <p:spPr bwMode="auto">
          <a:xfrm>
            <a:off x="4397375" y="1106488"/>
            <a:ext cx="1241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B050"/>
                </a:solidFill>
                <a:ea typeface="BatangChe" charset="0"/>
                <a:cs typeface="BatangChe" charset="0"/>
              </a:rPr>
              <a:t> 0.00885 </a:t>
            </a:r>
          </a:p>
        </p:txBody>
      </p:sp>
      <p:sp>
        <p:nvSpPr>
          <p:cNvPr id="81" name="TextBox 80"/>
          <p:cNvSpPr txBox="1">
            <a:spLocks noChangeArrowheads="1"/>
          </p:cNvSpPr>
          <p:nvPr/>
        </p:nvSpPr>
        <p:spPr bwMode="auto">
          <a:xfrm>
            <a:off x="0" y="1658938"/>
            <a:ext cx="881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000">
                <a:solidFill>
                  <a:srgbClr val="00B050"/>
                </a:solidFill>
                <a:ea typeface="BatangChe" charset="0"/>
                <a:cs typeface="BatangChe" charset="0"/>
              </a:rPr>
              <a:t>Select </a:t>
            </a:r>
            <a:r>
              <a:rPr lang="en-US" sz="2000" i="1">
                <a:solidFill>
                  <a:srgbClr val="00B050"/>
                </a:solidFill>
                <a:ea typeface="BatangChe" charset="0"/>
                <a:cs typeface="BatangChe" charset="0"/>
              </a:rPr>
              <a:t>Payment</a:t>
            </a:r>
            <a:r>
              <a:rPr lang="en-US" sz="2000">
                <a:solidFill>
                  <a:srgbClr val="00B050"/>
                </a:solidFill>
                <a:ea typeface="BatangChe" charset="0"/>
                <a:cs typeface="BatangChe" charset="0"/>
              </a:rPr>
              <a:t> where </a:t>
            </a:r>
            <a:r>
              <a:rPr lang="en-US" sz="2000" i="1">
                <a:solidFill>
                  <a:srgbClr val="00B050"/>
                </a:solidFill>
                <a:ea typeface="BatangChe" charset="0"/>
                <a:cs typeface="BatangChe" charset="0"/>
              </a:rPr>
              <a:t>Owner</a:t>
            </a:r>
            <a:r>
              <a:rPr lang="en-US" sz="2000">
                <a:solidFill>
                  <a:srgbClr val="00B050"/>
                </a:solidFill>
                <a:ea typeface="BatangChe" charset="0"/>
                <a:cs typeface="BatangChe" charset="0"/>
              </a:rPr>
              <a:t>=</a:t>
            </a:r>
            <a:r>
              <a:rPr lang="ja-JP" altLang="en-US" sz="2000">
                <a:solidFill>
                  <a:srgbClr val="00B050"/>
                </a:solidFill>
                <a:ea typeface="BatangChe" charset="0"/>
                <a:cs typeface="BatangChe" charset="0"/>
              </a:rPr>
              <a:t>“</a:t>
            </a:r>
            <a:r>
              <a:rPr lang="en-US" sz="2000">
                <a:solidFill>
                  <a:srgbClr val="00B050"/>
                </a:solidFill>
                <a:ea typeface="BatangChe" charset="0"/>
                <a:cs typeface="BatangChe" charset="0"/>
              </a:rPr>
              <a:t>David Jones</a:t>
            </a:r>
            <a:r>
              <a:rPr lang="ja-JP" altLang="en-US" sz="2000">
                <a:solidFill>
                  <a:srgbClr val="00B050"/>
                </a:solidFill>
                <a:ea typeface="BatangChe" charset="0"/>
                <a:cs typeface="BatangChe" charset="0"/>
              </a:rPr>
              <a:t>”</a:t>
            </a:r>
            <a:r>
              <a:rPr lang="en-US" sz="2000">
                <a:solidFill>
                  <a:srgbClr val="00B050"/>
                </a:solidFill>
                <a:ea typeface="BatangChe" charset="0"/>
                <a:cs typeface="BatangChe" charset="0"/>
              </a:rPr>
              <a:t> and </a:t>
            </a:r>
            <a:r>
              <a:rPr lang="en-US" sz="2000" i="1">
                <a:solidFill>
                  <a:srgbClr val="00B050"/>
                </a:solidFill>
                <a:ea typeface="BatangChe" charset="0"/>
                <a:cs typeface="BatangChe" charset="0"/>
              </a:rPr>
              <a:t>Type(Product)=</a:t>
            </a:r>
            <a:r>
              <a:rPr lang="ja-JP" altLang="en-US" sz="2000" i="1">
                <a:solidFill>
                  <a:srgbClr val="00B050"/>
                </a:solidFill>
                <a:ea typeface="BatangChe" charset="0"/>
                <a:cs typeface="BatangChe" charset="0"/>
              </a:rPr>
              <a:t>“</a:t>
            </a:r>
            <a:r>
              <a:rPr lang="en-US" sz="2000">
                <a:solidFill>
                  <a:srgbClr val="00B050"/>
                </a:solidFill>
                <a:ea typeface="BatangChe" charset="0"/>
                <a:cs typeface="BatangChe" charset="0"/>
              </a:rPr>
              <a:t>Laptop</a:t>
            </a:r>
            <a:r>
              <a:rPr lang="ja-JP" altLang="en-US" sz="2000">
                <a:solidFill>
                  <a:srgbClr val="00B050"/>
                </a:solidFill>
                <a:ea typeface="BatangChe" charset="0"/>
                <a:cs typeface="BatangChe" charset="0"/>
              </a:rPr>
              <a:t>”</a:t>
            </a:r>
            <a:r>
              <a:rPr lang="en-US" sz="2000">
                <a:solidFill>
                  <a:srgbClr val="00B050"/>
                </a:solidFill>
                <a:ea typeface="BatangChe" charset="0"/>
                <a:cs typeface="BatangChe" charset="0"/>
              </a:rPr>
              <a:t>, </a:t>
            </a:r>
          </a:p>
        </p:txBody>
      </p:sp>
      <p:sp>
        <p:nvSpPr>
          <p:cNvPr id="83" name="Rectangle 82"/>
          <p:cNvSpPr/>
          <p:nvPr/>
        </p:nvSpPr>
        <p:spPr>
          <a:xfrm>
            <a:off x="7653338" y="2832100"/>
            <a:ext cx="1350962" cy="83185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TextBox 88"/>
          <p:cNvSpPr txBox="1">
            <a:spLocks noChangeArrowheads="1"/>
          </p:cNvSpPr>
          <p:nvPr/>
        </p:nvSpPr>
        <p:spPr bwMode="auto">
          <a:xfrm>
            <a:off x="5491163" y="5027613"/>
            <a:ext cx="2547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800">
                <a:latin typeface="Miriam Fixed" charset="0"/>
                <a:cs typeface="Miriam Fixed" charset="0"/>
              </a:rPr>
              <a:t>Dave  Jones</a:t>
            </a:r>
          </a:p>
        </p:txBody>
      </p:sp>
      <p:sp>
        <p:nvSpPr>
          <p:cNvPr id="90" name="TextBox 89"/>
          <p:cNvSpPr txBox="1">
            <a:spLocks noChangeArrowheads="1"/>
          </p:cNvSpPr>
          <p:nvPr/>
        </p:nvSpPr>
        <p:spPr bwMode="auto">
          <a:xfrm>
            <a:off x="5492750" y="5711825"/>
            <a:ext cx="31083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800">
                <a:latin typeface="Miriam Fixed" charset="0"/>
                <a:cs typeface="Miriam Fixed" charset="0"/>
              </a:rPr>
              <a:t>David Jones</a:t>
            </a:r>
          </a:p>
        </p:txBody>
      </p:sp>
      <p:cxnSp>
        <p:nvCxnSpPr>
          <p:cNvPr id="91" name="Straight Arrow Connector 90"/>
          <p:cNvCxnSpPr>
            <a:cxnSpLocks noChangeShapeType="1"/>
          </p:cNvCxnSpPr>
          <p:nvPr/>
        </p:nvCxnSpPr>
        <p:spPr bwMode="auto">
          <a:xfrm rot="5400000">
            <a:off x="5523706" y="5609432"/>
            <a:ext cx="312737" cy="0"/>
          </a:xfrm>
          <a:prstGeom prst="straightConnector1">
            <a:avLst/>
          </a:prstGeom>
          <a:noFill/>
          <a:ln w="254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2" name="Straight Arrow Connector 91"/>
          <p:cNvCxnSpPr>
            <a:cxnSpLocks noChangeShapeType="1"/>
          </p:cNvCxnSpPr>
          <p:nvPr/>
        </p:nvCxnSpPr>
        <p:spPr bwMode="auto">
          <a:xfrm rot="5400000">
            <a:off x="5744369" y="5609432"/>
            <a:ext cx="312737" cy="0"/>
          </a:xfrm>
          <a:prstGeom prst="straightConnector1">
            <a:avLst/>
          </a:prstGeom>
          <a:noFill/>
          <a:ln w="254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3" name="Straight Arrow Connector 92"/>
          <p:cNvCxnSpPr>
            <a:cxnSpLocks noChangeShapeType="1"/>
          </p:cNvCxnSpPr>
          <p:nvPr/>
        </p:nvCxnSpPr>
        <p:spPr bwMode="auto">
          <a:xfrm rot="5400000">
            <a:off x="5966619" y="5609432"/>
            <a:ext cx="312737" cy="0"/>
          </a:xfrm>
          <a:prstGeom prst="straightConnector1">
            <a:avLst/>
          </a:prstGeom>
          <a:noFill/>
          <a:ln w="254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4" name="Straight Arrow Connector 93"/>
          <p:cNvCxnSpPr>
            <a:cxnSpLocks noChangeShapeType="1"/>
          </p:cNvCxnSpPr>
          <p:nvPr/>
        </p:nvCxnSpPr>
        <p:spPr bwMode="auto">
          <a:xfrm rot="5400000">
            <a:off x="6188869" y="5609432"/>
            <a:ext cx="312737" cy="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5" name="Straight Arrow Connector 94"/>
          <p:cNvCxnSpPr>
            <a:cxnSpLocks noChangeShapeType="1"/>
          </p:cNvCxnSpPr>
          <p:nvPr/>
        </p:nvCxnSpPr>
        <p:spPr bwMode="auto">
          <a:xfrm rot="5400000">
            <a:off x="6409531" y="5609432"/>
            <a:ext cx="312737" cy="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7" name="Straight Arrow Connector 96"/>
          <p:cNvCxnSpPr>
            <a:cxnSpLocks noChangeShapeType="1"/>
          </p:cNvCxnSpPr>
          <p:nvPr/>
        </p:nvCxnSpPr>
        <p:spPr bwMode="auto">
          <a:xfrm rot="5400000">
            <a:off x="6839744" y="5609432"/>
            <a:ext cx="312737" cy="0"/>
          </a:xfrm>
          <a:prstGeom prst="straightConnector1">
            <a:avLst/>
          </a:prstGeom>
          <a:noFill/>
          <a:ln w="254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8" name="Straight Arrow Connector 97"/>
          <p:cNvCxnSpPr>
            <a:cxnSpLocks noChangeShapeType="1"/>
          </p:cNvCxnSpPr>
          <p:nvPr/>
        </p:nvCxnSpPr>
        <p:spPr bwMode="auto">
          <a:xfrm rot="5400000">
            <a:off x="7033419" y="5609432"/>
            <a:ext cx="312737" cy="0"/>
          </a:xfrm>
          <a:prstGeom prst="straightConnector1">
            <a:avLst/>
          </a:prstGeom>
          <a:noFill/>
          <a:ln w="254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9" name="Straight Arrow Connector 98"/>
          <p:cNvCxnSpPr>
            <a:cxnSpLocks noChangeShapeType="1"/>
          </p:cNvCxnSpPr>
          <p:nvPr/>
        </p:nvCxnSpPr>
        <p:spPr bwMode="auto">
          <a:xfrm rot="5400000">
            <a:off x="7241381" y="5609432"/>
            <a:ext cx="312737" cy="0"/>
          </a:xfrm>
          <a:prstGeom prst="straightConnector1">
            <a:avLst/>
          </a:prstGeom>
          <a:noFill/>
          <a:ln w="254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0" name="Straight Arrow Connector 99"/>
          <p:cNvCxnSpPr>
            <a:cxnSpLocks noChangeShapeType="1"/>
          </p:cNvCxnSpPr>
          <p:nvPr/>
        </p:nvCxnSpPr>
        <p:spPr bwMode="auto">
          <a:xfrm rot="5400000">
            <a:off x="7454900" y="5611813"/>
            <a:ext cx="314325" cy="0"/>
          </a:xfrm>
          <a:prstGeom prst="straightConnector1">
            <a:avLst/>
          </a:prstGeom>
          <a:noFill/>
          <a:ln w="254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1" name="Straight Arrow Connector 100"/>
          <p:cNvCxnSpPr>
            <a:cxnSpLocks noChangeShapeType="1"/>
          </p:cNvCxnSpPr>
          <p:nvPr/>
        </p:nvCxnSpPr>
        <p:spPr bwMode="auto">
          <a:xfrm rot="5400000">
            <a:off x="7648575" y="5611813"/>
            <a:ext cx="314325" cy="0"/>
          </a:xfrm>
          <a:prstGeom prst="straightConnector1">
            <a:avLst/>
          </a:prstGeom>
          <a:noFill/>
          <a:ln w="25400">
            <a:solidFill>
              <a:srgbClr val="00B05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5" name="TextBox 104"/>
          <p:cNvSpPr txBox="1">
            <a:spLocks noChangeArrowheads="1"/>
          </p:cNvSpPr>
          <p:nvPr/>
        </p:nvSpPr>
        <p:spPr bwMode="auto">
          <a:xfrm>
            <a:off x="8272463" y="5065713"/>
            <a:ext cx="5603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6000">
                <a:solidFill>
                  <a:srgbClr val="FF0000"/>
                </a:solidFill>
              </a:rPr>
              <a:t>≠</a:t>
            </a:r>
          </a:p>
        </p:txBody>
      </p:sp>
      <p:sp>
        <p:nvSpPr>
          <p:cNvPr id="2" name="Date Placeholder 1"/>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33391389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5"/>
                                        </p:tgtEl>
                                        <p:attrNameLst>
                                          <p:attrName>style.visibility</p:attrName>
                                        </p:attrNameLst>
                                      </p:cBhvr>
                                      <p:to>
                                        <p:strVal val="visible"/>
                                      </p:to>
                                    </p:set>
                                    <p:anim calcmode="discrete" valueType="clr">
                                      <p:cBhvr override="childStyle">
                                        <p:cTn id="7" dur="200"/>
                                        <p:tgtEl>
                                          <p:spTgt spid="75"/>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75"/>
                                        </p:tgtEl>
                                        <p:attrNameLst>
                                          <p:attrName>fillcolor</p:attrName>
                                        </p:attrNameLst>
                                      </p:cBhvr>
                                      <p:tavLst>
                                        <p:tav tm="0">
                                          <p:val>
                                            <p:clrVal>
                                              <a:schemeClr val="accent2"/>
                                            </p:clrVal>
                                          </p:val>
                                        </p:tav>
                                        <p:tav tm="50000">
                                          <p:val>
                                            <p:clrVal>
                                              <a:schemeClr val="hlink"/>
                                            </p:clrVal>
                                          </p:val>
                                        </p:tav>
                                      </p:tavLst>
                                    </p:anim>
                                    <p:set>
                                      <p:cBhvr>
                                        <p:cTn id="9" dur="200"/>
                                        <p:tgtEl>
                                          <p:spTgt spid="7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1000"/>
                                        <p:tgtEl>
                                          <p:spTgt spid="81"/>
                                        </p:tgtEl>
                                      </p:cBhvr>
                                    </p:animEffect>
                                    <p:anim calcmode="lin" valueType="num">
                                      <p:cBhvr>
                                        <p:cTn id="15" dur="1000" fill="hold"/>
                                        <p:tgtEl>
                                          <p:spTgt spid="81"/>
                                        </p:tgtEl>
                                        <p:attrNameLst>
                                          <p:attrName>ppt_x</p:attrName>
                                        </p:attrNameLst>
                                      </p:cBhvr>
                                      <p:tavLst>
                                        <p:tav tm="0">
                                          <p:val>
                                            <p:strVal val="#ppt_x"/>
                                          </p:val>
                                        </p:tav>
                                        <p:tav tm="100000">
                                          <p:val>
                                            <p:strVal val="#ppt_x"/>
                                          </p:val>
                                        </p:tav>
                                      </p:tavLst>
                                    </p:anim>
                                    <p:anim calcmode="lin" valueType="num">
                                      <p:cBhvr>
                                        <p:cTn id="1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childTnLst>
                                </p:cTn>
                              </p:par>
                            </p:childTnLst>
                          </p:cTn>
                        </p:par>
                        <p:par>
                          <p:cTn id="28" fill="hold" nodeType="afterGroup">
                            <p:stCondLst>
                              <p:cond delay="1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nodeType="afterGroup">
                            <p:stCondLst>
                              <p:cond delay="1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nodeType="afterGroup">
                            <p:stCondLst>
                              <p:cond delay="2000"/>
                            </p:stCondLst>
                            <p:childTnLst>
                              <p:par>
                                <p:cTn id="40" presetID="50" presetClass="entr" presetSubtype="0" decel="100000" fill="hold" grpId="0" nodeType="afterEffect">
                                  <p:stCondLst>
                                    <p:cond delay="0"/>
                                  </p:stCondLst>
                                  <p:childTnLst>
                                    <p:set>
                                      <p:cBhvr>
                                        <p:cTn id="41" dur="1" fill="hold">
                                          <p:stCondLst>
                                            <p:cond delay="0"/>
                                          </p:stCondLst>
                                        </p:cTn>
                                        <p:tgtEl>
                                          <p:spTgt spid="83"/>
                                        </p:tgtEl>
                                        <p:attrNameLst>
                                          <p:attrName>style.visibility</p:attrName>
                                        </p:attrNameLst>
                                      </p:cBhvr>
                                      <p:to>
                                        <p:strVal val="visible"/>
                                      </p:to>
                                    </p:set>
                                    <p:anim calcmode="lin" valueType="num">
                                      <p:cBhvr>
                                        <p:cTn id="42" dur="1000" fill="hold"/>
                                        <p:tgtEl>
                                          <p:spTgt spid="83"/>
                                        </p:tgtEl>
                                        <p:attrNameLst>
                                          <p:attrName>ppt_w</p:attrName>
                                        </p:attrNameLst>
                                      </p:cBhvr>
                                      <p:tavLst>
                                        <p:tav tm="0">
                                          <p:val>
                                            <p:strVal val="#ppt_w+.3"/>
                                          </p:val>
                                        </p:tav>
                                        <p:tav tm="100000">
                                          <p:val>
                                            <p:strVal val="#ppt_w"/>
                                          </p:val>
                                        </p:tav>
                                      </p:tavLst>
                                    </p:anim>
                                    <p:anim calcmode="lin" valueType="num">
                                      <p:cBhvr>
                                        <p:cTn id="43" dur="1000" fill="hold"/>
                                        <p:tgtEl>
                                          <p:spTgt spid="83"/>
                                        </p:tgtEl>
                                        <p:attrNameLst>
                                          <p:attrName>ppt_h</p:attrName>
                                        </p:attrNameLst>
                                      </p:cBhvr>
                                      <p:tavLst>
                                        <p:tav tm="0">
                                          <p:val>
                                            <p:strVal val="#ppt_h"/>
                                          </p:val>
                                        </p:tav>
                                        <p:tav tm="100000">
                                          <p:val>
                                            <p:strVal val="#ppt_h"/>
                                          </p:val>
                                        </p:tav>
                                      </p:tavLst>
                                    </p:anim>
                                    <p:animEffect transition="in" filter="fade">
                                      <p:cBhvr>
                                        <p:cTn id="44" dur="1000"/>
                                        <p:tgtEl>
                                          <p:spTgt spid="8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2000"/>
                                        <p:tgtEl>
                                          <p:spTgt spid="4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2000"/>
                                        <p:tgtEl>
                                          <p:spTgt spid="4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par>
                          <p:cTn id="57" fill="hold" nodeType="afterGroup">
                            <p:stCondLst>
                              <p:cond delay="0"/>
                            </p:stCondLst>
                            <p:childTnLst>
                              <p:par>
                                <p:cTn id="58" presetID="1" presetClass="entr" presetSubtype="0" fill="hold" nodeType="afterEffect">
                                  <p:stCondLst>
                                    <p:cond delay="200"/>
                                  </p:stCondLst>
                                  <p:childTnLst>
                                    <p:set>
                                      <p:cBhvr>
                                        <p:cTn id="59" dur="1" fill="hold">
                                          <p:stCondLst>
                                            <p:cond delay="0"/>
                                          </p:stCondLst>
                                        </p:cTn>
                                        <p:tgtEl>
                                          <p:spTgt spid="46"/>
                                        </p:tgtEl>
                                        <p:attrNameLst>
                                          <p:attrName>style.visibility</p:attrName>
                                        </p:attrNameLst>
                                      </p:cBhvr>
                                      <p:to>
                                        <p:strVal val="visible"/>
                                      </p:to>
                                    </p:set>
                                  </p:childTnLst>
                                </p:cTn>
                              </p:par>
                            </p:childTnLst>
                          </p:cTn>
                        </p:par>
                        <p:par>
                          <p:cTn id="60" fill="hold" nodeType="afterGroup">
                            <p:stCondLst>
                              <p:cond delay="200"/>
                            </p:stCondLst>
                            <p:childTnLst>
                              <p:par>
                                <p:cTn id="61" presetID="1" presetClass="entr" presetSubtype="0" fill="hold" nodeType="afterEffect">
                                  <p:stCondLst>
                                    <p:cond delay="200"/>
                                  </p:stCondLst>
                                  <p:childTnLst>
                                    <p:set>
                                      <p:cBhvr>
                                        <p:cTn id="62" dur="1" fill="hold">
                                          <p:stCondLst>
                                            <p:cond delay="0"/>
                                          </p:stCondLst>
                                        </p:cTn>
                                        <p:tgtEl>
                                          <p:spTgt spid="47"/>
                                        </p:tgtEl>
                                        <p:attrNameLst>
                                          <p:attrName>style.visibility</p:attrName>
                                        </p:attrNameLst>
                                      </p:cBhvr>
                                      <p:to>
                                        <p:strVal val="visible"/>
                                      </p:to>
                                    </p:set>
                                  </p:childTnLst>
                                </p:cTn>
                              </p:par>
                            </p:childTnLst>
                          </p:cTn>
                        </p:par>
                        <p:par>
                          <p:cTn id="63" fill="hold" nodeType="afterGroup">
                            <p:stCondLst>
                              <p:cond delay="400"/>
                            </p:stCondLst>
                            <p:childTnLst>
                              <p:par>
                                <p:cTn id="64" presetID="1" presetClass="entr" presetSubtype="0" fill="hold" nodeType="afterEffect">
                                  <p:stCondLst>
                                    <p:cond delay="200"/>
                                  </p:stCondLst>
                                  <p:childTnLst>
                                    <p:set>
                                      <p:cBhvr>
                                        <p:cTn id="65" dur="1" fill="hold">
                                          <p:stCondLst>
                                            <p:cond delay="0"/>
                                          </p:stCondLst>
                                        </p:cTn>
                                        <p:tgtEl>
                                          <p:spTgt spid="48"/>
                                        </p:tgtEl>
                                        <p:attrNameLst>
                                          <p:attrName>style.visibility</p:attrName>
                                        </p:attrNameLst>
                                      </p:cBhvr>
                                      <p:to>
                                        <p:strVal val="visible"/>
                                      </p:to>
                                    </p:set>
                                  </p:childTnLst>
                                </p:cTn>
                              </p:par>
                            </p:childTnLst>
                          </p:cTn>
                        </p:par>
                        <p:par>
                          <p:cTn id="66" fill="hold" nodeType="afterGroup">
                            <p:stCondLst>
                              <p:cond delay="600"/>
                            </p:stCondLst>
                            <p:childTnLst>
                              <p:par>
                                <p:cTn id="67" presetID="1" presetClass="entr" presetSubtype="0" fill="hold" nodeType="afterEffect">
                                  <p:stCondLst>
                                    <p:cond delay="200"/>
                                  </p:stCondLst>
                                  <p:childTnLst>
                                    <p:set>
                                      <p:cBhvr>
                                        <p:cTn id="68" dur="1" fill="hold">
                                          <p:stCondLst>
                                            <p:cond delay="0"/>
                                          </p:stCondLst>
                                        </p:cTn>
                                        <p:tgtEl>
                                          <p:spTgt spid="49"/>
                                        </p:tgtEl>
                                        <p:attrNameLst>
                                          <p:attrName>style.visibility</p:attrName>
                                        </p:attrNameLst>
                                      </p:cBhvr>
                                      <p:to>
                                        <p:strVal val="visible"/>
                                      </p:to>
                                    </p:set>
                                  </p:childTnLst>
                                </p:cTn>
                              </p:par>
                            </p:childTnLst>
                          </p:cTn>
                        </p:par>
                        <p:par>
                          <p:cTn id="69" fill="hold" nodeType="afterGroup">
                            <p:stCondLst>
                              <p:cond delay="800"/>
                            </p:stCondLst>
                            <p:childTnLst>
                              <p:par>
                                <p:cTn id="70" presetID="1" presetClass="entr" presetSubtype="0" fill="hold" nodeType="afterEffect">
                                  <p:stCondLst>
                                    <p:cond delay="200"/>
                                  </p:stCondLst>
                                  <p:childTnLst>
                                    <p:set>
                                      <p:cBhvr>
                                        <p:cTn id="71" dur="1" fill="hold">
                                          <p:stCondLst>
                                            <p:cond delay="0"/>
                                          </p:stCondLst>
                                        </p:cTn>
                                        <p:tgtEl>
                                          <p:spTgt spid="50"/>
                                        </p:tgtEl>
                                        <p:attrNameLst>
                                          <p:attrName>style.visibility</p:attrName>
                                        </p:attrNameLst>
                                      </p:cBhvr>
                                      <p:to>
                                        <p:strVal val="visible"/>
                                      </p:to>
                                    </p:set>
                                  </p:childTnLst>
                                </p:cTn>
                              </p:par>
                            </p:childTnLst>
                          </p:cTn>
                        </p:par>
                        <p:par>
                          <p:cTn id="72" fill="hold" nodeType="afterGroup">
                            <p:stCondLst>
                              <p:cond delay="1000"/>
                            </p:stCondLst>
                            <p:childTnLst>
                              <p:par>
                                <p:cTn id="73" presetID="1" presetClass="entr" presetSubtype="0" fill="hold" nodeType="afterEffect">
                                  <p:stCondLst>
                                    <p:cond delay="200"/>
                                  </p:stCondLst>
                                  <p:childTnLst>
                                    <p:set>
                                      <p:cBhvr>
                                        <p:cTn id="74" dur="1" fill="hold">
                                          <p:stCondLst>
                                            <p:cond delay="0"/>
                                          </p:stCondLst>
                                        </p:cTn>
                                        <p:tgtEl>
                                          <p:spTgt spid="51"/>
                                        </p:tgtEl>
                                        <p:attrNameLst>
                                          <p:attrName>style.visibility</p:attrName>
                                        </p:attrNameLst>
                                      </p:cBhvr>
                                      <p:to>
                                        <p:strVal val="visible"/>
                                      </p:to>
                                    </p:set>
                                  </p:childTnLst>
                                </p:cTn>
                              </p:par>
                            </p:childTnLst>
                          </p:cTn>
                        </p:par>
                        <p:par>
                          <p:cTn id="75" fill="hold" nodeType="afterGroup">
                            <p:stCondLst>
                              <p:cond delay="1200"/>
                            </p:stCondLst>
                            <p:childTnLst>
                              <p:par>
                                <p:cTn id="76" presetID="1" presetClass="entr" presetSubtype="0" fill="hold" nodeType="afterEffect">
                                  <p:stCondLst>
                                    <p:cond delay="200"/>
                                  </p:stCondLst>
                                  <p:childTnLst>
                                    <p:set>
                                      <p:cBhvr>
                                        <p:cTn id="77" dur="1" fill="hold">
                                          <p:stCondLst>
                                            <p:cond delay="0"/>
                                          </p:stCondLst>
                                        </p:cTn>
                                        <p:tgtEl>
                                          <p:spTgt spid="52"/>
                                        </p:tgtEl>
                                        <p:attrNameLst>
                                          <p:attrName>style.visibility</p:attrName>
                                        </p:attrNameLst>
                                      </p:cBhvr>
                                      <p:to>
                                        <p:strVal val="visible"/>
                                      </p:to>
                                    </p:set>
                                  </p:childTnLst>
                                </p:cTn>
                              </p:par>
                            </p:childTnLst>
                          </p:cTn>
                        </p:par>
                        <p:par>
                          <p:cTn id="78" fill="hold" nodeType="afterGroup">
                            <p:stCondLst>
                              <p:cond delay="1400"/>
                            </p:stCondLst>
                            <p:childTnLst>
                              <p:par>
                                <p:cTn id="79" presetID="1" presetClass="entr" presetSubtype="0" fill="hold" nodeType="afterEffect">
                                  <p:stCondLst>
                                    <p:cond delay="200"/>
                                  </p:stCondLst>
                                  <p:childTnLst>
                                    <p:set>
                                      <p:cBhvr>
                                        <p:cTn id="80" dur="1" fill="hold">
                                          <p:stCondLst>
                                            <p:cond delay="0"/>
                                          </p:stCondLst>
                                        </p:cTn>
                                        <p:tgtEl>
                                          <p:spTgt spid="53"/>
                                        </p:tgtEl>
                                        <p:attrNameLst>
                                          <p:attrName>style.visibility</p:attrName>
                                        </p:attrNameLst>
                                      </p:cBhvr>
                                      <p:to>
                                        <p:strVal val="visible"/>
                                      </p:to>
                                    </p:set>
                                  </p:childTnLst>
                                </p:cTn>
                              </p:par>
                            </p:childTnLst>
                          </p:cTn>
                        </p:par>
                        <p:par>
                          <p:cTn id="81" fill="hold" nodeType="afterGroup">
                            <p:stCondLst>
                              <p:cond delay="1600"/>
                            </p:stCondLst>
                            <p:childTnLst>
                              <p:par>
                                <p:cTn id="82" presetID="1" presetClass="entr" presetSubtype="0" fill="hold" nodeType="afterEffect">
                                  <p:stCondLst>
                                    <p:cond delay="200"/>
                                  </p:stCondLst>
                                  <p:childTnLst>
                                    <p:set>
                                      <p:cBhvr>
                                        <p:cTn id="83" dur="1" fill="hold">
                                          <p:stCondLst>
                                            <p:cond delay="0"/>
                                          </p:stCondLst>
                                        </p:cTn>
                                        <p:tgtEl>
                                          <p:spTgt spid="54"/>
                                        </p:tgtEl>
                                        <p:attrNameLst>
                                          <p:attrName>style.visibility</p:attrName>
                                        </p:attrNameLst>
                                      </p:cBhvr>
                                      <p:to>
                                        <p:strVal val="visible"/>
                                      </p:to>
                                    </p:set>
                                  </p:childTnLst>
                                </p:cTn>
                              </p:par>
                            </p:childTnLst>
                          </p:cTn>
                        </p:par>
                        <p:par>
                          <p:cTn id="84" fill="hold" nodeType="afterGroup">
                            <p:stCondLst>
                              <p:cond delay="1800"/>
                            </p:stCondLst>
                            <p:childTnLst>
                              <p:par>
                                <p:cTn id="85" presetID="1" presetClass="entr" presetSubtype="0" fill="hold" nodeType="afterEffect">
                                  <p:stCondLst>
                                    <p:cond delay="200"/>
                                  </p:stCondLst>
                                  <p:childTnLst>
                                    <p:set>
                                      <p:cBhvr>
                                        <p:cTn id="86" dur="1" fill="hold">
                                          <p:stCondLst>
                                            <p:cond delay="0"/>
                                          </p:stCondLst>
                                        </p:cTn>
                                        <p:tgtEl>
                                          <p:spTgt spid="55"/>
                                        </p:tgtEl>
                                        <p:attrNameLst>
                                          <p:attrName>style.visibility</p:attrName>
                                        </p:attrNameLst>
                                      </p:cBhvr>
                                      <p:to>
                                        <p:strVal val="visible"/>
                                      </p:to>
                                    </p:set>
                                  </p:childTnLst>
                                </p:cTn>
                              </p:par>
                            </p:childTnLst>
                          </p:cTn>
                        </p:par>
                        <p:par>
                          <p:cTn id="87" fill="hold" nodeType="afterGroup">
                            <p:stCondLst>
                              <p:cond delay="2000"/>
                            </p:stCondLst>
                            <p:childTnLst>
                              <p:par>
                                <p:cTn id="88" presetID="40" presetClass="entr" presetSubtype="0" fill="hold" grpId="0" nodeType="afterEffect">
                                  <p:stCondLst>
                                    <p:cond delay="0"/>
                                  </p:stCondLst>
                                  <p:iterate type="lt">
                                    <p:tmPct val="10000"/>
                                  </p:iterate>
                                  <p:childTnLst>
                                    <p:set>
                                      <p:cBhvr>
                                        <p:cTn id="89" dur="1" fill="hold">
                                          <p:stCondLst>
                                            <p:cond delay="0"/>
                                          </p:stCondLst>
                                        </p:cTn>
                                        <p:tgtEl>
                                          <p:spTgt spid="74"/>
                                        </p:tgtEl>
                                        <p:attrNameLst>
                                          <p:attrName>style.visibility</p:attrName>
                                        </p:attrNameLst>
                                      </p:cBhvr>
                                      <p:to>
                                        <p:strVal val="visible"/>
                                      </p:to>
                                    </p:set>
                                    <p:animEffect transition="in" filter="fade">
                                      <p:cBhvr>
                                        <p:cTn id="90" dur="1000"/>
                                        <p:tgtEl>
                                          <p:spTgt spid="74"/>
                                        </p:tgtEl>
                                      </p:cBhvr>
                                    </p:animEffect>
                                    <p:anim calcmode="lin" valueType="num">
                                      <p:cBhvr>
                                        <p:cTn id="91" dur="1000" fill="hold"/>
                                        <p:tgtEl>
                                          <p:spTgt spid="74"/>
                                        </p:tgtEl>
                                        <p:attrNameLst>
                                          <p:attrName>ppt_x</p:attrName>
                                        </p:attrNameLst>
                                      </p:cBhvr>
                                      <p:tavLst>
                                        <p:tav tm="0">
                                          <p:val>
                                            <p:strVal val="#ppt_x-.1"/>
                                          </p:val>
                                        </p:tav>
                                        <p:tav tm="100000">
                                          <p:val>
                                            <p:strVal val="#ppt_x"/>
                                          </p:val>
                                        </p:tav>
                                      </p:tavLst>
                                    </p:anim>
                                    <p:anim calcmode="lin" valueType="num">
                                      <p:cBhvr>
                                        <p:cTn id="92" dur="10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89"/>
                                        </p:tgtEl>
                                        <p:attrNameLst>
                                          <p:attrName>style.visibility</p:attrName>
                                        </p:attrNameLst>
                                      </p:cBhvr>
                                      <p:to>
                                        <p:strVal val="visible"/>
                                      </p:to>
                                    </p:set>
                                    <p:animEffect transition="in" filter="fade">
                                      <p:cBhvr>
                                        <p:cTn id="97" dur="1000"/>
                                        <p:tgtEl>
                                          <p:spTgt spid="8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0"/>
                                        </p:tgtEl>
                                        <p:attrNameLst>
                                          <p:attrName>style.visibility</p:attrName>
                                        </p:attrNameLst>
                                      </p:cBhvr>
                                      <p:to>
                                        <p:strVal val="visible"/>
                                      </p:to>
                                    </p:set>
                                    <p:animEffect transition="in" filter="fade">
                                      <p:cBhvr>
                                        <p:cTn id="100" dur="1000"/>
                                        <p:tgtEl>
                                          <p:spTgt spid="90"/>
                                        </p:tgtEl>
                                      </p:cBhvr>
                                    </p:animEffect>
                                  </p:childTnLst>
                                </p:cTn>
                              </p:par>
                            </p:childTnLst>
                          </p:cTn>
                        </p:par>
                        <p:par>
                          <p:cTn id="101" fill="hold" nodeType="afterGroup">
                            <p:stCondLst>
                              <p:cond delay="1000"/>
                            </p:stCondLst>
                            <p:childTnLst>
                              <p:par>
                                <p:cTn id="102" presetID="1" presetClass="entr" presetSubtype="0" fill="hold" nodeType="afterEffect">
                                  <p:stCondLst>
                                    <p:cond delay="0"/>
                                  </p:stCondLst>
                                  <p:childTnLst>
                                    <p:set>
                                      <p:cBhvr>
                                        <p:cTn id="103" dur="1" fill="hold">
                                          <p:stCondLst>
                                            <p:cond delay="0"/>
                                          </p:stCondLst>
                                        </p:cTn>
                                        <p:tgtEl>
                                          <p:spTgt spid="91"/>
                                        </p:tgtEl>
                                        <p:attrNameLst>
                                          <p:attrName>style.visibility</p:attrName>
                                        </p:attrNameLst>
                                      </p:cBhvr>
                                      <p:to>
                                        <p:strVal val="visible"/>
                                      </p:to>
                                    </p:set>
                                  </p:childTnLst>
                                </p:cTn>
                              </p:par>
                            </p:childTnLst>
                          </p:cTn>
                        </p:par>
                        <p:par>
                          <p:cTn id="104" fill="hold" nodeType="afterGroup">
                            <p:stCondLst>
                              <p:cond delay="1000"/>
                            </p:stCondLst>
                            <p:childTnLst>
                              <p:par>
                                <p:cTn id="105" presetID="1" presetClass="entr" presetSubtype="0" fill="hold" nodeType="afterEffect">
                                  <p:stCondLst>
                                    <p:cond delay="200"/>
                                  </p:stCondLst>
                                  <p:childTnLst>
                                    <p:set>
                                      <p:cBhvr>
                                        <p:cTn id="106" dur="1" fill="hold">
                                          <p:stCondLst>
                                            <p:cond delay="0"/>
                                          </p:stCondLst>
                                        </p:cTn>
                                        <p:tgtEl>
                                          <p:spTgt spid="92"/>
                                        </p:tgtEl>
                                        <p:attrNameLst>
                                          <p:attrName>style.visibility</p:attrName>
                                        </p:attrNameLst>
                                      </p:cBhvr>
                                      <p:to>
                                        <p:strVal val="visible"/>
                                      </p:to>
                                    </p:set>
                                  </p:childTnLst>
                                </p:cTn>
                              </p:par>
                            </p:childTnLst>
                          </p:cTn>
                        </p:par>
                        <p:par>
                          <p:cTn id="107" fill="hold" nodeType="afterGroup">
                            <p:stCondLst>
                              <p:cond delay="1200"/>
                            </p:stCondLst>
                            <p:childTnLst>
                              <p:par>
                                <p:cTn id="108" presetID="1" presetClass="entr" presetSubtype="0" fill="hold" nodeType="afterEffect">
                                  <p:stCondLst>
                                    <p:cond delay="200"/>
                                  </p:stCondLst>
                                  <p:childTnLst>
                                    <p:set>
                                      <p:cBhvr>
                                        <p:cTn id="109" dur="1" fill="hold">
                                          <p:stCondLst>
                                            <p:cond delay="0"/>
                                          </p:stCondLst>
                                        </p:cTn>
                                        <p:tgtEl>
                                          <p:spTgt spid="93"/>
                                        </p:tgtEl>
                                        <p:attrNameLst>
                                          <p:attrName>style.visibility</p:attrName>
                                        </p:attrNameLst>
                                      </p:cBhvr>
                                      <p:to>
                                        <p:strVal val="visible"/>
                                      </p:to>
                                    </p:set>
                                  </p:childTnLst>
                                </p:cTn>
                              </p:par>
                            </p:childTnLst>
                          </p:cTn>
                        </p:par>
                        <p:par>
                          <p:cTn id="110" fill="hold" nodeType="afterGroup">
                            <p:stCondLst>
                              <p:cond delay="1400"/>
                            </p:stCondLst>
                            <p:childTnLst>
                              <p:par>
                                <p:cTn id="111" presetID="1" presetClass="entr" presetSubtype="0" fill="hold" nodeType="afterEffect">
                                  <p:stCondLst>
                                    <p:cond delay="200"/>
                                  </p:stCondLst>
                                  <p:childTnLst>
                                    <p:set>
                                      <p:cBhvr>
                                        <p:cTn id="112" dur="1" fill="hold">
                                          <p:stCondLst>
                                            <p:cond delay="0"/>
                                          </p:stCondLst>
                                        </p:cTn>
                                        <p:tgtEl>
                                          <p:spTgt spid="94"/>
                                        </p:tgtEl>
                                        <p:attrNameLst>
                                          <p:attrName>style.visibility</p:attrName>
                                        </p:attrNameLst>
                                      </p:cBhvr>
                                      <p:to>
                                        <p:strVal val="visible"/>
                                      </p:to>
                                    </p:set>
                                  </p:childTnLst>
                                </p:cTn>
                              </p:par>
                            </p:childTnLst>
                          </p:cTn>
                        </p:par>
                        <p:par>
                          <p:cTn id="113" fill="hold" nodeType="afterGroup">
                            <p:stCondLst>
                              <p:cond delay="1600"/>
                            </p:stCondLst>
                            <p:childTnLst>
                              <p:par>
                                <p:cTn id="114" presetID="1" presetClass="entr" presetSubtype="0" fill="hold" nodeType="afterEffect">
                                  <p:stCondLst>
                                    <p:cond delay="200"/>
                                  </p:stCondLst>
                                  <p:childTnLst>
                                    <p:set>
                                      <p:cBhvr>
                                        <p:cTn id="115" dur="1" fill="hold">
                                          <p:stCondLst>
                                            <p:cond delay="0"/>
                                          </p:stCondLst>
                                        </p:cTn>
                                        <p:tgtEl>
                                          <p:spTgt spid="95"/>
                                        </p:tgtEl>
                                        <p:attrNameLst>
                                          <p:attrName>style.visibility</p:attrName>
                                        </p:attrNameLst>
                                      </p:cBhvr>
                                      <p:to>
                                        <p:strVal val="visible"/>
                                      </p:to>
                                    </p:set>
                                  </p:childTnLst>
                                </p:cTn>
                              </p:par>
                            </p:childTnLst>
                          </p:cTn>
                        </p:par>
                        <p:par>
                          <p:cTn id="116" fill="hold" nodeType="afterGroup">
                            <p:stCondLst>
                              <p:cond delay="1800"/>
                            </p:stCondLst>
                            <p:childTnLst>
                              <p:par>
                                <p:cTn id="117" presetID="1" presetClass="entr" presetSubtype="0" fill="hold" nodeType="afterEffect">
                                  <p:stCondLst>
                                    <p:cond delay="200"/>
                                  </p:stCondLst>
                                  <p:childTnLst>
                                    <p:set>
                                      <p:cBhvr>
                                        <p:cTn id="118" dur="1" fill="hold">
                                          <p:stCondLst>
                                            <p:cond delay="0"/>
                                          </p:stCondLst>
                                        </p:cTn>
                                        <p:tgtEl>
                                          <p:spTgt spid="97"/>
                                        </p:tgtEl>
                                        <p:attrNameLst>
                                          <p:attrName>style.visibility</p:attrName>
                                        </p:attrNameLst>
                                      </p:cBhvr>
                                      <p:to>
                                        <p:strVal val="visible"/>
                                      </p:to>
                                    </p:set>
                                  </p:childTnLst>
                                </p:cTn>
                              </p:par>
                            </p:childTnLst>
                          </p:cTn>
                        </p:par>
                        <p:par>
                          <p:cTn id="119" fill="hold" nodeType="afterGroup">
                            <p:stCondLst>
                              <p:cond delay="2000"/>
                            </p:stCondLst>
                            <p:childTnLst>
                              <p:par>
                                <p:cTn id="120" presetID="1" presetClass="entr" presetSubtype="0" fill="hold" nodeType="afterEffect">
                                  <p:stCondLst>
                                    <p:cond delay="200"/>
                                  </p:stCondLst>
                                  <p:childTnLst>
                                    <p:set>
                                      <p:cBhvr>
                                        <p:cTn id="121" dur="1" fill="hold">
                                          <p:stCondLst>
                                            <p:cond delay="0"/>
                                          </p:stCondLst>
                                        </p:cTn>
                                        <p:tgtEl>
                                          <p:spTgt spid="98"/>
                                        </p:tgtEl>
                                        <p:attrNameLst>
                                          <p:attrName>style.visibility</p:attrName>
                                        </p:attrNameLst>
                                      </p:cBhvr>
                                      <p:to>
                                        <p:strVal val="visible"/>
                                      </p:to>
                                    </p:set>
                                  </p:childTnLst>
                                </p:cTn>
                              </p:par>
                            </p:childTnLst>
                          </p:cTn>
                        </p:par>
                        <p:par>
                          <p:cTn id="122" fill="hold" nodeType="afterGroup">
                            <p:stCondLst>
                              <p:cond delay="2200"/>
                            </p:stCondLst>
                            <p:childTnLst>
                              <p:par>
                                <p:cTn id="123" presetID="1" presetClass="entr" presetSubtype="0" fill="hold" nodeType="afterEffect">
                                  <p:stCondLst>
                                    <p:cond delay="200"/>
                                  </p:stCondLst>
                                  <p:childTnLst>
                                    <p:set>
                                      <p:cBhvr>
                                        <p:cTn id="124" dur="1" fill="hold">
                                          <p:stCondLst>
                                            <p:cond delay="0"/>
                                          </p:stCondLst>
                                        </p:cTn>
                                        <p:tgtEl>
                                          <p:spTgt spid="99"/>
                                        </p:tgtEl>
                                        <p:attrNameLst>
                                          <p:attrName>style.visibility</p:attrName>
                                        </p:attrNameLst>
                                      </p:cBhvr>
                                      <p:to>
                                        <p:strVal val="visible"/>
                                      </p:to>
                                    </p:set>
                                  </p:childTnLst>
                                </p:cTn>
                              </p:par>
                            </p:childTnLst>
                          </p:cTn>
                        </p:par>
                        <p:par>
                          <p:cTn id="125" fill="hold" nodeType="afterGroup">
                            <p:stCondLst>
                              <p:cond delay="2400"/>
                            </p:stCondLst>
                            <p:childTnLst>
                              <p:par>
                                <p:cTn id="126" presetID="1" presetClass="entr" presetSubtype="0" fill="hold" nodeType="afterEffect">
                                  <p:stCondLst>
                                    <p:cond delay="200"/>
                                  </p:stCondLst>
                                  <p:childTnLst>
                                    <p:set>
                                      <p:cBhvr>
                                        <p:cTn id="127" dur="1" fill="hold">
                                          <p:stCondLst>
                                            <p:cond delay="0"/>
                                          </p:stCondLst>
                                        </p:cTn>
                                        <p:tgtEl>
                                          <p:spTgt spid="100"/>
                                        </p:tgtEl>
                                        <p:attrNameLst>
                                          <p:attrName>style.visibility</p:attrName>
                                        </p:attrNameLst>
                                      </p:cBhvr>
                                      <p:to>
                                        <p:strVal val="visible"/>
                                      </p:to>
                                    </p:set>
                                  </p:childTnLst>
                                </p:cTn>
                              </p:par>
                            </p:childTnLst>
                          </p:cTn>
                        </p:par>
                        <p:par>
                          <p:cTn id="128" fill="hold" nodeType="afterGroup">
                            <p:stCondLst>
                              <p:cond delay="2600"/>
                            </p:stCondLst>
                            <p:childTnLst>
                              <p:par>
                                <p:cTn id="129" presetID="1" presetClass="entr" presetSubtype="0" fill="hold" nodeType="afterEffect">
                                  <p:stCondLst>
                                    <p:cond delay="200"/>
                                  </p:stCondLst>
                                  <p:childTnLst>
                                    <p:set>
                                      <p:cBhvr>
                                        <p:cTn id="130" dur="1" fill="hold">
                                          <p:stCondLst>
                                            <p:cond delay="0"/>
                                          </p:stCondLst>
                                        </p:cTn>
                                        <p:tgtEl>
                                          <p:spTgt spid="101"/>
                                        </p:tgtEl>
                                        <p:attrNameLst>
                                          <p:attrName>style.visibility</p:attrName>
                                        </p:attrNameLst>
                                      </p:cBhvr>
                                      <p:to>
                                        <p:strVal val="visible"/>
                                      </p:to>
                                    </p:set>
                                  </p:childTnLst>
                                </p:cTn>
                              </p:par>
                            </p:childTnLst>
                          </p:cTn>
                        </p:par>
                        <p:par>
                          <p:cTn id="131" fill="hold" nodeType="afterGroup">
                            <p:stCondLst>
                              <p:cond delay="2800"/>
                            </p:stCondLst>
                            <p:childTnLst>
                              <p:par>
                                <p:cTn id="132" presetID="40" presetClass="entr" presetSubtype="0" fill="hold" grpId="0" nodeType="afterEffect">
                                  <p:stCondLst>
                                    <p:cond delay="0"/>
                                  </p:stCondLst>
                                  <p:iterate type="lt">
                                    <p:tmPct val="10000"/>
                                  </p:iterate>
                                  <p:childTnLst>
                                    <p:set>
                                      <p:cBhvr>
                                        <p:cTn id="133" dur="1" fill="hold">
                                          <p:stCondLst>
                                            <p:cond delay="0"/>
                                          </p:stCondLst>
                                        </p:cTn>
                                        <p:tgtEl>
                                          <p:spTgt spid="105"/>
                                        </p:tgtEl>
                                        <p:attrNameLst>
                                          <p:attrName>style.visibility</p:attrName>
                                        </p:attrNameLst>
                                      </p:cBhvr>
                                      <p:to>
                                        <p:strVal val="visible"/>
                                      </p:to>
                                    </p:set>
                                    <p:animEffect transition="in" filter="fade">
                                      <p:cBhvr>
                                        <p:cTn id="134" dur="1000"/>
                                        <p:tgtEl>
                                          <p:spTgt spid="105"/>
                                        </p:tgtEl>
                                      </p:cBhvr>
                                    </p:animEffect>
                                    <p:anim calcmode="lin" valueType="num">
                                      <p:cBhvr>
                                        <p:cTn id="135" dur="1000" fill="hold"/>
                                        <p:tgtEl>
                                          <p:spTgt spid="105"/>
                                        </p:tgtEl>
                                        <p:attrNameLst>
                                          <p:attrName>ppt_x</p:attrName>
                                        </p:attrNameLst>
                                      </p:cBhvr>
                                      <p:tavLst>
                                        <p:tav tm="0">
                                          <p:val>
                                            <p:strVal val="#ppt_x-.1"/>
                                          </p:val>
                                        </p:tav>
                                        <p:tav tm="100000">
                                          <p:val>
                                            <p:strVal val="#ppt_x"/>
                                          </p:val>
                                        </p:tav>
                                      </p:tavLst>
                                    </p:anim>
                                    <p:anim calcmode="lin" valueType="num">
                                      <p:cBhvr>
                                        <p:cTn id="136" dur="1000" fill="hold"/>
                                        <p:tgtEl>
                                          <p:spTgt spid="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74" grpId="0"/>
      <p:bldP spid="75" grpId="0"/>
      <p:bldP spid="81" grpId="0"/>
      <p:bldP spid="83" grpId="0" animBg="1"/>
      <p:bldP spid="89" grpId="0"/>
      <p:bldP spid="90" grpId="0"/>
      <p:bldP spid="10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ChangeArrowheads="1"/>
          </p:cNvSpPr>
          <p:nvPr/>
        </p:nvSpPr>
        <p:spPr bwMode="auto">
          <a:xfrm>
            <a:off x="122238" y="2209800"/>
            <a:ext cx="8915400" cy="4352925"/>
          </a:xfrm>
          <a:prstGeom prst="rect">
            <a:avLst/>
          </a:prstGeom>
          <a:gradFill rotWithShape="1">
            <a:gsLst>
              <a:gs pos="0">
                <a:srgbClr val="BECCD6">
                  <a:alpha val="60001"/>
                </a:srgbClr>
              </a:gs>
              <a:gs pos="100000">
                <a:srgbClr val="FFFFFF">
                  <a:alpha val="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374" tIns="45690" rIns="91374" bIns="45690" anchor="ctr"/>
          <a:lstStyle/>
          <a:p>
            <a:endParaRPr lang="en-US">
              <a:solidFill>
                <a:srgbClr val="000000"/>
              </a:solidFill>
            </a:endParaRPr>
          </a:p>
        </p:txBody>
      </p:sp>
      <p:sp>
        <p:nvSpPr>
          <p:cNvPr id="161794" name="Title 1"/>
          <p:cNvSpPr>
            <a:spLocks noGrp="1"/>
          </p:cNvSpPr>
          <p:nvPr>
            <p:ph type="title"/>
          </p:nvPr>
        </p:nvSpPr>
        <p:spPr>
          <a:xfrm>
            <a:off x="201939" y="1"/>
            <a:ext cx="8915400" cy="990600"/>
          </a:xfrm>
        </p:spPr>
        <p:txBody>
          <a:bodyPr/>
          <a:lstStyle/>
          <a:p>
            <a:pPr>
              <a:lnSpc>
                <a:spcPct val="100000"/>
              </a:lnSpc>
              <a:spcBef>
                <a:spcPts val="600"/>
              </a:spcBef>
              <a:spcAft>
                <a:spcPts val="600"/>
              </a:spcAft>
            </a:pPr>
            <a:r>
              <a:rPr lang="en-US" sz="1800" dirty="0">
                <a:latin typeface="Arial" charset="0"/>
                <a:ea typeface="Arial Unicode MS" charset="0"/>
                <a:cs typeface="Arial" charset="0"/>
              </a:rPr>
              <a:t>What Computers Find Hard</a:t>
            </a:r>
            <a:r>
              <a:rPr lang="en-US" sz="1600" dirty="0">
                <a:latin typeface="Arial" charset="0"/>
                <a:ea typeface="Arial Unicode MS" charset="0"/>
                <a:cs typeface="Arial" charset="0"/>
              </a:rPr>
              <a:t/>
            </a:r>
            <a:br>
              <a:rPr lang="en-US" sz="1600" dirty="0">
                <a:latin typeface="Arial" charset="0"/>
                <a:ea typeface="Arial Unicode MS" charset="0"/>
                <a:cs typeface="Arial" charset="0"/>
              </a:rPr>
            </a:br>
            <a:r>
              <a:rPr lang="en-US" sz="1400" dirty="0">
                <a:latin typeface="Arial" charset="0"/>
                <a:ea typeface="Arial Unicode MS" charset="0"/>
                <a:cs typeface="Arial" charset="0"/>
              </a:rPr>
              <a:t>Computer programs are natively </a:t>
            </a:r>
            <a:r>
              <a:rPr lang="en-US" sz="1400" b="1" dirty="0">
                <a:latin typeface="Arial" charset="0"/>
                <a:ea typeface="Arial Unicode MS" charset="0"/>
                <a:cs typeface="Arial" charset="0"/>
              </a:rPr>
              <a:t>explicit, fast</a:t>
            </a:r>
            <a:r>
              <a:rPr lang="en-US" sz="1400" dirty="0">
                <a:latin typeface="Arial" charset="0"/>
                <a:ea typeface="Arial Unicode MS" charset="0"/>
                <a:cs typeface="Arial" charset="0"/>
              </a:rPr>
              <a:t> and </a:t>
            </a:r>
            <a:r>
              <a:rPr lang="en-US" sz="1400" b="1" dirty="0">
                <a:latin typeface="Arial" charset="0"/>
                <a:ea typeface="Arial Unicode MS" charset="0"/>
                <a:cs typeface="Arial" charset="0"/>
              </a:rPr>
              <a:t>exacting</a:t>
            </a:r>
            <a:r>
              <a:rPr lang="en-US" sz="1400" dirty="0">
                <a:latin typeface="Arial" charset="0"/>
                <a:ea typeface="Arial Unicode MS" charset="0"/>
                <a:cs typeface="Arial" charset="0"/>
              </a:rPr>
              <a:t> in their calculation over numbers and symbols….But </a:t>
            </a:r>
            <a:r>
              <a:rPr lang="en-US" sz="1400" b="1" dirty="0">
                <a:latin typeface="Arial" charset="0"/>
                <a:ea typeface="Arial Unicode MS" charset="0"/>
                <a:cs typeface="Arial" charset="0"/>
              </a:rPr>
              <a:t>Natural Language </a:t>
            </a:r>
            <a:r>
              <a:rPr lang="en-US" sz="1400" dirty="0">
                <a:latin typeface="Arial" charset="0"/>
                <a:ea typeface="Arial Unicode MS" charset="0"/>
                <a:cs typeface="Arial" charset="0"/>
              </a:rPr>
              <a:t>is implicit, highly contextual, ambiguous and often imprecise.</a:t>
            </a:r>
            <a:endParaRPr lang="en-US" sz="1600" dirty="0">
              <a:latin typeface="Arial" charset="0"/>
              <a:ea typeface="Arial Unicode MS" charset="0"/>
              <a:cs typeface="Arial" charset="0"/>
            </a:endParaRPr>
          </a:p>
        </p:txBody>
      </p:sp>
      <p:sp>
        <p:nvSpPr>
          <p:cNvPr id="3" name="Content Placeholder 2"/>
          <p:cNvSpPr>
            <a:spLocks noGrp="1"/>
          </p:cNvSpPr>
          <p:nvPr>
            <p:ph idx="1"/>
          </p:nvPr>
        </p:nvSpPr>
        <p:spPr>
          <a:xfrm>
            <a:off x="228600" y="3276600"/>
            <a:ext cx="8543925" cy="2641600"/>
          </a:xfrm>
        </p:spPr>
        <p:txBody>
          <a:bodyPr/>
          <a:lstStyle/>
          <a:p>
            <a:r>
              <a:rPr lang="en-US" sz="2800">
                <a:latin typeface="Arial" charset="0"/>
                <a:cs typeface="Arial" charset="0"/>
              </a:rPr>
              <a:t>Where was X born?</a:t>
            </a:r>
          </a:p>
          <a:p>
            <a:pPr lvl="1">
              <a:buFont typeface="Arial" charset="0"/>
              <a:buNone/>
            </a:pPr>
            <a:r>
              <a:rPr lang="en-US" sz="2000" i="1">
                <a:solidFill>
                  <a:srgbClr val="007373"/>
                </a:solidFill>
                <a:latin typeface="Arial" charset="0"/>
                <a:cs typeface="Arial" charset="0"/>
              </a:rPr>
              <a:t>One day, from among his city views of Ulm, Otto chose a water color to send to Albert Einstein as a remembrance of Einstein´s birthplace.</a:t>
            </a:r>
          </a:p>
          <a:p>
            <a:pPr lvl="1">
              <a:buFont typeface="Arial" charset="0"/>
              <a:buNone/>
            </a:pPr>
            <a:endParaRPr lang="en-US" sz="2000">
              <a:latin typeface="Arial" charset="0"/>
              <a:cs typeface="Arial" charset="0"/>
            </a:endParaRPr>
          </a:p>
          <a:p>
            <a:pPr lvl="1">
              <a:buFont typeface="Arial" charset="0"/>
              <a:buNone/>
            </a:pPr>
            <a:endParaRPr lang="en-US" sz="2000">
              <a:latin typeface="Arial" charset="0"/>
              <a:cs typeface="Arial" charset="0"/>
            </a:endParaRPr>
          </a:p>
          <a:p>
            <a:r>
              <a:rPr lang="en-US" sz="2400">
                <a:latin typeface="Arial" charset="0"/>
                <a:cs typeface="Arial" charset="0"/>
              </a:rPr>
              <a:t>X ran this?</a:t>
            </a:r>
          </a:p>
          <a:p>
            <a:pPr lvl="1">
              <a:buFont typeface="Arial" charset="0"/>
              <a:buNone/>
            </a:pPr>
            <a:r>
              <a:rPr lang="en-US" sz="2000" i="1">
                <a:solidFill>
                  <a:srgbClr val="007373"/>
                </a:solidFill>
                <a:latin typeface="Arial" charset="0"/>
                <a:cs typeface="Arial" charset="0"/>
              </a:rPr>
              <a:t>If leadership is an art then surely Jack Welch has proved himself a master painter during his tenure at GE.</a:t>
            </a:r>
          </a:p>
        </p:txBody>
      </p:sp>
      <p:graphicFrame>
        <p:nvGraphicFramePr>
          <p:cNvPr id="4" name="Table 3"/>
          <p:cNvGraphicFramePr>
            <a:graphicFrameLocks noGrp="1"/>
          </p:cNvGraphicFramePr>
          <p:nvPr/>
        </p:nvGraphicFramePr>
        <p:xfrm>
          <a:off x="2819400" y="2590800"/>
          <a:ext cx="4064000" cy="74168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32000"/>
                <a:gridCol w="2032000"/>
              </a:tblGrid>
              <a:tr h="370840">
                <a:tc>
                  <a:txBody>
                    <a:bodyPr/>
                    <a:lstStyle/>
                    <a:p>
                      <a:pPr algn="ctr"/>
                      <a:r>
                        <a:rPr lang="en-US" dirty="0" smtClean="0">
                          <a:solidFill>
                            <a:schemeClr val="bg1"/>
                          </a:solidFill>
                        </a:rPr>
                        <a:t>Person</a:t>
                      </a:r>
                      <a:endParaRPr lang="en-US" dirty="0">
                        <a:solidFill>
                          <a:schemeClr val="bg1"/>
                        </a:solidFill>
                      </a:endParaRPr>
                    </a:p>
                  </a:txBody>
                  <a:tcPr/>
                </a:tc>
                <a:tc>
                  <a:txBody>
                    <a:bodyPr/>
                    <a:lstStyle/>
                    <a:p>
                      <a:pPr algn="ctr"/>
                      <a:r>
                        <a:rPr lang="en-US" dirty="0" smtClean="0">
                          <a:solidFill>
                            <a:schemeClr val="bg1"/>
                          </a:solidFill>
                        </a:rPr>
                        <a:t>Birth</a:t>
                      </a:r>
                      <a:r>
                        <a:rPr lang="en-US" baseline="0" dirty="0" smtClean="0">
                          <a:solidFill>
                            <a:schemeClr val="bg1"/>
                          </a:solidFill>
                        </a:rPr>
                        <a:t> Place</a:t>
                      </a:r>
                      <a:endParaRPr lang="en-US" dirty="0">
                        <a:solidFill>
                          <a:schemeClr val="bg1"/>
                        </a:solidFill>
                      </a:endParaRPr>
                    </a:p>
                  </a:txBody>
                  <a:tcPr/>
                </a:tc>
              </a:tr>
              <a:tr h="370840">
                <a:tc>
                  <a:txBody>
                    <a:bodyPr/>
                    <a:lstStyle/>
                    <a:p>
                      <a:pPr marL="342900" indent="-342900" algn="ctr">
                        <a:buAutoNum type="alphaUcPeriod"/>
                      </a:pPr>
                      <a:r>
                        <a:rPr lang="en-US" baseline="0" dirty="0" smtClean="0">
                          <a:solidFill>
                            <a:schemeClr val="tx2">
                              <a:lumMod val="75000"/>
                              <a:lumOff val="25000"/>
                            </a:schemeClr>
                          </a:solidFill>
                        </a:rPr>
                        <a:t>Einstein</a:t>
                      </a:r>
                      <a:endParaRPr lang="en-US" dirty="0">
                        <a:solidFill>
                          <a:schemeClr val="tx2">
                            <a:lumMod val="75000"/>
                            <a:lumOff val="25000"/>
                          </a:schemeClr>
                        </a:solidFill>
                      </a:endParaRPr>
                    </a:p>
                  </a:txBody>
                  <a:tcPr/>
                </a:tc>
                <a:tc>
                  <a:txBody>
                    <a:bodyPr/>
                    <a:lstStyle/>
                    <a:p>
                      <a:pPr algn="ctr"/>
                      <a:r>
                        <a:rPr lang="en-US" dirty="0" smtClean="0">
                          <a:solidFill>
                            <a:schemeClr val="tx2">
                              <a:lumMod val="75000"/>
                              <a:lumOff val="25000"/>
                            </a:schemeClr>
                          </a:solidFill>
                        </a:rPr>
                        <a:t>ULM</a:t>
                      </a:r>
                      <a:endParaRPr lang="en-US" dirty="0">
                        <a:solidFill>
                          <a:schemeClr val="tx2">
                            <a:lumMod val="75000"/>
                            <a:lumOff val="25000"/>
                          </a:schemeClr>
                        </a:solidFill>
                      </a:endParaRPr>
                    </a:p>
                  </a:txBody>
                  <a:tcPr/>
                </a:tc>
              </a:tr>
            </a:tbl>
          </a:graphicData>
        </a:graphic>
      </p:graphicFrame>
      <p:graphicFrame>
        <p:nvGraphicFramePr>
          <p:cNvPr id="5" name="Table 4"/>
          <p:cNvGraphicFramePr>
            <a:graphicFrameLocks noGrp="1"/>
          </p:cNvGraphicFramePr>
          <p:nvPr/>
        </p:nvGraphicFramePr>
        <p:xfrm>
          <a:off x="2362200" y="4800600"/>
          <a:ext cx="4151354" cy="7416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075677"/>
                <a:gridCol w="2075677"/>
              </a:tblGrid>
              <a:tr h="370840">
                <a:tc>
                  <a:txBody>
                    <a:bodyPr/>
                    <a:lstStyle/>
                    <a:p>
                      <a:pPr algn="ctr"/>
                      <a:r>
                        <a:rPr lang="en-US" dirty="0" smtClean="0">
                          <a:solidFill>
                            <a:schemeClr val="bg1"/>
                          </a:solidFill>
                        </a:rPr>
                        <a:t>Person</a:t>
                      </a:r>
                      <a:endParaRPr lang="en-US" dirty="0">
                        <a:solidFill>
                          <a:schemeClr val="bg1"/>
                        </a:solidFill>
                      </a:endParaRPr>
                    </a:p>
                  </a:txBody>
                  <a:tcPr/>
                </a:tc>
                <a:tc>
                  <a:txBody>
                    <a:bodyPr/>
                    <a:lstStyle/>
                    <a:p>
                      <a:pPr algn="ctr"/>
                      <a:r>
                        <a:rPr lang="en-US" dirty="0" smtClean="0">
                          <a:solidFill>
                            <a:schemeClr val="bg1"/>
                          </a:solidFill>
                        </a:rPr>
                        <a:t>Organization</a:t>
                      </a:r>
                      <a:endParaRPr lang="en-US" dirty="0">
                        <a:solidFill>
                          <a:schemeClr val="bg1"/>
                        </a:solidFill>
                      </a:endParaRPr>
                    </a:p>
                  </a:txBody>
                  <a:tcPr/>
                </a:tc>
              </a:tr>
              <a:tr h="370840">
                <a:tc>
                  <a:txBody>
                    <a:bodyPr/>
                    <a:lstStyle/>
                    <a:p>
                      <a:pPr algn="ctr"/>
                      <a:r>
                        <a:rPr lang="en-US" dirty="0" smtClean="0">
                          <a:solidFill>
                            <a:schemeClr val="tx2">
                              <a:lumMod val="75000"/>
                              <a:lumOff val="25000"/>
                            </a:schemeClr>
                          </a:solidFill>
                        </a:rPr>
                        <a:t>J. Welch</a:t>
                      </a:r>
                      <a:endParaRPr lang="en-US" dirty="0">
                        <a:solidFill>
                          <a:schemeClr val="tx2">
                            <a:lumMod val="75000"/>
                            <a:lumOff val="25000"/>
                          </a:schemeClr>
                        </a:solidFill>
                      </a:endParaRPr>
                    </a:p>
                  </a:txBody>
                  <a:tcPr/>
                </a:tc>
                <a:tc>
                  <a:txBody>
                    <a:bodyPr/>
                    <a:lstStyle/>
                    <a:p>
                      <a:pPr algn="ctr"/>
                      <a:r>
                        <a:rPr lang="en-US" dirty="0" smtClean="0">
                          <a:solidFill>
                            <a:schemeClr val="tx2">
                              <a:lumMod val="75000"/>
                              <a:lumOff val="25000"/>
                            </a:schemeClr>
                          </a:solidFill>
                        </a:rPr>
                        <a:t>GE</a:t>
                      </a:r>
                      <a:endParaRPr lang="en-US" dirty="0">
                        <a:solidFill>
                          <a:schemeClr val="tx2">
                            <a:lumMod val="75000"/>
                            <a:lumOff val="25000"/>
                          </a:schemeClr>
                        </a:solidFill>
                      </a:endParaRPr>
                    </a:p>
                  </a:txBody>
                  <a:tcPr/>
                </a:tc>
              </a:tr>
            </a:tbl>
          </a:graphicData>
        </a:graphic>
      </p:graphicFrame>
      <p:sp>
        <p:nvSpPr>
          <p:cNvPr id="6" name="TextBox 5"/>
          <p:cNvSpPr txBox="1"/>
          <p:nvPr/>
        </p:nvSpPr>
        <p:spPr>
          <a:xfrm>
            <a:off x="7315200" y="2438400"/>
            <a:ext cx="1285875" cy="407988"/>
          </a:xfrm>
          <a:prstGeom prst="wedgeRoundRectCallout">
            <a:avLst>
              <a:gd name="adj1" fmla="val -111417"/>
              <a:gd name="adj2" fmla="val 116145"/>
              <a:gd name="adj3" fmla="val 16667"/>
            </a:avLst>
          </a:prstGeom>
          <a:solidFill>
            <a:schemeClr val="accent2">
              <a:lumMod val="60000"/>
              <a:lumOff val="40000"/>
            </a:schemeClr>
          </a:solidFill>
        </p:spPr>
        <p:txBody>
          <a:bodyPr wrap="none">
            <a:spAutoFit/>
          </a:bodyPr>
          <a:lstStyle/>
          <a:p>
            <a:pPr>
              <a:defRPr/>
            </a:pPr>
            <a:r>
              <a:rPr lang="en-US" i="1" dirty="0">
                <a:solidFill>
                  <a:srgbClr val="000000"/>
                </a:solidFill>
                <a:ea typeface="+mn-ea"/>
              </a:rPr>
              <a:t>Structured</a:t>
            </a:r>
          </a:p>
        </p:txBody>
      </p:sp>
      <p:sp>
        <p:nvSpPr>
          <p:cNvPr id="7" name="TextBox 6"/>
          <p:cNvSpPr txBox="1"/>
          <p:nvPr/>
        </p:nvSpPr>
        <p:spPr>
          <a:xfrm>
            <a:off x="7467600" y="3124200"/>
            <a:ext cx="1535113" cy="407988"/>
          </a:xfrm>
          <a:prstGeom prst="wedgeRoundRectCallout">
            <a:avLst>
              <a:gd name="adj1" fmla="val -97175"/>
              <a:gd name="adj2" fmla="val 120775"/>
              <a:gd name="adj3" fmla="val 16667"/>
            </a:avLst>
          </a:prstGeom>
          <a:solidFill>
            <a:schemeClr val="accent6">
              <a:lumMod val="60000"/>
              <a:lumOff val="40000"/>
            </a:schemeClr>
          </a:solidFill>
        </p:spPr>
        <p:txBody>
          <a:bodyPr wrap="none">
            <a:spAutoFit/>
          </a:bodyPr>
          <a:lstStyle/>
          <a:p>
            <a:pPr>
              <a:defRPr/>
            </a:pPr>
            <a:r>
              <a:rPr lang="en-US" i="1" dirty="0">
                <a:solidFill>
                  <a:srgbClr val="000000"/>
                </a:solidFill>
                <a:ea typeface="+mn-ea"/>
              </a:rPr>
              <a:t>Unstructured</a:t>
            </a:r>
          </a:p>
        </p:txBody>
      </p:sp>
      <p:sp>
        <p:nvSpPr>
          <p:cNvPr id="2" name="Date Placeholder 1"/>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2842524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ChangeArrowheads="1"/>
          </p:cNvSpPr>
          <p:nvPr/>
        </p:nvSpPr>
        <p:spPr bwMode="auto">
          <a:xfrm>
            <a:off x="271463" y="1362075"/>
            <a:ext cx="8610600" cy="5191125"/>
          </a:xfrm>
          <a:prstGeom prst="rect">
            <a:avLst/>
          </a:prstGeom>
          <a:gradFill rotWithShape="1">
            <a:gsLst>
              <a:gs pos="0">
                <a:srgbClr val="BECCD6">
                  <a:alpha val="60001"/>
                </a:srgbClr>
              </a:gs>
              <a:gs pos="100000">
                <a:srgbClr val="FFFFFF">
                  <a:alpha val="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374" tIns="45690" rIns="91374" bIns="45690" anchor="ctr"/>
          <a:lstStyle/>
          <a:p>
            <a:endParaRPr lang="en-US"/>
          </a:p>
        </p:txBody>
      </p:sp>
      <p:sp>
        <p:nvSpPr>
          <p:cNvPr id="167938" name="Content Placeholder 2"/>
          <p:cNvSpPr>
            <a:spLocks/>
          </p:cNvSpPr>
          <p:nvPr/>
        </p:nvSpPr>
        <p:spPr bwMode="auto">
          <a:xfrm>
            <a:off x="574675" y="1684338"/>
            <a:ext cx="7350125"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5000"/>
              </a:lnSpc>
              <a:buClr>
                <a:schemeClr val="tx1"/>
              </a:buClr>
              <a:buFont typeface="Wingdings" charset="0"/>
              <a:buChar char="§"/>
            </a:pPr>
            <a:r>
              <a:rPr lang="en-US" dirty="0"/>
              <a:t>This </a:t>
            </a:r>
            <a:r>
              <a:rPr lang="en-US" b="1" dirty="0">
                <a:solidFill>
                  <a:srgbClr val="00547E"/>
                </a:solidFill>
              </a:rPr>
              <a:t>fish</a:t>
            </a:r>
            <a:r>
              <a:rPr lang="en-US" dirty="0"/>
              <a:t> was thought to be extinct millions of years ago </a:t>
            </a:r>
            <a:br>
              <a:rPr lang="en-US" dirty="0"/>
            </a:br>
            <a:r>
              <a:rPr lang="en-US" dirty="0"/>
              <a:t>until one was found off South Africa in 1938  </a:t>
            </a:r>
          </a:p>
          <a:p>
            <a:pPr marL="228600" indent="-228600">
              <a:lnSpc>
                <a:spcPct val="95000"/>
              </a:lnSpc>
              <a:buClr>
                <a:schemeClr val="tx1"/>
              </a:buClr>
              <a:buFont typeface="Wingdings" charset="0"/>
              <a:buChar char="§"/>
            </a:pPr>
            <a:r>
              <a:rPr lang="en-US" sz="1600" dirty="0"/>
              <a:t>Category: ENDS IN "TH" </a:t>
            </a:r>
          </a:p>
          <a:p>
            <a:pPr marL="228600" indent="-228600">
              <a:lnSpc>
                <a:spcPct val="95000"/>
              </a:lnSpc>
              <a:buClr>
                <a:schemeClr val="tx1"/>
              </a:buClr>
              <a:buFont typeface="Wingdings" charset="0"/>
              <a:buChar char="§"/>
            </a:pPr>
            <a:r>
              <a:rPr lang="en-US" sz="1600" dirty="0"/>
              <a:t>Answer:</a:t>
            </a:r>
          </a:p>
          <a:p>
            <a:pPr marL="228600" indent="-228600">
              <a:lnSpc>
                <a:spcPct val="95000"/>
              </a:lnSpc>
              <a:buClr>
                <a:schemeClr val="tx1"/>
              </a:buClr>
              <a:buFont typeface="Wingdings" charset="0"/>
              <a:buChar char="§"/>
            </a:pPr>
            <a:endParaRPr lang="en-US" sz="1600" dirty="0"/>
          </a:p>
          <a:p>
            <a:pPr marL="228600" indent="-228600">
              <a:lnSpc>
                <a:spcPct val="95000"/>
              </a:lnSpc>
              <a:buClr>
                <a:schemeClr val="tx1"/>
              </a:buClr>
              <a:buFont typeface="Wingdings" charset="0"/>
              <a:buChar char="§"/>
            </a:pPr>
            <a:endParaRPr lang="en-US" sz="1600" dirty="0"/>
          </a:p>
          <a:p>
            <a:pPr marL="228600" indent="-228600">
              <a:lnSpc>
                <a:spcPct val="95000"/>
              </a:lnSpc>
              <a:buClr>
                <a:schemeClr val="tx1"/>
              </a:buClr>
              <a:buFont typeface="Wingdings" charset="0"/>
              <a:buChar char="§"/>
            </a:pPr>
            <a:r>
              <a:rPr lang="en-US" dirty="0"/>
              <a:t>When hit by electrons, a phosphor gives off electromagnetic energy in this </a:t>
            </a:r>
            <a:r>
              <a:rPr lang="en-US" b="1" dirty="0">
                <a:solidFill>
                  <a:srgbClr val="00547E"/>
                </a:solidFill>
              </a:rPr>
              <a:t>form</a:t>
            </a:r>
          </a:p>
          <a:p>
            <a:pPr marL="228600" indent="-228600">
              <a:lnSpc>
                <a:spcPct val="95000"/>
              </a:lnSpc>
              <a:buClr>
                <a:schemeClr val="tx1"/>
              </a:buClr>
              <a:buFont typeface="Wingdings" charset="0"/>
              <a:buChar char="§"/>
            </a:pPr>
            <a:r>
              <a:rPr lang="en-US" sz="1600" dirty="0"/>
              <a:t>Category: General Science</a:t>
            </a:r>
          </a:p>
          <a:p>
            <a:pPr marL="228600" indent="-228600">
              <a:lnSpc>
                <a:spcPct val="95000"/>
              </a:lnSpc>
              <a:buClr>
                <a:schemeClr val="tx1"/>
              </a:buClr>
              <a:buFont typeface="Wingdings" charset="0"/>
              <a:buChar char="§"/>
            </a:pPr>
            <a:r>
              <a:rPr lang="en-US" sz="1600" dirty="0"/>
              <a:t>Answer:</a:t>
            </a:r>
          </a:p>
          <a:p>
            <a:pPr marL="228600" indent="-228600">
              <a:lnSpc>
                <a:spcPct val="95000"/>
              </a:lnSpc>
              <a:buClr>
                <a:schemeClr val="tx1"/>
              </a:buClr>
              <a:buFont typeface="Wingdings" charset="0"/>
              <a:buChar char="§"/>
            </a:pPr>
            <a:endParaRPr lang="en-US" dirty="0"/>
          </a:p>
          <a:p>
            <a:pPr marL="228600" indent="-228600">
              <a:lnSpc>
                <a:spcPct val="95000"/>
              </a:lnSpc>
              <a:buClr>
                <a:schemeClr val="tx1"/>
              </a:buClr>
            </a:pPr>
            <a:endParaRPr lang="en-US" dirty="0"/>
          </a:p>
          <a:p>
            <a:pPr marL="228600" indent="-228600">
              <a:lnSpc>
                <a:spcPct val="95000"/>
              </a:lnSpc>
              <a:buClr>
                <a:schemeClr val="tx1"/>
              </a:buClr>
              <a:buFont typeface="Wingdings" charset="0"/>
              <a:buChar char="§"/>
            </a:pPr>
            <a:r>
              <a:rPr lang="en-US" dirty="0"/>
              <a:t>Secy. Chase just submitted </a:t>
            </a:r>
            <a:r>
              <a:rPr lang="en-US" b="1" dirty="0">
                <a:solidFill>
                  <a:srgbClr val="00547E"/>
                </a:solidFill>
              </a:rPr>
              <a:t>this</a:t>
            </a:r>
            <a:r>
              <a:rPr lang="en-US" dirty="0"/>
              <a:t> to me for the third time--guess what, pal. This time I'm accepting </a:t>
            </a:r>
            <a:r>
              <a:rPr lang="en-US" b="1" dirty="0">
                <a:solidFill>
                  <a:srgbClr val="00547E"/>
                </a:solidFill>
              </a:rPr>
              <a:t>it</a:t>
            </a:r>
            <a:r>
              <a:rPr lang="en-US" dirty="0"/>
              <a:t> </a:t>
            </a:r>
          </a:p>
          <a:p>
            <a:pPr marL="228600" indent="-228600">
              <a:lnSpc>
                <a:spcPct val="95000"/>
              </a:lnSpc>
              <a:buClr>
                <a:schemeClr val="tx1"/>
              </a:buClr>
              <a:buFont typeface="Wingdings" charset="0"/>
              <a:buChar char="§"/>
            </a:pPr>
            <a:r>
              <a:rPr lang="en-US" sz="1600" dirty="0"/>
              <a:t>Category: Lincoln Blogs</a:t>
            </a:r>
          </a:p>
          <a:p>
            <a:pPr marL="228600" indent="-228600">
              <a:lnSpc>
                <a:spcPct val="95000"/>
              </a:lnSpc>
              <a:buClr>
                <a:schemeClr val="tx1"/>
              </a:buClr>
              <a:buFont typeface="Wingdings" charset="0"/>
              <a:buChar char="§"/>
            </a:pPr>
            <a:r>
              <a:rPr lang="en-US" sz="1600" dirty="0"/>
              <a:t>Answer:</a:t>
            </a:r>
          </a:p>
          <a:p>
            <a:pPr marL="228600" indent="-228600">
              <a:lnSpc>
                <a:spcPct val="95000"/>
              </a:lnSpc>
              <a:buClr>
                <a:schemeClr val="tx1"/>
              </a:buClr>
              <a:buFont typeface="Wingdings" charset="0"/>
              <a:buNone/>
            </a:pPr>
            <a:endParaRPr lang="en-US" sz="1400" dirty="0"/>
          </a:p>
          <a:p>
            <a:pPr marL="228600" indent="-228600">
              <a:lnSpc>
                <a:spcPct val="95000"/>
              </a:lnSpc>
              <a:buClr>
                <a:schemeClr val="tx1"/>
              </a:buClr>
              <a:buFont typeface="Wingdings" charset="0"/>
              <a:buChar char="§"/>
            </a:pPr>
            <a:endParaRPr lang="en-US" sz="1600" dirty="0"/>
          </a:p>
        </p:txBody>
      </p:sp>
      <p:sp>
        <p:nvSpPr>
          <p:cNvPr id="8" name="Rectangle 4"/>
          <p:cNvSpPr>
            <a:spLocks noChangeArrowheads="1"/>
          </p:cNvSpPr>
          <p:nvPr/>
        </p:nvSpPr>
        <p:spPr bwMode="auto">
          <a:xfrm>
            <a:off x="6705600" y="990600"/>
            <a:ext cx="2323973" cy="1415772"/>
          </a:xfrm>
          <a:prstGeom prst="rect">
            <a:avLst/>
          </a:prstGeom>
          <a:solidFill>
            <a:srgbClr val="FF9900"/>
          </a:solidFill>
          <a:ln w="1905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style>
          <a:lnRef idx="0">
            <a:scrgbClr r="0" g="0" b="0"/>
          </a:lnRef>
          <a:fillRef idx="1003">
            <a:schemeClr val="lt2"/>
          </a:fillRef>
          <a:effectRef idx="0">
            <a:scrgbClr r="0" g="0" b="0"/>
          </a:effectRef>
          <a:fontRef idx="major"/>
        </p:style>
        <p:txBody>
          <a:bodyPr tIns="91440" bIns="91440" anchor="ctr">
            <a:spAutoFit/>
          </a:bodyPr>
          <a:lstStyle/>
          <a:p>
            <a:pPr algn="ctr">
              <a:defRPr/>
            </a:pPr>
            <a:r>
              <a:rPr lang="en-US" sz="1600" b="1" dirty="0"/>
              <a:t>The </a:t>
            </a:r>
            <a:r>
              <a:rPr lang="en-US" sz="1600" b="1" i="1" dirty="0"/>
              <a:t>type</a:t>
            </a:r>
            <a:r>
              <a:rPr lang="en-US" sz="1600" b="1" dirty="0"/>
              <a:t> of thing being asked for is often indicated but can go from specific to very vague</a:t>
            </a:r>
          </a:p>
        </p:txBody>
      </p:sp>
      <p:sp>
        <p:nvSpPr>
          <p:cNvPr id="5" name="Rectangle 4"/>
          <p:cNvSpPr>
            <a:spLocks noChangeArrowheads="1"/>
          </p:cNvSpPr>
          <p:nvPr/>
        </p:nvSpPr>
        <p:spPr bwMode="auto">
          <a:xfrm>
            <a:off x="3810000" y="2514600"/>
            <a:ext cx="124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solidFill>
                  <a:srgbClr val="00547E"/>
                </a:solidFill>
              </a:rPr>
              <a:t>coelacanth</a:t>
            </a:r>
          </a:p>
        </p:txBody>
      </p:sp>
      <p:sp>
        <p:nvSpPr>
          <p:cNvPr id="7" name="Rectangle 6"/>
          <p:cNvSpPr>
            <a:spLocks noChangeArrowheads="1"/>
          </p:cNvSpPr>
          <p:nvPr/>
        </p:nvSpPr>
        <p:spPr bwMode="auto">
          <a:xfrm>
            <a:off x="3505200" y="3657600"/>
            <a:ext cx="1868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solidFill>
                  <a:srgbClr val="00547E"/>
                </a:solidFill>
              </a:rPr>
              <a:t>light (or photons)</a:t>
            </a:r>
          </a:p>
        </p:txBody>
      </p:sp>
      <p:sp>
        <p:nvSpPr>
          <p:cNvPr id="9" name="Rectangle 8"/>
          <p:cNvSpPr>
            <a:spLocks noChangeArrowheads="1"/>
          </p:cNvSpPr>
          <p:nvPr/>
        </p:nvSpPr>
        <p:spPr bwMode="auto">
          <a:xfrm>
            <a:off x="3581400" y="4724400"/>
            <a:ext cx="1630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dirty="0">
                <a:solidFill>
                  <a:srgbClr val="00547E"/>
                </a:solidFill>
              </a:rPr>
              <a:t>his resignation</a:t>
            </a:r>
          </a:p>
        </p:txBody>
      </p:sp>
      <p:sp>
        <p:nvSpPr>
          <p:cNvPr id="167945" name="Rectangle 9"/>
          <p:cNvSpPr>
            <a:spLocks noChangeArrowheads="1"/>
          </p:cNvSpPr>
          <p:nvPr/>
        </p:nvSpPr>
        <p:spPr bwMode="black">
          <a:xfrm>
            <a:off x="182563" y="6537325"/>
            <a:ext cx="366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fld id="{258208F5-1FE5-B74D-BDC3-EE594E7AE93A}" type="slidenum">
              <a:rPr lang="ja-JP" altLang="en-US" sz="800">
                <a:ea typeface="MS PGothic" charset="0"/>
                <a:cs typeface="MS PGothic" charset="0"/>
              </a:rPr>
              <a:pPr/>
              <a:t>53</a:t>
            </a:fld>
            <a:endParaRPr lang="en-US" altLang="ja-JP" sz="800">
              <a:ea typeface="MS PGothic" charset="0"/>
              <a:cs typeface="MS PGothic" charset="0"/>
            </a:endParaRPr>
          </a:p>
        </p:txBody>
      </p:sp>
      <p:sp>
        <p:nvSpPr>
          <p:cNvPr id="167946" name="Rectangle 10"/>
          <p:cNvSpPr>
            <a:spLocks noGrp="1" noChangeArrowheads="1"/>
          </p:cNvSpPr>
          <p:nvPr>
            <p:ph type="title"/>
          </p:nvPr>
        </p:nvSpPr>
        <p:spPr/>
        <p:txBody>
          <a:bodyPr/>
          <a:lstStyle/>
          <a:p>
            <a:pPr eaLnBrk="1" hangingPunct="1"/>
            <a:r>
              <a:rPr lang="en-US">
                <a:latin typeface="Arial" charset="0"/>
                <a:ea typeface="Arial Unicode MS" charset="0"/>
                <a:cs typeface="Arial" charset="0"/>
              </a:rPr>
              <a:t>Some Basic Jeopardy! Clues</a:t>
            </a:r>
          </a:p>
        </p:txBody>
      </p:sp>
      <p:sp>
        <p:nvSpPr>
          <p:cNvPr id="2" name="Date Placeholder 1"/>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3863394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ChangeArrowheads="1"/>
          </p:cNvSpPr>
          <p:nvPr/>
        </p:nvSpPr>
        <p:spPr bwMode="auto">
          <a:xfrm>
            <a:off x="152400" y="1147763"/>
            <a:ext cx="8729663" cy="5481637"/>
          </a:xfrm>
          <a:prstGeom prst="rect">
            <a:avLst/>
          </a:prstGeom>
          <a:gradFill rotWithShape="1">
            <a:gsLst>
              <a:gs pos="0">
                <a:srgbClr val="BECCD6">
                  <a:alpha val="60001"/>
                </a:srgbClr>
              </a:gs>
              <a:gs pos="100000">
                <a:srgbClr val="FFFFFF">
                  <a:alpha val="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374" tIns="45690" rIns="91374" bIns="45690" anchor="ctr"/>
          <a:lstStyle/>
          <a:p>
            <a:endParaRPr lang="en-US">
              <a:solidFill>
                <a:srgbClr val="000000"/>
              </a:solidFill>
            </a:endParaRPr>
          </a:p>
        </p:txBody>
      </p:sp>
      <p:sp>
        <p:nvSpPr>
          <p:cNvPr id="169986" name="Rectangle 16"/>
          <p:cNvSpPr>
            <a:spLocks noChangeArrowheads="1"/>
          </p:cNvSpPr>
          <p:nvPr/>
        </p:nvSpPr>
        <p:spPr bwMode="black">
          <a:xfrm>
            <a:off x="182563" y="6537325"/>
            <a:ext cx="366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fld id="{E9F3557E-261E-2645-A644-E606848BB7C5}" type="slidenum">
              <a:rPr lang="ja-JP" altLang="en-US" sz="800">
                <a:solidFill>
                  <a:srgbClr val="000000"/>
                </a:solidFill>
                <a:ea typeface="MS PGothic" charset="0"/>
                <a:cs typeface="MS PGothic" charset="0"/>
              </a:rPr>
              <a:pPr/>
              <a:t>54</a:t>
            </a:fld>
            <a:endParaRPr lang="en-US" altLang="ja-JP" sz="800">
              <a:solidFill>
                <a:srgbClr val="000000"/>
              </a:solidFill>
              <a:ea typeface="MS PGothic" charset="0"/>
              <a:cs typeface="MS PGothic" charset="0"/>
            </a:endParaRPr>
          </a:p>
        </p:txBody>
      </p:sp>
      <p:sp>
        <p:nvSpPr>
          <p:cNvPr id="169987" name="Rectangle 17"/>
          <p:cNvSpPr>
            <a:spLocks noGrp="1" noChangeArrowheads="1"/>
          </p:cNvSpPr>
          <p:nvPr>
            <p:ph type="title"/>
          </p:nvPr>
        </p:nvSpPr>
        <p:spPr>
          <a:xfrm>
            <a:off x="34167" y="228600"/>
            <a:ext cx="8961438" cy="420688"/>
          </a:xfrm>
        </p:spPr>
        <p:txBody>
          <a:bodyPr/>
          <a:lstStyle/>
          <a:p>
            <a:pPr eaLnBrk="1" hangingPunct="1"/>
            <a:r>
              <a:rPr lang="en-US" sz="2400" dirty="0">
                <a:latin typeface="Arial" charset="0"/>
                <a:ea typeface="Arial Unicode MS" charset="0"/>
                <a:cs typeface="Arial" charset="0"/>
              </a:rPr>
              <a:t>Broad Domain</a:t>
            </a:r>
          </a:p>
        </p:txBody>
      </p:sp>
      <p:graphicFrame>
        <p:nvGraphicFramePr>
          <p:cNvPr id="19" name="Chart 18"/>
          <p:cNvGraphicFramePr/>
          <p:nvPr/>
        </p:nvGraphicFramePr>
        <p:xfrm>
          <a:off x="249383" y="1762496"/>
          <a:ext cx="8514608" cy="4064261"/>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2"/>
          <p:cNvSpPr>
            <a:spLocks noChangeArrowheads="1"/>
          </p:cNvSpPr>
          <p:nvPr/>
        </p:nvSpPr>
        <p:spPr bwMode="auto">
          <a:xfrm>
            <a:off x="338451" y="5891150"/>
            <a:ext cx="8305800" cy="646331"/>
          </a:xfrm>
          <a:prstGeom prst="rect">
            <a:avLst/>
          </a:prstGeom>
          <a:solidFill>
            <a:schemeClr val="bg1">
              <a:lumMod val="75000"/>
            </a:schemeClr>
          </a:solidFill>
          <a:ln w="19050" algn="ctr">
            <a:noFill/>
            <a:miter lim="800000"/>
            <a:headEnd/>
            <a:tailEnd/>
          </a:ln>
          <a:effectLst/>
          <a:scene3d>
            <a:camera prst="orthographicFront"/>
            <a:lightRig rig="threePt" dir="t"/>
          </a:scene3d>
          <a:sp3d>
            <a:bevelT/>
          </a:sp3d>
        </p:spPr>
        <p:txBody>
          <a:bodyPr tIns="91440" bIns="91440" anchor="ctr">
            <a:spAutoFit/>
          </a:bodyPr>
          <a:lstStyle/>
          <a:p>
            <a:pPr algn="ctr">
              <a:defRPr/>
            </a:pPr>
            <a:r>
              <a:rPr lang="en-US" sz="1600" b="1" kern="0" dirty="0">
                <a:solidFill>
                  <a:srgbClr val="000000"/>
                </a:solidFill>
                <a:latin typeface="Arial" pitchFamily="34" charset="0"/>
                <a:ea typeface="Arial Unicode MS"/>
                <a:cs typeface="Arial" pitchFamily="34" charset="0"/>
              </a:rPr>
              <a:t>Our Focus is on reusable NLP technology for analyzing vast volumes of </a:t>
            </a:r>
            <a:r>
              <a:rPr lang="en-US" sz="1600" b="1" i="1" kern="0" dirty="0">
                <a:solidFill>
                  <a:srgbClr val="000000"/>
                </a:solidFill>
                <a:latin typeface="Arial" pitchFamily="34" charset="0"/>
                <a:ea typeface="Arial Unicode MS"/>
                <a:cs typeface="Arial" pitchFamily="34" charset="0"/>
              </a:rPr>
              <a:t>as-is </a:t>
            </a:r>
            <a:r>
              <a:rPr lang="en-US" sz="1600" b="1" kern="0" dirty="0">
                <a:solidFill>
                  <a:srgbClr val="000000"/>
                </a:solidFill>
                <a:latin typeface="Arial" pitchFamily="34" charset="0"/>
                <a:ea typeface="Arial Unicode MS"/>
                <a:cs typeface="Arial" pitchFamily="34" charset="0"/>
              </a:rPr>
              <a:t>text. </a:t>
            </a:r>
          </a:p>
          <a:p>
            <a:pPr algn="ctr">
              <a:defRPr/>
            </a:pPr>
            <a:r>
              <a:rPr lang="en-US" sz="1400" b="1" kern="0" dirty="0">
                <a:solidFill>
                  <a:srgbClr val="000000"/>
                </a:solidFill>
                <a:latin typeface="Arial" pitchFamily="34" charset="0"/>
                <a:ea typeface="Arial Unicode MS"/>
                <a:cs typeface="Arial" pitchFamily="34" charset="0"/>
              </a:rPr>
              <a:t>Structured sources (DBs and KBs) provide background knowledge for interpreting the text. </a:t>
            </a:r>
          </a:p>
        </p:txBody>
      </p:sp>
      <p:sp>
        <p:nvSpPr>
          <p:cNvPr id="21" name="Rectangle 7"/>
          <p:cNvSpPr>
            <a:spLocks noChangeArrowheads="1"/>
          </p:cNvSpPr>
          <p:nvPr/>
        </p:nvSpPr>
        <p:spPr bwMode="auto">
          <a:xfrm>
            <a:off x="381000" y="990600"/>
            <a:ext cx="4114800" cy="677108"/>
          </a:xfrm>
          <a:prstGeom prst="rect">
            <a:avLst/>
          </a:prstGeom>
          <a:solidFill>
            <a:schemeClr val="bg1">
              <a:lumMod val="75000"/>
            </a:schemeClr>
          </a:solidFill>
          <a:ln w="19050" algn="ctr">
            <a:noFill/>
            <a:miter lim="800000"/>
            <a:headEnd/>
            <a:tailEnd/>
          </a:ln>
          <a:effectLst>
            <a:outerShdw blurRad="50800" dist="38100" dir="16200000" rotWithShape="0">
              <a:prstClr val="black">
                <a:alpha val="40000"/>
              </a:prstClr>
            </a:outerShdw>
          </a:effectLst>
          <a:scene3d>
            <a:camera prst="orthographicFront"/>
            <a:lightRig rig="threePt" dir="t"/>
          </a:scene3d>
          <a:sp3d>
            <a:bevelT/>
          </a:sp3d>
        </p:spPr>
        <p:txBody>
          <a:bodyPr tIns="91440" bIns="91440" anchor="ctr">
            <a:spAutoFit/>
          </a:bodyPr>
          <a:lstStyle/>
          <a:p>
            <a:pPr algn="ctr">
              <a:defRPr/>
            </a:pPr>
            <a:r>
              <a:rPr lang="en-US" sz="1600" b="1" kern="0" dirty="0">
                <a:solidFill>
                  <a:srgbClr val="000000"/>
                </a:solidFill>
                <a:latin typeface="Arial" pitchFamily="34" charset="0"/>
                <a:ea typeface="Arial Unicode MS"/>
                <a:cs typeface="Arial" pitchFamily="34" charset="0"/>
              </a:rPr>
              <a:t>We do NOT attempt to anticipate all questions and build databases.</a:t>
            </a:r>
          </a:p>
        </p:txBody>
      </p:sp>
      <p:sp>
        <p:nvSpPr>
          <p:cNvPr id="22" name="Text Box 5"/>
          <p:cNvSpPr txBox="1">
            <a:spLocks noChangeArrowheads="1"/>
          </p:cNvSpPr>
          <p:nvPr/>
        </p:nvSpPr>
        <p:spPr bwMode="auto">
          <a:xfrm>
            <a:off x="1143000" y="1984375"/>
            <a:ext cx="7543800" cy="1292225"/>
          </a:xfrm>
          <a:prstGeom prst="rect">
            <a:avLst/>
          </a:prstGeom>
          <a:solidFill>
            <a:srgbClr val="E6E6E6"/>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9050">
                <a:solidFill>
                  <a:srgbClr val="000000"/>
                </a:solidFill>
                <a:miter lim="800000"/>
                <a:headEnd/>
                <a:tailEnd/>
              </a14:hiddenLine>
            </a:ext>
          </a:extLst>
        </p:spPr>
        <p:txBody>
          <a:bodyPr bIns="0" anchor="b" anchorCtr="1">
            <a:spAutoFit/>
          </a:bodyPr>
          <a:lstStyle>
            <a:lvl1pPr defTabSz="571500">
              <a:defRPr>
                <a:solidFill>
                  <a:schemeClr val="tx1"/>
                </a:solidFill>
                <a:latin typeface="Arial" charset="0"/>
                <a:ea typeface="ＭＳ Ｐゴシック" charset="0"/>
                <a:cs typeface="Arial" charset="0"/>
              </a:defRPr>
            </a:lvl1pPr>
            <a:lvl2pPr marL="742950" indent="-285750" defTabSz="571500">
              <a:defRPr>
                <a:solidFill>
                  <a:schemeClr val="tx1"/>
                </a:solidFill>
                <a:latin typeface="Arial" charset="0"/>
                <a:ea typeface="Arial" charset="0"/>
                <a:cs typeface="Arial" charset="0"/>
              </a:defRPr>
            </a:lvl2pPr>
            <a:lvl3pPr marL="1143000" indent="-228600" defTabSz="571500">
              <a:defRPr>
                <a:solidFill>
                  <a:schemeClr val="tx1"/>
                </a:solidFill>
                <a:latin typeface="Arial" charset="0"/>
                <a:ea typeface="Arial" charset="0"/>
                <a:cs typeface="Arial" charset="0"/>
              </a:defRPr>
            </a:lvl3pPr>
            <a:lvl4pPr marL="1600200" indent="-228600" defTabSz="571500">
              <a:defRPr>
                <a:solidFill>
                  <a:schemeClr val="tx1"/>
                </a:solidFill>
                <a:latin typeface="Arial" charset="0"/>
                <a:ea typeface="Arial" charset="0"/>
                <a:cs typeface="Arial" charset="0"/>
              </a:defRPr>
            </a:lvl4pPr>
            <a:lvl5pPr marL="2057400" indent="-228600" defTabSz="571500">
              <a:defRPr>
                <a:solidFill>
                  <a:schemeClr val="tx1"/>
                </a:solidFill>
                <a:latin typeface="Arial" charset="0"/>
                <a:ea typeface="Arial" charset="0"/>
                <a:cs typeface="Arial" charset="0"/>
              </a:defRPr>
            </a:lvl5pPr>
            <a:lvl6pPr marL="2514600" indent="-228600" defTabSz="571500" fontAlgn="base">
              <a:spcBef>
                <a:spcPct val="0"/>
              </a:spcBef>
              <a:spcAft>
                <a:spcPct val="0"/>
              </a:spcAft>
              <a:defRPr>
                <a:solidFill>
                  <a:schemeClr val="tx1"/>
                </a:solidFill>
                <a:latin typeface="Arial" charset="0"/>
                <a:ea typeface="Arial" charset="0"/>
                <a:cs typeface="Arial" charset="0"/>
              </a:defRPr>
            </a:lvl6pPr>
            <a:lvl7pPr marL="2971800" indent="-228600" defTabSz="571500" fontAlgn="base">
              <a:spcBef>
                <a:spcPct val="0"/>
              </a:spcBef>
              <a:spcAft>
                <a:spcPct val="0"/>
              </a:spcAft>
              <a:defRPr>
                <a:solidFill>
                  <a:schemeClr val="tx1"/>
                </a:solidFill>
                <a:latin typeface="Arial" charset="0"/>
                <a:ea typeface="Arial" charset="0"/>
                <a:cs typeface="Arial" charset="0"/>
              </a:defRPr>
            </a:lvl7pPr>
            <a:lvl8pPr marL="3429000" indent="-228600" defTabSz="571500" fontAlgn="base">
              <a:spcBef>
                <a:spcPct val="0"/>
              </a:spcBef>
              <a:spcAft>
                <a:spcPct val="0"/>
              </a:spcAft>
              <a:defRPr>
                <a:solidFill>
                  <a:schemeClr val="tx1"/>
                </a:solidFill>
                <a:latin typeface="Arial" charset="0"/>
                <a:ea typeface="Arial" charset="0"/>
                <a:cs typeface="Arial" charset="0"/>
              </a:defRPr>
            </a:lvl8pPr>
            <a:lvl9pPr marL="3886200" indent="-228600" defTabSz="571500" fontAlgn="base">
              <a:spcBef>
                <a:spcPct val="0"/>
              </a:spcBef>
              <a:spcAft>
                <a:spcPct val="0"/>
              </a:spcAft>
              <a:defRPr>
                <a:solidFill>
                  <a:schemeClr val="tx1"/>
                </a:solidFill>
                <a:latin typeface="Arial" charset="0"/>
                <a:ea typeface="Arial" charset="0"/>
                <a:cs typeface="Arial" charset="0"/>
              </a:defRPr>
            </a:lvl9pPr>
          </a:lstStyle>
          <a:p>
            <a:pPr algn="ctr">
              <a:lnSpc>
                <a:spcPct val="90000"/>
              </a:lnSpc>
            </a:pPr>
            <a:r>
              <a:rPr lang="en-US" b="1">
                <a:solidFill>
                  <a:srgbClr val="6974DD"/>
                </a:solidFill>
                <a:cs typeface="Arial Unicode MS" charset="0"/>
              </a:rPr>
              <a:t>In a random sample of 20,000 questions we found</a:t>
            </a:r>
          </a:p>
          <a:p>
            <a:pPr algn="ctr">
              <a:lnSpc>
                <a:spcPct val="90000"/>
              </a:lnSpc>
            </a:pPr>
            <a:r>
              <a:rPr lang="en-US" b="1">
                <a:solidFill>
                  <a:srgbClr val="6974DD"/>
                </a:solidFill>
                <a:cs typeface="Arial Unicode MS" charset="0"/>
              </a:rPr>
              <a:t>2,500 distinct types*. The most frequent occurring &lt;3% of the time. The distribution has a very long tail.</a:t>
            </a:r>
          </a:p>
          <a:p>
            <a:pPr algn="ctr">
              <a:lnSpc>
                <a:spcPct val="90000"/>
              </a:lnSpc>
            </a:pPr>
            <a:endParaRPr lang="en-US" b="1">
              <a:solidFill>
                <a:srgbClr val="6974DD"/>
              </a:solidFill>
              <a:cs typeface="Arial Unicode MS" charset="0"/>
            </a:endParaRPr>
          </a:p>
          <a:p>
            <a:pPr algn="ctr">
              <a:lnSpc>
                <a:spcPct val="90000"/>
              </a:lnSpc>
            </a:pPr>
            <a:r>
              <a:rPr lang="en-US" b="1">
                <a:solidFill>
                  <a:srgbClr val="6974DD"/>
                </a:solidFill>
                <a:cs typeface="Arial Unicode MS" charset="0"/>
              </a:rPr>
              <a:t>And for each these types 1000</a:t>
            </a:r>
            <a:r>
              <a:rPr lang="ja-JP" altLang="en-US" b="1">
                <a:solidFill>
                  <a:srgbClr val="6974DD"/>
                </a:solidFill>
                <a:cs typeface="Arial Unicode MS" charset="0"/>
              </a:rPr>
              <a:t>’</a:t>
            </a:r>
            <a:r>
              <a:rPr lang="en-US" b="1">
                <a:solidFill>
                  <a:srgbClr val="6974DD"/>
                </a:solidFill>
                <a:cs typeface="Arial Unicode MS" charset="0"/>
              </a:rPr>
              <a:t>s of different things may be asked.</a:t>
            </a:r>
          </a:p>
        </p:txBody>
      </p:sp>
      <p:sp>
        <p:nvSpPr>
          <p:cNvPr id="11" name="Text Box 5"/>
          <p:cNvSpPr txBox="1">
            <a:spLocks noChangeArrowheads="1"/>
          </p:cNvSpPr>
          <p:nvPr/>
        </p:nvSpPr>
        <p:spPr bwMode="auto">
          <a:xfrm>
            <a:off x="169863" y="5557838"/>
            <a:ext cx="3962400" cy="239712"/>
          </a:xfrm>
          <a:prstGeom prst="rect">
            <a:avLst/>
          </a:prstGeom>
          <a:solidFill>
            <a:srgbClr val="E6E6E6"/>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9050">
                <a:solidFill>
                  <a:srgbClr val="000000"/>
                </a:solidFill>
                <a:miter lim="800000"/>
                <a:headEnd/>
                <a:tailEnd/>
              </a14:hiddenLine>
            </a:ext>
          </a:extLst>
        </p:spPr>
        <p:txBody>
          <a:bodyPr bIns="0" anchor="b" anchorCtr="1">
            <a:spAutoFit/>
          </a:bodyPr>
          <a:lstStyle/>
          <a:p>
            <a:pPr algn="ctr" defTabSz="571500">
              <a:lnSpc>
                <a:spcPct val="90000"/>
              </a:lnSpc>
              <a:defRPr/>
            </a:pPr>
            <a:r>
              <a:rPr lang="en-US" sz="1400" dirty="0">
                <a:solidFill>
                  <a:srgbClr val="6974DD"/>
                </a:solidFill>
                <a:latin typeface="Arial"/>
                <a:ea typeface="Arial Unicode MS"/>
                <a:cs typeface="Arial"/>
              </a:rPr>
              <a:t>*13% are non-distinct (</a:t>
            </a:r>
            <a:r>
              <a:rPr lang="en-US" sz="1400" dirty="0" err="1">
                <a:solidFill>
                  <a:srgbClr val="6974DD"/>
                </a:solidFill>
                <a:latin typeface="Arial"/>
                <a:ea typeface="Arial Unicode MS"/>
                <a:cs typeface="Arial"/>
              </a:rPr>
              <a:t>e.g</a:t>
            </a:r>
            <a:r>
              <a:rPr lang="en-US" sz="1400" dirty="0">
                <a:solidFill>
                  <a:srgbClr val="6974DD"/>
                </a:solidFill>
                <a:latin typeface="Arial"/>
                <a:ea typeface="Arial Unicode MS"/>
                <a:cs typeface="Arial"/>
              </a:rPr>
              <a:t>, it, this, these or NA)</a:t>
            </a:r>
          </a:p>
        </p:txBody>
      </p:sp>
      <p:sp>
        <p:nvSpPr>
          <p:cNvPr id="12" name="TextBox 11"/>
          <p:cNvSpPr txBox="1">
            <a:spLocks noChangeArrowheads="1"/>
          </p:cNvSpPr>
          <p:nvPr/>
        </p:nvSpPr>
        <p:spPr bwMode="auto">
          <a:xfrm>
            <a:off x="2727325" y="3571875"/>
            <a:ext cx="4892675" cy="544513"/>
          </a:xfrm>
          <a:prstGeom prst="rect">
            <a:avLst/>
          </a:prstGeom>
          <a:solidFill>
            <a:srgbClr val="E6E6E6"/>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9050">
                <a:solidFill>
                  <a:srgbClr val="000000"/>
                </a:solidFill>
                <a:miter lim="800000"/>
                <a:headEnd/>
                <a:tailEnd/>
              </a14:hiddenLine>
            </a:ext>
          </a:extLst>
        </p:spPr>
        <p:txBody>
          <a:bodyPr bIns="0" anchor="b" anchorCtr="1">
            <a:spAutoFit/>
          </a:bodyPr>
          <a:lstStyle/>
          <a:p>
            <a:pPr algn="ctr" defTabSz="571500">
              <a:lnSpc>
                <a:spcPct val="90000"/>
              </a:lnSpc>
              <a:defRPr/>
            </a:pPr>
            <a:r>
              <a:rPr lang="en-US" b="1" dirty="0">
                <a:solidFill>
                  <a:srgbClr val="6974DD"/>
                </a:solidFill>
                <a:latin typeface="Arial"/>
                <a:ea typeface="Arial Unicode MS"/>
                <a:cs typeface="Arial"/>
              </a:rPr>
              <a:t>Even going for the head of the tail will</a:t>
            </a:r>
          </a:p>
          <a:p>
            <a:pPr algn="ctr" defTabSz="571500">
              <a:lnSpc>
                <a:spcPct val="90000"/>
              </a:lnSpc>
              <a:defRPr/>
            </a:pPr>
            <a:r>
              <a:rPr lang="en-US" b="1" dirty="0">
                <a:solidFill>
                  <a:srgbClr val="6974DD"/>
                </a:solidFill>
                <a:latin typeface="Arial"/>
                <a:ea typeface="Arial Unicode MS"/>
                <a:cs typeface="Arial"/>
              </a:rPr>
              <a:t>barely make a dent</a:t>
            </a:r>
          </a:p>
        </p:txBody>
      </p:sp>
      <p:cxnSp>
        <p:nvCxnSpPr>
          <p:cNvPr id="14" name="Straight Arrow Connector 13"/>
          <p:cNvCxnSpPr/>
          <p:nvPr/>
        </p:nvCxnSpPr>
        <p:spPr>
          <a:xfrm rot="10800000" flipV="1">
            <a:off x="1905000" y="3886200"/>
            <a:ext cx="685800" cy="304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7"/>
          <p:cNvSpPr>
            <a:spLocks noChangeArrowheads="1"/>
          </p:cNvSpPr>
          <p:nvPr/>
        </p:nvSpPr>
        <p:spPr bwMode="auto">
          <a:xfrm>
            <a:off x="4800600" y="990600"/>
            <a:ext cx="3914775" cy="677108"/>
          </a:xfrm>
          <a:prstGeom prst="rect">
            <a:avLst/>
          </a:prstGeom>
          <a:solidFill>
            <a:schemeClr val="bg1">
              <a:lumMod val="75000"/>
            </a:schemeClr>
          </a:solidFill>
          <a:ln w="19050" algn="ctr">
            <a:noFill/>
            <a:miter lim="800000"/>
            <a:headEnd/>
            <a:tailEnd/>
          </a:ln>
          <a:effectLst>
            <a:outerShdw blurRad="50800" dist="38100" dir="16200000" rotWithShape="0">
              <a:prstClr val="black">
                <a:alpha val="40000"/>
              </a:prstClr>
            </a:outerShdw>
          </a:effectLst>
          <a:scene3d>
            <a:camera prst="orthographicFront"/>
            <a:lightRig rig="threePt" dir="t"/>
          </a:scene3d>
          <a:sp3d>
            <a:bevelT/>
          </a:sp3d>
        </p:spPr>
        <p:txBody>
          <a:bodyPr tIns="91440" bIns="91440" anchor="ctr">
            <a:spAutoFit/>
          </a:bodyPr>
          <a:lstStyle/>
          <a:p>
            <a:pPr algn="ctr">
              <a:defRPr/>
            </a:pPr>
            <a:r>
              <a:rPr lang="en-US" sz="1600" b="1" kern="0" dirty="0">
                <a:solidFill>
                  <a:srgbClr val="000000"/>
                </a:solidFill>
                <a:latin typeface="Arial" pitchFamily="34" charset="0"/>
                <a:ea typeface="Arial Unicode MS"/>
                <a:cs typeface="Arial" pitchFamily="34" charset="0"/>
              </a:rPr>
              <a:t>We do NOT try to build a formal </a:t>
            </a:r>
          </a:p>
          <a:p>
            <a:pPr algn="ctr">
              <a:defRPr/>
            </a:pPr>
            <a:r>
              <a:rPr lang="en-US" sz="1600" b="1" kern="0" dirty="0">
                <a:solidFill>
                  <a:srgbClr val="000000"/>
                </a:solidFill>
                <a:latin typeface="Arial" pitchFamily="34" charset="0"/>
                <a:ea typeface="Arial Unicode MS"/>
                <a:cs typeface="Arial" pitchFamily="34" charset="0"/>
              </a:rPr>
              <a:t>model of the world </a:t>
            </a:r>
          </a:p>
        </p:txBody>
      </p:sp>
      <p:sp>
        <p:nvSpPr>
          <p:cNvPr id="2" name="Date Placeholder 1"/>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314147370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033" name="Group 109"/>
          <p:cNvGrpSpPr>
            <a:grpSpLocks/>
          </p:cNvGrpSpPr>
          <p:nvPr/>
        </p:nvGrpSpPr>
        <p:grpSpPr bwMode="auto">
          <a:xfrm>
            <a:off x="0" y="3429000"/>
            <a:ext cx="1447800" cy="1265238"/>
            <a:chOff x="3905693" y="0"/>
            <a:chExt cx="997365" cy="884779"/>
          </a:xfrm>
        </p:grpSpPr>
        <p:pic>
          <p:nvPicPr>
            <p:cNvPr id="172142"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693" y="19964"/>
              <a:ext cx="496845" cy="49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43" name="Picture 14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577" y="233081"/>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44"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023" y="207914"/>
              <a:ext cx="562416" cy="56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45"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0"/>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2034" name="Group 60"/>
          <p:cNvGrpSpPr>
            <a:grpSpLocks/>
          </p:cNvGrpSpPr>
          <p:nvPr/>
        </p:nvGrpSpPr>
        <p:grpSpPr bwMode="auto">
          <a:xfrm>
            <a:off x="990600" y="3200400"/>
            <a:ext cx="990600" cy="762000"/>
            <a:chOff x="4876800" y="152400"/>
            <a:chExt cx="1244114" cy="1037179"/>
          </a:xfrm>
        </p:grpSpPr>
        <p:pic>
          <p:nvPicPr>
            <p:cNvPr id="172133"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093" y="172364"/>
              <a:ext cx="437707" cy="43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34" name="Picture 13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977" y="385481"/>
              <a:ext cx="573937" cy="57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35"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423" y="360314"/>
              <a:ext cx="495473" cy="49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36"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
              <a:ext cx="573937" cy="57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2137" name="Group 65"/>
            <p:cNvGrpSpPr>
              <a:grpSpLocks/>
            </p:cNvGrpSpPr>
            <p:nvPr/>
          </p:nvGrpSpPr>
          <p:grpSpPr bwMode="auto">
            <a:xfrm>
              <a:off x="4876800" y="304800"/>
              <a:ext cx="997365" cy="884779"/>
              <a:chOff x="3905693" y="0"/>
              <a:chExt cx="997365" cy="884779"/>
            </a:xfrm>
          </p:grpSpPr>
          <p:pic>
            <p:nvPicPr>
              <p:cNvPr id="172138"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693" y="19964"/>
                <a:ext cx="496845" cy="49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39" name="Picture 141"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577" y="233081"/>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40"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023" y="207914"/>
                <a:ext cx="562416" cy="56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41"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0"/>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72035" name="Group 60"/>
          <p:cNvGrpSpPr>
            <a:grpSpLocks/>
          </p:cNvGrpSpPr>
          <p:nvPr/>
        </p:nvGrpSpPr>
        <p:grpSpPr bwMode="auto">
          <a:xfrm>
            <a:off x="1260475" y="3533775"/>
            <a:ext cx="990600" cy="762000"/>
            <a:chOff x="4876800" y="152400"/>
            <a:chExt cx="1244114" cy="1037179"/>
          </a:xfrm>
        </p:grpSpPr>
        <p:pic>
          <p:nvPicPr>
            <p:cNvPr id="172124"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093" y="172364"/>
              <a:ext cx="437707" cy="43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25" name="Picture 62"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977" y="385481"/>
              <a:ext cx="573937" cy="57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26"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423" y="360314"/>
              <a:ext cx="495473" cy="49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27"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
              <a:ext cx="573937" cy="57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2128" name="Group 65"/>
            <p:cNvGrpSpPr>
              <a:grpSpLocks/>
            </p:cNvGrpSpPr>
            <p:nvPr/>
          </p:nvGrpSpPr>
          <p:grpSpPr bwMode="auto">
            <a:xfrm>
              <a:off x="4876800" y="304800"/>
              <a:ext cx="997365" cy="884779"/>
              <a:chOff x="3905693" y="0"/>
              <a:chExt cx="997365" cy="884779"/>
            </a:xfrm>
          </p:grpSpPr>
          <p:pic>
            <p:nvPicPr>
              <p:cNvPr id="172129"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693" y="19964"/>
                <a:ext cx="496845" cy="49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30" name="Picture 67"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577" y="233081"/>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31"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023" y="207914"/>
                <a:ext cx="562416" cy="56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32"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0"/>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72036" name="Rectangle 1026"/>
          <p:cNvSpPr>
            <a:spLocks noGrp="1" noChangeArrowheads="1"/>
          </p:cNvSpPr>
          <p:nvPr>
            <p:ph type="title"/>
          </p:nvPr>
        </p:nvSpPr>
        <p:spPr>
          <a:xfrm>
            <a:off x="174697" y="304800"/>
            <a:ext cx="8961437" cy="420688"/>
          </a:xfrm>
        </p:spPr>
        <p:txBody>
          <a:bodyPr/>
          <a:lstStyle/>
          <a:p>
            <a:r>
              <a:rPr lang="en-US" sz="2400" dirty="0">
                <a:latin typeface="Arial" charset="0"/>
                <a:ea typeface="Arial Unicode MS" charset="0"/>
                <a:cs typeface="Arial" charset="0"/>
              </a:rPr>
              <a:t>Automatic Learning for </a:t>
            </a:r>
            <a:r>
              <a:rPr lang="ja-JP" altLang="en-US" sz="2400" dirty="0">
                <a:latin typeface="Arial" charset="0"/>
                <a:ea typeface="Arial Unicode MS" charset="0"/>
                <a:cs typeface="Arial" charset="0"/>
              </a:rPr>
              <a:t>“</a:t>
            </a:r>
            <a:r>
              <a:rPr lang="en-US" sz="2400" dirty="0">
                <a:latin typeface="Arial" charset="0"/>
                <a:ea typeface="Arial Unicode MS" charset="0"/>
                <a:cs typeface="Arial" charset="0"/>
              </a:rPr>
              <a:t>Reading</a:t>
            </a:r>
            <a:r>
              <a:rPr lang="ja-JP" altLang="en-US" sz="2400" dirty="0">
                <a:latin typeface="Arial" charset="0"/>
                <a:ea typeface="Arial Unicode MS" charset="0"/>
                <a:cs typeface="Arial" charset="0"/>
              </a:rPr>
              <a:t>”</a:t>
            </a:r>
            <a:endParaRPr lang="en-US" sz="2800" dirty="0">
              <a:latin typeface="Arial" charset="0"/>
              <a:ea typeface="Arial Unicode MS" charset="0"/>
              <a:cs typeface="Arial" charset="0"/>
            </a:endParaRPr>
          </a:p>
        </p:txBody>
      </p:sp>
      <p:grpSp>
        <p:nvGrpSpPr>
          <p:cNvPr id="172037" name="Group 70"/>
          <p:cNvGrpSpPr>
            <a:grpSpLocks/>
          </p:cNvGrpSpPr>
          <p:nvPr/>
        </p:nvGrpSpPr>
        <p:grpSpPr bwMode="auto">
          <a:xfrm>
            <a:off x="822325" y="3609975"/>
            <a:ext cx="920750" cy="806450"/>
            <a:chOff x="705293" y="1752600"/>
            <a:chExt cx="919821" cy="807209"/>
          </a:xfrm>
        </p:grpSpPr>
        <p:pic>
          <p:nvPicPr>
            <p:cNvPr id="172120"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93" y="1772564"/>
              <a:ext cx="437707" cy="43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21" name="Picture 10"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177" y="1985681"/>
              <a:ext cx="573937" cy="57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22"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23" y="1960514"/>
              <a:ext cx="495473" cy="49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23"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573937" cy="57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2038" name="Group 14"/>
          <p:cNvGrpSpPr>
            <a:grpSpLocks/>
          </p:cNvGrpSpPr>
          <p:nvPr/>
        </p:nvGrpSpPr>
        <p:grpSpPr bwMode="auto">
          <a:xfrm>
            <a:off x="803275" y="3838575"/>
            <a:ext cx="1143000" cy="960438"/>
            <a:chOff x="3905693" y="0"/>
            <a:chExt cx="997365" cy="884779"/>
          </a:xfrm>
        </p:grpSpPr>
        <p:pic>
          <p:nvPicPr>
            <p:cNvPr id="172116"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693" y="19964"/>
              <a:ext cx="496845" cy="49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17"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577" y="233081"/>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18"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023" y="207914"/>
              <a:ext cx="562416" cy="56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19"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0"/>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2039" name="TextBox 24"/>
          <p:cNvSpPr txBox="1">
            <a:spLocks noChangeArrowheads="1"/>
          </p:cNvSpPr>
          <p:nvPr/>
        </p:nvSpPr>
        <p:spPr bwMode="auto">
          <a:xfrm>
            <a:off x="5219700" y="3581400"/>
            <a:ext cx="3924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600">
                <a:solidFill>
                  <a:srgbClr val="000000"/>
                </a:solidFill>
              </a:rPr>
              <a:t>Officials Submit Resignations (.7)</a:t>
            </a:r>
          </a:p>
          <a:p>
            <a:r>
              <a:rPr lang="en-US" sz="1600">
                <a:solidFill>
                  <a:srgbClr val="000000"/>
                </a:solidFill>
              </a:rPr>
              <a:t>People earn degrees at schools (0.9)</a:t>
            </a:r>
          </a:p>
        </p:txBody>
      </p:sp>
      <p:sp>
        <p:nvSpPr>
          <p:cNvPr id="172040" name="TextBox 25"/>
          <p:cNvSpPr txBox="1">
            <a:spLocks noChangeArrowheads="1"/>
          </p:cNvSpPr>
          <p:nvPr/>
        </p:nvSpPr>
        <p:spPr bwMode="auto">
          <a:xfrm>
            <a:off x="5219700" y="32766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600">
                <a:solidFill>
                  <a:srgbClr val="000000"/>
                </a:solidFill>
              </a:rPr>
              <a:t>Inventors patent inventions (.8)</a:t>
            </a:r>
          </a:p>
        </p:txBody>
      </p:sp>
      <p:sp>
        <p:nvSpPr>
          <p:cNvPr id="55" name="Right Arrow 54"/>
          <p:cNvSpPr>
            <a:spLocks noChangeArrowheads="1"/>
          </p:cNvSpPr>
          <p:nvPr/>
        </p:nvSpPr>
        <p:spPr bwMode="auto">
          <a:xfrm>
            <a:off x="2309813" y="3906838"/>
            <a:ext cx="457200" cy="485775"/>
          </a:xfrm>
          <a:prstGeom prst="rightArrow">
            <a:avLst>
              <a:gd name="adj1" fmla="val 50000"/>
              <a:gd name="adj2" fmla="val 50000"/>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mn-lt"/>
              <a:ea typeface="+mn-ea"/>
              <a:cs typeface="+mn-cs"/>
            </a:endParaRPr>
          </a:p>
        </p:txBody>
      </p:sp>
      <p:grpSp>
        <p:nvGrpSpPr>
          <p:cNvPr id="172042" name="Group 71"/>
          <p:cNvGrpSpPr>
            <a:grpSpLocks/>
          </p:cNvGrpSpPr>
          <p:nvPr/>
        </p:nvGrpSpPr>
        <p:grpSpPr bwMode="auto">
          <a:xfrm>
            <a:off x="2947988" y="3990975"/>
            <a:ext cx="1371600" cy="642938"/>
            <a:chOff x="2971800" y="1928750"/>
            <a:chExt cx="1371600" cy="643250"/>
          </a:xfrm>
        </p:grpSpPr>
        <p:sp>
          <p:nvSpPr>
            <p:cNvPr id="17" name="Oval 16"/>
            <p:cNvSpPr>
              <a:spLocks noChangeArrowheads="1"/>
            </p:cNvSpPr>
            <p:nvPr/>
          </p:nvSpPr>
          <p:spPr bwMode="auto">
            <a:xfrm>
              <a:off x="2971800" y="2004987"/>
              <a:ext cx="304800" cy="304948"/>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18" name="Oval 17"/>
            <p:cNvSpPr>
              <a:spLocks noChangeArrowheads="1"/>
            </p:cNvSpPr>
            <p:nvPr/>
          </p:nvSpPr>
          <p:spPr bwMode="auto">
            <a:xfrm>
              <a:off x="3505200" y="1928750"/>
              <a:ext cx="304800" cy="304948"/>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19" name="Oval 18"/>
            <p:cNvSpPr>
              <a:spLocks noChangeArrowheads="1"/>
            </p:cNvSpPr>
            <p:nvPr/>
          </p:nvSpPr>
          <p:spPr bwMode="auto">
            <a:xfrm>
              <a:off x="4038600" y="2004987"/>
              <a:ext cx="304800" cy="304948"/>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cxnSp>
          <p:nvCxnSpPr>
            <p:cNvPr id="21" name="Straight Arrow Connector 20"/>
            <p:cNvCxnSpPr>
              <a:stCxn id="17" idx="6"/>
              <a:endCxn id="18" idx="2"/>
            </p:cNvCxnSpPr>
            <p:nvPr/>
          </p:nvCxnSpPr>
          <p:spPr>
            <a:xfrm flipV="1">
              <a:off x="3276600" y="2081224"/>
              <a:ext cx="228600" cy="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6"/>
              <a:endCxn id="19" idx="2"/>
            </p:cNvCxnSpPr>
            <p:nvPr/>
          </p:nvCxnSpPr>
          <p:spPr>
            <a:xfrm>
              <a:off x="3810000" y="2081224"/>
              <a:ext cx="228600" cy="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a:spLocks noChangeArrowheads="1"/>
            </p:cNvSpPr>
            <p:nvPr/>
          </p:nvSpPr>
          <p:spPr bwMode="auto">
            <a:xfrm>
              <a:off x="2971800" y="2133637"/>
              <a:ext cx="304800" cy="304948"/>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28" name="Oval 27"/>
            <p:cNvSpPr>
              <a:spLocks noChangeArrowheads="1"/>
            </p:cNvSpPr>
            <p:nvPr/>
          </p:nvSpPr>
          <p:spPr bwMode="auto">
            <a:xfrm>
              <a:off x="3505200" y="2057400"/>
              <a:ext cx="304800" cy="304948"/>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29" name="Oval 28"/>
            <p:cNvSpPr>
              <a:spLocks noChangeArrowheads="1"/>
            </p:cNvSpPr>
            <p:nvPr/>
          </p:nvSpPr>
          <p:spPr bwMode="auto">
            <a:xfrm>
              <a:off x="4038600" y="2133637"/>
              <a:ext cx="304800" cy="304948"/>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cxnSp>
          <p:nvCxnSpPr>
            <p:cNvPr id="30" name="Straight Arrow Connector 29"/>
            <p:cNvCxnSpPr/>
            <p:nvPr/>
          </p:nvCxnSpPr>
          <p:spPr>
            <a:xfrm flipV="1">
              <a:off x="3276600" y="2233698"/>
              <a:ext cx="228600" cy="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810000" y="2233698"/>
              <a:ext cx="228600" cy="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Oval 55"/>
            <p:cNvSpPr>
              <a:spLocks noChangeArrowheads="1"/>
            </p:cNvSpPr>
            <p:nvPr/>
          </p:nvSpPr>
          <p:spPr bwMode="auto">
            <a:xfrm>
              <a:off x="2971800" y="2267052"/>
              <a:ext cx="304800" cy="304948"/>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57" name="Oval 56"/>
            <p:cNvSpPr>
              <a:spLocks noChangeArrowheads="1"/>
            </p:cNvSpPr>
            <p:nvPr/>
          </p:nvSpPr>
          <p:spPr bwMode="auto">
            <a:xfrm>
              <a:off x="3505200" y="2190815"/>
              <a:ext cx="304800" cy="304948"/>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58" name="Oval 57"/>
            <p:cNvSpPr>
              <a:spLocks noChangeArrowheads="1"/>
            </p:cNvSpPr>
            <p:nvPr/>
          </p:nvSpPr>
          <p:spPr bwMode="auto">
            <a:xfrm>
              <a:off x="4038600" y="2267052"/>
              <a:ext cx="304800" cy="304948"/>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cxnSp>
          <p:nvCxnSpPr>
            <p:cNvPr id="59" name="Straight Arrow Connector 58"/>
            <p:cNvCxnSpPr>
              <a:stCxn id="56" idx="6"/>
            </p:cNvCxnSpPr>
            <p:nvPr/>
          </p:nvCxnSpPr>
          <p:spPr>
            <a:xfrm flipV="1">
              <a:off x="3276600" y="2343289"/>
              <a:ext cx="228600" cy="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7" idx="6"/>
              <a:endCxn id="58" idx="2"/>
            </p:cNvCxnSpPr>
            <p:nvPr/>
          </p:nvCxnSpPr>
          <p:spPr>
            <a:xfrm>
              <a:off x="3810000" y="2343289"/>
              <a:ext cx="228600" cy="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72043" name="Group 72"/>
          <p:cNvGrpSpPr>
            <a:grpSpLocks/>
          </p:cNvGrpSpPr>
          <p:nvPr/>
        </p:nvGrpSpPr>
        <p:grpSpPr bwMode="auto">
          <a:xfrm>
            <a:off x="2947988" y="3457575"/>
            <a:ext cx="1371600" cy="642938"/>
            <a:chOff x="2971800" y="1928750"/>
            <a:chExt cx="1371600" cy="643250"/>
          </a:xfrm>
        </p:grpSpPr>
        <p:sp>
          <p:nvSpPr>
            <p:cNvPr id="74" name="Oval 73"/>
            <p:cNvSpPr>
              <a:spLocks noChangeArrowheads="1"/>
            </p:cNvSpPr>
            <p:nvPr/>
          </p:nvSpPr>
          <p:spPr bwMode="auto">
            <a:xfrm>
              <a:off x="2971800" y="2004987"/>
              <a:ext cx="304800" cy="304948"/>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75" name="Oval 74"/>
            <p:cNvSpPr>
              <a:spLocks noChangeArrowheads="1"/>
            </p:cNvSpPr>
            <p:nvPr/>
          </p:nvSpPr>
          <p:spPr bwMode="auto">
            <a:xfrm>
              <a:off x="3505200" y="1928750"/>
              <a:ext cx="304800" cy="304948"/>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76" name="Oval 75"/>
            <p:cNvSpPr>
              <a:spLocks noChangeArrowheads="1"/>
            </p:cNvSpPr>
            <p:nvPr/>
          </p:nvSpPr>
          <p:spPr bwMode="auto">
            <a:xfrm>
              <a:off x="4038600" y="2004987"/>
              <a:ext cx="304800" cy="304948"/>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cxnSp>
          <p:nvCxnSpPr>
            <p:cNvPr id="77" name="Straight Arrow Connector 76"/>
            <p:cNvCxnSpPr>
              <a:stCxn id="74" idx="6"/>
              <a:endCxn id="75" idx="2"/>
            </p:cNvCxnSpPr>
            <p:nvPr/>
          </p:nvCxnSpPr>
          <p:spPr>
            <a:xfrm flipV="1">
              <a:off x="3276600" y="2081224"/>
              <a:ext cx="228600" cy="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5" idx="6"/>
              <a:endCxn id="76" idx="2"/>
            </p:cNvCxnSpPr>
            <p:nvPr/>
          </p:nvCxnSpPr>
          <p:spPr>
            <a:xfrm>
              <a:off x="3810000" y="2081224"/>
              <a:ext cx="228600" cy="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Oval 78"/>
            <p:cNvSpPr>
              <a:spLocks noChangeArrowheads="1"/>
            </p:cNvSpPr>
            <p:nvPr/>
          </p:nvSpPr>
          <p:spPr bwMode="auto">
            <a:xfrm>
              <a:off x="2971800" y="2133637"/>
              <a:ext cx="304800" cy="304948"/>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80" name="Oval 79"/>
            <p:cNvSpPr>
              <a:spLocks noChangeArrowheads="1"/>
            </p:cNvSpPr>
            <p:nvPr/>
          </p:nvSpPr>
          <p:spPr bwMode="auto">
            <a:xfrm>
              <a:off x="3505200" y="2057400"/>
              <a:ext cx="304800" cy="304948"/>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81" name="Oval 80"/>
            <p:cNvSpPr>
              <a:spLocks noChangeArrowheads="1"/>
            </p:cNvSpPr>
            <p:nvPr/>
          </p:nvSpPr>
          <p:spPr bwMode="auto">
            <a:xfrm>
              <a:off x="4038600" y="2133637"/>
              <a:ext cx="304800" cy="304948"/>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cxnSp>
          <p:nvCxnSpPr>
            <p:cNvPr id="82" name="Straight Arrow Connector 81"/>
            <p:cNvCxnSpPr/>
            <p:nvPr/>
          </p:nvCxnSpPr>
          <p:spPr>
            <a:xfrm flipV="1">
              <a:off x="3276600" y="2233698"/>
              <a:ext cx="228600" cy="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810000" y="2233698"/>
              <a:ext cx="228600" cy="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Oval 83"/>
            <p:cNvSpPr>
              <a:spLocks noChangeArrowheads="1"/>
            </p:cNvSpPr>
            <p:nvPr/>
          </p:nvSpPr>
          <p:spPr bwMode="auto">
            <a:xfrm>
              <a:off x="2971800" y="2267052"/>
              <a:ext cx="304800" cy="304948"/>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85" name="Oval 84"/>
            <p:cNvSpPr>
              <a:spLocks noChangeArrowheads="1"/>
            </p:cNvSpPr>
            <p:nvPr/>
          </p:nvSpPr>
          <p:spPr bwMode="auto">
            <a:xfrm>
              <a:off x="3505200" y="2190815"/>
              <a:ext cx="304800" cy="304948"/>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86" name="Oval 85"/>
            <p:cNvSpPr>
              <a:spLocks noChangeArrowheads="1"/>
            </p:cNvSpPr>
            <p:nvPr/>
          </p:nvSpPr>
          <p:spPr bwMode="auto">
            <a:xfrm>
              <a:off x="4038600" y="2267052"/>
              <a:ext cx="304800" cy="304948"/>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cxnSp>
          <p:nvCxnSpPr>
            <p:cNvPr id="87" name="Straight Arrow Connector 86"/>
            <p:cNvCxnSpPr>
              <a:stCxn id="84" idx="6"/>
            </p:cNvCxnSpPr>
            <p:nvPr/>
          </p:nvCxnSpPr>
          <p:spPr>
            <a:xfrm flipV="1">
              <a:off x="3276600" y="2343289"/>
              <a:ext cx="228600" cy="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5" idx="6"/>
              <a:endCxn id="86" idx="2"/>
            </p:cNvCxnSpPr>
            <p:nvPr/>
          </p:nvCxnSpPr>
          <p:spPr>
            <a:xfrm>
              <a:off x="3810000" y="2343289"/>
              <a:ext cx="228600" cy="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89" name="Right Arrow 88"/>
          <p:cNvSpPr>
            <a:spLocks noChangeArrowheads="1"/>
          </p:cNvSpPr>
          <p:nvPr/>
        </p:nvSpPr>
        <p:spPr bwMode="auto">
          <a:xfrm>
            <a:off x="4548188" y="3533775"/>
            <a:ext cx="457200" cy="484188"/>
          </a:xfrm>
          <a:prstGeom prst="rightArrow">
            <a:avLst>
              <a:gd name="adj1" fmla="val 50000"/>
              <a:gd name="adj2" fmla="val 50000"/>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mn-lt"/>
              <a:ea typeface="+mn-ea"/>
              <a:cs typeface="+mn-cs"/>
            </a:endParaRPr>
          </a:p>
        </p:txBody>
      </p:sp>
      <p:sp>
        <p:nvSpPr>
          <p:cNvPr id="90" name="Right Arrow 89"/>
          <p:cNvSpPr>
            <a:spLocks noChangeArrowheads="1"/>
          </p:cNvSpPr>
          <p:nvPr/>
        </p:nvSpPr>
        <p:spPr bwMode="auto">
          <a:xfrm>
            <a:off x="4548188" y="4143375"/>
            <a:ext cx="457200" cy="484188"/>
          </a:xfrm>
          <a:prstGeom prst="rightArrow">
            <a:avLst>
              <a:gd name="adj1" fmla="val 50000"/>
              <a:gd name="adj2" fmla="val 50000"/>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mn-lt"/>
              <a:ea typeface="+mn-ea"/>
              <a:cs typeface="+mn-cs"/>
            </a:endParaRPr>
          </a:p>
        </p:txBody>
      </p:sp>
      <p:sp>
        <p:nvSpPr>
          <p:cNvPr id="91" name="Rectangle 90"/>
          <p:cNvSpPr>
            <a:spLocks noChangeArrowheads="1"/>
          </p:cNvSpPr>
          <p:nvPr/>
        </p:nvSpPr>
        <p:spPr bwMode="auto">
          <a:xfrm>
            <a:off x="261938" y="2667000"/>
            <a:ext cx="1997075" cy="369888"/>
          </a:xfrm>
          <a:prstGeom prst="rect">
            <a:avLst/>
          </a:prstGeom>
          <a:gradFill rotWithShape="1">
            <a:gsLst>
              <a:gs pos="0">
                <a:srgbClr val="49967E"/>
              </a:gs>
              <a:gs pos="80000">
                <a:srgbClr val="62C4A6"/>
              </a:gs>
              <a:gs pos="100000">
                <a:srgbClr val="60C7A8"/>
              </a:gs>
            </a:gsLst>
            <a:lin ang="16200000"/>
          </a:gradFill>
          <a:ln w="9525">
            <a:solidFill>
              <a:srgbClr val="6CBDA4"/>
            </a:solidFill>
            <a:miter lim="800000"/>
            <a:headEnd/>
            <a:tailEnd/>
          </a:ln>
          <a:effectLst>
            <a:outerShdw blurRad="63500" dist="23000" dir="5400000" rotWithShape="0">
              <a:srgbClr val="000000">
                <a:alpha val="34999"/>
              </a:srgbClr>
            </a:outerShdw>
          </a:effectLst>
        </p:spPr>
        <p:txBody>
          <a:bodyPr wrap="none">
            <a:spAutoFit/>
          </a:bodyPr>
          <a:lstStyle/>
          <a:p>
            <a:pPr>
              <a:defRPr/>
            </a:pPr>
            <a:r>
              <a:rPr lang="en-US" b="1" dirty="0">
                <a:solidFill>
                  <a:srgbClr val="000000"/>
                </a:solidFill>
                <a:latin typeface="+mn-lt"/>
                <a:ea typeface="+mn-ea"/>
                <a:cs typeface="+mn-cs"/>
              </a:rPr>
              <a:t>Volumes of Text </a:t>
            </a:r>
            <a:endParaRPr lang="en-US" dirty="0">
              <a:solidFill>
                <a:srgbClr val="000000"/>
              </a:solidFill>
              <a:latin typeface="+mn-lt"/>
              <a:ea typeface="+mn-ea"/>
              <a:cs typeface="+mn-cs"/>
            </a:endParaRPr>
          </a:p>
        </p:txBody>
      </p:sp>
      <p:sp>
        <p:nvSpPr>
          <p:cNvPr id="92" name="Rectangle 91"/>
          <p:cNvSpPr>
            <a:spLocks noChangeArrowheads="1"/>
          </p:cNvSpPr>
          <p:nvPr/>
        </p:nvSpPr>
        <p:spPr bwMode="auto">
          <a:xfrm>
            <a:off x="2719388" y="2667000"/>
            <a:ext cx="2095500" cy="369888"/>
          </a:xfrm>
          <a:prstGeom prst="rect">
            <a:avLst/>
          </a:prstGeom>
          <a:gradFill rotWithShape="1">
            <a:gsLst>
              <a:gs pos="0">
                <a:srgbClr val="49967E"/>
              </a:gs>
              <a:gs pos="80000">
                <a:srgbClr val="62C4A6"/>
              </a:gs>
              <a:gs pos="100000">
                <a:srgbClr val="60C7A8"/>
              </a:gs>
            </a:gsLst>
            <a:lin ang="16200000"/>
          </a:gradFill>
          <a:ln w="9525">
            <a:solidFill>
              <a:srgbClr val="6CBDA4"/>
            </a:solidFill>
            <a:miter lim="800000"/>
            <a:headEnd/>
            <a:tailEnd/>
          </a:ln>
          <a:effectLst>
            <a:outerShdw blurRad="63500" dist="23000" dir="5400000" rotWithShape="0">
              <a:srgbClr val="000000">
                <a:alpha val="34999"/>
              </a:srgbClr>
            </a:outerShdw>
          </a:effectLst>
        </p:spPr>
        <p:txBody>
          <a:bodyPr wrap="none">
            <a:spAutoFit/>
          </a:bodyPr>
          <a:lstStyle/>
          <a:p>
            <a:pPr>
              <a:defRPr/>
            </a:pPr>
            <a:r>
              <a:rPr lang="en-US" b="1" i="1" dirty="0">
                <a:solidFill>
                  <a:srgbClr val="000000"/>
                </a:solidFill>
                <a:latin typeface="+mn-lt"/>
                <a:ea typeface="+mn-ea"/>
                <a:cs typeface="+mn-cs"/>
              </a:rPr>
              <a:t>Syntactic Frames</a:t>
            </a:r>
            <a:endParaRPr lang="en-US" dirty="0">
              <a:solidFill>
                <a:srgbClr val="000000"/>
              </a:solidFill>
              <a:latin typeface="+mn-lt"/>
              <a:ea typeface="+mn-ea"/>
              <a:cs typeface="+mn-cs"/>
            </a:endParaRPr>
          </a:p>
        </p:txBody>
      </p:sp>
      <p:sp>
        <p:nvSpPr>
          <p:cNvPr id="93" name="Rectangle 92"/>
          <p:cNvSpPr>
            <a:spLocks noChangeArrowheads="1"/>
          </p:cNvSpPr>
          <p:nvPr/>
        </p:nvSpPr>
        <p:spPr bwMode="auto">
          <a:xfrm>
            <a:off x="5324475" y="2667000"/>
            <a:ext cx="3009900" cy="369888"/>
          </a:xfrm>
          <a:prstGeom prst="rect">
            <a:avLst/>
          </a:prstGeom>
          <a:gradFill rotWithShape="1">
            <a:gsLst>
              <a:gs pos="0">
                <a:srgbClr val="49967E"/>
              </a:gs>
              <a:gs pos="80000">
                <a:srgbClr val="62C4A6"/>
              </a:gs>
              <a:gs pos="100000">
                <a:srgbClr val="60C7A8"/>
              </a:gs>
            </a:gsLst>
            <a:lin ang="16200000"/>
          </a:gradFill>
          <a:ln w="9525">
            <a:solidFill>
              <a:srgbClr val="6CBDA4"/>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b="1" i="1" dirty="0">
                <a:solidFill>
                  <a:srgbClr val="000000"/>
                </a:solidFill>
                <a:latin typeface="+mn-lt"/>
                <a:ea typeface="+mn-ea"/>
                <a:cs typeface="+mn-cs"/>
              </a:rPr>
              <a:t>Semantic Frames</a:t>
            </a:r>
            <a:endParaRPr lang="en-US" dirty="0">
              <a:solidFill>
                <a:srgbClr val="000000"/>
              </a:solidFill>
              <a:latin typeface="+mn-lt"/>
              <a:ea typeface="+mn-ea"/>
              <a:cs typeface="+mn-cs"/>
            </a:endParaRPr>
          </a:p>
        </p:txBody>
      </p:sp>
      <p:sp>
        <p:nvSpPr>
          <p:cNvPr id="94" name="Oval 93"/>
          <p:cNvSpPr/>
          <p:nvPr/>
        </p:nvSpPr>
        <p:spPr>
          <a:xfrm>
            <a:off x="3557588" y="5257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5" name="Oval 94"/>
          <p:cNvSpPr/>
          <p:nvPr/>
        </p:nvSpPr>
        <p:spPr>
          <a:xfrm>
            <a:off x="3557588" y="548163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6" name="Oval 95"/>
          <p:cNvSpPr/>
          <p:nvPr/>
        </p:nvSpPr>
        <p:spPr>
          <a:xfrm>
            <a:off x="3557588" y="570388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7" name="Oval 96"/>
          <p:cNvSpPr/>
          <p:nvPr/>
        </p:nvSpPr>
        <p:spPr>
          <a:xfrm>
            <a:off x="6391275" y="534511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8" name="Oval 97"/>
          <p:cNvSpPr/>
          <p:nvPr/>
        </p:nvSpPr>
        <p:spPr>
          <a:xfrm>
            <a:off x="6391275" y="556895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9" name="Oval 98"/>
          <p:cNvSpPr/>
          <p:nvPr/>
        </p:nvSpPr>
        <p:spPr>
          <a:xfrm>
            <a:off x="6391275" y="5791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72055" name="Group 109"/>
          <p:cNvGrpSpPr>
            <a:grpSpLocks/>
          </p:cNvGrpSpPr>
          <p:nvPr/>
        </p:nvGrpSpPr>
        <p:grpSpPr bwMode="auto">
          <a:xfrm>
            <a:off x="152400" y="3962400"/>
            <a:ext cx="1447800" cy="1265238"/>
            <a:chOff x="3905693" y="0"/>
            <a:chExt cx="997365" cy="884779"/>
          </a:xfrm>
        </p:grpSpPr>
        <p:pic>
          <p:nvPicPr>
            <p:cNvPr id="172082"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693" y="19964"/>
              <a:ext cx="496845" cy="49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83" name="Picture 111"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577" y="233081"/>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84"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023" y="207914"/>
              <a:ext cx="562416" cy="56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85" name="Picture 6" descr="C:\Documents and Settings\Administrator\Local Settings\Temporary Internet Files\Content.IE5\W0M60EW3\MCj0434810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0"/>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2056" name="Group 114"/>
          <p:cNvGrpSpPr>
            <a:grpSpLocks/>
          </p:cNvGrpSpPr>
          <p:nvPr/>
        </p:nvGrpSpPr>
        <p:grpSpPr bwMode="auto">
          <a:xfrm>
            <a:off x="2947988" y="4516438"/>
            <a:ext cx="1371600" cy="644525"/>
            <a:chOff x="2971800" y="1928750"/>
            <a:chExt cx="1371600" cy="643250"/>
          </a:xfrm>
        </p:grpSpPr>
        <p:sp>
          <p:nvSpPr>
            <p:cNvPr id="116" name="Oval 115"/>
            <p:cNvSpPr>
              <a:spLocks noChangeArrowheads="1"/>
            </p:cNvSpPr>
            <p:nvPr/>
          </p:nvSpPr>
          <p:spPr bwMode="auto">
            <a:xfrm>
              <a:off x="2971800" y="2004799"/>
              <a:ext cx="304800" cy="304197"/>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117" name="Oval 116"/>
            <p:cNvSpPr>
              <a:spLocks noChangeArrowheads="1"/>
            </p:cNvSpPr>
            <p:nvPr/>
          </p:nvSpPr>
          <p:spPr bwMode="auto">
            <a:xfrm>
              <a:off x="3505200" y="1928750"/>
              <a:ext cx="304800" cy="304197"/>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118" name="Oval 117"/>
            <p:cNvSpPr>
              <a:spLocks noChangeArrowheads="1"/>
            </p:cNvSpPr>
            <p:nvPr/>
          </p:nvSpPr>
          <p:spPr bwMode="auto">
            <a:xfrm>
              <a:off x="4038600" y="2004799"/>
              <a:ext cx="304800" cy="304197"/>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cxnSp>
          <p:nvCxnSpPr>
            <p:cNvPr id="119" name="Straight Arrow Connector 118"/>
            <p:cNvCxnSpPr>
              <a:stCxn id="116" idx="6"/>
              <a:endCxn id="117" idx="2"/>
            </p:cNvCxnSpPr>
            <p:nvPr/>
          </p:nvCxnSpPr>
          <p:spPr>
            <a:xfrm flipV="1">
              <a:off x="3276600" y="2080849"/>
              <a:ext cx="228600" cy="76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7" idx="6"/>
              <a:endCxn id="118" idx="2"/>
            </p:cNvCxnSpPr>
            <p:nvPr/>
          </p:nvCxnSpPr>
          <p:spPr>
            <a:xfrm>
              <a:off x="3810000" y="2080849"/>
              <a:ext cx="228600" cy="76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1" name="Oval 120"/>
            <p:cNvSpPr>
              <a:spLocks noChangeArrowheads="1"/>
            </p:cNvSpPr>
            <p:nvPr/>
          </p:nvSpPr>
          <p:spPr bwMode="auto">
            <a:xfrm>
              <a:off x="2971800" y="2133132"/>
              <a:ext cx="304800" cy="305782"/>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122" name="Oval 121"/>
            <p:cNvSpPr>
              <a:spLocks noChangeArrowheads="1"/>
            </p:cNvSpPr>
            <p:nvPr/>
          </p:nvSpPr>
          <p:spPr bwMode="auto">
            <a:xfrm>
              <a:off x="3505200" y="2057083"/>
              <a:ext cx="304800" cy="305782"/>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123" name="Oval 122"/>
            <p:cNvSpPr>
              <a:spLocks noChangeArrowheads="1"/>
            </p:cNvSpPr>
            <p:nvPr/>
          </p:nvSpPr>
          <p:spPr bwMode="auto">
            <a:xfrm>
              <a:off x="4038600" y="2133132"/>
              <a:ext cx="304800" cy="305782"/>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cxnSp>
          <p:nvCxnSpPr>
            <p:cNvPr id="124" name="Straight Arrow Connector 123"/>
            <p:cNvCxnSpPr/>
            <p:nvPr/>
          </p:nvCxnSpPr>
          <p:spPr>
            <a:xfrm flipV="1">
              <a:off x="3276600" y="2232947"/>
              <a:ext cx="228600" cy="76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3810000" y="2232947"/>
              <a:ext cx="228600" cy="76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6" name="Oval 125"/>
            <p:cNvSpPr>
              <a:spLocks noChangeArrowheads="1"/>
            </p:cNvSpPr>
            <p:nvPr/>
          </p:nvSpPr>
          <p:spPr bwMode="auto">
            <a:xfrm>
              <a:off x="2971800" y="2267803"/>
              <a:ext cx="304800" cy="304197"/>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127" name="Oval 126"/>
            <p:cNvSpPr>
              <a:spLocks noChangeArrowheads="1"/>
            </p:cNvSpPr>
            <p:nvPr/>
          </p:nvSpPr>
          <p:spPr bwMode="auto">
            <a:xfrm>
              <a:off x="3505200" y="2191754"/>
              <a:ext cx="304800" cy="304197"/>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128" name="Oval 127"/>
            <p:cNvSpPr>
              <a:spLocks noChangeArrowheads="1"/>
            </p:cNvSpPr>
            <p:nvPr/>
          </p:nvSpPr>
          <p:spPr bwMode="auto">
            <a:xfrm>
              <a:off x="4038600" y="2267803"/>
              <a:ext cx="304800" cy="304197"/>
            </a:xfrm>
            <a:prstGeom prst="ellipse">
              <a:avLst/>
            </a:prstGeom>
            <a:solidFill>
              <a:schemeClr val="accent1"/>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a:defRPr/>
              </a:pPr>
              <a:endParaRPr lang="en-US">
                <a:solidFill>
                  <a:srgbClr val="FFFFFF"/>
                </a:solidFill>
                <a:latin typeface="+mn-lt"/>
                <a:ea typeface="+mn-ea"/>
                <a:cs typeface="+mn-cs"/>
              </a:endParaRPr>
            </a:p>
          </p:txBody>
        </p:sp>
        <p:cxnSp>
          <p:nvCxnSpPr>
            <p:cNvPr id="129" name="Straight Arrow Connector 128"/>
            <p:cNvCxnSpPr>
              <a:stCxn id="126" idx="6"/>
            </p:cNvCxnSpPr>
            <p:nvPr/>
          </p:nvCxnSpPr>
          <p:spPr>
            <a:xfrm flipV="1">
              <a:off x="3276600" y="2343852"/>
              <a:ext cx="228600" cy="76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27" idx="6"/>
              <a:endCxn id="128" idx="2"/>
            </p:cNvCxnSpPr>
            <p:nvPr/>
          </p:nvCxnSpPr>
          <p:spPr>
            <a:xfrm>
              <a:off x="3810000" y="2343852"/>
              <a:ext cx="228600" cy="76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31" name="Right Arrow 130"/>
          <p:cNvSpPr>
            <a:spLocks noChangeArrowheads="1"/>
          </p:cNvSpPr>
          <p:nvPr/>
        </p:nvSpPr>
        <p:spPr bwMode="auto">
          <a:xfrm>
            <a:off x="4548188" y="4745038"/>
            <a:ext cx="457200" cy="485775"/>
          </a:xfrm>
          <a:prstGeom prst="rightArrow">
            <a:avLst>
              <a:gd name="adj1" fmla="val 50000"/>
              <a:gd name="adj2" fmla="val 50000"/>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mn-lt"/>
              <a:ea typeface="+mn-ea"/>
              <a:cs typeface="+mn-cs"/>
            </a:endParaRPr>
          </a:p>
        </p:txBody>
      </p:sp>
      <p:sp>
        <p:nvSpPr>
          <p:cNvPr id="172058" name="TextBox 131"/>
          <p:cNvSpPr txBox="1">
            <a:spLocks noChangeArrowheads="1"/>
          </p:cNvSpPr>
          <p:nvPr/>
        </p:nvSpPr>
        <p:spPr bwMode="auto">
          <a:xfrm>
            <a:off x="5219700" y="4724400"/>
            <a:ext cx="3798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600">
                <a:solidFill>
                  <a:srgbClr val="000000"/>
                </a:solidFill>
              </a:rPr>
              <a:t>Vessels Sink (0.7)</a:t>
            </a:r>
          </a:p>
          <a:p>
            <a:r>
              <a:rPr lang="en-US" sz="1600">
                <a:solidFill>
                  <a:srgbClr val="000000"/>
                </a:solidFill>
              </a:rPr>
              <a:t>People sink 8-balls (0.5) (in pool/0.8)</a:t>
            </a:r>
          </a:p>
        </p:txBody>
      </p:sp>
      <p:sp>
        <p:nvSpPr>
          <p:cNvPr id="172059" name="TextBox 99"/>
          <p:cNvSpPr txBox="1">
            <a:spLocks noChangeArrowheads="1"/>
          </p:cNvSpPr>
          <p:nvPr/>
        </p:nvSpPr>
        <p:spPr bwMode="auto">
          <a:xfrm rot="-999099">
            <a:off x="2617788" y="3216275"/>
            <a:ext cx="833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600">
                <a:solidFill>
                  <a:srgbClr val="000000"/>
                </a:solidFill>
              </a:rPr>
              <a:t>subject</a:t>
            </a:r>
          </a:p>
        </p:txBody>
      </p:sp>
      <p:sp>
        <p:nvSpPr>
          <p:cNvPr id="172060" name="TextBox 100"/>
          <p:cNvSpPr txBox="1">
            <a:spLocks noChangeArrowheads="1"/>
          </p:cNvSpPr>
          <p:nvPr/>
        </p:nvSpPr>
        <p:spPr bwMode="auto">
          <a:xfrm rot="-999099">
            <a:off x="3365500" y="3101975"/>
            <a:ext cx="58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600">
                <a:solidFill>
                  <a:srgbClr val="000000"/>
                </a:solidFill>
              </a:rPr>
              <a:t>verb</a:t>
            </a:r>
          </a:p>
        </p:txBody>
      </p:sp>
      <p:sp>
        <p:nvSpPr>
          <p:cNvPr id="172061" name="TextBox 101"/>
          <p:cNvSpPr txBox="1">
            <a:spLocks noChangeArrowheads="1"/>
          </p:cNvSpPr>
          <p:nvPr/>
        </p:nvSpPr>
        <p:spPr bwMode="auto">
          <a:xfrm rot="-999099">
            <a:off x="3887788" y="3121025"/>
            <a:ext cx="730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600">
                <a:solidFill>
                  <a:srgbClr val="000000"/>
                </a:solidFill>
              </a:rPr>
              <a:t>object</a:t>
            </a:r>
          </a:p>
        </p:txBody>
      </p:sp>
      <p:cxnSp>
        <p:nvCxnSpPr>
          <p:cNvPr id="104" name="Curved Connector 103"/>
          <p:cNvCxnSpPr>
            <a:stCxn id="91" idx="0"/>
            <a:endCxn id="92" idx="0"/>
          </p:cNvCxnSpPr>
          <p:nvPr/>
        </p:nvCxnSpPr>
        <p:spPr>
          <a:xfrm rot="5400000" flipH="1" flipV="1">
            <a:off x="2513806" y="1413669"/>
            <a:ext cx="1588" cy="2508250"/>
          </a:xfrm>
          <a:prstGeom prst="curvedConnector3">
            <a:avLst>
              <a:gd name="adj1" fmla="val 14395466"/>
            </a:avLst>
          </a:prstGeom>
          <a:ln w="1905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5" name="Curved Connector 104"/>
          <p:cNvCxnSpPr>
            <a:stCxn id="92" idx="0"/>
            <a:endCxn id="93" idx="0"/>
          </p:cNvCxnSpPr>
          <p:nvPr/>
        </p:nvCxnSpPr>
        <p:spPr>
          <a:xfrm rot="5400000" flipH="1" flipV="1">
            <a:off x="5298282" y="1135856"/>
            <a:ext cx="0" cy="3062287"/>
          </a:xfrm>
          <a:prstGeom prst="curvedConnector3">
            <a:avLst>
              <a:gd name="adj1" fmla="val 22860100000"/>
            </a:avLst>
          </a:prstGeom>
          <a:ln w="1905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72064" name="TextBox 107"/>
          <p:cNvSpPr txBox="1">
            <a:spLocks noChangeArrowheads="1"/>
          </p:cNvSpPr>
          <p:nvPr/>
        </p:nvSpPr>
        <p:spPr bwMode="auto">
          <a:xfrm rot="-906298">
            <a:off x="1816100" y="1739900"/>
            <a:ext cx="1160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a:solidFill>
                  <a:srgbClr val="000000"/>
                </a:solidFill>
              </a:rPr>
              <a:t>Sentence</a:t>
            </a:r>
          </a:p>
          <a:p>
            <a:pPr algn="ctr"/>
            <a:r>
              <a:rPr lang="en-US">
                <a:solidFill>
                  <a:srgbClr val="000000"/>
                </a:solidFill>
              </a:rPr>
              <a:t>Parsing</a:t>
            </a:r>
          </a:p>
        </p:txBody>
      </p:sp>
      <p:sp>
        <p:nvSpPr>
          <p:cNvPr id="172065" name="TextBox 108"/>
          <p:cNvSpPr txBox="1">
            <a:spLocks noChangeArrowheads="1"/>
          </p:cNvSpPr>
          <p:nvPr/>
        </p:nvSpPr>
        <p:spPr bwMode="auto">
          <a:xfrm rot="-869185">
            <a:off x="4537075" y="1517650"/>
            <a:ext cx="2466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a:solidFill>
                  <a:srgbClr val="000000"/>
                </a:solidFill>
              </a:rPr>
              <a:t>Generalization &amp; </a:t>
            </a:r>
          </a:p>
          <a:p>
            <a:r>
              <a:rPr lang="en-US">
                <a:solidFill>
                  <a:srgbClr val="000000"/>
                </a:solidFill>
              </a:rPr>
              <a:t>Statistical Aggregation</a:t>
            </a:r>
          </a:p>
        </p:txBody>
      </p:sp>
      <p:sp>
        <p:nvSpPr>
          <p:cNvPr id="172066" name="Rectangle 133"/>
          <p:cNvSpPr>
            <a:spLocks noChangeArrowheads="1"/>
          </p:cNvSpPr>
          <p:nvPr/>
        </p:nvSpPr>
        <p:spPr bwMode="auto">
          <a:xfrm>
            <a:off x="5257800" y="4156075"/>
            <a:ext cx="281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0000"/>
                </a:solidFill>
              </a:rPr>
              <a:t>Fluid is a liquid (.6)</a:t>
            </a:r>
          </a:p>
          <a:p>
            <a:r>
              <a:rPr lang="en-US" sz="1600">
                <a:solidFill>
                  <a:srgbClr val="000000"/>
                </a:solidFill>
              </a:rPr>
              <a:t>Liquid is a fluid (.5)</a:t>
            </a:r>
          </a:p>
        </p:txBody>
      </p:sp>
      <p:sp>
        <p:nvSpPr>
          <p:cNvPr id="2" name="Date Placeholder 1"/>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14869924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lowchart: Document 53"/>
          <p:cNvSpPr>
            <a:spLocks noChangeArrowheads="1"/>
          </p:cNvSpPr>
          <p:nvPr/>
        </p:nvSpPr>
        <p:spPr bwMode="auto">
          <a:xfrm>
            <a:off x="3962400" y="4191000"/>
            <a:ext cx="4953000" cy="2362200"/>
          </a:xfrm>
          <a:prstGeom prst="flowChartDocument">
            <a:avLst/>
          </a:prstGeom>
          <a:solidFill>
            <a:srgbClr val="BFBFBF"/>
          </a:solidFill>
          <a:ln>
            <a:noFill/>
          </a:ln>
          <a:effectLst>
            <a:outerShdw blurRad="635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174082" name="Rectangle 1026"/>
          <p:cNvSpPr>
            <a:spLocks noGrp="1" noChangeArrowheads="1"/>
          </p:cNvSpPr>
          <p:nvPr>
            <p:ph type="title"/>
          </p:nvPr>
        </p:nvSpPr>
        <p:spPr>
          <a:xfrm>
            <a:off x="0" y="304800"/>
            <a:ext cx="9144000" cy="420688"/>
          </a:xfrm>
        </p:spPr>
        <p:txBody>
          <a:bodyPr/>
          <a:lstStyle/>
          <a:p>
            <a:r>
              <a:rPr lang="en-US" sz="2400" dirty="0">
                <a:latin typeface="Arial" charset="0"/>
                <a:ea typeface="Arial Unicode MS" charset="0"/>
                <a:cs typeface="Arial" charset="0"/>
              </a:rPr>
              <a:t>Evaluating Possibilities and Their Evidence</a:t>
            </a:r>
          </a:p>
        </p:txBody>
      </p:sp>
      <p:sp>
        <p:nvSpPr>
          <p:cNvPr id="174083" name="Text Box 1029"/>
          <p:cNvSpPr txBox="1">
            <a:spLocks noChangeArrowheads="1"/>
          </p:cNvSpPr>
          <p:nvPr/>
        </p:nvSpPr>
        <p:spPr bwMode="auto">
          <a:xfrm>
            <a:off x="158750" y="4614863"/>
            <a:ext cx="2901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000">
                <a:solidFill>
                  <a:srgbClr val="000000"/>
                </a:solidFill>
                <a:latin typeface="Arial Narrow" charset="0"/>
              </a:rPr>
              <a:t>Is(</a:t>
            </a:r>
            <a:r>
              <a:rPr lang="ja-JP" altLang="en-US" sz="2000">
                <a:solidFill>
                  <a:srgbClr val="000000"/>
                </a:solidFill>
                <a:latin typeface="Arial Narrow" charset="0"/>
              </a:rPr>
              <a:t>“</a:t>
            </a:r>
            <a:r>
              <a:rPr lang="en-US" sz="2000">
                <a:solidFill>
                  <a:srgbClr val="000000"/>
                </a:solidFill>
                <a:latin typeface="Arial Narrow" charset="0"/>
              </a:rPr>
              <a:t>Cytoplasm</a:t>
            </a:r>
            <a:r>
              <a:rPr lang="ja-JP" altLang="en-US" sz="2000">
                <a:solidFill>
                  <a:srgbClr val="000000"/>
                </a:solidFill>
                <a:latin typeface="Arial Narrow" charset="0"/>
              </a:rPr>
              <a:t>”</a:t>
            </a:r>
            <a:r>
              <a:rPr lang="en-US" sz="2000">
                <a:solidFill>
                  <a:srgbClr val="000000"/>
                </a:solidFill>
                <a:latin typeface="Arial Narrow" charset="0"/>
              </a:rPr>
              <a:t>, </a:t>
            </a:r>
            <a:r>
              <a:rPr lang="ja-JP" altLang="en-US" sz="2000">
                <a:solidFill>
                  <a:srgbClr val="000000"/>
                </a:solidFill>
                <a:latin typeface="Arial Narrow" charset="0"/>
              </a:rPr>
              <a:t>“</a:t>
            </a:r>
            <a:r>
              <a:rPr lang="en-US" sz="2000">
                <a:solidFill>
                  <a:srgbClr val="000000"/>
                </a:solidFill>
                <a:latin typeface="Arial Narrow" charset="0"/>
              </a:rPr>
              <a:t>liquid</a:t>
            </a:r>
            <a:r>
              <a:rPr lang="ja-JP" altLang="en-US" sz="2000">
                <a:solidFill>
                  <a:srgbClr val="000000"/>
                </a:solidFill>
                <a:latin typeface="Arial Narrow" charset="0"/>
              </a:rPr>
              <a:t>”</a:t>
            </a:r>
            <a:r>
              <a:rPr lang="en-US" sz="2000">
                <a:solidFill>
                  <a:srgbClr val="000000"/>
                </a:solidFill>
                <a:latin typeface="Arial Narrow" charset="0"/>
              </a:rPr>
              <a:t>) = 0.2</a:t>
            </a:r>
          </a:p>
        </p:txBody>
      </p:sp>
      <p:sp>
        <p:nvSpPr>
          <p:cNvPr id="174084" name="Text Box 1030"/>
          <p:cNvSpPr txBox="1">
            <a:spLocks noChangeArrowheads="1"/>
          </p:cNvSpPr>
          <p:nvPr/>
        </p:nvSpPr>
        <p:spPr bwMode="auto">
          <a:xfrm>
            <a:off x="158750" y="5018088"/>
            <a:ext cx="2773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000">
                <a:solidFill>
                  <a:srgbClr val="000000"/>
                </a:solidFill>
                <a:latin typeface="Arial Narrow" charset="0"/>
              </a:rPr>
              <a:t>Is(</a:t>
            </a:r>
            <a:r>
              <a:rPr lang="ja-JP" altLang="en-US" sz="2000">
                <a:solidFill>
                  <a:srgbClr val="000000"/>
                </a:solidFill>
                <a:latin typeface="Arial Narrow" charset="0"/>
              </a:rPr>
              <a:t>“</a:t>
            </a:r>
            <a:r>
              <a:rPr lang="en-US" sz="2000">
                <a:solidFill>
                  <a:srgbClr val="000000"/>
                </a:solidFill>
                <a:latin typeface="Arial Narrow" charset="0"/>
              </a:rPr>
              <a:t>organelle</a:t>
            </a:r>
            <a:r>
              <a:rPr lang="ja-JP" altLang="en-US" sz="2000">
                <a:solidFill>
                  <a:srgbClr val="000000"/>
                </a:solidFill>
                <a:latin typeface="Arial Narrow" charset="0"/>
              </a:rPr>
              <a:t>”</a:t>
            </a:r>
            <a:r>
              <a:rPr lang="en-US" sz="2000">
                <a:solidFill>
                  <a:srgbClr val="000000"/>
                </a:solidFill>
                <a:latin typeface="Arial Narrow" charset="0"/>
              </a:rPr>
              <a:t>, </a:t>
            </a:r>
            <a:r>
              <a:rPr lang="ja-JP" altLang="en-US" sz="2000">
                <a:solidFill>
                  <a:srgbClr val="000000"/>
                </a:solidFill>
                <a:latin typeface="Arial Narrow" charset="0"/>
              </a:rPr>
              <a:t>“</a:t>
            </a:r>
            <a:r>
              <a:rPr lang="en-US" sz="2000">
                <a:solidFill>
                  <a:srgbClr val="000000"/>
                </a:solidFill>
                <a:latin typeface="Arial Narrow" charset="0"/>
              </a:rPr>
              <a:t>liquid</a:t>
            </a:r>
            <a:r>
              <a:rPr lang="ja-JP" altLang="en-US" sz="2000">
                <a:solidFill>
                  <a:srgbClr val="000000"/>
                </a:solidFill>
                <a:latin typeface="Arial Narrow" charset="0"/>
              </a:rPr>
              <a:t>”</a:t>
            </a:r>
            <a:r>
              <a:rPr lang="en-US" sz="2000">
                <a:solidFill>
                  <a:srgbClr val="000000"/>
                </a:solidFill>
                <a:latin typeface="Arial Narrow" charset="0"/>
              </a:rPr>
              <a:t>) = 0.1</a:t>
            </a:r>
          </a:p>
        </p:txBody>
      </p:sp>
      <p:sp>
        <p:nvSpPr>
          <p:cNvPr id="10" name="Rectangle 9"/>
          <p:cNvSpPr>
            <a:spLocks noChangeArrowheads="1"/>
          </p:cNvSpPr>
          <p:nvPr/>
        </p:nvSpPr>
        <p:spPr bwMode="auto">
          <a:xfrm>
            <a:off x="304800" y="1143000"/>
            <a:ext cx="8382000" cy="830263"/>
          </a:xfrm>
          <a:prstGeom prst="rect">
            <a:avLst/>
          </a:prstGeom>
          <a:solidFill>
            <a:srgbClr val="0066CC"/>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a:buClr>
                <a:srgbClr val="000000"/>
              </a:buClr>
              <a:defRPr/>
            </a:pPr>
            <a:r>
              <a:rPr lang="en-US" sz="2400" b="1" dirty="0">
                <a:solidFill>
                  <a:srgbClr val="FFFFFF">
                    <a:lumMod val="95000"/>
                  </a:srgbClr>
                </a:solidFill>
                <a:latin typeface="+mn-lt"/>
                <a:ea typeface="+mn-ea"/>
                <a:cs typeface="+mn-cs"/>
              </a:rPr>
              <a:t>In cell division, mitosis splits the nucleus &amp; </a:t>
            </a:r>
            <a:r>
              <a:rPr lang="en-US" sz="2400" b="1" dirty="0" err="1">
                <a:solidFill>
                  <a:srgbClr val="FFFFFF">
                    <a:lumMod val="95000"/>
                  </a:srgbClr>
                </a:solidFill>
                <a:latin typeface="+mn-lt"/>
                <a:ea typeface="+mn-ea"/>
                <a:cs typeface="+mn-cs"/>
              </a:rPr>
              <a:t>cytokinesis</a:t>
            </a:r>
            <a:r>
              <a:rPr lang="en-US" sz="2400" b="1" dirty="0">
                <a:solidFill>
                  <a:srgbClr val="FFFFFF">
                    <a:lumMod val="95000"/>
                  </a:srgbClr>
                </a:solidFill>
                <a:latin typeface="+mn-lt"/>
                <a:ea typeface="+mn-ea"/>
                <a:cs typeface="+mn-cs"/>
              </a:rPr>
              <a:t> splits this </a:t>
            </a:r>
            <a:r>
              <a:rPr lang="en-US" sz="2400" b="1" dirty="0">
                <a:solidFill>
                  <a:srgbClr val="FFFF00"/>
                </a:solidFill>
                <a:latin typeface="+mn-lt"/>
                <a:ea typeface="+mn-ea"/>
                <a:cs typeface="+mn-cs"/>
              </a:rPr>
              <a:t>liquid</a:t>
            </a:r>
            <a:r>
              <a:rPr lang="en-US" sz="2400" b="1" dirty="0">
                <a:solidFill>
                  <a:srgbClr val="FFFFFF">
                    <a:lumMod val="95000"/>
                  </a:srgbClr>
                </a:solidFill>
                <a:latin typeface="+mn-lt"/>
                <a:ea typeface="+mn-ea"/>
                <a:cs typeface="+mn-cs"/>
              </a:rPr>
              <a:t> </a:t>
            </a:r>
            <a:r>
              <a:rPr lang="en-US" sz="2400" b="1" i="1" dirty="0">
                <a:solidFill>
                  <a:srgbClr val="FFFFFF">
                    <a:lumMod val="95000"/>
                  </a:srgbClr>
                </a:solidFill>
                <a:latin typeface="+mn-lt"/>
                <a:ea typeface="+mn-ea"/>
                <a:cs typeface="+mn-cs"/>
              </a:rPr>
              <a:t>cushioning</a:t>
            </a:r>
            <a:r>
              <a:rPr lang="en-US" sz="2400" b="1" dirty="0">
                <a:solidFill>
                  <a:srgbClr val="FFFFFF">
                    <a:lumMod val="95000"/>
                  </a:srgbClr>
                </a:solidFill>
                <a:latin typeface="+mn-lt"/>
                <a:ea typeface="+mn-ea"/>
                <a:cs typeface="+mn-cs"/>
              </a:rPr>
              <a:t> the nucleus.</a:t>
            </a:r>
          </a:p>
        </p:txBody>
      </p:sp>
      <p:sp>
        <p:nvSpPr>
          <p:cNvPr id="174086" name="Text Box 1030"/>
          <p:cNvSpPr txBox="1">
            <a:spLocks noChangeArrowheads="1"/>
          </p:cNvSpPr>
          <p:nvPr/>
        </p:nvSpPr>
        <p:spPr bwMode="auto">
          <a:xfrm>
            <a:off x="158750" y="5399088"/>
            <a:ext cx="2635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000">
                <a:solidFill>
                  <a:srgbClr val="000000"/>
                </a:solidFill>
                <a:latin typeface="Arial Narrow" charset="0"/>
              </a:rPr>
              <a:t>Is(</a:t>
            </a:r>
            <a:r>
              <a:rPr lang="ja-JP" altLang="en-US" sz="2000">
                <a:solidFill>
                  <a:srgbClr val="000000"/>
                </a:solidFill>
                <a:latin typeface="Arial Narrow" charset="0"/>
              </a:rPr>
              <a:t>“</a:t>
            </a:r>
            <a:r>
              <a:rPr lang="en-US" sz="2000">
                <a:solidFill>
                  <a:srgbClr val="000000"/>
                </a:solidFill>
                <a:latin typeface="Arial Narrow" charset="0"/>
              </a:rPr>
              <a:t>vacuole</a:t>
            </a:r>
            <a:r>
              <a:rPr lang="ja-JP" altLang="en-US" sz="2000">
                <a:solidFill>
                  <a:srgbClr val="000000"/>
                </a:solidFill>
                <a:latin typeface="Arial Narrow" charset="0"/>
              </a:rPr>
              <a:t>”</a:t>
            </a:r>
            <a:r>
              <a:rPr lang="en-US" sz="2000">
                <a:solidFill>
                  <a:srgbClr val="000000"/>
                </a:solidFill>
                <a:latin typeface="Arial Narrow" charset="0"/>
              </a:rPr>
              <a:t>, </a:t>
            </a:r>
            <a:r>
              <a:rPr lang="ja-JP" altLang="en-US" sz="2000">
                <a:solidFill>
                  <a:srgbClr val="000000"/>
                </a:solidFill>
                <a:latin typeface="Arial Narrow" charset="0"/>
              </a:rPr>
              <a:t>“</a:t>
            </a:r>
            <a:r>
              <a:rPr lang="en-US" sz="2000">
                <a:solidFill>
                  <a:srgbClr val="000000"/>
                </a:solidFill>
                <a:latin typeface="Arial Narrow" charset="0"/>
              </a:rPr>
              <a:t>liquid</a:t>
            </a:r>
            <a:r>
              <a:rPr lang="ja-JP" altLang="en-US" sz="2000">
                <a:solidFill>
                  <a:srgbClr val="000000"/>
                </a:solidFill>
                <a:latin typeface="Arial Narrow" charset="0"/>
              </a:rPr>
              <a:t>”</a:t>
            </a:r>
            <a:r>
              <a:rPr lang="en-US" sz="2000">
                <a:solidFill>
                  <a:srgbClr val="000000"/>
                </a:solidFill>
                <a:latin typeface="Arial Narrow" charset="0"/>
              </a:rPr>
              <a:t>) = 0.2</a:t>
            </a:r>
          </a:p>
        </p:txBody>
      </p:sp>
      <p:sp>
        <p:nvSpPr>
          <p:cNvPr id="174087" name="Text Box 1030"/>
          <p:cNvSpPr txBox="1">
            <a:spLocks noChangeArrowheads="1"/>
          </p:cNvSpPr>
          <p:nvPr/>
        </p:nvSpPr>
        <p:spPr bwMode="auto">
          <a:xfrm>
            <a:off x="152400" y="5791200"/>
            <a:ext cx="2586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000">
                <a:solidFill>
                  <a:srgbClr val="000000"/>
                </a:solidFill>
                <a:latin typeface="Arial Narrow" charset="0"/>
              </a:rPr>
              <a:t>Is(</a:t>
            </a:r>
            <a:r>
              <a:rPr lang="ja-JP" altLang="en-US" sz="2000">
                <a:solidFill>
                  <a:srgbClr val="000000"/>
                </a:solidFill>
                <a:latin typeface="Arial Narrow" charset="0"/>
              </a:rPr>
              <a:t>“</a:t>
            </a:r>
            <a:r>
              <a:rPr lang="en-US" sz="2000">
                <a:solidFill>
                  <a:srgbClr val="000000"/>
                </a:solidFill>
                <a:latin typeface="Arial Narrow" charset="0"/>
              </a:rPr>
              <a:t>plasma</a:t>
            </a:r>
            <a:r>
              <a:rPr lang="ja-JP" altLang="en-US" sz="2000">
                <a:solidFill>
                  <a:srgbClr val="000000"/>
                </a:solidFill>
                <a:latin typeface="Arial Narrow" charset="0"/>
              </a:rPr>
              <a:t>”</a:t>
            </a:r>
            <a:r>
              <a:rPr lang="en-US" sz="2000">
                <a:solidFill>
                  <a:srgbClr val="000000"/>
                </a:solidFill>
                <a:latin typeface="Arial Narrow" charset="0"/>
              </a:rPr>
              <a:t>, </a:t>
            </a:r>
            <a:r>
              <a:rPr lang="ja-JP" altLang="en-US" sz="2000">
                <a:solidFill>
                  <a:srgbClr val="000000"/>
                </a:solidFill>
                <a:latin typeface="Arial Narrow" charset="0"/>
              </a:rPr>
              <a:t>“</a:t>
            </a:r>
            <a:r>
              <a:rPr lang="en-US" sz="2000">
                <a:solidFill>
                  <a:srgbClr val="000000"/>
                </a:solidFill>
                <a:latin typeface="Arial Narrow" charset="0"/>
              </a:rPr>
              <a:t>liquid</a:t>
            </a:r>
            <a:r>
              <a:rPr lang="ja-JP" altLang="en-US" sz="2000">
                <a:solidFill>
                  <a:srgbClr val="000000"/>
                </a:solidFill>
                <a:latin typeface="Arial Narrow" charset="0"/>
              </a:rPr>
              <a:t>”</a:t>
            </a:r>
            <a:r>
              <a:rPr lang="en-US" sz="2000">
                <a:solidFill>
                  <a:srgbClr val="000000"/>
                </a:solidFill>
                <a:latin typeface="Arial Narrow" charset="0"/>
              </a:rPr>
              <a:t>) = 0.7</a:t>
            </a:r>
          </a:p>
        </p:txBody>
      </p:sp>
      <p:sp>
        <p:nvSpPr>
          <p:cNvPr id="14" name="Text Box 1029"/>
          <p:cNvSpPr>
            <a:spLocks noChangeArrowheads="1"/>
          </p:cNvSpPr>
          <p:nvPr/>
        </p:nvSpPr>
        <p:spPr bwMode="auto">
          <a:xfrm>
            <a:off x="4038600" y="4343400"/>
            <a:ext cx="4813300" cy="496888"/>
          </a:xfrm>
          <a:prstGeom prst="flowChartDocumen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ja-JP" altLang="en-US" sz="2000">
                <a:solidFill>
                  <a:srgbClr val="000000"/>
                </a:solidFill>
                <a:latin typeface="Arial Narrow" charset="0"/>
              </a:rPr>
              <a:t>“</a:t>
            </a:r>
            <a:r>
              <a:rPr lang="en-US" sz="2000">
                <a:solidFill>
                  <a:srgbClr val="000000"/>
                </a:solidFill>
                <a:latin typeface="Arial Narrow" charset="0"/>
              </a:rPr>
              <a:t>Cytoplasm is a </a:t>
            </a:r>
            <a:r>
              <a:rPr lang="en-US" sz="2000" b="1">
                <a:solidFill>
                  <a:srgbClr val="FFFF00"/>
                </a:solidFill>
                <a:latin typeface="Arial Narrow" charset="0"/>
              </a:rPr>
              <a:t>fluid</a:t>
            </a:r>
            <a:r>
              <a:rPr lang="en-US" sz="2000">
                <a:solidFill>
                  <a:srgbClr val="000000"/>
                </a:solidFill>
                <a:latin typeface="Arial Narrow" charset="0"/>
              </a:rPr>
              <a:t> </a:t>
            </a:r>
            <a:r>
              <a:rPr lang="en-US" sz="2000" i="1">
                <a:solidFill>
                  <a:srgbClr val="000000"/>
                </a:solidFill>
                <a:latin typeface="Arial Narrow" charset="0"/>
              </a:rPr>
              <a:t>surrounding</a:t>
            </a:r>
            <a:r>
              <a:rPr lang="en-US" sz="2000">
                <a:solidFill>
                  <a:srgbClr val="000000"/>
                </a:solidFill>
                <a:latin typeface="Arial Narrow" charset="0"/>
              </a:rPr>
              <a:t> the nucleus…</a:t>
            </a:r>
            <a:r>
              <a:rPr lang="ja-JP" altLang="en-US" sz="2000">
                <a:solidFill>
                  <a:srgbClr val="000000"/>
                </a:solidFill>
                <a:latin typeface="Arial Narrow" charset="0"/>
              </a:rPr>
              <a:t>”</a:t>
            </a:r>
            <a:endParaRPr lang="en-US" sz="2000">
              <a:solidFill>
                <a:srgbClr val="000000"/>
              </a:solidFill>
              <a:latin typeface="Arial Narrow" charset="0"/>
            </a:endParaRPr>
          </a:p>
        </p:txBody>
      </p:sp>
      <p:sp>
        <p:nvSpPr>
          <p:cNvPr id="15" name="Text Box 1029"/>
          <p:cNvSpPr txBox="1">
            <a:spLocks noChangeArrowheads="1"/>
          </p:cNvSpPr>
          <p:nvPr/>
        </p:nvSpPr>
        <p:spPr bwMode="auto">
          <a:xfrm>
            <a:off x="5105400" y="5105400"/>
            <a:ext cx="3497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000">
                <a:solidFill>
                  <a:srgbClr val="000000"/>
                </a:solidFill>
                <a:latin typeface="Arial Narrow" charset="0"/>
              </a:rPr>
              <a:t>Wordnet </a:t>
            </a:r>
            <a:r>
              <a:rPr lang="en-US" sz="2000">
                <a:solidFill>
                  <a:srgbClr val="000000"/>
                </a:solidFill>
                <a:latin typeface="Arial Narrow" charset="0"/>
                <a:sym typeface="Wingdings" charset="0"/>
              </a:rPr>
              <a:t> </a:t>
            </a:r>
            <a:r>
              <a:rPr lang="en-US" sz="2000">
                <a:solidFill>
                  <a:srgbClr val="000000"/>
                </a:solidFill>
                <a:latin typeface="Arial Narrow" charset="0"/>
              </a:rPr>
              <a:t>Is_a(Fluid, Liquid) </a:t>
            </a:r>
            <a:r>
              <a:rPr lang="en-US" sz="2000">
                <a:solidFill>
                  <a:srgbClr val="000000"/>
                </a:solidFill>
                <a:latin typeface="Arial Narrow" charset="0"/>
                <a:sym typeface="Wingdings" charset="0"/>
              </a:rPr>
              <a:t> ?</a:t>
            </a:r>
            <a:endParaRPr lang="en-US" sz="2000">
              <a:solidFill>
                <a:srgbClr val="000000"/>
              </a:solidFill>
              <a:latin typeface="Arial Narrow" charset="0"/>
            </a:endParaRPr>
          </a:p>
        </p:txBody>
      </p:sp>
      <p:sp>
        <p:nvSpPr>
          <p:cNvPr id="16" name="Text Box 1029"/>
          <p:cNvSpPr txBox="1">
            <a:spLocks noChangeArrowheads="1"/>
          </p:cNvSpPr>
          <p:nvPr/>
        </p:nvSpPr>
        <p:spPr bwMode="auto">
          <a:xfrm>
            <a:off x="4038600" y="5715000"/>
            <a:ext cx="3748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000">
                <a:solidFill>
                  <a:srgbClr val="000000"/>
                </a:solidFill>
                <a:latin typeface="Arial Narrow" charset="0"/>
              </a:rPr>
              <a:t>Learned </a:t>
            </a:r>
            <a:r>
              <a:rPr lang="en-US" sz="2000">
                <a:solidFill>
                  <a:srgbClr val="000000"/>
                </a:solidFill>
                <a:latin typeface="Arial Narrow" charset="0"/>
                <a:sym typeface="Wingdings" charset="0"/>
              </a:rPr>
              <a:t> </a:t>
            </a:r>
            <a:r>
              <a:rPr lang="en-US" sz="2000">
                <a:solidFill>
                  <a:srgbClr val="000000"/>
                </a:solidFill>
                <a:latin typeface="Arial Narrow" charset="0"/>
              </a:rPr>
              <a:t>Is_a(Fluid, Liquid) </a:t>
            </a:r>
            <a:r>
              <a:rPr lang="en-US" sz="2000">
                <a:solidFill>
                  <a:srgbClr val="000000"/>
                </a:solidFill>
                <a:latin typeface="Arial Narrow" charset="0"/>
                <a:sym typeface="Wingdings" charset="0"/>
              </a:rPr>
              <a:t> yes.</a:t>
            </a:r>
            <a:endParaRPr lang="en-US" sz="2000">
              <a:solidFill>
                <a:srgbClr val="000000"/>
              </a:solidFill>
              <a:latin typeface="Arial Narrow" charset="0"/>
            </a:endParaRPr>
          </a:p>
        </p:txBody>
      </p:sp>
      <p:cxnSp>
        <p:nvCxnSpPr>
          <p:cNvPr id="19" name="Straight Arrow Connector 18"/>
          <p:cNvCxnSpPr>
            <a:stCxn id="14" idx="2"/>
            <a:endCxn id="15" idx="0"/>
          </p:cNvCxnSpPr>
          <p:nvPr/>
        </p:nvCxnSpPr>
        <p:spPr>
          <a:xfrm rot="16200000" flipH="1">
            <a:off x="6500813" y="4751387"/>
            <a:ext cx="298450" cy="409575"/>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1"/>
            <a:endCxn id="17" idx="2"/>
          </p:cNvCxnSpPr>
          <p:nvPr/>
        </p:nvCxnSpPr>
        <p:spPr>
          <a:xfrm rot="10800000">
            <a:off x="3014663" y="5080000"/>
            <a:ext cx="1023937" cy="835025"/>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a:spLocks noChangeArrowheads="1"/>
          </p:cNvSpPr>
          <p:nvPr/>
        </p:nvSpPr>
        <p:spPr bwMode="auto">
          <a:xfrm>
            <a:off x="2819400" y="449580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00000"/>
                </a:solidFill>
                <a:cs typeface="Aharoni" charset="0"/>
              </a:rPr>
              <a:t>↑</a:t>
            </a:r>
          </a:p>
        </p:txBody>
      </p:sp>
      <p:cxnSp>
        <p:nvCxnSpPr>
          <p:cNvPr id="30" name="Straight Arrow Connector 29"/>
          <p:cNvCxnSpPr>
            <a:stCxn id="14" idx="2"/>
            <a:endCxn id="16" idx="0"/>
          </p:cNvCxnSpPr>
          <p:nvPr/>
        </p:nvCxnSpPr>
        <p:spPr>
          <a:xfrm rot="5400000">
            <a:off x="5725319" y="4995069"/>
            <a:ext cx="908050" cy="531812"/>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a:spLocks noChangeArrowheads="1"/>
          </p:cNvSpPr>
          <p:nvPr/>
        </p:nvSpPr>
        <p:spPr bwMode="auto">
          <a:xfrm>
            <a:off x="152400" y="2438400"/>
            <a:ext cx="2057400" cy="1938338"/>
          </a:xfrm>
          <a:prstGeom prst="rect">
            <a:avLst/>
          </a:prstGeom>
          <a:solidFill>
            <a:schemeClr val="bg1"/>
          </a:solidFill>
          <a:ln w="6350">
            <a:solidFill>
              <a:schemeClr val="tx1"/>
            </a:solidFill>
            <a:miter lim="800000"/>
            <a:headEnd/>
            <a:tailEnd/>
          </a:ln>
          <a:effectLst>
            <a:outerShdw blurRad="63500" sx="102000" sy="102000" algn="ctr" rotWithShape="0">
              <a:srgbClr val="000000">
                <a:alpha val="39999"/>
              </a:srgbClr>
            </a:outerShdw>
          </a:effectLst>
        </p:spPr>
        <p:txBody>
          <a:bodyPr lIns="0" rIns="0">
            <a:spAutoFit/>
          </a:bodyPr>
          <a:lstStyle/>
          <a:p>
            <a:pPr marL="342900" indent="-342900">
              <a:buFont typeface="Wingdings" charset="0"/>
              <a:buChar char="Ø"/>
            </a:pPr>
            <a:r>
              <a:rPr lang="en-US" sz="2000" i="1">
                <a:solidFill>
                  <a:srgbClr val="000000"/>
                </a:solidFill>
                <a:latin typeface="Arial Narrow" charset="0"/>
              </a:rPr>
              <a:t>Organelle</a:t>
            </a:r>
          </a:p>
          <a:p>
            <a:pPr marL="342900" indent="-342900">
              <a:buFont typeface="Wingdings" charset="0"/>
              <a:buChar char="Ø"/>
            </a:pPr>
            <a:r>
              <a:rPr lang="en-US" sz="2000" i="1">
                <a:solidFill>
                  <a:srgbClr val="000000"/>
                </a:solidFill>
                <a:latin typeface="Arial Narrow" charset="0"/>
              </a:rPr>
              <a:t>Vacuole</a:t>
            </a:r>
          </a:p>
          <a:p>
            <a:pPr marL="342900" indent="-342900">
              <a:buFont typeface="Wingdings" charset="0"/>
              <a:buChar char="Ø"/>
            </a:pPr>
            <a:r>
              <a:rPr lang="en-US" sz="2000" i="1">
                <a:solidFill>
                  <a:srgbClr val="000000"/>
                </a:solidFill>
                <a:latin typeface="Arial Narrow" charset="0"/>
              </a:rPr>
              <a:t>Cytoplasm</a:t>
            </a:r>
          </a:p>
          <a:p>
            <a:pPr marL="342900" indent="-342900">
              <a:buFont typeface="Wingdings" charset="0"/>
              <a:buChar char="Ø"/>
            </a:pPr>
            <a:r>
              <a:rPr lang="en-US" sz="2000" i="1">
                <a:solidFill>
                  <a:srgbClr val="000000"/>
                </a:solidFill>
                <a:latin typeface="Arial Narrow" charset="0"/>
              </a:rPr>
              <a:t>Plasma</a:t>
            </a:r>
          </a:p>
          <a:p>
            <a:pPr marL="342900" indent="-342900">
              <a:buFont typeface="Wingdings" charset="0"/>
              <a:buChar char="Ø"/>
            </a:pPr>
            <a:r>
              <a:rPr lang="en-US" sz="2000" i="1">
                <a:solidFill>
                  <a:srgbClr val="000000"/>
                </a:solidFill>
                <a:latin typeface="Arial Narrow" charset="0"/>
              </a:rPr>
              <a:t>Mitochondria</a:t>
            </a:r>
          </a:p>
          <a:p>
            <a:pPr marL="342900" indent="-342900">
              <a:buFont typeface="Wingdings" charset="0"/>
              <a:buChar char="Ø"/>
            </a:pPr>
            <a:r>
              <a:rPr lang="en-US" sz="2000" i="1">
                <a:solidFill>
                  <a:srgbClr val="000000"/>
                </a:solidFill>
                <a:latin typeface="Arial Narrow" charset="0"/>
              </a:rPr>
              <a:t>Blood …</a:t>
            </a:r>
          </a:p>
        </p:txBody>
      </p:sp>
      <p:sp>
        <p:nvSpPr>
          <p:cNvPr id="39" name="Text Box 1030"/>
          <p:cNvSpPr txBox="1">
            <a:spLocks noChangeArrowheads="1"/>
          </p:cNvSpPr>
          <p:nvPr/>
        </p:nvSpPr>
        <p:spPr bwMode="auto">
          <a:xfrm>
            <a:off x="1828800" y="2362200"/>
            <a:ext cx="7162800" cy="1338263"/>
          </a:xfrm>
          <a:prstGeom prst="rect">
            <a:avLst/>
          </a:prstGeom>
          <a:solidFill>
            <a:srgbClr val="BFBFBF"/>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nSpc>
                <a:spcPct val="150000"/>
              </a:lnSpc>
              <a:buFont typeface="Wingdings" charset="0"/>
              <a:buChar char="Ø"/>
            </a:pPr>
            <a:r>
              <a:rPr lang="en-US">
                <a:solidFill>
                  <a:srgbClr val="000000"/>
                </a:solidFill>
                <a:latin typeface="Arial Narrow" charset="0"/>
              </a:rPr>
              <a:t>Many candidate answers (CAs) are generated from many different searches</a:t>
            </a:r>
          </a:p>
          <a:p>
            <a:pPr>
              <a:lnSpc>
                <a:spcPct val="150000"/>
              </a:lnSpc>
              <a:buFont typeface="Wingdings" charset="0"/>
              <a:buChar char="Ø"/>
            </a:pPr>
            <a:r>
              <a:rPr lang="en-US">
                <a:solidFill>
                  <a:srgbClr val="000000"/>
                </a:solidFill>
                <a:latin typeface="Arial Narrow" charset="0"/>
              </a:rPr>
              <a:t>Each possibility is evaluated according </a:t>
            </a:r>
            <a:r>
              <a:rPr lang="en-US" b="1">
                <a:solidFill>
                  <a:srgbClr val="000000"/>
                </a:solidFill>
                <a:latin typeface="Arial Narrow" charset="0"/>
              </a:rPr>
              <a:t>to different dimensions of evidence</a:t>
            </a:r>
            <a:r>
              <a:rPr lang="en-US">
                <a:solidFill>
                  <a:srgbClr val="000000"/>
                </a:solidFill>
                <a:latin typeface="Arial Narrow" charset="0"/>
              </a:rPr>
              <a:t>.</a:t>
            </a:r>
          </a:p>
          <a:p>
            <a:pPr>
              <a:lnSpc>
                <a:spcPct val="150000"/>
              </a:lnSpc>
              <a:buFont typeface="Wingdings" charset="0"/>
              <a:buChar char="Ø"/>
            </a:pPr>
            <a:r>
              <a:rPr lang="en-US" b="1">
                <a:solidFill>
                  <a:srgbClr val="000000"/>
                </a:solidFill>
                <a:latin typeface="Arial Narrow" charset="0"/>
              </a:rPr>
              <a:t>Just One</a:t>
            </a:r>
            <a:r>
              <a:rPr lang="en-US">
                <a:solidFill>
                  <a:srgbClr val="000000"/>
                </a:solidFill>
                <a:latin typeface="Arial Narrow" charset="0"/>
              </a:rPr>
              <a:t> piece of evidence is if the CA is of the right type. In this case a </a:t>
            </a:r>
            <a:r>
              <a:rPr lang="ja-JP" altLang="en-US">
                <a:solidFill>
                  <a:srgbClr val="000000"/>
                </a:solidFill>
                <a:latin typeface="Arial Narrow" charset="0"/>
              </a:rPr>
              <a:t>“</a:t>
            </a:r>
            <a:r>
              <a:rPr lang="en-US">
                <a:solidFill>
                  <a:srgbClr val="000000"/>
                </a:solidFill>
                <a:latin typeface="Arial Narrow" charset="0"/>
              </a:rPr>
              <a:t>liquid</a:t>
            </a:r>
            <a:r>
              <a:rPr lang="ja-JP" altLang="en-US">
                <a:solidFill>
                  <a:srgbClr val="000000"/>
                </a:solidFill>
                <a:latin typeface="Arial Narrow" charset="0"/>
              </a:rPr>
              <a:t>”</a:t>
            </a:r>
            <a:r>
              <a:rPr lang="en-US">
                <a:solidFill>
                  <a:srgbClr val="000000"/>
                </a:solidFill>
                <a:latin typeface="Arial Narrow" charset="0"/>
              </a:rPr>
              <a:t>.</a:t>
            </a:r>
          </a:p>
        </p:txBody>
      </p:sp>
      <p:sp>
        <p:nvSpPr>
          <p:cNvPr id="2" name="Date Placeholder 1"/>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140974717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nodeType="afterGroup">
                            <p:stCondLst>
                              <p:cond delay="0"/>
                            </p:stCondLst>
                            <p:childTnLst>
                              <p:par>
                                <p:cTn id="23" presetID="22" presetClass="entr" presetSubtype="4"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par>
                          <p:cTn id="26" fill="hold" nodeType="afterGroup">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99"/>
          <p:cNvSpPr>
            <a:spLocks noGrp="1"/>
          </p:cNvSpPr>
          <p:nvPr>
            <p:ph type="title"/>
          </p:nvPr>
        </p:nvSpPr>
        <p:spPr>
          <a:xfrm>
            <a:off x="1143000" y="122238"/>
            <a:ext cx="7010400" cy="420687"/>
          </a:xfrm>
        </p:spPr>
        <p:txBody>
          <a:bodyPr/>
          <a:lstStyle/>
          <a:p>
            <a:pPr algn="ctr" eaLnBrk="1" hangingPunct="1"/>
            <a:r>
              <a:rPr lang="en-US" sz="2400">
                <a:latin typeface="Arial" charset="0"/>
                <a:ea typeface="Arial Unicode MS" charset="0"/>
                <a:cs typeface="Arial" charset="0"/>
              </a:rPr>
              <a:t>Different Types of Evidence: Keyword Evidence</a:t>
            </a:r>
          </a:p>
        </p:txBody>
      </p:sp>
      <p:sp>
        <p:nvSpPr>
          <p:cNvPr id="176130" name="Rectangle 2"/>
          <p:cNvSpPr>
            <a:spLocks noChangeArrowheads="1"/>
          </p:cNvSpPr>
          <p:nvPr/>
        </p:nvSpPr>
        <p:spPr bwMode="auto">
          <a:xfrm>
            <a:off x="271463" y="1290638"/>
            <a:ext cx="8610600" cy="5262562"/>
          </a:xfrm>
          <a:prstGeom prst="rect">
            <a:avLst/>
          </a:prstGeom>
          <a:gradFill rotWithShape="1">
            <a:gsLst>
              <a:gs pos="0">
                <a:srgbClr val="BECCD6">
                  <a:alpha val="60001"/>
                </a:srgbClr>
              </a:gs>
              <a:gs pos="100000">
                <a:srgbClr val="FFFFFF">
                  <a:alpha val="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374" tIns="45690" rIns="91374" bIns="45690" anchor="ctr"/>
          <a:lstStyle/>
          <a:p>
            <a:endParaRPr lang="en-US"/>
          </a:p>
        </p:txBody>
      </p:sp>
      <p:grpSp>
        <p:nvGrpSpPr>
          <p:cNvPr id="2" name="Rectangle 60"/>
          <p:cNvGrpSpPr>
            <a:grpSpLocks/>
          </p:cNvGrpSpPr>
          <p:nvPr/>
        </p:nvGrpSpPr>
        <p:grpSpPr bwMode="auto">
          <a:xfrm>
            <a:off x="6156325" y="5529263"/>
            <a:ext cx="2159000" cy="1017587"/>
            <a:chOff x="3878" y="3483"/>
            <a:chExt cx="1360" cy="641"/>
          </a:xfrm>
        </p:grpSpPr>
        <p:pic>
          <p:nvPicPr>
            <p:cNvPr id="176212" name="Rectangle 6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 y="3483"/>
              <a:ext cx="1360"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213" name="Text Box 5"/>
            <p:cNvSpPr txBox="1">
              <a:spLocks noChangeArrowheads="1"/>
            </p:cNvSpPr>
            <p:nvPr/>
          </p:nvSpPr>
          <p:spPr bwMode="auto">
            <a:xfrm>
              <a:off x="3984" y="3585"/>
              <a:ext cx="115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a:solidFill>
                  <a:srgbClr val="FFFFFF"/>
                </a:solidFill>
              </a:endParaRPr>
            </a:p>
          </p:txBody>
        </p:sp>
      </p:grpSp>
      <p:grpSp>
        <p:nvGrpSpPr>
          <p:cNvPr id="3" name="AutoShape 24"/>
          <p:cNvGrpSpPr>
            <a:grpSpLocks/>
          </p:cNvGrpSpPr>
          <p:nvPr/>
        </p:nvGrpSpPr>
        <p:grpSpPr bwMode="auto">
          <a:xfrm>
            <a:off x="4400550" y="1804988"/>
            <a:ext cx="1903413" cy="3852862"/>
            <a:chOff x="2772" y="1137"/>
            <a:chExt cx="1199" cy="2427"/>
          </a:xfrm>
        </p:grpSpPr>
        <p:pic>
          <p:nvPicPr>
            <p:cNvPr id="176210" name="AutoShape 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2" y="1137"/>
              <a:ext cx="1199" cy="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211" name="Text Box 8"/>
            <p:cNvSpPr txBox="1">
              <a:spLocks noChangeArrowheads="1"/>
            </p:cNvSpPr>
            <p:nvPr/>
          </p:nvSpPr>
          <p:spPr bwMode="auto">
            <a:xfrm>
              <a:off x="2866" y="1213"/>
              <a:ext cx="1014" cy="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a:solidFill>
                  <a:srgbClr val="FFFFFF"/>
                </a:solidFill>
              </a:endParaRPr>
            </a:p>
          </p:txBody>
        </p:sp>
      </p:grpSp>
      <p:cxnSp>
        <p:nvCxnSpPr>
          <p:cNvPr id="608266" name="AutoShape 31"/>
          <p:cNvCxnSpPr>
            <a:cxnSpLocks noChangeShapeType="1"/>
          </p:cNvCxnSpPr>
          <p:nvPr/>
        </p:nvCxnSpPr>
        <p:spPr bwMode="auto">
          <a:xfrm rot="10800000">
            <a:off x="3743325" y="5283200"/>
            <a:ext cx="3622675" cy="1588"/>
          </a:xfrm>
          <a:prstGeom prst="straightConnector1">
            <a:avLst/>
          </a:prstGeom>
          <a:noFill/>
          <a:ln w="19050">
            <a:solidFill>
              <a:srgbClr val="FF6600"/>
            </a:solidFill>
            <a:round/>
            <a:headEnd type="diamond" w="med" len="med"/>
            <a:tailEnd type="diamond" w="med" len="med"/>
          </a:ln>
          <a:extLst>
            <a:ext uri="{909E8E84-426E-40dd-AFC4-6F175D3DCCD1}">
              <a14:hiddenFill xmlns:a14="http://schemas.microsoft.com/office/drawing/2010/main">
                <a:noFill/>
              </a14:hiddenFill>
            </a:ext>
          </a:extLst>
        </p:spPr>
      </p:cxnSp>
      <p:cxnSp>
        <p:nvCxnSpPr>
          <p:cNvPr id="608267" name="AutoShape 60"/>
          <p:cNvCxnSpPr>
            <a:cxnSpLocks noChangeShapeType="1"/>
          </p:cNvCxnSpPr>
          <p:nvPr/>
        </p:nvCxnSpPr>
        <p:spPr bwMode="auto">
          <a:xfrm rot="10800000">
            <a:off x="4346575" y="4205288"/>
            <a:ext cx="3424238" cy="25400"/>
          </a:xfrm>
          <a:prstGeom prst="straightConnector1">
            <a:avLst/>
          </a:prstGeom>
          <a:noFill/>
          <a:ln w="19050">
            <a:solidFill>
              <a:srgbClr val="FF6600"/>
            </a:solidFill>
            <a:round/>
            <a:headEnd type="diamond" w="med" len="med"/>
            <a:tailEnd type="diamond" w="med" len="med"/>
          </a:ln>
          <a:extLst>
            <a:ext uri="{909E8E84-426E-40dd-AFC4-6F175D3DCCD1}">
              <a14:hiddenFill xmlns:a14="http://schemas.microsoft.com/office/drawing/2010/main">
                <a:noFill/>
              </a14:hiddenFill>
            </a:ext>
          </a:extLst>
        </p:spPr>
      </p:cxnSp>
      <p:cxnSp>
        <p:nvCxnSpPr>
          <p:cNvPr id="608268" name="AutoShape 61"/>
          <p:cNvCxnSpPr>
            <a:cxnSpLocks noChangeShapeType="1"/>
          </p:cNvCxnSpPr>
          <p:nvPr/>
        </p:nvCxnSpPr>
        <p:spPr bwMode="auto">
          <a:xfrm rot="10800000" flipV="1">
            <a:off x="3713163" y="3557588"/>
            <a:ext cx="4032250" cy="41275"/>
          </a:xfrm>
          <a:prstGeom prst="straightConnector1">
            <a:avLst/>
          </a:prstGeom>
          <a:noFill/>
          <a:ln w="19050">
            <a:solidFill>
              <a:srgbClr val="FF6600"/>
            </a:solidFill>
            <a:round/>
            <a:headEnd type="diamond" w="med" len="med"/>
            <a:tailEnd type="diamond" w="med" len="med"/>
          </a:ln>
          <a:extLst>
            <a:ext uri="{909E8E84-426E-40dd-AFC4-6F175D3DCCD1}">
              <a14:hiddenFill xmlns:a14="http://schemas.microsoft.com/office/drawing/2010/main">
                <a:noFill/>
              </a14:hiddenFill>
            </a:ext>
          </a:extLst>
        </p:spPr>
      </p:cxnSp>
      <p:cxnSp>
        <p:nvCxnSpPr>
          <p:cNvPr id="608269" name="AutoShape 62"/>
          <p:cNvCxnSpPr>
            <a:cxnSpLocks noChangeShapeType="1"/>
          </p:cNvCxnSpPr>
          <p:nvPr/>
        </p:nvCxnSpPr>
        <p:spPr bwMode="auto">
          <a:xfrm rot="10800000" flipV="1">
            <a:off x="3103563" y="2924175"/>
            <a:ext cx="3236912" cy="58738"/>
          </a:xfrm>
          <a:prstGeom prst="straightConnector1">
            <a:avLst/>
          </a:prstGeom>
          <a:noFill/>
          <a:ln w="19050">
            <a:solidFill>
              <a:srgbClr val="FF6600"/>
            </a:solidFill>
            <a:round/>
            <a:headEnd type="diamond" w="med" len="med"/>
            <a:tailEnd type="diamond" w="med" len="med"/>
          </a:ln>
          <a:extLst>
            <a:ext uri="{909E8E84-426E-40dd-AFC4-6F175D3DCCD1}">
              <a14:hiddenFill xmlns:a14="http://schemas.microsoft.com/office/drawing/2010/main">
                <a:noFill/>
              </a14:hiddenFill>
            </a:ext>
          </a:extLst>
        </p:spPr>
      </p:cxnSp>
      <p:cxnSp>
        <p:nvCxnSpPr>
          <p:cNvPr id="608270" name="AutoShape 63"/>
          <p:cNvCxnSpPr>
            <a:cxnSpLocks noChangeShapeType="1"/>
          </p:cNvCxnSpPr>
          <p:nvPr/>
        </p:nvCxnSpPr>
        <p:spPr bwMode="auto">
          <a:xfrm rot="10800000">
            <a:off x="4057650" y="2276475"/>
            <a:ext cx="3638550" cy="1588"/>
          </a:xfrm>
          <a:prstGeom prst="straightConnector1">
            <a:avLst/>
          </a:prstGeom>
          <a:noFill/>
          <a:ln w="19050">
            <a:solidFill>
              <a:srgbClr val="FF6600"/>
            </a:solidFill>
            <a:round/>
            <a:headEnd type="diamond" w="med" len="med"/>
            <a:tailEnd type="diamond" w="med" len="med"/>
          </a:ln>
          <a:extLst>
            <a:ext uri="{909E8E84-426E-40dd-AFC4-6F175D3DCCD1}">
              <a14:hiddenFill xmlns:a14="http://schemas.microsoft.com/office/drawing/2010/main">
                <a:noFill/>
              </a14:hiddenFill>
            </a:ext>
          </a:extLst>
        </p:spPr>
      </p:cxnSp>
      <p:grpSp>
        <p:nvGrpSpPr>
          <p:cNvPr id="4" name="AutoShape 3"/>
          <p:cNvGrpSpPr>
            <a:grpSpLocks/>
          </p:cNvGrpSpPr>
          <p:nvPr/>
        </p:nvGrpSpPr>
        <p:grpSpPr bwMode="auto">
          <a:xfrm>
            <a:off x="2925763" y="2103438"/>
            <a:ext cx="1146175" cy="341312"/>
            <a:chOff x="1843" y="1325"/>
            <a:chExt cx="722" cy="215"/>
          </a:xfrm>
        </p:grpSpPr>
        <p:pic>
          <p:nvPicPr>
            <p:cNvPr id="176208" name="AutoShap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3" y="1325"/>
              <a:ext cx="722"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209" name="Text Box 16"/>
            <p:cNvSpPr txBox="1">
              <a:spLocks noChangeArrowheads="1"/>
            </p:cNvSpPr>
            <p:nvPr/>
          </p:nvSpPr>
          <p:spPr bwMode="auto">
            <a:xfrm>
              <a:off x="1866" y="1347"/>
              <a:ext cx="6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200" b="1">
                  <a:solidFill>
                    <a:schemeClr val="bg1"/>
                  </a:solidFill>
                </a:rPr>
                <a:t>celebrated</a:t>
              </a:r>
            </a:p>
          </p:txBody>
        </p:sp>
      </p:grpSp>
      <p:cxnSp>
        <p:nvCxnSpPr>
          <p:cNvPr id="608274" name="AutoShape 4"/>
          <p:cNvCxnSpPr>
            <a:cxnSpLocks noChangeShapeType="1"/>
          </p:cNvCxnSpPr>
          <p:nvPr/>
        </p:nvCxnSpPr>
        <p:spPr bwMode="auto">
          <a:xfrm rot="16200000" flipV="1">
            <a:off x="3074987" y="4899026"/>
            <a:ext cx="269875" cy="152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8275" name="AutoShape 5"/>
          <p:cNvCxnSpPr>
            <a:cxnSpLocks noChangeShapeType="1"/>
          </p:cNvCxnSpPr>
          <p:nvPr/>
        </p:nvCxnSpPr>
        <p:spPr bwMode="auto">
          <a:xfrm rot="5400000">
            <a:off x="2847976" y="2689225"/>
            <a:ext cx="912812" cy="3952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8276" name="AutoShape 6"/>
          <p:cNvCxnSpPr>
            <a:cxnSpLocks noChangeShapeType="1"/>
          </p:cNvCxnSpPr>
          <p:nvPr/>
        </p:nvCxnSpPr>
        <p:spPr bwMode="auto">
          <a:xfrm rot="5400000">
            <a:off x="2905125" y="2157413"/>
            <a:ext cx="323850" cy="8699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5" name="AutoShape 7"/>
          <p:cNvGrpSpPr>
            <a:grpSpLocks/>
          </p:cNvGrpSpPr>
          <p:nvPr/>
        </p:nvGrpSpPr>
        <p:grpSpPr bwMode="auto">
          <a:xfrm>
            <a:off x="2816225" y="5114925"/>
            <a:ext cx="938213" cy="334963"/>
            <a:chOff x="1774" y="3222"/>
            <a:chExt cx="591" cy="211"/>
          </a:xfrm>
        </p:grpSpPr>
        <p:pic>
          <p:nvPicPr>
            <p:cNvPr id="176206" name="AutoShap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 y="3222"/>
              <a:ext cx="59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207" name="Text Box 22"/>
            <p:cNvSpPr txBox="1">
              <a:spLocks noChangeArrowheads="1"/>
            </p:cNvSpPr>
            <p:nvPr/>
          </p:nvSpPr>
          <p:spPr bwMode="auto">
            <a:xfrm>
              <a:off x="1796" y="3241"/>
              <a:ext cx="55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200" b="1">
                  <a:solidFill>
                    <a:schemeClr val="bg1"/>
                  </a:solidFill>
                </a:rPr>
                <a:t>India</a:t>
              </a:r>
            </a:p>
          </p:txBody>
        </p:sp>
      </p:grpSp>
      <p:grpSp>
        <p:nvGrpSpPr>
          <p:cNvPr id="6" name="AutoShape 8"/>
          <p:cNvGrpSpPr>
            <a:grpSpLocks/>
          </p:cNvGrpSpPr>
          <p:nvPr/>
        </p:nvGrpSpPr>
        <p:grpSpPr bwMode="auto">
          <a:xfrm>
            <a:off x="2146300" y="2713038"/>
            <a:ext cx="968375" cy="536575"/>
            <a:chOff x="1352" y="1709"/>
            <a:chExt cx="610" cy="338"/>
          </a:xfrm>
        </p:grpSpPr>
        <p:pic>
          <p:nvPicPr>
            <p:cNvPr id="176204" name="AutoShape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2" y="1709"/>
              <a:ext cx="610"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205" name="Text Box 25"/>
            <p:cNvSpPr txBox="1">
              <a:spLocks noChangeArrowheads="1"/>
            </p:cNvSpPr>
            <p:nvPr/>
          </p:nvSpPr>
          <p:spPr bwMode="auto">
            <a:xfrm>
              <a:off x="1378" y="1734"/>
              <a:ext cx="56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200" b="1">
                  <a:solidFill>
                    <a:schemeClr val="bg1"/>
                  </a:solidFill>
                </a:rPr>
                <a:t>In May 1898</a:t>
              </a:r>
            </a:p>
          </p:txBody>
        </p:sp>
      </p:grpSp>
      <p:grpSp>
        <p:nvGrpSpPr>
          <p:cNvPr id="7" name="AutoShape 9"/>
          <p:cNvGrpSpPr>
            <a:grpSpLocks/>
          </p:cNvGrpSpPr>
          <p:nvPr/>
        </p:nvGrpSpPr>
        <p:grpSpPr bwMode="auto">
          <a:xfrm>
            <a:off x="2487613" y="3328988"/>
            <a:ext cx="1236662" cy="536575"/>
            <a:chOff x="1567" y="2097"/>
            <a:chExt cx="779" cy="338"/>
          </a:xfrm>
        </p:grpSpPr>
        <p:pic>
          <p:nvPicPr>
            <p:cNvPr id="176202" name="AutoShape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7" y="2097"/>
              <a:ext cx="77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203" name="Text Box 28"/>
            <p:cNvSpPr txBox="1">
              <a:spLocks noChangeArrowheads="1"/>
            </p:cNvSpPr>
            <p:nvPr/>
          </p:nvSpPr>
          <p:spPr bwMode="auto">
            <a:xfrm>
              <a:off x="1593" y="2122"/>
              <a:ext cx="73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200" b="1">
                  <a:solidFill>
                    <a:schemeClr val="bg1"/>
                  </a:solidFill>
                </a:rPr>
                <a:t>400th anniversary</a:t>
              </a:r>
            </a:p>
          </p:txBody>
        </p:sp>
      </p:grpSp>
      <p:cxnSp>
        <p:nvCxnSpPr>
          <p:cNvPr id="608286" name="AutoShape 10"/>
          <p:cNvCxnSpPr>
            <a:cxnSpLocks noChangeShapeType="1"/>
          </p:cNvCxnSpPr>
          <p:nvPr/>
        </p:nvCxnSpPr>
        <p:spPr bwMode="auto">
          <a:xfrm flipH="1" flipV="1">
            <a:off x="3106738" y="3876675"/>
            <a:ext cx="26987" cy="6318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8" name="AutoShape 11"/>
          <p:cNvGrpSpPr>
            <a:grpSpLocks/>
          </p:cNvGrpSpPr>
          <p:nvPr/>
        </p:nvGrpSpPr>
        <p:grpSpPr bwMode="auto">
          <a:xfrm>
            <a:off x="2651125" y="4516438"/>
            <a:ext cx="957263" cy="336550"/>
            <a:chOff x="1670" y="2845"/>
            <a:chExt cx="603" cy="212"/>
          </a:xfrm>
        </p:grpSpPr>
        <p:pic>
          <p:nvPicPr>
            <p:cNvPr id="176200" name="AutoShap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0" y="2845"/>
              <a:ext cx="60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201" name="Text Box 32"/>
            <p:cNvSpPr txBox="1">
              <a:spLocks noChangeArrowheads="1"/>
            </p:cNvSpPr>
            <p:nvPr/>
          </p:nvSpPr>
          <p:spPr bwMode="auto">
            <a:xfrm>
              <a:off x="1692" y="2866"/>
              <a:ext cx="5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200" b="1">
                  <a:solidFill>
                    <a:schemeClr val="bg1"/>
                  </a:solidFill>
                </a:rPr>
                <a:t>arrival in</a:t>
              </a:r>
            </a:p>
          </p:txBody>
        </p:sp>
      </p:grpSp>
      <p:cxnSp>
        <p:nvCxnSpPr>
          <p:cNvPr id="608290" name="AutoShape 12"/>
          <p:cNvCxnSpPr>
            <a:cxnSpLocks noChangeShapeType="1"/>
            <a:stCxn id="176179" idx="2"/>
            <a:endCxn id="176209" idx="0"/>
          </p:cNvCxnSpPr>
          <p:nvPr/>
        </p:nvCxnSpPr>
        <p:spPr bwMode="auto">
          <a:xfrm rot="16200000" flipH="1">
            <a:off x="3192463" y="1827213"/>
            <a:ext cx="619125" cy="317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08294" name="AutoShape 14"/>
          <p:cNvCxnSpPr>
            <a:cxnSpLocks noChangeShapeType="1"/>
          </p:cNvCxnSpPr>
          <p:nvPr/>
        </p:nvCxnSpPr>
        <p:spPr bwMode="auto">
          <a:xfrm rot="16200000" flipH="1">
            <a:off x="2904332" y="3028156"/>
            <a:ext cx="1600200" cy="4048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9" name="AutoShape 15"/>
          <p:cNvGrpSpPr>
            <a:grpSpLocks/>
          </p:cNvGrpSpPr>
          <p:nvPr/>
        </p:nvGrpSpPr>
        <p:grpSpPr bwMode="auto">
          <a:xfrm>
            <a:off x="3449638" y="4035425"/>
            <a:ext cx="909637" cy="334963"/>
            <a:chOff x="2173" y="2542"/>
            <a:chExt cx="573" cy="211"/>
          </a:xfrm>
        </p:grpSpPr>
        <p:pic>
          <p:nvPicPr>
            <p:cNvPr id="176198" name="AutoShape 1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3" y="2542"/>
              <a:ext cx="573"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99" name="Text Box 40"/>
            <p:cNvSpPr txBox="1">
              <a:spLocks noChangeArrowheads="1"/>
            </p:cNvSpPr>
            <p:nvPr/>
          </p:nvSpPr>
          <p:spPr bwMode="auto">
            <a:xfrm>
              <a:off x="2194" y="2562"/>
              <a:ext cx="53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200" b="1">
                  <a:solidFill>
                    <a:schemeClr val="bg1"/>
                  </a:solidFill>
                </a:rPr>
                <a:t>Portugal</a:t>
              </a:r>
            </a:p>
          </p:txBody>
        </p:sp>
      </p:grpSp>
      <p:cxnSp>
        <p:nvCxnSpPr>
          <p:cNvPr id="608301" name="AutoShape 17"/>
          <p:cNvCxnSpPr>
            <a:cxnSpLocks noChangeShapeType="1"/>
          </p:cNvCxnSpPr>
          <p:nvPr/>
        </p:nvCxnSpPr>
        <p:spPr bwMode="auto">
          <a:xfrm rot="5400000" flipH="1" flipV="1">
            <a:off x="6608763" y="2089150"/>
            <a:ext cx="820738" cy="4968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8302" name="AutoShape 18"/>
          <p:cNvCxnSpPr>
            <a:cxnSpLocks noChangeShapeType="1"/>
          </p:cNvCxnSpPr>
          <p:nvPr/>
        </p:nvCxnSpPr>
        <p:spPr bwMode="auto">
          <a:xfrm rot="16200000" flipV="1">
            <a:off x="5992813" y="3201987"/>
            <a:ext cx="3182938" cy="6334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10" name="AutoShape 19"/>
          <p:cNvGrpSpPr>
            <a:grpSpLocks/>
          </p:cNvGrpSpPr>
          <p:nvPr/>
        </p:nvGrpSpPr>
        <p:grpSpPr bwMode="auto">
          <a:xfrm>
            <a:off x="7345363" y="5114925"/>
            <a:ext cx="1109662" cy="334963"/>
            <a:chOff x="4627" y="3222"/>
            <a:chExt cx="699" cy="211"/>
          </a:xfrm>
        </p:grpSpPr>
        <p:pic>
          <p:nvPicPr>
            <p:cNvPr id="176196" name="AutoShape 19"/>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27" y="3222"/>
              <a:ext cx="69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97" name="Text Box 45"/>
            <p:cNvSpPr txBox="1">
              <a:spLocks noChangeArrowheads="1"/>
            </p:cNvSpPr>
            <p:nvPr/>
          </p:nvSpPr>
          <p:spPr bwMode="auto">
            <a:xfrm>
              <a:off x="4649" y="3241"/>
              <a:ext cx="65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200" b="1"/>
                <a:t>India</a:t>
              </a:r>
            </a:p>
          </p:txBody>
        </p:sp>
      </p:grpSp>
      <p:grpSp>
        <p:nvGrpSpPr>
          <p:cNvPr id="11" name="AutoShape 20"/>
          <p:cNvGrpSpPr>
            <a:grpSpLocks/>
          </p:cNvGrpSpPr>
          <p:nvPr/>
        </p:nvGrpSpPr>
        <p:grpSpPr bwMode="auto">
          <a:xfrm>
            <a:off x="6321425" y="2749550"/>
            <a:ext cx="896938" cy="341313"/>
            <a:chOff x="3982" y="1732"/>
            <a:chExt cx="565" cy="215"/>
          </a:xfrm>
        </p:grpSpPr>
        <p:pic>
          <p:nvPicPr>
            <p:cNvPr id="176194" name="AutoShape 20"/>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2" y="1732"/>
              <a:ext cx="56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95" name="Text Box 48"/>
            <p:cNvSpPr txBox="1">
              <a:spLocks noChangeArrowheads="1"/>
            </p:cNvSpPr>
            <p:nvPr/>
          </p:nvSpPr>
          <p:spPr bwMode="auto">
            <a:xfrm>
              <a:off x="4003" y="1755"/>
              <a:ext cx="52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200" b="1"/>
                <a:t>In May</a:t>
              </a:r>
            </a:p>
          </p:txBody>
        </p:sp>
      </p:grpSp>
      <p:cxnSp>
        <p:nvCxnSpPr>
          <p:cNvPr id="608312" name="AutoShape 22"/>
          <p:cNvCxnSpPr>
            <a:cxnSpLocks noChangeShapeType="1"/>
          </p:cNvCxnSpPr>
          <p:nvPr/>
        </p:nvCxnSpPr>
        <p:spPr bwMode="auto">
          <a:xfrm rot="5400000">
            <a:off x="7139782" y="1623218"/>
            <a:ext cx="260350" cy="4763"/>
          </a:xfrm>
          <a:prstGeom prst="straightConnector1">
            <a:avLst/>
          </a:prstGeom>
          <a:noFill/>
          <a:ln w="19050">
            <a:solidFill>
              <a:srgbClr val="00547E"/>
            </a:solidFill>
            <a:round/>
            <a:headEnd/>
            <a:tailEnd type="triangle" w="med" len="med"/>
          </a:ln>
          <a:extLst>
            <a:ext uri="{909E8E84-426E-40dd-AFC4-6F175D3DCCD1}">
              <a14:hiddenFill xmlns:a14="http://schemas.microsoft.com/office/drawing/2010/main">
                <a:noFill/>
              </a14:hiddenFill>
            </a:ext>
          </a:extLst>
        </p:spPr>
      </p:cxnSp>
      <p:grpSp>
        <p:nvGrpSpPr>
          <p:cNvPr id="12" name="AutoShape 26"/>
          <p:cNvGrpSpPr>
            <a:grpSpLocks/>
          </p:cNvGrpSpPr>
          <p:nvPr/>
        </p:nvGrpSpPr>
        <p:grpSpPr bwMode="auto">
          <a:xfrm>
            <a:off x="6497638" y="5851525"/>
            <a:ext cx="1536700" cy="336550"/>
            <a:chOff x="4093" y="3686"/>
            <a:chExt cx="968" cy="212"/>
          </a:xfrm>
        </p:grpSpPr>
        <p:pic>
          <p:nvPicPr>
            <p:cNvPr id="176192" name="AutoShape 2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3" y="3686"/>
              <a:ext cx="9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93" name="Text Box 52"/>
            <p:cNvSpPr txBox="1">
              <a:spLocks noChangeArrowheads="1"/>
            </p:cNvSpPr>
            <p:nvPr/>
          </p:nvSpPr>
          <p:spPr bwMode="auto">
            <a:xfrm>
              <a:off x="4113" y="3706"/>
              <a:ext cx="9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200" b="1"/>
                <a:t>Gary</a:t>
              </a:r>
            </a:p>
          </p:txBody>
        </p:sp>
      </p:grpSp>
      <p:grpSp>
        <p:nvGrpSpPr>
          <p:cNvPr id="13" name="AutoShape 34"/>
          <p:cNvGrpSpPr>
            <a:grpSpLocks/>
          </p:cNvGrpSpPr>
          <p:nvPr/>
        </p:nvGrpSpPr>
        <p:grpSpPr bwMode="auto">
          <a:xfrm>
            <a:off x="2773363" y="5864225"/>
            <a:ext cx="1017587" cy="341313"/>
            <a:chOff x="1747" y="3694"/>
            <a:chExt cx="641" cy="215"/>
          </a:xfrm>
        </p:grpSpPr>
        <p:pic>
          <p:nvPicPr>
            <p:cNvPr id="176190" name="AutoShape 3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47" y="3694"/>
              <a:ext cx="64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91" name="Text Box 55"/>
            <p:cNvSpPr txBox="1">
              <a:spLocks noChangeArrowheads="1"/>
            </p:cNvSpPr>
            <p:nvPr/>
          </p:nvSpPr>
          <p:spPr bwMode="auto">
            <a:xfrm>
              <a:off x="1768" y="3717"/>
              <a:ext cx="60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200" b="1">
                  <a:solidFill>
                    <a:schemeClr val="bg1"/>
                  </a:solidFill>
                </a:rPr>
                <a:t>explorer</a:t>
              </a:r>
            </a:p>
          </p:txBody>
        </p:sp>
      </p:grpSp>
      <p:cxnSp>
        <p:nvCxnSpPr>
          <p:cNvPr id="608319" name="AutoShape 48"/>
          <p:cNvCxnSpPr>
            <a:cxnSpLocks noChangeShapeType="1"/>
          </p:cNvCxnSpPr>
          <p:nvPr/>
        </p:nvCxnSpPr>
        <p:spPr bwMode="auto">
          <a:xfrm rot="5400000" flipH="1" flipV="1">
            <a:off x="3063875" y="5659438"/>
            <a:ext cx="447675" cy="31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14" name="AutoShape 49"/>
          <p:cNvGrpSpPr>
            <a:grpSpLocks/>
          </p:cNvGrpSpPr>
          <p:nvPr/>
        </p:nvGrpSpPr>
        <p:grpSpPr bwMode="auto">
          <a:xfrm>
            <a:off x="7675563" y="2103438"/>
            <a:ext cx="1408112" cy="341312"/>
            <a:chOff x="4835" y="1325"/>
            <a:chExt cx="887" cy="215"/>
          </a:xfrm>
        </p:grpSpPr>
        <p:pic>
          <p:nvPicPr>
            <p:cNvPr id="176188" name="AutoShape 4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35" y="1325"/>
              <a:ext cx="88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89" name="Text Box 59"/>
            <p:cNvSpPr txBox="1">
              <a:spLocks noChangeArrowheads="1"/>
            </p:cNvSpPr>
            <p:nvPr/>
          </p:nvSpPr>
          <p:spPr bwMode="auto">
            <a:xfrm>
              <a:off x="4857" y="1347"/>
              <a:ext cx="84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200" b="1"/>
                <a:t>celebrated</a:t>
              </a:r>
            </a:p>
          </p:txBody>
        </p:sp>
      </p:grpSp>
      <p:grpSp>
        <p:nvGrpSpPr>
          <p:cNvPr id="15" name="AutoShape 50"/>
          <p:cNvGrpSpPr>
            <a:grpSpLocks/>
          </p:cNvGrpSpPr>
          <p:nvPr/>
        </p:nvGrpSpPr>
        <p:grpSpPr bwMode="auto">
          <a:xfrm>
            <a:off x="7723188" y="3382963"/>
            <a:ext cx="1414462" cy="347662"/>
            <a:chOff x="4865" y="2131"/>
            <a:chExt cx="891" cy="219"/>
          </a:xfrm>
        </p:grpSpPr>
        <p:pic>
          <p:nvPicPr>
            <p:cNvPr id="176186" name="AutoShape 50"/>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65" y="2131"/>
              <a:ext cx="89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87" name="Text Box 62"/>
            <p:cNvSpPr txBox="1">
              <a:spLocks noChangeArrowheads="1"/>
            </p:cNvSpPr>
            <p:nvPr/>
          </p:nvSpPr>
          <p:spPr bwMode="auto">
            <a:xfrm>
              <a:off x="4888" y="2154"/>
              <a:ext cx="84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200" b="1"/>
                <a:t>anniversary</a:t>
              </a:r>
            </a:p>
          </p:txBody>
        </p:sp>
      </p:grpSp>
      <p:grpSp>
        <p:nvGrpSpPr>
          <p:cNvPr id="16" name="AutoShape 51"/>
          <p:cNvGrpSpPr>
            <a:grpSpLocks/>
          </p:cNvGrpSpPr>
          <p:nvPr/>
        </p:nvGrpSpPr>
        <p:grpSpPr bwMode="auto">
          <a:xfrm>
            <a:off x="7753350" y="4059238"/>
            <a:ext cx="1403350" cy="336550"/>
            <a:chOff x="4884" y="2557"/>
            <a:chExt cx="884" cy="212"/>
          </a:xfrm>
        </p:grpSpPr>
        <p:pic>
          <p:nvPicPr>
            <p:cNvPr id="176184" name="AutoShape 51"/>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84" y="2557"/>
              <a:ext cx="8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85" name="Text Box 65"/>
            <p:cNvSpPr txBox="1">
              <a:spLocks noChangeArrowheads="1"/>
            </p:cNvSpPr>
            <p:nvPr/>
          </p:nvSpPr>
          <p:spPr bwMode="auto">
            <a:xfrm>
              <a:off x="4904" y="2578"/>
              <a:ext cx="84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200" b="1"/>
                <a:t>in Portugal</a:t>
              </a:r>
            </a:p>
          </p:txBody>
        </p:sp>
      </p:grpSp>
      <p:cxnSp>
        <p:nvCxnSpPr>
          <p:cNvPr id="608329" name="AutoShape 52"/>
          <p:cNvCxnSpPr>
            <a:cxnSpLocks noChangeShapeType="1"/>
          </p:cNvCxnSpPr>
          <p:nvPr/>
        </p:nvCxnSpPr>
        <p:spPr bwMode="auto">
          <a:xfrm rot="5400000" flipH="1" flipV="1">
            <a:off x="5327650" y="3852863"/>
            <a:ext cx="3865563" cy="142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8330" name="AutoShape 53"/>
          <p:cNvCxnSpPr>
            <a:cxnSpLocks noChangeShapeType="1"/>
          </p:cNvCxnSpPr>
          <p:nvPr/>
        </p:nvCxnSpPr>
        <p:spPr bwMode="auto">
          <a:xfrm rot="10800000">
            <a:off x="7267575" y="1927225"/>
            <a:ext cx="1111250" cy="171450"/>
          </a:xfrm>
          <a:prstGeom prst="straightConnector1">
            <a:avLst/>
          </a:prstGeom>
          <a:noFill/>
          <a:ln w="15875">
            <a:solidFill>
              <a:srgbClr val="00547E"/>
            </a:solidFill>
            <a:round/>
            <a:headEnd/>
            <a:tailEnd/>
          </a:ln>
          <a:extLst>
            <a:ext uri="{909E8E84-426E-40dd-AFC4-6F175D3DCCD1}">
              <a14:hiddenFill xmlns:a14="http://schemas.microsoft.com/office/drawing/2010/main">
                <a:noFill/>
              </a14:hiddenFill>
            </a:ext>
          </a:extLst>
        </p:spPr>
      </p:cxnSp>
      <p:cxnSp>
        <p:nvCxnSpPr>
          <p:cNvPr id="608331" name="AutoShape 54"/>
          <p:cNvCxnSpPr>
            <a:cxnSpLocks noChangeShapeType="1"/>
          </p:cNvCxnSpPr>
          <p:nvPr/>
        </p:nvCxnSpPr>
        <p:spPr bwMode="auto">
          <a:xfrm rot="16200000" flipH="1">
            <a:off x="7935119" y="2877344"/>
            <a:ext cx="942975" cy="492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8332" name="AutoShape 55"/>
          <p:cNvCxnSpPr>
            <a:cxnSpLocks noChangeShapeType="1"/>
          </p:cNvCxnSpPr>
          <p:nvPr/>
        </p:nvCxnSpPr>
        <p:spPr bwMode="auto">
          <a:xfrm rot="16200000" flipH="1">
            <a:off x="8270082" y="3872706"/>
            <a:ext cx="344488" cy="222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6443" name="AutoShape 59"/>
          <p:cNvSpPr>
            <a:spLocks noChangeArrowheads="1"/>
          </p:cNvSpPr>
          <p:nvPr/>
        </p:nvSpPr>
        <p:spPr bwMode="auto">
          <a:xfrm>
            <a:off x="4592638" y="2068513"/>
            <a:ext cx="1566862" cy="296862"/>
          </a:xfrm>
          <a:prstGeom prst="roundRect">
            <a:avLst>
              <a:gd name="adj" fmla="val 16667"/>
            </a:avLst>
          </a:prstGeom>
          <a:gradFill rotWithShape="1">
            <a:gsLst>
              <a:gs pos="0">
                <a:srgbClr val="FFFFFF"/>
              </a:gs>
              <a:gs pos="35001">
                <a:srgbClr val="FFFFFF"/>
              </a:gs>
              <a:gs pos="100000">
                <a:srgbClr val="FFFFFF"/>
              </a:gs>
            </a:gsLst>
            <a:lin ang="16200000" scaled="1"/>
          </a:gradFill>
          <a:ln>
            <a:noFill/>
          </a:ln>
          <a:effectLst>
            <a:outerShdw blurRad="63500" dist="38100" dir="5400000" algn="t" rotWithShape="0">
              <a:srgbClr val="000000">
                <a:alpha val="39999"/>
              </a:srgbClr>
            </a:outer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anchor="ctr">
            <a:spAutoFit/>
          </a:bodyPr>
          <a:lstStyle/>
          <a:p>
            <a:pPr>
              <a:spcBef>
                <a:spcPct val="50000"/>
              </a:spcBef>
              <a:defRPr/>
            </a:pPr>
            <a:r>
              <a:rPr lang="en-US" sz="1200">
                <a:latin typeface="+mn-lt"/>
                <a:ea typeface="+mn-ea"/>
                <a:cs typeface="+mn-cs"/>
              </a:rPr>
              <a:t>Keyword Matching</a:t>
            </a:r>
          </a:p>
        </p:txBody>
      </p:sp>
      <p:sp>
        <p:nvSpPr>
          <p:cNvPr id="16448" name="AutoShape 64"/>
          <p:cNvSpPr>
            <a:spLocks noChangeArrowheads="1"/>
          </p:cNvSpPr>
          <p:nvPr/>
        </p:nvSpPr>
        <p:spPr bwMode="auto">
          <a:xfrm>
            <a:off x="4592638" y="2751138"/>
            <a:ext cx="1566862" cy="296862"/>
          </a:xfrm>
          <a:prstGeom prst="roundRect">
            <a:avLst>
              <a:gd name="adj" fmla="val 16667"/>
            </a:avLst>
          </a:prstGeom>
          <a:gradFill rotWithShape="1">
            <a:gsLst>
              <a:gs pos="0">
                <a:srgbClr val="FFFFFF"/>
              </a:gs>
              <a:gs pos="35001">
                <a:srgbClr val="FFFFFF"/>
              </a:gs>
              <a:gs pos="100000">
                <a:srgbClr val="FFFFFF"/>
              </a:gs>
            </a:gsLst>
            <a:lin ang="16200000" scaled="1"/>
          </a:gradFill>
          <a:ln>
            <a:noFill/>
          </a:ln>
          <a:effectLst>
            <a:outerShdw blurRad="63500" dist="38100" dir="5400000" algn="t" rotWithShape="0">
              <a:srgbClr val="000000">
                <a:alpha val="39999"/>
              </a:srgbClr>
            </a:outer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anchor="ctr">
            <a:spAutoFit/>
          </a:bodyPr>
          <a:lstStyle/>
          <a:p>
            <a:pPr>
              <a:spcBef>
                <a:spcPct val="50000"/>
              </a:spcBef>
              <a:defRPr/>
            </a:pPr>
            <a:r>
              <a:rPr lang="en-US" sz="1200">
                <a:latin typeface="+mn-lt"/>
                <a:ea typeface="+mn-ea"/>
                <a:cs typeface="+mn-cs"/>
              </a:rPr>
              <a:t>Keyword Matching</a:t>
            </a:r>
          </a:p>
        </p:txBody>
      </p:sp>
      <p:sp>
        <p:nvSpPr>
          <p:cNvPr id="16449" name="AutoShape 65"/>
          <p:cNvSpPr>
            <a:spLocks noChangeArrowheads="1"/>
          </p:cNvSpPr>
          <p:nvPr/>
        </p:nvSpPr>
        <p:spPr bwMode="auto">
          <a:xfrm>
            <a:off x="4592638" y="3405188"/>
            <a:ext cx="1566862" cy="296862"/>
          </a:xfrm>
          <a:prstGeom prst="roundRect">
            <a:avLst>
              <a:gd name="adj" fmla="val 16667"/>
            </a:avLst>
          </a:prstGeom>
          <a:gradFill rotWithShape="1">
            <a:gsLst>
              <a:gs pos="0">
                <a:srgbClr val="FFFFFF"/>
              </a:gs>
              <a:gs pos="35001">
                <a:srgbClr val="FFFFFF"/>
              </a:gs>
              <a:gs pos="100000">
                <a:srgbClr val="FFFFFF"/>
              </a:gs>
            </a:gsLst>
            <a:lin ang="16200000" scaled="1"/>
          </a:gradFill>
          <a:ln>
            <a:noFill/>
          </a:ln>
          <a:effectLst>
            <a:outerShdw blurRad="63500" dist="38100" dir="5400000" algn="t" rotWithShape="0">
              <a:srgbClr val="000000">
                <a:alpha val="39999"/>
              </a:srgbClr>
            </a:outer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anchor="ctr">
            <a:spAutoFit/>
          </a:bodyPr>
          <a:lstStyle/>
          <a:p>
            <a:pPr>
              <a:spcBef>
                <a:spcPct val="50000"/>
              </a:spcBef>
              <a:defRPr/>
            </a:pPr>
            <a:r>
              <a:rPr lang="en-US" sz="1200">
                <a:latin typeface="+mn-lt"/>
                <a:ea typeface="+mn-ea"/>
                <a:cs typeface="+mn-cs"/>
              </a:rPr>
              <a:t>Keyword Matching</a:t>
            </a:r>
          </a:p>
        </p:txBody>
      </p:sp>
      <p:sp>
        <p:nvSpPr>
          <p:cNvPr id="16450" name="AutoShape 66"/>
          <p:cNvSpPr>
            <a:spLocks noChangeArrowheads="1"/>
          </p:cNvSpPr>
          <p:nvPr/>
        </p:nvSpPr>
        <p:spPr bwMode="auto">
          <a:xfrm>
            <a:off x="4592638" y="4090988"/>
            <a:ext cx="1566862" cy="296862"/>
          </a:xfrm>
          <a:prstGeom prst="roundRect">
            <a:avLst>
              <a:gd name="adj" fmla="val 16667"/>
            </a:avLst>
          </a:prstGeom>
          <a:gradFill rotWithShape="1">
            <a:gsLst>
              <a:gs pos="0">
                <a:srgbClr val="FFFFFF"/>
              </a:gs>
              <a:gs pos="35001">
                <a:srgbClr val="FFFFFF"/>
              </a:gs>
              <a:gs pos="100000">
                <a:srgbClr val="FFFFFF"/>
              </a:gs>
            </a:gsLst>
            <a:lin ang="16200000" scaled="1"/>
          </a:gradFill>
          <a:ln>
            <a:noFill/>
          </a:ln>
          <a:effectLst>
            <a:outerShdw blurRad="63500" dist="38100" dir="5400000" algn="t" rotWithShape="0">
              <a:srgbClr val="000000">
                <a:alpha val="39999"/>
              </a:srgbClr>
            </a:outer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anchor="ctr">
            <a:spAutoFit/>
          </a:bodyPr>
          <a:lstStyle/>
          <a:p>
            <a:pPr>
              <a:spcBef>
                <a:spcPct val="50000"/>
              </a:spcBef>
              <a:defRPr/>
            </a:pPr>
            <a:r>
              <a:rPr lang="en-US" sz="1200">
                <a:latin typeface="+mn-lt"/>
                <a:ea typeface="+mn-ea"/>
                <a:cs typeface="+mn-cs"/>
              </a:rPr>
              <a:t>Keyword Matching</a:t>
            </a:r>
          </a:p>
        </p:txBody>
      </p:sp>
      <p:sp>
        <p:nvSpPr>
          <p:cNvPr id="16451" name="AutoShape 67"/>
          <p:cNvSpPr>
            <a:spLocks noChangeArrowheads="1"/>
          </p:cNvSpPr>
          <p:nvPr/>
        </p:nvSpPr>
        <p:spPr bwMode="auto">
          <a:xfrm>
            <a:off x="4583113" y="5087938"/>
            <a:ext cx="1566862" cy="296862"/>
          </a:xfrm>
          <a:prstGeom prst="roundRect">
            <a:avLst>
              <a:gd name="adj" fmla="val 16667"/>
            </a:avLst>
          </a:prstGeom>
          <a:gradFill rotWithShape="1">
            <a:gsLst>
              <a:gs pos="0">
                <a:srgbClr val="FFFFFF"/>
              </a:gs>
              <a:gs pos="35001">
                <a:srgbClr val="FFFFFF"/>
              </a:gs>
              <a:gs pos="100000">
                <a:srgbClr val="FFFFFF"/>
              </a:gs>
            </a:gsLst>
            <a:lin ang="16200000" scaled="1"/>
          </a:gradFill>
          <a:ln>
            <a:noFill/>
          </a:ln>
          <a:effectLst>
            <a:outerShdw blurRad="63500" dist="38100" dir="5400000" algn="t" rotWithShape="0">
              <a:srgbClr val="000000">
                <a:alpha val="39999"/>
              </a:srgbClr>
            </a:outer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anchor="ctr">
            <a:spAutoFit/>
          </a:bodyPr>
          <a:lstStyle/>
          <a:p>
            <a:pPr>
              <a:spcBef>
                <a:spcPct val="50000"/>
              </a:spcBef>
              <a:defRPr/>
            </a:pPr>
            <a:r>
              <a:rPr lang="en-US" sz="1200">
                <a:latin typeface="+mn-lt"/>
                <a:ea typeface="+mn-ea"/>
                <a:cs typeface="+mn-cs"/>
              </a:rPr>
              <a:t>Keyword Matching</a:t>
            </a:r>
          </a:p>
        </p:txBody>
      </p:sp>
      <p:cxnSp>
        <p:nvCxnSpPr>
          <p:cNvPr id="608338" name="AutoShape 31"/>
          <p:cNvCxnSpPr>
            <a:cxnSpLocks noChangeShapeType="1"/>
          </p:cNvCxnSpPr>
          <p:nvPr/>
        </p:nvCxnSpPr>
        <p:spPr bwMode="auto">
          <a:xfrm rot="10800000" flipV="1">
            <a:off x="3781425" y="6035675"/>
            <a:ext cx="2543175" cy="3175"/>
          </a:xfrm>
          <a:prstGeom prst="straightConnector1">
            <a:avLst/>
          </a:prstGeom>
          <a:noFill/>
          <a:ln w="19050">
            <a:solidFill>
              <a:srgbClr val="FF6600"/>
            </a:solidFill>
            <a:round/>
            <a:headEnd type="diamond" w="med" len="med"/>
            <a:tailEnd type="diamond" w="med" len="med"/>
          </a:ln>
          <a:extLst>
            <a:ext uri="{909E8E84-426E-40dd-AFC4-6F175D3DCCD1}">
              <a14:hiddenFill xmlns:a14="http://schemas.microsoft.com/office/drawing/2010/main">
                <a:noFill/>
              </a14:hiddenFill>
            </a:ext>
          </a:extLst>
        </p:spPr>
      </p:cxnSp>
      <p:sp>
        <p:nvSpPr>
          <p:cNvPr id="176171" name="Rectangle 77"/>
          <p:cNvSpPr>
            <a:spLocks noChangeArrowheads="1"/>
          </p:cNvSpPr>
          <p:nvPr/>
        </p:nvSpPr>
        <p:spPr bwMode="black">
          <a:xfrm>
            <a:off x="182563" y="6537325"/>
            <a:ext cx="366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fld id="{0058F83E-FAA6-5047-A5AE-72BEE121CB5C}" type="slidenum">
              <a:rPr lang="ja-JP" altLang="en-US" sz="800">
                <a:ea typeface="MS PGothic" charset="0"/>
                <a:cs typeface="MS PGothic" charset="0"/>
              </a:rPr>
              <a:pPr/>
              <a:t>57</a:t>
            </a:fld>
            <a:endParaRPr lang="en-US" altLang="ja-JP" sz="800">
              <a:ea typeface="MS PGothic" charset="0"/>
              <a:cs typeface="MS PGothic" charset="0"/>
            </a:endParaRPr>
          </a:p>
        </p:txBody>
      </p:sp>
      <p:grpSp>
        <p:nvGrpSpPr>
          <p:cNvPr id="17" name="AutoShape 16"/>
          <p:cNvGrpSpPr>
            <a:grpSpLocks/>
          </p:cNvGrpSpPr>
          <p:nvPr/>
        </p:nvGrpSpPr>
        <p:grpSpPr bwMode="auto">
          <a:xfrm>
            <a:off x="6761163" y="1731963"/>
            <a:ext cx="1004887" cy="334962"/>
            <a:chOff x="4259" y="1010"/>
            <a:chExt cx="633" cy="211"/>
          </a:xfrm>
        </p:grpSpPr>
        <p:pic>
          <p:nvPicPr>
            <p:cNvPr id="176182" name="AutoShape 16"/>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59" y="1010"/>
              <a:ext cx="633"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83" name="Text Box 81"/>
            <p:cNvSpPr txBox="1">
              <a:spLocks noChangeArrowheads="1"/>
            </p:cNvSpPr>
            <p:nvPr/>
          </p:nvSpPr>
          <p:spPr bwMode="auto">
            <a:xfrm>
              <a:off x="4281" y="1030"/>
              <a:ext cx="5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200" b="1"/>
                <a:t>arrived in</a:t>
              </a:r>
            </a:p>
          </p:txBody>
        </p:sp>
      </p:grpSp>
      <p:grpSp>
        <p:nvGrpSpPr>
          <p:cNvPr id="18" name="AutoShape 21"/>
          <p:cNvGrpSpPr>
            <a:grpSpLocks/>
          </p:cNvGrpSpPr>
          <p:nvPr/>
        </p:nvGrpSpPr>
        <p:grpSpPr bwMode="auto">
          <a:xfrm>
            <a:off x="5937250" y="736600"/>
            <a:ext cx="2663825" cy="877888"/>
            <a:chOff x="3740" y="311"/>
            <a:chExt cx="1678" cy="553"/>
          </a:xfrm>
        </p:grpSpPr>
        <p:pic>
          <p:nvPicPr>
            <p:cNvPr id="176180" name="AutoShape 21"/>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40" y="311"/>
              <a:ext cx="1678"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81" name="Text Box 84"/>
            <p:cNvSpPr txBox="1">
              <a:spLocks noChangeArrowheads="1"/>
            </p:cNvSpPr>
            <p:nvPr/>
          </p:nvSpPr>
          <p:spPr bwMode="auto">
            <a:xfrm>
              <a:off x="3785" y="360"/>
              <a:ext cx="1592"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1400" b="1"/>
                <a:t>In</a:t>
              </a:r>
              <a:r>
                <a:rPr lang="en-US" sz="1400" b="1">
                  <a:solidFill>
                    <a:schemeClr val="bg1"/>
                  </a:solidFill>
                </a:rPr>
                <a:t> </a:t>
              </a:r>
              <a:r>
                <a:rPr lang="en-US" sz="1400" b="1">
                  <a:solidFill>
                    <a:srgbClr val="00547E"/>
                  </a:solidFill>
                </a:rPr>
                <a:t>May</a:t>
              </a:r>
              <a:r>
                <a:rPr lang="en-US" sz="1400" b="1"/>
                <a:t>,</a:t>
              </a:r>
              <a:r>
                <a:rPr lang="en-US" sz="1400" b="1">
                  <a:solidFill>
                    <a:schemeClr val="bg1"/>
                  </a:solidFill>
                </a:rPr>
                <a:t> </a:t>
              </a:r>
              <a:r>
                <a:rPr lang="en-US" sz="1400" b="1"/>
                <a:t>Gary</a:t>
              </a:r>
              <a:r>
                <a:rPr lang="en-US" sz="1400" b="1">
                  <a:solidFill>
                    <a:schemeClr val="bg1"/>
                  </a:solidFill>
                </a:rPr>
                <a:t> </a:t>
              </a:r>
              <a:r>
                <a:rPr lang="en-US" sz="1400" b="1">
                  <a:solidFill>
                    <a:srgbClr val="00547E"/>
                  </a:solidFill>
                </a:rPr>
                <a:t>arrived in India</a:t>
              </a:r>
              <a:r>
                <a:rPr lang="en-US" sz="1400" b="1">
                  <a:solidFill>
                    <a:schemeClr val="bg1"/>
                  </a:solidFill>
                </a:rPr>
                <a:t> </a:t>
              </a:r>
              <a:r>
                <a:rPr lang="en-US" sz="1400" b="1"/>
                <a:t>after he</a:t>
              </a:r>
              <a:r>
                <a:rPr lang="en-US" sz="1400" b="1">
                  <a:solidFill>
                    <a:schemeClr val="bg1"/>
                  </a:solidFill>
                </a:rPr>
                <a:t> </a:t>
              </a:r>
              <a:r>
                <a:rPr lang="en-US" sz="1400" b="1">
                  <a:solidFill>
                    <a:srgbClr val="00547E"/>
                  </a:solidFill>
                </a:rPr>
                <a:t>celebrated</a:t>
              </a:r>
              <a:r>
                <a:rPr lang="en-US" sz="1400" b="1">
                  <a:solidFill>
                    <a:schemeClr val="bg1"/>
                  </a:solidFill>
                </a:rPr>
                <a:t> </a:t>
              </a:r>
              <a:r>
                <a:rPr lang="en-US" sz="1400" b="1"/>
                <a:t>his</a:t>
              </a:r>
              <a:r>
                <a:rPr lang="en-US" sz="1400" b="1">
                  <a:solidFill>
                    <a:schemeClr val="bg1"/>
                  </a:solidFill>
                </a:rPr>
                <a:t> </a:t>
              </a:r>
              <a:r>
                <a:rPr lang="en-US" sz="1400" b="1">
                  <a:solidFill>
                    <a:srgbClr val="00547E"/>
                  </a:solidFill>
                </a:rPr>
                <a:t>anniversary</a:t>
              </a:r>
              <a:r>
                <a:rPr lang="en-US" sz="1400" b="1">
                  <a:solidFill>
                    <a:schemeClr val="bg1"/>
                  </a:solidFill>
                </a:rPr>
                <a:t> </a:t>
              </a:r>
              <a:r>
                <a:rPr lang="en-US" sz="1400" b="1"/>
                <a:t>in </a:t>
              </a:r>
              <a:r>
                <a:rPr lang="en-US" sz="1400" b="1">
                  <a:solidFill>
                    <a:srgbClr val="00547E"/>
                  </a:solidFill>
                </a:rPr>
                <a:t>Portugal</a:t>
              </a:r>
              <a:r>
                <a:rPr lang="en-US" sz="1400" b="1"/>
                <a:t>.</a:t>
              </a:r>
            </a:p>
          </p:txBody>
        </p:sp>
      </p:grpSp>
      <p:grpSp>
        <p:nvGrpSpPr>
          <p:cNvPr id="176174" name="Rectangle 15"/>
          <p:cNvGrpSpPr>
            <a:grpSpLocks/>
          </p:cNvGrpSpPr>
          <p:nvPr/>
        </p:nvGrpSpPr>
        <p:grpSpPr bwMode="auto">
          <a:xfrm>
            <a:off x="1965325" y="784225"/>
            <a:ext cx="3067050" cy="735013"/>
            <a:chOff x="307" y="380"/>
            <a:chExt cx="1932" cy="463"/>
          </a:xfrm>
        </p:grpSpPr>
        <p:pic>
          <p:nvPicPr>
            <p:cNvPr id="176178" name="Rectangle 15"/>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7" y="380"/>
              <a:ext cx="1932"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79" name="Text Box 31"/>
            <p:cNvSpPr txBox="1">
              <a:spLocks noChangeArrowheads="1"/>
            </p:cNvSpPr>
            <p:nvPr/>
          </p:nvSpPr>
          <p:spPr bwMode="auto">
            <a:xfrm>
              <a:off x="317" y="383"/>
              <a:ext cx="191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400" b="1">
                  <a:solidFill>
                    <a:schemeClr val="bg1"/>
                  </a:solidFill>
                  <a:ea typeface="MS PGothic" charset="0"/>
                  <a:cs typeface="MS PGothic" charset="0"/>
                </a:rPr>
                <a:t>In May 1898 Portugal celebrated the 400th anniversary of this explorer</a:t>
              </a:r>
              <a:r>
                <a:rPr lang="ja-JP" altLang="en-US" sz="1400" b="1">
                  <a:solidFill>
                    <a:schemeClr val="bg1"/>
                  </a:solidFill>
                  <a:ea typeface="MS PGothic" charset="0"/>
                  <a:cs typeface="MS PGothic" charset="0"/>
                </a:rPr>
                <a:t>’</a:t>
              </a:r>
              <a:r>
                <a:rPr lang="en-US" sz="1400" b="1">
                  <a:solidFill>
                    <a:schemeClr val="bg1"/>
                  </a:solidFill>
                  <a:ea typeface="MS PGothic" charset="0"/>
                  <a:cs typeface="MS PGothic" charset="0"/>
                </a:rPr>
                <a:t>s arrival in India.</a:t>
              </a:r>
            </a:p>
          </p:txBody>
        </p:sp>
      </p:grpSp>
      <p:sp>
        <p:nvSpPr>
          <p:cNvPr id="99" name="Rectangle 4"/>
          <p:cNvSpPr>
            <a:spLocks noChangeArrowheads="1"/>
          </p:cNvSpPr>
          <p:nvPr/>
        </p:nvSpPr>
        <p:spPr bwMode="auto">
          <a:xfrm>
            <a:off x="95000" y="3879720"/>
            <a:ext cx="2410691" cy="2154436"/>
          </a:xfrm>
          <a:prstGeom prst="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6200000" scaled="1"/>
            <a:tileRect/>
          </a:gradFill>
          <a:ln w="1905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style>
          <a:lnRef idx="0">
            <a:scrgbClr r="0" g="0" b="0"/>
          </a:lnRef>
          <a:fillRef idx="1003">
            <a:schemeClr val="lt2"/>
          </a:fillRef>
          <a:effectRef idx="0">
            <a:scrgbClr r="0" g="0" b="0"/>
          </a:effectRef>
          <a:fontRef idx="major"/>
        </p:style>
        <p:txBody>
          <a:bodyPr tIns="91440" bIns="91440"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a:cs typeface="Arial Unicode MS" charset="0"/>
              </a:rPr>
              <a:t>Evidence suggests </a:t>
            </a:r>
            <a:r>
              <a:rPr lang="ja-JP" altLang="en-US">
                <a:cs typeface="Arial Unicode MS" charset="0"/>
              </a:rPr>
              <a:t>“</a:t>
            </a:r>
            <a:r>
              <a:rPr lang="en-US">
                <a:cs typeface="Arial Unicode MS" charset="0"/>
              </a:rPr>
              <a:t>Gary</a:t>
            </a:r>
            <a:r>
              <a:rPr lang="ja-JP" altLang="en-US">
                <a:cs typeface="Arial Unicode MS" charset="0"/>
              </a:rPr>
              <a:t>”</a:t>
            </a:r>
            <a:r>
              <a:rPr lang="en-US">
                <a:cs typeface="Arial Unicode MS" charset="0"/>
              </a:rPr>
              <a:t> is the answer BUT the system must learn that keyword matching may be weak relative to other types of evidence</a:t>
            </a:r>
            <a:endParaRPr lang="en-US" sz="2000">
              <a:cs typeface="Arial Unicode MS" charset="0"/>
            </a:endParaRPr>
          </a:p>
        </p:txBody>
      </p:sp>
      <p:sp>
        <p:nvSpPr>
          <p:cNvPr id="19" name="Date Placeholder 18"/>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257413645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08290"/>
                                        </p:tgtEl>
                                        <p:attrNameLst>
                                          <p:attrName>style.visibility</p:attrName>
                                        </p:attrNameLst>
                                      </p:cBhvr>
                                      <p:to>
                                        <p:strVal val="visible"/>
                                      </p:to>
                                    </p:set>
                                    <p:animEffect transition="in" filter="wipe(up)">
                                      <p:cBhvr>
                                        <p:cTn id="7" dur="500"/>
                                        <p:tgtEl>
                                          <p:spTgt spid="608290"/>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08276"/>
                                        </p:tgtEl>
                                        <p:attrNameLst>
                                          <p:attrName>style.visibility</p:attrName>
                                        </p:attrNameLst>
                                      </p:cBhvr>
                                      <p:to>
                                        <p:strVal val="visible"/>
                                      </p:to>
                                    </p:set>
                                    <p:animEffect transition="in" filter="wipe(up)">
                                      <p:cBhvr>
                                        <p:cTn id="13" dur="500"/>
                                        <p:tgtEl>
                                          <p:spTgt spid="608276"/>
                                        </p:tgtEl>
                                      </p:cBhvr>
                                    </p:animEffect>
                                  </p:childTnLst>
                                </p:cTn>
                              </p:par>
                              <p:par>
                                <p:cTn id="14" presetID="22" presetClass="entr" presetSubtype="1" fill="hold" nodeType="withEffect">
                                  <p:stCondLst>
                                    <p:cond delay="0"/>
                                  </p:stCondLst>
                                  <p:childTnLst>
                                    <p:set>
                                      <p:cBhvr>
                                        <p:cTn id="15" dur="1" fill="hold">
                                          <p:stCondLst>
                                            <p:cond delay="0"/>
                                          </p:stCondLst>
                                        </p:cTn>
                                        <p:tgtEl>
                                          <p:spTgt spid="608275"/>
                                        </p:tgtEl>
                                        <p:attrNameLst>
                                          <p:attrName>style.visibility</p:attrName>
                                        </p:attrNameLst>
                                      </p:cBhvr>
                                      <p:to>
                                        <p:strVal val="visible"/>
                                      </p:to>
                                    </p:set>
                                    <p:animEffect transition="in" filter="wipe(up)">
                                      <p:cBhvr>
                                        <p:cTn id="16" dur="500"/>
                                        <p:tgtEl>
                                          <p:spTgt spid="608275"/>
                                        </p:tgtEl>
                                      </p:cBhvr>
                                    </p:animEffect>
                                  </p:childTnLst>
                                </p:cTn>
                              </p:par>
                              <p:par>
                                <p:cTn id="17" presetID="22" presetClass="entr" presetSubtype="1" fill="hold" nodeType="withEffect">
                                  <p:stCondLst>
                                    <p:cond delay="0"/>
                                  </p:stCondLst>
                                  <p:childTnLst>
                                    <p:set>
                                      <p:cBhvr>
                                        <p:cTn id="18" dur="1" fill="hold">
                                          <p:stCondLst>
                                            <p:cond delay="0"/>
                                          </p:stCondLst>
                                        </p:cTn>
                                        <p:tgtEl>
                                          <p:spTgt spid="608294"/>
                                        </p:tgtEl>
                                        <p:attrNameLst>
                                          <p:attrName>style.visibility</p:attrName>
                                        </p:attrNameLst>
                                      </p:cBhvr>
                                      <p:to>
                                        <p:strVal val="visible"/>
                                      </p:to>
                                    </p:set>
                                    <p:animEffect transition="in" filter="wipe(up)">
                                      <p:cBhvr>
                                        <p:cTn id="19" dur="500"/>
                                        <p:tgtEl>
                                          <p:spTgt spid="608294"/>
                                        </p:tgtEl>
                                      </p:cBhvr>
                                    </p:animEffect>
                                  </p:childTnLst>
                                </p:cTn>
                              </p:par>
                            </p:childTnLst>
                          </p:cTn>
                        </p:par>
                        <p:par>
                          <p:cTn id="20" fill="hold" nodeType="afterGroup">
                            <p:stCondLst>
                              <p:cond delay="50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par>
                                <p:cTn id="24" presetID="22" presetClass="entr" presetSubtype="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par>
                                <p:cTn id="27" presetID="22"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par>
                                <p:cTn id="30" presetID="22" presetClass="entr" presetSubtype="1" fill="hold" nodeType="withEffect">
                                  <p:stCondLst>
                                    <p:cond delay="0"/>
                                  </p:stCondLst>
                                  <p:childTnLst>
                                    <p:set>
                                      <p:cBhvr>
                                        <p:cTn id="31" dur="1" fill="hold">
                                          <p:stCondLst>
                                            <p:cond delay="0"/>
                                          </p:stCondLst>
                                        </p:cTn>
                                        <p:tgtEl>
                                          <p:spTgt spid="608286"/>
                                        </p:tgtEl>
                                        <p:attrNameLst>
                                          <p:attrName>style.visibility</p:attrName>
                                        </p:attrNameLst>
                                      </p:cBhvr>
                                      <p:to>
                                        <p:strVal val="visible"/>
                                      </p:to>
                                    </p:set>
                                    <p:animEffect transition="in" filter="wipe(up)">
                                      <p:cBhvr>
                                        <p:cTn id="32" dur="500"/>
                                        <p:tgtEl>
                                          <p:spTgt spid="608286"/>
                                        </p:tgtEl>
                                      </p:cBhvr>
                                    </p:animEffect>
                                  </p:childTnLst>
                                </p:cTn>
                              </p:par>
                            </p:childTnLst>
                          </p:cTn>
                        </p:par>
                        <p:par>
                          <p:cTn id="33" fill="hold" nodeType="afterGroup">
                            <p:stCondLst>
                              <p:cond delay="1000"/>
                            </p:stCondLst>
                            <p:childTnLst>
                              <p:par>
                                <p:cTn id="34" presetID="22" presetClass="entr" presetSubtype="1"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par>
                                <p:cTn id="37" presetID="22" presetClass="entr" presetSubtype="1" fill="hold" nodeType="withEffect">
                                  <p:stCondLst>
                                    <p:cond delay="0"/>
                                  </p:stCondLst>
                                  <p:childTnLst>
                                    <p:set>
                                      <p:cBhvr>
                                        <p:cTn id="38" dur="1" fill="hold">
                                          <p:stCondLst>
                                            <p:cond delay="0"/>
                                          </p:stCondLst>
                                        </p:cTn>
                                        <p:tgtEl>
                                          <p:spTgt spid="608274"/>
                                        </p:tgtEl>
                                        <p:attrNameLst>
                                          <p:attrName>style.visibility</p:attrName>
                                        </p:attrNameLst>
                                      </p:cBhvr>
                                      <p:to>
                                        <p:strVal val="visible"/>
                                      </p:to>
                                    </p:set>
                                    <p:animEffect transition="in" filter="wipe(up)">
                                      <p:cBhvr>
                                        <p:cTn id="39" dur="500"/>
                                        <p:tgtEl>
                                          <p:spTgt spid="608274"/>
                                        </p:tgtEl>
                                      </p:cBhvr>
                                    </p:animEffect>
                                  </p:childTnLst>
                                </p:cTn>
                              </p:par>
                            </p:childTnLst>
                          </p:cTn>
                        </p:par>
                        <p:par>
                          <p:cTn id="40" fill="hold" nodeType="afterGroup">
                            <p:stCondLst>
                              <p:cond delay="1500"/>
                            </p:stCondLst>
                            <p:childTnLst>
                              <p:par>
                                <p:cTn id="41" presetID="22"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par>
                                <p:cTn id="44" presetID="22" presetClass="entr" presetSubtype="1" fill="hold" nodeType="withEffect">
                                  <p:stCondLst>
                                    <p:cond delay="0"/>
                                  </p:stCondLst>
                                  <p:childTnLst>
                                    <p:set>
                                      <p:cBhvr>
                                        <p:cTn id="45" dur="1" fill="hold">
                                          <p:stCondLst>
                                            <p:cond delay="0"/>
                                          </p:stCondLst>
                                        </p:cTn>
                                        <p:tgtEl>
                                          <p:spTgt spid="608319"/>
                                        </p:tgtEl>
                                        <p:attrNameLst>
                                          <p:attrName>style.visibility</p:attrName>
                                        </p:attrNameLst>
                                      </p:cBhvr>
                                      <p:to>
                                        <p:strVal val="visible"/>
                                      </p:to>
                                    </p:set>
                                    <p:animEffect transition="in" filter="wipe(up)">
                                      <p:cBhvr>
                                        <p:cTn id="46" dur="500"/>
                                        <p:tgtEl>
                                          <p:spTgt spid="608319"/>
                                        </p:tgtEl>
                                      </p:cBhvr>
                                    </p:animEffect>
                                  </p:childTnLst>
                                </p:cTn>
                              </p:par>
                            </p:childTnLst>
                          </p:cTn>
                        </p:par>
                        <p:par>
                          <p:cTn id="47" fill="hold" nodeType="afterGroup">
                            <p:stCondLst>
                              <p:cond delay="2000"/>
                            </p:stCondLst>
                            <p:childTnLst>
                              <p:par>
                                <p:cTn id="48" presetID="22" presetClass="entr" presetSubtype="1"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childTnLst>
                                </p:cTn>
                              </p:par>
                            </p:childTnLst>
                          </p:cTn>
                        </p:par>
                        <p:par>
                          <p:cTn id="56" fill="hold" nodeType="afterGroup">
                            <p:stCondLst>
                              <p:cond delay="1000"/>
                            </p:stCondLst>
                            <p:childTnLst>
                              <p:par>
                                <p:cTn id="57" presetID="22" presetClass="entr" presetSubtype="1" fill="hold" nodeType="afterEffect">
                                  <p:stCondLst>
                                    <p:cond delay="0"/>
                                  </p:stCondLst>
                                  <p:childTnLst>
                                    <p:set>
                                      <p:cBhvr>
                                        <p:cTn id="58" dur="1" fill="hold">
                                          <p:stCondLst>
                                            <p:cond delay="0"/>
                                          </p:stCondLst>
                                        </p:cTn>
                                        <p:tgtEl>
                                          <p:spTgt spid="608312"/>
                                        </p:tgtEl>
                                        <p:attrNameLst>
                                          <p:attrName>style.visibility</p:attrName>
                                        </p:attrNameLst>
                                      </p:cBhvr>
                                      <p:to>
                                        <p:strVal val="visible"/>
                                      </p:to>
                                    </p:set>
                                    <p:animEffect transition="in" filter="wipe(up)">
                                      <p:cBhvr>
                                        <p:cTn id="59" dur="500"/>
                                        <p:tgtEl>
                                          <p:spTgt spid="608312"/>
                                        </p:tgtEl>
                                      </p:cBhvr>
                                    </p:animEffect>
                                  </p:childTnLst>
                                </p:cTn>
                              </p:par>
                              <p:par>
                                <p:cTn id="60" presetID="22" presetClass="entr" presetSubtype="1"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up)">
                                      <p:cBhvr>
                                        <p:cTn id="62" dur="500"/>
                                        <p:tgtEl>
                                          <p:spTgt spid="17"/>
                                        </p:tgtEl>
                                      </p:cBhvr>
                                    </p:animEffect>
                                  </p:childTnLst>
                                </p:cTn>
                              </p:par>
                            </p:childTnLst>
                          </p:cTn>
                        </p:par>
                        <p:par>
                          <p:cTn id="63" fill="hold" nodeType="afterGroup">
                            <p:stCondLst>
                              <p:cond delay="1500"/>
                            </p:stCondLst>
                            <p:childTnLst>
                              <p:par>
                                <p:cTn id="64" presetID="22" presetClass="entr" presetSubtype="1" fill="hold" nodeType="afterEffect">
                                  <p:stCondLst>
                                    <p:cond delay="0"/>
                                  </p:stCondLst>
                                  <p:childTnLst>
                                    <p:set>
                                      <p:cBhvr>
                                        <p:cTn id="65" dur="1" fill="hold">
                                          <p:stCondLst>
                                            <p:cond delay="0"/>
                                          </p:stCondLst>
                                        </p:cTn>
                                        <p:tgtEl>
                                          <p:spTgt spid="608301"/>
                                        </p:tgtEl>
                                        <p:attrNameLst>
                                          <p:attrName>style.visibility</p:attrName>
                                        </p:attrNameLst>
                                      </p:cBhvr>
                                      <p:to>
                                        <p:strVal val="visible"/>
                                      </p:to>
                                    </p:set>
                                    <p:animEffect transition="in" filter="wipe(up)">
                                      <p:cBhvr>
                                        <p:cTn id="66" dur="500"/>
                                        <p:tgtEl>
                                          <p:spTgt spid="608301"/>
                                        </p:tgtEl>
                                      </p:cBhvr>
                                    </p:animEffect>
                                  </p:childTnLst>
                                </p:cTn>
                              </p:par>
                              <p:par>
                                <p:cTn id="67" presetID="22" presetClass="entr" presetSubtype="1" fill="hold" nodeType="withEffect">
                                  <p:stCondLst>
                                    <p:cond delay="0"/>
                                  </p:stCondLst>
                                  <p:childTnLst>
                                    <p:set>
                                      <p:cBhvr>
                                        <p:cTn id="68" dur="1" fill="hold">
                                          <p:stCondLst>
                                            <p:cond delay="0"/>
                                          </p:stCondLst>
                                        </p:cTn>
                                        <p:tgtEl>
                                          <p:spTgt spid="608330"/>
                                        </p:tgtEl>
                                        <p:attrNameLst>
                                          <p:attrName>style.visibility</p:attrName>
                                        </p:attrNameLst>
                                      </p:cBhvr>
                                      <p:to>
                                        <p:strVal val="visible"/>
                                      </p:to>
                                    </p:set>
                                    <p:animEffect transition="in" filter="wipe(up)">
                                      <p:cBhvr>
                                        <p:cTn id="69" dur="500"/>
                                        <p:tgtEl>
                                          <p:spTgt spid="608330"/>
                                        </p:tgtEl>
                                      </p:cBhvr>
                                    </p:animEffect>
                                  </p:childTnLst>
                                </p:cTn>
                              </p:par>
                              <p:par>
                                <p:cTn id="70" presetID="22" presetClass="entr" presetSubtype="1"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up)">
                                      <p:cBhvr>
                                        <p:cTn id="72" dur="500"/>
                                        <p:tgtEl>
                                          <p:spTgt spid="11"/>
                                        </p:tgtEl>
                                      </p:cBhvr>
                                    </p:animEffect>
                                  </p:childTnLst>
                                </p:cTn>
                              </p:par>
                              <p:par>
                                <p:cTn id="73" presetID="22" presetClass="entr" presetSubtype="1"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up)">
                                      <p:cBhvr>
                                        <p:cTn id="75" dur="500"/>
                                        <p:tgtEl>
                                          <p:spTgt spid="14"/>
                                        </p:tgtEl>
                                      </p:cBhvr>
                                    </p:animEffect>
                                  </p:childTnLst>
                                </p:cTn>
                              </p:par>
                              <p:par>
                                <p:cTn id="76" presetID="22" presetClass="entr" presetSubtype="1" fill="hold" nodeType="withEffect">
                                  <p:stCondLst>
                                    <p:cond delay="0"/>
                                  </p:stCondLst>
                                  <p:childTnLst>
                                    <p:set>
                                      <p:cBhvr>
                                        <p:cTn id="77" dur="1" fill="hold">
                                          <p:stCondLst>
                                            <p:cond delay="0"/>
                                          </p:stCondLst>
                                        </p:cTn>
                                        <p:tgtEl>
                                          <p:spTgt spid="608302"/>
                                        </p:tgtEl>
                                        <p:attrNameLst>
                                          <p:attrName>style.visibility</p:attrName>
                                        </p:attrNameLst>
                                      </p:cBhvr>
                                      <p:to>
                                        <p:strVal val="visible"/>
                                      </p:to>
                                    </p:set>
                                    <p:animEffect transition="in" filter="wipe(up)">
                                      <p:cBhvr>
                                        <p:cTn id="78" dur="500"/>
                                        <p:tgtEl>
                                          <p:spTgt spid="608302"/>
                                        </p:tgtEl>
                                      </p:cBhvr>
                                    </p:animEffect>
                                  </p:childTnLst>
                                </p:cTn>
                              </p:par>
                              <p:par>
                                <p:cTn id="79" presetID="22" presetClass="entr" presetSubtype="1" fill="hold"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up)">
                                      <p:cBhvr>
                                        <p:cTn id="81" dur="500"/>
                                        <p:tgtEl>
                                          <p:spTgt spid="10"/>
                                        </p:tgtEl>
                                      </p:cBhvr>
                                    </p:animEffect>
                                  </p:childTnLst>
                                </p:cTn>
                              </p:par>
                              <p:par>
                                <p:cTn id="82" presetID="22" presetClass="entr" presetSubtype="1" fill="hold" nodeType="withEffect">
                                  <p:stCondLst>
                                    <p:cond delay="0"/>
                                  </p:stCondLst>
                                  <p:childTnLst>
                                    <p:set>
                                      <p:cBhvr>
                                        <p:cTn id="83" dur="1" fill="hold">
                                          <p:stCondLst>
                                            <p:cond delay="0"/>
                                          </p:stCondLst>
                                        </p:cTn>
                                        <p:tgtEl>
                                          <p:spTgt spid="608329"/>
                                        </p:tgtEl>
                                        <p:attrNameLst>
                                          <p:attrName>style.visibility</p:attrName>
                                        </p:attrNameLst>
                                      </p:cBhvr>
                                      <p:to>
                                        <p:strVal val="visible"/>
                                      </p:to>
                                    </p:set>
                                    <p:animEffect transition="in" filter="wipe(up)">
                                      <p:cBhvr>
                                        <p:cTn id="84" dur="500"/>
                                        <p:tgtEl>
                                          <p:spTgt spid="608329"/>
                                        </p:tgtEl>
                                      </p:cBhvr>
                                    </p:animEffect>
                                  </p:childTnLst>
                                </p:cTn>
                              </p:par>
                              <p:par>
                                <p:cTn id="85" presetID="22" presetClass="entr" presetSubtype="1" fill="hold"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up)">
                                      <p:cBhvr>
                                        <p:cTn id="87" dur="500"/>
                                        <p:tgtEl>
                                          <p:spTgt spid="12"/>
                                        </p:tgtEl>
                                      </p:cBhvr>
                                    </p:animEffect>
                                  </p:childTnLst>
                                </p:cTn>
                              </p:par>
                            </p:childTnLst>
                          </p:cTn>
                        </p:par>
                        <p:par>
                          <p:cTn id="88" fill="hold" nodeType="afterGroup">
                            <p:stCondLst>
                              <p:cond delay="2000"/>
                            </p:stCondLst>
                            <p:childTnLst>
                              <p:par>
                                <p:cTn id="89" presetID="22" presetClass="entr" presetSubtype="1" fill="hold" nodeType="afterEffect">
                                  <p:stCondLst>
                                    <p:cond delay="0"/>
                                  </p:stCondLst>
                                  <p:childTnLst>
                                    <p:set>
                                      <p:cBhvr>
                                        <p:cTn id="90" dur="1" fill="hold">
                                          <p:stCondLst>
                                            <p:cond delay="0"/>
                                          </p:stCondLst>
                                        </p:cTn>
                                        <p:tgtEl>
                                          <p:spTgt spid="608331"/>
                                        </p:tgtEl>
                                        <p:attrNameLst>
                                          <p:attrName>style.visibility</p:attrName>
                                        </p:attrNameLst>
                                      </p:cBhvr>
                                      <p:to>
                                        <p:strVal val="visible"/>
                                      </p:to>
                                    </p:set>
                                    <p:animEffect transition="in" filter="wipe(up)">
                                      <p:cBhvr>
                                        <p:cTn id="91" dur="500"/>
                                        <p:tgtEl>
                                          <p:spTgt spid="608331"/>
                                        </p:tgtEl>
                                      </p:cBhvr>
                                    </p:animEffect>
                                  </p:childTnLst>
                                </p:cTn>
                              </p:par>
                              <p:par>
                                <p:cTn id="92" presetID="22" presetClass="entr" presetSubtype="1" fill="hold"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up)">
                                      <p:cBhvr>
                                        <p:cTn id="94" dur="500"/>
                                        <p:tgtEl>
                                          <p:spTgt spid="15"/>
                                        </p:tgtEl>
                                      </p:cBhvr>
                                    </p:animEffect>
                                  </p:childTnLst>
                                </p:cTn>
                              </p:par>
                              <p:par>
                                <p:cTn id="95" presetID="22" presetClass="entr" presetSubtype="1" fill="hold" nodeType="withEffect">
                                  <p:stCondLst>
                                    <p:cond delay="0"/>
                                  </p:stCondLst>
                                  <p:childTnLst>
                                    <p:set>
                                      <p:cBhvr>
                                        <p:cTn id="96" dur="1" fill="hold">
                                          <p:stCondLst>
                                            <p:cond delay="0"/>
                                          </p:stCondLst>
                                        </p:cTn>
                                        <p:tgtEl>
                                          <p:spTgt spid="608332"/>
                                        </p:tgtEl>
                                        <p:attrNameLst>
                                          <p:attrName>style.visibility</p:attrName>
                                        </p:attrNameLst>
                                      </p:cBhvr>
                                      <p:to>
                                        <p:strVal val="visible"/>
                                      </p:to>
                                    </p:set>
                                    <p:animEffect transition="in" filter="wipe(up)">
                                      <p:cBhvr>
                                        <p:cTn id="97" dur="500"/>
                                        <p:tgtEl>
                                          <p:spTgt spid="608332"/>
                                        </p:tgtEl>
                                      </p:cBhvr>
                                    </p:animEffect>
                                  </p:childTnLst>
                                </p:cTn>
                              </p:par>
                            </p:childTnLst>
                          </p:cTn>
                        </p:par>
                        <p:par>
                          <p:cTn id="98" fill="hold" nodeType="afterGroup">
                            <p:stCondLst>
                              <p:cond delay="2500"/>
                            </p:stCondLst>
                            <p:childTnLst>
                              <p:par>
                                <p:cTn id="99" presetID="22" presetClass="entr" presetSubtype="1" fill="hold"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wipe(up)">
                                      <p:cBhvr>
                                        <p:cTn id="101" dur="500"/>
                                        <p:tgtEl>
                                          <p:spTgt spid="16"/>
                                        </p:tgtEl>
                                      </p:cBhvr>
                                    </p:animEffect>
                                  </p:childTnLst>
                                </p:cTn>
                              </p:par>
                            </p:childTnLst>
                          </p:cTn>
                        </p:par>
                        <p:par>
                          <p:cTn id="102" fill="hold" nodeType="afterGroup">
                            <p:stCondLst>
                              <p:cond delay="3000"/>
                            </p:stCondLst>
                            <p:childTnLst>
                              <p:par>
                                <p:cTn id="103" presetID="22" presetClass="entr" presetSubtype="8" fill="hold" nodeType="afterEffect">
                                  <p:stCondLst>
                                    <p:cond delay="0"/>
                                  </p:stCondLst>
                                  <p:childTnLst>
                                    <p:set>
                                      <p:cBhvr>
                                        <p:cTn id="104" dur="1" fill="hold">
                                          <p:stCondLst>
                                            <p:cond delay="0"/>
                                          </p:stCondLst>
                                        </p:cTn>
                                        <p:tgtEl>
                                          <p:spTgt spid="608270"/>
                                        </p:tgtEl>
                                        <p:attrNameLst>
                                          <p:attrName>style.visibility</p:attrName>
                                        </p:attrNameLst>
                                      </p:cBhvr>
                                      <p:to>
                                        <p:strVal val="visible"/>
                                      </p:to>
                                    </p:set>
                                    <p:animEffect transition="in" filter="wipe(left)">
                                      <p:cBhvr>
                                        <p:cTn id="105" dur="500"/>
                                        <p:tgtEl>
                                          <p:spTgt spid="608270"/>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6443"/>
                                        </p:tgtEl>
                                        <p:attrNameLst>
                                          <p:attrName>style.visibility</p:attrName>
                                        </p:attrNameLst>
                                      </p:cBhvr>
                                      <p:to>
                                        <p:strVal val="visible"/>
                                      </p:to>
                                    </p:set>
                                    <p:animEffect transition="in" filter="wipe(left)">
                                      <p:cBhvr>
                                        <p:cTn id="108" dur="500"/>
                                        <p:tgtEl>
                                          <p:spTgt spid="16443"/>
                                        </p:tgtEl>
                                      </p:cBhvr>
                                    </p:animEffect>
                                  </p:childTnLst>
                                </p:cTn>
                              </p:par>
                              <p:par>
                                <p:cTn id="109" presetID="22" presetClass="entr" presetSubtype="8" fill="hold" nodeType="withEffect">
                                  <p:stCondLst>
                                    <p:cond delay="0"/>
                                  </p:stCondLst>
                                  <p:childTnLst>
                                    <p:set>
                                      <p:cBhvr>
                                        <p:cTn id="110" dur="1" fill="hold">
                                          <p:stCondLst>
                                            <p:cond delay="0"/>
                                          </p:stCondLst>
                                        </p:cTn>
                                        <p:tgtEl>
                                          <p:spTgt spid="608269"/>
                                        </p:tgtEl>
                                        <p:attrNameLst>
                                          <p:attrName>style.visibility</p:attrName>
                                        </p:attrNameLst>
                                      </p:cBhvr>
                                      <p:to>
                                        <p:strVal val="visible"/>
                                      </p:to>
                                    </p:set>
                                    <p:animEffect transition="in" filter="wipe(left)">
                                      <p:cBhvr>
                                        <p:cTn id="111" dur="500"/>
                                        <p:tgtEl>
                                          <p:spTgt spid="608269"/>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16448"/>
                                        </p:tgtEl>
                                        <p:attrNameLst>
                                          <p:attrName>style.visibility</p:attrName>
                                        </p:attrNameLst>
                                      </p:cBhvr>
                                      <p:to>
                                        <p:strVal val="visible"/>
                                      </p:to>
                                    </p:set>
                                    <p:animEffect transition="in" filter="wipe(left)">
                                      <p:cBhvr>
                                        <p:cTn id="114" dur="500"/>
                                        <p:tgtEl>
                                          <p:spTgt spid="16448"/>
                                        </p:tgtEl>
                                      </p:cBhvr>
                                    </p:animEffect>
                                  </p:childTnLst>
                                </p:cTn>
                              </p:par>
                              <p:par>
                                <p:cTn id="115" presetID="22" presetClass="entr" presetSubtype="8" fill="hold" nodeType="withEffect">
                                  <p:stCondLst>
                                    <p:cond delay="0"/>
                                  </p:stCondLst>
                                  <p:childTnLst>
                                    <p:set>
                                      <p:cBhvr>
                                        <p:cTn id="116" dur="1" fill="hold">
                                          <p:stCondLst>
                                            <p:cond delay="0"/>
                                          </p:stCondLst>
                                        </p:cTn>
                                        <p:tgtEl>
                                          <p:spTgt spid="608268"/>
                                        </p:tgtEl>
                                        <p:attrNameLst>
                                          <p:attrName>style.visibility</p:attrName>
                                        </p:attrNameLst>
                                      </p:cBhvr>
                                      <p:to>
                                        <p:strVal val="visible"/>
                                      </p:to>
                                    </p:set>
                                    <p:animEffect transition="in" filter="wipe(left)">
                                      <p:cBhvr>
                                        <p:cTn id="117" dur="500"/>
                                        <p:tgtEl>
                                          <p:spTgt spid="608268"/>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16449"/>
                                        </p:tgtEl>
                                        <p:attrNameLst>
                                          <p:attrName>style.visibility</p:attrName>
                                        </p:attrNameLst>
                                      </p:cBhvr>
                                      <p:to>
                                        <p:strVal val="visible"/>
                                      </p:to>
                                    </p:set>
                                    <p:animEffect transition="in" filter="wipe(left)">
                                      <p:cBhvr>
                                        <p:cTn id="120" dur="500"/>
                                        <p:tgtEl>
                                          <p:spTgt spid="16449"/>
                                        </p:tgtEl>
                                      </p:cBhvr>
                                    </p:animEffect>
                                  </p:childTnLst>
                                </p:cTn>
                              </p:par>
                              <p:par>
                                <p:cTn id="121" presetID="22" presetClass="entr" presetSubtype="8" fill="hold" nodeType="withEffect">
                                  <p:stCondLst>
                                    <p:cond delay="0"/>
                                  </p:stCondLst>
                                  <p:childTnLst>
                                    <p:set>
                                      <p:cBhvr>
                                        <p:cTn id="122" dur="1" fill="hold">
                                          <p:stCondLst>
                                            <p:cond delay="0"/>
                                          </p:stCondLst>
                                        </p:cTn>
                                        <p:tgtEl>
                                          <p:spTgt spid="608267"/>
                                        </p:tgtEl>
                                        <p:attrNameLst>
                                          <p:attrName>style.visibility</p:attrName>
                                        </p:attrNameLst>
                                      </p:cBhvr>
                                      <p:to>
                                        <p:strVal val="visible"/>
                                      </p:to>
                                    </p:set>
                                    <p:animEffect transition="in" filter="wipe(left)">
                                      <p:cBhvr>
                                        <p:cTn id="123" dur="500"/>
                                        <p:tgtEl>
                                          <p:spTgt spid="608267"/>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16450"/>
                                        </p:tgtEl>
                                        <p:attrNameLst>
                                          <p:attrName>style.visibility</p:attrName>
                                        </p:attrNameLst>
                                      </p:cBhvr>
                                      <p:to>
                                        <p:strVal val="visible"/>
                                      </p:to>
                                    </p:set>
                                    <p:animEffect transition="in" filter="wipe(left)">
                                      <p:cBhvr>
                                        <p:cTn id="126" dur="500"/>
                                        <p:tgtEl>
                                          <p:spTgt spid="16450"/>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16451"/>
                                        </p:tgtEl>
                                        <p:attrNameLst>
                                          <p:attrName>style.visibility</p:attrName>
                                        </p:attrNameLst>
                                      </p:cBhvr>
                                      <p:to>
                                        <p:strVal val="visible"/>
                                      </p:to>
                                    </p:set>
                                    <p:animEffect transition="in" filter="wipe(left)">
                                      <p:cBhvr>
                                        <p:cTn id="129" dur="500"/>
                                        <p:tgtEl>
                                          <p:spTgt spid="16451"/>
                                        </p:tgtEl>
                                      </p:cBhvr>
                                    </p:animEffect>
                                  </p:childTnLst>
                                </p:cTn>
                              </p:par>
                              <p:par>
                                <p:cTn id="130" presetID="22" presetClass="entr" presetSubtype="8" fill="hold" nodeType="withEffect">
                                  <p:stCondLst>
                                    <p:cond delay="0"/>
                                  </p:stCondLst>
                                  <p:childTnLst>
                                    <p:set>
                                      <p:cBhvr>
                                        <p:cTn id="131" dur="1" fill="hold">
                                          <p:stCondLst>
                                            <p:cond delay="0"/>
                                          </p:stCondLst>
                                        </p:cTn>
                                        <p:tgtEl>
                                          <p:spTgt spid="608266"/>
                                        </p:tgtEl>
                                        <p:attrNameLst>
                                          <p:attrName>style.visibility</p:attrName>
                                        </p:attrNameLst>
                                      </p:cBhvr>
                                      <p:to>
                                        <p:strVal val="visible"/>
                                      </p:to>
                                    </p:set>
                                    <p:animEffect transition="in" filter="wipe(left)">
                                      <p:cBhvr>
                                        <p:cTn id="132" dur="500"/>
                                        <p:tgtEl>
                                          <p:spTgt spid="608266"/>
                                        </p:tgtEl>
                                      </p:cBhvr>
                                    </p:animEffect>
                                  </p:childTnLst>
                                </p:cTn>
                              </p:par>
                            </p:childTnLst>
                          </p:cTn>
                        </p:par>
                        <p:par>
                          <p:cTn id="133" fill="hold" nodeType="afterGroup">
                            <p:stCondLst>
                              <p:cond delay="3500"/>
                            </p:stCondLst>
                            <p:childTnLst>
                              <p:par>
                                <p:cTn id="134" presetID="1" presetClass="entr" presetSubtype="0" fill="hold" nodeType="afterEffect">
                                  <p:stCondLst>
                                    <p:cond delay="0"/>
                                  </p:stCondLst>
                                  <p:childTnLst>
                                    <p:set>
                                      <p:cBhvr>
                                        <p:cTn id="135" dur="1" fill="hold">
                                          <p:stCondLst>
                                            <p:cond delay="0"/>
                                          </p:stCondLst>
                                        </p:cTn>
                                        <p:tgtEl>
                                          <p:spTgt spid="3"/>
                                        </p:tgtEl>
                                        <p:attrNameLst>
                                          <p:attrName>style.visibility</p:attrName>
                                        </p:attrNameLst>
                                      </p:cBhvr>
                                      <p:to>
                                        <p:strVal val="visible"/>
                                      </p:to>
                                    </p:set>
                                  </p:childTnLst>
                                </p:cTn>
                              </p:par>
                            </p:childTnLst>
                          </p:cTn>
                        </p:par>
                        <p:par>
                          <p:cTn id="136" fill="hold" nodeType="afterGroup">
                            <p:stCondLst>
                              <p:cond delay="3500"/>
                            </p:stCondLst>
                            <p:childTnLst>
                              <p:par>
                                <p:cTn id="137" presetID="22" presetClass="entr" presetSubtype="8" fill="hold" nodeType="afterEffect">
                                  <p:stCondLst>
                                    <p:cond delay="0"/>
                                  </p:stCondLst>
                                  <p:childTnLst>
                                    <p:set>
                                      <p:cBhvr>
                                        <p:cTn id="138" dur="1" fill="hold">
                                          <p:stCondLst>
                                            <p:cond delay="0"/>
                                          </p:stCondLst>
                                        </p:cTn>
                                        <p:tgtEl>
                                          <p:spTgt spid="608338"/>
                                        </p:tgtEl>
                                        <p:attrNameLst>
                                          <p:attrName>style.visibility</p:attrName>
                                        </p:attrNameLst>
                                      </p:cBhvr>
                                      <p:to>
                                        <p:strVal val="visible"/>
                                      </p:to>
                                    </p:set>
                                    <p:animEffect transition="in" filter="wipe(left)">
                                      <p:cBhvr>
                                        <p:cTn id="139" dur="1000"/>
                                        <p:tgtEl>
                                          <p:spTgt spid="608338"/>
                                        </p:tgtEl>
                                      </p:cBhvr>
                                    </p:animEffect>
                                  </p:childTnLst>
                                </p:cTn>
                              </p:par>
                            </p:childTnLst>
                          </p:cTn>
                        </p:par>
                        <p:par>
                          <p:cTn id="140" fill="hold" nodeType="afterGroup">
                            <p:stCondLst>
                              <p:cond delay="4500"/>
                            </p:stCondLst>
                            <p:childTnLst>
                              <p:par>
                                <p:cTn id="141" presetID="9" presetClass="entr" presetSubtype="0" fill="hold" nodeType="afterEffect">
                                  <p:stCondLst>
                                    <p:cond delay="0"/>
                                  </p:stCondLst>
                                  <p:childTnLst>
                                    <p:set>
                                      <p:cBhvr>
                                        <p:cTn id="142" dur="1" fill="hold">
                                          <p:stCondLst>
                                            <p:cond delay="0"/>
                                          </p:stCondLst>
                                        </p:cTn>
                                        <p:tgtEl>
                                          <p:spTgt spid="2"/>
                                        </p:tgtEl>
                                        <p:attrNameLst>
                                          <p:attrName>style.visibility</p:attrName>
                                        </p:attrNameLst>
                                      </p:cBhvr>
                                      <p:to>
                                        <p:strVal val="visible"/>
                                      </p:to>
                                    </p:set>
                                    <p:animEffect transition="in" filter="dissolve">
                                      <p:cBhvr>
                                        <p:cTn id="143" dur="500"/>
                                        <p:tgtEl>
                                          <p:spTgt spid="2"/>
                                        </p:tgtEl>
                                      </p:cBhvr>
                                    </p:animEffect>
                                  </p:childTnLst>
                                </p:cTn>
                              </p:par>
                            </p:childTnLst>
                          </p:cTn>
                        </p:par>
                        <p:par>
                          <p:cTn id="144" fill="hold" nodeType="afterGroup">
                            <p:stCondLst>
                              <p:cond delay="5000"/>
                            </p:stCondLst>
                            <p:childTnLst>
                              <p:par>
                                <p:cTn id="145" presetID="10" presetClass="entr" presetSubtype="0" fill="hold" nodeType="afterEffect">
                                  <p:stCondLst>
                                    <p:cond delay="0"/>
                                  </p:stCondLst>
                                  <p:childTnLst>
                                    <p:set>
                                      <p:cBhvr>
                                        <p:cTn id="146" dur="1" fill="hold">
                                          <p:stCondLst>
                                            <p:cond delay="0"/>
                                          </p:stCondLst>
                                        </p:cTn>
                                        <p:tgtEl>
                                          <p:spTgt spid="99"/>
                                        </p:tgtEl>
                                        <p:attrNameLst>
                                          <p:attrName>style.visibility</p:attrName>
                                        </p:attrNameLst>
                                      </p:cBhvr>
                                      <p:to>
                                        <p:strVal val="visible"/>
                                      </p:to>
                                    </p:set>
                                    <p:animEffect transition="in" filter="fade">
                                      <p:cBhvr>
                                        <p:cTn id="147"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43" grpId="0" animBg="1"/>
      <p:bldP spid="16448" grpId="0" animBg="1"/>
      <p:bldP spid="16449" grpId="0" animBg="1"/>
      <p:bldP spid="16450" grpId="0" animBg="1"/>
      <p:bldP spid="1645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ChangeArrowheads="1"/>
          </p:cNvSpPr>
          <p:nvPr/>
        </p:nvSpPr>
        <p:spPr bwMode="auto">
          <a:xfrm>
            <a:off x="271463" y="555625"/>
            <a:ext cx="8610600" cy="5997575"/>
          </a:xfrm>
          <a:prstGeom prst="rect">
            <a:avLst/>
          </a:prstGeom>
          <a:gradFill rotWithShape="1">
            <a:gsLst>
              <a:gs pos="0">
                <a:srgbClr val="BECCD6">
                  <a:alpha val="60001"/>
                </a:srgbClr>
              </a:gs>
              <a:gs pos="100000">
                <a:srgbClr val="FFFFFF">
                  <a:alpha val="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374" tIns="45690" rIns="91374" bIns="45690" anchor="ctr"/>
          <a:lstStyle/>
          <a:p>
            <a:endParaRPr lang="en-US"/>
          </a:p>
        </p:txBody>
      </p:sp>
      <p:cxnSp>
        <p:nvCxnSpPr>
          <p:cNvPr id="178178" name="AutoShape 21"/>
          <p:cNvCxnSpPr>
            <a:cxnSpLocks noChangeShapeType="1"/>
          </p:cNvCxnSpPr>
          <p:nvPr/>
        </p:nvCxnSpPr>
        <p:spPr bwMode="auto">
          <a:xfrm flipH="1" flipV="1">
            <a:off x="7169150" y="2611438"/>
            <a:ext cx="533400" cy="26701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178179" name="AutoShape 24"/>
          <p:cNvGrpSpPr>
            <a:grpSpLocks/>
          </p:cNvGrpSpPr>
          <p:nvPr/>
        </p:nvGrpSpPr>
        <p:grpSpPr bwMode="auto">
          <a:xfrm>
            <a:off x="5821363" y="549275"/>
            <a:ext cx="3121025" cy="584200"/>
            <a:chOff x="3667" y="346"/>
            <a:chExt cx="1966" cy="368"/>
          </a:xfrm>
        </p:grpSpPr>
        <p:pic>
          <p:nvPicPr>
            <p:cNvPr id="178674" name="AutoShape 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 y="346"/>
              <a:ext cx="196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75" name="Text Box 7"/>
            <p:cNvSpPr txBox="1">
              <a:spLocks noChangeArrowheads="1"/>
            </p:cNvSpPr>
            <p:nvPr/>
          </p:nvSpPr>
          <p:spPr bwMode="auto">
            <a:xfrm>
              <a:off x="3702" y="387"/>
              <a:ext cx="19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1200" b="1">
                  <a:solidFill>
                    <a:schemeClr val="bg1"/>
                  </a:solidFill>
                  <a:ea typeface="MS PGothic" charset="0"/>
                  <a:cs typeface="MS PGothic" charset="0"/>
                </a:rPr>
                <a:t>On 27th May 1498, Vasco da Gama landed in Kappad Beach</a:t>
              </a:r>
            </a:p>
          </p:txBody>
        </p:sp>
      </p:grpSp>
      <p:grpSp>
        <p:nvGrpSpPr>
          <p:cNvPr id="178180" name="AutoShape 24"/>
          <p:cNvGrpSpPr>
            <a:grpSpLocks/>
          </p:cNvGrpSpPr>
          <p:nvPr/>
        </p:nvGrpSpPr>
        <p:grpSpPr bwMode="auto">
          <a:xfrm>
            <a:off x="5761038" y="596900"/>
            <a:ext cx="3121025" cy="585788"/>
            <a:chOff x="3629" y="376"/>
            <a:chExt cx="1966" cy="369"/>
          </a:xfrm>
        </p:grpSpPr>
        <p:pic>
          <p:nvPicPr>
            <p:cNvPr id="178672" name="AutoShape 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 y="376"/>
              <a:ext cx="196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73" name="Text Box 10"/>
            <p:cNvSpPr txBox="1">
              <a:spLocks noChangeArrowheads="1"/>
            </p:cNvSpPr>
            <p:nvPr/>
          </p:nvSpPr>
          <p:spPr bwMode="auto">
            <a:xfrm>
              <a:off x="3661" y="418"/>
              <a:ext cx="19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1200" b="1">
                  <a:solidFill>
                    <a:schemeClr val="bg1"/>
                  </a:solidFill>
                  <a:ea typeface="MS PGothic" charset="0"/>
                  <a:cs typeface="MS PGothic" charset="0"/>
                </a:rPr>
                <a:t>On 27th May 1498, Vasco da Gama landed in Kappad Beach</a:t>
              </a:r>
            </a:p>
          </p:txBody>
        </p:sp>
      </p:grpSp>
      <p:sp>
        <p:nvSpPr>
          <p:cNvPr id="178181" name="AutoShape 4"/>
          <p:cNvSpPr>
            <a:spLocks noChangeArrowheads="1"/>
          </p:cNvSpPr>
          <p:nvPr/>
        </p:nvSpPr>
        <p:spPr bwMode="auto">
          <a:xfrm>
            <a:off x="508000" y="2914650"/>
            <a:ext cx="2819400" cy="523875"/>
          </a:xfrm>
          <a:prstGeom prst="roundRect">
            <a:avLst>
              <a:gd name="adj" fmla="val 16667"/>
            </a:avLst>
          </a:prstGeom>
          <a:noFill/>
          <a:ln w="9525" cap="rnd">
            <a:solidFill>
              <a:srgbClr val="FF9900"/>
            </a:solidFill>
            <a:prstDash val="dashDot"/>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spcBef>
                <a:spcPct val="50000"/>
              </a:spcBef>
            </a:pPr>
            <a:endParaRPr lang="en-US" sz="1400">
              <a:latin typeface="Arial Narrow" charset="0"/>
            </a:endParaRPr>
          </a:p>
        </p:txBody>
      </p:sp>
      <p:grpSp>
        <p:nvGrpSpPr>
          <p:cNvPr id="178182" name="AutoShape 5"/>
          <p:cNvGrpSpPr>
            <a:grpSpLocks/>
          </p:cNvGrpSpPr>
          <p:nvPr/>
        </p:nvGrpSpPr>
        <p:grpSpPr bwMode="auto">
          <a:xfrm>
            <a:off x="1450975" y="2047875"/>
            <a:ext cx="1139825" cy="334963"/>
            <a:chOff x="914" y="1290"/>
            <a:chExt cx="718" cy="211"/>
          </a:xfrm>
        </p:grpSpPr>
        <p:pic>
          <p:nvPicPr>
            <p:cNvPr id="178670" name="AutoShap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 y="1290"/>
              <a:ext cx="71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71" name="Text Box 14"/>
            <p:cNvSpPr txBox="1">
              <a:spLocks noChangeArrowheads="1"/>
            </p:cNvSpPr>
            <p:nvPr/>
          </p:nvSpPr>
          <p:spPr bwMode="auto">
            <a:xfrm>
              <a:off x="935" y="1311"/>
              <a:ext cx="6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1200" b="1">
                  <a:solidFill>
                    <a:schemeClr val="bg1"/>
                  </a:solidFill>
                  <a:ea typeface="MS PGothic" charset="0"/>
                  <a:cs typeface="MS PGothic" charset="0"/>
                </a:rPr>
                <a:t>celebrated</a:t>
              </a:r>
            </a:p>
          </p:txBody>
        </p:sp>
      </p:grpSp>
      <p:cxnSp>
        <p:nvCxnSpPr>
          <p:cNvPr id="178183" name="AutoShape 6"/>
          <p:cNvCxnSpPr>
            <a:cxnSpLocks noChangeShapeType="1"/>
          </p:cNvCxnSpPr>
          <p:nvPr/>
        </p:nvCxnSpPr>
        <p:spPr bwMode="auto">
          <a:xfrm flipV="1">
            <a:off x="2489200" y="4283075"/>
            <a:ext cx="0" cy="2746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8184" name="AutoShape 7"/>
          <p:cNvCxnSpPr>
            <a:cxnSpLocks noChangeShapeType="1"/>
          </p:cNvCxnSpPr>
          <p:nvPr/>
        </p:nvCxnSpPr>
        <p:spPr bwMode="auto">
          <a:xfrm>
            <a:off x="2024063" y="2387600"/>
            <a:ext cx="465137" cy="6270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8185" name="AutoShape 8"/>
          <p:cNvCxnSpPr>
            <a:cxnSpLocks noChangeShapeType="1"/>
          </p:cNvCxnSpPr>
          <p:nvPr/>
        </p:nvCxnSpPr>
        <p:spPr bwMode="auto">
          <a:xfrm flipH="1">
            <a:off x="1120775" y="2387600"/>
            <a:ext cx="903288" cy="6223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178186" name="AutoShape 10"/>
          <p:cNvGrpSpPr>
            <a:grpSpLocks/>
          </p:cNvGrpSpPr>
          <p:nvPr/>
        </p:nvGrpSpPr>
        <p:grpSpPr bwMode="auto">
          <a:xfrm>
            <a:off x="573088" y="3011488"/>
            <a:ext cx="1090612" cy="334962"/>
            <a:chOff x="361" y="1897"/>
            <a:chExt cx="687" cy="211"/>
          </a:xfrm>
        </p:grpSpPr>
        <p:pic>
          <p:nvPicPr>
            <p:cNvPr id="178668" name="AutoShap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 y="1897"/>
              <a:ext cx="68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69" name="Text Box 20"/>
            <p:cNvSpPr txBox="1">
              <a:spLocks noChangeArrowheads="1"/>
            </p:cNvSpPr>
            <p:nvPr/>
          </p:nvSpPr>
          <p:spPr bwMode="auto">
            <a:xfrm>
              <a:off x="382" y="1917"/>
              <a:ext cx="64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1200" b="1">
                  <a:solidFill>
                    <a:schemeClr val="bg1"/>
                  </a:solidFill>
                  <a:ea typeface="MS PGothic" charset="0"/>
                  <a:cs typeface="MS PGothic" charset="0"/>
                </a:rPr>
                <a:t>May 1898</a:t>
              </a:r>
            </a:p>
          </p:txBody>
        </p:sp>
      </p:grpSp>
      <p:grpSp>
        <p:nvGrpSpPr>
          <p:cNvPr id="178187" name="AutoShape 11"/>
          <p:cNvGrpSpPr>
            <a:grpSpLocks/>
          </p:cNvGrpSpPr>
          <p:nvPr/>
        </p:nvGrpSpPr>
        <p:grpSpPr bwMode="auto">
          <a:xfrm>
            <a:off x="1706563" y="3011488"/>
            <a:ext cx="1560512" cy="341312"/>
            <a:chOff x="1075" y="1897"/>
            <a:chExt cx="983" cy="215"/>
          </a:xfrm>
        </p:grpSpPr>
        <p:pic>
          <p:nvPicPr>
            <p:cNvPr id="178666" name="AutoShape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 y="1897"/>
              <a:ext cx="98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67" name="Text Box 23"/>
            <p:cNvSpPr txBox="1">
              <a:spLocks noChangeArrowheads="1"/>
            </p:cNvSpPr>
            <p:nvPr/>
          </p:nvSpPr>
          <p:spPr bwMode="auto">
            <a:xfrm>
              <a:off x="1097" y="1919"/>
              <a:ext cx="9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1200" b="1">
                  <a:solidFill>
                    <a:schemeClr val="bg1"/>
                  </a:solidFill>
                  <a:ea typeface="MS PGothic" charset="0"/>
                  <a:cs typeface="MS PGothic" charset="0"/>
                </a:rPr>
                <a:t>400th anniversary</a:t>
              </a:r>
            </a:p>
          </p:txBody>
        </p:sp>
      </p:grpSp>
      <p:cxnSp>
        <p:nvCxnSpPr>
          <p:cNvPr id="178188" name="AutoShape 12"/>
          <p:cNvCxnSpPr>
            <a:cxnSpLocks noChangeShapeType="1"/>
          </p:cNvCxnSpPr>
          <p:nvPr/>
        </p:nvCxnSpPr>
        <p:spPr bwMode="auto">
          <a:xfrm flipV="1">
            <a:off x="2489200" y="3351213"/>
            <a:ext cx="0" cy="3905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178189" name="AutoShape 13"/>
          <p:cNvGrpSpPr>
            <a:grpSpLocks/>
          </p:cNvGrpSpPr>
          <p:nvPr/>
        </p:nvGrpSpPr>
        <p:grpSpPr bwMode="auto">
          <a:xfrm>
            <a:off x="2060575" y="3743325"/>
            <a:ext cx="854075" cy="542925"/>
            <a:chOff x="1298" y="2358"/>
            <a:chExt cx="538" cy="342"/>
          </a:xfrm>
        </p:grpSpPr>
        <p:pic>
          <p:nvPicPr>
            <p:cNvPr id="178664" name="AutoShape 1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8" y="2358"/>
              <a:ext cx="538"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65" name="Text Box 27"/>
            <p:cNvSpPr txBox="1">
              <a:spLocks noChangeArrowheads="1"/>
            </p:cNvSpPr>
            <p:nvPr/>
          </p:nvSpPr>
          <p:spPr bwMode="auto">
            <a:xfrm>
              <a:off x="1326" y="2385"/>
              <a:ext cx="4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1200" b="1">
                  <a:solidFill>
                    <a:schemeClr val="bg1"/>
                  </a:solidFill>
                  <a:ea typeface="MS PGothic" charset="0"/>
                  <a:cs typeface="MS PGothic" charset="0"/>
                </a:rPr>
                <a:t>arrival in</a:t>
              </a:r>
            </a:p>
          </p:txBody>
        </p:sp>
      </p:grpSp>
      <p:cxnSp>
        <p:nvCxnSpPr>
          <p:cNvPr id="178190" name="AutoShape 14"/>
          <p:cNvCxnSpPr>
            <a:cxnSpLocks noChangeShapeType="1"/>
          </p:cNvCxnSpPr>
          <p:nvPr/>
        </p:nvCxnSpPr>
        <p:spPr bwMode="auto">
          <a:xfrm rot="16200000" flipH="1">
            <a:off x="1656557" y="1688306"/>
            <a:ext cx="731838" cy="317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78191" name="Rectangle 15"/>
          <p:cNvGrpSpPr>
            <a:grpSpLocks/>
          </p:cNvGrpSpPr>
          <p:nvPr/>
        </p:nvGrpSpPr>
        <p:grpSpPr bwMode="auto">
          <a:xfrm>
            <a:off x="487363" y="603250"/>
            <a:ext cx="3067050" cy="735013"/>
            <a:chOff x="307" y="380"/>
            <a:chExt cx="1932" cy="463"/>
          </a:xfrm>
        </p:grpSpPr>
        <p:pic>
          <p:nvPicPr>
            <p:cNvPr id="178662" name="Rectangl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 y="380"/>
              <a:ext cx="1932"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63" name="Text Box 31"/>
            <p:cNvSpPr txBox="1">
              <a:spLocks noChangeArrowheads="1"/>
            </p:cNvSpPr>
            <p:nvPr/>
          </p:nvSpPr>
          <p:spPr bwMode="auto">
            <a:xfrm>
              <a:off x="317" y="383"/>
              <a:ext cx="191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400" b="1">
                  <a:solidFill>
                    <a:schemeClr val="bg1"/>
                  </a:solidFill>
                  <a:ea typeface="MS PGothic" charset="0"/>
                  <a:cs typeface="MS PGothic" charset="0"/>
                </a:rPr>
                <a:t>In May 1898 Portugal celebrated the 400th anniversary of this explorer</a:t>
              </a:r>
              <a:r>
                <a:rPr lang="ja-JP" altLang="en-US" sz="1400" b="1">
                  <a:solidFill>
                    <a:schemeClr val="bg1"/>
                  </a:solidFill>
                  <a:ea typeface="MS PGothic" charset="0"/>
                  <a:cs typeface="MS PGothic" charset="0"/>
                </a:rPr>
                <a:t>’</a:t>
              </a:r>
              <a:r>
                <a:rPr lang="en-US" sz="1400" b="1">
                  <a:solidFill>
                    <a:schemeClr val="bg1"/>
                  </a:solidFill>
                  <a:ea typeface="MS PGothic" charset="0"/>
                  <a:cs typeface="MS PGothic" charset="0"/>
                </a:rPr>
                <a:t>s arrival in India.</a:t>
              </a:r>
            </a:p>
          </p:txBody>
        </p:sp>
      </p:grpSp>
      <p:cxnSp>
        <p:nvCxnSpPr>
          <p:cNvPr id="178192" name="AutoShape 16"/>
          <p:cNvCxnSpPr>
            <a:cxnSpLocks noChangeShapeType="1"/>
          </p:cNvCxnSpPr>
          <p:nvPr/>
        </p:nvCxnSpPr>
        <p:spPr bwMode="auto">
          <a:xfrm>
            <a:off x="2024063" y="2387600"/>
            <a:ext cx="979487" cy="127000"/>
          </a:xfrm>
          <a:prstGeom prst="straightConnector1">
            <a:avLst/>
          </a:prstGeom>
          <a:noFill/>
          <a:ln w="9525">
            <a:solidFill>
              <a:srgbClr val="00547E"/>
            </a:solidFill>
            <a:round/>
            <a:headEnd/>
            <a:tailEnd/>
          </a:ln>
          <a:extLst>
            <a:ext uri="{909E8E84-426E-40dd-AFC4-6F175D3DCCD1}">
              <a14:hiddenFill xmlns:a14="http://schemas.microsoft.com/office/drawing/2010/main">
                <a:noFill/>
              </a14:hiddenFill>
            </a:ext>
          </a:extLst>
        </p:spPr>
      </p:cxnSp>
      <p:grpSp>
        <p:nvGrpSpPr>
          <p:cNvPr id="178193" name="AutoShape 17"/>
          <p:cNvGrpSpPr>
            <a:grpSpLocks/>
          </p:cNvGrpSpPr>
          <p:nvPr/>
        </p:nvGrpSpPr>
        <p:grpSpPr bwMode="auto">
          <a:xfrm>
            <a:off x="2547938" y="2517775"/>
            <a:ext cx="908050" cy="334963"/>
            <a:chOff x="1605" y="1586"/>
            <a:chExt cx="572" cy="211"/>
          </a:xfrm>
        </p:grpSpPr>
        <p:pic>
          <p:nvPicPr>
            <p:cNvPr id="178660" name="AutoShape 1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5" y="1586"/>
              <a:ext cx="57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61" name="Text Box 35"/>
            <p:cNvSpPr txBox="1">
              <a:spLocks noChangeArrowheads="1"/>
            </p:cNvSpPr>
            <p:nvPr/>
          </p:nvSpPr>
          <p:spPr bwMode="auto">
            <a:xfrm>
              <a:off x="1625" y="1605"/>
              <a:ext cx="5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1200" b="1">
                  <a:solidFill>
                    <a:schemeClr val="bg1"/>
                  </a:solidFill>
                  <a:ea typeface="MS PGothic" charset="0"/>
                  <a:cs typeface="MS PGothic" charset="0"/>
                </a:rPr>
                <a:t>Portugal</a:t>
              </a:r>
            </a:p>
          </p:txBody>
        </p:sp>
      </p:grpSp>
      <p:grpSp>
        <p:nvGrpSpPr>
          <p:cNvPr id="178194" name="AutoShape 19"/>
          <p:cNvGrpSpPr>
            <a:grpSpLocks/>
          </p:cNvGrpSpPr>
          <p:nvPr/>
        </p:nvGrpSpPr>
        <p:grpSpPr bwMode="auto">
          <a:xfrm>
            <a:off x="6669088" y="2273300"/>
            <a:ext cx="1000125" cy="336550"/>
            <a:chOff x="4201" y="1432"/>
            <a:chExt cx="630" cy="212"/>
          </a:xfrm>
        </p:grpSpPr>
        <p:pic>
          <p:nvPicPr>
            <p:cNvPr id="178658" name="AutoShape 19"/>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1" y="1432"/>
              <a:ext cx="63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59" name="Text Box 38"/>
            <p:cNvSpPr txBox="1">
              <a:spLocks noChangeArrowheads="1"/>
            </p:cNvSpPr>
            <p:nvPr/>
          </p:nvSpPr>
          <p:spPr bwMode="auto">
            <a:xfrm>
              <a:off x="4220" y="1453"/>
              <a:ext cx="5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200" b="1">
                  <a:ea typeface="MS PGothic" charset="0"/>
                  <a:cs typeface="MS PGothic" charset="0"/>
                </a:rPr>
                <a:t>landed in</a:t>
              </a:r>
            </a:p>
          </p:txBody>
        </p:sp>
      </p:grpSp>
      <p:cxnSp>
        <p:nvCxnSpPr>
          <p:cNvPr id="178195" name="AutoShape 20"/>
          <p:cNvCxnSpPr>
            <a:cxnSpLocks noChangeShapeType="1"/>
          </p:cNvCxnSpPr>
          <p:nvPr/>
        </p:nvCxnSpPr>
        <p:spPr bwMode="auto">
          <a:xfrm flipH="1" flipV="1">
            <a:off x="7169150" y="2609850"/>
            <a:ext cx="935038" cy="414338"/>
          </a:xfrm>
          <a:prstGeom prst="straightConnector1">
            <a:avLst/>
          </a:prstGeom>
          <a:noFill/>
          <a:ln w="9525">
            <a:solidFill>
              <a:srgbClr val="00547E"/>
            </a:solidFill>
            <a:round/>
            <a:headEnd/>
            <a:tailEnd/>
          </a:ln>
          <a:extLst>
            <a:ext uri="{909E8E84-426E-40dd-AFC4-6F175D3DCCD1}">
              <a14:hiddenFill xmlns:a14="http://schemas.microsoft.com/office/drawing/2010/main">
                <a:noFill/>
              </a14:hiddenFill>
            </a:ext>
          </a:extLst>
        </p:spPr>
      </p:cxnSp>
      <p:cxnSp>
        <p:nvCxnSpPr>
          <p:cNvPr id="178196" name="AutoShape 21"/>
          <p:cNvCxnSpPr>
            <a:cxnSpLocks noChangeShapeType="1"/>
          </p:cNvCxnSpPr>
          <p:nvPr/>
        </p:nvCxnSpPr>
        <p:spPr bwMode="auto">
          <a:xfrm flipV="1">
            <a:off x="7165975" y="2611438"/>
            <a:ext cx="3175" cy="19367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178197" name="AutoShape 23"/>
          <p:cNvGrpSpPr>
            <a:grpSpLocks/>
          </p:cNvGrpSpPr>
          <p:nvPr/>
        </p:nvGrpSpPr>
        <p:grpSpPr bwMode="auto">
          <a:xfrm>
            <a:off x="7400925" y="3005138"/>
            <a:ext cx="1408113" cy="334962"/>
            <a:chOff x="4662" y="1893"/>
            <a:chExt cx="887" cy="211"/>
          </a:xfrm>
        </p:grpSpPr>
        <p:pic>
          <p:nvPicPr>
            <p:cNvPr id="178656" name="AutoShape 23"/>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62" y="1893"/>
              <a:ext cx="88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57" name="Text Box 43"/>
            <p:cNvSpPr txBox="1">
              <a:spLocks noChangeArrowheads="1"/>
            </p:cNvSpPr>
            <p:nvPr/>
          </p:nvSpPr>
          <p:spPr bwMode="auto">
            <a:xfrm>
              <a:off x="4684" y="1914"/>
              <a:ext cx="84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1200" b="1">
                  <a:ea typeface="MS PGothic" charset="0"/>
                  <a:cs typeface="MS PGothic" charset="0"/>
                </a:rPr>
                <a:t>27th May 1498</a:t>
              </a:r>
            </a:p>
          </p:txBody>
        </p:sp>
      </p:grpSp>
      <p:cxnSp>
        <p:nvCxnSpPr>
          <p:cNvPr id="178198" name="AutoShape 25"/>
          <p:cNvCxnSpPr>
            <a:cxnSpLocks noChangeShapeType="1"/>
          </p:cNvCxnSpPr>
          <p:nvPr/>
        </p:nvCxnSpPr>
        <p:spPr bwMode="auto">
          <a:xfrm rot="5400000">
            <a:off x="6689725" y="1803400"/>
            <a:ext cx="971550" cy="635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78199" name="AutoShape 27"/>
          <p:cNvGrpSpPr>
            <a:grpSpLocks/>
          </p:cNvGrpSpPr>
          <p:nvPr/>
        </p:nvGrpSpPr>
        <p:grpSpPr bwMode="auto">
          <a:xfrm>
            <a:off x="3481388" y="1358900"/>
            <a:ext cx="2370137" cy="3987800"/>
            <a:chOff x="2193" y="856"/>
            <a:chExt cx="1493" cy="2512"/>
          </a:xfrm>
        </p:grpSpPr>
        <p:pic>
          <p:nvPicPr>
            <p:cNvPr id="178654" name="AutoShape 2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3" y="856"/>
              <a:ext cx="1493" cy="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55" name="Text Box 47"/>
            <p:cNvSpPr txBox="1">
              <a:spLocks noChangeArrowheads="1"/>
            </p:cNvSpPr>
            <p:nvPr/>
          </p:nvSpPr>
          <p:spPr bwMode="auto">
            <a:xfrm>
              <a:off x="2299" y="950"/>
              <a:ext cx="1282" cy="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a:solidFill>
                  <a:srgbClr val="FFFFFF"/>
                </a:solidFill>
                <a:ea typeface="MS PGothic" charset="0"/>
                <a:cs typeface="MS PGothic" charset="0"/>
              </a:endParaRPr>
            </a:p>
          </p:txBody>
        </p:sp>
      </p:grpSp>
      <p:grpSp>
        <p:nvGrpSpPr>
          <p:cNvPr id="178200" name="AutoShape 29"/>
          <p:cNvGrpSpPr>
            <a:grpSpLocks/>
          </p:cNvGrpSpPr>
          <p:nvPr/>
        </p:nvGrpSpPr>
        <p:grpSpPr bwMode="auto">
          <a:xfrm>
            <a:off x="6997700" y="5284788"/>
            <a:ext cx="1408113" cy="334962"/>
            <a:chOff x="4408" y="3329"/>
            <a:chExt cx="887" cy="211"/>
          </a:xfrm>
        </p:grpSpPr>
        <p:pic>
          <p:nvPicPr>
            <p:cNvPr id="178652" name="AutoShape 2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08" y="3329"/>
              <a:ext cx="88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53" name="Text Box 50"/>
            <p:cNvSpPr txBox="1">
              <a:spLocks noChangeArrowheads="1"/>
            </p:cNvSpPr>
            <p:nvPr/>
          </p:nvSpPr>
          <p:spPr bwMode="auto">
            <a:xfrm>
              <a:off x="4427" y="3349"/>
              <a:ext cx="85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200" b="1">
                  <a:ea typeface="MS PGothic" charset="0"/>
                  <a:cs typeface="MS PGothic" charset="0"/>
                </a:rPr>
                <a:t>Vasco da Gama</a:t>
              </a:r>
            </a:p>
          </p:txBody>
        </p:sp>
      </p:grpSp>
      <p:cxnSp>
        <p:nvCxnSpPr>
          <p:cNvPr id="32" name="AutoShape 30"/>
          <p:cNvCxnSpPr>
            <a:cxnSpLocks noChangeShapeType="1"/>
            <a:stCxn id="178181" idx="3"/>
          </p:cNvCxnSpPr>
          <p:nvPr/>
        </p:nvCxnSpPr>
        <p:spPr bwMode="auto">
          <a:xfrm>
            <a:off x="3327400" y="3176588"/>
            <a:ext cx="4073525" cy="0"/>
          </a:xfrm>
          <a:prstGeom prst="straightConnector1">
            <a:avLst/>
          </a:prstGeom>
          <a:noFill/>
          <a:ln w="19050">
            <a:solidFill>
              <a:srgbClr val="FF6600"/>
            </a:solidFill>
            <a:round/>
            <a:headEnd type="diamond" w="med" len="med"/>
            <a:tailEnd type="diamond" w="med" len="med"/>
          </a:ln>
          <a:extLst>
            <a:ext uri="{909E8E84-426E-40dd-AFC4-6F175D3DCCD1}">
              <a14:hiddenFill xmlns:a14="http://schemas.microsoft.com/office/drawing/2010/main">
                <a:noFill/>
              </a14:hiddenFill>
            </a:ext>
          </a:extLst>
        </p:spPr>
      </p:cxnSp>
      <p:sp>
        <p:nvSpPr>
          <p:cNvPr id="33" name="AutoShape 31"/>
          <p:cNvSpPr>
            <a:spLocks noChangeArrowheads="1"/>
          </p:cNvSpPr>
          <p:nvPr/>
        </p:nvSpPr>
        <p:spPr bwMode="auto">
          <a:xfrm>
            <a:off x="3844925" y="2852738"/>
            <a:ext cx="1633538" cy="647700"/>
          </a:xfrm>
          <a:prstGeom prst="roundRect">
            <a:avLst>
              <a:gd name="adj" fmla="val 16667"/>
            </a:avLst>
          </a:prstGeom>
          <a:gradFill rotWithShape="1">
            <a:gsLst>
              <a:gs pos="0">
                <a:srgbClr val="F5F5F5"/>
              </a:gs>
              <a:gs pos="64999">
                <a:srgbClr val="E4E4E4"/>
              </a:gs>
              <a:gs pos="100000">
                <a:srgbClr val="DADADA"/>
              </a:gs>
            </a:gsLst>
            <a:lin ang="5400000" scaled="1"/>
          </a:gradFill>
          <a:ln w="9525">
            <a:solidFill>
              <a:srgbClr val="A6A6A6"/>
            </a:solidFill>
            <a:round/>
            <a:headEnd type="none" w="sm" len="sm"/>
            <a:tailEnd type="none" w="sm" len="sm"/>
          </a:ln>
          <a:effectLst>
            <a:outerShdw blurRad="63500" sx="102000" sy="102000" algn="ctr" rotWithShape="0">
              <a:srgbClr val="000000">
                <a:alpha val="39999"/>
              </a:srgbClr>
            </a:outerShdw>
          </a:effectLst>
        </p:spPr>
        <p:txBody>
          <a:bodyPr anchor="ctr">
            <a:spAutoFit/>
          </a:bodyPr>
          <a:lstStyle/>
          <a:p>
            <a:pPr algn="ctr">
              <a:spcBef>
                <a:spcPct val="50000"/>
              </a:spcBef>
              <a:defRPr/>
            </a:pPr>
            <a:r>
              <a:rPr lang="en-US" sz="1600" b="1">
                <a:ea typeface="+mn-ea"/>
              </a:rPr>
              <a:t>Temporal Reasoning</a:t>
            </a:r>
          </a:p>
        </p:txBody>
      </p:sp>
      <p:cxnSp>
        <p:nvCxnSpPr>
          <p:cNvPr id="34" name="AutoShape 32"/>
          <p:cNvCxnSpPr>
            <a:cxnSpLocks noChangeShapeType="1"/>
          </p:cNvCxnSpPr>
          <p:nvPr/>
        </p:nvCxnSpPr>
        <p:spPr bwMode="auto">
          <a:xfrm flipV="1">
            <a:off x="2914650" y="2444750"/>
            <a:ext cx="3754438" cy="1566863"/>
          </a:xfrm>
          <a:prstGeom prst="bentConnector3">
            <a:avLst>
              <a:gd name="adj1" fmla="val 73315"/>
            </a:avLst>
          </a:prstGeom>
          <a:noFill/>
          <a:ln w="19050">
            <a:solidFill>
              <a:srgbClr val="FF6600"/>
            </a:solidFill>
            <a:miter lim="800000"/>
            <a:headEnd type="diamond" w="med" len="med"/>
            <a:tailEnd type="diamond" w="med" len="med"/>
          </a:ln>
          <a:extLst>
            <a:ext uri="{909E8E84-426E-40dd-AFC4-6F175D3DCCD1}">
              <a14:hiddenFill xmlns:a14="http://schemas.microsoft.com/office/drawing/2010/main">
                <a:noFill/>
              </a14:hiddenFill>
            </a:ext>
          </a:extLst>
        </p:spPr>
      </p:cxnSp>
      <p:sp>
        <p:nvSpPr>
          <p:cNvPr id="35" name="AutoShape 33"/>
          <p:cNvSpPr>
            <a:spLocks noChangeArrowheads="1"/>
          </p:cNvSpPr>
          <p:nvPr/>
        </p:nvSpPr>
        <p:spPr bwMode="auto">
          <a:xfrm>
            <a:off x="3860800" y="3667125"/>
            <a:ext cx="1628775" cy="647700"/>
          </a:xfrm>
          <a:prstGeom prst="roundRect">
            <a:avLst>
              <a:gd name="adj" fmla="val 16667"/>
            </a:avLst>
          </a:prstGeom>
          <a:gradFill rotWithShape="1">
            <a:gsLst>
              <a:gs pos="0">
                <a:srgbClr val="F5F5F5"/>
              </a:gs>
              <a:gs pos="64999">
                <a:srgbClr val="E4E4E4"/>
              </a:gs>
              <a:gs pos="100000">
                <a:srgbClr val="DADADA"/>
              </a:gs>
            </a:gsLst>
            <a:lin ang="5400000" scaled="1"/>
          </a:gradFill>
          <a:ln w="9525">
            <a:solidFill>
              <a:srgbClr val="A6A6A6"/>
            </a:solidFill>
            <a:round/>
            <a:headEnd type="none" w="sm" len="sm"/>
            <a:tailEnd type="none" w="sm" len="sm"/>
          </a:ln>
          <a:effectLst>
            <a:outerShdw blurRad="63500" sx="102000" sy="102000" algn="ctr" rotWithShape="0">
              <a:srgbClr val="000000">
                <a:alpha val="39999"/>
              </a:srgbClr>
            </a:outerShdw>
          </a:effectLst>
        </p:spPr>
        <p:txBody>
          <a:bodyPr anchor="ctr">
            <a:spAutoFit/>
          </a:bodyPr>
          <a:lstStyle/>
          <a:p>
            <a:pPr algn="ctr">
              <a:spcBef>
                <a:spcPct val="50000"/>
              </a:spcBef>
              <a:defRPr/>
            </a:pPr>
            <a:r>
              <a:rPr lang="en-US" sz="1600" b="1">
                <a:ea typeface="+mn-ea"/>
              </a:rPr>
              <a:t>Statistical Paraphrasing</a:t>
            </a:r>
          </a:p>
        </p:txBody>
      </p:sp>
      <p:cxnSp>
        <p:nvCxnSpPr>
          <p:cNvPr id="36" name="AutoShape 34"/>
          <p:cNvCxnSpPr>
            <a:cxnSpLocks noChangeShapeType="1"/>
          </p:cNvCxnSpPr>
          <p:nvPr/>
        </p:nvCxnSpPr>
        <p:spPr bwMode="auto">
          <a:xfrm flipH="1">
            <a:off x="2928938" y="4716463"/>
            <a:ext cx="3563937" cy="12700"/>
          </a:xfrm>
          <a:prstGeom prst="straightConnector1">
            <a:avLst/>
          </a:prstGeom>
          <a:noFill/>
          <a:ln w="19050">
            <a:solidFill>
              <a:srgbClr val="FF6600"/>
            </a:solidFill>
            <a:round/>
            <a:headEnd type="diamond" w="med" len="med"/>
            <a:tailEnd type="diamond" w="med" len="med"/>
          </a:ln>
          <a:extLst>
            <a:ext uri="{909E8E84-426E-40dd-AFC4-6F175D3DCCD1}">
              <a14:hiddenFill xmlns:a14="http://schemas.microsoft.com/office/drawing/2010/main">
                <a:noFill/>
              </a14:hiddenFill>
            </a:ext>
          </a:extLst>
        </p:spPr>
      </p:cxnSp>
      <p:sp>
        <p:nvSpPr>
          <p:cNvPr id="37" name="AutoShape 35"/>
          <p:cNvSpPr>
            <a:spLocks noChangeArrowheads="1"/>
          </p:cNvSpPr>
          <p:nvPr/>
        </p:nvSpPr>
        <p:spPr bwMode="auto">
          <a:xfrm>
            <a:off x="3848100" y="4422775"/>
            <a:ext cx="1624013" cy="647700"/>
          </a:xfrm>
          <a:prstGeom prst="roundRect">
            <a:avLst>
              <a:gd name="adj" fmla="val 16667"/>
            </a:avLst>
          </a:prstGeom>
          <a:gradFill rotWithShape="1">
            <a:gsLst>
              <a:gs pos="0">
                <a:srgbClr val="F5F5F5"/>
              </a:gs>
              <a:gs pos="64999">
                <a:srgbClr val="E4E4E4"/>
              </a:gs>
              <a:gs pos="100000">
                <a:srgbClr val="DADADA"/>
              </a:gs>
            </a:gsLst>
            <a:lin ang="5400000" scaled="1"/>
          </a:gradFill>
          <a:ln w="9525">
            <a:solidFill>
              <a:srgbClr val="A6A6A6"/>
            </a:solidFill>
            <a:round/>
            <a:headEnd type="none" w="sm" len="sm"/>
            <a:tailEnd type="none" w="sm" len="sm"/>
          </a:ln>
          <a:effectLst>
            <a:outerShdw blurRad="63500" sx="102000" sy="102000" algn="ctr" rotWithShape="0">
              <a:srgbClr val="000000">
                <a:alpha val="39999"/>
              </a:srgbClr>
            </a:outerShdw>
          </a:effectLst>
        </p:spPr>
        <p:txBody>
          <a:bodyPr anchor="ctr">
            <a:spAutoFit/>
          </a:bodyPr>
          <a:lstStyle/>
          <a:p>
            <a:pPr algn="ctr">
              <a:spcBef>
                <a:spcPct val="50000"/>
              </a:spcBef>
              <a:defRPr/>
            </a:pPr>
            <a:r>
              <a:rPr lang="en-US" sz="1600" b="1">
                <a:ea typeface="+mn-ea"/>
              </a:rPr>
              <a:t>GeoSpatial Reasoning</a:t>
            </a:r>
          </a:p>
        </p:txBody>
      </p:sp>
      <p:grpSp>
        <p:nvGrpSpPr>
          <p:cNvPr id="178207" name="AutoShape 37"/>
          <p:cNvGrpSpPr>
            <a:grpSpLocks/>
          </p:cNvGrpSpPr>
          <p:nvPr/>
        </p:nvGrpSpPr>
        <p:grpSpPr bwMode="auto">
          <a:xfrm>
            <a:off x="1974850" y="5291138"/>
            <a:ext cx="1017588" cy="334962"/>
            <a:chOff x="1244" y="3333"/>
            <a:chExt cx="641" cy="211"/>
          </a:xfrm>
        </p:grpSpPr>
        <p:pic>
          <p:nvPicPr>
            <p:cNvPr id="178650" name="AutoShape 3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44" y="3333"/>
              <a:ext cx="64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51" name="Text Box 59"/>
            <p:cNvSpPr txBox="1">
              <a:spLocks noChangeArrowheads="1"/>
            </p:cNvSpPr>
            <p:nvPr/>
          </p:nvSpPr>
          <p:spPr bwMode="auto">
            <a:xfrm>
              <a:off x="1263" y="3353"/>
              <a:ext cx="6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1200" b="1">
                  <a:solidFill>
                    <a:schemeClr val="bg1"/>
                  </a:solidFill>
                  <a:ea typeface="MS PGothic" charset="0"/>
                  <a:cs typeface="MS PGothic" charset="0"/>
                </a:rPr>
                <a:t>explorer</a:t>
              </a:r>
            </a:p>
          </p:txBody>
        </p:sp>
      </p:grpSp>
      <p:cxnSp>
        <p:nvCxnSpPr>
          <p:cNvPr id="178208" name="AutoShape 51"/>
          <p:cNvCxnSpPr>
            <a:cxnSpLocks noChangeShapeType="1"/>
          </p:cNvCxnSpPr>
          <p:nvPr/>
        </p:nvCxnSpPr>
        <p:spPr bwMode="auto">
          <a:xfrm rot="5400000" flipH="1" flipV="1">
            <a:off x="2211388" y="5011738"/>
            <a:ext cx="549275" cy="31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178209" name="AutoShape 24"/>
          <p:cNvGrpSpPr>
            <a:grpSpLocks/>
          </p:cNvGrpSpPr>
          <p:nvPr/>
        </p:nvGrpSpPr>
        <p:grpSpPr bwMode="auto">
          <a:xfrm>
            <a:off x="5662613" y="682625"/>
            <a:ext cx="3176587" cy="585788"/>
            <a:chOff x="3567" y="430"/>
            <a:chExt cx="2001" cy="369"/>
          </a:xfrm>
        </p:grpSpPr>
        <p:pic>
          <p:nvPicPr>
            <p:cNvPr id="178648" name="AutoShape 24"/>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67" y="430"/>
              <a:ext cx="2001"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49" name="Text Box 64"/>
            <p:cNvSpPr txBox="1">
              <a:spLocks noChangeArrowheads="1"/>
            </p:cNvSpPr>
            <p:nvPr/>
          </p:nvSpPr>
          <p:spPr bwMode="auto">
            <a:xfrm>
              <a:off x="3602" y="472"/>
              <a:ext cx="19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1200" b="1">
                  <a:solidFill>
                    <a:schemeClr val="bg1"/>
                  </a:solidFill>
                  <a:ea typeface="MS PGothic" charset="0"/>
                  <a:cs typeface="MS PGothic" charset="0"/>
                </a:rPr>
                <a:t>On 27th May 1498, Vasco da Gama landed in Kappad Beach</a:t>
              </a:r>
            </a:p>
          </p:txBody>
        </p:sp>
      </p:grpSp>
      <p:grpSp>
        <p:nvGrpSpPr>
          <p:cNvPr id="178210" name="AutoShape 24"/>
          <p:cNvGrpSpPr>
            <a:grpSpLocks/>
          </p:cNvGrpSpPr>
          <p:nvPr/>
        </p:nvGrpSpPr>
        <p:grpSpPr bwMode="auto">
          <a:xfrm>
            <a:off x="5559425" y="774700"/>
            <a:ext cx="3230563" cy="596900"/>
            <a:chOff x="3502" y="488"/>
            <a:chExt cx="2035" cy="376"/>
          </a:xfrm>
        </p:grpSpPr>
        <p:pic>
          <p:nvPicPr>
            <p:cNvPr id="178646" name="AutoShape 24"/>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02" y="488"/>
              <a:ext cx="2035"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47" name="Text Box 67"/>
            <p:cNvSpPr txBox="1">
              <a:spLocks noChangeArrowheads="1"/>
            </p:cNvSpPr>
            <p:nvPr/>
          </p:nvSpPr>
          <p:spPr bwMode="auto">
            <a:xfrm>
              <a:off x="3536" y="514"/>
              <a:ext cx="197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1400" b="1">
                  <a:ea typeface="MS PGothic" charset="0"/>
                  <a:cs typeface="MS PGothic" charset="0"/>
                </a:rPr>
                <a:t>On the 27</a:t>
              </a:r>
              <a:r>
                <a:rPr lang="en-US" sz="1400" b="1" baseline="30000">
                  <a:ea typeface="MS PGothic" charset="0"/>
                  <a:cs typeface="MS PGothic" charset="0"/>
                </a:rPr>
                <a:t>th</a:t>
              </a:r>
              <a:r>
                <a:rPr lang="en-US" sz="1400" b="1">
                  <a:ea typeface="MS PGothic" charset="0"/>
                  <a:cs typeface="MS PGothic" charset="0"/>
                </a:rPr>
                <a:t> of </a:t>
              </a:r>
              <a:r>
                <a:rPr lang="en-US" sz="1400" b="1">
                  <a:solidFill>
                    <a:srgbClr val="00547E"/>
                  </a:solidFill>
                  <a:ea typeface="MS PGothic" charset="0"/>
                  <a:cs typeface="MS PGothic" charset="0"/>
                </a:rPr>
                <a:t>May</a:t>
              </a:r>
              <a:r>
                <a:rPr lang="en-US" sz="1400" b="1">
                  <a:ea typeface="MS PGothic" charset="0"/>
                  <a:cs typeface="MS PGothic" charset="0"/>
                </a:rPr>
                <a:t> 1498, Vasco da Gama landed in Kappad Beach</a:t>
              </a:r>
            </a:p>
          </p:txBody>
        </p:sp>
      </p:grpSp>
      <p:grpSp>
        <p:nvGrpSpPr>
          <p:cNvPr id="17" name="Rectangle 42"/>
          <p:cNvGrpSpPr>
            <a:grpSpLocks/>
          </p:cNvGrpSpPr>
          <p:nvPr/>
        </p:nvGrpSpPr>
        <p:grpSpPr bwMode="auto">
          <a:xfrm>
            <a:off x="6632575" y="5016500"/>
            <a:ext cx="2157413" cy="890588"/>
            <a:chOff x="4178" y="3160"/>
            <a:chExt cx="1359" cy="561"/>
          </a:xfrm>
        </p:grpSpPr>
        <p:pic>
          <p:nvPicPr>
            <p:cNvPr id="178644" name="Rectangle 42"/>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78" y="3160"/>
              <a:ext cx="1359"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45" name="Text Box 70"/>
            <p:cNvSpPr txBox="1">
              <a:spLocks noChangeArrowheads="1"/>
            </p:cNvSpPr>
            <p:nvPr/>
          </p:nvSpPr>
          <p:spPr bwMode="auto">
            <a:xfrm>
              <a:off x="4280" y="3265"/>
              <a:ext cx="1152"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US">
                <a:ea typeface="MS PGothic" charset="0"/>
                <a:cs typeface="MS PGothic" charset="0"/>
              </a:endParaRPr>
            </a:p>
          </p:txBody>
        </p:sp>
      </p:grpSp>
      <p:cxnSp>
        <p:nvCxnSpPr>
          <p:cNvPr id="44" name="AutoShape 34"/>
          <p:cNvCxnSpPr>
            <a:cxnSpLocks noChangeShapeType="1"/>
          </p:cNvCxnSpPr>
          <p:nvPr/>
        </p:nvCxnSpPr>
        <p:spPr bwMode="auto">
          <a:xfrm rot="10800000">
            <a:off x="2992438" y="5459413"/>
            <a:ext cx="3802062" cy="3175"/>
          </a:xfrm>
          <a:prstGeom prst="straightConnector1">
            <a:avLst/>
          </a:prstGeom>
          <a:noFill/>
          <a:ln w="19050">
            <a:solidFill>
              <a:srgbClr val="FF6600"/>
            </a:solidFill>
            <a:round/>
            <a:headEnd type="diamond" w="med" len="med"/>
            <a:tailEnd type="diamond" w="med" len="med"/>
          </a:ln>
          <a:extLst>
            <a:ext uri="{909E8E84-426E-40dd-AFC4-6F175D3DCCD1}">
              <a14:hiddenFill xmlns:a14="http://schemas.microsoft.com/office/drawing/2010/main">
                <a:noFill/>
              </a14:hiddenFill>
            </a:ext>
          </a:extLst>
        </p:spPr>
      </p:cxnSp>
      <p:pic>
        <p:nvPicPr>
          <p:cNvPr id="45" name="Picture 79" descr="MCj04348590000[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19550" y="3065463"/>
            <a:ext cx="145573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8214" name="AutoShape 22"/>
          <p:cNvGrpSpPr>
            <a:grpSpLocks/>
          </p:cNvGrpSpPr>
          <p:nvPr/>
        </p:nvGrpSpPr>
        <p:grpSpPr bwMode="auto">
          <a:xfrm>
            <a:off x="6492875" y="4548188"/>
            <a:ext cx="1346200" cy="334962"/>
            <a:chOff x="4090" y="2865"/>
            <a:chExt cx="848" cy="211"/>
          </a:xfrm>
        </p:grpSpPr>
        <p:pic>
          <p:nvPicPr>
            <p:cNvPr id="178642" name="AutoShape 22"/>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90" y="2865"/>
              <a:ext cx="84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43" name="Text Box 76"/>
            <p:cNvSpPr txBox="1">
              <a:spLocks noChangeArrowheads="1"/>
            </p:cNvSpPr>
            <p:nvPr/>
          </p:nvSpPr>
          <p:spPr bwMode="auto">
            <a:xfrm>
              <a:off x="4112" y="2886"/>
              <a:ext cx="8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200" b="1">
                  <a:ea typeface="MS PGothic" charset="0"/>
                  <a:cs typeface="MS PGothic" charset="0"/>
                </a:rPr>
                <a:t>Kappad Beach</a:t>
              </a:r>
            </a:p>
          </p:txBody>
        </p:sp>
      </p:grpSp>
      <p:grpSp>
        <p:nvGrpSpPr>
          <p:cNvPr id="19" name="Group 510"/>
          <p:cNvGrpSpPr>
            <a:grpSpLocks/>
          </p:cNvGrpSpPr>
          <p:nvPr/>
        </p:nvGrpSpPr>
        <p:grpSpPr bwMode="auto">
          <a:xfrm>
            <a:off x="5799138" y="3227388"/>
            <a:ext cx="1054100" cy="2189162"/>
            <a:chOff x="3653" y="1943"/>
            <a:chExt cx="664" cy="1379"/>
          </a:xfrm>
        </p:grpSpPr>
        <p:grpSp>
          <p:nvGrpSpPr>
            <p:cNvPr id="178234" name="Group 234"/>
            <p:cNvGrpSpPr>
              <a:grpSpLocks/>
            </p:cNvGrpSpPr>
            <p:nvPr/>
          </p:nvGrpSpPr>
          <p:grpSpPr bwMode="auto">
            <a:xfrm>
              <a:off x="3664" y="2414"/>
              <a:ext cx="650" cy="444"/>
              <a:chOff x="3556" y="1980"/>
              <a:chExt cx="919" cy="631"/>
            </a:xfrm>
          </p:grpSpPr>
          <p:grpSp>
            <p:nvGrpSpPr>
              <p:cNvPr id="178507" name="Group 162"/>
              <p:cNvGrpSpPr>
                <a:grpSpLocks/>
              </p:cNvGrpSpPr>
              <p:nvPr/>
            </p:nvGrpSpPr>
            <p:grpSpPr bwMode="auto">
              <a:xfrm>
                <a:off x="3556" y="1980"/>
                <a:ext cx="919" cy="511"/>
                <a:chOff x="4440163" y="4696509"/>
                <a:chExt cx="3114536" cy="1792581"/>
              </a:xfrm>
            </p:grpSpPr>
            <p:cxnSp>
              <p:nvCxnSpPr>
                <p:cNvPr id="178511" name="Straight Connector 166"/>
                <p:cNvCxnSpPr>
                  <a:cxnSpLocks noChangeShapeType="1"/>
                </p:cNvCxnSpPr>
                <p:nvPr/>
              </p:nvCxnSpPr>
              <p:spPr bwMode="auto">
                <a:xfrm flipV="1">
                  <a:off x="5841734" y="5346326"/>
                  <a:ext cx="685967" cy="26844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512" name="Oval 167"/>
                <p:cNvGrpSpPr>
                  <a:grpSpLocks/>
                </p:cNvGrpSpPr>
                <p:nvPr/>
              </p:nvGrpSpPr>
              <p:grpSpPr bwMode="auto">
                <a:xfrm>
                  <a:off x="4105898" y="5345813"/>
                  <a:ext cx="717589" cy="612612"/>
                  <a:chOff x="5705856" y="4181856"/>
                  <a:chExt cx="237744" cy="195072"/>
                </a:xfrm>
              </p:grpSpPr>
              <p:pic>
                <p:nvPicPr>
                  <p:cNvPr id="178640" name="Oval 167"/>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05856" y="4181856"/>
                    <a:ext cx="237744"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41" name="Text Box 83"/>
                  <p:cNvSpPr txBox="1">
                    <a:spLocks noChangeArrowheads="1"/>
                  </p:cNvSpPr>
                  <p:nvPr/>
                </p:nvSpPr>
                <p:spPr bwMode="auto">
                  <a:xfrm>
                    <a:off x="5824563" y="4230909"/>
                    <a:ext cx="38447" cy="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513" name="Oval 168"/>
                <p:cNvGrpSpPr>
                  <a:grpSpLocks/>
                </p:cNvGrpSpPr>
                <p:nvPr/>
              </p:nvGrpSpPr>
              <p:grpSpPr bwMode="auto">
                <a:xfrm>
                  <a:off x="4234696" y="5652119"/>
                  <a:ext cx="809588" cy="612612"/>
                  <a:chOff x="5748528" y="4279392"/>
                  <a:chExt cx="268224" cy="195072"/>
                </a:xfrm>
              </p:grpSpPr>
              <p:pic>
                <p:nvPicPr>
                  <p:cNvPr id="178638" name="Oval 168"/>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48528" y="4279392"/>
                    <a:ext cx="268224"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39" name="Text Box 86"/>
                  <p:cNvSpPr txBox="1">
                    <a:spLocks noChangeArrowheads="1"/>
                  </p:cNvSpPr>
                  <p:nvPr/>
                </p:nvSpPr>
                <p:spPr bwMode="auto">
                  <a:xfrm>
                    <a:off x="5869718" y="4310847"/>
                    <a:ext cx="61043" cy="4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514" name="Oval 169"/>
                <p:cNvGrpSpPr>
                  <a:grpSpLocks/>
                </p:cNvGrpSpPr>
                <p:nvPr/>
              </p:nvGrpSpPr>
              <p:grpSpPr bwMode="auto">
                <a:xfrm>
                  <a:off x="5173082" y="5537255"/>
                  <a:ext cx="772788" cy="612612"/>
                  <a:chOff x="6059424" y="4242816"/>
                  <a:chExt cx="256032" cy="195072"/>
                </a:xfrm>
              </p:grpSpPr>
              <p:pic>
                <p:nvPicPr>
                  <p:cNvPr id="178636" name="Oval 169"/>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59424" y="4242816"/>
                    <a:ext cx="256032"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37" name="Text Box 89"/>
                  <p:cNvSpPr txBox="1">
                    <a:spLocks noChangeArrowheads="1"/>
                  </p:cNvSpPr>
                  <p:nvPr/>
                </p:nvSpPr>
                <p:spPr bwMode="auto">
                  <a:xfrm>
                    <a:off x="6177560" y="4279607"/>
                    <a:ext cx="53718" cy="4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515" name="Oval 170"/>
                <p:cNvGrpSpPr>
                  <a:grpSpLocks/>
                </p:cNvGrpSpPr>
                <p:nvPr/>
              </p:nvGrpSpPr>
              <p:grpSpPr bwMode="auto">
                <a:xfrm>
                  <a:off x="4565891" y="5230949"/>
                  <a:ext cx="754389" cy="612612"/>
                  <a:chOff x="5858256" y="4145280"/>
                  <a:chExt cx="249936" cy="195072"/>
                </a:xfrm>
              </p:grpSpPr>
              <p:pic>
                <p:nvPicPr>
                  <p:cNvPr id="178634" name="Oval 170"/>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58256" y="4145280"/>
                    <a:ext cx="249936"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35" name="Text Box 92"/>
                  <p:cNvSpPr txBox="1">
                    <a:spLocks noChangeArrowheads="1"/>
                  </p:cNvSpPr>
                  <p:nvPr/>
                </p:nvSpPr>
                <p:spPr bwMode="auto">
                  <a:xfrm>
                    <a:off x="5975086" y="4185634"/>
                    <a:ext cx="47837" cy="3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516" name="Straight Connector 171"/>
                <p:cNvCxnSpPr>
                  <a:cxnSpLocks noChangeShapeType="1"/>
                </p:cNvCxnSpPr>
                <p:nvPr/>
              </p:nvCxnSpPr>
              <p:spPr bwMode="auto">
                <a:xfrm rot="5400000" flipH="1" flipV="1">
                  <a:off x="4683000" y="5485818"/>
                  <a:ext cx="245135" cy="225909"/>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517" name="Oval 172"/>
                <p:cNvGrpSpPr>
                  <a:grpSpLocks/>
                </p:cNvGrpSpPr>
                <p:nvPr/>
              </p:nvGrpSpPr>
              <p:grpSpPr bwMode="auto">
                <a:xfrm>
                  <a:off x="4529092" y="6015857"/>
                  <a:ext cx="809588" cy="612612"/>
                  <a:chOff x="5846064" y="4395216"/>
                  <a:chExt cx="268224" cy="195072"/>
                </a:xfrm>
              </p:grpSpPr>
              <p:pic>
                <p:nvPicPr>
                  <p:cNvPr id="178632" name="Oval 172"/>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46064" y="4395216"/>
                    <a:ext cx="268224"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33" name="Text Box 96"/>
                  <p:cNvSpPr txBox="1">
                    <a:spLocks noChangeArrowheads="1"/>
                  </p:cNvSpPr>
                  <p:nvPr/>
                </p:nvSpPr>
                <p:spPr bwMode="auto">
                  <a:xfrm>
                    <a:off x="5967274" y="4427995"/>
                    <a:ext cx="61043" cy="4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518" name="Straight Connector 173"/>
                <p:cNvCxnSpPr>
                  <a:cxnSpLocks noChangeShapeType="1"/>
                </p:cNvCxnSpPr>
                <p:nvPr/>
              </p:nvCxnSpPr>
              <p:spPr bwMode="auto">
                <a:xfrm rot="16200000" flipH="1">
                  <a:off x="4672499" y="6005888"/>
                  <a:ext cx="296522" cy="72049"/>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519" name="Straight Connector 174"/>
                <p:cNvCxnSpPr>
                  <a:cxnSpLocks noChangeShapeType="1"/>
                </p:cNvCxnSpPr>
                <p:nvPr/>
              </p:nvCxnSpPr>
              <p:spPr bwMode="auto">
                <a:xfrm rot="16200000" flipH="1">
                  <a:off x="5207987" y="5331126"/>
                  <a:ext cx="176591" cy="46674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520" name="Oval 175"/>
                <p:cNvGrpSpPr>
                  <a:grpSpLocks/>
                </p:cNvGrpSpPr>
                <p:nvPr/>
              </p:nvGrpSpPr>
              <p:grpSpPr bwMode="auto">
                <a:xfrm>
                  <a:off x="4731489" y="5652119"/>
                  <a:ext cx="772788" cy="612612"/>
                  <a:chOff x="5913120" y="4279392"/>
                  <a:chExt cx="256032" cy="195072"/>
                </a:xfrm>
              </p:grpSpPr>
              <p:pic>
                <p:nvPicPr>
                  <p:cNvPr id="178630" name="Oval 175"/>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913120" y="4279392"/>
                    <a:ext cx="256032"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31" name="Text Box 101"/>
                  <p:cNvSpPr txBox="1">
                    <a:spLocks noChangeArrowheads="1"/>
                  </p:cNvSpPr>
                  <p:nvPr/>
                </p:nvSpPr>
                <p:spPr bwMode="auto">
                  <a:xfrm>
                    <a:off x="6032976" y="4314093"/>
                    <a:ext cx="53718" cy="4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521" name="Oval 176"/>
                <p:cNvGrpSpPr>
                  <a:grpSpLocks/>
                </p:cNvGrpSpPr>
                <p:nvPr/>
              </p:nvGrpSpPr>
              <p:grpSpPr bwMode="auto">
                <a:xfrm>
                  <a:off x="5669875" y="5460678"/>
                  <a:ext cx="791188" cy="612612"/>
                  <a:chOff x="6224016" y="4218432"/>
                  <a:chExt cx="262128" cy="195072"/>
                </a:xfrm>
              </p:grpSpPr>
              <p:pic>
                <p:nvPicPr>
                  <p:cNvPr id="178628" name="Oval 176"/>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224016" y="4218432"/>
                    <a:ext cx="262128"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29" name="Text Box 104"/>
                  <p:cNvSpPr txBox="1">
                    <a:spLocks noChangeArrowheads="1"/>
                  </p:cNvSpPr>
                  <p:nvPr/>
                </p:nvSpPr>
                <p:spPr bwMode="auto">
                  <a:xfrm>
                    <a:off x="6345391" y="4249996"/>
                    <a:ext cx="53718" cy="4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522" name="Oval 177"/>
                <p:cNvGrpSpPr>
                  <a:grpSpLocks/>
                </p:cNvGrpSpPr>
                <p:nvPr/>
              </p:nvGrpSpPr>
              <p:grpSpPr bwMode="auto">
                <a:xfrm>
                  <a:off x="4989085" y="4982075"/>
                  <a:ext cx="754389" cy="612612"/>
                  <a:chOff x="5998464" y="4066032"/>
                  <a:chExt cx="249936" cy="195072"/>
                </a:xfrm>
              </p:grpSpPr>
              <p:pic>
                <p:nvPicPr>
                  <p:cNvPr id="178626" name="Oval 177"/>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998464" y="4066032"/>
                    <a:ext cx="249936"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27" name="Text Box 107"/>
                  <p:cNvSpPr txBox="1">
                    <a:spLocks noChangeArrowheads="1"/>
                  </p:cNvSpPr>
                  <p:nvPr/>
                </p:nvSpPr>
                <p:spPr bwMode="auto">
                  <a:xfrm>
                    <a:off x="6116525" y="4114541"/>
                    <a:ext cx="47565" cy="3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523" name="Straight Connector 178"/>
                <p:cNvCxnSpPr>
                  <a:cxnSpLocks noChangeShapeType="1"/>
                </p:cNvCxnSpPr>
                <p:nvPr/>
              </p:nvCxnSpPr>
              <p:spPr bwMode="auto">
                <a:xfrm rot="5400000" flipH="1" flipV="1">
                  <a:off x="5011374" y="5399565"/>
                  <a:ext cx="497007" cy="17110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524" name="Oval 179"/>
                <p:cNvGrpSpPr>
                  <a:grpSpLocks/>
                </p:cNvGrpSpPr>
                <p:nvPr/>
              </p:nvGrpSpPr>
              <p:grpSpPr bwMode="auto">
                <a:xfrm>
                  <a:off x="5062684" y="5900993"/>
                  <a:ext cx="809588" cy="631756"/>
                  <a:chOff x="6022848" y="4358640"/>
                  <a:chExt cx="268224" cy="201168"/>
                </a:xfrm>
              </p:grpSpPr>
              <p:pic>
                <p:nvPicPr>
                  <p:cNvPr id="178624" name="Oval 179"/>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022848" y="4358640"/>
                    <a:ext cx="268224"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25" name="Text Box 111"/>
                  <p:cNvSpPr txBox="1">
                    <a:spLocks noChangeArrowheads="1"/>
                  </p:cNvSpPr>
                  <p:nvPr/>
                </p:nvSpPr>
                <p:spPr bwMode="auto">
                  <a:xfrm>
                    <a:off x="6146864" y="4388327"/>
                    <a:ext cx="61043" cy="4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525" name="Straight Connector 180"/>
                <p:cNvCxnSpPr>
                  <a:cxnSpLocks noChangeShapeType="1"/>
                </p:cNvCxnSpPr>
                <p:nvPr/>
              </p:nvCxnSpPr>
              <p:spPr bwMode="auto">
                <a:xfrm rot="16200000" flipH="1">
                  <a:off x="5241196" y="5907946"/>
                  <a:ext cx="171846" cy="14345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526" name="Straight Connector 181"/>
                <p:cNvCxnSpPr>
                  <a:cxnSpLocks noChangeShapeType="1"/>
                </p:cNvCxnSpPr>
                <p:nvPr/>
              </p:nvCxnSpPr>
              <p:spPr bwMode="auto">
                <a:xfrm rot="16200000" flipH="1">
                  <a:off x="5601016" y="5124596"/>
                  <a:ext cx="323188" cy="54722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527" name="Oval 182"/>
                <p:cNvGrpSpPr>
                  <a:grpSpLocks/>
                </p:cNvGrpSpPr>
                <p:nvPr/>
              </p:nvGrpSpPr>
              <p:grpSpPr bwMode="auto">
                <a:xfrm>
                  <a:off x="5301880" y="5441534"/>
                  <a:ext cx="754389" cy="612612"/>
                  <a:chOff x="6102096" y="4212336"/>
                  <a:chExt cx="249936" cy="195072"/>
                </a:xfrm>
              </p:grpSpPr>
              <p:pic>
                <p:nvPicPr>
                  <p:cNvPr id="178622" name="Oval 182"/>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102096" y="4212336"/>
                    <a:ext cx="249936"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23" name="Text Box 116"/>
                  <p:cNvSpPr txBox="1">
                    <a:spLocks noChangeArrowheads="1"/>
                  </p:cNvSpPr>
                  <p:nvPr/>
                </p:nvSpPr>
                <p:spPr bwMode="auto">
                  <a:xfrm>
                    <a:off x="6220878" y="4246379"/>
                    <a:ext cx="49768" cy="4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528" name="Oval 183"/>
                <p:cNvGrpSpPr>
                  <a:grpSpLocks/>
                </p:cNvGrpSpPr>
                <p:nvPr/>
              </p:nvGrpSpPr>
              <p:grpSpPr bwMode="auto">
                <a:xfrm>
                  <a:off x="5449078" y="5001219"/>
                  <a:ext cx="735989" cy="612612"/>
                  <a:chOff x="6150864" y="4072128"/>
                  <a:chExt cx="243840" cy="195072"/>
                </a:xfrm>
              </p:grpSpPr>
              <p:pic>
                <p:nvPicPr>
                  <p:cNvPr id="178620" name="Oval 183"/>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150864" y="4072128"/>
                    <a:ext cx="243840"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21" name="Text Box 119"/>
                  <p:cNvSpPr txBox="1">
                    <a:spLocks noChangeArrowheads="1"/>
                  </p:cNvSpPr>
                  <p:nvPr/>
                </p:nvSpPr>
                <p:spPr bwMode="auto">
                  <a:xfrm>
                    <a:off x="6267379" y="4113832"/>
                    <a:ext cx="43435" cy="3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529" name="Straight Connector 184"/>
                <p:cNvCxnSpPr>
                  <a:cxnSpLocks noChangeShapeType="1"/>
                </p:cNvCxnSpPr>
                <p:nvPr/>
              </p:nvCxnSpPr>
              <p:spPr bwMode="auto">
                <a:xfrm rot="5400000" flipH="1" flipV="1">
                  <a:off x="5626918" y="5347132"/>
                  <a:ext cx="282434" cy="65245"/>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530" name="Oval 185"/>
                <p:cNvGrpSpPr>
                  <a:grpSpLocks/>
                </p:cNvGrpSpPr>
                <p:nvPr/>
              </p:nvGrpSpPr>
              <p:grpSpPr bwMode="auto">
                <a:xfrm>
                  <a:off x="5651475" y="5862704"/>
                  <a:ext cx="791188" cy="631756"/>
                  <a:chOff x="6217920" y="4346448"/>
                  <a:chExt cx="262128" cy="201168"/>
                </a:xfrm>
              </p:grpSpPr>
              <p:pic>
                <p:nvPicPr>
                  <p:cNvPr id="178618" name="Oval 185"/>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217920" y="4346448"/>
                    <a:ext cx="262128"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19" name="Text Box 123"/>
                  <p:cNvSpPr txBox="1">
                    <a:spLocks noChangeArrowheads="1"/>
                  </p:cNvSpPr>
                  <p:nvPr/>
                </p:nvSpPr>
                <p:spPr bwMode="auto">
                  <a:xfrm>
                    <a:off x="6338674" y="4376261"/>
                    <a:ext cx="56557" cy="4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531" name="Straight Connector 186"/>
                <p:cNvCxnSpPr>
                  <a:cxnSpLocks noChangeShapeType="1"/>
                </p:cNvCxnSpPr>
                <p:nvPr/>
              </p:nvCxnSpPr>
              <p:spPr bwMode="auto">
                <a:xfrm rot="16200000" flipH="1">
                  <a:off x="5722305" y="5769416"/>
                  <a:ext cx="346606" cy="169973"/>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sp>
              <p:nvSpPr>
                <p:cNvPr id="1653799" name="Oval 187"/>
                <p:cNvSpPr/>
                <p:nvPr/>
              </p:nvSpPr>
              <p:spPr>
                <a:xfrm>
                  <a:off x="6448021" y="5700304"/>
                  <a:ext cx="241414" cy="201877"/>
                </a:xfrm>
                <a:prstGeom prst="ellipse">
                  <a:avLst/>
                </a:prstGeom>
                <a:ln w="12700"/>
                <a:effectLst>
                  <a:outerShdw blurRad="76200" dist="12700" dir="8100000" sy="-23000" kx="800400" algn="br" rotWithShape="0">
                    <a:schemeClr val="bg2">
                      <a:lumMod val="60000"/>
                      <a:lumOff val="40000"/>
                      <a:alpha val="20000"/>
                    </a:scheme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28" charset="-128"/>
                  </a:endParaRPr>
                </a:p>
              </p:txBody>
            </p:sp>
            <p:cxnSp>
              <p:nvCxnSpPr>
                <p:cNvPr id="178535" name="Straight Connector 188"/>
                <p:cNvCxnSpPr>
                  <a:cxnSpLocks noChangeShapeType="1"/>
                </p:cNvCxnSpPr>
                <p:nvPr/>
              </p:nvCxnSpPr>
              <p:spPr bwMode="auto">
                <a:xfrm rot="16200000" flipH="1">
                  <a:off x="6019409" y="5150984"/>
                  <a:ext cx="461767" cy="63687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536" name="Straight Connector 189"/>
                <p:cNvCxnSpPr>
                  <a:cxnSpLocks noChangeShapeType="1"/>
                </p:cNvCxnSpPr>
                <p:nvPr/>
              </p:nvCxnSpPr>
              <p:spPr bwMode="auto">
                <a:xfrm rot="5400000" flipH="1" flipV="1">
                  <a:off x="5122341" y="4768777"/>
                  <a:ext cx="186842" cy="27842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537" name="Oval 190"/>
                <p:cNvGrpSpPr>
                  <a:grpSpLocks/>
                </p:cNvGrpSpPr>
                <p:nvPr/>
              </p:nvGrpSpPr>
              <p:grpSpPr bwMode="auto">
                <a:xfrm>
                  <a:off x="4602691" y="4848067"/>
                  <a:ext cx="717589" cy="612612"/>
                  <a:chOff x="5870448" y="4023360"/>
                  <a:chExt cx="237744" cy="195072"/>
                </a:xfrm>
              </p:grpSpPr>
              <p:pic>
                <p:nvPicPr>
                  <p:cNvPr id="178616" name="Oval 190"/>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870448" y="4023360"/>
                    <a:ext cx="237744"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17" name="Text Box 132"/>
                  <p:cNvSpPr txBox="1">
                    <a:spLocks noChangeArrowheads="1"/>
                  </p:cNvSpPr>
                  <p:nvPr/>
                </p:nvSpPr>
                <p:spPr bwMode="auto">
                  <a:xfrm>
                    <a:off x="5988995" y="4072189"/>
                    <a:ext cx="38447" cy="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538" name="Oval 191"/>
                <p:cNvGrpSpPr>
                  <a:grpSpLocks/>
                </p:cNvGrpSpPr>
                <p:nvPr/>
              </p:nvGrpSpPr>
              <p:grpSpPr bwMode="auto">
                <a:xfrm>
                  <a:off x="5007485" y="4560905"/>
                  <a:ext cx="699189" cy="612612"/>
                  <a:chOff x="6004560" y="3931920"/>
                  <a:chExt cx="231648" cy="195072"/>
                </a:xfrm>
              </p:grpSpPr>
              <p:pic>
                <p:nvPicPr>
                  <p:cNvPr id="178614" name="Oval 191"/>
                  <p:cNvPicPr>
                    <a:picLocks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004560" y="3931920"/>
                    <a:ext cx="231648"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15" name="Text Box 135"/>
                  <p:cNvSpPr txBox="1">
                    <a:spLocks noChangeArrowheads="1"/>
                  </p:cNvSpPr>
                  <p:nvPr/>
                </p:nvSpPr>
                <p:spPr bwMode="auto">
                  <a:xfrm>
                    <a:off x="6119687" y="3981550"/>
                    <a:ext cx="38447" cy="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539" name="Straight Connector 192"/>
                <p:cNvCxnSpPr>
                  <a:cxnSpLocks noChangeShapeType="1"/>
                </p:cNvCxnSpPr>
                <p:nvPr/>
              </p:nvCxnSpPr>
              <p:spPr bwMode="auto">
                <a:xfrm rot="10800000" flipV="1">
                  <a:off x="4522218" y="5050312"/>
                  <a:ext cx="414257" cy="42929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540" name="Oval 193"/>
                <p:cNvGrpSpPr>
                  <a:grpSpLocks/>
                </p:cNvGrpSpPr>
                <p:nvPr/>
              </p:nvGrpSpPr>
              <p:grpSpPr bwMode="auto">
                <a:xfrm>
                  <a:off x="6166667" y="5096940"/>
                  <a:ext cx="717589" cy="612612"/>
                  <a:chOff x="6388608" y="4102608"/>
                  <a:chExt cx="237744" cy="195072"/>
                </a:xfrm>
              </p:grpSpPr>
              <p:pic>
                <p:nvPicPr>
                  <p:cNvPr id="178612" name="Oval 193"/>
                  <p:cNvPicPr>
                    <a:picLocks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388608" y="4102608"/>
                    <a:ext cx="237744"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13" name="Text Box 139"/>
                  <p:cNvSpPr txBox="1">
                    <a:spLocks noChangeArrowheads="1"/>
                  </p:cNvSpPr>
                  <p:nvPr/>
                </p:nvSpPr>
                <p:spPr bwMode="auto">
                  <a:xfrm>
                    <a:off x="6508222" y="4150876"/>
                    <a:ext cx="38447" cy="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541" name="Straight Connector 194"/>
                <p:cNvCxnSpPr>
                  <a:cxnSpLocks noChangeShapeType="1"/>
                </p:cNvCxnSpPr>
                <p:nvPr/>
              </p:nvCxnSpPr>
              <p:spPr bwMode="auto">
                <a:xfrm rot="16200000" flipH="1">
                  <a:off x="5821522" y="4464065"/>
                  <a:ext cx="413697" cy="111470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542" name="Straight Connector 195"/>
                <p:cNvCxnSpPr>
                  <a:cxnSpLocks noChangeShapeType="1"/>
                </p:cNvCxnSpPr>
                <p:nvPr/>
              </p:nvCxnSpPr>
              <p:spPr bwMode="auto">
                <a:xfrm rot="16200000" flipV="1">
                  <a:off x="5275895" y="4971927"/>
                  <a:ext cx="278422" cy="421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543" name="Straight Connector 196"/>
                <p:cNvCxnSpPr>
                  <a:cxnSpLocks noChangeShapeType="1"/>
                </p:cNvCxnSpPr>
                <p:nvPr/>
              </p:nvCxnSpPr>
              <p:spPr bwMode="auto">
                <a:xfrm flipV="1">
                  <a:off x="5092812" y="5185514"/>
                  <a:ext cx="222885" cy="23142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544" name="Straight Connector 197"/>
                <p:cNvCxnSpPr>
                  <a:cxnSpLocks noChangeShapeType="1"/>
                </p:cNvCxnSpPr>
                <p:nvPr/>
              </p:nvCxnSpPr>
              <p:spPr bwMode="auto">
                <a:xfrm flipV="1">
                  <a:off x="6696893" y="5477924"/>
                  <a:ext cx="620241" cy="24923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sp>
              <p:nvSpPr>
                <p:cNvPr id="1653813" name="Oval 198"/>
                <p:cNvSpPr/>
                <p:nvPr/>
              </p:nvSpPr>
              <p:spPr>
                <a:xfrm>
                  <a:off x="5221212" y="5517704"/>
                  <a:ext cx="221355" cy="247856"/>
                </a:xfrm>
                <a:prstGeom prst="ellipse">
                  <a:avLst/>
                </a:prstGeom>
                <a:ln w="12700"/>
                <a:effectLst>
                  <a:outerShdw blurRad="76200" dist="12700" dir="8100000" sy="-23000" kx="800400" algn="br" rotWithShape="0">
                    <a:schemeClr val="bg2">
                      <a:lumMod val="60000"/>
                      <a:lumOff val="40000"/>
                      <a:alpha val="20000"/>
                    </a:scheme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28" charset="-128"/>
                  </a:endParaRPr>
                </a:p>
              </p:txBody>
            </p:sp>
            <p:sp>
              <p:nvSpPr>
                <p:cNvPr id="1653814" name="Oval 199"/>
                <p:cNvSpPr/>
                <p:nvPr/>
              </p:nvSpPr>
              <p:spPr>
                <a:xfrm>
                  <a:off x="5343380" y="5759439"/>
                  <a:ext cx="351459" cy="361755"/>
                </a:xfrm>
                <a:prstGeom prst="ellipse">
                  <a:avLst/>
                </a:prstGeom>
                <a:ln w="12700"/>
                <a:effectLst>
                  <a:outerShdw blurRad="76200" dist="12700" dir="8100000" sy="-23000" kx="800400" algn="br" rotWithShape="0">
                    <a:schemeClr val="bg2">
                      <a:lumMod val="60000"/>
                      <a:lumOff val="40000"/>
                      <a:alpha val="20000"/>
                    </a:scheme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28" charset="-128"/>
                  </a:endParaRPr>
                </a:p>
              </p:txBody>
            </p:sp>
            <p:sp>
              <p:nvSpPr>
                <p:cNvPr id="1653815" name="Oval 200"/>
                <p:cNvSpPr/>
                <p:nvPr/>
              </p:nvSpPr>
              <p:spPr>
                <a:xfrm>
                  <a:off x="6277126" y="5663421"/>
                  <a:ext cx="309282" cy="336177"/>
                </a:xfrm>
                <a:prstGeom prst="ellipse">
                  <a:avLst/>
                </a:prstGeom>
                <a:ln w="12700"/>
                <a:effectLst>
                  <a:outerShdw blurRad="76200" dist="12700" dir="8100000" sy="-23000" kx="800400" algn="br" rotWithShape="0">
                    <a:schemeClr val="bg2">
                      <a:lumMod val="60000"/>
                      <a:lumOff val="40000"/>
                      <a:alpha val="20000"/>
                    </a:scheme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28" charset="-128"/>
                  </a:endParaRPr>
                </a:p>
              </p:txBody>
            </p:sp>
            <p:sp>
              <p:nvSpPr>
                <p:cNvPr id="1653816" name="Oval 201"/>
                <p:cNvSpPr/>
                <p:nvPr/>
              </p:nvSpPr>
              <p:spPr>
                <a:xfrm>
                  <a:off x="5669669" y="5371232"/>
                  <a:ext cx="275424" cy="300367"/>
                </a:xfrm>
                <a:prstGeom prst="ellipse">
                  <a:avLst/>
                </a:prstGeom>
                <a:ln w="12700"/>
                <a:effectLst>
                  <a:outerShdw blurRad="76200" dist="12700" dir="8100000" sy="-23000" kx="800400" algn="br" rotWithShape="0">
                    <a:schemeClr val="bg2">
                      <a:lumMod val="60000"/>
                      <a:lumOff val="40000"/>
                      <a:alpha val="20000"/>
                    </a:scheme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28" charset="-128"/>
                  </a:endParaRPr>
                </a:p>
              </p:txBody>
            </p:sp>
            <p:cxnSp>
              <p:nvCxnSpPr>
                <p:cNvPr id="178557" name="Straight Connector 202"/>
                <p:cNvCxnSpPr>
                  <a:cxnSpLocks noChangeShapeType="1"/>
                </p:cNvCxnSpPr>
                <p:nvPr/>
              </p:nvCxnSpPr>
              <p:spPr bwMode="auto">
                <a:xfrm rot="5400000" flipH="1" flipV="1">
                  <a:off x="5548643" y="5598078"/>
                  <a:ext cx="131828" cy="19089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558" name="Oval 203"/>
                <p:cNvGrpSpPr>
                  <a:grpSpLocks/>
                </p:cNvGrpSpPr>
                <p:nvPr/>
              </p:nvGrpSpPr>
              <p:grpSpPr bwMode="auto">
                <a:xfrm>
                  <a:off x="5283480" y="6073290"/>
                  <a:ext cx="901586" cy="804053"/>
                  <a:chOff x="6096000" y="4413504"/>
                  <a:chExt cx="298704" cy="256032"/>
                </a:xfrm>
              </p:grpSpPr>
              <p:pic>
                <p:nvPicPr>
                  <p:cNvPr id="178610" name="Oval 203"/>
                  <p:cNvPicPr>
                    <a:picLocks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096000" y="4413504"/>
                    <a:ext cx="298704" cy="25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11" name="Text Box 159"/>
                  <p:cNvSpPr txBox="1">
                    <a:spLocks noChangeArrowheads="1"/>
                  </p:cNvSpPr>
                  <p:nvPr/>
                </p:nvSpPr>
                <p:spPr bwMode="auto">
                  <a:xfrm>
                    <a:off x="6230454" y="4447583"/>
                    <a:ext cx="82336" cy="8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653819" name="Straight Connector 204"/>
                <p:cNvCxnSpPr/>
                <p:nvPr/>
              </p:nvCxnSpPr>
              <p:spPr>
                <a:xfrm rot="5400000">
                  <a:off x="5518311" y="6187256"/>
                  <a:ext cx="244285" cy="479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8560" name="Straight Connector 205"/>
                <p:cNvCxnSpPr>
                  <a:cxnSpLocks noChangeShapeType="1"/>
                </p:cNvCxnSpPr>
                <p:nvPr/>
              </p:nvCxnSpPr>
              <p:spPr bwMode="auto">
                <a:xfrm rot="16200000" flipH="1">
                  <a:off x="6071067" y="5461301"/>
                  <a:ext cx="85042" cy="41766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561" name="Oval 206"/>
                <p:cNvGrpSpPr>
                  <a:grpSpLocks/>
                </p:cNvGrpSpPr>
                <p:nvPr/>
              </p:nvGrpSpPr>
              <p:grpSpPr bwMode="auto">
                <a:xfrm>
                  <a:off x="5522677" y="5594687"/>
                  <a:ext cx="864787" cy="784909"/>
                  <a:chOff x="6175248" y="4261104"/>
                  <a:chExt cx="286512" cy="249936"/>
                </a:xfrm>
              </p:grpSpPr>
              <p:pic>
                <p:nvPicPr>
                  <p:cNvPr id="178608" name="Oval 206"/>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175248" y="4261104"/>
                    <a:ext cx="286512" cy="24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09" name="Text Box 164"/>
                  <p:cNvSpPr txBox="1">
                    <a:spLocks noChangeArrowheads="1"/>
                  </p:cNvSpPr>
                  <p:nvPr/>
                </p:nvSpPr>
                <p:spPr bwMode="auto">
                  <a:xfrm>
                    <a:off x="6304612" y="4296191"/>
                    <a:ext cx="72456" cy="7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sp>
              <p:nvSpPr>
                <p:cNvPr id="39" name="Oval 207"/>
                <p:cNvSpPr/>
                <p:nvPr/>
              </p:nvSpPr>
              <p:spPr>
                <a:xfrm>
                  <a:off x="6783694" y="5570429"/>
                  <a:ext cx="309282" cy="336177"/>
                </a:xfrm>
                <a:prstGeom prst="ellipse">
                  <a:avLst/>
                </a:prstGeom>
                <a:ln w="12700"/>
                <a:effectLst>
                  <a:outerShdw blurRad="76200" dist="12700" dir="8100000" sy="-23000" kx="800400" algn="br" rotWithShape="0">
                    <a:schemeClr val="bg2">
                      <a:lumMod val="60000"/>
                      <a:lumOff val="40000"/>
                      <a:alpha val="20000"/>
                    </a:scheme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28" charset="-128"/>
                  </a:endParaRPr>
                </a:p>
              </p:txBody>
            </p:sp>
            <p:grpSp>
              <p:nvGrpSpPr>
                <p:cNvPr id="178565" name="Oval 208"/>
                <p:cNvGrpSpPr>
                  <a:grpSpLocks/>
                </p:cNvGrpSpPr>
                <p:nvPr/>
              </p:nvGrpSpPr>
              <p:grpSpPr bwMode="auto">
                <a:xfrm>
                  <a:off x="5743474" y="5096940"/>
                  <a:ext cx="846387" cy="670044"/>
                  <a:chOff x="6248400" y="4102608"/>
                  <a:chExt cx="280416" cy="213360"/>
                </a:xfrm>
              </p:grpSpPr>
              <p:pic>
                <p:nvPicPr>
                  <p:cNvPr id="178606" name="Oval 208"/>
                  <p:cNvPicPr>
                    <a:picLocks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248400" y="4102608"/>
                    <a:ext cx="280416" cy="21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07" name="Text Box 170"/>
                  <p:cNvSpPr txBox="1">
                    <a:spLocks noChangeArrowheads="1"/>
                  </p:cNvSpPr>
                  <p:nvPr/>
                </p:nvSpPr>
                <p:spPr bwMode="auto">
                  <a:xfrm>
                    <a:off x="6378730" y="4132010"/>
                    <a:ext cx="64158" cy="5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566" name="Straight Connector 209"/>
                <p:cNvCxnSpPr>
                  <a:cxnSpLocks noChangeShapeType="1"/>
                </p:cNvCxnSpPr>
                <p:nvPr/>
              </p:nvCxnSpPr>
              <p:spPr bwMode="auto">
                <a:xfrm rot="5400000" flipH="1" flipV="1">
                  <a:off x="5938057" y="5456846"/>
                  <a:ext cx="283227" cy="11436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567" name="Oval 210"/>
                <p:cNvGrpSpPr>
                  <a:grpSpLocks/>
                </p:cNvGrpSpPr>
                <p:nvPr/>
              </p:nvGrpSpPr>
              <p:grpSpPr bwMode="auto">
                <a:xfrm>
                  <a:off x="5835472" y="5939281"/>
                  <a:ext cx="901586" cy="804053"/>
                  <a:chOff x="6278880" y="4370832"/>
                  <a:chExt cx="298704" cy="256032"/>
                </a:xfrm>
              </p:grpSpPr>
              <p:pic>
                <p:nvPicPr>
                  <p:cNvPr id="178604" name="Oval 210"/>
                  <p:cNvPicPr>
                    <a:picLocks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278880" y="4370832"/>
                    <a:ext cx="298704" cy="25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05" name="Text Box 174"/>
                  <p:cNvSpPr txBox="1">
                    <a:spLocks noChangeArrowheads="1"/>
                  </p:cNvSpPr>
                  <p:nvPr/>
                </p:nvSpPr>
                <p:spPr bwMode="auto">
                  <a:xfrm>
                    <a:off x="6410044" y="4407915"/>
                    <a:ext cx="82336" cy="8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568" name="Straight Connector 211"/>
                <p:cNvCxnSpPr>
                  <a:cxnSpLocks noChangeShapeType="1"/>
                </p:cNvCxnSpPr>
                <p:nvPr/>
              </p:nvCxnSpPr>
              <p:spPr bwMode="auto">
                <a:xfrm rot="16200000" flipH="1">
                  <a:off x="6035340" y="6039081"/>
                  <a:ext cx="241050" cy="4806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569" name="Straight Connector 212"/>
                <p:cNvCxnSpPr>
                  <a:cxnSpLocks noChangeShapeType="1"/>
                </p:cNvCxnSpPr>
                <p:nvPr/>
              </p:nvCxnSpPr>
              <p:spPr bwMode="auto">
                <a:xfrm rot="16200000" flipH="1">
                  <a:off x="6456122" y="5246795"/>
                  <a:ext cx="247245" cy="49848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570" name="Oval 213"/>
                <p:cNvGrpSpPr>
                  <a:grpSpLocks/>
                </p:cNvGrpSpPr>
                <p:nvPr/>
              </p:nvGrpSpPr>
              <p:grpSpPr bwMode="auto">
                <a:xfrm>
                  <a:off x="6056269" y="5498966"/>
                  <a:ext cx="846387" cy="784909"/>
                  <a:chOff x="6352032" y="4230624"/>
                  <a:chExt cx="280416" cy="249936"/>
                </a:xfrm>
              </p:grpSpPr>
              <p:pic>
                <p:nvPicPr>
                  <p:cNvPr id="178602" name="Oval 213"/>
                  <p:cNvPicPr>
                    <a:picLocks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352032" y="4230624"/>
                    <a:ext cx="280416" cy="24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03" name="Text Box 179"/>
                  <p:cNvSpPr txBox="1">
                    <a:spLocks noChangeArrowheads="1"/>
                  </p:cNvSpPr>
                  <p:nvPr/>
                </p:nvSpPr>
                <p:spPr bwMode="auto">
                  <a:xfrm>
                    <a:off x="6483242" y="4265440"/>
                    <a:ext cx="67131" cy="7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571" name="Oval 215"/>
                <p:cNvGrpSpPr>
                  <a:grpSpLocks/>
                </p:cNvGrpSpPr>
                <p:nvPr/>
              </p:nvGrpSpPr>
              <p:grpSpPr bwMode="auto">
                <a:xfrm>
                  <a:off x="6203467" y="5096940"/>
                  <a:ext cx="827987" cy="689188"/>
                  <a:chOff x="6400800" y="4102608"/>
                  <a:chExt cx="274320" cy="219456"/>
                </a:xfrm>
              </p:grpSpPr>
              <p:pic>
                <p:nvPicPr>
                  <p:cNvPr id="178600" name="Oval 215"/>
                  <p:cNvPicPr>
                    <a:picLocks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00800" y="4102608"/>
                    <a:ext cx="274320" cy="21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01" name="Text Box 182"/>
                  <p:cNvSpPr txBox="1">
                    <a:spLocks noChangeArrowheads="1"/>
                  </p:cNvSpPr>
                  <p:nvPr/>
                </p:nvSpPr>
                <p:spPr bwMode="auto">
                  <a:xfrm>
                    <a:off x="6529287" y="4131519"/>
                    <a:ext cx="58585" cy="6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572" name="Straight Connector 216"/>
                <p:cNvCxnSpPr>
                  <a:cxnSpLocks noChangeShapeType="1"/>
                </p:cNvCxnSpPr>
                <p:nvPr/>
              </p:nvCxnSpPr>
              <p:spPr bwMode="auto">
                <a:xfrm rot="5400000" flipH="1" flipV="1">
                  <a:off x="6482064" y="5449856"/>
                  <a:ext cx="180769" cy="37663"/>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573" name="Oval 217"/>
                <p:cNvGrpSpPr>
                  <a:grpSpLocks/>
                </p:cNvGrpSpPr>
                <p:nvPr/>
              </p:nvGrpSpPr>
              <p:grpSpPr bwMode="auto">
                <a:xfrm>
                  <a:off x="6387464" y="5900993"/>
                  <a:ext cx="901586" cy="804053"/>
                  <a:chOff x="6461760" y="4358640"/>
                  <a:chExt cx="298704" cy="256032"/>
                </a:xfrm>
              </p:grpSpPr>
              <p:pic>
                <p:nvPicPr>
                  <p:cNvPr id="178598" name="Oval 217"/>
                  <p:cNvPicPr>
                    <a:picLocks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461760" y="4358640"/>
                    <a:ext cx="298704" cy="25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599" name="Text Box 186"/>
                  <p:cNvSpPr txBox="1">
                    <a:spLocks noChangeArrowheads="1"/>
                  </p:cNvSpPr>
                  <p:nvPr/>
                </p:nvSpPr>
                <p:spPr bwMode="auto">
                  <a:xfrm>
                    <a:off x="6601528" y="4395849"/>
                    <a:ext cx="76286" cy="8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574" name="Straight Connector 218"/>
                <p:cNvCxnSpPr>
                  <a:cxnSpLocks noChangeShapeType="1"/>
                </p:cNvCxnSpPr>
                <p:nvPr/>
              </p:nvCxnSpPr>
              <p:spPr bwMode="auto">
                <a:xfrm rot="16200000" flipH="1">
                  <a:off x="6558422" y="5942522"/>
                  <a:ext cx="299729" cy="10671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575" name="Oval 219"/>
                <p:cNvGrpSpPr>
                  <a:grpSpLocks/>
                </p:cNvGrpSpPr>
                <p:nvPr/>
              </p:nvGrpSpPr>
              <p:grpSpPr bwMode="auto">
                <a:xfrm>
                  <a:off x="6884256" y="5690407"/>
                  <a:ext cx="864787" cy="784909"/>
                  <a:chOff x="6626352" y="4291584"/>
                  <a:chExt cx="286512" cy="249936"/>
                </a:xfrm>
              </p:grpSpPr>
              <p:pic>
                <p:nvPicPr>
                  <p:cNvPr id="178596" name="Oval 219"/>
                  <p:cNvPicPr>
                    <a:picLocks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626352" y="4291584"/>
                    <a:ext cx="286512" cy="24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597" name="Text Box 190"/>
                  <p:cNvSpPr txBox="1">
                    <a:spLocks noChangeArrowheads="1"/>
                  </p:cNvSpPr>
                  <p:nvPr/>
                </p:nvSpPr>
                <p:spPr bwMode="auto">
                  <a:xfrm>
                    <a:off x="6756391" y="4323737"/>
                    <a:ext cx="76286" cy="8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576" name="Straight Connector 220"/>
                <p:cNvCxnSpPr>
                  <a:cxnSpLocks noChangeShapeType="1"/>
                </p:cNvCxnSpPr>
                <p:nvPr/>
              </p:nvCxnSpPr>
              <p:spPr bwMode="auto">
                <a:xfrm rot="16200000" flipH="1">
                  <a:off x="6899947" y="5246466"/>
                  <a:ext cx="360102" cy="62377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577" name="Straight Connector 221"/>
                <p:cNvCxnSpPr>
                  <a:cxnSpLocks noChangeShapeType="1"/>
                </p:cNvCxnSpPr>
                <p:nvPr/>
              </p:nvCxnSpPr>
              <p:spPr bwMode="auto">
                <a:xfrm rot="5400000" flipH="1" flipV="1">
                  <a:off x="5970742" y="4881886"/>
                  <a:ext cx="109386" cy="23794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sp>
              <p:nvSpPr>
                <p:cNvPr id="59" name="Oval 222"/>
                <p:cNvSpPr/>
                <p:nvPr/>
              </p:nvSpPr>
              <p:spPr>
                <a:xfrm>
                  <a:off x="5717523" y="5019255"/>
                  <a:ext cx="221355" cy="247856"/>
                </a:xfrm>
                <a:prstGeom prst="ellipse">
                  <a:avLst/>
                </a:prstGeom>
                <a:ln w="12700"/>
                <a:effectLst>
                  <a:outerShdw blurRad="76200" dist="12700" dir="8100000" sy="-23000" kx="800400" algn="br" rotWithShape="0">
                    <a:schemeClr val="bg2">
                      <a:lumMod val="60000"/>
                      <a:lumOff val="40000"/>
                      <a:alpha val="20000"/>
                    </a:scheme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28" charset="-128"/>
                  </a:endParaRPr>
                </a:p>
              </p:txBody>
            </p:sp>
            <p:sp>
              <p:nvSpPr>
                <p:cNvPr id="60" name="Oval 223"/>
                <p:cNvSpPr/>
                <p:nvPr/>
              </p:nvSpPr>
              <p:spPr>
                <a:xfrm>
                  <a:off x="6111992" y="4734609"/>
                  <a:ext cx="221355" cy="247856"/>
                </a:xfrm>
                <a:prstGeom prst="ellipse">
                  <a:avLst/>
                </a:prstGeom>
                <a:ln w="12700"/>
                <a:effectLst>
                  <a:outerShdw blurRad="76200" dist="12700" dir="8100000" sy="-23000" kx="800400" algn="br" rotWithShape="0">
                    <a:schemeClr val="bg2">
                      <a:lumMod val="60000"/>
                      <a:lumOff val="40000"/>
                      <a:alpha val="20000"/>
                    </a:scheme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28" charset="-128"/>
                  </a:endParaRPr>
                </a:p>
              </p:txBody>
            </p:sp>
            <p:cxnSp>
              <p:nvCxnSpPr>
                <p:cNvPr id="178584" name="Straight Connector 224"/>
                <p:cNvCxnSpPr>
                  <a:cxnSpLocks noChangeShapeType="1"/>
                </p:cNvCxnSpPr>
                <p:nvPr/>
              </p:nvCxnSpPr>
              <p:spPr bwMode="auto">
                <a:xfrm rot="10800000" flipV="1">
                  <a:off x="5331891" y="5143182"/>
                  <a:ext cx="385633" cy="37452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sp>
              <p:nvSpPr>
                <p:cNvPr id="62" name="Oval 225"/>
                <p:cNvSpPr/>
                <p:nvPr/>
              </p:nvSpPr>
              <p:spPr>
                <a:xfrm>
                  <a:off x="7284717" y="5266366"/>
                  <a:ext cx="221355" cy="247856"/>
                </a:xfrm>
                <a:prstGeom prst="ellipse">
                  <a:avLst/>
                </a:prstGeom>
                <a:ln w="12700"/>
                <a:effectLst>
                  <a:outerShdw blurRad="76200" dist="12700" dir="8100000" sy="-23000" kx="800400" algn="br" rotWithShape="0">
                    <a:schemeClr val="bg2">
                      <a:lumMod val="60000"/>
                      <a:lumOff val="40000"/>
                      <a:alpha val="20000"/>
                    </a:scheme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28" charset="-128"/>
                  </a:endParaRPr>
                </a:p>
              </p:txBody>
            </p:sp>
            <p:cxnSp>
              <p:nvCxnSpPr>
                <p:cNvPr id="178588" name="Straight Connector 226"/>
                <p:cNvCxnSpPr>
                  <a:cxnSpLocks noChangeShapeType="1"/>
                </p:cNvCxnSpPr>
                <p:nvPr/>
              </p:nvCxnSpPr>
              <p:spPr bwMode="auto">
                <a:xfrm rot="16200000" flipH="1">
                  <a:off x="6688063" y="4559033"/>
                  <a:ext cx="320199" cy="1094465"/>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589" name="Straight Connector 227"/>
                <p:cNvCxnSpPr>
                  <a:cxnSpLocks noChangeShapeType="1"/>
                </p:cNvCxnSpPr>
                <p:nvPr/>
              </p:nvCxnSpPr>
              <p:spPr bwMode="auto">
                <a:xfrm rot="16200000" flipV="1">
                  <a:off x="6143734" y="5061402"/>
                  <a:ext cx="168881" cy="1100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590" name="Straight Connector 229"/>
                <p:cNvCxnSpPr>
                  <a:cxnSpLocks noChangeShapeType="1"/>
                </p:cNvCxnSpPr>
                <p:nvPr/>
              </p:nvCxnSpPr>
              <p:spPr bwMode="auto">
                <a:xfrm flipV="1">
                  <a:off x="5945093" y="5280846"/>
                  <a:ext cx="151654" cy="240570"/>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591" name="Straight Connector 231"/>
                <p:cNvCxnSpPr>
                  <a:cxnSpLocks noChangeShapeType="1"/>
                </p:cNvCxnSpPr>
                <p:nvPr/>
              </p:nvCxnSpPr>
              <p:spPr bwMode="auto">
                <a:xfrm rot="10800000" flipV="1">
                  <a:off x="5694839" y="5823728"/>
                  <a:ext cx="173009" cy="11658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592" name="Straight Connector 232"/>
                <p:cNvCxnSpPr>
                  <a:cxnSpLocks noChangeShapeType="1"/>
                </p:cNvCxnSpPr>
                <p:nvPr/>
              </p:nvCxnSpPr>
              <p:spPr bwMode="auto">
                <a:xfrm rot="10800000" flipV="1">
                  <a:off x="6531356" y="6145744"/>
                  <a:ext cx="230289" cy="3789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653828" name="Straight Connector 233"/>
                <p:cNvCxnSpPr/>
                <p:nvPr/>
              </p:nvCxnSpPr>
              <p:spPr>
                <a:xfrm rot="10800000">
                  <a:off x="4823487" y="5823220"/>
                  <a:ext cx="234790" cy="498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8594" name="Straight Connector 234"/>
                <p:cNvCxnSpPr>
                  <a:cxnSpLocks noChangeShapeType="1"/>
                </p:cNvCxnSpPr>
                <p:nvPr/>
              </p:nvCxnSpPr>
              <p:spPr bwMode="auto">
                <a:xfrm rot="16200000" flipH="1">
                  <a:off x="4555706" y="5584431"/>
                  <a:ext cx="103419" cy="17039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595" name="Straight Connector 235"/>
                <p:cNvCxnSpPr>
                  <a:cxnSpLocks noChangeShapeType="1"/>
                </p:cNvCxnSpPr>
                <p:nvPr/>
              </p:nvCxnSpPr>
              <p:spPr bwMode="auto">
                <a:xfrm flipV="1">
                  <a:off x="5518731" y="5143183"/>
                  <a:ext cx="198792" cy="4233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grpSp>
            <p:nvGrpSpPr>
              <p:cNvPr id="178508" name="Flowchart: Magnetic Disk 70"/>
              <p:cNvGrpSpPr>
                <a:grpSpLocks/>
              </p:cNvGrpSpPr>
              <p:nvPr/>
            </p:nvGrpSpPr>
            <p:grpSpPr bwMode="auto">
              <a:xfrm>
                <a:off x="3539" y="2089"/>
                <a:ext cx="603" cy="535"/>
                <a:chOff x="5797296" y="4096512"/>
                <a:chExt cx="676656" cy="597408"/>
              </a:xfrm>
            </p:grpSpPr>
            <p:pic>
              <p:nvPicPr>
                <p:cNvPr id="178509" name="Flowchart: Magnetic Disk 70"/>
                <p:cNvPicPr>
                  <a:picLocks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797296" y="4096512"/>
                  <a:ext cx="676656" cy="59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510" name="Text Box 213"/>
                <p:cNvSpPr txBox="1">
                  <a:spLocks noChangeArrowheads="1"/>
                </p:cNvSpPr>
                <p:nvPr/>
              </p:nvSpPr>
              <p:spPr bwMode="auto">
                <a:xfrm>
                  <a:off x="5866005" y="4299040"/>
                  <a:ext cx="544570" cy="23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800">
                      <a:solidFill>
                        <a:srgbClr val="FFFFFF"/>
                      </a:solidFill>
                      <a:ea typeface="MS PGothic" charset="0"/>
                      <a:cs typeface="MS PGothic" charset="0"/>
                    </a:rPr>
                    <a:t>Para-phrases</a:t>
                  </a:r>
                </a:p>
              </p:txBody>
            </p:sp>
          </p:grpSp>
        </p:grpSp>
        <p:grpSp>
          <p:nvGrpSpPr>
            <p:cNvPr id="178235" name="Group 370"/>
            <p:cNvGrpSpPr>
              <a:grpSpLocks/>
            </p:cNvGrpSpPr>
            <p:nvPr/>
          </p:nvGrpSpPr>
          <p:grpSpPr bwMode="auto">
            <a:xfrm>
              <a:off x="3653" y="2878"/>
              <a:ext cx="650" cy="444"/>
              <a:chOff x="3556" y="1980"/>
              <a:chExt cx="919" cy="631"/>
            </a:xfrm>
          </p:grpSpPr>
          <p:grpSp>
            <p:nvGrpSpPr>
              <p:cNvPr id="178372" name="Group 162"/>
              <p:cNvGrpSpPr>
                <a:grpSpLocks/>
              </p:cNvGrpSpPr>
              <p:nvPr/>
            </p:nvGrpSpPr>
            <p:grpSpPr bwMode="auto">
              <a:xfrm>
                <a:off x="3556" y="1980"/>
                <a:ext cx="919" cy="511"/>
                <a:chOff x="4440163" y="4696509"/>
                <a:chExt cx="3114536" cy="1792581"/>
              </a:xfrm>
            </p:grpSpPr>
            <p:cxnSp>
              <p:nvCxnSpPr>
                <p:cNvPr id="178376" name="Straight Connector 166"/>
                <p:cNvCxnSpPr>
                  <a:cxnSpLocks noChangeShapeType="1"/>
                </p:cNvCxnSpPr>
                <p:nvPr/>
              </p:nvCxnSpPr>
              <p:spPr bwMode="auto">
                <a:xfrm flipV="1">
                  <a:off x="5841734" y="5346326"/>
                  <a:ext cx="685967" cy="26844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377" name="Oval 167"/>
                <p:cNvGrpSpPr>
                  <a:grpSpLocks/>
                </p:cNvGrpSpPr>
                <p:nvPr/>
              </p:nvGrpSpPr>
              <p:grpSpPr bwMode="auto">
                <a:xfrm>
                  <a:off x="4103408" y="5349004"/>
                  <a:ext cx="717589" cy="612612"/>
                  <a:chOff x="5687568" y="4919472"/>
                  <a:chExt cx="237744" cy="195072"/>
                </a:xfrm>
              </p:grpSpPr>
              <p:pic>
                <p:nvPicPr>
                  <p:cNvPr id="178505" name="Oval 167"/>
                  <p:cNvPicPr>
                    <a:picLocks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687568" y="4919472"/>
                    <a:ext cx="237744"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506" name="Text Box 219"/>
                  <p:cNvSpPr txBox="1">
                    <a:spLocks noChangeArrowheads="1"/>
                  </p:cNvSpPr>
                  <p:nvPr/>
                </p:nvSpPr>
                <p:spPr bwMode="auto">
                  <a:xfrm>
                    <a:off x="5807100" y="4967509"/>
                    <a:ext cx="38447" cy="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378" name="Oval 168"/>
                <p:cNvGrpSpPr>
                  <a:grpSpLocks/>
                </p:cNvGrpSpPr>
                <p:nvPr/>
              </p:nvGrpSpPr>
              <p:grpSpPr bwMode="auto">
                <a:xfrm>
                  <a:off x="4232206" y="5655310"/>
                  <a:ext cx="809588" cy="631756"/>
                  <a:chOff x="5730240" y="5017008"/>
                  <a:chExt cx="268224" cy="201168"/>
                </a:xfrm>
              </p:grpSpPr>
              <p:pic>
                <p:nvPicPr>
                  <p:cNvPr id="178503" name="Oval 168"/>
                  <p:cNvPicPr>
                    <a:picLocks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730240" y="5017008"/>
                    <a:ext cx="268224"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504" name="Text Box 222"/>
                  <p:cNvSpPr txBox="1">
                    <a:spLocks noChangeArrowheads="1"/>
                  </p:cNvSpPr>
                  <p:nvPr/>
                </p:nvSpPr>
                <p:spPr bwMode="auto">
                  <a:xfrm>
                    <a:off x="5852255" y="5047447"/>
                    <a:ext cx="61043" cy="4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379" name="Oval 169"/>
                <p:cNvGrpSpPr>
                  <a:grpSpLocks/>
                </p:cNvGrpSpPr>
                <p:nvPr/>
              </p:nvGrpSpPr>
              <p:grpSpPr bwMode="auto">
                <a:xfrm>
                  <a:off x="5170592" y="5540445"/>
                  <a:ext cx="772788" cy="612612"/>
                  <a:chOff x="6041136" y="4980432"/>
                  <a:chExt cx="256032" cy="195072"/>
                </a:xfrm>
              </p:grpSpPr>
              <p:pic>
                <p:nvPicPr>
                  <p:cNvPr id="178501" name="Oval 169"/>
                  <p:cNvPicPr>
                    <a:picLocks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041136" y="4980432"/>
                    <a:ext cx="256032"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502" name="Text Box 225"/>
                  <p:cNvSpPr txBox="1">
                    <a:spLocks noChangeArrowheads="1"/>
                  </p:cNvSpPr>
                  <p:nvPr/>
                </p:nvSpPr>
                <p:spPr bwMode="auto">
                  <a:xfrm>
                    <a:off x="6160097" y="5016207"/>
                    <a:ext cx="53718" cy="4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380" name="Oval 170"/>
                <p:cNvGrpSpPr>
                  <a:grpSpLocks/>
                </p:cNvGrpSpPr>
                <p:nvPr/>
              </p:nvGrpSpPr>
              <p:grpSpPr bwMode="auto">
                <a:xfrm>
                  <a:off x="4563401" y="5234139"/>
                  <a:ext cx="754389" cy="612612"/>
                  <a:chOff x="5839968" y="4882896"/>
                  <a:chExt cx="249936" cy="195072"/>
                </a:xfrm>
              </p:grpSpPr>
              <p:pic>
                <p:nvPicPr>
                  <p:cNvPr id="178499" name="Oval 170"/>
                  <p:cNvPicPr>
                    <a:picLocks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839968" y="4882896"/>
                    <a:ext cx="249936"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500" name="Text Box 228"/>
                  <p:cNvSpPr txBox="1">
                    <a:spLocks noChangeArrowheads="1"/>
                  </p:cNvSpPr>
                  <p:nvPr/>
                </p:nvSpPr>
                <p:spPr bwMode="auto">
                  <a:xfrm>
                    <a:off x="5957623" y="4922234"/>
                    <a:ext cx="47837" cy="3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381" name="Straight Connector 171"/>
                <p:cNvCxnSpPr>
                  <a:cxnSpLocks noChangeShapeType="1"/>
                </p:cNvCxnSpPr>
                <p:nvPr/>
              </p:nvCxnSpPr>
              <p:spPr bwMode="auto">
                <a:xfrm rot="5400000" flipH="1" flipV="1">
                  <a:off x="4683000" y="5485818"/>
                  <a:ext cx="245135" cy="225909"/>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382" name="Oval 172"/>
                <p:cNvGrpSpPr>
                  <a:grpSpLocks/>
                </p:cNvGrpSpPr>
                <p:nvPr/>
              </p:nvGrpSpPr>
              <p:grpSpPr bwMode="auto">
                <a:xfrm>
                  <a:off x="4526602" y="6019048"/>
                  <a:ext cx="809588" cy="612612"/>
                  <a:chOff x="5827776" y="5132832"/>
                  <a:chExt cx="268224" cy="195072"/>
                </a:xfrm>
              </p:grpSpPr>
              <p:pic>
                <p:nvPicPr>
                  <p:cNvPr id="178497" name="Oval 172"/>
                  <p:cNvPicPr>
                    <a:picLocks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827776" y="5132832"/>
                    <a:ext cx="268224"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98" name="Text Box 232"/>
                  <p:cNvSpPr txBox="1">
                    <a:spLocks noChangeArrowheads="1"/>
                  </p:cNvSpPr>
                  <p:nvPr/>
                </p:nvSpPr>
                <p:spPr bwMode="auto">
                  <a:xfrm>
                    <a:off x="5949811" y="5164595"/>
                    <a:ext cx="61043" cy="4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383" name="Straight Connector 173"/>
                <p:cNvCxnSpPr>
                  <a:cxnSpLocks noChangeShapeType="1"/>
                </p:cNvCxnSpPr>
                <p:nvPr/>
              </p:nvCxnSpPr>
              <p:spPr bwMode="auto">
                <a:xfrm rot="16200000" flipH="1">
                  <a:off x="4672499" y="6005888"/>
                  <a:ext cx="296522" cy="72049"/>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384" name="Straight Connector 174"/>
                <p:cNvCxnSpPr>
                  <a:cxnSpLocks noChangeShapeType="1"/>
                </p:cNvCxnSpPr>
                <p:nvPr/>
              </p:nvCxnSpPr>
              <p:spPr bwMode="auto">
                <a:xfrm rot="16200000" flipH="1">
                  <a:off x="5207987" y="5331126"/>
                  <a:ext cx="176591" cy="46674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385" name="Oval 175"/>
                <p:cNvGrpSpPr>
                  <a:grpSpLocks/>
                </p:cNvGrpSpPr>
                <p:nvPr/>
              </p:nvGrpSpPr>
              <p:grpSpPr bwMode="auto">
                <a:xfrm>
                  <a:off x="4728999" y="5655310"/>
                  <a:ext cx="772788" cy="612612"/>
                  <a:chOff x="5894832" y="5017008"/>
                  <a:chExt cx="256032" cy="195072"/>
                </a:xfrm>
              </p:grpSpPr>
              <p:pic>
                <p:nvPicPr>
                  <p:cNvPr id="178495" name="Oval 175"/>
                  <p:cNvPicPr>
                    <a:picLocks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894832" y="5017008"/>
                    <a:ext cx="256032"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96" name="Text Box 237"/>
                  <p:cNvSpPr txBox="1">
                    <a:spLocks noChangeArrowheads="1"/>
                  </p:cNvSpPr>
                  <p:nvPr/>
                </p:nvSpPr>
                <p:spPr bwMode="auto">
                  <a:xfrm>
                    <a:off x="6015513" y="5050693"/>
                    <a:ext cx="53718" cy="4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386" name="Oval 176"/>
                <p:cNvGrpSpPr>
                  <a:grpSpLocks/>
                </p:cNvGrpSpPr>
                <p:nvPr/>
              </p:nvGrpSpPr>
              <p:grpSpPr bwMode="auto">
                <a:xfrm>
                  <a:off x="5667385" y="5444725"/>
                  <a:ext cx="791188" cy="612612"/>
                  <a:chOff x="6205728" y="4949952"/>
                  <a:chExt cx="262128" cy="195072"/>
                </a:xfrm>
              </p:grpSpPr>
              <p:pic>
                <p:nvPicPr>
                  <p:cNvPr id="178493" name="Oval 176"/>
                  <p:cNvPicPr>
                    <a:picLocks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205728" y="4949952"/>
                    <a:ext cx="262128"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94" name="Text Box 240"/>
                  <p:cNvSpPr txBox="1">
                    <a:spLocks noChangeArrowheads="1"/>
                  </p:cNvSpPr>
                  <p:nvPr/>
                </p:nvSpPr>
                <p:spPr bwMode="auto">
                  <a:xfrm>
                    <a:off x="6327928" y="4986596"/>
                    <a:ext cx="53718" cy="4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387" name="Oval 177"/>
                <p:cNvGrpSpPr>
                  <a:grpSpLocks/>
                </p:cNvGrpSpPr>
                <p:nvPr/>
              </p:nvGrpSpPr>
              <p:grpSpPr bwMode="auto">
                <a:xfrm>
                  <a:off x="4986595" y="4985266"/>
                  <a:ext cx="754389" cy="612612"/>
                  <a:chOff x="5980176" y="4803648"/>
                  <a:chExt cx="249936" cy="195072"/>
                </a:xfrm>
              </p:grpSpPr>
              <p:pic>
                <p:nvPicPr>
                  <p:cNvPr id="178491" name="Oval 177"/>
                  <p:cNvPicPr>
                    <a:picLocks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980176" y="4803648"/>
                    <a:ext cx="249936"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92" name="Text Box 243"/>
                  <p:cNvSpPr txBox="1">
                    <a:spLocks noChangeArrowheads="1"/>
                  </p:cNvSpPr>
                  <p:nvPr/>
                </p:nvSpPr>
                <p:spPr bwMode="auto">
                  <a:xfrm>
                    <a:off x="6099062" y="4851141"/>
                    <a:ext cx="47565" cy="3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388" name="Straight Connector 178"/>
                <p:cNvCxnSpPr>
                  <a:cxnSpLocks noChangeShapeType="1"/>
                </p:cNvCxnSpPr>
                <p:nvPr/>
              </p:nvCxnSpPr>
              <p:spPr bwMode="auto">
                <a:xfrm rot="5400000" flipH="1" flipV="1">
                  <a:off x="5011374" y="5399565"/>
                  <a:ext cx="497007" cy="17110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389" name="Oval 179"/>
                <p:cNvGrpSpPr>
                  <a:grpSpLocks/>
                </p:cNvGrpSpPr>
                <p:nvPr/>
              </p:nvGrpSpPr>
              <p:grpSpPr bwMode="auto">
                <a:xfrm>
                  <a:off x="5060194" y="5904183"/>
                  <a:ext cx="827987" cy="631756"/>
                  <a:chOff x="6004560" y="5096256"/>
                  <a:chExt cx="274320" cy="201168"/>
                </a:xfrm>
              </p:grpSpPr>
              <p:pic>
                <p:nvPicPr>
                  <p:cNvPr id="178489" name="Oval 179"/>
                  <p:cNvPicPr>
                    <a:picLocks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004560" y="5096256"/>
                    <a:ext cx="274320"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90" name="Text Box 247"/>
                  <p:cNvSpPr txBox="1">
                    <a:spLocks noChangeArrowheads="1"/>
                  </p:cNvSpPr>
                  <p:nvPr/>
                </p:nvSpPr>
                <p:spPr bwMode="auto">
                  <a:xfrm>
                    <a:off x="6129401" y="5124927"/>
                    <a:ext cx="61043" cy="4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390" name="Straight Connector 180"/>
                <p:cNvCxnSpPr>
                  <a:cxnSpLocks noChangeShapeType="1"/>
                </p:cNvCxnSpPr>
                <p:nvPr/>
              </p:nvCxnSpPr>
              <p:spPr bwMode="auto">
                <a:xfrm rot="16200000" flipH="1">
                  <a:off x="5241196" y="5907946"/>
                  <a:ext cx="171846" cy="14345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391" name="Straight Connector 181"/>
                <p:cNvCxnSpPr>
                  <a:cxnSpLocks noChangeShapeType="1"/>
                </p:cNvCxnSpPr>
                <p:nvPr/>
              </p:nvCxnSpPr>
              <p:spPr bwMode="auto">
                <a:xfrm rot="16200000" flipH="1">
                  <a:off x="5601016" y="5124596"/>
                  <a:ext cx="323188" cy="54722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392" name="Oval 182"/>
                <p:cNvGrpSpPr>
                  <a:grpSpLocks/>
                </p:cNvGrpSpPr>
                <p:nvPr/>
              </p:nvGrpSpPr>
              <p:grpSpPr bwMode="auto">
                <a:xfrm>
                  <a:off x="5299390" y="5444725"/>
                  <a:ext cx="754389" cy="612612"/>
                  <a:chOff x="6083808" y="4949952"/>
                  <a:chExt cx="249936" cy="195072"/>
                </a:xfrm>
              </p:grpSpPr>
              <p:pic>
                <p:nvPicPr>
                  <p:cNvPr id="178487" name="Oval 182"/>
                  <p:cNvPicPr>
                    <a:picLocks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083808" y="4949952"/>
                    <a:ext cx="249936"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88" name="Text Box 252"/>
                  <p:cNvSpPr txBox="1">
                    <a:spLocks noChangeArrowheads="1"/>
                  </p:cNvSpPr>
                  <p:nvPr/>
                </p:nvSpPr>
                <p:spPr bwMode="auto">
                  <a:xfrm>
                    <a:off x="6203415" y="4982979"/>
                    <a:ext cx="49768" cy="4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393" name="Oval 183"/>
                <p:cNvGrpSpPr>
                  <a:grpSpLocks/>
                </p:cNvGrpSpPr>
                <p:nvPr/>
              </p:nvGrpSpPr>
              <p:grpSpPr bwMode="auto">
                <a:xfrm>
                  <a:off x="5446588" y="4985266"/>
                  <a:ext cx="735989" cy="612612"/>
                  <a:chOff x="6132576" y="4803648"/>
                  <a:chExt cx="243840" cy="195072"/>
                </a:xfrm>
              </p:grpSpPr>
              <p:pic>
                <p:nvPicPr>
                  <p:cNvPr id="178485" name="Oval 183"/>
                  <p:cNvPicPr>
                    <a:picLocks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132576" y="4803648"/>
                    <a:ext cx="243840"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86" name="Text Box 255"/>
                  <p:cNvSpPr txBox="1">
                    <a:spLocks noChangeArrowheads="1"/>
                  </p:cNvSpPr>
                  <p:nvPr/>
                </p:nvSpPr>
                <p:spPr bwMode="auto">
                  <a:xfrm>
                    <a:off x="6249916" y="4850432"/>
                    <a:ext cx="43435" cy="3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394" name="Straight Connector 184"/>
                <p:cNvCxnSpPr>
                  <a:cxnSpLocks noChangeShapeType="1"/>
                </p:cNvCxnSpPr>
                <p:nvPr/>
              </p:nvCxnSpPr>
              <p:spPr bwMode="auto">
                <a:xfrm rot="5400000" flipH="1" flipV="1">
                  <a:off x="5626918" y="5347132"/>
                  <a:ext cx="282434" cy="65245"/>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395" name="Oval 185"/>
                <p:cNvGrpSpPr>
                  <a:grpSpLocks/>
                </p:cNvGrpSpPr>
                <p:nvPr/>
              </p:nvGrpSpPr>
              <p:grpSpPr bwMode="auto">
                <a:xfrm>
                  <a:off x="5648985" y="5865895"/>
                  <a:ext cx="791188" cy="631756"/>
                  <a:chOff x="6199632" y="5084064"/>
                  <a:chExt cx="262128" cy="201168"/>
                </a:xfrm>
              </p:grpSpPr>
              <p:pic>
                <p:nvPicPr>
                  <p:cNvPr id="178483" name="Oval 185"/>
                  <p:cNvPicPr>
                    <a:picLocks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6199632" y="5084064"/>
                    <a:ext cx="262128"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84" name="Text Box 259"/>
                  <p:cNvSpPr txBox="1">
                    <a:spLocks noChangeArrowheads="1"/>
                  </p:cNvSpPr>
                  <p:nvPr/>
                </p:nvSpPr>
                <p:spPr bwMode="auto">
                  <a:xfrm>
                    <a:off x="6321211" y="5112861"/>
                    <a:ext cx="56557" cy="4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396" name="Straight Connector 186"/>
                <p:cNvCxnSpPr>
                  <a:cxnSpLocks noChangeShapeType="1"/>
                </p:cNvCxnSpPr>
                <p:nvPr/>
              </p:nvCxnSpPr>
              <p:spPr bwMode="auto">
                <a:xfrm rot="16200000" flipH="1">
                  <a:off x="5722305" y="5769416"/>
                  <a:ext cx="346606" cy="169973"/>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397" name="Oval 187"/>
                <p:cNvGrpSpPr>
                  <a:grpSpLocks/>
                </p:cNvGrpSpPr>
                <p:nvPr/>
              </p:nvGrpSpPr>
              <p:grpSpPr bwMode="auto">
                <a:xfrm>
                  <a:off x="6108978" y="5636166"/>
                  <a:ext cx="809588" cy="631756"/>
                  <a:chOff x="6352032" y="5010912"/>
                  <a:chExt cx="268224" cy="201168"/>
                </a:xfrm>
              </p:grpSpPr>
              <p:pic>
                <p:nvPicPr>
                  <p:cNvPr id="178481" name="Oval 187"/>
                  <p:cNvPicPr>
                    <a:picLocks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352032" y="5010912"/>
                    <a:ext cx="268224"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82" name="Text Box 263"/>
                  <p:cNvSpPr txBox="1">
                    <a:spLocks noChangeArrowheads="1"/>
                  </p:cNvSpPr>
                  <p:nvPr/>
                </p:nvSpPr>
                <p:spPr bwMode="auto">
                  <a:xfrm>
                    <a:off x="6476073" y="5040749"/>
                    <a:ext cx="56557" cy="4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398" name="Straight Connector 188"/>
                <p:cNvCxnSpPr>
                  <a:cxnSpLocks noChangeShapeType="1"/>
                </p:cNvCxnSpPr>
                <p:nvPr/>
              </p:nvCxnSpPr>
              <p:spPr bwMode="auto">
                <a:xfrm rot="16200000" flipH="1">
                  <a:off x="6019409" y="5150984"/>
                  <a:ext cx="461767" cy="63687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399" name="Straight Connector 189"/>
                <p:cNvCxnSpPr>
                  <a:cxnSpLocks noChangeShapeType="1"/>
                </p:cNvCxnSpPr>
                <p:nvPr/>
              </p:nvCxnSpPr>
              <p:spPr bwMode="auto">
                <a:xfrm rot="5400000" flipH="1" flipV="1">
                  <a:off x="5122341" y="4768777"/>
                  <a:ext cx="186842" cy="27842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400" name="Oval 190"/>
                <p:cNvGrpSpPr>
                  <a:grpSpLocks/>
                </p:cNvGrpSpPr>
                <p:nvPr/>
              </p:nvGrpSpPr>
              <p:grpSpPr bwMode="auto">
                <a:xfrm>
                  <a:off x="4600201" y="4851257"/>
                  <a:ext cx="717589" cy="612612"/>
                  <a:chOff x="5852160" y="4760976"/>
                  <a:chExt cx="237744" cy="195072"/>
                </a:xfrm>
              </p:grpSpPr>
              <p:pic>
                <p:nvPicPr>
                  <p:cNvPr id="178479" name="Oval 190"/>
                  <p:cNvPicPr>
                    <a:picLocks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5852160" y="4760976"/>
                    <a:ext cx="237744"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80" name="Text Box 268"/>
                  <p:cNvSpPr txBox="1">
                    <a:spLocks noChangeArrowheads="1"/>
                  </p:cNvSpPr>
                  <p:nvPr/>
                </p:nvSpPr>
                <p:spPr bwMode="auto">
                  <a:xfrm>
                    <a:off x="5971532" y="4808789"/>
                    <a:ext cx="38447" cy="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401" name="Oval 191"/>
                <p:cNvGrpSpPr>
                  <a:grpSpLocks/>
                </p:cNvGrpSpPr>
                <p:nvPr/>
              </p:nvGrpSpPr>
              <p:grpSpPr bwMode="auto">
                <a:xfrm>
                  <a:off x="5004995" y="4564096"/>
                  <a:ext cx="717589" cy="612612"/>
                  <a:chOff x="5986272" y="4669536"/>
                  <a:chExt cx="237744" cy="195072"/>
                </a:xfrm>
              </p:grpSpPr>
              <p:pic>
                <p:nvPicPr>
                  <p:cNvPr id="178477" name="Oval 191"/>
                  <p:cNvPicPr>
                    <a:picLocks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5986272" y="4669536"/>
                    <a:ext cx="237744"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78" name="Text Box 271"/>
                  <p:cNvSpPr txBox="1">
                    <a:spLocks noChangeArrowheads="1"/>
                  </p:cNvSpPr>
                  <p:nvPr/>
                </p:nvSpPr>
                <p:spPr bwMode="auto">
                  <a:xfrm>
                    <a:off x="6102224" y="4718150"/>
                    <a:ext cx="38447" cy="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402" name="Straight Connector 192"/>
                <p:cNvCxnSpPr>
                  <a:cxnSpLocks noChangeShapeType="1"/>
                </p:cNvCxnSpPr>
                <p:nvPr/>
              </p:nvCxnSpPr>
              <p:spPr bwMode="auto">
                <a:xfrm rot="10800000" flipV="1">
                  <a:off x="4522218" y="5050312"/>
                  <a:ext cx="414257" cy="42929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403" name="Oval 193"/>
                <p:cNvGrpSpPr>
                  <a:grpSpLocks/>
                </p:cNvGrpSpPr>
                <p:nvPr/>
              </p:nvGrpSpPr>
              <p:grpSpPr bwMode="auto">
                <a:xfrm>
                  <a:off x="6164177" y="5100131"/>
                  <a:ext cx="717589" cy="612612"/>
                  <a:chOff x="6370320" y="4840224"/>
                  <a:chExt cx="237744" cy="195072"/>
                </a:xfrm>
              </p:grpSpPr>
              <p:pic>
                <p:nvPicPr>
                  <p:cNvPr id="178475" name="Oval 193"/>
                  <p:cNvPicPr>
                    <a:picLocks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6370320" y="4840224"/>
                    <a:ext cx="237744"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76" name="Text Box 275"/>
                  <p:cNvSpPr txBox="1">
                    <a:spLocks noChangeArrowheads="1"/>
                  </p:cNvSpPr>
                  <p:nvPr/>
                </p:nvSpPr>
                <p:spPr bwMode="auto">
                  <a:xfrm>
                    <a:off x="6490759" y="4887476"/>
                    <a:ext cx="38447" cy="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404" name="Straight Connector 194"/>
                <p:cNvCxnSpPr>
                  <a:cxnSpLocks noChangeShapeType="1"/>
                </p:cNvCxnSpPr>
                <p:nvPr/>
              </p:nvCxnSpPr>
              <p:spPr bwMode="auto">
                <a:xfrm rot="16200000" flipH="1">
                  <a:off x="5821522" y="4464065"/>
                  <a:ext cx="413697" cy="111470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405" name="Straight Connector 195"/>
                <p:cNvCxnSpPr>
                  <a:cxnSpLocks noChangeShapeType="1"/>
                </p:cNvCxnSpPr>
                <p:nvPr/>
              </p:nvCxnSpPr>
              <p:spPr bwMode="auto">
                <a:xfrm rot="16200000" flipV="1">
                  <a:off x="5275895" y="4971927"/>
                  <a:ext cx="278422" cy="421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406" name="Straight Connector 196"/>
                <p:cNvCxnSpPr>
                  <a:cxnSpLocks noChangeShapeType="1"/>
                </p:cNvCxnSpPr>
                <p:nvPr/>
              </p:nvCxnSpPr>
              <p:spPr bwMode="auto">
                <a:xfrm flipV="1">
                  <a:off x="5092812" y="5185514"/>
                  <a:ext cx="222885" cy="23142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407" name="Straight Connector 197"/>
                <p:cNvCxnSpPr>
                  <a:cxnSpLocks noChangeShapeType="1"/>
                </p:cNvCxnSpPr>
                <p:nvPr/>
              </p:nvCxnSpPr>
              <p:spPr bwMode="auto">
                <a:xfrm flipV="1">
                  <a:off x="6696893" y="5477924"/>
                  <a:ext cx="620241" cy="24923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408" name="Oval 198"/>
                <p:cNvGrpSpPr>
                  <a:grpSpLocks/>
                </p:cNvGrpSpPr>
                <p:nvPr/>
              </p:nvGrpSpPr>
              <p:grpSpPr bwMode="auto">
                <a:xfrm>
                  <a:off x="4876197" y="5463869"/>
                  <a:ext cx="791188" cy="670044"/>
                  <a:chOff x="5943600" y="4956048"/>
                  <a:chExt cx="262128" cy="213360"/>
                </a:xfrm>
              </p:grpSpPr>
              <p:pic>
                <p:nvPicPr>
                  <p:cNvPr id="178473" name="Oval 198"/>
                  <p:cNvPicPr>
                    <a:picLocks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943600" y="4956048"/>
                    <a:ext cx="262128" cy="21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74" name="Text Box 282"/>
                  <p:cNvSpPr txBox="1">
                    <a:spLocks noChangeArrowheads="1"/>
                  </p:cNvSpPr>
                  <p:nvPr/>
                </p:nvSpPr>
                <p:spPr bwMode="auto">
                  <a:xfrm>
                    <a:off x="6068647" y="4984749"/>
                    <a:ext cx="51857" cy="5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409" name="Oval 199"/>
                <p:cNvGrpSpPr>
                  <a:grpSpLocks/>
                </p:cNvGrpSpPr>
                <p:nvPr/>
              </p:nvGrpSpPr>
              <p:grpSpPr bwMode="auto">
                <a:xfrm>
                  <a:off x="4986595" y="5693598"/>
                  <a:ext cx="901586" cy="804053"/>
                  <a:chOff x="5980176" y="5029200"/>
                  <a:chExt cx="298704" cy="256032"/>
                </a:xfrm>
              </p:grpSpPr>
              <p:pic>
                <p:nvPicPr>
                  <p:cNvPr id="178471" name="Oval 199"/>
                  <p:cNvPicPr>
                    <a:picLocks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5980176" y="5029200"/>
                    <a:ext cx="298704" cy="25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72" name="Text Box 285"/>
                  <p:cNvSpPr txBox="1">
                    <a:spLocks noChangeArrowheads="1"/>
                  </p:cNvSpPr>
                  <p:nvPr/>
                </p:nvSpPr>
                <p:spPr bwMode="auto">
                  <a:xfrm>
                    <a:off x="6115435" y="5067035"/>
                    <a:ext cx="82336" cy="8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410" name="Oval 200"/>
                <p:cNvGrpSpPr>
                  <a:grpSpLocks/>
                </p:cNvGrpSpPr>
                <p:nvPr/>
              </p:nvGrpSpPr>
              <p:grpSpPr bwMode="auto">
                <a:xfrm>
                  <a:off x="5924981" y="5597878"/>
                  <a:ext cx="864787" cy="784909"/>
                  <a:chOff x="6291072" y="4998720"/>
                  <a:chExt cx="286512" cy="249936"/>
                </a:xfrm>
              </p:grpSpPr>
              <p:pic>
                <p:nvPicPr>
                  <p:cNvPr id="178469" name="Oval 200"/>
                  <p:cNvPicPr>
                    <a:picLocks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6291072" y="4998720"/>
                    <a:ext cx="286512" cy="24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70" name="Text Box 288"/>
                  <p:cNvSpPr txBox="1">
                    <a:spLocks noChangeArrowheads="1"/>
                  </p:cNvSpPr>
                  <p:nvPr/>
                </p:nvSpPr>
                <p:spPr bwMode="auto">
                  <a:xfrm>
                    <a:off x="6422747" y="5035268"/>
                    <a:ext cx="72456" cy="7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411" name="Oval 201"/>
                <p:cNvGrpSpPr>
                  <a:grpSpLocks/>
                </p:cNvGrpSpPr>
                <p:nvPr/>
              </p:nvGrpSpPr>
              <p:grpSpPr bwMode="auto">
                <a:xfrm>
                  <a:off x="5317790" y="5310716"/>
                  <a:ext cx="827987" cy="746620"/>
                  <a:chOff x="6089904" y="4907280"/>
                  <a:chExt cx="274320" cy="237744"/>
                </a:xfrm>
              </p:grpSpPr>
              <p:pic>
                <p:nvPicPr>
                  <p:cNvPr id="178467" name="Oval 201"/>
                  <p:cNvPicPr>
                    <a:picLocks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6089904" y="4907280"/>
                    <a:ext cx="274320"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68" name="Text Box 291"/>
                  <p:cNvSpPr txBox="1">
                    <a:spLocks noChangeArrowheads="1"/>
                  </p:cNvSpPr>
                  <p:nvPr/>
                </p:nvSpPr>
                <p:spPr bwMode="auto">
                  <a:xfrm>
                    <a:off x="6219848" y="4940557"/>
                    <a:ext cx="64525" cy="6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412" name="Straight Connector 202"/>
                <p:cNvCxnSpPr>
                  <a:cxnSpLocks noChangeShapeType="1"/>
                </p:cNvCxnSpPr>
                <p:nvPr/>
              </p:nvCxnSpPr>
              <p:spPr bwMode="auto">
                <a:xfrm rot="5400000" flipH="1" flipV="1">
                  <a:off x="5548643" y="5598078"/>
                  <a:ext cx="131828" cy="19089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413" name="Oval 203"/>
                <p:cNvGrpSpPr>
                  <a:grpSpLocks/>
                </p:cNvGrpSpPr>
                <p:nvPr/>
              </p:nvGrpSpPr>
              <p:grpSpPr bwMode="auto">
                <a:xfrm>
                  <a:off x="5280990" y="6076480"/>
                  <a:ext cx="901586" cy="804053"/>
                  <a:chOff x="6077712" y="5151120"/>
                  <a:chExt cx="298704" cy="256032"/>
                </a:xfrm>
              </p:grpSpPr>
              <p:pic>
                <p:nvPicPr>
                  <p:cNvPr id="178465" name="Oval 203"/>
                  <p:cNvPicPr>
                    <a:picLocks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6077712" y="5151120"/>
                    <a:ext cx="298704" cy="25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66" name="Text Box 295"/>
                  <p:cNvSpPr txBox="1">
                    <a:spLocks noChangeArrowheads="1"/>
                  </p:cNvSpPr>
                  <p:nvPr/>
                </p:nvSpPr>
                <p:spPr bwMode="auto">
                  <a:xfrm>
                    <a:off x="6212991" y="5184183"/>
                    <a:ext cx="82336" cy="8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65" name="Straight Connector 204"/>
                <p:cNvCxnSpPr/>
                <p:nvPr/>
              </p:nvCxnSpPr>
              <p:spPr>
                <a:xfrm rot="5400000">
                  <a:off x="5518314" y="6187256"/>
                  <a:ext cx="244285" cy="47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8415" name="Straight Connector 205"/>
                <p:cNvCxnSpPr>
                  <a:cxnSpLocks noChangeShapeType="1"/>
                </p:cNvCxnSpPr>
                <p:nvPr/>
              </p:nvCxnSpPr>
              <p:spPr bwMode="auto">
                <a:xfrm rot="16200000" flipH="1">
                  <a:off x="6071067" y="5461301"/>
                  <a:ext cx="85042" cy="41766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416" name="Oval 206"/>
                <p:cNvGrpSpPr>
                  <a:grpSpLocks/>
                </p:cNvGrpSpPr>
                <p:nvPr/>
              </p:nvGrpSpPr>
              <p:grpSpPr bwMode="auto">
                <a:xfrm>
                  <a:off x="5520187" y="5597878"/>
                  <a:ext cx="864787" cy="784909"/>
                  <a:chOff x="6156960" y="4998720"/>
                  <a:chExt cx="286512" cy="249936"/>
                </a:xfrm>
              </p:grpSpPr>
              <p:pic>
                <p:nvPicPr>
                  <p:cNvPr id="178463" name="Oval 206"/>
                  <p:cNvPicPr>
                    <a:picLocks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6156960" y="4998720"/>
                    <a:ext cx="286512" cy="24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64" name="Text Box 300"/>
                  <p:cNvSpPr txBox="1">
                    <a:spLocks noChangeArrowheads="1"/>
                  </p:cNvSpPr>
                  <p:nvPr/>
                </p:nvSpPr>
                <p:spPr bwMode="auto">
                  <a:xfrm>
                    <a:off x="6287149" y="5032791"/>
                    <a:ext cx="72456" cy="7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417" name="Oval 207"/>
                <p:cNvGrpSpPr>
                  <a:grpSpLocks/>
                </p:cNvGrpSpPr>
                <p:nvPr/>
              </p:nvGrpSpPr>
              <p:grpSpPr bwMode="auto">
                <a:xfrm>
                  <a:off x="6440173" y="5521301"/>
                  <a:ext cx="846387" cy="765764"/>
                  <a:chOff x="6461760" y="4974336"/>
                  <a:chExt cx="280416" cy="243840"/>
                </a:xfrm>
              </p:grpSpPr>
              <p:pic>
                <p:nvPicPr>
                  <p:cNvPr id="178461" name="Oval 207"/>
                  <p:cNvPicPr>
                    <a:picLocks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461760" y="4974336"/>
                    <a:ext cx="280416"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62" name="Text Box 303"/>
                  <p:cNvSpPr txBox="1">
                    <a:spLocks noChangeArrowheads="1"/>
                  </p:cNvSpPr>
                  <p:nvPr/>
                </p:nvSpPr>
                <p:spPr bwMode="auto">
                  <a:xfrm>
                    <a:off x="6590578" y="5005657"/>
                    <a:ext cx="72456" cy="7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418" name="Oval 208"/>
                <p:cNvGrpSpPr>
                  <a:grpSpLocks/>
                </p:cNvGrpSpPr>
                <p:nvPr/>
              </p:nvGrpSpPr>
              <p:grpSpPr bwMode="auto">
                <a:xfrm>
                  <a:off x="5740983" y="5100131"/>
                  <a:ext cx="846387" cy="670044"/>
                  <a:chOff x="6230112" y="4840224"/>
                  <a:chExt cx="280416" cy="213360"/>
                </a:xfrm>
              </p:grpSpPr>
              <p:pic>
                <p:nvPicPr>
                  <p:cNvPr id="178459" name="Oval 208"/>
                  <p:cNvPicPr>
                    <a:picLocks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6230112" y="4840224"/>
                    <a:ext cx="280416" cy="21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60" name="Text Box 306"/>
                  <p:cNvSpPr txBox="1">
                    <a:spLocks noChangeArrowheads="1"/>
                  </p:cNvSpPr>
                  <p:nvPr/>
                </p:nvSpPr>
                <p:spPr bwMode="auto">
                  <a:xfrm>
                    <a:off x="6361267" y="4868610"/>
                    <a:ext cx="64158" cy="5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419" name="Straight Connector 209"/>
                <p:cNvCxnSpPr>
                  <a:cxnSpLocks noChangeShapeType="1"/>
                </p:cNvCxnSpPr>
                <p:nvPr/>
              </p:nvCxnSpPr>
              <p:spPr bwMode="auto">
                <a:xfrm rot="5400000" flipH="1" flipV="1">
                  <a:off x="5938057" y="5456846"/>
                  <a:ext cx="283227" cy="11436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420" name="Oval 210"/>
                <p:cNvGrpSpPr>
                  <a:grpSpLocks/>
                </p:cNvGrpSpPr>
                <p:nvPr/>
              </p:nvGrpSpPr>
              <p:grpSpPr bwMode="auto">
                <a:xfrm>
                  <a:off x="5832982" y="5942472"/>
                  <a:ext cx="901586" cy="804053"/>
                  <a:chOff x="6260592" y="5108448"/>
                  <a:chExt cx="298704" cy="256032"/>
                </a:xfrm>
              </p:grpSpPr>
              <p:pic>
                <p:nvPicPr>
                  <p:cNvPr id="178457" name="Oval 210"/>
                  <p:cNvPicPr>
                    <a:picLocks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6260592" y="5108448"/>
                    <a:ext cx="298704" cy="25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58" name="Text Box 310"/>
                  <p:cNvSpPr txBox="1">
                    <a:spLocks noChangeArrowheads="1"/>
                  </p:cNvSpPr>
                  <p:nvPr/>
                </p:nvSpPr>
                <p:spPr bwMode="auto">
                  <a:xfrm>
                    <a:off x="6392581" y="5144515"/>
                    <a:ext cx="82336" cy="8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421" name="Straight Connector 211"/>
                <p:cNvCxnSpPr>
                  <a:cxnSpLocks noChangeShapeType="1"/>
                </p:cNvCxnSpPr>
                <p:nvPr/>
              </p:nvCxnSpPr>
              <p:spPr bwMode="auto">
                <a:xfrm rot="16200000" flipH="1">
                  <a:off x="6035340" y="6039081"/>
                  <a:ext cx="241050" cy="4806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422" name="Straight Connector 212"/>
                <p:cNvCxnSpPr>
                  <a:cxnSpLocks noChangeShapeType="1"/>
                </p:cNvCxnSpPr>
                <p:nvPr/>
              </p:nvCxnSpPr>
              <p:spPr bwMode="auto">
                <a:xfrm rot="16200000" flipH="1">
                  <a:off x="6456122" y="5246795"/>
                  <a:ext cx="247245" cy="49848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423" name="Oval 213"/>
                <p:cNvGrpSpPr>
                  <a:grpSpLocks/>
                </p:cNvGrpSpPr>
                <p:nvPr/>
              </p:nvGrpSpPr>
              <p:grpSpPr bwMode="auto">
                <a:xfrm>
                  <a:off x="6053779" y="5502157"/>
                  <a:ext cx="846387" cy="784909"/>
                  <a:chOff x="6333744" y="4968240"/>
                  <a:chExt cx="280416" cy="249936"/>
                </a:xfrm>
              </p:grpSpPr>
              <p:pic>
                <p:nvPicPr>
                  <p:cNvPr id="178455" name="Oval 213"/>
                  <p:cNvPicPr>
                    <a:picLocks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6333744" y="4968240"/>
                    <a:ext cx="280416" cy="24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56" name="Text Box 315"/>
                  <p:cNvSpPr txBox="1">
                    <a:spLocks noChangeArrowheads="1"/>
                  </p:cNvSpPr>
                  <p:nvPr/>
                </p:nvSpPr>
                <p:spPr bwMode="auto">
                  <a:xfrm>
                    <a:off x="6465779" y="5002040"/>
                    <a:ext cx="67131" cy="7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424" name="Oval 215"/>
                <p:cNvGrpSpPr>
                  <a:grpSpLocks/>
                </p:cNvGrpSpPr>
                <p:nvPr/>
              </p:nvGrpSpPr>
              <p:grpSpPr bwMode="auto">
                <a:xfrm>
                  <a:off x="6200976" y="5100131"/>
                  <a:ext cx="827987" cy="689188"/>
                  <a:chOff x="6382512" y="4840224"/>
                  <a:chExt cx="274320" cy="219456"/>
                </a:xfrm>
              </p:grpSpPr>
              <p:pic>
                <p:nvPicPr>
                  <p:cNvPr id="178453" name="Oval 215"/>
                  <p:cNvPicPr>
                    <a:picLocks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6382512" y="4840224"/>
                    <a:ext cx="274320" cy="21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54" name="Text Box 318"/>
                  <p:cNvSpPr txBox="1">
                    <a:spLocks noChangeArrowheads="1"/>
                  </p:cNvSpPr>
                  <p:nvPr/>
                </p:nvSpPr>
                <p:spPr bwMode="auto">
                  <a:xfrm>
                    <a:off x="6511824" y="4868119"/>
                    <a:ext cx="58585" cy="6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425" name="Straight Connector 216"/>
                <p:cNvCxnSpPr>
                  <a:cxnSpLocks noChangeShapeType="1"/>
                </p:cNvCxnSpPr>
                <p:nvPr/>
              </p:nvCxnSpPr>
              <p:spPr bwMode="auto">
                <a:xfrm rot="5400000" flipH="1" flipV="1">
                  <a:off x="6482064" y="5449856"/>
                  <a:ext cx="180769" cy="37663"/>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426" name="Oval 217"/>
                <p:cNvGrpSpPr>
                  <a:grpSpLocks/>
                </p:cNvGrpSpPr>
                <p:nvPr/>
              </p:nvGrpSpPr>
              <p:grpSpPr bwMode="auto">
                <a:xfrm>
                  <a:off x="6384974" y="5904183"/>
                  <a:ext cx="901586" cy="804053"/>
                  <a:chOff x="6443472" y="5096256"/>
                  <a:chExt cx="298704" cy="256032"/>
                </a:xfrm>
              </p:grpSpPr>
              <p:pic>
                <p:nvPicPr>
                  <p:cNvPr id="178451" name="Oval 217"/>
                  <p:cNvPicPr>
                    <a:picLocks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6443472" y="5096256"/>
                    <a:ext cx="298704" cy="25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52" name="Text Box 322"/>
                  <p:cNvSpPr txBox="1">
                    <a:spLocks noChangeArrowheads="1"/>
                  </p:cNvSpPr>
                  <p:nvPr/>
                </p:nvSpPr>
                <p:spPr bwMode="auto">
                  <a:xfrm>
                    <a:off x="6584065" y="5132449"/>
                    <a:ext cx="76286" cy="8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427" name="Straight Connector 218"/>
                <p:cNvCxnSpPr>
                  <a:cxnSpLocks noChangeShapeType="1"/>
                </p:cNvCxnSpPr>
                <p:nvPr/>
              </p:nvCxnSpPr>
              <p:spPr bwMode="auto">
                <a:xfrm rot="16200000" flipH="1">
                  <a:off x="6558422" y="5942522"/>
                  <a:ext cx="299729" cy="10671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428" name="Oval 219"/>
                <p:cNvGrpSpPr>
                  <a:grpSpLocks/>
                </p:cNvGrpSpPr>
                <p:nvPr/>
              </p:nvGrpSpPr>
              <p:grpSpPr bwMode="auto">
                <a:xfrm>
                  <a:off x="6863366" y="5674454"/>
                  <a:ext cx="901586" cy="804053"/>
                  <a:chOff x="6601968" y="5023104"/>
                  <a:chExt cx="298704" cy="256032"/>
                </a:xfrm>
              </p:grpSpPr>
              <p:pic>
                <p:nvPicPr>
                  <p:cNvPr id="178449" name="Oval 219"/>
                  <p:cNvPicPr>
                    <a:picLocks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6601968" y="5023104"/>
                    <a:ext cx="298704" cy="25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50" name="Text Box 326"/>
                  <p:cNvSpPr txBox="1">
                    <a:spLocks noChangeArrowheads="1"/>
                  </p:cNvSpPr>
                  <p:nvPr/>
                </p:nvSpPr>
                <p:spPr bwMode="auto">
                  <a:xfrm>
                    <a:off x="6738928" y="5060337"/>
                    <a:ext cx="76286" cy="8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429" name="Straight Connector 220"/>
                <p:cNvCxnSpPr>
                  <a:cxnSpLocks noChangeShapeType="1"/>
                </p:cNvCxnSpPr>
                <p:nvPr/>
              </p:nvCxnSpPr>
              <p:spPr bwMode="auto">
                <a:xfrm rot="16200000" flipH="1">
                  <a:off x="6899947" y="5246466"/>
                  <a:ext cx="360102" cy="62377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430" name="Straight Connector 221"/>
                <p:cNvCxnSpPr>
                  <a:cxnSpLocks noChangeShapeType="1"/>
                </p:cNvCxnSpPr>
                <p:nvPr/>
              </p:nvCxnSpPr>
              <p:spPr bwMode="auto">
                <a:xfrm rot="5400000" flipH="1" flipV="1">
                  <a:off x="5970742" y="4881886"/>
                  <a:ext cx="109386" cy="23794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431" name="Oval 222"/>
                <p:cNvGrpSpPr>
                  <a:grpSpLocks/>
                </p:cNvGrpSpPr>
                <p:nvPr/>
              </p:nvGrpSpPr>
              <p:grpSpPr bwMode="auto">
                <a:xfrm>
                  <a:off x="5372989" y="4966122"/>
                  <a:ext cx="791188" cy="670044"/>
                  <a:chOff x="6108192" y="4797552"/>
                  <a:chExt cx="262128" cy="213360"/>
                </a:xfrm>
              </p:grpSpPr>
              <p:pic>
                <p:nvPicPr>
                  <p:cNvPr id="178447" name="Oval 222"/>
                  <p:cNvPicPr>
                    <a:picLocks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6108192" y="4797552"/>
                    <a:ext cx="262128" cy="21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48" name="Text Box 331"/>
                  <p:cNvSpPr txBox="1">
                    <a:spLocks noChangeArrowheads="1"/>
                  </p:cNvSpPr>
                  <p:nvPr/>
                </p:nvSpPr>
                <p:spPr bwMode="auto">
                  <a:xfrm>
                    <a:off x="6233079" y="4826029"/>
                    <a:ext cx="51857" cy="5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grpSp>
              <p:nvGrpSpPr>
                <p:cNvPr id="178432" name="Oval 223"/>
                <p:cNvGrpSpPr>
                  <a:grpSpLocks/>
                </p:cNvGrpSpPr>
                <p:nvPr/>
              </p:nvGrpSpPr>
              <p:grpSpPr bwMode="auto">
                <a:xfrm>
                  <a:off x="5759383" y="4678960"/>
                  <a:ext cx="791188" cy="670044"/>
                  <a:chOff x="6236208" y="4706112"/>
                  <a:chExt cx="262128" cy="213360"/>
                </a:xfrm>
              </p:grpSpPr>
              <p:pic>
                <p:nvPicPr>
                  <p:cNvPr id="178445" name="Oval 223"/>
                  <p:cNvPicPr>
                    <a:picLocks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6236208" y="4706112"/>
                    <a:ext cx="262128" cy="21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46" name="Text Box 334"/>
                  <p:cNvSpPr txBox="1">
                    <a:spLocks noChangeArrowheads="1"/>
                  </p:cNvSpPr>
                  <p:nvPr/>
                </p:nvSpPr>
                <p:spPr bwMode="auto">
                  <a:xfrm>
                    <a:off x="6363771" y="4735390"/>
                    <a:ext cx="51857" cy="5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433" name="Straight Connector 224"/>
                <p:cNvCxnSpPr>
                  <a:cxnSpLocks noChangeShapeType="1"/>
                </p:cNvCxnSpPr>
                <p:nvPr/>
              </p:nvCxnSpPr>
              <p:spPr bwMode="auto">
                <a:xfrm rot="10800000" flipV="1">
                  <a:off x="5331891" y="5143182"/>
                  <a:ext cx="385633" cy="37452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434" name="Oval 225"/>
                <p:cNvGrpSpPr>
                  <a:grpSpLocks/>
                </p:cNvGrpSpPr>
                <p:nvPr/>
              </p:nvGrpSpPr>
              <p:grpSpPr bwMode="auto">
                <a:xfrm>
                  <a:off x="6936965" y="5214995"/>
                  <a:ext cx="791188" cy="670044"/>
                  <a:chOff x="6626352" y="4876800"/>
                  <a:chExt cx="262128" cy="213360"/>
                </a:xfrm>
              </p:grpSpPr>
              <p:pic>
                <p:nvPicPr>
                  <p:cNvPr id="178443" name="Oval 225"/>
                  <p:cNvPicPr>
                    <a:picLocks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6626352" y="4876800"/>
                    <a:ext cx="262128" cy="21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44" name="Text Box 338"/>
                  <p:cNvSpPr txBox="1">
                    <a:spLocks noChangeArrowheads="1"/>
                  </p:cNvSpPr>
                  <p:nvPr/>
                </p:nvSpPr>
                <p:spPr bwMode="auto">
                  <a:xfrm>
                    <a:off x="6752305" y="4904716"/>
                    <a:ext cx="51857" cy="5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a typeface="MS PGothic" charset="0"/>
                      <a:cs typeface="MS PGothic" charset="0"/>
                    </a:endParaRPr>
                  </a:p>
                </p:txBody>
              </p:sp>
            </p:grpSp>
            <p:cxnSp>
              <p:nvCxnSpPr>
                <p:cNvPr id="178435" name="Straight Connector 226"/>
                <p:cNvCxnSpPr>
                  <a:cxnSpLocks noChangeShapeType="1"/>
                </p:cNvCxnSpPr>
                <p:nvPr/>
              </p:nvCxnSpPr>
              <p:spPr bwMode="auto">
                <a:xfrm rot="16200000" flipH="1">
                  <a:off x="6688063" y="4559033"/>
                  <a:ext cx="320199" cy="1094465"/>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436" name="Straight Connector 227"/>
                <p:cNvCxnSpPr>
                  <a:cxnSpLocks noChangeShapeType="1"/>
                </p:cNvCxnSpPr>
                <p:nvPr/>
              </p:nvCxnSpPr>
              <p:spPr bwMode="auto">
                <a:xfrm rot="16200000" flipV="1">
                  <a:off x="6143734" y="5061402"/>
                  <a:ext cx="168881" cy="1100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437" name="Straight Connector 229"/>
                <p:cNvCxnSpPr>
                  <a:cxnSpLocks noChangeShapeType="1"/>
                </p:cNvCxnSpPr>
                <p:nvPr/>
              </p:nvCxnSpPr>
              <p:spPr bwMode="auto">
                <a:xfrm flipV="1">
                  <a:off x="5945093" y="5280846"/>
                  <a:ext cx="151654" cy="240570"/>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438" name="Straight Connector 231"/>
                <p:cNvCxnSpPr>
                  <a:cxnSpLocks noChangeShapeType="1"/>
                </p:cNvCxnSpPr>
                <p:nvPr/>
              </p:nvCxnSpPr>
              <p:spPr bwMode="auto">
                <a:xfrm rot="10800000" flipV="1">
                  <a:off x="5694839" y="5823728"/>
                  <a:ext cx="173009" cy="11658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439" name="Straight Connector 232"/>
                <p:cNvCxnSpPr>
                  <a:cxnSpLocks noChangeShapeType="1"/>
                </p:cNvCxnSpPr>
                <p:nvPr/>
              </p:nvCxnSpPr>
              <p:spPr bwMode="auto">
                <a:xfrm rot="10800000" flipV="1">
                  <a:off x="6531356" y="6145744"/>
                  <a:ext cx="230289" cy="3789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92" name="Straight Connector 233"/>
                <p:cNvCxnSpPr/>
                <p:nvPr/>
              </p:nvCxnSpPr>
              <p:spPr>
                <a:xfrm rot="10800000">
                  <a:off x="4823491" y="5823220"/>
                  <a:ext cx="234787" cy="498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8441" name="Straight Connector 234"/>
                <p:cNvCxnSpPr>
                  <a:cxnSpLocks noChangeShapeType="1"/>
                </p:cNvCxnSpPr>
                <p:nvPr/>
              </p:nvCxnSpPr>
              <p:spPr bwMode="auto">
                <a:xfrm rot="16200000" flipH="1">
                  <a:off x="4555706" y="5584431"/>
                  <a:ext cx="103419" cy="17039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442" name="Straight Connector 235"/>
                <p:cNvCxnSpPr>
                  <a:cxnSpLocks noChangeShapeType="1"/>
                </p:cNvCxnSpPr>
                <p:nvPr/>
              </p:nvCxnSpPr>
              <p:spPr bwMode="auto">
                <a:xfrm flipV="1">
                  <a:off x="5518731" y="5143183"/>
                  <a:ext cx="198792" cy="4233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grpSp>
            <p:nvGrpSpPr>
              <p:cNvPr id="178373" name="Flowchart: Magnetic Disk 70"/>
              <p:cNvGrpSpPr>
                <a:grpSpLocks/>
              </p:cNvGrpSpPr>
              <p:nvPr/>
            </p:nvGrpSpPr>
            <p:grpSpPr bwMode="auto">
              <a:xfrm>
                <a:off x="3538" y="2090"/>
                <a:ext cx="603" cy="535"/>
                <a:chOff x="5779008" y="4834128"/>
                <a:chExt cx="676656" cy="597408"/>
              </a:xfrm>
            </p:grpSpPr>
            <p:pic>
              <p:nvPicPr>
                <p:cNvPr id="178374" name="Flowchart: Magnetic Disk 70"/>
                <p:cNvPicPr>
                  <a:picLocks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5779008" y="4834128"/>
                  <a:ext cx="676656" cy="59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75" name="Text Box 349"/>
                <p:cNvSpPr txBox="1">
                  <a:spLocks noChangeArrowheads="1"/>
                </p:cNvSpPr>
                <p:nvPr/>
              </p:nvSpPr>
              <p:spPr bwMode="auto">
                <a:xfrm>
                  <a:off x="5848542" y="5035640"/>
                  <a:ext cx="544570" cy="23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800">
                      <a:solidFill>
                        <a:srgbClr val="FFFFFF"/>
                      </a:solidFill>
                      <a:ea typeface="MS PGothic" charset="0"/>
                      <a:cs typeface="MS PGothic" charset="0"/>
                    </a:rPr>
                    <a:t>Geo-KB</a:t>
                  </a:r>
                </a:p>
              </p:txBody>
            </p:sp>
          </p:grpSp>
        </p:grpSp>
        <p:grpSp>
          <p:nvGrpSpPr>
            <p:cNvPr id="178236" name="Group 233"/>
            <p:cNvGrpSpPr>
              <a:grpSpLocks/>
            </p:cNvGrpSpPr>
            <p:nvPr/>
          </p:nvGrpSpPr>
          <p:grpSpPr bwMode="auto">
            <a:xfrm>
              <a:off x="3667" y="1943"/>
              <a:ext cx="650" cy="444"/>
              <a:chOff x="3556" y="1980"/>
              <a:chExt cx="919" cy="631"/>
            </a:xfrm>
          </p:grpSpPr>
          <p:grpSp>
            <p:nvGrpSpPr>
              <p:cNvPr id="178237" name="Group 162"/>
              <p:cNvGrpSpPr>
                <a:grpSpLocks/>
              </p:cNvGrpSpPr>
              <p:nvPr/>
            </p:nvGrpSpPr>
            <p:grpSpPr bwMode="auto">
              <a:xfrm>
                <a:off x="3556" y="1980"/>
                <a:ext cx="919" cy="511"/>
                <a:chOff x="4440163" y="4696509"/>
                <a:chExt cx="3114536" cy="1792581"/>
              </a:xfrm>
            </p:grpSpPr>
            <p:cxnSp>
              <p:nvCxnSpPr>
                <p:cNvPr id="178241" name="Straight Connector 166"/>
                <p:cNvCxnSpPr>
                  <a:cxnSpLocks noChangeShapeType="1"/>
                </p:cNvCxnSpPr>
                <p:nvPr/>
              </p:nvCxnSpPr>
              <p:spPr bwMode="auto">
                <a:xfrm flipV="1">
                  <a:off x="5841734" y="5346326"/>
                  <a:ext cx="685967" cy="26844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242" name="Oval 167"/>
                <p:cNvGrpSpPr>
                  <a:grpSpLocks/>
                </p:cNvGrpSpPr>
                <p:nvPr/>
              </p:nvGrpSpPr>
              <p:grpSpPr bwMode="auto">
                <a:xfrm>
                  <a:off x="4216078" y="5435075"/>
                  <a:ext cx="533038" cy="427743"/>
                  <a:chOff x="5041392" y="1810512"/>
                  <a:chExt cx="268224" cy="201168"/>
                </a:xfrm>
              </p:grpSpPr>
              <p:pic>
                <p:nvPicPr>
                  <p:cNvPr id="178370" name="Oval 167"/>
                  <p:cNvPicPr>
                    <a:picLocks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5041392" y="1810512"/>
                    <a:ext cx="268224"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71" name="Text Box 101"/>
                  <p:cNvSpPr txBox="1">
                    <a:spLocks noChangeArrowheads="1"/>
                  </p:cNvSpPr>
                  <p:nvPr/>
                </p:nvSpPr>
                <p:spPr bwMode="auto">
                  <a:xfrm>
                    <a:off x="5166244" y="1840980"/>
                    <a:ext cx="58393" cy="4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grpSp>
              <p:nvGrpSpPr>
                <p:cNvPr id="178243" name="Oval 168"/>
                <p:cNvGrpSpPr>
                  <a:grpSpLocks/>
                </p:cNvGrpSpPr>
                <p:nvPr/>
              </p:nvGrpSpPr>
              <p:grpSpPr bwMode="auto">
                <a:xfrm>
                  <a:off x="4337224" y="5681351"/>
                  <a:ext cx="617840" cy="492553"/>
                  <a:chOff x="5102352" y="1926336"/>
                  <a:chExt cx="310896" cy="231648"/>
                </a:xfrm>
              </p:grpSpPr>
              <p:pic>
                <p:nvPicPr>
                  <p:cNvPr id="178368" name="Oval 168"/>
                  <p:cNvPicPr>
                    <a:picLocks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5102352" y="1926336"/>
                    <a:ext cx="310896" cy="23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69" name="Text Box 104"/>
                  <p:cNvSpPr txBox="1">
                    <a:spLocks noChangeArrowheads="1"/>
                  </p:cNvSpPr>
                  <p:nvPr/>
                </p:nvSpPr>
                <p:spPr bwMode="auto">
                  <a:xfrm>
                    <a:off x="5234827" y="1959046"/>
                    <a:ext cx="92713" cy="6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grpSp>
              <p:nvGrpSpPr>
                <p:cNvPr id="178244" name="Oval 169"/>
                <p:cNvGrpSpPr>
                  <a:grpSpLocks/>
                </p:cNvGrpSpPr>
                <p:nvPr/>
              </p:nvGrpSpPr>
              <p:grpSpPr bwMode="auto">
                <a:xfrm>
                  <a:off x="5270040" y="5590618"/>
                  <a:ext cx="593611" cy="466629"/>
                  <a:chOff x="5571744" y="1883664"/>
                  <a:chExt cx="298704" cy="219456"/>
                </a:xfrm>
              </p:grpSpPr>
              <p:pic>
                <p:nvPicPr>
                  <p:cNvPr id="178366" name="Oval 169"/>
                  <p:cNvPicPr>
                    <a:picLocks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5571744" y="1883664"/>
                    <a:ext cx="298704" cy="21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67" name="Text Box 107"/>
                  <p:cNvSpPr txBox="1">
                    <a:spLocks noChangeArrowheads="1"/>
                  </p:cNvSpPr>
                  <p:nvPr/>
                </p:nvSpPr>
                <p:spPr bwMode="auto">
                  <a:xfrm>
                    <a:off x="5702382" y="1912906"/>
                    <a:ext cx="81587" cy="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grpSp>
              <p:nvGrpSpPr>
                <p:cNvPr id="178245" name="Oval 170"/>
                <p:cNvGrpSpPr>
                  <a:grpSpLocks/>
                </p:cNvGrpSpPr>
                <p:nvPr/>
              </p:nvGrpSpPr>
              <p:grpSpPr bwMode="auto">
                <a:xfrm>
                  <a:off x="4664315" y="5292494"/>
                  <a:ext cx="569382" cy="453667"/>
                  <a:chOff x="5266944" y="1743456"/>
                  <a:chExt cx="286512" cy="213360"/>
                </a:xfrm>
              </p:grpSpPr>
              <p:pic>
                <p:nvPicPr>
                  <p:cNvPr id="178364" name="Oval 170"/>
                  <p:cNvPicPr>
                    <a:picLocks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5266944" y="1743456"/>
                    <a:ext cx="286512" cy="21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65" name="Text Box 110"/>
                  <p:cNvSpPr txBox="1">
                    <a:spLocks noChangeArrowheads="1"/>
                  </p:cNvSpPr>
                  <p:nvPr/>
                </p:nvSpPr>
                <p:spPr bwMode="auto">
                  <a:xfrm>
                    <a:off x="5394860" y="1774113"/>
                    <a:ext cx="72656" cy="5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cxnSp>
              <p:nvCxnSpPr>
                <p:cNvPr id="178246" name="Straight Connector 171"/>
                <p:cNvCxnSpPr>
                  <a:cxnSpLocks noChangeShapeType="1"/>
                </p:cNvCxnSpPr>
                <p:nvPr/>
              </p:nvCxnSpPr>
              <p:spPr bwMode="auto">
                <a:xfrm rot="5400000" flipH="1" flipV="1">
                  <a:off x="4683000" y="5485818"/>
                  <a:ext cx="245135" cy="225909"/>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247" name="Oval 172"/>
                <p:cNvGrpSpPr>
                  <a:grpSpLocks/>
                </p:cNvGrpSpPr>
                <p:nvPr/>
              </p:nvGrpSpPr>
              <p:grpSpPr bwMode="auto">
                <a:xfrm>
                  <a:off x="4627972" y="6044285"/>
                  <a:ext cx="629954" cy="505515"/>
                  <a:chOff x="5248656" y="2097024"/>
                  <a:chExt cx="316992" cy="237744"/>
                </a:xfrm>
              </p:grpSpPr>
              <p:pic>
                <p:nvPicPr>
                  <p:cNvPr id="178362" name="Oval 172"/>
                  <p:cNvPicPr>
                    <a:picLocks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5248656" y="2097024"/>
                    <a:ext cx="316992"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63" name="Text Box 114"/>
                  <p:cNvSpPr txBox="1">
                    <a:spLocks noChangeArrowheads="1"/>
                  </p:cNvSpPr>
                  <p:nvPr/>
                </p:nvSpPr>
                <p:spPr bwMode="auto">
                  <a:xfrm>
                    <a:off x="5382996" y="2132068"/>
                    <a:ext cx="92713" cy="6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cxnSp>
              <p:nvCxnSpPr>
                <p:cNvPr id="178248" name="Straight Connector 173"/>
                <p:cNvCxnSpPr>
                  <a:cxnSpLocks noChangeShapeType="1"/>
                </p:cNvCxnSpPr>
                <p:nvPr/>
              </p:nvCxnSpPr>
              <p:spPr bwMode="auto">
                <a:xfrm rot="16200000" flipH="1">
                  <a:off x="4672499" y="6005888"/>
                  <a:ext cx="296522" cy="72049"/>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249" name="Straight Connector 174"/>
                <p:cNvCxnSpPr>
                  <a:cxnSpLocks noChangeShapeType="1"/>
                </p:cNvCxnSpPr>
                <p:nvPr/>
              </p:nvCxnSpPr>
              <p:spPr bwMode="auto">
                <a:xfrm rot="16200000" flipH="1">
                  <a:off x="5207987" y="5331126"/>
                  <a:ext cx="176591" cy="46674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250" name="Oval 175"/>
                <p:cNvGrpSpPr>
                  <a:grpSpLocks/>
                </p:cNvGrpSpPr>
                <p:nvPr/>
              </p:nvGrpSpPr>
              <p:grpSpPr bwMode="auto">
                <a:xfrm>
                  <a:off x="4833918" y="5694313"/>
                  <a:ext cx="593611" cy="479591"/>
                  <a:chOff x="5352288" y="1932432"/>
                  <a:chExt cx="298704" cy="225552"/>
                </a:xfrm>
              </p:grpSpPr>
              <p:pic>
                <p:nvPicPr>
                  <p:cNvPr id="178360" name="Oval 175"/>
                  <p:cNvPicPr>
                    <a:picLocks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5352288" y="1932432"/>
                    <a:ext cx="298704" cy="22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61" name="Text Box 119"/>
                  <p:cNvSpPr txBox="1">
                    <a:spLocks noChangeArrowheads="1"/>
                  </p:cNvSpPr>
                  <p:nvPr/>
                </p:nvSpPr>
                <p:spPr bwMode="auto">
                  <a:xfrm>
                    <a:off x="5482786" y="1963840"/>
                    <a:ext cx="81587" cy="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grpSp>
              <p:nvGrpSpPr>
                <p:cNvPr id="178251" name="Oval 176"/>
                <p:cNvGrpSpPr>
                  <a:grpSpLocks/>
                </p:cNvGrpSpPr>
                <p:nvPr/>
              </p:nvGrpSpPr>
              <p:grpSpPr bwMode="auto">
                <a:xfrm>
                  <a:off x="5778849" y="5499884"/>
                  <a:ext cx="593611" cy="466629"/>
                  <a:chOff x="5827776" y="1840992"/>
                  <a:chExt cx="298704" cy="219456"/>
                </a:xfrm>
              </p:grpSpPr>
              <p:pic>
                <p:nvPicPr>
                  <p:cNvPr id="178358" name="Oval 176"/>
                  <p:cNvPicPr>
                    <a:picLocks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5827776" y="1840992"/>
                    <a:ext cx="298704" cy="21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59" name="Text Box 122"/>
                  <p:cNvSpPr txBox="1">
                    <a:spLocks noChangeArrowheads="1"/>
                  </p:cNvSpPr>
                  <p:nvPr/>
                </p:nvSpPr>
                <p:spPr bwMode="auto">
                  <a:xfrm>
                    <a:off x="5957286" y="1869172"/>
                    <a:ext cx="81587" cy="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grpSp>
              <p:nvGrpSpPr>
                <p:cNvPr id="178252" name="Oval 177"/>
                <p:cNvGrpSpPr>
                  <a:grpSpLocks/>
                </p:cNvGrpSpPr>
                <p:nvPr/>
              </p:nvGrpSpPr>
              <p:grpSpPr bwMode="auto">
                <a:xfrm>
                  <a:off x="5088323" y="5072141"/>
                  <a:ext cx="569382" cy="427743"/>
                  <a:chOff x="5480304" y="1639824"/>
                  <a:chExt cx="286512" cy="201168"/>
                </a:xfrm>
              </p:grpSpPr>
              <p:pic>
                <p:nvPicPr>
                  <p:cNvPr id="178356" name="Oval 177"/>
                  <p:cNvPicPr>
                    <a:picLocks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5480304" y="1639824"/>
                    <a:ext cx="286512"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57" name="Text Box 125"/>
                  <p:cNvSpPr txBox="1">
                    <a:spLocks noChangeArrowheads="1"/>
                  </p:cNvSpPr>
                  <p:nvPr/>
                </p:nvSpPr>
                <p:spPr bwMode="auto">
                  <a:xfrm>
                    <a:off x="5609680" y="1669111"/>
                    <a:ext cx="72242" cy="4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cxnSp>
              <p:nvCxnSpPr>
                <p:cNvPr id="178253" name="Straight Connector 178"/>
                <p:cNvCxnSpPr>
                  <a:cxnSpLocks noChangeShapeType="1"/>
                </p:cNvCxnSpPr>
                <p:nvPr/>
              </p:nvCxnSpPr>
              <p:spPr bwMode="auto">
                <a:xfrm rot="5400000" flipH="1" flipV="1">
                  <a:off x="5011374" y="5399565"/>
                  <a:ext cx="497007" cy="17110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254" name="Oval 179"/>
                <p:cNvGrpSpPr>
                  <a:grpSpLocks/>
                </p:cNvGrpSpPr>
                <p:nvPr/>
              </p:nvGrpSpPr>
              <p:grpSpPr bwMode="auto">
                <a:xfrm>
                  <a:off x="5173124" y="5927628"/>
                  <a:ext cx="617840" cy="492553"/>
                  <a:chOff x="5522976" y="2042160"/>
                  <a:chExt cx="310896" cy="231648"/>
                </a:xfrm>
              </p:grpSpPr>
              <p:pic>
                <p:nvPicPr>
                  <p:cNvPr id="178354" name="Oval 179"/>
                  <p:cNvPicPr>
                    <a:picLocks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5522976" y="2042160"/>
                    <a:ext cx="310896" cy="23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55" name="Text Box 129"/>
                  <p:cNvSpPr txBox="1">
                    <a:spLocks noChangeArrowheads="1"/>
                  </p:cNvSpPr>
                  <p:nvPr/>
                </p:nvSpPr>
                <p:spPr bwMode="auto">
                  <a:xfrm>
                    <a:off x="5655760" y="2073479"/>
                    <a:ext cx="92713" cy="6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cxnSp>
              <p:nvCxnSpPr>
                <p:cNvPr id="178255" name="Straight Connector 180"/>
                <p:cNvCxnSpPr>
                  <a:cxnSpLocks noChangeShapeType="1"/>
                </p:cNvCxnSpPr>
                <p:nvPr/>
              </p:nvCxnSpPr>
              <p:spPr bwMode="auto">
                <a:xfrm rot="16200000" flipH="1">
                  <a:off x="5241196" y="5907946"/>
                  <a:ext cx="171846" cy="14345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256" name="Straight Connector 181"/>
                <p:cNvCxnSpPr>
                  <a:cxnSpLocks noChangeShapeType="1"/>
                </p:cNvCxnSpPr>
                <p:nvPr/>
              </p:nvCxnSpPr>
              <p:spPr bwMode="auto">
                <a:xfrm rot="16200000" flipH="1">
                  <a:off x="5601016" y="5124596"/>
                  <a:ext cx="323188" cy="54722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257" name="Oval 182"/>
                <p:cNvGrpSpPr>
                  <a:grpSpLocks/>
                </p:cNvGrpSpPr>
                <p:nvPr/>
              </p:nvGrpSpPr>
              <p:grpSpPr bwMode="auto">
                <a:xfrm>
                  <a:off x="5403300" y="5486923"/>
                  <a:ext cx="581496" cy="466629"/>
                  <a:chOff x="5638800" y="1834896"/>
                  <a:chExt cx="292608" cy="219456"/>
                </a:xfrm>
              </p:grpSpPr>
              <p:pic>
                <p:nvPicPr>
                  <p:cNvPr id="178352" name="Oval 182"/>
                  <p:cNvPicPr>
                    <a:picLocks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5638800" y="1834896"/>
                    <a:ext cx="292608" cy="21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53" name="Text Box 134"/>
                  <p:cNvSpPr txBox="1">
                    <a:spLocks noChangeArrowheads="1"/>
                  </p:cNvSpPr>
                  <p:nvPr/>
                </p:nvSpPr>
                <p:spPr bwMode="auto">
                  <a:xfrm>
                    <a:off x="5768173" y="1863830"/>
                    <a:ext cx="75591" cy="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grpSp>
              <p:nvGrpSpPr>
                <p:cNvPr id="178258" name="Oval 183"/>
                <p:cNvGrpSpPr>
                  <a:grpSpLocks/>
                </p:cNvGrpSpPr>
                <p:nvPr/>
              </p:nvGrpSpPr>
              <p:grpSpPr bwMode="auto">
                <a:xfrm>
                  <a:off x="5548674" y="5072141"/>
                  <a:ext cx="557267" cy="427743"/>
                  <a:chOff x="5711952" y="1639824"/>
                  <a:chExt cx="280416" cy="201168"/>
                </a:xfrm>
              </p:grpSpPr>
              <p:pic>
                <p:nvPicPr>
                  <p:cNvPr id="178350" name="Oval 183"/>
                  <p:cNvPicPr>
                    <a:picLocks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5711952" y="1639824"/>
                    <a:ext cx="280416"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51" name="Text Box 137"/>
                  <p:cNvSpPr txBox="1">
                    <a:spLocks noChangeArrowheads="1"/>
                  </p:cNvSpPr>
                  <p:nvPr/>
                </p:nvSpPr>
                <p:spPr bwMode="auto">
                  <a:xfrm>
                    <a:off x="5838801" y="1668064"/>
                    <a:ext cx="65968" cy="5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cxnSp>
              <p:nvCxnSpPr>
                <p:cNvPr id="178259" name="Straight Connector 184"/>
                <p:cNvCxnSpPr>
                  <a:cxnSpLocks noChangeShapeType="1"/>
                </p:cNvCxnSpPr>
                <p:nvPr/>
              </p:nvCxnSpPr>
              <p:spPr bwMode="auto">
                <a:xfrm rot="5400000" flipH="1" flipV="1">
                  <a:off x="5626918" y="5347132"/>
                  <a:ext cx="282434" cy="65245"/>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260" name="Oval 185"/>
                <p:cNvGrpSpPr>
                  <a:grpSpLocks/>
                </p:cNvGrpSpPr>
                <p:nvPr/>
              </p:nvGrpSpPr>
              <p:grpSpPr bwMode="auto">
                <a:xfrm>
                  <a:off x="5754620" y="5888742"/>
                  <a:ext cx="605725" cy="492553"/>
                  <a:chOff x="5815584" y="2023872"/>
                  <a:chExt cx="304800" cy="231648"/>
                </a:xfrm>
              </p:grpSpPr>
              <p:pic>
                <p:nvPicPr>
                  <p:cNvPr id="178348" name="Oval 185"/>
                  <p:cNvPicPr>
                    <a:picLocks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5815584" y="2023872"/>
                    <a:ext cx="304800" cy="23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49" name="Text Box 141"/>
                  <p:cNvSpPr txBox="1">
                    <a:spLocks noChangeArrowheads="1"/>
                  </p:cNvSpPr>
                  <p:nvPr/>
                </p:nvSpPr>
                <p:spPr bwMode="auto">
                  <a:xfrm>
                    <a:off x="5947084" y="2055659"/>
                    <a:ext cx="85899" cy="6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cxnSp>
              <p:nvCxnSpPr>
                <p:cNvPr id="178261" name="Straight Connector 186"/>
                <p:cNvCxnSpPr>
                  <a:cxnSpLocks noChangeShapeType="1"/>
                </p:cNvCxnSpPr>
                <p:nvPr/>
              </p:nvCxnSpPr>
              <p:spPr bwMode="auto">
                <a:xfrm rot="16200000" flipH="1">
                  <a:off x="5722305" y="5769416"/>
                  <a:ext cx="346606" cy="169973"/>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262" name="Oval 187"/>
                <p:cNvGrpSpPr>
                  <a:grpSpLocks/>
                </p:cNvGrpSpPr>
                <p:nvPr/>
              </p:nvGrpSpPr>
              <p:grpSpPr bwMode="auto">
                <a:xfrm>
                  <a:off x="6214971" y="5655428"/>
                  <a:ext cx="617840" cy="505515"/>
                  <a:chOff x="6047232" y="1914144"/>
                  <a:chExt cx="310896" cy="237744"/>
                </a:xfrm>
              </p:grpSpPr>
              <p:pic>
                <p:nvPicPr>
                  <p:cNvPr id="178346" name="Oval 187"/>
                  <p:cNvPicPr>
                    <a:picLocks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6047232" y="1914144"/>
                    <a:ext cx="310896"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47" name="Text Box 145"/>
                  <p:cNvSpPr txBox="1">
                    <a:spLocks noChangeArrowheads="1"/>
                  </p:cNvSpPr>
                  <p:nvPr/>
                </p:nvSpPr>
                <p:spPr bwMode="auto">
                  <a:xfrm>
                    <a:off x="6182292" y="1949153"/>
                    <a:ext cx="85899" cy="6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cxnSp>
              <p:nvCxnSpPr>
                <p:cNvPr id="178263" name="Straight Connector 188"/>
                <p:cNvCxnSpPr>
                  <a:cxnSpLocks noChangeShapeType="1"/>
                </p:cNvCxnSpPr>
                <p:nvPr/>
              </p:nvCxnSpPr>
              <p:spPr bwMode="auto">
                <a:xfrm rot="16200000" flipH="1">
                  <a:off x="6019409" y="5150984"/>
                  <a:ext cx="461767" cy="63687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264" name="Straight Connector 189"/>
                <p:cNvCxnSpPr>
                  <a:cxnSpLocks noChangeShapeType="1"/>
                </p:cNvCxnSpPr>
                <p:nvPr/>
              </p:nvCxnSpPr>
              <p:spPr bwMode="auto">
                <a:xfrm rot="5400000" flipH="1" flipV="1">
                  <a:off x="5122341" y="4768777"/>
                  <a:ext cx="186842" cy="27842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265" name="Oval 190"/>
                <p:cNvGrpSpPr>
                  <a:grpSpLocks/>
                </p:cNvGrpSpPr>
                <p:nvPr/>
              </p:nvGrpSpPr>
              <p:grpSpPr bwMode="auto">
                <a:xfrm>
                  <a:off x="4712773" y="4942522"/>
                  <a:ext cx="533038" cy="414781"/>
                  <a:chOff x="5291328" y="1578864"/>
                  <a:chExt cx="268224" cy="195072"/>
                </a:xfrm>
              </p:grpSpPr>
              <p:pic>
                <p:nvPicPr>
                  <p:cNvPr id="178344" name="Oval 190"/>
                  <p:cNvPicPr>
                    <a:picLocks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5291328" y="1578864"/>
                    <a:ext cx="268224"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45" name="Text Box 150"/>
                  <p:cNvSpPr txBox="1">
                    <a:spLocks noChangeArrowheads="1"/>
                  </p:cNvSpPr>
                  <p:nvPr/>
                </p:nvSpPr>
                <p:spPr bwMode="auto">
                  <a:xfrm>
                    <a:off x="5415987" y="1606559"/>
                    <a:ext cx="58393" cy="4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grpSp>
              <p:nvGrpSpPr>
                <p:cNvPr id="178266" name="Oval 191"/>
                <p:cNvGrpSpPr>
                  <a:grpSpLocks/>
                </p:cNvGrpSpPr>
                <p:nvPr/>
              </p:nvGrpSpPr>
              <p:grpSpPr bwMode="auto">
                <a:xfrm>
                  <a:off x="5112552" y="4657360"/>
                  <a:ext cx="520924" cy="414781"/>
                  <a:chOff x="5492496" y="1444752"/>
                  <a:chExt cx="262128" cy="195072"/>
                </a:xfrm>
              </p:grpSpPr>
              <p:pic>
                <p:nvPicPr>
                  <p:cNvPr id="178342" name="Oval 191"/>
                  <p:cNvPicPr>
                    <a:picLocks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5492496" y="1444752"/>
                    <a:ext cx="262128"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43" name="Text Box 153"/>
                  <p:cNvSpPr txBox="1">
                    <a:spLocks noChangeArrowheads="1"/>
                  </p:cNvSpPr>
                  <p:nvPr/>
                </p:nvSpPr>
                <p:spPr bwMode="auto">
                  <a:xfrm>
                    <a:off x="5614483" y="1472690"/>
                    <a:ext cx="58393" cy="4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cxnSp>
              <p:nvCxnSpPr>
                <p:cNvPr id="178267" name="Straight Connector 192"/>
                <p:cNvCxnSpPr>
                  <a:cxnSpLocks noChangeShapeType="1"/>
                </p:cNvCxnSpPr>
                <p:nvPr/>
              </p:nvCxnSpPr>
              <p:spPr bwMode="auto">
                <a:xfrm rot="10800000" flipV="1">
                  <a:off x="4522218" y="5050312"/>
                  <a:ext cx="414257" cy="42929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268" name="Oval 193"/>
                <p:cNvGrpSpPr>
                  <a:grpSpLocks/>
                </p:cNvGrpSpPr>
                <p:nvPr/>
              </p:nvGrpSpPr>
              <p:grpSpPr bwMode="auto">
                <a:xfrm>
                  <a:off x="6275544" y="5188798"/>
                  <a:ext cx="533038" cy="414781"/>
                  <a:chOff x="6077712" y="1694688"/>
                  <a:chExt cx="268224" cy="195072"/>
                </a:xfrm>
              </p:grpSpPr>
              <p:pic>
                <p:nvPicPr>
                  <p:cNvPr id="178340" name="Oval 193"/>
                  <p:cNvPicPr>
                    <a:picLocks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6077712" y="1694688"/>
                    <a:ext cx="268224"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41" name="Text Box 157"/>
                  <p:cNvSpPr txBox="1">
                    <a:spLocks noChangeArrowheads="1"/>
                  </p:cNvSpPr>
                  <p:nvPr/>
                </p:nvSpPr>
                <p:spPr bwMode="auto">
                  <a:xfrm>
                    <a:off x="6204597" y="1722776"/>
                    <a:ext cx="58393" cy="4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cxnSp>
              <p:nvCxnSpPr>
                <p:cNvPr id="178269" name="Straight Connector 194"/>
                <p:cNvCxnSpPr>
                  <a:cxnSpLocks noChangeShapeType="1"/>
                </p:cNvCxnSpPr>
                <p:nvPr/>
              </p:nvCxnSpPr>
              <p:spPr bwMode="auto">
                <a:xfrm rot="16200000" flipH="1">
                  <a:off x="5821522" y="4464065"/>
                  <a:ext cx="413697" cy="111470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270" name="Straight Connector 195"/>
                <p:cNvCxnSpPr>
                  <a:cxnSpLocks noChangeShapeType="1"/>
                </p:cNvCxnSpPr>
                <p:nvPr/>
              </p:nvCxnSpPr>
              <p:spPr bwMode="auto">
                <a:xfrm rot="16200000" flipV="1">
                  <a:off x="5275895" y="4971927"/>
                  <a:ext cx="278422" cy="421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271" name="Straight Connector 196"/>
                <p:cNvCxnSpPr>
                  <a:cxnSpLocks noChangeShapeType="1"/>
                </p:cNvCxnSpPr>
                <p:nvPr/>
              </p:nvCxnSpPr>
              <p:spPr bwMode="auto">
                <a:xfrm flipV="1">
                  <a:off x="5092812" y="5185514"/>
                  <a:ext cx="222885" cy="23142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272" name="Straight Connector 197"/>
                <p:cNvCxnSpPr>
                  <a:cxnSpLocks noChangeShapeType="1"/>
                </p:cNvCxnSpPr>
                <p:nvPr/>
              </p:nvCxnSpPr>
              <p:spPr bwMode="auto">
                <a:xfrm flipV="1">
                  <a:off x="6696893" y="5477924"/>
                  <a:ext cx="620241" cy="24923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273" name="Oval 198"/>
                <p:cNvGrpSpPr>
                  <a:grpSpLocks/>
                </p:cNvGrpSpPr>
                <p:nvPr/>
              </p:nvGrpSpPr>
              <p:grpSpPr bwMode="auto">
                <a:xfrm>
                  <a:off x="4979292" y="5473961"/>
                  <a:ext cx="593611" cy="557363"/>
                  <a:chOff x="5425440" y="1828800"/>
                  <a:chExt cx="298704" cy="262128"/>
                </a:xfrm>
              </p:grpSpPr>
              <p:pic>
                <p:nvPicPr>
                  <p:cNvPr id="178338" name="Oval 198"/>
                  <p:cNvPicPr>
                    <a:picLocks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5425440" y="1828800"/>
                    <a:ext cx="298704" cy="26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39" name="Text Box 164"/>
                  <p:cNvSpPr txBox="1">
                    <a:spLocks noChangeArrowheads="1"/>
                  </p:cNvSpPr>
                  <p:nvPr/>
                </p:nvSpPr>
                <p:spPr bwMode="auto">
                  <a:xfrm>
                    <a:off x="5563486" y="1866444"/>
                    <a:ext cx="78762" cy="8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grpSp>
              <p:nvGrpSpPr>
                <p:cNvPr id="178274" name="Oval 199"/>
                <p:cNvGrpSpPr>
                  <a:grpSpLocks/>
                </p:cNvGrpSpPr>
                <p:nvPr/>
              </p:nvGrpSpPr>
              <p:grpSpPr bwMode="auto">
                <a:xfrm>
                  <a:off x="5088323" y="5720237"/>
                  <a:ext cx="726870" cy="686982"/>
                  <a:chOff x="5480304" y="1944624"/>
                  <a:chExt cx="365760" cy="323088"/>
                </a:xfrm>
              </p:grpSpPr>
              <p:pic>
                <p:nvPicPr>
                  <p:cNvPr id="178336" name="Oval 199"/>
                  <p:cNvPicPr>
                    <a:picLocks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5480304" y="1944624"/>
                    <a:ext cx="365760"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37" name="Text Box 167"/>
                  <p:cNvSpPr txBox="1">
                    <a:spLocks noChangeArrowheads="1"/>
                  </p:cNvSpPr>
                  <p:nvPr/>
                </p:nvSpPr>
                <p:spPr bwMode="auto">
                  <a:xfrm>
                    <a:off x="5634548" y="1987977"/>
                    <a:ext cx="125054" cy="12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grpSp>
              <p:nvGrpSpPr>
                <p:cNvPr id="178275" name="Oval 200"/>
                <p:cNvGrpSpPr>
                  <a:grpSpLocks/>
                </p:cNvGrpSpPr>
                <p:nvPr/>
              </p:nvGrpSpPr>
              <p:grpSpPr bwMode="auto">
                <a:xfrm>
                  <a:off x="6033254" y="5629504"/>
                  <a:ext cx="678412" cy="648096"/>
                  <a:chOff x="5955792" y="1901952"/>
                  <a:chExt cx="341376" cy="304800"/>
                </a:xfrm>
              </p:grpSpPr>
              <p:pic>
                <p:nvPicPr>
                  <p:cNvPr id="178334" name="Oval 200"/>
                  <p:cNvPicPr>
                    <a:picLocks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5955792" y="1901952"/>
                    <a:ext cx="34137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35" name="Text Box 170"/>
                  <p:cNvSpPr txBox="1">
                    <a:spLocks noChangeArrowheads="1"/>
                  </p:cNvSpPr>
                  <p:nvPr/>
                </p:nvSpPr>
                <p:spPr bwMode="auto">
                  <a:xfrm>
                    <a:off x="6101299" y="1941057"/>
                    <a:ext cx="110048" cy="11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grpSp>
              <p:nvGrpSpPr>
                <p:cNvPr id="178276" name="Oval 201"/>
                <p:cNvGrpSpPr>
                  <a:grpSpLocks/>
                </p:cNvGrpSpPr>
                <p:nvPr/>
              </p:nvGrpSpPr>
              <p:grpSpPr bwMode="auto">
                <a:xfrm>
                  <a:off x="5427529" y="5331379"/>
                  <a:ext cx="642069" cy="622172"/>
                  <a:chOff x="5650992" y="1761744"/>
                  <a:chExt cx="323088" cy="292608"/>
                </a:xfrm>
              </p:grpSpPr>
              <p:pic>
                <p:nvPicPr>
                  <p:cNvPr id="178332" name="Oval 201"/>
                  <p:cNvPicPr>
                    <a:picLocks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5650992" y="1761744"/>
                    <a:ext cx="323088" cy="29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33" name="Text Box 173"/>
                  <p:cNvSpPr txBox="1">
                    <a:spLocks noChangeArrowheads="1"/>
                  </p:cNvSpPr>
                  <p:nvPr/>
                </p:nvSpPr>
                <p:spPr bwMode="auto">
                  <a:xfrm>
                    <a:off x="5793133" y="1801174"/>
                    <a:ext cx="98001" cy="9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cxnSp>
              <p:nvCxnSpPr>
                <p:cNvPr id="178277" name="Straight Connector 202"/>
                <p:cNvCxnSpPr>
                  <a:cxnSpLocks noChangeShapeType="1"/>
                </p:cNvCxnSpPr>
                <p:nvPr/>
              </p:nvCxnSpPr>
              <p:spPr bwMode="auto">
                <a:xfrm rot="5400000" flipH="1" flipV="1">
                  <a:off x="5548643" y="5598078"/>
                  <a:ext cx="131828" cy="19089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278" name="Oval 203"/>
                <p:cNvGrpSpPr>
                  <a:grpSpLocks/>
                </p:cNvGrpSpPr>
                <p:nvPr/>
              </p:nvGrpSpPr>
              <p:grpSpPr bwMode="auto">
                <a:xfrm>
                  <a:off x="5391185" y="6083171"/>
                  <a:ext cx="714756" cy="699944"/>
                  <a:chOff x="5632704" y="2115312"/>
                  <a:chExt cx="359664" cy="329184"/>
                </a:xfrm>
              </p:grpSpPr>
              <p:pic>
                <p:nvPicPr>
                  <p:cNvPr id="178330" name="Oval 203"/>
                  <p:cNvPicPr>
                    <a:picLocks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5632704" y="2115312"/>
                    <a:ext cx="359664" cy="32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31" name="Text Box 177"/>
                  <p:cNvSpPr txBox="1">
                    <a:spLocks noChangeArrowheads="1"/>
                  </p:cNvSpPr>
                  <p:nvPr/>
                </p:nvSpPr>
                <p:spPr bwMode="auto">
                  <a:xfrm>
                    <a:off x="5782717" y="2160998"/>
                    <a:ext cx="125054" cy="12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cxnSp>
              <p:nvCxnSpPr>
                <p:cNvPr id="178279" name="Straight Connector 204"/>
                <p:cNvCxnSpPr>
                  <a:cxnSpLocks noChangeShapeType="1"/>
                </p:cNvCxnSpPr>
                <p:nvPr/>
              </p:nvCxnSpPr>
              <p:spPr bwMode="auto">
                <a:xfrm rot="5400000">
                  <a:off x="5520604" y="6185447"/>
                  <a:ext cx="239997" cy="5535"/>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280" name="Straight Connector 205"/>
                <p:cNvCxnSpPr>
                  <a:cxnSpLocks noChangeShapeType="1"/>
                </p:cNvCxnSpPr>
                <p:nvPr/>
              </p:nvCxnSpPr>
              <p:spPr bwMode="auto">
                <a:xfrm rot="16200000" flipH="1">
                  <a:off x="6071067" y="5461301"/>
                  <a:ext cx="85042" cy="41766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281" name="Oval 206"/>
                <p:cNvGrpSpPr>
                  <a:grpSpLocks/>
                </p:cNvGrpSpPr>
                <p:nvPr/>
              </p:nvGrpSpPr>
              <p:grpSpPr bwMode="auto">
                <a:xfrm>
                  <a:off x="5621361" y="5616542"/>
                  <a:ext cx="678412" cy="661058"/>
                  <a:chOff x="5748528" y="1895856"/>
                  <a:chExt cx="341376" cy="310896"/>
                </a:xfrm>
              </p:grpSpPr>
              <p:pic>
                <p:nvPicPr>
                  <p:cNvPr id="178328" name="Oval 206"/>
                  <p:cNvPicPr>
                    <a:picLocks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5748528" y="1895856"/>
                    <a:ext cx="341376"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29" name="Text Box 182"/>
                  <p:cNvSpPr txBox="1">
                    <a:spLocks noChangeArrowheads="1"/>
                  </p:cNvSpPr>
                  <p:nvPr/>
                </p:nvSpPr>
                <p:spPr bwMode="auto">
                  <a:xfrm>
                    <a:off x="5895351" y="1937399"/>
                    <a:ext cx="110048" cy="11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grpSp>
              <p:nvGrpSpPr>
                <p:cNvPr id="178282" name="Oval 207"/>
                <p:cNvGrpSpPr>
                  <a:grpSpLocks/>
                </p:cNvGrpSpPr>
                <p:nvPr/>
              </p:nvGrpSpPr>
              <p:grpSpPr bwMode="auto">
                <a:xfrm>
                  <a:off x="6542063" y="5525808"/>
                  <a:ext cx="678412" cy="661058"/>
                  <a:chOff x="6211824" y="1853184"/>
                  <a:chExt cx="341376" cy="310896"/>
                </a:xfrm>
              </p:grpSpPr>
              <p:pic>
                <p:nvPicPr>
                  <p:cNvPr id="178326" name="Oval 207"/>
                  <p:cNvPicPr>
                    <a:picLocks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6211824" y="1853184"/>
                    <a:ext cx="341376"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27" name="Text Box 185"/>
                  <p:cNvSpPr txBox="1">
                    <a:spLocks noChangeArrowheads="1"/>
                  </p:cNvSpPr>
                  <p:nvPr/>
                </p:nvSpPr>
                <p:spPr bwMode="auto">
                  <a:xfrm>
                    <a:off x="6356203" y="1897323"/>
                    <a:ext cx="110048" cy="11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grpSp>
              <p:nvGrpSpPr>
                <p:cNvPr id="178283" name="Oval 208"/>
                <p:cNvGrpSpPr>
                  <a:grpSpLocks/>
                </p:cNvGrpSpPr>
                <p:nvPr/>
              </p:nvGrpSpPr>
              <p:grpSpPr bwMode="auto">
                <a:xfrm>
                  <a:off x="5863651" y="5111027"/>
                  <a:ext cx="642069" cy="570325"/>
                  <a:chOff x="5870448" y="1658112"/>
                  <a:chExt cx="323088" cy="268224"/>
                </a:xfrm>
              </p:grpSpPr>
              <p:pic>
                <p:nvPicPr>
                  <p:cNvPr id="178324" name="Oval 208"/>
                  <p:cNvPicPr>
                    <a:picLocks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5870448" y="1658112"/>
                    <a:ext cx="323088" cy="26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25" name="Text Box 188"/>
                  <p:cNvSpPr txBox="1">
                    <a:spLocks noChangeArrowheads="1"/>
                  </p:cNvSpPr>
                  <p:nvPr/>
                </p:nvSpPr>
                <p:spPr bwMode="auto">
                  <a:xfrm>
                    <a:off x="6007923" y="1694912"/>
                    <a:ext cx="97444" cy="8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cxnSp>
              <p:nvCxnSpPr>
                <p:cNvPr id="178284" name="Straight Connector 209"/>
                <p:cNvCxnSpPr>
                  <a:cxnSpLocks noChangeShapeType="1"/>
                </p:cNvCxnSpPr>
                <p:nvPr/>
              </p:nvCxnSpPr>
              <p:spPr bwMode="auto">
                <a:xfrm rot="5400000" flipH="1" flipV="1">
                  <a:off x="5938057" y="5456846"/>
                  <a:ext cx="283227" cy="11436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285" name="Oval 210"/>
                <p:cNvGrpSpPr>
                  <a:grpSpLocks/>
                </p:cNvGrpSpPr>
                <p:nvPr/>
              </p:nvGrpSpPr>
              <p:grpSpPr bwMode="auto">
                <a:xfrm>
                  <a:off x="5924223" y="5966514"/>
                  <a:ext cx="726870" cy="686982"/>
                  <a:chOff x="5900928" y="2060448"/>
                  <a:chExt cx="365760" cy="323088"/>
                </a:xfrm>
              </p:grpSpPr>
              <p:pic>
                <p:nvPicPr>
                  <p:cNvPr id="178322" name="Oval 210"/>
                  <p:cNvPicPr>
                    <a:picLocks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5900928" y="2060448"/>
                    <a:ext cx="365760"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23" name="Text Box 192"/>
                  <p:cNvSpPr txBox="1">
                    <a:spLocks noChangeArrowheads="1"/>
                  </p:cNvSpPr>
                  <p:nvPr/>
                </p:nvSpPr>
                <p:spPr bwMode="auto">
                  <a:xfrm>
                    <a:off x="6055482" y="2102410"/>
                    <a:ext cx="125054" cy="12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cxnSp>
              <p:nvCxnSpPr>
                <p:cNvPr id="178286" name="Straight Connector 211"/>
                <p:cNvCxnSpPr>
                  <a:cxnSpLocks noChangeShapeType="1"/>
                </p:cNvCxnSpPr>
                <p:nvPr/>
              </p:nvCxnSpPr>
              <p:spPr bwMode="auto">
                <a:xfrm rot="16200000" flipH="1">
                  <a:off x="6035340" y="6039081"/>
                  <a:ext cx="241050" cy="4806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287" name="Straight Connector 212"/>
                <p:cNvCxnSpPr>
                  <a:cxnSpLocks noChangeShapeType="1"/>
                </p:cNvCxnSpPr>
                <p:nvPr/>
              </p:nvCxnSpPr>
              <p:spPr bwMode="auto">
                <a:xfrm rot="16200000" flipH="1">
                  <a:off x="6456122" y="5246795"/>
                  <a:ext cx="247245" cy="49848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288" name="Oval 213"/>
                <p:cNvGrpSpPr>
                  <a:grpSpLocks/>
                </p:cNvGrpSpPr>
                <p:nvPr/>
              </p:nvGrpSpPr>
              <p:grpSpPr bwMode="auto">
                <a:xfrm>
                  <a:off x="6166513" y="5525808"/>
                  <a:ext cx="654183" cy="648096"/>
                  <a:chOff x="6022848" y="1853184"/>
                  <a:chExt cx="329184" cy="304800"/>
                </a:xfrm>
              </p:grpSpPr>
              <p:pic>
                <p:nvPicPr>
                  <p:cNvPr id="178320" name="Oval 213"/>
                  <p:cNvPicPr>
                    <a:picLocks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6022848" y="1853184"/>
                    <a:ext cx="32918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21" name="Text Box 197"/>
                  <p:cNvSpPr txBox="1">
                    <a:spLocks noChangeArrowheads="1"/>
                  </p:cNvSpPr>
                  <p:nvPr/>
                </p:nvSpPr>
                <p:spPr bwMode="auto">
                  <a:xfrm>
                    <a:off x="6166659" y="1891981"/>
                    <a:ext cx="101959" cy="11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grpSp>
              <p:nvGrpSpPr>
                <p:cNvPr id="178289" name="Oval 215"/>
                <p:cNvGrpSpPr>
                  <a:grpSpLocks/>
                </p:cNvGrpSpPr>
                <p:nvPr/>
              </p:nvGrpSpPr>
              <p:grpSpPr bwMode="auto">
                <a:xfrm>
                  <a:off x="6311887" y="5111027"/>
                  <a:ext cx="629954" cy="570325"/>
                  <a:chOff x="6096000" y="1658112"/>
                  <a:chExt cx="316992" cy="268224"/>
                </a:xfrm>
              </p:grpSpPr>
              <p:pic>
                <p:nvPicPr>
                  <p:cNvPr id="178318" name="Oval 215"/>
                  <p:cNvPicPr>
                    <a:picLocks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6096000" y="1658112"/>
                    <a:ext cx="316992" cy="26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19" name="Text Box 200"/>
                  <p:cNvSpPr txBox="1">
                    <a:spLocks noChangeArrowheads="1"/>
                  </p:cNvSpPr>
                  <p:nvPr/>
                </p:nvSpPr>
                <p:spPr bwMode="auto">
                  <a:xfrm>
                    <a:off x="6236590" y="1694186"/>
                    <a:ext cx="88980" cy="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cxnSp>
              <p:nvCxnSpPr>
                <p:cNvPr id="178290" name="Straight Connector 216"/>
                <p:cNvCxnSpPr>
                  <a:cxnSpLocks noChangeShapeType="1"/>
                </p:cNvCxnSpPr>
                <p:nvPr/>
              </p:nvCxnSpPr>
              <p:spPr bwMode="auto">
                <a:xfrm rot="5400000" flipH="1" flipV="1">
                  <a:off x="6482064" y="5449856"/>
                  <a:ext cx="180769" cy="37663"/>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291" name="Oval 217"/>
                <p:cNvGrpSpPr>
                  <a:grpSpLocks/>
                </p:cNvGrpSpPr>
                <p:nvPr/>
              </p:nvGrpSpPr>
              <p:grpSpPr bwMode="auto">
                <a:xfrm>
                  <a:off x="6505719" y="5927628"/>
                  <a:ext cx="702641" cy="686982"/>
                  <a:chOff x="6193536" y="2042160"/>
                  <a:chExt cx="353568" cy="323088"/>
                </a:xfrm>
              </p:grpSpPr>
              <p:pic>
                <p:nvPicPr>
                  <p:cNvPr id="178316" name="Oval 217"/>
                  <p:cNvPicPr>
                    <a:picLocks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6193536" y="2042160"/>
                    <a:ext cx="353568"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17" name="Text Box 204"/>
                  <p:cNvSpPr txBox="1">
                    <a:spLocks noChangeArrowheads="1"/>
                  </p:cNvSpPr>
                  <p:nvPr/>
                </p:nvSpPr>
                <p:spPr bwMode="auto">
                  <a:xfrm>
                    <a:off x="6346313" y="2084590"/>
                    <a:ext cx="115864" cy="12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cxnSp>
              <p:nvCxnSpPr>
                <p:cNvPr id="178292" name="Straight Connector 218"/>
                <p:cNvCxnSpPr>
                  <a:cxnSpLocks noChangeShapeType="1"/>
                </p:cNvCxnSpPr>
                <p:nvPr/>
              </p:nvCxnSpPr>
              <p:spPr bwMode="auto">
                <a:xfrm rot="16200000" flipH="1">
                  <a:off x="6558422" y="5942522"/>
                  <a:ext cx="299729" cy="10671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293" name="Oval 219"/>
                <p:cNvGrpSpPr>
                  <a:grpSpLocks/>
                </p:cNvGrpSpPr>
                <p:nvPr/>
              </p:nvGrpSpPr>
              <p:grpSpPr bwMode="auto">
                <a:xfrm>
                  <a:off x="6978185" y="5694313"/>
                  <a:ext cx="702641" cy="699944"/>
                  <a:chOff x="6431280" y="1932432"/>
                  <a:chExt cx="353568" cy="329184"/>
                </a:xfrm>
              </p:grpSpPr>
              <p:pic>
                <p:nvPicPr>
                  <p:cNvPr id="178314" name="Oval 219"/>
                  <p:cNvPicPr>
                    <a:picLocks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6431280" y="1932432"/>
                    <a:ext cx="353568" cy="32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15" name="Text Box 208"/>
                  <p:cNvSpPr txBox="1">
                    <a:spLocks noChangeArrowheads="1"/>
                  </p:cNvSpPr>
                  <p:nvPr/>
                </p:nvSpPr>
                <p:spPr bwMode="auto">
                  <a:xfrm>
                    <a:off x="6581521" y="1978084"/>
                    <a:ext cx="115864" cy="12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cxnSp>
              <p:nvCxnSpPr>
                <p:cNvPr id="178294" name="Straight Connector 220"/>
                <p:cNvCxnSpPr>
                  <a:cxnSpLocks noChangeShapeType="1"/>
                </p:cNvCxnSpPr>
                <p:nvPr/>
              </p:nvCxnSpPr>
              <p:spPr bwMode="auto">
                <a:xfrm rot="16200000" flipH="1">
                  <a:off x="6899947" y="5246466"/>
                  <a:ext cx="360102" cy="62377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295" name="Straight Connector 221"/>
                <p:cNvCxnSpPr>
                  <a:cxnSpLocks noChangeShapeType="1"/>
                </p:cNvCxnSpPr>
                <p:nvPr/>
              </p:nvCxnSpPr>
              <p:spPr bwMode="auto">
                <a:xfrm rot="5400000" flipH="1" flipV="1">
                  <a:off x="5970742" y="4881886"/>
                  <a:ext cx="109386" cy="23794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296" name="Oval 222"/>
                <p:cNvGrpSpPr>
                  <a:grpSpLocks/>
                </p:cNvGrpSpPr>
                <p:nvPr/>
              </p:nvGrpSpPr>
              <p:grpSpPr bwMode="auto">
                <a:xfrm>
                  <a:off x="5475987" y="4981408"/>
                  <a:ext cx="593611" cy="544401"/>
                  <a:chOff x="5675376" y="1597152"/>
                  <a:chExt cx="298704" cy="256032"/>
                </a:xfrm>
              </p:grpSpPr>
              <p:pic>
                <p:nvPicPr>
                  <p:cNvPr id="178312" name="Oval 222"/>
                  <p:cNvPicPr>
                    <a:picLocks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5675376" y="1597152"/>
                    <a:ext cx="298704" cy="25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13" name="Text Box 213"/>
                  <p:cNvSpPr txBox="1">
                    <a:spLocks noChangeArrowheads="1"/>
                  </p:cNvSpPr>
                  <p:nvPr/>
                </p:nvSpPr>
                <p:spPr bwMode="auto">
                  <a:xfrm>
                    <a:off x="5813229" y="1632023"/>
                    <a:ext cx="78762" cy="8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grpSp>
              <p:nvGrpSpPr>
                <p:cNvPr id="178297" name="Oval 223"/>
                <p:cNvGrpSpPr>
                  <a:grpSpLocks/>
                </p:cNvGrpSpPr>
                <p:nvPr/>
              </p:nvGrpSpPr>
              <p:grpSpPr bwMode="auto">
                <a:xfrm>
                  <a:off x="5875765" y="4696245"/>
                  <a:ext cx="593611" cy="544401"/>
                  <a:chOff x="5876544" y="1463040"/>
                  <a:chExt cx="298704" cy="256032"/>
                </a:xfrm>
              </p:grpSpPr>
              <p:pic>
                <p:nvPicPr>
                  <p:cNvPr id="178310" name="Oval 223"/>
                  <p:cNvPicPr>
                    <a:picLocks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5876544" y="1463040"/>
                    <a:ext cx="298704" cy="25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11" name="Text Box 216"/>
                  <p:cNvSpPr txBox="1">
                    <a:spLocks noChangeArrowheads="1"/>
                  </p:cNvSpPr>
                  <p:nvPr/>
                </p:nvSpPr>
                <p:spPr bwMode="auto">
                  <a:xfrm>
                    <a:off x="6011725" y="1498153"/>
                    <a:ext cx="78762" cy="8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cxnSp>
              <p:nvCxnSpPr>
                <p:cNvPr id="178298" name="Straight Connector 224"/>
                <p:cNvCxnSpPr>
                  <a:cxnSpLocks noChangeShapeType="1"/>
                </p:cNvCxnSpPr>
                <p:nvPr/>
              </p:nvCxnSpPr>
              <p:spPr bwMode="auto">
                <a:xfrm rot="10800000" flipV="1">
                  <a:off x="5331891" y="5143182"/>
                  <a:ext cx="385633" cy="37452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78299" name="Oval 225"/>
                <p:cNvGrpSpPr>
                  <a:grpSpLocks/>
                </p:cNvGrpSpPr>
                <p:nvPr/>
              </p:nvGrpSpPr>
              <p:grpSpPr bwMode="auto">
                <a:xfrm>
                  <a:off x="7050872" y="5227684"/>
                  <a:ext cx="593611" cy="544401"/>
                  <a:chOff x="6467856" y="1712976"/>
                  <a:chExt cx="298704" cy="256032"/>
                </a:xfrm>
              </p:grpSpPr>
              <p:pic>
                <p:nvPicPr>
                  <p:cNvPr id="178308" name="Oval 225"/>
                  <p:cNvPicPr>
                    <a:picLocks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6467856" y="1712976"/>
                    <a:ext cx="298704" cy="25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309" name="Text Box 220"/>
                  <p:cNvSpPr txBox="1">
                    <a:spLocks noChangeArrowheads="1"/>
                  </p:cNvSpPr>
                  <p:nvPr/>
                </p:nvSpPr>
                <p:spPr bwMode="auto">
                  <a:xfrm>
                    <a:off x="6601838" y="1748239"/>
                    <a:ext cx="78762" cy="8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FFFFFF"/>
                      </a:solidFill>
                    </a:endParaRPr>
                  </a:p>
                </p:txBody>
              </p:sp>
            </p:grpSp>
            <p:cxnSp>
              <p:nvCxnSpPr>
                <p:cNvPr id="178300" name="Straight Connector 226"/>
                <p:cNvCxnSpPr>
                  <a:cxnSpLocks noChangeShapeType="1"/>
                </p:cNvCxnSpPr>
                <p:nvPr/>
              </p:nvCxnSpPr>
              <p:spPr bwMode="auto">
                <a:xfrm rot="16200000" flipH="1">
                  <a:off x="6688063" y="4559033"/>
                  <a:ext cx="320199" cy="1094465"/>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301" name="Straight Connector 227"/>
                <p:cNvCxnSpPr>
                  <a:cxnSpLocks noChangeShapeType="1"/>
                </p:cNvCxnSpPr>
                <p:nvPr/>
              </p:nvCxnSpPr>
              <p:spPr bwMode="auto">
                <a:xfrm rot="16200000" flipV="1">
                  <a:off x="6143734" y="5061402"/>
                  <a:ext cx="168881" cy="1100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302" name="Straight Connector 229"/>
                <p:cNvCxnSpPr>
                  <a:cxnSpLocks noChangeShapeType="1"/>
                </p:cNvCxnSpPr>
                <p:nvPr/>
              </p:nvCxnSpPr>
              <p:spPr bwMode="auto">
                <a:xfrm flipV="1">
                  <a:off x="5945093" y="5280846"/>
                  <a:ext cx="151654" cy="240570"/>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303" name="Straight Connector 231"/>
                <p:cNvCxnSpPr>
                  <a:cxnSpLocks noChangeShapeType="1"/>
                </p:cNvCxnSpPr>
                <p:nvPr/>
              </p:nvCxnSpPr>
              <p:spPr bwMode="auto">
                <a:xfrm rot="10800000" flipV="1">
                  <a:off x="5694839" y="5823728"/>
                  <a:ext cx="173009" cy="11658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304" name="Straight Connector 232"/>
                <p:cNvCxnSpPr>
                  <a:cxnSpLocks noChangeShapeType="1"/>
                </p:cNvCxnSpPr>
                <p:nvPr/>
              </p:nvCxnSpPr>
              <p:spPr bwMode="auto">
                <a:xfrm rot="10800000" flipV="1">
                  <a:off x="6531356" y="6145744"/>
                  <a:ext cx="230289" cy="3789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305" name="Straight Connector 233"/>
                <p:cNvCxnSpPr>
                  <a:cxnSpLocks noChangeShapeType="1"/>
                </p:cNvCxnSpPr>
                <p:nvPr/>
              </p:nvCxnSpPr>
              <p:spPr bwMode="auto">
                <a:xfrm rot="10800000">
                  <a:off x="4822895" y="5822278"/>
                  <a:ext cx="236780" cy="514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306" name="Straight Connector 234"/>
                <p:cNvCxnSpPr>
                  <a:cxnSpLocks noChangeShapeType="1"/>
                </p:cNvCxnSpPr>
                <p:nvPr/>
              </p:nvCxnSpPr>
              <p:spPr bwMode="auto">
                <a:xfrm rot="16200000" flipH="1">
                  <a:off x="4555706" y="5584431"/>
                  <a:ext cx="103419" cy="17039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78307" name="Straight Connector 235"/>
                <p:cNvCxnSpPr>
                  <a:cxnSpLocks noChangeShapeType="1"/>
                </p:cNvCxnSpPr>
                <p:nvPr/>
              </p:nvCxnSpPr>
              <p:spPr bwMode="auto">
                <a:xfrm flipV="1">
                  <a:off x="5518731" y="5143183"/>
                  <a:ext cx="198792" cy="4233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grpSp>
            <p:nvGrpSpPr>
              <p:cNvPr id="178238" name="Flowchart: Magnetic Disk 70"/>
              <p:cNvGrpSpPr>
                <a:grpSpLocks/>
              </p:cNvGrpSpPr>
              <p:nvPr/>
            </p:nvGrpSpPr>
            <p:grpSpPr bwMode="auto">
              <a:xfrm>
                <a:off x="3563" y="2098"/>
                <a:ext cx="557" cy="513"/>
                <a:chOff x="4468368" y="1834896"/>
                <a:chExt cx="950976" cy="701040"/>
              </a:xfrm>
            </p:grpSpPr>
            <p:pic>
              <p:nvPicPr>
                <p:cNvPr id="178239" name="Flowchart: Magnetic Disk 70"/>
                <p:cNvPicPr>
                  <a:picLocks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4468368" y="1834896"/>
                  <a:ext cx="950976" cy="70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240" name="Text Box 95"/>
                <p:cNvSpPr txBox="1">
                  <a:spLocks noChangeArrowheads="1"/>
                </p:cNvSpPr>
                <p:nvPr/>
              </p:nvSpPr>
              <p:spPr bwMode="auto">
                <a:xfrm>
                  <a:off x="4531275" y="2069838"/>
                  <a:ext cx="827533" cy="28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4008"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800">
                      <a:solidFill>
                        <a:srgbClr val="FFFFFF"/>
                      </a:solidFill>
                    </a:rPr>
                    <a:t>Date</a:t>
                  </a:r>
                </a:p>
                <a:p>
                  <a:pPr algn="ctr"/>
                  <a:r>
                    <a:rPr lang="en-US" sz="800">
                      <a:solidFill>
                        <a:srgbClr val="FFFFFF"/>
                      </a:solidFill>
                    </a:rPr>
                    <a:t>Math</a:t>
                  </a:r>
                </a:p>
              </p:txBody>
            </p:sp>
          </p:grpSp>
        </p:grpSp>
      </p:grpSp>
      <p:cxnSp>
        <p:nvCxnSpPr>
          <p:cNvPr id="1654266" name="AutoShape 506"/>
          <p:cNvCxnSpPr>
            <a:cxnSpLocks noChangeShapeType="1"/>
            <a:stCxn id="33" idx="3"/>
          </p:cNvCxnSpPr>
          <p:nvPr/>
        </p:nvCxnSpPr>
        <p:spPr bwMode="auto">
          <a:xfrm>
            <a:off x="5478463" y="3176588"/>
            <a:ext cx="604837" cy="182562"/>
          </a:xfrm>
          <a:prstGeom prst="curvedConnector3">
            <a:avLst>
              <a:gd name="adj1" fmla="val 50000"/>
            </a:avLst>
          </a:prstGeom>
          <a:noFill/>
          <a:ln w="15875">
            <a:solidFill>
              <a:schemeClr val="hlink"/>
            </a:solidFill>
            <a:round/>
            <a:headEnd/>
            <a:tailEnd type="oval" w="sm" len="med"/>
          </a:ln>
          <a:extLst>
            <a:ext uri="{909E8E84-426E-40dd-AFC4-6F175D3DCCD1}">
              <a14:hiddenFill xmlns:a14="http://schemas.microsoft.com/office/drawing/2010/main">
                <a:noFill/>
              </a14:hiddenFill>
            </a:ext>
          </a:extLst>
        </p:spPr>
      </p:cxnSp>
      <p:sp>
        <p:nvSpPr>
          <p:cNvPr id="178217" name="Rectangle 507"/>
          <p:cNvSpPr>
            <a:spLocks noChangeArrowheads="1"/>
          </p:cNvSpPr>
          <p:nvPr/>
        </p:nvSpPr>
        <p:spPr bwMode="auto">
          <a:xfrm>
            <a:off x="5832475" y="27479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cxnSp>
        <p:nvCxnSpPr>
          <p:cNvPr id="1654268" name="AutoShape 508"/>
          <p:cNvCxnSpPr>
            <a:cxnSpLocks noChangeShapeType="1"/>
          </p:cNvCxnSpPr>
          <p:nvPr/>
        </p:nvCxnSpPr>
        <p:spPr bwMode="auto">
          <a:xfrm>
            <a:off x="5553075" y="3957638"/>
            <a:ext cx="584200" cy="149225"/>
          </a:xfrm>
          <a:prstGeom prst="curvedConnector2">
            <a:avLst/>
          </a:prstGeom>
          <a:noFill/>
          <a:ln w="15875">
            <a:solidFill>
              <a:schemeClr val="hlink"/>
            </a:solidFill>
            <a:round/>
            <a:headEnd/>
            <a:tailEnd type="oval" w="sm" len="med"/>
          </a:ln>
          <a:extLst>
            <a:ext uri="{909E8E84-426E-40dd-AFC4-6F175D3DCCD1}">
              <a14:hiddenFill xmlns:a14="http://schemas.microsoft.com/office/drawing/2010/main">
                <a:noFill/>
              </a14:hiddenFill>
            </a:ext>
          </a:extLst>
        </p:spPr>
      </p:cxnSp>
      <p:cxnSp>
        <p:nvCxnSpPr>
          <p:cNvPr id="1654269" name="AutoShape 509"/>
          <p:cNvCxnSpPr>
            <a:cxnSpLocks noChangeShapeType="1"/>
            <a:stCxn id="37" idx="3"/>
          </p:cNvCxnSpPr>
          <p:nvPr/>
        </p:nvCxnSpPr>
        <p:spPr bwMode="auto">
          <a:xfrm>
            <a:off x="5472113" y="4746625"/>
            <a:ext cx="588962" cy="96838"/>
          </a:xfrm>
          <a:prstGeom prst="curvedConnector3">
            <a:avLst>
              <a:gd name="adj1" fmla="val 50000"/>
            </a:avLst>
          </a:prstGeom>
          <a:noFill/>
          <a:ln w="15875">
            <a:solidFill>
              <a:schemeClr val="hlink"/>
            </a:solidFill>
            <a:round/>
            <a:headEnd/>
            <a:tailEnd type="oval" w="sm" len="med"/>
          </a:ln>
          <a:extLst>
            <a:ext uri="{909E8E84-426E-40dd-AFC4-6F175D3DCCD1}">
              <a14:hiddenFill xmlns:a14="http://schemas.microsoft.com/office/drawing/2010/main">
                <a:noFill/>
              </a14:hiddenFill>
            </a:ext>
          </a:extLst>
        </p:spPr>
      </p:cxnSp>
      <p:sp>
        <p:nvSpPr>
          <p:cNvPr id="178220" name="Rectangle 490"/>
          <p:cNvSpPr>
            <a:spLocks noChangeArrowheads="1"/>
          </p:cNvSpPr>
          <p:nvPr/>
        </p:nvSpPr>
        <p:spPr bwMode="black">
          <a:xfrm>
            <a:off x="182563" y="6537325"/>
            <a:ext cx="366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fld id="{69AD583B-5529-F740-B963-31E5146D1265}" type="slidenum">
              <a:rPr lang="ja-JP" altLang="en-US" sz="800">
                <a:ea typeface="MS PGothic" charset="0"/>
                <a:cs typeface="MS PGothic" charset="0"/>
              </a:rPr>
              <a:pPr/>
              <a:t>58</a:t>
            </a:fld>
            <a:endParaRPr lang="en-US" altLang="ja-JP" sz="800">
              <a:ea typeface="MS PGothic" charset="0"/>
              <a:cs typeface="MS PGothic" charset="0"/>
            </a:endParaRPr>
          </a:p>
        </p:txBody>
      </p:sp>
      <p:grpSp>
        <p:nvGrpSpPr>
          <p:cNvPr id="178221" name="AutoShape 9"/>
          <p:cNvGrpSpPr>
            <a:grpSpLocks/>
          </p:cNvGrpSpPr>
          <p:nvPr/>
        </p:nvGrpSpPr>
        <p:grpSpPr bwMode="auto">
          <a:xfrm>
            <a:off x="2017713" y="4552950"/>
            <a:ext cx="938212" cy="342900"/>
            <a:chOff x="1271" y="2868"/>
            <a:chExt cx="591" cy="216"/>
          </a:xfrm>
        </p:grpSpPr>
        <p:pic>
          <p:nvPicPr>
            <p:cNvPr id="178232" name="AutoShape 9"/>
            <p:cNvPicPr>
              <a:picLocks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1271" y="2868"/>
              <a:ext cx="59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233" name="Text Box 493"/>
            <p:cNvSpPr txBox="1">
              <a:spLocks noChangeArrowheads="1"/>
            </p:cNvSpPr>
            <p:nvPr/>
          </p:nvSpPr>
          <p:spPr bwMode="auto">
            <a:xfrm>
              <a:off x="1291" y="2891"/>
              <a:ext cx="55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1200" b="1">
                  <a:solidFill>
                    <a:schemeClr val="bg1"/>
                  </a:solidFill>
                  <a:ea typeface="MS PGothic" charset="0"/>
                  <a:cs typeface="MS PGothic" charset="0"/>
                </a:rPr>
                <a:t>India</a:t>
              </a:r>
            </a:p>
          </p:txBody>
        </p:sp>
      </p:grpSp>
      <p:sp>
        <p:nvSpPr>
          <p:cNvPr id="478" name="Rectangle 4"/>
          <p:cNvSpPr>
            <a:spLocks noChangeArrowheads="1"/>
          </p:cNvSpPr>
          <p:nvPr/>
        </p:nvSpPr>
        <p:spPr bwMode="auto">
          <a:xfrm>
            <a:off x="142504" y="3875329"/>
            <a:ext cx="1745301" cy="1723549"/>
          </a:xfrm>
          <a:prstGeom prst="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6200000" scaled="1"/>
            <a:tileRect/>
          </a:gradFill>
          <a:ln w="1905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style>
          <a:lnRef idx="0">
            <a:scrgbClr r="0" g="0" b="0"/>
          </a:lnRef>
          <a:fillRef idx="1003">
            <a:schemeClr val="lt2"/>
          </a:fillRef>
          <a:effectRef idx="0">
            <a:scrgbClr r="0" g="0" b="0"/>
          </a:effectRef>
          <a:fontRef idx="major"/>
        </p:style>
        <p:txBody>
          <a:bodyPr tIns="91440" bIns="91440" anchor="ctr">
            <a:spAutoFit/>
          </a:bodyPr>
          <a:lstStyle/>
          <a:p>
            <a:pPr fontAlgn="auto">
              <a:spcBef>
                <a:spcPts val="0"/>
              </a:spcBef>
              <a:spcAft>
                <a:spcPts val="0"/>
              </a:spcAft>
              <a:defRPr/>
            </a:pPr>
            <a:r>
              <a:rPr lang="en-US" sz="2000" dirty="0"/>
              <a:t>Stronger evidence can be much harder to find and score.</a:t>
            </a:r>
          </a:p>
        </p:txBody>
      </p:sp>
      <p:sp>
        <p:nvSpPr>
          <p:cNvPr id="479" name="Rectangle 80"/>
          <p:cNvSpPr>
            <a:spLocks noChangeArrowheads="1"/>
          </p:cNvSpPr>
          <p:nvPr/>
        </p:nvSpPr>
        <p:spPr bwMode="auto">
          <a:xfrm>
            <a:off x="2743200" y="5867400"/>
            <a:ext cx="4120741" cy="461665"/>
          </a:xfrm>
          <a:prstGeom prst="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6200000" scaled="1"/>
            <a:tileRect/>
          </a:gradFill>
          <a:ln w="1905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style>
          <a:lnRef idx="0">
            <a:scrgbClr r="0" g="0" b="0"/>
          </a:lnRef>
          <a:fillRef idx="1003">
            <a:schemeClr val="lt2"/>
          </a:fillRef>
          <a:effectRef idx="0">
            <a:scrgbClr r="0" g="0" b="0"/>
          </a:effectRef>
          <a:fontRef idx="major"/>
        </p:style>
        <p:txBody>
          <a:bodyPr tIns="91440" bIns="91440" anchor="ctr">
            <a:spAutoFit/>
          </a:bodyPr>
          <a:lstStyle/>
          <a:p>
            <a:pPr algn="ctr" fontAlgn="auto">
              <a:spcBef>
                <a:spcPts val="0"/>
              </a:spcBef>
              <a:spcAft>
                <a:spcPts val="0"/>
              </a:spcAft>
              <a:defRPr/>
            </a:pPr>
            <a:r>
              <a:rPr lang="en-US" dirty="0"/>
              <a:t>The evidence is still not 100% certain.</a:t>
            </a:r>
          </a:p>
        </p:txBody>
      </p:sp>
      <p:sp>
        <p:nvSpPr>
          <p:cNvPr id="477" name="Text Box 41"/>
          <p:cNvSpPr txBox="1">
            <a:spLocks noChangeArrowheads="1"/>
          </p:cNvSpPr>
          <p:nvPr/>
        </p:nvSpPr>
        <p:spPr bwMode="auto">
          <a:xfrm>
            <a:off x="3517067" y="1447569"/>
            <a:ext cx="2264608" cy="1301895"/>
          </a:xfrm>
          <a:prstGeom prst="rect">
            <a:avLst/>
          </a:prstGeom>
          <a:ln>
            <a:headEnd/>
            <a:tailEnd/>
          </a:ln>
          <a:effectLst>
            <a:outerShdw blurRad="40000" dist="20000" dir="5400000" rotWithShape="0">
              <a:srgbClr val="000000">
                <a:alpha val="38000"/>
              </a:srgbClr>
            </a:outerShdw>
            <a:softEdge rad="127000"/>
          </a:effectLst>
        </p:spPr>
        <p:style>
          <a:lnRef idx="1">
            <a:schemeClr val="dk1"/>
          </a:lnRef>
          <a:fillRef idx="2">
            <a:schemeClr val="dk1"/>
          </a:fillRef>
          <a:effectRef idx="1">
            <a:schemeClr val="dk1"/>
          </a:effectRef>
          <a:fontRef idx="minor">
            <a:schemeClr val="dk1"/>
          </a:fontRef>
        </p:style>
        <p:txBody>
          <a:bodyPr tIns="91440">
            <a:spAutoFit/>
          </a:bodyPr>
          <a:lstStyle/>
          <a:p>
            <a:pPr>
              <a:lnSpc>
                <a:spcPct val="90000"/>
              </a:lnSpc>
              <a:buFont typeface="Wingdings" pitchFamily="2" charset="2"/>
              <a:buChar char="Ø"/>
              <a:defRPr/>
            </a:pPr>
            <a:r>
              <a:rPr lang="en-US" sz="1200" b="1" i="1" dirty="0">
                <a:solidFill>
                  <a:srgbClr val="000000"/>
                </a:solidFill>
              </a:rPr>
              <a:t>Search </a:t>
            </a:r>
            <a:r>
              <a:rPr lang="en-US" sz="1200" b="1" dirty="0">
                <a:solidFill>
                  <a:srgbClr val="000000"/>
                </a:solidFill>
              </a:rPr>
              <a:t>Far and Wide</a:t>
            </a:r>
          </a:p>
          <a:p>
            <a:pPr>
              <a:lnSpc>
                <a:spcPct val="90000"/>
              </a:lnSpc>
              <a:buFont typeface="Wingdings" pitchFamily="2" charset="2"/>
              <a:buChar char="Ø"/>
              <a:defRPr/>
            </a:pPr>
            <a:endParaRPr lang="en-US" sz="1200" b="1" dirty="0">
              <a:solidFill>
                <a:srgbClr val="000000"/>
              </a:solidFill>
            </a:endParaRPr>
          </a:p>
          <a:p>
            <a:pPr>
              <a:lnSpc>
                <a:spcPct val="90000"/>
              </a:lnSpc>
              <a:buFont typeface="Wingdings" pitchFamily="2" charset="2"/>
              <a:buChar char="Ø"/>
              <a:defRPr/>
            </a:pPr>
            <a:r>
              <a:rPr lang="en-US" sz="1200" b="1" dirty="0">
                <a:solidFill>
                  <a:srgbClr val="000000"/>
                </a:solidFill>
              </a:rPr>
              <a:t>Explore many hypotheses</a:t>
            </a:r>
          </a:p>
          <a:p>
            <a:pPr>
              <a:lnSpc>
                <a:spcPct val="90000"/>
              </a:lnSpc>
              <a:buFont typeface="Wingdings" pitchFamily="2" charset="2"/>
              <a:buChar char="Ø"/>
              <a:defRPr/>
            </a:pPr>
            <a:endParaRPr lang="en-US" sz="1200" b="1" dirty="0">
              <a:solidFill>
                <a:srgbClr val="000000"/>
              </a:solidFill>
            </a:endParaRPr>
          </a:p>
          <a:p>
            <a:pPr>
              <a:lnSpc>
                <a:spcPct val="90000"/>
              </a:lnSpc>
              <a:buFont typeface="Wingdings" pitchFamily="2" charset="2"/>
              <a:buChar char="Ø"/>
              <a:defRPr/>
            </a:pPr>
            <a:r>
              <a:rPr lang="en-US" sz="1200" b="1" dirty="0">
                <a:solidFill>
                  <a:srgbClr val="000000"/>
                </a:solidFill>
              </a:rPr>
              <a:t>Find Judge Evidence</a:t>
            </a:r>
          </a:p>
          <a:p>
            <a:pPr>
              <a:lnSpc>
                <a:spcPct val="90000"/>
              </a:lnSpc>
              <a:buFont typeface="Wingdings" pitchFamily="2" charset="2"/>
              <a:buChar char="Ø"/>
              <a:defRPr/>
            </a:pPr>
            <a:endParaRPr lang="en-US" sz="1200" b="1" dirty="0">
              <a:solidFill>
                <a:srgbClr val="000000"/>
              </a:solidFill>
            </a:endParaRPr>
          </a:p>
          <a:p>
            <a:pPr>
              <a:lnSpc>
                <a:spcPct val="90000"/>
              </a:lnSpc>
              <a:buFont typeface="Wingdings" pitchFamily="2" charset="2"/>
              <a:buChar char="Ø"/>
              <a:defRPr/>
            </a:pPr>
            <a:r>
              <a:rPr lang="en-US" sz="1200" b="1" dirty="0">
                <a:solidFill>
                  <a:srgbClr val="000000"/>
                </a:solidFill>
              </a:rPr>
              <a:t>Many inference algorithms</a:t>
            </a:r>
          </a:p>
        </p:txBody>
      </p:sp>
      <p:sp>
        <p:nvSpPr>
          <p:cNvPr id="480" name="Title 99"/>
          <p:cNvSpPr txBox="1">
            <a:spLocks/>
          </p:cNvSpPr>
          <p:nvPr/>
        </p:nvSpPr>
        <p:spPr>
          <a:xfrm>
            <a:off x="1143000" y="122238"/>
            <a:ext cx="7010400" cy="457200"/>
          </a:xfrm>
          <a:prstGeom prst="rect">
            <a:avLst/>
          </a:prstGeom>
        </p:spPr>
        <p:txBody>
          <a:bodyPr/>
          <a:lstStyle/>
          <a:p>
            <a:pPr algn="ctr">
              <a:lnSpc>
                <a:spcPct val="90000"/>
              </a:lnSpc>
              <a:defRPr/>
            </a:pPr>
            <a:r>
              <a:rPr lang="en-US" sz="2400" kern="0" dirty="0">
                <a:solidFill>
                  <a:srgbClr val="6974DD"/>
                </a:solidFill>
                <a:latin typeface="+mj-lt"/>
                <a:ea typeface="+mj-ea"/>
                <a:cs typeface="+mj-cs"/>
              </a:rPr>
              <a:t>Different Types of Evidence: Deeper Evidence</a:t>
            </a:r>
          </a:p>
        </p:txBody>
      </p:sp>
      <p:sp>
        <p:nvSpPr>
          <p:cNvPr id="2" name="Date Placeholder 1"/>
          <p:cNvSpPr>
            <a:spLocks noGrp="1"/>
          </p:cNvSpPr>
          <p:nvPr>
            <p:ph type="dt" sz="half" idx="10"/>
          </p:nvPr>
        </p:nvSpPr>
        <p:spPr/>
        <p:txBody>
          <a:bodyPr/>
          <a:lstStyle/>
          <a:p>
            <a:r>
              <a:rPr lang="en-US" smtClean="0"/>
              <a:t>IS 240 – Spring 2013 </a:t>
            </a:r>
            <a:endParaRPr lang="en-US"/>
          </a:p>
        </p:txBody>
      </p:sp>
    </p:spTree>
    <p:custDataLst>
      <p:tags r:id="rId1"/>
    </p:custDataLst>
    <p:extLst>
      <p:ext uri="{BB962C8B-B14F-4D97-AF65-F5344CB8AC3E}">
        <p14:creationId xmlns:p14="http://schemas.microsoft.com/office/powerpoint/2010/main" val="3745189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78"/>
                                        </p:tgtEl>
                                        <p:attrNameLst>
                                          <p:attrName>style.visibility</p:attrName>
                                        </p:attrNameLst>
                                      </p:cBhvr>
                                      <p:to>
                                        <p:strVal val="visible"/>
                                      </p:to>
                                    </p:set>
                                    <p:animEffect transition="in" filter="fade">
                                      <p:cBhvr>
                                        <p:cTn id="7" dur="1000"/>
                                        <p:tgtEl>
                                          <p:spTgt spid="478"/>
                                        </p:tgtEl>
                                      </p:cBhvr>
                                    </p:animEffect>
                                    <p:anim calcmode="lin" valueType="num">
                                      <p:cBhvr>
                                        <p:cTn id="8" dur="1000" fill="hold"/>
                                        <p:tgtEl>
                                          <p:spTgt spid="478"/>
                                        </p:tgtEl>
                                        <p:attrNameLst>
                                          <p:attrName>ppt_x</p:attrName>
                                        </p:attrNameLst>
                                      </p:cBhvr>
                                      <p:tavLst>
                                        <p:tav tm="0">
                                          <p:val>
                                            <p:strVal val="#ppt_x"/>
                                          </p:val>
                                        </p:tav>
                                        <p:tav tm="100000">
                                          <p:val>
                                            <p:strVal val="#ppt_x"/>
                                          </p:val>
                                        </p:tav>
                                      </p:tavLst>
                                    </p:anim>
                                    <p:anim calcmode="lin" valueType="num">
                                      <p:cBhvr>
                                        <p:cTn id="9" dur="1000" fill="hold"/>
                                        <p:tgtEl>
                                          <p:spTgt spid="47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31" presetClass="exit" presetSubtype="0" fill="hold" nodeType="afterEffect">
                                  <p:stCondLst>
                                    <p:cond delay="0"/>
                                  </p:stCondLst>
                                  <p:iterate type="lt">
                                    <p:tmPct val="5000"/>
                                  </p:iterate>
                                  <p:childTnLst>
                                    <p:anim calcmode="lin" valueType="num">
                                      <p:cBhvr>
                                        <p:cTn id="19" dur="1000"/>
                                        <p:tgtEl>
                                          <p:spTgt spid="45"/>
                                        </p:tgtEl>
                                        <p:attrNameLst>
                                          <p:attrName>ppt_w</p:attrName>
                                        </p:attrNameLst>
                                      </p:cBhvr>
                                      <p:tavLst>
                                        <p:tav tm="0">
                                          <p:val>
                                            <p:strVal val="ppt_w"/>
                                          </p:val>
                                        </p:tav>
                                        <p:tav tm="100000">
                                          <p:val>
                                            <p:fltVal val="0"/>
                                          </p:val>
                                        </p:tav>
                                      </p:tavLst>
                                    </p:anim>
                                    <p:anim calcmode="lin" valueType="num">
                                      <p:cBhvr>
                                        <p:cTn id="20" dur="1000"/>
                                        <p:tgtEl>
                                          <p:spTgt spid="45"/>
                                        </p:tgtEl>
                                        <p:attrNameLst>
                                          <p:attrName>ppt_h</p:attrName>
                                        </p:attrNameLst>
                                      </p:cBhvr>
                                      <p:tavLst>
                                        <p:tav tm="0">
                                          <p:val>
                                            <p:strVal val="ppt_h"/>
                                          </p:val>
                                        </p:tav>
                                        <p:tav tm="100000">
                                          <p:val>
                                            <p:fltVal val="0"/>
                                          </p:val>
                                        </p:tav>
                                      </p:tavLst>
                                    </p:anim>
                                    <p:anim calcmode="lin" valueType="num">
                                      <p:cBhvr>
                                        <p:cTn id="21" dur="1000"/>
                                        <p:tgtEl>
                                          <p:spTgt spid="45"/>
                                        </p:tgtEl>
                                        <p:attrNameLst>
                                          <p:attrName>style.rotation</p:attrName>
                                        </p:attrNameLst>
                                      </p:cBhvr>
                                      <p:tavLst>
                                        <p:tav tm="0">
                                          <p:val>
                                            <p:fltVal val="0"/>
                                          </p:val>
                                        </p:tav>
                                        <p:tav tm="100000">
                                          <p:val>
                                            <p:fltVal val="90"/>
                                          </p:val>
                                        </p:tav>
                                      </p:tavLst>
                                    </p:anim>
                                    <p:animEffect transition="out" filter="fade">
                                      <p:cBhvr>
                                        <p:cTn id="22" dur="1000"/>
                                        <p:tgtEl>
                                          <p:spTgt spid="45"/>
                                        </p:tgtEl>
                                      </p:cBhvr>
                                    </p:animEffect>
                                    <p:set>
                                      <p:cBhvr>
                                        <p:cTn id="23" dur="1" fill="hold">
                                          <p:stCondLst>
                                            <p:cond delay="999"/>
                                          </p:stCondLst>
                                        </p:cTn>
                                        <p:tgtEl>
                                          <p:spTgt spid="45"/>
                                        </p:tgtEl>
                                        <p:attrNameLst>
                                          <p:attrName>style.visibility</p:attrName>
                                        </p:attrNameLst>
                                      </p:cBhvr>
                                      <p:to>
                                        <p:strVal val="hidden"/>
                                      </p:to>
                                    </p:set>
                                  </p:childTnLst>
                                </p:cTn>
                              </p:par>
                            </p:childTnLst>
                          </p:cTn>
                        </p:par>
                        <p:par>
                          <p:cTn id="24" fill="hold" nodeType="afterGroup">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par>
                          <p:cTn id="28" fill="hold" nodeType="afterGroup">
                            <p:stCondLst>
                              <p:cond delay="2500"/>
                            </p:stCondLst>
                            <p:childTnLst>
                              <p:par>
                                <p:cTn id="29" presetID="22" presetClass="entr" presetSubtype="2" fill="hold" nodeType="afterEffect">
                                  <p:stCondLst>
                                    <p:cond delay="0"/>
                                  </p:stCondLst>
                                  <p:childTnLst>
                                    <p:set>
                                      <p:cBhvr>
                                        <p:cTn id="30" dur="1" fill="hold">
                                          <p:stCondLst>
                                            <p:cond delay="0"/>
                                          </p:stCondLst>
                                        </p:cTn>
                                        <p:tgtEl>
                                          <p:spTgt spid="1654266"/>
                                        </p:tgtEl>
                                        <p:attrNameLst>
                                          <p:attrName>style.visibility</p:attrName>
                                        </p:attrNameLst>
                                      </p:cBhvr>
                                      <p:to>
                                        <p:strVal val="visible"/>
                                      </p:to>
                                    </p:set>
                                    <p:animEffect transition="in" filter="wipe(right)">
                                      <p:cBhvr>
                                        <p:cTn id="31" dur="500"/>
                                        <p:tgtEl>
                                          <p:spTgt spid="1654266"/>
                                        </p:tgtEl>
                                      </p:cBhvr>
                                    </p:animEffect>
                                  </p:childTnLst>
                                </p:cTn>
                              </p:par>
                            </p:childTnLst>
                          </p:cTn>
                        </p:par>
                        <p:par>
                          <p:cTn id="32" fill="hold" nodeType="afterGroup">
                            <p:stCondLst>
                              <p:cond delay="3000"/>
                            </p:stCondLst>
                            <p:childTnLst>
                              <p:par>
                                <p:cTn id="33" presetID="22" presetClass="entr" presetSubtype="8"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par>
                          <p:cTn id="36" fill="hold" nodeType="afterGroup">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par>
                          <p:cTn id="40" fill="hold" nodeType="afterGroup">
                            <p:stCondLst>
                              <p:cond delay="4000"/>
                            </p:stCondLst>
                            <p:childTnLst>
                              <p:par>
                                <p:cTn id="41" presetID="22" presetClass="entr" presetSubtype="2" fill="hold" nodeType="afterEffect">
                                  <p:stCondLst>
                                    <p:cond delay="0"/>
                                  </p:stCondLst>
                                  <p:childTnLst>
                                    <p:set>
                                      <p:cBhvr>
                                        <p:cTn id="42" dur="1" fill="hold">
                                          <p:stCondLst>
                                            <p:cond delay="0"/>
                                          </p:stCondLst>
                                        </p:cTn>
                                        <p:tgtEl>
                                          <p:spTgt spid="1654268"/>
                                        </p:tgtEl>
                                        <p:attrNameLst>
                                          <p:attrName>style.visibility</p:attrName>
                                        </p:attrNameLst>
                                      </p:cBhvr>
                                      <p:to>
                                        <p:strVal val="visible"/>
                                      </p:to>
                                    </p:set>
                                    <p:animEffect transition="in" filter="wipe(right)">
                                      <p:cBhvr>
                                        <p:cTn id="43" dur="500"/>
                                        <p:tgtEl>
                                          <p:spTgt spid="1654268"/>
                                        </p:tgtEl>
                                      </p:cBhvr>
                                    </p:animEffect>
                                  </p:childTnLst>
                                </p:cTn>
                              </p:par>
                            </p:childTnLst>
                          </p:cTn>
                        </p:par>
                        <p:par>
                          <p:cTn id="44" fill="hold" nodeType="afterGroup">
                            <p:stCondLst>
                              <p:cond delay="4500"/>
                            </p:stCondLst>
                            <p:childTnLst>
                              <p:par>
                                <p:cTn id="45" presetID="22" presetClass="entr" presetSubtype="2"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right)">
                                      <p:cBhvr>
                                        <p:cTn id="47" dur="500"/>
                                        <p:tgtEl>
                                          <p:spTgt spid="3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par>
                          <p:cTn id="51" fill="hold" nodeType="afterGroup">
                            <p:stCondLst>
                              <p:cond delay="5000"/>
                            </p:stCondLst>
                            <p:childTnLst>
                              <p:par>
                                <p:cTn id="52" presetID="22" presetClass="entr" presetSubtype="2" fill="hold" nodeType="afterEffect">
                                  <p:stCondLst>
                                    <p:cond delay="0"/>
                                  </p:stCondLst>
                                  <p:childTnLst>
                                    <p:set>
                                      <p:cBhvr>
                                        <p:cTn id="53" dur="1" fill="hold">
                                          <p:stCondLst>
                                            <p:cond delay="0"/>
                                          </p:stCondLst>
                                        </p:cTn>
                                        <p:tgtEl>
                                          <p:spTgt spid="1654269"/>
                                        </p:tgtEl>
                                        <p:attrNameLst>
                                          <p:attrName>style.visibility</p:attrName>
                                        </p:attrNameLst>
                                      </p:cBhvr>
                                      <p:to>
                                        <p:strVal val="visible"/>
                                      </p:to>
                                    </p:set>
                                    <p:animEffect transition="in" filter="wipe(right)">
                                      <p:cBhvr>
                                        <p:cTn id="54" dur="500"/>
                                        <p:tgtEl>
                                          <p:spTgt spid="1654269"/>
                                        </p:tgtEl>
                                      </p:cBhvr>
                                    </p:animEffect>
                                  </p:childTnLst>
                                </p:cTn>
                              </p:par>
                            </p:childTnLst>
                          </p:cTn>
                        </p:par>
                        <p:par>
                          <p:cTn id="55" fill="hold" nodeType="afterGroup">
                            <p:stCondLst>
                              <p:cond delay="550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nodeType="afterGroup">
                            <p:stCondLst>
                              <p:cond delay="6000"/>
                            </p:stCondLst>
                            <p:childTnLst>
                              <p:par>
                                <p:cTn id="60" presetID="2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left)">
                                      <p:cBhvr>
                                        <p:cTn id="62" dur="500"/>
                                        <p:tgtEl>
                                          <p:spTgt spid="44"/>
                                        </p:tgtEl>
                                      </p:cBhvr>
                                    </p:animEffect>
                                  </p:childTnLst>
                                </p:cTn>
                              </p:par>
                            </p:childTnLst>
                          </p:cTn>
                        </p:par>
                        <p:par>
                          <p:cTn id="63" fill="hold" nodeType="afterGroup">
                            <p:stCondLst>
                              <p:cond delay="6500"/>
                            </p:stCondLst>
                            <p:childTnLst>
                              <p:par>
                                <p:cTn id="64" presetID="10"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par>
                          <p:cTn id="67" fill="hold" nodeType="afterGroup">
                            <p:stCondLst>
                              <p:cond delay="7000"/>
                            </p:stCondLst>
                            <p:childTnLst>
                              <p:par>
                                <p:cTn id="68" presetID="42" presetClass="entr" presetSubtype="0" fill="hold" nodeType="afterEffect">
                                  <p:stCondLst>
                                    <p:cond delay="0"/>
                                  </p:stCondLst>
                                  <p:childTnLst>
                                    <p:set>
                                      <p:cBhvr>
                                        <p:cTn id="69" dur="1" fill="hold">
                                          <p:stCondLst>
                                            <p:cond delay="0"/>
                                          </p:stCondLst>
                                        </p:cTn>
                                        <p:tgtEl>
                                          <p:spTgt spid="479"/>
                                        </p:tgtEl>
                                        <p:attrNameLst>
                                          <p:attrName>style.visibility</p:attrName>
                                        </p:attrNameLst>
                                      </p:cBhvr>
                                      <p:to>
                                        <p:strVal val="visible"/>
                                      </p:to>
                                    </p:set>
                                    <p:animEffect transition="in" filter="fade">
                                      <p:cBhvr>
                                        <p:cTn id="70" dur="1000"/>
                                        <p:tgtEl>
                                          <p:spTgt spid="479"/>
                                        </p:tgtEl>
                                      </p:cBhvr>
                                    </p:animEffect>
                                    <p:anim calcmode="lin" valueType="num">
                                      <p:cBhvr>
                                        <p:cTn id="71" dur="1000" fill="hold"/>
                                        <p:tgtEl>
                                          <p:spTgt spid="479"/>
                                        </p:tgtEl>
                                        <p:attrNameLst>
                                          <p:attrName>ppt_x</p:attrName>
                                        </p:attrNameLst>
                                      </p:cBhvr>
                                      <p:tavLst>
                                        <p:tav tm="0">
                                          <p:val>
                                            <p:strVal val="#ppt_x"/>
                                          </p:val>
                                        </p:tav>
                                        <p:tav tm="100000">
                                          <p:val>
                                            <p:strVal val="#ppt_x"/>
                                          </p:val>
                                        </p:tav>
                                      </p:tavLst>
                                    </p:anim>
                                    <p:anim calcmode="lin" valueType="num">
                                      <p:cBhvr>
                                        <p:cTn id="72" dur="1000" fill="hold"/>
                                        <p:tgtEl>
                                          <p:spTgt spid="4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ChangeArrowheads="1"/>
          </p:cNvSpPr>
          <p:nvPr/>
        </p:nvSpPr>
        <p:spPr bwMode="auto">
          <a:xfrm>
            <a:off x="271463" y="1071563"/>
            <a:ext cx="8610600" cy="5481637"/>
          </a:xfrm>
          <a:prstGeom prst="rect">
            <a:avLst/>
          </a:prstGeom>
          <a:gradFill rotWithShape="1">
            <a:gsLst>
              <a:gs pos="0">
                <a:srgbClr val="BECCD6">
                  <a:alpha val="60001"/>
                </a:srgbClr>
              </a:gs>
              <a:gs pos="100000">
                <a:srgbClr val="FFFFFF">
                  <a:alpha val="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374" tIns="45690" rIns="91374" bIns="45690" anchor="ctr"/>
          <a:lstStyle/>
          <a:p>
            <a:endParaRPr lang="en-US"/>
          </a:p>
        </p:txBody>
      </p:sp>
      <p:sp>
        <p:nvSpPr>
          <p:cNvPr id="180226" name="Rectangle 3"/>
          <p:cNvSpPr>
            <a:spLocks noGrp="1" noChangeArrowheads="1"/>
          </p:cNvSpPr>
          <p:nvPr>
            <p:ph type="title"/>
          </p:nvPr>
        </p:nvSpPr>
        <p:spPr/>
        <p:txBody>
          <a:bodyPr/>
          <a:lstStyle/>
          <a:p>
            <a:pPr eaLnBrk="1" hangingPunct="1"/>
            <a:r>
              <a:rPr lang="en-US">
                <a:latin typeface="Arial" charset="0"/>
                <a:ea typeface="Arial Unicode MS" charset="0"/>
                <a:cs typeface="Arial" charset="0"/>
              </a:rPr>
              <a:t>Not </a:t>
            </a:r>
            <a:r>
              <a:rPr lang="en-US" b="1" i="1">
                <a:latin typeface="Arial" charset="0"/>
                <a:ea typeface="Arial Unicode MS" charset="0"/>
                <a:cs typeface="Arial" charset="0"/>
              </a:rPr>
              <a:t>Just</a:t>
            </a:r>
            <a:r>
              <a:rPr lang="en-US">
                <a:latin typeface="Arial" charset="0"/>
                <a:ea typeface="Arial Unicode MS" charset="0"/>
                <a:cs typeface="Arial" charset="0"/>
              </a:rPr>
              <a:t> for Fun</a:t>
            </a:r>
          </a:p>
        </p:txBody>
      </p:sp>
      <p:sp>
        <p:nvSpPr>
          <p:cNvPr id="180227" name="Rectangle 11"/>
          <p:cNvSpPr>
            <a:spLocks noGrp="1" noChangeArrowheads="1"/>
          </p:cNvSpPr>
          <p:nvPr>
            <p:ph type="body" idx="4294967295"/>
          </p:nvPr>
        </p:nvSpPr>
        <p:spPr>
          <a:xfrm>
            <a:off x="177800" y="2362200"/>
            <a:ext cx="8966200" cy="693738"/>
          </a:xfrm>
        </p:spPr>
        <p:txBody>
          <a:bodyPr/>
          <a:lstStyle/>
          <a:p>
            <a:pPr marL="228600" indent="-228600" algn="ctr" eaLnBrk="1" hangingPunct="1">
              <a:lnSpc>
                <a:spcPct val="90000"/>
              </a:lnSpc>
              <a:buFont typeface="Wingdings" charset="0"/>
              <a:buNone/>
            </a:pPr>
            <a:r>
              <a:rPr lang="en-US" sz="1800" b="1">
                <a:latin typeface="Arial" charset="0"/>
                <a:cs typeface="Arial" charset="0"/>
              </a:rPr>
              <a:t>A long, tiresome speech delivered by a frothy pie topping</a:t>
            </a:r>
          </a:p>
          <a:p>
            <a:pPr marL="457200" lvl="1" indent="-227013" algn="ctr" eaLnBrk="1" hangingPunct="1">
              <a:lnSpc>
                <a:spcPct val="90000"/>
              </a:lnSpc>
              <a:buFont typeface="Arial" charset="0"/>
              <a:buNone/>
            </a:pPr>
            <a:endParaRPr lang="en-US" sz="1800" b="1">
              <a:latin typeface="Arial" charset="0"/>
              <a:cs typeface="Arial" charset="0"/>
            </a:endParaRPr>
          </a:p>
          <a:p>
            <a:pPr marL="457200" lvl="1" indent="-227013" algn="ctr" eaLnBrk="1" hangingPunct="1">
              <a:lnSpc>
                <a:spcPct val="90000"/>
              </a:lnSpc>
              <a:buFont typeface="Arial" charset="0"/>
              <a:buNone/>
            </a:pPr>
            <a:endParaRPr lang="en-US" sz="1800" b="1">
              <a:latin typeface="Arial" charset="0"/>
              <a:cs typeface="Arial" charset="0"/>
            </a:endParaRPr>
          </a:p>
          <a:p>
            <a:pPr marL="457200" lvl="1" indent="-227013" algn="ctr" eaLnBrk="1" hangingPunct="1">
              <a:lnSpc>
                <a:spcPct val="90000"/>
              </a:lnSpc>
              <a:buFont typeface="Arial" charset="0"/>
              <a:buNone/>
            </a:pPr>
            <a:endParaRPr lang="en-US" sz="1800" b="1">
              <a:latin typeface="Arial" charset="0"/>
              <a:cs typeface="Arial" charset="0"/>
            </a:endParaRPr>
          </a:p>
          <a:p>
            <a:pPr marL="682625" lvl="2" indent="-223838" algn="ctr" eaLnBrk="1" hangingPunct="1">
              <a:lnSpc>
                <a:spcPct val="90000"/>
              </a:lnSpc>
              <a:buFontTx/>
              <a:buNone/>
            </a:pPr>
            <a:endParaRPr lang="en-US" sz="2000" b="1" i="1">
              <a:latin typeface="Arial" charset="0"/>
              <a:cs typeface="Arial" charset="0"/>
            </a:endParaRPr>
          </a:p>
        </p:txBody>
      </p:sp>
      <p:sp>
        <p:nvSpPr>
          <p:cNvPr id="180228" name="Rectangle 4"/>
          <p:cNvSpPr>
            <a:spLocks noChangeArrowheads="1"/>
          </p:cNvSpPr>
          <p:nvPr/>
        </p:nvSpPr>
        <p:spPr bwMode="auto">
          <a:xfrm>
            <a:off x="2147888" y="5176838"/>
            <a:ext cx="4383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en-US" b="1"/>
              <a:t>Answer:</a:t>
            </a:r>
            <a:endParaRPr lang="en-US" b="1">
              <a:solidFill>
                <a:srgbClr val="FFC000"/>
              </a:solidFill>
            </a:endParaRPr>
          </a:p>
          <a:p>
            <a:pPr lvl="1"/>
            <a:endParaRPr lang="en-US"/>
          </a:p>
        </p:txBody>
      </p:sp>
      <p:sp>
        <p:nvSpPr>
          <p:cNvPr id="11" name="Rectangle 10"/>
          <p:cNvSpPr>
            <a:spLocks noChangeArrowheads="1"/>
          </p:cNvSpPr>
          <p:nvPr/>
        </p:nvSpPr>
        <p:spPr bwMode="auto">
          <a:xfrm>
            <a:off x="1457325" y="2293938"/>
            <a:ext cx="2743200" cy="495300"/>
          </a:xfrm>
          <a:prstGeom prst="rect">
            <a:avLst/>
          </a:prstGeom>
          <a:noFill/>
          <a:ln w="25400" algn="ctr">
            <a:solidFill>
              <a:srgbClr val="00547E"/>
            </a:solidFill>
            <a:miter lim="800000"/>
            <a:headEnd/>
            <a:tailEnd/>
          </a:ln>
        </p:spPr>
        <p:txBody>
          <a:bodyPr anchor="ctr"/>
          <a:lstStyle/>
          <a:p>
            <a:pPr algn="ctr">
              <a:defRPr/>
            </a:pPr>
            <a:endParaRPr lang="en-US">
              <a:solidFill>
                <a:schemeClr val="lt1"/>
              </a:solidFill>
              <a:latin typeface="+mn-lt"/>
              <a:ea typeface="+mn-ea"/>
              <a:cs typeface="+mn-cs"/>
            </a:endParaRPr>
          </a:p>
        </p:txBody>
      </p:sp>
      <p:sp>
        <p:nvSpPr>
          <p:cNvPr id="12" name="Rectangle 11"/>
          <p:cNvSpPr>
            <a:spLocks noChangeArrowheads="1"/>
          </p:cNvSpPr>
          <p:nvPr/>
        </p:nvSpPr>
        <p:spPr bwMode="auto">
          <a:xfrm>
            <a:off x="5251450" y="2336800"/>
            <a:ext cx="2597150" cy="434975"/>
          </a:xfrm>
          <a:prstGeom prst="rect">
            <a:avLst/>
          </a:prstGeom>
          <a:noFill/>
          <a:ln w="25400" algn="ctr">
            <a:solidFill>
              <a:srgbClr val="00547E"/>
            </a:solidFill>
            <a:miter lim="800000"/>
            <a:headEnd/>
            <a:tailEnd/>
          </a:ln>
        </p:spPr>
        <p:txBody>
          <a:bodyPr anchor="ctr"/>
          <a:lstStyle/>
          <a:p>
            <a:pPr algn="ctr">
              <a:defRPr/>
            </a:pPr>
            <a:endParaRPr lang="en-US">
              <a:solidFill>
                <a:schemeClr val="lt1"/>
              </a:solidFill>
              <a:latin typeface="+mn-lt"/>
              <a:ea typeface="+mn-ea"/>
              <a:cs typeface="+mn-cs"/>
            </a:endParaRPr>
          </a:p>
        </p:txBody>
      </p:sp>
      <p:cxnSp>
        <p:nvCxnSpPr>
          <p:cNvPr id="10" name="Shape 9"/>
          <p:cNvCxnSpPr>
            <a:cxnSpLocks noChangeShapeType="1"/>
            <a:stCxn id="11" idx="2"/>
            <a:endCxn id="15" idx="0"/>
          </p:cNvCxnSpPr>
          <p:nvPr/>
        </p:nvCxnSpPr>
        <p:spPr bwMode="auto">
          <a:xfrm rot="16200000" flipH="1">
            <a:off x="2704306" y="2913857"/>
            <a:ext cx="866775" cy="617538"/>
          </a:xfrm>
          <a:prstGeom prst="curvedConnector3">
            <a:avLst>
              <a:gd name="adj1" fmla="val 50000"/>
            </a:avLst>
          </a:prstGeom>
          <a:noFill/>
          <a:ln w="9525">
            <a:solidFill>
              <a:srgbClr val="00547E"/>
            </a:solidFill>
            <a:round/>
            <a:headEnd/>
            <a:tailEnd type="arrow" w="med" len="med"/>
          </a:ln>
          <a:extLst>
            <a:ext uri="{909E8E84-426E-40dd-AFC4-6F175D3DCCD1}">
              <a14:hiddenFill xmlns:a14="http://schemas.microsoft.com/office/drawing/2010/main">
                <a:noFill/>
              </a14:hiddenFill>
            </a:ext>
          </a:extLst>
        </p:spPr>
      </p:cxnSp>
      <p:sp>
        <p:nvSpPr>
          <p:cNvPr id="13" name="Rectangle 12"/>
          <p:cNvSpPr>
            <a:spLocks noChangeArrowheads="1"/>
          </p:cNvSpPr>
          <p:nvPr/>
        </p:nvSpPr>
        <p:spPr bwMode="auto">
          <a:xfrm>
            <a:off x="5232400" y="3644900"/>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547E"/>
                </a:solidFill>
              </a:rPr>
              <a:t>Meringue </a:t>
            </a:r>
            <a:endParaRPr lang="en-US">
              <a:solidFill>
                <a:srgbClr val="00547E"/>
              </a:solidFill>
            </a:endParaRPr>
          </a:p>
        </p:txBody>
      </p:sp>
      <p:sp>
        <p:nvSpPr>
          <p:cNvPr id="15" name="Rectangle 14"/>
          <p:cNvSpPr>
            <a:spLocks noChangeArrowheads="1"/>
          </p:cNvSpPr>
          <p:nvPr/>
        </p:nvSpPr>
        <p:spPr bwMode="auto">
          <a:xfrm>
            <a:off x="2827338" y="3656013"/>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547E"/>
                </a:solidFill>
              </a:rPr>
              <a:t>Harangue</a:t>
            </a:r>
            <a:endParaRPr lang="en-US">
              <a:solidFill>
                <a:srgbClr val="00547E"/>
              </a:solidFill>
            </a:endParaRPr>
          </a:p>
        </p:txBody>
      </p:sp>
      <p:cxnSp>
        <p:nvCxnSpPr>
          <p:cNvPr id="18" name="Shape 9"/>
          <p:cNvCxnSpPr>
            <a:cxnSpLocks noChangeShapeType="1"/>
          </p:cNvCxnSpPr>
          <p:nvPr/>
        </p:nvCxnSpPr>
        <p:spPr bwMode="auto">
          <a:xfrm rot="5400000">
            <a:off x="6136482" y="2590006"/>
            <a:ext cx="757238" cy="1387475"/>
          </a:xfrm>
          <a:prstGeom prst="curvedConnector3">
            <a:avLst>
              <a:gd name="adj1" fmla="val 50000"/>
            </a:avLst>
          </a:prstGeom>
          <a:noFill/>
          <a:ln w="9525">
            <a:solidFill>
              <a:srgbClr val="00547E"/>
            </a:solidFill>
            <a:round/>
            <a:headEnd/>
            <a:tailEnd type="arrow" w="med" len="med"/>
          </a:ln>
          <a:extLst>
            <a:ext uri="{909E8E84-426E-40dd-AFC4-6F175D3DCCD1}">
              <a14:hiddenFill xmlns:a14="http://schemas.microsoft.com/office/drawing/2010/main">
                <a:noFill/>
              </a14:hiddenFill>
            </a:ext>
          </a:extLst>
        </p:spPr>
      </p:cxnSp>
      <p:cxnSp>
        <p:nvCxnSpPr>
          <p:cNvPr id="23" name="Shape 9"/>
          <p:cNvCxnSpPr>
            <a:cxnSpLocks noChangeShapeType="1"/>
            <a:stCxn id="13" idx="2"/>
            <a:endCxn id="32" idx="0"/>
          </p:cNvCxnSpPr>
          <p:nvPr/>
        </p:nvCxnSpPr>
        <p:spPr bwMode="auto">
          <a:xfrm rot="5400000">
            <a:off x="4285457" y="3602831"/>
            <a:ext cx="1169987" cy="1987550"/>
          </a:xfrm>
          <a:prstGeom prst="curvedConnector3">
            <a:avLst>
              <a:gd name="adj1" fmla="val 50000"/>
            </a:avLst>
          </a:prstGeom>
          <a:noFill/>
          <a:ln w="9525">
            <a:solidFill>
              <a:srgbClr val="00547E"/>
            </a:solidFill>
            <a:round/>
            <a:headEnd/>
            <a:tailEnd type="arrow" w="med" len="med"/>
          </a:ln>
          <a:extLst>
            <a:ext uri="{909E8E84-426E-40dd-AFC4-6F175D3DCCD1}">
              <a14:hiddenFill xmlns:a14="http://schemas.microsoft.com/office/drawing/2010/main">
                <a:noFill/>
              </a14:hiddenFill>
            </a:ext>
          </a:extLst>
        </p:spPr>
      </p:cxnSp>
      <p:cxnSp>
        <p:nvCxnSpPr>
          <p:cNvPr id="26" name="Shape 9"/>
          <p:cNvCxnSpPr>
            <a:cxnSpLocks noChangeShapeType="1"/>
            <a:stCxn id="15" idx="2"/>
            <a:endCxn id="29" idx="0"/>
          </p:cNvCxnSpPr>
          <p:nvPr/>
        </p:nvCxnSpPr>
        <p:spPr bwMode="auto">
          <a:xfrm rot="16200000" flipH="1">
            <a:off x="3856038" y="3613150"/>
            <a:ext cx="1157288" cy="1976437"/>
          </a:xfrm>
          <a:prstGeom prst="curvedConnector3">
            <a:avLst>
              <a:gd name="adj1" fmla="val 49931"/>
            </a:avLst>
          </a:prstGeom>
          <a:noFill/>
          <a:ln w="9525">
            <a:solidFill>
              <a:srgbClr val="00547E"/>
            </a:solidFill>
            <a:round/>
            <a:headEnd/>
            <a:tailEnd type="arrow" w="med" len="med"/>
          </a:ln>
          <a:extLst>
            <a:ext uri="{909E8E84-426E-40dd-AFC4-6F175D3DCCD1}">
              <a14:hiddenFill xmlns:a14="http://schemas.microsoft.com/office/drawing/2010/main">
                <a:noFill/>
              </a14:hiddenFill>
            </a:ext>
          </a:extLst>
        </p:spPr>
      </p:cxnSp>
      <p:sp>
        <p:nvSpPr>
          <p:cNvPr id="29" name="Rectangle 28"/>
          <p:cNvSpPr>
            <a:spLocks noChangeArrowheads="1"/>
          </p:cNvSpPr>
          <p:nvPr/>
        </p:nvSpPr>
        <p:spPr bwMode="auto">
          <a:xfrm>
            <a:off x="4803775" y="5180013"/>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547E"/>
                </a:solidFill>
              </a:rPr>
              <a:t>Harangue</a:t>
            </a:r>
            <a:endParaRPr lang="en-US">
              <a:solidFill>
                <a:srgbClr val="00547E"/>
              </a:solidFill>
            </a:endParaRPr>
          </a:p>
        </p:txBody>
      </p:sp>
      <p:sp>
        <p:nvSpPr>
          <p:cNvPr id="32" name="Rectangle 31"/>
          <p:cNvSpPr>
            <a:spLocks noChangeArrowheads="1"/>
          </p:cNvSpPr>
          <p:nvPr/>
        </p:nvSpPr>
        <p:spPr bwMode="auto">
          <a:xfrm>
            <a:off x="3276600" y="5181600"/>
            <a:ext cx="1200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0547E"/>
                </a:solidFill>
              </a:rPr>
              <a:t>Meringue</a:t>
            </a:r>
            <a:endParaRPr lang="en-US" dirty="0">
              <a:solidFill>
                <a:srgbClr val="00547E"/>
              </a:solidFill>
            </a:endParaRPr>
          </a:p>
        </p:txBody>
      </p:sp>
      <p:sp>
        <p:nvSpPr>
          <p:cNvPr id="17" name="TextBox 16"/>
          <p:cNvSpPr txBox="1">
            <a:spLocks noChangeArrowheads="1"/>
          </p:cNvSpPr>
          <p:nvPr/>
        </p:nvSpPr>
        <p:spPr bwMode="auto">
          <a:xfrm>
            <a:off x="3289300" y="2827338"/>
            <a:ext cx="103505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nSpc>
                <a:spcPct val="50000"/>
              </a:lnSpc>
            </a:pPr>
            <a:endParaRPr lang="en-US" b="1">
              <a:solidFill>
                <a:srgbClr val="00547E"/>
              </a:solidFill>
            </a:endParaRPr>
          </a:p>
          <a:p>
            <a:pPr>
              <a:lnSpc>
                <a:spcPct val="50000"/>
              </a:lnSpc>
            </a:pPr>
            <a:r>
              <a:rPr lang="en-US" b="1">
                <a:solidFill>
                  <a:srgbClr val="00547E"/>
                </a:solidFill>
              </a:rPr>
              <a:t>.</a:t>
            </a:r>
          </a:p>
          <a:p>
            <a:pPr>
              <a:lnSpc>
                <a:spcPct val="50000"/>
              </a:lnSpc>
            </a:pPr>
            <a:endParaRPr lang="en-US" b="1">
              <a:solidFill>
                <a:srgbClr val="00547E"/>
              </a:solidFill>
            </a:endParaRPr>
          </a:p>
          <a:p>
            <a:pPr>
              <a:lnSpc>
                <a:spcPct val="50000"/>
              </a:lnSpc>
            </a:pPr>
            <a:r>
              <a:rPr lang="en-US" b="1">
                <a:solidFill>
                  <a:srgbClr val="00547E"/>
                </a:solidFill>
              </a:rPr>
              <a:t>Diatribe</a:t>
            </a:r>
          </a:p>
          <a:p>
            <a:pPr>
              <a:lnSpc>
                <a:spcPct val="50000"/>
              </a:lnSpc>
            </a:pPr>
            <a:r>
              <a:rPr lang="en-US" b="1">
                <a:solidFill>
                  <a:srgbClr val="00547E"/>
                </a:solidFill>
              </a:rPr>
              <a:t>.</a:t>
            </a:r>
          </a:p>
        </p:txBody>
      </p:sp>
      <p:sp>
        <p:nvSpPr>
          <p:cNvPr id="19" name="TextBox 18"/>
          <p:cNvSpPr txBox="1">
            <a:spLocks noChangeArrowheads="1"/>
          </p:cNvSpPr>
          <p:nvPr/>
        </p:nvSpPr>
        <p:spPr bwMode="auto">
          <a:xfrm>
            <a:off x="3263900" y="4013200"/>
            <a:ext cx="2857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nSpc>
                <a:spcPct val="50000"/>
              </a:lnSpc>
            </a:pPr>
            <a:r>
              <a:rPr lang="en-US" b="1">
                <a:solidFill>
                  <a:srgbClr val="00547E"/>
                </a:solidFill>
              </a:rPr>
              <a:t>.</a:t>
            </a:r>
          </a:p>
          <a:p>
            <a:pPr>
              <a:lnSpc>
                <a:spcPct val="50000"/>
              </a:lnSpc>
            </a:pPr>
            <a:r>
              <a:rPr lang="en-US" b="1">
                <a:solidFill>
                  <a:srgbClr val="00547E"/>
                </a:solidFill>
              </a:rPr>
              <a:t>.</a:t>
            </a:r>
          </a:p>
          <a:p>
            <a:pPr>
              <a:lnSpc>
                <a:spcPct val="50000"/>
              </a:lnSpc>
            </a:pPr>
            <a:r>
              <a:rPr lang="en-US" b="1">
                <a:solidFill>
                  <a:srgbClr val="00547E"/>
                </a:solidFill>
              </a:rPr>
              <a:t>.</a:t>
            </a:r>
          </a:p>
        </p:txBody>
      </p:sp>
      <p:sp>
        <p:nvSpPr>
          <p:cNvPr id="30" name="TextBox 29"/>
          <p:cNvSpPr txBox="1">
            <a:spLocks noChangeArrowheads="1"/>
          </p:cNvSpPr>
          <p:nvPr/>
        </p:nvSpPr>
        <p:spPr bwMode="auto">
          <a:xfrm>
            <a:off x="5922963" y="3135313"/>
            <a:ext cx="19240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nSpc>
                <a:spcPct val="50000"/>
              </a:lnSpc>
            </a:pPr>
            <a:r>
              <a:rPr lang="en-US" b="1">
                <a:solidFill>
                  <a:srgbClr val="00547E"/>
                </a:solidFill>
              </a:rPr>
              <a:t>Whipped Cream</a:t>
            </a:r>
          </a:p>
          <a:p>
            <a:pPr>
              <a:lnSpc>
                <a:spcPct val="50000"/>
              </a:lnSpc>
            </a:pPr>
            <a:r>
              <a:rPr lang="en-US" b="1">
                <a:solidFill>
                  <a:srgbClr val="00547E"/>
                </a:solidFill>
              </a:rPr>
              <a:t>.</a:t>
            </a:r>
          </a:p>
          <a:p>
            <a:pPr>
              <a:lnSpc>
                <a:spcPct val="50000"/>
              </a:lnSpc>
            </a:pPr>
            <a:r>
              <a:rPr lang="en-US" b="1">
                <a:solidFill>
                  <a:srgbClr val="00547E"/>
                </a:solidFill>
              </a:rPr>
              <a:t>.</a:t>
            </a:r>
          </a:p>
        </p:txBody>
      </p:sp>
      <p:sp>
        <p:nvSpPr>
          <p:cNvPr id="31" name="TextBox 30"/>
          <p:cNvSpPr txBox="1">
            <a:spLocks noChangeArrowheads="1"/>
          </p:cNvSpPr>
          <p:nvPr/>
        </p:nvSpPr>
        <p:spPr bwMode="auto">
          <a:xfrm>
            <a:off x="5921375" y="4011613"/>
            <a:ext cx="2873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nSpc>
                <a:spcPct val="50000"/>
              </a:lnSpc>
            </a:pPr>
            <a:r>
              <a:rPr lang="en-US" b="1">
                <a:solidFill>
                  <a:srgbClr val="00547E"/>
                </a:solidFill>
              </a:rPr>
              <a:t>.</a:t>
            </a:r>
          </a:p>
          <a:p>
            <a:pPr>
              <a:lnSpc>
                <a:spcPct val="50000"/>
              </a:lnSpc>
            </a:pPr>
            <a:r>
              <a:rPr lang="en-US" b="1">
                <a:solidFill>
                  <a:srgbClr val="00547E"/>
                </a:solidFill>
              </a:rPr>
              <a:t>.</a:t>
            </a:r>
          </a:p>
          <a:p>
            <a:pPr>
              <a:lnSpc>
                <a:spcPct val="50000"/>
              </a:lnSpc>
            </a:pPr>
            <a:r>
              <a:rPr lang="en-US" b="1">
                <a:solidFill>
                  <a:srgbClr val="00547E"/>
                </a:solidFill>
              </a:rPr>
              <a:t>.</a:t>
            </a:r>
          </a:p>
        </p:txBody>
      </p:sp>
      <p:sp>
        <p:nvSpPr>
          <p:cNvPr id="180243" name="Rectangle 33"/>
          <p:cNvSpPr>
            <a:spLocks noChangeArrowheads="1"/>
          </p:cNvSpPr>
          <p:nvPr/>
        </p:nvSpPr>
        <p:spPr bwMode="auto">
          <a:xfrm>
            <a:off x="304800" y="1295400"/>
            <a:ext cx="3954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Category:</a:t>
            </a:r>
            <a:r>
              <a:rPr lang="en-US"/>
              <a:t> Edible Rhyme Time</a:t>
            </a:r>
          </a:p>
        </p:txBody>
      </p:sp>
      <p:sp>
        <p:nvSpPr>
          <p:cNvPr id="180244" name="Rectangle 22"/>
          <p:cNvSpPr>
            <a:spLocks noChangeArrowheads="1"/>
          </p:cNvSpPr>
          <p:nvPr/>
        </p:nvSpPr>
        <p:spPr bwMode="black">
          <a:xfrm>
            <a:off x="182563" y="6537325"/>
            <a:ext cx="366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fld id="{0EDCF500-0E43-D84F-BA1F-A03FFA23BCE6}" type="slidenum">
              <a:rPr lang="ja-JP" altLang="en-US" sz="800">
                <a:ea typeface="MS PGothic" charset="0"/>
                <a:cs typeface="MS PGothic" charset="0"/>
              </a:rPr>
              <a:pPr/>
              <a:t>59</a:t>
            </a:fld>
            <a:endParaRPr lang="en-US" altLang="ja-JP" sz="800">
              <a:ea typeface="MS PGothic" charset="0"/>
              <a:cs typeface="MS PGothic" charset="0"/>
            </a:endParaRPr>
          </a:p>
        </p:txBody>
      </p:sp>
      <p:sp>
        <p:nvSpPr>
          <p:cNvPr id="28" name="Rectangle 7"/>
          <p:cNvSpPr>
            <a:spLocks noChangeArrowheads="1"/>
          </p:cNvSpPr>
          <p:nvPr/>
        </p:nvSpPr>
        <p:spPr bwMode="auto">
          <a:xfrm>
            <a:off x="4267200" y="762000"/>
            <a:ext cx="4495800" cy="923330"/>
          </a:xfrm>
          <a:prstGeom prst="rect">
            <a:avLst/>
          </a:prstGeom>
          <a:solidFill>
            <a:srgbClr val="FF9900"/>
          </a:solidFill>
          <a:ln w="19050" algn="ctr">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style>
          <a:lnRef idx="0">
            <a:scrgbClr r="0" g="0" b="0"/>
          </a:lnRef>
          <a:fillRef idx="1003">
            <a:schemeClr val="lt2"/>
          </a:fillRef>
          <a:effectRef idx="0">
            <a:scrgbClr r="0" g="0" b="0"/>
          </a:effectRef>
          <a:fontRef idx="major"/>
        </p:style>
        <p:txBody>
          <a:bodyPr tIns="91440" bIns="91440" anchor="ctr">
            <a:spAutoFit/>
          </a:bodyPr>
          <a:lstStyle/>
          <a:p>
            <a:pPr algn="ctr" defTabSz="571500">
              <a:defRPr/>
            </a:pPr>
            <a:r>
              <a:rPr lang="en-US" sz="2400" dirty="0"/>
              <a:t>Some Questions require Decomposition and Synthesis</a:t>
            </a:r>
          </a:p>
        </p:txBody>
      </p:sp>
      <p:sp>
        <p:nvSpPr>
          <p:cNvPr id="3" name="Date Placeholder 2"/>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19890718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up)">
                                      <p:cBhvr>
                                        <p:cTn id="23" dur="500"/>
                                        <p:tgtEl>
                                          <p:spTgt spid="3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nodeType="afterGroup">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par>
                          <p:cTn id="31" fill="hold" nodeType="afterGroup">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up)">
                                      <p:cBhvr>
                                        <p:cTn id="37" dur="500"/>
                                        <p:tgtEl>
                                          <p:spTgt spid="31"/>
                                        </p:tgtEl>
                                      </p:cBhvr>
                                    </p:animEffect>
                                  </p:childTnLst>
                                </p:cTn>
                              </p:par>
                            </p:childTnLst>
                          </p:cTn>
                        </p:par>
                        <p:par>
                          <p:cTn id="38" fill="hold" nodeType="afterGroup">
                            <p:stCondLst>
                              <p:cond delay="1500"/>
                            </p:stCondLst>
                            <p:childTnLst>
                              <p:par>
                                <p:cTn id="39" presetID="22" presetClass="entr" presetSubtype="1"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childTnLst>
                          </p:cTn>
                        </p:par>
                        <p:par>
                          <p:cTn id="42" fill="hold" nodeType="afterGroup">
                            <p:stCondLst>
                              <p:cond delay="200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up)">
                                      <p:cBhvr>
                                        <p:cTn id="50" dur="500"/>
                                        <p:tgtEl>
                                          <p:spTgt spid="23"/>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par>
                                <p:cTn id="54" presetID="22" presetClass="entr" presetSubtype="1"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up)">
                                      <p:cBhvr>
                                        <p:cTn id="56" dur="500"/>
                                        <p:tgtEl>
                                          <p:spTgt spid="26"/>
                                        </p:tgtEl>
                                      </p:cBhvr>
                                    </p:animEffect>
                                  </p:childTnLst>
                                </p:cTn>
                              </p:par>
                            </p:childTnLst>
                          </p:cTn>
                        </p:par>
                        <p:par>
                          <p:cTn id="57" fill="hold" nodeType="afterGroup">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5" grpId="0"/>
      <p:bldP spid="29" grpId="0"/>
      <p:bldP spid="32" grpId="0"/>
      <p:bldP spid="17" grpId="0"/>
      <p:bldP spid="1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“Databases” in 2013</a:t>
            </a:r>
            <a:endParaRPr lang="en-US" dirty="0"/>
          </a:p>
        </p:txBody>
      </p:sp>
      <p:sp>
        <p:nvSpPr>
          <p:cNvPr id="3" name="Content Placeholder 2"/>
          <p:cNvSpPr>
            <a:spLocks noGrp="1"/>
          </p:cNvSpPr>
          <p:nvPr>
            <p:ph idx="1"/>
          </p:nvPr>
        </p:nvSpPr>
        <p:spPr/>
        <p:txBody>
          <a:bodyPr/>
          <a:lstStyle/>
          <a:p>
            <a:r>
              <a:rPr lang="en-US" dirty="0" smtClean="0"/>
              <a:t>Search now ubiquitous, massive social networks with new search capabilities </a:t>
            </a:r>
          </a:p>
          <a:p>
            <a:r>
              <a:rPr lang="en-US" dirty="0" smtClean="0"/>
              <a:t>New kinds and scales of data, even less structure in the traditional sense, but enabling complex analysis with tools like </a:t>
            </a:r>
            <a:r>
              <a:rPr lang="en-US" dirty="0" err="1" smtClean="0"/>
              <a:t>MapReduce</a:t>
            </a:r>
            <a:endParaRPr lang="en-US" dirty="0" smtClean="0"/>
          </a:p>
          <a:p>
            <a:r>
              <a:rPr lang="en-US" dirty="0" smtClean="0"/>
              <a:t>Things are even more distributed</a:t>
            </a:r>
          </a:p>
          <a:p>
            <a:r>
              <a:rPr lang="en-US" dirty="0" smtClean="0"/>
              <a:t>Large collections of data of various kinds effect people’s lives</a:t>
            </a:r>
          </a:p>
          <a:p>
            <a:endParaRPr lang="en-US" dirty="0"/>
          </a:p>
        </p:txBody>
      </p:sp>
      <p:sp>
        <p:nvSpPr>
          <p:cNvPr id="4" name="Date Placeholder 3"/>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26731618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4953000" y="5600700"/>
            <a:ext cx="40386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Rectangle 77"/>
          <p:cNvSpPr/>
          <p:nvPr/>
        </p:nvSpPr>
        <p:spPr>
          <a:xfrm>
            <a:off x="2819400" y="5600700"/>
            <a:ext cx="15240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275" name="Title 1"/>
          <p:cNvSpPr>
            <a:spLocks noGrp="1"/>
          </p:cNvSpPr>
          <p:nvPr>
            <p:ph type="title"/>
          </p:nvPr>
        </p:nvSpPr>
        <p:spPr/>
        <p:txBody>
          <a:bodyPr/>
          <a:lstStyle/>
          <a:p>
            <a:r>
              <a:rPr lang="en-US" dirty="0">
                <a:latin typeface="Arial" charset="0"/>
                <a:ea typeface="Arial Unicode MS" charset="0"/>
                <a:cs typeface="Arial" charset="0"/>
              </a:rPr>
              <a:t>Missing Links</a:t>
            </a:r>
          </a:p>
        </p:txBody>
      </p:sp>
      <p:sp>
        <p:nvSpPr>
          <p:cNvPr id="4" name="Rectangle 3"/>
          <p:cNvSpPr>
            <a:spLocks noChangeArrowheads="1"/>
          </p:cNvSpPr>
          <p:nvPr/>
        </p:nvSpPr>
        <p:spPr bwMode="auto">
          <a:xfrm>
            <a:off x="0" y="5676900"/>
            <a:ext cx="914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t>On hearing of the discovery of George Mallory's body, he told reporters he still thinks he was first.</a:t>
            </a:r>
          </a:p>
        </p:txBody>
      </p:sp>
      <p:sp>
        <p:nvSpPr>
          <p:cNvPr id="7" name="Oval 6"/>
          <p:cNvSpPr/>
          <p:nvPr/>
        </p:nvSpPr>
        <p:spPr>
          <a:xfrm>
            <a:off x="4267200" y="1470025"/>
            <a:ext cx="685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105400" y="1447800"/>
            <a:ext cx="685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3657600" y="1927225"/>
            <a:ext cx="685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5181600" y="914400"/>
            <a:ext cx="1447800" cy="4572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Buttons</a:t>
            </a:r>
          </a:p>
        </p:txBody>
      </p:sp>
      <p:sp>
        <p:nvSpPr>
          <p:cNvPr id="11" name="Oval 10"/>
          <p:cNvSpPr/>
          <p:nvPr/>
        </p:nvSpPr>
        <p:spPr>
          <a:xfrm>
            <a:off x="5943600" y="1470025"/>
            <a:ext cx="685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4572000" y="2079625"/>
            <a:ext cx="685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6553200" y="2155825"/>
            <a:ext cx="685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6934200" y="1622425"/>
            <a:ext cx="685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7315200" y="2308225"/>
            <a:ext cx="685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8" name="Group 57"/>
          <p:cNvGrpSpPr>
            <a:grpSpLocks/>
          </p:cNvGrpSpPr>
          <p:nvPr/>
        </p:nvGrpSpPr>
        <p:grpSpPr bwMode="auto">
          <a:xfrm>
            <a:off x="3429000" y="3048000"/>
            <a:ext cx="4111625" cy="338138"/>
            <a:chOff x="3429000" y="3048000"/>
            <a:chExt cx="4111625" cy="338138"/>
          </a:xfrm>
        </p:grpSpPr>
        <p:sp>
          <p:nvSpPr>
            <p:cNvPr id="182327" name="Rectangle 5"/>
            <p:cNvSpPr>
              <a:spLocks noChangeArrowheads="1"/>
            </p:cNvSpPr>
            <p:nvPr/>
          </p:nvSpPr>
          <p:spPr bwMode="auto">
            <a:xfrm>
              <a:off x="4343400" y="3048000"/>
              <a:ext cx="1976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TV remote controls,</a:t>
              </a:r>
            </a:p>
          </p:txBody>
        </p:sp>
        <p:sp>
          <p:nvSpPr>
            <p:cNvPr id="182328" name="Rectangle 15"/>
            <p:cNvSpPr>
              <a:spLocks noChangeArrowheads="1"/>
            </p:cNvSpPr>
            <p:nvPr/>
          </p:nvSpPr>
          <p:spPr bwMode="auto">
            <a:xfrm>
              <a:off x="3429000" y="3048000"/>
              <a:ext cx="766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Shirts,</a:t>
              </a:r>
            </a:p>
          </p:txBody>
        </p:sp>
        <p:sp>
          <p:nvSpPr>
            <p:cNvPr id="182329" name="Rectangle 16"/>
            <p:cNvSpPr>
              <a:spLocks noChangeArrowheads="1"/>
            </p:cNvSpPr>
            <p:nvPr/>
          </p:nvSpPr>
          <p:spPr bwMode="auto">
            <a:xfrm>
              <a:off x="6308725" y="3048000"/>
              <a:ext cx="1231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Telephones</a:t>
              </a:r>
            </a:p>
          </p:txBody>
        </p:sp>
      </p:grpSp>
      <p:cxnSp>
        <p:nvCxnSpPr>
          <p:cNvPr id="19" name="Curved Connector 18"/>
          <p:cNvCxnSpPr>
            <a:stCxn id="182328" idx="0"/>
            <a:endCxn id="9" idx="4"/>
          </p:cNvCxnSpPr>
          <p:nvPr/>
        </p:nvCxnSpPr>
        <p:spPr>
          <a:xfrm rot="5400000" flipH="1" flipV="1">
            <a:off x="3574256" y="2621757"/>
            <a:ext cx="663575" cy="18891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82328" idx="0"/>
            <a:endCxn id="12" idx="4"/>
          </p:cNvCxnSpPr>
          <p:nvPr/>
        </p:nvCxnSpPr>
        <p:spPr>
          <a:xfrm rot="5400000" flipH="1" flipV="1">
            <a:off x="4107656" y="2240757"/>
            <a:ext cx="511175" cy="110331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82328" idx="0"/>
            <a:endCxn id="7" idx="4"/>
          </p:cNvCxnSpPr>
          <p:nvPr/>
        </p:nvCxnSpPr>
        <p:spPr>
          <a:xfrm rot="5400000" flipH="1" flipV="1">
            <a:off x="3650456" y="2088357"/>
            <a:ext cx="1120775" cy="79851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182327" idx="0"/>
            <a:endCxn id="8" idx="4"/>
          </p:cNvCxnSpPr>
          <p:nvPr/>
        </p:nvCxnSpPr>
        <p:spPr>
          <a:xfrm rot="5400000" flipH="1" flipV="1">
            <a:off x="4818857" y="2418556"/>
            <a:ext cx="1143000" cy="11588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182327" idx="0"/>
            <a:endCxn id="11" idx="4"/>
          </p:cNvCxnSpPr>
          <p:nvPr/>
        </p:nvCxnSpPr>
        <p:spPr>
          <a:xfrm rot="5400000" flipH="1" flipV="1">
            <a:off x="5249069" y="2010569"/>
            <a:ext cx="1120775" cy="95408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182327" idx="0"/>
            <a:endCxn id="10" idx="4"/>
          </p:cNvCxnSpPr>
          <p:nvPr/>
        </p:nvCxnSpPr>
        <p:spPr>
          <a:xfrm rot="5400000" flipH="1" flipV="1">
            <a:off x="4780757" y="1923256"/>
            <a:ext cx="1676400" cy="573087"/>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182329" idx="0"/>
            <a:endCxn id="13" idx="4"/>
          </p:cNvCxnSpPr>
          <p:nvPr/>
        </p:nvCxnSpPr>
        <p:spPr>
          <a:xfrm rot="16200000" flipV="1">
            <a:off x="6692900" y="2816225"/>
            <a:ext cx="434975" cy="2857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182329" idx="0"/>
            <a:endCxn id="14" idx="4"/>
          </p:cNvCxnSpPr>
          <p:nvPr/>
        </p:nvCxnSpPr>
        <p:spPr>
          <a:xfrm rot="5400000" flipH="1" flipV="1">
            <a:off x="6616700" y="2387600"/>
            <a:ext cx="968375" cy="35242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182329" idx="0"/>
            <a:endCxn id="15" idx="4"/>
          </p:cNvCxnSpPr>
          <p:nvPr/>
        </p:nvCxnSpPr>
        <p:spPr>
          <a:xfrm rot="5400000" flipH="1" flipV="1">
            <a:off x="7150100" y="2540000"/>
            <a:ext cx="282575" cy="73342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3581400" y="1241425"/>
            <a:ext cx="762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2" name="Curved Connector 51"/>
          <p:cNvCxnSpPr>
            <a:stCxn id="9" idx="0"/>
            <a:endCxn id="51" idx="4"/>
          </p:cNvCxnSpPr>
          <p:nvPr/>
        </p:nvCxnSpPr>
        <p:spPr>
          <a:xfrm rot="16200000" flipV="1">
            <a:off x="3867150" y="1793875"/>
            <a:ext cx="228600" cy="381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Curved Connector 55"/>
          <p:cNvCxnSpPr>
            <a:stCxn id="7" idx="6"/>
            <a:endCxn id="8" idx="2"/>
          </p:cNvCxnSpPr>
          <p:nvPr/>
        </p:nvCxnSpPr>
        <p:spPr>
          <a:xfrm flipV="1">
            <a:off x="4953000" y="1676400"/>
            <a:ext cx="152400" cy="2222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14" idx="0"/>
            <a:endCxn id="10" idx="5"/>
          </p:cNvCxnSpPr>
          <p:nvPr/>
        </p:nvCxnSpPr>
        <p:spPr>
          <a:xfrm rot="16200000" flipV="1">
            <a:off x="6688138" y="1033462"/>
            <a:ext cx="317500" cy="860425"/>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51" idx="7"/>
            <a:endCxn id="10" idx="2"/>
          </p:cNvCxnSpPr>
          <p:nvPr/>
        </p:nvCxnSpPr>
        <p:spPr>
          <a:xfrm rot="5400000" flipH="1" flipV="1">
            <a:off x="4624388" y="750887"/>
            <a:ext cx="165100" cy="949325"/>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4273550" y="4076700"/>
            <a:ext cx="685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3663950" y="4533900"/>
            <a:ext cx="685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p:nvPr/>
        </p:nvSpPr>
        <p:spPr>
          <a:xfrm>
            <a:off x="4578350" y="4686300"/>
            <a:ext cx="685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2" name="Curved Connector 81"/>
          <p:cNvCxnSpPr>
            <a:endCxn id="80" idx="4"/>
          </p:cNvCxnSpPr>
          <p:nvPr/>
        </p:nvCxnSpPr>
        <p:spPr>
          <a:xfrm rot="5400000" flipH="1" flipV="1">
            <a:off x="3613943" y="5263357"/>
            <a:ext cx="665163" cy="12065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Curved Connector 82"/>
          <p:cNvCxnSpPr>
            <a:endCxn id="81" idx="4"/>
          </p:cNvCxnSpPr>
          <p:nvPr/>
        </p:nvCxnSpPr>
        <p:spPr>
          <a:xfrm rot="5400000" flipH="1" flipV="1">
            <a:off x="4147343" y="4882357"/>
            <a:ext cx="512763" cy="103505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Curved Connector 83"/>
          <p:cNvCxnSpPr>
            <a:endCxn id="79" idx="4"/>
          </p:cNvCxnSpPr>
          <p:nvPr/>
        </p:nvCxnSpPr>
        <p:spPr>
          <a:xfrm rot="5400000" flipH="1" flipV="1">
            <a:off x="3690143" y="4729957"/>
            <a:ext cx="1122363" cy="73025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Curved Connector 85"/>
          <p:cNvCxnSpPr>
            <a:stCxn id="80" idx="0"/>
            <a:endCxn id="90" idx="4"/>
          </p:cNvCxnSpPr>
          <p:nvPr/>
        </p:nvCxnSpPr>
        <p:spPr>
          <a:xfrm rot="16200000" flipV="1">
            <a:off x="3775075" y="4302125"/>
            <a:ext cx="304800" cy="15875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Curved Connector 86"/>
          <p:cNvCxnSpPr>
            <a:stCxn id="79" idx="6"/>
          </p:cNvCxnSpPr>
          <p:nvPr/>
        </p:nvCxnSpPr>
        <p:spPr>
          <a:xfrm flipV="1">
            <a:off x="4959350" y="4000500"/>
            <a:ext cx="374650" cy="3048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5334000" y="3771900"/>
            <a:ext cx="1143000" cy="6096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Mt Everest</a:t>
            </a:r>
          </a:p>
        </p:txBody>
      </p:sp>
      <p:sp>
        <p:nvSpPr>
          <p:cNvPr id="90" name="Oval 89"/>
          <p:cNvSpPr/>
          <p:nvPr/>
        </p:nvSpPr>
        <p:spPr>
          <a:xfrm>
            <a:off x="3505200" y="3771900"/>
            <a:ext cx="685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92"/>
          <p:cNvSpPr/>
          <p:nvPr/>
        </p:nvSpPr>
        <p:spPr>
          <a:xfrm>
            <a:off x="2743200" y="4533900"/>
            <a:ext cx="685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4" name="Curved Connector 93"/>
          <p:cNvCxnSpPr>
            <a:stCxn id="78" idx="0"/>
            <a:endCxn id="93" idx="4"/>
          </p:cNvCxnSpPr>
          <p:nvPr/>
        </p:nvCxnSpPr>
        <p:spPr>
          <a:xfrm rot="16200000" flipV="1">
            <a:off x="3028950" y="5048250"/>
            <a:ext cx="609600" cy="4953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2362200" y="3848100"/>
            <a:ext cx="685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8" name="Curved Connector 97"/>
          <p:cNvCxnSpPr>
            <a:stCxn id="93" idx="0"/>
            <a:endCxn id="97" idx="4"/>
          </p:cNvCxnSpPr>
          <p:nvPr/>
        </p:nvCxnSpPr>
        <p:spPr>
          <a:xfrm rot="16200000" flipV="1">
            <a:off x="2781300" y="4229100"/>
            <a:ext cx="228600" cy="3810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Curved Connector 101"/>
          <p:cNvCxnSpPr>
            <a:stCxn id="97" idx="0"/>
          </p:cNvCxnSpPr>
          <p:nvPr/>
        </p:nvCxnSpPr>
        <p:spPr>
          <a:xfrm rot="5400000" flipH="1" flipV="1">
            <a:off x="2609850" y="3638550"/>
            <a:ext cx="304800" cy="1143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Curved Connector 101"/>
          <p:cNvCxnSpPr>
            <a:stCxn id="93" idx="2"/>
          </p:cNvCxnSpPr>
          <p:nvPr/>
        </p:nvCxnSpPr>
        <p:spPr>
          <a:xfrm rot="10800000">
            <a:off x="1981200" y="3695700"/>
            <a:ext cx="762000" cy="10668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5943600" y="4914900"/>
            <a:ext cx="1676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He was first</a:t>
            </a:r>
          </a:p>
        </p:txBody>
      </p:sp>
      <p:cxnSp>
        <p:nvCxnSpPr>
          <p:cNvPr id="109" name="Curved Connector 108"/>
          <p:cNvCxnSpPr>
            <a:stCxn id="108" idx="0"/>
            <a:endCxn id="123" idx="4"/>
          </p:cNvCxnSpPr>
          <p:nvPr/>
        </p:nvCxnSpPr>
        <p:spPr>
          <a:xfrm rot="5400000" flipH="1" flipV="1">
            <a:off x="7353300" y="4038600"/>
            <a:ext cx="304800" cy="14478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Curved Connector 112"/>
          <p:cNvCxnSpPr>
            <a:stCxn id="89" idx="6"/>
            <a:endCxn id="123" idx="2"/>
          </p:cNvCxnSpPr>
          <p:nvPr/>
        </p:nvCxnSpPr>
        <p:spPr>
          <a:xfrm>
            <a:off x="6477000" y="4076700"/>
            <a:ext cx="1066800" cy="2286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23" name="Oval 122"/>
          <p:cNvSpPr/>
          <p:nvPr/>
        </p:nvSpPr>
        <p:spPr>
          <a:xfrm>
            <a:off x="7543800" y="4000500"/>
            <a:ext cx="1371600" cy="6096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rPr>
              <a:t>Edmund</a:t>
            </a:r>
          </a:p>
          <a:p>
            <a:pPr algn="ctr">
              <a:defRPr/>
            </a:pPr>
            <a:r>
              <a:rPr lang="en-US" sz="1400" b="1" dirty="0">
                <a:solidFill>
                  <a:schemeClr val="tx1"/>
                </a:solidFill>
              </a:rPr>
              <a:t>Hillary</a:t>
            </a:r>
          </a:p>
        </p:txBody>
      </p:sp>
      <p:cxnSp>
        <p:nvCxnSpPr>
          <p:cNvPr id="127" name="Curved Connector 126"/>
          <p:cNvCxnSpPr/>
          <p:nvPr/>
        </p:nvCxnSpPr>
        <p:spPr>
          <a:xfrm rot="5400000" flipH="1" flipV="1">
            <a:off x="6667501" y="5562600"/>
            <a:ext cx="228600" cy="317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Curved Connector 61"/>
          <p:cNvCxnSpPr>
            <a:stCxn id="51" idx="0"/>
          </p:cNvCxnSpPr>
          <p:nvPr/>
        </p:nvCxnSpPr>
        <p:spPr>
          <a:xfrm rot="16200000" flipV="1">
            <a:off x="3608387" y="887413"/>
            <a:ext cx="403225" cy="304800"/>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6" name="Curved Connector 135"/>
          <p:cNvCxnSpPr>
            <a:stCxn id="9" idx="2"/>
          </p:cNvCxnSpPr>
          <p:nvPr/>
        </p:nvCxnSpPr>
        <p:spPr>
          <a:xfrm rot="10800000">
            <a:off x="3276600" y="1676400"/>
            <a:ext cx="381000" cy="479425"/>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0" name="Curved Connector 135"/>
          <p:cNvCxnSpPr>
            <a:stCxn id="14" idx="6"/>
          </p:cNvCxnSpPr>
          <p:nvPr/>
        </p:nvCxnSpPr>
        <p:spPr>
          <a:xfrm flipV="1">
            <a:off x="7620000" y="1219200"/>
            <a:ext cx="152400" cy="631825"/>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Curved Connector 145"/>
          <p:cNvCxnSpPr>
            <a:stCxn id="10" idx="6"/>
          </p:cNvCxnSpPr>
          <p:nvPr/>
        </p:nvCxnSpPr>
        <p:spPr>
          <a:xfrm flipV="1">
            <a:off x="6629400" y="1066800"/>
            <a:ext cx="457200" cy="76200"/>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2326" name="Rectangle 33"/>
          <p:cNvSpPr>
            <a:spLocks noChangeArrowheads="1"/>
          </p:cNvSpPr>
          <p:nvPr/>
        </p:nvSpPr>
        <p:spPr bwMode="auto">
          <a:xfrm>
            <a:off x="163513" y="3035300"/>
            <a:ext cx="3954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Category:</a:t>
            </a:r>
            <a:r>
              <a:rPr lang="en-US"/>
              <a:t> Common Bonds</a:t>
            </a:r>
          </a:p>
        </p:txBody>
      </p:sp>
      <p:sp>
        <p:nvSpPr>
          <p:cNvPr id="2" name="Date Placeholder 1"/>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33842618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par>
                                <p:cTn id="40" presetID="22" presetClass="entr" presetSubtype="4"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par>
                                <p:cTn id="43" presetID="22" presetClass="entr" presetSubtype="4"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par>
                                <p:cTn id="46" presetID="22" presetClass="entr" presetSubtype="4"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par>
                                <p:cTn id="49" presetID="22" presetClass="entr" presetSubtype="4"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par>
                                <p:cTn id="52" presetID="22" presetClass="entr" presetSubtype="4"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down)">
                                      <p:cBhvr>
                                        <p:cTn id="54" dur="500"/>
                                        <p:tgtEl>
                                          <p:spTgt spid="41"/>
                                        </p:tgtEl>
                                      </p:cBhvr>
                                    </p:animEffect>
                                  </p:childTnLst>
                                </p:cTn>
                              </p:par>
                              <p:par>
                                <p:cTn id="55" presetID="22" presetClass="entr" presetSubtype="4"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par>
                                <p:cTn id="58" presetID="22" presetClass="entr" presetSubtype="4"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down)">
                                      <p:cBhvr>
                                        <p:cTn id="63" dur="500"/>
                                        <p:tgtEl>
                                          <p:spTgt spid="51"/>
                                        </p:tgtEl>
                                      </p:cBhvr>
                                    </p:animEffect>
                                  </p:childTnLst>
                                </p:cTn>
                              </p:par>
                              <p:par>
                                <p:cTn id="64" presetID="22" presetClass="entr" presetSubtype="4"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wipe(down)">
                                      <p:cBhvr>
                                        <p:cTn id="66" dur="500"/>
                                        <p:tgtEl>
                                          <p:spTgt spid="52"/>
                                        </p:tgtEl>
                                      </p:cBhvr>
                                    </p:animEffect>
                                  </p:childTnLst>
                                </p:cTn>
                              </p:par>
                              <p:par>
                                <p:cTn id="67" presetID="22" presetClass="entr" presetSubtype="4"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down)">
                                      <p:cBhvr>
                                        <p:cTn id="69" dur="500"/>
                                        <p:tgtEl>
                                          <p:spTgt spid="56"/>
                                        </p:tgtEl>
                                      </p:cBhvr>
                                    </p:animEffect>
                                  </p:childTnLst>
                                </p:cTn>
                              </p:par>
                            </p:childTnLst>
                          </p:cTn>
                        </p:par>
                        <p:par>
                          <p:cTn id="70" fill="hold" nodeType="afterGroup">
                            <p:stCondLst>
                              <p:cond delay="500"/>
                            </p:stCondLst>
                            <p:childTnLst>
                              <p:par>
                                <p:cTn id="71" presetID="22" presetClass="entr" presetSubtype="4" fill="hold"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down)">
                                      <p:cBhvr>
                                        <p:cTn id="73" dur="500"/>
                                        <p:tgtEl>
                                          <p:spTgt spid="59"/>
                                        </p:tgtEl>
                                      </p:cBhvr>
                                    </p:animEffect>
                                  </p:childTnLst>
                                </p:cTn>
                              </p:par>
                              <p:par>
                                <p:cTn id="74" presetID="22" presetClass="entr" presetSubtype="4"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wipe(down)">
                                      <p:cBhvr>
                                        <p:cTn id="76" dur="500"/>
                                        <p:tgtEl>
                                          <p:spTgt spid="62"/>
                                        </p:tgtEl>
                                      </p:cBhvr>
                                    </p:animEffect>
                                  </p:childTnLst>
                                </p:cTn>
                              </p:par>
                              <p:par>
                                <p:cTn id="77" presetID="22" presetClass="entr" presetSubtype="4" fill="hold"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00"/>
                                        <p:tgtEl>
                                          <p:spTgt spid="10"/>
                                        </p:tgtEl>
                                      </p:cBhvr>
                                    </p:animEffect>
                                  </p:childTnLst>
                                </p:cTn>
                              </p:par>
                              <p:par>
                                <p:cTn id="80" presetID="22" presetClass="entr" presetSubtype="4" fill="hold" nodeType="withEffect">
                                  <p:stCondLst>
                                    <p:cond delay="0"/>
                                  </p:stCondLst>
                                  <p:childTnLst>
                                    <p:set>
                                      <p:cBhvr>
                                        <p:cTn id="81" dur="1" fill="hold">
                                          <p:stCondLst>
                                            <p:cond delay="0"/>
                                          </p:stCondLst>
                                        </p:cTn>
                                        <p:tgtEl>
                                          <p:spTgt spid="133"/>
                                        </p:tgtEl>
                                        <p:attrNameLst>
                                          <p:attrName>style.visibility</p:attrName>
                                        </p:attrNameLst>
                                      </p:cBhvr>
                                      <p:to>
                                        <p:strVal val="visible"/>
                                      </p:to>
                                    </p:set>
                                    <p:animEffect transition="in" filter="wipe(down)">
                                      <p:cBhvr>
                                        <p:cTn id="82" dur="500"/>
                                        <p:tgtEl>
                                          <p:spTgt spid="133"/>
                                        </p:tgtEl>
                                      </p:cBhvr>
                                    </p:animEffect>
                                  </p:childTnLst>
                                </p:cTn>
                              </p:par>
                              <p:par>
                                <p:cTn id="83" presetID="22" presetClass="entr" presetSubtype="4" fill="hold" nodeType="withEffect">
                                  <p:stCondLst>
                                    <p:cond delay="0"/>
                                  </p:stCondLst>
                                  <p:childTnLst>
                                    <p:set>
                                      <p:cBhvr>
                                        <p:cTn id="84" dur="1" fill="hold">
                                          <p:stCondLst>
                                            <p:cond delay="0"/>
                                          </p:stCondLst>
                                        </p:cTn>
                                        <p:tgtEl>
                                          <p:spTgt spid="136"/>
                                        </p:tgtEl>
                                        <p:attrNameLst>
                                          <p:attrName>style.visibility</p:attrName>
                                        </p:attrNameLst>
                                      </p:cBhvr>
                                      <p:to>
                                        <p:strVal val="visible"/>
                                      </p:to>
                                    </p:set>
                                    <p:animEffect transition="in" filter="wipe(down)">
                                      <p:cBhvr>
                                        <p:cTn id="85" dur="500"/>
                                        <p:tgtEl>
                                          <p:spTgt spid="136"/>
                                        </p:tgtEl>
                                      </p:cBhvr>
                                    </p:animEffect>
                                  </p:childTnLst>
                                </p:cTn>
                              </p:par>
                              <p:par>
                                <p:cTn id="86" presetID="22" presetClass="entr" presetSubtype="4" fill="hold" nodeType="withEffect">
                                  <p:stCondLst>
                                    <p:cond delay="0"/>
                                  </p:stCondLst>
                                  <p:childTnLst>
                                    <p:set>
                                      <p:cBhvr>
                                        <p:cTn id="87" dur="1" fill="hold">
                                          <p:stCondLst>
                                            <p:cond delay="0"/>
                                          </p:stCondLst>
                                        </p:cTn>
                                        <p:tgtEl>
                                          <p:spTgt spid="140"/>
                                        </p:tgtEl>
                                        <p:attrNameLst>
                                          <p:attrName>style.visibility</p:attrName>
                                        </p:attrNameLst>
                                      </p:cBhvr>
                                      <p:to>
                                        <p:strVal val="visible"/>
                                      </p:to>
                                    </p:set>
                                    <p:animEffect transition="in" filter="wipe(down)">
                                      <p:cBhvr>
                                        <p:cTn id="88" dur="500"/>
                                        <p:tgtEl>
                                          <p:spTgt spid="140"/>
                                        </p:tgtEl>
                                      </p:cBhvr>
                                    </p:animEffect>
                                  </p:childTnLst>
                                </p:cTn>
                              </p:par>
                            </p:childTnLst>
                          </p:cTn>
                        </p:par>
                        <p:par>
                          <p:cTn id="89" fill="hold" nodeType="afterGroup">
                            <p:stCondLst>
                              <p:cond delay="1000"/>
                            </p:stCondLst>
                            <p:childTnLst>
                              <p:par>
                                <p:cTn id="90" presetID="22" presetClass="entr" presetSubtype="4" fill="hold" nodeType="afterEffect">
                                  <p:stCondLst>
                                    <p:cond delay="0"/>
                                  </p:stCondLst>
                                  <p:childTnLst>
                                    <p:set>
                                      <p:cBhvr>
                                        <p:cTn id="91" dur="1" fill="hold">
                                          <p:stCondLst>
                                            <p:cond delay="0"/>
                                          </p:stCondLst>
                                        </p:cTn>
                                        <p:tgtEl>
                                          <p:spTgt spid="146"/>
                                        </p:tgtEl>
                                        <p:attrNameLst>
                                          <p:attrName>style.visibility</p:attrName>
                                        </p:attrNameLst>
                                      </p:cBhvr>
                                      <p:to>
                                        <p:strVal val="visible"/>
                                      </p:to>
                                    </p:set>
                                    <p:animEffect transition="in" filter="wipe(down)">
                                      <p:cBhvr>
                                        <p:cTn id="92" dur="500"/>
                                        <p:tgtEl>
                                          <p:spTgt spid="14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78"/>
                                        </p:tgtEl>
                                        <p:attrNameLst>
                                          <p:attrName>style.visibility</p:attrName>
                                        </p:attrNameLst>
                                      </p:cBhvr>
                                      <p:to>
                                        <p:strVal val="visible"/>
                                      </p:to>
                                    </p:set>
                                  </p:childTnLst>
                                </p:cTn>
                              </p:par>
                            </p:childTnLst>
                          </p:cTn>
                        </p:par>
                        <p:par>
                          <p:cTn id="101" fill="hold" nodeType="afterGroup">
                            <p:stCondLst>
                              <p:cond delay="0"/>
                            </p:stCondLst>
                            <p:childTnLst>
                              <p:par>
                                <p:cTn id="102" presetID="22" presetClass="entr" presetSubtype="4" fill="hold" grpId="0" nodeType="afterEffect">
                                  <p:stCondLst>
                                    <p:cond delay="0"/>
                                  </p:stCondLst>
                                  <p:childTnLst>
                                    <p:set>
                                      <p:cBhvr>
                                        <p:cTn id="103" dur="1" fill="hold">
                                          <p:stCondLst>
                                            <p:cond delay="0"/>
                                          </p:stCondLst>
                                        </p:cTn>
                                        <p:tgtEl>
                                          <p:spTgt spid="79"/>
                                        </p:tgtEl>
                                        <p:attrNameLst>
                                          <p:attrName>style.visibility</p:attrName>
                                        </p:attrNameLst>
                                      </p:cBhvr>
                                      <p:to>
                                        <p:strVal val="visible"/>
                                      </p:to>
                                    </p:set>
                                    <p:animEffect transition="in" filter="wipe(down)">
                                      <p:cBhvr>
                                        <p:cTn id="104" dur="500"/>
                                        <p:tgtEl>
                                          <p:spTgt spid="79"/>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wipe(down)">
                                      <p:cBhvr>
                                        <p:cTn id="107" dur="500"/>
                                        <p:tgtEl>
                                          <p:spTgt spid="80"/>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wipe(down)">
                                      <p:cBhvr>
                                        <p:cTn id="110" dur="500"/>
                                        <p:tgtEl>
                                          <p:spTgt spid="81"/>
                                        </p:tgtEl>
                                      </p:cBhvr>
                                    </p:animEffect>
                                  </p:childTnLst>
                                </p:cTn>
                              </p:par>
                              <p:par>
                                <p:cTn id="111" presetID="22" presetClass="entr" presetSubtype="4" fill="hold" nodeType="with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wipe(down)">
                                      <p:cBhvr>
                                        <p:cTn id="113" dur="500"/>
                                        <p:tgtEl>
                                          <p:spTgt spid="82"/>
                                        </p:tgtEl>
                                      </p:cBhvr>
                                    </p:animEffect>
                                  </p:childTnLst>
                                </p:cTn>
                              </p:par>
                              <p:par>
                                <p:cTn id="114" presetID="22" presetClass="entr" presetSubtype="4" fill="hold" nodeType="with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wipe(down)">
                                      <p:cBhvr>
                                        <p:cTn id="116" dur="500"/>
                                        <p:tgtEl>
                                          <p:spTgt spid="83"/>
                                        </p:tgtEl>
                                      </p:cBhvr>
                                    </p:animEffect>
                                  </p:childTnLst>
                                </p:cTn>
                              </p:par>
                              <p:par>
                                <p:cTn id="117" presetID="22" presetClass="entr" presetSubtype="4" fill="hold" nodeType="withEffect">
                                  <p:stCondLst>
                                    <p:cond delay="0"/>
                                  </p:stCondLst>
                                  <p:childTnLst>
                                    <p:set>
                                      <p:cBhvr>
                                        <p:cTn id="118" dur="1" fill="hold">
                                          <p:stCondLst>
                                            <p:cond delay="0"/>
                                          </p:stCondLst>
                                        </p:cTn>
                                        <p:tgtEl>
                                          <p:spTgt spid="84"/>
                                        </p:tgtEl>
                                        <p:attrNameLst>
                                          <p:attrName>style.visibility</p:attrName>
                                        </p:attrNameLst>
                                      </p:cBhvr>
                                      <p:to>
                                        <p:strVal val="visible"/>
                                      </p:to>
                                    </p:set>
                                    <p:animEffect transition="in" filter="wipe(down)">
                                      <p:cBhvr>
                                        <p:cTn id="119" dur="500"/>
                                        <p:tgtEl>
                                          <p:spTgt spid="84"/>
                                        </p:tgtEl>
                                      </p:cBhvr>
                                    </p:animEffect>
                                  </p:childTnLst>
                                </p:cTn>
                              </p:par>
                              <p:par>
                                <p:cTn id="120" presetID="22" presetClass="entr" presetSubtype="4" fill="hold" nodeType="withEffect">
                                  <p:stCondLst>
                                    <p:cond delay="0"/>
                                  </p:stCondLst>
                                  <p:childTnLst>
                                    <p:set>
                                      <p:cBhvr>
                                        <p:cTn id="121" dur="1" fill="hold">
                                          <p:stCondLst>
                                            <p:cond delay="0"/>
                                          </p:stCondLst>
                                        </p:cTn>
                                        <p:tgtEl>
                                          <p:spTgt spid="86"/>
                                        </p:tgtEl>
                                        <p:attrNameLst>
                                          <p:attrName>style.visibility</p:attrName>
                                        </p:attrNameLst>
                                      </p:cBhvr>
                                      <p:to>
                                        <p:strVal val="visible"/>
                                      </p:to>
                                    </p:set>
                                    <p:animEffect transition="in" filter="wipe(down)">
                                      <p:cBhvr>
                                        <p:cTn id="122" dur="500"/>
                                        <p:tgtEl>
                                          <p:spTgt spid="86"/>
                                        </p:tgtEl>
                                      </p:cBhvr>
                                    </p:animEffect>
                                  </p:childTnLst>
                                </p:cTn>
                              </p:par>
                              <p:par>
                                <p:cTn id="123" presetID="22" presetClass="entr" presetSubtype="4" fill="hold" nodeType="with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wipe(down)">
                                      <p:cBhvr>
                                        <p:cTn id="125" dur="500"/>
                                        <p:tgtEl>
                                          <p:spTgt spid="87"/>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89"/>
                                        </p:tgtEl>
                                        <p:attrNameLst>
                                          <p:attrName>style.visibility</p:attrName>
                                        </p:attrNameLst>
                                      </p:cBhvr>
                                      <p:to>
                                        <p:strVal val="visible"/>
                                      </p:to>
                                    </p:set>
                                    <p:animEffect transition="in" filter="wipe(down)">
                                      <p:cBhvr>
                                        <p:cTn id="128" dur="500"/>
                                        <p:tgtEl>
                                          <p:spTgt spid="89"/>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90"/>
                                        </p:tgtEl>
                                        <p:attrNameLst>
                                          <p:attrName>style.visibility</p:attrName>
                                        </p:attrNameLst>
                                      </p:cBhvr>
                                      <p:to>
                                        <p:strVal val="visible"/>
                                      </p:to>
                                    </p:set>
                                    <p:animEffect transition="in" filter="wipe(down)">
                                      <p:cBhvr>
                                        <p:cTn id="131" dur="500"/>
                                        <p:tgtEl>
                                          <p:spTgt spid="90"/>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93"/>
                                        </p:tgtEl>
                                        <p:attrNameLst>
                                          <p:attrName>style.visibility</p:attrName>
                                        </p:attrNameLst>
                                      </p:cBhvr>
                                      <p:to>
                                        <p:strVal val="visible"/>
                                      </p:to>
                                    </p:set>
                                    <p:animEffect transition="in" filter="wipe(down)">
                                      <p:cBhvr>
                                        <p:cTn id="134" dur="500"/>
                                        <p:tgtEl>
                                          <p:spTgt spid="93"/>
                                        </p:tgtEl>
                                      </p:cBhvr>
                                    </p:animEffect>
                                  </p:childTnLst>
                                </p:cTn>
                              </p:par>
                              <p:par>
                                <p:cTn id="135" presetID="22" presetClass="entr" presetSubtype="4" fill="hold" nodeType="withEffect">
                                  <p:stCondLst>
                                    <p:cond delay="0"/>
                                  </p:stCondLst>
                                  <p:childTnLst>
                                    <p:set>
                                      <p:cBhvr>
                                        <p:cTn id="136" dur="1" fill="hold">
                                          <p:stCondLst>
                                            <p:cond delay="0"/>
                                          </p:stCondLst>
                                        </p:cTn>
                                        <p:tgtEl>
                                          <p:spTgt spid="94"/>
                                        </p:tgtEl>
                                        <p:attrNameLst>
                                          <p:attrName>style.visibility</p:attrName>
                                        </p:attrNameLst>
                                      </p:cBhvr>
                                      <p:to>
                                        <p:strVal val="visible"/>
                                      </p:to>
                                    </p:set>
                                    <p:animEffect transition="in" filter="wipe(down)">
                                      <p:cBhvr>
                                        <p:cTn id="137" dur="500"/>
                                        <p:tgtEl>
                                          <p:spTgt spid="94"/>
                                        </p:tgtEl>
                                      </p:cBhvr>
                                    </p:animEffect>
                                  </p:childTnLst>
                                </p:cTn>
                              </p:par>
                            </p:childTnLst>
                          </p:cTn>
                        </p:par>
                        <p:par>
                          <p:cTn id="138" fill="hold" nodeType="afterGroup">
                            <p:stCondLst>
                              <p:cond delay="500"/>
                            </p:stCondLst>
                            <p:childTnLst>
                              <p:par>
                                <p:cTn id="139" presetID="22" presetClass="entr" presetSubtype="4" fill="hold" grpId="0" nodeType="afterEffect">
                                  <p:stCondLst>
                                    <p:cond delay="0"/>
                                  </p:stCondLst>
                                  <p:childTnLst>
                                    <p:set>
                                      <p:cBhvr>
                                        <p:cTn id="140" dur="1" fill="hold">
                                          <p:stCondLst>
                                            <p:cond delay="0"/>
                                          </p:stCondLst>
                                        </p:cTn>
                                        <p:tgtEl>
                                          <p:spTgt spid="97"/>
                                        </p:tgtEl>
                                        <p:attrNameLst>
                                          <p:attrName>style.visibility</p:attrName>
                                        </p:attrNameLst>
                                      </p:cBhvr>
                                      <p:to>
                                        <p:strVal val="visible"/>
                                      </p:to>
                                    </p:set>
                                    <p:animEffect transition="in" filter="wipe(down)">
                                      <p:cBhvr>
                                        <p:cTn id="141" dur="500"/>
                                        <p:tgtEl>
                                          <p:spTgt spid="97"/>
                                        </p:tgtEl>
                                      </p:cBhvr>
                                    </p:animEffect>
                                  </p:childTnLst>
                                </p:cTn>
                              </p:par>
                              <p:par>
                                <p:cTn id="142" presetID="22" presetClass="entr" presetSubtype="4" fill="hold" nodeType="withEffect">
                                  <p:stCondLst>
                                    <p:cond delay="0"/>
                                  </p:stCondLst>
                                  <p:childTnLst>
                                    <p:set>
                                      <p:cBhvr>
                                        <p:cTn id="143" dur="1" fill="hold">
                                          <p:stCondLst>
                                            <p:cond delay="0"/>
                                          </p:stCondLst>
                                        </p:cTn>
                                        <p:tgtEl>
                                          <p:spTgt spid="98"/>
                                        </p:tgtEl>
                                        <p:attrNameLst>
                                          <p:attrName>style.visibility</p:attrName>
                                        </p:attrNameLst>
                                      </p:cBhvr>
                                      <p:to>
                                        <p:strVal val="visible"/>
                                      </p:to>
                                    </p:set>
                                    <p:animEffect transition="in" filter="wipe(down)">
                                      <p:cBhvr>
                                        <p:cTn id="144" dur="500"/>
                                        <p:tgtEl>
                                          <p:spTgt spid="98"/>
                                        </p:tgtEl>
                                      </p:cBhvr>
                                    </p:animEffect>
                                  </p:childTnLst>
                                </p:cTn>
                              </p:par>
                              <p:par>
                                <p:cTn id="145" presetID="22" presetClass="entr" presetSubtype="4" fill="hold" nodeType="with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wipe(down)">
                                      <p:cBhvr>
                                        <p:cTn id="147" dur="500"/>
                                        <p:tgtEl>
                                          <p:spTgt spid="102"/>
                                        </p:tgtEl>
                                      </p:cBhvr>
                                    </p:animEffect>
                                  </p:childTnLst>
                                </p:cTn>
                              </p:par>
                              <p:par>
                                <p:cTn id="148" presetID="22" presetClass="entr" presetSubtype="4" fill="hold" nodeType="withEffect">
                                  <p:stCondLst>
                                    <p:cond delay="0"/>
                                  </p:stCondLst>
                                  <p:childTnLst>
                                    <p:set>
                                      <p:cBhvr>
                                        <p:cTn id="149" dur="1" fill="hold">
                                          <p:stCondLst>
                                            <p:cond delay="0"/>
                                          </p:stCondLst>
                                        </p:cTn>
                                        <p:tgtEl>
                                          <p:spTgt spid="104"/>
                                        </p:tgtEl>
                                        <p:attrNameLst>
                                          <p:attrName>style.visibility</p:attrName>
                                        </p:attrNameLst>
                                      </p:cBhvr>
                                      <p:to>
                                        <p:strVal val="visible"/>
                                      </p:to>
                                    </p:set>
                                    <p:animEffect transition="in" filter="wipe(down)">
                                      <p:cBhvr>
                                        <p:cTn id="150" dur="500"/>
                                        <p:tgtEl>
                                          <p:spTgt spid="104"/>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16"/>
                                        </p:tgtEl>
                                        <p:attrNameLst>
                                          <p:attrName>style.visibility</p:attrName>
                                        </p:attrNameLst>
                                      </p:cBhvr>
                                      <p:to>
                                        <p:strVal val="visible"/>
                                      </p:to>
                                    </p:set>
                                  </p:childTnLst>
                                </p:cTn>
                              </p:par>
                            </p:childTnLst>
                          </p:cTn>
                        </p:par>
                        <p:par>
                          <p:cTn id="155" fill="hold" nodeType="afterGroup">
                            <p:stCondLst>
                              <p:cond delay="0"/>
                            </p:stCondLst>
                            <p:childTnLst>
                              <p:par>
                                <p:cTn id="156" presetID="22" presetClass="entr" presetSubtype="4" fill="hold" grpId="0" nodeType="afterEffect">
                                  <p:stCondLst>
                                    <p:cond delay="0"/>
                                  </p:stCondLst>
                                  <p:childTnLst>
                                    <p:set>
                                      <p:cBhvr>
                                        <p:cTn id="157" dur="1" fill="hold">
                                          <p:stCondLst>
                                            <p:cond delay="0"/>
                                          </p:stCondLst>
                                        </p:cTn>
                                        <p:tgtEl>
                                          <p:spTgt spid="108"/>
                                        </p:tgtEl>
                                        <p:attrNameLst>
                                          <p:attrName>style.visibility</p:attrName>
                                        </p:attrNameLst>
                                      </p:cBhvr>
                                      <p:to>
                                        <p:strVal val="visible"/>
                                      </p:to>
                                    </p:set>
                                    <p:animEffect transition="in" filter="wipe(down)">
                                      <p:cBhvr>
                                        <p:cTn id="158" dur="500"/>
                                        <p:tgtEl>
                                          <p:spTgt spid="108"/>
                                        </p:tgtEl>
                                      </p:cBhvr>
                                    </p:animEffect>
                                  </p:childTnLst>
                                </p:cTn>
                              </p:par>
                              <p:par>
                                <p:cTn id="159" presetID="22" presetClass="entr" presetSubtype="4" fill="hold" nodeType="withEffect">
                                  <p:stCondLst>
                                    <p:cond delay="0"/>
                                  </p:stCondLst>
                                  <p:childTnLst>
                                    <p:set>
                                      <p:cBhvr>
                                        <p:cTn id="160" dur="1" fill="hold">
                                          <p:stCondLst>
                                            <p:cond delay="0"/>
                                          </p:stCondLst>
                                        </p:cTn>
                                        <p:tgtEl>
                                          <p:spTgt spid="109"/>
                                        </p:tgtEl>
                                        <p:attrNameLst>
                                          <p:attrName>style.visibility</p:attrName>
                                        </p:attrNameLst>
                                      </p:cBhvr>
                                      <p:to>
                                        <p:strVal val="visible"/>
                                      </p:to>
                                    </p:set>
                                    <p:animEffect transition="in" filter="wipe(down)">
                                      <p:cBhvr>
                                        <p:cTn id="161" dur="500"/>
                                        <p:tgtEl>
                                          <p:spTgt spid="109"/>
                                        </p:tgtEl>
                                      </p:cBhvr>
                                    </p:animEffect>
                                  </p:childTnLst>
                                </p:cTn>
                              </p:par>
                              <p:par>
                                <p:cTn id="162" presetID="22" presetClass="entr" presetSubtype="4" fill="hold" nodeType="withEffect">
                                  <p:stCondLst>
                                    <p:cond delay="0"/>
                                  </p:stCondLst>
                                  <p:childTnLst>
                                    <p:set>
                                      <p:cBhvr>
                                        <p:cTn id="163" dur="1" fill="hold">
                                          <p:stCondLst>
                                            <p:cond delay="0"/>
                                          </p:stCondLst>
                                        </p:cTn>
                                        <p:tgtEl>
                                          <p:spTgt spid="113"/>
                                        </p:tgtEl>
                                        <p:attrNameLst>
                                          <p:attrName>style.visibility</p:attrName>
                                        </p:attrNameLst>
                                      </p:cBhvr>
                                      <p:to>
                                        <p:strVal val="visible"/>
                                      </p:to>
                                    </p:set>
                                    <p:animEffect transition="in" filter="wipe(down)">
                                      <p:cBhvr>
                                        <p:cTn id="164" dur="500"/>
                                        <p:tgtEl>
                                          <p:spTgt spid="113"/>
                                        </p:tgtEl>
                                      </p:cBhvr>
                                    </p:animEffect>
                                  </p:childTnLst>
                                </p:cTn>
                              </p:par>
                              <p:par>
                                <p:cTn id="165" presetID="22" presetClass="entr" presetSubtype="4" fill="hold" grpId="0" nodeType="withEffect">
                                  <p:stCondLst>
                                    <p:cond delay="0"/>
                                  </p:stCondLst>
                                  <p:childTnLst>
                                    <p:set>
                                      <p:cBhvr>
                                        <p:cTn id="166" dur="1" fill="hold">
                                          <p:stCondLst>
                                            <p:cond delay="0"/>
                                          </p:stCondLst>
                                        </p:cTn>
                                        <p:tgtEl>
                                          <p:spTgt spid="123"/>
                                        </p:tgtEl>
                                        <p:attrNameLst>
                                          <p:attrName>style.visibility</p:attrName>
                                        </p:attrNameLst>
                                      </p:cBhvr>
                                      <p:to>
                                        <p:strVal val="visible"/>
                                      </p:to>
                                    </p:set>
                                    <p:animEffect transition="in" filter="wipe(down)">
                                      <p:cBhvr>
                                        <p:cTn id="167" dur="500"/>
                                        <p:tgtEl>
                                          <p:spTgt spid="123"/>
                                        </p:tgtEl>
                                      </p:cBhvr>
                                    </p:animEffect>
                                  </p:childTnLst>
                                </p:cTn>
                              </p:par>
                              <p:par>
                                <p:cTn id="168" presetID="22" presetClass="entr" presetSubtype="4" fill="hold" nodeType="withEffect">
                                  <p:stCondLst>
                                    <p:cond delay="0"/>
                                  </p:stCondLst>
                                  <p:childTnLst>
                                    <p:set>
                                      <p:cBhvr>
                                        <p:cTn id="169" dur="1" fill="hold">
                                          <p:stCondLst>
                                            <p:cond delay="0"/>
                                          </p:stCondLst>
                                        </p:cTn>
                                        <p:tgtEl>
                                          <p:spTgt spid="127"/>
                                        </p:tgtEl>
                                        <p:attrNameLst>
                                          <p:attrName>style.visibility</p:attrName>
                                        </p:attrNameLst>
                                      </p:cBhvr>
                                      <p:to>
                                        <p:strVal val="visible"/>
                                      </p:to>
                                    </p:set>
                                    <p:animEffect transition="in" filter="wipe(down)">
                                      <p:cBhvr>
                                        <p:cTn id="170"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78" grpId="0" animBg="1"/>
      <p:bldP spid="4" grpId="0"/>
      <p:bldP spid="7" grpId="0" animBg="1"/>
      <p:bldP spid="8" grpId="0" animBg="1"/>
      <p:bldP spid="9" grpId="0" animBg="1"/>
      <p:bldP spid="11" grpId="0" animBg="1"/>
      <p:bldP spid="12" grpId="0" animBg="1"/>
      <p:bldP spid="13" grpId="0" animBg="1"/>
      <p:bldP spid="14" grpId="0" animBg="1"/>
      <p:bldP spid="15" grpId="0" animBg="1"/>
      <p:bldP spid="51" grpId="0" animBg="1"/>
      <p:bldP spid="79" grpId="0" animBg="1"/>
      <p:bldP spid="80" grpId="0" animBg="1"/>
      <p:bldP spid="81" grpId="0" animBg="1"/>
      <p:bldP spid="89" grpId="0" animBg="1"/>
      <p:bldP spid="90" grpId="0" animBg="1"/>
      <p:bldP spid="93" grpId="0" animBg="1"/>
      <p:bldP spid="97" grpId="0" animBg="1"/>
      <p:bldP spid="108" grpId="0" animBg="1"/>
      <p:bldP spid="12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ChangeArrowheads="1"/>
          </p:cNvSpPr>
          <p:nvPr/>
        </p:nvSpPr>
        <p:spPr bwMode="auto">
          <a:xfrm>
            <a:off x="163513" y="1981200"/>
            <a:ext cx="8980487" cy="4673600"/>
          </a:xfrm>
          <a:prstGeom prst="rect">
            <a:avLst/>
          </a:prstGeom>
          <a:gradFill rotWithShape="1">
            <a:gsLst>
              <a:gs pos="0">
                <a:srgbClr val="BECCD6">
                  <a:alpha val="60001"/>
                </a:srgbClr>
              </a:gs>
              <a:gs pos="100000">
                <a:srgbClr val="FFFFFF">
                  <a:alpha val="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374" tIns="45690" rIns="91374" bIns="45690" anchor="ctr"/>
          <a:lstStyle/>
          <a:p>
            <a:endParaRPr lang="en-US">
              <a:solidFill>
                <a:srgbClr val="000000"/>
              </a:solidFill>
            </a:endParaRPr>
          </a:p>
        </p:txBody>
      </p:sp>
      <p:pic>
        <p:nvPicPr>
          <p:cNvPr id="188418" name="AutoShap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185988"/>
            <a:ext cx="167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9" name="Rectangle 526"/>
          <p:cNvSpPr>
            <a:spLocks noGrp="1" noChangeArrowheads="1"/>
          </p:cNvSpPr>
          <p:nvPr>
            <p:ph type="title"/>
          </p:nvPr>
        </p:nvSpPr>
        <p:spPr>
          <a:xfrm>
            <a:off x="0" y="152400"/>
            <a:ext cx="9144000" cy="792163"/>
          </a:xfrm>
        </p:spPr>
        <p:txBody>
          <a:bodyPr/>
          <a:lstStyle/>
          <a:p>
            <a:pPr algn="ctr" eaLnBrk="1" hangingPunct="1">
              <a:lnSpc>
                <a:spcPct val="100000"/>
              </a:lnSpc>
            </a:pPr>
            <a:r>
              <a:rPr lang="en-US" sz="1200" b="1" dirty="0" err="1">
                <a:latin typeface="Arial" charset="0"/>
                <a:ea typeface="Arial Unicode MS" charset="0"/>
                <a:cs typeface="Arial" charset="0"/>
              </a:rPr>
              <a:t>DeepQA</a:t>
            </a:r>
            <a:r>
              <a:rPr lang="en-US" sz="1200" dirty="0">
                <a:latin typeface="Arial" charset="0"/>
                <a:ea typeface="Arial Unicode MS" charset="0"/>
                <a:cs typeface="Arial" charset="0"/>
              </a:rPr>
              <a:t>: The Technology Behind </a:t>
            </a:r>
            <a:r>
              <a:rPr lang="en-US" sz="1200" i="1" dirty="0">
                <a:latin typeface="Arial" charset="0"/>
                <a:ea typeface="Arial Unicode MS" charset="0"/>
                <a:cs typeface="Arial" charset="0"/>
              </a:rPr>
              <a:t>Watson</a:t>
            </a:r>
            <a:r>
              <a:rPr lang="en-US" sz="2000" dirty="0">
                <a:latin typeface="Arial" charset="0"/>
                <a:ea typeface="Arial Unicode MS" charset="0"/>
                <a:cs typeface="Arial" charset="0"/>
              </a:rPr>
              <a:t/>
            </a:r>
            <a:br>
              <a:rPr lang="en-US" sz="2000" dirty="0">
                <a:latin typeface="Arial" charset="0"/>
                <a:ea typeface="Arial Unicode MS" charset="0"/>
                <a:cs typeface="Arial" charset="0"/>
              </a:rPr>
            </a:br>
            <a:r>
              <a:rPr lang="en-US" sz="2000" i="1" dirty="0">
                <a:latin typeface="Arial" charset="0"/>
                <a:ea typeface="Arial Unicode MS" charset="0"/>
                <a:cs typeface="Arial" charset="0"/>
              </a:rPr>
              <a:t>Massively Parallel Probabilistic Evidence-Based Architecture</a:t>
            </a:r>
            <a:r>
              <a:rPr lang="en-US" sz="2000" dirty="0">
                <a:latin typeface="Arial" charset="0"/>
                <a:ea typeface="Arial Unicode MS" charset="0"/>
                <a:cs typeface="Arial" charset="0"/>
              </a:rPr>
              <a:t> </a:t>
            </a:r>
            <a:endParaRPr lang="en-US" sz="1000" i="1" dirty="0">
              <a:latin typeface="Arial" charset="0"/>
              <a:ea typeface="Arial Unicode MS" charset="0"/>
              <a:cs typeface="Arial" charset="0"/>
            </a:endParaRPr>
          </a:p>
        </p:txBody>
      </p:sp>
      <p:cxnSp>
        <p:nvCxnSpPr>
          <p:cNvPr id="188420" name="AutoShape 11"/>
          <p:cNvCxnSpPr>
            <a:cxnSpLocks noChangeShapeType="1"/>
          </p:cNvCxnSpPr>
          <p:nvPr/>
        </p:nvCxnSpPr>
        <p:spPr bwMode="auto">
          <a:xfrm flipV="1">
            <a:off x="927100" y="5181600"/>
            <a:ext cx="146050"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8421" name="AutoShape 13"/>
          <p:cNvCxnSpPr>
            <a:cxnSpLocks noChangeShapeType="1"/>
          </p:cNvCxnSpPr>
          <p:nvPr/>
        </p:nvCxnSpPr>
        <p:spPr bwMode="auto">
          <a:xfrm rot="5400000">
            <a:off x="-7937" y="4321175"/>
            <a:ext cx="1139825" cy="317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8422" name="Elbow Connector 97"/>
          <p:cNvCxnSpPr>
            <a:cxnSpLocks noChangeShapeType="1"/>
          </p:cNvCxnSpPr>
          <p:nvPr/>
        </p:nvCxnSpPr>
        <p:spPr bwMode="auto">
          <a:xfrm>
            <a:off x="6227763" y="5195888"/>
            <a:ext cx="107950" cy="1587"/>
          </a:xfrm>
          <a:prstGeom prst="bentConnector3">
            <a:avLst>
              <a:gd name="adj1" fmla="val 50000"/>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8423" name="AutoShape 61"/>
          <p:cNvCxnSpPr>
            <a:cxnSpLocks noChangeShapeType="1"/>
          </p:cNvCxnSpPr>
          <p:nvPr/>
        </p:nvCxnSpPr>
        <p:spPr bwMode="auto">
          <a:xfrm>
            <a:off x="3484563" y="5181600"/>
            <a:ext cx="609600" cy="14288"/>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8424" name="Elbow Connector 94"/>
          <p:cNvCxnSpPr>
            <a:cxnSpLocks noChangeShapeType="1"/>
          </p:cNvCxnSpPr>
          <p:nvPr/>
        </p:nvCxnSpPr>
        <p:spPr bwMode="auto">
          <a:xfrm rot="16200000" flipH="1">
            <a:off x="8090695" y="5736431"/>
            <a:ext cx="398462" cy="3175"/>
          </a:xfrm>
          <a:prstGeom prst="bentConnector3">
            <a:avLst>
              <a:gd name="adj1" fmla="val 50000"/>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8425" name="AutoShape 11"/>
          <p:cNvCxnSpPr>
            <a:cxnSpLocks noChangeShapeType="1"/>
          </p:cNvCxnSpPr>
          <p:nvPr/>
        </p:nvCxnSpPr>
        <p:spPr bwMode="auto">
          <a:xfrm flipV="1">
            <a:off x="2678113" y="5195888"/>
            <a:ext cx="139700" cy="11112"/>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8426" name="Elbow Connector 94"/>
          <p:cNvCxnSpPr>
            <a:cxnSpLocks noChangeShapeType="1"/>
          </p:cNvCxnSpPr>
          <p:nvPr/>
        </p:nvCxnSpPr>
        <p:spPr bwMode="auto">
          <a:xfrm rot="16200000" flipH="1">
            <a:off x="1666081" y="5479257"/>
            <a:ext cx="523875" cy="614362"/>
          </a:xfrm>
          <a:prstGeom prst="bentConnector2">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8427" name="Elbow Connector 94"/>
          <p:cNvCxnSpPr>
            <a:cxnSpLocks noChangeShapeType="1"/>
          </p:cNvCxnSpPr>
          <p:nvPr/>
        </p:nvCxnSpPr>
        <p:spPr bwMode="auto">
          <a:xfrm flipV="1">
            <a:off x="5715000" y="5538788"/>
            <a:ext cx="1138238" cy="495300"/>
          </a:xfrm>
          <a:prstGeom prst="bentConnector2">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8428" name="Elbow Connector 94"/>
          <p:cNvCxnSpPr>
            <a:cxnSpLocks noChangeShapeType="1"/>
            <a:endCxn id="188430" idx="1"/>
          </p:cNvCxnSpPr>
          <p:nvPr/>
        </p:nvCxnSpPr>
        <p:spPr bwMode="auto">
          <a:xfrm rot="16200000" flipH="1">
            <a:off x="2012157" y="5112544"/>
            <a:ext cx="1098550" cy="1887537"/>
          </a:xfrm>
          <a:prstGeom prst="bentConnector2">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420" name="Rounded Rectangle 419"/>
          <p:cNvSpPr>
            <a:spLocks noChangeArrowheads="1"/>
          </p:cNvSpPr>
          <p:nvPr/>
        </p:nvSpPr>
        <p:spPr bwMode="auto">
          <a:xfrm>
            <a:off x="3429000" y="3238500"/>
            <a:ext cx="3505200" cy="977900"/>
          </a:xfrm>
          <a:prstGeom prst="roundRect">
            <a:avLst>
              <a:gd name="adj" fmla="val 16667"/>
            </a:avLst>
          </a:prstGeom>
          <a:solidFill>
            <a:srgbClr val="A6A6A6"/>
          </a:solidFill>
          <a:ln w="9525">
            <a:noFill/>
            <a:round/>
            <a:headEnd/>
            <a:tailEnd/>
          </a:ln>
          <a:effectLst>
            <a:outerShdw dist="20000" dir="5400000" rotWithShape="0">
              <a:srgbClr val="808080">
                <a:alpha val="37999"/>
              </a:srgbClr>
            </a:outerShdw>
          </a:effectLst>
        </p:spPr>
        <p:txBody>
          <a:bodyPr anchor="ctr"/>
          <a:lstStyle/>
          <a:p>
            <a:pPr algn="ctr">
              <a:defRPr/>
            </a:pPr>
            <a:endParaRPr lang="en-US">
              <a:solidFill>
                <a:srgbClr val="000000"/>
              </a:solidFill>
              <a:ea typeface="+mn-ea"/>
            </a:endParaRPr>
          </a:p>
        </p:txBody>
      </p:sp>
      <p:sp>
        <p:nvSpPr>
          <p:cNvPr id="188430" name="TextBox 632"/>
          <p:cNvSpPr txBox="1">
            <a:spLocks noChangeArrowheads="1"/>
          </p:cNvSpPr>
          <p:nvPr/>
        </p:nvSpPr>
        <p:spPr bwMode="auto">
          <a:xfrm>
            <a:off x="3505200" y="6376988"/>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400" b="1">
                <a:solidFill>
                  <a:srgbClr val="000000"/>
                </a:solidFill>
              </a:rPr>
              <a:t>. . .</a:t>
            </a:r>
          </a:p>
        </p:txBody>
      </p:sp>
      <p:pic>
        <p:nvPicPr>
          <p:cNvPr id="188431" name="AutoShap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850" y="3328988"/>
            <a:ext cx="120808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32" name="Text Box 230"/>
          <p:cNvSpPr txBox="1">
            <a:spLocks noChangeArrowheads="1"/>
          </p:cNvSpPr>
          <p:nvPr/>
        </p:nvSpPr>
        <p:spPr bwMode="auto">
          <a:xfrm>
            <a:off x="3505200" y="3495675"/>
            <a:ext cx="7731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400">
                <a:solidFill>
                  <a:srgbClr val="FFFFFF"/>
                </a:solidFill>
                <a:ea typeface="MS PGothic" charset="0"/>
                <a:cs typeface="MS PGothic" charset="0"/>
              </a:rPr>
              <a:t>Answer Scoring</a:t>
            </a:r>
          </a:p>
        </p:txBody>
      </p:sp>
      <p:grpSp>
        <p:nvGrpSpPr>
          <p:cNvPr id="188433" name="Group 161"/>
          <p:cNvGrpSpPr>
            <a:grpSpLocks/>
          </p:cNvGrpSpPr>
          <p:nvPr/>
        </p:nvGrpSpPr>
        <p:grpSpPr bwMode="auto">
          <a:xfrm>
            <a:off x="4191000" y="1998663"/>
            <a:ext cx="2619375" cy="1184275"/>
            <a:chOff x="421491" y="1389358"/>
            <a:chExt cx="2619416" cy="1185084"/>
          </a:xfrm>
        </p:grpSpPr>
        <p:pic>
          <p:nvPicPr>
            <p:cNvPr id="188651" name="Picture 6" descr="C:\Documents and Settings\Administrator\Local Settings\Temporary Internet Files\Content.IE5\W0M60EW3\MCj043481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93" y="1541816"/>
              <a:ext cx="651481" cy="65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8652" name="Group 162"/>
            <p:cNvGrpSpPr>
              <a:grpSpLocks/>
            </p:cNvGrpSpPr>
            <p:nvPr/>
          </p:nvGrpSpPr>
          <p:grpSpPr bwMode="auto">
            <a:xfrm>
              <a:off x="1473677" y="1708757"/>
              <a:ext cx="1567230" cy="843052"/>
              <a:chOff x="4440163" y="4696509"/>
              <a:chExt cx="3114536" cy="1792581"/>
            </a:xfrm>
          </p:grpSpPr>
          <p:cxnSp>
            <p:nvCxnSpPr>
              <p:cNvPr id="188657" name="Straight Connector 166"/>
              <p:cNvCxnSpPr>
                <a:cxnSpLocks noChangeShapeType="1"/>
              </p:cNvCxnSpPr>
              <p:nvPr/>
            </p:nvCxnSpPr>
            <p:spPr bwMode="auto">
              <a:xfrm flipV="1">
                <a:off x="5841734" y="5346326"/>
                <a:ext cx="685967" cy="26844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658" name="Oval 167"/>
              <p:cNvGrpSpPr>
                <a:grpSpLocks/>
              </p:cNvGrpSpPr>
              <p:nvPr/>
            </p:nvGrpSpPr>
            <p:grpSpPr bwMode="auto">
              <a:xfrm>
                <a:off x="4221011" y="5441696"/>
                <a:ext cx="533047" cy="427906"/>
                <a:chOff x="5017008" y="1950720"/>
                <a:chExt cx="268224" cy="201168"/>
              </a:xfrm>
            </p:grpSpPr>
            <p:pic>
              <p:nvPicPr>
                <p:cNvPr id="188786" name="Oval 16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008" y="1950720"/>
                  <a:ext cx="268224"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87" name="Text Box 242"/>
                <p:cNvSpPr txBox="1">
                  <a:spLocks noChangeArrowheads="1"/>
                </p:cNvSpPr>
                <p:nvPr/>
              </p:nvSpPr>
              <p:spPr bwMode="auto">
                <a:xfrm>
                  <a:off x="5139376" y="1978064"/>
                  <a:ext cx="58392" cy="4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659" name="Oval 168"/>
              <p:cNvGrpSpPr>
                <a:grpSpLocks/>
              </p:cNvGrpSpPr>
              <p:nvPr/>
            </p:nvGrpSpPr>
            <p:grpSpPr bwMode="auto">
              <a:xfrm>
                <a:off x="4330044" y="5688066"/>
                <a:ext cx="629964" cy="479773"/>
                <a:chOff x="5071872" y="2066544"/>
                <a:chExt cx="316992" cy="225552"/>
              </a:xfrm>
            </p:grpSpPr>
            <p:pic>
              <p:nvPicPr>
                <p:cNvPr id="188784" name="Oval 16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1872" y="2066544"/>
                  <a:ext cx="316992" cy="22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85" name="Text Box 245"/>
                <p:cNvSpPr txBox="1">
                  <a:spLocks noChangeArrowheads="1"/>
                </p:cNvSpPr>
                <p:nvPr/>
              </p:nvSpPr>
              <p:spPr bwMode="auto">
                <a:xfrm>
                  <a:off x="5207958" y="2096085"/>
                  <a:ext cx="92711" cy="6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660" name="Oval 169"/>
              <p:cNvGrpSpPr>
                <a:grpSpLocks/>
              </p:cNvGrpSpPr>
              <p:nvPr/>
            </p:nvGrpSpPr>
            <p:grpSpPr bwMode="auto">
              <a:xfrm>
                <a:off x="5262875" y="5584331"/>
                <a:ext cx="593620" cy="479773"/>
                <a:chOff x="5541264" y="2017776"/>
                <a:chExt cx="298704" cy="225552"/>
              </a:xfrm>
            </p:grpSpPr>
            <p:pic>
              <p:nvPicPr>
                <p:cNvPr id="188782" name="Oval 16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1264" y="2017776"/>
                  <a:ext cx="298704" cy="22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83" name="Text Box 248"/>
                <p:cNvSpPr txBox="1">
                  <a:spLocks noChangeArrowheads="1"/>
                </p:cNvSpPr>
                <p:nvPr/>
              </p:nvSpPr>
              <p:spPr bwMode="auto">
                <a:xfrm>
                  <a:off x="5675505" y="2049962"/>
                  <a:ext cx="81585" cy="6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661" name="Oval 170"/>
              <p:cNvGrpSpPr>
                <a:grpSpLocks/>
              </p:cNvGrpSpPr>
              <p:nvPr/>
            </p:nvGrpSpPr>
            <p:grpSpPr bwMode="auto">
              <a:xfrm>
                <a:off x="4657140" y="5299061"/>
                <a:ext cx="581505" cy="453840"/>
                <a:chOff x="5236464" y="1883664"/>
                <a:chExt cx="292608" cy="213360"/>
              </a:xfrm>
            </p:grpSpPr>
            <p:pic>
              <p:nvPicPr>
                <p:cNvPr id="188780" name="Oval 17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6464" y="1883664"/>
                  <a:ext cx="292608" cy="21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81" name="Text Box 251"/>
                <p:cNvSpPr txBox="1">
                  <a:spLocks noChangeArrowheads="1"/>
                </p:cNvSpPr>
                <p:nvPr/>
              </p:nvSpPr>
              <p:spPr bwMode="auto">
                <a:xfrm>
                  <a:off x="5367989" y="1911222"/>
                  <a:ext cx="72654" cy="5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662" name="Straight Connector 171"/>
              <p:cNvCxnSpPr>
                <a:cxnSpLocks noChangeShapeType="1"/>
              </p:cNvCxnSpPr>
              <p:nvPr/>
            </p:nvCxnSpPr>
            <p:spPr bwMode="auto">
              <a:xfrm rot="5400000" flipH="1" flipV="1">
                <a:off x="4683000" y="5485818"/>
                <a:ext cx="245135" cy="225909"/>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663" name="Oval 172"/>
              <p:cNvGrpSpPr>
                <a:grpSpLocks/>
              </p:cNvGrpSpPr>
              <p:nvPr/>
            </p:nvGrpSpPr>
            <p:grpSpPr bwMode="auto">
              <a:xfrm>
                <a:off x="4620796" y="6051138"/>
                <a:ext cx="629964" cy="505707"/>
                <a:chOff x="5218176" y="2237232"/>
                <a:chExt cx="316992" cy="237744"/>
              </a:xfrm>
            </p:grpSpPr>
            <p:pic>
              <p:nvPicPr>
                <p:cNvPr id="188778" name="Oval 17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8176" y="2237232"/>
                  <a:ext cx="316992"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79" name="Text Box 255"/>
                <p:cNvSpPr txBox="1">
                  <a:spLocks noChangeArrowheads="1"/>
                </p:cNvSpPr>
                <p:nvPr/>
              </p:nvSpPr>
              <p:spPr bwMode="auto">
                <a:xfrm>
                  <a:off x="5356124" y="2269041"/>
                  <a:ext cx="92711" cy="6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664" name="Straight Connector 173"/>
              <p:cNvCxnSpPr>
                <a:cxnSpLocks noChangeShapeType="1"/>
              </p:cNvCxnSpPr>
              <p:nvPr/>
            </p:nvCxnSpPr>
            <p:spPr bwMode="auto">
              <a:xfrm rot="16200000" flipH="1">
                <a:off x="4672499" y="6005888"/>
                <a:ext cx="296522" cy="72049"/>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665" name="Straight Connector 174"/>
              <p:cNvCxnSpPr>
                <a:cxnSpLocks noChangeShapeType="1"/>
              </p:cNvCxnSpPr>
              <p:nvPr/>
            </p:nvCxnSpPr>
            <p:spPr bwMode="auto">
              <a:xfrm rot="16200000" flipH="1">
                <a:off x="5207987" y="5331126"/>
                <a:ext cx="176591" cy="46674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666" name="Oval 175"/>
              <p:cNvGrpSpPr>
                <a:grpSpLocks/>
              </p:cNvGrpSpPr>
              <p:nvPr/>
            </p:nvGrpSpPr>
            <p:grpSpPr bwMode="auto">
              <a:xfrm>
                <a:off x="4826746" y="5701033"/>
                <a:ext cx="605735" cy="466806"/>
                <a:chOff x="5321808" y="2072640"/>
                <a:chExt cx="304800" cy="219456"/>
              </a:xfrm>
            </p:grpSpPr>
            <p:pic>
              <p:nvPicPr>
                <p:cNvPr id="188776" name="Oval 17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21808" y="2072640"/>
                  <a:ext cx="304800" cy="21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77" name="Text Box 260"/>
                <p:cNvSpPr txBox="1">
                  <a:spLocks noChangeArrowheads="1"/>
                </p:cNvSpPr>
                <p:nvPr/>
              </p:nvSpPr>
              <p:spPr bwMode="auto">
                <a:xfrm>
                  <a:off x="5455913" y="2100877"/>
                  <a:ext cx="81585" cy="6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667" name="Oval 176"/>
              <p:cNvGrpSpPr>
                <a:grpSpLocks/>
              </p:cNvGrpSpPr>
              <p:nvPr/>
            </p:nvGrpSpPr>
            <p:grpSpPr bwMode="auto">
              <a:xfrm>
                <a:off x="5771692" y="5493564"/>
                <a:ext cx="605735" cy="466806"/>
                <a:chOff x="5797296" y="1975104"/>
                <a:chExt cx="304800" cy="219456"/>
              </a:xfrm>
            </p:grpSpPr>
            <p:pic>
              <p:nvPicPr>
                <p:cNvPr id="188774" name="Oval 17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7296" y="1975104"/>
                  <a:ext cx="304800" cy="21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75" name="Text Box 263"/>
                <p:cNvSpPr txBox="1">
                  <a:spLocks noChangeArrowheads="1"/>
                </p:cNvSpPr>
                <p:nvPr/>
              </p:nvSpPr>
              <p:spPr bwMode="auto">
                <a:xfrm>
                  <a:off x="5930406" y="2006244"/>
                  <a:ext cx="81585" cy="6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668" name="Oval 177"/>
              <p:cNvGrpSpPr>
                <a:grpSpLocks/>
              </p:cNvGrpSpPr>
              <p:nvPr/>
            </p:nvGrpSpPr>
            <p:grpSpPr bwMode="auto">
              <a:xfrm>
                <a:off x="5093269" y="5078625"/>
                <a:ext cx="569391" cy="427906"/>
                <a:chOff x="5455920" y="1780032"/>
                <a:chExt cx="286512" cy="201168"/>
              </a:xfrm>
            </p:grpSpPr>
            <p:pic>
              <p:nvPicPr>
                <p:cNvPr id="188772" name="Oval 17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55920" y="1780032"/>
                  <a:ext cx="286512"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73" name="Text Box 266"/>
                <p:cNvSpPr txBox="1">
                  <a:spLocks noChangeArrowheads="1"/>
                </p:cNvSpPr>
                <p:nvPr/>
              </p:nvSpPr>
              <p:spPr bwMode="auto">
                <a:xfrm>
                  <a:off x="5582805" y="1806260"/>
                  <a:ext cx="72241" cy="4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669" name="Straight Connector 178"/>
              <p:cNvCxnSpPr>
                <a:cxnSpLocks noChangeShapeType="1"/>
              </p:cNvCxnSpPr>
              <p:nvPr/>
            </p:nvCxnSpPr>
            <p:spPr bwMode="auto">
              <a:xfrm rot="5400000" flipH="1" flipV="1">
                <a:off x="5011374" y="5399565"/>
                <a:ext cx="497007" cy="17110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670" name="Oval 179"/>
              <p:cNvGrpSpPr>
                <a:grpSpLocks/>
              </p:cNvGrpSpPr>
              <p:nvPr/>
            </p:nvGrpSpPr>
            <p:grpSpPr bwMode="auto">
              <a:xfrm>
                <a:off x="5165958" y="5921469"/>
                <a:ext cx="629964" cy="505707"/>
                <a:chOff x="5492496" y="2176272"/>
                <a:chExt cx="316992" cy="237744"/>
              </a:xfrm>
            </p:grpSpPr>
            <p:pic>
              <p:nvPicPr>
                <p:cNvPr id="188770" name="Oval 17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92496" y="2176272"/>
                  <a:ext cx="316992"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71" name="Text Box 270"/>
                <p:cNvSpPr txBox="1">
                  <a:spLocks noChangeArrowheads="1"/>
                </p:cNvSpPr>
                <p:nvPr/>
              </p:nvSpPr>
              <p:spPr bwMode="auto">
                <a:xfrm>
                  <a:off x="5628885" y="2210475"/>
                  <a:ext cx="92711" cy="6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671" name="Straight Connector 180"/>
              <p:cNvCxnSpPr>
                <a:cxnSpLocks noChangeShapeType="1"/>
              </p:cNvCxnSpPr>
              <p:nvPr/>
            </p:nvCxnSpPr>
            <p:spPr bwMode="auto">
              <a:xfrm rot="16200000" flipH="1">
                <a:off x="5241196" y="5907946"/>
                <a:ext cx="171846" cy="14345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672" name="Straight Connector 181"/>
              <p:cNvCxnSpPr>
                <a:cxnSpLocks noChangeShapeType="1"/>
              </p:cNvCxnSpPr>
              <p:nvPr/>
            </p:nvCxnSpPr>
            <p:spPr bwMode="auto">
              <a:xfrm rot="16200000" flipH="1">
                <a:off x="5601016" y="5124596"/>
                <a:ext cx="323188" cy="54722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673" name="Oval 182"/>
              <p:cNvGrpSpPr>
                <a:grpSpLocks/>
              </p:cNvGrpSpPr>
              <p:nvPr/>
            </p:nvGrpSpPr>
            <p:grpSpPr bwMode="auto">
              <a:xfrm>
                <a:off x="5396137" y="5480597"/>
                <a:ext cx="581505" cy="479773"/>
                <a:chOff x="5608320" y="1969008"/>
                <a:chExt cx="292608" cy="225552"/>
              </a:xfrm>
            </p:grpSpPr>
            <p:pic>
              <p:nvPicPr>
                <p:cNvPr id="188768" name="Oval 18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08320" y="1969008"/>
                  <a:ext cx="292608" cy="22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69" name="Text Box 275"/>
                <p:cNvSpPr txBox="1">
                  <a:spLocks noChangeArrowheads="1"/>
                </p:cNvSpPr>
                <p:nvPr/>
              </p:nvSpPr>
              <p:spPr bwMode="auto">
                <a:xfrm>
                  <a:off x="5741296" y="2000905"/>
                  <a:ext cx="75589" cy="6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674" name="Oval 183"/>
              <p:cNvGrpSpPr>
                <a:grpSpLocks/>
              </p:cNvGrpSpPr>
              <p:nvPr/>
            </p:nvGrpSpPr>
            <p:grpSpPr bwMode="auto">
              <a:xfrm>
                <a:off x="5541513" y="5065658"/>
                <a:ext cx="557276" cy="440873"/>
                <a:chOff x="5681472" y="1773936"/>
                <a:chExt cx="280416" cy="207264"/>
              </a:xfrm>
            </p:grpSpPr>
            <p:pic>
              <p:nvPicPr>
                <p:cNvPr id="188766" name="Oval 183"/>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1472" y="1773936"/>
                  <a:ext cx="280416" cy="20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67" name="Text Box 278"/>
                <p:cNvSpPr txBox="1">
                  <a:spLocks noChangeArrowheads="1"/>
                </p:cNvSpPr>
                <p:nvPr/>
              </p:nvSpPr>
              <p:spPr bwMode="auto">
                <a:xfrm>
                  <a:off x="5811921" y="1805214"/>
                  <a:ext cx="65968" cy="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675" name="Straight Connector 184"/>
              <p:cNvCxnSpPr>
                <a:cxnSpLocks noChangeShapeType="1"/>
              </p:cNvCxnSpPr>
              <p:nvPr/>
            </p:nvCxnSpPr>
            <p:spPr bwMode="auto">
              <a:xfrm rot="5400000" flipH="1" flipV="1">
                <a:off x="5626918" y="5347132"/>
                <a:ext cx="282434" cy="65245"/>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676" name="Oval 185"/>
              <p:cNvGrpSpPr>
                <a:grpSpLocks/>
              </p:cNvGrpSpPr>
              <p:nvPr/>
            </p:nvGrpSpPr>
            <p:grpSpPr bwMode="auto">
              <a:xfrm>
                <a:off x="5747463" y="5882569"/>
                <a:ext cx="605735" cy="505707"/>
                <a:chOff x="5785104" y="2157984"/>
                <a:chExt cx="304800" cy="237744"/>
              </a:xfrm>
            </p:grpSpPr>
            <p:pic>
              <p:nvPicPr>
                <p:cNvPr id="188764" name="Oval 185"/>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85104" y="2157984"/>
                  <a:ext cx="304800"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65" name="Text Box 282"/>
                <p:cNvSpPr txBox="1">
                  <a:spLocks noChangeArrowheads="1"/>
                </p:cNvSpPr>
                <p:nvPr/>
              </p:nvSpPr>
              <p:spPr bwMode="auto">
                <a:xfrm>
                  <a:off x="5920204" y="2192662"/>
                  <a:ext cx="85897" cy="6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677" name="Straight Connector 186"/>
              <p:cNvCxnSpPr>
                <a:cxnSpLocks noChangeShapeType="1"/>
              </p:cNvCxnSpPr>
              <p:nvPr/>
            </p:nvCxnSpPr>
            <p:spPr bwMode="auto">
              <a:xfrm rot="16200000" flipH="1">
                <a:off x="5722305" y="5769416"/>
                <a:ext cx="346606" cy="169973"/>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678" name="Oval 187"/>
              <p:cNvGrpSpPr>
                <a:grpSpLocks/>
              </p:cNvGrpSpPr>
              <p:nvPr/>
            </p:nvGrpSpPr>
            <p:grpSpPr bwMode="auto">
              <a:xfrm>
                <a:off x="6219936" y="5662133"/>
                <a:ext cx="605735" cy="505707"/>
                <a:chOff x="6022848" y="2054352"/>
                <a:chExt cx="304800" cy="237744"/>
              </a:xfrm>
            </p:grpSpPr>
            <p:pic>
              <p:nvPicPr>
                <p:cNvPr id="188762" name="Oval 187"/>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22848" y="2054352"/>
                  <a:ext cx="304800"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63" name="Text Box 286"/>
                <p:cNvSpPr txBox="1">
                  <a:spLocks noChangeArrowheads="1"/>
                </p:cNvSpPr>
                <p:nvPr/>
              </p:nvSpPr>
              <p:spPr bwMode="auto">
                <a:xfrm>
                  <a:off x="6155408" y="2086196"/>
                  <a:ext cx="85897" cy="6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679" name="Straight Connector 188"/>
              <p:cNvCxnSpPr>
                <a:cxnSpLocks noChangeShapeType="1"/>
              </p:cNvCxnSpPr>
              <p:nvPr/>
            </p:nvCxnSpPr>
            <p:spPr bwMode="auto">
              <a:xfrm rot="16200000" flipH="1">
                <a:off x="6019409" y="5150984"/>
                <a:ext cx="461767" cy="63687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680" name="Straight Connector 189"/>
              <p:cNvCxnSpPr>
                <a:cxnSpLocks noChangeShapeType="1"/>
              </p:cNvCxnSpPr>
              <p:nvPr/>
            </p:nvCxnSpPr>
            <p:spPr bwMode="auto">
              <a:xfrm rot="5400000" flipH="1" flipV="1">
                <a:off x="5122341" y="4768777"/>
                <a:ext cx="186842" cy="27842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681" name="Oval 190"/>
              <p:cNvGrpSpPr>
                <a:grpSpLocks/>
              </p:cNvGrpSpPr>
              <p:nvPr/>
            </p:nvGrpSpPr>
            <p:grpSpPr bwMode="auto">
              <a:xfrm>
                <a:off x="4717714" y="4935989"/>
                <a:ext cx="533047" cy="427906"/>
                <a:chOff x="5266944" y="1712976"/>
                <a:chExt cx="268224" cy="201168"/>
              </a:xfrm>
            </p:grpSpPr>
            <p:pic>
              <p:nvPicPr>
                <p:cNvPr id="188760" name="Oval 190"/>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66944" y="1712976"/>
                  <a:ext cx="268224"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61" name="Text Box 291"/>
                <p:cNvSpPr txBox="1">
                  <a:spLocks noChangeArrowheads="1"/>
                </p:cNvSpPr>
                <p:nvPr/>
              </p:nvSpPr>
              <p:spPr bwMode="auto">
                <a:xfrm>
                  <a:off x="5389115" y="1743732"/>
                  <a:ext cx="58392" cy="4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682" name="Oval 191"/>
              <p:cNvGrpSpPr>
                <a:grpSpLocks/>
              </p:cNvGrpSpPr>
              <p:nvPr/>
            </p:nvGrpSpPr>
            <p:grpSpPr bwMode="auto">
              <a:xfrm>
                <a:off x="5117499" y="4650719"/>
                <a:ext cx="520932" cy="414939"/>
                <a:chOff x="5468112" y="1578864"/>
                <a:chExt cx="262128" cy="195072"/>
              </a:xfrm>
            </p:grpSpPr>
            <p:pic>
              <p:nvPicPr>
                <p:cNvPr id="188758" name="Oval 191"/>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68112" y="1578864"/>
                  <a:ext cx="262128"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59" name="Text Box 294"/>
                <p:cNvSpPr txBox="1">
                  <a:spLocks noChangeArrowheads="1"/>
                </p:cNvSpPr>
                <p:nvPr/>
              </p:nvSpPr>
              <p:spPr bwMode="auto">
                <a:xfrm>
                  <a:off x="5587608" y="1609914"/>
                  <a:ext cx="58392" cy="4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683" name="Straight Connector 192"/>
              <p:cNvCxnSpPr>
                <a:cxnSpLocks noChangeShapeType="1"/>
              </p:cNvCxnSpPr>
              <p:nvPr/>
            </p:nvCxnSpPr>
            <p:spPr bwMode="auto">
              <a:xfrm rot="10800000" flipV="1">
                <a:off x="4522218" y="5050312"/>
                <a:ext cx="414257" cy="42929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684" name="Oval 193"/>
              <p:cNvGrpSpPr>
                <a:grpSpLocks/>
              </p:cNvGrpSpPr>
              <p:nvPr/>
            </p:nvGrpSpPr>
            <p:grpSpPr bwMode="auto">
              <a:xfrm>
                <a:off x="6280510" y="5182359"/>
                <a:ext cx="533047" cy="414939"/>
                <a:chOff x="6053328" y="1828800"/>
                <a:chExt cx="268224" cy="195072"/>
              </a:xfrm>
            </p:grpSpPr>
            <p:pic>
              <p:nvPicPr>
                <p:cNvPr id="188756" name="Oval 193"/>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53328" y="1828800"/>
                  <a:ext cx="268224"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57" name="Text Box 298"/>
                <p:cNvSpPr txBox="1">
                  <a:spLocks noChangeArrowheads="1"/>
                </p:cNvSpPr>
                <p:nvPr/>
              </p:nvSpPr>
              <p:spPr bwMode="auto">
                <a:xfrm>
                  <a:off x="6177712" y="1859905"/>
                  <a:ext cx="58392" cy="4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685" name="Straight Connector 194"/>
              <p:cNvCxnSpPr>
                <a:cxnSpLocks noChangeShapeType="1"/>
              </p:cNvCxnSpPr>
              <p:nvPr/>
            </p:nvCxnSpPr>
            <p:spPr bwMode="auto">
              <a:xfrm rot="16200000" flipH="1">
                <a:off x="5821522" y="4464065"/>
                <a:ext cx="413697" cy="111470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686" name="Straight Connector 195"/>
              <p:cNvCxnSpPr>
                <a:cxnSpLocks noChangeShapeType="1"/>
              </p:cNvCxnSpPr>
              <p:nvPr/>
            </p:nvCxnSpPr>
            <p:spPr bwMode="auto">
              <a:xfrm rot="16200000" flipV="1">
                <a:off x="5275895" y="4971927"/>
                <a:ext cx="278422" cy="421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687" name="Straight Connector 196"/>
              <p:cNvCxnSpPr>
                <a:cxnSpLocks noChangeShapeType="1"/>
              </p:cNvCxnSpPr>
              <p:nvPr/>
            </p:nvCxnSpPr>
            <p:spPr bwMode="auto">
              <a:xfrm flipV="1">
                <a:off x="5092812" y="5185514"/>
                <a:ext cx="222885" cy="23142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688" name="Straight Connector 197"/>
              <p:cNvCxnSpPr>
                <a:cxnSpLocks noChangeShapeType="1"/>
              </p:cNvCxnSpPr>
              <p:nvPr/>
            </p:nvCxnSpPr>
            <p:spPr bwMode="auto">
              <a:xfrm flipV="1">
                <a:off x="6696893" y="5477924"/>
                <a:ext cx="620241" cy="24923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689" name="Oval 198"/>
              <p:cNvGrpSpPr>
                <a:grpSpLocks/>
              </p:cNvGrpSpPr>
              <p:nvPr/>
            </p:nvGrpSpPr>
            <p:grpSpPr bwMode="auto">
              <a:xfrm>
                <a:off x="4984237" y="5480597"/>
                <a:ext cx="593620" cy="544607"/>
                <a:chOff x="5401056" y="1969008"/>
                <a:chExt cx="298704" cy="256032"/>
              </a:xfrm>
            </p:grpSpPr>
            <p:pic>
              <p:nvPicPr>
                <p:cNvPr id="188754" name="Oval 198"/>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01056" y="1969008"/>
                  <a:ext cx="298704" cy="25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55" name="Text Box 305"/>
                <p:cNvSpPr txBox="1">
                  <a:spLocks noChangeArrowheads="1"/>
                </p:cNvSpPr>
                <p:nvPr/>
              </p:nvSpPr>
              <p:spPr bwMode="auto">
                <a:xfrm>
                  <a:off x="5536611" y="2003517"/>
                  <a:ext cx="78760" cy="8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690" name="Oval 199"/>
              <p:cNvGrpSpPr>
                <a:grpSpLocks/>
              </p:cNvGrpSpPr>
              <p:nvPr/>
            </p:nvGrpSpPr>
            <p:grpSpPr bwMode="auto">
              <a:xfrm>
                <a:off x="5093269" y="5726967"/>
                <a:ext cx="726882" cy="674276"/>
                <a:chOff x="5455920" y="2084832"/>
                <a:chExt cx="365760" cy="316992"/>
              </a:xfrm>
            </p:grpSpPr>
            <p:pic>
              <p:nvPicPr>
                <p:cNvPr id="188752" name="Oval 199"/>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55920" y="2084832"/>
                  <a:ext cx="365760" cy="31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53" name="Text Box 308"/>
                <p:cNvSpPr txBox="1">
                  <a:spLocks noChangeArrowheads="1"/>
                </p:cNvSpPr>
                <p:nvPr/>
              </p:nvSpPr>
              <p:spPr bwMode="auto">
                <a:xfrm>
                  <a:off x="5607672" y="2125004"/>
                  <a:ext cx="125053" cy="12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691" name="Oval 200"/>
              <p:cNvGrpSpPr>
                <a:grpSpLocks/>
              </p:cNvGrpSpPr>
              <p:nvPr/>
            </p:nvGrpSpPr>
            <p:grpSpPr bwMode="auto">
              <a:xfrm>
                <a:off x="6038216" y="5623232"/>
                <a:ext cx="666308" cy="661309"/>
                <a:chOff x="5931408" y="2036064"/>
                <a:chExt cx="335280" cy="310896"/>
              </a:xfrm>
            </p:grpSpPr>
            <p:pic>
              <p:nvPicPr>
                <p:cNvPr id="188750" name="Oval 200"/>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31408" y="2036064"/>
                  <a:ext cx="335280"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51" name="Text Box 311"/>
                <p:cNvSpPr txBox="1">
                  <a:spLocks noChangeArrowheads="1"/>
                </p:cNvSpPr>
                <p:nvPr/>
              </p:nvSpPr>
              <p:spPr bwMode="auto">
                <a:xfrm>
                  <a:off x="6074416" y="2078103"/>
                  <a:ext cx="110046" cy="11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692" name="Oval 201"/>
              <p:cNvGrpSpPr>
                <a:grpSpLocks/>
              </p:cNvGrpSpPr>
              <p:nvPr/>
            </p:nvGrpSpPr>
            <p:grpSpPr bwMode="auto">
              <a:xfrm>
                <a:off x="5432481" y="5337961"/>
                <a:ext cx="642079" cy="609442"/>
                <a:chOff x="5626608" y="1901952"/>
                <a:chExt cx="323088" cy="286512"/>
              </a:xfrm>
            </p:grpSpPr>
            <p:pic>
              <p:nvPicPr>
                <p:cNvPr id="188748" name="Oval 201"/>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26608" y="1901952"/>
                  <a:ext cx="323088" cy="28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49" name="Text Box 314"/>
                <p:cNvSpPr txBox="1">
                  <a:spLocks noChangeArrowheads="1"/>
                </p:cNvSpPr>
                <p:nvPr/>
              </p:nvSpPr>
              <p:spPr bwMode="auto">
                <a:xfrm>
                  <a:off x="5766255" y="1938273"/>
                  <a:ext cx="97999" cy="9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693" name="Straight Connector 202"/>
              <p:cNvCxnSpPr>
                <a:cxnSpLocks noChangeShapeType="1"/>
              </p:cNvCxnSpPr>
              <p:nvPr/>
            </p:nvCxnSpPr>
            <p:spPr bwMode="auto">
              <a:xfrm rot="5400000" flipH="1" flipV="1">
                <a:off x="5548643" y="5598078"/>
                <a:ext cx="131828" cy="19089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694" name="Oval 203"/>
              <p:cNvGrpSpPr>
                <a:grpSpLocks/>
              </p:cNvGrpSpPr>
              <p:nvPr/>
            </p:nvGrpSpPr>
            <p:grpSpPr bwMode="auto">
              <a:xfrm>
                <a:off x="5384022" y="6090038"/>
                <a:ext cx="726882" cy="687243"/>
                <a:chOff x="5602224" y="2255520"/>
                <a:chExt cx="365760" cy="323088"/>
              </a:xfrm>
            </p:grpSpPr>
            <p:pic>
              <p:nvPicPr>
                <p:cNvPr id="188746" name="Oval 203"/>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02224" y="2255520"/>
                  <a:ext cx="365760"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47" name="Text Box 318"/>
                <p:cNvSpPr txBox="1">
                  <a:spLocks noChangeArrowheads="1"/>
                </p:cNvSpPr>
                <p:nvPr/>
              </p:nvSpPr>
              <p:spPr bwMode="auto">
                <a:xfrm>
                  <a:off x="5755839" y="2297960"/>
                  <a:ext cx="125053" cy="12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205" name="Straight Connector 204"/>
              <p:cNvCxnSpPr/>
              <p:nvPr/>
            </p:nvCxnSpPr>
            <p:spPr>
              <a:xfrm rot="5400000">
                <a:off x="5519781" y="6184457"/>
                <a:ext cx="239825" cy="631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8696" name="Straight Connector 205"/>
              <p:cNvCxnSpPr>
                <a:cxnSpLocks noChangeShapeType="1"/>
              </p:cNvCxnSpPr>
              <p:nvPr/>
            </p:nvCxnSpPr>
            <p:spPr bwMode="auto">
              <a:xfrm rot="16200000" flipH="1">
                <a:off x="6071067" y="5461301"/>
                <a:ext cx="85042" cy="41766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697" name="Oval 206"/>
              <p:cNvGrpSpPr>
                <a:grpSpLocks/>
              </p:cNvGrpSpPr>
              <p:nvPr/>
            </p:nvGrpSpPr>
            <p:grpSpPr bwMode="auto">
              <a:xfrm>
                <a:off x="5626316" y="5610265"/>
                <a:ext cx="666308" cy="661309"/>
                <a:chOff x="5724144" y="2029968"/>
                <a:chExt cx="335280" cy="310896"/>
              </a:xfrm>
            </p:grpSpPr>
            <p:pic>
              <p:nvPicPr>
                <p:cNvPr id="188744" name="Oval 206"/>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24144" y="2029968"/>
                  <a:ext cx="335280"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45" name="Text Box 323"/>
                <p:cNvSpPr txBox="1">
                  <a:spLocks noChangeArrowheads="1"/>
                </p:cNvSpPr>
                <p:nvPr/>
              </p:nvSpPr>
              <p:spPr bwMode="auto">
                <a:xfrm>
                  <a:off x="5868472" y="2074446"/>
                  <a:ext cx="110045" cy="11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698" name="Oval 207"/>
              <p:cNvGrpSpPr>
                <a:grpSpLocks/>
              </p:cNvGrpSpPr>
              <p:nvPr/>
            </p:nvGrpSpPr>
            <p:grpSpPr bwMode="auto">
              <a:xfrm>
                <a:off x="6547033" y="5532464"/>
                <a:ext cx="666308" cy="661309"/>
                <a:chOff x="6187440" y="1993392"/>
                <a:chExt cx="335280" cy="310896"/>
              </a:xfrm>
            </p:grpSpPr>
            <p:pic>
              <p:nvPicPr>
                <p:cNvPr id="188742" name="Oval 207"/>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187440" y="1993392"/>
                  <a:ext cx="335280"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43" name="Text Box 326"/>
                <p:cNvSpPr txBox="1">
                  <a:spLocks noChangeArrowheads="1"/>
                </p:cNvSpPr>
                <p:nvPr/>
              </p:nvSpPr>
              <p:spPr bwMode="auto">
                <a:xfrm>
                  <a:off x="6329317" y="2034385"/>
                  <a:ext cx="110046" cy="11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699" name="Oval 208"/>
              <p:cNvGrpSpPr>
                <a:grpSpLocks/>
              </p:cNvGrpSpPr>
              <p:nvPr/>
            </p:nvGrpSpPr>
            <p:grpSpPr bwMode="auto">
              <a:xfrm>
                <a:off x="5856495" y="5117525"/>
                <a:ext cx="642079" cy="570541"/>
                <a:chOff x="5839968" y="1798320"/>
                <a:chExt cx="323088" cy="268224"/>
              </a:xfrm>
            </p:grpSpPr>
            <p:pic>
              <p:nvPicPr>
                <p:cNvPr id="188740" name="Oval 208"/>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839968" y="1798320"/>
                  <a:ext cx="323088" cy="26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41" name="Text Box 329"/>
                <p:cNvSpPr txBox="1">
                  <a:spLocks noChangeArrowheads="1"/>
                </p:cNvSpPr>
                <p:nvPr/>
              </p:nvSpPr>
              <p:spPr bwMode="auto">
                <a:xfrm>
                  <a:off x="5981041" y="1832051"/>
                  <a:ext cx="97442" cy="8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700" name="Straight Connector 209"/>
              <p:cNvCxnSpPr>
                <a:cxnSpLocks noChangeShapeType="1"/>
              </p:cNvCxnSpPr>
              <p:nvPr/>
            </p:nvCxnSpPr>
            <p:spPr bwMode="auto">
              <a:xfrm rot="5400000" flipH="1" flipV="1">
                <a:off x="5938057" y="5456846"/>
                <a:ext cx="283227" cy="11436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701" name="Oval 210"/>
              <p:cNvGrpSpPr>
                <a:grpSpLocks/>
              </p:cNvGrpSpPr>
              <p:nvPr/>
            </p:nvGrpSpPr>
            <p:grpSpPr bwMode="auto">
              <a:xfrm>
                <a:off x="5929183" y="5960370"/>
                <a:ext cx="726882" cy="687243"/>
                <a:chOff x="5876544" y="2194560"/>
                <a:chExt cx="365760" cy="323088"/>
              </a:xfrm>
            </p:grpSpPr>
            <p:pic>
              <p:nvPicPr>
                <p:cNvPr id="188738" name="Oval 210"/>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876544" y="2194560"/>
                  <a:ext cx="365760"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39" name="Text Box 333"/>
                <p:cNvSpPr txBox="1">
                  <a:spLocks noChangeArrowheads="1"/>
                </p:cNvSpPr>
                <p:nvPr/>
              </p:nvSpPr>
              <p:spPr bwMode="auto">
                <a:xfrm>
                  <a:off x="6028599" y="2239394"/>
                  <a:ext cx="125053" cy="12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702" name="Straight Connector 211"/>
              <p:cNvCxnSpPr>
                <a:cxnSpLocks noChangeShapeType="1"/>
              </p:cNvCxnSpPr>
              <p:nvPr/>
            </p:nvCxnSpPr>
            <p:spPr bwMode="auto">
              <a:xfrm rot="16200000" flipH="1">
                <a:off x="6035340" y="6039081"/>
                <a:ext cx="241050" cy="4806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703" name="Straight Connector 212"/>
              <p:cNvCxnSpPr>
                <a:cxnSpLocks noChangeShapeType="1"/>
              </p:cNvCxnSpPr>
              <p:nvPr/>
            </p:nvCxnSpPr>
            <p:spPr bwMode="auto">
              <a:xfrm rot="16200000" flipH="1">
                <a:off x="6456122" y="5246795"/>
                <a:ext cx="247245" cy="49848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704" name="Oval 213"/>
              <p:cNvGrpSpPr>
                <a:grpSpLocks/>
              </p:cNvGrpSpPr>
              <p:nvPr/>
            </p:nvGrpSpPr>
            <p:grpSpPr bwMode="auto">
              <a:xfrm>
                <a:off x="6171477" y="5519497"/>
                <a:ext cx="642079" cy="661309"/>
                <a:chOff x="5998464" y="1987296"/>
                <a:chExt cx="323088" cy="310896"/>
              </a:xfrm>
            </p:grpSpPr>
            <p:pic>
              <p:nvPicPr>
                <p:cNvPr id="188736" name="Oval 213"/>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998464" y="1987296"/>
                  <a:ext cx="323088"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37" name="Text Box 338"/>
                <p:cNvSpPr txBox="1">
                  <a:spLocks noChangeArrowheads="1"/>
                </p:cNvSpPr>
                <p:nvPr/>
              </p:nvSpPr>
              <p:spPr bwMode="auto">
                <a:xfrm>
                  <a:off x="6139774" y="2029045"/>
                  <a:ext cx="101958" cy="11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705" name="Oval 215"/>
              <p:cNvGrpSpPr>
                <a:grpSpLocks/>
              </p:cNvGrpSpPr>
              <p:nvPr/>
            </p:nvGrpSpPr>
            <p:grpSpPr bwMode="auto">
              <a:xfrm>
                <a:off x="6316854" y="5104558"/>
                <a:ext cx="617849" cy="583508"/>
                <a:chOff x="6071616" y="1792224"/>
                <a:chExt cx="310896" cy="274320"/>
              </a:xfrm>
            </p:grpSpPr>
            <p:pic>
              <p:nvPicPr>
                <p:cNvPr id="188734" name="Oval 215"/>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071616" y="1792224"/>
                  <a:ext cx="310896"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35" name="Text Box 341"/>
                <p:cNvSpPr txBox="1">
                  <a:spLocks noChangeArrowheads="1"/>
                </p:cNvSpPr>
                <p:nvPr/>
              </p:nvSpPr>
              <p:spPr bwMode="auto">
                <a:xfrm>
                  <a:off x="6209704" y="1831326"/>
                  <a:ext cx="88980" cy="8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706" name="Straight Connector 216"/>
              <p:cNvCxnSpPr>
                <a:cxnSpLocks noChangeShapeType="1"/>
              </p:cNvCxnSpPr>
              <p:nvPr/>
            </p:nvCxnSpPr>
            <p:spPr bwMode="auto">
              <a:xfrm rot="5400000" flipH="1" flipV="1">
                <a:off x="6482064" y="5449856"/>
                <a:ext cx="180769" cy="37663"/>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707" name="Oval 217"/>
              <p:cNvGrpSpPr>
                <a:grpSpLocks/>
              </p:cNvGrpSpPr>
              <p:nvPr/>
            </p:nvGrpSpPr>
            <p:grpSpPr bwMode="auto">
              <a:xfrm>
                <a:off x="6510689" y="5921469"/>
                <a:ext cx="702652" cy="687243"/>
                <a:chOff x="6169152" y="2176272"/>
                <a:chExt cx="353568" cy="323088"/>
              </a:xfrm>
            </p:grpSpPr>
            <p:pic>
              <p:nvPicPr>
                <p:cNvPr id="188732" name="Oval 217"/>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69152" y="2176272"/>
                  <a:ext cx="353568"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33" name="Text Box 345"/>
                <p:cNvSpPr txBox="1">
                  <a:spLocks noChangeArrowheads="1"/>
                </p:cNvSpPr>
                <p:nvPr/>
              </p:nvSpPr>
              <p:spPr bwMode="auto">
                <a:xfrm>
                  <a:off x="6319426" y="2221580"/>
                  <a:ext cx="115861" cy="12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708" name="Straight Connector 218"/>
              <p:cNvCxnSpPr>
                <a:cxnSpLocks noChangeShapeType="1"/>
              </p:cNvCxnSpPr>
              <p:nvPr/>
            </p:nvCxnSpPr>
            <p:spPr bwMode="auto">
              <a:xfrm rot="16200000" flipH="1">
                <a:off x="6558422" y="5942522"/>
                <a:ext cx="299729" cy="10671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709" name="Oval 219"/>
              <p:cNvGrpSpPr>
                <a:grpSpLocks/>
              </p:cNvGrpSpPr>
              <p:nvPr/>
            </p:nvGrpSpPr>
            <p:grpSpPr bwMode="auto">
              <a:xfrm>
                <a:off x="6971047" y="5701033"/>
                <a:ext cx="702652" cy="687243"/>
                <a:chOff x="6400800" y="2072640"/>
                <a:chExt cx="353568" cy="323088"/>
              </a:xfrm>
            </p:grpSpPr>
            <p:pic>
              <p:nvPicPr>
                <p:cNvPr id="188730" name="Oval 219"/>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400800" y="2072640"/>
                  <a:ext cx="353568"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31" name="Text Box 349"/>
                <p:cNvSpPr txBox="1">
                  <a:spLocks noChangeArrowheads="1"/>
                </p:cNvSpPr>
                <p:nvPr/>
              </p:nvSpPr>
              <p:spPr bwMode="auto">
                <a:xfrm>
                  <a:off x="6554631" y="2115115"/>
                  <a:ext cx="115861" cy="12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710" name="Straight Connector 220"/>
              <p:cNvCxnSpPr>
                <a:cxnSpLocks noChangeShapeType="1"/>
              </p:cNvCxnSpPr>
              <p:nvPr/>
            </p:nvCxnSpPr>
            <p:spPr bwMode="auto">
              <a:xfrm rot="16200000" flipH="1">
                <a:off x="6899947" y="5246466"/>
                <a:ext cx="360102" cy="62377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711" name="Straight Connector 221"/>
              <p:cNvCxnSpPr>
                <a:cxnSpLocks noChangeShapeType="1"/>
              </p:cNvCxnSpPr>
              <p:nvPr/>
            </p:nvCxnSpPr>
            <p:spPr bwMode="auto">
              <a:xfrm rot="5400000" flipH="1" flipV="1">
                <a:off x="5970742" y="4881886"/>
                <a:ext cx="109386" cy="23794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712" name="Oval 222"/>
              <p:cNvGrpSpPr>
                <a:grpSpLocks/>
              </p:cNvGrpSpPr>
              <p:nvPr/>
            </p:nvGrpSpPr>
            <p:grpSpPr bwMode="auto">
              <a:xfrm>
                <a:off x="5480940" y="4974890"/>
                <a:ext cx="593620" cy="570541"/>
                <a:chOff x="5650992" y="1731264"/>
                <a:chExt cx="298704" cy="268224"/>
              </a:xfrm>
            </p:grpSpPr>
            <p:pic>
              <p:nvPicPr>
                <p:cNvPr id="188728" name="Oval 222"/>
                <p:cNvPicPr>
                  <a:picLocks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650992" y="1731264"/>
                  <a:ext cx="298704" cy="26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29" name="Text Box 354"/>
                <p:cNvSpPr txBox="1">
                  <a:spLocks noChangeArrowheads="1"/>
                </p:cNvSpPr>
                <p:nvPr/>
              </p:nvSpPr>
              <p:spPr bwMode="auto">
                <a:xfrm>
                  <a:off x="5786350" y="1769185"/>
                  <a:ext cx="78760" cy="8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713" name="Oval 223"/>
              <p:cNvGrpSpPr>
                <a:grpSpLocks/>
              </p:cNvGrpSpPr>
              <p:nvPr/>
            </p:nvGrpSpPr>
            <p:grpSpPr bwMode="auto">
              <a:xfrm>
                <a:off x="5868610" y="4689619"/>
                <a:ext cx="593620" cy="570541"/>
                <a:chOff x="5846064" y="1597152"/>
                <a:chExt cx="298704" cy="268224"/>
              </a:xfrm>
            </p:grpSpPr>
            <p:pic>
              <p:nvPicPr>
                <p:cNvPr id="188726" name="Oval 223"/>
                <p:cNvPicPr>
                  <a:picLocks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846064" y="1597152"/>
                  <a:ext cx="298704" cy="26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27" name="Text Box 357"/>
                <p:cNvSpPr txBox="1">
                  <a:spLocks noChangeArrowheads="1"/>
                </p:cNvSpPr>
                <p:nvPr/>
              </p:nvSpPr>
              <p:spPr bwMode="auto">
                <a:xfrm>
                  <a:off x="5984844" y="1635367"/>
                  <a:ext cx="78760" cy="8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714" name="Straight Connector 224"/>
              <p:cNvCxnSpPr>
                <a:cxnSpLocks noChangeShapeType="1"/>
              </p:cNvCxnSpPr>
              <p:nvPr/>
            </p:nvCxnSpPr>
            <p:spPr bwMode="auto">
              <a:xfrm rot="10800000" flipV="1">
                <a:off x="5331891" y="5143182"/>
                <a:ext cx="385633" cy="37452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715" name="Oval 225"/>
              <p:cNvGrpSpPr>
                <a:grpSpLocks/>
              </p:cNvGrpSpPr>
              <p:nvPr/>
            </p:nvGrpSpPr>
            <p:grpSpPr bwMode="auto">
              <a:xfrm>
                <a:off x="7043735" y="5221260"/>
                <a:ext cx="593620" cy="570541"/>
                <a:chOff x="6437376" y="1847088"/>
                <a:chExt cx="298704" cy="268224"/>
              </a:xfrm>
            </p:grpSpPr>
            <p:pic>
              <p:nvPicPr>
                <p:cNvPr id="188724" name="Oval 225"/>
                <p:cNvPicPr>
                  <a:picLocks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437376" y="1847088"/>
                  <a:ext cx="298704" cy="26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725" name="Text Box 361"/>
                <p:cNvSpPr txBox="1">
                  <a:spLocks noChangeArrowheads="1"/>
                </p:cNvSpPr>
                <p:nvPr/>
              </p:nvSpPr>
              <p:spPr bwMode="auto">
                <a:xfrm>
                  <a:off x="6574948" y="1885357"/>
                  <a:ext cx="78760" cy="8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716" name="Straight Connector 226"/>
              <p:cNvCxnSpPr>
                <a:cxnSpLocks noChangeShapeType="1"/>
              </p:cNvCxnSpPr>
              <p:nvPr/>
            </p:nvCxnSpPr>
            <p:spPr bwMode="auto">
              <a:xfrm rot="16200000" flipH="1">
                <a:off x="6688063" y="4559033"/>
                <a:ext cx="320199" cy="1094465"/>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717" name="Straight Connector 227"/>
              <p:cNvCxnSpPr>
                <a:cxnSpLocks noChangeShapeType="1"/>
              </p:cNvCxnSpPr>
              <p:nvPr/>
            </p:nvCxnSpPr>
            <p:spPr bwMode="auto">
              <a:xfrm rot="16200000" flipV="1">
                <a:off x="6143734" y="5061402"/>
                <a:ext cx="168881" cy="1100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718" name="Straight Connector 229"/>
              <p:cNvCxnSpPr>
                <a:cxnSpLocks noChangeShapeType="1"/>
              </p:cNvCxnSpPr>
              <p:nvPr/>
            </p:nvCxnSpPr>
            <p:spPr bwMode="auto">
              <a:xfrm flipV="1">
                <a:off x="5945093" y="5280846"/>
                <a:ext cx="151654" cy="240570"/>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719" name="Straight Connector 231"/>
              <p:cNvCxnSpPr>
                <a:cxnSpLocks noChangeShapeType="1"/>
              </p:cNvCxnSpPr>
              <p:nvPr/>
            </p:nvCxnSpPr>
            <p:spPr bwMode="auto">
              <a:xfrm rot="10800000" flipV="1">
                <a:off x="5694839" y="5823728"/>
                <a:ext cx="173009" cy="11658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720" name="Straight Connector 232"/>
              <p:cNvCxnSpPr>
                <a:cxnSpLocks noChangeShapeType="1"/>
              </p:cNvCxnSpPr>
              <p:nvPr/>
            </p:nvCxnSpPr>
            <p:spPr bwMode="auto">
              <a:xfrm rot="10800000" flipV="1">
                <a:off x="6531356" y="6145744"/>
                <a:ext cx="230289" cy="3789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234" name="Straight Connector 233"/>
              <p:cNvCxnSpPr/>
              <p:nvPr/>
            </p:nvCxnSpPr>
            <p:spPr>
              <a:xfrm rot="10800000">
                <a:off x="4806809" y="5821120"/>
                <a:ext cx="239770" cy="67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8722" name="Straight Connector 234"/>
              <p:cNvCxnSpPr>
                <a:cxnSpLocks noChangeShapeType="1"/>
              </p:cNvCxnSpPr>
              <p:nvPr/>
            </p:nvCxnSpPr>
            <p:spPr bwMode="auto">
              <a:xfrm rot="16200000" flipH="1">
                <a:off x="4555706" y="5584431"/>
                <a:ext cx="103419" cy="17039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723" name="Straight Connector 235"/>
              <p:cNvCxnSpPr>
                <a:cxnSpLocks noChangeShapeType="1"/>
              </p:cNvCxnSpPr>
              <p:nvPr/>
            </p:nvCxnSpPr>
            <p:spPr bwMode="auto">
              <a:xfrm flipV="1">
                <a:off x="5518731" y="5143183"/>
                <a:ext cx="198792" cy="4233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pic>
          <p:nvPicPr>
            <p:cNvPr id="188653" name="Picture 6" descr="C:\Documents and Settings\Administrator\Local Settings\Temporary Internet Files\Content.IE5\W0M60EW3\MCj043481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91" y="1922961"/>
              <a:ext cx="651481" cy="65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54" name="Picture 6" descr="C:\Documents and Settings\Administrator\Local Settings\Temporary Internet Files\Content.IE5\W0M60EW3\MCj043481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386" y="1694274"/>
              <a:ext cx="562416" cy="56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55" name="Picture 6" descr="C:\Documents and Settings\Administrator\Local Settings\Temporary Internet Files\Content.IE5\W0M60EW3\MCj043481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698" y="1389358"/>
              <a:ext cx="651481" cy="65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656" name="Picture 6" descr="C:\Documents and Settings\Administrator\Local Settings\Temporary Internet Files\Content.IE5\W0M60EW3\MCj043481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503" y="1618045"/>
              <a:ext cx="651481" cy="65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8434" name="Elbow Connector 97"/>
          <p:cNvCxnSpPr>
            <a:cxnSpLocks noChangeShapeType="1"/>
          </p:cNvCxnSpPr>
          <p:nvPr/>
        </p:nvCxnSpPr>
        <p:spPr bwMode="auto">
          <a:xfrm>
            <a:off x="7370763" y="5195888"/>
            <a:ext cx="117475" cy="1587"/>
          </a:xfrm>
          <a:prstGeom prst="bentConnector3">
            <a:avLst>
              <a:gd name="adj1" fmla="val 50000"/>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8435" name="Rectangle 525"/>
          <p:cNvSpPr>
            <a:spLocks noChangeArrowheads="1"/>
          </p:cNvSpPr>
          <p:nvPr/>
        </p:nvSpPr>
        <p:spPr bwMode="black">
          <a:xfrm>
            <a:off x="182563" y="6478588"/>
            <a:ext cx="3667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fld id="{AE99AF6C-84CE-6548-9607-B9954D78F1C3}" type="slidenum">
              <a:rPr lang="ja-JP" altLang="en-US" sz="800">
                <a:solidFill>
                  <a:srgbClr val="000000"/>
                </a:solidFill>
                <a:ea typeface="MS PGothic" charset="0"/>
                <a:cs typeface="MS PGothic" charset="0"/>
              </a:rPr>
              <a:pPr/>
              <a:t>61</a:t>
            </a:fld>
            <a:endParaRPr lang="en-US" altLang="ja-JP" sz="800">
              <a:solidFill>
                <a:srgbClr val="000000"/>
              </a:solidFill>
              <a:ea typeface="MS PGothic" charset="0"/>
              <a:cs typeface="MS PGothic" charset="0"/>
            </a:endParaRPr>
          </a:p>
        </p:txBody>
      </p:sp>
      <p:grpSp>
        <p:nvGrpSpPr>
          <p:cNvPr id="188436" name="Flowchart: Magnetic Disk 58"/>
          <p:cNvGrpSpPr>
            <a:grpSpLocks/>
          </p:cNvGrpSpPr>
          <p:nvPr/>
        </p:nvGrpSpPr>
        <p:grpSpPr bwMode="auto">
          <a:xfrm>
            <a:off x="8153400" y="2947988"/>
            <a:ext cx="762000" cy="609600"/>
            <a:chOff x="4700" y="2911"/>
            <a:chExt cx="549" cy="545"/>
          </a:xfrm>
        </p:grpSpPr>
        <p:pic>
          <p:nvPicPr>
            <p:cNvPr id="188649" name="Flowchart: Magnetic Disk 58"/>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700" y="2911"/>
              <a:ext cx="549"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 name="Text Box 67"/>
            <p:cNvSpPr txBox="1">
              <a:spLocks noChangeArrowheads="1"/>
            </p:cNvSpPr>
            <p:nvPr/>
          </p:nvSpPr>
          <p:spPr bwMode="auto">
            <a:xfrm>
              <a:off x="4741" y="3093"/>
              <a:ext cx="469" cy="237"/>
            </a:xfrm>
            <a:prstGeom prst="rect">
              <a:avLst/>
            </a:prstGeom>
            <a:noFill/>
            <a:ln w="9525">
              <a:noFill/>
              <a:miter lim="800000"/>
              <a:headEnd/>
              <a:tailEnd/>
            </a:ln>
          </p:spPr>
          <p:txBody>
            <a:bodyPr anchor="ctr"/>
            <a:lstStyle/>
            <a:p>
              <a:pPr algn="ctr">
                <a:defRPr/>
              </a:pPr>
              <a:r>
                <a:rPr lang="en-US" sz="1050" dirty="0">
                  <a:solidFill>
                    <a:srgbClr val="FFFFFF"/>
                  </a:solidFill>
                  <a:ea typeface="MS PGothic" pitchFamily="34" charset="-128"/>
                </a:rPr>
                <a:t>Models</a:t>
              </a:r>
            </a:p>
          </p:txBody>
        </p:sp>
      </p:grpSp>
      <p:sp>
        <p:nvSpPr>
          <p:cNvPr id="500" name="TextBox 499"/>
          <p:cNvSpPr txBox="1"/>
          <p:nvPr/>
        </p:nvSpPr>
        <p:spPr>
          <a:xfrm>
            <a:off x="7643750" y="5936675"/>
            <a:ext cx="1295400" cy="523220"/>
          </a:xfrm>
          <a:prstGeom prst="rect">
            <a:avLst/>
          </a:prstGeom>
          <a:solidFill>
            <a:schemeClr val="tx1">
              <a:lumMod val="95000"/>
              <a:lumOff val="5000"/>
            </a:schemeClr>
          </a:solidFill>
          <a:effectLst>
            <a:glow rad="101600">
              <a:srgbClr val="FFFF00">
                <a:alpha val="60000"/>
              </a:srgbClr>
            </a:glow>
          </a:effectLst>
        </p:spPr>
        <p:txBody>
          <a:bodyPr>
            <a:spAutoFit/>
          </a:bodyPr>
          <a:lstStyle/>
          <a:p>
            <a:pPr algn="ctr">
              <a:defRPr/>
            </a:pPr>
            <a:r>
              <a:rPr lang="en-US" sz="1400" b="1" dirty="0">
                <a:solidFill>
                  <a:srgbClr val="FFFFFF"/>
                </a:solidFill>
                <a:ea typeface="+mn-ea"/>
              </a:rPr>
              <a:t>Answer &amp; Confidence</a:t>
            </a:r>
          </a:p>
        </p:txBody>
      </p:sp>
      <p:sp>
        <p:nvSpPr>
          <p:cNvPr id="502" name="TextBox 501"/>
          <p:cNvSpPr txBox="1"/>
          <p:nvPr/>
        </p:nvSpPr>
        <p:spPr>
          <a:xfrm>
            <a:off x="68240" y="3445826"/>
            <a:ext cx="990600" cy="307777"/>
          </a:xfrm>
          <a:prstGeom prst="rect">
            <a:avLst/>
          </a:prstGeom>
          <a:solidFill>
            <a:schemeClr val="tx1">
              <a:lumMod val="95000"/>
              <a:lumOff val="5000"/>
            </a:schemeClr>
          </a:solidFill>
          <a:effectLst>
            <a:glow rad="101600">
              <a:srgbClr val="FFFF00">
                <a:alpha val="60000"/>
              </a:srgbClr>
            </a:glow>
          </a:effectLst>
        </p:spPr>
        <p:txBody>
          <a:bodyPr>
            <a:spAutoFit/>
          </a:bodyPr>
          <a:lstStyle/>
          <a:p>
            <a:pPr algn="ctr">
              <a:defRPr/>
            </a:pPr>
            <a:r>
              <a:rPr lang="en-US" sz="1400" b="1" dirty="0">
                <a:solidFill>
                  <a:srgbClr val="FFFFFF"/>
                </a:solidFill>
                <a:ea typeface="+mn-ea"/>
              </a:rPr>
              <a:t>Question</a:t>
            </a:r>
          </a:p>
        </p:txBody>
      </p:sp>
      <p:pic>
        <p:nvPicPr>
          <p:cNvPr id="188443" name="Picture 6" descr="C:\Documents and Settings\Administrator\Local Settings\Temporary Internet Files\Content.IE5\W0M60EW3\MCj043481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62188"/>
            <a:ext cx="5334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 name="Rounded Rectangle 369"/>
          <p:cNvSpPr>
            <a:spLocks noChangeArrowheads="1"/>
          </p:cNvSpPr>
          <p:nvPr/>
        </p:nvSpPr>
        <p:spPr bwMode="auto">
          <a:xfrm>
            <a:off x="1066800" y="3643313"/>
            <a:ext cx="2133600" cy="925512"/>
          </a:xfrm>
          <a:prstGeom prst="roundRect">
            <a:avLst>
              <a:gd name="adj" fmla="val 16667"/>
            </a:avLst>
          </a:prstGeom>
          <a:solidFill>
            <a:srgbClr val="A6A6A6"/>
          </a:solidFill>
          <a:ln w="9525">
            <a:noFill/>
            <a:round/>
            <a:headEnd/>
            <a:tailEnd/>
          </a:ln>
          <a:effectLst>
            <a:outerShdw dist="20000" dir="5400000" rotWithShape="0">
              <a:srgbClr val="808080">
                <a:alpha val="37999"/>
              </a:srgbClr>
            </a:outerShdw>
          </a:effectLst>
        </p:spPr>
        <p:txBody>
          <a:bodyPr anchor="ctr"/>
          <a:lstStyle/>
          <a:p>
            <a:pPr algn="ctr">
              <a:defRPr/>
            </a:pPr>
            <a:endParaRPr lang="en-US">
              <a:solidFill>
                <a:srgbClr val="808080"/>
              </a:solidFill>
              <a:ea typeface="+mn-ea"/>
            </a:endParaRPr>
          </a:p>
        </p:txBody>
      </p:sp>
      <p:cxnSp>
        <p:nvCxnSpPr>
          <p:cNvPr id="188445" name="AutoShape 61"/>
          <p:cNvCxnSpPr>
            <a:cxnSpLocks noChangeShapeType="1"/>
          </p:cNvCxnSpPr>
          <p:nvPr/>
        </p:nvCxnSpPr>
        <p:spPr bwMode="auto">
          <a:xfrm>
            <a:off x="1911350" y="4100513"/>
            <a:ext cx="206375" cy="952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8446" name="Straight Arrow Connector 624"/>
          <p:cNvCxnSpPr>
            <a:cxnSpLocks noChangeShapeType="1"/>
          </p:cNvCxnSpPr>
          <p:nvPr/>
        </p:nvCxnSpPr>
        <p:spPr bwMode="auto">
          <a:xfrm rot="16200000" flipV="1">
            <a:off x="2344738" y="3808412"/>
            <a:ext cx="338138" cy="1751013"/>
          </a:xfrm>
          <a:prstGeom prst="straightConnector1">
            <a:avLst/>
          </a:prstGeom>
          <a:noFill/>
          <a:ln w="19050">
            <a:solidFill>
              <a:srgbClr val="FFCC00"/>
            </a:solidFill>
            <a:prstDash val="sysDash"/>
            <a:round/>
            <a:headEnd/>
            <a:tailEnd/>
          </a:ln>
          <a:extLst>
            <a:ext uri="{909E8E84-426E-40dd-AFC4-6F175D3DCCD1}">
              <a14:hiddenFill xmlns:a14="http://schemas.microsoft.com/office/drawing/2010/main">
                <a:noFill/>
              </a14:hiddenFill>
            </a:ext>
          </a:extLst>
        </p:spPr>
      </p:cxnSp>
      <p:cxnSp>
        <p:nvCxnSpPr>
          <p:cNvPr id="188447" name="Straight Arrow Connector 627"/>
          <p:cNvCxnSpPr>
            <a:cxnSpLocks noChangeShapeType="1"/>
          </p:cNvCxnSpPr>
          <p:nvPr/>
        </p:nvCxnSpPr>
        <p:spPr bwMode="auto">
          <a:xfrm rot="16200000" flipV="1">
            <a:off x="2913857" y="4377531"/>
            <a:ext cx="381000" cy="569913"/>
          </a:xfrm>
          <a:prstGeom prst="straightConnector1">
            <a:avLst/>
          </a:prstGeom>
          <a:noFill/>
          <a:ln w="19050">
            <a:solidFill>
              <a:srgbClr val="FFCC00"/>
            </a:solidFill>
            <a:prstDash val="sysDash"/>
            <a:round/>
            <a:headEnd/>
            <a:tailEnd/>
          </a:ln>
          <a:extLst>
            <a:ext uri="{909E8E84-426E-40dd-AFC4-6F175D3DCCD1}">
              <a14:hiddenFill xmlns:a14="http://schemas.microsoft.com/office/drawing/2010/main">
                <a:noFill/>
              </a14:hiddenFill>
            </a:ext>
          </a:extLst>
        </p:spPr>
      </p:cxnSp>
      <p:pic>
        <p:nvPicPr>
          <p:cNvPr id="188448" name="Picture 6" descr="C:\Documents and Settings\Administrator\Local Settings\Temporary Internet Files\Content.IE5\W0M60EW3\MCj043481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2359025"/>
            <a:ext cx="4968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49" name="Picture 6" descr="C:\Documents and Settings\Administrator\Local Settings\Temporary Internet Files\Content.IE5\W0M60EW3\MCj043481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2571750"/>
            <a:ext cx="65246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50" name="Picture 6" descr="C:\Documents and Settings\Administrator\Local Settings\Temporary Internet Files\Content.IE5\W0M60EW3\MCj043481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113" y="2317750"/>
            <a:ext cx="56197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51" name="Picture 6" descr="C:\Documents and Settings\Administrator\Local Settings\Temporary Internet Files\Content.IE5\W0M60EW3\MCj043481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150" y="2338388"/>
            <a:ext cx="6508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8452" name="Group 162"/>
          <p:cNvGrpSpPr>
            <a:grpSpLocks/>
          </p:cNvGrpSpPr>
          <p:nvPr/>
        </p:nvGrpSpPr>
        <p:grpSpPr bwMode="auto">
          <a:xfrm>
            <a:off x="1524000" y="2566988"/>
            <a:ext cx="1736725" cy="1000125"/>
            <a:chOff x="4221002" y="4650767"/>
            <a:chExt cx="3452681" cy="2126585"/>
          </a:xfrm>
        </p:grpSpPr>
        <p:cxnSp>
          <p:nvCxnSpPr>
            <p:cNvPr id="188518" name="Straight Connector 166"/>
            <p:cNvCxnSpPr>
              <a:cxnSpLocks noChangeShapeType="1"/>
            </p:cNvCxnSpPr>
            <p:nvPr/>
          </p:nvCxnSpPr>
          <p:spPr bwMode="auto">
            <a:xfrm flipV="1">
              <a:off x="5841721" y="5346382"/>
              <a:ext cx="685967" cy="268450"/>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519" name="Oval 167"/>
            <p:cNvGrpSpPr>
              <a:grpSpLocks/>
            </p:cNvGrpSpPr>
            <p:nvPr/>
          </p:nvGrpSpPr>
          <p:grpSpPr bwMode="auto">
            <a:xfrm>
              <a:off x="4221002" y="5441752"/>
              <a:ext cx="533047" cy="427911"/>
              <a:chOff x="5017008" y="1950720"/>
              <a:chExt cx="268224" cy="201168"/>
            </a:xfrm>
          </p:grpSpPr>
          <p:pic>
            <p:nvPicPr>
              <p:cNvPr id="188647" name="Oval 16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008" y="1950720"/>
                <a:ext cx="268224"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48" name="Text Box 242"/>
              <p:cNvSpPr txBox="1">
                <a:spLocks noChangeArrowheads="1"/>
              </p:cNvSpPr>
              <p:nvPr/>
            </p:nvSpPr>
            <p:spPr bwMode="auto">
              <a:xfrm>
                <a:off x="5139376" y="1978064"/>
                <a:ext cx="58392" cy="4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520" name="Oval 168"/>
            <p:cNvGrpSpPr>
              <a:grpSpLocks/>
            </p:cNvGrpSpPr>
            <p:nvPr/>
          </p:nvGrpSpPr>
          <p:grpSpPr bwMode="auto">
            <a:xfrm>
              <a:off x="4330034" y="5688124"/>
              <a:ext cx="629962" cy="479779"/>
              <a:chOff x="5071872" y="2066544"/>
              <a:chExt cx="316992" cy="225552"/>
            </a:xfrm>
          </p:grpSpPr>
          <p:pic>
            <p:nvPicPr>
              <p:cNvPr id="188645" name="Oval 16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1872" y="2066544"/>
                <a:ext cx="316992" cy="22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46" name="Text Box 245"/>
              <p:cNvSpPr txBox="1">
                <a:spLocks noChangeArrowheads="1"/>
              </p:cNvSpPr>
              <p:nvPr/>
            </p:nvSpPr>
            <p:spPr bwMode="auto">
              <a:xfrm>
                <a:off x="5207958" y="2096085"/>
                <a:ext cx="92711" cy="6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521" name="Oval 169"/>
            <p:cNvGrpSpPr>
              <a:grpSpLocks/>
            </p:cNvGrpSpPr>
            <p:nvPr/>
          </p:nvGrpSpPr>
          <p:grpSpPr bwMode="auto">
            <a:xfrm>
              <a:off x="5262864" y="5584388"/>
              <a:ext cx="593618" cy="479779"/>
              <a:chOff x="5541264" y="2017776"/>
              <a:chExt cx="298704" cy="225552"/>
            </a:xfrm>
          </p:grpSpPr>
          <p:pic>
            <p:nvPicPr>
              <p:cNvPr id="188643" name="Oval 16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1264" y="2017776"/>
                <a:ext cx="298704" cy="22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44" name="Text Box 248"/>
              <p:cNvSpPr txBox="1">
                <a:spLocks noChangeArrowheads="1"/>
              </p:cNvSpPr>
              <p:nvPr/>
            </p:nvSpPr>
            <p:spPr bwMode="auto">
              <a:xfrm>
                <a:off x="5675505" y="2049962"/>
                <a:ext cx="81585" cy="6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522" name="Oval 170"/>
            <p:cNvGrpSpPr>
              <a:grpSpLocks/>
            </p:cNvGrpSpPr>
            <p:nvPr/>
          </p:nvGrpSpPr>
          <p:grpSpPr bwMode="auto">
            <a:xfrm>
              <a:off x="4657130" y="5299117"/>
              <a:ext cx="581503" cy="453845"/>
              <a:chOff x="5236464" y="1883664"/>
              <a:chExt cx="292608" cy="213360"/>
            </a:xfrm>
          </p:grpSpPr>
          <p:pic>
            <p:nvPicPr>
              <p:cNvPr id="188641" name="Oval 17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6464" y="1883664"/>
                <a:ext cx="292608" cy="21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42" name="Text Box 251"/>
              <p:cNvSpPr txBox="1">
                <a:spLocks noChangeArrowheads="1"/>
              </p:cNvSpPr>
              <p:nvPr/>
            </p:nvSpPr>
            <p:spPr bwMode="auto">
              <a:xfrm>
                <a:off x="5367989" y="1911222"/>
                <a:ext cx="72654" cy="5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523" name="Straight Connector 171"/>
            <p:cNvCxnSpPr>
              <a:cxnSpLocks noChangeShapeType="1"/>
            </p:cNvCxnSpPr>
            <p:nvPr/>
          </p:nvCxnSpPr>
          <p:spPr bwMode="auto">
            <a:xfrm rot="5400000" flipH="1" flipV="1">
              <a:off x="4682988" y="5485877"/>
              <a:ext cx="245137" cy="22590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524" name="Oval 172"/>
            <p:cNvGrpSpPr>
              <a:grpSpLocks/>
            </p:cNvGrpSpPr>
            <p:nvPr/>
          </p:nvGrpSpPr>
          <p:grpSpPr bwMode="auto">
            <a:xfrm>
              <a:off x="4620786" y="6051200"/>
              <a:ext cx="629962" cy="505713"/>
              <a:chOff x="5218176" y="2237232"/>
              <a:chExt cx="316992" cy="237744"/>
            </a:xfrm>
          </p:grpSpPr>
          <p:pic>
            <p:nvPicPr>
              <p:cNvPr id="188639" name="Oval 17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8176" y="2237232"/>
                <a:ext cx="316992"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40" name="Text Box 255"/>
              <p:cNvSpPr txBox="1">
                <a:spLocks noChangeArrowheads="1"/>
              </p:cNvSpPr>
              <p:nvPr/>
            </p:nvSpPr>
            <p:spPr bwMode="auto">
              <a:xfrm>
                <a:off x="5356124" y="2269041"/>
                <a:ext cx="92711" cy="6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525" name="Straight Connector 173"/>
            <p:cNvCxnSpPr>
              <a:cxnSpLocks noChangeShapeType="1"/>
            </p:cNvCxnSpPr>
            <p:nvPr/>
          </p:nvCxnSpPr>
          <p:spPr bwMode="auto">
            <a:xfrm rot="16200000" flipH="1">
              <a:off x="4672488" y="6005951"/>
              <a:ext cx="296524" cy="7204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526" name="Straight Connector 174"/>
            <p:cNvCxnSpPr>
              <a:cxnSpLocks noChangeShapeType="1"/>
            </p:cNvCxnSpPr>
            <p:nvPr/>
          </p:nvCxnSpPr>
          <p:spPr bwMode="auto">
            <a:xfrm rot="16200000" flipH="1">
              <a:off x="5207974" y="5331185"/>
              <a:ext cx="176592" cy="46674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527" name="Oval 175"/>
            <p:cNvGrpSpPr>
              <a:grpSpLocks/>
            </p:cNvGrpSpPr>
            <p:nvPr/>
          </p:nvGrpSpPr>
          <p:grpSpPr bwMode="auto">
            <a:xfrm>
              <a:off x="4826735" y="5701091"/>
              <a:ext cx="605733" cy="466812"/>
              <a:chOff x="5321808" y="2072640"/>
              <a:chExt cx="304800" cy="219456"/>
            </a:xfrm>
          </p:grpSpPr>
          <p:pic>
            <p:nvPicPr>
              <p:cNvPr id="188637" name="Oval 17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21808" y="2072640"/>
                <a:ext cx="304800" cy="21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38" name="Text Box 260"/>
              <p:cNvSpPr txBox="1">
                <a:spLocks noChangeArrowheads="1"/>
              </p:cNvSpPr>
              <p:nvPr/>
            </p:nvSpPr>
            <p:spPr bwMode="auto">
              <a:xfrm>
                <a:off x="5455913" y="2100877"/>
                <a:ext cx="81585" cy="6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528" name="Oval 176"/>
            <p:cNvGrpSpPr>
              <a:grpSpLocks/>
            </p:cNvGrpSpPr>
            <p:nvPr/>
          </p:nvGrpSpPr>
          <p:grpSpPr bwMode="auto">
            <a:xfrm>
              <a:off x="5771680" y="5493622"/>
              <a:ext cx="605733" cy="466812"/>
              <a:chOff x="5797296" y="1975104"/>
              <a:chExt cx="304800" cy="219456"/>
            </a:xfrm>
          </p:grpSpPr>
          <p:pic>
            <p:nvPicPr>
              <p:cNvPr id="188635" name="Oval 17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7296" y="1975104"/>
                <a:ext cx="304800" cy="21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36" name="Text Box 263"/>
              <p:cNvSpPr txBox="1">
                <a:spLocks noChangeArrowheads="1"/>
              </p:cNvSpPr>
              <p:nvPr/>
            </p:nvSpPr>
            <p:spPr bwMode="auto">
              <a:xfrm>
                <a:off x="5930406" y="2006244"/>
                <a:ext cx="81585" cy="6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529" name="Oval 177"/>
            <p:cNvGrpSpPr>
              <a:grpSpLocks/>
            </p:cNvGrpSpPr>
            <p:nvPr/>
          </p:nvGrpSpPr>
          <p:grpSpPr bwMode="auto">
            <a:xfrm>
              <a:off x="5093257" y="5078678"/>
              <a:ext cx="569391" cy="427911"/>
              <a:chOff x="5455920" y="1780032"/>
              <a:chExt cx="286512" cy="201168"/>
            </a:xfrm>
          </p:grpSpPr>
          <p:pic>
            <p:nvPicPr>
              <p:cNvPr id="188633" name="Oval 17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55920" y="1780032"/>
                <a:ext cx="286512"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34" name="Text Box 266"/>
              <p:cNvSpPr txBox="1">
                <a:spLocks noChangeArrowheads="1"/>
              </p:cNvSpPr>
              <p:nvPr/>
            </p:nvSpPr>
            <p:spPr bwMode="auto">
              <a:xfrm>
                <a:off x="5582805" y="1806260"/>
                <a:ext cx="72241" cy="4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530" name="Straight Connector 178"/>
            <p:cNvCxnSpPr>
              <a:cxnSpLocks noChangeShapeType="1"/>
            </p:cNvCxnSpPr>
            <p:nvPr/>
          </p:nvCxnSpPr>
          <p:spPr bwMode="auto">
            <a:xfrm rot="5400000" flipH="1" flipV="1">
              <a:off x="5011361" y="5399623"/>
              <a:ext cx="497013" cy="17110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531" name="Oval 179"/>
            <p:cNvGrpSpPr>
              <a:grpSpLocks/>
            </p:cNvGrpSpPr>
            <p:nvPr/>
          </p:nvGrpSpPr>
          <p:grpSpPr bwMode="auto">
            <a:xfrm>
              <a:off x="5165947" y="5921530"/>
              <a:ext cx="629962" cy="505713"/>
              <a:chOff x="5492496" y="2176272"/>
              <a:chExt cx="316992" cy="237744"/>
            </a:xfrm>
          </p:grpSpPr>
          <p:pic>
            <p:nvPicPr>
              <p:cNvPr id="188631" name="Oval 17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92496" y="2176272"/>
                <a:ext cx="316992"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32" name="Text Box 270"/>
              <p:cNvSpPr txBox="1">
                <a:spLocks noChangeArrowheads="1"/>
              </p:cNvSpPr>
              <p:nvPr/>
            </p:nvSpPr>
            <p:spPr bwMode="auto">
              <a:xfrm>
                <a:off x="5628885" y="2210475"/>
                <a:ext cx="92711" cy="6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532" name="Straight Connector 180"/>
            <p:cNvCxnSpPr>
              <a:cxnSpLocks noChangeShapeType="1"/>
            </p:cNvCxnSpPr>
            <p:nvPr/>
          </p:nvCxnSpPr>
          <p:spPr bwMode="auto">
            <a:xfrm rot="16200000" flipH="1">
              <a:off x="5241183" y="5908009"/>
              <a:ext cx="171849" cy="14345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533" name="Straight Connector 181"/>
            <p:cNvCxnSpPr>
              <a:cxnSpLocks noChangeShapeType="1"/>
            </p:cNvCxnSpPr>
            <p:nvPr/>
          </p:nvCxnSpPr>
          <p:spPr bwMode="auto">
            <a:xfrm rot="16200000" flipH="1">
              <a:off x="5601002" y="5124653"/>
              <a:ext cx="323192" cy="54722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534" name="Oval 182"/>
            <p:cNvGrpSpPr>
              <a:grpSpLocks/>
            </p:cNvGrpSpPr>
            <p:nvPr/>
          </p:nvGrpSpPr>
          <p:grpSpPr bwMode="auto">
            <a:xfrm>
              <a:off x="5396126" y="5480655"/>
              <a:ext cx="581503" cy="479779"/>
              <a:chOff x="5608320" y="1969008"/>
              <a:chExt cx="292608" cy="225552"/>
            </a:xfrm>
          </p:grpSpPr>
          <p:pic>
            <p:nvPicPr>
              <p:cNvPr id="188629" name="Oval 18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08320" y="1969008"/>
                <a:ext cx="292608" cy="22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30" name="Text Box 275"/>
              <p:cNvSpPr txBox="1">
                <a:spLocks noChangeArrowheads="1"/>
              </p:cNvSpPr>
              <p:nvPr/>
            </p:nvSpPr>
            <p:spPr bwMode="auto">
              <a:xfrm>
                <a:off x="5741296" y="2000905"/>
                <a:ext cx="75589" cy="6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535" name="Oval 183"/>
            <p:cNvGrpSpPr>
              <a:grpSpLocks/>
            </p:cNvGrpSpPr>
            <p:nvPr/>
          </p:nvGrpSpPr>
          <p:grpSpPr bwMode="auto">
            <a:xfrm>
              <a:off x="5541502" y="5065711"/>
              <a:ext cx="557274" cy="440878"/>
              <a:chOff x="5681472" y="1773936"/>
              <a:chExt cx="280416" cy="207264"/>
            </a:xfrm>
          </p:grpSpPr>
          <p:pic>
            <p:nvPicPr>
              <p:cNvPr id="188627" name="Oval 183"/>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1472" y="1773936"/>
                <a:ext cx="280416" cy="20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28" name="Text Box 278"/>
              <p:cNvSpPr txBox="1">
                <a:spLocks noChangeArrowheads="1"/>
              </p:cNvSpPr>
              <p:nvPr/>
            </p:nvSpPr>
            <p:spPr bwMode="auto">
              <a:xfrm>
                <a:off x="5811921" y="1805214"/>
                <a:ext cx="65968" cy="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536" name="Straight Connector 184"/>
            <p:cNvCxnSpPr>
              <a:cxnSpLocks noChangeShapeType="1"/>
            </p:cNvCxnSpPr>
            <p:nvPr/>
          </p:nvCxnSpPr>
          <p:spPr bwMode="auto">
            <a:xfrm rot="5400000" flipH="1" flipV="1">
              <a:off x="5626905" y="5347188"/>
              <a:ext cx="282436" cy="65245"/>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537" name="Oval 185"/>
            <p:cNvGrpSpPr>
              <a:grpSpLocks/>
            </p:cNvGrpSpPr>
            <p:nvPr/>
          </p:nvGrpSpPr>
          <p:grpSpPr bwMode="auto">
            <a:xfrm>
              <a:off x="5747451" y="5882629"/>
              <a:ext cx="605733" cy="505713"/>
              <a:chOff x="5785104" y="2157984"/>
              <a:chExt cx="304800" cy="237744"/>
            </a:xfrm>
          </p:grpSpPr>
          <p:pic>
            <p:nvPicPr>
              <p:cNvPr id="188625" name="Oval 185"/>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85104" y="2157984"/>
                <a:ext cx="304800"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26" name="Text Box 282"/>
              <p:cNvSpPr txBox="1">
                <a:spLocks noChangeArrowheads="1"/>
              </p:cNvSpPr>
              <p:nvPr/>
            </p:nvSpPr>
            <p:spPr bwMode="auto">
              <a:xfrm>
                <a:off x="5920204" y="2192662"/>
                <a:ext cx="85897" cy="6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538" name="Straight Connector 186"/>
            <p:cNvCxnSpPr>
              <a:cxnSpLocks noChangeShapeType="1"/>
            </p:cNvCxnSpPr>
            <p:nvPr/>
          </p:nvCxnSpPr>
          <p:spPr bwMode="auto">
            <a:xfrm rot="16200000" flipH="1">
              <a:off x="5722291" y="5769477"/>
              <a:ext cx="346610" cy="169973"/>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539" name="Oval 187"/>
            <p:cNvGrpSpPr>
              <a:grpSpLocks/>
            </p:cNvGrpSpPr>
            <p:nvPr/>
          </p:nvGrpSpPr>
          <p:grpSpPr bwMode="auto">
            <a:xfrm>
              <a:off x="6219922" y="5662193"/>
              <a:ext cx="605733" cy="505713"/>
              <a:chOff x="6022848" y="2054352"/>
              <a:chExt cx="304800" cy="237744"/>
            </a:xfrm>
          </p:grpSpPr>
          <p:pic>
            <p:nvPicPr>
              <p:cNvPr id="188623" name="Oval 187"/>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22848" y="2054352"/>
                <a:ext cx="304800"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24" name="Text Box 286"/>
              <p:cNvSpPr txBox="1">
                <a:spLocks noChangeArrowheads="1"/>
              </p:cNvSpPr>
              <p:nvPr/>
            </p:nvSpPr>
            <p:spPr bwMode="auto">
              <a:xfrm>
                <a:off x="6155408" y="2086196"/>
                <a:ext cx="85897" cy="6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540" name="Straight Connector 188"/>
            <p:cNvCxnSpPr>
              <a:cxnSpLocks noChangeShapeType="1"/>
            </p:cNvCxnSpPr>
            <p:nvPr/>
          </p:nvCxnSpPr>
          <p:spPr bwMode="auto">
            <a:xfrm rot="16200000" flipH="1">
              <a:off x="6019393" y="5151042"/>
              <a:ext cx="461773" cy="636870"/>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541" name="Straight Connector 189"/>
            <p:cNvCxnSpPr>
              <a:cxnSpLocks noChangeShapeType="1"/>
            </p:cNvCxnSpPr>
            <p:nvPr/>
          </p:nvCxnSpPr>
          <p:spPr bwMode="auto">
            <a:xfrm rot="5400000" flipH="1" flipV="1">
              <a:off x="5122330" y="4768828"/>
              <a:ext cx="186843" cy="27842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542" name="Oval 190"/>
            <p:cNvGrpSpPr>
              <a:grpSpLocks/>
            </p:cNvGrpSpPr>
            <p:nvPr/>
          </p:nvGrpSpPr>
          <p:grpSpPr bwMode="auto">
            <a:xfrm>
              <a:off x="4717705" y="4936041"/>
              <a:ext cx="533047" cy="427911"/>
              <a:chOff x="5266944" y="1712976"/>
              <a:chExt cx="268224" cy="201168"/>
            </a:xfrm>
          </p:grpSpPr>
          <p:pic>
            <p:nvPicPr>
              <p:cNvPr id="188621" name="Oval 190"/>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66944" y="1712976"/>
                <a:ext cx="268224"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22" name="Text Box 291"/>
              <p:cNvSpPr txBox="1">
                <a:spLocks noChangeArrowheads="1"/>
              </p:cNvSpPr>
              <p:nvPr/>
            </p:nvSpPr>
            <p:spPr bwMode="auto">
              <a:xfrm>
                <a:off x="5389115" y="1743732"/>
                <a:ext cx="58392" cy="4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543" name="Oval 191"/>
            <p:cNvGrpSpPr>
              <a:grpSpLocks/>
            </p:cNvGrpSpPr>
            <p:nvPr/>
          </p:nvGrpSpPr>
          <p:grpSpPr bwMode="auto">
            <a:xfrm>
              <a:off x="5117489" y="4650767"/>
              <a:ext cx="520930" cy="414944"/>
              <a:chOff x="5468112" y="1578864"/>
              <a:chExt cx="262128" cy="195072"/>
            </a:xfrm>
          </p:grpSpPr>
          <p:pic>
            <p:nvPicPr>
              <p:cNvPr id="188619" name="Oval 191"/>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68112" y="1578864"/>
                <a:ext cx="262128"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20" name="Text Box 294"/>
              <p:cNvSpPr txBox="1">
                <a:spLocks noChangeArrowheads="1"/>
              </p:cNvSpPr>
              <p:nvPr/>
            </p:nvSpPr>
            <p:spPr bwMode="auto">
              <a:xfrm>
                <a:off x="5587608" y="1609914"/>
                <a:ext cx="58392" cy="4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544" name="Straight Connector 192"/>
            <p:cNvCxnSpPr>
              <a:cxnSpLocks noChangeShapeType="1"/>
            </p:cNvCxnSpPr>
            <p:nvPr/>
          </p:nvCxnSpPr>
          <p:spPr bwMode="auto">
            <a:xfrm rot="10800000" flipV="1">
              <a:off x="4522209" y="5050364"/>
              <a:ext cx="414255" cy="42929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545" name="Oval 193"/>
            <p:cNvGrpSpPr>
              <a:grpSpLocks/>
            </p:cNvGrpSpPr>
            <p:nvPr/>
          </p:nvGrpSpPr>
          <p:grpSpPr bwMode="auto">
            <a:xfrm>
              <a:off x="6280498" y="5182414"/>
              <a:ext cx="533047" cy="414944"/>
              <a:chOff x="6053328" y="1828800"/>
              <a:chExt cx="268224" cy="195072"/>
            </a:xfrm>
          </p:grpSpPr>
          <p:pic>
            <p:nvPicPr>
              <p:cNvPr id="188617" name="Oval 193"/>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53328" y="1828800"/>
                <a:ext cx="268224"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18" name="Text Box 298"/>
              <p:cNvSpPr txBox="1">
                <a:spLocks noChangeArrowheads="1"/>
              </p:cNvSpPr>
              <p:nvPr/>
            </p:nvSpPr>
            <p:spPr bwMode="auto">
              <a:xfrm>
                <a:off x="6177712" y="1859905"/>
                <a:ext cx="58392" cy="4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546" name="Straight Connector 194"/>
            <p:cNvCxnSpPr>
              <a:cxnSpLocks noChangeShapeType="1"/>
            </p:cNvCxnSpPr>
            <p:nvPr/>
          </p:nvCxnSpPr>
          <p:spPr bwMode="auto">
            <a:xfrm rot="16200000" flipH="1">
              <a:off x="5821506" y="4464119"/>
              <a:ext cx="413702" cy="111470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547" name="Straight Connector 195"/>
            <p:cNvCxnSpPr>
              <a:cxnSpLocks noChangeShapeType="1"/>
            </p:cNvCxnSpPr>
            <p:nvPr/>
          </p:nvCxnSpPr>
          <p:spPr bwMode="auto">
            <a:xfrm rot="16200000" flipV="1">
              <a:off x="5275882" y="4971978"/>
              <a:ext cx="278425" cy="421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548" name="Straight Connector 196"/>
            <p:cNvCxnSpPr>
              <a:cxnSpLocks noChangeShapeType="1"/>
            </p:cNvCxnSpPr>
            <p:nvPr/>
          </p:nvCxnSpPr>
          <p:spPr bwMode="auto">
            <a:xfrm flipV="1">
              <a:off x="5092802" y="5185568"/>
              <a:ext cx="222885" cy="231430"/>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549" name="Straight Connector 197"/>
            <p:cNvCxnSpPr>
              <a:cxnSpLocks noChangeShapeType="1"/>
            </p:cNvCxnSpPr>
            <p:nvPr/>
          </p:nvCxnSpPr>
          <p:spPr bwMode="auto">
            <a:xfrm flipV="1">
              <a:off x="6696879" y="5477981"/>
              <a:ext cx="620240" cy="24923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550" name="Oval 198"/>
            <p:cNvGrpSpPr>
              <a:grpSpLocks/>
            </p:cNvGrpSpPr>
            <p:nvPr/>
          </p:nvGrpSpPr>
          <p:grpSpPr bwMode="auto">
            <a:xfrm>
              <a:off x="4984227" y="5480655"/>
              <a:ext cx="593618" cy="544614"/>
              <a:chOff x="5401056" y="1969008"/>
              <a:chExt cx="298704" cy="256032"/>
            </a:xfrm>
          </p:grpSpPr>
          <p:pic>
            <p:nvPicPr>
              <p:cNvPr id="188615" name="Oval 198"/>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01056" y="1969008"/>
                <a:ext cx="298704" cy="25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16" name="Text Box 305"/>
              <p:cNvSpPr txBox="1">
                <a:spLocks noChangeArrowheads="1"/>
              </p:cNvSpPr>
              <p:nvPr/>
            </p:nvSpPr>
            <p:spPr bwMode="auto">
              <a:xfrm>
                <a:off x="5536611" y="2003517"/>
                <a:ext cx="78760" cy="8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551" name="Oval 199"/>
            <p:cNvGrpSpPr>
              <a:grpSpLocks/>
            </p:cNvGrpSpPr>
            <p:nvPr/>
          </p:nvGrpSpPr>
          <p:grpSpPr bwMode="auto">
            <a:xfrm>
              <a:off x="5093257" y="5727028"/>
              <a:ext cx="726881" cy="674284"/>
              <a:chOff x="5455920" y="2084832"/>
              <a:chExt cx="365760" cy="316992"/>
            </a:xfrm>
          </p:grpSpPr>
          <p:pic>
            <p:nvPicPr>
              <p:cNvPr id="188613" name="Oval 199"/>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55920" y="2084832"/>
                <a:ext cx="365760" cy="31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14" name="Text Box 308"/>
              <p:cNvSpPr txBox="1">
                <a:spLocks noChangeArrowheads="1"/>
              </p:cNvSpPr>
              <p:nvPr/>
            </p:nvSpPr>
            <p:spPr bwMode="auto">
              <a:xfrm>
                <a:off x="5607672" y="2125004"/>
                <a:ext cx="125053" cy="12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552" name="Oval 200"/>
            <p:cNvGrpSpPr>
              <a:grpSpLocks/>
            </p:cNvGrpSpPr>
            <p:nvPr/>
          </p:nvGrpSpPr>
          <p:grpSpPr bwMode="auto">
            <a:xfrm>
              <a:off x="6038202" y="5623289"/>
              <a:ext cx="666306" cy="661317"/>
              <a:chOff x="5931408" y="2036064"/>
              <a:chExt cx="335280" cy="310896"/>
            </a:xfrm>
          </p:grpSpPr>
          <p:pic>
            <p:nvPicPr>
              <p:cNvPr id="188611" name="Oval 200"/>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31408" y="2036064"/>
                <a:ext cx="335280"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12" name="Text Box 311"/>
              <p:cNvSpPr txBox="1">
                <a:spLocks noChangeArrowheads="1"/>
              </p:cNvSpPr>
              <p:nvPr/>
            </p:nvSpPr>
            <p:spPr bwMode="auto">
              <a:xfrm>
                <a:off x="6074416" y="2078103"/>
                <a:ext cx="110046" cy="11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553" name="Oval 201"/>
            <p:cNvGrpSpPr>
              <a:grpSpLocks/>
            </p:cNvGrpSpPr>
            <p:nvPr/>
          </p:nvGrpSpPr>
          <p:grpSpPr bwMode="auto">
            <a:xfrm>
              <a:off x="5432470" y="5338016"/>
              <a:ext cx="642077" cy="609449"/>
              <a:chOff x="5626608" y="1901952"/>
              <a:chExt cx="323088" cy="286512"/>
            </a:xfrm>
          </p:grpSpPr>
          <p:pic>
            <p:nvPicPr>
              <p:cNvPr id="188609" name="Oval 201"/>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26608" y="1901952"/>
                <a:ext cx="323088" cy="28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10" name="Text Box 314"/>
              <p:cNvSpPr txBox="1">
                <a:spLocks noChangeArrowheads="1"/>
              </p:cNvSpPr>
              <p:nvPr/>
            </p:nvSpPr>
            <p:spPr bwMode="auto">
              <a:xfrm>
                <a:off x="5766255" y="1938273"/>
                <a:ext cx="97999" cy="9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554" name="Straight Connector 202"/>
            <p:cNvCxnSpPr>
              <a:cxnSpLocks noChangeShapeType="1"/>
            </p:cNvCxnSpPr>
            <p:nvPr/>
          </p:nvCxnSpPr>
          <p:spPr bwMode="auto">
            <a:xfrm rot="5400000" flipH="1" flipV="1">
              <a:off x="5548630" y="5598138"/>
              <a:ext cx="131829" cy="190893"/>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555" name="Oval 203"/>
            <p:cNvGrpSpPr>
              <a:grpSpLocks/>
            </p:cNvGrpSpPr>
            <p:nvPr/>
          </p:nvGrpSpPr>
          <p:grpSpPr bwMode="auto">
            <a:xfrm>
              <a:off x="5384011" y="6090101"/>
              <a:ext cx="726881" cy="687251"/>
              <a:chOff x="5602224" y="2255520"/>
              <a:chExt cx="365760" cy="323088"/>
            </a:xfrm>
          </p:grpSpPr>
          <p:pic>
            <p:nvPicPr>
              <p:cNvPr id="188607" name="Oval 203"/>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02224" y="2255520"/>
                <a:ext cx="365760"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08" name="Text Box 318"/>
              <p:cNvSpPr txBox="1">
                <a:spLocks noChangeArrowheads="1"/>
              </p:cNvSpPr>
              <p:nvPr/>
            </p:nvSpPr>
            <p:spPr bwMode="auto">
              <a:xfrm>
                <a:off x="5755839" y="2297960"/>
                <a:ext cx="125053" cy="12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544" name="Straight Connector 543"/>
            <p:cNvCxnSpPr/>
            <p:nvPr/>
          </p:nvCxnSpPr>
          <p:spPr>
            <a:xfrm rot="5400000">
              <a:off x="5521380" y="6185164"/>
              <a:ext cx="239662" cy="63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8557" name="Straight Connector 205"/>
            <p:cNvCxnSpPr>
              <a:cxnSpLocks noChangeShapeType="1"/>
            </p:cNvCxnSpPr>
            <p:nvPr/>
          </p:nvCxnSpPr>
          <p:spPr bwMode="auto">
            <a:xfrm rot="16200000" flipH="1">
              <a:off x="6071054" y="5461360"/>
              <a:ext cx="85043" cy="417660"/>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558" name="Oval 206"/>
            <p:cNvGrpSpPr>
              <a:grpSpLocks/>
            </p:cNvGrpSpPr>
            <p:nvPr/>
          </p:nvGrpSpPr>
          <p:grpSpPr bwMode="auto">
            <a:xfrm>
              <a:off x="5626304" y="5610322"/>
              <a:ext cx="666306" cy="661317"/>
              <a:chOff x="5724144" y="2029968"/>
              <a:chExt cx="335280" cy="310896"/>
            </a:xfrm>
          </p:grpSpPr>
          <p:pic>
            <p:nvPicPr>
              <p:cNvPr id="188605" name="Oval 206"/>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24144" y="2029968"/>
                <a:ext cx="335280"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06" name="Text Box 323"/>
              <p:cNvSpPr txBox="1">
                <a:spLocks noChangeArrowheads="1"/>
              </p:cNvSpPr>
              <p:nvPr/>
            </p:nvSpPr>
            <p:spPr bwMode="auto">
              <a:xfrm>
                <a:off x="5868472" y="2074446"/>
                <a:ext cx="110045" cy="11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559" name="Oval 207"/>
            <p:cNvGrpSpPr>
              <a:grpSpLocks/>
            </p:cNvGrpSpPr>
            <p:nvPr/>
          </p:nvGrpSpPr>
          <p:grpSpPr bwMode="auto">
            <a:xfrm>
              <a:off x="6547020" y="5532520"/>
              <a:ext cx="666306" cy="661317"/>
              <a:chOff x="6187440" y="1993392"/>
              <a:chExt cx="335280" cy="310896"/>
            </a:xfrm>
          </p:grpSpPr>
          <p:pic>
            <p:nvPicPr>
              <p:cNvPr id="188603" name="Oval 207"/>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187440" y="1993392"/>
                <a:ext cx="335280"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04" name="Text Box 326"/>
              <p:cNvSpPr txBox="1">
                <a:spLocks noChangeArrowheads="1"/>
              </p:cNvSpPr>
              <p:nvPr/>
            </p:nvSpPr>
            <p:spPr bwMode="auto">
              <a:xfrm>
                <a:off x="6329317" y="2034385"/>
                <a:ext cx="110046" cy="11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560" name="Oval 208"/>
            <p:cNvGrpSpPr>
              <a:grpSpLocks/>
            </p:cNvGrpSpPr>
            <p:nvPr/>
          </p:nvGrpSpPr>
          <p:grpSpPr bwMode="auto">
            <a:xfrm>
              <a:off x="5856483" y="5117579"/>
              <a:ext cx="642077" cy="570548"/>
              <a:chOff x="5839968" y="1798320"/>
              <a:chExt cx="323088" cy="268224"/>
            </a:xfrm>
          </p:grpSpPr>
          <p:pic>
            <p:nvPicPr>
              <p:cNvPr id="188601" name="Oval 208"/>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839968" y="1798320"/>
                <a:ext cx="323088" cy="26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02" name="Text Box 329"/>
              <p:cNvSpPr txBox="1">
                <a:spLocks noChangeArrowheads="1"/>
              </p:cNvSpPr>
              <p:nvPr/>
            </p:nvSpPr>
            <p:spPr bwMode="auto">
              <a:xfrm>
                <a:off x="5981041" y="1832051"/>
                <a:ext cx="97442" cy="8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561" name="Straight Connector 209"/>
            <p:cNvCxnSpPr>
              <a:cxnSpLocks noChangeShapeType="1"/>
            </p:cNvCxnSpPr>
            <p:nvPr/>
          </p:nvCxnSpPr>
          <p:spPr bwMode="auto">
            <a:xfrm rot="5400000" flipH="1" flipV="1">
              <a:off x="5938042" y="5456904"/>
              <a:ext cx="283230" cy="11436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562" name="Oval 210"/>
            <p:cNvGrpSpPr>
              <a:grpSpLocks/>
            </p:cNvGrpSpPr>
            <p:nvPr/>
          </p:nvGrpSpPr>
          <p:grpSpPr bwMode="auto">
            <a:xfrm>
              <a:off x="5929171" y="5960431"/>
              <a:ext cx="726881" cy="687251"/>
              <a:chOff x="5876544" y="2194560"/>
              <a:chExt cx="365760" cy="323088"/>
            </a:xfrm>
          </p:grpSpPr>
          <p:pic>
            <p:nvPicPr>
              <p:cNvPr id="188599" name="Oval 210"/>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876544" y="2194560"/>
                <a:ext cx="365760"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600" name="Text Box 333"/>
              <p:cNvSpPr txBox="1">
                <a:spLocks noChangeArrowheads="1"/>
              </p:cNvSpPr>
              <p:nvPr/>
            </p:nvSpPr>
            <p:spPr bwMode="auto">
              <a:xfrm>
                <a:off x="6028599" y="2239394"/>
                <a:ext cx="125053" cy="12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563" name="Straight Connector 211"/>
            <p:cNvCxnSpPr>
              <a:cxnSpLocks noChangeShapeType="1"/>
            </p:cNvCxnSpPr>
            <p:nvPr/>
          </p:nvCxnSpPr>
          <p:spPr bwMode="auto">
            <a:xfrm rot="16200000" flipH="1">
              <a:off x="6035326" y="6039143"/>
              <a:ext cx="241053" cy="4806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564" name="Straight Connector 212"/>
            <p:cNvCxnSpPr>
              <a:cxnSpLocks noChangeShapeType="1"/>
            </p:cNvCxnSpPr>
            <p:nvPr/>
          </p:nvCxnSpPr>
          <p:spPr bwMode="auto">
            <a:xfrm rot="16200000" flipH="1">
              <a:off x="6456107" y="5246853"/>
              <a:ext cx="247247" cy="49848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565" name="Oval 213"/>
            <p:cNvGrpSpPr>
              <a:grpSpLocks/>
            </p:cNvGrpSpPr>
            <p:nvPr/>
          </p:nvGrpSpPr>
          <p:grpSpPr bwMode="auto">
            <a:xfrm>
              <a:off x="6171464" y="5519553"/>
              <a:ext cx="642077" cy="661317"/>
              <a:chOff x="5998464" y="1987296"/>
              <a:chExt cx="323088" cy="310896"/>
            </a:xfrm>
          </p:grpSpPr>
          <p:pic>
            <p:nvPicPr>
              <p:cNvPr id="188597" name="Oval 213"/>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998464" y="1987296"/>
                <a:ext cx="323088"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598" name="Text Box 338"/>
              <p:cNvSpPr txBox="1">
                <a:spLocks noChangeArrowheads="1"/>
              </p:cNvSpPr>
              <p:nvPr/>
            </p:nvSpPr>
            <p:spPr bwMode="auto">
              <a:xfrm>
                <a:off x="6139774" y="2029045"/>
                <a:ext cx="101958" cy="11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566" name="Oval 215"/>
            <p:cNvGrpSpPr>
              <a:grpSpLocks/>
            </p:cNvGrpSpPr>
            <p:nvPr/>
          </p:nvGrpSpPr>
          <p:grpSpPr bwMode="auto">
            <a:xfrm>
              <a:off x="6316842" y="5104612"/>
              <a:ext cx="617847" cy="583515"/>
              <a:chOff x="6071616" y="1792224"/>
              <a:chExt cx="310896" cy="274320"/>
            </a:xfrm>
          </p:grpSpPr>
          <p:pic>
            <p:nvPicPr>
              <p:cNvPr id="188595" name="Oval 215"/>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071616" y="1792224"/>
                <a:ext cx="310896"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596" name="Text Box 341"/>
              <p:cNvSpPr txBox="1">
                <a:spLocks noChangeArrowheads="1"/>
              </p:cNvSpPr>
              <p:nvPr/>
            </p:nvSpPr>
            <p:spPr bwMode="auto">
              <a:xfrm>
                <a:off x="6209704" y="1831326"/>
                <a:ext cx="88980" cy="8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567" name="Straight Connector 216"/>
            <p:cNvCxnSpPr>
              <a:cxnSpLocks noChangeShapeType="1"/>
            </p:cNvCxnSpPr>
            <p:nvPr/>
          </p:nvCxnSpPr>
          <p:spPr bwMode="auto">
            <a:xfrm rot="5400000" flipH="1" flipV="1">
              <a:off x="6482050" y="5449913"/>
              <a:ext cx="180770" cy="3766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568" name="Oval 217"/>
            <p:cNvGrpSpPr>
              <a:grpSpLocks/>
            </p:cNvGrpSpPr>
            <p:nvPr/>
          </p:nvGrpSpPr>
          <p:grpSpPr bwMode="auto">
            <a:xfrm>
              <a:off x="6510676" y="5921530"/>
              <a:ext cx="702650" cy="687251"/>
              <a:chOff x="6169152" y="2176272"/>
              <a:chExt cx="353568" cy="323088"/>
            </a:xfrm>
          </p:grpSpPr>
          <p:pic>
            <p:nvPicPr>
              <p:cNvPr id="188593" name="Oval 217"/>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69152" y="2176272"/>
                <a:ext cx="353568"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594" name="Text Box 345"/>
              <p:cNvSpPr txBox="1">
                <a:spLocks noChangeArrowheads="1"/>
              </p:cNvSpPr>
              <p:nvPr/>
            </p:nvSpPr>
            <p:spPr bwMode="auto">
              <a:xfrm>
                <a:off x="6319426" y="2221580"/>
                <a:ext cx="115861" cy="12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569" name="Straight Connector 218"/>
            <p:cNvCxnSpPr>
              <a:cxnSpLocks noChangeShapeType="1"/>
            </p:cNvCxnSpPr>
            <p:nvPr/>
          </p:nvCxnSpPr>
          <p:spPr bwMode="auto">
            <a:xfrm rot="16200000" flipH="1">
              <a:off x="6558406" y="5942584"/>
              <a:ext cx="299732" cy="10671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570" name="Oval 219"/>
            <p:cNvGrpSpPr>
              <a:grpSpLocks/>
            </p:cNvGrpSpPr>
            <p:nvPr/>
          </p:nvGrpSpPr>
          <p:grpSpPr bwMode="auto">
            <a:xfrm>
              <a:off x="6971033" y="5701091"/>
              <a:ext cx="702650" cy="687251"/>
              <a:chOff x="6400800" y="2072640"/>
              <a:chExt cx="353568" cy="323088"/>
            </a:xfrm>
          </p:grpSpPr>
          <p:pic>
            <p:nvPicPr>
              <p:cNvPr id="188591" name="Oval 219"/>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400800" y="2072640"/>
                <a:ext cx="353568"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592" name="Text Box 349"/>
              <p:cNvSpPr txBox="1">
                <a:spLocks noChangeArrowheads="1"/>
              </p:cNvSpPr>
              <p:nvPr/>
            </p:nvSpPr>
            <p:spPr bwMode="auto">
              <a:xfrm>
                <a:off x="6554631" y="2115115"/>
                <a:ext cx="115861" cy="12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571" name="Straight Connector 220"/>
            <p:cNvCxnSpPr>
              <a:cxnSpLocks noChangeShapeType="1"/>
            </p:cNvCxnSpPr>
            <p:nvPr/>
          </p:nvCxnSpPr>
          <p:spPr bwMode="auto">
            <a:xfrm rot="16200000" flipH="1">
              <a:off x="6899930" y="5246525"/>
              <a:ext cx="360106" cy="62377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572" name="Straight Connector 221"/>
            <p:cNvCxnSpPr>
              <a:cxnSpLocks noChangeShapeType="1"/>
            </p:cNvCxnSpPr>
            <p:nvPr/>
          </p:nvCxnSpPr>
          <p:spPr bwMode="auto">
            <a:xfrm rot="5400000" flipH="1" flipV="1">
              <a:off x="5970729" y="4881937"/>
              <a:ext cx="109388" cy="23794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573" name="Oval 222"/>
            <p:cNvGrpSpPr>
              <a:grpSpLocks/>
            </p:cNvGrpSpPr>
            <p:nvPr/>
          </p:nvGrpSpPr>
          <p:grpSpPr bwMode="auto">
            <a:xfrm>
              <a:off x="5480928" y="4974942"/>
              <a:ext cx="593618" cy="570548"/>
              <a:chOff x="5650992" y="1731264"/>
              <a:chExt cx="298704" cy="268224"/>
            </a:xfrm>
          </p:grpSpPr>
          <p:pic>
            <p:nvPicPr>
              <p:cNvPr id="188589" name="Oval 222"/>
              <p:cNvPicPr>
                <a:picLocks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650992" y="1731264"/>
                <a:ext cx="298704" cy="26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590" name="Text Box 354"/>
              <p:cNvSpPr txBox="1">
                <a:spLocks noChangeArrowheads="1"/>
              </p:cNvSpPr>
              <p:nvPr/>
            </p:nvSpPr>
            <p:spPr bwMode="auto">
              <a:xfrm>
                <a:off x="5786350" y="1769185"/>
                <a:ext cx="78760" cy="8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188574" name="Oval 223"/>
            <p:cNvGrpSpPr>
              <a:grpSpLocks/>
            </p:cNvGrpSpPr>
            <p:nvPr/>
          </p:nvGrpSpPr>
          <p:grpSpPr bwMode="auto">
            <a:xfrm>
              <a:off x="5868597" y="4689668"/>
              <a:ext cx="593618" cy="570548"/>
              <a:chOff x="5846064" y="1597152"/>
              <a:chExt cx="298704" cy="268224"/>
            </a:xfrm>
          </p:grpSpPr>
          <p:pic>
            <p:nvPicPr>
              <p:cNvPr id="188587" name="Oval 223"/>
              <p:cNvPicPr>
                <a:picLocks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846064" y="1597152"/>
                <a:ext cx="298704" cy="26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588" name="Text Box 357"/>
              <p:cNvSpPr txBox="1">
                <a:spLocks noChangeArrowheads="1"/>
              </p:cNvSpPr>
              <p:nvPr/>
            </p:nvSpPr>
            <p:spPr bwMode="auto">
              <a:xfrm>
                <a:off x="5984844" y="1635367"/>
                <a:ext cx="78760" cy="8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575" name="Straight Connector 224"/>
            <p:cNvCxnSpPr>
              <a:cxnSpLocks noChangeShapeType="1"/>
            </p:cNvCxnSpPr>
            <p:nvPr/>
          </p:nvCxnSpPr>
          <p:spPr bwMode="auto">
            <a:xfrm rot="10800000" flipV="1">
              <a:off x="5331880" y="5143236"/>
              <a:ext cx="385632" cy="37452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188576" name="Oval 225"/>
            <p:cNvGrpSpPr>
              <a:grpSpLocks/>
            </p:cNvGrpSpPr>
            <p:nvPr/>
          </p:nvGrpSpPr>
          <p:grpSpPr bwMode="auto">
            <a:xfrm>
              <a:off x="7043721" y="5221315"/>
              <a:ext cx="593618" cy="570548"/>
              <a:chOff x="6437376" y="1847088"/>
              <a:chExt cx="298704" cy="268224"/>
            </a:xfrm>
          </p:grpSpPr>
          <p:pic>
            <p:nvPicPr>
              <p:cNvPr id="188585" name="Oval 225"/>
              <p:cNvPicPr>
                <a:picLocks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437376" y="1847088"/>
                <a:ext cx="298704" cy="26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586" name="Text Box 361"/>
              <p:cNvSpPr txBox="1">
                <a:spLocks noChangeArrowheads="1"/>
              </p:cNvSpPr>
              <p:nvPr/>
            </p:nvSpPr>
            <p:spPr bwMode="auto">
              <a:xfrm>
                <a:off x="6574948" y="1885357"/>
                <a:ext cx="78760" cy="8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188577" name="Straight Connector 226"/>
            <p:cNvCxnSpPr>
              <a:cxnSpLocks noChangeShapeType="1"/>
            </p:cNvCxnSpPr>
            <p:nvPr/>
          </p:nvCxnSpPr>
          <p:spPr bwMode="auto">
            <a:xfrm rot="16200000" flipH="1">
              <a:off x="6688047" y="4559089"/>
              <a:ext cx="320204" cy="1094463"/>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578" name="Straight Connector 227"/>
            <p:cNvCxnSpPr>
              <a:cxnSpLocks noChangeShapeType="1"/>
            </p:cNvCxnSpPr>
            <p:nvPr/>
          </p:nvCxnSpPr>
          <p:spPr bwMode="auto">
            <a:xfrm rot="16200000" flipV="1">
              <a:off x="6143721" y="5061454"/>
              <a:ext cx="168884" cy="1100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579" name="Straight Connector 229"/>
            <p:cNvCxnSpPr>
              <a:cxnSpLocks noChangeShapeType="1"/>
            </p:cNvCxnSpPr>
            <p:nvPr/>
          </p:nvCxnSpPr>
          <p:spPr bwMode="auto">
            <a:xfrm flipV="1">
              <a:off x="5945081" y="5280900"/>
              <a:ext cx="151654" cy="240572"/>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580" name="Straight Connector 231"/>
            <p:cNvCxnSpPr>
              <a:cxnSpLocks noChangeShapeType="1"/>
            </p:cNvCxnSpPr>
            <p:nvPr/>
          </p:nvCxnSpPr>
          <p:spPr bwMode="auto">
            <a:xfrm rot="10800000" flipV="1">
              <a:off x="5694827" y="5823788"/>
              <a:ext cx="173009" cy="11658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581" name="Straight Connector 232"/>
            <p:cNvCxnSpPr>
              <a:cxnSpLocks noChangeShapeType="1"/>
            </p:cNvCxnSpPr>
            <p:nvPr/>
          </p:nvCxnSpPr>
          <p:spPr bwMode="auto">
            <a:xfrm rot="10800000" flipV="1">
              <a:off x="6531342" y="6145808"/>
              <a:ext cx="230288" cy="3789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570" name="Straight Connector 569"/>
            <p:cNvCxnSpPr/>
            <p:nvPr/>
          </p:nvCxnSpPr>
          <p:spPr>
            <a:xfrm rot="10800000">
              <a:off x="4808021" y="5822075"/>
              <a:ext cx="239857" cy="67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8583" name="Straight Connector 234"/>
            <p:cNvCxnSpPr>
              <a:cxnSpLocks noChangeShapeType="1"/>
            </p:cNvCxnSpPr>
            <p:nvPr/>
          </p:nvCxnSpPr>
          <p:spPr bwMode="auto">
            <a:xfrm rot="16200000" flipH="1">
              <a:off x="4555700" y="5584486"/>
              <a:ext cx="103421" cy="17039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188584" name="Straight Connector 235"/>
            <p:cNvCxnSpPr>
              <a:cxnSpLocks noChangeShapeType="1"/>
            </p:cNvCxnSpPr>
            <p:nvPr/>
          </p:nvCxnSpPr>
          <p:spPr bwMode="auto">
            <a:xfrm flipV="1">
              <a:off x="5518731" y="5143183"/>
              <a:ext cx="198791" cy="42332"/>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pic>
        <p:nvPicPr>
          <p:cNvPr id="188453" name="Picture 6" descr="C:\Documents and Settings\Administrator\Local Settings\Temporary Internet Files\Content.IE5\W0M60EW3\MCj043481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643188"/>
            <a:ext cx="56197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54" name="Flowchart: Magnetic Disk 71"/>
          <p:cNvPicPr>
            <a:picLocks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572000" y="2643188"/>
            <a:ext cx="10668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55" name="Text Box 236"/>
          <p:cNvSpPr txBox="1">
            <a:spLocks noChangeArrowheads="1"/>
          </p:cNvSpPr>
          <p:nvPr/>
        </p:nvSpPr>
        <p:spPr bwMode="auto">
          <a:xfrm>
            <a:off x="4686300" y="2925763"/>
            <a:ext cx="828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200">
                <a:solidFill>
                  <a:srgbClr val="FFFFFF"/>
                </a:solidFill>
                <a:ea typeface="MS PGothic" charset="0"/>
                <a:cs typeface="MS PGothic" charset="0"/>
              </a:rPr>
              <a:t>Evidence Sources</a:t>
            </a:r>
          </a:p>
        </p:txBody>
      </p:sp>
      <p:cxnSp>
        <p:nvCxnSpPr>
          <p:cNvPr id="188456" name="Straight Arrow Connector 598"/>
          <p:cNvCxnSpPr>
            <a:cxnSpLocks noChangeShapeType="1"/>
          </p:cNvCxnSpPr>
          <p:nvPr/>
        </p:nvCxnSpPr>
        <p:spPr bwMode="auto">
          <a:xfrm rot="16200000" flipV="1">
            <a:off x="6207125" y="4073525"/>
            <a:ext cx="600075" cy="822325"/>
          </a:xfrm>
          <a:prstGeom prst="straightConnector1">
            <a:avLst/>
          </a:prstGeom>
          <a:noFill/>
          <a:ln w="19050">
            <a:solidFill>
              <a:srgbClr val="FFCC00"/>
            </a:solidFill>
            <a:prstDash val="sysDash"/>
            <a:round/>
            <a:headEnd/>
            <a:tailEnd/>
          </a:ln>
          <a:extLst>
            <a:ext uri="{909E8E84-426E-40dd-AFC4-6F175D3DCCD1}">
              <a14:hiddenFill xmlns:a14="http://schemas.microsoft.com/office/drawing/2010/main">
                <a:noFill/>
              </a14:hiddenFill>
            </a:ext>
          </a:extLst>
        </p:spPr>
      </p:cxnSp>
      <p:cxnSp>
        <p:nvCxnSpPr>
          <p:cNvPr id="188457" name="Straight Arrow Connector 598"/>
          <p:cNvCxnSpPr>
            <a:cxnSpLocks noChangeShapeType="1"/>
          </p:cNvCxnSpPr>
          <p:nvPr/>
        </p:nvCxnSpPr>
        <p:spPr bwMode="auto">
          <a:xfrm rot="10800000">
            <a:off x="4191000" y="4167188"/>
            <a:ext cx="2727325" cy="617537"/>
          </a:xfrm>
          <a:prstGeom prst="straightConnector1">
            <a:avLst/>
          </a:prstGeom>
          <a:noFill/>
          <a:ln w="19050">
            <a:solidFill>
              <a:srgbClr val="FFCC00"/>
            </a:solidFill>
            <a:prstDash val="sysDash"/>
            <a:round/>
            <a:headEnd/>
            <a:tailEnd/>
          </a:ln>
          <a:extLst>
            <a:ext uri="{909E8E84-426E-40dd-AFC4-6F175D3DCCD1}">
              <a14:hiddenFill xmlns:a14="http://schemas.microsoft.com/office/drawing/2010/main">
                <a:noFill/>
              </a14:hiddenFill>
            </a:ext>
          </a:extLst>
        </p:spPr>
      </p:cxnSp>
      <p:cxnSp>
        <p:nvCxnSpPr>
          <p:cNvPr id="188458" name="Straight Arrow Connector 598"/>
          <p:cNvCxnSpPr>
            <a:cxnSpLocks noChangeShapeType="1"/>
          </p:cNvCxnSpPr>
          <p:nvPr/>
        </p:nvCxnSpPr>
        <p:spPr bwMode="auto">
          <a:xfrm rot="5400000" flipH="1" flipV="1">
            <a:off x="8195469" y="4456906"/>
            <a:ext cx="458788" cy="219075"/>
          </a:xfrm>
          <a:prstGeom prst="straightConnector1">
            <a:avLst/>
          </a:prstGeom>
          <a:noFill/>
          <a:ln w="19050">
            <a:solidFill>
              <a:srgbClr val="FFCC00"/>
            </a:solidFill>
            <a:prstDash val="sysDash"/>
            <a:round/>
            <a:headEnd/>
            <a:tailEnd/>
          </a:ln>
          <a:extLst>
            <a:ext uri="{909E8E84-426E-40dd-AFC4-6F175D3DCCD1}">
              <a14:hiddenFill xmlns:a14="http://schemas.microsoft.com/office/drawing/2010/main">
                <a:noFill/>
              </a14:hiddenFill>
            </a:ext>
          </a:extLst>
        </p:spPr>
      </p:cxnSp>
      <p:cxnSp>
        <p:nvCxnSpPr>
          <p:cNvPr id="188459" name="Straight Arrow Connector 598"/>
          <p:cNvCxnSpPr>
            <a:cxnSpLocks noChangeShapeType="1"/>
          </p:cNvCxnSpPr>
          <p:nvPr/>
        </p:nvCxnSpPr>
        <p:spPr bwMode="auto">
          <a:xfrm rot="10800000">
            <a:off x="7848600" y="4337050"/>
            <a:ext cx="466725" cy="458788"/>
          </a:xfrm>
          <a:prstGeom prst="straightConnector1">
            <a:avLst/>
          </a:prstGeom>
          <a:noFill/>
          <a:ln w="19050">
            <a:solidFill>
              <a:srgbClr val="FFCC00"/>
            </a:solidFill>
            <a:prstDash val="sysDash"/>
            <a:round/>
            <a:headEnd/>
            <a:tailEnd/>
          </a:ln>
          <a:extLst>
            <a:ext uri="{909E8E84-426E-40dd-AFC4-6F175D3DCCD1}">
              <a14:hiddenFill xmlns:a14="http://schemas.microsoft.com/office/drawing/2010/main">
                <a:noFill/>
              </a14:hiddenFill>
            </a:ext>
          </a:extLst>
        </p:spPr>
      </p:cxnSp>
      <p:grpSp>
        <p:nvGrpSpPr>
          <p:cNvPr id="188460" name="Flowchart: Magnetic Disk 58"/>
          <p:cNvGrpSpPr>
            <a:grpSpLocks/>
          </p:cNvGrpSpPr>
          <p:nvPr/>
        </p:nvGrpSpPr>
        <p:grpSpPr bwMode="auto">
          <a:xfrm>
            <a:off x="8153400" y="3328988"/>
            <a:ext cx="762000" cy="609600"/>
            <a:chOff x="4700" y="2911"/>
            <a:chExt cx="549" cy="545"/>
          </a:xfrm>
        </p:grpSpPr>
        <p:pic>
          <p:nvPicPr>
            <p:cNvPr id="188516" name="Flowchart: Magnetic Disk 58"/>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700" y="2911"/>
              <a:ext cx="549"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4" name="Text Box 67"/>
            <p:cNvSpPr txBox="1">
              <a:spLocks noChangeArrowheads="1"/>
            </p:cNvSpPr>
            <p:nvPr/>
          </p:nvSpPr>
          <p:spPr bwMode="auto">
            <a:xfrm>
              <a:off x="4741" y="3093"/>
              <a:ext cx="469" cy="237"/>
            </a:xfrm>
            <a:prstGeom prst="rect">
              <a:avLst/>
            </a:prstGeom>
            <a:noFill/>
            <a:ln w="9525">
              <a:noFill/>
              <a:miter lim="800000"/>
              <a:headEnd/>
              <a:tailEnd/>
            </a:ln>
          </p:spPr>
          <p:txBody>
            <a:bodyPr anchor="ctr"/>
            <a:lstStyle/>
            <a:p>
              <a:pPr algn="ctr">
                <a:defRPr/>
              </a:pPr>
              <a:r>
                <a:rPr lang="en-US" sz="1050" dirty="0">
                  <a:solidFill>
                    <a:srgbClr val="FFFFFF"/>
                  </a:solidFill>
                  <a:ea typeface="MS PGothic" pitchFamily="34" charset="-128"/>
                </a:rPr>
                <a:t>Models</a:t>
              </a:r>
            </a:p>
          </p:txBody>
        </p:sp>
      </p:grpSp>
      <p:grpSp>
        <p:nvGrpSpPr>
          <p:cNvPr id="188461" name="Flowchart: Magnetic Disk 58"/>
          <p:cNvGrpSpPr>
            <a:grpSpLocks/>
          </p:cNvGrpSpPr>
          <p:nvPr/>
        </p:nvGrpSpPr>
        <p:grpSpPr bwMode="auto">
          <a:xfrm>
            <a:off x="8153400" y="3727450"/>
            <a:ext cx="762000" cy="609600"/>
            <a:chOff x="4700" y="2911"/>
            <a:chExt cx="549" cy="545"/>
          </a:xfrm>
        </p:grpSpPr>
        <p:pic>
          <p:nvPicPr>
            <p:cNvPr id="188514" name="Flowchart: Magnetic Disk 58"/>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700" y="2911"/>
              <a:ext cx="549"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7" name="Text Box 67"/>
            <p:cNvSpPr txBox="1">
              <a:spLocks noChangeArrowheads="1"/>
            </p:cNvSpPr>
            <p:nvPr/>
          </p:nvSpPr>
          <p:spPr bwMode="auto">
            <a:xfrm>
              <a:off x="4741" y="3093"/>
              <a:ext cx="469" cy="237"/>
            </a:xfrm>
            <a:prstGeom prst="rect">
              <a:avLst/>
            </a:prstGeom>
            <a:noFill/>
            <a:ln w="9525">
              <a:noFill/>
              <a:miter lim="800000"/>
              <a:headEnd/>
              <a:tailEnd/>
            </a:ln>
          </p:spPr>
          <p:txBody>
            <a:bodyPr anchor="ctr"/>
            <a:lstStyle/>
            <a:p>
              <a:pPr algn="ctr">
                <a:defRPr/>
              </a:pPr>
              <a:r>
                <a:rPr lang="en-US" sz="1050" dirty="0">
                  <a:solidFill>
                    <a:srgbClr val="FFFFFF"/>
                  </a:solidFill>
                  <a:ea typeface="MS PGothic" pitchFamily="34" charset="-128"/>
                </a:rPr>
                <a:t>Models</a:t>
              </a:r>
            </a:p>
          </p:txBody>
        </p:sp>
      </p:grpSp>
      <p:grpSp>
        <p:nvGrpSpPr>
          <p:cNvPr id="188462" name="Flowchart: Magnetic Disk 58"/>
          <p:cNvGrpSpPr>
            <a:grpSpLocks/>
          </p:cNvGrpSpPr>
          <p:nvPr/>
        </p:nvGrpSpPr>
        <p:grpSpPr bwMode="auto">
          <a:xfrm>
            <a:off x="7467600" y="2947988"/>
            <a:ext cx="762000" cy="609600"/>
            <a:chOff x="4700" y="2911"/>
            <a:chExt cx="549" cy="545"/>
          </a:xfrm>
        </p:grpSpPr>
        <p:pic>
          <p:nvPicPr>
            <p:cNvPr id="188512" name="Flowchart: Magnetic Disk 58"/>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700" y="2911"/>
              <a:ext cx="549"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0" name="Text Box 67"/>
            <p:cNvSpPr txBox="1">
              <a:spLocks noChangeArrowheads="1"/>
            </p:cNvSpPr>
            <p:nvPr/>
          </p:nvSpPr>
          <p:spPr bwMode="auto">
            <a:xfrm>
              <a:off x="4741" y="3093"/>
              <a:ext cx="469" cy="237"/>
            </a:xfrm>
            <a:prstGeom prst="rect">
              <a:avLst/>
            </a:prstGeom>
            <a:noFill/>
            <a:ln w="9525">
              <a:noFill/>
              <a:miter lim="800000"/>
              <a:headEnd/>
              <a:tailEnd/>
            </a:ln>
          </p:spPr>
          <p:txBody>
            <a:bodyPr anchor="ctr"/>
            <a:lstStyle/>
            <a:p>
              <a:pPr algn="ctr">
                <a:defRPr/>
              </a:pPr>
              <a:r>
                <a:rPr lang="en-US" sz="1050" dirty="0">
                  <a:solidFill>
                    <a:srgbClr val="FFFFFF"/>
                  </a:solidFill>
                  <a:ea typeface="MS PGothic" pitchFamily="34" charset="-128"/>
                </a:rPr>
                <a:t>Models</a:t>
              </a:r>
            </a:p>
          </p:txBody>
        </p:sp>
      </p:grpSp>
      <p:grpSp>
        <p:nvGrpSpPr>
          <p:cNvPr id="188463" name="Flowchart: Magnetic Disk 58"/>
          <p:cNvGrpSpPr>
            <a:grpSpLocks/>
          </p:cNvGrpSpPr>
          <p:nvPr/>
        </p:nvGrpSpPr>
        <p:grpSpPr bwMode="auto">
          <a:xfrm>
            <a:off x="7467600" y="3328988"/>
            <a:ext cx="762000" cy="609600"/>
            <a:chOff x="4700" y="2911"/>
            <a:chExt cx="549" cy="545"/>
          </a:xfrm>
        </p:grpSpPr>
        <p:pic>
          <p:nvPicPr>
            <p:cNvPr id="188510" name="Flowchart: Magnetic Disk 58"/>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700" y="2911"/>
              <a:ext cx="549"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 name="Text Box 67"/>
            <p:cNvSpPr txBox="1">
              <a:spLocks noChangeArrowheads="1"/>
            </p:cNvSpPr>
            <p:nvPr/>
          </p:nvSpPr>
          <p:spPr bwMode="auto">
            <a:xfrm>
              <a:off x="4741" y="3093"/>
              <a:ext cx="469" cy="237"/>
            </a:xfrm>
            <a:prstGeom prst="rect">
              <a:avLst/>
            </a:prstGeom>
            <a:noFill/>
            <a:ln w="9525">
              <a:noFill/>
              <a:miter lim="800000"/>
              <a:headEnd/>
              <a:tailEnd/>
            </a:ln>
          </p:spPr>
          <p:txBody>
            <a:bodyPr anchor="ctr"/>
            <a:lstStyle/>
            <a:p>
              <a:pPr algn="ctr">
                <a:defRPr/>
              </a:pPr>
              <a:r>
                <a:rPr lang="en-US" sz="1050" dirty="0">
                  <a:solidFill>
                    <a:srgbClr val="FFFFFF"/>
                  </a:solidFill>
                  <a:ea typeface="MS PGothic" pitchFamily="34" charset="-128"/>
                </a:rPr>
                <a:t>Models</a:t>
              </a:r>
            </a:p>
          </p:txBody>
        </p:sp>
      </p:grpSp>
      <p:grpSp>
        <p:nvGrpSpPr>
          <p:cNvPr id="188464" name="Flowchart: Magnetic Disk 58"/>
          <p:cNvGrpSpPr>
            <a:grpSpLocks/>
          </p:cNvGrpSpPr>
          <p:nvPr/>
        </p:nvGrpSpPr>
        <p:grpSpPr bwMode="auto">
          <a:xfrm>
            <a:off x="7467600" y="3727450"/>
            <a:ext cx="762000" cy="609600"/>
            <a:chOff x="4700" y="2911"/>
            <a:chExt cx="549" cy="545"/>
          </a:xfrm>
        </p:grpSpPr>
        <p:pic>
          <p:nvPicPr>
            <p:cNvPr id="188508" name="Flowchart: Magnetic Disk 58"/>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700" y="2911"/>
              <a:ext cx="549"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6" name="Text Box 67"/>
            <p:cNvSpPr txBox="1">
              <a:spLocks noChangeArrowheads="1"/>
            </p:cNvSpPr>
            <p:nvPr/>
          </p:nvSpPr>
          <p:spPr bwMode="auto">
            <a:xfrm>
              <a:off x="4741" y="3093"/>
              <a:ext cx="469" cy="237"/>
            </a:xfrm>
            <a:prstGeom prst="rect">
              <a:avLst/>
            </a:prstGeom>
            <a:noFill/>
            <a:ln w="9525">
              <a:noFill/>
              <a:miter lim="800000"/>
              <a:headEnd/>
              <a:tailEnd/>
            </a:ln>
          </p:spPr>
          <p:txBody>
            <a:bodyPr anchor="ctr"/>
            <a:lstStyle/>
            <a:p>
              <a:pPr algn="ctr">
                <a:defRPr/>
              </a:pPr>
              <a:r>
                <a:rPr lang="en-US" sz="1050" dirty="0">
                  <a:solidFill>
                    <a:srgbClr val="FFFFFF"/>
                  </a:solidFill>
                  <a:ea typeface="MS PGothic" pitchFamily="34" charset="-128"/>
                </a:rPr>
                <a:t>Models</a:t>
              </a:r>
            </a:p>
          </p:txBody>
        </p:sp>
      </p:grpSp>
      <p:pic>
        <p:nvPicPr>
          <p:cNvPr id="188465" name="AutoShap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709988"/>
            <a:ext cx="9906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66" name="Text Box 230"/>
          <p:cNvSpPr txBox="1">
            <a:spLocks noChangeArrowheads="1"/>
          </p:cNvSpPr>
          <p:nvPr/>
        </p:nvSpPr>
        <p:spPr bwMode="auto">
          <a:xfrm>
            <a:off x="1238250" y="3778250"/>
            <a:ext cx="7429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400">
                <a:solidFill>
                  <a:srgbClr val="FFFFFF"/>
                </a:solidFill>
                <a:ea typeface="MS PGothic" charset="0"/>
                <a:cs typeface="MS PGothic" charset="0"/>
              </a:rPr>
              <a:t>Primary</a:t>
            </a:r>
          </a:p>
          <a:p>
            <a:pPr algn="ctr"/>
            <a:r>
              <a:rPr lang="en-US" sz="1400">
                <a:solidFill>
                  <a:srgbClr val="FFFFFF"/>
                </a:solidFill>
                <a:ea typeface="MS PGothic" charset="0"/>
                <a:cs typeface="MS PGothic" charset="0"/>
              </a:rPr>
              <a:t>Search</a:t>
            </a:r>
          </a:p>
        </p:txBody>
      </p:sp>
      <p:pic>
        <p:nvPicPr>
          <p:cNvPr id="188467" name="AutoShap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709988"/>
            <a:ext cx="9906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68" name="Text Box 230"/>
          <p:cNvSpPr txBox="1">
            <a:spLocks noChangeArrowheads="1"/>
          </p:cNvSpPr>
          <p:nvPr/>
        </p:nvSpPr>
        <p:spPr bwMode="auto">
          <a:xfrm>
            <a:off x="2105025" y="3795713"/>
            <a:ext cx="10477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400">
                <a:solidFill>
                  <a:srgbClr val="FFFFFF"/>
                </a:solidFill>
                <a:ea typeface="MS PGothic" charset="0"/>
                <a:cs typeface="MS PGothic" charset="0"/>
              </a:rPr>
              <a:t>Candidate</a:t>
            </a:r>
          </a:p>
          <a:p>
            <a:pPr algn="ctr"/>
            <a:r>
              <a:rPr lang="en-US" sz="1400">
                <a:solidFill>
                  <a:srgbClr val="FFFFFF"/>
                </a:solidFill>
                <a:ea typeface="MS PGothic" charset="0"/>
                <a:cs typeface="MS PGothic" charset="0"/>
              </a:rPr>
              <a:t>Answer</a:t>
            </a:r>
          </a:p>
          <a:p>
            <a:pPr algn="ctr"/>
            <a:r>
              <a:rPr lang="en-US" sz="1400">
                <a:solidFill>
                  <a:srgbClr val="FFFFFF"/>
                </a:solidFill>
                <a:ea typeface="MS PGothic" charset="0"/>
                <a:cs typeface="MS PGothic" charset="0"/>
              </a:rPr>
              <a:t>Generation</a:t>
            </a:r>
          </a:p>
        </p:txBody>
      </p:sp>
      <p:sp>
        <p:nvSpPr>
          <p:cNvPr id="386" name="Rounded Rectangle 385"/>
          <p:cNvSpPr/>
          <p:nvPr/>
        </p:nvSpPr>
        <p:spPr>
          <a:xfrm>
            <a:off x="2817631" y="4853673"/>
            <a:ext cx="1143000" cy="685800"/>
          </a:xfrm>
          <a:prstGeom prst="roundRect">
            <a:avLst/>
          </a:prstGeom>
          <a:solidFill>
            <a:srgbClr val="3366CC"/>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rgbClr val="FFFFFF"/>
                </a:solidFill>
              </a:rPr>
              <a:t>Hypothesis</a:t>
            </a:r>
          </a:p>
          <a:p>
            <a:pPr algn="ctr">
              <a:defRPr/>
            </a:pPr>
            <a:r>
              <a:rPr lang="en-US" sz="1400" dirty="0">
                <a:solidFill>
                  <a:srgbClr val="FFFFFF"/>
                </a:solidFill>
              </a:rPr>
              <a:t>Generation</a:t>
            </a:r>
          </a:p>
        </p:txBody>
      </p:sp>
      <p:sp>
        <p:nvSpPr>
          <p:cNvPr id="387" name="Rounded Rectangle 386"/>
          <p:cNvSpPr/>
          <p:nvPr/>
        </p:nvSpPr>
        <p:spPr>
          <a:xfrm>
            <a:off x="4093534" y="4853673"/>
            <a:ext cx="2133600" cy="685800"/>
          </a:xfrm>
          <a:prstGeom prst="roundRect">
            <a:avLst/>
          </a:prstGeom>
          <a:solidFill>
            <a:srgbClr val="3366CC"/>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rgbClr val="FFFFFF"/>
                </a:solidFill>
              </a:rPr>
              <a:t>Hypothesis and Evidence  Scoring</a:t>
            </a:r>
          </a:p>
        </p:txBody>
      </p:sp>
      <p:sp>
        <p:nvSpPr>
          <p:cNvPr id="388" name="Rounded Rectangle 387"/>
          <p:cNvSpPr/>
          <p:nvPr/>
        </p:nvSpPr>
        <p:spPr>
          <a:xfrm>
            <a:off x="7488866" y="4853673"/>
            <a:ext cx="1600200" cy="685800"/>
          </a:xfrm>
          <a:prstGeom prst="roundRect">
            <a:avLst/>
          </a:prstGeom>
          <a:solidFill>
            <a:srgbClr val="3366CC"/>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rgbClr val="FFFFFF"/>
                </a:solidFill>
              </a:rPr>
              <a:t>Final Confidence Merging &amp; Ranking</a:t>
            </a:r>
          </a:p>
        </p:txBody>
      </p:sp>
      <p:sp>
        <p:nvSpPr>
          <p:cNvPr id="496" name="Rounded Rectangle 495"/>
          <p:cNvSpPr/>
          <p:nvPr/>
        </p:nvSpPr>
        <p:spPr>
          <a:xfrm>
            <a:off x="6335233" y="4853673"/>
            <a:ext cx="1034901" cy="685800"/>
          </a:xfrm>
          <a:prstGeom prst="roundRect">
            <a:avLst/>
          </a:prstGeom>
          <a:solidFill>
            <a:srgbClr val="3366CC"/>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rgbClr val="FFFFFF"/>
                </a:solidFill>
              </a:rPr>
              <a:t>Synthesis</a:t>
            </a:r>
          </a:p>
        </p:txBody>
      </p:sp>
      <p:cxnSp>
        <p:nvCxnSpPr>
          <p:cNvPr id="188481" name="Straight Arrow Connector 598"/>
          <p:cNvCxnSpPr>
            <a:cxnSpLocks noChangeShapeType="1"/>
          </p:cNvCxnSpPr>
          <p:nvPr/>
        </p:nvCxnSpPr>
        <p:spPr bwMode="auto">
          <a:xfrm rot="16200000" flipV="1">
            <a:off x="4360863" y="4052888"/>
            <a:ext cx="685800" cy="914400"/>
          </a:xfrm>
          <a:prstGeom prst="straightConnector1">
            <a:avLst/>
          </a:prstGeom>
          <a:noFill/>
          <a:ln w="19050">
            <a:solidFill>
              <a:srgbClr val="FFCC00"/>
            </a:solidFill>
            <a:prstDash val="sysDash"/>
            <a:round/>
            <a:headEnd/>
            <a:tailEnd/>
          </a:ln>
          <a:extLst>
            <a:ext uri="{909E8E84-426E-40dd-AFC4-6F175D3DCCD1}">
              <a14:hiddenFill xmlns:a14="http://schemas.microsoft.com/office/drawing/2010/main">
                <a:noFill/>
              </a14:hiddenFill>
            </a:ext>
          </a:extLst>
        </p:spPr>
      </p:cxnSp>
      <p:cxnSp>
        <p:nvCxnSpPr>
          <p:cNvPr id="188482" name="Straight Arrow Connector 598"/>
          <p:cNvCxnSpPr>
            <a:cxnSpLocks noChangeShapeType="1"/>
          </p:cNvCxnSpPr>
          <p:nvPr/>
        </p:nvCxnSpPr>
        <p:spPr bwMode="auto">
          <a:xfrm rot="5400000" flipH="1" flipV="1">
            <a:off x="5351463" y="3976688"/>
            <a:ext cx="685800" cy="1066800"/>
          </a:xfrm>
          <a:prstGeom prst="straightConnector1">
            <a:avLst/>
          </a:prstGeom>
          <a:noFill/>
          <a:ln w="19050">
            <a:solidFill>
              <a:srgbClr val="FFCC00"/>
            </a:solidFill>
            <a:prstDash val="sysDash"/>
            <a:round/>
            <a:headEnd/>
            <a:tailEnd/>
          </a:ln>
          <a:extLst>
            <a:ext uri="{909E8E84-426E-40dd-AFC4-6F175D3DCCD1}">
              <a14:hiddenFill xmlns:a14="http://schemas.microsoft.com/office/drawing/2010/main">
                <a:noFill/>
              </a14:hiddenFill>
            </a:ext>
          </a:extLst>
        </p:spPr>
      </p:cxnSp>
      <p:pic>
        <p:nvPicPr>
          <p:cNvPr id="188483" name="AutoShap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28988"/>
            <a:ext cx="12065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8484" name="Flowchart: Magnetic Disk 71"/>
          <p:cNvGrpSpPr>
            <a:grpSpLocks/>
          </p:cNvGrpSpPr>
          <p:nvPr/>
        </p:nvGrpSpPr>
        <p:grpSpPr bwMode="auto">
          <a:xfrm>
            <a:off x="1354138" y="3024188"/>
            <a:ext cx="1068387" cy="736600"/>
            <a:chOff x="1109472" y="2346960"/>
            <a:chExt cx="950976" cy="737616"/>
          </a:xfrm>
        </p:grpSpPr>
        <p:pic>
          <p:nvPicPr>
            <p:cNvPr id="188506" name="Flowchart: Magnetic Disk 71"/>
            <p:cNvPicPr>
              <a:picLocks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109472" y="2346960"/>
              <a:ext cx="950976" cy="73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507" name="Text Box 81"/>
            <p:cNvSpPr txBox="1">
              <a:spLocks noChangeArrowheads="1"/>
            </p:cNvSpPr>
            <p:nvPr/>
          </p:nvSpPr>
          <p:spPr bwMode="auto">
            <a:xfrm>
              <a:off x="1175079" y="2592967"/>
              <a:ext cx="823989" cy="30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200">
                  <a:solidFill>
                    <a:srgbClr val="FFFFFF"/>
                  </a:solidFill>
                  <a:ea typeface="MS PGothic" charset="0"/>
                  <a:cs typeface="MS PGothic" charset="0"/>
                </a:rPr>
                <a:t>Answer Sources</a:t>
              </a:r>
            </a:p>
          </p:txBody>
        </p:sp>
      </p:grpSp>
      <p:sp>
        <p:nvSpPr>
          <p:cNvPr id="382" name="Rounded Rectangle 381"/>
          <p:cNvSpPr/>
          <p:nvPr/>
        </p:nvSpPr>
        <p:spPr>
          <a:xfrm>
            <a:off x="53165" y="4866075"/>
            <a:ext cx="1143000" cy="685800"/>
          </a:xfrm>
          <a:prstGeom prst="roundRect">
            <a:avLst/>
          </a:prstGeom>
          <a:solidFill>
            <a:srgbClr val="3366CC"/>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rgbClr val="FFFFFF"/>
                </a:solidFill>
              </a:rPr>
              <a:t>Question &amp; Topic Analysis</a:t>
            </a:r>
          </a:p>
        </p:txBody>
      </p:sp>
      <p:sp>
        <p:nvSpPr>
          <p:cNvPr id="395" name="Rounded Rectangle 394"/>
          <p:cNvSpPr/>
          <p:nvPr/>
        </p:nvSpPr>
        <p:spPr>
          <a:xfrm>
            <a:off x="1371599" y="4864306"/>
            <a:ext cx="1306033" cy="685800"/>
          </a:xfrm>
          <a:prstGeom prst="roundRect">
            <a:avLst/>
          </a:prstGeom>
          <a:solidFill>
            <a:schemeClr val="bg1">
              <a:lumMod val="65000"/>
            </a:schemeClr>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rgbClr val="000000"/>
                </a:solidFill>
              </a:rPr>
              <a:t>Question</a:t>
            </a:r>
          </a:p>
          <a:p>
            <a:pPr algn="ctr">
              <a:defRPr/>
            </a:pPr>
            <a:r>
              <a:rPr lang="en-US" sz="1200" dirty="0">
                <a:solidFill>
                  <a:srgbClr val="000000"/>
                </a:solidFill>
              </a:rPr>
              <a:t>Decomposition</a:t>
            </a:r>
          </a:p>
        </p:txBody>
      </p:sp>
      <p:pic>
        <p:nvPicPr>
          <p:cNvPr id="188491" name="AutoShap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0" y="3327400"/>
            <a:ext cx="12065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92" name="Text Box 223"/>
          <p:cNvSpPr txBox="1">
            <a:spLocks noChangeArrowheads="1"/>
          </p:cNvSpPr>
          <p:nvPr/>
        </p:nvSpPr>
        <p:spPr bwMode="auto">
          <a:xfrm>
            <a:off x="4699000" y="3389313"/>
            <a:ext cx="84613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400">
                <a:solidFill>
                  <a:srgbClr val="FFFFFF"/>
                </a:solidFill>
                <a:ea typeface="MS PGothic" charset="0"/>
                <a:cs typeface="MS PGothic" charset="0"/>
              </a:rPr>
              <a:t>Evidence</a:t>
            </a:r>
          </a:p>
          <a:p>
            <a:pPr algn="ctr"/>
            <a:r>
              <a:rPr lang="en-US" sz="1400">
                <a:solidFill>
                  <a:srgbClr val="FFFFFF"/>
                </a:solidFill>
                <a:ea typeface="MS PGothic" charset="0"/>
                <a:cs typeface="MS PGothic" charset="0"/>
              </a:rPr>
              <a:t>Retrieval</a:t>
            </a:r>
          </a:p>
        </p:txBody>
      </p:sp>
      <p:sp>
        <p:nvSpPr>
          <p:cNvPr id="188493" name="Text Box 226"/>
          <p:cNvSpPr txBox="1">
            <a:spLocks noChangeArrowheads="1"/>
          </p:cNvSpPr>
          <p:nvPr/>
        </p:nvSpPr>
        <p:spPr bwMode="auto">
          <a:xfrm>
            <a:off x="5859463" y="3387725"/>
            <a:ext cx="8461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400">
                <a:solidFill>
                  <a:srgbClr val="FFFFFF"/>
                </a:solidFill>
                <a:ea typeface="MS PGothic" charset="0"/>
                <a:cs typeface="MS PGothic" charset="0"/>
              </a:rPr>
              <a:t>Deep Evidence Scoring</a:t>
            </a:r>
          </a:p>
        </p:txBody>
      </p:sp>
      <p:cxnSp>
        <p:nvCxnSpPr>
          <p:cNvPr id="188494" name="Elbow Connector 97"/>
          <p:cNvCxnSpPr>
            <a:cxnSpLocks noChangeShapeType="1"/>
            <a:stCxn id="188492" idx="3"/>
            <a:endCxn id="188493" idx="1"/>
          </p:cNvCxnSpPr>
          <p:nvPr/>
        </p:nvCxnSpPr>
        <p:spPr bwMode="auto">
          <a:xfrm>
            <a:off x="5545138" y="3703638"/>
            <a:ext cx="314325" cy="0"/>
          </a:xfrm>
          <a:prstGeom prst="bentConnector3">
            <a:avLst>
              <a:gd name="adj1" fmla="val 50000"/>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8495" name="Elbow Connector 97"/>
          <p:cNvCxnSpPr>
            <a:cxnSpLocks noChangeShapeType="1"/>
            <a:stCxn id="188432" idx="3"/>
          </p:cNvCxnSpPr>
          <p:nvPr/>
        </p:nvCxnSpPr>
        <p:spPr bwMode="auto">
          <a:xfrm flipV="1">
            <a:off x="4278313" y="3732213"/>
            <a:ext cx="293687" cy="0"/>
          </a:xfrm>
          <a:prstGeom prst="bentConnector3">
            <a:avLst>
              <a:gd name="adj1" fmla="val 50000"/>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5" name="Rounded Rectangle 414"/>
          <p:cNvSpPr/>
          <p:nvPr/>
        </p:nvSpPr>
        <p:spPr>
          <a:xfrm>
            <a:off x="2284231" y="5691873"/>
            <a:ext cx="1143000" cy="685800"/>
          </a:xfrm>
          <a:prstGeom prst="roundRect">
            <a:avLst/>
          </a:prstGeom>
          <a:solidFill>
            <a:schemeClr val="bg1">
              <a:lumMod val="65000"/>
            </a:schemeClr>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rgbClr val="000000"/>
                </a:solidFill>
              </a:rPr>
              <a:t>Hypothesis</a:t>
            </a:r>
          </a:p>
          <a:p>
            <a:pPr algn="ctr">
              <a:defRPr/>
            </a:pPr>
            <a:r>
              <a:rPr lang="en-US" sz="1200" dirty="0">
                <a:solidFill>
                  <a:srgbClr val="000000"/>
                </a:solidFill>
              </a:rPr>
              <a:t>Generation</a:t>
            </a:r>
          </a:p>
        </p:txBody>
      </p:sp>
      <p:sp>
        <p:nvSpPr>
          <p:cNvPr id="416" name="Rounded Rectangle 415"/>
          <p:cNvSpPr/>
          <p:nvPr/>
        </p:nvSpPr>
        <p:spPr>
          <a:xfrm>
            <a:off x="3581400" y="5691873"/>
            <a:ext cx="2133600" cy="685800"/>
          </a:xfrm>
          <a:prstGeom prst="roundRect">
            <a:avLst/>
          </a:prstGeom>
          <a:solidFill>
            <a:schemeClr val="bg1">
              <a:lumMod val="65000"/>
            </a:schemeClr>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rgbClr val="000000"/>
                </a:solidFill>
              </a:rPr>
              <a:t>Hypothesis and Evidence Scoring</a:t>
            </a:r>
          </a:p>
        </p:txBody>
      </p:sp>
      <p:cxnSp>
        <p:nvCxnSpPr>
          <p:cNvPr id="188502" name="AutoShape 61"/>
          <p:cNvCxnSpPr>
            <a:cxnSpLocks noChangeShapeType="1"/>
          </p:cNvCxnSpPr>
          <p:nvPr/>
        </p:nvCxnSpPr>
        <p:spPr bwMode="auto">
          <a:xfrm>
            <a:off x="3427413" y="6034088"/>
            <a:ext cx="153987" cy="1587"/>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8503" name="AutoShape 11"/>
          <p:cNvCxnSpPr>
            <a:cxnSpLocks noChangeShapeType="1"/>
          </p:cNvCxnSpPr>
          <p:nvPr/>
        </p:nvCxnSpPr>
        <p:spPr bwMode="auto">
          <a:xfrm flipV="1">
            <a:off x="1195388" y="5207000"/>
            <a:ext cx="176212" cy="1588"/>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8504" name="TextBox 433"/>
          <p:cNvSpPr txBox="1">
            <a:spLocks noChangeArrowheads="1"/>
          </p:cNvSpPr>
          <p:nvPr/>
        </p:nvSpPr>
        <p:spPr bwMode="auto">
          <a:xfrm>
            <a:off x="7273925" y="2205038"/>
            <a:ext cx="1752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400" i="1">
                <a:solidFill>
                  <a:srgbClr val="FFFFFF"/>
                </a:solidFill>
              </a:rPr>
              <a:t>Learned Models</a:t>
            </a:r>
          </a:p>
          <a:p>
            <a:pPr algn="ctr"/>
            <a:r>
              <a:rPr lang="en-US" sz="1400" i="1">
                <a:solidFill>
                  <a:srgbClr val="FFFFFF"/>
                </a:solidFill>
              </a:rPr>
              <a:t>help combine and weigh the Evidence</a:t>
            </a:r>
          </a:p>
        </p:txBody>
      </p:sp>
      <p:sp>
        <p:nvSpPr>
          <p:cNvPr id="188505" name="Rectangle 352"/>
          <p:cNvSpPr>
            <a:spLocks noChangeArrowheads="1"/>
          </p:cNvSpPr>
          <p:nvPr/>
        </p:nvSpPr>
        <p:spPr bwMode="auto">
          <a:xfrm>
            <a:off x="533400" y="914400"/>
            <a:ext cx="81295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solidFill>
                  <a:srgbClr val="000000"/>
                </a:solidFill>
              </a:rPr>
              <a:t>DeepQA </a:t>
            </a:r>
            <a:r>
              <a:rPr lang="en-US" sz="1600" i="1">
                <a:solidFill>
                  <a:srgbClr val="000000"/>
                </a:solidFill>
              </a:rPr>
              <a:t>generates and scores many hypotheses using an extensible collection of </a:t>
            </a:r>
            <a:r>
              <a:rPr lang="en-US" sz="1600" b="1" i="1">
                <a:solidFill>
                  <a:srgbClr val="000000"/>
                </a:solidFill>
              </a:rPr>
              <a:t>Natural Language Processing</a:t>
            </a:r>
            <a:r>
              <a:rPr lang="en-US" sz="1600" i="1">
                <a:solidFill>
                  <a:srgbClr val="000000"/>
                </a:solidFill>
              </a:rPr>
              <a:t>, </a:t>
            </a:r>
            <a:r>
              <a:rPr lang="en-US" sz="1600" b="1" i="1">
                <a:solidFill>
                  <a:srgbClr val="000000"/>
                </a:solidFill>
              </a:rPr>
              <a:t>Machine Learning </a:t>
            </a:r>
            <a:r>
              <a:rPr lang="en-US" sz="1600" i="1">
                <a:solidFill>
                  <a:srgbClr val="000000"/>
                </a:solidFill>
              </a:rPr>
              <a:t>and </a:t>
            </a:r>
            <a:r>
              <a:rPr lang="en-US" sz="1600" b="1" i="1">
                <a:solidFill>
                  <a:srgbClr val="000000"/>
                </a:solidFill>
              </a:rPr>
              <a:t>Reasoning Algorithms.  </a:t>
            </a:r>
            <a:r>
              <a:rPr lang="en-US" sz="1600" i="1">
                <a:solidFill>
                  <a:srgbClr val="000000"/>
                </a:solidFill>
              </a:rPr>
              <a:t>These</a:t>
            </a:r>
            <a:r>
              <a:rPr lang="en-US" sz="1600" b="1" i="1">
                <a:solidFill>
                  <a:srgbClr val="000000"/>
                </a:solidFill>
              </a:rPr>
              <a:t> </a:t>
            </a:r>
            <a:r>
              <a:rPr lang="en-US" sz="1600" i="1">
                <a:solidFill>
                  <a:srgbClr val="000000"/>
                </a:solidFill>
              </a:rPr>
              <a:t>gather and weigh evidence over both unstructured and structured content to determine the answer with the best confidence.</a:t>
            </a:r>
            <a:endParaRPr lang="en-US" sz="1600">
              <a:solidFill>
                <a:srgbClr val="000000"/>
              </a:solidFill>
            </a:endParaRPr>
          </a:p>
        </p:txBody>
      </p:sp>
      <p:sp>
        <p:nvSpPr>
          <p:cNvPr id="2" name="Date Placeholder 1"/>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5875938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p:txBody>
          <a:bodyPr/>
          <a:lstStyle/>
          <a:p>
            <a:r>
              <a:rPr lang="en-US" sz="2800" dirty="0">
                <a:latin typeface="Arial" charset="0"/>
                <a:ea typeface="Arial Unicode MS" charset="0"/>
                <a:cs typeface="Arial" charset="0"/>
              </a:rPr>
              <a:t>Grouping features to produce Evidence Profiles</a:t>
            </a:r>
          </a:p>
        </p:txBody>
      </p:sp>
      <p:sp>
        <p:nvSpPr>
          <p:cNvPr id="5" name="TextBox 4"/>
          <p:cNvSpPr txBox="1">
            <a:spLocks noChangeArrowheads="1"/>
          </p:cNvSpPr>
          <p:nvPr/>
        </p:nvSpPr>
        <p:spPr bwMode="auto">
          <a:xfrm>
            <a:off x="228600" y="1143000"/>
            <a:ext cx="6248400" cy="369888"/>
          </a:xfrm>
          <a:prstGeom prst="rect">
            <a:avLst/>
          </a:prstGeom>
          <a:solidFill>
            <a:srgbClr val="C6E5DC"/>
          </a:solidFill>
          <a:ln>
            <a:noFill/>
          </a:ln>
          <a:effectLst>
            <a:outerShdw blurRad="63500" dist="38100" dir="16200000"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b="1" dirty="0">
                <a:solidFill>
                  <a:schemeClr val="dk1"/>
                </a:solidFill>
                <a:latin typeface="+mn-lt"/>
                <a:ea typeface="+mn-ea"/>
                <a:cs typeface="+mn-cs"/>
              </a:rPr>
              <a:t>Clue: </a:t>
            </a:r>
            <a:r>
              <a:rPr lang="en-US" dirty="0">
                <a:solidFill>
                  <a:schemeClr val="dk1"/>
                </a:solidFill>
                <a:latin typeface="+mn-lt"/>
                <a:ea typeface="+mn-ea"/>
                <a:cs typeface="+mn-cs"/>
              </a:rPr>
              <a:t>Chile shares its longest land border with this country.</a:t>
            </a:r>
          </a:p>
        </p:txBody>
      </p:sp>
      <p:grpSp>
        <p:nvGrpSpPr>
          <p:cNvPr id="190467" name="Group 6"/>
          <p:cNvGrpSpPr>
            <a:grpSpLocks/>
          </p:cNvGrpSpPr>
          <p:nvPr/>
        </p:nvGrpSpPr>
        <p:grpSpPr bwMode="auto">
          <a:xfrm>
            <a:off x="5943600" y="3841750"/>
            <a:ext cx="2667000" cy="2274888"/>
            <a:chOff x="6477000" y="3073725"/>
            <a:chExt cx="2667000" cy="2275621"/>
          </a:xfrm>
        </p:grpSpPr>
        <p:grpSp>
          <p:nvGrpSpPr>
            <p:cNvPr id="190472" name="Group 17"/>
            <p:cNvGrpSpPr>
              <a:grpSpLocks/>
            </p:cNvGrpSpPr>
            <p:nvPr/>
          </p:nvGrpSpPr>
          <p:grpSpPr bwMode="auto">
            <a:xfrm>
              <a:off x="7039216" y="3073725"/>
              <a:ext cx="1910161" cy="2275621"/>
              <a:chOff x="7039216" y="3073725"/>
              <a:chExt cx="1910161" cy="2275621"/>
            </a:xfrm>
          </p:grpSpPr>
          <p:sp>
            <p:nvSpPr>
              <p:cNvPr id="10" name="TextBox 9"/>
              <p:cNvSpPr>
                <a:spLocks noChangeArrowheads="1"/>
              </p:cNvSpPr>
              <p:nvPr/>
            </p:nvSpPr>
            <p:spPr bwMode="auto">
              <a:xfrm>
                <a:off x="7059613" y="3073725"/>
                <a:ext cx="1833562" cy="374771"/>
              </a:xfrm>
              <a:custGeom>
                <a:avLst/>
                <a:gdLst>
                  <a:gd name="T0" fmla="*/ 1833562 w 1833562"/>
                  <a:gd name="T1" fmla="*/ 187386 h 374771"/>
                  <a:gd name="T2" fmla="*/ 916781 w 1833562"/>
                  <a:gd name="T3" fmla="*/ 374771 h 374771"/>
                  <a:gd name="T4" fmla="*/ 0 w 1833562"/>
                  <a:gd name="T5" fmla="*/ 187386 h 374771"/>
                  <a:gd name="T6" fmla="*/ 916781 w 1833562"/>
                  <a:gd name="T7" fmla="*/ 0 h 374771"/>
                  <a:gd name="T8" fmla="*/ 0 60000 65536"/>
                  <a:gd name="T9" fmla="*/ 5898240 60000 65536"/>
                  <a:gd name="T10" fmla="*/ 11796480 60000 65536"/>
                  <a:gd name="T11" fmla="*/ 17694720 60000 65536"/>
                  <a:gd name="T12" fmla="*/ 18295 w 1833562"/>
                  <a:gd name="T13" fmla="*/ 18295 h 374771"/>
                  <a:gd name="T14" fmla="*/ 1815267 w 1833562"/>
                  <a:gd name="T15" fmla="*/ 356476 h 374771"/>
                </a:gdLst>
                <a:ahLst/>
                <a:cxnLst>
                  <a:cxn ang="T8">
                    <a:pos x="T0" y="T1"/>
                  </a:cxn>
                  <a:cxn ang="T9">
                    <a:pos x="T2" y="T3"/>
                  </a:cxn>
                  <a:cxn ang="T10">
                    <a:pos x="T4" y="T5"/>
                  </a:cxn>
                  <a:cxn ang="T11">
                    <a:pos x="T6" y="T7"/>
                  </a:cxn>
                </a:cxnLst>
                <a:rect l="T12" t="T13" r="T14" b="T15"/>
                <a:pathLst>
                  <a:path w="1833562" h="374771">
                    <a:moveTo>
                      <a:pt x="62463" y="0"/>
                    </a:moveTo>
                    <a:lnTo>
                      <a:pt x="1833562" y="0"/>
                    </a:lnTo>
                    <a:lnTo>
                      <a:pt x="1833562" y="312308"/>
                    </a:lnTo>
                    <a:cubicBezTo>
                      <a:pt x="1833562" y="346805"/>
                      <a:pt x="1805596" y="374770"/>
                      <a:pt x="1771099" y="374770"/>
                    </a:cubicBezTo>
                    <a:lnTo>
                      <a:pt x="0" y="374771"/>
                    </a:lnTo>
                    <a:lnTo>
                      <a:pt x="0" y="62463"/>
                    </a:lnTo>
                    <a:lnTo>
                      <a:pt x="-1" y="62462"/>
                    </a:lnTo>
                    <a:cubicBezTo>
                      <a:pt x="-1" y="27965"/>
                      <a:pt x="27965" y="-1"/>
                      <a:pt x="62463" y="-1"/>
                    </a:cubicBezTo>
                    <a:close/>
                  </a:path>
                </a:pathLst>
              </a:custGeom>
              <a:solidFill>
                <a:srgbClr val="AAD9CA"/>
              </a:solidFill>
              <a:ln>
                <a:noFill/>
              </a:ln>
              <a:effectLst>
                <a:outerShdw blurRad="63500" dist="38100" dir="5400000" algn="t"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600" dirty="0">
                    <a:solidFill>
                      <a:schemeClr val="dk1"/>
                    </a:solidFill>
                    <a:latin typeface="+mn-lt"/>
                    <a:ea typeface="+mn-ea"/>
                    <a:cs typeface="+mn-cs"/>
                  </a:rPr>
                  <a:t>Positive Evidence</a:t>
                </a:r>
              </a:p>
            </p:txBody>
          </p:sp>
          <p:sp>
            <p:nvSpPr>
              <p:cNvPr id="11" name="TextBox 10"/>
              <p:cNvSpPr>
                <a:spLocks noChangeArrowheads="1"/>
              </p:cNvSpPr>
              <p:nvPr/>
            </p:nvSpPr>
            <p:spPr bwMode="auto">
              <a:xfrm>
                <a:off x="7038975" y="4974575"/>
                <a:ext cx="1909763" cy="374771"/>
              </a:xfrm>
              <a:custGeom>
                <a:avLst/>
                <a:gdLst>
                  <a:gd name="T0" fmla="*/ 1909763 w 1909763"/>
                  <a:gd name="T1" fmla="*/ 187386 h 374771"/>
                  <a:gd name="T2" fmla="*/ 954882 w 1909763"/>
                  <a:gd name="T3" fmla="*/ 374771 h 374771"/>
                  <a:gd name="T4" fmla="*/ 0 w 1909763"/>
                  <a:gd name="T5" fmla="*/ 187386 h 374771"/>
                  <a:gd name="T6" fmla="*/ 954882 w 1909763"/>
                  <a:gd name="T7" fmla="*/ 0 h 374771"/>
                  <a:gd name="T8" fmla="*/ 0 60000 65536"/>
                  <a:gd name="T9" fmla="*/ 5898240 60000 65536"/>
                  <a:gd name="T10" fmla="*/ 11796480 60000 65536"/>
                  <a:gd name="T11" fmla="*/ 17694720 60000 65536"/>
                  <a:gd name="T12" fmla="*/ 18295 w 1909763"/>
                  <a:gd name="T13" fmla="*/ 18295 h 374771"/>
                  <a:gd name="T14" fmla="*/ 1891468 w 1909763"/>
                  <a:gd name="T15" fmla="*/ 356476 h 374771"/>
                </a:gdLst>
                <a:ahLst/>
                <a:cxnLst>
                  <a:cxn ang="T8">
                    <a:pos x="T0" y="T1"/>
                  </a:cxn>
                  <a:cxn ang="T9">
                    <a:pos x="T2" y="T3"/>
                  </a:cxn>
                  <a:cxn ang="T10">
                    <a:pos x="T4" y="T5"/>
                  </a:cxn>
                  <a:cxn ang="T11">
                    <a:pos x="T6" y="T7"/>
                  </a:cxn>
                </a:cxnLst>
                <a:rect l="T12" t="T13" r="T14" b="T15"/>
                <a:pathLst>
                  <a:path w="1909763" h="374771">
                    <a:moveTo>
                      <a:pt x="62463" y="0"/>
                    </a:moveTo>
                    <a:lnTo>
                      <a:pt x="1909763" y="0"/>
                    </a:lnTo>
                    <a:lnTo>
                      <a:pt x="1909763" y="312308"/>
                    </a:lnTo>
                    <a:cubicBezTo>
                      <a:pt x="1909763" y="346805"/>
                      <a:pt x="1881797" y="374770"/>
                      <a:pt x="1847300" y="374770"/>
                    </a:cubicBezTo>
                    <a:lnTo>
                      <a:pt x="0" y="374771"/>
                    </a:lnTo>
                    <a:lnTo>
                      <a:pt x="0" y="62463"/>
                    </a:lnTo>
                    <a:lnTo>
                      <a:pt x="-1" y="62462"/>
                    </a:lnTo>
                    <a:cubicBezTo>
                      <a:pt x="-1" y="27965"/>
                      <a:pt x="27965" y="-1"/>
                      <a:pt x="62463" y="-1"/>
                    </a:cubicBezTo>
                    <a:close/>
                  </a:path>
                </a:pathLst>
              </a:custGeom>
              <a:solidFill>
                <a:srgbClr val="AAD9CA"/>
              </a:solidFill>
              <a:ln>
                <a:noFill/>
              </a:ln>
              <a:effectLst>
                <a:outerShdw blurRad="63500" dist="38100" dir="5400000" algn="t"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600" dirty="0">
                    <a:solidFill>
                      <a:schemeClr val="dk1"/>
                    </a:solidFill>
                    <a:latin typeface="+mn-lt"/>
                    <a:ea typeface="+mn-ea"/>
                    <a:cs typeface="+mn-cs"/>
                  </a:rPr>
                  <a:t>Negative Evidence</a:t>
                </a:r>
              </a:p>
            </p:txBody>
          </p:sp>
          <p:sp>
            <p:nvSpPr>
              <p:cNvPr id="12" name="Up Arrow 11"/>
              <p:cNvSpPr/>
              <p:nvPr/>
            </p:nvSpPr>
            <p:spPr>
              <a:xfrm>
                <a:off x="7772400" y="3621850"/>
                <a:ext cx="484632" cy="609600"/>
              </a:xfrm>
              <a:prstGeom prst="upArrow">
                <a:avLst/>
              </a:prstGeom>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1600"/>
              </a:p>
            </p:txBody>
          </p:sp>
          <p:sp>
            <p:nvSpPr>
              <p:cNvPr id="13" name="Up Arrow 12"/>
              <p:cNvSpPr/>
              <p:nvPr/>
            </p:nvSpPr>
            <p:spPr>
              <a:xfrm rot="10800000">
                <a:off x="7772400" y="4314950"/>
                <a:ext cx="484632" cy="609600"/>
              </a:xfrm>
              <a:prstGeom prst="upArrow">
                <a:avLst/>
              </a:prstGeom>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1600"/>
              </a:p>
            </p:txBody>
          </p:sp>
        </p:grpSp>
        <p:cxnSp>
          <p:nvCxnSpPr>
            <p:cNvPr id="9" name="Straight Connector 8"/>
            <p:cNvCxnSpPr/>
            <p:nvPr/>
          </p:nvCxnSpPr>
          <p:spPr>
            <a:xfrm>
              <a:off x="6477000" y="4267910"/>
              <a:ext cx="2667000" cy="0"/>
            </a:xfrm>
            <a:prstGeom prst="line">
              <a:avLst/>
            </a:prstGeom>
            <a:ln>
              <a:solidFill>
                <a:schemeClr val="tx2">
                  <a:lumMod val="50000"/>
                  <a:lumOff val="50000"/>
                </a:schemeClr>
              </a:solidFill>
            </a:ln>
          </p:spPr>
          <p:style>
            <a:lnRef idx="1">
              <a:schemeClr val="accent4"/>
            </a:lnRef>
            <a:fillRef idx="0">
              <a:schemeClr val="accent4"/>
            </a:fillRef>
            <a:effectRef idx="0">
              <a:schemeClr val="accent4"/>
            </a:effectRef>
            <a:fontRef idx="minor">
              <a:schemeClr val="tx1"/>
            </a:fontRef>
          </p:style>
        </p:cxnSp>
      </p:grpSp>
      <p:graphicFrame>
        <p:nvGraphicFramePr>
          <p:cNvPr id="15" name="Chart 14"/>
          <p:cNvGraphicFramePr/>
          <p:nvPr/>
        </p:nvGraphicFramePr>
        <p:xfrm>
          <a:off x="304800" y="1752600"/>
          <a:ext cx="6096000" cy="485357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800600" y="1928230"/>
            <a:ext cx="3962400" cy="1077218"/>
          </a:xfrm>
          <a:prstGeom prst="rect">
            <a:avLst/>
          </a:prstGeom>
          <a:solidFill>
            <a:schemeClr val="accent2">
              <a:lumMod val="40000"/>
              <a:lumOff val="60000"/>
            </a:schemeClr>
          </a:solidFill>
          <a:ln>
            <a:noFill/>
          </a:ln>
          <a:effectLst>
            <a:outerShdw blurRad="50800" dist="38100" dir="16200000" rotWithShape="0">
              <a:prstClr val="black">
                <a:alpha val="40000"/>
              </a:prstClr>
            </a:outerShdw>
            <a:softEdge rad="63500"/>
          </a:effectLst>
        </p:spPr>
        <p:style>
          <a:lnRef idx="1">
            <a:schemeClr val="dk1"/>
          </a:lnRef>
          <a:fillRef idx="2">
            <a:schemeClr val="dk1"/>
          </a:fillRef>
          <a:effectRef idx="1">
            <a:schemeClr val="dk1"/>
          </a:effectRef>
          <a:fontRef idx="minor">
            <a:schemeClr val="dk1"/>
          </a:fontRef>
        </p:style>
        <p:txBody>
          <a:bodyPr>
            <a:spAutoFit/>
          </a:bodyPr>
          <a:lstStyle/>
          <a:p>
            <a:pPr>
              <a:defRPr/>
            </a:pPr>
            <a:r>
              <a:rPr lang="en-US" sz="1600" i="1" dirty="0"/>
              <a:t>Bolivia is more Popular due to a commonly discussed border dispute. But Watson learns that Argentina has better evidence.</a:t>
            </a:r>
          </a:p>
        </p:txBody>
      </p:sp>
      <p:sp>
        <p:nvSpPr>
          <p:cNvPr id="2" name="Date Placeholder 1"/>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365148934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171"/>
          <p:cNvSpPr/>
          <p:nvPr/>
        </p:nvSpPr>
        <p:spPr>
          <a:xfrm>
            <a:off x="381000" y="3867150"/>
            <a:ext cx="8363841" cy="2990850"/>
          </a:xfrm>
          <a:prstGeom prst="rect">
            <a:avLst/>
          </a:prstGeom>
          <a:solidFill>
            <a:srgbClr val="002060"/>
          </a:solidFill>
          <a:ln>
            <a:noFill/>
          </a:ln>
          <a:effectLst/>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tIns="0" rIns="0" bIns="0" anchor="b" anchorCtr="1"/>
          <a:lstStyle/>
          <a:p>
            <a:pPr algn="ctr">
              <a:defRPr/>
            </a:pPr>
            <a:r>
              <a:rPr lang="en-US" dirty="0">
                <a:solidFill>
                  <a:srgbClr val="FFFFFF"/>
                </a:solidFill>
              </a:rPr>
              <a:t>built on </a:t>
            </a:r>
            <a:r>
              <a:rPr lang="en-US" sz="2800" dirty="0">
                <a:solidFill>
                  <a:srgbClr val="FFFFFF"/>
                </a:solidFill>
              </a:rPr>
              <a:t>UIMA-</a:t>
            </a:r>
            <a:r>
              <a:rPr lang="en-US" sz="2800" b="1" dirty="0">
                <a:solidFill>
                  <a:srgbClr val="FFFFFF"/>
                </a:solidFill>
              </a:rPr>
              <a:t>AS</a:t>
            </a:r>
            <a:r>
              <a:rPr lang="en-US" sz="2800" dirty="0">
                <a:solidFill>
                  <a:srgbClr val="FFFFFF"/>
                </a:solidFill>
              </a:rPr>
              <a:t> </a:t>
            </a:r>
            <a:r>
              <a:rPr lang="en-US" sz="2400" dirty="0">
                <a:solidFill>
                  <a:srgbClr val="FFFFFF"/>
                </a:solidFill>
              </a:rPr>
              <a:t>for scale-out and speed</a:t>
            </a:r>
            <a:endParaRPr lang="en-US" sz="2800" dirty="0">
              <a:solidFill>
                <a:srgbClr val="FFFFFF"/>
              </a:solidFill>
            </a:endParaRPr>
          </a:p>
        </p:txBody>
      </p:sp>
      <p:sp>
        <p:nvSpPr>
          <p:cNvPr id="198658" name="Rectangle 2"/>
          <p:cNvSpPr>
            <a:spLocks noChangeArrowheads="1"/>
          </p:cNvSpPr>
          <p:nvPr/>
        </p:nvSpPr>
        <p:spPr bwMode="auto">
          <a:xfrm>
            <a:off x="87313" y="2209800"/>
            <a:ext cx="8980487" cy="3495675"/>
          </a:xfrm>
          <a:prstGeom prst="rect">
            <a:avLst/>
          </a:prstGeom>
          <a:gradFill rotWithShape="1">
            <a:gsLst>
              <a:gs pos="0">
                <a:srgbClr val="BECCD6">
                  <a:alpha val="60001"/>
                </a:srgbClr>
              </a:gs>
              <a:gs pos="100000">
                <a:srgbClr val="FFFFFF">
                  <a:alpha val="0"/>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374" tIns="45690" rIns="91374" bIns="45690" anchor="ctr"/>
          <a:lstStyle/>
          <a:p>
            <a:endParaRPr lang="en-US">
              <a:solidFill>
                <a:srgbClr val="000000"/>
              </a:solidFill>
            </a:endParaRPr>
          </a:p>
        </p:txBody>
      </p:sp>
      <p:sp>
        <p:nvSpPr>
          <p:cNvPr id="184" name="Rectangle 183"/>
          <p:cNvSpPr/>
          <p:nvPr/>
        </p:nvSpPr>
        <p:spPr>
          <a:xfrm>
            <a:off x="390525" y="3181350"/>
            <a:ext cx="8363841" cy="2990850"/>
          </a:xfrm>
          <a:prstGeom prst="rect">
            <a:avLst/>
          </a:prstGeom>
          <a:solidFill>
            <a:srgbClr val="002060"/>
          </a:solidFill>
          <a:ln>
            <a:solidFill>
              <a:schemeClr val="bg1"/>
            </a:solidFill>
          </a:ln>
          <a:effectLst/>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tIns="0" rIns="0" bIns="0" anchor="b" anchorCtr="1"/>
          <a:lstStyle/>
          <a:p>
            <a:pPr algn="ctr">
              <a:defRPr/>
            </a:pPr>
            <a:r>
              <a:rPr lang="en-US" dirty="0">
                <a:solidFill>
                  <a:srgbClr val="FFFFFF"/>
                </a:solidFill>
              </a:rPr>
              <a:t>built on </a:t>
            </a:r>
            <a:r>
              <a:rPr lang="en-US" sz="2800" dirty="0">
                <a:solidFill>
                  <a:srgbClr val="FFFFFF"/>
                </a:solidFill>
              </a:rPr>
              <a:t>UIMA </a:t>
            </a:r>
            <a:r>
              <a:rPr lang="en-US" sz="2400" dirty="0">
                <a:solidFill>
                  <a:srgbClr val="FFFFFF"/>
                </a:solidFill>
              </a:rPr>
              <a:t>for interoperability</a:t>
            </a:r>
            <a:endParaRPr lang="en-US" sz="2800" dirty="0">
              <a:solidFill>
                <a:srgbClr val="FFFFFF"/>
              </a:solidFill>
            </a:endParaRPr>
          </a:p>
        </p:txBody>
      </p:sp>
      <p:sp>
        <p:nvSpPr>
          <p:cNvPr id="198660" name="Rectangle 526"/>
          <p:cNvSpPr>
            <a:spLocks noGrp="1" noChangeArrowheads="1"/>
          </p:cNvSpPr>
          <p:nvPr>
            <p:ph type="title"/>
          </p:nvPr>
        </p:nvSpPr>
        <p:spPr>
          <a:xfrm>
            <a:off x="0" y="-5023"/>
            <a:ext cx="8305800" cy="919424"/>
          </a:xfrm>
        </p:spPr>
        <p:txBody>
          <a:bodyPr/>
          <a:lstStyle/>
          <a:p>
            <a:pPr algn="ctr" eaLnBrk="1" hangingPunct="1">
              <a:lnSpc>
                <a:spcPct val="100000"/>
              </a:lnSpc>
            </a:pPr>
            <a:r>
              <a:rPr lang="en-US" sz="1400" dirty="0">
                <a:latin typeface="Arial" charset="0"/>
                <a:ea typeface="Arial Unicode MS" charset="0"/>
                <a:cs typeface="Arial" charset="0"/>
              </a:rPr>
              <a:t>One Jeopardy! question can take </a:t>
            </a:r>
            <a:r>
              <a:rPr lang="en-US" sz="1400" b="1" dirty="0">
                <a:latin typeface="Arial" charset="0"/>
                <a:ea typeface="Arial Unicode MS" charset="0"/>
                <a:cs typeface="Arial" charset="0"/>
              </a:rPr>
              <a:t>2 hours on a single 2.6Ghz Core</a:t>
            </a:r>
            <a:r>
              <a:rPr lang="en-US" sz="1400" dirty="0">
                <a:latin typeface="Arial" charset="0"/>
                <a:ea typeface="Arial Unicode MS" charset="0"/>
                <a:cs typeface="Arial" charset="0"/>
              </a:rPr>
              <a:t/>
            </a:r>
            <a:br>
              <a:rPr lang="en-US" sz="1400" dirty="0">
                <a:latin typeface="Arial" charset="0"/>
                <a:ea typeface="Arial Unicode MS" charset="0"/>
                <a:cs typeface="Arial" charset="0"/>
              </a:rPr>
            </a:br>
            <a:r>
              <a:rPr lang="en-US" sz="1400" dirty="0">
                <a:latin typeface="Arial" charset="0"/>
                <a:ea typeface="Arial Unicode MS" charset="0"/>
                <a:cs typeface="Arial" charset="0"/>
              </a:rPr>
              <a:t>Optimized &amp; Scaled out on 2880-Core IBM workload optimized POWER7 HPC using UIMA-AS,</a:t>
            </a:r>
            <a:br>
              <a:rPr lang="en-US" sz="1400" dirty="0">
                <a:latin typeface="Arial" charset="0"/>
                <a:ea typeface="Arial Unicode MS" charset="0"/>
                <a:cs typeface="Arial" charset="0"/>
              </a:rPr>
            </a:br>
            <a:r>
              <a:rPr lang="en-US" sz="1400" dirty="0">
                <a:latin typeface="Arial" charset="0"/>
                <a:ea typeface="Arial Unicode MS" charset="0"/>
                <a:cs typeface="Arial" charset="0"/>
              </a:rPr>
              <a:t> </a:t>
            </a:r>
            <a:r>
              <a:rPr lang="en-US" sz="1400" i="1" dirty="0">
                <a:latin typeface="Arial" charset="0"/>
                <a:ea typeface="Arial Unicode MS" charset="0"/>
                <a:cs typeface="Arial" charset="0"/>
              </a:rPr>
              <a:t>Watson</a:t>
            </a:r>
            <a:r>
              <a:rPr lang="en-US" sz="1400" dirty="0">
                <a:latin typeface="Arial" charset="0"/>
                <a:ea typeface="Arial Unicode MS" charset="0"/>
                <a:cs typeface="Arial" charset="0"/>
              </a:rPr>
              <a:t> answers in 2-6 seconds.</a:t>
            </a:r>
            <a:endParaRPr lang="en-US" sz="1400" i="1" dirty="0">
              <a:latin typeface="Arial" charset="0"/>
              <a:ea typeface="Arial Unicode MS" charset="0"/>
              <a:cs typeface="Arial" charset="0"/>
            </a:endParaRPr>
          </a:p>
        </p:txBody>
      </p:sp>
      <p:cxnSp>
        <p:nvCxnSpPr>
          <p:cNvPr id="198661" name="AutoShape 13"/>
          <p:cNvCxnSpPr>
            <a:cxnSpLocks noChangeShapeType="1"/>
          </p:cNvCxnSpPr>
          <p:nvPr/>
        </p:nvCxnSpPr>
        <p:spPr bwMode="auto">
          <a:xfrm rot="16200000" flipH="1">
            <a:off x="313531" y="3264694"/>
            <a:ext cx="588963" cy="317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02" name="TextBox 501"/>
          <p:cNvSpPr txBox="1"/>
          <p:nvPr/>
        </p:nvSpPr>
        <p:spPr bwMode="auto">
          <a:xfrm>
            <a:off x="111125" y="2663669"/>
            <a:ext cx="990534" cy="307882"/>
          </a:xfrm>
          <a:prstGeom prst="rect">
            <a:avLst/>
          </a:prstGeom>
          <a:solidFill>
            <a:schemeClr val="tx1">
              <a:lumMod val="95000"/>
              <a:lumOff val="5000"/>
            </a:schemeClr>
          </a:solidFill>
          <a:effectLst>
            <a:glow rad="101600">
              <a:srgbClr val="FFFF00">
                <a:alpha val="60000"/>
              </a:srgbClr>
            </a:glow>
          </a:effectLst>
        </p:spPr>
        <p:txBody>
          <a:bodyPr>
            <a:spAutoFit/>
          </a:bodyPr>
          <a:lstStyle/>
          <a:p>
            <a:pPr algn="ctr" fontAlgn="auto">
              <a:spcBef>
                <a:spcPts val="0"/>
              </a:spcBef>
              <a:spcAft>
                <a:spcPts val="0"/>
              </a:spcAft>
              <a:defRPr/>
            </a:pPr>
            <a:r>
              <a:rPr lang="en-US" sz="1400" b="1" dirty="0">
                <a:solidFill>
                  <a:srgbClr val="FFFFFF"/>
                </a:solidFill>
                <a:latin typeface="Arial"/>
                <a:ea typeface="+mn-ea"/>
                <a:cs typeface="Arial"/>
              </a:rPr>
              <a:t>Question</a:t>
            </a:r>
          </a:p>
        </p:txBody>
      </p:sp>
      <p:sp>
        <p:nvSpPr>
          <p:cNvPr id="13352" name="Text Box 154"/>
          <p:cNvSpPr txBox="1">
            <a:spLocks noChangeArrowheads="1"/>
          </p:cNvSpPr>
          <p:nvPr/>
        </p:nvSpPr>
        <p:spPr bwMode="auto">
          <a:xfrm>
            <a:off x="2859088" y="2895600"/>
            <a:ext cx="1033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000" b="1">
                <a:solidFill>
                  <a:srgbClr val="000000"/>
                </a:solidFill>
              </a:rPr>
              <a:t>100s Possible Answers</a:t>
            </a:r>
          </a:p>
        </p:txBody>
      </p:sp>
      <p:grpSp>
        <p:nvGrpSpPr>
          <p:cNvPr id="2" name="Group 155"/>
          <p:cNvGrpSpPr>
            <a:grpSpLocks/>
          </p:cNvGrpSpPr>
          <p:nvPr/>
        </p:nvGrpSpPr>
        <p:grpSpPr bwMode="auto">
          <a:xfrm>
            <a:off x="1782763" y="2830513"/>
            <a:ext cx="304800" cy="304800"/>
            <a:chOff x="1905000" y="3636825"/>
            <a:chExt cx="304800" cy="304800"/>
          </a:xfrm>
        </p:grpSpPr>
        <p:cxnSp>
          <p:nvCxnSpPr>
            <p:cNvPr id="198807" name="Straight Connector 103"/>
            <p:cNvCxnSpPr>
              <a:cxnSpLocks noChangeShapeType="1"/>
            </p:cNvCxnSpPr>
            <p:nvPr/>
          </p:nvCxnSpPr>
          <p:spPr bwMode="auto">
            <a:xfrm flipV="1">
              <a:off x="1905000" y="36368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808" name="Straight Connector 104"/>
            <p:cNvCxnSpPr>
              <a:cxnSpLocks noChangeShapeType="1"/>
            </p:cNvCxnSpPr>
            <p:nvPr/>
          </p:nvCxnSpPr>
          <p:spPr bwMode="auto">
            <a:xfrm>
              <a:off x="1905000" y="3789225"/>
              <a:ext cx="304800" cy="1588"/>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809" name="Straight Connector 107"/>
            <p:cNvCxnSpPr>
              <a:cxnSpLocks noChangeShapeType="1"/>
            </p:cNvCxnSpPr>
            <p:nvPr/>
          </p:nvCxnSpPr>
          <p:spPr bwMode="auto">
            <a:xfrm>
              <a:off x="1905000" y="37892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810" name="Straight Connector 109"/>
            <p:cNvCxnSpPr>
              <a:cxnSpLocks noChangeShapeType="1"/>
            </p:cNvCxnSpPr>
            <p:nvPr/>
          </p:nvCxnSpPr>
          <p:spPr bwMode="auto">
            <a:xfrm>
              <a:off x="1905000" y="37892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811" name="Straight Connector 110"/>
            <p:cNvCxnSpPr>
              <a:cxnSpLocks noChangeShapeType="1"/>
            </p:cNvCxnSpPr>
            <p:nvPr/>
          </p:nvCxnSpPr>
          <p:spPr bwMode="auto">
            <a:xfrm>
              <a:off x="1905000" y="37892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812" name="Straight Connector 111"/>
            <p:cNvCxnSpPr>
              <a:cxnSpLocks noChangeShapeType="1"/>
            </p:cNvCxnSpPr>
            <p:nvPr/>
          </p:nvCxnSpPr>
          <p:spPr bwMode="auto">
            <a:xfrm>
              <a:off x="1905000" y="37892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813" name="Straight Connector 114"/>
            <p:cNvCxnSpPr>
              <a:cxnSpLocks noChangeShapeType="1"/>
            </p:cNvCxnSpPr>
            <p:nvPr/>
          </p:nvCxnSpPr>
          <p:spPr bwMode="auto">
            <a:xfrm>
              <a:off x="1905000" y="37892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814" name="Straight Connector 115"/>
            <p:cNvCxnSpPr>
              <a:cxnSpLocks noChangeShapeType="1"/>
            </p:cNvCxnSpPr>
            <p:nvPr/>
          </p:nvCxnSpPr>
          <p:spPr bwMode="auto">
            <a:xfrm flipV="1">
              <a:off x="1905000" y="37130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grpSp>
      <p:grpSp>
        <p:nvGrpSpPr>
          <p:cNvPr id="3" name="Group 154"/>
          <p:cNvGrpSpPr>
            <a:grpSpLocks/>
          </p:cNvGrpSpPr>
          <p:nvPr/>
        </p:nvGrpSpPr>
        <p:grpSpPr bwMode="auto">
          <a:xfrm>
            <a:off x="2667000" y="2590800"/>
            <a:ext cx="609600" cy="457200"/>
            <a:chOff x="3352800" y="3560625"/>
            <a:chExt cx="609600" cy="457200"/>
          </a:xfrm>
        </p:grpSpPr>
        <p:cxnSp>
          <p:nvCxnSpPr>
            <p:cNvPr id="198791" name="Straight Connector 127"/>
            <p:cNvCxnSpPr>
              <a:cxnSpLocks noChangeShapeType="1"/>
            </p:cNvCxnSpPr>
            <p:nvPr/>
          </p:nvCxnSpPr>
          <p:spPr bwMode="auto">
            <a:xfrm flipV="1">
              <a:off x="3352800" y="37130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92" name="Straight Connector 128"/>
            <p:cNvCxnSpPr>
              <a:cxnSpLocks noChangeShapeType="1"/>
            </p:cNvCxnSpPr>
            <p:nvPr/>
          </p:nvCxnSpPr>
          <p:spPr bwMode="auto">
            <a:xfrm>
              <a:off x="3352800" y="3865425"/>
              <a:ext cx="304800" cy="1588"/>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93" name="Straight Connector 129"/>
            <p:cNvCxnSpPr>
              <a:cxnSpLocks noChangeShapeType="1"/>
            </p:cNvCxnSpPr>
            <p:nvPr/>
          </p:nvCxnSpPr>
          <p:spPr bwMode="auto">
            <a:xfrm>
              <a:off x="3352800" y="38654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94" name="Straight Connector 130"/>
            <p:cNvCxnSpPr>
              <a:cxnSpLocks noChangeShapeType="1"/>
            </p:cNvCxnSpPr>
            <p:nvPr/>
          </p:nvCxnSpPr>
          <p:spPr bwMode="auto">
            <a:xfrm>
              <a:off x="3352800" y="38654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95" name="Straight Connector 131"/>
            <p:cNvCxnSpPr>
              <a:cxnSpLocks noChangeShapeType="1"/>
            </p:cNvCxnSpPr>
            <p:nvPr/>
          </p:nvCxnSpPr>
          <p:spPr bwMode="auto">
            <a:xfrm>
              <a:off x="3352800" y="38654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96" name="Straight Connector 132"/>
            <p:cNvCxnSpPr>
              <a:cxnSpLocks noChangeShapeType="1"/>
            </p:cNvCxnSpPr>
            <p:nvPr/>
          </p:nvCxnSpPr>
          <p:spPr bwMode="auto">
            <a:xfrm>
              <a:off x="3352800" y="38654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97" name="Straight Connector 133"/>
            <p:cNvCxnSpPr>
              <a:cxnSpLocks noChangeShapeType="1"/>
            </p:cNvCxnSpPr>
            <p:nvPr/>
          </p:nvCxnSpPr>
          <p:spPr bwMode="auto">
            <a:xfrm>
              <a:off x="3352800" y="38654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98" name="Straight Connector 134"/>
            <p:cNvCxnSpPr>
              <a:cxnSpLocks noChangeShapeType="1"/>
            </p:cNvCxnSpPr>
            <p:nvPr/>
          </p:nvCxnSpPr>
          <p:spPr bwMode="auto">
            <a:xfrm flipV="1">
              <a:off x="3352800" y="37892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99" name="Straight Connector 127"/>
            <p:cNvCxnSpPr>
              <a:cxnSpLocks noChangeShapeType="1"/>
            </p:cNvCxnSpPr>
            <p:nvPr/>
          </p:nvCxnSpPr>
          <p:spPr bwMode="auto">
            <a:xfrm flipV="1">
              <a:off x="3657600" y="35606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800" name="Straight Connector 128"/>
            <p:cNvCxnSpPr>
              <a:cxnSpLocks noChangeShapeType="1"/>
            </p:cNvCxnSpPr>
            <p:nvPr/>
          </p:nvCxnSpPr>
          <p:spPr bwMode="auto">
            <a:xfrm>
              <a:off x="3657600" y="3713025"/>
              <a:ext cx="304800" cy="1588"/>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801" name="Straight Connector 129"/>
            <p:cNvCxnSpPr>
              <a:cxnSpLocks noChangeShapeType="1"/>
            </p:cNvCxnSpPr>
            <p:nvPr/>
          </p:nvCxnSpPr>
          <p:spPr bwMode="auto">
            <a:xfrm>
              <a:off x="3657600" y="37130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802" name="Straight Connector 130"/>
            <p:cNvCxnSpPr>
              <a:cxnSpLocks noChangeShapeType="1"/>
            </p:cNvCxnSpPr>
            <p:nvPr/>
          </p:nvCxnSpPr>
          <p:spPr bwMode="auto">
            <a:xfrm>
              <a:off x="3657600" y="37130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803" name="Straight Connector 131"/>
            <p:cNvCxnSpPr>
              <a:cxnSpLocks noChangeShapeType="1"/>
            </p:cNvCxnSpPr>
            <p:nvPr/>
          </p:nvCxnSpPr>
          <p:spPr bwMode="auto">
            <a:xfrm>
              <a:off x="3657600" y="37130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804" name="Straight Connector 132"/>
            <p:cNvCxnSpPr>
              <a:cxnSpLocks noChangeShapeType="1"/>
            </p:cNvCxnSpPr>
            <p:nvPr/>
          </p:nvCxnSpPr>
          <p:spPr bwMode="auto">
            <a:xfrm>
              <a:off x="3657600" y="37130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805" name="Straight Connector 133"/>
            <p:cNvCxnSpPr>
              <a:cxnSpLocks noChangeShapeType="1"/>
            </p:cNvCxnSpPr>
            <p:nvPr/>
          </p:nvCxnSpPr>
          <p:spPr bwMode="auto">
            <a:xfrm>
              <a:off x="3657600" y="37130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806" name="Straight Connector 134"/>
            <p:cNvCxnSpPr>
              <a:cxnSpLocks noChangeShapeType="1"/>
            </p:cNvCxnSpPr>
            <p:nvPr/>
          </p:nvCxnSpPr>
          <p:spPr bwMode="auto">
            <a:xfrm flipV="1">
              <a:off x="3657600" y="36368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grpSp>
      <p:sp>
        <p:nvSpPr>
          <p:cNvPr id="13355" name="Text Box 154"/>
          <p:cNvSpPr txBox="1">
            <a:spLocks noChangeArrowheads="1"/>
          </p:cNvSpPr>
          <p:nvPr/>
        </p:nvSpPr>
        <p:spPr bwMode="auto">
          <a:xfrm>
            <a:off x="4205288" y="2778125"/>
            <a:ext cx="1436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000" b="1">
                <a:solidFill>
                  <a:srgbClr val="000000"/>
                </a:solidFill>
              </a:rPr>
              <a:t>1000</a:t>
            </a:r>
            <a:r>
              <a:rPr lang="ja-JP" altLang="en-US" sz="1000" b="1">
                <a:solidFill>
                  <a:srgbClr val="000000"/>
                </a:solidFill>
              </a:rPr>
              <a:t>’</a:t>
            </a:r>
            <a:r>
              <a:rPr lang="en-US" sz="1000" b="1">
                <a:solidFill>
                  <a:srgbClr val="000000"/>
                </a:solidFill>
              </a:rPr>
              <a:t>s of </a:t>
            </a:r>
          </a:p>
          <a:p>
            <a:pPr algn="ctr"/>
            <a:r>
              <a:rPr lang="en-US" sz="1000" b="1">
                <a:solidFill>
                  <a:srgbClr val="000000"/>
                </a:solidFill>
              </a:rPr>
              <a:t>Pieces of Evidence</a:t>
            </a:r>
          </a:p>
        </p:txBody>
      </p:sp>
      <p:grpSp>
        <p:nvGrpSpPr>
          <p:cNvPr id="4" name="Group 152"/>
          <p:cNvGrpSpPr>
            <a:grpSpLocks/>
          </p:cNvGrpSpPr>
          <p:nvPr/>
        </p:nvGrpSpPr>
        <p:grpSpPr bwMode="auto">
          <a:xfrm>
            <a:off x="4114800" y="2286000"/>
            <a:ext cx="942975" cy="609600"/>
            <a:chOff x="4238625" y="1350825"/>
            <a:chExt cx="942975" cy="609600"/>
          </a:xfrm>
        </p:grpSpPr>
        <p:cxnSp>
          <p:nvCxnSpPr>
            <p:cNvPr id="198767" name="Straight Connector 135"/>
            <p:cNvCxnSpPr>
              <a:cxnSpLocks noChangeShapeType="1"/>
            </p:cNvCxnSpPr>
            <p:nvPr/>
          </p:nvCxnSpPr>
          <p:spPr bwMode="auto">
            <a:xfrm flipV="1">
              <a:off x="4238625" y="16556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68" name="Straight Connector 136"/>
            <p:cNvCxnSpPr>
              <a:cxnSpLocks noChangeShapeType="1"/>
            </p:cNvCxnSpPr>
            <p:nvPr/>
          </p:nvCxnSpPr>
          <p:spPr bwMode="auto">
            <a:xfrm>
              <a:off x="4238625" y="1808025"/>
              <a:ext cx="304800" cy="1588"/>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69" name="Straight Connector 137"/>
            <p:cNvCxnSpPr>
              <a:cxnSpLocks noChangeShapeType="1"/>
            </p:cNvCxnSpPr>
            <p:nvPr/>
          </p:nvCxnSpPr>
          <p:spPr bwMode="auto">
            <a:xfrm>
              <a:off x="4238625" y="18080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70" name="Straight Connector 138"/>
            <p:cNvCxnSpPr>
              <a:cxnSpLocks noChangeShapeType="1"/>
            </p:cNvCxnSpPr>
            <p:nvPr/>
          </p:nvCxnSpPr>
          <p:spPr bwMode="auto">
            <a:xfrm>
              <a:off x="4238625" y="18080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71" name="Straight Connector 139"/>
            <p:cNvCxnSpPr>
              <a:cxnSpLocks noChangeShapeType="1"/>
            </p:cNvCxnSpPr>
            <p:nvPr/>
          </p:nvCxnSpPr>
          <p:spPr bwMode="auto">
            <a:xfrm>
              <a:off x="4238625" y="18080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72" name="Straight Connector 140"/>
            <p:cNvCxnSpPr>
              <a:cxnSpLocks noChangeShapeType="1"/>
            </p:cNvCxnSpPr>
            <p:nvPr/>
          </p:nvCxnSpPr>
          <p:spPr bwMode="auto">
            <a:xfrm>
              <a:off x="4238625" y="18080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73" name="Straight Connector 141"/>
            <p:cNvCxnSpPr>
              <a:cxnSpLocks noChangeShapeType="1"/>
            </p:cNvCxnSpPr>
            <p:nvPr/>
          </p:nvCxnSpPr>
          <p:spPr bwMode="auto">
            <a:xfrm>
              <a:off x="4238625" y="18080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74" name="Straight Connector 142"/>
            <p:cNvCxnSpPr>
              <a:cxnSpLocks noChangeShapeType="1"/>
            </p:cNvCxnSpPr>
            <p:nvPr/>
          </p:nvCxnSpPr>
          <p:spPr bwMode="auto">
            <a:xfrm flipV="1">
              <a:off x="4238625" y="17318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75" name="Straight Connector 127"/>
            <p:cNvCxnSpPr>
              <a:cxnSpLocks noChangeShapeType="1"/>
            </p:cNvCxnSpPr>
            <p:nvPr/>
          </p:nvCxnSpPr>
          <p:spPr bwMode="auto">
            <a:xfrm flipV="1">
              <a:off x="4572000" y="15032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76" name="Straight Connector 128"/>
            <p:cNvCxnSpPr>
              <a:cxnSpLocks noChangeShapeType="1"/>
            </p:cNvCxnSpPr>
            <p:nvPr/>
          </p:nvCxnSpPr>
          <p:spPr bwMode="auto">
            <a:xfrm>
              <a:off x="4572000" y="1655625"/>
              <a:ext cx="304800" cy="1588"/>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77" name="Straight Connector 129"/>
            <p:cNvCxnSpPr>
              <a:cxnSpLocks noChangeShapeType="1"/>
            </p:cNvCxnSpPr>
            <p:nvPr/>
          </p:nvCxnSpPr>
          <p:spPr bwMode="auto">
            <a:xfrm>
              <a:off x="4572000" y="16556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78" name="Straight Connector 130"/>
            <p:cNvCxnSpPr>
              <a:cxnSpLocks noChangeShapeType="1"/>
            </p:cNvCxnSpPr>
            <p:nvPr/>
          </p:nvCxnSpPr>
          <p:spPr bwMode="auto">
            <a:xfrm>
              <a:off x="4572000" y="16556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79" name="Straight Connector 131"/>
            <p:cNvCxnSpPr>
              <a:cxnSpLocks noChangeShapeType="1"/>
            </p:cNvCxnSpPr>
            <p:nvPr/>
          </p:nvCxnSpPr>
          <p:spPr bwMode="auto">
            <a:xfrm>
              <a:off x="4572000" y="16556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80" name="Straight Connector 132"/>
            <p:cNvCxnSpPr>
              <a:cxnSpLocks noChangeShapeType="1"/>
            </p:cNvCxnSpPr>
            <p:nvPr/>
          </p:nvCxnSpPr>
          <p:spPr bwMode="auto">
            <a:xfrm>
              <a:off x="4572000" y="16556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81" name="Straight Connector 133"/>
            <p:cNvCxnSpPr>
              <a:cxnSpLocks noChangeShapeType="1"/>
            </p:cNvCxnSpPr>
            <p:nvPr/>
          </p:nvCxnSpPr>
          <p:spPr bwMode="auto">
            <a:xfrm>
              <a:off x="4572000" y="16556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82" name="Straight Connector 134"/>
            <p:cNvCxnSpPr>
              <a:cxnSpLocks noChangeShapeType="1"/>
            </p:cNvCxnSpPr>
            <p:nvPr/>
          </p:nvCxnSpPr>
          <p:spPr bwMode="auto">
            <a:xfrm flipV="1">
              <a:off x="4572000" y="15794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83" name="Straight Connector 127"/>
            <p:cNvCxnSpPr>
              <a:cxnSpLocks noChangeShapeType="1"/>
            </p:cNvCxnSpPr>
            <p:nvPr/>
          </p:nvCxnSpPr>
          <p:spPr bwMode="auto">
            <a:xfrm flipV="1">
              <a:off x="4876800" y="13508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84" name="Straight Connector 128"/>
            <p:cNvCxnSpPr>
              <a:cxnSpLocks noChangeShapeType="1"/>
            </p:cNvCxnSpPr>
            <p:nvPr/>
          </p:nvCxnSpPr>
          <p:spPr bwMode="auto">
            <a:xfrm>
              <a:off x="4876800" y="1503225"/>
              <a:ext cx="304800" cy="1588"/>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85" name="Straight Connector 129"/>
            <p:cNvCxnSpPr>
              <a:cxnSpLocks noChangeShapeType="1"/>
            </p:cNvCxnSpPr>
            <p:nvPr/>
          </p:nvCxnSpPr>
          <p:spPr bwMode="auto">
            <a:xfrm>
              <a:off x="4876800" y="15032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86" name="Straight Connector 130"/>
            <p:cNvCxnSpPr>
              <a:cxnSpLocks noChangeShapeType="1"/>
            </p:cNvCxnSpPr>
            <p:nvPr/>
          </p:nvCxnSpPr>
          <p:spPr bwMode="auto">
            <a:xfrm>
              <a:off x="4876800" y="15032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87" name="Straight Connector 131"/>
            <p:cNvCxnSpPr>
              <a:cxnSpLocks noChangeShapeType="1"/>
            </p:cNvCxnSpPr>
            <p:nvPr/>
          </p:nvCxnSpPr>
          <p:spPr bwMode="auto">
            <a:xfrm>
              <a:off x="4876800" y="15032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88" name="Straight Connector 132"/>
            <p:cNvCxnSpPr>
              <a:cxnSpLocks noChangeShapeType="1"/>
            </p:cNvCxnSpPr>
            <p:nvPr/>
          </p:nvCxnSpPr>
          <p:spPr bwMode="auto">
            <a:xfrm>
              <a:off x="4876800" y="15032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89" name="Straight Connector 133"/>
            <p:cNvCxnSpPr>
              <a:cxnSpLocks noChangeShapeType="1"/>
            </p:cNvCxnSpPr>
            <p:nvPr/>
          </p:nvCxnSpPr>
          <p:spPr bwMode="auto">
            <a:xfrm>
              <a:off x="4876800" y="15032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90" name="Straight Connector 134"/>
            <p:cNvCxnSpPr>
              <a:cxnSpLocks noChangeShapeType="1"/>
            </p:cNvCxnSpPr>
            <p:nvPr/>
          </p:nvCxnSpPr>
          <p:spPr bwMode="auto">
            <a:xfrm flipV="1">
              <a:off x="4876800" y="14270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grpSp>
      <p:grpSp>
        <p:nvGrpSpPr>
          <p:cNvPr id="5" name="Group 155"/>
          <p:cNvGrpSpPr>
            <a:grpSpLocks/>
          </p:cNvGrpSpPr>
          <p:nvPr/>
        </p:nvGrpSpPr>
        <p:grpSpPr bwMode="auto">
          <a:xfrm>
            <a:off x="612775" y="3090863"/>
            <a:ext cx="304800" cy="304800"/>
            <a:chOff x="1905000" y="3636825"/>
            <a:chExt cx="304800" cy="304800"/>
          </a:xfrm>
        </p:grpSpPr>
        <p:cxnSp>
          <p:nvCxnSpPr>
            <p:cNvPr id="198759" name="Straight Connector 103"/>
            <p:cNvCxnSpPr>
              <a:cxnSpLocks noChangeShapeType="1"/>
            </p:cNvCxnSpPr>
            <p:nvPr/>
          </p:nvCxnSpPr>
          <p:spPr bwMode="auto">
            <a:xfrm flipV="1">
              <a:off x="1905000" y="36368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60" name="Straight Connector 104"/>
            <p:cNvCxnSpPr>
              <a:cxnSpLocks noChangeShapeType="1"/>
            </p:cNvCxnSpPr>
            <p:nvPr/>
          </p:nvCxnSpPr>
          <p:spPr bwMode="auto">
            <a:xfrm>
              <a:off x="1905000" y="3789225"/>
              <a:ext cx="304800" cy="1588"/>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61" name="Straight Connector 107"/>
            <p:cNvCxnSpPr>
              <a:cxnSpLocks noChangeShapeType="1"/>
            </p:cNvCxnSpPr>
            <p:nvPr/>
          </p:nvCxnSpPr>
          <p:spPr bwMode="auto">
            <a:xfrm>
              <a:off x="1905000" y="37892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62" name="Straight Connector 109"/>
            <p:cNvCxnSpPr>
              <a:cxnSpLocks noChangeShapeType="1"/>
            </p:cNvCxnSpPr>
            <p:nvPr/>
          </p:nvCxnSpPr>
          <p:spPr bwMode="auto">
            <a:xfrm>
              <a:off x="1905000" y="37892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63" name="Straight Connector 110"/>
            <p:cNvCxnSpPr>
              <a:cxnSpLocks noChangeShapeType="1"/>
            </p:cNvCxnSpPr>
            <p:nvPr/>
          </p:nvCxnSpPr>
          <p:spPr bwMode="auto">
            <a:xfrm>
              <a:off x="1905000" y="37892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64" name="Straight Connector 111"/>
            <p:cNvCxnSpPr>
              <a:cxnSpLocks noChangeShapeType="1"/>
            </p:cNvCxnSpPr>
            <p:nvPr/>
          </p:nvCxnSpPr>
          <p:spPr bwMode="auto">
            <a:xfrm>
              <a:off x="1905000" y="37892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65" name="Straight Connector 114"/>
            <p:cNvCxnSpPr>
              <a:cxnSpLocks noChangeShapeType="1"/>
            </p:cNvCxnSpPr>
            <p:nvPr/>
          </p:nvCxnSpPr>
          <p:spPr bwMode="auto">
            <a:xfrm>
              <a:off x="1905000" y="37892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66" name="Straight Connector 115"/>
            <p:cNvCxnSpPr>
              <a:cxnSpLocks noChangeShapeType="1"/>
            </p:cNvCxnSpPr>
            <p:nvPr/>
          </p:nvCxnSpPr>
          <p:spPr bwMode="auto">
            <a:xfrm flipV="1">
              <a:off x="1905000" y="37130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grpSp>
      <p:sp>
        <p:nvSpPr>
          <p:cNvPr id="13358" name="Text Box 153"/>
          <p:cNvSpPr txBox="1">
            <a:spLocks noChangeArrowheads="1"/>
          </p:cNvSpPr>
          <p:nvPr/>
        </p:nvSpPr>
        <p:spPr bwMode="auto">
          <a:xfrm>
            <a:off x="781050" y="3187700"/>
            <a:ext cx="111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000" b="1">
                <a:solidFill>
                  <a:srgbClr val="000000"/>
                </a:solidFill>
              </a:rPr>
              <a:t>Multiple Interpretations</a:t>
            </a:r>
          </a:p>
        </p:txBody>
      </p:sp>
      <p:grpSp>
        <p:nvGrpSpPr>
          <p:cNvPr id="6" name="Group 155"/>
          <p:cNvGrpSpPr>
            <a:grpSpLocks/>
          </p:cNvGrpSpPr>
          <p:nvPr/>
        </p:nvGrpSpPr>
        <p:grpSpPr bwMode="auto">
          <a:xfrm>
            <a:off x="1495425" y="2965450"/>
            <a:ext cx="304800" cy="304800"/>
            <a:chOff x="1905000" y="3636825"/>
            <a:chExt cx="304800" cy="304800"/>
          </a:xfrm>
        </p:grpSpPr>
        <p:cxnSp>
          <p:nvCxnSpPr>
            <p:cNvPr id="198751" name="Straight Connector 103"/>
            <p:cNvCxnSpPr>
              <a:cxnSpLocks noChangeShapeType="1"/>
            </p:cNvCxnSpPr>
            <p:nvPr/>
          </p:nvCxnSpPr>
          <p:spPr bwMode="auto">
            <a:xfrm flipV="1">
              <a:off x="1905000" y="36368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52" name="Straight Connector 104"/>
            <p:cNvCxnSpPr>
              <a:cxnSpLocks noChangeShapeType="1"/>
            </p:cNvCxnSpPr>
            <p:nvPr/>
          </p:nvCxnSpPr>
          <p:spPr bwMode="auto">
            <a:xfrm>
              <a:off x="1905000" y="3789225"/>
              <a:ext cx="304800" cy="1588"/>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53" name="Straight Connector 107"/>
            <p:cNvCxnSpPr>
              <a:cxnSpLocks noChangeShapeType="1"/>
            </p:cNvCxnSpPr>
            <p:nvPr/>
          </p:nvCxnSpPr>
          <p:spPr bwMode="auto">
            <a:xfrm>
              <a:off x="1905000" y="37892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54" name="Straight Connector 109"/>
            <p:cNvCxnSpPr>
              <a:cxnSpLocks noChangeShapeType="1"/>
            </p:cNvCxnSpPr>
            <p:nvPr/>
          </p:nvCxnSpPr>
          <p:spPr bwMode="auto">
            <a:xfrm>
              <a:off x="1905000" y="37892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55" name="Straight Connector 110"/>
            <p:cNvCxnSpPr>
              <a:cxnSpLocks noChangeShapeType="1"/>
            </p:cNvCxnSpPr>
            <p:nvPr/>
          </p:nvCxnSpPr>
          <p:spPr bwMode="auto">
            <a:xfrm>
              <a:off x="1905000" y="37892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56" name="Straight Connector 111"/>
            <p:cNvCxnSpPr>
              <a:cxnSpLocks noChangeShapeType="1"/>
            </p:cNvCxnSpPr>
            <p:nvPr/>
          </p:nvCxnSpPr>
          <p:spPr bwMode="auto">
            <a:xfrm>
              <a:off x="1905000" y="37892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57" name="Straight Connector 114"/>
            <p:cNvCxnSpPr>
              <a:cxnSpLocks noChangeShapeType="1"/>
            </p:cNvCxnSpPr>
            <p:nvPr/>
          </p:nvCxnSpPr>
          <p:spPr bwMode="auto">
            <a:xfrm>
              <a:off x="1905000" y="37892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58" name="Straight Connector 115"/>
            <p:cNvCxnSpPr>
              <a:cxnSpLocks noChangeShapeType="1"/>
            </p:cNvCxnSpPr>
            <p:nvPr/>
          </p:nvCxnSpPr>
          <p:spPr bwMode="auto">
            <a:xfrm flipV="1">
              <a:off x="1905000" y="37130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grpSp>
      <p:grpSp>
        <p:nvGrpSpPr>
          <p:cNvPr id="7" name="Group 153"/>
          <p:cNvGrpSpPr>
            <a:grpSpLocks/>
          </p:cNvGrpSpPr>
          <p:nvPr/>
        </p:nvGrpSpPr>
        <p:grpSpPr bwMode="auto">
          <a:xfrm>
            <a:off x="5791200" y="2133600"/>
            <a:ext cx="1247775" cy="762000"/>
            <a:chOff x="5610225" y="1198425"/>
            <a:chExt cx="1247775" cy="762000"/>
          </a:xfrm>
        </p:grpSpPr>
        <p:cxnSp>
          <p:nvCxnSpPr>
            <p:cNvPr id="198722" name="Straight Connector 135"/>
            <p:cNvCxnSpPr>
              <a:cxnSpLocks noChangeShapeType="1"/>
            </p:cNvCxnSpPr>
            <p:nvPr/>
          </p:nvCxnSpPr>
          <p:spPr bwMode="auto">
            <a:xfrm flipV="1">
              <a:off x="5610225" y="16556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23" name="Straight Connector 136"/>
            <p:cNvCxnSpPr>
              <a:cxnSpLocks noChangeShapeType="1"/>
            </p:cNvCxnSpPr>
            <p:nvPr/>
          </p:nvCxnSpPr>
          <p:spPr bwMode="auto">
            <a:xfrm>
              <a:off x="5610225" y="1808025"/>
              <a:ext cx="304800" cy="1588"/>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24" name="Straight Connector 137"/>
            <p:cNvCxnSpPr>
              <a:cxnSpLocks noChangeShapeType="1"/>
            </p:cNvCxnSpPr>
            <p:nvPr/>
          </p:nvCxnSpPr>
          <p:spPr bwMode="auto">
            <a:xfrm>
              <a:off x="5610225" y="18080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25" name="Straight Connector 138"/>
            <p:cNvCxnSpPr>
              <a:cxnSpLocks noChangeShapeType="1"/>
            </p:cNvCxnSpPr>
            <p:nvPr/>
          </p:nvCxnSpPr>
          <p:spPr bwMode="auto">
            <a:xfrm>
              <a:off x="5610225" y="18080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26" name="Straight Connector 139"/>
            <p:cNvCxnSpPr>
              <a:cxnSpLocks noChangeShapeType="1"/>
            </p:cNvCxnSpPr>
            <p:nvPr/>
          </p:nvCxnSpPr>
          <p:spPr bwMode="auto">
            <a:xfrm>
              <a:off x="5610225" y="18080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27" name="Straight Connector 140"/>
            <p:cNvCxnSpPr>
              <a:cxnSpLocks noChangeShapeType="1"/>
            </p:cNvCxnSpPr>
            <p:nvPr/>
          </p:nvCxnSpPr>
          <p:spPr bwMode="auto">
            <a:xfrm>
              <a:off x="5610225" y="18080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28" name="Straight Connector 141"/>
            <p:cNvCxnSpPr>
              <a:cxnSpLocks noChangeShapeType="1"/>
            </p:cNvCxnSpPr>
            <p:nvPr/>
          </p:nvCxnSpPr>
          <p:spPr bwMode="auto">
            <a:xfrm>
              <a:off x="5610225" y="18080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29" name="Straight Connector 142"/>
            <p:cNvCxnSpPr>
              <a:cxnSpLocks noChangeShapeType="1"/>
            </p:cNvCxnSpPr>
            <p:nvPr/>
          </p:nvCxnSpPr>
          <p:spPr bwMode="auto">
            <a:xfrm flipV="1">
              <a:off x="5610225" y="17318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30" name="Straight Connector 127"/>
            <p:cNvCxnSpPr>
              <a:cxnSpLocks noChangeShapeType="1"/>
            </p:cNvCxnSpPr>
            <p:nvPr/>
          </p:nvCxnSpPr>
          <p:spPr bwMode="auto">
            <a:xfrm flipV="1">
              <a:off x="5943600" y="15032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31" name="Straight Connector 128"/>
            <p:cNvCxnSpPr>
              <a:cxnSpLocks noChangeShapeType="1"/>
            </p:cNvCxnSpPr>
            <p:nvPr/>
          </p:nvCxnSpPr>
          <p:spPr bwMode="auto">
            <a:xfrm>
              <a:off x="5943600" y="1655625"/>
              <a:ext cx="304800" cy="1588"/>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32" name="Straight Connector 129"/>
            <p:cNvCxnSpPr>
              <a:cxnSpLocks noChangeShapeType="1"/>
            </p:cNvCxnSpPr>
            <p:nvPr/>
          </p:nvCxnSpPr>
          <p:spPr bwMode="auto">
            <a:xfrm>
              <a:off x="5943600" y="16556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33" name="Straight Connector 130"/>
            <p:cNvCxnSpPr>
              <a:cxnSpLocks noChangeShapeType="1"/>
            </p:cNvCxnSpPr>
            <p:nvPr/>
          </p:nvCxnSpPr>
          <p:spPr bwMode="auto">
            <a:xfrm>
              <a:off x="5943600" y="16556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34" name="Straight Connector 131"/>
            <p:cNvCxnSpPr>
              <a:cxnSpLocks noChangeShapeType="1"/>
            </p:cNvCxnSpPr>
            <p:nvPr/>
          </p:nvCxnSpPr>
          <p:spPr bwMode="auto">
            <a:xfrm>
              <a:off x="5943600" y="16556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35" name="Straight Connector 132"/>
            <p:cNvCxnSpPr>
              <a:cxnSpLocks noChangeShapeType="1"/>
            </p:cNvCxnSpPr>
            <p:nvPr/>
          </p:nvCxnSpPr>
          <p:spPr bwMode="auto">
            <a:xfrm>
              <a:off x="5943600" y="16556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36" name="Straight Connector 133"/>
            <p:cNvCxnSpPr>
              <a:cxnSpLocks noChangeShapeType="1"/>
            </p:cNvCxnSpPr>
            <p:nvPr/>
          </p:nvCxnSpPr>
          <p:spPr bwMode="auto">
            <a:xfrm>
              <a:off x="5943600" y="16556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37" name="Straight Connector 134"/>
            <p:cNvCxnSpPr>
              <a:cxnSpLocks noChangeShapeType="1"/>
            </p:cNvCxnSpPr>
            <p:nvPr/>
          </p:nvCxnSpPr>
          <p:spPr bwMode="auto">
            <a:xfrm flipV="1">
              <a:off x="5943600" y="15794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38" name="Straight Connector 127"/>
            <p:cNvCxnSpPr>
              <a:cxnSpLocks noChangeShapeType="1"/>
            </p:cNvCxnSpPr>
            <p:nvPr/>
          </p:nvCxnSpPr>
          <p:spPr bwMode="auto">
            <a:xfrm flipV="1">
              <a:off x="6248400" y="13508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39" name="Straight Connector 128"/>
            <p:cNvCxnSpPr>
              <a:cxnSpLocks noChangeShapeType="1"/>
            </p:cNvCxnSpPr>
            <p:nvPr/>
          </p:nvCxnSpPr>
          <p:spPr bwMode="auto">
            <a:xfrm>
              <a:off x="6248400" y="1503225"/>
              <a:ext cx="304800" cy="1588"/>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40" name="Straight Connector 129"/>
            <p:cNvCxnSpPr>
              <a:cxnSpLocks noChangeShapeType="1"/>
            </p:cNvCxnSpPr>
            <p:nvPr/>
          </p:nvCxnSpPr>
          <p:spPr bwMode="auto">
            <a:xfrm>
              <a:off x="6248400" y="15032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41" name="Straight Connector 130"/>
            <p:cNvCxnSpPr>
              <a:cxnSpLocks noChangeShapeType="1"/>
            </p:cNvCxnSpPr>
            <p:nvPr/>
          </p:nvCxnSpPr>
          <p:spPr bwMode="auto">
            <a:xfrm>
              <a:off x="6248400" y="15032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42" name="Straight Connector 131"/>
            <p:cNvCxnSpPr>
              <a:cxnSpLocks noChangeShapeType="1"/>
            </p:cNvCxnSpPr>
            <p:nvPr/>
          </p:nvCxnSpPr>
          <p:spPr bwMode="auto">
            <a:xfrm>
              <a:off x="6248400" y="15032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43" name="Straight Connector 132"/>
            <p:cNvCxnSpPr>
              <a:cxnSpLocks noChangeShapeType="1"/>
            </p:cNvCxnSpPr>
            <p:nvPr/>
          </p:nvCxnSpPr>
          <p:spPr bwMode="auto">
            <a:xfrm>
              <a:off x="6248400" y="15032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44" name="Straight Connector 133"/>
            <p:cNvCxnSpPr>
              <a:cxnSpLocks noChangeShapeType="1"/>
            </p:cNvCxnSpPr>
            <p:nvPr/>
          </p:nvCxnSpPr>
          <p:spPr bwMode="auto">
            <a:xfrm>
              <a:off x="6248400" y="15032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45" name="Straight Connector 134"/>
            <p:cNvCxnSpPr>
              <a:cxnSpLocks noChangeShapeType="1"/>
            </p:cNvCxnSpPr>
            <p:nvPr/>
          </p:nvCxnSpPr>
          <p:spPr bwMode="auto">
            <a:xfrm flipV="1">
              <a:off x="6239773" y="1435648"/>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46" name="Straight Connector 143"/>
            <p:cNvCxnSpPr>
              <a:cxnSpLocks noChangeShapeType="1"/>
            </p:cNvCxnSpPr>
            <p:nvPr/>
          </p:nvCxnSpPr>
          <p:spPr bwMode="auto">
            <a:xfrm flipV="1">
              <a:off x="6553200" y="1198425"/>
              <a:ext cx="304800" cy="1524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47" name="Straight Connector 144"/>
            <p:cNvCxnSpPr>
              <a:cxnSpLocks noChangeShapeType="1"/>
            </p:cNvCxnSpPr>
            <p:nvPr/>
          </p:nvCxnSpPr>
          <p:spPr bwMode="auto">
            <a:xfrm>
              <a:off x="6553200" y="1350825"/>
              <a:ext cx="304800" cy="1588"/>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48" name="Straight Connector 148"/>
            <p:cNvCxnSpPr>
              <a:cxnSpLocks noChangeShapeType="1"/>
            </p:cNvCxnSpPr>
            <p:nvPr/>
          </p:nvCxnSpPr>
          <p:spPr bwMode="auto">
            <a:xfrm>
              <a:off x="6553200" y="13508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49" name="Straight Connector 149"/>
            <p:cNvCxnSpPr>
              <a:cxnSpLocks noChangeShapeType="1"/>
            </p:cNvCxnSpPr>
            <p:nvPr/>
          </p:nvCxnSpPr>
          <p:spPr bwMode="auto">
            <a:xfrm>
              <a:off x="6553200" y="13508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cxnSp>
          <p:nvCxnSpPr>
            <p:cNvPr id="198750" name="Straight Connector 150"/>
            <p:cNvCxnSpPr>
              <a:cxnSpLocks noChangeShapeType="1"/>
            </p:cNvCxnSpPr>
            <p:nvPr/>
          </p:nvCxnSpPr>
          <p:spPr bwMode="auto">
            <a:xfrm flipV="1">
              <a:off x="6553200" y="1274625"/>
              <a:ext cx="304800" cy="762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cxnSp>
      </p:grpSp>
      <p:sp>
        <p:nvSpPr>
          <p:cNvPr id="13363" name="Text Box 154"/>
          <p:cNvSpPr txBox="1">
            <a:spLocks noChangeArrowheads="1"/>
          </p:cNvSpPr>
          <p:nvPr/>
        </p:nvSpPr>
        <p:spPr bwMode="auto">
          <a:xfrm>
            <a:off x="5910263" y="2836863"/>
            <a:ext cx="2544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000" b="1">
                <a:solidFill>
                  <a:srgbClr val="000000"/>
                </a:solidFill>
              </a:rPr>
              <a:t>100,000</a:t>
            </a:r>
            <a:r>
              <a:rPr lang="ja-JP" altLang="en-US" sz="1000" b="1">
                <a:solidFill>
                  <a:srgbClr val="000000"/>
                </a:solidFill>
              </a:rPr>
              <a:t>’</a:t>
            </a:r>
            <a:r>
              <a:rPr lang="en-US" sz="1000" b="1">
                <a:solidFill>
                  <a:srgbClr val="000000"/>
                </a:solidFill>
              </a:rPr>
              <a:t>s scores from many simultaneous Text Analysis Algorithms</a:t>
            </a:r>
          </a:p>
        </p:txBody>
      </p:sp>
      <p:sp>
        <p:nvSpPr>
          <p:cNvPr id="202" name="Bent-Up Arrow 201"/>
          <p:cNvSpPr>
            <a:spLocks noChangeArrowheads="1"/>
          </p:cNvSpPr>
          <p:nvPr/>
        </p:nvSpPr>
        <p:spPr bwMode="auto">
          <a:xfrm rot="10800000" flipH="1">
            <a:off x="7772400" y="2497138"/>
            <a:ext cx="1096963" cy="1000125"/>
          </a:xfrm>
          <a:custGeom>
            <a:avLst/>
            <a:gdLst>
              <a:gd name="T0" fmla="*/ 846932 w 1096963"/>
              <a:gd name="T1" fmla="*/ 0 h 1000125"/>
              <a:gd name="T2" fmla="*/ 596901 w 1096963"/>
              <a:gd name="T3" fmla="*/ 250031 h 1000125"/>
              <a:gd name="T4" fmla="*/ 0 w 1096963"/>
              <a:gd name="T5" fmla="*/ 875109 h 1000125"/>
              <a:gd name="T6" fmla="*/ 485974 w 1096963"/>
              <a:gd name="T7" fmla="*/ 1000125 h 1000125"/>
              <a:gd name="T8" fmla="*/ 971947 w 1096963"/>
              <a:gd name="T9" fmla="*/ 625078 h 1000125"/>
              <a:gd name="T10" fmla="*/ 1096963 w 1096963"/>
              <a:gd name="T11" fmla="*/ 250031 h 1000125"/>
              <a:gd name="T12" fmla="*/ 17694720 60000 65536"/>
              <a:gd name="T13" fmla="*/ 11796480 60000 65536"/>
              <a:gd name="T14" fmla="*/ 11796480 60000 65536"/>
              <a:gd name="T15" fmla="*/ 5898240 60000 65536"/>
              <a:gd name="T16" fmla="*/ 0 60000 65536"/>
              <a:gd name="T17" fmla="*/ 0 60000 65536"/>
              <a:gd name="T18" fmla="*/ 0 w 1096963"/>
              <a:gd name="T19" fmla="*/ 750094 h 1000125"/>
              <a:gd name="T20" fmla="*/ 971947 w 1096963"/>
              <a:gd name="T21" fmla="*/ 1000125 h 1000125"/>
            </a:gdLst>
            <a:ahLst/>
            <a:cxnLst>
              <a:cxn ang="T12">
                <a:pos x="T0" y="T1"/>
              </a:cxn>
              <a:cxn ang="T13">
                <a:pos x="T2" y="T3"/>
              </a:cxn>
              <a:cxn ang="T14">
                <a:pos x="T4" y="T5"/>
              </a:cxn>
              <a:cxn ang="T15">
                <a:pos x="T6" y="T7"/>
              </a:cxn>
              <a:cxn ang="T16">
                <a:pos x="T8" y="T9"/>
              </a:cxn>
              <a:cxn ang="T17">
                <a:pos x="T10" y="T11"/>
              </a:cxn>
            </a:cxnLst>
            <a:rect l="T18" t="T19" r="T20" b="T21"/>
            <a:pathLst>
              <a:path w="1096963" h="1000125">
                <a:moveTo>
                  <a:pt x="0" y="750094"/>
                </a:moveTo>
                <a:lnTo>
                  <a:pt x="721916" y="750094"/>
                </a:lnTo>
                <a:lnTo>
                  <a:pt x="721916" y="250031"/>
                </a:lnTo>
                <a:lnTo>
                  <a:pt x="596901" y="250031"/>
                </a:lnTo>
                <a:lnTo>
                  <a:pt x="846932" y="0"/>
                </a:lnTo>
                <a:lnTo>
                  <a:pt x="1096963" y="250031"/>
                </a:lnTo>
                <a:lnTo>
                  <a:pt x="971947" y="250031"/>
                </a:lnTo>
                <a:lnTo>
                  <a:pt x="971947" y="1000125"/>
                </a:lnTo>
                <a:lnTo>
                  <a:pt x="0" y="1000125"/>
                </a:lnTo>
                <a:close/>
              </a:path>
            </a:pathLst>
          </a:custGeom>
          <a:solidFill>
            <a:srgbClr val="FFC000">
              <a:alpha val="58038"/>
            </a:srgbClr>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mn-lt"/>
              <a:ea typeface="+mn-ea"/>
              <a:cs typeface="+mn-cs"/>
            </a:endParaRPr>
          </a:p>
        </p:txBody>
      </p:sp>
      <p:sp>
        <p:nvSpPr>
          <p:cNvPr id="13365" name="Text Box 153"/>
          <p:cNvSpPr txBox="1">
            <a:spLocks noChangeArrowheads="1"/>
          </p:cNvSpPr>
          <p:nvPr/>
        </p:nvSpPr>
        <p:spPr bwMode="auto">
          <a:xfrm>
            <a:off x="1703388" y="3059113"/>
            <a:ext cx="111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lnSpc>
                <a:spcPct val="80000"/>
              </a:lnSpc>
            </a:pPr>
            <a:r>
              <a:rPr lang="en-US" sz="1000" b="1">
                <a:solidFill>
                  <a:srgbClr val="000000"/>
                </a:solidFill>
              </a:rPr>
              <a:t>100s  sources</a:t>
            </a:r>
          </a:p>
        </p:txBody>
      </p:sp>
      <p:cxnSp>
        <p:nvCxnSpPr>
          <p:cNvPr id="198677" name="AutoShape 11"/>
          <p:cNvCxnSpPr>
            <a:cxnSpLocks noChangeShapeType="1"/>
          </p:cNvCxnSpPr>
          <p:nvPr/>
        </p:nvCxnSpPr>
        <p:spPr bwMode="auto">
          <a:xfrm flipV="1">
            <a:off x="982663" y="3908425"/>
            <a:ext cx="146050" cy="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8678" name="Elbow Connector 97"/>
          <p:cNvCxnSpPr>
            <a:cxnSpLocks noChangeShapeType="1"/>
          </p:cNvCxnSpPr>
          <p:nvPr/>
        </p:nvCxnSpPr>
        <p:spPr bwMode="auto">
          <a:xfrm>
            <a:off x="6281738" y="3924300"/>
            <a:ext cx="107950" cy="1588"/>
          </a:xfrm>
          <a:prstGeom prst="bentConnector3">
            <a:avLst>
              <a:gd name="adj1" fmla="val 50000"/>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8679" name="AutoShape 61"/>
          <p:cNvCxnSpPr>
            <a:cxnSpLocks noChangeShapeType="1"/>
          </p:cNvCxnSpPr>
          <p:nvPr/>
        </p:nvCxnSpPr>
        <p:spPr bwMode="auto">
          <a:xfrm>
            <a:off x="3538538" y="3908425"/>
            <a:ext cx="609600" cy="1587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8680" name="Elbow Connector 94"/>
          <p:cNvCxnSpPr>
            <a:cxnSpLocks noChangeShapeType="1"/>
          </p:cNvCxnSpPr>
          <p:nvPr/>
        </p:nvCxnSpPr>
        <p:spPr bwMode="auto">
          <a:xfrm rot="5400000">
            <a:off x="8077201" y="4533900"/>
            <a:ext cx="533400" cy="3175"/>
          </a:xfrm>
          <a:prstGeom prst="bentConnector3">
            <a:avLst>
              <a:gd name="adj1" fmla="val 50000"/>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8681" name="AutoShape 11"/>
          <p:cNvCxnSpPr>
            <a:cxnSpLocks noChangeShapeType="1"/>
          </p:cNvCxnSpPr>
          <p:nvPr/>
        </p:nvCxnSpPr>
        <p:spPr bwMode="auto">
          <a:xfrm flipV="1">
            <a:off x="2732088" y="3924300"/>
            <a:ext cx="139700" cy="11113"/>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8682" name="Elbow Connector 94"/>
          <p:cNvCxnSpPr>
            <a:cxnSpLocks noChangeShapeType="1"/>
          </p:cNvCxnSpPr>
          <p:nvPr/>
        </p:nvCxnSpPr>
        <p:spPr bwMode="auto">
          <a:xfrm rot="16200000" flipH="1">
            <a:off x="1721644" y="4206081"/>
            <a:ext cx="523875" cy="614363"/>
          </a:xfrm>
          <a:prstGeom prst="bentConnector2">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8683" name="Elbow Connector 94"/>
          <p:cNvCxnSpPr>
            <a:cxnSpLocks noChangeShapeType="1"/>
          </p:cNvCxnSpPr>
          <p:nvPr/>
        </p:nvCxnSpPr>
        <p:spPr bwMode="auto">
          <a:xfrm flipV="1">
            <a:off x="5770563" y="4267200"/>
            <a:ext cx="1136650" cy="495300"/>
          </a:xfrm>
          <a:prstGeom prst="bentConnector2">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8684" name="Elbow Connector 94"/>
          <p:cNvCxnSpPr>
            <a:cxnSpLocks noChangeShapeType="1"/>
            <a:endCxn id="198685" idx="1"/>
          </p:cNvCxnSpPr>
          <p:nvPr/>
        </p:nvCxnSpPr>
        <p:spPr bwMode="auto">
          <a:xfrm rot="16200000" flipH="1">
            <a:off x="2067719" y="3840956"/>
            <a:ext cx="1098550" cy="1887538"/>
          </a:xfrm>
          <a:prstGeom prst="bentConnector2">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98685" name="TextBox 632"/>
          <p:cNvSpPr txBox="1">
            <a:spLocks noChangeArrowheads="1"/>
          </p:cNvSpPr>
          <p:nvPr/>
        </p:nvSpPr>
        <p:spPr bwMode="auto">
          <a:xfrm>
            <a:off x="3560763" y="5105400"/>
            <a:ext cx="608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400" b="1">
                <a:solidFill>
                  <a:srgbClr val="000000"/>
                </a:solidFill>
              </a:rPr>
              <a:t>. . .</a:t>
            </a:r>
          </a:p>
        </p:txBody>
      </p:sp>
      <p:cxnSp>
        <p:nvCxnSpPr>
          <p:cNvPr id="198686" name="Elbow Connector 97"/>
          <p:cNvCxnSpPr>
            <a:cxnSpLocks noChangeShapeType="1"/>
          </p:cNvCxnSpPr>
          <p:nvPr/>
        </p:nvCxnSpPr>
        <p:spPr bwMode="auto">
          <a:xfrm>
            <a:off x="7424738" y="3924300"/>
            <a:ext cx="119062" cy="1588"/>
          </a:xfrm>
          <a:prstGeom prst="bentConnector3">
            <a:avLst>
              <a:gd name="adj1" fmla="val 50000"/>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0" name="Rounded Rectangle 189"/>
          <p:cNvSpPr/>
          <p:nvPr/>
        </p:nvSpPr>
        <p:spPr>
          <a:xfrm>
            <a:off x="2872565" y="3581400"/>
            <a:ext cx="1143000" cy="685800"/>
          </a:xfrm>
          <a:prstGeom prst="roundRect">
            <a:avLst/>
          </a:prstGeom>
          <a:solidFill>
            <a:srgbClr val="3366CC"/>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rgbClr val="FFFFFF"/>
                </a:solidFill>
              </a:rPr>
              <a:t>Hypothesis</a:t>
            </a:r>
          </a:p>
          <a:p>
            <a:pPr algn="ctr">
              <a:defRPr/>
            </a:pPr>
            <a:r>
              <a:rPr lang="en-US" sz="1400" dirty="0">
                <a:solidFill>
                  <a:srgbClr val="FFFFFF"/>
                </a:solidFill>
              </a:rPr>
              <a:t>Generation</a:t>
            </a:r>
          </a:p>
        </p:txBody>
      </p:sp>
      <p:sp>
        <p:nvSpPr>
          <p:cNvPr id="191" name="Rounded Rectangle 190"/>
          <p:cNvSpPr/>
          <p:nvPr/>
        </p:nvSpPr>
        <p:spPr>
          <a:xfrm>
            <a:off x="4148468" y="3581400"/>
            <a:ext cx="2133600" cy="685800"/>
          </a:xfrm>
          <a:prstGeom prst="roundRect">
            <a:avLst/>
          </a:prstGeom>
          <a:solidFill>
            <a:srgbClr val="3366CC"/>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rgbClr val="FFFFFF"/>
                </a:solidFill>
              </a:rPr>
              <a:t>Hypothesis and Evidence  Scoring</a:t>
            </a:r>
          </a:p>
        </p:txBody>
      </p:sp>
      <p:sp>
        <p:nvSpPr>
          <p:cNvPr id="192" name="Rounded Rectangle 191"/>
          <p:cNvSpPr/>
          <p:nvPr/>
        </p:nvSpPr>
        <p:spPr>
          <a:xfrm>
            <a:off x="7543800" y="3581400"/>
            <a:ext cx="1600200" cy="685800"/>
          </a:xfrm>
          <a:prstGeom prst="roundRect">
            <a:avLst/>
          </a:prstGeom>
          <a:solidFill>
            <a:srgbClr val="3366CC"/>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rgbClr val="FFFFFF"/>
                </a:solidFill>
              </a:rPr>
              <a:t>Final Confidence Merging &amp; Ranking</a:t>
            </a:r>
          </a:p>
        </p:txBody>
      </p:sp>
      <p:sp>
        <p:nvSpPr>
          <p:cNvPr id="193" name="Rounded Rectangle 192"/>
          <p:cNvSpPr/>
          <p:nvPr/>
        </p:nvSpPr>
        <p:spPr>
          <a:xfrm>
            <a:off x="6390167" y="3581400"/>
            <a:ext cx="1034901" cy="685800"/>
          </a:xfrm>
          <a:prstGeom prst="roundRect">
            <a:avLst/>
          </a:prstGeom>
          <a:solidFill>
            <a:srgbClr val="3366CC"/>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rgbClr val="FFFFFF"/>
                </a:solidFill>
              </a:rPr>
              <a:t>Synthesis</a:t>
            </a:r>
          </a:p>
        </p:txBody>
      </p:sp>
      <p:sp>
        <p:nvSpPr>
          <p:cNvPr id="194" name="Rounded Rectangle 193"/>
          <p:cNvSpPr/>
          <p:nvPr/>
        </p:nvSpPr>
        <p:spPr>
          <a:xfrm>
            <a:off x="108099" y="3593802"/>
            <a:ext cx="1143000" cy="685800"/>
          </a:xfrm>
          <a:prstGeom prst="roundRect">
            <a:avLst/>
          </a:prstGeom>
          <a:solidFill>
            <a:srgbClr val="3366CC"/>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rgbClr val="FFFFFF"/>
                </a:solidFill>
              </a:rPr>
              <a:t>Question &amp; Topic Analysis</a:t>
            </a:r>
          </a:p>
        </p:txBody>
      </p:sp>
      <p:sp>
        <p:nvSpPr>
          <p:cNvPr id="195" name="Rounded Rectangle 194"/>
          <p:cNvSpPr/>
          <p:nvPr/>
        </p:nvSpPr>
        <p:spPr>
          <a:xfrm>
            <a:off x="1426533" y="3592033"/>
            <a:ext cx="1306033" cy="685800"/>
          </a:xfrm>
          <a:prstGeom prst="roundRect">
            <a:avLst/>
          </a:prstGeom>
          <a:solidFill>
            <a:schemeClr val="bg1">
              <a:lumMod val="65000"/>
            </a:schemeClr>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rgbClr val="000000"/>
                </a:solidFill>
              </a:rPr>
              <a:t>Question</a:t>
            </a:r>
          </a:p>
          <a:p>
            <a:pPr algn="ctr">
              <a:defRPr/>
            </a:pPr>
            <a:r>
              <a:rPr lang="en-US" sz="1200" dirty="0">
                <a:solidFill>
                  <a:srgbClr val="000000"/>
                </a:solidFill>
              </a:rPr>
              <a:t>Decomposition</a:t>
            </a:r>
          </a:p>
        </p:txBody>
      </p:sp>
      <p:sp>
        <p:nvSpPr>
          <p:cNvPr id="196" name="Rounded Rectangle 195"/>
          <p:cNvSpPr/>
          <p:nvPr/>
        </p:nvSpPr>
        <p:spPr>
          <a:xfrm>
            <a:off x="2339165" y="4419600"/>
            <a:ext cx="1143000" cy="685800"/>
          </a:xfrm>
          <a:prstGeom prst="roundRect">
            <a:avLst/>
          </a:prstGeom>
          <a:solidFill>
            <a:schemeClr val="bg1">
              <a:lumMod val="65000"/>
            </a:schemeClr>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rgbClr val="000000"/>
                </a:solidFill>
              </a:rPr>
              <a:t>Hypothesis</a:t>
            </a:r>
          </a:p>
          <a:p>
            <a:pPr algn="ctr">
              <a:defRPr/>
            </a:pPr>
            <a:r>
              <a:rPr lang="en-US" sz="1200" dirty="0">
                <a:solidFill>
                  <a:srgbClr val="000000"/>
                </a:solidFill>
              </a:rPr>
              <a:t>Generation</a:t>
            </a:r>
          </a:p>
        </p:txBody>
      </p:sp>
      <p:sp>
        <p:nvSpPr>
          <p:cNvPr id="197" name="Rounded Rectangle 196"/>
          <p:cNvSpPr/>
          <p:nvPr/>
        </p:nvSpPr>
        <p:spPr>
          <a:xfrm>
            <a:off x="3636334" y="4419600"/>
            <a:ext cx="2133600" cy="685800"/>
          </a:xfrm>
          <a:prstGeom prst="roundRect">
            <a:avLst/>
          </a:prstGeom>
          <a:solidFill>
            <a:schemeClr val="bg1">
              <a:lumMod val="65000"/>
            </a:schemeClr>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rgbClr val="000000"/>
                </a:solidFill>
              </a:rPr>
              <a:t>Hypothesis and Evidence Scoring</a:t>
            </a:r>
          </a:p>
        </p:txBody>
      </p:sp>
      <p:cxnSp>
        <p:nvCxnSpPr>
          <p:cNvPr id="198711" name="AutoShape 61"/>
          <p:cNvCxnSpPr>
            <a:cxnSpLocks noChangeShapeType="1"/>
          </p:cNvCxnSpPr>
          <p:nvPr/>
        </p:nvCxnSpPr>
        <p:spPr bwMode="auto">
          <a:xfrm>
            <a:off x="3481388" y="4762500"/>
            <a:ext cx="155575" cy="1588"/>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8712" name="AutoShape 11"/>
          <p:cNvCxnSpPr>
            <a:cxnSpLocks noChangeShapeType="1"/>
          </p:cNvCxnSpPr>
          <p:nvPr/>
        </p:nvCxnSpPr>
        <p:spPr bwMode="auto">
          <a:xfrm flipV="1">
            <a:off x="1250950" y="3935413"/>
            <a:ext cx="176213" cy="1587"/>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00" name="TextBox 199"/>
          <p:cNvSpPr txBox="1"/>
          <p:nvPr/>
        </p:nvSpPr>
        <p:spPr>
          <a:xfrm>
            <a:off x="7696200" y="4800600"/>
            <a:ext cx="1295400" cy="523220"/>
          </a:xfrm>
          <a:prstGeom prst="rect">
            <a:avLst/>
          </a:prstGeom>
          <a:solidFill>
            <a:schemeClr val="tx1">
              <a:lumMod val="95000"/>
              <a:lumOff val="5000"/>
            </a:schemeClr>
          </a:solidFill>
          <a:effectLst>
            <a:glow rad="101600">
              <a:srgbClr val="FFFF00">
                <a:alpha val="60000"/>
              </a:srgbClr>
            </a:glow>
          </a:effectLst>
        </p:spPr>
        <p:txBody>
          <a:bodyPr>
            <a:spAutoFit/>
          </a:bodyPr>
          <a:lstStyle/>
          <a:p>
            <a:pPr algn="ctr">
              <a:defRPr/>
            </a:pPr>
            <a:r>
              <a:rPr lang="en-US" sz="1400" b="1" dirty="0">
                <a:solidFill>
                  <a:srgbClr val="FFFFFF"/>
                </a:solidFill>
                <a:ea typeface="+mn-ea"/>
              </a:rPr>
              <a:t>Answer &amp; Confidence</a:t>
            </a:r>
          </a:p>
        </p:txBody>
      </p:sp>
      <p:pic>
        <p:nvPicPr>
          <p:cNvPr id="134" name="Picture 7" descr="C:\Documents and Settings\Administrator\Desktop\ibm_power570.jpg"/>
          <p:cNvPicPr>
            <a:picLocks noChangeAspect="1" noChangeArrowheads="1"/>
          </p:cNvPicPr>
          <p:nvPr/>
        </p:nvPicPr>
        <p:blipFill>
          <a:blip r:embed="rId3" cstate="print"/>
          <a:srcRect/>
          <a:stretch>
            <a:fillRect/>
          </a:stretch>
        </p:blipFill>
        <p:spPr bwMode="auto">
          <a:xfrm>
            <a:off x="381000" y="1371600"/>
            <a:ext cx="411921" cy="8427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5" name="Picture 7" descr="C:\Documents and Settings\Administrator\Desktop\ibm_power570.jpg"/>
          <p:cNvPicPr>
            <a:picLocks noChangeAspect="1" noChangeArrowheads="1"/>
          </p:cNvPicPr>
          <p:nvPr/>
        </p:nvPicPr>
        <p:blipFill>
          <a:blip r:embed="rId4" cstate="print"/>
          <a:srcRect/>
          <a:stretch>
            <a:fillRect/>
          </a:stretch>
        </p:blipFill>
        <p:spPr bwMode="auto">
          <a:xfrm>
            <a:off x="1143000" y="1371600"/>
            <a:ext cx="404801" cy="828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7" name="Picture 7" descr="C:\Documents and Settings\Administrator\Desktop\ibm_power570.jpg"/>
          <p:cNvPicPr>
            <a:picLocks noChangeAspect="1" noChangeArrowheads="1"/>
          </p:cNvPicPr>
          <p:nvPr/>
        </p:nvPicPr>
        <p:blipFill>
          <a:blip r:embed="rId3" cstate="print"/>
          <a:srcRect/>
          <a:stretch>
            <a:fillRect/>
          </a:stretch>
        </p:blipFill>
        <p:spPr bwMode="auto">
          <a:xfrm>
            <a:off x="228600" y="1676400"/>
            <a:ext cx="401734" cy="821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8" name="Picture 7" descr="C:\Documents and Settings\Administrator\Desktop\ibm_power570.jpg"/>
          <p:cNvPicPr>
            <a:picLocks noChangeAspect="1" noChangeArrowheads="1"/>
          </p:cNvPicPr>
          <p:nvPr/>
        </p:nvPicPr>
        <p:blipFill>
          <a:blip r:embed="rId4" cstate="print"/>
          <a:srcRect/>
          <a:stretch>
            <a:fillRect/>
          </a:stretch>
        </p:blipFill>
        <p:spPr bwMode="auto">
          <a:xfrm>
            <a:off x="762000" y="1371600"/>
            <a:ext cx="404801" cy="828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9" name="Picture 7" descr="C:\Documents and Settings\Administrator\Desktop\ibm_power570.jpg"/>
          <p:cNvPicPr>
            <a:picLocks noChangeAspect="1" noChangeArrowheads="1"/>
          </p:cNvPicPr>
          <p:nvPr/>
        </p:nvPicPr>
        <p:blipFill>
          <a:blip r:embed="rId4" cstate="print"/>
          <a:srcRect/>
          <a:stretch>
            <a:fillRect/>
          </a:stretch>
        </p:blipFill>
        <p:spPr bwMode="auto">
          <a:xfrm>
            <a:off x="685800" y="1676400"/>
            <a:ext cx="404801" cy="828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6" name="Picture 7" descr="C:\Documents and Settings\Administrator\Desktop\ibm_power570.jpg"/>
          <p:cNvPicPr>
            <a:picLocks noChangeAspect="1" noChangeArrowheads="1"/>
          </p:cNvPicPr>
          <p:nvPr/>
        </p:nvPicPr>
        <p:blipFill>
          <a:blip r:embed="rId4" cstate="print"/>
          <a:srcRect/>
          <a:stretch>
            <a:fillRect/>
          </a:stretch>
        </p:blipFill>
        <p:spPr bwMode="auto">
          <a:xfrm>
            <a:off x="1066800" y="1676400"/>
            <a:ext cx="404801" cy="828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Date Placeholder 7"/>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32892253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358"/>
                                        </p:tgtEl>
                                        <p:attrNameLst>
                                          <p:attrName>style.visibility</p:attrName>
                                        </p:attrNameLst>
                                      </p:cBhvr>
                                      <p:to>
                                        <p:strVal val="visible"/>
                                      </p:to>
                                    </p:set>
                                    <p:animEffect transition="in" filter="wipe(left)">
                                      <p:cBhvr>
                                        <p:cTn id="7" dur="500"/>
                                        <p:tgtEl>
                                          <p:spTgt spid="13358"/>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22" presetClass="entr" presetSubtype="8"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365"/>
                                        </p:tgtEl>
                                        <p:attrNameLst>
                                          <p:attrName>style.visibility</p:attrName>
                                        </p:attrNameLst>
                                      </p:cBhvr>
                                      <p:to>
                                        <p:strVal val="visible"/>
                                      </p:to>
                                    </p:set>
                                    <p:animEffect transition="in" filter="wipe(left)">
                                      <p:cBhvr>
                                        <p:cTn id="20" dur="500"/>
                                        <p:tgtEl>
                                          <p:spTgt spid="13365"/>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352"/>
                                        </p:tgtEl>
                                        <p:attrNameLst>
                                          <p:attrName>style.visibility</p:attrName>
                                        </p:attrNameLst>
                                      </p:cBhvr>
                                      <p:to>
                                        <p:strVal val="visible"/>
                                      </p:to>
                                    </p:set>
                                    <p:animEffect transition="in" filter="wipe(left)">
                                      <p:cBhvr>
                                        <p:cTn id="24" dur="500"/>
                                        <p:tgtEl>
                                          <p:spTgt spid="13352"/>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nodeType="afterGroup">
                            <p:stCondLst>
                              <p:cond delay="15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355"/>
                                        </p:tgtEl>
                                        <p:attrNameLst>
                                          <p:attrName>style.visibility</p:attrName>
                                        </p:attrNameLst>
                                      </p:cBhvr>
                                      <p:to>
                                        <p:strVal val="visible"/>
                                      </p:to>
                                    </p:set>
                                    <p:animEffect transition="in" filter="wipe(left)">
                                      <p:cBhvr>
                                        <p:cTn id="34" dur="500"/>
                                        <p:tgtEl>
                                          <p:spTgt spid="13355"/>
                                        </p:tgtEl>
                                      </p:cBhvr>
                                    </p:animEffect>
                                  </p:childTnLst>
                                </p:cTn>
                              </p:par>
                            </p:childTnLst>
                          </p:cTn>
                        </p:par>
                        <p:par>
                          <p:cTn id="35" fill="hold" nodeType="afterGroup">
                            <p:stCondLst>
                              <p:cond delay="2000"/>
                            </p:stCondLst>
                            <p:childTnLst>
                              <p:par>
                                <p:cTn id="36" presetID="22" presetClass="entr" presetSubtype="8"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363"/>
                                        </p:tgtEl>
                                        <p:attrNameLst>
                                          <p:attrName>style.visibility</p:attrName>
                                        </p:attrNameLst>
                                      </p:cBhvr>
                                      <p:to>
                                        <p:strVal val="visible"/>
                                      </p:to>
                                    </p:set>
                                    <p:animEffect transition="in" filter="wipe(left)">
                                      <p:cBhvr>
                                        <p:cTn id="41" dur="500"/>
                                        <p:tgtEl>
                                          <p:spTgt spid="13363"/>
                                        </p:tgtEl>
                                      </p:cBhvr>
                                    </p:animEffect>
                                  </p:childTnLst>
                                </p:cTn>
                              </p:par>
                            </p:childTnLst>
                          </p:cTn>
                        </p:par>
                        <p:par>
                          <p:cTn id="42" fill="hold" nodeType="afterGroup">
                            <p:stCondLst>
                              <p:cond delay="2500"/>
                            </p:stCondLst>
                            <p:childTnLst>
                              <p:par>
                                <p:cTn id="43" presetID="22" presetClass="entr" presetSubtype="8" fill="hold" nodeType="afterEffect">
                                  <p:stCondLst>
                                    <p:cond delay="0"/>
                                  </p:stCondLst>
                                  <p:childTnLst>
                                    <p:set>
                                      <p:cBhvr>
                                        <p:cTn id="44" dur="1" fill="hold">
                                          <p:stCondLst>
                                            <p:cond delay="0"/>
                                          </p:stCondLst>
                                        </p:cTn>
                                        <p:tgtEl>
                                          <p:spTgt spid="202"/>
                                        </p:tgtEl>
                                        <p:attrNameLst>
                                          <p:attrName>style.visibility</p:attrName>
                                        </p:attrNameLst>
                                      </p:cBhvr>
                                      <p:to>
                                        <p:strVal val="visible"/>
                                      </p:to>
                                    </p:set>
                                    <p:animEffect transition="in" filter="wipe(left)">
                                      <p:cBhvr>
                                        <p:cTn id="45"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2" grpId="0"/>
      <p:bldP spid="13355" grpId="0"/>
      <p:bldP spid="13358" grpId="0"/>
      <p:bldP spid="13363" grpId="0"/>
      <p:bldP spid="1336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5" name="Picture 2" descr="01x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914400"/>
            <a:ext cx="5181600" cy="297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06" name="Picture 3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5" y="4953000"/>
            <a:ext cx="7778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07" name="Picture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181600"/>
            <a:ext cx="1143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8" name="Rectangle 6"/>
          <p:cNvSpPr>
            <a:spLocks noGrp="1" noChangeArrowheads="1"/>
          </p:cNvSpPr>
          <p:nvPr>
            <p:ph type="body" idx="4294967295"/>
          </p:nvPr>
        </p:nvSpPr>
        <p:spPr>
          <a:xfrm>
            <a:off x="152400" y="1066800"/>
            <a:ext cx="5791200" cy="4297362"/>
          </a:xfrm>
        </p:spPr>
        <p:txBody>
          <a:bodyPr/>
          <a:lstStyle/>
          <a:p>
            <a:r>
              <a:rPr lang="en-US" sz="1800" dirty="0">
                <a:latin typeface="Arial" charset="0"/>
                <a:cs typeface="Arial" charset="0"/>
              </a:rPr>
              <a:t>90 x IBM Power 750</a:t>
            </a:r>
            <a:r>
              <a:rPr lang="en-US" sz="1800" baseline="30000" dirty="0">
                <a:latin typeface="Arial" charset="0"/>
                <a:cs typeface="Arial" charset="0"/>
              </a:rPr>
              <a:t>1</a:t>
            </a:r>
            <a:r>
              <a:rPr lang="en-US" sz="1800" dirty="0">
                <a:latin typeface="Arial" charset="0"/>
                <a:cs typeface="Arial" charset="0"/>
              </a:rPr>
              <a:t> servers </a:t>
            </a:r>
          </a:p>
          <a:p>
            <a:r>
              <a:rPr lang="en-US" sz="1800" dirty="0">
                <a:latin typeface="Arial" charset="0"/>
                <a:cs typeface="Arial" charset="0"/>
              </a:rPr>
              <a:t>2880 POWER7 cores</a:t>
            </a:r>
          </a:p>
          <a:p>
            <a:r>
              <a:rPr lang="en-US" sz="1800" dirty="0">
                <a:latin typeface="Arial" charset="0"/>
                <a:cs typeface="Arial" charset="0"/>
              </a:rPr>
              <a:t>POWER7 3.55 GHz chip</a:t>
            </a:r>
          </a:p>
          <a:p>
            <a:r>
              <a:rPr lang="en-US" sz="1800" dirty="0">
                <a:latin typeface="Arial" charset="0"/>
                <a:cs typeface="Arial" charset="0"/>
              </a:rPr>
              <a:t>500 GB per sec on-chip bandwidth</a:t>
            </a:r>
          </a:p>
          <a:p>
            <a:r>
              <a:rPr lang="en-US" sz="1800" dirty="0">
                <a:latin typeface="Arial" charset="0"/>
                <a:cs typeface="Arial" charset="0"/>
              </a:rPr>
              <a:t>10 Gb Ethernet network</a:t>
            </a:r>
          </a:p>
          <a:p>
            <a:r>
              <a:rPr lang="en-US" sz="1800" dirty="0">
                <a:latin typeface="Arial" charset="0"/>
                <a:cs typeface="Arial" charset="0"/>
              </a:rPr>
              <a:t>15 Terabytes of memory</a:t>
            </a:r>
          </a:p>
          <a:p>
            <a:r>
              <a:rPr lang="en-US" sz="1800" dirty="0">
                <a:latin typeface="Arial" charset="0"/>
                <a:cs typeface="Arial" charset="0"/>
              </a:rPr>
              <a:t>20 Terabytes of disk, clustered</a:t>
            </a:r>
          </a:p>
          <a:p>
            <a:r>
              <a:rPr lang="en-US" sz="1800" dirty="0">
                <a:latin typeface="Arial" charset="0"/>
                <a:cs typeface="Arial" charset="0"/>
              </a:rPr>
              <a:t>Can operate at 80 Teraflops</a:t>
            </a:r>
          </a:p>
          <a:p>
            <a:r>
              <a:rPr lang="en-US" sz="1800" dirty="0">
                <a:latin typeface="Arial" charset="0"/>
                <a:cs typeface="Arial" charset="0"/>
              </a:rPr>
              <a:t>Runs IBM </a:t>
            </a:r>
            <a:r>
              <a:rPr lang="en-US" sz="1800" dirty="0" err="1">
                <a:latin typeface="Arial" charset="0"/>
                <a:cs typeface="Arial" charset="0"/>
              </a:rPr>
              <a:t>DeepQA</a:t>
            </a:r>
            <a:r>
              <a:rPr lang="en-US" sz="1800" dirty="0">
                <a:latin typeface="Arial" charset="0"/>
                <a:cs typeface="Arial" charset="0"/>
              </a:rPr>
              <a:t> software</a:t>
            </a:r>
          </a:p>
          <a:p>
            <a:r>
              <a:rPr lang="en-US" sz="1800" dirty="0">
                <a:latin typeface="Arial" charset="0"/>
                <a:cs typeface="Arial" charset="0"/>
              </a:rPr>
              <a:t>Scales out with and searches vast amounts of unstructured information with UIMA &amp; </a:t>
            </a:r>
            <a:r>
              <a:rPr lang="en-US" sz="1800" dirty="0" err="1">
                <a:latin typeface="Arial" charset="0"/>
                <a:cs typeface="Arial" charset="0"/>
              </a:rPr>
              <a:t>Hadoop</a:t>
            </a:r>
            <a:r>
              <a:rPr lang="en-US" sz="1800" dirty="0">
                <a:latin typeface="Arial" charset="0"/>
                <a:cs typeface="Arial" charset="0"/>
              </a:rPr>
              <a:t> open source components</a:t>
            </a:r>
          </a:p>
          <a:p>
            <a:r>
              <a:rPr lang="en-US" sz="1800" dirty="0">
                <a:latin typeface="Arial" charset="0"/>
                <a:cs typeface="Arial" charset="0"/>
              </a:rPr>
              <a:t>Linux provides a scalable, open platform, optimized </a:t>
            </a:r>
            <a:br>
              <a:rPr lang="en-US" sz="1800" dirty="0">
                <a:latin typeface="Arial" charset="0"/>
                <a:cs typeface="Arial" charset="0"/>
              </a:rPr>
            </a:br>
            <a:r>
              <a:rPr lang="en-US" sz="1800" dirty="0">
                <a:latin typeface="Arial" charset="0"/>
                <a:cs typeface="Arial" charset="0"/>
              </a:rPr>
              <a:t>to exploit POWER7 performance</a:t>
            </a:r>
          </a:p>
          <a:p>
            <a:r>
              <a:rPr lang="en-US" sz="1800" dirty="0">
                <a:latin typeface="Arial" charset="0"/>
                <a:cs typeface="Arial" charset="0"/>
              </a:rPr>
              <a:t>10 racks include servers, networking, shared disk system, cluster controllers</a:t>
            </a:r>
          </a:p>
        </p:txBody>
      </p:sp>
      <p:sp>
        <p:nvSpPr>
          <p:cNvPr id="200709" name="Rectangle 10"/>
          <p:cNvSpPr>
            <a:spLocks noGrp="1" noChangeArrowheads="1"/>
          </p:cNvSpPr>
          <p:nvPr>
            <p:ph type="title" idx="4294967295"/>
          </p:nvPr>
        </p:nvSpPr>
        <p:spPr/>
        <p:txBody>
          <a:bodyPr/>
          <a:lstStyle/>
          <a:p>
            <a:r>
              <a:rPr lang="en-US" sz="2800" b="1" dirty="0">
                <a:latin typeface="Arial" charset="0"/>
                <a:ea typeface="Arial Unicode MS" charset="0"/>
                <a:cs typeface="Arial" charset="0"/>
              </a:rPr>
              <a:t>Watson – a Workload Optimized System</a:t>
            </a:r>
          </a:p>
        </p:txBody>
      </p:sp>
      <p:sp>
        <p:nvSpPr>
          <p:cNvPr id="200710" name="Text Box 11"/>
          <p:cNvSpPr txBox="1">
            <a:spLocks noChangeArrowheads="1"/>
          </p:cNvSpPr>
          <p:nvPr/>
        </p:nvSpPr>
        <p:spPr bwMode="auto">
          <a:xfrm>
            <a:off x="457200" y="6019800"/>
            <a:ext cx="5418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200" baseline="30000" dirty="0"/>
              <a:t>1</a:t>
            </a:r>
            <a:r>
              <a:rPr lang="en-US" sz="1200" dirty="0"/>
              <a:t> Note that the Power 750 featuring POWER7 is a commercially available </a:t>
            </a:r>
            <a:br>
              <a:rPr lang="en-US" sz="1200" dirty="0"/>
            </a:br>
            <a:r>
              <a:rPr lang="en-US" sz="1200" dirty="0"/>
              <a:t>server that runs AIX, IBM </a:t>
            </a:r>
            <a:r>
              <a:rPr lang="en-US" sz="1200" dirty="0" err="1"/>
              <a:t>i</a:t>
            </a:r>
            <a:r>
              <a:rPr lang="en-US" sz="1200" dirty="0"/>
              <a:t> and Linux and has been in market since Feb 2010 </a:t>
            </a:r>
          </a:p>
        </p:txBody>
      </p:sp>
      <p:sp>
        <p:nvSpPr>
          <p:cNvPr id="2" name="Date Placeholder 1"/>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393272967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a:xfrm>
            <a:off x="228600" y="228600"/>
            <a:ext cx="7056437" cy="393700"/>
          </a:xfrm>
        </p:spPr>
        <p:txBody>
          <a:bodyPr/>
          <a:lstStyle/>
          <a:p>
            <a:r>
              <a:rPr lang="en-US" sz="2800" b="1" dirty="0">
                <a:latin typeface="Arial" charset="0"/>
                <a:ea typeface="Arial Unicode MS" charset="0"/>
                <a:cs typeface="Arial" charset="0"/>
              </a:rPr>
              <a:t>Watson: Precision, Confidence &amp; Speed</a:t>
            </a:r>
          </a:p>
        </p:txBody>
      </p:sp>
      <p:sp>
        <p:nvSpPr>
          <p:cNvPr id="202754" name="Content Placeholder 2"/>
          <p:cNvSpPr>
            <a:spLocks noGrp="1"/>
          </p:cNvSpPr>
          <p:nvPr>
            <p:ph idx="1"/>
          </p:nvPr>
        </p:nvSpPr>
        <p:spPr>
          <a:xfrm>
            <a:off x="152400" y="1238250"/>
            <a:ext cx="6096000" cy="5238750"/>
          </a:xfrm>
        </p:spPr>
        <p:txBody>
          <a:bodyPr/>
          <a:lstStyle/>
          <a:p>
            <a:r>
              <a:rPr lang="en-US" sz="1400" b="1" dirty="0">
                <a:latin typeface="Arial" charset="0"/>
                <a:cs typeface="Arial" charset="0"/>
              </a:rPr>
              <a:t>Deep Analytics – </a:t>
            </a:r>
            <a:r>
              <a:rPr lang="en-US" sz="2000" dirty="0">
                <a:latin typeface="Arial" charset="0"/>
                <a:cs typeface="Arial" charset="0"/>
              </a:rPr>
              <a:t>We achieved</a:t>
            </a:r>
            <a:r>
              <a:rPr lang="en-US" sz="2000" b="1" dirty="0">
                <a:latin typeface="Arial" charset="0"/>
                <a:cs typeface="Arial" charset="0"/>
              </a:rPr>
              <a:t> </a:t>
            </a:r>
            <a:r>
              <a:rPr lang="en-US" sz="2000" dirty="0">
                <a:latin typeface="Arial" charset="0"/>
                <a:cs typeface="Arial" charset="0"/>
              </a:rPr>
              <a:t>champion-levels of </a:t>
            </a:r>
            <a:r>
              <a:rPr lang="en-US" sz="2000" i="1" dirty="0">
                <a:latin typeface="Arial" charset="0"/>
                <a:cs typeface="Arial" charset="0"/>
              </a:rPr>
              <a:t>Precision</a:t>
            </a:r>
            <a:r>
              <a:rPr lang="en-US" sz="2000" dirty="0">
                <a:latin typeface="Arial" charset="0"/>
                <a:cs typeface="Arial" charset="0"/>
              </a:rPr>
              <a:t> and </a:t>
            </a:r>
            <a:r>
              <a:rPr lang="en-US" sz="2000" i="1" dirty="0">
                <a:latin typeface="Arial" charset="0"/>
                <a:cs typeface="Arial" charset="0"/>
              </a:rPr>
              <a:t>Confidence </a:t>
            </a:r>
            <a:r>
              <a:rPr lang="en-US" sz="2000" dirty="0">
                <a:latin typeface="Arial" charset="0"/>
                <a:cs typeface="Arial" charset="0"/>
              </a:rPr>
              <a:t>over a huge variety of expression</a:t>
            </a:r>
            <a:endParaRPr lang="en-US" sz="2000" b="1" dirty="0">
              <a:latin typeface="Arial" charset="0"/>
              <a:cs typeface="Arial" charset="0"/>
            </a:endParaRPr>
          </a:p>
          <a:p>
            <a:pPr>
              <a:buFont typeface="Wingdings" charset="0"/>
              <a:buNone/>
            </a:pPr>
            <a:endParaRPr lang="en-US" sz="2000" dirty="0">
              <a:latin typeface="Arial" charset="0"/>
              <a:cs typeface="Arial" charset="0"/>
            </a:endParaRPr>
          </a:p>
          <a:p>
            <a:pPr>
              <a:buFont typeface="Wingdings" charset="0"/>
              <a:buNone/>
            </a:pPr>
            <a:endParaRPr lang="en-US" sz="1400" dirty="0">
              <a:latin typeface="Arial" charset="0"/>
              <a:cs typeface="Arial" charset="0"/>
            </a:endParaRPr>
          </a:p>
          <a:p>
            <a:endParaRPr lang="en-US" sz="1100" dirty="0">
              <a:latin typeface="Arial" charset="0"/>
              <a:cs typeface="Arial" charset="0"/>
            </a:endParaRPr>
          </a:p>
          <a:p>
            <a:r>
              <a:rPr lang="en-US" sz="1400" b="1" dirty="0">
                <a:latin typeface="Arial" charset="0"/>
                <a:cs typeface="Arial" charset="0"/>
              </a:rPr>
              <a:t>Speed</a:t>
            </a:r>
            <a:r>
              <a:rPr lang="en-US" sz="1400" dirty="0">
                <a:latin typeface="Arial" charset="0"/>
                <a:cs typeface="Arial" charset="0"/>
              </a:rPr>
              <a:t> – </a:t>
            </a:r>
            <a:r>
              <a:rPr lang="en-US" sz="2000" dirty="0">
                <a:latin typeface="Arial" charset="0"/>
                <a:cs typeface="Arial" charset="0"/>
              </a:rPr>
              <a:t>By optimizing Watson</a:t>
            </a:r>
            <a:r>
              <a:rPr lang="ja-JP" altLang="en-US" sz="2000" dirty="0">
                <a:latin typeface="Arial" charset="0"/>
                <a:cs typeface="Arial" charset="0"/>
              </a:rPr>
              <a:t>’</a:t>
            </a:r>
            <a:r>
              <a:rPr lang="en-US" sz="2000" dirty="0">
                <a:latin typeface="Arial" charset="0"/>
                <a:cs typeface="Arial" charset="0"/>
              </a:rPr>
              <a:t>s computation for Jeopardy! on </a:t>
            </a:r>
            <a:r>
              <a:rPr lang="en-US" sz="2000" b="1" dirty="0">
                <a:latin typeface="Arial" charset="0"/>
                <a:cs typeface="Arial" charset="0"/>
              </a:rPr>
              <a:t>2,880 POWER7 </a:t>
            </a:r>
            <a:r>
              <a:rPr lang="en-US" sz="2000" dirty="0">
                <a:latin typeface="Arial" charset="0"/>
                <a:cs typeface="Arial" charset="0"/>
              </a:rPr>
              <a:t>processing cores we went </a:t>
            </a:r>
            <a:r>
              <a:rPr lang="en-US" sz="2000" b="1" dirty="0">
                <a:latin typeface="Arial" charset="0"/>
                <a:cs typeface="Arial" charset="0"/>
              </a:rPr>
              <a:t>from 2 hours per question on a single CPU to an average of just 3 seconds </a:t>
            </a:r>
            <a:r>
              <a:rPr lang="en-US" sz="2000" dirty="0">
                <a:latin typeface="Arial" charset="0"/>
                <a:cs typeface="Arial" charset="0"/>
              </a:rPr>
              <a:t>– fast enough to compete with the best.</a:t>
            </a:r>
          </a:p>
          <a:p>
            <a:endParaRPr lang="en-US" sz="1400" b="1" dirty="0">
              <a:latin typeface="Arial" charset="0"/>
              <a:cs typeface="Arial" charset="0"/>
            </a:endParaRPr>
          </a:p>
          <a:p>
            <a:r>
              <a:rPr lang="en-US" sz="1400" b="1" dirty="0">
                <a:latin typeface="Arial" charset="0"/>
                <a:cs typeface="Arial" charset="0"/>
              </a:rPr>
              <a:t>Results – </a:t>
            </a:r>
            <a:r>
              <a:rPr lang="en-US" sz="1400" dirty="0">
                <a:latin typeface="Arial" charset="0"/>
                <a:cs typeface="Arial" charset="0"/>
              </a:rPr>
              <a:t> </a:t>
            </a:r>
            <a:r>
              <a:rPr lang="en-US" sz="2000" dirty="0">
                <a:latin typeface="Arial" charset="0"/>
                <a:cs typeface="Arial" charset="0"/>
              </a:rPr>
              <a:t>in 55 real-time sparring against former </a:t>
            </a:r>
            <a:r>
              <a:rPr lang="en-US" sz="2000" b="1" dirty="0">
                <a:latin typeface="Arial" charset="0"/>
                <a:cs typeface="Arial" charset="0"/>
              </a:rPr>
              <a:t>Tournament of Champion Players last year</a:t>
            </a:r>
            <a:r>
              <a:rPr lang="en-US" sz="2000" dirty="0">
                <a:latin typeface="Arial" charset="0"/>
                <a:cs typeface="Arial" charset="0"/>
              </a:rPr>
              <a:t>, Watson put on a very competitive performance, winning 71%.  In the final Exhibition Match against Ken Jennings and Brad </a:t>
            </a:r>
            <a:r>
              <a:rPr lang="en-US" sz="2000" dirty="0" err="1">
                <a:latin typeface="Arial" charset="0"/>
                <a:cs typeface="Arial" charset="0"/>
              </a:rPr>
              <a:t>Rutter</a:t>
            </a:r>
            <a:r>
              <a:rPr lang="en-US" sz="2000" dirty="0">
                <a:latin typeface="Arial" charset="0"/>
                <a:cs typeface="Arial" charset="0"/>
              </a:rPr>
              <a:t>, Watson won!</a:t>
            </a:r>
          </a:p>
        </p:txBody>
      </p:sp>
      <p:pic>
        <p:nvPicPr>
          <p:cNvPr id="2050" name="Picture 2" descr="C:\Users\Admin\Desktop\Picture1.png"/>
          <p:cNvPicPr>
            <a:picLocks noChangeAspect="1" noChangeArrowheads="1"/>
          </p:cNvPicPr>
          <p:nvPr/>
        </p:nvPicPr>
        <p:blipFill>
          <a:blip r:embed="rId3"/>
          <a:srcRect/>
          <a:stretch>
            <a:fillRect/>
          </a:stretch>
        </p:blipFill>
        <p:spPr bwMode="auto">
          <a:xfrm>
            <a:off x="6380163" y="1524000"/>
            <a:ext cx="2763837" cy="2057400"/>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4"/>
          <a:srcRect l="9041" t="20183" r="21096" b="8073"/>
          <a:stretch>
            <a:fillRect/>
          </a:stretch>
        </p:blipFill>
        <p:spPr bwMode="auto">
          <a:xfrm>
            <a:off x="6477000" y="4419600"/>
            <a:ext cx="2484438" cy="1905000"/>
          </a:xfrm>
          <a:prstGeom prst="rect">
            <a:avLst/>
          </a:prstGeom>
          <a:ln>
            <a:noFill/>
          </a:ln>
          <a:effectLst>
            <a:outerShdw blurRad="292100" dist="139700" dir="2700000" algn="tl" rotWithShape="0">
              <a:srgbClr val="333333">
                <a:alpha val="65000"/>
              </a:srgbClr>
            </a:outerShdw>
          </a:effectLst>
        </p:spPr>
      </p:pic>
      <p:pic>
        <p:nvPicPr>
          <p:cNvPr id="23" name="Picture 1" descr="C:\Users\Admin\Desktop\ticker_sample.png"/>
          <p:cNvPicPr>
            <a:picLocks noChangeAspect="1" noChangeArrowheads="1"/>
          </p:cNvPicPr>
          <p:nvPr/>
        </p:nvPicPr>
        <p:blipFill>
          <a:blip r:embed="rId5"/>
          <a:srcRect l="37161" t="6400" b="6400"/>
          <a:stretch>
            <a:fillRect/>
          </a:stretch>
        </p:blipFill>
        <p:spPr bwMode="auto">
          <a:xfrm>
            <a:off x="1143000" y="2209800"/>
            <a:ext cx="4114800" cy="779463"/>
          </a:xfrm>
          <a:prstGeom prst="rect">
            <a:avLst/>
          </a:prstGeom>
          <a:ln>
            <a:noFill/>
          </a:ln>
          <a:effectLst>
            <a:outerShdw blurRad="292100" dist="139700" dir="2700000" algn="tl" rotWithShape="0">
              <a:srgbClr val="333333">
                <a:alpha val="65000"/>
              </a:srgbClr>
            </a:outerShdw>
          </a:effectLst>
        </p:spPr>
      </p:pic>
      <p:sp>
        <p:nvSpPr>
          <p:cNvPr id="2" name="Date Placeholder 1"/>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168955360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9271" name="Picture 7" descr="C:\Users\Admin\AppData\Local\Microsoft\Windows\Temporary Internet Files\Content.IE5\HCDCYIPB\MC900250467[1].wmf"/>
          <p:cNvPicPr>
            <a:picLocks noChangeAspect="1" noChangeArrowheads="1"/>
          </p:cNvPicPr>
          <p:nvPr/>
        </p:nvPicPr>
        <p:blipFill>
          <a:blip r:embed="rId3"/>
          <a:srcRect/>
          <a:stretch>
            <a:fillRect/>
          </a:stretch>
        </p:blipFill>
        <p:spPr bwMode="auto">
          <a:xfrm>
            <a:off x="26988" y="3657600"/>
            <a:ext cx="1725612" cy="1554163"/>
          </a:xfrm>
          <a:prstGeom prst="rect">
            <a:avLst/>
          </a:prstGeom>
          <a:ln>
            <a:noFill/>
          </a:ln>
          <a:effectLst>
            <a:outerShdw blurRad="292100" dist="139700" dir="2700000" algn="tl" rotWithShape="0">
              <a:srgbClr val="333333">
                <a:alpha val="65000"/>
              </a:srgbClr>
            </a:outerShdw>
          </a:effectLst>
        </p:spPr>
      </p:pic>
      <p:pic>
        <p:nvPicPr>
          <p:cNvPr id="830468" name="Picture 4" descr="C:\Users\Admin\AppData\Local\Microsoft\Windows\Temporary Internet Files\Content.IE5\GBJ1BHLX\MC900447046[1].jpg"/>
          <p:cNvPicPr>
            <a:picLocks noChangeAspect="1" noChangeArrowheads="1"/>
          </p:cNvPicPr>
          <p:nvPr/>
        </p:nvPicPr>
        <p:blipFill>
          <a:blip r:embed="rId4"/>
          <a:srcRect/>
          <a:stretch>
            <a:fillRect/>
          </a:stretch>
        </p:blipFill>
        <p:spPr bwMode="auto">
          <a:xfrm>
            <a:off x="6172200" y="2286000"/>
            <a:ext cx="1752600" cy="1749425"/>
          </a:xfrm>
          <a:prstGeom prst="rect">
            <a:avLst/>
          </a:prstGeom>
          <a:ln>
            <a:noFill/>
          </a:ln>
          <a:effectLst>
            <a:outerShdw blurRad="292100" dist="139700" dir="2700000" algn="tl" rotWithShape="0">
              <a:srgbClr val="333333">
                <a:alpha val="65000"/>
              </a:srgbClr>
            </a:outerShdw>
          </a:effectLst>
        </p:spPr>
      </p:pic>
      <p:sp>
        <p:nvSpPr>
          <p:cNvPr id="204803" name="Rectangle 2"/>
          <p:cNvSpPr>
            <a:spLocks noGrp="1" noChangeArrowheads="1"/>
          </p:cNvSpPr>
          <p:nvPr>
            <p:ph type="title"/>
          </p:nvPr>
        </p:nvSpPr>
        <p:spPr>
          <a:xfrm>
            <a:off x="0" y="304800"/>
            <a:ext cx="8961437" cy="476250"/>
          </a:xfrm>
        </p:spPr>
        <p:txBody>
          <a:bodyPr/>
          <a:lstStyle/>
          <a:p>
            <a:r>
              <a:rPr lang="en-US" sz="2800" dirty="0">
                <a:latin typeface="Arial" charset="0"/>
                <a:ea typeface="Arial Unicode MS" charset="0"/>
                <a:cs typeface="Arial" charset="0"/>
              </a:rPr>
              <a:t>Potential Business Applications</a:t>
            </a:r>
          </a:p>
        </p:txBody>
      </p:sp>
      <p:sp>
        <p:nvSpPr>
          <p:cNvPr id="204804" name="Text Box 9"/>
          <p:cNvSpPr txBox="1">
            <a:spLocks noChangeArrowheads="1"/>
          </p:cNvSpPr>
          <p:nvPr/>
        </p:nvSpPr>
        <p:spPr bwMode="auto">
          <a:xfrm>
            <a:off x="914400" y="2895600"/>
            <a:ext cx="49530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720" bIns="0">
            <a:spAutoFit/>
          </a:bodyPr>
          <a:lstStyle>
            <a:lvl1pPr marL="228600" indent="-228600">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Aft>
                <a:spcPct val="115000"/>
              </a:spcAft>
              <a:buClr>
                <a:schemeClr val="bg1"/>
              </a:buClr>
              <a:buFont typeface="Wingdings" charset="0"/>
              <a:buNone/>
            </a:pPr>
            <a:r>
              <a:rPr lang="en-US" sz="1900" b="1">
                <a:ea typeface="MS PGothic" charset="0"/>
                <a:cs typeface="MS PGothic" charset="0"/>
              </a:rPr>
              <a:t>Tech Support</a:t>
            </a:r>
            <a:r>
              <a:rPr lang="en-US" sz="1900">
                <a:ea typeface="MS PGothic" charset="0"/>
                <a:cs typeface="MS PGothic" charset="0"/>
              </a:rPr>
              <a:t>: Help-desk, Contact Centers</a:t>
            </a:r>
          </a:p>
        </p:txBody>
      </p:sp>
      <p:sp>
        <p:nvSpPr>
          <p:cNvPr id="204805" name="Text Box 11"/>
          <p:cNvSpPr txBox="1">
            <a:spLocks noChangeArrowheads="1"/>
          </p:cNvSpPr>
          <p:nvPr/>
        </p:nvSpPr>
        <p:spPr bwMode="auto">
          <a:xfrm>
            <a:off x="1219200" y="1676400"/>
            <a:ext cx="7543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720" bIns="0">
            <a:spAutoFit/>
          </a:bodyPr>
          <a:lstStyle>
            <a:lvl1pPr marL="228600" indent="-228600">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Aft>
                <a:spcPct val="115000"/>
              </a:spcAft>
              <a:buClr>
                <a:schemeClr val="bg1"/>
              </a:buClr>
              <a:buFont typeface="Wingdings" charset="0"/>
              <a:buNone/>
            </a:pPr>
            <a:r>
              <a:rPr lang="en-US" sz="1900" b="1" dirty="0">
                <a:ea typeface="MS PGothic" charset="0"/>
                <a:cs typeface="MS PGothic" charset="0"/>
              </a:rPr>
              <a:t>Healthcare / Life Sciences</a:t>
            </a:r>
            <a:r>
              <a:rPr lang="en-US" sz="1900" dirty="0">
                <a:ea typeface="MS PGothic" charset="0"/>
                <a:cs typeface="MS PGothic" charset="0"/>
              </a:rPr>
              <a:t>: Diagnostic Assistance, Evidenced-Based, Collaborative Medicine</a:t>
            </a:r>
          </a:p>
        </p:txBody>
      </p:sp>
      <p:sp>
        <p:nvSpPr>
          <p:cNvPr id="204806" name="Text Box 13"/>
          <p:cNvSpPr txBox="1">
            <a:spLocks noChangeArrowheads="1"/>
          </p:cNvSpPr>
          <p:nvPr/>
        </p:nvSpPr>
        <p:spPr bwMode="auto">
          <a:xfrm>
            <a:off x="1600200" y="4114800"/>
            <a:ext cx="67056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720" bIns="0">
            <a:spAutoFit/>
          </a:bodyPr>
          <a:lstStyle>
            <a:lvl1pPr marL="228600" indent="-228600">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Aft>
                <a:spcPct val="115000"/>
              </a:spcAft>
              <a:buClr>
                <a:schemeClr val="bg1"/>
              </a:buClr>
              <a:buFont typeface="Wingdings" charset="0"/>
              <a:buNone/>
            </a:pPr>
            <a:r>
              <a:rPr lang="en-US" sz="1900" b="1">
                <a:ea typeface="MS PGothic" charset="0"/>
                <a:cs typeface="MS PGothic" charset="0"/>
              </a:rPr>
              <a:t>Enterprise Knowledge Management and Business Intelligence</a:t>
            </a:r>
          </a:p>
        </p:txBody>
      </p:sp>
      <p:sp>
        <p:nvSpPr>
          <p:cNvPr id="204807" name="Text Box 13"/>
          <p:cNvSpPr txBox="1">
            <a:spLocks noChangeArrowheads="1"/>
          </p:cNvSpPr>
          <p:nvPr/>
        </p:nvSpPr>
        <p:spPr bwMode="auto">
          <a:xfrm>
            <a:off x="762000" y="5562600"/>
            <a:ext cx="5029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720" bIns="0">
            <a:spAutoFit/>
          </a:bodyPr>
          <a:lstStyle>
            <a:lvl1pPr marL="228600" indent="-228600">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Aft>
                <a:spcPct val="115000"/>
              </a:spcAft>
              <a:buClr>
                <a:schemeClr val="bg1"/>
              </a:buClr>
              <a:buFont typeface="Wingdings" charset="0"/>
              <a:buNone/>
            </a:pPr>
            <a:r>
              <a:rPr lang="en-US" sz="1900" b="1">
                <a:ea typeface="MS PGothic" charset="0"/>
                <a:cs typeface="MS PGothic" charset="0"/>
              </a:rPr>
              <a:t>Government: </a:t>
            </a:r>
            <a:r>
              <a:rPr lang="en-US" sz="1900">
                <a:ea typeface="MS PGothic" charset="0"/>
                <a:cs typeface="MS PGothic" charset="0"/>
              </a:rPr>
              <a:t>Improved Information Sharing and Security</a:t>
            </a:r>
            <a:endParaRPr lang="en-US" sz="1900" b="1">
              <a:ea typeface="MS PGothic" charset="0"/>
              <a:cs typeface="MS PGothic" charset="0"/>
            </a:endParaRPr>
          </a:p>
        </p:txBody>
      </p:sp>
      <p:pic>
        <p:nvPicPr>
          <p:cNvPr id="779266" name="Picture 2" descr="C:\Users\Admin\AppData\Local\Microsoft\Windows\Temporary Internet Files\Content.IE5\HCDCYIPB\MC900439599[1].png"/>
          <p:cNvPicPr>
            <a:picLocks noChangeAspect="1" noChangeArrowheads="1"/>
          </p:cNvPicPr>
          <p:nvPr/>
        </p:nvPicPr>
        <p:blipFill>
          <a:blip r:embed="rId5"/>
          <a:srcRect/>
          <a:stretch>
            <a:fillRect/>
          </a:stretch>
        </p:blipFill>
        <p:spPr bwMode="auto">
          <a:xfrm>
            <a:off x="190500" y="1143000"/>
            <a:ext cx="1300163" cy="1600200"/>
          </a:xfrm>
          <a:prstGeom prst="rect">
            <a:avLst/>
          </a:prstGeom>
          <a:ln>
            <a:noFill/>
          </a:ln>
          <a:effectLst>
            <a:outerShdw blurRad="292100" dist="139700" dir="2700000" algn="tl" rotWithShape="0">
              <a:srgbClr val="333333">
                <a:alpha val="65000"/>
              </a:srgbClr>
            </a:outerShdw>
          </a:effectLst>
        </p:spPr>
      </p:pic>
      <p:pic>
        <p:nvPicPr>
          <p:cNvPr id="779273" name="Picture 9" descr="C:\Users\Admin\AppData\Local\Microsoft\Windows\Temporary Internet Files\Content.IE5\L9I1UCGY\MC900366148[1].wmf"/>
          <p:cNvPicPr>
            <a:picLocks noChangeAspect="1" noChangeArrowheads="1"/>
          </p:cNvPicPr>
          <p:nvPr/>
        </p:nvPicPr>
        <p:blipFill>
          <a:blip r:embed="rId6"/>
          <a:srcRect/>
          <a:stretch>
            <a:fillRect/>
          </a:stretch>
        </p:blipFill>
        <p:spPr bwMode="auto">
          <a:xfrm>
            <a:off x="5715000" y="4724400"/>
            <a:ext cx="2209800" cy="1644650"/>
          </a:xfrm>
          <a:prstGeom prst="rect">
            <a:avLst/>
          </a:prstGeom>
          <a:ln>
            <a:noFill/>
          </a:ln>
          <a:effectLst>
            <a:outerShdw blurRad="292100" dist="139700" dir="2700000" algn="tl" rotWithShape="0">
              <a:srgbClr val="333333">
                <a:alpha val="65000"/>
              </a:srgbClr>
            </a:outerShdw>
          </a:effectLst>
        </p:spPr>
      </p:pic>
      <p:sp>
        <p:nvSpPr>
          <p:cNvPr id="2" name="Date Placeholder 1"/>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1957657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sz="3200" dirty="0">
                <a:latin typeface="Arial" charset="0"/>
                <a:ea typeface="Arial Unicode MS" charset="0"/>
                <a:cs typeface="Arial" charset="0"/>
              </a:rPr>
              <a:t>Watson and the </a:t>
            </a:r>
            <a:r>
              <a:rPr lang="en-US" sz="3200" dirty="0" err="1">
                <a:latin typeface="Arial" charset="0"/>
                <a:ea typeface="Arial Unicode MS" charset="0"/>
                <a:cs typeface="Arial" charset="0"/>
              </a:rPr>
              <a:t>MedBiquitous</a:t>
            </a:r>
            <a:r>
              <a:rPr lang="en-US" sz="3200" dirty="0">
                <a:latin typeface="Arial" charset="0"/>
                <a:ea typeface="Arial Unicode MS" charset="0"/>
                <a:cs typeface="Arial" charset="0"/>
              </a:rPr>
              <a:t> Community</a:t>
            </a:r>
          </a:p>
        </p:txBody>
      </p:sp>
      <p:sp>
        <p:nvSpPr>
          <p:cNvPr id="256003" name="Rectangle 3"/>
          <p:cNvSpPr>
            <a:spLocks noGrp="1" noChangeArrowheads="1"/>
          </p:cNvSpPr>
          <p:nvPr>
            <p:ph type="body" idx="1"/>
          </p:nvPr>
        </p:nvSpPr>
        <p:spPr/>
        <p:txBody>
          <a:bodyPr/>
          <a:lstStyle/>
          <a:p>
            <a:r>
              <a:rPr lang="en-US" sz="1600">
                <a:latin typeface="Arial" charset="0"/>
                <a:cs typeface="Arial" charset="0"/>
              </a:rPr>
              <a:t>Medical Education is based on a huge amount of mostly natural language information</a:t>
            </a:r>
          </a:p>
          <a:p>
            <a:pPr lvl="1"/>
            <a:r>
              <a:rPr lang="en-US">
                <a:latin typeface="Arial" charset="0"/>
                <a:cs typeface="Arial" charset="0"/>
              </a:rPr>
              <a:t>Reference Texts</a:t>
            </a:r>
          </a:p>
          <a:p>
            <a:pPr lvl="1"/>
            <a:r>
              <a:rPr lang="en-US">
                <a:latin typeface="Arial" charset="0"/>
                <a:cs typeface="Arial" charset="0"/>
              </a:rPr>
              <a:t>Scientific Literature </a:t>
            </a:r>
          </a:p>
          <a:p>
            <a:pPr lvl="1"/>
            <a:r>
              <a:rPr lang="en-US">
                <a:latin typeface="Arial" charset="0"/>
                <a:cs typeface="Arial" charset="0"/>
              </a:rPr>
              <a:t>Online class material</a:t>
            </a:r>
          </a:p>
          <a:p>
            <a:pPr lvl="1"/>
            <a:r>
              <a:rPr lang="en-US">
                <a:latin typeface="Arial" charset="0"/>
                <a:cs typeface="Arial" charset="0"/>
              </a:rPr>
              <a:t>Evaluations</a:t>
            </a:r>
          </a:p>
          <a:p>
            <a:r>
              <a:rPr lang="en-US" sz="1600">
                <a:latin typeface="Arial" charset="0"/>
                <a:cs typeface="Arial" charset="0"/>
              </a:rPr>
              <a:t>We keep a large amount of information associated with Health Care professionals	</a:t>
            </a:r>
          </a:p>
          <a:p>
            <a:pPr lvl="1"/>
            <a:r>
              <a:rPr lang="en-US">
                <a:latin typeface="Arial" charset="0"/>
                <a:cs typeface="Arial" charset="0"/>
              </a:rPr>
              <a:t>Reviews</a:t>
            </a:r>
          </a:p>
          <a:p>
            <a:pPr lvl="1"/>
            <a:r>
              <a:rPr lang="en-US">
                <a:latin typeface="Arial" charset="0"/>
                <a:cs typeface="Arial" charset="0"/>
              </a:rPr>
              <a:t>C.V.</a:t>
            </a:r>
            <a:r>
              <a:rPr lang="ja-JP" altLang="en-US">
                <a:latin typeface="Arial" charset="0"/>
                <a:cs typeface="Arial" charset="0"/>
              </a:rPr>
              <a:t>’</a:t>
            </a:r>
            <a:r>
              <a:rPr lang="en-US">
                <a:latin typeface="Arial" charset="0"/>
                <a:cs typeface="Arial" charset="0"/>
              </a:rPr>
              <a:t>s</a:t>
            </a:r>
          </a:p>
          <a:p>
            <a:pPr lvl="1"/>
            <a:r>
              <a:rPr lang="en-US">
                <a:latin typeface="Arial" charset="0"/>
                <a:cs typeface="Arial" charset="0"/>
              </a:rPr>
              <a:t>Clinical information</a:t>
            </a:r>
          </a:p>
          <a:p>
            <a:r>
              <a:rPr lang="en-US" sz="1600">
                <a:latin typeface="Arial" charset="0"/>
                <a:cs typeface="Arial" charset="0"/>
              </a:rPr>
              <a:t> Can we glean more insight from this information?  </a:t>
            </a:r>
          </a:p>
          <a:p>
            <a:pPr lvl="1"/>
            <a:endParaRPr lang="en-US">
              <a:latin typeface="Arial" charset="0"/>
              <a:cs typeface="Arial" charset="0"/>
            </a:endParaRPr>
          </a:p>
        </p:txBody>
      </p:sp>
      <p:sp>
        <p:nvSpPr>
          <p:cNvPr id="2" name="Date Placeholder 1"/>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43705316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8" name="Rectangle 4"/>
          <p:cNvSpPr>
            <a:spLocks noGrp="1" noChangeArrowheads="1"/>
          </p:cNvSpPr>
          <p:nvPr>
            <p:ph type="title"/>
          </p:nvPr>
        </p:nvSpPr>
        <p:spPr/>
        <p:txBody>
          <a:bodyPr/>
          <a:lstStyle/>
          <a:p>
            <a:r>
              <a:rPr lang="en-US">
                <a:latin typeface="Arial" charset="0"/>
                <a:ea typeface="Arial Unicode MS" charset="0"/>
                <a:cs typeface="Arial" charset="0"/>
              </a:rPr>
              <a:t>We can start now	</a:t>
            </a:r>
          </a:p>
        </p:txBody>
      </p:sp>
      <p:grpSp>
        <p:nvGrpSpPr>
          <p:cNvPr id="257029" name="Group 109"/>
          <p:cNvGrpSpPr>
            <a:grpSpLocks/>
          </p:cNvGrpSpPr>
          <p:nvPr/>
        </p:nvGrpSpPr>
        <p:grpSpPr bwMode="auto">
          <a:xfrm>
            <a:off x="304800" y="1219200"/>
            <a:ext cx="742950" cy="1501775"/>
            <a:chOff x="3905693" y="0"/>
            <a:chExt cx="997365" cy="884779"/>
          </a:xfrm>
        </p:grpSpPr>
        <p:pic>
          <p:nvPicPr>
            <p:cNvPr id="257030"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693" y="19964"/>
              <a:ext cx="496845" cy="49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31" name="Picture 14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577" y="233081"/>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32"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023" y="207914"/>
              <a:ext cx="562416" cy="56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33"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034" name="Group 60"/>
          <p:cNvGrpSpPr>
            <a:grpSpLocks/>
          </p:cNvGrpSpPr>
          <p:nvPr/>
        </p:nvGrpSpPr>
        <p:grpSpPr bwMode="auto">
          <a:xfrm>
            <a:off x="990600" y="1524000"/>
            <a:ext cx="508000" cy="904875"/>
            <a:chOff x="4876800" y="152400"/>
            <a:chExt cx="1244114" cy="1037179"/>
          </a:xfrm>
        </p:grpSpPr>
        <p:pic>
          <p:nvPicPr>
            <p:cNvPr id="257035"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093" y="172364"/>
              <a:ext cx="437707" cy="43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36" name="Picture 13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977" y="385481"/>
              <a:ext cx="573937" cy="57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37"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423" y="360314"/>
              <a:ext cx="495473" cy="49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38"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2400"/>
              <a:ext cx="573937" cy="57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7039" name="Group 65"/>
            <p:cNvGrpSpPr>
              <a:grpSpLocks/>
            </p:cNvGrpSpPr>
            <p:nvPr/>
          </p:nvGrpSpPr>
          <p:grpSpPr bwMode="auto">
            <a:xfrm>
              <a:off x="4876800" y="304800"/>
              <a:ext cx="997365" cy="884779"/>
              <a:chOff x="3905693" y="0"/>
              <a:chExt cx="997365" cy="884779"/>
            </a:xfrm>
          </p:grpSpPr>
          <p:pic>
            <p:nvPicPr>
              <p:cNvPr id="257040"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693" y="19964"/>
                <a:ext cx="496845" cy="49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41" name="Picture 141"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577" y="233081"/>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42"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023" y="207914"/>
                <a:ext cx="562416" cy="56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43"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57044" name="Group 60"/>
          <p:cNvGrpSpPr>
            <a:grpSpLocks/>
          </p:cNvGrpSpPr>
          <p:nvPr/>
        </p:nvGrpSpPr>
        <p:grpSpPr bwMode="auto">
          <a:xfrm>
            <a:off x="1371600" y="1981200"/>
            <a:ext cx="508000" cy="904875"/>
            <a:chOff x="4876800" y="152400"/>
            <a:chExt cx="1244114" cy="1037179"/>
          </a:xfrm>
        </p:grpSpPr>
        <p:pic>
          <p:nvPicPr>
            <p:cNvPr id="257045"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093" y="172364"/>
              <a:ext cx="437707" cy="43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46" name="Picture 62"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977" y="385481"/>
              <a:ext cx="573937" cy="57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47"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423" y="360314"/>
              <a:ext cx="495473" cy="49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48"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2400"/>
              <a:ext cx="573937" cy="57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7049" name="Group 65"/>
            <p:cNvGrpSpPr>
              <a:grpSpLocks/>
            </p:cNvGrpSpPr>
            <p:nvPr/>
          </p:nvGrpSpPr>
          <p:grpSpPr bwMode="auto">
            <a:xfrm>
              <a:off x="4876800" y="304800"/>
              <a:ext cx="997365" cy="884779"/>
              <a:chOff x="3905693" y="0"/>
              <a:chExt cx="997365" cy="884779"/>
            </a:xfrm>
          </p:grpSpPr>
          <p:pic>
            <p:nvPicPr>
              <p:cNvPr id="257050"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693" y="19964"/>
                <a:ext cx="496845" cy="49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51" name="Picture 67"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577" y="233081"/>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52"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023" y="207914"/>
                <a:ext cx="562416" cy="56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53"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57054" name="Group 70"/>
          <p:cNvGrpSpPr>
            <a:grpSpLocks/>
          </p:cNvGrpSpPr>
          <p:nvPr/>
        </p:nvGrpSpPr>
        <p:grpSpPr bwMode="auto">
          <a:xfrm>
            <a:off x="933450" y="2008188"/>
            <a:ext cx="471488" cy="957262"/>
            <a:chOff x="705293" y="1752600"/>
            <a:chExt cx="919821" cy="807209"/>
          </a:xfrm>
        </p:grpSpPr>
        <p:pic>
          <p:nvPicPr>
            <p:cNvPr id="257055"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293" y="1772564"/>
              <a:ext cx="437707" cy="43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56" name="Picture 10"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177" y="1985681"/>
              <a:ext cx="573937" cy="57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57"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23" y="1960514"/>
              <a:ext cx="495473" cy="49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58"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573937" cy="57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059" name="Group 14"/>
          <p:cNvGrpSpPr>
            <a:grpSpLocks/>
          </p:cNvGrpSpPr>
          <p:nvPr/>
        </p:nvGrpSpPr>
        <p:grpSpPr bwMode="auto">
          <a:xfrm>
            <a:off x="996950" y="2032000"/>
            <a:ext cx="585788" cy="1139825"/>
            <a:chOff x="3905693" y="0"/>
            <a:chExt cx="997365" cy="884779"/>
          </a:xfrm>
        </p:grpSpPr>
        <p:pic>
          <p:nvPicPr>
            <p:cNvPr id="257060"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693" y="19964"/>
              <a:ext cx="496845" cy="49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61"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577" y="233081"/>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62"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023" y="207914"/>
              <a:ext cx="562416" cy="56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63"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064" name="Group 109"/>
          <p:cNvGrpSpPr>
            <a:grpSpLocks/>
          </p:cNvGrpSpPr>
          <p:nvPr/>
        </p:nvGrpSpPr>
        <p:grpSpPr bwMode="auto">
          <a:xfrm>
            <a:off x="457200" y="1752600"/>
            <a:ext cx="742950" cy="1501775"/>
            <a:chOff x="3905693" y="0"/>
            <a:chExt cx="997365" cy="884779"/>
          </a:xfrm>
        </p:grpSpPr>
        <p:pic>
          <p:nvPicPr>
            <p:cNvPr id="257065"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693" y="19964"/>
              <a:ext cx="496845" cy="49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66" name="Picture 111"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577" y="233081"/>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67"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023" y="207914"/>
              <a:ext cx="562416" cy="56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68" name="Picture 6" descr="C:\Documents and Settings\Administrator\Local Settings\Temporary Internet Files\Content.IE5\W0M60EW3\MCj0434810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651481" cy="6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7069" name="Text Box 45"/>
          <p:cNvSpPr txBox="1">
            <a:spLocks noChangeArrowheads="1"/>
          </p:cNvSpPr>
          <p:nvPr/>
        </p:nvSpPr>
        <p:spPr bwMode="auto">
          <a:xfrm>
            <a:off x="2514777" y="2209800"/>
            <a:ext cx="1669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Text Analytics </a:t>
            </a:r>
          </a:p>
        </p:txBody>
      </p:sp>
      <p:grpSp>
        <p:nvGrpSpPr>
          <p:cNvPr id="257070" name="Group 162"/>
          <p:cNvGrpSpPr>
            <a:grpSpLocks/>
          </p:cNvGrpSpPr>
          <p:nvPr/>
        </p:nvGrpSpPr>
        <p:grpSpPr bwMode="auto">
          <a:xfrm>
            <a:off x="228600" y="3429000"/>
            <a:ext cx="1736725" cy="1000125"/>
            <a:chOff x="4221002" y="4650767"/>
            <a:chExt cx="3452681" cy="2126585"/>
          </a:xfrm>
        </p:grpSpPr>
        <p:cxnSp>
          <p:nvCxnSpPr>
            <p:cNvPr id="257071" name="Straight Connector 166"/>
            <p:cNvCxnSpPr>
              <a:cxnSpLocks noChangeShapeType="1"/>
            </p:cNvCxnSpPr>
            <p:nvPr/>
          </p:nvCxnSpPr>
          <p:spPr bwMode="auto">
            <a:xfrm flipV="1">
              <a:off x="5841721" y="5346382"/>
              <a:ext cx="685967" cy="268450"/>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257072" name="Oval 167"/>
            <p:cNvGrpSpPr>
              <a:grpSpLocks/>
            </p:cNvGrpSpPr>
            <p:nvPr/>
          </p:nvGrpSpPr>
          <p:grpSpPr bwMode="auto">
            <a:xfrm>
              <a:off x="4221002" y="5441752"/>
              <a:ext cx="533047" cy="427911"/>
              <a:chOff x="5017008" y="1950720"/>
              <a:chExt cx="268224" cy="201168"/>
            </a:xfrm>
          </p:grpSpPr>
          <p:pic>
            <p:nvPicPr>
              <p:cNvPr id="257073" name="Oval 16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008" y="1950720"/>
                <a:ext cx="268224"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74" name="Text Box 242"/>
              <p:cNvSpPr txBox="1">
                <a:spLocks noChangeArrowheads="1"/>
              </p:cNvSpPr>
              <p:nvPr/>
            </p:nvSpPr>
            <p:spPr bwMode="auto">
              <a:xfrm>
                <a:off x="5139376" y="1978064"/>
                <a:ext cx="58392" cy="4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257075" name="Oval 168"/>
            <p:cNvGrpSpPr>
              <a:grpSpLocks/>
            </p:cNvGrpSpPr>
            <p:nvPr/>
          </p:nvGrpSpPr>
          <p:grpSpPr bwMode="auto">
            <a:xfrm>
              <a:off x="4330034" y="5688124"/>
              <a:ext cx="629962" cy="479779"/>
              <a:chOff x="5071872" y="2066544"/>
              <a:chExt cx="316992" cy="225552"/>
            </a:xfrm>
          </p:grpSpPr>
          <p:pic>
            <p:nvPicPr>
              <p:cNvPr id="257076" name="Oval 16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1872" y="2066544"/>
                <a:ext cx="316992" cy="22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77" name="Text Box 245"/>
              <p:cNvSpPr txBox="1">
                <a:spLocks noChangeArrowheads="1"/>
              </p:cNvSpPr>
              <p:nvPr/>
            </p:nvSpPr>
            <p:spPr bwMode="auto">
              <a:xfrm>
                <a:off x="5207958" y="2096085"/>
                <a:ext cx="92711" cy="6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257078" name="Oval 169"/>
            <p:cNvGrpSpPr>
              <a:grpSpLocks/>
            </p:cNvGrpSpPr>
            <p:nvPr/>
          </p:nvGrpSpPr>
          <p:grpSpPr bwMode="auto">
            <a:xfrm>
              <a:off x="5262864" y="5584388"/>
              <a:ext cx="593618" cy="479779"/>
              <a:chOff x="5541264" y="2017776"/>
              <a:chExt cx="298704" cy="225552"/>
            </a:xfrm>
          </p:grpSpPr>
          <p:pic>
            <p:nvPicPr>
              <p:cNvPr id="257079" name="Oval 16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1264" y="2017776"/>
                <a:ext cx="298704" cy="22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80" name="Text Box 248"/>
              <p:cNvSpPr txBox="1">
                <a:spLocks noChangeArrowheads="1"/>
              </p:cNvSpPr>
              <p:nvPr/>
            </p:nvSpPr>
            <p:spPr bwMode="auto">
              <a:xfrm>
                <a:off x="5675505" y="2049962"/>
                <a:ext cx="81585" cy="6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257081" name="Oval 170"/>
            <p:cNvGrpSpPr>
              <a:grpSpLocks/>
            </p:cNvGrpSpPr>
            <p:nvPr/>
          </p:nvGrpSpPr>
          <p:grpSpPr bwMode="auto">
            <a:xfrm>
              <a:off x="4657130" y="5299117"/>
              <a:ext cx="581503" cy="453845"/>
              <a:chOff x="5236464" y="1883664"/>
              <a:chExt cx="292608" cy="213360"/>
            </a:xfrm>
          </p:grpSpPr>
          <p:pic>
            <p:nvPicPr>
              <p:cNvPr id="257082" name="Oval 17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6464" y="1883664"/>
                <a:ext cx="292608" cy="21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83" name="Text Box 251"/>
              <p:cNvSpPr txBox="1">
                <a:spLocks noChangeArrowheads="1"/>
              </p:cNvSpPr>
              <p:nvPr/>
            </p:nvSpPr>
            <p:spPr bwMode="auto">
              <a:xfrm>
                <a:off x="5367989" y="1911222"/>
                <a:ext cx="72654" cy="5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257084" name="Straight Connector 171"/>
            <p:cNvCxnSpPr>
              <a:cxnSpLocks noChangeShapeType="1"/>
            </p:cNvCxnSpPr>
            <p:nvPr/>
          </p:nvCxnSpPr>
          <p:spPr bwMode="auto">
            <a:xfrm rot="5400000" flipH="1" flipV="1">
              <a:off x="4682988" y="5485877"/>
              <a:ext cx="245137" cy="22590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257085" name="Oval 172"/>
            <p:cNvGrpSpPr>
              <a:grpSpLocks/>
            </p:cNvGrpSpPr>
            <p:nvPr/>
          </p:nvGrpSpPr>
          <p:grpSpPr bwMode="auto">
            <a:xfrm>
              <a:off x="4620786" y="6051200"/>
              <a:ext cx="629962" cy="505713"/>
              <a:chOff x="5218176" y="2237232"/>
              <a:chExt cx="316992" cy="237744"/>
            </a:xfrm>
          </p:grpSpPr>
          <p:pic>
            <p:nvPicPr>
              <p:cNvPr id="257086" name="Oval 17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8176" y="2237232"/>
                <a:ext cx="316992"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87" name="Text Box 255"/>
              <p:cNvSpPr txBox="1">
                <a:spLocks noChangeArrowheads="1"/>
              </p:cNvSpPr>
              <p:nvPr/>
            </p:nvSpPr>
            <p:spPr bwMode="auto">
              <a:xfrm>
                <a:off x="5356124" y="2269041"/>
                <a:ext cx="92711" cy="6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257088" name="Straight Connector 173"/>
            <p:cNvCxnSpPr>
              <a:cxnSpLocks noChangeShapeType="1"/>
            </p:cNvCxnSpPr>
            <p:nvPr/>
          </p:nvCxnSpPr>
          <p:spPr bwMode="auto">
            <a:xfrm rot="16200000" flipH="1">
              <a:off x="4672488" y="6005951"/>
              <a:ext cx="296524" cy="7204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257089" name="Straight Connector 174"/>
            <p:cNvCxnSpPr>
              <a:cxnSpLocks noChangeShapeType="1"/>
            </p:cNvCxnSpPr>
            <p:nvPr/>
          </p:nvCxnSpPr>
          <p:spPr bwMode="auto">
            <a:xfrm rot="16200000" flipH="1">
              <a:off x="5207974" y="5331185"/>
              <a:ext cx="176592" cy="46674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257090" name="Oval 175"/>
            <p:cNvGrpSpPr>
              <a:grpSpLocks/>
            </p:cNvGrpSpPr>
            <p:nvPr/>
          </p:nvGrpSpPr>
          <p:grpSpPr bwMode="auto">
            <a:xfrm>
              <a:off x="4826735" y="5701091"/>
              <a:ext cx="605733" cy="466812"/>
              <a:chOff x="5321808" y="2072640"/>
              <a:chExt cx="304800" cy="219456"/>
            </a:xfrm>
          </p:grpSpPr>
          <p:pic>
            <p:nvPicPr>
              <p:cNvPr id="257091" name="Oval 17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1808" y="2072640"/>
                <a:ext cx="304800" cy="21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92" name="Text Box 260"/>
              <p:cNvSpPr txBox="1">
                <a:spLocks noChangeArrowheads="1"/>
              </p:cNvSpPr>
              <p:nvPr/>
            </p:nvSpPr>
            <p:spPr bwMode="auto">
              <a:xfrm>
                <a:off x="5455913" y="2100877"/>
                <a:ext cx="81585" cy="6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257093" name="Oval 176"/>
            <p:cNvGrpSpPr>
              <a:grpSpLocks/>
            </p:cNvGrpSpPr>
            <p:nvPr/>
          </p:nvGrpSpPr>
          <p:grpSpPr bwMode="auto">
            <a:xfrm>
              <a:off x="5771680" y="5493622"/>
              <a:ext cx="605733" cy="466812"/>
              <a:chOff x="5797296" y="1975104"/>
              <a:chExt cx="304800" cy="219456"/>
            </a:xfrm>
          </p:grpSpPr>
          <p:pic>
            <p:nvPicPr>
              <p:cNvPr id="257094" name="Oval 17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7296" y="1975104"/>
                <a:ext cx="304800" cy="21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95" name="Text Box 263"/>
              <p:cNvSpPr txBox="1">
                <a:spLocks noChangeArrowheads="1"/>
              </p:cNvSpPr>
              <p:nvPr/>
            </p:nvSpPr>
            <p:spPr bwMode="auto">
              <a:xfrm>
                <a:off x="5930406" y="2006244"/>
                <a:ext cx="81585" cy="6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257096" name="Oval 177"/>
            <p:cNvGrpSpPr>
              <a:grpSpLocks/>
            </p:cNvGrpSpPr>
            <p:nvPr/>
          </p:nvGrpSpPr>
          <p:grpSpPr bwMode="auto">
            <a:xfrm>
              <a:off x="5093257" y="5078678"/>
              <a:ext cx="569391" cy="427911"/>
              <a:chOff x="5455920" y="1780032"/>
              <a:chExt cx="286512" cy="201168"/>
            </a:xfrm>
          </p:grpSpPr>
          <p:pic>
            <p:nvPicPr>
              <p:cNvPr id="257097" name="Oval 17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5920" y="1780032"/>
                <a:ext cx="286512"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98" name="Text Box 266"/>
              <p:cNvSpPr txBox="1">
                <a:spLocks noChangeArrowheads="1"/>
              </p:cNvSpPr>
              <p:nvPr/>
            </p:nvSpPr>
            <p:spPr bwMode="auto">
              <a:xfrm>
                <a:off x="5582805" y="1806260"/>
                <a:ext cx="72241" cy="4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257099" name="Straight Connector 178"/>
            <p:cNvCxnSpPr>
              <a:cxnSpLocks noChangeShapeType="1"/>
            </p:cNvCxnSpPr>
            <p:nvPr/>
          </p:nvCxnSpPr>
          <p:spPr bwMode="auto">
            <a:xfrm rot="5400000" flipH="1" flipV="1">
              <a:off x="5011361" y="5399623"/>
              <a:ext cx="497013" cy="17110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257100" name="Oval 179"/>
            <p:cNvGrpSpPr>
              <a:grpSpLocks/>
            </p:cNvGrpSpPr>
            <p:nvPr/>
          </p:nvGrpSpPr>
          <p:grpSpPr bwMode="auto">
            <a:xfrm>
              <a:off x="5165947" y="5921530"/>
              <a:ext cx="629962" cy="505713"/>
              <a:chOff x="5492496" y="2176272"/>
              <a:chExt cx="316992" cy="237744"/>
            </a:xfrm>
          </p:grpSpPr>
          <p:pic>
            <p:nvPicPr>
              <p:cNvPr id="257101" name="Oval 179"/>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2496" y="2176272"/>
                <a:ext cx="316992"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02" name="Text Box 270"/>
              <p:cNvSpPr txBox="1">
                <a:spLocks noChangeArrowheads="1"/>
              </p:cNvSpPr>
              <p:nvPr/>
            </p:nvSpPr>
            <p:spPr bwMode="auto">
              <a:xfrm>
                <a:off x="5628885" y="2210475"/>
                <a:ext cx="92711" cy="6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257103" name="Straight Connector 180"/>
            <p:cNvCxnSpPr>
              <a:cxnSpLocks noChangeShapeType="1"/>
            </p:cNvCxnSpPr>
            <p:nvPr/>
          </p:nvCxnSpPr>
          <p:spPr bwMode="auto">
            <a:xfrm rot="16200000" flipH="1">
              <a:off x="5241183" y="5908009"/>
              <a:ext cx="171849" cy="14345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257104" name="Straight Connector 181"/>
            <p:cNvCxnSpPr>
              <a:cxnSpLocks noChangeShapeType="1"/>
            </p:cNvCxnSpPr>
            <p:nvPr/>
          </p:nvCxnSpPr>
          <p:spPr bwMode="auto">
            <a:xfrm rot="16200000" flipH="1">
              <a:off x="5601002" y="5124653"/>
              <a:ext cx="323192" cy="54722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257105" name="Oval 182"/>
            <p:cNvGrpSpPr>
              <a:grpSpLocks/>
            </p:cNvGrpSpPr>
            <p:nvPr/>
          </p:nvGrpSpPr>
          <p:grpSpPr bwMode="auto">
            <a:xfrm>
              <a:off x="5396126" y="5480655"/>
              <a:ext cx="581503" cy="479779"/>
              <a:chOff x="5608320" y="1969008"/>
              <a:chExt cx="292608" cy="225552"/>
            </a:xfrm>
          </p:grpSpPr>
          <p:pic>
            <p:nvPicPr>
              <p:cNvPr id="257106" name="Oval 182"/>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08320" y="1969008"/>
                <a:ext cx="292608" cy="22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07" name="Text Box 275"/>
              <p:cNvSpPr txBox="1">
                <a:spLocks noChangeArrowheads="1"/>
              </p:cNvSpPr>
              <p:nvPr/>
            </p:nvSpPr>
            <p:spPr bwMode="auto">
              <a:xfrm>
                <a:off x="5741296" y="2000905"/>
                <a:ext cx="75589" cy="6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257108" name="Oval 183"/>
            <p:cNvGrpSpPr>
              <a:grpSpLocks/>
            </p:cNvGrpSpPr>
            <p:nvPr/>
          </p:nvGrpSpPr>
          <p:grpSpPr bwMode="auto">
            <a:xfrm>
              <a:off x="5541502" y="5065711"/>
              <a:ext cx="557274" cy="440878"/>
              <a:chOff x="5681472" y="1773936"/>
              <a:chExt cx="280416" cy="207264"/>
            </a:xfrm>
          </p:grpSpPr>
          <p:pic>
            <p:nvPicPr>
              <p:cNvPr id="257109" name="Oval 18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81472" y="1773936"/>
                <a:ext cx="280416" cy="20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10" name="Text Box 278"/>
              <p:cNvSpPr txBox="1">
                <a:spLocks noChangeArrowheads="1"/>
              </p:cNvSpPr>
              <p:nvPr/>
            </p:nvSpPr>
            <p:spPr bwMode="auto">
              <a:xfrm>
                <a:off x="5811921" y="1805214"/>
                <a:ext cx="65968" cy="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257111" name="Straight Connector 184"/>
            <p:cNvCxnSpPr>
              <a:cxnSpLocks noChangeShapeType="1"/>
            </p:cNvCxnSpPr>
            <p:nvPr/>
          </p:nvCxnSpPr>
          <p:spPr bwMode="auto">
            <a:xfrm rot="5400000" flipH="1" flipV="1">
              <a:off x="5626905" y="5347188"/>
              <a:ext cx="282436" cy="65245"/>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257112" name="Oval 185"/>
            <p:cNvGrpSpPr>
              <a:grpSpLocks/>
            </p:cNvGrpSpPr>
            <p:nvPr/>
          </p:nvGrpSpPr>
          <p:grpSpPr bwMode="auto">
            <a:xfrm>
              <a:off x="5747451" y="5882629"/>
              <a:ext cx="605733" cy="505713"/>
              <a:chOff x="5785104" y="2157984"/>
              <a:chExt cx="304800" cy="237744"/>
            </a:xfrm>
          </p:grpSpPr>
          <p:pic>
            <p:nvPicPr>
              <p:cNvPr id="257113" name="Oval 18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85104" y="2157984"/>
                <a:ext cx="304800"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14" name="Text Box 282"/>
              <p:cNvSpPr txBox="1">
                <a:spLocks noChangeArrowheads="1"/>
              </p:cNvSpPr>
              <p:nvPr/>
            </p:nvSpPr>
            <p:spPr bwMode="auto">
              <a:xfrm>
                <a:off x="5920204" y="2192662"/>
                <a:ext cx="85897" cy="6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257115" name="Straight Connector 186"/>
            <p:cNvCxnSpPr>
              <a:cxnSpLocks noChangeShapeType="1"/>
            </p:cNvCxnSpPr>
            <p:nvPr/>
          </p:nvCxnSpPr>
          <p:spPr bwMode="auto">
            <a:xfrm rot="16200000" flipH="1">
              <a:off x="5722291" y="5769477"/>
              <a:ext cx="346610" cy="169973"/>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257116" name="Oval 187"/>
            <p:cNvGrpSpPr>
              <a:grpSpLocks/>
            </p:cNvGrpSpPr>
            <p:nvPr/>
          </p:nvGrpSpPr>
          <p:grpSpPr bwMode="auto">
            <a:xfrm>
              <a:off x="6219922" y="5662193"/>
              <a:ext cx="605733" cy="505713"/>
              <a:chOff x="6022848" y="2054352"/>
              <a:chExt cx="304800" cy="237744"/>
            </a:xfrm>
          </p:grpSpPr>
          <p:pic>
            <p:nvPicPr>
              <p:cNvPr id="257117" name="Oval 18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22848" y="2054352"/>
                <a:ext cx="304800"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18" name="Text Box 286"/>
              <p:cNvSpPr txBox="1">
                <a:spLocks noChangeArrowheads="1"/>
              </p:cNvSpPr>
              <p:nvPr/>
            </p:nvSpPr>
            <p:spPr bwMode="auto">
              <a:xfrm>
                <a:off x="6155408" y="2086196"/>
                <a:ext cx="85897" cy="6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257119" name="Straight Connector 188"/>
            <p:cNvCxnSpPr>
              <a:cxnSpLocks noChangeShapeType="1"/>
            </p:cNvCxnSpPr>
            <p:nvPr/>
          </p:nvCxnSpPr>
          <p:spPr bwMode="auto">
            <a:xfrm rot="16200000" flipH="1">
              <a:off x="6019393" y="5151042"/>
              <a:ext cx="461773" cy="636870"/>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257120" name="Straight Connector 189"/>
            <p:cNvCxnSpPr>
              <a:cxnSpLocks noChangeShapeType="1"/>
            </p:cNvCxnSpPr>
            <p:nvPr/>
          </p:nvCxnSpPr>
          <p:spPr bwMode="auto">
            <a:xfrm rot="5400000" flipH="1" flipV="1">
              <a:off x="5122330" y="4768828"/>
              <a:ext cx="186843" cy="27842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257121" name="Oval 190"/>
            <p:cNvGrpSpPr>
              <a:grpSpLocks/>
            </p:cNvGrpSpPr>
            <p:nvPr/>
          </p:nvGrpSpPr>
          <p:grpSpPr bwMode="auto">
            <a:xfrm>
              <a:off x="4717705" y="4936041"/>
              <a:ext cx="533047" cy="427911"/>
              <a:chOff x="5266944" y="1712976"/>
              <a:chExt cx="268224" cy="201168"/>
            </a:xfrm>
          </p:grpSpPr>
          <p:pic>
            <p:nvPicPr>
              <p:cNvPr id="257122" name="Oval 190"/>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66944" y="1712976"/>
                <a:ext cx="268224"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23" name="Text Box 291"/>
              <p:cNvSpPr txBox="1">
                <a:spLocks noChangeArrowheads="1"/>
              </p:cNvSpPr>
              <p:nvPr/>
            </p:nvSpPr>
            <p:spPr bwMode="auto">
              <a:xfrm>
                <a:off x="5389115" y="1743732"/>
                <a:ext cx="58392" cy="4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257124" name="Oval 191"/>
            <p:cNvGrpSpPr>
              <a:grpSpLocks/>
            </p:cNvGrpSpPr>
            <p:nvPr/>
          </p:nvGrpSpPr>
          <p:grpSpPr bwMode="auto">
            <a:xfrm>
              <a:off x="5117489" y="4650767"/>
              <a:ext cx="520930" cy="414944"/>
              <a:chOff x="5468112" y="1578864"/>
              <a:chExt cx="262128" cy="195072"/>
            </a:xfrm>
          </p:grpSpPr>
          <p:pic>
            <p:nvPicPr>
              <p:cNvPr id="257125" name="Oval 191"/>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68112" y="1578864"/>
                <a:ext cx="262128"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26" name="Text Box 294"/>
              <p:cNvSpPr txBox="1">
                <a:spLocks noChangeArrowheads="1"/>
              </p:cNvSpPr>
              <p:nvPr/>
            </p:nvSpPr>
            <p:spPr bwMode="auto">
              <a:xfrm>
                <a:off x="5587608" y="1609914"/>
                <a:ext cx="58392" cy="4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257127" name="Straight Connector 192"/>
            <p:cNvCxnSpPr>
              <a:cxnSpLocks noChangeShapeType="1"/>
            </p:cNvCxnSpPr>
            <p:nvPr/>
          </p:nvCxnSpPr>
          <p:spPr bwMode="auto">
            <a:xfrm rot="10800000" flipV="1">
              <a:off x="4522209" y="5050364"/>
              <a:ext cx="414255" cy="42929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257128" name="Oval 193"/>
            <p:cNvGrpSpPr>
              <a:grpSpLocks/>
            </p:cNvGrpSpPr>
            <p:nvPr/>
          </p:nvGrpSpPr>
          <p:grpSpPr bwMode="auto">
            <a:xfrm>
              <a:off x="6280498" y="5182414"/>
              <a:ext cx="533047" cy="414944"/>
              <a:chOff x="6053328" y="1828800"/>
              <a:chExt cx="268224" cy="195072"/>
            </a:xfrm>
          </p:grpSpPr>
          <p:pic>
            <p:nvPicPr>
              <p:cNvPr id="257129" name="Oval 193"/>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53328" y="1828800"/>
                <a:ext cx="268224"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30" name="Text Box 298"/>
              <p:cNvSpPr txBox="1">
                <a:spLocks noChangeArrowheads="1"/>
              </p:cNvSpPr>
              <p:nvPr/>
            </p:nvSpPr>
            <p:spPr bwMode="auto">
              <a:xfrm>
                <a:off x="6177712" y="1859905"/>
                <a:ext cx="58392" cy="4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257131" name="Straight Connector 194"/>
            <p:cNvCxnSpPr>
              <a:cxnSpLocks noChangeShapeType="1"/>
            </p:cNvCxnSpPr>
            <p:nvPr/>
          </p:nvCxnSpPr>
          <p:spPr bwMode="auto">
            <a:xfrm rot="16200000" flipH="1">
              <a:off x="5821506" y="4464119"/>
              <a:ext cx="413702" cy="111470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257132" name="Straight Connector 195"/>
            <p:cNvCxnSpPr>
              <a:cxnSpLocks noChangeShapeType="1"/>
            </p:cNvCxnSpPr>
            <p:nvPr/>
          </p:nvCxnSpPr>
          <p:spPr bwMode="auto">
            <a:xfrm rot="16200000" flipV="1">
              <a:off x="5275882" y="4971978"/>
              <a:ext cx="278425" cy="421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257133" name="Straight Connector 196"/>
            <p:cNvCxnSpPr>
              <a:cxnSpLocks noChangeShapeType="1"/>
            </p:cNvCxnSpPr>
            <p:nvPr/>
          </p:nvCxnSpPr>
          <p:spPr bwMode="auto">
            <a:xfrm flipV="1">
              <a:off x="5092802" y="5185568"/>
              <a:ext cx="222885" cy="231430"/>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257134" name="Straight Connector 197"/>
            <p:cNvCxnSpPr>
              <a:cxnSpLocks noChangeShapeType="1"/>
            </p:cNvCxnSpPr>
            <p:nvPr/>
          </p:nvCxnSpPr>
          <p:spPr bwMode="auto">
            <a:xfrm flipV="1">
              <a:off x="6696879" y="5477981"/>
              <a:ext cx="620240" cy="24923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257135" name="Oval 198"/>
            <p:cNvGrpSpPr>
              <a:grpSpLocks/>
            </p:cNvGrpSpPr>
            <p:nvPr/>
          </p:nvGrpSpPr>
          <p:grpSpPr bwMode="auto">
            <a:xfrm>
              <a:off x="4984227" y="5480655"/>
              <a:ext cx="593618" cy="544614"/>
              <a:chOff x="5401056" y="1969008"/>
              <a:chExt cx="298704" cy="256032"/>
            </a:xfrm>
          </p:grpSpPr>
          <p:pic>
            <p:nvPicPr>
              <p:cNvPr id="257136" name="Oval 198"/>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01056" y="1969008"/>
                <a:ext cx="298704" cy="25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37" name="Text Box 305"/>
              <p:cNvSpPr txBox="1">
                <a:spLocks noChangeArrowheads="1"/>
              </p:cNvSpPr>
              <p:nvPr/>
            </p:nvSpPr>
            <p:spPr bwMode="auto">
              <a:xfrm>
                <a:off x="5536611" y="2003517"/>
                <a:ext cx="78760" cy="8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257138" name="Oval 199"/>
            <p:cNvGrpSpPr>
              <a:grpSpLocks/>
            </p:cNvGrpSpPr>
            <p:nvPr/>
          </p:nvGrpSpPr>
          <p:grpSpPr bwMode="auto">
            <a:xfrm>
              <a:off x="5093257" y="5727028"/>
              <a:ext cx="726881" cy="674284"/>
              <a:chOff x="5455920" y="2084832"/>
              <a:chExt cx="365760" cy="316992"/>
            </a:xfrm>
          </p:grpSpPr>
          <p:pic>
            <p:nvPicPr>
              <p:cNvPr id="257139" name="Oval 199"/>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55920" y="2084832"/>
                <a:ext cx="365760" cy="31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40" name="Text Box 308"/>
              <p:cNvSpPr txBox="1">
                <a:spLocks noChangeArrowheads="1"/>
              </p:cNvSpPr>
              <p:nvPr/>
            </p:nvSpPr>
            <p:spPr bwMode="auto">
              <a:xfrm>
                <a:off x="5607672" y="2125004"/>
                <a:ext cx="125053" cy="12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257141" name="Oval 200"/>
            <p:cNvGrpSpPr>
              <a:grpSpLocks/>
            </p:cNvGrpSpPr>
            <p:nvPr/>
          </p:nvGrpSpPr>
          <p:grpSpPr bwMode="auto">
            <a:xfrm>
              <a:off x="6038202" y="5623289"/>
              <a:ext cx="666306" cy="661317"/>
              <a:chOff x="5931408" y="2036064"/>
              <a:chExt cx="335280" cy="310896"/>
            </a:xfrm>
          </p:grpSpPr>
          <p:pic>
            <p:nvPicPr>
              <p:cNvPr id="257142" name="Oval 200"/>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31408" y="2036064"/>
                <a:ext cx="335280"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43" name="Text Box 311"/>
              <p:cNvSpPr txBox="1">
                <a:spLocks noChangeArrowheads="1"/>
              </p:cNvSpPr>
              <p:nvPr/>
            </p:nvSpPr>
            <p:spPr bwMode="auto">
              <a:xfrm>
                <a:off x="6074416" y="2078103"/>
                <a:ext cx="110046" cy="11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257144" name="Oval 201"/>
            <p:cNvGrpSpPr>
              <a:grpSpLocks/>
            </p:cNvGrpSpPr>
            <p:nvPr/>
          </p:nvGrpSpPr>
          <p:grpSpPr bwMode="auto">
            <a:xfrm>
              <a:off x="5432470" y="5338016"/>
              <a:ext cx="642077" cy="609449"/>
              <a:chOff x="5626608" y="1901952"/>
              <a:chExt cx="323088" cy="286512"/>
            </a:xfrm>
          </p:grpSpPr>
          <p:pic>
            <p:nvPicPr>
              <p:cNvPr id="257145" name="Oval 201"/>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26608" y="1901952"/>
                <a:ext cx="323088" cy="28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46" name="Text Box 314"/>
              <p:cNvSpPr txBox="1">
                <a:spLocks noChangeArrowheads="1"/>
              </p:cNvSpPr>
              <p:nvPr/>
            </p:nvSpPr>
            <p:spPr bwMode="auto">
              <a:xfrm>
                <a:off x="5766255" y="1938273"/>
                <a:ext cx="97999" cy="9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257147" name="Straight Connector 202"/>
            <p:cNvCxnSpPr>
              <a:cxnSpLocks noChangeShapeType="1"/>
            </p:cNvCxnSpPr>
            <p:nvPr/>
          </p:nvCxnSpPr>
          <p:spPr bwMode="auto">
            <a:xfrm rot="5400000" flipH="1" flipV="1">
              <a:off x="5548630" y="5598138"/>
              <a:ext cx="131829" cy="190893"/>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257148" name="Oval 203"/>
            <p:cNvGrpSpPr>
              <a:grpSpLocks/>
            </p:cNvGrpSpPr>
            <p:nvPr/>
          </p:nvGrpSpPr>
          <p:grpSpPr bwMode="auto">
            <a:xfrm>
              <a:off x="5384011" y="6090101"/>
              <a:ext cx="726881" cy="687251"/>
              <a:chOff x="5602224" y="2255520"/>
              <a:chExt cx="365760" cy="323088"/>
            </a:xfrm>
          </p:grpSpPr>
          <p:pic>
            <p:nvPicPr>
              <p:cNvPr id="257149" name="Oval 203"/>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02224" y="2255520"/>
                <a:ext cx="365760"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50" name="Text Box 318"/>
              <p:cNvSpPr txBox="1">
                <a:spLocks noChangeArrowheads="1"/>
              </p:cNvSpPr>
              <p:nvPr/>
            </p:nvSpPr>
            <p:spPr bwMode="auto">
              <a:xfrm>
                <a:off x="5755839" y="2297960"/>
                <a:ext cx="125053" cy="12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544" name="Straight Connector 543"/>
            <p:cNvCxnSpPr/>
            <p:nvPr/>
          </p:nvCxnSpPr>
          <p:spPr>
            <a:xfrm rot="5400000">
              <a:off x="5521378" y="6185166"/>
              <a:ext cx="239664" cy="63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7152" name="Straight Connector 205"/>
            <p:cNvCxnSpPr>
              <a:cxnSpLocks noChangeShapeType="1"/>
            </p:cNvCxnSpPr>
            <p:nvPr/>
          </p:nvCxnSpPr>
          <p:spPr bwMode="auto">
            <a:xfrm rot="16200000" flipH="1">
              <a:off x="6071054" y="5461360"/>
              <a:ext cx="85043" cy="417660"/>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257153" name="Oval 206"/>
            <p:cNvGrpSpPr>
              <a:grpSpLocks/>
            </p:cNvGrpSpPr>
            <p:nvPr/>
          </p:nvGrpSpPr>
          <p:grpSpPr bwMode="auto">
            <a:xfrm>
              <a:off x="5626304" y="5610322"/>
              <a:ext cx="666306" cy="661317"/>
              <a:chOff x="5724144" y="2029968"/>
              <a:chExt cx="335280" cy="310896"/>
            </a:xfrm>
          </p:grpSpPr>
          <p:pic>
            <p:nvPicPr>
              <p:cNvPr id="257154" name="Oval 206"/>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24144" y="2029968"/>
                <a:ext cx="335280"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55" name="Text Box 323"/>
              <p:cNvSpPr txBox="1">
                <a:spLocks noChangeArrowheads="1"/>
              </p:cNvSpPr>
              <p:nvPr/>
            </p:nvSpPr>
            <p:spPr bwMode="auto">
              <a:xfrm>
                <a:off x="5868472" y="2074446"/>
                <a:ext cx="110045" cy="11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257156" name="Oval 207"/>
            <p:cNvGrpSpPr>
              <a:grpSpLocks/>
            </p:cNvGrpSpPr>
            <p:nvPr/>
          </p:nvGrpSpPr>
          <p:grpSpPr bwMode="auto">
            <a:xfrm>
              <a:off x="6547020" y="5532520"/>
              <a:ext cx="666306" cy="661317"/>
              <a:chOff x="6187440" y="1993392"/>
              <a:chExt cx="335280" cy="310896"/>
            </a:xfrm>
          </p:grpSpPr>
          <p:pic>
            <p:nvPicPr>
              <p:cNvPr id="257157" name="Oval 207"/>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87440" y="1993392"/>
                <a:ext cx="335280"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58" name="Text Box 326"/>
              <p:cNvSpPr txBox="1">
                <a:spLocks noChangeArrowheads="1"/>
              </p:cNvSpPr>
              <p:nvPr/>
            </p:nvSpPr>
            <p:spPr bwMode="auto">
              <a:xfrm>
                <a:off x="6329317" y="2034385"/>
                <a:ext cx="110046" cy="11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257159" name="Oval 208"/>
            <p:cNvGrpSpPr>
              <a:grpSpLocks/>
            </p:cNvGrpSpPr>
            <p:nvPr/>
          </p:nvGrpSpPr>
          <p:grpSpPr bwMode="auto">
            <a:xfrm>
              <a:off x="5856483" y="5117579"/>
              <a:ext cx="642077" cy="570548"/>
              <a:chOff x="5839968" y="1798320"/>
              <a:chExt cx="323088" cy="268224"/>
            </a:xfrm>
          </p:grpSpPr>
          <p:pic>
            <p:nvPicPr>
              <p:cNvPr id="257160" name="Oval 208"/>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39968" y="1798320"/>
                <a:ext cx="323088" cy="26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61" name="Text Box 329"/>
              <p:cNvSpPr txBox="1">
                <a:spLocks noChangeArrowheads="1"/>
              </p:cNvSpPr>
              <p:nvPr/>
            </p:nvSpPr>
            <p:spPr bwMode="auto">
              <a:xfrm>
                <a:off x="5981041" y="1832051"/>
                <a:ext cx="97442" cy="8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257162" name="Straight Connector 209"/>
            <p:cNvCxnSpPr>
              <a:cxnSpLocks noChangeShapeType="1"/>
            </p:cNvCxnSpPr>
            <p:nvPr/>
          </p:nvCxnSpPr>
          <p:spPr bwMode="auto">
            <a:xfrm rot="5400000" flipH="1" flipV="1">
              <a:off x="5938042" y="5456904"/>
              <a:ext cx="283230" cy="11436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257163" name="Oval 210"/>
            <p:cNvGrpSpPr>
              <a:grpSpLocks/>
            </p:cNvGrpSpPr>
            <p:nvPr/>
          </p:nvGrpSpPr>
          <p:grpSpPr bwMode="auto">
            <a:xfrm>
              <a:off x="5929171" y="5960431"/>
              <a:ext cx="726881" cy="687251"/>
              <a:chOff x="5876544" y="2194560"/>
              <a:chExt cx="365760" cy="323088"/>
            </a:xfrm>
          </p:grpSpPr>
          <p:pic>
            <p:nvPicPr>
              <p:cNvPr id="257164" name="Oval 210"/>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876544" y="2194560"/>
                <a:ext cx="365760"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65" name="Text Box 333"/>
              <p:cNvSpPr txBox="1">
                <a:spLocks noChangeArrowheads="1"/>
              </p:cNvSpPr>
              <p:nvPr/>
            </p:nvSpPr>
            <p:spPr bwMode="auto">
              <a:xfrm>
                <a:off x="6028599" y="2239394"/>
                <a:ext cx="125053" cy="12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257166" name="Straight Connector 211"/>
            <p:cNvCxnSpPr>
              <a:cxnSpLocks noChangeShapeType="1"/>
            </p:cNvCxnSpPr>
            <p:nvPr/>
          </p:nvCxnSpPr>
          <p:spPr bwMode="auto">
            <a:xfrm rot="16200000" flipH="1">
              <a:off x="6035326" y="6039143"/>
              <a:ext cx="241053" cy="4806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257167" name="Straight Connector 212"/>
            <p:cNvCxnSpPr>
              <a:cxnSpLocks noChangeShapeType="1"/>
            </p:cNvCxnSpPr>
            <p:nvPr/>
          </p:nvCxnSpPr>
          <p:spPr bwMode="auto">
            <a:xfrm rot="16200000" flipH="1">
              <a:off x="6456107" y="5246853"/>
              <a:ext cx="247247" cy="49848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257168" name="Oval 213"/>
            <p:cNvGrpSpPr>
              <a:grpSpLocks/>
            </p:cNvGrpSpPr>
            <p:nvPr/>
          </p:nvGrpSpPr>
          <p:grpSpPr bwMode="auto">
            <a:xfrm>
              <a:off x="6171464" y="5519553"/>
              <a:ext cx="642077" cy="661317"/>
              <a:chOff x="5998464" y="1987296"/>
              <a:chExt cx="323088" cy="310896"/>
            </a:xfrm>
          </p:grpSpPr>
          <p:pic>
            <p:nvPicPr>
              <p:cNvPr id="257169" name="Oval 213"/>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998464" y="1987296"/>
                <a:ext cx="323088"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70" name="Text Box 338"/>
              <p:cNvSpPr txBox="1">
                <a:spLocks noChangeArrowheads="1"/>
              </p:cNvSpPr>
              <p:nvPr/>
            </p:nvSpPr>
            <p:spPr bwMode="auto">
              <a:xfrm>
                <a:off x="6139774" y="2029045"/>
                <a:ext cx="101958" cy="11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257171" name="Oval 215"/>
            <p:cNvGrpSpPr>
              <a:grpSpLocks/>
            </p:cNvGrpSpPr>
            <p:nvPr/>
          </p:nvGrpSpPr>
          <p:grpSpPr bwMode="auto">
            <a:xfrm>
              <a:off x="6316842" y="5104612"/>
              <a:ext cx="617847" cy="583515"/>
              <a:chOff x="6071616" y="1792224"/>
              <a:chExt cx="310896" cy="274320"/>
            </a:xfrm>
          </p:grpSpPr>
          <p:pic>
            <p:nvPicPr>
              <p:cNvPr id="257172" name="Oval 215"/>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071616" y="1792224"/>
                <a:ext cx="310896"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73" name="Text Box 341"/>
              <p:cNvSpPr txBox="1">
                <a:spLocks noChangeArrowheads="1"/>
              </p:cNvSpPr>
              <p:nvPr/>
            </p:nvSpPr>
            <p:spPr bwMode="auto">
              <a:xfrm>
                <a:off x="6209704" y="1831326"/>
                <a:ext cx="88980" cy="8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257174" name="Straight Connector 216"/>
            <p:cNvCxnSpPr>
              <a:cxnSpLocks noChangeShapeType="1"/>
            </p:cNvCxnSpPr>
            <p:nvPr/>
          </p:nvCxnSpPr>
          <p:spPr bwMode="auto">
            <a:xfrm rot="5400000" flipH="1" flipV="1">
              <a:off x="6482050" y="5449913"/>
              <a:ext cx="180770" cy="3766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257175" name="Oval 217"/>
            <p:cNvGrpSpPr>
              <a:grpSpLocks/>
            </p:cNvGrpSpPr>
            <p:nvPr/>
          </p:nvGrpSpPr>
          <p:grpSpPr bwMode="auto">
            <a:xfrm>
              <a:off x="6510676" y="5921530"/>
              <a:ext cx="702650" cy="687251"/>
              <a:chOff x="6169152" y="2176272"/>
              <a:chExt cx="353568" cy="323088"/>
            </a:xfrm>
          </p:grpSpPr>
          <p:pic>
            <p:nvPicPr>
              <p:cNvPr id="257176" name="Oval 217"/>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169152" y="2176272"/>
                <a:ext cx="353568"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77" name="Text Box 345"/>
              <p:cNvSpPr txBox="1">
                <a:spLocks noChangeArrowheads="1"/>
              </p:cNvSpPr>
              <p:nvPr/>
            </p:nvSpPr>
            <p:spPr bwMode="auto">
              <a:xfrm>
                <a:off x="6319426" y="2221580"/>
                <a:ext cx="115861" cy="12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257178" name="Straight Connector 218"/>
            <p:cNvCxnSpPr>
              <a:cxnSpLocks noChangeShapeType="1"/>
            </p:cNvCxnSpPr>
            <p:nvPr/>
          </p:nvCxnSpPr>
          <p:spPr bwMode="auto">
            <a:xfrm rot="16200000" flipH="1">
              <a:off x="6558406" y="5942584"/>
              <a:ext cx="299732" cy="10671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257179" name="Oval 219"/>
            <p:cNvGrpSpPr>
              <a:grpSpLocks/>
            </p:cNvGrpSpPr>
            <p:nvPr/>
          </p:nvGrpSpPr>
          <p:grpSpPr bwMode="auto">
            <a:xfrm>
              <a:off x="6971033" y="5701091"/>
              <a:ext cx="702650" cy="687251"/>
              <a:chOff x="6400800" y="2072640"/>
              <a:chExt cx="353568" cy="323088"/>
            </a:xfrm>
          </p:grpSpPr>
          <p:pic>
            <p:nvPicPr>
              <p:cNvPr id="257180" name="Oval 219"/>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400800" y="2072640"/>
                <a:ext cx="353568"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81" name="Text Box 349"/>
              <p:cNvSpPr txBox="1">
                <a:spLocks noChangeArrowheads="1"/>
              </p:cNvSpPr>
              <p:nvPr/>
            </p:nvSpPr>
            <p:spPr bwMode="auto">
              <a:xfrm>
                <a:off x="6554631" y="2115115"/>
                <a:ext cx="115861" cy="12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257182" name="Straight Connector 220"/>
            <p:cNvCxnSpPr>
              <a:cxnSpLocks noChangeShapeType="1"/>
            </p:cNvCxnSpPr>
            <p:nvPr/>
          </p:nvCxnSpPr>
          <p:spPr bwMode="auto">
            <a:xfrm rot="16200000" flipH="1">
              <a:off x="6899930" y="5246525"/>
              <a:ext cx="360106" cy="62377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257183" name="Straight Connector 221"/>
            <p:cNvCxnSpPr>
              <a:cxnSpLocks noChangeShapeType="1"/>
            </p:cNvCxnSpPr>
            <p:nvPr/>
          </p:nvCxnSpPr>
          <p:spPr bwMode="auto">
            <a:xfrm rot="5400000" flipH="1" flipV="1">
              <a:off x="5970729" y="4881937"/>
              <a:ext cx="109388" cy="237947"/>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257184" name="Oval 222"/>
            <p:cNvGrpSpPr>
              <a:grpSpLocks/>
            </p:cNvGrpSpPr>
            <p:nvPr/>
          </p:nvGrpSpPr>
          <p:grpSpPr bwMode="auto">
            <a:xfrm>
              <a:off x="5480928" y="4974942"/>
              <a:ext cx="593618" cy="570548"/>
              <a:chOff x="5650992" y="1731264"/>
              <a:chExt cx="298704" cy="268224"/>
            </a:xfrm>
          </p:grpSpPr>
          <p:pic>
            <p:nvPicPr>
              <p:cNvPr id="257185" name="Oval 222"/>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650992" y="1731264"/>
                <a:ext cx="298704" cy="26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86" name="Text Box 354"/>
              <p:cNvSpPr txBox="1">
                <a:spLocks noChangeArrowheads="1"/>
              </p:cNvSpPr>
              <p:nvPr/>
            </p:nvSpPr>
            <p:spPr bwMode="auto">
              <a:xfrm>
                <a:off x="5786350" y="1769185"/>
                <a:ext cx="78760" cy="8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grpSp>
          <p:nvGrpSpPr>
            <p:cNvPr id="257187" name="Oval 223"/>
            <p:cNvGrpSpPr>
              <a:grpSpLocks/>
            </p:cNvGrpSpPr>
            <p:nvPr/>
          </p:nvGrpSpPr>
          <p:grpSpPr bwMode="auto">
            <a:xfrm>
              <a:off x="5868597" y="4689668"/>
              <a:ext cx="593618" cy="570548"/>
              <a:chOff x="5846064" y="1597152"/>
              <a:chExt cx="298704" cy="268224"/>
            </a:xfrm>
          </p:grpSpPr>
          <p:pic>
            <p:nvPicPr>
              <p:cNvPr id="257188" name="Oval 223"/>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846064" y="1597152"/>
                <a:ext cx="298704" cy="26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89" name="Text Box 357"/>
              <p:cNvSpPr txBox="1">
                <a:spLocks noChangeArrowheads="1"/>
              </p:cNvSpPr>
              <p:nvPr/>
            </p:nvSpPr>
            <p:spPr bwMode="auto">
              <a:xfrm>
                <a:off x="5984844" y="1635367"/>
                <a:ext cx="78760" cy="8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257190" name="Straight Connector 224"/>
            <p:cNvCxnSpPr>
              <a:cxnSpLocks noChangeShapeType="1"/>
            </p:cNvCxnSpPr>
            <p:nvPr/>
          </p:nvCxnSpPr>
          <p:spPr bwMode="auto">
            <a:xfrm rot="10800000" flipV="1">
              <a:off x="5331880" y="5143236"/>
              <a:ext cx="385632" cy="374524"/>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nvGrpSpPr>
            <p:cNvPr id="257191" name="Oval 225"/>
            <p:cNvGrpSpPr>
              <a:grpSpLocks/>
            </p:cNvGrpSpPr>
            <p:nvPr/>
          </p:nvGrpSpPr>
          <p:grpSpPr bwMode="auto">
            <a:xfrm>
              <a:off x="7043721" y="5221315"/>
              <a:ext cx="593618" cy="570548"/>
              <a:chOff x="6437376" y="1847088"/>
              <a:chExt cx="298704" cy="268224"/>
            </a:xfrm>
          </p:grpSpPr>
          <p:pic>
            <p:nvPicPr>
              <p:cNvPr id="257192" name="Oval 225"/>
              <p:cNvPicPr>
                <a:picLocks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437376" y="1847088"/>
                <a:ext cx="298704" cy="26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193" name="Text Box 361"/>
              <p:cNvSpPr txBox="1">
                <a:spLocks noChangeArrowheads="1"/>
              </p:cNvSpPr>
              <p:nvPr/>
            </p:nvSpPr>
            <p:spPr bwMode="auto">
              <a:xfrm>
                <a:off x="6574948" y="1885357"/>
                <a:ext cx="78760" cy="8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endParaRPr lang="en-US">
                  <a:solidFill>
                    <a:srgbClr val="000000"/>
                  </a:solidFill>
                  <a:ea typeface="MS PGothic" charset="0"/>
                  <a:cs typeface="MS PGothic" charset="0"/>
                </a:endParaRPr>
              </a:p>
            </p:txBody>
          </p:sp>
        </p:grpSp>
        <p:cxnSp>
          <p:nvCxnSpPr>
            <p:cNvPr id="257194" name="Straight Connector 226"/>
            <p:cNvCxnSpPr>
              <a:cxnSpLocks noChangeShapeType="1"/>
            </p:cNvCxnSpPr>
            <p:nvPr/>
          </p:nvCxnSpPr>
          <p:spPr bwMode="auto">
            <a:xfrm rot="16200000" flipH="1">
              <a:off x="6688047" y="4559089"/>
              <a:ext cx="320204" cy="1094463"/>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257195" name="Straight Connector 227"/>
            <p:cNvCxnSpPr>
              <a:cxnSpLocks noChangeShapeType="1"/>
            </p:cNvCxnSpPr>
            <p:nvPr/>
          </p:nvCxnSpPr>
          <p:spPr bwMode="auto">
            <a:xfrm rot="16200000" flipV="1">
              <a:off x="6143721" y="5061454"/>
              <a:ext cx="168884" cy="1100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257196" name="Straight Connector 229"/>
            <p:cNvCxnSpPr>
              <a:cxnSpLocks noChangeShapeType="1"/>
            </p:cNvCxnSpPr>
            <p:nvPr/>
          </p:nvCxnSpPr>
          <p:spPr bwMode="auto">
            <a:xfrm flipV="1">
              <a:off x="5945081" y="5280900"/>
              <a:ext cx="151654" cy="240572"/>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257197" name="Straight Connector 231"/>
            <p:cNvCxnSpPr>
              <a:cxnSpLocks noChangeShapeType="1"/>
            </p:cNvCxnSpPr>
            <p:nvPr/>
          </p:nvCxnSpPr>
          <p:spPr bwMode="auto">
            <a:xfrm rot="10800000" flipV="1">
              <a:off x="5694827" y="5823788"/>
              <a:ext cx="173009" cy="116588"/>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257198" name="Straight Connector 232"/>
            <p:cNvCxnSpPr>
              <a:cxnSpLocks noChangeShapeType="1"/>
            </p:cNvCxnSpPr>
            <p:nvPr/>
          </p:nvCxnSpPr>
          <p:spPr bwMode="auto">
            <a:xfrm rot="10800000" flipV="1">
              <a:off x="6531342" y="6145808"/>
              <a:ext cx="230288" cy="37891"/>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570" name="Straight Connector 569"/>
            <p:cNvCxnSpPr/>
            <p:nvPr/>
          </p:nvCxnSpPr>
          <p:spPr>
            <a:xfrm rot="10800000">
              <a:off x="4808021" y="5822078"/>
              <a:ext cx="239857" cy="67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7200" name="Straight Connector 234"/>
            <p:cNvCxnSpPr>
              <a:cxnSpLocks noChangeShapeType="1"/>
            </p:cNvCxnSpPr>
            <p:nvPr/>
          </p:nvCxnSpPr>
          <p:spPr bwMode="auto">
            <a:xfrm rot="16200000" flipH="1">
              <a:off x="4555700" y="5584486"/>
              <a:ext cx="103421" cy="170396"/>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cxnSp>
          <p:nvCxnSpPr>
            <p:cNvPr id="257201" name="Straight Connector 235"/>
            <p:cNvCxnSpPr>
              <a:cxnSpLocks noChangeShapeType="1"/>
            </p:cNvCxnSpPr>
            <p:nvPr/>
          </p:nvCxnSpPr>
          <p:spPr bwMode="auto">
            <a:xfrm flipV="1">
              <a:off x="5518731" y="5143183"/>
              <a:ext cx="198791" cy="42332"/>
            </a:xfrm>
            <a:prstGeom prst="line">
              <a:avLst/>
            </a:prstGeom>
            <a:noFill/>
            <a:ln w="12700">
              <a:solidFill>
                <a:srgbClr val="7283F9"/>
              </a:solidFill>
              <a:round/>
              <a:headEnd/>
              <a:tailEnd/>
            </a:ln>
            <a:extLst>
              <a:ext uri="{909E8E84-426E-40dd-AFC4-6F175D3DCCD1}">
                <a14:hiddenFill xmlns:a14="http://schemas.microsoft.com/office/drawing/2010/main">
                  <a:noFill/>
                </a14:hiddenFill>
              </a:ext>
            </a:extLst>
          </p:spPr>
        </p:cxnSp>
      </p:grpSp>
      <p:sp>
        <p:nvSpPr>
          <p:cNvPr id="257202" name="Text Box 178"/>
          <p:cNvSpPr txBox="1">
            <a:spLocks noChangeArrowheads="1"/>
          </p:cNvSpPr>
          <p:nvPr/>
        </p:nvSpPr>
        <p:spPr bwMode="auto">
          <a:xfrm>
            <a:off x="2385866" y="3617913"/>
            <a:ext cx="22005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t>Semantic Modeling</a:t>
            </a:r>
          </a:p>
        </p:txBody>
      </p:sp>
      <p:sp>
        <p:nvSpPr>
          <p:cNvPr id="257203" name="Text Box 179"/>
          <p:cNvSpPr txBox="1">
            <a:spLocks noChangeArrowheads="1"/>
          </p:cNvSpPr>
          <p:nvPr/>
        </p:nvSpPr>
        <p:spPr bwMode="auto">
          <a:xfrm>
            <a:off x="2402612" y="4953000"/>
            <a:ext cx="20718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t>Machine Learning</a:t>
            </a:r>
          </a:p>
        </p:txBody>
      </p:sp>
      <p:sp>
        <p:nvSpPr>
          <p:cNvPr id="257204" name="Text Box 1029"/>
          <p:cNvSpPr txBox="1">
            <a:spLocks noChangeArrowheads="1"/>
          </p:cNvSpPr>
          <p:nvPr/>
        </p:nvSpPr>
        <p:spPr bwMode="auto">
          <a:xfrm>
            <a:off x="158750" y="4614863"/>
            <a:ext cx="1797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200">
                <a:solidFill>
                  <a:srgbClr val="000000"/>
                </a:solidFill>
                <a:latin typeface="Arial Narrow" charset="0"/>
              </a:rPr>
              <a:t>Is(</a:t>
            </a:r>
            <a:r>
              <a:rPr lang="ja-JP" altLang="en-US" sz="1200">
                <a:solidFill>
                  <a:srgbClr val="000000"/>
                </a:solidFill>
                <a:latin typeface="Arial Narrow" charset="0"/>
              </a:rPr>
              <a:t>“</a:t>
            </a:r>
            <a:r>
              <a:rPr lang="en-US" sz="1200">
                <a:solidFill>
                  <a:srgbClr val="000000"/>
                </a:solidFill>
                <a:latin typeface="Arial Narrow" charset="0"/>
              </a:rPr>
              <a:t>Cytoplasm</a:t>
            </a:r>
            <a:r>
              <a:rPr lang="ja-JP" altLang="en-US" sz="1200">
                <a:solidFill>
                  <a:srgbClr val="000000"/>
                </a:solidFill>
                <a:latin typeface="Arial Narrow" charset="0"/>
              </a:rPr>
              <a:t>”</a:t>
            </a:r>
            <a:r>
              <a:rPr lang="en-US" sz="1200">
                <a:solidFill>
                  <a:srgbClr val="000000"/>
                </a:solidFill>
                <a:latin typeface="Arial Narrow" charset="0"/>
              </a:rPr>
              <a:t>, </a:t>
            </a:r>
            <a:r>
              <a:rPr lang="ja-JP" altLang="en-US" sz="1200">
                <a:solidFill>
                  <a:srgbClr val="000000"/>
                </a:solidFill>
                <a:latin typeface="Arial Narrow" charset="0"/>
              </a:rPr>
              <a:t>“</a:t>
            </a:r>
            <a:r>
              <a:rPr lang="en-US" sz="1200">
                <a:solidFill>
                  <a:srgbClr val="000000"/>
                </a:solidFill>
                <a:latin typeface="Arial Narrow" charset="0"/>
              </a:rPr>
              <a:t>liquid</a:t>
            </a:r>
            <a:r>
              <a:rPr lang="ja-JP" altLang="en-US" sz="1200">
                <a:solidFill>
                  <a:srgbClr val="000000"/>
                </a:solidFill>
                <a:latin typeface="Arial Narrow" charset="0"/>
              </a:rPr>
              <a:t>”</a:t>
            </a:r>
            <a:r>
              <a:rPr lang="en-US" sz="1200">
                <a:solidFill>
                  <a:srgbClr val="000000"/>
                </a:solidFill>
                <a:latin typeface="Arial Narrow" charset="0"/>
              </a:rPr>
              <a:t>) = 0.2</a:t>
            </a:r>
          </a:p>
        </p:txBody>
      </p:sp>
      <p:sp>
        <p:nvSpPr>
          <p:cNvPr id="257205" name="Text Box 1030"/>
          <p:cNvSpPr txBox="1">
            <a:spLocks noChangeArrowheads="1"/>
          </p:cNvSpPr>
          <p:nvPr/>
        </p:nvSpPr>
        <p:spPr bwMode="auto">
          <a:xfrm>
            <a:off x="158750" y="5018088"/>
            <a:ext cx="1720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200">
                <a:solidFill>
                  <a:srgbClr val="000000"/>
                </a:solidFill>
                <a:latin typeface="Arial Narrow" charset="0"/>
              </a:rPr>
              <a:t>Is(</a:t>
            </a:r>
            <a:r>
              <a:rPr lang="ja-JP" altLang="en-US" sz="1200">
                <a:solidFill>
                  <a:srgbClr val="000000"/>
                </a:solidFill>
                <a:latin typeface="Arial Narrow" charset="0"/>
              </a:rPr>
              <a:t>“</a:t>
            </a:r>
            <a:r>
              <a:rPr lang="en-US" sz="1200">
                <a:solidFill>
                  <a:srgbClr val="000000"/>
                </a:solidFill>
                <a:latin typeface="Arial Narrow" charset="0"/>
              </a:rPr>
              <a:t>organelle</a:t>
            </a:r>
            <a:r>
              <a:rPr lang="ja-JP" altLang="en-US" sz="1200">
                <a:solidFill>
                  <a:srgbClr val="000000"/>
                </a:solidFill>
                <a:latin typeface="Arial Narrow" charset="0"/>
              </a:rPr>
              <a:t>”</a:t>
            </a:r>
            <a:r>
              <a:rPr lang="en-US" sz="1200">
                <a:solidFill>
                  <a:srgbClr val="000000"/>
                </a:solidFill>
                <a:latin typeface="Arial Narrow" charset="0"/>
              </a:rPr>
              <a:t>, </a:t>
            </a:r>
            <a:r>
              <a:rPr lang="ja-JP" altLang="en-US" sz="1200">
                <a:solidFill>
                  <a:srgbClr val="000000"/>
                </a:solidFill>
                <a:latin typeface="Arial Narrow" charset="0"/>
              </a:rPr>
              <a:t>“</a:t>
            </a:r>
            <a:r>
              <a:rPr lang="en-US" sz="1200">
                <a:solidFill>
                  <a:srgbClr val="000000"/>
                </a:solidFill>
                <a:latin typeface="Arial Narrow" charset="0"/>
              </a:rPr>
              <a:t>liquid</a:t>
            </a:r>
            <a:r>
              <a:rPr lang="ja-JP" altLang="en-US" sz="1200">
                <a:solidFill>
                  <a:srgbClr val="000000"/>
                </a:solidFill>
                <a:latin typeface="Arial Narrow" charset="0"/>
              </a:rPr>
              <a:t>”</a:t>
            </a:r>
            <a:r>
              <a:rPr lang="en-US" sz="1200">
                <a:solidFill>
                  <a:srgbClr val="000000"/>
                </a:solidFill>
                <a:latin typeface="Arial Narrow" charset="0"/>
              </a:rPr>
              <a:t>) = 0.1</a:t>
            </a:r>
          </a:p>
        </p:txBody>
      </p:sp>
      <p:sp>
        <p:nvSpPr>
          <p:cNvPr id="257206" name="Text Box 1030"/>
          <p:cNvSpPr txBox="1">
            <a:spLocks noChangeArrowheads="1"/>
          </p:cNvSpPr>
          <p:nvPr/>
        </p:nvSpPr>
        <p:spPr bwMode="auto">
          <a:xfrm>
            <a:off x="158750" y="5399088"/>
            <a:ext cx="16367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200">
                <a:solidFill>
                  <a:srgbClr val="000000"/>
                </a:solidFill>
                <a:latin typeface="Arial Narrow" charset="0"/>
              </a:rPr>
              <a:t>Is(</a:t>
            </a:r>
            <a:r>
              <a:rPr lang="ja-JP" altLang="en-US" sz="1200">
                <a:solidFill>
                  <a:srgbClr val="000000"/>
                </a:solidFill>
                <a:latin typeface="Arial Narrow" charset="0"/>
              </a:rPr>
              <a:t>“</a:t>
            </a:r>
            <a:r>
              <a:rPr lang="en-US" sz="1200">
                <a:solidFill>
                  <a:srgbClr val="000000"/>
                </a:solidFill>
                <a:latin typeface="Arial Narrow" charset="0"/>
              </a:rPr>
              <a:t>vacuole</a:t>
            </a:r>
            <a:r>
              <a:rPr lang="ja-JP" altLang="en-US" sz="1200">
                <a:solidFill>
                  <a:srgbClr val="000000"/>
                </a:solidFill>
                <a:latin typeface="Arial Narrow" charset="0"/>
              </a:rPr>
              <a:t>”</a:t>
            </a:r>
            <a:r>
              <a:rPr lang="en-US" sz="1200">
                <a:solidFill>
                  <a:srgbClr val="000000"/>
                </a:solidFill>
                <a:latin typeface="Arial Narrow" charset="0"/>
              </a:rPr>
              <a:t>, </a:t>
            </a:r>
            <a:r>
              <a:rPr lang="ja-JP" altLang="en-US" sz="1200">
                <a:solidFill>
                  <a:srgbClr val="000000"/>
                </a:solidFill>
                <a:latin typeface="Arial Narrow" charset="0"/>
              </a:rPr>
              <a:t>“</a:t>
            </a:r>
            <a:r>
              <a:rPr lang="en-US" sz="1200">
                <a:solidFill>
                  <a:srgbClr val="000000"/>
                </a:solidFill>
                <a:latin typeface="Arial Narrow" charset="0"/>
              </a:rPr>
              <a:t>liquid</a:t>
            </a:r>
            <a:r>
              <a:rPr lang="ja-JP" altLang="en-US" sz="1200">
                <a:solidFill>
                  <a:srgbClr val="000000"/>
                </a:solidFill>
                <a:latin typeface="Arial Narrow" charset="0"/>
              </a:rPr>
              <a:t>”</a:t>
            </a:r>
            <a:r>
              <a:rPr lang="en-US" sz="1200">
                <a:solidFill>
                  <a:srgbClr val="000000"/>
                </a:solidFill>
                <a:latin typeface="Arial Narrow" charset="0"/>
              </a:rPr>
              <a:t>) = 0.2</a:t>
            </a:r>
          </a:p>
        </p:txBody>
      </p:sp>
      <p:sp>
        <p:nvSpPr>
          <p:cNvPr id="257207" name="Text Box 1030"/>
          <p:cNvSpPr txBox="1">
            <a:spLocks noChangeArrowheads="1"/>
          </p:cNvSpPr>
          <p:nvPr/>
        </p:nvSpPr>
        <p:spPr bwMode="auto">
          <a:xfrm>
            <a:off x="152400" y="5791200"/>
            <a:ext cx="1609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200">
                <a:solidFill>
                  <a:srgbClr val="000000"/>
                </a:solidFill>
                <a:latin typeface="Arial Narrow" charset="0"/>
              </a:rPr>
              <a:t>Is(</a:t>
            </a:r>
            <a:r>
              <a:rPr lang="ja-JP" altLang="en-US" sz="1200">
                <a:solidFill>
                  <a:srgbClr val="000000"/>
                </a:solidFill>
                <a:latin typeface="Arial Narrow" charset="0"/>
              </a:rPr>
              <a:t>“</a:t>
            </a:r>
            <a:r>
              <a:rPr lang="en-US" sz="1200">
                <a:solidFill>
                  <a:srgbClr val="000000"/>
                </a:solidFill>
                <a:latin typeface="Arial Narrow" charset="0"/>
              </a:rPr>
              <a:t>plasma</a:t>
            </a:r>
            <a:r>
              <a:rPr lang="ja-JP" altLang="en-US" sz="1200">
                <a:solidFill>
                  <a:srgbClr val="000000"/>
                </a:solidFill>
                <a:latin typeface="Arial Narrow" charset="0"/>
              </a:rPr>
              <a:t>”</a:t>
            </a:r>
            <a:r>
              <a:rPr lang="en-US" sz="1200">
                <a:solidFill>
                  <a:srgbClr val="000000"/>
                </a:solidFill>
                <a:latin typeface="Arial Narrow" charset="0"/>
              </a:rPr>
              <a:t>, </a:t>
            </a:r>
            <a:r>
              <a:rPr lang="ja-JP" altLang="en-US" sz="1200">
                <a:solidFill>
                  <a:srgbClr val="000000"/>
                </a:solidFill>
                <a:latin typeface="Arial Narrow" charset="0"/>
              </a:rPr>
              <a:t>“</a:t>
            </a:r>
            <a:r>
              <a:rPr lang="en-US" sz="1200">
                <a:solidFill>
                  <a:srgbClr val="000000"/>
                </a:solidFill>
                <a:latin typeface="Arial Narrow" charset="0"/>
              </a:rPr>
              <a:t>liquid</a:t>
            </a:r>
            <a:r>
              <a:rPr lang="ja-JP" altLang="en-US" sz="1200">
                <a:solidFill>
                  <a:srgbClr val="000000"/>
                </a:solidFill>
                <a:latin typeface="Arial Narrow" charset="0"/>
              </a:rPr>
              <a:t>”</a:t>
            </a:r>
            <a:r>
              <a:rPr lang="en-US" sz="1200">
                <a:solidFill>
                  <a:srgbClr val="000000"/>
                </a:solidFill>
                <a:latin typeface="Arial Narrow" charset="0"/>
              </a:rPr>
              <a:t>) = 0.7</a:t>
            </a:r>
          </a:p>
        </p:txBody>
      </p:sp>
      <p:sp>
        <p:nvSpPr>
          <p:cNvPr id="257208" name="Rectangle 184"/>
          <p:cNvSpPr>
            <a:spLocks noChangeArrowheads="1"/>
          </p:cNvSpPr>
          <p:nvPr/>
        </p:nvSpPr>
        <p:spPr bwMode="auto">
          <a:xfrm>
            <a:off x="5638800" y="3048000"/>
            <a:ext cx="28956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t>Tools are available today</a:t>
            </a:r>
          </a:p>
        </p:txBody>
      </p:sp>
      <p:sp>
        <p:nvSpPr>
          <p:cNvPr id="2" name="Date Placeholder 1"/>
          <p:cNvSpPr>
            <a:spLocks noGrp="1"/>
          </p:cNvSpPr>
          <p:nvPr>
            <p:ph type="dt" sz="half" idx="10"/>
          </p:nvPr>
        </p:nvSpPr>
        <p:spPr/>
        <p:txBody>
          <a:bodyPr/>
          <a:lstStyle/>
          <a:p>
            <a:r>
              <a:rPr lang="en-US" smtClean="0"/>
              <a:t>IS 240 – Spring 2013 </a:t>
            </a:r>
            <a:endParaRPr lang="en-US"/>
          </a:p>
        </p:txBody>
      </p:sp>
    </p:spTree>
    <p:extLst>
      <p:ext uri="{BB962C8B-B14F-4D97-AF65-F5344CB8AC3E}">
        <p14:creationId xmlns:p14="http://schemas.microsoft.com/office/powerpoint/2010/main" val="68735051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182563" y="228600"/>
            <a:ext cx="8961437" cy="393700"/>
          </a:xfrm>
        </p:spPr>
        <p:txBody>
          <a:bodyPr/>
          <a:lstStyle/>
          <a:p>
            <a:r>
              <a:rPr lang="en-US" sz="3600" dirty="0">
                <a:latin typeface="Arial" charset="0"/>
                <a:ea typeface="Arial Unicode MS" charset="0"/>
                <a:cs typeface="Arial" charset="0"/>
              </a:rPr>
              <a:t>With a Full Watson-Like Solution</a:t>
            </a:r>
          </a:p>
        </p:txBody>
      </p:sp>
      <p:sp>
        <p:nvSpPr>
          <p:cNvPr id="259075" name="Rectangle 3"/>
          <p:cNvSpPr>
            <a:spLocks noGrp="1" noChangeArrowheads="1"/>
          </p:cNvSpPr>
          <p:nvPr>
            <p:ph type="body" sz="half" idx="1"/>
          </p:nvPr>
        </p:nvSpPr>
        <p:spPr>
          <a:xfrm>
            <a:off x="76200" y="1066800"/>
            <a:ext cx="4267200" cy="4479925"/>
          </a:xfrm>
        </p:spPr>
        <p:txBody>
          <a:bodyPr/>
          <a:lstStyle/>
          <a:p>
            <a:r>
              <a:rPr lang="en-US" sz="2400" dirty="0">
                <a:latin typeface="Arial" charset="0"/>
                <a:cs typeface="Arial" charset="0"/>
              </a:rPr>
              <a:t>Verify Hypotheses </a:t>
            </a:r>
          </a:p>
          <a:p>
            <a:r>
              <a:rPr lang="en-US" sz="2400" dirty="0">
                <a:latin typeface="Arial" charset="0"/>
                <a:cs typeface="Arial" charset="0"/>
              </a:rPr>
              <a:t>Find or compare evidence for alternatives</a:t>
            </a:r>
          </a:p>
          <a:p>
            <a:r>
              <a:rPr lang="en-US" sz="2400" dirty="0">
                <a:latin typeface="Arial" charset="0"/>
                <a:cs typeface="Arial" charset="0"/>
              </a:rPr>
              <a:t>Supplement tutoring systems</a:t>
            </a:r>
          </a:p>
          <a:p>
            <a:r>
              <a:rPr lang="en-US" sz="2400" dirty="0">
                <a:latin typeface="Arial" charset="0"/>
                <a:cs typeface="Arial" charset="0"/>
              </a:rPr>
              <a:t>Enhance Just-in-time or Point-of-Care learning</a:t>
            </a:r>
          </a:p>
          <a:p>
            <a:r>
              <a:rPr lang="en-US" sz="2400" dirty="0">
                <a:latin typeface="Arial" charset="0"/>
                <a:cs typeface="Arial" charset="0"/>
              </a:rPr>
              <a:t>Clarify or synthesize prevailing opinion</a:t>
            </a:r>
          </a:p>
          <a:p>
            <a:r>
              <a:rPr lang="en-US" sz="2400" dirty="0">
                <a:latin typeface="Arial" charset="0"/>
                <a:cs typeface="Arial" charset="0"/>
              </a:rPr>
              <a:t>Speed up literature research</a:t>
            </a:r>
          </a:p>
        </p:txBody>
      </p:sp>
      <p:pic>
        <p:nvPicPr>
          <p:cNvPr id="259076" name="Picture 8" descr="watson_avatar156x15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1371600"/>
            <a:ext cx="3810000" cy="3810000"/>
          </a:xfrm>
          <a:noFill/>
          <a:ln/>
        </p:spPr>
      </p:pic>
      <p:sp>
        <p:nvSpPr>
          <p:cNvPr id="259078" name="Text Box 6"/>
          <p:cNvSpPr txBox="1">
            <a:spLocks noChangeArrowheads="1"/>
          </p:cNvSpPr>
          <p:nvPr/>
        </p:nvSpPr>
        <p:spPr bwMode="auto">
          <a:xfrm>
            <a:off x="152400" y="5638800"/>
            <a:ext cx="876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t>Perhaps Watson</a:t>
            </a:r>
            <a:r>
              <a:rPr lang="ja-JP" altLang="en-US" sz="1800" dirty="0"/>
              <a:t>’</a:t>
            </a:r>
            <a:r>
              <a:rPr lang="en-US" sz="1800" dirty="0"/>
              <a:t>s greatest contribution will be to make us rethink the possibilities</a:t>
            </a:r>
          </a:p>
        </p:txBody>
      </p:sp>
      <p:sp>
        <p:nvSpPr>
          <p:cNvPr id="2" name="Date Placeholder 1"/>
          <p:cNvSpPr>
            <a:spLocks noGrp="1"/>
          </p:cNvSpPr>
          <p:nvPr>
            <p:ph type="dt" sz="half" idx="12"/>
          </p:nvPr>
        </p:nvSpPr>
        <p:spPr/>
        <p:txBody>
          <a:bodyPr/>
          <a:lstStyle/>
          <a:p>
            <a:pPr>
              <a:defRPr/>
            </a:pPr>
            <a:r>
              <a:rPr lang="en-US" altLang="ja-JP" smtClean="0"/>
              <a:t>IS 240 – Spring 2013 </a:t>
            </a:r>
            <a:endParaRPr lang="en-US" altLang="ja-JP"/>
          </a:p>
        </p:txBody>
      </p:sp>
    </p:spTree>
    <p:extLst>
      <p:ext uri="{BB962C8B-B14F-4D97-AF65-F5344CB8AC3E}">
        <p14:creationId xmlns:p14="http://schemas.microsoft.com/office/powerpoint/2010/main" val="20559637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361346" name="Rectangle 2"/>
          <p:cNvSpPr>
            <a:spLocks noGrp="1" noChangeArrowheads="1"/>
          </p:cNvSpPr>
          <p:nvPr>
            <p:ph type="title"/>
          </p:nvPr>
        </p:nvSpPr>
        <p:spPr/>
        <p:txBody>
          <a:bodyPr/>
          <a:lstStyle/>
          <a:p>
            <a:r>
              <a:rPr lang="en-AU"/>
              <a:t>Linguistic data is ubiquitous</a:t>
            </a:r>
          </a:p>
        </p:txBody>
      </p:sp>
      <p:sp>
        <p:nvSpPr>
          <p:cNvPr id="2361347" name="Rectangle 3"/>
          <p:cNvSpPr>
            <a:spLocks noGrp="1" noChangeArrowheads="1"/>
          </p:cNvSpPr>
          <p:nvPr>
            <p:ph type="body" idx="1"/>
          </p:nvPr>
        </p:nvSpPr>
        <p:spPr/>
        <p:txBody>
          <a:bodyPr/>
          <a:lstStyle/>
          <a:p>
            <a:r>
              <a:rPr lang="en-AU" sz="2800"/>
              <a:t>Most of the information in most companies, organizations, etc. is material in human languages (reports, customer email, web pages, discussion papers, text, sound, video) – not stuff in traditional databases</a:t>
            </a:r>
          </a:p>
          <a:p>
            <a:pPr lvl="1"/>
            <a:r>
              <a:rPr lang="en-AU" sz="2400"/>
              <a:t>Estimates: 70%, 90%  ?? </a:t>
            </a:r>
            <a:r>
              <a:rPr lang="en-AU" sz="2400">
                <a:solidFill>
                  <a:schemeClr val="tx2"/>
                </a:solidFill>
              </a:rPr>
              <a:t>[all depends how you measure].</a:t>
            </a:r>
            <a:r>
              <a:rPr lang="en-AU" sz="2400"/>
              <a:t>  Most of it.</a:t>
            </a:r>
          </a:p>
          <a:p>
            <a:r>
              <a:rPr lang="en-AU" sz="2800"/>
              <a:t>Most of that information is now available in digital form:</a:t>
            </a:r>
          </a:p>
          <a:p>
            <a:pPr lvl="1"/>
            <a:r>
              <a:rPr lang="en-AU" sz="2400"/>
              <a:t>Estimate for companies in 1998: about 60% [CAP Ventures/Fuji Xerox]. More like 90% now?</a:t>
            </a:r>
          </a:p>
        </p:txBody>
      </p:sp>
      <p:sp>
        <p:nvSpPr>
          <p:cNvPr id="2361348"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2363394" name="Rectangle 2"/>
          <p:cNvSpPr>
            <a:spLocks noGrp="1" noChangeArrowheads="1"/>
          </p:cNvSpPr>
          <p:nvPr>
            <p:ph type="title"/>
          </p:nvPr>
        </p:nvSpPr>
        <p:spPr/>
        <p:txBody>
          <a:bodyPr/>
          <a:lstStyle/>
          <a:p>
            <a:r>
              <a:rPr lang="en-US"/>
              <a:t>The problem</a:t>
            </a:r>
          </a:p>
        </p:txBody>
      </p:sp>
      <p:sp>
        <p:nvSpPr>
          <p:cNvPr id="2363395" name="Rectangle 3"/>
          <p:cNvSpPr>
            <a:spLocks noGrp="1" noChangeArrowheads="1"/>
          </p:cNvSpPr>
          <p:nvPr>
            <p:ph type="body" idx="1"/>
          </p:nvPr>
        </p:nvSpPr>
        <p:spPr/>
        <p:txBody>
          <a:bodyPr/>
          <a:lstStyle/>
          <a:p>
            <a:pPr>
              <a:lnSpc>
                <a:spcPct val="90000"/>
              </a:lnSpc>
            </a:pPr>
            <a:r>
              <a:rPr lang="en-US" sz="2800"/>
              <a:t>When people see text, they understand its meaning (by and large)</a:t>
            </a:r>
          </a:p>
          <a:p>
            <a:pPr>
              <a:lnSpc>
                <a:spcPct val="90000"/>
              </a:lnSpc>
            </a:pPr>
            <a:r>
              <a:rPr lang="en-US" sz="2800"/>
              <a:t>When computers see text, they get only character strings (and perhaps HTML tags)</a:t>
            </a:r>
          </a:p>
          <a:p>
            <a:pPr>
              <a:lnSpc>
                <a:spcPct val="90000"/>
              </a:lnSpc>
            </a:pPr>
            <a:r>
              <a:rPr lang="en-US" sz="2800"/>
              <a:t>We'd like computer agents to see meanings and be able to intelligently process text</a:t>
            </a:r>
          </a:p>
          <a:p>
            <a:pPr>
              <a:lnSpc>
                <a:spcPct val="90000"/>
              </a:lnSpc>
            </a:pPr>
            <a:r>
              <a:rPr lang="en-US" sz="2800"/>
              <a:t>These desires have led to many proposals for structured, semantically marked up formats</a:t>
            </a:r>
          </a:p>
          <a:p>
            <a:pPr>
              <a:lnSpc>
                <a:spcPct val="90000"/>
              </a:lnSpc>
            </a:pPr>
            <a:r>
              <a:rPr lang="en-US" sz="2800"/>
              <a:t>But often human beings still resolutely make use of text in human languages</a:t>
            </a:r>
          </a:p>
          <a:p>
            <a:pPr>
              <a:lnSpc>
                <a:spcPct val="90000"/>
              </a:lnSpc>
            </a:pPr>
            <a:r>
              <a:rPr lang="en-US" sz="2800"/>
              <a:t>This problem isn</a:t>
            </a:r>
            <a:r>
              <a:rPr lang="ja-JP" altLang="en-US" sz="2800">
                <a:latin typeface="Arial"/>
              </a:rPr>
              <a:t>’</a:t>
            </a:r>
            <a:r>
              <a:rPr lang="en-US" sz="2800"/>
              <a:t>t likely to just go away.</a:t>
            </a:r>
          </a:p>
        </p:txBody>
      </p:sp>
      <p:sp>
        <p:nvSpPr>
          <p:cNvPr id="2363396" name="Text Box 4"/>
          <p:cNvSpPr txBox="1">
            <a:spLocks noChangeArrowheads="1"/>
          </p:cNvSpPr>
          <p:nvPr/>
        </p:nvSpPr>
        <p:spPr bwMode="auto">
          <a:xfrm>
            <a:off x="5943600" y="62484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IS 240 – Spring 2013 </a:t>
            </a:r>
            <a:endParaRPr lang="en-US"/>
          </a:p>
        </p:txBody>
      </p:sp>
      <p:sp>
        <p:nvSpPr>
          <p:cNvPr id="2365442" name="Rectangle 2"/>
          <p:cNvSpPr>
            <a:spLocks noGrp="1" noChangeArrowheads="1"/>
          </p:cNvSpPr>
          <p:nvPr>
            <p:ph type="title"/>
          </p:nvPr>
        </p:nvSpPr>
        <p:spPr/>
        <p:txBody>
          <a:bodyPr/>
          <a:lstStyle/>
          <a:p>
            <a:r>
              <a:rPr lang="en-US" sz="3600"/>
              <a:t>Why is Natural Language Understanding difficult? </a:t>
            </a:r>
          </a:p>
        </p:txBody>
      </p:sp>
      <p:sp>
        <p:nvSpPr>
          <p:cNvPr id="2365443" name="Rectangle 3"/>
          <p:cNvSpPr>
            <a:spLocks noGrp="1" noChangeArrowheads="1"/>
          </p:cNvSpPr>
          <p:nvPr>
            <p:ph type="body" idx="1"/>
          </p:nvPr>
        </p:nvSpPr>
        <p:spPr/>
        <p:txBody>
          <a:bodyPr/>
          <a:lstStyle/>
          <a:p>
            <a:r>
              <a:rPr lang="en-US"/>
              <a:t>The hidden structure of language is highly ambiguous</a:t>
            </a:r>
          </a:p>
          <a:p>
            <a:r>
              <a:rPr lang="en-US"/>
              <a:t>Structures for: </a:t>
            </a:r>
            <a:r>
              <a:rPr lang="en-US" i="1"/>
              <a:t>Fed raises interest rates 0.5% in effort to control inflation </a:t>
            </a:r>
            <a:r>
              <a:rPr lang="en-US"/>
              <a:t> </a:t>
            </a:r>
            <a:r>
              <a:rPr lang="en-US" sz="2200"/>
              <a:t>(</a:t>
            </a:r>
            <a:r>
              <a:rPr lang="en-US" sz="2200" i="1"/>
              <a:t>NYT</a:t>
            </a:r>
            <a:r>
              <a:rPr lang="en-US" sz="2200"/>
              <a:t> headline 5/17/00)</a:t>
            </a:r>
          </a:p>
          <a:p>
            <a:endParaRPr lang="en-US" sz="2200"/>
          </a:p>
        </p:txBody>
      </p:sp>
      <p:pic>
        <p:nvPicPr>
          <p:cNvPr id="2365444" name="Picture 4"/>
          <p:cNvPicPr>
            <a:picLocks noChangeAspect="1" noChangeArrowheads="1"/>
          </p:cNvPicPr>
          <p:nvPr/>
        </p:nvPicPr>
        <p:blipFill>
          <a:blip r:embed="rId3">
            <a:extLst>
              <a:ext uri="{28A0092B-C50C-407E-A947-70E740481C1C}">
                <a14:useLocalDpi xmlns:a14="http://schemas.microsoft.com/office/drawing/2010/main" val="0"/>
              </a:ext>
            </a:extLst>
          </a:blip>
          <a:srcRect l="8240" t="26732" r="17360" b="17867"/>
          <a:stretch>
            <a:fillRect/>
          </a:stretch>
        </p:blipFill>
        <p:spPr bwMode="auto">
          <a:xfrm>
            <a:off x="1752600" y="3657600"/>
            <a:ext cx="4953000" cy="2752725"/>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65445" name="Text Box 5"/>
          <p:cNvSpPr txBox="1">
            <a:spLocks noChangeArrowheads="1"/>
          </p:cNvSpPr>
          <p:nvPr/>
        </p:nvSpPr>
        <p:spPr bwMode="auto">
          <a:xfrm>
            <a:off x="5943600" y="6324600"/>
            <a:ext cx="3038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Arial" charset="0"/>
              </a:rPr>
              <a:t>Slide from Christopher Manning - Stanford</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7.2|3.6|23.6"/>
</p:tagLst>
</file>

<file path=ppt/theme/theme1.xml><?xml version="1.0" encoding="utf-8"?>
<a:theme xmlns:a="http://schemas.openxmlformats.org/drawingml/2006/main" name="Lecture_template">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Lecture_template">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Lecture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cture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ctur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1_UIMA Blue Formal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C0C0C0"/>
    </a:hlink>
    <a:folHlink>
      <a:srgbClr val="D18213"/>
    </a:folHlink>
  </a:clrScheme>
  <a:fontScheme name="1_UIMA Blue Form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BM2009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fontScheme name="IBM2009">
    <a:majorFont>
      <a:latin typeface="Arial"/>
      <a:ea typeface="Arial Unicode MS"/>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Designs\Lecture_template.pot</Template>
  <TotalTime>4727</TotalTime>
  <Words>6383</Words>
  <Application>Microsoft Macintosh PowerPoint</Application>
  <PresentationFormat>On-screen Show (4:3)</PresentationFormat>
  <Paragraphs>1150</Paragraphs>
  <Slides>69</Slides>
  <Notes>65</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Lecture_template</vt:lpstr>
      <vt:lpstr>Lecture 22: Future Search</vt:lpstr>
      <vt:lpstr>Why IR? (or Why not?)</vt:lpstr>
      <vt:lpstr>“Databases” in 1992</vt:lpstr>
      <vt:lpstr>“Databases” in 2002</vt:lpstr>
      <vt:lpstr>“Databases” in 2012</vt:lpstr>
      <vt:lpstr>“Databases” in 2013</vt:lpstr>
      <vt:lpstr>Linguistic data is ubiquitous</vt:lpstr>
      <vt:lpstr>The problem</vt:lpstr>
      <vt:lpstr>Why is Natural Language Understanding difficult? </vt:lpstr>
      <vt:lpstr>Where are the ambiguities?</vt:lpstr>
      <vt:lpstr>Translating user needs</vt:lpstr>
      <vt:lpstr>Translating user needs</vt:lpstr>
      <vt:lpstr>Translating user needs</vt:lpstr>
      <vt:lpstr>Aim: Practical applied NLP goals</vt:lpstr>
      <vt:lpstr>Knowledge Extraction Vision</vt:lpstr>
      <vt:lpstr>Natural Language Interfaces to Databases</vt:lpstr>
      <vt:lpstr>NLP for IR/web search?</vt:lpstr>
      <vt:lpstr>NLP for IR/web search?</vt:lpstr>
      <vt:lpstr>NLP for IR/web search?</vt:lpstr>
      <vt:lpstr>NLP for IR/web search?</vt:lpstr>
      <vt:lpstr>NLP for IR/web search?</vt:lpstr>
      <vt:lpstr>PowerPoint Presentation</vt:lpstr>
      <vt:lpstr>Product information</vt:lpstr>
      <vt:lpstr>Product info</vt:lpstr>
      <vt:lpstr>Inconsistency: digital cameras</vt:lpstr>
      <vt:lpstr>Product information/ Comparison shopping, etc.</vt:lpstr>
      <vt:lpstr>Email handling</vt:lpstr>
      <vt:lpstr>Text Categorization is a task with many potential uses</vt:lpstr>
      <vt:lpstr>Text Categorization</vt:lpstr>
      <vt:lpstr>Financial markets</vt:lpstr>
      <vt:lpstr>Citeseer/ResearchIndex</vt:lpstr>
      <vt:lpstr>Chat rooms/groups/discussion forums/usenet</vt:lpstr>
      <vt:lpstr>Small devices</vt:lpstr>
      <vt:lpstr>Machine translation</vt:lpstr>
      <vt:lpstr>Online technical publishing</vt:lpstr>
      <vt:lpstr>Task: Information Extraction</vt:lpstr>
      <vt:lpstr>Information Extraction</vt:lpstr>
      <vt:lpstr>Name Extraction via HMMs</vt:lpstr>
      <vt:lpstr>Classified Advertisements (Real Estate)</vt:lpstr>
      <vt:lpstr>PowerPoint Presentation</vt:lpstr>
      <vt:lpstr>Why doesn’t text search (IR) work?</vt:lpstr>
      <vt:lpstr>Machine learning</vt:lpstr>
      <vt:lpstr>Question answering from text</vt:lpstr>
      <vt:lpstr>Pasca and Harabagiu (2001) show  value of sophisticated NLP</vt:lpstr>
      <vt:lpstr>Question Answering Example</vt:lpstr>
      <vt:lpstr>IBM Watson A Brief Overview and Thoughts for Healthcare Education and Performance Improvement </vt:lpstr>
      <vt:lpstr>Informed Decision Making: Search vs. Expert Q&amp;A </vt:lpstr>
      <vt:lpstr>Automatic Open-Domain Question Answering A Long-Standing Challenge in Artificial Intelligence to emulate human expertise</vt:lpstr>
      <vt:lpstr>A Grand Challenge Opportunity</vt:lpstr>
      <vt:lpstr>Real Language is Real Hard</vt:lpstr>
      <vt:lpstr>What Computers Find Easier (and Hard)</vt:lpstr>
      <vt:lpstr>What Computers Find Hard Computer programs are natively explicit, fast and exacting in their calculation over numbers and symbols….But Natural Language is implicit, highly contextual, ambiguous and often imprecise.</vt:lpstr>
      <vt:lpstr>Some Basic Jeopardy! Clues</vt:lpstr>
      <vt:lpstr>Broad Domain</vt:lpstr>
      <vt:lpstr>Automatic Learning for “Reading”</vt:lpstr>
      <vt:lpstr>Evaluating Possibilities and Their Evidence</vt:lpstr>
      <vt:lpstr>Different Types of Evidence: Keyword Evidence</vt:lpstr>
      <vt:lpstr>PowerPoint Presentation</vt:lpstr>
      <vt:lpstr>Not Just for Fun</vt:lpstr>
      <vt:lpstr>Missing Links</vt:lpstr>
      <vt:lpstr>DeepQA: The Technology Behind Watson Massively Parallel Probabilistic Evidence-Based Architecture </vt:lpstr>
      <vt:lpstr>Grouping features to produce Evidence Profiles</vt:lpstr>
      <vt:lpstr>One Jeopardy! question can take 2 hours on a single 2.6Ghz Core Optimized &amp; Scaled out on 2880-Core IBM workload optimized POWER7 HPC using UIMA-AS,  Watson answers in 2-6 seconds.</vt:lpstr>
      <vt:lpstr>Watson – a Workload Optimized System</vt:lpstr>
      <vt:lpstr>Watson: Precision, Confidence &amp; Speed</vt:lpstr>
      <vt:lpstr>Potential Business Applications</vt:lpstr>
      <vt:lpstr>Watson and the MedBiquitous Community</vt:lpstr>
      <vt:lpstr>We can start now </vt:lpstr>
      <vt:lpstr>With a Full Watson-Like Solution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Ray Larson</cp:lastModifiedBy>
  <cp:revision>371</cp:revision>
  <dcterms:created xsi:type="dcterms:W3CDTF">2002-09-03T03:52:45Z</dcterms:created>
  <dcterms:modified xsi:type="dcterms:W3CDTF">2013-04-29T17:57:13Z</dcterms:modified>
</cp:coreProperties>
</file>