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3.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4.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256" r:id="rId2"/>
    <p:sldId id="913" r:id="rId3"/>
    <p:sldId id="912" r:id="rId4"/>
    <p:sldId id="917" r:id="rId5"/>
    <p:sldId id="918" r:id="rId6"/>
    <p:sldId id="877" r:id="rId7"/>
    <p:sldId id="833" r:id="rId8"/>
    <p:sldId id="655" r:id="rId9"/>
    <p:sldId id="837" r:id="rId10"/>
    <p:sldId id="838" r:id="rId11"/>
    <p:sldId id="839" r:id="rId12"/>
    <p:sldId id="840" r:id="rId13"/>
    <p:sldId id="841" r:id="rId14"/>
    <p:sldId id="842" r:id="rId15"/>
    <p:sldId id="914" r:id="rId16"/>
    <p:sldId id="878" r:id="rId17"/>
    <p:sldId id="879" r:id="rId18"/>
    <p:sldId id="880" r:id="rId19"/>
    <p:sldId id="915" r:id="rId20"/>
    <p:sldId id="911" r:id="rId21"/>
    <p:sldId id="906" r:id="rId22"/>
    <p:sldId id="907" r:id="rId23"/>
    <p:sldId id="908" r:id="rId24"/>
    <p:sldId id="909" r:id="rId25"/>
    <p:sldId id="910" r:id="rId26"/>
    <p:sldId id="831" r:id="rId27"/>
    <p:sldId id="784" r:id="rId28"/>
    <p:sldId id="807" r:id="rId29"/>
    <p:sldId id="808" r:id="rId30"/>
    <p:sldId id="809" r:id="rId31"/>
    <p:sldId id="810" r:id="rId32"/>
    <p:sldId id="811" r:id="rId33"/>
    <p:sldId id="812" r:id="rId34"/>
    <p:sldId id="813" r:id="rId35"/>
    <p:sldId id="814" r:id="rId36"/>
    <p:sldId id="830" r:id="rId37"/>
    <p:sldId id="815" r:id="rId38"/>
    <p:sldId id="816" r:id="rId39"/>
    <p:sldId id="817" r:id="rId40"/>
    <p:sldId id="818" r:id="rId41"/>
    <p:sldId id="819" r:id="rId42"/>
    <p:sldId id="821" r:id="rId43"/>
    <p:sldId id="829" r:id="rId44"/>
    <p:sldId id="822" r:id="rId45"/>
    <p:sldId id="823" r:id="rId46"/>
    <p:sldId id="916" r:id="rId47"/>
    <p:sldId id="884" r:id="rId48"/>
    <p:sldId id="885" r:id="rId49"/>
    <p:sldId id="886" r:id="rId50"/>
    <p:sldId id="887" r:id="rId51"/>
    <p:sldId id="888" r:id="rId52"/>
    <p:sldId id="889" r:id="rId53"/>
    <p:sldId id="890" r:id="rId54"/>
    <p:sldId id="891" r:id="rId55"/>
    <p:sldId id="892" r:id="rId56"/>
    <p:sldId id="893" r:id="rId57"/>
    <p:sldId id="894" r:id="rId58"/>
    <p:sldId id="895" r:id="rId59"/>
    <p:sldId id="896" r:id="rId60"/>
    <p:sldId id="897" r:id="rId61"/>
    <p:sldId id="898" r:id="rId62"/>
    <p:sldId id="899" r:id="rId63"/>
    <p:sldId id="900" r:id="rId64"/>
    <p:sldId id="901" r:id="rId65"/>
    <p:sldId id="902" r:id="rId66"/>
    <p:sldId id="903" r:id="rId67"/>
    <p:sldId id="904" r:id="rId68"/>
  </p:sldIdLst>
  <p:sldSz cx="9144000" cy="6858000" type="screen4x3"/>
  <p:notesSz cx="6858000" cy="9144000"/>
  <p:defaultTextStyle>
    <a:defPPr>
      <a:defRPr lang="en-US"/>
    </a:defPPr>
    <a:lvl1pPr algn="ctr" rtl="0" fontAlgn="base">
      <a:spcBef>
        <a:spcPct val="0"/>
      </a:spcBef>
      <a:spcAft>
        <a:spcPct val="0"/>
      </a:spcAft>
      <a:defRPr sz="12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12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12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12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1" d="100"/>
          <a:sy n="101" d="100"/>
        </p:scale>
        <p:origin x="-1000"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4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0F9BA8-9499-BE40-88D5-07E916F31C86}" type="datetimeFigureOut">
              <a:rPr lang="en-US" smtClean="0"/>
              <a:t>4/24/13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374C51-3F24-084C-A594-049AD29F3E63}" type="slidenum">
              <a:rPr lang="en-US" smtClean="0"/>
              <a:t>‹#›</a:t>
            </a:fld>
            <a:endParaRPr lang="en-US"/>
          </a:p>
        </p:txBody>
      </p:sp>
    </p:spTree>
    <p:extLst>
      <p:ext uri="{BB962C8B-B14F-4D97-AF65-F5344CB8AC3E}">
        <p14:creationId xmlns:p14="http://schemas.microsoft.com/office/powerpoint/2010/main" val="1854245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vl1pPr>
          </a:lstStyle>
          <a:p>
            <a:endParaRPr 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vl1pPr>
          </a:lstStyle>
          <a:p>
            <a:fld id="{7E41D26F-88EE-6C42-8E4E-789DE7C056E8}" type="slidenum">
              <a:rPr lang="en-US"/>
              <a:pPr/>
              <a:t>‹#›</a:t>
            </a:fld>
            <a:endParaRPr lang="en-US"/>
          </a:p>
        </p:txBody>
      </p:sp>
    </p:spTree>
    <p:extLst>
      <p:ext uri="{BB962C8B-B14F-4D97-AF65-F5344CB8AC3E}">
        <p14:creationId xmlns:p14="http://schemas.microsoft.com/office/powerpoint/2010/main" val="322965539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AC6B9-4ACE-2E4B-8472-288634E7AA24}" type="slidenum">
              <a:rPr lang="en-US"/>
              <a:pPr/>
              <a:t>1</a:t>
            </a:fld>
            <a:endParaRPr lang="en-US"/>
          </a:p>
        </p:txBody>
      </p:sp>
      <p:sp>
        <p:nvSpPr>
          <p:cNvPr id="21534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236C-E354-FA45-9921-ED967C21EA82}" type="slidenum">
              <a:rPr lang="en-US"/>
              <a:pPr/>
              <a:t>12</a:t>
            </a:fld>
            <a:endParaRPr lang="en-US"/>
          </a:p>
        </p:txBody>
      </p:sp>
      <p:sp>
        <p:nvSpPr>
          <p:cNvPr id="21657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6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0DAC8-F03E-1346-8621-9E91D748D885}" type="slidenum">
              <a:rPr lang="en-US"/>
              <a:pPr/>
              <a:t>13</a:t>
            </a:fld>
            <a:endParaRPr lang="en-US"/>
          </a:p>
        </p:txBody>
      </p:sp>
      <p:sp>
        <p:nvSpPr>
          <p:cNvPr id="21667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6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B9F30-05FD-7847-B936-48CC17912B23}" type="slidenum">
              <a:rPr lang="en-US"/>
              <a:pPr/>
              <a:t>14</a:t>
            </a:fld>
            <a:endParaRPr lang="en-US"/>
          </a:p>
        </p:txBody>
      </p:sp>
      <p:sp>
        <p:nvSpPr>
          <p:cNvPr id="21678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6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D4453-966D-3346-94C3-51B69BAB263A}" type="slidenum">
              <a:rPr lang="en-US"/>
              <a:pPr/>
              <a:t>15</a:t>
            </a:fld>
            <a:endParaRPr lang="en-US"/>
          </a:p>
        </p:txBody>
      </p:sp>
      <p:sp>
        <p:nvSpPr>
          <p:cNvPr id="2156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6F942-6A83-094F-A316-0C4B5ECE963A}" type="slidenum">
              <a:rPr lang="en-US"/>
              <a:pPr/>
              <a:t>16</a:t>
            </a:fld>
            <a:endParaRPr lang="en-US"/>
          </a:p>
        </p:txBody>
      </p:sp>
      <p:sp>
        <p:nvSpPr>
          <p:cNvPr id="2300930"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009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68AA0-C208-F148-99A8-4E28270F98DA}" type="slidenum">
              <a:rPr lang="en-US"/>
              <a:pPr/>
              <a:t>17</a:t>
            </a:fld>
            <a:endParaRPr lang="en-US"/>
          </a:p>
        </p:txBody>
      </p:sp>
      <p:sp>
        <p:nvSpPr>
          <p:cNvPr id="2302978"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0297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766E9-9260-3946-8ED1-26BAA164FE7B}" type="slidenum">
              <a:rPr lang="en-US"/>
              <a:pPr/>
              <a:t>18</a:t>
            </a:fld>
            <a:endParaRPr lang="en-US"/>
          </a:p>
        </p:txBody>
      </p:sp>
      <p:sp>
        <p:nvSpPr>
          <p:cNvPr id="2305026"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050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D4453-966D-3346-94C3-51B69BAB263A}" type="slidenum">
              <a:rPr lang="en-US"/>
              <a:pPr/>
              <a:t>19</a:t>
            </a:fld>
            <a:endParaRPr lang="en-US"/>
          </a:p>
        </p:txBody>
      </p:sp>
      <p:sp>
        <p:nvSpPr>
          <p:cNvPr id="2156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D88D3-4FF7-4145-8462-C4FBC8AC3225}" type="slidenum">
              <a:rPr lang="en-US"/>
              <a:pPr/>
              <a:t>26</a:t>
            </a:fld>
            <a:endParaRPr lang="en-US"/>
          </a:p>
        </p:txBody>
      </p:sp>
      <p:sp>
        <p:nvSpPr>
          <p:cNvPr id="21800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50F42-6B55-714F-8852-B21F4970F71B}" type="slidenum">
              <a:rPr lang="en-US"/>
              <a:pPr/>
              <a:t>27</a:t>
            </a:fld>
            <a:endParaRPr lang="en-US"/>
          </a:p>
        </p:txBody>
      </p:sp>
      <p:sp>
        <p:nvSpPr>
          <p:cNvPr id="21811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D4453-966D-3346-94C3-51B69BAB263A}" type="slidenum">
              <a:rPr lang="en-US"/>
              <a:pPr/>
              <a:t>2</a:t>
            </a:fld>
            <a:endParaRPr lang="en-US"/>
          </a:p>
        </p:txBody>
      </p:sp>
      <p:sp>
        <p:nvSpPr>
          <p:cNvPr id="2156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DC7D7-1E3A-424D-84E9-A235D16FEF35}" type="slidenum">
              <a:rPr lang="en-US"/>
              <a:pPr/>
              <a:t>28</a:t>
            </a:fld>
            <a:endParaRPr lang="en-US"/>
          </a:p>
        </p:txBody>
      </p:sp>
      <p:sp>
        <p:nvSpPr>
          <p:cNvPr id="21821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CFEAB-B967-9E48-B8AF-FAB775751654}" type="slidenum">
              <a:rPr lang="en-US"/>
              <a:pPr/>
              <a:t>29</a:t>
            </a:fld>
            <a:endParaRPr lang="en-US"/>
          </a:p>
        </p:txBody>
      </p:sp>
      <p:sp>
        <p:nvSpPr>
          <p:cNvPr id="21831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11FA6-2FD0-A248-8234-A1B89724CD15}" type="slidenum">
              <a:rPr lang="en-US"/>
              <a:pPr/>
              <a:t>30</a:t>
            </a:fld>
            <a:endParaRPr lang="en-US"/>
          </a:p>
        </p:txBody>
      </p:sp>
      <p:sp>
        <p:nvSpPr>
          <p:cNvPr id="21841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50389-C619-F94A-ACB6-67FF86E5C28B}" type="slidenum">
              <a:rPr lang="en-US"/>
              <a:pPr/>
              <a:t>31</a:t>
            </a:fld>
            <a:endParaRPr lang="en-US"/>
          </a:p>
        </p:txBody>
      </p:sp>
      <p:sp>
        <p:nvSpPr>
          <p:cNvPr id="21852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592B7-AEAF-B942-93B4-83FB7501BABF}" type="slidenum">
              <a:rPr lang="en-US"/>
              <a:pPr/>
              <a:t>32</a:t>
            </a:fld>
            <a:endParaRPr lang="en-US"/>
          </a:p>
        </p:txBody>
      </p:sp>
      <p:sp>
        <p:nvSpPr>
          <p:cNvPr id="21862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4B39F-8280-1444-B927-A9174F4AC9DC}" type="slidenum">
              <a:rPr lang="en-US"/>
              <a:pPr/>
              <a:t>33</a:t>
            </a:fld>
            <a:endParaRPr lang="en-US"/>
          </a:p>
        </p:txBody>
      </p:sp>
      <p:sp>
        <p:nvSpPr>
          <p:cNvPr id="21872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0236C-2FA0-AB48-92B3-D69FB970FFDC}" type="slidenum">
              <a:rPr lang="en-US"/>
              <a:pPr/>
              <a:t>34</a:t>
            </a:fld>
            <a:endParaRPr lang="en-US"/>
          </a:p>
        </p:txBody>
      </p:sp>
      <p:sp>
        <p:nvSpPr>
          <p:cNvPr id="21882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9BD74-D4B3-F443-9736-C1652F6645A6}" type="slidenum">
              <a:rPr lang="en-US"/>
              <a:pPr/>
              <a:t>35</a:t>
            </a:fld>
            <a:endParaRPr lang="en-US"/>
          </a:p>
        </p:txBody>
      </p:sp>
      <p:sp>
        <p:nvSpPr>
          <p:cNvPr id="21893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8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E5F74-98F8-EE42-B75A-E55D1D87E7D1}" type="slidenum">
              <a:rPr lang="en-US"/>
              <a:pPr/>
              <a:t>36</a:t>
            </a:fld>
            <a:endParaRPr lang="en-US"/>
          </a:p>
        </p:txBody>
      </p:sp>
      <p:sp>
        <p:nvSpPr>
          <p:cNvPr id="21903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4FBAB-3FAE-374E-846E-30B145A578D7}" type="slidenum">
              <a:rPr lang="en-US"/>
              <a:pPr/>
              <a:t>37</a:t>
            </a:fld>
            <a:endParaRPr lang="en-US"/>
          </a:p>
        </p:txBody>
      </p:sp>
      <p:sp>
        <p:nvSpPr>
          <p:cNvPr id="21913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DADA8-1EFF-C14E-92C1-2BF767768798}" type="slidenum">
              <a:rPr lang="en-US"/>
              <a:pPr/>
              <a:t>3</a:t>
            </a:fld>
            <a:endParaRPr lang="en-US"/>
          </a:p>
        </p:txBody>
      </p:sp>
      <p:sp>
        <p:nvSpPr>
          <p:cNvPr id="700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00419" name="Rectangle 3"/>
          <p:cNvSpPr>
            <a:spLocks noGrp="1" noChangeArrowheads="1"/>
          </p:cNvSpPr>
          <p:nvPr>
            <p:ph type="body" idx="1"/>
          </p:nvPr>
        </p:nvSpPr>
        <p:spPr bwMode="auto">
          <a:xfrm>
            <a:off x="914711" y="4344025"/>
            <a:ext cx="5028579" cy="41144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26" tIns="45714" rIns="91426" bIns="45714"/>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7291E-2BC3-F94D-821E-C368B250D5B0}" type="slidenum">
              <a:rPr lang="en-US"/>
              <a:pPr/>
              <a:t>38</a:t>
            </a:fld>
            <a:endParaRPr lang="en-US"/>
          </a:p>
        </p:txBody>
      </p:sp>
      <p:sp>
        <p:nvSpPr>
          <p:cNvPr id="21923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7C6C8-F4AB-AF42-B090-CAB0E67BEB9D}" type="slidenum">
              <a:rPr lang="en-US"/>
              <a:pPr/>
              <a:t>39</a:t>
            </a:fld>
            <a:endParaRPr lang="en-US"/>
          </a:p>
        </p:txBody>
      </p:sp>
      <p:sp>
        <p:nvSpPr>
          <p:cNvPr id="21934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CC67D-4342-F64A-9F58-2A0A52F9A41F}" type="slidenum">
              <a:rPr lang="en-US"/>
              <a:pPr/>
              <a:t>40</a:t>
            </a:fld>
            <a:endParaRPr lang="en-US"/>
          </a:p>
        </p:txBody>
      </p:sp>
      <p:sp>
        <p:nvSpPr>
          <p:cNvPr id="21944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198C2-AC31-8642-9D4A-32E50E80A73A}" type="slidenum">
              <a:rPr lang="en-US"/>
              <a:pPr/>
              <a:t>41</a:t>
            </a:fld>
            <a:endParaRPr lang="en-US"/>
          </a:p>
        </p:txBody>
      </p:sp>
      <p:sp>
        <p:nvSpPr>
          <p:cNvPr id="21954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EAAF3-F63F-9A4F-9BA4-2FB756F435D0}" type="slidenum">
              <a:rPr lang="en-US"/>
              <a:pPr/>
              <a:t>42</a:t>
            </a:fld>
            <a:endParaRPr lang="en-US"/>
          </a:p>
        </p:txBody>
      </p:sp>
      <p:sp>
        <p:nvSpPr>
          <p:cNvPr id="2196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D04F8-D67F-3A43-B7D3-F0041C324AAA}" type="slidenum">
              <a:rPr lang="en-US"/>
              <a:pPr/>
              <a:t>43</a:t>
            </a:fld>
            <a:endParaRPr lang="en-US"/>
          </a:p>
        </p:txBody>
      </p:sp>
      <p:sp>
        <p:nvSpPr>
          <p:cNvPr id="21975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7CFAD-D2C9-6B45-AE9C-B5A7DCCE42BA}" type="slidenum">
              <a:rPr lang="en-US"/>
              <a:pPr/>
              <a:t>44</a:t>
            </a:fld>
            <a:endParaRPr lang="en-US"/>
          </a:p>
        </p:txBody>
      </p:sp>
      <p:sp>
        <p:nvSpPr>
          <p:cNvPr id="21985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F2457-3C1A-FA48-9C01-18C3FE6A9869}" type="slidenum">
              <a:rPr lang="en-US"/>
              <a:pPr/>
              <a:t>45</a:t>
            </a:fld>
            <a:endParaRPr lang="en-US"/>
          </a:p>
        </p:txBody>
      </p:sp>
      <p:sp>
        <p:nvSpPr>
          <p:cNvPr id="21995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9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D4453-966D-3346-94C3-51B69BAB263A}" type="slidenum">
              <a:rPr lang="en-US"/>
              <a:pPr/>
              <a:t>46</a:t>
            </a:fld>
            <a:endParaRPr lang="en-US"/>
          </a:p>
        </p:txBody>
      </p:sp>
      <p:sp>
        <p:nvSpPr>
          <p:cNvPr id="2156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7C35-8676-8A4C-B133-7F101E8809D6}" type="slidenum">
              <a:rPr lang="en-US"/>
              <a:pPr/>
              <a:t>47</a:t>
            </a:fld>
            <a:endParaRPr lang="en-US"/>
          </a:p>
        </p:txBody>
      </p:sp>
      <p:sp>
        <p:nvSpPr>
          <p:cNvPr id="22579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5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53844-DFE7-B247-8563-45C7B5A809B2}" type="slidenum">
              <a:rPr lang="en-US"/>
              <a:pPr/>
              <a:t>6</a:t>
            </a:fld>
            <a:endParaRPr lang="en-US"/>
          </a:p>
        </p:txBody>
      </p:sp>
      <p:sp>
        <p:nvSpPr>
          <p:cNvPr id="2298882"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9888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8B5B1-CB5B-2840-BDF4-828453003892}" type="slidenum">
              <a:rPr lang="en-US"/>
              <a:pPr/>
              <a:t>48</a:t>
            </a:fld>
            <a:endParaRPr lang="en-US"/>
          </a:p>
        </p:txBody>
      </p:sp>
      <p:sp>
        <p:nvSpPr>
          <p:cNvPr id="22599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5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672F8-39B5-374F-8646-0DD3CF9F9116}" type="slidenum">
              <a:rPr lang="en-US"/>
              <a:pPr/>
              <a:t>49</a:t>
            </a:fld>
            <a:endParaRPr lang="en-US"/>
          </a:p>
        </p:txBody>
      </p:sp>
      <p:sp>
        <p:nvSpPr>
          <p:cNvPr id="2262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6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9D664-B755-F44B-AB7E-15A153E22614}" type="slidenum">
              <a:rPr lang="en-US"/>
              <a:pPr/>
              <a:t>50</a:t>
            </a:fld>
            <a:endParaRPr lang="en-US"/>
          </a:p>
        </p:txBody>
      </p:sp>
      <p:sp>
        <p:nvSpPr>
          <p:cNvPr id="22640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6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CAA8B-EC24-F04C-B461-F7A218221B28}" type="slidenum">
              <a:rPr lang="en-US"/>
              <a:pPr/>
              <a:t>51</a:t>
            </a:fld>
            <a:endParaRPr lang="en-US"/>
          </a:p>
        </p:txBody>
      </p:sp>
      <p:sp>
        <p:nvSpPr>
          <p:cNvPr id="22661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6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8D4DB3-2007-5946-BB8A-240EF29531CF}" type="slidenum">
              <a:rPr lang="en-US"/>
              <a:pPr/>
              <a:t>52</a:t>
            </a:fld>
            <a:endParaRPr lang="en-US"/>
          </a:p>
        </p:txBody>
      </p:sp>
      <p:sp>
        <p:nvSpPr>
          <p:cNvPr id="22681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6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CD9A0-F3B8-8F44-8DC4-258947F41034}" type="slidenum">
              <a:rPr lang="en-US"/>
              <a:pPr/>
              <a:t>53</a:t>
            </a:fld>
            <a:endParaRPr lang="en-US"/>
          </a:p>
        </p:txBody>
      </p:sp>
      <p:sp>
        <p:nvSpPr>
          <p:cNvPr id="22702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7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B8F78-B416-6A42-BA93-51BEA25DDB4B}" type="slidenum">
              <a:rPr lang="en-US"/>
              <a:pPr/>
              <a:t>54</a:t>
            </a:fld>
            <a:endParaRPr lang="en-US"/>
          </a:p>
        </p:txBody>
      </p:sp>
      <p:sp>
        <p:nvSpPr>
          <p:cNvPr id="22722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7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90B41-9E26-054C-A4D7-AE9373475CDC}" type="slidenum">
              <a:rPr lang="en-US"/>
              <a:pPr/>
              <a:t>55</a:t>
            </a:fld>
            <a:endParaRPr lang="en-US"/>
          </a:p>
        </p:txBody>
      </p:sp>
      <p:sp>
        <p:nvSpPr>
          <p:cNvPr id="22743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7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AE394-3660-0F4C-A98F-E20551EF0336}" type="slidenum">
              <a:rPr lang="en-US"/>
              <a:pPr/>
              <a:t>56</a:t>
            </a:fld>
            <a:endParaRPr lang="en-US"/>
          </a:p>
        </p:txBody>
      </p:sp>
      <p:sp>
        <p:nvSpPr>
          <p:cNvPr id="22763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7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CCA9-9E77-D649-8966-32E44661C092}" type="slidenum">
              <a:rPr lang="en-US"/>
              <a:pPr/>
              <a:t>57</a:t>
            </a:fld>
            <a:endParaRPr lang="en-US"/>
          </a:p>
        </p:txBody>
      </p:sp>
      <p:sp>
        <p:nvSpPr>
          <p:cNvPr id="22784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7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58F25-3315-1642-A879-C3123031028A}" type="slidenum">
              <a:rPr lang="en-US"/>
              <a:pPr/>
              <a:t>7</a:t>
            </a:fld>
            <a:endParaRPr lang="en-US"/>
          </a:p>
        </p:txBody>
      </p:sp>
      <p:sp>
        <p:nvSpPr>
          <p:cNvPr id="21555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B4275-234B-0F42-B230-CB40E6F90880}" type="slidenum">
              <a:rPr lang="en-US"/>
              <a:pPr/>
              <a:t>58</a:t>
            </a:fld>
            <a:endParaRPr lang="en-US"/>
          </a:p>
        </p:txBody>
      </p:sp>
      <p:sp>
        <p:nvSpPr>
          <p:cNvPr id="22804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8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1CC2A-343F-D648-96D0-77F669F38D0D}" type="slidenum">
              <a:rPr lang="en-US"/>
              <a:pPr/>
              <a:t>59</a:t>
            </a:fld>
            <a:endParaRPr lang="en-US"/>
          </a:p>
        </p:txBody>
      </p:sp>
      <p:sp>
        <p:nvSpPr>
          <p:cNvPr id="22824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8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6C2C2-901F-B744-AF81-223E107E64E9}" type="slidenum">
              <a:rPr lang="en-US"/>
              <a:pPr/>
              <a:t>60</a:t>
            </a:fld>
            <a:endParaRPr lang="en-US"/>
          </a:p>
        </p:txBody>
      </p:sp>
      <p:sp>
        <p:nvSpPr>
          <p:cNvPr id="2284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8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BED89-1120-F340-9157-B7491B751A86}" type="slidenum">
              <a:rPr lang="en-US"/>
              <a:pPr/>
              <a:t>61</a:t>
            </a:fld>
            <a:endParaRPr lang="en-US"/>
          </a:p>
        </p:txBody>
      </p:sp>
      <p:sp>
        <p:nvSpPr>
          <p:cNvPr id="22865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8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D083-22DD-C24E-A473-A58C533D4C4E}" type="slidenum">
              <a:rPr lang="en-US"/>
              <a:pPr/>
              <a:t>62</a:t>
            </a:fld>
            <a:endParaRPr lang="en-US"/>
          </a:p>
        </p:txBody>
      </p:sp>
      <p:sp>
        <p:nvSpPr>
          <p:cNvPr id="2288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8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CABDC-77A8-A846-B83D-32F82E47B306}" type="slidenum">
              <a:rPr lang="en-US"/>
              <a:pPr/>
              <a:t>63</a:t>
            </a:fld>
            <a:endParaRPr lang="en-US"/>
          </a:p>
        </p:txBody>
      </p:sp>
      <p:sp>
        <p:nvSpPr>
          <p:cNvPr id="22906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9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2DD07-254F-DA4E-9D1E-9777F11AF271}" type="slidenum">
              <a:rPr lang="en-US"/>
              <a:pPr/>
              <a:t>64</a:t>
            </a:fld>
            <a:endParaRPr lang="en-US"/>
          </a:p>
        </p:txBody>
      </p:sp>
      <p:sp>
        <p:nvSpPr>
          <p:cNvPr id="22927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9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E84D1-DA71-8A4E-BDC3-0D1345B584EF}" type="slidenum">
              <a:rPr lang="en-US"/>
              <a:pPr/>
              <a:t>65</a:t>
            </a:fld>
            <a:endParaRPr lang="en-US"/>
          </a:p>
        </p:txBody>
      </p:sp>
      <p:sp>
        <p:nvSpPr>
          <p:cNvPr id="20510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05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9BB0B-4ADE-3644-9025-E2CB5DB52415}" type="slidenum">
              <a:rPr lang="en-US"/>
              <a:pPr/>
              <a:t>66</a:t>
            </a:fld>
            <a:endParaRPr lang="en-US"/>
          </a:p>
        </p:txBody>
      </p:sp>
      <p:sp>
        <p:nvSpPr>
          <p:cNvPr id="20531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05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236B5-F54E-CA4B-A752-E6BDECE2281F}" type="slidenum">
              <a:rPr lang="en-US"/>
              <a:pPr/>
              <a:t>67</a:t>
            </a:fld>
            <a:endParaRPr lang="en-US"/>
          </a:p>
        </p:txBody>
      </p:sp>
      <p:sp>
        <p:nvSpPr>
          <p:cNvPr id="22005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0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D4453-966D-3346-94C3-51B69BAB263A}" type="slidenum">
              <a:rPr lang="en-US"/>
              <a:pPr/>
              <a:t>8</a:t>
            </a:fld>
            <a:endParaRPr lang="en-US"/>
          </a:p>
        </p:txBody>
      </p:sp>
      <p:sp>
        <p:nvSpPr>
          <p:cNvPr id="2156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6CEB0-3F69-EC47-AEE9-C5A2DAFEF2D7}" type="slidenum">
              <a:rPr lang="en-US"/>
              <a:pPr/>
              <a:t>9</a:t>
            </a:fld>
            <a:endParaRPr lang="en-US"/>
          </a:p>
        </p:txBody>
      </p:sp>
      <p:sp>
        <p:nvSpPr>
          <p:cNvPr id="21626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6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D730C-555D-4C4F-9817-6B89A7A65ADA}" type="slidenum">
              <a:rPr lang="en-US"/>
              <a:pPr/>
              <a:t>10</a:t>
            </a:fld>
            <a:endParaRPr lang="en-US"/>
          </a:p>
        </p:txBody>
      </p:sp>
      <p:sp>
        <p:nvSpPr>
          <p:cNvPr id="21637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6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663A5-5083-8145-B5EF-F8D17259A75E}" type="slidenum">
              <a:rPr lang="en-US"/>
              <a:pPr/>
              <a:t>11</a:t>
            </a:fld>
            <a:endParaRPr lang="en-US"/>
          </a:p>
        </p:txBody>
      </p:sp>
      <p:sp>
        <p:nvSpPr>
          <p:cNvPr id="21647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647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233882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78028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415062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15925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00410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00016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15502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33484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86860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417926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584506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7" descr="logo_small"/>
          <p:cNvPicPr>
            <a:picLocks noChangeAspect="1" noChangeArrowheads="1"/>
          </p:cNvPicPr>
          <p:nvPr/>
        </p:nvPicPr>
        <p:blipFill>
          <a:blip r:embed="rId13">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2013.04.24 </a:t>
            </a:r>
            <a:r>
              <a:rPr lang="en-US" sz="1000" b="1" dirty="0">
                <a:solidFill>
                  <a:srgbClr val="FFFFFF"/>
                </a:solidFill>
                <a:latin typeface="Futura Md BT" charset="0"/>
              </a:rPr>
              <a:t>- SLIDE </a:t>
            </a:r>
            <a:fld id="{4FFC7ECB-4AEE-A840-B43D-2E675F68C879}"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240 – Spring 2013</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48" name="Picture 24" descr="southh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3.bin"/><Relationship Id="rId5" Type="http://schemas.openxmlformats.org/officeDocument/2006/relationships/image" Target="../media/image4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4.bin"/><Relationship Id="rId5" Type="http://schemas.openxmlformats.org/officeDocument/2006/relationships/image" Target="../media/image4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498690" name="Rectangle 2"/>
          <p:cNvSpPr>
            <a:spLocks noChangeArrowheads="1"/>
          </p:cNvSpPr>
          <p:nvPr>
            <p:ph type="subTitle" idx="4294967295"/>
          </p:nvPr>
        </p:nvSpPr>
        <p:spPr>
          <a:xfrm>
            <a:off x="457200" y="3733800"/>
            <a:ext cx="8229600" cy="1752600"/>
          </a:xfrm>
          <a:noFill/>
          <a:ln/>
        </p:spPr>
        <p:txBody>
          <a:bodyPr lIns="92075" tIns="46038" rIns="92075" bIns="46038"/>
          <a:lstStyle/>
          <a:p>
            <a:pPr marL="0" indent="0" algn="ctr">
              <a:lnSpc>
                <a:spcPct val="80000"/>
              </a:lnSpc>
              <a:buFontTx/>
              <a:buNone/>
            </a:pPr>
            <a:endParaRPr lang="en-US" sz="2400" b="1"/>
          </a:p>
          <a:p>
            <a:pPr marL="0" indent="0" algn="ctr">
              <a:lnSpc>
                <a:spcPct val="80000"/>
              </a:lnSpc>
              <a:buFontTx/>
              <a:buNone/>
            </a:pPr>
            <a:r>
              <a:rPr lang="en-US" sz="2400" b="1"/>
              <a:t>Prof. Ray Larson </a:t>
            </a:r>
          </a:p>
          <a:p>
            <a:pPr marL="0" indent="0" algn="ctr">
              <a:lnSpc>
                <a:spcPct val="80000"/>
              </a:lnSpc>
              <a:buFontTx/>
              <a:buNone/>
            </a:pPr>
            <a:r>
              <a:rPr lang="en-US" sz="2400" b="1"/>
              <a:t>University of California, Berkeley</a:t>
            </a:r>
          </a:p>
          <a:p>
            <a:pPr marL="0" indent="0" algn="ctr">
              <a:lnSpc>
                <a:spcPct val="80000"/>
              </a:lnSpc>
              <a:buFontTx/>
              <a:buNone/>
            </a:pPr>
            <a:r>
              <a:rPr lang="en-US" sz="2400" b="1"/>
              <a:t>School of Information</a:t>
            </a: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pPr>
            <a:endParaRPr lang="en-US" sz="4000" b="1">
              <a:latin typeface="Arial" charset="0"/>
            </a:endParaRPr>
          </a:p>
          <a:p>
            <a:pPr>
              <a:spcBef>
                <a:spcPct val="20000"/>
              </a:spcBef>
            </a:pPr>
            <a:r>
              <a:rPr lang="en-US" sz="4000" b="1">
                <a:latin typeface="Arial" charset="0"/>
              </a:rPr>
              <a:t>Principles of Information Retrieval</a:t>
            </a:r>
          </a:p>
        </p:txBody>
      </p:sp>
      <p:sp>
        <p:nvSpPr>
          <p:cNvPr id="498693" name="Rectangle 5"/>
          <p:cNvSpPr>
            <a:spLocks noGrp="1" noChangeArrowheads="1"/>
          </p:cNvSpPr>
          <p:nvPr>
            <p:ph type="title"/>
          </p:nvPr>
        </p:nvSpPr>
        <p:spPr>
          <a:noFill/>
          <a:ln/>
        </p:spPr>
        <p:txBody>
          <a:bodyPr/>
          <a:lstStyle/>
          <a:p>
            <a:r>
              <a:rPr lang="en-US" dirty="0"/>
              <a:t>Lecture </a:t>
            </a:r>
            <a:r>
              <a:rPr lang="en-US" dirty="0" smtClean="0"/>
              <a:t>21: </a:t>
            </a:r>
            <a:r>
              <a:rPr lang="en-US" dirty="0"/>
              <a:t>Web Searching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IS 240 – Spring 2013</a:t>
            </a:r>
            <a:endParaRPr lang="en-US"/>
          </a:p>
        </p:txBody>
      </p:sp>
      <p:sp>
        <p:nvSpPr>
          <p:cNvPr id="2138114" name="Rectangle 2"/>
          <p:cNvSpPr>
            <a:spLocks noGrp="1" noChangeArrowheads="1"/>
          </p:cNvSpPr>
          <p:nvPr>
            <p:ph type="title"/>
          </p:nvPr>
        </p:nvSpPr>
        <p:spPr/>
        <p:txBody>
          <a:bodyPr/>
          <a:lstStyle/>
          <a:p>
            <a:r>
              <a:rPr lang="en-US" sz="2800"/>
              <a:t>Standard Web Search Engine Architecture</a:t>
            </a:r>
          </a:p>
        </p:txBody>
      </p:sp>
      <p:sp>
        <p:nvSpPr>
          <p:cNvPr id="2138115" name="Rectangle 3"/>
          <p:cNvSpPr>
            <a:spLocks noGrp="1" noChangeArrowheads="1"/>
          </p:cNvSpPr>
          <p:nvPr>
            <p:ph type="body" idx="1"/>
          </p:nvPr>
        </p:nvSpPr>
        <p:spPr/>
        <p:txBody>
          <a:bodyPr/>
          <a:lstStyle/>
          <a:p>
            <a:endParaRPr lang="en-US"/>
          </a:p>
        </p:txBody>
      </p:sp>
      <p:sp>
        <p:nvSpPr>
          <p:cNvPr id="2138116" name="Rectangle 4"/>
          <p:cNvSpPr>
            <a:spLocks noChangeArrowheads="1"/>
          </p:cNvSpPr>
          <p:nvPr/>
        </p:nvSpPr>
        <p:spPr bwMode="auto">
          <a:xfrm>
            <a:off x="0" y="914400"/>
            <a:ext cx="9144000" cy="5562600"/>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17" name="AutoShape 5"/>
          <p:cNvSpPr>
            <a:spLocks noChangeArrowheads="1"/>
          </p:cNvSpPr>
          <p:nvPr/>
        </p:nvSpPr>
        <p:spPr bwMode="auto">
          <a:xfrm>
            <a:off x="228600" y="1600200"/>
            <a:ext cx="1752600" cy="1447800"/>
          </a:xfrm>
          <a:prstGeom prst="irregularSeal2">
            <a:avLst/>
          </a:prstGeom>
          <a:gradFill rotWithShape="0">
            <a:gsLst>
              <a:gs pos="0">
                <a:srgbClr val="FFCC99"/>
              </a:gs>
              <a:gs pos="100000">
                <a:srgbClr val="FFCC99">
                  <a:gamma/>
                  <a:shade val="46275"/>
                  <a:invGamma/>
                </a:srgbClr>
              </a:gs>
            </a:gsLst>
            <a:path path="shape">
              <a:fillToRect l="50000" t="50000" r="50000" b="50000"/>
            </a:path>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18" name="AutoShape 6"/>
          <p:cNvSpPr>
            <a:spLocks noChangeArrowheads="1"/>
          </p:cNvSpPr>
          <p:nvPr/>
        </p:nvSpPr>
        <p:spPr bwMode="auto">
          <a:xfrm rot="-10800000">
            <a:off x="3048000" y="1676400"/>
            <a:ext cx="381000" cy="609600"/>
          </a:xfrm>
          <a:prstGeom prst="foldedCorner">
            <a:avLst>
              <a:gd name="adj" fmla="val 125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19" name="AutoShape 7"/>
          <p:cNvSpPr>
            <a:spLocks noChangeArrowheads="1"/>
          </p:cNvSpPr>
          <p:nvPr/>
        </p:nvSpPr>
        <p:spPr bwMode="auto">
          <a:xfrm rot="-10800000">
            <a:off x="3200400" y="1828800"/>
            <a:ext cx="381000" cy="609600"/>
          </a:xfrm>
          <a:prstGeom prst="foldedCorner">
            <a:avLst>
              <a:gd name="adj" fmla="val 125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20" name="AutoShape 8"/>
          <p:cNvSpPr>
            <a:spLocks noChangeArrowheads="1"/>
          </p:cNvSpPr>
          <p:nvPr/>
        </p:nvSpPr>
        <p:spPr bwMode="auto">
          <a:xfrm rot="-10800000">
            <a:off x="3352800" y="1981200"/>
            <a:ext cx="381000" cy="609600"/>
          </a:xfrm>
          <a:prstGeom prst="foldedCorner">
            <a:avLst>
              <a:gd name="adj" fmla="val 125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21" name="AutoShape 9"/>
          <p:cNvSpPr>
            <a:spLocks noChangeArrowheads="1"/>
          </p:cNvSpPr>
          <p:nvPr/>
        </p:nvSpPr>
        <p:spPr bwMode="auto">
          <a:xfrm rot="-10800000">
            <a:off x="3505200" y="2133600"/>
            <a:ext cx="381000" cy="609600"/>
          </a:xfrm>
          <a:prstGeom prst="foldedCorner">
            <a:avLst>
              <a:gd name="adj" fmla="val 125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22" name="AutoShape 10"/>
          <p:cNvSpPr>
            <a:spLocks noChangeArrowheads="1"/>
          </p:cNvSpPr>
          <p:nvPr/>
        </p:nvSpPr>
        <p:spPr bwMode="auto">
          <a:xfrm rot="-10800000">
            <a:off x="3657600" y="2286000"/>
            <a:ext cx="381000" cy="609600"/>
          </a:xfrm>
          <a:prstGeom prst="foldedCorner">
            <a:avLst>
              <a:gd name="adj" fmla="val 125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23" name="Line 11"/>
          <p:cNvSpPr>
            <a:spLocks noChangeShapeType="1"/>
          </p:cNvSpPr>
          <p:nvPr/>
        </p:nvSpPr>
        <p:spPr bwMode="auto">
          <a:xfrm>
            <a:off x="1905000" y="2362200"/>
            <a:ext cx="10668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24" name="Oval 12"/>
          <p:cNvSpPr>
            <a:spLocks noChangeArrowheads="1"/>
          </p:cNvSpPr>
          <p:nvPr/>
        </p:nvSpPr>
        <p:spPr bwMode="auto">
          <a:xfrm>
            <a:off x="1905000" y="1447800"/>
            <a:ext cx="1066800" cy="838200"/>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Tahoma" charset="0"/>
              </a:rPr>
              <a:t>crawl the</a:t>
            </a:r>
          </a:p>
          <a:p>
            <a:pPr eaLnBrk="0" hangingPunct="0"/>
            <a:r>
              <a:rPr lang="en-US" sz="1800">
                <a:latin typeface="Tahoma" charset="0"/>
              </a:rPr>
              <a:t>web</a:t>
            </a:r>
          </a:p>
        </p:txBody>
      </p:sp>
      <p:sp>
        <p:nvSpPr>
          <p:cNvPr id="2138125" name="Oval 13"/>
          <p:cNvSpPr>
            <a:spLocks noChangeArrowheads="1"/>
          </p:cNvSpPr>
          <p:nvPr/>
        </p:nvSpPr>
        <p:spPr bwMode="auto">
          <a:xfrm>
            <a:off x="7010400" y="3276600"/>
            <a:ext cx="1447800" cy="914400"/>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Tahoma" charset="0"/>
              </a:rPr>
              <a:t>create an </a:t>
            </a:r>
          </a:p>
          <a:p>
            <a:pPr eaLnBrk="0" hangingPunct="0"/>
            <a:r>
              <a:rPr lang="en-US" sz="1800">
                <a:latin typeface="Tahoma" charset="0"/>
              </a:rPr>
              <a:t>inverted</a:t>
            </a:r>
          </a:p>
          <a:p>
            <a:pPr eaLnBrk="0" hangingPunct="0"/>
            <a:r>
              <a:rPr lang="en-US" sz="1800">
                <a:latin typeface="Tahoma" charset="0"/>
              </a:rPr>
              <a:t>index</a:t>
            </a:r>
          </a:p>
        </p:txBody>
      </p:sp>
      <p:sp>
        <p:nvSpPr>
          <p:cNvPr id="2138126" name="Line 14"/>
          <p:cNvSpPr>
            <a:spLocks noChangeShapeType="1"/>
          </p:cNvSpPr>
          <p:nvPr/>
        </p:nvSpPr>
        <p:spPr bwMode="auto">
          <a:xfrm>
            <a:off x="4343400" y="2438400"/>
            <a:ext cx="10668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27" name="Oval 15"/>
          <p:cNvSpPr>
            <a:spLocks noChangeArrowheads="1"/>
          </p:cNvSpPr>
          <p:nvPr/>
        </p:nvSpPr>
        <p:spPr bwMode="auto">
          <a:xfrm>
            <a:off x="3581400" y="1219200"/>
            <a:ext cx="2514600" cy="1066800"/>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Tahoma" charset="0"/>
              </a:rPr>
              <a:t>Check for duplicates,</a:t>
            </a:r>
          </a:p>
          <a:p>
            <a:pPr eaLnBrk="0" hangingPunct="0"/>
            <a:r>
              <a:rPr lang="en-US" sz="1800">
                <a:latin typeface="Tahoma" charset="0"/>
              </a:rPr>
              <a:t>store the </a:t>
            </a:r>
          </a:p>
          <a:p>
            <a:pPr eaLnBrk="0" hangingPunct="0"/>
            <a:r>
              <a:rPr lang="en-US" sz="1800">
                <a:latin typeface="Tahoma" charset="0"/>
              </a:rPr>
              <a:t>documents</a:t>
            </a:r>
          </a:p>
        </p:txBody>
      </p:sp>
      <p:sp>
        <p:nvSpPr>
          <p:cNvPr id="2138128" name="AutoShape 16"/>
          <p:cNvSpPr>
            <a:spLocks noChangeArrowheads="1"/>
          </p:cNvSpPr>
          <p:nvPr/>
        </p:nvSpPr>
        <p:spPr bwMode="auto">
          <a:xfrm>
            <a:off x="7162800" y="4533900"/>
            <a:ext cx="1143000" cy="1524000"/>
          </a:xfrm>
          <a:prstGeom prst="flowChartMagneticDisk">
            <a:avLst/>
          </a:prstGeom>
          <a:gradFill rotWithShape="0">
            <a:gsLst>
              <a:gs pos="0">
                <a:srgbClr val="FFCC99"/>
              </a:gs>
              <a:gs pos="100000">
                <a:srgbClr val="FFCC99">
                  <a:gamma/>
                  <a:shade val="46275"/>
                  <a:invGamma/>
                </a:srgbClr>
              </a:gs>
            </a:gsLst>
            <a:path path="shape">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solidFill>
                  <a:schemeClr val="bg2"/>
                </a:solidFill>
              </a:rPr>
              <a:t>Inverted </a:t>
            </a:r>
          </a:p>
          <a:p>
            <a:pPr eaLnBrk="0" hangingPunct="0"/>
            <a:r>
              <a:rPr lang="en-US" sz="2400">
                <a:solidFill>
                  <a:schemeClr val="bg2"/>
                </a:solidFill>
              </a:rPr>
              <a:t>index</a:t>
            </a:r>
          </a:p>
        </p:txBody>
      </p:sp>
      <p:sp>
        <p:nvSpPr>
          <p:cNvPr id="2138129" name="Line 17"/>
          <p:cNvSpPr>
            <a:spLocks noChangeShapeType="1"/>
          </p:cNvSpPr>
          <p:nvPr/>
        </p:nvSpPr>
        <p:spPr bwMode="auto">
          <a:xfrm rot="14830975" flipH="1">
            <a:off x="5829300" y="3695700"/>
            <a:ext cx="1676400" cy="762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13813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57800"/>
            <a:ext cx="1219200"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38131" name="AutoShape 19"/>
          <p:cNvSpPr>
            <a:spLocks noChangeArrowheads="1"/>
          </p:cNvSpPr>
          <p:nvPr/>
        </p:nvSpPr>
        <p:spPr bwMode="auto">
          <a:xfrm>
            <a:off x="4572000" y="4800600"/>
            <a:ext cx="1447800" cy="1219200"/>
          </a:xfrm>
          <a:prstGeom prst="octagon">
            <a:avLst>
              <a:gd name="adj" fmla="val 29287"/>
            </a:avLst>
          </a:prstGeom>
          <a:gradFill rotWithShape="0">
            <a:gsLst>
              <a:gs pos="0">
                <a:srgbClr val="FFCC99"/>
              </a:gs>
              <a:gs pos="100000">
                <a:srgbClr val="FFCC99">
                  <a:gamma/>
                  <a:shade val="46275"/>
                  <a:invGamma/>
                </a:srgbClr>
              </a:gs>
            </a:gsLst>
            <a:path path="shape">
              <a:fillToRect l="50000" t="50000" r="50000" b="50000"/>
            </a:path>
          </a:gra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solidFill>
                  <a:schemeClr val="bg2"/>
                </a:solidFill>
              </a:rPr>
              <a:t>Search </a:t>
            </a:r>
          </a:p>
          <a:p>
            <a:pPr eaLnBrk="0" hangingPunct="0"/>
            <a:r>
              <a:rPr lang="en-US" sz="2400">
                <a:solidFill>
                  <a:schemeClr val="bg2"/>
                </a:solidFill>
              </a:rPr>
              <a:t>engine </a:t>
            </a:r>
          </a:p>
          <a:p>
            <a:pPr eaLnBrk="0" hangingPunct="0"/>
            <a:r>
              <a:rPr lang="en-US" sz="2400">
                <a:solidFill>
                  <a:schemeClr val="bg2"/>
                </a:solidFill>
              </a:rPr>
              <a:t>servers</a:t>
            </a:r>
          </a:p>
        </p:txBody>
      </p:sp>
      <p:sp>
        <p:nvSpPr>
          <p:cNvPr id="2138132" name="AutoShape 20"/>
          <p:cNvSpPr>
            <a:spLocks noChangeArrowheads="1"/>
          </p:cNvSpPr>
          <p:nvPr/>
        </p:nvSpPr>
        <p:spPr bwMode="auto">
          <a:xfrm>
            <a:off x="457200" y="3200400"/>
            <a:ext cx="1447800" cy="1143000"/>
          </a:xfrm>
          <a:prstGeom prst="cloudCallout">
            <a:avLst>
              <a:gd name="adj1" fmla="val -43750"/>
              <a:gd name="adj2" fmla="val 700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user</a:t>
            </a:r>
          </a:p>
          <a:p>
            <a:pPr eaLnBrk="0" hangingPunct="0"/>
            <a:r>
              <a:rPr lang="en-US" sz="2800"/>
              <a:t>query</a:t>
            </a:r>
          </a:p>
        </p:txBody>
      </p:sp>
      <p:pic>
        <p:nvPicPr>
          <p:cNvPr id="213813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76600"/>
            <a:ext cx="1752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38134" name="Line 22"/>
          <p:cNvSpPr>
            <a:spLocks noChangeShapeType="1"/>
          </p:cNvSpPr>
          <p:nvPr/>
        </p:nvSpPr>
        <p:spPr bwMode="auto">
          <a:xfrm rot="2711386" flipH="1">
            <a:off x="1752600" y="3886200"/>
            <a:ext cx="381000" cy="381000"/>
          </a:xfrm>
          <a:prstGeom prst="line">
            <a:avLst/>
          </a:prstGeom>
          <a:noFill/>
          <a:ln w="381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35" name="Line 23"/>
          <p:cNvSpPr>
            <a:spLocks noChangeShapeType="1"/>
          </p:cNvSpPr>
          <p:nvPr/>
        </p:nvSpPr>
        <p:spPr bwMode="auto">
          <a:xfrm rot="2711386" flipH="1">
            <a:off x="3467100" y="4610100"/>
            <a:ext cx="1219200" cy="5334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36" name="Line 24"/>
          <p:cNvSpPr>
            <a:spLocks noChangeShapeType="1"/>
          </p:cNvSpPr>
          <p:nvPr/>
        </p:nvSpPr>
        <p:spPr bwMode="auto">
          <a:xfrm rot="2711386" flipH="1">
            <a:off x="6352381" y="5003007"/>
            <a:ext cx="642937" cy="6858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37" name="Line 25"/>
          <p:cNvSpPr>
            <a:spLocks noChangeShapeType="1"/>
          </p:cNvSpPr>
          <p:nvPr/>
        </p:nvSpPr>
        <p:spPr bwMode="auto">
          <a:xfrm rot="2711386" flipH="1">
            <a:off x="2906713" y="5253038"/>
            <a:ext cx="1066800" cy="152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38" name="Oval 26"/>
          <p:cNvSpPr>
            <a:spLocks noChangeArrowheads="1"/>
          </p:cNvSpPr>
          <p:nvPr/>
        </p:nvSpPr>
        <p:spPr bwMode="auto">
          <a:xfrm>
            <a:off x="1981200" y="5257800"/>
            <a:ext cx="1981200" cy="6096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Tahoma" charset="0"/>
              </a:rPr>
              <a:t>Show results </a:t>
            </a:r>
          </a:p>
          <a:p>
            <a:pPr eaLnBrk="0" hangingPunct="0"/>
            <a:r>
              <a:rPr lang="en-US" sz="1800">
                <a:latin typeface="Tahoma" charset="0"/>
              </a:rPr>
              <a:t>To user</a:t>
            </a:r>
          </a:p>
        </p:txBody>
      </p:sp>
      <p:sp>
        <p:nvSpPr>
          <p:cNvPr id="2138139" name="Line 27"/>
          <p:cNvSpPr>
            <a:spLocks noChangeShapeType="1"/>
          </p:cNvSpPr>
          <p:nvPr/>
        </p:nvSpPr>
        <p:spPr bwMode="auto">
          <a:xfrm rot="2711386" flipH="1" flipV="1">
            <a:off x="5187950" y="3003551"/>
            <a:ext cx="788987" cy="161766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8140" name="Freeform 28"/>
          <p:cNvSpPr>
            <a:spLocks/>
          </p:cNvSpPr>
          <p:nvPr/>
        </p:nvSpPr>
        <p:spPr bwMode="auto">
          <a:xfrm>
            <a:off x="4191000" y="2514600"/>
            <a:ext cx="1346200" cy="317500"/>
          </a:xfrm>
          <a:custGeom>
            <a:avLst/>
            <a:gdLst>
              <a:gd name="T0" fmla="*/ 816 w 848"/>
              <a:gd name="T1" fmla="*/ 0 h 200"/>
              <a:gd name="T2" fmla="*/ 768 w 848"/>
              <a:gd name="T3" fmla="*/ 48 h 200"/>
              <a:gd name="T4" fmla="*/ 336 w 848"/>
              <a:gd name="T5" fmla="*/ 192 h 200"/>
              <a:gd name="T6" fmla="*/ 0 w 848"/>
              <a:gd name="T7" fmla="*/ 0 h 200"/>
            </a:gdLst>
            <a:ahLst/>
            <a:cxnLst>
              <a:cxn ang="0">
                <a:pos x="T0" y="T1"/>
              </a:cxn>
              <a:cxn ang="0">
                <a:pos x="T2" y="T3"/>
              </a:cxn>
              <a:cxn ang="0">
                <a:pos x="T4" y="T5"/>
              </a:cxn>
              <a:cxn ang="0">
                <a:pos x="T6" y="T7"/>
              </a:cxn>
            </a:cxnLst>
            <a:rect l="0" t="0" r="r" b="b"/>
            <a:pathLst>
              <a:path w="848" h="200">
                <a:moveTo>
                  <a:pt x="816" y="0"/>
                </a:moveTo>
                <a:cubicBezTo>
                  <a:pt x="832" y="8"/>
                  <a:pt x="848" y="16"/>
                  <a:pt x="768" y="48"/>
                </a:cubicBezTo>
                <a:cubicBezTo>
                  <a:pt x="688" y="80"/>
                  <a:pt x="464" y="200"/>
                  <a:pt x="336" y="192"/>
                </a:cubicBezTo>
                <a:cubicBezTo>
                  <a:pt x="208" y="184"/>
                  <a:pt x="104" y="92"/>
                  <a:pt x="0" y="0"/>
                </a:cubicBez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2138141" name="AutoShape 29"/>
          <p:cNvSpPr>
            <a:spLocks noChangeArrowheads="1"/>
          </p:cNvSpPr>
          <p:nvPr/>
        </p:nvSpPr>
        <p:spPr bwMode="auto">
          <a:xfrm>
            <a:off x="5638800" y="1295400"/>
            <a:ext cx="1143000" cy="1524000"/>
          </a:xfrm>
          <a:prstGeom prst="flowChartMagneticDisk">
            <a:avLst/>
          </a:prstGeom>
          <a:gradFill rotWithShape="0">
            <a:gsLst>
              <a:gs pos="0">
                <a:srgbClr val="FFCC99"/>
              </a:gs>
              <a:gs pos="100000">
                <a:srgbClr val="FFCC99">
                  <a:gamma/>
                  <a:shade val="46275"/>
                  <a:invGamma/>
                </a:srgbClr>
              </a:gs>
            </a:gsLst>
            <a:path path="shape">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solidFill>
                  <a:schemeClr val="bg2"/>
                </a:solidFill>
              </a:rPr>
              <a:t>DocIds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graphicFrame>
        <p:nvGraphicFramePr>
          <p:cNvPr id="2139138" name="Object 2"/>
          <p:cNvGraphicFramePr>
            <a:graphicFrameLocks noChangeAspect="1"/>
          </p:cNvGraphicFramePr>
          <p:nvPr/>
        </p:nvGraphicFramePr>
        <p:xfrm>
          <a:off x="2514600" y="228600"/>
          <a:ext cx="5621338" cy="6248400"/>
        </p:xfrm>
        <a:graphic>
          <a:graphicData uri="http://schemas.openxmlformats.org/presentationml/2006/ole">
            <mc:AlternateContent xmlns:mc="http://schemas.openxmlformats.org/markup-compatibility/2006">
              <mc:Choice xmlns:v="urn:schemas-microsoft-com:vml" Requires="v">
                <p:oleObj spid="_x0000_s2139143" name="Photo Editor Photo" r:id="rId4" imgW="5706272" imgH="6342857" progId="MSPhotoEd.3">
                  <p:embed/>
                </p:oleObj>
              </mc:Choice>
              <mc:Fallback>
                <p:oleObj name="Photo Editor Photo" r:id="rId4" imgW="5706272" imgH="6342857"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28600"/>
                        <a:ext cx="5621338" cy="624840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39139" name="Text Box 3"/>
          <p:cNvSpPr txBox="1">
            <a:spLocks noChangeArrowheads="1"/>
          </p:cNvSpPr>
          <p:nvPr/>
        </p:nvSpPr>
        <p:spPr bwMode="auto">
          <a:xfrm>
            <a:off x="0" y="1752600"/>
            <a:ext cx="2743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b="1">
                <a:latin typeface="Arial" charset="0"/>
              </a:rPr>
              <a:t>More detailed architecture,</a:t>
            </a:r>
            <a:br>
              <a:rPr lang="en-US" sz="1800" b="1">
                <a:latin typeface="Arial" charset="0"/>
              </a:rPr>
            </a:br>
            <a:r>
              <a:rPr lang="en-US" sz="1800" b="1">
                <a:latin typeface="Arial" charset="0"/>
              </a:rPr>
              <a:t>from Brin &amp; Page 98.</a:t>
            </a:r>
            <a:br>
              <a:rPr lang="en-US" sz="1800" b="1">
                <a:latin typeface="Arial" charset="0"/>
              </a:rPr>
            </a:br>
            <a:r>
              <a:rPr lang="en-US" sz="1800" b="1">
                <a:latin typeface="Arial" charset="0"/>
              </a:rPr>
              <a:t/>
            </a:r>
            <a:br>
              <a:rPr lang="en-US" sz="1800" b="1">
                <a:latin typeface="Arial" charset="0"/>
              </a:rPr>
            </a:br>
            <a:r>
              <a:rPr lang="en-US" sz="1800" b="1">
                <a:latin typeface="Arial" charset="0"/>
              </a:rPr>
              <a:t>Only covers the preprocessing in detail, not the query serving.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2140162" name="Rectangle 2"/>
          <p:cNvSpPr>
            <a:spLocks noGrp="1" noChangeArrowheads="1"/>
          </p:cNvSpPr>
          <p:nvPr>
            <p:ph type="title"/>
          </p:nvPr>
        </p:nvSpPr>
        <p:spPr/>
        <p:txBody>
          <a:bodyPr/>
          <a:lstStyle/>
          <a:p>
            <a:r>
              <a:rPr lang="en-US" sz="3600"/>
              <a:t>Indexes for Web Search Engines</a:t>
            </a:r>
          </a:p>
        </p:txBody>
      </p:sp>
      <p:sp>
        <p:nvSpPr>
          <p:cNvPr id="2140163" name="Rectangle 3"/>
          <p:cNvSpPr>
            <a:spLocks noGrp="1" noChangeArrowheads="1"/>
          </p:cNvSpPr>
          <p:nvPr>
            <p:ph type="body" idx="1"/>
          </p:nvPr>
        </p:nvSpPr>
        <p:spPr/>
        <p:txBody>
          <a:bodyPr/>
          <a:lstStyle/>
          <a:p>
            <a:r>
              <a:rPr lang="en-US" sz="2800"/>
              <a:t>Inverted indexes are still used, even though the web is so huge</a:t>
            </a:r>
          </a:p>
          <a:p>
            <a:r>
              <a:rPr lang="en-US" sz="2800"/>
              <a:t>Most current web search systems partition the indexes across different machines</a:t>
            </a:r>
          </a:p>
          <a:p>
            <a:pPr lvl="1"/>
            <a:r>
              <a:rPr lang="en-US" sz="2400"/>
              <a:t>Each machine handles different parts of the data (Google uses thousands of PC-class processors and keeps most things in main memory)</a:t>
            </a:r>
          </a:p>
          <a:p>
            <a:r>
              <a:rPr lang="en-US" sz="2800"/>
              <a:t>Other systems duplicate the data across many machines</a:t>
            </a:r>
          </a:p>
          <a:p>
            <a:pPr lvl="1"/>
            <a:r>
              <a:rPr lang="en-US" sz="2400"/>
              <a:t>Queries are distributed among the machines</a:t>
            </a:r>
          </a:p>
          <a:p>
            <a:r>
              <a:rPr lang="en-US" sz="2800"/>
              <a:t>Most do a combination of these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240 – Spring 2013</a:t>
            </a:r>
            <a:endParaRPr lang="en-US"/>
          </a:p>
        </p:txBody>
      </p:sp>
      <p:sp>
        <p:nvSpPr>
          <p:cNvPr id="2141186" name="Rectangle 2"/>
          <p:cNvSpPr>
            <a:spLocks noGrp="1" noChangeArrowheads="1"/>
          </p:cNvSpPr>
          <p:nvPr>
            <p:ph type="title"/>
          </p:nvPr>
        </p:nvSpPr>
        <p:spPr/>
        <p:txBody>
          <a:bodyPr/>
          <a:lstStyle/>
          <a:p>
            <a:r>
              <a:rPr lang="en-US"/>
              <a:t>Search Engine Querying</a:t>
            </a:r>
          </a:p>
        </p:txBody>
      </p:sp>
      <p:pic>
        <p:nvPicPr>
          <p:cNvPr id="2141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5943600" cy="5248275"/>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41188" name="Text Box 4"/>
          <p:cNvSpPr txBox="1">
            <a:spLocks noChangeArrowheads="1"/>
          </p:cNvSpPr>
          <p:nvPr/>
        </p:nvSpPr>
        <p:spPr bwMode="auto">
          <a:xfrm>
            <a:off x="304800" y="1143000"/>
            <a:ext cx="2301875" cy="473710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600">
                <a:latin typeface="Arial" charset="0"/>
              </a:rPr>
              <a:t>In this example, the data for the pages is partitioned across machines.  Additionally, each partition is allocated multiple machines to handle the queries.</a:t>
            </a:r>
          </a:p>
          <a:p>
            <a:pPr algn="l" eaLnBrk="0" hangingPunct="0"/>
            <a:endParaRPr lang="en-US" sz="1600">
              <a:latin typeface="Arial" charset="0"/>
            </a:endParaRPr>
          </a:p>
          <a:p>
            <a:pPr algn="l" eaLnBrk="0" hangingPunct="0"/>
            <a:r>
              <a:rPr lang="en-US" sz="1600">
                <a:latin typeface="Arial" charset="0"/>
              </a:rPr>
              <a:t>Each row can handle 120 queries per second</a:t>
            </a:r>
          </a:p>
          <a:p>
            <a:pPr algn="l" eaLnBrk="0" hangingPunct="0"/>
            <a:endParaRPr lang="en-US" sz="1600">
              <a:latin typeface="Arial" charset="0"/>
            </a:endParaRPr>
          </a:p>
          <a:p>
            <a:pPr algn="l" eaLnBrk="0" hangingPunct="0"/>
            <a:r>
              <a:rPr lang="en-US" sz="1600">
                <a:latin typeface="Arial" charset="0"/>
              </a:rPr>
              <a:t>Each column can handle 7M pages</a:t>
            </a:r>
          </a:p>
          <a:p>
            <a:pPr algn="l" eaLnBrk="0" hangingPunct="0"/>
            <a:endParaRPr lang="en-US" sz="1600">
              <a:latin typeface="Arial" charset="0"/>
            </a:endParaRPr>
          </a:p>
          <a:p>
            <a:pPr algn="l" eaLnBrk="0" hangingPunct="0"/>
            <a:r>
              <a:rPr lang="en-US" sz="1600">
                <a:latin typeface="Arial" charset="0"/>
              </a:rPr>
              <a:t>To handle more queries, add another row.</a:t>
            </a:r>
          </a:p>
        </p:txBody>
      </p:sp>
      <p:sp>
        <p:nvSpPr>
          <p:cNvPr id="2141189" name="Text Box 5"/>
          <p:cNvSpPr txBox="1">
            <a:spLocks noChangeArrowheads="1"/>
          </p:cNvSpPr>
          <p:nvPr/>
        </p:nvSpPr>
        <p:spPr bwMode="auto">
          <a:xfrm>
            <a:off x="3276600" y="60960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latin typeface="Arial" charset="0"/>
              </a:rPr>
              <a:t>From description of the FAST search engine, by Knut Risvik</a:t>
            </a:r>
            <a:br>
              <a:rPr lang="en-US" b="1">
                <a:latin typeface="Arial" charset="0"/>
              </a:rPr>
            </a:br>
            <a:r>
              <a:rPr lang="en-US" b="1">
                <a:latin typeface="Arial" charset="0"/>
              </a:rPr>
              <a:t>http://www.infonortics.com/searchengines/sh00/risvik_files/frame.htm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2142210" name="Rectangle 2"/>
          <p:cNvSpPr>
            <a:spLocks noGrp="1" noChangeArrowheads="1"/>
          </p:cNvSpPr>
          <p:nvPr>
            <p:ph type="title"/>
          </p:nvPr>
        </p:nvSpPr>
        <p:spPr/>
        <p:txBody>
          <a:bodyPr/>
          <a:lstStyle/>
          <a:p>
            <a:r>
              <a:rPr lang="en-US" sz="2800"/>
              <a:t>Querying: Cascading Allocation of CPUs</a:t>
            </a:r>
          </a:p>
        </p:txBody>
      </p:sp>
      <p:sp>
        <p:nvSpPr>
          <p:cNvPr id="2142211" name="Rectangle 3"/>
          <p:cNvSpPr>
            <a:spLocks noGrp="1" noChangeArrowheads="1"/>
          </p:cNvSpPr>
          <p:nvPr>
            <p:ph type="body" idx="1"/>
          </p:nvPr>
        </p:nvSpPr>
        <p:spPr/>
        <p:txBody>
          <a:bodyPr/>
          <a:lstStyle/>
          <a:p>
            <a:r>
              <a:rPr lang="en-US"/>
              <a:t>A variation on this that produces a cost-savings:</a:t>
            </a:r>
          </a:p>
          <a:p>
            <a:pPr lvl="1"/>
            <a:r>
              <a:rPr lang="en-US"/>
              <a:t>Put high-quality/common pages on many machines</a:t>
            </a:r>
          </a:p>
          <a:p>
            <a:pPr lvl="1"/>
            <a:r>
              <a:rPr lang="en-US"/>
              <a:t>Put lower quality/less common pages on fewer machines</a:t>
            </a:r>
          </a:p>
          <a:p>
            <a:pPr lvl="1"/>
            <a:r>
              <a:rPr lang="en-US"/>
              <a:t>Query goes to high quality machines first</a:t>
            </a:r>
          </a:p>
          <a:p>
            <a:pPr lvl="1"/>
            <a:r>
              <a:rPr lang="en-US"/>
              <a:t>If no hits found there, go to other machines</a:t>
            </a:r>
          </a:p>
          <a:p>
            <a:pPr lvl="1"/>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848324" name="Rectangle 4"/>
          <p:cNvSpPr>
            <a:spLocks noGrp="1" noChangeArrowheads="1"/>
          </p:cNvSpPr>
          <p:nvPr>
            <p:ph type="title"/>
          </p:nvPr>
        </p:nvSpPr>
        <p:spPr/>
        <p:txBody>
          <a:bodyPr/>
          <a:lstStyle/>
          <a:p>
            <a:r>
              <a:rPr lang="en-US"/>
              <a:t>Today </a:t>
            </a:r>
          </a:p>
        </p:txBody>
      </p:sp>
      <p:sp>
        <p:nvSpPr>
          <p:cNvPr id="1848325" name="Rectangle 5"/>
          <p:cNvSpPr>
            <a:spLocks noGrp="1" noChangeArrowheads="1"/>
          </p:cNvSpPr>
          <p:nvPr>
            <p:ph type="body" idx="1"/>
          </p:nvPr>
        </p:nvSpPr>
        <p:spPr/>
        <p:txBody>
          <a:bodyPr/>
          <a:lstStyle/>
          <a:p>
            <a:r>
              <a:rPr lang="en-US" dirty="0"/>
              <a:t>Review</a:t>
            </a:r>
          </a:p>
          <a:p>
            <a:pPr lvl="1"/>
            <a:r>
              <a:rPr lang="en-US" dirty="0" smtClean="0"/>
              <a:t>Web Search Engines and Algorithms</a:t>
            </a:r>
          </a:p>
          <a:p>
            <a:pPr lvl="1"/>
            <a:r>
              <a:rPr lang="en-US" dirty="0" smtClean="0"/>
              <a:t>Web indexes and Ranking – PageRank</a:t>
            </a:r>
          </a:p>
          <a:p>
            <a:pPr lvl="1"/>
            <a:r>
              <a:rPr lang="en-US" dirty="0" err="1" smtClean="0"/>
              <a:t>Hadoop</a:t>
            </a:r>
            <a:r>
              <a:rPr lang="en-US" dirty="0" smtClean="0"/>
              <a:t>/</a:t>
            </a:r>
            <a:r>
              <a:rPr lang="en-US" dirty="0" err="1" smtClean="0"/>
              <a:t>Nutch</a:t>
            </a:r>
            <a:r>
              <a:rPr lang="en-US" dirty="0" smtClean="0"/>
              <a:t> Processing</a:t>
            </a:r>
          </a:p>
          <a:p>
            <a:r>
              <a:rPr lang="en-US" dirty="0" smtClean="0"/>
              <a:t>Web </a:t>
            </a:r>
            <a:r>
              <a:rPr lang="en-US" dirty="0"/>
              <a:t>Search Processing</a:t>
            </a:r>
          </a:p>
          <a:p>
            <a:pPr lvl="1"/>
            <a:r>
              <a:rPr lang="en-US" dirty="0" smtClean="0"/>
              <a:t>Parallel </a:t>
            </a:r>
            <a:r>
              <a:rPr lang="en-US" dirty="0"/>
              <a:t>Architectures (</a:t>
            </a:r>
            <a:r>
              <a:rPr lang="en-US" dirty="0" err="1"/>
              <a:t>Inktomi</a:t>
            </a:r>
            <a:r>
              <a:rPr lang="en-US" dirty="0"/>
              <a:t> - Brewer)</a:t>
            </a:r>
          </a:p>
          <a:p>
            <a:pPr lvl="1"/>
            <a:r>
              <a:rPr lang="en-US" dirty="0"/>
              <a:t>Cheshire III Design</a:t>
            </a:r>
          </a:p>
          <a:p>
            <a:endParaRPr lang="en-US" dirty="0"/>
          </a:p>
        </p:txBody>
      </p:sp>
      <p:sp>
        <p:nvSpPr>
          <p:cNvPr id="1848326" name="Text Box 6"/>
          <p:cNvSpPr txBox="1">
            <a:spLocks noChangeArrowheads="1"/>
          </p:cNvSpPr>
          <p:nvPr/>
        </p:nvSpPr>
        <p:spPr bwMode="auto">
          <a:xfrm>
            <a:off x="525463" y="6096000"/>
            <a:ext cx="825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3300"/>
                </a:solidFill>
                <a:latin typeface="Arial" charset="0"/>
              </a:rPr>
              <a:t>Credit for some of the slides in this lecture goes to Marti Hearst and Eric Brewer</a:t>
            </a:r>
          </a:p>
        </p:txBody>
      </p:sp>
    </p:spTree>
    <p:extLst>
      <p:ext uri="{BB962C8B-B14F-4D97-AF65-F5344CB8AC3E}">
        <p14:creationId xmlns:p14="http://schemas.microsoft.com/office/powerpoint/2010/main" val="20992178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2299906" name="Rectangle 1026"/>
          <p:cNvSpPr>
            <a:spLocks noGrp="1" noChangeArrowheads="1"/>
          </p:cNvSpPr>
          <p:nvPr>
            <p:ph type="title"/>
          </p:nvPr>
        </p:nvSpPr>
        <p:spPr/>
        <p:txBody>
          <a:bodyPr/>
          <a:lstStyle/>
          <a:p>
            <a:r>
              <a:rPr lang="en-US"/>
              <a:t>Ranking: Link Analysis</a:t>
            </a:r>
          </a:p>
        </p:txBody>
      </p:sp>
      <p:sp>
        <p:nvSpPr>
          <p:cNvPr id="2299907" name="Rectangle 1027"/>
          <p:cNvSpPr>
            <a:spLocks noGrp="1" noChangeArrowheads="1"/>
          </p:cNvSpPr>
          <p:nvPr>
            <p:ph type="body" idx="1"/>
          </p:nvPr>
        </p:nvSpPr>
        <p:spPr/>
        <p:txBody>
          <a:bodyPr/>
          <a:lstStyle/>
          <a:p>
            <a:r>
              <a:rPr lang="en-US"/>
              <a:t>Why does this work?</a:t>
            </a:r>
          </a:p>
          <a:p>
            <a:pPr lvl="1"/>
            <a:r>
              <a:rPr lang="en-US"/>
              <a:t>The official Toyota site will be linked to by lots of other official (or high-quality) sites</a:t>
            </a:r>
          </a:p>
          <a:p>
            <a:pPr lvl="1"/>
            <a:r>
              <a:rPr lang="en-US"/>
              <a:t>The best Toyota fan-club site probably also has many links pointing to it</a:t>
            </a:r>
          </a:p>
          <a:p>
            <a:pPr lvl="1"/>
            <a:r>
              <a:rPr lang="en-US"/>
              <a:t>Less high-quality sites do not have as many high-quality sites linking to them</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2301954" name="Rectangle 1026"/>
          <p:cNvSpPr>
            <a:spLocks noGrp="1" noChangeArrowheads="1"/>
          </p:cNvSpPr>
          <p:nvPr>
            <p:ph type="title"/>
          </p:nvPr>
        </p:nvSpPr>
        <p:spPr/>
        <p:txBody>
          <a:bodyPr/>
          <a:lstStyle/>
          <a:p>
            <a:r>
              <a:rPr lang="en-US"/>
              <a:t>Ranking: PageRank</a:t>
            </a:r>
          </a:p>
        </p:txBody>
      </p:sp>
      <p:sp>
        <p:nvSpPr>
          <p:cNvPr id="2301955" name="Rectangle 1027"/>
          <p:cNvSpPr>
            <a:spLocks noGrp="1" noChangeArrowheads="1"/>
          </p:cNvSpPr>
          <p:nvPr>
            <p:ph type="body" idx="1"/>
          </p:nvPr>
        </p:nvSpPr>
        <p:spPr/>
        <p:txBody>
          <a:bodyPr/>
          <a:lstStyle/>
          <a:p>
            <a:r>
              <a:rPr lang="en-US" sz="2400"/>
              <a:t>Google uses the PageRank for ranking docs:</a:t>
            </a:r>
          </a:p>
          <a:p>
            <a:r>
              <a:rPr lang="en-US" sz="2400"/>
              <a:t>We assume page </a:t>
            </a:r>
            <a:r>
              <a:rPr lang="en-US" sz="2400" i="1"/>
              <a:t>p</a:t>
            </a:r>
            <a:r>
              <a:rPr lang="en-US" sz="2400" i="1" baseline="-25000"/>
              <a:t>i</a:t>
            </a:r>
            <a:r>
              <a:rPr lang="en-US" sz="2400"/>
              <a:t> has pages </a:t>
            </a:r>
            <a:r>
              <a:rPr lang="en-US" sz="2400" i="1"/>
              <a:t>p</a:t>
            </a:r>
            <a:r>
              <a:rPr lang="en-US" sz="2400" i="1" baseline="-25000"/>
              <a:t>j</a:t>
            </a:r>
            <a:r>
              <a:rPr lang="en-US" sz="2400" i="1"/>
              <a:t>...p</a:t>
            </a:r>
            <a:r>
              <a:rPr lang="en-US" sz="2400" i="1" baseline="-25000"/>
              <a:t>N</a:t>
            </a:r>
            <a:r>
              <a:rPr lang="en-US" sz="2400"/>
              <a:t> which point to it (i.e., are citations). The parameter </a:t>
            </a:r>
            <a:r>
              <a:rPr lang="en-US" sz="2400" i="1"/>
              <a:t>d</a:t>
            </a:r>
            <a:r>
              <a:rPr lang="en-US" sz="2400"/>
              <a:t> is a damping factor which can be set between 0 and 1. </a:t>
            </a:r>
            <a:r>
              <a:rPr lang="en-US" sz="2400" i="1"/>
              <a:t>d</a:t>
            </a:r>
            <a:r>
              <a:rPr lang="en-US" sz="2400"/>
              <a:t> is usually set to 0.85. </a:t>
            </a:r>
            <a:r>
              <a:rPr lang="en-US" sz="2400" i="1"/>
              <a:t>L(p</a:t>
            </a:r>
            <a:r>
              <a:rPr lang="en-US" sz="2400" i="1" baseline="-25000"/>
              <a:t>i</a:t>
            </a:r>
            <a:r>
              <a:rPr lang="en-US" sz="2400" i="1"/>
              <a:t>)</a:t>
            </a:r>
            <a:r>
              <a:rPr lang="en-US" sz="2400"/>
              <a:t> is defined as the number of links going out of page </a:t>
            </a:r>
            <a:r>
              <a:rPr lang="en-US" sz="2400" i="1"/>
              <a:t>p</a:t>
            </a:r>
            <a:r>
              <a:rPr lang="en-US" sz="2400" i="1" baseline="-25000"/>
              <a:t>i</a:t>
            </a:r>
            <a:r>
              <a:rPr lang="en-US" sz="2400"/>
              <a:t>. The PageRank (</a:t>
            </a:r>
            <a:r>
              <a:rPr lang="en-US" sz="2400" i="1"/>
              <a:t>PR</a:t>
            </a:r>
            <a:r>
              <a:rPr lang="en-US" sz="2400"/>
              <a:t>) of a page p</a:t>
            </a:r>
            <a:r>
              <a:rPr lang="en-US" sz="2400" baseline="-25000"/>
              <a:t>i</a:t>
            </a:r>
            <a:r>
              <a:rPr lang="en-US" sz="2400"/>
              <a:t> is given as follows:</a:t>
            </a:r>
          </a:p>
          <a:p>
            <a:endParaRPr lang="en-US" sz="2400"/>
          </a:p>
          <a:p>
            <a:pPr>
              <a:buFontTx/>
              <a:buNone/>
            </a:pPr>
            <a:endParaRPr lang="en-US" sz="2400"/>
          </a:p>
          <a:p>
            <a:r>
              <a:rPr lang="en-US" sz="2400"/>
              <a:t>Note that the PageRanks form a probability distribution over web pages, so the sum of all web pages' PageRanks will be one</a:t>
            </a:r>
          </a:p>
        </p:txBody>
      </p:sp>
      <p:graphicFrame>
        <p:nvGraphicFramePr>
          <p:cNvPr id="2301956" name="Object 1028"/>
          <p:cNvGraphicFramePr>
            <a:graphicFrameLocks noChangeAspect="1"/>
          </p:cNvGraphicFramePr>
          <p:nvPr>
            <p:ph sz="half" idx="4294967295"/>
          </p:nvPr>
        </p:nvGraphicFramePr>
        <p:xfrm>
          <a:off x="2286000" y="3733800"/>
          <a:ext cx="4038600" cy="977900"/>
        </p:xfrm>
        <a:graphic>
          <a:graphicData uri="http://schemas.openxmlformats.org/presentationml/2006/ole">
            <mc:AlternateContent xmlns:mc="http://schemas.openxmlformats.org/markup-compatibility/2006">
              <mc:Choice xmlns:v="urn:schemas-microsoft-com:vml" Requires="v">
                <p:oleObj spid="_x0000_s2301960" name="Equation" r:id="rId4" imgW="1994296" imgH="482997" progId="Equation.3">
                  <p:embed/>
                </p:oleObj>
              </mc:Choice>
              <mc:Fallback>
                <p:oleObj name="Equation" r:id="rId4" imgW="1994296" imgH="482997" progId="Equation.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733800"/>
                        <a:ext cx="40386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304002" name="Rectangle 1026"/>
          <p:cNvSpPr>
            <a:spLocks noGrp="1" noChangeArrowheads="1"/>
          </p:cNvSpPr>
          <p:nvPr>
            <p:ph type="title"/>
          </p:nvPr>
        </p:nvSpPr>
        <p:spPr/>
        <p:txBody>
          <a:bodyPr/>
          <a:lstStyle/>
          <a:p>
            <a:r>
              <a:rPr lang="en-US"/>
              <a:t>PageRank (from Wikipedia) </a:t>
            </a:r>
          </a:p>
        </p:txBody>
      </p:sp>
      <p:pic>
        <p:nvPicPr>
          <p:cNvPr id="2304003" name="Picture 1027" descr="400px-PageRanks-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6934200" cy="558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848324" name="Rectangle 4"/>
          <p:cNvSpPr>
            <a:spLocks noGrp="1" noChangeArrowheads="1"/>
          </p:cNvSpPr>
          <p:nvPr>
            <p:ph type="title"/>
          </p:nvPr>
        </p:nvSpPr>
        <p:spPr/>
        <p:txBody>
          <a:bodyPr/>
          <a:lstStyle/>
          <a:p>
            <a:r>
              <a:rPr lang="en-US"/>
              <a:t>Today </a:t>
            </a:r>
          </a:p>
        </p:txBody>
      </p:sp>
      <p:sp>
        <p:nvSpPr>
          <p:cNvPr id="1848325" name="Rectangle 5"/>
          <p:cNvSpPr>
            <a:spLocks noGrp="1" noChangeArrowheads="1"/>
          </p:cNvSpPr>
          <p:nvPr>
            <p:ph type="body" idx="1"/>
          </p:nvPr>
        </p:nvSpPr>
        <p:spPr/>
        <p:txBody>
          <a:bodyPr/>
          <a:lstStyle/>
          <a:p>
            <a:r>
              <a:rPr lang="en-US" dirty="0"/>
              <a:t>Review</a:t>
            </a:r>
          </a:p>
          <a:p>
            <a:pPr lvl="1"/>
            <a:r>
              <a:rPr lang="en-US" dirty="0" smtClean="0"/>
              <a:t>Web Search Engines and Algorithms</a:t>
            </a:r>
          </a:p>
          <a:p>
            <a:pPr lvl="1"/>
            <a:r>
              <a:rPr lang="en-US" dirty="0" smtClean="0"/>
              <a:t>Web indexes and Ranking – PageRank</a:t>
            </a:r>
          </a:p>
          <a:p>
            <a:pPr lvl="1"/>
            <a:r>
              <a:rPr lang="en-US" dirty="0" err="1" smtClean="0"/>
              <a:t>Hadoop</a:t>
            </a:r>
            <a:r>
              <a:rPr lang="en-US" dirty="0" smtClean="0"/>
              <a:t>/</a:t>
            </a:r>
            <a:r>
              <a:rPr lang="en-US" dirty="0" err="1" smtClean="0"/>
              <a:t>Nutch</a:t>
            </a:r>
            <a:r>
              <a:rPr lang="en-US" dirty="0" smtClean="0"/>
              <a:t> Processing</a:t>
            </a:r>
          </a:p>
          <a:p>
            <a:r>
              <a:rPr lang="en-US" dirty="0" smtClean="0"/>
              <a:t>Web </a:t>
            </a:r>
            <a:r>
              <a:rPr lang="en-US" dirty="0"/>
              <a:t>Search Processing</a:t>
            </a:r>
          </a:p>
          <a:p>
            <a:pPr lvl="1"/>
            <a:r>
              <a:rPr lang="en-US" dirty="0" smtClean="0"/>
              <a:t>Parallel </a:t>
            </a:r>
            <a:r>
              <a:rPr lang="en-US" dirty="0"/>
              <a:t>Architectures (</a:t>
            </a:r>
            <a:r>
              <a:rPr lang="en-US" dirty="0" err="1"/>
              <a:t>Inktomi</a:t>
            </a:r>
            <a:r>
              <a:rPr lang="en-US" dirty="0"/>
              <a:t> - Brewer)</a:t>
            </a:r>
          </a:p>
          <a:p>
            <a:pPr lvl="1"/>
            <a:r>
              <a:rPr lang="en-US" dirty="0"/>
              <a:t>Cheshire III Design</a:t>
            </a:r>
          </a:p>
          <a:p>
            <a:endParaRPr lang="en-US" dirty="0"/>
          </a:p>
        </p:txBody>
      </p:sp>
      <p:sp>
        <p:nvSpPr>
          <p:cNvPr id="1848326" name="Text Box 6"/>
          <p:cNvSpPr txBox="1">
            <a:spLocks noChangeArrowheads="1"/>
          </p:cNvSpPr>
          <p:nvPr/>
        </p:nvSpPr>
        <p:spPr bwMode="auto">
          <a:xfrm>
            <a:off x="525463" y="6096000"/>
            <a:ext cx="825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3300"/>
                </a:solidFill>
                <a:latin typeface="Arial" charset="0"/>
              </a:rPr>
              <a:t>Credit for some of the slides in this lecture goes to Marti Hearst and Eric Brewer</a:t>
            </a:r>
          </a:p>
        </p:txBody>
      </p:sp>
    </p:spTree>
    <p:extLst>
      <p:ext uri="{BB962C8B-B14F-4D97-AF65-F5344CB8AC3E}">
        <p14:creationId xmlns:p14="http://schemas.microsoft.com/office/powerpoint/2010/main" val="295221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848324" name="Rectangle 4"/>
          <p:cNvSpPr>
            <a:spLocks noGrp="1" noChangeArrowheads="1"/>
          </p:cNvSpPr>
          <p:nvPr>
            <p:ph type="title"/>
          </p:nvPr>
        </p:nvSpPr>
        <p:spPr/>
        <p:txBody>
          <a:bodyPr/>
          <a:lstStyle/>
          <a:p>
            <a:r>
              <a:rPr lang="en-US"/>
              <a:t>Today </a:t>
            </a:r>
          </a:p>
        </p:txBody>
      </p:sp>
      <p:sp>
        <p:nvSpPr>
          <p:cNvPr id="1848325" name="Rectangle 5"/>
          <p:cNvSpPr>
            <a:spLocks noGrp="1" noChangeArrowheads="1"/>
          </p:cNvSpPr>
          <p:nvPr>
            <p:ph type="body" idx="1"/>
          </p:nvPr>
        </p:nvSpPr>
        <p:spPr/>
        <p:txBody>
          <a:bodyPr/>
          <a:lstStyle/>
          <a:p>
            <a:r>
              <a:rPr lang="en-US" dirty="0" err="1" smtClean="0"/>
              <a:t>MiniTREC</a:t>
            </a:r>
            <a:r>
              <a:rPr lang="en-US" dirty="0" smtClean="0"/>
              <a:t> initial results…</a:t>
            </a:r>
          </a:p>
          <a:p>
            <a:r>
              <a:rPr lang="en-US" dirty="0" smtClean="0"/>
              <a:t>Review</a:t>
            </a:r>
            <a:endParaRPr lang="en-US" dirty="0"/>
          </a:p>
          <a:p>
            <a:pPr lvl="1"/>
            <a:r>
              <a:rPr lang="en-US" dirty="0" smtClean="0"/>
              <a:t>Web Search Engines and Algorithms</a:t>
            </a:r>
          </a:p>
          <a:p>
            <a:pPr lvl="1"/>
            <a:r>
              <a:rPr lang="en-US" dirty="0" smtClean="0"/>
              <a:t>Web indexes and Ranking – PageRank</a:t>
            </a:r>
          </a:p>
          <a:p>
            <a:pPr lvl="1"/>
            <a:r>
              <a:rPr lang="en-US" dirty="0" err="1" smtClean="0"/>
              <a:t>Hadoop</a:t>
            </a:r>
            <a:r>
              <a:rPr lang="en-US" dirty="0" smtClean="0"/>
              <a:t>/</a:t>
            </a:r>
            <a:r>
              <a:rPr lang="en-US" dirty="0" err="1" smtClean="0"/>
              <a:t>Nutch</a:t>
            </a:r>
            <a:r>
              <a:rPr lang="en-US" dirty="0" smtClean="0"/>
              <a:t> Processing</a:t>
            </a:r>
          </a:p>
          <a:p>
            <a:r>
              <a:rPr lang="en-US" dirty="0" smtClean="0"/>
              <a:t>Web </a:t>
            </a:r>
            <a:r>
              <a:rPr lang="en-US" dirty="0"/>
              <a:t>Search Processing</a:t>
            </a:r>
          </a:p>
          <a:p>
            <a:pPr lvl="1"/>
            <a:r>
              <a:rPr lang="en-US" dirty="0" smtClean="0"/>
              <a:t>Parallel </a:t>
            </a:r>
            <a:r>
              <a:rPr lang="en-US" dirty="0"/>
              <a:t>Architectures (</a:t>
            </a:r>
            <a:r>
              <a:rPr lang="en-US" dirty="0" err="1"/>
              <a:t>Inktomi</a:t>
            </a:r>
            <a:r>
              <a:rPr lang="en-US" dirty="0"/>
              <a:t> - Brewer)</a:t>
            </a:r>
          </a:p>
          <a:p>
            <a:pPr lvl="1"/>
            <a:r>
              <a:rPr lang="en-US" dirty="0"/>
              <a:t>Cheshire III Design</a:t>
            </a:r>
          </a:p>
          <a:p>
            <a:endParaRPr lang="en-US" dirty="0"/>
          </a:p>
        </p:txBody>
      </p:sp>
      <p:sp>
        <p:nvSpPr>
          <p:cNvPr id="1848326" name="Text Box 6"/>
          <p:cNvSpPr txBox="1">
            <a:spLocks noChangeArrowheads="1"/>
          </p:cNvSpPr>
          <p:nvPr/>
        </p:nvSpPr>
        <p:spPr bwMode="auto">
          <a:xfrm>
            <a:off x="525463" y="6096000"/>
            <a:ext cx="825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3300"/>
                </a:solidFill>
                <a:latin typeface="Arial" charset="0"/>
              </a:rPr>
              <a:t>Credit for some of the slides in this lecture goes to Marti Hearst and Eric Brewer</a:t>
            </a:r>
          </a:p>
        </p:txBody>
      </p:sp>
    </p:spTree>
    <p:extLst>
      <p:ext uri="{BB962C8B-B14F-4D97-AF65-F5344CB8AC3E}">
        <p14:creationId xmlns:p14="http://schemas.microsoft.com/office/powerpoint/2010/main" val="42015016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MapReduce</a:t>
            </a:r>
            <a:r>
              <a:rPr lang="en-US" sz="3600" dirty="0" smtClean="0"/>
              <a:t> for search processing</a:t>
            </a:r>
            <a:endParaRPr lang="en-US" sz="3600" dirty="0"/>
          </a:p>
        </p:txBody>
      </p:sp>
      <p:sp>
        <p:nvSpPr>
          <p:cNvPr id="4" name="Content Placeholder 3"/>
          <p:cNvSpPr>
            <a:spLocks noGrp="1"/>
          </p:cNvSpPr>
          <p:nvPr>
            <p:ph idx="1"/>
          </p:nvPr>
        </p:nvSpPr>
        <p:spPr/>
        <p:txBody>
          <a:bodyPr/>
          <a:lstStyle/>
          <a:p>
            <a:r>
              <a:rPr lang="en-US" dirty="0" smtClean="0"/>
              <a:t>As we have heard from our guest speakers, </a:t>
            </a:r>
            <a:r>
              <a:rPr lang="en-US" dirty="0" err="1" smtClean="0"/>
              <a:t>Mapreduce</a:t>
            </a:r>
            <a:r>
              <a:rPr lang="en-US" dirty="0" smtClean="0"/>
              <a:t> is widely used for search processing</a:t>
            </a:r>
          </a:p>
          <a:p>
            <a:r>
              <a:rPr lang="en-US" b="1" dirty="0" smtClean="0"/>
              <a:t>ANNOUNCEMENT - 155 Kroeber from 9:30 to 11 this Thursday (</a:t>
            </a:r>
            <a:r>
              <a:rPr lang="en-US" b="1" dirty="0" err="1" smtClean="0"/>
              <a:t>tommorrow</a:t>
            </a:r>
            <a:r>
              <a:rPr lang="en-US" b="1" dirty="0" smtClean="0"/>
              <a:t>) Doug Cutting – the developer of </a:t>
            </a:r>
            <a:r>
              <a:rPr lang="en-US" b="1" dirty="0" err="1" smtClean="0"/>
              <a:t>Hadoop</a:t>
            </a:r>
            <a:r>
              <a:rPr lang="en-US" b="1" dirty="0" smtClean="0"/>
              <a:t>, </a:t>
            </a:r>
            <a:r>
              <a:rPr lang="en-US" b="1" dirty="0" err="1" smtClean="0"/>
              <a:t>Lucene</a:t>
            </a:r>
            <a:r>
              <a:rPr lang="en-US" b="1" dirty="0" smtClean="0"/>
              <a:t> and </a:t>
            </a:r>
            <a:r>
              <a:rPr lang="en-US" b="1" dirty="0" err="1" smtClean="0"/>
              <a:t>Nutch</a:t>
            </a:r>
            <a:r>
              <a:rPr lang="en-US" b="1" dirty="0" smtClean="0"/>
              <a:t> will talk on Big Data</a:t>
            </a:r>
            <a:endParaRPr lang="en-US" dirty="0"/>
          </a:p>
          <a:p>
            <a:r>
              <a:rPr lang="en-US" dirty="0" smtClean="0"/>
              <a:t>As a short review…</a:t>
            </a:r>
          </a:p>
          <a:p>
            <a:endParaRPr lang="en-US" dirty="0"/>
          </a:p>
        </p:txBody>
      </p:sp>
      <p:sp>
        <p:nvSpPr>
          <p:cNvPr id="3" name="Date Placeholder 2"/>
          <p:cNvSpPr>
            <a:spLocks noGrp="1"/>
          </p:cNvSpPr>
          <p:nvPr>
            <p:ph type="dt" sz="half" idx="10"/>
          </p:nvPr>
        </p:nvSpPr>
        <p:spPr/>
        <p:txBody>
          <a:bodyPr/>
          <a:lstStyle/>
          <a:p>
            <a:r>
              <a:rPr lang="en-US" smtClean="0"/>
              <a:t>IS 240 – Spring 2013</a:t>
            </a:r>
            <a:endParaRPr lang="en-US"/>
          </a:p>
        </p:txBody>
      </p:sp>
    </p:spTree>
    <p:extLst>
      <p:ext uri="{BB962C8B-B14F-4D97-AF65-F5344CB8AC3E}">
        <p14:creationId xmlns:p14="http://schemas.microsoft.com/office/powerpoint/2010/main" val="70027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defRPr/>
            </a:pPr>
            <a:r>
              <a:rPr lang="en-US" smtClean="0">
                <a:latin typeface="Arial" charset="0"/>
                <a:cs typeface="+mj-cs"/>
              </a:rPr>
              <a:t>MapReduce in Hadoop (1)</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600200"/>
            <a:ext cx="7366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91357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US" smtClean="0">
                <a:latin typeface="Arial" charset="0"/>
                <a:cs typeface="+mj-cs"/>
              </a:rPr>
              <a:t>MapReduce in Hadoop (2)</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699293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4094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defRPr/>
            </a:pPr>
            <a:r>
              <a:rPr lang="en-US" smtClean="0">
                <a:latin typeface="Arial" charset="0"/>
                <a:cs typeface="+mj-cs"/>
              </a:rPr>
              <a:t>MapReduce in Hadoop (3)</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353300"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359008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defRPr/>
            </a:pPr>
            <a:r>
              <a:rPr lang="en-US" sz="3200" dirty="0" smtClean="0">
                <a:latin typeface="Arial" charset="0"/>
                <a:cs typeface="+mj-cs"/>
              </a:rPr>
              <a:t>Data Flow in a </a:t>
            </a:r>
            <a:r>
              <a:rPr lang="en-US" sz="3200" dirty="0" err="1" smtClean="0">
                <a:latin typeface="Arial" charset="0"/>
                <a:cs typeface="+mj-cs"/>
              </a:rPr>
              <a:t>MapReduce</a:t>
            </a:r>
            <a:r>
              <a:rPr lang="en-US" sz="3200" dirty="0" smtClean="0">
                <a:latin typeface="Arial" charset="0"/>
                <a:cs typeface="+mj-cs"/>
              </a:rPr>
              <a:t> Program in </a:t>
            </a:r>
            <a:r>
              <a:rPr lang="en-US" sz="3200" dirty="0" err="1" smtClean="0">
                <a:latin typeface="Arial" charset="0"/>
                <a:cs typeface="+mj-cs"/>
              </a:rPr>
              <a:t>Hadoop</a:t>
            </a:r>
            <a:endParaRPr lang="en-US" sz="3200" dirty="0" smtClean="0">
              <a:latin typeface="Arial" charset="0"/>
              <a:cs typeface="+mj-cs"/>
            </a:endParaRPr>
          </a:p>
        </p:txBody>
      </p:sp>
      <p:sp>
        <p:nvSpPr>
          <p:cNvPr id="34819" name="Content Placeholder 2"/>
          <p:cNvSpPr>
            <a:spLocks noGrp="1"/>
          </p:cNvSpPr>
          <p:nvPr>
            <p:ph idx="1"/>
          </p:nvPr>
        </p:nvSpPr>
        <p:spPr>
          <a:xfrm>
            <a:off x="381000" y="1295400"/>
            <a:ext cx="8229600" cy="4876800"/>
          </a:xfrm>
        </p:spPr>
        <p:txBody>
          <a:bodyPr/>
          <a:lstStyle/>
          <a:p>
            <a:pPr eaLnBrk="1" hangingPunct="1">
              <a:defRPr/>
            </a:pPr>
            <a:r>
              <a:rPr lang="en-US" sz="2800" smtClean="0">
                <a:latin typeface="Arial" charset="0"/>
                <a:cs typeface="+mn-cs"/>
              </a:rPr>
              <a:t>InputFormat</a:t>
            </a:r>
          </a:p>
          <a:p>
            <a:pPr eaLnBrk="1" hangingPunct="1">
              <a:defRPr/>
            </a:pPr>
            <a:r>
              <a:rPr lang="en-US" sz="2800" smtClean="0">
                <a:latin typeface="Arial" charset="0"/>
                <a:cs typeface="+mn-cs"/>
              </a:rPr>
              <a:t>Map function</a:t>
            </a:r>
          </a:p>
          <a:p>
            <a:pPr eaLnBrk="1" hangingPunct="1">
              <a:defRPr/>
            </a:pPr>
            <a:r>
              <a:rPr lang="en-US" sz="2800" smtClean="0">
                <a:latin typeface="Arial" charset="0"/>
                <a:cs typeface="+mn-cs"/>
              </a:rPr>
              <a:t>Partitioner</a:t>
            </a:r>
          </a:p>
          <a:p>
            <a:pPr eaLnBrk="1" hangingPunct="1">
              <a:defRPr/>
            </a:pPr>
            <a:r>
              <a:rPr lang="en-US" sz="2800" smtClean="0">
                <a:latin typeface="Arial" charset="0"/>
                <a:cs typeface="+mn-cs"/>
              </a:rPr>
              <a:t>Sorting &amp; Merging</a:t>
            </a:r>
          </a:p>
          <a:p>
            <a:pPr eaLnBrk="1" hangingPunct="1">
              <a:defRPr/>
            </a:pPr>
            <a:r>
              <a:rPr lang="en-US" sz="2800" smtClean="0">
                <a:latin typeface="Arial" charset="0"/>
                <a:cs typeface="+mn-cs"/>
              </a:rPr>
              <a:t>Combiner</a:t>
            </a:r>
          </a:p>
          <a:p>
            <a:pPr eaLnBrk="1" hangingPunct="1">
              <a:defRPr/>
            </a:pPr>
            <a:r>
              <a:rPr lang="en-US" sz="2800" smtClean="0">
                <a:latin typeface="Arial" charset="0"/>
                <a:cs typeface="+mn-cs"/>
              </a:rPr>
              <a:t>Shuffling</a:t>
            </a:r>
          </a:p>
          <a:p>
            <a:pPr eaLnBrk="1" hangingPunct="1">
              <a:defRPr/>
            </a:pPr>
            <a:r>
              <a:rPr lang="en-US" sz="2800" smtClean="0">
                <a:latin typeface="Arial" charset="0"/>
                <a:cs typeface="+mn-cs"/>
              </a:rPr>
              <a:t>Merging</a:t>
            </a:r>
          </a:p>
          <a:p>
            <a:pPr eaLnBrk="1" hangingPunct="1">
              <a:defRPr/>
            </a:pPr>
            <a:r>
              <a:rPr lang="en-US" sz="2800" smtClean="0">
                <a:latin typeface="Arial" charset="0"/>
                <a:cs typeface="+mn-cs"/>
              </a:rPr>
              <a:t>Reduce function</a:t>
            </a:r>
          </a:p>
          <a:p>
            <a:pPr eaLnBrk="1" hangingPunct="1">
              <a:defRPr/>
            </a:pPr>
            <a:r>
              <a:rPr lang="en-US" sz="2800" smtClean="0">
                <a:latin typeface="Arial" charset="0"/>
                <a:cs typeface="+mn-cs"/>
              </a:rPr>
              <a:t>OutputFormat</a:t>
            </a:r>
          </a:p>
          <a:p>
            <a:pPr eaLnBrk="1" hangingPunct="1">
              <a:defRPr/>
            </a:pPr>
            <a:endParaRPr lang="en-US" smtClean="0">
              <a:latin typeface="Arial" charset="0"/>
              <a:cs typeface="+mn-cs"/>
            </a:endParaRPr>
          </a:p>
        </p:txBody>
      </p:sp>
      <p:pic>
        <p:nvPicPr>
          <p:cNvPr id="348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 t="-244" r="-5760" b="-421"/>
          <a:stretch/>
        </p:blipFill>
        <p:spPr bwMode="auto">
          <a:xfrm>
            <a:off x="4267200" y="1079500"/>
            <a:ext cx="4575175"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9812" name="TextBox 1"/>
          <p:cNvSpPr txBox="1">
            <a:spLocks noChangeArrowheads="1"/>
          </p:cNvSpPr>
          <p:nvPr/>
        </p:nvSpPr>
        <p:spPr bwMode="auto">
          <a:xfrm>
            <a:off x="7010400" y="990600"/>
            <a:ext cx="2133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sz="2400">
                <a:latin typeface="Arial" charset="0"/>
                <a:sym typeface="Wingdings" charset="0"/>
              </a:rPr>
              <a:t> 1:many</a:t>
            </a:r>
            <a:endParaRPr lang="en-US" sz="2400">
              <a:latin typeface="Arial" charset="0"/>
            </a:endParaRPr>
          </a:p>
        </p:txBody>
      </p:sp>
    </p:spTree>
    <p:extLst>
      <p:ext uri="{BB962C8B-B14F-4D97-AF65-F5344CB8AC3E}">
        <p14:creationId xmlns:p14="http://schemas.microsoft.com/office/powerpoint/2010/main" val="8216704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23188"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179662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128900" name="Rectangle 1028"/>
          <p:cNvSpPr>
            <a:spLocks noGrp="1" noChangeArrowheads="1"/>
          </p:cNvSpPr>
          <p:nvPr>
            <p:ph type="title"/>
          </p:nvPr>
        </p:nvSpPr>
        <p:spPr/>
        <p:txBody>
          <a:bodyPr/>
          <a:lstStyle/>
          <a:p>
            <a:endParaRPr lang="en-US"/>
          </a:p>
        </p:txBody>
      </p:sp>
      <p:pic>
        <p:nvPicPr>
          <p:cNvPr id="2128901" name="Picture 1029" descr="img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34692" name="Rectangle 4"/>
          <p:cNvSpPr>
            <a:spLocks noGrp="1" noChangeArrowheads="1"/>
          </p:cNvSpPr>
          <p:nvPr>
            <p:ph type="title"/>
          </p:nvPr>
        </p:nvSpPr>
        <p:spPr/>
        <p:txBody>
          <a:bodyPr/>
          <a:lstStyle/>
          <a:p>
            <a:endParaRPr lang="en-US"/>
          </a:p>
        </p:txBody>
      </p:sp>
      <p:pic>
        <p:nvPicPr>
          <p:cNvPr id="2034693" name="Picture 5" descr="img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79748" name="Rectangle 4"/>
          <p:cNvSpPr>
            <a:spLocks noGrp="1" noChangeArrowheads="1"/>
          </p:cNvSpPr>
          <p:nvPr>
            <p:ph type="title"/>
          </p:nvPr>
        </p:nvSpPr>
        <p:spPr/>
        <p:txBody>
          <a:bodyPr/>
          <a:lstStyle/>
          <a:p>
            <a:endParaRPr lang="en-US"/>
          </a:p>
        </p:txBody>
      </p:sp>
      <p:pic>
        <p:nvPicPr>
          <p:cNvPr id="2079749" name="Picture 5" descr="img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0772" name="Rectangle 4"/>
          <p:cNvSpPr>
            <a:spLocks noGrp="1" noChangeArrowheads="1"/>
          </p:cNvSpPr>
          <p:nvPr>
            <p:ph type="title"/>
          </p:nvPr>
        </p:nvSpPr>
        <p:spPr/>
        <p:txBody>
          <a:bodyPr/>
          <a:lstStyle/>
          <a:p>
            <a:endParaRPr lang="en-US"/>
          </a:p>
        </p:txBody>
      </p:sp>
      <p:pic>
        <p:nvPicPr>
          <p:cNvPr id="2080773" name="Picture 5" descr="img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IS 240 - Spring 2011</a:t>
            </a:r>
          </a:p>
        </p:txBody>
      </p:sp>
      <p:sp>
        <p:nvSpPr>
          <p:cNvPr id="699394" name="Rectangle 2"/>
          <p:cNvSpPr>
            <a:spLocks noGrp="1" noChangeArrowheads="1"/>
          </p:cNvSpPr>
          <p:nvPr>
            <p:ph type="title"/>
          </p:nvPr>
        </p:nvSpPr>
        <p:spPr/>
        <p:txBody>
          <a:bodyPr/>
          <a:lstStyle/>
          <a:p>
            <a:r>
              <a:rPr lang="en-US"/>
              <a:t>Mini-TREC</a:t>
            </a:r>
          </a:p>
        </p:txBody>
      </p:sp>
      <p:sp>
        <p:nvSpPr>
          <p:cNvPr id="699395" name="Rectangle 3"/>
          <p:cNvSpPr>
            <a:spLocks noGrp="1" noChangeArrowheads="1"/>
          </p:cNvSpPr>
          <p:nvPr>
            <p:ph type="body" idx="1"/>
          </p:nvPr>
        </p:nvSpPr>
        <p:spPr/>
        <p:txBody>
          <a:bodyPr/>
          <a:lstStyle/>
          <a:p>
            <a:r>
              <a:rPr lang="en-US" dirty="0"/>
              <a:t>Proposed Schedule</a:t>
            </a:r>
          </a:p>
          <a:p>
            <a:pPr lvl="1"/>
            <a:r>
              <a:rPr lang="en-US" dirty="0"/>
              <a:t>February </a:t>
            </a:r>
            <a:r>
              <a:rPr lang="en-US" dirty="0" smtClean="0"/>
              <a:t>11 </a:t>
            </a:r>
            <a:r>
              <a:rPr lang="en-US" dirty="0"/>
              <a:t>– Database and previous Queries</a:t>
            </a:r>
          </a:p>
          <a:p>
            <a:pPr lvl="1"/>
            <a:r>
              <a:rPr lang="en-US" dirty="0"/>
              <a:t>March </a:t>
            </a:r>
            <a:r>
              <a:rPr lang="en-US" dirty="0" smtClean="0"/>
              <a:t>4 </a:t>
            </a:r>
            <a:r>
              <a:rPr lang="en-US" dirty="0"/>
              <a:t>– report on system acquisition and setup</a:t>
            </a:r>
          </a:p>
          <a:p>
            <a:pPr lvl="1"/>
            <a:r>
              <a:rPr lang="en-US" dirty="0"/>
              <a:t>March </a:t>
            </a:r>
            <a:r>
              <a:rPr lang="en-US" dirty="0" smtClean="0"/>
              <a:t>6, </a:t>
            </a:r>
            <a:r>
              <a:rPr lang="en-US" dirty="0"/>
              <a:t>New Queries for testing…</a:t>
            </a:r>
          </a:p>
          <a:p>
            <a:pPr lvl="1"/>
            <a:r>
              <a:rPr lang="en-US" dirty="0"/>
              <a:t>April </a:t>
            </a:r>
            <a:r>
              <a:rPr lang="en-US" dirty="0" smtClean="0"/>
              <a:t>22, </a:t>
            </a:r>
            <a:r>
              <a:rPr lang="en-US" dirty="0"/>
              <a:t>Results due</a:t>
            </a:r>
          </a:p>
          <a:p>
            <a:pPr lvl="1"/>
            <a:r>
              <a:rPr lang="en-US" dirty="0">
                <a:solidFill>
                  <a:srgbClr val="FF0000"/>
                </a:solidFill>
              </a:rPr>
              <a:t>April </a:t>
            </a:r>
            <a:r>
              <a:rPr lang="en-US" dirty="0" smtClean="0">
                <a:solidFill>
                  <a:srgbClr val="FF0000"/>
                </a:solidFill>
              </a:rPr>
              <a:t>24, </a:t>
            </a:r>
            <a:r>
              <a:rPr lang="en-US" dirty="0">
                <a:solidFill>
                  <a:srgbClr val="FF0000"/>
                </a:solidFill>
              </a:rPr>
              <a:t>Results and system rankings</a:t>
            </a:r>
          </a:p>
          <a:p>
            <a:pPr lvl="1"/>
            <a:r>
              <a:rPr lang="en-US" dirty="0">
                <a:solidFill>
                  <a:srgbClr val="FF0000"/>
                </a:solidFill>
              </a:rPr>
              <a:t>April </a:t>
            </a:r>
            <a:r>
              <a:rPr lang="en-US" dirty="0" smtClean="0">
                <a:solidFill>
                  <a:srgbClr val="FF0000"/>
                </a:solidFill>
              </a:rPr>
              <a:t>29  </a:t>
            </a:r>
            <a:r>
              <a:rPr lang="en-US" dirty="0">
                <a:solidFill>
                  <a:srgbClr val="FF0000"/>
                </a:solidFill>
              </a:rPr>
              <a:t>Group reports and discussion</a:t>
            </a:r>
          </a:p>
        </p:txBody>
      </p:sp>
    </p:spTree>
    <p:extLst>
      <p:ext uri="{BB962C8B-B14F-4D97-AF65-F5344CB8AC3E}">
        <p14:creationId xmlns:p14="http://schemas.microsoft.com/office/powerpoint/2010/main" val="42403131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1796" name="Rectangle 4"/>
          <p:cNvSpPr>
            <a:spLocks noGrp="1" noChangeArrowheads="1"/>
          </p:cNvSpPr>
          <p:nvPr>
            <p:ph type="title"/>
          </p:nvPr>
        </p:nvSpPr>
        <p:spPr/>
        <p:txBody>
          <a:bodyPr/>
          <a:lstStyle/>
          <a:p>
            <a:endParaRPr lang="en-US"/>
          </a:p>
        </p:txBody>
      </p:sp>
      <p:pic>
        <p:nvPicPr>
          <p:cNvPr id="2081797" name="Picture 5" descr="img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2820" name="Rectangle 4"/>
          <p:cNvSpPr>
            <a:spLocks noGrp="1" noChangeArrowheads="1"/>
          </p:cNvSpPr>
          <p:nvPr>
            <p:ph type="title"/>
          </p:nvPr>
        </p:nvSpPr>
        <p:spPr/>
        <p:txBody>
          <a:bodyPr/>
          <a:lstStyle/>
          <a:p>
            <a:endParaRPr lang="en-US"/>
          </a:p>
        </p:txBody>
      </p:sp>
      <p:pic>
        <p:nvPicPr>
          <p:cNvPr id="2082821" name="Picture 5" descr="img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3844" name="Rectangle 4"/>
          <p:cNvSpPr>
            <a:spLocks noGrp="1" noChangeArrowheads="1"/>
          </p:cNvSpPr>
          <p:nvPr>
            <p:ph type="title"/>
          </p:nvPr>
        </p:nvSpPr>
        <p:spPr/>
        <p:txBody>
          <a:bodyPr/>
          <a:lstStyle/>
          <a:p>
            <a:endParaRPr lang="en-US"/>
          </a:p>
        </p:txBody>
      </p:sp>
      <p:pic>
        <p:nvPicPr>
          <p:cNvPr id="2083845" name="Picture 5" descr="img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4868" name="Rectangle 4"/>
          <p:cNvSpPr>
            <a:spLocks noGrp="1" noChangeArrowheads="1"/>
          </p:cNvSpPr>
          <p:nvPr>
            <p:ph type="title"/>
          </p:nvPr>
        </p:nvSpPr>
        <p:spPr/>
        <p:txBody>
          <a:bodyPr/>
          <a:lstStyle/>
          <a:p>
            <a:endParaRPr lang="en-US"/>
          </a:p>
        </p:txBody>
      </p:sp>
      <p:pic>
        <p:nvPicPr>
          <p:cNvPr id="2084869" name="Picture 5" descr="img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5892" name="Rectangle 4"/>
          <p:cNvSpPr>
            <a:spLocks noGrp="1" noChangeArrowheads="1"/>
          </p:cNvSpPr>
          <p:nvPr>
            <p:ph type="title"/>
          </p:nvPr>
        </p:nvSpPr>
        <p:spPr/>
        <p:txBody>
          <a:bodyPr/>
          <a:lstStyle/>
          <a:p>
            <a:endParaRPr lang="en-US"/>
          </a:p>
        </p:txBody>
      </p:sp>
      <p:pic>
        <p:nvPicPr>
          <p:cNvPr id="2085893" name="Picture 5" descr="img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6916" name="Rectangle 4"/>
          <p:cNvSpPr>
            <a:spLocks noGrp="1" noChangeArrowheads="1"/>
          </p:cNvSpPr>
          <p:nvPr>
            <p:ph type="title"/>
          </p:nvPr>
        </p:nvSpPr>
        <p:spPr/>
        <p:txBody>
          <a:bodyPr/>
          <a:lstStyle/>
          <a:p>
            <a:endParaRPr lang="en-US"/>
          </a:p>
        </p:txBody>
      </p:sp>
      <p:pic>
        <p:nvPicPr>
          <p:cNvPr id="2086918" name="Picture 6" descr="img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126852" name="Rectangle 1028"/>
          <p:cNvSpPr>
            <a:spLocks noGrp="1" noChangeArrowheads="1"/>
          </p:cNvSpPr>
          <p:nvPr>
            <p:ph type="title"/>
          </p:nvPr>
        </p:nvSpPr>
        <p:spPr/>
        <p:txBody>
          <a:bodyPr/>
          <a:lstStyle/>
          <a:p>
            <a:endParaRPr lang="en-US"/>
          </a:p>
        </p:txBody>
      </p:sp>
      <p:pic>
        <p:nvPicPr>
          <p:cNvPr id="2126853" name="Picture 1029" descr="img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7940" name="Rectangle 4"/>
          <p:cNvSpPr>
            <a:spLocks noGrp="1" noChangeArrowheads="1"/>
          </p:cNvSpPr>
          <p:nvPr>
            <p:ph type="title"/>
          </p:nvPr>
        </p:nvSpPr>
        <p:spPr/>
        <p:txBody>
          <a:bodyPr/>
          <a:lstStyle/>
          <a:p>
            <a:endParaRPr lang="en-US"/>
          </a:p>
        </p:txBody>
      </p:sp>
      <p:pic>
        <p:nvPicPr>
          <p:cNvPr id="2087941" name="Picture 5" descr="img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8964" name="Rectangle 4"/>
          <p:cNvSpPr>
            <a:spLocks noGrp="1" noChangeArrowheads="1"/>
          </p:cNvSpPr>
          <p:nvPr>
            <p:ph type="title"/>
          </p:nvPr>
        </p:nvSpPr>
        <p:spPr/>
        <p:txBody>
          <a:bodyPr/>
          <a:lstStyle/>
          <a:p>
            <a:endParaRPr lang="en-US"/>
          </a:p>
        </p:txBody>
      </p:sp>
      <p:pic>
        <p:nvPicPr>
          <p:cNvPr id="2088965" name="Picture 5" descr="img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89988" name="Rectangle 4"/>
          <p:cNvSpPr>
            <a:spLocks noGrp="1" noChangeArrowheads="1"/>
          </p:cNvSpPr>
          <p:nvPr>
            <p:ph type="title"/>
          </p:nvPr>
        </p:nvSpPr>
        <p:spPr/>
        <p:txBody>
          <a:bodyPr/>
          <a:lstStyle/>
          <a:p>
            <a:endParaRPr lang="en-US"/>
          </a:p>
        </p:txBody>
      </p:sp>
      <p:pic>
        <p:nvPicPr>
          <p:cNvPr id="2089989" name="Picture 5" descr="img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MiniTREC</a:t>
            </a:r>
            <a:r>
              <a:rPr lang="en-US" dirty="0" smtClean="0"/>
              <a:t> Results 2013</a:t>
            </a:r>
            <a:endParaRPr lang="en-US" dirty="0"/>
          </a:p>
        </p:txBody>
      </p:sp>
      <p:sp>
        <p:nvSpPr>
          <p:cNvPr id="4" name="Date Placeholder 3"/>
          <p:cNvSpPr>
            <a:spLocks noGrp="1"/>
          </p:cNvSpPr>
          <p:nvPr>
            <p:ph type="dt" sz="half" idx="10"/>
          </p:nvPr>
        </p:nvSpPr>
        <p:spPr/>
        <p:txBody>
          <a:bodyPr/>
          <a:lstStyle/>
          <a:p>
            <a:r>
              <a:rPr lang="en-US" smtClean="0"/>
              <a:t>IS 240 – Spring 2013</a:t>
            </a:r>
            <a:endParaRPr lang="en-US"/>
          </a:p>
        </p:txBody>
      </p:sp>
      <p:pic>
        <p:nvPicPr>
          <p:cNvPr id="5" name="Picture 4" descr="Screen Shot 2013-04-24 at 10.08.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8039658" cy="5702696"/>
          </a:xfrm>
          <a:prstGeom prst="rect">
            <a:avLst/>
          </a:prstGeom>
        </p:spPr>
      </p:pic>
    </p:spTree>
    <p:extLst>
      <p:ext uri="{BB962C8B-B14F-4D97-AF65-F5344CB8AC3E}">
        <p14:creationId xmlns:p14="http://schemas.microsoft.com/office/powerpoint/2010/main" val="136265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91012" name="Rectangle 4"/>
          <p:cNvSpPr>
            <a:spLocks noGrp="1" noChangeArrowheads="1"/>
          </p:cNvSpPr>
          <p:nvPr>
            <p:ph type="title"/>
          </p:nvPr>
        </p:nvSpPr>
        <p:spPr/>
        <p:txBody>
          <a:bodyPr/>
          <a:lstStyle/>
          <a:p>
            <a:endParaRPr lang="en-US"/>
          </a:p>
        </p:txBody>
      </p:sp>
      <p:pic>
        <p:nvPicPr>
          <p:cNvPr id="2091013" name="Picture 5" descr="img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092036" name="Rectangle 4"/>
          <p:cNvSpPr>
            <a:spLocks noGrp="1" noChangeArrowheads="1"/>
          </p:cNvSpPr>
          <p:nvPr>
            <p:ph type="title"/>
          </p:nvPr>
        </p:nvSpPr>
        <p:spPr/>
        <p:txBody>
          <a:bodyPr/>
          <a:lstStyle/>
          <a:p>
            <a:endParaRPr lang="en-US"/>
          </a:p>
        </p:txBody>
      </p:sp>
      <p:pic>
        <p:nvPicPr>
          <p:cNvPr id="2092037" name="Picture 5" descr="img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108420" name="Rectangle 4"/>
          <p:cNvSpPr>
            <a:spLocks noGrp="1" noChangeArrowheads="1"/>
          </p:cNvSpPr>
          <p:nvPr>
            <p:ph type="title"/>
          </p:nvPr>
        </p:nvSpPr>
        <p:spPr/>
        <p:txBody>
          <a:bodyPr/>
          <a:lstStyle/>
          <a:p>
            <a:endParaRPr lang="en-US"/>
          </a:p>
        </p:txBody>
      </p:sp>
      <p:pic>
        <p:nvPicPr>
          <p:cNvPr id="2108421" name="Picture 5" descr="img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124804" name="Rectangle 4"/>
          <p:cNvSpPr>
            <a:spLocks noGrp="1" noChangeArrowheads="1"/>
          </p:cNvSpPr>
          <p:nvPr>
            <p:ph type="title"/>
          </p:nvPr>
        </p:nvSpPr>
        <p:spPr/>
        <p:txBody>
          <a:bodyPr/>
          <a:lstStyle/>
          <a:p>
            <a:endParaRPr lang="en-US"/>
          </a:p>
        </p:txBody>
      </p:sp>
      <p:pic>
        <p:nvPicPr>
          <p:cNvPr id="2124805" name="Picture 5" descr="img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109444" name="Rectangle 4"/>
          <p:cNvSpPr>
            <a:spLocks noGrp="1" noChangeArrowheads="1"/>
          </p:cNvSpPr>
          <p:nvPr>
            <p:ph type="title"/>
          </p:nvPr>
        </p:nvSpPr>
        <p:spPr/>
        <p:txBody>
          <a:bodyPr/>
          <a:lstStyle/>
          <a:p>
            <a:endParaRPr lang="en-US"/>
          </a:p>
        </p:txBody>
      </p:sp>
      <p:pic>
        <p:nvPicPr>
          <p:cNvPr id="2109445" name="Picture 5" descr="img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2110468" name="Rectangle 4"/>
          <p:cNvSpPr>
            <a:spLocks noGrp="1" noChangeArrowheads="1"/>
          </p:cNvSpPr>
          <p:nvPr>
            <p:ph type="title"/>
          </p:nvPr>
        </p:nvSpPr>
        <p:spPr/>
        <p:txBody>
          <a:bodyPr/>
          <a:lstStyle/>
          <a:p>
            <a:endParaRPr lang="en-US"/>
          </a:p>
        </p:txBody>
      </p:sp>
      <p:pic>
        <p:nvPicPr>
          <p:cNvPr id="2110469" name="Picture 5" descr="img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848324" name="Rectangle 4"/>
          <p:cNvSpPr>
            <a:spLocks noGrp="1" noChangeArrowheads="1"/>
          </p:cNvSpPr>
          <p:nvPr>
            <p:ph type="title"/>
          </p:nvPr>
        </p:nvSpPr>
        <p:spPr/>
        <p:txBody>
          <a:bodyPr/>
          <a:lstStyle/>
          <a:p>
            <a:r>
              <a:rPr lang="en-US"/>
              <a:t>Today </a:t>
            </a:r>
          </a:p>
        </p:txBody>
      </p:sp>
      <p:sp>
        <p:nvSpPr>
          <p:cNvPr id="1848325" name="Rectangle 5"/>
          <p:cNvSpPr>
            <a:spLocks noGrp="1" noChangeArrowheads="1"/>
          </p:cNvSpPr>
          <p:nvPr>
            <p:ph type="body" idx="1"/>
          </p:nvPr>
        </p:nvSpPr>
        <p:spPr/>
        <p:txBody>
          <a:bodyPr/>
          <a:lstStyle/>
          <a:p>
            <a:r>
              <a:rPr lang="en-US" dirty="0"/>
              <a:t>Review</a:t>
            </a:r>
          </a:p>
          <a:p>
            <a:pPr lvl="1"/>
            <a:r>
              <a:rPr lang="en-US" dirty="0" smtClean="0"/>
              <a:t>Web Search Engines and Algorithms</a:t>
            </a:r>
          </a:p>
          <a:p>
            <a:pPr lvl="1"/>
            <a:r>
              <a:rPr lang="en-US" dirty="0" smtClean="0"/>
              <a:t>Web indexes and Ranking – PageRank</a:t>
            </a:r>
          </a:p>
          <a:p>
            <a:pPr lvl="1"/>
            <a:r>
              <a:rPr lang="en-US" dirty="0" err="1" smtClean="0"/>
              <a:t>Hadoop</a:t>
            </a:r>
            <a:r>
              <a:rPr lang="en-US" dirty="0" smtClean="0"/>
              <a:t>/</a:t>
            </a:r>
            <a:r>
              <a:rPr lang="en-US" dirty="0" err="1" smtClean="0"/>
              <a:t>Nutch</a:t>
            </a:r>
            <a:r>
              <a:rPr lang="en-US" dirty="0" smtClean="0"/>
              <a:t> Processing</a:t>
            </a:r>
          </a:p>
          <a:p>
            <a:r>
              <a:rPr lang="en-US" dirty="0" smtClean="0"/>
              <a:t>Web </a:t>
            </a:r>
            <a:r>
              <a:rPr lang="en-US" dirty="0"/>
              <a:t>Search Processing</a:t>
            </a:r>
          </a:p>
          <a:p>
            <a:pPr lvl="1"/>
            <a:r>
              <a:rPr lang="en-US" dirty="0" smtClean="0"/>
              <a:t>Parallel </a:t>
            </a:r>
            <a:r>
              <a:rPr lang="en-US" dirty="0"/>
              <a:t>Architectures (</a:t>
            </a:r>
            <a:r>
              <a:rPr lang="en-US" dirty="0" err="1"/>
              <a:t>Inktomi</a:t>
            </a:r>
            <a:r>
              <a:rPr lang="en-US" dirty="0"/>
              <a:t> - Brewer)</a:t>
            </a:r>
          </a:p>
          <a:p>
            <a:pPr lvl="1"/>
            <a:r>
              <a:rPr lang="en-US" dirty="0"/>
              <a:t>Cheshire III Design</a:t>
            </a:r>
          </a:p>
          <a:p>
            <a:endParaRPr lang="en-US" dirty="0"/>
          </a:p>
        </p:txBody>
      </p:sp>
      <p:sp>
        <p:nvSpPr>
          <p:cNvPr id="1848326" name="Text Box 6"/>
          <p:cNvSpPr txBox="1">
            <a:spLocks noChangeArrowheads="1"/>
          </p:cNvSpPr>
          <p:nvPr/>
        </p:nvSpPr>
        <p:spPr bwMode="auto">
          <a:xfrm>
            <a:off x="525463" y="6096000"/>
            <a:ext cx="825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3300"/>
                </a:solidFill>
                <a:latin typeface="Arial" charset="0"/>
              </a:rPr>
              <a:t>Credit for some of the slides in this lecture goes to Marti Hearst and Eric Brewer</a:t>
            </a:r>
          </a:p>
        </p:txBody>
      </p:sp>
    </p:spTree>
    <p:extLst>
      <p:ext uri="{BB962C8B-B14F-4D97-AF65-F5344CB8AC3E}">
        <p14:creationId xmlns:p14="http://schemas.microsoft.com/office/powerpoint/2010/main" val="19974289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56898" name="Rectangle 2"/>
          <p:cNvSpPr>
            <a:spLocks noGrp="1" noChangeArrowheads="1"/>
          </p:cNvSpPr>
          <p:nvPr>
            <p:ph type="title"/>
          </p:nvPr>
        </p:nvSpPr>
        <p:spPr/>
        <p:txBody>
          <a:bodyPr/>
          <a:lstStyle/>
          <a:p>
            <a:r>
              <a:rPr lang="en-US"/>
              <a:t>Introduction</a:t>
            </a:r>
          </a:p>
        </p:txBody>
      </p:sp>
      <p:sp>
        <p:nvSpPr>
          <p:cNvPr id="2256899" name="Rectangle 3"/>
          <p:cNvSpPr>
            <a:spLocks noGrp="1" noChangeArrowheads="1"/>
          </p:cNvSpPr>
          <p:nvPr>
            <p:ph type="body" idx="1"/>
          </p:nvPr>
        </p:nvSpPr>
        <p:spPr/>
        <p:txBody>
          <a:bodyPr/>
          <a:lstStyle/>
          <a:p>
            <a:pPr>
              <a:lnSpc>
                <a:spcPct val="90000"/>
              </a:lnSpc>
            </a:pPr>
            <a:r>
              <a:rPr lang="en-US" sz="2800"/>
              <a:t>Cheshire History:</a:t>
            </a:r>
          </a:p>
          <a:p>
            <a:pPr lvl="1">
              <a:lnSpc>
                <a:spcPct val="90000"/>
              </a:lnSpc>
            </a:pPr>
            <a:r>
              <a:rPr lang="en-US" sz="2400"/>
              <a:t>Developed at UC Berkeley originally</a:t>
            </a:r>
          </a:p>
          <a:p>
            <a:pPr lvl="1">
              <a:lnSpc>
                <a:spcPct val="90000"/>
              </a:lnSpc>
            </a:pPr>
            <a:r>
              <a:rPr lang="en-US" sz="2400"/>
              <a:t>Solution for library data (C1), then SGML (C2), then XML</a:t>
            </a:r>
          </a:p>
          <a:p>
            <a:pPr lvl="1">
              <a:lnSpc>
                <a:spcPct val="90000"/>
              </a:lnSpc>
            </a:pPr>
            <a:r>
              <a:rPr lang="en-US" sz="2400"/>
              <a:t>Monolithic applications for indexing and retrieval server in C + TCL scripting</a:t>
            </a:r>
          </a:p>
          <a:p>
            <a:pPr lvl="1">
              <a:lnSpc>
                <a:spcPct val="90000"/>
              </a:lnSpc>
            </a:pPr>
            <a:endParaRPr lang="en-US" sz="2400"/>
          </a:p>
          <a:p>
            <a:pPr>
              <a:lnSpc>
                <a:spcPct val="90000"/>
              </a:lnSpc>
            </a:pPr>
            <a:r>
              <a:rPr lang="en-US" sz="2800"/>
              <a:t>Cheshire3:</a:t>
            </a:r>
          </a:p>
          <a:p>
            <a:pPr lvl="1">
              <a:lnSpc>
                <a:spcPct val="90000"/>
              </a:lnSpc>
            </a:pPr>
            <a:r>
              <a:rPr lang="en-US" sz="2400"/>
              <a:t>Developed at Liverpool, plus Berkeley</a:t>
            </a:r>
          </a:p>
          <a:p>
            <a:pPr lvl="1">
              <a:lnSpc>
                <a:spcPct val="90000"/>
              </a:lnSpc>
            </a:pPr>
            <a:r>
              <a:rPr lang="en-US" sz="2400"/>
              <a:t>XML, Unicode, Grid scalable: Standards based</a:t>
            </a:r>
          </a:p>
          <a:p>
            <a:pPr lvl="1">
              <a:lnSpc>
                <a:spcPct val="90000"/>
              </a:lnSpc>
            </a:pPr>
            <a:r>
              <a:rPr lang="en-US" sz="2400"/>
              <a:t>Object Oriented Framework</a:t>
            </a:r>
          </a:p>
          <a:p>
            <a:pPr lvl="1">
              <a:lnSpc>
                <a:spcPct val="90000"/>
              </a:lnSpc>
            </a:pPr>
            <a:r>
              <a:rPr lang="en-US" sz="2400"/>
              <a:t>Easy to develop and extend in Python</a:t>
            </a:r>
          </a:p>
        </p:txBody>
      </p:sp>
    </p:spTree>
    <p:extLst>
      <p:ext uri="{BB962C8B-B14F-4D97-AF65-F5344CB8AC3E}">
        <p14:creationId xmlns:p14="http://schemas.microsoft.com/office/powerpoint/2010/main" val="689511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58946" name="Rectangle 2"/>
          <p:cNvSpPr>
            <a:spLocks noGrp="1" noChangeArrowheads="1"/>
          </p:cNvSpPr>
          <p:nvPr>
            <p:ph type="title"/>
          </p:nvPr>
        </p:nvSpPr>
        <p:spPr/>
        <p:txBody>
          <a:bodyPr/>
          <a:lstStyle/>
          <a:p>
            <a:r>
              <a:rPr lang="en-US"/>
              <a:t>Introduction</a:t>
            </a:r>
          </a:p>
        </p:txBody>
      </p:sp>
      <p:sp>
        <p:nvSpPr>
          <p:cNvPr id="2258947" name="Rectangle 3"/>
          <p:cNvSpPr>
            <a:spLocks noGrp="1" noChangeArrowheads="1"/>
          </p:cNvSpPr>
          <p:nvPr>
            <p:ph type="body" idx="1"/>
          </p:nvPr>
        </p:nvSpPr>
        <p:spPr/>
        <p:txBody>
          <a:bodyPr/>
          <a:lstStyle/>
          <a:p>
            <a:r>
              <a:rPr lang="en-US" sz="2800" dirty="0"/>
              <a:t>Today:</a:t>
            </a:r>
          </a:p>
          <a:p>
            <a:pPr lvl="1"/>
            <a:r>
              <a:rPr lang="en-US" sz="2400" dirty="0"/>
              <a:t>Version </a:t>
            </a:r>
            <a:r>
              <a:rPr lang="en-US" sz="2400" dirty="0" smtClean="0"/>
              <a:t>1.0</a:t>
            </a:r>
            <a:endParaRPr lang="en-US" sz="2400" dirty="0"/>
          </a:p>
          <a:p>
            <a:pPr lvl="1"/>
            <a:r>
              <a:rPr lang="en-US" sz="2400" dirty="0"/>
              <a:t>Mostly stable, but needs thorough QA </a:t>
            </a:r>
            <a:r>
              <a:rPr lang="en-US" sz="2400" b="1" dirty="0"/>
              <a:t>and docs</a:t>
            </a:r>
          </a:p>
          <a:p>
            <a:pPr lvl="1"/>
            <a:r>
              <a:rPr lang="en-US" sz="2400" dirty="0"/>
              <a:t>Grid, NLP and Classification algorithms integrated</a:t>
            </a:r>
          </a:p>
          <a:p>
            <a:pPr lvl="1"/>
            <a:endParaRPr lang="en-US" sz="2400" dirty="0"/>
          </a:p>
        </p:txBody>
      </p:sp>
    </p:spTree>
    <p:extLst>
      <p:ext uri="{BB962C8B-B14F-4D97-AF65-F5344CB8AC3E}">
        <p14:creationId xmlns:p14="http://schemas.microsoft.com/office/powerpoint/2010/main" val="2179161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60994" name="Rectangle 2"/>
          <p:cNvSpPr>
            <a:spLocks noGrp="1" noChangeArrowheads="1"/>
          </p:cNvSpPr>
          <p:nvPr>
            <p:ph type="title"/>
          </p:nvPr>
        </p:nvSpPr>
        <p:spPr/>
        <p:txBody>
          <a:bodyPr/>
          <a:lstStyle/>
          <a:p>
            <a:r>
              <a:rPr lang="en-US"/>
              <a:t>Context</a:t>
            </a:r>
          </a:p>
        </p:txBody>
      </p:sp>
      <p:sp>
        <p:nvSpPr>
          <p:cNvPr id="2260995" name="Rectangle 3"/>
          <p:cNvSpPr>
            <a:spLocks noGrp="1" noChangeArrowheads="1"/>
          </p:cNvSpPr>
          <p:nvPr>
            <p:ph type="body" idx="1"/>
          </p:nvPr>
        </p:nvSpPr>
        <p:spPr/>
        <p:txBody>
          <a:bodyPr/>
          <a:lstStyle/>
          <a:p>
            <a:pPr>
              <a:lnSpc>
                <a:spcPct val="90000"/>
              </a:lnSpc>
            </a:pPr>
            <a:r>
              <a:rPr lang="en-US" sz="2800"/>
              <a:t>Environmental Requirements:</a:t>
            </a:r>
          </a:p>
          <a:p>
            <a:pPr lvl="1">
              <a:lnSpc>
                <a:spcPct val="90000"/>
              </a:lnSpc>
            </a:pPr>
            <a:r>
              <a:rPr lang="en-US" sz="2400"/>
              <a:t>Very Large scale information systems</a:t>
            </a:r>
          </a:p>
          <a:p>
            <a:pPr lvl="2">
              <a:lnSpc>
                <a:spcPct val="90000"/>
              </a:lnSpc>
            </a:pPr>
            <a:r>
              <a:rPr lang="en-US" sz="2000"/>
              <a:t>Terabyte scale  (Data Grid)</a:t>
            </a:r>
          </a:p>
          <a:p>
            <a:pPr lvl="2">
              <a:lnSpc>
                <a:spcPct val="90000"/>
              </a:lnSpc>
            </a:pPr>
            <a:r>
              <a:rPr lang="en-US" sz="2000"/>
              <a:t>Computationally expensive processes (Comp. Grid) </a:t>
            </a:r>
          </a:p>
          <a:p>
            <a:pPr lvl="2">
              <a:lnSpc>
                <a:spcPct val="90000"/>
              </a:lnSpc>
            </a:pPr>
            <a:endParaRPr lang="en-US" sz="2000"/>
          </a:p>
          <a:p>
            <a:pPr>
              <a:lnSpc>
                <a:spcPct val="90000"/>
              </a:lnSpc>
            </a:pPr>
            <a:r>
              <a:rPr lang="en-US" sz="2800"/>
              <a:t>Digital Preservation</a:t>
            </a:r>
          </a:p>
          <a:p>
            <a:pPr>
              <a:lnSpc>
                <a:spcPct val="90000"/>
              </a:lnSpc>
            </a:pPr>
            <a:r>
              <a:rPr lang="en-US" sz="2800"/>
              <a:t>Analysis of data, not just retrieval (Data/Text Mining)</a:t>
            </a:r>
          </a:p>
          <a:p>
            <a:pPr>
              <a:lnSpc>
                <a:spcPct val="90000"/>
              </a:lnSpc>
            </a:pPr>
            <a:r>
              <a:rPr lang="en-US" sz="2800"/>
              <a:t>Ease of Extensibility, Customizability (Python)</a:t>
            </a:r>
          </a:p>
          <a:p>
            <a:pPr>
              <a:lnSpc>
                <a:spcPct val="90000"/>
              </a:lnSpc>
            </a:pPr>
            <a:r>
              <a:rPr lang="en-US" sz="2800"/>
              <a:t>Open Source</a:t>
            </a:r>
          </a:p>
          <a:p>
            <a:pPr>
              <a:lnSpc>
                <a:spcPct val="90000"/>
              </a:lnSpc>
            </a:pPr>
            <a:r>
              <a:rPr lang="en-US" sz="2800"/>
              <a:t>Integrate not Re-implement</a:t>
            </a:r>
          </a:p>
          <a:p>
            <a:pPr>
              <a:lnSpc>
                <a:spcPct val="90000"/>
              </a:lnSpc>
            </a:pPr>
            <a:r>
              <a:rPr lang="en-US" sz="2800"/>
              <a:t>"Web 2.0" – interactivity and dynamic interfaces</a:t>
            </a:r>
          </a:p>
        </p:txBody>
      </p:sp>
    </p:spTree>
    <p:extLst>
      <p:ext uri="{BB962C8B-B14F-4D97-AF65-F5344CB8AC3E}">
        <p14:creationId xmlns:p14="http://schemas.microsoft.com/office/powerpoint/2010/main" val="276156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my runs…</a:t>
            </a:r>
            <a:endParaRPr lang="en-US" dirty="0"/>
          </a:p>
        </p:txBody>
      </p:sp>
      <p:sp>
        <p:nvSpPr>
          <p:cNvPr id="4" name="Date Placeholder 3"/>
          <p:cNvSpPr>
            <a:spLocks noGrp="1"/>
          </p:cNvSpPr>
          <p:nvPr>
            <p:ph type="dt" sz="half" idx="10"/>
          </p:nvPr>
        </p:nvSpPr>
        <p:spPr/>
        <p:txBody>
          <a:bodyPr/>
          <a:lstStyle/>
          <a:p>
            <a:r>
              <a:rPr lang="en-US" smtClean="0"/>
              <a:t>IS 240 – Spring 2013</a:t>
            </a:r>
            <a:endParaRPr lang="en-US"/>
          </a:p>
        </p:txBody>
      </p:sp>
      <p:pic>
        <p:nvPicPr>
          <p:cNvPr id="7" name="Picture 6" descr="Screen Shot 2013-04-24 at 10.13.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8065060" cy="5740798"/>
          </a:xfrm>
          <a:prstGeom prst="rect">
            <a:avLst/>
          </a:prstGeom>
        </p:spPr>
      </p:pic>
    </p:spTree>
    <p:extLst>
      <p:ext uri="{BB962C8B-B14F-4D97-AF65-F5344CB8AC3E}">
        <p14:creationId xmlns:p14="http://schemas.microsoft.com/office/powerpoint/2010/main" val="3198677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ate Placeholder 2"/>
          <p:cNvSpPr>
            <a:spLocks noGrp="1"/>
          </p:cNvSpPr>
          <p:nvPr>
            <p:ph type="dt" sz="half" idx="10"/>
          </p:nvPr>
        </p:nvSpPr>
        <p:spPr/>
        <p:txBody>
          <a:bodyPr/>
          <a:lstStyle/>
          <a:p>
            <a:endParaRPr lang="en-US"/>
          </a:p>
          <a:p>
            <a:r>
              <a:rPr lang="en-US"/>
              <a:t>IS 240 – Spring 2010	</a:t>
            </a:r>
          </a:p>
        </p:txBody>
      </p:sp>
      <p:sp>
        <p:nvSpPr>
          <p:cNvPr id="2263042" name="Rectangle 2"/>
          <p:cNvSpPr>
            <a:spLocks noGrp="1" noChangeArrowheads="1"/>
          </p:cNvSpPr>
          <p:nvPr>
            <p:ph type="title"/>
          </p:nvPr>
        </p:nvSpPr>
        <p:spPr/>
        <p:txBody>
          <a:bodyPr/>
          <a:lstStyle/>
          <a:p>
            <a:r>
              <a:rPr lang="en-US"/>
              <a:t>Context</a:t>
            </a:r>
          </a:p>
        </p:txBody>
      </p:sp>
      <p:grpSp>
        <p:nvGrpSpPr>
          <p:cNvPr id="2263043" name="Group 3"/>
          <p:cNvGrpSpPr>
            <a:grpSpLocks/>
          </p:cNvGrpSpPr>
          <p:nvPr/>
        </p:nvGrpSpPr>
        <p:grpSpPr bwMode="auto">
          <a:xfrm>
            <a:off x="0" y="990600"/>
            <a:ext cx="9144000" cy="5360988"/>
            <a:chOff x="0" y="655"/>
            <a:chExt cx="6048" cy="3662"/>
          </a:xfrm>
        </p:grpSpPr>
        <p:sp>
          <p:nvSpPr>
            <p:cNvPr id="2263044" name="Text Box 4"/>
            <p:cNvSpPr txBox="1">
              <a:spLocks noChangeArrowheads="1"/>
            </p:cNvSpPr>
            <p:nvPr/>
          </p:nvSpPr>
          <p:spPr bwMode="auto">
            <a:xfrm>
              <a:off x="0" y="655"/>
              <a:ext cx="6048" cy="3662"/>
            </a:xfrm>
            <a:prstGeom prst="rect">
              <a:avLst/>
            </a:prstGeom>
            <a:solidFill>
              <a:srgbClr val="FFFFFF">
                <a:alpha val="89999"/>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3045" name="AutoShape 5"/>
            <p:cNvSpPr>
              <a:spLocks noChangeArrowheads="1"/>
            </p:cNvSpPr>
            <p:nvPr/>
          </p:nvSpPr>
          <p:spPr bwMode="auto">
            <a:xfrm>
              <a:off x="1465" y="664"/>
              <a:ext cx="3171" cy="3575"/>
            </a:xfrm>
            <a:prstGeom prst="roundRect">
              <a:avLst>
                <a:gd name="adj" fmla="val 28"/>
              </a:avLst>
            </a:prstGeom>
            <a:solidFill>
              <a:srgbClr val="9966CC">
                <a:alpha val="9999"/>
              </a:srgbClr>
            </a:solidFill>
            <a:ln w="9525">
              <a:solidFill>
                <a:srgbClr val="000000"/>
              </a:solidFill>
              <a:prstDash val="sysDot"/>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3046" name="AutoShape 6"/>
            <p:cNvSpPr>
              <a:spLocks noChangeArrowheads="1"/>
            </p:cNvSpPr>
            <p:nvPr/>
          </p:nvSpPr>
          <p:spPr bwMode="auto">
            <a:xfrm>
              <a:off x="0" y="664"/>
              <a:ext cx="1465" cy="3575"/>
            </a:xfrm>
            <a:prstGeom prst="roundRect">
              <a:avLst>
                <a:gd name="adj" fmla="val 65"/>
              </a:avLst>
            </a:prstGeom>
            <a:solidFill>
              <a:srgbClr val="99CCFF">
                <a:alpha val="9999"/>
              </a:srgbClr>
            </a:solidFill>
            <a:ln w="9525">
              <a:solidFill>
                <a:srgbClr val="000000"/>
              </a:solidFill>
              <a:prstDash val="sysDot"/>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3047" name="AutoShape 7"/>
            <p:cNvSpPr>
              <a:spLocks noChangeArrowheads="1"/>
            </p:cNvSpPr>
            <p:nvPr/>
          </p:nvSpPr>
          <p:spPr bwMode="auto">
            <a:xfrm>
              <a:off x="4636" y="664"/>
              <a:ext cx="1409" cy="3575"/>
            </a:xfrm>
            <a:prstGeom prst="roundRect">
              <a:avLst>
                <a:gd name="adj" fmla="val 69"/>
              </a:avLst>
            </a:prstGeom>
            <a:solidFill>
              <a:srgbClr val="4C4C4C">
                <a:alpha val="9999"/>
              </a:srgbClr>
            </a:solidFill>
            <a:ln w="9525">
              <a:solidFill>
                <a:srgbClr val="000000"/>
              </a:solidFill>
              <a:prstDash val="sysDot"/>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3048" name="Text Box 8"/>
            <p:cNvSpPr txBox="1">
              <a:spLocks noChangeArrowheads="1"/>
            </p:cNvSpPr>
            <p:nvPr/>
          </p:nvSpPr>
          <p:spPr bwMode="auto">
            <a:xfrm>
              <a:off x="4674" y="759"/>
              <a:ext cx="1351"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algn="ctr" hangingPunct="0">
                <a:lnSpc>
                  <a:spcPct val="98000"/>
                </a:lnSpc>
                <a:buClr>
                  <a:srgbClr val="000000"/>
                </a:buClr>
                <a:buSzPct val="45000"/>
                <a:buFont typeface="StarSymbol" charset="0"/>
                <a:buNone/>
              </a:pPr>
              <a:r>
                <a:rPr lang="en-GB" sz="2000">
                  <a:solidFill>
                    <a:srgbClr val="000000"/>
                  </a:solidFill>
                  <a:latin typeface="Bitstream Vera Sans" charset="0"/>
                </a:rPr>
                <a:t>Data Grid </a:t>
              </a:r>
            </a:p>
            <a:p>
              <a:pPr algn="ctr" hangingPunct="0">
                <a:lnSpc>
                  <a:spcPct val="98000"/>
                </a:lnSpc>
                <a:buClr>
                  <a:srgbClr val="000000"/>
                </a:buClr>
                <a:buSzPct val="45000"/>
                <a:buFont typeface="StarSymbol" charset="0"/>
                <a:buNone/>
              </a:pPr>
              <a:r>
                <a:rPr lang="en-GB" sz="2000">
                  <a:solidFill>
                    <a:srgbClr val="000000"/>
                  </a:solidFill>
                  <a:latin typeface="Bitstream Vera Sans" charset="0"/>
                </a:rPr>
                <a:t>Layer</a:t>
              </a:r>
            </a:p>
          </p:txBody>
        </p:sp>
        <p:grpSp>
          <p:nvGrpSpPr>
            <p:cNvPr id="2263049" name="Group 9"/>
            <p:cNvGrpSpPr>
              <a:grpSpLocks/>
            </p:cNvGrpSpPr>
            <p:nvPr/>
          </p:nvGrpSpPr>
          <p:grpSpPr bwMode="auto">
            <a:xfrm>
              <a:off x="4802" y="2277"/>
              <a:ext cx="1140" cy="727"/>
              <a:chOff x="4946" y="2342"/>
              <a:chExt cx="1140" cy="727"/>
            </a:xfrm>
          </p:grpSpPr>
          <p:sp>
            <p:nvSpPr>
              <p:cNvPr id="2263050" name="AutoShape 10"/>
              <p:cNvSpPr>
                <a:spLocks noChangeArrowheads="1"/>
              </p:cNvSpPr>
              <p:nvPr/>
            </p:nvSpPr>
            <p:spPr bwMode="auto">
              <a:xfrm>
                <a:off x="4946" y="2342"/>
                <a:ext cx="1141" cy="181"/>
              </a:xfrm>
              <a:prstGeom prst="roundRect">
                <a:avLst>
                  <a:gd name="adj" fmla="val 556"/>
                </a:avLst>
              </a:prstGeom>
              <a:solidFill>
                <a:srgbClr val="4C4C4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FFFFFF"/>
                    </a:solidFill>
                    <a:latin typeface="Bitstream Vera Sans" charset="0"/>
                  </a:rPr>
                  <a:t>Data Grid</a:t>
                </a:r>
              </a:p>
            </p:txBody>
          </p:sp>
          <p:sp>
            <p:nvSpPr>
              <p:cNvPr id="2263051" name="Rectangle 11"/>
              <p:cNvSpPr>
                <a:spLocks noChangeArrowheads="1"/>
              </p:cNvSpPr>
              <p:nvPr/>
            </p:nvSpPr>
            <p:spPr bwMode="auto">
              <a:xfrm>
                <a:off x="4946" y="2516"/>
                <a:ext cx="1141" cy="554"/>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defTabSz="449263" hangingPunct="0">
                  <a:lnSpc>
                    <a:spcPct val="98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SRB</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iRODS</a:t>
                </a:r>
              </a:p>
              <a:p>
                <a:pPr defTabSz="449263" hangingPunct="0">
                  <a:lnSpc>
                    <a:spcPct val="97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a:p>
                <a:pPr defTabSz="449263" hangingPunct="0">
                  <a:lnSpc>
                    <a:spcPct val="146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p:txBody>
          </p:sp>
        </p:grpSp>
        <p:sp>
          <p:nvSpPr>
            <p:cNvPr id="2263052" name="Text Box 12"/>
            <p:cNvSpPr txBox="1">
              <a:spLocks noChangeArrowheads="1"/>
            </p:cNvSpPr>
            <p:nvPr/>
          </p:nvSpPr>
          <p:spPr bwMode="auto">
            <a:xfrm>
              <a:off x="1439" y="759"/>
              <a:ext cx="3146"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 pos="2171700" algn="l"/>
                  <a:tab pos="2895600" algn="l"/>
                  <a:tab pos="3619500" algn="l"/>
                  <a:tab pos="4343400" algn="l"/>
                </a:tabLst>
                <a:defRPr sz="2400">
                  <a:solidFill>
                    <a:schemeClr val="tx1"/>
                  </a:solidFill>
                  <a:latin typeface="Times New Roman" charset="0"/>
                  <a:ea typeface="ＭＳ Ｐゴシック" charset="0"/>
                </a:defRPr>
              </a:lvl9pPr>
            </a:lstStyle>
            <a:p>
              <a:pPr algn="ctr" hangingPunct="0">
                <a:lnSpc>
                  <a:spcPct val="98000"/>
                </a:lnSpc>
                <a:buClr>
                  <a:srgbClr val="000000"/>
                </a:buClr>
                <a:buSzPct val="45000"/>
                <a:buFont typeface="StarSymbol" charset="0"/>
                <a:buNone/>
              </a:pPr>
              <a:r>
                <a:rPr lang="en-GB" sz="2200">
                  <a:solidFill>
                    <a:srgbClr val="000000"/>
                  </a:solidFill>
                  <a:latin typeface="Bitstream Vera Sans" charset="0"/>
                </a:rPr>
                <a:t>Digital Library Layer</a:t>
              </a:r>
            </a:p>
          </p:txBody>
        </p:sp>
        <p:sp>
          <p:nvSpPr>
            <p:cNvPr id="2263053" name="AutoShape 13"/>
            <p:cNvSpPr>
              <a:spLocks noChangeArrowheads="1"/>
            </p:cNvSpPr>
            <p:nvPr/>
          </p:nvSpPr>
          <p:spPr bwMode="auto">
            <a:xfrm>
              <a:off x="4320" y="2698"/>
              <a:ext cx="231" cy="333"/>
            </a:xfrm>
            <a:prstGeom prst="flowChartMultidocument">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3054" name="Text Box 14"/>
            <p:cNvSpPr txBox="1">
              <a:spLocks noChangeArrowheads="1"/>
            </p:cNvSpPr>
            <p:nvPr/>
          </p:nvSpPr>
          <p:spPr bwMode="auto">
            <a:xfrm>
              <a:off x="38" y="740"/>
              <a:ext cx="1383" cy="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 pos="21717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 pos="21717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 pos="21717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 pos="21717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 pos="21717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9pPr>
            </a:lstStyle>
            <a:p>
              <a:pPr algn="ctr" hangingPunct="0">
                <a:lnSpc>
                  <a:spcPct val="98000"/>
                </a:lnSpc>
                <a:buClr>
                  <a:srgbClr val="000000"/>
                </a:buClr>
                <a:buSzPct val="45000"/>
                <a:buFont typeface="StarSymbol" charset="0"/>
                <a:buNone/>
              </a:pPr>
              <a:r>
                <a:rPr lang="en-GB" sz="2000">
                  <a:solidFill>
                    <a:srgbClr val="000000"/>
                  </a:solidFill>
                  <a:latin typeface="Bitstream Vera Sans" charset="0"/>
                </a:rPr>
                <a:t>Application</a:t>
              </a:r>
            </a:p>
            <a:p>
              <a:pPr algn="ctr" hangingPunct="0">
                <a:lnSpc>
                  <a:spcPct val="97000"/>
                </a:lnSpc>
                <a:buClr>
                  <a:srgbClr val="000000"/>
                </a:buClr>
                <a:buSzPct val="45000"/>
                <a:buFont typeface="StarSymbol" charset="0"/>
                <a:buNone/>
              </a:pPr>
              <a:r>
                <a:rPr lang="en-GB" sz="2000">
                  <a:solidFill>
                    <a:srgbClr val="000000"/>
                  </a:solidFill>
                  <a:latin typeface="Bitstream Vera Sans" charset="0"/>
                </a:rPr>
                <a:t>Layer</a:t>
              </a:r>
            </a:p>
          </p:txBody>
        </p:sp>
        <p:grpSp>
          <p:nvGrpSpPr>
            <p:cNvPr id="2263055" name="Group 15"/>
            <p:cNvGrpSpPr>
              <a:grpSpLocks/>
            </p:cNvGrpSpPr>
            <p:nvPr/>
          </p:nvGrpSpPr>
          <p:grpSpPr bwMode="auto">
            <a:xfrm>
              <a:off x="63" y="1168"/>
              <a:ext cx="1135" cy="729"/>
              <a:chOff x="207" y="1233"/>
              <a:chExt cx="1135" cy="729"/>
            </a:xfrm>
          </p:grpSpPr>
          <p:sp>
            <p:nvSpPr>
              <p:cNvPr id="2263056" name="Rectangle 16"/>
              <p:cNvSpPr>
                <a:spLocks noChangeArrowheads="1"/>
              </p:cNvSpPr>
              <p:nvPr/>
            </p:nvSpPr>
            <p:spPr bwMode="auto">
              <a:xfrm>
                <a:off x="207" y="1396"/>
                <a:ext cx="1136" cy="566"/>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Web Browser</a:t>
                </a:r>
                <a:br>
                  <a:rPr lang="en-GB" sz="1400">
                    <a:solidFill>
                      <a:srgbClr val="000000"/>
                    </a:solidFill>
                    <a:latin typeface="Bitstream Vera Sans" charset="0"/>
                  </a:rPr>
                </a:br>
                <a:r>
                  <a:rPr lang="en-GB" sz="1400">
                    <a:solidFill>
                      <a:srgbClr val="000000"/>
                    </a:solidFill>
                    <a:latin typeface="Bitstream Vera Sans" charset="0"/>
                  </a:rPr>
                  <a:t>Multivalent</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Dedicated Client</a:t>
                </a:r>
              </a:p>
            </p:txBody>
          </p:sp>
          <p:sp>
            <p:nvSpPr>
              <p:cNvPr id="2263057" name="Rectangle 17"/>
              <p:cNvSpPr>
                <a:spLocks noChangeArrowheads="1"/>
              </p:cNvSpPr>
              <p:nvPr/>
            </p:nvSpPr>
            <p:spPr bwMode="auto">
              <a:xfrm>
                <a:off x="207" y="1233"/>
                <a:ext cx="1136" cy="164"/>
              </a:xfrm>
              <a:prstGeom prst="rect">
                <a:avLst/>
              </a:prstGeom>
              <a:solidFill>
                <a:srgbClr val="2300D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FFFFFF"/>
                    </a:solidFill>
                    <a:latin typeface="Bitstream Vera Sans" charset="0"/>
                  </a:rPr>
                  <a:t>User Interface</a:t>
                </a:r>
              </a:p>
            </p:txBody>
          </p:sp>
        </p:grpSp>
        <p:grpSp>
          <p:nvGrpSpPr>
            <p:cNvPr id="2263058" name="Group 18"/>
            <p:cNvGrpSpPr>
              <a:grpSpLocks/>
            </p:cNvGrpSpPr>
            <p:nvPr/>
          </p:nvGrpSpPr>
          <p:grpSpPr bwMode="auto">
            <a:xfrm>
              <a:off x="68" y="2294"/>
              <a:ext cx="1137" cy="716"/>
              <a:chOff x="212" y="2359"/>
              <a:chExt cx="1137" cy="716"/>
            </a:xfrm>
          </p:grpSpPr>
          <p:sp>
            <p:nvSpPr>
              <p:cNvPr id="2263059" name="Rectangle 19"/>
              <p:cNvSpPr>
                <a:spLocks noChangeArrowheads="1"/>
              </p:cNvSpPr>
              <p:nvPr/>
            </p:nvSpPr>
            <p:spPr bwMode="auto">
              <a:xfrm>
                <a:off x="212" y="2532"/>
                <a:ext cx="1138" cy="544"/>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Apache+</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Mod_Python+</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Cheshire3</a:t>
                </a:r>
              </a:p>
            </p:txBody>
          </p:sp>
          <p:sp>
            <p:nvSpPr>
              <p:cNvPr id="2263060" name="Rectangle 20"/>
              <p:cNvSpPr>
                <a:spLocks noChangeArrowheads="1"/>
              </p:cNvSpPr>
              <p:nvPr/>
            </p:nvSpPr>
            <p:spPr bwMode="auto">
              <a:xfrm>
                <a:off x="212" y="2359"/>
                <a:ext cx="1138" cy="180"/>
              </a:xfrm>
              <a:prstGeom prst="rect">
                <a:avLst/>
              </a:prstGeom>
              <a:solidFill>
                <a:srgbClr val="2300D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FFFFFF"/>
                    </a:solidFill>
                    <a:latin typeface="Bitstream Vera Sans" charset="0"/>
                  </a:rPr>
                  <a:t>Protocol Handler</a:t>
                </a:r>
              </a:p>
            </p:txBody>
          </p:sp>
        </p:grpSp>
        <p:grpSp>
          <p:nvGrpSpPr>
            <p:cNvPr id="2263061" name="Group 21"/>
            <p:cNvGrpSpPr>
              <a:grpSpLocks/>
            </p:cNvGrpSpPr>
            <p:nvPr/>
          </p:nvGrpSpPr>
          <p:grpSpPr bwMode="auto">
            <a:xfrm>
              <a:off x="67" y="3392"/>
              <a:ext cx="1133" cy="753"/>
              <a:chOff x="211" y="3457"/>
              <a:chExt cx="1133" cy="753"/>
            </a:xfrm>
          </p:grpSpPr>
          <p:sp>
            <p:nvSpPr>
              <p:cNvPr id="2263062" name="AutoShape 22"/>
              <p:cNvSpPr>
                <a:spLocks noChangeArrowheads="1"/>
              </p:cNvSpPr>
              <p:nvPr/>
            </p:nvSpPr>
            <p:spPr bwMode="auto">
              <a:xfrm>
                <a:off x="211" y="3457"/>
                <a:ext cx="1131" cy="188"/>
              </a:xfrm>
              <a:prstGeom prst="roundRect">
                <a:avLst>
                  <a:gd name="adj" fmla="val 528"/>
                </a:avLst>
              </a:prstGeom>
              <a:solidFill>
                <a:srgbClr val="2300D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defTabSz="449263" hangingPunct="0">
                  <a:lnSpc>
                    <a:spcPct val="98000"/>
                  </a:lnSpc>
                  <a:buClr>
                    <a:srgbClr val="000000"/>
                  </a:buClr>
                  <a:buSzPct val="45000"/>
                  <a:buFont typeface="StarSymbol" charset="0"/>
                  <a:buNone/>
                  <a:tabLst>
                    <a:tab pos="723900" algn="l"/>
                    <a:tab pos="1447800" algn="l"/>
                  </a:tabLst>
                </a:pPr>
                <a:r>
                  <a:rPr lang="en-GB" sz="1100" b="1">
                    <a:solidFill>
                      <a:srgbClr val="FFFFFF"/>
                    </a:solidFill>
                    <a:latin typeface="Bitstream Vera Sans" charset="0"/>
                  </a:rPr>
                  <a:t>Process Management</a:t>
                </a:r>
              </a:p>
            </p:txBody>
          </p:sp>
          <p:sp>
            <p:nvSpPr>
              <p:cNvPr id="2263063" name="Rectangle 23"/>
              <p:cNvSpPr>
                <a:spLocks noChangeArrowheads="1"/>
              </p:cNvSpPr>
              <p:nvPr/>
            </p:nvSpPr>
            <p:spPr bwMode="auto">
              <a:xfrm>
                <a:off x="211" y="3639"/>
                <a:ext cx="1134" cy="572"/>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Kepler</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Cheshire3</a:t>
                </a:r>
              </a:p>
            </p:txBody>
          </p:sp>
        </p:grpSp>
        <p:sp>
          <p:nvSpPr>
            <p:cNvPr id="2263064" name="Line 24"/>
            <p:cNvSpPr>
              <a:spLocks noChangeShapeType="1"/>
            </p:cNvSpPr>
            <p:nvPr/>
          </p:nvSpPr>
          <p:spPr bwMode="auto">
            <a:xfrm flipV="1">
              <a:off x="409" y="3013"/>
              <a:ext cx="1" cy="37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63065" name="Line 25"/>
            <p:cNvSpPr>
              <a:spLocks noChangeShapeType="1"/>
            </p:cNvSpPr>
            <p:nvPr/>
          </p:nvSpPr>
          <p:spPr bwMode="auto">
            <a:xfrm>
              <a:off x="757" y="3014"/>
              <a:ext cx="1" cy="37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63066" name="Line 26"/>
            <p:cNvSpPr>
              <a:spLocks noChangeShapeType="1"/>
            </p:cNvSpPr>
            <p:nvPr/>
          </p:nvSpPr>
          <p:spPr bwMode="auto">
            <a:xfrm>
              <a:off x="1211" y="2659"/>
              <a:ext cx="666" cy="2"/>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63067" name="Line 27"/>
            <p:cNvSpPr>
              <a:spLocks noChangeShapeType="1"/>
            </p:cNvSpPr>
            <p:nvPr/>
          </p:nvSpPr>
          <p:spPr bwMode="auto">
            <a:xfrm flipH="1" flipV="1">
              <a:off x="1213" y="2745"/>
              <a:ext cx="665" cy="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63068" name="Text Box 28"/>
            <p:cNvSpPr txBox="1">
              <a:spLocks noChangeArrowheads="1"/>
            </p:cNvSpPr>
            <p:nvPr/>
          </p:nvSpPr>
          <p:spPr bwMode="auto">
            <a:xfrm>
              <a:off x="44" y="3139"/>
              <a:ext cx="447"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lgn="l" hangingPunct="0">
                <a:lnSpc>
                  <a:spcPct val="98000"/>
                </a:lnSpc>
                <a:buClr>
                  <a:srgbClr val="000000"/>
                </a:buClr>
                <a:buSzPct val="45000"/>
                <a:buFont typeface="StarSymbol" charset="0"/>
                <a:buNone/>
              </a:pPr>
              <a:r>
                <a:rPr lang="en-GB">
                  <a:solidFill>
                    <a:srgbClr val="008000"/>
                  </a:solidFill>
                  <a:latin typeface="Bitstream Vera Sans" charset="0"/>
                </a:rPr>
                <a:t>Query</a:t>
              </a:r>
            </a:p>
          </p:txBody>
        </p:sp>
        <p:sp>
          <p:nvSpPr>
            <p:cNvPr id="2263069" name="Text Box 29"/>
            <p:cNvSpPr txBox="1">
              <a:spLocks noChangeArrowheads="1"/>
            </p:cNvSpPr>
            <p:nvPr/>
          </p:nvSpPr>
          <p:spPr bwMode="auto">
            <a:xfrm>
              <a:off x="761" y="3121"/>
              <a:ext cx="455"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spAutoFit/>
            </a:bodyPr>
            <a:lstStyle>
              <a:lvl1pPr algn="l" defTabSz="449263">
                <a:tabLst>
                  <a:tab pos="723900" algn="l"/>
                </a:tabLst>
                <a:defRPr sz="2400">
                  <a:solidFill>
                    <a:schemeClr val="tx1"/>
                  </a:solidFill>
                  <a:latin typeface="Times New Roman" charset="0"/>
                  <a:ea typeface="ＭＳ Ｐゴシック" charset="0"/>
                </a:defRPr>
              </a:lvl1pPr>
              <a:lvl2pPr marL="431800" indent="-215900" algn="l" defTabSz="449263">
                <a:tabLst>
                  <a:tab pos="723900" algn="l"/>
                </a:tabLst>
                <a:defRPr sz="2400">
                  <a:solidFill>
                    <a:schemeClr val="tx1"/>
                  </a:solidFill>
                  <a:latin typeface="Times New Roman" charset="0"/>
                  <a:ea typeface="ＭＳ Ｐゴシック" charset="0"/>
                </a:defRPr>
              </a:lvl2pPr>
              <a:lvl3pPr marL="647700" indent="-215900" algn="l" defTabSz="449263">
                <a:tabLst>
                  <a:tab pos="723900" algn="l"/>
                </a:tabLst>
                <a:defRPr sz="2400">
                  <a:solidFill>
                    <a:schemeClr val="tx1"/>
                  </a:solidFill>
                  <a:latin typeface="Times New Roman" charset="0"/>
                  <a:ea typeface="ＭＳ Ｐゴシック" charset="0"/>
                </a:defRPr>
              </a:lvl3pPr>
              <a:lvl4pPr marL="863600" indent="-215900" algn="l" defTabSz="449263">
                <a:tabLst>
                  <a:tab pos="723900" algn="l"/>
                </a:tabLst>
                <a:defRPr sz="2400">
                  <a:solidFill>
                    <a:schemeClr val="tx1"/>
                  </a:solidFill>
                  <a:latin typeface="Times New Roman" charset="0"/>
                  <a:ea typeface="ＭＳ Ｐゴシック" charset="0"/>
                </a:defRPr>
              </a:lvl4pPr>
              <a:lvl5pPr marL="1079500" indent="-215900" algn="l" defTabSz="449263">
                <a:tabLst>
                  <a:tab pos="7239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a:solidFill>
                    <a:srgbClr val="FF0000"/>
                  </a:solidFill>
                  <a:latin typeface="Bitstream Vera Sans" charset="0"/>
                </a:rPr>
                <a:t>Results</a:t>
              </a:r>
            </a:p>
          </p:txBody>
        </p:sp>
        <p:sp>
          <p:nvSpPr>
            <p:cNvPr id="2263070" name="Text Box 30"/>
            <p:cNvSpPr txBox="1">
              <a:spLocks noChangeArrowheads="1"/>
            </p:cNvSpPr>
            <p:nvPr/>
          </p:nvSpPr>
          <p:spPr bwMode="auto">
            <a:xfrm>
              <a:off x="1493" y="2493"/>
              <a:ext cx="447"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lgn="l" hangingPunct="0">
                <a:lnSpc>
                  <a:spcPct val="98000"/>
                </a:lnSpc>
                <a:buClr>
                  <a:srgbClr val="000000"/>
                </a:buClr>
                <a:buSzPct val="45000"/>
                <a:buFont typeface="StarSymbol" charset="0"/>
                <a:buNone/>
              </a:pPr>
              <a:r>
                <a:rPr lang="en-GB">
                  <a:solidFill>
                    <a:srgbClr val="008000"/>
                  </a:solidFill>
                  <a:latin typeface="Bitstream Vera Sans" charset="0"/>
                </a:rPr>
                <a:t>Query</a:t>
              </a:r>
            </a:p>
          </p:txBody>
        </p:sp>
        <p:sp>
          <p:nvSpPr>
            <p:cNvPr id="2263071" name="Text Box 31"/>
            <p:cNvSpPr txBox="1">
              <a:spLocks noChangeArrowheads="1"/>
            </p:cNvSpPr>
            <p:nvPr/>
          </p:nvSpPr>
          <p:spPr bwMode="auto">
            <a:xfrm>
              <a:off x="1464" y="2781"/>
              <a:ext cx="45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spAutoFit/>
            </a:bodyPr>
            <a:lstStyle>
              <a:lvl1pPr algn="l" defTabSz="449263">
                <a:tabLst>
                  <a:tab pos="723900" algn="l"/>
                </a:tabLst>
                <a:defRPr sz="2400">
                  <a:solidFill>
                    <a:schemeClr val="tx1"/>
                  </a:solidFill>
                  <a:latin typeface="Times New Roman" charset="0"/>
                  <a:ea typeface="ＭＳ Ｐゴシック" charset="0"/>
                </a:defRPr>
              </a:lvl1pPr>
              <a:lvl2pPr marL="431800" indent="-215900" algn="l" defTabSz="449263">
                <a:tabLst>
                  <a:tab pos="723900" algn="l"/>
                </a:tabLst>
                <a:defRPr sz="2400">
                  <a:solidFill>
                    <a:schemeClr val="tx1"/>
                  </a:solidFill>
                  <a:latin typeface="Times New Roman" charset="0"/>
                  <a:ea typeface="ＭＳ Ｐゴシック" charset="0"/>
                </a:defRPr>
              </a:lvl2pPr>
              <a:lvl3pPr marL="647700" indent="-215900" algn="l" defTabSz="449263">
                <a:tabLst>
                  <a:tab pos="723900" algn="l"/>
                </a:tabLst>
                <a:defRPr sz="2400">
                  <a:solidFill>
                    <a:schemeClr val="tx1"/>
                  </a:solidFill>
                  <a:latin typeface="Times New Roman" charset="0"/>
                  <a:ea typeface="ＭＳ Ｐゴシック" charset="0"/>
                </a:defRPr>
              </a:lvl3pPr>
              <a:lvl4pPr marL="863600" indent="-215900" algn="l" defTabSz="449263">
                <a:tabLst>
                  <a:tab pos="723900" algn="l"/>
                </a:tabLst>
                <a:defRPr sz="2400">
                  <a:solidFill>
                    <a:schemeClr val="tx1"/>
                  </a:solidFill>
                  <a:latin typeface="Times New Roman" charset="0"/>
                  <a:ea typeface="ＭＳ Ｐゴシック" charset="0"/>
                </a:defRPr>
              </a:lvl4pPr>
              <a:lvl5pPr marL="1079500" indent="-215900" algn="l" defTabSz="449263">
                <a:tabLst>
                  <a:tab pos="7239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a:solidFill>
                    <a:srgbClr val="FF0000"/>
                  </a:solidFill>
                  <a:latin typeface="Bitstream Vera Sans" charset="0"/>
                </a:rPr>
                <a:t>Results</a:t>
              </a:r>
            </a:p>
          </p:txBody>
        </p:sp>
        <p:grpSp>
          <p:nvGrpSpPr>
            <p:cNvPr id="2263072" name="Group 32"/>
            <p:cNvGrpSpPr>
              <a:grpSpLocks/>
            </p:cNvGrpSpPr>
            <p:nvPr/>
          </p:nvGrpSpPr>
          <p:grpSpPr bwMode="auto">
            <a:xfrm>
              <a:off x="2964" y="3292"/>
              <a:ext cx="1287" cy="831"/>
              <a:chOff x="3108" y="3357"/>
              <a:chExt cx="1287" cy="831"/>
            </a:xfrm>
          </p:grpSpPr>
          <p:sp>
            <p:nvSpPr>
              <p:cNvPr id="2263073" name="Rectangle 33"/>
              <p:cNvSpPr>
                <a:spLocks noChangeArrowheads="1"/>
              </p:cNvSpPr>
              <p:nvPr/>
            </p:nvSpPr>
            <p:spPr bwMode="auto">
              <a:xfrm>
                <a:off x="3108" y="3720"/>
                <a:ext cx="644" cy="46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sz="1400">
                    <a:solidFill>
                      <a:srgbClr val="000000"/>
                    </a:solidFill>
                    <a:latin typeface="Bitstream Vera Sans" charset="0"/>
                  </a:rPr>
                  <a:t>Export</a:t>
                </a:r>
              </a:p>
            </p:txBody>
          </p:sp>
          <p:sp>
            <p:nvSpPr>
              <p:cNvPr id="2263074" name="Rectangle 34"/>
              <p:cNvSpPr>
                <a:spLocks noChangeArrowheads="1"/>
              </p:cNvSpPr>
              <p:nvPr/>
            </p:nvSpPr>
            <p:spPr bwMode="auto">
              <a:xfrm>
                <a:off x="3752" y="3720"/>
                <a:ext cx="645" cy="46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sz="1400">
                    <a:solidFill>
                      <a:srgbClr val="000000"/>
                    </a:solidFill>
                    <a:latin typeface="Bitstream Vera Sans" charset="0"/>
                  </a:rPr>
                  <a:t>Parse</a:t>
                </a:r>
              </a:p>
            </p:txBody>
          </p:sp>
          <p:sp>
            <p:nvSpPr>
              <p:cNvPr id="2263075" name="Rectangle 35"/>
              <p:cNvSpPr>
                <a:spLocks noChangeArrowheads="1"/>
              </p:cNvSpPr>
              <p:nvPr/>
            </p:nvSpPr>
            <p:spPr bwMode="auto">
              <a:xfrm>
                <a:off x="3108" y="3357"/>
                <a:ext cx="1288" cy="181"/>
              </a:xfrm>
              <a:prstGeom prst="rect">
                <a:avLst/>
              </a:prstGeom>
              <a:solidFill>
                <a:srgbClr val="6B0094"/>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500" b="1">
                    <a:solidFill>
                      <a:srgbClr val="FFFFFF"/>
                    </a:solidFill>
                    <a:latin typeface="Bitstream Vera Sans" charset="0"/>
                  </a:rPr>
                  <a:t>Document Parsers</a:t>
                </a:r>
              </a:p>
            </p:txBody>
          </p:sp>
          <p:sp>
            <p:nvSpPr>
              <p:cNvPr id="2263076" name="Rectangle 36"/>
              <p:cNvSpPr>
                <a:spLocks noChangeArrowheads="1"/>
              </p:cNvSpPr>
              <p:nvPr/>
            </p:nvSpPr>
            <p:spPr bwMode="auto">
              <a:xfrm>
                <a:off x="3108" y="3539"/>
                <a:ext cx="1288" cy="18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000000"/>
                    </a:solidFill>
                    <a:latin typeface="Bitstream Vera Sans" charset="0"/>
                  </a:rPr>
                  <a:t>Multivalent,...</a:t>
                </a:r>
              </a:p>
            </p:txBody>
          </p:sp>
        </p:grpSp>
        <p:grpSp>
          <p:nvGrpSpPr>
            <p:cNvPr id="2263077" name="Group 37"/>
            <p:cNvGrpSpPr>
              <a:grpSpLocks/>
            </p:cNvGrpSpPr>
            <p:nvPr/>
          </p:nvGrpSpPr>
          <p:grpSpPr bwMode="auto">
            <a:xfrm>
              <a:off x="3174" y="1153"/>
              <a:ext cx="1287" cy="813"/>
              <a:chOff x="3318" y="1218"/>
              <a:chExt cx="1287" cy="813"/>
            </a:xfrm>
          </p:grpSpPr>
          <p:sp>
            <p:nvSpPr>
              <p:cNvPr id="2263078" name="Rectangle 38"/>
              <p:cNvSpPr>
                <a:spLocks noChangeArrowheads="1"/>
              </p:cNvSpPr>
              <p:nvPr/>
            </p:nvSpPr>
            <p:spPr bwMode="auto">
              <a:xfrm>
                <a:off x="3318" y="1573"/>
                <a:ext cx="644" cy="45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sz="1400">
                    <a:solidFill>
                      <a:srgbClr val="000000"/>
                    </a:solidFill>
                    <a:latin typeface="Bitstream Vera Sans" charset="0"/>
                  </a:rPr>
                  <a:t>Natural</a:t>
                </a:r>
              </a:p>
              <a:p>
                <a:pPr defTabSz="449263" hangingPunct="0">
                  <a:lnSpc>
                    <a:spcPct val="97000"/>
                  </a:lnSpc>
                  <a:buClr>
                    <a:srgbClr val="000000"/>
                  </a:buClr>
                  <a:buSzPct val="45000"/>
                  <a:buFont typeface="StarSymbol" charset="0"/>
                  <a:buNone/>
                  <a:tabLst>
                    <a:tab pos="723900" algn="l"/>
                  </a:tabLst>
                </a:pPr>
                <a:r>
                  <a:rPr lang="en-GB" sz="1400">
                    <a:solidFill>
                      <a:srgbClr val="000000"/>
                    </a:solidFill>
                    <a:latin typeface="Bitstream Vera Sans" charset="0"/>
                  </a:rPr>
                  <a:t>Language</a:t>
                </a:r>
              </a:p>
              <a:p>
                <a:pPr defTabSz="449263" hangingPunct="0">
                  <a:lnSpc>
                    <a:spcPct val="97000"/>
                  </a:lnSpc>
                  <a:buClr>
                    <a:srgbClr val="000000"/>
                  </a:buClr>
                  <a:buSzPct val="45000"/>
                  <a:buFont typeface="StarSymbol" charset="0"/>
                  <a:buNone/>
                  <a:tabLst>
                    <a:tab pos="723900" algn="l"/>
                  </a:tabLst>
                </a:pPr>
                <a:r>
                  <a:rPr lang="en-GB" sz="1400">
                    <a:solidFill>
                      <a:srgbClr val="000000"/>
                    </a:solidFill>
                    <a:latin typeface="Bitstream Vera Sans" charset="0"/>
                  </a:rPr>
                  <a:t>Processing</a:t>
                </a:r>
              </a:p>
            </p:txBody>
          </p:sp>
          <p:sp>
            <p:nvSpPr>
              <p:cNvPr id="2263079" name="Rectangle 39"/>
              <p:cNvSpPr>
                <a:spLocks noChangeArrowheads="1"/>
              </p:cNvSpPr>
              <p:nvPr/>
            </p:nvSpPr>
            <p:spPr bwMode="auto">
              <a:xfrm>
                <a:off x="3962" y="1573"/>
                <a:ext cx="644" cy="45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sz="1400">
                    <a:solidFill>
                      <a:srgbClr val="000000"/>
                    </a:solidFill>
                    <a:latin typeface="Bitstream Vera Sans" charset="0"/>
                  </a:rPr>
                  <a:t>Information</a:t>
                </a:r>
              </a:p>
              <a:p>
                <a:pPr defTabSz="449263" hangingPunct="0">
                  <a:lnSpc>
                    <a:spcPct val="97000"/>
                  </a:lnSpc>
                  <a:buClr>
                    <a:srgbClr val="000000"/>
                  </a:buClr>
                  <a:buSzPct val="45000"/>
                  <a:buFont typeface="StarSymbol" charset="0"/>
                  <a:buNone/>
                  <a:tabLst>
                    <a:tab pos="723900" algn="l"/>
                  </a:tabLst>
                </a:pPr>
                <a:r>
                  <a:rPr lang="en-GB" sz="1400">
                    <a:solidFill>
                      <a:srgbClr val="000000"/>
                    </a:solidFill>
                    <a:latin typeface="Bitstream Vera Sans" charset="0"/>
                  </a:rPr>
                  <a:t>Extraction</a:t>
                </a:r>
              </a:p>
            </p:txBody>
          </p:sp>
          <p:sp>
            <p:nvSpPr>
              <p:cNvPr id="2263080" name="Rectangle 40"/>
              <p:cNvSpPr>
                <a:spLocks noChangeArrowheads="1"/>
              </p:cNvSpPr>
              <p:nvPr/>
            </p:nvSpPr>
            <p:spPr bwMode="auto">
              <a:xfrm>
                <a:off x="3318" y="1218"/>
                <a:ext cx="1288" cy="177"/>
              </a:xfrm>
              <a:prstGeom prst="rect">
                <a:avLst/>
              </a:prstGeom>
              <a:solidFill>
                <a:srgbClr val="6B0094"/>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500" b="1">
                    <a:solidFill>
                      <a:srgbClr val="FFFFFF"/>
                    </a:solidFill>
                    <a:latin typeface="Bitstream Vera Sans" charset="0"/>
                  </a:rPr>
                  <a:t>Text Mining Tools</a:t>
                </a:r>
              </a:p>
            </p:txBody>
          </p:sp>
          <p:sp>
            <p:nvSpPr>
              <p:cNvPr id="2263081" name="Rectangle 41"/>
              <p:cNvSpPr>
                <a:spLocks noChangeArrowheads="1"/>
              </p:cNvSpPr>
              <p:nvPr/>
            </p:nvSpPr>
            <p:spPr bwMode="auto">
              <a:xfrm>
                <a:off x="3318" y="1395"/>
                <a:ext cx="1288" cy="176"/>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000000"/>
                    </a:solidFill>
                    <a:latin typeface="Bitstream Vera Sans" charset="0"/>
                  </a:rPr>
                  <a:t>Tsujii Labs, ...</a:t>
                </a:r>
              </a:p>
            </p:txBody>
          </p:sp>
        </p:grpSp>
        <p:grpSp>
          <p:nvGrpSpPr>
            <p:cNvPr id="2263082" name="Group 42"/>
            <p:cNvGrpSpPr>
              <a:grpSpLocks/>
            </p:cNvGrpSpPr>
            <p:nvPr/>
          </p:nvGrpSpPr>
          <p:grpSpPr bwMode="auto">
            <a:xfrm>
              <a:off x="1576" y="1140"/>
              <a:ext cx="1287" cy="831"/>
              <a:chOff x="1720" y="1205"/>
              <a:chExt cx="1287" cy="831"/>
            </a:xfrm>
          </p:grpSpPr>
          <p:sp>
            <p:nvSpPr>
              <p:cNvPr id="2263083" name="Rectangle 43"/>
              <p:cNvSpPr>
                <a:spLocks noChangeArrowheads="1"/>
              </p:cNvSpPr>
              <p:nvPr/>
            </p:nvSpPr>
            <p:spPr bwMode="auto">
              <a:xfrm>
                <a:off x="1720" y="1568"/>
                <a:ext cx="643" cy="46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a:solidFill>
                      <a:srgbClr val="000000"/>
                    </a:solidFill>
                    <a:latin typeface="Bitstream Vera Sans" charset="0"/>
                  </a:rPr>
                  <a:t>Classification</a:t>
                </a:r>
              </a:p>
            </p:txBody>
          </p:sp>
          <p:sp>
            <p:nvSpPr>
              <p:cNvPr id="2263084" name="Rectangle 44"/>
              <p:cNvSpPr>
                <a:spLocks noChangeArrowheads="1"/>
              </p:cNvSpPr>
              <p:nvPr/>
            </p:nvSpPr>
            <p:spPr bwMode="auto">
              <a:xfrm>
                <a:off x="2363" y="1568"/>
                <a:ext cx="645" cy="46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sz="1400">
                    <a:solidFill>
                      <a:srgbClr val="000000"/>
                    </a:solidFill>
                    <a:latin typeface="Bitstream Vera Sans" charset="0"/>
                  </a:rPr>
                  <a:t>Clustering</a:t>
                </a:r>
              </a:p>
            </p:txBody>
          </p:sp>
          <p:sp>
            <p:nvSpPr>
              <p:cNvPr id="2263085" name="Rectangle 45"/>
              <p:cNvSpPr>
                <a:spLocks noChangeArrowheads="1"/>
              </p:cNvSpPr>
              <p:nvPr/>
            </p:nvSpPr>
            <p:spPr bwMode="auto">
              <a:xfrm>
                <a:off x="1720" y="1205"/>
                <a:ext cx="1288" cy="181"/>
              </a:xfrm>
              <a:prstGeom prst="rect">
                <a:avLst/>
              </a:prstGeom>
              <a:solidFill>
                <a:srgbClr val="6B0094"/>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500" b="1">
                    <a:solidFill>
                      <a:srgbClr val="FFFFFF"/>
                    </a:solidFill>
                    <a:latin typeface="Bitstream Vera Sans" charset="0"/>
                  </a:rPr>
                  <a:t>Data Mining Tools</a:t>
                </a:r>
              </a:p>
            </p:txBody>
          </p:sp>
          <p:sp>
            <p:nvSpPr>
              <p:cNvPr id="2263086" name="Rectangle 46"/>
              <p:cNvSpPr>
                <a:spLocks noChangeArrowheads="1"/>
              </p:cNvSpPr>
              <p:nvPr/>
            </p:nvSpPr>
            <p:spPr bwMode="auto">
              <a:xfrm>
                <a:off x="1720" y="1386"/>
                <a:ext cx="1288" cy="18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000000"/>
                    </a:solidFill>
                    <a:latin typeface="Bitstream Vera Sans" charset="0"/>
                  </a:rPr>
                  <a:t>Orange, Weka, ...</a:t>
                </a:r>
              </a:p>
            </p:txBody>
          </p:sp>
        </p:grpSp>
        <p:sp>
          <p:nvSpPr>
            <p:cNvPr id="2263087" name="Line 47"/>
            <p:cNvSpPr>
              <a:spLocks noChangeShapeType="1"/>
            </p:cNvSpPr>
            <p:nvPr/>
          </p:nvSpPr>
          <p:spPr bwMode="auto">
            <a:xfrm flipV="1">
              <a:off x="415" y="1906"/>
              <a:ext cx="1" cy="370"/>
            </a:xfrm>
            <a:prstGeom prst="line">
              <a:avLst/>
            </a:prstGeom>
            <a:noFill/>
            <a:ln w="9525">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63088" name="Line 48"/>
            <p:cNvSpPr>
              <a:spLocks noChangeShapeType="1"/>
            </p:cNvSpPr>
            <p:nvPr/>
          </p:nvSpPr>
          <p:spPr bwMode="auto">
            <a:xfrm>
              <a:off x="763" y="1907"/>
              <a:ext cx="1" cy="377"/>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63089" name="Text Box 49"/>
            <p:cNvSpPr txBox="1">
              <a:spLocks noChangeArrowheads="1"/>
            </p:cNvSpPr>
            <p:nvPr/>
          </p:nvSpPr>
          <p:spPr bwMode="auto">
            <a:xfrm>
              <a:off x="67" y="2024"/>
              <a:ext cx="415"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lgn="l" hangingPunct="0">
                <a:lnSpc>
                  <a:spcPct val="98000"/>
                </a:lnSpc>
                <a:buClr>
                  <a:srgbClr val="000000"/>
                </a:buClr>
                <a:buSzPct val="45000"/>
                <a:buFont typeface="StarSymbol" charset="0"/>
                <a:buNone/>
              </a:pPr>
              <a:r>
                <a:rPr lang="en-GB">
                  <a:solidFill>
                    <a:srgbClr val="008000"/>
                  </a:solidFill>
                  <a:latin typeface="Bitstream Vera Sans" charset="0"/>
                </a:rPr>
                <a:t>Query</a:t>
              </a:r>
            </a:p>
          </p:txBody>
        </p:sp>
        <p:sp>
          <p:nvSpPr>
            <p:cNvPr id="2263090" name="Text Box 50"/>
            <p:cNvSpPr txBox="1">
              <a:spLocks noChangeArrowheads="1"/>
            </p:cNvSpPr>
            <p:nvPr/>
          </p:nvSpPr>
          <p:spPr bwMode="auto">
            <a:xfrm>
              <a:off x="768" y="2014"/>
              <a:ext cx="454"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spAutoFit/>
            </a:bodyPr>
            <a:lstStyle>
              <a:lvl1pPr algn="l" defTabSz="449263">
                <a:tabLst>
                  <a:tab pos="723900" algn="l"/>
                </a:tabLst>
                <a:defRPr sz="2400">
                  <a:solidFill>
                    <a:schemeClr val="tx1"/>
                  </a:solidFill>
                  <a:latin typeface="Times New Roman" charset="0"/>
                  <a:ea typeface="ＭＳ Ｐゴシック" charset="0"/>
                </a:defRPr>
              </a:lvl1pPr>
              <a:lvl2pPr marL="431800" indent="-215900" algn="l" defTabSz="449263">
                <a:tabLst>
                  <a:tab pos="723900" algn="l"/>
                </a:tabLst>
                <a:defRPr sz="2400">
                  <a:solidFill>
                    <a:schemeClr val="tx1"/>
                  </a:solidFill>
                  <a:latin typeface="Times New Roman" charset="0"/>
                  <a:ea typeface="ＭＳ Ｐゴシック" charset="0"/>
                </a:defRPr>
              </a:lvl2pPr>
              <a:lvl3pPr marL="647700" indent="-215900" algn="l" defTabSz="449263">
                <a:tabLst>
                  <a:tab pos="723900" algn="l"/>
                </a:tabLst>
                <a:defRPr sz="2400">
                  <a:solidFill>
                    <a:schemeClr val="tx1"/>
                  </a:solidFill>
                  <a:latin typeface="Times New Roman" charset="0"/>
                  <a:ea typeface="ＭＳ Ｐゴシック" charset="0"/>
                </a:defRPr>
              </a:lvl3pPr>
              <a:lvl4pPr marL="863600" indent="-215900" algn="l" defTabSz="449263">
                <a:tabLst>
                  <a:tab pos="723900" algn="l"/>
                </a:tabLst>
                <a:defRPr sz="2400">
                  <a:solidFill>
                    <a:schemeClr val="tx1"/>
                  </a:solidFill>
                  <a:latin typeface="Times New Roman" charset="0"/>
                  <a:ea typeface="ＭＳ Ｐゴシック" charset="0"/>
                </a:defRPr>
              </a:lvl4pPr>
              <a:lvl5pPr marL="1079500" indent="-215900" algn="l" defTabSz="449263">
                <a:tabLst>
                  <a:tab pos="7239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a:solidFill>
                    <a:srgbClr val="FF0000"/>
                  </a:solidFill>
                  <a:latin typeface="Bitstream Vera Sans" charset="0"/>
                </a:rPr>
                <a:t>Results</a:t>
              </a:r>
            </a:p>
          </p:txBody>
        </p:sp>
        <p:sp>
          <p:nvSpPr>
            <p:cNvPr id="2263091" name="Rectangle 51"/>
            <p:cNvSpPr>
              <a:spLocks noChangeArrowheads="1"/>
            </p:cNvSpPr>
            <p:nvPr/>
          </p:nvSpPr>
          <p:spPr bwMode="auto">
            <a:xfrm>
              <a:off x="1887" y="2556"/>
              <a:ext cx="644" cy="46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sz="1400">
                  <a:solidFill>
                    <a:srgbClr val="000000"/>
                  </a:solidFill>
                  <a:latin typeface="Bitstream Vera Sans" charset="0"/>
                </a:rPr>
                <a:t>Search /</a:t>
              </a:r>
            </a:p>
            <a:p>
              <a:pPr defTabSz="449263" hangingPunct="0">
                <a:lnSpc>
                  <a:spcPct val="97000"/>
                </a:lnSpc>
                <a:buClr>
                  <a:srgbClr val="000000"/>
                </a:buClr>
                <a:buSzPct val="45000"/>
                <a:buFont typeface="StarSymbol" charset="0"/>
                <a:buNone/>
                <a:tabLst>
                  <a:tab pos="723900" algn="l"/>
                </a:tabLst>
              </a:pPr>
              <a:r>
                <a:rPr lang="en-GB" sz="1400">
                  <a:solidFill>
                    <a:srgbClr val="000000"/>
                  </a:solidFill>
                  <a:latin typeface="Bitstream Vera Sans" charset="0"/>
                </a:rPr>
                <a:t>Retrieve</a:t>
              </a:r>
            </a:p>
          </p:txBody>
        </p:sp>
        <p:sp>
          <p:nvSpPr>
            <p:cNvPr id="2263092" name="Rectangle 52"/>
            <p:cNvSpPr>
              <a:spLocks noChangeArrowheads="1"/>
            </p:cNvSpPr>
            <p:nvPr/>
          </p:nvSpPr>
          <p:spPr bwMode="auto">
            <a:xfrm>
              <a:off x="2530" y="2556"/>
              <a:ext cx="645" cy="469"/>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Lst>
              </a:pPr>
              <a:r>
                <a:rPr lang="en-GB" sz="1400">
                  <a:solidFill>
                    <a:srgbClr val="000000"/>
                  </a:solidFill>
                  <a:latin typeface="Bitstream Vera Sans" charset="0"/>
                </a:rPr>
                <a:t>Index /</a:t>
              </a:r>
            </a:p>
            <a:p>
              <a:pPr defTabSz="449263" hangingPunct="0">
                <a:lnSpc>
                  <a:spcPct val="97000"/>
                </a:lnSpc>
                <a:buClr>
                  <a:srgbClr val="000000"/>
                </a:buClr>
                <a:buSzPct val="45000"/>
                <a:buFont typeface="StarSymbol" charset="0"/>
                <a:buNone/>
                <a:tabLst>
                  <a:tab pos="723900" algn="l"/>
                </a:tabLst>
              </a:pPr>
              <a:r>
                <a:rPr lang="en-GB" sz="1400">
                  <a:solidFill>
                    <a:srgbClr val="000000"/>
                  </a:solidFill>
                  <a:latin typeface="Bitstream Vera Sans" charset="0"/>
                </a:rPr>
                <a:t>Store</a:t>
              </a:r>
            </a:p>
          </p:txBody>
        </p:sp>
        <p:sp>
          <p:nvSpPr>
            <p:cNvPr id="2263093" name="Rectangle 53"/>
            <p:cNvSpPr>
              <a:spLocks noChangeArrowheads="1"/>
            </p:cNvSpPr>
            <p:nvPr/>
          </p:nvSpPr>
          <p:spPr bwMode="auto">
            <a:xfrm>
              <a:off x="1887" y="2193"/>
              <a:ext cx="1288" cy="181"/>
            </a:xfrm>
            <a:prstGeom prst="rect">
              <a:avLst/>
            </a:prstGeom>
            <a:solidFill>
              <a:srgbClr val="6B0094"/>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FFFFFF"/>
                  </a:solidFill>
                  <a:latin typeface="Bitstream Vera Sans" charset="0"/>
                </a:rPr>
                <a:t>Information System</a:t>
              </a:r>
            </a:p>
          </p:txBody>
        </p:sp>
        <p:sp>
          <p:nvSpPr>
            <p:cNvPr id="2263094" name="Rectangle 54"/>
            <p:cNvSpPr>
              <a:spLocks noChangeArrowheads="1"/>
            </p:cNvSpPr>
            <p:nvPr/>
          </p:nvSpPr>
          <p:spPr bwMode="auto">
            <a:xfrm>
              <a:off x="1887" y="2374"/>
              <a:ext cx="1288" cy="18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000000"/>
                  </a:solidFill>
                  <a:latin typeface="Bitstream Vera Sans" charset="0"/>
                </a:rPr>
                <a:t>Cheshire3</a:t>
              </a:r>
            </a:p>
          </p:txBody>
        </p:sp>
        <p:cxnSp>
          <p:nvCxnSpPr>
            <p:cNvPr id="2263095" name="AutoShape 55"/>
            <p:cNvCxnSpPr>
              <a:cxnSpLocks noChangeShapeType="1"/>
              <a:endCxn id="2263053" idx="3"/>
            </p:cNvCxnSpPr>
            <p:nvPr/>
          </p:nvCxnSpPr>
          <p:spPr bwMode="auto">
            <a:xfrm flipH="1">
              <a:off x="4550" y="2640"/>
              <a:ext cx="251" cy="224"/>
            </a:xfrm>
            <a:prstGeom prst="bentConnector3">
              <a:avLst>
                <a:gd name="adj1" fmla="val 50000"/>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263096" name="AutoShape 56"/>
            <p:cNvCxnSpPr>
              <a:cxnSpLocks noChangeShapeType="1"/>
              <a:stCxn id="2263053" idx="2"/>
            </p:cNvCxnSpPr>
            <p:nvPr/>
          </p:nvCxnSpPr>
          <p:spPr bwMode="auto">
            <a:xfrm flipH="1">
              <a:off x="4252" y="3004"/>
              <a:ext cx="182" cy="704"/>
            </a:xfrm>
            <a:prstGeom prst="bent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263097" name="AutoShape 57"/>
            <p:cNvCxnSpPr>
              <a:cxnSpLocks noChangeShapeType="1"/>
              <a:endCxn id="2263092" idx="2"/>
            </p:cNvCxnSpPr>
            <p:nvPr/>
          </p:nvCxnSpPr>
          <p:spPr bwMode="auto">
            <a:xfrm flipH="1" flipV="1">
              <a:off x="2852" y="3024"/>
              <a:ext cx="112" cy="683"/>
            </a:xfrm>
            <a:prstGeom prst="bent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263098" name="Line 58"/>
            <p:cNvSpPr>
              <a:spLocks noChangeShapeType="1"/>
            </p:cNvSpPr>
            <p:nvPr/>
          </p:nvSpPr>
          <p:spPr bwMode="auto">
            <a:xfrm flipH="1">
              <a:off x="3468" y="3694"/>
              <a:ext cx="262"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cxnSp>
          <p:nvCxnSpPr>
            <p:cNvPr id="2263099" name="AutoShape 59"/>
            <p:cNvCxnSpPr>
              <a:cxnSpLocks noChangeShapeType="1"/>
            </p:cNvCxnSpPr>
            <p:nvPr/>
          </p:nvCxnSpPr>
          <p:spPr bwMode="auto">
            <a:xfrm>
              <a:off x="3175" y="2608"/>
              <a:ext cx="1627" cy="32"/>
            </a:xfrm>
            <a:prstGeom prst="bent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263100" name="AutoShape 60"/>
            <p:cNvCxnSpPr>
              <a:cxnSpLocks noChangeShapeType="1"/>
            </p:cNvCxnSpPr>
            <p:nvPr/>
          </p:nvCxnSpPr>
          <p:spPr bwMode="auto">
            <a:xfrm flipH="1" flipV="1">
              <a:off x="2220" y="1972"/>
              <a:ext cx="310" cy="220"/>
            </a:xfrm>
            <a:prstGeom prst="bentConnector3">
              <a:avLst>
                <a:gd name="adj1" fmla="val 50000"/>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263101" name="AutoShape 61"/>
            <p:cNvCxnSpPr>
              <a:cxnSpLocks noChangeShapeType="1"/>
            </p:cNvCxnSpPr>
            <p:nvPr/>
          </p:nvCxnSpPr>
          <p:spPr bwMode="auto">
            <a:xfrm flipV="1">
              <a:off x="2531" y="1966"/>
              <a:ext cx="1288" cy="226"/>
            </a:xfrm>
            <a:prstGeom prst="bent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nvGrpSpPr>
            <p:cNvPr id="2263102" name="Group 62"/>
            <p:cNvGrpSpPr>
              <a:grpSpLocks/>
            </p:cNvGrpSpPr>
            <p:nvPr/>
          </p:nvGrpSpPr>
          <p:grpSpPr bwMode="auto">
            <a:xfrm>
              <a:off x="4802" y="1211"/>
              <a:ext cx="1140" cy="726"/>
              <a:chOff x="4946" y="1276"/>
              <a:chExt cx="1140" cy="726"/>
            </a:xfrm>
          </p:grpSpPr>
          <p:sp>
            <p:nvSpPr>
              <p:cNvPr id="2263103" name="AutoShape 63"/>
              <p:cNvSpPr>
                <a:spLocks noChangeArrowheads="1"/>
              </p:cNvSpPr>
              <p:nvPr/>
            </p:nvSpPr>
            <p:spPr bwMode="auto">
              <a:xfrm>
                <a:off x="4946" y="1276"/>
                <a:ext cx="1141" cy="181"/>
              </a:xfrm>
              <a:prstGeom prst="roundRect">
                <a:avLst>
                  <a:gd name="adj" fmla="val 556"/>
                </a:avLst>
              </a:prstGeom>
              <a:solidFill>
                <a:srgbClr val="4C4C4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defTabSz="449263" hangingPunct="0">
                  <a:lnSpc>
                    <a:spcPct val="98000"/>
                  </a:lnSpc>
                  <a:buClr>
                    <a:srgbClr val="000000"/>
                  </a:buClr>
                  <a:buSzPct val="45000"/>
                  <a:buFont typeface="StarSymbol" charset="0"/>
                  <a:buNone/>
                  <a:tabLst>
                    <a:tab pos="723900" algn="l"/>
                    <a:tab pos="1447800" algn="l"/>
                  </a:tabLst>
                </a:pPr>
                <a:r>
                  <a:rPr lang="en-GB" sz="1400" b="1">
                    <a:solidFill>
                      <a:srgbClr val="FFFFFF"/>
                    </a:solidFill>
                    <a:latin typeface="Bitstream Vera Sans" charset="0"/>
                  </a:rPr>
                  <a:t>User Interface</a:t>
                </a:r>
              </a:p>
            </p:txBody>
          </p:sp>
          <p:sp>
            <p:nvSpPr>
              <p:cNvPr id="2263104" name="Rectangle 64"/>
              <p:cNvSpPr>
                <a:spLocks noChangeArrowheads="1"/>
              </p:cNvSpPr>
              <p:nvPr/>
            </p:nvSpPr>
            <p:spPr bwMode="auto">
              <a:xfrm>
                <a:off x="4946" y="1456"/>
                <a:ext cx="1141" cy="547"/>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defTabSz="449263" hangingPunct="0">
                  <a:lnSpc>
                    <a:spcPct val="98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MySRB</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PAWN</a:t>
                </a:r>
              </a:p>
              <a:p>
                <a:pPr defTabSz="449263" hangingPunct="0">
                  <a:lnSpc>
                    <a:spcPct val="97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a:p>
                <a:pPr defTabSz="449263" hangingPunct="0">
                  <a:lnSpc>
                    <a:spcPct val="146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p:txBody>
          </p:sp>
        </p:grpSp>
        <p:grpSp>
          <p:nvGrpSpPr>
            <p:cNvPr id="2263105" name="Group 65"/>
            <p:cNvGrpSpPr>
              <a:grpSpLocks/>
            </p:cNvGrpSpPr>
            <p:nvPr/>
          </p:nvGrpSpPr>
          <p:grpSpPr bwMode="auto">
            <a:xfrm>
              <a:off x="4802" y="3364"/>
              <a:ext cx="1140" cy="726"/>
              <a:chOff x="4946" y="3429"/>
              <a:chExt cx="1140" cy="726"/>
            </a:xfrm>
          </p:grpSpPr>
          <p:sp>
            <p:nvSpPr>
              <p:cNvPr id="2263106" name="AutoShape 66"/>
              <p:cNvSpPr>
                <a:spLocks noChangeArrowheads="1"/>
              </p:cNvSpPr>
              <p:nvPr/>
            </p:nvSpPr>
            <p:spPr bwMode="auto">
              <a:xfrm>
                <a:off x="4946" y="3429"/>
                <a:ext cx="1141" cy="181"/>
              </a:xfrm>
              <a:prstGeom prst="roundRect">
                <a:avLst>
                  <a:gd name="adj" fmla="val 556"/>
                </a:avLst>
              </a:prstGeom>
              <a:solidFill>
                <a:srgbClr val="4C4C4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defTabSz="449263" hangingPunct="0">
                  <a:lnSpc>
                    <a:spcPct val="98000"/>
                  </a:lnSpc>
                  <a:buClr>
                    <a:srgbClr val="000000"/>
                  </a:buClr>
                  <a:buSzPct val="45000"/>
                  <a:buFont typeface="StarSymbol" charset="0"/>
                  <a:buNone/>
                  <a:tabLst>
                    <a:tab pos="723900" algn="l"/>
                    <a:tab pos="1447800" algn="l"/>
                  </a:tabLst>
                </a:pPr>
                <a:r>
                  <a:rPr lang="en-GB" sz="1100" b="1">
                    <a:solidFill>
                      <a:srgbClr val="FFFFFF"/>
                    </a:solidFill>
                    <a:latin typeface="Bitstream Vera Sans" charset="0"/>
                  </a:rPr>
                  <a:t>Process Management</a:t>
                </a:r>
              </a:p>
            </p:txBody>
          </p:sp>
          <p:sp>
            <p:nvSpPr>
              <p:cNvPr id="2263107" name="Rectangle 67"/>
              <p:cNvSpPr>
                <a:spLocks noChangeArrowheads="1"/>
              </p:cNvSpPr>
              <p:nvPr/>
            </p:nvSpPr>
            <p:spPr bwMode="auto">
              <a:xfrm>
                <a:off x="4946" y="3605"/>
                <a:ext cx="1141" cy="55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defTabSz="449263" hangingPunct="0">
                  <a:lnSpc>
                    <a:spcPct val="98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Kepler</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iRODS rules</a:t>
                </a:r>
              </a:p>
              <a:p>
                <a:pPr defTabSz="449263" hangingPunct="0">
                  <a:lnSpc>
                    <a:spcPct val="146000"/>
                  </a:lnSpc>
                  <a:buClr>
                    <a:srgbClr val="000000"/>
                  </a:buClr>
                  <a:buSzPct val="45000"/>
                  <a:buFont typeface="StarSymbol" charset="0"/>
                  <a:buNone/>
                  <a:tabLst>
                    <a:tab pos="723900" algn="l"/>
                    <a:tab pos="1447800" algn="l"/>
                  </a:tabLst>
                </a:pPr>
                <a:endParaRPr lang="en-GB" sz="1400" b="1">
                  <a:solidFill>
                    <a:srgbClr val="000000"/>
                  </a:solidFill>
                  <a:latin typeface="Bitstream Vera Sans" charset="0"/>
                </a:endParaRPr>
              </a:p>
            </p:txBody>
          </p:sp>
        </p:grpSp>
        <p:cxnSp>
          <p:nvCxnSpPr>
            <p:cNvPr id="2263108" name="AutoShape 68"/>
            <p:cNvCxnSpPr>
              <a:cxnSpLocks noChangeShapeType="1"/>
            </p:cNvCxnSpPr>
            <p:nvPr/>
          </p:nvCxnSpPr>
          <p:spPr bwMode="auto">
            <a:xfrm flipV="1">
              <a:off x="5372" y="3004"/>
              <a:ext cx="1" cy="359"/>
            </a:xfrm>
            <a:prstGeom prst="bentConnector3">
              <a:avLst>
                <a:gd name="adj1" fmla="val 50000"/>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263109" name="AutoShape 69"/>
            <p:cNvCxnSpPr>
              <a:cxnSpLocks noChangeShapeType="1"/>
            </p:cNvCxnSpPr>
            <p:nvPr/>
          </p:nvCxnSpPr>
          <p:spPr bwMode="auto">
            <a:xfrm flipV="1">
              <a:off x="5372" y="1938"/>
              <a:ext cx="1" cy="338"/>
            </a:xfrm>
            <a:prstGeom prst="bentConnector3">
              <a:avLst>
                <a:gd name="adj1" fmla="val 50000"/>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nvGrpSpPr>
            <p:cNvPr id="2263110" name="Group 70"/>
            <p:cNvGrpSpPr>
              <a:grpSpLocks/>
            </p:cNvGrpSpPr>
            <p:nvPr/>
          </p:nvGrpSpPr>
          <p:grpSpPr bwMode="auto">
            <a:xfrm>
              <a:off x="1639" y="3353"/>
              <a:ext cx="1132" cy="744"/>
              <a:chOff x="1783" y="3418"/>
              <a:chExt cx="1132" cy="744"/>
            </a:xfrm>
          </p:grpSpPr>
          <p:sp>
            <p:nvSpPr>
              <p:cNvPr id="2263111" name="Rectangle 71"/>
              <p:cNvSpPr>
                <a:spLocks noChangeArrowheads="1"/>
              </p:cNvSpPr>
              <p:nvPr/>
            </p:nvSpPr>
            <p:spPr bwMode="auto">
              <a:xfrm>
                <a:off x="1783" y="3418"/>
                <a:ext cx="1133" cy="188"/>
              </a:xfrm>
              <a:prstGeom prst="rect">
                <a:avLst/>
              </a:prstGeom>
              <a:solidFill>
                <a:srgbClr val="6B0094"/>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b="1">
                    <a:solidFill>
                      <a:srgbClr val="FFFFFF"/>
                    </a:solidFill>
                    <a:latin typeface="Bitstream Vera Sans" charset="0"/>
                  </a:rPr>
                  <a:t>Term Management</a:t>
                </a:r>
              </a:p>
            </p:txBody>
          </p:sp>
          <p:sp>
            <p:nvSpPr>
              <p:cNvPr id="2263112" name="Rectangle 72"/>
              <p:cNvSpPr>
                <a:spLocks noChangeArrowheads="1"/>
              </p:cNvSpPr>
              <p:nvPr/>
            </p:nvSpPr>
            <p:spPr bwMode="auto">
              <a:xfrm>
                <a:off x="1783" y="3600"/>
                <a:ext cx="1133" cy="563"/>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defTabSz="449263" hangingPunct="0">
                  <a:lnSpc>
                    <a:spcPct val="98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Termine</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WordNet</a:t>
                </a:r>
              </a:p>
              <a:p>
                <a:pPr defTabSz="449263" hangingPunct="0">
                  <a:lnSpc>
                    <a:spcPct val="97000"/>
                  </a:lnSpc>
                  <a:buClr>
                    <a:srgbClr val="000000"/>
                  </a:buClr>
                  <a:buSzPct val="45000"/>
                  <a:buFont typeface="StarSymbol" charset="0"/>
                  <a:buNone/>
                  <a:tabLst>
                    <a:tab pos="723900" algn="l"/>
                    <a:tab pos="1447800" algn="l"/>
                  </a:tabLst>
                </a:pPr>
                <a:r>
                  <a:rPr lang="en-GB" sz="1400">
                    <a:solidFill>
                      <a:srgbClr val="000000"/>
                    </a:solidFill>
                    <a:latin typeface="Bitstream Vera Sans" charset="0"/>
                  </a:rPr>
                  <a:t>...</a:t>
                </a:r>
              </a:p>
            </p:txBody>
          </p:sp>
        </p:grpSp>
        <p:cxnSp>
          <p:nvCxnSpPr>
            <p:cNvPr id="2263113" name="AutoShape 73"/>
            <p:cNvCxnSpPr>
              <a:cxnSpLocks noChangeShapeType="1"/>
              <a:endCxn id="2263091" idx="2"/>
            </p:cNvCxnSpPr>
            <p:nvPr/>
          </p:nvCxnSpPr>
          <p:spPr bwMode="auto">
            <a:xfrm flipV="1">
              <a:off x="2205" y="3024"/>
              <a:ext cx="3" cy="328"/>
            </a:xfrm>
            <a:prstGeom prst="bentConnector3">
              <a:avLst>
                <a:gd name="adj1" fmla="val 50000"/>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263114" name="Text Box 74"/>
            <p:cNvSpPr txBox="1">
              <a:spLocks noChangeArrowheads="1"/>
            </p:cNvSpPr>
            <p:nvPr/>
          </p:nvSpPr>
          <p:spPr bwMode="auto">
            <a:xfrm>
              <a:off x="3710" y="2488"/>
              <a:ext cx="406"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lgn="l" hangingPunct="0">
                <a:lnSpc>
                  <a:spcPct val="98000"/>
                </a:lnSpc>
                <a:buClr>
                  <a:srgbClr val="000000"/>
                </a:buClr>
                <a:buSzPct val="45000"/>
                <a:buFont typeface="StarSymbol" charset="0"/>
                <a:buNone/>
              </a:pPr>
              <a:r>
                <a:rPr lang="en-GB">
                  <a:solidFill>
                    <a:srgbClr val="000000"/>
                  </a:solidFill>
                  <a:latin typeface="Bitstream Vera Sans" charset="0"/>
                </a:rPr>
                <a:t>Store</a:t>
              </a:r>
            </a:p>
          </p:txBody>
        </p:sp>
      </p:grpSp>
    </p:spTree>
    <p:extLst>
      <p:ext uri="{BB962C8B-B14F-4D97-AF65-F5344CB8AC3E}">
        <p14:creationId xmlns:p14="http://schemas.microsoft.com/office/powerpoint/2010/main" val="414050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2"/>
          <p:cNvSpPr>
            <a:spLocks noGrp="1"/>
          </p:cNvSpPr>
          <p:nvPr>
            <p:ph type="dt" sz="half" idx="10"/>
          </p:nvPr>
        </p:nvSpPr>
        <p:spPr/>
        <p:txBody>
          <a:bodyPr/>
          <a:lstStyle/>
          <a:p>
            <a:endParaRPr lang="en-US"/>
          </a:p>
          <a:p>
            <a:r>
              <a:rPr lang="en-US"/>
              <a:t>IS 240 – Spring 2010	</a:t>
            </a:r>
          </a:p>
        </p:txBody>
      </p:sp>
      <p:sp>
        <p:nvSpPr>
          <p:cNvPr id="2265090" name="Rectangle 2"/>
          <p:cNvSpPr>
            <a:spLocks noGrp="1" noChangeArrowheads="1"/>
          </p:cNvSpPr>
          <p:nvPr>
            <p:ph type="title"/>
          </p:nvPr>
        </p:nvSpPr>
        <p:spPr/>
        <p:txBody>
          <a:bodyPr/>
          <a:lstStyle/>
          <a:p>
            <a:r>
              <a:rPr lang="en-US"/>
              <a:t>Cheshire3 Object Model</a:t>
            </a:r>
          </a:p>
        </p:txBody>
      </p:sp>
      <p:grpSp>
        <p:nvGrpSpPr>
          <p:cNvPr id="2265091" name="Group 3"/>
          <p:cNvGrpSpPr>
            <a:grpSpLocks/>
          </p:cNvGrpSpPr>
          <p:nvPr/>
        </p:nvGrpSpPr>
        <p:grpSpPr bwMode="auto">
          <a:xfrm>
            <a:off x="609600" y="2290763"/>
            <a:ext cx="2382838" cy="871537"/>
            <a:chOff x="384" y="1443"/>
            <a:chExt cx="1501" cy="549"/>
          </a:xfrm>
        </p:grpSpPr>
        <p:pic>
          <p:nvPicPr>
            <p:cNvPr id="2265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460"/>
              <a:ext cx="989" cy="35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265093" name="Text Box 5"/>
            <p:cNvSpPr txBox="1">
              <a:spLocks noChangeArrowheads="1"/>
            </p:cNvSpPr>
            <p:nvPr/>
          </p:nvSpPr>
          <p:spPr bwMode="auto">
            <a:xfrm>
              <a:off x="615" y="1841"/>
              <a:ext cx="58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Lst>
                <a:defRPr sz="2400">
                  <a:solidFill>
                    <a:schemeClr val="tx1"/>
                  </a:solidFill>
                  <a:latin typeface="Times New Roman" charset="0"/>
                  <a:ea typeface="ＭＳ Ｐゴシック" charset="0"/>
                </a:defRPr>
              </a:lvl1pPr>
              <a:lvl2pPr algn="l">
                <a:tabLst>
                  <a:tab pos="723900" algn="l"/>
                </a:tabLst>
                <a:defRPr sz="2400">
                  <a:solidFill>
                    <a:schemeClr val="tx1"/>
                  </a:solidFill>
                  <a:latin typeface="Times New Roman" charset="0"/>
                  <a:ea typeface="ＭＳ Ｐゴシック" charset="0"/>
                </a:defRPr>
              </a:lvl2pPr>
              <a:lvl3pPr algn="l">
                <a:tabLst>
                  <a:tab pos="723900" algn="l"/>
                </a:tabLst>
                <a:defRPr sz="2400">
                  <a:solidFill>
                    <a:schemeClr val="tx1"/>
                  </a:solidFill>
                  <a:latin typeface="Times New Roman" charset="0"/>
                  <a:ea typeface="ＭＳ Ｐゴシック" charset="0"/>
                </a:defRPr>
              </a:lvl3pPr>
              <a:lvl4pPr algn="l">
                <a:tabLst>
                  <a:tab pos="723900" algn="l"/>
                </a:tabLst>
                <a:defRPr sz="2400">
                  <a:solidFill>
                    <a:schemeClr val="tx1"/>
                  </a:solidFill>
                  <a:latin typeface="Times New Roman" charset="0"/>
                  <a:ea typeface="ＭＳ Ｐゴシック" charset="0"/>
                </a:defRPr>
              </a:lvl4pPr>
              <a:lvl5pPr algn="l">
                <a:tabLst>
                  <a:tab pos="7239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rPr>
                <a:t>UserStore</a:t>
              </a:r>
            </a:p>
          </p:txBody>
        </p:sp>
        <p:sp>
          <p:nvSpPr>
            <p:cNvPr id="2265094" name="Line 6"/>
            <p:cNvSpPr>
              <a:spLocks noChangeShapeType="1"/>
            </p:cNvSpPr>
            <p:nvPr/>
          </p:nvSpPr>
          <p:spPr bwMode="auto">
            <a:xfrm flipH="1">
              <a:off x="1159" y="1443"/>
              <a:ext cx="598" cy="18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095" name="Text Box 7"/>
            <p:cNvSpPr txBox="1">
              <a:spLocks noChangeArrowheads="1"/>
            </p:cNvSpPr>
            <p:nvPr/>
          </p:nvSpPr>
          <p:spPr bwMode="auto">
            <a:xfrm>
              <a:off x="1628" y="1491"/>
              <a:ext cx="25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hangingPunct="0">
                <a:lnSpc>
                  <a:spcPct val="98000"/>
                </a:lnSpc>
                <a:buClr>
                  <a:srgbClr val="000000"/>
                </a:buClr>
                <a:buSzPct val="45000"/>
                <a:buFont typeface="StarSymbol" charset="0"/>
                <a:buNone/>
              </a:pPr>
              <a:r>
                <a:rPr lang="en-GB" sz="1400">
                  <a:solidFill>
                    <a:srgbClr val="000000"/>
                  </a:solidFill>
                </a:rPr>
                <a:t>User</a:t>
              </a:r>
            </a:p>
          </p:txBody>
        </p:sp>
      </p:grpSp>
      <p:grpSp>
        <p:nvGrpSpPr>
          <p:cNvPr id="2265096" name="Group 8"/>
          <p:cNvGrpSpPr>
            <a:grpSpLocks/>
          </p:cNvGrpSpPr>
          <p:nvPr/>
        </p:nvGrpSpPr>
        <p:grpSpPr bwMode="auto">
          <a:xfrm>
            <a:off x="701675" y="1354138"/>
            <a:ext cx="2493963" cy="763587"/>
            <a:chOff x="442" y="853"/>
            <a:chExt cx="1571" cy="481"/>
          </a:xfrm>
        </p:grpSpPr>
        <p:pic>
          <p:nvPicPr>
            <p:cNvPr id="22650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 y="853"/>
              <a:ext cx="948" cy="33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265098" name="Text Box 10"/>
            <p:cNvSpPr txBox="1">
              <a:spLocks noChangeArrowheads="1"/>
            </p:cNvSpPr>
            <p:nvPr/>
          </p:nvSpPr>
          <p:spPr bwMode="auto">
            <a:xfrm>
              <a:off x="590" y="1183"/>
              <a:ext cx="7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Lst>
                <a:defRPr sz="2400">
                  <a:solidFill>
                    <a:schemeClr val="tx1"/>
                  </a:solidFill>
                  <a:latin typeface="Times New Roman" charset="0"/>
                  <a:ea typeface="ＭＳ Ｐゴシック" charset="0"/>
                </a:defRPr>
              </a:lvl1pPr>
              <a:lvl2pPr algn="l">
                <a:tabLst>
                  <a:tab pos="723900" algn="l"/>
                </a:tabLst>
                <a:defRPr sz="2400">
                  <a:solidFill>
                    <a:schemeClr val="tx1"/>
                  </a:solidFill>
                  <a:latin typeface="Times New Roman" charset="0"/>
                  <a:ea typeface="ＭＳ Ｐゴシック" charset="0"/>
                </a:defRPr>
              </a:lvl2pPr>
              <a:lvl3pPr algn="l">
                <a:tabLst>
                  <a:tab pos="723900" algn="l"/>
                </a:tabLst>
                <a:defRPr sz="2400">
                  <a:solidFill>
                    <a:schemeClr val="tx1"/>
                  </a:solidFill>
                  <a:latin typeface="Times New Roman" charset="0"/>
                  <a:ea typeface="ＭＳ Ｐゴシック" charset="0"/>
                </a:defRPr>
              </a:lvl3pPr>
              <a:lvl4pPr algn="l">
                <a:tabLst>
                  <a:tab pos="723900" algn="l"/>
                </a:tabLst>
                <a:defRPr sz="2400">
                  <a:solidFill>
                    <a:schemeClr val="tx1"/>
                  </a:solidFill>
                  <a:latin typeface="Times New Roman" charset="0"/>
                  <a:ea typeface="ＭＳ Ｐゴシック" charset="0"/>
                </a:defRPr>
              </a:lvl4pPr>
              <a:lvl5pPr algn="l">
                <a:tabLst>
                  <a:tab pos="7239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rPr>
                <a:t>ConfigStore</a:t>
              </a:r>
            </a:p>
          </p:txBody>
        </p:sp>
        <p:sp>
          <p:nvSpPr>
            <p:cNvPr id="2265099" name="Line 11"/>
            <p:cNvSpPr>
              <a:spLocks noChangeShapeType="1"/>
            </p:cNvSpPr>
            <p:nvPr/>
          </p:nvSpPr>
          <p:spPr bwMode="auto">
            <a:xfrm>
              <a:off x="1180" y="1050"/>
              <a:ext cx="583" cy="21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00" name="Text Box 12"/>
            <p:cNvSpPr txBox="1">
              <a:spLocks noChangeArrowheads="1"/>
            </p:cNvSpPr>
            <p:nvPr/>
          </p:nvSpPr>
          <p:spPr bwMode="auto">
            <a:xfrm>
              <a:off x="1635" y="1092"/>
              <a:ext cx="37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Lst>
                <a:defRPr sz="2400">
                  <a:solidFill>
                    <a:schemeClr val="tx1"/>
                  </a:solidFill>
                  <a:latin typeface="Times New Roman" charset="0"/>
                  <a:ea typeface="ＭＳ Ｐゴシック" charset="0"/>
                </a:defRPr>
              </a:lvl1pPr>
              <a:lvl2pPr algn="l">
                <a:tabLst>
                  <a:tab pos="723900" algn="l"/>
                </a:tabLst>
                <a:defRPr sz="2400">
                  <a:solidFill>
                    <a:schemeClr val="tx1"/>
                  </a:solidFill>
                  <a:latin typeface="Times New Roman" charset="0"/>
                  <a:ea typeface="ＭＳ Ｐゴシック" charset="0"/>
                </a:defRPr>
              </a:lvl2pPr>
              <a:lvl3pPr algn="l">
                <a:tabLst>
                  <a:tab pos="723900" algn="l"/>
                </a:tabLst>
                <a:defRPr sz="2400">
                  <a:solidFill>
                    <a:schemeClr val="tx1"/>
                  </a:solidFill>
                  <a:latin typeface="Times New Roman" charset="0"/>
                  <a:ea typeface="ＭＳ Ｐゴシック" charset="0"/>
                </a:defRPr>
              </a:lvl3pPr>
              <a:lvl4pPr algn="l">
                <a:tabLst>
                  <a:tab pos="723900" algn="l"/>
                </a:tabLst>
                <a:defRPr sz="2400">
                  <a:solidFill>
                    <a:schemeClr val="tx1"/>
                  </a:solidFill>
                  <a:latin typeface="Times New Roman" charset="0"/>
                  <a:ea typeface="ＭＳ Ｐゴシック" charset="0"/>
                </a:defRPr>
              </a:lvl4pPr>
              <a:lvl5pPr algn="l">
                <a:tabLst>
                  <a:tab pos="7239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400">
                  <a:solidFill>
                    <a:srgbClr val="000000"/>
                  </a:solidFill>
                </a:rPr>
                <a:t>Object</a:t>
              </a:r>
            </a:p>
          </p:txBody>
        </p:sp>
      </p:grpSp>
      <p:grpSp>
        <p:nvGrpSpPr>
          <p:cNvPr id="2265101" name="Group 13"/>
          <p:cNvGrpSpPr>
            <a:grpSpLocks/>
          </p:cNvGrpSpPr>
          <p:nvPr/>
        </p:nvGrpSpPr>
        <p:grpSpPr bwMode="auto">
          <a:xfrm>
            <a:off x="3419475" y="2347913"/>
            <a:ext cx="1916113" cy="771525"/>
            <a:chOff x="2154" y="1479"/>
            <a:chExt cx="1207" cy="486"/>
          </a:xfrm>
        </p:grpSpPr>
        <p:grpSp>
          <p:nvGrpSpPr>
            <p:cNvPr id="2265102" name="Group 14"/>
            <p:cNvGrpSpPr>
              <a:grpSpLocks/>
            </p:cNvGrpSpPr>
            <p:nvPr/>
          </p:nvGrpSpPr>
          <p:grpSpPr bwMode="auto">
            <a:xfrm>
              <a:off x="2568" y="1806"/>
              <a:ext cx="793" cy="159"/>
              <a:chOff x="2895" y="1638"/>
              <a:chExt cx="964" cy="205"/>
            </a:xfrm>
          </p:grpSpPr>
          <p:sp>
            <p:nvSpPr>
              <p:cNvPr id="2265103" name="AutoShape 15"/>
              <p:cNvSpPr>
                <a:spLocks noChangeArrowheads="1"/>
              </p:cNvSpPr>
              <p:nvPr/>
            </p:nvSpPr>
            <p:spPr bwMode="auto">
              <a:xfrm>
                <a:off x="2895" y="1638"/>
                <a:ext cx="964" cy="205"/>
              </a:xfrm>
              <a:prstGeom prst="roundRect">
                <a:avLst>
                  <a:gd name="adj" fmla="val 394"/>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Database</a:t>
                </a:r>
              </a:p>
            </p:txBody>
          </p:sp>
        </p:grpSp>
        <p:sp>
          <p:nvSpPr>
            <p:cNvPr id="2265104" name="Line 16"/>
            <p:cNvSpPr>
              <a:spLocks noChangeShapeType="1"/>
            </p:cNvSpPr>
            <p:nvPr/>
          </p:nvSpPr>
          <p:spPr bwMode="auto">
            <a:xfrm>
              <a:off x="2154" y="1479"/>
              <a:ext cx="385" cy="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05" name="Text Box 17"/>
            <p:cNvSpPr txBox="1">
              <a:spLocks noChangeArrowheads="1"/>
            </p:cNvSpPr>
            <p:nvPr/>
          </p:nvSpPr>
          <p:spPr bwMode="auto">
            <a:xfrm>
              <a:off x="2539" y="1618"/>
              <a:ext cx="32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hangingPunct="0">
                <a:lnSpc>
                  <a:spcPct val="98000"/>
                </a:lnSpc>
                <a:buClr>
                  <a:srgbClr val="000000"/>
                </a:buClr>
                <a:buSzPct val="45000"/>
                <a:buFont typeface="StarSymbol" charset="0"/>
                <a:buNone/>
              </a:pPr>
              <a:r>
                <a:rPr lang="en-GB" sz="1400">
                  <a:solidFill>
                    <a:srgbClr val="000000"/>
                  </a:solidFill>
                </a:rPr>
                <a:t>Query</a:t>
              </a:r>
            </a:p>
          </p:txBody>
        </p:sp>
      </p:grpSp>
      <p:sp>
        <p:nvSpPr>
          <p:cNvPr id="2265106" name="AutoShape 18"/>
          <p:cNvSpPr>
            <a:spLocks noChangeArrowheads="1"/>
          </p:cNvSpPr>
          <p:nvPr/>
        </p:nvSpPr>
        <p:spPr bwMode="auto">
          <a:xfrm>
            <a:off x="4043363" y="5670550"/>
            <a:ext cx="1257300" cy="252413"/>
          </a:xfrm>
          <a:prstGeom prst="roundRect">
            <a:avLst>
              <a:gd name="adj" fmla="val 394"/>
            </a:avLst>
          </a:prstGeom>
          <a:solidFill>
            <a:srgbClr val="CCCCCC"/>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Record</a:t>
            </a:r>
          </a:p>
        </p:txBody>
      </p:sp>
      <p:grpSp>
        <p:nvGrpSpPr>
          <p:cNvPr id="2265107" name="Group 19"/>
          <p:cNvGrpSpPr>
            <a:grpSpLocks/>
          </p:cNvGrpSpPr>
          <p:nvPr/>
        </p:nvGrpSpPr>
        <p:grpSpPr bwMode="auto">
          <a:xfrm>
            <a:off x="5081588" y="1914525"/>
            <a:ext cx="1547812" cy="857250"/>
            <a:chOff x="3201" y="1206"/>
            <a:chExt cx="975" cy="540"/>
          </a:xfrm>
        </p:grpSpPr>
        <p:sp>
          <p:nvSpPr>
            <p:cNvPr id="2265108" name="Oval 20"/>
            <p:cNvSpPr>
              <a:spLocks noChangeArrowheads="1"/>
            </p:cNvSpPr>
            <p:nvPr/>
          </p:nvSpPr>
          <p:spPr bwMode="auto">
            <a:xfrm>
              <a:off x="3201" y="1206"/>
              <a:ext cx="975" cy="221"/>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Transformer</a:t>
              </a:r>
            </a:p>
          </p:txBody>
        </p:sp>
        <p:sp>
          <p:nvSpPr>
            <p:cNvPr id="2265109" name="Line 21"/>
            <p:cNvSpPr>
              <a:spLocks noChangeShapeType="1"/>
            </p:cNvSpPr>
            <p:nvPr/>
          </p:nvSpPr>
          <p:spPr bwMode="auto">
            <a:xfrm flipV="1">
              <a:off x="3225" y="1448"/>
              <a:ext cx="411" cy="29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10" name="Text Box 22"/>
            <p:cNvSpPr txBox="1">
              <a:spLocks noChangeArrowheads="1"/>
            </p:cNvSpPr>
            <p:nvPr/>
          </p:nvSpPr>
          <p:spPr bwMode="auto">
            <a:xfrm>
              <a:off x="3641" y="1460"/>
              <a:ext cx="38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Lst>
                <a:defRPr sz="2400">
                  <a:solidFill>
                    <a:schemeClr val="tx1"/>
                  </a:solidFill>
                  <a:latin typeface="Times New Roman" charset="0"/>
                  <a:ea typeface="ＭＳ Ｐゴシック" charset="0"/>
                </a:defRPr>
              </a:lvl1pPr>
              <a:lvl2pPr algn="l">
                <a:tabLst>
                  <a:tab pos="723900" algn="l"/>
                </a:tabLst>
                <a:defRPr sz="2400">
                  <a:solidFill>
                    <a:schemeClr val="tx1"/>
                  </a:solidFill>
                  <a:latin typeface="Times New Roman" charset="0"/>
                  <a:ea typeface="ＭＳ Ｐゴシック" charset="0"/>
                </a:defRPr>
              </a:lvl2pPr>
              <a:lvl3pPr algn="l">
                <a:tabLst>
                  <a:tab pos="723900" algn="l"/>
                </a:tabLst>
                <a:defRPr sz="2400">
                  <a:solidFill>
                    <a:schemeClr val="tx1"/>
                  </a:solidFill>
                  <a:latin typeface="Times New Roman" charset="0"/>
                  <a:ea typeface="ＭＳ Ｐゴシック" charset="0"/>
                </a:defRPr>
              </a:lvl3pPr>
              <a:lvl4pPr algn="l">
                <a:tabLst>
                  <a:tab pos="723900" algn="l"/>
                </a:tabLst>
                <a:defRPr sz="2400">
                  <a:solidFill>
                    <a:schemeClr val="tx1"/>
                  </a:solidFill>
                  <a:latin typeface="Times New Roman" charset="0"/>
                  <a:ea typeface="ＭＳ Ｐゴシック" charset="0"/>
                </a:defRPr>
              </a:lvl4pPr>
              <a:lvl5pPr algn="l">
                <a:tabLst>
                  <a:tab pos="7239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400">
                  <a:solidFill>
                    <a:srgbClr val="000000"/>
                  </a:solidFill>
                </a:rPr>
                <a:t>Records</a:t>
              </a:r>
            </a:p>
          </p:txBody>
        </p:sp>
      </p:grpSp>
      <p:sp>
        <p:nvSpPr>
          <p:cNvPr id="2265111" name="Oval 23"/>
          <p:cNvSpPr>
            <a:spLocks noChangeArrowheads="1"/>
          </p:cNvSpPr>
          <p:nvPr/>
        </p:nvSpPr>
        <p:spPr bwMode="auto">
          <a:xfrm>
            <a:off x="4113213" y="914400"/>
            <a:ext cx="1444625" cy="688975"/>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Protocol</a:t>
            </a:r>
          </a:p>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Handler</a:t>
            </a:r>
          </a:p>
        </p:txBody>
      </p:sp>
      <p:grpSp>
        <p:nvGrpSpPr>
          <p:cNvPr id="2265112" name="Group 24"/>
          <p:cNvGrpSpPr>
            <a:grpSpLocks/>
          </p:cNvGrpSpPr>
          <p:nvPr/>
        </p:nvGrpSpPr>
        <p:grpSpPr bwMode="auto">
          <a:xfrm>
            <a:off x="609600" y="4594225"/>
            <a:ext cx="1454150" cy="774700"/>
            <a:chOff x="384" y="2894"/>
            <a:chExt cx="916" cy="488"/>
          </a:xfrm>
        </p:grpSpPr>
        <p:grpSp>
          <p:nvGrpSpPr>
            <p:cNvPr id="2265113" name="Group 25"/>
            <p:cNvGrpSpPr>
              <a:grpSpLocks/>
            </p:cNvGrpSpPr>
            <p:nvPr/>
          </p:nvGrpSpPr>
          <p:grpSpPr bwMode="auto">
            <a:xfrm>
              <a:off x="384" y="3070"/>
              <a:ext cx="916" cy="312"/>
              <a:chOff x="266" y="3328"/>
              <a:chExt cx="1114" cy="403"/>
            </a:xfrm>
          </p:grpSpPr>
          <p:sp>
            <p:nvSpPr>
              <p:cNvPr id="2265114" name="Oval 26"/>
              <p:cNvSpPr>
                <a:spLocks noChangeArrowheads="1"/>
              </p:cNvSpPr>
              <p:nvPr/>
            </p:nvSpPr>
            <p:spPr bwMode="auto">
              <a:xfrm>
                <a:off x="274" y="3444"/>
                <a:ext cx="1106" cy="287"/>
              </a:xfrm>
              <a:prstGeom prst="ellipse">
                <a:avLst/>
              </a:prstGeom>
              <a:solidFill>
                <a:srgbClr val="E6E6E6"/>
              </a:solidFill>
              <a:ln w="9360">
                <a:solidFill>
                  <a:srgbClr val="000000"/>
                </a:solidFill>
                <a:round/>
                <a:headEnd/>
                <a:tailEnd/>
              </a:ln>
            </p:spPr>
            <p:txBody>
              <a:bodyPr wrap="none" anchor="ctr"/>
              <a:lstStyle/>
              <a:p>
                <a:endParaRPr lang="en-US"/>
              </a:p>
            </p:txBody>
          </p:sp>
          <p:sp>
            <p:nvSpPr>
              <p:cNvPr id="2265115" name="Oval 27"/>
              <p:cNvSpPr>
                <a:spLocks noChangeArrowheads="1"/>
              </p:cNvSpPr>
              <p:nvPr/>
            </p:nvSpPr>
            <p:spPr bwMode="auto">
              <a:xfrm>
                <a:off x="266" y="3381"/>
                <a:ext cx="1106" cy="287"/>
              </a:xfrm>
              <a:prstGeom prst="ellipse">
                <a:avLst/>
              </a:prstGeom>
              <a:solidFill>
                <a:srgbClr val="E6E6E6"/>
              </a:solidFill>
              <a:ln w="9360">
                <a:solidFill>
                  <a:srgbClr val="000000"/>
                </a:solidFill>
                <a:round/>
                <a:headEnd/>
                <a:tailEnd/>
              </a:ln>
            </p:spPr>
            <p:txBody>
              <a:bodyPr wrap="none" anchor="ctr"/>
              <a:lstStyle/>
              <a:p>
                <a:endParaRPr lang="en-US"/>
              </a:p>
            </p:txBody>
          </p:sp>
          <p:sp>
            <p:nvSpPr>
              <p:cNvPr id="2265116" name="Oval 28"/>
              <p:cNvSpPr>
                <a:spLocks noChangeArrowheads="1"/>
              </p:cNvSpPr>
              <p:nvPr/>
            </p:nvSpPr>
            <p:spPr bwMode="auto">
              <a:xfrm>
                <a:off x="268" y="3328"/>
                <a:ext cx="1102" cy="286"/>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Normaliser</a:t>
                </a:r>
              </a:p>
            </p:txBody>
          </p:sp>
        </p:grpSp>
        <p:sp>
          <p:nvSpPr>
            <p:cNvPr id="2265117" name="Line 29"/>
            <p:cNvSpPr>
              <a:spLocks noChangeShapeType="1"/>
            </p:cNvSpPr>
            <p:nvPr/>
          </p:nvSpPr>
          <p:spPr bwMode="auto">
            <a:xfrm>
              <a:off x="844" y="2894"/>
              <a:ext cx="1" cy="2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65118" name="Group 30"/>
          <p:cNvGrpSpPr>
            <a:grpSpLocks/>
          </p:cNvGrpSpPr>
          <p:nvPr/>
        </p:nvGrpSpPr>
        <p:grpSpPr bwMode="auto">
          <a:xfrm>
            <a:off x="617538" y="5170488"/>
            <a:ext cx="1568450" cy="1331912"/>
            <a:chOff x="389" y="3257"/>
            <a:chExt cx="988" cy="839"/>
          </a:xfrm>
        </p:grpSpPr>
        <p:pic>
          <p:nvPicPr>
            <p:cNvPr id="2265119"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 y="3601"/>
              <a:ext cx="988" cy="35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265120" name="Text Box 32"/>
            <p:cNvSpPr txBox="1">
              <a:spLocks noChangeArrowheads="1"/>
            </p:cNvSpPr>
            <p:nvPr/>
          </p:nvSpPr>
          <p:spPr bwMode="auto">
            <a:xfrm>
              <a:off x="479" y="3945"/>
              <a:ext cx="66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Lst>
                <a:defRPr sz="2400">
                  <a:solidFill>
                    <a:schemeClr val="tx1"/>
                  </a:solidFill>
                  <a:latin typeface="Times New Roman" charset="0"/>
                  <a:ea typeface="ＭＳ Ｐゴシック" charset="0"/>
                </a:defRPr>
              </a:lvl1pPr>
              <a:lvl2pPr algn="l">
                <a:tabLst>
                  <a:tab pos="723900" algn="l"/>
                </a:tabLst>
                <a:defRPr sz="2400">
                  <a:solidFill>
                    <a:schemeClr val="tx1"/>
                  </a:solidFill>
                  <a:latin typeface="Times New Roman" charset="0"/>
                  <a:ea typeface="ＭＳ Ｐゴシック" charset="0"/>
                </a:defRPr>
              </a:lvl2pPr>
              <a:lvl3pPr algn="l">
                <a:tabLst>
                  <a:tab pos="723900" algn="l"/>
                </a:tabLst>
                <a:defRPr sz="2400">
                  <a:solidFill>
                    <a:schemeClr val="tx1"/>
                  </a:solidFill>
                  <a:latin typeface="Times New Roman" charset="0"/>
                  <a:ea typeface="ＭＳ Ｐゴシック" charset="0"/>
                </a:defRPr>
              </a:lvl3pPr>
              <a:lvl4pPr algn="l">
                <a:tabLst>
                  <a:tab pos="723900" algn="l"/>
                </a:tabLst>
                <a:defRPr sz="2400">
                  <a:solidFill>
                    <a:schemeClr val="tx1"/>
                  </a:solidFill>
                  <a:latin typeface="Times New Roman" charset="0"/>
                  <a:ea typeface="ＭＳ Ｐゴシック" charset="0"/>
                </a:defRPr>
              </a:lvl4pPr>
              <a:lvl5pPr algn="l">
                <a:tabLst>
                  <a:tab pos="7239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rPr>
                <a:t>IndexStore</a:t>
              </a:r>
            </a:p>
          </p:txBody>
        </p:sp>
        <p:sp>
          <p:nvSpPr>
            <p:cNvPr id="2265121" name="Line 33"/>
            <p:cNvSpPr>
              <a:spLocks noChangeShapeType="1"/>
            </p:cNvSpPr>
            <p:nvPr/>
          </p:nvSpPr>
          <p:spPr bwMode="auto">
            <a:xfrm>
              <a:off x="838" y="3257"/>
              <a:ext cx="1" cy="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22" name="Text Box 34"/>
            <p:cNvSpPr txBox="1">
              <a:spLocks noChangeArrowheads="1"/>
            </p:cNvSpPr>
            <p:nvPr/>
          </p:nvSpPr>
          <p:spPr bwMode="auto">
            <a:xfrm>
              <a:off x="870" y="3510"/>
              <a:ext cx="31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hangingPunct="0">
                <a:lnSpc>
                  <a:spcPct val="98000"/>
                </a:lnSpc>
                <a:buClr>
                  <a:srgbClr val="000000"/>
                </a:buClr>
                <a:buSzPct val="45000"/>
                <a:buFont typeface="StarSymbol" charset="0"/>
                <a:buNone/>
              </a:pPr>
              <a:r>
                <a:rPr lang="en-GB" sz="1400">
                  <a:solidFill>
                    <a:srgbClr val="000000"/>
                  </a:solidFill>
                </a:rPr>
                <a:t>Terms</a:t>
              </a:r>
            </a:p>
          </p:txBody>
        </p:sp>
      </p:grpSp>
      <p:grpSp>
        <p:nvGrpSpPr>
          <p:cNvPr id="2265123" name="Group 35"/>
          <p:cNvGrpSpPr>
            <a:grpSpLocks/>
          </p:cNvGrpSpPr>
          <p:nvPr/>
        </p:nvGrpSpPr>
        <p:grpSpPr bwMode="auto">
          <a:xfrm>
            <a:off x="2773363" y="1387475"/>
            <a:ext cx="1420812" cy="898525"/>
            <a:chOff x="1747" y="874"/>
            <a:chExt cx="895" cy="566"/>
          </a:xfrm>
        </p:grpSpPr>
        <p:grpSp>
          <p:nvGrpSpPr>
            <p:cNvPr id="2265124" name="Group 36"/>
            <p:cNvGrpSpPr>
              <a:grpSpLocks/>
            </p:cNvGrpSpPr>
            <p:nvPr/>
          </p:nvGrpSpPr>
          <p:grpSpPr bwMode="auto">
            <a:xfrm>
              <a:off x="1747" y="1281"/>
              <a:ext cx="793" cy="159"/>
              <a:chOff x="1898" y="961"/>
              <a:chExt cx="963" cy="205"/>
            </a:xfrm>
          </p:grpSpPr>
          <p:sp>
            <p:nvSpPr>
              <p:cNvPr id="2265125" name="AutoShape 37"/>
              <p:cNvSpPr>
                <a:spLocks noChangeArrowheads="1"/>
              </p:cNvSpPr>
              <p:nvPr/>
            </p:nvSpPr>
            <p:spPr bwMode="auto">
              <a:xfrm>
                <a:off x="1898" y="961"/>
                <a:ext cx="963" cy="205"/>
              </a:xfrm>
              <a:prstGeom prst="roundRect">
                <a:avLst>
                  <a:gd name="adj" fmla="val 394"/>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Server</a:t>
                </a:r>
              </a:p>
            </p:txBody>
          </p:sp>
        </p:grpSp>
        <p:sp>
          <p:nvSpPr>
            <p:cNvPr id="2265126" name="Line 38"/>
            <p:cNvSpPr>
              <a:spLocks noChangeShapeType="1"/>
            </p:cNvSpPr>
            <p:nvPr/>
          </p:nvSpPr>
          <p:spPr bwMode="auto">
            <a:xfrm flipH="1">
              <a:off x="2147" y="874"/>
              <a:ext cx="495" cy="3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65127" name="Group 39"/>
          <p:cNvGrpSpPr>
            <a:grpSpLocks/>
          </p:cNvGrpSpPr>
          <p:nvPr/>
        </p:nvGrpSpPr>
        <p:grpSpPr bwMode="auto">
          <a:xfrm>
            <a:off x="6929438" y="1090613"/>
            <a:ext cx="1466850" cy="1193800"/>
            <a:chOff x="4365" y="687"/>
            <a:chExt cx="924" cy="752"/>
          </a:xfrm>
        </p:grpSpPr>
        <p:sp>
          <p:nvSpPr>
            <p:cNvPr id="2265128" name="AutoShape 40"/>
            <p:cNvSpPr>
              <a:spLocks noChangeArrowheads="1"/>
            </p:cNvSpPr>
            <p:nvPr/>
          </p:nvSpPr>
          <p:spPr bwMode="auto">
            <a:xfrm>
              <a:off x="4414" y="1131"/>
              <a:ext cx="791" cy="308"/>
            </a:xfrm>
            <a:prstGeom prst="roundRect">
              <a:avLst>
                <a:gd name="adj" fmla="val 394"/>
              </a:avLst>
            </a:prstGeom>
            <a:solidFill>
              <a:srgbClr val="CCCCCC"/>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Document</a:t>
              </a:r>
            </a:p>
            <a:p>
              <a:pPr hangingPunct="0">
                <a:lnSpc>
                  <a:spcPct val="97000"/>
                </a:lnSpc>
                <a:buClr>
                  <a:srgbClr val="000000"/>
                </a:buClr>
                <a:buSzPct val="45000"/>
                <a:buFont typeface="StarSymbol" charset="0"/>
                <a:buNone/>
                <a:tabLst>
                  <a:tab pos="723900" algn="l"/>
                  <a:tab pos="1447800" algn="l"/>
                </a:tabLst>
              </a:pPr>
              <a:r>
                <a:rPr lang="en-GB" sz="1600">
                  <a:solidFill>
                    <a:srgbClr val="000000"/>
                  </a:solidFill>
                </a:rPr>
                <a:t>Group</a:t>
              </a:r>
            </a:p>
          </p:txBody>
        </p:sp>
        <p:sp>
          <p:nvSpPr>
            <p:cNvPr id="2265129" name="Line 41"/>
            <p:cNvSpPr>
              <a:spLocks noChangeShapeType="1"/>
            </p:cNvSpPr>
            <p:nvPr/>
          </p:nvSpPr>
          <p:spPr bwMode="auto">
            <a:xfrm flipH="1">
              <a:off x="4782" y="815"/>
              <a:ext cx="8" cy="3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30" name="Text Box 42"/>
            <p:cNvSpPr txBox="1">
              <a:spLocks noChangeArrowheads="1"/>
            </p:cNvSpPr>
            <p:nvPr/>
          </p:nvSpPr>
          <p:spPr bwMode="auto">
            <a:xfrm>
              <a:off x="4365" y="687"/>
              <a:ext cx="92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 pos="1447800" algn="l"/>
                </a:tabLst>
                <a:defRPr sz="2400">
                  <a:solidFill>
                    <a:schemeClr val="tx1"/>
                  </a:solidFill>
                  <a:latin typeface="Times New Roman" charset="0"/>
                  <a:ea typeface="ＭＳ Ｐゴシック" charset="0"/>
                </a:defRPr>
              </a:lvl1pPr>
              <a:lvl2pPr algn="l">
                <a:tabLst>
                  <a:tab pos="723900" algn="l"/>
                  <a:tab pos="1447800" algn="l"/>
                </a:tabLst>
                <a:defRPr sz="2400">
                  <a:solidFill>
                    <a:schemeClr val="tx1"/>
                  </a:solidFill>
                  <a:latin typeface="Times New Roman" charset="0"/>
                  <a:ea typeface="ＭＳ Ｐゴシック" charset="0"/>
                </a:defRPr>
              </a:lvl2pPr>
              <a:lvl3pPr algn="l">
                <a:tabLst>
                  <a:tab pos="723900" algn="l"/>
                  <a:tab pos="1447800" algn="l"/>
                </a:tabLst>
                <a:defRPr sz="2400">
                  <a:solidFill>
                    <a:schemeClr val="tx1"/>
                  </a:solidFill>
                  <a:latin typeface="Times New Roman" charset="0"/>
                  <a:ea typeface="ＭＳ Ｐゴシック" charset="0"/>
                </a:defRPr>
              </a:lvl3pPr>
              <a:lvl4pPr algn="l">
                <a:tabLst>
                  <a:tab pos="723900" algn="l"/>
                  <a:tab pos="1447800" algn="l"/>
                </a:tabLst>
                <a:defRPr sz="2400">
                  <a:solidFill>
                    <a:schemeClr val="tx1"/>
                  </a:solidFill>
                  <a:latin typeface="Times New Roman" charset="0"/>
                  <a:ea typeface="ＭＳ Ｐゴシック" charset="0"/>
                </a:defRPr>
              </a:lvl4pPr>
              <a:lvl5pPr algn="l">
                <a:tabLst>
                  <a:tab pos="723900" algn="l"/>
                  <a:tab pos="14478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i="1">
                  <a:solidFill>
                    <a:srgbClr val="000000"/>
                  </a:solidFill>
                  <a:latin typeface="Bitstream Vera Sans Mono" charset="0"/>
                </a:rPr>
                <a:t>Ingest Process</a:t>
              </a:r>
            </a:p>
          </p:txBody>
        </p:sp>
      </p:grpSp>
      <p:grpSp>
        <p:nvGrpSpPr>
          <p:cNvPr id="2265131" name="Group 43"/>
          <p:cNvGrpSpPr>
            <a:grpSpLocks/>
          </p:cNvGrpSpPr>
          <p:nvPr/>
        </p:nvGrpSpPr>
        <p:grpSpPr bwMode="auto">
          <a:xfrm>
            <a:off x="5424488" y="1371600"/>
            <a:ext cx="1165225" cy="517525"/>
            <a:chOff x="3417" y="864"/>
            <a:chExt cx="734" cy="326"/>
          </a:xfrm>
        </p:grpSpPr>
        <p:sp>
          <p:nvSpPr>
            <p:cNvPr id="2265132" name="Text Box 44"/>
            <p:cNvSpPr txBox="1">
              <a:spLocks noChangeArrowheads="1"/>
            </p:cNvSpPr>
            <p:nvPr/>
          </p:nvSpPr>
          <p:spPr bwMode="auto">
            <a:xfrm>
              <a:off x="3504" y="864"/>
              <a:ext cx="64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Lst>
                <a:defRPr sz="2400">
                  <a:solidFill>
                    <a:schemeClr val="tx1"/>
                  </a:solidFill>
                  <a:latin typeface="Times New Roman" charset="0"/>
                  <a:ea typeface="ＭＳ Ｐゴシック" charset="0"/>
                </a:defRPr>
              </a:lvl1pPr>
              <a:lvl2pPr algn="l">
                <a:tabLst>
                  <a:tab pos="723900" algn="l"/>
                </a:tabLst>
                <a:defRPr sz="2400">
                  <a:solidFill>
                    <a:schemeClr val="tx1"/>
                  </a:solidFill>
                  <a:latin typeface="Times New Roman" charset="0"/>
                  <a:ea typeface="ＭＳ Ｐゴシック" charset="0"/>
                </a:defRPr>
              </a:lvl2pPr>
              <a:lvl3pPr algn="l">
                <a:tabLst>
                  <a:tab pos="723900" algn="l"/>
                </a:tabLst>
                <a:defRPr sz="2400">
                  <a:solidFill>
                    <a:schemeClr val="tx1"/>
                  </a:solidFill>
                  <a:latin typeface="Times New Roman" charset="0"/>
                  <a:ea typeface="ＭＳ Ｐゴシック" charset="0"/>
                </a:defRPr>
              </a:lvl3pPr>
              <a:lvl4pPr algn="l">
                <a:tabLst>
                  <a:tab pos="723900" algn="l"/>
                </a:tabLst>
                <a:defRPr sz="2400">
                  <a:solidFill>
                    <a:schemeClr val="tx1"/>
                  </a:solidFill>
                  <a:latin typeface="Times New Roman" charset="0"/>
                  <a:ea typeface="ＭＳ Ｐゴシック" charset="0"/>
                </a:defRPr>
              </a:lvl4pPr>
              <a:lvl5pPr algn="l">
                <a:tabLst>
                  <a:tab pos="7239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400">
                  <a:solidFill>
                    <a:srgbClr val="000000"/>
                  </a:solidFill>
                </a:rPr>
                <a:t>Documents</a:t>
              </a:r>
            </a:p>
          </p:txBody>
        </p:sp>
        <p:sp>
          <p:nvSpPr>
            <p:cNvPr id="2265133" name="Line 45"/>
            <p:cNvSpPr>
              <a:spLocks noChangeShapeType="1"/>
            </p:cNvSpPr>
            <p:nvPr/>
          </p:nvSpPr>
          <p:spPr bwMode="auto">
            <a:xfrm flipH="1" flipV="1">
              <a:off x="3417" y="874"/>
              <a:ext cx="270" cy="3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65134" name="Line 46"/>
          <p:cNvSpPr>
            <a:spLocks noChangeShapeType="1"/>
          </p:cNvSpPr>
          <p:nvPr/>
        </p:nvSpPr>
        <p:spPr bwMode="auto">
          <a:xfrm>
            <a:off x="6564313" y="2070100"/>
            <a:ext cx="387350"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35" name="Line 47"/>
          <p:cNvSpPr>
            <a:spLocks noChangeShapeType="1"/>
          </p:cNvSpPr>
          <p:nvPr/>
        </p:nvSpPr>
        <p:spPr bwMode="auto">
          <a:xfrm>
            <a:off x="4660900" y="3181350"/>
            <a:ext cx="1588" cy="7112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65136" name="Group 48"/>
          <p:cNvGrpSpPr>
            <a:grpSpLocks/>
          </p:cNvGrpSpPr>
          <p:nvPr/>
        </p:nvGrpSpPr>
        <p:grpSpPr bwMode="auto">
          <a:xfrm>
            <a:off x="685800" y="3733800"/>
            <a:ext cx="3287713" cy="1981200"/>
            <a:chOff x="437" y="2393"/>
            <a:chExt cx="2071" cy="1248"/>
          </a:xfrm>
        </p:grpSpPr>
        <p:grpSp>
          <p:nvGrpSpPr>
            <p:cNvPr id="2265137" name="Group 49"/>
            <p:cNvGrpSpPr>
              <a:grpSpLocks/>
            </p:cNvGrpSpPr>
            <p:nvPr/>
          </p:nvGrpSpPr>
          <p:grpSpPr bwMode="auto">
            <a:xfrm>
              <a:off x="437" y="2393"/>
              <a:ext cx="830" cy="239"/>
              <a:chOff x="305" y="2396"/>
              <a:chExt cx="1009" cy="308"/>
            </a:xfrm>
          </p:grpSpPr>
          <p:grpSp>
            <p:nvGrpSpPr>
              <p:cNvPr id="2265138" name="Group 50"/>
              <p:cNvGrpSpPr>
                <a:grpSpLocks/>
              </p:cNvGrpSpPr>
              <p:nvPr/>
            </p:nvGrpSpPr>
            <p:grpSpPr bwMode="auto">
              <a:xfrm>
                <a:off x="352" y="2450"/>
                <a:ext cx="962" cy="254"/>
                <a:chOff x="352" y="2450"/>
                <a:chExt cx="962" cy="254"/>
              </a:xfrm>
            </p:grpSpPr>
            <p:sp>
              <p:nvSpPr>
                <p:cNvPr id="2265139" name="AutoShape 51"/>
                <p:cNvSpPr>
                  <a:spLocks noChangeArrowheads="1"/>
                </p:cNvSpPr>
                <p:nvPr/>
              </p:nvSpPr>
              <p:spPr bwMode="auto">
                <a:xfrm>
                  <a:off x="352" y="2450"/>
                  <a:ext cx="963" cy="255"/>
                </a:xfrm>
                <a:prstGeom prst="roundRect">
                  <a:avLst>
                    <a:gd name="adj" fmla="val 394"/>
                  </a:avLst>
                </a:prstGeom>
                <a:solidFill>
                  <a:srgbClr val="CCCCCC"/>
                </a:solidFill>
                <a:ln w="9360">
                  <a:solidFill>
                    <a:srgbClr val="000000"/>
                  </a:solidFill>
                  <a:round/>
                  <a:headEnd/>
                  <a:tailEnd/>
                </a:ln>
              </p:spPr>
              <p:txBody>
                <a:bodyPr wrap="none" anchor="ctr"/>
                <a:lstStyle/>
                <a:p>
                  <a:endParaRPr lang="en-US"/>
                </a:p>
              </p:txBody>
            </p:sp>
          </p:grpSp>
          <p:grpSp>
            <p:nvGrpSpPr>
              <p:cNvPr id="2265140" name="Group 52"/>
              <p:cNvGrpSpPr>
                <a:grpSpLocks/>
              </p:cNvGrpSpPr>
              <p:nvPr/>
            </p:nvGrpSpPr>
            <p:grpSpPr bwMode="auto">
              <a:xfrm>
                <a:off x="329" y="2410"/>
                <a:ext cx="962" cy="254"/>
                <a:chOff x="329" y="2410"/>
                <a:chExt cx="962" cy="254"/>
              </a:xfrm>
            </p:grpSpPr>
            <p:sp>
              <p:nvSpPr>
                <p:cNvPr id="2265141" name="AutoShape 53"/>
                <p:cNvSpPr>
                  <a:spLocks noChangeArrowheads="1"/>
                </p:cNvSpPr>
                <p:nvPr/>
              </p:nvSpPr>
              <p:spPr bwMode="auto">
                <a:xfrm>
                  <a:off x="329" y="2410"/>
                  <a:ext cx="963" cy="255"/>
                </a:xfrm>
                <a:prstGeom prst="roundRect">
                  <a:avLst>
                    <a:gd name="adj" fmla="val 394"/>
                  </a:avLst>
                </a:prstGeom>
                <a:solidFill>
                  <a:srgbClr val="CCCCCC"/>
                </a:solidFill>
                <a:ln w="9360">
                  <a:solidFill>
                    <a:srgbClr val="000000"/>
                  </a:solidFill>
                  <a:round/>
                  <a:headEnd/>
                  <a:tailEnd/>
                </a:ln>
              </p:spPr>
              <p:txBody>
                <a:bodyPr wrap="none" anchor="ctr"/>
                <a:lstStyle/>
                <a:p>
                  <a:endParaRPr lang="en-US"/>
                </a:p>
              </p:txBody>
            </p:sp>
          </p:grpSp>
          <p:grpSp>
            <p:nvGrpSpPr>
              <p:cNvPr id="2265142" name="Group 54"/>
              <p:cNvGrpSpPr>
                <a:grpSpLocks/>
              </p:cNvGrpSpPr>
              <p:nvPr/>
            </p:nvGrpSpPr>
            <p:grpSpPr bwMode="auto">
              <a:xfrm>
                <a:off x="305" y="2396"/>
                <a:ext cx="965" cy="205"/>
                <a:chOff x="305" y="2396"/>
                <a:chExt cx="965" cy="205"/>
              </a:xfrm>
            </p:grpSpPr>
            <p:sp>
              <p:nvSpPr>
                <p:cNvPr id="2265143" name="AutoShape 55"/>
                <p:cNvSpPr>
                  <a:spLocks noChangeArrowheads="1"/>
                </p:cNvSpPr>
                <p:nvPr/>
              </p:nvSpPr>
              <p:spPr bwMode="auto">
                <a:xfrm>
                  <a:off x="305" y="2396"/>
                  <a:ext cx="965" cy="205"/>
                </a:xfrm>
                <a:prstGeom prst="roundRect">
                  <a:avLst>
                    <a:gd name="adj" fmla="val 394"/>
                  </a:avLst>
                </a:prstGeom>
                <a:solidFill>
                  <a:srgbClr val="CCCCCC"/>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Index</a:t>
                  </a:r>
                </a:p>
              </p:txBody>
            </p:sp>
          </p:grpSp>
        </p:grpSp>
        <p:sp>
          <p:nvSpPr>
            <p:cNvPr id="2265144" name="Text Box 56"/>
            <p:cNvSpPr txBox="1">
              <a:spLocks noChangeArrowheads="1"/>
            </p:cNvSpPr>
            <p:nvPr/>
          </p:nvSpPr>
          <p:spPr bwMode="auto">
            <a:xfrm>
              <a:off x="1301" y="2596"/>
              <a:ext cx="10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5145" name="Line 57"/>
            <p:cNvSpPr>
              <a:spLocks noChangeShapeType="1"/>
            </p:cNvSpPr>
            <p:nvPr/>
          </p:nvSpPr>
          <p:spPr bwMode="auto">
            <a:xfrm flipH="1" flipV="1">
              <a:off x="1301" y="2498"/>
              <a:ext cx="1207" cy="11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65146" name="Group 58"/>
          <p:cNvGrpSpPr>
            <a:grpSpLocks/>
          </p:cNvGrpSpPr>
          <p:nvPr/>
        </p:nvGrpSpPr>
        <p:grpSpPr bwMode="auto">
          <a:xfrm>
            <a:off x="3929063" y="3908425"/>
            <a:ext cx="1570037" cy="1641475"/>
            <a:chOff x="2475" y="2462"/>
            <a:chExt cx="989" cy="1034"/>
          </a:xfrm>
        </p:grpSpPr>
        <p:pic>
          <p:nvPicPr>
            <p:cNvPr id="2265147"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2462"/>
              <a:ext cx="989" cy="35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265148" name="Text Box 60"/>
            <p:cNvSpPr txBox="1">
              <a:spLocks noChangeArrowheads="1"/>
            </p:cNvSpPr>
            <p:nvPr/>
          </p:nvSpPr>
          <p:spPr bwMode="auto">
            <a:xfrm>
              <a:off x="2597" y="2789"/>
              <a:ext cx="75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 pos="1447800" algn="l"/>
                </a:tabLst>
                <a:defRPr sz="2400">
                  <a:solidFill>
                    <a:schemeClr val="tx1"/>
                  </a:solidFill>
                  <a:latin typeface="Times New Roman" charset="0"/>
                  <a:ea typeface="ＭＳ Ｐゴシック" charset="0"/>
                </a:defRPr>
              </a:lvl1pPr>
              <a:lvl2pPr algn="l">
                <a:tabLst>
                  <a:tab pos="723900" algn="l"/>
                  <a:tab pos="1447800" algn="l"/>
                </a:tabLst>
                <a:defRPr sz="2400">
                  <a:solidFill>
                    <a:schemeClr val="tx1"/>
                  </a:solidFill>
                  <a:latin typeface="Times New Roman" charset="0"/>
                  <a:ea typeface="ＭＳ Ｐゴシック" charset="0"/>
                </a:defRPr>
              </a:lvl2pPr>
              <a:lvl3pPr algn="l">
                <a:tabLst>
                  <a:tab pos="723900" algn="l"/>
                  <a:tab pos="1447800" algn="l"/>
                </a:tabLst>
                <a:defRPr sz="2400">
                  <a:solidFill>
                    <a:schemeClr val="tx1"/>
                  </a:solidFill>
                  <a:latin typeface="Times New Roman" charset="0"/>
                  <a:ea typeface="ＭＳ Ｐゴシック" charset="0"/>
                </a:defRPr>
              </a:lvl3pPr>
              <a:lvl4pPr algn="l">
                <a:tabLst>
                  <a:tab pos="723900" algn="l"/>
                  <a:tab pos="1447800" algn="l"/>
                </a:tabLst>
                <a:defRPr sz="2400">
                  <a:solidFill>
                    <a:schemeClr val="tx1"/>
                  </a:solidFill>
                  <a:latin typeface="Times New Roman" charset="0"/>
                  <a:ea typeface="ＭＳ Ｐゴシック" charset="0"/>
                </a:defRPr>
              </a:lvl4pPr>
              <a:lvl5pPr algn="l">
                <a:tabLst>
                  <a:tab pos="723900" algn="l"/>
                  <a:tab pos="14478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rPr>
                <a:t>RecordStore</a:t>
              </a:r>
            </a:p>
          </p:txBody>
        </p:sp>
        <p:sp>
          <p:nvSpPr>
            <p:cNvPr id="2265149" name="Line 61"/>
            <p:cNvSpPr>
              <a:spLocks noChangeShapeType="1"/>
            </p:cNvSpPr>
            <p:nvPr/>
          </p:nvSpPr>
          <p:spPr bwMode="auto">
            <a:xfrm flipV="1">
              <a:off x="2949" y="2915"/>
              <a:ext cx="0" cy="5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65150" name="Group 62"/>
          <p:cNvGrpSpPr>
            <a:grpSpLocks/>
          </p:cNvGrpSpPr>
          <p:nvPr/>
        </p:nvGrpSpPr>
        <p:grpSpPr bwMode="auto">
          <a:xfrm>
            <a:off x="5373688" y="4044950"/>
            <a:ext cx="1628775" cy="1752600"/>
            <a:chOff x="3385" y="2548"/>
            <a:chExt cx="1026" cy="1104"/>
          </a:xfrm>
        </p:grpSpPr>
        <p:sp>
          <p:nvSpPr>
            <p:cNvPr id="2265151" name="Oval 63"/>
            <p:cNvSpPr>
              <a:spLocks noChangeArrowheads="1"/>
            </p:cNvSpPr>
            <p:nvPr/>
          </p:nvSpPr>
          <p:spPr bwMode="auto">
            <a:xfrm>
              <a:off x="3501" y="2976"/>
              <a:ext cx="910" cy="221"/>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Parser</a:t>
              </a:r>
            </a:p>
          </p:txBody>
        </p:sp>
        <p:sp>
          <p:nvSpPr>
            <p:cNvPr id="2265152" name="Line 64"/>
            <p:cNvSpPr>
              <a:spLocks noChangeShapeType="1"/>
            </p:cNvSpPr>
            <p:nvPr/>
          </p:nvSpPr>
          <p:spPr bwMode="auto">
            <a:xfrm flipH="1">
              <a:off x="4012" y="2548"/>
              <a:ext cx="393" cy="4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53" name="Line 65"/>
            <p:cNvSpPr>
              <a:spLocks noChangeShapeType="1"/>
            </p:cNvSpPr>
            <p:nvPr/>
          </p:nvSpPr>
          <p:spPr bwMode="auto">
            <a:xfrm flipH="1">
              <a:off x="3385" y="3200"/>
              <a:ext cx="418" cy="4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65154" name="Group 66"/>
          <p:cNvGrpSpPr>
            <a:grpSpLocks/>
          </p:cNvGrpSpPr>
          <p:nvPr/>
        </p:nvGrpSpPr>
        <p:grpSpPr bwMode="auto">
          <a:xfrm>
            <a:off x="7004050" y="2193925"/>
            <a:ext cx="1258888" cy="584200"/>
            <a:chOff x="4412" y="1382"/>
            <a:chExt cx="793" cy="368"/>
          </a:xfrm>
        </p:grpSpPr>
        <p:sp>
          <p:nvSpPr>
            <p:cNvPr id="2265155" name="AutoShape 67"/>
            <p:cNvSpPr>
              <a:spLocks noChangeArrowheads="1"/>
            </p:cNvSpPr>
            <p:nvPr/>
          </p:nvSpPr>
          <p:spPr bwMode="auto">
            <a:xfrm>
              <a:off x="4412" y="1591"/>
              <a:ext cx="793" cy="159"/>
            </a:xfrm>
            <a:prstGeom prst="roundRect">
              <a:avLst>
                <a:gd name="adj" fmla="val 394"/>
              </a:avLst>
            </a:prstGeom>
            <a:solidFill>
              <a:srgbClr val="CCCCCC"/>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Document</a:t>
              </a:r>
            </a:p>
          </p:txBody>
        </p:sp>
        <p:sp>
          <p:nvSpPr>
            <p:cNvPr id="2265156" name="Line 68"/>
            <p:cNvSpPr>
              <a:spLocks noChangeShapeType="1"/>
            </p:cNvSpPr>
            <p:nvPr/>
          </p:nvSpPr>
          <p:spPr bwMode="auto">
            <a:xfrm>
              <a:off x="4808" y="1382"/>
              <a:ext cx="1" cy="2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65157" name="Group 69"/>
          <p:cNvGrpSpPr>
            <a:grpSpLocks/>
          </p:cNvGrpSpPr>
          <p:nvPr/>
        </p:nvGrpSpPr>
        <p:grpSpPr bwMode="auto">
          <a:xfrm>
            <a:off x="1647825" y="3048000"/>
            <a:ext cx="2393950" cy="738188"/>
            <a:chOff x="1038" y="1920"/>
            <a:chExt cx="1508" cy="465"/>
          </a:xfrm>
        </p:grpSpPr>
        <p:sp>
          <p:nvSpPr>
            <p:cNvPr id="2265158" name="Line 70"/>
            <p:cNvSpPr>
              <a:spLocks noChangeShapeType="1"/>
            </p:cNvSpPr>
            <p:nvPr/>
          </p:nvSpPr>
          <p:spPr bwMode="auto">
            <a:xfrm flipH="1">
              <a:off x="1282" y="1998"/>
              <a:ext cx="1264" cy="3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59" name="Text Box 71"/>
            <p:cNvSpPr txBox="1">
              <a:spLocks noChangeArrowheads="1"/>
            </p:cNvSpPr>
            <p:nvPr/>
          </p:nvSpPr>
          <p:spPr bwMode="auto">
            <a:xfrm>
              <a:off x="1038" y="2185"/>
              <a:ext cx="3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hangingPunct="0">
                <a:lnSpc>
                  <a:spcPct val="98000"/>
                </a:lnSpc>
                <a:buClr>
                  <a:srgbClr val="000000"/>
                </a:buClr>
                <a:buSzPct val="45000"/>
                <a:buFont typeface="StarSymbol" charset="0"/>
                <a:buNone/>
              </a:pPr>
              <a:r>
                <a:rPr lang="en-GB" sz="1400">
                  <a:solidFill>
                    <a:srgbClr val="000000"/>
                  </a:solidFill>
                </a:rPr>
                <a:t>Query</a:t>
              </a:r>
            </a:p>
          </p:txBody>
        </p:sp>
        <p:sp>
          <p:nvSpPr>
            <p:cNvPr id="2265160" name="Text Box 72"/>
            <p:cNvSpPr txBox="1">
              <a:spLocks noChangeArrowheads="1"/>
            </p:cNvSpPr>
            <p:nvPr/>
          </p:nvSpPr>
          <p:spPr bwMode="auto">
            <a:xfrm>
              <a:off x="1968" y="1920"/>
              <a:ext cx="49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Lst>
                <a:defRPr sz="2400">
                  <a:solidFill>
                    <a:schemeClr val="tx1"/>
                  </a:solidFill>
                  <a:latin typeface="Times New Roman" charset="0"/>
                  <a:ea typeface="ＭＳ Ｐゴシック" charset="0"/>
                </a:defRPr>
              </a:lvl1pPr>
              <a:lvl2pPr algn="l">
                <a:tabLst>
                  <a:tab pos="723900" algn="l"/>
                </a:tabLst>
                <a:defRPr sz="2400">
                  <a:solidFill>
                    <a:schemeClr val="tx1"/>
                  </a:solidFill>
                  <a:latin typeface="Times New Roman" charset="0"/>
                  <a:ea typeface="ＭＳ Ｐゴシック" charset="0"/>
                </a:defRPr>
              </a:lvl2pPr>
              <a:lvl3pPr algn="l">
                <a:tabLst>
                  <a:tab pos="723900" algn="l"/>
                </a:tabLst>
                <a:defRPr sz="2400">
                  <a:solidFill>
                    <a:schemeClr val="tx1"/>
                  </a:solidFill>
                  <a:latin typeface="Times New Roman" charset="0"/>
                  <a:ea typeface="ＭＳ Ｐゴシック" charset="0"/>
                </a:defRPr>
              </a:lvl3pPr>
              <a:lvl4pPr algn="l">
                <a:tabLst>
                  <a:tab pos="723900" algn="l"/>
                </a:tabLst>
                <a:defRPr sz="2400">
                  <a:solidFill>
                    <a:schemeClr val="tx1"/>
                  </a:solidFill>
                  <a:latin typeface="Times New Roman" charset="0"/>
                  <a:ea typeface="ＭＳ Ｐゴシック" charset="0"/>
                </a:defRPr>
              </a:lvl4pPr>
              <a:lvl5pPr algn="l">
                <a:tabLst>
                  <a:tab pos="7239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400">
                  <a:solidFill>
                    <a:srgbClr val="000000"/>
                  </a:solidFill>
                </a:rPr>
                <a:t>ResultSet</a:t>
              </a:r>
            </a:p>
          </p:txBody>
        </p:sp>
      </p:grpSp>
      <p:grpSp>
        <p:nvGrpSpPr>
          <p:cNvPr id="2265161" name="Group 73"/>
          <p:cNvGrpSpPr>
            <a:grpSpLocks/>
          </p:cNvGrpSpPr>
          <p:nvPr/>
        </p:nvGrpSpPr>
        <p:grpSpPr bwMode="auto">
          <a:xfrm>
            <a:off x="7086600" y="4062413"/>
            <a:ext cx="1568450" cy="2406650"/>
            <a:chOff x="4464" y="2559"/>
            <a:chExt cx="988" cy="1516"/>
          </a:xfrm>
        </p:grpSpPr>
        <p:sp>
          <p:nvSpPr>
            <p:cNvPr id="2265162" name="Text Box 74"/>
            <p:cNvSpPr txBox="1">
              <a:spLocks noChangeArrowheads="1"/>
            </p:cNvSpPr>
            <p:nvPr/>
          </p:nvSpPr>
          <p:spPr bwMode="auto">
            <a:xfrm>
              <a:off x="4481" y="3924"/>
              <a:ext cx="84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 pos="1447800" algn="l"/>
                </a:tabLst>
                <a:defRPr sz="2400">
                  <a:solidFill>
                    <a:schemeClr val="tx1"/>
                  </a:solidFill>
                  <a:latin typeface="Times New Roman" charset="0"/>
                  <a:ea typeface="ＭＳ Ｐゴシック" charset="0"/>
                </a:defRPr>
              </a:lvl1pPr>
              <a:lvl2pPr algn="l">
                <a:tabLst>
                  <a:tab pos="723900" algn="l"/>
                  <a:tab pos="1447800" algn="l"/>
                </a:tabLst>
                <a:defRPr sz="2400">
                  <a:solidFill>
                    <a:schemeClr val="tx1"/>
                  </a:solidFill>
                  <a:latin typeface="Times New Roman" charset="0"/>
                  <a:ea typeface="ＭＳ Ｐゴシック" charset="0"/>
                </a:defRPr>
              </a:lvl2pPr>
              <a:lvl3pPr algn="l">
                <a:tabLst>
                  <a:tab pos="723900" algn="l"/>
                  <a:tab pos="1447800" algn="l"/>
                </a:tabLst>
                <a:defRPr sz="2400">
                  <a:solidFill>
                    <a:schemeClr val="tx1"/>
                  </a:solidFill>
                  <a:latin typeface="Times New Roman" charset="0"/>
                  <a:ea typeface="ＭＳ Ｐゴシック" charset="0"/>
                </a:defRPr>
              </a:lvl3pPr>
              <a:lvl4pPr algn="l">
                <a:tabLst>
                  <a:tab pos="723900" algn="l"/>
                  <a:tab pos="1447800" algn="l"/>
                </a:tabLst>
                <a:defRPr sz="2400">
                  <a:solidFill>
                    <a:schemeClr val="tx1"/>
                  </a:solidFill>
                  <a:latin typeface="Times New Roman" charset="0"/>
                  <a:ea typeface="ＭＳ Ｐゴシック" charset="0"/>
                </a:defRPr>
              </a:lvl4pPr>
              <a:lvl5pPr algn="l">
                <a:tabLst>
                  <a:tab pos="723900" algn="l"/>
                  <a:tab pos="1447800" algn="l"/>
                </a:tabLst>
                <a:defRPr sz="2400">
                  <a:solidFill>
                    <a:schemeClr val="tx1"/>
                  </a:solidFill>
                  <a:latin typeface="Times New Roman" charset="0"/>
                  <a:ea typeface="ＭＳ Ｐゴシック" charset="0"/>
                </a:defRPr>
              </a:lvl5pPr>
              <a:lvl6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rPr>
                <a:t>DocumentStore</a:t>
              </a:r>
            </a:p>
          </p:txBody>
        </p:sp>
        <p:sp>
          <p:nvSpPr>
            <p:cNvPr id="2265163" name="Line 75"/>
            <p:cNvSpPr>
              <a:spLocks noChangeShapeType="1"/>
            </p:cNvSpPr>
            <p:nvPr/>
          </p:nvSpPr>
          <p:spPr bwMode="auto">
            <a:xfrm>
              <a:off x="4904" y="2559"/>
              <a:ext cx="1" cy="9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65164"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3600"/>
              <a:ext cx="988" cy="35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grpSp>
      <p:grpSp>
        <p:nvGrpSpPr>
          <p:cNvPr id="2265165" name="Group 77"/>
          <p:cNvGrpSpPr>
            <a:grpSpLocks/>
          </p:cNvGrpSpPr>
          <p:nvPr/>
        </p:nvGrpSpPr>
        <p:grpSpPr bwMode="auto">
          <a:xfrm>
            <a:off x="6894513" y="2730500"/>
            <a:ext cx="1447800" cy="1244600"/>
            <a:chOff x="4343" y="1720"/>
            <a:chExt cx="912" cy="784"/>
          </a:xfrm>
        </p:grpSpPr>
        <p:sp>
          <p:nvSpPr>
            <p:cNvPr id="2265166" name="AutoShape 78"/>
            <p:cNvSpPr>
              <a:spLocks noChangeArrowheads="1"/>
            </p:cNvSpPr>
            <p:nvPr/>
          </p:nvSpPr>
          <p:spPr bwMode="auto">
            <a:xfrm>
              <a:off x="4412" y="2345"/>
              <a:ext cx="793" cy="159"/>
            </a:xfrm>
            <a:prstGeom prst="roundRect">
              <a:avLst>
                <a:gd name="adj" fmla="val 394"/>
              </a:avLst>
            </a:prstGeom>
            <a:solidFill>
              <a:srgbClr val="CCCCCC"/>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Document</a:t>
              </a:r>
            </a:p>
          </p:txBody>
        </p:sp>
        <p:sp>
          <p:nvSpPr>
            <p:cNvPr id="2265167" name="Oval 79"/>
            <p:cNvSpPr>
              <a:spLocks noChangeArrowheads="1"/>
            </p:cNvSpPr>
            <p:nvPr/>
          </p:nvSpPr>
          <p:spPr bwMode="auto">
            <a:xfrm>
              <a:off x="4348" y="1937"/>
              <a:ext cx="907" cy="221"/>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PreParser</a:t>
              </a:r>
            </a:p>
          </p:txBody>
        </p:sp>
        <p:sp>
          <p:nvSpPr>
            <p:cNvPr id="2265168" name="Oval 80"/>
            <p:cNvSpPr>
              <a:spLocks noChangeArrowheads="1"/>
            </p:cNvSpPr>
            <p:nvPr/>
          </p:nvSpPr>
          <p:spPr bwMode="auto">
            <a:xfrm>
              <a:off x="4343" y="1900"/>
              <a:ext cx="907" cy="221"/>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PreParser</a:t>
              </a:r>
            </a:p>
          </p:txBody>
        </p:sp>
        <p:sp>
          <p:nvSpPr>
            <p:cNvPr id="2265169" name="Oval 81"/>
            <p:cNvSpPr>
              <a:spLocks noChangeArrowheads="1"/>
            </p:cNvSpPr>
            <p:nvPr/>
          </p:nvSpPr>
          <p:spPr bwMode="auto">
            <a:xfrm>
              <a:off x="4343" y="1871"/>
              <a:ext cx="907" cy="221"/>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PreParser</a:t>
              </a:r>
            </a:p>
          </p:txBody>
        </p:sp>
        <p:sp>
          <p:nvSpPr>
            <p:cNvPr id="2265170" name="Line 82"/>
            <p:cNvSpPr>
              <a:spLocks noChangeShapeType="1"/>
            </p:cNvSpPr>
            <p:nvPr/>
          </p:nvSpPr>
          <p:spPr bwMode="auto">
            <a:xfrm>
              <a:off x="4802" y="2065"/>
              <a:ext cx="1" cy="2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5171" name="Line 83"/>
            <p:cNvSpPr>
              <a:spLocks noChangeShapeType="1"/>
            </p:cNvSpPr>
            <p:nvPr/>
          </p:nvSpPr>
          <p:spPr bwMode="auto">
            <a:xfrm>
              <a:off x="4815" y="1720"/>
              <a:ext cx="0" cy="2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65172" name="Group 84"/>
          <p:cNvGrpSpPr>
            <a:grpSpLocks/>
          </p:cNvGrpSpPr>
          <p:nvPr/>
        </p:nvGrpSpPr>
        <p:grpSpPr bwMode="auto">
          <a:xfrm>
            <a:off x="633413" y="3962400"/>
            <a:ext cx="1438275" cy="666750"/>
            <a:chOff x="399" y="2496"/>
            <a:chExt cx="906" cy="420"/>
          </a:xfrm>
        </p:grpSpPr>
        <p:sp>
          <p:nvSpPr>
            <p:cNvPr id="2265173" name="Oval 85"/>
            <p:cNvSpPr>
              <a:spLocks noChangeArrowheads="1"/>
            </p:cNvSpPr>
            <p:nvPr/>
          </p:nvSpPr>
          <p:spPr bwMode="auto">
            <a:xfrm>
              <a:off x="399" y="2695"/>
              <a:ext cx="906" cy="221"/>
            </a:xfrm>
            <a:prstGeom prst="ellipse">
              <a:avLst/>
            </a:prstGeom>
            <a:solidFill>
              <a:srgbClr val="E6E6E6"/>
            </a:solidFill>
            <a:ln w="9360">
              <a:solidFill>
                <a:srgbClr val="000000"/>
              </a:solidFill>
              <a:round/>
              <a:headEnd/>
              <a:tailEnd/>
            </a:ln>
          </p:spPr>
          <p:txBody>
            <a:bodyPr lIns="0" tIns="0" rIns="0" bIns="0" anchor="ctr" anchorCtr="1">
              <a:spAutoFit/>
            </a:bodyPr>
            <a:lstStyle/>
            <a:p>
              <a:pPr hangingPunct="0">
                <a:lnSpc>
                  <a:spcPct val="98000"/>
                </a:lnSpc>
                <a:buClr>
                  <a:srgbClr val="000000"/>
                </a:buClr>
                <a:buSzPct val="45000"/>
                <a:buFont typeface="StarSymbol" charset="0"/>
                <a:buNone/>
                <a:tabLst>
                  <a:tab pos="723900" algn="l"/>
                  <a:tab pos="1447800" algn="l"/>
                </a:tabLst>
              </a:pPr>
              <a:r>
                <a:rPr lang="en-GB" sz="1600">
                  <a:solidFill>
                    <a:srgbClr val="000000"/>
                  </a:solidFill>
                </a:rPr>
                <a:t>Extracter</a:t>
              </a:r>
            </a:p>
          </p:txBody>
        </p:sp>
        <p:sp>
          <p:nvSpPr>
            <p:cNvPr id="2265174" name="Line 86"/>
            <p:cNvSpPr>
              <a:spLocks noChangeShapeType="1"/>
            </p:cNvSpPr>
            <p:nvPr/>
          </p:nvSpPr>
          <p:spPr bwMode="auto">
            <a:xfrm>
              <a:off x="825" y="2496"/>
              <a:ext cx="1" cy="2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31359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51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51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51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651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651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651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651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651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2651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2651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2651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651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2651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26509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2650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26510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26515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6513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26510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6513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26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5106" grpId="0" animBg="1"/>
      <p:bldP spid="2265111" grpId="0" animBg="1"/>
      <p:bldP spid="2265134" grpId="0" animBg="1"/>
      <p:bldP spid="226513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67138" name="Rectangle 2"/>
          <p:cNvSpPr>
            <a:spLocks noGrp="1" noChangeArrowheads="1"/>
          </p:cNvSpPr>
          <p:nvPr>
            <p:ph type="title"/>
          </p:nvPr>
        </p:nvSpPr>
        <p:spPr/>
        <p:txBody>
          <a:bodyPr/>
          <a:lstStyle/>
          <a:p>
            <a:r>
              <a:rPr lang="en-US"/>
              <a:t>Object Configuration</a:t>
            </a:r>
          </a:p>
        </p:txBody>
      </p:sp>
      <p:sp>
        <p:nvSpPr>
          <p:cNvPr id="2267139" name="Rectangle 3"/>
          <p:cNvSpPr>
            <a:spLocks noGrp="1" noChangeArrowheads="1"/>
          </p:cNvSpPr>
          <p:nvPr>
            <p:ph type="body" idx="1"/>
          </p:nvPr>
        </p:nvSpPr>
        <p:spPr/>
        <p:txBody>
          <a:bodyPr/>
          <a:lstStyle/>
          <a:p>
            <a:r>
              <a:rPr lang="en-US" sz="2800"/>
              <a:t>One XML 'record' per non-data object</a:t>
            </a:r>
          </a:p>
          <a:p>
            <a:r>
              <a:rPr lang="en-US" sz="2800"/>
              <a:t>Very simple base schema, with extensions as needed</a:t>
            </a:r>
          </a:p>
          <a:p>
            <a:r>
              <a:rPr lang="en-US" sz="2800"/>
              <a:t>Identifiers for objects unique within a context</a:t>
            </a:r>
            <a:br>
              <a:rPr lang="en-US" sz="2800"/>
            </a:br>
            <a:r>
              <a:rPr lang="en-US" sz="2800"/>
              <a:t>(e.g., unique at individual database level, but not necessarily between all databases)</a:t>
            </a:r>
          </a:p>
          <a:p>
            <a:r>
              <a:rPr lang="en-US" sz="2800"/>
              <a:t>Allows workflows to reference by identifier but act appropriately within different contexts.</a:t>
            </a:r>
          </a:p>
          <a:p>
            <a:r>
              <a:rPr lang="en-US" sz="2800"/>
              <a:t>Allows multiple administrators to define objects without reference to each other</a:t>
            </a:r>
          </a:p>
        </p:txBody>
      </p:sp>
    </p:spTree>
    <p:extLst>
      <p:ext uri="{BB962C8B-B14F-4D97-AF65-F5344CB8AC3E}">
        <p14:creationId xmlns:p14="http://schemas.microsoft.com/office/powerpoint/2010/main" val="37355366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69186" name="Rectangle 2"/>
          <p:cNvSpPr>
            <a:spLocks noGrp="1" noChangeArrowheads="1"/>
          </p:cNvSpPr>
          <p:nvPr>
            <p:ph type="title"/>
          </p:nvPr>
        </p:nvSpPr>
        <p:spPr/>
        <p:txBody>
          <a:bodyPr/>
          <a:lstStyle/>
          <a:p>
            <a:r>
              <a:rPr lang="en-US"/>
              <a:t>Grid</a:t>
            </a:r>
          </a:p>
        </p:txBody>
      </p:sp>
      <p:sp>
        <p:nvSpPr>
          <p:cNvPr id="2269187" name="Rectangle 3"/>
          <p:cNvSpPr>
            <a:spLocks noGrp="1" noChangeArrowheads="1"/>
          </p:cNvSpPr>
          <p:nvPr>
            <p:ph type="body" idx="1"/>
          </p:nvPr>
        </p:nvSpPr>
        <p:spPr/>
        <p:txBody>
          <a:bodyPr/>
          <a:lstStyle/>
          <a:p>
            <a:r>
              <a:rPr lang="en-US" sz="2800"/>
              <a:t>Focus on ingest, not discovery (yet)</a:t>
            </a:r>
          </a:p>
          <a:p>
            <a:r>
              <a:rPr lang="en-US" sz="2800"/>
              <a:t>Instantiate architecture on every node</a:t>
            </a:r>
          </a:p>
          <a:p>
            <a:r>
              <a:rPr lang="en-US" sz="2800"/>
              <a:t>Assign one node as master, rest as slaves. Master then divides the processing as appropriate.</a:t>
            </a:r>
          </a:p>
          <a:p>
            <a:r>
              <a:rPr lang="en-US" sz="2800"/>
              <a:t>Calls between slaves possible</a:t>
            </a:r>
          </a:p>
          <a:p>
            <a:r>
              <a:rPr lang="en-US" sz="2800"/>
              <a:t>Calls as small, simple as possible:</a:t>
            </a:r>
            <a:br>
              <a:rPr lang="en-US" sz="2800"/>
            </a:br>
            <a:r>
              <a:rPr lang="en-US" sz="2800"/>
              <a:t>	(objectIdentifier, functionName, *arguments)</a:t>
            </a:r>
          </a:p>
          <a:p>
            <a:r>
              <a:rPr lang="en-US" sz="2800"/>
              <a:t>Typically:</a:t>
            </a:r>
            <a:br>
              <a:rPr lang="en-US" sz="2800"/>
            </a:br>
            <a:r>
              <a:rPr lang="en-US" sz="2800"/>
              <a:t>('workflow-id', 'process', 'document-id')   </a:t>
            </a:r>
          </a:p>
        </p:txBody>
      </p:sp>
    </p:spTree>
    <p:extLst>
      <p:ext uri="{BB962C8B-B14F-4D97-AF65-F5344CB8AC3E}">
        <p14:creationId xmlns:p14="http://schemas.microsoft.com/office/powerpoint/2010/main" val="5794917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p:cNvSpPr>
            <a:spLocks noGrp="1"/>
          </p:cNvSpPr>
          <p:nvPr>
            <p:ph type="dt" sz="half" idx="10"/>
          </p:nvPr>
        </p:nvSpPr>
        <p:spPr/>
        <p:txBody>
          <a:bodyPr/>
          <a:lstStyle/>
          <a:p>
            <a:endParaRPr lang="en-US"/>
          </a:p>
          <a:p>
            <a:r>
              <a:rPr lang="en-US"/>
              <a:t>IS 240 – Spring 2010	</a:t>
            </a:r>
          </a:p>
        </p:txBody>
      </p:sp>
      <p:sp>
        <p:nvSpPr>
          <p:cNvPr id="2271234" name="Rectangle 2"/>
          <p:cNvSpPr>
            <a:spLocks noGrp="1" noChangeArrowheads="1"/>
          </p:cNvSpPr>
          <p:nvPr>
            <p:ph type="title"/>
          </p:nvPr>
        </p:nvSpPr>
        <p:spPr/>
        <p:txBody>
          <a:bodyPr/>
          <a:lstStyle/>
          <a:p>
            <a:r>
              <a:rPr lang="en-US"/>
              <a:t>Grid Architecture</a:t>
            </a:r>
          </a:p>
        </p:txBody>
      </p:sp>
      <p:sp>
        <p:nvSpPr>
          <p:cNvPr id="2271235" name="Line 3"/>
          <p:cNvSpPr>
            <a:spLocks noChangeShapeType="1"/>
          </p:cNvSpPr>
          <p:nvPr/>
        </p:nvSpPr>
        <p:spPr bwMode="auto">
          <a:xfrm flipH="1">
            <a:off x="2228850" y="1397000"/>
            <a:ext cx="2035175" cy="30718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36" name="Line 4"/>
          <p:cNvSpPr>
            <a:spLocks noChangeShapeType="1"/>
          </p:cNvSpPr>
          <p:nvPr/>
        </p:nvSpPr>
        <p:spPr bwMode="auto">
          <a:xfrm flipH="1">
            <a:off x="3695700" y="1408113"/>
            <a:ext cx="863600" cy="30289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37" name="Line 5"/>
          <p:cNvSpPr>
            <a:spLocks noChangeShapeType="1"/>
          </p:cNvSpPr>
          <p:nvPr/>
        </p:nvSpPr>
        <p:spPr bwMode="auto">
          <a:xfrm>
            <a:off x="4821238" y="1419225"/>
            <a:ext cx="615950" cy="30067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38" name="Line 6"/>
          <p:cNvSpPr>
            <a:spLocks noChangeShapeType="1"/>
          </p:cNvSpPr>
          <p:nvPr/>
        </p:nvSpPr>
        <p:spPr bwMode="auto">
          <a:xfrm>
            <a:off x="5006975" y="1408113"/>
            <a:ext cx="1766888" cy="29845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39" name="AutoShape 7"/>
          <p:cNvSpPr>
            <a:spLocks noChangeArrowheads="1"/>
          </p:cNvSpPr>
          <p:nvPr/>
        </p:nvSpPr>
        <p:spPr bwMode="auto">
          <a:xfrm>
            <a:off x="2109788" y="1370013"/>
            <a:ext cx="4905375" cy="3416300"/>
          </a:xfrm>
          <a:prstGeom prst="roundRect">
            <a:avLst>
              <a:gd name="adj" fmla="val 46"/>
            </a:avLst>
          </a:prstGeom>
          <a:solidFill>
            <a:srgbClr val="FAFA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1240" name="Oval 8"/>
          <p:cNvSpPr>
            <a:spLocks noChangeArrowheads="1"/>
          </p:cNvSpPr>
          <p:nvPr/>
        </p:nvSpPr>
        <p:spPr bwMode="auto">
          <a:xfrm>
            <a:off x="3781425" y="990600"/>
            <a:ext cx="1666875" cy="373063"/>
          </a:xfrm>
          <a:prstGeom prst="ellipse">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680" tIns="4680" rIns="4680" bIns="4680" anchor="ctr" anchorCtr="1"/>
          <a:lstStyle/>
          <a:p>
            <a:pPr defTabSz="449263" hangingPunct="0">
              <a:lnSpc>
                <a:spcPct val="98000"/>
              </a:lnSpc>
              <a:buClr>
                <a:srgbClr val="000000"/>
              </a:buClr>
              <a:buSzPct val="45000"/>
              <a:buFont typeface="StarSymbol" charset="0"/>
              <a:buNone/>
              <a:tabLst>
                <a:tab pos="723900" algn="l"/>
                <a:tab pos="1447800" algn="l"/>
              </a:tabLst>
            </a:pPr>
            <a:r>
              <a:rPr lang="en-GB">
                <a:solidFill>
                  <a:srgbClr val="000000"/>
                </a:solidFill>
                <a:latin typeface="Bitstream Vera Sans" charset="0"/>
              </a:rPr>
              <a:t>Master Task</a:t>
            </a:r>
          </a:p>
        </p:txBody>
      </p:sp>
      <p:pic>
        <p:nvPicPr>
          <p:cNvPr id="22712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2819400"/>
            <a:ext cx="1811337"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712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5419725"/>
            <a:ext cx="1811337"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71243" name="Oval 11"/>
          <p:cNvSpPr>
            <a:spLocks noChangeArrowheads="1"/>
          </p:cNvSpPr>
          <p:nvPr/>
        </p:nvSpPr>
        <p:spPr bwMode="auto">
          <a:xfrm>
            <a:off x="57150" y="4419600"/>
            <a:ext cx="1666875" cy="373063"/>
          </a:xfrm>
          <a:prstGeom prst="ellipse">
            <a:avLst/>
          </a:prstGeom>
          <a:solidFill>
            <a:srgbClr val="FF99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680" tIns="4680" rIns="4680" bIns="4680" anchor="ctr" anchorCtr="1"/>
          <a:lstStyle/>
          <a:p>
            <a:pPr defTabSz="449263" hangingPunct="0">
              <a:lnSpc>
                <a:spcPct val="98000"/>
              </a:lnSpc>
              <a:buClr>
                <a:srgbClr val="000000"/>
              </a:buClr>
              <a:buSzPct val="45000"/>
              <a:buFont typeface="StarSymbol" charset="0"/>
              <a:buNone/>
              <a:tabLst>
                <a:tab pos="723900" algn="l"/>
                <a:tab pos="1447800" algn="l"/>
              </a:tabLst>
            </a:pPr>
            <a:r>
              <a:rPr lang="en-GB">
                <a:solidFill>
                  <a:srgbClr val="000000"/>
                </a:solidFill>
                <a:latin typeface="Bitstream Vera Sans" charset="0"/>
              </a:rPr>
              <a:t>Slave Task 1</a:t>
            </a:r>
          </a:p>
        </p:txBody>
      </p:sp>
      <p:sp>
        <p:nvSpPr>
          <p:cNvPr id="2271244" name="Oval 12"/>
          <p:cNvSpPr>
            <a:spLocks noChangeArrowheads="1"/>
          </p:cNvSpPr>
          <p:nvPr/>
        </p:nvSpPr>
        <p:spPr bwMode="auto">
          <a:xfrm>
            <a:off x="7302500" y="4430713"/>
            <a:ext cx="1666875" cy="373062"/>
          </a:xfrm>
          <a:prstGeom prst="ellipse">
            <a:avLst/>
          </a:prstGeom>
          <a:solidFill>
            <a:srgbClr val="FF99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680" tIns="4680" rIns="4680" bIns="4680" anchor="ctr" anchorCtr="1"/>
          <a:lstStyle/>
          <a:p>
            <a:pPr defTabSz="449263" hangingPunct="0">
              <a:lnSpc>
                <a:spcPct val="98000"/>
              </a:lnSpc>
              <a:buClr>
                <a:srgbClr val="000000"/>
              </a:buClr>
              <a:buSzPct val="45000"/>
              <a:buFont typeface="StarSymbol" charset="0"/>
              <a:buNone/>
              <a:tabLst>
                <a:tab pos="723900" algn="l"/>
                <a:tab pos="1447800" algn="l"/>
              </a:tabLst>
            </a:pPr>
            <a:r>
              <a:rPr lang="en-GB">
                <a:solidFill>
                  <a:srgbClr val="000000"/>
                </a:solidFill>
                <a:latin typeface="Bitstream Vera Sans" charset="0"/>
              </a:rPr>
              <a:t>Slave Task N</a:t>
            </a:r>
          </a:p>
        </p:txBody>
      </p:sp>
      <p:sp>
        <p:nvSpPr>
          <p:cNvPr id="2271245" name="Line 13"/>
          <p:cNvSpPr>
            <a:spLocks noChangeShapeType="1"/>
          </p:cNvSpPr>
          <p:nvPr/>
        </p:nvSpPr>
        <p:spPr bwMode="auto">
          <a:xfrm flipH="1">
            <a:off x="1036638" y="1363663"/>
            <a:ext cx="2974975" cy="30559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46" name="Line 14"/>
          <p:cNvSpPr>
            <a:spLocks noChangeShapeType="1"/>
          </p:cNvSpPr>
          <p:nvPr/>
        </p:nvSpPr>
        <p:spPr bwMode="auto">
          <a:xfrm>
            <a:off x="5153025" y="1363663"/>
            <a:ext cx="2778125" cy="30178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47" name="Line 15"/>
          <p:cNvSpPr>
            <a:spLocks noChangeShapeType="1"/>
          </p:cNvSpPr>
          <p:nvPr/>
        </p:nvSpPr>
        <p:spPr bwMode="auto">
          <a:xfrm flipV="1">
            <a:off x="1495425" y="3257550"/>
            <a:ext cx="2614613" cy="11636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48" name="Line 16"/>
          <p:cNvSpPr>
            <a:spLocks noChangeShapeType="1"/>
          </p:cNvSpPr>
          <p:nvPr/>
        </p:nvSpPr>
        <p:spPr bwMode="auto">
          <a:xfrm flipH="1" flipV="1">
            <a:off x="5272088" y="3275013"/>
            <a:ext cx="2309812" cy="11572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49" name="Text Box 17"/>
          <p:cNvSpPr txBox="1">
            <a:spLocks noChangeArrowheads="1"/>
          </p:cNvSpPr>
          <p:nvPr/>
        </p:nvSpPr>
        <p:spPr bwMode="auto">
          <a:xfrm>
            <a:off x="3898900" y="3468688"/>
            <a:ext cx="162401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latin typeface="Bitstream Vera Sans" charset="0"/>
              </a:rPr>
              <a:t>   Data Grid</a:t>
            </a:r>
          </a:p>
        </p:txBody>
      </p:sp>
      <p:sp>
        <p:nvSpPr>
          <p:cNvPr id="2271250" name="Line 18"/>
          <p:cNvSpPr>
            <a:spLocks noChangeShapeType="1"/>
          </p:cNvSpPr>
          <p:nvPr/>
        </p:nvSpPr>
        <p:spPr bwMode="auto">
          <a:xfrm>
            <a:off x="1503363" y="4783138"/>
            <a:ext cx="2455862" cy="7826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51" name="Line 19"/>
          <p:cNvSpPr>
            <a:spLocks noChangeShapeType="1"/>
          </p:cNvSpPr>
          <p:nvPr/>
        </p:nvSpPr>
        <p:spPr bwMode="auto">
          <a:xfrm flipH="1">
            <a:off x="5321300" y="4792663"/>
            <a:ext cx="2128838" cy="7921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52" name="Text Box 20"/>
          <p:cNvSpPr txBox="1">
            <a:spLocks noChangeArrowheads="1"/>
          </p:cNvSpPr>
          <p:nvPr/>
        </p:nvSpPr>
        <p:spPr bwMode="auto">
          <a:xfrm>
            <a:off x="3378200" y="6026150"/>
            <a:ext cx="3108325"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 pos="2171700" algn="l"/>
                <a:tab pos="28956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latin typeface="Bitstream Vera Sans" charset="0"/>
              </a:rPr>
              <a:t>GPFS Temporary Storage</a:t>
            </a:r>
          </a:p>
        </p:txBody>
      </p:sp>
      <p:sp>
        <p:nvSpPr>
          <p:cNvPr id="2271253" name="Text Box 21"/>
          <p:cNvSpPr txBox="1">
            <a:spLocks noChangeArrowheads="1"/>
          </p:cNvSpPr>
          <p:nvPr/>
        </p:nvSpPr>
        <p:spPr bwMode="auto">
          <a:xfrm>
            <a:off x="95250" y="2509838"/>
            <a:ext cx="2732088"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 pos="21717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 pos="21717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 pos="21717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 pos="21717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 pos="21717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(workflow, process, document)</a:t>
            </a:r>
          </a:p>
        </p:txBody>
      </p:sp>
      <p:sp>
        <p:nvSpPr>
          <p:cNvPr id="2271254" name="Text Box 22"/>
          <p:cNvSpPr txBox="1">
            <a:spLocks noChangeArrowheads="1"/>
          </p:cNvSpPr>
          <p:nvPr/>
        </p:nvSpPr>
        <p:spPr bwMode="auto">
          <a:xfrm>
            <a:off x="6411913" y="2500313"/>
            <a:ext cx="2732087"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 pos="21717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 pos="21717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 pos="21717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 pos="21717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 pos="21717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 pos="21717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(workflow, process, document)</a:t>
            </a:r>
          </a:p>
        </p:txBody>
      </p:sp>
      <p:sp>
        <p:nvSpPr>
          <p:cNvPr id="2271255" name="Text Box 23"/>
          <p:cNvSpPr txBox="1">
            <a:spLocks noChangeArrowheads="1"/>
          </p:cNvSpPr>
          <p:nvPr/>
        </p:nvSpPr>
        <p:spPr bwMode="auto">
          <a:xfrm>
            <a:off x="2490788" y="3181350"/>
            <a:ext cx="145891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fetch document</a:t>
            </a:r>
          </a:p>
        </p:txBody>
      </p:sp>
      <p:sp>
        <p:nvSpPr>
          <p:cNvPr id="2271256" name="Text Box 24"/>
          <p:cNvSpPr txBox="1">
            <a:spLocks noChangeArrowheads="1"/>
          </p:cNvSpPr>
          <p:nvPr/>
        </p:nvSpPr>
        <p:spPr bwMode="auto">
          <a:xfrm>
            <a:off x="5389563" y="3192463"/>
            <a:ext cx="1458912"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fetch document</a:t>
            </a:r>
          </a:p>
        </p:txBody>
      </p:sp>
      <p:sp>
        <p:nvSpPr>
          <p:cNvPr id="2271257" name="Text Box 25"/>
          <p:cNvSpPr txBox="1">
            <a:spLocks noChangeArrowheads="1"/>
          </p:cNvSpPr>
          <p:nvPr/>
        </p:nvSpPr>
        <p:spPr bwMode="auto">
          <a:xfrm>
            <a:off x="2292350" y="4235450"/>
            <a:ext cx="145891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document</a:t>
            </a:r>
          </a:p>
        </p:txBody>
      </p:sp>
      <p:sp>
        <p:nvSpPr>
          <p:cNvPr id="2271258" name="Text Box 26"/>
          <p:cNvSpPr txBox="1">
            <a:spLocks noChangeArrowheads="1"/>
          </p:cNvSpPr>
          <p:nvPr/>
        </p:nvSpPr>
        <p:spPr bwMode="auto">
          <a:xfrm>
            <a:off x="6142038" y="4275138"/>
            <a:ext cx="105727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Lst>
              <a:defRPr sz="2400">
                <a:solidFill>
                  <a:schemeClr val="tx1"/>
                </a:solidFill>
                <a:latin typeface="Times New Roman" charset="0"/>
                <a:ea typeface="ＭＳ Ｐゴシック" charset="0"/>
              </a:defRPr>
            </a:lvl1pPr>
            <a:lvl2pPr marL="431800" indent="-215900" algn="l" defTabSz="449263">
              <a:tabLst>
                <a:tab pos="723900" algn="l"/>
              </a:tabLst>
              <a:defRPr sz="2400">
                <a:solidFill>
                  <a:schemeClr val="tx1"/>
                </a:solidFill>
                <a:latin typeface="Times New Roman" charset="0"/>
                <a:ea typeface="ＭＳ Ｐゴシック" charset="0"/>
              </a:defRPr>
            </a:lvl2pPr>
            <a:lvl3pPr marL="647700" indent="-215900" algn="l" defTabSz="449263">
              <a:tabLst>
                <a:tab pos="723900" algn="l"/>
              </a:tabLst>
              <a:defRPr sz="2400">
                <a:solidFill>
                  <a:schemeClr val="tx1"/>
                </a:solidFill>
                <a:latin typeface="Times New Roman" charset="0"/>
                <a:ea typeface="ＭＳ Ｐゴシック" charset="0"/>
              </a:defRPr>
            </a:lvl3pPr>
            <a:lvl4pPr marL="863600" indent="-215900" algn="l" defTabSz="449263">
              <a:tabLst>
                <a:tab pos="723900" algn="l"/>
              </a:tabLst>
              <a:defRPr sz="2400">
                <a:solidFill>
                  <a:schemeClr val="tx1"/>
                </a:solidFill>
                <a:latin typeface="Times New Roman" charset="0"/>
                <a:ea typeface="ＭＳ Ｐゴシック" charset="0"/>
              </a:defRPr>
            </a:lvl4pPr>
            <a:lvl5pPr marL="1079500" indent="-215900" algn="l" defTabSz="449263">
              <a:tabLst>
                <a:tab pos="7239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document</a:t>
            </a:r>
          </a:p>
        </p:txBody>
      </p:sp>
      <p:sp>
        <p:nvSpPr>
          <p:cNvPr id="2271259" name="Text Box 27"/>
          <p:cNvSpPr txBox="1">
            <a:spLocks noChangeArrowheads="1"/>
          </p:cNvSpPr>
          <p:nvPr/>
        </p:nvSpPr>
        <p:spPr bwMode="auto">
          <a:xfrm>
            <a:off x="2201863" y="5387975"/>
            <a:ext cx="145891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extracted data</a:t>
            </a:r>
          </a:p>
        </p:txBody>
      </p:sp>
      <p:sp>
        <p:nvSpPr>
          <p:cNvPr id="2271260" name="Text Box 28"/>
          <p:cNvSpPr txBox="1">
            <a:spLocks noChangeArrowheads="1"/>
          </p:cNvSpPr>
          <p:nvPr/>
        </p:nvSpPr>
        <p:spPr bwMode="auto">
          <a:xfrm>
            <a:off x="5661025" y="5418138"/>
            <a:ext cx="1458913"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extracted data</a:t>
            </a:r>
          </a:p>
        </p:txBody>
      </p:sp>
      <p:sp>
        <p:nvSpPr>
          <p:cNvPr id="2271261" name="Line 29"/>
          <p:cNvSpPr>
            <a:spLocks noChangeShapeType="1"/>
          </p:cNvSpPr>
          <p:nvPr/>
        </p:nvSpPr>
        <p:spPr bwMode="auto">
          <a:xfrm flipV="1">
            <a:off x="1627188" y="3302000"/>
            <a:ext cx="2614612" cy="1163638"/>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1262" name="Line 30"/>
          <p:cNvSpPr>
            <a:spLocks noChangeShapeType="1"/>
          </p:cNvSpPr>
          <p:nvPr/>
        </p:nvSpPr>
        <p:spPr bwMode="auto">
          <a:xfrm flipH="1" flipV="1">
            <a:off x="5162550" y="3319463"/>
            <a:ext cx="2309813" cy="1157287"/>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extLst>
      <p:ext uri="{BB962C8B-B14F-4D97-AF65-F5344CB8AC3E}">
        <p14:creationId xmlns:p14="http://schemas.microsoft.com/office/powerpoint/2010/main" val="9674686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
          <p:cNvSpPr>
            <a:spLocks noGrp="1"/>
          </p:cNvSpPr>
          <p:nvPr>
            <p:ph type="dt" sz="half" idx="10"/>
          </p:nvPr>
        </p:nvSpPr>
        <p:spPr/>
        <p:txBody>
          <a:bodyPr/>
          <a:lstStyle/>
          <a:p>
            <a:endParaRPr lang="en-US"/>
          </a:p>
          <a:p>
            <a:r>
              <a:rPr lang="en-US"/>
              <a:t>IS 240 – Spring 2010	</a:t>
            </a:r>
          </a:p>
        </p:txBody>
      </p:sp>
      <p:sp>
        <p:nvSpPr>
          <p:cNvPr id="2273282" name="Rectangle 2"/>
          <p:cNvSpPr>
            <a:spLocks noGrp="1" noChangeArrowheads="1"/>
          </p:cNvSpPr>
          <p:nvPr>
            <p:ph type="title"/>
          </p:nvPr>
        </p:nvSpPr>
        <p:spPr/>
        <p:txBody>
          <a:bodyPr/>
          <a:lstStyle/>
          <a:p>
            <a:r>
              <a:rPr lang="en-US"/>
              <a:t>Grid Architecture - Phase 2</a:t>
            </a:r>
          </a:p>
        </p:txBody>
      </p:sp>
      <p:sp>
        <p:nvSpPr>
          <p:cNvPr id="2273283" name="Line 3"/>
          <p:cNvSpPr>
            <a:spLocks noChangeShapeType="1"/>
          </p:cNvSpPr>
          <p:nvPr/>
        </p:nvSpPr>
        <p:spPr bwMode="auto">
          <a:xfrm flipH="1">
            <a:off x="2403475" y="1397000"/>
            <a:ext cx="2035175" cy="30718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84" name="Line 4"/>
          <p:cNvSpPr>
            <a:spLocks noChangeShapeType="1"/>
          </p:cNvSpPr>
          <p:nvPr/>
        </p:nvSpPr>
        <p:spPr bwMode="auto">
          <a:xfrm flipH="1">
            <a:off x="3870325" y="1408113"/>
            <a:ext cx="863600" cy="30289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85" name="Line 5"/>
          <p:cNvSpPr>
            <a:spLocks noChangeShapeType="1"/>
          </p:cNvSpPr>
          <p:nvPr/>
        </p:nvSpPr>
        <p:spPr bwMode="auto">
          <a:xfrm>
            <a:off x="4995863" y="1419225"/>
            <a:ext cx="615950" cy="30067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86" name="Line 6"/>
          <p:cNvSpPr>
            <a:spLocks noChangeShapeType="1"/>
          </p:cNvSpPr>
          <p:nvPr/>
        </p:nvSpPr>
        <p:spPr bwMode="auto">
          <a:xfrm>
            <a:off x="5181600" y="1408113"/>
            <a:ext cx="1766888" cy="29845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87" name="AutoShape 7"/>
          <p:cNvSpPr>
            <a:spLocks noChangeArrowheads="1"/>
          </p:cNvSpPr>
          <p:nvPr/>
        </p:nvSpPr>
        <p:spPr bwMode="auto">
          <a:xfrm>
            <a:off x="2284413" y="1370013"/>
            <a:ext cx="4905375" cy="3416300"/>
          </a:xfrm>
          <a:prstGeom prst="roundRect">
            <a:avLst>
              <a:gd name="adj" fmla="val 46"/>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3288" name="Oval 8"/>
          <p:cNvSpPr>
            <a:spLocks noChangeArrowheads="1"/>
          </p:cNvSpPr>
          <p:nvPr/>
        </p:nvSpPr>
        <p:spPr bwMode="auto">
          <a:xfrm>
            <a:off x="3956050" y="990600"/>
            <a:ext cx="1666875" cy="373063"/>
          </a:xfrm>
          <a:prstGeom prst="ellipse">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680" tIns="4680" rIns="4680" bIns="4680" anchor="ctr" anchorCtr="1"/>
          <a:lstStyle/>
          <a:p>
            <a:pPr defTabSz="449263" hangingPunct="0">
              <a:lnSpc>
                <a:spcPct val="98000"/>
              </a:lnSpc>
              <a:buClr>
                <a:srgbClr val="000000"/>
              </a:buClr>
              <a:buSzPct val="45000"/>
              <a:buFont typeface="StarSymbol" charset="0"/>
              <a:buNone/>
              <a:tabLst>
                <a:tab pos="723900" algn="l"/>
                <a:tab pos="1447800" algn="l"/>
              </a:tabLst>
            </a:pPr>
            <a:r>
              <a:rPr lang="en-GB">
                <a:solidFill>
                  <a:srgbClr val="000000"/>
                </a:solidFill>
                <a:latin typeface="Bitstream Vera Sans" charset="0"/>
              </a:rPr>
              <a:t>Master Task</a:t>
            </a:r>
          </a:p>
        </p:txBody>
      </p:sp>
      <p:pic>
        <p:nvPicPr>
          <p:cNvPr id="22732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2819400"/>
            <a:ext cx="1811337"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732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513" y="5419725"/>
            <a:ext cx="1811337" cy="60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73291" name="Oval 11"/>
          <p:cNvSpPr>
            <a:spLocks noChangeArrowheads="1"/>
          </p:cNvSpPr>
          <p:nvPr/>
        </p:nvSpPr>
        <p:spPr bwMode="auto">
          <a:xfrm>
            <a:off x="231775" y="4419600"/>
            <a:ext cx="1666875" cy="373063"/>
          </a:xfrm>
          <a:prstGeom prst="ellipse">
            <a:avLst/>
          </a:prstGeom>
          <a:solidFill>
            <a:srgbClr val="FF99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680" tIns="4680" rIns="4680" bIns="4680" anchor="ctr" anchorCtr="1"/>
          <a:lstStyle/>
          <a:p>
            <a:pPr defTabSz="449263" hangingPunct="0">
              <a:lnSpc>
                <a:spcPct val="98000"/>
              </a:lnSpc>
              <a:buClr>
                <a:srgbClr val="000000"/>
              </a:buClr>
              <a:buSzPct val="45000"/>
              <a:buFont typeface="StarSymbol" charset="0"/>
              <a:buNone/>
              <a:tabLst>
                <a:tab pos="723900" algn="l"/>
                <a:tab pos="1447800" algn="l"/>
              </a:tabLst>
            </a:pPr>
            <a:r>
              <a:rPr lang="en-GB">
                <a:solidFill>
                  <a:srgbClr val="000000"/>
                </a:solidFill>
                <a:latin typeface="Bitstream Vera Sans" charset="0"/>
              </a:rPr>
              <a:t>Slave Task 1</a:t>
            </a:r>
          </a:p>
        </p:txBody>
      </p:sp>
      <p:sp>
        <p:nvSpPr>
          <p:cNvPr id="2273292" name="Oval 12"/>
          <p:cNvSpPr>
            <a:spLocks noChangeArrowheads="1"/>
          </p:cNvSpPr>
          <p:nvPr/>
        </p:nvSpPr>
        <p:spPr bwMode="auto">
          <a:xfrm>
            <a:off x="7477125" y="4430713"/>
            <a:ext cx="1666875" cy="373062"/>
          </a:xfrm>
          <a:prstGeom prst="ellipse">
            <a:avLst/>
          </a:prstGeom>
          <a:solidFill>
            <a:srgbClr val="FF99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680" tIns="4680" rIns="4680" bIns="4680" anchor="ctr" anchorCtr="1"/>
          <a:lstStyle/>
          <a:p>
            <a:pPr defTabSz="449263" hangingPunct="0">
              <a:lnSpc>
                <a:spcPct val="98000"/>
              </a:lnSpc>
              <a:buClr>
                <a:srgbClr val="000000"/>
              </a:buClr>
              <a:buSzPct val="45000"/>
              <a:buFont typeface="StarSymbol" charset="0"/>
              <a:buNone/>
              <a:tabLst>
                <a:tab pos="723900" algn="l"/>
                <a:tab pos="1447800" algn="l"/>
              </a:tabLst>
            </a:pPr>
            <a:r>
              <a:rPr lang="en-GB">
                <a:solidFill>
                  <a:srgbClr val="000000"/>
                </a:solidFill>
                <a:latin typeface="Bitstream Vera Sans" charset="0"/>
              </a:rPr>
              <a:t>Slave Task N</a:t>
            </a:r>
          </a:p>
        </p:txBody>
      </p:sp>
      <p:sp>
        <p:nvSpPr>
          <p:cNvPr id="2273293" name="Line 13"/>
          <p:cNvSpPr>
            <a:spLocks noChangeShapeType="1"/>
          </p:cNvSpPr>
          <p:nvPr/>
        </p:nvSpPr>
        <p:spPr bwMode="auto">
          <a:xfrm flipH="1">
            <a:off x="1211263" y="1363663"/>
            <a:ext cx="2974975" cy="30559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94" name="Line 14"/>
          <p:cNvSpPr>
            <a:spLocks noChangeShapeType="1"/>
          </p:cNvSpPr>
          <p:nvPr/>
        </p:nvSpPr>
        <p:spPr bwMode="auto">
          <a:xfrm>
            <a:off x="5327650" y="1363663"/>
            <a:ext cx="2778125" cy="30178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95" name="Line 15"/>
          <p:cNvSpPr>
            <a:spLocks noChangeShapeType="1"/>
          </p:cNvSpPr>
          <p:nvPr/>
        </p:nvSpPr>
        <p:spPr bwMode="auto">
          <a:xfrm flipV="1">
            <a:off x="1670050" y="3257550"/>
            <a:ext cx="2614613" cy="11636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96" name="Line 16"/>
          <p:cNvSpPr>
            <a:spLocks noChangeShapeType="1"/>
          </p:cNvSpPr>
          <p:nvPr/>
        </p:nvSpPr>
        <p:spPr bwMode="auto">
          <a:xfrm flipH="1" flipV="1">
            <a:off x="5446713" y="3275013"/>
            <a:ext cx="2309812" cy="11572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97" name="Text Box 17"/>
          <p:cNvSpPr txBox="1">
            <a:spLocks noChangeArrowheads="1"/>
          </p:cNvSpPr>
          <p:nvPr/>
        </p:nvSpPr>
        <p:spPr bwMode="auto">
          <a:xfrm>
            <a:off x="4073525" y="3468688"/>
            <a:ext cx="162401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latin typeface="Bitstream Vera Sans" charset="0"/>
              </a:rPr>
              <a:t>   Data Grid</a:t>
            </a:r>
          </a:p>
        </p:txBody>
      </p:sp>
      <p:sp>
        <p:nvSpPr>
          <p:cNvPr id="2273298" name="Line 18"/>
          <p:cNvSpPr>
            <a:spLocks noChangeShapeType="1"/>
          </p:cNvSpPr>
          <p:nvPr/>
        </p:nvSpPr>
        <p:spPr bwMode="auto">
          <a:xfrm>
            <a:off x="1677988" y="4783138"/>
            <a:ext cx="2455862" cy="782637"/>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299" name="Line 19"/>
          <p:cNvSpPr>
            <a:spLocks noChangeShapeType="1"/>
          </p:cNvSpPr>
          <p:nvPr/>
        </p:nvSpPr>
        <p:spPr bwMode="auto">
          <a:xfrm flipH="1">
            <a:off x="5495925" y="4792663"/>
            <a:ext cx="2128838" cy="792162"/>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73300" name="Text Box 20"/>
          <p:cNvSpPr txBox="1">
            <a:spLocks noChangeArrowheads="1"/>
          </p:cNvSpPr>
          <p:nvPr/>
        </p:nvSpPr>
        <p:spPr bwMode="auto">
          <a:xfrm>
            <a:off x="3552825" y="6026150"/>
            <a:ext cx="3108325"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 pos="2171700" algn="l"/>
                <a:tab pos="28956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 pos="2171700" algn="l"/>
                <a:tab pos="28956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 pos="2171700" algn="l"/>
                <a:tab pos="28956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600">
                <a:solidFill>
                  <a:srgbClr val="000000"/>
                </a:solidFill>
                <a:latin typeface="Bitstream Vera Sans" charset="0"/>
              </a:rPr>
              <a:t>GPFS Temporary Storage</a:t>
            </a:r>
          </a:p>
        </p:txBody>
      </p:sp>
      <p:sp>
        <p:nvSpPr>
          <p:cNvPr id="2273301" name="Text Box 21"/>
          <p:cNvSpPr txBox="1">
            <a:spLocks noChangeArrowheads="1"/>
          </p:cNvSpPr>
          <p:nvPr/>
        </p:nvSpPr>
        <p:spPr bwMode="auto">
          <a:xfrm>
            <a:off x="1584325" y="2454275"/>
            <a:ext cx="120491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Lst>
              <a:defRPr sz="2400">
                <a:solidFill>
                  <a:schemeClr val="tx1"/>
                </a:solidFill>
                <a:latin typeface="Times New Roman" charset="0"/>
                <a:ea typeface="ＭＳ Ｐゴシック" charset="0"/>
              </a:defRPr>
            </a:lvl1pPr>
            <a:lvl2pPr marL="431800" indent="-215900" algn="l" defTabSz="449263">
              <a:tabLst>
                <a:tab pos="723900" algn="l"/>
              </a:tabLst>
              <a:defRPr sz="2400">
                <a:solidFill>
                  <a:schemeClr val="tx1"/>
                </a:solidFill>
                <a:latin typeface="Times New Roman" charset="0"/>
                <a:ea typeface="ＭＳ Ｐゴシック" charset="0"/>
              </a:defRPr>
            </a:lvl2pPr>
            <a:lvl3pPr marL="647700" indent="-215900" algn="l" defTabSz="449263">
              <a:tabLst>
                <a:tab pos="723900" algn="l"/>
              </a:tabLst>
              <a:defRPr sz="2400">
                <a:solidFill>
                  <a:schemeClr val="tx1"/>
                </a:solidFill>
                <a:latin typeface="Times New Roman" charset="0"/>
                <a:ea typeface="ＭＳ Ｐゴシック" charset="0"/>
              </a:defRPr>
            </a:lvl3pPr>
            <a:lvl4pPr marL="863600" indent="-215900" algn="l" defTabSz="449263">
              <a:tabLst>
                <a:tab pos="723900" algn="l"/>
              </a:tabLst>
              <a:defRPr sz="2400">
                <a:solidFill>
                  <a:schemeClr val="tx1"/>
                </a:solidFill>
                <a:latin typeface="Times New Roman" charset="0"/>
                <a:ea typeface="ＭＳ Ｐゴシック" charset="0"/>
              </a:defRPr>
            </a:lvl4pPr>
            <a:lvl5pPr marL="1079500" indent="-215900" algn="l" defTabSz="449263">
              <a:tabLst>
                <a:tab pos="7239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(index, load)</a:t>
            </a:r>
          </a:p>
        </p:txBody>
      </p:sp>
      <p:sp>
        <p:nvSpPr>
          <p:cNvPr id="2273302" name="Text Box 22"/>
          <p:cNvSpPr txBox="1">
            <a:spLocks noChangeArrowheads="1"/>
          </p:cNvSpPr>
          <p:nvPr/>
        </p:nvSpPr>
        <p:spPr bwMode="auto">
          <a:xfrm>
            <a:off x="6586538" y="2500313"/>
            <a:ext cx="11938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Lst>
              <a:defRPr sz="2400">
                <a:solidFill>
                  <a:schemeClr val="tx1"/>
                </a:solidFill>
                <a:latin typeface="Times New Roman" charset="0"/>
                <a:ea typeface="ＭＳ Ｐゴシック" charset="0"/>
              </a:defRPr>
            </a:lvl1pPr>
            <a:lvl2pPr marL="431800" indent="-215900" algn="l" defTabSz="449263">
              <a:tabLst>
                <a:tab pos="723900" algn="l"/>
              </a:tabLst>
              <a:defRPr sz="2400">
                <a:solidFill>
                  <a:schemeClr val="tx1"/>
                </a:solidFill>
                <a:latin typeface="Times New Roman" charset="0"/>
                <a:ea typeface="ＭＳ Ｐゴシック" charset="0"/>
              </a:defRPr>
            </a:lvl2pPr>
            <a:lvl3pPr marL="647700" indent="-215900" algn="l" defTabSz="449263">
              <a:tabLst>
                <a:tab pos="723900" algn="l"/>
              </a:tabLst>
              <a:defRPr sz="2400">
                <a:solidFill>
                  <a:schemeClr val="tx1"/>
                </a:solidFill>
                <a:latin typeface="Times New Roman" charset="0"/>
                <a:ea typeface="ＭＳ Ｐゴシック" charset="0"/>
              </a:defRPr>
            </a:lvl3pPr>
            <a:lvl4pPr marL="863600" indent="-215900" algn="l" defTabSz="449263">
              <a:tabLst>
                <a:tab pos="723900" algn="l"/>
              </a:tabLst>
              <a:defRPr sz="2400">
                <a:solidFill>
                  <a:schemeClr val="tx1"/>
                </a:solidFill>
                <a:latin typeface="Times New Roman" charset="0"/>
                <a:ea typeface="ＭＳ Ｐゴシック" charset="0"/>
              </a:defRPr>
            </a:lvl4pPr>
            <a:lvl5pPr marL="1079500" indent="-215900" algn="l" defTabSz="449263">
              <a:tabLst>
                <a:tab pos="7239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(index, load)</a:t>
            </a:r>
          </a:p>
        </p:txBody>
      </p:sp>
      <p:sp>
        <p:nvSpPr>
          <p:cNvPr id="2273303" name="Text Box 23"/>
          <p:cNvSpPr txBox="1">
            <a:spLocks noChangeArrowheads="1"/>
          </p:cNvSpPr>
          <p:nvPr/>
        </p:nvSpPr>
        <p:spPr bwMode="auto">
          <a:xfrm>
            <a:off x="2906713" y="3181350"/>
            <a:ext cx="105251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Lst>
              <a:defRPr sz="2400">
                <a:solidFill>
                  <a:schemeClr val="tx1"/>
                </a:solidFill>
                <a:latin typeface="Times New Roman" charset="0"/>
                <a:ea typeface="ＭＳ Ｐゴシック" charset="0"/>
              </a:defRPr>
            </a:lvl1pPr>
            <a:lvl2pPr marL="431800" indent="-215900" algn="l" defTabSz="449263">
              <a:tabLst>
                <a:tab pos="723900" algn="l"/>
              </a:tabLst>
              <a:defRPr sz="2400">
                <a:solidFill>
                  <a:schemeClr val="tx1"/>
                </a:solidFill>
                <a:latin typeface="Times New Roman" charset="0"/>
                <a:ea typeface="ＭＳ Ｐゴシック" charset="0"/>
              </a:defRPr>
            </a:lvl2pPr>
            <a:lvl3pPr marL="647700" indent="-215900" algn="l" defTabSz="449263">
              <a:tabLst>
                <a:tab pos="723900" algn="l"/>
              </a:tabLst>
              <a:defRPr sz="2400">
                <a:solidFill>
                  <a:schemeClr val="tx1"/>
                </a:solidFill>
                <a:latin typeface="Times New Roman" charset="0"/>
                <a:ea typeface="ＭＳ Ｐゴシック" charset="0"/>
              </a:defRPr>
            </a:lvl3pPr>
            <a:lvl4pPr marL="863600" indent="-215900" algn="l" defTabSz="449263">
              <a:tabLst>
                <a:tab pos="723900" algn="l"/>
              </a:tabLst>
              <a:defRPr sz="2400">
                <a:solidFill>
                  <a:schemeClr val="tx1"/>
                </a:solidFill>
                <a:latin typeface="Times New Roman" charset="0"/>
                <a:ea typeface="ＭＳ Ｐゴシック" charset="0"/>
              </a:defRPr>
            </a:lvl4pPr>
            <a:lvl5pPr marL="1079500" indent="-215900" algn="l" defTabSz="449263">
              <a:tabLst>
                <a:tab pos="7239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store index</a:t>
            </a:r>
          </a:p>
        </p:txBody>
      </p:sp>
      <p:sp>
        <p:nvSpPr>
          <p:cNvPr id="2273304" name="Text Box 24"/>
          <p:cNvSpPr txBox="1">
            <a:spLocks noChangeArrowheads="1"/>
          </p:cNvSpPr>
          <p:nvPr/>
        </p:nvSpPr>
        <p:spPr bwMode="auto">
          <a:xfrm>
            <a:off x="5564188" y="3192463"/>
            <a:ext cx="1458912"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 store index</a:t>
            </a:r>
          </a:p>
        </p:txBody>
      </p:sp>
      <p:sp>
        <p:nvSpPr>
          <p:cNvPr id="2273305" name="Text Box 25"/>
          <p:cNvSpPr txBox="1">
            <a:spLocks noChangeArrowheads="1"/>
          </p:cNvSpPr>
          <p:nvPr/>
        </p:nvSpPr>
        <p:spPr bwMode="auto">
          <a:xfrm>
            <a:off x="1944688" y="5387975"/>
            <a:ext cx="189071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fetch extracted data</a:t>
            </a:r>
          </a:p>
        </p:txBody>
      </p:sp>
      <p:sp>
        <p:nvSpPr>
          <p:cNvPr id="2273306" name="Text Box 26"/>
          <p:cNvSpPr txBox="1">
            <a:spLocks noChangeArrowheads="1"/>
          </p:cNvSpPr>
          <p:nvPr/>
        </p:nvSpPr>
        <p:spPr bwMode="auto">
          <a:xfrm>
            <a:off x="5835650" y="5418138"/>
            <a:ext cx="1911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gn="l" defTabSz="449263">
              <a:tabLst>
                <a:tab pos="723900" algn="l"/>
                <a:tab pos="1447800" algn="l"/>
              </a:tabLst>
              <a:defRPr sz="2400">
                <a:solidFill>
                  <a:schemeClr val="tx1"/>
                </a:solidFill>
                <a:latin typeface="Times New Roman" charset="0"/>
                <a:ea typeface="ＭＳ Ｐゴシック" charset="0"/>
              </a:defRPr>
            </a:lvl1pPr>
            <a:lvl2pPr marL="431800" indent="-215900" algn="l" defTabSz="449263">
              <a:tabLst>
                <a:tab pos="723900" algn="l"/>
                <a:tab pos="14478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Lst>
              <a:defRPr sz="2400">
                <a:solidFill>
                  <a:schemeClr val="tx1"/>
                </a:solidFill>
                <a:latin typeface="Times New Roman" charset="0"/>
                <a:ea typeface="ＭＳ Ｐゴシック" charset="0"/>
              </a:defRPr>
            </a:lvl9pPr>
          </a:lstStyle>
          <a:p>
            <a:pPr hangingPunct="0">
              <a:lnSpc>
                <a:spcPct val="98000"/>
              </a:lnSpc>
              <a:buClr>
                <a:srgbClr val="000000"/>
              </a:buClr>
              <a:buSzPct val="45000"/>
              <a:buFont typeface="StarSymbol" charset="0"/>
              <a:buNone/>
            </a:pPr>
            <a:r>
              <a:rPr lang="en-GB" sz="1200" i="1">
                <a:solidFill>
                  <a:srgbClr val="000000"/>
                </a:solidFill>
                <a:latin typeface="Bitstream Vera Sans" charset="0"/>
              </a:rPr>
              <a:t>fetch extracted data</a:t>
            </a:r>
          </a:p>
        </p:txBody>
      </p:sp>
    </p:spTree>
    <p:extLst>
      <p:ext uri="{BB962C8B-B14F-4D97-AF65-F5344CB8AC3E}">
        <p14:creationId xmlns:p14="http://schemas.microsoft.com/office/powerpoint/2010/main" val="188737718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75330" name="Rectangle 2"/>
          <p:cNvSpPr>
            <a:spLocks noGrp="1" noChangeArrowheads="1"/>
          </p:cNvSpPr>
          <p:nvPr>
            <p:ph type="title"/>
          </p:nvPr>
        </p:nvSpPr>
        <p:spPr/>
        <p:txBody>
          <a:bodyPr/>
          <a:lstStyle/>
          <a:p>
            <a:r>
              <a:rPr lang="en-US"/>
              <a:t>Workflow Objects</a:t>
            </a:r>
          </a:p>
        </p:txBody>
      </p:sp>
      <p:sp>
        <p:nvSpPr>
          <p:cNvPr id="2275331" name="Rectangle 3"/>
          <p:cNvSpPr>
            <a:spLocks noGrp="1" noChangeArrowheads="1"/>
          </p:cNvSpPr>
          <p:nvPr>
            <p:ph type="body" idx="1"/>
          </p:nvPr>
        </p:nvSpPr>
        <p:spPr/>
        <p:txBody>
          <a:bodyPr/>
          <a:lstStyle/>
          <a:p>
            <a:pPr>
              <a:lnSpc>
                <a:spcPct val="90000"/>
              </a:lnSpc>
            </a:pPr>
            <a:r>
              <a:rPr lang="en-US" sz="2800"/>
              <a:t>Written as XML within the configuration record.</a:t>
            </a:r>
          </a:p>
          <a:p>
            <a:pPr>
              <a:lnSpc>
                <a:spcPct val="90000"/>
              </a:lnSpc>
            </a:pPr>
            <a:r>
              <a:rPr lang="en-US" sz="2800"/>
              <a:t>Rewrites and compiles to Python code on object instantiation</a:t>
            </a:r>
          </a:p>
          <a:p>
            <a:pPr>
              <a:lnSpc>
                <a:spcPct val="80000"/>
              </a:lnSpc>
              <a:buFontTx/>
              <a:buNone/>
            </a:pPr>
            <a:r>
              <a:rPr lang="en-US" sz="2800"/>
              <a:t>Current instructions:</a:t>
            </a:r>
          </a:p>
          <a:p>
            <a:pPr lvl="1">
              <a:lnSpc>
                <a:spcPct val="80000"/>
              </a:lnSpc>
            </a:pPr>
            <a:r>
              <a:rPr lang="en-US" sz="2400"/>
              <a:t>object</a:t>
            </a:r>
          </a:p>
          <a:p>
            <a:pPr lvl="1">
              <a:lnSpc>
                <a:spcPct val="80000"/>
              </a:lnSpc>
            </a:pPr>
            <a:r>
              <a:rPr lang="en-US" sz="2400"/>
              <a:t>assign</a:t>
            </a:r>
          </a:p>
          <a:p>
            <a:pPr lvl="1">
              <a:lnSpc>
                <a:spcPct val="80000"/>
              </a:lnSpc>
            </a:pPr>
            <a:r>
              <a:rPr lang="en-US" sz="2400"/>
              <a:t>fork	</a:t>
            </a:r>
          </a:p>
          <a:p>
            <a:pPr lvl="1">
              <a:lnSpc>
                <a:spcPct val="80000"/>
              </a:lnSpc>
            </a:pPr>
            <a:r>
              <a:rPr lang="en-US" sz="2400"/>
              <a:t>for-each</a:t>
            </a:r>
          </a:p>
          <a:p>
            <a:pPr lvl="1">
              <a:lnSpc>
                <a:spcPct val="80000"/>
              </a:lnSpc>
            </a:pPr>
            <a:r>
              <a:rPr lang="en-US" sz="2400"/>
              <a:t>break/continue</a:t>
            </a:r>
          </a:p>
          <a:p>
            <a:pPr lvl="1">
              <a:lnSpc>
                <a:spcPct val="80000"/>
              </a:lnSpc>
            </a:pPr>
            <a:r>
              <a:rPr lang="en-US" sz="2400"/>
              <a:t>try/except/raise</a:t>
            </a:r>
          </a:p>
          <a:p>
            <a:pPr lvl="1">
              <a:lnSpc>
                <a:spcPct val="80000"/>
              </a:lnSpc>
            </a:pPr>
            <a:r>
              <a:rPr lang="en-US" sz="2400"/>
              <a:t>return</a:t>
            </a:r>
          </a:p>
          <a:p>
            <a:pPr lvl="1">
              <a:lnSpc>
                <a:spcPct val="80000"/>
              </a:lnSpc>
            </a:pPr>
            <a:r>
              <a:rPr lang="en-US" sz="2400"/>
              <a:t>log  (= send text to default logger object)</a:t>
            </a:r>
          </a:p>
          <a:p>
            <a:pPr>
              <a:lnSpc>
                <a:spcPct val="80000"/>
              </a:lnSpc>
              <a:buFontTx/>
              <a:buNone/>
            </a:pPr>
            <a:r>
              <a:rPr lang="en-US" sz="2800"/>
              <a:t>     </a:t>
            </a:r>
            <a:r>
              <a:rPr lang="en-US" sz="2800" i="1"/>
              <a:t>Yes, no if!</a:t>
            </a:r>
            <a:endParaRPr lang="en-US" sz="2800"/>
          </a:p>
        </p:txBody>
      </p:sp>
    </p:spTree>
    <p:extLst>
      <p:ext uri="{BB962C8B-B14F-4D97-AF65-F5344CB8AC3E}">
        <p14:creationId xmlns:p14="http://schemas.microsoft.com/office/powerpoint/2010/main" val="293284285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endParaRPr lang="en-US"/>
          </a:p>
          <a:p>
            <a:r>
              <a:rPr lang="en-US"/>
              <a:t>IS 240 – Spring 2010	</a:t>
            </a:r>
          </a:p>
        </p:txBody>
      </p:sp>
      <p:sp>
        <p:nvSpPr>
          <p:cNvPr id="2277378" name="Rectangle 2"/>
          <p:cNvSpPr>
            <a:spLocks noGrp="1" noChangeArrowheads="1"/>
          </p:cNvSpPr>
          <p:nvPr>
            <p:ph type="title"/>
          </p:nvPr>
        </p:nvSpPr>
        <p:spPr/>
        <p:txBody>
          <a:bodyPr/>
          <a:lstStyle/>
          <a:p>
            <a:r>
              <a:rPr lang="en-US"/>
              <a:t>Workflow example</a:t>
            </a:r>
          </a:p>
        </p:txBody>
      </p:sp>
      <p:sp>
        <p:nvSpPr>
          <p:cNvPr id="2277379" name="Text Box 3"/>
          <p:cNvSpPr txBox="1">
            <a:spLocks noChangeArrowheads="1"/>
          </p:cNvSpPr>
          <p:nvPr/>
        </p:nvSpPr>
        <p:spPr bwMode="auto">
          <a:xfrm>
            <a:off x="0" y="1143000"/>
            <a:ext cx="9144000" cy="5276850"/>
          </a:xfrm>
          <a:prstGeom prst="rect">
            <a:avLst/>
          </a:prstGeom>
          <a:solidFill>
            <a:srgbClr val="FFFFFF">
              <a:alpha val="89999"/>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2880" tIns="100440" rIns="182880" bIns="100440">
            <a:spAutoFit/>
          </a:bodyPr>
          <a:lstStyle>
            <a:lvl1pPr algn="l"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marL="341313" indent="-341313" algn="l"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marL="647700" indent="-215900" algn="l"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marL="863600" indent="-215900" algn="l"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marL="1079500" indent="-215900" algn="l"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marL="1536700" indent="-215900" defTabSz="449263"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marL="1993900" indent="-215900" defTabSz="449263"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marL="2451100" indent="-215900" defTabSz="449263"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marL="2908300" indent="-215900" defTabSz="449263"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hangingPunct="0">
              <a:lnSpc>
                <a:spcPct val="95000"/>
              </a:lnSpc>
              <a:buClr>
                <a:srgbClr val="000000"/>
              </a:buClr>
              <a:buSzPct val="64000"/>
              <a:buFont typeface="StarSymbol" charset="0"/>
              <a:buNone/>
            </a:pPr>
            <a:endParaRPr lang="en-GB" sz="1800">
              <a:solidFill>
                <a:srgbClr val="000000"/>
              </a:solidFill>
              <a:latin typeface="Courier New" charset="0"/>
            </a:endParaRPr>
          </a:p>
          <a:p>
            <a:pPr hangingPunct="0">
              <a:lnSpc>
                <a:spcPct val="95000"/>
              </a:lnSpc>
              <a:buClr>
                <a:srgbClr val="000000"/>
              </a:buClr>
              <a:buSzPct val="64000"/>
              <a:buFont typeface="StarSymbol" charset="0"/>
              <a:buNone/>
            </a:pPr>
            <a:r>
              <a:rPr lang="en-GB" sz="1800">
                <a:solidFill>
                  <a:srgbClr val="000000"/>
                </a:solidFill>
                <a:latin typeface="Courier New" charset="0"/>
              </a:rPr>
              <a:t>&lt;subConfig id=“buildSingleWorkflow”&gt;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&lt;objectType&gt;workflow.SimpleWorkflow&lt;/objectType&gt;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&lt;workflow&gt;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&lt;object type=“workflow” ref=“PreParserWorkflow”/&gt;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&lt;try&gt;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&lt;object type=“parser” ref=“NsSaxParser”/&gt;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&lt;/try&gt;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&lt;except&gt;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&lt;log&gt;Unparsable Record&lt;/log&gt;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&lt;raise/&gt;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&lt;/except&gt;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&lt;object type=“recordStore” function=“create_record”/&gt;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&lt;object type=“database” function=“add_record”/&gt;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&lt;object type=“database” function=“index_record”/&gt;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  &lt;log&gt;”Loaded Record:” + input.id&lt;/log&gt;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&lt;/workflow&gt;</a:t>
            </a:r>
          </a:p>
          <a:p>
            <a:pPr lvl="1" hangingPunct="0">
              <a:lnSpc>
                <a:spcPct val="85000"/>
              </a:lnSpc>
              <a:spcBef>
                <a:spcPts val="400"/>
              </a:spcBef>
              <a:buClr>
                <a:srgbClr val="000000"/>
              </a:buClr>
              <a:buSzPct val="100000"/>
              <a:buFont typeface="Arial" charset="0"/>
              <a:buNone/>
            </a:pPr>
            <a:r>
              <a:rPr lang="en-GB" sz="1800">
                <a:solidFill>
                  <a:srgbClr val="000000"/>
                </a:solidFill>
                <a:latin typeface="Courier New" charset="0"/>
              </a:rPr>
              <a:t>&lt;/subConfig&gt;</a:t>
            </a:r>
            <a:endParaRPr lang="en-GB" sz="1800">
              <a:solidFill>
                <a:srgbClr val="000000"/>
              </a:solidFill>
              <a:latin typeface="Bitstream Vera Sans" charset="0"/>
            </a:endParaRPr>
          </a:p>
        </p:txBody>
      </p:sp>
    </p:spTree>
    <p:extLst>
      <p:ext uri="{BB962C8B-B14F-4D97-AF65-F5344CB8AC3E}">
        <p14:creationId xmlns:p14="http://schemas.microsoft.com/office/powerpoint/2010/main" val="236747844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79426" name="Rectangle 2"/>
          <p:cNvSpPr>
            <a:spLocks noGrp="1" noChangeArrowheads="1"/>
          </p:cNvSpPr>
          <p:nvPr>
            <p:ph type="title"/>
          </p:nvPr>
        </p:nvSpPr>
        <p:spPr/>
        <p:txBody>
          <a:bodyPr/>
          <a:lstStyle/>
          <a:p>
            <a:r>
              <a:rPr lang="en-US"/>
              <a:t>Text Mining</a:t>
            </a:r>
          </a:p>
        </p:txBody>
      </p:sp>
      <p:sp>
        <p:nvSpPr>
          <p:cNvPr id="2279427" name="Rectangle 3"/>
          <p:cNvSpPr>
            <a:spLocks noGrp="1" noChangeArrowheads="1"/>
          </p:cNvSpPr>
          <p:nvPr>
            <p:ph type="body" idx="1"/>
          </p:nvPr>
        </p:nvSpPr>
        <p:spPr/>
        <p:txBody>
          <a:bodyPr/>
          <a:lstStyle/>
          <a:p>
            <a:r>
              <a:rPr lang="en-US" sz="2800"/>
              <a:t>Integration of Natural Language Processing tools</a:t>
            </a:r>
          </a:p>
          <a:p>
            <a:endParaRPr lang="en-US" sz="2800"/>
          </a:p>
          <a:p>
            <a:r>
              <a:rPr lang="en-US" sz="2800"/>
              <a:t>Including:</a:t>
            </a:r>
          </a:p>
          <a:p>
            <a:pPr lvl="1"/>
            <a:r>
              <a:rPr lang="en-US" sz="2400"/>
              <a:t>Part of Speech taggers  (noun, verb, adjective,...)</a:t>
            </a:r>
          </a:p>
          <a:p>
            <a:pPr lvl="1"/>
            <a:r>
              <a:rPr lang="en-US" sz="2400"/>
              <a:t>Phrase Extraction </a:t>
            </a:r>
          </a:p>
          <a:p>
            <a:pPr lvl="1"/>
            <a:r>
              <a:rPr lang="en-US" sz="2400"/>
              <a:t>Deep Parsing (subject, verb, object, preposition,...)</a:t>
            </a:r>
          </a:p>
          <a:p>
            <a:pPr lvl="1"/>
            <a:r>
              <a:rPr lang="en-US" sz="2400"/>
              <a:t>Linguistic Stemming (is/be fairy/fairy </a:t>
            </a:r>
            <a:r>
              <a:rPr lang="en-US" sz="2400" i="1"/>
              <a:t>vs</a:t>
            </a:r>
            <a:r>
              <a:rPr lang="en-US" sz="2400"/>
              <a:t> is/is fairy/fairi)</a:t>
            </a:r>
            <a:br>
              <a:rPr lang="en-US" sz="2400"/>
            </a:br>
            <a:endParaRPr lang="en-US" sz="2400"/>
          </a:p>
          <a:p>
            <a:r>
              <a:rPr lang="en-US" sz="2800"/>
              <a:t>Planned: Information Extraction tools</a:t>
            </a:r>
          </a:p>
        </p:txBody>
      </p:sp>
    </p:spTree>
    <p:extLst>
      <p:ext uri="{BB962C8B-B14F-4D97-AF65-F5344CB8AC3E}">
        <p14:creationId xmlns:p14="http://schemas.microsoft.com/office/powerpoint/2010/main" val="275886193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81474" name="Rectangle 2"/>
          <p:cNvSpPr>
            <a:spLocks noGrp="1" noChangeArrowheads="1"/>
          </p:cNvSpPr>
          <p:nvPr>
            <p:ph type="title"/>
          </p:nvPr>
        </p:nvSpPr>
        <p:spPr/>
        <p:txBody>
          <a:bodyPr/>
          <a:lstStyle/>
          <a:p>
            <a:r>
              <a:rPr lang="en-US"/>
              <a:t>Data Mining</a:t>
            </a:r>
          </a:p>
        </p:txBody>
      </p:sp>
      <p:sp>
        <p:nvSpPr>
          <p:cNvPr id="2281475" name="Rectangle 3"/>
          <p:cNvSpPr>
            <a:spLocks noGrp="1" noChangeArrowheads="1"/>
          </p:cNvSpPr>
          <p:nvPr>
            <p:ph type="body" idx="1"/>
          </p:nvPr>
        </p:nvSpPr>
        <p:spPr/>
        <p:txBody>
          <a:bodyPr/>
          <a:lstStyle/>
          <a:p>
            <a:pPr>
              <a:lnSpc>
                <a:spcPct val="90000"/>
              </a:lnSpc>
            </a:pPr>
            <a:r>
              <a:rPr lang="en-US" sz="2800"/>
              <a:t>Integration of toolkits difficult unless they support sparse vectors as input - text is high dimensional, but has lots of zeroes</a:t>
            </a:r>
          </a:p>
          <a:p>
            <a:pPr>
              <a:lnSpc>
                <a:spcPct val="90000"/>
              </a:lnSpc>
            </a:pPr>
            <a:r>
              <a:rPr lang="en-US" sz="2800"/>
              <a:t>Focus on automatic classification for predefined categories rather than clustering</a:t>
            </a:r>
            <a:br>
              <a:rPr lang="en-US" sz="2800"/>
            </a:br>
            <a:endParaRPr lang="en-US" sz="2800"/>
          </a:p>
          <a:p>
            <a:pPr>
              <a:lnSpc>
                <a:spcPct val="90000"/>
              </a:lnSpc>
            </a:pPr>
            <a:r>
              <a:rPr lang="en-US" sz="2800"/>
              <a:t>Algorithms integrated/implemented:</a:t>
            </a:r>
          </a:p>
          <a:p>
            <a:pPr lvl="1">
              <a:lnSpc>
                <a:spcPct val="90000"/>
              </a:lnSpc>
            </a:pPr>
            <a:r>
              <a:rPr lang="en-US" sz="2400"/>
              <a:t>Perceptron, Neural Network (pure python)</a:t>
            </a:r>
          </a:p>
          <a:p>
            <a:pPr lvl="1">
              <a:lnSpc>
                <a:spcPct val="90000"/>
              </a:lnSpc>
            </a:pPr>
            <a:r>
              <a:rPr lang="en-US" sz="2400"/>
              <a:t>Naïve Bayes (pure python)</a:t>
            </a:r>
          </a:p>
          <a:p>
            <a:pPr lvl="1">
              <a:lnSpc>
                <a:spcPct val="90000"/>
              </a:lnSpc>
            </a:pPr>
            <a:r>
              <a:rPr lang="en-US" sz="2400"/>
              <a:t>SVM (libsvm integrated with python wrapper)</a:t>
            </a:r>
          </a:p>
          <a:p>
            <a:pPr lvl="1">
              <a:lnSpc>
                <a:spcPct val="90000"/>
              </a:lnSpc>
            </a:pPr>
            <a:r>
              <a:rPr lang="en-US" sz="2400"/>
              <a:t>Classification Association Rule Mining (Java)</a:t>
            </a:r>
          </a:p>
        </p:txBody>
      </p:sp>
    </p:spTree>
    <p:extLst>
      <p:ext uri="{BB962C8B-B14F-4D97-AF65-F5344CB8AC3E}">
        <p14:creationId xmlns:p14="http://schemas.microsoft.com/office/powerpoint/2010/main" val="17902701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2297858" name="Rectangle 1026"/>
          <p:cNvSpPr>
            <a:spLocks noGrp="1" noChangeArrowheads="1"/>
          </p:cNvSpPr>
          <p:nvPr>
            <p:ph type="title"/>
          </p:nvPr>
        </p:nvSpPr>
        <p:spPr/>
        <p:txBody>
          <a:bodyPr/>
          <a:lstStyle/>
          <a:p>
            <a:r>
              <a:rPr lang="en-US"/>
              <a:t>Mini-TREC Reports</a:t>
            </a:r>
          </a:p>
        </p:txBody>
      </p:sp>
      <p:sp>
        <p:nvSpPr>
          <p:cNvPr id="2297859" name="Rectangle 1027"/>
          <p:cNvSpPr>
            <a:spLocks noGrp="1" noChangeArrowheads="1"/>
          </p:cNvSpPr>
          <p:nvPr>
            <p:ph type="body" idx="1"/>
          </p:nvPr>
        </p:nvSpPr>
        <p:spPr/>
        <p:txBody>
          <a:bodyPr/>
          <a:lstStyle/>
          <a:p>
            <a:r>
              <a:rPr lang="en-US" sz="2800" dirty="0"/>
              <a:t>In-Class Presentations April </a:t>
            </a:r>
            <a:r>
              <a:rPr lang="en-US" sz="2800" dirty="0" smtClean="0"/>
              <a:t>29</a:t>
            </a:r>
            <a:r>
              <a:rPr lang="en-US" sz="2800" baseline="30000" dirty="0" smtClean="0"/>
              <a:t>th</a:t>
            </a:r>
            <a:endParaRPr lang="en-US" sz="2800" baseline="30000" dirty="0"/>
          </a:p>
          <a:p>
            <a:r>
              <a:rPr lang="en-US" sz="2800" dirty="0"/>
              <a:t>No class during RRR week</a:t>
            </a:r>
          </a:p>
          <a:p>
            <a:r>
              <a:rPr lang="en-US" sz="2800" dirty="0"/>
              <a:t>Written report due by or before May </a:t>
            </a:r>
            <a:r>
              <a:rPr lang="en-US" sz="2800" dirty="0" smtClean="0"/>
              <a:t>15</a:t>
            </a:r>
            <a:r>
              <a:rPr lang="en-US" sz="2800" baseline="30000" dirty="0" smtClean="0"/>
              <a:t>th</a:t>
            </a:r>
            <a:r>
              <a:rPr lang="en-US" sz="2800" dirty="0" smtClean="0"/>
              <a:t> (During </a:t>
            </a:r>
            <a:r>
              <a:rPr lang="en-US" sz="2800" dirty="0"/>
              <a:t>Final Exam week) – 5-10 pages</a:t>
            </a:r>
          </a:p>
          <a:p>
            <a:r>
              <a:rPr lang="en-US" sz="2800" dirty="0"/>
              <a:t>Content </a:t>
            </a:r>
          </a:p>
          <a:p>
            <a:pPr lvl="1"/>
            <a:r>
              <a:rPr lang="en-US" sz="2400" dirty="0"/>
              <a:t>System description</a:t>
            </a:r>
          </a:p>
          <a:p>
            <a:pPr lvl="1"/>
            <a:r>
              <a:rPr lang="en-US" sz="2400" dirty="0"/>
              <a:t>What approach/modifications were taken?</a:t>
            </a:r>
          </a:p>
          <a:p>
            <a:pPr lvl="1"/>
            <a:r>
              <a:rPr lang="en-US" sz="2400" dirty="0"/>
              <a:t>results of official submissions (see RESULTS)</a:t>
            </a:r>
          </a:p>
          <a:p>
            <a:pPr lvl="1"/>
            <a:r>
              <a:rPr lang="en-US" sz="2400" dirty="0"/>
              <a:t>results of </a:t>
            </a:r>
            <a:r>
              <a:rPr lang="ja-JP" altLang="en-US" sz="2400" dirty="0">
                <a:latin typeface="Arial"/>
              </a:rPr>
              <a:t>“</a:t>
            </a:r>
            <a:r>
              <a:rPr lang="en-US" sz="2400" dirty="0"/>
              <a:t>post-runs</a:t>
            </a:r>
            <a:r>
              <a:rPr lang="ja-JP" altLang="en-US" sz="2400" dirty="0">
                <a:latin typeface="Arial"/>
              </a:rPr>
              <a:t>”</a:t>
            </a:r>
            <a:r>
              <a:rPr lang="en-US" sz="2400" dirty="0"/>
              <a:t> – new runs with results using MINI_TREC_QRELS and </a:t>
            </a:r>
            <a:r>
              <a:rPr lang="en-US" sz="2400" dirty="0" err="1"/>
              <a:t>trec_eval</a:t>
            </a:r>
            <a:endParaRPr 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83522" name="Rectangle 2"/>
          <p:cNvSpPr>
            <a:spLocks noGrp="1" noChangeArrowheads="1"/>
          </p:cNvSpPr>
          <p:nvPr>
            <p:ph type="title"/>
          </p:nvPr>
        </p:nvSpPr>
        <p:spPr/>
        <p:txBody>
          <a:bodyPr/>
          <a:lstStyle/>
          <a:p>
            <a:r>
              <a:rPr lang="en-US"/>
              <a:t>Data Mining</a:t>
            </a:r>
          </a:p>
        </p:txBody>
      </p:sp>
      <p:sp>
        <p:nvSpPr>
          <p:cNvPr id="2283523" name="Rectangle 3"/>
          <p:cNvSpPr>
            <a:spLocks noGrp="1" noChangeArrowheads="1"/>
          </p:cNvSpPr>
          <p:nvPr>
            <p:ph type="body" idx="1"/>
          </p:nvPr>
        </p:nvSpPr>
        <p:spPr/>
        <p:txBody>
          <a:bodyPr/>
          <a:lstStyle/>
          <a:p>
            <a:pPr>
              <a:lnSpc>
                <a:spcPct val="90000"/>
              </a:lnSpc>
            </a:pPr>
            <a:r>
              <a:rPr lang="en-US" sz="2800"/>
              <a:t>Modelled as multi-stage PreParser object (training phase, prediction phase)</a:t>
            </a:r>
          </a:p>
          <a:p>
            <a:pPr>
              <a:lnSpc>
                <a:spcPct val="90000"/>
              </a:lnSpc>
            </a:pPr>
            <a:r>
              <a:rPr lang="en-US" sz="2800"/>
              <a:t>Plus need for AccumulatingDocumentFactory to merge document vectors together into single output for training some algorithms (e.g., SVM)</a:t>
            </a:r>
          </a:p>
          <a:p>
            <a:pPr>
              <a:lnSpc>
                <a:spcPct val="90000"/>
              </a:lnSpc>
            </a:pPr>
            <a:r>
              <a:rPr lang="en-US" sz="2800"/>
              <a:t>Prediction phase attaches metadata (predicted class) to document object, which can be stored in DocumentStore</a:t>
            </a:r>
          </a:p>
          <a:p>
            <a:pPr>
              <a:lnSpc>
                <a:spcPct val="90000"/>
              </a:lnSpc>
            </a:pPr>
            <a:r>
              <a:rPr lang="en-US" sz="2800"/>
              <a:t>Document vectors generated per index per document, so integrated NLP document normalization for free</a:t>
            </a:r>
          </a:p>
        </p:txBody>
      </p:sp>
    </p:spTree>
    <p:extLst>
      <p:ext uri="{BB962C8B-B14F-4D97-AF65-F5344CB8AC3E}">
        <p14:creationId xmlns:p14="http://schemas.microsoft.com/office/powerpoint/2010/main" val="117346197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a:p>
          <a:p>
            <a:r>
              <a:rPr lang="en-US"/>
              <a:t>IS 240 – Spring 2010	</a:t>
            </a:r>
          </a:p>
        </p:txBody>
      </p:sp>
      <p:sp>
        <p:nvSpPr>
          <p:cNvPr id="2285570" name="Rectangle 2"/>
          <p:cNvSpPr>
            <a:spLocks noGrp="1" noChangeArrowheads="1"/>
          </p:cNvSpPr>
          <p:nvPr>
            <p:ph type="title"/>
          </p:nvPr>
        </p:nvSpPr>
        <p:spPr/>
        <p:txBody>
          <a:bodyPr/>
          <a:lstStyle/>
          <a:p>
            <a:r>
              <a:rPr lang="en-US"/>
              <a:t>Data Mining + Text Mining</a:t>
            </a:r>
          </a:p>
        </p:txBody>
      </p:sp>
      <p:sp>
        <p:nvSpPr>
          <p:cNvPr id="2285571" name="Rectangle 3"/>
          <p:cNvSpPr>
            <a:spLocks noGrp="1" noChangeArrowheads="1"/>
          </p:cNvSpPr>
          <p:nvPr>
            <p:ph type="body" idx="1"/>
          </p:nvPr>
        </p:nvSpPr>
        <p:spPr/>
        <p:txBody>
          <a:bodyPr/>
          <a:lstStyle/>
          <a:p>
            <a:r>
              <a:rPr lang="en-US" sz="2000"/>
              <a:t>Testing integrated environment with 500,000 medline abstracts, using various NLP tools, classification algorithms, and evaluation strategies.</a:t>
            </a:r>
          </a:p>
          <a:p>
            <a:r>
              <a:rPr lang="en-US" sz="2000"/>
              <a:t>Computational grid for distributing expensive NLP analysis</a:t>
            </a:r>
          </a:p>
          <a:p>
            <a:r>
              <a:rPr lang="en-US" sz="2000"/>
              <a:t>Results show better accuracy with fewer attributes:</a:t>
            </a:r>
          </a:p>
          <a:p>
            <a:endParaRPr lang="en-US" sz="2000"/>
          </a:p>
        </p:txBody>
      </p:sp>
      <p:graphicFrame>
        <p:nvGraphicFramePr>
          <p:cNvPr id="2285572" name="Object 4"/>
          <p:cNvGraphicFramePr>
            <a:graphicFrameLocks noChangeAspect="1"/>
          </p:cNvGraphicFramePr>
          <p:nvPr/>
        </p:nvGraphicFramePr>
        <p:xfrm>
          <a:off x="1219200" y="2971800"/>
          <a:ext cx="6477000" cy="3498850"/>
        </p:xfrm>
        <a:graphic>
          <a:graphicData uri="http://schemas.openxmlformats.org/presentationml/2006/ole">
            <mc:AlternateContent xmlns:mc="http://schemas.openxmlformats.org/markup-compatibility/2006">
              <mc:Choice xmlns:v="urn:schemas-microsoft-com:vml" Requires="v">
                <p:oleObj spid="_x0000_s2340867" r:id="rId4" imgW="5686425" imgH="3076575" progId="">
                  <p:embed/>
                </p:oleObj>
              </mc:Choice>
              <mc:Fallback>
                <p:oleObj r:id="rId4" imgW="5686425" imgH="30765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71800"/>
                        <a:ext cx="6477000" cy="34988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0158330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87618" name="Rectangle 2"/>
          <p:cNvSpPr>
            <a:spLocks noGrp="1" noChangeArrowheads="1"/>
          </p:cNvSpPr>
          <p:nvPr>
            <p:ph type="title"/>
          </p:nvPr>
        </p:nvSpPr>
        <p:spPr/>
        <p:txBody>
          <a:bodyPr/>
          <a:lstStyle/>
          <a:p>
            <a:r>
              <a:rPr lang="en-US"/>
              <a:t>Applications (1)</a:t>
            </a:r>
          </a:p>
        </p:txBody>
      </p:sp>
      <p:sp>
        <p:nvSpPr>
          <p:cNvPr id="2287619" name="Rectangle 3"/>
          <p:cNvSpPr>
            <a:spLocks noGrp="1" noChangeArrowheads="1"/>
          </p:cNvSpPr>
          <p:nvPr>
            <p:ph type="body" idx="1"/>
          </p:nvPr>
        </p:nvSpPr>
        <p:spPr/>
        <p:txBody>
          <a:bodyPr/>
          <a:lstStyle/>
          <a:p>
            <a:pPr>
              <a:lnSpc>
                <a:spcPct val="90000"/>
              </a:lnSpc>
              <a:buFontTx/>
              <a:buNone/>
            </a:pPr>
            <a:r>
              <a:rPr lang="en-US" sz="2800" b="1"/>
              <a:t>     Automated Collection Strength Analysis</a:t>
            </a:r>
            <a:endParaRPr lang="en-US" sz="2800"/>
          </a:p>
          <a:p>
            <a:pPr>
              <a:lnSpc>
                <a:spcPct val="90000"/>
              </a:lnSpc>
              <a:buFontTx/>
              <a:buNone/>
            </a:pPr>
            <a:r>
              <a:rPr lang="en-US" sz="2800" i="1"/>
              <a:t>Primary aim:  Test if data mining techniques could be used to develop a coverage map of items available in the London libraries.</a:t>
            </a:r>
            <a:endParaRPr lang="en-US" sz="2800"/>
          </a:p>
          <a:p>
            <a:pPr>
              <a:lnSpc>
                <a:spcPct val="90000"/>
              </a:lnSpc>
              <a:buFontTx/>
              <a:buNone/>
            </a:pPr>
            <a:r>
              <a:rPr lang="en-US" sz="2400"/>
              <a:t>The strengths within the library collections were automatically determined through enrichment and analysis of bibliographic level metadata records.  </a:t>
            </a:r>
          </a:p>
          <a:p>
            <a:pPr>
              <a:lnSpc>
                <a:spcPct val="90000"/>
              </a:lnSpc>
              <a:buFontTx/>
              <a:buNone/>
            </a:pPr>
            <a:r>
              <a:rPr lang="en-US" sz="2400"/>
              <a:t>This involved very large scale processing of records to:</a:t>
            </a:r>
          </a:p>
          <a:p>
            <a:pPr lvl="1">
              <a:lnSpc>
                <a:spcPct val="90000"/>
              </a:lnSpc>
            </a:pPr>
            <a:r>
              <a:rPr lang="en-US" sz="2400"/>
              <a:t>Deduplicate millions of records </a:t>
            </a:r>
          </a:p>
          <a:p>
            <a:pPr lvl="1">
              <a:lnSpc>
                <a:spcPct val="90000"/>
              </a:lnSpc>
            </a:pPr>
            <a:r>
              <a:rPr lang="en-US" sz="2400"/>
              <a:t>Enrich deduplicated records against database of 45 million </a:t>
            </a:r>
          </a:p>
          <a:p>
            <a:pPr lvl="1">
              <a:lnSpc>
                <a:spcPct val="90000"/>
              </a:lnSpc>
            </a:pPr>
            <a:r>
              <a:rPr lang="en-US" sz="2400"/>
              <a:t>Automatically reclassify enriched records using machine learning processes (Naïve Bayes)</a:t>
            </a:r>
            <a:endParaRPr lang="en-US"/>
          </a:p>
        </p:txBody>
      </p:sp>
    </p:spTree>
    <p:extLst>
      <p:ext uri="{BB962C8B-B14F-4D97-AF65-F5344CB8AC3E}">
        <p14:creationId xmlns:p14="http://schemas.microsoft.com/office/powerpoint/2010/main" val="43504773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a:p>
          <a:p>
            <a:r>
              <a:rPr lang="en-US"/>
              <a:t>IS 240 – Spring 2010	</a:t>
            </a:r>
          </a:p>
        </p:txBody>
      </p:sp>
      <p:sp>
        <p:nvSpPr>
          <p:cNvPr id="2289666" name="Rectangle 2"/>
          <p:cNvSpPr>
            <a:spLocks noGrp="1" noChangeArrowheads="1"/>
          </p:cNvSpPr>
          <p:nvPr>
            <p:ph type="title"/>
          </p:nvPr>
        </p:nvSpPr>
        <p:spPr/>
        <p:txBody>
          <a:bodyPr/>
          <a:lstStyle/>
          <a:p>
            <a:r>
              <a:rPr lang="en-US"/>
              <a:t>Applications (1)</a:t>
            </a:r>
          </a:p>
        </p:txBody>
      </p:sp>
      <p:sp>
        <p:nvSpPr>
          <p:cNvPr id="2289667" name="Rectangle 3"/>
          <p:cNvSpPr>
            <a:spLocks noGrp="1" noChangeArrowheads="1"/>
          </p:cNvSpPr>
          <p:nvPr>
            <p:ph type="body" idx="1"/>
          </p:nvPr>
        </p:nvSpPr>
        <p:spPr/>
        <p:txBody>
          <a:bodyPr/>
          <a:lstStyle/>
          <a:p>
            <a:r>
              <a:rPr lang="en-US" sz="2000"/>
              <a:t>Data mining enhances collection mapping strategies by making a larger proportion of the data usable, by discovering hidden relationships between textual subjects and hierarchically based classification systems.</a:t>
            </a:r>
          </a:p>
          <a:p>
            <a:r>
              <a:rPr lang="en-US" sz="2000"/>
              <a:t>The graph shows the comparison of numbers of books classified in the domain of Psychology originally and after enhancement using data mining </a:t>
            </a:r>
          </a:p>
        </p:txBody>
      </p:sp>
      <p:graphicFrame>
        <p:nvGraphicFramePr>
          <p:cNvPr id="2289668" name="Object 4"/>
          <p:cNvGraphicFramePr>
            <a:graphicFrameLocks noChangeAspect="1"/>
          </p:cNvGraphicFramePr>
          <p:nvPr/>
        </p:nvGraphicFramePr>
        <p:xfrm>
          <a:off x="1219200" y="3429000"/>
          <a:ext cx="6629400" cy="3082925"/>
        </p:xfrm>
        <a:graphic>
          <a:graphicData uri="http://schemas.openxmlformats.org/presentationml/2006/ole">
            <mc:AlternateContent xmlns:mc="http://schemas.openxmlformats.org/markup-compatibility/2006">
              <mc:Choice xmlns:v="urn:schemas-microsoft-com:vml" Requires="v">
                <p:oleObj spid="_x0000_s2344963" r:id="rId4" imgW="4800600" imgH="2228850" progId="">
                  <p:embed/>
                </p:oleObj>
              </mc:Choice>
              <mc:Fallback>
                <p:oleObj r:id="rId4" imgW="4800600" imgH="222885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6629400" cy="30829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6283568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291714" name="Rectangle 2"/>
          <p:cNvSpPr>
            <a:spLocks noGrp="1" noChangeArrowheads="1"/>
          </p:cNvSpPr>
          <p:nvPr>
            <p:ph type="title"/>
          </p:nvPr>
        </p:nvSpPr>
        <p:spPr/>
        <p:txBody>
          <a:bodyPr/>
          <a:lstStyle/>
          <a:p>
            <a:r>
              <a:rPr lang="en-US"/>
              <a:t>Applications (2)</a:t>
            </a:r>
          </a:p>
        </p:txBody>
      </p:sp>
      <p:sp>
        <p:nvSpPr>
          <p:cNvPr id="2291715" name="Rectangle 3"/>
          <p:cNvSpPr>
            <a:spLocks noGrp="1" noChangeArrowheads="1"/>
          </p:cNvSpPr>
          <p:nvPr>
            <p:ph type="body" idx="1"/>
          </p:nvPr>
        </p:nvSpPr>
        <p:spPr/>
        <p:txBody>
          <a:bodyPr/>
          <a:lstStyle/>
          <a:p>
            <a:pPr>
              <a:lnSpc>
                <a:spcPct val="90000"/>
              </a:lnSpc>
              <a:buFontTx/>
              <a:buNone/>
            </a:pPr>
            <a:r>
              <a:rPr lang="en-US" sz="2400" b="1"/>
              <a:t>Assessing the Grade Level of NSDL Education Material</a:t>
            </a:r>
            <a:endParaRPr lang="en-US" sz="2800"/>
          </a:p>
          <a:p>
            <a:pPr>
              <a:lnSpc>
                <a:spcPct val="90000"/>
              </a:lnSpc>
            </a:pPr>
            <a:r>
              <a:rPr lang="en-US" sz="2400"/>
              <a:t>The National Science Digital Library has assembled a collection of URLs that point to educational material for scientific disciplines for all grade levels.  These are harvested into the SRB data grid.</a:t>
            </a:r>
          </a:p>
          <a:p>
            <a:pPr>
              <a:lnSpc>
                <a:spcPct val="90000"/>
              </a:lnSpc>
            </a:pPr>
            <a:r>
              <a:rPr lang="en-US" sz="2400"/>
              <a:t>Working with SDSC we assessed the grade-level relevance by examining the vocabulary used in the material present at each registered URL. </a:t>
            </a:r>
          </a:p>
          <a:p>
            <a:pPr>
              <a:lnSpc>
                <a:spcPct val="90000"/>
              </a:lnSpc>
            </a:pPr>
            <a:r>
              <a:rPr lang="en-US" sz="2400"/>
              <a:t>We determined the vocabulary-based grade-level with the Flesch-Kincaid grade level assessment.    The domain of each website was then determined using data mining techniques (TF-IDF derived fast domain classifier).</a:t>
            </a:r>
          </a:p>
          <a:p>
            <a:pPr>
              <a:lnSpc>
                <a:spcPct val="90000"/>
              </a:lnSpc>
            </a:pPr>
            <a:r>
              <a:rPr lang="en-US" sz="2400"/>
              <a:t>This processing was done on the Teragrid cluster at SDSC.</a:t>
            </a:r>
          </a:p>
        </p:txBody>
      </p:sp>
    </p:spTree>
    <p:extLst>
      <p:ext uri="{BB962C8B-B14F-4D97-AF65-F5344CB8AC3E}">
        <p14:creationId xmlns:p14="http://schemas.microsoft.com/office/powerpoint/2010/main" val="55540714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a:p>
          <a:p>
            <a:r>
              <a:rPr lang="en-US"/>
              <a:t>IS 240 – Spring 2010	</a:t>
            </a:r>
          </a:p>
        </p:txBody>
      </p:sp>
      <p:sp>
        <p:nvSpPr>
          <p:cNvPr id="2050050" name="Rectangle 2"/>
          <p:cNvSpPr>
            <a:spLocks noGrp="1" noChangeArrowheads="1"/>
          </p:cNvSpPr>
          <p:nvPr>
            <p:ph type="title"/>
          </p:nvPr>
        </p:nvSpPr>
        <p:spPr/>
        <p:txBody>
          <a:bodyPr/>
          <a:lstStyle/>
          <a:p>
            <a:r>
              <a:rPr lang="en-US"/>
              <a:t>Cheshire3 Grid Tests</a:t>
            </a:r>
          </a:p>
        </p:txBody>
      </p:sp>
      <p:sp>
        <p:nvSpPr>
          <p:cNvPr id="2050051" name="Rectangle 3"/>
          <p:cNvSpPr>
            <a:spLocks noGrp="1" noChangeArrowheads="1"/>
          </p:cNvSpPr>
          <p:nvPr>
            <p:ph type="body" idx="1"/>
          </p:nvPr>
        </p:nvSpPr>
        <p:spPr/>
        <p:txBody>
          <a:bodyPr/>
          <a:lstStyle/>
          <a:p>
            <a:r>
              <a:rPr lang="en-US"/>
              <a:t>Running on an 30 processor cluster in Liverpool using PVM (parallel virtual machine)</a:t>
            </a:r>
          </a:p>
          <a:p>
            <a:r>
              <a:rPr lang="en-US"/>
              <a:t>Using 16 processors with one </a:t>
            </a:r>
            <a:r>
              <a:rPr lang="ja-JP" altLang="en-US">
                <a:latin typeface="Arial"/>
              </a:rPr>
              <a:t>“</a:t>
            </a:r>
            <a:r>
              <a:rPr lang="en-US"/>
              <a:t>master</a:t>
            </a:r>
            <a:r>
              <a:rPr lang="ja-JP" altLang="en-US">
                <a:latin typeface="Arial"/>
              </a:rPr>
              <a:t>”</a:t>
            </a:r>
            <a:r>
              <a:rPr lang="en-US"/>
              <a:t> and 22 </a:t>
            </a:r>
            <a:r>
              <a:rPr lang="ja-JP" altLang="en-US">
                <a:latin typeface="Arial"/>
              </a:rPr>
              <a:t>“</a:t>
            </a:r>
            <a:r>
              <a:rPr lang="en-US"/>
              <a:t>slave</a:t>
            </a:r>
            <a:r>
              <a:rPr lang="ja-JP" altLang="en-US">
                <a:latin typeface="Arial"/>
              </a:rPr>
              <a:t>”</a:t>
            </a:r>
            <a:r>
              <a:rPr lang="en-US"/>
              <a:t> processes we were able to parse and index MARC data at about 13000 records per second</a:t>
            </a:r>
          </a:p>
          <a:p>
            <a:r>
              <a:rPr lang="en-US"/>
              <a:t>On a similar setup 610 Mb of TEI data can be parsed  and indexed in seconds  </a:t>
            </a:r>
          </a:p>
        </p:txBody>
      </p:sp>
      <p:sp>
        <p:nvSpPr>
          <p:cNvPr id="2050052" name="Rectangle 4"/>
          <p:cNvSpPr>
            <a:spLocks noChangeArrowheads="1"/>
          </p:cNvSpPr>
          <p:nvPr/>
        </p:nvSpPr>
        <p:spPr bwMode="auto">
          <a:xfrm>
            <a:off x="901700" y="358775"/>
            <a:ext cx="1841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2000" baseline="30000"/>
          </a:p>
        </p:txBody>
      </p:sp>
    </p:spTree>
    <p:extLst>
      <p:ext uri="{BB962C8B-B14F-4D97-AF65-F5344CB8AC3E}">
        <p14:creationId xmlns:p14="http://schemas.microsoft.com/office/powerpoint/2010/main" val="352343961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052098" name="Rectangle 2"/>
          <p:cNvSpPr>
            <a:spLocks noGrp="1" noChangeArrowheads="1"/>
          </p:cNvSpPr>
          <p:nvPr>
            <p:ph type="title"/>
          </p:nvPr>
        </p:nvSpPr>
        <p:spPr/>
        <p:txBody>
          <a:bodyPr/>
          <a:lstStyle/>
          <a:p>
            <a:r>
              <a:rPr lang="en-US"/>
              <a:t>SRB and SDSC Experiments</a:t>
            </a:r>
          </a:p>
        </p:txBody>
      </p:sp>
      <p:sp>
        <p:nvSpPr>
          <p:cNvPr id="2052099" name="Rectangle 3"/>
          <p:cNvSpPr>
            <a:spLocks noGrp="1" noChangeArrowheads="1"/>
          </p:cNvSpPr>
          <p:nvPr>
            <p:ph type="body" idx="1"/>
          </p:nvPr>
        </p:nvSpPr>
        <p:spPr/>
        <p:txBody>
          <a:bodyPr/>
          <a:lstStyle/>
          <a:p>
            <a:pPr>
              <a:lnSpc>
                <a:spcPct val="90000"/>
              </a:lnSpc>
            </a:pPr>
            <a:r>
              <a:rPr lang="en-US" sz="2800"/>
              <a:t>We worked with SDSC to include SRB support</a:t>
            </a:r>
          </a:p>
          <a:p>
            <a:pPr>
              <a:lnSpc>
                <a:spcPct val="90000"/>
              </a:lnSpc>
            </a:pPr>
            <a:r>
              <a:rPr lang="en-US" sz="2800"/>
              <a:t>We are planning to continue working with SDSC and to run further evaluations using the TeraGrid server(s) through a </a:t>
            </a:r>
            <a:r>
              <a:rPr lang="ja-JP" altLang="en-US" sz="2800">
                <a:latin typeface="Arial"/>
              </a:rPr>
              <a:t>“</a:t>
            </a:r>
            <a:r>
              <a:rPr lang="en-US" sz="2800"/>
              <a:t>small</a:t>
            </a:r>
            <a:r>
              <a:rPr lang="ja-JP" altLang="en-US" sz="2800">
                <a:latin typeface="Arial"/>
              </a:rPr>
              <a:t>”</a:t>
            </a:r>
            <a:r>
              <a:rPr lang="en-US" sz="2800"/>
              <a:t> grant for 30000 CPU hours</a:t>
            </a:r>
          </a:p>
          <a:p>
            <a:pPr lvl="1">
              <a:lnSpc>
                <a:spcPct val="80000"/>
              </a:lnSpc>
            </a:pPr>
            <a:r>
              <a:rPr lang="en-US" sz="2400"/>
              <a:t> </a:t>
            </a:r>
            <a:r>
              <a:rPr lang="en-US" sz="1800"/>
              <a:t>SDSC's TeraGrid cluster currently consists of 256 IBM cluster nodes, each with dual 1.5 GHz Intel® Itanium® 2 processors, for a peak performance of 3.1 teraflops. The nodes are equipped with four gigabytes (GBs) of physical memory per node. The cluster is running SuSE Linux and is using Myricom's Myrinet cluster interconnect network.</a:t>
            </a:r>
          </a:p>
          <a:p>
            <a:pPr>
              <a:lnSpc>
                <a:spcPct val="90000"/>
              </a:lnSpc>
            </a:pPr>
            <a:r>
              <a:rPr lang="en-US" sz="2800"/>
              <a:t>Planned large-scale test collections include NSDL, the NARA repository, CiteSeer and the </a:t>
            </a:r>
            <a:r>
              <a:rPr lang="ja-JP" altLang="en-US" sz="2800">
                <a:latin typeface="Arial"/>
              </a:rPr>
              <a:t>“</a:t>
            </a:r>
            <a:r>
              <a:rPr lang="en-US" sz="2800"/>
              <a:t>million books</a:t>
            </a:r>
            <a:r>
              <a:rPr lang="ja-JP" altLang="en-US" sz="2800">
                <a:latin typeface="Arial"/>
              </a:rPr>
              <a:t>”</a:t>
            </a:r>
            <a:r>
              <a:rPr lang="en-US" sz="2800"/>
              <a:t> collections of the Internet Archive</a:t>
            </a:r>
          </a:p>
        </p:txBody>
      </p:sp>
    </p:spTree>
    <p:extLst>
      <p:ext uri="{BB962C8B-B14F-4D97-AF65-F5344CB8AC3E}">
        <p14:creationId xmlns:p14="http://schemas.microsoft.com/office/powerpoint/2010/main" val="49163589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240 – Spring 2010	</a:t>
            </a:r>
          </a:p>
        </p:txBody>
      </p:sp>
      <p:sp>
        <p:nvSpPr>
          <p:cNvPr id="2076674" name="Rectangle 2"/>
          <p:cNvSpPr>
            <a:spLocks noGrp="1" noChangeArrowheads="1"/>
          </p:cNvSpPr>
          <p:nvPr>
            <p:ph type="title"/>
          </p:nvPr>
        </p:nvSpPr>
        <p:spPr/>
        <p:txBody>
          <a:bodyPr/>
          <a:lstStyle/>
          <a:p>
            <a:r>
              <a:rPr lang="en-US"/>
              <a:t>Conclusions</a:t>
            </a:r>
          </a:p>
        </p:txBody>
      </p:sp>
      <p:sp>
        <p:nvSpPr>
          <p:cNvPr id="2076675" name="Rectangle 3"/>
          <p:cNvSpPr>
            <a:spLocks noGrp="1" noChangeArrowheads="1"/>
          </p:cNvSpPr>
          <p:nvPr>
            <p:ph type="body" idx="1"/>
          </p:nvPr>
        </p:nvSpPr>
        <p:spPr/>
        <p:txBody>
          <a:bodyPr/>
          <a:lstStyle/>
          <a:p>
            <a:r>
              <a:rPr lang="en-US"/>
              <a:t>Scalable Grid-Based digital library services can be created and provide support for very large collections with improved efficiency</a:t>
            </a:r>
          </a:p>
          <a:p>
            <a:r>
              <a:rPr lang="en-US"/>
              <a:t>The Cheshire3 IR and DL architecture can provide Grid (or single processor) services for next-generation DLs</a:t>
            </a:r>
          </a:p>
          <a:p>
            <a:r>
              <a:rPr lang="en-US"/>
              <a:t>Available as open source via:</a:t>
            </a:r>
          </a:p>
          <a:p>
            <a:pPr>
              <a:buFontTx/>
              <a:buNone/>
            </a:pPr>
            <a:r>
              <a:rPr lang="en-US"/>
              <a:t>http://www.cheshire3.org/</a:t>
            </a:r>
          </a:p>
        </p:txBody>
      </p:sp>
    </p:spTree>
    <p:extLst>
      <p:ext uri="{BB962C8B-B14F-4D97-AF65-F5344CB8AC3E}">
        <p14:creationId xmlns:p14="http://schemas.microsoft.com/office/powerpoint/2010/main" val="637003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2132994" name="Rectangle 1026"/>
          <p:cNvSpPr>
            <a:spLocks noGrp="1" noChangeArrowheads="1"/>
          </p:cNvSpPr>
          <p:nvPr>
            <p:ph type="title"/>
          </p:nvPr>
        </p:nvSpPr>
        <p:spPr/>
        <p:txBody>
          <a:bodyPr/>
          <a:lstStyle/>
          <a:p>
            <a:r>
              <a:rPr lang="en-US"/>
              <a:t>Final Term Paper</a:t>
            </a:r>
          </a:p>
        </p:txBody>
      </p:sp>
      <p:sp>
        <p:nvSpPr>
          <p:cNvPr id="2132995" name="Rectangle 1027"/>
          <p:cNvSpPr>
            <a:spLocks noGrp="1" noChangeArrowheads="1"/>
          </p:cNvSpPr>
          <p:nvPr>
            <p:ph type="body" idx="1"/>
          </p:nvPr>
        </p:nvSpPr>
        <p:spPr/>
        <p:txBody>
          <a:bodyPr/>
          <a:lstStyle/>
          <a:p>
            <a:pPr>
              <a:lnSpc>
                <a:spcPct val="90000"/>
              </a:lnSpc>
            </a:pPr>
            <a:r>
              <a:rPr lang="en-US" dirty="0"/>
              <a:t>Should be about 8-15 pages on:</a:t>
            </a:r>
          </a:p>
          <a:p>
            <a:pPr lvl="1">
              <a:lnSpc>
                <a:spcPct val="90000"/>
              </a:lnSpc>
            </a:pPr>
            <a:r>
              <a:rPr lang="en-US" dirty="0"/>
              <a:t> some area of IR research (or practice) that you are interested in and want to study further</a:t>
            </a:r>
          </a:p>
          <a:p>
            <a:pPr lvl="1">
              <a:lnSpc>
                <a:spcPct val="90000"/>
              </a:lnSpc>
            </a:pPr>
            <a:r>
              <a:rPr lang="en-US" dirty="0"/>
              <a:t>Experimental tests of systems or IR algorithms</a:t>
            </a:r>
          </a:p>
          <a:p>
            <a:pPr lvl="1">
              <a:lnSpc>
                <a:spcPct val="90000"/>
              </a:lnSpc>
            </a:pPr>
            <a:r>
              <a:rPr lang="en-US" dirty="0"/>
              <a:t>Build an IR system, test it, and describe the system and its performance</a:t>
            </a:r>
          </a:p>
          <a:p>
            <a:pPr>
              <a:lnSpc>
                <a:spcPct val="90000"/>
              </a:lnSpc>
            </a:pPr>
            <a:r>
              <a:rPr lang="en-US" dirty="0"/>
              <a:t>Due May </a:t>
            </a:r>
            <a:r>
              <a:rPr lang="en-US" dirty="0" smtClean="0"/>
              <a:t>15</a:t>
            </a:r>
            <a:r>
              <a:rPr lang="en-US" baseline="30000" dirty="0" smtClean="0"/>
              <a:t>th</a:t>
            </a:r>
            <a:r>
              <a:rPr lang="en-US" dirty="0" smtClean="0"/>
              <a:t> (Final </a:t>
            </a:r>
            <a:r>
              <a:rPr lang="en-US" dirty="0"/>
              <a:t>exam Week)</a:t>
            </a:r>
          </a:p>
          <a:p>
            <a:pPr>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848324" name="Rectangle 4"/>
          <p:cNvSpPr>
            <a:spLocks noGrp="1" noChangeArrowheads="1"/>
          </p:cNvSpPr>
          <p:nvPr>
            <p:ph type="title"/>
          </p:nvPr>
        </p:nvSpPr>
        <p:spPr/>
        <p:txBody>
          <a:bodyPr/>
          <a:lstStyle/>
          <a:p>
            <a:r>
              <a:rPr lang="en-US"/>
              <a:t>Today </a:t>
            </a:r>
          </a:p>
        </p:txBody>
      </p:sp>
      <p:sp>
        <p:nvSpPr>
          <p:cNvPr id="1848325" name="Rectangle 5"/>
          <p:cNvSpPr>
            <a:spLocks noGrp="1" noChangeArrowheads="1"/>
          </p:cNvSpPr>
          <p:nvPr>
            <p:ph type="body" idx="1"/>
          </p:nvPr>
        </p:nvSpPr>
        <p:spPr/>
        <p:txBody>
          <a:bodyPr/>
          <a:lstStyle/>
          <a:p>
            <a:r>
              <a:rPr lang="en-US" dirty="0"/>
              <a:t>Review</a:t>
            </a:r>
          </a:p>
          <a:p>
            <a:pPr lvl="1"/>
            <a:r>
              <a:rPr lang="en-US" dirty="0" smtClean="0"/>
              <a:t>Web Search Engines and Algorithms</a:t>
            </a:r>
          </a:p>
          <a:p>
            <a:pPr lvl="1"/>
            <a:r>
              <a:rPr lang="en-US" dirty="0" smtClean="0"/>
              <a:t>Web indexes and Ranking – PageRank</a:t>
            </a:r>
          </a:p>
          <a:p>
            <a:pPr lvl="1"/>
            <a:r>
              <a:rPr lang="en-US" dirty="0" err="1" smtClean="0"/>
              <a:t>Hadoop</a:t>
            </a:r>
            <a:r>
              <a:rPr lang="en-US" dirty="0" smtClean="0"/>
              <a:t>/</a:t>
            </a:r>
            <a:r>
              <a:rPr lang="en-US" dirty="0" err="1" smtClean="0"/>
              <a:t>Nutch</a:t>
            </a:r>
            <a:r>
              <a:rPr lang="en-US" dirty="0" smtClean="0"/>
              <a:t> Processing</a:t>
            </a:r>
          </a:p>
          <a:p>
            <a:r>
              <a:rPr lang="en-US" dirty="0" smtClean="0"/>
              <a:t>Web </a:t>
            </a:r>
            <a:r>
              <a:rPr lang="en-US" dirty="0"/>
              <a:t>Search Processing</a:t>
            </a:r>
          </a:p>
          <a:p>
            <a:pPr lvl="1"/>
            <a:r>
              <a:rPr lang="en-US" dirty="0" smtClean="0"/>
              <a:t>Parallel </a:t>
            </a:r>
            <a:r>
              <a:rPr lang="en-US" dirty="0"/>
              <a:t>Architectures (</a:t>
            </a:r>
            <a:r>
              <a:rPr lang="en-US" dirty="0" err="1"/>
              <a:t>Inktomi</a:t>
            </a:r>
            <a:r>
              <a:rPr lang="en-US" dirty="0"/>
              <a:t> - Brewer)</a:t>
            </a:r>
          </a:p>
          <a:p>
            <a:pPr lvl="1"/>
            <a:r>
              <a:rPr lang="en-US" dirty="0"/>
              <a:t>Cheshire III Design</a:t>
            </a:r>
          </a:p>
          <a:p>
            <a:endParaRPr lang="en-US" dirty="0"/>
          </a:p>
        </p:txBody>
      </p:sp>
      <p:sp>
        <p:nvSpPr>
          <p:cNvPr id="1848326" name="Text Box 6"/>
          <p:cNvSpPr txBox="1">
            <a:spLocks noChangeArrowheads="1"/>
          </p:cNvSpPr>
          <p:nvPr/>
        </p:nvSpPr>
        <p:spPr bwMode="auto">
          <a:xfrm>
            <a:off x="525463" y="6096000"/>
            <a:ext cx="825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3300"/>
                </a:solidFill>
                <a:latin typeface="Arial" charset="0"/>
              </a:rPr>
              <a:t>Credit for some of the slides in this lecture goes to Marti Hearst and Eric Brewer</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2137090" name="Rectangle 2"/>
          <p:cNvSpPr>
            <a:spLocks noGrp="1" noChangeArrowheads="1"/>
          </p:cNvSpPr>
          <p:nvPr>
            <p:ph type="title"/>
          </p:nvPr>
        </p:nvSpPr>
        <p:spPr/>
        <p:txBody>
          <a:bodyPr/>
          <a:lstStyle/>
          <a:p>
            <a:r>
              <a:rPr lang="en-US"/>
              <a:t>Web Search Engine Layers</a:t>
            </a:r>
          </a:p>
        </p:txBody>
      </p:sp>
      <p:pic>
        <p:nvPicPr>
          <p:cNvPr id="2137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5791200" cy="520700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37092" name="Text Box 4"/>
          <p:cNvSpPr txBox="1">
            <a:spLocks noChangeArrowheads="1"/>
          </p:cNvSpPr>
          <p:nvPr/>
        </p:nvSpPr>
        <p:spPr bwMode="auto">
          <a:xfrm>
            <a:off x="1905000" y="60960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latin typeface="Arial" charset="0"/>
              </a:rPr>
              <a:t>From description of the FAST search engine, by Knut Risvik</a:t>
            </a:r>
            <a:br>
              <a:rPr lang="en-US" b="1">
                <a:latin typeface="Arial" charset="0"/>
              </a:rPr>
            </a:br>
            <a:r>
              <a:rPr lang="en-US" b="1">
                <a:latin typeface="Arial" charset="0"/>
              </a:rPr>
              <a:t>http://www.infonortics.com/searchengines/sh00/risvik_files/frame.htm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5636</TotalTime>
  <Words>2647</Words>
  <Application>Microsoft Macintosh PowerPoint</Application>
  <PresentationFormat>On-screen Show (4:3)</PresentationFormat>
  <Paragraphs>542</Paragraphs>
  <Slides>67</Slides>
  <Notes>59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5" baseType="lpstr">
      <vt:lpstr>Times New Roman</vt:lpstr>
      <vt:lpstr>Futura Md BT</vt:lpstr>
      <vt:lpstr>Arial</vt:lpstr>
      <vt:lpstr>Times</vt:lpstr>
      <vt:lpstr>Tahoma</vt:lpstr>
      <vt:lpstr>Lecture_template</vt:lpstr>
      <vt:lpstr>Microsoft Photo Editor 3.0 Photo</vt:lpstr>
      <vt:lpstr>Microsoft Equation 3.0</vt:lpstr>
      <vt:lpstr>Lecture 21: Web Searching</vt:lpstr>
      <vt:lpstr>Today </vt:lpstr>
      <vt:lpstr>Mini-TREC</vt:lpstr>
      <vt:lpstr>MiniTREC Results 2013</vt:lpstr>
      <vt:lpstr>With my runs…</vt:lpstr>
      <vt:lpstr>Mini-TREC Reports</vt:lpstr>
      <vt:lpstr>Final Term Paper</vt:lpstr>
      <vt:lpstr>Today </vt:lpstr>
      <vt:lpstr>Web Search Engine Layers</vt:lpstr>
      <vt:lpstr>Standard Web Search Engine Architecture</vt:lpstr>
      <vt:lpstr>PowerPoint Presentation</vt:lpstr>
      <vt:lpstr>Indexes for Web Search Engines</vt:lpstr>
      <vt:lpstr>Search Engine Querying</vt:lpstr>
      <vt:lpstr>Querying: Cascading Allocation of CPUs</vt:lpstr>
      <vt:lpstr>Today </vt:lpstr>
      <vt:lpstr>Ranking: Link Analysis</vt:lpstr>
      <vt:lpstr>Ranking: PageRank</vt:lpstr>
      <vt:lpstr>PageRank (from Wikipedia) </vt:lpstr>
      <vt:lpstr>Today </vt:lpstr>
      <vt:lpstr>MapReduce for search processing</vt:lpstr>
      <vt:lpstr>MapReduce in Hadoop (1)</vt:lpstr>
      <vt:lpstr>MapReduce in Hadoop (2)</vt:lpstr>
      <vt:lpstr>MapReduce in Hadoop (3)</vt:lpstr>
      <vt:lpstr>Data Flow in a MapReduce Program in Hadoop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vt:lpstr>
      <vt:lpstr>Introduction</vt:lpstr>
      <vt:lpstr>Introduction</vt:lpstr>
      <vt:lpstr>Context</vt:lpstr>
      <vt:lpstr>Context</vt:lpstr>
      <vt:lpstr>Cheshire3 Object Model</vt:lpstr>
      <vt:lpstr>Object Configuration</vt:lpstr>
      <vt:lpstr>Grid</vt:lpstr>
      <vt:lpstr>Grid Architecture</vt:lpstr>
      <vt:lpstr>Grid Architecture - Phase 2</vt:lpstr>
      <vt:lpstr>Workflow Objects</vt:lpstr>
      <vt:lpstr>Workflow example</vt:lpstr>
      <vt:lpstr>Text Mining</vt:lpstr>
      <vt:lpstr>Data Mining</vt:lpstr>
      <vt:lpstr>Data Mining</vt:lpstr>
      <vt:lpstr>Data Mining + Text Mining</vt:lpstr>
      <vt:lpstr>Applications (1)</vt:lpstr>
      <vt:lpstr>Applications (1)</vt:lpstr>
      <vt:lpstr>Applications (2)</vt:lpstr>
      <vt:lpstr>Cheshire3 Grid Tests</vt:lpstr>
      <vt:lpstr>SRB and SDSC Experiments</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344</cp:revision>
  <dcterms:created xsi:type="dcterms:W3CDTF">2002-09-03T03:52:45Z</dcterms:created>
  <dcterms:modified xsi:type="dcterms:W3CDTF">2013-04-24T17:50:17Z</dcterms:modified>
</cp:coreProperties>
</file>