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embeddings/oleObject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bin" ContentType="application/vnd.openxmlformats-officedocument.oleObject"/>
  <Override PartName="/ppt/notesSlides/notesSlide17.xml" ContentType="application/vnd.openxmlformats-officedocument.presentationml.notesSlide+xml"/>
  <Override PartName="/ppt/embeddings/oleObject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5.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6.bin" ContentType="application/vnd.openxmlformats-officedocument.oleObject"/>
  <Override PartName="/ppt/notesSlides/notesSlide25.xml" ContentType="application/vnd.openxmlformats-officedocument.presentationml.notesSlide+xml"/>
  <Override PartName="/ppt/embeddings/oleObject7.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8.bin" ContentType="application/vnd.openxmlformats-officedocument.oleObject"/>
  <Override PartName="/ppt/notesSlides/notesSlide29.xml" ContentType="application/vnd.openxmlformats-officedocument.presentationml.notesSlide+xml"/>
  <Override PartName="/ppt/embeddings/oleObject9.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0.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handoutMasterIdLst>
    <p:handoutMasterId r:id="rId128"/>
  </p:handoutMasterIdLst>
  <p:sldIdLst>
    <p:sldId id="257" r:id="rId2"/>
    <p:sldId id="480" r:id="rId3"/>
    <p:sldId id="400" r:id="rId4"/>
    <p:sldId id="259" r:id="rId5"/>
    <p:sldId id="261" r:id="rId6"/>
    <p:sldId id="481" r:id="rId7"/>
    <p:sldId id="482" r:id="rId8"/>
    <p:sldId id="483" r:id="rId9"/>
    <p:sldId id="484" r:id="rId10"/>
    <p:sldId id="485" r:id="rId11"/>
    <p:sldId id="486" r:id="rId12"/>
    <p:sldId id="487" r:id="rId13"/>
    <p:sldId id="488" r:id="rId14"/>
    <p:sldId id="489" r:id="rId15"/>
    <p:sldId id="490" r:id="rId16"/>
    <p:sldId id="491" r:id="rId17"/>
    <p:sldId id="492" r:id="rId18"/>
    <p:sldId id="493"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509" r:id="rId35"/>
    <p:sldId id="510" r:id="rId36"/>
    <p:sldId id="511" r:id="rId37"/>
    <p:sldId id="512"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525" r:id="rId51"/>
    <p:sldId id="526" r:id="rId52"/>
    <p:sldId id="527" r:id="rId53"/>
    <p:sldId id="528" r:id="rId54"/>
    <p:sldId id="529" r:id="rId55"/>
    <p:sldId id="530" r:id="rId56"/>
    <p:sldId id="531" r:id="rId57"/>
    <p:sldId id="532" r:id="rId58"/>
    <p:sldId id="533" r:id="rId59"/>
    <p:sldId id="534" r:id="rId60"/>
    <p:sldId id="535" r:id="rId61"/>
    <p:sldId id="536" r:id="rId62"/>
    <p:sldId id="537" r:id="rId63"/>
    <p:sldId id="538" r:id="rId64"/>
    <p:sldId id="539" r:id="rId65"/>
    <p:sldId id="540" r:id="rId66"/>
    <p:sldId id="541" r:id="rId67"/>
    <p:sldId id="542" r:id="rId68"/>
    <p:sldId id="543" r:id="rId69"/>
    <p:sldId id="544" r:id="rId70"/>
    <p:sldId id="545" r:id="rId71"/>
    <p:sldId id="546" r:id="rId72"/>
    <p:sldId id="547" r:id="rId73"/>
    <p:sldId id="548" r:id="rId74"/>
    <p:sldId id="549" r:id="rId75"/>
    <p:sldId id="550" r:id="rId76"/>
    <p:sldId id="551" r:id="rId77"/>
    <p:sldId id="552" r:id="rId78"/>
    <p:sldId id="553" r:id="rId79"/>
    <p:sldId id="458" r:id="rId80"/>
    <p:sldId id="416" r:id="rId81"/>
    <p:sldId id="417" r:id="rId82"/>
    <p:sldId id="418" r:id="rId83"/>
    <p:sldId id="419" r:id="rId84"/>
    <p:sldId id="420" r:id="rId85"/>
    <p:sldId id="421" r:id="rId86"/>
    <p:sldId id="422" r:id="rId87"/>
    <p:sldId id="423" r:id="rId88"/>
    <p:sldId id="424" r:id="rId89"/>
    <p:sldId id="401" r:id="rId90"/>
    <p:sldId id="402" r:id="rId91"/>
    <p:sldId id="403" r:id="rId92"/>
    <p:sldId id="404" r:id="rId93"/>
    <p:sldId id="457" r:id="rId94"/>
    <p:sldId id="405" r:id="rId95"/>
    <p:sldId id="406" r:id="rId96"/>
    <p:sldId id="407" r:id="rId97"/>
    <p:sldId id="408" r:id="rId98"/>
    <p:sldId id="409" r:id="rId99"/>
    <p:sldId id="410" r:id="rId100"/>
    <p:sldId id="411" r:id="rId101"/>
    <p:sldId id="412" r:id="rId102"/>
    <p:sldId id="413" r:id="rId103"/>
    <p:sldId id="414" r:id="rId104"/>
    <p:sldId id="415" r:id="rId105"/>
    <p:sldId id="459" r:id="rId106"/>
    <p:sldId id="460" r:id="rId107"/>
    <p:sldId id="461" r:id="rId108"/>
    <p:sldId id="462" r:id="rId109"/>
    <p:sldId id="463" r:id="rId110"/>
    <p:sldId id="464" r:id="rId111"/>
    <p:sldId id="465" r:id="rId112"/>
    <p:sldId id="467" r:id="rId113"/>
    <p:sldId id="468" r:id="rId114"/>
    <p:sldId id="469" r:id="rId115"/>
    <p:sldId id="471" r:id="rId116"/>
    <p:sldId id="470" r:id="rId117"/>
    <p:sldId id="472" r:id="rId118"/>
    <p:sldId id="476" r:id="rId119"/>
    <p:sldId id="473" r:id="rId120"/>
    <p:sldId id="479" r:id="rId121"/>
    <p:sldId id="478" r:id="rId122"/>
    <p:sldId id="477" r:id="rId123"/>
    <p:sldId id="466" r:id="rId124"/>
    <p:sldId id="554" r:id="rId125"/>
    <p:sldId id="399" r:id="rId126"/>
  </p:sldIdLst>
  <p:sldSz cx="9144000" cy="6858000" type="screen4x3"/>
  <p:notesSz cx="7010400" cy="9296400"/>
  <p:defaultTextStyle>
    <a:defPPr>
      <a:defRPr lang="en-US"/>
    </a:defPPr>
    <a:lvl1pPr algn="ctr" rtl="0" fontAlgn="base">
      <a:spcBef>
        <a:spcPct val="0"/>
      </a:spcBef>
      <a:spcAft>
        <a:spcPct val="0"/>
      </a:spcAft>
      <a:defRPr sz="2800" kern="1200">
        <a:solidFill>
          <a:schemeClr val="tx1"/>
        </a:solidFill>
        <a:latin typeface="Arial" charset="0"/>
        <a:ea typeface="ＭＳ Ｐゴシック" charset="0"/>
        <a:cs typeface="+mn-cs"/>
      </a:defRPr>
    </a:lvl1pPr>
    <a:lvl2pPr marL="457200" algn="ctr" rtl="0" fontAlgn="base">
      <a:spcBef>
        <a:spcPct val="0"/>
      </a:spcBef>
      <a:spcAft>
        <a:spcPct val="0"/>
      </a:spcAft>
      <a:defRPr sz="2800" kern="1200">
        <a:solidFill>
          <a:schemeClr val="tx1"/>
        </a:solidFill>
        <a:latin typeface="Arial" charset="0"/>
        <a:ea typeface="ＭＳ Ｐゴシック" charset="0"/>
        <a:cs typeface="+mn-cs"/>
      </a:defRPr>
    </a:lvl2pPr>
    <a:lvl3pPr marL="914400" algn="ctr" rtl="0" fontAlgn="base">
      <a:spcBef>
        <a:spcPct val="0"/>
      </a:spcBef>
      <a:spcAft>
        <a:spcPct val="0"/>
      </a:spcAft>
      <a:defRPr sz="2800" kern="1200">
        <a:solidFill>
          <a:schemeClr val="tx1"/>
        </a:solidFill>
        <a:latin typeface="Arial" charset="0"/>
        <a:ea typeface="ＭＳ Ｐゴシック" charset="0"/>
        <a:cs typeface="+mn-cs"/>
      </a:defRPr>
    </a:lvl3pPr>
    <a:lvl4pPr marL="1371600" algn="ctr" rtl="0" fontAlgn="base">
      <a:spcBef>
        <a:spcPct val="0"/>
      </a:spcBef>
      <a:spcAft>
        <a:spcPct val="0"/>
      </a:spcAft>
      <a:defRPr sz="2800" kern="1200">
        <a:solidFill>
          <a:schemeClr val="tx1"/>
        </a:solidFill>
        <a:latin typeface="Arial" charset="0"/>
        <a:ea typeface="ＭＳ Ｐゴシック" charset="0"/>
        <a:cs typeface="+mn-cs"/>
      </a:defRPr>
    </a:lvl4pPr>
    <a:lvl5pPr marL="1828800" algn="ctr" rtl="0" fontAlgn="base">
      <a:spcBef>
        <a:spcPct val="0"/>
      </a:spcBef>
      <a:spcAft>
        <a:spcPct val="0"/>
      </a:spcAft>
      <a:defRPr sz="2800" kern="1200">
        <a:solidFill>
          <a:schemeClr val="tx1"/>
        </a:solidFill>
        <a:latin typeface="Arial" charset="0"/>
        <a:ea typeface="ＭＳ Ｐゴシック" charset="0"/>
        <a:cs typeface="+mn-cs"/>
      </a:defRPr>
    </a:lvl5pPr>
    <a:lvl6pPr marL="2286000" algn="l" defTabSz="457200" rtl="0" eaLnBrk="1" latinLnBrk="0" hangingPunct="1">
      <a:defRPr sz="2800" kern="1200">
        <a:solidFill>
          <a:schemeClr val="tx1"/>
        </a:solidFill>
        <a:latin typeface="Arial" charset="0"/>
        <a:ea typeface="ＭＳ Ｐゴシック" charset="0"/>
        <a:cs typeface="+mn-cs"/>
      </a:defRPr>
    </a:lvl6pPr>
    <a:lvl7pPr marL="2743200" algn="l" defTabSz="457200" rtl="0" eaLnBrk="1" latinLnBrk="0" hangingPunct="1">
      <a:defRPr sz="2800" kern="1200">
        <a:solidFill>
          <a:schemeClr val="tx1"/>
        </a:solidFill>
        <a:latin typeface="Arial" charset="0"/>
        <a:ea typeface="ＭＳ Ｐゴシック" charset="0"/>
        <a:cs typeface="+mn-cs"/>
      </a:defRPr>
    </a:lvl7pPr>
    <a:lvl8pPr marL="3200400" algn="l" defTabSz="457200" rtl="0" eaLnBrk="1" latinLnBrk="0" hangingPunct="1">
      <a:defRPr sz="2800" kern="1200">
        <a:solidFill>
          <a:schemeClr val="tx1"/>
        </a:solidFill>
        <a:latin typeface="Arial" charset="0"/>
        <a:ea typeface="ＭＳ Ｐゴシック" charset="0"/>
        <a:cs typeface="+mn-cs"/>
      </a:defRPr>
    </a:lvl8pPr>
    <a:lvl9pPr marL="3657600" algn="l" defTabSz="457200" rtl="0" eaLnBrk="1" latinLnBrk="0" hangingPunct="1">
      <a:defRPr sz="28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87" autoAdjust="0"/>
  </p:normalViewPr>
  <p:slideViewPr>
    <p:cSldViewPr>
      <p:cViewPr varScale="1">
        <p:scale>
          <a:sx n="62" d="100"/>
          <a:sy n="62" d="100"/>
        </p:scale>
        <p:origin x="-8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376"/>
    </p:cViewPr>
  </p:sorterViewPr>
  <p:notesViewPr>
    <p:cSldViewPr>
      <p:cViewPr varScale="1">
        <p:scale>
          <a:sx n="94" d="100"/>
          <a:sy n="94" d="100"/>
        </p:scale>
        <p:origin x="-208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notesMaster" Target="notesMasters/notesMaster1.xml"/><Relationship Id="rId128" Type="http://schemas.openxmlformats.org/officeDocument/2006/relationships/handoutMaster" Target="handoutMasters/handoutMaster1.xml"/><Relationship Id="rId12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l" defTabSz="931863">
              <a:defRPr sz="1200">
                <a:latin typeface="Times New Roman" charset="0"/>
              </a:defRPr>
            </a:lvl1pPr>
          </a:lstStyle>
          <a:p>
            <a:endParaRPr lang="en-US"/>
          </a:p>
        </p:txBody>
      </p:sp>
      <p:sp>
        <p:nvSpPr>
          <p:cNvPr id="25907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defTabSz="931863">
              <a:defRPr sz="1200">
                <a:latin typeface="Times New Roman" charset="0"/>
              </a:defRPr>
            </a:lvl1pPr>
          </a:lstStyle>
          <a:p>
            <a:endParaRPr lang="en-US"/>
          </a:p>
        </p:txBody>
      </p:sp>
      <p:sp>
        <p:nvSpPr>
          <p:cNvPr id="25907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l" defTabSz="931863">
              <a:defRPr sz="1200">
                <a:latin typeface="Times New Roman" charset="0"/>
              </a:defRPr>
            </a:lvl1pPr>
          </a:lstStyle>
          <a:p>
            <a:endParaRPr lang="en-US"/>
          </a:p>
        </p:txBody>
      </p:sp>
      <p:sp>
        <p:nvSpPr>
          <p:cNvPr id="25907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defTabSz="931863">
              <a:defRPr sz="1200">
                <a:latin typeface="Times New Roman" charset="0"/>
              </a:defRPr>
            </a:lvl1pPr>
          </a:lstStyle>
          <a:p>
            <a:fld id="{30AC4D2D-E1FB-104E-AD35-E49B14301DE2}" type="slidenum">
              <a:rPr lang="en-US"/>
              <a:pPr/>
              <a:t>‹#›</a:t>
            </a:fld>
            <a:endParaRPr lang="en-US"/>
          </a:p>
        </p:txBody>
      </p:sp>
    </p:spTree>
    <p:extLst>
      <p:ext uri="{BB962C8B-B14F-4D97-AF65-F5344CB8AC3E}">
        <p14:creationId xmlns:p14="http://schemas.microsoft.com/office/powerpoint/2010/main" val="3341418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l" defTabSz="931863">
              <a:defRPr sz="1200">
                <a:latin typeface="Times New Roman" charset="0"/>
              </a:defRPr>
            </a:lvl1pPr>
          </a:lstStyle>
          <a:p>
            <a:endParaRPr lang="en-US"/>
          </a:p>
        </p:txBody>
      </p:sp>
      <p:sp>
        <p:nvSpPr>
          <p:cNvPr id="5123"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defTabSz="931863">
              <a:defRPr sz="1200">
                <a:latin typeface="Times New Roman" charset="0"/>
              </a:defRPr>
            </a:lvl1pPr>
          </a:lstStyle>
          <a:p>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l" defTabSz="931863">
              <a:defRPr sz="1200">
                <a:latin typeface="Times New Roman" charset="0"/>
              </a:defRPr>
            </a:lvl1pPr>
          </a:lstStyle>
          <a:p>
            <a:endParaRPr lang="en-US"/>
          </a:p>
        </p:txBody>
      </p:sp>
      <p:sp>
        <p:nvSpPr>
          <p:cNvPr id="5127"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defTabSz="931863">
              <a:defRPr sz="1200">
                <a:latin typeface="Times New Roman" charset="0"/>
              </a:defRPr>
            </a:lvl1pPr>
          </a:lstStyle>
          <a:p>
            <a:fld id="{ECB4CD69-A6E3-1448-B11F-85403030CF27}" type="slidenum">
              <a:rPr lang="en-US"/>
              <a:pPr/>
              <a:t>‹#›</a:t>
            </a:fld>
            <a:endParaRPr lang="en-US"/>
          </a:p>
        </p:txBody>
      </p:sp>
    </p:spTree>
    <p:extLst>
      <p:ext uri="{BB962C8B-B14F-4D97-AF65-F5344CB8AC3E}">
        <p14:creationId xmlns:p14="http://schemas.microsoft.com/office/powerpoint/2010/main" val="32637390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41B625-0A4A-4D4D-B184-4678FBFBA44E}" type="slidenum">
              <a:rPr lang="en-US"/>
              <a:pPr/>
              <a:t>1</a:t>
            </a:fld>
            <a:endParaRPr lang="en-US"/>
          </a:p>
        </p:txBody>
      </p:sp>
      <p:sp>
        <p:nvSpPr>
          <p:cNvPr id="4136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36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43028-7D4C-A54D-8345-1D7D56390103}" type="slidenum">
              <a:rPr lang="en-US"/>
              <a:pPr/>
              <a:t>10</a:t>
            </a:fld>
            <a:endParaRPr lang="en-US"/>
          </a:p>
        </p:txBody>
      </p:sp>
      <p:sp>
        <p:nvSpPr>
          <p:cNvPr id="1811458"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145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E849A-FA0F-F441-A1B1-BA758F7AFEF0}" type="slidenum">
              <a:rPr lang="en-US"/>
              <a:pPr/>
              <a:t>11</a:t>
            </a:fld>
            <a:endParaRPr lang="en-US"/>
          </a:p>
        </p:txBody>
      </p:sp>
      <p:sp>
        <p:nvSpPr>
          <p:cNvPr id="1813506"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350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4AEFC-6E9A-ED4A-B826-0D1F6B6F5402}" type="slidenum">
              <a:rPr lang="en-US"/>
              <a:pPr/>
              <a:t>12</a:t>
            </a:fld>
            <a:endParaRPr lang="en-US"/>
          </a:p>
        </p:txBody>
      </p:sp>
      <p:sp>
        <p:nvSpPr>
          <p:cNvPr id="1815554"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555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6318E-AA5E-824A-A38F-BDEDE5CDF3CB}" type="slidenum">
              <a:rPr lang="en-US"/>
              <a:pPr/>
              <a:t>13</a:t>
            </a:fld>
            <a:endParaRPr lang="en-US"/>
          </a:p>
        </p:txBody>
      </p:sp>
      <p:sp>
        <p:nvSpPr>
          <p:cNvPr id="1825794"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579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3274F-4237-2841-ABA6-6BF979A2CB9F}" type="slidenum">
              <a:rPr lang="en-US"/>
              <a:pPr/>
              <a:t>14</a:t>
            </a:fld>
            <a:endParaRPr lang="en-US"/>
          </a:p>
        </p:txBody>
      </p:sp>
      <p:sp>
        <p:nvSpPr>
          <p:cNvPr id="182784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784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AF907-B2FC-F541-8548-D205F3BFCB53}" type="slidenum">
              <a:rPr lang="en-US"/>
              <a:pPr/>
              <a:t>15</a:t>
            </a:fld>
            <a:endParaRPr lang="en-US"/>
          </a:p>
        </p:txBody>
      </p:sp>
      <p:sp>
        <p:nvSpPr>
          <p:cNvPr id="1829890"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989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8FACB-10BB-3E45-B564-B24753A98D25}" type="slidenum">
              <a:rPr lang="en-US"/>
              <a:pPr/>
              <a:t>16</a:t>
            </a:fld>
            <a:endParaRPr lang="en-US"/>
          </a:p>
        </p:txBody>
      </p:sp>
      <p:sp>
        <p:nvSpPr>
          <p:cNvPr id="1842178"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217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3AAFA-FFD4-CF47-9F5A-70988F785E7B}" type="slidenum">
              <a:rPr lang="en-US"/>
              <a:pPr/>
              <a:t>17</a:t>
            </a:fld>
            <a:endParaRPr lang="en-US"/>
          </a:p>
        </p:txBody>
      </p:sp>
      <p:sp>
        <p:nvSpPr>
          <p:cNvPr id="1844226"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422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74DF8-5C87-FC47-8BF2-4DF6838C074F}" type="slidenum">
              <a:rPr lang="en-US"/>
              <a:pPr/>
              <a:t>79</a:t>
            </a:fld>
            <a:endParaRPr lang="en-US"/>
          </a:p>
        </p:txBody>
      </p:sp>
      <p:sp>
        <p:nvSpPr>
          <p:cNvPr id="65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D5712-4047-7246-8425-FC9347486269}" type="slidenum">
              <a:rPr lang="en-US"/>
              <a:pPr/>
              <a:t>80</a:t>
            </a:fld>
            <a:endParaRPr lang="en-US"/>
          </a:p>
        </p:txBody>
      </p:sp>
      <p:sp>
        <p:nvSpPr>
          <p:cNvPr id="549890" name="Rectangle 2"/>
          <p:cNvSpPr>
            <a:spLocks noGrp="1" noChangeArrowheads="1"/>
          </p:cNvSpPr>
          <p:nvPr>
            <p:ph type="body" idx="1"/>
          </p:nvPr>
        </p:nvSpPr>
        <p:spPr bwMode="auto">
          <a:xfrm>
            <a:off x="933450" y="4414838"/>
            <a:ext cx="5143500" cy="418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41" tIns="45213" rIns="92041" bIns="45213"/>
          <a:lstStyle/>
          <a:p>
            <a:r>
              <a:rPr lang="en-US"/>
              <a:t>State of denial of researchers and developers in the areas of multimedia and interactive television</a:t>
            </a:r>
          </a:p>
          <a:p>
            <a:r>
              <a:rPr lang="en-US"/>
              <a:t>wthout content representation, </a:t>
            </a:r>
          </a:p>
          <a:p>
            <a:pPr lvl="1"/>
            <a:r>
              <a:rPr lang="en-US"/>
              <a:t>no scaling</a:t>
            </a:r>
          </a:p>
          <a:p>
            <a:pPr lvl="1"/>
            <a:r>
              <a:rPr lang="en-US"/>
              <a:t>no control at multiple levels of granularity</a:t>
            </a:r>
          </a:p>
        </p:txBody>
      </p:sp>
      <p:sp>
        <p:nvSpPr>
          <p:cNvPr id="549891" name="Rectangle 3"/>
          <p:cNvSpPr>
            <a:spLocks noGrp="1" noRot="1" noChangeAspect="1" noChangeArrowheads="1" noTextEdit="1"/>
          </p:cNvSpPr>
          <p:nvPr>
            <p:ph type="sldImg"/>
          </p:nvPr>
        </p:nvSpPr>
        <p:spPr bwMode="auto">
          <a:xfrm>
            <a:off x="1189038" y="701675"/>
            <a:ext cx="4633912" cy="3475038"/>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DADA8-1EFF-C14E-92C1-2BF767768798}" type="slidenum">
              <a:rPr lang="en-US"/>
              <a:pPr/>
              <a:t>2</a:t>
            </a:fld>
            <a:endParaRPr lang="en-US"/>
          </a:p>
        </p:txBody>
      </p:sp>
      <p:sp>
        <p:nvSpPr>
          <p:cNvPr id="7004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0419"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3168" tIns="46585" rIns="93168" bIns="46585"/>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AEE22-9DF6-9A4B-B437-DD6AD284D91E}" type="slidenum">
              <a:rPr lang="en-US"/>
              <a:pPr/>
              <a:t>81</a:t>
            </a:fld>
            <a:endParaRPr lang="en-US"/>
          </a:p>
        </p:txBody>
      </p:sp>
      <p:sp>
        <p:nvSpPr>
          <p:cNvPr id="65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49D56-7D57-F44D-8D96-9DB023026FBB}" type="slidenum">
              <a:rPr lang="en-US"/>
              <a:pPr/>
              <a:t>82</a:t>
            </a:fld>
            <a:endParaRPr lang="en-US"/>
          </a:p>
        </p:txBody>
      </p:sp>
      <p:sp>
        <p:nvSpPr>
          <p:cNvPr id="65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060D5-608C-E64A-BA32-1F0B61176065}" type="slidenum">
              <a:rPr lang="en-US"/>
              <a:pPr/>
              <a:t>83</a:t>
            </a:fld>
            <a:endParaRPr lang="en-US"/>
          </a:p>
        </p:txBody>
      </p:sp>
      <p:sp>
        <p:nvSpPr>
          <p:cNvPr id="65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D08224-B2E9-9546-8120-C95245CC4E81}" type="slidenum">
              <a:rPr lang="en-US"/>
              <a:pPr/>
              <a:t>84</a:t>
            </a:fld>
            <a:endParaRPr lang="en-US"/>
          </a:p>
        </p:txBody>
      </p:sp>
      <p:sp>
        <p:nvSpPr>
          <p:cNvPr id="65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EB9E5-78F0-7347-B0A8-AB1E2B16D59E}" type="slidenum">
              <a:rPr lang="en-US"/>
              <a:pPr/>
              <a:t>85</a:t>
            </a:fld>
            <a:endParaRPr lang="en-US"/>
          </a:p>
        </p:txBody>
      </p:sp>
      <p:sp>
        <p:nvSpPr>
          <p:cNvPr id="65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50C19-ECAF-9A4F-A0C9-359B29B10CDD}" type="slidenum">
              <a:rPr lang="en-US"/>
              <a:pPr/>
              <a:t>86</a:t>
            </a:fld>
            <a:endParaRPr lang="en-US"/>
          </a:p>
        </p:txBody>
      </p:sp>
      <p:sp>
        <p:nvSpPr>
          <p:cNvPr id="65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3FD338-10B2-A542-B89E-BEED4ADD6AB7}" type="slidenum">
              <a:rPr lang="en-US"/>
              <a:pPr/>
              <a:t>87</a:t>
            </a:fld>
            <a:endParaRPr lang="en-US"/>
          </a:p>
        </p:txBody>
      </p:sp>
      <p:sp>
        <p:nvSpPr>
          <p:cNvPr id="66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2DA23-82C7-FF4E-9908-D6A882B2B552}" type="slidenum">
              <a:rPr lang="en-US"/>
              <a:pPr/>
              <a:t>88</a:t>
            </a:fld>
            <a:endParaRPr lang="en-US"/>
          </a:p>
        </p:txBody>
      </p:sp>
      <p:sp>
        <p:nvSpPr>
          <p:cNvPr id="66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BC96F-32D7-3141-BA99-186F61165E5B}" type="slidenum">
              <a:rPr lang="en-US"/>
              <a:pPr/>
              <a:t>89</a:t>
            </a:fld>
            <a:endParaRPr lang="en-US"/>
          </a:p>
        </p:txBody>
      </p:sp>
      <p:sp>
        <p:nvSpPr>
          <p:cNvPr id="66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16902-16AC-854D-B79E-10D85A189C4A}" type="slidenum">
              <a:rPr lang="en-US"/>
              <a:pPr/>
              <a:t>90</a:t>
            </a:fld>
            <a:endParaRPr lang="en-US"/>
          </a:p>
        </p:txBody>
      </p:sp>
      <p:sp>
        <p:nvSpPr>
          <p:cNvPr id="66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5AA49-D266-EA4E-9893-E050B3BDEDC5}" type="slidenum">
              <a:rPr lang="en-US"/>
              <a:pPr/>
              <a:t>3</a:t>
            </a:fld>
            <a:endParaRPr lang="en-US"/>
          </a:p>
        </p:txBody>
      </p:sp>
      <p:sp>
        <p:nvSpPr>
          <p:cNvPr id="64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105A1-6699-6A40-9C49-D3CB04BB7768}" type="slidenum">
              <a:rPr lang="en-US"/>
              <a:pPr/>
              <a:t>91</a:t>
            </a:fld>
            <a:endParaRPr lang="en-US"/>
          </a:p>
        </p:txBody>
      </p:sp>
      <p:sp>
        <p:nvSpPr>
          <p:cNvPr id="66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A2B57-7F07-184F-B684-944280D853E6}" type="slidenum">
              <a:rPr lang="en-US"/>
              <a:pPr/>
              <a:t>92</a:t>
            </a:fld>
            <a:endParaRPr lang="en-US"/>
          </a:p>
        </p:txBody>
      </p:sp>
      <p:sp>
        <p:nvSpPr>
          <p:cNvPr id="66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BC7646-C306-BF40-8DE6-0251B030F390}" type="slidenum">
              <a:rPr lang="en-US"/>
              <a:pPr/>
              <a:t>93</a:t>
            </a:fld>
            <a:endParaRPr lang="en-US"/>
          </a:p>
        </p:txBody>
      </p:sp>
      <p:sp>
        <p:nvSpPr>
          <p:cNvPr id="66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385C2-EB09-7E44-9811-22A3C245F3EB}" type="slidenum">
              <a:rPr lang="en-US"/>
              <a:pPr/>
              <a:t>94</a:t>
            </a:fld>
            <a:endParaRPr lang="en-US"/>
          </a:p>
        </p:txBody>
      </p:sp>
      <p:sp>
        <p:nvSpPr>
          <p:cNvPr id="66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436B8-93B8-144D-8457-AB11729F16CB}" type="slidenum">
              <a:rPr lang="en-US"/>
              <a:pPr/>
              <a:t>95</a:t>
            </a:fld>
            <a:endParaRPr lang="en-US"/>
          </a:p>
        </p:txBody>
      </p:sp>
      <p:sp>
        <p:nvSpPr>
          <p:cNvPr id="66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71556-8CC5-F145-AECC-46D01F4F8A4D}" type="slidenum">
              <a:rPr lang="en-US"/>
              <a:pPr/>
              <a:t>96</a:t>
            </a:fld>
            <a:endParaRPr lang="en-US"/>
          </a:p>
        </p:txBody>
      </p:sp>
      <p:sp>
        <p:nvSpPr>
          <p:cNvPr id="66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63F58-F9EA-A545-84F2-1075C53C269C}" type="slidenum">
              <a:rPr lang="en-US"/>
              <a:pPr/>
              <a:t>97</a:t>
            </a:fld>
            <a:endParaRPr lang="en-US"/>
          </a:p>
        </p:txBody>
      </p:sp>
      <p:sp>
        <p:nvSpPr>
          <p:cNvPr id="67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FF617-C9FF-624A-8C16-03B33DAFF51C}" type="slidenum">
              <a:rPr lang="en-US"/>
              <a:pPr/>
              <a:t>98</a:t>
            </a:fld>
            <a:endParaRPr lang="en-US"/>
          </a:p>
        </p:txBody>
      </p:sp>
      <p:sp>
        <p:nvSpPr>
          <p:cNvPr id="67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06545-4D27-644A-B557-4BB7D0559290}" type="slidenum">
              <a:rPr lang="en-US"/>
              <a:pPr/>
              <a:t>99</a:t>
            </a:fld>
            <a:endParaRPr lang="en-US"/>
          </a:p>
        </p:txBody>
      </p:sp>
      <p:sp>
        <p:nvSpPr>
          <p:cNvPr id="67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0F76EA-8ABD-3A45-B6F0-447E4FC01F94}" type="slidenum">
              <a:rPr lang="en-US"/>
              <a:pPr/>
              <a:t>100</a:t>
            </a:fld>
            <a:endParaRPr lang="en-US"/>
          </a:p>
        </p:txBody>
      </p:sp>
      <p:sp>
        <p:nvSpPr>
          <p:cNvPr id="67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B873D-F1C0-3B43-BDEE-D743970DCC8B}" type="slidenum">
              <a:rPr lang="en-US"/>
              <a:pPr/>
              <a:t>4</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8FF89-C7FC-574D-9B1E-1E9A0A88235D}" type="slidenum">
              <a:rPr lang="en-US"/>
              <a:pPr/>
              <a:t>101</a:t>
            </a:fld>
            <a:endParaRPr lang="en-US"/>
          </a:p>
        </p:txBody>
      </p:sp>
      <p:sp>
        <p:nvSpPr>
          <p:cNvPr id="67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CEF0D0-572B-A447-94F6-7895E6A13BAE}" type="slidenum">
              <a:rPr lang="en-US"/>
              <a:pPr/>
              <a:t>102</a:t>
            </a:fld>
            <a:endParaRPr lang="en-US"/>
          </a:p>
        </p:txBody>
      </p:sp>
      <p:sp>
        <p:nvSpPr>
          <p:cNvPr id="67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647B3-A69A-C841-9083-F02C26E2714B}" type="slidenum">
              <a:rPr lang="en-US"/>
              <a:pPr/>
              <a:t>103</a:t>
            </a:fld>
            <a:endParaRPr lang="en-US"/>
          </a:p>
        </p:txBody>
      </p:sp>
      <p:sp>
        <p:nvSpPr>
          <p:cNvPr id="67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2E31E-883D-5D47-BB16-5AD03C017876}" type="slidenum">
              <a:rPr lang="en-US"/>
              <a:pPr/>
              <a:t>104</a:t>
            </a:fld>
            <a:endParaRPr lang="en-US"/>
          </a:p>
        </p:txBody>
      </p:sp>
      <p:sp>
        <p:nvSpPr>
          <p:cNvPr id="67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285E3-DF24-CB40-892D-85133D2DC833}" type="slidenum">
              <a:rPr lang="en-US"/>
              <a:pPr/>
              <a:t>105</a:t>
            </a:fld>
            <a:endParaRPr lang="en-US"/>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079E0D-BBB6-2443-8520-D23B3B2DB84F}" type="slidenum">
              <a:rPr lang="en-US"/>
              <a:pPr/>
              <a:t>106</a:t>
            </a:fld>
            <a:endParaRPr lang="en-US"/>
          </a:p>
        </p:txBody>
      </p:sp>
      <p:sp>
        <p:nvSpPr>
          <p:cNvPr id="67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DF655-40E5-4F41-8F60-99AA52259E48}" type="slidenum">
              <a:rPr lang="en-US"/>
              <a:pPr/>
              <a:t>107</a:t>
            </a:fld>
            <a:endParaRPr lang="en-US"/>
          </a:p>
        </p:txBody>
      </p:sp>
      <p:sp>
        <p:nvSpPr>
          <p:cNvPr id="68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4A98A-C730-4240-8B1E-12BDCA618D7B}" type="slidenum">
              <a:rPr lang="en-US"/>
              <a:pPr/>
              <a:t>108</a:t>
            </a:fld>
            <a:endParaRPr lang="en-US"/>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E6AEC8-8930-7D48-BAB7-6B71A6147195}" type="slidenum">
              <a:rPr lang="en-US"/>
              <a:pPr/>
              <a:t>109</a:t>
            </a:fld>
            <a:endParaRPr lang="en-US"/>
          </a:p>
        </p:txBody>
      </p:sp>
      <p:sp>
        <p:nvSpPr>
          <p:cNvPr id="68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01DADC-C34F-9E47-B239-CC0E49EED3CE}" type="slidenum">
              <a:rPr lang="en-US"/>
              <a:pPr/>
              <a:t>110</a:t>
            </a:fld>
            <a:endParaRPr lang="en-US"/>
          </a:p>
        </p:txBody>
      </p:sp>
      <p:sp>
        <p:nvSpPr>
          <p:cNvPr id="68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67491-89E4-5648-8C89-53052BAF5CCB}" type="slidenum">
              <a:rPr lang="en-US"/>
              <a:pPr/>
              <a:t>5</a:t>
            </a:fld>
            <a:endParaRPr lang="en-US"/>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380244-2C80-E447-862F-D4555FBAB97F}" type="slidenum">
              <a:rPr lang="en-US"/>
              <a:pPr/>
              <a:t>111</a:t>
            </a:fld>
            <a:endParaRPr lang="en-US"/>
          </a:p>
        </p:txBody>
      </p:sp>
      <p:sp>
        <p:nvSpPr>
          <p:cNvPr id="68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359C1-5147-0D4E-BE0F-B46B03E535B8}" type="slidenum">
              <a:rPr lang="en-US"/>
              <a:pPr/>
              <a:t>112</a:t>
            </a:fld>
            <a:endParaRPr lang="en-US"/>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669A7-BA3C-9F4F-97B9-56ED28EF24C2}" type="slidenum">
              <a:rPr lang="en-US"/>
              <a:pPr/>
              <a:t>113</a:t>
            </a:fld>
            <a:endParaRPr lang="en-US"/>
          </a:p>
        </p:txBody>
      </p:sp>
      <p:sp>
        <p:nvSpPr>
          <p:cNvPr id="68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F62A7-E1B1-1E4E-A2B4-8D62EC2869D3}" type="slidenum">
              <a:rPr lang="en-US"/>
              <a:pPr/>
              <a:t>114</a:t>
            </a:fld>
            <a:endParaRPr lang="en-US"/>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13710-CAAA-FA45-8BD5-F71A0E4BE1AA}" type="slidenum">
              <a:rPr lang="en-US"/>
              <a:pPr/>
              <a:t>115</a:t>
            </a:fld>
            <a:endParaRPr lang="en-US"/>
          </a:p>
        </p:txBody>
      </p:sp>
      <p:sp>
        <p:nvSpPr>
          <p:cNvPr id="68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DCA8F-BED4-0E4E-887D-36962E38BBF2}" type="slidenum">
              <a:rPr lang="en-US"/>
              <a:pPr/>
              <a:t>116</a:t>
            </a:fld>
            <a:endParaRPr lang="en-US"/>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53EED-AEFE-0D47-AF1B-6BF37BAEA94B}" type="slidenum">
              <a:rPr lang="en-US"/>
              <a:pPr/>
              <a:t>117</a:t>
            </a:fld>
            <a:endParaRPr lang="en-US"/>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88D210-E652-C241-A455-4622280E6EF5}" type="slidenum">
              <a:rPr lang="en-US"/>
              <a:pPr/>
              <a:t>118</a:t>
            </a:fld>
            <a:endParaRPr lang="en-US"/>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B98A3-8BED-AF4C-97A7-D5E53FF94C1F}" type="slidenum">
              <a:rPr lang="en-US"/>
              <a:pPr/>
              <a:t>119</a:t>
            </a:fld>
            <a:endParaRPr lang="en-US"/>
          </a:p>
        </p:txBody>
      </p:sp>
      <p:sp>
        <p:nvSpPr>
          <p:cNvPr id="69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3DC8C-3A27-5048-8A05-EB27E0A118AB}" type="slidenum">
              <a:rPr lang="en-US"/>
              <a:pPr/>
              <a:t>120</a:t>
            </a:fld>
            <a:endParaRPr lang="en-US"/>
          </a:p>
        </p:txBody>
      </p:sp>
      <p:sp>
        <p:nvSpPr>
          <p:cNvPr id="69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AA-2969-1C46-BC60-C9B429FC089F}" type="slidenum">
              <a:rPr lang="en-US"/>
              <a:pPr/>
              <a:t>6</a:t>
            </a:fld>
            <a:endParaRPr lang="en-US"/>
          </a:p>
        </p:txBody>
      </p:sp>
      <p:sp>
        <p:nvSpPr>
          <p:cNvPr id="1788930"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893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62910E-CE9B-5346-92EC-47C4711A9BE0}" type="slidenum">
              <a:rPr lang="en-US"/>
              <a:pPr/>
              <a:t>121</a:t>
            </a:fld>
            <a:endParaRPr lang="en-US"/>
          </a:p>
        </p:txBody>
      </p:sp>
      <p:sp>
        <p:nvSpPr>
          <p:cNvPr id="69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EBDD7-BB98-4143-8FD5-0F6CE2432D08}" type="slidenum">
              <a:rPr lang="en-US"/>
              <a:pPr/>
              <a:t>122</a:t>
            </a:fld>
            <a:endParaRPr lang="en-US"/>
          </a:p>
        </p:txBody>
      </p:sp>
      <p:sp>
        <p:nvSpPr>
          <p:cNvPr id="69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59DCD-742D-644A-87B7-A57AAF4AA192}" type="slidenum">
              <a:rPr lang="en-US"/>
              <a:pPr/>
              <a:t>123</a:t>
            </a:fld>
            <a:endParaRPr lang="en-US"/>
          </a:p>
        </p:txBody>
      </p:sp>
      <p:sp>
        <p:nvSpPr>
          <p:cNvPr id="69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5964C-8B92-A948-AAA0-411845D1727B}" type="slidenum">
              <a:rPr lang="en-US"/>
              <a:pPr/>
              <a:t>125</a:t>
            </a:fld>
            <a:endParaRPr lang="en-US"/>
          </a:p>
        </p:txBody>
      </p:sp>
      <p:sp>
        <p:nvSpPr>
          <p:cNvPr id="69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BC2EA-F948-2145-A74F-887D743DDF7A}" type="slidenum">
              <a:rPr lang="en-US"/>
              <a:pPr/>
              <a:t>7</a:t>
            </a:fld>
            <a:endParaRPr lang="en-US"/>
          </a:p>
        </p:txBody>
      </p:sp>
      <p:sp>
        <p:nvSpPr>
          <p:cNvPr id="1790978"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097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5EB27-8022-8840-B99D-5FD4A1F8F7E8}" type="slidenum">
              <a:rPr lang="en-US"/>
              <a:pPr/>
              <a:t>8</a:t>
            </a:fld>
            <a:endParaRPr lang="en-US"/>
          </a:p>
        </p:txBody>
      </p:sp>
      <p:sp>
        <p:nvSpPr>
          <p:cNvPr id="1795074"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507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465D9-5148-6F44-AE9E-301E9B558CE8}" type="slidenum">
              <a:rPr lang="en-US"/>
              <a:pPr/>
              <a:t>9</a:t>
            </a:fld>
            <a:endParaRPr lang="en-US"/>
          </a:p>
        </p:txBody>
      </p:sp>
      <p:sp>
        <p:nvSpPr>
          <p:cNvPr id="1809410" name="Rectangle 2"/>
          <p:cNvSpPr>
            <a:spLocks noGrp="1" noRot="1" noChangeAspect="1" noChangeArrowheads="1"/>
          </p:cNvSpPr>
          <p:nvPr>
            <p:ph type="sldImg"/>
          </p:nvPr>
        </p:nvSpPr>
        <p:spPr bwMode="auto">
          <a:xfrm>
            <a:off x="1168400" y="697230"/>
            <a:ext cx="46736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941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5" tIns="45717" rIns="91435" bIns="45717"/>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181671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463776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2613352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192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0"/>
            <a:ext cx="2514600" cy="381000"/>
          </a:xfrm>
        </p:spPr>
        <p:txBody>
          <a:bodyPr/>
          <a:lstStyle>
            <a:lvl1pPr>
              <a:defRPr/>
            </a:lvl1pPr>
          </a:lstStyle>
          <a:p>
            <a:r>
              <a:rPr lang="en-US"/>
              <a:t>IS 240 - Spring 2011</a:t>
            </a:r>
          </a:p>
        </p:txBody>
      </p:sp>
    </p:spTree>
    <p:extLst>
      <p:ext uri="{BB962C8B-B14F-4D97-AF65-F5344CB8AC3E}">
        <p14:creationId xmlns:p14="http://schemas.microsoft.com/office/powerpoint/2010/main" val="1784932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8229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771900"/>
            <a:ext cx="8229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0"/>
            <a:ext cx="2514600" cy="381000"/>
          </a:xfrm>
        </p:spPr>
        <p:txBody>
          <a:bodyPr/>
          <a:lstStyle>
            <a:lvl1pPr>
              <a:defRPr/>
            </a:lvl1pPr>
          </a:lstStyle>
          <a:p>
            <a:r>
              <a:rPr lang="en-US"/>
              <a:t>IS 240 - Spring 2011</a:t>
            </a:r>
          </a:p>
        </p:txBody>
      </p:sp>
    </p:spTree>
    <p:extLst>
      <p:ext uri="{BB962C8B-B14F-4D97-AF65-F5344CB8AC3E}">
        <p14:creationId xmlns:p14="http://schemas.microsoft.com/office/powerpoint/2010/main" val="381741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0"/>
            <a:ext cx="2514600" cy="381000"/>
          </a:xfrm>
        </p:spPr>
        <p:txBody>
          <a:bodyPr/>
          <a:lstStyle>
            <a:lvl1pPr>
              <a:defRPr/>
            </a:lvl1pPr>
          </a:lstStyle>
          <a:p>
            <a:r>
              <a:rPr lang="en-US"/>
              <a:t>IS 240 - Spring 2011</a:t>
            </a:r>
          </a:p>
        </p:txBody>
      </p:sp>
    </p:spTree>
    <p:extLst>
      <p:ext uri="{BB962C8B-B14F-4D97-AF65-F5344CB8AC3E}">
        <p14:creationId xmlns:p14="http://schemas.microsoft.com/office/powerpoint/2010/main" val="548517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19200"/>
            <a:ext cx="8229600" cy="4953000"/>
          </a:xfrm>
        </p:spPr>
        <p:txBody>
          <a:bodyPr/>
          <a:lstStyle/>
          <a:p>
            <a:endParaRPr lang="en-US"/>
          </a:p>
        </p:txBody>
      </p:sp>
      <p:sp>
        <p:nvSpPr>
          <p:cNvPr id="4" name="Date Placeholder 3"/>
          <p:cNvSpPr>
            <a:spLocks noGrp="1"/>
          </p:cNvSpPr>
          <p:nvPr>
            <p:ph type="dt" sz="half" idx="10"/>
          </p:nvPr>
        </p:nvSpPr>
        <p:spPr>
          <a:xfrm>
            <a:off x="457200" y="6477000"/>
            <a:ext cx="1905000" cy="381000"/>
          </a:xfrm>
        </p:spPr>
        <p:txBody>
          <a:bodyPr/>
          <a:lstStyle>
            <a:lvl1pPr>
              <a:defRPr/>
            </a:lvl1pPr>
          </a:lstStyle>
          <a:p>
            <a:endParaRPr lang="en-US"/>
          </a:p>
          <a:p>
            <a:r>
              <a:rPr lang="en-US"/>
              <a:t>IS 240 – Spring 2011	</a:t>
            </a:r>
          </a:p>
        </p:txBody>
      </p:sp>
    </p:spTree>
    <p:extLst>
      <p:ext uri="{BB962C8B-B14F-4D97-AF65-F5344CB8AC3E}">
        <p14:creationId xmlns:p14="http://schemas.microsoft.com/office/powerpoint/2010/main" val="2361957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229600" cy="4953000"/>
          </a:xfrm>
        </p:spPr>
        <p:txBody>
          <a:bodyPr/>
          <a:lstStyle/>
          <a:p>
            <a:endParaRPr lang="en-US"/>
          </a:p>
        </p:txBody>
      </p:sp>
      <p:sp>
        <p:nvSpPr>
          <p:cNvPr id="4" name="Date Placeholder 3"/>
          <p:cNvSpPr>
            <a:spLocks noGrp="1"/>
          </p:cNvSpPr>
          <p:nvPr>
            <p:ph type="dt" sz="half" idx="10"/>
          </p:nvPr>
        </p:nvSpPr>
        <p:spPr>
          <a:xfrm>
            <a:off x="457200" y="6477000"/>
            <a:ext cx="1905000" cy="381000"/>
          </a:xfrm>
        </p:spPr>
        <p:txBody>
          <a:bodyPr/>
          <a:lstStyle>
            <a:lvl1pPr>
              <a:defRPr/>
            </a:lvl1pPr>
          </a:lstStyle>
          <a:p>
            <a:endParaRPr lang="en-US"/>
          </a:p>
          <a:p>
            <a:r>
              <a:rPr lang="en-US"/>
              <a:t>IS 240 – Spring 2011	</a:t>
            </a:r>
          </a:p>
        </p:txBody>
      </p:sp>
    </p:spTree>
    <p:extLst>
      <p:ext uri="{BB962C8B-B14F-4D97-AF65-F5344CB8AC3E}">
        <p14:creationId xmlns:p14="http://schemas.microsoft.com/office/powerpoint/2010/main" val="180713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11195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406871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155781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330154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45095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353990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329925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IS 240 - Spring 2011</a:t>
            </a:r>
          </a:p>
        </p:txBody>
      </p:sp>
    </p:spTree>
    <p:extLst>
      <p:ext uri="{BB962C8B-B14F-4D97-AF65-F5344CB8AC3E}">
        <p14:creationId xmlns:p14="http://schemas.microsoft.com/office/powerpoint/2010/main" val="6744424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6" name="Rectangle 22"/>
          <p:cNvSpPr>
            <a:spLocks noChangeArrowheads="1"/>
          </p:cNvSpPr>
          <p:nvPr userDrawn="1"/>
        </p:nvSpPr>
        <p:spPr bwMode="auto">
          <a:xfrm>
            <a:off x="0" y="6477000"/>
            <a:ext cx="91440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6" name="Rectangle 2"/>
          <p:cNvSpPr>
            <a:spLocks noGrp="1" noChangeArrowheads="1"/>
          </p:cNvSpPr>
          <p:nvPr>
            <p:ph type="title"/>
          </p:nvPr>
        </p:nvSpPr>
        <p:spPr bwMode="auto">
          <a:xfrm>
            <a:off x="4572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19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41" name="Picture 17" descr="southhall"/>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9"/>
          <p:cNvSpPr>
            <a:spLocks noChangeArrowheads="1"/>
          </p:cNvSpPr>
          <p:nvPr/>
        </p:nvSpPr>
        <p:spPr bwMode="auto">
          <a:xfrm>
            <a:off x="6781800" y="647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ctr"/>
          <a:lstStyle/>
          <a:p>
            <a:pPr algn="l"/>
            <a:r>
              <a:rPr lang="en-US" sz="1000" b="1">
                <a:solidFill>
                  <a:srgbClr val="FFFFFF"/>
                </a:solidFill>
                <a:latin typeface="Futura Md BT" charset="0"/>
              </a:rPr>
              <a:t>          2011.04.11 - SLIDE </a:t>
            </a:r>
            <a:fld id="{5B1AABDA-EBE9-6B45-B4DF-890238E41D02}" type="slidenum">
              <a:rPr lang="en-US" sz="1000" b="1">
                <a:solidFill>
                  <a:srgbClr val="FFFFFF"/>
                </a:solidFill>
                <a:latin typeface="Futura Md BT" charset="0"/>
              </a:rPr>
              <a:pPr algn="l"/>
              <a:t>‹#›</a:t>
            </a:fld>
            <a:r>
              <a:rPr lang="en-US" sz="1000" b="1">
                <a:solidFill>
                  <a:srgbClr val="FFFFFF"/>
                </a:solidFill>
                <a:latin typeface="Futura Md BT" charset="0"/>
              </a:rPr>
              <a:t>	</a:t>
            </a:r>
          </a:p>
        </p:txBody>
      </p:sp>
      <p:sp>
        <p:nvSpPr>
          <p:cNvPr id="1028" name="Rectangle 4"/>
          <p:cNvSpPr>
            <a:spLocks noGrp="1" noChangeArrowheads="1"/>
          </p:cNvSpPr>
          <p:nvPr>
            <p:ph type="dt" sz="half" idx="2"/>
          </p:nvPr>
        </p:nvSpPr>
        <p:spPr bwMode="auto">
          <a:xfrm>
            <a:off x="457200" y="6477000"/>
            <a:ext cx="2514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0" bIns="45720" numCol="1" anchor="ctr" anchorCtr="0" compatLnSpc="1">
            <a:prstTxWarp prst="textNoShape">
              <a:avLst/>
            </a:prstTxWarp>
          </a:bodyPr>
          <a:lstStyle>
            <a:lvl1pPr algn="l">
              <a:defRPr sz="1000" b="1">
                <a:solidFill>
                  <a:srgbClr val="FFFFFF"/>
                </a:solidFill>
                <a:latin typeface="+mj-lt"/>
              </a:defRPr>
            </a:lvl1pPr>
          </a:lstStyle>
          <a:p>
            <a:r>
              <a:rPr lang="en-US"/>
              <a:t>IS 240 - Spring 2011</a:t>
            </a:r>
          </a:p>
        </p:txBody>
      </p:sp>
      <p:pic>
        <p:nvPicPr>
          <p:cNvPr id="1047" name="Picture 23" descr="logo"/>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657600" y="6484938"/>
            <a:ext cx="1828800" cy="373062"/>
          </a:xfrm>
          <a:prstGeom prst="rect">
            <a:avLst/>
          </a:prstGeom>
          <a:solidFill>
            <a:schemeClr val="accent1"/>
          </a:solid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p:txStyles>
    <p:titleStyle>
      <a:lvl1pPr algn="l" rtl="0" fontAlgn="base">
        <a:spcBef>
          <a:spcPct val="0"/>
        </a:spcBef>
        <a:spcAft>
          <a:spcPct val="0"/>
        </a:spcAft>
        <a:defRPr sz="4000">
          <a:solidFill>
            <a:srgbClr val="FFFFFF"/>
          </a:solidFill>
          <a:latin typeface="+mj-lt"/>
          <a:ea typeface="+mj-ea"/>
          <a:cs typeface="+mj-cs"/>
        </a:defRPr>
      </a:lvl1pPr>
      <a:lvl2pPr algn="l" rtl="0" fontAlgn="base">
        <a:spcBef>
          <a:spcPct val="0"/>
        </a:spcBef>
        <a:spcAft>
          <a:spcPct val="0"/>
        </a:spcAft>
        <a:defRPr sz="4000">
          <a:solidFill>
            <a:srgbClr val="FFFFFF"/>
          </a:solidFill>
          <a:latin typeface="Futura Md BT" charset="0"/>
          <a:ea typeface="ＭＳ Ｐゴシック" charset="0"/>
        </a:defRPr>
      </a:lvl2pPr>
      <a:lvl3pPr algn="l" rtl="0" fontAlgn="base">
        <a:spcBef>
          <a:spcPct val="0"/>
        </a:spcBef>
        <a:spcAft>
          <a:spcPct val="0"/>
        </a:spcAft>
        <a:defRPr sz="4000">
          <a:solidFill>
            <a:srgbClr val="FFFFFF"/>
          </a:solidFill>
          <a:latin typeface="Futura Md BT" charset="0"/>
          <a:ea typeface="ＭＳ Ｐゴシック" charset="0"/>
        </a:defRPr>
      </a:lvl3pPr>
      <a:lvl4pPr algn="l" rtl="0" fontAlgn="base">
        <a:spcBef>
          <a:spcPct val="0"/>
        </a:spcBef>
        <a:spcAft>
          <a:spcPct val="0"/>
        </a:spcAft>
        <a:defRPr sz="4000">
          <a:solidFill>
            <a:srgbClr val="FFFFFF"/>
          </a:solidFill>
          <a:latin typeface="Futura Md BT" charset="0"/>
          <a:ea typeface="ＭＳ Ｐゴシック" charset="0"/>
        </a:defRPr>
      </a:lvl4pPr>
      <a:lvl5pPr algn="l" rtl="0" fontAlgn="base">
        <a:spcBef>
          <a:spcPct val="0"/>
        </a:spcBef>
        <a:spcAft>
          <a:spcPct val="0"/>
        </a:spcAft>
        <a:defRPr sz="4000">
          <a:solidFill>
            <a:srgbClr val="FFFFFF"/>
          </a:solidFill>
          <a:latin typeface="Futura Md BT" charset="0"/>
          <a:ea typeface="ＭＳ Ｐゴシック" charset="0"/>
        </a:defRPr>
      </a:lvl5pPr>
      <a:lvl6pPr marL="457200" algn="l" rtl="0" fontAlgn="base">
        <a:spcBef>
          <a:spcPct val="0"/>
        </a:spcBef>
        <a:spcAft>
          <a:spcPct val="0"/>
        </a:spcAft>
        <a:defRPr sz="4000">
          <a:solidFill>
            <a:srgbClr val="FFFFFF"/>
          </a:solidFill>
          <a:latin typeface="Futura Md BT" charset="0"/>
          <a:ea typeface="ＭＳ Ｐゴシック" charset="0"/>
        </a:defRPr>
      </a:lvl6pPr>
      <a:lvl7pPr marL="914400" algn="l" rtl="0" fontAlgn="base">
        <a:spcBef>
          <a:spcPct val="0"/>
        </a:spcBef>
        <a:spcAft>
          <a:spcPct val="0"/>
        </a:spcAft>
        <a:defRPr sz="4000">
          <a:solidFill>
            <a:srgbClr val="FFFFFF"/>
          </a:solidFill>
          <a:latin typeface="Futura Md BT" charset="0"/>
          <a:ea typeface="ＭＳ Ｐゴシック" charset="0"/>
        </a:defRPr>
      </a:lvl7pPr>
      <a:lvl8pPr marL="1371600" algn="l" rtl="0" fontAlgn="base">
        <a:spcBef>
          <a:spcPct val="0"/>
        </a:spcBef>
        <a:spcAft>
          <a:spcPct val="0"/>
        </a:spcAft>
        <a:defRPr sz="4000">
          <a:solidFill>
            <a:srgbClr val="FFFFFF"/>
          </a:solidFill>
          <a:latin typeface="Futura Md BT" charset="0"/>
          <a:ea typeface="ＭＳ Ｐゴシック" charset="0"/>
        </a:defRPr>
      </a:lvl8pPr>
      <a:lvl9pPr marL="1828800" algn="l" rtl="0" fontAlgn="base">
        <a:spcBef>
          <a:spcPct val="0"/>
        </a:spcBef>
        <a:spcAft>
          <a:spcPct val="0"/>
        </a:spcAft>
        <a:defRPr sz="4000">
          <a:solidFill>
            <a:srgbClr val="FFFFFF"/>
          </a:solidFill>
          <a:latin typeface="Futura Md BT"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99.jpeg"/></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1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1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glass/start/how-it-feels/" TargetMode="External"/><Relationship Id="rId3" Type="http://schemas.openxmlformats.org/officeDocument/2006/relationships/image" Target="../media/image119.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bin"/><Relationship Id="rId5"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bin"/><Relationship Id="rId5"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image" Target="../media/image31.emf"/><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3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42.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43.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44.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45.e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46.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Word_97_-_2004_Document8.doc"/><Relationship Id="rId4" Type="http://schemas.openxmlformats.org/officeDocument/2006/relationships/image" Target="../media/image47.emf"/><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Word_97_-_2004_Document9.doc"/><Relationship Id="rId4" Type="http://schemas.openxmlformats.org/officeDocument/2006/relationships/image" Target="../media/image48.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Word_97_-_2004_Document10.doc"/><Relationship Id="rId4" Type="http://schemas.openxmlformats.org/officeDocument/2006/relationships/image" Target="../media/image49.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Word_97_-_2004_Document11.doc"/><Relationship Id="rId4" Type="http://schemas.openxmlformats.org/officeDocument/2006/relationships/image" Target="../media/image50.emf"/><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Word_97_-_2004_Document12.doc"/><Relationship Id="rId4" Type="http://schemas.openxmlformats.org/officeDocument/2006/relationships/image" Target="../media/image51.e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Word_97_-_2004_Document13.doc"/><Relationship Id="rId4" Type="http://schemas.openxmlformats.org/officeDocument/2006/relationships/image" Target="../media/image52.emf"/><Relationship Id="rId1" Type="http://schemas.openxmlformats.org/officeDocument/2006/relationships/vmlDrawing" Target="../drawings/vmlDrawing17.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Word_97_-_2004_Document14.doc"/><Relationship Id="rId4" Type="http://schemas.openxmlformats.org/officeDocument/2006/relationships/image" Target="../media/image53.emf"/><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Microsoft_Word_97_-_2004_Document15.doc"/><Relationship Id="rId4" Type="http://schemas.openxmlformats.org/officeDocument/2006/relationships/image" Target="../media/image54.emf"/><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Microsoft_Word_97_-_2004_Document16.doc"/><Relationship Id="rId4" Type="http://schemas.openxmlformats.org/officeDocument/2006/relationships/image" Target="../media/image55.png"/><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Word_97_-_2004_Document17.doc"/><Relationship Id="rId4" Type="http://schemas.openxmlformats.org/officeDocument/2006/relationships/image" Target="../media/image56.png"/><Relationship Id="rId1" Type="http://schemas.openxmlformats.org/officeDocument/2006/relationships/vmlDrawing" Target="../drawings/vmlDrawing21.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Word_97_-_2004_Document18.doc"/><Relationship Id="rId4" Type="http://schemas.openxmlformats.org/officeDocument/2006/relationships/image" Target="../media/image57.png"/><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Word_97_-_2004_Document19.doc"/><Relationship Id="rId4" Type="http://schemas.openxmlformats.org/officeDocument/2006/relationships/image" Target="../media/image58.emf"/><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Word_97_-_2004_Document20.doc"/><Relationship Id="rId4" Type="http://schemas.openxmlformats.org/officeDocument/2006/relationships/image" Target="../media/image59.png"/><Relationship Id="rId1" Type="http://schemas.openxmlformats.org/officeDocument/2006/relationships/vmlDrawing" Target="../drawings/vmlDrawing24.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Microsoft_Word_97_-_2004_Document21.doc"/><Relationship Id="rId4" Type="http://schemas.openxmlformats.org/officeDocument/2006/relationships/image" Target="../media/image60.png"/><Relationship Id="rId1" Type="http://schemas.openxmlformats.org/officeDocument/2006/relationships/vmlDrawing" Target="../drawings/vmlDrawing25.vml"/><Relationship Id="rId2"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Microsoft_Word_97_-_2004_Document22.doc"/><Relationship Id="rId4" Type="http://schemas.openxmlformats.org/officeDocument/2006/relationships/image" Target="../media/image61.png"/><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Microsoft_Word_97_-_2004_Document23.doc"/><Relationship Id="rId4" Type="http://schemas.openxmlformats.org/officeDocument/2006/relationships/image" Target="../media/image62.emf"/><Relationship Id="rId1" Type="http://schemas.openxmlformats.org/officeDocument/2006/relationships/vmlDrawing" Target="../drawings/vmlDrawing27.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Word_97_-_2004_Document24.doc"/><Relationship Id="rId4" Type="http://schemas.openxmlformats.org/officeDocument/2006/relationships/image" Target="../media/image63.png"/><Relationship Id="rId1" Type="http://schemas.openxmlformats.org/officeDocument/2006/relationships/vmlDrawing" Target="../drawings/vmlDrawing28.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Word_97_-_2004_Document25.doc"/><Relationship Id="rId4" Type="http://schemas.openxmlformats.org/officeDocument/2006/relationships/image" Target="../media/image64.png"/><Relationship Id="rId1" Type="http://schemas.openxmlformats.org/officeDocument/2006/relationships/vmlDrawing" Target="../drawings/vmlDrawing29.vml"/><Relationship Id="rId2"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Word_97_-_2004_Document26.doc"/><Relationship Id="rId4" Type="http://schemas.openxmlformats.org/officeDocument/2006/relationships/image" Target="../media/image65.png"/><Relationship Id="rId1" Type="http://schemas.openxmlformats.org/officeDocument/2006/relationships/vmlDrawing" Target="../drawings/vmlDrawing30.vml"/><Relationship Id="rId2"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Word_97_-_2004_Document27.doc"/><Relationship Id="rId4" Type="http://schemas.openxmlformats.org/officeDocument/2006/relationships/image" Target="../media/image66.png"/><Relationship Id="rId1" Type="http://schemas.openxmlformats.org/officeDocument/2006/relationships/vmlDrawing" Target="../drawings/vmlDrawing31.vml"/><Relationship Id="rId2"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Word_97_-_2004_Document28.doc"/><Relationship Id="rId4" Type="http://schemas.openxmlformats.org/officeDocument/2006/relationships/image" Target="../media/image67.png"/><Relationship Id="rId1" Type="http://schemas.openxmlformats.org/officeDocument/2006/relationships/vmlDrawing" Target="../drawings/vmlDrawing32.vml"/><Relationship Id="rId2"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Microsoft_Word_97_-_2004_Document29.doc"/><Relationship Id="rId4" Type="http://schemas.openxmlformats.org/officeDocument/2006/relationships/image" Target="../media/image68.png"/><Relationship Id="rId1" Type="http://schemas.openxmlformats.org/officeDocument/2006/relationships/vmlDrawing" Target="../drawings/vmlDrawing33.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81.xml.rels><?xml version="1.0" encoding="UTF-8" standalone="yes"?>
<Relationships xmlns="http://schemas.openxmlformats.org/package/2006/relationships"><Relationship Id="rId3" Type="http://schemas.openxmlformats.org/officeDocument/2006/relationships/hyperlink" Target="http://latinoamerica.ext.nokia.com/images/3650_hp.gif" TargetMode="External"/><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file://localhost/http://www-bsac.eecs.berkeley.edu/~riehl/campanile3.JPG" TargetMode="External"/><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82.xml.rels><?xml version="1.0" encoding="UTF-8" standalone="yes"?>
<Relationships xmlns="http://schemas.openxmlformats.org/package/2006/relationships"><Relationship Id="rId3" Type="http://schemas.openxmlformats.org/officeDocument/2006/relationships/hyperlink" Target="http://latinoamerica.ext.nokia.com/images/3650_hp.gif" TargetMode="External"/><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file://localhost/http://www-bsac.eecs.berkeley.edu/~riehl/campanile3.JPG" TargetMode="External"/><Relationship Id="rId7" Type="http://schemas.openxmlformats.org/officeDocument/2006/relationships/image" Target="../media/image74.pn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 Id="rId11" Type="http://schemas.openxmlformats.org/officeDocument/2006/relationships/image" Target="../media/image78.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5.bin"/><Relationship Id="rId5" Type="http://schemas.openxmlformats.org/officeDocument/2006/relationships/image" Target="../media/image79.png"/><Relationship Id="rId1" Type="http://schemas.openxmlformats.org/officeDocument/2006/relationships/vmlDrawing" Target="../drawings/vmlDrawing34.v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image" Target="../media/image84.png"/><Relationship Id="rId8" Type="http://schemas.openxmlformats.org/officeDocument/2006/relationships/oleObject" Target="../embeddings/oleObject6.bin"/><Relationship Id="rId9" Type="http://schemas.openxmlformats.org/officeDocument/2006/relationships/image" Target="../media/image80.png"/><Relationship Id="rId10" Type="http://schemas.openxmlformats.org/officeDocument/2006/relationships/hyperlink" Target="http://latinoamerica.ext.nokia.com/images/3650_hp.gif" TargetMode="External"/><Relationship Id="rId11" Type="http://schemas.openxmlformats.org/officeDocument/2006/relationships/image" Target="../media/image72.png"/><Relationship Id="rId1" Type="http://schemas.openxmlformats.org/officeDocument/2006/relationships/vmlDrawing" Target="../drawings/vmlDrawing35.vml"/><Relationship Id="rId2"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7.bin"/><Relationship Id="rId5" Type="http://schemas.openxmlformats.org/officeDocument/2006/relationships/image" Target="../media/image80.pn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jpeg"/><Relationship Id="rId9" Type="http://schemas.openxmlformats.org/officeDocument/2006/relationships/hyperlink" Target="http://latinoamerica.ext.nokia.com/images/3650_hp.gif" TargetMode="External"/><Relationship Id="rId10" Type="http://schemas.openxmlformats.org/officeDocument/2006/relationships/image" Target="../media/image72.png"/><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8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88.jpeg"/></Relationships>
</file>

<file path=ppt/slides/_rels/slide89.xml.rels><?xml version="1.0" encoding="UTF-8" standalone="yes"?>
<Relationships xmlns="http://schemas.openxmlformats.org/package/2006/relationships"><Relationship Id="rId11" Type="http://schemas.openxmlformats.org/officeDocument/2006/relationships/hyperlink" Target="http://latinoamerica.ext.nokia.com/images/3650_hp.gif" TargetMode="External"/><Relationship Id="rId12" Type="http://schemas.openxmlformats.org/officeDocument/2006/relationships/image" Target="../media/image72.png"/><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notesSlide" Target="../notesSlides/notesSlide28.xml"/><Relationship Id="rId4" Type="http://schemas.openxmlformats.org/officeDocument/2006/relationships/image" Target="../media/image74.pn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73.jpeg"/><Relationship Id="rId8" Type="http://schemas.openxmlformats.org/officeDocument/2006/relationships/image" Target="file://localhost/http://www-bsac.eecs.berkeley.edu/~riehl/campanile3.JPG" TargetMode="External"/><Relationship Id="rId9" Type="http://schemas.openxmlformats.org/officeDocument/2006/relationships/oleObject" Target="../embeddings/oleObject8.bin"/><Relationship Id="rId10"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9.bin"/><Relationship Id="rId5" Type="http://schemas.openxmlformats.org/officeDocument/2006/relationships/image" Target="../media/image80.png"/><Relationship Id="rId6" Type="http://schemas.openxmlformats.org/officeDocument/2006/relationships/hyperlink" Target="http://latinoamerica.ext.nokia.com/images/3650_hp.gif" TargetMode="External"/><Relationship Id="rId7" Type="http://schemas.openxmlformats.org/officeDocument/2006/relationships/image" Target="../media/image72.png"/><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hyperlink" Target="Davis_ACM-MM-2004_Video.mpeg" TargetMode="External"/><Relationship Id="rId6" Type="http://schemas.openxmlformats.org/officeDocument/2006/relationships/image" Target="../media/image75.jpeg"/><Relationship Id="rId7" Type="http://schemas.openxmlformats.org/officeDocument/2006/relationships/image" Target="../media/image91.png"/><Relationship Id="rId1" Type="http://schemas.microsoft.com/office/2007/relationships/media" Target="file://localhost/Users/ray/Desktop/Classes_Work/I240/Spring2010/Davis_ACM-MM-2004_Video.mpg" TargetMode="External"/><Relationship Id="rId2" Type="http://schemas.openxmlformats.org/officeDocument/2006/relationships/video" Target="file://localhost/Users/ray/Desktop/Classes_Work/I240/Spring2010/Davis_ACM-MM-2004_Video.mp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0.bin"/><Relationship Id="rId5" Type="http://schemas.openxmlformats.org/officeDocument/2006/relationships/image" Target="../media/image80.png"/><Relationship Id="rId6" Type="http://schemas.openxmlformats.org/officeDocument/2006/relationships/image" Target="../media/image72.png"/><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5.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IS 240 - Spring 2011</a:t>
            </a:r>
          </a:p>
        </p:txBody>
      </p:sp>
      <p:sp>
        <p:nvSpPr>
          <p:cNvPr id="83977" name="Rectangle 9"/>
          <p:cNvSpPr>
            <a:spLocks noGrp="1" noChangeArrowheads="1"/>
          </p:cNvSpPr>
          <p:nvPr>
            <p:ph type="title"/>
          </p:nvPr>
        </p:nvSpPr>
        <p:spPr/>
        <p:txBody>
          <a:bodyPr/>
          <a:lstStyle/>
          <a:p>
            <a:r>
              <a:rPr lang="en-US" sz="3600" dirty="0"/>
              <a:t>Lecture </a:t>
            </a:r>
            <a:r>
              <a:rPr lang="en-US" sz="3600" dirty="0" smtClean="0"/>
              <a:t>18: </a:t>
            </a:r>
            <a:r>
              <a:rPr lang="en-US" sz="3600" dirty="0"/>
              <a:t>GIR and MMM3</a:t>
            </a:r>
          </a:p>
        </p:txBody>
      </p:sp>
      <p:sp>
        <p:nvSpPr>
          <p:cNvPr id="83971" name="Rectangle 3"/>
          <p:cNvSpPr>
            <a:spLocks noGrp="1" noChangeArrowheads="1"/>
          </p:cNvSpPr>
          <p:nvPr>
            <p:ph type="subTitle" idx="4294967295"/>
          </p:nvPr>
        </p:nvSpPr>
        <p:spPr>
          <a:xfrm>
            <a:off x="990600" y="4572000"/>
            <a:ext cx="7010400" cy="1752600"/>
          </a:xfrm>
          <a:noFill/>
          <a:ln/>
        </p:spPr>
        <p:txBody>
          <a:bodyPr lIns="92075" tIns="46038" rIns="92075" bIns="46038"/>
          <a:lstStyle/>
          <a:p>
            <a:pPr marL="0" indent="0" algn="ctr">
              <a:buFontTx/>
              <a:buNone/>
            </a:pPr>
            <a:r>
              <a:rPr lang="en-US" sz="2600" b="1"/>
              <a:t>Ray R. Larson</a:t>
            </a:r>
          </a:p>
          <a:p>
            <a:pPr marL="0" indent="0" algn="ctr">
              <a:buFontTx/>
              <a:buNone/>
            </a:pPr>
            <a:r>
              <a:rPr lang="en-US" sz="2600" b="1"/>
              <a:t>University of California, Berkeley</a:t>
            </a:r>
          </a:p>
          <a:p>
            <a:pPr marL="0" indent="0" algn="ctr">
              <a:buFontTx/>
              <a:buNone/>
            </a:pPr>
            <a:r>
              <a:rPr lang="en-US" sz="2600" b="1"/>
              <a:t>School of Information</a:t>
            </a:r>
          </a:p>
          <a:p>
            <a:pPr marL="0" indent="0" algn="ctr">
              <a:buFontTx/>
              <a:buNone/>
            </a:pPr>
            <a:r>
              <a:rPr lang="en-US" sz="1400" b="1"/>
              <a:t>(Original version presented at Kyoto University, March 23, 2010)</a:t>
            </a:r>
            <a:endParaRPr lang="en-US" sz="2000" b="1"/>
          </a:p>
        </p:txBody>
      </p:sp>
      <p:sp>
        <p:nvSpPr>
          <p:cNvPr id="83975" name="Rectangle 7"/>
          <p:cNvSpPr>
            <a:spLocks noChangeArrowheads="1"/>
          </p:cNvSpPr>
          <p:nvPr/>
        </p:nvSpPr>
        <p:spPr bwMode="auto">
          <a:xfrm>
            <a:off x="762000" y="1295400"/>
            <a:ext cx="7620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spcBef>
                <a:spcPct val="20000"/>
              </a:spcBef>
            </a:pPr>
            <a:r>
              <a:rPr lang="en-US" sz="3600" b="1" dirty="0"/>
              <a:t>GIR and Location-Based Search:</a:t>
            </a:r>
          </a:p>
          <a:p>
            <a:pPr>
              <a:spcBef>
                <a:spcPct val="20000"/>
              </a:spcBef>
            </a:pPr>
            <a:r>
              <a:rPr lang="en-US" sz="3600" b="1" dirty="0"/>
              <a:t>Access to Geo-Referenced Information </a:t>
            </a:r>
            <a:r>
              <a:rPr lang="en-US" sz="3600" b="1" dirty="0" smtClean="0"/>
              <a:t>Resources</a:t>
            </a:r>
            <a:endParaRPr lang="en-US" sz="36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endParaRPr lang="en-US"/>
          </a:p>
          <a:p>
            <a:r>
              <a:rPr lang="en-US"/>
              <a:t>IS 240 – Spring 2011	</a:t>
            </a:r>
          </a:p>
        </p:txBody>
      </p:sp>
      <p:sp>
        <p:nvSpPr>
          <p:cNvPr id="1810434" name="Rectangle 2"/>
          <p:cNvSpPr>
            <a:spLocks noGrp="1" noChangeArrowheads="1"/>
          </p:cNvSpPr>
          <p:nvPr>
            <p:ph type="title"/>
          </p:nvPr>
        </p:nvSpPr>
        <p:spPr/>
        <p:txBody>
          <a:bodyPr/>
          <a:lstStyle/>
          <a:p>
            <a:r>
              <a:rPr lang="en-US" sz="2800"/>
              <a:t>CA Counties – Geometric Approximations</a:t>
            </a:r>
          </a:p>
        </p:txBody>
      </p:sp>
      <p:pic>
        <p:nvPicPr>
          <p:cNvPr id="1810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752600"/>
            <a:ext cx="31432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10436" name="Text Box 4"/>
          <p:cNvSpPr txBox="1">
            <a:spLocks noChangeArrowheads="1"/>
          </p:cNvSpPr>
          <p:nvPr/>
        </p:nvSpPr>
        <p:spPr bwMode="auto">
          <a:xfrm>
            <a:off x="2667000" y="2057400"/>
            <a:ext cx="9906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MBRs</a:t>
            </a:r>
          </a:p>
        </p:txBody>
      </p:sp>
      <p:pic>
        <p:nvPicPr>
          <p:cNvPr id="1810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52600"/>
            <a:ext cx="313372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10438" name="Text Box 6"/>
          <p:cNvSpPr txBox="1">
            <a:spLocks noChangeArrowheads="1"/>
          </p:cNvSpPr>
          <p:nvPr/>
        </p:nvSpPr>
        <p:spPr bwMode="auto">
          <a:xfrm>
            <a:off x="2667000" y="5622925"/>
            <a:ext cx="4102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a:t>Ave. False Area of Approximation:</a:t>
            </a:r>
          </a:p>
          <a:p>
            <a:r>
              <a:rPr lang="en-US" sz="1800"/>
              <a:t>MBRs:  94.61%	Convex Hulls: 26.73%</a:t>
            </a:r>
          </a:p>
        </p:txBody>
      </p:sp>
      <p:sp>
        <p:nvSpPr>
          <p:cNvPr id="1810439" name="Text Box 7"/>
          <p:cNvSpPr txBox="1">
            <a:spLocks noChangeArrowheads="1"/>
          </p:cNvSpPr>
          <p:nvPr/>
        </p:nvSpPr>
        <p:spPr bwMode="auto">
          <a:xfrm>
            <a:off x="6400800" y="2057400"/>
            <a:ext cx="187801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Convex Hulls</a:t>
            </a:r>
          </a:p>
        </p:txBody>
      </p:sp>
      <p:sp>
        <p:nvSpPr>
          <p:cNvPr id="1810440" name="Line 8"/>
          <p:cNvSpPr>
            <a:spLocks noChangeShapeType="1"/>
          </p:cNvSpPr>
          <p:nvPr/>
        </p:nvSpPr>
        <p:spPr bwMode="auto">
          <a:xfrm>
            <a:off x="1143000" y="55626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05419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3746" name="Rectangle 2"/>
          <p:cNvSpPr>
            <a:spLocks noGrp="1" noChangeArrowheads="1"/>
          </p:cNvSpPr>
          <p:nvPr>
            <p:ph type="title"/>
          </p:nvPr>
        </p:nvSpPr>
        <p:spPr/>
        <p:txBody>
          <a:bodyPr/>
          <a:lstStyle/>
          <a:p>
            <a:r>
              <a:rPr lang="en-US"/>
              <a:t>Kodak Picture Spot</a:t>
            </a:r>
          </a:p>
        </p:txBody>
      </p:sp>
      <p:pic>
        <p:nvPicPr>
          <p:cNvPr id="543747" name="Picture 3" descr="picth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19200"/>
            <a:ext cx="7162800" cy="4876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4770" name="Rectangle 2"/>
          <p:cNvSpPr>
            <a:spLocks noGrp="1" noChangeArrowheads="1"/>
          </p:cNvSpPr>
          <p:nvPr>
            <p:ph type="title"/>
          </p:nvPr>
        </p:nvSpPr>
        <p:spPr/>
        <p:txBody>
          <a:bodyPr/>
          <a:lstStyle/>
          <a:p>
            <a:r>
              <a:rPr lang="en-US"/>
              <a:t>Themed Kodak Picture Spot</a:t>
            </a:r>
          </a:p>
        </p:txBody>
      </p:sp>
      <p:pic>
        <p:nvPicPr>
          <p:cNvPr id="544771" name="Picture 3" descr="pic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700838" cy="5026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5794" name="Rectangle 2"/>
          <p:cNvSpPr>
            <a:spLocks noGrp="1" noChangeArrowheads="1"/>
          </p:cNvSpPr>
          <p:nvPr>
            <p:ph type="title"/>
          </p:nvPr>
        </p:nvSpPr>
        <p:spPr/>
        <p:txBody>
          <a:bodyPr/>
          <a:lstStyle/>
          <a:p>
            <a:r>
              <a:rPr lang="en-US"/>
              <a:t>Location Guesser Concept</a:t>
            </a:r>
          </a:p>
        </p:txBody>
      </p:sp>
      <p:sp>
        <p:nvSpPr>
          <p:cNvPr id="545795" name="Rectangle 3"/>
          <p:cNvSpPr>
            <a:spLocks noGrp="1" noChangeArrowheads="1"/>
          </p:cNvSpPr>
          <p:nvPr>
            <p:ph type="body" idx="1"/>
          </p:nvPr>
        </p:nvSpPr>
        <p:spPr/>
        <p:txBody>
          <a:bodyPr/>
          <a:lstStyle/>
          <a:p>
            <a:r>
              <a:rPr lang="en-US"/>
              <a:t>Calculate weighted sum of features</a:t>
            </a:r>
          </a:p>
          <a:p>
            <a:pPr lvl="1"/>
            <a:r>
              <a:rPr lang="en-US"/>
              <a:t>Most recently </a:t>
            </a:r>
            <a:r>
              <a:rPr lang="ja-JP" altLang="en-US">
                <a:latin typeface="Arial"/>
              </a:rPr>
              <a:t>“</a:t>
            </a:r>
            <a:r>
              <a:rPr lang="en-US"/>
              <a:t>visited</a:t>
            </a:r>
            <a:r>
              <a:rPr lang="ja-JP" altLang="en-US">
                <a:latin typeface="Arial"/>
              </a:rPr>
              <a:t>”</a:t>
            </a:r>
            <a:r>
              <a:rPr lang="en-US"/>
              <a:t> location</a:t>
            </a:r>
          </a:p>
          <a:p>
            <a:pPr lvl="1"/>
            <a:r>
              <a:rPr lang="en-US"/>
              <a:t>Most </a:t>
            </a:r>
            <a:r>
              <a:rPr lang="ja-JP" altLang="en-US">
                <a:latin typeface="Arial"/>
              </a:rPr>
              <a:t>“</a:t>
            </a:r>
            <a:r>
              <a:rPr lang="en-US"/>
              <a:t>visited</a:t>
            </a:r>
            <a:r>
              <a:rPr lang="ja-JP" altLang="en-US">
                <a:latin typeface="Arial"/>
              </a:rPr>
              <a:t>”</a:t>
            </a:r>
            <a:r>
              <a:rPr lang="en-US"/>
              <a:t> location by me in this CellID around this time</a:t>
            </a:r>
          </a:p>
          <a:p>
            <a:pPr lvl="1"/>
            <a:r>
              <a:rPr lang="en-US"/>
              <a:t>Most </a:t>
            </a:r>
            <a:r>
              <a:rPr lang="ja-JP" altLang="en-US">
                <a:latin typeface="Arial"/>
              </a:rPr>
              <a:t>“</a:t>
            </a:r>
            <a:r>
              <a:rPr lang="en-US"/>
              <a:t>visited</a:t>
            </a:r>
            <a:r>
              <a:rPr lang="ja-JP" altLang="en-US">
                <a:latin typeface="Arial"/>
              </a:rPr>
              <a:t>”</a:t>
            </a:r>
            <a:r>
              <a:rPr lang="en-US"/>
              <a:t> location by me in this CellID</a:t>
            </a:r>
          </a:p>
          <a:p>
            <a:pPr lvl="1"/>
            <a:r>
              <a:rPr lang="en-US"/>
              <a:t>Most </a:t>
            </a:r>
            <a:r>
              <a:rPr lang="ja-JP" altLang="en-US">
                <a:latin typeface="Arial"/>
              </a:rPr>
              <a:t>“</a:t>
            </a:r>
            <a:r>
              <a:rPr lang="en-US"/>
              <a:t>visited</a:t>
            </a:r>
            <a:r>
              <a:rPr lang="ja-JP" altLang="en-US">
                <a:latin typeface="Arial"/>
              </a:rPr>
              <a:t>”</a:t>
            </a:r>
            <a:r>
              <a:rPr lang="en-US"/>
              <a:t> location by </a:t>
            </a:r>
            <a:r>
              <a:rPr lang="ja-JP" altLang="en-US">
                <a:latin typeface="Arial"/>
              </a:rPr>
              <a:t>“</a:t>
            </a:r>
            <a:r>
              <a:rPr lang="en-US"/>
              <a:t>others</a:t>
            </a:r>
            <a:r>
              <a:rPr lang="ja-JP" altLang="en-US">
                <a:latin typeface="Arial"/>
              </a:rPr>
              <a:t>”</a:t>
            </a:r>
            <a:r>
              <a:rPr lang="en-US"/>
              <a:t> in this CellID around this time</a:t>
            </a:r>
          </a:p>
          <a:p>
            <a:pPr lvl="1"/>
            <a:r>
              <a:rPr lang="en-US"/>
              <a:t>Most </a:t>
            </a:r>
            <a:r>
              <a:rPr lang="ja-JP" altLang="en-US">
                <a:latin typeface="Arial"/>
              </a:rPr>
              <a:t>“</a:t>
            </a:r>
            <a:r>
              <a:rPr lang="en-US"/>
              <a:t>visited</a:t>
            </a:r>
            <a:r>
              <a:rPr lang="ja-JP" altLang="en-US">
                <a:latin typeface="Arial"/>
              </a:rPr>
              <a:t>”</a:t>
            </a:r>
            <a:r>
              <a:rPr lang="en-US"/>
              <a:t> location by </a:t>
            </a:r>
            <a:r>
              <a:rPr lang="ja-JP" altLang="en-US">
                <a:latin typeface="Arial"/>
              </a:rPr>
              <a:t>“</a:t>
            </a:r>
            <a:r>
              <a:rPr lang="en-US"/>
              <a:t>others</a:t>
            </a:r>
            <a:r>
              <a:rPr lang="ja-JP" altLang="en-US">
                <a:latin typeface="Arial"/>
              </a:rPr>
              <a:t>”</a:t>
            </a:r>
            <a:r>
              <a:rPr lang="en-US"/>
              <a:t> in this CellID</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6818" name="Rectangle 2"/>
          <p:cNvSpPr>
            <a:spLocks noGrp="1" noChangeArrowheads="1"/>
          </p:cNvSpPr>
          <p:nvPr>
            <p:ph type="title"/>
          </p:nvPr>
        </p:nvSpPr>
        <p:spPr/>
        <p:txBody>
          <a:bodyPr/>
          <a:lstStyle/>
          <a:p>
            <a:r>
              <a:rPr lang="en-US" sz="3600"/>
              <a:t>Location Guesser Performance</a:t>
            </a:r>
          </a:p>
        </p:txBody>
      </p:sp>
      <p:sp>
        <p:nvSpPr>
          <p:cNvPr id="546819" name="Rectangle 3"/>
          <p:cNvSpPr>
            <a:spLocks noGrp="1" noChangeArrowheads="1"/>
          </p:cNvSpPr>
          <p:nvPr>
            <p:ph type="body" idx="1"/>
          </p:nvPr>
        </p:nvSpPr>
        <p:spPr/>
        <p:txBody>
          <a:bodyPr/>
          <a:lstStyle/>
          <a:p>
            <a:pPr>
              <a:lnSpc>
                <a:spcPct val="90000"/>
              </a:lnSpc>
            </a:pPr>
            <a:r>
              <a:rPr lang="en-US"/>
              <a:t>Exempting the occasions on which a user first enters a new location into the system, MMM guessed the correct location of the subject of the photo (out of an average of 36.8 possible locations):</a:t>
            </a:r>
          </a:p>
          <a:p>
            <a:pPr lvl="1">
              <a:lnSpc>
                <a:spcPct val="90000"/>
              </a:lnSpc>
            </a:pPr>
            <a:r>
              <a:rPr lang="en-US"/>
              <a:t>100% of the time within the first four guesses</a:t>
            </a:r>
          </a:p>
          <a:p>
            <a:pPr lvl="1">
              <a:lnSpc>
                <a:spcPct val="90000"/>
              </a:lnSpc>
            </a:pPr>
            <a:r>
              <a:rPr lang="en-US"/>
              <a:t>96% of the time within the first three guesses</a:t>
            </a:r>
          </a:p>
          <a:p>
            <a:pPr lvl="1">
              <a:lnSpc>
                <a:spcPct val="90000"/>
              </a:lnSpc>
            </a:pPr>
            <a:r>
              <a:rPr lang="en-US"/>
              <a:t>88% of the time within the first two guesses</a:t>
            </a:r>
          </a:p>
          <a:p>
            <a:pPr lvl="1">
              <a:lnSpc>
                <a:spcPct val="90000"/>
              </a:lnSpc>
            </a:pPr>
            <a:r>
              <a:rPr lang="en-US"/>
              <a:t>69% of the time as the first guess</a:t>
            </a:r>
          </a:p>
          <a:p>
            <a:pPr>
              <a:lnSpc>
                <a:spcPct val="90000"/>
              </a:lnSpc>
            </a:pPr>
            <a:endParaRPr lang="en-US"/>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7842" name="Rectangle 2"/>
          <p:cNvSpPr>
            <a:spLocks noGrp="1" noChangeArrowheads="1"/>
          </p:cNvSpPr>
          <p:nvPr>
            <p:ph type="title"/>
          </p:nvPr>
        </p:nvSpPr>
        <p:spPr/>
        <p:txBody>
          <a:bodyPr/>
          <a:lstStyle/>
          <a:p>
            <a:r>
              <a:rPr lang="en-US"/>
              <a:t>Future of Mobile Imaging</a:t>
            </a:r>
          </a:p>
        </p:txBody>
      </p:sp>
      <p:sp>
        <p:nvSpPr>
          <p:cNvPr id="547843" name="Rectangle 3"/>
          <p:cNvSpPr>
            <a:spLocks noGrp="1" noChangeArrowheads="1"/>
          </p:cNvSpPr>
          <p:nvPr>
            <p:ph type="body" idx="1"/>
          </p:nvPr>
        </p:nvSpPr>
        <p:spPr/>
        <p:txBody>
          <a:bodyPr/>
          <a:lstStyle/>
          <a:p>
            <a:pPr marL="533400" indent="-533400">
              <a:lnSpc>
                <a:spcPct val="80000"/>
              </a:lnSpc>
            </a:pPr>
            <a:r>
              <a:rPr lang="en-US" sz="2800"/>
              <a:t>Integrate media capture and analysis at the point of capture and throughout the media lifecycle</a:t>
            </a:r>
          </a:p>
          <a:p>
            <a:pPr marL="533400" indent="-533400">
              <a:lnSpc>
                <a:spcPct val="80000"/>
              </a:lnSpc>
            </a:pPr>
            <a:r>
              <a:rPr lang="en-US" sz="2800"/>
              <a:t>Leverage contextual metadata (spatial, temporal, social, etc.) about the capture and use of media content</a:t>
            </a:r>
          </a:p>
          <a:p>
            <a:pPr marL="533400" indent="-533400">
              <a:lnSpc>
                <a:spcPct val="80000"/>
              </a:lnSpc>
            </a:pPr>
            <a:r>
              <a:rPr lang="en-US" sz="2800"/>
              <a:t>Design systems that incorporate human beings as functional components and aggregate user behavior</a:t>
            </a:r>
          </a:p>
          <a:p>
            <a:pPr marL="533400" indent="-533400">
              <a:lnSpc>
                <a:spcPct val="80000"/>
              </a:lnSpc>
            </a:pPr>
            <a:r>
              <a:rPr lang="en-US" sz="2800" i="1"/>
              <a:t>Leveraging the spatio-temporal-social context of media capture and use can enable us to infer media content and solve key problems in mobile media management</a:t>
            </a:r>
            <a:endParaRPr lang="en-US" sz="2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7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7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7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22594" name="Rectangle 2"/>
          <p:cNvSpPr>
            <a:spLocks noGrp="1" noChangeArrowheads="1"/>
          </p:cNvSpPr>
          <p:nvPr>
            <p:ph type="title"/>
          </p:nvPr>
        </p:nvSpPr>
        <p:spPr/>
        <p:txBody>
          <a:bodyPr/>
          <a:lstStyle/>
          <a:p>
            <a:r>
              <a:rPr lang="en-US"/>
              <a:t>MMM Revisited 2010</a:t>
            </a:r>
          </a:p>
        </p:txBody>
      </p:sp>
      <p:sp>
        <p:nvSpPr>
          <p:cNvPr id="622595" name="Rectangle 3"/>
          <p:cNvSpPr>
            <a:spLocks noGrp="1" noChangeArrowheads="1"/>
          </p:cNvSpPr>
          <p:nvPr>
            <p:ph type="body" idx="1"/>
          </p:nvPr>
        </p:nvSpPr>
        <p:spPr/>
        <p:txBody>
          <a:bodyPr/>
          <a:lstStyle/>
          <a:p>
            <a:r>
              <a:rPr lang="en-US"/>
              <a:t>Technology has continued to develop and the social technologies have flourished</a:t>
            </a:r>
          </a:p>
          <a:p>
            <a:r>
              <a:rPr lang="en-US"/>
              <a:t>Many of the Yahoo! Social media services including geotagging in Flickr have been influenced by MMM (Marc was the founding director of the Yahoo! Berkeley research lab)</a:t>
            </a:r>
          </a:p>
          <a:p>
            <a:r>
              <a:rPr lang="en-US"/>
              <a:t>Many of the student MMM projects went on to become startups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23618" name="Rectangle 2"/>
          <p:cNvSpPr>
            <a:spLocks noGrp="1" noChangeArrowheads="1"/>
          </p:cNvSpPr>
          <p:nvPr>
            <p:ph type="title"/>
          </p:nvPr>
        </p:nvSpPr>
        <p:spPr/>
        <p:txBody>
          <a:bodyPr/>
          <a:lstStyle/>
          <a:p>
            <a:r>
              <a:rPr lang="en-US"/>
              <a:t>But…	</a:t>
            </a:r>
          </a:p>
        </p:txBody>
      </p:sp>
      <p:sp>
        <p:nvSpPr>
          <p:cNvPr id="623619" name="Rectangle 3"/>
          <p:cNvSpPr>
            <a:spLocks noGrp="1" noChangeArrowheads="1"/>
          </p:cNvSpPr>
          <p:nvPr>
            <p:ph type="body" idx="1"/>
          </p:nvPr>
        </p:nvSpPr>
        <p:spPr/>
        <p:txBody>
          <a:bodyPr/>
          <a:lstStyle/>
          <a:p>
            <a:r>
              <a:rPr lang="en-US"/>
              <a:t>The basic concept inspired by the Campanile example has not yet been fully realized</a:t>
            </a:r>
          </a:p>
          <a:p>
            <a:r>
              <a:rPr lang="en-US"/>
              <a:t>In discussions on research collaborations with Dr. Satoshi Nakamura we have begun to define a related area combining</a:t>
            </a:r>
          </a:p>
          <a:p>
            <a:pPr lvl="1"/>
            <a:r>
              <a:rPr lang="en-US"/>
              <a:t>Photo-based GIR</a:t>
            </a:r>
          </a:p>
          <a:p>
            <a:pPr lvl="1"/>
            <a:r>
              <a:rPr lang="en-US"/>
              <a:t>Personal photo collections</a:t>
            </a:r>
          </a:p>
          <a:p>
            <a:pPr lvl="1"/>
            <a:r>
              <a:rPr lang="en-US"/>
              <a:t>Augmented reality mobile applications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IS 240 - Spring 2011</a:t>
            </a:r>
          </a:p>
        </p:txBody>
      </p:sp>
      <p:sp>
        <p:nvSpPr>
          <p:cNvPr id="624642" name="Rectangle 2"/>
          <p:cNvSpPr>
            <a:spLocks noGrp="1" noChangeArrowheads="1"/>
          </p:cNvSpPr>
          <p:nvPr>
            <p:ph type="title"/>
          </p:nvPr>
        </p:nvSpPr>
        <p:spPr/>
        <p:txBody>
          <a:bodyPr/>
          <a:lstStyle/>
          <a:p>
            <a:r>
              <a:rPr lang="en-US"/>
              <a:t>Current Technology	</a:t>
            </a:r>
          </a:p>
        </p:txBody>
      </p:sp>
      <p:sp>
        <p:nvSpPr>
          <p:cNvPr id="624643" name="Rectangle 3"/>
          <p:cNvSpPr>
            <a:spLocks noGrp="1" noChangeArrowheads="1"/>
          </p:cNvSpPr>
          <p:nvPr>
            <p:ph type="body" sz="half" idx="1"/>
          </p:nvPr>
        </p:nvSpPr>
        <p:spPr/>
        <p:txBody>
          <a:bodyPr/>
          <a:lstStyle/>
          <a:p>
            <a:pPr>
              <a:lnSpc>
                <a:spcPct val="90000"/>
              </a:lnSpc>
            </a:pPr>
            <a:r>
              <a:rPr lang="en-US" sz="2400"/>
              <a:t>High speed network connections</a:t>
            </a:r>
          </a:p>
          <a:p>
            <a:pPr>
              <a:lnSpc>
                <a:spcPct val="90000"/>
              </a:lnSpc>
            </a:pPr>
            <a:r>
              <a:rPr lang="en-US" sz="2400"/>
              <a:t>Built-in GPS</a:t>
            </a:r>
          </a:p>
          <a:p>
            <a:pPr lvl="1">
              <a:lnSpc>
                <a:spcPct val="90000"/>
              </a:lnSpc>
            </a:pPr>
            <a:r>
              <a:rPr lang="en-US" sz="2000"/>
              <a:t>Time and geographic coords automatically embedded in photo metadata</a:t>
            </a:r>
          </a:p>
          <a:p>
            <a:pPr lvl="1">
              <a:lnSpc>
                <a:spcPct val="90000"/>
              </a:lnSpc>
            </a:pPr>
            <a:r>
              <a:rPr lang="en-US" sz="2000"/>
              <a:t>Motion sensor embeds camera orientation and direction</a:t>
            </a:r>
          </a:p>
          <a:p>
            <a:pPr>
              <a:lnSpc>
                <a:spcPct val="90000"/>
              </a:lnSpc>
            </a:pPr>
            <a:r>
              <a:rPr lang="en-US" sz="2400"/>
              <a:t>Development platform</a:t>
            </a:r>
          </a:p>
          <a:p>
            <a:pPr lvl="1">
              <a:lnSpc>
                <a:spcPct val="90000"/>
              </a:lnSpc>
            </a:pPr>
            <a:r>
              <a:rPr lang="en-US" sz="2000"/>
              <a:t>Thousands of applications available</a:t>
            </a:r>
          </a:p>
          <a:p>
            <a:pPr>
              <a:lnSpc>
                <a:spcPct val="90000"/>
              </a:lnSpc>
            </a:pPr>
            <a:r>
              <a:rPr lang="en-US" sz="2400"/>
              <a:t>Full computational capabilities</a:t>
            </a:r>
          </a:p>
          <a:p>
            <a:pPr>
              <a:lnSpc>
                <a:spcPct val="90000"/>
              </a:lnSpc>
            </a:pPr>
            <a:r>
              <a:rPr lang="en-US" sz="2400"/>
              <a:t>Up to 32GB local storage</a:t>
            </a:r>
          </a:p>
        </p:txBody>
      </p:sp>
      <p:pic>
        <p:nvPicPr>
          <p:cNvPr id="624648"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9388" y="1219200"/>
            <a:ext cx="2814637" cy="49530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a:t>IS 240 - Spring 2011</a:t>
            </a:r>
          </a:p>
        </p:txBody>
      </p:sp>
      <p:sp>
        <p:nvSpPr>
          <p:cNvPr id="626690" name="Rectangle 2"/>
          <p:cNvSpPr>
            <a:spLocks noGrp="1" noChangeArrowheads="1"/>
          </p:cNvSpPr>
          <p:nvPr>
            <p:ph type="title"/>
          </p:nvPr>
        </p:nvSpPr>
        <p:spPr/>
        <p:txBody>
          <a:bodyPr/>
          <a:lstStyle/>
          <a:p>
            <a:r>
              <a:rPr lang="en-US"/>
              <a:t>Augmented Reality</a:t>
            </a:r>
          </a:p>
        </p:txBody>
      </p:sp>
      <p:sp>
        <p:nvSpPr>
          <p:cNvPr id="626691" name="Rectangle 3"/>
          <p:cNvSpPr>
            <a:spLocks noGrp="1" noChangeArrowheads="1"/>
          </p:cNvSpPr>
          <p:nvPr>
            <p:ph type="body" sz="half" idx="1"/>
          </p:nvPr>
        </p:nvSpPr>
        <p:spPr/>
        <p:txBody>
          <a:bodyPr/>
          <a:lstStyle/>
          <a:p>
            <a:pPr>
              <a:lnSpc>
                <a:spcPct val="90000"/>
              </a:lnSpc>
            </a:pPr>
            <a:r>
              <a:rPr lang="en-US" sz="2800"/>
              <a:t>Among the many applications available we have seen the rise of several Augmented Reality apps</a:t>
            </a:r>
          </a:p>
          <a:p>
            <a:pPr>
              <a:lnSpc>
                <a:spcPct val="90000"/>
              </a:lnSpc>
            </a:pPr>
            <a:r>
              <a:rPr lang="en-US" sz="2800"/>
              <a:t>Basic concept</a:t>
            </a:r>
          </a:p>
          <a:p>
            <a:pPr lvl="1">
              <a:lnSpc>
                <a:spcPct val="90000"/>
              </a:lnSpc>
            </a:pPr>
            <a:r>
              <a:rPr lang="en-US" sz="2400"/>
              <a:t>Use location information to </a:t>
            </a:r>
          </a:p>
          <a:p>
            <a:pPr lvl="2">
              <a:lnSpc>
                <a:spcPct val="90000"/>
              </a:lnSpc>
            </a:pPr>
            <a:r>
              <a:rPr lang="en-US" sz="2000"/>
              <a:t>Give directions</a:t>
            </a:r>
          </a:p>
          <a:p>
            <a:pPr lvl="2">
              <a:lnSpc>
                <a:spcPct val="90000"/>
              </a:lnSpc>
            </a:pPr>
            <a:r>
              <a:rPr lang="en-US" sz="2000"/>
              <a:t>Show current or historic data such as photos</a:t>
            </a:r>
          </a:p>
          <a:p>
            <a:pPr lvl="2">
              <a:lnSpc>
                <a:spcPct val="90000"/>
              </a:lnSpc>
            </a:pPr>
            <a:r>
              <a:rPr lang="en-US" sz="2000"/>
              <a:t>Leave messages at locations for others to find</a:t>
            </a:r>
          </a:p>
        </p:txBody>
      </p:sp>
      <p:pic>
        <p:nvPicPr>
          <p:cNvPr id="62669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9388" y="1219200"/>
            <a:ext cx="2814637" cy="4953000"/>
          </a:xfrm>
        </p:spPr>
      </p:pic>
      <p:pic>
        <p:nvPicPr>
          <p:cNvPr id="626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3907">
            <a:off x="5139532" y="2477294"/>
            <a:ext cx="2971800" cy="197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IS 240 - Spring 2011</a:t>
            </a:r>
          </a:p>
        </p:txBody>
      </p:sp>
      <p:sp>
        <p:nvSpPr>
          <p:cNvPr id="627714" name="Rectangle 2"/>
          <p:cNvSpPr>
            <a:spLocks noGrp="1" noChangeArrowheads="1"/>
          </p:cNvSpPr>
          <p:nvPr>
            <p:ph type="title"/>
          </p:nvPr>
        </p:nvSpPr>
        <p:spPr/>
        <p:txBody>
          <a:bodyPr/>
          <a:lstStyle/>
          <a:p>
            <a:r>
              <a:rPr lang="en-US"/>
              <a:t>Augmented reality - AcrossAir</a:t>
            </a:r>
          </a:p>
        </p:txBody>
      </p:sp>
      <p:pic>
        <p:nvPicPr>
          <p:cNvPr id="627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65601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6277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3636963" cy="5462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12482" name="Rectangle 2"/>
          <p:cNvSpPr>
            <a:spLocks noGrp="1" noChangeArrowheads="1"/>
          </p:cNvSpPr>
          <p:nvPr>
            <p:ph type="title"/>
          </p:nvPr>
        </p:nvSpPr>
        <p:spPr/>
        <p:txBody>
          <a:bodyPr/>
          <a:lstStyle/>
          <a:p>
            <a:r>
              <a:rPr lang="en-US" sz="2400"/>
              <a:t>CA User Defined Areas (UDAs) in the Test Collection</a:t>
            </a:r>
          </a:p>
        </p:txBody>
      </p:sp>
      <p:pic>
        <p:nvPicPr>
          <p:cNvPr id="1812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48958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809579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a:t>IS 240 - Spring 2011</a:t>
            </a:r>
          </a:p>
        </p:txBody>
      </p:sp>
      <p:sp>
        <p:nvSpPr>
          <p:cNvPr id="628738" name="Rectangle 2"/>
          <p:cNvSpPr>
            <a:spLocks noGrp="1" noChangeArrowheads="1"/>
          </p:cNvSpPr>
          <p:nvPr>
            <p:ph type="title"/>
          </p:nvPr>
        </p:nvSpPr>
        <p:spPr/>
        <p:txBody>
          <a:bodyPr/>
          <a:lstStyle/>
          <a:p>
            <a:r>
              <a:rPr lang="en-US" sz="3600"/>
              <a:t>Augmented reality - Sekai Camera</a:t>
            </a:r>
          </a:p>
        </p:txBody>
      </p:sp>
      <p:pic>
        <p:nvPicPr>
          <p:cNvPr id="6287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14400"/>
            <a:ext cx="472440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6287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72440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6287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572000" cy="3046413"/>
          </a:xfrm>
          <a:prstGeom prst="rect">
            <a:avLst/>
          </a:prstGeom>
          <a:noFill/>
          <a:extLst>
            <a:ext uri="{909E8E84-426E-40dd-AFC4-6F175D3DCCD1}">
              <a14:hiddenFill xmlns:a14="http://schemas.microsoft.com/office/drawing/2010/main">
                <a:solidFill>
                  <a:srgbClr val="FFFFFF"/>
                </a:solidFill>
              </a14:hiddenFill>
            </a:ext>
          </a:extLst>
        </p:spPr>
      </p:pic>
      <p:pic>
        <p:nvPicPr>
          <p:cNvPr id="6287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429000"/>
            <a:ext cx="4572000" cy="304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IS 240 - Spring 2011</a:t>
            </a:r>
          </a:p>
        </p:txBody>
      </p:sp>
      <p:sp>
        <p:nvSpPr>
          <p:cNvPr id="629762" name="Rectangle 2"/>
          <p:cNvSpPr>
            <a:spLocks noGrp="1" noChangeArrowheads="1"/>
          </p:cNvSpPr>
          <p:nvPr>
            <p:ph type="title"/>
          </p:nvPr>
        </p:nvSpPr>
        <p:spPr/>
        <p:txBody>
          <a:bodyPr/>
          <a:lstStyle/>
          <a:p>
            <a:r>
              <a:rPr lang="en-US"/>
              <a:t>Augmented Reality</a:t>
            </a:r>
          </a:p>
        </p:txBody>
      </p:sp>
      <p:pic>
        <p:nvPicPr>
          <p:cNvPr id="629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43000"/>
            <a:ext cx="2868613" cy="4303713"/>
          </a:xfrm>
          <a:prstGeom prst="rect">
            <a:avLst/>
          </a:prstGeom>
          <a:noFill/>
          <a:extLst>
            <a:ext uri="{909E8E84-426E-40dd-AFC4-6F175D3DCCD1}">
              <a14:hiddenFill xmlns:a14="http://schemas.microsoft.com/office/drawing/2010/main">
                <a:solidFill>
                  <a:srgbClr val="FFFFFF"/>
                </a:solidFill>
              </a14:hiddenFill>
            </a:ext>
          </a:extLst>
        </p:spPr>
      </p:pic>
      <p:pic>
        <p:nvPicPr>
          <p:cNvPr id="629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43000"/>
            <a:ext cx="2868613" cy="4303713"/>
          </a:xfrm>
          <a:prstGeom prst="rect">
            <a:avLst/>
          </a:prstGeom>
          <a:noFill/>
          <a:extLst>
            <a:ext uri="{909E8E84-426E-40dd-AFC4-6F175D3DCCD1}">
              <a14:hiddenFill xmlns:a14="http://schemas.microsoft.com/office/drawing/2010/main">
                <a:solidFill>
                  <a:srgbClr val="FFFFFF"/>
                </a:solidFill>
              </a14:hiddenFill>
            </a:ext>
          </a:extLst>
        </p:spPr>
      </p:pic>
      <p:pic>
        <p:nvPicPr>
          <p:cNvPr id="629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2868613" cy="4303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31810" name="Rectangle 2"/>
          <p:cNvSpPr>
            <a:spLocks noGrp="1" noChangeArrowheads="1"/>
          </p:cNvSpPr>
          <p:nvPr>
            <p:ph type="title"/>
          </p:nvPr>
        </p:nvSpPr>
        <p:spPr/>
        <p:txBody>
          <a:bodyPr/>
          <a:lstStyle/>
          <a:p>
            <a:r>
              <a:rPr lang="en-US"/>
              <a:t>First Steps toward MMM3</a:t>
            </a:r>
          </a:p>
        </p:txBody>
      </p:sp>
      <p:sp>
        <p:nvSpPr>
          <p:cNvPr id="631811" name="Rectangle 3"/>
          <p:cNvSpPr>
            <a:spLocks noGrp="1" noChangeArrowheads="1"/>
          </p:cNvSpPr>
          <p:nvPr>
            <p:ph type="body" idx="1"/>
          </p:nvPr>
        </p:nvSpPr>
        <p:spPr/>
        <p:txBody>
          <a:bodyPr/>
          <a:lstStyle/>
          <a:p>
            <a:r>
              <a:rPr lang="en-US"/>
              <a:t>Exploring the information available in the image metadata</a:t>
            </a:r>
          </a:p>
          <a:p>
            <a:pPr lvl="1"/>
            <a:r>
              <a:rPr lang="en-US"/>
              <a:t>Based on Dr. Nakamura</a:t>
            </a:r>
            <a:r>
              <a:rPr lang="ja-JP" altLang="en-US">
                <a:latin typeface="Arial"/>
              </a:rPr>
              <a:t>’</a:t>
            </a:r>
            <a:r>
              <a:rPr lang="en-US"/>
              <a:t>s GPS located photos taken during his trip to Berkeley </a:t>
            </a:r>
          </a:p>
          <a:p>
            <a:pPr lvl="1"/>
            <a:r>
              <a:rPr lang="en-US"/>
              <a:t>Also based on my iPhone pictures since getting a GPS enabled iPhone</a:t>
            </a:r>
          </a:p>
          <a:p>
            <a:r>
              <a:rPr lang="en-US"/>
              <a:t>Using SQLite data generated by Dr. Nakamura</a:t>
            </a:r>
            <a:r>
              <a:rPr lang="ja-JP" altLang="en-US">
                <a:latin typeface="Arial"/>
              </a:rPr>
              <a:t>’</a:t>
            </a:r>
            <a:r>
              <a:rPr lang="en-US"/>
              <a:t>s lifelogviewer application</a:t>
            </a:r>
          </a:p>
          <a:p>
            <a:r>
              <a:rPr lang="en-US"/>
              <a:t>Example and Demo of GIR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32834" name="Rectangle 2"/>
          <p:cNvSpPr>
            <a:spLocks noGrp="1" noChangeArrowheads="1"/>
          </p:cNvSpPr>
          <p:nvPr>
            <p:ph type="title"/>
          </p:nvPr>
        </p:nvSpPr>
        <p:spPr/>
        <p:txBody>
          <a:bodyPr/>
          <a:lstStyle/>
          <a:p>
            <a:r>
              <a:rPr lang="en-US"/>
              <a:t>Yosemite Falls</a:t>
            </a:r>
          </a:p>
        </p:txBody>
      </p:sp>
      <p:pic>
        <p:nvPicPr>
          <p:cNvPr id="632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7239000" cy="562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33858" name="Rectangle 2"/>
          <p:cNvSpPr>
            <a:spLocks noGrp="1" noChangeArrowheads="1"/>
          </p:cNvSpPr>
          <p:nvPr>
            <p:ph type="title"/>
          </p:nvPr>
        </p:nvSpPr>
        <p:spPr/>
        <p:txBody>
          <a:bodyPr/>
          <a:lstStyle/>
          <a:p>
            <a:r>
              <a:rPr lang="en-US"/>
              <a:t>Yosemite overview</a:t>
            </a:r>
          </a:p>
        </p:txBody>
      </p:sp>
      <p:pic>
        <p:nvPicPr>
          <p:cNvPr id="633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162800" cy="559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35906" name="Rectangle 2"/>
          <p:cNvSpPr>
            <a:spLocks noGrp="1" noChangeArrowheads="1"/>
          </p:cNvSpPr>
          <p:nvPr>
            <p:ph type="title"/>
          </p:nvPr>
        </p:nvSpPr>
        <p:spPr/>
        <p:txBody>
          <a:bodyPr/>
          <a:lstStyle/>
          <a:p>
            <a:r>
              <a:rPr lang="en-US"/>
              <a:t>Demo</a:t>
            </a:r>
          </a:p>
        </p:txBody>
      </p:sp>
      <p:sp>
        <p:nvSpPr>
          <p:cNvPr id="635907" name="Rectangle 3"/>
          <p:cNvSpPr>
            <a:spLocks noGrp="1" noChangeArrowheads="1"/>
          </p:cNvSpPr>
          <p:nvPr>
            <p:ph type="body" idx="1"/>
          </p:nvPr>
        </p:nvSpPr>
        <p:spPr/>
        <p:txBody>
          <a:bodyPr/>
          <a:lstStyle/>
          <a:p>
            <a:r>
              <a:rPr lang="en-US" dirty="0"/>
              <a:t>Not yet doing any matching with metadata sources</a:t>
            </a:r>
          </a:p>
          <a:p>
            <a:r>
              <a:rPr lang="en-US" dirty="0" smtClean="0"/>
              <a:t>Many </a:t>
            </a:r>
            <a:r>
              <a:rPr lang="en-US" dirty="0"/>
              <a:t>issues still to address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IS 240 - Spring 2011</a:t>
            </a:r>
          </a:p>
        </p:txBody>
      </p:sp>
      <p:sp>
        <p:nvSpPr>
          <p:cNvPr id="634882" name="Rectangle 2"/>
          <p:cNvSpPr>
            <a:spLocks noGrp="1" noChangeArrowheads="1"/>
          </p:cNvSpPr>
          <p:nvPr>
            <p:ph type="title"/>
          </p:nvPr>
        </p:nvSpPr>
        <p:spPr/>
        <p:txBody>
          <a:bodyPr/>
          <a:lstStyle/>
          <a:p>
            <a:r>
              <a:rPr lang="en-US"/>
              <a:t>Example source for Metadata</a:t>
            </a:r>
          </a:p>
        </p:txBody>
      </p:sp>
      <p:sp>
        <p:nvSpPr>
          <p:cNvPr id="634883" name="Rectangle 3"/>
          <p:cNvSpPr>
            <a:spLocks noGrp="1" noChangeArrowheads="1"/>
          </p:cNvSpPr>
          <p:nvPr>
            <p:ph type="body" idx="1"/>
          </p:nvPr>
        </p:nvSpPr>
        <p:spPr/>
        <p:txBody>
          <a:bodyPr/>
          <a:lstStyle/>
          <a:p>
            <a:endParaRPr lang="en-US"/>
          </a:p>
        </p:txBody>
      </p:sp>
      <p:pic>
        <p:nvPicPr>
          <p:cNvPr id="6348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549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36930" name="Rectangle 2"/>
          <p:cNvSpPr>
            <a:spLocks noGrp="1" noChangeArrowheads="1"/>
          </p:cNvSpPr>
          <p:nvPr>
            <p:ph type="title"/>
          </p:nvPr>
        </p:nvSpPr>
        <p:spPr/>
        <p:txBody>
          <a:bodyPr/>
          <a:lstStyle/>
          <a:p>
            <a:r>
              <a:rPr lang="en-US"/>
              <a:t>Other Collections and Metadata</a:t>
            </a:r>
          </a:p>
        </p:txBody>
      </p:sp>
      <p:pic>
        <p:nvPicPr>
          <p:cNvPr id="636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519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41026" name="Rectangle 2"/>
          <p:cNvSpPr>
            <a:spLocks noGrp="1" noChangeArrowheads="1"/>
          </p:cNvSpPr>
          <p:nvPr>
            <p:ph type="title"/>
          </p:nvPr>
        </p:nvSpPr>
        <p:spPr/>
        <p:txBody>
          <a:bodyPr/>
          <a:lstStyle/>
          <a:p>
            <a:r>
              <a:rPr lang="en-US"/>
              <a:t>Other Collections and Metadata</a:t>
            </a:r>
          </a:p>
        </p:txBody>
      </p:sp>
      <p:pic>
        <p:nvPicPr>
          <p:cNvPr id="64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6132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37954" name="Rectangle 2"/>
          <p:cNvSpPr>
            <a:spLocks noGrp="1" noChangeArrowheads="1"/>
          </p:cNvSpPr>
          <p:nvPr>
            <p:ph type="title"/>
          </p:nvPr>
        </p:nvSpPr>
        <p:spPr/>
        <p:txBody>
          <a:bodyPr/>
          <a:lstStyle/>
          <a:p>
            <a:r>
              <a:rPr lang="en-US"/>
              <a:t>Other Collections and Metadata</a:t>
            </a:r>
          </a:p>
        </p:txBody>
      </p:sp>
      <p:pic>
        <p:nvPicPr>
          <p:cNvPr id="637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7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endParaRPr lang="en-US"/>
          </a:p>
          <a:p>
            <a:r>
              <a:rPr lang="en-US"/>
              <a:t>IS 240 – Spring 2011	</a:t>
            </a:r>
          </a:p>
        </p:txBody>
      </p:sp>
      <p:sp>
        <p:nvSpPr>
          <p:cNvPr id="1814530" name="Rectangle 2"/>
          <p:cNvSpPr>
            <a:spLocks noGrp="1" noChangeArrowheads="1"/>
          </p:cNvSpPr>
          <p:nvPr>
            <p:ph type="title"/>
          </p:nvPr>
        </p:nvSpPr>
        <p:spPr/>
        <p:txBody>
          <a:bodyPr/>
          <a:lstStyle/>
          <a:p>
            <a:r>
              <a:rPr lang="en-US" sz="2800"/>
              <a:t>Test Collection Query Regions: CA Counties</a:t>
            </a:r>
          </a:p>
        </p:txBody>
      </p:sp>
      <p:sp>
        <p:nvSpPr>
          <p:cNvPr id="1814531" name="Rectangle 3"/>
          <p:cNvSpPr>
            <a:spLocks noGrp="1" noChangeArrowheads="1"/>
          </p:cNvSpPr>
          <p:nvPr>
            <p:ph type="body" idx="4294967295"/>
          </p:nvPr>
        </p:nvSpPr>
        <p:spPr>
          <a:xfrm>
            <a:off x="5334000" y="1828800"/>
            <a:ext cx="3810000" cy="4114800"/>
          </a:xfrm>
        </p:spPr>
        <p:txBody>
          <a:bodyPr/>
          <a:lstStyle/>
          <a:p>
            <a:pPr>
              <a:buFontTx/>
              <a:buNone/>
            </a:pPr>
            <a:r>
              <a:rPr lang="en-US" sz="1800"/>
              <a:t>42  of 58 counties referenced in the test collection metadata</a:t>
            </a:r>
          </a:p>
          <a:p>
            <a:endParaRPr lang="en-US" sz="1800"/>
          </a:p>
          <a:p>
            <a:r>
              <a:rPr lang="en-US" sz="1800"/>
              <a:t>10 counties randomly selected as query regions to train LR model</a:t>
            </a:r>
          </a:p>
          <a:p>
            <a:endParaRPr lang="en-US" sz="1800"/>
          </a:p>
          <a:p>
            <a:r>
              <a:rPr lang="en-US" sz="1800"/>
              <a:t>32 counties used as query regions to test model</a:t>
            </a:r>
          </a:p>
        </p:txBody>
      </p:sp>
      <p:sp>
        <p:nvSpPr>
          <p:cNvPr id="1814532" name="Rectangle 4"/>
          <p:cNvSpPr>
            <a:spLocks noChangeArrowheads="1"/>
          </p:cNvSpPr>
          <p:nvPr/>
        </p:nvSpPr>
        <p:spPr bwMode="auto">
          <a:xfrm>
            <a:off x="5029200" y="4343400"/>
            <a:ext cx="228600" cy="2286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4533" name="Rectangle 5"/>
          <p:cNvSpPr>
            <a:spLocks noChangeArrowheads="1"/>
          </p:cNvSpPr>
          <p:nvPr/>
        </p:nvSpPr>
        <p:spPr bwMode="auto">
          <a:xfrm>
            <a:off x="5029200" y="2971800"/>
            <a:ext cx="228600" cy="2286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814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524000"/>
            <a:ext cx="340995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91969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IS 240 - Spring 2011</a:t>
            </a:r>
          </a:p>
        </p:txBody>
      </p:sp>
      <p:sp>
        <p:nvSpPr>
          <p:cNvPr id="644098" name="Rectangle 2"/>
          <p:cNvSpPr>
            <a:spLocks noGrp="1" noChangeArrowheads="1"/>
          </p:cNvSpPr>
          <p:nvPr>
            <p:ph type="title"/>
          </p:nvPr>
        </p:nvSpPr>
        <p:spPr/>
        <p:txBody>
          <a:bodyPr/>
          <a:lstStyle/>
          <a:p>
            <a:r>
              <a:rPr lang="en-US"/>
              <a:t>San Marco</a:t>
            </a:r>
            <a:r>
              <a:rPr lang="ja-JP" altLang="en-US">
                <a:latin typeface="Arial"/>
              </a:rPr>
              <a:t>’</a:t>
            </a:r>
            <a:r>
              <a:rPr lang="en-US"/>
              <a:t>s Square, Venice</a:t>
            </a:r>
          </a:p>
        </p:txBody>
      </p:sp>
      <p:pic>
        <p:nvPicPr>
          <p:cNvPr id="64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61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IS 240 - Spring 2011</a:t>
            </a:r>
          </a:p>
        </p:txBody>
      </p:sp>
      <p:sp>
        <p:nvSpPr>
          <p:cNvPr id="643074" name="Rectangle 2"/>
          <p:cNvSpPr>
            <a:spLocks noGrp="1" noChangeArrowheads="1"/>
          </p:cNvSpPr>
          <p:nvPr>
            <p:ph type="title"/>
          </p:nvPr>
        </p:nvSpPr>
        <p:spPr/>
        <p:txBody>
          <a:bodyPr/>
          <a:lstStyle/>
          <a:p>
            <a:r>
              <a:rPr lang="en-US"/>
              <a:t>Other Collections and Metadata</a:t>
            </a:r>
          </a:p>
        </p:txBody>
      </p:sp>
      <p:pic>
        <p:nvPicPr>
          <p:cNvPr id="64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6781800" cy="5548313"/>
          </a:xfrm>
          <a:prstGeom prst="rect">
            <a:avLst/>
          </a:prstGeom>
          <a:noFill/>
          <a:extLst>
            <a:ext uri="{909E8E84-426E-40dd-AFC4-6F175D3DCCD1}">
              <a14:hiddenFill xmlns:a14="http://schemas.microsoft.com/office/drawing/2010/main">
                <a:solidFill>
                  <a:srgbClr val="FFFFFF"/>
                </a:solidFill>
              </a14:hiddenFill>
            </a:ext>
          </a:extLst>
        </p:spPr>
      </p:pic>
      <p:sp>
        <p:nvSpPr>
          <p:cNvPr id="643076" name="Text Box 4"/>
          <p:cNvSpPr txBox="1">
            <a:spLocks noChangeArrowheads="1"/>
          </p:cNvSpPr>
          <p:nvPr/>
        </p:nvSpPr>
        <p:spPr bwMode="auto">
          <a:xfrm>
            <a:off x="6307138" y="5486400"/>
            <a:ext cx="2835275" cy="1004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200"/>
              <a:t>From  </a:t>
            </a:r>
            <a:r>
              <a:rPr lang="ja-JP" altLang="en-US" sz="1200">
                <a:latin typeface="Arial"/>
              </a:rPr>
              <a:t>“</a:t>
            </a:r>
            <a:r>
              <a:rPr lang="en-US" sz="1200"/>
              <a:t>Mapping the World</a:t>
            </a:r>
            <a:r>
              <a:rPr lang="ja-JP" altLang="en-US" sz="1200">
                <a:latin typeface="Arial"/>
              </a:rPr>
              <a:t>’</a:t>
            </a:r>
            <a:r>
              <a:rPr lang="en-US" sz="1200"/>
              <a:t>s Photos</a:t>
            </a:r>
            <a:r>
              <a:rPr lang="ja-JP" altLang="en-US" sz="1200">
                <a:latin typeface="Arial"/>
              </a:rPr>
              <a:t>”</a:t>
            </a:r>
            <a:endParaRPr lang="en-US" sz="1200"/>
          </a:p>
          <a:p>
            <a:pPr algn="l"/>
            <a:r>
              <a:rPr lang="en-US" sz="1200"/>
              <a:t>David Crandall, Lars Backstrom, </a:t>
            </a:r>
          </a:p>
          <a:p>
            <a:pPr algn="l"/>
            <a:r>
              <a:rPr lang="en-US" sz="1200"/>
              <a:t>Daniel Huttenlocher and Jon Kleinberg </a:t>
            </a:r>
          </a:p>
          <a:p>
            <a:pPr algn="l"/>
            <a:r>
              <a:rPr lang="en-US" sz="1200"/>
              <a:t>Depar tment of Computer Science </a:t>
            </a:r>
          </a:p>
          <a:p>
            <a:pPr algn="l"/>
            <a:r>
              <a:rPr lang="en-US" sz="1200"/>
              <a:t>Cornell University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IS 240 - Spring 2011</a:t>
            </a:r>
          </a:p>
        </p:txBody>
      </p:sp>
      <p:sp>
        <p:nvSpPr>
          <p:cNvPr id="642050" name="Rectangle 2"/>
          <p:cNvSpPr>
            <a:spLocks noGrp="1" noChangeArrowheads="1"/>
          </p:cNvSpPr>
          <p:nvPr>
            <p:ph type="title"/>
          </p:nvPr>
        </p:nvSpPr>
        <p:spPr/>
        <p:txBody>
          <a:bodyPr/>
          <a:lstStyle/>
          <a:p>
            <a:r>
              <a:rPr lang="en-US"/>
              <a:t>Other Collections and Metadata</a:t>
            </a:r>
          </a:p>
        </p:txBody>
      </p:sp>
      <p:pic>
        <p:nvPicPr>
          <p:cNvPr id="64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810250"/>
          </a:xfrm>
          <a:prstGeom prst="rect">
            <a:avLst/>
          </a:prstGeom>
          <a:noFill/>
          <a:extLst>
            <a:ext uri="{909E8E84-426E-40dd-AFC4-6F175D3DCCD1}">
              <a14:hiddenFill xmlns:a14="http://schemas.microsoft.com/office/drawing/2010/main">
                <a:solidFill>
                  <a:srgbClr val="FFFFFF"/>
                </a:solidFill>
              </a14:hiddenFill>
            </a:ext>
          </a:extLst>
        </p:spPr>
      </p:pic>
      <p:sp>
        <p:nvSpPr>
          <p:cNvPr id="642052" name="Text Box 4"/>
          <p:cNvSpPr txBox="1">
            <a:spLocks noChangeArrowheads="1"/>
          </p:cNvSpPr>
          <p:nvPr/>
        </p:nvSpPr>
        <p:spPr bwMode="auto">
          <a:xfrm>
            <a:off x="6307138" y="5638800"/>
            <a:ext cx="2835275" cy="1004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200"/>
              <a:t>From  </a:t>
            </a:r>
            <a:r>
              <a:rPr lang="ja-JP" altLang="en-US" sz="1200">
                <a:latin typeface="Arial"/>
              </a:rPr>
              <a:t>“</a:t>
            </a:r>
            <a:r>
              <a:rPr lang="en-US" sz="1200"/>
              <a:t>Mapping the World</a:t>
            </a:r>
            <a:r>
              <a:rPr lang="ja-JP" altLang="en-US" sz="1200">
                <a:latin typeface="Arial"/>
              </a:rPr>
              <a:t>’</a:t>
            </a:r>
            <a:r>
              <a:rPr lang="en-US" sz="1200"/>
              <a:t>s Photos</a:t>
            </a:r>
            <a:r>
              <a:rPr lang="ja-JP" altLang="en-US" sz="1200">
                <a:latin typeface="Arial"/>
              </a:rPr>
              <a:t>”</a:t>
            </a:r>
            <a:endParaRPr lang="en-US" sz="1200"/>
          </a:p>
          <a:p>
            <a:pPr algn="l"/>
            <a:r>
              <a:rPr lang="en-US" sz="1200"/>
              <a:t>David Crandall, Lars Backstrom, </a:t>
            </a:r>
          </a:p>
          <a:p>
            <a:pPr algn="l"/>
            <a:r>
              <a:rPr lang="en-US" sz="1200"/>
              <a:t>Daniel Huttenlocher and Jon Kleinberg </a:t>
            </a:r>
          </a:p>
          <a:p>
            <a:pPr algn="l"/>
            <a:r>
              <a:rPr lang="en-US" sz="1200"/>
              <a:t>Depar tment of Computer Science </a:t>
            </a:r>
          </a:p>
          <a:p>
            <a:pPr algn="l"/>
            <a:r>
              <a:rPr lang="en-US" sz="1200"/>
              <a:t>Cornell University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30786" name="Rectangle 2"/>
          <p:cNvSpPr>
            <a:spLocks noGrp="1" noChangeArrowheads="1"/>
          </p:cNvSpPr>
          <p:nvPr>
            <p:ph type="title"/>
          </p:nvPr>
        </p:nvSpPr>
        <p:spPr/>
        <p:txBody>
          <a:bodyPr/>
          <a:lstStyle/>
          <a:p>
            <a:r>
              <a:rPr lang="en-US"/>
              <a:t>Next-Generation MMM (MMM3?)</a:t>
            </a:r>
          </a:p>
        </p:txBody>
      </p:sp>
      <p:sp>
        <p:nvSpPr>
          <p:cNvPr id="630787" name="Rectangle 3"/>
          <p:cNvSpPr>
            <a:spLocks noGrp="1" noChangeArrowheads="1"/>
          </p:cNvSpPr>
          <p:nvPr>
            <p:ph type="body" idx="1"/>
          </p:nvPr>
        </p:nvSpPr>
        <p:spPr>
          <a:xfrm>
            <a:off x="457200" y="1066800"/>
            <a:ext cx="8229600" cy="4953000"/>
          </a:xfrm>
        </p:spPr>
        <p:txBody>
          <a:bodyPr/>
          <a:lstStyle/>
          <a:p>
            <a:pPr>
              <a:lnSpc>
                <a:spcPct val="80000"/>
              </a:lnSpc>
            </a:pPr>
            <a:r>
              <a:rPr lang="en-US" sz="2000"/>
              <a:t>Continue to leverage the spatio-temporal </a:t>
            </a:r>
            <a:r>
              <a:rPr lang="en-US" sz="2000" i="1"/>
              <a:t>context</a:t>
            </a:r>
            <a:r>
              <a:rPr lang="en-US" sz="2000"/>
              <a:t> and social </a:t>
            </a:r>
            <a:r>
              <a:rPr lang="en-US" sz="2000" i="1"/>
              <a:t>community</a:t>
            </a:r>
            <a:r>
              <a:rPr lang="en-US" sz="2000"/>
              <a:t> of media capture in mobile devices</a:t>
            </a:r>
          </a:p>
          <a:p>
            <a:pPr lvl="1">
              <a:lnSpc>
                <a:spcPct val="80000"/>
              </a:lnSpc>
            </a:pPr>
            <a:r>
              <a:rPr lang="en-US" sz="1800"/>
              <a:t>Gather all automatically available information at the point of capture (time, spatial location, phone user, other users, etc.)</a:t>
            </a:r>
          </a:p>
          <a:p>
            <a:pPr lvl="2">
              <a:lnSpc>
                <a:spcPct val="80000"/>
              </a:lnSpc>
            </a:pPr>
            <a:r>
              <a:rPr lang="en-US" sz="1600"/>
              <a:t>Add additional automatic metadata - camera orientation, direction of photo (can we triangulate objects based on multiple camera angles or analysis like MS photosynth)</a:t>
            </a:r>
          </a:p>
          <a:p>
            <a:pPr lvl="1">
              <a:lnSpc>
                <a:spcPct val="80000"/>
              </a:lnSpc>
            </a:pPr>
            <a:r>
              <a:rPr lang="en-US" sz="1800"/>
              <a:t>Use metadata similarity and media analysis algorithms to find similar media that has been annotated before</a:t>
            </a:r>
          </a:p>
          <a:p>
            <a:pPr lvl="2">
              <a:lnSpc>
                <a:spcPct val="80000"/>
              </a:lnSpc>
            </a:pPr>
            <a:r>
              <a:rPr lang="en-US" sz="1600"/>
              <a:t>Exploit public resources such as Flickr, Panoramio, and Google Earth</a:t>
            </a:r>
            <a:r>
              <a:rPr lang="ja-JP" altLang="en-US" sz="1600">
                <a:latin typeface="Arial"/>
              </a:rPr>
              <a:t>’</a:t>
            </a:r>
            <a:r>
              <a:rPr lang="en-US" sz="1600"/>
              <a:t>s </a:t>
            </a:r>
            <a:r>
              <a:rPr lang="ja-JP" altLang="en-US" sz="1600">
                <a:latin typeface="Arial"/>
              </a:rPr>
              <a:t>“</a:t>
            </a:r>
            <a:r>
              <a:rPr lang="en-US" sz="1600"/>
              <a:t>points of interest</a:t>
            </a:r>
            <a:r>
              <a:rPr lang="ja-JP" altLang="en-US" sz="1600">
                <a:latin typeface="Arial"/>
              </a:rPr>
              <a:t>”</a:t>
            </a:r>
            <a:r>
              <a:rPr lang="en-US" sz="1600"/>
              <a:t>, etc.</a:t>
            </a:r>
          </a:p>
          <a:p>
            <a:pPr lvl="1">
              <a:lnSpc>
                <a:spcPct val="80000"/>
              </a:lnSpc>
            </a:pPr>
            <a:r>
              <a:rPr lang="en-US" sz="1800"/>
              <a:t>Take advantage of this previously annotated media to make educated guesses about the content of the newly captured media</a:t>
            </a:r>
          </a:p>
          <a:p>
            <a:pPr lvl="2">
              <a:lnSpc>
                <a:spcPct val="80000"/>
              </a:lnSpc>
            </a:pPr>
            <a:r>
              <a:rPr lang="en-US" sz="1600"/>
              <a:t>As the number of tagged photos expands, guessing becomes easier</a:t>
            </a:r>
          </a:p>
          <a:p>
            <a:pPr lvl="1">
              <a:lnSpc>
                <a:spcPct val="80000"/>
              </a:lnSpc>
            </a:pPr>
            <a:r>
              <a:rPr lang="en-US" sz="1800"/>
              <a:t>Interact in a simple and intuitive way with the phone user to confirm and augment system-supplied metadata for captured media </a:t>
            </a:r>
          </a:p>
          <a:p>
            <a:pPr lvl="2">
              <a:lnSpc>
                <a:spcPct val="80000"/>
              </a:lnSpc>
            </a:pPr>
            <a:r>
              <a:rPr lang="en-US" sz="1600"/>
              <a:t>Interact with other systems to support information, such as accrossair or Sekai camera</a:t>
            </a:r>
          </a:p>
          <a:p>
            <a:pPr lvl="1">
              <a:lnSpc>
                <a:spcPct val="80000"/>
              </a:lnSpc>
            </a:pPr>
            <a:r>
              <a:rPr lang="en-US" sz="1800"/>
              <a:t>Personal library management and enhancement</a:t>
            </a:r>
          </a:p>
          <a:p>
            <a:pPr lvl="1">
              <a:lnSpc>
                <a:spcPct val="80000"/>
              </a:lnSpc>
            </a:pPr>
            <a:r>
              <a:rPr lang="en-US" sz="1800"/>
              <a:t>Use social and image metadata to aid user in selection, presentation, etc.</a:t>
            </a:r>
          </a:p>
          <a:p>
            <a:pPr lvl="1">
              <a:lnSpc>
                <a:spcPct val="80000"/>
              </a:lnSpc>
            </a:pPr>
            <a:r>
              <a:rPr lang="en-US" sz="1800"/>
              <a:t>Provide location memory for people </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Technology 2013</a:t>
            </a:r>
            <a:endParaRPr lang="en-US" dirty="0"/>
          </a:p>
        </p:txBody>
      </p:sp>
      <p:sp>
        <p:nvSpPr>
          <p:cNvPr id="3" name="Content Placeholder 2"/>
          <p:cNvSpPr>
            <a:spLocks noGrp="1"/>
          </p:cNvSpPr>
          <p:nvPr>
            <p:ph idx="1"/>
          </p:nvPr>
        </p:nvSpPr>
        <p:spPr>
          <a:xfrm>
            <a:off x="381000" y="1066800"/>
            <a:ext cx="8229600" cy="4953000"/>
          </a:xfrm>
        </p:spPr>
        <p:txBody>
          <a:bodyPr/>
          <a:lstStyle/>
          <a:p>
            <a:pPr>
              <a:lnSpc>
                <a:spcPct val="90000"/>
              </a:lnSpc>
            </a:pPr>
            <a:r>
              <a:rPr lang="en-US" dirty="0" smtClean="0"/>
              <a:t>Google Glass</a:t>
            </a:r>
          </a:p>
          <a:p>
            <a:pPr lvl="1">
              <a:lnSpc>
                <a:spcPct val="90000"/>
              </a:lnSpc>
            </a:pPr>
            <a:r>
              <a:rPr lang="en-US" dirty="0" smtClean="0"/>
              <a:t>Available to developers RSN (have reserved one along with PhD student Nick Doty)</a:t>
            </a:r>
          </a:p>
          <a:p>
            <a:pPr lvl="1">
              <a:lnSpc>
                <a:spcPct val="80000"/>
              </a:lnSpc>
            </a:pPr>
            <a:r>
              <a:rPr lang="en-US" dirty="0" smtClean="0"/>
              <a:t>“Heads up” display </a:t>
            </a:r>
          </a:p>
          <a:p>
            <a:pPr lvl="1">
              <a:lnSpc>
                <a:spcPct val="80000"/>
              </a:lnSpc>
            </a:pPr>
            <a:endParaRPr lang="en-US" dirty="0"/>
          </a:p>
          <a:p>
            <a:pPr marL="457200" lvl="1" indent="0">
              <a:lnSpc>
                <a:spcPct val="80000"/>
              </a:lnSpc>
              <a:buNone/>
            </a:pPr>
            <a:endParaRPr lang="en-US" dirty="0" smtClean="0"/>
          </a:p>
          <a:p>
            <a:pPr lvl="1">
              <a:lnSpc>
                <a:spcPct val="80000"/>
              </a:lnSpc>
            </a:pPr>
            <a:endParaRPr lang="en-US" dirty="0" smtClean="0"/>
          </a:p>
          <a:p>
            <a:pPr lvl="1">
              <a:lnSpc>
                <a:spcPct val="80000"/>
              </a:lnSpc>
            </a:pPr>
            <a:endParaRPr lang="en-US" dirty="0"/>
          </a:p>
          <a:p>
            <a:pPr lvl="1">
              <a:lnSpc>
                <a:spcPct val="80000"/>
              </a:lnSpc>
            </a:pPr>
            <a:endParaRPr lang="en-US" dirty="0" smtClean="0"/>
          </a:p>
          <a:p>
            <a:pPr lvl="1">
              <a:lnSpc>
                <a:spcPct val="80000"/>
              </a:lnSpc>
            </a:pPr>
            <a:endParaRPr lang="en-US" dirty="0" smtClean="0"/>
          </a:p>
          <a:p>
            <a:pPr lvl="1">
              <a:lnSpc>
                <a:spcPct val="80000"/>
              </a:lnSpc>
            </a:pPr>
            <a:endParaRPr lang="en-US" dirty="0"/>
          </a:p>
          <a:p>
            <a:pPr lvl="1">
              <a:lnSpc>
                <a:spcPct val="80000"/>
              </a:lnSpc>
            </a:pPr>
            <a:r>
              <a:rPr lang="en-US" sz="2400" dirty="0">
                <a:solidFill>
                  <a:srgbClr val="FF0000"/>
                </a:solidFill>
                <a:hlinkClick r:id="rId2"/>
              </a:rPr>
              <a:t>http://</a:t>
            </a:r>
            <a:r>
              <a:rPr lang="en-US" sz="2400" dirty="0" err="1">
                <a:solidFill>
                  <a:srgbClr val="FF0000"/>
                </a:solidFill>
                <a:hlinkClick r:id="rId2"/>
              </a:rPr>
              <a:t>www.google.com</a:t>
            </a:r>
            <a:r>
              <a:rPr lang="en-US" sz="2400" dirty="0">
                <a:solidFill>
                  <a:srgbClr val="FF0000"/>
                </a:solidFill>
                <a:hlinkClick r:id="rId2"/>
              </a:rPr>
              <a:t>/glass/start/how-it-feels/</a:t>
            </a:r>
            <a:endParaRPr lang="en-US" sz="2400" dirty="0">
              <a:solidFill>
                <a:srgbClr val="FF0000"/>
              </a:solidFill>
            </a:endParaRPr>
          </a:p>
        </p:txBody>
      </p:sp>
      <p:sp>
        <p:nvSpPr>
          <p:cNvPr id="4" name="Date Placeholder 3"/>
          <p:cNvSpPr>
            <a:spLocks noGrp="1"/>
          </p:cNvSpPr>
          <p:nvPr>
            <p:ph type="dt" sz="half" idx="10"/>
          </p:nvPr>
        </p:nvSpPr>
        <p:spPr/>
        <p:txBody>
          <a:bodyPr/>
          <a:lstStyle/>
          <a:p>
            <a:r>
              <a:rPr lang="en-US" smtClean="0"/>
              <a:t>IS 240 - Spring 2011</a:t>
            </a:r>
            <a:endParaRPr lang="en-US"/>
          </a:p>
        </p:txBody>
      </p:sp>
      <p:pic>
        <p:nvPicPr>
          <p:cNvPr id="5" name="Picture 4" descr="google-gl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895600"/>
            <a:ext cx="4762922" cy="2803659"/>
          </a:xfrm>
          <a:prstGeom prst="rect">
            <a:avLst/>
          </a:prstGeom>
        </p:spPr>
      </p:pic>
    </p:spTree>
    <p:extLst>
      <p:ext uri="{BB962C8B-B14F-4D97-AF65-F5344CB8AC3E}">
        <p14:creationId xmlns:p14="http://schemas.microsoft.com/office/powerpoint/2010/main" val="59088908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IS 240 - Spring 2011</a:t>
            </a:r>
          </a:p>
        </p:txBody>
      </p:sp>
      <p:sp>
        <p:nvSpPr>
          <p:cNvPr id="531458" name="Rectangle 2"/>
          <p:cNvSpPr>
            <a:spLocks noGrp="1" noChangeArrowheads="1"/>
          </p:cNvSpPr>
          <p:nvPr>
            <p:ph type="ctrTitle"/>
          </p:nvPr>
        </p:nvSpPr>
        <p:spPr>
          <a:xfrm>
            <a:off x="685800" y="2286000"/>
            <a:ext cx="7772400" cy="1143000"/>
          </a:xfrm>
        </p:spPr>
        <p:txBody>
          <a:bodyPr/>
          <a:lstStyle/>
          <a:p>
            <a:pPr algn="ctr"/>
            <a:r>
              <a:rPr lang="en-US">
                <a:solidFill>
                  <a:schemeClr val="tx1"/>
                </a:solidFill>
              </a:rPr>
              <a:t>Thank you.</a:t>
            </a:r>
          </a:p>
        </p:txBody>
      </p:sp>
      <p:sp>
        <p:nvSpPr>
          <p:cNvPr id="531459" name="Rectangle 3"/>
          <p:cNvSpPr>
            <a:spLocks noGrp="1" noChangeArrowheads="1"/>
          </p:cNvSpPr>
          <p:nvPr>
            <p:ph type="subTitle" idx="1"/>
          </p:nvPr>
        </p:nvSpPr>
        <p:spPr/>
        <p:txBody>
          <a:bodyPr/>
          <a:lstStyle/>
          <a:p>
            <a:endParaRPr lang="en-US"/>
          </a:p>
          <a:p>
            <a:endParaRPr lang="en-US"/>
          </a:p>
          <a:p>
            <a:r>
              <a:rPr lang="en-US"/>
              <a:t>Questions?</a:t>
            </a:r>
          </a:p>
        </p:txBody>
      </p:sp>
      <p:pic>
        <p:nvPicPr>
          <p:cNvPr id="531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352800"/>
            <a:ext cx="3416300"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endParaRPr lang="en-US"/>
          </a:p>
          <a:p>
            <a:r>
              <a:rPr lang="en-US"/>
              <a:t>IS 240 – Spring 2011	</a:t>
            </a:r>
          </a:p>
        </p:txBody>
      </p:sp>
      <p:sp>
        <p:nvSpPr>
          <p:cNvPr id="1824770" name="Rectangle 2"/>
          <p:cNvSpPr>
            <a:spLocks noGrp="1" noChangeArrowheads="1"/>
          </p:cNvSpPr>
          <p:nvPr>
            <p:ph type="title"/>
          </p:nvPr>
        </p:nvSpPr>
        <p:spPr/>
        <p:txBody>
          <a:bodyPr/>
          <a:lstStyle/>
          <a:p>
            <a:r>
              <a:rPr lang="en-US"/>
              <a:t>Results for MBR  - Named data</a:t>
            </a:r>
          </a:p>
        </p:txBody>
      </p:sp>
      <p:graphicFrame>
        <p:nvGraphicFramePr>
          <p:cNvPr id="1824771" name="Object 3"/>
          <p:cNvGraphicFramePr>
            <a:graphicFrameLocks noGrp="1" noChangeAspect="1"/>
          </p:cNvGraphicFramePr>
          <p:nvPr>
            <p:ph type="chart" idx="1"/>
            <p:extLst>
              <p:ext uri="{D42A27DB-BD31-4B8C-83A1-F6EECF244321}">
                <p14:modId xmlns:p14="http://schemas.microsoft.com/office/powerpoint/2010/main" val="2912255166"/>
              </p:ext>
            </p:extLst>
          </p:nvPr>
        </p:nvGraphicFramePr>
        <p:xfrm>
          <a:off x="609600" y="1219200"/>
          <a:ext cx="8229600" cy="4951413"/>
        </p:xfrm>
        <a:graphic>
          <a:graphicData uri="http://schemas.openxmlformats.org/presentationml/2006/ole">
            <mc:AlternateContent xmlns:mc="http://schemas.openxmlformats.org/markup-compatibility/2006">
              <mc:Choice xmlns:v="urn:schemas-microsoft-com:vml" Requires="v">
                <p:oleObj spid="_x0000_s634887" name="Chart" r:id="rId4" imgW="8229600" imgH="4953000" progId="MSGraph.Chart.8">
                  <p:embed followColorScheme="full"/>
                </p:oleObj>
              </mc:Choice>
              <mc:Fallback>
                <p:oleObj name="Chart" r:id="rId4" imgW="8229600" imgH="4953000" progId="MSGraph.Chart.8">
                  <p:embed followColorScheme="full"/>
                  <p:pic>
                    <p:nvPicPr>
                      <p:cNvPr id="0" name=""/>
                      <p:cNvPicPr>
                        <a:picLocks noChangeAspect="1" noChangeArrowheads="1"/>
                      </p:cNvPicPr>
                      <p:nvPr/>
                    </p:nvPicPr>
                    <p:blipFill>
                      <a:blip r:embed="rId5"/>
                      <a:srcRect/>
                      <a:stretch>
                        <a:fillRect/>
                      </a:stretch>
                    </p:blipFill>
                    <p:spPr bwMode="auto">
                      <a:xfrm>
                        <a:off x="609600" y="1219200"/>
                        <a:ext cx="8229600" cy="4951413"/>
                      </a:xfrm>
                      <a:prstGeom prst="rect">
                        <a:avLst/>
                      </a:prstGeom>
                    </p:spPr>
                  </p:pic>
                </p:oleObj>
              </mc:Fallback>
            </mc:AlternateContent>
          </a:graphicData>
        </a:graphic>
      </p:graphicFrame>
      <p:sp>
        <p:nvSpPr>
          <p:cNvPr id="1824772" name="Text Box 4"/>
          <p:cNvSpPr txBox="1">
            <a:spLocks noChangeArrowheads="1"/>
          </p:cNvSpPr>
          <p:nvPr/>
        </p:nvSpPr>
        <p:spPr bwMode="auto">
          <a:xfrm>
            <a:off x="3317875" y="5865813"/>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
        <p:nvSpPr>
          <p:cNvPr id="1824773" name="Text Box 5"/>
          <p:cNvSpPr txBox="1">
            <a:spLocks noChangeArrowheads="1"/>
          </p:cNvSpPr>
          <p:nvPr/>
        </p:nvSpPr>
        <p:spPr bwMode="auto">
          <a:xfrm rot="-5400000">
            <a:off x="-187325" y="3214688"/>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Tree>
    <p:extLst>
      <p:ext uri="{BB962C8B-B14F-4D97-AF65-F5344CB8AC3E}">
        <p14:creationId xmlns:p14="http://schemas.microsoft.com/office/powerpoint/2010/main" val="38516136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endParaRPr lang="en-US"/>
          </a:p>
          <a:p>
            <a:r>
              <a:rPr lang="en-US"/>
              <a:t>IS 240 – Spring 2011	</a:t>
            </a:r>
          </a:p>
        </p:txBody>
      </p:sp>
      <p:sp>
        <p:nvSpPr>
          <p:cNvPr id="1826818" name="Rectangle 2"/>
          <p:cNvSpPr>
            <a:spLocks noGrp="1" noChangeArrowheads="1"/>
          </p:cNvSpPr>
          <p:nvPr>
            <p:ph type="title"/>
          </p:nvPr>
        </p:nvSpPr>
        <p:spPr/>
        <p:txBody>
          <a:bodyPr/>
          <a:lstStyle/>
          <a:p>
            <a:r>
              <a:rPr lang="en-US"/>
              <a:t>Results for Convex Hulls -Named</a:t>
            </a:r>
          </a:p>
        </p:txBody>
      </p:sp>
      <p:graphicFrame>
        <p:nvGraphicFramePr>
          <p:cNvPr id="1826819" name="Object 3"/>
          <p:cNvGraphicFramePr>
            <a:graphicFrameLocks noGrp="1" noChangeAspect="1"/>
          </p:cNvGraphicFramePr>
          <p:nvPr>
            <p:ph type="chart" idx="1"/>
            <p:extLst>
              <p:ext uri="{D42A27DB-BD31-4B8C-83A1-F6EECF244321}">
                <p14:modId xmlns:p14="http://schemas.microsoft.com/office/powerpoint/2010/main" val="3662558689"/>
              </p:ext>
            </p:extLst>
          </p:nvPr>
        </p:nvGraphicFramePr>
        <p:xfrm>
          <a:off x="609600" y="1219200"/>
          <a:ext cx="8229600" cy="4951413"/>
        </p:xfrm>
        <a:graphic>
          <a:graphicData uri="http://schemas.openxmlformats.org/presentationml/2006/ole">
            <mc:AlternateContent xmlns:mc="http://schemas.openxmlformats.org/markup-compatibility/2006">
              <mc:Choice xmlns:v="urn:schemas-microsoft-com:vml" Requires="v">
                <p:oleObj spid="_x0000_s636935" name="Chart" r:id="rId4" imgW="8229600" imgH="4953000" progId="MSGraph.Chart.8">
                  <p:embed followColorScheme="full"/>
                </p:oleObj>
              </mc:Choice>
              <mc:Fallback>
                <p:oleObj name="Chart" r:id="rId4" imgW="8229600" imgH="4953000" progId="MSGraph.Chart.8">
                  <p:embed followColorScheme="full"/>
                  <p:pic>
                    <p:nvPicPr>
                      <p:cNvPr id="0" name=""/>
                      <p:cNvPicPr>
                        <a:picLocks noChangeAspect="1" noChangeArrowheads="1"/>
                      </p:cNvPicPr>
                      <p:nvPr/>
                    </p:nvPicPr>
                    <p:blipFill>
                      <a:blip r:embed="rId5"/>
                      <a:srcRect/>
                      <a:stretch>
                        <a:fillRect/>
                      </a:stretch>
                    </p:blipFill>
                    <p:spPr bwMode="auto">
                      <a:xfrm>
                        <a:off x="609600" y="1219200"/>
                        <a:ext cx="8229600" cy="4951413"/>
                      </a:xfrm>
                      <a:prstGeom prst="rect">
                        <a:avLst/>
                      </a:prstGeom>
                    </p:spPr>
                  </p:pic>
                </p:oleObj>
              </mc:Fallback>
            </mc:AlternateContent>
          </a:graphicData>
        </a:graphic>
      </p:graphicFrame>
      <p:sp>
        <p:nvSpPr>
          <p:cNvPr id="1826820" name="Text Box 4"/>
          <p:cNvSpPr txBox="1">
            <a:spLocks noChangeArrowheads="1"/>
          </p:cNvSpPr>
          <p:nvPr/>
        </p:nvSpPr>
        <p:spPr bwMode="auto">
          <a:xfrm rot="-5400000">
            <a:off x="-261938" y="3192463"/>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26821" name="Text Box 5"/>
          <p:cNvSpPr txBox="1">
            <a:spLocks noChangeArrowheads="1"/>
          </p:cNvSpPr>
          <p:nvPr/>
        </p:nvSpPr>
        <p:spPr bwMode="auto">
          <a:xfrm>
            <a:off x="37338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Tree>
    <p:extLst>
      <p:ext uri="{BB962C8B-B14F-4D97-AF65-F5344CB8AC3E}">
        <p14:creationId xmlns:p14="http://schemas.microsoft.com/office/powerpoint/2010/main" val="313801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endParaRPr lang="en-US"/>
          </a:p>
          <a:p>
            <a:r>
              <a:rPr lang="en-US"/>
              <a:t>IS 240 – Spring 2011	</a:t>
            </a:r>
          </a:p>
        </p:txBody>
      </p:sp>
      <p:sp>
        <p:nvSpPr>
          <p:cNvPr id="1828866" name="Rectangle 2"/>
          <p:cNvSpPr>
            <a:spLocks noGrp="1" noChangeArrowheads="1"/>
          </p:cNvSpPr>
          <p:nvPr>
            <p:ph type="title"/>
          </p:nvPr>
        </p:nvSpPr>
        <p:spPr/>
        <p:txBody>
          <a:bodyPr/>
          <a:lstStyle/>
          <a:p>
            <a:r>
              <a:rPr lang="en-US" sz="2400"/>
              <a:t>Offshore / Coastal Problem</a:t>
            </a:r>
          </a:p>
        </p:txBody>
      </p:sp>
      <p:sp>
        <p:nvSpPr>
          <p:cNvPr id="1828867" name="Rectangle 3"/>
          <p:cNvSpPr>
            <a:spLocks noChangeArrowheads="1"/>
          </p:cNvSpPr>
          <p:nvPr/>
        </p:nvSpPr>
        <p:spPr bwMode="auto">
          <a:xfrm>
            <a:off x="1219200" y="1674813"/>
            <a:ext cx="72390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b="1"/>
              <a:t>California EEZ Sonar Imagery Map – GLORIA Quad 13</a:t>
            </a:r>
          </a:p>
          <a:p>
            <a:pPr algn="l"/>
            <a:endParaRPr lang="en-US" b="1"/>
          </a:p>
          <a:p>
            <a:pPr algn="l">
              <a:buFontTx/>
              <a:buChar char="•"/>
            </a:pPr>
            <a:r>
              <a:rPr lang="en-US" sz="1200" b="1"/>
              <a:t> PROBLEM: the MBR for GLORIA Quad 13 overlaps with several counties that area completely inland.</a:t>
            </a:r>
            <a:endParaRPr lang="en-US" sz="1800"/>
          </a:p>
        </p:txBody>
      </p:sp>
      <p:pic>
        <p:nvPicPr>
          <p:cNvPr id="1828868" name="Picture 4" descr="swindex"/>
          <p:cNvPicPr>
            <a:picLocks noChangeAspect="1" noChangeArrowheads="1"/>
          </p:cNvPicPr>
          <p:nvPr/>
        </p:nvPicPr>
        <p:blipFill>
          <a:blip r:embed="rId3">
            <a:extLst>
              <a:ext uri="{28A0092B-C50C-407E-A947-70E740481C1C}">
                <a14:useLocalDpi xmlns:a14="http://schemas.microsoft.com/office/drawing/2010/main" val="0"/>
              </a:ext>
            </a:extLst>
          </a:blip>
          <a:srcRect l="40622" t="14105" r="27336" b="52400"/>
          <a:stretch>
            <a:fillRect/>
          </a:stretch>
        </p:blipFill>
        <p:spPr bwMode="auto">
          <a:xfrm>
            <a:off x="1066800" y="2590800"/>
            <a:ext cx="3124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28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743200"/>
            <a:ext cx="26289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9429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endParaRPr lang="en-US"/>
          </a:p>
          <a:p>
            <a:r>
              <a:rPr lang="en-US"/>
              <a:t>IS 240 – Spring 2011	</a:t>
            </a:r>
          </a:p>
        </p:txBody>
      </p:sp>
      <p:sp>
        <p:nvSpPr>
          <p:cNvPr id="1841154" name="Text Box 2"/>
          <p:cNvSpPr txBox="1">
            <a:spLocks noChangeArrowheads="1"/>
          </p:cNvSpPr>
          <p:nvPr/>
        </p:nvSpPr>
        <p:spPr bwMode="auto">
          <a:xfrm rot="-5400000">
            <a:off x="-261938" y="3171826"/>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41155" name="Text Box 3"/>
          <p:cNvSpPr txBox="1">
            <a:spLocks noChangeArrowheads="1"/>
          </p:cNvSpPr>
          <p:nvPr/>
        </p:nvSpPr>
        <p:spPr bwMode="auto">
          <a:xfrm>
            <a:off x="40386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
        <p:nvSpPr>
          <p:cNvPr id="1841156" name="Rectangle 4"/>
          <p:cNvSpPr>
            <a:spLocks noGrp="1" noChangeArrowheads="1"/>
          </p:cNvSpPr>
          <p:nvPr>
            <p:ph type="title"/>
          </p:nvPr>
        </p:nvSpPr>
        <p:spPr/>
        <p:txBody>
          <a:bodyPr/>
          <a:lstStyle/>
          <a:p>
            <a:r>
              <a:rPr lang="en-US"/>
              <a:t>Results for All Data - MBRs</a:t>
            </a:r>
          </a:p>
        </p:txBody>
      </p:sp>
      <p:graphicFrame>
        <p:nvGraphicFramePr>
          <p:cNvPr id="1841157" name="Object 5"/>
          <p:cNvGraphicFramePr>
            <a:graphicFrameLocks noGrp="1" noChangeAspect="1"/>
          </p:cNvGraphicFramePr>
          <p:nvPr>
            <p:ph type="chart" idx="1"/>
            <p:extLst>
              <p:ext uri="{D42A27DB-BD31-4B8C-83A1-F6EECF244321}">
                <p14:modId xmlns:p14="http://schemas.microsoft.com/office/powerpoint/2010/main" val="3312123470"/>
              </p:ext>
            </p:extLst>
          </p:nvPr>
        </p:nvGraphicFramePr>
        <p:xfrm>
          <a:off x="457200" y="1219200"/>
          <a:ext cx="8229600" cy="4951413"/>
        </p:xfrm>
        <a:graphic>
          <a:graphicData uri="http://schemas.openxmlformats.org/presentationml/2006/ole">
            <mc:AlternateContent xmlns:mc="http://schemas.openxmlformats.org/markup-compatibility/2006">
              <mc:Choice xmlns:v="urn:schemas-microsoft-com:vml" Requires="v">
                <p:oleObj spid="_x0000_s641031" name="Chart" r:id="rId4" imgW="8229600" imgH="4953000" progId="MSGraph.Chart.8">
                  <p:embed followColorScheme="full"/>
                </p:oleObj>
              </mc:Choice>
              <mc:Fallback>
                <p:oleObj name="Chart" r:id="rId4" imgW="8229600" imgH="4953000" progId="MSGraph.Chart.8">
                  <p:embed followColorScheme="full"/>
                  <p:pic>
                    <p:nvPicPr>
                      <p:cNvPr id="0" name=""/>
                      <p:cNvPicPr>
                        <a:picLocks noChangeAspect="1" noChangeArrowheads="1"/>
                      </p:cNvPicPr>
                      <p:nvPr/>
                    </p:nvPicPr>
                    <p:blipFill>
                      <a:blip r:embed="rId5"/>
                      <a:srcRect/>
                      <a:stretch>
                        <a:fillRect/>
                      </a:stretch>
                    </p:blipFill>
                    <p:spPr bwMode="auto">
                      <a:xfrm>
                        <a:off x="457200" y="1219200"/>
                        <a:ext cx="8229600" cy="4951413"/>
                      </a:xfrm>
                      <a:prstGeom prst="rect">
                        <a:avLst/>
                      </a:prstGeom>
                    </p:spPr>
                  </p:pic>
                </p:oleObj>
              </mc:Fallback>
            </mc:AlternateContent>
          </a:graphicData>
        </a:graphic>
      </p:graphicFrame>
    </p:spTree>
    <p:extLst>
      <p:ext uri="{BB962C8B-B14F-4D97-AF65-F5344CB8AC3E}">
        <p14:creationId xmlns:p14="http://schemas.microsoft.com/office/powerpoint/2010/main" val="5452238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endParaRPr lang="en-US"/>
          </a:p>
          <a:p>
            <a:r>
              <a:rPr lang="en-US"/>
              <a:t>IS 240 – Spring 2011	</a:t>
            </a:r>
          </a:p>
        </p:txBody>
      </p:sp>
      <p:sp>
        <p:nvSpPr>
          <p:cNvPr id="1843202" name="Rectangle 2"/>
          <p:cNvSpPr>
            <a:spLocks noGrp="1" noChangeArrowheads="1"/>
          </p:cNvSpPr>
          <p:nvPr>
            <p:ph type="title"/>
          </p:nvPr>
        </p:nvSpPr>
        <p:spPr/>
        <p:txBody>
          <a:bodyPr/>
          <a:lstStyle/>
          <a:p>
            <a:r>
              <a:rPr lang="en-US"/>
              <a:t>Results for All Data - Convex Hull</a:t>
            </a:r>
          </a:p>
        </p:txBody>
      </p:sp>
      <p:graphicFrame>
        <p:nvGraphicFramePr>
          <p:cNvPr id="1843203" name="Object 3"/>
          <p:cNvGraphicFramePr>
            <a:graphicFrameLocks noGrp="1" noChangeAspect="1"/>
          </p:cNvGraphicFramePr>
          <p:nvPr>
            <p:ph type="chart" idx="1"/>
            <p:extLst>
              <p:ext uri="{D42A27DB-BD31-4B8C-83A1-F6EECF244321}">
                <p14:modId xmlns:p14="http://schemas.microsoft.com/office/powerpoint/2010/main" val="934352065"/>
              </p:ext>
            </p:extLst>
          </p:nvPr>
        </p:nvGraphicFramePr>
        <p:xfrm>
          <a:off x="457200" y="1219200"/>
          <a:ext cx="8229600" cy="4951413"/>
        </p:xfrm>
        <a:graphic>
          <a:graphicData uri="http://schemas.openxmlformats.org/presentationml/2006/ole">
            <mc:AlternateContent xmlns:mc="http://schemas.openxmlformats.org/markup-compatibility/2006">
              <mc:Choice xmlns:v="urn:schemas-microsoft-com:vml" Requires="v">
                <p:oleObj spid="_x0000_s643079" name="Chart" r:id="rId4" imgW="8229600" imgH="4953000" progId="MSGraph.Chart.8">
                  <p:embed followColorScheme="full"/>
                </p:oleObj>
              </mc:Choice>
              <mc:Fallback>
                <p:oleObj name="Chart" r:id="rId4" imgW="8229600" imgH="4953000" progId="MSGraph.Chart.8">
                  <p:embed followColorScheme="full"/>
                  <p:pic>
                    <p:nvPicPr>
                      <p:cNvPr id="0" name=""/>
                      <p:cNvPicPr>
                        <a:picLocks noChangeAspect="1" noChangeArrowheads="1"/>
                      </p:cNvPicPr>
                      <p:nvPr/>
                    </p:nvPicPr>
                    <p:blipFill>
                      <a:blip r:embed="rId5"/>
                      <a:srcRect/>
                      <a:stretch>
                        <a:fillRect/>
                      </a:stretch>
                    </p:blipFill>
                    <p:spPr bwMode="auto">
                      <a:xfrm>
                        <a:off x="457200" y="1219200"/>
                        <a:ext cx="8229600" cy="4951413"/>
                      </a:xfrm>
                      <a:prstGeom prst="rect">
                        <a:avLst/>
                      </a:prstGeom>
                    </p:spPr>
                  </p:pic>
                </p:oleObj>
              </mc:Fallback>
            </mc:AlternateContent>
          </a:graphicData>
        </a:graphic>
      </p:graphicFrame>
      <p:sp>
        <p:nvSpPr>
          <p:cNvPr id="1843204" name="Text Box 4"/>
          <p:cNvSpPr txBox="1">
            <a:spLocks noChangeArrowheads="1"/>
          </p:cNvSpPr>
          <p:nvPr/>
        </p:nvSpPr>
        <p:spPr bwMode="auto">
          <a:xfrm rot="-5400000">
            <a:off x="-261938" y="3175001"/>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43205" name="Text Box 5"/>
          <p:cNvSpPr txBox="1">
            <a:spLocks noChangeArrowheads="1"/>
          </p:cNvSpPr>
          <p:nvPr/>
        </p:nvSpPr>
        <p:spPr bwMode="auto">
          <a:xfrm>
            <a:off x="40386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Tree>
    <p:extLst>
      <p:ext uri="{BB962C8B-B14F-4D97-AF65-F5344CB8AC3E}">
        <p14:creationId xmlns:p14="http://schemas.microsoft.com/office/powerpoint/2010/main" val="8435103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45250" name="Rectangle 2"/>
          <p:cNvSpPr>
            <a:spLocks noGrp="1" noChangeArrowheads="1"/>
          </p:cNvSpPr>
          <p:nvPr>
            <p:ph type="title"/>
          </p:nvPr>
        </p:nvSpPr>
        <p:spPr/>
        <p:txBody>
          <a:bodyPr/>
          <a:lstStyle/>
          <a:p>
            <a:r>
              <a:rPr lang="en-US"/>
              <a:t>GIR Examples </a:t>
            </a:r>
          </a:p>
        </p:txBody>
      </p:sp>
      <p:sp>
        <p:nvSpPr>
          <p:cNvPr id="1845251" name="Rectangle 3"/>
          <p:cNvSpPr>
            <a:spLocks noGrp="1" noChangeArrowheads="1"/>
          </p:cNvSpPr>
          <p:nvPr>
            <p:ph type="body" idx="1"/>
          </p:nvPr>
        </p:nvSpPr>
        <p:spPr/>
        <p:txBody>
          <a:bodyPr/>
          <a:lstStyle/>
          <a:p>
            <a:r>
              <a:rPr lang="en-US"/>
              <a:t>The following screen captures are from a GIR application using the algorithms (2 variable logistic regression model) and data (the CIEC database data)</a:t>
            </a:r>
          </a:p>
          <a:p>
            <a:r>
              <a:rPr lang="en-US"/>
              <a:t>Uses a Google Earth network link to provide a GIR search interface</a:t>
            </a:r>
          </a:p>
          <a:p>
            <a:endParaRPr lang="en-US"/>
          </a:p>
        </p:txBody>
      </p:sp>
    </p:spTree>
    <p:extLst>
      <p:ext uri="{BB962C8B-B14F-4D97-AF65-F5344CB8AC3E}">
        <p14:creationId xmlns:p14="http://schemas.microsoft.com/office/powerpoint/2010/main" val="122062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46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40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99394" name="Rectangle 2"/>
          <p:cNvSpPr>
            <a:spLocks noGrp="1" noChangeArrowheads="1"/>
          </p:cNvSpPr>
          <p:nvPr>
            <p:ph type="title"/>
          </p:nvPr>
        </p:nvSpPr>
        <p:spPr/>
        <p:txBody>
          <a:bodyPr/>
          <a:lstStyle/>
          <a:p>
            <a:r>
              <a:rPr lang="en-US"/>
              <a:t>Mini-TREC</a:t>
            </a:r>
          </a:p>
        </p:txBody>
      </p:sp>
      <p:sp>
        <p:nvSpPr>
          <p:cNvPr id="699395" name="Rectangle 3"/>
          <p:cNvSpPr>
            <a:spLocks noGrp="1" noChangeArrowheads="1"/>
          </p:cNvSpPr>
          <p:nvPr>
            <p:ph type="body" idx="1"/>
          </p:nvPr>
        </p:nvSpPr>
        <p:spPr/>
        <p:txBody>
          <a:bodyPr/>
          <a:lstStyle/>
          <a:p>
            <a:r>
              <a:rPr lang="en-US" dirty="0"/>
              <a:t>Proposed Schedule</a:t>
            </a:r>
          </a:p>
          <a:p>
            <a:pPr lvl="1"/>
            <a:r>
              <a:rPr lang="en-US" dirty="0"/>
              <a:t>February </a:t>
            </a:r>
            <a:r>
              <a:rPr lang="en-US" dirty="0" smtClean="0"/>
              <a:t>11 </a:t>
            </a:r>
            <a:r>
              <a:rPr lang="en-US" dirty="0"/>
              <a:t>– Database and previous Queries</a:t>
            </a:r>
          </a:p>
          <a:p>
            <a:pPr lvl="1"/>
            <a:r>
              <a:rPr lang="en-US" dirty="0"/>
              <a:t>March </a:t>
            </a:r>
            <a:r>
              <a:rPr lang="en-US" dirty="0" smtClean="0"/>
              <a:t>4 </a:t>
            </a:r>
            <a:r>
              <a:rPr lang="en-US" dirty="0"/>
              <a:t>– report on system acquisition and setup</a:t>
            </a:r>
          </a:p>
          <a:p>
            <a:pPr lvl="1"/>
            <a:r>
              <a:rPr lang="en-US" dirty="0"/>
              <a:t>March </a:t>
            </a:r>
            <a:r>
              <a:rPr lang="en-US" dirty="0" smtClean="0"/>
              <a:t>6, </a:t>
            </a:r>
            <a:r>
              <a:rPr lang="en-US" dirty="0"/>
              <a:t>New Queries for testing…</a:t>
            </a:r>
          </a:p>
          <a:p>
            <a:pPr lvl="1"/>
            <a:r>
              <a:rPr lang="en-US" dirty="0">
                <a:solidFill>
                  <a:srgbClr val="FF0000"/>
                </a:solidFill>
              </a:rPr>
              <a:t>April </a:t>
            </a:r>
            <a:r>
              <a:rPr lang="en-US" dirty="0" smtClean="0">
                <a:solidFill>
                  <a:srgbClr val="FF0000"/>
                </a:solidFill>
              </a:rPr>
              <a:t>22</a:t>
            </a:r>
            <a:r>
              <a:rPr lang="en-US" dirty="0" smtClean="0">
                <a:solidFill>
                  <a:srgbClr val="FF0000"/>
                </a:solidFill>
              </a:rPr>
              <a:t>, </a:t>
            </a:r>
            <a:r>
              <a:rPr lang="en-US" dirty="0">
                <a:solidFill>
                  <a:srgbClr val="FF0000"/>
                </a:solidFill>
              </a:rPr>
              <a:t>Results due</a:t>
            </a:r>
          </a:p>
          <a:p>
            <a:pPr lvl="1"/>
            <a:r>
              <a:rPr lang="en-US" dirty="0"/>
              <a:t>April </a:t>
            </a:r>
            <a:r>
              <a:rPr lang="en-US" dirty="0" smtClean="0"/>
              <a:t>24, </a:t>
            </a:r>
            <a:r>
              <a:rPr lang="en-US" dirty="0"/>
              <a:t>Results and system rankings</a:t>
            </a:r>
          </a:p>
          <a:p>
            <a:pPr lvl="1"/>
            <a:r>
              <a:rPr lang="en-US" dirty="0"/>
              <a:t>April </a:t>
            </a:r>
            <a:r>
              <a:rPr lang="en-US" dirty="0" smtClean="0"/>
              <a:t>29  </a:t>
            </a:r>
            <a:r>
              <a:rPr lang="en-US" dirty="0"/>
              <a:t>Group reports and discussion</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47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0"/>
            <a:ext cx="9823450" cy="678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8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48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75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49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39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402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50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4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81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endParaRPr lang="en-US"/>
          </a:p>
          <a:p>
            <a:r>
              <a:rPr lang="en-US"/>
              <a:t>IS 240 – Spring 2011	</a:t>
            </a:r>
          </a:p>
        </p:txBody>
      </p:sp>
      <p:pic>
        <p:nvPicPr>
          <p:cNvPr id="1851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77400"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199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2418" name="Rectangle 2"/>
          <p:cNvSpPr>
            <a:spLocks noGrp="1" noChangeArrowheads="1"/>
          </p:cNvSpPr>
          <p:nvPr>
            <p:ph type="title"/>
          </p:nvPr>
        </p:nvSpPr>
        <p:spPr/>
        <p:txBody>
          <a:bodyPr/>
          <a:lstStyle/>
          <a:p>
            <a:r>
              <a:rPr lang="en-US"/>
              <a:t>GIR Evaluations</a:t>
            </a:r>
          </a:p>
        </p:txBody>
      </p:sp>
      <p:sp>
        <p:nvSpPr>
          <p:cNvPr id="1852419" name="Rectangle 3"/>
          <p:cNvSpPr>
            <a:spLocks noGrp="1" noChangeArrowheads="1"/>
          </p:cNvSpPr>
          <p:nvPr>
            <p:ph type="body" idx="1"/>
          </p:nvPr>
        </p:nvSpPr>
        <p:spPr/>
        <p:txBody>
          <a:bodyPr/>
          <a:lstStyle/>
          <a:p>
            <a:r>
              <a:rPr lang="en-US" sz="2400"/>
              <a:t>The GeoCLEF track of CLEF conducted evaluations of GIR systems using text-based queries</a:t>
            </a:r>
          </a:p>
          <a:p>
            <a:pPr lvl="1"/>
            <a:r>
              <a:rPr lang="en-US" sz="2000"/>
              <a:t>One finding was that good text retrieval methods may work as well, or better, than more complex geographic modeling and query expansion approaches</a:t>
            </a:r>
          </a:p>
          <a:p>
            <a:r>
              <a:rPr lang="en-US" sz="2400"/>
              <a:t>The GikiCLEF track of CLEF</a:t>
            </a:r>
          </a:p>
          <a:p>
            <a:r>
              <a:rPr lang="en-US" sz="2400"/>
              <a:t>New NTCIR-GEOTIME track focuses GeoTemporal Information starting -- see http://metadata.berkeley.edu/NTCIR-GeoTime/</a:t>
            </a:r>
          </a:p>
        </p:txBody>
      </p:sp>
    </p:spTree>
    <p:extLst>
      <p:ext uri="{BB962C8B-B14F-4D97-AF65-F5344CB8AC3E}">
        <p14:creationId xmlns:p14="http://schemas.microsoft.com/office/powerpoint/2010/main" val="100725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3442" name="Rectangle 2"/>
          <p:cNvSpPr>
            <a:spLocks noGrp="1" noChangeArrowheads="1"/>
          </p:cNvSpPr>
          <p:nvPr>
            <p:ph type="body" idx="1"/>
          </p:nvPr>
        </p:nvSpPr>
        <p:spPr/>
        <p:txBody>
          <a:bodyPr/>
          <a:lstStyle/>
          <a:p>
            <a:pPr>
              <a:lnSpc>
                <a:spcPct val="80000"/>
              </a:lnSpc>
            </a:pPr>
            <a:r>
              <a:rPr lang="en-US" sz="2400"/>
              <a:t>Geographical Information Retrieval (GIR) concerns the retrieval of information involving some kind of spatial awareness. Given that many documents (and queries) contain some kind of spatial reference, there are examples where geographical references (geo-references) may be important for IR. </a:t>
            </a:r>
          </a:p>
          <a:p>
            <a:pPr>
              <a:lnSpc>
                <a:spcPct val="80000"/>
              </a:lnSpc>
            </a:pPr>
            <a:r>
              <a:rPr lang="en-US" sz="2400"/>
              <a:t>In addition to this, many documents contain geo-references expressed in multiple languages which may or may not be the same as the query language. This would require an additional translation step to enable successful retrieval.</a:t>
            </a:r>
          </a:p>
          <a:p>
            <a:pPr>
              <a:lnSpc>
                <a:spcPct val="80000"/>
              </a:lnSpc>
            </a:pPr>
            <a:r>
              <a:rPr lang="en-US" sz="2400"/>
              <a:t>Existing evaluation campaigns such as TREC and CLEF do not explicitly evaluate geographical IR relevance. </a:t>
            </a:r>
          </a:p>
          <a:p>
            <a:pPr>
              <a:lnSpc>
                <a:spcPct val="80000"/>
              </a:lnSpc>
            </a:pPr>
            <a:r>
              <a:rPr lang="en-US" sz="2400"/>
              <a:t>The aim of GeoCLEF was to provide the necessary framework in which to evaluate GIR systems for search tasks involving both spatial and multilingual aspects. </a:t>
            </a:r>
          </a:p>
        </p:txBody>
      </p:sp>
      <p:sp>
        <p:nvSpPr>
          <p:cNvPr id="1853443" name="Rectangle 3"/>
          <p:cNvSpPr>
            <a:spLocks noGrp="1" noChangeArrowheads="1"/>
          </p:cNvSpPr>
          <p:nvPr>
            <p:ph type="title"/>
          </p:nvPr>
        </p:nvSpPr>
        <p:spPr/>
        <p:txBody>
          <a:bodyPr/>
          <a:lstStyle/>
          <a:p>
            <a:r>
              <a:rPr lang="en-US"/>
              <a:t>GeoCLEF Overview</a:t>
            </a:r>
          </a:p>
        </p:txBody>
      </p:sp>
    </p:spTree>
    <p:extLst>
      <p:ext uri="{BB962C8B-B14F-4D97-AF65-F5344CB8AC3E}">
        <p14:creationId xmlns:p14="http://schemas.microsoft.com/office/powerpoint/2010/main" val="3179449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4466" name="Rectangle 2"/>
          <p:cNvSpPr>
            <a:spLocks noGrp="1" noChangeArrowheads="1"/>
          </p:cNvSpPr>
          <p:nvPr>
            <p:ph type="title"/>
          </p:nvPr>
        </p:nvSpPr>
        <p:spPr/>
        <p:txBody>
          <a:bodyPr/>
          <a:lstStyle/>
          <a:p>
            <a:r>
              <a:rPr lang="en-US"/>
              <a:t>Organizers of GeoCLEF</a:t>
            </a:r>
          </a:p>
        </p:txBody>
      </p:sp>
      <p:sp>
        <p:nvSpPr>
          <p:cNvPr id="1854467" name="Rectangle 3"/>
          <p:cNvSpPr>
            <a:spLocks noGrp="1" noChangeArrowheads="1"/>
          </p:cNvSpPr>
          <p:nvPr>
            <p:ph type="body" idx="1"/>
          </p:nvPr>
        </p:nvSpPr>
        <p:spPr/>
        <p:txBody>
          <a:bodyPr/>
          <a:lstStyle/>
          <a:p>
            <a:pPr>
              <a:lnSpc>
                <a:spcPct val="90000"/>
              </a:lnSpc>
            </a:pPr>
            <a:r>
              <a:rPr lang="en-US" sz="2400"/>
              <a:t>Fred Gey and Ray Larson, University of California, Berkeley, USA (gey@berkeley.edu, ray@sims.berkeley.edu)</a:t>
            </a:r>
          </a:p>
          <a:p>
            <a:pPr>
              <a:lnSpc>
                <a:spcPct val="90000"/>
              </a:lnSpc>
            </a:pPr>
            <a:r>
              <a:rPr lang="en-US" sz="2400"/>
              <a:t>Mark Sanderson, Department of Information Studies, University of Sheffield, UK (m.sanderson@sheffield.ac.uk)</a:t>
            </a:r>
          </a:p>
          <a:p>
            <a:pPr>
              <a:lnSpc>
                <a:spcPct val="90000"/>
              </a:lnSpc>
            </a:pPr>
            <a:r>
              <a:rPr lang="en-US" sz="2400"/>
              <a:t>Hideo Joho, University of Glasgow, UK (hideo@dcs.gla.ac.uk)</a:t>
            </a:r>
          </a:p>
          <a:p>
            <a:pPr>
              <a:lnSpc>
                <a:spcPct val="90000"/>
              </a:lnSpc>
            </a:pPr>
            <a:r>
              <a:rPr lang="en-US" sz="2400"/>
              <a:t>Thomas Mandl and Christa Womser-Hacker of U. Hildesheim Germany (German language coordinators)</a:t>
            </a:r>
          </a:p>
          <a:p>
            <a:pPr>
              <a:lnSpc>
                <a:spcPct val="90000"/>
              </a:lnSpc>
            </a:pPr>
            <a:r>
              <a:rPr lang="en-US" sz="2400"/>
              <a:t>Diana Santos and Paulo Rocha of Linguateca  (Portuguese coordinators)</a:t>
            </a:r>
          </a:p>
          <a:p>
            <a:pPr>
              <a:lnSpc>
                <a:spcPct val="90000"/>
              </a:lnSpc>
            </a:pPr>
            <a:r>
              <a:rPr lang="en-US" sz="2400"/>
              <a:t>Andrés Montoyo of U. Alicante  (Spanish coordinator)</a:t>
            </a:r>
          </a:p>
        </p:txBody>
      </p:sp>
    </p:spTree>
    <p:extLst>
      <p:ext uri="{BB962C8B-B14F-4D97-AF65-F5344CB8AC3E}">
        <p14:creationId xmlns:p14="http://schemas.microsoft.com/office/powerpoint/2010/main" val="126120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5490" name="Rectangle 2"/>
          <p:cNvSpPr>
            <a:spLocks noGrp="1" noChangeArrowheads="1"/>
          </p:cNvSpPr>
          <p:nvPr>
            <p:ph type="title"/>
          </p:nvPr>
        </p:nvSpPr>
        <p:spPr/>
        <p:txBody>
          <a:bodyPr/>
          <a:lstStyle/>
          <a:p>
            <a:r>
              <a:rPr lang="en-US"/>
              <a:t>GeoCLEF</a:t>
            </a:r>
          </a:p>
        </p:txBody>
      </p:sp>
      <p:sp>
        <p:nvSpPr>
          <p:cNvPr id="1855491" name="Rectangle 3"/>
          <p:cNvSpPr>
            <a:spLocks noGrp="1" noChangeArrowheads="1"/>
          </p:cNvSpPr>
          <p:nvPr>
            <p:ph type="body" idx="1"/>
          </p:nvPr>
        </p:nvSpPr>
        <p:spPr/>
        <p:txBody>
          <a:bodyPr/>
          <a:lstStyle/>
          <a:p>
            <a:pPr>
              <a:lnSpc>
                <a:spcPct val="90000"/>
              </a:lnSpc>
            </a:pPr>
            <a:r>
              <a:rPr lang="en-US" dirty="0"/>
              <a:t>Proposed 2004, first evaluation 2005 </a:t>
            </a:r>
          </a:p>
          <a:p>
            <a:pPr>
              <a:lnSpc>
                <a:spcPct val="90000"/>
              </a:lnSpc>
            </a:pPr>
            <a:r>
              <a:rPr lang="en-US" dirty="0"/>
              <a:t>The last </a:t>
            </a:r>
            <a:r>
              <a:rPr lang="en-US" dirty="0" err="1"/>
              <a:t>GeoCLEF</a:t>
            </a:r>
            <a:r>
              <a:rPr lang="en-US" dirty="0"/>
              <a:t> was held in 2008, </a:t>
            </a:r>
            <a:r>
              <a:rPr lang="en-US" dirty="0" smtClean="0"/>
              <a:t>but a new “</a:t>
            </a:r>
            <a:r>
              <a:rPr lang="en-US" dirty="0" err="1" smtClean="0"/>
              <a:t>GikiCLEF</a:t>
            </a:r>
            <a:r>
              <a:rPr lang="en-US" dirty="0" smtClean="0"/>
              <a:t>” </a:t>
            </a:r>
            <a:r>
              <a:rPr lang="en-US" dirty="0"/>
              <a:t>task </a:t>
            </a:r>
            <a:r>
              <a:rPr lang="en-US" dirty="0" smtClean="0"/>
              <a:t>took </a:t>
            </a:r>
            <a:r>
              <a:rPr lang="en-US" dirty="0"/>
              <a:t>its </a:t>
            </a:r>
            <a:r>
              <a:rPr lang="en-US" dirty="0" smtClean="0"/>
              <a:t>place in 2009</a:t>
            </a:r>
            <a:endParaRPr lang="en-US" dirty="0"/>
          </a:p>
        </p:txBody>
      </p:sp>
    </p:spTree>
    <p:extLst>
      <p:ext uri="{BB962C8B-B14F-4D97-AF65-F5344CB8AC3E}">
        <p14:creationId xmlns:p14="http://schemas.microsoft.com/office/powerpoint/2010/main" val="88721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endParaRPr lang="en-US"/>
          </a:p>
          <a:p>
            <a:r>
              <a:rPr lang="en-US"/>
              <a:t>IS 240 – Spring 2011	</a:t>
            </a:r>
          </a:p>
        </p:txBody>
      </p:sp>
      <p:sp>
        <p:nvSpPr>
          <p:cNvPr id="1856514" name="Rectangle 2"/>
          <p:cNvSpPr>
            <a:spLocks noGrp="1" noChangeArrowheads="1"/>
          </p:cNvSpPr>
          <p:nvPr>
            <p:ph type="title"/>
          </p:nvPr>
        </p:nvSpPr>
        <p:spPr/>
        <p:txBody>
          <a:bodyPr/>
          <a:lstStyle/>
          <a:p>
            <a:r>
              <a:rPr lang="en-US"/>
              <a:t>Topic for GeoCLEF 2005</a:t>
            </a:r>
          </a:p>
        </p:txBody>
      </p:sp>
      <p:grpSp>
        <p:nvGrpSpPr>
          <p:cNvPr id="1856515" name="Group 3"/>
          <p:cNvGrpSpPr>
            <a:grpSpLocks noChangeAspect="1"/>
          </p:cNvGrpSpPr>
          <p:nvPr/>
        </p:nvGrpSpPr>
        <p:grpSpPr bwMode="auto">
          <a:xfrm>
            <a:off x="1143000" y="1447800"/>
            <a:ext cx="7772400" cy="5033963"/>
            <a:chOff x="2362" y="4972"/>
            <a:chExt cx="7200" cy="3200"/>
          </a:xfrm>
        </p:grpSpPr>
        <p:sp>
          <p:nvSpPr>
            <p:cNvPr id="1856516" name="AutoShape 4"/>
            <p:cNvSpPr>
              <a:spLocks noChangeAspect="1" noChangeArrowheads="1" noTextEdit="1"/>
            </p:cNvSpPr>
            <p:nvPr/>
          </p:nvSpPr>
          <p:spPr bwMode="auto">
            <a:xfrm>
              <a:off x="2362" y="4972"/>
              <a:ext cx="7200" cy="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56517" name="Text Box 5"/>
            <p:cNvSpPr txBox="1">
              <a:spLocks noChangeArrowheads="1"/>
            </p:cNvSpPr>
            <p:nvPr/>
          </p:nvSpPr>
          <p:spPr bwMode="auto">
            <a:xfrm>
              <a:off x="2362" y="4972"/>
              <a:ext cx="7200" cy="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en-US" sz="1700">
                  <a:latin typeface="Courier" charset="0"/>
                  <a:cs typeface="ＭＳ Ｐゴシック" charset="0"/>
                </a:rPr>
                <a:t>&lt;top&gt;</a:t>
              </a:r>
              <a:br>
                <a:rPr lang="en-US" sz="1700">
                  <a:latin typeface="Courier" charset="0"/>
                  <a:cs typeface="ＭＳ Ｐゴシック" charset="0"/>
                </a:rPr>
              </a:br>
              <a:r>
                <a:rPr lang="en-US" sz="1700">
                  <a:latin typeface="Courier" charset="0"/>
                  <a:cs typeface="ＭＳ Ｐゴシック" charset="0"/>
                </a:rPr>
                <a:t>&lt;num&gt; GC001 &lt;/num&gt;</a:t>
              </a:r>
              <a:br>
                <a:rPr lang="en-US" sz="1700">
                  <a:latin typeface="Courier" charset="0"/>
                  <a:cs typeface="ＭＳ Ｐゴシック" charset="0"/>
                </a:rPr>
              </a:br>
              <a:r>
                <a:rPr lang="en-US" sz="1700">
                  <a:latin typeface="Courier" charset="0"/>
                  <a:cs typeface="ＭＳ Ｐゴシック" charset="0"/>
                </a:rPr>
                <a:t>&lt;orignum&gt; C084 &lt;/orignum&gt;</a:t>
              </a:r>
              <a:br>
                <a:rPr lang="en-US" sz="1700">
                  <a:latin typeface="Courier" charset="0"/>
                  <a:cs typeface="ＭＳ Ｐゴシック" charset="0"/>
                </a:rPr>
              </a:br>
              <a:r>
                <a:rPr lang="en-US" sz="1700">
                  <a:latin typeface="Courier" charset="0"/>
                  <a:cs typeface="ＭＳ Ｐゴシック" charset="0"/>
                </a:rPr>
                <a:t>&lt;EN-title&gt;Shark Attacks off Australia and </a:t>
              </a:r>
            </a:p>
            <a:p>
              <a:pPr algn="l" eaLnBrk="0" hangingPunct="0"/>
              <a:r>
                <a:rPr lang="en-US" sz="1700">
                  <a:latin typeface="Courier" charset="0"/>
                  <a:cs typeface="ＭＳ Ｐゴシック" charset="0"/>
                </a:rPr>
                <a:t>California&lt;/EN-title&gt;</a:t>
              </a:r>
              <a:br>
                <a:rPr lang="en-US" sz="1700">
                  <a:latin typeface="Courier" charset="0"/>
                  <a:cs typeface="ＭＳ Ｐゴシック" charset="0"/>
                </a:rPr>
              </a:br>
              <a:r>
                <a:rPr lang="en-US" sz="1700">
                  <a:latin typeface="Courier" charset="0"/>
                  <a:cs typeface="ＭＳ Ｐゴシック" charset="0"/>
                </a:rPr>
                <a:t>&lt;EN-desc&gt; Documents will report any information</a:t>
              </a:r>
            </a:p>
            <a:p>
              <a:pPr algn="l" eaLnBrk="0" hangingPunct="0"/>
              <a:r>
                <a:rPr lang="en-US" sz="1700">
                  <a:latin typeface="Courier" charset="0"/>
                  <a:cs typeface="ＭＳ Ｐゴシック" charset="0"/>
                </a:rPr>
                <a:t> relating to shark attacks on humans. &lt;/EN-desc&gt;</a:t>
              </a:r>
              <a:br>
                <a:rPr lang="en-US" sz="1700">
                  <a:latin typeface="Courier" charset="0"/>
                  <a:cs typeface="ＭＳ Ｐゴシック" charset="0"/>
                </a:rPr>
              </a:br>
              <a:r>
                <a:rPr lang="en-US" sz="1700">
                  <a:latin typeface="Courier" charset="0"/>
                  <a:cs typeface="ＭＳ Ｐゴシック" charset="0"/>
                </a:rPr>
                <a:t>&lt;EN-narr&gt; Identify instances where a human was </a:t>
              </a:r>
            </a:p>
            <a:p>
              <a:pPr algn="l" eaLnBrk="0" hangingPunct="0"/>
              <a:r>
                <a:rPr lang="en-US" sz="1700">
                  <a:latin typeface="Courier" charset="0"/>
                  <a:cs typeface="ＭＳ Ｐゴシック" charset="0"/>
                </a:rPr>
                <a:t>attacked by a shark, including where the attack </a:t>
              </a:r>
            </a:p>
            <a:p>
              <a:pPr algn="l" eaLnBrk="0" hangingPunct="0"/>
              <a:r>
                <a:rPr lang="en-US" sz="1700">
                  <a:latin typeface="Courier" charset="0"/>
                  <a:cs typeface="ＭＳ Ｐゴシック" charset="0"/>
                </a:rPr>
                <a:t>took place and the circumstances surrounding the </a:t>
              </a:r>
            </a:p>
            <a:p>
              <a:pPr algn="l" eaLnBrk="0" hangingPunct="0"/>
              <a:r>
                <a:rPr lang="en-US" sz="1700">
                  <a:latin typeface="Courier" charset="0"/>
                  <a:cs typeface="ＭＳ Ｐゴシック" charset="0"/>
                </a:rPr>
                <a:t>attack. Only documents concerning specific attacks </a:t>
              </a:r>
            </a:p>
            <a:p>
              <a:pPr algn="l" eaLnBrk="0" hangingPunct="0"/>
              <a:r>
                <a:rPr lang="en-US" sz="1700">
                  <a:latin typeface="Courier" charset="0"/>
                  <a:cs typeface="ＭＳ Ｐゴシック" charset="0"/>
                </a:rPr>
                <a:t>are relevant; unconfirmed shark attacks or </a:t>
              </a:r>
            </a:p>
            <a:p>
              <a:pPr algn="l" eaLnBrk="0" hangingPunct="0"/>
              <a:r>
                <a:rPr lang="en-US" sz="1700">
                  <a:latin typeface="Courier" charset="0"/>
                  <a:cs typeface="ＭＳ Ｐゴシック" charset="0"/>
                </a:rPr>
                <a:t>suspected bites are not relevant. &lt;/EN-narr&gt;</a:t>
              </a:r>
              <a:br>
                <a:rPr lang="en-US" sz="1700">
                  <a:latin typeface="Courier" charset="0"/>
                  <a:cs typeface="ＭＳ Ｐゴシック" charset="0"/>
                </a:rPr>
              </a:br>
              <a:r>
                <a:rPr lang="en-US" sz="1700">
                  <a:latin typeface="Courier" charset="0"/>
                  <a:cs typeface="ＭＳ Ｐゴシック" charset="0"/>
                </a:rPr>
                <a:t>&lt;!-- NOTE: This topic has added tags for GeoCLEF --&gt;</a:t>
              </a:r>
              <a:br>
                <a:rPr lang="en-US" sz="1700">
                  <a:latin typeface="Courier" charset="0"/>
                  <a:cs typeface="ＭＳ Ｐゴシック" charset="0"/>
                </a:rPr>
              </a:br>
              <a:r>
                <a:rPr lang="en-US" sz="1700">
                  <a:latin typeface="Courier" charset="0"/>
                  <a:cs typeface="ＭＳ Ｐゴシック" charset="0"/>
                </a:rPr>
                <a:t>&lt;EN-concept&gt; Shark attacks &lt;/EN-concept&gt;</a:t>
              </a:r>
              <a:br>
                <a:rPr lang="en-US" sz="1700">
                  <a:latin typeface="Courier" charset="0"/>
                  <a:cs typeface="ＭＳ Ｐゴシック" charset="0"/>
                </a:rPr>
              </a:br>
              <a:r>
                <a:rPr lang="en-US" sz="1700">
                  <a:latin typeface="Courier" charset="0"/>
                  <a:cs typeface="ＭＳ Ｐゴシック" charset="0"/>
                </a:rPr>
                <a:t>&lt;EN-spatialrelation&gt;near&lt;/EN-spatialrelation&gt;</a:t>
              </a:r>
              <a:br>
                <a:rPr lang="en-US" sz="1700">
                  <a:latin typeface="Courier" charset="0"/>
                  <a:cs typeface="ＭＳ Ｐゴシック" charset="0"/>
                </a:rPr>
              </a:br>
              <a:r>
                <a:rPr lang="en-US" sz="1700">
                  <a:latin typeface="Courier" charset="0"/>
                  <a:cs typeface="ＭＳ Ｐゴシック" charset="0"/>
                </a:rPr>
                <a:t>&lt;EN-location&gt; Australia &lt;/EN-location&gt;</a:t>
              </a:r>
              <a:br>
                <a:rPr lang="en-US" sz="1700">
                  <a:latin typeface="Courier" charset="0"/>
                  <a:cs typeface="ＭＳ Ｐゴシック" charset="0"/>
                </a:rPr>
              </a:br>
              <a:r>
                <a:rPr lang="en-US" sz="1700">
                  <a:latin typeface="Courier" charset="0"/>
                  <a:cs typeface="ＭＳ Ｐゴシック" charset="0"/>
                </a:rPr>
                <a:t>&lt;EN-location&gt; California &lt;/EN-location&gt;</a:t>
              </a:r>
              <a:br>
                <a:rPr lang="en-US" sz="1700">
                  <a:latin typeface="Courier" charset="0"/>
                  <a:cs typeface="ＭＳ Ｐゴシック" charset="0"/>
                </a:rPr>
              </a:br>
              <a:r>
                <a:rPr lang="en-US" sz="1700">
                  <a:latin typeface="Courier" charset="0"/>
                  <a:cs typeface="ＭＳ Ｐゴシック" charset="0"/>
                </a:rPr>
                <a:t>&lt;/top&gt;</a:t>
              </a:r>
            </a:p>
          </p:txBody>
        </p:sp>
      </p:grpSp>
      <p:sp>
        <p:nvSpPr>
          <p:cNvPr id="1856518" name="Text Box 6"/>
          <p:cNvSpPr txBox="1">
            <a:spLocks noChangeArrowheads="1"/>
          </p:cNvSpPr>
          <p:nvPr/>
        </p:nvSpPr>
        <p:spPr bwMode="auto">
          <a:xfrm>
            <a:off x="1524000" y="990600"/>
            <a:ext cx="597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i="1"/>
              <a:t>Topics translated for both English and German</a:t>
            </a:r>
          </a:p>
        </p:txBody>
      </p:sp>
    </p:spTree>
    <p:extLst>
      <p:ext uri="{BB962C8B-B14F-4D97-AF65-F5344CB8AC3E}">
        <p14:creationId xmlns:p14="http://schemas.microsoft.com/office/powerpoint/2010/main" val="319827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32482" name="Rectangle 2"/>
          <p:cNvSpPr>
            <a:spLocks noGrp="1" noChangeArrowheads="1"/>
          </p:cNvSpPr>
          <p:nvPr>
            <p:ph type="title"/>
          </p:nvPr>
        </p:nvSpPr>
        <p:spPr/>
        <p:txBody>
          <a:bodyPr/>
          <a:lstStyle/>
          <a:p>
            <a:r>
              <a:rPr lang="en-US"/>
              <a:t>Overview</a:t>
            </a:r>
          </a:p>
        </p:txBody>
      </p:sp>
      <p:sp>
        <p:nvSpPr>
          <p:cNvPr id="532483" name="Rectangle 3"/>
          <p:cNvSpPr>
            <a:spLocks noGrp="1" noChangeArrowheads="1"/>
          </p:cNvSpPr>
          <p:nvPr>
            <p:ph type="body" idx="1"/>
          </p:nvPr>
        </p:nvSpPr>
        <p:spPr/>
        <p:txBody>
          <a:bodyPr/>
          <a:lstStyle/>
          <a:p>
            <a:r>
              <a:rPr lang="en-US"/>
              <a:t>What is GIR?</a:t>
            </a:r>
          </a:p>
          <a:p>
            <a:r>
              <a:rPr lang="en-US"/>
              <a:t>Logistic Regression Algorithms for GIR</a:t>
            </a:r>
          </a:p>
          <a:p>
            <a:r>
              <a:rPr lang="en-US"/>
              <a:t>GIR and Location-Based Search</a:t>
            </a:r>
          </a:p>
          <a:p>
            <a:r>
              <a:rPr lang="en-US"/>
              <a:t>Mobile Location-Based Services</a:t>
            </a:r>
          </a:p>
          <a:p>
            <a:r>
              <a:rPr lang="en-US"/>
              <a:t>Reviving MMM (Mobile Media Metadata)</a:t>
            </a:r>
          </a:p>
          <a:p>
            <a:pPr>
              <a:buFontTx/>
              <a:buNone/>
            </a:pPr>
            <a:r>
              <a:rPr lang="en-US"/>
              <a:t>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7538" name="Rectangle 2"/>
          <p:cNvSpPr>
            <a:spLocks noGrp="1" noChangeArrowheads="1"/>
          </p:cNvSpPr>
          <p:nvPr>
            <p:ph type="title"/>
          </p:nvPr>
        </p:nvSpPr>
        <p:spPr/>
        <p:txBody>
          <a:bodyPr/>
          <a:lstStyle/>
          <a:p>
            <a:r>
              <a:rPr lang="en-US"/>
              <a:t>GeoCLEF 2005 Collections</a:t>
            </a:r>
          </a:p>
        </p:txBody>
      </p:sp>
      <p:sp>
        <p:nvSpPr>
          <p:cNvPr id="1857539" name="Rectangle 3"/>
          <p:cNvSpPr>
            <a:spLocks noGrp="1" noChangeArrowheads="1"/>
          </p:cNvSpPr>
          <p:nvPr>
            <p:ph type="body" idx="1"/>
          </p:nvPr>
        </p:nvSpPr>
        <p:spPr/>
        <p:txBody>
          <a:bodyPr/>
          <a:lstStyle/>
          <a:p>
            <a:pPr>
              <a:lnSpc>
                <a:spcPct val="90000"/>
              </a:lnSpc>
            </a:pPr>
            <a:r>
              <a:rPr lang="en-US" sz="2800"/>
              <a:t>The document collections for GeoCLEF 2005 are all newswire stories from the years 1994 and 1995 used in previous CLEF competitions. </a:t>
            </a:r>
          </a:p>
          <a:p>
            <a:pPr>
              <a:lnSpc>
                <a:spcPct val="90000"/>
              </a:lnSpc>
            </a:pPr>
            <a:r>
              <a:rPr lang="en-US" sz="2800"/>
              <a:t>The English document collection consists of 169,477 documents from the Glasgow Herald (1995) and the Los Angeles Times (1994). </a:t>
            </a:r>
          </a:p>
          <a:p>
            <a:pPr>
              <a:lnSpc>
                <a:spcPct val="90000"/>
              </a:lnSpc>
            </a:pPr>
            <a:r>
              <a:rPr lang="en-US" sz="2800"/>
              <a:t>The German document collection consists of 294,809 documents from Der Spiegel (1994/95), the Frankfurter Rundschau (1994) and the Swiss news agency SDA (1994/95)</a:t>
            </a:r>
          </a:p>
          <a:p>
            <a:pPr>
              <a:lnSpc>
                <a:spcPct val="90000"/>
              </a:lnSpc>
            </a:pPr>
            <a:r>
              <a:rPr lang="en-US" sz="2800"/>
              <a:t>The same collections were used for all GeoCLEF evaluations 2005-2008</a:t>
            </a:r>
          </a:p>
        </p:txBody>
      </p:sp>
    </p:spTree>
    <p:extLst>
      <p:ext uri="{BB962C8B-B14F-4D97-AF65-F5344CB8AC3E}">
        <p14:creationId xmlns:p14="http://schemas.microsoft.com/office/powerpoint/2010/main" val="183640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58562" name="Rectangle 2"/>
          <p:cNvSpPr>
            <a:spLocks noGrp="1" noChangeArrowheads="1"/>
          </p:cNvSpPr>
          <p:nvPr>
            <p:ph type="title"/>
          </p:nvPr>
        </p:nvSpPr>
        <p:spPr/>
        <p:txBody>
          <a:bodyPr/>
          <a:lstStyle/>
          <a:p>
            <a:r>
              <a:rPr lang="en-US"/>
              <a:t>GeoCLEF 2005 Documents</a:t>
            </a:r>
          </a:p>
        </p:txBody>
      </p:sp>
      <p:sp>
        <p:nvSpPr>
          <p:cNvPr id="1858563" name="Rectangle 3"/>
          <p:cNvSpPr>
            <a:spLocks noGrp="1" noChangeArrowheads="1"/>
          </p:cNvSpPr>
          <p:nvPr>
            <p:ph type="body" idx="1"/>
          </p:nvPr>
        </p:nvSpPr>
        <p:spPr/>
        <p:txBody>
          <a:bodyPr/>
          <a:lstStyle/>
          <a:p>
            <a:pPr>
              <a:lnSpc>
                <a:spcPct val="80000"/>
              </a:lnSpc>
            </a:pPr>
            <a:r>
              <a:rPr lang="en-US" sz="2800"/>
              <a:t>In both collections, the documents have a common structure: </a:t>
            </a:r>
          </a:p>
          <a:p>
            <a:pPr>
              <a:lnSpc>
                <a:spcPct val="80000"/>
              </a:lnSpc>
            </a:pPr>
            <a:r>
              <a:rPr lang="en-US" sz="2800"/>
              <a:t>newspaper-specific information like: </a:t>
            </a:r>
          </a:p>
          <a:p>
            <a:pPr lvl="1">
              <a:lnSpc>
                <a:spcPct val="80000"/>
              </a:lnSpc>
            </a:pPr>
            <a:r>
              <a:rPr lang="en-US" sz="2400"/>
              <a:t>date</a:t>
            </a:r>
          </a:p>
          <a:p>
            <a:pPr lvl="1">
              <a:lnSpc>
                <a:spcPct val="80000"/>
              </a:lnSpc>
            </a:pPr>
            <a:r>
              <a:rPr lang="en-US" sz="2400"/>
              <a:t>page</a:t>
            </a:r>
          </a:p>
          <a:p>
            <a:pPr lvl="1">
              <a:lnSpc>
                <a:spcPct val="80000"/>
              </a:lnSpc>
            </a:pPr>
            <a:r>
              <a:rPr lang="en-US" sz="2400"/>
              <a:t>issue</a:t>
            </a:r>
          </a:p>
          <a:p>
            <a:pPr lvl="1">
              <a:lnSpc>
                <a:spcPct val="80000"/>
              </a:lnSpc>
            </a:pPr>
            <a:r>
              <a:rPr lang="en-US" sz="2400"/>
              <a:t>special filing numbers</a:t>
            </a:r>
          </a:p>
          <a:p>
            <a:pPr lvl="1">
              <a:lnSpc>
                <a:spcPct val="80000"/>
              </a:lnSpc>
            </a:pPr>
            <a:r>
              <a:rPr lang="en-US" sz="2400"/>
              <a:t>one or more titles </a:t>
            </a:r>
          </a:p>
          <a:p>
            <a:pPr lvl="1">
              <a:lnSpc>
                <a:spcPct val="80000"/>
              </a:lnSpc>
            </a:pPr>
            <a:r>
              <a:rPr lang="en-US" sz="2400"/>
              <a:t>a byline </a:t>
            </a:r>
          </a:p>
          <a:p>
            <a:pPr lvl="1">
              <a:lnSpc>
                <a:spcPct val="80000"/>
              </a:lnSpc>
            </a:pPr>
            <a:r>
              <a:rPr lang="en-US" sz="2400"/>
              <a:t>the actual text. </a:t>
            </a:r>
          </a:p>
          <a:p>
            <a:pPr>
              <a:lnSpc>
                <a:spcPct val="80000"/>
              </a:lnSpc>
            </a:pPr>
            <a:r>
              <a:rPr lang="en-US" sz="2800"/>
              <a:t>The document collections were not explicitly geographically tagged or contained any other location-specific information.</a:t>
            </a:r>
          </a:p>
        </p:txBody>
      </p:sp>
    </p:spTree>
    <p:extLst>
      <p:ext uri="{BB962C8B-B14F-4D97-AF65-F5344CB8AC3E}">
        <p14:creationId xmlns:p14="http://schemas.microsoft.com/office/powerpoint/2010/main" val="3421528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endParaRPr lang="en-US"/>
          </a:p>
          <a:p>
            <a:r>
              <a:rPr lang="en-US"/>
              <a:t>IS 240 – Spring 2011	</a:t>
            </a:r>
          </a:p>
        </p:txBody>
      </p:sp>
      <p:sp>
        <p:nvSpPr>
          <p:cNvPr id="1859586" name="Rectangle 2"/>
          <p:cNvSpPr>
            <a:spLocks noGrp="1" noChangeArrowheads="1"/>
          </p:cNvSpPr>
          <p:nvPr>
            <p:ph type="title"/>
          </p:nvPr>
        </p:nvSpPr>
        <p:spPr/>
        <p:txBody>
          <a:bodyPr/>
          <a:lstStyle/>
          <a:p>
            <a:r>
              <a:rPr lang="en-US"/>
              <a:t>GeoCLEF 2005 Runs</a:t>
            </a:r>
          </a:p>
        </p:txBody>
      </p:sp>
      <p:sp>
        <p:nvSpPr>
          <p:cNvPr id="1859587" name="Text Box 3"/>
          <p:cNvSpPr txBox="1">
            <a:spLocks noChangeArrowheads="1"/>
          </p:cNvSpPr>
          <p:nvPr/>
        </p:nvSpPr>
        <p:spPr bwMode="auto">
          <a:xfrm>
            <a:off x="1981200" y="5562600"/>
            <a:ext cx="4508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400"/>
              <a:t>† Linguateca helped with evaluation, but did not submit runs</a:t>
            </a:r>
          </a:p>
        </p:txBody>
      </p:sp>
      <p:graphicFrame>
        <p:nvGraphicFramePr>
          <p:cNvPr id="1859588" name="Object 4"/>
          <p:cNvGraphicFramePr>
            <a:graphicFrameLocks noChangeAspect="1"/>
          </p:cNvGraphicFramePr>
          <p:nvPr/>
        </p:nvGraphicFramePr>
        <p:xfrm>
          <a:off x="762000" y="1600200"/>
          <a:ext cx="7848600" cy="3962400"/>
        </p:xfrm>
        <a:graphic>
          <a:graphicData uri="http://schemas.openxmlformats.org/presentationml/2006/ole">
            <mc:AlternateContent xmlns:mc="http://schemas.openxmlformats.org/markup-compatibility/2006">
              <mc:Choice xmlns:v="urn:schemas-microsoft-com:vml" Requires="v">
                <p:oleObj spid="_x0000_s659463" name="Document" r:id="rId3" imgW="6041136" imgH="3051048" progId="Word.Document.8">
                  <p:embed/>
                </p:oleObj>
              </mc:Choice>
              <mc:Fallback>
                <p:oleObj name="Document" r:id="rId3" imgW="6041136" imgH="305104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7848600" cy="396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634397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endParaRPr lang="en-US"/>
          </a:p>
          <a:p>
            <a:r>
              <a:rPr lang="en-US"/>
              <a:t>IS 240 – Spring 2011	</a:t>
            </a:r>
          </a:p>
        </p:txBody>
      </p:sp>
      <p:sp>
        <p:nvSpPr>
          <p:cNvPr id="1860610" name="Rectangle 2"/>
          <p:cNvSpPr>
            <a:spLocks noGrp="1" noChangeArrowheads="1"/>
          </p:cNvSpPr>
          <p:nvPr>
            <p:ph type="title"/>
          </p:nvPr>
        </p:nvSpPr>
        <p:spPr/>
        <p:txBody>
          <a:bodyPr/>
          <a:lstStyle/>
          <a:p>
            <a:r>
              <a:rPr lang="en-US"/>
              <a:t>GeoCLEF 2006 Topics</a:t>
            </a:r>
          </a:p>
        </p:txBody>
      </p:sp>
      <p:sp>
        <p:nvSpPr>
          <p:cNvPr id="1860611" name="Text Box 3"/>
          <p:cNvSpPr txBox="1">
            <a:spLocks noChangeArrowheads="1"/>
          </p:cNvSpPr>
          <p:nvPr/>
        </p:nvSpPr>
        <p:spPr bwMode="auto">
          <a:xfrm>
            <a:off x="1143000" y="1631950"/>
            <a:ext cx="7471917" cy="526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dirty="0"/>
              <a:t>&lt;top&gt;</a:t>
            </a:r>
          </a:p>
          <a:p>
            <a:pPr algn="l"/>
            <a:r>
              <a:rPr lang="en-US" sz="1600" dirty="0"/>
              <a:t>  &lt;</a:t>
            </a:r>
            <a:r>
              <a:rPr lang="en-US" sz="1600" dirty="0" err="1"/>
              <a:t>num</a:t>
            </a:r>
            <a:r>
              <a:rPr lang="en-US" sz="1600" dirty="0"/>
              <a:t>&gt;GC026&lt;/</a:t>
            </a:r>
            <a:r>
              <a:rPr lang="en-US" sz="1600" dirty="0" err="1"/>
              <a:t>num</a:t>
            </a:r>
            <a:r>
              <a:rPr lang="en-US" sz="1600" dirty="0"/>
              <a:t>&gt;</a:t>
            </a:r>
          </a:p>
          <a:p>
            <a:pPr algn="l"/>
            <a:r>
              <a:rPr lang="en-US" sz="1600" dirty="0"/>
              <a:t>  &lt;EN-title&gt;Wine regions around rivers in Europe&lt;/EN-title&gt; </a:t>
            </a:r>
          </a:p>
          <a:p>
            <a:pPr algn="l"/>
            <a:r>
              <a:rPr lang="en-US" sz="1600" dirty="0"/>
              <a:t>  &lt;EN-</a:t>
            </a:r>
            <a:r>
              <a:rPr lang="en-US" sz="1600" dirty="0" err="1"/>
              <a:t>desc</a:t>
            </a:r>
            <a:r>
              <a:rPr lang="en-US" sz="1600" dirty="0"/>
              <a:t>&gt;Documents about wine regions along the banks of European </a:t>
            </a:r>
          </a:p>
          <a:p>
            <a:pPr algn="l"/>
            <a:r>
              <a:rPr lang="en-US" sz="1600" dirty="0"/>
              <a:t>         rivers&lt;/EN-</a:t>
            </a:r>
            <a:r>
              <a:rPr lang="en-US" sz="1600" dirty="0" err="1"/>
              <a:t>desc</a:t>
            </a:r>
            <a:r>
              <a:rPr lang="en-US" sz="1600" dirty="0"/>
              <a:t>&gt; </a:t>
            </a:r>
          </a:p>
          <a:p>
            <a:pPr algn="l"/>
            <a:r>
              <a:rPr lang="en-US" sz="1600" dirty="0"/>
              <a:t>  &lt;EN-</a:t>
            </a:r>
            <a:r>
              <a:rPr lang="en-US" sz="1600" dirty="0" err="1"/>
              <a:t>narr</a:t>
            </a:r>
            <a:r>
              <a:rPr lang="en-US" sz="1600" dirty="0"/>
              <a:t>&gt;Relevant documents describe a wine region along a major river in </a:t>
            </a:r>
          </a:p>
          <a:p>
            <a:pPr algn="l"/>
            <a:r>
              <a:rPr lang="en-US" sz="1600" dirty="0"/>
              <a:t>European countries. To be relevant the document must name the region and the </a:t>
            </a:r>
          </a:p>
          <a:p>
            <a:pPr algn="l"/>
            <a:r>
              <a:rPr lang="en-US" sz="1600" dirty="0"/>
              <a:t>river.&lt;/EN-</a:t>
            </a:r>
            <a:r>
              <a:rPr lang="en-US" sz="1600" dirty="0" err="1"/>
              <a:t>narr</a:t>
            </a:r>
            <a:r>
              <a:rPr lang="en-US" sz="1600" dirty="0"/>
              <a:t>&gt;</a:t>
            </a:r>
          </a:p>
          <a:p>
            <a:pPr algn="l"/>
            <a:r>
              <a:rPr lang="en-US" sz="1600" dirty="0"/>
              <a:t> &lt;/top&gt;</a:t>
            </a:r>
          </a:p>
          <a:p>
            <a:pPr algn="l"/>
            <a:r>
              <a:rPr lang="en-US" sz="1600" dirty="0"/>
              <a:t> &lt;top&gt;</a:t>
            </a:r>
          </a:p>
          <a:p>
            <a:pPr algn="l"/>
            <a:r>
              <a:rPr lang="en-US" sz="1600" dirty="0"/>
              <a:t>  &lt;</a:t>
            </a:r>
            <a:r>
              <a:rPr lang="en-US" sz="1600" dirty="0" err="1"/>
              <a:t>num</a:t>
            </a:r>
            <a:r>
              <a:rPr lang="en-US" sz="1600" dirty="0"/>
              <a:t>&gt;GC027&lt;/</a:t>
            </a:r>
            <a:r>
              <a:rPr lang="en-US" sz="1600" dirty="0" err="1"/>
              <a:t>num</a:t>
            </a:r>
            <a:r>
              <a:rPr lang="en-US" sz="1600" dirty="0"/>
              <a:t>&gt;</a:t>
            </a:r>
          </a:p>
          <a:p>
            <a:pPr algn="l"/>
            <a:r>
              <a:rPr lang="en-US" sz="1600" dirty="0"/>
              <a:t>  &lt;EN-title&gt;Cities within 100km of Frankfurt&lt;/EN-title&gt; </a:t>
            </a:r>
          </a:p>
          <a:p>
            <a:pPr algn="l"/>
            <a:r>
              <a:rPr lang="en-US" sz="1600" dirty="0"/>
              <a:t>  &lt;EN-</a:t>
            </a:r>
            <a:r>
              <a:rPr lang="en-US" sz="1600" dirty="0" err="1"/>
              <a:t>desc</a:t>
            </a:r>
            <a:r>
              <a:rPr lang="en-US" sz="1600" dirty="0"/>
              <a:t>&gt;Documents about cities within 100 kilometers of the city of Frankfurt</a:t>
            </a:r>
          </a:p>
          <a:p>
            <a:pPr algn="l"/>
            <a:r>
              <a:rPr lang="en-US" sz="1600" dirty="0"/>
              <a:t> in Western Germany&lt;/EN-</a:t>
            </a:r>
            <a:r>
              <a:rPr lang="en-US" sz="1600" dirty="0" err="1"/>
              <a:t>desc</a:t>
            </a:r>
            <a:r>
              <a:rPr lang="en-US" sz="1600" dirty="0"/>
              <a:t>&gt; </a:t>
            </a:r>
          </a:p>
          <a:p>
            <a:pPr algn="l"/>
            <a:r>
              <a:rPr lang="en-US" sz="1600" dirty="0"/>
              <a:t>  &lt;EN-</a:t>
            </a:r>
            <a:r>
              <a:rPr lang="en-US" sz="1600" dirty="0" err="1"/>
              <a:t>narr</a:t>
            </a:r>
            <a:r>
              <a:rPr lang="en-US" sz="1600" dirty="0"/>
              <a:t>&gt;Relevant documents discuss cities within 100 kilometers of Frankfurt </a:t>
            </a:r>
          </a:p>
          <a:p>
            <a:pPr algn="l"/>
            <a:r>
              <a:rPr lang="en-US" sz="1600" dirty="0"/>
              <a:t>am Main Germany, latitude 50.11222, longitude 8.68194.  To be relevant the </a:t>
            </a:r>
          </a:p>
          <a:p>
            <a:pPr algn="l"/>
            <a:r>
              <a:rPr lang="en-US" sz="1600" dirty="0"/>
              <a:t>document must describe the city or an event in that city. Stories about Frankfurt </a:t>
            </a:r>
          </a:p>
          <a:p>
            <a:pPr algn="l"/>
            <a:r>
              <a:rPr lang="en-US" sz="1600" dirty="0"/>
              <a:t>itself are not relevant&lt;/EN-</a:t>
            </a:r>
            <a:r>
              <a:rPr lang="en-US" sz="1600" dirty="0" err="1"/>
              <a:t>narr</a:t>
            </a:r>
            <a:r>
              <a:rPr lang="en-US" sz="1600" dirty="0"/>
              <a:t>&gt;</a:t>
            </a:r>
          </a:p>
          <a:p>
            <a:pPr algn="l"/>
            <a:r>
              <a:rPr lang="en-US" sz="1600" dirty="0"/>
              <a:t> &lt;/top&gt;</a:t>
            </a:r>
          </a:p>
          <a:p>
            <a:pPr algn="l"/>
            <a:r>
              <a:rPr lang="en-US" sz="1600" dirty="0"/>
              <a:t>&lt;top&gt;</a:t>
            </a:r>
          </a:p>
          <a:p>
            <a:pPr algn="l"/>
            <a:endParaRPr lang="en-US" sz="1600" dirty="0"/>
          </a:p>
        </p:txBody>
      </p:sp>
      <p:sp>
        <p:nvSpPr>
          <p:cNvPr id="1860612" name="Text Box 4"/>
          <p:cNvSpPr txBox="1">
            <a:spLocks noChangeArrowheads="1"/>
          </p:cNvSpPr>
          <p:nvPr/>
        </p:nvSpPr>
        <p:spPr bwMode="auto">
          <a:xfrm>
            <a:off x="1447800" y="1219200"/>
            <a:ext cx="658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i="1"/>
              <a:t>Topics in English, German, Spanish and Portuguese</a:t>
            </a:r>
          </a:p>
        </p:txBody>
      </p:sp>
    </p:spTree>
    <p:extLst>
      <p:ext uri="{BB962C8B-B14F-4D97-AF65-F5344CB8AC3E}">
        <p14:creationId xmlns:p14="http://schemas.microsoft.com/office/powerpoint/2010/main" val="2209634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61634" name="Rectangle 2"/>
          <p:cNvSpPr>
            <a:spLocks noGrp="1" noChangeArrowheads="1"/>
          </p:cNvSpPr>
          <p:nvPr>
            <p:ph type="title"/>
          </p:nvPr>
        </p:nvSpPr>
        <p:spPr/>
        <p:txBody>
          <a:bodyPr/>
          <a:lstStyle/>
          <a:p>
            <a:r>
              <a:rPr lang="en-US"/>
              <a:t>GeoCLEF 2006 Topics</a:t>
            </a:r>
          </a:p>
        </p:txBody>
      </p:sp>
      <p:sp>
        <p:nvSpPr>
          <p:cNvPr id="1861635" name="Text Box 3"/>
          <p:cNvSpPr txBox="1">
            <a:spLocks noChangeArrowheads="1"/>
          </p:cNvSpPr>
          <p:nvPr/>
        </p:nvSpPr>
        <p:spPr bwMode="auto">
          <a:xfrm>
            <a:off x="1143000" y="914400"/>
            <a:ext cx="7989988" cy="575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dirty="0"/>
              <a:t>&lt;top&gt;</a:t>
            </a:r>
          </a:p>
          <a:p>
            <a:pPr algn="l"/>
            <a:r>
              <a:rPr lang="en-US" sz="1600" dirty="0"/>
              <a:t>&lt;</a:t>
            </a:r>
            <a:r>
              <a:rPr lang="en-US" sz="1600" dirty="0" err="1"/>
              <a:t>num</a:t>
            </a:r>
            <a:r>
              <a:rPr lang="en-US" sz="1600" dirty="0"/>
              <a:t>&gt; GC034 &lt;/</a:t>
            </a:r>
            <a:r>
              <a:rPr lang="en-US" sz="1600" dirty="0" err="1"/>
              <a:t>num</a:t>
            </a:r>
            <a:r>
              <a:rPr lang="en-US" sz="1600" dirty="0"/>
              <a:t>&gt;</a:t>
            </a:r>
          </a:p>
          <a:p>
            <a:pPr algn="l"/>
            <a:r>
              <a:rPr lang="en-US" sz="1600" dirty="0"/>
              <a:t>&lt;EN-title&gt; Malaria in the tropics &lt;/EN-title&gt;</a:t>
            </a:r>
          </a:p>
          <a:p>
            <a:pPr algn="l"/>
            <a:r>
              <a:rPr lang="en-US" sz="1600" dirty="0"/>
              <a:t>&lt;EN-</a:t>
            </a:r>
            <a:r>
              <a:rPr lang="en-US" sz="1600" dirty="0" err="1"/>
              <a:t>desc</a:t>
            </a:r>
            <a:r>
              <a:rPr lang="en-US" sz="1600" dirty="0"/>
              <a:t>&gt; Malaria outbreaks in tropical regions and preventive </a:t>
            </a:r>
          </a:p>
          <a:p>
            <a:pPr algn="l"/>
            <a:r>
              <a:rPr lang="en-US" sz="1600" dirty="0"/>
              <a:t>vaccination &lt;/EN-</a:t>
            </a:r>
            <a:r>
              <a:rPr lang="en-US" sz="1600" dirty="0" err="1"/>
              <a:t>desc</a:t>
            </a:r>
            <a:r>
              <a:rPr lang="en-US" sz="1600" dirty="0"/>
              <a:t>&gt; </a:t>
            </a:r>
          </a:p>
          <a:p>
            <a:pPr algn="l"/>
            <a:r>
              <a:rPr lang="en-US" sz="1600" dirty="0"/>
              <a:t>&lt;EN-</a:t>
            </a:r>
            <a:r>
              <a:rPr lang="en-US" sz="1600" dirty="0" err="1"/>
              <a:t>narr</a:t>
            </a:r>
            <a:r>
              <a:rPr lang="en-US" sz="1600" dirty="0"/>
              <a:t>&gt; Relevant documents state cases of malaria in tropical regions</a:t>
            </a:r>
          </a:p>
          <a:p>
            <a:pPr algn="l"/>
            <a:r>
              <a:rPr lang="en-US" sz="1600" dirty="0"/>
              <a:t>and possible preventive measures like chances to vaccinate against the</a:t>
            </a:r>
          </a:p>
          <a:p>
            <a:pPr algn="l"/>
            <a:r>
              <a:rPr lang="en-US" sz="1600" dirty="0"/>
              <a:t>disease. Outbreaks must be of epidemic scope. Tropics are defined as the region </a:t>
            </a:r>
          </a:p>
          <a:p>
            <a:pPr algn="l"/>
            <a:r>
              <a:rPr lang="en-US" sz="1600" dirty="0"/>
              <a:t>between the Tropic of Capricorn, latitude 23.5 degrees South and the Tropic of </a:t>
            </a:r>
          </a:p>
          <a:p>
            <a:pPr algn="l"/>
            <a:r>
              <a:rPr lang="en-US" sz="1600" dirty="0"/>
              <a:t>Cancer, latitude 23.5 degrees North.  Not relevant are documents about a single </a:t>
            </a:r>
          </a:p>
          <a:p>
            <a:pPr algn="l"/>
            <a:r>
              <a:rPr lang="en-US" sz="1600" dirty="0"/>
              <a:t>person's infection.  &lt;/EN-</a:t>
            </a:r>
            <a:r>
              <a:rPr lang="en-US" sz="1600" dirty="0" err="1"/>
              <a:t>narr</a:t>
            </a:r>
            <a:r>
              <a:rPr lang="en-US" sz="1600" dirty="0"/>
              <a:t>&gt; &lt;/top&gt; </a:t>
            </a:r>
          </a:p>
          <a:p>
            <a:pPr algn="l"/>
            <a:endParaRPr lang="en-US" sz="1600" dirty="0"/>
          </a:p>
          <a:p>
            <a:pPr algn="l"/>
            <a:endParaRPr lang="en-US" sz="1600" dirty="0"/>
          </a:p>
          <a:p>
            <a:pPr algn="l"/>
            <a:r>
              <a:rPr lang="en-US" sz="1600" dirty="0"/>
              <a:t>&lt;top&gt;</a:t>
            </a:r>
          </a:p>
          <a:p>
            <a:pPr algn="l"/>
            <a:r>
              <a:rPr lang="en-US" sz="1600" dirty="0"/>
              <a:t>&lt;</a:t>
            </a:r>
            <a:r>
              <a:rPr lang="en-US" sz="1600" dirty="0" err="1"/>
              <a:t>num</a:t>
            </a:r>
            <a:r>
              <a:rPr lang="en-US" sz="1600" dirty="0"/>
              <a:t>&gt;GC042&lt;/</a:t>
            </a:r>
            <a:r>
              <a:rPr lang="en-US" sz="1600" dirty="0" err="1"/>
              <a:t>num</a:t>
            </a:r>
            <a:r>
              <a:rPr lang="en-US" sz="1600" dirty="0"/>
              <a:t>&gt;</a:t>
            </a:r>
          </a:p>
          <a:p>
            <a:pPr algn="l"/>
            <a:r>
              <a:rPr lang="en-US" sz="1600" dirty="0"/>
              <a:t>&lt;EN-title&gt;Regional elections in Northern Germany&lt;/EN-title&gt;</a:t>
            </a:r>
          </a:p>
          <a:p>
            <a:pPr algn="l"/>
            <a:r>
              <a:rPr lang="en-US" sz="1600" dirty="0"/>
              <a:t>&lt;EN-</a:t>
            </a:r>
            <a:r>
              <a:rPr lang="en-US" sz="1600" dirty="0" err="1"/>
              <a:t>desc</a:t>
            </a:r>
            <a:r>
              <a:rPr lang="en-US" sz="1600" dirty="0"/>
              <a:t>&gt;Documents about regional elections in Northern Germany&lt;/EN-</a:t>
            </a:r>
            <a:r>
              <a:rPr lang="en-US" sz="1600" dirty="0" err="1"/>
              <a:t>desc</a:t>
            </a:r>
            <a:r>
              <a:rPr lang="en-US" sz="1600" dirty="0"/>
              <a:t>&gt;</a:t>
            </a:r>
          </a:p>
          <a:p>
            <a:pPr algn="l"/>
            <a:r>
              <a:rPr lang="en-US" sz="1600" dirty="0"/>
              <a:t>&lt;EN-</a:t>
            </a:r>
            <a:r>
              <a:rPr lang="en-US" sz="1600" dirty="0" err="1"/>
              <a:t>narr</a:t>
            </a:r>
            <a:r>
              <a:rPr lang="en-US" sz="1600" dirty="0"/>
              <a:t>&gt;Relevant documents are those reporting the campaign or results for the </a:t>
            </a:r>
          </a:p>
          <a:p>
            <a:pPr algn="l"/>
            <a:r>
              <a:rPr lang="en-US" sz="1600" dirty="0"/>
              <a:t>state parliaments of any of the regions of Northern Germany. The states of north</a:t>
            </a:r>
          </a:p>
          <a:p>
            <a:pPr algn="l"/>
            <a:r>
              <a:rPr lang="en-US" sz="1600" dirty="0" err="1"/>
              <a:t>ern</a:t>
            </a:r>
            <a:r>
              <a:rPr lang="en-US" sz="1600" dirty="0"/>
              <a:t> Germany are commonly Bremen, Hamburg, Lower Saxony, Mecklenburg-Western </a:t>
            </a:r>
          </a:p>
          <a:p>
            <a:pPr algn="l"/>
            <a:r>
              <a:rPr lang="en-US" sz="1600" dirty="0"/>
              <a:t>Pomerania and Schleswig-Holstein. Only regional elections are relevant; municipal, </a:t>
            </a:r>
          </a:p>
          <a:p>
            <a:pPr algn="l"/>
            <a:r>
              <a:rPr lang="en-US" sz="1600" dirty="0"/>
              <a:t>national and European elections are not.&lt;/EN-</a:t>
            </a:r>
            <a:r>
              <a:rPr lang="en-US" sz="1600" dirty="0" err="1"/>
              <a:t>narr</a:t>
            </a:r>
            <a:r>
              <a:rPr lang="en-US" sz="1600" dirty="0"/>
              <a:t>&gt;&lt;/top&gt;</a:t>
            </a:r>
          </a:p>
          <a:p>
            <a:pPr algn="l"/>
            <a:endParaRPr lang="en-US" sz="1600" dirty="0"/>
          </a:p>
        </p:txBody>
      </p:sp>
    </p:spTree>
    <p:extLst>
      <p:ext uri="{BB962C8B-B14F-4D97-AF65-F5344CB8AC3E}">
        <p14:creationId xmlns:p14="http://schemas.microsoft.com/office/powerpoint/2010/main" val="418821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62658" name="Rectangle 2"/>
          <p:cNvSpPr>
            <a:spLocks noGrp="1" noChangeArrowheads="1"/>
          </p:cNvSpPr>
          <p:nvPr>
            <p:ph type="title"/>
          </p:nvPr>
        </p:nvSpPr>
        <p:spPr/>
        <p:txBody>
          <a:bodyPr/>
          <a:lstStyle/>
          <a:p>
            <a:r>
              <a:rPr lang="en-US"/>
              <a:t>GeoCLEF 2006 Collections</a:t>
            </a:r>
          </a:p>
        </p:txBody>
      </p:sp>
      <p:sp>
        <p:nvSpPr>
          <p:cNvPr id="1862659" name="Rectangle 3"/>
          <p:cNvSpPr>
            <a:spLocks noGrp="1" noChangeArrowheads="1"/>
          </p:cNvSpPr>
          <p:nvPr>
            <p:ph type="body" idx="1"/>
          </p:nvPr>
        </p:nvSpPr>
        <p:spPr/>
        <p:txBody>
          <a:bodyPr/>
          <a:lstStyle/>
          <a:p>
            <a:r>
              <a:rPr lang="en-US"/>
              <a:t>Same English and German documents as 2005</a:t>
            </a:r>
          </a:p>
          <a:p>
            <a:r>
              <a:rPr lang="en-US"/>
              <a:t>Added Spanish and Portuguese collections</a:t>
            </a:r>
          </a:p>
          <a:p>
            <a:pPr lvl="1"/>
            <a:r>
              <a:rPr lang="en-US"/>
              <a:t>Spanish: EFE 1994-1995</a:t>
            </a:r>
          </a:p>
          <a:p>
            <a:pPr lvl="1"/>
            <a:r>
              <a:rPr lang="en-US"/>
              <a:t>Portuguese: Público 1994-1995, Folha de São Paulo  1994-1995</a:t>
            </a:r>
          </a:p>
          <a:p>
            <a:r>
              <a:rPr lang="en-US"/>
              <a:t>For 2007 and 2008 the Spanish collection was dropped</a:t>
            </a:r>
          </a:p>
        </p:txBody>
      </p:sp>
    </p:spTree>
    <p:extLst>
      <p:ext uri="{BB962C8B-B14F-4D97-AF65-F5344CB8AC3E}">
        <p14:creationId xmlns:p14="http://schemas.microsoft.com/office/powerpoint/2010/main" val="1613022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Date Placeholder 3"/>
          <p:cNvSpPr>
            <a:spLocks noGrp="1"/>
          </p:cNvSpPr>
          <p:nvPr>
            <p:ph type="dt" sz="half" idx="10"/>
          </p:nvPr>
        </p:nvSpPr>
        <p:spPr/>
        <p:txBody>
          <a:bodyPr/>
          <a:lstStyle/>
          <a:p>
            <a:endParaRPr lang="en-US"/>
          </a:p>
          <a:p>
            <a:r>
              <a:rPr lang="en-US"/>
              <a:t>IS 240 – Spring 2011	</a:t>
            </a:r>
          </a:p>
        </p:txBody>
      </p:sp>
      <p:sp>
        <p:nvSpPr>
          <p:cNvPr id="1863682" name="Rectangle 2"/>
          <p:cNvSpPr>
            <a:spLocks noGrp="1" noChangeArrowheads="1"/>
          </p:cNvSpPr>
          <p:nvPr>
            <p:ph type="title"/>
          </p:nvPr>
        </p:nvSpPr>
        <p:spPr/>
        <p:txBody>
          <a:bodyPr/>
          <a:lstStyle/>
          <a:p>
            <a:r>
              <a:rPr lang="en-US"/>
              <a:t>GeoCLEF 2006 Runs</a:t>
            </a:r>
          </a:p>
        </p:txBody>
      </p:sp>
      <p:sp>
        <p:nvSpPr>
          <p:cNvPr id="1863683" name="Rectangle 3"/>
          <p:cNvSpPr>
            <a:spLocks noChangeArrowheads="1"/>
          </p:cNvSpPr>
          <p:nvPr/>
        </p:nvSpPr>
        <p:spPr bwMode="auto">
          <a:xfrm>
            <a:off x="3429000" y="2571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endParaRPr lang="en-US" sz="2400"/>
          </a:p>
        </p:txBody>
      </p:sp>
      <p:graphicFrame>
        <p:nvGraphicFramePr>
          <p:cNvPr id="1863684" name="Group 4"/>
          <p:cNvGraphicFramePr>
            <a:graphicFrameLocks noGrp="1"/>
          </p:cNvGraphicFramePr>
          <p:nvPr/>
        </p:nvGraphicFramePr>
        <p:xfrm>
          <a:off x="1219200" y="1143000"/>
          <a:ext cx="6858000" cy="5151120"/>
        </p:xfrm>
        <a:graphic>
          <a:graphicData uri="http://schemas.openxmlformats.org/drawingml/2006/table">
            <a:tbl>
              <a:tblPr/>
              <a:tblGrid>
                <a:gridCol w="1219200"/>
                <a:gridCol w="457200"/>
                <a:gridCol w="457200"/>
                <a:gridCol w="457200"/>
                <a:gridCol w="457200"/>
                <a:gridCol w="685800"/>
                <a:gridCol w="685800"/>
                <a:gridCol w="685800"/>
                <a:gridCol w="685800"/>
                <a:gridCol w="1066800"/>
              </a:tblGrid>
              <a:tr h="228600">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NAME</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DE</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EN</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ES</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PT</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X2DE</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X2EN</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X2ES</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X2PT</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Total</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30188">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alicante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7</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31775">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berkeley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18</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daedalus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hagen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10</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hildesheim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13</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imp-coll</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2</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jaen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ms-china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nicta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rfia-upv</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4</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sanmarcos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19</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talp</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u.buffalo</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4</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u.groningen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u.twente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unsw</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016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xldb</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10</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80975">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TOTALS (17)</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16</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73</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13</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11</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0</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5</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4</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8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rPr>
                        <a:t>137</a:t>
                      </a:r>
                      <a:endParaRPr kumimoji="0" lang="en-US" sz="1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328638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64706" name="Rectangle 2"/>
          <p:cNvSpPr>
            <a:spLocks noGrp="1" noChangeArrowheads="1"/>
          </p:cNvSpPr>
          <p:nvPr>
            <p:ph type="title"/>
          </p:nvPr>
        </p:nvSpPr>
        <p:spPr/>
        <p:txBody>
          <a:bodyPr/>
          <a:lstStyle/>
          <a:p>
            <a:r>
              <a:rPr lang="en-US" sz="3200"/>
              <a:t>Techniques used by various groups in 2005 and 2006</a:t>
            </a:r>
          </a:p>
        </p:txBody>
      </p:sp>
      <p:sp>
        <p:nvSpPr>
          <p:cNvPr id="1864707" name="Rectangle 3"/>
          <p:cNvSpPr>
            <a:spLocks noGrp="1" noChangeArrowheads="1"/>
          </p:cNvSpPr>
          <p:nvPr>
            <p:ph type="body" idx="1"/>
          </p:nvPr>
        </p:nvSpPr>
        <p:spPr/>
        <p:txBody>
          <a:bodyPr/>
          <a:lstStyle/>
          <a:p>
            <a:pPr>
              <a:lnSpc>
                <a:spcPct val="90000"/>
              </a:lnSpc>
            </a:pPr>
            <a:r>
              <a:rPr lang="en-US" sz="2400"/>
              <a:t>Ad-hoc text retrieval techniques (blind feedback, German word de-compounding, etc.)</a:t>
            </a:r>
          </a:p>
          <a:p>
            <a:pPr>
              <a:lnSpc>
                <a:spcPct val="90000"/>
              </a:lnSpc>
            </a:pPr>
            <a:r>
              <a:rPr lang="en-US" sz="2400"/>
              <a:t>Question-answering modules</a:t>
            </a:r>
          </a:p>
          <a:p>
            <a:pPr>
              <a:lnSpc>
                <a:spcPct val="90000"/>
              </a:lnSpc>
            </a:pPr>
            <a:r>
              <a:rPr lang="en-US" sz="2400"/>
              <a:t>Gazetteer construction (GNIS, World Gazetteer)</a:t>
            </a:r>
          </a:p>
          <a:p>
            <a:pPr>
              <a:lnSpc>
                <a:spcPct val="90000"/>
              </a:lnSpc>
            </a:pPr>
            <a:r>
              <a:rPr lang="en-US" sz="2400"/>
              <a:t>Toponym Named Entity Extraction</a:t>
            </a:r>
          </a:p>
          <a:p>
            <a:pPr>
              <a:lnSpc>
                <a:spcPct val="90000"/>
              </a:lnSpc>
            </a:pPr>
            <a:r>
              <a:rPr lang="en-US" sz="2400"/>
              <a:t>Term expansion using Wordnet, geographic thesauri</a:t>
            </a:r>
          </a:p>
          <a:p>
            <a:pPr>
              <a:lnSpc>
                <a:spcPct val="90000"/>
              </a:lnSpc>
            </a:pPr>
            <a:r>
              <a:rPr lang="en-US" sz="2400"/>
              <a:t>Toponym resolution</a:t>
            </a:r>
          </a:p>
          <a:p>
            <a:pPr>
              <a:lnSpc>
                <a:spcPct val="90000"/>
              </a:lnSpc>
            </a:pPr>
            <a:r>
              <a:rPr lang="en-US" sz="2400"/>
              <a:t>NLP – Geofiltering predicates</a:t>
            </a:r>
          </a:p>
          <a:p>
            <a:pPr>
              <a:lnSpc>
                <a:spcPct val="90000"/>
              </a:lnSpc>
            </a:pPr>
            <a:r>
              <a:rPr lang="en-US" sz="2400"/>
              <a:t>Latitude-longitude assignment</a:t>
            </a:r>
          </a:p>
          <a:p>
            <a:pPr>
              <a:lnSpc>
                <a:spcPct val="90000"/>
              </a:lnSpc>
            </a:pPr>
            <a:r>
              <a:rPr lang="en-US" sz="2400"/>
              <a:t>Gazetteer-based query expansion</a:t>
            </a:r>
          </a:p>
        </p:txBody>
      </p:sp>
    </p:spTree>
    <p:extLst>
      <p:ext uri="{BB962C8B-B14F-4D97-AF65-F5344CB8AC3E}">
        <p14:creationId xmlns:p14="http://schemas.microsoft.com/office/powerpoint/2010/main" val="625924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65730" name="Rectangle 2"/>
          <p:cNvSpPr>
            <a:spLocks noGrp="1" noChangeArrowheads="1"/>
          </p:cNvSpPr>
          <p:nvPr>
            <p:ph type="title"/>
          </p:nvPr>
        </p:nvSpPr>
        <p:spPr/>
        <p:txBody>
          <a:bodyPr/>
          <a:lstStyle/>
          <a:p>
            <a:r>
              <a:rPr lang="en-US" sz="3200"/>
              <a:t>Best-Performing Monolingual Runs: GeoCLEF 2005</a:t>
            </a:r>
          </a:p>
        </p:txBody>
      </p:sp>
      <p:graphicFrame>
        <p:nvGraphicFramePr>
          <p:cNvPr id="1865731" name="Object 3"/>
          <p:cNvGraphicFramePr>
            <a:graphicFrameLocks noChangeAspect="1"/>
          </p:cNvGraphicFramePr>
          <p:nvPr/>
        </p:nvGraphicFramePr>
        <p:xfrm>
          <a:off x="-152400" y="1676400"/>
          <a:ext cx="9296400" cy="3386138"/>
        </p:xfrm>
        <a:graphic>
          <a:graphicData uri="http://schemas.openxmlformats.org/presentationml/2006/ole">
            <mc:AlternateContent xmlns:mc="http://schemas.openxmlformats.org/markup-compatibility/2006">
              <mc:Choice xmlns:v="urn:schemas-microsoft-com:vml" Requires="v">
                <p:oleObj spid="_x0000_s665607" name="Document" r:id="rId3" imgW="5913120" imgH="2154936" progId="Word.Document.8">
                  <p:embed/>
                </p:oleObj>
              </mc:Choice>
              <mc:Fallback>
                <p:oleObj name="Document" r:id="rId3" imgW="5913120" imgH="215493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9296400" cy="338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830286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66754" name="Rectangle 2"/>
          <p:cNvSpPr>
            <a:spLocks noGrp="1" noChangeArrowheads="1"/>
          </p:cNvSpPr>
          <p:nvPr>
            <p:ph type="title"/>
          </p:nvPr>
        </p:nvSpPr>
        <p:spPr/>
        <p:txBody>
          <a:bodyPr/>
          <a:lstStyle/>
          <a:p>
            <a:r>
              <a:rPr lang="en-US"/>
              <a:t>Bilingual English Performance</a:t>
            </a:r>
          </a:p>
        </p:txBody>
      </p:sp>
      <p:pic>
        <p:nvPicPr>
          <p:cNvPr id="1866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370013"/>
            <a:ext cx="6526212" cy="493236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088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IS 240 - Spring 2011</a:t>
            </a:r>
          </a:p>
        </p:txBody>
      </p:sp>
      <p:sp>
        <p:nvSpPr>
          <p:cNvPr id="324617" name="Rectangle 9"/>
          <p:cNvSpPr>
            <a:spLocks noGrp="1" noChangeArrowheads="1"/>
          </p:cNvSpPr>
          <p:nvPr>
            <p:ph type="body" idx="1"/>
          </p:nvPr>
        </p:nvSpPr>
        <p:spPr>
          <a:xfrm>
            <a:off x="457200" y="990600"/>
            <a:ext cx="8229600" cy="4953000"/>
          </a:xfrm>
        </p:spPr>
        <p:txBody>
          <a:bodyPr/>
          <a:lstStyle/>
          <a:p>
            <a:r>
              <a:rPr lang="en-US" sz="2800"/>
              <a:t>Geographic information retrieval (GIR) is concerned with spatial approaches to the retrieval of geographically referenced, or georeferenced, information objects (GIOs)</a:t>
            </a:r>
          </a:p>
          <a:p>
            <a:pPr lvl="1"/>
            <a:r>
              <a:rPr lang="en-US" sz="2400"/>
              <a:t>about specific regions or features on or near the surface of the Earth.  </a:t>
            </a:r>
          </a:p>
          <a:p>
            <a:pPr lvl="1"/>
            <a:r>
              <a:rPr lang="en-US" sz="2400"/>
              <a:t>Geospatial data are a special type of GIO that encodes a specific geographic feature or set of features along with associated attributes</a:t>
            </a:r>
          </a:p>
          <a:p>
            <a:pPr lvl="2"/>
            <a:r>
              <a:rPr lang="en-US" sz="2000"/>
              <a:t>maps, air photos, satellite imagery, digital geographic data, photos, text documents, etc.</a:t>
            </a:r>
          </a:p>
          <a:p>
            <a:endParaRPr lang="en-US" sz="2800"/>
          </a:p>
        </p:txBody>
      </p:sp>
      <p:pic>
        <p:nvPicPr>
          <p:cNvPr id="324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0"/>
            <a:ext cx="7858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4615" name="Picture 7"/>
          <p:cNvPicPr>
            <a:picLocks noChangeAspect="1" noChangeArrowheads="1"/>
          </p:cNvPicPr>
          <p:nvPr/>
        </p:nvPicPr>
        <p:blipFill>
          <a:blip r:embed="rId4">
            <a:extLst>
              <a:ext uri="{28A0092B-C50C-407E-A947-70E740481C1C}">
                <a14:useLocalDpi xmlns:a14="http://schemas.microsoft.com/office/drawing/2010/main" val="0"/>
              </a:ext>
            </a:extLst>
          </a:blip>
          <a:srcRect r="20662" b="22580"/>
          <a:stretch>
            <a:fillRect/>
          </a:stretch>
        </p:blipFill>
        <p:spPr bwMode="auto">
          <a:xfrm>
            <a:off x="838200" y="5410200"/>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4616" name="Rectangle 8"/>
          <p:cNvSpPr>
            <a:spLocks noGrp="1" noChangeArrowheads="1"/>
          </p:cNvSpPr>
          <p:nvPr>
            <p:ph type="title"/>
          </p:nvPr>
        </p:nvSpPr>
        <p:spPr/>
        <p:txBody>
          <a:bodyPr/>
          <a:lstStyle/>
          <a:p>
            <a:r>
              <a:rPr lang="en-US" sz="3200"/>
              <a:t>Geographic Information Retrieval (GIR)</a:t>
            </a:r>
          </a:p>
        </p:txBody>
      </p:sp>
      <p:sp>
        <p:nvSpPr>
          <p:cNvPr id="324618" name="Text Box 10"/>
          <p:cNvSpPr txBox="1">
            <a:spLocks noChangeArrowheads="1"/>
          </p:cNvSpPr>
          <p:nvPr/>
        </p:nvSpPr>
        <p:spPr bwMode="auto">
          <a:xfrm>
            <a:off x="2590800" y="6248400"/>
            <a:ext cx="10683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latin typeface="Times New Roman" charset="0"/>
              </a:rPr>
              <a:t>Source: USGS</a:t>
            </a:r>
          </a:p>
        </p:txBody>
      </p:sp>
      <p:pic>
        <p:nvPicPr>
          <p:cNvPr id="3246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410200"/>
            <a:ext cx="114300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67778" name="Rectangle 2"/>
          <p:cNvSpPr>
            <a:spLocks noGrp="1" noChangeArrowheads="1"/>
          </p:cNvSpPr>
          <p:nvPr>
            <p:ph type="title"/>
          </p:nvPr>
        </p:nvSpPr>
        <p:spPr/>
        <p:txBody>
          <a:bodyPr/>
          <a:lstStyle/>
          <a:p>
            <a:r>
              <a:rPr lang="en-US"/>
              <a:t>Bilingual German Performance</a:t>
            </a:r>
          </a:p>
        </p:txBody>
      </p:sp>
      <p:pic>
        <p:nvPicPr>
          <p:cNvPr id="1867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370013"/>
            <a:ext cx="6370637" cy="49625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768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graphicFrame>
        <p:nvGraphicFramePr>
          <p:cNvPr id="1868802" name="Object 2"/>
          <p:cNvGraphicFramePr>
            <a:graphicFrameLocks noChangeAspect="1"/>
          </p:cNvGraphicFramePr>
          <p:nvPr/>
        </p:nvGraphicFramePr>
        <p:xfrm>
          <a:off x="1570038" y="1357313"/>
          <a:ext cx="6002337" cy="4143375"/>
        </p:xfrm>
        <a:graphic>
          <a:graphicData uri="http://schemas.openxmlformats.org/presentationml/2006/ole">
            <mc:AlternateContent xmlns:mc="http://schemas.openxmlformats.org/markup-compatibility/2006">
              <mc:Choice xmlns:v="urn:schemas-microsoft-com:vml" Requires="v">
                <p:oleObj spid="_x0000_s668679" name="Document" r:id="rId3" imgW="6001512" imgH="4142232" progId="Word.Document.8">
                  <p:embed/>
                </p:oleObj>
              </mc:Choice>
              <mc:Fallback>
                <p:oleObj name="Document" r:id="rId3" imgW="6001512" imgH="414223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038" y="1357313"/>
                        <a:ext cx="6002337"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68803" name="Rectangle 3"/>
          <p:cNvSpPr>
            <a:spLocks noGrp="1" noChangeArrowheads="1"/>
          </p:cNvSpPr>
          <p:nvPr>
            <p:ph type="title"/>
          </p:nvPr>
        </p:nvSpPr>
        <p:spPr/>
        <p:txBody>
          <a:bodyPr/>
          <a:lstStyle/>
          <a:p>
            <a:r>
              <a:rPr lang="en-US"/>
              <a:t>GeoCLEF 2006 Top Mono. Runs </a:t>
            </a:r>
          </a:p>
        </p:txBody>
      </p:sp>
    </p:spTree>
    <p:extLst>
      <p:ext uri="{BB962C8B-B14F-4D97-AF65-F5344CB8AC3E}">
        <p14:creationId xmlns:p14="http://schemas.microsoft.com/office/powerpoint/2010/main" val="1485440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69826" name="Rectangle 2"/>
          <p:cNvSpPr>
            <a:spLocks noGrp="1" noChangeArrowheads="1"/>
          </p:cNvSpPr>
          <p:nvPr>
            <p:ph type="title"/>
          </p:nvPr>
        </p:nvSpPr>
        <p:spPr/>
        <p:txBody>
          <a:bodyPr/>
          <a:lstStyle/>
          <a:p>
            <a:r>
              <a:rPr lang="en-US"/>
              <a:t>Monolingual English 2006</a:t>
            </a:r>
          </a:p>
        </p:txBody>
      </p:sp>
      <p:graphicFrame>
        <p:nvGraphicFramePr>
          <p:cNvPr id="1869827" name="Object 3"/>
          <p:cNvGraphicFramePr>
            <a:graphicFrameLocks noChangeAspect="1"/>
          </p:cNvGraphicFramePr>
          <p:nvPr/>
        </p:nvGraphicFramePr>
        <p:xfrm>
          <a:off x="914400" y="990600"/>
          <a:ext cx="7315200" cy="5486400"/>
        </p:xfrm>
        <a:graphic>
          <a:graphicData uri="http://schemas.openxmlformats.org/presentationml/2006/ole">
            <mc:AlternateContent xmlns:mc="http://schemas.openxmlformats.org/markup-compatibility/2006">
              <mc:Choice xmlns:v="urn:schemas-microsoft-com:vml" Requires="v">
                <p:oleObj spid="_x0000_s669703"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46999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0850" name="Rectangle 2"/>
          <p:cNvSpPr>
            <a:spLocks noGrp="1" noChangeArrowheads="1"/>
          </p:cNvSpPr>
          <p:nvPr>
            <p:ph type="title"/>
          </p:nvPr>
        </p:nvSpPr>
        <p:spPr/>
        <p:txBody>
          <a:bodyPr/>
          <a:lstStyle/>
          <a:p>
            <a:r>
              <a:rPr lang="en-US"/>
              <a:t>Monolingual German 2006</a:t>
            </a:r>
          </a:p>
        </p:txBody>
      </p:sp>
      <p:graphicFrame>
        <p:nvGraphicFramePr>
          <p:cNvPr id="1870851" name="Object 3"/>
          <p:cNvGraphicFramePr>
            <a:graphicFrameLocks noChangeAspect="1"/>
          </p:cNvGraphicFramePr>
          <p:nvPr/>
        </p:nvGraphicFramePr>
        <p:xfrm>
          <a:off x="838200" y="914400"/>
          <a:ext cx="7391400" cy="5543550"/>
        </p:xfrm>
        <a:graphic>
          <a:graphicData uri="http://schemas.openxmlformats.org/presentationml/2006/ole">
            <mc:AlternateContent xmlns:mc="http://schemas.openxmlformats.org/markup-compatibility/2006">
              <mc:Choice xmlns:v="urn:schemas-microsoft-com:vml" Requires="v">
                <p:oleObj spid="_x0000_s670727"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73914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534657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1874" name="Rectangle 2"/>
          <p:cNvSpPr>
            <a:spLocks noGrp="1" noChangeArrowheads="1"/>
          </p:cNvSpPr>
          <p:nvPr>
            <p:ph type="title"/>
          </p:nvPr>
        </p:nvSpPr>
        <p:spPr/>
        <p:txBody>
          <a:bodyPr/>
          <a:lstStyle/>
          <a:p>
            <a:r>
              <a:rPr lang="en-US"/>
              <a:t>Monolingual Portuguese 2006</a:t>
            </a:r>
          </a:p>
        </p:txBody>
      </p:sp>
      <p:graphicFrame>
        <p:nvGraphicFramePr>
          <p:cNvPr id="1871875" name="Object 3"/>
          <p:cNvGraphicFramePr>
            <a:graphicFrameLocks noChangeAspect="1"/>
          </p:cNvGraphicFramePr>
          <p:nvPr/>
        </p:nvGraphicFramePr>
        <p:xfrm>
          <a:off x="685800" y="914400"/>
          <a:ext cx="7467600" cy="5600700"/>
        </p:xfrm>
        <a:graphic>
          <a:graphicData uri="http://schemas.openxmlformats.org/presentationml/2006/ole">
            <mc:AlternateContent xmlns:mc="http://schemas.openxmlformats.org/markup-compatibility/2006">
              <mc:Choice xmlns:v="urn:schemas-microsoft-com:vml" Requires="v">
                <p:oleObj spid="_x0000_s671751"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14400"/>
                        <a:ext cx="7467600"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70396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2898" name="Rectangle 2"/>
          <p:cNvSpPr>
            <a:spLocks noGrp="1" noChangeArrowheads="1"/>
          </p:cNvSpPr>
          <p:nvPr>
            <p:ph type="title"/>
          </p:nvPr>
        </p:nvSpPr>
        <p:spPr/>
        <p:txBody>
          <a:bodyPr/>
          <a:lstStyle/>
          <a:p>
            <a:r>
              <a:rPr lang="en-US"/>
              <a:t>Monolingual Spanish 2006</a:t>
            </a:r>
          </a:p>
        </p:txBody>
      </p:sp>
      <p:graphicFrame>
        <p:nvGraphicFramePr>
          <p:cNvPr id="1872899" name="Object 3"/>
          <p:cNvGraphicFramePr>
            <a:graphicFrameLocks noChangeAspect="1"/>
          </p:cNvGraphicFramePr>
          <p:nvPr/>
        </p:nvGraphicFramePr>
        <p:xfrm>
          <a:off x="762000" y="914400"/>
          <a:ext cx="7391400" cy="5543550"/>
        </p:xfrm>
        <a:graphic>
          <a:graphicData uri="http://schemas.openxmlformats.org/presentationml/2006/ole">
            <mc:AlternateContent xmlns:mc="http://schemas.openxmlformats.org/markup-compatibility/2006">
              <mc:Choice xmlns:v="urn:schemas-microsoft-com:vml" Requires="v">
                <p:oleObj spid="_x0000_s672775"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3914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81996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graphicFrame>
        <p:nvGraphicFramePr>
          <p:cNvPr id="1873922" name="Object 2"/>
          <p:cNvGraphicFramePr>
            <a:graphicFrameLocks noChangeAspect="1"/>
          </p:cNvGraphicFramePr>
          <p:nvPr/>
        </p:nvGraphicFramePr>
        <p:xfrm>
          <a:off x="1538288" y="1365250"/>
          <a:ext cx="6067425" cy="4127500"/>
        </p:xfrm>
        <a:graphic>
          <a:graphicData uri="http://schemas.openxmlformats.org/presentationml/2006/ole">
            <mc:AlternateContent xmlns:mc="http://schemas.openxmlformats.org/markup-compatibility/2006">
              <mc:Choice xmlns:v="urn:schemas-microsoft-com:vml" Requires="v">
                <p:oleObj spid="_x0000_s673799" name="Document" r:id="rId3" imgW="6065520" imgH="4126992" progId="Word.Document.8">
                  <p:embed/>
                </p:oleObj>
              </mc:Choice>
              <mc:Fallback>
                <p:oleObj name="Document" r:id="rId3" imgW="6065520" imgH="41269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1365250"/>
                        <a:ext cx="6067425"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73923" name="Rectangle 3"/>
          <p:cNvSpPr>
            <a:spLocks noGrp="1" noChangeArrowheads="1"/>
          </p:cNvSpPr>
          <p:nvPr>
            <p:ph type="title"/>
          </p:nvPr>
        </p:nvSpPr>
        <p:spPr/>
        <p:txBody>
          <a:bodyPr/>
          <a:lstStyle/>
          <a:p>
            <a:r>
              <a:rPr lang="en-US"/>
              <a:t>GeoCLEF 2006 Top Biling. Runs</a:t>
            </a:r>
          </a:p>
        </p:txBody>
      </p:sp>
    </p:spTree>
    <p:extLst>
      <p:ext uri="{BB962C8B-B14F-4D97-AF65-F5344CB8AC3E}">
        <p14:creationId xmlns:p14="http://schemas.microsoft.com/office/powerpoint/2010/main" val="116055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4946" name="Rectangle 2"/>
          <p:cNvSpPr>
            <a:spLocks noGrp="1" noChangeArrowheads="1"/>
          </p:cNvSpPr>
          <p:nvPr>
            <p:ph type="title"/>
          </p:nvPr>
        </p:nvSpPr>
        <p:spPr/>
        <p:txBody>
          <a:bodyPr/>
          <a:lstStyle/>
          <a:p>
            <a:r>
              <a:rPr lang="en-US"/>
              <a:t>Bilingual English 2006</a:t>
            </a:r>
          </a:p>
        </p:txBody>
      </p:sp>
      <p:graphicFrame>
        <p:nvGraphicFramePr>
          <p:cNvPr id="1874947" name="Object 3"/>
          <p:cNvGraphicFramePr>
            <a:graphicFrameLocks noChangeAspect="1"/>
          </p:cNvGraphicFramePr>
          <p:nvPr/>
        </p:nvGraphicFramePr>
        <p:xfrm>
          <a:off x="838200" y="990600"/>
          <a:ext cx="7315200" cy="5486400"/>
        </p:xfrm>
        <a:graphic>
          <a:graphicData uri="http://schemas.openxmlformats.org/presentationml/2006/ole">
            <mc:AlternateContent xmlns:mc="http://schemas.openxmlformats.org/markup-compatibility/2006">
              <mc:Choice xmlns:v="urn:schemas-microsoft-com:vml" Requires="v">
                <p:oleObj spid="_x0000_s674823"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90600"/>
                        <a:ext cx="73152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280250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5970" name="Rectangle 2"/>
          <p:cNvSpPr>
            <a:spLocks noGrp="1" noChangeArrowheads="1"/>
          </p:cNvSpPr>
          <p:nvPr>
            <p:ph type="title"/>
          </p:nvPr>
        </p:nvSpPr>
        <p:spPr/>
        <p:txBody>
          <a:bodyPr/>
          <a:lstStyle/>
          <a:p>
            <a:r>
              <a:rPr lang="en-US"/>
              <a:t> Bilingual German 2006</a:t>
            </a:r>
          </a:p>
        </p:txBody>
      </p:sp>
      <p:graphicFrame>
        <p:nvGraphicFramePr>
          <p:cNvPr id="1875971" name="Object 3"/>
          <p:cNvGraphicFramePr>
            <a:graphicFrameLocks noChangeAspect="1"/>
          </p:cNvGraphicFramePr>
          <p:nvPr/>
        </p:nvGraphicFramePr>
        <p:xfrm>
          <a:off x="762000" y="914400"/>
          <a:ext cx="7391400" cy="5543550"/>
        </p:xfrm>
        <a:graphic>
          <a:graphicData uri="http://schemas.openxmlformats.org/presentationml/2006/ole">
            <mc:AlternateContent xmlns:mc="http://schemas.openxmlformats.org/markup-compatibility/2006">
              <mc:Choice xmlns:v="urn:schemas-microsoft-com:vml" Requires="v">
                <p:oleObj spid="_x0000_s675847"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3914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60665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6994" name="Rectangle 2"/>
          <p:cNvSpPr>
            <a:spLocks noGrp="1" noChangeArrowheads="1"/>
          </p:cNvSpPr>
          <p:nvPr>
            <p:ph type="title"/>
          </p:nvPr>
        </p:nvSpPr>
        <p:spPr/>
        <p:txBody>
          <a:bodyPr/>
          <a:lstStyle/>
          <a:p>
            <a:r>
              <a:rPr lang="en-US"/>
              <a:t>Bilingual Portuguese 2006</a:t>
            </a:r>
          </a:p>
        </p:txBody>
      </p:sp>
      <p:graphicFrame>
        <p:nvGraphicFramePr>
          <p:cNvPr id="1876995" name="Object 3"/>
          <p:cNvGraphicFramePr>
            <a:graphicFrameLocks noChangeAspect="1"/>
          </p:cNvGraphicFramePr>
          <p:nvPr/>
        </p:nvGraphicFramePr>
        <p:xfrm>
          <a:off x="533400" y="914400"/>
          <a:ext cx="7391400" cy="5543550"/>
        </p:xfrm>
        <a:graphic>
          <a:graphicData uri="http://schemas.openxmlformats.org/presentationml/2006/ole">
            <mc:AlternateContent xmlns:mc="http://schemas.openxmlformats.org/markup-compatibility/2006">
              <mc:Choice xmlns:v="urn:schemas-microsoft-com:vml" Requires="v">
                <p:oleObj spid="_x0000_s676871"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73914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26770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a:t>IS 240 - Spring 2011</a:t>
            </a:r>
          </a:p>
        </p:txBody>
      </p:sp>
      <p:pic>
        <p:nvPicPr>
          <p:cNvPr id="326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70350"/>
            <a:ext cx="25146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6659" name="Line 3"/>
          <p:cNvSpPr>
            <a:spLocks noChangeShapeType="1"/>
          </p:cNvSpPr>
          <p:nvPr/>
        </p:nvSpPr>
        <p:spPr bwMode="auto">
          <a:xfrm>
            <a:off x="5715000" y="4876800"/>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26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24200"/>
            <a:ext cx="2284413"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6663" name="Text Box 7"/>
          <p:cNvSpPr txBox="1">
            <a:spLocks noChangeArrowheads="1"/>
          </p:cNvSpPr>
          <p:nvPr/>
        </p:nvSpPr>
        <p:spPr bwMode="auto">
          <a:xfrm>
            <a:off x="4038600" y="3281363"/>
            <a:ext cx="240982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Times New Roman" charset="0"/>
              </a:rPr>
              <a:t>San Francisco Bay Area</a:t>
            </a:r>
          </a:p>
        </p:txBody>
      </p:sp>
      <p:sp>
        <p:nvSpPr>
          <p:cNvPr id="326664" name="Text Box 8"/>
          <p:cNvSpPr txBox="1">
            <a:spLocks noChangeArrowheads="1"/>
          </p:cNvSpPr>
          <p:nvPr/>
        </p:nvSpPr>
        <p:spPr bwMode="auto">
          <a:xfrm>
            <a:off x="4479925" y="3698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a:latin typeface="Times New Roman" charset="0"/>
            </a:endParaRPr>
          </a:p>
        </p:txBody>
      </p:sp>
      <p:sp>
        <p:nvSpPr>
          <p:cNvPr id="326665" name="Line 9"/>
          <p:cNvSpPr>
            <a:spLocks noChangeShapeType="1"/>
          </p:cNvSpPr>
          <p:nvPr/>
        </p:nvSpPr>
        <p:spPr bwMode="auto">
          <a:xfrm>
            <a:off x="3429000" y="35052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6666" name="Text Box 10"/>
          <p:cNvSpPr txBox="1">
            <a:spLocks noChangeArrowheads="1"/>
          </p:cNvSpPr>
          <p:nvPr/>
        </p:nvSpPr>
        <p:spPr bwMode="auto">
          <a:xfrm>
            <a:off x="4175125" y="4003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a:latin typeface="Times New Roman" charset="0"/>
            </a:endParaRPr>
          </a:p>
        </p:txBody>
      </p:sp>
      <p:sp>
        <p:nvSpPr>
          <p:cNvPr id="326667" name="AutoShape 11"/>
          <p:cNvSpPr>
            <a:spLocks noChangeArrowheads="1"/>
          </p:cNvSpPr>
          <p:nvPr/>
        </p:nvSpPr>
        <p:spPr bwMode="auto">
          <a:xfrm>
            <a:off x="7239000" y="4800600"/>
            <a:ext cx="152400" cy="228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6668" name="Text Box 12"/>
          <p:cNvSpPr txBox="1">
            <a:spLocks noChangeArrowheads="1"/>
          </p:cNvSpPr>
          <p:nvPr/>
        </p:nvSpPr>
        <p:spPr bwMode="auto">
          <a:xfrm>
            <a:off x="3962400" y="4648200"/>
            <a:ext cx="17557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Times New Roman" charset="0"/>
              </a:rPr>
              <a:t>-122.418, 37.775</a:t>
            </a:r>
          </a:p>
        </p:txBody>
      </p:sp>
      <p:sp>
        <p:nvSpPr>
          <p:cNvPr id="326669" name="Line 13"/>
          <p:cNvSpPr>
            <a:spLocks noChangeShapeType="1"/>
          </p:cNvSpPr>
          <p:nvPr/>
        </p:nvSpPr>
        <p:spPr bwMode="auto">
          <a:xfrm>
            <a:off x="3429000" y="4876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6670" name="Line 14"/>
          <p:cNvSpPr>
            <a:spLocks noChangeShapeType="1"/>
          </p:cNvSpPr>
          <p:nvPr/>
        </p:nvSpPr>
        <p:spPr bwMode="auto">
          <a:xfrm>
            <a:off x="7315200" y="4876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6671" name="Rectangle 15"/>
          <p:cNvSpPr>
            <a:spLocks noGrp="1" noChangeArrowheads="1"/>
          </p:cNvSpPr>
          <p:nvPr>
            <p:ph type="title"/>
          </p:nvPr>
        </p:nvSpPr>
        <p:spPr/>
        <p:txBody>
          <a:bodyPr/>
          <a:lstStyle/>
          <a:p>
            <a:r>
              <a:rPr lang="en-US"/>
              <a:t>Georeferencing and GIR</a:t>
            </a:r>
          </a:p>
        </p:txBody>
      </p:sp>
      <p:sp>
        <p:nvSpPr>
          <p:cNvPr id="326672" name="Rectangle 16"/>
          <p:cNvSpPr>
            <a:spLocks noGrp="1" noChangeArrowheads="1"/>
          </p:cNvSpPr>
          <p:nvPr>
            <p:ph type="body" idx="1"/>
          </p:nvPr>
        </p:nvSpPr>
        <p:spPr/>
        <p:txBody>
          <a:bodyPr/>
          <a:lstStyle/>
          <a:p>
            <a:r>
              <a:rPr lang="en-US" sz="2800"/>
              <a:t>Within a GIR system, e.g., a geographic digital library, information objects can be georeferenced by place names or by geographic coordinates (i.e. longitude &amp; latitude)</a:t>
            </a:r>
          </a:p>
          <a:p>
            <a:endParaRPr 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8018" name="Rectangle 2"/>
          <p:cNvSpPr>
            <a:spLocks noGrp="1" noChangeArrowheads="1"/>
          </p:cNvSpPr>
          <p:nvPr>
            <p:ph type="title"/>
          </p:nvPr>
        </p:nvSpPr>
        <p:spPr/>
        <p:txBody>
          <a:bodyPr/>
          <a:lstStyle/>
          <a:p>
            <a:r>
              <a:rPr lang="en-US"/>
              <a:t>Bilingual Spanish 2006</a:t>
            </a:r>
          </a:p>
        </p:txBody>
      </p:sp>
      <p:graphicFrame>
        <p:nvGraphicFramePr>
          <p:cNvPr id="1878019" name="Object 3"/>
          <p:cNvGraphicFramePr>
            <a:graphicFrameLocks noChangeAspect="1"/>
          </p:cNvGraphicFramePr>
          <p:nvPr/>
        </p:nvGraphicFramePr>
        <p:xfrm>
          <a:off x="533400" y="914400"/>
          <a:ext cx="7391400" cy="5543550"/>
        </p:xfrm>
        <a:graphic>
          <a:graphicData uri="http://schemas.openxmlformats.org/presentationml/2006/ole">
            <mc:AlternateContent xmlns:mc="http://schemas.openxmlformats.org/markup-compatibility/2006">
              <mc:Choice xmlns:v="urn:schemas-microsoft-com:vml" Requires="v">
                <p:oleObj spid="_x0000_s677895" name="Document" r:id="rId3" imgW="4367784" imgH="3276600" progId="Word.Document.8">
                  <p:embed/>
                </p:oleObj>
              </mc:Choice>
              <mc:Fallback>
                <p:oleObj name="Document" r:id="rId3" imgW="4367784" imgH="3276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73914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861973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79042" name="Rectangle 2"/>
          <p:cNvSpPr>
            <a:spLocks noGrp="1" noChangeArrowheads="1"/>
          </p:cNvSpPr>
          <p:nvPr>
            <p:ph type="title"/>
          </p:nvPr>
        </p:nvSpPr>
        <p:spPr/>
        <p:txBody>
          <a:bodyPr/>
          <a:lstStyle/>
          <a:p>
            <a:r>
              <a:rPr lang="en-US"/>
              <a:t>GeoCLEF Collections 2007</a:t>
            </a:r>
          </a:p>
        </p:txBody>
      </p:sp>
      <p:graphicFrame>
        <p:nvGraphicFramePr>
          <p:cNvPr id="1879043" name="Object 3"/>
          <p:cNvGraphicFramePr>
            <a:graphicFrameLocks noChangeAspect="1"/>
          </p:cNvGraphicFramePr>
          <p:nvPr/>
        </p:nvGraphicFramePr>
        <p:xfrm>
          <a:off x="-685800" y="2057400"/>
          <a:ext cx="10972800" cy="2674938"/>
        </p:xfrm>
        <a:graphic>
          <a:graphicData uri="http://schemas.openxmlformats.org/presentationml/2006/ole">
            <mc:AlternateContent xmlns:mc="http://schemas.openxmlformats.org/markup-compatibility/2006">
              <mc:Choice xmlns:v="urn:schemas-microsoft-com:vml" Requires="v">
                <p:oleObj spid="_x0000_s678919" name="Document" r:id="rId3" imgW="5650992" imgH="1377696" progId="Word.Document.8">
                  <p:embed/>
                </p:oleObj>
              </mc:Choice>
              <mc:Fallback>
                <p:oleObj name="Document" r:id="rId3" imgW="5650992" imgH="137769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57400"/>
                        <a:ext cx="109728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29619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0066" name="Rectangle 2"/>
          <p:cNvSpPr>
            <a:spLocks noGrp="1" noChangeArrowheads="1"/>
          </p:cNvSpPr>
          <p:nvPr>
            <p:ph type="title"/>
          </p:nvPr>
        </p:nvSpPr>
        <p:spPr/>
        <p:txBody>
          <a:bodyPr/>
          <a:lstStyle/>
          <a:p>
            <a:r>
              <a:rPr lang="en-US"/>
              <a:t>Example Topics 2007</a:t>
            </a:r>
          </a:p>
        </p:txBody>
      </p:sp>
      <p:graphicFrame>
        <p:nvGraphicFramePr>
          <p:cNvPr id="1880067" name="Object 3"/>
          <p:cNvGraphicFramePr>
            <a:graphicFrameLocks noChangeAspect="1"/>
          </p:cNvGraphicFramePr>
          <p:nvPr/>
        </p:nvGraphicFramePr>
        <p:xfrm>
          <a:off x="0" y="1600200"/>
          <a:ext cx="9144000" cy="4316413"/>
        </p:xfrm>
        <a:graphic>
          <a:graphicData uri="http://schemas.openxmlformats.org/presentationml/2006/ole">
            <mc:AlternateContent xmlns:mc="http://schemas.openxmlformats.org/markup-compatibility/2006">
              <mc:Choice xmlns:v="urn:schemas-microsoft-com:vml" Requires="v">
                <p:oleObj spid="_x0000_s679943" name="Document" r:id="rId3" imgW="5650992" imgH="2667000" progId="Word.Document.8">
                  <p:embed/>
                </p:oleObj>
              </mc:Choice>
              <mc:Fallback>
                <p:oleObj name="Document" r:id="rId3" imgW="5650992" imgH="2667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9144000" cy="431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17038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81090" name="Rectangle 2"/>
          <p:cNvSpPr>
            <a:spLocks noGrp="1" noChangeArrowheads="1"/>
          </p:cNvSpPr>
          <p:nvPr>
            <p:ph type="title"/>
          </p:nvPr>
        </p:nvSpPr>
        <p:spPr/>
        <p:txBody>
          <a:bodyPr/>
          <a:lstStyle/>
          <a:p>
            <a:r>
              <a:rPr lang="en-US"/>
              <a:t>Participant Approaches 2007</a:t>
            </a:r>
          </a:p>
        </p:txBody>
      </p:sp>
      <p:sp>
        <p:nvSpPr>
          <p:cNvPr id="1881091" name="Rectangle 3"/>
          <p:cNvSpPr>
            <a:spLocks noGrp="1" noChangeArrowheads="1"/>
          </p:cNvSpPr>
          <p:nvPr>
            <p:ph type="body" idx="1"/>
          </p:nvPr>
        </p:nvSpPr>
        <p:spPr/>
        <p:txBody>
          <a:bodyPr/>
          <a:lstStyle/>
          <a:p>
            <a:pPr>
              <a:lnSpc>
                <a:spcPct val="110000"/>
              </a:lnSpc>
            </a:pPr>
            <a:r>
              <a:rPr lang="en-US" sz="1800"/>
              <a:t>Ad-hoc techniques (weighting, probabilistic retrieval, language model, blind relevance feedback ) </a:t>
            </a:r>
          </a:p>
          <a:p>
            <a:pPr>
              <a:lnSpc>
                <a:spcPct val="110000"/>
              </a:lnSpc>
            </a:pPr>
            <a:r>
              <a:rPr lang="en-US" sz="1800"/>
              <a:t>Semantic analysis (annotation and inference)</a:t>
            </a:r>
          </a:p>
          <a:p>
            <a:pPr>
              <a:lnSpc>
                <a:spcPct val="110000"/>
              </a:lnSpc>
            </a:pPr>
            <a:r>
              <a:rPr lang="en-US" sz="1800"/>
              <a:t>Geographic knowledge bases (Gazetteers, thesauri, ontologies)</a:t>
            </a:r>
          </a:p>
          <a:p>
            <a:pPr>
              <a:lnSpc>
                <a:spcPct val="110000"/>
              </a:lnSpc>
            </a:pPr>
            <a:r>
              <a:rPr lang="en-US" sz="1800"/>
              <a:t>Text mining</a:t>
            </a:r>
          </a:p>
          <a:p>
            <a:pPr>
              <a:lnSpc>
                <a:spcPct val="110000"/>
              </a:lnSpc>
            </a:pPr>
            <a:r>
              <a:rPr lang="en-US" sz="1800"/>
              <a:t>Query expansion techniques (e.g. geographic feedback)</a:t>
            </a:r>
          </a:p>
          <a:p>
            <a:pPr>
              <a:lnSpc>
                <a:spcPct val="110000"/>
              </a:lnSpc>
            </a:pPr>
            <a:r>
              <a:rPr lang="en-US" sz="1800"/>
              <a:t>Geographic Named Entity Extraction (LingPipe, GATE, etc.)</a:t>
            </a:r>
          </a:p>
          <a:p>
            <a:pPr>
              <a:lnSpc>
                <a:spcPct val="110000"/>
              </a:lnSpc>
            </a:pPr>
            <a:r>
              <a:rPr lang="en-US" sz="1800"/>
              <a:t>Geographic disambiguation</a:t>
            </a:r>
          </a:p>
          <a:p>
            <a:pPr>
              <a:lnSpc>
                <a:spcPct val="110000"/>
              </a:lnSpc>
            </a:pPr>
            <a:r>
              <a:rPr lang="en-US" sz="1800"/>
              <a:t>Geographic scope and relevance models</a:t>
            </a:r>
          </a:p>
          <a:p>
            <a:pPr>
              <a:lnSpc>
                <a:spcPct val="110000"/>
              </a:lnSpc>
            </a:pPr>
            <a:r>
              <a:rPr lang="en-US" sz="1800"/>
              <a:t>Geographic relation analysis</a:t>
            </a:r>
          </a:p>
          <a:p>
            <a:pPr>
              <a:lnSpc>
                <a:spcPct val="110000"/>
              </a:lnSpc>
            </a:pPr>
            <a:r>
              <a:rPr lang="en-US" sz="1800"/>
              <a:t>Geographic entity type analysis</a:t>
            </a:r>
          </a:p>
          <a:p>
            <a:pPr>
              <a:lnSpc>
                <a:spcPct val="110000"/>
              </a:lnSpc>
            </a:pPr>
            <a:r>
              <a:rPr lang="en-US" sz="1800"/>
              <a:t>Term expansion using WordNet</a:t>
            </a:r>
          </a:p>
          <a:p>
            <a:pPr>
              <a:lnSpc>
                <a:spcPct val="110000"/>
              </a:lnSpc>
            </a:pPr>
            <a:r>
              <a:rPr lang="en-US" sz="1800"/>
              <a:t>Part-of-speech tagging</a:t>
            </a:r>
            <a:endParaRPr lang="en-US" sz="1600"/>
          </a:p>
        </p:txBody>
      </p:sp>
    </p:spTree>
    <p:extLst>
      <p:ext uri="{BB962C8B-B14F-4D97-AF65-F5344CB8AC3E}">
        <p14:creationId xmlns:p14="http://schemas.microsoft.com/office/powerpoint/2010/main" val="2990399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2114" name="Rectangle 2"/>
          <p:cNvSpPr>
            <a:spLocks noGrp="1" noChangeArrowheads="1"/>
          </p:cNvSpPr>
          <p:nvPr>
            <p:ph type="title"/>
          </p:nvPr>
        </p:nvSpPr>
        <p:spPr/>
        <p:txBody>
          <a:bodyPr/>
          <a:lstStyle/>
          <a:p>
            <a:r>
              <a:rPr lang="en-US"/>
              <a:t>Monolingual Results 2007</a:t>
            </a:r>
          </a:p>
        </p:txBody>
      </p:sp>
      <p:graphicFrame>
        <p:nvGraphicFramePr>
          <p:cNvPr id="1882115" name="Object 3"/>
          <p:cNvGraphicFramePr>
            <a:graphicFrameLocks noChangeAspect="1"/>
          </p:cNvGraphicFramePr>
          <p:nvPr/>
        </p:nvGraphicFramePr>
        <p:xfrm>
          <a:off x="228600" y="1447800"/>
          <a:ext cx="8915400" cy="3889375"/>
        </p:xfrm>
        <a:graphic>
          <a:graphicData uri="http://schemas.openxmlformats.org/presentationml/2006/ole">
            <mc:AlternateContent xmlns:mc="http://schemas.openxmlformats.org/markup-compatibility/2006">
              <mc:Choice xmlns:v="urn:schemas-microsoft-com:vml" Requires="v">
                <p:oleObj spid="_x0000_s681991" name="Document" r:id="rId3" imgW="5650992" imgH="2465832" progId="Word.Document.8">
                  <p:embed/>
                </p:oleObj>
              </mc:Choice>
              <mc:Fallback>
                <p:oleObj name="Document" r:id="rId3" imgW="5650992" imgH="246583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8915400" cy="388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330963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3138" name="Rectangle 2"/>
          <p:cNvSpPr>
            <a:spLocks noGrp="1" noChangeArrowheads="1"/>
          </p:cNvSpPr>
          <p:nvPr>
            <p:ph type="title"/>
          </p:nvPr>
        </p:nvSpPr>
        <p:spPr/>
        <p:txBody>
          <a:bodyPr/>
          <a:lstStyle/>
          <a:p>
            <a:r>
              <a:rPr lang="en-US"/>
              <a:t>Monolingual English 2007</a:t>
            </a:r>
          </a:p>
        </p:txBody>
      </p:sp>
      <p:graphicFrame>
        <p:nvGraphicFramePr>
          <p:cNvPr id="1883139" name="Object 3"/>
          <p:cNvGraphicFramePr>
            <a:graphicFrameLocks noChangeAspect="1"/>
          </p:cNvGraphicFramePr>
          <p:nvPr/>
        </p:nvGraphicFramePr>
        <p:xfrm>
          <a:off x="914400" y="914400"/>
          <a:ext cx="7315200" cy="5613400"/>
        </p:xfrm>
        <a:graphic>
          <a:graphicData uri="http://schemas.openxmlformats.org/presentationml/2006/ole">
            <mc:AlternateContent xmlns:mc="http://schemas.openxmlformats.org/markup-compatibility/2006">
              <mc:Choice xmlns:v="urn:schemas-microsoft-com:vml" Requires="v">
                <p:oleObj spid="_x0000_s683015" name="Document" r:id="rId3" imgW="3910584" imgH="3002280" progId="Word.Document.8">
                  <p:embed/>
                </p:oleObj>
              </mc:Choice>
              <mc:Fallback>
                <p:oleObj name="Document" r:id="rId3" imgW="3910584" imgH="3002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14400"/>
                        <a:ext cx="73152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40389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4162" name="Rectangle 2"/>
          <p:cNvSpPr>
            <a:spLocks noGrp="1" noChangeArrowheads="1"/>
          </p:cNvSpPr>
          <p:nvPr>
            <p:ph type="title"/>
          </p:nvPr>
        </p:nvSpPr>
        <p:spPr/>
        <p:txBody>
          <a:bodyPr/>
          <a:lstStyle/>
          <a:p>
            <a:r>
              <a:rPr lang="en-US"/>
              <a:t>Monolingual German 2007</a:t>
            </a:r>
          </a:p>
        </p:txBody>
      </p:sp>
      <p:graphicFrame>
        <p:nvGraphicFramePr>
          <p:cNvPr id="1884163" name="Object 3"/>
          <p:cNvGraphicFramePr>
            <a:graphicFrameLocks noChangeAspect="1"/>
          </p:cNvGraphicFramePr>
          <p:nvPr/>
        </p:nvGraphicFramePr>
        <p:xfrm>
          <a:off x="990600" y="914400"/>
          <a:ext cx="6858000" cy="5592763"/>
        </p:xfrm>
        <a:graphic>
          <a:graphicData uri="http://schemas.openxmlformats.org/presentationml/2006/ole">
            <mc:AlternateContent xmlns:mc="http://schemas.openxmlformats.org/markup-compatibility/2006">
              <mc:Choice xmlns:v="urn:schemas-microsoft-com:vml" Requires="v">
                <p:oleObj spid="_x0000_s684039" name="Document" r:id="rId3" imgW="3797808" imgH="3096768" progId="Word.Document.8">
                  <p:embed/>
                </p:oleObj>
              </mc:Choice>
              <mc:Fallback>
                <p:oleObj name="Document" r:id="rId3" imgW="3797808" imgH="309676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14400"/>
                        <a:ext cx="6858000" cy="559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670278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5186" name="Rectangle 2"/>
          <p:cNvSpPr>
            <a:spLocks noGrp="1" noChangeArrowheads="1"/>
          </p:cNvSpPr>
          <p:nvPr>
            <p:ph type="title"/>
          </p:nvPr>
        </p:nvSpPr>
        <p:spPr/>
        <p:txBody>
          <a:bodyPr/>
          <a:lstStyle/>
          <a:p>
            <a:r>
              <a:rPr lang="en-US"/>
              <a:t>Monolingual Portuguese 2007</a:t>
            </a:r>
          </a:p>
        </p:txBody>
      </p:sp>
      <p:graphicFrame>
        <p:nvGraphicFramePr>
          <p:cNvPr id="1885187" name="Object 3"/>
          <p:cNvGraphicFramePr>
            <a:graphicFrameLocks noChangeAspect="1"/>
          </p:cNvGraphicFramePr>
          <p:nvPr/>
        </p:nvGraphicFramePr>
        <p:xfrm>
          <a:off x="685800" y="914400"/>
          <a:ext cx="7315200" cy="5584825"/>
        </p:xfrm>
        <a:graphic>
          <a:graphicData uri="http://schemas.openxmlformats.org/presentationml/2006/ole">
            <mc:AlternateContent xmlns:mc="http://schemas.openxmlformats.org/markup-compatibility/2006">
              <mc:Choice xmlns:v="urn:schemas-microsoft-com:vml" Requires="v">
                <p:oleObj spid="_x0000_s685063" name="Document" r:id="rId3" imgW="4126992" imgH="3151632" progId="Word.Document.8">
                  <p:embed/>
                </p:oleObj>
              </mc:Choice>
              <mc:Fallback>
                <p:oleObj name="Document" r:id="rId3" imgW="4126992" imgH="315163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14400"/>
                        <a:ext cx="7315200" cy="558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217179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6210" name="Rectangle 2"/>
          <p:cNvSpPr>
            <a:spLocks noGrp="1" noChangeArrowheads="1"/>
          </p:cNvSpPr>
          <p:nvPr>
            <p:ph type="title"/>
          </p:nvPr>
        </p:nvSpPr>
        <p:spPr/>
        <p:txBody>
          <a:bodyPr/>
          <a:lstStyle/>
          <a:p>
            <a:r>
              <a:rPr lang="en-US"/>
              <a:t>Bilingual results 2007</a:t>
            </a:r>
          </a:p>
        </p:txBody>
      </p:sp>
      <p:graphicFrame>
        <p:nvGraphicFramePr>
          <p:cNvPr id="1886211" name="Object 3"/>
          <p:cNvGraphicFramePr>
            <a:graphicFrameLocks noChangeAspect="1"/>
          </p:cNvGraphicFramePr>
          <p:nvPr/>
        </p:nvGraphicFramePr>
        <p:xfrm>
          <a:off x="457200" y="1447800"/>
          <a:ext cx="10363200" cy="4513263"/>
        </p:xfrm>
        <a:graphic>
          <a:graphicData uri="http://schemas.openxmlformats.org/presentationml/2006/ole">
            <mc:AlternateContent xmlns:mc="http://schemas.openxmlformats.org/markup-compatibility/2006">
              <mc:Choice xmlns:v="urn:schemas-microsoft-com:vml" Requires="v">
                <p:oleObj spid="_x0000_s686087" name="Document" r:id="rId3" imgW="5650992" imgH="2462784" progId="Word.Document.8">
                  <p:embed/>
                </p:oleObj>
              </mc:Choice>
              <mc:Fallback>
                <p:oleObj name="Document" r:id="rId3" imgW="5650992" imgH="2462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103632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276631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7234" name="Rectangle 2"/>
          <p:cNvSpPr>
            <a:spLocks noGrp="1" noChangeArrowheads="1"/>
          </p:cNvSpPr>
          <p:nvPr>
            <p:ph type="title"/>
          </p:nvPr>
        </p:nvSpPr>
        <p:spPr/>
        <p:txBody>
          <a:bodyPr/>
          <a:lstStyle/>
          <a:p>
            <a:r>
              <a:rPr lang="en-US"/>
              <a:t>Bilingual English 2007</a:t>
            </a:r>
          </a:p>
        </p:txBody>
      </p:sp>
      <p:graphicFrame>
        <p:nvGraphicFramePr>
          <p:cNvPr id="1887235" name="Object 3"/>
          <p:cNvGraphicFramePr>
            <a:graphicFrameLocks noChangeAspect="1"/>
          </p:cNvGraphicFramePr>
          <p:nvPr/>
        </p:nvGraphicFramePr>
        <p:xfrm>
          <a:off x="914400" y="914400"/>
          <a:ext cx="6934200" cy="5611813"/>
        </p:xfrm>
        <a:graphic>
          <a:graphicData uri="http://schemas.openxmlformats.org/presentationml/2006/ole">
            <mc:AlternateContent xmlns:mc="http://schemas.openxmlformats.org/markup-compatibility/2006">
              <mc:Choice xmlns:v="urn:schemas-microsoft-com:vml" Requires="v">
                <p:oleObj spid="_x0000_s687111" name="Document" r:id="rId3" imgW="3834384" imgH="3102864" progId="Word.Document.8">
                  <p:embed/>
                </p:oleObj>
              </mc:Choice>
              <mc:Fallback>
                <p:oleObj name="Document" r:id="rId3" imgW="3834384" imgH="310286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14400"/>
                        <a:ext cx="6934200" cy="561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08288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endParaRPr lang="en-US"/>
          </a:p>
          <a:p>
            <a:r>
              <a:rPr lang="en-US"/>
              <a:t>IS 240 – Spring 2011	</a:t>
            </a:r>
          </a:p>
        </p:txBody>
      </p:sp>
      <p:sp>
        <p:nvSpPr>
          <p:cNvPr id="1787906" name="Rectangle 2"/>
          <p:cNvSpPr>
            <a:spLocks noGrp="1" noChangeArrowheads="1"/>
          </p:cNvSpPr>
          <p:nvPr>
            <p:ph type="title"/>
          </p:nvPr>
        </p:nvSpPr>
        <p:spPr/>
        <p:txBody>
          <a:bodyPr/>
          <a:lstStyle/>
          <a:p>
            <a:r>
              <a:rPr lang="en-US"/>
              <a:t>Geometric Approximations</a:t>
            </a:r>
          </a:p>
        </p:txBody>
      </p:sp>
      <p:sp>
        <p:nvSpPr>
          <p:cNvPr id="1787907" name="Rectangle 3"/>
          <p:cNvSpPr>
            <a:spLocks noGrp="1" noChangeArrowheads="1"/>
          </p:cNvSpPr>
          <p:nvPr>
            <p:ph type="body" idx="1"/>
          </p:nvPr>
        </p:nvSpPr>
        <p:spPr/>
        <p:txBody>
          <a:bodyPr/>
          <a:lstStyle/>
          <a:p>
            <a:r>
              <a:rPr lang="en-US" sz="2400">
                <a:cs typeface="Times New Roman" charset="0"/>
              </a:rPr>
              <a:t>The decomposition of spatial objects into approximate representations is a common approach to simplifying complex and often multi-part coordinate representations</a:t>
            </a:r>
            <a:r>
              <a:rPr lang="en-US" sz="2400"/>
              <a:t> </a:t>
            </a:r>
          </a:p>
          <a:p>
            <a:r>
              <a:rPr lang="en-US" sz="1800"/>
              <a:t>Types of Geometric Approximations</a:t>
            </a:r>
          </a:p>
          <a:p>
            <a:pPr lvl="1"/>
            <a:r>
              <a:rPr lang="en-US" sz="1600"/>
              <a:t>Conservative: superset</a:t>
            </a:r>
          </a:p>
          <a:p>
            <a:pPr lvl="1"/>
            <a:r>
              <a:rPr lang="en-US" sz="1600"/>
              <a:t>Progressive: subset</a:t>
            </a:r>
          </a:p>
          <a:p>
            <a:pPr lvl="1"/>
            <a:r>
              <a:rPr lang="en-US" sz="1600"/>
              <a:t>Generalizing: could be either</a:t>
            </a:r>
          </a:p>
          <a:p>
            <a:endParaRPr lang="en-US" sz="1800"/>
          </a:p>
          <a:p>
            <a:endParaRPr lang="en-US" sz="1800"/>
          </a:p>
          <a:p>
            <a:endParaRPr lang="en-US" sz="1800"/>
          </a:p>
          <a:p>
            <a:pPr lvl="1"/>
            <a:r>
              <a:rPr lang="en-US" sz="1600"/>
              <a:t>Concave or Convex</a:t>
            </a:r>
          </a:p>
          <a:p>
            <a:pPr lvl="2"/>
            <a:r>
              <a:rPr lang="en-US" sz="1400"/>
              <a:t>Geometric operations on convex polygons much faster</a:t>
            </a:r>
          </a:p>
        </p:txBody>
      </p:sp>
      <p:pic>
        <p:nvPicPr>
          <p:cNvPr id="1787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3952875"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13140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8258" name="Rectangle 2"/>
          <p:cNvSpPr>
            <a:spLocks noGrp="1" noChangeArrowheads="1"/>
          </p:cNvSpPr>
          <p:nvPr>
            <p:ph type="title"/>
          </p:nvPr>
        </p:nvSpPr>
        <p:spPr/>
        <p:txBody>
          <a:bodyPr/>
          <a:lstStyle/>
          <a:p>
            <a:r>
              <a:rPr lang="en-US"/>
              <a:t>Bilingual German 2007</a:t>
            </a:r>
          </a:p>
        </p:txBody>
      </p:sp>
      <p:graphicFrame>
        <p:nvGraphicFramePr>
          <p:cNvPr id="1888259" name="Object 3"/>
          <p:cNvGraphicFramePr>
            <a:graphicFrameLocks noChangeAspect="1"/>
          </p:cNvGraphicFramePr>
          <p:nvPr/>
        </p:nvGraphicFramePr>
        <p:xfrm>
          <a:off x="609600" y="914400"/>
          <a:ext cx="7162800" cy="5589588"/>
        </p:xfrm>
        <a:graphic>
          <a:graphicData uri="http://schemas.openxmlformats.org/presentationml/2006/ole">
            <mc:AlternateContent xmlns:mc="http://schemas.openxmlformats.org/markup-compatibility/2006">
              <mc:Choice xmlns:v="urn:schemas-microsoft-com:vml" Requires="v">
                <p:oleObj spid="_x0000_s688135" name="Document" r:id="rId3" imgW="4038600" imgH="3151632" progId="Word.Document.8">
                  <p:embed/>
                </p:oleObj>
              </mc:Choice>
              <mc:Fallback>
                <p:oleObj name="Document" r:id="rId3" imgW="4038600" imgH="315163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162800" cy="558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513270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89282" name="Rectangle 2"/>
          <p:cNvSpPr>
            <a:spLocks noGrp="1" noChangeArrowheads="1"/>
          </p:cNvSpPr>
          <p:nvPr>
            <p:ph type="title"/>
          </p:nvPr>
        </p:nvSpPr>
        <p:spPr/>
        <p:txBody>
          <a:bodyPr/>
          <a:lstStyle/>
          <a:p>
            <a:r>
              <a:rPr lang="en-US"/>
              <a:t>Bilingual Portuguese 2007</a:t>
            </a:r>
          </a:p>
        </p:txBody>
      </p:sp>
      <p:graphicFrame>
        <p:nvGraphicFramePr>
          <p:cNvPr id="1889283" name="Object 3"/>
          <p:cNvGraphicFramePr>
            <a:graphicFrameLocks noChangeAspect="1"/>
          </p:cNvGraphicFramePr>
          <p:nvPr/>
        </p:nvGraphicFramePr>
        <p:xfrm>
          <a:off x="685800" y="914400"/>
          <a:ext cx="7315200" cy="5559425"/>
        </p:xfrm>
        <a:graphic>
          <a:graphicData uri="http://schemas.openxmlformats.org/presentationml/2006/ole">
            <mc:AlternateContent xmlns:mc="http://schemas.openxmlformats.org/markup-compatibility/2006">
              <mc:Choice xmlns:v="urn:schemas-microsoft-com:vml" Requires="v">
                <p:oleObj spid="_x0000_s689159" name="Document" r:id="rId3" imgW="4291584" imgH="3261360" progId="Word.Document.8">
                  <p:embed/>
                </p:oleObj>
              </mc:Choice>
              <mc:Fallback>
                <p:oleObj name="Document" r:id="rId3" imgW="4291584" imgH="326136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14400"/>
                        <a:ext cx="7315200" cy="555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241595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90306" name="Rectangle 2"/>
          <p:cNvSpPr>
            <a:spLocks noGrp="1" noChangeArrowheads="1"/>
          </p:cNvSpPr>
          <p:nvPr>
            <p:ph type="title"/>
          </p:nvPr>
        </p:nvSpPr>
        <p:spPr/>
        <p:txBody>
          <a:bodyPr/>
          <a:lstStyle/>
          <a:p>
            <a:r>
              <a:rPr lang="en-US"/>
              <a:t>GeoCLEF 2008</a:t>
            </a:r>
          </a:p>
        </p:txBody>
      </p:sp>
      <p:sp>
        <p:nvSpPr>
          <p:cNvPr id="1890307" name="Rectangle 3"/>
          <p:cNvSpPr>
            <a:spLocks noGrp="1" noChangeArrowheads="1"/>
          </p:cNvSpPr>
          <p:nvPr>
            <p:ph type="body" idx="1"/>
          </p:nvPr>
        </p:nvSpPr>
        <p:spPr/>
        <p:txBody>
          <a:bodyPr/>
          <a:lstStyle/>
          <a:p>
            <a:r>
              <a:rPr lang="en-US"/>
              <a:t>The 2008 evaluation continued the same basic approach to topics and results with the same test collections </a:t>
            </a:r>
          </a:p>
          <a:p>
            <a:r>
              <a:rPr lang="en-US"/>
              <a:t>In 2008 more of the topics were originally formulated in Portuguese, and then translated to English and German</a:t>
            </a:r>
          </a:p>
          <a:p>
            <a:endParaRPr lang="en-US"/>
          </a:p>
          <a:p>
            <a:endParaRPr lang="en-US"/>
          </a:p>
        </p:txBody>
      </p:sp>
    </p:spTree>
    <p:extLst>
      <p:ext uri="{BB962C8B-B14F-4D97-AF65-F5344CB8AC3E}">
        <p14:creationId xmlns:p14="http://schemas.microsoft.com/office/powerpoint/2010/main" val="291113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1330" name="Rectangle 2"/>
          <p:cNvSpPr>
            <a:spLocks noGrp="1" noChangeArrowheads="1"/>
          </p:cNvSpPr>
          <p:nvPr>
            <p:ph type="title"/>
          </p:nvPr>
        </p:nvSpPr>
        <p:spPr/>
        <p:txBody>
          <a:bodyPr/>
          <a:lstStyle/>
          <a:p>
            <a:r>
              <a:rPr lang="en-US"/>
              <a:t>Example Topics 2008</a:t>
            </a:r>
          </a:p>
        </p:txBody>
      </p:sp>
      <p:graphicFrame>
        <p:nvGraphicFramePr>
          <p:cNvPr id="1891331" name="Object 3"/>
          <p:cNvGraphicFramePr>
            <a:graphicFrameLocks noChangeAspect="1"/>
          </p:cNvGraphicFramePr>
          <p:nvPr/>
        </p:nvGraphicFramePr>
        <p:xfrm>
          <a:off x="1143000" y="914400"/>
          <a:ext cx="6553200" cy="5584825"/>
        </p:xfrm>
        <a:graphic>
          <a:graphicData uri="http://schemas.openxmlformats.org/presentationml/2006/ole">
            <mc:AlternateContent xmlns:mc="http://schemas.openxmlformats.org/markup-compatibility/2006">
              <mc:Choice xmlns:v="urn:schemas-microsoft-com:vml" Requires="v">
                <p:oleObj spid="_x0000_s691207" name="Document" r:id="rId3" imgW="5779008" imgH="4925568" progId="Word.Document.8">
                  <p:embed/>
                </p:oleObj>
              </mc:Choice>
              <mc:Fallback>
                <p:oleObj name="Document" r:id="rId3" imgW="5779008" imgH="492556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6553200" cy="558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305754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2354" name="Rectangle 2"/>
          <p:cNvSpPr>
            <a:spLocks noGrp="1" noChangeArrowheads="1"/>
          </p:cNvSpPr>
          <p:nvPr>
            <p:ph type="title"/>
          </p:nvPr>
        </p:nvSpPr>
        <p:spPr/>
        <p:txBody>
          <a:bodyPr/>
          <a:lstStyle/>
          <a:p>
            <a:r>
              <a:rPr lang="en-US"/>
              <a:t>Monolingual English 2008</a:t>
            </a:r>
          </a:p>
        </p:txBody>
      </p:sp>
      <p:graphicFrame>
        <p:nvGraphicFramePr>
          <p:cNvPr id="1892355" name="Object 3"/>
          <p:cNvGraphicFramePr>
            <a:graphicFrameLocks noChangeAspect="1"/>
          </p:cNvGraphicFramePr>
          <p:nvPr/>
        </p:nvGraphicFramePr>
        <p:xfrm>
          <a:off x="609600" y="914400"/>
          <a:ext cx="7467600" cy="5611813"/>
        </p:xfrm>
        <a:graphic>
          <a:graphicData uri="http://schemas.openxmlformats.org/presentationml/2006/ole">
            <mc:AlternateContent xmlns:mc="http://schemas.openxmlformats.org/markup-compatibility/2006">
              <mc:Choice xmlns:v="urn:schemas-microsoft-com:vml" Requires="v">
                <p:oleObj spid="_x0000_s692231" name="Document" r:id="rId3" imgW="5516880" imgH="4145280" progId="Word.Document.8">
                  <p:embed/>
                </p:oleObj>
              </mc:Choice>
              <mc:Fallback>
                <p:oleObj name="Document" r:id="rId3" imgW="5516880" imgH="4145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467600" cy="561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7553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3378" name="Rectangle 2"/>
          <p:cNvSpPr>
            <a:spLocks noGrp="1" noChangeArrowheads="1"/>
          </p:cNvSpPr>
          <p:nvPr>
            <p:ph type="title"/>
          </p:nvPr>
        </p:nvSpPr>
        <p:spPr/>
        <p:txBody>
          <a:bodyPr/>
          <a:lstStyle/>
          <a:p>
            <a:r>
              <a:rPr lang="en-US"/>
              <a:t>Monolingual  German 2008</a:t>
            </a:r>
          </a:p>
        </p:txBody>
      </p:sp>
      <p:graphicFrame>
        <p:nvGraphicFramePr>
          <p:cNvPr id="1893379" name="Object 3"/>
          <p:cNvGraphicFramePr>
            <a:graphicFrameLocks noChangeAspect="1"/>
          </p:cNvGraphicFramePr>
          <p:nvPr/>
        </p:nvGraphicFramePr>
        <p:xfrm>
          <a:off x="685800" y="914400"/>
          <a:ext cx="7391400" cy="5554663"/>
        </p:xfrm>
        <a:graphic>
          <a:graphicData uri="http://schemas.openxmlformats.org/presentationml/2006/ole">
            <mc:AlternateContent xmlns:mc="http://schemas.openxmlformats.org/markup-compatibility/2006">
              <mc:Choice xmlns:v="urn:schemas-microsoft-com:vml" Requires="v">
                <p:oleObj spid="_x0000_s693255" name="Document" r:id="rId3" imgW="5516880" imgH="4145280" progId="Word.Document.8">
                  <p:embed/>
                </p:oleObj>
              </mc:Choice>
              <mc:Fallback>
                <p:oleObj name="Document" r:id="rId3" imgW="5516880" imgH="4145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14400"/>
                        <a:ext cx="7391400" cy="555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26762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4402" name="Rectangle 2"/>
          <p:cNvSpPr>
            <a:spLocks noGrp="1" noChangeArrowheads="1"/>
          </p:cNvSpPr>
          <p:nvPr>
            <p:ph type="title"/>
          </p:nvPr>
        </p:nvSpPr>
        <p:spPr/>
        <p:txBody>
          <a:bodyPr/>
          <a:lstStyle/>
          <a:p>
            <a:r>
              <a:rPr lang="en-US"/>
              <a:t>Monolingual Portuguese 2008</a:t>
            </a:r>
          </a:p>
        </p:txBody>
      </p:sp>
      <p:graphicFrame>
        <p:nvGraphicFramePr>
          <p:cNvPr id="1894403" name="Object 3"/>
          <p:cNvGraphicFramePr>
            <a:graphicFrameLocks noChangeAspect="1"/>
          </p:cNvGraphicFramePr>
          <p:nvPr/>
        </p:nvGraphicFramePr>
        <p:xfrm>
          <a:off x="609600" y="914400"/>
          <a:ext cx="7391400" cy="5561013"/>
        </p:xfrm>
        <a:graphic>
          <a:graphicData uri="http://schemas.openxmlformats.org/presentationml/2006/ole">
            <mc:AlternateContent xmlns:mc="http://schemas.openxmlformats.org/markup-compatibility/2006">
              <mc:Choice xmlns:v="urn:schemas-microsoft-com:vml" Requires="v">
                <p:oleObj spid="_x0000_s694279" name="Document" r:id="rId3" imgW="5510784" imgH="4145280" progId="Word.Document.8">
                  <p:embed/>
                </p:oleObj>
              </mc:Choice>
              <mc:Fallback>
                <p:oleObj name="Document" r:id="rId3" imgW="5510784" imgH="4145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3914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75072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5426" name="Rectangle 2"/>
          <p:cNvSpPr>
            <a:spLocks noGrp="1" noChangeArrowheads="1"/>
          </p:cNvSpPr>
          <p:nvPr>
            <p:ph type="title"/>
          </p:nvPr>
        </p:nvSpPr>
        <p:spPr/>
        <p:txBody>
          <a:bodyPr/>
          <a:lstStyle/>
          <a:p>
            <a:r>
              <a:rPr lang="en-US"/>
              <a:t>Bilingual English 2008</a:t>
            </a:r>
          </a:p>
        </p:txBody>
      </p:sp>
      <p:graphicFrame>
        <p:nvGraphicFramePr>
          <p:cNvPr id="1895427" name="Object 3"/>
          <p:cNvGraphicFramePr>
            <a:graphicFrameLocks noChangeAspect="1"/>
          </p:cNvGraphicFramePr>
          <p:nvPr/>
        </p:nvGraphicFramePr>
        <p:xfrm>
          <a:off x="533400" y="914400"/>
          <a:ext cx="7467600" cy="5602288"/>
        </p:xfrm>
        <a:graphic>
          <a:graphicData uri="http://schemas.openxmlformats.org/presentationml/2006/ole">
            <mc:AlternateContent xmlns:mc="http://schemas.openxmlformats.org/markup-compatibility/2006">
              <mc:Choice xmlns:v="urn:schemas-microsoft-com:vml" Requires="v">
                <p:oleObj spid="_x0000_s695303" name="Document" r:id="rId3" imgW="5129784" imgH="3849624" progId="Word.Document.8">
                  <p:embed/>
                </p:oleObj>
              </mc:Choice>
              <mc:Fallback>
                <p:oleObj name="Document" r:id="rId3" imgW="5129784" imgH="384962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7467600" cy="560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603919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6450" name="Rectangle 2"/>
          <p:cNvSpPr>
            <a:spLocks noGrp="1" noChangeArrowheads="1"/>
          </p:cNvSpPr>
          <p:nvPr>
            <p:ph type="title"/>
          </p:nvPr>
        </p:nvSpPr>
        <p:spPr/>
        <p:txBody>
          <a:bodyPr/>
          <a:lstStyle/>
          <a:p>
            <a:r>
              <a:rPr lang="en-US"/>
              <a:t>Bilingual German 2008</a:t>
            </a:r>
          </a:p>
        </p:txBody>
      </p:sp>
      <p:graphicFrame>
        <p:nvGraphicFramePr>
          <p:cNvPr id="1896451" name="Object 3"/>
          <p:cNvGraphicFramePr>
            <a:graphicFrameLocks noChangeAspect="1"/>
          </p:cNvGraphicFramePr>
          <p:nvPr/>
        </p:nvGraphicFramePr>
        <p:xfrm>
          <a:off x="609600" y="914400"/>
          <a:ext cx="7467600" cy="5613400"/>
        </p:xfrm>
        <a:graphic>
          <a:graphicData uri="http://schemas.openxmlformats.org/presentationml/2006/ole">
            <mc:AlternateContent xmlns:mc="http://schemas.openxmlformats.org/markup-compatibility/2006">
              <mc:Choice xmlns:v="urn:schemas-microsoft-com:vml" Requires="v">
                <p:oleObj spid="_x0000_s696327" name="Document" r:id="rId3" imgW="5120640" imgH="3849624" progId="Word.Document.8">
                  <p:embed/>
                </p:oleObj>
              </mc:Choice>
              <mc:Fallback>
                <p:oleObj name="Document" r:id="rId3" imgW="5120640" imgH="384962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4676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442286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897474" name="Rectangle 2"/>
          <p:cNvSpPr>
            <a:spLocks noGrp="1" noChangeArrowheads="1"/>
          </p:cNvSpPr>
          <p:nvPr>
            <p:ph type="title"/>
          </p:nvPr>
        </p:nvSpPr>
        <p:spPr/>
        <p:txBody>
          <a:bodyPr/>
          <a:lstStyle/>
          <a:p>
            <a:r>
              <a:rPr lang="en-US"/>
              <a:t>Bilingual Portuguese 2008</a:t>
            </a:r>
          </a:p>
        </p:txBody>
      </p:sp>
      <p:graphicFrame>
        <p:nvGraphicFramePr>
          <p:cNvPr id="1897475" name="Object 3"/>
          <p:cNvGraphicFramePr>
            <a:graphicFrameLocks noChangeAspect="1"/>
          </p:cNvGraphicFramePr>
          <p:nvPr/>
        </p:nvGraphicFramePr>
        <p:xfrm>
          <a:off x="609600" y="914400"/>
          <a:ext cx="7391400" cy="5554663"/>
        </p:xfrm>
        <a:graphic>
          <a:graphicData uri="http://schemas.openxmlformats.org/presentationml/2006/ole">
            <mc:AlternateContent xmlns:mc="http://schemas.openxmlformats.org/markup-compatibility/2006">
              <mc:Choice xmlns:v="urn:schemas-microsoft-com:vml" Requires="v">
                <p:oleObj spid="_x0000_s697351" name="Document" r:id="rId3" imgW="5516880" imgH="4145280" progId="Word.Document.8">
                  <p:embed/>
                </p:oleObj>
              </mc:Choice>
              <mc:Fallback>
                <p:oleObj name="Document" r:id="rId3" imgW="5516880" imgH="4145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7391400" cy="555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68991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
          <p:cNvSpPr>
            <a:spLocks noGrp="1"/>
          </p:cNvSpPr>
          <p:nvPr>
            <p:ph type="dt" sz="half" idx="10"/>
          </p:nvPr>
        </p:nvSpPr>
        <p:spPr/>
        <p:txBody>
          <a:bodyPr/>
          <a:lstStyle/>
          <a:p>
            <a:endParaRPr lang="en-US"/>
          </a:p>
          <a:p>
            <a:r>
              <a:rPr lang="en-US"/>
              <a:t>IS 240 – Spring 2011	</a:t>
            </a:r>
          </a:p>
        </p:txBody>
      </p:sp>
      <p:sp>
        <p:nvSpPr>
          <p:cNvPr id="1789954" name="Rectangle 2"/>
          <p:cNvSpPr>
            <a:spLocks noChangeArrowheads="1"/>
          </p:cNvSpPr>
          <p:nvPr/>
        </p:nvSpPr>
        <p:spPr bwMode="auto">
          <a:xfrm>
            <a:off x="3876675" y="2719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5" name="Rectangle 3"/>
          <p:cNvSpPr>
            <a:spLocks noChangeArrowheads="1"/>
          </p:cNvSpPr>
          <p:nvPr/>
        </p:nvSpPr>
        <p:spPr bwMode="auto">
          <a:xfrm>
            <a:off x="3876675" y="271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6" name="Rectangle 4"/>
          <p:cNvSpPr>
            <a:spLocks noChangeArrowheads="1"/>
          </p:cNvSpPr>
          <p:nvPr/>
        </p:nvSpPr>
        <p:spPr bwMode="auto">
          <a:xfrm>
            <a:off x="3829050"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7" name="Rectangle 5"/>
          <p:cNvSpPr>
            <a:spLocks noChangeArrowheads="1"/>
          </p:cNvSpPr>
          <p:nvPr/>
        </p:nvSpPr>
        <p:spPr bwMode="auto">
          <a:xfrm>
            <a:off x="3824288" y="266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8" name="Rectangle 6"/>
          <p:cNvSpPr>
            <a:spLocks noChangeArrowheads="1"/>
          </p:cNvSpPr>
          <p:nvPr/>
        </p:nvSpPr>
        <p:spPr bwMode="auto">
          <a:xfrm>
            <a:off x="3771900"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9" name="Rectangle 7"/>
          <p:cNvSpPr>
            <a:spLocks noChangeArrowheads="1"/>
          </p:cNvSpPr>
          <p:nvPr/>
        </p:nvSpPr>
        <p:spPr bwMode="auto">
          <a:xfrm>
            <a:off x="4052888" y="2728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60" name="Rectangle 8"/>
          <p:cNvSpPr>
            <a:spLocks noChangeArrowheads="1"/>
          </p:cNvSpPr>
          <p:nvPr/>
        </p:nvSpPr>
        <p:spPr bwMode="auto">
          <a:xfrm>
            <a:off x="3914775" y="2747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1789961" name="Group 9"/>
          <p:cNvGrpSpPr>
            <a:grpSpLocks/>
          </p:cNvGrpSpPr>
          <p:nvPr/>
        </p:nvGrpSpPr>
        <p:grpSpPr bwMode="auto">
          <a:xfrm>
            <a:off x="766763" y="1295400"/>
            <a:ext cx="7539037" cy="4962525"/>
            <a:chOff x="483" y="1056"/>
            <a:chExt cx="4749" cy="3126"/>
          </a:xfrm>
        </p:grpSpPr>
        <p:pic>
          <p:nvPicPr>
            <p:cNvPr id="178996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 y="1056"/>
              <a:ext cx="876" cy="894"/>
            </a:xfrm>
            <a:prstGeom prst="rect">
              <a:avLst/>
            </a:prstGeom>
            <a:noFill/>
            <a:extLst>
              <a:ext uri="{909E8E84-426E-40dd-AFC4-6F175D3DCCD1}">
                <a14:hiddenFill xmlns:a14="http://schemas.microsoft.com/office/drawing/2010/main">
                  <a:solidFill>
                    <a:srgbClr val="FFFFFF"/>
                  </a:solidFill>
                </a14:hiddenFill>
              </a:ext>
            </a:extLst>
          </p:spPr>
        </p:pic>
        <p:pic>
          <p:nvPicPr>
            <p:cNvPr id="178996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 y="1056"/>
              <a:ext cx="876" cy="900"/>
            </a:xfrm>
            <a:prstGeom prst="rect">
              <a:avLst/>
            </a:prstGeom>
            <a:noFill/>
            <a:extLst>
              <a:ext uri="{909E8E84-426E-40dd-AFC4-6F175D3DCCD1}">
                <a14:hiddenFill xmlns:a14="http://schemas.microsoft.com/office/drawing/2010/main">
                  <a:solidFill>
                    <a:srgbClr val="FFFFFF"/>
                  </a:solidFill>
                </a14:hiddenFill>
              </a:ext>
            </a:extLst>
          </p:spPr>
        </p:pic>
        <p:pic>
          <p:nvPicPr>
            <p:cNvPr id="17899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8" y="1104"/>
              <a:ext cx="936" cy="906"/>
            </a:xfrm>
            <a:prstGeom prst="rect">
              <a:avLst/>
            </a:prstGeom>
            <a:noFill/>
            <a:extLst>
              <a:ext uri="{909E8E84-426E-40dd-AFC4-6F175D3DCCD1}">
                <a14:hiddenFill xmlns:a14="http://schemas.microsoft.com/office/drawing/2010/main">
                  <a:solidFill>
                    <a:srgbClr val="FFFFFF"/>
                  </a:solidFill>
                </a14:hiddenFill>
              </a:ext>
            </a:extLst>
          </p:spPr>
        </p:pic>
        <p:pic>
          <p:nvPicPr>
            <p:cNvPr id="178996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 y="2400"/>
              <a:ext cx="942" cy="960"/>
            </a:xfrm>
            <a:prstGeom prst="rect">
              <a:avLst/>
            </a:prstGeom>
            <a:noFill/>
            <a:extLst>
              <a:ext uri="{909E8E84-426E-40dd-AFC4-6F175D3DCCD1}">
                <a14:hiddenFill xmlns:a14="http://schemas.microsoft.com/office/drawing/2010/main">
                  <a:solidFill>
                    <a:srgbClr val="FFFFFF"/>
                  </a:solidFill>
                </a14:hiddenFill>
              </a:ext>
            </a:extLst>
          </p:spPr>
        </p:pic>
        <p:pic>
          <p:nvPicPr>
            <p:cNvPr id="178996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 y="2448"/>
              <a:ext cx="1008" cy="888"/>
            </a:xfrm>
            <a:prstGeom prst="rect">
              <a:avLst/>
            </a:prstGeom>
            <a:noFill/>
            <a:extLst>
              <a:ext uri="{909E8E84-426E-40dd-AFC4-6F175D3DCCD1}">
                <a14:hiddenFill xmlns:a14="http://schemas.microsoft.com/office/drawing/2010/main">
                  <a:solidFill>
                    <a:srgbClr val="FFFFFF"/>
                  </a:solidFill>
                </a14:hiddenFill>
              </a:ext>
            </a:extLst>
          </p:spPr>
        </p:pic>
        <p:pic>
          <p:nvPicPr>
            <p:cNvPr id="178996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 y="2496"/>
              <a:ext cx="828" cy="858"/>
            </a:xfrm>
            <a:prstGeom prst="rect">
              <a:avLst/>
            </a:prstGeom>
            <a:noFill/>
            <a:extLst>
              <a:ext uri="{909E8E84-426E-40dd-AFC4-6F175D3DCCD1}">
                <a14:hiddenFill xmlns:a14="http://schemas.microsoft.com/office/drawing/2010/main">
                  <a:solidFill>
                    <a:srgbClr val="FFFFFF"/>
                  </a:solidFill>
                </a14:hiddenFill>
              </a:ext>
            </a:extLst>
          </p:spPr>
        </p:pic>
        <p:sp>
          <p:nvSpPr>
            <p:cNvPr id="1789968" name="Text Box 16"/>
            <p:cNvSpPr txBox="1">
              <a:spLocks noChangeArrowheads="1"/>
            </p:cNvSpPr>
            <p:nvPr/>
          </p:nvSpPr>
          <p:spPr bwMode="auto">
            <a:xfrm>
              <a:off x="788" y="1987"/>
              <a:ext cx="140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1) Minimum Bounding Circle (3)</a:t>
              </a:r>
            </a:p>
          </p:txBody>
        </p:sp>
        <p:sp>
          <p:nvSpPr>
            <p:cNvPr id="1789969" name="Text Box 17"/>
            <p:cNvSpPr txBox="1">
              <a:spLocks noChangeArrowheads="1"/>
            </p:cNvSpPr>
            <p:nvPr/>
          </p:nvSpPr>
          <p:spPr bwMode="auto">
            <a:xfrm>
              <a:off x="2256" y="1968"/>
              <a:ext cx="12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t>2) MBR: Minimum aligned Bounding rectangle (4)</a:t>
              </a:r>
            </a:p>
          </p:txBody>
        </p:sp>
        <p:sp>
          <p:nvSpPr>
            <p:cNvPr id="1789970" name="Text Box 18"/>
            <p:cNvSpPr txBox="1">
              <a:spLocks noChangeArrowheads="1"/>
            </p:cNvSpPr>
            <p:nvPr/>
          </p:nvSpPr>
          <p:spPr bwMode="auto">
            <a:xfrm>
              <a:off x="3798" y="2016"/>
              <a:ext cx="14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3) Minimum Bounding Ellipse (5)</a:t>
              </a:r>
            </a:p>
          </p:txBody>
        </p:sp>
        <p:sp>
          <p:nvSpPr>
            <p:cNvPr id="1789971" name="Text Box 19"/>
            <p:cNvSpPr txBox="1">
              <a:spLocks noChangeArrowheads="1"/>
            </p:cNvSpPr>
            <p:nvPr/>
          </p:nvSpPr>
          <p:spPr bwMode="auto">
            <a:xfrm>
              <a:off x="3938" y="3360"/>
              <a:ext cx="10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6) Convex hull (varies)</a:t>
              </a:r>
            </a:p>
          </p:txBody>
        </p:sp>
        <p:sp>
          <p:nvSpPr>
            <p:cNvPr id="1789972" name="Text Box 20"/>
            <p:cNvSpPr txBox="1">
              <a:spLocks noChangeArrowheads="1"/>
            </p:cNvSpPr>
            <p:nvPr/>
          </p:nvSpPr>
          <p:spPr bwMode="auto">
            <a:xfrm>
              <a:off x="2402" y="3360"/>
              <a:ext cx="132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5) 4-corner convex polygon (8)</a:t>
              </a:r>
            </a:p>
          </p:txBody>
        </p:sp>
        <p:sp>
          <p:nvSpPr>
            <p:cNvPr id="1789973" name="Text Box 21"/>
            <p:cNvSpPr txBox="1">
              <a:spLocks noChangeArrowheads="1"/>
            </p:cNvSpPr>
            <p:nvPr/>
          </p:nvSpPr>
          <p:spPr bwMode="auto">
            <a:xfrm>
              <a:off x="483" y="3360"/>
              <a:ext cx="183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4) Rotated minimum bounding rectangle (5) </a:t>
              </a:r>
            </a:p>
          </p:txBody>
        </p:sp>
        <p:sp>
          <p:nvSpPr>
            <p:cNvPr id="1789974" name="Text Box 22"/>
            <p:cNvSpPr txBox="1">
              <a:spLocks noChangeArrowheads="1"/>
            </p:cNvSpPr>
            <p:nvPr/>
          </p:nvSpPr>
          <p:spPr bwMode="auto">
            <a:xfrm>
              <a:off x="888" y="3888"/>
              <a:ext cx="3672"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t>Presented in order of increasing quality. Number in parentheses denotes number of parameters needed to store representation</a:t>
              </a:r>
            </a:p>
          </p:txBody>
        </p:sp>
        <p:sp>
          <p:nvSpPr>
            <p:cNvPr id="1789975" name="Text Box 23"/>
            <p:cNvSpPr txBox="1">
              <a:spLocks noChangeArrowheads="1"/>
            </p:cNvSpPr>
            <p:nvPr/>
          </p:nvSpPr>
          <p:spPr bwMode="auto">
            <a:xfrm>
              <a:off x="3914" y="3523"/>
              <a:ext cx="11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After Brinkhoff et al, 1993b</a:t>
              </a:r>
            </a:p>
          </p:txBody>
        </p:sp>
        <p:sp>
          <p:nvSpPr>
            <p:cNvPr id="1789976" name="Line 24"/>
            <p:cNvSpPr>
              <a:spLocks noChangeShapeType="1"/>
            </p:cNvSpPr>
            <p:nvPr/>
          </p:nvSpPr>
          <p:spPr bwMode="auto">
            <a:xfrm>
              <a:off x="528" y="3552"/>
              <a:ext cx="47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89977" name="Rectangle 25"/>
          <p:cNvSpPr>
            <a:spLocks noGrp="1" noChangeArrowheads="1"/>
          </p:cNvSpPr>
          <p:nvPr>
            <p:ph type="title"/>
          </p:nvPr>
        </p:nvSpPr>
        <p:spPr/>
        <p:txBody>
          <a:bodyPr/>
          <a:lstStyle/>
          <a:p>
            <a:r>
              <a:rPr lang="en-US" sz="2800"/>
              <a:t>Other convex, conservative Approximations	</a:t>
            </a:r>
          </a:p>
        </p:txBody>
      </p:sp>
    </p:spTree>
    <p:extLst>
      <p:ext uri="{BB962C8B-B14F-4D97-AF65-F5344CB8AC3E}">
        <p14:creationId xmlns:p14="http://schemas.microsoft.com/office/powerpoint/2010/main" val="4260697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898498" name="Rectangle 2"/>
          <p:cNvSpPr>
            <a:spLocks noGrp="1" noChangeArrowheads="1"/>
          </p:cNvSpPr>
          <p:nvPr>
            <p:ph type="title"/>
          </p:nvPr>
        </p:nvSpPr>
        <p:spPr/>
        <p:txBody>
          <a:bodyPr/>
          <a:lstStyle/>
          <a:p>
            <a:r>
              <a:rPr lang="en-US"/>
              <a:t>Cheshire Results 2007-2008</a:t>
            </a:r>
          </a:p>
        </p:txBody>
      </p:sp>
      <p:sp>
        <p:nvSpPr>
          <p:cNvPr id="1898499" name="Rectangle 3"/>
          <p:cNvSpPr>
            <a:spLocks noGrp="1" noChangeArrowheads="1"/>
          </p:cNvSpPr>
          <p:nvPr>
            <p:ph type="body" idx="1"/>
          </p:nvPr>
        </p:nvSpPr>
        <p:spPr/>
        <p:txBody>
          <a:bodyPr/>
          <a:lstStyle/>
          <a:p>
            <a:pPr>
              <a:lnSpc>
                <a:spcPct val="90000"/>
              </a:lnSpc>
            </a:pPr>
            <a:r>
              <a:rPr lang="en-US" sz="2400"/>
              <a:t>The good results obtained in 2007 and 2008 by our system were not due to explicit geographic processing (such as explicit geographic query expansion or geometric approaches)</a:t>
            </a:r>
          </a:p>
          <a:p>
            <a:pPr>
              <a:lnSpc>
                <a:spcPct val="90000"/>
              </a:lnSpc>
            </a:pPr>
            <a:r>
              <a:rPr lang="en-US" sz="2400"/>
              <a:t>We used only text retrieval methods as used in other text retrieval tasks </a:t>
            </a:r>
          </a:p>
          <a:p>
            <a:pPr lvl="1">
              <a:lnSpc>
                <a:spcPct val="90000"/>
              </a:lnSpc>
            </a:pPr>
            <a:r>
              <a:rPr lang="en-US" sz="2000"/>
              <a:t>Logistic regression text retrieval with psuedo relevance feedback</a:t>
            </a:r>
          </a:p>
          <a:p>
            <a:pPr>
              <a:lnSpc>
                <a:spcPct val="90000"/>
              </a:lnSpc>
            </a:pPr>
            <a:r>
              <a:rPr lang="en-US" sz="2400"/>
              <a:t>For GeoCLEF type queries, place names searched as text appears to perform as well or better than more complex geographic processing (but good machine translation software is essential)</a:t>
            </a:r>
          </a:p>
        </p:txBody>
      </p:sp>
    </p:spTree>
    <p:extLst>
      <p:ext uri="{BB962C8B-B14F-4D97-AF65-F5344CB8AC3E}">
        <p14:creationId xmlns:p14="http://schemas.microsoft.com/office/powerpoint/2010/main" val="4210823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endParaRPr lang="en-US"/>
          </a:p>
          <a:p>
            <a:r>
              <a:rPr lang="en-US"/>
              <a:t>IS 240 – Spring 2011	</a:t>
            </a:r>
          </a:p>
        </p:txBody>
      </p:sp>
      <p:sp>
        <p:nvSpPr>
          <p:cNvPr id="1899522" name="Rectangle 2"/>
          <p:cNvSpPr>
            <a:spLocks noGrp="1" noChangeArrowheads="1"/>
          </p:cNvSpPr>
          <p:nvPr>
            <p:ph type="title"/>
          </p:nvPr>
        </p:nvSpPr>
        <p:spPr/>
        <p:txBody>
          <a:bodyPr/>
          <a:lstStyle/>
          <a:p>
            <a:r>
              <a:rPr lang="en-US"/>
              <a:t>Comparison of Cheshire Runs</a:t>
            </a:r>
          </a:p>
        </p:txBody>
      </p:sp>
      <p:pic>
        <p:nvPicPr>
          <p:cNvPr id="1899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458200" cy="2216150"/>
          </a:xfrm>
          <a:prstGeom prst="rect">
            <a:avLst/>
          </a:prstGeom>
          <a:noFill/>
          <a:extLst>
            <a:ext uri="{909E8E84-426E-40dd-AFC4-6F175D3DCCD1}">
              <a14:hiddenFill xmlns:a14="http://schemas.microsoft.com/office/drawing/2010/main">
                <a:solidFill>
                  <a:srgbClr val="FFFFFF"/>
                </a:solidFill>
              </a14:hiddenFill>
            </a:ext>
          </a:extLst>
        </p:spPr>
      </p:pic>
      <p:sp>
        <p:nvSpPr>
          <p:cNvPr id="1899524" name="Text Box 4"/>
          <p:cNvSpPr txBox="1">
            <a:spLocks noChangeArrowheads="1"/>
          </p:cNvSpPr>
          <p:nvPr/>
        </p:nvSpPr>
        <p:spPr bwMode="auto">
          <a:xfrm>
            <a:off x="2892425" y="1336675"/>
            <a:ext cx="336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Cheshire Runs 2006-2008</a:t>
            </a:r>
          </a:p>
        </p:txBody>
      </p:sp>
    </p:spTree>
    <p:extLst>
      <p:ext uri="{BB962C8B-B14F-4D97-AF65-F5344CB8AC3E}">
        <p14:creationId xmlns:p14="http://schemas.microsoft.com/office/powerpoint/2010/main" val="4168815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900546" name="Rectangle 2"/>
          <p:cNvSpPr>
            <a:spLocks noGrp="1" noChangeArrowheads="1"/>
          </p:cNvSpPr>
          <p:nvPr>
            <p:ph type="title"/>
          </p:nvPr>
        </p:nvSpPr>
        <p:spPr/>
        <p:txBody>
          <a:bodyPr/>
          <a:lstStyle/>
          <a:p>
            <a:r>
              <a:rPr lang="en-US"/>
              <a:t>GikiCLEF 2009</a:t>
            </a:r>
          </a:p>
        </p:txBody>
      </p:sp>
      <p:sp>
        <p:nvSpPr>
          <p:cNvPr id="1900547" name="Rectangle 3"/>
          <p:cNvSpPr>
            <a:spLocks noGrp="1" noChangeArrowheads="1"/>
          </p:cNvSpPr>
          <p:nvPr>
            <p:ph type="body" idx="1"/>
          </p:nvPr>
        </p:nvSpPr>
        <p:spPr/>
        <p:txBody>
          <a:bodyPr/>
          <a:lstStyle/>
          <a:p>
            <a:r>
              <a:rPr lang="en-US"/>
              <a:t>GikiCLEF has replaced GeoCLEF for GIR-related retrieval in the 2009 CLEF Evaluation</a:t>
            </a:r>
          </a:p>
          <a:p>
            <a:r>
              <a:rPr lang="en-US"/>
              <a:t>GikiCLEF uses the Wikipedia database in 10 different languages</a:t>
            </a:r>
          </a:p>
          <a:p>
            <a:pPr lvl="1"/>
            <a:r>
              <a:rPr lang="en-US"/>
              <a:t>Bulgarian, Dutch, English, German, Italian, Norwegian (Bokmål and Nynorsk), Portuguese, Romanian and Spanish</a:t>
            </a:r>
          </a:p>
          <a:p>
            <a:endParaRPr lang="en-US"/>
          </a:p>
        </p:txBody>
      </p:sp>
    </p:spTree>
    <p:extLst>
      <p:ext uri="{BB962C8B-B14F-4D97-AF65-F5344CB8AC3E}">
        <p14:creationId xmlns:p14="http://schemas.microsoft.com/office/powerpoint/2010/main" val="3631585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901570" name="Rectangle 2"/>
          <p:cNvSpPr>
            <a:spLocks noGrp="1" noChangeArrowheads="1"/>
          </p:cNvSpPr>
          <p:nvPr>
            <p:ph type="title"/>
          </p:nvPr>
        </p:nvSpPr>
        <p:spPr/>
        <p:txBody>
          <a:bodyPr/>
          <a:lstStyle/>
          <a:p>
            <a:r>
              <a:rPr lang="en-US"/>
              <a:t>GikiCLEF 2009</a:t>
            </a:r>
          </a:p>
        </p:txBody>
      </p:sp>
      <p:sp>
        <p:nvSpPr>
          <p:cNvPr id="1901571" name="Rectangle 3"/>
          <p:cNvSpPr>
            <a:spLocks noGrp="1" noChangeArrowheads="1"/>
          </p:cNvSpPr>
          <p:nvPr>
            <p:ph type="body" idx="1"/>
          </p:nvPr>
        </p:nvSpPr>
        <p:spPr/>
        <p:txBody>
          <a:bodyPr/>
          <a:lstStyle/>
          <a:p>
            <a:pPr>
              <a:lnSpc>
                <a:spcPct val="90000"/>
              </a:lnSpc>
            </a:pPr>
            <a:r>
              <a:rPr lang="en-US" sz="2800"/>
              <a:t>For GikiCLEF, systems need to answer or address geographically challenging topics, on the Wikipedia collections, </a:t>
            </a:r>
            <a:r>
              <a:rPr lang="en-US" sz="2800" i="1"/>
              <a:t>returning Wikipedia document titles as list of answers</a:t>
            </a:r>
            <a:endParaRPr lang="en-US" sz="2800"/>
          </a:p>
          <a:p>
            <a:pPr>
              <a:lnSpc>
                <a:spcPct val="90000"/>
              </a:lnSpc>
            </a:pPr>
            <a:r>
              <a:rPr lang="en-US" sz="2800"/>
              <a:t>The user model for which GikiCLEF systems intend to cater for is anyone who is interested in knowing something that might be already included in Wikipedia, but has not enough time or imagination to browse it manually</a:t>
            </a:r>
          </a:p>
          <a:p>
            <a:pPr>
              <a:lnSpc>
                <a:spcPct val="90000"/>
              </a:lnSpc>
            </a:pPr>
            <a:endParaRPr lang="en-US" sz="2800"/>
          </a:p>
          <a:p>
            <a:pPr>
              <a:lnSpc>
                <a:spcPct val="90000"/>
              </a:lnSpc>
            </a:pPr>
            <a:endParaRPr lang="en-US" sz="2800"/>
          </a:p>
        </p:txBody>
      </p:sp>
    </p:spTree>
    <p:extLst>
      <p:ext uri="{BB962C8B-B14F-4D97-AF65-F5344CB8AC3E}">
        <p14:creationId xmlns:p14="http://schemas.microsoft.com/office/powerpoint/2010/main" val="384059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902594" name="Rectangle 2"/>
          <p:cNvSpPr>
            <a:spLocks noGrp="1" noChangeArrowheads="1"/>
          </p:cNvSpPr>
          <p:nvPr>
            <p:ph type="title"/>
          </p:nvPr>
        </p:nvSpPr>
        <p:spPr/>
        <p:txBody>
          <a:bodyPr/>
          <a:lstStyle/>
          <a:p>
            <a:r>
              <a:rPr lang="en-US"/>
              <a:t>GikiCLEF 2009 Example Topics</a:t>
            </a:r>
          </a:p>
        </p:txBody>
      </p:sp>
      <p:sp>
        <p:nvSpPr>
          <p:cNvPr id="1902595" name="Rectangle 3"/>
          <p:cNvSpPr>
            <a:spLocks noGrp="1" noChangeArrowheads="1"/>
          </p:cNvSpPr>
          <p:nvPr>
            <p:ph type="body" idx="1"/>
          </p:nvPr>
        </p:nvSpPr>
        <p:spPr/>
        <p:txBody>
          <a:bodyPr/>
          <a:lstStyle/>
          <a:p>
            <a:r>
              <a:rPr lang="en-US"/>
              <a:t>&lt;topic id="GC-2009-01"&gt;List the Italian places where Ernest Hemingway visited during his life.&lt;/topic&gt;</a:t>
            </a:r>
          </a:p>
          <a:p>
            <a:r>
              <a:rPr lang="en-US"/>
              <a:t>&lt;topic id="GC-2009-07"&gt; What capitals of Dutch provinces received their town privileges before the fourteenth century? &lt;/topic&gt;</a:t>
            </a:r>
          </a:p>
          <a:p>
            <a:r>
              <a:rPr lang="en-US"/>
              <a:t>&lt;topic id="GC-2009-21"&gt; List the left side tributaries of the Po river. &lt;/topic&gt;</a:t>
            </a:r>
          </a:p>
        </p:txBody>
      </p:sp>
    </p:spTree>
    <p:extLst>
      <p:ext uri="{BB962C8B-B14F-4D97-AF65-F5344CB8AC3E}">
        <p14:creationId xmlns:p14="http://schemas.microsoft.com/office/powerpoint/2010/main" val="1644942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endParaRPr lang="en-US"/>
          </a:p>
          <a:p>
            <a:r>
              <a:rPr lang="en-US"/>
              <a:t>IS 240 – Spring 2011	</a:t>
            </a:r>
          </a:p>
        </p:txBody>
      </p:sp>
      <p:sp>
        <p:nvSpPr>
          <p:cNvPr id="1903618" name="Rectangle 2"/>
          <p:cNvSpPr>
            <a:spLocks noGrp="1" noChangeArrowheads="1"/>
          </p:cNvSpPr>
          <p:nvPr>
            <p:ph type="title"/>
          </p:nvPr>
        </p:nvSpPr>
        <p:spPr/>
        <p:txBody>
          <a:bodyPr/>
          <a:lstStyle/>
          <a:p>
            <a:r>
              <a:rPr lang="en-US"/>
              <a:t>GikiCLEF Results (just released) </a:t>
            </a:r>
          </a:p>
        </p:txBody>
      </p:sp>
      <p:pic>
        <p:nvPicPr>
          <p:cNvPr id="1903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296400" cy="458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677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a:p>
            <a:r>
              <a:rPr lang="en-US"/>
              <a:t>IS 240 – Spring 2011	</a:t>
            </a:r>
          </a:p>
        </p:txBody>
      </p:sp>
      <p:sp>
        <p:nvSpPr>
          <p:cNvPr id="1904642" name="Rectangle 2"/>
          <p:cNvSpPr>
            <a:spLocks noGrp="1" noChangeArrowheads="1"/>
          </p:cNvSpPr>
          <p:nvPr>
            <p:ph type="title"/>
          </p:nvPr>
        </p:nvSpPr>
        <p:spPr/>
        <p:txBody>
          <a:bodyPr/>
          <a:lstStyle/>
          <a:p>
            <a:r>
              <a:rPr lang="en-US"/>
              <a:t>NTCIR GeoTime 2010</a:t>
            </a:r>
          </a:p>
        </p:txBody>
      </p:sp>
      <p:sp>
        <p:nvSpPr>
          <p:cNvPr id="1904643" name="Rectangle 3"/>
          <p:cNvSpPr>
            <a:spLocks noGrp="1" noChangeArrowheads="1"/>
          </p:cNvSpPr>
          <p:nvPr>
            <p:ph type="body" idx="1"/>
          </p:nvPr>
        </p:nvSpPr>
        <p:spPr/>
        <p:txBody>
          <a:bodyPr/>
          <a:lstStyle/>
          <a:p>
            <a:r>
              <a:rPr lang="en-US"/>
              <a:t>The introductory NTCIR GeoTime track will explore GIR with the added complexity of temporal (time-based) elements</a:t>
            </a:r>
          </a:p>
          <a:p>
            <a:r>
              <a:rPr lang="en-US"/>
              <a:t>Will use both English and Japanese collections</a:t>
            </a:r>
          </a:p>
          <a:p>
            <a:r>
              <a:rPr lang="en-US"/>
              <a:t>Still open for participation</a:t>
            </a:r>
          </a:p>
          <a:p>
            <a:endParaRPr lang="en-US"/>
          </a:p>
        </p:txBody>
      </p:sp>
    </p:spTree>
    <p:extLst>
      <p:ext uri="{BB962C8B-B14F-4D97-AF65-F5344CB8AC3E}">
        <p14:creationId xmlns:p14="http://schemas.microsoft.com/office/powerpoint/2010/main" val="1231071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endParaRPr lang="en-US"/>
          </a:p>
          <a:p>
            <a:r>
              <a:rPr lang="en-US"/>
              <a:t>IS 240 – Spring 2011	</a:t>
            </a:r>
          </a:p>
        </p:txBody>
      </p:sp>
      <p:sp>
        <p:nvSpPr>
          <p:cNvPr id="1905666" name="Rectangle 2"/>
          <p:cNvSpPr>
            <a:spLocks noGrp="1" noChangeArrowheads="1"/>
          </p:cNvSpPr>
          <p:nvPr>
            <p:ph type="title"/>
          </p:nvPr>
        </p:nvSpPr>
        <p:spPr/>
        <p:txBody>
          <a:bodyPr/>
          <a:lstStyle/>
          <a:p>
            <a:r>
              <a:rPr lang="en-US"/>
              <a:t>NTCIR GeoTime Example Topics</a:t>
            </a:r>
          </a:p>
        </p:txBody>
      </p:sp>
      <p:pic>
        <p:nvPicPr>
          <p:cNvPr id="1905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905668" name="Text Box 4"/>
          <p:cNvSpPr txBox="1">
            <a:spLocks noChangeArrowheads="1"/>
          </p:cNvSpPr>
          <p:nvPr/>
        </p:nvSpPr>
        <p:spPr bwMode="auto">
          <a:xfrm>
            <a:off x="125413" y="5726113"/>
            <a:ext cx="87042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badi MT Condensed Light" charset="0"/>
              </a:rPr>
              <a:t>NTCIR GeoTime Web Site: http://metadata.berkeley.edu/NTCIR-GeoTime/</a:t>
            </a:r>
          </a:p>
        </p:txBody>
      </p:sp>
    </p:spTree>
    <p:extLst>
      <p:ext uri="{BB962C8B-B14F-4D97-AF65-F5344CB8AC3E}">
        <p14:creationId xmlns:p14="http://schemas.microsoft.com/office/powerpoint/2010/main" val="570501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ate Placeholder 3"/>
          <p:cNvSpPr>
            <a:spLocks noGrp="1"/>
          </p:cNvSpPr>
          <p:nvPr>
            <p:ph type="dt" sz="half" idx="10"/>
          </p:nvPr>
        </p:nvSpPr>
        <p:spPr/>
        <p:txBody>
          <a:bodyPr/>
          <a:lstStyle/>
          <a:p>
            <a:endParaRPr lang="en-US"/>
          </a:p>
          <a:p>
            <a:r>
              <a:rPr lang="en-US"/>
              <a:t>IS 240 – Spring 2011	</a:t>
            </a:r>
          </a:p>
        </p:txBody>
      </p:sp>
      <p:sp>
        <p:nvSpPr>
          <p:cNvPr id="1908738" name="Rectangle 2"/>
          <p:cNvSpPr>
            <a:spLocks noGrp="1" noChangeArrowheads="1"/>
          </p:cNvSpPr>
          <p:nvPr>
            <p:ph type="title"/>
          </p:nvPr>
        </p:nvSpPr>
        <p:spPr/>
        <p:txBody>
          <a:bodyPr/>
          <a:lstStyle/>
          <a:p>
            <a:r>
              <a:rPr lang="en-US"/>
              <a:t>Results (preview)</a:t>
            </a:r>
          </a:p>
        </p:txBody>
      </p:sp>
      <p:graphicFrame>
        <p:nvGraphicFramePr>
          <p:cNvPr id="1909032" name="Group 296"/>
          <p:cNvGraphicFramePr>
            <a:graphicFrameLocks noGrp="1"/>
          </p:cNvGraphicFramePr>
          <p:nvPr/>
        </p:nvGraphicFramePr>
        <p:xfrm>
          <a:off x="4648200" y="0"/>
          <a:ext cx="3581400" cy="6492240"/>
        </p:xfrm>
        <a:graphic>
          <a:graphicData uri="http://schemas.openxmlformats.org/drawingml/2006/table">
            <a:tbl>
              <a:tblPr/>
              <a:tblGrid>
                <a:gridCol w="1516063"/>
                <a:gridCol w="666750"/>
                <a:gridCol w="722312"/>
                <a:gridCol w="676275"/>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runID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mean 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mean 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mean nDCG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BRKLY-JA-EN-01-DN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BRKLY-EN-EN-02-DN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UIOWA-EN-01-D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INESC-EN-EN-05-DN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UIOWA-EN-03-DN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BRKLY-JA-EN-02-D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UIOWA-EN-05-DN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BRKLY-EN-EN-03-D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UIOWA-EN-02-D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INESC-EN-EN-03-DN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UIOWA-EN-04-DN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BRKLY-EN-EN-04-DN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XLDB-EN-EN-02-T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XLDB-EN-EN-01-T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XLDB-EN-EN-03-T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DCU-EN-EN-02-D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DCU-EN-EN-01-D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XLDB-EN-EN-04-T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DCU-EN-EN-03-D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DCU-EN-EN-04-D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DCU-EN-EN-05-D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INESC-EN-EN-02-DN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INESC-EN-EN-04-DN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IIIT-H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INESC-EN-EN-01-DN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956801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621570" name="Rectangle 2"/>
          <p:cNvSpPr>
            <a:spLocks noGrp="1" noChangeArrowheads="1"/>
          </p:cNvSpPr>
          <p:nvPr>
            <p:ph type="title"/>
          </p:nvPr>
        </p:nvSpPr>
        <p:spPr/>
        <p:txBody>
          <a:bodyPr/>
          <a:lstStyle/>
          <a:p>
            <a:r>
              <a:rPr lang="en-US"/>
              <a:t>What can we do with GIR?</a:t>
            </a:r>
          </a:p>
        </p:txBody>
      </p:sp>
      <p:sp>
        <p:nvSpPr>
          <p:cNvPr id="621571" name="Rectangle 3"/>
          <p:cNvSpPr>
            <a:spLocks noGrp="1" noChangeArrowheads="1"/>
          </p:cNvSpPr>
          <p:nvPr>
            <p:ph type="body" idx="1"/>
          </p:nvPr>
        </p:nvSpPr>
        <p:spPr/>
        <p:txBody>
          <a:bodyPr/>
          <a:lstStyle/>
          <a:p>
            <a:pPr>
              <a:lnSpc>
                <a:spcPct val="90000"/>
              </a:lnSpc>
            </a:pPr>
            <a:r>
              <a:rPr lang="en-US"/>
              <a:t>Consider some earlier work on Mobile Media Metadata </a:t>
            </a:r>
          </a:p>
          <a:p>
            <a:pPr lvl="1">
              <a:lnSpc>
                <a:spcPct val="90000"/>
              </a:lnSpc>
            </a:pPr>
            <a:r>
              <a:rPr lang="en-US"/>
              <a:t>Experimental development with Marc Davis during course I202 in 2003 and 2004</a:t>
            </a:r>
          </a:p>
          <a:p>
            <a:pPr lvl="2">
              <a:lnSpc>
                <a:spcPct val="90000"/>
              </a:lnSpc>
            </a:pPr>
            <a:r>
              <a:rPr lang="en-US"/>
              <a:t>Several of the doctoral students currently in the program were participants in this course during that period</a:t>
            </a:r>
          </a:p>
          <a:p>
            <a:pPr lvl="1">
              <a:lnSpc>
                <a:spcPct val="90000"/>
              </a:lnSpc>
            </a:pPr>
            <a:r>
              <a:rPr lang="en-US"/>
              <a:t>The following slides and video from Marc…</a:t>
            </a:r>
          </a:p>
          <a:p>
            <a:pPr lvl="2">
              <a:lnSpc>
                <a:spcPct val="90000"/>
              </a:lnSpc>
            </a:pPr>
            <a:r>
              <a:rPr lang="en-US"/>
              <a:t>Please recall that this was in 2002-2004 so many of today</a:t>
            </a:r>
            <a:r>
              <a:rPr lang="ja-JP" altLang="en-US">
                <a:latin typeface="Arial"/>
              </a:rPr>
              <a:t>’</a:t>
            </a:r>
            <a:r>
              <a:rPr lang="en-US"/>
              <a:t>s web-based media technologies were still in early stages (or not developed, such as you-tube and Flickr)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endParaRPr lang="en-US"/>
          </a:p>
          <a:p>
            <a:r>
              <a:rPr lang="en-US"/>
              <a:t>IS 240 – Spring 2011	</a:t>
            </a:r>
          </a:p>
        </p:txBody>
      </p:sp>
      <p:sp>
        <p:nvSpPr>
          <p:cNvPr id="1794050" name="Rectangle 2"/>
          <p:cNvSpPr>
            <a:spLocks noGrp="1" noChangeArrowheads="1"/>
          </p:cNvSpPr>
          <p:nvPr>
            <p:ph type="title"/>
          </p:nvPr>
        </p:nvSpPr>
        <p:spPr/>
        <p:txBody>
          <a:bodyPr/>
          <a:lstStyle/>
          <a:p>
            <a:r>
              <a:rPr lang="en-US" sz="2800"/>
              <a:t>Spatial Ranking: </a:t>
            </a:r>
            <a:br>
              <a:rPr lang="en-US" sz="2800"/>
            </a:br>
            <a:r>
              <a:rPr lang="en-US" sz="2400"/>
              <a:t>Methods for computing spatial similarity</a:t>
            </a:r>
          </a:p>
        </p:txBody>
      </p:sp>
      <p:sp>
        <p:nvSpPr>
          <p:cNvPr id="1794051" name="Rectangle 3"/>
          <p:cNvSpPr>
            <a:spLocks noGrp="1" noChangeArrowheads="1"/>
          </p:cNvSpPr>
          <p:nvPr>
            <p:ph type="body" idx="4294967295"/>
          </p:nvPr>
        </p:nvSpPr>
        <p:spPr>
          <a:xfrm>
            <a:off x="0" y="5638800"/>
            <a:ext cx="5181600" cy="685800"/>
          </a:xfrm>
        </p:spPr>
        <p:txBody>
          <a:bodyPr/>
          <a:lstStyle/>
          <a:p>
            <a:pPr>
              <a:lnSpc>
                <a:spcPct val="90000"/>
              </a:lnSpc>
              <a:buFontTx/>
              <a:buNone/>
            </a:pPr>
            <a:endParaRPr lang="en-US" sz="2000"/>
          </a:p>
          <a:p>
            <a:pPr>
              <a:lnSpc>
                <a:spcPct val="90000"/>
              </a:lnSpc>
            </a:pPr>
            <a:endParaRPr lang="en-US" sz="2000"/>
          </a:p>
        </p:txBody>
      </p:sp>
      <p:pic>
        <p:nvPicPr>
          <p:cNvPr id="1794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0104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79974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48866" name="Rectangle 2"/>
          <p:cNvSpPr>
            <a:spLocks noGrp="1" noChangeArrowheads="1"/>
          </p:cNvSpPr>
          <p:nvPr>
            <p:ph type="title"/>
          </p:nvPr>
        </p:nvSpPr>
        <p:spPr/>
        <p:txBody>
          <a:bodyPr/>
          <a:lstStyle/>
          <a:p>
            <a:r>
              <a:rPr lang="en-US"/>
              <a:t>What is the Problem?</a:t>
            </a:r>
          </a:p>
        </p:txBody>
      </p:sp>
      <p:sp>
        <p:nvSpPr>
          <p:cNvPr id="548867" name="Rectangle 3"/>
          <p:cNvSpPr>
            <a:spLocks noGrp="1" noChangeArrowheads="1"/>
          </p:cNvSpPr>
          <p:nvPr>
            <p:ph type="body" idx="1"/>
          </p:nvPr>
        </p:nvSpPr>
        <p:spPr/>
        <p:txBody>
          <a:bodyPr/>
          <a:lstStyle/>
          <a:p>
            <a:r>
              <a:rPr lang="en-US" sz="2800"/>
              <a:t>Today people cannot easily find, edit, share, and reuse media</a:t>
            </a:r>
          </a:p>
          <a:p>
            <a:endParaRPr lang="en-US" sz="2800"/>
          </a:p>
          <a:p>
            <a:r>
              <a:rPr lang="en-US" sz="2800"/>
              <a:t>Computers don</a:t>
            </a:r>
            <a:r>
              <a:rPr lang="ja-JP" altLang="en-US" sz="2800">
                <a:latin typeface="Arial"/>
              </a:rPr>
              <a:t>’</a:t>
            </a:r>
            <a:r>
              <a:rPr lang="en-US" sz="2800"/>
              <a:t>t understand media content</a:t>
            </a:r>
          </a:p>
          <a:p>
            <a:pPr lvl="1"/>
            <a:r>
              <a:rPr lang="en-US" sz="2400"/>
              <a:t>Media is opaque and data rich</a:t>
            </a:r>
          </a:p>
          <a:p>
            <a:pPr lvl="1"/>
            <a:r>
              <a:rPr lang="en-US" sz="2400"/>
              <a:t>We lack structured representations</a:t>
            </a:r>
          </a:p>
          <a:p>
            <a:pPr lvl="1"/>
            <a:endParaRPr lang="en-US" sz="2400"/>
          </a:p>
          <a:p>
            <a:r>
              <a:rPr lang="en-US" sz="2800"/>
              <a:t>Without content representation (metadata), manipulating digital media will remain like word-processing with bitmaps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Date Placeholder 4"/>
          <p:cNvSpPr>
            <a:spLocks noGrp="1"/>
          </p:cNvSpPr>
          <p:nvPr>
            <p:ph type="dt" sz="half" idx="10"/>
          </p:nvPr>
        </p:nvSpPr>
        <p:spPr/>
        <p:txBody>
          <a:bodyPr/>
          <a:lstStyle/>
          <a:p>
            <a:r>
              <a:rPr lang="en-US"/>
              <a:t>IS 240 - Spring 2011</a:t>
            </a:r>
          </a:p>
        </p:txBody>
      </p:sp>
      <p:sp>
        <p:nvSpPr>
          <p:cNvPr id="550914" name="Rectangle 2"/>
          <p:cNvSpPr>
            <a:spLocks noGrp="1" noChangeArrowheads="1"/>
          </p:cNvSpPr>
          <p:nvPr>
            <p:ph type="title"/>
          </p:nvPr>
        </p:nvSpPr>
        <p:spPr/>
        <p:txBody>
          <a:bodyPr/>
          <a:lstStyle/>
          <a:p>
            <a:r>
              <a:rPr lang="en-US"/>
              <a:t>Signal-to-Symbol Problems</a:t>
            </a:r>
          </a:p>
        </p:txBody>
      </p:sp>
      <p:sp>
        <p:nvSpPr>
          <p:cNvPr id="550915" name="Rectangle 3"/>
          <p:cNvSpPr>
            <a:spLocks noGrp="1" noChangeArrowheads="1"/>
          </p:cNvSpPr>
          <p:nvPr>
            <p:ph type="body" sz="half" idx="2"/>
          </p:nvPr>
        </p:nvSpPr>
        <p:spPr>
          <a:xfrm>
            <a:off x="4191000" y="1219200"/>
            <a:ext cx="4495800" cy="4953000"/>
          </a:xfrm>
        </p:spPr>
        <p:txBody>
          <a:bodyPr/>
          <a:lstStyle/>
          <a:p>
            <a:pPr>
              <a:lnSpc>
                <a:spcPct val="90000"/>
              </a:lnSpc>
            </a:pPr>
            <a:r>
              <a:rPr lang="en-US"/>
              <a:t>Semantic Gap</a:t>
            </a:r>
          </a:p>
          <a:p>
            <a:pPr lvl="1">
              <a:lnSpc>
                <a:spcPct val="90000"/>
              </a:lnSpc>
            </a:pPr>
            <a:r>
              <a:rPr lang="en-US"/>
              <a:t>Gap between low-level signal analysis and high-level semantic descriptions</a:t>
            </a:r>
          </a:p>
          <a:p>
            <a:pPr lvl="1">
              <a:lnSpc>
                <a:spcPct val="90000"/>
              </a:lnSpc>
            </a:pPr>
            <a:r>
              <a:rPr lang="ja-JP" altLang="en-US">
                <a:latin typeface="Arial"/>
              </a:rPr>
              <a:t>“</a:t>
            </a:r>
            <a:r>
              <a:rPr lang="en-US"/>
              <a:t>Vertical off-white rectangular blob on blue background</a:t>
            </a:r>
            <a:r>
              <a:rPr lang="ja-JP" altLang="en-US">
                <a:latin typeface="Arial"/>
              </a:rPr>
              <a:t>”</a:t>
            </a:r>
            <a:r>
              <a:rPr lang="en-US"/>
              <a:t> does not equal </a:t>
            </a:r>
            <a:r>
              <a:rPr lang="ja-JP" altLang="en-US">
                <a:latin typeface="Arial"/>
              </a:rPr>
              <a:t>“</a:t>
            </a:r>
            <a:r>
              <a:rPr lang="en-US"/>
              <a:t>Campanile at UC Berkeley</a:t>
            </a:r>
            <a:r>
              <a:rPr lang="ja-JP" altLang="en-US">
                <a:latin typeface="Arial"/>
              </a:rPr>
              <a:t>”</a:t>
            </a:r>
            <a:endParaRPr lang="en-US"/>
          </a:p>
        </p:txBody>
      </p:sp>
      <p:grpSp>
        <p:nvGrpSpPr>
          <p:cNvPr id="550916" name="Group 4"/>
          <p:cNvGrpSpPr>
            <a:grpSpLocks/>
          </p:cNvGrpSpPr>
          <p:nvPr/>
        </p:nvGrpSpPr>
        <p:grpSpPr bwMode="auto">
          <a:xfrm>
            <a:off x="8229600" y="0"/>
            <a:ext cx="914400" cy="914400"/>
            <a:chOff x="5184" y="0"/>
            <a:chExt cx="576" cy="576"/>
          </a:xfrm>
        </p:grpSpPr>
        <p:pic>
          <p:nvPicPr>
            <p:cNvPr id="550917" name="Picture 5" descr="3650_h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50918" name="Rectangle 6"/>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550919" name="Picture 7" descr="http://www-bsac.eecs.berkeley.edu/~riehl/campanile3.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00050" y="1295400"/>
            <a:ext cx="3486150"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0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509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50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e Placeholder 4"/>
          <p:cNvSpPr>
            <a:spLocks noGrp="1"/>
          </p:cNvSpPr>
          <p:nvPr>
            <p:ph type="dt" sz="half" idx="10"/>
          </p:nvPr>
        </p:nvSpPr>
        <p:spPr/>
        <p:txBody>
          <a:bodyPr/>
          <a:lstStyle/>
          <a:p>
            <a:r>
              <a:rPr lang="en-US"/>
              <a:t>IS 240 - Spring 2011</a:t>
            </a:r>
          </a:p>
        </p:txBody>
      </p:sp>
      <p:sp>
        <p:nvSpPr>
          <p:cNvPr id="551938" name="Rectangle 2"/>
          <p:cNvSpPr>
            <a:spLocks noGrp="1" noChangeArrowheads="1"/>
          </p:cNvSpPr>
          <p:nvPr>
            <p:ph type="title"/>
          </p:nvPr>
        </p:nvSpPr>
        <p:spPr/>
        <p:txBody>
          <a:bodyPr/>
          <a:lstStyle/>
          <a:p>
            <a:r>
              <a:rPr lang="en-US"/>
              <a:t>Signal-to-Symbol Problems</a:t>
            </a:r>
          </a:p>
        </p:txBody>
      </p:sp>
      <p:sp>
        <p:nvSpPr>
          <p:cNvPr id="551939" name="Rectangle 3"/>
          <p:cNvSpPr>
            <a:spLocks noGrp="1" noChangeArrowheads="1"/>
          </p:cNvSpPr>
          <p:nvPr>
            <p:ph type="body" sz="half" idx="1"/>
          </p:nvPr>
        </p:nvSpPr>
        <p:spPr>
          <a:xfrm>
            <a:off x="457200" y="1219200"/>
            <a:ext cx="8382000" cy="2400300"/>
          </a:xfrm>
        </p:spPr>
        <p:txBody>
          <a:bodyPr/>
          <a:lstStyle/>
          <a:p>
            <a:r>
              <a:rPr lang="en-US" sz="3000"/>
              <a:t>Sensory Gap</a:t>
            </a:r>
          </a:p>
          <a:p>
            <a:pPr lvl="1"/>
            <a:r>
              <a:rPr lang="en-US" sz="2500"/>
              <a:t>Gap between how an object appears and what it is</a:t>
            </a:r>
          </a:p>
          <a:p>
            <a:pPr lvl="1"/>
            <a:r>
              <a:rPr lang="en-US" sz="2500"/>
              <a:t>Different images of same object can appear dissimilar</a:t>
            </a:r>
          </a:p>
          <a:p>
            <a:pPr lvl="1"/>
            <a:r>
              <a:rPr lang="en-US" sz="2500"/>
              <a:t>Images of different objects can appear similar </a:t>
            </a:r>
          </a:p>
        </p:txBody>
      </p:sp>
      <p:grpSp>
        <p:nvGrpSpPr>
          <p:cNvPr id="551940" name="Group 4"/>
          <p:cNvGrpSpPr>
            <a:grpSpLocks/>
          </p:cNvGrpSpPr>
          <p:nvPr/>
        </p:nvGrpSpPr>
        <p:grpSpPr bwMode="auto">
          <a:xfrm>
            <a:off x="8229600" y="0"/>
            <a:ext cx="914400" cy="914400"/>
            <a:chOff x="5184" y="0"/>
            <a:chExt cx="576" cy="576"/>
          </a:xfrm>
        </p:grpSpPr>
        <p:pic>
          <p:nvPicPr>
            <p:cNvPr id="551941" name="Picture 5" descr="3650_h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51942" name="Rectangle 6"/>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551943" name="Picture 7" descr="http://www-bsac.eecs.berkeley.edu/~riehl/campanile3.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22288" y="3740150"/>
            <a:ext cx="1928812" cy="2570163"/>
          </a:xfrm>
          <a:prstGeom prst="rect">
            <a:avLst/>
          </a:prstGeom>
          <a:noFill/>
          <a:extLst>
            <a:ext uri="{909E8E84-426E-40dd-AFC4-6F175D3DCCD1}">
              <a14:hiddenFill xmlns:a14="http://schemas.microsoft.com/office/drawing/2010/main">
                <a:solidFill>
                  <a:srgbClr val="FFFFFF"/>
                </a:solidFill>
              </a14:hiddenFill>
            </a:ext>
          </a:extLst>
        </p:spPr>
      </p:pic>
      <p:grpSp>
        <p:nvGrpSpPr>
          <p:cNvPr id="551944" name="Group 8"/>
          <p:cNvGrpSpPr>
            <a:grpSpLocks/>
          </p:cNvGrpSpPr>
          <p:nvPr/>
        </p:nvGrpSpPr>
        <p:grpSpPr bwMode="auto">
          <a:xfrm>
            <a:off x="2840038" y="3733800"/>
            <a:ext cx="5922962" cy="2582863"/>
            <a:chOff x="1789" y="2352"/>
            <a:chExt cx="3731" cy="1627"/>
          </a:xfrm>
        </p:grpSpPr>
        <p:pic>
          <p:nvPicPr>
            <p:cNvPr id="551945" name="Picture 9" descr="Sather T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8" y="2352"/>
              <a:ext cx="1121" cy="1627"/>
            </a:xfrm>
            <a:prstGeom prst="rect">
              <a:avLst/>
            </a:prstGeom>
            <a:noFill/>
            <a:extLst>
              <a:ext uri="{909E8E84-426E-40dd-AFC4-6F175D3DCCD1}">
                <a14:hiddenFill xmlns:a14="http://schemas.microsoft.com/office/drawing/2010/main">
                  <a:solidFill>
                    <a:srgbClr val="FFFFFF"/>
                  </a:solidFill>
                </a14:hiddenFill>
              </a:ext>
            </a:extLst>
          </p:spPr>
        </p:pic>
        <p:pic>
          <p:nvPicPr>
            <p:cNvPr id="551946" name="Picture 10" descr="835000558Tdwa">
              <a:hlinkClick r:id="rId3" action="ppaction://hlinkfile"/>
            </p:cNvPr>
            <p:cNvPicPr>
              <a:picLocks noChangeAspect="1" noChangeArrowheads="1"/>
            </p:cNvPicPr>
            <p:nvPr/>
          </p:nvPicPr>
          <p:blipFill>
            <a:blip r:embed="rId8">
              <a:extLst>
                <a:ext uri="{28A0092B-C50C-407E-A947-70E740481C1C}">
                  <a14:useLocalDpi xmlns:a14="http://schemas.microsoft.com/office/drawing/2010/main" val="0"/>
                </a:ext>
              </a:extLst>
            </a:blip>
            <a:srcRect l="30000" r="30000"/>
            <a:stretch>
              <a:fillRect/>
            </a:stretch>
          </p:blipFill>
          <p:spPr bwMode="auto">
            <a:xfrm>
              <a:off x="1789" y="2355"/>
              <a:ext cx="86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47" name="Picture 11" descr="campan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5" y="2355"/>
              <a:ext cx="1255" cy="1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1948" name="Group 12"/>
          <p:cNvGrpSpPr>
            <a:grpSpLocks/>
          </p:cNvGrpSpPr>
          <p:nvPr/>
        </p:nvGrpSpPr>
        <p:grpSpPr bwMode="auto">
          <a:xfrm>
            <a:off x="2813050" y="3733800"/>
            <a:ext cx="5949950" cy="2582863"/>
            <a:chOff x="1772" y="2352"/>
            <a:chExt cx="3748" cy="1627"/>
          </a:xfrm>
        </p:grpSpPr>
        <p:pic>
          <p:nvPicPr>
            <p:cNvPr id="551949" name="Picture 13" descr="Washington-Monum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2" y="2352"/>
              <a:ext cx="1077" cy="1615"/>
            </a:xfrm>
            <a:prstGeom prst="rect">
              <a:avLst/>
            </a:prstGeom>
            <a:noFill/>
            <a:extLst>
              <a:ext uri="{909E8E84-426E-40dd-AFC4-6F175D3DCCD1}">
                <a14:hiddenFill xmlns:a14="http://schemas.microsoft.com/office/drawing/2010/main">
                  <a:solidFill>
                    <a:srgbClr val="FFFFFF"/>
                  </a:solidFill>
                </a14:hiddenFill>
              </a:ext>
            </a:extLst>
          </p:spPr>
        </p:pic>
        <p:pic>
          <p:nvPicPr>
            <p:cNvPr id="551950" name="Picture 14" descr="06s6c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6" y="2352"/>
              <a:ext cx="1094" cy="1621"/>
            </a:xfrm>
            <a:prstGeom prst="rect">
              <a:avLst/>
            </a:prstGeom>
            <a:noFill/>
            <a:extLst>
              <a:ext uri="{909E8E84-426E-40dd-AFC4-6F175D3DCCD1}">
                <a14:hiddenFill xmlns:a14="http://schemas.microsoft.com/office/drawing/2010/main">
                  <a:solidFill>
                    <a:srgbClr val="FFFFFF"/>
                  </a:solidFill>
                </a14:hiddenFill>
              </a:ext>
            </a:extLst>
          </p:spPr>
        </p:pic>
        <p:pic>
          <p:nvPicPr>
            <p:cNvPr id="551951" name="Picture 15" descr="Sather T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7" y="2352"/>
              <a:ext cx="1121" cy="16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19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519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519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1939">
                                            <p:txEl>
                                              <p:pRg st="3" end="3"/>
                                            </p:txEl>
                                          </p:spTgt>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551944"/>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551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p:txBody>
          <a:bodyPr/>
          <a:lstStyle/>
          <a:p>
            <a:r>
              <a:rPr lang="en-US"/>
              <a:t>IS 240 - Spring 2011</a:t>
            </a:r>
          </a:p>
        </p:txBody>
      </p:sp>
      <p:graphicFrame>
        <p:nvGraphicFramePr>
          <p:cNvPr id="552962" name="Object 2"/>
          <p:cNvGraphicFramePr>
            <a:graphicFrameLocks noChangeAspect="1"/>
          </p:cNvGraphicFramePr>
          <p:nvPr/>
        </p:nvGraphicFramePr>
        <p:xfrm>
          <a:off x="8305800" y="192088"/>
          <a:ext cx="762000" cy="569912"/>
        </p:xfrm>
        <a:graphic>
          <a:graphicData uri="http://schemas.openxmlformats.org/presentationml/2006/ole">
            <mc:AlternateContent xmlns:mc="http://schemas.openxmlformats.org/markup-compatibility/2006">
              <mc:Choice xmlns:v="urn:schemas-microsoft-com:vml" Requires="v">
                <p:oleObj spid="_x0000_s552981" name="Bitmap Image" r:id="rId4" imgW="866896" imgH="647619" progId="Paint.Picture">
                  <p:embed/>
                </p:oleObj>
              </mc:Choice>
              <mc:Fallback>
                <p:oleObj name="Bitmap Image" r:id="rId4" imgW="866896" imgH="64761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192088"/>
                        <a:ext cx="762000" cy="5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52963" name="Group 3"/>
          <p:cNvGrpSpPr>
            <a:grpSpLocks/>
          </p:cNvGrpSpPr>
          <p:nvPr/>
        </p:nvGrpSpPr>
        <p:grpSpPr bwMode="auto">
          <a:xfrm>
            <a:off x="533400" y="-1447800"/>
            <a:ext cx="8610600" cy="10253663"/>
            <a:chOff x="336" y="-912"/>
            <a:chExt cx="5424" cy="6459"/>
          </a:xfrm>
        </p:grpSpPr>
        <p:sp>
          <p:nvSpPr>
            <p:cNvPr id="552964" name="AutoShape 4"/>
            <p:cNvSpPr>
              <a:spLocks noChangeArrowheads="1"/>
            </p:cNvSpPr>
            <p:nvPr/>
          </p:nvSpPr>
          <p:spPr bwMode="auto">
            <a:xfrm rot="5400000">
              <a:off x="-182" y="-394"/>
              <a:ext cx="6459" cy="54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33CC33"/>
                </a:gs>
                <a:gs pos="100000">
                  <a:srgbClr val="33CC33">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b"/>
            <a:lstStyle/>
            <a:p>
              <a:endParaRPr lang="en-US" sz="2200" b="1">
                <a:solidFill>
                  <a:schemeClr val="bg1"/>
                </a:solidFill>
              </a:endParaRPr>
            </a:p>
          </p:txBody>
        </p:sp>
        <p:sp>
          <p:nvSpPr>
            <p:cNvPr id="552965" name="Text Box 5"/>
            <p:cNvSpPr txBox="1">
              <a:spLocks noChangeArrowheads="1"/>
            </p:cNvSpPr>
            <p:nvPr/>
          </p:nvSpPr>
          <p:spPr bwMode="auto">
            <a:xfrm>
              <a:off x="1296" y="1008"/>
              <a:ext cx="2928"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30000"/>
                </a:lnSpc>
                <a:spcBef>
                  <a:spcPct val="100000"/>
                </a:spcBef>
              </a:pPr>
              <a:r>
                <a:rPr lang="en-US" sz="3200" b="1">
                  <a:solidFill>
                    <a:schemeClr val="bg1"/>
                  </a:solidFill>
                </a:rPr>
                <a:t>M E T A D A T A</a:t>
              </a:r>
            </a:p>
          </p:txBody>
        </p:sp>
      </p:grpSp>
      <p:sp>
        <p:nvSpPr>
          <p:cNvPr id="552966" name="AutoShape 6"/>
          <p:cNvSpPr>
            <a:spLocks noChangeArrowheads="1"/>
          </p:cNvSpPr>
          <p:nvPr/>
        </p:nvSpPr>
        <p:spPr bwMode="auto">
          <a:xfrm rot="5400000">
            <a:off x="2209800" y="-533400"/>
            <a:ext cx="5105400" cy="8458200"/>
          </a:xfrm>
          <a:prstGeom prst="triangle">
            <a:avLst>
              <a:gd name="adj" fmla="val 50000"/>
            </a:avLst>
          </a:prstGeom>
          <a:gradFill rotWithShape="1">
            <a:gsLst>
              <a:gs pos="0">
                <a:srgbClr val="33CC33">
                  <a:gamma/>
                  <a:shade val="46275"/>
                  <a:invGamma/>
                </a:srgbClr>
              </a:gs>
              <a:gs pos="100000">
                <a:srgbClr val="33CC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lstStyle/>
          <a:p>
            <a:r>
              <a:rPr lang="en-US" sz="2200" b="1">
                <a:solidFill>
                  <a:schemeClr val="bg1"/>
                </a:solidFill>
              </a:rPr>
              <a:t>METADATA</a:t>
            </a:r>
          </a:p>
        </p:txBody>
      </p:sp>
      <p:sp>
        <p:nvSpPr>
          <p:cNvPr id="552967" name="Rectangle 7"/>
          <p:cNvSpPr>
            <a:spLocks noGrp="1" noChangeArrowheads="1"/>
          </p:cNvSpPr>
          <p:nvPr>
            <p:ph type="title"/>
          </p:nvPr>
        </p:nvSpPr>
        <p:spPr/>
        <p:txBody>
          <a:bodyPr/>
          <a:lstStyle/>
          <a:p>
            <a:r>
              <a:rPr lang="en-US" sz="3200"/>
              <a:t>Traditional Media Production Chain</a:t>
            </a:r>
          </a:p>
        </p:txBody>
      </p:sp>
      <p:sp>
        <p:nvSpPr>
          <p:cNvPr id="552968" name="AutoShape 8"/>
          <p:cNvSpPr>
            <a:spLocks noChangeArrowheads="1"/>
          </p:cNvSpPr>
          <p:nvPr/>
        </p:nvSpPr>
        <p:spPr bwMode="auto">
          <a:xfrm>
            <a:off x="533400" y="2971800"/>
            <a:ext cx="1990725" cy="1447800"/>
          </a:xfrm>
          <a:prstGeom prst="rightArrowCallout">
            <a:avLst>
              <a:gd name="adj1" fmla="val 25000"/>
              <a:gd name="adj2" fmla="val 25000"/>
              <a:gd name="adj3" fmla="val 2291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r>
              <a:rPr lang="en-US" sz="1400" b="1">
                <a:solidFill>
                  <a:schemeClr val="bg1"/>
                </a:solidFill>
              </a:rPr>
              <a:t>PRE-PRODUCTION</a:t>
            </a:r>
          </a:p>
        </p:txBody>
      </p:sp>
      <p:sp>
        <p:nvSpPr>
          <p:cNvPr id="552969" name="AutoShape 9"/>
          <p:cNvSpPr>
            <a:spLocks noChangeArrowheads="1"/>
          </p:cNvSpPr>
          <p:nvPr/>
        </p:nvSpPr>
        <p:spPr bwMode="auto">
          <a:xfrm>
            <a:off x="4610100" y="2971800"/>
            <a:ext cx="1990725" cy="1447800"/>
          </a:xfrm>
          <a:prstGeom prst="rightArrowCallout">
            <a:avLst>
              <a:gd name="adj1" fmla="val 25000"/>
              <a:gd name="adj2" fmla="val 25000"/>
              <a:gd name="adj3" fmla="val 2291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r>
              <a:rPr lang="en-US" sz="1400" b="1">
                <a:solidFill>
                  <a:schemeClr val="bg1"/>
                </a:solidFill>
              </a:rPr>
              <a:t>POST-PRODUCTION</a:t>
            </a:r>
          </a:p>
        </p:txBody>
      </p:sp>
      <p:sp>
        <p:nvSpPr>
          <p:cNvPr id="552970" name="AutoShape 10"/>
          <p:cNvSpPr>
            <a:spLocks noChangeArrowheads="1"/>
          </p:cNvSpPr>
          <p:nvPr/>
        </p:nvSpPr>
        <p:spPr bwMode="auto">
          <a:xfrm>
            <a:off x="2571750" y="2971800"/>
            <a:ext cx="1990725" cy="1447800"/>
          </a:xfrm>
          <a:prstGeom prst="rightArrowCallout">
            <a:avLst>
              <a:gd name="adj1" fmla="val 25000"/>
              <a:gd name="adj2" fmla="val 25000"/>
              <a:gd name="adj3" fmla="val 2291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r>
              <a:rPr lang="en-US" sz="1400" b="1">
                <a:solidFill>
                  <a:schemeClr val="bg1"/>
                </a:solidFill>
              </a:rPr>
              <a:t>PRODUCTION</a:t>
            </a:r>
          </a:p>
        </p:txBody>
      </p:sp>
      <p:sp>
        <p:nvSpPr>
          <p:cNvPr id="552971" name="AutoShape 11"/>
          <p:cNvSpPr>
            <a:spLocks noChangeArrowheads="1"/>
          </p:cNvSpPr>
          <p:nvPr/>
        </p:nvSpPr>
        <p:spPr bwMode="auto">
          <a:xfrm>
            <a:off x="6677025" y="2971800"/>
            <a:ext cx="1990725" cy="1447800"/>
          </a:xfrm>
          <a:prstGeom prst="rightArrowCallout">
            <a:avLst>
              <a:gd name="adj1" fmla="val 25000"/>
              <a:gd name="adj2" fmla="val 25000"/>
              <a:gd name="adj3" fmla="val 2291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r>
              <a:rPr lang="en-US" sz="1400" b="1">
                <a:solidFill>
                  <a:schemeClr val="bg1"/>
                </a:solidFill>
              </a:rPr>
              <a:t>DISTRIBUTION</a:t>
            </a:r>
          </a:p>
        </p:txBody>
      </p:sp>
      <p:sp>
        <p:nvSpPr>
          <p:cNvPr id="552972" name="Rectangle 12"/>
          <p:cNvSpPr>
            <a:spLocks noChangeArrowheads="1"/>
          </p:cNvSpPr>
          <p:nvPr/>
        </p:nvSpPr>
        <p:spPr bwMode="auto">
          <a:xfrm>
            <a:off x="5334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200">
                <a:solidFill>
                  <a:srgbClr val="FFFFFF"/>
                </a:solidFill>
                <a:latin typeface="Futura Md BT" charset="0"/>
              </a:rPr>
              <a:t>Metadata-Centric Production Chain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2968"/>
                                        </p:tgtEl>
                                        <p:attrNameLst>
                                          <p:attrName>style.visibility</p:attrName>
                                        </p:attrNameLst>
                                      </p:cBhvr>
                                      <p:to>
                                        <p:strVal val="visible"/>
                                      </p:to>
                                    </p:set>
                                    <p:animEffect transition="in" filter="wipe(left)">
                                      <p:cBhvr>
                                        <p:cTn id="7" dur="500"/>
                                        <p:tgtEl>
                                          <p:spTgt spid="5529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2970"/>
                                        </p:tgtEl>
                                        <p:attrNameLst>
                                          <p:attrName>style.visibility</p:attrName>
                                        </p:attrNameLst>
                                      </p:cBhvr>
                                      <p:to>
                                        <p:strVal val="visible"/>
                                      </p:to>
                                    </p:set>
                                    <p:animEffect transition="in" filter="wipe(left)">
                                      <p:cBhvr>
                                        <p:cTn id="12" dur="500"/>
                                        <p:tgtEl>
                                          <p:spTgt spid="5529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2969"/>
                                        </p:tgtEl>
                                        <p:attrNameLst>
                                          <p:attrName>style.visibility</p:attrName>
                                        </p:attrNameLst>
                                      </p:cBhvr>
                                      <p:to>
                                        <p:strVal val="visible"/>
                                      </p:to>
                                    </p:set>
                                    <p:animEffect transition="in" filter="wipe(left)">
                                      <p:cBhvr>
                                        <p:cTn id="17" dur="500"/>
                                        <p:tgtEl>
                                          <p:spTgt spid="5529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2971"/>
                                        </p:tgtEl>
                                        <p:attrNameLst>
                                          <p:attrName>style.visibility</p:attrName>
                                        </p:attrNameLst>
                                      </p:cBhvr>
                                      <p:to>
                                        <p:strVal val="visible"/>
                                      </p:to>
                                    </p:set>
                                    <p:animEffect transition="in" filter="wipe(left)">
                                      <p:cBhvr>
                                        <p:cTn id="22" dur="500"/>
                                        <p:tgtEl>
                                          <p:spTgt spid="5529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52966"/>
                                        </p:tgtEl>
                                        <p:attrNameLst>
                                          <p:attrName>style.visibility</p:attrName>
                                        </p:attrNameLst>
                                      </p:cBhvr>
                                      <p:to>
                                        <p:strVal val="visible"/>
                                      </p:to>
                                    </p:set>
                                    <p:animEffect transition="in" filter="wipe(left)">
                                      <p:cBhvr>
                                        <p:cTn id="27" dur="500"/>
                                        <p:tgtEl>
                                          <p:spTgt spid="552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552972"/>
                                        </p:tgtEl>
                                        <p:attrNameLst>
                                          <p:attrName>style.visibility</p:attrName>
                                        </p:attrNameLst>
                                      </p:cBhvr>
                                      <p:to>
                                        <p:strVal val="visible"/>
                                      </p:to>
                                    </p:set>
                                  </p:childTnLst>
                                </p:cTn>
                              </p:par>
                            </p:childTnLst>
                          </p:cTn>
                        </p:par>
                        <p:par>
                          <p:cTn id="32" fill="hold" nodeType="afterGroup">
                            <p:stCondLst>
                              <p:cond delay="500"/>
                            </p:stCondLst>
                            <p:childTnLst>
                              <p:par>
                                <p:cTn id="33" presetID="22" presetClass="entr" presetSubtype="8" fill="hold" nodeType="afterEffect">
                                  <p:stCondLst>
                                    <p:cond delay="500"/>
                                  </p:stCondLst>
                                  <p:childTnLst>
                                    <p:set>
                                      <p:cBhvr>
                                        <p:cTn id="34" dur="1" fill="hold">
                                          <p:stCondLst>
                                            <p:cond delay="0"/>
                                          </p:stCondLst>
                                        </p:cTn>
                                        <p:tgtEl>
                                          <p:spTgt spid="552963"/>
                                        </p:tgtEl>
                                        <p:attrNameLst>
                                          <p:attrName>style.visibility</p:attrName>
                                        </p:attrNameLst>
                                      </p:cBhvr>
                                      <p:to>
                                        <p:strVal val="visible"/>
                                      </p:to>
                                    </p:set>
                                    <p:animEffect transition="in" filter="wipe(left)">
                                      <p:cBhvr>
                                        <p:cTn id="35" dur="500"/>
                                        <p:tgtEl>
                                          <p:spTgt spid="55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6" grpId="0" animBg="1" autoUpdateAnimBg="0"/>
      <p:bldP spid="552968" grpId="0" animBg="1" autoUpdateAnimBg="0"/>
      <p:bldP spid="552969" grpId="0" animBg="1" autoUpdateAnimBg="0"/>
      <p:bldP spid="552970" grpId="0" animBg="1" autoUpdateAnimBg="0"/>
      <p:bldP spid="552971" grpId="0" animBg="1" autoUpdateAnimBg="0"/>
      <p:bldP spid="552972"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53986" name="Rectangle 2"/>
          <p:cNvSpPr>
            <a:spLocks noGrp="1" noChangeArrowheads="1"/>
          </p:cNvSpPr>
          <p:nvPr>
            <p:ph type="title"/>
          </p:nvPr>
        </p:nvSpPr>
        <p:spPr/>
        <p:txBody>
          <a:bodyPr/>
          <a:lstStyle/>
          <a:p>
            <a:r>
              <a:rPr lang="en-US" sz="3500"/>
              <a:t>The Media Metadata Opportunity</a:t>
            </a:r>
          </a:p>
        </p:txBody>
      </p:sp>
      <p:sp>
        <p:nvSpPr>
          <p:cNvPr id="553987" name="Rectangle 3"/>
          <p:cNvSpPr>
            <a:spLocks noGrp="1" noChangeArrowheads="1"/>
          </p:cNvSpPr>
          <p:nvPr>
            <p:ph type="body" idx="1"/>
          </p:nvPr>
        </p:nvSpPr>
        <p:spPr/>
        <p:txBody>
          <a:bodyPr/>
          <a:lstStyle/>
          <a:p>
            <a:pPr>
              <a:lnSpc>
                <a:spcPct val="90000"/>
              </a:lnSpc>
            </a:pPr>
            <a:r>
              <a:rPr lang="en-US" sz="2800"/>
              <a:t>Vastly more media will be produced</a:t>
            </a:r>
          </a:p>
          <a:p>
            <a:pPr>
              <a:lnSpc>
                <a:spcPct val="90000"/>
              </a:lnSpc>
            </a:pPr>
            <a:r>
              <a:rPr lang="en-US" sz="2800"/>
              <a:t>Without ways to manage it (metadata creation and use) we lose the advantages of digital media</a:t>
            </a:r>
          </a:p>
          <a:p>
            <a:pPr>
              <a:lnSpc>
                <a:spcPct val="90000"/>
              </a:lnSpc>
            </a:pPr>
            <a:r>
              <a:rPr lang="en-US" sz="2800"/>
              <a:t>Most current approaches are insufficient and perhaps misguided</a:t>
            </a:r>
          </a:p>
          <a:p>
            <a:pPr>
              <a:lnSpc>
                <a:spcPct val="90000"/>
              </a:lnSpc>
            </a:pPr>
            <a:r>
              <a:rPr lang="en-US" sz="2800"/>
              <a:t>Great opportunity for innovation and invention</a:t>
            </a:r>
          </a:p>
          <a:p>
            <a:pPr>
              <a:lnSpc>
                <a:spcPct val="90000"/>
              </a:lnSpc>
            </a:pPr>
            <a:r>
              <a:rPr lang="en-US" sz="2800"/>
              <a:t>Need interdisciplinary approaches to the problem</a:t>
            </a:r>
          </a:p>
          <a:p>
            <a:pPr>
              <a:lnSpc>
                <a:spcPct val="90000"/>
              </a:lnSpc>
            </a:pPr>
            <a:endParaRPr lang="en-US" sz="280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2"/>
          <p:cNvSpPr>
            <a:spLocks noGrp="1"/>
          </p:cNvSpPr>
          <p:nvPr>
            <p:ph type="dt" sz="half" idx="10"/>
          </p:nvPr>
        </p:nvSpPr>
        <p:spPr/>
        <p:txBody>
          <a:bodyPr/>
          <a:lstStyle/>
          <a:p>
            <a:r>
              <a:rPr lang="en-US"/>
              <a:t>IS 240 - Spring 2011</a:t>
            </a:r>
          </a:p>
        </p:txBody>
      </p:sp>
      <p:pic>
        <p:nvPicPr>
          <p:cNvPr id="555010" name="Picture 2" descr="[Kodak EasyShare DX4900 zoom digital cam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33550"/>
            <a:ext cx="3314700" cy="2457450"/>
          </a:xfrm>
          <a:prstGeom prst="rect">
            <a:avLst/>
          </a:prstGeom>
          <a:noFill/>
          <a:extLst>
            <a:ext uri="{909E8E84-426E-40dd-AFC4-6F175D3DCCD1}">
              <a14:hiddenFill xmlns:a14="http://schemas.microsoft.com/office/drawing/2010/main">
                <a:solidFill>
                  <a:srgbClr val="FFFFFF"/>
                </a:solidFill>
              </a14:hiddenFill>
            </a:ext>
          </a:extLst>
        </p:spPr>
      </p:pic>
      <p:sp>
        <p:nvSpPr>
          <p:cNvPr id="555011" name="Rectangle 3"/>
          <p:cNvSpPr>
            <a:spLocks noGrp="1" noChangeArrowheads="1"/>
          </p:cNvSpPr>
          <p:nvPr>
            <p:ph type="title"/>
          </p:nvPr>
        </p:nvSpPr>
        <p:spPr/>
        <p:txBody>
          <a:bodyPr/>
          <a:lstStyle/>
          <a:p>
            <a:r>
              <a:rPr lang="en-US"/>
              <a:t>Moore</a:t>
            </a:r>
            <a:r>
              <a:rPr lang="ja-JP" altLang="en-US">
                <a:latin typeface="Arial"/>
              </a:rPr>
              <a:t>’</a:t>
            </a:r>
            <a:r>
              <a:rPr lang="en-US"/>
              <a:t>s Law for Cameras</a:t>
            </a:r>
          </a:p>
        </p:txBody>
      </p:sp>
      <p:pic>
        <p:nvPicPr>
          <p:cNvPr id="555012" name="Picture 4" descr="kod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025" y="1768475"/>
            <a:ext cx="2743200" cy="2192338"/>
          </a:xfrm>
          <a:prstGeom prst="rect">
            <a:avLst/>
          </a:prstGeom>
          <a:noFill/>
          <a:extLst>
            <a:ext uri="{909E8E84-426E-40dd-AFC4-6F175D3DCCD1}">
              <a14:hiddenFill xmlns:a14="http://schemas.microsoft.com/office/drawing/2010/main">
                <a:solidFill>
                  <a:srgbClr val="FFFFFF"/>
                </a:solidFill>
              </a14:hiddenFill>
            </a:ext>
          </a:extLst>
        </p:spPr>
      </p:pic>
      <p:pic>
        <p:nvPicPr>
          <p:cNvPr id="555013" name="Picture 5" descr="gb_acc_came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525" y="4664075"/>
            <a:ext cx="2617788" cy="1050925"/>
          </a:xfrm>
          <a:prstGeom prst="rect">
            <a:avLst/>
          </a:prstGeom>
          <a:noFill/>
          <a:extLst>
            <a:ext uri="{909E8E84-426E-40dd-AFC4-6F175D3DCCD1}">
              <a14:hiddenFill xmlns:a14="http://schemas.microsoft.com/office/drawing/2010/main">
                <a:solidFill>
                  <a:srgbClr val="FFFFFF"/>
                </a:solidFill>
              </a14:hiddenFill>
            </a:ext>
          </a:extLst>
        </p:spPr>
      </p:pic>
      <p:sp>
        <p:nvSpPr>
          <p:cNvPr id="555014" name="Text Box 6"/>
          <p:cNvSpPr txBox="1">
            <a:spLocks noChangeArrowheads="1"/>
          </p:cNvSpPr>
          <p:nvPr/>
        </p:nvSpPr>
        <p:spPr bwMode="auto">
          <a:xfrm>
            <a:off x="2479675" y="990600"/>
            <a:ext cx="974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t>2000</a:t>
            </a:r>
          </a:p>
        </p:txBody>
      </p:sp>
      <p:sp>
        <p:nvSpPr>
          <p:cNvPr id="555015" name="Text Box 7"/>
          <p:cNvSpPr txBox="1">
            <a:spLocks noChangeArrowheads="1"/>
          </p:cNvSpPr>
          <p:nvPr/>
        </p:nvSpPr>
        <p:spPr bwMode="auto">
          <a:xfrm>
            <a:off x="2228850" y="4086225"/>
            <a:ext cx="147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Kodak DC40</a:t>
            </a:r>
          </a:p>
        </p:txBody>
      </p:sp>
      <p:sp>
        <p:nvSpPr>
          <p:cNvPr id="555016" name="Text Box 8"/>
          <p:cNvSpPr txBox="1">
            <a:spLocks noChangeArrowheads="1"/>
          </p:cNvSpPr>
          <p:nvPr/>
        </p:nvSpPr>
        <p:spPr bwMode="auto">
          <a:xfrm>
            <a:off x="1441450" y="5915025"/>
            <a:ext cx="3055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Nintendo GameBoy Camera</a:t>
            </a:r>
          </a:p>
        </p:txBody>
      </p:sp>
      <p:sp>
        <p:nvSpPr>
          <p:cNvPr id="555017" name="Text Box 9"/>
          <p:cNvSpPr txBox="1">
            <a:spLocks noChangeArrowheads="1"/>
          </p:cNvSpPr>
          <p:nvPr/>
        </p:nvSpPr>
        <p:spPr bwMode="auto">
          <a:xfrm>
            <a:off x="152400" y="2605088"/>
            <a:ext cx="974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t>$400</a:t>
            </a:r>
          </a:p>
        </p:txBody>
      </p:sp>
      <p:sp>
        <p:nvSpPr>
          <p:cNvPr id="555018" name="Text Box 10"/>
          <p:cNvSpPr txBox="1">
            <a:spLocks noChangeArrowheads="1"/>
          </p:cNvSpPr>
          <p:nvPr/>
        </p:nvSpPr>
        <p:spPr bwMode="auto">
          <a:xfrm>
            <a:off x="152400" y="4876800"/>
            <a:ext cx="974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t>$  40</a:t>
            </a:r>
          </a:p>
        </p:txBody>
      </p:sp>
      <p:sp>
        <p:nvSpPr>
          <p:cNvPr id="555019" name="Text Box 11"/>
          <p:cNvSpPr txBox="1">
            <a:spLocks noChangeArrowheads="1"/>
          </p:cNvSpPr>
          <p:nvPr/>
        </p:nvSpPr>
        <p:spPr bwMode="auto">
          <a:xfrm>
            <a:off x="6369050" y="990600"/>
            <a:ext cx="974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t>2002</a:t>
            </a:r>
          </a:p>
        </p:txBody>
      </p:sp>
      <p:sp>
        <p:nvSpPr>
          <p:cNvPr id="555020" name="Text Box 12"/>
          <p:cNvSpPr txBox="1">
            <a:spLocks noChangeArrowheads="1"/>
          </p:cNvSpPr>
          <p:nvPr/>
        </p:nvSpPr>
        <p:spPr bwMode="auto">
          <a:xfrm>
            <a:off x="6118225" y="4070350"/>
            <a:ext cx="1722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Kodak DX4900</a:t>
            </a:r>
          </a:p>
        </p:txBody>
      </p:sp>
      <p:sp>
        <p:nvSpPr>
          <p:cNvPr id="555021" name="Text Box 13"/>
          <p:cNvSpPr txBox="1">
            <a:spLocks noChangeArrowheads="1"/>
          </p:cNvSpPr>
          <p:nvPr/>
        </p:nvSpPr>
        <p:spPr bwMode="auto">
          <a:xfrm>
            <a:off x="5759450" y="5899150"/>
            <a:ext cx="231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t>SiPix StyleCam Blink</a:t>
            </a:r>
          </a:p>
        </p:txBody>
      </p:sp>
      <p:pic>
        <p:nvPicPr>
          <p:cNvPr id="555022" name="Picture 14" descr="stylecamblink_r3_c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686300"/>
            <a:ext cx="1600200" cy="104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55023" name="Object 15"/>
          <p:cNvGraphicFramePr>
            <a:graphicFrameLocks noChangeAspect="1"/>
          </p:cNvGraphicFramePr>
          <p:nvPr/>
        </p:nvGraphicFramePr>
        <p:xfrm>
          <a:off x="8382000" y="76200"/>
          <a:ext cx="623888" cy="762000"/>
        </p:xfrm>
        <a:graphic>
          <a:graphicData uri="http://schemas.openxmlformats.org/presentationml/2006/ole">
            <mc:AlternateContent xmlns:mc="http://schemas.openxmlformats.org/markup-compatibility/2006">
              <mc:Choice xmlns:v="urn:schemas-microsoft-com:vml" Requires="v">
                <p:oleObj spid="_x0000_s555035" name="Image" r:id="rId8" imgW="851094" imgH="1042005" progId="Photoshop.Image.5">
                  <p:embed/>
                </p:oleObj>
              </mc:Choice>
              <mc:Fallback>
                <p:oleObj name="Image" r:id="rId8" imgW="851094" imgH="1042005" progId="Photoshop.Image.5">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76200"/>
                        <a:ext cx="6238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55024" name="Group 16"/>
          <p:cNvGrpSpPr>
            <a:grpSpLocks/>
          </p:cNvGrpSpPr>
          <p:nvPr/>
        </p:nvGrpSpPr>
        <p:grpSpPr bwMode="auto">
          <a:xfrm>
            <a:off x="8229600" y="0"/>
            <a:ext cx="914400" cy="914400"/>
            <a:chOff x="5184" y="0"/>
            <a:chExt cx="576" cy="576"/>
          </a:xfrm>
        </p:grpSpPr>
        <p:pic>
          <p:nvPicPr>
            <p:cNvPr id="555025" name="Picture 17" descr="3650_hp">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55026" name="Rectangle 18"/>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IS 240 - Spring 2011</a:t>
            </a:r>
          </a:p>
        </p:txBody>
      </p:sp>
      <p:sp>
        <p:nvSpPr>
          <p:cNvPr id="556034" name="Rectangle 2"/>
          <p:cNvSpPr>
            <a:spLocks noGrp="1" noChangeArrowheads="1"/>
          </p:cNvSpPr>
          <p:nvPr>
            <p:ph type="title"/>
          </p:nvPr>
        </p:nvSpPr>
        <p:spPr>
          <a:xfrm>
            <a:off x="0" y="0"/>
            <a:ext cx="8229600" cy="914400"/>
          </a:xfrm>
        </p:spPr>
        <p:txBody>
          <a:bodyPr/>
          <a:lstStyle/>
          <a:p>
            <a:r>
              <a:rPr lang="en-US" sz="2900"/>
              <a:t>Capture+Processing+Interaction+Network</a:t>
            </a:r>
          </a:p>
        </p:txBody>
      </p:sp>
      <p:graphicFrame>
        <p:nvGraphicFramePr>
          <p:cNvPr id="556035" name="Object 3"/>
          <p:cNvGraphicFramePr>
            <a:graphicFrameLocks noChangeAspect="1"/>
          </p:cNvGraphicFramePr>
          <p:nvPr/>
        </p:nvGraphicFramePr>
        <p:xfrm>
          <a:off x="8382000" y="76200"/>
          <a:ext cx="623888" cy="762000"/>
        </p:xfrm>
        <a:graphic>
          <a:graphicData uri="http://schemas.openxmlformats.org/presentationml/2006/ole">
            <mc:AlternateContent xmlns:mc="http://schemas.openxmlformats.org/markup-compatibility/2006">
              <mc:Choice xmlns:v="urn:schemas-microsoft-com:vml" Requires="v">
                <p:oleObj spid="_x0000_s556052" name="Image" r:id="rId4" imgW="851094" imgH="1042005" progId="Photoshop.Image.5">
                  <p:embed/>
                </p:oleObj>
              </mc:Choice>
              <mc:Fallback>
                <p:oleObj name="Image" r:id="rId4" imgW="851094" imgH="1042005"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76200"/>
                        <a:ext cx="6238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56036" name="Picture 4" descr="3650_lores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0" y="1619250"/>
            <a:ext cx="3562350" cy="4857750"/>
          </a:xfrm>
          <a:prstGeom prst="rect">
            <a:avLst/>
          </a:prstGeom>
          <a:noFill/>
          <a:extLst>
            <a:ext uri="{909E8E84-426E-40dd-AFC4-6F175D3DCCD1}">
              <a14:hiddenFill xmlns:a14="http://schemas.microsoft.com/office/drawing/2010/main">
                <a:solidFill>
                  <a:srgbClr val="FFFFFF"/>
                </a:solidFill>
              </a14:hiddenFill>
            </a:ext>
          </a:extLst>
        </p:spPr>
      </p:pic>
      <p:grpSp>
        <p:nvGrpSpPr>
          <p:cNvPr id="556037" name="Group 5"/>
          <p:cNvGrpSpPr>
            <a:grpSpLocks/>
          </p:cNvGrpSpPr>
          <p:nvPr/>
        </p:nvGrpSpPr>
        <p:grpSpPr bwMode="auto">
          <a:xfrm flipH="1">
            <a:off x="0" y="1981200"/>
            <a:ext cx="3340100" cy="4495800"/>
            <a:chOff x="0" y="1248"/>
            <a:chExt cx="2104" cy="2832"/>
          </a:xfrm>
        </p:grpSpPr>
        <p:pic>
          <p:nvPicPr>
            <p:cNvPr id="556038" name="Picture 6" descr="sto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48"/>
              <a:ext cx="2104" cy="2829"/>
            </a:xfrm>
            <a:prstGeom prst="rect">
              <a:avLst/>
            </a:prstGeom>
            <a:noFill/>
            <a:extLst>
              <a:ext uri="{909E8E84-426E-40dd-AFC4-6F175D3DCCD1}">
                <a14:hiddenFill xmlns:a14="http://schemas.microsoft.com/office/drawing/2010/main">
                  <a:solidFill>
                    <a:srgbClr val="FFFFFF"/>
                  </a:solidFill>
                </a14:hiddenFill>
              </a:ext>
            </a:extLst>
          </p:spPr>
        </p:pic>
        <p:sp>
          <p:nvSpPr>
            <p:cNvPr id="556039" name="Rectangle 7"/>
            <p:cNvSpPr>
              <a:spLocks noChangeArrowheads="1"/>
            </p:cNvSpPr>
            <p:nvPr/>
          </p:nvSpPr>
          <p:spPr bwMode="auto">
            <a:xfrm>
              <a:off x="1776" y="2928"/>
              <a:ext cx="288" cy="1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556040" name="Picture 8" descr="sony-p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447800"/>
            <a:ext cx="2390775" cy="3386138"/>
          </a:xfrm>
          <a:prstGeom prst="rect">
            <a:avLst/>
          </a:prstGeom>
          <a:noFill/>
          <a:extLst>
            <a:ext uri="{909E8E84-426E-40dd-AFC4-6F175D3DCCD1}">
              <a14:hiddenFill xmlns:a14="http://schemas.microsoft.com/office/drawing/2010/main">
                <a:solidFill>
                  <a:srgbClr val="FFFFFF"/>
                </a:solidFill>
              </a14:hiddenFill>
            </a:ext>
          </a:extLst>
        </p:spPr>
      </p:pic>
      <p:grpSp>
        <p:nvGrpSpPr>
          <p:cNvPr id="556041" name="Group 9"/>
          <p:cNvGrpSpPr>
            <a:grpSpLocks/>
          </p:cNvGrpSpPr>
          <p:nvPr/>
        </p:nvGrpSpPr>
        <p:grpSpPr bwMode="auto">
          <a:xfrm>
            <a:off x="8229600" y="0"/>
            <a:ext cx="914400" cy="914400"/>
            <a:chOff x="5184" y="0"/>
            <a:chExt cx="576" cy="576"/>
          </a:xfrm>
        </p:grpSpPr>
        <p:pic>
          <p:nvPicPr>
            <p:cNvPr id="556042" name="Picture 10" descr="3650_h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56043" name="Rectangle 11"/>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56037"/>
                                        </p:tgtEl>
                                        <p:attrNameLst>
                                          <p:attrName>style.visibility</p:attrName>
                                        </p:attrNameLst>
                                      </p:cBhvr>
                                      <p:to>
                                        <p:strVal val="visible"/>
                                      </p:to>
                                    </p:set>
                                    <p:animEffect transition="in" filter="slide(fromBottom)">
                                      <p:cBhvr>
                                        <p:cTn id="7" dur="500"/>
                                        <p:tgtEl>
                                          <p:spTgt spid="556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5604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556036"/>
                                        </p:tgtEl>
                                        <p:attrNameLst>
                                          <p:attrName>style.visibility</p:attrName>
                                        </p:attrNameLst>
                                      </p:cBhvr>
                                      <p:to>
                                        <p:strVal val="visible"/>
                                      </p:to>
                                    </p:set>
                                    <p:animEffect transition="in" filter="slide(fromBottom)">
                                      <p:cBhvr>
                                        <p:cTn id="16" dur="500"/>
                                        <p:tgtEl>
                                          <p:spTgt spid="55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IS 240 - Spring 2011</a:t>
            </a:r>
          </a:p>
        </p:txBody>
      </p:sp>
      <p:sp>
        <p:nvSpPr>
          <p:cNvPr id="557058" name="Rectangle 2"/>
          <p:cNvSpPr>
            <a:spLocks noGrp="1" noChangeArrowheads="1"/>
          </p:cNvSpPr>
          <p:nvPr>
            <p:ph type="title"/>
          </p:nvPr>
        </p:nvSpPr>
        <p:spPr/>
        <p:txBody>
          <a:bodyPr/>
          <a:lstStyle/>
          <a:p>
            <a:r>
              <a:rPr lang="en-US"/>
              <a:t>Camera Phones as Platform</a:t>
            </a:r>
          </a:p>
        </p:txBody>
      </p:sp>
      <p:sp>
        <p:nvSpPr>
          <p:cNvPr id="557059" name="Rectangle 3"/>
          <p:cNvSpPr>
            <a:spLocks noGrp="1" noChangeArrowheads="1"/>
          </p:cNvSpPr>
          <p:nvPr>
            <p:ph type="body" sz="half" idx="1"/>
          </p:nvPr>
        </p:nvSpPr>
        <p:spPr>
          <a:xfrm>
            <a:off x="457200" y="1219200"/>
            <a:ext cx="4953000" cy="4953000"/>
          </a:xfrm>
        </p:spPr>
        <p:txBody>
          <a:bodyPr/>
          <a:lstStyle/>
          <a:p>
            <a:r>
              <a:rPr lang="es-ES" sz="2000"/>
              <a:t>Media capture (images, video, audio)</a:t>
            </a:r>
            <a:endParaRPr lang="en-US" sz="2000"/>
          </a:p>
          <a:p>
            <a:r>
              <a:rPr lang="en-US" sz="2000"/>
              <a:t>Programmable processing using open standard operating systems, programming languages, and APIs</a:t>
            </a:r>
          </a:p>
          <a:p>
            <a:r>
              <a:rPr lang="en-US" sz="2000"/>
              <a:t>Wireless networking</a:t>
            </a:r>
          </a:p>
          <a:p>
            <a:r>
              <a:rPr lang="en-US" sz="2000"/>
              <a:t>Personal information management functions</a:t>
            </a:r>
          </a:p>
          <a:p>
            <a:r>
              <a:rPr lang="en-US" sz="2000"/>
              <a:t>Rich user interaction modalities</a:t>
            </a:r>
          </a:p>
          <a:p>
            <a:r>
              <a:rPr lang="en-US" sz="2000" i="1"/>
              <a:t>Time, location, and user contextual metadata</a:t>
            </a:r>
          </a:p>
        </p:txBody>
      </p:sp>
      <p:pic>
        <p:nvPicPr>
          <p:cNvPr id="557060" name="Picture 4" descr="nokia76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957513"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7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IS 240 - Spring 2011</a:t>
            </a:r>
          </a:p>
        </p:txBody>
      </p:sp>
      <p:sp>
        <p:nvSpPr>
          <p:cNvPr id="558082" name="Rectangle 2"/>
          <p:cNvSpPr>
            <a:spLocks noGrp="1" noChangeArrowheads="1"/>
          </p:cNvSpPr>
          <p:nvPr>
            <p:ph type="title"/>
          </p:nvPr>
        </p:nvSpPr>
        <p:spPr/>
        <p:txBody>
          <a:bodyPr/>
          <a:lstStyle/>
          <a:p>
            <a:r>
              <a:rPr lang="en-US"/>
              <a:t>Camera Phones as Platform</a:t>
            </a:r>
          </a:p>
        </p:txBody>
      </p:sp>
      <p:sp>
        <p:nvSpPr>
          <p:cNvPr id="558083" name="Rectangle 3"/>
          <p:cNvSpPr>
            <a:spLocks noGrp="1" noChangeArrowheads="1"/>
          </p:cNvSpPr>
          <p:nvPr>
            <p:ph type="body" sz="half" idx="1"/>
          </p:nvPr>
        </p:nvSpPr>
        <p:spPr>
          <a:xfrm>
            <a:off x="457200" y="1219200"/>
            <a:ext cx="4953000" cy="4953000"/>
          </a:xfrm>
        </p:spPr>
        <p:txBody>
          <a:bodyPr/>
          <a:lstStyle/>
          <a:p>
            <a:pPr>
              <a:lnSpc>
                <a:spcPct val="80000"/>
              </a:lnSpc>
            </a:pPr>
            <a:r>
              <a:rPr lang="es-ES" sz="2400"/>
              <a:t>In the first half of 2003, more camera phones were sold worldwide than digital cameras</a:t>
            </a:r>
          </a:p>
          <a:p>
            <a:pPr>
              <a:lnSpc>
                <a:spcPct val="80000"/>
              </a:lnSpc>
            </a:pPr>
            <a:r>
              <a:rPr lang="es-ES" sz="2400"/>
              <a:t>By 2008, the average camera phone is predicted to have 5 megapixel resolution</a:t>
            </a:r>
          </a:p>
          <a:p>
            <a:pPr>
              <a:lnSpc>
                <a:spcPct val="80000"/>
              </a:lnSpc>
            </a:pPr>
            <a:r>
              <a:rPr lang="es-ES" sz="2400"/>
              <a:t>Last month Casio and Samsung introduced 3.2 megapixel camera phones with optical zoom and photo flash</a:t>
            </a:r>
          </a:p>
          <a:p>
            <a:pPr>
              <a:lnSpc>
                <a:spcPct val="80000"/>
              </a:lnSpc>
            </a:pPr>
            <a:r>
              <a:rPr lang="es-ES" sz="2400"/>
              <a:t>There are more cell phone users in China than people in the United States (300 million)</a:t>
            </a:r>
          </a:p>
          <a:p>
            <a:pPr>
              <a:lnSpc>
                <a:spcPct val="80000"/>
              </a:lnSpc>
            </a:pPr>
            <a:r>
              <a:rPr lang="es-ES" sz="2400"/>
              <a:t>For 90% of the world their “computer” is their cell phone</a:t>
            </a:r>
          </a:p>
          <a:p>
            <a:pPr>
              <a:lnSpc>
                <a:spcPct val="80000"/>
              </a:lnSpc>
            </a:pPr>
            <a:endParaRPr lang="en-US" sz="2400" i="1"/>
          </a:p>
        </p:txBody>
      </p:sp>
      <p:pic>
        <p:nvPicPr>
          <p:cNvPr id="558084" name="Picture 4" descr="nokia76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957513"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8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8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8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8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8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a:t>IS 240 - Spring 2011</a:t>
            </a:r>
          </a:p>
        </p:txBody>
      </p:sp>
      <p:sp>
        <p:nvSpPr>
          <p:cNvPr id="533506" name="Rectangle 2"/>
          <p:cNvSpPr>
            <a:spLocks noGrp="1" noChangeArrowheads="1"/>
          </p:cNvSpPr>
          <p:nvPr>
            <p:ph type="title"/>
          </p:nvPr>
        </p:nvSpPr>
        <p:spPr/>
        <p:txBody>
          <a:bodyPr/>
          <a:lstStyle/>
          <a:p>
            <a:r>
              <a:rPr lang="en-US"/>
              <a:t>Campanile Inspiration</a:t>
            </a:r>
          </a:p>
        </p:txBody>
      </p:sp>
      <p:sp>
        <p:nvSpPr>
          <p:cNvPr id="533507" name="Rectangle 3"/>
          <p:cNvSpPr>
            <a:spLocks noChangeArrowheads="1"/>
          </p:cNvSpPr>
          <p:nvPr/>
        </p:nvSpPr>
        <p:spPr bwMode="auto">
          <a:xfrm>
            <a:off x="0" y="253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533508" name="Group 4"/>
          <p:cNvGrpSpPr>
            <a:grpSpLocks noChangeAspect="1"/>
          </p:cNvGrpSpPr>
          <p:nvPr/>
        </p:nvGrpSpPr>
        <p:grpSpPr bwMode="auto">
          <a:xfrm>
            <a:off x="303213" y="2430463"/>
            <a:ext cx="8612187" cy="2582862"/>
            <a:chOff x="2344" y="8076"/>
            <a:chExt cx="7404" cy="2235"/>
          </a:xfrm>
        </p:grpSpPr>
        <p:sp>
          <p:nvSpPr>
            <p:cNvPr id="533509" name="AutoShape 5"/>
            <p:cNvSpPr>
              <a:spLocks noChangeAspect="1" noChangeArrowheads="1" noTextEdit="1"/>
            </p:cNvSpPr>
            <p:nvPr/>
          </p:nvSpPr>
          <p:spPr bwMode="auto">
            <a:xfrm>
              <a:off x="2344" y="8076"/>
              <a:ext cx="7404" cy="223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33510" name="Picture 6" descr="Sather T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 y="8076"/>
              <a:ext cx="1530" cy="2235"/>
            </a:xfrm>
            <a:prstGeom prst="rect">
              <a:avLst/>
            </a:prstGeom>
            <a:noFill/>
            <a:extLst>
              <a:ext uri="{909E8E84-426E-40dd-AFC4-6F175D3DCCD1}">
                <a14:hiddenFill xmlns:a14="http://schemas.microsoft.com/office/drawing/2010/main">
                  <a:solidFill>
                    <a:srgbClr val="FFFFFF"/>
                  </a:solidFill>
                </a14:hiddenFill>
              </a:ext>
            </a:extLst>
          </p:spPr>
        </p:pic>
        <p:pic>
          <p:nvPicPr>
            <p:cNvPr id="533511" name="Picture 7" descr="The Campan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 y="8080"/>
              <a:ext cx="1196" cy="2226"/>
            </a:xfrm>
            <a:prstGeom prst="rect">
              <a:avLst/>
            </a:prstGeom>
            <a:noFill/>
            <a:extLst>
              <a:ext uri="{909E8E84-426E-40dd-AFC4-6F175D3DCCD1}">
                <a14:hiddenFill xmlns:a14="http://schemas.microsoft.com/office/drawing/2010/main">
                  <a:solidFill>
                    <a:srgbClr val="FFFFFF"/>
                  </a:solidFill>
                </a14:hiddenFill>
              </a:ext>
            </a:extLst>
          </p:spPr>
        </p:pic>
        <p:pic>
          <p:nvPicPr>
            <p:cNvPr id="533512" name="Picture 8" descr="Campan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0" y="8078"/>
              <a:ext cx="1528" cy="2231"/>
            </a:xfrm>
            <a:prstGeom prst="rect">
              <a:avLst/>
            </a:prstGeom>
            <a:noFill/>
            <a:extLst>
              <a:ext uri="{909E8E84-426E-40dd-AFC4-6F175D3DCCD1}">
                <a14:hiddenFill xmlns:a14="http://schemas.microsoft.com/office/drawing/2010/main">
                  <a:solidFill>
                    <a:srgbClr val="FFFFFF"/>
                  </a:solidFill>
                </a14:hiddenFill>
              </a:ext>
            </a:extLst>
          </p:spPr>
        </p:pic>
        <p:pic>
          <p:nvPicPr>
            <p:cNvPr id="533513" name="Picture 9" descr="http://www-bsac.eecs.berkeley.edu/~riehl/campanile3.JP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062" y="8080"/>
              <a:ext cx="1661" cy="2229"/>
            </a:xfrm>
            <a:prstGeom prst="rect">
              <a:avLst/>
            </a:prstGeom>
            <a:noFill/>
            <a:extLst>
              <a:ext uri="{909E8E84-426E-40dd-AFC4-6F175D3DCCD1}">
                <a14:hiddenFill xmlns:a14="http://schemas.microsoft.com/office/drawing/2010/main">
                  <a:solidFill>
                    <a:srgbClr val="FFFFFF"/>
                  </a:solidFill>
                </a14:hiddenFill>
              </a:ext>
            </a:extLst>
          </p:spPr>
        </p:pic>
      </p:grpSp>
      <p:sp>
        <p:nvSpPr>
          <p:cNvPr id="533514" name="Rectangle 10"/>
          <p:cNvSpPr>
            <a:spLocks noChangeArrowheads="1"/>
          </p:cNvSpPr>
          <p:nvPr/>
        </p:nvSpPr>
        <p:spPr bwMode="auto">
          <a:xfrm>
            <a:off x="0" y="409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endParaRPr lang="en-US" sz="2400">
              <a:latin typeface="Times New Roman" charset="0"/>
            </a:endParaRPr>
          </a:p>
        </p:txBody>
      </p:sp>
      <p:graphicFrame>
        <p:nvGraphicFramePr>
          <p:cNvPr id="533515" name="Object 11"/>
          <p:cNvGraphicFramePr>
            <a:graphicFrameLocks noGrp="1" noChangeAspect="1"/>
          </p:cNvGraphicFramePr>
          <p:nvPr>
            <p:ph idx="1"/>
          </p:nvPr>
        </p:nvGraphicFramePr>
        <p:xfrm>
          <a:off x="8364538" y="76200"/>
          <a:ext cx="684212" cy="838200"/>
        </p:xfrm>
        <a:graphic>
          <a:graphicData uri="http://schemas.openxmlformats.org/presentationml/2006/ole">
            <mc:AlternateContent xmlns:mc="http://schemas.openxmlformats.org/markup-compatibility/2006">
              <mc:Choice xmlns:v="urn:schemas-microsoft-com:vml" Requires="v">
                <p:oleObj spid="_x0000_s533527" name="Image" r:id="rId9" imgW="851094" imgH="1042005" progId="Photoshop.Image.5">
                  <p:embed/>
                </p:oleObj>
              </mc:Choice>
              <mc:Fallback>
                <p:oleObj name="Image" r:id="rId9" imgW="851094" imgH="1042005" progId="Photoshop.Image.5">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4538" y="76200"/>
                        <a:ext cx="68421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33516" name="Group 12"/>
          <p:cNvGrpSpPr>
            <a:grpSpLocks/>
          </p:cNvGrpSpPr>
          <p:nvPr/>
        </p:nvGrpSpPr>
        <p:grpSpPr bwMode="auto">
          <a:xfrm>
            <a:off x="8229600" y="0"/>
            <a:ext cx="914400" cy="914400"/>
            <a:chOff x="5184" y="0"/>
            <a:chExt cx="576" cy="576"/>
          </a:xfrm>
        </p:grpSpPr>
        <p:pic>
          <p:nvPicPr>
            <p:cNvPr id="533517" name="Picture 13" descr="3650_hp">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33518" name="Rectangle 14"/>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endParaRPr lang="en-US"/>
          </a:p>
          <a:p>
            <a:r>
              <a:rPr lang="en-US"/>
              <a:t>IS 240 – Spring 2011	</a:t>
            </a:r>
          </a:p>
        </p:txBody>
      </p:sp>
      <p:sp>
        <p:nvSpPr>
          <p:cNvPr id="1808386" name="Rectangle 2"/>
          <p:cNvSpPr>
            <a:spLocks noGrp="1" noChangeArrowheads="1"/>
          </p:cNvSpPr>
          <p:nvPr>
            <p:ph type="title"/>
          </p:nvPr>
        </p:nvSpPr>
        <p:spPr/>
        <p:txBody>
          <a:bodyPr/>
          <a:lstStyle/>
          <a:p>
            <a:r>
              <a:rPr lang="en-US" sz="2000"/>
              <a:t>CA Named Places in the Test Collection – complex polygons</a:t>
            </a:r>
          </a:p>
        </p:txBody>
      </p:sp>
      <p:grpSp>
        <p:nvGrpSpPr>
          <p:cNvPr id="1808387" name="Group 3"/>
          <p:cNvGrpSpPr>
            <a:grpSpLocks/>
          </p:cNvGrpSpPr>
          <p:nvPr/>
        </p:nvGrpSpPr>
        <p:grpSpPr bwMode="auto">
          <a:xfrm>
            <a:off x="1019175" y="1600200"/>
            <a:ext cx="7124700" cy="4648200"/>
            <a:chOff x="642" y="1152"/>
            <a:chExt cx="4488" cy="2928"/>
          </a:xfrm>
        </p:grpSpPr>
        <p:pic>
          <p:nvPicPr>
            <p:cNvPr id="1808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2610"/>
              <a:ext cx="1290" cy="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 y="2592"/>
              <a:ext cx="1272" cy="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2592"/>
              <a:ext cx="1254"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 y="1182"/>
              <a:ext cx="1278" cy="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 y="1152"/>
              <a:ext cx="1278" cy="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8393" name="Text Box 9"/>
            <p:cNvSpPr txBox="1">
              <a:spLocks noChangeArrowheads="1"/>
            </p:cNvSpPr>
            <p:nvPr/>
          </p:nvSpPr>
          <p:spPr bwMode="auto">
            <a:xfrm>
              <a:off x="1225" y="1407"/>
              <a:ext cx="577"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Counties</a:t>
              </a:r>
            </a:p>
          </p:txBody>
        </p:sp>
        <p:sp>
          <p:nvSpPr>
            <p:cNvPr id="1808394" name="Text Box 10"/>
            <p:cNvSpPr txBox="1">
              <a:spLocks noChangeArrowheads="1"/>
            </p:cNvSpPr>
            <p:nvPr/>
          </p:nvSpPr>
          <p:spPr bwMode="auto">
            <a:xfrm>
              <a:off x="2928" y="1414"/>
              <a:ext cx="421"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Cities</a:t>
              </a:r>
            </a:p>
          </p:txBody>
        </p:sp>
        <p:sp>
          <p:nvSpPr>
            <p:cNvPr id="1808395" name="Text Box 11"/>
            <p:cNvSpPr txBox="1">
              <a:spLocks noChangeArrowheads="1"/>
            </p:cNvSpPr>
            <p:nvPr/>
          </p:nvSpPr>
          <p:spPr bwMode="auto">
            <a:xfrm>
              <a:off x="1228" y="2736"/>
              <a:ext cx="595"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National </a:t>
              </a:r>
            </a:p>
            <a:p>
              <a:r>
                <a:rPr lang="en-US"/>
                <a:t>Parks</a:t>
              </a:r>
            </a:p>
          </p:txBody>
        </p:sp>
        <p:sp>
          <p:nvSpPr>
            <p:cNvPr id="1808396" name="Text Box 12"/>
            <p:cNvSpPr txBox="1">
              <a:spLocks noChangeArrowheads="1"/>
            </p:cNvSpPr>
            <p:nvPr/>
          </p:nvSpPr>
          <p:spPr bwMode="auto">
            <a:xfrm>
              <a:off x="2928" y="2736"/>
              <a:ext cx="595"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National </a:t>
              </a:r>
            </a:p>
            <a:p>
              <a:r>
                <a:rPr lang="en-US"/>
                <a:t>Forests</a:t>
              </a:r>
            </a:p>
          </p:txBody>
        </p:sp>
        <p:pic>
          <p:nvPicPr>
            <p:cNvPr id="1808397" name="Picture 13"/>
            <p:cNvPicPr>
              <a:picLocks noChangeAspect="1" noChangeArrowheads="1"/>
            </p:cNvPicPr>
            <p:nvPr/>
          </p:nvPicPr>
          <p:blipFill>
            <a:blip r:embed="rId8">
              <a:extLst>
                <a:ext uri="{28A0092B-C50C-407E-A947-70E740481C1C}">
                  <a14:useLocalDpi xmlns:a14="http://schemas.microsoft.com/office/drawing/2010/main" val="0"/>
                </a:ext>
              </a:extLst>
            </a:blip>
            <a:srcRect t="3200" b="800"/>
            <a:stretch>
              <a:fillRect/>
            </a:stretch>
          </p:blipFill>
          <p:spPr bwMode="auto">
            <a:xfrm>
              <a:off x="3696" y="1200"/>
              <a:ext cx="1272"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8398" name="Text Box 14"/>
            <p:cNvSpPr txBox="1">
              <a:spLocks noChangeArrowheads="1"/>
            </p:cNvSpPr>
            <p:nvPr/>
          </p:nvSpPr>
          <p:spPr bwMode="auto">
            <a:xfrm>
              <a:off x="4368" y="2736"/>
              <a:ext cx="762"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Water QCB </a:t>
              </a:r>
            </a:p>
            <a:p>
              <a:r>
                <a:rPr lang="en-US"/>
                <a:t>Regions</a:t>
              </a:r>
            </a:p>
          </p:txBody>
        </p:sp>
        <p:sp>
          <p:nvSpPr>
            <p:cNvPr id="1808399" name="Text Box 15"/>
            <p:cNvSpPr txBox="1">
              <a:spLocks noChangeArrowheads="1"/>
            </p:cNvSpPr>
            <p:nvPr/>
          </p:nvSpPr>
          <p:spPr bwMode="auto">
            <a:xfrm>
              <a:off x="4307" y="1414"/>
              <a:ext cx="684"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Bioregions</a:t>
              </a:r>
            </a:p>
          </p:txBody>
        </p:sp>
      </p:grpSp>
    </p:spTree>
    <p:extLst>
      <p:ext uri="{BB962C8B-B14F-4D97-AF65-F5344CB8AC3E}">
        <p14:creationId xmlns:p14="http://schemas.microsoft.com/office/powerpoint/2010/main" val="1352684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IS 240 - Spring 2011</a:t>
            </a:r>
          </a:p>
        </p:txBody>
      </p:sp>
      <p:sp>
        <p:nvSpPr>
          <p:cNvPr id="534530" name="Rectangle 2"/>
          <p:cNvSpPr>
            <a:spLocks noGrp="1" noChangeArrowheads="1"/>
          </p:cNvSpPr>
          <p:nvPr>
            <p:ph type="title"/>
          </p:nvPr>
        </p:nvSpPr>
        <p:spPr/>
        <p:txBody>
          <a:bodyPr/>
          <a:lstStyle/>
          <a:p>
            <a:r>
              <a:rPr lang="en-US"/>
              <a:t>Mobile Media Metadata Idea</a:t>
            </a:r>
          </a:p>
        </p:txBody>
      </p:sp>
      <p:sp>
        <p:nvSpPr>
          <p:cNvPr id="534531" name="Rectangle 3"/>
          <p:cNvSpPr>
            <a:spLocks noGrp="1" noChangeArrowheads="1"/>
          </p:cNvSpPr>
          <p:nvPr>
            <p:ph type="body" idx="1"/>
          </p:nvPr>
        </p:nvSpPr>
        <p:spPr/>
        <p:txBody>
          <a:bodyPr/>
          <a:lstStyle/>
          <a:p>
            <a:pPr>
              <a:lnSpc>
                <a:spcPct val="80000"/>
              </a:lnSpc>
            </a:pPr>
            <a:r>
              <a:rPr lang="en-US" sz="2800"/>
              <a:t>Leverage the spatio-temporal </a:t>
            </a:r>
            <a:r>
              <a:rPr lang="en-US" sz="2800" i="1"/>
              <a:t>context</a:t>
            </a:r>
            <a:r>
              <a:rPr lang="en-US" sz="2800"/>
              <a:t> and social </a:t>
            </a:r>
            <a:r>
              <a:rPr lang="en-US" sz="2800" i="1"/>
              <a:t>community</a:t>
            </a:r>
            <a:r>
              <a:rPr lang="en-US" sz="2800"/>
              <a:t> of media capture in mobile devices</a:t>
            </a:r>
          </a:p>
          <a:p>
            <a:pPr lvl="1">
              <a:lnSpc>
                <a:spcPct val="80000"/>
              </a:lnSpc>
            </a:pPr>
            <a:r>
              <a:rPr lang="en-US" sz="2400"/>
              <a:t>Gather all automatically available information at the point of capture (time, spatial location, phone user, etc.)</a:t>
            </a:r>
          </a:p>
          <a:p>
            <a:pPr lvl="1">
              <a:lnSpc>
                <a:spcPct val="80000"/>
              </a:lnSpc>
            </a:pPr>
            <a:r>
              <a:rPr lang="en-US" sz="2400"/>
              <a:t>Use metadata similarity and media analysis algorithms to find similar media that has been annotated before </a:t>
            </a:r>
          </a:p>
          <a:p>
            <a:pPr lvl="1">
              <a:lnSpc>
                <a:spcPct val="80000"/>
              </a:lnSpc>
            </a:pPr>
            <a:r>
              <a:rPr lang="en-US" sz="2400"/>
              <a:t>Take advantage of this previously annotated media to make educated guesses about the content of the newly captured media</a:t>
            </a:r>
          </a:p>
          <a:p>
            <a:pPr lvl="1">
              <a:lnSpc>
                <a:spcPct val="80000"/>
              </a:lnSpc>
            </a:pPr>
            <a:r>
              <a:rPr lang="en-US" sz="2400"/>
              <a:t>Interact in a simple and intuitive way with the phone user to confirm and augment system-supplied metadata for captured media</a:t>
            </a:r>
          </a:p>
        </p:txBody>
      </p:sp>
      <p:graphicFrame>
        <p:nvGraphicFramePr>
          <p:cNvPr id="534532" name="Object 4"/>
          <p:cNvGraphicFramePr>
            <a:graphicFrameLocks noGrp="1" noChangeAspect="1"/>
          </p:cNvGraphicFramePr>
          <p:nvPr>
            <p:ph sz="half" idx="4294967295"/>
          </p:nvPr>
        </p:nvGraphicFramePr>
        <p:xfrm>
          <a:off x="8396288" y="0"/>
          <a:ext cx="747712" cy="914400"/>
        </p:xfrm>
        <a:graphic>
          <a:graphicData uri="http://schemas.openxmlformats.org/presentationml/2006/ole">
            <mc:AlternateContent xmlns:mc="http://schemas.openxmlformats.org/markup-compatibility/2006">
              <mc:Choice xmlns:v="urn:schemas-microsoft-com:vml" Requires="v">
                <p:oleObj spid="_x0000_s534544" name="Image" r:id="rId4" imgW="851094" imgH="1042005" progId="Photoshop.Image.5">
                  <p:embed/>
                </p:oleObj>
              </mc:Choice>
              <mc:Fallback>
                <p:oleObj name="Image" r:id="rId4" imgW="851094" imgH="1042005"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288" y="0"/>
                        <a:ext cx="7477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34533" name="Group 5"/>
          <p:cNvGrpSpPr>
            <a:grpSpLocks/>
          </p:cNvGrpSpPr>
          <p:nvPr/>
        </p:nvGrpSpPr>
        <p:grpSpPr bwMode="auto">
          <a:xfrm>
            <a:off x="8229600" y="0"/>
            <a:ext cx="914400" cy="914400"/>
            <a:chOff x="5184" y="0"/>
            <a:chExt cx="576" cy="576"/>
          </a:xfrm>
        </p:grpSpPr>
        <p:pic>
          <p:nvPicPr>
            <p:cNvPr id="534534" name="Picture 6" descr="3650_hp">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534535" name="Rectangle 7"/>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IS 240 - Spring 2011</a:t>
            </a:r>
          </a:p>
        </p:txBody>
      </p:sp>
      <p:sp>
        <p:nvSpPr>
          <p:cNvPr id="535554" name="Rectangle 2"/>
          <p:cNvSpPr>
            <a:spLocks noGrp="1" noChangeArrowheads="1"/>
          </p:cNvSpPr>
          <p:nvPr>
            <p:ph type="title"/>
          </p:nvPr>
        </p:nvSpPr>
        <p:spPr/>
        <p:txBody>
          <a:bodyPr/>
          <a:lstStyle/>
          <a:p>
            <a:r>
              <a:rPr lang="en-US"/>
              <a:t>MMM Demo Video</a:t>
            </a:r>
          </a:p>
        </p:txBody>
      </p:sp>
      <p:pic>
        <p:nvPicPr>
          <p:cNvPr id="535555" name="Picture 3" descr="835000558Tdwa">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16764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56" name="Picture 4" descr="/Users/ray/Desktop/Classes_Work/I240/Spring2010/Davis_ACM-MM-2004_Video.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0" y="0"/>
            <a:ext cx="9296400"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3555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35556"/>
                                        </p:tgtEl>
                                      </p:cBhvr>
                                    </p:cmd>
                                  </p:childTnLst>
                                </p:cTn>
                              </p:par>
                            </p:childTnLst>
                          </p:cTn>
                        </p:par>
                      </p:childTnLst>
                    </p:cTn>
                  </p:par>
                </p:childTnLst>
              </p:cTn>
              <p:nextCondLst>
                <p:cond evt="onClick" delay="0">
                  <p:tgtEl>
                    <p:spTgt spid="535556"/>
                  </p:tgtEl>
                </p:cond>
              </p:nextCondLst>
            </p:seq>
            <p:video>
              <p:cMediaNode>
                <p:cTn id="7" fill="hold" display="0">
                  <p:stCondLst>
                    <p:cond delay="indefinite"/>
                  </p:stCondLst>
                  <p:endCondLst>
                    <p:cond evt="onNext" delay="0">
                      <p:tgtEl>
                        <p:sldTgt/>
                      </p:tgtEl>
                    </p:cond>
                    <p:cond evt="onPrev" delay="0">
                      <p:tgtEl>
                        <p:sldTgt/>
                      </p:tgtEl>
                    </p:cond>
                  </p:endCondLst>
                </p:cTn>
                <p:tgtEl>
                  <p:spTgt spid="535556"/>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4"/>
          <p:cNvSpPr>
            <a:spLocks noGrp="1"/>
          </p:cNvSpPr>
          <p:nvPr>
            <p:ph type="dt" sz="half" idx="10"/>
          </p:nvPr>
        </p:nvSpPr>
        <p:spPr/>
        <p:txBody>
          <a:bodyPr/>
          <a:lstStyle/>
          <a:p>
            <a:r>
              <a:rPr lang="en-US"/>
              <a:t>IS 240 - Spring 2011</a:t>
            </a:r>
          </a:p>
        </p:txBody>
      </p:sp>
      <p:sp>
        <p:nvSpPr>
          <p:cNvPr id="536578" name="Rectangle 2"/>
          <p:cNvSpPr>
            <a:spLocks noGrp="1" noChangeArrowheads="1"/>
          </p:cNvSpPr>
          <p:nvPr>
            <p:ph type="title"/>
          </p:nvPr>
        </p:nvSpPr>
        <p:spPr/>
        <p:txBody>
          <a:bodyPr/>
          <a:lstStyle/>
          <a:p>
            <a:r>
              <a:rPr lang="en-US"/>
              <a:t>Campanile Scenario</a:t>
            </a:r>
          </a:p>
        </p:txBody>
      </p:sp>
      <p:sp>
        <p:nvSpPr>
          <p:cNvPr id="536579" name="Rectangle 3"/>
          <p:cNvSpPr>
            <a:spLocks noChangeArrowheads="1"/>
          </p:cNvSpPr>
          <p:nvPr/>
        </p:nvSpPr>
        <p:spPr bwMode="auto">
          <a:xfrm>
            <a:off x="0" y="253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36580" name="Rectangle 4"/>
          <p:cNvSpPr>
            <a:spLocks noChangeArrowheads="1"/>
          </p:cNvSpPr>
          <p:nvPr/>
        </p:nvSpPr>
        <p:spPr bwMode="auto">
          <a:xfrm>
            <a:off x="0" y="409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endParaRPr lang="en-US" sz="2400">
              <a:latin typeface="Times New Roman" charset="0"/>
            </a:endParaRPr>
          </a:p>
        </p:txBody>
      </p:sp>
      <p:grpSp>
        <p:nvGrpSpPr>
          <p:cNvPr id="536581" name="Group 5"/>
          <p:cNvGrpSpPr>
            <a:grpSpLocks/>
          </p:cNvGrpSpPr>
          <p:nvPr/>
        </p:nvGrpSpPr>
        <p:grpSpPr bwMode="auto">
          <a:xfrm>
            <a:off x="152400" y="1347788"/>
            <a:ext cx="8763000" cy="4138612"/>
            <a:chOff x="96" y="849"/>
            <a:chExt cx="5520" cy="2607"/>
          </a:xfrm>
        </p:grpSpPr>
        <p:sp>
          <p:nvSpPr>
            <p:cNvPr id="536582" name="Text Box 6"/>
            <p:cNvSpPr txBox="1">
              <a:spLocks noChangeArrowheads="1"/>
            </p:cNvSpPr>
            <p:nvPr/>
          </p:nvSpPr>
          <p:spPr bwMode="auto">
            <a:xfrm>
              <a:off x="1244" y="1589"/>
              <a:ext cx="782" cy="46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400"/>
                <a:t>Gathering</a:t>
              </a:r>
            </a:p>
            <a:p>
              <a:r>
                <a:rPr lang="fi-FI" sz="1400"/>
                <a:t>of Contextual</a:t>
              </a:r>
            </a:p>
            <a:p>
              <a:r>
                <a:rPr lang="fi-FI" sz="1400"/>
                <a:t>Metadata</a:t>
              </a:r>
              <a:endParaRPr lang="en-GB" sz="1400"/>
            </a:p>
          </p:txBody>
        </p:sp>
        <p:sp>
          <p:nvSpPr>
            <p:cNvPr id="536583" name="Text Box 7"/>
            <p:cNvSpPr txBox="1">
              <a:spLocks noChangeArrowheads="1"/>
            </p:cNvSpPr>
            <p:nvPr/>
          </p:nvSpPr>
          <p:spPr bwMode="auto">
            <a:xfrm>
              <a:off x="4841" y="1660"/>
              <a:ext cx="676" cy="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400"/>
                <a:t>User</a:t>
              </a:r>
            </a:p>
            <a:p>
              <a:r>
                <a:rPr lang="fi-FI" sz="1400"/>
                <a:t>Verification</a:t>
              </a:r>
            </a:p>
          </p:txBody>
        </p:sp>
        <p:cxnSp>
          <p:nvCxnSpPr>
            <p:cNvPr id="536584" name="AutoShape 8"/>
            <p:cNvCxnSpPr>
              <a:cxnSpLocks noChangeShapeType="1"/>
              <a:stCxn id="536582" idx="3"/>
              <a:endCxn id="536597" idx="1"/>
            </p:cNvCxnSpPr>
            <p:nvPr/>
          </p:nvCxnSpPr>
          <p:spPr bwMode="auto">
            <a:xfrm flipV="1">
              <a:off x="2053" y="1837"/>
              <a:ext cx="354" cy="2"/>
            </a:xfrm>
            <a:prstGeom prst="straightConnector1">
              <a:avLst/>
            </a:prstGeom>
            <a:noFill/>
            <a:ln w="1905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6585" name="AutoShape 9"/>
            <p:cNvCxnSpPr>
              <a:cxnSpLocks noChangeShapeType="1"/>
              <a:stCxn id="536598" idx="3"/>
              <a:endCxn id="536583" idx="1"/>
            </p:cNvCxnSpPr>
            <p:nvPr/>
          </p:nvCxnSpPr>
          <p:spPr bwMode="auto">
            <a:xfrm>
              <a:off x="4423" y="1838"/>
              <a:ext cx="394" cy="0"/>
            </a:xfrm>
            <a:prstGeom prst="straightConnector1">
              <a:avLst/>
            </a:prstGeom>
            <a:noFill/>
            <a:ln w="1905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6586" name="AutoShape 10"/>
            <p:cNvCxnSpPr>
              <a:cxnSpLocks noChangeShapeType="1"/>
              <a:stCxn id="536583" idx="0"/>
              <a:endCxn id="536599" idx="0"/>
            </p:cNvCxnSpPr>
            <p:nvPr/>
          </p:nvCxnSpPr>
          <p:spPr bwMode="auto">
            <a:xfrm rot="5400000" flipH="1">
              <a:off x="4307" y="788"/>
              <a:ext cx="74" cy="1670"/>
            </a:xfrm>
            <a:prstGeom prst="bentConnector3">
              <a:avLst>
                <a:gd name="adj1" fmla="val 308694"/>
              </a:avLst>
            </a:prstGeom>
            <a:noFill/>
            <a:ln w="19050">
              <a:solidFill>
                <a:schemeClr val="tx1"/>
              </a:solidFill>
              <a:miter lim="800000"/>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6587" name="Text Box 11"/>
            <p:cNvSpPr txBox="1">
              <a:spLocks noChangeArrowheads="1"/>
            </p:cNvSpPr>
            <p:nvPr/>
          </p:nvSpPr>
          <p:spPr bwMode="auto">
            <a:xfrm>
              <a:off x="193" y="1665"/>
              <a:ext cx="683" cy="332"/>
            </a:xfrm>
            <a:prstGeom prst="rect">
              <a:avLst/>
            </a:prstGeom>
            <a:solidFill>
              <a:schemeClr val="bg1"/>
            </a:solidFill>
            <a:ln w="9525">
              <a:solidFill>
                <a:schemeClr val="tx1"/>
              </a:solidFill>
              <a:prstDash val="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i-FI" sz="1400"/>
                <a:t>Image</a:t>
              </a:r>
            </a:p>
            <a:p>
              <a:r>
                <a:rPr lang="fi-FI" sz="1400"/>
                <a:t>Capture</a:t>
              </a:r>
              <a:endParaRPr lang="en-GB" sz="1400"/>
            </a:p>
          </p:txBody>
        </p:sp>
        <p:cxnSp>
          <p:nvCxnSpPr>
            <p:cNvPr id="536588" name="AutoShape 12"/>
            <p:cNvCxnSpPr>
              <a:cxnSpLocks noChangeShapeType="1"/>
              <a:stCxn id="536587" idx="3"/>
              <a:endCxn id="536582" idx="1"/>
            </p:cNvCxnSpPr>
            <p:nvPr/>
          </p:nvCxnSpPr>
          <p:spPr bwMode="auto">
            <a:xfrm flipV="1">
              <a:off x="876" y="1839"/>
              <a:ext cx="342" cy="4"/>
            </a:xfrm>
            <a:prstGeom prst="straightConnector1">
              <a:avLst/>
            </a:prstGeom>
            <a:noFill/>
            <a:ln w="1905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6589" name="Text Box 13"/>
            <p:cNvSpPr txBox="1">
              <a:spLocks noChangeArrowheads="1"/>
            </p:cNvSpPr>
            <p:nvPr/>
          </p:nvSpPr>
          <p:spPr bwMode="auto">
            <a:xfrm>
              <a:off x="1201" y="2444"/>
              <a:ext cx="811"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i-FI" sz="1200" b="1"/>
                <a:t>Gathered Data:</a:t>
              </a:r>
            </a:p>
            <a:p>
              <a:pPr algn="l">
                <a:buFontTx/>
                <a:buChar char="•"/>
              </a:pPr>
              <a:r>
                <a:rPr lang="fi-FI" sz="1200" b="1"/>
                <a:t> Location Data</a:t>
              </a:r>
            </a:p>
            <a:p>
              <a:pPr algn="l">
                <a:buFontTx/>
                <a:buChar char="•"/>
              </a:pPr>
              <a:r>
                <a:rPr lang="fi-FI" sz="1200" b="1"/>
                <a:t> Time</a:t>
              </a:r>
            </a:p>
            <a:p>
              <a:pPr algn="l">
                <a:buFontTx/>
                <a:buChar char="•"/>
              </a:pPr>
              <a:r>
                <a:rPr lang="fi-FI" sz="1200" b="1"/>
                <a:t> Date</a:t>
              </a:r>
            </a:p>
            <a:p>
              <a:pPr algn="l">
                <a:buFontTx/>
                <a:buChar char="•"/>
              </a:pPr>
              <a:r>
                <a:rPr lang="fi-FI" sz="1200" b="1"/>
                <a:t> Username</a:t>
              </a:r>
              <a:endParaRPr lang="en-GB" sz="1200" b="1"/>
            </a:p>
          </p:txBody>
        </p:sp>
        <p:sp>
          <p:nvSpPr>
            <p:cNvPr id="536590" name="Text Box 14"/>
            <p:cNvSpPr txBox="1">
              <a:spLocks noChangeArrowheads="1"/>
            </p:cNvSpPr>
            <p:nvPr/>
          </p:nvSpPr>
          <p:spPr bwMode="auto">
            <a:xfrm>
              <a:off x="2661" y="2446"/>
              <a:ext cx="16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i-FI" sz="1200" b="1"/>
                <a:t>Processing  Results:</a:t>
              </a:r>
            </a:p>
            <a:p>
              <a:pPr algn="l">
                <a:buFontTx/>
                <a:buChar char="•"/>
              </a:pPr>
              <a:r>
                <a:rPr lang="fi-FI" sz="1200" b="1"/>
                <a:t> Location City: Berkeley (100%)</a:t>
              </a:r>
            </a:p>
            <a:p>
              <a:pPr algn="l">
                <a:buFontTx/>
                <a:buChar char="•"/>
              </a:pPr>
              <a:r>
                <a:rPr lang="fi-FI" sz="1200" b="1"/>
                <a:t> Day of Week: Saturday (100%)</a:t>
              </a:r>
            </a:p>
            <a:p>
              <a:pPr algn="l">
                <a:buFontTx/>
                <a:buChar char="•"/>
              </a:pPr>
              <a:r>
                <a:rPr lang="fi-FI" sz="1200" b="1"/>
                <a:t> Location Name: Campanile (62%)</a:t>
              </a:r>
            </a:p>
            <a:p>
              <a:pPr algn="l">
                <a:buFontTx/>
                <a:buChar char="•"/>
              </a:pPr>
              <a:r>
                <a:rPr lang="fi-FI" sz="1200" b="1"/>
                <a:t> Setting: Outside (82%)</a:t>
              </a:r>
              <a:endParaRPr lang="en-GB" sz="1200" b="1"/>
            </a:p>
          </p:txBody>
        </p:sp>
        <p:sp>
          <p:nvSpPr>
            <p:cNvPr id="536591" name="Text Box 15"/>
            <p:cNvSpPr txBox="1">
              <a:spLocks noChangeArrowheads="1"/>
            </p:cNvSpPr>
            <p:nvPr/>
          </p:nvSpPr>
          <p:spPr bwMode="auto">
            <a:xfrm>
              <a:off x="3490" y="849"/>
              <a:ext cx="1745"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i-FI" sz="1200" b="1"/>
                <a:t>Verified Information: </a:t>
              </a:r>
            </a:p>
            <a:p>
              <a:pPr algn="l">
                <a:buFontTx/>
                <a:buChar char="•"/>
              </a:pPr>
              <a:r>
                <a:rPr lang="fi-FI" sz="1200" b="1"/>
                <a:t> Location Name: Campanile (100%)</a:t>
              </a:r>
            </a:p>
            <a:p>
              <a:pPr algn="l">
                <a:buFontTx/>
                <a:buChar char="•"/>
              </a:pPr>
              <a:r>
                <a:rPr lang="fi-FI" sz="1200" b="1"/>
                <a:t> Setting: Outside (100%)</a:t>
              </a:r>
              <a:endParaRPr lang="en-GB" sz="1200" b="1"/>
            </a:p>
          </p:txBody>
        </p:sp>
        <p:cxnSp>
          <p:nvCxnSpPr>
            <p:cNvPr id="536592" name="AutoShape 16"/>
            <p:cNvCxnSpPr>
              <a:cxnSpLocks noChangeShapeType="1"/>
              <a:stCxn id="536587" idx="2"/>
              <a:endCxn id="536603" idx="0"/>
            </p:cNvCxnSpPr>
            <p:nvPr/>
          </p:nvCxnSpPr>
          <p:spPr bwMode="auto">
            <a:xfrm>
              <a:off x="535" y="2021"/>
              <a:ext cx="1" cy="347"/>
            </a:xfrm>
            <a:prstGeom prst="straightConnector1">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6593" name="AutoShape 17"/>
            <p:cNvCxnSpPr>
              <a:cxnSpLocks noChangeShapeType="1"/>
              <a:stCxn id="536582" idx="2"/>
              <a:endCxn id="536589" idx="0"/>
            </p:cNvCxnSpPr>
            <p:nvPr/>
          </p:nvCxnSpPr>
          <p:spPr bwMode="auto">
            <a:xfrm>
              <a:off x="1635" y="2088"/>
              <a:ext cx="1" cy="356"/>
            </a:xfrm>
            <a:prstGeom prst="straightConnector1">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6594" name="AutoShape 18"/>
            <p:cNvCxnSpPr>
              <a:cxnSpLocks noChangeShapeType="1"/>
              <a:stCxn id="536590" idx="0"/>
              <a:endCxn id="536599" idx="2"/>
            </p:cNvCxnSpPr>
            <p:nvPr/>
          </p:nvCxnSpPr>
          <p:spPr bwMode="auto">
            <a:xfrm flipV="1">
              <a:off x="3507" y="2089"/>
              <a:ext cx="2" cy="357"/>
            </a:xfrm>
            <a:prstGeom prst="straightConnector1">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6595" name="AutoShape 19"/>
            <p:cNvCxnSpPr>
              <a:cxnSpLocks noChangeShapeType="1"/>
              <a:stCxn id="536583" idx="2"/>
              <a:endCxn id="536601" idx="0"/>
            </p:cNvCxnSpPr>
            <p:nvPr/>
          </p:nvCxnSpPr>
          <p:spPr bwMode="auto">
            <a:xfrm>
              <a:off x="5179" y="2015"/>
              <a:ext cx="0" cy="406"/>
            </a:xfrm>
            <a:prstGeom prst="straightConnector1">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536596" name="Group 20"/>
            <p:cNvGrpSpPr>
              <a:grpSpLocks/>
            </p:cNvGrpSpPr>
            <p:nvPr/>
          </p:nvGrpSpPr>
          <p:grpSpPr bwMode="auto">
            <a:xfrm>
              <a:off x="2407" y="1587"/>
              <a:ext cx="2016" cy="467"/>
              <a:chOff x="1626" y="2272"/>
              <a:chExt cx="2481" cy="436"/>
            </a:xfrm>
          </p:grpSpPr>
          <p:sp>
            <p:nvSpPr>
              <p:cNvPr id="536597" name="Text Box 21"/>
              <p:cNvSpPr txBox="1">
                <a:spLocks noChangeArrowheads="1"/>
              </p:cNvSpPr>
              <p:nvPr/>
            </p:nvSpPr>
            <p:spPr bwMode="auto">
              <a:xfrm>
                <a:off x="1626" y="2272"/>
                <a:ext cx="1373" cy="4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i-FI" sz="1400"/>
                  <a:t>Metadata (and</a:t>
                </a:r>
              </a:p>
              <a:p>
                <a:r>
                  <a:rPr lang="fi-FI" sz="1400"/>
                  <a:t>Media) Similarity Processing</a:t>
                </a:r>
                <a:endParaRPr lang="en-GB" sz="1400"/>
              </a:p>
            </p:txBody>
          </p:sp>
          <p:sp>
            <p:nvSpPr>
              <p:cNvPr id="536598" name="Text Box 22"/>
              <p:cNvSpPr txBox="1">
                <a:spLocks noChangeArrowheads="1"/>
              </p:cNvSpPr>
              <p:nvPr/>
            </p:nvSpPr>
            <p:spPr bwMode="auto">
              <a:xfrm>
                <a:off x="2990" y="2273"/>
                <a:ext cx="1117" cy="4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i-FI" sz="1400"/>
                  <a:t>Metadata and Media Sharing and Reuse</a:t>
                </a:r>
                <a:endParaRPr lang="en-GB" sz="1400"/>
              </a:p>
            </p:txBody>
          </p:sp>
        </p:grpSp>
        <p:sp>
          <p:nvSpPr>
            <p:cNvPr id="536599" name="Rectangle 23"/>
            <p:cNvSpPr>
              <a:spLocks noChangeArrowheads="1"/>
            </p:cNvSpPr>
            <p:nvPr/>
          </p:nvSpPr>
          <p:spPr bwMode="auto">
            <a:xfrm>
              <a:off x="3383" y="1586"/>
              <a:ext cx="251" cy="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6600" name="Group 24"/>
            <p:cNvGrpSpPr>
              <a:grpSpLocks/>
            </p:cNvGrpSpPr>
            <p:nvPr/>
          </p:nvGrpSpPr>
          <p:grpSpPr bwMode="auto">
            <a:xfrm>
              <a:off x="4741" y="2421"/>
              <a:ext cx="875" cy="1035"/>
              <a:chOff x="2900" y="2845"/>
              <a:chExt cx="817" cy="966"/>
            </a:xfrm>
          </p:grpSpPr>
          <p:pic>
            <p:nvPicPr>
              <p:cNvPr id="536601" name="Picture 25" descr="CAM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 y="2845"/>
                <a:ext cx="817" cy="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6602" name="Picture 26" descr="camera"/>
              <p:cNvPicPr>
                <a:picLocks noChangeAspect="1" noChangeArrowheads="1"/>
              </p:cNvPicPr>
              <p:nvPr/>
            </p:nvPicPr>
            <p:blipFill>
              <a:blip r:embed="rId4">
                <a:extLst>
                  <a:ext uri="{28A0092B-C50C-407E-A947-70E740481C1C}">
                    <a14:useLocalDpi xmlns:a14="http://schemas.microsoft.com/office/drawing/2010/main" val="0"/>
                  </a:ext>
                </a:extLst>
              </a:blip>
              <a:srcRect l="16078" t="26598" r="20462" b="16701"/>
              <a:stretch>
                <a:fillRect/>
              </a:stretch>
            </p:blipFill>
            <p:spPr bwMode="auto">
              <a:xfrm>
                <a:off x="3388" y="3071"/>
                <a:ext cx="239" cy="2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536603" name="Picture 27" descr="cam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2368"/>
              <a:ext cx="879" cy="10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ate Placeholder 3"/>
          <p:cNvSpPr>
            <a:spLocks noGrp="1"/>
          </p:cNvSpPr>
          <p:nvPr>
            <p:ph type="dt" sz="half" idx="10"/>
          </p:nvPr>
        </p:nvSpPr>
        <p:spPr/>
        <p:txBody>
          <a:bodyPr/>
          <a:lstStyle/>
          <a:p>
            <a:r>
              <a:rPr lang="en-US"/>
              <a:t>IS 240 - Spring 2011</a:t>
            </a:r>
          </a:p>
        </p:txBody>
      </p:sp>
      <p:sp>
        <p:nvSpPr>
          <p:cNvPr id="620546" name="Rectangle 2"/>
          <p:cNvSpPr>
            <a:spLocks noGrp="1" noChangeArrowheads="1"/>
          </p:cNvSpPr>
          <p:nvPr>
            <p:ph type="title"/>
          </p:nvPr>
        </p:nvSpPr>
        <p:spPr/>
        <p:txBody>
          <a:bodyPr/>
          <a:lstStyle/>
          <a:p>
            <a:r>
              <a:rPr lang="en-US"/>
              <a:t>MMM Architecture</a:t>
            </a:r>
          </a:p>
        </p:txBody>
      </p:sp>
      <p:sp>
        <p:nvSpPr>
          <p:cNvPr id="620547" name="Rectangle 3"/>
          <p:cNvSpPr>
            <a:spLocks noChangeArrowheads="1"/>
          </p:cNvSpPr>
          <p:nvPr/>
        </p:nvSpPr>
        <p:spPr bwMode="auto">
          <a:xfrm>
            <a:off x="0" y="253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20548" name="Rectangle 4"/>
          <p:cNvSpPr>
            <a:spLocks noChangeArrowheads="1"/>
          </p:cNvSpPr>
          <p:nvPr/>
        </p:nvSpPr>
        <p:spPr bwMode="auto">
          <a:xfrm>
            <a:off x="0" y="409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endParaRPr lang="en-US" sz="2400">
              <a:latin typeface="Times New Roman" charset="0"/>
            </a:endParaRPr>
          </a:p>
        </p:txBody>
      </p:sp>
      <p:graphicFrame>
        <p:nvGraphicFramePr>
          <p:cNvPr id="620549" name="Object 5"/>
          <p:cNvGraphicFramePr>
            <a:graphicFrameLocks noGrp="1" noChangeAspect="1"/>
          </p:cNvGraphicFramePr>
          <p:nvPr>
            <p:ph idx="1"/>
          </p:nvPr>
        </p:nvGraphicFramePr>
        <p:xfrm>
          <a:off x="8364538" y="76200"/>
          <a:ext cx="684212" cy="838200"/>
        </p:xfrm>
        <a:graphic>
          <a:graphicData uri="http://schemas.openxmlformats.org/presentationml/2006/ole">
            <mc:AlternateContent xmlns:mc="http://schemas.openxmlformats.org/markup-compatibility/2006">
              <mc:Choice xmlns:v="urn:schemas-microsoft-com:vml" Requires="v">
                <p:oleObj spid="_x0000_s620602" name="Image" r:id="rId4" imgW="851094" imgH="1042005" progId="Photoshop.Image.5">
                  <p:embed/>
                </p:oleObj>
              </mc:Choice>
              <mc:Fallback>
                <p:oleObj name="Image" r:id="rId4" imgW="851094" imgH="1042005" progId="Photoshop.Image.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4538" y="76200"/>
                        <a:ext cx="68421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620550" name="Group 6"/>
          <p:cNvGrpSpPr>
            <a:grpSpLocks/>
          </p:cNvGrpSpPr>
          <p:nvPr/>
        </p:nvGrpSpPr>
        <p:grpSpPr bwMode="auto">
          <a:xfrm>
            <a:off x="8229600" y="0"/>
            <a:ext cx="914400" cy="914400"/>
            <a:chOff x="5184" y="0"/>
            <a:chExt cx="576" cy="576"/>
          </a:xfrm>
        </p:grpSpPr>
        <p:pic>
          <p:nvPicPr>
            <p:cNvPr id="620551" name="Picture 7" descr="3650_hp">
              <a:hlinkClick r:i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 y="27"/>
              <a:ext cx="576" cy="549"/>
            </a:xfrm>
            <a:prstGeom prst="rect">
              <a:avLst/>
            </a:prstGeom>
            <a:noFill/>
            <a:extLst>
              <a:ext uri="{909E8E84-426E-40dd-AFC4-6F175D3DCCD1}">
                <a14:hiddenFill xmlns:a14="http://schemas.microsoft.com/office/drawing/2010/main">
                  <a:solidFill>
                    <a:srgbClr val="FFFFFF"/>
                  </a:solidFill>
                </a14:hiddenFill>
              </a:ext>
            </a:extLst>
          </p:spPr>
        </p:pic>
        <p:sp>
          <p:nvSpPr>
            <p:cNvPr id="620552" name="Rectangle 8"/>
            <p:cNvSpPr>
              <a:spLocks noChangeArrowheads="1"/>
            </p:cNvSpPr>
            <p:nvPr/>
          </p:nvSpPr>
          <p:spPr bwMode="auto">
            <a:xfrm>
              <a:off x="5184" y="0"/>
              <a:ext cx="57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20553" name="Group 9"/>
          <p:cNvGrpSpPr>
            <a:grpSpLocks/>
          </p:cNvGrpSpPr>
          <p:nvPr/>
        </p:nvGrpSpPr>
        <p:grpSpPr bwMode="auto">
          <a:xfrm>
            <a:off x="3321050" y="990600"/>
            <a:ext cx="1679575" cy="744538"/>
            <a:chOff x="2112" y="192"/>
            <a:chExt cx="1248" cy="553"/>
          </a:xfrm>
        </p:grpSpPr>
        <p:sp>
          <p:nvSpPr>
            <p:cNvPr id="620554" name="Rectangle 10"/>
            <p:cNvSpPr>
              <a:spLocks noChangeArrowheads="1"/>
            </p:cNvSpPr>
            <p:nvPr/>
          </p:nvSpPr>
          <p:spPr bwMode="auto">
            <a:xfrm>
              <a:off x="2112" y="192"/>
              <a:ext cx="1008" cy="52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0555" name="Text Box 11"/>
            <p:cNvSpPr txBox="1">
              <a:spLocks noChangeArrowheads="1"/>
            </p:cNvSpPr>
            <p:nvPr/>
          </p:nvSpPr>
          <p:spPr bwMode="auto">
            <a:xfrm>
              <a:off x="2304" y="339"/>
              <a:ext cx="683"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i-FI" sz="2000"/>
                <a:t>Phone</a:t>
              </a:r>
              <a:endParaRPr lang="en-GB" sz="2000"/>
            </a:p>
          </p:txBody>
        </p:sp>
        <p:sp>
          <p:nvSpPr>
            <p:cNvPr id="620556" name="Rectangle 12"/>
            <p:cNvSpPr>
              <a:spLocks noChangeArrowheads="1"/>
            </p:cNvSpPr>
            <p:nvPr/>
          </p:nvSpPr>
          <p:spPr bwMode="auto">
            <a:xfrm>
              <a:off x="3120" y="192"/>
              <a:ext cx="240" cy="528"/>
            </a:xfrm>
            <a:prstGeom prst="rect">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0557" name="Text Box 13"/>
            <p:cNvSpPr txBox="1">
              <a:spLocks noChangeArrowheads="1"/>
            </p:cNvSpPr>
            <p:nvPr/>
          </p:nvSpPr>
          <p:spPr bwMode="auto">
            <a:xfrm rot="5400000">
              <a:off x="2961" y="367"/>
              <a:ext cx="552"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i-FI" sz="1200">
                  <a:solidFill>
                    <a:schemeClr val="bg1"/>
                  </a:solidFill>
                </a:rPr>
                <a:t>Browser</a:t>
              </a:r>
              <a:endParaRPr lang="en-GB" sz="1200">
                <a:solidFill>
                  <a:schemeClr val="bg1"/>
                </a:solidFill>
              </a:endParaRPr>
            </a:p>
          </p:txBody>
        </p:sp>
      </p:grpSp>
      <p:grpSp>
        <p:nvGrpSpPr>
          <p:cNvPr id="620558" name="Group 14"/>
          <p:cNvGrpSpPr>
            <a:grpSpLocks/>
          </p:cNvGrpSpPr>
          <p:nvPr/>
        </p:nvGrpSpPr>
        <p:grpSpPr bwMode="auto">
          <a:xfrm>
            <a:off x="2133600" y="1958975"/>
            <a:ext cx="3886200" cy="3222625"/>
            <a:chOff x="1316" y="1008"/>
            <a:chExt cx="2658" cy="2200"/>
          </a:xfrm>
        </p:grpSpPr>
        <p:sp>
          <p:nvSpPr>
            <p:cNvPr id="620559" name="Rectangle 15"/>
            <p:cNvSpPr>
              <a:spLocks noChangeArrowheads="1"/>
            </p:cNvSpPr>
            <p:nvPr/>
          </p:nvSpPr>
          <p:spPr bwMode="auto">
            <a:xfrm>
              <a:off x="1316" y="1008"/>
              <a:ext cx="2658" cy="2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0560" name="Text Box 16"/>
            <p:cNvSpPr txBox="1">
              <a:spLocks noChangeArrowheads="1"/>
            </p:cNvSpPr>
            <p:nvPr/>
          </p:nvSpPr>
          <p:spPr bwMode="auto">
            <a:xfrm>
              <a:off x="1762" y="1054"/>
              <a:ext cx="1662"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2000" b="1"/>
                <a:t>Application Server</a:t>
              </a:r>
              <a:endParaRPr lang="en-GB" sz="2000" b="1"/>
            </a:p>
          </p:txBody>
        </p:sp>
      </p:grpSp>
      <p:grpSp>
        <p:nvGrpSpPr>
          <p:cNvPr id="620561" name="Group 17"/>
          <p:cNvGrpSpPr>
            <a:grpSpLocks/>
          </p:cNvGrpSpPr>
          <p:nvPr/>
        </p:nvGrpSpPr>
        <p:grpSpPr bwMode="auto">
          <a:xfrm>
            <a:off x="2878138" y="2581275"/>
            <a:ext cx="1349375" cy="471488"/>
            <a:chOff x="2228" y="1537"/>
            <a:chExt cx="800" cy="350"/>
          </a:xfrm>
        </p:grpSpPr>
        <p:sp>
          <p:nvSpPr>
            <p:cNvPr id="620562" name="Rectangle 18"/>
            <p:cNvSpPr>
              <a:spLocks noChangeArrowheads="1"/>
            </p:cNvSpPr>
            <p:nvPr/>
          </p:nvSpPr>
          <p:spPr bwMode="auto">
            <a:xfrm>
              <a:off x="2228" y="1537"/>
              <a:ext cx="800" cy="3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1300"/>
                <a:t>Annotation</a:t>
              </a:r>
            </a:p>
            <a:p>
              <a:r>
                <a:rPr lang="fi-FI" sz="1300"/>
                <a:t>Process Handling</a:t>
              </a:r>
              <a:endParaRPr lang="en-US" sz="1300"/>
            </a:p>
          </p:txBody>
        </p:sp>
        <p:sp>
          <p:nvSpPr>
            <p:cNvPr id="620563" name="Text Box 19"/>
            <p:cNvSpPr txBox="1">
              <a:spLocks noChangeArrowheads="1"/>
            </p:cNvSpPr>
            <p:nvPr/>
          </p:nvSpPr>
          <p:spPr bwMode="auto">
            <a:xfrm>
              <a:off x="2582" y="1578"/>
              <a:ext cx="10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sz="1200"/>
            </a:p>
          </p:txBody>
        </p:sp>
      </p:grpSp>
      <p:sp>
        <p:nvSpPr>
          <p:cNvPr id="620564" name="Text Box 20"/>
          <p:cNvSpPr txBox="1">
            <a:spLocks noChangeArrowheads="1"/>
          </p:cNvSpPr>
          <p:nvPr/>
        </p:nvSpPr>
        <p:spPr bwMode="auto">
          <a:xfrm rot="5400000">
            <a:off x="5809456" y="2345532"/>
            <a:ext cx="1030287" cy="304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i-FI" sz="1400"/>
              <a:t>xhtml</a:t>
            </a:r>
            <a:endParaRPr lang="en-GB" sz="1400"/>
          </a:p>
        </p:txBody>
      </p:sp>
      <p:sp>
        <p:nvSpPr>
          <p:cNvPr id="620565" name="Text Box 21"/>
          <p:cNvSpPr txBox="1">
            <a:spLocks noChangeArrowheads="1"/>
          </p:cNvSpPr>
          <p:nvPr/>
        </p:nvSpPr>
        <p:spPr bwMode="auto">
          <a:xfrm>
            <a:off x="3741738" y="4876800"/>
            <a:ext cx="701675" cy="284163"/>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200"/>
              <a:t>Facade</a:t>
            </a:r>
            <a:endParaRPr lang="en-GB" sz="1200"/>
          </a:p>
        </p:txBody>
      </p:sp>
      <p:sp>
        <p:nvSpPr>
          <p:cNvPr id="620566" name="Rectangle 22"/>
          <p:cNvSpPr>
            <a:spLocks noChangeArrowheads="1"/>
          </p:cNvSpPr>
          <p:nvPr/>
        </p:nvSpPr>
        <p:spPr bwMode="auto">
          <a:xfrm>
            <a:off x="2101850" y="5432425"/>
            <a:ext cx="996950" cy="587375"/>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1600">
                <a:solidFill>
                  <a:schemeClr val="bg1"/>
                </a:solidFill>
              </a:rPr>
              <a:t>Metadata</a:t>
            </a:r>
          </a:p>
          <a:p>
            <a:r>
              <a:rPr lang="fi-FI" sz="1600">
                <a:solidFill>
                  <a:schemeClr val="bg1"/>
                </a:solidFill>
              </a:rPr>
              <a:t>Service</a:t>
            </a:r>
            <a:endParaRPr lang="en-US" sz="1600">
              <a:solidFill>
                <a:schemeClr val="bg1"/>
              </a:solidFill>
            </a:endParaRPr>
          </a:p>
        </p:txBody>
      </p:sp>
      <p:sp>
        <p:nvSpPr>
          <p:cNvPr id="620567" name="AutoShape 23"/>
          <p:cNvSpPr>
            <a:spLocks noChangeArrowheads="1"/>
          </p:cNvSpPr>
          <p:nvPr/>
        </p:nvSpPr>
        <p:spPr bwMode="auto">
          <a:xfrm>
            <a:off x="3733800" y="5489575"/>
            <a:ext cx="709613" cy="904875"/>
          </a:xfrm>
          <a:prstGeom prst="flowChartMagneticDisk">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2400"/>
              <a:t>DB</a:t>
            </a:r>
            <a:endParaRPr lang="en-GB" sz="2400"/>
          </a:p>
        </p:txBody>
      </p:sp>
      <p:cxnSp>
        <p:nvCxnSpPr>
          <p:cNvPr id="620568" name="AutoShape 24"/>
          <p:cNvCxnSpPr>
            <a:cxnSpLocks noChangeShapeType="1"/>
            <a:stCxn id="620559" idx="3"/>
            <a:endCxn id="620569" idx="1"/>
          </p:cNvCxnSpPr>
          <p:nvPr/>
        </p:nvCxnSpPr>
        <p:spPr bwMode="auto">
          <a:xfrm>
            <a:off x="6019800" y="3570288"/>
            <a:ext cx="814388" cy="3270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0569" name="Text Box 25"/>
          <p:cNvSpPr txBox="1">
            <a:spLocks noChangeArrowheads="1"/>
          </p:cNvSpPr>
          <p:nvPr/>
        </p:nvSpPr>
        <p:spPr bwMode="auto">
          <a:xfrm>
            <a:off x="6834188" y="3602038"/>
            <a:ext cx="939800" cy="59055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600"/>
              <a:t>Desktop</a:t>
            </a:r>
          </a:p>
          <a:p>
            <a:r>
              <a:rPr lang="fi-FI" sz="1600"/>
              <a:t>Browser</a:t>
            </a:r>
            <a:endParaRPr lang="en-GB" sz="1600"/>
          </a:p>
        </p:txBody>
      </p:sp>
      <p:sp>
        <p:nvSpPr>
          <p:cNvPr id="620570" name="Text Box 26"/>
          <p:cNvSpPr txBox="1">
            <a:spLocks noChangeArrowheads="1"/>
          </p:cNvSpPr>
          <p:nvPr/>
        </p:nvSpPr>
        <p:spPr bwMode="auto">
          <a:xfrm rot="5400000">
            <a:off x="1485107" y="3388519"/>
            <a:ext cx="1639887" cy="346075"/>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600"/>
              <a:t>Phone Gateway</a:t>
            </a:r>
            <a:endParaRPr lang="en-GB" sz="1600"/>
          </a:p>
        </p:txBody>
      </p:sp>
      <p:sp>
        <p:nvSpPr>
          <p:cNvPr id="620571" name="Text Box 27"/>
          <p:cNvSpPr txBox="1">
            <a:spLocks noChangeArrowheads="1"/>
          </p:cNvSpPr>
          <p:nvPr/>
        </p:nvSpPr>
        <p:spPr bwMode="auto">
          <a:xfrm>
            <a:off x="6096000" y="3530600"/>
            <a:ext cx="623888" cy="304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i-FI" sz="1400"/>
              <a:t>html</a:t>
            </a:r>
            <a:endParaRPr lang="en-GB" sz="1400"/>
          </a:p>
        </p:txBody>
      </p:sp>
      <p:sp>
        <p:nvSpPr>
          <p:cNvPr id="620572" name="Text Box 28"/>
          <p:cNvSpPr txBox="1">
            <a:spLocks noChangeArrowheads="1"/>
          </p:cNvSpPr>
          <p:nvPr/>
        </p:nvSpPr>
        <p:spPr bwMode="auto">
          <a:xfrm rot="5400000">
            <a:off x="5207000" y="3355975"/>
            <a:ext cx="1266825" cy="3460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600"/>
              <a:t>Web Server</a:t>
            </a:r>
            <a:endParaRPr lang="en-GB" sz="1600"/>
          </a:p>
        </p:txBody>
      </p:sp>
      <p:grpSp>
        <p:nvGrpSpPr>
          <p:cNvPr id="620573" name="Group 29"/>
          <p:cNvGrpSpPr>
            <a:grpSpLocks/>
          </p:cNvGrpSpPr>
          <p:nvPr/>
        </p:nvGrpSpPr>
        <p:grpSpPr bwMode="auto">
          <a:xfrm>
            <a:off x="2876550" y="3525838"/>
            <a:ext cx="1350963" cy="471487"/>
            <a:chOff x="2228" y="1537"/>
            <a:chExt cx="800" cy="350"/>
          </a:xfrm>
        </p:grpSpPr>
        <p:sp>
          <p:nvSpPr>
            <p:cNvPr id="620574" name="Rectangle 30"/>
            <p:cNvSpPr>
              <a:spLocks noChangeArrowheads="1"/>
            </p:cNvSpPr>
            <p:nvPr/>
          </p:nvSpPr>
          <p:spPr bwMode="auto">
            <a:xfrm>
              <a:off x="2228" y="1537"/>
              <a:ext cx="800" cy="3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1400"/>
                <a:t>Metadata</a:t>
              </a:r>
            </a:p>
            <a:p>
              <a:r>
                <a:rPr lang="fi-FI" sz="1400"/>
                <a:t>Processing</a:t>
              </a:r>
              <a:endParaRPr lang="en-US" sz="1400"/>
            </a:p>
          </p:txBody>
        </p:sp>
        <p:sp>
          <p:nvSpPr>
            <p:cNvPr id="620575" name="Text Box 31"/>
            <p:cNvSpPr txBox="1">
              <a:spLocks noChangeArrowheads="1"/>
            </p:cNvSpPr>
            <p:nvPr/>
          </p:nvSpPr>
          <p:spPr bwMode="auto">
            <a:xfrm>
              <a:off x="2581" y="1579"/>
              <a:ext cx="11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sz="1200"/>
            </a:p>
          </p:txBody>
        </p:sp>
      </p:grpSp>
      <p:sp>
        <p:nvSpPr>
          <p:cNvPr id="620576" name="Text Box 32"/>
          <p:cNvSpPr txBox="1">
            <a:spLocks noChangeArrowheads="1"/>
          </p:cNvSpPr>
          <p:nvPr/>
        </p:nvSpPr>
        <p:spPr bwMode="auto">
          <a:xfrm>
            <a:off x="3522663" y="4592638"/>
            <a:ext cx="1184275" cy="284162"/>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200"/>
              <a:t>Object Factory</a:t>
            </a:r>
            <a:endParaRPr lang="en-GB" sz="1200"/>
          </a:p>
        </p:txBody>
      </p:sp>
      <p:sp>
        <p:nvSpPr>
          <p:cNvPr id="620577" name="Text Box 33"/>
          <p:cNvSpPr txBox="1">
            <a:spLocks noChangeArrowheads="1"/>
          </p:cNvSpPr>
          <p:nvPr/>
        </p:nvSpPr>
        <p:spPr bwMode="auto">
          <a:xfrm>
            <a:off x="5006975" y="4659313"/>
            <a:ext cx="863600" cy="466725"/>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1200"/>
              <a:t>Flamenco</a:t>
            </a:r>
          </a:p>
          <a:p>
            <a:r>
              <a:rPr lang="fi-FI" sz="1200"/>
              <a:t>Dumper</a:t>
            </a:r>
            <a:endParaRPr lang="en-GB" sz="1200"/>
          </a:p>
        </p:txBody>
      </p:sp>
      <p:sp>
        <p:nvSpPr>
          <p:cNvPr id="620578" name="AutoShape 34"/>
          <p:cNvSpPr>
            <a:spLocks noChangeArrowheads="1"/>
          </p:cNvSpPr>
          <p:nvPr/>
        </p:nvSpPr>
        <p:spPr bwMode="auto">
          <a:xfrm>
            <a:off x="6324600" y="5489575"/>
            <a:ext cx="914400" cy="904875"/>
          </a:xfrm>
          <a:prstGeom prst="flowChartMagneticDisk">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1600"/>
              <a:t>Flamenco</a:t>
            </a:r>
            <a:endParaRPr lang="en-GB" sz="1600"/>
          </a:p>
        </p:txBody>
      </p:sp>
      <p:grpSp>
        <p:nvGrpSpPr>
          <p:cNvPr id="620579" name="Group 35"/>
          <p:cNvGrpSpPr>
            <a:grpSpLocks/>
          </p:cNvGrpSpPr>
          <p:nvPr/>
        </p:nvGrpSpPr>
        <p:grpSpPr bwMode="auto">
          <a:xfrm>
            <a:off x="4224338" y="2584450"/>
            <a:ext cx="628650" cy="471488"/>
            <a:chOff x="2228" y="1537"/>
            <a:chExt cx="800" cy="350"/>
          </a:xfrm>
        </p:grpSpPr>
        <p:sp>
          <p:nvSpPr>
            <p:cNvPr id="620580" name="Rectangle 36"/>
            <p:cNvSpPr>
              <a:spLocks noChangeArrowheads="1"/>
            </p:cNvSpPr>
            <p:nvPr/>
          </p:nvSpPr>
          <p:spPr bwMode="auto">
            <a:xfrm>
              <a:off x="2228" y="1537"/>
              <a:ext cx="800" cy="3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fi-FI" sz="1400"/>
                <a:t>Dialog</a:t>
              </a:r>
            </a:p>
            <a:p>
              <a:r>
                <a:rPr lang="fi-FI" sz="1400"/>
                <a:t>Logic</a:t>
              </a:r>
              <a:endParaRPr lang="en-US" sz="1400"/>
            </a:p>
          </p:txBody>
        </p:sp>
        <p:sp>
          <p:nvSpPr>
            <p:cNvPr id="620581" name="Text Box 37"/>
            <p:cNvSpPr txBox="1">
              <a:spLocks noChangeArrowheads="1"/>
            </p:cNvSpPr>
            <p:nvPr/>
          </p:nvSpPr>
          <p:spPr bwMode="auto">
            <a:xfrm>
              <a:off x="2519" y="1579"/>
              <a:ext cx="234"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sz="1200"/>
            </a:p>
          </p:txBody>
        </p:sp>
      </p:grpSp>
      <p:cxnSp>
        <p:nvCxnSpPr>
          <p:cNvPr id="620582" name="AutoShape 38"/>
          <p:cNvCxnSpPr>
            <a:cxnSpLocks noChangeShapeType="1"/>
            <a:stCxn id="620559" idx="1"/>
            <a:endCxn id="620554" idx="1"/>
          </p:cNvCxnSpPr>
          <p:nvPr/>
        </p:nvCxnSpPr>
        <p:spPr bwMode="auto">
          <a:xfrm rot="10800000" flipH="1">
            <a:off x="2133600" y="1346200"/>
            <a:ext cx="1187450" cy="2224088"/>
          </a:xfrm>
          <a:prstGeom prst="bentConnector3">
            <a:avLst>
              <a:gd name="adj1" fmla="val -1925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3" name="AutoShape 39"/>
          <p:cNvCxnSpPr>
            <a:cxnSpLocks noChangeShapeType="1"/>
            <a:stCxn id="620557" idx="0"/>
            <a:endCxn id="620572" idx="0"/>
          </p:cNvCxnSpPr>
          <p:nvPr/>
        </p:nvCxnSpPr>
        <p:spPr bwMode="auto">
          <a:xfrm>
            <a:off x="4972050" y="1363663"/>
            <a:ext cx="1039813" cy="2163762"/>
          </a:xfrm>
          <a:prstGeom prst="bentConnector3">
            <a:avLst>
              <a:gd name="adj1" fmla="val 122139"/>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4" name="AutoShape 40"/>
          <p:cNvCxnSpPr>
            <a:cxnSpLocks noChangeShapeType="1"/>
            <a:stCxn id="620565" idx="2"/>
            <a:endCxn id="620567" idx="1"/>
          </p:cNvCxnSpPr>
          <p:nvPr/>
        </p:nvCxnSpPr>
        <p:spPr bwMode="auto">
          <a:xfrm flipH="1">
            <a:off x="4089400" y="5160963"/>
            <a:ext cx="3175" cy="328612"/>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5" name="AutoShape 41"/>
          <p:cNvCxnSpPr>
            <a:cxnSpLocks noChangeShapeType="1"/>
            <a:stCxn id="620577" idx="3"/>
            <a:endCxn id="620578" idx="1"/>
          </p:cNvCxnSpPr>
          <p:nvPr/>
        </p:nvCxnSpPr>
        <p:spPr bwMode="auto">
          <a:xfrm>
            <a:off x="5870575" y="4892675"/>
            <a:ext cx="911225" cy="5969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6" name="AutoShape 42"/>
          <p:cNvCxnSpPr>
            <a:cxnSpLocks noChangeShapeType="1"/>
            <a:stCxn id="620559" idx="2"/>
            <a:endCxn id="620559" idx="2"/>
          </p:cNvCxnSpPr>
          <p:nvPr/>
        </p:nvCxnSpPr>
        <p:spPr bwMode="auto">
          <a:xfrm>
            <a:off x="4076700" y="5181600"/>
            <a:ext cx="0"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7" name="AutoShape 43"/>
          <p:cNvCxnSpPr>
            <a:cxnSpLocks noChangeShapeType="1"/>
            <a:stCxn id="620574" idx="2"/>
            <a:endCxn id="620566" idx="0"/>
          </p:cNvCxnSpPr>
          <p:nvPr/>
        </p:nvCxnSpPr>
        <p:spPr bwMode="auto">
          <a:xfrm flipH="1">
            <a:off x="2600325" y="3997325"/>
            <a:ext cx="952500" cy="143510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8" name="AutoShape 44"/>
          <p:cNvCxnSpPr>
            <a:cxnSpLocks noChangeShapeType="1"/>
            <a:stCxn id="620574" idx="2"/>
            <a:endCxn id="620576" idx="0"/>
          </p:cNvCxnSpPr>
          <p:nvPr/>
        </p:nvCxnSpPr>
        <p:spPr bwMode="auto">
          <a:xfrm>
            <a:off x="3552825" y="3997325"/>
            <a:ext cx="561975" cy="595313"/>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89" name="AutoShape 45"/>
          <p:cNvCxnSpPr>
            <a:cxnSpLocks noChangeShapeType="1"/>
            <a:stCxn id="620572" idx="2"/>
            <a:endCxn id="620576" idx="0"/>
          </p:cNvCxnSpPr>
          <p:nvPr/>
        </p:nvCxnSpPr>
        <p:spPr bwMode="auto">
          <a:xfrm flipH="1">
            <a:off x="4114800" y="3529013"/>
            <a:ext cx="1552575" cy="10636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90" name="AutoShape 46"/>
          <p:cNvCxnSpPr>
            <a:cxnSpLocks noChangeShapeType="1"/>
            <a:stCxn id="620580" idx="3"/>
            <a:endCxn id="620572" idx="2"/>
          </p:cNvCxnSpPr>
          <p:nvPr/>
        </p:nvCxnSpPr>
        <p:spPr bwMode="auto">
          <a:xfrm>
            <a:off x="4852988" y="2820988"/>
            <a:ext cx="814387" cy="70802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91" name="AutoShape 47"/>
          <p:cNvCxnSpPr>
            <a:cxnSpLocks noChangeShapeType="1"/>
            <a:stCxn id="620562" idx="2"/>
            <a:endCxn id="620574" idx="0"/>
          </p:cNvCxnSpPr>
          <p:nvPr/>
        </p:nvCxnSpPr>
        <p:spPr bwMode="auto">
          <a:xfrm>
            <a:off x="3552825" y="3052763"/>
            <a:ext cx="0" cy="473075"/>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92" name="AutoShape 48"/>
          <p:cNvCxnSpPr>
            <a:cxnSpLocks noChangeShapeType="1"/>
            <a:stCxn id="620576" idx="3"/>
            <a:endCxn id="620577" idx="1"/>
          </p:cNvCxnSpPr>
          <p:nvPr/>
        </p:nvCxnSpPr>
        <p:spPr bwMode="auto">
          <a:xfrm>
            <a:off x="4706938" y="4735513"/>
            <a:ext cx="300037" cy="1571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593" name="AutoShape 49"/>
          <p:cNvCxnSpPr>
            <a:cxnSpLocks noChangeShapeType="1"/>
            <a:stCxn id="620570" idx="0"/>
            <a:endCxn id="620562" idx="1"/>
          </p:cNvCxnSpPr>
          <p:nvPr/>
        </p:nvCxnSpPr>
        <p:spPr bwMode="auto">
          <a:xfrm flipV="1">
            <a:off x="2478088" y="2817813"/>
            <a:ext cx="400050" cy="7429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IS 240 - Spring 2011</a:t>
            </a:r>
          </a:p>
        </p:txBody>
      </p:sp>
      <p:sp>
        <p:nvSpPr>
          <p:cNvPr id="537602" name="Rectangle 2"/>
          <p:cNvSpPr>
            <a:spLocks noGrp="1" noChangeArrowheads="1"/>
          </p:cNvSpPr>
          <p:nvPr>
            <p:ph type="title"/>
          </p:nvPr>
        </p:nvSpPr>
        <p:spPr/>
        <p:txBody>
          <a:bodyPr/>
          <a:lstStyle/>
          <a:p>
            <a:r>
              <a:rPr lang="en-US"/>
              <a:t>From Context to Content</a:t>
            </a:r>
          </a:p>
        </p:txBody>
      </p:sp>
      <p:sp>
        <p:nvSpPr>
          <p:cNvPr id="537603" name="Rectangle 3"/>
          <p:cNvSpPr>
            <a:spLocks noGrp="1" noChangeArrowheads="1"/>
          </p:cNvSpPr>
          <p:nvPr>
            <p:ph type="body" idx="1"/>
          </p:nvPr>
        </p:nvSpPr>
        <p:spPr/>
        <p:txBody>
          <a:bodyPr/>
          <a:lstStyle/>
          <a:p>
            <a:r>
              <a:rPr lang="en-US" sz="2800"/>
              <a:t>Context</a:t>
            </a:r>
          </a:p>
          <a:p>
            <a:pPr lvl="1"/>
            <a:r>
              <a:rPr lang="en-US" sz="2400"/>
              <a:t>When</a:t>
            </a:r>
          </a:p>
          <a:p>
            <a:pPr lvl="2"/>
            <a:r>
              <a:rPr lang="en-US" sz="2000"/>
              <a:t>Date and time refined to qualitative semantic time periods (weekday, weekend, </a:t>
            </a:r>
            <a:r>
              <a:rPr lang="en-US" sz="2000" i="1"/>
              <a:t>night, day, fall, spring, summer, winter) and recurring and special events</a:t>
            </a:r>
          </a:p>
          <a:p>
            <a:pPr lvl="1"/>
            <a:r>
              <a:rPr lang="en-US" sz="2400"/>
              <a:t>Where</a:t>
            </a:r>
          </a:p>
          <a:p>
            <a:pPr lvl="2"/>
            <a:r>
              <a:rPr lang="en-US" sz="2000"/>
              <a:t>CellID </a:t>
            </a:r>
            <a:r>
              <a:rPr lang="en-US" sz="2000" i="1"/>
              <a:t>(and GPS and geocoded Bluetooth access points)</a:t>
            </a:r>
            <a:r>
              <a:rPr lang="en-US" sz="2000"/>
              <a:t> refined to semantic placenames</a:t>
            </a:r>
          </a:p>
          <a:p>
            <a:pPr lvl="1"/>
            <a:r>
              <a:rPr lang="en-US" sz="2400"/>
              <a:t>Who</a:t>
            </a:r>
          </a:p>
          <a:p>
            <a:pPr lvl="2"/>
            <a:r>
              <a:rPr lang="en-US" sz="2000"/>
              <a:t>Cameraphone user</a:t>
            </a:r>
          </a:p>
          <a:p>
            <a:pPr lvl="2"/>
            <a:r>
              <a:rPr lang="en-US" sz="2000" i="1"/>
              <a:t>Bluetooth co-presence</a:t>
            </a:r>
          </a:p>
          <a:p>
            <a:pPr lvl="2"/>
            <a:r>
              <a:rPr lang="en-US" sz="2000" i="1"/>
              <a:t>Whom shared with</a:t>
            </a:r>
          </a:p>
        </p:txBody>
      </p:sp>
      <p:sp>
        <p:nvSpPr>
          <p:cNvPr id="537604" name="Rectangle 4"/>
          <p:cNvSpPr>
            <a:spLocks noChangeArrowheads="1"/>
          </p:cNvSpPr>
          <p:nvPr/>
        </p:nvSpPr>
        <p:spPr bwMode="auto">
          <a:xfrm>
            <a:off x="4800600" y="1371600"/>
            <a:ext cx="4038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marL="742950" lvl="1" indent="-285750" algn="l">
              <a:spcBef>
                <a:spcPct val="20000"/>
              </a:spcBef>
              <a:buFontTx/>
              <a:buChar char="–"/>
            </a:pPr>
            <a:endParaRPr lang="en-US" sz="1800"/>
          </a:p>
        </p:txBody>
      </p:sp>
      <p:sp>
        <p:nvSpPr>
          <p:cNvPr id="537605" name="Rectangle 5"/>
          <p:cNvSpPr>
            <a:spLocks noChangeArrowheads="1"/>
          </p:cNvSpPr>
          <p:nvPr/>
        </p:nvSpPr>
        <p:spPr bwMode="auto">
          <a:xfrm>
            <a:off x="4800600" y="1219200"/>
            <a:ext cx="4038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marL="342900" indent="-342900" algn="l">
              <a:spcBef>
                <a:spcPct val="20000"/>
              </a:spcBef>
              <a:buFontTx/>
              <a:buChar char="•"/>
            </a:pPr>
            <a:r>
              <a:rPr lang="en-US">
                <a:solidFill>
                  <a:schemeClr val="bg1"/>
                </a:solidFill>
              </a:rPr>
              <a:t>Context</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IS 240 - Spring 2011</a:t>
            </a:r>
          </a:p>
        </p:txBody>
      </p:sp>
      <p:sp>
        <p:nvSpPr>
          <p:cNvPr id="538626" name="Rectangle 2"/>
          <p:cNvSpPr>
            <a:spLocks noGrp="1" noChangeArrowheads="1"/>
          </p:cNvSpPr>
          <p:nvPr>
            <p:ph type="title"/>
          </p:nvPr>
        </p:nvSpPr>
        <p:spPr/>
        <p:txBody>
          <a:bodyPr/>
          <a:lstStyle/>
          <a:p>
            <a:r>
              <a:rPr lang="en-US"/>
              <a:t>From Context to Content</a:t>
            </a:r>
          </a:p>
        </p:txBody>
      </p:sp>
      <p:sp>
        <p:nvSpPr>
          <p:cNvPr id="538627" name="Rectangle 3"/>
          <p:cNvSpPr>
            <a:spLocks noGrp="1" noChangeArrowheads="1"/>
          </p:cNvSpPr>
          <p:nvPr>
            <p:ph type="body" idx="1"/>
          </p:nvPr>
        </p:nvSpPr>
        <p:spPr/>
        <p:txBody>
          <a:bodyPr/>
          <a:lstStyle/>
          <a:p>
            <a:pPr>
              <a:lnSpc>
                <a:spcPct val="90000"/>
              </a:lnSpc>
            </a:pPr>
            <a:r>
              <a:rPr lang="en-US" sz="2800"/>
              <a:t>Context</a:t>
            </a:r>
          </a:p>
          <a:p>
            <a:pPr lvl="1">
              <a:lnSpc>
                <a:spcPct val="90000"/>
              </a:lnSpc>
            </a:pPr>
            <a:r>
              <a:rPr lang="en-US" sz="2400"/>
              <a:t>When</a:t>
            </a:r>
          </a:p>
          <a:p>
            <a:pPr lvl="1">
              <a:lnSpc>
                <a:spcPct val="90000"/>
              </a:lnSpc>
            </a:pPr>
            <a:r>
              <a:rPr lang="en-US" sz="2400"/>
              <a:t>Where</a:t>
            </a:r>
          </a:p>
          <a:p>
            <a:pPr lvl="1">
              <a:lnSpc>
                <a:spcPct val="90000"/>
              </a:lnSpc>
            </a:pPr>
            <a:r>
              <a:rPr lang="en-US" sz="2400"/>
              <a:t>Who</a:t>
            </a:r>
          </a:p>
          <a:p>
            <a:pPr>
              <a:lnSpc>
                <a:spcPct val="90000"/>
              </a:lnSpc>
            </a:pPr>
            <a:endParaRPr lang="en-US" sz="2800"/>
          </a:p>
          <a:p>
            <a:pPr>
              <a:lnSpc>
                <a:spcPct val="90000"/>
              </a:lnSpc>
            </a:pPr>
            <a:r>
              <a:rPr lang="en-US" sz="2800"/>
              <a:t>Content</a:t>
            </a:r>
          </a:p>
          <a:p>
            <a:pPr lvl="1">
              <a:lnSpc>
                <a:spcPct val="90000"/>
              </a:lnSpc>
            </a:pPr>
            <a:r>
              <a:rPr lang="en-US" sz="2400"/>
              <a:t>Where is the location of the </a:t>
            </a:r>
            <a:r>
              <a:rPr lang="en-US" sz="2400" i="1"/>
              <a:t>subject</a:t>
            </a:r>
            <a:r>
              <a:rPr lang="en-US" sz="2400"/>
              <a:t> of the photo?</a:t>
            </a:r>
          </a:p>
          <a:p>
            <a:pPr lvl="1">
              <a:lnSpc>
                <a:spcPct val="90000"/>
              </a:lnSpc>
            </a:pPr>
            <a:r>
              <a:rPr lang="en-US" sz="2400"/>
              <a:t>Who is depicted in the photo?</a:t>
            </a:r>
          </a:p>
          <a:p>
            <a:pPr lvl="1">
              <a:lnSpc>
                <a:spcPct val="90000"/>
              </a:lnSpc>
            </a:pPr>
            <a:r>
              <a:rPr lang="en-US" sz="2400"/>
              <a:t>What objects are depicted in the photo?</a:t>
            </a:r>
          </a:p>
          <a:p>
            <a:pPr lvl="1">
              <a:lnSpc>
                <a:spcPct val="90000"/>
              </a:lnSpc>
            </a:pPr>
            <a:r>
              <a:rPr lang="en-US" sz="2400"/>
              <a:t>What are the depicted people doing in the photo (i.e., actions, activities, events)?</a:t>
            </a:r>
          </a:p>
          <a:p>
            <a:pPr lvl="1">
              <a:lnSpc>
                <a:spcPct val="90000"/>
              </a:lnSpc>
            </a:pPr>
            <a:endParaRPr lang="en-US" sz="240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a:t>IS 240 - Spring 2011</a:t>
            </a:r>
          </a:p>
        </p:txBody>
      </p:sp>
      <p:sp>
        <p:nvSpPr>
          <p:cNvPr id="539650" name="Rectangle 2"/>
          <p:cNvSpPr>
            <a:spLocks noGrp="1" noChangeArrowheads="1"/>
          </p:cNvSpPr>
          <p:nvPr>
            <p:ph type="title"/>
          </p:nvPr>
        </p:nvSpPr>
        <p:spPr/>
        <p:txBody>
          <a:bodyPr/>
          <a:lstStyle/>
          <a:p>
            <a:r>
              <a:rPr lang="en-US"/>
              <a:t>Space – Time - Community</a:t>
            </a:r>
          </a:p>
        </p:txBody>
      </p:sp>
      <p:grpSp>
        <p:nvGrpSpPr>
          <p:cNvPr id="539651" name="Group 3"/>
          <p:cNvGrpSpPr>
            <a:grpSpLocks/>
          </p:cNvGrpSpPr>
          <p:nvPr/>
        </p:nvGrpSpPr>
        <p:grpSpPr bwMode="auto">
          <a:xfrm>
            <a:off x="1927225" y="1295400"/>
            <a:ext cx="4883150" cy="4953000"/>
            <a:chOff x="1846" y="2059"/>
            <a:chExt cx="1709" cy="1829"/>
          </a:xfrm>
        </p:grpSpPr>
        <p:grpSp>
          <p:nvGrpSpPr>
            <p:cNvPr id="539652" name="Group 4"/>
            <p:cNvGrpSpPr>
              <a:grpSpLocks noChangeAspect="1"/>
            </p:cNvGrpSpPr>
            <p:nvPr/>
          </p:nvGrpSpPr>
          <p:grpSpPr bwMode="auto">
            <a:xfrm>
              <a:off x="1901" y="2376"/>
              <a:ext cx="1536" cy="1512"/>
              <a:chOff x="2439" y="6820"/>
              <a:chExt cx="6400" cy="6480"/>
            </a:xfrm>
          </p:grpSpPr>
          <p:sp>
            <p:nvSpPr>
              <p:cNvPr id="539653" name="AutoShape 5"/>
              <p:cNvSpPr>
                <a:spLocks noChangeAspect="1" noChangeArrowheads="1"/>
              </p:cNvSpPr>
              <p:nvPr/>
            </p:nvSpPr>
            <p:spPr bwMode="auto">
              <a:xfrm>
                <a:off x="2439" y="6820"/>
                <a:ext cx="6400" cy="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3965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510" t="9251" r="11122" b="10463"/>
              <a:stretch>
                <a:fillRect/>
              </a:stretch>
            </p:blipFill>
            <p:spPr bwMode="auto">
              <a:xfrm>
                <a:off x="2439" y="7051"/>
                <a:ext cx="6400" cy="6249"/>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9655" name="Text Box 7"/>
              <p:cNvSpPr txBox="1">
                <a:spLocks noChangeArrowheads="1"/>
              </p:cNvSpPr>
              <p:nvPr/>
            </p:nvSpPr>
            <p:spPr bwMode="auto">
              <a:xfrm>
                <a:off x="3019" y="8565"/>
                <a:ext cx="2008" cy="82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a:r>
                  <a:rPr lang="en-US" sz="1800" b="1">
                    <a:solidFill>
                      <a:srgbClr val="000000"/>
                    </a:solidFill>
                  </a:rPr>
                  <a:t>Spatial</a:t>
                </a:r>
                <a:endParaRPr lang="en-US" sz="3200">
                  <a:latin typeface="Times New Roman" charset="0"/>
                </a:endParaRPr>
              </a:p>
            </p:txBody>
          </p:sp>
          <p:sp>
            <p:nvSpPr>
              <p:cNvPr id="539656" name="Text Box 8"/>
              <p:cNvSpPr txBox="1">
                <a:spLocks noChangeArrowheads="1"/>
              </p:cNvSpPr>
              <p:nvPr/>
            </p:nvSpPr>
            <p:spPr bwMode="auto">
              <a:xfrm>
                <a:off x="6131" y="8560"/>
                <a:ext cx="2580" cy="82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a:r>
                  <a:rPr lang="en-US" sz="1800" b="1">
                    <a:solidFill>
                      <a:srgbClr val="000000"/>
                    </a:solidFill>
                  </a:rPr>
                  <a:t>Temporal</a:t>
                </a:r>
                <a:endParaRPr lang="en-US" sz="3200">
                  <a:latin typeface="Times New Roman" charset="0"/>
                </a:endParaRPr>
              </a:p>
            </p:txBody>
          </p:sp>
          <p:sp>
            <p:nvSpPr>
              <p:cNvPr id="539657" name="Line 9"/>
              <p:cNvSpPr>
                <a:spLocks noChangeShapeType="1"/>
              </p:cNvSpPr>
              <p:nvPr/>
            </p:nvSpPr>
            <p:spPr bwMode="auto">
              <a:xfrm flipH="1">
                <a:off x="3114" y="10434"/>
                <a:ext cx="1617" cy="877"/>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39658" name="Line 10"/>
              <p:cNvSpPr>
                <a:spLocks noChangeShapeType="1"/>
              </p:cNvSpPr>
              <p:nvPr/>
            </p:nvSpPr>
            <p:spPr bwMode="auto">
              <a:xfrm>
                <a:off x="6547" y="10288"/>
                <a:ext cx="1364" cy="943"/>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39659" name="Line 11"/>
              <p:cNvSpPr>
                <a:spLocks noChangeShapeType="1"/>
              </p:cNvSpPr>
              <p:nvPr/>
            </p:nvSpPr>
            <p:spPr bwMode="auto">
              <a:xfrm>
                <a:off x="5656" y="6820"/>
                <a:ext cx="33" cy="2217"/>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39660" name="Text Box 12"/>
              <p:cNvSpPr txBox="1">
                <a:spLocks noChangeArrowheads="1"/>
              </p:cNvSpPr>
              <p:nvPr/>
            </p:nvSpPr>
            <p:spPr bwMode="auto">
              <a:xfrm>
                <a:off x="4727" y="11114"/>
                <a:ext cx="1854" cy="82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r>
                  <a:rPr lang="en-US" sz="1800" b="1">
                    <a:solidFill>
                      <a:srgbClr val="000000"/>
                    </a:solidFill>
                  </a:rPr>
                  <a:t>Social</a:t>
                </a:r>
                <a:endParaRPr lang="en-US" sz="3200">
                  <a:latin typeface="Times New Roman" charset="0"/>
                </a:endParaRPr>
              </a:p>
            </p:txBody>
          </p:sp>
        </p:grpSp>
        <p:sp>
          <p:nvSpPr>
            <p:cNvPr id="539661" name="Text Box 13"/>
            <p:cNvSpPr txBox="1">
              <a:spLocks noChangeArrowheads="1"/>
            </p:cNvSpPr>
            <p:nvPr/>
          </p:nvSpPr>
          <p:spPr bwMode="auto">
            <a:xfrm>
              <a:off x="1846" y="3344"/>
              <a:ext cx="35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2000"/>
                <a:t>spatial</a:t>
              </a:r>
            </a:p>
            <a:p>
              <a:r>
                <a:rPr lang="fi-FI" sz="2000"/>
                <a:t>cohorts</a:t>
              </a:r>
              <a:endParaRPr lang="en-GB" sz="2000"/>
            </a:p>
          </p:txBody>
        </p:sp>
        <p:sp>
          <p:nvSpPr>
            <p:cNvPr id="539662" name="Text Box 14"/>
            <p:cNvSpPr txBox="1">
              <a:spLocks noChangeArrowheads="1"/>
            </p:cNvSpPr>
            <p:nvPr/>
          </p:nvSpPr>
          <p:spPr bwMode="auto">
            <a:xfrm>
              <a:off x="3144" y="3345"/>
              <a:ext cx="411"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2000"/>
                <a:t>temporal</a:t>
              </a:r>
            </a:p>
            <a:p>
              <a:r>
                <a:rPr lang="fi-FI" sz="2000"/>
                <a:t>cohorts</a:t>
              </a:r>
              <a:endParaRPr lang="en-GB" sz="2000"/>
            </a:p>
          </p:txBody>
        </p:sp>
        <p:sp>
          <p:nvSpPr>
            <p:cNvPr id="539663" name="Text Box 15"/>
            <p:cNvSpPr txBox="1">
              <a:spLocks noChangeArrowheads="1"/>
            </p:cNvSpPr>
            <p:nvPr/>
          </p:nvSpPr>
          <p:spPr bwMode="auto">
            <a:xfrm>
              <a:off x="2452" y="2059"/>
              <a:ext cx="435"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i-FI" sz="2000"/>
                <a:t>familiar</a:t>
              </a:r>
            </a:p>
            <a:p>
              <a:r>
                <a:rPr lang="fi-FI" sz="2000"/>
                <a:t>strangers</a:t>
              </a:r>
              <a:endParaRPr lang="en-GB" sz="2000"/>
            </a:p>
          </p:txBody>
        </p:sp>
      </p:gr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a:t>IS 240 - Spring 2011</a:t>
            </a:r>
          </a:p>
        </p:txBody>
      </p:sp>
      <p:sp>
        <p:nvSpPr>
          <p:cNvPr id="540674" name="Rectangle 2"/>
          <p:cNvSpPr>
            <a:spLocks noGrp="1" noChangeArrowheads="1"/>
          </p:cNvSpPr>
          <p:nvPr>
            <p:ph type="title"/>
          </p:nvPr>
        </p:nvSpPr>
        <p:spPr/>
        <p:txBody>
          <a:bodyPr/>
          <a:lstStyle/>
          <a:p>
            <a:r>
              <a:rPr lang="en-US"/>
              <a:t>Space – Time – Social Space</a:t>
            </a:r>
          </a:p>
        </p:txBody>
      </p:sp>
      <p:grpSp>
        <p:nvGrpSpPr>
          <p:cNvPr id="540675" name="Group 3"/>
          <p:cNvGrpSpPr>
            <a:grpSpLocks/>
          </p:cNvGrpSpPr>
          <p:nvPr/>
        </p:nvGrpSpPr>
        <p:grpSpPr bwMode="auto">
          <a:xfrm>
            <a:off x="1828800" y="1143000"/>
            <a:ext cx="4949825" cy="4953000"/>
            <a:chOff x="1560" y="1020"/>
            <a:chExt cx="1727" cy="1728"/>
          </a:xfrm>
        </p:grpSpPr>
        <p:sp>
          <p:nvSpPr>
            <p:cNvPr id="540676" name="Line 4"/>
            <p:cNvSpPr>
              <a:spLocks noChangeShapeType="1"/>
            </p:cNvSpPr>
            <p:nvPr/>
          </p:nvSpPr>
          <p:spPr bwMode="auto">
            <a:xfrm flipV="1">
              <a:off x="1560" y="1020"/>
              <a:ext cx="0" cy="1727"/>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677" name="Line 5"/>
            <p:cNvSpPr>
              <a:spLocks noChangeShapeType="1"/>
            </p:cNvSpPr>
            <p:nvPr/>
          </p:nvSpPr>
          <p:spPr bwMode="auto">
            <a:xfrm flipV="1">
              <a:off x="1566" y="1566"/>
              <a:ext cx="1182" cy="118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678" name="Line 6"/>
            <p:cNvSpPr>
              <a:spLocks noChangeShapeType="1"/>
            </p:cNvSpPr>
            <p:nvPr/>
          </p:nvSpPr>
          <p:spPr bwMode="auto">
            <a:xfrm>
              <a:off x="1560" y="2748"/>
              <a:ext cx="1727"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679" name="Text Box 7"/>
            <p:cNvSpPr txBox="1">
              <a:spLocks noChangeArrowheads="1"/>
            </p:cNvSpPr>
            <p:nvPr/>
          </p:nvSpPr>
          <p:spPr bwMode="auto">
            <a:xfrm>
              <a:off x="1580" y="1126"/>
              <a:ext cx="443"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b="1"/>
                <a:t>SPATIAL</a:t>
              </a:r>
            </a:p>
          </p:txBody>
        </p:sp>
        <p:sp>
          <p:nvSpPr>
            <p:cNvPr id="540680" name="Text Box 8"/>
            <p:cNvSpPr txBox="1">
              <a:spLocks noChangeArrowheads="1"/>
            </p:cNvSpPr>
            <p:nvPr/>
          </p:nvSpPr>
          <p:spPr bwMode="auto">
            <a:xfrm>
              <a:off x="2654" y="2482"/>
              <a:ext cx="399"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b="1"/>
                <a:t>SOCIAL</a:t>
              </a:r>
            </a:p>
          </p:txBody>
        </p:sp>
        <p:sp>
          <p:nvSpPr>
            <p:cNvPr id="540681" name="Text Box 9"/>
            <p:cNvSpPr txBox="1">
              <a:spLocks noChangeArrowheads="1"/>
            </p:cNvSpPr>
            <p:nvPr/>
          </p:nvSpPr>
          <p:spPr bwMode="auto">
            <a:xfrm>
              <a:off x="2540" y="1768"/>
              <a:ext cx="561"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b="1"/>
                <a:t>TEMPORAL</a:t>
              </a:r>
            </a:p>
          </p:txBody>
        </p:sp>
      </p:grpSp>
      <p:sp>
        <p:nvSpPr>
          <p:cNvPr id="540682" name="Freeform 10"/>
          <p:cNvSpPr>
            <a:spLocks/>
          </p:cNvSpPr>
          <p:nvPr/>
        </p:nvSpPr>
        <p:spPr bwMode="auto">
          <a:xfrm>
            <a:off x="2044700" y="3048000"/>
            <a:ext cx="5130800" cy="2362200"/>
          </a:xfrm>
          <a:custGeom>
            <a:avLst/>
            <a:gdLst>
              <a:gd name="T0" fmla="*/ 248 w 3232"/>
              <a:gd name="T1" fmla="*/ 480 h 1488"/>
              <a:gd name="T2" fmla="*/ 1448 w 3232"/>
              <a:gd name="T3" fmla="*/ 528 h 1488"/>
              <a:gd name="T4" fmla="*/ 1736 w 3232"/>
              <a:gd name="T5" fmla="*/ 0 h 1488"/>
              <a:gd name="T6" fmla="*/ 3080 w 3232"/>
              <a:gd name="T7" fmla="*/ 528 h 1488"/>
              <a:gd name="T8" fmla="*/ 2648 w 3232"/>
              <a:gd name="T9" fmla="*/ 1344 h 1488"/>
              <a:gd name="T10" fmla="*/ 2888 w 3232"/>
              <a:gd name="T11" fmla="*/ 1392 h 1488"/>
              <a:gd name="T12" fmla="*/ 2792 w 3232"/>
              <a:gd name="T13" fmla="*/ 1344 h 1488"/>
              <a:gd name="T14" fmla="*/ 1160 w 3232"/>
              <a:gd name="T15" fmla="*/ 1008 h 1488"/>
              <a:gd name="T16" fmla="*/ 1160 w 3232"/>
              <a:gd name="T17" fmla="*/ 1104 h 1488"/>
              <a:gd name="T18" fmla="*/ 1160 w 3232"/>
              <a:gd name="T19" fmla="*/ 912 h 1488"/>
              <a:gd name="T20" fmla="*/ 1064 w 3232"/>
              <a:gd name="T21" fmla="*/ 1008 h 1488"/>
              <a:gd name="T22" fmla="*/ 1160 w 3232"/>
              <a:gd name="T23" fmla="*/ 1152 h 1488"/>
              <a:gd name="T24" fmla="*/ 1256 w 3232"/>
              <a:gd name="T25" fmla="*/ 1056 h 1488"/>
              <a:gd name="T26" fmla="*/ 1208 w 3232"/>
              <a:gd name="T27" fmla="*/ 960 h 1488"/>
              <a:gd name="T28" fmla="*/ 1160 w 3232"/>
              <a:gd name="T29" fmla="*/ 1008 h 1488"/>
              <a:gd name="T30" fmla="*/ 1256 w 3232"/>
              <a:gd name="T31" fmla="*/ 1152 h 1488"/>
              <a:gd name="T32" fmla="*/ 1304 w 3232"/>
              <a:gd name="T33" fmla="*/ 1056 h 1488"/>
              <a:gd name="T34" fmla="*/ 1208 w 3232"/>
              <a:gd name="T35" fmla="*/ 1008 h 1488"/>
              <a:gd name="T36" fmla="*/ 1160 w 3232"/>
              <a:gd name="T37" fmla="*/ 960 h 1488"/>
              <a:gd name="T38" fmla="*/ 1112 w 3232"/>
              <a:gd name="T39" fmla="*/ 960 h 1488"/>
              <a:gd name="T40" fmla="*/ 152 w 3232"/>
              <a:gd name="T41" fmla="*/ 768 h 1488"/>
              <a:gd name="T42" fmla="*/ 200 w 3232"/>
              <a:gd name="T43" fmla="*/ 480 h 1488"/>
              <a:gd name="T44" fmla="*/ 8 w 3232"/>
              <a:gd name="T45" fmla="*/ 96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32" h="1488">
                <a:moveTo>
                  <a:pt x="248" y="480"/>
                </a:moveTo>
                <a:cubicBezTo>
                  <a:pt x="724" y="544"/>
                  <a:pt x="1200" y="608"/>
                  <a:pt x="1448" y="528"/>
                </a:cubicBezTo>
                <a:cubicBezTo>
                  <a:pt x="1696" y="448"/>
                  <a:pt x="1464" y="0"/>
                  <a:pt x="1736" y="0"/>
                </a:cubicBezTo>
                <a:cubicBezTo>
                  <a:pt x="2008" y="0"/>
                  <a:pt x="2928" y="304"/>
                  <a:pt x="3080" y="528"/>
                </a:cubicBezTo>
                <a:cubicBezTo>
                  <a:pt x="3232" y="752"/>
                  <a:pt x="2680" y="1200"/>
                  <a:pt x="2648" y="1344"/>
                </a:cubicBezTo>
                <a:cubicBezTo>
                  <a:pt x="2616" y="1488"/>
                  <a:pt x="2864" y="1392"/>
                  <a:pt x="2888" y="1392"/>
                </a:cubicBezTo>
                <a:cubicBezTo>
                  <a:pt x="2912" y="1392"/>
                  <a:pt x="3080" y="1408"/>
                  <a:pt x="2792" y="1344"/>
                </a:cubicBezTo>
                <a:cubicBezTo>
                  <a:pt x="2504" y="1280"/>
                  <a:pt x="1432" y="1048"/>
                  <a:pt x="1160" y="1008"/>
                </a:cubicBezTo>
                <a:cubicBezTo>
                  <a:pt x="888" y="968"/>
                  <a:pt x="1160" y="1120"/>
                  <a:pt x="1160" y="1104"/>
                </a:cubicBezTo>
                <a:cubicBezTo>
                  <a:pt x="1160" y="1088"/>
                  <a:pt x="1176" y="928"/>
                  <a:pt x="1160" y="912"/>
                </a:cubicBezTo>
                <a:cubicBezTo>
                  <a:pt x="1144" y="896"/>
                  <a:pt x="1064" y="968"/>
                  <a:pt x="1064" y="1008"/>
                </a:cubicBezTo>
                <a:cubicBezTo>
                  <a:pt x="1064" y="1048"/>
                  <a:pt x="1128" y="1144"/>
                  <a:pt x="1160" y="1152"/>
                </a:cubicBezTo>
                <a:cubicBezTo>
                  <a:pt x="1192" y="1160"/>
                  <a:pt x="1248" y="1088"/>
                  <a:pt x="1256" y="1056"/>
                </a:cubicBezTo>
                <a:cubicBezTo>
                  <a:pt x="1264" y="1024"/>
                  <a:pt x="1224" y="968"/>
                  <a:pt x="1208" y="960"/>
                </a:cubicBezTo>
                <a:cubicBezTo>
                  <a:pt x="1192" y="952"/>
                  <a:pt x="1152" y="976"/>
                  <a:pt x="1160" y="1008"/>
                </a:cubicBezTo>
                <a:cubicBezTo>
                  <a:pt x="1168" y="1040"/>
                  <a:pt x="1232" y="1144"/>
                  <a:pt x="1256" y="1152"/>
                </a:cubicBezTo>
                <a:cubicBezTo>
                  <a:pt x="1280" y="1160"/>
                  <a:pt x="1312" y="1080"/>
                  <a:pt x="1304" y="1056"/>
                </a:cubicBezTo>
                <a:cubicBezTo>
                  <a:pt x="1296" y="1032"/>
                  <a:pt x="1232" y="1024"/>
                  <a:pt x="1208" y="1008"/>
                </a:cubicBezTo>
                <a:cubicBezTo>
                  <a:pt x="1184" y="992"/>
                  <a:pt x="1176" y="968"/>
                  <a:pt x="1160" y="960"/>
                </a:cubicBezTo>
                <a:cubicBezTo>
                  <a:pt x="1144" y="952"/>
                  <a:pt x="1280" y="992"/>
                  <a:pt x="1112" y="960"/>
                </a:cubicBezTo>
                <a:cubicBezTo>
                  <a:pt x="944" y="928"/>
                  <a:pt x="304" y="848"/>
                  <a:pt x="152" y="768"/>
                </a:cubicBezTo>
                <a:cubicBezTo>
                  <a:pt x="0" y="688"/>
                  <a:pt x="224" y="592"/>
                  <a:pt x="200" y="480"/>
                </a:cubicBezTo>
                <a:cubicBezTo>
                  <a:pt x="176" y="368"/>
                  <a:pt x="40" y="160"/>
                  <a:pt x="8" y="96"/>
                </a:cubicBezTo>
              </a:path>
            </a:pathLst>
          </a:custGeom>
          <a:noFill/>
          <a:ln w="25400" cap="flat">
            <a:solidFill>
              <a:srgbClr val="3399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683" name="Freeform 11"/>
          <p:cNvSpPr>
            <a:spLocks/>
          </p:cNvSpPr>
          <p:nvPr/>
        </p:nvSpPr>
        <p:spPr bwMode="auto">
          <a:xfrm>
            <a:off x="2590800" y="2057400"/>
            <a:ext cx="4660900" cy="3886200"/>
          </a:xfrm>
          <a:custGeom>
            <a:avLst/>
            <a:gdLst>
              <a:gd name="T0" fmla="*/ 864 w 2936"/>
              <a:gd name="T1" fmla="*/ 192 h 2448"/>
              <a:gd name="T2" fmla="*/ 1872 w 2936"/>
              <a:gd name="T3" fmla="*/ 1296 h 2448"/>
              <a:gd name="T4" fmla="*/ 2736 w 2936"/>
              <a:gd name="T5" fmla="*/ 1104 h 2448"/>
              <a:gd name="T6" fmla="*/ 2832 w 2936"/>
              <a:gd name="T7" fmla="*/ 2208 h 2448"/>
              <a:gd name="T8" fmla="*/ 2112 w 2936"/>
              <a:gd name="T9" fmla="*/ 2400 h 2448"/>
              <a:gd name="T10" fmla="*/ 2448 w 2936"/>
              <a:gd name="T11" fmla="*/ 1920 h 2448"/>
              <a:gd name="T12" fmla="*/ 2112 w 2936"/>
              <a:gd name="T13" fmla="*/ 1776 h 2448"/>
              <a:gd name="T14" fmla="*/ 2448 w 2936"/>
              <a:gd name="T15" fmla="*/ 1968 h 2448"/>
              <a:gd name="T16" fmla="*/ 2208 w 2936"/>
              <a:gd name="T17" fmla="*/ 2112 h 2448"/>
              <a:gd name="T18" fmla="*/ 336 w 2936"/>
              <a:gd name="T19" fmla="*/ 1008 h 2448"/>
              <a:gd name="T20" fmla="*/ 816 w 2936"/>
              <a:gd name="T21" fmla="*/ 96 h 2448"/>
              <a:gd name="T22" fmla="*/ 240 w 2936"/>
              <a:gd name="T23" fmla="*/ 1584 h 2448"/>
              <a:gd name="T24" fmla="*/ 1104 w 2936"/>
              <a:gd name="T25" fmla="*/ 1680 h 2448"/>
              <a:gd name="T26" fmla="*/ 816 w 2936"/>
              <a:gd name="T27" fmla="*/ 1680 h 2448"/>
              <a:gd name="T28" fmla="*/ 768 w 2936"/>
              <a:gd name="T29" fmla="*/ 1536 h 2448"/>
              <a:gd name="T30" fmla="*/ 960 w 2936"/>
              <a:gd name="T31" fmla="*/ 1632 h 2448"/>
              <a:gd name="T32" fmla="*/ 864 w 2936"/>
              <a:gd name="T33" fmla="*/ 1680 h 2448"/>
              <a:gd name="T34" fmla="*/ 864 w 2936"/>
              <a:gd name="T35" fmla="*/ 1776 h 2448"/>
              <a:gd name="T36" fmla="*/ 960 w 2936"/>
              <a:gd name="T37" fmla="*/ 1776 h 2448"/>
              <a:gd name="T38" fmla="*/ 864 w 2936"/>
              <a:gd name="T39" fmla="*/ 1632 h 2448"/>
              <a:gd name="T40" fmla="*/ 720 w 2936"/>
              <a:gd name="T41" fmla="*/ 1824 h 2448"/>
              <a:gd name="T42" fmla="*/ 0 w 2936"/>
              <a:gd name="T43" fmla="*/ 244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6" h="2448">
                <a:moveTo>
                  <a:pt x="864" y="192"/>
                </a:moveTo>
                <a:cubicBezTo>
                  <a:pt x="1212" y="668"/>
                  <a:pt x="1560" y="1144"/>
                  <a:pt x="1872" y="1296"/>
                </a:cubicBezTo>
                <a:cubicBezTo>
                  <a:pt x="2184" y="1448"/>
                  <a:pt x="2576" y="952"/>
                  <a:pt x="2736" y="1104"/>
                </a:cubicBezTo>
                <a:cubicBezTo>
                  <a:pt x="2896" y="1256"/>
                  <a:pt x="2936" y="1992"/>
                  <a:pt x="2832" y="2208"/>
                </a:cubicBezTo>
                <a:cubicBezTo>
                  <a:pt x="2728" y="2424"/>
                  <a:pt x="2176" y="2448"/>
                  <a:pt x="2112" y="2400"/>
                </a:cubicBezTo>
                <a:cubicBezTo>
                  <a:pt x="2048" y="2352"/>
                  <a:pt x="2448" y="2024"/>
                  <a:pt x="2448" y="1920"/>
                </a:cubicBezTo>
                <a:cubicBezTo>
                  <a:pt x="2448" y="1816"/>
                  <a:pt x="2112" y="1768"/>
                  <a:pt x="2112" y="1776"/>
                </a:cubicBezTo>
                <a:cubicBezTo>
                  <a:pt x="2112" y="1784"/>
                  <a:pt x="2432" y="1912"/>
                  <a:pt x="2448" y="1968"/>
                </a:cubicBezTo>
                <a:cubicBezTo>
                  <a:pt x="2464" y="2024"/>
                  <a:pt x="2560" y="2272"/>
                  <a:pt x="2208" y="2112"/>
                </a:cubicBezTo>
                <a:cubicBezTo>
                  <a:pt x="1856" y="1952"/>
                  <a:pt x="568" y="1344"/>
                  <a:pt x="336" y="1008"/>
                </a:cubicBezTo>
                <a:cubicBezTo>
                  <a:pt x="104" y="672"/>
                  <a:pt x="832" y="0"/>
                  <a:pt x="816" y="96"/>
                </a:cubicBezTo>
                <a:cubicBezTo>
                  <a:pt x="800" y="192"/>
                  <a:pt x="192" y="1320"/>
                  <a:pt x="240" y="1584"/>
                </a:cubicBezTo>
                <a:cubicBezTo>
                  <a:pt x="288" y="1848"/>
                  <a:pt x="1008" y="1664"/>
                  <a:pt x="1104" y="1680"/>
                </a:cubicBezTo>
                <a:cubicBezTo>
                  <a:pt x="1200" y="1696"/>
                  <a:pt x="872" y="1704"/>
                  <a:pt x="816" y="1680"/>
                </a:cubicBezTo>
                <a:cubicBezTo>
                  <a:pt x="760" y="1656"/>
                  <a:pt x="744" y="1544"/>
                  <a:pt x="768" y="1536"/>
                </a:cubicBezTo>
                <a:cubicBezTo>
                  <a:pt x="792" y="1528"/>
                  <a:pt x="944" y="1608"/>
                  <a:pt x="960" y="1632"/>
                </a:cubicBezTo>
                <a:cubicBezTo>
                  <a:pt x="976" y="1656"/>
                  <a:pt x="880" y="1656"/>
                  <a:pt x="864" y="1680"/>
                </a:cubicBezTo>
                <a:cubicBezTo>
                  <a:pt x="848" y="1704"/>
                  <a:pt x="848" y="1760"/>
                  <a:pt x="864" y="1776"/>
                </a:cubicBezTo>
                <a:cubicBezTo>
                  <a:pt x="880" y="1792"/>
                  <a:pt x="960" y="1800"/>
                  <a:pt x="960" y="1776"/>
                </a:cubicBezTo>
                <a:cubicBezTo>
                  <a:pt x="960" y="1752"/>
                  <a:pt x="904" y="1624"/>
                  <a:pt x="864" y="1632"/>
                </a:cubicBezTo>
                <a:cubicBezTo>
                  <a:pt x="824" y="1640"/>
                  <a:pt x="864" y="1688"/>
                  <a:pt x="720" y="1824"/>
                </a:cubicBezTo>
                <a:cubicBezTo>
                  <a:pt x="576" y="1960"/>
                  <a:pt x="120" y="2344"/>
                  <a:pt x="0" y="2448"/>
                </a:cubicBezTo>
              </a:path>
            </a:pathLst>
          </a:custGeom>
          <a:noFill/>
          <a:ln w="25400" cap="flat">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684" name="Freeform 12"/>
          <p:cNvSpPr>
            <a:spLocks/>
          </p:cNvSpPr>
          <p:nvPr/>
        </p:nvSpPr>
        <p:spPr bwMode="auto">
          <a:xfrm>
            <a:off x="1930400" y="2286000"/>
            <a:ext cx="4267200" cy="3505200"/>
          </a:xfrm>
          <a:custGeom>
            <a:avLst/>
            <a:gdLst>
              <a:gd name="T0" fmla="*/ 320 w 2688"/>
              <a:gd name="T1" fmla="*/ 0 h 2208"/>
              <a:gd name="T2" fmla="*/ 272 w 2688"/>
              <a:gd name="T3" fmla="*/ 768 h 2208"/>
              <a:gd name="T4" fmla="*/ 272 w 2688"/>
              <a:gd name="T5" fmla="*/ 912 h 2208"/>
              <a:gd name="T6" fmla="*/ 176 w 2688"/>
              <a:gd name="T7" fmla="*/ 816 h 2208"/>
              <a:gd name="T8" fmla="*/ 368 w 2688"/>
              <a:gd name="T9" fmla="*/ 1056 h 2208"/>
              <a:gd name="T10" fmla="*/ 176 w 2688"/>
              <a:gd name="T11" fmla="*/ 768 h 2208"/>
              <a:gd name="T12" fmla="*/ 368 w 2688"/>
              <a:gd name="T13" fmla="*/ 1152 h 2208"/>
              <a:gd name="T14" fmla="*/ 2384 w 2688"/>
              <a:gd name="T15" fmla="*/ 1008 h 2208"/>
              <a:gd name="T16" fmla="*/ 2192 w 2688"/>
              <a:gd name="T17" fmla="*/ 1152 h 2208"/>
              <a:gd name="T18" fmla="*/ 2384 w 2688"/>
              <a:gd name="T19" fmla="*/ 1152 h 2208"/>
              <a:gd name="T20" fmla="*/ 2288 w 2688"/>
              <a:gd name="T21" fmla="*/ 1104 h 2208"/>
              <a:gd name="T22" fmla="*/ 1952 w 2688"/>
              <a:gd name="T23" fmla="*/ 1824 h 2208"/>
              <a:gd name="T24" fmla="*/ 1952 w 2688"/>
              <a:gd name="T25" fmla="*/ 1776 h 2208"/>
              <a:gd name="T26" fmla="*/ 1376 w 2688"/>
              <a:gd name="T27" fmla="*/ 1536 h 2208"/>
              <a:gd name="T28" fmla="*/ 1328 w 2688"/>
              <a:gd name="T29" fmla="*/ 1440 h 2208"/>
              <a:gd name="T30" fmla="*/ 1328 w 2688"/>
              <a:gd name="T31" fmla="*/ 1584 h 2208"/>
              <a:gd name="T32" fmla="*/ 1280 w 2688"/>
              <a:gd name="T33" fmla="*/ 1440 h 2208"/>
              <a:gd name="T34" fmla="*/ 1328 w 2688"/>
              <a:gd name="T35" fmla="*/ 1680 h 2208"/>
              <a:gd name="T36" fmla="*/ 1568 w 2688"/>
              <a:gd name="T37" fmla="*/ 1584 h 2208"/>
              <a:gd name="T38" fmla="*/ 1232 w 2688"/>
              <a:gd name="T39" fmla="*/ 1440 h 2208"/>
              <a:gd name="T40" fmla="*/ 1136 w 2688"/>
              <a:gd name="T41" fmla="*/ 1488 h 2208"/>
              <a:gd name="T42" fmla="*/ 1184 w 2688"/>
              <a:gd name="T43" fmla="*/ 1632 h 2208"/>
              <a:gd name="T44" fmla="*/ 1328 w 2688"/>
              <a:gd name="T45" fmla="*/ 1680 h 2208"/>
              <a:gd name="T46" fmla="*/ 1424 w 2688"/>
              <a:gd name="T47" fmla="*/ 1632 h 2208"/>
              <a:gd name="T48" fmla="*/ 1280 w 2688"/>
              <a:gd name="T49" fmla="*/ 1488 h 2208"/>
              <a:gd name="T50" fmla="*/ 1232 w 2688"/>
              <a:gd name="T51" fmla="*/ 1488 h 2208"/>
              <a:gd name="T52" fmla="*/ 1280 w 2688"/>
              <a:gd name="T53" fmla="*/ 1488 h 2208"/>
              <a:gd name="T54" fmla="*/ 1808 w 2688"/>
              <a:gd name="T55" fmla="*/ 2208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88" h="2208">
                <a:moveTo>
                  <a:pt x="320" y="0"/>
                </a:moveTo>
                <a:cubicBezTo>
                  <a:pt x="300" y="308"/>
                  <a:pt x="280" y="616"/>
                  <a:pt x="272" y="768"/>
                </a:cubicBezTo>
                <a:cubicBezTo>
                  <a:pt x="264" y="920"/>
                  <a:pt x="288" y="904"/>
                  <a:pt x="272" y="912"/>
                </a:cubicBezTo>
                <a:cubicBezTo>
                  <a:pt x="256" y="920"/>
                  <a:pt x="160" y="792"/>
                  <a:pt x="176" y="816"/>
                </a:cubicBezTo>
                <a:cubicBezTo>
                  <a:pt x="192" y="840"/>
                  <a:pt x="368" y="1064"/>
                  <a:pt x="368" y="1056"/>
                </a:cubicBezTo>
                <a:cubicBezTo>
                  <a:pt x="368" y="1048"/>
                  <a:pt x="176" y="752"/>
                  <a:pt x="176" y="768"/>
                </a:cubicBezTo>
                <a:cubicBezTo>
                  <a:pt x="176" y="784"/>
                  <a:pt x="0" y="1112"/>
                  <a:pt x="368" y="1152"/>
                </a:cubicBezTo>
                <a:cubicBezTo>
                  <a:pt x="736" y="1192"/>
                  <a:pt x="2080" y="1008"/>
                  <a:pt x="2384" y="1008"/>
                </a:cubicBezTo>
                <a:cubicBezTo>
                  <a:pt x="2688" y="1008"/>
                  <a:pt x="2192" y="1128"/>
                  <a:pt x="2192" y="1152"/>
                </a:cubicBezTo>
                <a:cubicBezTo>
                  <a:pt x="2192" y="1176"/>
                  <a:pt x="2368" y="1160"/>
                  <a:pt x="2384" y="1152"/>
                </a:cubicBezTo>
                <a:cubicBezTo>
                  <a:pt x="2400" y="1144"/>
                  <a:pt x="2360" y="992"/>
                  <a:pt x="2288" y="1104"/>
                </a:cubicBezTo>
                <a:cubicBezTo>
                  <a:pt x="2216" y="1216"/>
                  <a:pt x="2008" y="1712"/>
                  <a:pt x="1952" y="1824"/>
                </a:cubicBezTo>
                <a:cubicBezTo>
                  <a:pt x="1896" y="1936"/>
                  <a:pt x="2048" y="1824"/>
                  <a:pt x="1952" y="1776"/>
                </a:cubicBezTo>
                <a:cubicBezTo>
                  <a:pt x="1856" y="1728"/>
                  <a:pt x="1480" y="1592"/>
                  <a:pt x="1376" y="1536"/>
                </a:cubicBezTo>
                <a:cubicBezTo>
                  <a:pt x="1272" y="1480"/>
                  <a:pt x="1336" y="1432"/>
                  <a:pt x="1328" y="1440"/>
                </a:cubicBezTo>
                <a:cubicBezTo>
                  <a:pt x="1320" y="1448"/>
                  <a:pt x="1336" y="1584"/>
                  <a:pt x="1328" y="1584"/>
                </a:cubicBezTo>
                <a:cubicBezTo>
                  <a:pt x="1320" y="1584"/>
                  <a:pt x="1280" y="1424"/>
                  <a:pt x="1280" y="1440"/>
                </a:cubicBezTo>
                <a:cubicBezTo>
                  <a:pt x="1280" y="1456"/>
                  <a:pt x="1280" y="1656"/>
                  <a:pt x="1328" y="1680"/>
                </a:cubicBezTo>
                <a:cubicBezTo>
                  <a:pt x="1376" y="1704"/>
                  <a:pt x="1584" y="1624"/>
                  <a:pt x="1568" y="1584"/>
                </a:cubicBezTo>
                <a:cubicBezTo>
                  <a:pt x="1552" y="1544"/>
                  <a:pt x="1304" y="1456"/>
                  <a:pt x="1232" y="1440"/>
                </a:cubicBezTo>
                <a:cubicBezTo>
                  <a:pt x="1160" y="1424"/>
                  <a:pt x="1144" y="1456"/>
                  <a:pt x="1136" y="1488"/>
                </a:cubicBezTo>
                <a:cubicBezTo>
                  <a:pt x="1128" y="1520"/>
                  <a:pt x="1152" y="1600"/>
                  <a:pt x="1184" y="1632"/>
                </a:cubicBezTo>
                <a:cubicBezTo>
                  <a:pt x="1216" y="1664"/>
                  <a:pt x="1288" y="1680"/>
                  <a:pt x="1328" y="1680"/>
                </a:cubicBezTo>
                <a:cubicBezTo>
                  <a:pt x="1368" y="1680"/>
                  <a:pt x="1432" y="1664"/>
                  <a:pt x="1424" y="1632"/>
                </a:cubicBezTo>
                <a:cubicBezTo>
                  <a:pt x="1416" y="1600"/>
                  <a:pt x="1312" y="1512"/>
                  <a:pt x="1280" y="1488"/>
                </a:cubicBezTo>
                <a:cubicBezTo>
                  <a:pt x="1248" y="1464"/>
                  <a:pt x="1232" y="1488"/>
                  <a:pt x="1232" y="1488"/>
                </a:cubicBezTo>
                <a:cubicBezTo>
                  <a:pt x="1232" y="1488"/>
                  <a:pt x="1184" y="1368"/>
                  <a:pt x="1280" y="1488"/>
                </a:cubicBezTo>
                <a:cubicBezTo>
                  <a:pt x="1376" y="1608"/>
                  <a:pt x="1720" y="2088"/>
                  <a:pt x="1808" y="2208"/>
                </a:cubicBezTo>
              </a:path>
            </a:pathLst>
          </a:custGeom>
          <a:noFill/>
          <a:ln w="25400" cap="flat">
            <a:solidFill>
              <a:srgbClr val="FFCC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40675"/>
                                        </p:tgtEl>
                                        <p:attrNameLst>
                                          <p:attrName>style.visibility</p:attrName>
                                        </p:attrNameLst>
                                      </p:cBhvr>
                                      <p:to>
                                        <p:strVal val="visible"/>
                                      </p:to>
                                    </p:set>
                                    <p:animEffect transition="in" filter="wipe(down)">
                                      <p:cBhvr>
                                        <p:cTn id="7" dur="500"/>
                                        <p:tgtEl>
                                          <p:spTgt spid="540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4068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4068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40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2" grpId="0" animBg="1"/>
      <p:bldP spid="540683" grpId="0" animBg="1"/>
      <p:bldP spid="54068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IS 240 - Spring 2011</a:t>
            </a:r>
          </a:p>
        </p:txBody>
      </p:sp>
      <p:sp>
        <p:nvSpPr>
          <p:cNvPr id="541698" name="Rectangle 2"/>
          <p:cNvSpPr>
            <a:spLocks noGrp="1" noChangeArrowheads="1"/>
          </p:cNvSpPr>
          <p:nvPr>
            <p:ph type="title"/>
          </p:nvPr>
        </p:nvSpPr>
        <p:spPr/>
        <p:txBody>
          <a:bodyPr/>
          <a:lstStyle/>
          <a:p>
            <a:r>
              <a:rPr lang="en-US"/>
              <a:t>What is </a:t>
            </a:r>
            <a:r>
              <a:rPr lang="ja-JP" altLang="en-US">
                <a:latin typeface="Arial"/>
              </a:rPr>
              <a:t>“</a:t>
            </a:r>
            <a:r>
              <a:rPr lang="en-US"/>
              <a:t>Location</a:t>
            </a:r>
            <a:r>
              <a:rPr lang="ja-JP" altLang="en-US">
                <a:latin typeface="Arial"/>
              </a:rPr>
              <a:t>”</a:t>
            </a:r>
            <a:r>
              <a:rPr lang="en-US"/>
              <a:t>?</a:t>
            </a:r>
          </a:p>
        </p:txBody>
      </p:sp>
      <p:pic>
        <p:nvPicPr>
          <p:cNvPr id="541699" name="Picture 3" descr="pi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7763"/>
            <a:ext cx="3240088" cy="5027612"/>
          </a:xfrm>
          <a:prstGeom prst="rect">
            <a:avLst/>
          </a:prstGeom>
          <a:noFill/>
          <a:extLst>
            <a:ext uri="{909E8E84-426E-40dd-AFC4-6F175D3DCCD1}">
              <a14:hiddenFill xmlns:a14="http://schemas.microsoft.com/office/drawing/2010/main">
                <a:solidFill>
                  <a:srgbClr val="FFFFFF"/>
                </a:solidFill>
              </a14:hiddenFill>
            </a:ext>
          </a:extLst>
        </p:spPr>
      </p:pic>
      <p:pic>
        <p:nvPicPr>
          <p:cNvPr id="541700" name="Picture 4" descr="California%20-%20Golden%20Gate%20Bridge%200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2000" y="1143000"/>
            <a:ext cx="3770313" cy="50276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17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41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a:t>IS 240 - Spring 2011</a:t>
            </a:r>
          </a:p>
        </p:txBody>
      </p:sp>
      <p:sp>
        <p:nvSpPr>
          <p:cNvPr id="542722" name="Rectangle 2"/>
          <p:cNvSpPr>
            <a:spLocks noGrp="1" noChangeArrowheads="1"/>
          </p:cNvSpPr>
          <p:nvPr>
            <p:ph type="title"/>
          </p:nvPr>
        </p:nvSpPr>
        <p:spPr/>
        <p:txBody>
          <a:bodyPr/>
          <a:lstStyle/>
          <a:p>
            <a:r>
              <a:rPr lang="en-US" sz="3200"/>
              <a:t>Camera Location vs. Subject Location</a:t>
            </a:r>
          </a:p>
        </p:txBody>
      </p:sp>
      <p:sp>
        <p:nvSpPr>
          <p:cNvPr id="542723" name="Rectangle 3"/>
          <p:cNvSpPr>
            <a:spLocks noGrp="1" noChangeArrowheads="1"/>
          </p:cNvSpPr>
          <p:nvPr>
            <p:ph type="body" sz="half" idx="1"/>
          </p:nvPr>
        </p:nvSpPr>
        <p:spPr>
          <a:xfrm>
            <a:off x="762000" y="4724400"/>
            <a:ext cx="3733800" cy="1524000"/>
          </a:xfrm>
        </p:spPr>
        <p:txBody>
          <a:bodyPr/>
          <a:lstStyle/>
          <a:p>
            <a:pPr>
              <a:lnSpc>
                <a:spcPct val="90000"/>
              </a:lnSpc>
            </a:pPr>
            <a:r>
              <a:rPr lang="en-US" sz="2000"/>
              <a:t>Camera Location = Golden Gate Bridge</a:t>
            </a:r>
          </a:p>
          <a:p>
            <a:pPr>
              <a:lnSpc>
                <a:spcPct val="90000"/>
              </a:lnSpc>
            </a:pPr>
            <a:r>
              <a:rPr lang="en-US" sz="2000"/>
              <a:t>Subject Location = Golden Gate Bridge</a:t>
            </a:r>
          </a:p>
          <a:p>
            <a:pPr>
              <a:lnSpc>
                <a:spcPct val="90000"/>
              </a:lnSpc>
            </a:pPr>
            <a:endParaRPr lang="en-US" sz="2000"/>
          </a:p>
        </p:txBody>
      </p:sp>
      <p:sp>
        <p:nvSpPr>
          <p:cNvPr id="542724" name="Rectangle 4"/>
          <p:cNvSpPr>
            <a:spLocks noGrp="1" noChangeArrowheads="1"/>
          </p:cNvSpPr>
          <p:nvPr>
            <p:ph type="body" sz="half" idx="2"/>
          </p:nvPr>
        </p:nvSpPr>
        <p:spPr>
          <a:xfrm>
            <a:off x="5105400" y="4724400"/>
            <a:ext cx="3581400" cy="1524000"/>
          </a:xfrm>
        </p:spPr>
        <p:txBody>
          <a:bodyPr/>
          <a:lstStyle/>
          <a:p>
            <a:pPr>
              <a:lnSpc>
                <a:spcPct val="90000"/>
              </a:lnSpc>
            </a:pPr>
            <a:r>
              <a:rPr lang="en-US" sz="2400"/>
              <a:t>Camera Location = Albany Marina</a:t>
            </a:r>
          </a:p>
          <a:p>
            <a:pPr>
              <a:lnSpc>
                <a:spcPct val="90000"/>
              </a:lnSpc>
            </a:pPr>
            <a:r>
              <a:rPr lang="en-US" sz="2400"/>
              <a:t>Subject Location = Golden Gate Bridge</a:t>
            </a:r>
          </a:p>
        </p:txBody>
      </p:sp>
      <p:pic>
        <p:nvPicPr>
          <p:cNvPr id="542725" name="Picture 5" descr="California%20-%20Golden%20Gate%20Bridge%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26257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6" name="Picture 6" descr="pic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5562600" y="1143000"/>
            <a:ext cx="2255838" cy="35004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99CC"/>
      </a:accent1>
      <a:accent2>
        <a:srgbClr val="3333CC"/>
      </a:accent2>
      <a:accent3>
        <a:srgbClr val="FFFFFF"/>
      </a:accent3>
      <a:accent4>
        <a:srgbClr val="000000"/>
      </a:accent4>
      <a:accent5>
        <a:srgbClr val="AACAE2"/>
      </a:accent5>
      <a:accent6>
        <a:srgbClr val="2D2DB9"/>
      </a:accent6>
      <a:hlink>
        <a:srgbClr val="CCCCFF"/>
      </a:hlink>
      <a:folHlink>
        <a:srgbClr val="B2B2B2"/>
      </a:folHlink>
    </a:clrScheme>
    <a:fontScheme name="Default Design">
      <a:majorFont>
        <a:latin typeface="Futura Md BT"/>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1425</TotalTime>
  <Words>5026</Words>
  <Application>Microsoft Macintosh PowerPoint</Application>
  <PresentationFormat>On-screen Show (4:3)</PresentationFormat>
  <Paragraphs>997</Paragraphs>
  <Slides>125</Slides>
  <Notes>63</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125</vt:i4>
      </vt:variant>
    </vt:vector>
  </HeadingPairs>
  <TitlesOfParts>
    <vt:vector size="130" baseType="lpstr">
      <vt:lpstr>Default Design</vt:lpstr>
      <vt:lpstr>Chart</vt:lpstr>
      <vt:lpstr>Document</vt:lpstr>
      <vt:lpstr>Bitmap Image</vt:lpstr>
      <vt:lpstr>Image</vt:lpstr>
      <vt:lpstr>Lecture 18: GIR and MMM3</vt:lpstr>
      <vt:lpstr>Mini-TREC</vt:lpstr>
      <vt:lpstr>Overview</vt:lpstr>
      <vt:lpstr>Geographic Information Retrieval (GIR)</vt:lpstr>
      <vt:lpstr>Georeferencing and GIR</vt:lpstr>
      <vt:lpstr>Geometric Approximations</vt:lpstr>
      <vt:lpstr>Other convex, conservative Approximations </vt:lpstr>
      <vt:lpstr>Spatial Ranking:  Methods for computing spatial similarity</vt:lpstr>
      <vt:lpstr>CA Named Places in the Test Collection – complex polygons</vt:lpstr>
      <vt:lpstr>CA Counties – Geometric Approximations</vt:lpstr>
      <vt:lpstr>CA User Defined Areas (UDAs) in the Test Collection</vt:lpstr>
      <vt:lpstr>Test Collection Query Regions: CA Counties</vt:lpstr>
      <vt:lpstr>Results for MBR  - Named data</vt:lpstr>
      <vt:lpstr>Results for Convex Hulls -Named</vt:lpstr>
      <vt:lpstr>Offshore / Coastal Problem</vt:lpstr>
      <vt:lpstr>Results for All Data - MBRs</vt:lpstr>
      <vt:lpstr>Results for All Data - Convex Hull</vt:lpstr>
      <vt:lpstr>GIR Examples </vt:lpstr>
      <vt:lpstr>PowerPoint Presentation</vt:lpstr>
      <vt:lpstr>PowerPoint Presentation</vt:lpstr>
      <vt:lpstr>PowerPoint Presentation</vt:lpstr>
      <vt:lpstr>PowerPoint Presentation</vt:lpstr>
      <vt:lpstr>PowerPoint Presentation</vt:lpstr>
      <vt:lpstr>PowerPoint Presentation</vt:lpstr>
      <vt:lpstr>GIR Evaluations</vt:lpstr>
      <vt:lpstr>GeoCLEF Overview</vt:lpstr>
      <vt:lpstr>Organizers of GeoCLEF</vt:lpstr>
      <vt:lpstr>GeoCLEF</vt:lpstr>
      <vt:lpstr>Topic for GeoCLEF 2005</vt:lpstr>
      <vt:lpstr>GeoCLEF 2005 Collections</vt:lpstr>
      <vt:lpstr>GeoCLEF 2005 Documents</vt:lpstr>
      <vt:lpstr>GeoCLEF 2005 Runs</vt:lpstr>
      <vt:lpstr>GeoCLEF 2006 Topics</vt:lpstr>
      <vt:lpstr>GeoCLEF 2006 Topics</vt:lpstr>
      <vt:lpstr>GeoCLEF 2006 Collections</vt:lpstr>
      <vt:lpstr>GeoCLEF 2006 Runs</vt:lpstr>
      <vt:lpstr>Techniques used by various groups in 2005 and 2006</vt:lpstr>
      <vt:lpstr>Best-Performing Monolingual Runs: GeoCLEF 2005</vt:lpstr>
      <vt:lpstr>Bilingual English Performance</vt:lpstr>
      <vt:lpstr>Bilingual German Performance</vt:lpstr>
      <vt:lpstr>GeoCLEF 2006 Top Mono. Runs </vt:lpstr>
      <vt:lpstr>Monolingual English 2006</vt:lpstr>
      <vt:lpstr>Monolingual German 2006</vt:lpstr>
      <vt:lpstr>Monolingual Portuguese 2006</vt:lpstr>
      <vt:lpstr>Monolingual Spanish 2006</vt:lpstr>
      <vt:lpstr>GeoCLEF 2006 Top Biling. Runs</vt:lpstr>
      <vt:lpstr>Bilingual English 2006</vt:lpstr>
      <vt:lpstr> Bilingual German 2006</vt:lpstr>
      <vt:lpstr>Bilingual Portuguese 2006</vt:lpstr>
      <vt:lpstr>Bilingual Spanish 2006</vt:lpstr>
      <vt:lpstr>GeoCLEF Collections 2007</vt:lpstr>
      <vt:lpstr>Example Topics 2007</vt:lpstr>
      <vt:lpstr>Participant Approaches 2007</vt:lpstr>
      <vt:lpstr>Monolingual Results 2007</vt:lpstr>
      <vt:lpstr>Monolingual English 2007</vt:lpstr>
      <vt:lpstr>Monolingual German 2007</vt:lpstr>
      <vt:lpstr>Monolingual Portuguese 2007</vt:lpstr>
      <vt:lpstr>Bilingual results 2007</vt:lpstr>
      <vt:lpstr>Bilingual English 2007</vt:lpstr>
      <vt:lpstr>Bilingual German 2007</vt:lpstr>
      <vt:lpstr>Bilingual Portuguese 2007</vt:lpstr>
      <vt:lpstr>GeoCLEF 2008</vt:lpstr>
      <vt:lpstr>Example Topics 2008</vt:lpstr>
      <vt:lpstr>Monolingual English 2008</vt:lpstr>
      <vt:lpstr>Monolingual  German 2008</vt:lpstr>
      <vt:lpstr>Monolingual Portuguese 2008</vt:lpstr>
      <vt:lpstr>Bilingual English 2008</vt:lpstr>
      <vt:lpstr>Bilingual German 2008</vt:lpstr>
      <vt:lpstr>Bilingual Portuguese 2008</vt:lpstr>
      <vt:lpstr>Cheshire Results 2007-2008</vt:lpstr>
      <vt:lpstr>Comparison of Cheshire Runs</vt:lpstr>
      <vt:lpstr>GikiCLEF 2009</vt:lpstr>
      <vt:lpstr>GikiCLEF 2009</vt:lpstr>
      <vt:lpstr>GikiCLEF 2009 Example Topics</vt:lpstr>
      <vt:lpstr>GikiCLEF Results (just released) </vt:lpstr>
      <vt:lpstr>NTCIR GeoTime 2010</vt:lpstr>
      <vt:lpstr>NTCIR GeoTime Example Topics</vt:lpstr>
      <vt:lpstr>Results (preview)</vt:lpstr>
      <vt:lpstr>What can we do with GIR?</vt:lpstr>
      <vt:lpstr>What is the Problem?</vt:lpstr>
      <vt:lpstr>Signal-to-Symbol Problems</vt:lpstr>
      <vt:lpstr>Signal-to-Symbol Problems</vt:lpstr>
      <vt:lpstr>Traditional Media Production Chain</vt:lpstr>
      <vt:lpstr>The Media Metadata Opportunity</vt:lpstr>
      <vt:lpstr>Moore’s Law for Cameras</vt:lpstr>
      <vt:lpstr>Capture+Processing+Interaction+Network</vt:lpstr>
      <vt:lpstr>Camera Phones as Platform</vt:lpstr>
      <vt:lpstr>Camera Phones as Platform</vt:lpstr>
      <vt:lpstr>Campanile Inspiration</vt:lpstr>
      <vt:lpstr>Mobile Media Metadata Idea</vt:lpstr>
      <vt:lpstr>MMM Demo Video</vt:lpstr>
      <vt:lpstr>Campanile Scenario</vt:lpstr>
      <vt:lpstr>MMM Architecture</vt:lpstr>
      <vt:lpstr>From Context to Content</vt:lpstr>
      <vt:lpstr>From Context to Content</vt:lpstr>
      <vt:lpstr>Space – Time - Community</vt:lpstr>
      <vt:lpstr>Space – Time – Social Space</vt:lpstr>
      <vt:lpstr>What is “Location”?</vt:lpstr>
      <vt:lpstr>Camera Location vs. Subject Location</vt:lpstr>
      <vt:lpstr>Kodak Picture Spot</vt:lpstr>
      <vt:lpstr>Themed Kodak Picture Spot</vt:lpstr>
      <vt:lpstr>Location Guesser Concept</vt:lpstr>
      <vt:lpstr>Location Guesser Performance</vt:lpstr>
      <vt:lpstr>Future of Mobile Imaging</vt:lpstr>
      <vt:lpstr>MMM Revisited 2010</vt:lpstr>
      <vt:lpstr>But… </vt:lpstr>
      <vt:lpstr>Current Technology </vt:lpstr>
      <vt:lpstr>Augmented Reality</vt:lpstr>
      <vt:lpstr>Augmented reality - AcrossAir</vt:lpstr>
      <vt:lpstr>Augmented reality - Sekai Camera</vt:lpstr>
      <vt:lpstr>Augmented Reality</vt:lpstr>
      <vt:lpstr>First Steps toward MMM3</vt:lpstr>
      <vt:lpstr>Yosemite Falls</vt:lpstr>
      <vt:lpstr>Yosemite overview</vt:lpstr>
      <vt:lpstr>Demo</vt:lpstr>
      <vt:lpstr>Example source for Metadata</vt:lpstr>
      <vt:lpstr>Other Collections and Metadata</vt:lpstr>
      <vt:lpstr>Other Collections and Metadata</vt:lpstr>
      <vt:lpstr>Other Collections and Metadata</vt:lpstr>
      <vt:lpstr>San Marco’s Square, Venice</vt:lpstr>
      <vt:lpstr>Other Collections and Metadata</vt:lpstr>
      <vt:lpstr>Other Collections and Metadata</vt:lpstr>
      <vt:lpstr>Next-Generation MMM (MMM3?)</vt:lpstr>
      <vt:lpstr>New Technology 2013</vt:lpstr>
      <vt:lpstr>Thank you.</vt:lpstr>
    </vt:vector>
  </TitlesOfParts>
  <Company>University of California,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LLNL</dc:title>
  <cp:lastModifiedBy>Ray Larson</cp:lastModifiedBy>
  <cp:revision>70</cp:revision>
  <dcterms:modified xsi:type="dcterms:W3CDTF">2013-04-08T18:09:42Z</dcterms:modified>
</cp:coreProperties>
</file>