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3.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19.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20.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embeddings/oleObject21.bin" ContentType="application/vnd.openxmlformats-officedocument.oleObject"/>
  <Override PartName="/ppt/notesSlides/notesSlide53.xml" ContentType="application/vnd.openxmlformats-officedocument.presentationml.notesSlide+xml"/>
  <Override PartName="/ppt/embeddings/oleObject22.bin" ContentType="application/vnd.openxmlformats-officedocument.oleObject"/>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embeddings/oleObject23.bin" ContentType="application/vnd.openxmlformats-officedocument.oleObject"/>
  <Override PartName="/ppt/notesSlides/notesSlide61.xml" ContentType="application/vnd.openxmlformats-officedocument.presentationml.notesSlide+xml"/>
  <Override PartName="/ppt/embeddings/oleObject24.bin" ContentType="application/vnd.openxmlformats-officedocument.oleObject"/>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handoutMasterIdLst>
    <p:handoutMasterId r:id="rId74"/>
  </p:handoutMasterIdLst>
  <p:sldIdLst>
    <p:sldId id="256" r:id="rId2"/>
    <p:sldId id="435" r:id="rId3"/>
    <p:sldId id="554" r:id="rId4"/>
    <p:sldId id="559" r:id="rId5"/>
    <p:sldId id="571" r:id="rId6"/>
    <p:sldId id="572" r:id="rId7"/>
    <p:sldId id="573" r:id="rId8"/>
    <p:sldId id="587" r:id="rId9"/>
    <p:sldId id="588" r:id="rId10"/>
    <p:sldId id="589" r:id="rId11"/>
    <p:sldId id="590" r:id="rId12"/>
    <p:sldId id="591" r:id="rId13"/>
    <p:sldId id="592" r:id="rId14"/>
    <p:sldId id="593" r:id="rId15"/>
    <p:sldId id="596" r:id="rId16"/>
    <p:sldId id="604" r:id="rId17"/>
    <p:sldId id="605" r:id="rId18"/>
    <p:sldId id="606" r:id="rId19"/>
    <p:sldId id="607" r:id="rId20"/>
    <p:sldId id="608" r:id="rId21"/>
    <p:sldId id="609" r:id="rId22"/>
    <p:sldId id="507" r:id="rId23"/>
    <p:sldId id="508" r:id="rId24"/>
    <p:sldId id="509" r:id="rId25"/>
    <p:sldId id="510" r:id="rId26"/>
    <p:sldId id="511" r:id="rId27"/>
    <p:sldId id="512" r:id="rId28"/>
    <p:sldId id="513" r:id="rId29"/>
    <p:sldId id="610" r:id="rId30"/>
    <p:sldId id="612" r:id="rId31"/>
    <p:sldId id="611" r:id="rId32"/>
    <p:sldId id="514" r:id="rId33"/>
    <p:sldId id="515" r:id="rId34"/>
    <p:sldId id="516" r:id="rId35"/>
    <p:sldId id="517" r:id="rId36"/>
    <p:sldId id="518" r:id="rId37"/>
    <p:sldId id="519" r:id="rId38"/>
    <p:sldId id="520" r:id="rId39"/>
    <p:sldId id="521" r:id="rId40"/>
    <p:sldId id="522" r:id="rId41"/>
    <p:sldId id="523" r:id="rId42"/>
    <p:sldId id="524" r:id="rId43"/>
    <p:sldId id="525" r:id="rId44"/>
    <p:sldId id="526" r:id="rId45"/>
    <p:sldId id="527" r:id="rId46"/>
    <p:sldId id="528" r:id="rId47"/>
    <p:sldId id="529" r:id="rId48"/>
    <p:sldId id="530" r:id="rId49"/>
    <p:sldId id="531" r:id="rId50"/>
    <p:sldId id="532" r:id="rId51"/>
    <p:sldId id="533" r:id="rId52"/>
    <p:sldId id="534" r:id="rId53"/>
    <p:sldId id="535" r:id="rId54"/>
    <p:sldId id="536" r:id="rId55"/>
    <p:sldId id="537" r:id="rId56"/>
    <p:sldId id="538" r:id="rId57"/>
    <p:sldId id="539" r:id="rId58"/>
    <p:sldId id="540" r:id="rId59"/>
    <p:sldId id="541" r:id="rId60"/>
    <p:sldId id="542" r:id="rId61"/>
    <p:sldId id="543" r:id="rId62"/>
    <p:sldId id="544" r:id="rId63"/>
    <p:sldId id="545" r:id="rId64"/>
    <p:sldId id="546" r:id="rId65"/>
    <p:sldId id="547" r:id="rId66"/>
    <p:sldId id="548" r:id="rId67"/>
    <p:sldId id="549" r:id="rId68"/>
    <p:sldId id="550" r:id="rId69"/>
    <p:sldId id="551" r:id="rId70"/>
    <p:sldId id="552" r:id="rId71"/>
    <p:sldId id="553" r:id="rId72"/>
  </p:sldIdLst>
  <p:sldSz cx="9144000" cy="6858000" type="screen4x3"/>
  <p:notesSz cx="6858000" cy="9144000"/>
  <p:defaultTextStyle>
    <a:defPPr>
      <a:defRPr lang="en-US"/>
    </a:defPPr>
    <a:lvl1pPr algn="ctr" rtl="0" fontAlgn="base">
      <a:spcBef>
        <a:spcPct val="0"/>
      </a:spcBef>
      <a:spcAft>
        <a:spcPct val="0"/>
      </a:spcAft>
      <a:defRPr sz="1600" kern="1200">
        <a:solidFill>
          <a:schemeClr val="tx1"/>
        </a:solidFill>
        <a:latin typeface="Times New Roman" charset="0"/>
        <a:ea typeface="ＭＳ Ｐゴシック" charset="0"/>
        <a:cs typeface="+mn-cs"/>
      </a:defRPr>
    </a:lvl1pPr>
    <a:lvl2pPr marL="457200" algn="ctr" rtl="0" fontAlgn="base">
      <a:spcBef>
        <a:spcPct val="0"/>
      </a:spcBef>
      <a:spcAft>
        <a:spcPct val="0"/>
      </a:spcAft>
      <a:defRPr sz="1600" kern="1200">
        <a:solidFill>
          <a:schemeClr val="tx1"/>
        </a:solidFill>
        <a:latin typeface="Times New Roman" charset="0"/>
        <a:ea typeface="ＭＳ Ｐゴシック" charset="0"/>
        <a:cs typeface="+mn-cs"/>
      </a:defRPr>
    </a:lvl2pPr>
    <a:lvl3pPr marL="914400" algn="ctr" rtl="0" fontAlgn="base">
      <a:spcBef>
        <a:spcPct val="0"/>
      </a:spcBef>
      <a:spcAft>
        <a:spcPct val="0"/>
      </a:spcAft>
      <a:defRPr sz="1600" kern="1200">
        <a:solidFill>
          <a:schemeClr val="tx1"/>
        </a:solidFill>
        <a:latin typeface="Times New Roman" charset="0"/>
        <a:ea typeface="ＭＳ Ｐゴシック" charset="0"/>
        <a:cs typeface="+mn-cs"/>
      </a:defRPr>
    </a:lvl3pPr>
    <a:lvl4pPr marL="1371600" algn="ctr" rtl="0" fontAlgn="base">
      <a:spcBef>
        <a:spcPct val="0"/>
      </a:spcBef>
      <a:spcAft>
        <a:spcPct val="0"/>
      </a:spcAft>
      <a:defRPr sz="1600" kern="1200">
        <a:solidFill>
          <a:schemeClr val="tx1"/>
        </a:solidFill>
        <a:latin typeface="Times New Roman" charset="0"/>
        <a:ea typeface="ＭＳ Ｐゴシック" charset="0"/>
        <a:cs typeface="+mn-cs"/>
      </a:defRPr>
    </a:lvl4pPr>
    <a:lvl5pPr marL="1828800" algn="ctr" rtl="0" fontAlgn="base">
      <a:spcBef>
        <a:spcPct val="0"/>
      </a:spcBef>
      <a:spcAft>
        <a:spcPct val="0"/>
      </a:spcAft>
      <a:defRPr sz="1600" kern="1200">
        <a:solidFill>
          <a:schemeClr val="tx1"/>
        </a:solidFill>
        <a:latin typeface="Times New Roman" charset="0"/>
        <a:ea typeface="ＭＳ Ｐゴシック" charset="0"/>
        <a:cs typeface="+mn-cs"/>
      </a:defRPr>
    </a:lvl5pPr>
    <a:lvl6pPr marL="2286000" algn="l" defTabSz="457200" rtl="0" eaLnBrk="1" latinLnBrk="0" hangingPunct="1">
      <a:defRPr sz="1600" kern="1200">
        <a:solidFill>
          <a:schemeClr val="tx1"/>
        </a:solidFill>
        <a:latin typeface="Times New Roman" charset="0"/>
        <a:ea typeface="ＭＳ Ｐゴシック" charset="0"/>
        <a:cs typeface="+mn-cs"/>
      </a:defRPr>
    </a:lvl6pPr>
    <a:lvl7pPr marL="2743200" algn="l" defTabSz="457200" rtl="0" eaLnBrk="1" latinLnBrk="0" hangingPunct="1">
      <a:defRPr sz="1600" kern="1200">
        <a:solidFill>
          <a:schemeClr val="tx1"/>
        </a:solidFill>
        <a:latin typeface="Times New Roman" charset="0"/>
        <a:ea typeface="ＭＳ Ｐゴシック" charset="0"/>
        <a:cs typeface="+mn-cs"/>
      </a:defRPr>
    </a:lvl7pPr>
    <a:lvl8pPr marL="3200400" algn="l" defTabSz="457200" rtl="0" eaLnBrk="1" latinLnBrk="0" hangingPunct="1">
      <a:defRPr sz="1600" kern="1200">
        <a:solidFill>
          <a:schemeClr val="tx1"/>
        </a:solidFill>
        <a:latin typeface="Times New Roman" charset="0"/>
        <a:ea typeface="ＭＳ Ｐゴシック" charset="0"/>
        <a:cs typeface="+mn-cs"/>
      </a:defRPr>
    </a:lvl8pPr>
    <a:lvl9pPr marL="3657600" algn="l" defTabSz="457200" rtl="0" eaLnBrk="1" latinLnBrk="0" hangingPunct="1">
      <a:defRPr sz="1600"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33CC33"/>
    <a:srgbClr val="FF9900"/>
    <a:srgbClr val="FFFFFF"/>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66" autoAdjust="0"/>
    <p:restoredTop sz="94660" autoAdjust="0"/>
  </p:normalViewPr>
  <p:slideViewPr>
    <p:cSldViewPr>
      <p:cViewPr varScale="1">
        <p:scale>
          <a:sx n="114" d="100"/>
          <a:sy n="114" d="100"/>
        </p:scale>
        <p:origin x="-504" y="-8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50" d="100"/>
        <a:sy n="150" d="100"/>
      </p:scale>
      <p:origin x="0" y="117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slide" Target="slides/slide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 Id="rId2"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ED8DD5-1A30-FB40-94CE-173810BF7442}" type="datetimeFigureOut">
              <a:rPr lang="en-US" smtClean="0"/>
              <a:t>4/3/13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02FDB7-5579-5842-974B-7DA164660CF6}" type="slidenum">
              <a:rPr lang="en-US" smtClean="0"/>
              <a:t>‹#›</a:t>
            </a:fld>
            <a:endParaRPr lang="en-US"/>
          </a:p>
        </p:txBody>
      </p:sp>
    </p:spTree>
    <p:extLst>
      <p:ext uri="{BB962C8B-B14F-4D97-AF65-F5344CB8AC3E}">
        <p14:creationId xmlns:p14="http://schemas.microsoft.com/office/powerpoint/2010/main" val="2098730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943D28F0-730C-454C-865F-962907AFB557}" type="slidenum">
              <a:rPr lang="en-US"/>
              <a:pPr/>
              <a:t>‹#›</a:t>
            </a:fld>
            <a:endParaRPr lang="en-US"/>
          </a:p>
        </p:txBody>
      </p:sp>
    </p:spTree>
    <p:extLst>
      <p:ext uri="{BB962C8B-B14F-4D97-AF65-F5344CB8AC3E}">
        <p14:creationId xmlns:p14="http://schemas.microsoft.com/office/powerpoint/2010/main" val="280976394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F82FD1-C71E-1842-A51E-C63D68996E68}" type="slidenum">
              <a:rPr lang="en-US"/>
              <a:pPr/>
              <a:t>1</a:t>
            </a:fld>
            <a:endParaRPr lang="en-US"/>
          </a:p>
        </p:txBody>
      </p:sp>
      <p:sp>
        <p:nvSpPr>
          <p:cNvPr id="1697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97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E2200-64D5-5646-8C5F-781E104F7C9D}" type="slidenum">
              <a:rPr lang="en-US"/>
              <a:pPr/>
              <a:t>10</a:t>
            </a:fld>
            <a:endParaRPr lang="en-US"/>
          </a:p>
        </p:txBody>
      </p:sp>
      <p:sp>
        <p:nvSpPr>
          <p:cNvPr id="19251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25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577C31-83F7-744E-BE95-0DF0143058D1}" type="slidenum">
              <a:rPr lang="en-US"/>
              <a:pPr/>
              <a:t>11</a:t>
            </a:fld>
            <a:endParaRPr lang="en-US"/>
          </a:p>
        </p:txBody>
      </p:sp>
      <p:sp>
        <p:nvSpPr>
          <p:cNvPr id="19271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2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DCD11A-F5AD-9C44-9B67-5C2EA8559962}" type="slidenum">
              <a:rPr lang="en-US"/>
              <a:pPr/>
              <a:t>12</a:t>
            </a:fld>
            <a:endParaRPr lang="en-US"/>
          </a:p>
        </p:txBody>
      </p:sp>
      <p:sp>
        <p:nvSpPr>
          <p:cNvPr id="19292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292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0447C2-1752-D443-B5AF-07CA13F357A8}" type="slidenum">
              <a:rPr lang="en-US"/>
              <a:pPr/>
              <a:t>13</a:t>
            </a:fld>
            <a:endParaRPr lang="en-US"/>
          </a:p>
        </p:txBody>
      </p:sp>
      <p:sp>
        <p:nvSpPr>
          <p:cNvPr id="19312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3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10D9D7-6E3E-3E4B-941C-BDFB6FB4DF84}" type="slidenum">
              <a:rPr lang="en-US"/>
              <a:pPr/>
              <a:t>14</a:t>
            </a:fld>
            <a:endParaRPr lang="en-US"/>
          </a:p>
        </p:txBody>
      </p:sp>
      <p:sp>
        <p:nvSpPr>
          <p:cNvPr id="1933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33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B5A866-5F79-4340-BCFC-31CF626D8D8E}" type="slidenum">
              <a:rPr lang="en-US"/>
              <a:pPr/>
              <a:t>15</a:t>
            </a:fld>
            <a:endParaRPr lang="en-US"/>
          </a:p>
        </p:txBody>
      </p:sp>
      <p:sp>
        <p:nvSpPr>
          <p:cNvPr id="19384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384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463BCF-AB27-FF44-9C6A-7AF6249CE954}" type="slidenum">
              <a:rPr lang="en-US"/>
              <a:pPr/>
              <a:t>16</a:t>
            </a:fld>
            <a:endParaRPr lang="en-US"/>
          </a:p>
        </p:txBody>
      </p:sp>
      <p:sp>
        <p:nvSpPr>
          <p:cNvPr id="19548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548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AEBD0-D2B7-E848-AB66-E78CF24AD7E8}" type="slidenum">
              <a:rPr lang="en-US"/>
              <a:pPr/>
              <a:t>17</a:t>
            </a:fld>
            <a:endParaRPr lang="en-US"/>
          </a:p>
        </p:txBody>
      </p:sp>
      <p:sp>
        <p:nvSpPr>
          <p:cNvPr id="196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0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8CEF7F-2D0C-4144-AC7E-E94A477D4AC1}" type="slidenum">
              <a:rPr lang="en-US"/>
              <a:pPr/>
              <a:t>18</a:t>
            </a:fld>
            <a:endParaRPr lang="en-US"/>
          </a:p>
        </p:txBody>
      </p:sp>
      <p:sp>
        <p:nvSpPr>
          <p:cNvPr id="196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D7B117-43C3-4A4C-8ECA-D3C18E629802}" type="slidenum">
              <a:rPr lang="en-US"/>
              <a:pPr/>
              <a:t>19</a:t>
            </a:fld>
            <a:endParaRPr lang="en-US"/>
          </a:p>
        </p:txBody>
      </p:sp>
      <p:sp>
        <p:nvSpPr>
          <p:cNvPr id="196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4B4E22-F8F5-D04F-BEB4-CE05B1454A50}" type="slidenum">
              <a:rPr lang="en-US"/>
              <a:pPr/>
              <a:t>2</a:t>
            </a:fld>
            <a:endParaRPr lang="en-US"/>
          </a:p>
        </p:txBody>
      </p:sp>
      <p:sp>
        <p:nvSpPr>
          <p:cNvPr id="1698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98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C43C6-945C-6B4A-A678-84646A01F6B0}" type="slidenum">
              <a:rPr lang="en-US"/>
              <a:pPr/>
              <a:t>20</a:t>
            </a:fld>
            <a:endParaRPr lang="en-US"/>
          </a:p>
        </p:txBody>
      </p:sp>
      <p:sp>
        <p:nvSpPr>
          <p:cNvPr id="196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B12621-F0C8-2F4F-B0D0-135FF6AC084A}" type="slidenum">
              <a:rPr lang="en-US"/>
              <a:pPr/>
              <a:t>21</a:t>
            </a:fld>
            <a:endParaRPr lang="en-US"/>
          </a:p>
        </p:txBody>
      </p:sp>
      <p:sp>
        <p:nvSpPr>
          <p:cNvPr id="196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E72519-EA70-BF49-A13D-ECA5A3767D89}" type="slidenum">
              <a:rPr lang="en-US"/>
              <a:pPr/>
              <a:t>22</a:t>
            </a:fld>
            <a:endParaRPr lang="en-US"/>
          </a:p>
        </p:txBody>
      </p:sp>
      <p:sp>
        <p:nvSpPr>
          <p:cNvPr id="17653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653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F241E6-05A7-3B46-AB6A-733E6CCDB809}" type="slidenum">
              <a:rPr lang="en-US"/>
              <a:pPr/>
              <a:t>23</a:t>
            </a:fld>
            <a:endParaRPr lang="en-US"/>
          </a:p>
        </p:txBody>
      </p:sp>
      <p:sp>
        <p:nvSpPr>
          <p:cNvPr id="196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E95244-DCDC-524A-8A09-F4489511B7D3}" type="slidenum">
              <a:rPr lang="en-US"/>
              <a:pPr/>
              <a:t>24</a:t>
            </a:fld>
            <a:endParaRPr lang="en-US"/>
          </a:p>
        </p:txBody>
      </p:sp>
      <p:sp>
        <p:nvSpPr>
          <p:cNvPr id="1768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68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A6D85-9369-1B43-9554-22235AD093A6}" type="slidenum">
              <a:rPr lang="en-US"/>
              <a:pPr/>
              <a:t>25</a:t>
            </a:fld>
            <a:endParaRPr lang="en-US"/>
          </a:p>
        </p:txBody>
      </p:sp>
      <p:sp>
        <p:nvSpPr>
          <p:cNvPr id="17704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704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070B0B-7562-B640-B6C3-F64575353967}" type="slidenum">
              <a:rPr lang="en-US"/>
              <a:pPr/>
              <a:t>26</a:t>
            </a:fld>
            <a:endParaRPr lang="en-US"/>
          </a:p>
        </p:txBody>
      </p:sp>
      <p:sp>
        <p:nvSpPr>
          <p:cNvPr id="1772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72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2873BB-5BA9-9949-A9BF-024149604393}" type="slidenum">
              <a:rPr lang="en-US"/>
              <a:pPr/>
              <a:t>27</a:t>
            </a:fld>
            <a:endParaRPr lang="en-US"/>
          </a:p>
        </p:txBody>
      </p:sp>
      <p:sp>
        <p:nvSpPr>
          <p:cNvPr id="17745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745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0D5C73-2E93-CB40-91A4-5DD1D28AD33C}" type="slidenum">
              <a:rPr lang="en-US"/>
              <a:pPr/>
              <a:t>28</a:t>
            </a:fld>
            <a:endParaRPr lang="en-US"/>
          </a:p>
        </p:txBody>
      </p:sp>
      <p:sp>
        <p:nvSpPr>
          <p:cNvPr id="1776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76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6EA83F-5FCE-F849-836E-FD019A07EE2D}" type="slidenum">
              <a:rPr lang="en-US"/>
              <a:pPr/>
              <a:t>32</a:t>
            </a:fld>
            <a:endParaRPr lang="en-US"/>
          </a:p>
        </p:txBody>
      </p:sp>
      <p:sp>
        <p:nvSpPr>
          <p:cNvPr id="17786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786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DCE12B-0CFC-7B43-89B7-D3C19B314639}" type="slidenum">
              <a:rPr lang="en-US"/>
              <a:pPr/>
              <a:t>3</a:t>
            </a:fld>
            <a:endParaRPr lang="en-US"/>
          </a:p>
        </p:txBody>
      </p:sp>
      <p:sp>
        <p:nvSpPr>
          <p:cNvPr id="18534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534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BEAD57-CB05-0840-B41F-C0983725E891}" type="slidenum">
              <a:rPr lang="en-US"/>
              <a:pPr/>
              <a:t>33</a:t>
            </a:fld>
            <a:endParaRPr lang="en-US"/>
          </a:p>
        </p:txBody>
      </p:sp>
      <p:sp>
        <p:nvSpPr>
          <p:cNvPr id="17807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807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9A16E0-39D8-D24F-AE19-5CA54FA99C0A}" type="slidenum">
              <a:rPr lang="en-US"/>
              <a:pPr/>
              <a:t>34</a:t>
            </a:fld>
            <a:endParaRPr lang="en-US"/>
          </a:p>
        </p:txBody>
      </p:sp>
      <p:sp>
        <p:nvSpPr>
          <p:cNvPr id="17827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827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D15FBD-55AC-ED42-96AC-5F64514DF2AE}" type="slidenum">
              <a:rPr lang="en-US"/>
              <a:pPr/>
              <a:t>35</a:t>
            </a:fld>
            <a:endParaRPr lang="en-US"/>
          </a:p>
        </p:txBody>
      </p:sp>
      <p:sp>
        <p:nvSpPr>
          <p:cNvPr id="17848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848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5E4471-DE1D-4A46-B961-C26B6FD58B6A}" type="slidenum">
              <a:rPr lang="en-US"/>
              <a:pPr/>
              <a:t>36</a:t>
            </a:fld>
            <a:endParaRPr lang="en-US"/>
          </a:p>
        </p:txBody>
      </p:sp>
      <p:sp>
        <p:nvSpPr>
          <p:cNvPr id="17868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868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D94D97-0BB3-4E49-804F-4D543498C7AE}" type="slidenum">
              <a:rPr lang="en-US"/>
              <a:pPr/>
              <a:t>37</a:t>
            </a:fld>
            <a:endParaRPr lang="en-US"/>
          </a:p>
        </p:txBody>
      </p:sp>
      <p:sp>
        <p:nvSpPr>
          <p:cNvPr id="17889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889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E79E98-352C-6B4E-8AEE-9758C0234DFD}" type="slidenum">
              <a:rPr lang="en-US"/>
              <a:pPr/>
              <a:t>38</a:t>
            </a:fld>
            <a:endParaRPr lang="en-US"/>
          </a:p>
        </p:txBody>
      </p:sp>
      <p:sp>
        <p:nvSpPr>
          <p:cNvPr id="17909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909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EFA869-062C-DA4C-A9A0-B5F879D75EDD}" type="slidenum">
              <a:rPr lang="en-US"/>
              <a:pPr/>
              <a:t>39</a:t>
            </a:fld>
            <a:endParaRPr lang="en-US"/>
          </a:p>
        </p:txBody>
      </p:sp>
      <p:sp>
        <p:nvSpPr>
          <p:cNvPr id="17930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930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69262E-3604-ED4D-8CB4-EEC89B51D207}" type="slidenum">
              <a:rPr lang="en-US"/>
              <a:pPr/>
              <a:t>40</a:t>
            </a:fld>
            <a:endParaRPr lang="en-US"/>
          </a:p>
        </p:txBody>
      </p:sp>
      <p:sp>
        <p:nvSpPr>
          <p:cNvPr id="17950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950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A743CE-3727-F442-9A20-9045CAA84688}" type="slidenum">
              <a:rPr lang="en-US"/>
              <a:pPr/>
              <a:t>41</a:t>
            </a:fld>
            <a:endParaRPr lang="en-US"/>
          </a:p>
        </p:txBody>
      </p:sp>
      <p:sp>
        <p:nvSpPr>
          <p:cNvPr id="1797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97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F5BF6A-CAF9-AC4F-BFD0-1007C81C5277}" type="slidenum">
              <a:rPr lang="en-US"/>
              <a:pPr/>
              <a:t>42</a:t>
            </a:fld>
            <a:endParaRPr lang="en-US"/>
          </a:p>
        </p:txBody>
      </p:sp>
      <p:sp>
        <p:nvSpPr>
          <p:cNvPr id="1799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99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D39075-2A85-2243-A146-D90681C54634}" type="slidenum">
              <a:rPr lang="en-US"/>
              <a:pPr/>
              <a:t>4</a:t>
            </a:fld>
            <a:endParaRPr lang="en-US"/>
          </a:p>
        </p:txBody>
      </p:sp>
      <p:sp>
        <p:nvSpPr>
          <p:cNvPr id="18636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63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79A5C2-48C1-6A40-948F-800F995E3911}" type="slidenum">
              <a:rPr lang="en-US"/>
              <a:pPr/>
              <a:t>43</a:t>
            </a:fld>
            <a:endParaRPr lang="en-US"/>
          </a:p>
        </p:txBody>
      </p:sp>
      <p:sp>
        <p:nvSpPr>
          <p:cNvPr id="1801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012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06DB57-5176-334F-8A3B-6F4BA4AEF335}" type="slidenum">
              <a:rPr lang="en-US"/>
              <a:pPr/>
              <a:t>44</a:t>
            </a:fld>
            <a:endParaRPr lang="en-US"/>
          </a:p>
        </p:txBody>
      </p:sp>
      <p:sp>
        <p:nvSpPr>
          <p:cNvPr id="1803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03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389457-F395-4645-B727-5F2986D65D3B}" type="slidenum">
              <a:rPr lang="en-US"/>
              <a:pPr/>
              <a:t>45</a:t>
            </a:fld>
            <a:endParaRPr lang="en-US"/>
          </a:p>
        </p:txBody>
      </p:sp>
      <p:sp>
        <p:nvSpPr>
          <p:cNvPr id="1805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05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1EDEC0-23C9-6C4F-8CB7-760C590F0939}" type="slidenum">
              <a:rPr lang="en-US"/>
              <a:pPr/>
              <a:t>46</a:t>
            </a:fld>
            <a:endParaRPr lang="en-US"/>
          </a:p>
        </p:txBody>
      </p:sp>
      <p:sp>
        <p:nvSpPr>
          <p:cNvPr id="18073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073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185E74-ACE7-B24E-B1CF-F133BF3E74BF}" type="slidenum">
              <a:rPr lang="en-US"/>
              <a:pPr/>
              <a:t>47</a:t>
            </a:fld>
            <a:endParaRPr lang="en-US"/>
          </a:p>
        </p:txBody>
      </p:sp>
      <p:sp>
        <p:nvSpPr>
          <p:cNvPr id="18094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09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42A31E-BC20-384D-B992-CBF6EC46C0F7}" type="slidenum">
              <a:rPr lang="en-US"/>
              <a:pPr/>
              <a:t>48</a:t>
            </a:fld>
            <a:endParaRPr lang="en-US"/>
          </a:p>
        </p:txBody>
      </p:sp>
      <p:sp>
        <p:nvSpPr>
          <p:cNvPr id="1811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11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3D325E-DFCF-D248-A21D-E7A0D9C1010E}" type="slidenum">
              <a:rPr lang="en-US"/>
              <a:pPr/>
              <a:t>49</a:t>
            </a:fld>
            <a:endParaRPr lang="en-US"/>
          </a:p>
        </p:txBody>
      </p:sp>
      <p:sp>
        <p:nvSpPr>
          <p:cNvPr id="18135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135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AB52F9-638E-DC45-AB3C-E8849B215293}" type="slidenum">
              <a:rPr lang="en-US"/>
              <a:pPr/>
              <a:t>50</a:t>
            </a:fld>
            <a:endParaRPr lang="en-US"/>
          </a:p>
        </p:txBody>
      </p:sp>
      <p:sp>
        <p:nvSpPr>
          <p:cNvPr id="1815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15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2D695E-EBD2-8A44-9C78-2F88031E95B7}" type="slidenum">
              <a:rPr lang="en-US"/>
              <a:pPr/>
              <a:t>51</a:t>
            </a:fld>
            <a:endParaRPr lang="en-US"/>
          </a:p>
        </p:txBody>
      </p:sp>
      <p:sp>
        <p:nvSpPr>
          <p:cNvPr id="18176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176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B2DD00-CC20-4A4C-8301-587DF084D385}" type="slidenum">
              <a:rPr lang="en-US"/>
              <a:pPr/>
              <a:t>52</a:t>
            </a:fld>
            <a:endParaRPr lang="en-US"/>
          </a:p>
        </p:txBody>
      </p:sp>
      <p:sp>
        <p:nvSpPr>
          <p:cNvPr id="18196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196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F2E9C5-4407-5D49-B29C-AC64C465F65A}" type="slidenum">
              <a:rPr lang="en-US"/>
              <a:pPr/>
              <a:t>5</a:t>
            </a:fld>
            <a:endParaRPr lang="en-US"/>
          </a:p>
        </p:txBody>
      </p:sp>
      <p:sp>
        <p:nvSpPr>
          <p:cNvPr id="18882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882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EB5335-7C83-BD43-A252-63838AE23DAE}" type="slidenum">
              <a:rPr lang="en-US"/>
              <a:pPr/>
              <a:t>53</a:t>
            </a:fld>
            <a:endParaRPr lang="en-US"/>
          </a:p>
        </p:txBody>
      </p:sp>
      <p:sp>
        <p:nvSpPr>
          <p:cNvPr id="18216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216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3DDAC9-C89B-764B-86F8-E0CFB036C53A}" type="slidenum">
              <a:rPr lang="en-US"/>
              <a:pPr/>
              <a:t>54</a:t>
            </a:fld>
            <a:endParaRPr lang="en-US"/>
          </a:p>
        </p:txBody>
      </p:sp>
      <p:sp>
        <p:nvSpPr>
          <p:cNvPr id="1823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23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874377-2A77-C243-982B-8D953C622113}" type="slidenum">
              <a:rPr lang="en-US"/>
              <a:pPr/>
              <a:t>55</a:t>
            </a:fld>
            <a:endParaRPr lang="en-US"/>
          </a:p>
        </p:txBody>
      </p:sp>
      <p:sp>
        <p:nvSpPr>
          <p:cNvPr id="18257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257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46DDAB-C54A-4145-B115-7565DE9C3520}" type="slidenum">
              <a:rPr lang="en-US"/>
              <a:pPr/>
              <a:t>56</a:t>
            </a:fld>
            <a:endParaRPr lang="en-US"/>
          </a:p>
        </p:txBody>
      </p:sp>
      <p:sp>
        <p:nvSpPr>
          <p:cNvPr id="1827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27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C64E24-8FA1-B84E-9DB0-4DFD0395763C}" type="slidenum">
              <a:rPr lang="en-US"/>
              <a:pPr/>
              <a:t>57</a:t>
            </a:fld>
            <a:endParaRPr lang="en-US"/>
          </a:p>
        </p:txBody>
      </p:sp>
      <p:sp>
        <p:nvSpPr>
          <p:cNvPr id="18298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29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315918-E63F-6244-AEAE-14641B959D45}" type="slidenum">
              <a:rPr lang="en-US"/>
              <a:pPr/>
              <a:t>58</a:t>
            </a:fld>
            <a:endParaRPr lang="en-US"/>
          </a:p>
        </p:txBody>
      </p:sp>
      <p:sp>
        <p:nvSpPr>
          <p:cNvPr id="1831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31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45093F-9FF1-0A46-8651-88BA73A0E101}" type="slidenum">
              <a:rPr lang="en-US"/>
              <a:pPr/>
              <a:t>59</a:t>
            </a:fld>
            <a:endParaRPr lang="en-US"/>
          </a:p>
        </p:txBody>
      </p:sp>
      <p:sp>
        <p:nvSpPr>
          <p:cNvPr id="1833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33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B76786-8AB9-5946-A051-F11799D175CA}" type="slidenum">
              <a:rPr lang="en-US"/>
              <a:pPr/>
              <a:t>60</a:t>
            </a:fld>
            <a:endParaRPr lang="en-US"/>
          </a:p>
        </p:txBody>
      </p:sp>
      <p:sp>
        <p:nvSpPr>
          <p:cNvPr id="1836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36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9081E5-5200-5340-89E6-2B572DA75C4D}" type="slidenum">
              <a:rPr lang="en-US"/>
              <a:pPr/>
              <a:t>61</a:t>
            </a:fld>
            <a:endParaRPr lang="en-US"/>
          </a:p>
        </p:txBody>
      </p:sp>
      <p:sp>
        <p:nvSpPr>
          <p:cNvPr id="1838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38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81F62F-AA29-8E45-A9F4-D298FD25102A}" type="slidenum">
              <a:rPr lang="en-US"/>
              <a:pPr/>
              <a:t>62</a:t>
            </a:fld>
            <a:endParaRPr lang="en-US"/>
          </a:p>
        </p:txBody>
      </p:sp>
      <p:sp>
        <p:nvSpPr>
          <p:cNvPr id="18401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40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53F8D-CD25-9147-976E-1495663B1972}" type="slidenum">
              <a:rPr lang="en-US"/>
              <a:pPr/>
              <a:t>6</a:t>
            </a:fld>
            <a:endParaRPr lang="en-US"/>
          </a:p>
        </p:txBody>
      </p:sp>
      <p:sp>
        <p:nvSpPr>
          <p:cNvPr id="18903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90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48F673-380A-A642-8706-BB26DC8DA39E}" type="slidenum">
              <a:rPr lang="en-US"/>
              <a:pPr/>
              <a:t>63</a:t>
            </a:fld>
            <a:endParaRPr lang="en-US"/>
          </a:p>
        </p:txBody>
      </p:sp>
      <p:sp>
        <p:nvSpPr>
          <p:cNvPr id="1842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42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3A67D7-40A0-094C-A43C-46AB8C3B4AF6}" type="slidenum">
              <a:rPr lang="en-US"/>
              <a:pPr/>
              <a:t>64</a:t>
            </a:fld>
            <a:endParaRPr lang="en-US"/>
          </a:p>
        </p:txBody>
      </p:sp>
      <p:sp>
        <p:nvSpPr>
          <p:cNvPr id="1844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44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9730" tIns="44865" rIns="89730" bIns="44865"/>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CCBB45-773E-AC4B-811E-B408D252BFCF}" type="slidenum">
              <a:rPr lang="en-US"/>
              <a:pPr/>
              <a:t>65</a:t>
            </a:fld>
            <a:endParaRPr lang="en-US"/>
          </a:p>
        </p:txBody>
      </p:sp>
      <p:sp>
        <p:nvSpPr>
          <p:cNvPr id="196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061B46-3C9E-C143-A8FA-B9909ADA2440}" type="slidenum">
              <a:rPr lang="en-US"/>
              <a:pPr/>
              <a:t>66</a:t>
            </a:fld>
            <a:endParaRPr lang="en-US"/>
          </a:p>
        </p:txBody>
      </p:sp>
      <p:sp>
        <p:nvSpPr>
          <p:cNvPr id="196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F7A831-90FF-3141-8EC3-E32D73E19715}" type="slidenum">
              <a:rPr lang="en-US"/>
              <a:pPr/>
              <a:t>67</a:t>
            </a:fld>
            <a:endParaRPr lang="en-US"/>
          </a:p>
        </p:txBody>
      </p:sp>
      <p:sp>
        <p:nvSpPr>
          <p:cNvPr id="1969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F05447-B583-AD43-98BF-D61D7316E520}" type="slidenum">
              <a:rPr lang="en-US"/>
              <a:pPr/>
              <a:t>68</a:t>
            </a:fld>
            <a:endParaRPr lang="en-US"/>
          </a:p>
        </p:txBody>
      </p:sp>
      <p:sp>
        <p:nvSpPr>
          <p:cNvPr id="197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82FAE9-E850-CF47-8A7A-89D0B2391715}" type="slidenum">
              <a:rPr lang="en-US"/>
              <a:pPr/>
              <a:t>69</a:t>
            </a:fld>
            <a:endParaRPr lang="en-US"/>
          </a:p>
        </p:txBody>
      </p:sp>
      <p:sp>
        <p:nvSpPr>
          <p:cNvPr id="197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2218AB-A32E-D945-99C5-A9BCEF610309}" type="slidenum">
              <a:rPr lang="en-US"/>
              <a:pPr/>
              <a:t>70</a:t>
            </a:fld>
            <a:endParaRPr lang="en-US"/>
          </a:p>
        </p:txBody>
      </p:sp>
      <p:sp>
        <p:nvSpPr>
          <p:cNvPr id="197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28869C-7115-2349-8EAD-448EE78AA47D}" type="slidenum">
              <a:rPr lang="en-US"/>
              <a:pPr/>
              <a:t>71</a:t>
            </a:fld>
            <a:endParaRPr lang="en-US"/>
          </a:p>
        </p:txBody>
      </p:sp>
      <p:sp>
        <p:nvSpPr>
          <p:cNvPr id="197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A6AE43-53EB-4541-9993-F1CE437F84E9}" type="slidenum">
              <a:rPr lang="en-US"/>
              <a:pPr/>
              <a:t>7</a:t>
            </a:fld>
            <a:endParaRPr lang="en-US"/>
          </a:p>
        </p:txBody>
      </p:sp>
      <p:sp>
        <p:nvSpPr>
          <p:cNvPr id="18923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92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1EED49-3C30-4149-B7E5-4DF85651369F}" type="slidenum">
              <a:rPr lang="en-US"/>
              <a:pPr/>
              <a:t>8</a:t>
            </a:fld>
            <a:endParaRPr lang="en-US"/>
          </a:p>
        </p:txBody>
      </p:sp>
      <p:sp>
        <p:nvSpPr>
          <p:cNvPr id="19210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210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22ACE0-798A-1146-B599-3F2AC484F135}" type="slidenum">
              <a:rPr lang="en-US"/>
              <a:pPr/>
              <a:t>9</a:t>
            </a:fld>
            <a:endParaRPr lang="en-US"/>
          </a:p>
        </p:txBody>
      </p:sp>
      <p:sp>
        <p:nvSpPr>
          <p:cNvPr id="19230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230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t>IS 240 – Spring 2013 </a:t>
            </a:r>
            <a:endParaRPr lang="en-US"/>
          </a:p>
        </p:txBody>
      </p:sp>
    </p:spTree>
    <p:extLst>
      <p:ext uri="{BB962C8B-B14F-4D97-AF65-F5344CB8AC3E}">
        <p14:creationId xmlns:p14="http://schemas.microsoft.com/office/powerpoint/2010/main" val="1342387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IS 240 – Spring 2013 </a:t>
            </a:r>
            <a:endParaRPr lang="en-US"/>
          </a:p>
        </p:txBody>
      </p:sp>
    </p:spTree>
    <p:extLst>
      <p:ext uri="{BB962C8B-B14F-4D97-AF65-F5344CB8AC3E}">
        <p14:creationId xmlns:p14="http://schemas.microsoft.com/office/powerpoint/2010/main" val="815695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IS 240 – Spring 2013 </a:t>
            </a:r>
            <a:endParaRPr lang="en-US"/>
          </a:p>
        </p:txBody>
      </p:sp>
    </p:spTree>
    <p:extLst>
      <p:ext uri="{BB962C8B-B14F-4D97-AF65-F5344CB8AC3E}">
        <p14:creationId xmlns:p14="http://schemas.microsoft.com/office/powerpoint/2010/main" val="2437069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9144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219200"/>
            <a:ext cx="8229600" cy="4953000"/>
          </a:xfrm>
        </p:spPr>
        <p:txBody>
          <a:bodyPr/>
          <a:lstStyle/>
          <a:p>
            <a:endParaRPr lang="en-US"/>
          </a:p>
        </p:txBody>
      </p:sp>
      <p:sp>
        <p:nvSpPr>
          <p:cNvPr id="4" name="Date Placeholder 3"/>
          <p:cNvSpPr>
            <a:spLocks noGrp="1"/>
          </p:cNvSpPr>
          <p:nvPr>
            <p:ph type="dt" sz="half" idx="10"/>
          </p:nvPr>
        </p:nvSpPr>
        <p:spPr>
          <a:xfrm>
            <a:off x="457200" y="6477000"/>
            <a:ext cx="1905000" cy="381000"/>
          </a:xfrm>
        </p:spPr>
        <p:txBody>
          <a:bodyPr/>
          <a:lstStyle>
            <a:lvl1pPr>
              <a:defRPr/>
            </a:lvl1pPr>
          </a:lstStyle>
          <a:p>
            <a:r>
              <a:rPr lang="en-US" smtClean="0"/>
              <a:t>IS 240 – Spring 2013 </a:t>
            </a:r>
            <a:endParaRPr lang="en-US"/>
          </a:p>
        </p:txBody>
      </p:sp>
    </p:spTree>
    <p:extLst>
      <p:ext uri="{BB962C8B-B14F-4D97-AF65-F5344CB8AC3E}">
        <p14:creationId xmlns:p14="http://schemas.microsoft.com/office/powerpoint/2010/main" val="936057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IS 240 – Spring 2013 </a:t>
            </a:r>
            <a:endParaRPr lang="en-US"/>
          </a:p>
        </p:txBody>
      </p:sp>
    </p:spTree>
    <p:extLst>
      <p:ext uri="{BB962C8B-B14F-4D97-AF65-F5344CB8AC3E}">
        <p14:creationId xmlns:p14="http://schemas.microsoft.com/office/powerpoint/2010/main" val="2323944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IS 240 – Spring 2013 </a:t>
            </a:r>
            <a:endParaRPr lang="en-US"/>
          </a:p>
        </p:txBody>
      </p:sp>
    </p:spTree>
    <p:extLst>
      <p:ext uri="{BB962C8B-B14F-4D97-AF65-F5344CB8AC3E}">
        <p14:creationId xmlns:p14="http://schemas.microsoft.com/office/powerpoint/2010/main" val="1599078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t>IS 240 – Spring 2013 </a:t>
            </a:r>
            <a:endParaRPr lang="en-US"/>
          </a:p>
        </p:txBody>
      </p:sp>
    </p:spTree>
    <p:extLst>
      <p:ext uri="{BB962C8B-B14F-4D97-AF65-F5344CB8AC3E}">
        <p14:creationId xmlns:p14="http://schemas.microsoft.com/office/powerpoint/2010/main" val="1821409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t>IS 240 – Spring 2013 </a:t>
            </a:r>
            <a:endParaRPr lang="en-US"/>
          </a:p>
        </p:txBody>
      </p:sp>
    </p:spTree>
    <p:extLst>
      <p:ext uri="{BB962C8B-B14F-4D97-AF65-F5344CB8AC3E}">
        <p14:creationId xmlns:p14="http://schemas.microsoft.com/office/powerpoint/2010/main" val="487747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t>IS 240 – Spring 2013 </a:t>
            </a:r>
            <a:endParaRPr lang="en-US"/>
          </a:p>
        </p:txBody>
      </p:sp>
    </p:spTree>
    <p:extLst>
      <p:ext uri="{BB962C8B-B14F-4D97-AF65-F5344CB8AC3E}">
        <p14:creationId xmlns:p14="http://schemas.microsoft.com/office/powerpoint/2010/main" val="134672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IS 240 – Spring 2013 </a:t>
            </a:r>
            <a:endParaRPr lang="en-US"/>
          </a:p>
        </p:txBody>
      </p:sp>
    </p:spTree>
    <p:extLst>
      <p:ext uri="{BB962C8B-B14F-4D97-AF65-F5344CB8AC3E}">
        <p14:creationId xmlns:p14="http://schemas.microsoft.com/office/powerpoint/2010/main" val="596817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IS 240 – Spring 2013 </a:t>
            </a:r>
            <a:endParaRPr lang="en-US"/>
          </a:p>
        </p:txBody>
      </p:sp>
    </p:spTree>
    <p:extLst>
      <p:ext uri="{BB962C8B-B14F-4D97-AF65-F5344CB8AC3E}">
        <p14:creationId xmlns:p14="http://schemas.microsoft.com/office/powerpoint/2010/main" val="191196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IS 240 – Spring 2013 </a:t>
            </a:r>
            <a:endParaRPr lang="en-US"/>
          </a:p>
        </p:txBody>
      </p:sp>
    </p:spTree>
    <p:extLst>
      <p:ext uri="{BB962C8B-B14F-4D97-AF65-F5344CB8AC3E}">
        <p14:creationId xmlns:p14="http://schemas.microsoft.com/office/powerpoint/2010/main" val="6904868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jpe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0"/>
            <a:ext cx="9144000" cy="914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6" name="Rectangle 22"/>
          <p:cNvSpPr>
            <a:spLocks noChangeArrowheads="1"/>
          </p:cNvSpPr>
          <p:nvPr/>
        </p:nvSpPr>
        <p:spPr bwMode="auto">
          <a:xfrm>
            <a:off x="0" y="6477000"/>
            <a:ext cx="9144000" cy="381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6" name="Rectangle 2"/>
          <p:cNvSpPr>
            <a:spLocks noGrp="1" noChangeArrowheads="1"/>
          </p:cNvSpPr>
          <p:nvPr>
            <p:ph type="title"/>
          </p:nvPr>
        </p:nvSpPr>
        <p:spPr bwMode="auto">
          <a:xfrm>
            <a:off x="457200" y="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19200"/>
            <a:ext cx="8229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1" name="Picture 7" descr="logo_small"/>
          <p:cNvPicPr>
            <a:picLocks noChangeAspect="1" noChangeArrowheads="1"/>
          </p:cNvPicPr>
          <p:nvPr/>
        </p:nvPicPr>
        <p:blipFill>
          <a:blip r:embed="rId14">
            <a:extLst>
              <a:ext uri="{28A0092B-C50C-407E-A947-70E740481C1C}">
                <a14:useLocalDpi xmlns:a14="http://schemas.microsoft.com/office/drawing/2010/main" val="0"/>
              </a:ext>
            </a:extLst>
          </a:blip>
          <a:srcRect b="34164"/>
          <a:stretch>
            <a:fillRect/>
          </a:stretch>
        </p:blipFill>
        <p:spPr bwMode="auto">
          <a:xfrm>
            <a:off x="3619500" y="6553200"/>
            <a:ext cx="1905000" cy="246063"/>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southhal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29600" y="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9"/>
          <p:cNvSpPr>
            <a:spLocks noChangeArrowheads="1"/>
          </p:cNvSpPr>
          <p:nvPr/>
        </p:nvSpPr>
        <p:spPr bwMode="auto">
          <a:xfrm>
            <a:off x="6781800" y="647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Ins="0" anchor="ctr"/>
          <a:lstStyle/>
          <a:p>
            <a:pPr algn="l"/>
            <a:endParaRPr lang="en-US" sz="1000" b="1" dirty="0">
              <a:solidFill>
                <a:srgbClr val="FFFFFF"/>
              </a:solidFill>
              <a:latin typeface="Futura Md BT" charset="0"/>
            </a:endParaRPr>
          </a:p>
          <a:p>
            <a:pPr algn="r"/>
            <a:r>
              <a:rPr lang="en-US" sz="1000" b="1" dirty="0" smtClean="0">
                <a:solidFill>
                  <a:srgbClr val="FFFFFF"/>
                </a:solidFill>
                <a:latin typeface="Futura Md BT" charset="0"/>
              </a:rPr>
              <a:t>2013.04.03 </a:t>
            </a:r>
            <a:r>
              <a:rPr lang="en-US" sz="1000" b="1" dirty="0">
                <a:solidFill>
                  <a:srgbClr val="FFFFFF"/>
                </a:solidFill>
                <a:latin typeface="Futura Md BT" charset="0"/>
              </a:rPr>
              <a:t>-  SLIDE </a:t>
            </a:r>
            <a:fld id="{B5E5A789-CB13-3D41-872A-358D69929100}" type="slidenum">
              <a:rPr lang="en-US" sz="1000" b="1">
                <a:solidFill>
                  <a:srgbClr val="FFFFFF"/>
                </a:solidFill>
                <a:latin typeface="Futura Md BT" charset="0"/>
              </a:rPr>
              <a:pPr algn="r"/>
              <a:t>‹#›</a:t>
            </a:fld>
            <a:r>
              <a:rPr lang="en-US" sz="1000" b="1" dirty="0">
                <a:solidFill>
                  <a:srgbClr val="FFFFFF"/>
                </a:solidFill>
                <a:latin typeface="Futura Md BT" charset="0"/>
              </a:rPr>
              <a:t>	</a:t>
            </a:r>
          </a:p>
        </p:txBody>
      </p:sp>
      <p:sp>
        <p:nvSpPr>
          <p:cNvPr id="1028" name="Rectangle 4"/>
          <p:cNvSpPr>
            <a:spLocks noGrp="1" noChangeArrowheads="1"/>
          </p:cNvSpPr>
          <p:nvPr>
            <p:ph type="dt" sz="half" idx="2"/>
          </p:nvPr>
        </p:nvSpPr>
        <p:spPr bwMode="auto">
          <a:xfrm>
            <a:off x="457200" y="647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0" bIns="45720" numCol="1" anchor="ctr" anchorCtr="0" compatLnSpc="1">
            <a:prstTxWarp prst="textNoShape">
              <a:avLst/>
            </a:prstTxWarp>
          </a:bodyPr>
          <a:lstStyle>
            <a:lvl1pPr algn="l">
              <a:defRPr sz="1000" b="1">
                <a:solidFill>
                  <a:srgbClr val="FFFFFF"/>
                </a:solidFill>
                <a:latin typeface="+mj-lt"/>
              </a:defRPr>
            </a:lvl1pPr>
          </a:lstStyle>
          <a:p>
            <a:r>
              <a:rPr lang="en-US" smtClean="0"/>
              <a:t>IS 240 – Spring 2013 </a:t>
            </a:r>
            <a:endParaRPr lang="en-US"/>
          </a:p>
        </p:txBody>
      </p:sp>
      <p:sp>
        <p:nvSpPr>
          <p:cNvPr id="1047" name="Rectangle 23"/>
          <p:cNvSpPr>
            <a:spLocks noChangeArrowheads="1"/>
          </p:cNvSpPr>
          <p:nvPr userDrawn="1"/>
        </p:nvSpPr>
        <p:spPr bwMode="auto">
          <a:xfrm>
            <a:off x="8229600" y="-1588"/>
            <a:ext cx="914400" cy="91440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048" name="Picture 24" descr="southhall"/>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229600" y="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logo"/>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657600" y="6477000"/>
            <a:ext cx="1905000" cy="381000"/>
          </a:xfrm>
          <a:prstGeom prst="rect">
            <a:avLst/>
          </a:prstGeom>
          <a:solidFill>
            <a:schemeClr val="accent1"/>
          </a:solid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p:txStyles>
    <p:titleStyle>
      <a:lvl1pPr algn="l" rtl="0" fontAlgn="base">
        <a:spcBef>
          <a:spcPct val="0"/>
        </a:spcBef>
        <a:spcAft>
          <a:spcPct val="0"/>
        </a:spcAft>
        <a:defRPr sz="4000">
          <a:solidFill>
            <a:srgbClr val="FFFFFF"/>
          </a:solidFill>
          <a:latin typeface="+mj-lt"/>
          <a:ea typeface="+mj-ea"/>
          <a:cs typeface="+mj-cs"/>
        </a:defRPr>
      </a:lvl1pPr>
      <a:lvl2pPr algn="l" rtl="0" fontAlgn="base">
        <a:spcBef>
          <a:spcPct val="0"/>
        </a:spcBef>
        <a:spcAft>
          <a:spcPct val="0"/>
        </a:spcAft>
        <a:defRPr sz="4000">
          <a:solidFill>
            <a:srgbClr val="FFFFFF"/>
          </a:solidFill>
          <a:latin typeface="Futura Md BT" charset="0"/>
          <a:ea typeface="ＭＳ Ｐゴシック" charset="0"/>
        </a:defRPr>
      </a:lvl2pPr>
      <a:lvl3pPr algn="l" rtl="0" fontAlgn="base">
        <a:spcBef>
          <a:spcPct val="0"/>
        </a:spcBef>
        <a:spcAft>
          <a:spcPct val="0"/>
        </a:spcAft>
        <a:defRPr sz="4000">
          <a:solidFill>
            <a:srgbClr val="FFFFFF"/>
          </a:solidFill>
          <a:latin typeface="Futura Md BT" charset="0"/>
          <a:ea typeface="ＭＳ Ｐゴシック" charset="0"/>
        </a:defRPr>
      </a:lvl3pPr>
      <a:lvl4pPr algn="l" rtl="0" fontAlgn="base">
        <a:spcBef>
          <a:spcPct val="0"/>
        </a:spcBef>
        <a:spcAft>
          <a:spcPct val="0"/>
        </a:spcAft>
        <a:defRPr sz="4000">
          <a:solidFill>
            <a:srgbClr val="FFFFFF"/>
          </a:solidFill>
          <a:latin typeface="Futura Md BT" charset="0"/>
          <a:ea typeface="ＭＳ Ｐゴシック" charset="0"/>
        </a:defRPr>
      </a:lvl4pPr>
      <a:lvl5pPr algn="l" rtl="0" fontAlgn="base">
        <a:spcBef>
          <a:spcPct val="0"/>
        </a:spcBef>
        <a:spcAft>
          <a:spcPct val="0"/>
        </a:spcAft>
        <a:defRPr sz="4000">
          <a:solidFill>
            <a:srgbClr val="FFFFFF"/>
          </a:solidFill>
          <a:latin typeface="Futura Md BT" charset="0"/>
          <a:ea typeface="ＭＳ Ｐゴシック" charset="0"/>
        </a:defRPr>
      </a:lvl5pPr>
      <a:lvl6pPr marL="457200" algn="l" rtl="0" fontAlgn="base">
        <a:spcBef>
          <a:spcPct val="0"/>
        </a:spcBef>
        <a:spcAft>
          <a:spcPct val="0"/>
        </a:spcAft>
        <a:defRPr sz="4000">
          <a:solidFill>
            <a:srgbClr val="FFFFFF"/>
          </a:solidFill>
          <a:latin typeface="Futura Md BT" charset="0"/>
          <a:ea typeface="ＭＳ Ｐゴシック" charset="0"/>
        </a:defRPr>
      </a:lvl6pPr>
      <a:lvl7pPr marL="914400" algn="l" rtl="0" fontAlgn="base">
        <a:spcBef>
          <a:spcPct val="0"/>
        </a:spcBef>
        <a:spcAft>
          <a:spcPct val="0"/>
        </a:spcAft>
        <a:defRPr sz="4000">
          <a:solidFill>
            <a:srgbClr val="FFFFFF"/>
          </a:solidFill>
          <a:latin typeface="Futura Md BT" charset="0"/>
          <a:ea typeface="ＭＳ Ｐゴシック" charset="0"/>
        </a:defRPr>
      </a:lvl7pPr>
      <a:lvl8pPr marL="1371600" algn="l" rtl="0" fontAlgn="base">
        <a:spcBef>
          <a:spcPct val="0"/>
        </a:spcBef>
        <a:spcAft>
          <a:spcPct val="0"/>
        </a:spcAft>
        <a:defRPr sz="4000">
          <a:solidFill>
            <a:srgbClr val="FFFFFF"/>
          </a:solidFill>
          <a:latin typeface="Futura Md BT" charset="0"/>
          <a:ea typeface="ＭＳ Ｐゴシック" charset="0"/>
        </a:defRPr>
      </a:lvl8pPr>
      <a:lvl9pPr marL="1828800" algn="l" rtl="0" fontAlgn="base">
        <a:spcBef>
          <a:spcPct val="0"/>
        </a:spcBef>
        <a:spcAft>
          <a:spcPct val="0"/>
        </a:spcAft>
        <a:defRPr sz="4000">
          <a:solidFill>
            <a:srgbClr val="FFFFFF"/>
          </a:solidFill>
          <a:latin typeface="Futura Md BT"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4.emf"/><Relationship Id="rId6" Type="http://schemas.openxmlformats.org/officeDocument/2006/relationships/oleObject" Target="../embeddings/oleObject2.bin"/><Relationship Id="rId7"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9" Type="http://schemas.openxmlformats.org/officeDocument/2006/relationships/oleObject" Target="../embeddings/oleObject7.bin"/><Relationship Id="rId20" Type="http://schemas.openxmlformats.org/officeDocument/2006/relationships/oleObject" Target="../embeddings/oleObject17.bin"/><Relationship Id="rId21" Type="http://schemas.openxmlformats.org/officeDocument/2006/relationships/oleObject" Target="../embeddings/oleObject18.bin"/><Relationship Id="rId10" Type="http://schemas.openxmlformats.org/officeDocument/2006/relationships/image" Target="../media/image4.emf"/><Relationship Id="rId11" Type="http://schemas.openxmlformats.org/officeDocument/2006/relationships/oleObject" Target="../embeddings/oleObject8.bin"/><Relationship Id="rId12" Type="http://schemas.openxmlformats.org/officeDocument/2006/relationships/oleObject" Target="../embeddings/oleObject9.bin"/><Relationship Id="rId13" Type="http://schemas.openxmlformats.org/officeDocument/2006/relationships/oleObject" Target="../embeddings/oleObject10.bin"/><Relationship Id="rId14" Type="http://schemas.openxmlformats.org/officeDocument/2006/relationships/oleObject" Target="../embeddings/oleObject11.bin"/><Relationship Id="rId15" Type="http://schemas.openxmlformats.org/officeDocument/2006/relationships/oleObject" Target="../embeddings/oleObject12.bin"/><Relationship Id="rId16" Type="http://schemas.openxmlformats.org/officeDocument/2006/relationships/oleObject" Target="../embeddings/oleObject13.bin"/><Relationship Id="rId17" Type="http://schemas.openxmlformats.org/officeDocument/2006/relationships/oleObject" Target="../embeddings/oleObject14.bin"/><Relationship Id="rId18" Type="http://schemas.openxmlformats.org/officeDocument/2006/relationships/oleObject" Target="../embeddings/oleObject15.bin"/><Relationship Id="rId19" Type="http://schemas.openxmlformats.org/officeDocument/2006/relationships/oleObject" Target="../embeddings/oleObject16.bin"/><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13.xml"/><Relationship Id="rId4" Type="http://schemas.openxmlformats.org/officeDocument/2006/relationships/oleObject" Target="../embeddings/oleObject3.bin"/><Relationship Id="rId5" Type="http://schemas.openxmlformats.org/officeDocument/2006/relationships/image" Target="../media/image5.emf"/><Relationship Id="rId6" Type="http://schemas.openxmlformats.org/officeDocument/2006/relationships/oleObject" Target="../embeddings/oleObject4.bin"/><Relationship Id="rId7" Type="http://schemas.openxmlformats.org/officeDocument/2006/relationships/oleObject" Target="../embeddings/oleObject5.bin"/><Relationship Id="rId8"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1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oleObject" Target="../embeddings/oleObject20.bin"/><Relationship Id="rId5" Type="http://schemas.openxmlformats.org/officeDocument/2006/relationships/image" Target="../media/image23.e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oleObject" Target="../embeddings/oleObject21.bin"/><Relationship Id="rId5" Type="http://schemas.openxmlformats.org/officeDocument/2006/relationships/image" Target="../media/image37.emf"/><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oleObject" Target="../embeddings/oleObject22.bin"/><Relationship Id="rId5" Type="http://schemas.openxmlformats.org/officeDocument/2006/relationships/image" Target="../media/image38.emf"/><Relationship Id="rId1" Type="http://schemas.openxmlformats.org/officeDocument/2006/relationships/vmlDrawing" Target="../drawings/vmlDrawing6.vml"/><Relationship Id="rId2"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oleObject" Target="../embeddings/oleObject23.bin"/><Relationship Id="rId5" Type="http://schemas.openxmlformats.org/officeDocument/2006/relationships/image" Target="../media/image44.emf"/><Relationship Id="rId1" Type="http://schemas.openxmlformats.org/officeDocument/2006/relationships/vmlDrawing" Target="../drawings/vmlDrawing7.vml"/><Relationship Id="rId2"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oleObject" Target="../embeddings/oleObject24.bin"/><Relationship Id="rId5" Type="http://schemas.openxmlformats.org/officeDocument/2006/relationships/image" Target="../media/image45.emf"/><Relationship Id="rId1" Type="http://schemas.openxmlformats.org/officeDocument/2006/relationships/vmlDrawing" Target="../drawings/vmlDrawing8.vml"/><Relationship Id="rId2"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4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4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4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5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smtClean="0"/>
              <a:t>IS 240 – Spring 2013 </a:t>
            </a:r>
            <a:endParaRPr lang="en-US"/>
          </a:p>
        </p:txBody>
      </p:sp>
      <p:sp>
        <p:nvSpPr>
          <p:cNvPr id="498690" name="Rectangle 2"/>
          <p:cNvSpPr>
            <a:spLocks noGrp="1" noChangeArrowheads="1"/>
          </p:cNvSpPr>
          <p:nvPr>
            <p:ph type="subTitle" idx="4294967295"/>
          </p:nvPr>
        </p:nvSpPr>
        <p:spPr>
          <a:xfrm>
            <a:off x="457200" y="3733800"/>
            <a:ext cx="8229600" cy="1752600"/>
          </a:xfrm>
          <a:noFill/>
          <a:ln/>
        </p:spPr>
        <p:txBody>
          <a:bodyPr lIns="92075" tIns="46038" rIns="92075" bIns="46038"/>
          <a:lstStyle/>
          <a:p>
            <a:pPr marL="0" indent="0" algn="ctr">
              <a:buFontTx/>
              <a:buNone/>
            </a:pPr>
            <a:r>
              <a:rPr lang="en-US" sz="2600" b="1"/>
              <a:t>Prof. Ray Larson </a:t>
            </a:r>
          </a:p>
          <a:p>
            <a:pPr marL="0" indent="0" algn="ctr">
              <a:buFontTx/>
              <a:buNone/>
            </a:pPr>
            <a:r>
              <a:rPr lang="en-US" sz="2600" b="1"/>
              <a:t>University of California, Berkeley</a:t>
            </a:r>
          </a:p>
          <a:p>
            <a:pPr marL="0" indent="0" algn="ctr">
              <a:buFontTx/>
              <a:buNone/>
            </a:pPr>
            <a:r>
              <a:rPr lang="en-US" sz="2600" b="1"/>
              <a:t>School of Information</a:t>
            </a:r>
            <a:endParaRPr lang="en-US" sz="2000"/>
          </a:p>
        </p:txBody>
      </p:sp>
      <p:sp>
        <p:nvSpPr>
          <p:cNvPr id="498691" name="Rectangle 3"/>
          <p:cNvSpPr>
            <a:spLocks noChangeArrowheads="1"/>
          </p:cNvSpPr>
          <p:nvPr/>
        </p:nvSpPr>
        <p:spPr bwMode="auto">
          <a:xfrm>
            <a:off x="533400" y="1371600"/>
            <a:ext cx="8077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a:spcBef>
                <a:spcPct val="20000"/>
              </a:spcBef>
            </a:pPr>
            <a:endParaRPr lang="en-US" sz="4000" b="1">
              <a:latin typeface="Arial" charset="0"/>
            </a:endParaRPr>
          </a:p>
          <a:p>
            <a:pPr>
              <a:spcBef>
                <a:spcPct val="20000"/>
              </a:spcBef>
            </a:pPr>
            <a:r>
              <a:rPr lang="en-US" sz="4000" b="1">
                <a:latin typeface="Arial" charset="0"/>
              </a:rPr>
              <a:t>Principles of Information Retrieval</a:t>
            </a:r>
          </a:p>
        </p:txBody>
      </p:sp>
      <p:sp>
        <p:nvSpPr>
          <p:cNvPr id="498693" name="Rectangle 5"/>
          <p:cNvSpPr>
            <a:spLocks noGrp="1" noChangeArrowheads="1"/>
          </p:cNvSpPr>
          <p:nvPr>
            <p:ph type="title"/>
          </p:nvPr>
        </p:nvSpPr>
        <p:spPr>
          <a:noFill/>
          <a:ln/>
        </p:spPr>
        <p:txBody>
          <a:bodyPr/>
          <a:lstStyle/>
          <a:p>
            <a:r>
              <a:rPr lang="en-US" dirty="0"/>
              <a:t>Lecture </a:t>
            </a:r>
            <a:r>
              <a:rPr lang="en-US" dirty="0" smtClean="0"/>
              <a:t>17: </a:t>
            </a:r>
            <a:r>
              <a:rPr lang="en-US" dirty="0"/>
              <a:t>Introduction to GIR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924098" name="Rectangle 2"/>
          <p:cNvSpPr>
            <a:spLocks noGrp="1" noChangeArrowheads="1"/>
          </p:cNvSpPr>
          <p:nvPr>
            <p:ph type="title"/>
          </p:nvPr>
        </p:nvSpPr>
        <p:spPr/>
        <p:txBody>
          <a:bodyPr/>
          <a:lstStyle/>
          <a:p>
            <a:r>
              <a:rPr lang="en-US"/>
              <a:t>NLP &amp; IR Issues</a:t>
            </a:r>
          </a:p>
        </p:txBody>
      </p:sp>
      <p:sp>
        <p:nvSpPr>
          <p:cNvPr id="1924099" name="Rectangle 3"/>
          <p:cNvSpPr>
            <a:spLocks noGrp="1" noChangeArrowheads="1"/>
          </p:cNvSpPr>
          <p:nvPr>
            <p:ph type="body" idx="1"/>
          </p:nvPr>
        </p:nvSpPr>
        <p:spPr/>
        <p:txBody>
          <a:bodyPr/>
          <a:lstStyle/>
          <a:p>
            <a:r>
              <a:rPr lang="en-US"/>
              <a:t>Is natural language indexing using more NLP knowledge needed?</a:t>
            </a:r>
          </a:p>
          <a:p>
            <a:r>
              <a:rPr lang="en-US"/>
              <a:t>Or, should controlled vocabularies be used</a:t>
            </a:r>
          </a:p>
          <a:p>
            <a:r>
              <a:rPr lang="en-US"/>
              <a:t>Can NLP in its current state provide the improvements needed</a:t>
            </a:r>
          </a:p>
          <a:p>
            <a:r>
              <a:rPr lang="en-US"/>
              <a:t>How to test</a:t>
            </a:r>
          </a:p>
          <a:p>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926146" name="Rectangle 2"/>
          <p:cNvSpPr>
            <a:spLocks noGrp="1" noChangeArrowheads="1"/>
          </p:cNvSpPr>
          <p:nvPr>
            <p:ph type="title"/>
          </p:nvPr>
        </p:nvSpPr>
        <p:spPr/>
        <p:txBody>
          <a:bodyPr/>
          <a:lstStyle/>
          <a:p>
            <a:r>
              <a:rPr lang="en-US"/>
              <a:t>NLP &amp; IR</a:t>
            </a:r>
          </a:p>
        </p:txBody>
      </p:sp>
      <p:sp>
        <p:nvSpPr>
          <p:cNvPr id="1926147" name="Rectangle 3"/>
          <p:cNvSpPr>
            <a:spLocks noGrp="1" noChangeArrowheads="1"/>
          </p:cNvSpPr>
          <p:nvPr>
            <p:ph type="body" idx="1"/>
          </p:nvPr>
        </p:nvSpPr>
        <p:spPr/>
        <p:txBody>
          <a:bodyPr/>
          <a:lstStyle/>
          <a:p>
            <a:r>
              <a:rPr lang="en-US"/>
              <a:t>New </a:t>
            </a:r>
            <a:r>
              <a:rPr lang="ja-JP" altLang="en-US">
                <a:latin typeface="Arial"/>
              </a:rPr>
              <a:t>“</a:t>
            </a:r>
            <a:r>
              <a:rPr lang="en-US"/>
              <a:t>Question Answering</a:t>
            </a:r>
            <a:r>
              <a:rPr lang="ja-JP" altLang="en-US">
                <a:latin typeface="Arial"/>
              </a:rPr>
              <a:t>”</a:t>
            </a:r>
            <a:r>
              <a:rPr lang="en-US"/>
              <a:t> track at TREC has been exploring these areas</a:t>
            </a:r>
          </a:p>
          <a:p>
            <a:pPr lvl="1"/>
            <a:r>
              <a:rPr lang="en-US"/>
              <a:t>Usually statistical methods are used to retrieve candidate documents</a:t>
            </a:r>
          </a:p>
          <a:p>
            <a:pPr lvl="1"/>
            <a:r>
              <a:rPr lang="en-US"/>
              <a:t>NLP techniques are used to extract the likely answers from the text of the documents</a:t>
            </a:r>
          </a:p>
          <a:p>
            <a:pPr lvl="1"/>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smtClean="0"/>
              <a:t>IS 240 – Spring 2013 </a:t>
            </a:r>
            <a:endParaRPr lang="en-US"/>
          </a:p>
        </p:txBody>
      </p:sp>
      <p:sp>
        <p:nvSpPr>
          <p:cNvPr id="1928194" name="Rectangle 2"/>
          <p:cNvSpPr>
            <a:spLocks noGrp="1" noChangeArrowheads="1"/>
          </p:cNvSpPr>
          <p:nvPr>
            <p:ph type="title"/>
          </p:nvPr>
        </p:nvSpPr>
        <p:spPr/>
        <p:txBody>
          <a:bodyPr/>
          <a:lstStyle/>
          <a:p>
            <a:r>
              <a:rPr lang="en-GB"/>
              <a:t>Mark’s idle speculation</a:t>
            </a:r>
          </a:p>
        </p:txBody>
      </p:sp>
      <p:sp>
        <p:nvSpPr>
          <p:cNvPr id="1928195" name="Rectangle 3"/>
          <p:cNvSpPr>
            <a:spLocks noGrp="1" noChangeArrowheads="1"/>
          </p:cNvSpPr>
          <p:nvPr>
            <p:ph type="body" idx="1"/>
          </p:nvPr>
        </p:nvSpPr>
        <p:spPr/>
        <p:txBody>
          <a:bodyPr/>
          <a:lstStyle/>
          <a:p>
            <a:r>
              <a:rPr lang="en-GB"/>
              <a:t>What people think is going on always</a:t>
            </a:r>
          </a:p>
        </p:txBody>
      </p:sp>
      <p:graphicFrame>
        <p:nvGraphicFramePr>
          <p:cNvPr id="1928196" name="Object 4"/>
          <p:cNvGraphicFramePr>
            <a:graphicFrameLocks noChangeAspect="1"/>
          </p:cNvGraphicFramePr>
          <p:nvPr/>
        </p:nvGraphicFramePr>
        <p:xfrm>
          <a:off x="838200" y="3200400"/>
          <a:ext cx="1511300" cy="1063625"/>
        </p:xfrm>
        <a:graphic>
          <a:graphicData uri="http://schemas.openxmlformats.org/presentationml/2006/ole">
            <mc:AlternateContent xmlns:mc="http://schemas.openxmlformats.org/markup-compatibility/2006">
              <mc:Choice xmlns:v="urn:schemas-microsoft-com:vml" Requires="v">
                <p:oleObj spid="_x0000_s1928228" name="Clip" r:id="rId4" imgW="4584072" imgH="3229069" progId="MS_ClipArt_Gallery.2">
                  <p:embed/>
                </p:oleObj>
              </mc:Choice>
              <mc:Fallback>
                <p:oleObj name="Clip" r:id="rId4" imgW="4584072" imgH="3229069" progId="MS_ClipArt_Gallery.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200400"/>
                        <a:ext cx="1511300"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28197" name="Object 5"/>
          <p:cNvGraphicFramePr>
            <a:graphicFrameLocks noChangeAspect="1"/>
          </p:cNvGraphicFramePr>
          <p:nvPr/>
        </p:nvGraphicFramePr>
        <p:xfrm>
          <a:off x="4495800" y="2590800"/>
          <a:ext cx="4289425" cy="3470275"/>
        </p:xfrm>
        <a:graphic>
          <a:graphicData uri="http://schemas.openxmlformats.org/presentationml/2006/ole">
            <mc:AlternateContent xmlns:mc="http://schemas.openxmlformats.org/markup-compatibility/2006">
              <mc:Choice xmlns:v="urn:schemas-microsoft-com:vml" Requires="v">
                <p:oleObj spid="_x0000_s1928229" name="Clip" r:id="rId6" imgW="4288325" imgH="3470495" progId="MS_ClipArt_Gallery.2">
                  <p:embed/>
                </p:oleObj>
              </mc:Choice>
              <mc:Fallback>
                <p:oleObj name="Clip" r:id="rId6" imgW="4288325" imgH="3470495" progId="MS_ClipArt_Gallery.2">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590800"/>
                        <a:ext cx="428942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928198" name="Text Box 6"/>
          <p:cNvSpPr txBox="1">
            <a:spLocks noChangeArrowheads="1"/>
          </p:cNvSpPr>
          <p:nvPr/>
        </p:nvSpPr>
        <p:spPr bwMode="auto">
          <a:xfrm>
            <a:off x="914400" y="4343400"/>
            <a:ext cx="1436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GB" sz="2400"/>
              <a:t>Keywords</a:t>
            </a:r>
          </a:p>
        </p:txBody>
      </p:sp>
      <p:sp>
        <p:nvSpPr>
          <p:cNvPr id="1928199" name="Text Box 7"/>
          <p:cNvSpPr txBox="1">
            <a:spLocks noChangeArrowheads="1"/>
          </p:cNvSpPr>
          <p:nvPr/>
        </p:nvSpPr>
        <p:spPr bwMode="auto">
          <a:xfrm>
            <a:off x="6781800" y="6096000"/>
            <a:ext cx="76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GB" sz="2400"/>
              <a:t>NLP</a:t>
            </a:r>
          </a:p>
        </p:txBody>
      </p:sp>
      <p:sp>
        <p:nvSpPr>
          <p:cNvPr id="1928200" name="Text Box 8"/>
          <p:cNvSpPr txBox="1">
            <a:spLocks noChangeArrowheads="1"/>
          </p:cNvSpPr>
          <p:nvPr/>
        </p:nvSpPr>
        <p:spPr bwMode="auto">
          <a:xfrm>
            <a:off x="839788" y="6019800"/>
            <a:ext cx="30368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solidFill>
                  <a:srgbClr val="FF3300"/>
                </a:solidFill>
              </a:rPr>
              <a:t>From Mark Sanderson, University of Sheffield</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10"/>
          </p:nvPr>
        </p:nvSpPr>
        <p:spPr/>
        <p:txBody>
          <a:bodyPr/>
          <a:lstStyle/>
          <a:p>
            <a:r>
              <a:rPr lang="en-US" smtClean="0"/>
              <a:t>IS 240 – Spring 2013 </a:t>
            </a:r>
            <a:endParaRPr lang="en-US"/>
          </a:p>
        </p:txBody>
      </p:sp>
      <p:graphicFrame>
        <p:nvGraphicFramePr>
          <p:cNvPr id="1930242" name="Object 2"/>
          <p:cNvGraphicFramePr>
            <a:graphicFrameLocks noChangeAspect="1"/>
          </p:cNvGraphicFramePr>
          <p:nvPr/>
        </p:nvGraphicFramePr>
        <p:xfrm>
          <a:off x="7848600" y="3733800"/>
          <a:ext cx="1073150" cy="868363"/>
        </p:xfrm>
        <a:graphic>
          <a:graphicData uri="http://schemas.openxmlformats.org/presentationml/2006/ole">
            <mc:AlternateContent xmlns:mc="http://schemas.openxmlformats.org/markup-compatibility/2006">
              <mc:Choice xmlns:v="urn:schemas-microsoft-com:vml" Requires="v">
                <p:oleObj spid="_x0000_s1930473" name="Clip" r:id="rId4" imgW="4288325" imgH="3470495" progId="MS_ClipArt_Gallery.2">
                  <p:embed/>
                </p:oleObj>
              </mc:Choice>
              <mc:Fallback>
                <p:oleObj name="Clip" r:id="rId4" imgW="4288325" imgH="3470495"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3733800"/>
                        <a:ext cx="107315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30243" name="Object 3"/>
          <p:cNvGraphicFramePr>
            <a:graphicFrameLocks noChangeAspect="1"/>
          </p:cNvGraphicFramePr>
          <p:nvPr/>
        </p:nvGraphicFramePr>
        <p:xfrm>
          <a:off x="7315200" y="3276600"/>
          <a:ext cx="1073150" cy="868363"/>
        </p:xfrm>
        <a:graphic>
          <a:graphicData uri="http://schemas.openxmlformats.org/presentationml/2006/ole">
            <mc:AlternateContent xmlns:mc="http://schemas.openxmlformats.org/markup-compatibility/2006">
              <mc:Choice xmlns:v="urn:schemas-microsoft-com:vml" Requires="v">
                <p:oleObj spid="_x0000_s1930474" name="Clip" r:id="rId6" imgW="4288325" imgH="3470495" progId="MS_ClipArt_Gallery.2">
                  <p:embed/>
                </p:oleObj>
              </mc:Choice>
              <mc:Fallback>
                <p:oleObj name="Clip" r:id="rId6" imgW="4288325" imgH="3470495" progId="MS_ClipArt_Gallery.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276600"/>
                        <a:ext cx="107315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30244" name="Object 4"/>
          <p:cNvGraphicFramePr>
            <a:graphicFrameLocks noChangeAspect="1"/>
          </p:cNvGraphicFramePr>
          <p:nvPr/>
        </p:nvGraphicFramePr>
        <p:xfrm>
          <a:off x="6553200" y="3581400"/>
          <a:ext cx="1073150" cy="868363"/>
        </p:xfrm>
        <a:graphic>
          <a:graphicData uri="http://schemas.openxmlformats.org/presentationml/2006/ole">
            <mc:AlternateContent xmlns:mc="http://schemas.openxmlformats.org/markup-compatibility/2006">
              <mc:Choice xmlns:v="urn:schemas-microsoft-com:vml" Requires="v">
                <p:oleObj spid="_x0000_s1930475" name="Clip" r:id="rId7" imgW="4288325" imgH="3470495" progId="MS_ClipArt_Gallery.2">
                  <p:embed/>
                </p:oleObj>
              </mc:Choice>
              <mc:Fallback>
                <p:oleObj name="Clip" r:id="rId7" imgW="4288325" imgH="3470495" progId="MS_ClipArt_Gallery.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581400"/>
                        <a:ext cx="107315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930245" name="Rectangle 5"/>
          <p:cNvSpPr>
            <a:spLocks noGrp="1" noChangeArrowheads="1"/>
          </p:cNvSpPr>
          <p:nvPr>
            <p:ph type="title"/>
          </p:nvPr>
        </p:nvSpPr>
        <p:spPr/>
        <p:txBody>
          <a:bodyPr/>
          <a:lstStyle/>
          <a:p>
            <a:r>
              <a:rPr lang="en-GB"/>
              <a:t>Mark’s idle speculation</a:t>
            </a:r>
          </a:p>
        </p:txBody>
      </p:sp>
      <p:sp>
        <p:nvSpPr>
          <p:cNvPr id="1930246" name="Rectangle 6"/>
          <p:cNvSpPr>
            <a:spLocks noGrp="1" noChangeArrowheads="1"/>
          </p:cNvSpPr>
          <p:nvPr>
            <p:ph type="body" idx="1"/>
          </p:nvPr>
        </p:nvSpPr>
        <p:spPr/>
        <p:txBody>
          <a:bodyPr/>
          <a:lstStyle/>
          <a:p>
            <a:r>
              <a:rPr lang="en-GB"/>
              <a:t>What’s usually actually going on</a:t>
            </a:r>
          </a:p>
        </p:txBody>
      </p:sp>
      <p:graphicFrame>
        <p:nvGraphicFramePr>
          <p:cNvPr id="1930247" name="Object 7"/>
          <p:cNvGraphicFramePr>
            <a:graphicFrameLocks noChangeAspect="1"/>
          </p:cNvGraphicFramePr>
          <p:nvPr/>
        </p:nvGraphicFramePr>
        <p:xfrm>
          <a:off x="5638800" y="3581400"/>
          <a:ext cx="1073150" cy="868363"/>
        </p:xfrm>
        <a:graphic>
          <a:graphicData uri="http://schemas.openxmlformats.org/presentationml/2006/ole">
            <mc:AlternateContent xmlns:mc="http://schemas.openxmlformats.org/markup-compatibility/2006">
              <mc:Choice xmlns:v="urn:schemas-microsoft-com:vml" Requires="v">
                <p:oleObj spid="_x0000_s1930476" name="Clip" r:id="rId8" imgW="4288325" imgH="3470495" progId="MS_ClipArt_Gallery.2">
                  <p:embed/>
                </p:oleObj>
              </mc:Choice>
              <mc:Fallback>
                <p:oleObj name="Clip" r:id="rId8" imgW="4288325" imgH="3470495" progId="MS_ClipArt_Gallery.2">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581400"/>
                        <a:ext cx="107315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1930248" name="Group 8"/>
          <p:cNvGrpSpPr>
            <a:grpSpLocks/>
          </p:cNvGrpSpPr>
          <p:nvPr/>
        </p:nvGrpSpPr>
        <p:grpSpPr bwMode="auto">
          <a:xfrm>
            <a:off x="381000" y="2590800"/>
            <a:ext cx="4581525" cy="3733800"/>
            <a:chOff x="240" y="1680"/>
            <a:chExt cx="2886" cy="2352"/>
          </a:xfrm>
        </p:grpSpPr>
        <p:graphicFrame>
          <p:nvGraphicFramePr>
            <p:cNvPr id="1930249" name="Object 9"/>
            <p:cNvGraphicFramePr>
              <a:graphicFrameLocks noChangeAspect="1"/>
            </p:cNvGraphicFramePr>
            <p:nvPr/>
          </p:nvGraphicFramePr>
          <p:xfrm>
            <a:off x="240" y="1680"/>
            <a:ext cx="2886" cy="2031"/>
          </p:xfrm>
          <a:graphic>
            <a:graphicData uri="http://schemas.openxmlformats.org/presentationml/2006/ole">
              <mc:AlternateContent xmlns:mc="http://schemas.openxmlformats.org/markup-compatibility/2006">
                <mc:Choice xmlns:v="urn:schemas-microsoft-com:vml" Requires="v">
                  <p:oleObj spid="_x0000_s1930477" name="Clip" r:id="rId9" imgW="4584072" imgH="3229069" progId="MS_ClipArt_Gallery.2">
                    <p:embed/>
                  </p:oleObj>
                </mc:Choice>
                <mc:Fallback>
                  <p:oleObj name="Clip" r:id="rId9" imgW="4584072" imgH="3229069" progId="MS_ClipArt_Gallery.2">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 y="1680"/>
                          <a:ext cx="2886" cy="2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930250" name="Text Box 10"/>
            <p:cNvSpPr txBox="1">
              <a:spLocks noChangeArrowheads="1"/>
            </p:cNvSpPr>
            <p:nvPr/>
          </p:nvSpPr>
          <p:spPr bwMode="auto">
            <a:xfrm>
              <a:off x="1230" y="3744"/>
              <a:ext cx="90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GB" sz="2400"/>
                <a:t>Keywords</a:t>
              </a:r>
            </a:p>
          </p:txBody>
        </p:sp>
      </p:grpSp>
      <p:sp>
        <p:nvSpPr>
          <p:cNvPr id="1930251" name="Text Box 11"/>
          <p:cNvSpPr txBox="1">
            <a:spLocks noChangeArrowheads="1"/>
          </p:cNvSpPr>
          <p:nvPr/>
        </p:nvSpPr>
        <p:spPr bwMode="auto">
          <a:xfrm>
            <a:off x="6781800" y="6096000"/>
            <a:ext cx="76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GB" sz="2400"/>
              <a:t>NLP</a:t>
            </a:r>
          </a:p>
        </p:txBody>
      </p:sp>
      <p:graphicFrame>
        <p:nvGraphicFramePr>
          <p:cNvPr id="1930252" name="Object 12"/>
          <p:cNvGraphicFramePr>
            <a:graphicFrameLocks noChangeAspect="1"/>
          </p:cNvGraphicFramePr>
          <p:nvPr/>
        </p:nvGraphicFramePr>
        <p:xfrm>
          <a:off x="7162800" y="4191000"/>
          <a:ext cx="1073150" cy="868363"/>
        </p:xfrm>
        <a:graphic>
          <a:graphicData uri="http://schemas.openxmlformats.org/presentationml/2006/ole">
            <mc:AlternateContent xmlns:mc="http://schemas.openxmlformats.org/markup-compatibility/2006">
              <mc:Choice xmlns:v="urn:schemas-microsoft-com:vml" Requires="v">
                <p:oleObj spid="_x0000_s1930478" name="Clip" r:id="rId11" imgW="4288325" imgH="3470495" progId="MS_ClipArt_Gallery.2">
                  <p:embed/>
                </p:oleObj>
              </mc:Choice>
              <mc:Fallback>
                <p:oleObj name="Clip" r:id="rId11" imgW="4288325" imgH="3470495" progId="MS_ClipArt_Gallery.2">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4191000"/>
                        <a:ext cx="107315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30253" name="Object 13"/>
          <p:cNvGraphicFramePr>
            <a:graphicFrameLocks noChangeAspect="1"/>
          </p:cNvGraphicFramePr>
          <p:nvPr/>
        </p:nvGraphicFramePr>
        <p:xfrm>
          <a:off x="6705600" y="2667000"/>
          <a:ext cx="1073150" cy="868363"/>
        </p:xfrm>
        <a:graphic>
          <a:graphicData uri="http://schemas.openxmlformats.org/presentationml/2006/ole">
            <mc:AlternateContent xmlns:mc="http://schemas.openxmlformats.org/markup-compatibility/2006">
              <mc:Choice xmlns:v="urn:schemas-microsoft-com:vml" Requires="v">
                <p:oleObj spid="_x0000_s1930479" name="Clip" r:id="rId12" imgW="4288325" imgH="3470495" progId="MS_ClipArt_Gallery.2">
                  <p:embed/>
                </p:oleObj>
              </mc:Choice>
              <mc:Fallback>
                <p:oleObj name="Clip" r:id="rId12" imgW="4288325" imgH="3470495" progId="MS_ClipArt_Gallery.2">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667000"/>
                        <a:ext cx="107315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30254" name="Object 14"/>
          <p:cNvGraphicFramePr>
            <a:graphicFrameLocks noChangeAspect="1"/>
          </p:cNvGraphicFramePr>
          <p:nvPr/>
        </p:nvGraphicFramePr>
        <p:xfrm>
          <a:off x="5867400" y="4724400"/>
          <a:ext cx="1073150" cy="868363"/>
        </p:xfrm>
        <a:graphic>
          <a:graphicData uri="http://schemas.openxmlformats.org/presentationml/2006/ole">
            <mc:AlternateContent xmlns:mc="http://schemas.openxmlformats.org/markup-compatibility/2006">
              <mc:Choice xmlns:v="urn:schemas-microsoft-com:vml" Requires="v">
                <p:oleObj spid="_x0000_s1930480" name="Clip" r:id="rId13" imgW="4288325" imgH="3470495" progId="MS_ClipArt_Gallery.2">
                  <p:embed/>
                </p:oleObj>
              </mc:Choice>
              <mc:Fallback>
                <p:oleObj name="Clip" r:id="rId13" imgW="4288325" imgH="3470495" progId="MS_ClipArt_Gallery.2">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724400"/>
                        <a:ext cx="107315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30255" name="Object 15"/>
          <p:cNvGraphicFramePr>
            <a:graphicFrameLocks noChangeAspect="1"/>
          </p:cNvGraphicFramePr>
          <p:nvPr/>
        </p:nvGraphicFramePr>
        <p:xfrm>
          <a:off x="7848600" y="4694238"/>
          <a:ext cx="1073150" cy="868362"/>
        </p:xfrm>
        <a:graphic>
          <a:graphicData uri="http://schemas.openxmlformats.org/presentationml/2006/ole">
            <mc:AlternateContent xmlns:mc="http://schemas.openxmlformats.org/markup-compatibility/2006">
              <mc:Choice xmlns:v="urn:schemas-microsoft-com:vml" Requires="v">
                <p:oleObj spid="_x0000_s1930481" name="Clip" r:id="rId14" imgW="4288325" imgH="3470495" progId="MS_ClipArt_Gallery.2">
                  <p:embed/>
                </p:oleObj>
              </mc:Choice>
              <mc:Fallback>
                <p:oleObj name="Clip" r:id="rId14" imgW="4288325" imgH="3470495" progId="MS_ClipArt_Gallery.2">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4694238"/>
                        <a:ext cx="1073150" cy="868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30256" name="Object 16"/>
          <p:cNvGraphicFramePr>
            <a:graphicFrameLocks noChangeAspect="1"/>
          </p:cNvGraphicFramePr>
          <p:nvPr/>
        </p:nvGraphicFramePr>
        <p:xfrm>
          <a:off x="6781800" y="5029200"/>
          <a:ext cx="1073150" cy="868363"/>
        </p:xfrm>
        <a:graphic>
          <a:graphicData uri="http://schemas.openxmlformats.org/presentationml/2006/ole">
            <mc:AlternateContent xmlns:mc="http://schemas.openxmlformats.org/markup-compatibility/2006">
              <mc:Choice xmlns:v="urn:schemas-microsoft-com:vml" Requires="v">
                <p:oleObj spid="_x0000_s1930482" name="Clip" r:id="rId15" imgW="4288325" imgH="3470495" progId="MS_ClipArt_Gallery.2">
                  <p:embed/>
                </p:oleObj>
              </mc:Choice>
              <mc:Fallback>
                <p:oleObj name="Clip" r:id="rId15" imgW="4288325" imgH="3470495" progId="MS_ClipArt_Gallery.2">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5029200"/>
                        <a:ext cx="107315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30257" name="Object 17"/>
          <p:cNvGraphicFramePr>
            <a:graphicFrameLocks noChangeAspect="1"/>
          </p:cNvGraphicFramePr>
          <p:nvPr/>
        </p:nvGraphicFramePr>
        <p:xfrm>
          <a:off x="7772400" y="2286000"/>
          <a:ext cx="1073150" cy="868363"/>
        </p:xfrm>
        <a:graphic>
          <a:graphicData uri="http://schemas.openxmlformats.org/presentationml/2006/ole">
            <mc:AlternateContent xmlns:mc="http://schemas.openxmlformats.org/markup-compatibility/2006">
              <mc:Choice xmlns:v="urn:schemas-microsoft-com:vml" Requires="v">
                <p:oleObj spid="_x0000_s1930483" name="Clip" r:id="rId16" imgW="4288325" imgH="3470495" progId="MS_ClipArt_Gallery.2">
                  <p:embed/>
                </p:oleObj>
              </mc:Choice>
              <mc:Fallback>
                <p:oleObj name="Clip" r:id="rId16" imgW="4288325" imgH="3470495" progId="MS_ClipArt_Gallery.2">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286000"/>
                        <a:ext cx="107315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30258" name="Object 18"/>
          <p:cNvGraphicFramePr>
            <a:graphicFrameLocks noChangeAspect="1"/>
          </p:cNvGraphicFramePr>
          <p:nvPr/>
        </p:nvGraphicFramePr>
        <p:xfrm>
          <a:off x="6553200" y="4114800"/>
          <a:ext cx="1073150" cy="868363"/>
        </p:xfrm>
        <a:graphic>
          <a:graphicData uri="http://schemas.openxmlformats.org/presentationml/2006/ole">
            <mc:AlternateContent xmlns:mc="http://schemas.openxmlformats.org/markup-compatibility/2006">
              <mc:Choice xmlns:v="urn:schemas-microsoft-com:vml" Requires="v">
                <p:oleObj spid="_x0000_s1930484" name="Clip" r:id="rId17" imgW="4288325" imgH="3470495" progId="MS_ClipArt_Gallery.2">
                  <p:embed/>
                </p:oleObj>
              </mc:Choice>
              <mc:Fallback>
                <p:oleObj name="Clip" r:id="rId17" imgW="4288325" imgH="3470495" progId="MS_ClipArt_Gallery.2">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114800"/>
                        <a:ext cx="107315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30259" name="Object 19"/>
          <p:cNvGraphicFramePr>
            <a:graphicFrameLocks noChangeAspect="1"/>
          </p:cNvGraphicFramePr>
          <p:nvPr/>
        </p:nvGraphicFramePr>
        <p:xfrm>
          <a:off x="6629400" y="1981200"/>
          <a:ext cx="1073150" cy="868363"/>
        </p:xfrm>
        <a:graphic>
          <a:graphicData uri="http://schemas.openxmlformats.org/presentationml/2006/ole">
            <mc:AlternateContent xmlns:mc="http://schemas.openxmlformats.org/markup-compatibility/2006">
              <mc:Choice xmlns:v="urn:schemas-microsoft-com:vml" Requires="v">
                <p:oleObj spid="_x0000_s1930485" name="Clip" r:id="rId18" imgW="4288325" imgH="3470495" progId="MS_ClipArt_Gallery.2">
                  <p:embed/>
                </p:oleObj>
              </mc:Choice>
              <mc:Fallback>
                <p:oleObj name="Clip" r:id="rId18" imgW="4288325" imgH="3470495" progId="MS_ClipArt_Gallery.2">
                  <p:embed/>
                  <p:pic>
                    <p:nvPicPr>
                      <p:cNvPr id="0" name="Object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981200"/>
                        <a:ext cx="107315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30260" name="Object 20"/>
          <p:cNvGraphicFramePr>
            <a:graphicFrameLocks noChangeAspect="1"/>
          </p:cNvGraphicFramePr>
          <p:nvPr/>
        </p:nvGraphicFramePr>
        <p:xfrm>
          <a:off x="5715000" y="2667000"/>
          <a:ext cx="1073150" cy="868363"/>
        </p:xfrm>
        <a:graphic>
          <a:graphicData uri="http://schemas.openxmlformats.org/presentationml/2006/ole">
            <mc:AlternateContent xmlns:mc="http://schemas.openxmlformats.org/markup-compatibility/2006">
              <mc:Choice xmlns:v="urn:schemas-microsoft-com:vml" Requires="v">
                <p:oleObj spid="_x0000_s1930486" name="Clip" r:id="rId19" imgW="4288325" imgH="3470495" progId="MS_ClipArt_Gallery.2">
                  <p:embed/>
                </p:oleObj>
              </mc:Choice>
              <mc:Fallback>
                <p:oleObj name="Clip" r:id="rId19" imgW="4288325" imgH="3470495" progId="MS_ClipArt_Gallery.2">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667000"/>
                        <a:ext cx="107315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30261" name="Object 21"/>
          <p:cNvGraphicFramePr>
            <a:graphicFrameLocks noChangeAspect="1"/>
          </p:cNvGraphicFramePr>
          <p:nvPr/>
        </p:nvGraphicFramePr>
        <p:xfrm>
          <a:off x="5715000" y="5562600"/>
          <a:ext cx="1073150" cy="868363"/>
        </p:xfrm>
        <a:graphic>
          <a:graphicData uri="http://schemas.openxmlformats.org/presentationml/2006/ole">
            <mc:AlternateContent xmlns:mc="http://schemas.openxmlformats.org/markup-compatibility/2006">
              <mc:Choice xmlns:v="urn:schemas-microsoft-com:vml" Requires="v">
                <p:oleObj spid="_x0000_s1930487" name="Clip" r:id="rId20" imgW="4288325" imgH="3470495" progId="MS_ClipArt_Gallery.2">
                  <p:embed/>
                </p:oleObj>
              </mc:Choice>
              <mc:Fallback>
                <p:oleObj name="Clip" r:id="rId20" imgW="4288325" imgH="3470495" progId="MS_ClipArt_Gallery.2">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5562600"/>
                        <a:ext cx="107315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30262" name="Object 22"/>
          <p:cNvGraphicFramePr>
            <a:graphicFrameLocks noChangeAspect="1"/>
          </p:cNvGraphicFramePr>
          <p:nvPr/>
        </p:nvGraphicFramePr>
        <p:xfrm>
          <a:off x="7696200" y="5562600"/>
          <a:ext cx="1073150" cy="868363"/>
        </p:xfrm>
        <a:graphic>
          <a:graphicData uri="http://schemas.openxmlformats.org/presentationml/2006/ole">
            <mc:AlternateContent xmlns:mc="http://schemas.openxmlformats.org/markup-compatibility/2006">
              <mc:Choice xmlns:v="urn:schemas-microsoft-com:vml" Requires="v">
                <p:oleObj spid="_x0000_s1930488" name="Clip" r:id="rId21" imgW="4288325" imgH="3470495" progId="MS_ClipArt_Gallery.2">
                  <p:embed/>
                </p:oleObj>
              </mc:Choice>
              <mc:Fallback>
                <p:oleObj name="Clip" r:id="rId21" imgW="4288325" imgH="3470495" progId="MS_ClipArt_Gallery.2">
                  <p:embed/>
                  <p:pic>
                    <p:nvPicPr>
                      <p:cNvPr id="0"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5562600"/>
                        <a:ext cx="107315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930263" name="Text Box 23"/>
          <p:cNvSpPr txBox="1">
            <a:spLocks noChangeArrowheads="1"/>
          </p:cNvSpPr>
          <p:nvPr/>
        </p:nvSpPr>
        <p:spPr bwMode="auto">
          <a:xfrm>
            <a:off x="1588" y="6248400"/>
            <a:ext cx="30368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solidFill>
                  <a:srgbClr val="FF3300"/>
                </a:solidFill>
              </a:rPr>
              <a:t>From Mark Sanderson, University of Sheffield</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932290" name="Rectangle 2"/>
          <p:cNvSpPr>
            <a:spLocks noGrp="1" noChangeArrowheads="1"/>
          </p:cNvSpPr>
          <p:nvPr>
            <p:ph type="title"/>
          </p:nvPr>
        </p:nvSpPr>
        <p:spPr/>
        <p:txBody>
          <a:bodyPr/>
          <a:lstStyle/>
          <a:p>
            <a:r>
              <a:rPr lang="en-US"/>
              <a:t>What we really need is…</a:t>
            </a:r>
          </a:p>
        </p:txBody>
      </p:sp>
      <p:sp>
        <p:nvSpPr>
          <p:cNvPr id="1932291" name="Rectangle 3"/>
          <p:cNvSpPr>
            <a:spLocks noGrp="1" noChangeArrowheads="1"/>
          </p:cNvSpPr>
          <p:nvPr>
            <p:ph type="body" idx="1"/>
          </p:nvPr>
        </p:nvSpPr>
        <p:spPr/>
        <p:txBody>
          <a:bodyPr/>
          <a:lstStyle/>
          <a:p>
            <a:pPr>
              <a:lnSpc>
                <a:spcPct val="90000"/>
              </a:lnSpc>
            </a:pPr>
            <a:r>
              <a:rPr lang="en-US"/>
              <a:t>The reason NLP fails to help is because the machine lacks the human flexibility of interpretation and knowledge of context and content</a:t>
            </a:r>
          </a:p>
          <a:p>
            <a:pPr>
              <a:lnSpc>
                <a:spcPct val="90000"/>
              </a:lnSpc>
            </a:pPr>
            <a:r>
              <a:rPr lang="en-US"/>
              <a:t>So what about AI?</a:t>
            </a:r>
          </a:p>
          <a:p>
            <a:pPr lvl="1">
              <a:lnSpc>
                <a:spcPct val="90000"/>
              </a:lnSpc>
            </a:pPr>
            <a:r>
              <a:rPr lang="en-US"/>
              <a:t>There are many debates on whether human-like AI is or is not possible</a:t>
            </a:r>
          </a:p>
          <a:p>
            <a:pPr>
              <a:lnSpc>
                <a:spcPct val="90000"/>
              </a:lnSpc>
            </a:pPr>
            <a:r>
              <a:rPr lang="ja-JP" altLang="en-US">
                <a:latin typeface="Arial"/>
              </a:rPr>
              <a:t>“</a:t>
            </a:r>
            <a:r>
              <a:rPr lang="en-US"/>
              <a:t>the question of whether machines can think is no more interesting than the question of whether submarines can swim</a:t>
            </a:r>
            <a:r>
              <a:rPr lang="ja-JP" altLang="en-US">
                <a:latin typeface="Arial"/>
              </a:rPr>
              <a:t>”</a:t>
            </a:r>
            <a:endParaRPr lang="en-US"/>
          </a:p>
          <a:p>
            <a:pPr lvl="3">
              <a:lnSpc>
                <a:spcPct val="90000"/>
              </a:lnSpc>
            </a:pPr>
            <a:r>
              <a:rPr lang="en-US"/>
              <a:t>Edsger Dijkstra </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937410" name="Rectangle 2"/>
          <p:cNvSpPr>
            <a:spLocks noGrp="1" noChangeArrowheads="1"/>
          </p:cNvSpPr>
          <p:nvPr>
            <p:ph type="title"/>
          </p:nvPr>
        </p:nvSpPr>
        <p:spPr/>
        <p:txBody>
          <a:bodyPr/>
          <a:lstStyle/>
          <a:p>
            <a:r>
              <a:rPr lang="en-US"/>
              <a:t>The Challenge</a:t>
            </a:r>
          </a:p>
        </p:txBody>
      </p:sp>
      <p:sp>
        <p:nvSpPr>
          <p:cNvPr id="1937411" name="Rectangle 3"/>
          <p:cNvSpPr>
            <a:spLocks noGrp="1" noChangeArrowheads="1"/>
          </p:cNvSpPr>
          <p:nvPr>
            <p:ph type="body" idx="1"/>
          </p:nvPr>
        </p:nvSpPr>
        <p:spPr/>
        <p:txBody>
          <a:bodyPr/>
          <a:lstStyle/>
          <a:p>
            <a:r>
              <a:rPr lang="ja-JP" altLang="en-US">
                <a:latin typeface="Arial"/>
              </a:rPr>
              <a:t>“</a:t>
            </a:r>
            <a:r>
              <a:rPr lang="en-US"/>
              <a:t>the open domain QA is attractive as it is one of the most challenging in the realm of computer science and artificial intelligence, requiring a synthesis of information retrieval, natural language processing, knowledge representation and reasoning, machine learning and computer-human interfaces.</a:t>
            </a:r>
            <a:r>
              <a:rPr lang="ja-JP" altLang="en-US">
                <a:latin typeface="Arial"/>
              </a:rPr>
              <a:t>”</a:t>
            </a:r>
            <a:endParaRPr lang="en-US"/>
          </a:p>
          <a:p>
            <a:pPr lvl="3"/>
            <a:r>
              <a:rPr lang="ja-JP" altLang="en-US">
                <a:latin typeface="Arial"/>
              </a:rPr>
              <a:t>“</a:t>
            </a:r>
            <a:r>
              <a:rPr lang="en-US"/>
              <a:t>Building Watson: An overview of the DeepQA Project</a:t>
            </a:r>
            <a:r>
              <a:rPr lang="ja-JP" altLang="en-US">
                <a:latin typeface="Arial"/>
              </a:rPr>
              <a:t>”</a:t>
            </a:r>
            <a:r>
              <a:rPr lang="en-US"/>
              <a:t>,</a:t>
            </a:r>
          </a:p>
          <a:p>
            <a:pPr lvl="3">
              <a:buFontTx/>
              <a:buNone/>
            </a:pPr>
            <a:r>
              <a:rPr lang="en-US"/>
              <a:t>AI Magazine, Fall 2010 </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smtClean="0"/>
              <a:t>IS 240 – Spring 2013 </a:t>
            </a:r>
            <a:endParaRPr lang="en-US"/>
          </a:p>
        </p:txBody>
      </p:sp>
      <p:sp>
        <p:nvSpPr>
          <p:cNvPr id="1953794" name="Rectangle 2"/>
          <p:cNvSpPr>
            <a:spLocks noGrp="1" noChangeArrowheads="1"/>
          </p:cNvSpPr>
          <p:nvPr>
            <p:ph type="title"/>
          </p:nvPr>
        </p:nvSpPr>
        <p:spPr/>
        <p:txBody>
          <a:bodyPr/>
          <a:lstStyle/>
          <a:p>
            <a:r>
              <a:rPr lang="en-US"/>
              <a:t>DeepQA</a:t>
            </a:r>
          </a:p>
        </p:txBody>
      </p:sp>
      <p:pic>
        <p:nvPicPr>
          <p:cNvPr id="1953795" name="Picture 3" descr="Screen shot 2011-03-30 a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9448800" cy="5581650"/>
          </a:xfrm>
          <a:prstGeom prst="rect">
            <a:avLst/>
          </a:prstGeom>
          <a:noFill/>
          <a:extLst>
            <a:ext uri="{909E8E84-426E-40dd-AFC4-6F175D3DCCD1}">
              <a14:hiddenFill xmlns:a14="http://schemas.microsoft.com/office/drawing/2010/main">
                <a:solidFill>
                  <a:srgbClr val="FFFFFF"/>
                </a:solidFill>
              </a14:hiddenFill>
            </a:ext>
          </a:extLst>
        </p:spPr>
      </p:pic>
      <p:sp>
        <p:nvSpPr>
          <p:cNvPr id="1953796" name="Text Box 4"/>
          <p:cNvSpPr txBox="1">
            <a:spLocks noChangeArrowheads="1"/>
          </p:cNvSpPr>
          <p:nvPr/>
        </p:nvSpPr>
        <p:spPr bwMode="auto">
          <a:xfrm>
            <a:off x="1752600" y="5562600"/>
            <a:ext cx="5934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b="1">
                <a:latin typeface="Arial" charset="0"/>
              </a:rPr>
              <a:t>DeepQA High-Level Architecture from </a:t>
            </a:r>
            <a:r>
              <a:rPr lang="ja-JP" altLang="en-US" sz="1200" b="1">
                <a:latin typeface="Arial" charset="0"/>
              </a:rPr>
              <a:t>“</a:t>
            </a:r>
            <a:r>
              <a:rPr lang="en-US" sz="1200" b="1">
                <a:latin typeface="Arial" charset="0"/>
              </a:rPr>
              <a:t>Building Watson</a:t>
            </a:r>
            <a:r>
              <a:rPr lang="ja-JP" altLang="en-US" sz="1200" b="1">
                <a:latin typeface="Arial" charset="0"/>
              </a:rPr>
              <a:t>”</a:t>
            </a:r>
            <a:r>
              <a:rPr lang="en-US" sz="1200" b="1">
                <a:latin typeface="Arial" charset="0"/>
              </a:rPr>
              <a:t> AI Magazine Fall 2010</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955842" name="Rectangle 2"/>
          <p:cNvSpPr>
            <a:spLocks noGrp="1" noChangeArrowheads="1"/>
          </p:cNvSpPr>
          <p:nvPr>
            <p:ph type="title"/>
          </p:nvPr>
        </p:nvSpPr>
        <p:spPr/>
        <p:txBody>
          <a:bodyPr/>
          <a:lstStyle/>
          <a:p>
            <a:r>
              <a:rPr lang="en-US"/>
              <a:t>Question Analysis</a:t>
            </a:r>
          </a:p>
        </p:txBody>
      </p:sp>
      <p:sp>
        <p:nvSpPr>
          <p:cNvPr id="1955843" name="Rectangle 3"/>
          <p:cNvSpPr>
            <a:spLocks noGrp="1" noChangeArrowheads="1"/>
          </p:cNvSpPr>
          <p:nvPr>
            <p:ph type="body" idx="1"/>
          </p:nvPr>
        </p:nvSpPr>
        <p:spPr/>
        <p:txBody>
          <a:bodyPr/>
          <a:lstStyle/>
          <a:p>
            <a:r>
              <a:rPr lang="en-US"/>
              <a:t>Attempts to discover what kind of question is being asked (usually meaning the desired type of result  - or LAT Lexical Answer Type)</a:t>
            </a:r>
          </a:p>
          <a:p>
            <a:pPr lvl="1"/>
            <a:r>
              <a:rPr lang="en-US"/>
              <a:t>I.e. </a:t>
            </a:r>
            <a:r>
              <a:rPr lang="ja-JP" altLang="en-US">
                <a:latin typeface="Arial"/>
              </a:rPr>
              <a:t>“</a:t>
            </a:r>
            <a:r>
              <a:rPr lang="en-US"/>
              <a:t>Who is…</a:t>
            </a:r>
            <a:r>
              <a:rPr lang="ja-JP" altLang="en-US">
                <a:latin typeface="Arial"/>
              </a:rPr>
              <a:t>”</a:t>
            </a:r>
            <a:r>
              <a:rPr lang="en-US"/>
              <a:t> needs a person, </a:t>
            </a:r>
            <a:r>
              <a:rPr lang="ja-JP" altLang="en-US">
                <a:latin typeface="Arial"/>
              </a:rPr>
              <a:t>“</a:t>
            </a:r>
            <a:r>
              <a:rPr lang="en-US"/>
              <a:t>Where is…</a:t>
            </a:r>
            <a:r>
              <a:rPr lang="ja-JP" altLang="en-US">
                <a:latin typeface="Arial"/>
              </a:rPr>
              <a:t>”</a:t>
            </a:r>
            <a:r>
              <a:rPr lang="en-US"/>
              <a:t> needs a location.</a:t>
            </a:r>
          </a:p>
          <a:p>
            <a:r>
              <a:rPr lang="en-US"/>
              <a:t>DeepQA uses a number of experts and combines the results using the confidence framework  </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956866" name="Rectangle 2"/>
          <p:cNvSpPr>
            <a:spLocks noGrp="1" noChangeArrowheads="1"/>
          </p:cNvSpPr>
          <p:nvPr>
            <p:ph type="title"/>
          </p:nvPr>
        </p:nvSpPr>
        <p:spPr/>
        <p:txBody>
          <a:bodyPr/>
          <a:lstStyle/>
          <a:p>
            <a:r>
              <a:rPr lang="en-US"/>
              <a:t>Hypothesis Generation</a:t>
            </a:r>
          </a:p>
        </p:txBody>
      </p:sp>
      <p:sp>
        <p:nvSpPr>
          <p:cNvPr id="1956867" name="Rectangle 3"/>
          <p:cNvSpPr>
            <a:spLocks noGrp="1" noChangeArrowheads="1"/>
          </p:cNvSpPr>
          <p:nvPr>
            <p:ph type="body" idx="1"/>
          </p:nvPr>
        </p:nvSpPr>
        <p:spPr/>
        <p:txBody>
          <a:bodyPr/>
          <a:lstStyle/>
          <a:p>
            <a:r>
              <a:rPr lang="en-US" sz="2400"/>
              <a:t>Takes the results of Question Analysis and produces candidate answers by searching the system</a:t>
            </a:r>
            <a:r>
              <a:rPr lang="ja-JP" altLang="en-US" sz="2400">
                <a:latin typeface="Arial"/>
              </a:rPr>
              <a:t>’</a:t>
            </a:r>
            <a:r>
              <a:rPr lang="en-US" sz="2400"/>
              <a:t>s sources and extracting answer-sized snippets from the search results.</a:t>
            </a:r>
          </a:p>
          <a:p>
            <a:r>
              <a:rPr lang="en-US" sz="2400"/>
              <a:t>Each candidate answer plugged back into the question is considered a hypothesis</a:t>
            </a:r>
          </a:p>
          <a:p>
            <a:r>
              <a:rPr lang="en-US" sz="2400"/>
              <a:t>A </a:t>
            </a:r>
            <a:r>
              <a:rPr lang="ja-JP" altLang="en-US" sz="2400">
                <a:latin typeface="Arial"/>
              </a:rPr>
              <a:t>“</a:t>
            </a:r>
            <a:r>
              <a:rPr lang="en-US" sz="2400"/>
              <a:t>lightweight scoring</a:t>
            </a:r>
            <a:r>
              <a:rPr lang="ja-JP" altLang="en-US" sz="2400">
                <a:latin typeface="Arial"/>
              </a:rPr>
              <a:t>”</a:t>
            </a:r>
            <a:r>
              <a:rPr lang="en-US" sz="2400"/>
              <a:t> is performed to trim down the hypothesis set</a:t>
            </a:r>
          </a:p>
          <a:p>
            <a:pPr lvl="1"/>
            <a:r>
              <a:rPr lang="en-US" sz="2000"/>
              <a:t>What is the likelihood of the candidate answer being an instance of the LAT from the first stage?</a:t>
            </a:r>
          </a:p>
          <a:p>
            <a:pPr>
              <a:buFontTx/>
              <a:buNone/>
            </a:pPr>
            <a:endParaRPr lang="en-US" sz="240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957890" name="Rectangle 2"/>
          <p:cNvSpPr>
            <a:spLocks noGrp="1" noChangeArrowheads="1"/>
          </p:cNvSpPr>
          <p:nvPr>
            <p:ph type="title"/>
          </p:nvPr>
        </p:nvSpPr>
        <p:spPr/>
        <p:txBody>
          <a:bodyPr/>
          <a:lstStyle/>
          <a:p>
            <a:r>
              <a:rPr lang="en-US" sz="3600"/>
              <a:t>Hypothesis and Evidence Scoring</a:t>
            </a:r>
          </a:p>
        </p:txBody>
      </p:sp>
      <p:sp>
        <p:nvSpPr>
          <p:cNvPr id="1957891" name="Rectangle 3"/>
          <p:cNvSpPr>
            <a:spLocks noGrp="1" noChangeArrowheads="1"/>
          </p:cNvSpPr>
          <p:nvPr>
            <p:ph type="body" idx="1"/>
          </p:nvPr>
        </p:nvSpPr>
        <p:spPr/>
        <p:txBody>
          <a:bodyPr/>
          <a:lstStyle/>
          <a:p>
            <a:r>
              <a:rPr lang="en-US" sz="2400"/>
              <a:t>Candidate answers that pass the lightweight scoring  then undergo a rigorous evaluation process that involves gathering additional supporting evidence for each candidate answer, or hypothesis, and applying a wide variety of deep scoring analytics to evaluation the supporting evidence</a:t>
            </a:r>
          </a:p>
          <a:p>
            <a:r>
              <a:rPr lang="en-US" sz="2400"/>
              <a:t>This involves more retrieval and scoring  (one method used involves IDF scores of common words between the hypothesis and the source passage)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598468" name="Rectangle 4"/>
          <p:cNvSpPr>
            <a:spLocks noGrp="1" noChangeArrowheads="1"/>
          </p:cNvSpPr>
          <p:nvPr>
            <p:ph type="title"/>
          </p:nvPr>
        </p:nvSpPr>
        <p:spPr/>
        <p:txBody>
          <a:bodyPr/>
          <a:lstStyle/>
          <a:p>
            <a:r>
              <a:rPr lang="en-US"/>
              <a:t>Overview</a:t>
            </a:r>
          </a:p>
        </p:txBody>
      </p:sp>
      <p:sp>
        <p:nvSpPr>
          <p:cNvPr id="1598469" name="Rectangle 5"/>
          <p:cNvSpPr>
            <a:spLocks noGrp="1" noChangeArrowheads="1"/>
          </p:cNvSpPr>
          <p:nvPr>
            <p:ph type="body" idx="1"/>
          </p:nvPr>
        </p:nvSpPr>
        <p:spPr/>
        <p:txBody>
          <a:bodyPr/>
          <a:lstStyle/>
          <a:p>
            <a:r>
              <a:rPr lang="en-US"/>
              <a:t>Review</a:t>
            </a:r>
          </a:p>
          <a:p>
            <a:pPr lvl="1"/>
            <a:r>
              <a:rPr lang="en-US"/>
              <a:t>NLP and IR</a:t>
            </a:r>
          </a:p>
          <a:p>
            <a:r>
              <a:rPr lang="en-US"/>
              <a:t>Geographic Information Retrieval GIR</a:t>
            </a:r>
          </a:p>
          <a:p>
            <a:pPr lvl="1"/>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958914" name="Rectangle 2"/>
          <p:cNvSpPr>
            <a:spLocks noGrp="1" noChangeArrowheads="1"/>
          </p:cNvSpPr>
          <p:nvPr>
            <p:ph type="title"/>
          </p:nvPr>
        </p:nvSpPr>
        <p:spPr/>
        <p:txBody>
          <a:bodyPr/>
          <a:lstStyle/>
          <a:p>
            <a:r>
              <a:rPr lang="en-US"/>
              <a:t>Final Merging and Ranking</a:t>
            </a:r>
          </a:p>
        </p:txBody>
      </p:sp>
      <p:sp>
        <p:nvSpPr>
          <p:cNvPr id="1958915" name="Rectangle 3"/>
          <p:cNvSpPr>
            <a:spLocks noGrp="1" noChangeArrowheads="1"/>
          </p:cNvSpPr>
          <p:nvPr>
            <p:ph type="body" idx="1"/>
          </p:nvPr>
        </p:nvSpPr>
        <p:spPr/>
        <p:txBody>
          <a:bodyPr/>
          <a:lstStyle/>
          <a:p>
            <a:pPr>
              <a:lnSpc>
                <a:spcPct val="90000"/>
              </a:lnSpc>
            </a:pPr>
            <a:r>
              <a:rPr lang="en-US" sz="2800"/>
              <a:t>Based on the deep scoring, the hypotheses and their supporting sources are ranked and merged to select the single best-supported hypothesis</a:t>
            </a:r>
          </a:p>
          <a:p>
            <a:pPr>
              <a:lnSpc>
                <a:spcPct val="90000"/>
              </a:lnSpc>
            </a:pPr>
            <a:r>
              <a:rPr lang="en-US" sz="2800"/>
              <a:t>Equivalent candidate answers are merged</a:t>
            </a:r>
          </a:p>
          <a:p>
            <a:pPr>
              <a:lnSpc>
                <a:spcPct val="90000"/>
              </a:lnSpc>
            </a:pPr>
            <a:r>
              <a:rPr lang="en-US" sz="2800"/>
              <a:t>After merging the system must rank the hypotheses and estimate confidence based on their merged scores. (A machine-learning approach using a set of know training answers is used to build the ranking model)</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959938" name="Rectangle 2"/>
          <p:cNvSpPr>
            <a:spLocks noGrp="1" noChangeArrowheads="1"/>
          </p:cNvSpPr>
          <p:nvPr>
            <p:ph type="title"/>
          </p:nvPr>
        </p:nvSpPr>
        <p:spPr/>
        <p:txBody>
          <a:bodyPr/>
          <a:lstStyle/>
          <a:p>
            <a:r>
              <a:rPr lang="en-US"/>
              <a:t>Running DeepQA</a:t>
            </a:r>
          </a:p>
        </p:txBody>
      </p:sp>
      <p:sp>
        <p:nvSpPr>
          <p:cNvPr id="1959939" name="Rectangle 3"/>
          <p:cNvSpPr>
            <a:spLocks noGrp="1" noChangeArrowheads="1"/>
          </p:cNvSpPr>
          <p:nvPr>
            <p:ph type="body" idx="1"/>
          </p:nvPr>
        </p:nvSpPr>
        <p:spPr/>
        <p:txBody>
          <a:bodyPr/>
          <a:lstStyle/>
          <a:p>
            <a:pPr>
              <a:lnSpc>
                <a:spcPct val="90000"/>
              </a:lnSpc>
            </a:pPr>
            <a:r>
              <a:rPr lang="en-US" sz="2800"/>
              <a:t>A single question on a single processor implementation of DeepQA typically could take up to 2 hours to complete</a:t>
            </a:r>
          </a:p>
          <a:p>
            <a:pPr>
              <a:lnSpc>
                <a:spcPct val="90000"/>
              </a:lnSpc>
            </a:pPr>
            <a:r>
              <a:rPr lang="en-US" sz="2800"/>
              <a:t>The Watson system used a massively parallel version of the UIMA framework and Hadoop (both open source from Apache now :) that was running 2500 processors in parallel</a:t>
            </a:r>
          </a:p>
          <a:p>
            <a:pPr>
              <a:lnSpc>
                <a:spcPct val="90000"/>
              </a:lnSpc>
            </a:pPr>
            <a:r>
              <a:rPr lang="en-US" sz="2800"/>
              <a:t>They won the public Jeopardy Challenge (easily it seemed)</a:t>
            </a:r>
          </a:p>
          <a:p>
            <a:pPr>
              <a:lnSpc>
                <a:spcPct val="90000"/>
              </a:lnSpc>
            </a:pPr>
            <a:endParaRPr lang="en-US" sz="280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smtClean="0"/>
              <a:t>IS 240 – Spring 2013 </a:t>
            </a:r>
            <a:endParaRPr lang="en-US"/>
          </a:p>
        </p:txBody>
      </p:sp>
      <p:sp>
        <p:nvSpPr>
          <p:cNvPr id="1764354" name="Rectangle 2"/>
          <p:cNvSpPr>
            <a:spLocks noGrp="1" noChangeArrowheads="1"/>
          </p:cNvSpPr>
          <p:nvPr>
            <p:ph type="title"/>
          </p:nvPr>
        </p:nvSpPr>
        <p:spPr/>
        <p:txBody>
          <a:bodyPr/>
          <a:lstStyle/>
          <a:p>
            <a:endParaRPr lang="en-US" sz="3600"/>
          </a:p>
        </p:txBody>
      </p:sp>
      <p:sp>
        <p:nvSpPr>
          <p:cNvPr id="1764355" name="Rectangle 3"/>
          <p:cNvSpPr>
            <a:spLocks noGrp="1" noChangeArrowheads="1"/>
          </p:cNvSpPr>
          <p:nvPr>
            <p:ph type="subTitle" idx="4294967295"/>
          </p:nvPr>
        </p:nvSpPr>
        <p:spPr>
          <a:xfrm>
            <a:off x="1066800" y="4114800"/>
            <a:ext cx="7010400" cy="1752600"/>
          </a:xfrm>
          <a:noFill/>
          <a:ln/>
        </p:spPr>
        <p:txBody>
          <a:bodyPr lIns="92075" tIns="46038" rIns="92075" bIns="46038"/>
          <a:lstStyle/>
          <a:p>
            <a:pPr marL="0" indent="0" algn="ctr">
              <a:buFontTx/>
              <a:buNone/>
            </a:pPr>
            <a:r>
              <a:rPr lang="en-US" sz="2600" b="1"/>
              <a:t>Ray R. Larson</a:t>
            </a:r>
          </a:p>
          <a:p>
            <a:pPr marL="0" indent="0" algn="ctr">
              <a:buFontTx/>
              <a:buNone/>
            </a:pPr>
            <a:r>
              <a:rPr lang="en-US" sz="2600" b="1"/>
              <a:t>University of California, Berkeley</a:t>
            </a:r>
          </a:p>
          <a:p>
            <a:pPr marL="0" indent="0" algn="ctr">
              <a:buFontTx/>
              <a:buNone/>
            </a:pPr>
            <a:r>
              <a:rPr lang="en-US" sz="2600" b="1"/>
              <a:t>School of Information</a:t>
            </a:r>
          </a:p>
        </p:txBody>
      </p:sp>
      <p:sp>
        <p:nvSpPr>
          <p:cNvPr id="1764356" name="Rectangle 4"/>
          <p:cNvSpPr>
            <a:spLocks noChangeArrowheads="1"/>
          </p:cNvSpPr>
          <p:nvPr/>
        </p:nvSpPr>
        <p:spPr bwMode="auto">
          <a:xfrm>
            <a:off x="1066800" y="1524000"/>
            <a:ext cx="7010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a:spcBef>
                <a:spcPct val="20000"/>
              </a:spcBef>
            </a:pPr>
            <a:r>
              <a:rPr lang="en-US" sz="4000" b="1">
                <a:latin typeface="Arial" charset="0"/>
              </a:rPr>
              <a:t>Geographic Information Retrieval (GIR): Algorithms and Approaches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766402" name="Rectangle 2"/>
          <p:cNvSpPr>
            <a:spLocks noGrp="1" noChangeArrowheads="1"/>
          </p:cNvSpPr>
          <p:nvPr>
            <p:ph type="title"/>
          </p:nvPr>
        </p:nvSpPr>
        <p:spPr/>
        <p:txBody>
          <a:bodyPr/>
          <a:lstStyle/>
          <a:p>
            <a:r>
              <a:rPr lang="en-US"/>
              <a:t>Overview</a:t>
            </a:r>
          </a:p>
        </p:txBody>
      </p:sp>
      <p:sp>
        <p:nvSpPr>
          <p:cNvPr id="1766403" name="Rectangle 3"/>
          <p:cNvSpPr>
            <a:spLocks noGrp="1" noChangeArrowheads="1"/>
          </p:cNvSpPr>
          <p:nvPr>
            <p:ph type="body" idx="1"/>
          </p:nvPr>
        </p:nvSpPr>
        <p:spPr/>
        <p:txBody>
          <a:bodyPr/>
          <a:lstStyle/>
          <a:p>
            <a:pPr>
              <a:lnSpc>
                <a:spcPct val="90000"/>
              </a:lnSpc>
            </a:pPr>
            <a:r>
              <a:rPr lang="en-US" sz="2800"/>
              <a:t>What is GIR?</a:t>
            </a:r>
          </a:p>
          <a:p>
            <a:pPr>
              <a:lnSpc>
                <a:spcPct val="90000"/>
              </a:lnSpc>
            </a:pPr>
            <a:r>
              <a:rPr lang="en-US" sz="2800"/>
              <a:t>Spatial Approaches to GIR</a:t>
            </a:r>
          </a:p>
          <a:p>
            <a:pPr>
              <a:lnSpc>
                <a:spcPct val="90000"/>
              </a:lnSpc>
            </a:pPr>
            <a:r>
              <a:rPr lang="en-US" sz="2800"/>
              <a:t>A Logistic Regression Approach to GIR</a:t>
            </a:r>
          </a:p>
          <a:p>
            <a:pPr lvl="1">
              <a:lnSpc>
                <a:spcPct val="90000"/>
              </a:lnSpc>
            </a:pPr>
            <a:r>
              <a:rPr lang="en-US" sz="2400"/>
              <a:t>Model</a:t>
            </a:r>
          </a:p>
          <a:p>
            <a:pPr lvl="1">
              <a:lnSpc>
                <a:spcPct val="90000"/>
              </a:lnSpc>
            </a:pPr>
            <a:r>
              <a:rPr lang="en-US" sz="2400"/>
              <a:t>Testing and Results</a:t>
            </a:r>
          </a:p>
          <a:p>
            <a:pPr lvl="1">
              <a:lnSpc>
                <a:spcPct val="90000"/>
              </a:lnSpc>
            </a:pPr>
            <a:r>
              <a:rPr lang="en-US" sz="2400"/>
              <a:t>Example using Google Earth as an interface</a:t>
            </a:r>
          </a:p>
          <a:p>
            <a:pPr>
              <a:lnSpc>
                <a:spcPct val="90000"/>
              </a:lnSpc>
            </a:pPr>
            <a:r>
              <a:rPr lang="en-US" sz="2800"/>
              <a:t>GIR Evaluation Tests</a:t>
            </a:r>
          </a:p>
          <a:p>
            <a:pPr lvl="1">
              <a:lnSpc>
                <a:spcPct val="90000"/>
              </a:lnSpc>
            </a:pPr>
            <a:r>
              <a:rPr lang="en-US" sz="2400"/>
              <a:t>GeoCLEF</a:t>
            </a:r>
          </a:p>
          <a:p>
            <a:pPr lvl="1">
              <a:lnSpc>
                <a:spcPct val="90000"/>
              </a:lnSpc>
            </a:pPr>
            <a:r>
              <a:rPr lang="en-US" sz="2400"/>
              <a:t>GikiCLEF</a:t>
            </a:r>
          </a:p>
          <a:p>
            <a:pPr lvl="1">
              <a:lnSpc>
                <a:spcPct val="90000"/>
              </a:lnSpc>
            </a:pPr>
            <a:r>
              <a:rPr lang="en-US" sz="2400"/>
              <a:t>NTCIR GeoTime</a:t>
            </a:r>
          </a:p>
          <a:p>
            <a:pPr>
              <a:lnSpc>
                <a:spcPct val="90000"/>
              </a:lnSpc>
            </a:pPr>
            <a:endParaRPr lang="en-US" sz="280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IS 240 – Spring 2013 </a:t>
            </a:r>
            <a:endParaRPr lang="en-US"/>
          </a:p>
        </p:txBody>
      </p:sp>
      <p:sp>
        <p:nvSpPr>
          <p:cNvPr id="1767426" name="Rectangle 2"/>
          <p:cNvSpPr>
            <a:spLocks noGrp="1" noChangeArrowheads="1"/>
          </p:cNvSpPr>
          <p:nvPr>
            <p:ph type="body" idx="1"/>
          </p:nvPr>
        </p:nvSpPr>
        <p:spPr>
          <a:xfrm>
            <a:off x="457200" y="990600"/>
            <a:ext cx="8229600" cy="4953000"/>
          </a:xfrm>
        </p:spPr>
        <p:txBody>
          <a:bodyPr/>
          <a:lstStyle/>
          <a:p>
            <a:r>
              <a:rPr lang="en-US" sz="2400"/>
              <a:t>Geographic information retrieval (GIR) is concerned with spatial approaches to the retrieval of geographically referenced, or georeferenced, information objects (GIOs)</a:t>
            </a:r>
          </a:p>
          <a:p>
            <a:pPr lvl="1"/>
            <a:r>
              <a:rPr lang="en-US" sz="2000"/>
              <a:t>about specific regions or features on or near the surface of the Earth.  </a:t>
            </a:r>
          </a:p>
          <a:p>
            <a:pPr lvl="1"/>
            <a:r>
              <a:rPr lang="en-US" sz="2000"/>
              <a:t>Geospatial data are a special type of GIO that encodes a specific geographic feature or set of features along with associated attributes</a:t>
            </a:r>
          </a:p>
          <a:p>
            <a:pPr lvl="2"/>
            <a:r>
              <a:rPr lang="en-US" sz="1800"/>
              <a:t>maps, air photos, satellite imagery, digital geographic data, photos, text documents, etc.</a:t>
            </a:r>
          </a:p>
          <a:p>
            <a:endParaRPr lang="en-US" sz="2400"/>
          </a:p>
        </p:txBody>
      </p:sp>
      <p:pic>
        <p:nvPicPr>
          <p:cNvPr id="1767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334000"/>
            <a:ext cx="78581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67428" name="Picture 4"/>
          <p:cNvPicPr>
            <a:picLocks noChangeAspect="1" noChangeArrowheads="1"/>
          </p:cNvPicPr>
          <p:nvPr/>
        </p:nvPicPr>
        <p:blipFill>
          <a:blip r:embed="rId4">
            <a:extLst>
              <a:ext uri="{28A0092B-C50C-407E-A947-70E740481C1C}">
                <a14:useLocalDpi xmlns:a14="http://schemas.microsoft.com/office/drawing/2010/main" val="0"/>
              </a:ext>
            </a:extLst>
          </a:blip>
          <a:srcRect r="20662" b="22580"/>
          <a:stretch>
            <a:fillRect/>
          </a:stretch>
        </p:blipFill>
        <p:spPr bwMode="auto">
          <a:xfrm>
            <a:off x="838200" y="5410200"/>
            <a:ext cx="4572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67429" name="Rectangle 5"/>
          <p:cNvSpPr>
            <a:spLocks noGrp="1" noChangeArrowheads="1"/>
          </p:cNvSpPr>
          <p:nvPr>
            <p:ph type="title"/>
          </p:nvPr>
        </p:nvSpPr>
        <p:spPr/>
        <p:txBody>
          <a:bodyPr/>
          <a:lstStyle/>
          <a:p>
            <a:r>
              <a:rPr lang="en-US" sz="3200"/>
              <a:t>Geographic Information Retrieval (GIR)</a:t>
            </a:r>
          </a:p>
        </p:txBody>
      </p:sp>
      <p:sp>
        <p:nvSpPr>
          <p:cNvPr id="1767430" name="Text Box 6"/>
          <p:cNvSpPr txBox="1">
            <a:spLocks noChangeArrowheads="1"/>
          </p:cNvSpPr>
          <p:nvPr/>
        </p:nvSpPr>
        <p:spPr bwMode="auto">
          <a:xfrm>
            <a:off x="2590800" y="6248400"/>
            <a:ext cx="10683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i="1"/>
              <a:t>Source: USGS</a:t>
            </a:r>
          </a:p>
        </p:txBody>
      </p:sp>
      <p:pic>
        <p:nvPicPr>
          <p:cNvPr id="17674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5410200"/>
            <a:ext cx="1143000" cy="857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p:cNvSpPr>
            <a:spLocks noGrp="1"/>
          </p:cNvSpPr>
          <p:nvPr>
            <p:ph type="dt" sz="half" idx="10"/>
          </p:nvPr>
        </p:nvSpPr>
        <p:spPr/>
        <p:txBody>
          <a:bodyPr/>
          <a:lstStyle/>
          <a:p>
            <a:r>
              <a:rPr lang="en-US" smtClean="0"/>
              <a:t>IS 240 – Spring 2013 </a:t>
            </a:r>
            <a:endParaRPr lang="en-US"/>
          </a:p>
        </p:txBody>
      </p:sp>
      <p:pic>
        <p:nvPicPr>
          <p:cNvPr id="1769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70350"/>
            <a:ext cx="251460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69475" name="Line 3"/>
          <p:cNvSpPr>
            <a:spLocks noChangeShapeType="1"/>
          </p:cNvSpPr>
          <p:nvPr/>
        </p:nvSpPr>
        <p:spPr bwMode="auto">
          <a:xfrm>
            <a:off x="5715000" y="4876800"/>
            <a:ext cx="1600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7694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124200"/>
            <a:ext cx="2284413"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69477" name="Text Box 5"/>
          <p:cNvSpPr txBox="1">
            <a:spLocks noChangeArrowheads="1"/>
          </p:cNvSpPr>
          <p:nvPr/>
        </p:nvSpPr>
        <p:spPr bwMode="auto">
          <a:xfrm>
            <a:off x="4038600" y="3281363"/>
            <a:ext cx="2409825" cy="376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San Francisco Bay Area</a:t>
            </a:r>
          </a:p>
        </p:txBody>
      </p:sp>
      <p:sp>
        <p:nvSpPr>
          <p:cNvPr id="1769478" name="Text Box 6"/>
          <p:cNvSpPr txBox="1">
            <a:spLocks noChangeArrowheads="1"/>
          </p:cNvSpPr>
          <p:nvPr/>
        </p:nvSpPr>
        <p:spPr bwMode="auto">
          <a:xfrm>
            <a:off x="4479925" y="3698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2400"/>
          </a:p>
        </p:txBody>
      </p:sp>
      <p:sp>
        <p:nvSpPr>
          <p:cNvPr id="1769479" name="Line 7"/>
          <p:cNvSpPr>
            <a:spLocks noChangeShapeType="1"/>
          </p:cNvSpPr>
          <p:nvPr/>
        </p:nvSpPr>
        <p:spPr bwMode="auto">
          <a:xfrm>
            <a:off x="3429000" y="35052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69480" name="Text Box 8"/>
          <p:cNvSpPr txBox="1">
            <a:spLocks noChangeArrowheads="1"/>
          </p:cNvSpPr>
          <p:nvPr/>
        </p:nvSpPr>
        <p:spPr bwMode="auto">
          <a:xfrm>
            <a:off x="4175125" y="4003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2400"/>
          </a:p>
        </p:txBody>
      </p:sp>
      <p:sp>
        <p:nvSpPr>
          <p:cNvPr id="1769481" name="AutoShape 9"/>
          <p:cNvSpPr>
            <a:spLocks noChangeArrowheads="1"/>
          </p:cNvSpPr>
          <p:nvPr/>
        </p:nvSpPr>
        <p:spPr bwMode="auto">
          <a:xfrm>
            <a:off x="7239000" y="4800600"/>
            <a:ext cx="152400" cy="228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66"/>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69482" name="Text Box 10"/>
          <p:cNvSpPr txBox="1">
            <a:spLocks noChangeArrowheads="1"/>
          </p:cNvSpPr>
          <p:nvPr/>
        </p:nvSpPr>
        <p:spPr bwMode="auto">
          <a:xfrm>
            <a:off x="3962400" y="4648200"/>
            <a:ext cx="17557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-122.418, 37.775</a:t>
            </a:r>
          </a:p>
        </p:txBody>
      </p:sp>
      <p:sp>
        <p:nvSpPr>
          <p:cNvPr id="1769483" name="Line 11"/>
          <p:cNvSpPr>
            <a:spLocks noChangeShapeType="1"/>
          </p:cNvSpPr>
          <p:nvPr/>
        </p:nvSpPr>
        <p:spPr bwMode="auto">
          <a:xfrm>
            <a:off x="3429000" y="48768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69484" name="Line 12"/>
          <p:cNvSpPr>
            <a:spLocks noChangeShapeType="1"/>
          </p:cNvSpPr>
          <p:nvPr/>
        </p:nvSpPr>
        <p:spPr bwMode="auto">
          <a:xfrm>
            <a:off x="7315200" y="48768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69485" name="Rectangle 13"/>
          <p:cNvSpPr>
            <a:spLocks noGrp="1" noChangeArrowheads="1"/>
          </p:cNvSpPr>
          <p:nvPr>
            <p:ph type="title"/>
          </p:nvPr>
        </p:nvSpPr>
        <p:spPr/>
        <p:txBody>
          <a:bodyPr/>
          <a:lstStyle/>
          <a:p>
            <a:r>
              <a:rPr lang="en-US"/>
              <a:t>Georeferencing and GIR</a:t>
            </a:r>
          </a:p>
        </p:txBody>
      </p:sp>
      <p:sp>
        <p:nvSpPr>
          <p:cNvPr id="1769486" name="Rectangle 14"/>
          <p:cNvSpPr>
            <a:spLocks noGrp="1" noChangeArrowheads="1"/>
          </p:cNvSpPr>
          <p:nvPr>
            <p:ph type="body" idx="1"/>
          </p:nvPr>
        </p:nvSpPr>
        <p:spPr/>
        <p:txBody>
          <a:bodyPr/>
          <a:lstStyle/>
          <a:p>
            <a:r>
              <a:rPr lang="en-US" sz="2800"/>
              <a:t>Within a GIR system, e.g., a geographic digital library, information objects can be georeferenced by place names or by geographic coordinates (i.e. longitude &amp; latitude)</a:t>
            </a:r>
          </a:p>
          <a:p>
            <a:endParaRPr lang="en-US" sz="280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771522" name="Rectangle 2"/>
          <p:cNvSpPr>
            <a:spLocks noGrp="1" noChangeArrowheads="1"/>
          </p:cNvSpPr>
          <p:nvPr>
            <p:ph type="title"/>
          </p:nvPr>
        </p:nvSpPr>
        <p:spPr/>
        <p:txBody>
          <a:bodyPr/>
          <a:lstStyle/>
          <a:p>
            <a:r>
              <a:rPr lang="en-US"/>
              <a:t>GIR is not GIS</a:t>
            </a:r>
          </a:p>
        </p:txBody>
      </p:sp>
      <p:sp>
        <p:nvSpPr>
          <p:cNvPr id="1771523" name="Rectangle 3"/>
          <p:cNvSpPr>
            <a:spLocks noGrp="1" noChangeArrowheads="1"/>
          </p:cNvSpPr>
          <p:nvPr>
            <p:ph type="body" idx="1"/>
          </p:nvPr>
        </p:nvSpPr>
        <p:spPr/>
        <p:txBody>
          <a:bodyPr/>
          <a:lstStyle/>
          <a:p>
            <a:pPr>
              <a:lnSpc>
                <a:spcPct val="90000"/>
              </a:lnSpc>
            </a:pPr>
            <a:r>
              <a:rPr lang="en-US" b="1"/>
              <a:t>GIS</a:t>
            </a:r>
            <a:r>
              <a:rPr lang="en-US"/>
              <a:t> is concerned with spatial representations, relationships, and analysis at the level of the individual spatial object or field</a:t>
            </a:r>
          </a:p>
          <a:p>
            <a:pPr>
              <a:lnSpc>
                <a:spcPct val="90000"/>
              </a:lnSpc>
            </a:pPr>
            <a:endParaRPr lang="en-US"/>
          </a:p>
          <a:p>
            <a:pPr>
              <a:lnSpc>
                <a:spcPct val="90000"/>
              </a:lnSpc>
            </a:pPr>
            <a:r>
              <a:rPr lang="en-US" b="1"/>
              <a:t>GIR</a:t>
            </a:r>
            <a:r>
              <a:rPr lang="en-US"/>
              <a:t> is concerned with the </a:t>
            </a:r>
            <a:r>
              <a:rPr lang="en-US" i="1"/>
              <a:t>retrieval</a:t>
            </a:r>
            <a:r>
              <a:rPr lang="en-US"/>
              <a:t> of geographic information resources (and geographic information objects at the set level) that may be relevant to a geographic query region</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773570" name="Rectangle 2"/>
          <p:cNvSpPr>
            <a:spLocks noGrp="1" noChangeArrowheads="1"/>
          </p:cNvSpPr>
          <p:nvPr>
            <p:ph type="title"/>
          </p:nvPr>
        </p:nvSpPr>
        <p:spPr/>
        <p:txBody>
          <a:bodyPr/>
          <a:lstStyle/>
          <a:p>
            <a:r>
              <a:rPr lang="en-US"/>
              <a:t>Spatial Approaches to GIR </a:t>
            </a:r>
          </a:p>
        </p:txBody>
      </p:sp>
      <p:sp>
        <p:nvSpPr>
          <p:cNvPr id="1773571" name="Rectangle 3"/>
          <p:cNvSpPr>
            <a:spLocks noGrp="1" noChangeArrowheads="1"/>
          </p:cNvSpPr>
          <p:nvPr>
            <p:ph type="body" idx="1"/>
          </p:nvPr>
        </p:nvSpPr>
        <p:spPr/>
        <p:txBody>
          <a:bodyPr/>
          <a:lstStyle/>
          <a:p>
            <a:r>
              <a:rPr lang="en-US"/>
              <a:t>A spatial approach to geographic information retrieval is one based on the integrated use of spatial representations, and spatial relationships. </a:t>
            </a:r>
          </a:p>
          <a:p>
            <a:r>
              <a:rPr lang="en-US"/>
              <a:t>A spatial approach to GIR can be qualitative or quantitative</a:t>
            </a:r>
          </a:p>
          <a:p>
            <a:pPr lvl="1"/>
            <a:r>
              <a:rPr lang="en-US" b="1"/>
              <a:t>Quantitative:</a:t>
            </a:r>
            <a:r>
              <a:rPr lang="en-US"/>
              <a:t> based on the geometric spatial properties of a geographic information object </a:t>
            </a:r>
          </a:p>
          <a:p>
            <a:pPr lvl="1"/>
            <a:r>
              <a:rPr lang="en-US" b="1"/>
              <a:t>Qualitative:</a:t>
            </a:r>
            <a:r>
              <a:rPr lang="en-US"/>
              <a:t> based on the non-geometric spatial properties. </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775618" name="Rectangle 2"/>
          <p:cNvSpPr>
            <a:spLocks noGrp="1" noChangeArrowheads="1"/>
          </p:cNvSpPr>
          <p:nvPr>
            <p:ph type="title"/>
          </p:nvPr>
        </p:nvSpPr>
        <p:spPr/>
        <p:txBody>
          <a:bodyPr/>
          <a:lstStyle/>
          <a:p>
            <a:r>
              <a:rPr lang="en-US" sz="3600"/>
              <a:t>Spatial Matching and Ranking</a:t>
            </a:r>
          </a:p>
        </p:txBody>
      </p:sp>
      <p:sp>
        <p:nvSpPr>
          <p:cNvPr id="1775619" name="Rectangle 3"/>
          <p:cNvSpPr>
            <a:spLocks noGrp="1" noChangeArrowheads="1"/>
          </p:cNvSpPr>
          <p:nvPr>
            <p:ph type="body" idx="1"/>
          </p:nvPr>
        </p:nvSpPr>
        <p:spPr/>
        <p:txBody>
          <a:bodyPr/>
          <a:lstStyle/>
          <a:p>
            <a:r>
              <a:rPr lang="en-US" sz="2400"/>
              <a:t>Spatial similarity can be considered as a indicator of relevance: documents whose spatial content is more similar to the spatial content of query will be considered more relevant to the information need represented by the query. </a:t>
            </a:r>
          </a:p>
          <a:p>
            <a:r>
              <a:rPr lang="en-US" sz="2400"/>
              <a:t>Need to consider both:</a:t>
            </a:r>
          </a:p>
          <a:p>
            <a:pPr lvl="1"/>
            <a:r>
              <a:rPr lang="en-US" sz="2000"/>
              <a:t>Qualitative, non-geometric spatial attributes </a:t>
            </a:r>
          </a:p>
          <a:p>
            <a:pPr lvl="1"/>
            <a:r>
              <a:rPr lang="en-US" sz="2000"/>
              <a:t>Quantitative, geometric spatial attributes</a:t>
            </a:r>
          </a:p>
          <a:p>
            <a:pPr lvl="2"/>
            <a:r>
              <a:rPr lang="en-US" sz="1800"/>
              <a:t>Topological relationships and metric details</a:t>
            </a:r>
          </a:p>
          <a:p>
            <a:r>
              <a:rPr lang="en-US" sz="2400"/>
              <a:t>We focus on the latter…</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Quantitative Ranking</a:t>
            </a:r>
            <a:endParaRPr lang="en-US" dirty="0"/>
          </a:p>
        </p:txBody>
      </p:sp>
      <p:sp>
        <p:nvSpPr>
          <p:cNvPr id="3" name="Content Placeholder 2"/>
          <p:cNvSpPr>
            <a:spLocks noGrp="1"/>
          </p:cNvSpPr>
          <p:nvPr>
            <p:ph idx="1"/>
          </p:nvPr>
        </p:nvSpPr>
        <p:spPr/>
        <p:txBody>
          <a:bodyPr/>
          <a:lstStyle/>
          <a:p>
            <a:r>
              <a:rPr lang="en-US" dirty="0" smtClean="0"/>
              <a:t>The simplest measure to use is distance from one point to another – usually the center point of a spatial object</a:t>
            </a:r>
          </a:p>
          <a:p>
            <a:r>
              <a:rPr lang="en-US" dirty="0" smtClean="0"/>
              <a:t>The “Great Circle Distance</a:t>
            </a:r>
            <a:r>
              <a:rPr lang="en-US" dirty="0" smtClean="0"/>
              <a:t>” (</a:t>
            </a:r>
            <a:r>
              <a:rPr lang="en-US" dirty="0" err="1" smtClean="0"/>
              <a:t>orthodromic</a:t>
            </a:r>
            <a:r>
              <a:rPr lang="en-US" dirty="0" smtClean="0"/>
              <a:t>)</a:t>
            </a:r>
            <a:endParaRPr lang="en-US" dirty="0"/>
          </a:p>
        </p:txBody>
      </p:sp>
      <p:sp>
        <p:nvSpPr>
          <p:cNvPr id="4" name="Date Placeholder 3"/>
          <p:cNvSpPr>
            <a:spLocks noGrp="1"/>
          </p:cNvSpPr>
          <p:nvPr>
            <p:ph type="dt" sz="half" idx="10"/>
          </p:nvPr>
        </p:nvSpPr>
        <p:spPr/>
        <p:txBody>
          <a:bodyPr/>
          <a:lstStyle/>
          <a:p>
            <a:r>
              <a:rPr lang="en-US" smtClean="0"/>
              <a:t>IS 240 – Spring 2013 </a:t>
            </a:r>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747138253"/>
              </p:ext>
            </p:extLst>
          </p:nvPr>
        </p:nvGraphicFramePr>
        <p:xfrm>
          <a:off x="685800" y="3429000"/>
          <a:ext cx="8392120" cy="2819400"/>
        </p:xfrm>
        <a:graphic>
          <a:graphicData uri="http://schemas.openxmlformats.org/presentationml/2006/ole">
            <mc:AlternateContent xmlns:mc="http://schemas.openxmlformats.org/markup-compatibility/2006">
              <mc:Choice xmlns:v="urn:schemas-microsoft-com:vml" Requires="v">
                <p:oleObj spid="_x0000_s1974287" name="Equation" r:id="rId3" imgW="4838700" imgH="1625600" progId="Equation.3">
                  <p:embed/>
                </p:oleObj>
              </mc:Choice>
              <mc:Fallback>
                <p:oleObj name="Equation" r:id="rId3" imgW="4838700" imgH="1625600" progId="Equation.3">
                  <p:embed/>
                  <p:pic>
                    <p:nvPicPr>
                      <p:cNvPr id="0" name=""/>
                      <p:cNvPicPr/>
                      <p:nvPr/>
                    </p:nvPicPr>
                    <p:blipFill>
                      <a:blip r:embed="rId4"/>
                      <a:stretch>
                        <a:fillRect/>
                      </a:stretch>
                    </p:blipFill>
                    <p:spPr>
                      <a:xfrm>
                        <a:off x="685800" y="3429000"/>
                        <a:ext cx="8392120" cy="2819400"/>
                      </a:xfrm>
                      <a:prstGeom prst="rect">
                        <a:avLst/>
                      </a:prstGeom>
                    </p:spPr>
                  </p:pic>
                </p:oleObj>
              </mc:Fallback>
            </mc:AlternateContent>
          </a:graphicData>
        </a:graphic>
      </p:graphicFrame>
    </p:spTree>
    <p:extLst>
      <p:ext uri="{BB962C8B-B14F-4D97-AF65-F5344CB8AC3E}">
        <p14:creationId xmlns:p14="http://schemas.microsoft.com/office/powerpoint/2010/main" val="34782918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smtClean="0"/>
              <a:t>IS 240 – Spring 2013 </a:t>
            </a:r>
            <a:endParaRPr lang="en-US"/>
          </a:p>
        </p:txBody>
      </p:sp>
      <p:sp>
        <p:nvSpPr>
          <p:cNvPr id="1852418" name="Text Box 2"/>
          <p:cNvSpPr txBox="1">
            <a:spLocks noChangeArrowheads="1"/>
          </p:cNvSpPr>
          <p:nvPr/>
        </p:nvSpPr>
        <p:spPr bwMode="auto">
          <a:xfrm>
            <a:off x="1817688" y="3108325"/>
            <a:ext cx="5530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3600" b="1" i="1">
                <a:solidFill>
                  <a:srgbClr val="FF0000"/>
                </a:solidFill>
                <a:cs typeface="ＭＳ Ｐゴシック" charset="0"/>
              </a:rPr>
              <a:t>General Framework of NLP</a:t>
            </a:r>
            <a:endParaRPr kumimoji="1" lang="en-US" altLang="ja-JP" sz="2400">
              <a:cs typeface="ＭＳ Ｐゴシック" charset="0"/>
            </a:endParaRPr>
          </a:p>
        </p:txBody>
      </p:sp>
      <p:sp>
        <p:nvSpPr>
          <p:cNvPr id="1852419" name="Text Box 3"/>
          <p:cNvSpPr txBox="1">
            <a:spLocks noChangeArrowheads="1"/>
          </p:cNvSpPr>
          <p:nvPr/>
        </p:nvSpPr>
        <p:spPr bwMode="auto">
          <a:xfrm>
            <a:off x="2365375" y="6096000"/>
            <a:ext cx="4256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accent2"/>
                </a:solidFill>
              </a:rPr>
              <a:t>Slides from Prof. J. Tsujii, Univ of Tokyo and Univ of Manchester</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Circle Distance</a:t>
            </a:r>
            <a:endParaRPr lang="en-US" dirty="0"/>
          </a:p>
        </p:txBody>
      </p:sp>
      <p:sp>
        <p:nvSpPr>
          <p:cNvPr id="3" name="Content Placeholder 2"/>
          <p:cNvSpPr>
            <a:spLocks noGrp="1"/>
          </p:cNvSpPr>
          <p:nvPr>
            <p:ph idx="1"/>
          </p:nvPr>
        </p:nvSpPr>
        <p:spPr/>
        <p:txBody>
          <a:bodyPr/>
          <a:lstStyle/>
          <a:p>
            <a:r>
              <a:rPr lang="en-US" dirty="0" smtClean="0"/>
              <a:t>Programming simple distance calculations (in miles</a:t>
            </a:r>
            <a:r>
              <a:rPr lang="en-US" dirty="0" smtClean="0"/>
              <a:t>)</a:t>
            </a:r>
            <a:endParaRPr lang="en-US" dirty="0" smtClean="0"/>
          </a:p>
          <a:p>
            <a:endParaRPr lang="en-US" dirty="0"/>
          </a:p>
          <a:p>
            <a:endParaRPr lang="en-US" dirty="0" smtClean="0"/>
          </a:p>
          <a:p>
            <a:pPr marL="0" indent="0">
              <a:buNone/>
            </a:pPr>
            <a:endParaRPr lang="en-US" dirty="0" smtClean="0"/>
          </a:p>
          <a:p>
            <a:pPr>
              <a:lnSpc>
                <a:spcPct val="90000"/>
              </a:lnSpc>
            </a:pPr>
            <a:endParaRPr lang="en-US" dirty="0" smtClean="0"/>
          </a:p>
          <a:p>
            <a:pPr>
              <a:lnSpc>
                <a:spcPct val="90000"/>
              </a:lnSpc>
            </a:pPr>
            <a:r>
              <a:rPr lang="en-US" sz="2000" dirty="0" smtClean="0"/>
              <a:t>Where @Latitude, @Longitude is the start location in decimal degrees and latitude, longitude are the destination, 3959 is the radius (</a:t>
            </a:r>
            <a:r>
              <a:rPr lang="en-US" sz="2000" dirty="0" smtClean="0"/>
              <a:t>approx.) </a:t>
            </a:r>
            <a:r>
              <a:rPr lang="en-US" sz="2000" dirty="0" smtClean="0"/>
              <a:t>of the Earth in miles </a:t>
            </a:r>
            <a:endParaRPr lang="en-US" sz="2000" dirty="0" smtClean="0"/>
          </a:p>
          <a:p>
            <a:pPr>
              <a:lnSpc>
                <a:spcPct val="90000"/>
              </a:lnSpc>
            </a:pPr>
            <a:r>
              <a:rPr lang="en-US" sz="2000" dirty="0"/>
              <a:t>T</a:t>
            </a:r>
            <a:r>
              <a:rPr lang="en-US" sz="2000" dirty="0" smtClean="0"/>
              <a:t>he “radians” function is simply radians = degrees * π/180</a:t>
            </a:r>
            <a:endParaRPr lang="en-US" sz="2000" dirty="0" smtClean="0"/>
          </a:p>
        </p:txBody>
      </p:sp>
      <p:sp>
        <p:nvSpPr>
          <p:cNvPr id="4" name="Date Placeholder 3"/>
          <p:cNvSpPr>
            <a:spLocks noGrp="1"/>
          </p:cNvSpPr>
          <p:nvPr>
            <p:ph type="dt" sz="half" idx="10"/>
          </p:nvPr>
        </p:nvSpPr>
        <p:spPr/>
        <p:txBody>
          <a:bodyPr/>
          <a:lstStyle/>
          <a:p>
            <a:r>
              <a:rPr lang="en-US" smtClean="0"/>
              <a:t>IS 240 – Spring 2013 </a:t>
            </a:r>
            <a:endParaRPr lang="en-US"/>
          </a:p>
        </p:txBody>
      </p:sp>
      <p:sp>
        <p:nvSpPr>
          <p:cNvPr id="5" name="Rectangle 4"/>
          <p:cNvSpPr/>
          <p:nvPr/>
        </p:nvSpPr>
        <p:spPr>
          <a:xfrm>
            <a:off x="914400" y="2590800"/>
            <a:ext cx="7315200" cy="1569660"/>
          </a:xfrm>
          <a:prstGeom prst="rect">
            <a:avLst/>
          </a:prstGeom>
          <a:ln>
            <a:solidFill>
              <a:srgbClr val="4F81BD"/>
            </a:solidFill>
          </a:ln>
        </p:spPr>
        <p:txBody>
          <a:bodyPr wrap="square">
            <a:spAutoFit/>
          </a:bodyPr>
          <a:lstStyle/>
          <a:p>
            <a:r>
              <a:rPr lang="en-US" sz="2400" dirty="0" smtClean="0">
                <a:latin typeface="+mn-lt"/>
              </a:rPr>
              <a:t>Distance = </a:t>
            </a:r>
            <a:r>
              <a:rPr lang="en-US" sz="2400" dirty="0" smtClean="0">
                <a:latin typeface="+mn-lt"/>
              </a:rPr>
              <a:t>3959 </a:t>
            </a:r>
            <a:r>
              <a:rPr lang="en-US" sz="2400" dirty="0" smtClean="0">
                <a:latin typeface="+mn-lt"/>
              </a:rPr>
              <a:t>* </a:t>
            </a:r>
            <a:r>
              <a:rPr lang="en-US" sz="2400" dirty="0" err="1" smtClean="0">
                <a:latin typeface="+mn-lt"/>
              </a:rPr>
              <a:t>acos</a:t>
            </a:r>
            <a:r>
              <a:rPr lang="en-US" sz="2400" dirty="0" smtClean="0">
                <a:latin typeface="+mn-lt"/>
              </a:rPr>
              <a:t>( </a:t>
            </a:r>
            <a:r>
              <a:rPr lang="en-US" sz="2400" dirty="0" err="1" smtClean="0">
                <a:latin typeface="+mn-lt"/>
              </a:rPr>
              <a:t>cos</a:t>
            </a:r>
            <a:r>
              <a:rPr lang="en-US" sz="2400" dirty="0" smtClean="0">
                <a:latin typeface="+mn-lt"/>
              </a:rPr>
              <a:t>( radians(@Latitude) ) * </a:t>
            </a:r>
            <a:r>
              <a:rPr lang="en-US" sz="2400" dirty="0" err="1" smtClean="0">
                <a:latin typeface="+mn-lt"/>
              </a:rPr>
              <a:t>cos</a:t>
            </a:r>
            <a:r>
              <a:rPr lang="en-US" sz="2400" dirty="0" smtClean="0">
                <a:latin typeface="+mn-lt"/>
              </a:rPr>
              <a:t>( radians( latitude ) ) * </a:t>
            </a:r>
            <a:r>
              <a:rPr lang="en-US" sz="2400" dirty="0" err="1" smtClean="0">
                <a:latin typeface="+mn-lt"/>
              </a:rPr>
              <a:t>cos</a:t>
            </a:r>
            <a:r>
              <a:rPr lang="en-US" sz="2400" dirty="0" smtClean="0">
                <a:latin typeface="+mn-lt"/>
              </a:rPr>
              <a:t>( radians( longitude ) - radians(@Longitude) ) + sin( radians(@Latitude) ) * sin( radians( latitude ) </a:t>
            </a:r>
            <a:r>
              <a:rPr lang="en-US" sz="2400" dirty="0" smtClean="0">
                <a:latin typeface="+mn-lt"/>
              </a:rPr>
              <a:t>) );</a:t>
            </a:r>
            <a:endParaRPr lang="en-US" sz="2400" dirty="0">
              <a:latin typeface="+mn-lt"/>
            </a:endParaRPr>
          </a:p>
        </p:txBody>
      </p:sp>
    </p:spTree>
    <p:extLst>
      <p:ext uri="{BB962C8B-B14F-4D97-AF65-F5344CB8AC3E}">
        <p14:creationId xmlns:p14="http://schemas.microsoft.com/office/powerpoint/2010/main" val="17263498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Distance Problems	</a:t>
            </a:r>
            <a:endParaRPr lang="en-US" dirty="0"/>
          </a:p>
        </p:txBody>
      </p:sp>
      <p:sp>
        <p:nvSpPr>
          <p:cNvPr id="3" name="Content Placeholder 2"/>
          <p:cNvSpPr>
            <a:spLocks noGrp="1"/>
          </p:cNvSpPr>
          <p:nvPr>
            <p:ph idx="1"/>
          </p:nvPr>
        </p:nvSpPr>
        <p:spPr/>
        <p:txBody>
          <a:bodyPr/>
          <a:lstStyle/>
          <a:p>
            <a:r>
              <a:rPr lang="en-US" dirty="0" smtClean="0"/>
              <a:t>Distance is usually between the center of geographic objects (center point of a city or zip code, for example)</a:t>
            </a:r>
          </a:p>
          <a:p>
            <a:pPr lvl="1"/>
            <a:r>
              <a:rPr lang="en-US" dirty="0" smtClean="0"/>
              <a:t>But, this is a very simple ranking method used almost everywhere for mobile apps, store locators, etc. where the geographic coordinates are known</a:t>
            </a:r>
          </a:p>
          <a:p>
            <a:r>
              <a:rPr lang="en-US" dirty="0" smtClean="0"/>
              <a:t>Issues – Earth is not really a sphere</a:t>
            </a:r>
          </a:p>
          <a:p>
            <a:pPr lvl="1"/>
            <a:r>
              <a:rPr lang="en-US" dirty="0" smtClean="0"/>
              <a:t>Large distances are not correct, but more complex versions of the formula can be used to correct</a:t>
            </a:r>
            <a:endParaRPr lang="en-US" dirty="0"/>
          </a:p>
        </p:txBody>
      </p:sp>
      <p:sp>
        <p:nvSpPr>
          <p:cNvPr id="4" name="Date Placeholder 3"/>
          <p:cNvSpPr>
            <a:spLocks noGrp="1"/>
          </p:cNvSpPr>
          <p:nvPr>
            <p:ph type="dt" sz="half" idx="10"/>
          </p:nvPr>
        </p:nvSpPr>
        <p:spPr/>
        <p:txBody>
          <a:bodyPr/>
          <a:lstStyle/>
          <a:p>
            <a:r>
              <a:rPr lang="en-US" smtClean="0"/>
              <a:t>IS 240 – Spring 2013 </a:t>
            </a:r>
            <a:endParaRPr lang="en-US"/>
          </a:p>
        </p:txBody>
      </p:sp>
    </p:spTree>
    <p:extLst>
      <p:ext uri="{BB962C8B-B14F-4D97-AF65-F5344CB8AC3E}">
        <p14:creationId xmlns:p14="http://schemas.microsoft.com/office/powerpoint/2010/main" val="783848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777666" name="Rectangle 2"/>
          <p:cNvSpPr>
            <a:spLocks noGrp="1" noChangeArrowheads="1"/>
          </p:cNvSpPr>
          <p:nvPr>
            <p:ph type="title"/>
          </p:nvPr>
        </p:nvSpPr>
        <p:spPr/>
        <p:txBody>
          <a:bodyPr/>
          <a:lstStyle/>
          <a:p>
            <a:r>
              <a:rPr lang="en-US" sz="2800"/>
              <a:t>Spatial Similarity Measures and Spatial Ranking</a:t>
            </a:r>
          </a:p>
        </p:txBody>
      </p:sp>
      <p:sp>
        <p:nvSpPr>
          <p:cNvPr id="1777667" name="Rectangle 3"/>
          <p:cNvSpPr>
            <a:spLocks noGrp="1" noChangeArrowheads="1"/>
          </p:cNvSpPr>
          <p:nvPr>
            <p:ph type="body" idx="1"/>
          </p:nvPr>
        </p:nvSpPr>
        <p:spPr/>
        <p:txBody>
          <a:bodyPr/>
          <a:lstStyle/>
          <a:p>
            <a:r>
              <a:rPr lang="en-US" dirty="0" smtClean="0"/>
              <a:t>When dealing with areas things get more interesting…</a:t>
            </a:r>
          </a:p>
          <a:p>
            <a:r>
              <a:rPr lang="en-US" dirty="0" smtClean="0"/>
              <a:t>Three </a:t>
            </a:r>
            <a:r>
              <a:rPr lang="en-US" dirty="0"/>
              <a:t>basic approaches to </a:t>
            </a:r>
            <a:r>
              <a:rPr lang="en-US" dirty="0" smtClean="0"/>
              <a:t>areal spatial </a:t>
            </a:r>
            <a:r>
              <a:rPr lang="en-US" dirty="0"/>
              <a:t>similarity measures and ranking</a:t>
            </a:r>
          </a:p>
          <a:p>
            <a:r>
              <a:rPr lang="en-US" dirty="0"/>
              <a:t>Method 1: Simple Overlap</a:t>
            </a:r>
          </a:p>
          <a:p>
            <a:r>
              <a:rPr lang="en-US" dirty="0"/>
              <a:t>Method 2: Topological Overlap</a:t>
            </a:r>
          </a:p>
          <a:p>
            <a:r>
              <a:rPr lang="en-US" dirty="0"/>
              <a:t>Method 3: Degree of Overlap:</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779714" name="Rectangle 2"/>
          <p:cNvSpPr>
            <a:spLocks noGrp="1" noChangeArrowheads="1"/>
          </p:cNvSpPr>
          <p:nvPr>
            <p:ph type="title"/>
          </p:nvPr>
        </p:nvSpPr>
        <p:spPr/>
        <p:txBody>
          <a:bodyPr/>
          <a:lstStyle/>
          <a:p>
            <a:r>
              <a:rPr lang="en-US"/>
              <a:t>Method 1: Simple Overlap</a:t>
            </a:r>
          </a:p>
        </p:txBody>
      </p:sp>
      <p:sp>
        <p:nvSpPr>
          <p:cNvPr id="1779715" name="Rectangle 3"/>
          <p:cNvSpPr>
            <a:spLocks noGrp="1" noChangeArrowheads="1"/>
          </p:cNvSpPr>
          <p:nvPr>
            <p:ph type="body" idx="1"/>
          </p:nvPr>
        </p:nvSpPr>
        <p:spPr/>
        <p:txBody>
          <a:bodyPr/>
          <a:lstStyle/>
          <a:p>
            <a:pPr>
              <a:lnSpc>
                <a:spcPct val="80000"/>
              </a:lnSpc>
            </a:pPr>
            <a:r>
              <a:rPr lang="en-US" sz="2800"/>
              <a:t>Candidate geographic information objects (GIOs) that have any overlap with the query region are retrieved.  </a:t>
            </a:r>
          </a:p>
          <a:p>
            <a:pPr>
              <a:lnSpc>
                <a:spcPct val="80000"/>
              </a:lnSpc>
            </a:pPr>
            <a:endParaRPr lang="en-US" sz="2800"/>
          </a:p>
          <a:p>
            <a:pPr>
              <a:lnSpc>
                <a:spcPct val="80000"/>
              </a:lnSpc>
            </a:pPr>
            <a:r>
              <a:rPr lang="en-US" sz="2800"/>
              <a:t>Included in the result set are any GIOs that are contained within, overlap, or contain the query region.  </a:t>
            </a:r>
          </a:p>
          <a:p>
            <a:pPr>
              <a:lnSpc>
                <a:spcPct val="80000"/>
              </a:lnSpc>
            </a:pPr>
            <a:endParaRPr lang="en-US" sz="2800"/>
          </a:p>
          <a:p>
            <a:pPr>
              <a:lnSpc>
                <a:spcPct val="80000"/>
              </a:lnSpc>
            </a:pPr>
            <a:r>
              <a:rPr lang="en-US" sz="2800"/>
              <a:t>The spatial score for all GIOs is either relevant (1) or not relevant (0).</a:t>
            </a:r>
          </a:p>
          <a:p>
            <a:pPr>
              <a:lnSpc>
                <a:spcPct val="80000"/>
              </a:lnSpc>
            </a:pPr>
            <a:endParaRPr lang="en-US" sz="2800"/>
          </a:p>
          <a:p>
            <a:pPr>
              <a:lnSpc>
                <a:spcPct val="80000"/>
              </a:lnSpc>
            </a:pPr>
            <a:r>
              <a:rPr lang="en-US" sz="2800"/>
              <a:t>The result set cannot be ranked</a:t>
            </a:r>
          </a:p>
          <a:p>
            <a:pPr lvl="1">
              <a:lnSpc>
                <a:spcPct val="80000"/>
              </a:lnSpc>
            </a:pPr>
            <a:r>
              <a:rPr lang="en-US" sz="2400"/>
              <a:t>topological relationship only, no metric refinement</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781762" name="Rectangle 2"/>
          <p:cNvSpPr>
            <a:spLocks noGrp="1" noChangeArrowheads="1"/>
          </p:cNvSpPr>
          <p:nvPr>
            <p:ph type="title"/>
          </p:nvPr>
        </p:nvSpPr>
        <p:spPr/>
        <p:txBody>
          <a:bodyPr/>
          <a:lstStyle/>
          <a:p>
            <a:r>
              <a:rPr lang="en-US" sz="3600"/>
              <a:t>Method 2: Topological Overlap</a:t>
            </a:r>
          </a:p>
        </p:txBody>
      </p:sp>
      <p:sp>
        <p:nvSpPr>
          <p:cNvPr id="1781763" name="Rectangle 3"/>
          <p:cNvSpPr>
            <a:spLocks noGrp="1" noChangeArrowheads="1"/>
          </p:cNvSpPr>
          <p:nvPr>
            <p:ph type="body" idx="1"/>
          </p:nvPr>
        </p:nvSpPr>
        <p:spPr/>
        <p:txBody>
          <a:bodyPr/>
          <a:lstStyle/>
          <a:p>
            <a:pPr>
              <a:lnSpc>
                <a:spcPct val="90000"/>
              </a:lnSpc>
            </a:pPr>
            <a:r>
              <a:rPr lang="en-US" sz="2400"/>
              <a:t>Spatial searches are constrained to only those candidate GIOs that either: </a:t>
            </a:r>
          </a:p>
          <a:p>
            <a:pPr lvl="1">
              <a:lnSpc>
                <a:spcPct val="90000"/>
              </a:lnSpc>
            </a:pPr>
            <a:r>
              <a:rPr lang="en-US" sz="2000"/>
              <a:t>are completely contained within the query region,</a:t>
            </a:r>
          </a:p>
          <a:p>
            <a:pPr lvl="1">
              <a:lnSpc>
                <a:spcPct val="90000"/>
              </a:lnSpc>
            </a:pPr>
            <a:r>
              <a:rPr lang="en-US" sz="2000"/>
              <a:t>overlap with the query region, </a:t>
            </a:r>
          </a:p>
          <a:p>
            <a:pPr lvl="1">
              <a:lnSpc>
                <a:spcPct val="90000"/>
              </a:lnSpc>
            </a:pPr>
            <a:r>
              <a:rPr lang="en-US" sz="2000"/>
              <a:t>or, contain the query region.  </a:t>
            </a:r>
          </a:p>
          <a:p>
            <a:pPr lvl="1">
              <a:lnSpc>
                <a:spcPct val="90000"/>
              </a:lnSpc>
            </a:pPr>
            <a:endParaRPr lang="en-US" sz="2000"/>
          </a:p>
          <a:p>
            <a:pPr>
              <a:lnSpc>
                <a:spcPct val="90000"/>
              </a:lnSpc>
            </a:pPr>
            <a:r>
              <a:rPr lang="en-US" sz="2400"/>
              <a:t>Each category is exclusive and all retrieved items are considered relevant.  </a:t>
            </a:r>
          </a:p>
          <a:p>
            <a:pPr>
              <a:lnSpc>
                <a:spcPct val="90000"/>
              </a:lnSpc>
            </a:pPr>
            <a:endParaRPr lang="en-US" sz="2400"/>
          </a:p>
          <a:p>
            <a:pPr>
              <a:lnSpc>
                <a:spcPct val="90000"/>
              </a:lnSpc>
            </a:pPr>
            <a:r>
              <a:rPr lang="en-US" sz="2400"/>
              <a:t>The result set cannot be ranked</a:t>
            </a:r>
          </a:p>
          <a:p>
            <a:pPr lvl="1">
              <a:lnSpc>
                <a:spcPct val="90000"/>
              </a:lnSpc>
            </a:pPr>
            <a:r>
              <a:rPr lang="en-US" sz="2000"/>
              <a:t>categorized topological relationship only, </a:t>
            </a:r>
          </a:p>
          <a:p>
            <a:pPr lvl="1">
              <a:lnSpc>
                <a:spcPct val="90000"/>
              </a:lnSpc>
            </a:pPr>
            <a:r>
              <a:rPr lang="en-US" sz="2000"/>
              <a:t>no metric refinement</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783810" name="Rectangle 2"/>
          <p:cNvSpPr>
            <a:spLocks noGrp="1" noChangeArrowheads="1"/>
          </p:cNvSpPr>
          <p:nvPr>
            <p:ph type="title"/>
          </p:nvPr>
        </p:nvSpPr>
        <p:spPr/>
        <p:txBody>
          <a:bodyPr/>
          <a:lstStyle/>
          <a:p>
            <a:r>
              <a:rPr lang="en-US"/>
              <a:t>Method 3: Degree of Overlap</a:t>
            </a:r>
          </a:p>
        </p:txBody>
      </p:sp>
      <p:sp>
        <p:nvSpPr>
          <p:cNvPr id="1783811" name="Rectangle 3"/>
          <p:cNvSpPr>
            <a:spLocks noGrp="1" noChangeArrowheads="1"/>
          </p:cNvSpPr>
          <p:nvPr>
            <p:ph type="body" idx="1"/>
          </p:nvPr>
        </p:nvSpPr>
        <p:spPr/>
        <p:txBody>
          <a:bodyPr/>
          <a:lstStyle/>
          <a:p>
            <a:pPr>
              <a:lnSpc>
                <a:spcPct val="90000"/>
              </a:lnSpc>
            </a:pPr>
            <a:r>
              <a:rPr lang="en-US" sz="2000" dirty="0"/>
              <a:t>Candidate geographic information objects (GIOs) that have any overlap with the query region are retrieved.</a:t>
            </a:r>
          </a:p>
          <a:p>
            <a:pPr>
              <a:lnSpc>
                <a:spcPct val="90000"/>
              </a:lnSpc>
            </a:pPr>
            <a:endParaRPr lang="en-US" sz="2000" dirty="0"/>
          </a:p>
          <a:p>
            <a:pPr>
              <a:lnSpc>
                <a:spcPct val="90000"/>
              </a:lnSpc>
            </a:pPr>
            <a:r>
              <a:rPr lang="en-US" sz="2000" dirty="0"/>
              <a:t>A spatial similarity score is determined based on the degree to which the candidate GIO overlaps with the query region.  </a:t>
            </a:r>
          </a:p>
          <a:p>
            <a:pPr>
              <a:lnSpc>
                <a:spcPct val="90000"/>
              </a:lnSpc>
            </a:pPr>
            <a:endParaRPr lang="en-US" sz="2000" dirty="0"/>
          </a:p>
          <a:p>
            <a:pPr>
              <a:lnSpc>
                <a:spcPct val="90000"/>
              </a:lnSpc>
            </a:pPr>
            <a:r>
              <a:rPr lang="en-US" sz="2000" dirty="0"/>
              <a:t>The greater the overlap with respect to the query region, the higher the spatial similarity score.</a:t>
            </a:r>
          </a:p>
          <a:p>
            <a:pPr>
              <a:lnSpc>
                <a:spcPct val="90000"/>
              </a:lnSpc>
            </a:pPr>
            <a:endParaRPr lang="en-US" sz="2000" dirty="0"/>
          </a:p>
          <a:p>
            <a:pPr>
              <a:lnSpc>
                <a:spcPct val="90000"/>
              </a:lnSpc>
            </a:pPr>
            <a:r>
              <a:rPr lang="en-US" sz="2000" dirty="0"/>
              <a:t>This method provides a score by which the result set can be ranked</a:t>
            </a:r>
          </a:p>
          <a:p>
            <a:pPr lvl="1">
              <a:lnSpc>
                <a:spcPct val="90000"/>
              </a:lnSpc>
            </a:pPr>
            <a:r>
              <a:rPr lang="en-US" sz="1800" dirty="0"/>
              <a:t>topological relationship: overlap</a:t>
            </a:r>
          </a:p>
          <a:p>
            <a:pPr lvl="1">
              <a:lnSpc>
                <a:spcPct val="90000"/>
              </a:lnSpc>
            </a:pPr>
            <a:r>
              <a:rPr lang="en-US" sz="1800" dirty="0"/>
              <a:t>metric refinement: area of overlap</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p:txBody>
          <a:bodyPr/>
          <a:lstStyle/>
          <a:p>
            <a:r>
              <a:rPr lang="en-US" smtClean="0"/>
              <a:t>IS 240 – Spring 2013 </a:t>
            </a:r>
            <a:endParaRPr lang="en-US"/>
          </a:p>
        </p:txBody>
      </p:sp>
      <p:sp>
        <p:nvSpPr>
          <p:cNvPr id="1785858" name="Rectangle 2"/>
          <p:cNvSpPr>
            <a:spLocks noGrp="1" noChangeArrowheads="1"/>
          </p:cNvSpPr>
          <p:nvPr>
            <p:ph type="title"/>
          </p:nvPr>
        </p:nvSpPr>
        <p:spPr/>
        <p:txBody>
          <a:bodyPr/>
          <a:lstStyle/>
          <a:p>
            <a:r>
              <a:rPr lang="en-US" sz="2400"/>
              <a:t>Example: Results display from CheshireGeo:</a:t>
            </a:r>
            <a:r>
              <a:rPr lang="en-US"/>
              <a:t> </a:t>
            </a:r>
          </a:p>
        </p:txBody>
      </p:sp>
      <p:pic>
        <p:nvPicPr>
          <p:cNvPr id="17858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4343400" cy="2705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858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667000"/>
            <a:ext cx="3867150" cy="2581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85861" name="Text Box 5"/>
          <p:cNvSpPr txBox="1">
            <a:spLocks noChangeArrowheads="1"/>
          </p:cNvSpPr>
          <p:nvPr/>
        </p:nvSpPr>
        <p:spPr bwMode="auto">
          <a:xfrm>
            <a:off x="2068513" y="5715000"/>
            <a:ext cx="4916487"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t>http://</a:t>
            </a:r>
            <a:r>
              <a:rPr lang="en-US" sz="1200" dirty="0" err="1"/>
              <a:t>calsip.regis.berkeley.edu</a:t>
            </a:r>
            <a:r>
              <a:rPr lang="en-US" sz="1200" dirty="0"/>
              <a:t>/</a:t>
            </a:r>
            <a:r>
              <a:rPr lang="en-US" sz="1200" dirty="0" err="1"/>
              <a:t>pattyf</a:t>
            </a:r>
            <a:r>
              <a:rPr lang="en-US" sz="1200" dirty="0"/>
              <a:t>/</a:t>
            </a:r>
            <a:r>
              <a:rPr lang="en-US" sz="1200" dirty="0" err="1"/>
              <a:t>mapserver</a:t>
            </a:r>
            <a:r>
              <a:rPr lang="en-US" sz="1200" dirty="0"/>
              <a:t>/cheshire2/</a:t>
            </a:r>
            <a:r>
              <a:rPr lang="en-US" sz="1200" dirty="0" err="1"/>
              <a:t>cheshire_init.html</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IS 240 – Spring 2013 </a:t>
            </a:r>
            <a:endParaRPr lang="en-US"/>
          </a:p>
        </p:txBody>
      </p:sp>
      <p:sp>
        <p:nvSpPr>
          <p:cNvPr id="1787906" name="Rectangle 2"/>
          <p:cNvSpPr>
            <a:spLocks noGrp="1" noChangeArrowheads="1"/>
          </p:cNvSpPr>
          <p:nvPr>
            <p:ph type="title"/>
          </p:nvPr>
        </p:nvSpPr>
        <p:spPr/>
        <p:txBody>
          <a:bodyPr/>
          <a:lstStyle/>
          <a:p>
            <a:r>
              <a:rPr lang="en-US"/>
              <a:t>Geometric Approximations</a:t>
            </a:r>
          </a:p>
        </p:txBody>
      </p:sp>
      <p:sp>
        <p:nvSpPr>
          <p:cNvPr id="1787907" name="Rectangle 3"/>
          <p:cNvSpPr>
            <a:spLocks noGrp="1" noChangeArrowheads="1"/>
          </p:cNvSpPr>
          <p:nvPr>
            <p:ph type="body" idx="1"/>
          </p:nvPr>
        </p:nvSpPr>
        <p:spPr/>
        <p:txBody>
          <a:bodyPr/>
          <a:lstStyle/>
          <a:p>
            <a:r>
              <a:rPr lang="en-US" sz="2400">
                <a:cs typeface="Times New Roman" charset="0"/>
              </a:rPr>
              <a:t>The decomposition of spatial objects into approximate representations is a common approach to simplifying complex and often multi-part coordinate representations</a:t>
            </a:r>
            <a:r>
              <a:rPr lang="en-US" sz="2400"/>
              <a:t> </a:t>
            </a:r>
          </a:p>
          <a:p>
            <a:r>
              <a:rPr lang="en-US" sz="1800"/>
              <a:t>Types of Geometric Approximations</a:t>
            </a:r>
          </a:p>
          <a:p>
            <a:pPr lvl="1"/>
            <a:r>
              <a:rPr lang="en-US" sz="1600"/>
              <a:t>Conservative: superset</a:t>
            </a:r>
          </a:p>
          <a:p>
            <a:pPr lvl="1"/>
            <a:r>
              <a:rPr lang="en-US" sz="1600"/>
              <a:t>Progressive: subset</a:t>
            </a:r>
          </a:p>
          <a:p>
            <a:pPr lvl="1"/>
            <a:r>
              <a:rPr lang="en-US" sz="1600"/>
              <a:t>Generalizing: could be either</a:t>
            </a:r>
          </a:p>
          <a:p>
            <a:endParaRPr lang="en-US" sz="1800"/>
          </a:p>
          <a:p>
            <a:endParaRPr lang="en-US" sz="1800"/>
          </a:p>
          <a:p>
            <a:endParaRPr lang="en-US" sz="1800"/>
          </a:p>
          <a:p>
            <a:pPr lvl="1"/>
            <a:r>
              <a:rPr lang="en-US" sz="1600"/>
              <a:t>Concave or Convex</a:t>
            </a:r>
          </a:p>
          <a:p>
            <a:pPr lvl="2"/>
            <a:r>
              <a:rPr lang="en-US" sz="1400"/>
              <a:t>Geometric operations on convex polygons much faster</a:t>
            </a:r>
          </a:p>
        </p:txBody>
      </p:sp>
      <p:pic>
        <p:nvPicPr>
          <p:cNvPr id="17879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429000"/>
            <a:ext cx="3952875" cy="1066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2"/>
          <p:cNvSpPr>
            <a:spLocks noGrp="1"/>
          </p:cNvSpPr>
          <p:nvPr>
            <p:ph type="dt" sz="half" idx="10"/>
          </p:nvPr>
        </p:nvSpPr>
        <p:spPr/>
        <p:txBody>
          <a:bodyPr/>
          <a:lstStyle/>
          <a:p>
            <a:r>
              <a:rPr lang="en-US" smtClean="0"/>
              <a:t>IS 240 – Spring 2013 </a:t>
            </a:r>
            <a:endParaRPr lang="en-US"/>
          </a:p>
        </p:txBody>
      </p:sp>
      <p:sp>
        <p:nvSpPr>
          <p:cNvPr id="1789954" name="Rectangle 2"/>
          <p:cNvSpPr>
            <a:spLocks noChangeArrowheads="1"/>
          </p:cNvSpPr>
          <p:nvPr/>
        </p:nvSpPr>
        <p:spPr bwMode="auto">
          <a:xfrm>
            <a:off x="3876675" y="2719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789955" name="Rectangle 3"/>
          <p:cNvSpPr>
            <a:spLocks noChangeArrowheads="1"/>
          </p:cNvSpPr>
          <p:nvPr/>
        </p:nvSpPr>
        <p:spPr bwMode="auto">
          <a:xfrm>
            <a:off x="3876675" y="2714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789956" name="Rectangle 4"/>
          <p:cNvSpPr>
            <a:spLocks noChangeArrowheads="1"/>
          </p:cNvSpPr>
          <p:nvPr/>
        </p:nvSpPr>
        <p:spPr bwMode="auto">
          <a:xfrm>
            <a:off x="3829050" y="2709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789957" name="Rectangle 5"/>
          <p:cNvSpPr>
            <a:spLocks noChangeArrowheads="1"/>
          </p:cNvSpPr>
          <p:nvPr/>
        </p:nvSpPr>
        <p:spPr bwMode="auto">
          <a:xfrm>
            <a:off x="3824288" y="2667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789958" name="Rectangle 6"/>
          <p:cNvSpPr>
            <a:spLocks noChangeArrowheads="1"/>
          </p:cNvSpPr>
          <p:nvPr/>
        </p:nvSpPr>
        <p:spPr bwMode="auto">
          <a:xfrm>
            <a:off x="3771900" y="2724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789959" name="Rectangle 7"/>
          <p:cNvSpPr>
            <a:spLocks noChangeArrowheads="1"/>
          </p:cNvSpPr>
          <p:nvPr/>
        </p:nvSpPr>
        <p:spPr bwMode="auto">
          <a:xfrm>
            <a:off x="4052888" y="2728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789960" name="Rectangle 8"/>
          <p:cNvSpPr>
            <a:spLocks noChangeArrowheads="1"/>
          </p:cNvSpPr>
          <p:nvPr/>
        </p:nvSpPr>
        <p:spPr bwMode="auto">
          <a:xfrm>
            <a:off x="3914775" y="2747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grpSp>
        <p:nvGrpSpPr>
          <p:cNvPr id="1789961" name="Group 9"/>
          <p:cNvGrpSpPr>
            <a:grpSpLocks/>
          </p:cNvGrpSpPr>
          <p:nvPr/>
        </p:nvGrpSpPr>
        <p:grpSpPr bwMode="auto">
          <a:xfrm>
            <a:off x="766763" y="1295400"/>
            <a:ext cx="7539037" cy="4962525"/>
            <a:chOff x="483" y="1056"/>
            <a:chExt cx="4749" cy="3126"/>
          </a:xfrm>
        </p:grpSpPr>
        <p:pic>
          <p:nvPicPr>
            <p:cNvPr id="178996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2" y="1056"/>
              <a:ext cx="876" cy="894"/>
            </a:xfrm>
            <a:prstGeom prst="rect">
              <a:avLst/>
            </a:prstGeom>
            <a:noFill/>
            <a:extLst>
              <a:ext uri="{909E8E84-426E-40dd-AFC4-6F175D3DCCD1}">
                <a14:hiddenFill xmlns:a14="http://schemas.microsoft.com/office/drawing/2010/main">
                  <a:solidFill>
                    <a:srgbClr val="FFFFFF"/>
                  </a:solidFill>
                </a14:hiddenFill>
              </a:ext>
            </a:extLst>
          </p:spPr>
        </p:pic>
        <p:pic>
          <p:nvPicPr>
            <p:cNvPr id="178996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 y="1056"/>
              <a:ext cx="876" cy="900"/>
            </a:xfrm>
            <a:prstGeom prst="rect">
              <a:avLst/>
            </a:prstGeom>
            <a:noFill/>
            <a:extLst>
              <a:ext uri="{909E8E84-426E-40dd-AFC4-6F175D3DCCD1}">
                <a14:hiddenFill xmlns:a14="http://schemas.microsoft.com/office/drawing/2010/main">
                  <a:solidFill>
                    <a:srgbClr val="FFFFFF"/>
                  </a:solidFill>
                </a14:hiddenFill>
              </a:ext>
            </a:extLst>
          </p:spPr>
        </p:pic>
        <p:pic>
          <p:nvPicPr>
            <p:cNvPr id="178996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8" y="1104"/>
              <a:ext cx="936" cy="906"/>
            </a:xfrm>
            <a:prstGeom prst="rect">
              <a:avLst/>
            </a:prstGeom>
            <a:noFill/>
            <a:extLst>
              <a:ext uri="{909E8E84-426E-40dd-AFC4-6F175D3DCCD1}">
                <a14:hiddenFill xmlns:a14="http://schemas.microsoft.com/office/drawing/2010/main">
                  <a:solidFill>
                    <a:srgbClr val="FFFFFF"/>
                  </a:solidFill>
                </a14:hiddenFill>
              </a:ext>
            </a:extLst>
          </p:spPr>
        </p:pic>
        <p:pic>
          <p:nvPicPr>
            <p:cNvPr id="178996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 y="2400"/>
              <a:ext cx="942" cy="960"/>
            </a:xfrm>
            <a:prstGeom prst="rect">
              <a:avLst/>
            </a:prstGeom>
            <a:noFill/>
            <a:extLst>
              <a:ext uri="{909E8E84-426E-40dd-AFC4-6F175D3DCCD1}">
                <a14:hiddenFill xmlns:a14="http://schemas.microsoft.com/office/drawing/2010/main">
                  <a:solidFill>
                    <a:srgbClr val="FFFFFF"/>
                  </a:solidFill>
                </a14:hiddenFill>
              </a:ext>
            </a:extLst>
          </p:spPr>
        </p:pic>
        <p:pic>
          <p:nvPicPr>
            <p:cNvPr id="178996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4" y="2448"/>
              <a:ext cx="1008" cy="888"/>
            </a:xfrm>
            <a:prstGeom prst="rect">
              <a:avLst/>
            </a:prstGeom>
            <a:noFill/>
            <a:extLst>
              <a:ext uri="{909E8E84-426E-40dd-AFC4-6F175D3DCCD1}">
                <a14:hiddenFill xmlns:a14="http://schemas.microsoft.com/office/drawing/2010/main">
                  <a:solidFill>
                    <a:srgbClr val="FFFFFF"/>
                  </a:solidFill>
                </a14:hiddenFill>
              </a:ext>
            </a:extLst>
          </p:spPr>
        </p:pic>
        <p:pic>
          <p:nvPicPr>
            <p:cNvPr id="1789967"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4" y="2496"/>
              <a:ext cx="828" cy="858"/>
            </a:xfrm>
            <a:prstGeom prst="rect">
              <a:avLst/>
            </a:prstGeom>
            <a:noFill/>
            <a:extLst>
              <a:ext uri="{909E8E84-426E-40dd-AFC4-6F175D3DCCD1}">
                <a14:hiddenFill xmlns:a14="http://schemas.microsoft.com/office/drawing/2010/main">
                  <a:solidFill>
                    <a:srgbClr val="FFFFFF"/>
                  </a:solidFill>
                </a14:hiddenFill>
              </a:ext>
            </a:extLst>
          </p:spPr>
        </p:pic>
        <p:sp>
          <p:nvSpPr>
            <p:cNvPr id="1789968" name="Text Box 16"/>
            <p:cNvSpPr txBox="1">
              <a:spLocks noChangeArrowheads="1"/>
            </p:cNvSpPr>
            <p:nvPr/>
          </p:nvSpPr>
          <p:spPr bwMode="auto">
            <a:xfrm>
              <a:off x="788" y="1987"/>
              <a:ext cx="140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1) Minimum Bounding Circle (3)</a:t>
              </a:r>
            </a:p>
          </p:txBody>
        </p:sp>
        <p:sp>
          <p:nvSpPr>
            <p:cNvPr id="1789969" name="Text Box 17"/>
            <p:cNvSpPr txBox="1">
              <a:spLocks noChangeArrowheads="1"/>
            </p:cNvSpPr>
            <p:nvPr/>
          </p:nvSpPr>
          <p:spPr bwMode="auto">
            <a:xfrm>
              <a:off x="2256" y="1968"/>
              <a:ext cx="12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a:t>2) MBR: Minimum aligned Bounding rectangle (4)</a:t>
              </a:r>
            </a:p>
          </p:txBody>
        </p:sp>
        <p:sp>
          <p:nvSpPr>
            <p:cNvPr id="1789970" name="Text Box 18"/>
            <p:cNvSpPr txBox="1">
              <a:spLocks noChangeArrowheads="1"/>
            </p:cNvSpPr>
            <p:nvPr/>
          </p:nvSpPr>
          <p:spPr bwMode="auto">
            <a:xfrm>
              <a:off x="3798" y="2016"/>
              <a:ext cx="143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3) Minimum Bounding Ellipse (5)</a:t>
              </a:r>
            </a:p>
          </p:txBody>
        </p:sp>
        <p:sp>
          <p:nvSpPr>
            <p:cNvPr id="1789971" name="Text Box 19"/>
            <p:cNvSpPr txBox="1">
              <a:spLocks noChangeArrowheads="1"/>
            </p:cNvSpPr>
            <p:nvPr/>
          </p:nvSpPr>
          <p:spPr bwMode="auto">
            <a:xfrm>
              <a:off x="3938" y="3360"/>
              <a:ext cx="100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6) Convex hull (varies)</a:t>
              </a:r>
            </a:p>
          </p:txBody>
        </p:sp>
        <p:sp>
          <p:nvSpPr>
            <p:cNvPr id="1789972" name="Text Box 20"/>
            <p:cNvSpPr txBox="1">
              <a:spLocks noChangeArrowheads="1"/>
            </p:cNvSpPr>
            <p:nvPr/>
          </p:nvSpPr>
          <p:spPr bwMode="auto">
            <a:xfrm>
              <a:off x="2402" y="3360"/>
              <a:ext cx="132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5) 4-corner convex polygon (8)</a:t>
              </a:r>
            </a:p>
          </p:txBody>
        </p:sp>
        <p:sp>
          <p:nvSpPr>
            <p:cNvPr id="1789973" name="Text Box 21"/>
            <p:cNvSpPr txBox="1">
              <a:spLocks noChangeArrowheads="1"/>
            </p:cNvSpPr>
            <p:nvPr/>
          </p:nvSpPr>
          <p:spPr bwMode="auto">
            <a:xfrm>
              <a:off x="483" y="3360"/>
              <a:ext cx="183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t>4) Rotated minimum bounding rectangle (5) </a:t>
              </a:r>
            </a:p>
          </p:txBody>
        </p:sp>
        <p:sp>
          <p:nvSpPr>
            <p:cNvPr id="1789974" name="Text Box 22"/>
            <p:cNvSpPr txBox="1">
              <a:spLocks noChangeArrowheads="1"/>
            </p:cNvSpPr>
            <p:nvPr/>
          </p:nvSpPr>
          <p:spPr bwMode="auto">
            <a:xfrm>
              <a:off x="888" y="3888"/>
              <a:ext cx="3672" cy="2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a:t>Presented in order of increasing quality. Number in parentheses denotes number of parameters needed to store representation</a:t>
              </a:r>
            </a:p>
          </p:txBody>
        </p:sp>
        <p:sp>
          <p:nvSpPr>
            <p:cNvPr id="1789975" name="Text Box 23"/>
            <p:cNvSpPr txBox="1">
              <a:spLocks noChangeArrowheads="1"/>
            </p:cNvSpPr>
            <p:nvPr/>
          </p:nvSpPr>
          <p:spPr bwMode="auto">
            <a:xfrm>
              <a:off x="3914" y="3523"/>
              <a:ext cx="117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i="1"/>
                <a:t>After Brinkhoff et al, 1993b</a:t>
              </a:r>
            </a:p>
          </p:txBody>
        </p:sp>
        <p:sp>
          <p:nvSpPr>
            <p:cNvPr id="1789976" name="Line 24"/>
            <p:cNvSpPr>
              <a:spLocks noChangeShapeType="1"/>
            </p:cNvSpPr>
            <p:nvPr/>
          </p:nvSpPr>
          <p:spPr bwMode="auto">
            <a:xfrm>
              <a:off x="528" y="3552"/>
              <a:ext cx="47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789977" name="Rectangle 25"/>
          <p:cNvSpPr>
            <a:spLocks noGrp="1" noChangeArrowheads="1"/>
          </p:cNvSpPr>
          <p:nvPr>
            <p:ph type="title"/>
          </p:nvPr>
        </p:nvSpPr>
        <p:spPr/>
        <p:txBody>
          <a:bodyPr/>
          <a:lstStyle/>
          <a:p>
            <a:r>
              <a:rPr lang="en-US" sz="2800"/>
              <a:t>Other convex, conservative Approximations	</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792002" name="Rectangle 2"/>
          <p:cNvSpPr>
            <a:spLocks noGrp="1" noChangeArrowheads="1"/>
          </p:cNvSpPr>
          <p:nvPr>
            <p:ph type="title"/>
          </p:nvPr>
        </p:nvSpPr>
        <p:spPr/>
        <p:txBody>
          <a:bodyPr/>
          <a:lstStyle/>
          <a:p>
            <a:r>
              <a:rPr lang="en-US"/>
              <a:t>Our Research Questions</a:t>
            </a:r>
          </a:p>
        </p:txBody>
      </p:sp>
      <p:sp>
        <p:nvSpPr>
          <p:cNvPr id="1792003" name="Rectangle 3"/>
          <p:cNvSpPr>
            <a:spLocks noGrp="1" noChangeArrowheads="1"/>
          </p:cNvSpPr>
          <p:nvPr>
            <p:ph type="body" idx="1"/>
          </p:nvPr>
        </p:nvSpPr>
        <p:spPr/>
        <p:txBody>
          <a:bodyPr/>
          <a:lstStyle/>
          <a:p>
            <a:r>
              <a:rPr lang="en-US" sz="2400"/>
              <a:t>Spatial Ranking</a:t>
            </a:r>
          </a:p>
          <a:p>
            <a:pPr lvl="1"/>
            <a:r>
              <a:rPr lang="en-US" sz="2000"/>
              <a:t>How effectively can the spatial similarity between a query region and a document region be evaluated and ranked based on the overlap of the geometric approximations for these regions? </a:t>
            </a:r>
          </a:p>
          <a:p>
            <a:r>
              <a:rPr lang="en-US" sz="2400"/>
              <a:t>Geometric Approximations &amp; Spatial Ranking:</a:t>
            </a:r>
          </a:p>
          <a:p>
            <a:pPr lvl="1"/>
            <a:r>
              <a:rPr lang="en-US" sz="2000"/>
              <a:t>How do different geometric approximations affect the rankings?</a:t>
            </a:r>
          </a:p>
          <a:p>
            <a:pPr lvl="2"/>
            <a:r>
              <a:rPr lang="en-US" sz="1800"/>
              <a:t>MBRs: the most popular approximation </a:t>
            </a:r>
          </a:p>
          <a:p>
            <a:pPr lvl="2"/>
            <a:r>
              <a:rPr lang="en-US" sz="1800"/>
              <a:t>Convex hulls: the highest quality convex approximation</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ate Placeholder 1"/>
          <p:cNvSpPr>
            <a:spLocks noGrp="1"/>
          </p:cNvSpPr>
          <p:nvPr>
            <p:ph type="dt" sz="half" idx="10"/>
          </p:nvPr>
        </p:nvSpPr>
        <p:spPr/>
        <p:txBody>
          <a:bodyPr/>
          <a:lstStyle/>
          <a:p>
            <a:r>
              <a:rPr lang="en-US" smtClean="0"/>
              <a:t>IS 240 – Spring 2013 </a:t>
            </a:r>
            <a:endParaRPr lang="en-US"/>
          </a:p>
        </p:txBody>
      </p:sp>
      <p:sp>
        <p:nvSpPr>
          <p:cNvPr id="1862658" name="Rectangle 2"/>
          <p:cNvSpPr>
            <a:spLocks noChangeArrowheads="1"/>
          </p:cNvSpPr>
          <p:nvPr/>
        </p:nvSpPr>
        <p:spPr bwMode="auto">
          <a:xfrm>
            <a:off x="3352800" y="5334000"/>
            <a:ext cx="2514600" cy="822325"/>
          </a:xfrm>
          <a:prstGeom prst="rect">
            <a:avLst/>
          </a:prstGeom>
          <a:solidFill>
            <a:schemeClr val="hlink">
              <a:alpha val="50000"/>
            </a:schemeClr>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62659" name="Text Box 3"/>
          <p:cNvSpPr txBox="1">
            <a:spLocks noChangeArrowheads="1"/>
          </p:cNvSpPr>
          <p:nvPr/>
        </p:nvSpPr>
        <p:spPr bwMode="auto">
          <a:xfrm>
            <a:off x="2789238" y="838200"/>
            <a:ext cx="3611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General Framework of NLP</a:t>
            </a:r>
          </a:p>
        </p:txBody>
      </p:sp>
      <p:sp>
        <p:nvSpPr>
          <p:cNvPr id="1862660" name="Text Box 4"/>
          <p:cNvSpPr txBox="1">
            <a:spLocks noChangeArrowheads="1"/>
          </p:cNvSpPr>
          <p:nvPr/>
        </p:nvSpPr>
        <p:spPr bwMode="auto">
          <a:xfrm>
            <a:off x="3357563" y="1752600"/>
            <a:ext cx="2511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Morphological and</a:t>
            </a:r>
          </a:p>
          <a:p>
            <a:r>
              <a:rPr kumimoji="1" lang="en-US" altLang="ja-JP" sz="2400">
                <a:cs typeface="ＭＳ Ｐゴシック" charset="0"/>
              </a:rPr>
              <a:t>Lexical Processing</a:t>
            </a:r>
          </a:p>
        </p:txBody>
      </p:sp>
      <p:sp>
        <p:nvSpPr>
          <p:cNvPr id="1862661" name="Text Box 5"/>
          <p:cNvSpPr txBox="1">
            <a:spLocks noChangeArrowheads="1"/>
          </p:cNvSpPr>
          <p:nvPr/>
        </p:nvSpPr>
        <p:spPr bwMode="auto">
          <a:xfrm>
            <a:off x="3332163" y="3200400"/>
            <a:ext cx="246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Syntactic Analysis</a:t>
            </a:r>
          </a:p>
        </p:txBody>
      </p:sp>
      <p:sp>
        <p:nvSpPr>
          <p:cNvPr id="1862662" name="Text Box 6"/>
          <p:cNvSpPr txBox="1">
            <a:spLocks noChangeArrowheads="1"/>
          </p:cNvSpPr>
          <p:nvPr/>
        </p:nvSpPr>
        <p:spPr bwMode="auto">
          <a:xfrm>
            <a:off x="3311525" y="4267200"/>
            <a:ext cx="246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Semantic Analysis</a:t>
            </a:r>
          </a:p>
        </p:txBody>
      </p:sp>
      <p:sp>
        <p:nvSpPr>
          <p:cNvPr id="1862663" name="Text Box 7"/>
          <p:cNvSpPr txBox="1">
            <a:spLocks noChangeArrowheads="1"/>
          </p:cNvSpPr>
          <p:nvPr/>
        </p:nvSpPr>
        <p:spPr bwMode="auto">
          <a:xfrm>
            <a:off x="3340100" y="5334000"/>
            <a:ext cx="25288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Context processing</a:t>
            </a:r>
          </a:p>
          <a:p>
            <a:r>
              <a:rPr kumimoji="1" lang="en-US" altLang="ja-JP" sz="2400">
                <a:cs typeface="ＭＳ Ｐゴシック" charset="0"/>
              </a:rPr>
              <a:t>Interpretation</a:t>
            </a:r>
          </a:p>
        </p:txBody>
      </p:sp>
      <p:sp>
        <p:nvSpPr>
          <p:cNvPr id="1862664" name="Rectangle 8"/>
          <p:cNvSpPr>
            <a:spLocks noChangeArrowheads="1"/>
          </p:cNvSpPr>
          <p:nvPr/>
        </p:nvSpPr>
        <p:spPr bwMode="auto">
          <a:xfrm>
            <a:off x="3352800" y="1752600"/>
            <a:ext cx="2514600" cy="914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62665" name="Rectangle 9"/>
          <p:cNvSpPr>
            <a:spLocks noChangeArrowheads="1"/>
          </p:cNvSpPr>
          <p:nvPr/>
        </p:nvSpPr>
        <p:spPr bwMode="auto">
          <a:xfrm>
            <a:off x="3352800" y="3200400"/>
            <a:ext cx="25146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62666" name="Rectangle 10"/>
          <p:cNvSpPr>
            <a:spLocks noChangeArrowheads="1"/>
          </p:cNvSpPr>
          <p:nvPr/>
        </p:nvSpPr>
        <p:spPr bwMode="auto">
          <a:xfrm>
            <a:off x="3276600" y="4267200"/>
            <a:ext cx="25146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62667" name="AutoShape 11"/>
          <p:cNvSpPr>
            <a:spLocks noChangeArrowheads="1"/>
          </p:cNvSpPr>
          <p:nvPr/>
        </p:nvSpPr>
        <p:spPr bwMode="auto">
          <a:xfrm>
            <a:off x="4495800" y="2743200"/>
            <a:ext cx="228600" cy="381000"/>
          </a:xfrm>
          <a:prstGeom prst="downArrow">
            <a:avLst>
              <a:gd name="adj1" fmla="val 50000"/>
              <a:gd name="adj2" fmla="val 41667"/>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62668" name="AutoShape 12"/>
          <p:cNvSpPr>
            <a:spLocks noChangeArrowheads="1"/>
          </p:cNvSpPr>
          <p:nvPr/>
        </p:nvSpPr>
        <p:spPr bwMode="auto">
          <a:xfrm>
            <a:off x="4495800" y="3733800"/>
            <a:ext cx="228600" cy="381000"/>
          </a:xfrm>
          <a:prstGeom prst="downArrow">
            <a:avLst>
              <a:gd name="adj1" fmla="val 50000"/>
              <a:gd name="adj2" fmla="val 41667"/>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62669" name="AutoShape 13"/>
          <p:cNvSpPr>
            <a:spLocks noChangeArrowheads="1"/>
          </p:cNvSpPr>
          <p:nvPr/>
        </p:nvSpPr>
        <p:spPr bwMode="auto">
          <a:xfrm>
            <a:off x="4495800" y="4800600"/>
            <a:ext cx="228600" cy="381000"/>
          </a:xfrm>
          <a:prstGeom prst="downArrow">
            <a:avLst>
              <a:gd name="adj1" fmla="val 50000"/>
              <a:gd name="adj2" fmla="val 41667"/>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62670" name="Text Box 14"/>
          <p:cNvSpPr txBox="1">
            <a:spLocks noChangeArrowheads="1"/>
          </p:cNvSpPr>
          <p:nvPr/>
        </p:nvSpPr>
        <p:spPr bwMode="auto">
          <a:xfrm>
            <a:off x="696913" y="1219200"/>
            <a:ext cx="1436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John runs.</a:t>
            </a:r>
          </a:p>
        </p:txBody>
      </p:sp>
      <p:sp>
        <p:nvSpPr>
          <p:cNvPr id="1862671" name="Text Box 15"/>
          <p:cNvSpPr txBox="1">
            <a:spLocks noChangeArrowheads="1"/>
          </p:cNvSpPr>
          <p:nvPr/>
        </p:nvSpPr>
        <p:spPr bwMode="auto">
          <a:xfrm>
            <a:off x="673100" y="2255838"/>
            <a:ext cx="184785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l"/>
            <a:r>
              <a:rPr kumimoji="1" lang="en-US" altLang="ja-JP" sz="2400">
                <a:cs typeface="ＭＳ Ｐゴシック" charset="0"/>
              </a:rPr>
              <a:t>John run+s.</a:t>
            </a:r>
          </a:p>
          <a:p>
            <a:pPr algn="l"/>
            <a:r>
              <a:rPr kumimoji="1" lang="en-US" altLang="ja-JP" sz="2400">
                <a:cs typeface="ＭＳ Ｐゴシック" charset="0"/>
              </a:rPr>
              <a:t> </a:t>
            </a:r>
            <a:r>
              <a:rPr kumimoji="1" lang="en-US" altLang="ja-JP" sz="1800">
                <a:cs typeface="ＭＳ Ｐゴシック" charset="0"/>
              </a:rPr>
              <a:t>P-N     V     3-pre</a:t>
            </a:r>
          </a:p>
          <a:p>
            <a:pPr algn="l"/>
            <a:r>
              <a:rPr kumimoji="1" lang="en-US" altLang="ja-JP" sz="1800">
                <a:cs typeface="ＭＳ Ｐゴシック" charset="0"/>
              </a:rPr>
              <a:t>             N    plu</a:t>
            </a:r>
            <a:endParaRPr kumimoji="1" lang="en-US" altLang="ja-JP" sz="2400">
              <a:cs typeface="ＭＳ Ｐゴシック" charset="0"/>
            </a:endParaRPr>
          </a:p>
        </p:txBody>
      </p:sp>
      <p:sp>
        <p:nvSpPr>
          <p:cNvPr id="1862672" name="Text Box 16"/>
          <p:cNvSpPr txBox="1">
            <a:spLocks noChangeArrowheads="1"/>
          </p:cNvSpPr>
          <p:nvPr/>
        </p:nvSpPr>
        <p:spPr bwMode="auto">
          <a:xfrm>
            <a:off x="6961188" y="2743200"/>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S</a:t>
            </a:r>
          </a:p>
        </p:txBody>
      </p:sp>
      <p:sp>
        <p:nvSpPr>
          <p:cNvPr id="1862673" name="Text Box 17"/>
          <p:cNvSpPr txBox="1">
            <a:spLocks noChangeArrowheads="1"/>
          </p:cNvSpPr>
          <p:nvPr/>
        </p:nvSpPr>
        <p:spPr bwMode="auto">
          <a:xfrm>
            <a:off x="6116638" y="3505200"/>
            <a:ext cx="573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NP</a:t>
            </a:r>
          </a:p>
        </p:txBody>
      </p:sp>
      <p:sp>
        <p:nvSpPr>
          <p:cNvPr id="1862674" name="Text Box 18"/>
          <p:cNvSpPr txBox="1">
            <a:spLocks noChangeArrowheads="1"/>
          </p:cNvSpPr>
          <p:nvPr/>
        </p:nvSpPr>
        <p:spPr bwMode="auto">
          <a:xfrm>
            <a:off x="6065838" y="4038600"/>
            <a:ext cx="674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P-N</a:t>
            </a:r>
          </a:p>
        </p:txBody>
      </p:sp>
      <p:sp>
        <p:nvSpPr>
          <p:cNvPr id="1862675" name="Text Box 19"/>
          <p:cNvSpPr txBox="1">
            <a:spLocks noChangeArrowheads="1"/>
          </p:cNvSpPr>
          <p:nvPr/>
        </p:nvSpPr>
        <p:spPr bwMode="auto">
          <a:xfrm>
            <a:off x="6019800" y="4648200"/>
            <a:ext cx="76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John</a:t>
            </a:r>
          </a:p>
        </p:txBody>
      </p:sp>
      <p:sp>
        <p:nvSpPr>
          <p:cNvPr id="1862676" name="Text Box 20"/>
          <p:cNvSpPr txBox="1">
            <a:spLocks noChangeArrowheads="1"/>
          </p:cNvSpPr>
          <p:nvPr/>
        </p:nvSpPr>
        <p:spPr bwMode="auto">
          <a:xfrm>
            <a:off x="7412038" y="3505200"/>
            <a:ext cx="573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VP</a:t>
            </a:r>
          </a:p>
        </p:txBody>
      </p:sp>
      <p:sp>
        <p:nvSpPr>
          <p:cNvPr id="1862677" name="Text Box 21"/>
          <p:cNvSpPr txBox="1">
            <a:spLocks noChangeArrowheads="1"/>
          </p:cNvSpPr>
          <p:nvPr/>
        </p:nvSpPr>
        <p:spPr bwMode="auto">
          <a:xfrm>
            <a:off x="7467600" y="40386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V</a:t>
            </a:r>
          </a:p>
        </p:txBody>
      </p:sp>
      <p:sp>
        <p:nvSpPr>
          <p:cNvPr id="1862678" name="Text Box 22"/>
          <p:cNvSpPr txBox="1">
            <a:spLocks noChangeArrowheads="1"/>
          </p:cNvSpPr>
          <p:nvPr/>
        </p:nvSpPr>
        <p:spPr bwMode="auto">
          <a:xfrm>
            <a:off x="7410450" y="4648200"/>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run</a:t>
            </a:r>
          </a:p>
        </p:txBody>
      </p:sp>
      <p:cxnSp>
        <p:nvCxnSpPr>
          <p:cNvPr id="1862679" name="AutoShape 23"/>
          <p:cNvCxnSpPr>
            <a:cxnSpLocks noChangeShapeType="1"/>
            <a:stCxn id="1862672" idx="2"/>
            <a:endCxn id="1862673" idx="0"/>
          </p:cNvCxnSpPr>
          <p:nvPr/>
        </p:nvCxnSpPr>
        <p:spPr bwMode="auto">
          <a:xfrm flipH="1">
            <a:off x="6403975" y="3200400"/>
            <a:ext cx="735013" cy="304800"/>
          </a:xfrm>
          <a:prstGeom prst="straightConnector1">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862680" name="AutoShape 24"/>
          <p:cNvCxnSpPr>
            <a:cxnSpLocks noChangeShapeType="1"/>
            <a:stCxn id="1862672" idx="2"/>
            <a:endCxn id="1862676" idx="0"/>
          </p:cNvCxnSpPr>
          <p:nvPr/>
        </p:nvCxnSpPr>
        <p:spPr bwMode="auto">
          <a:xfrm>
            <a:off x="7138988" y="3200400"/>
            <a:ext cx="560387" cy="304800"/>
          </a:xfrm>
          <a:prstGeom prst="straightConnector1">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862681" name="AutoShape 25"/>
          <p:cNvCxnSpPr>
            <a:cxnSpLocks noChangeShapeType="1"/>
            <a:stCxn id="1862673" idx="2"/>
            <a:endCxn id="1862674" idx="0"/>
          </p:cNvCxnSpPr>
          <p:nvPr/>
        </p:nvCxnSpPr>
        <p:spPr bwMode="auto">
          <a:xfrm>
            <a:off x="6403975" y="3962400"/>
            <a:ext cx="0" cy="76200"/>
          </a:xfrm>
          <a:prstGeom prst="straightConnector1">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862682" name="AutoShape 26"/>
          <p:cNvCxnSpPr>
            <a:cxnSpLocks noChangeShapeType="1"/>
            <a:stCxn id="1862676" idx="2"/>
            <a:endCxn id="1862677" idx="0"/>
          </p:cNvCxnSpPr>
          <p:nvPr/>
        </p:nvCxnSpPr>
        <p:spPr bwMode="auto">
          <a:xfrm flipH="1">
            <a:off x="7670800" y="3962400"/>
            <a:ext cx="28575" cy="76200"/>
          </a:xfrm>
          <a:prstGeom prst="straightConnector1">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862683" name="AutoShape 27"/>
          <p:cNvCxnSpPr>
            <a:cxnSpLocks noChangeShapeType="1"/>
            <a:stCxn id="1862674" idx="2"/>
            <a:endCxn id="1862675" idx="0"/>
          </p:cNvCxnSpPr>
          <p:nvPr/>
        </p:nvCxnSpPr>
        <p:spPr bwMode="auto">
          <a:xfrm flipH="1">
            <a:off x="6400800" y="4495800"/>
            <a:ext cx="3175" cy="152400"/>
          </a:xfrm>
          <a:prstGeom prst="straightConnector1">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862684" name="AutoShape 28"/>
          <p:cNvCxnSpPr>
            <a:cxnSpLocks noChangeShapeType="1"/>
            <a:stCxn id="1862677" idx="2"/>
          </p:cNvCxnSpPr>
          <p:nvPr/>
        </p:nvCxnSpPr>
        <p:spPr bwMode="auto">
          <a:xfrm>
            <a:off x="7670800" y="4495800"/>
            <a:ext cx="0" cy="152400"/>
          </a:xfrm>
          <a:prstGeom prst="straightConnector1">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nvGrpSpPr>
          <p:cNvPr id="1862685" name="Group 29"/>
          <p:cNvGrpSpPr>
            <a:grpSpLocks/>
          </p:cNvGrpSpPr>
          <p:nvPr/>
        </p:nvGrpSpPr>
        <p:grpSpPr bwMode="auto">
          <a:xfrm>
            <a:off x="773113" y="4267200"/>
            <a:ext cx="1741487" cy="1371600"/>
            <a:chOff x="535" y="2736"/>
            <a:chExt cx="1097" cy="864"/>
          </a:xfrm>
        </p:grpSpPr>
        <p:sp>
          <p:nvSpPr>
            <p:cNvPr id="1862686" name="Text Box 30"/>
            <p:cNvSpPr txBox="1">
              <a:spLocks noChangeArrowheads="1"/>
            </p:cNvSpPr>
            <p:nvPr/>
          </p:nvSpPr>
          <p:spPr bwMode="auto">
            <a:xfrm>
              <a:off x="535" y="2890"/>
              <a:ext cx="1097"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l"/>
              <a:r>
                <a:rPr kumimoji="1" lang="en-US" altLang="ja-JP" sz="2400">
                  <a:cs typeface="ＭＳ Ｐゴシック" charset="0"/>
                </a:rPr>
                <a:t>Pred: RUN</a:t>
              </a:r>
            </a:p>
            <a:p>
              <a:pPr algn="l"/>
              <a:r>
                <a:rPr kumimoji="1" lang="en-US" altLang="ja-JP" sz="2400">
                  <a:cs typeface="ＭＳ Ｐゴシック" charset="0"/>
                </a:rPr>
                <a:t>  Agent:John</a:t>
              </a:r>
            </a:p>
          </p:txBody>
        </p:sp>
        <p:sp>
          <p:nvSpPr>
            <p:cNvPr id="1862687" name="Rectangle 31"/>
            <p:cNvSpPr>
              <a:spLocks noChangeArrowheads="1"/>
            </p:cNvSpPr>
            <p:nvPr/>
          </p:nvSpPr>
          <p:spPr bwMode="auto">
            <a:xfrm>
              <a:off x="535" y="2880"/>
              <a:ext cx="1053" cy="57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62688" name="Rectangle 32"/>
            <p:cNvSpPr>
              <a:spLocks noChangeArrowheads="1"/>
            </p:cNvSpPr>
            <p:nvPr/>
          </p:nvSpPr>
          <p:spPr bwMode="auto">
            <a:xfrm>
              <a:off x="643" y="2736"/>
              <a:ext cx="845" cy="202"/>
            </a:xfrm>
            <a:prstGeom prst="rect">
              <a:avLst/>
            </a:prstGeom>
            <a:solidFill>
              <a:srgbClr val="FFFFFF"/>
            </a:solidFill>
            <a:ln w="3810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62689" name="Rectangle 33"/>
            <p:cNvSpPr>
              <a:spLocks noChangeArrowheads="1"/>
            </p:cNvSpPr>
            <p:nvPr/>
          </p:nvSpPr>
          <p:spPr bwMode="auto">
            <a:xfrm>
              <a:off x="624" y="3398"/>
              <a:ext cx="845" cy="202"/>
            </a:xfrm>
            <a:prstGeom prst="rect">
              <a:avLst/>
            </a:prstGeom>
            <a:solidFill>
              <a:srgbClr val="FFFFFF"/>
            </a:solidFill>
            <a:ln w="3810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862690" name="Text Box 34"/>
          <p:cNvSpPr txBox="1">
            <a:spLocks noChangeArrowheads="1"/>
          </p:cNvSpPr>
          <p:nvPr/>
        </p:nvSpPr>
        <p:spPr bwMode="auto">
          <a:xfrm>
            <a:off x="536575" y="5867400"/>
            <a:ext cx="22844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solidFill>
                  <a:srgbClr val="FF0000"/>
                </a:solidFill>
                <a:cs typeface="ＭＳ Ｐゴシック" charset="0"/>
              </a:rPr>
              <a:t>John</a:t>
            </a:r>
            <a:r>
              <a:rPr kumimoji="1" lang="en-US" altLang="ja-JP" sz="2400">
                <a:cs typeface="ＭＳ Ｐゴシック" charset="0"/>
              </a:rPr>
              <a:t> is a student.</a:t>
            </a:r>
          </a:p>
          <a:p>
            <a:r>
              <a:rPr kumimoji="1" lang="en-US" altLang="ja-JP" sz="2400">
                <a:solidFill>
                  <a:srgbClr val="FF0000"/>
                </a:solidFill>
                <a:cs typeface="ＭＳ Ｐゴシック" charset="0"/>
              </a:rPr>
              <a:t>He</a:t>
            </a:r>
            <a:r>
              <a:rPr kumimoji="1" lang="en-US" altLang="ja-JP" sz="2400">
                <a:cs typeface="ＭＳ Ｐゴシック" charset="0"/>
              </a:rPr>
              <a:t> runs.</a:t>
            </a:r>
          </a:p>
        </p:txBody>
      </p:sp>
      <p:sp>
        <p:nvSpPr>
          <p:cNvPr id="1862691" name="Text Box 35"/>
          <p:cNvSpPr txBox="1">
            <a:spLocks noChangeArrowheads="1"/>
          </p:cNvSpPr>
          <p:nvPr/>
        </p:nvSpPr>
        <p:spPr bwMode="auto">
          <a:xfrm>
            <a:off x="4886325" y="6172200"/>
            <a:ext cx="4256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accent2"/>
                </a:solidFill>
              </a:rPr>
              <a:t>Slides from Prof. J. Tsujii, Univ of Tokyo and Univ of Manchester</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smtClean="0"/>
              <a:t>IS 240 – Spring 2013 </a:t>
            </a:r>
            <a:endParaRPr lang="en-US"/>
          </a:p>
        </p:txBody>
      </p:sp>
      <p:sp>
        <p:nvSpPr>
          <p:cNvPr id="1794050" name="Rectangle 2"/>
          <p:cNvSpPr>
            <a:spLocks noGrp="1" noChangeArrowheads="1"/>
          </p:cNvSpPr>
          <p:nvPr>
            <p:ph type="title"/>
          </p:nvPr>
        </p:nvSpPr>
        <p:spPr/>
        <p:txBody>
          <a:bodyPr/>
          <a:lstStyle/>
          <a:p>
            <a:r>
              <a:rPr lang="en-US" sz="2800"/>
              <a:t>Spatial Ranking: </a:t>
            </a:r>
            <a:br>
              <a:rPr lang="en-US" sz="2800"/>
            </a:br>
            <a:r>
              <a:rPr lang="en-US" sz="2400"/>
              <a:t>Methods for computing spatial similarity</a:t>
            </a:r>
          </a:p>
        </p:txBody>
      </p:sp>
      <p:sp>
        <p:nvSpPr>
          <p:cNvPr id="1794051" name="Rectangle 3"/>
          <p:cNvSpPr>
            <a:spLocks noGrp="1" noChangeArrowheads="1"/>
          </p:cNvSpPr>
          <p:nvPr>
            <p:ph type="body" idx="4294967295"/>
          </p:nvPr>
        </p:nvSpPr>
        <p:spPr>
          <a:xfrm>
            <a:off x="0" y="5638800"/>
            <a:ext cx="5181600" cy="685800"/>
          </a:xfrm>
        </p:spPr>
        <p:txBody>
          <a:bodyPr/>
          <a:lstStyle/>
          <a:p>
            <a:pPr>
              <a:lnSpc>
                <a:spcPct val="90000"/>
              </a:lnSpc>
              <a:buFontTx/>
              <a:buNone/>
            </a:pPr>
            <a:endParaRPr lang="en-US" sz="2000"/>
          </a:p>
          <a:p>
            <a:pPr>
              <a:lnSpc>
                <a:spcPct val="90000"/>
              </a:lnSpc>
            </a:pPr>
            <a:endParaRPr lang="en-US" sz="2000"/>
          </a:p>
        </p:txBody>
      </p:sp>
      <p:pic>
        <p:nvPicPr>
          <p:cNvPr id="1794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010400"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796098" name="Rectangle 2"/>
          <p:cNvSpPr>
            <a:spLocks noGrp="1" noChangeArrowheads="1"/>
          </p:cNvSpPr>
          <p:nvPr>
            <p:ph type="title"/>
          </p:nvPr>
        </p:nvSpPr>
        <p:spPr/>
        <p:txBody>
          <a:bodyPr/>
          <a:lstStyle/>
          <a:p>
            <a:r>
              <a:rPr lang="en-US"/>
              <a:t>Proposed Ranking Method</a:t>
            </a:r>
          </a:p>
        </p:txBody>
      </p:sp>
      <p:sp>
        <p:nvSpPr>
          <p:cNvPr id="1796099" name="Rectangle 3"/>
          <p:cNvSpPr>
            <a:spLocks noGrp="1" noChangeArrowheads="1"/>
          </p:cNvSpPr>
          <p:nvPr>
            <p:ph type="body" idx="1"/>
          </p:nvPr>
        </p:nvSpPr>
        <p:spPr/>
        <p:txBody>
          <a:bodyPr/>
          <a:lstStyle/>
          <a:p>
            <a:r>
              <a:rPr lang="en-US"/>
              <a:t>Probabilistic Spatial Ranking using Logistic Inference</a:t>
            </a:r>
          </a:p>
          <a:p>
            <a:r>
              <a:rPr lang="en-US"/>
              <a:t>Probabilistic Models</a:t>
            </a:r>
          </a:p>
          <a:p>
            <a:pPr lvl="1"/>
            <a:r>
              <a:rPr lang="en-US"/>
              <a:t>Rigorous formal model attempts to predict the probability that a given document will be relevant to a given query</a:t>
            </a:r>
          </a:p>
          <a:p>
            <a:pPr lvl="1"/>
            <a:r>
              <a:rPr lang="en-US"/>
              <a:t>Ranks retrieved documents according to this probability of relevance (Probability Ranking Principle)</a:t>
            </a:r>
          </a:p>
          <a:p>
            <a:pPr lvl="1"/>
            <a:r>
              <a:rPr lang="en-US"/>
              <a:t>Rely on accurate estimates of probabilities</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p:txBody>
          <a:bodyPr/>
          <a:lstStyle/>
          <a:p>
            <a:r>
              <a:rPr lang="en-US" smtClean="0"/>
              <a:t>IS 240 – Spring 2013 </a:t>
            </a:r>
            <a:endParaRPr lang="en-US"/>
          </a:p>
        </p:txBody>
      </p:sp>
      <p:graphicFrame>
        <p:nvGraphicFramePr>
          <p:cNvPr id="1798146" name="Object 2"/>
          <p:cNvGraphicFramePr>
            <a:graphicFrameLocks noChangeAspect="1"/>
          </p:cNvGraphicFramePr>
          <p:nvPr/>
        </p:nvGraphicFramePr>
        <p:xfrm>
          <a:off x="1920875" y="3579813"/>
          <a:ext cx="4462463" cy="1263650"/>
        </p:xfrm>
        <a:graphic>
          <a:graphicData uri="http://schemas.openxmlformats.org/presentationml/2006/ole">
            <mc:AlternateContent xmlns:mc="http://schemas.openxmlformats.org/markup-compatibility/2006">
              <mc:Choice xmlns:v="urn:schemas-microsoft-com:vml" Requires="v">
                <p:oleObj spid="_x0000_s1798164" name="Equation" r:id="rId4" imgW="1524000" imgH="431800" progId="Equation.3">
                  <p:embed/>
                </p:oleObj>
              </mc:Choice>
              <mc:Fallback>
                <p:oleObj name="Equation" r:id="rId4" imgW="1524000" imgH="4318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3579813"/>
                        <a:ext cx="4462463" cy="126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798147" name="Text Box 3"/>
          <p:cNvSpPr txBox="1">
            <a:spLocks noChangeArrowheads="1"/>
          </p:cNvSpPr>
          <p:nvPr/>
        </p:nvSpPr>
        <p:spPr bwMode="auto">
          <a:xfrm>
            <a:off x="533400" y="1371600"/>
            <a:ext cx="8307388"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2800">
                <a:latin typeface="Arial" charset="0"/>
              </a:rPr>
              <a:t>Probability of relevance is based on</a:t>
            </a:r>
          </a:p>
          <a:p>
            <a:pPr algn="l" eaLnBrk="0" hangingPunct="0"/>
            <a:r>
              <a:rPr lang="en-US" sz="2800">
                <a:latin typeface="Arial" charset="0"/>
              </a:rPr>
              <a:t>Logistic regression from a sample set of documents</a:t>
            </a:r>
          </a:p>
          <a:p>
            <a:pPr algn="l" eaLnBrk="0" hangingPunct="0"/>
            <a:r>
              <a:rPr lang="en-US" sz="2800">
                <a:latin typeface="Arial" charset="0"/>
              </a:rPr>
              <a:t>to determine values of the coefficients.</a:t>
            </a:r>
          </a:p>
          <a:p>
            <a:pPr algn="l" eaLnBrk="0" hangingPunct="0"/>
            <a:r>
              <a:rPr lang="en-US" sz="2800">
                <a:latin typeface="Arial" charset="0"/>
              </a:rPr>
              <a:t>At retrieval the probability estimate is obtained by:</a:t>
            </a:r>
            <a:endParaRPr lang="en-US" sz="2400">
              <a:latin typeface="Arial" charset="0"/>
            </a:endParaRPr>
          </a:p>
        </p:txBody>
      </p:sp>
      <p:sp>
        <p:nvSpPr>
          <p:cNvPr id="1798148" name="Text Box 4"/>
          <p:cNvSpPr txBox="1">
            <a:spLocks noChangeArrowheads="1"/>
          </p:cNvSpPr>
          <p:nvPr/>
        </p:nvSpPr>
        <p:spPr bwMode="auto">
          <a:xfrm>
            <a:off x="685800" y="5410200"/>
            <a:ext cx="7639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2400">
                <a:latin typeface="Arial" charset="0"/>
              </a:rPr>
              <a:t>For the </a:t>
            </a:r>
            <a:r>
              <a:rPr lang="en-US" sz="2400" i="1">
                <a:latin typeface="Arial" charset="0"/>
              </a:rPr>
              <a:t>m</a:t>
            </a:r>
            <a:r>
              <a:rPr lang="en-US" sz="2400">
                <a:latin typeface="Arial" charset="0"/>
              </a:rPr>
              <a:t> </a:t>
            </a:r>
            <a:r>
              <a:rPr lang="en-US" sz="2400" i="1">
                <a:latin typeface="Arial" charset="0"/>
              </a:rPr>
              <a:t>X</a:t>
            </a:r>
            <a:r>
              <a:rPr lang="en-US" sz="2400">
                <a:latin typeface="Arial" charset="0"/>
              </a:rPr>
              <a:t> attribute measures (on the following page) </a:t>
            </a:r>
          </a:p>
        </p:txBody>
      </p:sp>
      <p:sp>
        <p:nvSpPr>
          <p:cNvPr id="1798149" name="Rectangle 5"/>
          <p:cNvSpPr>
            <a:spLocks noGrp="1" noChangeArrowheads="1"/>
          </p:cNvSpPr>
          <p:nvPr>
            <p:ph type="title"/>
          </p:nvPr>
        </p:nvSpPr>
        <p:spPr/>
        <p:txBody>
          <a:bodyPr/>
          <a:lstStyle/>
          <a:p>
            <a:r>
              <a:rPr lang="en-US" sz="4400"/>
              <a:t>Logistic Regression</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800194" name="Rectangle 2"/>
          <p:cNvSpPr>
            <a:spLocks noGrp="1" noChangeArrowheads="1"/>
          </p:cNvSpPr>
          <p:nvPr>
            <p:ph type="title"/>
          </p:nvPr>
        </p:nvSpPr>
        <p:spPr/>
        <p:txBody>
          <a:bodyPr/>
          <a:lstStyle/>
          <a:p>
            <a:r>
              <a:rPr lang="en-US" sz="2400"/>
              <a:t>Probabilistic Models: Logistic Regression attributes</a:t>
            </a:r>
          </a:p>
        </p:txBody>
      </p:sp>
      <p:sp>
        <p:nvSpPr>
          <p:cNvPr id="1800195" name="Rectangle 3"/>
          <p:cNvSpPr>
            <a:spLocks noGrp="1" noChangeArrowheads="1"/>
          </p:cNvSpPr>
          <p:nvPr>
            <p:ph type="body" idx="1"/>
          </p:nvPr>
        </p:nvSpPr>
        <p:spPr/>
        <p:txBody>
          <a:bodyPr/>
          <a:lstStyle/>
          <a:p>
            <a:r>
              <a:rPr lang="en-US" sz="2000" b="1" i="1">
                <a:cs typeface="Times New Roman" charset="0"/>
              </a:rPr>
              <a:t>X</a:t>
            </a:r>
            <a:r>
              <a:rPr lang="en-US" sz="2000" b="1" i="1" baseline="-30000">
                <a:cs typeface="Times New Roman" charset="0"/>
              </a:rPr>
              <a:t>1</a:t>
            </a:r>
            <a:r>
              <a:rPr lang="en-US" sz="2000">
                <a:cs typeface="Times New Roman" charset="0"/>
              </a:rPr>
              <a:t> = area of overlap(query region, candidate GIO) / area of query region</a:t>
            </a:r>
          </a:p>
          <a:p>
            <a:endParaRPr lang="en-US" sz="2000">
              <a:cs typeface="Times New Roman" charset="0"/>
            </a:endParaRPr>
          </a:p>
          <a:p>
            <a:r>
              <a:rPr lang="en-US" sz="2000" b="1" i="1">
                <a:cs typeface="Times New Roman" charset="0"/>
              </a:rPr>
              <a:t>X</a:t>
            </a:r>
            <a:r>
              <a:rPr lang="en-US" sz="2000" b="1" i="1" baseline="-30000">
                <a:cs typeface="Times New Roman" charset="0"/>
              </a:rPr>
              <a:t>2</a:t>
            </a:r>
            <a:r>
              <a:rPr lang="en-US" sz="2000" i="1">
                <a:cs typeface="Times New Roman" charset="0"/>
              </a:rPr>
              <a:t> </a:t>
            </a:r>
            <a:r>
              <a:rPr lang="en-US" sz="2000">
                <a:cs typeface="Times New Roman" charset="0"/>
              </a:rPr>
              <a:t>= area of overlap(query region, candidate GIO) / area of candidate GIO </a:t>
            </a:r>
          </a:p>
          <a:p>
            <a:endParaRPr lang="en-US" sz="2000">
              <a:cs typeface="Times New Roman" charset="0"/>
            </a:endParaRPr>
          </a:p>
          <a:p>
            <a:r>
              <a:rPr lang="en-US" sz="2000" b="1" i="1">
                <a:cs typeface="Times New Roman" charset="0"/>
              </a:rPr>
              <a:t>X</a:t>
            </a:r>
            <a:r>
              <a:rPr lang="en-US" sz="2000" b="1" i="1" baseline="-30000">
                <a:cs typeface="Times New Roman" charset="0"/>
              </a:rPr>
              <a:t>3 </a:t>
            </a:r>
            <a:r>
              <a:rPr lang="en-US" sz="2000">
                <a:cs typeface="Times New Roman" charset="0"/>
              </a:rPr>
              <a:t>= 1 – abs(fraction of overlap region that is onshore fraction of candidate GIO that is onshore)</a:t>
            </a:r>
          </a:p>
          <a:p>
            <a:pPr>
              <a:buFontTx/>
              <a:buNone/>
            </a:pPr>
            <a:endParaRPr lang="en-US" sz="2000">
              <a:cs typeface="Times New Roman" charset="0"/>
            </a:endParaRPr>
          </a:p>
          <a:p>
            <a:r>
              <a:rPr lang="en-US" sz="2000" i="1">
                <a:cs typeface="Times New Roman" charset="0"/>
              </a:rPr>
              <a:t>Where</a:t>
            </a:r>
            <a:r>
              <a:rPr lang="en-US" sz="2000">
                <a:cs typeface="Times New Roman" charset="0"/>
              </a:rPr>
              <a:t>:</a:t>
            </a:r>
          </a:p>
          <a:p>
            <a:pPr lvl="1">
              <a:buFontTx/>
              <a:buNone/>
            </a:pPr>
            <a:r>
              <a:rPr lang="en-US" sz="1800">
                <a:cs typeface="Times New Roman" charset="0"/>
              </a:rPr>
              <a:t> Range for all variables is 0 (not similar) to 1 (same)</a:t>
            </a:r>
            <a:r>
              <a:rPr lang="en-US"/>
              <a:t> </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half" idx="10"/>
          </p:nvPr>
        </p:nvSpPr>
        <p:spPr/>
        <p:txBody>
          <a:bodyPr/>
          <a:lstStyle/>
          <a:p>
            <a:r>
              <a:rPr lang="en-US" smtClean="0"/>
              <a:t>IS 240 – Spring 2013 </a:t>
            </a:r>
            <a:endParaRPr lang="en-US"/>
          </a:p>
        </p:txBody>
      </p:sp>
      <p:sp>
        <p:nvSpPr>
          <p:cNvPr id="1802242" name="Rectangle 2"/>
          <p:cNvSpPr>
            <a:spLocks noGrp="1" noChangeArrowheads="1"/>
          </p:cNvSpPr>
          <p:nvPr>
            <p:ph type="title"/>
          </p:nvPr>
        </p:nvSpPr>
        <p:spPr/>
        <p:txBody>
          <a:bodyPr/>
          <a:lstStyle/>
          <a:p>
            <a:r>
              <a:rPr lang="en-US"/>
              <a:t>Probabilistic Models</a:t>
            </a:r>
          </a:p>
        </p:txBody>
      </p:sp>
      <p:sp>
        <p:nvSpPr>
          <p:cNvPr id="1802243" name="Rectangle 3"/>
          <p:cNvSpPr>
            <a:spLocks noChangeArrowheads="1"/>
          </p:cNvSpPr>
          <p:nvPr/>
        </p:nvSpPr>
        <p:spPr bwMode="auto">
          <a:xfrm>
            <a:off x="609600" y="1600200"/>
            <a:ext cx="381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lstStyle/>
          <a:p>
            <a:pPr marL="342900" indent="-342900" algn="l">
              <a:lnSpc>
                <a:spcPct val="90000"/>
              </a:lnSpc>
              <a:spcBef>
                <a:spcPct val="20000"/>
              </a:spcBef>
              <a:buFontTx/>
              <a:buChar char="•"/>
            </a:pPr>
            <a:r>
              <a:rPr lang="en-US" sz="2800">
                <a:latin typeface="Arial" charset="0"/>
              </a:rPr>
              <a:t>Strong theoretical basis</a:t>
            </a:r>
          </a:p>
          <a:p>
            <a:pPr marL="342900" indent="-342900" algn="l">
              <a:lnSpc>
                <a:spcPct val="90000"/>
              </a:lnSpc>
              <a:spcBef>
                <a:spcPct val="20000"/>
              </a:spcBef>
              <a:buFontTx/>
              <a:buChar char="•"/>
            </a:pPr>
            <a:r>
              <a:rPr lang="en-US" sz="2800">
                <a:latin typeface="Arial" charset="0"/>
              </a:rPr>
              <a:t>In principle should supply the best predictions of relevance given available information</a:t>
            </a:r>
          </a:p>
          <a:p>
            <a:pPr marL="342900" indent="-342900" algn="l">
              <a:lnSpc>
                <a:spcPct val="90000"/>
              </a:lnSpc>
              <a:spcBef>
                <a:spcPct val="20000"/>
              </a:spcBef>
              <a:buFontTx/>
              <a:buChar char="•"/>
            </a:pPr>
            <a:r>
              <a:rPr lang="en-US" sz="2800">
                <a:latin typeface="Arial" charset="0"/>
              </a:rPr>
              <a:t>Computationally efficient, straight- forward implementation (if based on LR)</a:t>
            </a:r>
          </a:p>
        </p:txBody>
      </p:sp>
      <p:sp>
        <p:nvSpPr>
          <p:cNvPr id="1802244" name="Rectangle 4"/>
          <p:cNvSpPr>
            <a:spLocks noChangeArrowheads="1"/>
          </p:cNvSpPr>
          <p:nvPr/>
        </p:nvSpPr>
        <p:spPr bwMode="auto">
          <a:xfrm>
            <a:off x="4648200" y="1600200"/>
            <a:ext cx="4038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bIns="0"/>
          <a:lstStyle/>
          <a:p>
            <a:pPr marL="342900" indent="-342900" algn="l">
              <a:spcBef>
                <a:spcPct val="20000"/>
              </a:spcBef>
              <a:buFontTx/>
              <a:buChar char="•"/>
            </a:pPr>
            <a:r>
              <a:rPr lang="en-US" sz="2800">
                <a:latin typeface="Arial" charset="0"/>
              </a:rPr>
              <a:t>Relevance information is required -- or is </a:t>
            </a:r>
            <a:r>
              <a:rPr lang="ja-JP" altLang="en-US" sz="2800">
                <a:latin typeface="Arial"/>
              </a:rPr>
              <a:t>“</a:t>
            </a:r>
            <a:r>
              <a:rPr lang="en-US" sz="2800">
                <a:latin typeface="Arial" charset="0"/>
              </a:rPr>
              <a:t>guestimated</a:t>
            </a:r>
            <a:r>
              <a:rPr lang="ja-JP" altLang="en-US" sz="2800">
                <a:latin typeface="Arial"/>
              </a:rPr>
              <a:t>”</a:t>
            </a:r>
            <a:endParaRPr lang="en-US" sz="2800">
              <a:latin typeface="Arial" charset="0"/>
            </a:endParaRPr>
          </a:p>
          <a:p>
            <a:pPr marL="342900" indent="-342900" algn="l">
              <a:spcBef>
                <a:spcPct val="20000"/>
              </a:spcBef>
              <a:buFontTx/>
              <a:buChar char="•"/>
            </a:pPr>
            <a:r>
              <a:rPr lang="en-US" sz="2800">
                <a:latin typeface="Arial" charset="0"/>
              </a:rPr>
              <a:t>Important indicators of relevance may not be captured by the model</a:t>
            </a:r>
          </a:p>
          <a:p>
            <a:pPr marL="342900" indent="-342900" algn="l">
              <a:spcBef>
                <a:spcPct val="20000"/>
              </a:spcBef>
              <a:buFontTx/>
              <a:buChar char="•"/>
            </a:pPr>
            <a:r>
              <a:rPr lang="en-US" sz="2800">
                <a:latin typeface="Arial" charset="0"/>
              </a:rPr>
              <a:t>Optimally requires on-going collection of relevance information</a:t>
            </a:r>
          </a:p>
        </p:txBody>
      </p:sp>
      <p:sp>
        <p:nvSpPr>
          <p:cNvPr id="1802245" name="Text Box 5"/>
          <p:cNvSpPr txBox="1">
            <a:spLocks noChangeArrowheads="1"/>
          </p:cNvSpPr>
          <p:nvPr/>
        </p:nvSpPr>
        <p:spPr bwMode="auto">
          <a:xfrm>
            <a:off x="1447800" y="1065213"/>
            <a:ext cx="191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2400" b="1" i="1" u="sng">
                <a:latin typeface="Arial" charset="0"/>
              </a:rPr>
              <a:t>Advantages</a:t>
            </a:r>
            <a:endParaRPr lang="en-US" sz="2400">
              <a:latin typeface="Arial" charset="0"/>
            </a:endParaRPr>
          </a:p>
        </p:txBody>
      </p:sp>
      <p:sp>
        <p:nvSpPr>
          <p:cNvPr id="1802246" name="Text Box 6"/>
          <p:cNvSpPr txBox="1">
            <a:spLocks noChangeArrowheads="1"/>
          </p:cNvSpPr>
          <p:nvPr/>
        </p:nvSpPr>
        <p:spPr bwMode="auto">
          <a:xfrm>
            <a:off x="5562600" y="1065213"/>
            <a:ext cx="2335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2400" b="1" i="1" u="sng">
                <a:latin typeface="Arial" charset="0"/>
              </a:rPr>
              <a:t>Disadvantages</a:t>
            </a:r>
            <a:endParaRPr lang="en-US" sz="2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804290" name="Rectangle 2"/>
          <p:cNvSpPr>
            <a:spLocks noGrp="1" noChangeArrowheads="1"/>
          </p:cNvSpPr>
          <p:nvPr>
            <p:ph type="title"/>
          </p:nvPr>
        </p:nvSpPr>
        <p:spPr/>
        <p:txBody>
          <a:bodyPr/>
          <a:lstStyle/>
          <a:p>
            <a:r>
              <a:rPr lang="en-US"/>
              <a:t>Test Collection</a:t>
            </a:r>
          </a:p>
        </p:txBody>
      </p:sp>
      <p:sp>
        <p:nvSpPr>
          <p:cNvPr id="1804291" name="Rectangle 3"/>
          <p:cNvSpPr>
            <a:spLocks noGrp="1" noChangeArrowheads="1"/>
          </p:cNvSpPr>
          <p:nvPr>
            <p:ph type="body" idx="1"/>
          </p:nvPr>
        </p:nvSpPr>
        <p:spPr/>
        <p:txBody>
          <a:bodyPr/>
          <a:lstStyle/>
          <a:p>
            <a:r>
              <a:rPr lang="en-US" dirty="0">
                <a:cs typeface="Times New Roman" charset="0"/>
              </a:rPr>
              <a:t>California Environmental Information Catalog (CEIC)</a:t>
            </a:r>
          </a:p>
          <a:p>
            <a:r>
              <a:rPr lang="en-US" dirty="0">
                <a:cs typeface="Times New Roman" charset="0"/>
              </a:rPr>
              <a:t>http://</a:t>
            </a:r>
            <a:r>
              <a:rPr lang="en-US" dirty="0" err="1">
                <a:cs typeface="Times New Roman" charset="0"/>
              </a:rPr>
              <a:t>ceres.ca.gov</a:t>
            </a:r>
            <a:r>
              <a:rPr lang="en-US" dirty="0">
                <a:cs typeface="Times New Roman" charset="0"/>
              </a:rPr>
              <a:t>/catalog. </a:t>
            </a:r>
          </a:p>
          <a:p>
            <a:endParaRPr lang="en-US" dirty="0">
              <a:cs typeface="Times New Roman" charset="0"/>
            </a:endParaRPr>
          </a:p>
          <a:p>
            <a:r>
              <a:rPr lang="en-US" dirty="0">
                <a:cs typeface="Times New Roman" charset="0"/>
              </a:rPr>
              <a:t>Approximately 2500 records selected from collection (Aug 2003) of ~ 4000.</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806338" name="Rectangle 2"/>
          <p:cNvSpPr>
            <a:spLocks noGrp="1" noChangeArrowheads="1"/>
          </p:cNvSpPr>
          <p:nvPr>
            <p:ph type="title"/>
          </p:nvPr>
        </p:nvSpPr>
        <p:spPr/>
        <p:txBody>
          <a:bodyPr/>
          <a:lstStyle/>
          <a:p>
            <a:r>
              <a:rPr lang="en-US"/>
              <a:t>Test Collection Overview</a:t>
            </a:r>
          </a:p>
        </p:txBody>
      </p:sp>
      <p:sp>
        <p:nvSpPr>
          <p:cNvPr id="1806339" name="Rectangle 3"/>
          <p:cNvSpPr>
            <a:spLocks noGrp="1" noChangeArrowheads="1"/>
          </p:cNvSpPr>
          <p:nvPr>
            <p:ph type="body" idx="1"/>
          </p:nvPr>
        </p:nvSpPr>
        <p:spPr/>
        <p:txBody>
          <a:bodyPr/>
          <a:lstStyle/>
          <a:p>
            <a:pPr>
              <a:lnSpc>
                <a:spcPct val="90000"/>
              </a:lnSpc>
            </a:pPr>
            <a:r>
              <a:rPr lang="en-US" sz="2000"/>
              <a:t>2554 metadata records indexed by 322 unique geographic regions (represented as MBRs) and associated place names. </a:t>
            </a:r>
          </a:p>
          <a:p>
            <a:pPr lvl="1">
              <a:lnSpc>
                <a:spcPct val="90000"/>
              </a:lnSpc>
            </a:pPr>
            <a:r>
              <a:rPr lang="en-US" sz="1800"/>
              <a:t>2072 records (81%) indexed by 141 unique CA place names</a:t>
            </a:r>
          </a:p>
          <a:p>
            <a:pPr lvl="2">
              <a:lnSpc>
                <a:spcPct val="90000"/>
              </a:lnSpc>
            </a:pPr>
            <a:r>
              <a:rPr lang="en-US" sz="1600"/>
              <a:t>881 records indexed by 42 unique counties (out of a total of 46 unique counties indexed in CEIC collection)</a:t>
            </a:r>
          </a:p>
          <a:p>
            <a:pPr lvl="2">
              <a:lnSpc>
                <a:spcPct val="90000"/>
              </a:lnSpc>
            </a:pPr>
            <a:r>
              <a:rPr lang="en-US" sz="1600"/>
              <a:t>427 records indexed by 76 cities (of 120)</a:t>
            </a:r>
          </a:p>
          <a:p>
            <a:pPr lvl="2">
              <a:lnSpc>
                <a:spcPct val="90000"/>
              </a:lnSpc>
            </a:pPr>
            <a:r>
              <a:rPr lang="en-US" sz="1600"/>
              <a:t>179 records by 8 bioregions (of 9)</a:t>
            </a:r>
          </a:p>
          <a:p>
            <a:pPr lvl="2">
              <a:lnSpc>
                <a:spcPct val="90000"/>
              </a:lnSpc>
            </a:pPr>
            <a:r>
              <a:rPr lang="en-US" sz="1600"/>
              <a:t>3 records by 2 national parks  (of 5)</a:t>
            </a:r>
          </a:p>
          <a:p>
            <a:pPr lvl="2">
              <a:lnSpc>
                <a:spcPct val="90000"/>
              </a:lnSpc>
            </a:pPr>
            <a:r>
              <a:rPr lang="en-US" sz="1600"/>
              <a:t>309 records by 11 national forests (of 11)</a:t>
            </a:r>
          </a:p>
          <a:p>
            <a:pPr lvl="2">
              <a:lnSpc>
                <a:spcPct val="90000"/>
              </a:lnSpc>
            </a:pPr>
            <a:r>
              <a:rPr lang="en-US" sz="1600"/>
              <a:t>3 record by 1 regional water quality control board region (of 1)</a:t>
            </a:r>
          </a:p>
          <a:p>
            <a:pPr lvl="2">
              <a:lnSpc>
                <a:spcPct val="90000"/>
              </a:lnSpc>
            </a:pPr>
            <a:r>
              <a:rPr lang="en-US" sz="1600"/>
              <a:t>270 records by 1 state (CA)</a:t>
            </a:r>
          </a:p>
          <a:p>
            <a:pPr lvl="1">
              <a:lnSpc>
                <a:spcPct val="90000"/>
              </a:lnSpc>
            </a:pPr>
            <a:r>
              <a:rPr lang="en-US" sz="1800"/>
              <a:t>482 records (19%) indexed by 179 unique user defined areas (approx 240) for regions within or overlapping CA</a:t>
            </a:r>
          </a:p>
          <a:p>
            <a:pPr lvl="2">
              <a:lnSpc>
                <a:spcPct val="90000"/>
              </a:lnSpc>
            </a:pPr>
            <a:r>
              <a:rPr lang="en-US" sz="1600"/>
              <a:t>12% represent onshore regions (within the CA mainland) </a:t>
            </a:r>
          </a:p>
          <a:p>
            <a:pPr lvl="2">
              <a:lnSpc>
                <a:spcPct val="90000"/>
              </a:lnSpc>
            </a:pPr>
            <a:r>
              <a:rPr lang="en-US" sz="1600"/>
              <a:t>88% (158 of 179) offshore or coastal regions</a:t>
            </a:r>
          </a:p>
          <a:p>
            <a:pPr lvl="1">
              <a:lnSpc>
                <a:spcPct val="90000"/>
              </a:lnSpc>
            </a:pPr>
            <a:endParaRPr lang="en-US" sz="180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3"/>
          <p:cNvSpPr>
            <a:spLocks noGrp="1"/>
          </p:cNvSpPr>
          <p:nvPr>
            <p:ph type="dt" sz="half" idx="10"/>
          </p:nvPr>
        </p:nvSpPr>
        <p:spPr/>
        <p:txBody>
          <a:bodyPr/>
          <a:lstStyle/>
          <a:p>
            <a:r>
              <a:rPr lang="en-US" smtClean="0"/>
              <a:t>IS 240 – Spring 2013 </a:t>
            </a:r>
            <a:endParaRPr lang="en-US"/>
          </a:p>
        </p:txBody>
      </p:sp>
      <p:sp>
        <p:nvSpPr>
          <p:cNvPr id="1808386" name="Rectangle 2"/>
          <p:cNvSpPr>
            <a:spLocks noGrp="1" noChangeArrowheads="1"/>
          </p:cNvSpPr>
          <p:nvPr>
            <p:ph type="title"/>
          </p:nvPr>
        </p:nvSpPr>
        <p:spPr/>
        <p:txBody>
          <a:bodyPr/>
          <a:lstStyle/>
          <a:p>
            <a:r>
              <a:rPr lang="en-US" sz="2000"/>
              <a:t>CA Named Places in the Test Collection – complex polygons</a:t>
            </a:r>
          </a:p>
        </p:txBody>
      </p:sp>
      <p:grpSp>
        <p:nvGrpSpPr>
          <p:cNvPr id="1808387" name="Group 3"/>
          <p:cNvGrpSpPr>
            <a:grpSpLocks/>
          </p:cNvGrpSpPr>
          <p:nvPr/>
        </p:nvGrpSpPr>
        <p:grpSpPr bwMode="auto">
          <a:xfrm>
            <a:off x="1019175" y="1600200"/>
            <a:ext cx="7124700" cy="4648200"/>
            <a:chOff x="642" y="1152"/>
            <a:chExt cx="4488" cy="2928"/>
          </a:xfrm>
        </p:grpSpPr>
        <p:pic>
          <p:nvPicPr>
            <p:cNvPr id="1808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 y="2610"/>
              <a:ext cx="1290" cy="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08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 y="2592"/>
              <a:ext cx="1272" cy="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083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 y="2592"/>
              <a:ext cx="1254" cy="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083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4" y="1182"/>
              <a:ext cx="1278" cy="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0839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 y="1152"/>
              <a:ext cx="1278" cy="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08393" name="Text Box 9"/>
            <p:cNvSpPr txBox="1">
              <a:spLocks noChangeArrowheads="1"/>
            </p:cNvSpPr>
            <p:nvPr/>
          </p:nvSpPr>
          <p:spPr bwMode="auto">
            <a:xfrm>
              <a:off x="1225" y="1407"/>
              <a:ext cx="577"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Counties</a:t>
              </a:r>
            </a:p>
          </p:txBody>
        </p:sp>
        <p:sp>
          <p:nvSpPr>
            <p:cNvPr id="1808394" name="Text Box 10"/>
            <p:cNvSpPr txBox="1">
              <a:spLocks noChangeArrowheads="1"/>
            </p:cNvSpPr>
            <p:nvPr/>
          </p:nvSpPr>
          <p:spPr bwMode="auto">
            <a:xfrm>
              <a:off x="2928" y="1414"/>
              <a:ext cx="421"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Cities</a:t>
              </a:r>
            </a:p>
          </p:txBody>
        </p:sp>
        <p:sp>
          <p:nvSpPr>
            <p:cNvPr id="1808395" name="Text Box 11"/>
            <p:cNvSpPr txBox="1">
              <a:spLocks noChangeArrowheads="1"/>
            </p:cNvSpPr>
            <p:nvPr/>
          </p:nvSpPr>
          <p:spPr bwMode="auto">
            <a:xfrm>
              <a:off x="1228" y="2736"/>
              <a:ext cx="595" cy="3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National </a:t>
              </a:r>
            </a:p>
            <a:p>
              <a:r>
                <a:rPr lang="en-US"/>
                <a:t>Parks</a:t>
              </a:r>
            </a:p>
          </p:txBody>
        </p:sp>
        <p:sp>
          <p:nvSpPr>
            <p:cNvPr id="1808396" name="Text Box 12"/>
            <p:cNvSpPr txBox="1">
              <a:spLocks noChangeArrowheads="1"/>
            </p:cNvSpPr>
            <p:nvPr/>
          </p:nvSpPr>
          <p:spPr bwMode="auto">
            <a:xfrm>
              <a:off x="2928" y="2736"/>
              <a:ext cx="595" cy="3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National </a:t>
              </a:r>
            </a:p>
            <a:p>
              <a:r>
                <a:rPr lang="en-US"/>
                <a:t>Forests</a:t>
              </a:r>
            </a:p>
          </p:txBody>
        </p:sp>
        <p:pic>
          <p:nvPicPr>
            <p:cNvPr id="1808397" name="Picture 13"/>
            <p:cNvPicPr>
              <a:picLocks noChangeAspect="1" noChangeArrowheads="1"/>
            </p:cNvPicPr>
            <p:nvPr/>
          </p:nvPicPr>
          <p:blipFill>
            <a:blip r:embed="rId8">
              <a:extLst>
                <a:ext uri="{28A0092B-C50C-407E-A947-70E740481C1C}">
                  <a14:useLocalDpi xmlns:a14="http://schemas.microsoft.com/office/drawing/2010/main" val="0"/>
                </a:ext>
              </a:extLst>
            </a:blip>
            <a:srcRect t="3200" b="800"/>
            <a:stretch>
              <a:fillRect/>
            </a:stretch>
          </p:blipFill>
          <p:spPr bwMode="auto">
            <a:xfrm>
              <a:off x="3696" y="1200"/>
              <a:ext cx="1272" cy="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08398" name="Text Box 14"/>
            <p:cNvSpPr txBox="1">
              <a:spLocks noChangeArrowheads="1"/>
            </p:cNvSpPr>
            <p:nvPr/>
          </p:nvSpPr>
          <p:spPr bwMode="auto">
            <a:xfrm>
              <a:off x="4368" y="2736"/>
              <a:ext cx="762" cy="3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Water QCB </a:t>
              </a:r>
            </a:p>
            <a:p>
              <a:r>
                <a:rPr lang="en-US"/>
                <a:t>Regions</a:t>
              </a:r>
            </a:p>
          </p:txBody>
        </p:sp>
        <p:sp>
          <p:nvSpPr>
            <p:cNvPr id="1808399" name="Text Box 15"/>
            <p:cNvSpPr txBox="1">
              <a:spLocks noChangeArrowheads="1"/>
            </p:cNvSpPr>
            <p:nvPr/>
          </p:nvSpPr>
          <p:spPr bwMode="auto">
            <a:xfrm>
              <a:off x="4307" y="1414"/>
              <a:ext cx="684"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Bioregions</a:t>
              </a:r>
            </a:p>
          </p:txBody>
        </p:sp>
      </p:gr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smtClean="0"/>
              <a:t>IS 240 – Spring 2013 </a:t>
            </a:r>
            <a:endParaRPr lang="en-US"/>
          </a:p>
        </p:txBody>
      </p:sp>
      <p:sp>
        <p:nvSpPr>
          <p:cNvPr id="1810434" name="Rectangle 2"/>
          <p:cNvSpPr>
            <a:spLocks noGrp="1" noChangeArrowheads="1"/>
          </p:cNvSpPr>
          <p:nvPr>
            <p:ph type="title"/>
          </p:nvPr>
        </p:nvSpPr>
        <p:spPr/>
        <p:txBody>
          <a:bodyPr/>
          <a:lstStyle/>
          <a:p>
            <a:r>
              <a:rPr lang="en-US" sz="2800"/>
              <a:t>CA Counties – Geometric Approximations</a:t>
            </a:r>
          </a:p>
        </p:txBody>
      </p:sp>
      <p:pic>
        <p:nvPicPr>
          <p:cNvPr id="1810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0" y="1752600"/>
            <a:ext cx="314325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10436" name="Text Box 4"/>
          <p:cNvSpPr txBox="1">
            <a:spLocks noChangeArrowheads="1"/>
          </p:cNvSpPr>
          <p:nvPr/>
        </p:nvSpPr>
        <p:spPr bwMode="auto">
          <a:xfrm>
            <a:off x="2667000" y="2057400"/>
            <a:ext cx="9906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MBRs</a:t>
            </a:r>
          </a:p>
        </p:txBody>
      </p:sp>
      <p:pic>
        <p:nvPicPr>
          <p:cNvPr id="1810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752600"/>
            <a:ext cx="3133725"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10438" name="Text Box 6"/>
          <p:cNvSpPr txBox="1">
            <a:spLocks noChangeArrowheads="1"/>
          </p:cNvSpPr>
          <p:nvPr/>
        </p:nvSpPr>
        <p:spPr bwMode="auto">
          <a:xfrm>
            <a:off x="2667000" y="5622925"/>
            <a:ext cx="4102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a:t>Ave. False Area of Approximation:</a:t>
            </a:r>
          </a:p>
          <a:p>
            <a:r>
              <a:rPr lang="en-US" sz="1800"/>
              <a:t>MBRs:  94.61%	Convex Hulls: 26.73%</a:t>
            </a:r>
          </a:p>
        </p:txBody>
      </p:sp>
      <p:sp>
        <p:nvSpPr>
          <p:cNvPr id="1810439" name="Text Box 7"/>
          <p:cNvSpPr txBox="1">
            <a:spLocks noChangeArrowheads="1"/>
          </p:cNvSpPr>
          <p:nvPr/>
        </p:nvSpPr>
        <p:spPr bwMode="auto">
          <a:xfrm>
            <a:off x="6400800" y="2057400"/>
            <a:ext cx="1878013"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Convex Hulls</a:t>
            </a:r>
          </a:p>
        </p:txBody>
      </p:sp>
      <p:sp>
        <p:nvSpPr>
          <p:cNvPr id="1810440" name="Line 8"/>
          <p:cNvSpPr>
            <a:spLocks noChangeShapeType="1"/>
          </p:cNvSpPr>
          <p:nvPr/>
        </p:nvSpPr>
        <p:spPr bwMode="auto">
          <a:xfrm>
            <a:off x="1143000" y="5562600"/>
            <a:ext cx="723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smtClean="0"/>
              <a:t>IS 240 – Spring 2013 </a:t>
            </a:r>
            <a:endParaRPr lang="en-US"/>
          </a:p>
        </p:txBody>
      </p:sp>
      <p:sp>
        <p:nvSpPr>
          <p:cNvPr id="1812482" name="Rectangle 2"/>
          <p:cNvSpPr>
            <a:spLocks noGrp="1" noChangeArrowheads="1"/>
          </p:cNvSpPr>
          <p:nvPr>
            <p:ph type="title"/>
          </p:nvPr>
        </p:nvSpPr>
        <p:spPr/>
        <p:txBody>
          <a:bodyPr/>
          <a:lstStyle/>
          <a:p>
            <a:r>
              <a:rPr lang="en-US" sz="2400"/>
              <a:t>CA User Defined Areas (UDAs) in the Test Collection</a:t>
            </a:r>
          </a:p>
        </p:txBody>
      </p:sp>
      <p:pic>
        <p:nvPicPr>
          <p:cNvPr id="1812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47800"/>
            <a:ext cx="4895850"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en-US" smtClean="0"/>
              <a:t>IS 240 – Spring 2013 </a:t>
            </a:r>
            <a:endParaRPr lang="en-US"/>
          </a:p>
        </p:txBody>
      </p:sp>
      <p:sp>
        <p:nvSpPr>
          <p:cNvPr id="1887234" name="Text Box 2"/>
          <p:cNvSpPr txBox="1">
            <a:spLocks noChangeArrowheads="1"/>
          </p:cNvSpPr>
          <p:nvPr/>
        </p:nvSpPr>
        <p:spPr bwMode="auto">
          <a:xfrm>
            <a:off x="2762250" y="2025650"/>
            <a:ext cx="3562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3600" b="1" i="1">
                <a:solidFill>
                  <a:srgbClr val="FF0000"/>
                </a:solidFill>
                <a:cs typeface="ＭＳ Ｐゴシック" charset="0"/>
              </a:rPr>
              <a:t>Framework of IE</a:t>
            </a:r>
            <a:r>
              <a:rPr kumimoji="1" lang="en-US" altLang="ja-JP" sz="2400">
                <a:cs typeface="ＭＳ Ｐゴシック" charset="0"/>
              </a:rPr>
              <a:t> </a:t>
            </a:r>
          </a:p>
        </p:txBody>
      </p:sp>
      <p:sp>
        <p:nvSpPr>
          <p:cNvPr id="1887235" name="Text Box 3"/>
          <p:cNvSpPr txBox="1">
            <a:spLocks noChangeArrowheads="1"/>
          </p:cNvSpPr>
          <p:nvPr/>
        </p:nvSpPr>
        <p:spPr bwMode="auto">
          <a:xfrm>
            <a:off x="3060700" y="3429000"/>
            <a:ext cx="3036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IE as compromise NLP</a:t>
            </a:r>
          </a:p>
        </p:txBody>
      </p:sp>
      <p:sp>
        <p:nvSpPr>
          <p:cNvPr id="1887236" name="Text Box 4"/>
          <p:cNvSpPr txBox="1">
            <a:spLocks noChangeArrowheads="1"/>
          </p:cNvSpPr>
          <p:nvPr/>
        </p:nvSpPr>
        <p:spPr bwMode="auto">
          <a:xfrm>
            <a:off x="4886325" y="6172200"/>
            <a:ext cx="4256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accent2"/>
                </a:solidFill>
              </a:rPr>
              <a:t>Slides from Prof. J. Tsujii, Univ of Tokyo and Univ of Manchester</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half" idx="10"/>
          </p:nvPr>
        </p:nvSpPr>
        <p:spPr/>
        <p:txBody>
          <a:bodyPr/>
          <a:lstStyle/>
          <a:p>
            <a:r>
              <a:rPr lang="en-US" smtClean="0"/>
              <a:t>IS 240 – Spring 2013 </a:t>
            </a:r>
            <a:endParaRPr lang="en-US"/>
          </a:p>
        </p:txBody>
      </p:sp>
      <p:sp>
        <p:nvSpPr>
          <p:cNvPr id="1814530" name="Rectangle 2"/>
          <p:cNvSpPr>
            <a:spLocks noGrp="1" noChangeArrowheads="1"/>
          </p:cNvSpPr>
          <p:nvPr>
            <p:ph type="title"/>
          </p:nvPr>
        </p:nvSpPr>
        <p:spPr/>
        <p:txBody>
          <a:bodyPr/>
          <a:lstStyle/>
          <a:p>
            <a:r>
              <a:rPr lang="en-US" sz="2800"/>
              <a:t>Test Collection Query Regions: CA Counties</a:t>
            </a:r>
          </a:p>
        </p:txBody>
      </p:sp>
      <p:sp>
        <p:nvSpPr>
          <p:cNvPr id="1814531" name="Rectangle 3"/>
          <p:cNvSpPr>
            <a:spLocks noGrp="1" noChangeArrowheads="1"/>
          </p:cNvSpPr>
          <p:nvPr>
            <p:ph type="body" idx="4294967295"/>
          </p:nvPr>
        </p:nvSpPr>
        <p:spPr>
          <a:xfrm>
            <a:off x="5334000" y="1828800"/>
            <a:ext cx="3810000" cy="4114800"/>
          </a:xfrm>
        </p:spPr>
        <p:txBody>
          <a:bodyPr/>
          <a:lstStyle/>
          <a:p>
            <a:pPr>
              <a:buFontTx/>
              <a:buNone/>
            </a:pPr>
            <a:r>
              <a:rPr lang="en-US" sz="1800"/>
              <a:t>42  of 58 counties referenced in the test collection metadata</a:t>
            </a:r>
          </a:p>
          <a:p>
            <a:endParaRPr lang="en-US" sz="1800"/>
          </a:p>
          <a:p>
            <a:r>
              <a:rPr lang="en-US" sz="1800"/>
              <a:t>10 counties randomly selected as query regions to train LR model</a:t>
            </a:r>
          </a:p>
          <a:p>
            <a:endParaRPr lang="en-US" sz="1800"/>
          </a:p>
          <a:p>
            <a:r>
              <a:rPr lang="en-US" sz="1800"/>
              <a:t>32 counties used as query regions to test model</a:t>
            </a:r>
          </a:p>
        </p:txBody>
      </p:sp>
      <p:sp>
        <p:nvSpPr>
          <p:cNvPr id="1814532" name="Rectangle 4"/>
          <p:cNvSpPr>
            <a:spLocks noChangeArrowheads="1"/>
          </p:cNvSpPr>
          <p:nvPr/>
        </p:nvSpPr>
        <p:spPr bwMode="auto">
          <a:xfrm>
            <a:off x="5029200" y="4343400"/>
            <a:ext cx="228600" cy="2286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14533" name="Rectangle 5"/>
          <p:cNvSpPr>
            <a:spLocks noChangeArrowheads="1"/>
          </p:cNvSpPr>
          <p:nvPr/>
        </p:nvSpPr>
        <p:spPr bwMode="auto">
          <a:xfrm>
            <a:off x="5029200" y="2971800"/>
            <a:ext cx="228600" cy="228600"/>
          </a:xfrm>
          <a:prstGeom prst="rect">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8145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1524000"/>
            <a:ext cx="340995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816578" name="Rectangle 2"/>
          <p:cNvSpPr>
            <a:spLocks noGrp="1" noChangeArrowheads="1"/>
          </p:cNvSpPr>
          <p:nvPr>
            <p:ph type="title"/>
          </p:nvPr>
        </p:nvSpPr>
        <p:spPr/>
        <p:txBody>
          <a:bodyPr/>
          <a:lstStyle/>
          <a:p>
            <a:r>
              <a:rPr lang="en-US" sz="3200"/>
              <a:t>Test Collection Relevance Judgements</a:t>
            </a:r>
          </a:p>
        </p:txBody>
      </p:sp>
      <p:sp>
        <p:nvSpPr>
          <p:cNvPr id="1816579" name="Rectangle 3"/>
          <p:cNvSpPr>
            <a:spLocks noGrp="1" noChangeArrowheads="1"/>
          </p:cNvSpPr>
          <p:nvPr>
            <p:ph type="body" idx="1"/>
          </p:nvPr>
        </p:nvSpPr>
        <p:spPr/>
        <p:txBody>
          <a:bodyPr/>
          <a:lstStyle/>
          <a:p>
            <a:pPr>
              <a:lnSpc>
                <a:spcPct val="90000"/>
              </a:lnSpc>
            </a:pPr>
            <a:r>
              <a:rPr lang="en-US" sz="1600"/>
              <a:t>Determine the reference set of candidate GIO regions relevant to each county query region:</a:t>
            </a:r>
          </a:p>
          <a:p>
            <a:pPr>
              <a:lnSpc>
                <a:spcPct val="90000"/>
              </a:lnSpc>
            </a:pPr>
            <a:r>
              <a:rPr lang="en-US" sz="1600"/>
              <a:t>Complex polygon data was used to select all CA place named regions (i.e. counties, cities, bioregions, national parks, national forests, and state regional water quality control boards) that overlap each county query region.</a:t>
            </a:r>
          </a:p>
          <a:p>
            <a:pPr>
              <a:lnSpc>
                <a:spcPct val="90000"/>
              </a:lnSpc>
            </a:pPr>
            <a:r>
              <a:rPr lang="en-US" sz="1600"/>
              <a:t>All overlapping regions were reviewed (semi-automatically) to remove sliver matches, i.e. those regions that only overlap due to differences in the resolution of the 6 data sets. </a:t>
            </a:r>
          </a:p>
          <a:p>
            <a:pPr lvl="1">
              <a:lnSpc>
                <a:spcPct val="90000"/>
              </a:lnSpc>
            </a:pPr>
            <a:r>
              <a:rPr lang="en-US" sz="1400"/>
              <a:t>Automated review: overlaps where overlap area/GIO area &gt; .00025 considered relevant, else not relevant. </a:t>
            </a:r>
          </a:p>
          <a:p>
            <a:pPr lvl="1">
              <a:lnSpc>
                <a:spcPct val="90000"/>
              </a:lnSpc>
            </a:pPr>
            <a:r>
              <a:rPr lang="en-US" sz="1400"/>
              <a:t>Cases manually reviewed: overlap area/query area &lt; .001  and overlap area/GIO area &lt; .02</a:t>
            </a:r>
          </a:p>
          <a:p>
            <a:pPr>
              <a:lnSpc>
                <a:spcPct val="90000"/>
              </a:lnSpc>
            </a:pPr>
            <a:r>
              <a:rPr lang="en-US" sz="1600"/>
              <a:t>The MBRs and metadata for all information objects referenced by UDAs (user-defined areas) were manually reviewed to determine their relevance to each query region.  This process could not be automated because, unlike the CA place named regions, there are no complex polygon representations that delineate the UDAs.</a:t>
            </a:r>
          </a:p>
          <a:p>
            <a:pPr>
              <a:lnSpc>
                <a:spcPct val="90000"/>
              </a:lnSpc>
            </a:pPr>
            <a:r>
              <a:rPr lang="en-US" sz="1600"/>
              <a:t>This process resulted in a master file of CA place named regions and UDAs relevant to each of the 42 CA county query regions. </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IS 240 – Spring 2013 </a:t>
            </a:r>
            <a:endParaRPr lang="en-US"/>
          </a:p>
        </p:txBody>
      </p:sp>
      <p:sp>
        <p:nvSpPr>
          <p:cNvPr id="1818626" name="Rectangle 2"/>
          <p:cNvSpPr>
            <a:spLocks noGrp="1" noChangeArrowheads="1"/>
          </p:cNvSpPr>
          <p:nvPr>
            <p:ph type="title"/>
          </p:nvPr>
        </p:nvSpPr>
        <p:spPr/>
        <p:txBody>
          <a:bodyPr/>
          <a:lstStyle/>
          <a:p>
            <a:r>
              <a:rPr lang="en-US"/>
              <a:t>LR model</a:t>
            </a:r>
          </a:p>
        </p:txBody>
      </p:sp>
      <p:sp>
        <p:nvSpPr>
          <p:cNvPr id="1818627" name="AutoShape 3"/>
          <p:cNvSpPr>
            <a:spLocks noGrp="1" noChangeAspect="1" noChangeArrowheads="1"/>
          </p:cNvSpPr>
          <p:nvPr>
            <p:ph type="body" idx="1"/>
          </p:nvPr>
        </p:nvSpPr>
        <p:spPr>
          <a:xfrm>
            <a:off x="685800" y="1828800"/>
            <a:ext cx="7772400" cy="4114800"/>
          </a:xfrm>
        </p:spPr>
        <p:txBody>
          <a:bodyPr/>
          <a:lstStyle/>
          <a:p>
            <a:r>
              <a:rPr lang="en-US" sz="2000" b="1" i="1">
                <a:cs typeface="Times New Roman" charset="0"/>
              </a:rPr>
              <a:t>X</a:t>
            </a:r>
            <a:r>
              <a:rPr lang="en-US" sz="2000" b="1" i="1" baseline="-30000">
                <a:cs typeface="Times New Roman" charset="0"/>
              </a:rPr>
              <a:t>1</a:t>
            </a:r>
            <a:r>
              <a:rPr lang="en-US" sz="2000">
                <a:cs typeface="Times New Roman" charset="0"/>
              </a:rPr>
              <a:t> = area of overlap(query region, candidate GIO) / area of query region</a:t>
            </a:r>
          </a:p>
          <a:p>
            <a:pPr>
              <a:buFontTx/>
              <a:buNone/>
            </a:pPr>
            <a:r>
              <a:rPr lang="en-US" sz="2000">
                <a:cs typeface="Times New Roman" charset="0"/>
              </a:rPr>
              <a:t> </a:t>
            </a:r>
            <a:endParaRPr lang="en-US" sz="1400">
              <a:cs typeface="Times New Roman" charset="0"/>
            </a:endParaRPr>
          </a:p>
          <a:p>
            <a:r>
              <a:rPr lang="en-US" sz="2000" b="1" i="1">
                <a:cs typeface="Times New Roman" charset="0"/>
              </a:rPr>
              <a:t>X</a:t>
            </a:r>
            <a:r>
              <a:rPr lang="en-US" sz="2000" b="1" i="1" baseline="-30000">
                <a:cs typeface="Times New Roman" charset="0"/>
              </a:rPr>
              <a:t>2</a:t>
            </a:r>
            <a:r>
              <a:rPr lang="en-US" sz="2000" i="1">
                <a:cs typeface="Times New Roman" charset="0"/>
              </a:rPr>
              <a:t> </a:t>
            </a:r>
            <a:r>
              <a:rPr lang="en-US" sz="2000">
                <a:cs typeface="Times New Roman" charset="0"/>
              </a:rPr>
              <a:t>= area of overlap(query region, candidate GIO) / area of candidate GIO</a:t>
            </a:r>
          </a:p>
          <a:p>
            <a:endParaRPr lang="en-US" sz="1400">
              <a:cs typeface="Times New Roman" charset="0"/>
            </a:endParaRPr>
          </a:p>
          <a:p>
            <a:r>
              <a:rPr lang="en-US" sz="2000" i="1">
                <a:cs typeface="Times New Roman" charset="0"/>
              </a:rPr>
              <a:t>Where</a:t>
            </a:r>
            <a:r>
              <a:rPr lang="en-US" sz="2000">
                <a:cs typeface="Times New Roman" charset="0"/>
              </a:rPr>
              <a:t>:</a:t>
            </a:r>
          </a:p>
          <a:p>
            <a:pPr lvl="1">
              <a:buFontTx/>
              <a:buNone/>
            </a:pPr>
            <a:r>
              <a:rPr lang="en-US" sz="1800">
                <a:cs typeface="Times New Roman" charset="0"/>
              </a:rPr>
              <a:t> Range for all variables is 0 (not similar) to 1 (same)</a:t>
            </a:r>
            <a:r>
              <a:rPr lang="en-US" sz="1800"/>
              <a:t> </a:t>
            </a:r>
          </a:p>
        </p:txBody>
      </p:sp>
      <p:pic>
        <p:nvPicPr>
          <p:cNvPr id="1818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724400"/>
            <a:ext cx="8229600"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half" idx="10"/>
          </p:nvPr>
        </p:nvSpPr>
        <p:spPr/>
        <p:txBody>
          <a:bodyPr/>
          <a:lstStyle/>
          <a:p>
            <a:r>
              <a:rPr lang="en-US" smtClean="0"/>
              <a:t>IS 240 – Spring 2013 </a:t>
            </a:r>
            <a:endParaRPr lang="en-US"/>
          </a:p>
        </p:txBody>
      </p:sp>
      <p:sp>
        <p:nvSpPr>
          <p:cNvPr id="1820674" name="Rectangle 2"/>
          <p:cNvSpPr>
            <a:spLocks noGrp="1" noChangeArrowheads="1"/>
          </p:cNvSpPr>
          <p:nvPr>
            <p:ph type="title"/>
          </p:nvPr>
        </p:nvSpPr>
        <p:spPr/>
        <p:txBody>
          <a:bodyPr/>
          <a:lstStyle/>
          <a:p>
            <a:r>
              <a:rPr lang="en-US"/>
              <a:t>Some of our Results</a:t>
            </a:r>
          </a:p>
        </p:txBody>
      </p:sp>
      <p:sp>
        <p:nvSpPr>
          <p:cNvPr id="1820675" name="Rectangle 3"/>
          <p:cNvSpPr>
            <a:spLocks noGrp="1" noChangeArrowheads="1"/>
          </p:cNvSpPr>
          <p:nvPr>
            <p:ph type="body" idx="4294967295"/>
          </p:nvPr>
        </p:nvSpPr>
        <p:spPr>
          <a:xfrm>
            <a:off x="0" y="1600200"/>
            <a:ext cx="7772400" cy="4648200"/>
          </a:xfrm>
        </p:spPr>
        <p:txBody>
          <a:bodyPr/>
          <a:lstStyle/>
          <a:p>
            <a:pPr>
              <a:buFontTx/>
              <a:buNone/>
            </a:pPr>
            <a:r>
              <a:rPr lang="en-US" sz="2000" b="1"/>
              <a:t>Mean Average Query Precision:</a:t>
            </a:r>
            <a:r>
              <a:rPr lang="en-US" sz="2000"/>
              <a:t> the average precision values after each new relevant document is observed in a ranked list.</a:t>
            </a:r>
          </a:p>
        </p:txBody>
      </p:sp>
      <p:sp>
        <p:nvSpPr>
          <p:cNvPr id="1820676" name="Rectangle 4"/>
          <p:cNvSpPr>
            <a:spLocks noChangeArrowheads="1"/>
          </p:cNvSpPr>
          <p:nvPr/>
        </p:nvSpPr>
        <p:spPr bwMode="auto">
          <a:xfrm>
            <a:off x="2857500" y="2919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1820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43200"/>
            <a:ext cx="4495800" cy="1336675"/>
          </a:xfrm>
          <a:prstGeom prst="rect">
            <a:avLst/>
          </a:prstGeom>
          <a:noFill/>
          <a:extLst>
            <a:ext uri="{909E8E84-426E-40dd-AFC4-6F175D3DCCD1}">
              <a14:hiddenFill xmlns:a14="http://schemas.microsoft.com/office/drawing/2010/main">
                <a:solidFill>
                  <a:srgbClr val="FFFFFF"/>
                </a:solidFill>
              </a14:hiddenFill>
            </a:ext>
          </a:extLst>
        </p:spPr>
      </p:pic>
      <p:sp>
        <p:nvSpPr>
          <p:cNvPr id="1820678" name="Rectangle 6"/>
          <p:cNvSpPr>
            <a:spLocks noChangeArrowheads="1"/>
          </p:cNvSpPr>
          <p:nvPr/>
        </p:nvSpPr>
        <p:spPr bwMode="auto">
          <a:xfrm>
            <a:off x="2862263" y="2819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820679" name="Text Box 7"/>
          <p:cNvSpPr txBox="1">
            <a:spLocks noChangeArrowheads="1"/>
          </p:cNvSpPr>
          <p:nvPr/>
        </p:nvSpPr>
        <p:spPr bwMode="auto">
          <a:xfrm>
            <a:off x="457200" y="2362200"/>
            <a:ext cx="45926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For metadata indexed by CA named place regions:</a:t>
            </a:r>
          </a:p>
        </p:txBody>
      </p:sp>
      <p:sp>
        <p:nvSpPr>
          <p:cNvPr id="1820680" name="Text Box 8"/>
          <p:cNvSpPr txBox="1">
            <a:spLocks noChangeArrowheads="1"/>
          </p:cNvSpPr>
          <p:nvPr/>
        </p:nvSpPr>
        <p:spPr bwMode="auto">
          <a:xfrm>
            <a:off x="838200" y="4191000"/>
            <a:ext cx="3468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For all metadata in the test collection:</a:t>
            </a:r>
          </a:p>
        </p:txBody>
      </p:sp>
      <p:sp>
        <p:nvSpPr>
          <p:cNvPr id="1820681" name="Text Box 9"/>
          <p:cNvSpPr txBox="1">
            <a:spLocks noChangeArrowheads="1"/>
          </p:cNvSpPr>
          <p:nvPr/>
        </p:nvSpPr>
        <p:spPr bwMode="auto">
          <a:xfrm>
            <a:off x="5181600" y="2819400"/>
            <a:ext cx="3435350" cy="3292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1400" b="1" dirty="0"/>
              <a:t>These results suggest:</a:t>
            </a:r>
          </a:p>
          <a:p>
            <a:pPr algn="l">
              <a:buFontTx/>
              <a:buChar char="•"/>
            </a:pPr>
            <a:r>
              <a:rPr lang="en-US" sz="1400" dirty="0"/>
              <a:t>Convex Hulls perform better than MBRs</a:t>
            </a:r>
          </a:p>
          <a:p>
            <a:pPr lvl="1" algn="l">
              <a:buFontTx/>
              <a:buChar char="•"/>
            </a:pPr>
            <a:r>
              <a:rPr lang="en-US" sz="1400" dirty="0"/>
              <a:t>Expected result given that the CH is a higher quality approximation</a:t>
            </a:r>
          </a:p>
          <a:p>
            <a:pPr lvl="1" algn="l">
              <a:buFontTx/>
              <a:buChar char="•"/>
            </a:pPr>
            <a:endParaRPr lang="en-US" sz="1400" dirty="0"/>
          </a:p>
          <a:p>
            <a:pPr algn="l">
              <a:buFontTx/>
              <a:buChar char="•"/>
            </a:pPr>
            <a:r>
              <a:rPr lang="en-US" sz="1400" dirty="0"/>
              <a:t>A probabilistic ranking based on MBRs can perform as well if not better than a non-</a:t>
            </a:r>
            <a:r>
              <a:rPr lang="en-US" sz="1400" dirty="0" err="1"/>
              <a:t>probabiliistic</a:t>
            </a:r>
            <a:r>
              <a:rPr lang="en-US" sz="1400" dirty="0"/>
              <a:t> ranking method based on Convex Hulls</a:t>
            </a:r>
          </a:p>
          <a:p>
            <a:pPr lvl="1" algn="l">
              <a:buFontTx/>
              <a:buChar char="•"/>
            </a:pPr>
            <a:r>
              <a:rPr lang="en-US" sz="1400" dirty="0"/>
              <a:t>Interesting</a:t>
            </a:r>
          </a:p>
          <a:p>
            <a:pPr lvl="1" algn="l">
              <a:buFontTx/>
              <a:buChar char="•"/>
            </a:pPr>
            <a:r>
              <a:rPr lang="en-US" sz="1400" dirty="0"/>
              <a:t>Since any approximation other than the MBR requires great expense, this suggests that the exploration of new ranking methods based on the MBR are a good way to go.</a:t>
            </a:r>
          </a:p>
        </p:txBody>
      </p:sp>
      <p:pic>
        <p:nvPicPr>
          <p:cNvPr id="18206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572000"/>
            <a:ext cx="4343400" cy="137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2"/>
          <p:cNvSpPr>
            <a:spLocks noGrp="1"/>
          </p:cNvSpPr>
          <p:nvPr>
            <p:ph type="dt" sz="half" idx="10"/>
          </p:nvPr>
        </p:nvSpPr>
        <p:spPr/>
        <p:txBody>
          <a:bodyPr/>
          <a:lstStyle/>
          <a:p>
            <a:r>
              <a:rPr lang="en-US" smtClean="0"/>
              <a:t>IS 240 – Spring 2013 </a:t>
            </a:r>
            <a:endParaRPr lang="en-US"/>
          </a:p>
        </p:txBody>
      </p:sp>
      <p:pic>
        <p:nvPicPr>
          <p:cNvPr id="1822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7200"/>
            <a:ext cx="4495800"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22723" name="Rectangle 3"/>
          <p:cNvSpPr>
            <a:spLocks noGrp="1" noChangeArrowheads="1"/>
          </p:cNvSpPr>
          <p:nvPr>
            <p:ph type="title"/>
          </p:nvPr>
        </p:nvSpPr>
        <p:spPr/>
        <p:txBody>
          <a:bodyPr/>
          <a:lstStyle/>
          <a:p>
            <a:r>
              <a:rPr lang="en-US"/>
              <a:t>Some of our Results</a:t>
            </a:r>
          </a:p>
        </p:txBody>
      </p:sp>
      <p:sp>
        <p:nvSpPr>
          <p:cNvPr id="1822724" name="Rectangle 4"/>
          <p:cNvSpPr>
            <a:spLocks noGrp="1" noChangeArrowheads="1"/>
          </p:cNvSpPr>
          <p:nvPr>
            <p:ph type="body" idx="4294967295"/>
          </p:nvPr>
        </p:nvSpPr>
        <p:spPr>
          <a:xfrm>
            <a:off x="304800" y="1143000"/>
            <a:ext cx="7772400" cy="4648200"/>
          </a:xfrm>
        </p:spPr>
        <p:txBody>
          <a:bodyPr/>
          <a:lstStyle/>
          <a:p>
            <a:pPr>
              <a:buFontTx/>
              <a:buNone/>
            </a:pPr>
            <a:r>
              <a:rPr lang="en-US" sz="2000" b="1"/>
              <a:t>Mean Average Query Precision:</a:t>
            </a:r>
            <a:r>
              <a:rPr lang="en-US" sz="2000"/>
              <a:t> the average precision values after each new relevant document is observed in a ranked list.</a:t>
            </a:r>
          </a:p>
        </p:txBody>
      </p:sp>
      <p:sp>
        <p:nvSpPr>
          <p:cNvPr id="1822725" name="Rectangle 5"/>
          <p:cNvSpPr>
            <a:spLocks noChangeArrowheads="1"/>
          </p:cNvSpPr>
          <p:nvPr/>
        </p:nvSpPr>
        <p:spPr bwMode="auto">
          <a:xfrm>
            <a:off x="2857500" y="2919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18227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438400"/>
            <a:ext cx="4572000" cy="1358900"/>
          </a:xfrm>
          <a:prstGeom prst="rect">
            <a:avLst/>
          </a:prstGeom>
          <a:noFill/>
          <a:extLst>
            <a:ext uri="{909E8E84-426E-40dd-AFC4-6F175D3DCCD1}">
              <a14:hiddenFill xmlns:a14="http://schemas.microsoft.com/office/drawing/2010/main">
                <a:solidFill>
                  <a:srgbClr val="FFFFFF"/>
                </a:solidFill>
              </a14:hiddenFill>
            </a:ext>
          </a:extLst>
        </p:spPr>
      </p:pic>
      <p:sp>
        <p:nvSpPr>
          <p:cNvPr id="1822727" name="Rectangle 7"/>
          <p:cNvSpPr>
            <a:spLocks noChangeArrowheads="1"/>
          </p:cNvSpPr>
          <p:nvPr/>
        </p:nvSpPr>
        <p:spPr bwMode="auto">
          <a:xfrm>
            <a:off x="2862263" y="2819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822728" name="Text Box 8"/>
          <p:cNvSpPr txBox="1">
            <a:spLocks noChangeArrowheads="1"/>
          </p:cNvSpPr>
          <p:nvPr/>
        </p:nvSpPr>
        <p:spPr bwMode="auto">
          <a:xfrm>
            <a:off x="304800" y="2057400"/>
            <a:ext cx="45926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For metadata indexed by CA named place regions:</a:t>
            </a:r>
          </a:p>
        </p:txBody>
      </p:sp>
      <p:sp>
        <p:nvSpPr>
          <p:cNvPr id="1822729" name="Text Box 9"/>
          <p:cNvSpPr txBox="1">
            <a:spLocks noChangeArrowheads="1"/>
          </p:cNvSpPr>
          <p:nvPr/>
        </p:nvSpPr>
        <p:spPr bwMode="auto">
          <a:xfrm>
            <a:off x="381000" y="3886200"/>
            <a:ext cx="3468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For all metadata in the test collection:</a:t>
            </a:r>
          </a:p>
        </p:txBody>
      </p:sp>
      <p:sp>
        <p:nvSpPr>
          <p:cNvPr id="1822730" name="Text Box 10"/>
          <p:cNvSpPr txBox="1">
            <a:spLocks noChangeArrowheads="1"/>
          </p:cNvSpPr>
          <p:nvPr/>
        </p:nvSpPr>
        <p:spPr bwMode="auto">
          <a:xfrm>
            <a:off x="5334000" y="2895600"/>
            <a:ext cx="3435350" cy="2016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1400"/>
              <a:t>BUT:</a:t>
            </a:r>
          </a:p>
          <a:p>
            <a:pPr algn="l"/>
            <a:endParaRPr lang="en-US" sz="1400"/>
          </a:p>
          <a:p>
            <a:pPr algn="l"/>
            <a:r>
              <a:rPr lang="en-US" sz="1400"/>
              <a:t>The inclusion of UDA indexed metadata reduces precision.</a:t>
            </a:r>
          </a:p>
          <a:p>
            <a:pPr algn="l"/>
            <a:endParaRPr lang="en-US" sz="1400"/>
          </a:p>
          <a:p>
            <a:pPr algn="l"/>
            <a:r>
              <a:rPr lang="en-US" sz="1400"/>
              <a:t>This is because coarse</a:t>
            </a:r>
            <a:r>
              <a:rPr lang="en-US" sz="1400">
                <a:cs typeface="Times New Roman" charset="0"/>
              </a:rPr>
              <a:t> approximations of onshore or coastal geographic regions will necessarily include much irrelevant offshore area, and vice versa</a:t>
            </a:r>
            <a:r>
              <a:rPr lang="en-US" sz="1400"/>
              <a:t> </a:t>
            </a:r>
          </a:p>
        </p:txBody>
      </p:sp>
      <p:sp>
        <p:nvSpPr>
          <p:cNvPr id="1822731" name="Oval 11"/>
          <p:cNvSpPr>
            <a:spLocks noChangeArrowheads="1"/>
          </p:cNvSpPr>
          <p:nvPr/>
        </p:nvSpPr>
        <p:spPr bwMode="auto">
          <a:xfrm>
            <a:off x="2590800" y="3505200"/>
            <a:ext cx="762000" cy="228600"/>
          </a:xfrm>
          <a:prstGeom prst="ellipse">
            <a:avLst/>
          </a:prstGeom>
          <a:noFill/>
          <a:ln w="254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22732" name="Oval 12"/>
          <p:cNvSpPr>
            <a:spLocks noChangeArrowheads="1"/>
          </p:cNvSpPr>
          <p:nvPr/>
        </p:nvSpPr>
        <p:spPr bwMode="auto">
          <a:xfrm>
            <a:off x="2590800" y="5334000"/>
            <a:ext cx="685800" cy="304800"/>
          </a:xfrm>
          <a:prstGeom prst="ellipse">
            <a:avLst/>
          </a:prstGeom>
          <a:noFill/>
          <a:ln w="254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22733" name="Oval 13"/>
          <p:cNvSpPr>
            <a:spLocks noChangeArrowheads="1"/>
          </p:cNvSpPr>
          <p:nvPr/>
        </p:nvSpPr>
        <p:spPr bwMode="auto">
          <a:xfrm>
            <a:off x="3810000" y="3505200"/>
            <a:ext cx="762000" cy="228600"/>
          </a:xfrm>
          <a:prstGeom prst="ellipse">
            <a:avLst/>
          </a:prstGeom>
          <a:noFill/>
          <a:ln w="254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22734" name="Oval 14"/>
          <p:cNvSpPr>
            <a:spLocks noChangeArrowheads="1"/>
          </p:cNvSpPr>
          <p:nvPr/>
        </p:nvSpPr>
        <p:spPr bwMode="auto">
          <a:xfrm>
            <a:off x="3810000" y="5334000"/>
            <a:ext cx="685800" cy="304800"/>
          </a:xfrm>
          <a:prstGeom prst="ellipse">
            <a:avLst/>
          </a:prstGeom>
          <a:noFill/>
          <a:ln w="254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22735" name="Line 15"/>
          <p:cNvSpPr>
            <a:spLocks noChangeShapeType="1"/>
          </p:cNvSpPr>
          <p:nvPr/>
        </p:nvSpPr>
        <p:spPr bwMode="auto">
          <a:xfrm flipH="1">
            <a:off x="4800600" y="3962400"/>
            <a:ext cx="533400" cy="381000"/>
          </a:xfrm>
          <a:prstGeom prst="line">
            <a:avLst/>
          </a:prstGeom>
          <a:noFill/>
          <a:ln w="9525">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IS 240 – Spring 2013 </a:t>
            </a:r>
            <a:endParaRPr lang="en-US"/>
          </a:p>
        </p:txBody>
      </p:sp>
      <p:sp>
        <p:nvSpPr>
          <p:cNvPr id="1824770" name="Rectangle 2"/>
          <p:cNvSpPr>
            <a:spLocks noGrp="1" noChangeArrowheads="1"/>
          </p:cNvSpPr>
          <p:nvPr>
            <p:ph type="title"/>
          </p:nvPr>
        </p:nvSpPr>
        <p:spPr/>
        <p:txBody>
          <a:bodyPr/>
          <a:lstStyle/>
          <a:p>
            <a:r>
              <a:rPr lang="en-US"/>
              <a:t>Results for MBR  - Named data</a:t>
            </a:r>
          </a:p>
        </p:txBody>
      </p:sp>
      <p:graphicFrame>
        <p:nvGraphicFramePr>
          <p:cNvPr id="1824771" name="Object 3"/>
          <p:cNvGraphicFramePr>
            <a:graphicFrameLocks noGrp="1" noChangeAspect="1"/>
          </p:cNvGraphicFramePr>
          <p:nvPr>
            <p:ph type="chart" idx="1"/>
          </p:nvPr>
        </p:nvGraphicFramePr>
        <p:xfrm>
          <a:off x="609600" y="1219200"/>
          <a:ext cx="8229600" cy="4951413"/>
        </p:xfrm>
        <a:graphic>
          <a:graphicData uri="http://schemas.openxmlformats.org/presentationml/2006/ole">
            <mc:AlternateContent xmlns:mc="http://schemas.openxmlformats.org/markup-compatibility/2006">
              <mc:Choice xmlns:v="urn:schemas-microsoft-com:vml" Requires="v">
                <p:oleObj spid="_x0000_s1824788" name="Chart" r:id="rId4" imgW="8229600" imgH="4953000" progId="MSGraph.Chart.8">
                  <p:embed followColorScheme="full"/>
                </p:oleObj>
              </mc:Choice>
              <mc:Fallback>
                <p:oleObj name="Chart" r:id="rId4" imgW="8229600" imgH="4953000" progId="MSGraph.Chart.8">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219200"/>
                        <a:ext cx="8229600" cy="4951413"/>
                      </a:xfrm>
                      <a:prstGeom prst="rect">
                        <a:avLst/>
                      </a:prstGeom>
                    </p:spPr>
                  </p:pic>
                </p:oleObj>
              </mc:Fallback>
            </mc:AlternateContent>
          </a:graphicData>
        </a:graphic>
      </p:graphicFrame>
      <p:sp>
        <p:nvSpPr>
          <p:cNvPr id="1824772" name="Text Box 4"/>
          <p:cNvSpPr txBox="1">
            <a:spLocks noChangeArrowheads="1"/>
          </p:cNvSpPr>
          <p:nvPr/>
        </p:nvSpPr>
        <p:spPr bwMode="auto">
          <a:xfrm>
            <a:off x="3317875" y="5865813"/>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Recall</a:t>
            </a:r>
          </a:p>
        </p:txBody>
      </p:sp>
      <p:sp>
        <p:nvSpPr>
          <p:cNvPr id="1824773" name="Text Box 5"/>
          <p:cNvSpPr txBox="1">
            <a:spLocks noChangeArrowheads="1"/>
          </p:cNvSpPr>
          <p:nvPr/>
        </p:nvSpPr>
        <p:spPr bwMode="auto">
          <a:xfrm rot="-5400000">
            <a:off x="-187325" y="3213101"/>
            <a:ext cx="1438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Precision</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IS 240 – Spring 2013 </a:t>
            </a:r>
            <a:endParaRPr lang="en-US"/>
          </a:p>
        </p:txBody>
      </p:sp>
      <p:sp>
        <p:nvSpPr>
          <p:cNvPr id="1826818" name="Rectangle 2"/>
          <p:cNvSpPr>
            <a:spLocks noGrp="1" noChangeArrowheads="1"/>
          </p:cNvSpPr>
          <p:nvPr>
            <p:ph type="title"/>
          </p:nvPr>
        </p:nvSpPr>
        <p:spPr/>
        <p:txBody>
          <a:bodyPr/>
          <a:lstStyle/>
          <a:p>
            <a:r>
              <a:rPr lang="en-US"/>
              <a:t>Results for Convex Hulls -Named</a:t>
            </a:r>
          </a:p>
        </p:txBody>
      </p:sp>
      <p:graphicFrame>
        <p:nvGraphicFramePr>
          <p:cNvPr id="1826819" name="Object 3"/>
          <p:cNvGraphicFramePr>
            <a:graphicFrameLocks noGrp="1" noChangeAspect="1"/>
          </p:cNvGraphicFramePr>
          <p:nvPr>
            <p:ph type="chart" idx="1"/>
          </p:nvPr>
        </p:nvGraphicFramePr>
        <p:xfrm>
          <a:off x="609600" y="1219200"/>
          <a:ext cx="8229600" cy="4951413"/>
        </p:xfrm>
        <a:graphic>
          <a:graphicData uri="http://schemas.openxmlformats.org/presentationml/2006/ole">
            <mc:AlternateContent xmlns:mc="http://schemas.openxmlformats.org/markup-compatibility/2006">
              <mc:Choice xmlns:v="urn:schemas-microsoft-com:vml" Requires="v">
                <p:oleObj spid="_x0000_s1826836" name="Chart" r:id="rId4" imgW="8229600" imgH="4953000" progId="MSGraph.Chart.8">
                  <p:embed followColorScheme="full"/>
                </p:oleObj>
              </mc:Choice>
              <mc:Fallback>
                <p:oleObj name="Chart" r:id="rId4" imgW="8229600" imgH="4953000" progId="MSGraph.Chart.8">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219200"/>
                        <a:ext cx="8229600" cy="4951413"/>
                      </a:xfrm>
                      <a:prstGeom prst="rect">
                        <a:avLst/>
                      </a:prstGeom>
                    </p:spPr>
                  </p:pic>
                </p:oleObj>
              </mc:Fallback>
            </mc:AlternateContent>
          </a:graphicData>
        </a:graphic>
      </p:graphicFrame>
      <p:sp>
        <p:nvSpPr>
          <p:cNvPr id="1826820" name="Text Box 4"/>
          <p:cNvSpPr txBox="1">
            <a:spLocks noChangeArrowheads="1"/>
          </p:cNvSpPr>
          <p:nvPr/>
        </p:nvSpPr>
        <p:spPr bwMode="auto">
          <a:xfrm rot="-5400000">
            <a:off x="-261938" y="3190876"/>
            <a:ext cx="1438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Precision</a:t>
            </a:r>
          </a:p>
        </p:txBody>
      </p:sp>
      <p:sp>
        <p:nvSpPr>
          <p:cNvPr id="1826821" name="Text Box 5"/>
          <p:cNvSpPr txBox="1">
            <a:spLocks noChangeArrowheads="1"/>
          </p:cNvSpPr>
          <p:nvPr/>
        </p:nvSpPr>
        <p:spPr bwMode="auto">
          <a:xfrm>
            <a:off x="3733800" y="58674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Recall</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IS 240 – Spring 2013 </a:t>
            </a:r>
            <a:endParaRPr lang="en-US"/>
          </a:p>
        </p:txBody>
      </p:sp>
      <p:sp>
        <p:nvSpPr>
          <p:cNvPr id="1828866" name="Rectangle 2"/>
          <p:cNvSpPr>
            <a:spLocks noGrp="1" noChangeArrowheads="1"/>
          </p:cNvSpPr>
          <p:nvPr>
            <p:ph type="title"/>
          </p:nvPr>
        </p:nvSpPr>
        <p:spPr/>
        <p:txBody>
          <a:bodyPr/>
          <a:lstStyle/>
          <a:p>
            <a:r>
              <a:rPr lang="en-US" sz="2400"/>
              <a:t>Offshore / Coastal Problem</a:t>
            </a:r>
          </a:p>
        </p:txBody>
      </p:sp>
      <p:sp>
        <p:nvSpPr>
          <p:cNvPr id="1828867" name="Rectangle 3"/>
          <p:cNvSpPr>
            <a:spLocks noChangeArrowheads="1"/>
          </p:cNvSpPr>
          <p:nvPr/>
        </p:nvSpPr>
        <p:spPr bwMode="auto">
          <a:xfrm>
            <a:off x="1219200" y="1674813"/>
            <a:ext cx="7239000" cy="76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b="1"/>
              <a:t>California EEZ Sonar Imagery Map – GLORIA Quad 13</a:t>
            </a:r>
          </a:p>
          <a:p>
            <a:pPr algn="l"/>
            <a:endParaRPr lang="en-US" b="1"/>
          </a:p>
          <a:p>
            <a:pPr algn="l">
              <a:buFontTx/>
              <a:buChar char="•"/>
            </a:pPr>
            <a:r>
              <a:rPr lang="en-US" sz="1200" b="1"/>
              <a:t> PROBLEM: the MBR for GLORIA Quad 13 overlaps with several counties that area completely inland.</a:t>
            </a:r>
            <a:endParaRPr lang="en-US" sz="1800"/>
          </a:p>
        </p:txBody>
      </p:sp>
      <p:pic>
        <p:nvPicPr>
          <p:cNvPr id="1828868" name="Picture 4" descr="swindex"/>
          <p:cNvPicPr>
            <a:picLocks noChangeAspect="1" noChangeArrowheads="1"/>
          </p:cNvPicPr>
          <p:nvPr/>
        </p:nvPicPr>
        <p:blipFill>
          <a:blip r:embed="rId3">
            <a:extLst>
              <a:ext uri="{28A0092B-C50C-407E-A947-70E740481C1C}">
                <a14:useLocalDpi xmlns:a14="http://schemas.microsoft.com/office/drawing/2010/main" val="0"/>
              </a:ext>
            </a:extLst>
          </a:blip>
          <a:srcRect l="40622" t="14105" r="27336" b="52400"/>
          <a:stretch>
            <a:fillRect/>
          </a:stretch>
        </p:blipFill>
        <p:spPr bwMode="auto">
          <a:xfrm>
            <a:off x="1066800" y="2590800"/>
            <a:ext cx="3124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828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743200"/>
            <a:ext cx="26289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e Placeholder 2"/>
          <p:cNvSpPr>
            <a:spLocks noGrp="1"/>
          </p:cNvSpPr>
          <p:nvPr>
            <p:ph type="dt" sz="half" idx="10"/>
          </p:nvPr>
        </p:nvSpPr>
        <p:spPr/>
        <p:txBody>
          <a:bodyPr/>
          <a:lstStyle/>
          <a:p>
            <a:r>
              <a:rPr lang="en-US" smtClean="0"/>
              <a:t>IS 240 – Spring 2013 </a:t>
            </a:r>
            <a:endParaRPr lang="en-US"/>
          </a:p>
        </p:txBody>
      </p:sp>
      <p:sp>
        <p:nvSpPr>
          <p:cNvPr id="1830914" name="Rectangle 2"/>
          <p:cNvSpPr>
            <a:spLocks noGrp="1" noChangeArrowheads="1"/>
          </p:cNvSpPr>
          <p:nvPr>
            <p:ph type="title"/>
          </p:nvPr>
        </p:nvSpPr>
        <p:spPr/>
        <p:txBody>
          <a:bodyPr/>
          <a:lstStyle/>
          <a:p>
            <a:r>
              <a:rPr lang="en-US" sz="3200"/>
              <a:t>Adding Shorefactor Feature Variable</a:t>
            </a:r>
          </a:p>
        </p:txBody>
      </p:sp>
      <p:sp>
        <p:nvSpPr>
          <p:cNvPr id="1830915" name="Rectangle 3"/>
          <p:cNvSpPr>
            <a:spLocks noChangeArrowheads="1"/>
          </p:cNvSpPr>
          <p:nvPr/>
        </p:nvSpPr>
        <p:spPr bwMode="auto">
          <a:xfrm>
            <a:off x="2686050" y="2224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830916" name="Rectangle 4"/>
          <p:cNvSpPr>
            <a:spLocks noChangeArrowheads="1"/>
          </p:cNvSpPr>
          <p:nvPr/>
        </p:nvSpPr>
        <p:spPr bwMode="auto">
          <a:xfrm>
            <a:off x="4572000" y="2281238"/>
            <a:ext cx="114300" cy="114300"/>
          </a:xfrm>
          <a:prstGeom prst="rect">
            <a:avLst/>
          </a:prstGeom>
          <a:solidFill>
            <a:srgbClr val="C0C0C0"/>
          </a:solidFill>
          <a:ln w="12700">
            <a:solidFill>
              <a:srgbClr val="000000"/>
            </a:solidFill>
            <a:miter lim="800000"/>
            <a:headEnd/>
            <a:tailEnd/>
          </a:ln>
        </p:spPr>
        <p:txBody>
          <a:bodyPr/>
          <a:lstStyle/>
          <a:p>
            <a:endParaRPr lang="en-US"/>
          </a:p>
        </p:txBody>
      </p:sp>
      <p:sp>
        <p:nvSpPr>
          <p:cNvPr id="1830917" name="Rectangle 5"/>
          <p:cNvSpPr>
            <a:spLocks noChangeArrowheads="1"/>
          </p:cNvSpPr>
          <p:nvPr/>
        </p:nvSpPr>
        <p:spPr bwMode="auto">
          <a:xfrm>
            <a:off x="4572000" y="2700338"/>
            <a:ext cx="114300" cy="1143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C0C0C0"/>
                </a:solidFill>
              </a14:hiddenFill>
            </a:ext>
          </a:extLst>
        </p:spPr>
        <p:txBody>
          <a:bodyPr/>
          <a:lstStyle/>
          <a:p>
            <a:endParaRPr lang="en-US"/>
          </a:p>
        </p:txBody>
      </p:sp>
      <p:sp>
        <p:nvSpPr>
          <p:cNvPr id="1830918" name="Text Box 6"/>
          <p:cNvSpPr txBox="1">
            <a:spLocks noChangeArrowheads="1"/>
          </p:cNvSpPr>
          <p:nvPr/>
        </p:nvSpPr>
        <p:spPr bwMode="auto">
          <a:xfrm>
            <a:off x="4648200" y="2590800"/>
            <a:ext cx="38814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r>
              <a:rPr lang="en-US" sz="1400"/>
              <a:t>Candidate GIO MBRs</a:t>
            </a:r>
          </a:p>
          <a:p>
            <a:pPr algn="l" eaLnBrk="0" hangingPunct="0"/>
            <a:r>
              <a:rPr lang="en-US" sz="1400"/>
              <a:t> A) GLORIA Quad 13:  fraction onshore = .55</a:t>
            </a:r>
          </a:p>
          <a:p>
            <a:pPr algn="l" eaLnBrk="0" hangingPunct="0"/>
            <a:r>
              <a:rPr lang="en-US" sz="1400"/>
              <a:t> B) WATER Project Area:  fraction onshore = .74</a:t>
            </a:r>
          </a:p>
          <a:p>
            <a:pPr algn="l" eaLnBrk="0" hangingPunct="0"/>
            <a:endParaRPr lang="en-US" sz="1400"/>
          </a:p>
          <a:p>
            <a:pPr algn="l" eaLnBrk="0" hangingPunct="0"/>
            <a:r>
              <a:rPr lang="en-US" sz="1400"/>
              <a:t>Query Region MBR</a:t>
            </a:r>
          </a:p>
          <a:p>
            <a:pPr algn="l" eaLnBrk="0" hangingPunct="0"/>
            <a:r>
              <a:rPr lang="en-US" sz="1400"/>
              <a:t> Q) Santa Clara County:  fraction onshore = .95</a:t>
            </a:r>
          </a:p>
        </p:txBody>
      </p:sp>
      <p:sp>
        <p:nvSpPr>
          <p:cNvPr id="1830919" name="Text Box 7"/>
          <p:cNvSpPr txBox="1">
            <a:spLocks noChangeArrowheads="1"/>
          </p:cNvSpPr>
          <p:nvPr/>
        </p:nvSpPr>
        <p:spPr bwMode="auto">
          <a:xfrm>
            <a:off x="4800600" y="2209800"/>
            <a:ext cx="2057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r>
              <a:rPr lang="en-US" sz="1400"/>
              <a:t>Onshore Areas</a:t>
            </a:r>
          </a:p>
          <a:p>
            <a:pPr algn="l" eaLnBrk="0" hangingPunct="0"/>
            <a:endParaRPr lang="en-US" sz="1400"/>
          </a:p>
        </p:txBody>
      </p:sp>
      <p:sp>
        <p:nvSpPr>
          <p:cNvPr id="1830920" name="Text Box 8"/>
          <p:cNvSpPr txBox="1">
            <a:spLocks noChangeArrowheads="1"/>
          </p:cNvSpPr>
          <p:nvPr/>
        </p:nvSpPr>
        <p:spPr bwMode="auto">
          <a:xfrm>
            <a:off x="4648200" y="4375150"/>
            <a:ext cx="33020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400"/>
              <a:t>Computing Shorefactor:</a:t>
            </a:r>
          </a:p>
          <a:p>
            <a:pPr algn="l"/>
            <a:r>
              <a:rPr lang="en-US" sz="1400"/>
              <a:t>Q – A Shorefactor:  1 – abs(.95 - .55) =  .60</a:t>
            </a:r>
          </a:p>
          <a:p>
            <a:pPr algn="l"/>
            <a:r>
              <a:rPr lang="en-US" sz="1400"/>
              <a:t>Q – B Shorefactor:  1 – abs(.95 - .74) =  .79</a:t>
            </a:r>
          </a:p>
        </p:txBody>
      </p:sp>
      <p:sp>
        <p:nvSpPr>
          <p:cNvPr id="1830921" name="Text Box 9"/>
          <p:cNvSpPr txBox="1">
            <a:spLocks noChangeArrowheads="1"/>
          </p:cNvSpPr>
          <p:nvPr/>
        </p:nvSpPr>
        <p:spPr bwMode="auto">
          <a:xfrm>
            <a:off x="914400" y="1143000"/>
            <a:ext cx="701040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1"/>
              <a:t>Shorefactor = 1 – abs(fraction of query region approximation that is onshore</a:t>
            </a:r>
          </a:p>
          <a:p>
            <a:r>
              <a:rPr lang="en-US" b="1"/>
              <a:t> –  fraction of candidate GIO approximation that is onshore)</a:t>
            </a:r>
          </a:p>
        </p:txBody>
      </p:sp>
      <p:grpSp>
        <p:nvGrpSpPr>
          <p:cNvPr id="1830922" name="Group 10"/>
          <p:cNvGrpSpPr>
            <a:grpSpLocks/>
          </p:cNvGrpSpPr>
          <p:nvPr/>
        </p:nvGrpSpPr>
        <p:grpSpPr bwMode="auto">
          <a:xfrm>
            <a:off x="1219200" y="2057400"/>
            <a:ext cx="3000375" cy="3248025"/>
            <a:chOff x="768" y="1296"/>
            <a:chExt cx="1890" cy="2046"/>
          </a:xfrm>
        </p:grpSpPr>
        <p:pic>
          <p:nvPicPr>
            <p:cNvPr id="183092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296"/>
              <a:ext cx="1890" cy="2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30924" name="Text Box 12"/>
            <p:cNvSpPr txBox="1">
              <a:spLocks noChangeArrowheads="1"/>
            </p:cNvSpPr>
            <p:nvPr/>
          </p:nvSpPr>
          <p:spPr bwMode="auto">
            <a:xfrm>
              <a:off x="960" y="2112"/>
              <a:ext cx="144" cy="144"/>
            </a:xfrm>
            <a:prstGeom prst="rect">
              <a:avLst/>
            </a:prstGeom>
            <a:solidFill>
              <a:srgbClr val="FFFFFF"/>
            </a:solidFill>
            <a:ln w="9525">
              <a:solidFill>
                <a:srgbClr val="000000"/>
              </a:solidFill>
              <a:miter lim="800000"/>
              <a:headEnd/>
              <a:tailEnd/>
            </a:ln>
          </p:spPr>
          <p:txBody>
            <a:bodyPr lIns="45720" rIns="45720"/>
            <a:lstStyle/>
            <a:p>
              <a:pPr algn="l" eaLnBrk="0" hangingPunct="0"/>
              <a:r>
                <a:rPr lang="en-US" sz="1200"/>
                <a:t>A</a:t>
              </a:r>
            </a:p>
          </p:txBody>
        </p:sp>
        <p:sp>
          <p:nvSpPr>
            <p:cNvPr id="1830925" name="Text Box 13"/>
            <p:cNvSpPr txBox="1">
              <a:spLocks noChangeArrowheads="1"/>
            </p:cNvSpPr>
            <p:nvPr/>
          </p:nvSpPr>
          <p:spPr bwMode="auto">
            <a:xfrm>
              <a:off x="1344" y="2928"/>
              <a:ext cx="144" cy="144"/>
            </a:xfrm>
            <a:prstGeom prst="rect">
              <a:avLst/>
            </a:prstGeom>
            <a:solidFill>
              <a:srgbClr val="FFFFFF"/>
            </a:solidFill>
            <a:ln w="9525">
              <a:solidFill>
                <a:srgbClr val="000000"/>
              </a:solidFill>
              <a:miter lim="800000"/>
              <a:headEnd/>
              <a:tailEnd/>
            </a:ln>
          </p:spPr>
          <p:txBody>
            <a:bodyPr lIns="45720" rIns="45720"/>
            <a:lstStyle/>
            <a:p>
              <a:pPr algn="l" eaLnBrk="0" hangingPunct="0"/>
              <a:r>
                <a:rPr lang="en-US" sz="1200"/>
                <a:t>B</a:t>
              </a:r>
            </a:p>
          </p:txBody>
        </p:sp>
        <p:sp>
          <p:nvSpPr>
            <p:cNvPr id="1830926" name="Text Box 14"/>
            <p:cNvSpPr txBox="1">
              <a:spLocks noChangeArrowheads="1"/>
            </p:cNvSpPr>
            <p:nvPr/>
          </p:nvSpPr>
          <p:spPr bwMode="auto">
            <a:xfrm>
              <a:off x="1392" y="1728"/>
              <a:ext cx="144" cy="144"/>
            </a:xfrm>
            <a:prstGeom prst="rect">
              <a:avLst/>
            </a:prstGeom>
            <a:solidFill>
              <a:srgbClr val="FFFFFF"/>
            </a:solidFill>
            <a:ln w="9525">
              <a:solidFill>
                <a:srgbClr val="000000"/>
              </a:solidFill>
              <a:miter lim="800000"/>
              <a:headEnd/>
              <a:tailEnd/>
            </a:ln>
          </p:spPr>
          <p:txBody>
            <a:bodyPr lIns="45720" rIns="45720"/>
            <a:lstStyle/>
            <a:p>
              <a:pPr algn="l" eaLnBrk="0" hangingPunct="0"/>
              <a:r>
                <a:rPr lang="en-US" sz="1200"/>
                <a:t>Q</a:t>
              </a:r>
            </a:p>
          </p:txBody>
        </p:sp>
      </p:grpSp>
      <p:sp>
        <p:nvSpPr>
          <p:cNvPr id="1830927" name="Rectangle 15"/>
          <p:cNvSpPr>
            <a:spLocks noChangeArrowheads="1"/>
          </p:cNvSpPr>
          <p:nvPr/>
        </p:nvSpPr>
        <p:spPr bwMode="auto">
          <a:xfrm>
            <a:off x="4572000" y="3619500"/>
            <a:ext cx="114300" cy="1143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C0C0C0"/>
                </a:solidFill>
              </a14:hiddenFill>
            </a:ext>
          </a:extLst>
        </p:spPr>
        <p:txBody>
          <a:bodyPr/>
          <a:lstStyle/>
          <a:p>
            <a:endParaRPr lang="en-US"/>
          </a:p>
        </p:txBody>
      </p:sp>
      <p:sp>
        <p:nvSpPr>
          <p:cNvPr id="1830928" name="Text Box 16"/>
          <p:cNvSpPr txBox="1">
            <a:spLocks noChangeArrowheads="1"/>
          </p:cNvSpPr>
          <p:nvPr/>
        </p:nvSpPr>
        <p:spPr bwMode="auto">
          <a:xfrm>
            <a:off x="1600200" y="5645150"/>
            <a:ext cx="6629400" cy="517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1400">
                <a:cs typeface="Times New Roman" charset="0"/>
              </a:rPr>
              <a:t>Even though A &amp; B have the same area of overlap with the query region, B has a higher shorefactor, which would weight this GIO</a:t>
            </a:r>
            <a:r>
              <a:rPr lang="ja-JP" altLang="en-US" sz="1400">
                <a:latin typeface="Arial"/>
                <a:cs typeface="Times New Roman" charset="0"/>
              </a:rPr>
              <a:t>’</a:t>
            </a:r>
            <a:r>
              <a:rPr lang="en-US" sz="1400">
                <a:cs typeface="Times New Roman" charset="0"/>
              </a:rPr>
              <a:t>s similarity score higher than A</a:t>
            </a:r>
            <a:r>
              <a:rPr lang="ja-JP" altLang="en-US" sz="1400">
                <a:latin typeface="Arial"/>
                <a:cs typeface="Times New Roman" charset="0"/>
              </a:rPr>
              <a:t>’</a:t>
            </a:r>
            <a:r>
              <a:rPr lang="en-US" sz="1400">
                <a:cs typeface="Times New Roman" charset="0"/>
              </a:rPr>
              <a:t>s.</a:t>
            </a:r>
          </a:p>
        </p:txBody>
      </p:sp>
      <p:sp>
        <p:nvSpPr>
          <p:cNvPr id="1830929" name="Line 17"/>
          <p:cNvSpPr>
            <a:spLocks noChangeShapeType="1"/>
          </p:cNvSpPr>
          <p:nvPr/>
        </p:nvSpPr>
        <p:spPr bwMode="auto">
          <a:xfrm>
            <a:off x="4495800" y="4114800"/>
            <a:ext cx="3810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30930" name="Text Box 18"/>
          <p:cNvSpPr txBox="1">
            <a:spLocks noChangeArrowheads="1"/>
          </p:cNvSpPr>
          <p:nvPr/>
        </p:nvSpPr>
        <p:spPr bwMode="auto">
          <a:xfrm>
            <a:off x="2243138" y="6172200"/>
            <a:ext cx="54117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i="1"/>
              <a:t>Note: geographic content of A is completely offshore, that of B is completely onshore.</a:t>
            </a:r>
          </a:p>
        </p:txBody>
      </p:sp>
      <p:sp>
        <p:nvSpPr>
          <p:cNvPr id="1830931" name="Line 19"/>
          <p:cNvSpPr>
            <a:spLocks noChangeShapeType="1"/>
          </p:cNvSpPr>
          <p:nvPr/>
        </p:nvSpPr>
        <p:spPr bwMode="auto">
          <a:xfrm>
            <a:off x="838200" y="1905000"/>
            <a:ext cx="7467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30932" name="Line 20"/>
          <p:cNvSpPr>
            <a:spLocks noChangeShapeType="1"/>
          </p:cNvSpPr>
          <p:nvPr/>
        </p:nvSpPr>
        <p:spPr bwMode="auto">
          <a:xfrm>
            <a:off x="838200" y="5562600"/>
            <a:ext cx="7467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832962" name="Rectangle 2"/>
          <p:cNvSpPr>
            <a:spLocks noGrp="1" noChangeArrowheads="1"/>
          </p:cNvSpPr>
          <p:nvPr>
            <p:ph type="title"/>
          </p:nvPr>
        </p:nvSpPr>
        <p:spPr/>
        <p:txBody>
          <a:bodyPr/>
          <a:lstStyle/>
          <a:p>
            <a:r>
              <a:rPr lang="en-US" sz="3600"/>
              <a:t>About the Shorefactor Variable</a:t>
            </a:r>
          </a:p>
        </p:txBody>
      </p:sp>
      <p:sp>
        <p:nvSpPr>
          <p:cNvPr id="1832963" name="Rectangle 3"/>
          <p:cNvSpPr>
            <a:spLocks noGrp="1" noChangeArrowheads="1"/>
          </p:cNvSpPr>
          <p:nvPr>
            <p:ph type="body" idx="1"/>
          </p:nvPr>
        </p:nvSpPr>
        <p:spPr/>
        <p:txBody>
          <a:bodyPr/>
          <a:lstStyle/>
          <a:p>
            <a:r>
              <a:rPr lang="en-US" sz="2400"/>
              <a:t>Characterizes the relationship between the query and candidate GIO regions based on the extent to which their approximations overlap with onshore areas (or offshore areas). </a:t>
            </a:r>
          </a:p>
          <a:p>
            <a:endParaRPr lang="en-US" sz="2400"/>
          </a:p>
          <a:p>
            <a:r>
              <a:rPr lang="en-US" sz="2400"/>
              <a:t>Assumption: a candidate region is more likely to be relevant to the query region if the extent to which its approximation is onshore (or offshore) is similar to that of the query region</a:t>
            </a:r>
            <a:r>
              <a:rPr lang="ja-JP" altLang="en-US" sz="2400">
                <a:latin typeface="Arial"/>
              </a:rPr>
              <a:t>’</a:t>
            </a:r>
            <a:r>
              <a:rPr lang="en-US" sz="2400"/>
              <a:t>s approximation.</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e Placeholder 1"/>
          <p:cNvSpPr>
            <a:spLocks noGrp="1"/>
          </p:cNvSpPr>
          <p:nvPr>
            <p:ph type="dt" sz="half" idx="10"/>
          </p:nvPr>
        </p:nvSpPr>
        <p:spPr/>
        <p:txBody>
          <a:bodyPr/>
          <a:lstStyle/>
          <a:p>
            <a:r>
              <a:rPr lang="en-US" smtClean="0"/>
              <a:t>IS 240 – Spring 2013 </a:t>
            </a:r>
            <a:endParaRPr lang="en-US"/>
          </a:p>
        </p:txBody>
      </p:sp>
      <p:sp>
        <p:nvSpPr>
          <p:cNvPr id="1889282" name="Rectangle 2"/>
          <p:cNvSpPr>
            <a:spLocks noChangeArrowheads="1"/>
          </p:cNvSpPr>
          <p:nvPr/>
        </p:nvSpPr>
        <p:spPr bwMode="auto">
          <a:xfrm>
            <a:off x="3352800" y="5334000"/>
            <a:ext cx="2514600" cy="822325"/>
          </a:xfrm>
          <a:prstGeom prst="rect">
            <a:avLst/>
          </a:prstGeom>
          <a:solidFill>
            <a:schemeClr val="hlink">
              <a:alpha val="50000"/>
            </a:schemeClr>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89283" name="Rectangle 3"/>
          <p:cNvSpPr>
            <a:spLocks noChangeArrowheads="1"/>
          </p:cNvSpPr>
          <p:nvPr/>
        </p:nvSpPr>
        <p:spPr bwMode="auto">
          <a:xfrm>
            <a:off x="3276600" y="4267200"/>
            <a:ext cx="2514600" cy="457200"/>
          </a:xfrm>
          <a:prstGeom prst="rect">
            <a:avLst/>
          </a:prstGeom>
          <a:solidFill>
            <a:schemeClr val="hlink">
              <a:alpha val="50000"/>
            </a:schemeClr>
          </a:solid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89284" name="Text Box 4"/>
          <p:cNvSpPr txBox="1">
            <a:spLocks noChangeArrowheads="1"/>
          </p:cNvSpPr>
          <p:nvPr/>
        </p:nvSpPr>
        <p:spPr bwMode="auto">
          <a:xfrm>
            <a:off x="3332163" y="3200400"/>
            <a:ext cx="246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Syntactic Analysis</a:t>
            </a:r>
          </a:p>
        </p:txBody>
      </p:sp>
      <p:sp>
        <p:nvSpPr>
          <p:cNvPr id="1889285" name="Rectangle 5"/>
          <p:cNvSpPr>
            <a:spLocks noChangeArrowheads="1"/>
          </p:cNvSpPr>
          <p:nvPr/>
        </p:nvSpPr>
        <p:spPr bwMode="auto">
          <a:xfrm>
            <a:off x="3352800" y="3200400"/>
            <a:ext cx="25146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hlink">
                    <a:alpha val="50000"/>
                  </a:schemeClr>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89286" name="Text Box 6"/>
          <p:cNvSpPr txBox="1">
            <a:spLocks noChangeArrowheads="1"/>
          </p:cNvSpPr>
          <p:nvPr/>
        </p:nvSpPr>
        <p:spPr bwMode="auto">
          <a:xfrm>
            <a:off x="2789238" y="838200"/>
            <a:ext cx="3611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General Framework of NLP</a:t>
            </a:r>
          </a:p>
        </p:txBody>
      </p:sp>
      <p:sp>
        <p:nvSpPr>
          <p:cNvPr id="1889287" name="Text Box 7"/>
          <p:cNvSpPr txBox="1">
            <a:spLocks noChangeArrowheads="1"/>
          </p:cNvSpPr>
          <p:nvPr/>
        </p:nvSpPr>
        <p:spPr bwMode="auto">
          <a:xfrm>
            <a:off x="3357563" y="1752600"/>
            <a:ext cx="2511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Morphological and</a:t>
            </a:r>
          </a:p>
          <a:p>
            <a:r>
              <a:rPr kumimoji="1" lang="en-US" altLang="ja-JP" sz="2400">
                <a:cs typeface="ＭＳ Ｐゴシック" charset="0"/>
              </a:rPr>
              <a:t>Lexical Processing</a:t>
            </a:r>
          </a:p>
        </p:txBody>
      </p:sp>
      <p:sp>
        <p:nvSpPr>
          <p:cNvPr id="1889288" name="Text Box 8"/>
          <p:cNvSpPr txBox="1">
            <a:spLocks noChangeArrowheads="1"/>
          </p:cNvSpPr>
          <p:nvPr/>
        </p:nvSpPr>
        <p:spPr bwMode="auto">
          <a:xfrm>
            <a:off x="3311525" y="4267200"/>
            <a:ext cx="246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Semantic Analysis</a:t>
            </a:r>
          </a:p>
        </p:txBody>
      </p:sp>
      <p:sp>
        <p:nvSpPr>
          <p:cNvPr id="1889289" name="Text Box 9"/>
          <p:cNvSpPr txBox="1">
            <a:spLocks noChangeArrowheads="1"/>
          </p:cNvSpPr>
          <p:nvPr/>
        </p:nvSpPr>
        <p:spPr bwMode="auto">
          <a:xfrm>
            <a:off x="3340100" y="5334000"/>
            <a:ext cx="25288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Context processing</a:t>
            </a:r>
          </a:p>
          <a:p>
            <a:r>
              <a:rPr kumimoji="1" lang="en-US" altLang="ja-JP" sz="2400">
                <a:cs typeface="ＭＳ Ｐゴシック" charset="0"/>
              </a:rPr>
              <a:t>Interpretation</a:t>
            </a:r>
          </a:p>
        </p:txBody>
      </p:sp>
      <p:sp>
        <p:nvSpPr>
          <p:cNvPr id="1889290" name="Rectangle 10"/>
          <p:cNvSpPr>
            <a:spLocks noChangeArrowheads="1"/>
          </p:cNvSpPr>
          <p:nvPr/>
        </p:nvSpPr>
        <p:spPr bwMode="auto">
          <a:xfrm>
            <a:off x="3352800" y="1752600"/>
            <a:ext cx="2514600" cy="914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89291" name="AutoShape 11"/>
          <p:cNvSpPr>
            <a:spLocks noChangeArrowheads="1"/>
          </p:cNvSpPr>
          <p:nvPr/>
        </p:nvSpPr>
        <p:spPr bwMode="auto">
          <a:xfrm>
            <a:off x="4495800" y="2743200"/>
            <a:ext cx="228600" cy="381000"/>
          </a:xfrm>
          <a:prstGeom prst="downArrow">
            <a:avLst>
              <a:gd name="adj1" fmla="val 50000"/>
              <a:gd name="adj2" fmla="val 41667"/>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89292" name="AutoShape 12"/>
          <p:cNvSpPr>
            <a:spLocks noChangeArrowheads="1"/>
          </p:cNvSpPr>
          <p:nvPr/>
        </p:nvSpPr>
        <p:spPr bwMode="auto">
          <a:xfrm>
            <a:off x="4495800" y="3733800"/>
            <a:ext cx="228600" cy="381000"/>
          </a:xfrm>
          <a:prstGeom prst="downArrow">
            <a:avLst>
              <a:gd name="adj1" fmla="val 50000"/>
              <a:gd name="adj2" fmla="val 41667"/>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89293" name="AutoShape 13"/>
          <p:cNvSpPr>
            <a:spLocks noChangeArrowheads="1"/>
          </p:cNvSpPr>
          <p:nvPr/>
        </p:nvSpPr>
        <p:spPr bwMode="auto">
          <a:xfrm>
            <a:off x="4495800" y="4800600"/>
            <a:ext cx="228600" cy="381000"/>
          </a:xfrm>
          <a:prstGeom prst="downArrow">
            <a:avLst>
              <a:gd name="adj1" fmla="val 50000"/>
              <a:gd name="adj2" fmla="val 41667"/>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89294" name="Text Box 14"/>
          <p:cNvSpPr txBox="1">
            <a:spLocks noChangeArrowheads="1"/>
          </p:cNvSpPr>
          <p:nvPr/>
        </p:nvSpPr>
        <p:spPr bwMode="auto">
          <a:xfrm>
            <a:off x="152400" y="228600"/>
            <a:ext cx="29892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800" b="1" i="1">
                <a:solidFill>
                  <a:srgbClr val="FF0000"/>
                </a:solidFill>
                <a:cs typeface="ＭＳ Ｐゴシック" charset="0"/>
              </a:rPr>
              <a:t>Difficulties of NLP</a:t>
            </a:r>
            <a:endParaRPr kumimoji="1" lang="en-US" altLang="ja-JP" sz="2400">
              <a:cs typeface="ＭＳ Ｐゴシック" charset="0"/>
            </a:endParaRPr>
          </a:p>
        </p:txBody>
      </p:sp>
      <p:sp>
        <p:nvSpPr>
          <p:cNvPr id="1889295" name="Text Box 15"/>
          <p:cNvSpPr txBox="1">
            <a:spLocks noChangeArrowheads="1"/>
          </p:cNvSpPr>
          <p:nvPr/>
        </p:nvSpPr>
        <p:spPr bwMode="auto">
          <a:xfrm>
            <a:off x="152400" y="854075"/>
            <a:ext cx="30368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l"/>
            <a:r>
              <a:rPr kumimoji="1" lang="en-US" altLang="ja-JP" sz="2400">
                <a:solidFill>
                  <a:srgbClr val="FF0000"/>
                </a:solidFill>
                <a:cs typeface="ＭＳ Ｐゴシック" charset="0"/>
              </a:rPr>
              <a:t>(1) Robustness: </a:t>
            </a:r>
          </a:p>
          <a:p>
            <a:pPr algn="l"/>
            <a:r>
              <a:rPr kumimoji="1" lang="en-US" altLang="ja-JP" sz="2400">
                <a:solidFill>
                  <a:srgbClr val="FF0000"/>
                </a:solidFill>
                <a:cs typeface="ＭＳ Ｐゴシック" charset="0"/>
              </a:rPr>
              <a:t>Incomplete Knowledge</a:t>
            </a:r>
            <a:endParaRPr kumimoji="1" lang="en-US" altLang="ja-JP" sz="2400">
              <a:cs typeface="ＭＳ Ｐゴシック" charset="0"/>
            </a:endParaRPr>
          </a:p>
        </p:txBody>
      </p:sp>
      <p:sp>
        <p:nvSpPr>
          <p:cNvPr id="1889296" name="Text Box 16"/>
          <p:cNvSpPr txBox="1">
            <a:spLocks noChangeArrowheads="1"/>
          </p:cNvSpPr>
          <p:nvPr/>
        </p:nvSpPr>
        <p:spPr bwMode="auto">
          <a:xfrm>
            <a:off x="6076950" y="4527550"/>
            <a:ext cx="28003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l"/>
            <a:r>
              <a:rPr kumimoji="1" lang="en-US" altLang="ja-JP" sz="2400">
                <a:solidFill>
                  <a:srgbClr val="FF0000"/>
                </a:solidFill>
                <a:cs typeface="ＭＳ Ｐゴシック" charset="0"/>
              </a:rPr>
              <a:t>Incomplete </a:t>
            </a:r>
          </a:p>
          <a:p>
            <a:pPr algn="l"/>
            <a:r>
              <a:rPr kumimoji="1" lang="en-US" altLang="ja-JP" sz="2400">
                <a:solidFill>
                  <a:srgbClr val="FF0000"/>
                </a:solidFill>
                <a:cs typeface="ＭＳ Ｐゴシック" charset="0"/>
              </a:rPr>
              <a:t>  Domain Knowledge</a:t>
            </a:r>
          </a:p>
          <a:p>
            <a:pPr algn="l"/>
            <a:r>
              <a:rPr kumimoji="1" lang="en-US" altLang="ja-JP" sz="2400">
                <a:solidFill>
                  <a:srgbClr val="FF0000"/>
                </a:solidFill>
                <a:cs typeface="ＭＳ Ｐゴシック" charset="0"/>
              </a:rPr>
              <a:t>  Interpretation Rules</a:t>
            </a:r>
            <a:endParaRPr kumimoji="1" lang="en-US" altLang="ja-JP" sz="2400">
              <a:cs typeface="ＭＳ Ｐゴシック" charset="0"/>
            </a:endParaRPr>
          </a:p>
        </p:txBody>
      </p:sp>
      <p:grpSp>
        <p:nvGrpSpPr>
          <p:cNvPr id="1889297" name="Group 17"/>
          <p:cNvGrpSpPr>
            <a:grpSpLocks/>
          </p:cNvGrpSpPr>
          <p:nvPr/>
        </p:nvGrpSpPr>
        <p:grpSpPr bwMode="auto">
          <a:xfrm>
            <a:off x="533400" y="4114800"/>
            <a:ext cx="2057400" cy="1828800"/>
            <a:chOff x="336" y="2592"/>
            <a:chExt cx="1296" cy="1152"/>
          </a:xfrm>
        </p:grpSpPr>
        <p:sp>
          <p:nvSpPr>
            <p:cNvPr id="1889298" name="Oval 18"/>
            <p:cNvSpPr>
              <a:spLocks noChangeArrowheads="1"/>
            </p:cNvSpPr>
            <p:nvPr/>
          </p:nvSpPr>
          <p:spPr bwMode="auto">
            <a:xfrm>
              <a:off x="336" y="2592"/>
              <a:ext cx="1296" cy="1152"/>
            </a:xfrm>
            <a:prstGeom prst="ellipse">
              <a:avLst/>
            </a:prstGeom>
            <a:solidFill>
              <a:schemeClr val="accent1">
                <a:alpha val="50000"/>
              </a:schemeClr>
            </a:solidFill>
            <a:ln w="381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89299" name="Text Box 19"/>
            <p:cNvSpPr txBox="1">
              <a:spLocks noChangeArrowheads="1"/>
            </p:cNvSpPr>
            <p:nvPr/>
          </p:nvSpPr>
          <p:spPr bwMode="auto">
            <a:xfrm>
              <a:off x="480" y="2784"/>
              <a:ext cx="1033"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Predefined</a:t>
              </a:r>
            </a:p>
            <a:p>
              <a:r>
                <a:rPr kumimoji="1" lang="en-US" altLang="ja-JP" sz="2400">
                  <a:cs typeface="ＭＳ Ｐゴシック" charset="0"/>
                </a:rPr>
                <a:t>Aspects of</a:t>
              </a:r>
            </a:p>
            <a:p>
              <a:r>
                <a:rPr kumimoji="1" lang="en-US" altLang="ja-JP" sz="2400">
                  <a:cs typeface="ＭＳ Ｐゴシック" charset="0"/>
                </a:rPr>
                <a:t>Information</a:t>
              </a:r>
            </a:p>
          </p:txBody>
        </p:sp>
      </p:grpSp>
      <p:sp>
        <p:nvSpPr>
          <p:cNvPr id="1889300" name="Text Box 20"/>
          <p:cNvSpPr txBox="1">
            <a:spLocks noChangeArrowheads="1"/>
          </p:cNvSpPr>
          <p:nvPr/>
        </p:nvSpPr>
        <p:spPr bwMode="auto">
          <a:xfrm>
            <a:off x="4886325" y="6172200"/>
            <a:ext cx="4256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accent2"/>
                </a:solidFill>
              </a:rPr>
              <a:t>Slides from Prof. J. Tsujii, Univ of Tokyo and Univ of Manchester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89297"/>
                                        </p:tgtEl>
                                        <p:attrNameLst>
                                          <p:attrName>style.visibility</p:attrName>
                                        </p:attrNameLst>
                                      </p:cBhvr>
                                      <p:to>
                                        <p:strVal val="visible"/>
                                      </p:to>
                                    </p:set>
                                    <p:animEffect transition="in" filter="box(in)">
                                      <p:cBhvr>
                                        <p:cTn id="7" dur="500"/>
                                        <p:tgtEl>
                                          <p:spTgt spid="1889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835010" name="Rectangle 2"/>
          <p:cNvSpPr>
            <a:spLocks noGrp="1" noChangeArrowheads="1"/>
          </p:cNvSpPr>
          <p:nvPr>
            <p:ph type="title"/>
          </p:nvPr>
        </p:nvSpPr>
        <p:spPr/>
        <p:txBody>
          <a:bodyPr/>
          <a:lstStyle/>
          <a:p>
            <a:r>
              <a:rPr lang="en-US" sz="3600"/>
              <a:t>About the Shorefactor Variable</a:t>
            </a:r>
          </a:p>
        </p:txBody>
      </p:sp>
      <p:sp>
        <p:nvSpPr>
          <p:cNvPr id="1835011" name="Rectangle 3"/>
          <p:cNvSpPr>
            <a:spLocks noGrp="1" noChangeArrowheads="1"/>
          </p:cNvSpPr>
          <p:nvPr>
            <p:ph type="body" idx="1"/>
          </p:nvPr>
        </p:nvSpPr>
        <p:spPr/>
        <p:txBody>
          <a:bodyPr/>
          <a:lstStyle/>
          <a:p>
            <a:pPr>
              <a:lnSpc>
                <a:spcPct val="80000"/>
              </a:lnSpc>
            </a:pPr>
            <a:r>
              <a:rPr lang="en-US" sz="2800"/>
              <a:t>The use of the shorefactor variable is presented as an example of how geographic context can be integrated into the spatial ranking process.</a:t>
            </a:r>
          </a:p>
          <a:p>
            <a:pPr>
              <a:lnSpc>
                <a:spcPct val="80000"/>
              </a:lnSpc>
            </a:pPr>
            <a:r>
              <a:rPr lang="en-US" sz="2800"/>
              <a:t>Performance:  Onshore fraction for each GIO approximation can be pre-indexed. Thus, for each query only the onshore fraction of the query region needs to be calculated using a geometric operation.  The computational complexity of this type of operation is dependent on the complexity of the coordinate representations of the query region (we used the MBR and Convex hull approximations) and the onshore region (we used a very generalized concave polygon w/ only 154 pts).</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IS 240 – Spring 2013 </a:t>
            </a:r>
            <a:endParaRPr lang="en-US"/>
          </a:p>
        </p:txBody>
      </p:sp>
      <p:sp>
        <p:nvSpPr>
          <p:cNvPr id="1837058" name="Rectangle 2"/>
          <p:cNvSpPr>
            <a:spLocks noGrp="1" noChangeArrowheads="1"/>
          </p:cNvSpPr>
          <p:nvPr>
            <p:ph type="title"/>
          </p:nvPr>
        </p:nvSpPr>
        <p:spPr/>
        <p:txBody>
          <a:bodyPr/>
          <a:lstStyle/>
          <a:p>
            <a:r>
              <a:rPr lang="en-US"/>
              <a:t>Shorefactor Model</a:t>
            </a:r>
          </a:p>
        </p:txBody>
      </p:sp>
      <p:sp>
        <p:nvSpPr>
          <p:cNvPr id="1837059" name="Rectangle 3"/>
          <p:cNvSpPr>
            <a:spLocks noGrp="1" noChangeArrowheads="1"/>
          </p:cNvSpPr>
          <p:nvPr>
            <p:ph type="body" idx="1"/>
          </p:nvPr>
        </p:nvSpPr>
        <p:spPr/>
        <p:txBody>
          <a:bodyPr/>
          <a:lstStyle/>
          <a:p>
            <a:r>
              <a:rPr lang="en-US" sz="2000"/>
              <a:t>X1 = area of overlap(query region, candidate GIO) / area of query region</a:t>
            </a:r>
          </a:p>
          <a:p>
            <a:r>
              <a:rPr lang="en-US" sz="2000"/>
              <a:t>X2 = area of overlap(query region, candidate GIO) / area of candidate GIO</a:t>
            </a:r>
          </a:p>
          <a:p>
            <a:endParaRPr lang="en-US" sz="2000"/>
          </a:p>
          <a:p>
            <a:r>
              <a:rPr lang="en-US" sz="2000"/>
              <a:t>X3 = 1 – abs(fraction of query region approximation that is onshore – fraction of candidate GIO approximation that is onshore)</a:t>
            </a:r>
          </a:p>
          <a:p>
            <a:endParaRPr lang="en-US" sz="2000"/>
          </a:p>
          <a:p>
            <a:pPr lvl="1"/>
            <a:r>
              <a:rPr lang="en-US" sz="1800"/>
              <a:t>Where:  Range for all variables is 0 (not similar) to 1 (same)</a:t>
            </a:r>
          </a:p>
        </p:txBody>
      </p:sp>
      <p:pic>
        <p:nvPicPr>
          <p:cNvPr id="1837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343400"/>
            <a:ext cx="581977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en-US" smtClean="0"/>
              <a:t>IS 240 – Spring 2013 </a:t>
            </a:r>
            <a:endParaRPr lang="en-US"/>
          </a:p>
        </p:txBody>
      </p:sp>
      <p:sp>
        <p:nvSpPr>
          <p:cNvPr id="1839106" name="Rectangle 2"/>
          <p:cNvSpPr>
            <a:spLocks noGrp="1" noChangeArrowheads="1"/>
          </p:cNvSpPr>
          <p:nvPr>
            <p:ph type="title"/>
          </p:nvPr>
        </p:nvSpPr>
        <p:spPr>
          <a:xfrm>
            <a:off x="304800" y="0"/>
            <a:ext cx="7924800" cy="914400"/>
          </a:xfrm>
        </p:spPr>
        <p:txBody>
          <a:bodyPr/>
          <a:lstStyle/>
          <a:p>
            <a:r>
              <a:rPr lang="en-US" sz="3200"/>
              <a:t>Some of our Results, with Shorefactor</a:t>
            </a:r>
          </a:p>
        </p:txBody>
      </p:sp>
      <p:sp>
        <p:nvSpPr>
          <p:cNvPr id="1839107" name="Rectangle 3"/>
          <p:cNvSpPr>
            <a:spLocks noGrp="1" noChangeArrowheads="1"/>
          </p:cNvSpPr>
          <p:nvPr>
            <p:ph type="body" idx="1"/>
          </p:nvPr>
        </p:nvSpPr>
        <p:spPr>
          <a:xfrm>
            <a:off x="1219200" y="3810000"/>
            <a:ext cx="6477000" cy="2514600"/>
          </a:xfrm>
          <a:ln>
            <a:solidFill>
              <a:schemeClr val="tx1"/>
            </a:solidFill>
            <a:miter lim="800000"/>
            <a:headEnd/>
            <a:tailEnd/>
          </a:ln>
        </p:spPr>
        <p:txBody>
          <a:bodyPr/>
          <a:lstStyle/>
          <a:p>
            <a:pPr>
              <a:spcBef>
                <a:spcPct val="0"/>
              </a:spcBef>
              <a:buFontTx/>
              <a:buNone/>
            </a:pPr>
            <a:r>
              <a:rPr lang="en-US" sz="1400"/>
              <a:t>These results suggest:</a:t>
            </a:r>
          </a:p>
          <a:p>
            <a:pPr>
              <a:spcBef>
                <a:spcPct val="0"/>
              </a:spcBef>
              <a:buFontTx/>
              <a:buNone/>
            </a:pPr>
            <a:endParaRPr lang="en-US" sz="900"/>
          </a:p>
          <a:p>
            <a:pPr>
              <a:spcBef>
                <a:spcPct val="0"/>
              </a:spcBef>
            </a:pPr>
            <a:r>
              <a:rPr lang="en-US" sz="1400"/>
              <a:t>Addition of Shorefactor variable improves the model (LR 2),  especially for MBRs</a:t>
            </a:r>
          </a:p>
          <a:p>
            <a:pPr>
              <a:spcBef>
                <a:spcPct val="0"/>
              </a:spcBef>
            </a:pPr>
            <a:endParaRPr lang="en-US" sz="1400"/>
          </a:p>
          <a:p>
            <a:pPr>
              <a:spcBef>
                <a:spcPct val="0"/>
              </a:spcBef>
            </a:pPr>
            <a:r>
              <a:rPr lang="en-US" sz="1400"/>
              <a:t>Improvement not so dramatic for convex hull approximations – b/c the problem that shorefactor addresses is not that significant when areas are represented by convex hulls</a:t>
            </a:r>
            <a:r>
              <a:rPr lang="en-US" sz="1200"/>
              <a:t>.</a:t>
            </a:r>
          </a:p>
          <a:p>
            <a:pPr>
              <a:spcBef>
                <a:spcPct val="0"/>
              </a:spcBef>
            </a:pPr>
            <a:endParaRPr lang="en-US" sz="1200"/>
          </a:p>
          <a:p>
            <a:pPr>
              <a:spcBef>
                <a:spcPct val="0"/>
              </a:spcBef>
            </a:pPr>
            <a:endParaRPr lang="en-US" sz="1200"/>
          </a:p>
        </p:txBody>
      </p:sp>
      <p:sp>
        <p:nvSpPr>
          <p:cNvPr id="1839108" name="Rectangle 4"/>
          <p:cNvSpPr>
            <a:spLocks noChangeArrowheads="1"/>
          </p:cNvSpPr>
          <p:nvPr/>
        </p:nvSpPr>
        <p:spPr bwMode="auto">
          <a:xfrm>
            <a:off x="2857500" y="2919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839109" name="Rectangle 5"/>
          <p:cNvSpPr>
            <a:spLocks noChangeArrowheads="1"/>
          </p:cNvSpPr>
          <p:nvPr/>
        </p:nvSpPr>
        <p:spPr bwMode="auto">
          <a:xfrm>
            <a:off x="2862263" y="2819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839110" name="Text Box 6"/>
          <p:cNvSpPr txBox="1">
            <a:spLocks noChangeArrowheads="1"/>
          </p:cNvSpPr>
          <p:nvPr/>
        </p:nvSpPr>
        <p:spPr bwMode="auto">
          <a:xfrm>
            <a:off x="766763" y="1828800"/>
            <a:ext cx="34686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For all metadata in the test collection:</a:t>
            </a:r>
          </a:p>
        </p:txBody>
      </p:sp>
      <p:sp>
        <p:nvSpPr>
          <p:cNvPr id="1839111" name="Rectangle 7"/>
          <p:cNvSpPr>
            <a:spLocks noChangeArrowheads="1"/>
          </p:cNvSpPr>
          <p:nvPr/>
        </p:nvSpPr>
        <p:spPr bwMode="auto">
          <a:xfrm>
            <a:off x="2862263" y="2819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18391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133600"/>
            <a:ext cx="35814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39113" name="Text Box 9"/>
          <p:cNvSpPr txBox="1">
            <a:spLocks noChangeArrowheads="1"/>
          </p:cNvSpPr>
          <p:nvPr/>
        </p:nvSpPr>
        <p:spPr bwMode="auto">
          <a:xfrm>
            <a:off x="4572000" y="2057400"/>
            <a:ext cx="4370388"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20000"/>
              </a:spcBef>
            </a:pPr>
            <a:r>
              <a:rPr lang="en-US" b="1"/>
              <a:t>Mean Average Query Precision:</a:t>
            </a:r>
            <a:r>
              <a:rPr lang="en-US"/>
              <a:t> </a:t>
            </a:r>
          </a:p>
          <a:p>
            <a:pPr algn="l">
              <a:spcBef>
                <a:spcPct val="20000"/>
              </a:spcBef>
            </a:pPr>
            <a:r>
              <a:rPr lang="en-US"/>
              <a:t>the average precision values after each new relevant document is observed in a ranked list.</a:t>
            </a:r>
            <a:endParaRPr lang="en-US" sz="3200"/>
          </a:p>
        </p:txBody>
      </p:sp>
      <p:sp>
        <p:nvSpPr>
          <p:cNvPr id="1839114" name="Line 10"/>
          <p:cNvSpPr>
            <a:spLocks noChangeShapeType="1"/>
          </p:cNvSpPr>
          <p:nvPr/>
        </p:nvSpPr>
        <p:spPr bwMode="auto">
          <a:xfrm>
            <a:off x="762000" y="1524000"/>
            <a:ext cx="769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39115" name="Oval 11"/>
          <p:cNvSpPr>
            <a:spLocks noChangeArrowheads="1"/>
          </p:cNvSpPr>
          <p:nvPr/>
        </p:nvSpPr>
        <p:spPr bwMode="auto">
          <a:xfrm>
            <a:off x="2362200" y="2895600"/>
            <a:ext cx="1752600" cy="609600"/>
          </a:xfrm>
          <a:prstGeom prst="ellipse">
            <a:avLst/>
          </a:prstGeom>
          <a:noFill/>
          <a:ln w="952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IS 240 – Spring 2013 </a:t>
            </a:r>
            <a:endParaRPr lang="en-US"/>
          </a:p>
        </p:txBody>
      </p:sp>
      <p:sp>
        <p:nvSpPr>
          <p:cNvPr id="1841154" name="Text Box 2"/>
          <p:cNvSpPr txBox="1">
            <a:spLocks noChangeArrowheads="1"/>
          </p:cNvSpPr>
          <p:nvPr/>
        </p:nvSpPr>
        <p:spPr bwMode="auto">
          <a:xfrm rot="-5400000">
            <a:off x="-261938" y="3170238"/>
            <a:ext cx="1438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Precision</a:t>
            </a:r>
          </a:p>
        </p:txBody>
      </p:sp>
      <p:sp>
        <p:nvSpPr>
          <p:cNvPr id="1841155" name="Text Box 3"/>
          <p:cNvSpPr txBox="1">
            <a:spLocks noChangeArrowheads="1"/>
          </p:cNvSpPr>
          <p:nvPr/>
        </p:nvSpPr>
        <p:spPr bwMode="auto">
          <a:xfrm>
            <a:off x="4038600" y="58674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Recall</a:t>
            </a:r>
          </a:p>
        </p:txBody>
      </p:sp>
      <p:sp>
        <p:nvSpPr>
          <p:cNvPr id="1841156" name="Rectangle 4"/>
          <p:cNvSpPr>
            <a:spLocks noGrp="1" noChangeArrowheads="1"/>
          </p:cNvSpPr>
          <p:nvPr>
            <p:ph type="title"/>
          </p:nvPr>
        </p:nvSpPr>
        <p:spPr/>
        <p:txBody>
          <a:bodyPr/>
          <a:lstStyle/>
          <a:p>
            <a:r>
              <a:rPr lang="en-US"/>
              <a:t>Results for All Data - MBRs</a:t>
            </a:r>
          </a:p>
        </p:txBody>
      </p:sp>
      <p:graphicFrame>
        <p:nvGraphicFramePr>
          <p:cNvPr id="1841157" name="Object 5"/>
          <p:cNvGraphicFramePr>
            <a:graphicFrameLocks noGrp="1" noChangeAspect="1"/>
          </p:cNvGraphicFramePr>
          <p:nvPr>
            <p:ph type="chart" idx="1"/>
          </p:nvPr>
        </p:nvGraphicFramePr>
        <p:xfrm>
          <a:off x="457200" y="1219200"/>
          <a:ext cx="8229600" cy="4951413"/>
        </p:xfrm>
        <a:graphic>
          <a:graphicData uri="http://schemas.openxmlformats.org/presentationml/2006/ole">
            <mc:AlternateContent xmlns:mc="http://schemas.openxmlformats.org/markup-compatibility/2006">
              <mc:Choice xmlns:v="urn:schemas-microsoft-com:vml" Requires="v">
                <p:oleObj spid="_x0000_s1841172" name="Chart" r:id="rId4" imgW="8229600" imgH="4953000" progId="MSGraph.Chart.8">
                  <p:embed followColorScheme="full"/>
                </p:oleObj>
              </mc:Choice>
              <mc:Fallback>
                <p:oleObj name="Chart" r:id="rId4" imgW="8229600" imgH="4953000" progId="MSGraph.Chart.8">
                  <p:embed followColorScheme="full"/>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219200"/>
                        <a:ext cx="8229600" cy="4951413"/>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IS 240 – Spring 2013 </a:t>
            </a:r>
            <a:endParaRPr lang="en-US"/>
          </a:p>
        </p:txBody>
      </p:sp>
      <p:sp>
        <p:nvSpPr>
          <p:cNvPr id="1843202" name="Rectangle 2"/>
          <p:cNvSpPr>
            <a:spLocks noGrp="1" noChangeArrowheads="1"/>
          </p:cNvSpPr>
          <p:nvPr>
            <p:ph type="title"/>
          </p:nvPr>
        </p:nvSpPr>
        <p:spPr/>
        <p:txBody>
          <a:bodyPr/>
          <a:lstStyle/>
          <a:p>
            <a:r>
              <a:rPr lang="en-US"/>
              <a:t>Results for All Data - Convex Hull</a:t>
            </a:r>
          </a:p>
        </p:txBody>
      </p:sp>
      <p:graphicFrame>
        <p:nvGraphicFramePr>
          <p:cNvPr id="1843203" name="Object 3"/>
          <p:cNvGraphicFramePr>
            <a:graphicFrameLocks noGrp="1" noChangeAspect="1"/>
          </p:cNvGraphicFramePr>
          <p:nvPr>
            <p:ph type="chart" idx="1"/>
          </p:nvPr>
        </p:nvGraphicFramePr>
        <p:xfrm>
          <a:off x="457200" y="1219200"/>
          <a:ext cx="8229600" cy="4951413"/>
        </p:xfrm>
        <a:graphic>
          <a:graphicData uri="http://schemas.openxmlformats.org/presentationml/2006/ole">
            <mc:AlternateContent xmlns:mc="http://schemas.openxmlformats.org/markup-compatibility/2006">
              <mc:Choice xmlns:v="urn:schemas-microsoft-com:vml" Requires="v">
                <p:oleObj spid="_x0000_s1843220" name="Chart" r:id="rId4" imgW="8229600" imgH="4953000" progId="MSGraph.Chart.8">
                  <p:embed followColorScheme="full"/>
                </p:oleObj>
              </mc:Choice>
              <mc:Fallback>
                <p:oleObj name="Chart" r:id="rId4" imgW="8229600" imgH="4953000" progId="MSGraph.Chart.8">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219200"/>
                        <a:ext cx="8229600" cy="4951413"/>
                      </a:xfrm>
                      <a:prstGeom prst="rect">
                        <a:avLst/>
                      </a:prstGeom>
                    </p:spPr>
                  </p:pic>
                </p:oleObj>
              </mc:Fallback>
            </mc:AlternateContent>
          </a:graphicData>
        </a:graphic>
      </p:graphicFrame>
      <p:sp>
        <p:nvSpPr>
          <p:cNvPr id="1843204" name="Text Box 4"/>
          <p:cNvSpPr txBox="1">
            <a:spLocks noChangeArrowheads="1"/>
          </p:cNvSpPr>
          <p:nvPr/>
        </p:nvSpPr>
        <p:spPr bwMode="auto">
          <a:xfrm rot="-5400000">
            <a:off x="-261938" y="3173413"/>
            <a:ext cx="1438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Precision</a:t>
            </a:r>
          </a:p>
        </p:txBody>
      </p:sp>
      <p:sp>
        <p:nvSpPr>
          <p:cNvPr id="1843205" name="Text Box 5"/>
          <p:cNvSpPr txBox="1">
            <a:spLocks noChangeArrowheads="1"/>
          </p:cNvSpPr>
          <p:nvPr/>
        </p:nvSpPr>
        <p:spPr bwMode="auto">
          <a:xfrm>
            <a:off x="4038600" y="58674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Recall</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845250" name="Rectangle 2"/>
          <p:cNvSpPr>
            <a:spLocks noGrp="1" noChangeArrowheads="1"/>
          </p:cNvSpPr>
          <p:nvPr>
            <p:ph type="title"/>
          </p:nvPr>
        </p:nvSpPr>
        <p:spPr/>
        <p:txBody>
          <a:bodyPr/>
          <a:lstStyle/>
          <a:p>
            <a:r>
              <a:rPr lang="en-US"/>
              <a:t>GIR Examples </a:t>
            </a:r>
          </a:p>
        </p:txBody>
      </p:sp>
      <p:sp>
        <p:nvSpPr>
          <p:cNvPr id="1845251" name="Rectangle 3"/>
          <p:cNvSpPr>
            <a:spLocks noGrp="1" noChangeArrowheads="1"/>
          </p:cNvSpPr>
          <p:nvPr>
            <p:ph type="body" idx="1"/>
          </p:nvPr>
        </p:nvSpPr>
        <p:spPr/>
        <p:txBody>
          <a:bodyPr/>
          <a:lstStyle/>
          <a:p>
            <a:r>
              <a:rPr lang="en-US"/>
              <a:t>The following screen captures are from a GIR application using the algorithms (2 variable logistic regression model) and data (the CIEC database data)</a:t>
            </a:r>
          </a:p>
          <a:p>
            <a:r>
              <a:rPr lang="en-US"/>
              <a:t>Uses a Google Earth network link to provide a GIR search interface</a:t>
            </a:r>
          </a:p>
          <a:p>
            <a:endParaRPr lang="en-US"/>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smtClean="0"/>
              <a:t>IS 240 – Spring 2013 </a:t>
            </a:r>
            <a:endParaRPr lang="en-US"/>
          </a:p>
        </p:txBody>
      </p:sp>
      <p:pic>
        <p:nvPicPr>
          <p:cNvPr id="1846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37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smtClean="0"/>
              <a:t>IS 240 – Spring 2013 </a:t>
            </a:r>
            <a:endParaRPr lang="en-US"/>
          </a:p>
        </p:txBody>
      </p:sp>
      <p:pic>
        <p:nvPicPr>
          <p:cNvPr id="1847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 y="0"/>
            <a:ext cx="9823450" cy="6784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smtClean="0"/>
              <a:t>IS 240 – Spring 2013 </a:t>
            </a:r>
            <a:endParaRPr lang="en-US"/>
          </a:p>
        </p:txBody>
      </p:sp>
      <p:pic>
        <p:nvPicPr>
          <p:cNvPr id="1848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7500"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smtClean="0"/>
              <a:t>IS 240 – Spring 2013 </a:t>
            </a:r>
            <a:endParaRPr lang="en-US"/>
          </a:p>
        </p:txBody>
      </p:sp>
      <p:pic>
        <p:nvPicPr>
          <p:cNvPr id="1849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96400" cy="6397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1"/>
          <p:cNvSpPr>
            <a:spLocks noGrp="1"/>
          </p:cNvSpPr>
          <p:nvPr>
            <p:ph type="dt" sz="half" idx="10"/>
          </p:nvPr>
        </p:nvSpPr>
        <p:spPr/>
        <p:txBody>
          <a:bodyPr/>
          <a:lstStyle/>
          <a:p>
            <a:r>
              <a:rPr lang="en-US" smtClean="0"/>
              <a:t>IS 240 – Spring 2013 </a:t>
            </a:r>
            <a:endParaRPr lang="en-US"/>
          </a:p>
        </p:txBody>
      </p:sp>
      <p:grpSp>
        <p:nvGrpSpPr>
          <p:cNvPr id="1891330" name="Group 2"/>
          <p:cNvGrpSpPr>
            <a:grpSpLocks/>
          </p:cNvGrpSpPr>
          <p:nvPr/>
        </p:nvGrpSpPr>
        <p:grpSpPr bwMode="auto">
          <a:xfrm>
            <a:off x="4165600" y="1789113"/>
            <a:ext cx="2038350" cy="1892300"/>
            <a:chOff x="2624" y="1127"/>
            <a:chExt cx="1284" cy="1192"/>
          </a:xfrm>
        </p:grpSpPr>
        <p:sp>
          <p:nvSpPr>
            <p:cNvPr id="1891331" name="Freeform 3"/>
            <p:cNvSpPr>
              <a:spLocks/>
            </p:cNvSpPr>
            <p:nvPr/>
          </p:nvSpPr>
          <p:spPr bwMode="auto">
            <a:xfrm>
              <a:off x="2624" y="1127"/>
              <a:ext cx="1128" cy="554"/>
            </a:xfrm>
            <a:custGeom>
              <a:avLst/>
              <a:gdLst>
                <a:gd name="T0" fmla="*/ 522 w 1128"/>
                <a:gd name="T1" fmla="*/ 541 h 554"/>
                <a:gd name="T2" fmla="*/ 180 w 1128"/>
                <a:gd name="T3" fmla="*/ 549 h 554"/>
                <a:gd name="T4" fmla="*/ 4 w 1128"/>
                <a:gd name="T5" fmla="*/ 480 h 554"/>
                <a:gd name="T6" fmla="*/ 20 w 1128"/>
                <a:gd name="T7" fmla="*/ 366 h 554"/>
                <a:gd name="T8" fmla="*/ 35 w 1128"/>
                <a:gd name="T9" fmla="*/ 305 h 554"/>
                <a:gd name="T10" fmla="*/ 58 w 1128"/>
                <a:gd name="T11" fmla="*/ 107 h 554"/>
                <a:gd name="T12" fmla="*/ 302 w 1128"/>
                <a:gd name="T13" fmla="*/ 8 h 554"/>
                <a:gd name="T14" fmla="*/ 682 w 1128"/>
                <a:gd name="T15" fmla="*/ 0 h 554"/>
                <a:gd name="T16" fmla="*/ 827 w 1128"/>
                <a:gd name="T17" fmla="*/ 8 h 554"/>
                <a:gd name="T18" fmla="*/ 911 w 1128"/>
                <a:gd name="T19" fmla="*/ 69 h 554"/>
                <a:gd name="T20" fmla="*/ 987 w 1128"/>
                <a:gd name="T21" fmla="*/ 84 h 554"/>
                <a:gd name="T22" fmla="*/ 1117 w 1128"/>
                <a:gd name="T23" fmla="*/ 267 h 554"/>
                <a:gd name="T24" fmla="*/ 1102 w 1128"/>
                <a:gd name="T25" fmla="*/ 442 h 554"/>
                <a:gd name="T26" fmla="*/ 881 w 1128"/>
                <a:gd name="T27" fmla="*/ 503 h 554"/>
                <a:gd name="T28" fmla="*/ 713 w 1128"/>
                <a:gd name="T29" fmla="*/ 511 h 554"/>
                <a:gd name="T30" fmla="*/ 500 w 1128"/>
                <a:gd name="T31" fmla="*/ 541 h 554"/>
                <a:gd name="T32" fmla="*/ 522 w 1128"/>
                <a:gd name="T33" fmla="*/ 5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8" h="554">
                  <a:moveTo>
                    <a:pt x="522" y="541"/>
                  </a:moveTo>
                  <a:cubicBezTo>
                    <a:pt x="398" y="552"/>
                    <a:pt x="310" y="554"/>
                    <a:pt x="180" y="549"/>
                  </a:cubicBezTo>
                  <a:cubicBezTo>
                    <a:pt x="115" y="536"/>
                    <a:pt x="46" y="536"/>
                    <a:pt x="4" y="480"/>
                  </a:cubicBezTo>
                  <a:cubicBezTo>
                    <a:pt x="20" y="304"/>
                    <a:pt x="0" y="438"/>
                    <a:pt x="20" y="366"/>
                  </a:cubicBezTo>
                  <a:cubicBezTo>
                    <a:pt x="26" y="346"/>
                    <a:pt x="35" y="305"/>
                    <a:pt x="35" y="305"/>
                  </a:cubicBezTo>
                  <a:cubicBezTo>
                    <a:pt x="36" y="278"/>
                    <a:pt x="29" y="157"/>
                    <a:pt x="58" y="107"/>
                  </a:cubicBezTo>
                  <a:cubicBezTo>
                    <a:pt x="103" y="29"/>
                    <a:pt x="221" y="11"/>
                    <a:pt x="302" y="8"/>
                  </a:cubicBezTo>
                  <a:cubicBezTo>
                    <a:pt x="429" y="3"/>
                    <a:pt x="555" y="3"/>
                    <a:pt x="682" y="0"/>
                  </a:cubicBezTo>
                  <a:cubicBezTo>
                    <a:pt x="730" y="3"/>
                    <a:pt x="779" y="3"/>
                    <a:pt x="827" y="8"/>
                  </a:cubicBezTo>
                  <a:cubicBezTo>
                    <a:pt x="863" y="11"/>
                    <a:pt x="879" y="55"/>
                    <a:pt x="911" y="69"/>
                  </a:cubicBezTo>
                  <a:cubicBezTo>
                    <a:pt x="935" y="80"/>
                    <a:pt x="962" y="78"/>
                    <a:pt x="987" y="84"/>
                  </a:cubicBezTo>
                  <a:cubicBezTo>
                    <a:pt x="1038" y="117"/>
                    <a:pt x="1089" y="211"/>
                    <a:pt x="1117" y="267"/>
                  </a:cubicBezTo>
                  <a:cubicBezTo>
                    <a:pt x="1114" y="325"/>
                    <a:pt x="1128" y="390"/>
                    <a:pt x="1102" y="442"/>
                  </a:cubicBezTo>
                  <a:cubicBezTo>
                    <a:pt x="1069" y="507"/>
                    <a:pt x="932" y="500"/>
                    <a:pt x="881" y="503"/>
                  </a:cubicBezTo>
                  <a:cubicBezTo>
                    <a:pt x="825" y="506"/>
                    <a:pt x="769" y="508"/>
                    <a:pt x="713" y="511"/>
                  </a:cubicBezTo>
                  <a:cubicBezTo>
                    <a:pt x="646" y="522"/>
                    <a:pt x="565" y="521"/>
                    <a:pt x="500" y="541"/>
                  </a:cubicBezTo>
                  <a:cubicBezTo>
                    <a:pt x="493" y="543"/>
                    <a:pt x="515" y="541"/>
                    <a:pt x="522" y="541"/>
                  </a:cubicBezTo>
                  <a:close/>
                </a:path>
              </a:pathLst>
            </a:custGeom>
            <a:solidFill>
              <a:schemeClr val="hlink">
                <a:alpha val="50000"/>
              </a:schemeClr>
            </a:solidFill>
            <a:ln w="38100" cap="flat" cmpd="sng">
              <a:solidFill>
                <a:schemeClr val="tx1"/>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1891332" name="Freeform 4"/>
            <p:cNvSpPr>
              <a:spLocks/>
            </p:cNvSpPr>
            <p:nvPr/>
          </p:nvSpPr>
          <p:spPr bwMode="auto">
            <a:xfrm>
              <a:off x="2644" y="1996"/>
              <a:ext cx="1264" cy="323"/>
            </a:xfrm>
            <a:custGeom>
              <a:avLst/>
              <a:gdLst>
                <a:gd name="T0" fmla="*/ 0 w 1264"/>
                <a:gd name="T1" fmla="*/ 289 h 323"/>
                <a:gd name="T2" fmla="*/ 167 w 1264"/>
                <a:gd name="T3" fmla="*/ 198 h 323"/>
                <a:gd name="T4" fmla="*/ 251 w 1264"/>
                <a:gd name="T5" fmla="*/ 160 h 323"/>
                <a:gd name="T6" fmla="*/ 442 w 1264"/>
                <a:gd name="T7" fmla="*/ 107 h 323"/>
                <a:gd name="T8" fmla="*/ 609 w 1264"/>
                <a:gd name="T9" fmla="*/ 38 h 323"/>
                <a:gd name="T10" fmla="*/ 640 w 1264"/>
                <a:gd name="T11" fmla="*/ 30 h 323"/>
                <a:gd name="T12" fmla="*/ 685 w 1264"/>
                <a:gd name="T13" fmla="*/ 15 h 323"/>
                <a:gd name="T14" fmla="*/ 739 w 1264"/>
                <a:gd name="T15" fmla="*/ 23 h 323"/>
                <a:gd name="T16" fmla="*/ 754 w 1264"/>
                <a:gd name="T17" fmla="*/ 46 h 323"/>
                <a:gd name="T18" fmla="*/ 1097 w 1264"/>
                <a:gd name="T19" fmla="*/ 0 h 323"/>
                <a:gd name="T20" fmla="*/ 1234 w 1264"/>
                <a:gd name="T21" fmla="*/ 61 h 323"/>
                <a:gd name="T22" fmla="*/ 1264 w 1264"/>
                <a:gd name="T23" fmla="*/ 145 h 323"/>
                <a:gd name="T24" fmla="*/ 1135 w 1264"/>
                <a:gd name="T25" fmla="*/ 274 h 323"/>
                <a:gd name="T26" fmla="*/ 609 w 1264"/>
                <a:gd name="T27" fmla="*/ 274 h 323"/>
                <a:gd name="T28" fmla="*/ 68 w 1264"/>
                <a:gd name="T29" fmla="*/ 312 h 323"/>
                <a:gd name="T30" fmla="*/ 45 w 1264"/>
                <a:gd name="T31" fmla="*/ 305 h 323"/>
                <a:gd name="T32" fmla="*/ 30 w 1264"/>
                <a:gd name="T33" fmla="*/ 282 h 323"/>
                <a:gd name="T34" fmla="*/ 0 w 1264"/>
                <a:gd name="T35" fmla="*/ 28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4" h="323">
                  <a:moveTo>
                    <a:pt x="0" y="289"/>
                  </a:moveTo>
                  <a:cubicBezTo>
                    <a:pt x="61" y="270"/>
                    <a:pt x="107" y="219"/>
                    <a:pt x="167" y="198"/>
                  </a:cubicBezTo>
                  <a:cubicBezTo>
                    <a:pt x="192" y="175"/>
                    <a:pt x="221" y="172"/>
                    <a:pt x="251" y="160"/>
                  </a:cubicBezTo>
                  <a:cubicBezTo>
                    <a:pt x="312" y="135"/>
                    <a:pt x="377" y="119"/>
                    <a:pt x="442" y="107"/>
                  </a:cubicBezTo>
                  <a:cubicBezTo>
                    <a:pt x="498" y="86"/>
                    <a:pt x="551" y="57"/>
                    <a:pt x="609" y="38"/>
                  </a:cubicBezTo>
                  <a:cubicBezTo>
                    <a:pt x="619" y="35"/>
                    <a:pt x="630" y="33"/>
                    <a:pt x="640" y="30"/>
                  </a:cubicBezTo>
                  <a:cubicBezTo>
                    <a:pt x="655" y="25"/>
                    <a:pt x="685" y="15"/>
                    <a:pt x="685" y="15"/>
                  </a:cubicBezTo>
                  <a:cubicBezTo>
                    <a:pt x="703" y="18"/>
                    <a:pt x="722" y="16"/>
                    <a:pt x="739" y="23"/>
                  </a:cubicBezTo>
                  <a:cubicBezTo>
                    <a:pt x="747" y="27"/>
                    <a:pt x="745" y="46"/>
                    <a:pt x="754" y="46"/>
                  </a:cubicBezTo>
                  <a:cubicBezTo>
                    <a:pt x="810" y="48"/>
                    <a:pt x="1058" y="6"/>
                    <a:pt x="1097" y="0"/>
                  </a:cubicBezTo>
                  <a:cubicBezTo>
                    <a:pt x="1209" y="20"/>
                    <a:pt x="1160" y="12"/>
                    <a:pt x="1234" y="61"/>
                  </a:cubicBezTo>
                  <a:cubicBezTo>
                    <a:pt x="1244" y="89"/>
                    <a:pt x="1253" y="117"/>
                    <a:pt x="1264" y="145"/>
                  </a:cubicBezTo>
                  <a:cubicBezTo>
                    <a:pt x="1250" y="237"/>
                    <a:pt x="1229" y="260"/>
                    <a:pt x="1135" y="274"/>
                  </a:cubicBezTo>
                  <a:cubicBezTo>
                    <a:pt x="993" y="323"/>
                    <a:pt x="759" y="279"/>
                    <a:pt x="609" y="274"/>
                  </a:cubicBezTo>
                  <a:cubicBezTo>
                    <a:pt x="422" y="240"/>
                    <a:pt x="244" y="259"/>
                    <a:pt x="68" y="312"/>
                  </a:cubicBezTo>
                  <a:cubicBezTo>
                    <a:pt x="60" y="310"/>
                    <a:pt x="51" y="310"/>
                    <a:pt x="45" y="305"/>
                  </a:cubicBezTo>
                  <a:cubicBezTo>
                    <a:pt x="38" y="299"/>
                    <a:pt x="39" y="285"/>
                    <a:pt x="30" y="282"/>
                  </a:cubicBezTo>
                  <a:cubicBezTo>
                    <a:pt x="20" y="279"/>
                    <a:pt x="10" y="287"/>
                    <a:pt x="0" y="289"/>
                  </a:cubicBezTo>
                  <a:close/>
                </a:path>
              </a:pathLst>
            </a:custGeom>
            <a:solidFill>
              <a:schemeClr val="hlink">
                <a:alpha val="50000"/>
              </a:schemeClr>
            </a:solidFill>
            <a:ln w="38100" cap="flat" cmpd="sng">
              <a:solidFill>
                <a:schemeClr val="tx1"/>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grpSp>
        <p:nvGrpSpPr>
          <p:cNvPr id="1891333" name="Group 5"/>
          <p:cNvGrpSpPr>
            <a:grpSpLocks/>
          </p:cNvGrpSpPr>
          <p:nvPr/>
        </p:nvGrpSpPr>
        <p:grpSpPr bwMode="auto">
          <a:xfrm>
            <a:off x="4572000" y="4252913"/>
            <a:ext cx="1184275" cy="1919287"/>
            <a:chOff x="3910" y="2654"/>
            <a:chExt cx="746" cy="1209"/>
          </a:xfrm>
        </p:grpSpPr>
        <p:sp>
          <p:nvSpPr>
            <p:cNvPr id="1891334" name="Freeform 6"/>
            <p:cNvSpPr>
              <a:spLocks/>
            </p:cNvSpPr>
            <p:nvPr/>
          </p:nvSpPr>
          <p:spPr bwMode="auto">
            <a:xfrm>
              <a:off x="4027" y="2654"/>
              <a:ext cx="629" cy="325"/>
            </a:xfrm>
            <a:custGeom>
              <a:avLst/>
              <a:gdLst>
                <a:gd name="T0" fmla="*/ 137 w 629"/>
                <a:gd name="T1" fmla="*/ 43 h 325"/>
                <a:gd name="T2" fmla="*/ 76 w 629"/>
                <a:gd name="T3" fmla="*/ 66 h 325"/>
                <a:gd name="T4" fmla="*/ 45 w 629"/>
                <a:gd name="T5" fmla="*/ 73 h 325"/>
                <a:gd name="T6" fmla="*/ 0 w 629"/>
                <a:gd name="T7" fmla="*/ 119 h 325"/>
                <a:gd name="T8" fmla="*/ 106 w 629"/>
                <a:gd name="T9" fmla="*/ 317 h 325"/>
                <a:gd name="T10" fmla="*/ 228 w 629"/>
                <a:gd name="T11" fmla="*/ 325 h 325"/>
                <a:gd name="T12" fmla="*/ 449 w 629"/>
                <a:gd name="T13" fmla="*/ 294 h 325"/>
                <a:gd name="T14" fmla="*/ 540 w 629"/>
                <a:gd name="T15" fmla="*/ 271 h 325"/>
                <a:gd name="T16" fmla="*/ 601 w 629"/>
                <a:gd name="T17" fmla="*/ 218 h 325"/>
                <a:gd name="T18" fmla="*/ 609 w 629"/>
                <a:gd name="T19" fmla="*/ 111 h 325"/>
                <a:gd name="T20" fmla="*/ 533 w 629"/>
                <a:gd name="T21" fmla="*/ 58 h 325"/>
                <a:gd name="T22" fmla="*/ 274 w 629"/>
                <a:gd name="T23" fmla="*/ 12 h 325"/>
                <a:gd name="T24" fmla="*/ 205 w 629"/>
                <a:gd name="T25" fmla="*/ 43 h 325"/>
                <a:gd name="T26" fmla="*/ 91 w 629"/>
                <a:gd name="T27" fmla="*/ 58 h 325"/>
                <a:gd name="T28" fmla="*/ 137 w 629"/>
                <a:gd name="T29" fmla="*/ 4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9" h="325">
                  <a:moveTo>
                    <a:pt x="137" y="43"/>
                  </a:moveTo>
                  <a:cubicBezTo>
                    <a:pt x="117" y="51"/>
                    <a:pt x="97" y="59"/>
                    <a:pt x="76" y="66"/>
                  </a:cubicBezTo>
                  <a:cubicBezTo>
                    <a:pt x="66" y="69"/>
                    <a:pt x="54" y="67"/>
                    <a:pt x="45" y="73"/>
                  </a:cubicBezTo>
                  <a:cubicBezTo>
                    <a:pt x="27" y="85"/>
                    <a:pt x="0" y="119"/>
                    <a:pt x="0" y="119"/>
                  </a:cubicBezTo>
                  <a:cubicBezTo>
                    <a:pt x="6" y="201"/>
                    <a:pt x="1" y="302"/>
                    <a:pt x="106" y="317"/>
                  </a:cubicBezTo>
                  <a:cubicBezTo>
                    <a:pt x="146" y="323"/>
                    <a:pt x="187" y="322"/>
                    <a:pt x="228" y="325"/>
                  </a:cubicBezTo>
                  <a:cubicBezTo>
                    <a:pt x="303" y="319"/>
                    <a:pt x="375" y="308"/>
                    <a:pt x="449" y="294"/>
                  </a:cubicBezTo>
                  <a:cubicBezTo>
                    <a:pt x="480" y="288"/>
                    <a:pt x="540" y="271"/>
                    <a:pt x="540" y="271"/>
                  </a:cubicBezTo>
                  <a:cubicBezTo>
                    <a:pt x="560" y="252"/>
                    <a:pt x="582" y="238"/>
                    <a:pt x="601" y="218"/>
                  </a:cubicBezTo>
                  <a:cubicBezTo>
                    <a:pt x="616" y="175"/>
                    <a:pt x="629" y="159"/>
                    <a:pt x="609" y="111"/>
                  </a:cubicBezTo>
                  <a:cubicBezTo>
                    <a:pt x="597" y="82"/>
                    <a:pt x="559" y="69"/>
                    <a:pt x="533" y="58"/>
                  </a:cubicBezTo>
                  <a:cubicBezTo>
                    <a:pt x="444" y="20"/>
                    <a:pt x="376" y="18"/>
                    <a:pt x="274" y="12"/>
                  </a:cubicBezTo>
                  <a:cubicBezTo>
                    <a:pt x="153" y="30"/>
                    <a:pt x="259" y="0"/>
                    <a:pt x="205" y="43"/>
                  </a:cubicBezTo>
                  <a:cubicBezTo>
                    <a:pt x="179" y="63"/>
                    <a:pt x="116" y="58"/>
                    <a:pt x="91" y="58"/>
                  </a:cubicBezTo>
                  <a:lnTo>
                    <a:pt x="137" y="43"/>
                  </a:lnTo>
                  <a:close/>
                </a:path>
              </a:pathLst>
            </a:custGeom>
            <a:solidFill>
              <a:schemeClr val="hlink">
                <a:alpha val="50000"/>
              </a:schemeClr>
            </a:solidFill>
            <a:ln w="38100" cap="flat" cmpd="sng">
              <a:solidFill>
                <a:schemeClr val="tx1"/>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1891335" name="Freeform 7"/>
            <p:cNvSpPr>
              <a:spLocks/>
            </p:cNvSpPr>
            <p:nvPr/>
          </p:nvSpPr>
          <p:spPr bwMode="auto">
            <a:xfrm>
              <a:off x="3910" y="3360"/>
              <a:ext cx="746" cy="503"/>
            </a:xfrm>
            <a:custGeom>
              <a:avLst/>
              <a:gdLst>
                <a:gd name="T0" fmla="*/ 84 w 746"/>
                <a:gd name="T1" fmla="*/ 403 h 503"/>
                <a:gd name="T2" fmla="*/ 53 w 746"/>
                <a:gd name="T3" fmla="*/ 365 h 503"/>
                <a:gd name="T4" fmla="*/ 23 w 746"/>
                <a:gd name="T5" fmla="*/ 342 h 503"/>
                <a:gd name="T6" fmla="*/ 0 w 746"/>
                <a:gd name="T7" fmla="*/ 251 h 503"/>
                <a:gd name="T8" fmla="*/ 84 w 746"/>
                <a:gd name="T9" fmla="*/ 106 h 503"/>
                <a:gd name="T10" fmla="*/ 145 w 746"/>
                <a:gd name="T11" fmla="*/ 76 h 503"/>
                <a:gd name="T12" fmla="*/ 236 w 746"/>
                <a:gd name="T13" fmla="*/ 38 h 503"/>
                <a:gd name="T14" fmla="*/ 450 w 746"/>
                <a:gd name="T15" fmla="*/ 0 h 503"/>
                <a:gd name="T16" fmla="*/ 617 w 746"/>
                <a:gd name="T17" fmla="*/ 30 h 503"/>
                <a:gd name="T18" fmla="*/ 648 w 746"/>
                <a:gd name="T19" fmla="*/ 60 h 503"/>
                <a:gd name="T20" fmla="*/ 724 w 746"/>
                <a:gd name="T21" fmla="*/ 190 h 503"/>
                <a:gd name="T22" fmla="*/ 640 w 746"/>
                <a:gd name="T23" fmla="*/ 502 h 503"/>
                <a:gd name="T24" fmla="*/ 541 w 746"/>
                <a:gd name="T25" fmla="*/ 495 h 503"/>
                <a:gd name="T26" fmla="*/ 480 w 746"/>
                <a:gd name="T27" fmla="*/ 502 h 503"/>
                <a:gd name="T28" fmla="*/ 297 w 746"/>
                <a:gd name="T29" fmla="*/ 487 h 503"/>
                <a:gd name="T30" fmla="*/ 198 w 746"/>
                <a:gd name="T31" fmla="*/ 464 h 503"/>
                <a:gd name="T32" fmla="*/ 168 w 746"/>
                <a:gd name="T33" fmla="*/ 396 h 503"/>
                <a:gd name="T34" fmla="*/ 122 w 746"/>
                <a:gd name="T35" fmla="*/ 380 h 503"/>
                <a:gd name="T36" fmla="*/ 99 w 746"/>
                <a:gd name="T37" fmla="*/ 388 h 503"/>
                <a:gd name="T38" fmla="*/ 46 w 746"/>
                <a:gd name="T39" fmla="*/ 380 h 503"/>
                <a:gd name="T40" fmla="*/ 20 w 746"/>
                <a:gd name="T41" fmla="*/ 28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6" h="503">
                  <a:moveTo>
                    <a:pt x="84" y="403"/>
                  </a:moveTo>
                  <a:cubicBezTo>
                    <a:pt x="74" y="390"/>
                    <a:pt x="65" y="377"/>
                    <a:pt x="53" y="365"/>
                  </a:cubicBezTo>
                  <a:cubicBezTo>
                    <a:pt x="44" y="356"/>
                    <a:pt x="30" y="352"/>
                    <a:pt x="23" y="342"/>
                  </a:cubicBezTo>
                  <a:cubicBezTo>
                    <a:pt x="7" y="320"/>
                    <a:pt x="9" y="277"/>
                    <a:pt x="0" y="251"/>
                  </a:cubicBezTo>
                  <a:cubicBezTo>
                    <a:pt x="10" y="172"/>
                    <a:pt x="23" y="144"/>
                    <a:pt x="84" y="106"/>
                  </a:cubicBezTo>
                  <a:cubicBezTo>
                    <a:pt x="136" y="73"/>
                    <a:pt x="90" y="88"/>
                    <a:pt x="145" y="76"/>
                  </a:cubicBezTo>
                  <a:cubicBezTo>
                    <a:pt x="170" y="50"/>
                    <a:pt x="202" y="48"/>
                    <a:pt x="236" y="38"/>
                  </a:cubicBezTo>
                  <a:cubicBezTo>
                    <a:pt x="309" y="16"/>
                    <a:pt x="372" y="6"/>
                    <a:pt x="450" y="0"/>
                  </a:cubicBezTo>
                  <a:cubicBezTo>
                    <a:pt x="506" y="10"/>
                    <a:pt x="563" y="14"/>
                    <a:pt x="617" y="30"/>
                  </a:cubicBezTo>
                  <a:cubicBezTo>
                    <a:pt x="631" y="34"/>
                    <a:pt x="637" y="51"/>
                    <a:pt x="648" y="60"/>
                  </a:cubicBezTo>
                  <a:cubicBezTo>
                    <a:pt x="702" y="107"/>
                    <a:pt x="701" y="123"/>
                    <a:pt x="724" y="190"/>
                  </a:cubicBezTo>
                  <a:cubicBezTo>
                    <a:pt x="717" y="288"/>
                    <a:pt x="746" y="449"/>
                    <a:pt x="640" y="502"/>
                  </a:cubicBezTo>
                  <a:cubicBezTo>
                    <a:pt x="607" y="500"/>
                    <a:pt x="574" y="495"/>
                    <a:pt x="541" y="495"/>
                  </a:cubicBezTo>
                  <a:cubicBezTo>
                    <a:pt x="521" y="495"/>
                    <a:pt x="500" y="503"/>
                    <a:pt x="480" y="502"/>
                  </a:cubicBezTo>
                  <a:cubicBezTo>
                    <a:pt x="419" y="500"/>
                    <a:pt x="297" y="487"/>
                    <a:pt x="297" y="487"/>
                  </a:cubicBezTo>
                  <a:cubicBezTo>
                    <a:pt x="264" y="480"/>
                    <a:pt x="231" y="472"/>
                    <a:pt x="198" y="464"/>
                  </a:cubicBezTo>
                  <a:cubicBezTo>
                    <a:pt x="192" y="446"/>
                    <a:pt x="186" y="407"/>
                    <a:pt x="168" y="396"/>
                  </a:cubicBezTo>
                  <a:cubicBezTo>
                    <a:pt x="154" y="387"/>
                    <a:pt x="122" y="380"/>
                    <a:pt x="122" y="380"/>
                  </a:cubicBezTo>
                  <a:cubicBezTo>
                    <a:pt x="114" y="383"/>
                    <a:pt x="107" y="388"/>
                    <a:pt x="99" y="388"/>
                  </a:cubicBezTo>
                  <a:cubicBezTo>
                    <a:pt x="81" y="388"/>
                    <a:pt x="46" y="380"/>
                    <a:pt x="46" y="380"/>
                  </a:cubicBezTo>
                  <a:lnTo>
                    <a:pt x="20" y="288"/>
                  </a:lnTo>
                </a:path>
              </a:pathLst>
            </a:custGeom>
            <a:solidFill>
              <a:schemeClr val="hlink">
                <a:alpha val="50000"/>
              </a:schemeClr>
            </a:solidFill>
            <a:ln w="38100" cap="flat" cmpd="sng">
              <a:solidFill>
                <a:schemeClr val="tx1"/>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1891336" name="Rectangle 8"/>
          <p:cNvSpPr>
            <a:spLocks noChangeArrowheads="1"/>
          </p:cNvSpPr>
          <p:nvPr/>
        </p:nvSpPr>
        <p:spPr bwMode="auto">
          <a:xfrm>
            <a:off x="3352800" y="5334000"/>
            <a:ext cx="2514600" cy="8223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hlink">
                    <a:alpha val="50000"/>
                  </a:schemeClr>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1337" name="Rectangle 9"/>
          <p:cNvSpPr>
            <a:spLocks noChangeArrowheads="1"/>
          </p:cNvSpPr>
          <p:nvPr/>
        </p:nvSpPr>
        <p:spPr bwMode="auto">
          <a:xfrm>
            <a:off x="3276600" y="4267200"/>
            <a:ext cx="25146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hlink">
                    <a:alpha val="50000"/>
                  </a:schemeClr>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1338" name="Text Box 10"/>
          <p:cNvSpPr txBox="1">
            <a:spLocks noChangeArrowheads="1"/>
          </p:cNvSpPr>
          <p:nvPr/>
        </p:nvSpPr>
        <p:spPr bwMode="auto">
          <a:xfrm>
            <a:off x="3332163" y="3200400"/>
            <a:ext cx="246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Syntactic Analysis</a:t>
            </a:r>
          </a:p>
        </p:txBody>
      </p:sp>
      <p:sp>
        <p:nvSpPr>
          <p:cNvPr id="1891339" name="Rectangle 11"/>
          <p:cNvSpPr>
            <a:spLocks noChangeArrowheads="1"/>
          </p:cNvSpPr>
          <p:nvPr/>
        </p:nvSpPr>
        <p:spPr bwMode="auto">
          <a:xfrm>
            <a:off x="3352800" y="3200400"/>
            <a:ext cx="25146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hlink">
                    <a:alpha val="50000"/>
                  </a:schemeClr>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1340" name="Text Box 12"/>
          <p:cNvSpPr txBox="1">
            <a:spLocks noChangeArrowheads="1"/>
          </p:cNvSpPr>
          <p:nvPr/>
        </p:nvSpPr>
        <p:spPr bwMode="auto">
          <a:xfrm>
            <a:off x="2789238" y="838200"/>
            <a:ext cx="3611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General Framework of NLP</a:t>
            </a:r>
          </a:p>
        </p:txBody>
      </p:sp>
      <p:sp>
        <p:nvSpPr>
          <p:cNvPr id="1891341" name="Text Box 13"/>
          <p:cNvSpPr txBox="1">
            <a:spLocks noChangeArrowheads="1"/>
          </p:cNvSpPr>
          <p:nvPr/>
        </p:nvSpPr>
        <p:spPr bwMode="auto">
          <a:xfrm>
            <a:off x="3357563" y="1752600"/>
            <a:ext cx="2511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Morphological and</a:t>
            </a:r>
          </a:p>
          <a:p>
            <a:r>
              <a:rPr kumimoji="1" lang="en-US" altLang="ja-JP" sz="2400">
                <a:cs typeface="ＭＳ Ｐゴシック" charset="0"/>
              </a:rPr>
              <a:t>Lexical Processing</a:t>
            </a:r>
          </a:p>
        </p:txBody>
      </p:sp>
      <p:sp>
        <p:nvSpPr>
          <p:cNvPr id="1891342" name="Text Box 14"/>
          <p:cNvSpPr txBox="1">
            <a:spLocks noChangeArrowheads="1"/>
          </p:cNvSpPr>
          <p:nvPr/>
        </p:nvSpPr>
        <p:spPr bwMode="auto">
          <a:xfrm>
            <a:off x="3311525" y="4267200"/>
            <a:ext cx="246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Semantic Analysis</a:t>
            </a:r>
          </a:p>
        </p:txBody>
      </p:sp>
      <p:sp>
        <p:nvSpPr>
          <p:cNvPr id="1891343" name="Text Box 15"/>
          <p:cNvSpPr txBox="1">
            <a:spLocks noChangeArrowheads="1"/>
          </p:cNvSpPr>
          <p:nvPr/>
        </p:nvSpPr>
        <p:spPr bwMode="auto">
          <a:xfrm>
            <a:off x="3340100" y="5334000"/>
            <a:ext cx="25288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Context processing</a:t>
            </a:r>
          </a:p>
          <a:p>
            <a:r>
              <a:rPr kumimoji="1" lang="en-US" altLang="ja-JP" sz="2400">
                <a:cs typeface="ＭＳ Ｐゴシック" charset="0"/>
              </a:rPr>
              <a:t>Interpretation</a:t>
            </a:r>
          </a:p>
        </p:txBody>
      </p:sp>
      <p:sp>
        <p:nvSpPr>
          <p:cNvPr id="1891344" name="Rectangle 16"/>
          <p:cNvSpPr>
            <a:spLocks noChangeArrowheads="1"/>
          </p:cNvSpPr>
          <p:nvPr/>
        </p:nvSpPr>
        <p:spPr bwMode="auto">
          <a:xfrm>
            <a:off x="3352800" y="1752600"/>
            <a:ext cx="2514600" cy="914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1345" name="AutoShape 17"/>
          <p:cNvSpPr>
            <a:spLocks noChangeArrowheads="1"/>
          </p:cNvSpPr>
          <p:nvPr/>
        </p:nvSpPr>
        <p:spPr bwMode="auto">
          <a:xfrm>
            <a:off x="4495800" y="2743200"/>
            <a:ext cx="228600" cy="381000"/>
          </a:xfrm>
          <a:prstGeom prst="downArrow">
            <a:avLst>
              <a:gd name="adj1" fmla="val 50000"/>
              <a:gd name="adj2" fmla="val 41667"/>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1346" name="AutoShape 18"/>
          <p:cNvSpPr>
            <a:spLocks noChangeArrowheads="1"/>
          </p:cNvSpPr>
          <p:nvPr/>
        </p:nvSpPr>
        <p:spPr bwMode="auto">
          <a:xfrm>
            <a:off x="4495800" y="3733800"/>
            <a:ext cx="228600" cy="381000"/>
          </a:xfrm>
          <a:prstGeom prst="downArrow">
            <a:avLst>
              <a:gd name="adj1" fmla="val 50000"/>
              <a:gd name="adj2" fmla="val 41667"/>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1347" name="AutoShape 19"/>
          <p:cNvSpPr>
            <a:spLocks noChangeArrowheads="1"/>
          </p:cNvSpPr>
          <p:nvPr/>
        </p:nvSpPr>
        <p:spPr bwMode="auto">
          <a:xfrm>
            <a:off x="4495800" y="4800600"/>
            <a:ext cx="228600" cy="381000"/>
          </a:xfrm>
          <a:prstGeom prst="downArrow">
            <a:avLst>
              <a:gd name="adj1" fmla="val 50000"/>
              <a:gd name="adj2" fmla="val 41667"/>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1348" name="Text Box 20"/>
          <p:cNvSpPr txBox="1">
            <a:spLocks noChangeArrowheads="1"/>
          </p:cNvSpPr>
          <p:nvPr/>
        </p:nvSpPr>
        <p:spPr bwMode="auto">
          <a:xfrm>
            <a:off x="152400" y="228600"/>
            <a:ext cx="29892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800" b="1" i="1">
                <a:solidFill>
                  <a:srgbClr val="FF0000"/>
                </a:solidFill>
                <a:cs typeface="ＭＳ Ｐゴシック" charset="0"/>
              </a:rPr>
              <a:t>Difficulties of NLP</a:t>
            </a:r>
            <a:endParaRPr kumimoji="1" lang="en-US" altLang="ja-JP" sz="2400">
              <a:cs typeface="ＭＳ Ｐゴシック" charset="0"/>
            </a:endParaRPr>
          </a:p>
        </p:txBody>
      </p:sp>
      <p:sp>
        <p:nvSpPr>
          <p:cNvPr id="1891349" name="Text Box 21"/>
          <p:cNvSpPr txBox="1">
            <a:spLocks noChangeArrowheads="1"/>
          </p:cNvSpPr>
          <p:nvPr/>
        </p:nvSpPr>
        <p:spPr bwMode="auto">
          <a:xfrm>
            <a:off x="152400" y="854075"/>
            <a:ext cx="30368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l"/>
            <a:r>
              <a:rPr kumimoji="1" lang="en-US" altLang="ja-JP" sz="2400">
                <a:solidFill>
                  <a:srgbClr val="FF0000"/>
                </a:solidFill>
                <a:cs typeface="ＭＳ Ｐゴシック" charset="0"/>
              </a:rPr>
              <a:t>(1) Robustness: </a:t>
            </a:r>
          </a:p>
          <a:p>
            <a:pPr algn="l"/>
            <a:r>
              <a:rPr kumimoji="1" lang="en-US" altLang="ja-JP" sz="2400">
                <a:solidFill>
                  <a:srgbClr val="FF0000"/>
                </a:solidFill>
                <a:cs typeface="ＭＳ Ｐゴシック" charset="0"/>
              </a:rPr>
              <a:t>Incomplete Knowledge</a:t>
            </a:r>
            <a:endParaRPr kumimoji="1" lang="en-US" altLang="ja-JP" sz="2400">
              <a:cs typeface="ＭＳ Ｐゴシック" charset="0"/>
            </a:endParaRPr>
          </a:p>
        </p:txBody>
      </p:sp>
      <p:sp>
        <p:nvSpPr>
          <p:cNvPr id="1891350" name="Text Box 22"/>
          <p:cNvSpPr txBox="1">
            <a:spLocks noChangeArrowheads="1"/>
          </p:cNvSpPr>
          <p:nvPr/>
        </p:nvSpPr>
        <p:spPr bwMode="auto">
          <a:xfrm>
            <a:off x="6076950" y="4527550"/>
            <a:ext cx="28003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l"/>
            <a:r>
              <a:rPr kumimoji="1" lang="en-US" altLang="ja-JP" sz="2400">
                <a:solidFill>
                  <a:srgbClr val="FF0000"/>
                </a:solidFill>
                <a:cs typeface="ＭＳ Ｐゴシック" charset="0"/>
              </a:rPr>
              <a:t>Incomplete </a:t>
            </a:r>
          </a:p>
          <a:p>
            <a:pPr algn="l"/>
            <a:r>
              <a:rPr kumimoji="1" lang="en-US" altLang="ja-JP" sz="2400">
                <a:solidFill>
                  <a:srgbClr val="FF0000"/>
                </a:solidFill>
                <a:cs typeface="ＭＳ Ｐゴシック" charset="0"/>
              </a:rPr>
              <a:t>  Domain Knowledge</a:t>
            </a:r>
          </a:p>
          <a:p>
            <a:pPr algn="l"/>
            <a:r>
              <a:rPr kumimoji="1" lang="en-US" altLang="ja-JP" sz="2400">
                <a:solidFill>
                  <a:srgbClr val="FF0000"/>
                </a:solidFill>
                <a:cs typeface="ＭＳ Ｐゴシック" charset="0"/>
              </a:rPr>
              <a:t>  Interpretation Rules</a:t>
            </a:r>
            <a:endParaRPr kumimoji="1" lang="en-US" altLang="ja-JP" sz="2400">
              <a:cs typeface="ＭＳ Ｐゴシック" charset="0"/>
            </a:endParaRPr>
          </a:p>
        </p:txBody>
      </p:sp>
      <p:grpSp>
        <p:nvGrpSpPr>
          <p:cNvPr id="1891351" name="Group 23"/>
          <p:cNvGrpSpPr>
            <a:grpSpLocks/>
          </p:cNvGrpSpPr>
          <p:nvPr/>
        </p:nvGrpSpPr>
        <p:grpSpPr bwMode="auto">
          <a:xfrm>
            <a:off x="533400" y="4114800"/>
            <a:ext cx="2057400" cy="1828800"/>
            <a:chOff x="336" y="2592"/>
            <a:chExt cx="1296" cy="1152"/>
          </a:xfrm>
        </p:grpSpPr>
        <p:sp>
          <p:nvSpPr>
            <p:cNvPr id="1891352" name="Oval 24"/>
            <p:cNvSpPr>
              <a:spLocks noChangeArrowheads="1"/>
            </p:cNvSpPr>
            <p:nvPr/>
          </p:nvSpPr>
          <p:spPr bwMode="auto">
            <a:xfrm>
              <a:off x="336" y="2592"/>
              <a:ext cx="1296" cy="1152"/>
            </a:xfrm>
            <a:prstGeom prst="ellipse">
              <a:avLst/>
            </a:prstGeom>
            <a:solidFill>
              <a:schemeClr val="accent1">
                <a:alpha val="50000"/>
              </a:schemeClr>
            </a:solidFill>
            <a:ln w="381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1353" name="Text Box 25"/>
            <p:cNvSpPr txBox="1">
              <a:spLocks noChangeArrowheads="1"/>
            </p:cNvSpPr>
            <p:nvPr/>
          </p:nvSpPr>
          <p:spPr bwMode="auto">
            <a:xfrm>
              <a:off x="480" y="2784"/>
              <a:ext cx="1033"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r>
                <a:rPr kumimoji="1" lang="en-US" altLang="ja-JP" sz="2400">
                  <a:cs typeface="ＭＳ Ｐゴシック" charset="0"/>
                </a:rPr>
                <a:t>Predefined</a:t>
              </a:r>
            </a:p>
            <a:p>
              <a:r>
                <a:rPr kumimoji="1" lang="en-US" altLang="ja-JP" sz="2400">
                  <a:cs typeface="ＭＳ Ｐゴシック" charset="0"/>
                </a:rPr>
                <a:t>Aspects of</a:t>
              </a:r>
            </a:p>
            <a:p>
              <a:r>
                <a:rPr kumimoji="1" lang="en-US" altLang="ja-JP" sz="2400">
                  <a:cs typeface="ＭＳ Ｐゴシック" charset="0"/>
                </a:rPr>
                <a:t>Information</a:t>
              </a:r>
            </a:p>
          </p:txBody>
        </p:sp>
      </p:grpSp>
      <p:grpSp>
        <p:nvGrpSpPr>
          <p:cNvPr id="1891354" name="Group 26"/>
          <p:cNvGrpSpPr>
            <a:grpSpLocks/>
          </p:cNvGrpSpPr>
          <p:nvPr/>
        </p:nvGrpSpPr>
        <p:grpSpPr bwMode="auto">
          <a:xfrm>
            <a:off x="1524000" y="1905000"/>
            <a:ext cx="1831975" cy="4692650"/>
            <a:chOff x="960" y="1200"/>
            <a:chExt cx="1154" cy="2956"/>
          </a:xfrm>
        </p:grpSpPr>
        <p:sp>
          <p:nvSpPr>
            <p:cNvPr id="1891355" name="AutoShape 27"/>
            <p:cNvSpPr>
              <a:spLocks noChangeArrowheads="1"/>
            </p:cNvSpPr>
            <p:nvPr/>
          </p:nvSpPr>
          <p:spPr bwMode="auto">
            <a:xfrm rot="6647444">
              <a:off x="1395" y="3451"/>
              <a:ext cx="419" cy="991"/>
            </a:xfrm>
            <a:prstGeom prst="curvedLeftArrow">
              <a:avLst>
                <a:gd name="adj1" fmla="val 47303"/>
                <a:gd name="adj2" fmla="val 94606"/>
                <a:gd name="adj3" fmla="val 33333"/>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1356" name="AutoShape 28"/>
            <p:cNvSpPr>
              <a:spLocks noChangeArrowheads="1"/>
            </p:cNvSpPr>
            <p:nvPr/>
          </p:nvSpPr>
          <p:spPr bwMode="auto">
            <a:xfrm rot="-1374318">
              <a:off x="963" y="2021"/>
              <a:ext cx="1151" cy="336"/>
            </a:xfrm>
            <a:prstGeom prst="curvedDownArrow">
              <a:avLst>
                <a:gd name="adj1" fmla="val 68512"/>
                <a:gd name="adj2" fmla="val 137024"/>
                <a:gd name="adj3" fmla="val 33333"/>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91357" name="AutoShape 29"/>
            <p:cNvSpPr>
              <a:spLocks noChangeArrowheads="1"/>
            </p:cNvSpPr>
            <p:nvPr/>
          </p:nvSpPr>
          <p:spPr bwMode="auto">
            <a:xfrm rot="-1374318">
              <a:off x="960" y="1200"/>
              <a:ext cx="1151" cy="336"/>
            </a:xfrm>
            <a:prstGeom prst="curvedDownArrow">
              <a:avLst>
                <a:gd name="adj1" fmla="val 68512"/>
                <a:gd name="adj2" fmla="val 137024"/>
                <a:gd name="adj3" fmla="val 33333"/>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891358" name="Text Box 30"/>
          <p:cNvSpPr txBox="1">
            <a:spLocks noChangeArrowheads="1"/>
          </p:cNvSpPr>
          <p:nvPr/>
        </p:nvSpPr>
        <p:spPr bwMode="auto">
          <a:xfrm>
            <a:off x="4886325" y="6172200"/>
            <a:ext cx="4256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accent2"/>
                </a:solidFill>
              </a:rPr>
              <a:t>Slides from Prof. J. Tsujii, Univ of Tokyo and Univ of Manchester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91333"/>
                                        </p:tgtEl>
                                        <p:attrNameLst>
                                          <p:attrName>style.visibility</p:attrName>
                                        </p:attrNameLst>
                                      </p:cBhvr>
                                      <p:to>
                                        <p:strVal val="visible"/>
                                      </p:to>
                                    </p:set>
                                    <p:animEffect transition="in" filter="box(in)">
                                      <p:cBhvr>
                                        <p:cTn id="7" dur="500"/>
                                        <p:tgtEl>
                                          <p:spTgt spid="1891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891330"/>
                                        </p:tgtEl>
                                        <p:attrNameLst>
                                          <p:attrName>style.visibility</p:attrName>
                                        </p:attrNameLst>
                                      </p:cBhvr>
                                      <p:to>
                                        <p:strVal val="visible"/>
                                      </p:to>
                                    </p:set>
                                    <p:animEffect transition="in" filter="box(in)">
                                      <p:cBhvr>
                                        <p:cTn id="12" dur="500"/>
                                        <p:tgtEl>
                                          <p:spTgt spid="18913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91354"/>
                                        </p:tgtEl>
                                        <p:attrNameLst>
                                          <p:attrName>style.visibility</p:attrName>
                                        </p:attrNameLst>
                                      </p:cBhvr>
                                      <p:to>
                                        <p:strVal val="visible"/>
                                      </p:to>
                                    </p:set>
                                    <p:animEffect transition="in" filter="box(in)">
                                      <p:cBhvr>
                                        <p:cTn id="17" dur="500"/>
                                        <p:tgtEl>
                                          <p:spTgt spid="1891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smtClean="0"/>
              <a:t>IS 240 – Spring 2013 </a:t>
            </a:r>
            <a:endParaRPr lang="en-US"/>
          </a:p>
        </p:txBody>
      </p:sp>
      <p:pic>
        <p:nvPicPr>
          <p:cNvPr id="1850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6496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smtClean="0"/>
              <a:t>IS 240 – Spring 2013 </a:t>
            </a:r>
            <a:endParaRPr lang="en-US"/>
          </a:p>
        </p:txBody>
      </p:sp>
      <p:pic>
        <p:nvPicPr>
          <p:cNvPr id="1851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77400" cy="6492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920002" name="Rectangle 2"/>
          <p:cNvSpPr>
            <a:spLocks noGrp="1" noChangeArrowheads="1"/>
          </p:cNvSpPr>
          <p:nvPr>
            <p:ph type="title"/>
          </p:nvPr>
        </p:nvSpPr>
        <p:spPr/>
        <p:txBody>
          <a:bodyPr/>
          <a:lstStyle/>
          <a:p>
            <a:r>
              <a:rPr lang="en-US"/>
              <a:t>NLP &amp; IR</a:t>
            </a:r>
          </a:p>
        </p:txBody>
      </p:sp>
      <p:sp>
        <p:nvSpPr>
          <p:cNvPr id="1920003" name="Rectangle 3"/>
          <p:cNvSpPr>
            <a:spLocks noGrp="1" noChangeArrowheads="1"/>
          </p:cNvSpPr>
          <p:nvPr>
            <p:ph type="body" idx="1"/>
          </p:nvPr>
        </p:nvSpPr>
        <p:spPr/>
        <p:txBody>
          <a:bodyPr/>
          <a:lstStyle/>
          <a:p>
            <a:pPr>
              <a:lnSpc>
                <a:spcPct val="90000"/>
              </a:lnSpc>
            </a:pPr>
            <a:r>
              <a:rPr lang="en-US"/>
              <a:t>Indexing</a:t>
            </a:r>
          </a:p>
          <a:p>
            <a:pPr lvl="1">
              <a:lnSpc>
                <a:spcPct val="90000"/>
              </a:lnSpc>
            </a:pPr>
            <a:r>
              <a:rPr lang="en-US"/>
              <a:t>Use of NLP methods to identify phrases</a:t>
            </a:r>
          </a:p>
          <a:p>
            <a:pPr lvl="2">
              <a:lnSpc>
                <a:spcPct val="90000"/>
              </a:lnSpc>
            </a:pPr>
            <a:r>
              <a:rPr lang="en-US"/>
              <a:t>Test weighting schemes for phrases</a:t>
            </a:r>
          </a:p>
          <a:p>
            <a:pPr lvl="1">
              <a:lnSpc>
                <a:spcPct val="90000"/>
              </a:lnSpc>
            </a:pPr>
            <a:r>
              <a:rPr lang="en-US"/>
              <a:t>Use of more sophisticated morphological analysis </a:t>
            </a:r>
          </a:p>
          <a:p>
            <a:pPr>
              <a:lnSpc>
                <a:spcPct val="90000"/>
              </a:lnSpc>
            </a:pPr>
            <a:r>
              <a:rPr lang="en-US"/>
              <a:t>Searching</a:t>
            </a:r>
          </a:p>
          <a:p>
            <a:pPr lvl="1">
              <a:lnSpc>
                <a:spcPct val="90000"/>
              </a:lnSpc>
            </a:pPr>
            <a:r>
              <a:rPr lang="en-US"/>
              <a:t>Use of two-stage retrieval </a:t>
            </a:r>
          </a:p>
          <a:p>
            <a:pPr lvl="2">
              <a:lnSpc>
                <a:spcPct val="90000"/>
              </a:lnSpc>
            </a:pPr>
            <a:r>
              <a:rPr lang="en-US"/>
              <a:t>Statistical retrieval</a:t>
            </a:r>
          </a:p>
          <a:p>
            <a:pPr lvl="2">
              <a:lnSpc>
                <a:spcPct val="90000"/>
              </a:lnSpc>
            </a:pPr>
            <a:r>
              <a:rPr lang="en-US"/>
              <a:t>Followed by more sophisticated NLP filtering</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IS 240 – Spring 2013 </a:t>
            </a:r>
            <a:endParaRPr lang="en-US"/>
          </a:p>
        </p:txBody>
      </p:sp>
      <p:sp>
        <p:nvSpPr>
          <p:cNvPr id="1922050" name="Rectangle 2"/>
          <p:cNvSpPr>
            <a:spLocks noGrp="1" noChangeArrowheads="1"/>
          </p:cNvSpPr>
          <p:nvPr>
            <p:ph type="title"/>
          </p:nvPr>
        </p:nvSpPr>
        <p:spPr/>
        <p:txBody>
          <a:bodyPr/>
          <a:lstStyle/>
          <a:p>
            <a:r>
              <a:rPr lang="en-US"/>
              <a:t>NPL &amp; IR</a:t>
            </a:r>
          </a:p>
        </p:txBody>
      </p:sp>
      <p:sp>
        <p:nvSpPr>
          <p:cNvPr id="1922051" name="Rectangle 3"/>
          <p:cNvSpPr>
            <a:spLocks noGrp="1" noChangeArrowheads="1"/>
          </p:cNvSpPr>
          <p:nvPr>
            <p:ph type="body" idx="1"/>
          </p:nvPr>
        </p:nvSpPr>
        <p:spPr/>
        <p:txBody>
          <a:bodyPr/>
          <a:lstStyle/>
          <a:p>
            <a:pPr>
              <a:lnSpc>
                <a:spcPct val="90000"/>
              </a:lnSpc>
            </a:pPr>
            <a:r>
              <a:rPr lang="en-US" sz="2800"/>
              <a:t>Lewis and Sparck Jones suggest research in three areas</a:t>
            </a:r>
          </a:p>
          <a:p>
            <a:pPr lvl="1">
              <a:lnSpc>
                <a:spcPct val="90000"/>
              </a:lnSpc>
            </a:pPr>
            <a:r>
              <a:rPr lang="en-US" sz="2400"/>
              <a:t>Examination of the words, phrases and sentences that make up a document description and express the combinatory, syntagmatic relations between single terms</a:t>
            </a:r>
          </a:p>
          <a:p>
            <a:pPr lvl="1">
              <a:lnSpc>
                <a:spcPct val="90000"/>
              </a:lnSpc>
            </a:pPr>
            <a:r>
              <a:rPr lang="en-US" sz="2400"/>
              <a:t>The classificatory structure over document collection as a whole, indicating the paradigmatic relations between terms and permitting controlled vocabulary indexing and searching</a:t>
            </a:r>
          </a:p>
          <a:p>
            <a:pPr lvl="1">
              <a:lnSpc>
                <a:spcPct val="90000"/>
              </a:lnSpc>
            </a:pPr>
            <a:r>
              <a:rPr lang="en-US" sz="2400"/>
              <a:t>Using NLP-based methods for searching and matching</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Lecture_template">
  <a:themeElements>
    <a:clrScheme name="">
      <a:dk1>
        <a:srgbClr val="000000"/>
      </a:dk1>
      <a:lt1>
        <a:srgbClr val="FFFFFF"/>
      </a:lt1>
      <a:dk2>
        <a:srgbClr val="000000"/>
      </a:dk2>
      <a:lt2>
        <a:srgbClr val="808080"/>
      </a:lt2>
      <a:accent1>
        <a:srgbClr val="0099CC"/>
      </a:accent1>
      <a:accent2>
        <a:srgbClr val="3333CC"/>
      </a:accent2>
      <a:accent3>
        <a:srgbClr val="FFFFFF"/>
      </a:accent3>
      <a:accent4>
        <a:srgbClr val="000000"/>
      </a:accent4>
      <a:accent5>
        <a:srgbClr val="AACAE2"/>
      </a:accent5>
      <a:accent6>
        <a:srgbClr val="2D2DB9"/>
      </a:accent6>
      <a:hlink>
        <a:srgbClr val="CCCCFF"/>
      </a:hlink>
      <a:folHlink>
        <a:srgbClr val="B2B2B2"/>
      </a:folHlink>
    </a:clrScheme>
    <a:fontScheme name="Lecture_template">
      <a:majorFont>
        <a:latin typeface="Futura Md BT"/>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Lecture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cture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cture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cture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cture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cture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cture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Designs\Lecture_template.pot</Template>
  <TotalTime>3365</TotalTime>
  <Words>3977</Words>
  <Application>Microsoft Macintosh PowerPoint</Application>
  <PresentationFormat>On-screen Show (4:3)</PresentationFormat>
  <Paragraphs>565</Paragraphs>
  <Slides>71</Slides>
  <Notes>68</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71</vt:i4>
      </vt:variant>
    </vt:vector>
  </HeadingPairs>
  <TitlesOfParts>
    <vt:vector size="75" baseType="lpstr">
      <vt:lpstr>Lecture_template</vt:lpstr>
      <vt:lpstr>Clip</vt:lpstr>
      <vt:lpstr>Equation</vt:lpstr>
      <vt:lpstr>Chart</vt:lpstr>
      <vt:lpstr>Lecture 17: Introduction to GIR </vt:lpstr>
      <vt:lpstr>Overview</vt:lpstr>
      <vt:lpstr>PowerPoint Presentation</vt:lpstr>
      <vt:lpstr>PowerPoint Presentation</vt:lpstr>
      <vt:lpstr>PowerPoint Presentation</vt:lpstr>
      <vt:lpstr>PowerPoint Presentation</vt:lpstr>
      <vt:lpstr>PowerPoint Presentation</vt:lpstr>
      <vt:lpstr>NLP &amp; IR</vt:lpstr>
      <vt:lpstr>NPL &amp; IR</vt:lpstr>
      <vt:lpstr>NLP &amp; IR Issues</vt:lpstr>
      <vt:lpstr>NLP &amp; IR</vt:lpstr>
      <vt:lpstr>Mark’s idle speculation</vt:lpstr>
      <vt:lpstr>Mark’s idle speculation</vt:lpstr>
      <vt:lpstr>What we really need is…</vt:lpstr>
      <vt:lpstr>The Challenge</vt:lpstr>
      <vt:lpstr>DeepQA</vt:lpstr>
      <vt:lpstr>Question Analysis</vt:lpstr>
      <vt:lpstr>Hypothesis Generation</vt:lpstr>
      <vt:lpstr>Hypothesis and Evidence Scoring</vt:lpstr>
      <vt:lpstr>Final Merging and Ranking</vt:lpstr>
      <vt:lpstr>Running DeepQA</vt:lpstr>
      <vt:lpstr>PowerPoint Presentation</vt:lpstr>
      <vt:lpstr>Overview</vt:lpstr>
      <vt:lpstr>Geographic Information Retrieval (GIR)</vt:lpstr>
      <vt:lpstr>Georeferencing and GIR</vt:lpstr>
      <vt:lpstr>GIR is not GIS</vt:lpstr>
      <vt:lpstr>Spatial Approaches to GIR </vt:lpstr>
      <vt:lpstr>Spatial Matching and Ranking</vt:lpstr>
      <vt:lpstr>Simple Quantitative Ranking</vt:lpstr>
      <vt:lpstr>Great Circle Distance</vt:lpstr>
      <vt:lpstr>Simple Distance Problems </vt:lpstr>
      <vt:lpstr>Spatial Similarity Measures and Spatial Ranking</vt:lpstr>
      <vt:lpstr>Method 1: Simple Overlap</vt:lpstr>
      <vt:lpstr>Method 2: Topological Overlap</vt:lpstr>
      <vt:lpstr>Method 3: Degree of Overlap</vt:lpstr>
      <vt:lpstr>Example: Results display from CheshireGeo: </vt:lpstr>
      <vt:lpstr>Geometric Approximations</vt:lpstr>
      <vt:lpstr>Other convex, conservative Approximations </vt:lpstr>
      <vt:lpstr>Our Research Questions</vt:lpstr>
      <vt:lpstr>Spatial Ranking:  Methods for computing spatial similarity</vt:lpstr>
      <vt:lpstr>Proposed Ranking Method</vt:lpstr>
      <vt:lpstr>Logistic Regression</vt:lpstr>
      <vt:lpstr>Probabilistic Models: Logistic Regression attributes</vt:lpstr>
      <vt:lpstr>Probabilistic Models</vt:lpstr>
      <vt:lpstr>Test Collection</vt:lpstr>
      <vt:lpstr>Test Collection Overview</vt:lpstr>
      <vt:lpstr>CA Named Places in the Test Collection – complex polygons</vt:lpstr>
      <vt:lpstr>CA Counties – Geometric Approximations</vt:lpstr>
      <vt:lpstr>CA User Defined Areas (UDAs) in the Test Collection</vt:lpstr>
      <vt:lpstr>Test Collection Query Regions: CA Counties</vt:lpstr>
      <vt:lpstr>Test Collection Relevance Judgements</vt:lpstr>
      <vt:lpstr>LR model</vt:lpstr>
      <vt:lpstr>Some of our Results</vt:lpstr>
      <vt:lpstr>Some of our Results</vt:lpstr>
      <vt:lpstr>Results for MBR  - Named data</vt:lpstr>
      <vt:lpstr>Results for Convex Hulls -Named</vt:lpstr>
      <vt:lpstr>Offshore / Coastal Problem</vt:lpstr>
      <vt:lpstr>Adding Shorefactor Feature Variable</vt:lpstr>
      <vt:lpstr>About the Shorefactor Variable</vt:lpstr>
      <vt:lpstr>About the Shorefactor Variable</vt:lpstr>
      <vt:lpstr>Shorefactor Model</vt:lpstr>
      <vt:lpstr>Some of our Results, with Shorefactor</vt:lpstr>
      <vt:lpstr>Results for All Data - MBRs</vt:lpstr>
      <vt:lpstr>Results for All Data - Convex Hull</vt:lpstr>
      <vt:lpstr>GIR Examples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Ray Larson</cp:lastModifiedBy>
  <cp:revision>310</cp:revision>
  <dcterms:created xsi:type="dcterms:W3CDTF">2002-09-03T03:52:45Z</dcterms:created>
  <dcterms:modified xsi:type="dcterms:W3CDTF">2013-04-03T19:11:21Z</dcterms:modified>
</cp:coreProperties>
</file>